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45"/>
  </p:notesMasterIdLst>
  <p:sldIdLst>
    <p:sldId id="256" r:id="rId2"/>
    <p:sldId id="257" r:id="rId3"/>
    <p:sldId id="268" r:id="rId4"/>
    <p:sldId id="269" r:id="rId5"/>
    <p:sldId id="371" r:id="rId6"/>
    <p:sldId id="405" r:id="rId7"/>
    <p:sldId id="406" r:id="rId8"/>
    <p:sldId id="374" r:id="rId9"/>
    <p:sldId id="375" r:id="rId10"/>
    <p:sldId id="376" r:id="rId11"/>
    <p:sldId id="408" r:id="rId12"/>
    <p:sldId id="409" r:id="rId13"/>
    <p:sldId id="346" r:id="rId14"/>
    <p:sldId id="377" r:id="rId15"/>
    <p:sldId id="361" r:id="rId16"/>
    <p:sldId id="353" r:id="rId17"/>
    <p:sldId id="378" r:id="rId18"/>
    <p:sldId id="379" r:id="rId19"/>
    <p:sldId id="380" r:id="rId20"/>
    <p:sldId id="381" r:id="rId21"/>
    <p:sldId id="382" r:id="rId22"/>
    <p:sldId id="401" r:id="rId23"/>
    <p:sldId id="400" r:id="rId24"/>
    <p:sldId id="386" r:id="rId25"/>
    <p:sldId id="383" r:id="rId26"/>
    <p:sldId id="385" r:id="rId27"/>
    <p:sldId id="384" r:id="rId28"/>
    <p:sldId id="402" r:id="rId29"/>
    <p:sldId id="387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3" r:id="rId41"/>
    <p:sldId id="404" r:id="rId42"/>
    <p:sldId id="407" r:id="rId43"/>
    <p:sldId id="26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8E0D3-8A5A-C944-8E7B-7D108B2D5B04}" v="5924" dt="2023-11-15T17:21:5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6"/>
    <p:restoredTop sz="95755"/>
  </p:normalViewPr>
  <p:slideViewPr>
    <p:cSldViewPr snapToGrid="0">
      <p:cViewPr>
        <p:scale>
          <a:sx n="118" d="100"/>
          <a:sy n="118" d="100"/>
        </p:scale>
        <p:origin x="-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2:01:4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2:02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2:02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8D45C-CAFE-46E5-94D9-94C0E0638A2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8663D-B40E-4D83-BFDD-EB2CBE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spc="0">
                <a:latin typeface="Palatino" pitchFamily="2" charset="0"/>
                <a:ea typeface="Palatino" pitchFamily="2" charset="0"/>
              </a:rPr>
              <a:t>Equivalently or gap version?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2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spc="0">
                <a:latin typeface="Palatino" pitchFamily="2" charset="0"/>
                <a:ea typeface="Palatino" pitchFamily="2" charset="0"/>
              </a:rPr>
              <a:t>Equivalently or gap version?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663D-B40E-4D83-BFDD-EB2CBEBB2F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200" y="1325563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21" r:id="rId6"/>
    <p:sldLayoutId id="2147483716" r:id="rId7"/>
    <p:sldLayoutId id="2147483717" r:id="rId8"/>
    <p:sldLayoutId id="2147483718" r:id="rId9"/>
    <p:sldLayoutId id="2147483720" r:id="rId10"/>
    <p:sldLayoutId id="214748371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1" Type="http://schemas.openxmlformats.org/officeDocument/2006/relationships/image" Target="../media/image43.png"/><Relationship Id="rId7" Type="http://schemas.openxmlformats.org/officeDocument/2006/relationships/image" Target="../media/image2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Relationship Id="rId22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7.png"/><Relationship Id="rId7" Type="http://schemas.openxmlformats.org/officeDocument/2006/relationships/image" Target="../media/image45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image" Target="../media/image33.png"/><Relationship Id="rId19" Type="http://schemas.openxmlformats.org/officeDocument/2006/relationships/image" Target="../media/image48.png"/><Relationship Id="rId9" Type="http://schemas.openxmlformats.org/officeDocument/2006/relationships/image" Target="../media/image46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8" Type="http://schemas.openxmlformats.org/officeDocument/2006/relationships/image" Target="../media/image32.png"/><Relationship Id="rId18" Type="http://schemas.openxmlformats.org/officeDocument/2006/relationships/image" Target="../media/image52.png"/><Relationship Id="rId26" Type="http://schemas.openxmlformats.org/officeDocument/2006/relationships/image" Target="../media/image57.png"/><Relationship Id="rId21" Type="http://schemas.openxmlformats.org/officeDocument/2006/relationships/image" Target="../media/image36.png"/><Relationship Id="rId12" Type="http://schemas.openxmlformats.org/officeDocument/2006/relationships/image" Target="../media/image99.png"/><Relationship Id="rId17" Type="http://schemas.openxmlformats.org/officeDocument/2006/relationships/image" Target="../media/image41.png"/><Relationship Id="rId25" Type="http://schemas.openxmlformats.org/officeDocument/2006/relationships/image" Target="../media/image56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51.png"/><Relationship Id="rId23" Type="http://schemas.openxmlformats.org/officeDocument/2006/relationships/image" Target="../media/image38.png"/><Relationship Id="rId19" Type="http://schemas.openxmlformats.org/officeDocument/2006/relationships/image" Target="../media/image53.png"/><Relationship Id="rId14" Type="http://schemas.openxmlformats.org/officeDocument/2006/relationships/image" Target="../media/image50.png"/><Relationship Id="rId2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8" Type="http://schemas.openxmlformats.org/officeDocument/2006/relationships/image" Target="../media/image60.png"/><Relationship Id="rId13" Type="http://schemas.openxmlformats.org/officeDocument/2006/relationships/image" Target="../media/image100.png"/><Relationship Id="rId7" Type="http://schemas.openxmlformats.org/officeDocument/2006/relationships/image" Target="../media/image58.png"/><Relationship Id="rId17" Type="http://schemas.openxmlformats.org/officeDocument/2006/relationships/image" Target="../media/image41.png"/><Relationship Id="rId12" Type="http://schemas.openxmlformats.org/officeDocument/2006/relationships/image" Target="../media/image99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9" Type="http://schemas.openxmlformats.org/officeDocument/2006/relationships/image" Target="../media/image61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8" Type="http://schemas.openxmlformats.org/officeDocument/2006/relationships/image" Target="../media/image64.png"/><Relationship Id="rId13" Type="http://schemas.openxmlformats.org/officeDocument/2006/relationships/image" Target="../media/image100.png"/><Relationship Id="rId21" Type="http://schemas.openxmlformats.org/officeDocument/2006/relationships/image" Target="../media/image67.png"/><Relationship Id="rId7" Type="http://schemas.openxmlformats.org/officeDocument/2006/relationships/image" Target="../media/image28.png"/><Relationship Id="rId17" Type="http://schemas.openxmlformats.org/officeDocument/2006/relationships/image" Target="../media/image41.png"/><Relationship Id="rId12" Type="http://schemas.openxmlformats.org/officeDocument/2006/relationships/image" Target="../media/image99.png"/><Relationship Id="rId2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24" Type="http://schemas.openxmlformats.org/officeDocument/2006/relationships/image" Target="../media/image70.png"/><Relationship Id="rId5" Type="http://schemas.openxmlformats.org/officeDocument/2006/relationships/image" Target="../media/image29.png"/><Relationship Id="rId23" Type="http://schemas.openxmlformats.org/officeDocument/2006/relationships/image" Target="../media/image69.png"/><Relationship Id="rId19" Type="http://schemas.openxmlformats.org/officeDocument/2006/relationships/image" Target="../media/image65.png"/><Relationship Id="rId9" Type="http://schemas.openxmlformats.org/officeDocument/2006/relationships/image" Target="../media/image59.png"/><Relationship Id="rId22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8" Type="http://schemas.openxmlformats.org/officeDocument/2006/relationships/image" Target="../media/image32.png"/><Relationship Id="rId18" Type="http://schemas.openxmlformats.org/officeDocument/2006/relationships/image" Target="../media/image52.png"/><Relationship Id="rId26" Type="http://schemas.openxmlformats.org/officeDocument/2006/relationships/image" Target="../media/image71.png"/><Relationship Id="rId21" Type="http://schemas.openxmlformats.org/officeDocument/2006/relationships/image" Target="../media/image36.png"/><Relationship Id="rId12" Type="http://schemas.openxmlformats.org/officeDocument/2006/relationships/image" Target="../media/image99.png"/><Relationship Id="rId17" Type="http://schemas.openxmlformats.org/officeDocument/2006/relationships/image" Target="../media/image41.png"/><Relationship Id="rId25" Type="http://schemas.openxmlformats.org/officeDocument/2006/relationships/image" Target="../media/image56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51.png"/><Relationship Id="rId23" Type="http://schemas.openxmlformats.org/officeDocument/2006/relationships/image" Target="../media/image38.png"/><Relationship Id="rId19" Type="http://schemas.openxmlformats.org/officeDocument/2006/relationships/image" Target="../media/image53.png"/><Relationship Id="rId14" Type="http://schemas.openxmlformats.org/officeDocument/2006/relationships/image" Target="../media/image50.png"/><Relationship Id="rId2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38.png"/><Relationship Id="rId21" Type="http://schemas.openxmlformats.org/officeDocument/2006/relationships/image" Target="../media/image73.png"/><Relationship Id="rId12" Type="http://schemas.openxmlformats.org/officeDocument/2006/relationships/image" Target="../media/image99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5" Type="http://schemas.openxmlformats.org/officeDocument/2006/relationships/image" Target="../media/image54.png"/><Relationship Id="rId19" Type="http://schemas.openxmlformats.org/officeDocument/2006/relationships/image" Target="../media/image55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76.png"/><Relationship Id="rId21" Type="http://schemas.openxmlformats.org/officeDocument/2006/relationships/image" Target="../media/image79.png"/><Relationship Id="rId12" Type="http://schemas.openxmlformats.org/officeDocument/2006/relationships/image" Target="../media/image99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82.png"/><Relationship Id="rId15" Type="http://schemas.openxmlformats.org/officeDocument/2006/relationships/image" Target="../media/image66.png"/><Relationship Id="rId23" Type="http://schemas.openxmlformats.org/officeDocument/2006/relationships/image" Target="../media/image81.png"/><Relationship Id="rId19" Type="http://schemas.openxmlformats.org/officeDocument/2006/relationships/image" Target="../media/image7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5.png"/><Relationship Id="rId21" Type="http://schemas.openxmlformats.org/officeDocument/2006/relationships/image" Target="../media/image99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96.png"/><Relationship Id="rId2" Type="http://schemas.openxmlformats.org/officeDocument/2006/relationships/image" Target="../media/image84.png"/><Relationship Id="rId16" Type="http://schemas.openxmlformats.org/officeDocument/2006/relationships/image" Target="../media/image95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91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96.png"/><Relationship Id="rId2" Type="http://schemas.openxmlformats.org/officeDocument/2006/relationships/image" Target="../media/image84.png"/><Relationship Id="rId16" Type="http://schemas.openxmlformats.org/officeDocument/2006/relationships/image" Target="../media/image95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02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5.png"/><Relationship Id="rId21" Type="http://schemas.openxmlformats.org/officeDocument/2006/relationships/image" Target="../media/image104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96.png"/><Relationship Id="rId2" Type="http://schemas.openxmlformats.org/officeDocument/2006/relationships/image" Target="../media/image84.png"/><Relationship Id="rId16" Type="http://schemas.openxmlformats.org/officeDocument/2006/relationships/image" Target="../media/image95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02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5.png"/><Relationship Id="rId3" Type="http://schemas.openxmlformats.org/officeDocument/2006/relationships/image" Target="../media/image85.png"/><Relationship Id="rId7" Type="http://schemas.openxmlformats.org/officeDocument/2006/relationships/image" Target="../media/image75.png"/><Relationship Id="rId12" Type="http://schemas.openxmlformats.org/officeDocument/2006/relationships/image" Target="../media/image9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87.png"/><Relationship Id="rId10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0.png"/><Relationship Id="rId3" Type="http://schemas.openxmlformats.org/officeDocument/2006/relationships/image" Target="../media/image75.png"/><Relationship Id="rId7" Type="http://schemas.openxmlformats.org/officeDocument/2006/relationships/image" Target="../media/image10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87.png"/><Relationship Id="rId10" Type="http://schemas.openxmlformats.org/officeDocument/2006/relationships/image" Target="../media/image108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75.png"/><Relationship Id="rId7" Type="http://schemas.openxmlformats.org/officeDocument/2006/relationships/image" Target="../media/image106.png"/><Relationship Id="rId12" Type="http://schemas.openxmlformats.org/officeDocument/2006/relationships/image" Target="../media/image10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10.png"/><Relationship Id="rId5" Type="http://schemas.openxmlformats.org/officeDocument/2006/relationships/image" Target="../media/image87.png"/><Relationship Id="rId10" Type="http://schemas.openxmlformats.org/officeDocument/2006/relationships/image" Target="../media/image108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75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5.png"/><Relationship Id="rId2" Type="http://schemas.openxmlformats.org/officeDocument/2006/relationships/image" Target="../media/image84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10.png"/><Relationship Id="rId5" Type="http://schemas.openxmlformats.org/officeDocument/2006/relationships/image" Target="../media/image87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7.png"/><Relationship Id="rId3" Type="http://schemas.openxmlformats.org/officeDocument/2006/relationships/image" Target="../media/image75.png"/><Relationship Id="rId7" Type="http://schemas.openxmlformats.org/officeDocument/2006/relationships/image" Target="../media/image106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84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10.png"/><Relationship Id="rId5" Type="http://schemas.openxmlformats.org/officeDocument/2006/relationships/image" Target="../media/image87.png"/><Relationship Id="rId15" Type="http://schemas.openxmlformats.org/officeDocument/2006/relationships/image" Target="../media/image119.png"/><Relationship Id="rId10" Type="http://schemas.openxmlformats.org/officeDocument/2006/relationships/image" Target="../media/image108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75.png"/><Relationship Id="rId7" Type="http://schemas.openxmlformats.org/officeDocument/2006/relationships/image" Target="../media/image106.png"/><Relationship Id="rId12" Type="http://schemas.openxmlformats.org/officeDocument/2006/relationships/image" Target="../media/image12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10.png"/><Relationship Id="rId5" Type="http://schemas.openxmlformats.org/officeDocument/2006/relationships/image" Target="../media/image87.png"/><Relationship Id="rId10" Type="http://schemas.openxmlformats.org/officeDocument/2006/relationships/image" Target="../media/image108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78.png"/><Relationship Id="rId7" Type="http://schemas.openxmlformats.org/officeDocument/2006/relationships/image" Target="../media/image74.png"/><Relationship Id="rId12" Type="http://schemas.openxmlformats.org/officeDocument/2006/relationships/image" Target="../media/image13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78.png"/><Relationship Id="rId7" Type="http://schemas.openxmlformats.org/officeDocument/2006/relationships/image" Target="../media/image74.png"/><Relationship Id="rId12" Type="http://schemas.openxmlformats.org/officeDocument/2006/relationships/image" Target="../media/image76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47.png"/><Relationship Id="rId7" Type="http://schemas.openxmlformats.org/officeDocument/2006/relationships/image" Target="../media/image156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CA5CD0-1ED0-23A7-F934-86F205153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5300" b="0" i="0">
                <a:effectLst/>
                <a:latin typeface="Franklin Gothic Medium" panose="020B0603020102020204" pitchFamily="34" charset="0"/>
              </a:rPr>
              <a:t>Improved Hardness of Approximating </a:t>
            </a:r>
            <a:r>
              <a:rPr lang="en-US" altLang="zh-CN" sz="5300" b="0" i="1">
                <a:effectLst/>
                <a:latin typeface="Franklin Gothic Medium" panose="020B0603020102020204" pitchFamily="34" charset="0"/>
              </a:rPr>
              <a:t>k-Clique</a:t>
            </a:r>
            <a:r>
              <a:rPr lang="en-US" altLang="zh-CN" sz="5300" b="0" i="0">
                <a:effectLst/>
                <a:latin typeface="Franklin Gothic Medium" panose="020B0603020102020204" pitchFamily="34" charset="0"/>
              </a:rPr>
              <a:t> under </a:t>
            </a:r>
            <a:r>
              <a:rPr lang="en-US" altLang="zh-CN" sz="5300" i="1">
                <a:effectLst/>
                <a:latin typeface="Franklin Gothic Medium" panose="020B0603020102020204" pitchFamily="34" charset="0"/>
              </a:rPr>
              <a:t>ETH</a:t>
            </a:r>
            <a:endParaRPr kumimoji="1" lang="zh-CN" altLang="en-US" sz="5300" i="1">
              <a:latin typeface="Franklin Gothic Medium" panose="020B0603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C81933-3434-2A44-3716-5E33A676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289" y="4600362"/>
            <a:ext cx="7074869" cy="1572768"/>
          </a:xfrm>
        </p:spPr>
        <p:txBody>
          <a:bodyPr>
            <a:normAutofit/>
          </a:bodyPr>
          <a:lstStyle/>
          <a:p>
            <a:r>
              <a:rPr kumimoji="1" lang="en-US" altLang="zh-CN" sz="2000" b="1" dirty="0" err="1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Bingkai</a:t>
            </a:r>
            <a:r>
              <a:rPr kumimoji="1" lang="zh-CN" altLang="en-US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Lin,</a:t>
            </a:r>
            <a:r>
              <a:rPr kumimoji="1" lang="zh-CN" altLang="en-US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i="1" dirty="0" err="1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Xuandi</a:t>
            </a:r>
            <a:r>
              <a:rPr kumimoji="1" lang="zh-CN" altLang="en-US" sz="2000" b="1" i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i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Ren</a:t>
            </a:r>
            <a:r>
              <a:rPr kumimoji="1" lang="en-US" altLang="zh-CN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,</a:t>
            </a:r>
            <a:r>
              <a:rPr kumimoji="1" lang="zh-CN" altLang="en-US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Yican</a:t>
            </a:r>
            <a:r>
              <a:rPr kumimoji="1" lang="zh-CN" altLang="en-US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Sun,</a:t>
            </a:r>
            <a:r>
              <a:rPr kumimoji="1" lang="zh-CN" altLang="en-US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Xiuhan</a:t>
            </a:r>
            <a:r>
              <a:rPr kumimoji="1" lang="zh-CN" altLang="en-US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Wang</a:t>
            </a:r>
          </a:p>
          <a:p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 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Nanjing</a:t>
            </a:r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U,</a:t>
            </a:r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  </a:t>
            </a:r>
            <a:r>
              <a:rPr kumimoji="1" lang="en-US" altLang="zh-CN" sz="1800" b="1" i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UC</a:t>
            </a:r>
            <a:r>
              <a:rPr kumimoji="1" lang="zh-CN" altLang="en-US" sz="1800" b="1" i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1800" b="1" i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Berkeley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,</a:t>
            </a:r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   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Peking</a:t>
            </a:r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U,</a:t>
            </a:r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   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Tsinghua</a:t>
            </a:r>
            <a:r>
              <a:rPr kumimoji="1" lang="zh-CN" altLang="en-US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1800" b="1" dirty="0">
                <a:solidFill>
                  <a:schemeClr val="accent4">
                    <a:lumMod val="75000"/>
                  </a:schemeClr>
                </a:solidFill>
                <a:latin typeface="Palatino" pitchFamily="2" charset="0"/>
                <a:ea typeface="Palatino" pitchFamily="2" charset="0"/>
                <a:cs typeface="Apple Chancery" panose="03020702040506060504" pitchFamily="66" charset="-79"/>
              </a:rPr>
              <a:t>U</a:t>
            </a:r>
          </a:p>
          <a:p>
            <a:pPr algn="ctr"/>
            <a:r>
              <a:rPr kumimoji="1" lang="en-US" altLang="zh-CN" sz="1800" b="1" dirty="0">
                <a:latin typeface="Agency FB" panose="020B0503020202020204" pitchFamily="34" charset="0"/>
                <a:ea typeface="Palatino" pitchFamily="2" charset="0"/>
                <a:cs typeface="Apple Chancery" panose="03020702040506060504" pitchFamily="66" charset="-79"/>
              </a:rPr>
              <a:t>November</a:t>
            </a:r>
            <a:r>
              <a:rPr kumimoji="1" lang="zh-CN" altLang="en-US" sz="1800" b="1" dirty="0">
                <a:latin typeface="Agency FB" panose="020B0503020202020204" pitchFamily="34" charset="0"/>
                <a:ea typeface="Palatino" pitchFamily="2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1800" b="1" dirty="0">
                <a:latin typeface="Agency FB" panose="020B0503020202020204" pitchFamily="34" charset="0"/>
                <a:ea typeface="Palatino" pitchFamily="2" charset="0"/>
                <a:cs typeface="Apple Chancery" panose="03020702040506060504" pitchFamily="66" charset="-79"/>
              </a:rPr>
              <a:t>2023</a:t>
            </a:r>
            <a:endParaRPr kumimoji="1" lang="zh-CN" altLang="en-US" sz="1800" b="1" dirty="0">
              <a:latin typeface="Agency FB" panose="020B0503020202020204" pitchFamily="34" charset="0"/>
              <a:ea typeface="Palatino" pitchFamily="2" charset="0"/>
              <a:cs typeface="Apple Chancery" panose="03020702040506060504" pitchFamily="66" charset="-79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6A17"/>
          </a:solidFill>
          <a:ln w="38100" cap="rnd">
            <a:solidFill>
              <a:srgbClr val="D56A1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CE2C981F-E91D-0729-8F25-AE5643ADA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9" r="3417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327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" y="0"/>
                <a:ext cx="11762913" cy="1325563"/>
              </a:xfrm>
            </p:spPr>
            <p:txBody>
              <a:bodyPr/>
              <a:lstStyle/>
              <a:p>
                <a:r>
                  <a:rPr kumimoji="1" lang="zh-CN" altLang="en-US">
                    <a:latin typeface="Rockwell" panose="02060603020205020403" pitchFamily="18" charset="0"/>
                  </a:rPr>
                  <a:t>   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Hardness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Approximating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0"/>
                <a:ext cx="11762913" cy="1325563"/>
              </a:xfr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FB4CB83-78A0-3110-6F43-82B6E8ED401D}"/>
              </a:ext>
            </a:extLst>
          </p:cNvPr>
          <p:cNvSpPr txBox="1"/>
          <p:nvPr/>
        </p:nvSpPr>
        <p:spPr>
          <a:xfrm>
            <a:off x="875417" y="1835809"/>
            <a:ext cx="876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0"/>
                <a:ea typeface="Palatino" pitchFamily="2" charset="0"/>
              </a:rPr>
              <a:t>Fine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-grained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understanding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dirty="0">
                <a:latin typeface="Palatino" pitchFamily="2" charset="0"/>
                <a:ea typeface="Palatino" pitchFamily="2" charset="0"/>
              </a:rPr>
              <a:t>from parameterized complexity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709B467-72FA-DBB6-FD20-04F7E6AAAF2F}"/>
              </a:ext>
            </a:extLst>
          </p:cNvPr>
          <p:cNvSpPr txBox="1"/>
          <p:nvPr/>
        </p:nvSpPr>
        <p:spPr>
          <a:xfrm>
            <a:off x="2167426" y="4014125"/>
            <a:ext cx="7857147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Palatino" pitchFamily="2" charset="0"/>
                <a:ea typeface="Palatino" pitchFamily="2" charset="0"/>
              </a:rPr>
              <a:t>Open problem</a:t>
            </a:r>
            <a:r>
              <a:rPr lang="en-US" altLang="zh-CN" b="1" dirty="0">
                <a:latin typeface="Palatino" pitchFamily="2" charset="0"/>
                <a:ea typeface="Palatino" pitchFamily="2" charset="0"/>
              </a:rPr>
              <a:t>:</a:t>
            </a:r>
          </a:p>
          <a:p>
            <a:pPr algn="ctr"/>
            <a:r>
              <a:rPr lang="en-US" altLang="zh-CN" dirty="0">
                <a:latin typeface="Palatino" pitchFamily="2" charset="0"/>
                <a:ea typeface="Palatino" pitchFamily="2" charset="0"/>
              </a:rPr>
              <a:t>Can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we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obtain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the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same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bound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from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ETH,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as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the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one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from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Gap-ETH?</a:t>
            </a:r>
            <a:endParaRPr 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27">
                <a:extLst>
                  <a:ext uri="{FF2B5EF4-FFF2-40B4-BE49-F238E27FC236}">
                    <a16:creationId xmlns:a16="http://schemas.microsoft.com/office/drawing/2014/main" id="{7E7B0E1E-4F8E-E1AA-644B-E8B5A3D43839}"/>
                  </a:ext>
                </a:extLst>
              </p:cNvPr>
              <p:cNvSpPr txBox="1"/>
              <p:nvPr/>
            </p:nvSpPr>
            <p:spPr>
              <a:xfrm>
                <a:off x="1921896" y="2343237"/>
                <a:ext cx="8065176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 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constant</a:t>
                </a:r>
                <a:r>
                  <a:rPr lang="en-US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4" name="TextBox 27">
                <a:extLst>
                  <a:ext uri="{FF2B5EF4-FFF2-40B4-BE49-F238E27FC236}">
                    <a16:creationId xmlns:a16="http://schemas.microsoft.com/office/drawing/2014/main" id="{7E7B0E1E-4F8E-E1AA-644B-E8B5A3D4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96" y="2343237"/>
                <a:ext cx="8065176" cy="288477"/>
              </a:xfrm>
              <a:prstGeom prst="rect">
                <a:avLst/>
              </a:prstGeom>
              <a:blipFill>
                <a:blip r:embed="rId4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7">
                <a:extLst>
                  <a:ext uri="{FF2B5EF4-FFF2-40B4-BE49-F238E27FC236}">
                    <a16:creationId xmlns:a16="http://schemas.microsoft.com/office/drawing/2014/main" id="{5DC9189A-5790-986C-D14E-5C9D9DAF04EF}"/>
                  </a:ext>
                </a:extLst>
              </p:cNvPr>
              <p:cNvSpPr txBox="1"/>
              <p:nvPr/>
            </p:nvSpPr>
            <p:spPr>
              <a:xfrm>
                <a:off x="1921896" y="2674777"/>
                <a:ext cx="80651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-Clique have 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    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FPT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     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-approximation         algorithm? </a:t>
                </a:r>
              </a:p>
            </p:txBody>
          </p:sp>
        </mc:Choice>
        <mc:Fallback>
          <p:sp>
            <p:nvSpPr>
              <p:cNvPr id="5" name="TextBox 27">
                <a:extLst>
                  <a:ext uri="{FF2B5EF4-FFF2-40B4-BE49-F238E27FC236}">
                    <a16:creationId xmlns:a16="http://schemas.microsoft.com/office/drawing/2014/main" id="{5DC9189A-5790-986C-D14E-5C9D9DAF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96" y="2674777"/>
                <a:ext cx="8065176" cy="276999"/>
              </a:xfrm>
              <a:prstGeom prst="rect">
                <a:avLst/>
              </a:prstGeom>
              <a:blipFill>
                <a:blip r:embed="rId5"/>
                <a:stretch>
                  <a:fillRect t="-26087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3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en-US" altLang="zh-CN" dirty="0">
                <a:latin typeface="Rockwell"/>
              </a:rPr>
              <a:t>	Our Result</a:t>
            </a:r>
            <a:endParaRPr kumimoji="1" lang="zh-CN" altLang="en-US" sz="4000" dirty="0">
              <a:latin typeface="Rockwel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/>
              <p:nvPr/>
            </p:nvSpPr>
            <p:spPr>
              <a:xfrm>
                <a:off x="2063412" y="2867755"/>
                <a:ext cx="8065176" cy="477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time constant-approximation algorithm? </a:t>
                </a:r>
              </a:p>
            </p:txBody>
          </p:sp>
        </mc:Choice>
        <mc:Fallback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12" y="2867755"/>
                <a:ext cx="8065176" cy="477695"/>
              </a:xfrm>
              <a:prstGeom prst="rect">
                <a:avLst/>
              </a:prstGeom>
              <a:blipFill>
                <a:blip r:embed="rId3"/>
                <a:stretch>
                  <a:fillRect r="-1258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1DBB65A-F8DD-FFE1-117C-FE2557277C32}"/>
              </a:ext>
            </a:extLst>
          </p:cNvPr>
          <p:cNvSpPr txBox="1"/>
          <p:nvPr/>
        </p:nvSpPr>
        <p:spPr>
          <a:xfrm>
            <a:off x="5822001" y="3425272"/>
            <a:ext cx="119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Palatino" pitchFamily="2" charset="0"/>
                <a:ea typeface="Palatino" pitchFamily="2" charset="0"/>
              </a:rPr>
              <a:t>Disperser</a:t>
            </a:r>
            <a:endParaRPr lang="zh-CN" altLang="en-US" dirty="0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63C8789-75EC-A9BB-D3E7-ED09AE9580F2}"/>
              </a:ext>
            </a:extLst>
          </p:cNvPr>
          <p:cNvSpPr/>
          <p:nvPr/>
        </p:nvSpPr>
        <p:spPr>
          <a:xfrm>
            <a:off x="5620355" y="3450003"/>
            <a:ext cx="201646" cy="5997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500A1A-913A-7980-5E77-D0F438C667D2}"/>
                  </a:ext>
                </a:extLst>
              </p:cNvPr>
              <p:cNvSpPr txBox="1"/>
              <p:nvPr/>
            </p:nvSpPr>
            <p:spPr>
              <a:xfrm>
                <a:off x="1688590" y="4024977"/>
                <a:ext cx="8065176" cy="535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-Clique has no FPT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Palatino" pitchFamily="2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log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log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𝑘</m:t>
                                        </m:r>
                                      </m:e>
                                    </m:func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500A1A-913A-7980-5E77-D0F438C6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90" y="4024977"/>
                <a:ext cx="8065176" cy="535724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27FA041-C74B-B704-A902-888BDC54B214}"/>
              </a:ext>
            </a:extLst>
          </p:cNvPr>
          <p:cNvSpPr txBox="1"/>
          <p:nvPr/>
        </p:nvSpPr>
        <p:spPr>
          <a:xfrm>
            <a:off x="1202708" y="2498423"/>
            <a:ext cx="18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Assuming ETH: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en-US" altLang="zh-CN" dirty="0">
                <a:latin typeface="Rockwell"/>
              </a:rPr>
              <a:t>	Our Result</a:t>
            </a:r>
            <a:endParaRPr kumimoji="1" lang="zh-CN" altLang="en-US" sz="4000" dirty="0">
              <a:latin typeface="Rockwel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/>
              <p:nvPr/>
            </p:nvSpPr>
            <p:spPr>
              <a:xfrm>
                <a:off x="2063412" y="2867755"/>
                <a:ext cx="8065176" cy="477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-Clique has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time constant-approximation algorithm? </a:t>
                </a:r>
                <a:endParaRPr 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12" y="2867755"/>
                <a:ext cx="8065176" cy="477695"/>
              </a:xfrm>
              <a:prstGeom prst="rect">
                <a:avLst/>
              </a:prstGeom>
              <a:blipFill>
                <a:blip r:embed="rId3"/>
                <a:stretch>
                  <a:fillRect r="-1258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27FA041-C74B-B704-A902-888BDC54B214}"/>
              </a:ext>
            </a:extLst>
          </p:cNvPr>
          <p:cNvSpPr txBox="1"/>
          <p:nvPr/>
        </p:nvSpPr>
        <p:spPr>
          <a:xfrm>
            <a:off x="1202708" y="2498423"/>
            <a:ext cx="18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Assuming ETH: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4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>
            <a:extLst>
              <a:ext uri="{FF2B5EF4-FFF2-40B4-BE49-F238E27FC236}">
                <a16:creationId xmlns:a16="http://schemas.microsoft.com/office/drawing/2014/main" id="{63FABD6E-81C3-42A8-6F35-80A8FF789C7C}"/>
              </a:ext>
            </a:extLst>
          </p:cNvPr>
          <p:cNvSpPr/>
          <p:nvPr/>
        </p:nvSpPr>
        <p:spPr>
          <a:xfrm>
            <a:off x="8382557" y="1876879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02979DDD-740D-598B-283C-D65CEC3FAA2E}"/>
              </a:ext>
            </a:extLst>
          </p:cNvPr>
          <p:cNvSpPr/>
          <p:nvPr/>
        </p:nvSpPr>
        <p:spPr>
          <a:xfrm>
            <a:off x="4493111" y="1957590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22436015-8777-4F87-2B34-12B3FAAF089F}"/>
              </a:ext>
            </a:extLst>
          </p:cNvPr>
          <p:cNvSpPr/>
          <p:nvPr/>
        </p:nvSpPr>
        <p:spPr>
          <a:xfrm>
            <a:off x="965889" y="1957589"/>
            <a:ext cx="1932067" cy="387654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zh-CN" altLang="en-US" dirty="0">
                <a:latin typeface="Rockwell"/>
              </a:rPr>
              <a:t>   </a:t>
            </a:r>
            <a:r>
              <a:rPr kumimoji="1" lang="zh-CN" altLang="en-US" sz="4000" dirty="0">
                <a:latin typeface="Rockwell"/>
              </a:rPr>
              <a:t>  </a:t>
            </a:r>
            <a:r>
              <a:rPr lang="en-US" sz="4000" dirty="0">
                <a:latin typeface="Rockwell"/>
              </a:rPr>
              <a:t>Parameterized Gap-producing </a:t>
            </a:r>
            <a:r>
              <a:rPr lang="en-US" altLang="zh-CN" sz="4000" dirty="0">
                <a:latin typeface="Rockwell"/>
              </a:rPr>
              <a:t>R</a:t>
            </a:r>
            <a:r>
              <a:rPr lang="en-US" sz="4000" dirty="0">
                <a:latin typeface="Rockwell"/>
              </a:rPr>
              <a:t>eduction</a:t>
            </a:r>
            <a:endParaRPr kumimoji="1" lang="zh-CN" altLang="en-US" sz="4000" dirty="0">
              <a:latin typeface="Rockwell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C8A0AD7-1373-8C97-FE95-B58B9B942264}"/>
              </a:ext>
            </a:extLst>
          </p:cNvPr>
          <p:cNvGrpSpPr/>
          <p:nvPr/>
        </p:nvGrpSpPr>
        <p:grpSpPr>
          <a:xfrm>
            <a:off x="4587668" y="2956577"/>
            <a:ext cx="667137" cy="635750"/>
            <a:chOff x="1641315" y="5532449"/>
            <a:chExt cx="667137" cy="635750"/>
          </a:xfrm>
        </p:grpSpPr>
        <p:sp>
          <p:nvSpPr>
            <p:cNvPr id="7" name="Star: 16 Points 6">
              <a:extLst>
                <a:ext uri="{FF2B5EF4-FFF2-40B4-BE49-F238E27FC236}">
                  <a16:creationId xmlns:a16="http://schemas.microsoft.com/office/drawing/2014/main" id="{08365F52-4D4A-C9E1-3821-7A1919BB9EA5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180B2892-605A-287E-0D41-6593CA243FD0}"/>
              </a:ext>
            </a:extLst>
          </p:cNvPr>
          <p:cNvGrpSpPr/>
          <p:nvPr/>
        </p:nvGrpSpPr>
        <p:grpSpPr>
          <a:xfrm>
            <a:off x="5713720" y="2684731"/>
            <a:ext cx="1036101" cy="1124910"/>
            <a:chOff x="3190532" y="4923945"/>
            <a:chExt cx="1036101" cy="1124910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326A49AF-F46B-C102-6980-4B2738CB38EC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0CF6CF4A-FDCC-7A11-A477-76DD4D3855FD}"/>
                  </a:ext>
                </a:extLst>
              </p:cNvPr>
              <p:cNvSpPr txBox="1"/>
              <p:nvPr/>
            </p:nvSpPr>
            <p:spPr>
              <a:xfrm>
                <a:off x="5254805" y="3067212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0CF6CF4A-FDCC-7A11-A477-76DD4D385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05" y="3067212"/>
                <a:ext cx="289450" cy="369332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1">
            <a:extLst>
              <a:ext uri="{FF2B5EF4-FFF2-40B4-BE49-F238E27FC236}">
                <a16:creationId xmlns:a16="http://schemas.microsoft.com/office/drawing/2014/main" id="{EB1D0F46-1E99-BD25-F311-BCA2F3F8502E}"/>
              </a:ext>
            </a:extLst>
          </p:cNvPr>
          <p:cNvGrpSpPr/>
          <p:nvPr/>
        </p:nvGrpSpPr>
        <p:grpSpPr>
          <a:xfrm>
            <a:off x="5713720" y="4284633"/>
            <a:ext cx="1036101" cy="1124910"/>
            <a:chOff x="3190532" y="4923945"/>
            <a:chExt cx="1036101" cy="11249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743909-D544-7725-9603-970275C87473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ACC06CC6-92D5-B180-3068-C28E76A634D4}"/>
                  </a:ext>
                </a:extLst>
              </p:cNvPr>
              <p:cNvSpPr txBox="1"/>
              <p:nvPr/>
            </p:nvSpPr>
            <p:spPr>
              <a:xfrm>
                <a:off x="5254805" y="4630283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ACC06CC6-92D5-B180-3068-C28E76A6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05" y="4630283"/>
                <a:ext cx="289450" cy="369332"/>
              </a:xfrm>
              <a:prstGeom prst="rect">
                <a:avLst/>
              </a:prstGeom>
              <a:blipFill>
                <a:blip r:embed="rId9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>
            <a:extLst>
              <a:ext uri="{FF2B5EF4-FFF2-40B4-BE49-F238E27FC236}">
                <a16:creationId xmlns:a16="http://schemas.microsoft.com/office/drawing/2014/main" id="{2E1183C2-4A59-1C7F-D025-C1408E58129D}"/>
              </a:ext>
            </a:extLst>
          </p:cNvPr>
          <p:cNvGrpSpPr/>
          <p:nvPr/>
        </p:nvGrpSpPr>
        <p:grpSpPr>
          <a:xfrm>
            <a:off x="8491410" y="2738580"/>
            <a:ext cx="2233372" cy="1124910"/>
            <a:chOff x="1289370" y="4960126"/>
            <a:chExt cx="2233372" cy="1124910"/>
          </a:xfrm>
        </p:grpSpPr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3E347327-41DA-E3B9-427A-9FF2B9179765}"/>
                </a:ext>
              </a:extLst>
            </p:cNvPr>
            <p:cNvGrpSpPr/>
            <p:nvPr/>
          </p:nvGrpSpPr>
          <p:grpSpPr>
            <a:xfrm>
              <a:off x="1289370" y="5067189"/>
              <a:ext cx="765526" cy="758933"/>
              <a:chOff x="1641315" y="5409266"/>
              <a:chExt cx="765526" cy="758933"/>
            </a:xfrm>
          </p:grpSpPr>
          <p:sp>
            <p:nvSpPr>
              <p:cNvPr id="31" name="Star: 16 Points 23">
                <a:extLst>
                  <a:ext uri="{FF2B5EF4-FFF2-40B4-BE49-F238E27FC236}">
                    <a16:creationId xmlns:a16="http://schemas.microsoft.com/office/drawing/2014/main" id="{F35C7A76-EB07-0FCD-BE2A-CD00223E37C6}"/>
                  </a:ext>
                </a:extLst>
              </p:cNvPr>
              <p:cNvSpPr/>
              <p:nvPr/>
            </p:nvSpPr>
            <p:spPr>
              <a:xfrm>
                <a:off x="1641315" y="5409266"/>
                <a:ext cx="765526" cy="758933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24">
                    <a:extLst>
                      <a:ext uri="{FF2B5EF4-FFF2-40B4-BE49-F238E27FC236}">
                        <a16:creationId xmlns:a16="http://schemas.microsoft.com/office/drawing/2014/main" id="{B161C729-3992-DC01-40F6-388185129742}"/>
                      </a:ext>
                    </a:extLst>
                  </p:cNvPr>
                  <p:cNvSpPr txBox="1"/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2" name="TextBox 24">
                    <a:extLst>
                      <a:ext uri="{FF2B5EF4-FFF2-40B4-BE49-F238E27FC236}">
                        <a16:creationId xmlns:a16="http://schemas.microsoft.com/office/drawing/2014/main" id="{B161C729-3992-DC01-40F6-3881851297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C47D0685-EF41-BF59-0342-5C42CA926EBF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EA2BA992-54F6-DC3B-7E6D-F010E18A5C20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25">
            <a:extLst>
              <a:ext uri="{FF2B5EF4-FFF2-40B4-BE49-F238E27FC236}">
                <a16:creationId xmlns:a16="http://schemas.microsoft.com/office/drawing/2014/main" id="{E4109A8B-B424-FE62-9C4F-E44B7D68A783}"/>
              </a:ext>
            </a:extLst>
          </p:cNvPr>
          <p:cNvGrpSpPr/>
          <p:nvPr/>
        </p:nvGrpSpPr>
        <p:grpSpPr>
          <a:xfrm>
            <a:off x="8345023" y="4048192"/>
            <a:ext cx="3003940" cy="1306460"/>
            <a:chOff x="6955504" y="4467005"/>
            <a:chExt cx="3003940" cy="1306460"/>
          </a:xfrm>
        </p:grpSpPr>
        <p:sp>
          <p:nvSpPr>
            <p:cNvPr id="34" name="Star: 16 Points 26">
              <a:extLst>
                <a:ext uri="{FF2B5EF4-FFF2-40B4-BE49-F238E27FC236}">
                  <a16:creationId xmlns:a16="http://schemas.microsoft.com/office/drawing/2014/main" id="{845106C3-62B1-6AEA-D53A-4982A4E678ED}"/>
                </a:ext>
              </a:extLst>
            </p:cNvPr>
            <p:cNvSpPr/>
            <p:nvPr/>
          </p:nvSpPr>
          <p:spPr>
            <a:xfrm>
              <a:off x="7191679" y="4969678"/>
              <a:ext cx="565261" cy="56308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27">
              <a:extLst>
                <a:ext uri="{FF2B5EF4-FFF2-40B4-BE49-F238E27FC236}">
                  <a16:creationId xmlns:a16="http://schemas.microsoft.com/office/drawing/2014/main" id="{E1EFD5A9-2FDF-D26A-8518-C8AA7F78C4DC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39" name="Oval 32">
                <a:extLst>
                  <a:ext uri="{FF2B5EF4-FFF2-40B4-BE49-F238E27FC236}">
                    <a16:creationId xmlns:a16="http://schemas.microsoft.com/office/drawing/2014/main" id="{23D9B8B2-9FAC-EE60-00E5-8CCAE07CE053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167" r="-2083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29">
                  <a:extLst>
                    <a:ext uri="{FF2B5EF4-FFF2-40B4-BE49-F238E27FC236}">
                      <a16:creationId xmlns:a16="http://schemas.microsoft.com/office/drawing/2014/main" id="{583BB4D7-8EA0-68A0-0F4C-25706E8A89C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29">
                  <a:extLst>
                    <a:ext uri="{FF2B5EF4-FFF2-40B4-BE49-F238E27FC236}">
                      <a16:creationId xmlns:a16="http://schemas.microsoft.com/office/drawing/2014/main" id="{583BB4D7-8EA0-68A0-0F4C-25706E8A8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AB401C67-F4FC-C409-F5D6-3B47E9127EAC}"/>
                </a:ext>
              </a:extLst>
            </p:cNvPr>
            <p:cNvSpPr/>
            <p:nvPr/>
          </p:nvSpPr>
          <p:spPr>
            <a:xfrm>
              <a:off x="9278789" y="4467005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86E41-B0DD-8BE4-3587-A3B130CA6058}"/>
              </a:ext>
            </a:extLst>
          </p:cNvPr>
          <p:cNvSpPr/>
          <p:nvPr/>
        </p:nvSpPr>
        <p:spPr>
          <a:xfrm>
            <a:off x="7280810" y="3517010"/>
            <a:ext cx="91285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84B0BEE5-5021-BE53-7143-55973B3FD289}"/>
              </a:ext>
            </a:extLst>
          </p:cNvPr>
          <p:cNvGrpSpPr/>
          <p:nvPr/>
        </p:nvGrpSpPr>
        <p:grpSpPr>
          <a:xfrm>
            <a:off x="4576971" y="4524067"/>
            <a:ext cx="667137" cy="635750"/>
            <a:chOff x="1641315" y="5532449"/>
            <a:chExt cx="667137" cy="635750"/>
          </a:xfrm>
        </p:grpSpPr>
        <p:sp>
          <p:nvSpPr>
            <p:cNvPr id="26" name="Star: 16 Points 25">
              <a:extLst>
                <a:ext uri="{FF2B5EF4-FFF2-40B4-BE49-F238E27FC236}">
                  <a16:creationId xmlns:a16="http://schemas.microsoft.com/office/drawing/2014/main" id="{20B3C6F6-4F4E-571B-714A-0E3D455DE675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B38DFBF-5AE0-FFEE-B450-9618CEDF56DD}"/>
                  </a:ext>
                </a:extLst>
              </p:cNvPr>
              <p:cNvSpPr txBox="1"/>
              <p:nvPr/>
            </p:nvSpPr>
            <p:spPr>
              <a:xfrm>
                <a:off x="1086049" y="3057374"/>
                <a:ext cx="165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is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satisfiable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B38DFBF-5AE0-FFEE-B450-9618CEDF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49" y="3057374"/>
                <a:ext cx="1657954" cy="369332"/>
              </a:xfrm>
              <a:prstGeom prst="rect">
                <a:avLst/>
              </a:prstGeom>
              <a:blipFill>
                <a:blip r:embed="rId18"/>
                <a:stretch>
                  <a:fillRect l="-758" t="-6667" r="-151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C52786-80D7-8E71-4E25-2EE9DA85A948}"/>
                  </a:ext>
                </a:extLst>
              </p:cNvPr>
              <p:cNvSpPr txBox="1"/>
              <p:nvPr/>
            </p:nvSpPr>
            <p:spPr>
              <a:xfrm>
                <a:off x="965889" y="4574741"/>
                <a:ext cx="1932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is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unsatisfiable</a:t>
                </a: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C52786-80D7-8E71-4E25-2EE9DA85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9" y="4574741"/>
                <a:ext cx="1932067" cy="369332"/>
              </a:xfrm>
              <a:prstGeom prst="rect">
                <a:avLst/>
              </a:prstGeom>
              <a:blipFill>
                <a:blip r:embed="rId19"/>
                <a:stretch>
                  <a:fillRect l="-649" t="-6667" r="-129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40">
            <a:extLst>
              <a:ext uri="{FF2B5EF4-FFF2-40B4-BE49-F238E27FC236}">
                <a16:creationId xmlns:a16="http://schemas.microsoft.com/office/drawing/2014/main" id="{65984849-6228-9073-6B66-4FB72149F612}"/>
              </a:ext>
            </a:extLst>
          </p:cNvPr>
          <p:cNvSpPr/>
          <p:nvPr/>
        </p:nvSpPr>
        <p:spPr>
          <a:xfrm>
            <a:off x="3215898" y="3565062"/>
            <a:ext cx="91285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8A852BC-1E15-5311-B310-4BA473BDD934}"/>
                  </a:ext>
                </a:extLst>
              </p:cNvPr>
              <p:cNvSpPr txBox="1"/>
              <p:nvPr/>
            </p:nvSpPr>
            <p:spPr>
              <a:xfrm>
                <a:off x="1260135" y="2057385"/>
                <a:ext cx="1343573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SAT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8A852BC-1E15-5311-B310-4BA473BDD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135" y="2057385"/>
                <a:ext cx="1343573" cy="412934"/>
              </a:xfrm>
              <a:prstGeom prst="rect">
                <a:avLst/>
              </a:prstGeom>
              <a:blipFill>
                <a:blip r:embed="rId20"/>
                <a:stretch>
                  <a:fillRect t="-2941" r="-3774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D40FF44-7590-1757-2DFB-88ED88F04DE4}"/>
                  </a:ext>
                </a:extLst>
              </p:cNvPr>
              <p:cNvSpPr txBox="1"/>
              <p:nvPr/>
            </p:nvSpPr>
            <p:spPr>
              <a:xfrm>
                <a:off x="4763780" y="1868637"/>
                <a:ext cx="1899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Exact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D40FF44-7590-1757-2DFB-88ED88F0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80" y="1868637"/>
                <a:ext cx="1899879" cy="720710"/>
              </a:xfrm>
              <a:prstGeom prst="rect">
                <a:avLst/>
              </a:prstGeom>
              <a:blipFill>
                <a:blip r:embed="rId21"/>
                <a:stretch>
                  <a:fillRect l="-2649" r="-2649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89E14C4-B001-8A6A-7852-0E4BC008EE99}"/>
                  </a:ext>
                </a:extLst>
              </p:cNvPr>
              <p:cNvSpPr txBox="1"/>
              <p:nvPr/>
            </p:nvSpPr>
            <p:spPr>
              <a:xfrm>
                <a:off x="8642985" y="1782821"/>
                <a:ext cx="1940595" cy="95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den>
                              </m:f>
                            </m:sup>
                          </m:sSup>
                        </m:sup>
                      </m:sSup>
                    </m:oMath>
                  </m:oMathPara>
                </a14:m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-gap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89E14C4-B001-8A6A-7852-0E4BC008E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985" y="1782821"/>
                <a:ext cx="1940595" cy="955518"/>
              </a:xfrm>
              <a:prstGeom prst="rect">
                <a:avLst/>
              </a:prstGeom>
              <a:blipFill>
                <a:blip r:embed="rId22"/>
                <a:stretch>
                  <a:fillRect r="-2597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6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>
            <a:extLst>
              <a:ext uri="{FF2B5EF4-FFF2-40B4-BE49-F238E27FC236}">
                <a16:creationId xmlns:a16="http://schemas.microsoft.com/office/drawing/2014/main" id="{63FABD6E-81C3-42A8-6F35-80A8FF789C7C}"/>
              </a:ext>
            </a:extLst>
          </p:cNvPr>
          <p:cNvSpPr/>
          <p:nvPr/>
        </p:nvSpPr>
        <p:spPr>
          <a:xfrm>
            <a:off x="8382557" y="1876879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02979DDD-740D-598B-283C-D65CEC3FAA2E}"/>
              </a:ext>
            </a:extLst>
          </p:cNvPr>
          <p:cNvSpPr/>
          <p:nvPr/>
        </p:nvSpPr>
        <p:spPr>
          <a:xfrm>
            <a:off x="1653728" y="1973089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zh-CN" altLang="en-US" dirty="0">
                <a:latin typeface="Rockwell"/>
              </a:rPr>
              <a:t>   </a:t>
            </a:r>
            <a:r>
              <a:rPr kumimoji="1" lang="zh-CN" altLang="en-US" sz="4000" dirty="0">
                <a:latin typeface="Rockwell"/>
              </a:rPr>
              <a:t>  </a:t>
            </a:r>
            <a:r>
              <a:rPr lang="en-US" sz="4000" dirty="0">
                <a:latin typeface="Rockwell"/>
              </a:rPr>
              <a:t>Parameterized Gap-producing </a:t>
            </a:r>
            <a:r>
              <a:rPr lang="en-US" altLang="zh-CN" sz="4000" dirty="0">
                <a:latin typeface="Rockwell"/>
              </a:rPr>
              <a:t>R</a:t>
            </a:r>
            <a:r>
              <a:rPr lang="en-US" sz="4000" dirty="0">
                <a:latin typeface="Rockwell"/>
              </a:rPr>
              <a:t>eduction</a:t>
            </a:r>
            <a:endParaRPr kumimoji="1" lang="zh-CN" altLang="en-US" sz="4000" dirty="0">
              <a:latin typeface="Rockwell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C8A0AD7-1373-8C97-FE95-B58B9B942264}"/>
              </a:ext>
            </a:extLst>
          </p:cNvPr>
          <p:cNvGrpSpPr/>
          <p:nvPr/>
        </p:nvGrpSpPr>
        <p:grpSpPr>
          <a:xfrm>
            <a:off x="1748285" y="2972076"/>
            <a:ext cx="667137" cy="635750"/>
            <a:chOff x="1641315" y="5532449"/>
            <a:chExt cx="667137" cy="635750"/>
          </a:xfrm>
        </p:grpSpPr>
        <p:sp>
          <p:nvSpPr>
            <p:cNvPr id="7" name="Star: 16 Points 6">
              <a:extLst>
                <a:ext uri="{FF2B5EF4-FFF2-40B4-BE49-F238E27FC236}">
                  <a16:creationId xmlns:a16="http://schemas.microsoft.com/office/drawing/2014/main" id="{08365F52-4D4A-C9E1-3821-7A1919BB9EA5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180B2892-605A-287E-0D41-6593CA243FD0}"/>
              </a:ext>
            </a:extLst>
          </p:cNvPr>
          <p:cNvGrpSpPr/>
          <p:nvPr/>
        </p:nvGrpSpPr>
        <p:grpSpPr>
          <a:xfrm>
            <a:off x="2874337" y="2700230"/>
            <a:ext cx="1036101" cy="1124910"/>
            <a:chOff x="3190532" y="4923945"/>
            <a:chExt cx="1036101" cy="1124910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326A49AF-F46B-C102-6980-4B2738CB38EC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0CF6CF4A-FDCC-7A11-A477-76DD4D3855FD}"/>
                  </a:ext>
                </a:extLst>
              </p:cNvPr>
              <p:cNvSpPr txBox="1"/>
              <p:nvPr/>
            </p:nvSpPr>
            <p:spPr>
              <a:xfrm>
                <a:off x="2415422" y="3082711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0CF6CF4A-FDCC-7A11-A477-76DD4D385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422" y="3082711"/>
                <a:ext cx="289450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1">
            <a:extLst>
              <a:ext uri="{FF2B5EF4-FFF2-40B4-BE49-F238E27FC236}">
                <a16:creationId xmlns:a16="http://schemas.microsoft.com/office/drawing/2014/main" id="{EB1D0F46-1E99-BD25-F311-BCA2F3F8502E}"/>
              </a:ext>
            </a:extLst>
          </p:cNvPr>
          <p:cNvGrpSpPr/>
          <p:nvPr/>
        </p:nvGrpSpPr>
        <p:grpSpPr>
          <a:xfrm>
            <a:off x="2874337" y="4300132"/>
            <a:ext cx="1036101" cy="1124910"/>
            <a:chOff x="3190532" y="4923945"/>
            <a:chExt cx="1036101" cy="11249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743909-D544-7725-9603-970275C87473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ACC06CC6-92D5-B180-3068-C28E76A634D4}"/>
                  </a:ext>
                </a:extLst>
              </p:cNvPr>
              <p:cNvSpPr txBox="1"/>
              <p:nvPr/>
            </p:nvSpPr>
            <p:spPr>
              <a:xfrm>
                <a:off x="2415422" y="4645782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ACC06CC6-92D5-B180-3068-C28E76A6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422" y="4645782"/>
                <a:ext cx="289450" cy="369332"/>
              </a:xfrm>
              <a:prstGeom prst="rect">
                <a:avLst/>
              </a:prstGeom>
              <a:blipFill>
                <a:blip r:embed="rId9"/>
                <a:stretch>
                  <a:fillRect l="-4167" r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>
            <a:extLst>
              <a:ext uri="{FF2B5EF4-FFF2-40B4-BE49-F238E27FC236}">
                <a16:creationId xmlns:a16="http://schemas.microsoft.com/office/drawing/2014/main" id="{2E1183C2-4A59-1C7F-D025-C1408E58129D}"/>
              </a:ext>
            </a:extLst>
          </p:cNvPr>
          <p:cNvGrpSpPr/>
          <p:nvPr/>
        </p:nvGrpSpPr>
        <p:grpSpPr>
          <a:xfrm>
            <a:off x="8491410" y="2738580"/>
            <a:ext cx="2233372" cy="1124910"/>
            <a:chOff x="1289370" y="4960126"/>
            <a:chExt cx="2233372" cy="1124910"/>
          </a:xfrm>
        </p:grpSpPr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3E347327-41DA-E3B9-427A-9FF2B9179765}"/>
                </a:ext>
              </a:extLst>
            </p:cNvPr>
            <p:cNvGrpSpPr/>
            <p:nvPr/>
          </p:nvGrpSpPr>
          <p:grpSpPr>
            <a:xfrm>
              <a:off x="1289370" y="5067189"/>
              <a:ext cx="765526" cy="758933"/>
              <a:chOff x="1641315" y="5409266"/>
              <a:chExt cx="765526" cy="758933"/>
            </a:xfrm>
          </p:grpSpPr>
          <p:sp>
            <p:nvSpPr>
              <p:cNvPr id="31" name="Star: 16 Points 23">
                <a:extLst>
                  <a:ext uri="{FF2B5EF4-FFF2-40B4-BE49-F238E27FC236}">
                    <a16:creationId xmlns:a16="http://schemas.microsoft.com/office/drawing/2014/main" id="{F35C7A76-EB07-0FCD-BE2A-CD00223E37C6}"/>
                  </a:ext>
                </a:extLst>
              </p:cNvPr>
              <p:cNvSpPr/>
              <p:nvPr/>
            </p:nvSpPr>
            <p:spPr>
              <a:xfrm>
                <a:off x="1641315" y="5409266"/>
                <a:ext cx="765526" cy="758933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24">
                    <a:extLst>
                      <a:ext uri="{FF2B5EF4-FFF2-40B4-BE49-F238E27FC236}">
                        <a16:creationId xmlns:a16="http://schemas.microsoft.com/office/drawing/2014/main" id="{B161C729-3992-DC01-40F6-388185129742}"/>
                      </a:ext>
                    </a:extLst>
                  </p:cNvPr>
                  <p:cNvSpPr txBox="1"/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2" name="TextBox 24">
                    <a:extLst>
                      <a:ext uri="{FF2B5EF4-FFF2-40B4-BE49-F238E27FC236}">
                        <a16:creationId xmlns:a16="http://schemas.microsoft.com/office/drawing/2014/main" id="{B161C729-3992-DC01-40F6-3881851297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C47D0685-EF41-BF59-0342-5C42CA926EBF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EA2BA992-54F6-DC3B-7E6D-F010E18A5C20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25">
            <a:extLst>
              <a:ext uri="{FF2B5EF4-FFF2-40B4-BE49-F238E27FC236}">
                <a16:creationId xmlns:a16="http://schemas.microsoft.com/office/drawing/2014/main" id="{E4109A8B-B424-FE62-9C4F-E44B7D68A783}"/>
              </a:ext>
            </a:extLst>
          </p:cNvPr>
          <p:cNvGrpSpPr/>
          <p:nvPr/>
        </p:nvGrpSpPr>
        <p:grpSpPr>
          <a:xfrm>
            <a:off x="8345023" y="4048192"/>
            <a:ext cx="3003940" cy="1306460"/>
            <a:chOff x="6955504" y="4467005"/>
            <a:chExt cx="3003940" cy="1306460"/>
          </a:xfrm>
        </p:grpSpPr>
        <p:sp>
          <p:nvSpPr>
            <p:cNvPr id="34" name="Star: 16 Points 26">
              <a:extLst>
                <a:ext uri="{FF2B5EF4-FFF2-40B4-BE49-F238E27FC236}">
                  <a16:creationId xmlns:a16="http://schemas.microsoft.com/office/drawing/2014/main" id="{845106C3-62B1-6AEA-D53A-4982A4E678ED}"/>
                </a:ext>
              </a:extLst>
            </p:cNvPr>
            <p:cNvSpPr/>
            <p:nvPr/>
          </p:nvSpPr>
          <p:spPr>
            <a:xfrm>
              <a:off x="7191679" y="4969678"/>
              <a:ext cx="565261" cy="56308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27">
              <a:extLst>
                <a:ext uri="{FF2B5EF4-FFF2-40B4-BE49-F238E27FC236}">
                  <a16:creationId xmlns:a16="http://schemas.microsoft.com/office/drawing/2014/main" id="{E1EFD5A9-2FDF-D26A-8518-C8AA7F78C4DC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39" name="Oval 32">
                <a:extLst>
                  <a:ext uri="{FF2B5EF4-FFF2-40B4-BE49-F238E27FC236}">
                    <a16:creationId xmlns:a16="http://schemas.microsoft.com/office/drawing/2014/main" id="{23D9B8B2-9FAC-EE60-00E5-8CCAE07CE053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167" r="-2083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29">
                  <a:extLst>
                    <a:ext uri="{FF2B5EF4-FFF2-40B4-BE49-F238E27FC236}">
                      <a16:creationId xmlns:a16="http://schemas.microsoft.com/office/drawing/2014/main" id="{583BB4D7-8EA0-68A0-0F4C-25706E8A89C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29">
                  <a:extLst>
                    <a:ext uri="{FF2B5EF4-FFF2-40B4-BE49-F238E27FC236}">
                      <a16:creationId xmlns:a16="http://schemas.microsoft.com/office/drawing/2014/main" id="{583BB4D7-8EA0-68A0-0F4C-25706E8A8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AB401C67-F4FC-C409-F5D6-3B47E9127EAC}"/>
                </a:ext>
              </a:extLst>
            </p:cNvPr>
            <p:cNvSpPr/>
            <p:nvPr/>
          </p:nvSpPr>
          <p:spPr>
            <a:xfrm>
              <a:off x="9278789" y="4467005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86E41-B0DD-8BE4-3587-A3B130CA6058}"/>
              </a:ext>
            </a:extLst>
          </p:cNvPr>
          <p:cNvSpPr/>
          <p:nvPr/>
        </p:nvSpPr>
        <p:spPr>
          <a:xfrm>
            <a:off x="4369353" y="3545503"/>
            <a:ext cx="3690312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84B0BEE5-5021-BE53-7143-55973B3FD289}"/>
              </a:ext>
            </a:extLst>
          </p:cNvPr>
          <p:cNvGrpSpPr/>
          <p:nvPr/>
        </p:nvGrpSpPr>
        <p:grpSpPr>
          <a:xfrm>
            <a:off x="1737588" y="4539566"/>
            <a:ext cx="667137" cy="635750"/>
            <a:chOff x="1641315" y="5532449"/>
            <a:chExt cx="667137" cy="635750"/>
          </a:xfrm>
        </p:grpSpPr>
        <p:sp>
          <p:nvSpPr>
            <p:cNvPr id="26" name="Star: 16 Points 25">
              <a:extLst>
                <a:ext uri="{FF2B5EF4-FFF2-40B4-BE49-F238E27FC236}">
                  <a16:creationId xmlns:a16="http://schemas.microsoft.com/office/drawing/2014/main" id="{20B3C6F6-4F4E-571B-714A-0E3D455DE675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D40FF44-7590-1757-2DFB-88ED88F04DE4}"/>
                  </a:ext>
                </a:extLst>
              </p:cNvPr>
              <p:cNvSpPr txBox="1"/>
              <p:nvPr/>
            </p:nvSpPr>
            <p:spPr>
              <a:xfrm>
                <a:off x="1924397" y="1884136"/>
                <a:ext cx="1899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Exact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D40FF44-7590-1757-2DFB-88ED88F0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97" y="1884136"/>
                <a:ext cx="1899879" cy="720710"/>
              </a:xfrm>
              <a:prstGeom prst="rect">
                <a:avLst/>
              </a:prstGeom>
              <a:blipFill>
                <a:blip r:embed="rId18"/>
                <a:stretch>
                  <a:fillRect l="-2667" r="-3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89E14C4-B001-8A6A-7852-0E4BC008EE99}"/>
                  </a:ext>
                </a:extLst>
              </p:cNvPr>
              <p:cNvSpPr txBox="1"/>
              <p:nvPr/>
            </p:nvSpPr>
            <p:spPr>
              <a:xfrm>
                <a:off x="8669337" y="1772710"/>
                <a:ext cx="1931939" cy="95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-gap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89E14C4-B001-8A6A-7852-0E4BC008E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337" y="1772710"/>
                <a:ext cx="1931939" cy="955518"/>
              </a:xfrm>
              <a:prstGeom prst="rect">
                <a:avLst/>
              </a:prstGeom>
              <a:blipFill>
                <a:blip r:embed="rId19"/>
                <a:stretch>
                  <a:fillRect r="-326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3B7A4F-DBF1-B50A-8225-A643702DB5D9}"/>
                  </a:ext>
                </a:extLst>
              </p:cNvPr>
              <p:cNvSpPr txBox="1"/>
              <p:nvPr/>
            </p:nvSpPr>
            <p:spPr>
              <a:xfrm>
                <a:off x="4644962" y="2639547"/>
                <a:ext cx="2786019" cy="1071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kumimoji="1" lang="en-US" altLang="zh-CN" sz="2800" b="1" i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  <m:r>
                              <a:rPr kumimoji="1" lang="en-US" altLang="zh-CN" sz="28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8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  <m:r>
                              <a:rPr kumimoji="1" lang="zh-CN" altLang="en-US" sz="2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28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  <m:r>
                              <a:rPr kumimoji="1" lang="zh-CN" altLang="en-US" sz="2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2800" b="1" i="0" smtClean="0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kumimoji="1" lang="en-US" altLang="zh-CN" sz="2800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sz="2800" b="1" dirty="0"/>
                  <a:t> </a:t>
                </a:r>
                <a:endParaRPr kumimoji="1" lang="en-US" altLang="zh-CN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𝟓𝟒</m:t>
                          </m:r>
                        </m:sup>
                      </m:sSup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3B7A4F-DBF1-B50A-8225-A643702DB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962" y="2639547"/>
                <a:ext cx="2786019" cy="1071768"/>
              </a:xfrm>
              <a:prstGeom prst="rect">
                <a:avLst/>
              </a:prstGeom>
              <a:blipFill>
                <a:blip r:embed="rId20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AB1FF5A8-DACE-A3DA-57E4-5BAF90DE6E64}"/>
              </a:ext>
            </a:extLst>
          </p:cNvPr>
          <p:cNvSpPr/>
          <p:nvPr/>
        </p:nvSpPr>
        <p:spPr>
          <a:xfrm>
            <a:off x="4325019" y="901521"/>
            <a:ext cx="3512159" cy="415516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E7ED53-AC90-24AF-ABC2-5DCEF7EB3AA6}"/>
              </a:ext>
            </a:extLst>
          </p:cNvPr>
          <p:cNvSpPr txBox="1"/>
          <p:nvPr/>
        </p:nvSpPr>
        <p:spPr>
          <a:xfrm>
            <a:off x="5959918" y="6004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Palatino" pitchFamily="2" charset="0"/>
                <a:ea typeface="Palatino" pitchFamily="2" charset="0"/>
              </a:rPr>
              <a:t>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BAA5741-1375-F2DF-1567-F7A3715718C8}"/>
              </a:ext>
            </a:extLst>
          </p:cNvPr>
          <p:cNvSpPr/>
          <p:nvPr/>
        </p:nvSpPr>
        <p:spPr>
          <a:xfrm>
            <a:off x="8071843" y="3038796"/>
            <a:ext cx="75512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2B73EF3-6D82-FB86-6B3D-C82B05759AA6}"/>
              </a:ext>
            </a:extLst>
          </p:cNvPr>
          <p:cNvSpPr/>
          <p:nvPr/>
        </p:nvSpPr>
        <p:spPr>
          <a:xfrm>
            <a:off x="3303918" y="3093393"/>
            <a:ext cx="75512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6A603592-21AA-9355-A438-B2E905D8AB92}"/>
              </a:ext>
            </a:extLst>
          </p:cNvPr>
          <p:cNvGrpSpPr/>
          <p:nvPr/>
        </p:nvGrpSpPr>
        <p:grpSpPr>
          <a:xfrm>
            <a:off x="4513686" y="2279981"/>
            <a:ext cx="3295644" cy="1014748"/>
            <a:chOff x="6775537" y="1754771"/>
            <a:chExt cx="4827062" cy="1319053"/>
          </a:xfrm>
        </p:grpSpPr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7B077216-2B4F-4F93-7A9E-C05729D5D0A5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AB959AC-A0C8-08A5-9F72-B4E3BEE051B4}"/>
              </a:ext>
            </a:extLst>
          </p:cNvPr>
          <p:cNvSpPr/>
          <p:nvPr/>
        </p:nvSpPr>
        <p:spPr>
          <a:xfrm rot="5400000">
            <a:off x="5859512" y="2632626"/>
            <a:ext cx="516367" cy="5364481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">
            <a:extLst>
              <a:ext uri="{FF2B5EF4-FFF2-40B4-BE49-F238E27FC236}">
                <a16:creationId xmlns:a16="http://schemas.microsoft.com/office/drawing/2014/main" id="{8C08D8C2-A1D7-C031-B8B4-3D8F004A3D51}"/>
              </a:ext>
            </a:extLst>
          </p:cNvPr>
          <p:cNvGrpSpPr/>
          <p:nvPr/>
        </p:nvGrpSpPr>
        <p:grpSpPr>
          <a:xfrm>
            <a:off x="4513686" y="3913693"/>
            <a:ext cx="3295644" cy="1014748"/>
            <a:chOff x="6775537" y="1754771"/>
            <a:chExt cx="4827062" cy="1319053"/>
          </a:xfrm>
        </p:grpSpPr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BD385A0-403F-4F97-D5C7-D7FD5157646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06C4ED19-22B8-E4B9-4CA9-0D3B0D7953B4}"/>
              </a:ext>
            </a:extLst>
          </p:cNvPr>
          <p:cNvSpPr/>
          <p:nvPr/>
        </p:nvSpPr>
        <p:spPr>
          <a:xfrm>
            <a:off x="654235" y="1562454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C8E3521F-8374-FBE0-EF91-DFA9A5C68EFA}"/>
              </a:ext>
            </a:extLst>
          </p:cNvPr>
          <p:cNvGrpSpPr/>
          <p:nvPr/>
        </p:nvGrpSpPr>
        <p:grpSpPr>
          <a:xfrm>
            <a:off x="748792" y="2561441"/>
            <a:ext cx="667137" cy="635750"/>
            <a:chOff x="1641315" y="5532449"/>
            <a:chExt cx="667137" cy="635750"/>
          </a:xfrm>
        </p:grpSpPr>
        <p:sp>
          <p:nvSpPr>
            <p:cNvPr id="66" name="Star: 16 Points 6">
              <a:extLst>
                <a:ext uri="{FF2B5EF4-FFF2-40B4-BE49-F238E27FC236}">
                  <a16:creationId xmlns:a16="http://schemas.microsoft.com/office/drawing/2014/main" id="{8C50C446-C25C-30F6-8E30-9D586BD9B02B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7">
                  <a:extLst>
                    <a:ext uri="{FF2B5EF4-FFF2-40B4-BE49-F238E27FC236}">
                      <a16:creationId xmlns:a16="http://schemas.microsoft.com/office/drawing/2014/main" id="{37CC6C52-6B51-3ED9-3D1E-D1052FFB221C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4">
            <a:extLst>
              <a:ext uri="{FF2B5EF4-FFF2-40B4-BE49-F238E27FC236}">
                <a16:creationId xmlns:a16="http://schemas.microsoft.com/office/drawing/2014/main" id="{8A115163-79B2-099E-A810-947AC1894241}"/>
              </a:ext>
            </a:extLst>
          </p:cNvPr>
          <p:cNvGrpSpPr/>
          <p:nvPr/>
        </p:nvGrpSpPr>
        <p:grpSpPr>
          <a:xfrm>
            <a:off x="1874844" y="2289595"/>
            <a:ext cx="1036101" cy="1124910"/>
            <a:chOff x="3190532" y="4923945"/>
            <a:chExt cx="1036101" cy="1124910"/>
          </a:xfrm>
        </p:grpSpPr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B310EEDF-B2BC-54E7-9B0C-DBB30D397DD7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7">
                  <a:extLst>
                    <a:ext uri="{FF2B5EF4-FFF2-40B4-BE49-F238E27FC236}">
                      <a16:creationId xmlns:a16="http://schemas.microsoft.com/office/drawing/2014/main" id="{89F6FD96-1DA9-0AB1-95C8-36889851E776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5">
                <a:extLst>
                  <a:ext uri="{FF2B5EF4-FFF2-40B4-BE49-F238E27FC236}">
                    <a16:creationId xmlns:a16="http://schemas.microsoft.com/office/drawing/2014/main" id="{CF7783ED-DB12-66E4-160E-95B6804C0B44}"/>
                  </a:ext>
                </a:extLst>
              </p:cNvPr>
              <p:cNvSpPr txBox="1"/>
              <p:nvPr/>
            </p:nvSpPr>
            <p:spPr>
              <a:xfrm>
                <a:off x="1415929" y="2672076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" name="TextBox 5">
                <a:extLst>
                  <a:ext uri="{FF2B5EF4-FFF2-40B4-BE49-F238E27FC236}">
                    <a16:creationId xmlns:a16="http://schemas.microsoft.com/office/drawing/2014/main" id="{CF7783ED-DB12-66E4-160E-95B6804C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29" y="2672076"/>
                <a:ext cx="289450" cy="369332"/>
              </a:xfrm>
              <a:prstGeom prst="rect">
                <a:avLst/>
              </a:prstGeom>
              <a:blipFill>
                <a:blip r:embed="rId1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11">
            <a:extLst>
              <a:ext uri="{FF2B5EF4-FFF2-40B4-BE49-F238E27FC236}">
                <a16:creationId xmlns:a16="http://schemas.microsoft.com/office/drawing/2014/main" id="{ADF3DFAD-7AE5-8F12-083A-752642AFC628}"/>
              </a:ext>
            </a:extLst>
          </p:cNvPr>
          <p:cNvGrpSpPr/>
          <p:nvPr/>
        </p:nvGrpSpPr>
        <p:grpSpPr>
          <a:xfrm>
            <a:off x="1874844" y="3889497"/>
            <a:ext cx="1036101" cy="1124910"/>
            <a:chOff x="3190532" y="4923945"/>
            <a:chExt cx="1036101" cy="1124910"/>
          </a:xfrm>
        </p:grpSpPr>
        <p:sp>
          <p:nvSpPr>
            <p:cNvPr id="73" name="Oval 13">
              <a:extLst>
                <a:ext uri="{FF2B5EF4-FFF2-40B4-BE49-F238E27FC236}">
                  <a16:creationId xmlns:a16="http://schemas.microsoft.com/office/drawing/2014/main" id="{1AAE2572-5AC1-E8D8-D803-2E226A0A04EE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14">
                  <a:extLst>
                    <a:ext uri="{FF2B5EF4-FFF2-40B4-BE49-F238E27FC236}">
                      <a16:creationId xmlns:a16="http://schemas.microsoft.com/office/drawing/2014/main" id="{6FD05535-4666-B749-F8BE-C4DC521D8FAA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12">
                <a:extLst>
                  <a:ext uri="{FF2B5EF4-FFF2-40B4-BE49-F238E27FC236}">
                    <a16:creationId xmlns:a16="http://schemas.microsoft.com/office/drawing/2014/main" id="{67739895-2D36-9404-1238-82F76D3720CB}"/>
                  </a:ext>
                </a:extLst>
              </p:cNvPr>
              <p:cNvSpPr txBox="1"/>
              <p:nvPr/>
            </p:nvSpPr>
            <p:spPr>
              <a:xfrm>
                <a:off x="1415929" y="4235147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5" name="TextBox 12">
                <a:extLst>
                  <a:ext uri="{FF2B5EF4-FFF2-40B4-BE49-F238E27FC236}">
                    <a16:creationId xmlns:a16="http://schemas.microsoft.com/office/drawing/2014/main" id="{67739895-2D36-9404-1238-82F76D37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29" y="4235147"/>
                <a:ext cx="289450" cy="369332"/>
              </a:xfrm>
              <a:prstGeom prst="rect">
                <a:avLst/>
              </a:prstGeom>
              <a:blipFill>
                <a:blip r:embed="rId15"/>
                <a:stretch>
                  <a:fillRect l="-4167" r="-250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3">
            <a:extLst>
              <a:ext uri="{FF2B5EF4-FFF2-40B4-BE49-F238E27FC236}">
                <a16:creationId xmlns:a16="http://schemas.microsoft.com/office/drawing/2014/main" id="{FC39C589-2F9F-37D5-E068-F99E11B933F3}"/>
              </a:ext>
            </a:extLst>
          </p:cNvPr>
          <p:cNvGrpSpPr/>
          <p:nvPr/>
        </p:nvGrpSpPr>
        <p:grpSpPr>
          <a:xfrm>
            <a:off x="738095" y="4128931"/>
            <a:ext cx="667137" cy="635750"/>
            <a:chOff x="1641315" y="5532449"/>
            <a:chExt cx="667137" cy="635750"/>
          </a:xfrm>
        </p:grpSpPr>
        <p:sp>
          <p:nvSpPr>
            <p:cNvPr id="77" name="Star: 16 Points 25">
              <a:extLst>
                <a:ext uri="{FF2B5EF4-FFF2-40B4-BE49-F238E27FC236}">
                  <a16:creationId xmlns:a16="http://schemas.microsoft.com/office/drawing/2014/main" id="{FD446606-AF9A-4531-6ACC-CD2FF2F465B1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26">
                  <a:extLst>
                    <a:ext uri="{FF2B5EF4-FFF2-40B4-BE49-F238E27FC236}">
                      <a16:creationId xmlns:a16="http://schemas.microsoft.com/office/drawing/2014/main" id="{2CB43B9E-E81F-344A-75A7-04C6236E5622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5B878F5-141F-A40C-4EAC-2FAF5FF930F0}"/>
                  </a:ext>
                </a:extLst>
              </p:cNvPr>
              <p:cNvSpPr txBox="1"/>
              <p:nvPr/>
            </p:nvSpPr>
            <p:spPr>
              <a:xfrm>
                <a:off x="924904" y="1473501"/>
                <a:ext cx="1899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Exact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5B878F5-141F-A40C-4EAC-2FAF5FF9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04" y="1473501"/>
                <a:ext cx="1899879" cy="720710"/>
              </a:xfrm>
              <a:prstGeom prst="rect">
                <a:avLst/>
              </a:prstGeom>
              <a:blipFill>
                <a:blip r:embed="rId18"/>
                <a:stretch>
                  <a:fillRect l="-2649" r="-2649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/>
              <p:nvPr/>
            </p:nvSpPr>
            <p:spPr>
              <a:xfrm>
                <a:off x="5165248" y="1458199"/>
                <a:ext cx="1706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-Vector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CSP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248" y="1458199"/>
                <a:ext cx="1706879" cy="720710"/>
              </a:xfrm>
              <a:prstGeom prst="rect">
                <a:avLst/>
              </a:prstGeom>
              <a:blipFill>
                <a:blip r:embed="rId19"/>
                <a:stretch>
                  <a:fillRect r="-3704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圆角矩形 99">
            <a:extLst>
              <a:ext uri="{FF2B5EF4-FFF2-40B4-BE49-F238E27FC236}">
                <a16:creationId xmlns:a16="http://schemas.microsoft.com/office/drawing/2014/main" id="{A223A0C4-DD4A-3B2E-3FAC-B576FF387FC4}"/>
              </a:ext>
            </a:extLst>
          </p:cNvPr>
          <p:cNvSpPr/>
          <p:nvPr/>
        </p:nvSpPr>
        <p:spPr>
          <a:xfrm>
            <a:off x="9181048" y="1477630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FC76111D-E0FA-9ED1-8154-22682AD789DD}"/>
              </a:ext>
            </a:extLst>
          </p:cNvPr>
          <p:cNvGrpSpPr/>
          <p:nvPr/>
        </p:nvGrpSpPr>
        <p:grpSpPr>
          <a:xfrm>
            <a:off x="9289901" y="2339331"/>
            <a:ext cx="2233372" cy="1124910"/>
            <a:chOff x="1289370" y="4960126"/>
            <a:chExt cx="2233372" cy="1124910"/>
          </a:xfrm>
        </p:grpSpPr>
        <p:grpSp>
          <p:nvGrpSpPr>
            <p:cNvPr id="102" name="Group 18">
              <a:extLst>
                <a:ext uri="{FF2B5EF4-FFF2-40B4-BE49-F238E27FC236}">
                  <a16:creationId xmlns:a16="http://schemas.microsoft.com/office/drawing/2014/main" id="{68F6A2DF-E38C-4936-6845-095224D527FA}"/>
                </a:ext>
              </a:extLst>
            </p:cNvPr>
            <p:cNvGrpSpPr/>
            <p:nvPr/>
          </p:nvGrpSpPr>
          <p:grpSpPr>
            <a:xfrm>
              <a:off x="1289370" y="5067189"/>
              <a:ext cx="765526" cy="758933"/>
              <a:chOff x="1641315" y="5409266"/>
              <a:chExt cx="765526" cy="758933"/>
            </a:xfrm>
          </p:grpSpPr>
          <p:sp>
            <p:nvSpPr>
              <p:cNvPr id="107" name="Star: 16 Points 23">
                <a:extLst>
                  <a:ext uri="{FF2B5EF4-FFF2-40B4-BE49-F238E27FC236}">
                    <a16:creationId xmlns:a16="http://schemas.microsoft.com/office/drawing/2014/main" id="{10747CCA-1EAD-B390-86A9-5DA9EC504C55}"/>
                  </a:ext>
                </a:extLst>
              </p:cNvPr>
              <p:cNvSpPr/>
              <p:nvPr/>
            </p:nvSpPr>
            <p:spPr>
              <a:xfrm>
                <a:off x="1641315" y="5409266"/>
                <a:ext cx="765526" cy="758933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24">
                    <a:extLst>
                      <a:ext uri="{FF2B5EF4-FFF2-40B4-BE49-F238E27FC236}">
                        <a16:creationId xmlns:a16="http://schemas.microsoft.com/office/drawing/2014/main" id="{0EDCCA95-CC21-8E16-464B-DABDA85B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8" name="TextBox 24">
                    <a:extLst>
                      <a:ext uri="{FF2B5EF4-FFF2-40B4-BE49-F238E27FC236}">
                        <a16:creationId xmlns:a16="http://schemas.microsoft.com/office/drawing/2014/main" id="{0EDCCA95-CC21-8E16-464B-DABDA85BD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9">
              <a:extLst>
                <a:ext uri="{FF2B5EF4-FFF2-40B4-BE49-F238E27FC236}">
                  <a16:creationId xmlns:a16="http://schemas.microsoft.com/office/drawing/2014/main" id="{5DB6BC73-C413-917F-C684-158A40C664D1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105" name="Oval 21">
                <a:extLst>
                  <a:ext uri="{FF2B5EF4-FFF2-40B4-BE49-F238E27FC236}">
                    <a16:creationId xmlns:a16="http://schemas.microsoft.com/office/drawing/2014/main" id="{9EFDED40-1D4F-2E63-5BD5-CBBA3493F038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22">
                    <a:extLst>
                      <a:ext uri="{FF2B5EF4-FFF2-40B4-BE49-F238E27FC236}">
                        <a16:creationId xmlns:a16="http://schemas.microsoft.com/office/drawing/2014/main" id="{4FB212E9-A3CB-F7C2-EAF6-1D44BB39D912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20">
                  <a:extLst>
                    <a:ext uri="{FF2B5EF4-FFF2-40B4-BE49-F238E27FC236}">
                      <a16:creationId xmlns:a16="http://schemas.microsoft.com/office/drawing/2014/main" id="{A4ED5F37-500C-233D-B59A-E9C164F021CC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25">
            <a:extLst>
              <a:ext uri="{FF2B5EF4-FFF2-40B4-BE49-F238E27FC236}">
                <a16:creationId xmlns:a16="http://schemas.microsoft.com/office/drawing/2014/main" id="{80094872-CDE4-04EC-50C3-E1B3C2F5ECD5}"/>
              </a:ext>
            </a:extLst>
          </p:cNvPr>
          <p:cNvGrpSpPr/>
          <p:nvPr/>
        </p:nvGrpSpPr>
        <p:grpSpPr>
          <a:xfrm>
            <a:off x="9143514" y="3648943"/>
            <a:ext cx="3003940" cy="1306460"/>
            <a:chOff x="6955504" y="4467005"/>
            <a:chExt cx="3003940" cy="1306460"/>
          </a:xfrm>
        </p:grpSpPr>
        <p:sp>
          <p:nvSpPr>
            <p:cNvPr id="110" name="Star: 16 Points 26">
              <a:extLst>
                <a:ext uri="{FF2B5EF4-FFF2-40B4-BE49-F238E27FC236}">
                  <a16:creationId xmlns:a16="http://schemas.microsoft.com/office/drawing/2014/main" id="{81FB7E1A-C215-B91A-34AF-2C42E22BFFF1}"/>
                </a:ext>
              </a:extLst>
            </p:cNvPr>
            <p:cNvSpPr/>
            <p:nvPr/>
          </p:nvSpPr>
          <p:spPr>
            <a:xfrm>
              <a:off x="7191679" y="4969678"/>
              <a:ext cx="565261" cy="56308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7">
              <a:extLst>
                <a:ext uri="{FF2B5EF4-FFF2-40B4-BE49-F238E27FC236}">
                  <a16:creationId xmlns:a16="http://schemas.microsoft.com/office/drawing/2014/main" id="{9CE82BA6-2566-0FEB-6BEB-BEF2BCAA0BAE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115" name="Oval 32">
                <a:extLst>
                  <a:ext uri="{FF2B5EF4-FFF2-40B4-BE49-F238E27FC236}">
                    <a16:creationId xmlns:a16="http://schemas.microsoft.com/office/drawing/2014/main" id="{7DC6D6AC-2A25-78E7-27A1-0DDB04DF193D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33">
                    <a:extLst>
                      <a:ext uri="{FF2B5EF4-FFF2-40B4-BE49-F238E27FC236}">
                        <a16:creationId xmlns:a16="http://schemas.microsoft.com/office/drawing/2014/main" id="{464D46DF-78A2-7944-F79A-84E3EB782D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28">
                  <a:extLst>
                    <a:ext uri="{FF2B5EF4-FFF2-40B4-BE49-F238E27FC236}">
                      <a16:creationId xmlns:a16="http://schemas.microsoft.com/office/drawing/2014/main" id="{017257FE-13E9-622E-3FBE-872FE4148A4F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4167" r="-2083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29">
                  <a:extLst>
                    <a:ext uri="{FF2B5EF4-FFF2-40B4-BE49-F238E27FC236}">
                      <a16:creationId xmlns:a16="http://schemas.microsoft.com/office/drawing/2014/main" id="{2674B58D-EB6F-3629-9DF1-92C8DE76FBE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29">
                  <a:extLst>
                    <a:ext uri="{FF2B5EF4-FFF2-40B4-BE49-F238E27FC236}">
                      <a16:creationId xmlns:a16="http://schemas.microsoft.com/office/drawing/2014/main" id="{2674B58D-EB6F-3629-9DF1-92C8DE76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30">
              <a:extLst>
                <a:ext uri="{FF2B5EF4-FFF2-40B4-BE49-F238E27FC236}">
                  <a16:creationId xmlns:a16="http://schemas.microsoft.com/office/drawing/2014/main" id="{568DC089-55E6-3B41-68E3-BA9DF26514DB}"/>
                </a:ext>
              </a:extLst>
            </p:cNvPr>
            <p:cNvSpPr/>
            <p:nvPr/>
          </p:nvSpPr>
          <p:spPr>
            <a:xfrm>
              <a:off x="9278789" y="4467005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/>
              <p:nvPr/>
            </p:nvSpPr>
            <p:spPr>
              <a:xfrm>
                <a:off x="5119488" y="1157072"/>
                <a:ext cx="1923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88" y="1157072"/>
                <a:ext cx="1923219" cy="400110"/>
              </a:xfrm>
              <a:prstGeom prst="rect">
                <a:avLst/>
              </a:prstGeom>
              <a:blipFill>
                <a:blip r:embed="rId2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580B17E-E0B8-975B-0F5B-FE91ED500A11}"/>
                  </a:ext>
                </a:extLst>
              </p:cNvPr>
              <p:cNvSpPr txBox="1"/>
              <p:nvPr/>
            </p:nvSpPr>
            <p:spPr>
              <a:xfrm>
                <a:off x="9400861" y="1390204"/>
                <a:ext cx="1931939" cy="95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-gap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580B17E-E0B8-975B-0F5B-FE91ED500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861" y="1390204"/>
                <a:ext cx="1931939" cy="955518"/>
              </a:xfrm>
              <a:prstGeom prst="rect">
                <a:avLst/>
              </a:prstGeom>
              <a:blipFill>
                <a:blip r:embed="rId26"/>
                <a:stretch>
                  <a:fillRect r="-2614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86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Right 32">
            <a:extLst>
              <a:ext uri="{FF2B5EF4-FFF2-40B4-BE49-F238E27FC236}">
                <a16:creationId xmlns:a16="http://schemas.microsoft.com/office/drawing/2014/main" id="{8A21EB1F-1883-00D9-7224-4B16C5FC8F6A}"/>
              </a:ext>
            </a:extLst>
          </p:cNvPr>
          <p:cNvSpPr/>
          <p:nvPr/>
        </p:nvSpPr>
        <p:spPr>
          <a:xfrm>
            <a:off x="5074899" y="2951726"/>
            <a:ext cx="75512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3ED7C9C3-C1E4-2793-A438-B342DCFAE6FB}"/>
              </a:ext>
            </a:extLst>
          </p:cNvPr>
          <p:cNvSpPr/>
          <p:nvPr/>
        </p:nvSpPr>
        <p:spPr>
          <a:xfrm>
            <a:off x="2425216" y="1420787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5A4014EF-71E2-E3ED-DCD1-B281FBEAACA2}"/>
              </a:ext>
            </a:extLst>
          </p:cNvPr>
          <p:cNvGrpSpPr/>
          <p:nvPr/>
        </p:nvGrpSpPr>
        <p:grpSpPr>
          <a:xfrm>
            <a:off x="2519773" y="2419774"/>
            <a:ext cx="667137" cy="635750"/>
            <a:chOff x="1641315" y="5532449"/>
            <a:chExt cx="667137" cy="635750"/>
          </a:xfrm>
        </p:grpSpPr>
        <p:sp>
          <p:nvSpPr>
            <p:cNvPr id="60" name="Star: 16 Points 6">
              <a:extLst>
                <a:ext uri="{FF2B5EF4-FFF2-40B4-BE49-F238E27FC236}">
                  <a16:creationId xmlns:a16="http://schemas.microsoft.com/office/drawing/2014/main" id="{56777883-ADA0-A45A-5D7E-8374F8BF1790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7">
                  <a:extLst>
                    <a:ext uri="{FF2B5EF4-FFF2-40B4-BE49-F238E27FC236}">
                      <a16:creationId xmlns:a16="http://schemas.microsoft.com/office/drawing/2014/main" id="{1BCE14B2-0D69-136E-D943-70B96B555193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4">
            <a:extLst>
              <a:ext uri="{FF2B5EF4-FFF2-40B4-BE49-F238E27FC236}">
                <a16:creationId xmlns:a16="http://schemas.microsoft.com/office/drawing/2014/main" id="{5EACFF16-8325-CF52-E85B-8A02E1F9C152}"/>
              </a:ext>
            </a:extLst>
          </p:cNvPr>
          <p:cNvGrpSpPr/>
          <p:nvPr/>
        </p:nvGrpSpPr>
        <p:grpSpPr>
          <a:xfrm>
            <a:off x="3645825" y="2147928"/>
            <a:ext cx="1036101" cy="1124910"/>
            <a:chOff x="3190532" y="4923945"/>
            <a:chExt cx="1036101" cy="1124910"/>
          </a:xfrm>
        </p:grpSpPr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7FFD7EDA-2111-F71B-537A-17EE78A2B037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7">
                  <a:extLst>
                    <a:ext uri="{FF2B5EF4-FFF2-40B4-BE49-F238E27FC236}">
                      <a16:creationId xmlns:a16="http://schemas.microsoft.com/office/drawing/2014/main" id="{989E4DAD-474B-8A26-994A-810C50A32085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5">
                <a:extLst>
                  <a:ext uri="{FF2B5EF4-FFF2-40B4-BE49-F238E27FC236}">
                    <a16:creationId xmlns:a16="http://schemas.microsoft.com/office/drawing/2014/main" id="{A41206A9-0B81-DF13-826B-C15589EBA460}"/>
                  </a:ext>
                </a:extLst>
              </p:cNvPr>
              <p:cNvSpPr txBox="1"/>
              <p:nvPr/>
            </p:nvSpPr>
            <p:spPr>
              <a:xfrm>
                <a:off x="3186910" y="2530409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5" name="TextBox 5">
                <a:extLst>
                  <a:ext uri="{FF2B5EF4-FFF2-40B4-BE49-F238E27FC236}">
                    <a16:creationId xmlns:a16="http://schemas.microsoft.com/office/drawing/2014/main" id="{A41206A9-0B81-DF13-826B-C15589EBA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10" y="2530409"/>
                <a:ext cx="289450" cy="369332"/>
              </a:xfrm>
              <a:prstGeom prst="rect">
                <a:avLst/>
              </a:prstGeom>
              <a:blipFill>
                <a:blip r:embed="rId7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11">
            <a:extLst>
              <a:ext uri="{FF2B5EF4-FFF2-40B4-BE49-F238E27FC236}">
                <a16:creationId xmlns:a16="http://schemas.microsoft.com/office/drawing/2014/main" id="{4C7C1B93-67FD-870B-DF6D-105C434210F4}"/>
              </a:ext>
            </a:extLst>
          </p:cNvPr>
          <p:cNvGrpSpPr/>
          <p:nvPr/>
        </p:nvGrpSpPr>
        <p:grpSpPr>
          <a:xfrm>
            <a:off x="3645825" y="3747830"/>
            <a:ext cx="1036101" cy="1124910"/>
            <a:chOff x="3190532" y="4923945"/>
            <a:chExt cx="1036101" cy="1124910"/>
          </a:xfrm>
        </p:grpSpPr>
        <p:sp>
          <p:nvSpPr>
            <p:cNvPr id="67" name="Oval 13">
              <a:extLst>
                <a:ext uri="{FF2B5EF4-FFF2-40B4-BE49-F238E27FC236}">
                  <a16:creationId xmlns:a16="http://schemas.microsoft.com/office/drawing/2014/main" id="{B881175D-6F91-2425-F605-0FF2E392EBFF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4">
                  <a:extLst>
                    <a:ext uri="{FF2B5EF4-FFF2-40B4-BE49-F238E27FC236}">
                      <a16:creationId xmlns:a16="http://schemas.microsoft.com/office/drawing/2014/main" id="{731BAD82-9E9C-0F86-457A-73E5D24AEDCB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12">
                <a:extLst>
                  <a:ext uri="{FF2B5EF4-FFF2-40B4-BE49-F238E27FC236}">
                    <a16:creationId xmlns:a16="http://schemas.microsoft.com/office/drawing/2014/main" id="{39F1D7FD-2845-9E39-3AFF-D0DB4EB0F9D3}"/>
                  </a:ext>
                </a:extLst>
              </p:cNvPr>
              <p:cNvSpPr txBox="1"/>
              <p:nvPr/>
            </p:nvSpPr>
            <p:spPr>
              <a:xfrm>
                <a:off x="3186910" y="4093480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9" name="TextBox 12">
                <a:extLst>
                  <a:ext uri="{FF2B5EF4-FFF2-40B4-BE49-F238E27FC236}">
                    <a16:creationId xmlns:a16="http://schemas.microsoft.com/office/drawing/2014/main" id="{39F1D7FD-2845-9E39-3AFF-D0DB4EB0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10" y="4093480"/>
                <a:ext cx="289450" cy="369332"/>
              </a:xfrm>
              <a:prstGeom prst="rect">
                <a:avLst/>
              </a:prstGeom>
              <a:blipFill>
                <a:blip r:embed="rId9"/>
                <a:stretch>
                  <a:fillRect l="-4348" r="-26087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3">
            <a:extLst>
              <a:ext uri="{FF2B5EF4-FFF2-40B4-BE49-F238E27FC236}">
                <a16:creationId xmlns:a16="http://schemas.microsoft.com/office/drawing/2014/main" id="{46F31DDB-0CDA-88A7-F68F-0FF4FE48FBC7}"/>
              </a:ext>
            </a:extLst>
          </p:cNvPr>
          <p:cNvGrpSpPr/>
          <p:nvPr/>
        </p:nvGrpSpPr>
        <p:grpSpPr>
          <a:xfrm>
            <a:off x="2509076" y="3987264"/>
            <a:ext cx="667137" cy="635750"/>
            <a:chOff x="1641315" y="5532449"/>
            <a:chExt cx="667137" cy="635750"/>
          </a:xfrm>
        </p:grpSpPr>
        <p:sp>
          <p:nvSpPr>
            <p:cNvPr id="71" name="Star: 16 Points 25">
              <a:extLst>
                <a:ext uri="{FF2B5EF4-FFF2-40B4-BE49-F238E27FC236}">
                  <a16:creationId xmlns:a16="http://schemas.microsoft.com/office/drawing/2014/main" id="{FA18AFD3-0C21-9459-3E11-915E3FA69892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6">
                  <a:extLst>
                    <a:ext uri="{FF2B5EF4-FFF2-40B4-BE49-F238E27FC236}">
                      <a16:creationId xmlns:a16="http://schemas.microsoft.com/office/drawing/2014/main" id="{A5610A23-41C4-8C9B-038E-E08DE1E737E7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F3C147E-FD35-5897-0EAD-85C71977AAB3}"/>
                  </a:ext>
                </a:extLst>
              </p:cNvPr>
              <p:cNvSpPr txBox="1"/>
              <p:nvPr/>
            </p:nvSpPr>
            <p:spPr>
              <a:xfrm>
                <a:off x="2695885" y="1331834"/>
                <a:ext cx="1899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Exact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F3C147E-FD35-5897-0EAD-85C71977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885" y="1331834"/>
                <a:ext cx="1899879" cy="720710"/>
              </a:xfrm>
              <a:prstGeom prst="rect">
                <a:avLst/>
              </a:prstGeom>
              <a:blipFill>
                <a:blip r:embed="rId18"/>
                <a:stretch>
                  <a:fillRect l="-3333" r="-333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圆角矩形 83">
            <a:extLst>
              <a:ext uri="{FF2B5EF4-FFF2-40B4-BE49-F238E27FC236}">
                <a16:creationId xmlns:a16="http://schemas.microsoft.com/office/drawing/2014/main" id="{AEBFCA0C-642F-89BF-812B-148E0D9A0A21}"/>
              </a:ext>
            </a:extLst>
          </p:cNvPr>
          <p:cNvSpPr/>
          <p:nvPr/>
        </p:nvSpPr>
        <p:spPr>
          <a:xfrm>
            <a:off x="6361978" y="1331834"/>
            <a:ext cx="3512159" cy="415516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Group 2">
            <a:extLst>
              <a:ext uri="{FF2B5EF4-FFF2-40B4-BE49-F238E27FC236}">
                <a16:creationId xmlns:a16="http://schemas.microsoft.com/office/drawing/2014/main" id="{452178F2-0C41-756D-A0A5-D2E5E8F4ED27}"/>
              </a:ext>
            </a:extLst>
          </p:cNvPr>
          <p:cNvGrpSpPr/>
          <p:nvPr/>
        </p:nvGrpSpPr>
        <p:grpSpPr>
          <a:xfrm>
            <a:off x="6550645" y="2710294"/>
            <a:ext cx="3295644" cy="1014748"/>
            <a:chOff x="6775537" y="1754771"/>
            <a:chExt cx="4827062" cy="1319053"/>
          </a:xfrm>
        </p:grpSpPr>
        <p:sp>
          <p:nvSpPr>
            <p:cNvPr id="86" name="Rectangle 14">
              <a:extLst>
                <a:ext uri="{FF2B5EF4-FFF2-40B4-BE49-F238E27FC236}">
                  <a16:creationId xmlns:a16="http://schemas.microsoft.com/office/drawing/2014/main" id="{276853CA-C2C7-8D2A-1C43-5288A0C06E56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17">
                  <a:extLst>
                    <a:ext uri="{FF2B5EF4-FFF2-40B4-BE49-F238E27FC236}">
                      <a16:creationId xmlns:a16="http://schemas.microsoft.com/office/drawing/2014/main" id="{A51CF8CA-1B46-F60E-9AE0-683F3FF61288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2">
            <a:extLst>
              <a:ext uri="{FF2B5EF4-FFF2-40B4-BE49-F238E27FC236}">
                <a16:creationId xmlns:a16="http://schemas.microsoft.com/office/drawing/2014/main" id="{5071C5BB-FDAB-DAED-7917-CAAD87285993}"/>
              </a:ext>
            </a:extLst>
          </p:cNvPr>
          <p:cNvGrpSpPr/>
          <p:nvPr/>
        </p:nvGrpSpPr>
        <p:grpSpPr>
          <a:xfrm>
            <a:off x="6550645" y="4344006"/>
            <a:ext cx="3295644" cy="1014748"/>
            <a:chOff x="6775537" y="1754771"/>
            <a:chExt cx="4827062" cy="1319053"/>
          </a:xfrm>
        </p:grpSpPr>
        <p:sp>
          <p:nvSpPr>
            <p:cNvPr id="89" name="Rectangle 14">
              <a:extLst>
                <a:ext uri="{FF2B5EF4-FFF2-40B4-BE49-F238E27FC236}">
                  <a16:creationId xmlns:a16="http://schemas.microsoft.com/office/drawing/2014/main" id="{9FED0D06-0286-A687-9B99-BE607B1EEC65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17">
                  <a:extLst>
                    <a:ext uri="{FF2B5EF4-FFF2-40B4-BE49-F238E27FC236}">
                      <a16:creationId xmlns:a16="http://schemas.microsoft.com/office/drawing/2014/main" id="{25250739-4B35-B027-110C-81B41B7CE3C9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6E1B5FB-55AD-D60C-9DD4-AA3F10FD5F80}"/>
                  </a:ext>
                </a:extLst>
              </p:cNvPr>
              <p:cNvSpPr txBox="1"/>
              <p:nvPr/>
            </p:nvSpPr>
            <p:spPr>
              <a:xfrm>
                <a:off x="7202207" y="1888512"/>
                <a:ext cx="1706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-Vector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CSP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6E1B5FB-55AD-D60C-9DD4-AA3F10FD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07" y="1888512"/>
                <a:ext cx="1706879" cy="720710"/>
              </a:xfrm>
              <a:prstGeom prst="rect">
                <a:avLst/>
              </a:prstGeom>
              <a:blipFill>
                <a:blip r:embed="rId19"/>
                <a:stretch>
                  <a:fillRect r="-3676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17B96E0-00A0-BFE1-EA96-F3DFB078B9B5}"/>
                  </a:ext>
                </a:extLst>
              </p:cNvPr>
              <p:cNvSpPr txBox="1"/>
              <p:nvPr/>
            </p:nvSpPr>
            <p:spPr>
              <a:xfrm>
                <a:off x="7156447" y="1587385"/>
                <a:ext cx="1923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17B96E0-00A0-BFE1-EA96-F3DFB078B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47" y="1587385"/>
                <a:ext cx="1923219" cy="400110"/>
              </a:xfrm>
              <a:prstGeom prst="rect">
                <a:avLst/>
              </a:prstGeom>
              <a:blipFill>
                <a:blip r:embed="rId2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7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>
            <a:extLst>
              <a:ext uri="{FF2B5EF4-FFF2-40B4-BE49-F238E27FC236}">
                <a16:creationId xmlns:a16="http://schemas.microsoft.com/office/drawing/2014/main" id="{D8615B64-8F45-39A1-9AF1-97F61FBC0EB2}"/>
              </a:ext>
            </a:extLst>
          </p:cNvPr>
          <p:cNvSpPr/>
          <p:nvPr/>
        </p:nvSpPr>
        <p:spPr>
          <a:xfrm>
            <a:off x="8618699" y="668661"/>
            <a:ext cx="3170143" cy="414952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BE5C91-E8B1-62A7-A87C-40864E5CCB98}"/>
                  </a:ext>
                </a:extLst>
              </p:cNvPr>
              <p:cNvSpPr txBox="1"/>
              <p:nvPr/>
            </p:nvSpPr>
            <p:spPr>
              <a:xfrm>
                <a:off x="9254636" y="1478987"/>
                <a:ext cx="1595693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BE5C91-E8B1-62A7-A87C-40864E5C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636" y="1478987"/>
                <a:ext cx="1595693" cy="289310"/>
              </a:xfrm>
              <a:prstGeom prst="rect">
                <a:avLst/>
              </a:prstGeom>
              <a:blipFill>
                <a:blip r:embed="rId2"/>
                <a:stretch>
                  <a:fillRect l="-2362" t="-833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32">
            <a:extLst>
              <a:ext uri="{FF2B5EF4-FFF2-40B4-BE49-F238E27FC236}">
                <a16:creationId xmlns:a16="http://schemas.microsoft.com/office/drawing/2014/main" id="{63E5B62D-6FEB-961D-82E6-209DECF3CE6C}"/>
              </a:ext>
            </a:extLst>
          </p:cNvPr>
          <p:cNvSpPr/>
          <p:nvPr/>
        </p:nvSpPr>
        <p:spPr>
          <a:xfrm>
            <a:off x="3052841" y="2181846"/>
            <a:ext cx="75512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2DAE761-C9CC-6D88-1E3E-DAE41573E1CE}"/>
              </a:ext>
            </a:extLst>
          </p:cNvPr>
          <p:cNvSpPr/>
          <p:nvPr/>
        </p:nvSpPr>
        <p:spPr>
          <a:xfrm>
            <a:off x="403158" y="650907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3723149D-9043-3E5A-C262-1CAC22B52E69}"/>
              </a:ext>
            </a:extLst>
          </p:cNvPr>
          <p:cNvGrpSpPr/>
          <p:nvPr/>
        </p:nvGrpSpPr>
        <p:grpSpPr>
          <a:xfrm>
            <a:off x="497715" y="1649894"/>
            <a:ext cx="667137" cy="635750"/>
            <a:chOff x="1641315" y="5532449"/>
            <a:chExt cx="667137" cy="635750"/>
          </a:xfrm>
        </p:grpSpPr>
        <p:sp>
          <p:nvSpPr>
            <p:cNvPr id="22" name="Star: 16 Points 6">
              <a:extLst>
                <a:ext uri="{FF2B5EF4-FFF2-40B4-BE49-F238E27FC236}">
                  <a16:creationId xmlns:a16="http://schemas.microsoft.com/office/drawing/2014/main" id="{21BA2ABB-7BC5-9116-79A8-7C035E3AAF39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7">
                  <a:extLst>
                    <a:ext uri="{FF2B5EF4-FFF2-40B4-BE49-F238E27FC236}">
                      <a16:creationId xmlns:a16="http://schemas.microsoft.com/office/drawing/2014/main" id="{EC09019C-0F34-1EB2-EE28-619AA62EEEEB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id="{59D603FE-667C-72F3-6FA4-E167BB13FFBF}"/>
              </a:ext>
            </a:extLst>
          </p:cNvPr>
          <p:cNvGrpSpPr/>
          <p:nvPr/>
        </p:nvGrpSpPr>
        <p:grpSpPr>
          <a:xfrm>
            <a:off x="1623767" y="1378048"/>
            <a:ext cx="1036101" cy="1124910"/>
            <a:chOff x="3190532" y="4923945"/>
            <a:chExt cx="1036101" cy="1124910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0638CB6A-696A-A76C-7C5B-5223277F6030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7">
                  <a:extLst>
                    <a:ext uri="{FF2B5EF4-FFF2-40B4-BE49-F238E27FC236}">
                      <a16:creationId xmlns:a16="http://schemas.microsoft.com/office/drawing/2014/main" id="{902D9FD1-1A15-2E76-F511-1470977A2B71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9380EF45-5B59-BC7B-BFF5-DD729CC66CC9}"/>
                  </a:ext>
                </a:extLst>
              </p:cNvPr>
              <p:cNvSpPr txBox="1"/>
              <p:nvPr/>
            </p:nvSpPr>
            <p:spPr>
              <a:xfrm>
                <a:off x="1164852" y="1760529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9380EF45-5B59-BC7B-BFF5-DD729CC6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52" y="1760529"/>
                <a:ext cx="289450" cy="369332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11">
            <a:extLst>
              <a:ext uri="{FF2B5EF4-FFF2-40B4-BE49-F238E27FC236}">
                <a16:creationId xmlns:a16="http://schemas.microsoft.com/office/drawing/2014/main" id="{45348B47-E4EB-66FC-4107-8367EDB378DD}"/>
              </a:ext>
            </a:extLst>
          </p:cNvPr>
          <p:cNvGrpSpPr/>
          <p:nvPr/>
        </p:nvGrpSpPr>
        <p:grpSpPr>
          <a:xfrm>
            <a:off x="1623767" y="2977950"/>
            <a:ext cx="1036101" cy="1124910"/>
            <a:chOff x="3190532" y="4923945"/>
            <a:chExt cx="1036101" cy="1124910"/>
          </a:xfrm>
        </p:grpSpPr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E2F1733E-8A34-A231-8EE1-77CD751ED157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>
                  <a:extLst>
                    <a:ext uri="{FF2B5EF4-FFF2-40B4-BE49-F238E27FC236}">
                      <a16:creationId xmlns:a16="http://schemas.microsoft.com/office/drawing/2014/main" id="{FC23CDB5-0F1E-B051-2992-351DEE07C968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B6DE9146-9E71-3171-1E1A-631B781886E6}"/>
                  </a:ext>
                </a:extLst>
              </p:cNvPr>
              <p:cNvSpPr txBox="1"/>
              <p:nvPr/>
            </p:nvSpPr>
            <p:spPr>
              <a:xfrm>
                <a:off x="1164852" y="3323600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B6DE9146-9E71-3171-1E1A-631B78188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52" y="3323600"/>
                <a:ext cx="289450" cy="369332"/>
              </a:xfrm>
              <a:prstGeom prst="rect">
                <a:avLst/>
              </a:prstGeom>
              <a:blipFill>
                <a:blip r:embed="rId9"/>
                <a:stretch>
                  <a:fillRect r="-250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">
            <a:extLst>
              <a:ext uri="{FF2B5EF4-FFF2-40B4-BE49-F238E27FC236}">
                <a16:creationId xmlns:a16="http://schemas.microsoft.com/office/drawing/2014/main" id="{A9BF4B8C-7321-233E-E22E-48B19A2F2C4A}"/>
              </a:ext>
            </a:extLst>
          </p:cNvPr>
          <p:cNvGrpSpPr/>
          <p:nvPr/>
        </p:nvGrpSpPr>
        <p:grpSpPr>
          <a:xfrm>
            <a:off x="487018" y="3217384"/>
            <a:ext cx="667137" cy="635750"/>
            <a:chOff x="1641315" y="5532449"/>
            <a:chExt cx="667137" cy="635750"/>
          </a:xfrm>
        </p:grpSpPr>
        <p:sp>
          <p:nvSpPr>
            <p:cNvPr id="33" name="Star: 16 Points 25">
              <a:extLst>
                <a:ext uri="{FF2B5EF4-FFF2-40B4-BE49-F238E27FC236}">
                  <a16:creationId xmlns:a16="http://schemas.microsoft.com/office/drawing/2014/main" id="{5E4DD0B8-552A-1E43-616C-88CDE5187CFA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26">
                  <a:extLst>
                    <a:ext uri="{FF2B5EF4-FFF2-40B4-BE49-F238E27FC236}">
                      <a16:creationId xmlns:a16="http://schemas.microsoft.com/office/drawing/2014/main" id="{8161F242-93CC-AC74-7514-14DA9560B257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E83026-F64F-B0E3-708C-C789AAFF0AC6}"/>
                  </a:ext>
                </a:extLst>
              </p:cNvPr>
              <p:cNvSpPr txBox="1"/>
              <p:nvPr/>
            </p:nvSpPr>
            <p:spPr>
              <a:xfrm>
                <a:off x="673827" y="561954"/>
                <a:ext cx="1899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Exact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E83026-F64F-B0E3-708C-C789AAFF0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27" y="561954"/>
                <a:ext cx="1899879" cy="720710"/>
              </a:xfrm>
              <a:prstGeom prst="rect">
                <a:avLst/>
              </a:prstGeom>
              <a:blipFill>
                <a:blip r:embed="rId18"/>
                <a:stretch>
                  <a:fillRect l="-3333" r="-2667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CF6831C3-D4ED-A266-6409-994F2C50335B}"/>
              </a:ext>
            </a:extLst>
          </p:cNvPr>
          <p:cNvSpPr/>
          <p:nvPr/>
        </p:nvSpPr>
        <p:spPr>
          <a:xfrm>
            <a:off x="4339920" y="561954"/>
            <a:ext cx="3512159" cy="415516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99DDF9B2-B1E8-6E08-A7FF-84FBFC92F17B}"/>
              </a:ext>
            </a:extLst>
          </p:cNvPr>
          <p:cNvGrpSpPr/>
          <p:nvPr/>
        </p:nvGrpSpPr>
        <p:grpSpPr>
          <a:xfrm>
            <a:off x="4528587" y="1940414"/>
            <a:ext cx="3295644" cy="1014748"/>
            <a:chOff x="6775537" y="1754771"/>
            <a:chExt cx="4827062" cy="1319053"/>
          </a:xfrm>
        </p:grpSpPr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A6B0E30F-E8E2-3853-E7F6-87263B02FD2A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065524E1-888F-0D69-AA49-FA7CF0082D55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A337FB2C-D5C8-56A7-420B-AD696B3C0526}"/>
              </a:ext>
            </a:extLst>
          </p:cNvPr>
          <p:cNvGrpSpPr/>
          <p:nvPr/>
        </p:nvGrpSpPr>
        <p:grpSpPr>
          <a:xfrm>
            <a:off x="4528587" y="3574126"/>
            <a:ext cx="3295644" cy="1014748"/>
            <a:chOff x="6775537" y="1754771"/>
            <a:chExt cx="4827062" cy="1319053"/>
          </a:xfrm>
        </p:grpSpPr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9846D40F-39D5-171D-CC93-4FD73E10A8A1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17">
                  <a:extLst>
                    <a:ext uri="{FF2B5EF4-FFF2-40B4-BE49-F238E27FC236}">
                      <a16:creationId xmlns:a16="http://schemas.microsoft.com/office/drawing/2014/main" id="{635BB5BF-9192-9EC0-63C2-015B4AA03EF0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892983C-E873-1072-6425-1891736CC900}"/>
                  </a:ext>
                </a:extLst>
              </p:cNvPr>
              <p:cNvSpPr txBox="1"/>
              <p:nvPr/>
            </p:nvSpPr>
            <p:spPr>
              <a:xfrm>
                <a:off x="5180149" y="1118632"/>
                <a:ext cx="1706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-Vector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CSP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892983C-E873-1072-6425-1891736C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49" y="1118632"/>
                <a:ext cx="1706879" cy="720710"/>
              </a:xfrm>
              <a:prstGeom prst="rect">
                <a:avLst/>
              </a:prstGeom>
              <a:blipFill>
                <a:blip r:embed="rId19"/>
                <a:stretch>
                  <a:fillRect r="-296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4865DFE-38CC-7808-2F51-A5E7A82D9378}"/>
                  </a:ext>
                </a:extLst>
              </p:cNvPr>
              <p:cNvSpPr txBox="1"/>
              <p:nvPr/>
            </p:nvSpPr>
            <p:spPr>
              <a:xfrm>
                <a:off x="5134389" y="817505"/>
                <a:ext cx="1923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4865DFE-38CC-7808-2F51-A5E7A82D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389" y="817505"/>
                <a:ext cx="1923219" cy="400110"/>
              </a:xfrm>
              <a:prstGeom prst="rect">
                <a:avLst/>
              </a:prstGeom>
              <a:blipFill>
                <a:blip r:embed="rId2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FFC76D-0D2F-1B58-CFD8-FBF02D904683}"/>
                  </a:ext>
                </a:extLst>
              </p:cNvPr>
              <p:cNvSpPr txBox="1"/>
              <p:nvPr/>
            </p:nvSpPr>
            <p:spPr>
              <a:xfrm>
                <a:off x="8860100" y="1908050"/>
                <a:ext cx="26873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are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dirty="0">
                    <a:latin typeface="Palatino Linotype" panose="02040502050505030304" pitchFamily="18" charset="0"/>
                  </a:rPr>
                  <a:t>distinct</a:t>
                </a:r>
                <a:endParaRPr kumimoji="1" lang="en-US" altLang="zh-CN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kumimoji="1" lang="en-US" altLang="zh-CN" dirty="0">
                    <a:latin typeface="Palatino Linotype" panose="02040502050505030304" pitchFamily="18" charset="0"/>
                  </a:rPr>
                  <a:t>among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all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FFC76D-0D2F-1B58-CFD8-FBF02D904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100" y="1908050"/>
                <a:ext cx="2687339" cy="646331"/>
              </a:xfrm>
              <a:prstGeom prst="rect">
                <a:avLst/>
              </a:prstGeom>
              <a:blipFill>
                <a:blip r:embed="rId21"/>
                <a:stretch>
                  <a:fillRect t="-3846" r="-1408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B2386733-6E01-0F37-7335-8B7E1362C892}"/>
              </a:ext>
            </a:extLst>
          </p:cNvPr>
          <p:cNvSpPr txBox="1"/>
          <p:nvPr/>
        </p:nvSpPr>
        <p:spPr>
          <a:xfrm>
            <a:off x="9684237" y="758002"/>
            <a:ext cx="1039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Palatino Linotype" panose="02040502050505030304" pitchFamily="18" charset="0"/>
              </a:rPr>
              <a:t>Gadget</a:t>
            </a:r>
            <a:endParaRPr kumimoji="1"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131B96-39AF-E0C7-58CC-57A296B8B1FB}"/>
                  </a:ext>
                </a:extLst>
              </p:cNvPr>
              <p:cNvSpPr txBox="1"/>
              <p:nvPr/>
            </p:nvSpPr>
            <p:spPr>
              <a:xfrm>
                <a:off x="8651304" y="3397322"/>
                <a:ext cx="3190297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Palatino Linotype" panose="02040502050505030304" pitchFamily="18" charset="0"/>
                  </a:rPr>
                  <a:t>Multiplying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a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random</a:t>
                </a:r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dirty="0">
                    <a:latin typeface="Palatino Linotype" panose="02040502050505030304" pitchFamily="18" charset="0"/>
                  </a:rPr>
                  <a:t>matrix</a:t>
                </a:r>
              </a:p>
              <a:p>
                <a:pPr algn="ctr"/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r>
                  <a:rPr kumimoji="1" lang="zh-CN" altLang="en-US" dirty="0">
                    <a:latin typeface="Palatino Linotype" panose="0204050205050503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131B96-39AF-E0C7-58CC-57A296B8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04" y="3397322"/>
                <a:ext cx="3190297" cy="669992"/>
              </a:xfrm>
              <a:prstGeom prst="rect">
                <a:avLst/>
              </a:prstGeom>
              <a:blipFill>
                <a:blip r:embed="rId22"/>
                <a:stretch>
                  <a:fillRect l="-1190" t="-3704" r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76B1859-4A4E-EDED-340C-BE5A9C39B4BF}"/>
              </a:ext>
            </a:extLst>
          </p:cNvPr>
          <p:cNvSpPr txBox="1"/>
          <p:nvPr/>
        </p:nvSpPr>
        <p:spPr>
          <a:xfrm>
            <a:off x="9329983" y="292237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Palatino Linotype" panose="02040502050505030304" pitchFamily="18" charset="0"/>
              </a:rPr>
              <a:t>Construction</a:t>
            </a:r>
            <a:endParaRPr kumimoji="1"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DB4B42A-71DC-2A0B-FA12-5910430BAF00}"/>
                  </a:ext>
                </a:extLst>
              </p:cNvPr>
              <p:cNvSpPr txBox="1"/>
              <p:nvPr/>
            </p:nvSpPr>
            <p:spPr>
              <a:xfrm>
                <a:off x="8524251" y="3501327"/>
                <a:ext cx="3444404" cy="123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</m:m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>
                  <a:latin typeface="Palatino Linotype" panose="0204050205050503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DB4B42A-71DC-2A0B-FA12-5910430B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51" y="3501327"/>
                <a:ext cx="3444404" cy="1234249"/>
              </a:xfrm>
              <a:prstGeom prst="rect">
                <a:avLst/>
              </a:prstGeom>
              <a:blipFill>
                <a:blip r:embed="rId23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A4F6E18A-95A5-6B50-D4D5-5BBB96832140}"/>
              </a:ext>
            </a:extLst>
          </p:cNvPr>
          <p:cNvSpPr txBox="1"/>
          <p:nvPr/>
        </p:nvSpPr>
        <p:spPr>
          <a:xfrm>
            <a:off x="9721919" y="292237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Palatino Linotype" panose="02040502050505030304" pitchFamily="18" charset="0"/>
              </a:rPr>
              <a:t>Apply</a:t>
            </a:r>
            <a:endParaRPr kumimoji="1"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D8BCE-C862-07E2-3853-CA5366FFAE04}"/>
                  </a:ext>
                </a:extLst>
              </p:cNvPr>
              <p:cNvSpPr txBox="1"/>
              <p:nvPr/>
            </p:nvSpPr>
            <p:spPr>
              <a:xfrm>
                <a:off x="3628636" y="5040358"/>
                <a:ext cx="4990063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zh-CN" alt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D8BCE-C862-07E2-3853-CA5366FF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636" y="5040358"/>
                <a:ext cx="4990063" cy="887166"/>
              </a:xfrm>
              <a:prstGeom prst="rect">
                <a:avLst/>
              </a:prstGeom>
              <a:blipFill>
                <a:blip r:embed="rId2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5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8" grpId="0"/>
      <p:bldP spid="45" grpId="0"/>
      <p:bldP spid="50" grpId="0"/>
      <p:bldP spid="51" grpId="0"/>
      <p:bldP spid="51" grpId="1"/>
      <p:bldP spid="52" grpId="0"/>
      <p:bldP spid="52" grpId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AB1FF5A8-DACE-A3DA-57E4-5BAF90DE6E64}"/>
              </a:ext>
            </a:extLst>
          </p:cNvPr>
          <p:cNvSpPr/>
          <p:nvPr/>
        </p:nvSpPr>
        <p:spPr>
          <a:xfrm>
            <a:off x="4325019" y="901521"/>
            <a:ext cx="3512159" cy="415516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E7ED53-AC90-24AF-ABC2-5DCEF7EB3AA6}"/>
              </a:ext>
            </a:extLst>
          </p:cNvPr>
          <p:cNvSpPr txBox="1"/>
          <p:nvPr/>
        </p:nvSpPr>
        <p:spPr>
          <a:xfrm>
            <a:off x="5959918" y="6004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Palatino" pitchFamily="2" charset="0"/>
                <a:ea typeface="Palatino" pitchFamily="2" charset="0"/>
              </a:rPr>
              <a:t>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BAA5741-1375-F2DF-1567-F7A3715718C8}"/>
              </a:ext>
            </a:extLst>
          </p:cNvPr>
          <p:cNvSpPr/>
          <p:nvPr/>
        </p:nvSpPr>
        <p:spPr>
          <a:xfrm>
            <a:off x="8071843" y="3038796"/>
            <a:ext cx="75512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2B73EF3-6D82-FB86-6B3D-C82B05759AA6}"/>
              </a:ext>
            </a:extLst>
          </p:cNvPr>
          <p:cNvSpPr/>
          <p:nvPr/>
        </p:nvSpPr>
        <p:spPr>
          <a:xfrm>
            <a:off x="3303918" y="3093393"/>
            <a:ext cx="755125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6A603592-21AA-9355-A438-B2E905D8AB92}"/>
              </a:ext>
            </a:extLst>
          </p:cNvPr>
          <p:cNvGrpSpPr/>
          <p:nvPr/>
        </p:nvGrpSpPr>
        <p:grpSpPr>
          <a:xfrm>
            <a:off x="4513686" y="2279981"/>
            <a:ext cx="3295644" cy="1014748"/>
            <a:chOff x="6775537" y="1754771"/>
            <a:chExt cx="4827062" cy="1319053"/>
          </a:xfrm>
        </p:grpSpPr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7B077216-2B4F-4F93-7A9E-C05729D5D0A5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AB959AC-A0C8-08A5-9F72-B4E3BEE051B4}"/>
              </a:ext>
            </a:extLst>
          </p:cNvPr>
          <p:cNvSpPr/>
          <p:nvPr/>
        </p:nvSpPr>
        <p:spPr>
          <a:xfrm rot="5400000">
            <a:off x="5859512" y="2632626"/>
            <a:ext cx="516367" cy="5364481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">
            <a:extLst>
              <a:ext uri="{FF2B5EF4-FFF2-40B4-BE49-F238E27FC236}">
                <a16:creationId xmlns:a16="http://schemas.microsoft.com/office/drawing/2014/main" id="{8C08D8C2-A1D7-C031-B8B4-3D8F004A3D51}"/>
              </a:ext>
            </a:extLst>
          </p:cNvPr>
          <p:cNvGrpSpPr/>
          <p:nvPr/>
        </p:nvGrpSpPr>
        <p:grpSpPr>
          <a:xfrm>
            <a:off x="4513686" y="3913693"/>
            <a:ext cx="3295644" cy="1014748"/>
            <a:chOff x="6775537" y="1754771"/>
            <a:chExt cx="4827062" cy="1319053"/>
          </a:xfrm>
        </p:grpSpPr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BD385A0-403F-4F97-D5C7-D7FD5157646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06C4ED19-22B8-E4B9-4CA9-0D3B0D7953B4}"/>
              </a:ext>
            </a:extLst>
          </p:cNvPr>
          <p:cNvSpPr/>
          <p:nvPr/>
        </p:nvSpPr>
        <p:spPr>
          <a:xfrm>
            <a:off x="654235" y="1562454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C8E3521F-8374-FBE0-EF91-DFA9A5C68EFA}"/>
              </a:ext>
            </a:extLst>
          </p:cNvPr>
          <p:cNvGrpSpPr/>
          <p:nvPr/>
        </p:nvGrpSpPr>
        <p:grpSpPr>
          <a:xfrm>
            <a:off x="748792" y="2561441"/>
            <a:ext cx="667137" cy="635750"/>
            <a:chOff x="1641315" y="5532449"/>
            <a:chExt cx="667137" cy="635750"/>
          </a:xfrm>
        </p:grpSpPr>
        <p:sp>
          <p:nvSpPr>
            <p:cNvPr id="66" name="Star: 16 Points 6">
              <a:extLst>
                <a:ext uri="{FF2B5EF4-FFF2-40B4-BE49-F238E27FC236}">
                  <a16:creationId xmlns:a16="http://schemas.microsoft.com/office/drawing/2014/main" id="{8C50C446-C25C-30F6-8E30-9D586BD9B02B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7">
                  <a:extLst>
                    <a:ext uri="{FF2B5EF4-FFF2-40B4-BE49-F238E27FC236}">
                      <a16:creationId xmlns:a16="http://schemas.microsoft.com/office/drawing/2014/main" id="{37CC6C52-6B51-3ED9-3D1E-D1052FFB221C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032132-0329-0BA8-91FF-F0206E14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4">
            <a:extLst>
              <a:ext uri="{FF2B5EF4-FFF2-40B4-BE49-F238E27FC236}">
                <a16:creationId xmlns:a16="http://schemas.microsoft.com/office/drawing/2014/main" id="{8A115163-79B2-099E-A810-947AC1894241}"/>
              </a:ext>
            </a:extLst>
          </p:cNvPr>
          <p:cNvGrpSpPr/>
          <p:nvPr/>
        </p:nvGrpSpPr>
        <p:grpSpPr>
          <a:xfrm>
            <a:off x="1874844" y="2289595"/>
            <a:ext cx="1036101" cy="1124910"/>
            <a:chOff x="3190532" y="4923945"/>
            <a:chExt cx="1036101" cy="1124910"/>
          </a:xfrm>
        </p:grpSpPr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B310EEDF-B2BC-54E7-9B0C-DBB30D397DD7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7">
                  <a:extLst>
                    <a:ext uri="{FF2B5EF4-FFF2-40B4-BE49-F238E27FC236}">
                      <a16:creationId xmlns:a16="http://schemas.microsoft.com/office/drawing/2014/main" id="{89F6FD96-1DA9-0AB1-95C8-36889851E776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7">
                  <a:extLst>
                    <a:ext uri="{FF2B5EF4-FFF2-40B4-BE49-F238E27FC236}">
                      <a16:creationId xmlns:a16="http://schemas.microsoft.com/office/drawing/2014/main" id="{EDFA2BB1-5203-E969-3D18-7D9061AC3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5">
                <a:extLst>
                  <a:ext uri="{FF2B5EF4-FFF2-40B4-BE49-F238E27FC236}">
                    <a16:creationId xmlns:a16="http://schemas.microsoft.com/office/drawing/2014/main" id="{CF7783ED-DB12-66E4-160E-95B6804C0B44}"/>
                  </a:ext>
                </a:extLst>
              </p:cNvPr>
              <p:cNvSpPr txBox="1"/>
              <p:nvPr/>
            </p:nvSpPr>
            <p:spPr>
              <a:xfrm>
                <a:off x="1415929" y="2672076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" name="TextBox 5">
                <a:extLst>
                  <a:ext uri="{FF2B5EF4-FFF2-40B4-BE49-F238E27FC236}">
                    <a16:creationId xmlns:a16="http://schemas.microsoft.com/office/drawing/2014/main" id="{CF7783ED-DB12-66E4-160E-95B6804C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29" y="2672076"/>
                <a:ext cx="289450" cy="369332"/>
              </a:xfrm>
              <a:prstGeom prst="rect">
                <a:avLst/>
              </a:prstGeom>
              <a:blipFill>
                <a:blip r:embed="rId1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11">
            <a:extLst>
              <a:ext uri="{FF2B5EF4-FFF2-40B4-BE49-F238E27FC236}">
                <a16:creationId xmlns:a16="http://schemas.microsoft.com/office/drawing/2014/main" id="{ADF3DFAD-7AE5-8F12-083A-752642AFC628}"/>
              </a:ext>
            </a:extLst>
          </p:cNvPr>
          <p:cNvGrpSpPr/>
          <p:nvPr/>
        </p:nvGrpSpPr>
        <p:grpSpPr>
          <a:xfrm>
            <a:off x="1874844" y="3889497"/>
            <a:ext cx="1036101" cy="1124910"/>
            <a:chOff x="3190532" y="4923945"/>
            <a:chExt cx="1036101" cy="1124910"/>
          </a:xfrm>
        </p:grpSpPr>
        <p:sp>
          <p:nvSpPr>
            <p:cNvPr id="73" name="Oval 13">
              <a:extLst>
                <a:ext uri="{FF2B5EF4-FFF2-40B4-BE49-F238E27FC236}">
                  <a16:creationId xmlns:a16="http://schemas.microsoft.com/office/drawing/2014/main" id="{1AAE2572-5AC1-E8D8-D803-2E226A0A04EE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14">
                  <a:extLst>
                    <a:ext uri="{FF2B5EF4-FFF2-40B4-BE49-F238E27FC236}">
                      <a16:creationId xmlns:a16="http://schemas.microsoft.com/office/drawing/2014/main" id="{6FD05535-4666-B749-F8BE-C4DC521D8FAA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32A5B1-E630-BCEA-F42D-6DBF24FD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12">
                <a:extLst>
                  <a:ext uri="{FF2B5EF4-FFF2-40B4-BE49-F238E27FC236}">
                    <a16:creationId xmlns:a16="http://schemas.microsoft.com/office/drawing/2014/main" id="{67739895-2D36-9404-1238-82F76D3720CB}"/>
                  </a:ext>
                </a:extLst>
              </p:cNvPr>
              <p:cNvSpPr txBox="1"/>
              <p:nvPr/>
            </p:nvSpPr>
            <p:spPr>
              <a:xfrm>
                <a:off x="1415929" y="4235147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5" name="TextBox 12">
                <a:extLst>
                  <a:ext uri="{FF2B5EF4-FFF2-40B4-BE49-F238E27FC236}">
                    <a16:creationId xmlns:a16="http://schemas.microsoft.com/office/drawing/2014/main" id="{67739895-2D36-9404-1238-82F76D37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29" y="4235147"/>
                <a:ext cx="289450" cy="369332"/>
              </a:xfrm>
              <a:prstGeom prst="rect">
                <a:avLst/>
              </a:prstGeom>
              <a:blipFill>
                <a:blip r:embed="rId15"/>
                <a:stretch>
                  <a:fillRect l="-4167" r="-250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3">
            <a:extLst>
              <a:ext uri="{FF2B5EF4-FFF2-40B4-BE49-F238E27FC236}">
                <a16:creationId xmlns:a16="http://schemas.microsoft.com/office/drawing/2014/main" id="{FC39C589-2F9F-37D5-E068-F99E11B933F3}"/>
              </a:ext>
            </a:extLst>
          </p:cNvPr>
          <p:cNvGrpSpPr/>
          <p:nvPr/>
        </p:nvGrpSpPr>
        <p:grpSpPr>
          <a:xfrm>
            <a:off x="738095" y="4128931"/>
            <a:ext cx="667137" cy="635750"/>
            <a:chOff x="1641315" y="5532449"/>
            <a:chExt cx="667137" cy="635750"/>
          </a:xfrm>
        </p:grpSpPr>
        <p:sp>
          <p:nvSpPr>
            <p:cNvPr id="77" name="Star: 16 Points 25">
              <a:extLst>
                <a:ext uri="{FF2B5EF4-FFF2-40B4-BE49-F238E27FC236}">
                  <a16:creationId xmlns:a16="http://schemas.microsoft.com/office/drawing/2014/main" id="{FD446606-AF9A-4531-6ACC-CD2FF2F465B1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26">
                  <a:extLst>
                    <a:ext uri="{FF2B5EF4-FFF2-40B4-BE49-F238E27FC236}">
                      <a16:creationId xmlns:a16="http://schemas.microsoft.com/office/drawing/2014/main" id="{2CB43B9E-E81F-344A-75A7-04C6236E5622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ADF796-F0FE-7173-2951-25FD3958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5B878F5-141F-A40C-4EAC-2FAF5FF930F0}"/>
                  </a:ext>
                </a:extLst>
              </p:cNvPr>
              <p:cNvSpPr txBox="1"/>
              <p:nvPr/>
            </p:nvSpPr>
            <p:spPr>
              <a:xfrm>
                <a:off x="924904" y="1473501"/>
                <a:ext cx="1899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Exact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5B878F5-141F-A40C-4EAC-2FAF5FF9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04" y="1473501"/>
                <a:ext cx="1899879" cy="720710"/>
              </a:xfrm>
              <a:prstGeom prst="rect">
                <a:avLst/>
              </a:prstGeom>
              <a:blipFill>
                <a:blip r:embed="rId18"/>
                <a:stretch>
                  <a:fillRect l="-2649" r="-2649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/>
              <p:nvPr/>
            </p:nvSpPr>
            <p:spPr>
              <a:xfrm>
                <a:off x="5165248" y="1458199"/>
                <a:ext cx="1706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-Vector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CSP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248" y="1458199"/>
                <a:ext cx="1706879" cy="720710"/>
              </a:xfrm>
              <a:prstGeom prst="rect">
                <a:avLst/>
              </a:prstGeom>
              <a:blipFill>
                <a:blip r:embed="rId19"/>
                <a:stretch>
                  <a:fillRect r="-3704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圆角矩形 99">
            <a:extLst>
              <a:ext uri="{FF2B5EF4-FFF2-40B4-BE49-F238E27FC236}">
                <a16:creationId xmlns:a16="http://schemas.microsoft.com/office/drawing/2014/main" id="{A223A0C4-DD4A-3B2E-3FAC-B576FF387FC4}"/>
              </a:ext>
            </a:extLst>
          </p:cNvPr>
          <p:cNvSpPr/>
          <p:nvPr/>
        </p:nvSpPr>
        <p:spPr>
          <a:xfrm>
            <a:off x="9181048" y="1477630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FC76111D-E0FA-9ED1-8154-22682AD789DD}"/>
              </a:ext>
            </a:extLst>
          </p:cNvPr>
          <p:cNvGrpSpPr/>
          <p:nvPr/>
        </p:nvGrpSpPr>
        <p:grpSpPr>
          <a:xfrm>
            <a:off x="9289901" y="2339331"/>
            <a:ext cx="2233372" cy="1124910"/>
            <a:chOff x="1289370" y="4960126"/>
            <a:chExt cx="2233372" cy="1124910"/>
          </a:xfrm>
        </p:grpSpPr>
        <p:grpSp>
          <p:nvGrpSpPr>
            <p:cNvPr id="102" name="Group 18">
              <a:extLst>
                <a:ext uri="{FF2B5EF4-FFF2-40B4-BE49-F238E27FC236}">
                  <a16:creationId xmlns:a16="http://schemas.microsoft.com/office/drawing/2014/main" id="{68F6A2DF-E38C-4936-6845-095224D527FA}"/>
                </a:ext>
              </a:extLst>
            </p:cNvPr>
            <p:cNvGrpSpPr/>
            <p:nvPr/>
          </p:nvGrpSpPr>
          <p:grpSpPr>
            <a:xfrm>
              <a:off x="1289370" y="5067189"/>
              <a:ext cx="765526" cy="758933"/>
              <a:chOff x="1641315" y="5409266"/>
              <a:chExt cx="765526" cy="758933"/>
            </a:xfrm>
          </p:grpSpPr>
          <p:sp>
            <p:nvSpPr>
              <p:cNvPr id="107" name="Star: 16 Points 23">
                <a:extLst>
                  <a:ext uri="{FF2B5EF4-FFF2-40B4-BE49-F238E27FC236}">
                    <a16:creationId xmlns:a16="http://schemas.microsoft.com/office/drawing/2014/main" id="{10747CCA-1EAD-B390-86A9-5DA9EC504C55}"/>
                  </a:ext>
                </a:extLst>
              </p:cNvPr>
              <p:cNvSpPr/>
              <p:nvPr/>
            </p:nvSpPr>
            <p:spPr>
              <a:xfrm>
                <a:off x="1641315" y="5409266"/>
                <a:ext cx="765526" cy="758933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24">
                    <a:extLst>
                      <a:ext uri="{FF2B5EF4-FFF2-40B4-BE49-F238E27FC236}">
                        <a16:creationId xmlns:a16="http://schemas.microsoft.com/office/drawing/2014/main" id="{0EDCCA95-CC21-8E16-464B-DABDA85B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8" name="TextBox 24">
                    <a:extLst>
                      <a:ext uri="{FF2B5EF4-FFF2-40B4-BE49-F238E27FC236}">
                        <a16:creationId xmlns:a16="http://schemas.microsoft.com/office/drawing/2014/main" id="{0EDCCA95-CC21-8E16-464B-DABDA85BD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9">
              <a:extLst>
                <a:ext uri="{FF2B5EF4-FFF2-40B4-BE49-F238E27FC236}">
                  <a16:creationId xmlns:a16="http://schemas.microsoft.com/office/drawing/2014/main" id="{5DB6BC73-C413-917F-C684-158A40C664D1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105" name="Oval 21">
                <a:extLst>
                  <a:ext uri="{FF2B5EF4-FFF2-40B4-BE49-F238E27FC236}">
                    <a16:creationId xmlns:a16="http://schemas.microsoft.com/office/drawing/2014/main" id="{9EFDED40-1D4F-2E63-5BD5-CBBA3493F038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22">
                    <a:extLst>
                      <a:ext uri="{FF2B5EF4-FFF2-40B4-BE49-F238E27FC236}">
                        <a16:creationId xmlns:a16="http://schemas.microsoft.com/office/drawing/2014/main" id="{4FB212E9-A3CB-F7C2-EAF6-1D44BB39D912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20">
                  <a:extLst>
                    <a:ext uri="{FF2B5EF4-FFF2-40B4-BE49-F238E27FC236}">
                      <a16:creationId xmlns:a16="http://schemas.microsoft.com/office/drawing/2014/main" id="{A4ED5F37-500C-233D-B59A-E9C164F021CC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25">
            <a:extLst>
              <a:ext uri="{FF2B5EF4-FFF2-40B4-BE49-F238E27FC236}">
                <a16:creationId xmlns:a16="http://schemas.microsoft.com/office/drawing/2014/main" id="{80094872-CDE4-04EC-50C3-E1B3C2F5ECD5}"/>
              </a:ext>
            </a:extLst>
          </p:cNvPr>
          <p:cNvGrpSpPr/>
          <p:nvPr/>
        </p:nvGrpSpPr>
        <p:grpSpPr>
          <a:xfrm>
            <a:off x="9143514" y="3648943"/>
            <a:ext cx="3003940" cy="1306460"/>
            <a:chOff x="6955504" y="4467005"/>
            <a:chExt cx="3003940" cy="1306460"/>
          </a:xfrm>
        </p:grpSpPr>
        <p:sp>
          <p:nvSpPr>
            <p:cNvPr id="110" name="Star: 16 Points 26">
              <a:extLst>
                <a:ext uri="{FF2B5EF4-FFF2-40B4-BE49-F238E27FC236}">
                  <a16:creationId xmlns:a16="http://schemas.microsoft.com/office/drawing/2014/main" id="{81FB7E1A-C215-B91A-34AF-2C42E22BFFF1}"/>
                </a:ext>
              </a:extLst>
            </p:cNvPr>
            <p:cNvSpPr/>
            <p:nvPr/>
          </p:nvSpPr>
          <p:spPr>
            <a:xfrm>
              <a:off x="7191679" y="4969678"/>
              <a:ext cx="565261" cy="56308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7">
              <a:extLst>
                <a:ext uri="{FF2B5EF4-FFF2-40B4-BE49-F238E27FC236}">
                  <a16:creationId xmlns:a16="http://schemas.microsoft.com/office/drawing/2014/main" id="{9CE82BA6-2566-0FEB-6BEB-BEF2BCAA0BAE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115" name="Oval 32">
                <a:extLst>
                  <a:ext uri="{FF2B5EF4-FFF2-40B4-BE49-F238E27FC236}">
                    <a16:creationId xmlns:a16="http://schemas.microsoft.com/office/drawing/2014/main" id="{7DC6D6AC-2A25-78E7-27A1-0DDB04DF193D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33">
                    <a:extLst>
                      <a:ext uri="{FF2B5EF4-FFF2-40B4-BE49-F238E27FC236}">
                        <a16:creationId xmlns:a16="http://schemas.microsoft.com/office/drawing/2014/main" id="{464D46DF-78A2-7944-F79A-84E3EB782D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28">
                  <a:extLst>
                    <a:ext uri="{FF2B5EF4-FFF2-40B4-BE49-F238E27FC236}">
                      <a16:creationId xmlns:a16="http://schemas.microsoft.com/office/drawing/2014/main" id="{017257FE-13E9-622E-3FBE-872FE4148A4F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4167" r="-2083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29">
                  <a:extLst>
                    <a:ext uri="{FF2B5EF4-FFF2-40B4-BE49-F238E27FC236}">
                      <a16:creationId xmlns:a16="http://schemas.microsoft.com/office/drawing/2014/main" id="{2674B58D-EB6F-3629-9DF1-92C8DE76FBE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29">
                  <a:extLst>
                    <a:ext uri="{FF2B5EF4-FFF2-40B4-BE49-F238E27FC236}">
                      <a16:creationId xmlns:a16="http://schemas.microsoft.com/office/drawing/2014/main" id="{2674B58D-EB6F-3629-9DF1-92C8DE76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30">
              <a:extLst>
                <a:ext uri="{FF2B5EF4-FFF2-40B4-BE49-F238E27FC236}">
                  <a16:creationId xmlns:a16="http://schemas.microsoft.com/office/drawing/2014/main" id="{568DC089-55E6-3B41-68E3-BA9DF26514DB}"/>
                </a:ext>
              </a:extLst>
            </p:cNvPr>
            <p:cNvSpPr/>
            <p:nvPr/>
          </p:nvSpPr>
          <p:spPr>
            <a:xfrm>
              <a:off x="9278789" y="4467005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/>
              <p:nvPr/>
            </p:nvSpPr>
            <p:spPr>
              <a:xfrm>
                <a:off x="5119488" y="1157072"/>
                <a:ext cx="1923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88" y="1157072"/>
                <a:ext cx="1923219" cy="400110"/>
              </a:xfrm>
              <a:prstGeom prst="rect">
                <a:avLst/>
              </a:prstGeom>
              <a:blipFill>
                <a:blip r:embed="rId2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4C4037-5E8F-A64E-5A2B-1A82EF3F96ED}"/>
                  </a:ext>
                </a:extLst>
              </p:cNvPr>
              <p:cNvSpPr txBox="1"/>
              <p:nvPr/>
            </p:nvSpPr>
            <p:spPr>
              <a:xfrm>
                <a:off x="9458013" y="1379462"/>
                <a:ext cx="1931939" cy="95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-gap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4C4037-5E8F-A64E-5A2B-1A82EF3F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013" y="1379462"/>
                <a:ext cx="1931939" cy="955518"/>
              </a:xfrm>
              <a:prstGeom prst="rect">
                <a:avLst/>
              </a:prstGeom>
              <a:blipFill>
                <a:blip r:embed="rId26"/>
                <a:stretch>
                  <a:fillRect r="-2614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79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AB1FF5A8-DACE-A3DA-57E4-5BAF90DE6E64}"/>
              </a:ext>
            </a:extLst>
          </p:cNvPr>
          <p:cNvSpPr/>
          <p:nvPr/>
        </p:nvSpPr>
        <p:spPr>
          <a:xfrm>
            <a:off x="783326" y="1300769"/>
            <a:ext cx="3512159" cy="415516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BAA5741-1375-F2DF-1567-F7A3715718C8}"/>
              </a:ext>
            </a:extLst>
          </p:cNvPr>
          <p:cNvSpPr/>
          <p:nvPr/>
        </p:nvSpPr>
        <p:spPr>
          <a:xfrm>
            <a:off x="4897363" y="3133260"/>
            <a:ext cx="2166442" cy="9468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6A603592-21AA-9355-A438-B2E905D8AB92}"/>
              </a:ext>
            </a:extLst>
          </p:cNvPr>
          <p:cNvGrpSpPr/>
          <p:nvPr/>
        </p:nvGrpSpPr>
        <p:grpSpPr>
          <a:xfrm>
            <a:off x="971993" y="2679229"/>
            <a:ext cx="3295644" cy="1014748"/>
            <a:chOff x="6775537" y="1754771"/>
            <a:chExt cx="4827062" cy="1319053"/>
          </a:xfrm>
        </p:grpSpPr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7B077216-2B4F-4F93-7A9E-C05729D5D0A5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8C08D8C2-A1D7-C031-B8B4-3D8F004A3D51}"/>
              </a:ext>
            </a:extLst>
          </p:cNvPr>
          <p:cNvGrpSpPr/>
          <p:nvPr/>
        </p:nvGrpSpPr>
        <p:grpSpPr>
          <a:xfrm>
            <a:off x="971993" y="4312941"/>
            <a:ext cx="3295644" cy="1014748"/>
            <a:chOff x="6775537" y="1754771"/>
            <a:chExt cx="4827062" cy="1319053"/>
          </a:xfrm>
        </p:grpSpPr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BD385A0-403F-4F97-D5C7-D7FD5157646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/>
              <p:nvPr/>
            </p:nvSpPr>
            <p:spPr>
              <a:xfrm>
                <a:off x="1623555" y="1857447"/>
                <a:ext cx="1706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-Vector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CSP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55" y="1857447"/>
                <a:ext cx="1706879" cy="720710"/>
              </a:xfrm>
              <a:prstGeom prst="rect">
                <a:avLst/>
              </a:prstGeom>
              <a:blipFill>
                <a:blip r:embed="rId14"/>
                <a:stretch>
                  <a:fillRect r="-2941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圆角矩形 99">
            <a:extLst>
              <a:ext uri="{FF2B5EF4-FFF2-40B4-BE49-F238E27FC236}">
                <a16:creationId xmlns:a16="http://schemas.microsoft.com/office/drawing/2014/main" id="{A223A0C4-DD4A-3B2E-3FAC-B576FF387FC4}"/>
              </a:ext>
            </a:extLst>
          </p:cNvPr>
          <p:cNvSpPr/>
          <p:nvPr/>
        </p:nvSpPr>
        <p:spPr>
          <a:xfrm>
            <a:off x="8266649" y="1477630"/>
            <a:ext cx="2405414" cy="397322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FC76111D-E0FA-9ED1-8154-22682AD789DD}"/>
              </a:ext>
            </a:extLst>
          </p:cNvPr>
          <p:cNvGrpSpPr/>
          <p:nvPr/>
        </p:nvGrpSpPr>
        <p:grpSpPr>
          <a:xfrm>
            <a:off x="8375502" y="2339331"/>
            <a:ext cx="2233372" cy="1124910"/>
            <a:chOff x="1289370" y="4960126"/>
            <a:chExt cx="2233372" cy="1124910"/>
          </a:xfrm>
        </p:grpSpPr>
        <p:grpSp>
          <p:nvGrpSpPr>
            <p:cNvPr id="102" name="Group 18">
              <a:extLst>
                <a:ext uri="{FF2B5EF4-FFF2-40B4-BE49-F238E27FC236}">
                  <a16:creationId xmlns:a16="http://schemas.microsoft.com/office/drawing/2014/main" id="{68F6A2DF-E38C-4936-6845-095224D527FA}"/>
                </a:ext>
              </a:extLst>
            </p:cNvPr>
            <p:cNvGrpSpPr/>
            <p:nvPr/>
          </p:nvGrpSpPr>
          <p:grpSpPr>
            <a:xfrm>
              <a:off x="1289370" y="5067189"/>
              <a:ext cx="765526" cy="758933"/>
              <a:chOff x="1641315" y="5409266"/>
              <a:chExt cx="765526" cy="758933"/>
            </a:xfrm>
          </p:grpSpPr>
          <p:sp>
            <p:nvSpPr>
              <p:cNvPr id="107" name="Star: 16 Points 23">
                <a:extLst>
                  <a:ext uri="{FF2B5EF4-FFF2-40B4-BE49-F238E27FC236}">
                    <a16:creationId xmlns:a16="http://schemas.microsoft.com/office/drawing/2014/main" id="{10747CCA-1EAD-B390-86A9-5DA9EC504C55}"/>
                  </a:ext>
                </a:extLst>
              </p:cNvPr>
              <p:cNvSpPr/>
              <p:nvPr/>
            </p:nvSpPr>
            <p:spPr>
              <a:xfrm>
                <a:off x="1641315" y="5409266"/>
                <a:ext cx="765526" cy="758933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24">
                    <a:extLst>
                      <a:ext uri="{FF2B5EF4-FFF2-40B4-BE49-F238E27FC236}">
                        <a16:creationId xmlns:a16="http://schemas.microsoft.com/office/drawing/2014/main" id="{0EDCCA95-CC21-8E16-464B-DABDA85B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8" name="TextBox 24">
                    <a:extLst>
                      <a:ext uri="{FF2B5EF4-FFF2-40B4-BE49-F238E27FC236}">
                        <a16:creationId xmlns:a16="http://schemas.microsoft.com/office/drawing/2014/main" id="{0EDCCA95-CC21-8E16-464B-DABDA85BD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9242" y="5587124"/>
                    <a:ext cx="40967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9">
              <a:extLst>
                <a:ext uri="{FF2B5EF4-FFF2-40B4-BE49-F238E27FC236}">
                  <a16:creationId xmlns:a16="http://schemas.microsoft.com/office/drawing/2014/main" id="{5DB6BC73-C413-917F-C684-158A40C664D1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105" name="Oval 21">
                <a:extLst>
                  <a:ext uri="{FF2B5EF4-FFF2-40B4-BE49-F238E27FC236}">
                    <a16:creationId xmlns:a16="http://schemas.microsoft.com/office/drawing/2014/main" id="{9EFDED40-1D4F-2E63-5BD5-CBBA3493F038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22">
                    <a:extLst>
                      <a:ext uri="{FF2B5EF4-FFF2-40B4-BE49-F238E27FC236}">
                        <a16:creationId xmlns:a16="http://schemas.microsoft.com/office/drawing/2014/main" id="{4FB212E9-A3CB-F7C2-EAF6-1D44BB39D912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2">
                    <a:extLst>
                      <a:ext uri="{FF2B5EF4-FFF2-40B4-BE49-F238E27FC236}">
                        <a16:creationId xmlns:a16="http://schemas.microsoft.com/office/drawing/2014/main" id="{C161CD23-BCA4-B8E9-D2CF-C7D313238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20">
                  <a:extLst>
                    <a:ext uri="{FF2B5EF4-FFF2-40B4-BE49-F238E27FC236}">
                      <a16:creationId xmlns:a16="http://schemas.microsoft.com/office/drawing/2014/main" id="{A4ED5F37-500C-233D-B59A-E9C164F021CC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0">
                  <a:extLst>
                    <a:ext uri="{FF2B5EF4-FFF2-40B4-BE49-F238E27FC236}">
                      <a16:creationId xmlns:a16="http://schemas.microsoft.com/office/drawing/2014/main" id="{BE3AA311-51B2-92F3-716B-22BEBC923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25">
            <a:extLst>
              <a:ext uri="{FF2B5EF4-FFF2-40B4-BE49-F238E27FC236}">
                <a16:creationId xmlns:a16="http://schemas.microsoft.com/office/drawing/2014/main" id="{80094872-CDE4-04EC-50C3-E1B3C2F5ECD5}"/>
              </a:ext>
            </a:extLst>
          </p:cNvPr>
          <p:cNvGrpSpPr/>
          <p:nvPr/>
        </p:nvGrpSpPr>
        <p:grpSpPr>
          <a:xfrm>
            <a:off x="8229115" y="3648943"/>
            <a:ext cx="3003940" cy="1306460"/>
            <a:chOff x="6955504" y="4467005"/>
            <a:chExt cx="3003940" cy="1306460"/>
          </a:xfrm>
        </p:grpSpPr>
        <p:sp>
          <p:nvSpPr>
            <p:cNvPr id="110" name="Star: 16 Points 26">
              <a:extLst>
                <a:ext uri="{FF2B5EF4-FFF2-40B4-BE49-F238E27FC236}">
                  <a16:creationId xmlns:a16="http://schemas.microsoft.com/office/drawing/2014/main" id="{81FB7E1A-C215-B91A-34AF-2C42E22BFFF1}"/>
                </a:ext>
              </a:extLst>
            </p:cNvPr>
            <p:cNvSpPr/>
            <p:nvPr/>
          </p:nvSpPr>
          <p:spPr>
            <a:xfrm>
              <a:off x="7191679" y="4969678"/>
              <a:ext cx="565261" cy="56308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7">
              <a:extLst>
                <a:ext uri="{FF2B5EF4-FFF2-40B4-BE49-F238E27FC236}">
                  <a16:creationId xmlns:a16="http://schemas.microsoft.com/office/drawing/2014/main" id="{9CE82BA6-2566-0FEB-6BEB-BEF2BCAA0BAE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115" name="Oval 32">
                <a:extLst>
                  <a:ext uri="{FF2B5EF4-FFF2-40B4-BE49-F238E27FC236}">
                    <a16:creationId xmlns:a16="http://schemas.microsoft.com/office/drawing/2014/main" id="{7DC6D6AC-2A25-78E7-27A1-0DDB04DF193D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33">
                    <a:extLst>
                      <a:ext uri="{FF2B5EF4-FFF2-40B4-BE49-F238E27FC236}">
                        <a16:creationId xmlns:a16="http://schemas.microsoft.com/office/drawing/2014/main" id="{464D46DF-78A2-7944-F79A-84E3EB782D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3">
                    <a:extLst>
                      <a:ext uri="{FF2B5EF4-FFF2-40B4-BE49-F238E27FC236}">
                        <a16:creationId xmlns:a16="http://schemas.microsoft.com/office/drawing/2014/main" id="{A0F09F6F-2487-D807-E49C-192615BE2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28">
                  <a:extLst>
                    <a:ext uri="{FF2B5EF4-FFF2-40B4-BE49-F238E27FC236}">
                      <a16:creationId xmlns:a16="http://schemas.microsoft.com/office/drawing/2014/main" id="{017257FE-13E9-622E-3FBE-872FE4148A4F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28">
                  <a:extLst>
                    <a:ext uri="{FF2B5EF4-FFF2-40B4-BE49-F238E27FC236}">
                      <a16:creationId xmlns:a16="http://schemas.microsoft.com/office/drawing/2014/main" id="{05380D0F-C3D5-1783-4EA7-2177D4FAB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4167" r="-2083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29">
                  <a:extLst>
                    <a:ext uri="{FF2B5EF4-FFF2-40B4-BE49-F238E27FC236}">
                      <a16:creationId xmlns:a16="http://schemas.microsoft.com/office/drawing/2014/main" id="{2674B58D-EB6F-3629-9DF1-92C8DE76FBE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29">
                  <a:extLst>
                    <a:ext uri="{FF2B5EF4-FFF2-40B4-BE49-F238E27FC236}">
                      <a16:creationId xmlns:a16="http://schemas.microsoft.com/office/drawing/2014/main" id="{2674B58D-EB6F-3629-9DF1-92C8DE76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6955504" y="4970161"/>
                  <a:ext cx="1036100" cy="55824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30">
              <a:extLst>
                <a:ext uri="{FF2B5EF4-FFF2-40B4-BE49-F238E27FC236}">
                  <a16:creationId xmlns:a16="http://schemas.microsoft.com/office/drawing/2014/main" id="{568DC089-55E6-3B41-68E3-BA9DF26514DB}"/>
                </a:ext>
              </a:extLst>
            </p:cNvPr>
            <p:cNvSpPr/>
            <p:nvPr/>
          </p:nvSpPr>
          <p:spPr>
            <a:xfrm>
              <a:off x="9278789" y="4467005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/>
              <p:nvPr/>
            </p:nvSpPr>
            <p:spPr>
              <a:xfrm>
                <a:off x="1577795" y="1556320"/>
                <a:ext cx="1923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95" y="1556320"/>
                <a:ext cx="1923219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86B169-59D2-0764-16D0-CF12EE08F2C4}"/>
                  </a:ext>
                </a:extLst>
              </p:cNvPr>
              <p:cNvSpPr txBox="1"/>
              <p:nvPr/>
            </p:nvSpPr>
            <p:spPr>
              <a:xfrm>
                <a:off x="8531405" y="1417358"/>
                <a:ext cx="1931939" cy="95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zh-CN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-gap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-Clique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86B169-59D2-0764-16D0-CF12EE08F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405" y="1417358"/>
                <a:ext cx="1931939" cy="955518"/>
              </a:xfrm>
              <a:prstGeom prst="rect">
                <a:avLst/>
              </a:prstGeom>
              <a:blipFill>
                <a:blip r:embed="rId21"/>
                <a:stretch>
                  <a:fillRect r="-328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9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b="0">
                    <a:latin typeface="Rockwell" panose="02060603020205020403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Problem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框架 3">
            <a:extLst>
              <a:ext uri="{FF2B5EF4-FFF2-40B4-BE49-F238E27FC236}">
                <a16:creationId xmlns:a16="http://schemas.microsoft.com/office/drawing/2014/main" id="{0BF93243-D482-7689-EAFC-E972A0CCC737}"/>
              </a:ext>
            </a:extLst>
          </p:cNvPr>
          <p:cNvSpPr/>
          <p:nvPr/>
        </p:nvSpPr>
        <p:spPr>
          <a:xfrm>
            <a:off x="838201" y="2067364"/>
            <a:ext cx="5094088" cy="837672"/>
          </a:xfrm>
          <a:prstGeom prst="frame">
            <a:avLst>
              <a:gd name="adj1" fmla="val 12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FC7BF3-04D9-3683-2C3C-86E0C7B043D2}"/>
                  </a:ext>
                </a:extLst>
              </p:cNvPr>
              <p:cNvSpPr txBox="1"/>
              <p:nvPr/>
            </p:nvSpPr>
            <p:spPr>
              <a:xfrm>
                <a:off x="932930" y="2151670"/>
                <a:ext cx="50940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Input:</a:t>
                </a:r>
                <a:r>
                  <a:rPr lang="zh-CN" altLang="en-US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undirected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graph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integer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Output:</a:t>
                </a:r>
                <a:r>
                  <a:rPr lang="zh-CN" altLang="en-US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whether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there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clique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size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in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  <a:endParaRPr lang="zh-CN" altLang="en-US" sz="16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FC7BF3-04D9-3683-2C3C-86E0C7B04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0" y="2151670"/>
                <a:ext cx="5094087" cy="646331"/>
              </a:xfrm>
              <a:prstGeom prst="rect">
                <a:avLst/>
              </a:prstGeom>
              <a:blipFill>
                <a:blip r:embed="rId3"/>
                <a:stretch>
                  <a:fillRect l="-995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07FC423-D38D-ED39-9BD3-3EA40D10D96F}"/>
              </a:ext>
            </a:extLst>
          </p:cNvPr>
          <p:cNvSpPr/>
          <p:nvPr/>
        </p:nvSpPr>
        <p:spPr>
          <a:xfrm>
            <a:off x="7818572" y="2151670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58FCFD2-FBED-4934-0CB2-380E557F6687}"/>
              </a:ext>
            </a:extLst>
          </p:cNvPr>
          <p:cNvSpPr/>
          <p:nvPr/>
        </p:nvSpPr>
        <p:spPr>
          <a:xfrm>
            <a:off x="7280688" y="2758692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5A972B-003A-B21B-8FB9-01B79873688F}"/>
              </a:ext>
            </a:extLst>
          </p:cNvPr>
          <p:cNvSpPr/>
          <p:nvPr/>
        </p:nvSpPr>
        <p:spPr>
          <a:xfrm>
            <a:off x="7818572" y="3508113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1ADA-B0AB-F61D-34A4-BE6B30993F9B}"/>
              </a:ext>
            </a:extLst>
          </p:cNvPr>
          <p:cNvSpPr/>
          <p:nvPr/>
        </p:nvSpPr>
        <p:spPr>
          <a:xfrm>
            <a:off x="8640070" y="3508112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DEE907-E616-B1FE-2FC3-0F577113D10A}"/>
              </a:ext>
            </a:extLst>
          </p:cNvPr>
          <p:cNvSpPr/>
          <p:nvPr/>
        </p:nvSpPr>
        <p:spPr>
          <a:xfrm>
            <a:off x="8640070" y="2151670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5793EF-6600-99FA-0226-A7676A75E8ED}"/>
              </a:ext>
            </a:extLst>
          </p:cNvPr>
          <p:cNvSpPr/>
          <p:nvPr/>
        </p:nvSpPr>
        <p:spPr>
          <a:xfrm>
            <a:off x="9177252" y="2758692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cxnSp>
        <p:nvCxnSpPr>
          <p:cNvPr id="12" name="直接连接符 37">
            <a:extLst>
              <a:ext uri="{FF2B5EF4-FFF2-40B4-BE49-F238E27FC236}">
                <a16:creationId xmlns:a16="http://schemas.microsoft.com/office/drawing/2014/main" id="{2B57D4E5-1F81-30A7-57A7-CACCE29F4FF9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7530958" y="2401494"/>
            <a:ext cx="330554" cy="400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37">
            <a:extLst>
              <a:ext uri="{FF2B5EF4-FFF2-40B4-BE49-F238E27FC236}">
                <a16:creationId xmlns:a16="http://schemas.microsoft.com/office/drawing/2014/main" id="{B6A15C52-EC3D-5DC3-E68A-650C417C0DDA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7530958" y="3008516"/>
            <a:ext cx="1109112" cy="645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37">
            <a:extLst>
              <a:ext uri="{FF2B5EF4-FFF2-40B4-BE49-F238E27FC236}">
                <a16:creationId xmlns:a16="http://schemas.microsoft.com/office/drawing/2014/main" id="{3FEB6A04-8FA3-CCE6-6A92-CE1335938A2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8111782" y="2298014"/>
            <a:ext cx="5282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37">
            <a:extLst>
              <a:ext uri="{FF2B5EF4-FFF2-40B4-BE49-F238E27FC236}">
                <a16:creationId xmlns:a16="http://schemas.microsoft.com/office/drawing/2014/main" id="{518ED727-07C6-FBF8-E2EC-6D8511A2151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786675" y="2444357"/>
            <a:ext cx="0" cy="1063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37">
            <a:extLst>
              <a:ext uri="{FF2B5EF4-FFF2-40B4-BE49-F238E27FC236}">
                <a16:creationId xmlns:a16="http://schemas.microsoft.com/office/drawing/2014/main" id="{3329BFA0-6760-42A1-437D-0C9C27087E90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7573898" y="2401494"/>
            <a:ext cx="1109112" cy="50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37">
            <a:extLst>
              <a:ext uri="{FF2B5EF4-FFF2-40B4-BE49-F238E27FC236}">
                <a16:creationId xmlns:a16="http://schemas.microsoft.com/office/drawing/2014/main" id="{DD0BFF22-AE0B-337D-42A1-BE3C0A6F198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8068842" y="2401494"/>
            <a:ext cx="614168" cy="1149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7">
            <a:extLst>
              <a:ext uri="{FF2B5EF4-FFF2-40B4-BE49-F238E27FC236}">
                <a16:creationId xmlns:a16="http://schemas.microsoft.com/office/drawing/2014/main" id="{C2C5CFC7-7215-0729-B2B1-6B0D61C27DE4}"/>
              </a:ext>
            </a:extLst>
          </p:cNvPr>
          <p:cNvCxnSpPr>
            <a:cxnSpLocks/>
            <a:stCxn id="11" idx="4"/>
            <a:endCxn id="9" idx="7"/>
          </p:cNvCxnSpPr>
          <p:nvPr/>
        </p:nvCxnSpPr>
        <p:spPr>
          <a:xfrm flipH="1">
            <a:off x="8890340" y="3051379"/>
            <a:ext cx="433517" cy="499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7">
            <a:extLst>
              <a:ext uri="{FF2B5EF4-FFF2-40B4-BE49-F238E27FC236}">
                <a16:creationId xmlns:a16="http://schemas.microsoft.com/office/drawing/2014/main" id="{CB804ED6-E0AC-A41A-72B8-87EA97A58308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8068842" y="2905036"/>
            <a:ext cx="1108410" cy="645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7">
            <a:extLst>
              <a:ext uri="{FF2B5EF4-FFF2-40B4-BE49-F238E27FC236}">
                <a16:creationId xmlns:a16="http://schemas.microsoft.com/office/drawing/2014/main" id="{5431E348-573F-3D65-074A-90B8CB7AA08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111782" y="3654456"/>
            <a:ext cx="52828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7">
            <a:extLst>
              <a:ext uri="{FF2B5EF4-FFF2-40B4-BE49-F238E27FC236}">
                <a16:creationId xmlns:a16="http://schemas.microsoft.com/office/drawing/2014/main" id="{49BD5254-8BF0-C8D0-3F58-46DE85EC7B81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8890340" y="2401494"/>
            <a:ext cx="329852" cy="400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2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AB1FF5A8-DACE-A3DA-57E4-5BAF90DE6E64}"/>
              </a:ext>
            </a:extLst>
          </p:cNvPr>
          <p:cNvSpPr/>
          <p:nvPr/>
        </p:nvSpPr>
        <p:spPr>
          <a:xfrm>
            <a:off x="783326" y="1300769"/>
            <a:ext cx="3512159" cy="415516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999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6A603592-21AA-9355-A438-B2E905D8AB92}"/>
              </a:ext>
            </a:extLst>
          </p:cNvPr>
          <p:cNvGrpSpPr/>
          <p:nvPr/>
        </p:nvGrpSpPr>
        <p:grpSpPr>
          <a:xfrm>
            <a:off x="971993" y="2679229"/>
            <a:ext cx="3295644" cy="1014748"/>
            <a:chOff x="6775537" y="1754771"/>
            <a:chExt cx="4827062" cy="1319053"/>
          </a:xfrm>
        </p:grpSpPr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7B077216-2B4F-4F93-7A9E-C05729D5D0A5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8C08D8C2-A1D7-C031-B8B4-3D8F004A3D51}"/>
              </a:ext>
            </a:extLst>
          </p:cNvPr>
          <p:cNvGrpSpPr/>
          <p:nvPr/>
        </p:nvGrpSpPr>
        <p:grpSpPr>
          <a:xfrm>
            <a:off x="971993" y="4312941"/>
            <a:ext cx="3295644" cy="1014748"/>
            <a:chOff x="6775537" y="1754771"/>
            <a:chExt cx="4827062" cy="1319053"/>
          </a:xfrm>
        </p:grpSpPr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BD385A0-403F-4F97-D5C7-D7FD5157646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/>
              <p:nvPr/>
            </p:nvSpPr>
            <p:spPr>
              <a:xfrm>
                <a:off x="1623555" y="1857447"/>
                <a:ext cx="1706879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2000" b="1" dirty="0"/>
                  <a:t> </a:t>
                </a:r>
                <a:endParaRPr kumimoji="1" lang="en-US" altLang="zh-CN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-Vector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CSP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CFCED7A-AC05-0E58-783C-075038BE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55" y="1857447"/>
                <a:ext cx="1706879" cy="720710"/>
              </a:xfrm>
              <a:prstGeom prst="rect">
                <a:avLst/>
              </a:prstGeom>
              <a:blipFill>
                <a:blip r:embed="rId14"/>
                <a:stretch>
                  <a:fillRect r="-2941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/>
              <p:nvPr/>
            </p:nvSpPr>
            <p:spPr>
              <a:xfrm>
                <a:off x="1577795" y="1556320"/>
                <a:ext cx="1923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16F342F-F313-0E94-517D-35C9D6E1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95" y="1556320"/>
                <a:ext cx="1923219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EE2B87D5-A6C0-3FEE-09CB-AA19A3B1A812}"/>
              </a:ext>
            </a:extLst>
          </p:cNvPr>
          <p:cNvGrpSpPr/>
          <p:nvPr/>
        </p:nvGrpSpPr>
        <p:grpSpPr>
          <a:xfrm>
            <a:off x="5406459" y="1755943"/>
            <a:ext cx="6019057" cy="3017270"/>
            <a:chOff x="5406459" y="1755943"/>
            <a:chExt cx="6019057" cy="301727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F295AE20-C54A-7102-5077-72B9814727BA}"/>
                </a:ext>
              </a:extLst>
            </p:cNvPr>
            <p:cNvSpPr/>
            <p:nvPr/>
          </p:nvSpPr>
          <p:spPr>
            <a:xfrm flipH="1">
              <a:off x="5429258" y="176238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88919B2-36AE-9596-C490-28A590ECA8C0}"/>
                </a:ext>
              </a:extLst>
            </p:cNvPr>
            <p:cNvSpPr/>
            <p:nvPr/>
          </p:nvSpPr>
          <p:spPr>
            <a:xfrm>
              <a:off x="5564770" y="186980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00953A6-D471-6908-A524-B8527F904843}"/>
                </a:ext>
              </a:extLst>
            </p:cNvPr>
            <p:cNvSpPr/>
            <p:nvPr/>
          </p:nvSpPr>
          <p:spPr>
            <a:xfrm>
              <a:off x="5564770" y="227752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3D56BC9-2C8F-85F7-E236-D5D426FAE6FB}"/>
                </a:ext>
              </a:extLst>
            </p:cNvPr>
            <p:cNvSpPr/>
            <p:nvPr/>
          </p:nvSpPr>
          <p:spPr>
            <a:xfrm>
              <a:off x="5564770" y="309003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5499BAD-D3F3-AB3A-A99B-3EF7C5A9B510}"/>
                    </a:ext>
                  </a:extLst>
                </p:cNvPr>
                <p:cNvSpPr txBox="1"/>
                <p:nvPr/>
              </p:nvSpPr>
              <p:spPr>
                <a:xfrm rot="5400000">
                  <a:off x="5657460" y="269394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5499BAD-D3F3-AB3A-A99B-3EF7C5A9B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657460" y="2693943"/>
                  <a:ext cx="24205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6148329" y="1760237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6283841" y="186766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6283841" y="227537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6283841" y="308789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6376531" y="2691796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376531" y="2691796"/>
                  <a:ext cx="24205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7547834" y="2456299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834" y="2456299"/>
                  <a:ext cx="375103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6828763" y="1758090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6964275" y="186551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6964275" y="227322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6964275" y="308574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7056965" y="2689649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56965" y="2689649"/>
                  <a:ext cx="242054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7977127" y="1760237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8112639" y="186766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8112639" y="227537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8112639" y="308789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8205329" y="2691796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205329" y="2691796"/>
                  <a:ext cx="24205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8696198" y="1758090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8831710" y="186551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8831710" y="227322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8831710" y="308574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8924400" y="2689649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924400" y="2689649"/>
                  <a:ext cx="24205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9376632" y="1755943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9512144" y="186336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9512144" y="227108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9512144" y="308359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9604834" y="2687502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604834" y="2687502"/>
                  <a:ext cx="24205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10161523" y="1765081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10730646" y="2384211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0646" y="2384211"/>
                  <a:ext cx="694870" cy="539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7404079" y="1727957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7414673" y="4233770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673" y="4233770"/>
                  <a:ext cx="686855" cy="5394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BD3FD42-AF2C-2772-F609-FA1F6E5E34FD}"/>
              </a:ext>
            </a:extLst>
          </p:cNvPr>
          <p:cNvCxnSpPr>
            <a:cxnSpLocks/>
          </p:cNvCxnSpPr>
          <p:nvPr/>
        </p:nvCxnSpPr>
        <p:spPr>
          <a:xfrm flipV="1">
            <a:off x="9658749" y="1384723"/>
            <a:ext cx="0" cy="631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F7AD2A0-1737-5435-00A2-77150BFE18A5}"/>
                  </a:ext>
                </a:extLst>
              </p:cNvPr>
              <p:cNvSpPr txBox="1"/>
              <p:nvPr/>
            </p:nvSpPr>
            <p:spPr>
              <a:xfrm>
                <a:off x="8839240" y="909144"/>
                <a:ext cx="1773242" cy="475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F7AD2A0-1737-5435-00A2-77150BFE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40" y="909144"/>
                <a:ext cx="1773242" cy="475579"/>
              </a:xfrm>
              <a:prstGeom prst="rect">
                <a:avLst/>
              </a:prstGeom>
              <a:blipFill>
                <a:blip r:embed="rId24"/>
                <a:stretch>
                  <a:fillRect l="-5714" t="-5263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CA4A476-0AE2-F2BB-3D7D-35DCD3A0446F}"/>
                  </a:ext>
                </a:extLst>
              </p:cNvPr>
              <p:cNvSpPr txBox="1"/>
              <p:nvPr/>
            </p:nvSpPr>
            <p:spPr>
              <a:xfrm>
                <a:off x="6240355" y="4911063"/>
                <a:ext cx="3814698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wish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where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2000" dirty="0"/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solution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CA4A476-0AE2-F2BB-3D7D-35DCD3A0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355" y="4911063"/>
                <a:ext cx="3814698" cy="1591269"/>
              </a:xfrm>
              <a:prstGeom prst="rect">
                <a:avLst/>
              </a:prstGeom>
              <a:blipFill>
                <a:blip r:embed="rId25"/>
                <a:stretch>
                  <a:fillRect l="-1329" t="-39370" r="-1329" b="-71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C529D739-9DEA-856A-B7D9-6478F8A9A721}"/>
              </a:ext>
            </a:extLst>
          </p:cNvPr>
          <p:cNvSpPr txBox="1"/>
          <p:nvPr/>
        </p:nvSpPr>
        <p:spPr>
          <a:xfrm>
            <a:off x="783326" y="121124"/>
            <a:ext cx="2342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Warmup</a:t>
            </a:r>
            <a:endParaRPr kumimoji="1" lang="zh-CN" altLang="en-US" sz="44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21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>
            <a:extLst>
              <a:ext uri="{FF2B5EF4-FFF2-40B4-BE49-F238E27FC236}">
                <a16:creationId xmlns:a16="http://schemas.microsoft.com/office/drawing/2014/main" id="{E5A2ADDD-3619-BD81-2BE5-355145327CB1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6833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5894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679574" y="67181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Goal:</a:t>
            </a:r>
            <a:r>
              <a:rPr kumimoji="1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verify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EDB0207-D143-DF97-541F-2486F9FC4710}"/>
              </a:ext>
            </a:extLst>
          </p:cNvPr>
          <p:cNvGrpSpPr/>
          <p:nvPr/>
        </p:nvGrpSpPr>
        <p:grpSpPr>
          <a:xfrm>
            <a:off x="7435125" y="179882"/>
            <a:ext cx="4740114" cy="6693108"/>
            <a:chOff x="7435125" y="164892"/>
            <a:chExt cx="4740114" cy="6693108"/>
          </a:xfrm>
        </p:grpSpPr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820CABD6-C8A3-C891-58A6-58D3E4B0FE0C}"/>
                </a:ext>
              </a:extLst>
            </p:cNvPr>
            <p:cNvSpPr/>
            <p:nvPr/>
          </p:nvSpPr>
          <p:spPr>
            <a:xfrm>
              <a:off x="7435125" y="164892"/>
              <a:ext cx="4740114" cy="6693108"/>
            </a:xfrm>
            <a:prstGeom prst="roundRect">
              <a:avLst/>
            </a:prstGeom>
            <a:solidFill>
              <a:srgbClr val="92D050">
                <a:alpha val="1879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9FEEB9-D1C4-C290-D06A-A13A49EFE026}"/>
                </a:ext>
              </a:extLst>
            </p:cNvPr>
            <p:cNvSpPr txBox="1"/>
            <p:nvPr/>
          </p:nvSpPr>
          <p:spPr>
            <a:xfrm>
              <a:off x="8830179" y="280703"/>
              <a:ext cx="1681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Constraint</a:t>
              </a:r>
              <a:endParaRPr kumimoji="1" lang="zh-CN" altLang="en-US" sz="24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81A28A5-B334-21FB-85CA-FF26C7B665E5}"/>
                </a:ext>
              </a:extLst>
            </p:cNvPr>
            <p:cNvSpPr/>
            <p:nvPr/>
          </p:nvSpPr>
          <p:spPr>
            <a:xfrm flipH="1">
              <a:off x="8089978" y="1533318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D757DC6-24B1-06AC-F451-86FCE39A704F}"/>
                </a:ext>
              </a:extLst>
            </p:cNvPr>
            <p:cNvSpPr/>
            <p:nvPr/>
          </p:nvSpPr>
          <p:spPr>
            <a:xfrm>
              <a:off x="8225490" y="164074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250800-058E-E129-20AE-6EB8093B585F}"/>
                </a:ext>
              </a:extLst>
            </p:cNvPr>
            <p:cNvSpPr/>
            <p:nvPr/>
          </p:nvSpPr>
          <p:spPr>
            <a:xfrm>
              <a:off x="8225490" y="2048456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C18336E-E1EC-B3FB-F7F8-0089CA80D1AF}"/>
                </a:ext>
              </a:extLst>
            </p:cNvPr>
            <p:cNvSpPr/>
            <p:nvPr/>
          </p:nvSpPr>
          <p:spPr>
            <a:xfrm>
              <a:off x="8225490" y="286097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/>
                <p:nvPr/>
              </p:nvSpPr>
              <p:spPr>
                <a:xfrm rot="5400000">
                  <a:off x="8318180" y="2464877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8180" y="2464877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/>
                <p:nvPr/>
              </p:nvSpPr>
              <p:spPr>
                <a:xfrm>
                  <a:off x="8112777" y="3340164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777" y="3340164"/>
                  <a:ext cx="514885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/>
                <p:nvPr/>
              </p:nvSpPr>
              <p:spPr>
                <a:xfrm>
                  <a:off x="8015573" y="784473"/>
                  <a:ext cx="3552960" cy="476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i="1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For</a:t>
                  </a:r>
                  <a:r>
                    <a:rPr lang="zh-CN" altLang="en-US" sz="2400" b="1" i="1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2400" b="1" i="1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each</a:t>
                  </a:r>
                  <a:r>
                    <a:rPr lang="zh-CN" altLang="en-US" sz="2400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573" y="784473"/>
                  <a:ext cx="3552960" cy="476092"/>
                </a:xfrm>
                <a:prstGeom prst="rect">
                  <a:avLst/>
                </a:prstGeom>
                <a:blipFill>
                  <a:blip r:embed="rId11"/>
                  <a:stretch>
                    <a:fillRect l="-2847" t="-5128" b="-28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7F50212-1769-7EE5-B58F-4AF800BB100D}"/>
                </a:ext>
              </a:extLst>
            </p:cNvPr>
            <p:cNvSpPr/>
            <p:nvPr/>
          </p:nvSpPr>
          <p:spPr>
            <a:xfrm flipH="1">
              <a:off x="10765898" y="1502228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A9F4100-166A-E6C4-2CB0-1F2EB51F36D6}"/>
                </a:ext>
              </a:extLst>
            </p:cNvPr>
            <p:cNvSpPr/>
            <p:nvPr/>
          </p:nvSpPr>
          <p:spPr>
            <a:xfrm>
              <a:off x="10901410" y="160965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1CCB378-FD56-F4B3-43F8-3D412F7A8AE5}"/>
                </a:ext>
              </a:extLst>
            </p:cNvPr>
            <p:cNvSpPr/>
            <p:nvPr/>
          </p:nvSpPr>
          <p:spPr>
            <a:xfrm>
              <a:off x="10901410" y="2829882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/>
                <p:nvPr/>
              </p:nvSpPr>
              <p:spPr>
                <a:xfrm rot="5400000">
                  <a:off x="10994100" y="2433787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994100" y="2433787"/>
                  <a:ext cx="2420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/>
                <p:nvPr/>
              </p:nvSpPr>
              <p:spPr>
                <a:xfrm>
                  <a:off x="10087519" y="3330472"/>
                  <a:ext cx="1732590" cy="496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7519" y="3330472"/>
                  <a:ext cx="1732590" cy="496674"/>
                </a:xfrm>
                <a:prstGeom prst="rect">
                  <a:avLst/>
                </a:prstGeom>
                <a:blipFill>
                  <a:blip r:embed="rId1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62A9A4-E0B4-243A-0671-6D50153FC234}"/>
                </a:ext>
              </a:extLst>
            </p:cNvPr>
            <p:cNvSpPr/>
            <p:nvPr/>
          </p:nvSpPr>
          <p:spPr>
            <a:xfrm>
              <a:off x="10892492" y="200123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E1594B14-506C-D5E9-B64C-C61CE9EB4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0328" y="2436185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D9409D4-4FE3-A92C-1E6D-D8E2BA7690B1}"/>
                </a:ext>
              </a:extLst>
            </p:cNvPr>
            <p:cNvSpPr/>
            <p:nvPr/>
          </p:nvSpPr>
          <p:spPr>
            <a:xfrm>
              <a:off x="8865844" y="1994027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/>
                <p:nvPr/>
              </p:nvSpPr>
              <p:spPr>
                <a:xfrm>
                  <a:off x="9053966" y="1918270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966" y="1918270"/>
                  <a:ext cx="56243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5D607E7-701E-8BE9-D0BD-D2E43FB33C13}"/>
                </a:ext>
              </a:extLst>
            </p:cNvPr>
            <p:cNvSpPr/>
            <p:nvPr/>
          </p:nvSpPr>
          <p:spPr>
            <a:xfrm>
              <a:off x="9495236" y="1994026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/>
                <p:nvPr/>
              </p:nvSpPr>
              <p:spPr>
                <a:xfrm>
                  <a:off x="9776452" y="1902338"/>
                  <a:ext cx="562432" cy="4914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452" y="1902338"/>
                  <a:ext cx="562432" cy="491417"/>
                </a:xfrm>
                <a:prstGeom prst="rect">
                  <a:avLst/>
                </a:prstGeom>
                <a:blipFill>
                  <a:blip r:embed="rId15"/>
                  <a:stretch>
                    <a:fillRect r="-41304" b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C61815ED-2840-4BC6-676E-0FE690ABEC5E}"/>
                </a:ext>
              </a:extLst>
            </p:cNvPr>
            <p:cNvCxnSpPr>
              <a:cxnSpLocks/>
            </p:cNvCxnSpPr>
            <p:nvPr/>
          </p:nvCxnSpPr>
          <p:spPr>
            <a:xfrm>
              <a:off x="7832769" y="4096287"/>
              <a:ext cx="3982748" cy="2058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0E6A6AFA-0E30-7748-37A9-8B4662222A63}"/>
                </a:ext>
              </a:extLst>
            </p:cNvPr>
            <p:cNvSpPr/>
            <p:nvPr/>
          </p:nvSpPr>
          <p:spPr>
            <a:xfrm flipH="1">
              <a:off x="8119829" y="446662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E607A0B-7633-3DDB-FD6B-F1CC837EC353}"/>
                </a:ext>
              </a:extLst>
            </p:cNvPr>
            <p:cNvSpPr/>
            <p:nvPr/>
          </p:nvSpPr>
          <p:spPr>
            <a:xfrm>
              <a:off x="8255341" y="45740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45CE89F-074B-BB6D-1775-356F453BDBE4}"/>
                </a:ext>
              </a:extLst>
            </p:cNvPr>
            <p:cNvSpPr/>
            <p:nvPr/>
          </p:nvSpPr>
          <p:spPr>
            <a:xfrm>
              <a:off x="8255341" y="4981762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F117274-42F8-D6D5-771F-60B3C67D9FB7}"/>
                </a:ext>
              </a:extLst>
            </p:cNvPr>
            <p:cNvSpPr/>
            <p:nvPr/>
          </p:nvSpPr>
          <p:spPr>
            <a:xfrm>
              <a:off x="8255341" y="579427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4F9BA7-1DA0-8EA8-090E-994D85BA4A0F}"/>
                    </a:ext>
                  </a:extLst>
                </p:cNvPr>
                <p:cNvSpPr txBox="1"/>
                <p:nvPr/>
              </p:nvSpPr>
              <p:spPr>
                <a:xfrm rot="5400000">
                  <a:off x="8348031" y="539818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4F9BA7-1DA0-8EA8-090E-994D85BA4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48031" y="5398183"/>
                  <a:ext cx="2420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8EB358-7450-247D-090E-E5FD3BF37E08}"/>
                    </a:ext>
                  </a:extLst>
                </p:cNvPr>
                <p:cNvSpPr txBox="1"/>
                <p:nvPr/>
              </p:nvSpPr>
              <p:spPr>
                <a:xfrm>
                  <a:off x="8142628" y="6273470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8EB358-7450-247D-090E-E5FD3BF3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628" y="6273470"/>
                  <a:ext cx="514885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DEFDFF33-70D1-AC11-932B-BA06F277CAB3}"/>
                </a:ext>
              </a:extLst>
            </p:cNvPr>
            <p:cNvSpPr/>
            <p:nvPr/>
          </p:nvSpPr>
          <p:spPr>
            <a:xfrm flipH="1">
              <a:off x="10795749" y="443553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D9D9F05-4F91-0EB0-9C39-84ACA839B944}"/>
                </a:ext>
              </a:extLst>
            </p:cNvPr>
            <p:cNvSpPr/>
            <p:nvPr/>
          </p:nvSpPr>
          <p:spPr>
            <a:xfrm>
              <a:off x="10931261" y="454295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C3C98465-0A05-028A-C87E-5323317EDA85}"/>
                </a:ext>
              </a:extLst>
            </p:cNvPr>
            <p:cNvSpPr/>
            <p:nvPr/>
          </p:nvSpPr>
          <p:spPr>
            <a:xfrm>
              <a:off x="10931261" y="5763188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369F02F-36E4-FD37-3DC8-2631C03D1C11}"/>
                    </a:ext>
                  </a:extLst>
                </p:cNvPr>
                <p:cNvSpPr txBox="1"/>
                <p:nvPr/>
              </p:nvSpPr>
              <p:spPr>
                <a:xfrm rot="5400000">
                  <a:off x="11023951" y="536709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369F02F-36E4-FD37-3DC8-2631C03D1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023951" y="5367093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121D788-CD12-5FB0-6A17-A60E5E752492}"/>
                    </a:ext>
                  </a:extLst>
                </p:cNvPr>
                <p:cNvSpPr txBox="1"/>
                <p:nvPr/>
              </p:nvSpPr>
              <p:spPr>
                <a:xfrm>
                  <a:off x="10529222" y="6294726"/>
                  <a:ext cx="10972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121D788-CD12-5FB0-6A17-A60E5E752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222" y="6294726"/>
                  <a:ext cx="1097288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ADBA484-9D86-C289-ACB9-649EC05A3745}"/>
                </a:ext>
              </a:extLst>
            </p:cNvPr>
            <p:cNvSpPr/>
            <p:nvPr/>
          </p:nvSpPr>
          <p:spPr>
            <a:xfrm>
              <a:off x="10922343" y="493453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81713363-26C3-3CF1-3E72-BD7507C0C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0179" y="5369491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1A2228E-2703-0548-059B-28E7A861CDDB}"/>
                </a:ext>
              </a:extLst>
            </p:cNvPr>
            <p:cNvSpPr/>
            <p:nvPr/>
          </p:nvSpPr>
          <p:spPr>
            <a:xfrm>
              <a:off x="8895695" y="4927333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C918868-9A43-C0C8-A14E-8E5DE7A038A8}"/>
                    </a:ext>
                  </a:extLst>
                </p:cNvPr>
                <p:cNvSpPr txBox="1"/>
                <p:nvPr/>
              </p:nvSpPr>
              <p:spPr>
                <a:xfrm>
                  <a:off x="9083817" y="4851576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C918868-9A43-C0C8-A14E-8E5DE7A03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17" y="4851576"/>
                  <a:ext cx="5624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394743-2667-771D-6E61-F9A2B94FF11D}"/>
                </a:ext>
              </a:extLst>
            </p:cNvPr>
            <p:cNvSpPr/>
            <p:nvPr/>
          </p:nvSpPr>
          <p:spPr>
            <a:xfrm>
              <a:off x="9525087" y="4927332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3C73549-0135-DE8D-EC3E-BDC5E211A72D}"/>
                    </a:ext>
                  </a:extLst>
                </p:cNvPr>
                <p:cNvSpPr txBox="1"/>
                <p:nvPr/>
              </p:nvSpPr>
              <p:spPr>
                <a:xfrm>
                  <a:off x="9806303" y="4835644"/>
                  <a:ext cx="5624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3C73549-0135-DE8D-EC3E-BDC5E211A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6303" y="4835644"/>
                  <a:ext cx="562432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20000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where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2000" dirty="0"/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solution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blipFill>
                <a:blip r:embed="rId20"/>
                <a:stretch>
                  <a:fillRect l="-3422" t="-39683" r="-1521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2">
            <a:extLst>
              <a:ext uri="{FF2B5EF4-FFF2-40B4-BE49-F238E27FC236}">
                <a16:creationId xmlns:a16="http://schemas.microsoft.com/office/drawing/2014/main" id="{4EBDB122-4ED4-C3E4-0D55-CC39225BD5C6}"/>
              </a:ext>
            </a:extLst>
          </p:cNvPr>
          <p:cNvGrpSpPr/>
          <p:nvPr/>
        </p:nvGrpSpPr>
        <p:grpSpPr>
          <a:xfrm>
            <a:off x="4300221" y="1517218"/>
            <a:ext cx="3295644" cy="1014748"/>
            <a:chOff x="6775537" y="1754771"/>
            <a:chExt cx="4827062" cy="1319053"/>
          </a:xfrm>
        </p:grpSpPr>
        <p:sp>
          <p:nvSpPr>
            <p:cNvPr id="133" name="Rectangle 14">
              <a:extLst>
                <a:ext uri="{FF2B5EF4-FFF2-40B4-BE49-F238E27FC236}">
                  <a16:creationId xmlns:a16="http://schemas.microsoft.com/office/drawing/2014/main" id="{05103715-CD81-1CE8-17DB-8379C0D07807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7">
                  <a:extLst>
                    <a:ext uri="{FF2B5EF4-FFF2-40B4-BE49-F238E27FC236}">
                      <a16:creationId xmlns:a16="http://schemas.microsoft.com/office/drawing/2014/main" id="{6EA97357-C509-36A8-4895-547B112991D1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21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6160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>
            <a:extLst>
              <a:ext uri="{FF2B5EF4-FFF2-40B4-BE49-F238E27FC236}">
                <a16:creationId xmlns:a16="http://schemas.microsoft.com/office/drawing/2014/main" id="{E5A2ADDD-3619-BD81-2BE5-355145327CB1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6833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5894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EDB0207-D143-DF97-541F-2486F9FC4710}"/>
              </a:ext>
            </a:extLst>
          </p:cNvPr>
          <p:cNvGrpSpPr/>
          <p:nvPr/>
        </p:nvGrpSpPr>
        <p:grpSpPr>
          <a:xfrm>
            <a:off x="7435125" y="179882"/>
            <a:ext cx="4740114" cy="6693108"/>
            <a:chOff x="7435125" y="164892"/>
            <a:chExt cx="4740114" cy="6693108"/>
          </a:xfrm>
        </p:grpSpPr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820CABD6-C8A3-C891-58A6-58D3E4B0FE0C}"/>
                </a:ext>
              </a:extLst>
            </p:cNvPr>
            <p:cNvSpPr/>
            <p:nvPr/>
          </p:nvSpPr>
          <p:spPr>
            <a:xfrm>
              <a:off x="7435125" y="164892"/>
              <a:ext cx="4740114" cy="6693108"/>
            </a:xfrm>
            <a:prstGeom prst="roundRect">
              <a:avLst/>
            </a:prstGeom>
            <a:solidFill>
              <a:srgbClr val="92D050">
                <a:alpha val="1879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9FEEB9-D1C4-C290-D06A-A13A49EFE026}"/>
                </a:ext>
              </a:extLst>
            </p:cNvPr>
            <p:cNvSpPr txBox="1"/>
            <p:nvPr/>
          </p:nvSpPr>
          <p:spPr>
            <a:xfrm>
              <a:off x="8830179" y="280703"/>
              <a:ext cx="1681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Constraint</a:t>
              </a:r>
              <a:endParaRPr kumimoji="1" lang="zh-CN" altLang="en-US" sz="24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81A28A5-B334-21FB-85CA-FF26C7B665E5}"/>
                </a:ext>
              </a:extLst>
            </p:cNvPr>
            <p:cNvSpPr/>
            <p:nvPr/>
          </p:nvSpPr>
          <p:spPr>
            <a:xfrm flipH="1">
              <a:off x="8089978" y="1533318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D757DC6-24B1-06AC-F451-86FCE39A704F}"/>
                </a:ext>
              </a:extLst>
            </p:cNvPr>
            <p:cNvSpPr/>
            <p:nvPr/>
          </p:nvSpPr>
          <p:spPr>
            <a:xfrm>
              <a:off x="8225490" y="164074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250800-058E-E129-20AE-6EB8093B585F}"/>
                </a:ext>
              </a:extLst>
            </p:cNvPr>
            <p:cNvSpPr/>
            <p:nvPr/>
          </p:nvSpPr>
          <p:spPr>
            <a:xfrm>
              <a:off x="8225490" y="2048456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C18336E-E1EC-B3FB-F7F8-0089CA80D1AF}"/>
                </a:ext>
              </a:extLst>
            </p:cNvPr>
            <p:cNvSpPr/>
            <p:nvPr/>
          </p:nvSpPr>
          <p:spPr>
            <a:xfrm>
              <a:off x="8225490" y="286097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/>
                <p:nvPr/>
              </p:nvSpPr>
              <p:spPr>
                <a:xfrm rot="5400000">
                  <a:off x="8318180" y="2464877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8180" y="2464877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/>
                <p:nvPr/>
              </p:nvSpPr>
              <p:spPr>
                <a:xfrm>
                  <a:off x="8112777" y="3340164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777" y="3340164"/>
                  <a:ext cx="514885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/>
                <p:nvPr/>
              </p:nvSpPr>
              <p:spPr>
                <a:xfrm>
                  <a:off x="8015573" y="784473"/>
                  <a:ext cx="3552960" cy="476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For</a:t>
                  </a:r>
                  <a:r>
                    <a:rPr lang="zh-CN" altLang="en-US" sz="2400" b="1" i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each</a:t>
                  </a:r>
                  <a:r>
                    <a:rPr lang="zh-CN" altLang="en-US" sz="2400" b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573" y="784473"/>
                  <a:ext cx="3552960" cy="476092"/>
                </a:xfrm>
                <a:prstGeom prst="rect">
                  <a:avLst/>
                </a:prstGeom>
                <a:blipFill>
                  <a:blip r:embed="rId11"/>
                  <a:stretch>
                    <a:fillRect l="-2847" t="-5128" b="-28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7F50212-1769-7EE5-B58F-4AF800BB100D}"/>
                </a:ext>
              </a:extLst>
            </p:cNvPr>
            <p:cNvSpPr/>
            <p:nvPr/>
          </p:nvSpPr>
          <p:spPr>
            <a:xfrm flipH="1">
              <a:off x="10765898" y="1502228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A9F4100-166A-E6C4-2CB0-1F2EB51F36D6}"/>
                </a:ext>
              </a:extLst>
            </p:cNvPr>
            <p:cNvSpPr/>
            <p:nvPr/>
          </p:nvSpPr>
          <p:spPr>
            <a:xfrm>
              <a:off x="10901410" y="160965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1CCB378-FD56-F4B3-43F8-3D412F7A8AE5}"/>
                </a:ext>
              </a:extLst>
            </p:cNvPr>
            <p:cNvSpPr/>
            <p:nvPr/>
          </p:nvSpPr>
          <p:spPr>
            <a:xfrm>
              <a:off x="10901410" y="2829882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/>
                <p:nvPr/>
              </p:nvSpPr>
              <p:spPr>
                <a:xfrm rot="5400000">
                  <a:off x="10994100" y="2433787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994100" y="2433787"/>
                  <a:ext cx="2420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/>
                <p:nvPr/>
              </p:nvSpPr>
              <p:spPr>
                <a:xfrm>
                  <a:off x="10087519" y="3330472"/>
                  <a:ext cx="1732590" cy="496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7519" y="3330472"/>
                  <a:ext cx="1732590" cy="496674"/>
                </a:xfrm>
                <a:prstGeom prst="rect">
                  <a:avLst/>
                </a:prstGeom>
                <a:blipFill>
                  <a:blip r:embed="rId1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62A9A4-E0B4-243A-0671-6D50153FC234}"/>
                </a:ext>
              </a:extLst>
            </p:cNvPr>
            <p:cNvSpPr/>
            <p:nvPr/>
          </p:nvSpPr>
          <p:spPr>
            <a:xfrm>
              <a:off x="10892492" y="200123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E1594B14-506C-D5E9-B64C-C61CE9EB4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0328" y="2436185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D9409D4-4FE3-A92C-1E6D-D8E2BA7690B1}"/>
                </a:ext>
              </a:extLst>
            </p:cNvPr>
            <p:cNvSpPr/>
            <p:nvPr/>
          </p:nvSpPr>
          <p:spPr>
            <a:xfrm>
              <a:off x="8865844" y="1994027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/>
                <p:nvPr/>
              </p:nvSpPr>
              <p:spPr>
                <a:xfrm>
                  <a:off x="9053966" y="1918270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966" y="1918270"/>
                  <a:ext cx="56243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5D607E7-701E-8BE9-D0BD-D2E43FB33C13}"/>
                </a:ext>
              </a:extLst>
            </p:cNvPr>
            <p:cNvSpPr/>
            <p:nvPr/>
          </p:nvSpPr>
          <p:spPr>
            <a:xfrm>
              <a:off x="9495236" y="1994026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/>
                <p:nvPr/>
              </p:nvSpPr>
              <p:spPr>
                <a:xfrm>
                  <a:off x="9776452" y="1902338"/>
                  <a:ext cx="562432" cy="4914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452" y="1902338"/>
                  <a:ext cx="562432" cy="491417"/>
                </a:xfrm>
                <a:prstGeom prst="rect">
                  <a:avLst/>
                </a:prstGeom>
                <a:blipFill>
                  <a:blip r:embed="rId15"/>
                  <a:stretch>
                    <a:fillRect r="-41304" b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C61815ED-2840-4BC6-676E-0FE690ABEC5E}"/>
                </a:ext>
              </a:extLst>
            </p:cNvPr>
            <p:cNvCxnSpPr>
              <a:cxnSpLocks/>
            </p:cNvCxnSpPr>
            <p:nvPr/>
          </p:nvCxnSpPr>
          <p:spPr>
            <a:xfrm>
              <a:off x="7832769" y="4096287"/>
              <a:ext cx="3982748" cy="2058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0E6A6AFA-0E30-7748-37A9-8B4662222A63}"/>
                </a:ext>
              </a:extLst>
            </p:cNvPr>
            <p:cNvSpPr/>
            <p:nvPr/>
          </p:nvSpPr>
          <p:spPr>
            <a:xfrm flipH="1">
              <a:off x="8119829" y="446662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E607A0B-7633-3DDB-FD6B-F1CC837EC353}"/>
                </a:ext>
              </a:extLst>
            </p:cNvPr>
            <p:cNvSpPr/>
            <p:nvPr/>
          </p:nvSpPr>
          <p:spPr>
            <a:xfrm>
              <a:off x="8255341" y="45740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45CE89F-074B-BB6D-1775-356F453BDBE4}"/>
                </a:ext>
              </a:extLst>
            </p:cNvPr>
            <p:cNvSpPr/>
            <p:nvPr/>
          </p:nvSpPr>
          <p:spPr>
            <a:xfrm>
              <a:off x="8255341" y="4981762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F117274-42F8-D6D5-771F-60B3C67D9FB7}"/>
                </a:ext>
              </a:extLst>
            </p:cNvPr>
            <p:cNvSpPr/>
            <p:nvPr/>
          </p:nvSpPr>
          <p:spPr>
            <a:xfrm>
              <a:off x="8255341" y="579427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4F9BA7-1DA0-8EA8-090E-994D85BA4A0F}"/>
                    </a:ext>
                  </a:extLst>
                </p:cNvPr>
                <p:cNvSpPr txBox="1"/>
                <p:nvPr/>
              </p:nvSpPr>
              <p:spPr>
                <a:xfrm rot="5400000">
                  <a:off x="8348031" y="539818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4F9BA7-1DA0-8EA8-090E-994D85BA4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48031" y="5398183"/>
                  <a:ext cx="2420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8EB358-7450-247D-090E-E5FD3BF37E08}"/>
                    </a:ext>
                  </a:extLst>
                </p:cNvPr>
                <p:cNvSpPr txBox="1"/>
                <p:nvPr/>
              </p:nvSpPr>
              <p:spPr>
                <a:xfrm>
                  <a:off x="8142628" y="6273470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8EB358-7450-247D-090E-E5FD3BF3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628" y="6273470"/>
                  <a:ext cx="514885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DEFDFF33-70D1-AC11-932B-BA06F277CAB3}"/>
                </a:ext>
              </a:extLst>
            </p:cNvPr>
            <p:cNvSpPr/>
            <p:nvPr/>
          </p:nvSpPr>
          <p:spPr>
            <a:xfrm flipH="1">
              <a:off x="10795749" y="443553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D9D9F05-4F91-0EB0-9C39-84ACA839B944}"/>
                </a:ext>
              </a:extLst>
            </p:cNvPr>
            <p:cNvSpPr/>
            <p:nvPr/>
          </p:nvSpPr>
          <p:spPr>
            <a:xfrm>
              <a:off x="10931261" y="454295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C3C98465-0A05-028A-C87E-5323317EDA85}"/>
                </a:ext>
              </a:extLst>
            </p:cNvPr>
            <p:cNvSpPr/>
            <p:nvPr/>
          </p:nvSpPr>
          <p:spPr>
            <a:xfrm>
              <a:off x="10931261" y="5763188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369F02F-36E4-FD37-3DC8-2631C03D1C11}"/>
                    </a:ext>
                  </a:extLst>
                </p:cNvPr>
                <p:cNvSpPr txBox="1"/>
                <p:nvPr/>
              </p:nvSpPr>
              <p:spPr>
                <a:xfrm rot="5400000">
                  <a:off x="11023951" y="536709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369F02F-36E4-FD37-3DC8-2631C03D1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023951" y="5367093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121D788-CD12-5FB0-6A17-A60E5E752492}"/>
                    </a:ext>
                  </a:extLst>
                </p:cNvPr>
                <p:cNvSpPr txBox="1"/>
                <p:nvPr/>
              </p:nvSpPr>
              <p:spPr>
                <a:xfrm>
                  <a:off x="10529222" y="6294726"/>
                  <a:ext cx="10972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121D788-CD12-5FB0-6A17-A60E5E752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222" y="6294726"/>
                  <a:ext cx="1097288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ADBA484-9D86-C289-ACB9-649EC05A3745}"/>
                </a:ext>
              </a:extLst>
            </p:cNvPr>
            <p:cNvSpPr/>
            <p:nvPr/>
          </p:nvSpPr>
          <p:spPr>
            <a:xfrm>
              <a:off x="10922343" y="493453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81713363-26C3-3CF1-3E72-BD7507C0C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0179" y="5369491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1A2228E-2703-0548-059B-28E7A861CDDB}"/>
                </a:ext>
              </a:extLst>
            </p:cNvPr>
            <p:cNvSpPr/>
            <p:nvPr/>
          </p:nvSpPr>
          <p:spPr>
            <a:xfrm>
              <a:off x="8895695" y="4927333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C918868-9A43-C0C8-A14E-8E5DE7A038A8}"/>
                    </a:ext>
                  </a:extLst>
                </p:cNvPr>
                <p:cNvSpPr txBox="1"/>
                <p:nvPr/>
              </p:nvSpPr>
              <p:spPr>
                <a:xfrm>
                  <a:off x="9083817" y="4851576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C918868-9A43-C0C8-A14E-8E5DE7A03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17" y="4851576"/>
                  <a:ext cx="5624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394743-2667-771D-6E61-F9A2B94FF11D}"/>
                </a:ext>
              </a:extLst>
            </p:cNvPr>
            <p:cNvSpPr/>
            <p:nvPr/>
          </p:nvSpPr>
          <p:spPr>
            <a:xfrm>
              <a:off x="9525087" y="4927332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3C73549-0135-DE8D-EC3E-BDC5E211A72D}"/>
                    </a:ext>
                  </a:extLst>
                </p:cNvPr>
                <p:cNvSpPr txBox="1"/>
                <p:nvPr/>
              </p:nvSpPr>
              <p:spPr>
                <a:xfrm>
                  <a:off x="9806303" y="4835644"/>
                  <a:ext cx="5624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3C73549-0135-DE8D-EC3E-BDC5E211A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6303" y="4835644"/>
                  <a:ext cx="562432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20000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where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2000" dirty="0"/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solution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blipFill>
                <a:blip r:embed="rId20"/>
                <a:stretch>
                  <a:fillRect l="-3422" t="-39683" r="-1521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3EB55A-993B-C8AD-0B49-BFBD2300742F}"/>
                  </a:ext>
                </a:extLst>
              </p:cNvPr>
              <p:cNvSpPr txBox="1"/>
              <p:nvPr/>
            </p:nvSpPr>
            <p:spPr>
              <a:xfrm>
                <a:off x="4785614" y="2066965"/>
                <a:ext cx="2392001" cy="8607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2939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Decoding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graph</a:t>
                </a:r>
              </a:p>
              <a:p>
                <a:pPr algn="ctr"/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for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1" lang="zh-CN" alt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3EB55A-993B-C8AD-0B49-BFBD23007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14" y="2066965"/>
                <a:ext cx="2392001" cy="860748"/>
              </a:xfrm>
              <a:prstGeom prst="rect">
                <a:avLst/>
              </a:prstGeom>
              <a:blipFill>
                <a:blip r:embed="rId21"/>
                <a:stretch>
                  <a:fillRect l="-3175" t="-5797" r="-37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>
            <a:extLst>
              <a:ext uri="{FF2B5EF4-FFF2-40B4-BE49-F238E27FC236}">
                <a16:creationId xmlns:a16="http://schemas.microsoft.com/office/drawing/2014/main" id="{E5CEED87-85EE-6E0B-3902-6EC6D51247C8}"/>
              </a:ext>
            </a:extLst>
          </p:cNvPr>
          <p:cNvSpPr/>
          <p:nvPr/>
        </p:nvSpPr>
        <p:spPr>
          <a:xfrm>
            <a:off x="7010400" y="2449926"/>
            <a:ext cx="822369" cy="1830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718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>
            <a:extLst>
              <a:ext uri="{FF2B5EF4-FFF2-40B4-BE49-F238E27FC236}">
                <a16:creationId xmlns:a16="http://schemas.microsoft.com/office/drawing/2014/main" id="{E5A2ADDD-3619-BD81-2BE5-355145327CB1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6833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5894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EDB0207-D143-DF97-541F-2486F9FC4710}"/>
              </a:ext>
            </a:extLst>
          </p:cNvPr>
          <p:cNvGrpSpPr/>
          <p:nvPr/>
        </p:nvGrpSpPr>
        <p:grpSpPr>
          <a:xfrm>
            <a:off x="7435125" y="179882"/>
            <a:ext cx="4740114" cy="6693108"/>
            <a:chOff x="7435125" y="164892"/>
            <a:chExt cx="4740114" cy="6693108"/>
          </a:xfrm>
        </p:grpSpPr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820CABD6-C8A3-C891-58A6-58D3E4B0FE0C}"/>
                </a:ext>
              </a:extLst>
            </p:cNvPr>
            <p:cNvSpPr/>
            <p:nvPr/>
          </p:nvSpPr>
          <p:spPr>
            <a:xfrm>
              <a:off x="7435125" y="164892"/>
              <a:ext cx="4740114" cy="6693108"/>
            </a:xfrm>
            <a:prstGeom prst="roundRect">
              <a:avLst/>
            </a:prstGeom>
            <a:solidFill>
              <a:srgbClr val="92D050">
                <a:alpha val="1879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9FEEB9-D1C4-C290-D06A-A13A49EFE026}"/>
                </a:ext>
              </a:extLst>
            </p:cNvPr>
            <p:cNvSpPr txBox="1"/>
            <p:nvPr/>
          </p:nvSpPr>
          <p:spPr>
            <a:xfrm>
              <a:off x="8830179" y="280703"/>
              <a:ext cx="1681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Constraint</a:t>
              </a:r>
              <a:endParaRPr kumimoji="1" lang="zh-CN" altLang="en-US" sz="24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81A28A5-B334-21FB-85CA-FF26C7B665E5}"/>
                </a:ext>
              </a:extLst>
            </p:cNvPr>
            <p:cNvSpPr/>
            <p:nvPr/>
          </p:nvSpPr>
          <p:spPr>
            <a:xfrm flipH="1">
              <a:off x="8089978" y="1533318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D757DC6-24B1-06AC-F451-86FCE39A704F}"/>
                </a:ext>
              </a:extLst>
            </p:cNvPr>
            <p:cNvSpPr/>
            <p:nvPr/>
          </p:nvSpPr>
          <p:spPr>
            <a:xfrm>
              <a:off x="8225490" y="164074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250800-058E-E129-20AE-6EB8093B585F}"/>
                </a:ext>
              </a:extLst>
            </p:cNvPr>
            <p:cNvSpPr/>
            <p:nvPr/>
          </p:nvSpPr>
          <p:spPr>
            <a:xfrm>
              <a:off x="8225490" y="2048456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C18336E-E1EC-B3FB-F7F8-0089CA80D1AF}"/>
                </a:ext>
              </a:extLst>
            </p:cNvPr>
            <p:cNvSpPr/>
            <p:nvPr/>
          </p:nvSpPr>
          <p:spPr>
            <a:xfrm>
              <a:off x="8225490" y="286097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/>
                <p:nvPr/>
              </p:nvSpPr>
              <p:spPr>
                <a:xfrm rot="5400000">
                  <a:off x="8318180" y="2464877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8180" y="2464877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/>
                <p:nvPr/>
              </p:nvSpPr>
              <p:spPr>
                <a:xfrm>
                  <a:off x="8112777" y="3340164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777" y="3340164"/>
                  <a:ext cx="514885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/>
                <p:nvPr/>
              </p:nvSpPr>
              <p:spPr>
                <a:xfrm>
                  <a:off x="8015573" y="784473"/>
                  <a:ext cx="3552960" cy="476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For</a:t>
                  </a:r>
                  <a:r>
                    <a:rPr lang="zh-CN" altLang="en-US" sz="2400" b="1" i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each</a:t>
                  </a:r>
                  <a:r>
                    <a:rPr lang="zh-CN" altLang="en-US" sz="2400" b="1" dirty="0">
                      <a:solidFill>
                        <a:schemeClr val="accent2"/>
                      </a:solidFill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573" y="784473"/>
                  <a:ext cx="3552960" cy="476092"/>
                </a:xfrm>
                <a:prstGeom prst="rect">
                  <a:avLst/>
                </a:prstGeom>
                <a:blipFill>
                  <a:blip r:embed="rId11"/>
                  <a:stretch>
                    <a:fillRect l="-2847" t="-5128" b="-28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7F50212-1769-7EE5-B58F-4AF800BB100D}"/>
                </a:ext>
              </a:extLst>
            </p:cNvPr>
            <p:cNvSpPr/>
            <p:nvPr/>
          </p:nvSpPr>
          <p:spPr>
            <a:xfrm flipH="1">
              <a:off x="10765898" y="1502228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A9F4100-166A-E6C4-2CB0-1F2EB51F36D6}"/>
                </a:ext>
              </a:extLst>
            </p:cNvPr>
            <p:cNvSpPr/>
            <p:nvPr/>
          </p:nvSpPr>
          <p:spPr>
            <a:xfrm>
              <a:off x="10901410" y="160965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1CCB378-FD56-F4B3-43F8-3D412F7A8AE5}"/>
                </a:ext>
              </a:extLst>
            </p:cNvPr>
            <p:cNvSpPr/>
            <p:nvPr/>
          </p:nvSpPr>
          <p:spPr>
            <a:xfrm>
              <a:off x="10901410" y="2829882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/>
                <p:nvPr/>
              </p:nvSpPr>
              <p:spPr>
                <a:xfrm rot="5400000">
                  <a:off x="10994100" y="2433787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994100" y="2433787"/>
                  <a:ext cx="2420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/>
                <p:nvPr/>
              </p:nvSpPr>
              <p:spPr>
                <a:xfrm>
                  <a:off x="10087519" y="3330472"/>
                  <a:ext cx="1732590" cy="496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7519" y="3330472"/>
                  <a:ext cx="1732590" cy="496674"/>
                </a:xfrm>
                <a:prstGeom prst="rect">
                  <a:avLst/>
                </a:prstGeom>
                <a:blipFill>
                  <a:blip r:embed="rId1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62A9A4-E0B4-243A-0671-6D50153FC234}"/>
                </a:ext>
              </a:extLst>
            </p:cNvPr>
            <p:cNvSpPr/>
            <p:nvPr/>
          </p:nvSpPr>
          <p:spPr>
            <a:xfrm>
              <a:off x="10892492" y="2001231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E1594B14-506C-D5E9-B64C-C61CE9EB4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0328" y="2436185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D9409D4-4FE3-A92C-1E6D-D8E2BA7690B1}"/>
                </a:ext>
              </a:extLst>
            </p:cNvPr>
            <p:cNvSpPr/>
            <p:nvPr/>
          </p:nvSpPr>
          <p:spPr>
            <a:xfrm>
              <a:off x="8865844" y="1994027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/>
                <p:nvPr/>
              </p:nvSpPr>
              <p:spPr>
                <a:xfrm>
                  <a:off x="9053966" y="1918270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966" y="1918270"/>
                  <a:ext cx="56243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5D607E7-701E-8BE9-D0BD-D2E43FB33C13}"/>
                </a:ext>
              </a:extLst>
            </p:cNvPr>
            <p:cNvSpPr/>
            <p:nvPr/>
          </p:nvSpPr>
          <p:spPr>
            <a:xfrm>
              <a:off x="9495236" y="1994026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/>
                <p:nvPr/>
              </p:nvSpPr>
              <p:spPr>
                <a:xfrm>
                  <a:off x="9776452" y="1902338"/>
                  <a:ext cx="562432" cy="4914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452" y="1902338"/>
                  <a:ext cx="562432" cy="491417"/>
                </a:xfrm>
                <a:prstGeom prst="rect">
                  <a:avLst/>
                </a:prstGeom>
                <a:blipFill>
                  <a:blip r:embed="rId15"/>
                  <a:stretch>
                    <a:fillRect r="-41304" b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C61815ED-2840-4BC6-676E-0FE690ABEC5E}"/>
                </a:ext>
              </a:extLst>
            </p:cNvPr>
            <p:cNvCxnSpPr>
              <a:cxnSpLocks/>
            </p:cNvCxnSpPr>
            <p:nvPr/>
          </p:nvCxnSpPr>
          <p:spPr>
            <a:xfrm>
              <a:off x="7832769" y="4096287"/>
              <a:ext cx="3982748" cy="2058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0E6A6AFA-0E30-7748-37A9-8B4662222A63}"/>
                </a:ext>
              </a:extLst>
            </p:cNvPr>
            <p:cNvSpPr/>
            <p:nvPr/>
          </p:nvSpPr>
          <p:spPr>
            <a:xfrm flipH="1">
              <a:off x="8119829" y="446662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E607A0B-7633-3DDB-FD6B-F1CC837EC353}"/>
                </a:ext>
              </a:extLst>
            </p:cNvPr>
            <p:cNvSpPr/>
            <p:nvPr/>
          </p:nvSpPr>
          <p:spPr>
            <a:xfrm>
              <a:off x="8255341" y="45740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45CE89F-074B-BB6D-1775-356F453BDBE4}"/>
                </a:ext>
              </a:extLst>
            </p:cNvPr>
            <p:cNvSpPr/>
            <p:nvPr/>
          </p:nvSpPr>
          <p:spPr>
            <a:xfrm>
              <a:off x="8255341" y="4981762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F117274-42F8-D6D5-771F-60B3C67D9FB7}"/>
                </a:ext>
              </a:extLst>
            </p:cNvPr>
            <p:cNvSpPr/>
            <p:nvPr/>
          </p:nvSpPr>
          <p:spPr>
            <a:xfrm>
              <a:off x="8255341" y="579427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4F9BA7-1DA0-8EA8-090E-994D85BA4A0F}"/>
                    </a:ext>
                  </a:extLst>
                </p:cNvPr>
                <p:cNvSpPr txBox="1"/>
                <p:nvPr/>
              </p:nvSpPr>
              <p:spPr>
                <a:xfrm rot="5400000">
                  <a:off x="8348031" y="539818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4F9BA7-1DA0-8EA8-090E-994D85BA4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48031" y="5398183"/>
                  <a:ext cx="2420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8EB358-7450-247D-090E-E5FD3BF37E08}"/>
                    </a:ext>
                  </a:extLst>
                </p:cNvPr>
                <p:cNvSpPr txBox="1"/>
                <p:nvPr/>
              </p:nvSpPr>
              <p:spPr>
                <a:xfrm>
                  <a:off x="8142628" y="6273470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8EB358-7450-247D-090E-E5FD3BF37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628" y="6273470"/>
                  <a:ext cx="514885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DEFDFF33-70D1-AC11-932B-BA06F277CAB3}"/>
                </a:ext>
              </a:extLst>
            </p:cNvPr>
            <p:cNvSpPr/>
            <p:nvPr/>
          </p:nvSpPr>
          <p:spPr>
            <a:xfrm flipH="1">
              <a:off x="10795749" y="4435534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D9D9F05-4F91-0EB0-9C39-84ACA839B944}"/>
                </a:ext>
              </a:extLst>
            </p:cNvPr>
            <p:cNvSpPr/>
            <p:nvPr/>
          </p:nvSpPr>
          <p:spPr>
            <a:xfrm>
              <a:off x="10931261" y="454295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C3C98465-0A05-028A-C87E-5323317EDA85}"/>
                </a:ext>
              </a:extLst>
            </p:cNvPr>
            <p:cNvSpPr/>
            <p:nvPr/>
          </p:nvSpPr>
          <p:spPr>
            <a:xfrm>
              <a:off x="10931261" y="5763188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369F02F-36E4-FD37-3DC8-2631C03D1C11}"/>
                    </a:ext>
                  </a:extLst>
                </p:cNvPr>
                <p:cNvSpPr txBox="1"/>
                <p:nvPr/>
              </p:nvSpPr>
              <p:spPr>
                <a:xfrm rot="5400000">
                  <a:off x="11023951" y="5367093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369F02F-36E4-FD37-3DC8-2631C03D1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023951" y="5367093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121D788-CD12-5FB0-6A17-A60E5E752492}"/>
                    </a:ext>
                  </a:extLst>
                </p:cNvPr>
                <p:cNvSpPr txBox="1"/>
                <p:nvPr/>
              </p:nvSpPr>
              <p:spPr>
                <a:xfrm>
                  <a:off x="10529222" y="6294726"/>
                  <a:ext cx="10972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121D788-CD12-5FB0-6A17-A60E5E752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222" y="6294726"/>
                  <a:ext cx="1097288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ADBA484-9D86-C289-ACB9-649EC05A3745}"/>
                </a:ext>
              </a:extLst>
            </p:cNvPr>
            <p:cNvSpPr/>
            <p:nvPr/>
          </p:nvSpPr>
          <p:spPr>
            <a:xfrm>
              <a:off x="10922343" y="493453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81713363-26C3-3CF1-3E72-BD7507C0C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0179" y="5369491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1A2228E-2703-0548-059B-28E7A861CDDB}"/>
                </a:ext>
              </a:extLst>
            </p:cNvPr>
            <p:cNvSpPr/>
            <p:nvPr/>
          </p:nvSpPr>
          <p:spPr>
            <a:xfrm>
              <a:off x="8895695" y="4927333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C918868-9A43-C0C8-A14E-8E5DE7A038A8}"/>
                    </a:ext>
                  </a:extLst>
                </p:cNvPr>
                <p:cNvSpPr txBox="1"/>
                <p:nvPr/>
              </p:nvSpPr>
              <p:spPr>
                <a:xfrm>
                  <a:off x="9083817" y="4851576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C918868-9A43-C0C8-A14E-8E5DE7A03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17" y="4851576"/>
                  <a:ext cx="5624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394743-2667-771D-6E61-F9A2B94FF11D}"/>
                </a:ext>
              </a:extLst>
            </p:cNvPr>
            <p:cNvSpPr/>
            <p:nvPr/>
          </p:nvSpPr>
          <p:spPr>
            <a:xfrm>
              <a:off x="9525087" y="4927332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3C73549-0135-DE8D-EC3E-BDC5E211A72D}"/>
                    </a:ext>
                  </a:extLst>
                </p:cNvPr>
                <p:cNvSpPr txBox="1"/>
                <p:nvPr/>
              </p:nvSpPr>
              <p:spPr>
                <a:xfrm>
                  <a:off x="9806303" y="4835644"/>
                  <a:ext cx="5624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3C73549-0135-DE8D-EC3E-BDC5E211A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6303" y="4835644"/>
                  <a:ext cx="562432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20000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where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2000" dirty="0"/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solution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blipFill>
                <a:blip r:embed="rId20"/>
                <a:stretch>
                  <a:fillRect l="-3422" t="-39683" r="-1521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C248295-9523-4CB0-18EF-D91B9E08066A}"/>
                  </a:ext>
                </a:extLst>
              </p:cNvPr>
              <p:cNvSpPr txBox="1"/>
              <p:nvPr/>
            </p:nvSpPr>
            <p:spPr>
              <a:xfrm>
                <a:off x="4415754" y="437869"/>
                <a:ext cx="2477579" cy="12300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2939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Smooth</a:t>
                </a:r>
              </a:p>
              <a:p>
                <a:pPr algn="ctr"/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Decoding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graph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for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is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regular</a:t>
                </a:r>
                <a:endParaRPr kumimoji="1" lang="zh-CN" alt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C248295-9523-4CB0-18EF-D91B9E08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754" y="437869"/>
                <a:ext cx="2477579" cy="1230080"/>
              </a:xfrm>
              <a:prstGeom prst="rect">
                <a:avLst/>
              </a:prstGeom>
              <a:blipFill>
                <a:blip r:embed="rId21"/>
                <a:stretch>
                  <a:fillRect l="-1531" t="-4082" r="-204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箭头 34">
            <a:extLst>
              <a:ext uri="{FF2B5EF4-FFF2-40B4-BE49-F238E27FC236}">
                <a16:creationId xmlns:a16="http://schemas.microsoft.com/office/drawing/2014/main" id="{F7DBCD8C-253E-A893-4610-4EDDDAAC898B}"/>
              </a:ext>
            </a:extLst>
          </p:cNvPr>
          <p:cNvSpPr/>
          <p:nvPr/>
        </p:nvSpPr>
        <p:spPr>
          <a:xfrm>
            <a:off x="6981971" y="961374"/>
            <a:ext cx="822369" cy="1830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20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>
            <a:extLst>
              <a:ext uri="{FF2B5EF4-FFF2-40B4-BE49-F238E27FC236}">
                <a16:creationId xmlns:a16="http://schemas.microsoft.com/office/drawing/2014/main" id="{E5A2ADDD-3619-BD81-2BE5-355145327CB1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6833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5894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679574" y="67181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Goal:</a:t>
            </a:r>
            <a:r>
              <a:rPr kumimoji="1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verify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where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2000" dirty="0"/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solution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8" y="1401961"/>
                <a:ext cx="3326359" cy="1591269"/>
              </a:xfrm>
              <a:prstGeom prst="rect">
                <a:avLst/>
              </a:prstGeom>
              <a:blipFill>
                <a:blip r:embed="rId10"/>
                <a:stretch>
                  <a:fillRect l="-3422" t="-39683" r="-1521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2">
            <a:extLst>
              <a:ext uri="{FF2B5EF4-FFF2-40B4-BE49-F238E27FC236}">
                <a16:creationId xmlns:a16="http://schemas.microsoft.com/office/drawing/2014/main" id="{4EBDB122-4ED4-C3E4-0D55-CC39225BD5C6}"/>
              </a:ext>
            </a:extLst>
          </p:cNvPr>
          <p:cNvGrpSpPr/>
          <p:nvPr/>
        </p:nvGrpSpPr>
        <p:grpSpPr>
          <a:xfrm>
            <a:off x="4300221" y="1517218"/>
            <a:ext cx="3295644" cy="1014748"/>
            <a:chOff x="6775537" y="1754771"/>
            <a:chExt cx="4827062" cy="1319053"/>
          </a:xfrm>
        </p:grpSpPr>
        <p:sp>
          <p:nvSpPr>
            <p:cNvPr id="133" name="Rectangle 14">
              <a:extLst>
                <a:ext uri="{FF2B5EF4-FFF2-40B4-BE49-F238E27FC236}">
                  <a16:creationId xmlns:a16="http://schemas.microsoft.com/office/drawing/2014/main" id="{05103715-CD81-1CE8-17DB-8379C0D07807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7">
                  <a:extLst>
                    <a:ext uri="{FF2B5EF4-FFF2-40B4-BE49-F238E27FC236}">
                      <a16:creationId xmlns:a16="http://schemas.microsoft.com/office/drawing/2014/main" id="{6EA97357-C509-36A8-4895-547B112991D1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B4A3B2E8-CABB-4AD8-E3C1-C066FBB85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2"/>
                  <a:stretch>
                    <a:fillRect t="-3947" b="-6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C79A9D-0379-A47D-9FB0-721B02FB4C63}"/>
                  </a:ext>
                </a:extLst>
              </p:cNvPr>
              <p:cNvSpPr txBox="1"/>
              <p:nvPr/>
            </p:nvSpPr>
            <p:spPr>
              <a:xfrm>
                <a:off x="7982054" y="3129224"/>
                <a:ext cx="3467809" cy="795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𝐂𝐥𝐢𝐪𝐮𝐞</m:t>
                      </m:r>
                      <m:r>
                        <a:rPr kumimoji="1" lang="en-US" altLang="zh-CN" sz="4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4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kumimoji="1" lang="zh-CN" altLang="en-US" sz="4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C79A9D-0379-A47D-9FB0-721B02FB4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54" y="3129224"/>
                <a:ext cx="3467809" cy="795026"/>
              </a:xfrm>
              <a:prstGeom prst="rect">
                <a:avLst/>
              </a:prstGeom>
              <a:blipFill>
                <a:blip r:embed="rId13"/>
                <a:stretch>
                  <a:fillRect l="-109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9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云形标注 28">
            <a:extLst>
              <a:ext uri="{FF2B5EF4-FFF2-40B4-BE49-F238E27FC236}">
                <a16:creationId xmlns:a16="http://schemas.microsoft.com/office/drawing/2014/main" id="{38B4A952-F587-02A5-2CBF-7560447C396A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5334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4395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722610" y="73235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Soundness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blipFill>
                <a:blip r:embed="rId10"/>
                <a:stretch>
                  <a:fillRect l="-3831" t="-39683" r="-1533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">
            <a:extLst>
              <a:ext uri="{FF2B5EF4-FFF2-40B4-BE49-F238E27FC236}">
                <a16:creationId xmlns:a16="http://schemas.microsoft.com/office/drawing/2014/main" id="{C71EBD56-02D7-FDDD-9D4F-84EFFA2E63BD}"/>
              </a:ext>
            </a:extLst>
          </p:cNvPr>
          <p:cNvGrpSpPr/>
          <p:nvPr/>
        </p:nvGrpSpPr>
        <p:grpSpPr>
          <a:xfrm>
            <a:off x="4268060" y="1439087"/>
            <a:ext cx="3295644" cy="1014748"/>
            <a:chOff x="6775537" y="1754771"/>
            <a:chExt cx="4827062" cy="1319053"/>
          </a:xfrm>
        </p:grpSpPr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F2B1DF72-06AB-E730-33AF-2A573A74E4E8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17">
                  <a:extLst>
                    <a:ext uri="{FF2B5EF4-FFF2-40B4-BE49-F238E27FC236}">
                      <a16:creationId xmlns:a16="http://schemas.microsoft.com/office/drawing/2014/main" id="{2EE1932A-225B-0B9B-E95D-CFB4F0CAEFBC}"/>
                    </a:ext>
                  </a:extLst>
                </p:cNvPr>
                <p:cNvSpPr txBox="1"/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FF1B0E53-1FE2-7817-5E06-A2B21D25D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68" y="1815594"/>
                  <a:ext cx="4756731" cy="1258230"/>
                </a:xfrm>
                <a:prstGeom prst="rect">
                  <a:avLst/>
                </a:prstGeom>
                <a:blipFill>
                  <a:blip r:embed="rId13"/>
                  <a:stretch>
                    <a:fillRect t="-2597" b="-6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94A079-B181-0E7A-B818-19133A07CA57}"/>
                  </a:ext>
                </a:extLst>
              </p:cNvPr>
              <p:cNvSpPr txBox="1"/>
              <p:nvPr/>
            </p:nvSpPr>
            <p:spPr>
              <a:xfrm>
                <a:off x="7918429" y="2789644"/>
                <a:ext cx="3376437" cy="1474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𝐂𝐥𝐢𝐪𝐮𝐞</m:t>
                      </m:r>
                      <m:r>
                        <a:rPr kumimoji="1" lang="en-US" altLang="zh-CN" sz="4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4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p>
                              <m:r>
                                <a:rPr lang="en-US" altLang="zh-CN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4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zh-CN" altLang="en-US" sz="4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94A079-B181-0E7A-B818-19133A07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29" y="2789644"/>
                <a:ext cx="3376437" cy="1474186"/>
              </a:xfrm>
              <a:prstGeom prst="rect">
                <a:avLst/>
              </a:prstGeom>
              <a:blipFill>
                <a:blip r:embed="rId14"/>
                <a:stretch>
                  <a:fillRect l="-2247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08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云形标注 28">
            <a:extLst>
              <a:ext uri="{FF2B5EF4-FFF2-40B4-BE49-F238E27FC236}">
                <a16:creationId xmlns:a16="http://schemas.microsoft.com/office/drawing/2014/main" id="{38B4A952-F587-02A5-2CBF-7560447C396A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5334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4395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722610" y="73235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Soundness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blipFill>
                <a:blip r:embed="rId10"/>
                <a:stretch>
                  <a:fillRect l="-3831" t="-39683" r="-1533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">
            <a:extLst>
              <a:ext uri="{FF2B5EF4-FFF2-40B4-BE49-F238E27FC236}">
                <a16:creationId xmlns:a16="http://schemas.microsoft.com/office/drawing/2014/main" id="{C71EBD56-02D7-FDDD-9D4F-84EFFA2E63BD}"/>
              </a:ext>
            </a:extLst>
          </p:cNvPr>
          <p:cNvGrpSpPr/>
          <p:nvPr/>
        </p:nvGrpSpPr>
        <p:grpSpPr>
          <a:xfrm>
            <a:off x="4235982" y="1448217"/>
            <a:ext cx="3247626" cy="994865"/>
            <a:chOff x="6756455" y="1754771"/>
            <a:chExt cx="4756731" cy="1293207"/>
          </a:xfrm>
        </p:grpSpPr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F2B1DF72-06AB-E730-33AF-2A573A74E4E8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17">
                  <a:extLst>
                    <a:ext uri="{FF2B5EF4-FFF2-40B4-BE49-F238E27FC236}">
                      <a16:creationId xmlns:a16="http://schemas.microsoft.com/office/drawing/2014/main" id="{2EE1932A-225B-0B9B-E95D-CFB4F0CAEFBC}"/>
                    </a:ext>
                  </a:extLst>
                </p:cNvPr>
                <p:cNvSpPr txBox="1"/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>
            <p:sp>
              <p:nvSpPr>
                <p:cNvPr id="24" name="TextBox 17">
                  <a:extLst>
                    <a:ext uri="{FF2B5EF4-FFF2-40B4-BE49-F238E27FC236}">
                      <a16:creationId xmlns:a16="http://schemas.microsoft.com/office/drawing/2014/main" id="{2EE1932A-225B-0B9B-E95D-CFB4F0CAE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blipFill>
                  <a:blip r:embed="rId11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6BFF75-42C9-8333-11AA-13A942325805}"/>
                  </a:ext>
                </a:extLst>
              </p:cNvPr>
              <p:cNvSpPr txBox="1"/>
              <p:nvPr/>
            </p:nvSpPr>
            <p:spPr>
              <a:xfrm>
                <a:off x="7918429" y="2789644"/>
                <a:ext cx="3376437" cy="1474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𝐂𝐥𝐢𝐪𝐮𝐞</m:t>
                      </m:r>
                      <m:r>
                        <a:rPr kumimoji="1" lang="en-US" altLang="zh-CN" sz="4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4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p>
                              <m:r>
                                <a:rPr lang="en-US" altLang="zh-CN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4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zh-CN" altLang="en-US" sz="4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6BFF75-42C9-8333-11AA-13A94232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29" y="2789644"/>
                <a:ext cx="3376437" cy="1474186"/>
              </a:xfrm>
              <a:prstGeom prst="rect">
                <a:avLst/>
              </a:prstGeom>
              <a:blipFill>
                <a:blip r:embed="rId12"/>
                <a:stretch>
                  <a:fillRect l="-2247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879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云形标注 28">
            <a:extLst>
              <a:ext uri="{FF2B5EF4-FFF2-40B4-BE49-F238E27FC236}">
                <a16:creationId xmlns:a16="http://schemas.microsoft.com/office/drawing/2014/main" id="{B22F3704-9B13-CE8F-184C-C213C474CDDA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5334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4395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722610" y="73235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Soundness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blipFill>
                <a:blip r:embed="rId10"/>
                <a:stretch>
                  <a:fillRect l="-3831" t="-39683" r="-1533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2">
            <a:extLst>
              <a:ext uri="{FF2B5EF4-FFF2-40B4-BE49-F238E27FC236}">
                <a16:creationId xmlns:a16="http://schemas.microsoft.com/office/drawing/2014/main" id="{37BB2D41-77D6-AF06-16FD-ACDD1B08867B}"/>
              </a:ext>
            </a:extLst>
          </p:cNvPr>
          <p:cNvGrpSpPr/>
          <p:nvPr/>
        </p:nvGrpSpPr>
        <p:grpSpPr>
          <a:xfrm>
            <a:off x="4235982" y="1448217"/>
            <a:ext cx="3247626" cy="994865"/>
            <a:chOff x="6756455" y="1754771"/>
            <a:chExt cx="4756731" cy="1293207"/>
          </a:xfrm>
        </p:grpSpPr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04A1AFF1-0664-D326-8FAA-B1E0030C284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17">
                  <a:extLst>
                    <a:ext uri="{FF2B5EF4-FFF2-40B4-BE49-F238E27FC236}">
                      <a16:creationId xmlns:a16="http://schemas.microsoft.com/office/drawing/2014/main" id="{EFD9EC0D-B338-D68D-3143-FDB9FF0F5362}"/>
                    </a:ext>
                  </a:extLst>
                </p:cNvPr>
                <p:cNvSpPr txBox="1"/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>
            <p:sp>
              <p:nvSpPr>
                <p:cNvPr id="38" name="TextBox 17">
                  <a:extLst>
                    <a:ext uri="{FF2B5EF4-FFF2-40B4-BE49-F238E27FC236}">
                      <a16:creationId xmlns:a16="http://schemas.microsoft.com/office/drawing/2014/main" id="{EFD9EC0D-B338-D68D-3143-FDB9FF0F5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blipFill>
                  <a:blip r:embed="rId11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954368F-DB36-AC8E-13C9-4FA67BE1CB8F}"/>
              </a:ext>
            </a:extLst>
          </p:cNvPr>
          <p:cNvGrpSpPr/>
          <p:nvPr/>
        </p:nvGrpSpPr>
        <p:grpSpPr>
          <a:xfrm>
            <a:off x="7922982" y="1218046"/>
            <a:ext cx="4171976" cy="4640433"/>
            <a:chOff x="7922982" y="1218046"/>
            <a:chExt cx="4171976" cy="4640433"/>
          </a:xfrm>
        </p:grpSpPr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820CABD6-C8A3-C891-58A6-58D3E4B0FE0C}"/>
                </a:ext>
              </a:extLst>
            </p:cNvPr>
            <p:cNvSpPr/>
            <p:nvPr/>
          </p:nvSpPr>
          <p:spPr>
            <a:xfrm>
              <a:off x="7922982" y="1218046"/>
              <a:ext cx="4072076" cy="4022140"/>
            </a:xfrm>
            <a:prstGeom prst="roundRect">
              <a:avLst/>
            </a:prstGeom>
            <a:solidFill>
              <a:srgbClr val="92D05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81DD9462-F4E8-A8AB-2F90-776963A2A777}"/>
                </a:ext>
              </a:extLst>
            </p:cNvPr>
            <p:cNvSpPr/>
            <p:nvPr/>
          </p:nvSpPr>
          <p:spPr>
            <a:xfrm flipH="1">
              <a:off x="10838274" y="2493211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2AC77ED7-7096-893C-B533-C4684FBEDB32}"/>
                </a:ext>
              </a:extLst>
            </p:cNvPr>
            <p:cNvSpPr/>
            <p:nvPr/>
          </p:nvSpPr>
          <p:spPr>
            <a:xfrm flipH="1">
              <a:off x="8200202" y="2535625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9FEEB9-D1C4-C290-D06A-A13A49EFE026}"/>
                </a:ext>
              </a:extLst>
            </p:cNvPr>
            <p:cNvSpPr txBox="1"/>
            <p:nvPr/>
          </p:nvSpPr>
          <p:spPr>
            <a:xfrm>
              <a:off x="8880392" y="1384424"/>
              <a:ext cx="1681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Constraint</a:t>
              </a:r>
              <a:endParaRPr kumimoji="1" lang="zh-CN" altLang="en-US" sz="24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D757DC6-24B1-06AC-F451-86FCE39A704F}"/>
                </a:ext>
              </a:extLst>
            </p:cNvPr>
            <p:cNvSpPr/>
            <p:nvPr/>
          </p:nvSpPr>
          <p:spPr>
            <a:xfrm>
              <a:off x="8330420" y="267505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250800-058E-E129-20AE-6EB8093B585F}"/>
                </a:ext>
              </a:extLst>
            </p:cNvPr>
            <p:cNvSpPr/>
            <p:nvPr/>
          </p:nvSpPr>
          <p:spPr>
            <a:xfrm>
              <a:off x="8330420" y="3082773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C18336E-E1EC-B3FB-F7F8-0089CA80D1AF}"/>
                </a:ext>
              </a:extLst>
            </p:cNvPr>
            <p:cNvSpPr/>
            <p:nvPr/>
          </p:nvSpPr>
          <p:spPr>
            <a:xfrm>
              <a:off x="8330420" y="389528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/>
                <p:nvPr/>
              </p:nvSpPr>
              <p:spPr>
                <a:xfrm rot="5400000">
                  <a:off x="8423110" y="3499194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7452820-1C3F-AF9D-4972-79208D150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423110" y="3499194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/>
                <p:nvPr/>
              </p:nvSpPr>
              <p:spPr>
                <a:xfrm>
                  <a:off x="8217707" y="4374481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16BB10E-8598-4BD9-CDF2-B4A3BE6D3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707" y="4374481"/>
                  <a:ext cx="514885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/>
                <p:nvPr/>
              </p:nvSpPr>
              <p:spPr>
                <a:xfrm>
                  <a:off x="9087306" y="1820403"/>
                  <a:ext cx="1349407" cy="475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70F8597-CDBE-86D7-3944-3EC7B17C5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306" y="1820403"/>
                  <a:ext cx="1349407" cy="4755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A9F4100-166A-E6C4-2CB0-1F2EB51F36D6}"/>
                </a:ext>
              </a:extLst>
            </p:cNvPr>
            <p:cNvSpPr/>
            <p:nvPr/>
          </p:nvSpPr>
          <p:spPr>
            <a:xfrm>
              <a:off x="11006340" y="264396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1CCB378-FD56-F4B3-43F8-3D412F7A8AE5}"/>
                </a:ext>
              </a:extLst>
            </p:cNvPr>
            <p:cNvSpPr/>
            <p:nvPr/>
          </p:nvSpPr>
          <p:spPr>
            <a:xfrm>
              <a:off x="11006340" y="3864199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/>
                <p:nvPr/>
              </p:nvSpPr>
              <p:spPr>
                <a:xfrm rot="5400000">
                  <a:off x="11099030" y="3468104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9E3A716-102C-FC02-541B-9714E7A7F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099030" y="3468104"/>
                  <a:ext cx="242054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/>
                <p:nvPr/>
              </p:nvSpPr>
              <p:spPr>
                <a:xfrm>
                  <a:off x="10192449" y="4364789"/>
                  <a:ext cx="19025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A4BD200-331C-67E8-29CF-3E7BD400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449" y="4364789"/>
                  <a:ext cx="190250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62A9A4-E0B4-243A-0671-6D50153FC234}"/>
                </a:ext>
              </a:extLst>
            </p:cNvPr>
            <p:cNvSpPr/>
            <p:nvPr/>
          </p:nvSpPr>
          <p:spPr>
            <a:xfrm>
              <a:off x="10997422" y="3035548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E1594B14-506C-D5E9-B64C-C61CE9EB4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5258" y="3470502"/>
              <a:ext cx="1848794" cy="1565"/>
            </a:xfrm>
            <a:prstGeom prst="line">
              <a:avLst/>
            </a:prstGeom>
            <a:ln w="476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D9409D4-4FE3-A92C-1E6D-D8E2BA7690B1}"/>
                </a:ext>
              </a:extLst>
            </p:cNvPr>
            <p:cNvSpPr/>
            <p:nvPr/>
          </p:nvSpPr>
          <p:spPr>
            <a:xfrm>
              <a:off x="8970774" y="3028344"/>
              <a:ext cx="293210" cy="2926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/>
                <p:nvPr/>
              </p:nvSpPr>
              <p:spPr>
                <a:xfrm>
                  <a:off x="9158896" y="2952587"/>
                  <a:ext cx="5624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D126F3-CB36-7E42-1C21-04A14F82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8896" y="2952587"/>
                  <a:ext cx="56243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5D607E7-701E-8BE9-D0BD-D2E43FB33C13}"/>
                </a:ext>
              </a:extLst>
            </p:cNvPr>
            <p:cNvSpPr/>
            <p:nvPr/>
          </p:nvSpPr>
          <p:spPr>
            <a:xfrm>
              <a:off x="9600166" y="3028343"/>
              <a:ext cx="293210" cy="2926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/>
                <p:nvPr/>
              </p:nvSpPr>
              <p:spPr>
                <a:xfrm>
                  <a:off x="9881382" y="2936655"/>
                  <a:ext cx="5624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91F3233-7132-FCD5-1309-8F8279FF5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1382" y="2936655"/>
                  <a:ext cx="562432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4444" r="-48889"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165AD0F-783E-4192-E7AC-35C8F8EBA3FB}"/>
                </a:ext>
              </a:extLst>
            </p:cNvPr>
            <p:cNvSpPr txBox="1"/>
            <p:nvPr/>
          </p:nvSpPr>
          <p:spPr>
            <a:xfrm>
              <a:off x="8897531" y="5273704"/>
              <a:ext cx="2348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b="1" i="1" dirty="0">
                  <a:solidFill>
                    <a:schemeClr val="accent4"/>
                  </a:solidFill>
                  <a:latin typeface="Palatino Linotype" panose="02040502050505030304" pitchFamily="18" charset="0"/>
                </a:rPr>
                <a:t>Pigeonhole!</a:t>
              </a: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FCFC89A-7D16-3E61-4F4E-DFBB2ED17299}"/>
              </a:ext>
            </a:extLst>
          </p:cNvPr>
          <p:cNvSpPr txBox="1"/>
          <p:nvPr/>
        </p:nvSpPr>
        <p:spPr>
          <a:xfrm>
            <a:off x="9648133" y="3372410"/>
            <a:ext cx="4949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3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66440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一个圆顶角并剪去另一个顶角的矩形 17">
            <a:extLst>
              <a:ext uri="{FF2B5EF4-FFF2-40B4-BE49-F238E27FC236}">
                <a16:creationId xmlns:a16="http://schemas.microsoft.com/office/drawing/2014/main" id="{5A91DE90-4A98-6D05-B480-61B87816D152}"/>
              </a:ext>
            </a:extLst>
          </p:cNvPr>
          <p:cNvSpPr/>
          <p:nvPr/>
        </p:nvSpPr>
        <p:spPr>
          <a:xfrm>
            <a:off x="7781530" y="3526737"/>
            <a:ext cx="1618790" cy="426607"/>
          </a:xfrm>
          <a:prstGeom prst="snipRoundRect">
            <a:avLst/>
          </a:prstGeom>
          <a:solidFill>
            <a:srgbClr val="92D050">
              <a:alpha val="3304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云形标注 28">
            <a:extLst>
              <a:ext uri="{FF2B5EF4-FFF2-40B4-BE49-F238E27FC236}">
                <a16:creationId xmlns:a16="http://schemas.microsoft.com/office/drawing/2014/main" id="{B22F3704-9B13-CE8F-184C-C213C474CDDA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5334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4395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722610" y="73235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Soundness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blipFill>
                <a:blip r:embed="rId10"/>
                <a:stretch>
                  <a:fillRect l="-3831" t="-39683" r="-1533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2">
            <a:extLst>
              <a:ext uri="{FF2B5EF4-FFF2-40B4-BE49-F238E27FC236}">
                <a16:creationId xmlns:a16="http://schemas.microsoft.com/office/drawing/2014/main" id="{37BB2D41-77D6-AF06-16FD-ACDD1B08867B}"/>
              </a:ext>
            </a:extLst>
          </p:cNvPr>
          <p:cNvGrpSpPr/>
          <p:nvPr/>
        </p:nvGrpSpPr>
        <p:grpSpPr>
          <a:xfrm>
            <a:off x="4235982" y="1448217"/>
            <a:ext cx="3247626" cy="994865"/>
            <a:chOff x="6756455" y="1754771"/>
            <a:chExt cx="4756731" cy="1293207"/>
          </a:xfrm>
        </p:grpSpPr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04A1AFF1-0664-D326-8FAA-B1E0030C284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17">
                  <a:extLst>
                    <a:ext uri="{FF2B5EF4-FFF2-40B4-BE49-F238E27FC236}">
                      <a16:creationId xmlns:a16="http://schemas.microsoft.com/office/drawing/2014/main" id="{EFD9EC0D-B338-D68D-3143-FDB9FF0F5362}"/>
                    </a:ext>
                  </a:extLst>
                </p:cNvPr>
                <p:cNvSpPr txBox="1"/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>
            <p:sp>
              <p:nvSpPr>
                <p:cNvPr id="38" name="TextBox 17">
                  <a:extLst>
                    <a:ext uri="{FF2B5EF4-FFF2-40B4-BE49-F238E27FC236}">
                      <a16:creationId xmlns:a16="http://schemas.microsoft.com/office/drawing/2014/main" id="{EFD9EC0D-B338-D68D-3143-FDB9FF0F5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blipFill>
                  <a:blip r:embed="rId11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1B030D-1669-D0BC-9913-E61B64AC9FE0}"/>
                  </a:ext>
                </a:extLst>
              </p:cNvPr>
              <p:cNvSpPr txBox="1"/>
              <p:nvPr/>
            </p:nvSpPr>
            <p:spPr>
              <a:xfrm>
                <a:off x="8627144" y="848680"/>
                <a:ext cx="2477579" cy="12300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2939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Smooth</a:t>
                </a:r>
              </a:p>
              <a:p>
                <a:pPr algn="ctr"/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Decoding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graph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for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is</a:t>
                </a:r>
                <a:r>
                  <a:rPr kumimoji="1" lang="zh-CN" alt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dirty="0">
                    <a:latin typeface="Palatino Linotype" panose="02040502050505030304" pitchFamily="18" charset="0"/>
                  </a:rPr>
                  <a:t>regular</a:t>
                </a:r>
                <a:endParaRPr kumimoji="1" lang="zh-CN" alt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1B030D-1669-D0BC-9913-E61B64AC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44" y="848680"/>
                <a:ext cx="2477579" cy="1230080"/>
              </a:xfrm>
              <a:prstGeom prst="rect">
                <a:avLst/>
              </a:prstGeom>
              <a:blipFill>
                <a:blip r:embed="rId12"/>
                <a:stretch>
                  <a:fillRect l="-2551" t="-4082" r="-255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47F6C0-0837-02D0-FF29-847D2B8E7C3F}"/>
                  </a:ext>
                </a:extLst>
              </p:cNvPr>
              <p:cNvSpPr txBox="1"/>
              <p:nvPr/>
            </p:nvSpPr>
            <p:spPr>
              <a:xfrm>
                <a:off x="7197971" y="3498127"/>
                <a:ext cx="4429161" cy="115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𝐶𝑙𝑖𝑞𝑢𝑒</m:t>
                          </m:r>
                        </m:e>
                      </m:d>
                    </m:oMath>
                  </m:oMathPara>
                </a14:m>
                <a:endParaRPr kumimoji="1"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𝐶𝑙𝑖𝑞𝑢𝑒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en-US" altLang="zh-CN" sz="2400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47F6C0-0837-02D0-FF29-847D2B8E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71" y="3498127"/>
                <a:ext cx="4429161" cy="1155573"/>
              </a:xfrm>
              <a:prstGeom prst="rect">
                <a:avLst/>
              </a:prstGeom>
              <a:blipFill>
                <a:blip r:embed="rId1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9208675-9D31-417C-BF3A-4BD41AC04740}"/>
                  </a:ext>
                </a:extLst>
              </p:cNvPr>
              <p:cNvSpPr txBox="1"/>
              <p:nvPr/>
            </p:nvSpPr>
            <p:spPr>
              <a:xfrm>
                <a:off x="7598394" y="3162415"/>
                <a:ext cx="2354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800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Decoding</a:t>
                </a:r>
                <a:r>
                  <a:rPr kumimoji="1" lang="zh-CN" altLang="en-US" sz="1800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graph</a:t>
                </a:r>
                <a:r>
                  <a:rPr kumimoji="1" lang="zh-CN" altLang="en-US" sz="1800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kumimoji="1" lang="zh-CN" altLang="en-US" sz="1800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kumimoji="1" lang="zh-CN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9208675-9D31-417C-BF3A-4BD41AC04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94" y="3162415"/>
                <a:ext cx="2354042" cy="369332"/>
              </a:xfrm>
              <a:prstGeom prst="rect">
                <a:avLst/>
              </a:prstGeom>
              <a:blipFill>
                <a:blip r:embed="rId14"/>
                <a:stretch>
                  <a:fillRect l="-2151"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一个圆顶角并剪去另一个顶角的矩形 33">
            <a:extLst>
              <a:ext uri="{FF2B5EF4-FFF2-40B4-BE49-F238E27FC236}">
                <a16:creationId xmlns:a16="http://schemas.microsoft.com/office/drawing/2014/main" id="{6F1ED26D-DF76-86FB-CFC1-46F982FA87C6}"/>
              </a:ext>
            </a:extLst>
          </p:cNvPr>
          <p:cNvSpPr/>
          <p:nvPr/>
        </p:nvSpPr>
        <p:spPr>
          <a:xfrm>
            <a:off x="8719885" y="3888667"/>
            <a:ext cx="1961563" cy="840106"/>
          </a:xfrm>
          <a:prstGeom prst="snipRoundRect">
            <a:avLst/>
          </a:prstGeom>
          <a:solidFill>
            <a:srgbClr val="92D050">
              <a:alpha val="3304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A6F77FE-71DA-79AB-15BD-917198A53E8A}"/>
                  </a:ext>
                </a:extLst>
              </p:cNvPr>
              <p:cNvSpPr txBox="1"/>
              <p:nvPr/>
            </p:nvSpPr>
            <p:spPr>
              <a:xfrm>
                <a:off x="8867436" y="4758687"/>
                <a:ext cx="1902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#Vertices</a:t>
                </a:r>
                <a:r>
                  <a:rPr kumimoji="1" lang="zh-CN" alt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zh-CN" altLang="en-US" i="1" dirty="0">
                    <a:solidFill>
                      <a:srgbClr val="00B050"/>
                    </a:solidFill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Clique</a:t>
                </a:r>
                <a:endParaRPr kumimoji="1" lang="zh-CN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A6F77FE-71DA-79AB-15BD-917198A5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36" y="4758687"/>
                <a:ext cx="1902765" cy="369332"/>
              </a:xfrm>
              <a:prstGeom prst="rect">
                <a:avLst/>
              </a:prstGeom>
              <a:blipFill>
                <a:blip r:embed="rId15"/>
                <a:stretch>
                  <a:fillRect l="-2649" t="-6667" r="-132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一个圆顶角并剪去另一个顶角的矩形 72">
            <a:extLst>
              <a:ext uri="{FF2B5EF4-FFF2-40B4-BE49-F238E27FC236}">
                <a16:creationId xmlns:a16="http://schemas.microsoft.com/office/drawing/2014/main" id="{B34E942A-F830-E214-A2A6-CE7FC3E2EDE0}"/>
              </a:ext>
            </a:extLst>
          </p:cNvPr>
          <p:cNvSpPr/>
          <p:nvPr/>
        </p:nvSpPr>
        <p:spPr>
          <a:xfrm>
            <a:off x="8446904" y="3915149"/>
            <a:ext cx="2273103" cy="840106"/>
          </a:xfrm>
          <a:prstGeom prst="snipRoundRect">
            <a:avLst/>
          </a:prstGeom>
          <a:solidFill>
            <a:srgbClr val="92D050">
              <a:alpha val="3304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B839724-7D8A-B065-7ACA-8DDF54F9F959}"/>
                  </a:ext>
                </a:extLst>
              </p:cNvPr>
              <p:cNvSpPr txBox="1"/>
              <p:nvPr/>
            </p:nvSpPr>
            <p:spPr>
              <a:xfrm>
                <a:off x="8429722" y="4732205"/>
                <a:ext cx="2204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fraction</a:t>
                </a:r>
                <a:r>
                  <a:rPr kumimoji="1" lang="zh-CN" alt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of</a:t>
                </a:r>
                <a:r>
                  <a:rPr kumimoji="1" lang="zh-CN" alt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edges</a:t>
                </a:r>
                <a:r>
                  <a:rPr kumimoji="1" lang="zh-CN" alt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that</a:t>
                </a:r>
                <a:r>
                  <a:rPr kumimoji="1" lang="zh-CN" alt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either</a:t>
                </a:r>
                <a:r>
                  <a:rPr kumimoji="1" lang="zh-CN" alt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point</a:t>
                </a:r>
                <a:r>
                  <a:rPr kumimoji="1" lang="en-US" altLang="zh-CN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zh-CN" altLang="en-US" i="1" dirty="0">
                    <a:solidFill>
                      <a:srgbClr val="00B050"/>
                    </a:solidFill>
                  </a:rPr>
                  <a:t> </a:t>
                </a:r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Clique</a:t>
                </a:r>
                <a:endParaRPr kumimoji="1" lang="zh-CN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B839724-7D8A-B065-7ACA-8DDF54F9F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722" y="4732205"/>
                <a:ext cx="2204967" cy="646331"/>
              </a:xfrm>
              <a:prstGeom prst="rect">
                <a:avLst/>
              </a:prstGeom>
              <a:blipFill>
                <a:blip r:embed="rId16"/>
                <a:stretch>
                  <a:fillRect l="-2286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8BE05B7-1C61-9C49-7DEB-70AC28ADFBE6}"/>
                  </a:ext>
                </a:extLst>
              </p:cNvPr>
              <p:cNvSpPr txBox="1"/>
              <p:nvPr/>
            </p:nvSpPr>
            <p:spPr>
              <a:xfrm>
                <a:off x="7905630" y="5580126"/>
                <a:ext cx="2907875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𝐶𝑙𝑖𝑞𝑢𝑒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|&gt;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8BE05B7-1C61-9C49-7DEB-70AC28ADF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630" y="5580126"/>
                <a:ext cx="2907875" cy="898964"/>
              </a:xfrm>
              <a:prstGeom prst="rect">
                <a:avLst/>
              </a:prstGeom>
              <a:blipFill>
                <a:blip r:embed="rId17"/>
                <a:stretch>
                  <a:fillRect r="-435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70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7" grpId="0"/>
      <p:bldP spid="27" grpId="1"/>
      <p:bldP spid="34" grpId="0" animBg="1"/>
      <p:bldP spid="34" grpId="1" animBg="1"/>
      <p:bldP spid="39" grpId="0"/>
      <p:bldP spid="39" grpId="1"/>
      <p:bldP spid="73" grpId="1" animBg="1"/>
      <p:bldP spid="75" grpId="1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云形标注 28">
            <a:extLst>
              <a:ext uri="{FF2B5EF4-FFF2-40B4-BE49-F238E27FC236}">
                <a16:creationId xmlns:a16="http://schemas.microsoft.com/office/drawing/2014/main" id="{B22F3704-9B13-CE8F-184C-C213C474CDDA}"/>
              </a:ext>
            </a:extLst>
          </p:cNvPr>
          <p:cNvSpPr/>
          <p:nvPr/>
        </p:nvSpPr>
        <p:spPr>
          <a:xfrm>
            <a:off x="-579627" y="1185528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E7A4ED-7B11-5692-8808-A36CD1C6B3E2}"/>
              </a:ext>
            </a:extLst>
          </p:cNvPr>
          <p:cNvGrpSpPr/>
          <p:nvPr/>
        </p:nvGrpSpPr>
        <p:grpSpPr>
          <a:xfrm>
            <a:off x="679929" y="3953344"/>
            <a:ext cx="6019057" cy="3017270"/>
            <a:chOff x="436893" y="3081162"/>
            <a:chExt cx="6019057" cy="301727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6BDBEE-FD96-8444-6BE1-AC1FF8FD54A8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295AE20-C54A-7102-5077-72B9814727BA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88919B2-36AE-9596-C490-28A590ECA8C0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00953A6-D471-6908-A524-B8527F904843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3D56BC9-2C8F-85F7-E236-D5D426FAE6FB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5499BAD-D3F3-AB3A-A99B-3EF7C5A9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46D1CC-C657-5E5C-540B-E6519ADAAE9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7F8685-7A6F-F822-B9CA-FCE55D281FC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595C051-A853-B9B6-DBED-0E607C5304BC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E2CDB9-9F02-B84C-491F-E13FEB0FC5FC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8A4174-3CD5-0077-D6B1-F3D2B091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336B07F-D4DC-F6D0-DC33-9A458C234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0FF717A9-3BD6-06D2-66A9-A2A94A6236B0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51FDA20-653F-EEC8-4C38-D9DE6F69F954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8B2E44E-5FD3-A7C3-2C43-A808A1AA3A3F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2552F49-AAF5-32B1-256D-D6BD1AA263FE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FE8A17A-41C1-7BC7-0B97-D8A990BF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8C26DEB-A8E7-C3FF-B8D5-80F42C8EAA8C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AED9E3-DDD9-DFE4-521E-7F7CE810CB64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3DD57A3-EFD0-8461-75FF-EFF9E553529D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5B529C-9E02-ABBD-ED66-984580E9647B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135E20D-CB63-8973-6D22-4A87AD7F7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B07D4E6-4D3E-CA65-D467-B630C5D66723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FC8079A-5022-C2CA-F909-94690A91375A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0BAD1B-9D5C-9194-77F2-C5372F14A43D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ACFEFF-8497-7881-206F-FFA9DAEBDBB3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26AE463-A71A-F9F3-1AE0-F1CF1C097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EA9CBFE3-9983-AE50-F3CC-78D28E23D045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3416D6-8439-E357-D36A-68FE321939A1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31DF602-D394-E4FB-06C1-2916072F1154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CDD400-863B-C936-C858-1992352BAF84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62BC01-643D-0B44-9E9F-C57785BBF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39">
              <a:extLst>
                <a:ext uri="{FF2B5EF4-FFF2-40B4-BE49-F238E27FC236}">
                  <a16:creationId xmlns:a16="http://schemas.microsoft.com/office/drawing/2014/main" id="{9C47DF50-5ED9-E38E-0FE5-7779AC9AD65E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1DBCBB6-1DF4-31DB-AD96-7F61B1CFB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ight Brace 39">
              <a:extLst>
                <a:ext uri="{FF2B5EF4-FFF2-40B4-BE49-F238E27FC236}">
                  <a16:creationId xmlns:a16="http://schemas.microsoft.com/office/drawing/2014/main" id="{B5EB1D82-0999-0830-DC86-1565E3C14F6B}"/>
                </a:ext>
              </a:extLst>
            </p:cNvPr>
            <p:cNvSpPr/>
            <p:nvPr/>
          </p:nvSpPr>
          <p:spPr>
            <a:xfrm rot="5400000">
              <a:off x="2434513" y="3053176"/>
              <a:ext cx="516367" cy="4511608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/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9ED19DE-7B3B-8318-6496-4BDBB95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107" y="5558989"/>
                  <a:ext cx="686855" cy="539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087277" y="54395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Suppose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BF3EE7E-7B7E-447D-676D-97755156E766}"/>
              </a:ext>
            </a:extLst>
          </p:cNvPr>
          <p:cNvSpPr txBox="1"/>
          <p:nvPr/>
        </p:nvSpPr>
        <p:spPr>
          <a:xfrm>
            <a:off x="4722610" y="73235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Soundness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3" y="1463720"/>
                <a:ext cx="3295325" cy="1591269"/>
              </a:xfrm>
              <a:prstGeom prst="rect">
                <a:avLst/>
              </a:prstGeom>
              <a:blipFill>
                <a:blip r:embed="rId10"/>
                <a:stretch>
                  <a:fillRect l="-3831" t="-39683" r="-1533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2">
            <a:extLst>
              <a:ext uri="{FF2B5EF4-FFF2-40B4-BE49-F238E27FC236}">
                <a16:creationId xmlns:a16="http://schemas.microsoft.com/office/drawing/2014/main" id="{37BB2D41-77D6-AF06-16FD-ACDD1B08867B}"/>
              </a:ext>
            </a:extLst>
          </p:cNvPr>
          <p:cNvGrpSpPr/>
          <p:nvPr/>
        </p:nvGrpSpPr>
        <p:grpSpPr>
          <a:xfrm>
            <a:off x="4235982" y="1448217"/>
            <a:ext cx="3247626" cy="994865"/>
            <a:chOff x="6756455" y="1754771"/>
            <a:chExt cx="4756731" cy="1293207"/>
          </a:xfrm>
        </p:grpSpPr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04A1AFF1-0664-D326-8FAA-B1E0030C284F}"/>
                </a:ext>
              </a:extLst>
            </p:cNvPr>
            <p:cNvSpPr/>
            <p:nvPr/>
          </p:nvSpPr>
          <p:spPr>
            <a:xfrm>
              <a:off x="6775537" y="1754771"/>
              <a:ext cx="4492245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17">
                  <a:extLst>
                    <a:ext uri="{FF2B5EF4-FFF2-40B4-BE49-F238E27FC236}">
                      <a16:creationId xmlns:a16="http://schemas.microsoft.com/office/drawing/2014/main" id="{EFD9EC0D-B338-D68D-3143-FDB9FF0F5362}"/>
                    </a:ext>
                  </a:extLst>
                </p:cNvPr>
                <p:cNvSpPr txBox="1"/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>
            <p:sp>
              <p:nvSpPr>
                <p:cNvPr id="38" name="TextBox 17">
                  <a:extLst>
                    <a:ext uri="{FF2B5EF4-FFF2-40B4-BE49-F238E27FC236}">
                      <a16:creationId xmlns:a16="http://schemas.microsoft.com/office/drawing/2014/main" id="{EFD9EC0D-B338-D68D-3143-FDB9FF0F5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55" y="1971903"/>
                  <a:ext cx="4756731" cy="760138"/>
                </a:xfrm>
                <a:prstGeom prst="rect">
                  <a:avLst/>
                </a:prstGeom>
                <a:blipFill>
                  <a:blip r:embed="rId11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BADAF4-AF1F-DF10-1DEC-63C57E4CFF8B}"/>
                  </a:ext>
                </a:extLst>
              </p:cNvPr>
              <p:cNvSpPr txBox="1"/>
              <p:nvPr/>
            </p:nvSpPr>
            <p:spPr>
              <a:xfrm>
                <a:off x="7918429" y="2789644"/>
                <a:ext cx="3632405" cy="1474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𝐂𝐥𝐢𝐪𝐮𝐞</m:t>
                      </m:r>
                      <m:r>
                        <a:rPr kumimoji="1" lang="en-US" altLang="zh-CN" sz="4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4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p>
                              <m:r>
                                <a:rPr lang="en-US" altLang="zh-CN" sz="4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4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4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kumimoji="1" lang="zh-CN" altLang="en-US" sz="4400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BADAF4-AF1F-DF10-1DEC-63C57E4C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29" y="2789644"/>
                <a:ext cx="3632405" cy="1474186"/>
              </a:xfrm>
              <a:prstGeom prst="rect">
                <a:avLst/>
              </a:prstGeom>
              <a:blipFill>
                <a:blip r:embed="rId12"/>
                <a:stretch>
                  <a:fillRect l="-2091" r="-348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59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34101-124C-2D9E-760F-6DEDCC16C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endParaRPr kumimoji="1" lang="en-US" altLang="zh-CN" sz="2000" spc="0" dirty="0">
                  <a:latin typeface="Palatino Linotype" panose="02040502050505030304" pitchFamily="18" charset="0"/>
                  <a:ea typeface="Palatino" pitchFamily="2" charset="0"/>
                </a:endParaRPr>
              </a:p>
              <a:p>
                <a:endParaRPr kumimoji="1" lang="en-US" altLang="zh-CN" sz="2000" spc="0" dirty="0">
                  <a:latin typeface="Palatino Linotype" panose="02040502050505030304" pitchFamily="18" charset="0"/>
                  <a:ea typeface="Palatino" pitchFamily="2" charset="0"/>
                </a:endParaRPr>
              </a:p>
              <a:p>
                <a:endParaRPr kumimoji="1" lang="en-US" altLang="zh-CN" sz="2000" spc="0" dirty="0">
                  <a:latin typeface="Palatino Linotype" panose="02040502050505030304" pitchFamily="18" charset="0"/>
                  <a:ea typeface="Palatino" pitchFamily="2" charset="0"/>
                </a:endParaRPr>
              </a:p>
              <a:p>
                <a:r>
                  <a:rPr lang="en-US" altLang="zh-CN" sz="2000" spc="0" dirty="0">
                    <a:latin typeface="Palatino Linotype" panose="02040502050505030304" pitchFamily="18" charset="0"/>
                  </a:rPr>
                  <a:t>Let</a:t>
                </a:r>
                <a:r>
                  <a:rPr lang="zh-CN" altLang="en-US" sz="2000" spc="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spc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spc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spc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spc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spc="0" dirty="0">
                    <a:latin typeface="Palatino Linotype" panose="02040502050505030304" pitchFamily="18" charset="0"/>
                  </a:rPr>
                  <a:t>,</a:t>
                </a:r>
                <a:r>
                  <a:rPr lang="zh-CN" altLang="en-US" sz="2000" spc="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spc="0" dirty="0">
                    <a:latin typeface="Palatino Linotype" panose="02040502050505030304" pitchFamily="18" charset="0"/>
                  </a:rPr>
                  <a:t>then</a:t>
                </a:r>
                <a:r>
                  <a:rPr lang="zh-CN" altLang="en-US" sz="2000" spc="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spc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spc="0" dirty="0">
                    <a:latin typeface="Palatino Linotype" panose="02040502050505030304" pitchFamily="18" charset="0"/>
                  </a:rPr>
                  <a:t>-Clique</a:t>
                </a:r>
                <a:r>
                  <a:rPr lang="zh-CN" altLang="en-US" sz="2000" spc="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spc="0" dirty="0">
                    <a:latin typeface="Palatino Linotype" panose="02040502050505030304" pitchFamily="18" charset="0"/>
                  </a:rPr>
                  <a:t>problem</a:t>
                </a:r>
                <a:r>
                  <a:rPr lang="zh-CN" altLang="en-US" sz="2000" spc="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spc="0" dirty="0">
                    <a:latin typeface="Palatino Linotype" panose="02040502050505030304" pitchFamily="18" charset="0"/>
                  </a:rPr>
                  <a:t>is</a:t>
                </a:r>
                <a:endParaRPr lang="en-US" altLang="zh-CN" sz="1600" spc="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kumimoji="1" lang="en-US" altLang="zh-CN" sz="1800" b="1" spc="0" dirty="0">
                    <a:latin typeface="Palatino Linotype" panose="02040502050505030304" pitchFamily="18" charset="0"/>
                    <a:ea typeface="Palatino" pitchFamily="2" charset="0"/>
                  </a:rPr>
                  <a:t>NP-complete</a:t>
                </a:r>
                <a:r>
                  <a:rPr kumimoji="1" lang="zh-CN" altLang="en-US" sz="18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FF52A9"/>
                    </a:solidFill>
                    <a:latin typeface="Palatino Linotype" panose="02040502050505030304" pitchFamily="18" charset="0"/>
                    <a:ea typeface="Palatino" pitchFamily="2" charset="0"/>
                  </a:rPr>
                  <a:t>[Karp’72]</a:t>
                </a:r>
              </a:p>
              <a:p>
                <a:pPr lvl="2"/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does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not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admit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𝑂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time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algorithm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assuming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NP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P</a:t>
                </a:r>
              </a:p>
              <a:p>
                <a:pPr lvl="1"/>
                <a:r>
                  <a:rPr kumimoji="1" lang="en-US" altLang="zh-CN" sz="1800" b="1" spc="0" dirty="0">
                    <a:latin typeface="Palatino Linotype" panose="02040502050505030304" pitchFamily="18" charset="0"/>
                    <a:ea typeface="Palatino" pitchFamily="2" charset="0"/>
                  </a:rPr>
                  <a:t>W[1]-complete</a:t>
                </a:r>
                <a:r>
                  <a:rPr kumimoji="1" lang="zh-CN" altLang="en-US" sz="18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FF52A9"/>
                    </a:solidFill>
                    <a:latin typeface="Palatino Linotype" panose="02040502050505030304" pitchFamily="18" charset="0"/>
                    <a:ea typeface="Palatino" pitchFamily="2" charset="0"/>
                  </a:rPr>
                  <a:t>[Downey-Fellows’95]</a:t>
                </a:r>
              </a:p>
              <a:p>
                <a:pPr lvl="2"/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does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not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admit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Palatino" pitchFamily="2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𝑂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time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algorithm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assuming</a:t>
                </a:r>
                <a:r>
                  <a:rPr kumimoji="1" lang="zh-CN" altLang="en-US" sz="1600" spc="0" dirty="0">
                    <a:latin typeface="Palatino Linotype" panose="02040502050505030304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1600" spc="0" dirty="0">
                    <a:latin typeface="Palatino Linotype" panose="02040502050505030304" pitchFamily="18" charset="0"/>
                    <a:ea typeface="Palatino" pitchFamily="2" charset="0"/>
                  </a:rPr>
                  <a:t>FPT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34101-124C-2D9E-760F-6DEDCC16C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b="0">
                    <a:latin typeface="Rockwell" panose="02060603020205020403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Problem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框架 3">
            <a:extLst>
              <a:ext uri="{FF2B5EF4-FFF2-40B4-BE49-F238E27FC236}">
                <a16:creationId xmlns:a16="http://schemas.microsoft.com/office/drawing/2014/main" id="{0BF93243-D482-7689-EAFC-E972A0CCC737}"/>
              </a:ext>
            </a:extLst>
          </p:cNvPr>
          <p:cNvSpPr/>
          <p:nvPr/>
        </p:nvSpPr>
        <p:spPr>
          <a:xfrm>
            <a:off x="838201" y="2067364"/>
            <a:ext cx="5094088" cy="837672"/>
          </a:xfrm>
          <a:prstGeom prst="frame">
            <a:avLst>
              <a:gd name="adj1" fmla="val 12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FC7BF3-04D9-3683-2C3C-86E0C7B043D2}"/>
                  </a:ext>
                </a:extLst>
              </p:cNvPr>
              <p:cNvSpPr txBox="1"/>
              <p:nvPr/>
            </p:nvSpPr>
            <p:spPr>
              <a:xfrm>
                <a:off x="932930" y="2151670"/>
                <a:ext cx="50940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Input:</a:t>
                </a:r>
                <a:r>
                  <a:rPr lang="zh-CN" altLang="en-US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undirected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graph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integer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Output:</a:t>
                </a:r>
                <a:r>
                  <a:rPr lang="zh-CN" altLang="en-US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whether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there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clique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size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in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  <a:endParaRPr lang="zh-CN" altLang="en-US" sz="16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FC7BF3-04D9-3683-2C3C-86E0C7B04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0" y="2151670"/>
                <a:ext cx="5094087" cy="646331"/>
              </a:xfrm>
              <a:prstGeom prst="rect">
                <a:avLst/>
              </a:prstGeom>
              <a:blipFill>
                <a:blip r:embed="rId4"/>
                <a:stretch>
                  <a:fillRect l="-995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07FC423-D38D-ED39-9BD3-3EA40D10D96F}"/>
              </a:ext>
            </a:extLst>
          </p:cNvPr>
          <p:cNvSpPr/>
          <p:nvPr/>
        </p:nvSpPr>
        <p:spPr>
          <a:xfrm>
            <a:off x="7818572" y="2151670"/>
            <a:ext cx="293210" cy="2926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58FCFD2-FBED-4934-0CB2-380E557F6687}"/>
              </a:ext>
            </a:extLst>
          </p:cNvPr>
          <p:cNvSpPr/>
          <p:nvPr/>
        </p:nvSpPr>
        <p:spPr>
          <a:xfrm>
            <a:off x="7280688" y="2758692"/>
            <a:ext cx="293210" cy="2926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5A972B-003A-B21B-8FB9-01B79873688F}"/>
              </a:ext>
            </a:extLst>
          </p:cNvPr>
          <p:cNvSpPr/>
          <p:nvPr/>
        </p:nvSpPr>
        <p:spPr>
          <a:xfrm>
            <a:off x="7818572" y="3508113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1ADA-B0AB-F61D-34A4-BE6B30993F9B}"/>
              </a:ext>
            </a:extLst>
          </p:cNvPr>
          <p:cNvSpPr/>
          <p:nvPr/>
        </p:nvSpPr>
        <p:spPr>
          <a:xfrm>
            <a:off x="8640070" y="3508112"/>
            <a:ext cx="293210" cy="2926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DEE907-E616-B1FE-2FC3-0F577113D10A}"/>
              </a:ext>
            </a:extLst>
          </p:cNvPr>
          <p:cNvSpPr/>
          <p:nvPr/>
        </p:nvSpPr>
        <p:spPr>
          <a:xfrm>
            <a:off x="8640070" y="2151670"/>
            <a:ext cx="293210" cy="2926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5793EF-6600-99FA-0226-A7676A75E8ED}"/>
              </a:ext>
            </a:extLst>
          </p:cNvPr>
          <p:cNvSpPr/>
          <p:nvPr/>
        </p:nvSpPr>
        <p:spPr>
          <a:xfrm>
            <a:off x="9177252" y="2758692"/>
            <a:ext cx="293210" cy="2926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>
              <a:latin typeface="Palatino Linotype" panose="02040502050505030304" pitchFamily="18" charset="0"/>
            </a:endParaRPr>
          </a:p>
        </p:txBody>
      </p:sp>
      <p:cxnSp>
        <p:nvCxnSpPr>
          <p:cNvPr id="12" name="直接连接符 37">
            <a:extLst>
              <a:ext uri="{FF2B5EF4-FFF2-40B4-BE49-F238E27FC236}">
                <a16:creationId xmlns:a16="http://schemas.microsoft.com/office/drawing/2014/main" id="{2B57D4E5-1F81-30A7-57A7-CACCE29F4FF9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7530958" y="2401494"/>
            <a:ext cx="330554" cy="400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37">
            <a:extLst>
              <a:ext uri="{FF2B5EF4-FFF2-40B4-BE49-F238E27FC236}">
                <a16:creationId xmlns:a16="http://schemas.microsoft.com/office/drawing/2014/main" id="{B6A15C52-EC3D-5DC3-E68A-650C417C0DDA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7530958" y="3008516"/>
            <a:ext cx="1109112" cy="645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37">
            <a:extLst>
              <a:ext uri="{FF2B5EF4-FFF2-40B4-BE49-F238E27FC236}">
                <a16:creationId xmlns:a16="http://schemas.microsoft.com/office/drawing/2014/main" id="{3FEB6A04-8FA3-CCE6-6A92-CE1335938A2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8111782" y="2298014"/>
            <a:ext cx="528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37">
            <a:extLst>
              <a:ext uri="{FF2B5EF4-FFF2-40B4-BE49-F238E27FC236}">
                <a16:creationId xmlns:a16="http://schemas.microsoft.com/office/drawing/2014/main" id="{518ED727-07C6-FBF8-E2EC-6D8511A2151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786675" y="2444357"/>
            <a:ext cx="0" cy="1063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37">
            <a:extLst>
              <a:ext uri="{FF2B5EF4-FFF2-40B4-BE49-F238E27FC236}">
                <a16:creationId xmlns:a16="http://schemas.microsoft.com/office/drawing/2014/main" id="{3329BFA0-6760-42A1-437D-0C9C27087E90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7573898" y="2401494"/>
            <a:ext cx="1109112" cy="503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37">
            <a:extLst>
              <a:ext uri="{FF2B5EF4-FFF2-40B4-BE49-F238E27FC236}">
                <a16:creationId xmlns:a16="http://schemas.microsoft.com/office/drawing/2014/main" id="{DD0BFF22-AE0B-337D-42A1-BE3C0A6F198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8068842" y="2401494"/>
            <a:ext cx="614168" cy="1149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7">
            <a:extLst>
              <a:ext uri="{FF2B5EF4-FFF2-40B4-BE49-F238E27FC236}">
                <a16:creationId xmlns:a16="http://schemas.microsoft.com/office/drawing/2014/main" id="{C2C5CFC7-7215-0729-B2B1-6B0D61C27DE4}"/>
              </a:ext>
            </a:extLst>
          </p:cNvPr>
          <p:cNvCxnSpPr>
            <a:cxnSpLocks/>
            <a:stCxn id="11" idx="4"/>
            <a:endCxn id="9" idx="7"/>
          </p:cNvCxnSpPr>
          <p:nvPr/>
        </p:nvCxnSpPr>
        <p:spPr>
          <a:xfrm flipH="1">
            <a:off x="8890340" y="3051379"/>
            <a:ext cx="433517" cy="499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7">
            <a:extLst>
              <a:ext uri="{FF2B5EF4-FFF2-40B4-BE49-F238E27FC236}">
                <a16:creationId xmlns:a16="http://schemas.microsoft.com/office/drawing/2014/main" id="{CB804ED6-E0AC-A41A-72B8-87EA97A58308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8068842" y="2905036"/>
            <a:ext cx="1108410" cy="645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7">
            <a:extLst>
              <a:ext uri="{FF2B5EF4-FFF2-40B4-BE49-F238E27FC236}">
                <a16:creationId xmlns:a16="http://schemas.microsoft.com/office/drawing/2014/main" id="{5431E348-573F-3D65-074A-90B8CB7AA08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111782" y="3654456"/>
            <a:ext cx="52828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7">
            <a:extLst>
              <a:ext uri="{FF2B5EF4-FFF2-40B4-BE49-F238E27FC236}">
                <a16:creationId xmlns:a16="http://schemas.microsoft.com/office/drawing/2014/main" id="{49BD5254-8BF0-C8D0-3F58-46DE85EC7B81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8890340" y="2401494"/>
            <a:ext cx="329852" cy="400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8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云形标注 28">
            <a:extLst>
              <a:ext uri="{FF2B5EF4-FFF2-40B4-BE49-F238E27FC236}">
                <a16:creationId xmlns:a16="http://schemas.microsoft.com/office/drawing/2014/main" id="{B22F3704-9B13-CE8F-184C-C213C474CDDA}"/>
              </a:ext>
            </a:extLst>
          </p:cNvPr>
          <p:cNvSpPr/>
          <p:nvPr/>
        </p:nvSpPr>
        <p:spPr>
          <a:xfrm>
            <a:off x="550673" y="986191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464940" y="401416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How</a:t>
            </a:r>
            <a:r>
              <a:rPr kumimoji="1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to</a:t>
            </a:r>
            <a:r>
              <a:rPr kumimoji="1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check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1333183" y="1264383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83" y="1264383"/>
                <a:ext cx="3295325" cy="1591269"/>
              </a:xfrm>
              <a:prstGeom prst="rect">
                <a:avLst/>
              </a:prstGeom>
              <a:blipFill>
                <a:blip r:embed="rId2"/>
                <a:stretch>
                  <a:fillRect l="-4231" t="-39683" r="-1538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8D335E-A7BA-B503-0DA6-AE91DAF384E2}"/>
              </a:ext>
            </a:extLst>
          </p:cNvPr>
          <p:cNvSpPr txBox="1"/>
          <p:nvPr/>
        </p:nvSpPr>
        <p:spPr>
          <a:xfrm>
            <a:off x="1623819" y="4652183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BLR</a:t>
            </a:r>
            <a:r>
              <a:rPr kumimoji="1" lang="zh-CN" altLang="en-US" sz="48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48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test!</a:t>
            </a:r>
            <a:endParaRPr kumimoji="1" lang="zh-CN" altLang="en-US" sz="48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3784C2B-B967-DB1E-140D-CCC267D4A9B0}"/>
              </a:ext>
            </a:extLst>
          </p:cNvPr>
          <p:cNvSpPr txBox="1"/>
          <p:nvPr/>
        </p:nvSpPr>
        <p:spPr>
          <a:xfrm>
            <a:off x="9434286" y="488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85202580-EB54-B412-313F-7257A17316DB}"/>
              </a:ext>
            </a:extLst>
          </p:cNvPr>
          <p:cNvGrpSpPr/>
          <p:nvPr/>
        </p:nvGrpSpPr>
        <p:grpSpPr>
          <a:xfrm>
            <a:off x="6195742" y="1348303"/>
            <a:ext cx="5996258" cy="4532232"/>
            <a:chOff x="6195742" y="1348303"/>
            <a:chExt cx="5996258" cy="4532232"/>
          </a:xfrm>
        </p:grpSpPr>
        <p:sp>
          <p:nvSpPr>
            <p:cNvPr id="147" name="圆角矩形 146">
              <a:extLst>
                <a:ext uri="{FF2B5EF4-FFF2-40B4-BE49-F238E27FC236}">
                  <a16:creationId xmlns:a16="http://schemas.microsoft.com/office/drawing/2014/main" id="{EFF50589-EBEA-4F8F-55CA-5A7E1650932A}"/>
                </a:ext>
              </a:extLst>
            </p:cNvPr>
            <p:cNvSpPr/>
            <p:nvPr/>
          </p:nvSpPr>
          <p:spPr>
            <a:xfrm>
              <a:off x="7266819" y="1798776"/>
              <a:ext cx="2760098" cy="523220"/>
            </a:xfrm>
            <a:prstGeom prst="round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9C2418F-D525-8626-72AD-1E3CC8FC3FEB}"/>
                </a:ext>
              </a:extLst>
            </p:cNvPr>
            <p:cNvGrpSpPr/>
            <p:nvPr/>
          </p:nvGrpSpPr>
          <p:grpSpPr>
            <a:xfrm>
              <a:off x="6195742" y="3616706"/>
              <a:ext cx="5996258" cy="1794031"/>
              <a:chOff x="459692" y="3081162"/>
              <a:chExt cx="5996258" cy="1794031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1909BBA-0511-01F6-5DC6-0E29BFB51D71}"/>
                  </a:ext>
                </a:extLst>
              </p:cNvPr>
              <p:cNvGrpSpPr/>
              <p:nvPr/>
            </p:nvGrpSpPr>
            <p:grpSpPr>
              <a:xfrm>
                <a:off x="459692" y="3087603"/>
                <a:ext cx="564234" cy="1784893"/>
                <a:chOff x="459692" y="3087603"/>
                <a:chExt cx="564234" cy="1784893"/>
              </a:xfrm>
            </p:grpSpPr>
            <p:sp>
              <p:nvSpPr>
                <p:cNvPr id="139" name="圆角矩形 138">
                  <a:extLst>
                    <a:ext uri="{FF2B5EF4-FFF2-40B4-BE49-F238E27FC236}">
                      <a16:creationId xmlns:a16="http://schemas.microsoft.com/office/drawing/2014/main" id="{18F4CC16-C3CA-127C-EB02-2BC901A58351}"/>
                    </a:ext>
                  </a:extLst>
                </p:cNvPr>
                <p:cNvSpPr/>
                <p:nvPr/>
              </p:nvSpPr>
              <p:spPr>
                <a:xfrm flipH="1">
                  <a:off x="459692" y="3087603"/>
                  <a:ext cx="564234" cy="1784893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  <a:alpha val="7480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4D7E31E7-AF47-26D9-8144-05371CF5E11B}"/>
                    </a:ext>
                  </a:extLst>
                </p:cNvPr>
                <p:cNvSpPr/>
                <p:nvPr/>
              </p:nvSpPr>
              <p:spPr>
                <a:xfrm>
                  <a:off x="595204" y="3195026"/>
                  <a:ext cx="293210" cy="29268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>
                    <a:latin typeface="Palatino Linotype" panose="02040502050505030304" pitchFamily="18" charset="0"/>
                  </a:endParaRPr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05F4132-109B-8961-3281-71497B90D970}"/>
                    </a:ext>
                  </a:extLst>
                </p:cNvPr>
                <p:cNvSpPr/>
                <p:nvPr/>
              </p:nvSpPr>
              <p:spPr>
                <a:xfrm>
                  <a:off x="595204" y="3602741"/>
                  <a:ext cx="293210" cy="29268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>
                    <a:latin typeface="Palatino Linotype" panose="02040502050505030304" pitchFamily="18" charset="0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431F2495-AFFB-4392-A877-0D2F663F97BF}"/>
                    </a:ext>
                  </a:extLst>
                </p:cNvPr>
                <p:cNvSpPr/>
                <p:nvPr/>
              </p:nvSpPr>
              <p:spPr>
                <a:xfrm>
                  <a:off x="595204" y="4415257"/>
                  <a:ext cx="293210" cy="29268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>
                    <a:latin typeface="Palatino Linotype" panose="0204050205050503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文本框 142">
                      <a:extLst>
                        <a:ext uri="{FF2B5EF4-FFF2-40B4-BE49-F238E27FC236}">
                          <a16:creationId xmlns:a16="http://schemas.microsoft.com/office/drawing/2014/main" id="{71B1F402-611C-A0E0-B8A5-71C72AD2308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87894" y="4019162"/>
                      <a:ext cx="2420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143" name="文本框 142">
                      <a:extLst>
                        <a:ext uri="{FF2B5EF4-FFF2-40B4-BE49-F238E27FC236}">
                          <a16:creationId xmlns:a16="http://schemas.microsoft.com/office/drawing/2014/main" id="{71B1F402-611C-A0E0-B8A5-71C72AD230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87894" y="4019162"/>
                      <a:ext cx="242054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5D756F84-40B4-6127-8A60-31DEF7CD9922}"/>
                  </a:ext>
                </a:extLst>
              </p:cNvPr>
              <p:cNvSpPr/>
              <p:nvPr/>
            </p:nvSpPr>
            <p:spPr>
              <a:xfrm flipH="1">
                <a:off x="1178763" y="3085456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E702941-DE1D-B7CC-AB7F-8C824D211783}"/>
                  </a:ext>
                </a:extLst>
              </p:cNvPr>
              <p:cNvSpPr/>
              <p:nvPr/>
            </p:nvSpPr>
            <p:spPr>
              <a:xfrm>
                <a:off x="1314275" y="3192879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96B6B06-9D59-696E-4E71-AF61B9367D2F}"/>
                  </a:ext>
                </a:extLst>
              </p:cNvPr>
              <p:cNvSpPr/>
              <p:nvPr/>
            </p:nvSpPr>
            <p:spPr>
              <a:xfrm>
                <a:off x="1314275" y="3600594"/>
                <a:ext cx="293210" cy="29268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5675E92-4D72-A63F-7A09-FF834F33F736}"/>
                  </a:ext>
                </a:extLst>
              </p:cNvPr>
              <p:cNvSpPr/>
              <p:nvPr/>
            </p:nvSpPr>
            <p:spPr>
              <a:xfrm>
                <a:off x="1314275" y="4413110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B646CAD-A660-AA94-E5CC-AC5861A692E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406965" y="4017015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B646CAD-A660-AA94-E5CC-AC5861A692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406965" y="4017015"/>
                    <a:ext cx="24205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62C45B5B-7318-E888-3AEE-52C62074AB34}"/>
                      </a:ext>
                    </a:extLst>
                  </p:cNvPr>
                  <p:cNvSpPr txBox="1"/>
                  <p:nvPr/>
                </p:nvSpPr>
                <p:spPr>
                  <a:xfrm>
                    <a:off x="2578268" y="3781518"/>
                    <a:ext cx="37510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sz="2800" dirty="0"/>
                  </a:p>
                </p:txBody>
              </p:sp>
            </mc:Choice>
            <mc:Fallback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62C45B5B-7318-E888-3AEE-52C62074A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8268" y="3781518"/>
                    <a:ext cx="37510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5B1872F4-8744-5127-90C0-E77E4209CA91}"/>
                  </a:ext>
                </a:extLst>
              </p:cNvPr>
              <p:cNvSpPr/>
              <p:nvPr/>
            </p:nvSpPr>
            <p:spPr>
              <a:xfrm flipH="1">
                <a:off x="1859197" y="3083309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DC78412-7788-0361-743E-5F6192391396}"/>
                  </a:ext>
                </a:extLst>
              </p:cNvPr>
              <p:cNvSpPr/>
              <p:nvPr/>
            </p:nvSpPr>
            <p:spPr>
              <a:xfrm>
                <a:off x="1994709" y="3190732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FEC514C-32A5-4B47-B183-C8875F62822E}"/>
                  </a:ext>
                </a:extLst>
              </p:cNvPr>
              <p:cNvSpPr/>
              <p:nvPr/>
            </p:nvSpPr>
            <p:spPr>
              <a:xfrm>
                <a:off x="1994709" y="359844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785E620-B29F-66D4-8A18-69E4BCD4477D}"/>
                  </a:ext>
                </a:extLst>
              </p:cNvPr>
              <p:cNvSpPr/>
              <p:nvPr/>
            </p:nvSpPr>
            <p:spPr>
              <a:xfrm>
                <a:off x="1994709" y="4410963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C26D2886-2442-BDD3-ACD6-BE5F979A4C1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087399" y="4014868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C26D2886-2442-BDD3-ACD6-BE5F979A4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087399" y="4014868"/>
                    <a:ext cx="24205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圆角矩形 54">
                <a:extLst>
                  <a:ext uri="{FF2B5EF4-FFF2-40B4-BE49-F238E27FC236}">
                    <a16:creationId xmlns:a16="http://schemas.microsoft.com/office/drawing/2014/main" id="{D787D5D4-F7F5-68D8-A4DB-F13CE3D27681}"/>
                  </a:ext>
                </a:extLst>
              </p:cNvPr>
              <p:cNvSpPr/>
              <p:nvPr/>
            </p:nvSpPr>
            <p:spPr>
              <a:xfrm flipH="1">
                <a:off x="3007561" y="3085456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67261A1-F137-A74C-C7F6-00E530B84209}"/>
                  </a:ext>
                </a:extLst>
              </p:cNvPr>
              <p:cNvSpPr/>
              <p:nvPr/>
            </p:nvSpPr>
            <p:spPr>
              <a:xfrm>
                <a:off x="3143073" y="3192879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DFCDD1C-3719-E378-40A8-CEB0CC657B02}"/>
                  </a:ext>
                </a:extLst>
              </p:cNvPr>
              <p:cNvSpPr/>
              <p:nvPr/>
            </p:nvSpPr>
            <p:spPr>
              <a:xfrm>
                <a:off x="3143073" y="3600594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1BE4526-8587-477B-5B4A-042BB7F86CA7}"/>
                  </a:ext>
                </a:extLst>
              </p:cNvPr>
              <p:cNvSpPr/>
              <p:nvPr/>
            </p:nvSpPr>
            <p:spPr>
              <a:xfrm>
                <a:off x="3143073" y="4413110"/>
                <a:ext cx="293210" cy="292687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7CEBE97C-1195-2FAA-1731-767A9C37E7D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235763" y="4017015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7CEBE97C-1195-2FAA-1731-767A9C37E7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235763" y="4017015"/>
                    <a:ext cx="24205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B73651C3-9FE7-5F26-245B-CCACDF34CD0D}"/>
                  </a:ext>
                </a:extLst>
              </p:cNvPr>
              <p:cNvSpPr/>
              <p:nvPr/>
            </p:nvSpPr>
            <p:spPr>
              <a:xfrm flipH="1">
                <a:off x="3726632" y="3083309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E5DF1A66-C2FA-F7B1-5B96-16D09AE669DB}"/>
                  </a:ext>
                </a:extLst>
              </p:cNvPr>
              <p:cNvSpPr/>
              <p:nvPr/>
            </p:nvSpPr>
            <p:spPr>
              <a:xfrm>
                <a:off x="3862144" y="3190732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C20729BB-CC40-567E-1D7D-E3E06089E74E}"/>
                  </a:ext>
                </a:extLst>
              </p:cNvPr>
              <p:cNvSpPr/>
              <p:nvPr/>
            </p:nvSpPr>
            <p:spPr>
              <a:xfrm>
                <a:off x="3862144" y="359844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E013CA0-4FFF-4F09-BB07-D42C1B932A10}"/>
                  </a:ext>
                </a:extLst>
              </p:cNvPr>
              <p:cNvSpPr/>
              <p:nvPr/>
            </p:nvSpPr>
            <p:spPr>
              <a:xfrm>
                <a:off x="3862144" y="4410963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49EE0C-CA43-4210-DE48-FBD1010BA24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954834" y="4014868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49EE0C-CA43-4210-DE48-FBD1010B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54834" y="4014868"/>
                    <a:ext cx="24205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圆角矩形 128">
                <a:extLst>
                  <a:ext uri="{FF2B5EF4-FFF2-40B4-BE49-F238E27FC236}">
                    <a16:creationId xmlns:a16="http://schemas.microsoft.com/office/drawing/2014/main" id="{29F983DC-989C-ADBE-CF18-0343DF5D4208}"/>
                  </a:ext>
                </a:extLst>
              </p:cNvPr>
              <p:cNvSpPr/>
              <p:nvPr/>
            </p:nvSpPr>
            <p:spPr>
              <a:xfrm flipH="1">
                <a:off x="4407066" y="3081162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E592AEC7-F8F8-A78F-BB1C-2129E02B3A29}"/>
                  </a:ext>
                </a:extLst>
              </p:cNvPr>
              <p:cNvSpPr/>
              <p:nvPr/>
            </p:nvSpPr>
            <p:spPr>
              <a:xfrm>
                <a:off x="4542578" y="3188585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7C0E8A69-82CC-E113-040F-1010B20D5E1A}"/>
                  </a:ext>
                </a:extLst>
              </p:cNvPr>
              <p:cNvSpPr/>
              <p:nvPr/>
            </p:nvSpPr>
            <p:spPr>
              <a:xfrm>
                <a:off x="4542578" y="3596300"/>
                <a:ext cx="293210" cy="2926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B6400A2-A00C-68A6-0FA5-8D1C7E0BB697}"/>
                  </a:ext>
                </a:extLst>
              </p:cNvPr>
              <p:cNvSpPr/>
              <p:nvPr/>
            </p:nvSpPr>
            <p:spPr>
              <a:xfrm>
                <a:off x="4542578" y="440881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D5E984DA-B3B1-DAC8-B796-A6E79119920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635268" y="4012721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D5E984DA-B3B1-DAC8-B796-A6E791199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635268" y="4012721"/>
                    <a:ext cx="24205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Right Brace 39">
                <a:extLst>
                  <a:ext uri="{FF2B5EF4-FFF2-40B4-BE49-F238E27FC236}">
                    <a16:creationId xmlns:a16="http://schemas.microsoft.com/office/drawing/2014/main" id="{AD658766-ECF6-D7C0-238B-420D5E92F776}"/>
                  </a:ext>
                </a:extLst>
              </p:cNvPr>
              <p:cNvSpPr/>
              <p:nvPr/>
            </p:nvSpPr>
            <p:spPr>
              <a:xfrm>
                <a:off x="5191957" y="3090300"/>
                <a:ext cx="516367" cy="1784893"/>
              </a:xfrm>
              <a:prstGeom prst="rightBrac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C0207706-796E-CCB8-B27B-3C5C1C32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1080" y="3709430"/>
                    <a:ext cx="694870" cy="539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oMath>
                      </m:oMathPara>
                    </a14:m>
                    <a:endParaRPr kumimoji="1" lang="zh-CN" altLang="en-US" sz="2800" b="1" dirty="0"/>
                  </a:p>
                </p:txBody>
              </p:sp>
            </mc:Choice>
            <mc:Fallback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C0207706-796E-CCB8-B27B-3C5C1C327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1080" y="3709430"/>
                    <a:ext cx="694870" cy="539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A427F1E-0211-A6D7-40B5-5EB542A91C68}"/>
                    </a:ext>
                  </a:extLst>
                </p:cNvPr>
                <p:cNvSpPr txBox="1"/>
                <p:nvPr/>
              </p:nvSpPr>
              <p:spPr>
                <a:xfrm>
                  <a:off x="6998784" y="5357315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A427F1E-0211-A6D7-40B5-5EB542A91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784" y="5357315"/>
                  <a:ext cx="51488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00A66ED4-2EDE-E9C9-CD78-76A3A1B19C6F}"/>
                    </a:ext>
                  </a:extLst>
                </p:cNvPr>
                <p:cNvSpPr txBox="1"/>
                <p:nvPr/>
              </p:nvSpPr>
              <p:spPr>
                <a:xfrm>
                  <a:off x="8782248" y="5331915"/>
                  <a:ext cx="5100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00A66ED4-2EDE-E9C9-CD78-76A3A1B19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2248" y="5331915"/>
                  <a:ext cx="510075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03EFEEA1-E35D-EEAF-0006-EBCE2EB7328F}"/>
                    </a:ext>
                  </a:extLst>
                </p:cNvPr>
                <p:cNvSpPr txBox="1"/>
                <p:nvPr/>
              </p:nvSpPr>
              <p:spPr>
                <a:xfrm>
                  <a:off x="9887180" y="5344674"/>
                  <a:ext cx="11601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03EFEEA1-E35D-EEAF-0006-EBCE2EB73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7180" y="5344674"/>
                  <a:ext cx="1160126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AAB691E0-8B04-F014-A635-156AE9093FDF}"/>
                </a:ext>
              </a:extLst>
            </p:cNvPr>
            <p:cNvCxnSpPr>
              <a:cxnSpLocks/>
              <a:stCxn id="147" idx="2"/>
              <a:endCxn id="44" idx="0"/>
            </p:cNvCxnSpPr>
            <p:nvPr/>
          </p:nvCxnSpPr>
          <p:spPr>
            <a:xfrm flipH="1">
              <a:off x="7196930" y="2321996"/>
              <a:ext cx="1449938" cy="129900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93E8D083-1ECF-7B86-2518-3D0C6D3E4AFD}"/>
                </a:ext>
              </a:extLst>
            </p:cNvPr>
            <p:cNvCxnSpPr>
              <a:cxnSpLocks/>
              <a:stCxn id="147" idx="2"/>
              <a:endCxn id="50" idx="0"/>
            </p:cNvCxnSpPr>
            <p:nvPr/>
          </p:nvCxnSpPr>
          <p:spPr>
            <a:xfrm flipH="1">
              <a:off x="7877364" y="2321996"/>
              <a:ext cx="769504" cy="12968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A0D5CA0A-3B0C-D198-CC44-77B30B1DC73D}"/>
                </a:ext>
              </a:extLst>
            </p:cNvPr>
            <p:cNvCxnSpPr>
              <a:cxnSpLocks/>
              <a:stCxn id="147" idx="2"/>
              <a:endCxn id="129" idx="0"/>
            </p:cNvCxnSpPr>
            <p:nvPr/>
          </p:nvCxnSpPr>
          <p:spPr>
            <a:xfrm>
              <a:off x="8646868" y="2321996"/>
              <a:ext cx="1778365" cy="129471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F875342-96BB-4781-D61C-FED5BA60A8E1}"/>
                </a:ext>
              </a:extLst>
            </p:cNvPr>
            <p:cNvSpPr/>
            <p:nvPr/>
          </p:nvSpPr>
          <p:spPr>
            <a:xfrm>
              <a:off x="7519749" y="1953593"/>
              <a:ext cx="243916" cy="24348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9345BD3D-AE8A-CA10-9C4F-91DE35FC992A}"/>
                </a:ext>
              </a:extLst>
            </p:cNvPr>
            <p:cNvSpPr/>
            <p:nvPr/>
          </p:nvSpPr>
          <p:spPr>
            <a:xfrm>
              <a:off x="7877364" y="1953594"/>
              <a:ext cx="243916" cy="24348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BACFC7C7-D05B-18D6-2F03-E4572E596356}"/>
                </a:ext>
              </a:extLst>
            </p:cNvPr>
            <p:cNvSpPr txBox="1"/>
            <p:nvPr/>
          </p:nvSpPr>
          <p:spPr>
            <a:xfrm>
              <a:off x="7340663" y="189066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(</a:t>
              </a:r>
              <a:r>
                <a:rPr kumimoji="1" lang="zh-CN" altLang="en-US" dirty="0"/>
                <a:t>   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 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   </a:t>
              </a:r>
              <a:r>
                <a:rPr kumimoji="1" lang="en-US" altLang="zh-CN" dirty="0"/>
                <a:t>):</a:t>
              </a:r>
              <a:r>
                <a:rPr kumimoji="1" lang="zh-CN" altLang="en-US" dirty="0"/>
                <a:t> </a:t>
              </a: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0A68FE49-6709-2FF7-FC79-2682DC6ABD0F}"/>
                </a:ext>
              </a:extLst>
            </p:cNvPr>
            <p:cNvSpPr/>
            <p:nvPr/>
          </p:nvSpPr>
          <p:spPr>
            <a:xfrm>
              <a:off x="8208971" y="1956799"/>
              <a:ext cx="243916" cy="243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75D3CBC7-597F-AE1B-7154-014F1387DD6B}"/>
                </a:ext>
              </a:extLst>
            </p:cNvPr>
            <p:cNvSpPr/>
            <p:nvPr/>
          </p:nvSpPr>
          <p:spPr>
            <a:xfrm>
              <a:off x="8712339" y="1946338"/>
              <a:ext cx="243916" cy="24348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E226CBA8-18DA-0C20-E3DB-3D25503595F9}"/>
                </a:ext>
              </a:extLst>
            </p:cNvPr>
            <p:cNvSpPr/>
            <p:nvPr/>
          </p:nvSpPr>
          <p:spPr>
            <a:xfrm>
              <a:off x="9165904" y="1949544"/>
              <a:ext cx="243916" cy="24348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08F5C44C-E0AB-7110-BE38-48CBEEA0E3C9}"/>
                </a:ext>
              </a:extLst>
            </p:cNvPr>
            <p:cNvSpPr/>
            <p:nvPr/>
          </p:nvSpPr>
          <p:spPr>
            <a:xfrm>
              <a:off x="9643264" y="1946338"/>
              <a:ext cx="243916" cy="243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C5DEE77-4259-8E28-2DFA-E5F811F74319}"/>
                </a:ext>
              </a:extLst>
            </p:cNvPr>
            <p:cNvSpPr txBox="1"/>
            <p:nvPr/>
          </p:nvSpPr>
          <p:spPr>
            <a:xfrm>
              <a:off x="8891380" y="1872318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+</a:t>
              </a:r>
              <a:r>
                <a:rPr kumimoji="1" lang="zh-CN" altLang="en-US" dirty="0"/>
                <a:t>    </a:t>
              </a:r>
              <a:r>
                <a:rPr kumimoji="1" lang="en-US" altLang="zh-CN" dirty="0"/>
                <a:t>=</a:t>
              </a:r>
              <a:endParaRPr kumimoji="1"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FBBA581C-5053-8B65-3775-497CB16E051B}"/>
                    </a:ext>
                  </a:extLst>
                </p:cNvPr>
                <p:cNvSpPr txBox="1"/>
                <p:nvPr/>
              </p:nvSpPr>
              <p:spPr>
                <a:xfrm>
                  <a:off x="7569077" y="1348303"/>
                  <a:ext cx="2286523" cy="41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For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2000" b="1" dirty="0">
                      <a:latin typeface="Palatino Linotype" panose="02040502050505030304" pitchFamily="18" charset="0"/>
                    </a:rPr>
                    <a:t>each</a:t>
                  </a:r>
                  <a:r>
                    <a:rPr lang="zh-CN" altLang="en-US" sz="2000" b="1" dirty="0"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FBBA581C-5053-8B65-3775-497CB16E0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077" y="1348303"/>
                  <a:ext cx="2286523" cy="411779"/>
                </a:xfrm>
                <a:prstGeom prst="rect">
                  <a:avLst/>
                </a:prstGeom>
                <a:blipFill>
                  <a:blip r:embed="rId12"/>
                  <a:stretch>
                    <a:fillRect l="-1105" t="-6061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E8B3E-7411-9861-D078-6CE8CCB858E4}"/>
              </a:ext>
            </a:extLst>
          </p:cNvPr>
          <p:cNvSpPr txBox="1"/>
          <p:nvPr/>
        </p:nvSpPr>
        <p:spPr>
          <a:xfrm>
            <a:off x="9639601" y="2649449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Consistency</a:t>
            </a:r>
            <a:endParaRPr kumimoji="1" lang="zh-CN" altLang="en-US" sz="20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77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8" grpId="0"/>
      <p:bldP spid="1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94F63D29-96DE-BEF5-C747-CA21E18A26A7}"/>
              </a:ext>
            </a:extLst>
          </p:cNvPr>
          <p:cNvSpPr/>
          <p:nvPr/>
        </p:nvSpPr>
        <p:spPr>
          <a:xfrm flipH="1">
            <a:off x="5982554" y="3539685"/>
            <a:ext cx="3470199" cy="2340850"/>
          </a:xfrm>
          <a:prstGeom prst="roundRect">
            <a:avLst/>
          </a:prstGeom>
          <a:solidFill>
            <a:schemeClr val="tx2">
              <a:lumMod val="25000"/>
              <a:lumOff val="75000"/>
              <a:alpha val="7480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3" name="圆角矩形 182">
            <a:extLst>
              <a:ext uri="{FF2B5EF4-FFF2-40B4-BE49-F238E27FC236}">
                <a16:creationId xmlns:a16="http://schemas.microsoft.com/office/drawing/2014/main" id="{6AA9FC23-7B27-6393-02E7-6854CE2182E0}"/>
              </a:ext>
            </a:extLst>
          </p:cNvPr>
          <p:cNvSpPr/>
          <p:nvPr/>
        </p:nvSpPr>
        <p:spPr>
          <a:xfrm flipH="1">
            <a:off x="7044148" y="2080676"/>
            <a:ext cx="2518891" cy="824165"/>
          </a:xfrm>
          <a:prstGeom prst="roundRect">
            <a:avLst/>
          </a:prstGeom>
          <a:solidFill>
            <a:schemeClr val="tx2">
              <a:lumMod val="25000"/>
              <a:lumOff val="75000"/>
              <a:alpha val="7480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云形标注 28">
            <a:extLst>
              <a:ext uri="{FF2B5EF4-FFF2-40B4-BE49-F238E27FC236}">
                <a16:creationId xmlns:a16="http://schemas.microsoft.com/office/drawing/2014/main" id="{B22F3704-9B13-CE8F-184C-C213C474CDDA}"/>
              </a:ext>
            </a:extLst>
          </p:cNvPr>
          <p:cNvSpPr/>
          <p:nvPr/>
        </p:nvSpPr>
        <p:spPr>
          <a:xfrm>
            <a:off x="550673" y="986191"/>
            <a:ext cx="4654664" cy="2341209"/>
          </a:xfrm>
          <a:prstGeom prst="cloudCallout">
            <a:avLst>
              <a:gd name="adj1" fmla="val -9772"/>
              <a:gd name="adj2" fmla="val -19198"/>
            </a:avLst>
          </a:prstGeom>
          <a:solidFill>
            <a:schemeClr val="accent5">
              <a:lumMod val="20000"/>
              <a:lumOff val="80000"/>
              <a:alpha val="9716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12CE8-C243-5749-98B2-B2DEFE21F039}"/>
              </a:ext>
            </a:extLst>
          </p:cNvPr>
          <p:cNvSpPr txBox="1"/>
          <p:nvPr/>
        </p:nvSpPr>
        <p:spPr>
          <a:xfrm>
            <a:off x="1464940" y="401416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How</a:t>
            </a:r>
            <a:r>
              <a:rPr kumimoji="1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to</a:t>
            </a:r>
            <a:r>
              <a:rPr kumimoji="1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check</a:t>
            </a:r>
            <a:endParaRPr kumimoji="1" lang="zh-CN" altLang="en-US" sz="32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/>
              <p:nvPr/>
            </p:nvSpPr>
            <p:spPr>
              <a:xfrm>
                <a:off x="1333183" y="1264383"/>
                <a:ext cx="3295325" cy="159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each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we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choose</a:t>
                </a:r>
                <a:endParaRPr kumimoji="1" lang="zh-CN" alt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000" dirty="0"/>
              </a:p>
              <a:p>
                <a:pPr algn="ctr"/>
                <a:r>
                  <a:rPr lang="en-US" altLang="zh-CN" sz="20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81243D3-E014-761B-5755-1DFBCD8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83" y="1264383"/>
                <a:ext cx="3295325" cy="1591269"/>
              </a:xfrm>
              <a:prstGeom prst="rect">
                <a:avLst/>
              </a:prstGeom>
              <a:blipFill>
                <a:blip r:embed="rId2"/>
                <a:stretch>
                  <a:fillRect l="-4231" t="-39683" r="-1538" b="-73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8D335E-A7BA-B503-0DA6-AE91DAF384E2}"/>
              </a:ext>
            </a:extLst>
          </p:cNvPr>
          <p:cNvSpPr txBox="1"/>
          <p:nvPr/>
        </p:nvSpPr>
        <p:spPr>
          <a:xfrm>
            <a:off x="1623819" y="4652183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BLR</a:t>
            </a:r>
            <a:r>
              <a:rPr kumimoji="1" lang="zh-CN" altLang="en-US" sz="48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sz="4800" b="1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test!</a:t>
            </a:r>
            <a:endParaRPr kumimoji="1" lang="zh-CN" altLang="en-US" sz="4800" b="1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3784C2B-B967-DB1E-140D-CCC267D4A9B0}"/>
              </a:ext>
            </a:extLst>
          </p:cNvPr>
          <p:cNvSpPr txBox="1"/>
          <p:nvPr/>
        </p:nvSpPr>
        <p:spPr>
          <a:xfrm>
            <a:off x="9434286" y="488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EFF50589-EBEA-4F8F-55CA-5A7E1650932A}"/>
              </a:ext>
            </a:extLst>
          </p:cNvPr>
          <p:cNvSpPr/>
          <p:nvPr/>
        </p:nvSpPr>
        <p:spPr>
          <a:xfrm>
            <a:off x="7246813" y="2277217"/>
            <a:ext cx="344189" cy="3497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9C2418F-D525-8626-72AD-1E3CC8FC3FEB}"/>
              </a:ext>
            </a:extLst>
          </p:cNvPr>
          <p:cNvGrpSpPr/>
          <p:nvPr/>
        </p:nvGrpSpPr>
        <p:grpSpPr>
          <a:xfrm>
            <a:off x="6195742" y="3616706"/>
            <a:ext cx="5996258" cy="1794031"/>
            <a:chOff x="459692" y="3081162"/>
            <a:chExt cx="5996258" cy="179403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1909BBA-0511-01F6-5DC6-0E29BFB51D71}"/>
                </a:ext>
              </a:extLst>
            </p:cNvPr>
            <p:cNvGrpSpPr/>
            <p:nvPr/>
          </p:nvGrpSpPr>
          <p:grpSpPr>
            <a:xfrm>
              <a:off x="459692" y="3087603"/>
              <a:ext cx="564234" cy="1784893"/>
              <a:chOff x="459692" y="3087603"/>
              <a:chExt cx="564234" cy="1784893"/>
            </a:xfrm>
          </p:grpSpPr>
          <p:sp>
            <p:nvSpPr>
              <p:cNvPr id="139" name="圆角矩形 138">
                <a:extLst>
                  <a:ext uri="{FF2B5EF4-FFF2-40B4-BE49-F238E27FC236}">
                    <a16:creationId xmlns:a16="http://schemas.microsoft.com/office/drawing/2014/main" id="{18F4CC16-C3CA-127C-EB02-2BC901A58351}"/>
                  </a:ext>
                </a:extLst>
              </p:cNvPr>
              <p:cNvSpPr/>
              <p:nvPr/>
            </p:nvSpPr>
            <p:spPr>
              <a:xfrm flipH="1">
                <a:off x="459692" y="3087603"/>
                <a:ext cx="564234" cy="178489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7480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4D7E31E7-AF47-26D9-8144-05371CF5E11B}"/>
                  </a:ext>
                </a:extLst>
              </p:cNvPr>
              <p:cNvSpPr/>
              <p:nvPr/>
            </p:nvSpPr>
            <p:spPr>
              <a:xfrm>
                <a:off x="595204" y="3195026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05F4132-109B-8961-3281-71497B90D970}"/>
                  </a:ext>
                </a:extLst>
              </p:cNvPr>
              <p:cNvSpPr/>
              <p:nvPr/>
            </p:nvSpPr>
            <p:spPr>
              <a:xfrm>
                <a:off x="595204" y="3602741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431F2495-AFFB-4392-A877-0D2F663F97BF}"/>
                  </a:ext>
                </a:extLst>
              </p:cNvPr>
              <p:cNvSpPr/>
              <p:nvPr/>
            </p:nvSpPr>
            <p:spPr>
              <a:xfrm>
                <a:off x="595204" y="4415257"/>
                <a:ext cx="293210" cy="2926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71B1F402-611C-A0E0-B8A5-71C72AD2308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71B1F402-611C-A0E0-B8A5-71C72AD23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7894" y="4019162"/>
                    <a:ext cx="2420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5D756F84-40B4-6127-8A60-31DEF7CD9922}"/>
                </a:ext>
              </a:extLst>
            </p:cNvPr>
            <p:cNvSpPr/>
            <p:nvPr/>
          </p:nvSpPr>
          <p:spPr>
            <a:xfrm flipH="1">
              <a:off x="1178763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E702941-DE1D-B7CC-AB7F-8C824D211783}"/>
                </a:ext>
              </a:extLst>
            </p:cNvPr>
            <p:cNvSpPr/>
            <p:nvPr/>
          </p:nvSpPr>
          <p:spPr>
            <a:xfrm>
              <a:off x="1314275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6B6B06-9D59-696E-4E71-AF61B9367D2F}"/>
                </a:ext>
              </a:extLst>
            </p:cNvPr>
            <p:cNvSpPr/>
            <p:nvPr/>
          </p:nvSpPr>
          <p:spPr>
            <a:xfrm>
              <a:off x="1314275" y="3600594"/>
              <a:ext cx="293210" cy="29268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5675E92-4D72-A63F-7A09-FF834F33F736}"/>
                </a:ext>
              </a:extLst>
            </p:cNvPr>
            <p:cNvSpPr/>
            <p:nvPr/>
          </p:nvSpPr>
          <p:spPr>
            <a:xfrm>
              <a:off x="1314275" y="4413110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B646CAD-A660-AA94-E5CC-AC5861A692EA}"/>
                    </a:ext>
                  </a:extLst>
                </p:cNvPr>
                <p:cNvSpPr txBox="1"/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B646CAD-A660-AA94-E5CC-AC5861A69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06965" y="4017015"/>
                  <a:ext cx="2420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2C45B5B-7318-E888-3AEE-52C62074AB34}"/>
                    </a:ext>
                  </a:extLst>
                </p:cNvPr>
                <p:cNvSpPr txBox="1"/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2C45B5B-7318-E888-3AEE-52C62074A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268" y="3781518"/>
                  <a:ext cx="37510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5B1872F4-8744-5127-90C0-E77E4209CA91}"/>
                </a:ext>
              </a:extLst>
            </p:cNvPr>
            <p:cNvSpPr/>
            <p:nvPr/>
          </p:nvSpPr>
          <p:spPr>
            <a:xfrm flipH="1">
              <a:off x="1859197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DC78412-7788-0361-743E-5F6192391396}"/>
                </a:ext>
              </a:extLst>
            </p:cNvPr>
            <p:cNvSpPr/>
            <p:nvPr/>
          </p:nvSpPr>
          <p:spPr>
            <a:xfrm>
              <a:off x="1994709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FEC514C-32A5-4B47-B183-C8875F62822E}"/>
                </a:ext>
              </a:extLst>
            </p:cNvPr>
            <p:cNvSpPr/>
            <p:nvPr/>
          </p:nvSpPr>
          <p:spPr>
            <a:xfrm>
              <a:off x="1994709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785E620-B29F-66D4-8A18-69E4BCD4477D}"/>
                </a:ext>
              </a:extLst>
            </p:cNvPr>
            <p:cNvSpPr/>
            <p:nvPr/>
          </p:nvSpPr>
          <p:spPr>
            <a:xfrm>
              <a:off x="1994709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26D2886-2442-BDD3-ACD6-BE5F979A4C1E}"/>
                    </a:ext>
                  </a:extLst>
                </p:cNvPr>
                <p:cNvSpPr txBox="1"/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26D2886-2442-BDD3-ACD6-BE5F979A4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87399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D787D5D4-F7F5-68D8-A4DB-F13CE3D27681}"/>
                </a:ext>
              </a:extLst>
            </p:cNvPr>
            <p:cNvSpPr/>
            <p:nvPr/>
          </p:nvSpPr>
          <p:spPr>
            <a:xfrm flipH="1">
              <a:off x="3007561" y="3085456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67261A1-F137-A74C-C7F6-00E530B84209}"/>
                </a:ext>
              </a:extLst>
            </p:cNvPr>
            <p:cNvSpPr/>
            <p:nvPr/>
          </p:nvSpPr>
          <p:spPr>
            <a:xfrm>
              <a:off x="3143073" y="3192879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FCDD1C-3719-E378-40A8-CEB0CC657B02}"/>
                </a:ext>
              </a:extLst>
            </p:cNvPr>
            <p:cNvSpPr/>
            <p:nvPr/>
          </p:nvSpPr>
          <p:spPr>
            <a:xfrm>
              <a:off x="3143073" y="3600594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1BE4526-8587-477B-5B4A-042BB7F86CA7}"/>
                </a:ext>
              </a:extLst>
            </p:cNvPr>
            <p:cNvSpPr/>
            <p:nvPr/>
          </p:nvSpPr>
          <p:spPr>
            <a:xfrm>
              <a:off x="3143073" y="4413110"/>
              <a:ext cx="293210" cy="29268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CEBE97C-1195-2FAA-1731-767A9C37E7D5}"/>
                    </a:ext>
                  </a:extLst>
                </p:cNvPr>
                <p:cNvSpPr txBox="1"/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CEBE97C-1195-2FAA-1731-767A9C37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35763" y="4017015"/>
                  <a:ext cx="2420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B73651C3-9FE7-5F26-245B-CCACDF34CD0D}"/>
                </a:ext>
              </a:extLst>
            </p:cNvPr>
            <p:cNvSpPr/>
            <p:nvPr/>
          </p:nvSpPr>
          <p:spPr>
            <a:xfrm flipH="1">
              <a:off x="3726632" y="3083309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5DF1A66-C2FA-F7B1-5B96-16D09AE669DB}"/>
                </a:ext>
              </a:extLst>
            </p:cNvPr>
            <p:cNvSpPr/>
            <p:nvPr/>
          </p:nvSpPr>
          <p:spPr>
            <a:xfrm>
              <a:off x="3862144" y="3190732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20729BB-CC40-567E-1D7D-E3E06089E74E}"/>
                </a:ext>
              </a:extLst>
            </p:cNvPr>
            <p:cNvSpPr/>
            <p:nvPr/>
          </p:nvSpPr>
          <p:spPr>
            <a:xfrm>
              <a:off x="3862144" y="3598447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E013CA0-4FFF-4F09-BB07-D42C1B932A10}"/>
                </a:ext>
              </a:extLst>
            </p:cNvPr>
            <p:cNvSpPr/>
            <p:nvPr/>
          </p:nvSpPr>
          <p:spPr>
            <a:xfrm>
              <a:off x="3862144" y="4410963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FE49EE0C-CA43-4210-DE48-FBD1010BA242}"/>
                    </a:ext>
                  </a:extLst>
                </p:cNvPr>
                <p:cNvSpPr txBox="1"/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FE49EE0C-CA43-4210-DE48-FBD1010BA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54834" y="4014868"/>
                  <a:ext cx="2420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29F983DC-989C-ADBE-CF18-0343DF5D4208}"/>
                </a:ext>
              </a:extLst>
            </p:cNvPr>
            <p:cNvSpPr/>
            <p:nvPr/>
          </p:nvSpPr>
          <p:spPr>
            <a:xfrm flipH="1">
              <a:off x="4407066" y="3081162"/>
              <a:ext cx="564234" cy="17848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7480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592AEC7-F8F8-A78F-BB1C-2129E02B3A29}"/>
                </a:ext>
              </a:extLst>
            </p:cNvPr>
            <p:cNvSpPr/>
            <p:nvPr/>
          </p:nvSpPr>
          <p:spPr>
            <a:xfrm>
              <a:off x="4542578" y="3188585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 dirty="0">
                <a:latin typeface="Palatino Linotype" panose="0204050205050503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7C0E8A69-82CC-E113-040F-1010B20D5E1A}"/>
                </a:ext>
              </a:extLst>
            </p:cNvPr>
            <p:cNvSpPr/>
            <p:nvPr/>
          </p:nvSpPr>
          <p:spPr>
            <a:xfrm>
              <a:off x="4542578" y="3596300"/>
              <a:ext cx="293210" cy="29268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DB6400A2-A00C-68A6-0FA5-8D1C7E0BB697}"/>
                </a:ext>
              </a:extLst>
            </p:cNvPr>
            <p:cNvSpPr/>
            <p:nvPr/>
          </p:nvSpPr>
          <p:spPr>
            <a:xfrm>
              <a:off x="4542578" y="4408816"/>
              <a:ext cx="293210" cy="2926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D5E984DA-B3B1-DAC8-B796-A6E791199208}"/>
                    </a:ext>
                  </a:extLst>
                </p:cNvPr>
                <p:cNvSpPr txBox="1"/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D5E984DA-B3B1-DAC8-B796-A6E791199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35268" y="4012721"/>
                  <a:ext cx="2420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Right Brace 39">
              <a:extLst>
                <a:ext uri="{FF2B5EF4-FFF2-40B4-BE49-F238E27FC236}">
                  <a16:creationId xmlns:a16="http://schemas.microsoft.com/office/drawing/2014/main" id="{AD658766-ECF6-D7C0-238B-420D5E92F776}"/>
                </a:ext>
              </a:extLst>
            </p:cNvPr>
            <p:cNvSpPr/>
            <p:nvPr/>
          </p:nvSpPr>
          <p:spPr>
            <a:xfrm>
              <a:off x="5191957" y="3090300"/>
              <a:ext cx="516367" cy="1784893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C0207706-796E-CCB8-B27B-3C5C1C3271B2}"/>
                    </a:ext>
                  </a:extLst>
                </p:cNvPr>
                <p:cNvSpPr txBox="1"/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C0207706-796E-CCB8-B27B-3C5C1C327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080" y="3709430"/>
                  <a:ext cx="694870" cy="539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2A427F1E-0211-A6D7-40B5-5EB542A91C68}"/>
                  </a:ext>
                </a:extLst>
              </p:cNvPr>
              <p:cNvSpPr txBox="1"/>
              <p:nvPr/>
            </p:nvSpPr>
            <p:spPr>
              <a:xfrm>
                <a:off x="6998784" y="5357315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2A427F1E-0211-A6D7-40B5-5EB542A91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84" y="5357315"/>
                <a:ext cx="51488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0A66ED4-2EDE-E9C9-CD78-76A3A1B19C6F}"/>
                  </a:ext>
                </a:extLst>
              </p:cNvPr>
              <p:cNvSpPr txBox="1"/>
              <p:nvPr/>
            </p:nvSpPr>
            <p:spPr>
              <a:xfrm>
                <a:off x="8782248" y="5331915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0A66ED4-2EDE-E9C9-CD78-76A3A1B1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248" y="5331915"/>
                <a:ext cx="51007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3EFEEA1-E35D-EEAF-0006-EBCE2EB7328F}"/>
                  </a:ext>
                </a:extLst>
              </p:cNvPr>
              <p:cNvSpPr txBox="1"/>
              <p:nvPr/>
            </p:nvSpPr>
            <p:spPr>
              <a:xfrm>
                <a:off x="9887180" y="5344674"/>
                <a:ext cx="1160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3EFEEA1-E35D-EEAF-0006-EBCE2EB73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180" y="5344674"/>
                <a:ext cx="11601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AAB691E0-8B04-F014-A635-156AE9093FDF}"/>
              </a:ext>
            </a:extLst>
          </p:cNvPr>
          <p:cNvCxnSpPr>
            <a:cxnSpLocks/>
            <a:stCxn id="147" idx="2"/>
            <a:endCxn id="44" idx="0"/>
          </p:cNvCxnSpPr>
          <p:nvPr/>
        </p:nvCxnSpPr>
        <p:spPr>
          <a:xfrm flipH="1">
            <a:off x="7196930" y="2626978"/>
            <a:ext cx="221978" cy="99402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93E8D083-1ECF-7B86-2518-3D0C6D3E4AFD}"/>
              </a:ext>
            </a:extLst>
          </p:cNvPr>
          <p:cNvCxnSpPr>
            <a:cxnSpLocks/>
            <a:stCxn id="147" idx="2"/>
            <a:endCxn id="50" idx="0"/>
          </p:cNvCxnSpPr>
          <p:nvPr/>
        </p:nvCxnSpPr>
        <p:spPr>
          <a:xfrm>
            <a:off x="7418908" y="2626978"/>
            <a:ext cx="458456" cy="9918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A0D5CA0A-3B0C-D198-CC44-77B30B1DC73D}"/>
              </a:ext>
            </a:extLst>
          </p:cNvPr>
          <p:cNvCxnSpPr>
            <a:cxnSpLocks/>
            <a:stCxn id="147" idx="2"/>
            <a:endCxn id="129" idx="0"/>
          </p:cNvCxnSpPr>
          <p:nvPr/>
        </p:nvCxnSpPr>
        <p:spPr>
          <a:xfrm>
            <a:off x="7418908" y="2626978"/>
            <a:ext cx="3006325" cy="9897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2A75653-C1A4-4D9E-CACE-47712FA94554}"/>
              </a:ext>
            </a:extLst>
          </p:cNvPr>
          <p:cNvSpPr/>
          <p:nvPr/>
        </p:nvSpPr>
        <p:spPr>
          <a:xfrm>
            <a:off x="7755152" y="2276143"/>
            <a:ext cx="344190" cy="34976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5DF0E5C-1A08-E9C2-14FF-DA1126F28B1A}"/>
              </a:ext>
            </a:extLst>
          </p:cNvPr>
          <p:cNvSpPr/>
          <p:nvPr/>
        </p:nvSpPr>
        <p:spPr>
          <a:xfrm>
            <a:off x="9034651" y="2273996"/>
            <a:ext cx="344189" cy="3497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6B588C5-AB61-74AB-E30C-C3FB0086BC09}"/>
                  </a:ext>
                </a:extLst>
              </p:cNvPr>
              <p:cNvSpPr txBox="1"/>
              <p:nvPr/>
            </p:nvSpPr>
            <p:spPr>
              <a:xfrm>
                <a:off x="8348502" y="2126415"/>
                <a:ext cx="3751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6B588C5-AB61-74AB-E30C-C3FB0086B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02" y="2126415"/>
                <a:ext cx="37510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AFFD08F-759E-257C-8EA5-8BDA46CA6BC9}"/>
              </a:ext>
            </a:extLst>
          </p:cNvPr>
          <p:cNvCxnSpPr>
            <a:cxnSpLocks/>
            <a:stCxn id="13" idx="2"/>
            <a:endCxn id="139" idx="0"/>
          </p:cNvCxnSpPr>
          <p:nvPr/>
        </p:nvCxnSpPr>
        <p:spPr>
          <a:xfrm flipH="1">
            <a:off x="6477859" y="2625905"/>
            <a:ext cx="1449388" cy="99724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DFF3BDE-AFB5-8CA5-A1FB-794F88FF54C6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7927247" y="2625905"/>
            <a:ext cx="1098481" cy="9950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93942F8-2F95-CA62-8739-A55904AEB8E2}"/>
              </a:ext>
            </a:extLst>
          </p:cNvPr>
          <p:cNvCxnSpPr>
            <a:cxnSpLocks/>
            <a:stCxn id="13" idx="2"/>
            <a:endCxn id="60" idx="0"/>
          </p:cNvCxnSpPr>
          <p:nvPr/>
        </p:nvCxnSpPr>
        <p:spPr>
          <a:xfrm>
            <a:off x="7927247" y="2625905"/>
            <a:ext cx="1817552" cy="9929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F40A553-D8CE-1219-4996-628A9686D1B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879123" y="2623757"/>
            <a:ext cx="327623" cy="1785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DA9DE8-F43B-486E-1A7B-04AC646C5A4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141636" y="2623757"/>
            <a:ext cx="65110" cy="2810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FA0F758-7E46-7F26-DBBF-FFC1B511969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206746" y="2623757"/>
            <a:ext cx="255936" cy="2810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F24F504B-40DB-A5FF-3005-C5ED6177BCA4}"/>
              </a:ext>
            </a:extLst>
          </p:cNvPr>
          <p:cNvSpPr/>
          <p:nvPr/>
        </p:nvSpPr>
        <p:spPr>
          <a:xfrm>
            <a:off x="9745841" y="2269135"/>
            <a:ext cx="344189" cy="3497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502CDF39-2B8D-3AF8-A658-EE1385E9AF5D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9705306" y="2618896"/>
            <a:ext cx="212630" cy="28916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D8999885-E834-282C-9339-7E0C3E34DB5E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9917936" y="2618896"/>
            <a:ext cx="108503" cy="2972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2A88BEFB-328C-9D3A-AE7C-D354F8CD750F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9917936" y="2618896"/>
            <a:ext cx="344189" cy="28594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171">
            <a:extLst>
              <a:ext uri="{FF2B5EF4-FFF2-40B4-BE49-F238E27FC236}">
                <a16:creationId xmlns:a16="http://schemas.microsoft.com/office/drawing/2014/main" id="{1F474705-DAED-A3BF-6E1B-A4FD835D5CA3}"/>
              </a:ext>
            </a:extLst>
          </p:cNvPr>
          <p:cNvSpPr/>
          <p:nvPr/>
        </p:nvSpPr>
        <p:spPr>
          <a:xfrm>
            <a:off x="10538525" y="2276144"/>
            <a:ext cx="344189" cy="3497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8D702CCF-CE4F-D356-B328-403908DF71A4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10365550" y="2625905"/>
            <a:ext cx="345070" cy="1810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6BF3922-E0A5-6F97-2A00-5CD9C605C99C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10567499" y="2625905"/>
            <a:ext cx="143121" cy="2114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4513A976-6B28-DFAF-705E-0CD6986C3222}"/>
              </a:ext>
            </a:extLst>
          </p:cNvPr>
          <p:cNvCxnSpPr>
            <a:cxnSpLocks/>
            <a:stCxn id="172" idx="2"/>
          </p:cNvCxnSpPr>
          <p:nvPr/>
        </p:nvCxnSpPr>
        <p:spPr>
          <a:xfrm>
            <a:off x="10710620" y="2625905"/>
            <a:ext cx="50719" cy="1564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68D58A7-5F01-6DE0-1A9D-E5A5B067BFCE}"/>
                  </a:ext>
                </a:extLst>
              </p:cNvPr>
              <p:cNvSpPr txBox="1"/>
              <p:nvPr/>
            </p:nvSpPr>
            <p:spPr>
              <a:xfrm>
                <a:off x="6262470" y="1646017"/>
                <a:ext cx="4180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Clique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close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to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a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linear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form</a:t>
                </a:r>
                <a:endParaRPr kumimoji="1" lang="zh-CN" altLang="en-US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68D58A7-5F01-6DE0-1A9D-E5A5B067B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70" y="1646017"/>
                <a:ext cx="4180953" cy="369332"/>
              </a:xfrm>
              <a:prstGeom prst="rect">
                <a:avLst/>
              </a:prstGeom>
              <a:blipFill>
                <a:blip r:embed="rId13"/>
                <a:stretch>
                  <a:fillRect l="-906" t="-6667" r="-30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0770599-ADBA-5BCD-454F-745BA9B92983}"/>
                  </a:ext>
                </a:extLst>
              </p:cNvPr>
              <p:cNvSpPr txBox="1"/>
              <p:nvPr/>
            </p:nvSpPr>
            <p:spPr>
              <a:xfrm>
                <a:off x="5661469" y="5962904"/>
                <a:ext cx="4187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Clique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kumimoji="1" lang="en-US" altLang="zh-C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Pigeonhole</a:t>
                </a:r>
                <a:r>
                  <a:rPr kumimoji="1" lang="zh-CN" altLang="en-US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principle!</a:t>
                </a:r>
                <a:endParaRPr kumimoji="1" lang="zh-CN" altLang="en-US" b="1" i="1" dirty="0">
                  <a:solidFill>
                    <a:schemeClr val="accent2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0770599-ADBA-5BCD-454F-745BA9B9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69" y="5962904"/>
                <a:ext cx="4187365" cy="369332"/>
              </a:xfrm>
              <a:prstGeom prst="rect">
                <a:avLst/>
              </a:prstGeom>
              <a:blipFill>
                <a:blip r:embed="rId14"/>
                <a:stretch>
                  <a:fillRect l="-1208" t="-6667" r="-30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83" grpId="0" animBg="1"/>
      <p:bldP spid="192" grpId="0"/>
      <p:bldP spid="1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In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Summary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986" y="1542478"/>
                <a:ext cx="10961568" cy="42519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Encoding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to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a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linear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form:</a:t>
                </a: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Locally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testable</a:t>
                </a:r>
              </a:p>
              <a:p>
                <a:pPr lvl="1"/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“close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linear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form”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(Smooth)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Decoded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2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queries</a:t>
                </a: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  <a:p>
                <a:pPr lvl="1"/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zh-CN" altLang="en-US" sz="2400" b="0" i="0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𝑖𝑗</m:t>
                        </m:r>
                      </m:sub>
                    </m:sSub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  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∧</m:t>
                    </m:r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  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b="0" spc="0" dirty="0">
                    <a:latin typeface="Palatino" pitchFamily="2" charset="0"/>
                    <a:ea typeface="Palatino" pitchFamily="2" charset="0"/>
                  </a:rPr>
                  <a:t>”</a:t>
                </a:r>
              </a:p>
              <a:p>
                <a:pPr lvl="1"/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Smooth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⇒</m:t>
                    </m:r>
                  </m:oMath>
                </a14:m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" altLang="zh-CN" spc="0" dirty="0">
                    <a:latin typeface="Palatino" pitchFamily="2" charset="0"/>
                    <a:ea typeface="Palatino" pitchFamily="2" charset="0"/>
                  </a:rPr>
                  <a:t>Pigeonhole</a:t>
                </a: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Gap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from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testability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+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" altLang="zh-CN" sz="2400" spc="0" dirty="0">
                    <a:latin typeface="Palatino" pitchFamily="2" charset="0"/>
                    <a:ea typeface="Palatino" pitchFamily="2" charset="0"/>
                  </a:rPr>
                  <a:t>Pigeonhole principle</a:t>
                </a:r>
              </a:p>
              <a:p>
                <a:pPr marL="0" indent="0">
                  <a:buNone/>
                </a:pP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Blowup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from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linear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encoding: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pc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pPr>
                        <m:e>
                          <m:r>
                            <a:rPr kumimoji="1" lang="en-US" altLang="zh-CN" b="1" i="1" spc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𝒌</m:t>
                          </m:r>
                        </m:e>
                        <m:sup>
                          <m:r>
                            <a:rPr kumimoji="1" lang="en-US" altLang="zh-CN" b="1" i="1" spc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1" i="1" spc="0">
                          <a:latin typeface="Cambria Math" panose="02040503050406030204" pitchFamily="18" charset="0"/>
                          <a:ea typeface="Palatino" pitchFamily="2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US" altLang="zh-CN" b="1" spc="0" dirty="0">
                  <a:solidFill>
                    <a:schemeClr val="tx1"/>
                  </a:solidFill>
                  <a:latin typeface="Rockwell" panose="02060603020205020403" pitchFamily="18" charset="0"/>
                  <a:ea typeface="Palatino" pitchFamily="2" charset="0"/>
                </a:endParaRPr>
              </a:p>
              <a:p>
                <a:pPr marL="0" indent="0">
                  <a:buNone/>
                </a:pP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86" y="1542478"/>
                <a:ext cx="10961568" cy="4251960"/>
              </a:xfrm>
              <a:blipFill>
                <a:blip r:embed="rId2"/>
                <a:stretch>
                  <a:fillRect l="-810" t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9CCA85-8990-3AA1-8579-1940FE1BC162}"/>
                  </a:ext>
                </a:extLst>
              </p:cNvPr>
              <p:cNvSpPr txBox="1"/>
              <p:nvPr/>
            </p:nvSpPr>
            <p:spPr>
              <a:xfrm>
                <a:off x="8434137" y="3164305"/>
                <a:ext cx="2333652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pPr>
                        <m:e>
                          <m: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𝑵</m:t>
                          </m:r>
                        </m:e>
                        <m:sup>
                          <m: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𝒐</m:t>
                          </m:r>
                          <m: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log</m:t>
                          </m:r>
                          <m:r>
                            <a:rPr kumimoji="1" lang="zh-CN" altLang="en-US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 </m:t>
                          </m:r>
                          <m: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𝒌</m:t>
                          </m:r>
                          <m:r>
                            <a:rPr kumimoji="1" lang="en-US" altLang="zh-CN" sz="4400" b="1" i="1" spc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4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9CCA85-8990-3AA1-8579-1940FE1B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37" y="3164305"/>
                <a:ext cx="2333652" cy="799642"/>
              </a:xfrm>
              <a:prstGeom prst="rect">
                <a:avLst/>
              </a:prstGeom>
              <a:blipFill>
                <a:blip r:embed="rId3"/>
                <a:stretch>
                  <a:fillRect l="-543" t="-1587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Generalize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Idea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986" y="1542478"/>
                <a:ext cx="10961568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Any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Encoding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that</a:t>
                </a:r>
                <a:r>
                  <a:rPr kumimoji="1" lang="zh-CN" altLang="en-US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is:</a:t>
                </a: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Locally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testable</a:t>
                </a:r>
              </a:p>
              <a:p>
                <a:pPr lvl="1"/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“close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an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encoding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result”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(Smooth)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Decodable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 err="1">
                    <a:latin typeface="Palatino" pitchFamily="2" charset="0"/>
                    <a:ea typeface="Palatino" pitchFamily="2" charset="0"/>
                  </a:rPr>
                  <a:t>w.r.t.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2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queries</a:t>
                </a: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  <a:p>
                <a:pPr lvl="1"/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zh-CN" altLang="en-US" sz="2400" b="0" i="0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𝑖𝑗</m:t>
                        </m:r>
                      </m:sub>
                    </m:sSub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  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∧</m:t>
                    </m:r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  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  <m:r>
                      <a:rPr kumimoji="1" lang="zh-CN" altLang="en-US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b="0" spc="0" dirty="0">
                    <a:latin typeface="Palatino" pitchFamily="2" charset="0"/>
                    <a:ea typeface="Palatino" pitchFamily="2" charset="0"/>
                  </a:rPr>
                  <a:t>”</a:t>
                </a:r>
              </a:p>
              <a:p>
                <a:pPr lvl="1"/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Smooth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enables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pigeonhole</a:t>
                </a:r>
                <a:r>
                  <a:rPr kumimoji="1" lang="zh-CN" altLang="en-US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pc="0" dirty="0">
                    <a:latin typeface="Palatino" pitchFamily="2" charset="0"/>
                    <a:ea typeface="Palatino" pitchFamily="2" charset="0"/>
                  </a:rPr>
                  <a:t>principle</a:t>
                </a: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Gap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from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testability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+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" altLang="zh-CN" sz="2400" spc="0" dirty="0">
                    <a:latin typeface="Palatino" pitchFamily="2" charset="0"/>
                    <a:ea typeface="Palatino" pitchFamily="2" charset="0"/>
                  </a:rPr>
                  <a:t>Pigeonhole principle</a:t>
                </a:r>
                <a:endParaRPr kumimoji="1" lang="en-US" altLang="zh-CN" spc="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86" y="1542478"/>
                <a:ext cx="10961568" cy="4251960"/>
              </a:xfrm>
              <a:blipFill>
                <a:blip r:embed="rId2"/>
                <a:stretch>
                  <a:fillRect l="-926" t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68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Polynomial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Form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51A2C-124B-FDCE-C093-057A8BB8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86" y="1542478"/>
            <a:ext cx="10961568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pc="0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90032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Degree-3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Form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D55A4E-8CB8-5EC1-9E36-908592B05635}"/>
                  </a:ext>
                </a:extLst>
              </p:cNvPr>
              <p:cNvSpPr txBox="1"/>
              <p:nvPr/>
            </p:nvSpPr>
            <p:spPr>
              <a:xfrm>
                <a:off x="778336" y="2486049"/>
                <a:ext cx="3267305" cy="191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4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Each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kumimoji="1" lang="zh-CN" alt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zh-CN" alt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D55A4E-8CB8-5EC1-9E36-908592B0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36" y="2486049"/>
                <a:ext cx="3267305" cy="1910844"/>
              </a:xfrm>
              <a:prstGeom prst="rect">
                <a:avLst/>
              </a:prstGeom>
              <a:blipFill>
                <a:blip r:embed="rId2"/>
                <a:stretch>
                  <a:fillRect l="-15504" t="-19737" b="-92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4F9402A-9F6B-7851-259C-29CE4376594D}"/>
              </a:ext>
            </a:extLst>
          </p:cNvPr>
          <p:cNvCxnSpPr>
            <a:cxnSpLocks/>
          </p:cNvCxnSpPr>
          <p:nvPr/>
        </p:nvCxnSpPr>
        <p:spPr>
          <a:xfrm>
            <a:off x="4252235" y="3614647"/>
            <a:ext cx="112495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1B5EDC-5E08-BBC0-63EE-8A23AB66D199}"/>
                  </a:ext>
                </a:extLst>
              </p:cNvPr>
              <p:cNvSpPr txBox="1"/>
              <p:nvPr/>
            </p:nvSpPr>
            <p:spPr>
              <a:xfrm>
                <a:off x="5790374" y="2486049"/>
                <a:ext cx="5005537" cy="1885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4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Each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sup>
                    </m:sSup>
                  </m:oMath>
                </a14:m>
                <a:endParaRPr kumimoji="1" lang="zh-CN" alt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1B5EDC-5E08-BBC0-63EE-8A23AB66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74" y="2486049"/>
                <a:ext cx="5005537" cy="1885901"/>
              </a:xfrm>
              <a:prstGeom prst="rect">
                <a:avLst/>
              </a:prstGeom>
              <a:blipFill>
                <a:blip r:embed="rId3"/>
                <a:stretch>
                  <a:fillRect l="-5316" t="-25333" b="-9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7622481-11B2-57CE-5557-85827402F0B3}"/>
                  </a:ext>
                </a:extLst>
              </p:cNvPr>
              <p:cNvSpPr txBox="1"/>
              <p:nvPr/>
            </p:nvSpPr>
            <p:spPr>
              <a:xfrm>
                <a:off x="5621932" y="4776538"/>
                <a:ext cx="5463932" cy="469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indentify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each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by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a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3-set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kumimoji="1"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7622481-11B2-57CE-5557-85827402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32" y="4776538"/>
                <a:ext cx="5463932" cy="469616"/>
              </a:xfrm>
              <a:prstGeom prst="rect">
                <a:avLst/>
              </a:prstGeom>
              <a:blipFill>
                <a:blip r:embed="rId4"/>
                <a:stretch>
                  <a:fillRect l="-2778" t="-263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546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Degree-3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Form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1B5EDC-5E08-BBC0-63EE-8A23AB66D199}"/>
                  </a:ext>
                </a:extLst>
              </p:cNvPr>
              <p:cNvSpPr txBox="1"/>
              <p:nvPr/>
            </p:nvSpPr>
            <p:spPr>
              <a:xfrm>
                <a:off x="941647" y="2486049"/>
                <a:ext cx="5005537" cy="1885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alatino Linotype" panose="02040502050505030304" pitchFamily="18" charset="0"/>
                  </a:rPr>
                  <a:t>For</a:t>
                </a:r>
                <a:r>
                  <a:rPr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400" b="1" dirty="0">
                    <a:latin typeface="Palatino Linotype" panose="02040502050505030304" pitchFamily="18" charset="0"/>
                  </a:rPr>
                  <a:t>some</a:t>
                </a:r>
                <a:r>
                  <a:rPr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Each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sup>
                    </m:sSup>
                  </m:oMath>
                </a14:m>
                <a:endParaRPr kumimoji="1" lang="zh-CN" alt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1B5EDC-5E08-BBC0-63EE-8A23AB66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7" y="2486049"/>
                <a:ext cx="5005537" cy="1885901"/>
              </a:xfrm>
              <a:prstGeom prst="rect">
                <a:avLst/>
              </a:prstGeom>
              <a:blipFill>
                <a:blip r:embed="rId2"/>
                <a:stretch>
                  <a:fillRect l="-5051" t="-25333" b="-9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7622481-11B2-57CE-5557-85827402F0B3}"/>
                  </a:ext>
                </a:extLst>
              </p:cNvPr>
              <p:cNvSpPr txBox="1"/>
              <p:nvPr/>
            </p:nvSpPr>
            <p:spPr>
              <a:xfrm>
                <a:off x="773205" y="4776538"/>
                <a:ext cx="5463932" cy="469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indentify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each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by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a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dirty="0">
                    <a:latin typeface="Palatino Linotype" panose="02040502050505030304" pitchFamily="18" charset="0"/>
                  </a:rPr>
                  <a:t>3-set</a:t>
                </a:r>
                <a:r>
                  <a:rPr kumimoji="1" lang="zh-CN" altLang="en-US" sz="2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kumimoji="1"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7622481-11B2-57CE-5557-85827402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5" y="4776538"/>
                <a:ext cx="5463932" cy="469616"/>
              </a:xfrm>
              <a:prstGeom prst="rect">
                <a:avLst/>
              </a:prstGeom>
              <a:blipFill>
                <a:blip r:embed="rId3"/>
                <a:stretch>
                  <a:fillRect l="-2778" t="-263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B91F80A-CD03-F0DC-A665-B433CF5337E7}"/>
              </a:ext>
            </a:extLst>
          </p:cNvPr>
          <p:cNvSpPr txBox="1"/>
          <p:nvPr/>
        </p:nvSpPr>
        <p:spPr>
          <a:xfrm>
            <a:off x="7026443" y="2493593"/>
            <a:ext cx="148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</a:rPr>
              <a:t>Testable?</a:t>
            </a:r>
            <a:endParaRPr kumimoji="1" lang="zh-CN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AB22FE-7830-B409-28CE-9BD63A1850D6}"/>
              </a:ext>
            </a:extLst>
          </p:cNvPr>
          <p:cNvSpPr txBox="1"/>
          <p:nvPr/>
        </p:nvSpPr>
        <p:spPr>
          <a:xfrm>
            <a:off x="7026443" y="3070648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Palatino Linotype" panose="02040502050505030304" pitchFamily="18" charset="0"/>
              </a:rPr>
              <a:t>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97A90-95D0-EEBA-E62A-AD3E8CA74C32}"/>
              </a:ext>
            </a:extLst>
          </p:cNvPr>
          <p:cNvSpPr txBox="1"/>
          <p:nvPr/>
        </p:nvSpPr>
        <p:spPr>
          <a:xfrm>
            <a:off x="7490447" y="3028889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>
                <a:latin typeface="Palatino Linotype" panose="02040502050505030304" pitchFamily="18" charset="0"/>
              </a:rPr>
              <a:t>Low</a:t>
            </a:r>
            <a:r>
              <a:rPr kumimoji="1" lang="zh-CN" altLang="en-US" sz="2000" b="1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000" b="1" i="1" dirty="0">
                <a:latin typeface="Palatino Linotype" panose="02040502050505030304" pitchFamily="18" charset="0"/>
              </a:rPr>
              <a:t>degree</a:t>
            </a:r>
            <a:r>
              <a:rPr kumimoji="1" lang="zh-CN" altLang="en-US" sz="2000" b="1" i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2000" b="1" i="1" dirty="0">
                <a:latin typeface="Palatino Linotype" panose="02040502050505030304" pitchFamily="18" charset="0"/>
              </a:rPr>
              <a:t>test!</a:t>
            </a:r>
            <a:endParaRPr kumimoji="1" lang="zh-CN" altLang="en-US" sz="2000" b="1" i="1" dirty="0">
              <a:latin typeface="Palatino Linotype" panose="0204050205050503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506987-263D-6E83-A880-31C65AE3A2A4}"/>
              </a:ext>
            </a:extLst>
          </p:cNvPr>
          <p:cNvSpPr txBox="1"/>
          <p:nvPr/>
        </p:nvSpPr>
        <p:spPr>
          <a:xfrm>
            <a:off x="7026443" y="3815296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alatino Linotype" panose="02040502050505030304" pitchFamily="18" charset="0"/>
              </a:rPr>
              <a:t>Decodable?</a:t>
            </a:r>
            <a:endParaRPr kumimoji="1" lang="zh-CN" alt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26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Decoding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Degree-3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Polynomials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/>
              <p:nvPr/>
            </p:nvSpPr>
            <p:spPr>
              <a:xfrm>
                <a:off x="3845159" y="3430285"/>
                <a:ext cx="4501682" cy="51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Suppose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want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to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59" y="3430285"/>
                <a:ext cx="4501682" cy="512128"/>
              </a:xfrm>
              <a:prstGeom prst="rect">
                <a:avLst/>
              </a:prstGeom>
              <a:blipFill>
                <a:blip r:embed="rId2"/>
                <a:stretch>
                  <a:fillRect l="-1966" t="-7317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FDED76-8A20-2774-D2FB-46FD3E5FC8D6}"/>
                  </a:ext>
                </a:extLst>
              </p:cNvPr>
              <p:cNvSpPr txBox="1"/>
              <p:nvPr/>
            </p:nvSpPr>
            <p:spPr>
              <a:xfrm>
                <a:off x="2843342" y="4536278"/>
                <a:ext cx="6100010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kumimoji="1" lang="zh-CN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FDED76-8A20-2774-D2FB-46FD3E5F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42" y="4536278"/>
                <a:ext cx="6100010" cy="898195"/>
              </a:xfrm>
              <a:prstGeom prst="rect">
                <a:avLst/>
              </a:prstGeom>
              <a:blipFill>
                <a:blip r:embed="rId3"/>
                <a:stretch>
                  <a:fillRect t="-118310" b="-157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32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Decoding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Degree-3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Polynomials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/>
              <p:nvPr/>
            </p:nvSpPr>
            <p:spPr>
              <a:xfrm>
                <a:off x="1282432" y="3441032"/>
                <a:ext cx="4501682" cy="51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Suppose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want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to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432" y="3441032"/>
                <a:ext cx="4501682" cy="512128"/>
              </a:xfrm>
              <a:prstGeom prst="rect">
                <a:avLst/>
              </a:prstGeom>
              <a:blipFill>
                <a:blip r:embed="rId2"/>
                <a:stretch>
                  <a:fillRect l="-1966" t="-714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1C8EE0-2925-BC8A-E3A3-1EAF2602D4D6}"/>
                  </a:ext>
                </a:extLst>
              </p:cNvPr>
              <p:cNvSpPr txBox="1"/>
              <p:nvPr/>
            </p:nvSpPr>
            <p:spPr>
              <a:xfrm>
                <a:off x="5893347" y="3450874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1C8EE0-2925-BC8A-E3A3-1EAF2602D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47" y="3450874"/>
                <a:ext cx="546625" cy="492443"/>
              </a:xfrm>
              <a:prstGeom prst="rect">
                <a:avLst/>
              </a:prstGeom>
              <a:blipFill>
                <a:blip r:embed="rId3"/>
                <a:stretch>
                  <a:fillRect l="-9302" r="-9302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E382D5-DEAD-83CC-E6E1-8A383F0C605F}"/>
                  </a:ext>
                </a:extLst>
              </p:cNvPr>
              <p:cNvSpPr txBox="1"/>
              <p:nvPr/>
            </p:nvSpPr>
            <p:spPr>
              <a:xfrm>
                <a:off x="6549205" y="3429000"/>
                <a:ext cx="4114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Query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1" lang="en-US" altLang="zh-CN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E382D5-DEAD-83CC-E6E1-8A383F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05" y="3429000"/>
                <a:ext cx="4114653" cy="461665"/>
              </a:xfrm>
              <a:prstGeom prst="rect">
                <a:avLst/>
              </a:prstGeom>
              <a:blipFill>
                <a:blip r:embed="rId4"/>
                <a:stretch>
                  <a:fillRect l="-2154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CD3C17-B907-D249-F38E-6354ED905845}"/>
                  </a:ext>
                </a:extLst>
              </p:cNvPr>
              <p:cNvSpPr txBox="1"/>
              <p:nvPr/>
            </p:nvSpPr>
            <p:spPr>
              <a:xfrm>
                <a:off x="2843342" y="4536278"/>
                <a:ext cx="6100010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kumimoji="1" lang="zh-CN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CD3C17-B907-D249-F38E-6354ED90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42" y="4536278"/>
                <a:ext cx="6100010" cy="898195"/>
              </a:xfrm>
              <a:prstGeom prst="rect">
                <a:avLst/>
              </a:prstGeom>
              <a:blipFill>
                <a:blip r:embed="rId5"/>
                <a:stretch>
                  <a:fillRect t="-118310" b="-157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48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一个圆顶角并剪去另一个顶角的矩形 20">
            <a:extLst>
              <a:ext uri="{FF2B5EF4-FFF2-40B4-BE49-F238E27FC236}">
                <a16:creationId xmlns:a16="http://schemas.microsoft.com/office/drawing/2014/main" id="{5F829C28-2859-FD93-9BC5-956D9CA59D1C}"/>
              </a:ext>
            </a:extLst>
          </p:cNvPr>
          <p:cNvSpPr/>
          <p:nvPr/>
        </p:nvSpPr>
        <p:spPr>
          <a:xfrm>
            <a:off x="5819719" y="4654104"/>
            <a:ext cx="4565252" cy="799639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Decoding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Degree-3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Polynomials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/>
              <p:nvPr/>
            </p:nvSpPr>
            <p:spPr>
              <a:xfrm>
                <a:off x="1234306" y="1852863"/>
                <a:ext cx="4501682" cy="51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Suppose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want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to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06" y="1852863"/>
                <a:ext cx="4501682" cy="512128"/>
              </a:xfrm>
              <a:prstGeom prst="rect">
                <a:avLst/>
              </a:prstGeom>
              <a:blipFill>
                <a:blip r:embed="rId2"/>
                <a:stretch>
                  <a:fillRect l="-1966" t="-476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1C8EE0-2925-BC8A-E3A3-1EAF2602D4D6}"/>
                  </a:ext>
                </a:extLst>
              </p:cNvPr>
              <p:cNvSpPr txBox="1"/>
              <p:nvPr/>
            </p:nvSpPr>
            <p:spPr>
              <a:xfrm>
                <a:off x="5845221" y="1862705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1C8EE0-2925-BC8A-E3A3-1EAF2602D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21" y="1862705"/>
                <a:ext cx="546625" cy="492443"/>
              </a:xfrm>
              <a:prstGeom prst="rect">
                <a:avLst/>
              </a:prstGeom>
              <a:blipFill>
                <a:blip r:embed="rId3"/>
                <a:stretch>
                  <a:fillRect l="-9091" r="-681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E382D5-DEAD-83CC-E6E1-8A383F0C605F}"/>
                  </a:ext>
                </a:extLst>
              </p:cNvPr>
              <p:cNvSpPr txBox="1"/>
              <p:nvPr/>
            </p:nvSpPr>
            <p:spPr>
              <a:xfrm>
                <a:off x="6501079" y="1840831"/>
                <a:ext cx="4289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Query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E382D5-DEAD-83CC-E6E1-8A383F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9" y="1840831"/>
                <a:ext cx="4289316" cy="461665"/>
              </a:xfrm>
              <a:prstGeom prst="rect">
                <a:avLst/>
              </a:prstGeom>
              <a:blipFill>
                <a:blip r:embed="rId4"/>
                <a:stretch>
                  <a:fillRect l="-2065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9EEE368D-EDA9-1DA5-9935-7882778E0B87}"/>
              </a:ext>
            </a:extLst>
          </p:cNvPr>
          <p:cNvSpPr/>
          <p:nvPr/>
        </p:nvSpPr>
        <p:spPr>
          <a:xfrm>
            <a:off x="3757287" y="5745937"/>
            <a:ext cx="240631" cy="240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2CB61C-C7AD-3AE0-C825-340E633ADFA8}"/>
                  </a:ext>
                </a:extLst>
              </p:cNvPr>
              <p:cNvSpPr txBox="1"/>
              <p:nvPr/>
            </p:nvSpPr>
            <p:spPr>
              <a:xfrm>
                <a:off x="3877602" y="5914002"/>
                <a:ext cx="2865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2CB61C-C7AD-3AE0-C825-340E633AD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02" y="5914002"/>
                <a:ext cx="2865336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52E63EC-CEC5-4A09-EF8B-8EABCBF3A6BA}"/>
              </a:ext>
            </a:extLst>
          </p:cNvPr>
          <p:cNvCxnSpPr/>
          <p:nvPr/>
        </p:nvCxnSpPr>
        <p:spPr>
          <a:xfrm flipV="1">
            <a:off x="3227898" y="3929168"/>
            <a:ext cx="2782372" cy="25310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E6FEF1-6DED-A11C-4229-06DFC6A80415}"/>
                  </a:ext>
                </a:extLst>
              </p:cNvPr>
              <p:cNvSpPr txBox="1"/>
              <p:nvPr/>
            </p:nvSpPr>
            <p:spPr>
              <a:xfrm>
                <a:off x="2361969" y="4265710"/>
                <a:ext cx="27906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For each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line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endParaRPr kumimoji="1" lang="en-US" altLang="zh-CN" sz="2000" b="1" dirty="0">
                  <a:latin typeface="Palatino Linotype" panose="0204050205050503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𝔽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E6FEF1-6DED-A11C-4229-06DFC6A80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69" y="4265710"/>
                <a:ext cx="2790636" cy="707886"/>
              </a:xfrm>
              <a:prstGeom prst="rect">
                <a:avLst/>
              </a:prstGeom>
              <a:blipFill>
                <a:blip r:embed="rId6"/>
                <a:stretch>
                  <a:fillRect t="-5357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0C8CF1E-CCD5-068D-8A21-AD351694DCDF}"/>
                  </a:ext>
                </a:extLst>
              </p:cNvPr>
              <p:cNvSpPr txBox="1"/>
              <p:nvPr/>
            </p:nvSpPr>
            <p:spPr>
              <a:xfrm>
                <a:off x="6113268" y="3575225"/>
                <a:ext cx="38459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deg-3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univariate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polynomials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000" b="1" i="1" dirty="0" err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0C8CF1E-CCD5-068D-8A21-AD351694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8" y="3575225"/>
                <a:ext cx="3845925" cy="707886"/>
              </a:xfrm>
              <a:prstGeom prst="rect">
                <a:avLst/>
              </a:prstGeom>
              <a:blipFill>
                <a:blip r:embed="rId7"/>
                <a:stretch>
                  <a:fillRect t="-5263" r="-987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69712D-D6B4-D7A4-0776-04020DD75598}"/>
                  </a:ext>
                </a:extLst>
              </p:cNvPr>
              <p:cNvSpPr txBox="1"/>
              <p:nvPr/>
            </p:nvSpPr>
            <p:spPr>
              <a:xfrm>
                <a:off x="5819719" y="4654104"/>
                <a:ext cx="46618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For each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4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distinct points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on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, we can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endParaRPr kumimoji="1" lang="en-US" altLang="zh-CN" sz="2000" b="1" dirty="0">
                  <a:latin typeface="Palatino Linotype" panose="02040502050505030304" pitchFamily="18" charset="0"/>
                </a:endParaRPr>
              </a:p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by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interpolation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69712D-D6B4-D7A4-0776-04020DD7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19" y="4654104"/>
                <a:ext cx="4661854" cy="707886"/>
              </a:xfrm>
              <a:prstGeom prst="rect">
                <a:avLst/>
              </a:prstGeom>
              <a:blipFill>
                <a:blip r:embed="rId8"/>
                <a:stretch>
                  <a:fillRect l="-815" t="-5263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C565F9-BFDC-B17B-C567-8A339C356229}"/>
                  </a:ext>
                </a:extLst>
              </p:cNvPr>
              <p:cNvSpPr txBox="1"/>
              <p:nvPr/>
            </p:nvSpPr>
            <p:spPr>
              <a:xfrm>
                <a:off x="3116174" y="2314535"/>
                <a:ext cx="6100010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kumimoji="1" lang="zh-CN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C565F9-BFDC-B17B-C567-8A339C35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74" y="2314535"/>
                <a:ext cx="6100010" cy="898195"/>
              </a:xfrm>
              <a:prstGeom prst="rect">
                <a:avLst/>
              </a:prstGeom>
              <a:blipFill>
                <a:blip r:embed="rId9"/>
                <a:stretch>
                  <a:fillRect t="-118310" b="-15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DFCDD7D-03DC-48F1-1240-1C69D5A63488}"/>
              </a:ext>
            </a:extLst>
          </p:cNvPr>
          <p:cNvSpPr txBox="1"/>
          <p:nvPr/>
        </p:nvSpPr>
        <p:spPr>
          <a:xfrm>
            <a:off x="7374974" y="5455404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4-ary hyperedges!</a:t>
            </a:r>
            <a:endParaRPr kumimoji="1" lang="zh-CN" altLang="en-US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5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9" grpId="0"/>
      <p:bldP spid="12" grpId="0"/>
      <p:bldP spid="13" grpId="0"/>
      <p:bldP spid="19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1611992" cy="1325563"/>
              </a:xfrm>
            </p:spPr>
            <p:txBody>
              <a:bodyPr/>
              <a:lstStyle/>
              <a:p>
                <a:r>
                  <a:rPr kumimoji="1" lang="zh-CN" altLang="en-US">
                    <a:latin typeface="Rockwell" panose="02060603020205020403" pitchFamily="18" charset="0"/>
                  </a:rPr>
                  <a:t>   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Hardness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Approximating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1611992" cy="1325563"/>
              </a:xfr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317" y="1555559"/>
                <a:ext cx="10361601" cy="123370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kumimoji="1" lang="en-US" altLang="zh-CN" sz="2000" spc="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-approximation</a:t>
                </a:r>
                <a:r>
                  <a:rPr kumimoji="1" lang="zh-CN" altLang="en-US" sz="2000" spc="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for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-Clique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can:</a:t>
                </a:r>
              </a:p>
              <a:p>
                <a:pPr lvl="1"/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find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clique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/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whenever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there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is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clique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in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𝐺</m:t>
                    </m:r>
                  </m:oMath>
                </a14:m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lvl="1"/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(equivalently)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distinguish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between: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𝐺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-Clique,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𝐺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no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(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/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-Clique.</a:t>
                </a:r>
                <a:endParaRPr kumimoji="1" lang="zh-CN" altLang="en-US" sz="1800" spc="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317" y="1555559"/>
                <a:ext cx="10361601" cy="1233701"/>
              </a:xfrm>
              <a:blipFill>
                <a:blip r:embed="rId4"/>
                <a:stretch>
                  <a:fillRect l="-368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963C6396-85D4-C224-72CA-C65F0D35F019}"/>
                  </a:ext>
                </a:extLst>
              </p14:cNvPr>
              <p14:cNvContentPartPr/>
              <p14:nvPr/>
            </p14:nvContentPartPr>
            <p14:xfrm>
              <a:off x="2829475" y="3158620"/>
              <a:ext cx="360" cy="3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963C6396-85D4-C224-72CA-C65F0D35F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0475" y="3149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11480408-D155-03CC-50BF-2C5BC7C9E3CB}"/>
                  </a:ext>
                </a:extLst>
              </p14:cNvPr>
              <p14:cNvContentPartPr/>
              <p14:nvPr/>
            </p14:nvContentPartPr>
            <p14:xfrm>
              <a:off x="7567725" y="2266638"/>
              <a:ext cx="360" cy="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11480408-D155-03CC-50BF-2C5BC7C9E3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9085" y="22579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9">
                <a:extLst>
                  <a:ext uri="{FF2B5EF4-FFF2-40B4-BE49-F238E27FC236}">
                    <a16:creationId xmlns:a16="http://schemas.microsoft.com/office/drawing/2014/main" id="{B354E2F5-5773-0063-E40D-BC6361B4EF74}"/>
                  </a:ext>
                </a:extLst>
              </p:cNvPr>
              <p:cNvSpPr txBox="1"/>
              <p:nvPr/>
            </p:nvSpPr>
            <p:spPr>
              <a:xfrm rot="10800000" flipV="1">
                <a:off x="6651889" y="3973789"/>
                <a:ext cx="1843596" cy="56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29">
                <a:extLst>
                  <a:ext uri="{FF2B5EF4-FFF2-40B4-BE49-F238E27FC236}">
                    <a16:creationId xmlns:a16="http://schemas.microsoft.com/office/drawing/2014/main" id="{B354E2F5-5773-0063-E40D-BC6361B4E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651889" y="3973789"/>
                <a:ext cx="1843596" cy="568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3">
            <a:extLst>
              <a:ext uri="{FF2B5EF4-FFF2-40B4-BE49-F238E27FC236}">
                <a16:creationId xmlns:a16="http://schemas.microsoft.com/office/drawing/2014/main" id="{68551DCB-7B32-2B2C-AD60-9AA10C32F30D}"/>
              </a:ext>
            </a:extLst>
          </p:cNvPr>
          <p:cNvGrpSpPr/>
          <p:nvPr/>
        </p:nvGrpSpPr>
        <p:grpSpPr>
          <a:xfrm>
            <a:off x="2116044" y="3756026"/>
            <a:ext cx="1142899" cy="1089129"/>
            <a:chOff x="1641315" y="5532449"/>
            <a:chExt cx="667137" cy="635750"/>
          </a:xfrm>
        </p:grpSpPr>
        <p:sp>
          <p:nvSpPr>
            <p:cNvPr id="51" name="Star: 16 Points 6">
              <a:extLst>
                <a:ext uri="{FF2B5EF4-FFF2-40B4-BE49-F238E27FC236}">
                  <a16:creationId xmlns:a16="http://schemas.microsoft.com/office/drawing/2014/main" id="{ADC01DD2-85E5-9C0D-110F-9625F5823982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7">
                  <a:extLst>
                    <a:ext uri="{FF2B5EF4-FFF2-40B4-BE49-F238E27FC236}">
                      <a16:creationId xmlns:a16="http://schemas.microsoft.com/office/drawing/2014/main" id="{8496D6C7-7871-AE29-9B02-5F1E9DBDA826}"/>
                    </a:ext>
                  </a:extLst>
                </p:cNvPr>
                <p:cNvSpPr txBox="1"/>
                <p:nvPr/>
              </p:nvSpPr>
              <p:spPr>
                <a:xfrm>
                  <a:off x="1815084" y="5700944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7">
                  <a:extLst>
                    <a:ext uri="{FF2B5EF4-FFF2-40B4-BE49-F238E27FC236}">
                      <a16:creationId xmlns:a16="http://schemas.microsoft.com/office/drawing/2014/main" id="{8496D6C7-7871-AE29-9B02-5F1E9DBDA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084" y="5700944"/>
                  <a:ext cx="3289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4">
            <a:extLst>
              <a:ext uri="{FF2B5EF4-FFF2-40B4-BE49-F238E27FC236}">
                <a16:creationId xmlns:a16="http://schemas.microsoft.com/office/drawing/2014/main" id="{A7E7761B-2402-EB56-6F9C-5186EE76D600}"/>
              </a:ext>
            </a:extLst>
          </p:cNvPr>
          <p:cNvGrpSpPr/>
          <p:nvPr/>
        </p:nvGrpSpPr>
        <p:grpSpPr>
          <a:xfrm>
            <a:off x="3724319" y="3523782"/>
            <a:ext cx="1452748" cy="1493618"/>
            <a:chOff x="3190532" y="4923945"/>
            <a:chExt cx="946401" cy="1124910"/>
          </a:xfrm>
        </p:grpSpPr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CE507301-3F48-0A91-5E37-C02B20F821A5}"/>
                </a:ext>
              </a:extLst>
            </p:cNvPr>
            <p:cNvSpPr/>
            <p:nvPr/>
          </p:nvSpPr>
          <p:spPr>
            <a:xfrm>
              <a:off x="3190532" y="4923945"/>
              <a:ext cx="9464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7">
                  <a:extLst>
                    <a:ext uri="{FF2B5EF4-FFF2-40B4-BE49-F238E27FC236}">
                      <a16:creationId xmlns:a16="http://schemas.microsoft.com/office/drawing/2014/main" id="{6858BBCD-566E-395D-F430-717ECC3C05F3}"/>
                    </a:ext>
                  </a:extLst>
                </p:cNvPr>
                <p:cNvSpPr txBox="1"/>
                <p:nvPr/>
              </p:nvSpPr>
              <p:spPr>
                <a:xfrm>
                  <a:off x="3513844" y="5339712"/>
                  <a:ext cx="328912" cy="278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TextBox 7">
                  <a:extLst>
                    <a:ext uri="{FF2B5EF4-FFF2-40B4-BE49-F238E27FC236}">
                      <a16:creationId xmlns:a16="http://schemas.microsoft.com/office/drawing/2014/main" id="{6858BBCD-566E-395D-F430-717ECC3C0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844" y="5339712"/>
                  <a:ext cx="328912" cy="278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">
                <a:extLst>
                  <a:ext uri="{FF2B5EF4-FFF2-40B4-BE49-F238E27FC236}">
                    <a16:creationId xmlns:a16="http://schemas.microsoft.com/office/drawing/2014/main" id="{706A4291-BB1A-DFC9-2FB7-9CF23CA31CC5}"/>
                  </a:ext>
                </a:extLst>
              </p:cNvPr>
              <p:cNvSpPr txBox="1"/>
              <p:nvPr/>
            </p:nvSpPr>
            <p:spPr>
              <a:xfrm>
                <a:off x="3237316" y="4033043"/>
                <a:ext cx="495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">
                <a:extLst>
                  <a:ext uri="{FF2B5EF4-FFF2-40B4-BE49-F238E27FC236}">
                    <a16:creationId xmlns:a16="http://schemas.microsoft.com/office/drawing/2014/main" id="{706A4291-BB1A-DFC9-2FB7-9CF23CA3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316" y="4033043"/>
                <a:ext cx="4958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8F4DF614-E270-0453-DDD9-51DBD96C18ED}"/>
              </a:ext>
            </a:extLst>
          </p:cNvPr>
          <p:cNvSpPr txBox="1"/>
          <p:nvPr/>
        </p:nvSpPr>
        <p:spPr>
          <a:xfrm>
            <a:off x="6003706" y="4115924"/>
            <a:ext cx="45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Palatino" pitchFamily="2" charset="0"/>
                <a:ea typeface="Palatino" pitchFamily="2" charset="0"/>
              </a:rPr>
              <a:t>or</a:t>
            </a:r>
            <a:endParaRPr lang="zh-CN" altLang="en-US" i="1" dirty="0"/>
          </a:p>
        </p:txBody>
      </p:sp>
      <p:sp>
        <p:nvSpPr>
          <p:cNvPr id="58" name="Star: 16 Points 26">
            <a:extLst>
              <a:ext uri="{FF2B5EF4-FFF2-40B4-BE49-F238E27FC236}">
                <a16:creationId xmlns:a16="http://schemas.microsoft.com/office/drawing/2014/main" id="{C345D3B5-EEC3-FD1B-F8A8-5A185497F867}"/>
              </a:ext>
            </a:extLst>
          </p:cNvPr>
          <p:cNvSpPr/>
          <p:nvPr/>
        </p:nvSpPr>
        <p:spPr>
          <a:xfrm>
            <a:off x="7050877" y="3763472"/>
            <a:ext cx="1018167" cy="1014238"/>
          </a:xfrm>
          <a:prstGeom prst="star16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27">
            <a:extLst>
              <a:ext uri="{FF2B5EF4-FFF2-40B4-BE49-F238E27FC236}">
                <a16:creationId xmlns:a16="http://schemas.microsoft.com/office/drawing/2014/main" id="{65ECBA6F-A227-6C5D-523A-4BC509808C72}"/>
              </a:ext>
            </a:extLst>
          </p:cNvPr>
          <p:cNvGrpSpPr/>
          <p:nvPr/>
        </p:nvGrpSpPr>
        <p:grpSpPr>
          <a:xfrm>
            <a:off x="8578413" y="3523782"/>
            <a:ext cx="1477387" cy="1604021"/>
            <a:chOff x="3190532" y="4923945"/>
            <a:chExt cx="1036101" cy="1124910"/>
          </a:xfrm>
        </p:grpSpPr>
        <p:sp>
          <p:nvSpPr>
            <p:cNvPr id="60" name="Oval 32">
              <a:extLst>
                <a:ext uri="{FF2B5EF4-FFF2-40B4-BE49-F238E27FC236}">
                  <a16:creationId xmlns:a16="http://schemas.microsoft.com/office/drawing/2014/main" id="{FA2D146A-306A-F224-E2B0-888A29B826BB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33">
                  <a:extLst>
                    <a:ext uri="{FF2B5EF4-FFF2-40B4-BE49-F238E27FC236}">
                      <a16:creationId xmlns:a16="http://schemas.microsoft.com/office/drawing/2014/main" id="{A2659390-B282-7575-02EF-5127E1DDD6E9}"/>
                    </a:ext>
                  </a:extLst>
                </p:cNvPr>
                <p:cNvSpPr txBox="1"/>
                <p:nvPr/>
              </p:nvSpPr>
              <p:spPr>
                <a:xfrm>
                  <a:off x="3527884" y="5350060"/>
                  <a:ext cx="430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TextBox 33">
                  <a:extLst>
                    <a:ext uri="{FF2B5EF4-FFF2-40B4-BE49-F238E27FC236}">
                      <a16:creationId xmlns:a16="http://schemas.microsoft.com/office/drawing/2014/main" id="{A2659390-B282-7575-02EF-5127E1DD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884" y="5350060"/>
                  <a:ext cx="4301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28">
                <a:extLst>
                  <a:ext uri="{FF2B5EF4-FFF2-40B4-BE49-F238E27FC236}">
                    <a16:creationId xmlns:a16="http://schemas.microsoft.com/office/drawing/2014/main" id="{32353650-651E-E02E-72D2-FA2BCA7B3917}"/>
                  </a:ext>
                </a:extLst>
              </p:cNvPr>
              <p:cNvSpPr txBox="1"/>
              <p:nvPr/>
            </p:nvSpPr>
            <p:spPr>
              <a:xfrm>
                <a:off x="8182903" y="4086406"/>
                <a:ext cx="38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28">
                <a:extLst>
                  <a:ext uri="{FF2B5EF4-FFF2-40B4-BE49-F238E27FC236}">
                    <a16:creationId xmlns:a16="http://schemas.microsoft.com/office/drawing/2014/main" id="{32353650-651E-E02E-72D2-FA2BCA7B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03" y="4086406"/>
                <a:ext cx="38415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87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Interpolation by Derivatives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/>
              <p:nvPr/>
            </p:nvSpPr>
            <p:spPr>
              <a:xfrm>
                <a:off x="1234306" y="1852863"/>
                <a:ext cx="4501682" cy="51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Suppose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want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to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F90ED4-1424-3F01-909C-FCCCD9E7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06" y="1852863"/>
                <a:ext cx="4501682" cy="512128"/>
              </a:xfrm>
              <a:prstGeom prst="rect">
                <a:avLst/>
              </a:prstGeom>
              <a:blipFill>
                <a:blip r:embed="rId2"/>
                <a:stretch>
                  <a:fillRect l="-1966" t="-476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1C8EE0-2925-BC8A-E3A3-1EAF2602D4D6}"/>
                  </a:ext>
                </a:extLst>
              </p:cNvPr>
              <p:cNvSpPr txBox="1"/>
              <p:nvPr/>
            </p:nvSpPr>
            <p:spPr>
              <a:xfrm>
                <a:off x="5845221" y="1862705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1C8EE0-2925-BC8A-E3A3-1EAF2602D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21" y="1862705"/>
                <a:ext cx="546625" cy="492443"/>
              </a:xfrm>
              <a:prstGeom prst="rect">
                <a:avLst/>
              </a:prstGeom>
              <a:blipFill>
                <a:blip r:embed="rId3"/>
                <a:stretch>
                  <a:fillRect l="-9091" r="-681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E382D5-DEAD-83CC-E6E1-8A383F0C605F}"/>
                  </a:ext>
                </a:extLst>
              </p:cNvPr>
              <p:cNvSpPr txBox="1"/>
              <p:nvPr/>
            </p:nvSpPr>
            <p:spPr>
              <a:xfrm>
                <a:off x="6501079" y="1840831"/>
                <a:ext cx="4289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Palatino Linotype" panose="02040502050505030304" pitchFamily="18" charset="0"/>
                  </a:rPr>
                  <a:t>Query</a:t>
                </a:r>
                <a:r>
                  <a:rPr kumimoji="1" lang="zh-CN" altLang="en-US" sz="24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E382D5-DEAD-83CC-E6E1-8A383F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9" y="1840831"/>
                <a:ext cx="4289316" cy="461665"/>
              </a:xfrm>
              <a:prstGeom prst="rect">
                <a:avLst/>
              </a:prstGeom>
              <a:blipFill>
                <a:blip r:embed="rId4"/>
                <a:stretch>
                  <a:fillRect l="-2065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C565F9-BFDC-B17B-C567-8A339C356229}"/>
                  </a:ext>
                </a:extLst>
              </p:cNvPr>
              <p:cNvSpPr txBox="1"/>
              <p:nvPr/>
            </p:nvSpPr>
            <p:spPr>
              <a:xfrm>
                <a:off x="3116174" y="2314535"/>
                <a:ext cx="6100010" cy="1886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kumimoji="1" lang="zh-CN" altLang="en-US" sz="2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sz="20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zh-CN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1" dirty="0"/>
              </a:p>
              <a:p>
                <a:endParaRPr lang="zh-CN" altLang="en-US" sz="2000" b="1" dirty="0"/>
              </a:p>
              <a:p>
                <a:pPr/>
                <a:endParaRPr lang="zh-CN" altLang="en-US" sz="20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C565F9-BFDC-B17B-C567-8A339C35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74" y="2314535"/>
                <a:ext cx="6100010" cy="1886414"/>
              </a:xfrm>
              <a:prstGeom prst="rect">
                <a:avLst/>
              </a:prstGeom>
              <a:blipFill>
                <a:blip r:embed="rId5"/>
                <a:stretch>
                  <a:fillRect t="-56376" b="-23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8EE2956-489E-B5F9-E46E-82AB4D8C1E84}"/>
              </a:ext>
            </a:extLst>
          </p:cNvPr>
          <p:cNvSpPr/>
          <p:nvPr/>
        </p:nvSpPr>
        <p:spPr>
          <a:xfrm>
            <a:off x="3757287" y="5833025"/>
            <a:ext cx="240631" cy="240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12D665-B195-62C1-8419-E204BFCEB7F2}"/>
                  </a:ext>
                </a:extLst>
              </p:cNvPr>
              <p:cNvSpPr txBox="1"/>
              <p:nvPr/>
            </p:nvSpPr>
            <p:spPr>
              <a:xfrm>
                <a:off x="3526510" y="6219270"/>
                <a:ext cx="2865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12D665-B195-62C1-8419-E204BFCE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10" y="6219270"/>
                <a:ext cx="2865336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104707B-1133-85CA-57EE-2E25B69D6B58}"/>
              </a:ext>
            </a:extLst>
          </p:cNvPr>
          <p:cNvCxnSpPr/>
          <p:nvPr/>
        </p:nvCxnSpPr>
        <p:spPr>
          <a:xfrm flipV="1">
            <a:off x="3227898" y="4016256"/>
            <a:ext cx="2782372" cy="25310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99A8A4E-45C1-0999-7BB7-64678935F4C5}"/>
                  </a:ext>
                </a:extLst>
              </p:cNvPr>
              <p:cNvSpPr txBox="1"/>
              <p:nvPr/>
            </p:nvSpPr>
            <p:spPr>
              <a:xfrm>
                <a:off x="2361969" y="4352798"/>
                <a:ext cx="27906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For each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line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endParaRPr kumimoji="1" lang="en-US" altLang="zh-CN" sz="2000" b="1" dirty="0">
                  <a:latin typeface="Palatino Linotype" panose="0204050205050503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𝔽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99A8A4E-45C1-0999-7BB7-64678935F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69" y="4352798"/>
                <a:ext cx="2790636" cy="707886"/>
              </a:xfrm>
              <a:prstGeom prst="rect">
                <a:avLst/>
              </a:prstGeom>
              <a:blipFill>
                <a:blip r:embed="rId7"/>
                <a:stretch>
                  <a:fillRect t="-350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ADFD60-846D-2A7F-B049-91EBB2780C68}"/>
                  </a:ext>
                </a:extLst>
              </p:cNvPr>
              <p:cNvSpPr txBox="1"/>
              <p:nvPr/>
            </p:nvSpPr>
            <p:spPr>
              <a:xfrm>
                <a:off x="6018534" y="4045021"/>
                <a:ext cx="384592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deg-3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univariate</a:t>
                </a:r>
                <a:r>
                  <a:rPr kumimoji="1" lang="zh-CN" altLang="en-US" sz="20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2000" b="1" dirty="0">
                    <a:latin typeface="Palatino Linotype" panose="02040502050505030304" pitchFamily="18" charset="0"/>
                  </a:rPr>
                  <a:t>polynomials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err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000" b="1" i="1" dirty="0" err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sz="2000" b="1" i="1" dirty="0" err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kumimoji="1" lang="en-US" altLang="zh-CN" sz="20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kumimoji="1" lang="en-US" altLang="zh-CN" sz="2000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kumimoji="1" lang="en-US" altLang="zh-CN" sz="2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ADFD60-846D-2A7F-B049-91EBB278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34" y="4045021"/>
                <a:ext cx="3845925" cy="1015663"/>
              </a:xfrm>
              <a:prstGeom prst="rect">
                <a:avLst/>
              </a:prstGeom>
              <a:blipFill>
                <a:blip r:embed="rId8"/>
                <a:stretch>
                  <a:fillRect t="-3704" r="-1316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0DD8AE-CA26-F524-CF8A-2A8570B92A01}"/>
                  </a:ext>
                </a:extLst>
              </p:cNvPr>
              <p:cNvSpPr txBox="1"/>
              <p:nvPr/>
            </p:nvSpPr>
            <p:spPr>
              <a:xfrm>
                <a:off x="5845221" y="5359535"/>
                <a:ext cx="56460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For each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dirty="0">
                    <a:latin typeface="Palatino Linotype" panose="02040502050505030304" pitchFamily="18" charset="0"/>
                  </a:rPr>
                  <a:t>2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distinct points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on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, we can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0DD8AE-CA26-F524-CF8A-2A8570B9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21" y="5359535"/>
                <a:ext cx="5646005" cy="646331"/>
              </a:xfrm>
              <a:prstGeom prst="rect">
                <a:avLst/>
              </a:prstGeom>
              <a:blipFill>
                <a:blip r:embed="rId9"/>
                <a:stretch>
                  <a:fillRect l="-449" t="-1923" r="-44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9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/>
      <p:bldP spid="28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761E1FD1-A111-281A-34CE-A315E5A50D34}"/>
              </a:ext>
            </a:extLst>
          </p:cNvPr>
          <p:cNvSpPr/>
          <p:nvPr/>
        </p:nvSpPr>
        <p:spPr>
          <a:xfrm>
            <a:off x="6096000" y="4386943"/>
            <a:ext cx="1741714" cy="1376798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	Interpolation by Derivatives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24246AA-84B0-08B6-F002-5CC6CB2D6FF7}"/>
                  </a:ext>
                </a:extLst>
              </p:cNvPr>
              <p:cNvSpPr txBox="1"/>
              <p:nvPr/>
            </p:nvSpPr>
            <p:spPr>
              <a:xfrm>
                <a:off x="3541536" y="1625827"/>
                <a:ext cx="56460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For each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dirty="0">
                    <a:latin typeface="Palatino Linotype" panose="02040502050505030304" pitchFamily="18" charset="0"/>
                  </a:rPr>
                  <a:t>2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distinct points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on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, we can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decode</a:t>
                </a:r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1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1800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sz="1800" b="1" dirty="0">
                    <a:latin typeface="Palatino Linotype" panose="0204050205050503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24246AA-84B0-08B6-F002-5CC6CB2D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536" y="1625827"/>
                <a:ext cx="5646005" cy="646331"/>
              </a:xfrm>
              <a:prstGeom prst="rect">
                <a:avLst/>
              </a:prstGeom>
              <a:blipFill>
                <a:blip r:embed="rId2"/>
                <a:stretch>
                  <a:fillRect l="-224" t="-5769" r="-22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BA3FF4-BF61-A4CF-3C32-F3404212A8F7}"/>
                  </a:ext>
                </a:extLst>
              </p:cNvPr>
              <p:cNvSpPr txBox="1"/>
              <p:nvPr/>
            </p:nvSpPr>
            <p:spPr>
              <a:xfrm>
                <a:off x="2785521" y="2633870"/>
                <a:ext cx="6825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kumimoji="1" lang="zh-CN" altLang="en-US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dirty="0">
                    <a:latin typeface="Palatino Linotype" panose="02040502050505030304" pitchFamily="18" charset="0"/>
                  </a:rPr>
                  <a:t>deg-3</a:t>
                </a:r>
                <a:r>
                  <a:rPr kumimoji="1" lang="zh-CN" altLang="en-US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dirty="0">
                    <a:latin typeface="Palatino Linotype" panose="02040502050505030304" pitchFamily="18" charset="0"/>
                  </a:rPr>
                  <a:t>univariate</a:t>
                </a:r>
                <a:r>
                  <a:rPr kumimoji="1" lang="zh-CN" altLang="en-US" b="1" dirty="0">
                    <a:latin typeface="Palatino Linotype" panose="02040502050505030304" pitchFamily="18" charset="0"/>
                  </a:rPr>
                  <a:t> </a:t>
                </a:r>
                <a:r>
                  <a:rPr kumimoji="1" lang="en-US" altLang="zh-CN" b="1" dirty="0">
                    <a:latin typeface="Palatino Linotype" panose="02040502050505030304" pitchFamily="18" charset="0"/>
                  </a:rPr>
                  <a:t>polynomials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err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1" i="1" dirty="0" err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1" i="1" dirty="0" err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kumimoji="1" lang="en-US" altLang="zh-CN" b="1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kumimoji="1" lang="en-US" altLang="zh-CN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BA3FF4-BF61-A4CF-3C32-F3404212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21" y="2633870"/>
                <a:ext cx="6825717" cy="646331"/>
              </a:xfrm>
              <a:prstGeom prst="rect">
                <a:avLst/>
              </a:prstGeom>
              <a:blipFill>
                <a:blip r:embed="rId3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D0597D-F5DB-4F29-9A79-77FECD2C155F}"/>
                  </a:ext>
                </a:extLst>
              </p:cNvPr>
              <p:cNvSpPr txBox="1"/>
              <p:nvPr/>
            </p:nvSpPr>
            <p:spPr>
              <a:xfrm>
                <a:off x="2785521" y="3755584"/>
                <a:ext cx="7730079" cy="200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Palatino Linotype" panose="0204050205050503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kumimoji="1" lang="en-US" altLang="zh-CN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kumimoji="1" lang="en-US" altLang="zh-CN" b="1" dirty="0">
                  <a:latin typeface="Palatino Linotype" panose="02040502050505030304" pitchFamily="18" charset="0"/>
                </a:endParaRPr>
              </a:p>
              <a:p>
                <a:endParaRPr kumimoji="1" lang="en-US" altLang="zh-CN" b="1" dirty="0"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D0597D-F5DB-4F29-9A79-77FECD2C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21" y="3755584"/>
                <a:ext cx="7730079" cy="2000228"/>
              </a:xfrm>
              <a:prstGeom prst="rect">
                <a:avLst/>
              </a:prstGeom>
              <a:blipFill>
                <a:blip r:embed="rId4"/>
                <a:stretch>
                  <a:fillRect l="-656" t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D07953-EE44-A084-E522-54EF569CE9FD}"/>
                  </a:ext>
                </a:extLst>
              </p:cNvPr>
              <p:cNvSpPr txBox="1"/>
              <p:nvPr/>
            </p:nvSpPr>
            <p:spPr>
              <a:xfrm>
                <a:off x="5736772" y="5763741"/>
                <a:ext cx="2776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r>
                      <a:rPr kumimoji="1"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⁡= </m:t>
                    </m:r>
                    <m:sSup>
                      <m:sSupPr>
                        <m:ctrlPr>
                          <a:rPr kumimoji="1"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zh-C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zh-CN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, invertible!</a:t>
                </a:r>
                <a:endParaRPr kumimoji="1" lang="zh-CN" altLang="en-US" i="1" dirty="0">
                  <a:solidFill>
                    <a:srgbClr val="00B05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D07953-EE44-A084-E522-54EF569CE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72" y="5763741"/>
                <a:ext cx="2776081" cy="369332"/>
              </a:xfrm>
              <a:prstGeom prst="rect">
                <a:avLst/>
              </a:prstGeom>
              <a:blipFill>
                <a:blip r:embed="rId5"/>
                <a:stretch>
                  <a:fillRect t="-6667" r="-45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703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7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938AA-B50E-6EBA-C336-5A7FEFD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>
                <a:latin typeface="Rockwell" panose="02060603020205020403" pitchFamily="18" charset="0"/>
              </a:rPr>
              <a:t> Blowup by Deg-3 Polynomial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607FB-54E2-4C6A-8485-B2FAB8801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spc="0" dirty="0">
                    <a:latin typeface="Palatino Linotype" panose="02040502050505030304" pitchFamily="18" charset="0"/>
                    <a:ea typeface="Palatino" pitchFamily="2" charset="0"/>
                  </a:rPr>
                  <a:t>Deg-3:</a:t>
                </a:r>
                <a:r>
                  <a:rPr kumimoji="1" lang="en-US" altLang="zh-CN" b="1" spc="0" dirty="0"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𝒌</m:t>
                        </m:r>
                      </m:e>
                      <m:sup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1" i="1" spc="0">
                        <a:latin typeface="Cambria Math" panose="02040503050406030204" pitchFamily="18" charset="0"/>
                        <a:ea typeface="Palatino" pitchFamily="2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r>
                  <a:rPr kumimoji="1" lang="en-US" altLang="zh-CN" b="1" spc="0" dirty="0">
                    <a:latin typeface="Palatino Linotype" panose="02040502050505030304" pitchFamily="18" charset="0"/>
                    <a:ea typeface="Palatino" pitchFamily="2" charset="0"/>
                  </a:rPr>
                  <a:t>Deg-5:</a:t>
                </a:r>
                <a:r>
                  <a:rPr kumimoji="1" lang="en-US" altLang="zh-CN" b="1" spc="0" dirty="0"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𝒌</m:t>
                        </m:r>
                      </m:e>
                      <m:sup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1" i="1" spc="0">
                        <a:latin typeface="Cambria Math" panose="02040503050406030204" pitchFamily="18" charset="0"/>
                        <a:ea typeface="Palatino" pitchFamily="2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b="1" spc="0" dirty="0">
                    <a:latin typeface="Palatino Linotype" panose="02040502050505030304" pitchFamily="18" charset="0"/>
                    <a:ea typeface="Palatino" pitchFamily="2" charset="0"/>
                  </a:rPr>
                  <a:t>Deg-7:</a:t>
                </a:r>
                <a:r>
                  <a:rPr kumimoji="1" lang="en-US" altLang="zh-CN" b="1" spc="0" dirty="0"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𝒌</m:t>
                        </m:r>
                      </m:e>
                      <m:sup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1" i="1" spc="0">
                        <a:latin typeface="Cambria Math" panose="02040503050406030204" pitchFamily="18" charset="0"/>
                        <a:ea typeface="Palatino" pitchFamily="2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…</a:t>
                </a:r>
              </a:p>
              <a:p>
                <a:r>
                  <a:rPr kumimoji="1" lang="en-US" altLang="zh-CN" b="1" spc="0" dirty="0">
                    <a:latin typeface="Palatino Linotype" panose="02040502050505030304" pitchFamily="18" charset="0"/>
                    <a:ea typeface="Palatino" pitchFamily="2" charset="0"/>
                  </a:rPr>
                  <a:t>Deg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log</m:t>
                        </m:r>
                        <m: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 </m:t>
                        </m:r>
                        <m: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𝒌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log</m:t>
                        </m:r>
                        <m: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log</m:t>
                        </m:r>
                        <m:r>
                          <a:rPr kumimoji="1" lang="en-US" altLang="zh-CN" b="1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 </m:t>
                        </m:r>
                        <m:r>
                          <a:rPr kumimoji="1" lang="en-US" altLang="zh-CN" b="1" i="1" spc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kumimoji="1" lang="en-US" altLang="zh-CN" b="1" spc="0" dirty="0">
                    <a:latin typeface="Palatino Linotype" panose="02040502050505030304" pitchFamily="18" charset="0"/>
                    <a:ea typeface="Palatino" pitchFamily="2" charset="0"/>
                  </a:rPr>
                  <a:t>:</a:t>
                </a:r>
                <a:r>
                  <a:rPr kumimoji="1" lang="en-US" altLang="zh-CN" b="1" spc="0" dirty="0"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sup>
                    </m:sSup>
                  </m:oMath>
                </a14:m>
                <a:endParaRPr lang="en-US" altLang="zh-CN" b="1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607FB-54E2-4C6A-8485-B2FAB8801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Rockwell" panose="02060603020205020403" pitchFamily="18" charset="0"/>
              </a:rPr>
              <a:t>    </a:t>
            </a:r>
            <a:r>
              <a:rPr kumimoji="1" lang="en-US" altLang="zh-CN">
                <a:latin typeface="Rockwell" panose="02060603020205020403" pitchFamily="18" charset="0"/>
              </a:rPr>
              <a:t>Conclusion and Open Problem</a:t>
            </a:r>
            <a:endParaRPr kumimoji="1" lang="zh-CN" altLang="en-US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986" y="1542478"/>
                <a:ext cx="10961568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Contributions</a:t>
                </a: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A framework to prove hardness of gap</a:t>
                </a:r>
                <a:r>
                  <a:rPr kumimoji="1" lang="zh-CN" altLang="en-US" sz="24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pc="0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-Clique</a:t>
                </a:r>
              </a:p>
              <a:p>
                <a:pPr marL="457200" lvl="1" indent="0" algn="ctr">
                  <a:buNone/>
                </a:pPr>
                <a:r>
                  <a:rPr kumimoji="1" lang="en-US" altLang="zh-CN" b="1" i="1" spc="0" dirty="0">
                    <a:latin typeface="+mn-ea"/>
                  </a:rPr>
                  <a:t>A good encoding is all you need!</a:t>
                </a:r>
              </a:p>
              <a:p>
                <a:r>
                  <a:rPr kumimoji="1" lang="en-US" altLang="zh-CN" sz="2400" spc="0" dirty="0">
                    <a:latin typeface="Palatino" pitchFamily="2" charset="0"/>
                    <a:ea typeface="Palatino" pitchFamily="2" charset="0"/>
                  </a:rPr>
                  <a:t>Improved lower bound and inapproximability ratio under ETH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2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𝑓</m:t>
                    </m:r>
                    <m:r>
                      <a:rPr kumimoji="1" lang="en-US" altLang="zh-CN" sz="22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(</m:t>
                    </m:r>
                    <m:r>
                      <a:rPr kumimoji="1" lang="en-US" altLang="zh-CN" sz="22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22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)⋅</m:t>
                    </m:r>
                    <m:sSup>
                      <m:sSupPr>
                        <m:ctrlPr>
                          <a:rPr kumimoji="1" lang="en-US" altLang="zh-CN" sz="22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lang="en-US" altLang="zh-CN" sz="2200" b="0" i="1" spc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altLang="zh-CN" sz="2200" b="0" i="1" spc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pc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 i="1" spc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2200" b="0" i="1" spc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(1/</m:t>
                            </m:r>
                            <m:func>
                              <m:funcPr>
                                <m:ctrlPr>
                                  <a:rPr lang="en-US" altLang="zh-CN" sz="2200" b="0" i="1" spc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 b="0" i="0" spc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200" b="0" i="1" spc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b="0" i="0" spc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200" b="0" i="1" spc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altLang="zh-CN" sz="2200" b="0" i="1" spc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sz="2200" spc="0" dirty="0">
                    <a:latin typeface="Palatino" pitchFamily="2" charset="0"/>
                    <a:ea typeface="Palatino" pitchFamily="2" charset="0"/>
                  </a:rPr>
                  <a:t> time</a:t>
                </a:r>
                <a:r>
                  <a:rPr kumimoji="1" lang="zh-CN" altLang="en-US" sz="22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200" spc="0" dirty="0">
                    <a:latin typeface="Palatino" pitchFamily="2" charset="0"/>
                    <a:ea typeface="Palatino" pitchFamily="2" charset="0"/>
                  </a:rPr>
                  <a:t>lower bound for constant approximation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r>
                          <a:rPr kumimoji="1" lang="en-US" altLang="zh-CN" sz="22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2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1−</m:t>
                        </m:r>
                        <m:r>
                          <a:rPr kumimoji="1" lang="en-US" altLang="zh-CN" sz="22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𝑜</m:t>
                        </m:r>
                        <m:r>
                          <a:rPr kumimoji="1" lang="en-US" altLang="zh-CN" sz="2200" b="0" i="1" spc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200" spc="0" dirty="0">
                    <a:latin typeface="Palatino" pitchFamily="2" charset="0"/>
                    <a:ea typeface="Palatino" pitchFamily="2" charset="0"/>
                  </a:rPr>
                  <a:t> inapproximability ratio in</a:t>
                </a:r>
                <a:r>
                  <a:rPr kumimoji="1" lang="zh-CN" altLang="en-US" sz="22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200" spc="0" dirty="0">
                    <a:latin typeface="Palatino" pitchFamily="2" charset="0"/>
                    <a:ea typeface="Palatino" pitchFamily="2" charset="0"/>
                  </a:rPr>
                  <a:t>FPT</a:t>
                </a:r>
                <a:r>
                  <a:rPr kumimoji="1" lang="zh-CN" altLang="en-US" sz="22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200" spc="0" dirty="0">
                    <a:latin typeface="Palatino" pitchFamily="2" charset="0"/>
                    <a:ea typeface="Palatino" pitchFamily="2" charset="0"/>
                  </a:rPr>
                  <a:t>time</a:t>
                </a:r>
              </a:p>
              <a:p>
                <a:pPr marL="0" indent="0">
                  <a:buNone/>
                </a:pPr>
                <a:r>
                  <a:rPr kumimoji="1" lang="en-US" altLang="zh-CN" spc="0" dirty="0">
                    <a:solidFill>
                      <a:srgbClr val="0070C0"/>
                    </a:solidFill>
                    <a:latin typeface="Rockwell" panose="02060603020205020403" pitchFamily="18" charset="0"/>
                    <a:ea typeface="Palatino" pitchFamily="2" charset="0"/>
                  </a:rPr>
                  <a:t>Open problem</a:t>
                </a:r>
              </a:p>
              <a:p>
                <a:r>
                  <a:rPr lang="en-US" altLang="zh-CN" sz="2400" spc="0" dirty="0">
                    <a:latin typeface="Palatino Linotype" panose="02040502050505030304" pitchFamily="18" charset="0"/>
                  </a:rPr>
                  <a:t>Can we get the same hardness as Gap-ETH from ETH?</a:t>
                </a:r>
                <a:endParaRPr kumimoji="1" lang="en-US" altLang="zh-CN" sz="2400" spc="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86" y="1542478"/>
                <a:ext cx="10961568" cy="4251960"/>
              </a:xfrm>
              <a:blipFill>
                <a:blip r:embed="rId2"/>
                <a:stretch>
                  <a:fillRect l="-926" t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856E4EF-27FD-8629-6786-396719CD8DD9}"/>
              </a:ext>
            </a:extLst>
          </p:cNvPr>
          <p:cNvSpPr/>
          <p:nvPr/>
        </p:nvSpPr>
        <p:spPr>
          <a:xfrm rot="21281628">
            <a:off x="7808998" y="5495231"/>
            <a:ext cx="3929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ckwell" panose="02060603020205020403" pitchFamily="18" charset="0"/>
              </a:rPr>
              <a:t>Thank You!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81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1611992" cy="1325563"/>
              </a:xfrm>
            </p:spPr>
            <p:txBody>
              <a:bodyPr/>
              <a:lstStyle/>
              <a:p>
                <a:r>
                  <a:rPr kumimoji="1" lang="zh-CN" altLang="en-US">
                    <a:latin typeface="Rockwell" panose="02060603020205020403" pitchFamily="18" charset="0"/>
                  </a:rPr>
                  <a:t>   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Hardness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Approximating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1611992" cy="1325563"/>
              </a:xfr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317" y="1555559"/>
                <a:ext cx="10361601" cy="123370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kumimoji="1" lang="en-US" altLang="zh-CN" sz="2000" spc="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-approximation</a:t>
                </a:r>
                <a:r>
                  <a:rPr kumimoji="1" lang="zh-CN" altLang="en-US" sz="2000" spc="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for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-Clique</a:t>
                </a:r>
                <a:r>
                  <a:rPr kumimoji="1" lang="zh-CN" altLang="en-US" sz="20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spc="0" dirty="0">
                    <a:latin typeface="Palatino" pitchFamily="2" charset="0"/>
                    <a:ea typeface="Palatino" pitchFamily="2" charset="0"/>
                  </a:rPr>
                  <a:t>can:</a:t>
                </a:r>
              </a:p>
              <a:p>
                <a:pPr lvl="1"/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find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clique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/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whenever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there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is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clique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in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𝐺</m:t>
                    </m:r>
                  </m:oMath>
                </a14:m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lvl="1"/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(equivalently)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distinguish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between: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𝐺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-Clique,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Palatino" pitchFamily="2" charset="0"/>
                      </a:rPr>
                      <m:t>𝐺</m:t>
                    </m:r>
                  </m:oMath>
                </a14:m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no</a:t>
                </a:r>
                <a:r>
                  <a:rPr kumimoji="1" lang="zh-CN" altLang="en-US" sz="1800" spc="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(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/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kumimoji="1" lang="en-US" altLang="zh-CN" sz="1800" spc="0" dirty="0">
                    <a:latin typeface="Palatino" pitchFamily="2" charset="0"/>
                    <a:ea typeface="Palatino" pitchFamily="2" charset="0"/>
                  </a:rPr>
                  <a:t>-Clique.</a:t>
                </a:r>
                <a:endParaRPr kumimoji="1" lang="zh-CN" altLang="en-US" sz="1800" spc="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51A2C-124B-FDCE-C093-057A8BB84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317" y="1555559"/>
                <a:ext cx="10361601" cy="1233701"/>
              </a:xfrm>
              <a:blipFill>
                <a:blip r:embed="rId4"/>
                <a:stretch>
                  <a:fillRect l="-368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11480408-D155-03CC-50BF-2C5BC7C9E3CB}"/>
                  </a:ext>
                </a:extLst>
              </p14:cNvPr>
              <p14:cNvContentPartPr/>
              <p14:nvPr/>
            </p14:nvContentPartPr>
            <p14:xfrm>
              <a:off x="7567725" y="2266638"/>
              <a:ext cx="360" cy="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11480408-D155-03CC-50BF-2C5BC7C9E3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9085" y="22579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24">
            <a:extLst>
              <a:ext uri="{FF2B5EF4-FFF2-40B4-BE49-F238E27FC236}">
                <a16:creationId xmlns:a16="http://schemas.microsoft.com/office/drawing/2014/main" id="{2D7F7173-0098-4F59-9764-292653378EDC}"/>
              </a:ext>
            </a:extLst>
          </p:cNvPr>
          <p:cNvSpPr txBox="1"/>
          <p:nvPr/>
        </p:nvSpPr>
        <p:spPr>
          <a:xfrm>
            <a:off x="851317" y="3500339"/>
            <a:ext cx="9650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0"/>
                <a:ea typeface="Palatino" pitchFamily="2" charset="0"/>
              </a:rPr>
              <a:t>After a</a:t>
            </a:r>
            <a:r>
              <a:rPr lang="en-US" b="0" i="0" dirty="0">
                <a:effectLst/>
                <a:latin typeface="Palatino" pitchFamily="2" charset="0"/>
                <a:ea typeface="Palatino" pitchFamily="2" charset="0"/>
              </a:rPr>
              <a:t> long line of work </a:t>
            </a:r>
            <a:r>
              <a:rPr kumimoji="1" lang="en-US" dirty="0">
                <a:solidFill>
                  <a:srgbClr val="FF52A9"/>
                </a:solidFill>
                <a:latin typeface="Palatino Linotype" panose="02040502050505030304" pitchFamily="18" charset="0"/>
                <a:ea typeface="Palatino" pitchFamily="2" charset="0"/>
              </a:rPr>
              <a:t>[BGLR93, BS94, FGLSS96, Has96, BGS97, Gol98, FK00, Zuc07]</a:t>
            </a:r>
            <a:r>
              <a:rPr kumimoji="1" lang="en-US" dirty="0">
                <a:latin typeface="Palatino Linotype" panose="02040502050505030304" pitchFamily="18" charset="0"/>
                <a:ea typeface="Palatino" pitchFamily="2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5">
                <a:extLst>
                  <a:ext uri="{FF2B5EF4-FFF2-40B4-BE49-F238E27FC236}">
                    <a16:creationId xmlns:a16="http://schemas.microsoft.com/office/drawing/2014/main" id="{A1BEECF5-CCA2-B2FE-F2D3-6A98F4FFC03C}"/>
                  </a:ext>
                </a:extLst>
              </p:cNvPr>
              <p:cNvSpPr txBox="1"/>
              <p:nvPr/>
            </p:nvSpPr>
            <p:spPr>
              <a:xfrm>
                <a:off x="3594194" y="4150406"/>
                <a:ext cx="416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-approximating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-Clique is NP-hard</a:t>
                </a:r>
              </a:p>
            </p:txBody>
          </p:sp>
        </mc:Choice>
        <mc:Fallback>
          <p:sp>
            <p:nvSpPr>
              <p:cNvPr id="5" name="TextBox 25">
                <a:extLst>
                  <a:ext uri="{FF2B5EF4-FFF2-40B4-BE49-F238E27FC236}">
                    <a16:creationId xmlns:a16="http://schemas.microsoft.com/office/drawing/2014/main" id="{A1BEECF5-CCA2-B2FE-F2D3-6A98F4FFC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94" y="4150406"/>
                <a:ext cx="4161139" cy="276999"/>
              </a:xfrm>
              <a:prstGeom prst="rect">
                <a:avLst/>
              </a:prstGeom>
              <a:blipFill>
                <a:blip r:embed="rId7"/>
                <a:stretch>
                  <a:fillRect l="-1524" t="-21739" r="-2439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3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" y="0"/>
                <a:ext cx="11762913" cy="1325563"/>
              </a:xfrm>
            </p:spPr>
            <p:txBody>
              <a:bodyPr/>
              <a:lstStyle/>
              <a:p>
                <a:r>
                  <a:rPr kumimoji="1" lang="zh-CN" altLang="en-US">
                    <a:latin typeface="Rockwell" panose="02060603020205020403" pitchFamily="18" charset="0"/>
                  </a:rPr>
                  <a:t>   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Hardness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Approximating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0"/>
                <a:ext cx="11762913" cy="1325563"/>
              </a:xfr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FB4CB83-78A0-3110-6F43-82B6E8ED401D}"/>
              </a:ext>
            </a:extLst>
          </p:cNvPr>
          <p:cNvSpPr txBox="1"/>
          <p:nvPr/>
        </p:nvSpPr>
        <p:spPr>
          <a:xfrm>
            <a:off x="875417" y="1835809"/>
            <a:ext cx="876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0"/>
                <a:ea typeface="Palatino" pitchFamily="2" charset="0"/>
              </a:rPr>
              <a:t>Fine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-grained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understanding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dirty="0">
                <a:latin typeface="Palatino" pitchFamily="2" charset="0"/>
                <a:ea typeface="Palatino" pitchFamily="2" charset="0"/>
              </a:rPr>
              <a:t>from parameterized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7BF61B-D681-2C61-F430-B300F3550EE6}"/>
                  </a:ext>
                </a:extLst>
              </p:cNvPr>
              <p:cNvSpPr txBox="1"/>
              <p:nvPr/>
            </p:nvSpPr>
            <p:spPr>
              <a:xfrm>
                <a:off x="1921896" y="2343237"/>
                <a:ext cx="8065176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 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7BF61B-D681-2C61-F430-B300F3550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96" y="2343237"/>
                <a:ext cx="8065176" cy="288477"/>
              </a:xfrm>
              <a:prstGeom prst="rect">
                <a:avLst/>
              </a:prstGeom>
              <a:blipFill>
                <a:blip r:embed="rId4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F3503921-5745-F41A-8A17-6AB1D431FA66}"/>
              </a:ext>
            </a:extLst>
          </p:cNvPr>
          <p:cNvSpPr/>
          <p:nvPr/>
        </p:nvSpPr>
        <p:spPr>
          <a:xfrm>
            <a:off x="6963879" y="3966519"/>
            <a:ext cx="3008024" cy="864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" y="0"/>
                <a:ext cx="11762913" cy="1325563"/>
              </a:xfrm>
            </p:spPr>
            <p:txBody>
              <a:bodyPr/>
              <a:lstStyle/>
              <a:p>
                <a:r>
                  <a:rPr kumimoji="1" lang="zh-CN" altLang="en-US">
                    <a:latin typeface="Rockwell" panose="02060603020205020403" pitchFamily="18" charset="0"/>
                  </a:rPr>
                  <a:t>   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Hardness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>
                    <a:latin typeface="Rockwell" panose="02060603020205020403" pitchFamily="18" charset="0"/>
                  </a:rPr>
                  <a:t>Approximating</a:t>
                </a:r>
                <a:r>
                  <a:rPr kumimoji="1" lang="zh-CN" altLang="en-US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>
                    <a:latin typeface="Rockwell" panose="02060603020205020403" pitchFamily="18" charset="0"/>
                  </a:rPr>
                  <a:t>-Clique</a:t>
                </a:r>
                <a:endParaRPr kumimoji="1" lang="zh-CN" altLang="en-US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669400-4DCF-BBEA-6324-4A29B930B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0"/>
                <a:ext cx="11762913" cy="1325563"/>
              </a:xfr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FB4CB83-78A0-3110-6F43-82B6E8ED401D}"/>
              </a:ext>
            </a:extLst>
          </p:cNvPr>
          <p:cNvSpPr txBox="1"/>
          <p:nvPr/>
        </p:nvSpPr>
        <p:spPr>
          <a:xfrm>
            <a:off x="875417" y="1835809"/>
            <a:ext cx="876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0"/>
                <a:ea typeface="Palatino" pitchFamily="2" charset="0"/>
              </a:rPr>
              <a:t>Fine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-grained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dirty="0">
                <a:latin typeface="Palatino" pitchFamily="2" charset="0"/>
                <a:ea typeface="Palatino" pitchFamily="2" charset="0"/>
              </a:rPr>
              <a:t>understanding</a:t>
            </a:r>
            <a:r>
              <a:rPr lang="zh-CN" altLang="en-US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dirty="0">
                <a:latin typeface="Palatino" pitchFamily="2" charset="0"/>
                <a:ea typeface="Palatino" pitchFamily="2" charset="0"/>
              </a:rPr>
              <a:t>from parameterized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7BF61B-D681-2C61-F430-B300F3550EE6}"/>
                  </a:ext>
                </a:extLst>
              </p:cNvPr>
              <p:cNvSpPr txBox="1"/>
              <p:nvPr/>
            </p:nvSpPr>
            <p:spPr>
              <a:xfrm>
                <a:off x="1921896" y="2343237"/>
                <a:ext cx="8065176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 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constant</a:t>
                </a:r>
                <a:r>
                  <a:rPr lang="en-US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7BF61B-D681-2C61-F430-B300F3550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96" y="2343237"/>
                <a:ext cx="8065176" cy="288477"/>
              </a:xfrm>
              <a:prstGeom prst="rect">
                <a:avLst/>
              </a:prstGeom>
              <a:blipFill>
                <a:blip r:embed="rId4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5BA43C-5FCF-BED6-4CCD-D6EF114CEA48}"/>
                  </a:ext>
                </a:extLst>
              </p:cNvPr>
              <p:cNvSpPr txBox="1"/>
              <p:nvPr/>
            </p:nvSpPr>
            <p:spPr>
              <a:xfrm>
                <a:off x="2224052" y="4063392"/>
                <a:ext cx="3157018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-approximation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-Clique</a:t>
                </a:r>
              </a:p>
              <a:p>
                <a:pPr algn="ctr"/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require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time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5BA43C-5FCF-BED6-4CCD-D6EF114C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52" y="4063392"/>
                <a:ext cx="3157018" cy="657809"/>
              </a:xfrm>
              <a:prstGeom prst="rect">
                <a:avLst/>
              </a:prstGeom>
              <a:blipFill>
                <a:blip r:embed="rId5"/>
                <a:stretch>
                  <a:fillRect t="-5769" r="-1205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E5444-A57F-491B-AD06-C24F8C11961F}"/>
                  </a:ext>
                </a:extLst>
              </p:cNvPr>
              <p:cNvSpPr txBox="1"/>
              <p:nvPr/>
            </p:nvSpPr>
            <p:spPr>
              <a:xfrm>
                <a:off x="6963879" y="4063391"/>
                <a:ext cx="2903744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-approximation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-CSP</a:t>
                </a:r>
              </a:p>
              <a:p>
                <a:pPr algn="ctr"/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require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time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E5444-A57F-491B-AD06-C24F8C11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879" y="4063391"/>
                <a:ext cx="2903744" cy="657809"/>
              </a:xfrm>
              <a:prstGeom prst="rect">
                <a:avLst/>
              </a:prstGeom>
              <a:blipFill>
                <a:blip r:embed="rId6"/>
                <a:stretch>
                  <a:fillRect t="-5769" r="-870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A24DA6-0ECC-0FF1-FABE-EC4C7A91EBFA}"/>
              </a:ext>
            </a:extLst>
          </p:cNvPr>
          <p:cNvCxnSpPr/>
          <p:nvPr/>
        </p:nvCxnSpPr>
        <p:spPr>
          <a:xfrm>
            <a:off x="5721178" y="4392295"/>
            <a:ext cx="1099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3BFD9AC-77EE-6B55-D152-DB52337F1996}"/>
              </a:ext>
            </a:extLst>
          </p:cNvPr>
          <p:cNvSpPr txBox="1"/>
          <p:nvPr/>
        </p:nvSpPr>
        <p:spPr>
          <a:xfrm>
            <a:off x="6992647" y="4928364"/>
            <a:ext cx="29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Parameterized</a:t>
            </a:r>
            <a:r>
              <a:rPr kumimoji="1" lang="zh-CN" altLang="en-US" i="1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i="1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PCP</a:t>
            </a:r>
            <a:r>
              <a:rPr kumimoji="1" lang="zh-CN" altLang="en-US" i="1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kumimoji="1" lang="en-US" altLang="zh-CN" i="1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Theorem!</a:t>
            </a:r>
            <a:endParaRPr kumimoji="1" lang="zh-CN" altLang="en-US" i="1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6C3E6D0E-FDD4-D32F-A34A-DE292B388820}"/>
                  </a:ext>
                </a:extLst>
              </p:cNvPr>
              <p:cNvSpPr txBox="1"/>
              <p:nvPr/>
            </p:nvSpPr>
            <p:spPr>
              <a:xfrm>
                <a:off x="1921896" y="2674777"/>
                <a:ext cx="80651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-Clique have 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    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FPT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     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-approximation         algorithm? </a:t>
                </a:r>
              </a:p>
            </p:txBody>
          </p:sp>
        </mc:Choice>
        <mc:Fallback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6C3E6D0E-FDD4-D32F-A34A-DE292B38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96" y="2674777"/>
                <a:ext cx="8065176" cy="276999"/>
              </a:xfrm>
              <a:prstGeom prst="rect">
                <a:avLst/>
              </a:prstGeom>
              <a:blipFill>
                <a:blip r:embed="rId7"/>
                <a:stretch>
                  <a:fillRect t="-26087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E792BF2-5127-1B04-32C6-9F6C2CA6E475}"/>
              </a:ext>
            </a:extLst>
          </p:cNvPr>
          <p:cNvSpPr txBox="1"/>
          <p:nvPr/>
        </p:nvSpPr>
        <p:spPr>
          <a:xfrm>
            <a:off x="5822001" y="2728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Palatino" pitchFamily="2" charset="0"/>
                <a:ea typeface="Palatino" pitchFamily="2" charset="0"/>
              </a:rPr>
              <a:t>Disperser</a:t>
            </a:r>
            <a:endParaRPr lang="zh-CN" altLang="en-US" dirty="0"/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CC158A9B-2CA8-F0AC-532B-3A537DEDB3FD}"/>
              </a:ext>
            </a:extLst>
          </p:cNvPr>
          <p:cNvSpPr/>
          <p:nvPr/>
        </p:nvSpPr>
        <p:spPr>
          <a:xfrm>
            <a:off x="5620355" y="2666231"/>
            <a:ext cx="201646" cy="5997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7">
                <a:extLst>
                  <a:ext uri="{FF2B5EF4-FFF2-40B4-BE49-F238E27FC236}">
                    <a16:creationId xmlns:a16="http://schemas.microsoft.com/office/drawing/2014/main" id="{8B7D6D83-031B-2313-4D9B-6D49357E3549}"/>
                  </a:ext>
                </a:extLst>
              </p:cNvPr>
              <p:cNvSpPr txBox="1"/>
              <p:nvPr/>
            </p:nvSpPr>
            <p:spPr>
              <a:xfrm>
                <a:off x="1921896" y="3312391"/>
                <a:ext cx="8065176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 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6" name="TextBox 27">
                <a:extLst>
                  <a:ext uri="{FF2B5EF4-FFF2-40B4-BE49-F238E27FC236}">
                    <a16:creationId xmlns:a16="http://schemas.microsoft.com/office/drawing/2014/main" id="{8B7D6D83-031B-2313-4D9B-6D49357E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96" y="3312391"/>
                <a:ext cx="8065176" cy="288477"/>
              </a:xfrm>
              <a:prstGeom prst="rect">
                <a:avLst/>
              </a:prstGeom>
              <a:blipFill>
                <a:blip r:embed="rId8"/>
                <a:stretch>
                  <a:fillRect t="-20833" b="-4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40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/>
      <p:bldP spid="8" grpId="1"/>
      <p:bldP spid="9" grpId="0"/>
      <p:bldP spid="9" grpId="1"/>
      <p:bldP spid="14" grpId="0"/>
      <p:bldP spid="14" grpId="1"/>
      <p:bldP spid="15" grpId="0"/>
      <p:bldP spid="4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en-US" altLang="zh-CN">
                <a:latin typeface="Rockwell"/>
              </a:rPr>
              <a:t>     Overview of Previous Results</a:t>
            </a:r>
            <a:endParaRPr kumimoji="1" lang="zh-CN" altLang="en-US" sz="4000">
              <a:latin typeface="Rockwel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EF56228A-59B2-0B94-71C2-56AE72FC7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238366"/>
                  </p:ext>
                </p:extLst>
              </p:nvPr>
            </p:nvGraphicFramePr>
            <p:xfrm>
              <a:off x="2339700" y="3130880"/>
              <a:ext cx="7767735" cy="3173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79103">
                      <a:extLst>
                        <a:ext uri="{9D8B030D-6E8A-4147-A177-3AD203B41FA5}">
                          <a16:colId xmlns:a16="http://schemas.microsoft.com/office/drawing/2014/main" val="4044263707"/>
                        </a:ext>
                      </a:extLst>
                    </a:gridCol>
                    <a:gridCol w="1651519">
                      <a:extLst>
                        <a:ext uri="{9D8B030D-6E8A-4147-A177-3AD203B41FA5}">
                          <a16:colId xmlns:a16="http://schemas.microsoft.com/office/drawing/2014/main" val="1542598268"/>
                        </a:ext>
                      </a:extLst>
                    </a:gridCol>
                    <a:gridCol w="3037113">
                      <a:extLst>
                        <a:ext uri="{9D8B030D-6E8A-4147-A177-3AD203B41FA5}">
                          <a16:colId xmlns:a16="http://schemas.microsoft.com/office/drawing/2014/main" val="796707900"/>
                        </a:ext>
                      </a:extLst>
                    </a:gridCol>
                  </a:tblGrid>
                  <a:tr h="608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70C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Lower Bound</a:t>
                          </a:r>
                          <a:endParaRPr lang="zh-CN" altLang="en-US" b="1" dirty="0">
                            <a:solidFill>
                              <a:srgbClr val="0070C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625801"/>
                      </a:ext>
                    </a:extLst>
                  </a:tr>
                  <a:tr h="6276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[CCK</a:t>
                          </a:r>
                          <a:r>
                            <a:rPr kumimoji="1" lang="en-US" altLang="zh-CN" sz="24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+</a:t>
                          </a:r>
                          <a:r>
                            <a:rPr kumimoji="1" lang="zh-CN" altLang="en-US" sz="18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17]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Gap-ETH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5256037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[Lin’</a:t>
                          </a:r>
                          <a:r>
                            <a:rPr kumimoji="1" lang="zh-CN" altLang="en-US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21]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1/6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fun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161966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[LRSW</a:t>
                          </a:r>
                          <a:r>
                            <a:rPr kumimoji="1" lang="zh-CN" altLang="en-US" sz="16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6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’23]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pc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fun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8703724"/>
                      </a:ext>
                    </a:extLst>
                  </a:tr>
                  <a:tr h="6971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[This</a:t>
                          </a:r>
                          <a:r>
                            <a:rPr lang="zh-CN" altLang="en-US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work]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num>
                                          <m:den>
                                            <m:func>
                                              <m:funcPr>
                                                <m:ctrlPr>
                                                  <a:rPr lang="zh-CN" alt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zh-CN" alt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b="0" i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log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func>
                                          </m:den>
                                        </m:f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070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EF56228A-59B2-0B94-71C2-56AE72FC7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238366"/>
                  </p:ext>
                </p:extLst>
              </p:nvPr>
            </p:nvGraphicFramePr>
            <p:xfrm>
              <a:off x="2339700" y="3130880"/>
              <a:ext cx="7767735" cy="31732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79103">
                      <a:extLst>
                        <a:ext uri="{9D8B030D-6E8A-4147-A177-3AD203B41FA5}">
                          <a16:colId xmlns:a16="http://schemas.microsoft.com/office/drawing/2014/main" val="4044263707"/>
                        </a:ext>
                      </a:extLst>
                    </a:gridCol>
                    <a:gridCol w="1651519">
                      <a:extLst>
                        <a:ext uri="{9D8B030D-6E8A-4147-A177-3AD203B41FA5}">
                          <a16:colId xmlns:a16="http://schemas.microsoft.com/office/drawing/2014/main" val="1542598268"/>
                        </a:ext>
                      </a:extLst>
                    </a:gridCol>
                    <a:gridCol w="3037113">
                      <a:extLst>
                        <a:ext uri="{9D8B030D-6E8A-4147-A177-3AD203B41FA5}">
                          <a16:colId xmlns:a16="http://schemas.microsoft.com/office/drawing/2014/main" val="796707900"/>
                        </a:ext>
                      </a:extLst>
                    </a:gridCol>
                  </a:tblGrid>
                  <a:tr h="608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70C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Lower Bound</a:t>
                          </a:r>
                          <a:endParaRPr lang="zh-CN" altLang="en-US" b="1" dirty="0">
                            <a:solidFill>
                              <a:srgbClr val="0070C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625801"/>
                      </a:ext>
                    </a:extLst>
                  </a:tr>
                  <a:tr h="6276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[CCK</a:t>
                          </a:r>
                          <a:r>
                            <a:rPr kumimoji="1" lang="en-US" altLang="zh-CN" sz="24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+</a:t>
                          </a:r>
                          <a:r>
                            <a:rPr kumimoji="1" lang="zh-CN" altLang="en-US" sz="18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17]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Gap-ETH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98000" r="-837" b="-3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256037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[Lin’</a:t>
                          </a:r>
                          <a:r>
                            <a:rPr kumimoji="1" lang="zh-CN" altLang="en-US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21]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202041" r="-837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161966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[LRSW</a:t>
                          </a:r>
                          <a:r>
                            <a:rPr kumimoji="1" lang="zh-CN" altLang="en-US" sz="16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6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’23]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W[1]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kumimoji="1" lang="en-US" altLang="zh-CN" sz="1800" i="1" spc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302041" r="-837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703724"/>
                      </a:ext>
                    </a:extLst>
                  </a:tr>
                  <a:tr h="6971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[This</a:t>
                          </a:r>
                          <a:r>
                            <a:rPr lang="zh-CN" altLang="en-US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work]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358182" r="-837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701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/>
              <p:nvPr/>
            </p:nvSpPr>
            <p:spPr>
              <a:xfrm>
                <a:off x="2063412" y="2083983"/>
                <a:ext cx="8065176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 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constant</a:t>
                </a:r>
                <a:r>
                  <a:rPr lang="en-US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12" y="2083983"/>
                <a:ext cx="8065176" cy="288477"/>
              </a:xfrm>
              <a:prstGeom prst="rect">
                <a:avLst/>
              </a:prstGeom>
              <a:blipFill>
                <a:blip r:embed="rId4"/>
                <a:stretch>
                  <a:fillRect t="-21739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7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9400-4DCF-BBEA-6324-4A29B93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kumimoji="1" lang="en-US" altLang="zh-CN">
                <a:latin typeface="Rockwell"/>
              </a:rPr>
              <a:t>     Overview of Previous Results</a:t>
            </a:r>
            <a:endParaRPr kumimoji="1" lang="zh-CN" altLang="en-US" sz="4000">
              <a:latin typeface="Rockwel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EF56228A-59B2-0B94-71C2-56AE72FC7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65250"/>
                  </p:ext>
                </p:extLst>
              </p:nvPr>
            </p:nvGraphicFramePr>
            <p:xfrm>
              <a:off x="2339700" y="3027848"/>
              <a:ext cx="7767735" cy="31838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79103">
                      <a:extLst>
                        <a:ext uri="{9D8B030D-6E8A-4147-A177-3AD203B41FA5}">
                          <a16:colId xmlns:a16="http://schemas.microsoft.com/office/drawing/2014/main" val="4044263707"/>
                        </a:ext>
                      </a:extLst>
                    </a:gridCol>
                    <a:gridCol w="1651519">
                      <a:extLst>
                        <a:ext uri="{9D8B030D-6E8A-4147-A177-3AD203B41FA5}">
                          <a16:colId xmlns:a16="http://schemas.microsoft.com/office/drawing/2014/main" val="1542598268"/>
                        </a:ext>
                      </a:extLst>
                    </a:gridCol>
                    <a:gridCol w="3037113">
                      <a:extLst>
                        <a:ext uri="{9D8B030D-6E8A-4147-A177-3AD203B41FA5}">
                          <a16:colId xmlns:a16="http://schemas.microsoft.com/office/drawing/2014/main" val="796707900"/>
                        </a:ext>
                      </a:extLst>
                    </a:gridCol>
                  </a:tblGrid>
                  <a:tr h="608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rgbClr val="0070C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b="1" dirty="0">
                              <a:solidFill>
                                <a:srgbClr val="0070C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Rule</a:t>
                          </a:r>
                          <a:r>
                            <a:rPr lang="zh-CN" altLang="en-US" b="1" dirty="0">
                              <a:solidFill>
                                <a:srgbClr val="0070C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b="1" dirty="0">
                              <a:solidFill>
                                <a:srgbClr val="0070C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out</a:t>
                          </a:r>
                          <a:r>
                            <a:rPr lang="zh-CN" altLang="en-US" b="1" dirty="0">
                              <a:solidFill>
                                <a:srgbClr val="0070C0"/>
                              </a:solidFill>
                              <a:ea typeface="Palatino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𝒄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(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𝒌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b="1" dirty="0">
                            <a:solidFill>
                              <a:srgbClr val="0070C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625801"/>
                      </a:ext>
                    </a:extLst>
                  </a:tr>
                  <a:tr h="6276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[CCK</a:t>
                          </a:r>
                          <a:r>
                            <a:rPr kumimoji="1" lang="en-US" altLang="zh-CN" sz="18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+</a:t>
                          </a:r>
                          <a:r>
                            <a:rPr kumimoji="1" lang="zh-CN" altLang="en-US" sz="18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17]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Gap-ETH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any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𝑜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5256037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[This</a:t>
                          </a:r>
                          <a:r>
                            <a:rPr lang="zh-CN" altLang="en-US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sz="1800" i="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log</m:t>
                                        </m:r>
                                        <m:r>
                                          <a:rPr lang="zh-CN" altLang="en-US" sz="1800" b="0" i="1" smtClean="0"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zh-CN" altLang="en-US" sz="1800" b="0" i="1" smtClean="0"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 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zh-CN" altLang="en-US" sz="1800" b="0" i="1" smtClean="0">
                                                    <a:latin typeface="Cambria Math" panose="02040503050406030204" pitchFamily="18" charset="0"/>
                                                    <a:ea typeface="Palatino" pitchFamily="2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800" b="0" i="0" smtClean="0">
                                                    <a:latin typeface="Cambria Math" panose="02040503050406030204" pitchFamily="18" charset="0"/>
                                                    <a:ea typeface="Palatino" pitchFamily="2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zh-CN" altLang="en-US" sz="1800" b="0" i="1" smtClean="0">
                                                        <a:latin typeface="Cambria Math" panose="02040503050406030204" pitchFamily="18" charset="0"/>
                                                        <a:ea typeface="Palatino" pitchFamily="2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1800" b="0" i="0" smtClean="0">
                                                        <a:latin typeface="Cambria Math" panose="02040503050406030204" pitchFamily="18" charset="0"/>
                                                        <a:ea typeface="Palatino" pitchFamily="2" charset="0"/>
                                                      </a:rPr>
                                                      <m:t>log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Palatino" pitchFamily="2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func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4988700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[Lin’</a:t>
                          </a:r>
                          <a:r>
                            <a:rPr kumimoji="1" lang="zh-CN" altLang="en-US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21]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zh-CN" sz="1800" i="0" spc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W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sz="1800" i="0" spc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i="0" spc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1" lang="en-US" altLang="zh-CN" sz="1800" b="0" i="0" spc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1800" i="0" spc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FPT</m:t>
                                </m:r>
                              </m:oMath>
                            </m:oMathPara>
                          </a14:m>
                          <a:endParaRPr lang="zh-CN" altLang="en-US" sz="1800" i="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Any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constant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161966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[KK’22,</a:t>
                          </a:r>
                          <a:r>
                            <a:rPr kumimoji="1" lang="zh-CN" altLang="en-US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CFLL’23]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pc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87037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EF56228A-59B2-0B94-71C2-56AE72FC7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65250"/>
                  </p:ext>
                </p:extLst>
              </p:nvPr>
            </p:nvGraphicFramePr>
            <p:xfrm>
              <a:off x="2339700" y="3027848"/>
              <a:ext cx="7767735" cy="31838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79103">
                      <a:extLst>
                        <a:ext uri="{9D8B030D-6E8A-4147-A177-3AD203B41FA5}">
                          <a16:colId xmlns:a16="http://schemas.microsoft.com/office/drawing/2014/main" val="4044263707"/>
                        </a:ext>
                      </a:extLst>
                    </a:gridCol>
                    <a:gridCol w="1651519">
                      <a:extLst>
                        <a:ext uri="{9D8B030D-6E8A-4147-A177-3AD203B41FA5}">
                          <a16:colId xmlns:a16="http://schemas.microsoft.com/office/drawing/2014/main" val="1542598268"/>
                        </a:ext>
                      </a:extLst>
                    </a:gridCol>
                    <a:gridCol w="3037113">
                      <a:extLst>
                        <a:ext uri="{9D8B030D-6E8A-4147-A177-3AD203B41FA5}">
                          <a16:colId xmlns:a16="http://schemas.microsoft.com/office/drawing/2014/main" val="796707900"/>
                        </a:ext>
                      </a:extLst>
                    </a:gridCol>
                  </a:tblGrid>
                  <a:tr h="608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2083" r="-837" b="-42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625801"/>
                      </a:ext>
                    </a:extLst>
                  </a:tr>
                  <a:tr h="6276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[CCK</a:t>
                          </a:r>
                          <a:r>
                            <a:rPr kumimoji="1" lang="en-US" altLang="zh-CN" sz="18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+</a:t>
                          </a:r>
                          <a:r>
                            <a:rPr kumimoji="1" lang="zh-CN" altLang="en-US" sz="1800" baseline="300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17]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Gap-ETH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98000" r="-837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256037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[This</a:t>
                          </a:r>
                          <a:r>
                            <a:rPr lang="zh-CN" altLang="en-US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sz="1800" i="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176786" r="-837" b="-176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988700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[Lin’</a:t>
                          </a:r>
                          <a:r>
                            <a:rPr kumimoji="1" lang="zh-CN" altLang="en-US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21]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7692" t="-158163" r="-185385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Any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constant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161966"/>
                      </a:ext>
                    </a:extLst>
                  </a:tr>
                  <a:tr h="6198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[KK’22,</a:t>
                          </a:r>
                          <a:r>
                            <a:rPr kumimoji="1" lang="zh-CN" altLang="en-US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kumimoji="1" lang="en-US" altLang="zh-CN" sz="1800" dirty="0">
                              <a:solidFill>
                                <a:srgbClr val="FF52A9"/>
                              </a:solidFill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CFLL’23]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W[1]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kumimoji="1" lang="en-US" altLang="zh-CN" sz="1800" i="1" spc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kumimoji="1" lang="en-US" altLang="zh-CN" sz="1800" spc="0" dirty="0">
                              <a:latin typeface="Palatino Linotype" panose="02040502050505030304" pitchFamily="18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6485" t="-416327" r="-837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703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/>
              <p:nvPr/>
            </p:nvSpPr>
            <p:spPr>
              <a:xfrm>
                <a:off x="2063412" y="2083983"/>
                <a:ext cx="80651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Palatino" pitchFamily="2" charset="0"/>
                    <a:ea typeface="Palatino" pitchFamily="2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-Clique have </a:t>
                </a:r>
                <a:r>
                  <a:rPr lang="en-US" altLang="zh-CN" dirty="0">
                    <a:latin typeface="Palatino" pitchFamily="2" charset="0"/>
                    <a:ea typeface="Palatino" pitchFamily="2" charset="0"/>
                  </a:rPr>
                  <a:t>FPT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dirty="0">
                    <a:latin typeface="Palatino" pitchFamily="2" charset="0"/>
                    <a:ea typeface="Palatino" pitchFamily="2" charset="0"/>
                  </a:rPr>
                  <a:t>time</a:t>
                </a:r>
                <a:r>
                  <a:rPr lang="zh-CN" altLang="en-US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lang="en-US" dirty="0">
                    <a:latin typeface="Palatino" pitchFamily="2" charset="0"/>
                    <a:ea typeface="Palatino" pitchFamily="2" charset="0"/>
                  </a:rPr>
                  <a:t>-approximation algorithm? </a:t>
                </a:r>
              </a:p>
            </p:txBody>
          </p:sp>
        </mc:Choice>
        <mc:Fallback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B5B3478B-67D5-C3E8-EA5A-6448E098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12" y="2083983"/>
                <a:ext cx="8065176" cy="276999"/>
              </a:xfrm>
              <a:prstGeom prst="rect">
                <a:avLst/>
              </a:prstGeom>
              <a:blipFill>
                <a:blip r:embed="rId4"/>
                <a:stretch>
                  <a:fillRect t="-2727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1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2754</Words>
  <Application>Microsoft Macintosh PowerPoint</Application>
  <PresentationFormat>宽屏</PresentationFormat>
  <Paragraphs>623</Paragraphs>
  <Slides>43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Microsoft YaHei</vt:lpstr>
      <vt:lpstr>Agency FB</vt:lpstr>
      <vt:lpstr>Arial</vt:lpstr>
      <vt:lpstr>Calibri</vt:lpstr>
      <vt:lpstr>Cambria Math</vt:lpstr>
      <vt:lpstr>Franklin Gothic Medium</vt:lpstr>
      <vt:lpstr>Palatino</vt:lpstr>
      <vt:lpstr>Palatino Linotype</vt:lpstr>
      <vt:lpstr>Rockwell</vt:lpstr>
      <vt:lpstr>Times New Roman</vt:lpstr>
      <vt:lpstr>SketchyVTI</vt:lpstr>
      <vt:lpstr>Improved Hardness of Approximating k-Clique under ETH</vt:lpstr>
      <vt:lpstr>    k-Clique Problem</vt:lpstr>
      <vt:lpstr>    k-Clique Problem</vt:lpstr>
      <vt:lpstr>    Hardness of Approximating k-Clique</vt:lpstr>
      <vt:lpstr>    Hardness of Approximating k-Clique</vt:lpstr>
      <vt:lpstr>    Hardness of Approximating k-Clique</vt:lpstr>
      <vt:lpstr>    Hardness of Approximating k-Clique</vt:lpstr>
      <vt:lpstr>     Overview of Previous Results</vt:lpstr>
      <vt:lpstr>     Overview of Previous Results</vt:lpstr>
      <vt:lpstr>    Hardness of Approximating k-Clique</vt:lpstr>
      <vt:lpstr> Our Result</vt:lpstr>
      <vt:lpstr> Our Result</vt:lpstr>
      <vt:lpstr>     Parameterized Gap-producing Reduction</vt:lpstr>
      <vt:lpstr>     Parameterized Gap-producing 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In Summary</vt:lpstr>
      <vt:lpstr> Generalize The Idea</vt:lpstr>
      <vt:lpstr> Polynomial Form</vt:lpstr>
      <vt:lpstr> Degree-3 Form</vt:lpstr>
      <vt:lpstr> Degree-3 Form</vt:lpstr>
      <vt:lpstr> Decoding Degree-3 Polynomials</vt:lpstr>
      <vt:lpstr> Decoding Degree-3 Polynomials</vt:lpstr>
      <vt:lpstr> Decoding Degree-3 Polynomials</vt:lpstr>
      <vt:lpstr> Interpolation by Derivatives</vt:lpstr>
      <vt:lpstr> Interpolation by Derivatives</vt:lpstr>
      <vt:lpstr>  Blowup by Deg-3 Polynomial</vt:lpstr>
      <vt:lpstr>    Conclusion and Open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Hardness of Approximating k-Clique under ETH</dc:title>
  <dc:creator>轩笛 任</dc:creator>
  <cp:lastModifiedBy>Sun Oscar</cp:lastModifiedBy>
  <cp:revision>3</cp:revision>
  <dcterms:created xsi:type="dcterms:W3CDTF">2023-10-15T02:52:31Z</dcterms:created>
  <dcterms:modified xsi:type="dcterms:W3CDTF">2023-11-16T01:19:27Z</dcterms:modified>
</cp:coreProperties>
</file>