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81" r:id="rId2"/>
    <p:sldId id="283" r:id="rId3"/>
    <p:sldId id="282" r:id="rId4"/>
    <p:sldId id="339" r:id="rId5"/>
    <p:sldId id="285" r:id="rId6"/>
    <p:sldId id="386" r:id="rId7"/>
    <p:sldId id="341" r:id="rId8"/>
    <p:sldId id="342" r:id="rId9"/>
    <p:sldId id="294" r:id="rId10"/>
    <p:sldId id="348" r:id="rId11"/>
    <p:sldId id="349" r:id="rId12"/>
    <p:sldId id="350" r:id="rId13"/>
    <p:sldId id="351" r:id="rId14"/>
    <p:sldId id="394" r:id="rId15"/>
    <p:sldId id="396" r:id="rId16"/>
    <p:sldId id="398" r:id="rId17"/>
    <p:sldId id="383" r:id="rId18"/>
    <p:sldId id="387" r:id="rId19"/>
    <p:sldId id="299" r:id="rId20"/>
    <p:sldId id="352" r:id="rId21"/>
    <p:sldId id="353" r:id="rId22"/>
    <p:sldId id="402" r:id="rId23"/>
    <p:sldId id="354" r:id="rId24"/>
    <p:sldId id="399" r:id="rId25"/>
    <p:sldId id="401" r:id="rId26"/>
    <p:sldId id="408" r:id="rId27"/>
    <p:sldId id="355" r:id="rId28"/>
    <p:sldId id="392" r:id="rId29"/>
    <p:sldId id="400" r:id="rId30"/>
    <p:sldId id="363" r:id="rId31"/>
    <p:sldId id="391" r:id="rId32"/>
    <p:sldId id="388" r:id="rId33"/>
    <p:sldId id="389" r:id="rId34"/>
    <p:sldId id="364" r:id="rId35"/>
    <p:sldId id="366" r:id="rId36"/>
    <p:sldId id="403" r:id="rId37"/>
    <p:sldId id="367" r:id="rId38"/>
    <p:sldId id="361" r:id="rId39"/>
    <p:sldId id="404" r:id="rId40"/>
    <p:sldId id="405" r:id="rId41"/>
    <p:sldId id="368" r:id="rId42"/>
    <p:sldId id="406" r:id="rId43"/>
    <p:sldId id="407" r:id="rId44"/>
    <p:sldId id="409" r:id="rId45"/>
    <p:sldId id="410" r:id="rId46"/>
    <p:sldId id="380"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869E"/>
    <a:srgbClr val="F89B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92"/>
    <p:restoredTop sz="78774"/>
  </p:normalViewPr>
  <p:slideViewPr>
    <p:cSldViewPr snapToGrid="0">
      <p:cViewPr>
        <p:scale>
          <a:sx n="81" d="100"/>
          <a:sy n="81" d="100"/>
        </p:scale>
        <p:origin x="101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F1CFF0-DA74-D641-8D48-C89F0B3A6D01}" type="datetimeFigureOut">
              <a:rPr kumimoji="1" lang="zh-CN" altLang="en-US" smtClean="0"/>
              <a:t>2023/10/24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DDF7A-0470-BE49-B78C-5B81EF14D8E4}" type="slidenum">
              <a:rPr kumimoji="1" lang="zh-CN" altLang="en-US" smtClean="0"/>
              <a:t>‹#›</a:t>
            </a:fld>
            <a:endParaRPr kumimoji="1" lang="zh-CN" altLang="en-US"/>
          </a:p>
        </p:txBody>
      </p:sp>
    </p:spTree>
    <p:extLst>
      <p:ext uri="{BB962C8B-B14F-4D97-AF65-F5344CB8AC3E}">
        <p14:creationId xmlns:p14="http://schemas.microsoft.com/office/powerpoint/2010/main" val="4189492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Good afternoon, everyone!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I'm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Yican</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from Peking University, I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gonna</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share you with our recent work on synthesizing efficient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memoization</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algorithms to solve combinatorial optimization problems.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1</a:t>
            </a:fld>
            <a:endParaRPr kumimoji="1" lang="zh-CN" altLang="en-US"/>
          </a:p>
        </p:txBody>
      </p:sp>
    </p:spTree>
    <p:extLst>
      <p:ext uri="{BB962C8B-B14F-4D97-AF65-F5344CB8AC3E}">
        <p14:creationId xmlns:p14="http://schemas.microsoft.com/office/powerpoint/2010/main" val="401646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First, the input part specifies all components to describe a problem instance. In the knapsack problem, we use n to represent the number of items, C to represent the capacity, and use two arrays, weight and value, to represent the weight and value for each item.</a:t>
            </a:r>
          </a:p>
          <a:p>
            <a:pPr algn="just"/>
            <a:endPar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In the right side, we show the parameter choice of the previously presented concrete instance.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10</a:t>
            </a:fld>
            <a:endParaRPr kumimoji="1" lang="zh-CN" altLang="en-US"/>
          </a:p>
        </p:txBody>
      </p:sp>
    </p:spTree>
    <p:extLst>
      <p:ext uri="{BB962C8B-B14F-4D97-AF65-F5344CB8AC3E}">
        <p14:creationId xmlns:p14="http://schemas.microsoft.com/office/powerpoint/2010/main" val="1572700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Second, the solution part consists of all components to describe the solution. In the knapsack problem, we use a array p, where p[</a:t>
            </a:r>
            <a:r>
              <a:rPr lang="en-US" altLang="zh-CN" sz="1200" kern="100" dirty="0" err="1">
                <a:effectLst/>
                <a:latin typeface="DengXian" panose="02010600030101010101" pitchFamily="2" charset="-122"/>
                <a:ea typeface="DengXian" panose="02010600030101010101" pitchFamily="2" charset="-122"/>
                <a:cs typeface="Times New Roman" panose="02020603050405020304" pitchFamily="18" charset="0"/>
              </a:rPr>
              <a:t>i</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 represents whether to put the item I into the knapsack.</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11</a:t>
            </a:fld>
            <a:endParaRPr kumimoji="1" lang="zh-CN" altLang="en-US"/>
          </a:p>
        </p:txBody>
      </p:sp>
    </p:spTree>
    <p:extLst>
      <p:ext uri="{BB962C8B-B14F-4D97-AF65-F5344CB8AC3E}">
        <p14:creationId xmlns:p14="http://schemas.microsoft.com/office/powerpoint/2010/main" val="1346923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Third, In the constraint part, we impose constraints to the solution. In the knapsack problem, we make sure that the total weight of selected items does not exceed C.</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12</a:t>
            </a:fld>
            <a:endParaRPr kumimoji="1" lang="zh-CN" altLang="en-US"/>
          </a:p>
        </p:txBody>
      </p:sp>
    </p:spTree>
    <p:extLst>
      <p:ext uri="{BB962C8B-B14F-4D97-AF65-F5344CB8AC3E}">
        <p14:creationId xmlns:p14="http://schemas.microsoft.com/office/powerpoint/2010/main" val="191127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Finally, In the objective function part, we set up a objective function that maximizes the total value of the selected items.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13</a:t>
            </a:fld>
            <a:endParaRPr kumimoji="1" lang="zh-CN" altLang="en-US"/>
          </a:p>
        </p:txBody>
      </p:sp>
    </p:spTree>
    <p:extLst>
      <p:ext uri="{BB962C8B-B14F-4D97-AF65-F5344CB8AC3E}">
        <p14:creationId xmlns:p14="http://schemas.microsoft.com/office/powerpoint/2010/main" val="228628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the output side, we produce the top-down approach of dynamic programming, which is also termed as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memoization</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algorithms.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14</a:t>
            </a:fld>
            <a:endParaRPr kumimoji="1" lang="zh-CN" altLang="en-US"/>
          </a:p>
        </p:txBody>
      </p:sp>
    </p:spTree>
    <p:extLst>
      <p:ext uri="{BB962C8B-B14F-4D97-AF65-F5344CB8AC3E}">
        <p14:creationId xmlns:p14="http://schemas.microsoft.com/office/powerpoint/2010/main" val="559618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Generally, A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memoization</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algorithm is in a recursive form. It decomposes a problem into several subproblems, and recursively solve these subproblems.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15</a:t>
            </a:fld>
            <a:endParaRPr kumimoji="1" lang="zh-CN" altLang="en-US"/>
          </a:p>
        </p:txBody>
      </p:sp>
    </p:spTree>
    <p:extLst>
      <p:ext uri="{BB962C8B-B14F-4D97-AF65-F5344CB8AC3E}">
        <p14:creationId xmlns:p14="http://schemas.microsoft.com/office/powerpoint/2010/main" val="2585692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 key point that makes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memoization</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algorithms efficient is that, during the recursive solving procedure, there are many pairs of subproblems that are equivalent. For each equivalent class, we only need to solve one subproblem in this class, and the results of other subproblems can be effectively reused.</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16</a:t>
            </a:fld>
            <a:endParaRPr kumimoji="1" lang="zh-CN" altLang="en-US"/>
          </a:p>
        </p:txBody>
      </p:sp>
    </p:spTree>
    <p:extLst>
      <p:ext uri="{BB962C8B-B14F-4D97-AF65-F5344CB8AC3E}">
        <p14:creationId xmlns:p14="http://schemas.microsoft.com/office/powerpoint/2010/main" val="3051509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However, synthesizing a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memoization</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algorithm is never easy. There are two major challenges. First,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memoization</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algorithms are always too large to be synthesized. Second, it is hard to verify whether a huge synthesized program is efficient.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17</a:t>
            </a:fld>
            <a:endParaRPr kumimoji="1" lang="zh-CN" altLang="en-US"/>
          </a:p>
        </p:txBody>
      </p:sp>
    </p:spTree>
    <p:extLst>
      <p:ext uri="{BB962C8B-B14F-4D97-AF65-F5344CB8AC3E}">
        <p14:creationId xmlns:p14="http://schemas.microsoft.com/office/powerpoint/2010/main" val="3291169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Our solution is a novel template of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memoization</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algorithms that solves all these challenges. Below, we dive into more details.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18</a:t>
            </a:fld>
            <a:endParaRPr kumimoji="1" lang="zh-CN" altLang="en-US"/>
          </a:p>
        </p:txBody>
      </p:sp>
    </p:spTree>
    <p:extLst>
      <p:ext uri="{BB962C8B-B14F-4D97-AF65-F5344CB8AC3E}">
        <p14:creationId xmlns:p14="http://schemas.microsoft.com/office/powerpoint/2010/main" val="259502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 design a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memoization</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algorithm, we need first define the subproblems. We find that the notion of subproblems can be extracted from the search tree of the exhaustive search.</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search</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tree,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first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layer</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decides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value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of</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p[1],</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and</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second</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layer</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further</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decides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value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of</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p[2].</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If</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we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assign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0</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p[1],</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we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decide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not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put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item</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1</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into</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knapsack.</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If</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we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assign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1</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p[1],</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we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decide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put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into</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knapsack.</a:t>
            </a:r>
          </a:p>
          <a:p>
            <a:pPr algn="just"/>
            <a:endPar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Below,</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we</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can</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see</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that</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there</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is</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correspondence</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between</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nodes</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in</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search</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tree</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and</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COP</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kumimoji="1"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problems.</a:t>
            </a:r>
            <a:r>
              <a:rPr kumimoji="1"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19</a:t>
            </a:fld>
            <a:endParaRPr kumimoji="1" lang="zh-CN" altLang="en-US"/>
          </a:p>
        </p:txBody>
      </p:sp>
    </p:spTree>
    <p:extLst>
      <p:ext uri="{BB962C8B-B14F-4D97-AF65-F5344CB8AC3E}">
        <p14:creationId xmlns:p14="http://schemas.microsoft.com/office/powerpoint/2010/main" val="1865918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Let me first introduce the combinatorial optimization problems (short as COPs). COP is an important category of real-world problems. In general, it targets to find the best valid solution,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where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valid</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means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that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solution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must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satisfy</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user-provided</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constraints,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and</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best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means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that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solution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should</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maximize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objective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function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2</a:t>
            </a:fld>
            <a:endParaRPr kumimoji="1" lang="zh-CN" altLang="en-US"/>
          </a:p>
        </p:txBody>
      </p:sp>
    </p:spTree>
    <p:extLst>
      <p:ext uri="{BB962C8B-B14F-4D97-AF65-F5344CB8AC3E}">
        <p14:creationId xmlns:p14="http://schemas.microsoft.com/office/powerpoint/2010/main" val="3955724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At the root node, the subproblem is identical to the original knapsack problem.</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20</a:t>
            </a:fld>
            <a:endParaRPr kumimoji="1" lang="zh-CN" altLang="en-US"/>
          </a:p>
        </p:txBody>
      </p:sp>
    </p:spTree>
    <p:extLst>
      <p:ext uri="{BB962C8B-B14F-4D97-AF65-F5344CB8AC3E}">
        <p14:creationId xmlns:p14="http://schemas.microsoft.com/office/powerpoint/2010/main" val="3289193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Now suppose we have decided p[1] to be 0. At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this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node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of</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search</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tree,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since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value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of</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p[1]</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has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been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determined,</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remaining</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task</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find</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assignment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p[2],</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p[3]</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p[n].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constraint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and</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objective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function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part,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replace p[1] with its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decided</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value,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0.</a:t>
            </a:r>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21</a:t>
            </a:fld>
            <a:endParaRPr kumimoji="1" lang="zh-CN" altLang="en-US"/>
          </a:p>
        </p:txBody>
      </p:sp>
    </p:spTree>
    <p:extLst>
      <p:ext uri="{BB962C8B-B14F-4D97-AF65-F5344CB8AC3E}">
        <p14:creationId xmlns:p14="http://schemas.microsoft.com/office/powerpoint/2010/main" val="3888156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This is exactly the COP that the subtree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whose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root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red</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node tries to solve.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22</a:t>
            </a:fld>
            <a:endParaRPr kumimoji="1" lang="zh-CN" altLang="en-US"/>
          </a:p>
        </p:txBody>
      </p:sp>
    </p:spTree>
    <p:extLst>
      <p:ext uri="{BB962C8B-B14F-4D97-AF65-F5344CB8AC3E}">
        <p14:creationId xmlns:p14="http://schemas.microsoft.com/office/powerpoint/2010/main" val="417045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Suppose</a:t>
            </a:r>
            <a:r>
              <a:rPr kumimoji="1" lang="zh-CN" altLang="en-US" dirty="0"/>
              <a:t> </a:t>
            </a:r>
            <a:r>
              <a:rPr kumimoji="1" lang="en-US" altLang="zh-CN" dirty="0"/>
              <a:t>we</a:t>
            </a:r>
            <a:r>
              <a:rPr kumimoji="1" lang="zh-CN" altLang="en-US" dirty="0"/>
              <a:t> </a:t>
            </a:r>
            <a:r>
              <a:rPr kumimoji="1" lang="en-US" altLang="zh-CN" dirty="0"/>
              <a:t>further</a:t>
            </a:r>
            <a:r>
              <a:rPr kumimoji="1" lang="zh-CN" altLang="en-US" dirty="0"/>
              <a:t> </a:t>
            </a:r>
            <a:r>
              <a:rPr kumimoji="1" lang="en-US" altLang="zh-CN" dirty="0"/>
              <a:t>decided</a:t>
            </a:r>
            <a:r>
              <a:rPr kumimoji="1" lang="zh-CN" altLang="en-US" dirty="0"/>
              <a:t> </a:t>
            </a:r>
            <a:r>
              <a:rPr kumimoji="1" lang="en-US" altLang="zh-CN" dirty="0"/>
              <a:t>p[2]</a:t>
            </a:r>
            <a:r>
              <a:rPr kumimoji="1" lang="zh-CN" altLang="en-US" dirty="0"/>
              <a:t> </a:t>
            </a:r>
            <a:r>
              <a:rPr kumimoji="1" lang="en-US" altLang="zh-CN" dirty="0"/>
              <a:t>to</a:t>
            </a:r>
            <a:r>
              <a:rPr kumimoji="1" lang="zh-CN" altLang="en-US" dirty="0"/>
              <a:t> </a:t>
            </a:r>
            <a:r>
              <a:rPr kumimoji="1" lang="en-US" altLang="zh-CN" dirty="0"/>
              <a:t>be</a:t>
            </a:r>
            <a:r>
              <a:rPr kumimoji="1" lang="zh-CN" altLang="en-US" dirty="0"/>
              <a:t> </a:t>
            </a:r>
            <a:r>
              <a:rPr kumimoji="1" lang="en-US" altLang="zh-CN" dirty="0"/>
              <a:t>1,</a:t>
            </a:r>
            <a:r>
              <a:rPr kumimoji="1" lang="zh-CN" altLang="en-US" dirty="0"/>
              <a:t> </a:t>
            </a:r>
            <a:r>
              <a:rPr kumimoji="1" lang="en-US" altLang="zh-CN" dirty="0"/>
              <a:t>now</a:t>
            </a:r>
            <a:r>
              <a:rPr kumimoji="1" lang="zh-CN" altLang="en-US" dirty="0"/>
              <a:t> </a:t>
            </a:r>
            <a:r>
              <a:rPr kumimoji="1" lang="en-US" altLang="zh-CN" dirty="0"/>
              <a:t>the</a:t>
            </a:r>
            <a:r>
              <a:rPr kumimoji="1" lang="zh-CN" altLang="en-US" dirty="0"/>
              <a:t> </a:t>
            </a:r>
            <a:r>
              <a:rPr kumimoji="1" lang="en-US" altLang="zh-CN" dirty="0"/>
              <a:t>remaining</a:t>
            </a:r>
            <a:r>
              <a:rPr kumimoji="1" lang="zh-CN" altLang="en-US" dirty="0"/>
              <a:t> </a:t>
            </a:r>
            <a:r>
              <a:rPr kumimoji="1" lang="en-US" altLang="zh-CN" dirty="0"/>
              <a:t>task</a:t>
            </a:r>
            <a:r>
              <a:rPr kumimoji="1" lang="zh-CN" altLang="en-US" dirty="0"/>
              <a:t> </a:t>
            </a:r>
            <a:r>
              <a:rPr kumimoji="1" lang="en-US" altLang="zh-CN" dirty="0"/>
              <a:t>is</a:t>
            </a:r>
            <a:r>
              <a:rPr kumimoji="1" lang="zh-CN" altLang="en-US" dirty="0"/>
              <a:t> </a:t>
            </a:r>
            <a:r>
              <a:rPr kumimoji="1" lang="en-US" altLang="zh-CN" dirty="0"/>
              <a:t>further</a:t>
            </a:r>
            <a:r>
              <a:rPr kumimoji="1" lang="zh-CN" altLang="en-US" dirty="0"/>
              <a:t> </a:t>
            </a:r>
            <a:r>
              <a:rPr kumimoji="1" lang="en-US" altLang="zh-CN" dirty="0"/>
              <a:t>changed</a:t>
            </a:r>
            <a:r>
              <a:rPr kumimoji="1" lang="zh-CN" altLang="en-US" dirty="0"/>
              <a:t> </a:t>
            </a:r>
            <a:r>
              <a:rPr kumimoji="1" lang="en-US" altLang="zh-CN" dirty="0"/>
              <a:t>to</a:t>
            </a:r>
            <a:r>
              <a:rPr kumimoji="1" lang="zh-CN" altLang="en-US" dirty="0"/>
              <a:t> </a:t>
            </a:r>
            <a:r>
              <a:rPr kumimoji="1" lang="en-US" altLang="zh-CN" dirty="0"/>
              <a:t>decide</a:t>
            </a:r>
            <a:r>
              <a:rPr kumimoji="1" lang="zh-CN" altLang="en-US" dirty="0"/>
              <a:t> </a:t>
            </a:r>
            <a:r>
              <a:rPr kumimoji="1" lang="en-US" altLang="zh-CN" dirty="0"/>
              <a:t>the</a:t>
            </a:r>
            <a:r>
              <a:rPr kumimoji="1" lang="zh-CN" altLang="en-US" dirty="0"/>
              <a:t> </a:t>
            </a:r>
            <a:r>
              <a:rPr kumimoji="1" lang="en-US" altLang="zh-CN" dirty="0"/>
              <a:t>value</a:t>
            </a:r>
            <a:r>
              <a:rPr kumimoji="1" lang="zh-CN" altLang="en-US" dirty="0"/>
              <a:t> </a:t>
            </a:r>
            <a:r>
              <a:rPr kumimoji="1" lang="en-US" altLang="zh-CN" dirty="0"/>
              <a:t>of</a:t>
            </a:r>
            <a:r>
              <a:rPr kumimoji="1" lang="zh-CN" altLang="en-US" dirty="0"/>
              <a:t> </a:t>
            </a:r>
            <a:r>
              <a:rPr kumimoji="1" lang="en-US" altLang="zh-CN" dirty="0"/>
              <a:t>p[3],</a:t>
            </a:r>
            <a:r>
              <a:rPr kumimoji="1" lang="zh-CN" altLang="en-US" dirty="0"/>
              <a:t> </a:t>
            </a:r>
            <a:r>
              <a:rPr kumimoji="1" lang="en-US" altLang="zh-CN" dirty="0"/>
              <a:t>p[4]</a:t>
            </a:r>
            <a:r>
              <a:rPr kumimoji="1" lang="zh-CN" altLang="en-US" dirty="0"/>
              <a:t> </a:t>
            </a:r>
            <a:r>
              <a:rPr kumimoji="1" lang="en-US" altLang="zh-CN" dirty="0"/>
              <a:t>to</a:t>
            </a:r>
            <a:r>
              <a:rPr kumimoji="1" lang="zh-CN" altLang="en-US" dirty="0"/>
              <a:t> </a:t>
            </a:r>
            <a:r>
              <a:rPr kumimoji="1" lang="en-US" altLang="zh-CN" dirty="0"/>
              <a:t>p[n],</a:t>
            </a:r>
            <a:r>
              <a:rPr kumimoji="1" lang="zh-CN" altLang="en-US" dirty="0"/>
              <a:t> </a:t>
            </a:r>
            <a:r>
              <a:rPr kumimoji="1" lang="en-US" altLang="zh-CN" dirty="0"/>
              <a:t>and</a:t>
            </a:r>
            <a:r>
              <a:rPr kumimoji="1" lang="zh-CN" altLang="en-US" dirty="0"/>
              <a:t> </a:t>
            </a:r>
            <a:r>
              <a:rPr kumimoji="1" lang="en-US" altLang="zh-CN" dirty="0"/>
              <a:t>we</a:t>
            </a:r>
            <a:r>
              <a:rPr kumimoji="1" lang="zh-CN" altLang="en-US" dirty="0"/>
              <a:t> </a:t>
            </a:r>
            <a:r>
              <a:rPr kumimoji="1" lang="en-US" altLang="zh-CN" dirty="0"/>
              <a:t>replace</a:t>
            </a:r>
            <a:r>
              <a:rPr kumimoji="1" lang="zh-CN" altLang="en-US" dirty="0"/>
              <a:t> </a:t>
            </a:r>
            <a:r>
              <a:rPr kumimoji="1" lang="en-US" altLang="zh-CN" dirty="0"/>
              <a:t>the</a:t>
            </a:r>
            <a:r>
              <a:rPr kumimoji="1" lang="zh-CN" altLang="en-US" dirty="0"/>
              <a:t> </a:t>
            </a:r>
            <a:r>
              <a:rPr kumimoji="1" lang="en-US" altLang="zh-CN" dirty="0"/>
              <a:t>value</a:t>
            </a:r>
            <a:r>
              <a:rPr kumimoji="1" lang="zh-CN" altLang="en-US" dirty="0"/>
              <a:t> </a:t>
            </a:r>
            <a:r>
              <a:rPr kumimoji="1" lang="en-US" altLang="zh-CN" dirty="0"/>
              <a:t>of</a:t>
            </a:r>
            <a:r>
              <a:rPr kumimoji="1" lang="zh-CN" altLang="en-US" dirty="0"/>
              <a:t> </a:t>
            </a:r>
            <a:r>
              <a:rPr kumimoji="1" lang="en-US" altLang="zh-CN" dirty="0"/>
              <a:t>p[2]</a:t>
            </a:r>
            <a:r>
              <a:rPr kumimoji="1" lang="zh-CN" altLang="en-US" dirty="0"/>
              <a:t> </a:t>
            </a:r>
            <a:r>
              <a:rPr kumimoji="1" lang="en-US" altLang="zh-CN" dirty="0"/>
              <a:t>to</a:t>
            </a:r>
            <a:r>
              <a:rPr kumimoji="1" lang="zh-CN" altLang="en-US" dirty="0"/>
              <a:t> </a:t>
            </a:r>
            <a:r>
              <a:rPr kumimoji="1" lang="en-US" altLang="zh-CN" dirty="0"/>
              <a:t>be</a:t>
            </a:r>
            <a:r>
              <a:rPr kumimoji="1" lang="zh-CN" altLang="en-US" dirty="0"/>
              <a:t> </a:t>
            </a:r>
            <a:r>
              <a:rPr kumimoji="1" lang="en-US" altLang="zh-CN" dirty="0"/>
              <a:t>1</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constraint</a:t>
            </a:r>
            <a:r>
              <a:rPr kumimoji="1" lang="zh-CN" altLang="en-US" dirty="0"/>
              <a:t> </a:t>
            </a:r>
            <a:r>
              <a:rPr kumimoji="1" lang="en-US" altLang="zh-CN" dirty="0"/>
              <a:t>and</a:t>
            </a:r>
            <a:r>
              <a:rPr kumimoji="1" lang="zh-CN" altLang="en-US" dirty="0"/>
              <a:t> </a:t>
            </a:r>
            <a:r>
              <a:rPr kumimoji="1" lang="en-US" altLang="zh-CN" dirty="0"/>
              <a:t>the</a:t>
            </a:r>
            <a:r>
              <a:rPr kumimoji="1" lang="zh-CN" altLang="en-US" dirty="0"/>
              <a:t> </a:t>
            </a:r>
            <a:r>
              <a:rPr kumimoji="1" lang="en-US" altLang="zh-CN" dirty="0"/>
              <a:t>objective</a:t>
            </a:r>
            <a:r>
              <a:rPr kumimoji="1" lang="zh-CN" altLang="en-US" dirty="0"/>
              <a:t> </a:t>
            </a:r>
            <a:r>
              <a:rPr kumimoji="1" lang="en-US" altLang="zh-CN" dirty="0"/>
              <a:t>function</a:t>
            </a:r>
            <a:r>
              <a:rPr kumimoji="1" lang="zh-CN" altLang="en-US" dirty="0"/>
              <a:t> </a:t>
            </a:r>
            <a:r>
              <a:rPr kumimoji="1" lang="en-US" altLang="zh-CN" dirty="0"/>
              <a:t>part.</a:t>
            </a:r>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23</a:t>
            </a:fld>
            <a:endParaRPr kumimoji="1" lang="zh-CN" altLang="en-US"/>
          </a:p>
        </p:txBody>
      </p:sp>
    </p:spTree>
    <p:extLst>
      <p:ext uri="{BB962C8B-B14F-4D97-AF65-F5344CB8AC3E}">
        <p14:creationId xmlns:p14="http://schemas.microsoft.com/office/powerpoint/2010/main" val="1805184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In general, every node in the search tree corresponds to a subproblem, by enumerating a new variable, a parent subproblem is split into two child subproblems, and the parent subproblems picks a better solution from the two child subproblems.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24</a:t>
            </a:fld>
            <a:endParaRPr kumimoji="1" lang="zh-CN" altLang="en-US"/>
          </a:p>
        </p:txBody>
      </p:sp>
    </p:spTree>
    <p:extLst>
      <p:ext uri="{BB962C8B-B14F-4D97-AF65-F5344CB8AC3E}">
        <p14:creationId xmlns:p14="http://schemas.microsoft.com/office/powerpoint/2010/main" val="2220674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Unfortunately, these subproblems cannot be reused! Let’s see why.</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25</a:t>
            </a:fld>
            <a:endParaRPr kumimoji="1" lang="zh-CN" altLang="en-US"/>
          </a:p>
        </p:txBody>
      </p:sp>
    </p:spTree>
    <p:extLst>
      <p:ext uri="{BB962C8B-B14F-4D97-AF65-F5344CB8AC3E}">
        <p14:creationId xmlns:p14="http://schemas.microsoft.com/office/powerpoint/2010/main" val="1356115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 reuse between two subproblems, in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principle,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we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need</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make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sure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that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these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subproblems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have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same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answer.</a:t>
            </a:r>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26</a:t>
            </a:fld>
            <a:endParaRPr kumimoji="1" lang="zh-CN" altLang="en-US"/>
          </a:p>
        </p:txBody>
      </p:sp>
    </p:spTree>
    <p:extLst>
      <p:ext uri="{BB962C8B-B14F-4D97-AF65-F5344CB8AC3E}">
        <p14:creationId xmlns:p14="http://schemas.microsoft.com/office/powerpoint/2010/main" val="3492387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this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work,</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we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consider</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three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natural</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conditions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of</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equivalence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of</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subproblems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that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guarantee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same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answer.</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detail,</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two</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subproblems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are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equivalent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if</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they share the same solution part, that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same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set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of</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variables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solution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part,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and</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they</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have equivalent objective function and constraints.</a:t>
            </a:r>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27</a:t>
            </a:fld>
            <a:endParaRPr kumimoji="1" lang="zh-CN" altLang="en-US"/>
          </a:p>
        </p:txBody>
      </p:sp>
    </p:spTree>
    <p:extLst>
      <p:ext uri="{BB962C8B-B14F-4D97-AF65-F5344CB8AC3E}">
        <p14:creationId xmlns:p14="http://schemas.microsoft.com/office/powerpoint/2010/main" val="1942350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For</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first condition,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it can be satisfied by many pairs of subproblems. As long as two subproblems are at the same level of the search tree, this condition can be satisfied.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28</a:t>
            </a:fld>
            <a:endParaRPr kumimoji="1" lang="zh-CN" altLang="en-US"/>
          </a:p>
        </p:txBody>
      </p:sp>
    </p:spTree>
    <p:extLst>
      <p:ext uri="{BB962C8B-B14F-4D97-AF65-F5344CB8AC3E}">
        <p14:creationId xmlns:p14="http://schemas.microsoft.com/office/powerpoint/2010/main" val="3385533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However, the second condition is rarely satisfied.</a:t>
            </a:r>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29</a:t>
            </a:fld>
            <a:endParaRPr kumimoji="1" lang="zh-CN" altLang="en-US"/>
          </a:p>
        </p:txBody>
      </p:sp>
    </p:spTree>
    <p:extLst>
      <p:ext uri="{BB962C8B-B14F-4D97-AF65-F5344CB8AC3E}">
        <p14:creationId xmlns:p14="http://schemas.microsoft.com/office/powerpoint/2010/main" val="3045546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For example, let</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 consider the classic 0-1 knapsack problem, where there are several items, each item has a weight and a value. There is also a knapsack with a capacity. The goal is to choose a subset of items such that the total weight of the selected items does not exceed the capacity, and the total value of the selected items is maximized.</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3</a:t>
            </a:fld>
            <a:endParaRPr kumimoji="1" lang="zh-CN" altLang="en-US"/>
          </a:p>
        </p:txBody>
      </p:sp>
    </p:spTree>
    <p:extLst>
      <p:ext uri="{BB962C8B-B14F-4D97-AF65-F5344CB8AC3E}">
        <p14:creationId xmlns:p14="http://schemas.microsoft.com/office/powerpoint/2010/main" val="2368496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 Let’s consider two sibling subproblems, where they assign different values to p[1] and the other variables are still undetermined.</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30</a:t>
            </a:fld>
            <a:endParaRPr kumimoji="1" lang="zh-CN" altLang="en-US"/>
          </a:p>
        </p:txBody>
      </p:sp>
    </p:spTree>
    <p:extLst>
      <p:ext uri="{BB962C8B-B14F-4D97-AF65-F5344CB8AC3E}">
        <p14:creationId xmlns:p14="http://schemas.microsoft.com/office/powerpoint/2010/main" val="2864910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We can see that the objective function depends on the value of p[1] and thus is different! In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left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side,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since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we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assign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0</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p[1],</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there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term</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value[1]</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dot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zero.</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However,</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right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side,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term</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becomes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value[1]</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dot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one,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this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makes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two</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objective</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functions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different.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Indeed, different subproblems assign different values to enumerated variables, and thus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there is little chance to satisfy the condition on “equivalent objective function”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31</a:t>
            </a:fld>
            <a:endParaRPr kumimoji="1" lang="zh-CN" altLang="en-US"/>
          </a:p>
        </p:txBody>
      </p:sp>
    </p:spTree>
    <p:extLst>
      <p:ext uri="{BB962C8B-B14F-4D97-AF65-F5344CB8AC3E}">
        <p14:creationId xmlns:p14="http://schemas.microsoft.com/office/powerpoint/2010/main" val="3684390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 make the objective function independent with the enumerated variables, we introduce the local objective function (short as LOF), and replace the original objective function with the LOF. For knapsack, the LOF is the total value of the to-be-selected items.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32</a:t>
            </a:fld>
            <a:endParaRPr kumimoji="1" lang="zh-CN" altLang="en-US"/>
          </a:p>
        </p:txBody>
      </p:sp>
    </p:spTree>
    <p:extLst>
      <p:ext uri="{BB962C8B-B14F-4D97-AF65-F5344CB8AC3E}">
        <p14:creationId xmlns:p14="http://schemas.microsoft.com/office/powerpoint/2010/main" val="1456673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We need to ensure that this replacement preserves the order of the solutions for each subproblem and does not affect the answer. </a:t>
            </a:r>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33</a:t>
            </a:fld>
            <a:endParaRPr kumimoji="1" lang="zh-CN" altLang="en-US"/>
          </a:p>
        </p:txBody>
      </p:sp>
    </p:spTree>
    <p:extLst>
      <p:ext uri="{BB962C8B-B14F-4D97-AF65-F5344CB8AC3E}">
        <p14:creationId xmlns:p14="http://schemas.microsoft.com/office/powerpoint/2010/main" val="30128619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After applying the LOF, the objective function of each subproblem is independent with the enumerated variables, so as long as two subproblems have the same solution part, they share equivalent objective function!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Note that we also need an updating function for LOF to obtain the best solution of the parent subproblem from those of child subproblems.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34</a:t>
            </a:fld>
            <a:endParaRPr kumimoji="1" lang="zh-CN" altLang="en-US"/>
          </a:p>
        </p:txBody>
      </p:sp>
    </p:spTree>
    <p:extLst>
      <p:ext uri="{BB962C8B-B14F-4D97-AF65-F5344CB8AC3E}">
        <p14:creationId xmlns:p14="http://schemas.microsoft.com/office/powerpoint/2010/main" val="1860379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Finally, let’s check the equivalent constraint condition. This condition can be generally checked via constraint solvers, but it is too costly!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35</a:t>
            </a:fld>
            <a:endParaRPr kumimoji="1" lang="zh-CN" altLang="en-US"/>
          </a:p>
        </p:txBody>
      </p:sp>
    </p:spTree>
    <p:extLst>
      <p:ext uri="{BB962C8B-B14F-4D97-AF65-F5344CB8AC3E}">
        <p14:creationId xmlns:p14="http://schemas.microsoft.com/office/powerpoint/2010/main" val="8980920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Thus, we introduce the </a:t>
            </a:r>
            <a:r>
              <a:rPr lang="en-US" altLang="zh-CN" sz="1200" kern="100" dirty="0" err="1">
                <a:effectLst/>
                <a:latin typeface="DengXian" panose="02010600030101010101" pitchFamily="2" charset="-122"/>
                <a:ea typeface="DengXian" panose="02010600030101010101" pitchFamily="2" charset="-122"/>
                <a:cs typeface="Times New Roman" panose="02020603050405020304" pitchFamily="18" charset="0"/>
              </a:rPr>
              <a:t>memoization</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 partition function (MPF), we</a:t>
            </a:r>
            <a:r>
              <a:rPr lang="zh-CN" altLang="en-US" sz="12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need</a:t>
            </a:r>
            <a:r>
              <a:rPr lang="zh-CN" altLang="en-US" sz="12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to</a:t>
            </a:r>
            <a:r>
              <a:rPr lang="zh-CN" altLang="en-US" sz="12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make</a:t>
            </a:r>
            <a:r>
              <a:rPr lang="zh-CN" altLang="en-US" sz="12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sure</a:t>
            </a:r>
            <a:r>
              <a:rPr lang="zh-CN" altLang="en-US" sz="12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that two subproblems with same solution part and same MPF share equivalent constraints over solution part. For knapsack, this function is the total weight of selected items.</a:t>
            </a:r>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36</a:t>
            </a:fld>
            <a:endParaRPr kumimoji="1" lang="zh-CN" altLang="en-US"/>
          </a:p>
        </p:txBody>
      </p:sp>
    </p:spTree>
    <p:extLst>
      <p:ext uri="{BB962C8B-B14F-4D97-AF65-F5344CB8AC3E}">
        <p14:creationId xmlns:p14="http://schemas.microsoft.com/office/powerpoint/2010/main" val="24801521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After applying MPF, we just need to check whether two subproblem have the same solution part and same MPF, which is easy to check.</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We also need an updating function to efficiently obtain the MPF of the child subproblem from</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 parent one.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37</a:t>
            </a:fld>
            <a:endParaRPr kumimoji="1" lang="zh-CN" altLang="en-US"/>
          </a:p>
        </p:txBody>
      </p:sp>
    </p:spTree>
    <p:extLst>
      <p:ext uri="{BB962C8B-B14F-4D97-AF65-F5344CB8AC3E}">
        <p14:creationId xmlns:p14="http://schemas.microsoft.com/office/powerpoint/2010/main" val="35973809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a:t>
            </a:r>
            <a:r>
              <a:rPr kumimoji="1" lang="zh-CN" altLang="en-US" dirty="0"/>
              <a:t> </a:t>
            </a:r>
            <a:r>
              <a:rPr kumimoji="1" lang="en-US" altLang="zh-CN" dirty="0"/>
              <a:t>summary,</a:t>
            </a:r>
            <a:r>
              <a:rPr kumimoji="1" lang="zh-CN" altLang="en-US" dirty="0"/>
              <a:t> </a:t>
            </a:r>
            <a:r>
              <a:rPr kumimoji="1" lang="en-US" altLang="zh-CN" dirty="0"/>
              <a:t>we</a:t>
            </a:r>
            <a:r>
              <a:rPr kumimoji="1" lang="zh-CN" altLang="en-US" dirty="0"/>
              <a:t> </a:t>
            </a:r>
            <a:r>
              <a:rPr kumimoji="1" lang="en-US" altLang="zh-CN" dirty="0"/>
              <a:t>have</a:t>
            </a:r>
            <a:r>
              <a:rPr kumimoji="1" lang="zh-CN" altLang="en-US" dirty="0"/>
              <a:t> </a:t>
            </a:r>
            <a:r>
              <a:rPr kumimoji="1" lang="en-US" altLang="zh-CN" dirty="0"/>
              <a:t>the</a:t>
            </a:r>
            <a:r>
              <a:rPr kumimoji="1" lang="zh-CN" altLang="en-US" dirty="0"/>
              <a:t> </a:t>
            </a:r>
            <a:r>
              <a:rPr kumimoji="1" lang="en-US" altLang="zh-CN" dirty="0"/>
              <a:t>formula</a:t>
            </a:r>
            <a:r>
              <a:rPr kumimoji="1" lang="zh-CN" altLang="en-US" dirty="0"/>
              <a:t> </a:t>
            </a:r>
            <a:r>
              <a:rPr kumimoji="1" lang="en-US" altLang="zh-CN" dirty="0"/>
              <a:t>for</a:t>
            </a:r>
            <a:r>
              <a:rPr kumimoji="1" lang="zh-CN" altLang="en-US" dirty="0"/>
              <a:t> </a:t>
            </a:r>
            <a:r>
              <a:rPr kumimoji="1" lang="en-US" altLang="zh-CN" dirty="0" err="1"/>
              <a:t>memoization</a:t>
            </a:r>
            <a:r>
              <a:rPr kumimoji="1" lang="zh-CN" altLang="en-US" dirty="0"/>
              <a:t> </a:t>
            </a:r>
            <a:r>
              <a:rPr kumimoji="1" lang="en-US" altLang="zh-CN" dirty="0"/>
              <a:t>algorithms</a:t>
            </a:r>
            <a:r>
              <a:rPr kumimoji="1" lang="zh-CN" altLang="en-US" dirty="0"/>
              <a:t> </a:t>
            </a:r>
            <a:r>
              <a:rPr kumimoji="1" lang="en-US" altLang="zh-CN" dirty="0"/>
              <a:t>below.</a:t>
            </a:r>
          </a:p>
          <a:p>
            <a:endParaRPr kumimoji="1" lang="en-US" altLang="zh-CN" dirty="0"/>
          </a:p>
          <a:p>
            <a:r>
              <a:rPr kumimoji="1" lang="en-US" altLang="zh-CN" dirty="0" err="1"/>
              <a:t>Memzoiation</a:t>
            </a:r>
            <a:r>
              <a:rPr kumimoji="1" lang="zh-CN" altLang="en-US" dirty="0"/>
              <a:t> </a:t>
            </a:r>
            <a:r>
              <a:rPr kumimoji="1" lang="en-US" altLang="zh-CN" dirty="0"/>
              <a:t>algorithms</a:t>
            </a:r>
            <a:r>
              <a:rPr kumimoji="1" lang="zh-CN" altLang="en-US" dirty="0"/>
              <a:t> </a:t>
            </a:r>
            <a:r>
              <a:rPr kumimoji="1" lang="en-US" altLang="zh-CN" dirty="0"/>
              <a:t>equals</a:t>
            </a:r>
            <a:r>
              <a:rPr kumimoji="1" lang="zh-CN" altLang="en-US" dirty="0"/>
              <a:t> </a:t>
            </a:r>
            <a:r>
              <a:rPr kumimoji="1" lang="en-US" altLang="zh-CN" dirty="0"/>
              <a:t>exhaustive</a:t>
            </a:r>
            <a:r>
              <a:rPr kumimoji="1" lang="zh-CN" altLang="en-US" dirty="0"/>
              <a:t> </a:t>
            </a:r>
            <a:r>
              <a:rPr kumimoji="1" lang="en-US" altLang="zh-CN" dirty="0"/>
              <a:t>search</a:t>
            </a:r>
            <a:r>
              <a:rPr kumimoji="1" lang="zh-CN" altLang="en-US" dirty="0"/>
              <a:t> </a:t>
            </a:r>
            <a:r>
              <a:rPr kumimoji="1" lang="en-US" altLang="zh-CN" dirty="0"/>
              <a:t>plus</a:t>
            </a:r>
            <a:r>
              <a:rPr kumimoji="1" lang="zh-CN" altLang="en-US" dirty="0"/>
              <a:t> </a:t>
            </a:r>
            <a:r>
              <a:rPr kumimoji="1" lang="en-US" altLang="zh-CN" dirty="0"/>
              <a:t>LOF,</a:t>
            </a:r>
            <a:r>
              <a:rPr kumimoji="1" lang="zh-CN" altLang="en-US" dirty="0"/>
              <a:t> </a:t>
            </a:r>
            <a:r>
              <a:rPr kumimoji="1" lang="en-US" altLang="zh-CN" dirty="0"/>
              <a:t>MPF</a:t>
            </a:r>
            <a:r>
              <a:rPr kumimoji="1" lang="zh-CN" altLang="en-US" dirty="0"/>
              <a:t> </a:t>
            </a:r>
            <a:r>
              <a:rPr kumimoji="1" lang="en-US" altLang="zh-CN" dirty="0"/>
              <a:t>and</a:t>
            </a:r>
            <a:r>
              <a:rPr kumimoji="1" lang="zh-CN" altLang="en-US" dirty="0"/>
              <a:t> </a:t>
            </a:r>
            <a:r>
              <a:rPr kumimoji="1" lang="en-US" altLang="zh-CN" dirty="0"/>
              <a:t>together</a:t>
            </a:r>
            <a:r>
              <a:rPr kumimoji="1" lang="zh-CN" altLang="en-US" dirty="0"/>
              <a:t> </a:t>
            </a:r>
            <a:r>
              <a:rPr kumimoji="1" lang="en-US" altLang="zh-CN" dirty="0"/>
              <a:t>with</a:t>
            </a:r>
            <a:r>
              <a:rPr kumimoji="1" lang="zh-CN" altLang="en-US" dirty="0"/>
              <a:t> </a:t>
            </a:r>
            <a:r>
              <a:rPr kumimoji="1" lang="en-US" altLang="zh-CN" dirty="0"/>
              <a:t>their</a:t>
            </a:r>
            <a:r>
              <a:rPr kumimoji="1" lang="zh-CN" altLang="en-US" dirty="0"/>
              <a:t> </a:t>
            </a:r>
            <a:r>
              <a:rPr kumimoji="1" lang="en-US" altLang="zh-CN" dirty="0"/>
              <a:t>updating</a:t>
            </a:r>
            <a:r>
              <a:rPr kumimoji="1" lang="zh-CN" altLang="en-US" dirty="0"/>
              <a:t> </a:t>
            </a:r>
            <a:r>
              <a:rPr kumimoji="1" lang="en-US" altLang="zh-CN" dirty="0"/>
              <a:t>functions.</a:t>
            </a:r>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38</a:t>
            </a:fld>
            <a:endParaRPr kumimoji="1" lang="zh-CN" altLang="en-US"/>
          </a:p>
        </p:txBody>
      </p:sp>
    </p:spTree>
    <p:extLst>
      <p:ext uri="{BB962C8B-B14F-4D97-AF65-F5344CB8AC3E}">
        <p14:creationId xmlns:p14="http://schemas.microsoft.com/office/powerpoint/2010/main" val="18417005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where</a:t>
            </a:r>
            <a:r>
              <a:rPr kumimoji="1" lang="zh-CN" altLang="en-US" dirty="0"/>
              <a:t> </a:t>
            </a:r>
            <a:r>
              <a:rPr kumimoji="1" lang="en-US" altLang="zh-CN" dirty="0"/>
              <a:t>the</a:t>
            </a:r>
            <a:r>
              <a:rPr kumimoji="1" lang="zh-CN" altLang="en-US" dirty="0"/>
              <a:t> </a:t>
            </a:r>
            <a:r>
              <a:rPr kumimoji="1" lang="en-US" altLang="zh-CN" dirty="0"/>
              <a:t>exhaustive</a:t>
            </a:r>
            <a:r>
              <a:rPr kumimoji="1" lang="zh-CN" altLang="en-US" dirty="0"/>
              <a:t> </a:t>
            </a:r>
            <a:r>
              <a:rPr kumimoji="1" lang="en-US" altLang="zh-CN" dirty="0"/>
              <a:t>search</a:t>
            </a:r>
            <a:r>
              <a:rPr kumimoji="1" lang="zh-CN" altLang="en-US" dirty="0"/>
              <a:t> </a:t>
            </a:r>
            <a:r>
              <a:rPr kumimoji="1" lang="en-US" altLang="zh-CN" dirty="0"/>
              <a:t>provides</a:t>
            </a:r>
            <a:r>
              <a:rPr kumimoji="1" lang="zh-CN" altLang="en-US" dirty="0"/>
              <a:t> </a:t>
            </a:r>
            <a:r>
              <a:rPr kumimoji="1" lang="en-US" altLang="zh-CN" dirty="0"/>
              <a:t>the</a:t>
            </a:r>
            <a:r>
              <a:rPr kumimoji="1" lang="zh-CN" altLang="en-US" dirty="0"/>
              <a:t> </a:t>
            </a:r>
            <a:r>
              <a:rPr kumimoji="1" lang="en-US" altLang="zh-CN" dirty="0"/>
              <a:t>definition</a:t>
            </a:r>
            <a:r>
              <a:rPr kumimoji="1" lang="zh-CN" altLang="en-US" dirty="0"/>
              <a:t> </a:t>
            </a:r>
            <a:r>
              <a:rPr kumimoji="1" lang="en-US" altLang="zh-CN" dirty="0"/>
              <a:t>of</a:t>
            </a:r>
            <a:r>
              <a:rPr kumimoji="1" lang="zh-CN" altLang="en-US" dirty="0"/>
              <a:t> </a:t>
            </a:r>
            <a:r>
              <a:rPr kumimoji="1" lang="en-US" altLang="zh-CN" dirty="0"/>
              <a:t>subproblems.</a:t>
            </a:r>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39</a:t>
            </a:fld>
            <a:endParaRPr kumimoji="1" lang="zh-CN" altLang="en-US"/>
          </a:p>
        </p:txBody>
      </p:sp>
    </p:spTree>
    <p:extLst>
      <p:ext uri="{BB962C8B-B14F-4D97-AF65-F5344CB8AC3E}">
        <p14:creationId xmlns:p14="http://schemas.microsoft.com/office/powerpoint/2010/main" val="73778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Here we present a concrete example. There are four items, whose weight and value is presented below. The capacity of the knapsack is 5. The optimal solution is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marked red. We can verify that the total weight of red items is 5, which is no more than the capacity, and the total value is 44, which is the maximum.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4</a:t>
            </a:fld>
            <a:endParaRPr kumimoji="1" lang="zh-CN" altLang="en-US"/>
          </a:p>
        </p:txBody>
      </p:sp>
    </p:spTree>
    <p:extLst>
      <p:ext uri="{BB962C8B-B14F-4D97-AF65-F5344CB8AC3E}">
        <p14:creationId xmlns:p14="http://schemas.microsoft.com/office/powerpoint/2010/main" val="32779407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and</a:t>
            </a:r>
            <a:r>
              <a:rPr kumimoji="1" lang="zh-CN" altLang="en-US" dirty="0"/>
              <a:t> </a:t>
            </a:r>
            <a:r>
              <a:rPr kumimoji="1" lang="en-US" altLang="zh-CN" dirty="0"/>
              <a:t>the</a:t>
            </a:r>
            <a:r>
              <a:rPr kumimoji="1" lang="zh-CN" altLang="en-US" dirty="0"/>
              <a:t> </a:t>
            </a:r>
            <a:r>
              <a:rPr kumimoji="1" lang="en-US" altLang="zh-CN" dirty="0"/>
              <a:t>LOF</a:t>
            </a:r>
            <a:r>
              <a:rPr kumimoji="1" lang="zh-CN" altLang="en-US" dirty="0"/>
              <a:t> </a:t>
            </a:r>
            <a:r>
              <a:rPr kumimoji="1" lang="en-US" altLang="zh-CN" dirty="0"/>
              <a:t>and</a:t>
            </a:r>
            <a:r>
              <a:rPr kumimoji="1" lang="zh-CN" altLang="en-US" dirty="0"/>
              <a:t> </a:t>
            </a:r>
            <a:r>
              <a:rPr kumimoji="1" lang="en-US" altLang="zh-CN" dirty="0"/>
              <a:t>MPF</a:t>
            </a:r>
            <a:r>
              <a:rPr kumimoji="1" lang="zh-CN" altLang="en-US" dirty="0"/>
              <a:t> </a:t>
            </a:r>
            <a:r>
              <a:rPr kumimoji="1" lang="en-US" altLang="zh-CN" dirty="0"/>
              <a:t>makes</a:t>
            </a:r>
            <a:r>
              <a:rPr kumimoji="1" lang="zh-CN" altLang="en-US" dirty="0"/>
              <a:t> </a:t>
            </a:r>
            <a:r>
              <a:rPr kumimoji="1" lang="en-US" altLang="zh-CN" dirty="0"/>
              <a:t>the</a:t>
            </a:r>
            <a:r>
              <a:rPr kumimoji="1" lang="zh-CN" altLang="en-US" dirty="0"/>
              <a:t> </a:t>
            </a:r>
            <a:r>
              <a:rPr kumimoji="1" lang="en-US" altLang="zh-CN" dirty="0"/>
              <a:t>subproblems</a:t>
            </a:r>
            <a:r>
              <a:rPr kumimoji="1" lang="zh-CN" altLang="en-US" dirty="0"/>
              <a:t> </a:t>
            </a:r>
            <a:r>
              <a:rPr kumimoji="1" lang="en-US" altLang="zh-CN" dirty="0"/>
              <a:t>to</a:t>
            </a:r>
            <a:r>
              <a:rPr kumimoji="1" lang="zh-CN" altLang="en-US" dirty="0"/>
              <a:t> </a:t>
            </a:r>
            <a:r>
              <a:rPr kumimoji="1" lang="en-US" altLang="zh-CN" dirty="0"/>
              <a:t>have</a:t>
            </a:r>
            <a:r>
              <a:rPr kumimoji="1" lang="zh-CN" altLang="en-US" dirty="0"/>
              <a:t> </a:t>
            </a:r>
            <a:r>
              <a:rPr kumimoji="1" lang="en-US" altLang="zh-CN" dirty="0"/>
              <a:t>more</a:t>
            </a:r>
            <a:r>
              <a:rPr kumimoji="1" lang="zh-CN" altLang="en-US" dirty="0"/>
              <a:t> </a:t>
            </a:r>
            <a:r>
              <a:rPr kumimoji="1" lang="en-US" altLang="zh-CN" dirty="0"/>
              <a:t>chances</a:t>
            </a:r>
            <a:r>
              <a:rPr kumimoji="1" lang="zh-CN" altLang="en-US" dirty="0"/>
              <a:t> </a:t>
            </a:r>
            <a:r>
              <a:rPr kumimoji="1" lang="en-US" altLang="zh-CN" dirty="0"/>
              <a:t>to</a:t>
            </a:r>
            <a:r>
              <a:rPr kumimoji="1" lang="zh-CN" altLang="en-US" dirty="0"/>
              <a:t> </a:t>
            </a:r>
            <a:r>
              <a:rPr kumimoji="1" lang="en-US" altLang="zh-CN" dirty="0"/>
              <a:t>reuse.</a:t>
            </a:r>
            <a:r>
              <a:rPr kumimoji="1" lang="zh-CN" altLang="en-US" dirty="0"/>
              <a:t> </a:t>
            </a:r>
            <a:r>
              <a:rPr kumimoji="1" lang="en-US" altLang="zh-CN" dirty="0"/>
              <a:t>As</a:t>
            </a:r>
            <a:r>
              <a:rPr kumimoji="1" lang="zh-CN" altLang="en-US" dirty="0"/>
              <a:t> </a:t>
            </a:r>
            <a:r>
              <a:rPr kumimoji="1" lang="en-US" altLang="zh-CN" dirty="0"/>
              <a:t>long</a:t>
            </a:r>
            <a:r>
              <a:rPr kumimoji="1" lang="zh-CN" altLang="en-US" dirty="0"/>
              <a:t> </a:t>
            </a:r>
            <a:r>
              <a:rPr kumimoji="1" lang="en-US" altLang="zh-CN" dirty="0"/>
              <a:t>as</a:t>
            </a:r>
            <a:r>
              <a:rPr kumimoji="1" lang="zh-CN" altLang="en-US" dirty="0"/>
              <a:t> </a:t>
            </a:r>
            <a:r>
              <a:rPr kumimoji="1" lang="en-US" altLang="zh-CN" dirty="0"/>
              <a:t>two</a:t>
            </a:r>
            <a:r>
              <a:rPr kumimoji="1" lang="zh-CN" altLang="en-US" dirty="0"/>
              <a:t> </a:t>
            </a:r>
            <a:r>
              <a:rPr kumimoji="1" lang="en-US" altLang="zh-CN" dirty="0"/>
              <a:t>subproblems</a:t>
            </a:r>
            <a:r>
              <a:rPr kumimoji="1" lang="zh-CN" altLang="en-US" dirty="0"/>
              <a:t> </a:t>
            </a:r>
            <a:r>
              <a:rPr kumimoji="1" lang="en-US" altLang="zh-CN" dirty="0"/>
              <a:t>have</a:t>
            </a:r>
            <a:r>
              <a:rPr kumimoji="1" lang="zh-CN" altLang="en-US" dirty="0"/>
              <a:t> </a:t>
            </a:r>
            <a:r>
              <a:rPr kumimoji="1" lang="en-US" altLang="zh-CN" dirty="0"/>
              <a:t>the</a:t>
            </a:r>
            <a:r>
              <a:rPr kumimoji="1" lang="zh-CN" altLang="en-US" dirty="0"/>
              <a:t> </a:t>
            </a:r>
            <a:r>
              <a:rPr kumimoji="1" lang="en-US" altLang="zh-CN" dirty="0"/>
              <a:t>same</a:t>
            </a:r>
            <a:r>
              <a:rPr kumimoji="1" lang="zh-CN" altLang="en-US" dirty="0"/>
              <a:t> </a:t>
            </a:r>
            <a:r>
              <a:rPr kumimoji="1" lang="en-US" altLang="zh-CN" dirty="0"/>
              <a:t>solution</a:t>
            </a:r>
            <a:r>
              <a:rPr kumimoji="1" lang="zh-CN" altLang="en-US" dirty="0"/>
              <a:t> </a:t>
            </a:r>
            <a:r>
              <a:rPr kumimoji="1" lang="en-US" altLang="zh-CN" dirty="0"/>
              <a:t>part</a:t>
            </a:r>
            <a:r>
              <a:rPr kumimoji="1" lang="zh-CN" altLang="en-US" dirty="0"/>
              <a:t> </a:t>
            </a:r>
            <a:r>
              <a:rPr kumimoji="1" lang="en-US" altLang="zh-CN" dirty="0"/>
              <a:t>and</a:t>
            </a:r>
            <a:r>
              <a:rPr kumimoji="1" lang="zh-CN" altLang="en-US" dirty="0"/>
              <a:t> </a:t>
            </a:r>
            <a:r>
              <a:rPr kumimoji="1" lang="en-US" altLang="zh-CN" dirty="0"/>
              <a:t>same</a:t>
            </a:r>
            <a:r>
              <a:rPr kumimoji="1" lang="zh-CN" altLang="en-US" dirty="0"/>
              <a:t> </a:t>
            </a:r>
            <a:r>
              <a:rPr kumimoji="1" lang="en-US" altLang="zh-CN" dirty="0"/>
              <a:t>MPF</a:t>
            </a:r>
            <a:r>
              <a:rPr kumimoji="1" lang="zh-CN" altLang="en-US" dirty="0"/>
              <a:t> </a:t>
            </a:r>
            <a:r>
              <a:rPr kumimoji="1" lang="en-US" altLang="zh-CN" dirty="0"/>
              <a:t>value,</a:t>
            </a:r>
            <a:r>
              <a:rPr kumimoji="1" lang="zh-CN" altLang="en-US" dirty="0"/>
              <a:t> </a:t>
            </a:r>
            <a:r>
              <a:rPr kumimoji="1" lang="en-US" altLang="zh-CN" dirty="0"/>
              <a:t>they</a:t>
            </a:r>
            <a:r>
              <a:rPr kumimoji="1" lang="zh-CN" altLang="en-US" dirty="0"/>
              <a:t> </a:t>
            </a:r>
            <a:r>
              <a:rPr kumimoji="1" lang="en-US" altLang="zh-CN" dirty="0"/>
              <a:t>are</a:t>
            </a:r>
            <a:r>
              <a:rPr kumimoji="1" lang="zh-CN" altLang="en-US" dirty="0"/>
              <a:t> </a:t>
            </a:r>
            <a:r>
              <a:rPr kumimoji="1" lang="en-US" altLang="zh-CN" dirty="0"/>
              <a:t>equivalent</a:t>
            </a:r>
            <a:r>
              <a:rPr kumimoji="1" lang="zh-CN" altLang="en-US" dirty="0"/>
              <a:t> </a:t>
            </a:r>
            <a:r>
              <a:rPr kumimoji="1" lang="en-US" altLang="zh-CN" dirty="0"/>
              <a:t>and</a:t>
            </a:r>
            <a:r>
              <a:rPr kumimoji="1" lang="zh-CN" altLang="en-US" dirty="0"/>
              <a:t> </a:t>
            </a:r>
            <a:r>
              <a:rPr kumimoji="1" lang="en-US" altLang="zh-CN" dirty="0"/>
              <a:t>thus</a:t>
            </a:r>
            <a:r>
              <a:rPr kumimoji="1" lang="zh-CN" altLang="en-US" dirty="0"/>
              <a:t> </a:t>
            </a:r>
            <a:r>
              <a:rPr kumimoji="1" lang="en-US" altLang="zh-CN" dirty="0"/>
              <a:t>can</a:t>
            </a:r>
            <a:r>
              <a:rPr kumimoji="1" lang="zh-CN" altLang="en-US" dirty="0"/>
              <a:t> </a:t>
            </a:r>
            <a:r>
              <a:rPr kumimoji="1" lang="en-US" altLang="zh-CN" dirty="0"/>
              <a:t>be</a:t>
            </a:r>
            <a:r>
              <a:rPr kumimoji="1" lang="zh-CN" altLang="en-US" dirty="0"/>
              <a:t> </a:t>
            </a:r>
            <a:r>
              <a:rPr kumimoji="1" lang="en-US" altLang="zh-CN" dirty="0"/>
              <a:t>reused.</a:t>
            </a:r>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40</a:t>
            </a:fld>
            <a:endParaRPr kumimoji="1" lang="zh-CN" altLang="en-US"/>
          </a:p>
        </p:txBody>
      </p:sp>
    </p:spTree>
    <p:extLst>
      <p:ext uri="{BB962C8B-B14F-4D97-AF65-F5344CB8AC3E}">
        <p14:creationId xmlns:p14="http://schemas.microsoft.com/office/powerpoint/2010/main" val="40539336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Thus,</a:t>
            </a:r>
            <a:r>
              <a:rPr kumimoji="1" lang="zh-CN" altLang="en-US" dirty="0"/>
              <a:t> </a:t>
            </a:r>
            <a:r>
              <a:rPr kumimoji="1" lang="en-US" altLang="zh-CN" dirty="0"/>
              <a:t>the</a:t>
            </a:r>
            <a:r>
              <a:rPr kumimoji="1" lang="zh-CN" altLang="en-US" dirty="0"/>
              <a:t> </a:t>
            </a:r>
            <a:r>
              <a:rPr kumimoji="1" lang="en-US" altLang="zh-CN" dirty="0"/>
              <a:t>number</a:t>
            </a:r>
            <a:r>
              <a:rPr kumimoji="1" lang="zh-CN" altLang="en-US" dirty="0"/>
              <a:t> </a:t>
            </a:r>
            <a:r>
              <a:rPr kumimoji="1" lang="en-US" altLang="zh-CN" dirty="0"/>
              <a:t>of</a:t>
            </a:r>
            <a:r>
              <a:rPr kumimoji="1" lang="zh-CN" altLang="en-US" dirty="0"/>
              <a:t> </a:t>
            </a:r>
            <a:r>
              <a:rPr kumimoji="1" lang="en-US" altLang="zh-CN" dirty="0"/>
              <a:t>equivalent</a:t>
            </a:r>
            <a:r>
              <a:rPr kumimoji="1" lang="zh-CN" altLang="en-US" dirty="0"/>
              <a:t> </a:t>
            </a:r>
            <a:r>
              <a:rPr kumimoji="1" lang="en-US" altLang="zh-CN" dirty="0"/>
              <a:t>classes</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err="1"/>
              <a:t>memoization</a:t>
            </a:r>
            <a:r>
              <a:rPr kumimoji="1" lang="zh-CN" altLang="en-US" dirty="0"/>
              <a:t> </a:t>
            </a:r>
            <a:r>
              <a:rPr kumimoji="1" lang="en-US" altLang="zh-CN" dirty="0"/>
              <a:t>algorithm</a:t>
            </a:r>
            <a:r>
              <a:rPr kumimoji="1" lang="zh-CN" altLang="en-US" dirty="0"/>
              <a:t> </a:t>
            </a:r>
            <a:r>
              <a:rPr kumimoji="1" lang="en-US" altLang="zh-CN" dirty="0"/>
              <a:t>is</a:t>
            </a:r>
            <a:r>
              <a:rPr kumimoji="1" lang="zh-CN" altLang="en-US" dirty="0"/>
              <a:t> </a:t>
            </a:r>
            <a:r>
              <a:rPr kumimoji="1" lang="en-US" altLang="zh-CN" dirty="0"/>
              <a:t>upper</a:t>
            </a:r>
            <a:r>
              <a:rPr kumimoji="1" lang="zh-CN" altLang="en-US" dirty="0"/>
              <a:t> </a:t>
            </a:r>
            <a:r>
              <a:rPr kumimoji="1" lang="en-US" altLang="zh-CN" dirty="0"/>
              <a:t>bounded</a:t>
            </a:r>
            <a:r>
              <a:rPr kumimoji="1" lang="zh-CN" altLang="en-US" dirty="0"/>
              <a:t> </a:t>
            </a:r>
            <a:r>
              <a:rPr kumimoji="1" lang="en-US" altLang="zh-CN" dirty="0"/>
              <a:t>by</a:t>
            </a:r>
            <a:r>
              <a:rPr kumimoji="1" lang="zh-CN" altLang="en-US" dirty="0"/>
              <a:t> </a:t>
            </a:r>
            <a:r>
              <a:rPr kumimoji="1" lang="en-US" altLang="zh-CN" dirty="0"/>
              <a:t>the</a:t>
            </a:r>
            <a:r>
              <a:rPr kumimoji="1" lang="zh-CN" altLang="en-US" dirty="0"/>
              <a:t> </a:t>
            </a:r>
            <a:r>
              <a:rPr kumimoji="1" lang="en-US" altLang="zh-CN" dirty="0"/>
              <a:t>multiplication</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number</a:t>
            </a:r>
            <a:r>
              <a:rPr kumimoji="1" lang="zh-CN" altLang="en-US" dirty="0"/>
              <a:t> </a:t>
            </a:r>
            <a:r>
              <a:rPr kumimoji="1" lang="en-US" altLang="zh-CN" dirty="0"/>
              <a:t>of</a:t>
            </a:r>
            <a:r>
              <a:rPr kumimoji="1" lang="zh-CN" altLang="en-US" dirty="0"/>
              <a:t> </a:t>
            </a:r>
            <a:r>
              <a:rPr kumimoji="1" lang="en-US" altLang="zh-CN" dirty="0"/>
              <a:t>variables</a:t>
            </a:r>
            <a:r>
              <a:rPr kumimoji="1" lang="zh-CN" altLang="en-US" dirty="0"/>
              <a:t> </a:t>
            </a:r>
            <a:r>
              <a:rPr kumimoji="1" lang="en-US" altLang="zh-CN" dirty="0"/>
              <a:t>and</a:t>
            </a:r>
            <a:r>
              <a:rPr kumimoji="1" lang="zh-CN" altLang="en-US" dirty="0"/>
              <a:t> </a:t>
            </a:r>
            <a:r>
              <a:rPr kumimoji="1" lang="en-US" altLang="zh-CN" dirty="0"/>
              <a:t>the</a:t>
            </a:r>
            <a:r>
              <a:rPr kumimoji="1" lang="zh-CN" altLang="en-US" dirty="0"/>
              <a:t> </a:t>
            </a:r>
            <a:r>
              <a:rPr kumimoji="1" lang="en-US" altLang="zh-CN" dirty="0"/>
              <a:t>range</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MPF.</a:t>
            </a:r>
          </a:p>
          <a:p>
            <a:r>
              <a:rPr kumimoji="1" lang="en-US" altLang="zh-CN" dirty="0"/>
              <a:t>Finally,</a:t>
            </a:r>
            <a:r>
              <a:rPr kumimoji="1" lang="zh-CN" altLang="en-US" dirty="0"/>
              <a:t> </a:t>
            </a:r>
            <a:r>
              <a:rPr kumimoji="1" lang="en-US" altLang="zh-CN" dirty="0"/>
              <a:t>let’s</a:t>
            </a:r>
            <a:r>
              <a:rPr kumimoji="1" lang="zh-CN" altLang="en-US" dirty="0"/>
              <a:t> </a:t>
            </a:r>
            <a:r>
              <a:rPr kumimoji="1" lang="en-US" altLang="zh-CN" dirty="0"/>
              <a:t>see</a:t>
            </a:r>
            <a:r>
              <a:rPr kumimoji="1" lang="zh-CN" altLang="en-US" dirty="0"/>
              <a:t> </a:t>
            </a:r>
            <a:r>
              <a:rPr kumimoji="1" lang="en-US" altLang="zh-CN" dirty="0"/>
              <a:t>why</a:t>
            </a:r>
            <a:r>
              <a:rPr kumimoji="1" lang="zh-CN" altLang="en-US" dirty="0"/>
              <a:t> </a:t>
            </a:r>
            <a:r>
              <a:rPr kumimoji="1" lang="en-US" altLang="zh-CN" dirty="0"/>
              <a:t>our</a:t>
            </a:r>
            <a:r>
              <a:rPr kumimoji="1" lang="zh-CN" altLang="en-US" dirty="0"/>
              <a:t> </a:t>
            </a:r>
            <a:r>
              <a:rPr kumimoji="1" lang="en-US" altLang="zh-CN" dirty="0"/>
              <a:t>template</a:t>
            </a:r>
            <a:r>
              <a:rPr kumimoji="1" lang="zh-CN" altLang="en-US" dirty="0"/>
              <a:t> </a:t>
            </a:r>
            <a:r>
              <a:rPr kumimoji="1" lang="en-US" altLang="zh-CN" dirty="0"/>
              <a:t>solves</a:t>
            </a:r>
            <a:r>
              <a:rPr kumimoji="1" lang="zh-CN" altLang="en-US" dirty="0"/>
              <a:t> </a:t>
            </a:r>
            <a:r>
              <a:rPr kumimoji="1" lang="en-US" altLang="zh-CN" dirty="0"/>
              <a:t>the</a:t>
            </a:r>
            <a:r>
              <a:rPr kumimoji="1" lang="zh-CN" altLang="en-US" dirty="0"/>
              <a:t> </a:t>
            </a:r>
            <a:r>
              <a:rPr kumimoji="1" lang="en-US" altLang="zh-CN" dirty="0"/>
              <a:t>two</a:t>
            </a:r>
            <a:r>
              <a:rPr kumimoji="1" lang="zh-CN" altLang="en-US" dirty="0"/>
              <a:t> </a:t>
            </a:r>
            <a:r>
              <a:rPr kumimoji="1" lang="en-US" altLang="zh-CN" dirty="0"/>
              <a:t>challenges.</a:t>
            </a:r>
            <a:endParaRPr kumimoji="1" lang="zh-CN" altLang="en-US" dirty="0"/>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41</a:t>
            </a:fld>
            <a:endParaRPr kumimoji="1" lang="zh-CN" altLang="en-US"/>
          </a:p>
        </p:txBody>
      </p:sp>
    </p:spTree>
    <p:extLst>
      <p:ext uri="{BB962C8B-B14F-4D97-AF65-F5344CB8AC3E}">
        <p14:creationId xmlns:p14="http://schemas.microsoft.com/office/powerpoint/2010/main" val="13263422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First,</a:t>
            </a:r>
            <a:r>
              <a:rPr kumimoji="1" lang="zh-CN" altLang="en-US" dirty="0"/>
              <a:t> </a:t>
            </a:r>
            <a:r>
              <a:rPr kumimoji="1" lang="en-US" altLang="zh-CN" sz="1200" dirty="0">
                <a:latin typeface="Palatino Linotype" panose="02040502050505030304" pitchFamily="18" charset="0"/>
              </a:rPr>
              <a:t>Each</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of</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the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three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parts</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is</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a</a:t>
            </a:r>
            <a:r>
              <a:rPr kumimoji="1" lang="zh-CN" altLang="en-US" sz="1200" dirty="0">
                <a:latin typeface="Palatino Linotype" panose="02040502050505030304" pitchFamily="18" charset="0"/>
              </a:rPr>
              <a:t> </a:t>
            </a:r>
            <a:r>
              <a:rPr kumimoji="1" lang="en-US" altLang="zh-CN" sz="1200" i="1" dirty="0">
                <a:latin typeface="Palatino Linotype" panose="02040502050505030304" pitchFamily="18" charset="0"/>
              </a:rPr>
              <a:t>much</a:t>
            </a:r>
            <a:r>
              <a:rPr kumimoji="1" lang="zh-CN" altLang="en-US" sz="1200" i="1" dirty="0">
                <a:latin typeface="Palatino Linotype" panose="02040502050505030304" pitchFamily="18" charset="0"/>
              </a:rPr>
              <a:t> </a:t>
            </a:r>
            <a:r>
              <a:rPr kumimoji="1" lang="en-US" altLang="zh-CN" sz="1200" i="1" dirty="0">
                <a:latin typeface="Palatino Linotype" panose="02040502050505030304" pitchFamily="18" charset="0"/>
              </a:rPr>
              <a:t>smaller</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program!</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Thus</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can</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be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effectively</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solved</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by</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synthesizers.</a:t>
            </a: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42</a:t>
            </a:fld>
            <a:endParaRPr kumimoji="1" lang="zh-CN" altLang="en-US"/>
          </a:p>
        </p:txBody>
      </p:sp>
    </p:spTree>
    <p:extLst>
      <p:ext uri="{BB962C8B-B14F-4D97-AF65-F5344CB8AC3E}">
        <p14:creationId xmlns:p14="http://schemas.microsoft.com/office/powerpoint/2010/main" val="41841308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Palatino Linotype" panose="02040502050505030304" pitchFamily="18" charset="0"/>
              </a:rPr>
              <a:t>Second,</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we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can</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control</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the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efficiency</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of</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the</a:t>
            </a:r>
            <a:r>
              <a:rPr kumimoji="1" lang="zh-CN" altLang="en-US" sz="1200" dirty="0">
                <a:latin typeface="Palatino Linotype" panose="02040502050505030304" pitchFamily="18" charset="0"/>
              </a:rPr>
              <a:t> </a:t>
            </a:r>
            <a:r>
              <a:rPr kumimoji="1" lang="en-US" altLang="zh-CN" sz="1200" dirty="0" err="1">
                <a:latin typeface="Palatino Linotype" panose="02040502050505030304" pitchFamily="18" charset="0"/>
              </a:rPr>
              <a:t>memoization</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algorithm</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with</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the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range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of</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the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MPF.</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By</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synthesizing</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an</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MPF</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with</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the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smallest</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range,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we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can</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obtain</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the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most</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efficient</a:t>
            </a:r>
            <a:r>
              <a:rPr kumimoji="1" lang="zh-CN" altLang="en-US" sz="1200" dirty="0">
                <a:latin typeface="Palatino Linotype" panose="02040502050505030304" pitchFamily="18" charset="0"/>
              </a:rPr>
              <a:t> </a:t>
            </a:r>
            <a:r>
              <a:rPr kumimoji="1" lang="en-US" altLang="zh-CN" sz="1200" dirty="0" err="1">
                <a:latin typeface="Palatino Linotype" panose="02040502050505030304" pitchFamily="18" charset="0"/>
              </a:rPr>
              <a:t>memoization</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algorithm.</a:t>
            </a:r>
            <a:endParaRPr kumimoji="1" lang="zh-CN" altLang="en-US" sz="1200" dirty="0">
              <a:latin typeface="Palatino Linotype" panose="0204050205050503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43</a:t>
            </a:fld>
            <a:endParaRPr kumimoji="1" lang="zh-CN" altLang="en-US"/>
          </a:p>
        </p:txBody>
      </p:sp>
    </p:spTree>
    <p:extLst>
      <p:ext uri="{BB962C8B-B14F-4D97-AF65-F5344CB8AC3E}">
        <p14:creationId xmlns:p14="http://schemas.microsoft.com/office/powerpoint/2010/main" val="32808004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Palatino Linotype" panose="02040502050505030304" pitchFamily="18" charset="0"/>
              </a:rPr>
              <a:t>To</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implement</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a</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program</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synthesizer,</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we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generate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the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exhaustive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search</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from</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templates,</a:t>
            </a:r>
            <a:r>
              <a:rPr kumimoji="1" lang="zh-CN" altLang="en-US" sz="1200" dirty="0">
                <a:latin typeface="Palatino Linotype" panose="02040502050505030304" pitchFamily="18" charset="0"/>
              </a:rPr>
              <a:t> </a:t>
            </a: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44</a:t>
            </a:fld>
            <a:endParaRPr kumimoji="1" lang="zh-CN" altLang="en-US"/>
          </a:p>
        </p:txBody>
      </p:sp>
    </p:spTree>
    <p:extLst>
      <p:ext uri="{BB962C8B-B14F-4D97-AF65-F5344CB8AC3E}">
        <p14:creationId xmlns:p14="http://schemas.microsoft.com/office/powerpoint/2010/main" val="37122740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Palatino Linotype" panose="02040502050505030304" pitchFamily="18" charset="0"/>
              </a:rPr>
              <a:t>To</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synthesize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LOF</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and</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MPF,</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we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propose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a</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synthesis</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procedure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that</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mixes</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the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inductive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and</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deductive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methods.</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Due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to</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time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limits,</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please</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refer</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to</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our</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paper</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for</a:t>
            </a:r>
            <a:r>
              <a:rPr kumimoji="1" lang="zh-CN" altLang="en-US" sz="1200" dirty="0">
                <a:latin typeface="Palatino Linotype" panose="02040502050505030304" pitchFamily="18" charset="0"/>
              </a:rPr>
              <a:t> </a:t>
            </a:r>
            <a:r>
              <a:rPr kumimoji="1" lang="en-US" altLang="zh-CN" sz="1200" dirty="0">
                <a:latin typeface="Palatino Linotype" panose="02040502050505030304" pitchFamily="18" charset="0"/>
              </a:rPr>
              <a:t>details.</a:t>
            </a:r>
            <a:endParaRPr kumimoji="1" lang="zh-CN" altLang="en-US" sz="1200" dirty="0">
              <a:latin typeface="Palatino Linotype" panose="0204050205050503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45</a:t>
            </a:fld>
            <a:endParaRPr kumimoji="1" lang="zh-CN" altLang="en-US"/>
          </a:p>
        </p:txBody>
      </p:sp>
    </p:spTree>
    <p:extLst>
      <p:ext uri="{BB962C8B-B14F-4D97-AF65-F5344CB8AC3E}">
        <p14:creationId xmlns:p14="http://schemas.microsoft.com/office/powerpoint/2010/main" val="4170869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SynMem</a:t>
            </a:r>
            <a:r>
              <a:rPr kumimoji="1" lang="zh-CN" altLang="en-US" dirty="0"/>
              <a:t> </a:t>
            </a:r>
            <a:r>
              <a:rPr lang="en-US" altLang="zh-CN" dirty="0">
                <a:latin typeface="Palatino Linotype" panose="02040502050505030304" pitchFamily="18" charset="0"/>
                <a:ea typeface="Cambria" panose="02040503050406030204" pitchFamily="18" charset="0"/>
              </a:rPr>
              <a:t>could</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be</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extended</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to</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decision</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and</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counting</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problems</a:t>
            </a:r>
            <a:r>
              <a:rPr lang="zh-CN" altLang="en-US" dirty="0">
                <a:latin typeface="Palatino Linotype" panose="02040502050505030304" pitchFamily="18" charset="0"/>
                <a:ea typeface="Cambria" panose="02040503050406030204" pitchFamily="18" charset="0"/>
              </a:rPr>
              <a:t> </a:t>
            </a:r>
            <a:r>
              <a:rPr lang="en-US" altLang="zh-CN" i="1" dirty="0">
                <a:latin typeface="Palatino Linotype" panose="02040502050505030304" pitchFamily="18" charset="0"/>
                <a:ea typeface="Cambria" panose="02040503050406030204" pitchFamily="18" charset="0"/>
              </a:rPr>
              <a:t>without</a:t>
            </a:r>
            <a:r>
              <a:rPr lang="zh-CN" altLang="en-US" i="1" dirty="0">
                <a:latin typeface="Palatino Linotype" panose="02040502050505030304" pitchFamily="18" charset="0"/>
                <a:ea typeface="Cambria" panose="02040503050406030204" pitchFamily="18" charset="0"/>
              </a:rPr>
              <a:t> </a:t>
            </a:r>
            <a:r>
              <a:rPr lang="en-US" altLang="zh-CN" i="1" dirty="0">
                <a:latin typeface="Palatino Linotype" panose="02040502050505030304" pitchFamily="18" charset="0"/>
                <a:ea typeface="Cambria" panose="02040503050406030204" pitchFamily="18" charset="0"/>
              </a:rPr>
              <a:t>any</a:t>
            </a:r>
            <a:r>
              <a:rPr lang="zh-CN" altLang="en-US" i="1" dirty="0">
                <a:latin typeface="Palatino Linotype" panose="02040502050505030304" pitchFamily="18" charset="0"/>
                <a:ea typeface="Cambria" panose="02040503050406030204" pitchFamily="18" charset="0"/>
              </a:rPr>
              <a:t> </a:t>
            </a:r>
            <a:r>
              <a:rPr lang="en-US" altLang="zh-CN" i="1" dirty="0">
                <a:latin typeface="Palatino Linotype" panose="02040502050505030304" pitchFamily="18" charset="0"/>
                <a:ea typeface="Cambria" panose="02040503050406030204" pitchFamily="18" charset="0"/>
              </a:rPr>
              <a:t>change</a:t>
            </a:r>
            <a:r>
              <a:rPr kumimoji="1" lang="en-US" altLang="zh-CN" i="1" dirty="0">
                <a:latin typeface="Palatino Linotype" panose="02040502050505030304" pitchFamily="18" charset="0"/>
                <a:ea typeface="Cambria" panose="02040503050406030204" pitchFamily="18" charset="0"/>
              </a:rPr>
              <a:t>.</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We</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evaluate</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our</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approach</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on</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40</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real-world</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combinatorial</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problems,</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it</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can</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solve</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6</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times</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problems</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more</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than</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previous</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approaches!</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Thank</a:t>
            </a:r>
            <a:r>
              <a:rPr kumimoji="1" lang="zh-CN" altLang="en-US" i="1" dirty="0">
                <a:latin typeface="Palatino Linotype" panose="02040502050505030304" pitchFamily="18" charset="0"/>
                <a:ea typeface="Cambria" panose="02040503050406030204" pitchFamily="18" charset="0"/>
              </a:rPr>
              <a:t> </a:t>
            </a:r>
            <a:r>
              <a:rPr kumimoji="1" lang="en-US" altLang="zh-CN" i="1" dirty="0">
                <a:latin typeface="Palatino Linotype" panose="02040502050505030304" pitchFamily="18" charset="0"/>
                <a:ea typeface="Cambria" panose="02040503050406030204" pitchFamily="18" charset="0"/>
              </a:rPr>
              <a:t>you!</a:t>
            </a:r>
            <a:endParaRPr lang="en-US" altLang="zh-CN" b="1" dirty="0">
              <a:latin typeface="Palatino Linotype" panose="0204050205050503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46</a:t>
            </a:fld>
            <a:endParaRPr kumimoji="1" lang="zh-CN" altLang="en-US"/>
          </a:p>
        </p:txBody>
      </p:sp>
    </p:spTree>
    <p:extLst>
      <p:ext uri="{BB962C8B-B14F-4D97-AF65-F5344CB8AC3E}">
        <p14:creationId xmlns:p14="http://schemas.microsoft.com/office/powerpoint/2010/main" val="362739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So, how to solve COPs? Maybe the first idea that comes into our mind is to apply exhaustive search, which just try every solution and pick the best valid one.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5</a:t>
            </a:fld>
            <a:endParaRPr kumimoji="1" lang="zh-CN" altLang="en-US"/>
          </a:p>
        </p:txBody>
      </p:sp>
    </p:spTree>
    <p:extLst>
      <p:ext uri="{BB962C8B-B14F-4D97-AF65-F5344CB8AC3E}">
        <p14:creationId xmlns:p14="http://schemas.microsoft.com/office/powerpoint/2010/main" val="1644833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However, the exhaustive search is too slow! Because the number of solutions Is tremendous. For example, the 0-1 knapsack problem with n items has 2 to the n solutions, which is exponentially large.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6</a:t>
            </a:fld>
            <a:endParaRPr kumimoji="1" lang="zh-CN" altLang="en-US"/>
          </a:p>
        </p:txBody>
      </p:sp>
    </p:spTree>
    <p:extLst>
      <p:ext uri="{BB962C8B-B14F-4D97-AF65-F5344CB8AC3E}">
        <p14:creationId xmlns:p14="http://schemas.microsoft.com/office/powerpoint/2010/main" val="1258995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 efficiently solve COPs, dynamic programming is a powerful and widely-used technique. For 0-1 knapsack problem, its dynamic programming algorithm has the complexity O(</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nC</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which is much more efficient.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7</a:t>
            </a:fld>
            <a:endParaRPr kumimoji="1" lang="zh-CN" altLang="en-US"/>
          </a:p>
        </p:txBody>
      </p:sp>
    </p:spTree>
    <p:extLst>
      <p:ext uri="{BB962C8B-B14F-4D97-AF65-F5344CB8AC3E}">
        <p14:creationId xmlns:p14="http://schemas.microsoft.com/office/powerpoint/2010/main" val="1473398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Motivated by the importance of combinatorial optimization problems and the dynamic programming algorithm, we propose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SynMem</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that can automatically synthesize dynamic programming algorithms from logical description of COPs.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8</a:t>
            </a:fld>
            <a:endParaRPr kumimoji="1" lang="zh-CN" altLang="en-US"/>
          </a:p>
        </p:txBody>
      </p:sp>
    </p:spTree>
    <p:extLst>
      <p:ext uri="{BB962C8B-B14F-4D97-AF65-F5344CB8AC3E}">
        <p14:creationId xmlns:p14="http://schemas.microsoft.com/office/powerpoint/2010/main" val="1179675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the input side, the logical description of COPs is written in constraint modelling language (e.g.,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MiniZinc</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In detail, the specification is divided into four separate parts.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797DDF7A-0470-BE49-B78C-5B81EF14D8E4}" type="slidenum">
              <a:rPr kumimoji="1" lang="zh-CN" altLang="en-US" smtClean="0"/>
              <a:t>9</a:t>
            </a:fld>
            <a:endParaRPr kumimoji="1" lang="zh-CN" altLang="en-US"/>
          </a:p>
        </p:txBody>
      </p:sp>
    </p:spTree>
    <p:extLst>
      <p:ext uri="{BB962C8B-B14F-4D97-AF65-F5344CB8AC3E}">
        <p14:creationId xmlns:p14="http://schemas.microsoft.com/office/powerpoint/2010/main" val="3376273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DBD00-13F4-7BF7-B10E-B3ECFF08D58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6461D462-AAAA-C082-355F-12803B08D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26F7D23-E166-3BAC-C088-CFFBDDC3567C}"/>
              </a:ext>
            </a:extLst>
          </p:cNvPr>
          <p:cNvSpPr>
            <a:spLocks noGrp="1"/>
          </p:cNvSpPr>
          <p:nvPr>
            <p:ph type="dt" sz="half" idx="10"/>
          </p:nvPr>
        </p:nvSpPr>
        <p:spPr/>
        <p:txBody>
          <a:bodyPr/>
          <a:lstStyle/>
          <a:p>
            <a:fld id="{3CBC8DA6-CFA2-2E4F-965C-5A90FE27033D}" type="datetimeFigureOut">
              <a:rPr kumimoji="1" lang="zh-CN" altLang="en-US" smtClean="0"/>
              <a:t>2023/10/24</a:t>
            </a:fld>
            <a:endParaRPr kumimoji="1" lang="zh-CN" altLang="en-US"/>
          </a:p>
        </p:txBody>
      </p:sp>
      <p:sp>
        <p:nvSpPr>
          <p:cNvPr id="5" name="页脚占位符 4">
            <a:extLst>
              <a:ext uri="{FF2B5EF4-FFF2-40B4-BE49-F238E27FC236}">
                <a16:creationId xmlns:a16="http://schemas.microsoft.com/office/drawing/2014/main" id="{2A8F27AD-C6AA-090C-7A6D-CD75DA15E27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35E15CB-5BB9-3399-4DB4-F5D61D8759C3}"/>
              </a:ext>
            </a:extLst>
          </p:cNvPr>
          <p:cNvSpPr>
            <a:spLocks noGrp="1"/>
          </p:cNvSpPr>
          <p:nvPr>
            <p:ph type="sldNum" sz="quarter" idx="12"/>
          </p:nvPr>
        </p:nvSpPr>
        <p:spPr/>
        <p:txBody>
          <a:bodyPr/>
          <a:lstStyle/>
          <a:p>
            <a:fld id="{A381D4AD-0C11-794C-AFE8-1ABF9BA061CC}" type="slidenum">
              <a:rPr kumimoji="1" lang="zh-CN" altLang="en-US" smtClean="0"/>
              <a:t>‹#›</a:t>
            </a:fld>
            <a:endParaRPr kumimoji="1" lang="zh-CN" altLang="en-US"/>
          </a:p>
        </p:txBody>
      </p:sp>
    </p:spTree>
    <p:extLst>
      <p:ext uri="{BB962C8B-B14F-4D97-AF65-F5344CB8AC3E}">
        <p14:creationId xmlns:p14="http://schemas.microsoft.com/office/powerpoint/2010/main" val="124005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A0052-AD7F-E1EB-076B-B8957AE545A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328E833-3E5F-5B35-3993-17F730429B2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82DFE42-12E9-1607-9871-454581F75D3E}"/>
              </a:ext>
            </a:extLst>
          </p:cNvPr>
          <p:cNvSpPr>
            <a:spLocks noGrp="1"/>
          </p:cNvSpPr>
          <p:nvPr>
            <p:ph type="dt" sz="half" idx="10"/>
          </p:nvPr>
        </p:nvSpPr>
        <p:spPr/>
        <p:txBody>
          <a:bodyPr/>
          <a:lstStyle/>
          <a:p>
            <a:fld id="{3CBC8DA6-CFA2-2E4F-965C-5A90FE27033D}" type="datetimeFigureOut">
              <a:rPr kumimoji="1" lang="zh-CN" altLang="en-US" smtClean="0"/>
              <a:t>2023/10/24</a:t>
            </a:fld>
            <a:endParaRPr kumimoji="1" lang="zh-CN" altLang="en-US"/>
          </a:p>
        </p:txBody>
      </p:sp>
      <p:sp>
        <p:nvSpPr>
          <p:cNvPr id="5" name="页脚占位符 4">
            <a:extLst>
              <a:ext uri="{FF2B5EF4-FFF2-40B4-BE49-F238E27FC236}">
                <a16:creationId xmlns:a16="http://schemas.microsoft.com/office/drawing/2014/main" id="{69B7912E-AA8E-8EE4-B6CC-33DF42C54E0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E01880A-8D36-A0F6-EDE6-A820C610B1A5}"/>
              </a:ext>
            </a:extLst>
          </p:cNvPr>
          <p:cNvSpPr>
            <a:spLocks noGrp="1"/>
          </p:cNvSpPr>
          <p:nvPr>
            <p:ph type="sldNum" sz="quarter" idx="12"/>
          </p:nvPr>
        </p:nvSpPr>
        <p:spPr/>
        <p:txBody>
          <a:bodyPr/>
          <a:lstStyle/>
          <a:p>
            <a:fld id="{A381D4AD-0C11-794C-AFE8-1ABF9BA061CC}" type="slidenum">
              <a:rPr kumimoji="1" lang="zh-CN" altLang="en-US" smtClean="0"/>
              <a:t>‹#›</a:t>
            </a:fld>
            <a:endParaRPr kumimoji="1" lang="zh-CN" altLang="en-US"/>
          </a:p>
        </p:txBody>
      </p:sp>
    </p:spTree>
    <p:extLst>
      <p:ext uri="{BB962C8B-B14F-4D97-AF65-F5344CB8AC3E}">
        <p14:creationId xmlns:p14="http://schemas.microsoft.com/office/powerpoint/2010/main" val="225052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9A55975-00BC-8675-CDB9-7766C4DD1C3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AF1B77B-67B3-33DB-3CCB-8393B39DCA5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F522953-BF5F-A633-D80B-64336DC370B6}"/>
              </a:ext>
            </a:extLst>
          </p:cNvPr>
          <p:cNvSpPr>
            <a:spLocks noGrp="1"/>
          </p:cNvSpPr>
          <p:nvPr>
            <p:ph type="dt" sz="half" idx="10"/>
          </p:nvPr>
        </p:nvSpPr>
        <p:spPr/>
        <p:txBody>
          <a:bodyPr/>
          <a:lstStyle/>
          <a:p>
            <a:fld id="{3CBC8DA6-CFA2-2E4F-965C-5A90FE27033D}" type="datetimeFigureOut">
              <a:rPr kumimoji="1" lang="zh-CN" altLang="en-US" smtClean="0"/>
              <a:t>2023/10/24</a:t>
            </a:fld>
            <a:endParaRPr kumimoji="1" lang="zh-CN" altLang="en-US"/>
          </a:p>
        </p:txBody>
      </p:sp>
      <p:sp>
        <p:nvSpPr>
          <p:cNvPr id="5" name="页脚占位符 4">
            <a:extLst>
              <a:ext uri="{FF2B5EF4-FFF2-40B4-BE49-F238E27FC236}">
                <a16:creationId xmlns:a16="http://schemas.microsoft.com/office/drawing/2014/main" id="{ABC857C0-F1E0-5AEF-8778-0D9B59C9D60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0354F14-7D48-61D6-C848-E94AA1DB918F}"/>
              </a:ext>
            </a:extLst>
          </p:cNvPr>
          <p:cNvSpPr>
            <a:spLocks noGrp="1"/>
          </p:cNvSpPr>
          <p:nvPr>
            <p:ph type="sldNum" sz="quarter" idx="12"/>
          </p:nvPr>
        </p:nvSpPr>
        <p:spPr/>
        <p:txBody>
          <a:bodyPr/>
          <a:lstStyle/>
          <a:p>
            <a:fld id="{A381D4AD-0C11-794C-AFE8-1ABF9BA061CC}" type="slidenum">
              <a:rPr kumimoji="1" lang="zh-CN" altLang="en-US" smtClean="0"/>
              <a:t>‹#›</a:t>
            </a:fld>
            <a:endParaRPr kumimoji="1" lang="zh-CN" altLang="en-US"/>
          </a:p>
        </p:txBody>
      </p:sp>
    </p:spTree>
    <p:extLst>
      <p:ext uri="{BB962C8B-B14F-4D97-AF65-F5344CB8AC3E}">
        <p14:creationId xmlns:p14="http://schemas.microsoft.com/office/powerpoint/2010/main" val="2251643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46A51-6364-3852-2886-442E29D3AF7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2738101-7959-E420-C3F3-EAE1F4222C7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CCE0702-5E75-00E9-7060-BF1BAEE9BA5E}"/>
              </a:ext>
            </a:extLst>
          </p:cNvPr>
          <p:cNvSpPr>
            <a:spLocks noGrp="1"/>
          </p:cNvSpPr>
          <p:nvPr>
            <p:ph type="dt" sz="half" idx="10"/>
          </p:nvPr>
        </p:nvSpPr>
        <p:spPr/>
        <p:txBody>
          <a:bodyPr/>
          <a:lstStyle/>
          <a:p>
            <a:fld id="{3CBC8DA6-CFA2-2E4F-965C-5A90FE27033D}" type="datetimeFigureOut">
              <a:rPr kumimoji="1" lang="zh-CN" altLang="en-US" smtClean="0"/>
              <a:t>2023/10/24</a:t>
            </a:fld>
            <a:endParaRPr kumimoji="1" lang="zh-CN" altLang="en-US"/>
          </a:p>
        </p:txBody>
      </p:sp>
      <p:sp>
        <p:nvSpPr>
          <p:cNvPr id="5" name="页脚占位符 4">
            <a:extLst>
              <a:ext uri="{FF2B5EF4-FFF2-40B4-BE49-F238E27FC236}">
                <a16:creationId xmlns:a16="http://schemas.microsoft.com/office/drawing/2014/main" id="{BAA7F0BF-6015-3711-0CE8-F7270710C41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5EB6CE7-E0DB-C8A0-C13D-A53BCCDC0C43}"/>
              </a:ext>
            </a:extLst>
          </p:cNvPr>
          <p:cNvSpPr>
            <a:spLocks noGrp="1"/>
          </p:cNvSpPr>
          <p:nvPr>
            <p:ph type="sldNum" sz="quarter" idx="12"/>
          </p:nvPr>
        </p:nvSpPr>
        <p:spPr/>
        <p:txBody>
          <a:bodyPr/>
          <a:lstStyle/>
          <a:p>
            <a:fld id="{A381D4AD-0C11-794C-AFE8-1ABF9BA061CC}" type="slidenum">
              <a:rPr kumimoji="1" lang="zh-CN" altLang="en-US" smtClean="0"/>
              <a:t>‹#›</a:t>
            </a:fld>
            <a:endParaRPr kumimoji="1" lang="zh-CN" altLang="en-US"/>
          </a:p>
        </p:txBody>
      </p:sp>
    </p:spTree>
    <p:extLst>
      <p:ext uri="{BB962C8B-B14F-4D97-AF65-F5344CB8AC3E}">
        <p14:creationId xmlns:p14="http://schemas.microsoft.com/office/powerpoint/2010/main" val="427542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8C324-EFFF-AD8B-F9F5-1E06769BF2F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48BB546-A7BD-E028-8A37-42CD695DA1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4FFBD4C-963A-27EF-8DB8-C4E1FD9FE56B}"/>
              </a:ext>
            </a:extLst>
          </p:cNvPr>
          <p:cNvSpPr>
            <a:spLocks noGrp="1"/>
          </p:cNvSpPr>
          <p:nvPr>
            <p:ph type="dt" sz="half" idx="10"/>
          </p:nvPr>
        </p:nvSpPr>
        <p:spPr/>
        <p:txBody>
          <a:bodyPr/>
          <a:lstStyle/>
          <a:p>
            <a:fld id="{3CBC8DA6-CFA2-2E4F-965C-5A90FE27033D}" type="datetimeFigureOut">
              <a:rPr kumimoji="1" lang="zh-CN" altLang="en-US" smtClean="0"/>
              <a:t>2023/10/24</a:t>
            </a:fld>
            <a:endParaRPr kumimoji="1" lang="zh-CN" altLang="en-US"/>
          </a:p>
        </p:txBody>
      </p:sp>
      <p:sp>
        <p:nvSpPr>
          <p:cNvPr id="5" name="页脚占位符 4">
            <a:extLst>
              <a:ext uri="{FF2B5EF4-FFF2-40B4-BE49-F238E27FC236}">
                <a16:creationId xmlns:a16="http://schemas.microsoft.com/office/drawing/2014/main" id="{77F8963B-1961-3EE8-4858-7619C66AEF5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580E84A-888B-ED34-734A-18AC9B85BF44}"/>
              </a:ext>
            </a:extLst>
          </p:cNvPr>
          <p:cNvSpPr>
            <a:spLocks noGrp="1"/>
          </p:cNvSpPr>
          <p:nvPr>
            <p:ph type="sldNum" sz="quarter" idx="12"/>
          </p:nvPr>
        </p:nvSpPr>
        <p:spPr/>
        <p:txBody>
          <a:bodyPr/>
          <a:lstStyle/>
          <a:p>
            <a:fld id="{A381D4AD-0C11-794C-AFE8-1ABF9BA061CC}" type="slidenum">
              <a:rPr kumimoji="1" lang="zh-CN" altLang="en-US" smtClean="0"/>
              <a:t>‹#›</a:t>
            </a:fld>
            <a:endParaRPr kumimoji="1" lang="zh-CN" altLang="en-US"/>
          </a:p>
        </p:txBody>
      </p:sp>
    </p:spTree>
    <p:extLst>
      <p:ext uri="{BB962C8B-B14F-4D97-AF65-F5344CB8AC3E}">
        <p14:creationId xmlns:p14="http://schemas.microsoft.com/office/powerpoint/2010/main" val="275335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BEEF3-6CD7-11A7-E14E-B7078ABCB5C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CC5E9CB-3E21-13F8-AE4A-8EC482CC3E6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6261E2C-2028-63D2-0264-8D751F5C01D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0E49CCF-0783-E17E-309D-E07CD8056D68}"/>
              </a:ext>
            </a:extLst>
          </p:cNvPr>
          <p:cNvSpPr>
            <a:spLocks noGrp="1"/>
          </p:cNvSpPr>
          <p:nvPr>
            <p:ph type="dt" sz="half" idx="10"/>
          </p:nvPr>
        </p:nvSpPr>
        <p:spPr/>
        <p:txBody>
          <a:bodyPr/>
          <a:lstStyle/>
          <a:p>
            <a:fld id="{3CBC8DA6-CFA2-2E4F-965C-5A90FE27033D}" type="datetimeFigureOut">
              <a:rPr kumimoji="1" lang="zh-CN" altLang="en-US" smtClean="0"/>
              <a:t>2023/10/24</a:t>
            </a:fld>
            <a:endParaRPr kumimoji="1" lang="zh-CN" altLang="en-US"/>
          </a:p>
        </p:txBody>
      </p:sp>
      <p:sp>
        <p:nvSpPr>
          <p:cNvPr id="6" name="页脚占位符 5">
            <a:extLst>
              <a:ext uri="{FF2B5EF4-FFF2-40B4-BE49-F238E27FC236}">
                <a16:creationId xmlns:a16="http://schemas.microsoft.com/office/drawing/2014/main" id="{9C77A5ED-1247-643E-E4A2-E80777E27B1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B8C94A8-A7F5-5BA2-A603-527D4EBB62DB}"/>
              </a:ext>
            </a:extLst>
          </p:cNvPr>
          <p:cNvSpPr>
            <a:spLocks noGrp="1"/>
          </p:cNvSpPr>
          <p:nvPr>
            <p:ph type="sldNum" sz="quarter" idx="12"/>
          </p:nvPr>
        </p:nvSpPr>
        <p:spPr/>
        <p:txBody>
          <a:bodyPr/>
          <a:lstStyle/>
          <a:p>
            <a:fld id="{A381D4AD-0C11-794C-AFE8-1ABF9BA061CC}" type="slidenum">
              <a:rPr kumimoji="1" lang="zh-CN" altLang="en-US" smtClean="0"/>
              <a:t>‹#›</a:t>
            </a:fld>
            <a:endParaRPr kumimoji="1" lang="zh-CN" altLang="en-US"/>
          </a:p>
        </p:txBody>
      </p:sp>
    </p:spTree>
    <p:extLst>
      <p:ext uri="{BB962C8B-B14F-4D97-AF65-F5344CB8AC3E}">
        <p14:creationId xmlns:p14="http://schemas.microsoft.com/office/powerpoint/2010/main" val="70350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E74FC-3734-C213-B840-885E78206F8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F45A84B-CE36-617E-6758-653E1DC776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114DC5A-805A-89A1-CA4B-F2022142ED0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DC0B958-B7C8-19C1-AEB6-18AA3B281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1AE8DF8-2FD6-72DF-93AF-C9FCAF1F599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7723489-A382-BF50-5856-0C4258A8A93C}"/>
              </a:ext>
            </a:extLst>
          </p:cNvPr>
          <p:cNvSpPr>
            <a:spLocks noGrp="1"/>
          </p:cNvSpPr>
          <p:nvPr>
            <p:ph type="dt" sz="half" idx="10"/>
          </p:nvPr>
        </p:nvSpPr>
        <p:spPr/>
        <p:txBody>
          <a:bodyPr/>
          <a:lstStyle/>
          <a:p>
            <a:fld id="{3CBC8DA6-CFA2-2E4F-965C-5A90FE27033D}" type="datetimeFigureOut">
              <a:rPr kumimoji="1" lang="zh-CN" altLang="en-US" smtClean="0"/>
              <a:t>2023/10/24</a:t>
            </a:fld>
            <a:endParaRPr kumimoji="1" lang="zh-CN" altLang="en-US"/>
          </a:p>
        </p:txBody>
      </p:sp>
      <p:sp>
        <p:nvSpPr>
          <p:cNvPr id="8" name="页脚占位符 7">
            <a:extLst>
              <a:ext uri="{FF2B5EF4-FFF2-40B4-BE49-F238E27FC236}">
                <a16:creationId xmlns:a16="http://schemas.microsoft.com/office/drawing/2014/main" id="{4EF0C704-B568-8D11-D92B-64F2BDBE8F8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4B3329A-6921-9407-0F5C-F687691E46C0}"/>
              </a:ext>
            </a:extLst>
          </p:cNvPr>
          <p:cNvSpPr>
            <a:spLocks noGrp="1"/>
          </p:cNvSpPr>
          <p:nvPr>
            <p:ph type="sldNum" sz="quarter" idx="12"/>
          </p:nvPr>
        </p:nvSpPr>
        <p:spPr/>
        <p:txBody>
          <a:bodyPr/>
          <a:lstStyle/>
          <a:p>
            <a:fld id="{A381D4AD-0C11-794C-AFE8-1ABF9BA061CC}" type="slidenum">
              <a:rPr kumimoji="1" lang="zh-CN" altLang="en-US" smtClean="0"/>
              <a:t>‹#›</a:t>
            </a:fld>
            <a:endParaRPr kumimoji="1" lang="zh-CN" altLang="en-US"/>
          </a:p>
        </p:txBody>
      </p:sp>
    </p:spTree>
    <p:extLst>
      <p:ext uri="{BB962C8B-B14F-4D97-AF65-F5344CB8AC3E}">
        <p14:creationId xmlns:p14="http://schemas.microsoft.com/office/powerpoint/2010/main" val="284097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A20B7-C406-8539-40DB-F3B7C385B5A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702E6E6-A68D-9781-DF0D-93AA596CE75B}"/>
              </a:ext>
            </a:extLst>
          </p:cNvPr>
          <p:cNvSpPr>
            <a:spLocks noGrp="1"/>
          </p:cNvSpPr>
          <p:nvPr>
            <p:ph type="dt" sz="half" idx="10"/>
          </p:nvPr>
        </p:nvSpPr>
        <p:spPr/>
        <p:txBody>
          <a:bodyPr/>
          <a:lstStyle/>
          <a:p>
            <a:fld id="{3CBC8DA6-CFA2-2E4F-965C-5A90FE27033D}" type="datetimeFigureOut">
              <a:rPr kumimoji="1" lang="zh-CN" altLang="en-US" smtClean="0"/>
              <a:t>2023/10/24</a:t>
            </a:fld>
            <a:endParaRPr kumimoji="1" lang="zh-CN" altLang="en-US"/>
          </a:p>
        </p:txBody>
      </p:sp>
      <p:sp>
        <p:nvSpPr>
          <p:cNvPr id="4" name="页脚占位符 3">
            <a:extLst>
              <a:ext uri="{FF2B5EF4-FFF2-40B4-BE49-F238E27FC236}">
                <a16:creationId xmlns:a16="http://schemas.microsoft.com/office/drawing/2014/main" id="{EBB1844B-8FB6-7D5F-0382-F67ABC191E6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2AE6777-AF06-CD67-F64E-699EE7484786}"/>
              </a:ext>
            </a:extLst>
          </p:cNvPr>
          <p:cNvSpPr>
            <a:spLocks noGrp="1"/>
          </p:cNvSpPr>
          <p:nvPr>
            <p:ph type="sldNum" sz="quarter" idx="12"/>
          </p:nvPr>
        </p:nvSpPr>
        <p:spPr/>
        <p:txBody>
          <a:bodyPr/>
          <a:lstStyle/>
          <a:p>
            <a:fld id="{A381D4AD-0C11-794C-AFE8-1ABF9BA061CC}" type="slidenum">
              <a:rPr kumimoji="1" lang="zh-CN" altLang="en-US" smtClean="0"/>
              <a:t>‹#›</a:t>
            </a:fld>
            <a:endParaRPr kumimoji="1" lang="zh-CN" altLang="en-US"/>
          </a:p>
        </p:txBody>
      </p:sp>
    </p:spTree>
    <p:extLst>
      <p:ext uri="{BB962C8B-B14F-4D97-AF65-F5344CB8AC3E}">
        <p14:creationId xmlns:p14="http://schemas.microsoft.com/office/powerpoint/2010/main" val="281426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04D9DF0-0D79-B415-89EB-9BD2896AF133}"/>
              </a:ext>
            </a:extLst>
          </p:cNvPr>
          <p:cNvSpPr>
            <a:spLocks noGrp="1"/>
          </p:cNvSpPr>
          <p:nvPr>
            <p:ph type="dt" sz="half" idx="10"/>
          </p:nvPr>
        </p:nvSpPr>
        <p:spPr/>
        <p:txBody>
          <a:bodyPr/>
          <a:lstStyle/>
          <a:p>
            <a:fld id="{3CBC8DA6-CFA2-2E4F-965C-5A90FE27033D}" type="datetimeFigureOut">
              <a:rPr kumimoji="1" lang="zh-CN" altLang="en-US" smtClean="0"/>
              <a:t>2023/10/24</a:t>
            </a:fld>
            <a:endParaRPr kumimoji="1" lang="zh-CN" altLang="en-US"/>
          </a:p>
        </p:txBody>
      </p:sp>
      <p:sp>
        <p:nvSpPr>
          <p:cNvPr id="3" name="页脚占位符 2">
            <a:extLst>
              <a:ext uri="{FF2B5EF4-FFF2-40B4-BE49-F238E27FC236}">
                <a16:creationId xmlns:a16="http://schemas.microsoft.com/office/drawing/2014/main" id="{21BDDF7B-F95E-9685-D409-E3A9B346EBD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95A54FF-F9AD-4950-844F-E34BC68CF322}"/>
              </a:ext>
            </a:extLst>
          </p:cNvPr>
          <p:cNvSpPr>
            <a:spLocks noGrp="1"/>
          </p:cNvSpPr>
          <p:nvPr>
            <p:ph type="sldNum" sz="quarter" idx="12"/>
          </p:nvPr>
        </p:nvSpPr>
        <p:spPr/>
        <p:txBody>
          <a:bodyPr/>
          <a:lstStyle/>
          <a:p>
            <a:fld id="{A381D4AD-0C11-794C-AFE8-1ABF9BA061CC}" type="slidenum">
              <a:rPr kumimoji="1" lang="zh-CN" altLang="en-US" smtClean="0"/>
              <a:t>‹#›</a:t>
            </a:fld>
            <a:endParaRPr kumimoji="1" lang="zh-CN" altLang="en-US"/>
          </a:p>
        </p:txBody>
      </p:sp>
    </p:spTree>
    <p:extLst>
      <p:ext uri="{BB962C8B-B14F-4D97-AF65-F5344CB8AC3E}">
        <p14:creationId xmlns:p14="http://schemas.microsoft.com/office/powerpoint/2010/main" val="171481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01B6D-25DC-EC92-436F-EB93B3F7253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4AFC923-5BBE-D0FC-64C4-996B6557DC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0B58373-E1DA-88FE-9115-E6614DC30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165F9B3-5931-888A-103B-A3DFEC263C7C}"/>
              </a:ext>
            </a:extLst>
          </p:cNvPr>
          <p:cNvSpPr>
            <a:spLocks noGrp="1"/>
          </p:cNvSpPr>
          <p:nvPr>
            <p:ph type="dt" sz="half" idx="10"/>
          </p:nvPr>
        </p:nvSpPr>
        <p:spPr/>
        <p:txBody>
          <a:bodyPr/>
          <a:lstStyle/>
          <a:p>
            <a:fld id="{3CBC8DA6-CFA2-2E4F-965C-5A90FE27033D}" type="datetimeFigureOut">
              <a:rPr kumimoji="1" lang="zh-CN" altLang="en-US" smtClean="0"/>
              <a:t>2023/10/24</a:t>
            </a:fld>
            <a:endParaRPr kumimoji="1" lang="zh-CN" altLang="en-US"/>
          </a:p>
        </p:txBody>
      </p:sp>
      <p:sp>
        <p:nvSpPr>
          <p:cNvPr id="6" name="页脚占位符 5">
            <a:extLst>
              <a:ext uri="{FF2B5EF4-FFF2-40B4-BE49-F238E27FC236}">
                <a16:creationId xmlns:a16="http://schemas.microsoft.com/office/drawing/2014/main" id="{8BEAB7EE-D5AA-47B0-4B82-2CCF21EA78D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DEEDC7B-0068-F993-51DA-19C7DF7D16F5}"/>
              </a:ext>
            </a:extLst>
          </p:cNvPr>
          <p:cNvSpPr>
            <a:spLocks noGrp="1"/>
          </p:cNvSpPr>
          <p:nvPr>
            <p:ph type="sldNum" sz="quarter" idx="12"/>
          </p:nvPr>
        </p:nvSpPr>
        <p:spPr/>
        <p:txBody>
          <a:bodyPr/>
          <a:lstStyle/>
          <a:p>
            <a:fld id="{A381D4AD-0C11-794C-AFE8-1ABF9BA061CC}" type="slidenum">
              <a:rPr kumimoji="1" lang="zh-CN" altLang="en-US" smtClean="0"/>
              <a:t>‹#›</a:t>
            </a:fld>
            <a:endParaRPr kumimoji="1" lang="zh-CN" altLang="en-US"/>
          </a:p>
        </p:txBody>
      </p:sp>
    </p:spTree>
    <p:extLst>
      <p:ext uri="{BB962C8B-B14F-4D97-AF65-F5344CB8AC3E}">
        <p14:creationId xmlns:p14="http://schemas.microsoft.com/office/powerpoint/2010/main" val="313168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5C872-0C7F-1346-12D0-73DC93E3DE9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BFCC8EA-CE3C-6F7F-B0EF-DCF1571740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493A895-9E01-0A8C-9EE4-F04D107AF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9C5C5F2-81C1-7C55-4E26-A0D64FF8B5BB}"/>
              </a:ext>
            </a:extLst>
          </p:cNvPr>
          <p:cNvSpPr>
            <a:spLocks noGrp="1"/>
          </p:cNvSpPr>
          <p:nvPr>
            <p:ph type="dt" sz="half" idx="10"/>
          </p:nvPr>
        </p:nvSpPr>
        <p:spPr/>
        <p:txBody>
          <a:bodyPr/>
          <a:lstStyle/>
          <a:p>
            <a:fld id="{3CBC8DA6-CFA2-2E4F-965C-5A90FE27033D}" type="datetimeFigureOut">
              <a:rPr kumimoji="1" lang="zh-CN" altLang="en-US" smtClean="0"/>
              <a:t>2023/10/24</a:t>
            </a:fld>
            <a:endParaRPr kumimoji="1" lang="zh-CN" altLang="en-US"/>
          </a:p>
        </p:txBody>
      </p:sp>
      <p:sp>
        <p:nvSpPr>
          <p:cNvPr id="6" name="页脚占位符 5">
            <a:extLst>
              <a:ext uri="{FF2B5EF4-FFF2-40B4-BE49-F238E27FC236}">
                <a16:creationId xmlns:a16="http://schemas.microsoft.com/office/drawing/2014/main" id="{E200CE5E-16D3-4F82-7823-D2DC4574C40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6495D3D-D38D-76B8-A74C-AA73CF3F3DDC}"/>
              </a:ext>
            </a:extLst>
          </p:cNvPr>
          <p:cNvSpPr>
            <a:spLocks noGrp="1"/>
          </p:cNvSpPr>
          <p:nvPr>
            <p:ph type="sldNum" sz="quarter" idx="12"/>
          </p:nvPr>
        </p:nvSpPr>
        <p:spPr/>
        <p:txBody>
          <a:bodyPr/>
          <a:lstStyle/>
          <a:p>
            <a:fld id="{A381D4AD-0C11-794C-AFE8-1ABF9BA061CC}" type="slidenum">
              <a:rPr kumimoji="1" lang="zh-CN" altLang="en-US" smtClean="0"/>
              <a:t>‹#›</a:t>
            </a:fld>
            <a:endParaRPr kumimoji="1" lang="zh-CN" altLang="en-US"/>
          </a:p>
        </p:txBody>
      </p:sp>
    </p:spTree>
    <p:extLst>
      <p:ext uri="{BB962C8B-B14F-4D97-AF65-F5344CB8AC3E}">
        <p14:creationId xmlns:p14="http://schemas.microsoft.com/office/powerpoint/2010/main" val="2666137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6C6FD46-A6AC-F0DD-A40A-D9B89B198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8E1499B-132F-3852-C81D-C211CEEF91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A7E0CB0-4733-505E-01D9-217F37141C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C8DA6-CFA2-2E4F-965C-5A90FE27033D}" type="datetimeFigureOut">
              <a:rPr kumimoji="1" lang="zh-CN" altLang="en-US" smtClean="0"/>
              <a:t>2023/10/24</a:t>
            </a:fld>
            <a:endParaRPr kumimoji="1" lang="zh-CN" altLang="en-US"/>
          </a:p>
        </p:txBody>
      </p:sp>
      <p:sp>
        <p:nvSpPr>
          <p:cNvPr id="5" name="页脚占位符 4">
            <a:extLst>
              <a:ext uri="{FF2B5EF4-FFF2-40B4-BE49-F238E27FC236}">
                <a16:creationId xmlns:a16="http://schemas.microsoft.com/office/drawing/2014/main" id="{29095536-C011-29E0-A9B7-79C6E481B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7A06FDA-2016-C2F7-B7DC-C588287E0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1D4AD-0C11-794C-AFE8-1ABF9BA061CC}" type="slidenum">
              <a:rPr kumimoji="1" lang="zh-CN" altLang="en-US" smtClean="0"/>
              <a:t>‹#›</a:t>
            </a:fld>
            <a:endParaRPr kumimoji="1" lang="zh-CN" altLang="en-US"/>
          </a:p>
        </p:txBody>
      </p:sp>
    </p:spTree>
    <p:extLst>
      <p:ext uri="{BB962C8B-B14F-4D97-AF65-F5344CB8AC3E}">
        <p14:creationId xmlns:p14="http://schemas.microsoft.com/office/powerpoint/2010/main" val="195956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0.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0.png"/><Relationship Id="rId10" Type="http://schemas.openxmlformats.org/officeDocument/2006/relationships/image" Target="../media/image10.png"/><Relationship Id="rId4" Type="http://schemas.openxmlformats.org/officeDocument/2006/relationships/image" Target="../media/image120.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0.png"/><Relationship Id="rId10" Type="http://schemas.openxmlformats.org/officeDocument/2006/relationships/image" Target="../media/image10.png"/><Relationship Id="rId4" Type="http://schemas.openxmlformats.org/officeDocument/2006/relationships/image" Target="../media/image19.png"/><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19.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19.png"/><Relationship Id="rId9" Type="http://schemas.openxmlformats.org/officeDocument/2006/relationships/image" Target="../media/image22.png"/></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120.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7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60.png"/><Relationship Id="rId4" Type="http://schemas.openxmlformats.org/officeDocument/2006/relationships/image" Target="../media/image350.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31.png"/><Relationship Id="rId5" Type="http://schemas.openxmlformats.org/officeDocument/2006/relationships/image" Target="../media/image221.png"/><Relationship Id="rId4" Type="http://schemas.openxmlformats.org/officeDocument/2006/relationships/image" Target="../media/image212.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8C3B467-088C-4F3D-A9A7-105C4E1E20CD}"/>
              </a:ext>
            </a:extLst>
          </p:cNvPr>
          <p:cNvSpPr>
            <a:spLocks noGrp="1"/>
          </p:cNvSpPr>
          <p:nvPr>
            <p:ph type="ctrTitle"/>
          </p:nvPr>
        </p:nvSpPr>
        <p:spPr>
          <a:xfrm>
            <a:off x="1524000" y="1293338"/>
            <a:ext cx="9144000" cy="3274592"/>
          </a:xfrm>
        </p:spPr>
        <p:txBody>
          <a:bodyPr rtlCol="0" anchor="ctr">
            <a:normAutofit/>
          </a:bodyPr>
          <a:lstStyle/>
          <a:p>
            <a:pPr rtl="0"/>
            <a:r>
              <a:rPr lang="en-US" altLang="zh-CN" cap="none" dirty="0">
                <a:latin typeface="Palatino Linotype" panose="02040502050505030304" pitchFamily="18" charset="0"/>
                <a:ea typeface="Cambria" panose="02040503050406030204" pitchFamily="18" charset="0"/>
              </a:rPr>
              <a:t>Synthesizing</a:t>
            </a:r>
            <a:r>
              <a:rPr lang="zh-CN" altLang="en-US" cap="none" dirty="0">
                <a:latin typeface="Palatino Linotype" panose="02040502050505030304" pitchFamily="18" charset="0"/>
                <a:ea typeface="Cambria" panose="02040503050406030204" pitchFamily="18" charset="0"/>
              </a:rPr>
              <a:t> </a:t>
            </a:r>
            <a:r>
              <a:rPr lang="en-US" altLang="zh-CN" cap="none" dirty="0">
                <a:latin typeface="Palatino Linotype" panose="02040502050505030304" pitchFamily="18" charset="0"/>
                <a:ea typeface="Cambria" panose="02040503050406030204" pitchFamily="18" charset="0"/>
              </a:rPr>
              <a:t>Efficient</a:t>
            </a:r>
            <a:br>
              <a:rPr lang="en-US" altLang="zh-CN" cap="none" dirty="0">
                <a:latin typeface="Palatino Linotype" panose="02040502050505030304" pitchFamily="18" charset="0"/>
                <a:ea typeface="Cambria" panose="02040503050406030204" pitchFamily="18" charset="0"/>
              </a:rPr>
            </a:br>
            <a:r>
              <a:rPr lang="en-US" altLang="zh-CN" cap="none" dirty="0">
                <a:latin typeface="Palatino Linotype" panose="02040502050505030304" pitchFamily="18" charset="0"/>
                <a:ea typeface="Cambria" panose="02040503050406030204" pitchFamily="18" charset="0"/>
              </a:rPr>
              <a:t>Memoization</a:t>
            </a:r>
            <a:r>
              <a:rPr lang="zh-CN" altLang="en-US" cap="none" dirty="0">
                <a:latin typeface="Palatino Linotype" panose="02040502050505030304" pitchFamily="18" charset="0"/>
                <a:ea typeface="Cambria" panose="02040503050406030204" pitchFamily="18" charset="0"/>
              </a:rPr>
              <a:t> </a:t>
            </a:r>
            <a:r>
              <a:rPr lang="en-US" altLang="zh-CN" cap="none" dirty="0">
                <a:latin typeface="Palatino Linotype" panose="02040502050505030304" pitchFamily="18" charset="0"/>
                <a:ea typeface="Cambria" panose="02040503050406030204" pitchFamily="18" charset="0"/>
              </a:rPr>
              <a:t>Algorithms</a:t>
            </a:r>
            <a:endParaRPr lang="zh-cn" cap="none" dirty="0">
              <a:latin typeface="Palatino Linotype" panose="02040502050505030304" pitchFamily="18" charset="0"/>
            </a:endParaRPr>
          </a:p>
        </p:txBody>
      </p:sp>
      <p:sp>
        <p:nvSpPr>
          <p:cNvPr id="3" name="副标题 2">
            <a:extLst>
              <a:ext uri="{FF2B5EF4-FFF2-40B4-BE49-F238E27FC236}">
                <a16:creationId xmlns:a16="http://schemas.microsoft.com/office/drawing/2014/main" id="{C8722DDC-8EEE-4A06-8DFE-B44871EAA2CF}"/>
              </a:ext>
            </a:extLst>
          </p:cNvPr>
          <p:cNvSpPr>
            <a:spLocks noGrp="1"/>
          </p:cNvSpPr>
          <p:nvPr>
            <p:ph type="subTitle" idx="1"/>
          </p:nvPr>
        </p:nvSpPr>
        <p:spPr>
          <a:xfrm>
            <a:off x="1523999" y="4182163"/>
            <a:ext cx="9144000" cy="651910"/>
          </a:xfrm>
        </p:spPr>
        <p:txBody>
          <a:bodyPr rtlCol="0" anchor="ctr">
            <a:noAutofit/>
          </a:bodyPr>
          <a:lstStyle/>
          <a:p>
            <a:pPr rtl="0"/>
            <a:r>
              <a:rPr lang="en-US" altLang="zh-CN" u="sng" dirty="0" err="1">
                <a:latin typeface="Palatino Linotype" panose="02040502050505030304" pitchFamily="18" charset="0"/>
                <a:ea typeface="Cambria" panose="02040503050406030204" pitchFamily="18" charset="0"/>
              </a:rPr>
              <a:t>Yican</a:t>
            </a:r>
            <a:r>
              <a:rPr lang="en-US" altLang="zh-CN" u="sng" dirty="0">
                <a:latin typeface="Palatino Linotype" panose="02040502050505030304" pitchFamily="18" charset="0"/>
                <a:ea typeface="Cambria" panose="02040503050406030204" pitchFamily="18" charset="0"/>
              </a:rPr>
              <a:t> Sun</a:t>
            </a:r>
            <a:r>
              <a:rPr lang="en-US" altLang="zh-CN" dirty="0">
                <a:latin typeface="Palatino Linotype" panose="02040502050505030304" pitchFamily="18" charset="0"/>
                <a:ea typeface="Cambria" panose="02040503050406030204" pitchFamily="18" charset="0"/>
              </a:rPr>
              <a:t>, </a:t>
            </a:r>
            <a:r>
              <a:rPr lang="en-US" altLang="zh-CN" dirty="0" err="1">
                <a:latin typeface="Palatino Linotype" panose="02040502050505030304" pitchFamily="18" charset="0"/>
                <a:ea typeface="Cambria" panose="02040503050406030204" pitchFamily="18" charset="0"/>
              </a:rPr>
              <a:t>Xuanyu</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Peng,</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Yingfei</a:t>
            </a:r>
            <a:r>
              <a:rPr lang="zh-CN" altLang="en-US" dirty="0">
                <a:latin typeface="Palatino Linotype" panose="02040502050505030304" pitchFamily="18" charset="0"/>
                <a:ea typeface="Cambria" panose="02040503050406030204" pitchFamily="18" charset="0"/>
              </a:rPr>
              <a:t> </a:t>
            </a:r>
            <a:r>
              <a:rPr lang="en-US" altLang="zh-CN" dirty="0" err="1">
                <a:latin typeface="Palatino Linotype" panose="02040502050505030304" pitchFamily="18" charset="0"/>
                <a:ea typeface="Cambria" panose="02040503050406030204" pitchFamily="18" charset="0"/>
              </a:rPr>
              <a:t>Xiong</a:t>
            </a:r>
            <a:endParaRPr lang="en-US" altLang="zh-CN" i="1" dirty="0">
              <a:latin typeface="Palatino Linotype" panose="02040502050505030304" pitchFamily="18" charset="0"/>
              <a:ea typeface="Cambria" panose="02040503050406030204" pitchFamily="18" charset="0"/>
            </a:endParaRP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2EED9530-690F-9A3A-AD65-6DA6C07B5D38}"/>
              </a:ext>
            </a:extLst>
          </p:cNvPr>
          <p:cNvPicPr>
            <a:picLocks noChangeAspect="1"/>
          </p:cNvPicPr>
          <p:nvPr/>
        </p:nvPicPr>
        <p:blipFill>
          <a:blip r:embed="rId3"/>
          <a:stretch>
            <a:fillRect/>
          </a:stretch>
        </p:blipFill>
        <p:spPr>
          <a:xfrm>
            <a:off x="5612491" y="5359163"/>
            <a:ext cx="967016" cy="932480"/>
          </a:xfrm>
          <a:prstGeom prst="rect">
            <a:avLst/>
          </a:prstGeom>
        </p:spPr>
      </p:pic>
    </p:spTree>
    <p:extLst>
      <p:ext uri="{BB962C8B-B14F-4D97-AF65-F5344CB8AC3E}">
        <p14:creationId xmlns:p14="http://schemas.microsoft.com/office/powerpoint/2010/main" val="2984037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cap="none" dirty="0">
                <a:latin typeface="Palatino Linotype" panose="02040502050505030304" pitchFamily="18" charset="0"/>
                <a:ea typeface="Cambria" panose="02040503050406030204" pitchFamily="18" charset="0"/>
              </a:rPr>
              <a:t>Logical</a:t>
            </a:r>
            <a:r>
              <a:rPr lang="zh-CN" altLang="en-US" sz="4400" i="1" dirty="0">
                <a:latin typeface="Palatino Linotype" panose="02040502050505030304" pitchFamily="18" charset="0"/>
                <a:ea typeface="Cambria" panose="02040503050406030204" pitchFamily="18" charset="0"/>
              </a:rPr>
              <a:t> </a:t>
            </a:r>
            <a:r>
              <a:rPr lang="en-US" altLang="zh-CN" sz="4400" cap="none" dirty="0">
                <a:latin typeface="Palatino Linotype" panose="02040502050505030304" pitchFamily="18" charset="0"/>
                <a:ea typeface="Cambria" panose="02040503050406030204" pitchFamily="18" charset="0"/>
              </a:rPr>
              <a:t>Description</a:t>
            </a:r>
            <a:r>
              <a:rPr lang="zh-CN" altLang="en-US" sz="4400" cap="none"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rPr>
              <a:t>of</a:t>
            </a:r>
            <a:r>
              <a:rPr lang="zh-CN" altLang="en-US" sz="4400" dirty="0">
                <a:latin typeface="Palatino Linotype" panose="02040502050505030304" pitchFamily="18" charset="0"/>
              </a:rPr>
              <a:t> </a:t>
            </a:r>
            <a:r>
              <a:rPr lang="en-US" altLang="zh-CN" sz="4400" dirty="0">
                <a:latin typeface="Palatino Linotype" panose="02040502050505030304" pitchFamily="18" charset="0"/>
              </a:rPr>
              <a:t>COPs</a:t>
            </a:r>
            <a:endParaRPr lang="zh-CN" altLang="en-US" sz="4400" dirty="0"/>
          </a:p>
        </p:txBody>
      </p:sp>
      <p:sp>
        <p:nvSpPr>
          <p:cNvPr id="12" name="文本框 11">
            <a:extLst>
              <a:ext uri="{FF2B5EF4-FFF2-40B4-BE49-F238E27FC236}">
                <a16:creationId xmlns:a16="http://schemas.microsoft.com/office/drawing/2014/main" id="{FFDD9C70-0A1F-F3EF-77A2-4E9EECFA4CAD}"/>
              </a:ext>
            </a:extLst>
          </p:cNvPr>
          <p:cNvSpPr txBox="1"/>
          <p:nvPr/>
        </p:nvSpPr>
        <p:spPr>
          <a:xfrm>
            <a:off x="8251705" y="5564904"/>
            <a:ext cx="184731" cy="369332"/>
          </a:xfrm>
          <a:prstGeom prst="rect">
            <a:avLst/>
          </a:prstGeom>
          <a:noFill/>
        </p:spPr>
        <p:txBody>
          <a:bodyPr wrap="none" rtlCol="0">
            <a:spAutoFit/>
          </a:bodyPr>
          <a:lstStyle/>
          <a:p>
            <a:endParaRPr kumimoji="1" lang="zh-CN" altLang="en-US" dirty="0"/>
          </a:p>
        </p:txBody>
      </p:sp>
      <p:pic>
        <p:nvPicPr>
          <p:cNvPr id="16" name="图片 15">
            <a:extLst>
              <a:ext uri="{FF2B5EF4-FFF2-40B4-BE49-F238E27FC236}">
                <a16:creationId xmlns:a16="http://schemas.microsoft.com/office/drawing/2014/main" id="{3ECD053C-22BC-C67A-CCC5-EAA1105C8114}"/>
              </a:ext>
            </a:extLst>
          </p:cNvPr>
          <p:cNvPicPr>
            <a:picLocks noChangeAspect="1"/>
          </p:cNvPicPr>
          <p:nvPr/>
        </p:nvPicPr>
        <p:blipFill>
          <a:blip r:embed="rId3"/>
          <a:stretch>
            <a:fillRect/>
          </a:stretch>
        </p:blipFill>
        <p:spPr>
          <a:xfrm>
            <a:off x="1009126" y="2152578"/>
            <a:ext cx="4693362" cy="3232221"/>
          </a:xfrm>
          <a:prstGeom prst="rect">
            <a:avLst/>
          </a:prstGeom>
        </p:spPr>
      </p:pic>
      <p:sp>
        <p:nvSpPr>
          <p:cNvPr id="3" name="圆角矩形 2">
            <a:extLst>
              <a:ext uri="{FF2B5EF4-FFF2-40B4-BE49-F238E27FC236}">
                <a16:creationId xmlns:a16="http://schemas.microsoft.com/office/drawing/2014/main" id="{CA3E870C-D563-0A81-C4AD-B4E5C4C358DA}"/>
              </a:ext>
            </a:extLst>
          </p:cNvPr>
          <p:cNvSpPr/>
          <p:nvPr/>
        </p:nvSpPr>
        <p:spPr>
          <a:xfrm>
            <a:off x="952481" y="2078888"/>
            <a:ext cx="4262985" cy="1364861"/>
          </a:xfrm>
          <a:prstGeom prst="roundRect">
            <a:avLst/>
          </a:prstGeom>
          <a:noFill/>
          <a:ln w="47625">
            <a:solidFill>
              <a:srgbClr val="F89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7" name="Picture 6" descr="冰棒, 点心, 巧克力冰棒, 冰淇淋, 食物, 小吃, 甜的, 甜美, 可口">
            <a:extLst>
              <a:ext uri="{FF2B5EF4-FFF2-40B4-BE49-F238E27FC236}">
                <a16:creationId xmlns:a16="http://schemas.microsoft.com/office/drawing/2014/main" id="{4A501264-2A6C-22A4-DB11-E1BBE86AE8F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36907" y="2454766"/>
            <a:ext cx="618171" cy="1066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法式炸薯条, 薯片, 筹码, 土豆, 食物, 薯条, 快餐, 垃圾食品, 麦当劳">
            <a:extLst>
              <a:ext uri="{FF2B5EF4-FFF2-40B4-BE49-F238E27FC236}">
                <a16:creationId xmlns:a16="http://schemas.microsoft.com/office/drawing/2014/main" id="{662FE072-B2BA-9136-CFD2-EB20DA1DED1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950324" y="2629714"/>
            <a:ext cx="801133" cy="91713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面条, 面条矢量, 面条的标志, 乌龙, 乌隆矢量, 乌隆标志, 拉面, 拉矢量">
            <a:extLst>
              <a:ext uri="{FF2B5EF4-FFF2-40B4-BE49-F238E27FC236}">
                <a16:creationId xmlns:a16="http://schemas.microsoft.com/office/drawing/2014/main" id="{7C4C6532-8803-8F3A-2521-AB485DB16889}"/>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857007" y="2610243"/>
            <a:ext cx="877562" cy="8528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比萨, 蘑菇, 胡椒, 蔬菜, 橄榄, 片">
            <a:extLst>
              <a:ext uri="{FF2B5EF4-FFF2-40B4-BE49-F238E27FC236}">
                <a16:creationId xmlns:a16="http://schemas.microsoft.com/office/drawing/2014/main" id="{7AB1363A-C758-2654-F2E8-A838790AF4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2671" y="2730487"/>
            <a:ext cx="687984" cy="8246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表格 8">
            <a:extLst>
              <a:ext uri="{FF2B5EF4-FFF2-40B4-BE49-F238E27FC236}">
                <a16:creationId xmlns:a16="http://schemas.microsoft.com/office/drawing/2014/main" id="{31DD19AC-43BD-558C-05FC-B84D19036A55}"/>
              </a:ext>
            </a:extLst>
          </p:cNvPr>
          <p:cNvGraphicFramePr>
            <a:graphicFrameLocks/>
          </p:cNvGraphicFramePr>
          <p:nvPr>
            <p:extLst>
              <p:ext uri="{D42A27DB-BD31-4B8C-83A1-F6EECF244321}">
                <p14:modId xmlns:p14="http://schemas.microsoft.com/office/powerpoint/2010/main" val="759903817"/>
              </p:ext>
            </p:extLst>
          </p:nvPr>
        </p:nvGraphicFramePr>
        <p:xfrm>
          <a:off x="6268214" y="3664396"/>
          <a:ext cx="4300910" cy="541308"/>
        </p:xfrm>
        <a:graphic>
          <a:graphicData uri="http://schemas.openxmlformats.org/drawingml/2006/table">
            <a:tbl>
              <a:tblPr firstRow="1" bandRow="1">
                <a:tableStyleId>{5940675A-B579-460E-94D1-54222C63F5DA}</a:tableStyleId>
              </a:tblPr>
              <a:tblGrid>
                <a:gridCol w="860182">
                  <a:extLst>
                    <a:ext uri="{9D8B030D-6E8A-4147-A177-3AD203B41FA5}">
                      <a16:colId xmlns:a16="http://schemas.microsoft.com/office/drawing/2014/main" val="2564442566"/>
                    </a:ext>
                  </a:extLst>
                </a:gridCol>
                <a:gridCol w="860182">
                  <a:extLst>
                    <a:ext uri="{9D8B030D-6E8A-4147-A177-3AD203B41FA5}">
                      <a16:colId xmlns:a16="http://schemas.microsoft.com/office/drawing/2014/main" val="3311197962"/>
                    </a:ext>
                  </a:extLst>
                </a:gridCol>
                <a:gridCol w="860182">
                  <a:extLst>
                    <a:ext uri="{9D8B030D-6E8A-4147-A177-3AD203B41FA5}">
                      <a16:colId xmlns:a16="http://schemas.microsoft.com/office/drawing/2014/main" val="494265228"/>
                    </a:ext>
                  </a:extLst>
                </a:gridCol>
                <a:gridCol w="860182">
                  <a:extLst>
                    <a:ext uri="{9D8B030D-6E8A-4147-A177-3AD203B41FA5}">
                      <a16:colId xmlns:a16="http://schemas.microsoft.com/office/drawing/2014/main" val="3684697763"/>
                    </a:ext>
                  </a:extLst>
                </a:gridCol>
                <a:gridCol w="860182">
                  <a:extLst>
                    <a:ext uri="{9D8B030D-6E8A-4147-A177-3AD203B41FA5}">
                      <a16:colId xmlns:a16="http://schemas.microsoft.com/office/drawing/2014/main" val="1345676538"/>
                    </a:ext>
                  </a:extLst>
                </a:gridCol>
              </a:tblGrid>
              <a:tr h="208689">
                <a:tc>
                  <a:txBody>
                    <a:bodyPr/>
                    <a:lstStyle/>
                    <a:p>
                      <a:pPr algn="ctr"/>
                      <a:r>
                        <a:rPr lang="en-US" altLang="zh-CN" sz="1300" b="1" dirty="0">
                          <a:latin typeface="Palatino Linotype" panose="02040502050505030304" pitchFamily="18" charset="0"/>
                        </a:rPr>
                        <a:t>weight</a:t>
                      </a:r>
                      <a:endParaRPr lang="zh-CN" altLang="en-US" sz="1300" b="1" dirty="0">
                        <a:latin typeface="Palatino Linotype" panose="02040502050505030304" pitchFamily="18" charset="0"/>
                      </a:endParaRPr>
                    </a:p>
                  </a:txBody>
                  <a:tcPr marL="72533" marR="72533" marT="36267" marB="36267"/>
                </a:tc>
                <a:tc>
                  <a:txBody>
                    <a:bodyPr/>
                    <a:lstStyle/>
                    <a:p>
                      <a:pPr algn="ctr"/>
                      <a:r>
                        <a:rPr lang="en-US" altLang="zh-CN" sz="1300" b="1" dirty="0">
                          <a:latin typeface="Palatino Linotype" panose="02040502050505030304" pitchFamily="18" charset="0"/>
                        </a:rPr>
                        <a:t>1</a:t>
                      </a:r>
                      <a:endParaRPr lang="zh-CN" altLang="en-US" sz="1300" b="1" dirty="0">
                        <a:latin typeface="Palatino Linotype" panose="02040502050505030304" pitchFamily="18" charset="0"/>
                      </a:endParaRPr>
                    </a:p>
                  </a:txBody>
                  <a:tcPr marL="72533" marR="72533" marT="36267" marB="36267"/>
                </a:tc>
                <a:tc>
                  <a:txBody>
                    <a:bodyPr/>
                    <a:lstStyle/>
                    <a:p>
                      <a:pPr algn="ctr"/>
                      <a:r>
                        <a:rPr lang="en-US" altLang="zh-CN" sz="1300" b="1" dirty="0">
                          <a:solidFill>
                            <a:srgbClr val="FF0000"/>
                          </a:solidFill>
                          <a:latin typeface="Palatino Linotype" panose="02040502050505030304" pitchFamily="18" charset="0"/>
                        </a:rPr>
                        <a:t>1</a:t>
                      </a:r>
                      <a:endParaRPr lang="zh-CN" altLang="en-US" sz="1300" b="1" dirty="0">
                        <a:solidFill>
                          <a:srgbClr val="FF0000"/>
                        </a:solidFill>
                        <a:latin typeface="Palatino Linotype" panose="02040502050505030304" pitchFamily="18" charset="0"/>
                      </a:endParaRPr>
                    </a:p>
                  </a:txBody>
                  <a:tcPr marL="72533" marR="72533" marT="36267" marB="36267"/>
                </a:tc>
                <a:tc>
                  <a:txBody>
                    <a:bodyPr/>
                    <a:lstStyle/>
                    <a:p>
                      <a:pPr algn="ctr"/>
                      <a:r>
                        <a:rPr lang="en-US" altLang="zh-CN" sz="1300" b="1" dirty="0">
                          <a:solidFill>
                            <a:srgbClr val="FF0000"/>
                          </a:solidFill>
                          <a:latin typeface="Palatino Linotype" panose="02040502050505030304" pitchFamily="18" charset="0"/>
                        </a:rPr>
                        <a:t>4</a:t>
                      </a:r>
                      <a:endParaRPr lang="zh-CN" altLang="en-US" sz="1300" b="1" dirty="0">
                        <a:solidFill>
                          <a:srgbClr val="FF0000"/>
                        </a:solidFill>
                        <a:latin typeface="Palatino Linotype" panose="02040502050505030304" pitchFamily="18" charset="0"/>
                      </a:endParaRPr>
                    </a:p>
                  </a:txBody>
                  <a:tcPr marL="72533" marR="72533" marT="36267" marB="36267"/>
                </a:tc>
                <a:tc>
                  <a:txBody>
                    <a:bodyPr/>
                    <a:lstStyle/>
                    <a:p>
                      <a:pPr algn="ctr"/>
                      <a:r>
                        <a:rPr lang="en-US" altLang="zh-CN" sz="1300" b="1" dirty="0">
                          <a:latin typeface="Palatino Linotype" panose="02040502050505030304" pitchFamily="18" charset="0"/>
                        </a:rPr>
                        <a:t>3</a:t>
                      </a:r>
                      <a:endParaRPr lang="zh-CN" altLang="en-US" sz="1300" b="1" dirty="0">
                        <a:latin typeface="Palatino Linotype" panose="02040502050505030304" pitchFamily="18" charset="0"/>
                      </a:endParaRPr>
                    </a:p>
                  </a:txBody>
                  <a:tcPr marL="72533" marR="72533" marT="36267" marB="36267"/>
                </a:tc>
                <a:extLst>
                  <a:ext uri="{0D108BD9-81ED-4DB2-BD59-A6C34878D82A}">
                    <a16:rowId xmlns:a16="http://schemas.microsoft.com/office/drawing/2014/main" val="990528994"/>
                  </a:ext>
                </a:extLst>
              </a:tr>
              <a:tr h="208689">
                <a:tc>
                  <a:txBody>
                    <a:bodyPr/>
                    <a:lstStyle/>
                    <a:p>
                      <a:pPr algn="ctr"/>
                      <a:r>
                        <a:rPr lang="en-US" altLang="zh-CN" sz="1300" b="1" dirty="0">
                          <a:latin typeface="Palatino Linotype" panose="02040502050505030304" pitchFamily="18" charset="0"/>
                        </a:rPr>
                        <a:t>value</a:t>
                      </a:r>
                      <a:endParaRPr lang="zh-CN" altLang="en-US" sz="1300" b="1" dirty="0">
                        <a:latin typeface="Palatino Linotype" panose="02040502050505030304" pitchFamily="18" charset="0"/>
                      </a:endParaRPr>
                    </a:p>
                  </a:txBody>
                  <a:tcPr marL="72533" marR="72533" marT="36267" marB="36267"/>
                </a:tc>
                <a:tc>
                  <a:txBody>
                    <a:bodyPr/>
                    <a:lstStyle/>
                    <a:p>
                      <a:pPr algn="ctr"/>
                      <a:r>
                        <a:rPr lang="en-US" altLang="zh-CN" sz="1300" b="1" dirty="0">
                          <a:latin typeface="Palatino Linotype" panose="02040502050505030304" pitchFamily="18" charset="0"/>
                        </a:rPr>
                        <a:t>10</a:t>
                      </a:r>
                      <a:endParaRPr lang="zh-CN" altLang="en-US" sz="1300" b="1" dirty="0">
                        <a:latin typeface="Palatino Linotype" panose="02040502050505030304" pitchFamily="18" charset="0"/>
                      </a:endParaRPr>
                    </a:p>
                  </a:txBody>
                  <a:tcPr marL="72533" marR="72533" marT="36267" marB="36267"/>
                </a:tc>
                <a:tc>
                  <a:txBody>
                    <a:bodyPr/>
                    <a:lstStyle/>
                    <a:p>
                      <a:pPr algn="ctr"/>
                      <a:r>
                        <a:rPr lang="en-US" altLang="zh-CN" sz="1300" b="1" dirty="0">
                          <a:solidFill>
                            <a:srgbClr val="FF0000"/>
                          </a:solidFill>
                          <a:latin typeface="Palatino Linotype" panose="02040502050505030304" pitchFamily="18" charset="0"/>
                        </a:rPr>
                        <a:t>15</a:t>
                      </a:r>
                      <a:endParaRPr lang="zh-CN" altLang="en-US" sz="1300" b="1" dirty="0">
                        <a:solidFill>
                          <a:srgbClr val="FF0000"/>
                        </a:solidFill>
                        <a:latin typeface="Palatino Linotype" panose="02040502050505030304" pitchFamily="18" charset="0"/>
                      </a:endParaRPr>
                    </a:p>
                  </a:txBody>
                  <a:tcPr marL="72533" marR="72533" marT="36267" marB="36267"/>
                </a:tc>
                <a:tc>
                  <a:txBody>
                    <a:bodyPr/>
                    <a:lstStyle/>
                    <a:p>
                      <a:pPr algn="ctr"/>
                      <a:r>
                        <a:rPr lang="en-US" altLang="zh-CN" sz="1300" b="1" dirty="0">
                          <a:solidFill>
                            <a:srgbClr val="FF0000"/>
                          </a:solidFill>
                          <a:latin typeface="Palatino Linotype" panose="02040502050505030304" pitchFamily="18" charset="0"/>
                        </a:rPr>
                        <a:t>25</a:t>
                      </a:r>
                      <a:endParaRPr lang="zh-CN" altLang="en-US" sz="1300" b="1" dirty="0">
                        <a:solidFill>
                          <a:srgbClr val="FF0000"/>
                        </a:solidFill>
                        <a:latin typeface="Palatino Linotype" panose="02040502050505030304" pitchFamily="18" charset="0"/>
                      </a:endParaRPr>
                    </a:p>
                  </a:txBody>
                  <a:tcPr marL="72533" marR="72533" marT="36267" marB="36267"/>
                </a:tc>
                <a:tc>
                  <a:txBody>
                    <a:bodyPr/>
                    <a:lstStyle/>
                    <a:p>
                      <a:pPr algn="ctr"/>
                      <a:r>
                        <a:rPr lang="en-US" altLang="zh-CN" sz="1300" b="1" dirty="0">
                          <a:latin typeface="Palatino Linotype" panose="02040502050505030304" pitchFamily="18" charset="0"/>
                        </a:rPr>
                        <a:t>18</a:t>
                      </a:r>
                      <a:endParaRPr lang="zh-CN" altLang="en-US" sz="1300" b="1" dirty="0">
                        <a:latin typeface="Palatino Linotype" panose="02040502050505030304" pitchFamily="18" charset="0"/>
                      </a:endParaRPr>
                    </a:p>
                  </a:txBody>
                  <a:tcPr marL="72533" marR="72533" marT="36267" marB="36267"/>
                </a:tc>
                <a:extLst>
                  <a:ext uri="{0D108BD9-81ED-4DB2-BD59-A6C34878D82A}">
                    <a16:rowId xmlns:a16="http://schemas.microsoft.com/office/drawing/2014/main" val="2960293080"/>
                  </a:ext>
                </a:extLst>
              </a:tr>
            </a:tbl>
          </a:graphicData>
        </a:graphic>
      </p:graphicFrame>
      <p:pic>
        <p:nvPicPr>
          <p:cNvPr id="13" name="Picture 18" descr="背包, 性質, 包, 自然, 远足, 大自然, 旅行, 自然的, 行李, 户外">
            <a:extLst>
              <a:ext uri="{FF2B5EF4-FFF2-40B4-BE49-F238E27FC236}">
                <a16:creationId xmlns:a16="http://schemas.microsoft.com/office/drawing/2014/main" id="{73DED7B3-603E-16EB-0857-EA947C734F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9124" y="2545913"/>
            <a:ext cx="1015913" cy="1213032"/>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739925A6-66AA-8734-3AF8-18CD4C1C2CB6}"/>
              </a:ext>
            </a:extLst>
          </p:cNvPr>
          <p:cNvSpPr txBox="1"/>
          <p:nvPr/>
        </p:nvSpPr>
        <p:spPr>
          <a:xfrm>
            <a:off x="10569124" y="3841700"/>
            <a:ext cx="1103187" cy="292388"/>
          </a:xfrm>
          <a:prstGeom prst="rect">
            <a:avLst/>
          </a:prstGeom>
          <a:noFill/>
        </p:spPr>
        <p:txBody>
          <a:bodyPr wrap="none" rtlCol="0">
            <a:spAutoFit/>
          </a:bodyPr>
          <a:lstStyle/>
          <a:p>
            <a:r>
              <a:rPr kumimoji="1" lang="en-US" altLang="zh-CN" sz="1300" b="1" dirty="0">
                <a:latin typeface="Palatino Linotype" panose="02040502050505030304" pitchFamily="18" charset="0"/>
              </a:rPr>
              <a:t>Capacity</a:t>
            </a:r>
            <a:r>
              <a:rPr kumimoji="1" lang="zh-CN" altLang="en-US" sz="1300" b="1" dirty="0">
                <a:latin typeface="Palatino Linotype" panose="02040502050505030304" pitchFamily="18" charset="0"/>
              </a:rPr>
              <a:t> </a:t>
            </a:r>
            <a:r>
              <a:rPr kumimoji="1" lang="en-US" altLang="zh-CN" sz="1300" b="1" dirty="0">
                <a:latin typeface="Palatino Linotype" panose="02040502050505030304" pitchFamily="18" charset="0"/>
              </a:rPr>
              <a:t>=</a:t>
            </a:r>
            <a:r>
              <a:rPr kumimoji="1" lang="zh-CN" altLang="en-US" sz="1300" b="1" dirty="0">
                <a:latin typeface="Palatino Linotype" panose="02040502050505030304" pitchFamily="18" charset="0"/>
              </a:rPr>
              <a:t> </a:t>
            </a:r>
            <a:r>
              <a:rPr kumimoji="1" lang="en-US" altLang="zh-CN" sz="1300" b="1" dirty="0">
                <a:latin typeface="Palatino Linotype" panose="02040502050505030304" pitchFamily="18" charset="0"/>
              </a:rPr>
              <a:t>5</a:t>
            </a:r>
            <a:endParaRPr kumimoji="1" lang="zh-CN" altLang="en-US" sz="1300" b="1" dirty="0">
              <a:latin typeface="Palatino Linotype" panose="02040502050505030304" pitchFamily="18" charset="0"/>
            </a:endParaRPr>
          </a:p>
        </p:txBody>
      </p:sp>
      <p:sp>
        <p:nvSpPr>
          <p:cNvPr id="15" name="文本框 14">
            <a:extLst>
              <a:ext uri="{FF2B5EF4-FFF2-40B4-BE49-F238E27FC236}">
                <a16:creationId xmlns:a16="http://schemas.microsoft.com/office/drawing/2014/main" id="{BD5E67C8-29E3-1FC2-6B7F-5E8A78195666}"/>
              </a:ext>
            </a:extLst>
          </p:cNvPr>
          <p:cNvSpPr txBox="1"/>
          <p:nvPr/>
        </p:nvSpPr>
        <p:spPr>
          <a:xfrm>
            <a:off x="7610045" y="4402136"/>
            <a:ext cx="2930610" cy="1200329"/>
          </a:xfrm>
          <a:prstGeom prst="rect">
            <a:avLst/>
          </a:prstGeom>
          <a:noFill/>
        </p:spPr>
        <p:txBody>
          <a:bodyPr wrap="none" rtlCol="0">
            <a:spAutoFit/>
          </a:bodyPr>
          <a:lstStyle/>
          <a:p>
            <a:r>
              <a:rPr kumimoji="1" lang="en-US" altLang="zh-CN" sz="2400" dirty="0">
                <a:latin typeface="Palatino Linotype" panose="02040502050505030304" pitchFamily="18" charset="0"/>
              </a:rPr>
              <a:t>n</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4,</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C</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5</a:t>
            </a:r>
          </a:p>
          <a:p>
            <a:r>
              <a:rPr kumimoji="1" lang="en-US" altLang="zh-CN" sz="2400" dirty="0">
                <a:latin typeface="Palatino Linotype" panose="02040502050505030304" pitchFamily="18" charset="0"/>
              </a:rPr>
              <a:t>weight</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[1,1,4,3]</a:t>
            </a:r>
          </a:p>
          <a:p>
            <a:r>
              <a:rPr kumimoji="1" lang="en-US" altLang="zh-CN" sz="2400" dirty="0">
                <a:latin typeface="Palatino Linotype" panose="02040502050505030304" pitchFamily="18" charset="0"/>
              </a:rPr>
              <a:t>value</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[10,15,25,18]</a:t>
            </a:r>
            <a:endParaRPr kumimoji="1" lang="zh-CN" altLang="en-US" sz="2400" dirty="0">
              <a:latin typeface="Palatino Linotype" panose="02040502050505030304" pitchFamily="18" charset="0"/>
            </a:endParaRPr>
          </a:p>
        </p:txBody>
      </p:sp>
    </p:spTree>
    <p:extLst>
      <p:ext uri="{BB962C8B-B14F-4D97-AF65-F5344CB8AC3E}">
        <p14:creationId xmlns:p14="http://schemas.microsoft.com/office/powerpoint/2010/main" val="3470516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cap="none" dirty="0">
                <a:latin typeface="Palatino Linotype" panose="02040502050505030304" pitchFamily="18" charset="0"/>
                <a:ea typeface="Cambria" panose="02040503050406030204" pitchFamily="18" charset="0"/>
              </a:rPr>
              <a:t>Logical</a:t>
            </a:r>
            <a:r>
              <a:rPr lang="zh-CN" altLang="en-US" sz="4400" i="1" dirty="0">
                <a:latin typeface="Palatino Linotype" panose="02040502050505030304" pitchFamily="18" charset="0"/>
                <a:ea typeface="Cambria" panose="02040503050406030204" pitchFamily="18" charset="0"/>
              </a:rPr>
              <a:t> </a:t>
            </a:r>
            <a:r>
              <a:rPr lang="en-US" altLang="zh-CN" sz="4400" cap="none" dirty="0">
                <a:latin typeface="Palatino Linotype" panose="02040502050505030304" pitchFamily="18" charset="0"/>
                <a:ea typeface="Cambria" panose="02040503050406030204" pitchFamily="18" charset="0"/>
              </a:rPr>
              <a:t>Description</a:t>
            </a:r>
            <a:r>
              <a:rPr lang="zh-CN" altLang="en-US" sz="4400" cap="none"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rPr>
              <a:t>of</a:t>
            </a:r>
            <a:r>
              <a:rPr lang="zh-CN" altLang="en-US" sz="4400" dirty="0">
                <a:latin typeface="Palatino Linotype" panose="02040502050505030304" pitchFamily="18" charset="0"/>
              </a:rPr>
              <a:t> </a:t>
            </a:r>
            <a:r>
              <a:rPr lang="en-US" altLang="zh-CN" sz="4400" dirty="0">
                <a:latin typeface="Palatino Linotype" panose="02040502050505030304" pitchFamily="18" charset="0"/>
              </a:rPr>
              <a:t>COPs</a:t>
            </a:r>
            <a:endParaRPr lang="zh-CN" altLang="en-US" sz="4400" dirty="0"/>
          </a:p>
        </p:txBody>
      </p:sp>
      <p:sp>
        <p:nvSpPr>
          <p:cNvPr id="12" name="文本框 11">
            <a:extLst>
              <a:ext uri="{FF2B5EF4-FFF2-40B4-BE49-F238E27FC236}">
                <a16:creationId xmlns:a16="http://schemas.microsoft.com/office/drawing/2014/main" id="{FFDD9C70-0A1F-F3EF-77A2-4E9EECFA4CAD}"/>
              </a:ext>
            </a:extLst>
          </p:cNvPr>
          <p:cNvSpPr txBox="1"/>
          <p:nvPr/>
        </p:nvSpPr>
        <p:spPr>
          <a:xfrm>
            <a:off x="8251705" y="5564904"/>
            <a:ext cx="184731" cy="369332"/>
          </a:xfrm>
          <a:prstGeom prst="rect">
            <a:avLst/>
          </a:prstGeom>
          <a:noFill/>
        </p:spPr>
        <p:txBody>
          <a:bodyPr wrap="none" rtlCol="0">
            <a:spAutoFit/>
          </a:bodyPr>
          <a:lstStyle/>
          <a:p>
            <a:endParaRPr kumimoji="1" lang="zh-CN" altLang="en-US" dirty="0"/>
          </a:p>
        </p:txBody>
      </p:sp>
      <p:pic>
        <p:nvPicPr>
          <p:cNvPr id="16" name="图片 15">
            <a:extLst>
              <a:ext uri="{FF2B5EF4-FFF2-40B4-BE49-F238E27FC236}">
                <a16:creationId xmlns:a16="http://schemas.microsoft.com/office/drawing/2014/main" id="{3ECD053C-22BC-C67A-CCC5-EAA1105C8114}"/>
              </a:ext>
            </a:extLst>
          </p:cNvPr>
          <p:cNvPicPr>
            <a:picLocks noChangeAspect="1"/>
          </p:cNvPicPr>
          <p:nvPr/>
        </p:nvPicPr>
        <p:blipFill>
          <a:blip r:embed="rId3"/>
          <a:stretch>
            <a:fillRect/>
          </a:stretch>
        </p:blipFill>
        <p:spPr>
          <a:xfrm>
            <a:off x="1009126" y="2152578"/>
            <a:ext cx="4693362" cy="3232221"/>
          </a:xfrm>
          <a:prstGeom prst="rect">
            <a:avLst/>
          </a:prstGeom>
        </p:spPr>
      </p:pic>
      <p:sp>
        <p:nvSpPr>
          <p:cNvPr id="3" name="圆角矩形 2">
            <a:extLst>
              <a:ext uri="{FF2B5EF4-FFF2-40B4-BE49-F238E27FC236}">
                <a16:creationId xmlns:a16="http://schemas.microsoft.com/office/drawing/2014/main" id="{2273D2FA-9B66-058E-AE37-9A85AC2A5B1F}"/>
              </a:ext>
            </a:extLst>
          </p:cNvPr>
          <p:cNvSpPr/>
          <p:nvPr/>
        </p:nvSpPr>
        <p:spPr>
          <a:xfrm>
            <a:off x="1010433" y="3310844"/>
            <a:ext cx="4137299" cy="682431"/>
          </a:xfrm>
          <a:prstGeom prst="roundRect">
            <a:avLst/>
          </a:prstGeom>
          <a:noFill/>
          <a:ln w="47625">
            <a:solidFill>
              <a:srgbClr val="F89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196862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cap="none" dirty="0">
                <a:latin typeface="Palatino Linotype" panose="02040502050505030304" pitchFamily="18" charset="0"/>
                <a:ea typeface="Cambria" panose="02040503050406030204" pitchFamily="18" charset="0"/>
              </a:rPr>
              <a:t>Logical</a:t>
            </a:r>
            <a:r>
              <a:rPr lang="zh-CN" altLang="en-US" sz="4400" i="1" dirty="0">
                <a:latin typeface="Palatino Linotype" panose="02040502050505030304" pitchFamily="18" charset="0"/>
                <a:ea typeface="Cambria" panose="02040503050406030204" pitchFamily="18" charset="0"/>
              </a:rPr>
              <a:t> </a:t>
            </a:r>
            <a:r>
              <a:rPr lang="en-US" altLang="zh-CN" sz="4400" cap="none" dirty="0">
                <a:latin typeface="Palatino Linotype" panose="02040502050505030304" pitchFamily="18" charset="0"/>
                <a:ea typeface="Cambria" panose="02040503050406030204" pitchFamily="18" charset="0"/>
              </a:rPr>
              <a:t>Description</a:t>
            </a:r>
            <a:r>
              <a:rPr lang="zh-CN" altLang="en-US" sz="4400" cap="none"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rPr>
              <a:t>of</a:t>
            </a:r>
            <a:r>
              <a:rPr lang="zh-CN" altLang="en-US" sz="4400" dirty="0">
                <a:latin typeface="Palatino Linotype" panose="02040502050505030304" pitchFamily="18" charset="0"/>
              </a:rPr>
              <a:t> </a:t>
            </a:r>
            <a:r>
              <a:rPr lang="en-US" altLang="zh-CN" sz="4400" dirty="0">
                <a:latin typeface="Palatino Linotype" panose="02040502050505030304" pitchFamily="18" charset="0"/>
              </a:rPr>
              <a:t>COPs</a:t>
            </a:r>
            <a:endParaRPr lang="zh-CN" altLang="en-US" sz="4400" dirty="0"/>
          </a:p>
        </p:txBody>
      </p:sp>
      <p:pic>
        <p:nvPicPr>
          <p:cNvPr id="16" name="图片 15">
            <a:extLst>
              <a:ext uri="{FF2B5EF4-FFF2-40B4-BE49-F238E27FC236}">
                <a16:creationId xmlns:a16="http://schemas.microsoft.com/office/drawing/2014/main" id="{3ECD053C-22BC-C67A-CCC5-EAA1105C8114}"/>
              </a:ext>
            </a:extLst>
          </p:cNvPr>
          <p:cNvPicPr>
            <a:picLocks noChangeAspect="1"/>
          </p:cNvPicPr>
          <p:nvPr/>
        </p:nvPicPr>
        <p:blipFill>
          <a:blip r:embed="rId3"/>
          <a:stretch>
            <a:fillRect/>
          </a:stretch>
        </p:blipFill>
        <p:spPr>
          <a:xfrm>
            <a:off x="1009126" y="2152578"/>
            <a:ext cx="4693362" cy="3232221"/>
          </a:xfrm>
          <a:prstGeom prst="rect">
            <a:avLst/>
          </a:prstGeom>
        </p:spPr>
      </p:pic>
      <p:sp>
        <p:nvSpPr>
          <p:cNvPr id="3" name="圆角矩形 2">
            <a:extLst>
              <a:ext uri="{FF2B5EF4-FFF2-40B4-BE49-F238E27FC236}">
                <a16:creationId xmlns:a16="http://schemas.microsoft.com/office/drawing/2014/main" id="{C847AE17-3A3C-D8BE-5921-AC05C1C3F2F0}"/>
              </a:ext>
            </a:extLst>
          </p:cNvPr>
          <p:cNvSpPr/>
          <p:nvPr/>
        </p:nvSpPr>
        <p:spPr>
          <a:xfrm>
            <a:off x="1009125" y="3959229"/>
            <a:ext cx="4745331" cy="684567"/>
          </a:xfrm>
          <a:prstGeom prst="roundRect">
            <a:avLst/>
          </a:prstGeom>
          <a:noFill/>
          <a:ln w="47625">
            <a:solidFill>
              <a:srgbClr val="F89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217040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cap="none" dirty="0">
                <a:latin typeface="Palatino Linotype" panose="02040502050505030304" pitchFamily="18" charset="0"/>
                <a:ea typeface="Cambria" panose="02040503050406030204" pitchFamily="18" charset="0"/>
              </a:rPr>
              <a:t>Logical</a:t>
            </a:r>
            <a:r>
              <a:rPr lang="zh-CN" altLang="en-US" sz="4400" i="1" dirty="0">
                <a:latin typeface="Palatino Linotype" panose="02040502050505030304" pitchFamily="18" charset="0"/>
                <a:ea typeface="Cambria" panose="02040503050406030204" pitchFamily="18" charset="0"/>
              </a:rPr>
              <a:t> </a:t>
            </a:r>
            <a:r>
              <a:rPr lang="en-US" altLang="zh-CN" sz="4400" cap="none" dirty="0">
                <a:latin typeface="Palatino Linotype" panose="02040502050505030304" pitchFamily="18" charset="0"/>
                <a:ea typeface="Cambria" panose="02040503050406030204" pitchFamily="18" charset="0"/>
              </a:rPr>
              <a:t>Description</a:t>
            </a:r>
            <a:r>
              <a:rPr lang="zh-CN" altLang="en-US" sz="4400" cap="none"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rPr>
              <a:t>of</a:t>
            </a:r>
            <a:r>
              <a:rPr lang="zh-CN" altLang="en-US" sz="4400" dirty="0">
                <a:latin typeface="Palatino Linotype" panose="02040502050505030304" pitchFamily="18" charset="0"/>
              </a:rPr>
              <a:t> </a:t>
            </a:r>
            <a:r>
              <a:rPr lang="en-US" altLang="zh-CN" sz="4400" dirty="0">
                <a:latin typeface="Palatino Linotype" panose="02040502050505030304" pitchFamily="18" charset="0"/>
              </a:rPr>
              <a:t>COPs</a:t>
            </a:r>
            <a:endParaRPr lang="zh-CN" altLang="en-US" sz="4400" dirty="0"/>
          </a:p>
        </p:txBody>
      </p:sp>
      <p:pic>
        <p:nvPicPr>
          <p:cNvPr id="16" name="图片 15">
            <a:extLst>
              <a:ext uri="{FF2B5EF4-FFF2-40B4-BE49-F238E27FC236}">
                <a16:creationId xmlns:a16="http://schemas.microsoft.com/office/drawing/2014/main" id="{3ECD053C-22BC-C67A-CCC5-EAA1105C8114}"/>
              </a:ext>
            </a:extLst>
          </p:cNvPr>
          <p:cNvPicPr>
            <a:picLocks noChangeAspect="1"/>
          </p:cNvPicPr>
          <p:nvPr/>
        </p:nvPicPr>
        <p:blipFill>
          <a:blip r:embed="rId3"/>
          <a:stretch>
            <a:fillRect/>
          </a:stretch>
        </p:blipFill>
        <p:spPr>
          <a:xfrm>
            <a:off x="1009126" y="2152578"/>
            <a:ext cx="4693362" cy="3232221"/>
          </a:xfrm>
          <a:prstGeom prst="rect">
            <a:avLst/>
          </a:prstGeom>
        </p:spPr>
      </p:pic>
      <p:sp>
        <p:nvSpPr>
          <p:cNvPr id="3" name="圆角矩形 2">
            <a:extLst>
              <a:ext uri="{FF2B5EF4-FFF2-40B4-BE49-F238E27FC236}">
                <a16:creationId xmlns:a16="http://schemas.microsoft.com/office/drawing/2014/main" id="{056EE4EE-716B-D647-60B3-3BC3CB7C19BA}"/>
              </a:ext>
            </a:extLst>
          </p:cNvPr>
          <p:cNvSpPr/>
          <p:nvPr/>
        </p:nvSpPr>
        <p:spPr>
          <a:xfrm>
            <a:off x="1009125" y="4643796"/>
            <a:ext cx="4693361" cy="741003"/>
          </a:xfrm>
          <a:prstGeom prst="roundRect">
            <a:avLst/>
          </a:prstGeom>
          <a:noFill/>
          <a:ln w="47625">
            <a:solidFill>
              <a:srgbClr val="F89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1296972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pPr rtl="0"/>
            <a:r>
              <a:rPr lang="en-US" altLang="zh-CN" cap="none" dirty="0" err="1">
                <a:latin typeface="Palatino Linotype" panose="02040502050505030304" pitchFamily="18" charset="0"/>
                <a:ea typeface="Cambria" panose="02040503050406030204" pitchFamily="18" charset="0"/>
              </a:rPr>
              <a:t>SynMem</a:t>
            </a:r>
            <a:r>
              <a:rPr lang="en-US" altLang="zh-CN" cap="none" dirty="0">
                <a:latin typeface="Palatino Linotype" panose="02040502050505030304" pitchFamily="18" charset="0"/>
                <a:ea typeface="Cambria" panose="02040503050406030204" pitchFamily="18" charset="0"/>
              </a:rPr>
              <a:t>:</a:t>
            </a:r>
            <a:r>
              <a:rPr lang="zh-CN" altLang="en-US" cap="none" dirty="0">
                <a:latin typeface="Palatino Linotype" panose="02040502050505030304" pitchFamily="18" charset="0"/>
                <a:ea typeface="Cambria" panose="02040503050406030204" pitchFamily="18" charset="0"/>
              </a:rPr>
              <a:t> </a:t>
            </a:r>
            <a:r>
              <a:rPr lang="en-US" altLang="zh-CN" cap="none" dirty="0">
                <a:latin typeface="Palatino Linotype" panose="02040502050505030304" pitchFamily="18" charset="0"/>
                <a:ea typeface="Cambria" panose="02040503050406030204" pitchFamily="18" charset="0"/>
              </a:rPr>
              <a:t>Goal</a:t>
            </a:r>
            <a:endParaRPr lang="zh-cn" i="1" cap="none" dirty="0">
              <a:latin typeface="Palatino Linotype" panose="02040502050505030304" pitchFamily="18" charset="0"/>
            </a:endParaRPr>
          </a:p>
        </p:txBody>
      </p:sp>
      <p:sp>
        <p:nvSpPr>
          <p:cNvPr id="10" name="文本框 9">
            <a:extLst>
              <a:ext uri="{FF2B5EF4-FFF2-40B4-BE49-F238E27FC236}">
                <a16:creationId xmlns:a16="http://schemas.microsoft.com/office/drawing/2014/main" id="{5D81B6FA-4D6D-457F-58E0-2AC79F774390}"/>
              </a:ext>
            </a:extLst>
          </p:cNvPr>
          <p:cNvSpPr txBox="1"/>
          <p:nvPr/>
        </p:nvSpPr>
        <p:spPr>
          <a:xfrm>
            <a:off x="1276306" y="4878053"/>
            <a:ext cx="3316023" cy="954107"/>
          </a:xfrm>
          <a:prstGeom prst="rect">
            <a:avLst/>
          </a:prstGeom>
          <a:noFill/>
        </p:spPr>
        <p:txBody>
          <a:bodyPr wrap="square">
            <a:spAutoFit/>
          </a:bodyPr>
          <a:lstStyle/>
          <a:p>
            <a:pPr algn="ctr"/>
            <a:r>
              <a:rPr lang="en-US" altLang="zh-CN" sz="2800" i="1" cap="none" dirty="0">
                <a:solidFill>
                  <a:schemeClr val="accent1"/>
                </a:solidFill>
                <a:latin typeface="Palatino Linotype" panose="02040502050505030304" pitchFamily="18" charset="0"/>
                <a:ea typeface="Cambria" panose="02040503050406030204" pitchFamily="18" charset="0"/>
              </a:rPr>
              <a:t>Logical</a:t>
            </a:r>
            <a:r>
              <a:rPr lang="zh-CN" altLang="en-US" sz="2800" i="1" dirty="0">
                <a:solidFill>
                  <a:schemeClr val="accent1"/>
                </a:solidFill>
                <a:latin typeface="Palatino Linotype" panose="02040502050505030304" pitchFamily="18" charset="0"/>
                <a:ea typeface="Cambria" panose="02040503050406030204" pitchFamily="18" charset="0"/>
              </a:rPr>
              <a:t> </a:t>
            </a:r>
            <a:r>
              <a:rPr lang="en-US" altLang="zh-CN" sz="2800" cap="none" dirty="0">
                <a:solidFill>
                  <a:schemeClr val="accent1"/>
                </a:solidFill>
                <a:latin typeface="Palatino Linotype" panose="02040502050505030304" pitchFamily="18" charset="0"/>
                <a:ea typeface="Cambria" panose="02040503050406030204" pitchFamily="18" charset="0"/>
              </a:rPr>
              <a:t>Description</a:t>
            </a:r>
          </a:p>
          <a:p>
            <a:pPr algn="ctr"/>
            <a:r>
              <a:rPr lang="en-US" altLang="zh-CN" sz="2800" dirty="0">
                <a:solidFill>
                  <a:schemeClr val="accent1"/>
                </a:solidFill>
                <a:latin typeface="Palatino Linotype" panose="02040502050505030304" pitchFamily="18" charset="0"/>
              </a:rPr>
              <a:t>of</a:t>
            </a:r>
            <a:r>
              <a:rPr lang="zh-CN" altLang="en-US" sz="2800" dirty="0">
                <a:solidFill>
                  <a:schemeClr val="accent1"/>
                </a:solidFill>
                <a:latin typeface="Palatino Linotype" panose="02040502050505030304" pitchFamily="18" charset="0"/>
              </a:rPr>
              <a:t> </a:t>
            </a:r>
            <a:r>
              <a:rPr lang="en-US" altLang="zh-CN" sz="2800" dirty="0">
                <a:solidFill>
                  <a:schemeClr val="accent1"/>
                </a:solidFill>
                <a:latin typeface="Palatino Linotype" panose="02040502050505030304" pitchFamily="18" charset="0"/>
              </a:rPr>
              <a:t>COPs</a:t>
            </a:r>
            <a:endParaRPr lang="zh-CN" altLang="en-US" sz="2800" dirty="0">
              <a:solidFill>
                <a:schemeClr val="accent1"/>
              </a:solidFill>
            </a:endParaRPr>
          </a:p>
        </p:txBody>
      </p:sp>
      <p:sp>
        <p:nvSpPr>
          <p:cNvPr id="12" name="文本框 11">
            <a:extLst>
              <a:ext uri="{FF2B5EF4-FFF2-40B4-BE49-F238E27FC236}">
                <a16:creationId xmlns:a16="http://schemas.microsoft.com/office/drawing/2014/main" id="{FFDD9C70-0A1F-F3EF-77A2-4E9EECFA4CAD}"/>
              </a:ext>
            </a:extLst>
          </p:cNvPr>
          <p:cNvSpPr txBox="1"/>
          <p:nvPr/>
        </p:nvSpPr>
        <p:spPr>
          <a:xfrm>
            <a:off x="8251705" y="5564904"/>
            <a:ext cx="184731" cy="369332"/>
          </a:xfrm>
          <a:prstGeom prst="rect">
            <a:avLst/>
          </a:prstGeom>
          <a:noFill/>
        </p:spPr>
        <p:txBody>
          <a:bodyPr wrap="none" rtlCol="0">
            <a:spAutoFit/>
          </a:bodyPr>
          <a:lstStyle/>
          <a:p>
            <a:endParaRPr kumimoji="1" lang="zh-CN" altLang="en-US" dirty="0"/>
          </a:p>
        </p:txBody>
      </p:sp>
      <p:sp>
        <p:nvSpPr>
          <p:cNvPr id="13" name="文本框 12">
            <a:extLst>
              <a:ext uri="{FF2B5EF4-FFF2-40B4-BE49-F238E27FC236}">
                <a16:creationId xmlns:a16="http://schemas.microsoft.com/office/drawing/2014/main" id="{1B7FDBD5-2786-492B-91BD-226633F33D6C}"/>
              </a:ext>
            </a:extLst>
          </p:cNvPr>
          <p:cNvSpPr txBox="1"/>
          <p:nvPr/>
        </p:nvSpPr>
        <p:spPr>
          <a:xfrm>
            <a:off x="8204571" y="4942544"/>
            <a:ext cx="3363158" cy="954107"/>
          </a:xfrm>
          <a:prstGeom prst="rect">
            <a:avLst/>
          </a:prstGeom>
          <a:noFill/>
        </p:spPr>
        <p:txBody>
          <a:bodyPr wrap="square">
            <a:spAutoFit/>
          </a:bodyPr>
          <a:lstStyle/>
          <a:p>
            <a:pPr algn="ctr"/>
            <a:r>
              <a:rPr lang="en-US" altLang="zh-CN" sz="2800" dirty="0">
                <a:solidFill>
                  <a:srgbClr val="FF0000"/>
                </a:solidFill>
                <a:latin typeface="Palatino Linotype" panose="02040502050505030304" pitchFamily="18" charset="0"/>
              </a:rPr>
              <a:t>Memoization</a:t>
            </a:r>
          </a:p>
          <a:p>
            <a:pPr algn="ctr"/>
            <a:r>
              <a:rPr lang="en-US" altLang="zh-CN" sz="2800" dirty="0">
                <a:solidFill>
                  <a:srgbClr val="FF0000"/>
                </a:solidFill>
                <a:latin typeface="Palatino Linotype" panose="02040502050505030304" pitchFamily="18" charset="0"/>
              </a:rPr>
              <a:t>Algorithm</a:t>
            </a:r>
            <a:endParaRPr lang="zh-CN" altLang="en-US" sz="2800" dirty="0">
              <a:solidFill>
                <a:srgbClr val="FF0000"/>
              </a:solidFill>
            </a:endParaRPr>
          </a:p>
        </p:txBody>
      </p:sp>
      <p:cxnSp>
        <p:nvCxnSpPr>
          <p:cNvPr id="19" name="直线箭头连接符 18">
            <a:extLst>
              <a:ext uri="{FF2B5EF4-FFF2-40B4-BE49-F238E27FC236}">
                <a16:creationId xmlns:a16="http://schemas.microsoft.com/office/drawing/2014/main" id="{803D4585-F445-BA10-E02E-995882648757}"/>
              </a:ext>
            </a:extLst>
          </p:cNvPr>
          <p:cNvCxnSpPr>
            <a:cxnSpLocks/>
          </p:cNvCxnSpPr>
          <p:nvPr/>
        </p:nvCxnSpPr>
        <p:spPr>
          <a:xfrm>
            <a:off x="5502878" y="3731442"/>
            <a:ext cx="2339482" cy="464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137EC75D-296B-A069-05A0-5A156A8B9EC8}"/>
              </a:ext>
            </a:extLst>
          </p:cNvPr>
          <p:cNvSpPr txBox="1"/>
          <p:nvPr/>
        </p:nvSpPr>
        <p:spPr>
          <a:xfrm>
            <a:off x="5015938" y="2939534"/>
            <a:ext cx="3363157" cy="584775"/>
          </a:xfrm>
          <a:prstGeom prst="rect">
            <a:avLst/>
          </a:prstGeom>
          <a:noFill/>
        </p:spPr>
        <p:txBody>
          <a:bodyPr wrap="square">
            <a:spAutoFit/>
          </a:bodyPr>
          <a:lstStyle/>
          <a:p>
            <a:pPr algn="ctr"/>
            <a:r>
              <a:rPr lang="en-US" altLang="zh-CN" sz="3200" cap="none" dirty="0" err="1">
                <a:solidFill>
                  <a:schemeClr val="accent6"/>
                </a:solidFill>
                <a:latin typeface="Palatino Linotype" panose="02040502050505030304" pitchFamily="18" charset="0"/>
                <a:ea typeface="Cambria" panose="02040503050406030204" pitchFamily="18" charset="0"/>
              </a:rPr>
              <a:t>SynMem</a:t>
            </a:r>
            <a:endParaRPr lang="zh-CN" altLang="en-US" sz="3200" dirty="0">
              <a:solidFill>
                <a:schemeClr val="accent6"/>
              </a:solidFill>
            </a:endParaRPr>
          </a:p>
        </p:txBody>
      </p:sp>
      <p:pic>
        <p:nvPicPr>
          <p:cNvPr id="35" name="图片 34" descr="图片包含 表格&#10;&#10;描述已自动生成">
            <a:extLst>
              <a:ext uri="{FF2B5EF4-FFF2-40B4-BE49-F238E27FC236}">
                <a16:creationId xmlns:a16="http://schemas.microsoft.com/office/drawing/2014/main" id="{BD63430C-2BCB-1F2B-2EAC-8D527E4E4DE8}"/>
              </a:ext>
            </a:extLst>
          </p:cNvPr>
          <p:cNvPicPr>
            <a:picLocks noChangeAspect="1"/>
          </p:cNvPicPr>
          <p:nvPr/>
        </p:nvPicPr>
        <p:blipFill>
          <a:blip r:embed="rId3"/>
          <a:stretch>
            <a:fillRect/>
          </a:stretch>
        </p:blipFill>
        <p:spPr>
          <a:xfrm>
            <a:off x="8329300" y="1363121"/>
            <a:ext cx="2677672" cy="3444009"/>
          </a:xfrm>
          <a:prstGeom prst="rect">
            <a:avLst/>
          </a:prstGeom>
        </p:spPr>
      </p:pic>
      <p:pic>
        <p:nvPicPr>
          <p:cNvPr id="4" name="图片 3">
            <a:extLst>
              <a:ext uri="{FF2B5EF4-FFF2-40B4-BE49-F238E27FC236}">
                <a16:creationId xmlns:a16="http://schemas.microsoft.com/office/drawing/2014/main" id="{E556457E-39C9-E602-4D1C-9468B1A0E7D9}"/>
              </a:ext>
            </a:extLst>
          </p:cNvPr>
          <p:cNvPicPr>
            <a:picLocks noChangeAspect="1"/>
          </p:cNvPicPr>
          <p:nvPr/>
        </p:nvPicPr>
        <p:blipFill>
          <a:blip r:embed="rId4"/>
          <a:stretch>
            <a:fillRect/>
          </a:stretch>
        </p:blipFill>
        <p:spPr>
          <a:xfrm>
            <a:off x="1085906" y="1979947"/>
            <a:ext cx="3930032" cy="2706531"/>
          </a:xfrm>
          <a:prstGeom prst="rect">
            <a:avLst/>
          </a:prstGeom>
        </p:spPr>
      </p:pic>
    </p:spTree>
    <p:extLst>
      <p:ext uri="{BB962C8B-B14F-4D97-AF65-F5344CB8AC3E}">
        <p14:creationId xmlns:p14="http://schemas.microsoft.com/office/powerpoint/2010/main" val="1455735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a:xfrm>
            <a:off x="685800" y="162867"/>
            <a:ext cx="10515600" cy="1325563"/>
          </a:xfrm>
        </p:spPr>
        <p:txBody>
          <a:bodyPr rtlCol="0" anchor="ctr">
            <a:normAutofit/>
          </a:bodyPr>
          <a:lstStyle/>
          <a:p>
            <a:pPr rtl="0"/>
            <a:r>
              <a:rPr lang="en-US" altLang="zh-CN" sz="4000" cap="none" dirty="0">
                <a:latin typeface="Palatino Linotype" panose="02040502050505030304" pitchFamily="18" charset="0"/>
                <a:ea typeface="Cambria" panose="02040503050406030204" pitchFamily="18" charset="0"/>
              </a:rPr>
              <a:t>Memoization</a:t>
            </a:r>
            <a:r>
              <a:rPr lang="zh-CN" altLang="en-US" sz="4000" cap="none" dirty="0">
                <a:latin typeface="Palatino Linotype" panose="02040502050505030304" pitchFamily="18" charset="0"/>
                <a:ea typeface="Cambria" panose="02040503050406030204" pitchFamily="18" charset="0"/>
              </a:rPr>
              <a:t> </a:t>
            </a:r>
            <a:r>
              <a:rPr lang="en-US" altLang="zh-CN" sz="4000" cap="none" dirty="0">
                <a:latin typeface="Palatino Linotype" panose="02040502050505030304" pitchFamily="18" charset="0"/>
                <a:ea typeface="Cambria" panose="02040503050406030204" pitchFamily="18" charset="0"/>
              </a:rPr>
              <a:t>Algorithm</a:t>
            </a:r>
            <a:endParaRPr lang="zh-cn" sz="4000" i="1" cap="none" dirty="0">
              <a:latin typeface="Palatino Linotype" panose="02040502050505030304" pitchFamily="18" charset="0"/>
            </a:endParaRPr>
          </a:p>
        </p:txBody>
      </p:sp>
      <p:pic>
        <p:nvPicPr>
          <p:cNvPr id="14" name="图片 13">
            <a:extLst>
              <a:ext uri="{FF2B5EF4-FFF2-40B4-BE49-F238E27FC236}">
                <a16:creationId xmlns:a16="http://schemas.microsoft.com/office/drawing/2014/main" id="{4749E74C-420E-7D1C-EEE8-9DFDCF4590AF}"/>
              </a:ext>
            </a:extLst>
          </p:cNvPr>
          <p:cNvPicPr>
            <a:picLocks noChangeAspect="1"/>
          </p:cNvPicPr>
          <p:nvPr/>
        </p:nvPicPr>
        <p:blipFill>
          <a:blip r:embed="rId3"/>
          <a:stretch>
            <a:fillRect/>
          </a:stretch>
        </p:blipFill>
        <p:spPr>
          <a:xfrm>
            <a:off x="4743506" y="1436033"/>
            <a:ext cx="3055020" cy="2103929"/>
          </a:xfrm>
          <a:prstGeom prst="rect">
            <a:avLst/>
          </a:prstGeom>
        </p:spPr>
      </p:pic>
      <p:sp>
        <p:nvSpPr>
          <p:cNvPr id="15" name="下箭头 14">
            <a:extLst>
              <a:ext uri="{FF2B5EF4-FFF2-40B4-BE49-F238E27FC236}">
                <a16:creationId xmlns:a16="http://schemas.microsoft.com/office/drawing/2014/main" id="{D6D01D88-AD8F-61C7-CD3E-F99F2E9180A0}"/>
              </a:ext>
            </a:extLst>
          </p:cNvPr>
          <p:cNvSpPr/>
          <p:nvPr/>
        </p:nvSpPr>
        <p:spPr>
          <a:xfrm rot="2548629">
            <a:off x="4271968" y="3497482"/>
            <a:ext cx="274530" cy="612386"/>
          </a:xfrm>
          <a:prstGeom prst="downArrow">
            <a:avLst>
              <a:gd name="adj1" fmla="val 50000"/>
              <a:gd name="adj2" fmla="val 4300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下箭头 15">
            <a:extLst>
              <a:ext uri="{FF2B5EF4-FFF2-40B4-BE49-F238E27FC236}">
                <a16:creationId xmlns:a16="http://schemas.microsoft.com/office/drawing/2014/main" id="{F995F42A-A73E-15FC-ED91-27CD9D33D19A}"/>
              </a:ext>
            </a:extLst>
          </p:cNvPr>
          <p:cNvSpPr/>
          <p:nvPr/>
        </p:nvSpPr>
        <p:spPr>
          <a:xfrm rot="18901876">
            <a:off x="8042285" y="3518942"/>
            <a:ext cx="274530" cy="612386"/>
          </a:xfrm>
          <a:prstGeom prst="downArrow">
            <a:avLst>
              <a:gd name="adj1" fmla="val 50000"/>
              <a:gd name="adj2" fmla="val 4300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7" name="图片 16">
            <a:extLst>
              <a:ext uri="{FF2B5EF4-FFF2-40B4-BE49-F238E27FC236}">
                <a16:creationId xmlns:a16="http://schemas.microsoft.com/office/drawing/2014/main" id="{40413F69-A378-6E98-F967-E18EAD48EAF2}"/>
              </a:ext>
            </a:extLst>
          </p:cNvPr>
          <p:cNvPicPr>
            <a:picLocks noChangeAspect="1"/>
          </p:cNvPicPr>
          <p:nvPr/>
        </p:nvPicPr>
        <p:blipFill>
          <a:blip r:embed="rId4"/>
          <a:stretch>
            <a:fillRect/>
          </a:stretch>
        </p:blipFill>
        <p:spPr>
          <a:xfrm>
            <a:off x="1945831" y="4202505"/>
            <a:ext cx="2881450" cy="2232109"/>
          </a:xfrm>
          <a:prstGeom prst="rect">
            <a:avLst/>
          </a:prstGeom>
        </p:spPr>
      </p:pic>
      <p:pic>
        <p:nvPicPr>
          <p:cNvPr id="20" name="图片 19">
            <a:extLst>
              <a:ext uri="{FF2B5EF4-FFF2-40B4-BE49-F238E27FC236}">
                <a16:creationId xmlns:a16="http://schemas.microsoft.com/office/drawing/2014/main" id="{DC0138D5-C58E-C9FD-E371-BAF5429277AC}"/>
              </a:ext>
            </a:extLst>
          </p:cNvPr>
          <p:cNvPicPr>
            <a:picLocks noChangeAspect="1"/>
          </p:cNvPicPr>
          <p:nvPr/>
        </p:nvPicPr>
        <p:blipFill>
          <a:blip r:embed="rId5"/>
          <a:stretch>
            <a:fillRect/>
          </a:stretch>
        </p:blipFill>
        <p:spPr>
          <a:xfrm>
            <a:off x="7705377" y="4191554"/>
            <a:ext cx="2837850" cy="2232110"/>
          </a:xfrm>
          <a:prstGeom prst="rect">
            <a:avLst/>
          </a:prstGeom>
        </p:spPr>
      </p:pic>
      <p:sp>
        <p:nvSpPr>
          <p:cNvPr id="21" name="圆角矩形 20">
            <a:extLst>
              <a:ext uri="{FF2B5EF4-FFF2-40B4-BE49-F238E27FC236}">
                <a16:creationId xmlns:a16="http://schemas.microsoft.com/office/drawing/2014/main" id="{08B74057-0632-6006-2F6F-B0E71C4864EA}"/>
              </a:ext>
            </a:extLst>
          </p:cNvPr>
          <p:cNvSpPr/>
          <p:nvPr/>
        </p:nvSpPr>
        <p:spPr>
          <a:xfrm>
            <a:off x="1853504" y="4138772"/>
            <a:ext cx="3045492" cy="2335261"/>
          </a:xfrm>
          <a:prstGeom prst="roundRect">
            <a:avLst/>
          </a:prstGeom>
          <a:noFill/>
          <a:ln w="3492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3" name="圆角矩形 22">
            <a:extLst>
              <a:ext uri="{FF2B5EF4-FFF2-40B4-BE49-F238E27FC236}">
                <a16:creationId xmlns:a16="http://schemas.microsoft.com/office/drawing/2014/main" id="{931DE44B-4384-1CF7-3ADE-3C412C338599}"/>
              </a:ext>
            </a:extLst>
          </p:cNvPr>
          <p:cNvSpPr/>
          <p:nvPr/>
        </p:nvSpPr>
        <p:spPr>
          <a:xfrm>
            <a:off x="7601556" y="4139978"/>
            <a:ext cx="3045492" cy="2335261"/>
          </a:xfrm>
          <a:prstGeom prst="roundRect">
            <a:avLst/>
          </a:prstGeom>
          <a:noFill/>
          <a:ln w="3492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4" name="圆角矩形 23">
            <a:extLst>
              <a:ext uri="{FF2B5EF4-FFF2-40B4-BE49-F238E27FC236}">
                <a16:creationId xmlns:a16="http://schemas.microsoft.com/office/drawing/2014/main" id="{40DDC78D-B14A-CC87-3B3A-6EF3945D8ECD}"/>
              </a:ext>
            </a:extLst>
          </p:cNvPr>
          <p:cNvSpPr/>
          <p:nvPr/>
        </p:nvSpPr>
        <p:spPr>
          <a:xfrm>
            <a:off x="4634137" y="1320366"/>
            <a:ext cx="3326005" cy="2335261"/>
          </a:xfrm>
          <a:prstGeom prst="roundRect">
            <a:avLst/>
          </a:prstGeom>
          <a:noFill/>
          <a:ln w="3492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17645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down)">
                                      <p:cBhvr>
                                        <p:cTn id="16" dur="500"/>
                                        <p:tgtEl>
                                          <p:spTgt spid="2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3"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04311306-C67E-D96B-C603-D571F90F05D6}"/>
              </a:ext>
            </a:extLst>
          </p:cNvPr>
          <p:cNvSpPr/>
          <p:nvPr/>
        </p:nvSpPr>
        <p:spPr>
          <a:xfrm>
            <a:off x="3998563" y="4946543"/>
            <a:ext cx="4757979" cy="1593742"/>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a:xfrm>
            <a:off x="685800" y="162867"/>
            <a:ext cx="10515600" cy="1325563"/>
          </a:xfrm>
        </p:spPr>
        <p:txBody>
          <a:bodyPr rtlCol="0" anchor="ctr">
            <a:normAutofit/>
          </a:bodyPr>
          <a:lstStyle/>
          <a:p>
            <a:pPr rtl="0"/>
            <a:r>
              <a:rPr lang="en-US" altLang="zh-CN" sz="4000" cap="none" dirty="0">
                <a:latin typeface="Palatino Linotype" panose="02040502050505030304" pitchFamily="18" charset="0"/>
                <a:ea typeface="Cambria" panose="02040503050406030204" pitchFamily="18" charset="0"/>
              </a:rPr>
              <a:t>Memoization</a:t>
            </a:r>
            <a:r>
              <a:rPr lang="zh-CN" altLang="en-US" sz="4000" cap="none" dirty="0">
                <a:latin typeface="Palatino Linotype" panose="02040502050505030304" pitchFamily="18" charset="0"/>
                <a:ea typeface="Cambria" panose="02040503050406030204" pitchFamily="18" charset="0"/>
              </a:rPr>
              <a:t> </a:t>
            </a:r>
            <a:r>
              <a:rPr lang="en-US" altLang="zh-CN" sz="4000" cap="none" dirty="0">
                <a:latin typeface="Palatino Linotype" panose="02040502050505030304" pitchFamily="18" charset="0"/>
                <a:ea typeface="Cambria" panose="02040503050406030204" pitchFamily="18" charset="0"/>
              </a:rPr>
              <a:t>Algorithm</a:t>
            </a:r>
            <a:endParaRPr lang="zh-cn" sz="4000" i="1" cap="none" dirty="0">
              <a:latin typeface="Palatino Linotype" panose="02040502050505030304" pitchFamily="18" charset="0"/>
            </a:endParaRPr>
          </a:p>
        </p:txBody>
      </p:sp>
      <p:sp>
        <p:nvSpPr>
          <p:cNvPr id="15" name="下箭头 14">
            <a:extLst>
              <a:ext uri="{FF2B5EF4-FFF2-40B4-BE49-F238E27FC236}">
                <a16:creationId xmlns:a16="http://schemas.microsoft.com/office/drawing/2014/main" id="{D6D01D88-AD8F-61C7-CD3E-F99F2E9180A0}"/>
              </a:ext>
            </a:extLst>
          </p:cNvPr>
          <p:cNvSpPr/>
          <p:nvPr/>
        </p:nvSpPr>
        <p:spPr>
          <a:xfrm rot="2548629">
            <a:off x="4398725" y="2413035"/>
            <a:ext cx="274530" cy="612386"/>
          </a:xfrm>
          <a:prstGeom prst="downArrow">
            <a:avLst>
              <a:gd name="adj1" fmla="val 50000"/>
              <a:gd name="adj2" fmla="val 4300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下箭头 15">
            <a:extLst>
              <a:ext uri="{FF2B5EF4-FFF2-40B4-BE49-F238E27FC236}">
                <a16:creationId xmlns:a16="http://schemas.microsoft.com/office/drawing/2014/main" id="{F995F42A-A73E-15FC-ED91-27CD9D33D19A}"/>
              </a:ext>
            </a:extLst>
          </p:cNvPr>
          <p:cNvSpPr/>
          <p:nvPr/>
        </p:nvSpPr>
        <p:spPr>
          <a:xfrm rot="18901876">
            <a:off x="7834365" y="2424362"/>
            <a:ext cx="274530" cy="612386"/>
          </a:xfrm>
          <a:prstGeom prst="downArrow">
            <a:avLst>
              <a:gd name="adj1" fmla="val 50000"/>
              <a:gd name="adj2" fmla="val 4300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圆角矩形 23">
            <a:extLst>
              <a:ext uri="{FF2B5EF4-FFF2-40B4-BE49-F238E27FC236}">
                <a16:creationId xmlns:a16="http://schemas.microsoft.com/office/drawing/2014/main" id="{40DDC78D-B14A-CC87-3B3A-6EF3945D8ECD}"/>
              </a:ext>
            </a:extLst>
          </p:cNvPr>
          <p:cNvSpPr/>
          <p:nvPr/>
        </p:nvSpPr>
        <p:spPr>
          <a:xfrm>
            <a:off x="5608499" y="1331095"/>
            <a:ext cx="1461863" cy="1026406"/>
          </a:xfrm>
          <a:prstGeom prst="roundRect">
            <a:avLst/>
          </a:prstGeom>
          <a:noFill/>
          <a:ln w="3492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圆角矩形 2">
            <a:extLst>
              <a:ext uri="{FF2B5EF4-FFF2-40B4-BE49-F238E27FC236}">
                <a16:creationId xmlns:a16="http://schemas.microsoft.com/office/drawing/2014/main" id="{C9DA742A-70F6-73CC-F734-8341B0CA1D7B}"/>
              </a:ext>
            </a:extLst>
          </p:cNvPr>
          <p:cNvSpPr/>
          <p:nvPr/>
        </p:nvSpPr>
        <p:spPr>
          <a:xfrm>
            <a:off x="3074127" y="3287332"/>
            <a:ext cx="1461863" cy="1026406"/>
          </a:xfrm>
          <a:prstGeom prst="roundRect">
            <a:avLst/>
          </a:prstGeom>
          <a:noFill/>
          <a:ln w="3492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下箭头 4">
            <a:extLst>
              <a:ext uri="{FF2B5EF4-FFF2-40B4-BE49-F238E27FC236}">
                <a16:creationId xmlns:a16="http://schemas.microsoft.com/office/drawing/2014/main" id="{672EDAD5-E299-7260-B60F-DC8D7DC37E89}"/>
              </a:ext>
            </a:extLst>
          </p:cNvPr>
          <p:cNvSpPr/>
          <p:nvPr/>
        </p:nvSpPr>
        <p:spPr>
          <a:xfrm rot="2548629">
            <a:off x="2741992" y="4526086"/>
            <a:ext cx="274530" cy="612386"/>
          </a:xfrm>
          <a:prstGeom prst="downArrow">
            <a:avLst>
              <a:gd name="adj1" fmla="val 50000"/>
              <a:gd name="adj2" fmla="val 4300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下箭头 5">
            <a:extLst>
              <a:ext uri="{FF2B5EF4-FFF2-40B4-BE49-F238E27FC236}">
                <a16:creationId xmlns:a16="http://schemas.microsoft.com/office/drawing/2014/main" id="{670CE5AF-812D-066D-BF22-65679C72525A}"/>
              </a:ext>
            </a:extLst>
          </p:cNvPr>
          <p:cNvSpPr/>
          <p:nvPr/>
        </p:nvSpPr>
        <p:spPr>
          <a:xfrm rot="18901876">
            <a:off x="4501762" y="4521196"/>
            <a:ext cx="274530" cy="612386"/>
          </a:xfrm>
          <a:prstGeom prst="downArrow">
            <a:avLst>
              <a:gd name="adj1" fmla="val 50000"/>
              <a:gd name="adj2" fmla="val 4300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圆角矩形 6">
            <a:extLst>
              <a:ext uri="{FF2B5EF4-FFF2-40B4-BE49-F238E27FC236}">
                <a16:creationId xmlns:a16="http://schemas.microsoft.com/office/drawing/2014/main" id="{100E98A7-5548-7A14-4662-F54C7AB3859A}"/>
              </a:ext>
            </a:extLst>
          </p:cNvPr>
          <p:cNvSpPr/>
          <p:nvPr/>
        </p:nvSpPr>
        <p:spPr>
          <a:xfrm>
            <a:off x="1725405" y="5270503"/>
            <a:ext cx="1461863" cy="1026406"/>
          </a:xfrm>
          <a:prstGeom prst="roundRect">
            <a:avLst/>
          </a:prstGeom>
          <a:noFill/>
          <a:ln w="3492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圆角矩形 7">
            <a:extLst>
              <a:ext uri="{FF2B5EF4-FFF2-40B4-BE49-F238E27FC236}">
                <a16:creationId xmlns:a16="http://schemas.microsoft.com/office/drawing/2014/main" id="{E7A2756E-5ACB-F514-9DFD-FD3060F8EF8E}"/>
              </a:ext>
            </a:extLst>
          </p:cNvPr>
          <p:cNvSpPr/>
          <p:nvPr/>
        </p:nvSpPr>
        <p:spPr>
          <a:xfrm>
            <a:off x="4297933" y="5150806"/>
            <a:ext cx="1461863" cy="1026406"/>
          </a:xfrm>
          <a:prstGeom prst="roundRect">
            <a:avLst/>
          </a:prstGeom>
          <a:noFill/>
          <a:ln w="3492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 name="圆角矩形 8">
            <a:extLst>
              <a:ext uri="{FF2B5EF4-FFF2-40B4-BE49-F238E27FC236}">
                <a16:creationId xmlns:a16="http://schemas.microsoft.com/office/drawing/2014/main" id="{9B47F0AC-1A13-237F-EADF-EB8707B8F018}"/>
              </a:ext>
            </a:extLst>
          </p:cNvPr>
          <p:cNvSpPr/>
          <p:nvPr/>
        </p:nvSpPr>
        <p:spPr>
          <a:xfrm>
            <a:off x="8046580" y="3105104"/>
            <a:ext cx="1461863" cy="1026406"/>
          </a:xfrm>
          <a:prstGeom prst="roundRect">
            <a:avLst/>
          </a:prstGeom>
          <a:noFill/>
          <a:ln w="3492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下箭头 9">
            <a:extLst>
              <a:ext uri="{FF2B5EF4-FFF2-40B4-BE49-F238E27FC236}">
                <a16:creationId xmlns:a16="http://schemas.microsoft.com/office/drawing/2014/main" id="{622E8CA8-2417-04DC-4E0D-41E6D76D0EF8}"/>
              </a:ext>
            </a:extLst>
          </p:cNvPr>
          <p:cNvSpPr/>
          <p:nvPr/>
        </p:nvSpPr>
        <p:spPr>
          <a:xfrm rot="2548629">
            <a:off x="7839862" y="4321823"/>
            <a:ext cx="274530" cy="612386"/>
          </a:xfrm>
          <a:prstGeom prst="downArrow">
            <a:avLst>
              <a:gd name="adj1" fmla="val 50000"/>
              <a:gd name="adj2" fmla="val 4300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下箭头 10">
            <a:extLst>
              <a:ext uri="{FF2B5EF4-FFF2-40B4-BE49-F238E27FC236}">
                <a16:creationId xmlns:a16="http://schemas.microsoft.com/office/drawing/2014/main" id="{3B41DC3A-7C0D-E77E-8F9C-2D051BB055DE}"/>
              </a:ext>
            </a:extLst>
          </p:cNvPr>
          <p:cNvSpPr/>
          <p:nvPr/>
        </p:nvSpPr>
        <p:spPr>
          <a:xfrm rot="18901876">
            <a:off x="9764232" y="4326713"/>
            <a:ext cx="274530" cy="612386"/>
          </a:xfrm>
          <a:prstGeom prst="downArrow">
            <a:avLst>
              <a:gd name="adj1" fmla="val 50000"/>
              <a:gd name="adj2" fmla="val 4300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圆角矩形 11">
            <a:extLst>
              <a:ext uri="{FF2B5EF4-FFF2-40B4-BE49-F238E27FC236}">
                <a16:creationId xmlns:a16="http://schemas.microsoft.com/office/drawing/2014/main" id="{BC94B292-FE4B-966B-0FA3-94D081C317B4}"/>
              </a:ext>
            </a:extLst>
          </p:cNvPr>
          <p:cNvSpPr/>
          <p:nvPr/>
        </p:nvSpPr>
        <p:spPr>
          <a:xfrm>
            <a:off x="6938184" y="5124522"/>
            <a:ext cx="1461863" cy="1026406"/>
          </a:xfrm>
          <a:prstGeom prst="roundRect">
            <a:avLst/>
          </a:prstGeom>
          <a:noFill/>
          <a:ln w="3492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 name="圆角矩形 12">
            <a:extLst>
              <a:ext uri="{FF2B5EF4-FFF2-40B4-BE49-F238E27FC236}">
                <a16:creationId xmlns:a16="http://schemas.microsoft.com/office/drawing/2014/main" id="{FDF2AE57-DC23-5799-0997-52D67F295C97}"/>
              </a:ext>
            </a:extLst>
          </p:cNvPr>
          <p:cNvSpPr/>
          <p:nvPr/>
        </p:nvSpPr>
        <p:spPr>
          <a:xfrm>
            <a:off x="9508443" y="5167271"/>
            <a:ext cx="1461863" cy="1026406"/>
          </a:xfrm>
          <a:prstGeom prst="roundRect">
            <a:avLst/>
          </a:prstGeom>
          <a:noFill/>
          <a:ln w="3492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文本框 17">
            <a:extLst>
              <a:ext uri="{FF2B5EF4-FFF2-40B4-BE49-F238E27FC236}">
                <a16:creationId xmlns:a16="http://schemas.microsoft.com/office/drawing/2014/main" id="{C07B4827-785C-EDC6-F4F0-B7C51149CAAE}"/>
              </a:ext>
            </a:extLst>
          </p:cNvPr>
          <p:cNvSpPr txBox="1"/>
          <p:nvPr/>
        </p:nvSpPr>
        <p:spPr>
          <a:xfrm>
            <a:off x="6130551" y="5340843"/>
            <a:ext cx="506870" cy="646331"/>
          </a:xfrm>
          <a:prstGeom prst="rect">
            <a:avLst/>
          </a:prstGeom>
          <a:noFill/>
        </p:spPr>
        <p:txBody>
          <a:bodyPr wrap="none" rtlCol="0">
            <a:spAutoFit/>
          </a:bodyPr>
          <a:lstStyle/>
          <a:p>
            <a:r>
              <a:rPr kumimoji="1" lang="en-US" altLang="zh-CN" sz="3600" dirty="0"/>
              <a:t>…</a:t>
            </a:r>
            <a:endParaRPr kumimoji="1" lang="zh-CN" altLang="en-US" sz="3600" dirty="0"/>
          </a:p>
        </p:txBody>
      </p:sp>
      <p:sp>
        <p:nvSpPr>
          <p:cNvPr id="22" name="文本框 21">
            <a:extLst>
              <a:ext uri="{FF2B5EF4-FFF2-40B4-BE49-F238E27FC236}">
                <a16:creationId xmlns:a16="http://schemas.microsoft.com/office/drawing/2014/main" id="{DDB07077-FB04-36A0-CD2D-CA670D75DEDA}"/>
              </a:ext>
            </a:extLst>
          </p:cNvPr>
          <p:cNvSpPr txBox="1"/>
          <p:nvPr/>
        </p:nvSpPr>
        <p:spPr>
          <a:xfrm>
            <a:off x="5486400" y="4572000"/>
            <a:ext cx="1643399" cy="461665"/>
          </a:xfrm>
          <a:prstGeom prst="rect">
            <a:avLst/>
          </a:prstGeom>
          <a:noFill/>
        </p:spPr>
        <p:txBody>
          <a:bodyPr wrap="none" rtlCol="0">
            <a:spAutoFit/>
          </a:bodyPr>
          <a:lstStyle/>
          <a:p>
            <a:r>
              <a:rPr kumimoji="1" lang="en-US" altLang="zh-CN" sz="2400" i="1" dirty="0">
                <a:solidFill>
                  <a:schemeClr val="accent1">
                    <a:lumMod val="60000"/>
                    <a:lumOff val="40000"/>
                  </a:schemeClr>
                </a:solidFill>
                <a:latin typeface="Palatino Linotype" panose="02040502050505030304" pitchFamily="18" charset="0"/>
              </a:rPr>
              <a:t>Equivalent!</a:t>
            </a:r>
            <a:endParaRPr kumimoji="1" lang="zh-CN" altLang="en-US" sz="2400" i="1" dirty="0">
              <a:solidFill>
                <a:schemeClr val="accent1">
                  <a:lumMod val="60000"/>
                  <a:lumOff val="40000"/>
                </a:schemeClr>
              </a:solidFill>
              <a:latin typeface="Palatino Linotype" panose="02040502050505030304" pitchFamily="18" charset="0"/>
            </a:endParaRPr>
          </a:p>
        </p:txBody>
      </p:sp>
      <p:sp>
        <p:nvSpPr>
          <p:cNvPr id="26" name="文本框 25">
            <a:extLst>
              <a:ext uri="{FF2B5EF4-FFF2-40B4-BE49-F238E27FC236}">
                <a16:creationId xmlns:a16="http://schemas.microsoft.com/office/drawing/2014/main" id="{0A504C32-6E82-D9EE-4125-76A4F30CFCAE}"/>
              </a:ext>
            </a:extLst>
          </p:cNvPr>
          <p:cNvSpPr txBox="1"/>
          <p:nvPr/>
        </p:nvSpPr>
        <p:spPr>
          <a:xfrm>
            <a:off x="6084648" y="3431285"/>
            <a:ext cx="506870" cy="646331"/>
          </a:xfrm>
          <a:prstGeom prst="rect">
            <a:avLst/>
          </a:prstGeom>
          <a:noFill/>
        </p:spPr>
        <p:txBody>
          <a:bodyPr wrap="none" rtlCol="0">
            <a:spAutoFit/>
          </a:bodyPr>
          <a:lstStyle/>
          <a:p>
            <a:r>
              <a:rPr kumimoji="1" lang="en-US" altLang="zh-CN" sz="3600" dirty="0"/>
              <a:t>…</a:t>
            </a:r>
            <a:endParaRPr kumimoji="1" lang="zh-CN" altLang="en-US" sz="3600" dirty="0"/>
          </a:p>
        </p:txBody>
      </p:sp>
    </p:spTree>
    <p:extLst>
      <p:ext uri="{BB962C8B-B14F-4D97-AF65-F5344CB8AC3E}">
        <p14:creationId xmlns:p14="http://schemas.microsoft.com/office/powerpoint/2010/main" val="44443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cap="none" dirty="0">
                <a:latin typeface="Palatino Linotype" panose="02040502050505030304" pitchFamily="18" charset="0"/>
                <a:ea typeface="Cambria" panose="02040503050406030204" pitchFamily="18" charset="0"/>
              </a:rPr>
              <a:t>Challenges</a:t>
            </a:r>
            <a:endParaRPr lang="zh-CN" altLang="en-US" sz="4400" dirty="0"/>
          </a:p>
        </p:txBody>
      </p:sp>
      <p:sp>
        <p:nvSpPr>
          <p:cNvPr id="5" name="内容占位符 4">
            <a:extLst>
              <a:ext uri="{FF2B5EF4-FFF2-40B4-BE49-F238E27FC236}">
                <a16:creationId xmlns:a16="http://schemas.microsoft.com/office/drawing/2014/main" id="{463AB697-9904-48F0-C3D7-7A01E457876B}"/>
              </a:ext>
            </a:extLst>
          </p:cNvPr>
          <p:cNvSpPr>
            <a:spLocks noGrp="1"/>
          </p:cNvSpPr>
          <p:nvPr>
            <p:ph idx="1"/>
          </p:nvPr>
        </p:nvSpPr>
        <p:spPr/>
        <p:txBody>
          <a:bodyPr/>
          <a:lstStyle/>
          <a:p>
            <a:r>
              <a:rPr lang="en-US" altLang="zh-CN" dirty="0">
                <a:latin typeface="Palatino Linotype" panose="02040502050505030304" pitchFamily="18" charset="0"/>
                <a:ea typeface="Cambria" panose="02040503050406030204" pitchFamily="18" charset="0"/>
              </a:rPr>
              <a:t>S</a:t>
            </a:r>
            <a:r>
              <a:rPr lang="en-US" altLang="zh-CN" sz="2800" cap="none" dirty="0">
                <a:latin typeface="Palatino Linotype" panose="02040502050505030304" pitchFamily="18" charset="0"/>
                <a:ea typeface="Cambria" panose="02040503050406030204" pitchFamily="18" charset="0"/>
              </a:rPr>
              <a:t>calability</a:t>
            </a:r>
            <a:r>
              <a:rPr lang="zh-CN" altLang="en-US" sz="2800" cap="none" dirty="0">
                <a:latin typeface="Palatino Linotype" panose="02040502050505030304" pitchFamily="18" charset="0"/>
                <a:ea typeface="Cambria" panose="02040503050406030204" pitchFamily="18" charset="0"/>
              </a:rPr>
              <a:t> </a:t>
            </a:r>
            <a:r>
              <a:rPr lang="en-US" altLang="zh-CN" sz="2800" cap="none" dirty="0">
                <a:latin typeface="Palatino Linotype" panose="02040502050505030304" pitchFamily="18" charset="0"/>
                <a:ea typeface="Cambria" panose="02040503050406030204" pitchFamily="18" charset="0"/>
              </a:rPr>
              <a:t>challenge:</a:t>
            </a:r>
            <a:r>
              <a:rPr lang="zh-CN" altLang="en-US" sz="2800" cap="none"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Too</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large</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to</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be</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synthesized</a:t>
            </a:r>
            <a:endParaRPr lang="en-US" altLang="zh-CN" i="1" dirty="0">
              <a:latin typeface="Palatino Linotype" panose="02040502050505030304" pitchFamily="18" charset="0"/>
            </a:endParaRPr>
          </a:p>
          <a:p>
            <a:r>
              <a:rPr lang="en-US" altLang="zh-CN" dirty="0">
                <a:latin typeface="Palatino Linotype" panose="02040502050505030304" pitchFamily="18" charset="0"/>
              </a:rPr>
              <a:t>Efficiency</a:t>
            </a:r>
            <a:r>
              <a:rPr lang="zh-CN" altLang="en-US" dirty="0">
                <a:latin typeface="Palatino Linotype" panose="02040502050505030304" pitchFamily="18" charset="0"/>
              </a:rPr>
              <a:t> </a:t>
            </a:r>
            <a:r>
              <a:rPr lang="en-US" altLang="zh-CN" dirty="0">
                <a:latin typeface="Palatino Linotype" panose="02040502050505030304" pitchFamily="18" charset="0"/>
              </a:rPr>
              <a:t>challenge:</a:t>
            </a:r>
            <a:r>
              <a:rPr lang="zh-CN" altLang="en-US" dirty="0">
                <a:latin typeface="Palatino Linotype" panose="02040502050505030304" pitchFamily="18" charset="0"/>
              </a:rPr>
              <a:t> </a:t>
            </a:r>
            <a:r>
              <a:rPr lang="en-US" altLang="zh-CN" dirty="0">
                <a:latin typeface="Palatino Linotype" panose="02040502050505030304" pitchFamily="18" charset="0"/>
              </a:rPr>
              <a:t>Hard</a:t>
            </a:r>
            <a:r>
              <a:rPr lang="zh-CN" altLang="en-US" dirty="0">
                <a:latin typeface="Palatino Linotype" panose="02040502050505030304" pitchFamily="18" charset="0"/>
              </a:rPr>
              <a:t> </a:t>
            </a:r>
            <a:r>
              <a:rPr lang="en-US" altLang="zh-CN" dirty="0">
                <a:latin typeface="Palatino Linotype" panose="02040502050505030304" pitchFamily="18" charset="0"/>
              </a:rPr>
              <a:t>to</a:t>
            </a:r>
            <a:r>
              <a:rPr lang="zh-CN" altLang="en-US" dirty="0">
                <a:latin typeface="Palatino Linotype" panose="02040502050505030304" pitchFamily="18" charset="0"/>
              </a:rPr>
              <a:t> </a:t>
            </a:r>
            <a:r>
              <a:rPr lang="en-US" altLang="zh-CN" dirty="0">
                <a:latin typeface="Palatino Linotype" panose="02040502050505030304" pitchFamily="18" charset="0"/>
              </a:rPr>
              <a:t>verify</a:t>
            </a:r>
            <a:r>
              <a:rPr lang="zh-CN" altLang="en-US" dirty="0">
                <a:latin typeface="Palatino Linotype" panose="02040502050505030304" pitchFamily="18" charset="0"/>
              </a:rPr>
              <a:t> </a:t>
            </a:r>
            <a:r>
              <a:rPr lang="en-US" altLang="zh-CN" dirty="0">
                <a:latin typeface="Palatino Linotype" panose="02040502050505030304" pitchFamily="18" charset="0"/>
              </a:rPr>
              <a:t>the</a:t>
            </a:r>
            <a:r>
              <a:rPr lang="zh-CN" altLang="en-US" dirty="0">
                <a:latin typeface="Palatino Linotype" panose="02040502050505030304" pitchFamily="18" charset="0"/>
              </a:rPr>
              <a:t> </a:t>
            </a:r>
            <a:r>
              <a:rPr lang="en-US" altLang="zh-CN" dirty="0">
                <a:latin typeface="Palatino Linotype" panose="02040502050505030304" pitchFamily="18" charset="0"/>
              </a:rPr>
              <a:t>efficiency</a:t>
            </a:r>
          </a:p>
        </p:txBody>
      </p:sp>
    </p:spTree>
    <p:extLst>
      <p:ext uri="{BB962C8B-B14F-4D97-AF65-F5344CB8AC3E}">
        <p14:creationId xmlns:p14="http://schemas.microsoft.com/office/powerpoint/2010/main" val="2334088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cap="none" dirty="0">
                <a:latin typeface="Palatino Linotype" panose="02040502050505030304" pitchFamily="18" charset="0"/>
                <a:ea typeface="Cambria" panose="02040503050406030204" pitchFamily="18" charset="0"/>
              </a:rPr>
              <a:t>Our</a:t>
            </a:r>
            <a:r>
              <a:rPr lang="zh-CN" altLang="en-US" sz="4400" cap="none" dirty="0">
                <a:latin typeface="Palatino Linotype" panose="02040502050505030304" pitchFamily="18" charset="0"/>
                <a:ea typeface="Cambria" panose="02040503050406030204" pitchFamily="18" charset="0"/>
              </a:rPr>
              <a:t> </a:t>
            </a:r>
            <a:r>
              <a:rPr lang="en-US" altLang="zh-CN" sz="4400" cap="none" dirty="0">
                <a:latin typeface="Palatino Linotype" panose="02040502050505030304" pitchFamily="18" charset="0"/>
                <a:ea typeface="Cambria" panose="02040503050406030204" pitchFamily="18" charset="0"/>
              </a:rPr>
              <a:t>solution</a:t>
            </a:r>
            <a:endParaRPr lang="zh-CN" altLang="en-US" sz="4400" dirty="0"/>
          </a:p>
        </p:txBody>
      </p:sp>
      <p:sp>
        <p:nvSpPr>
          <p:cNvPr id="5" name="内容占位符 4">
            <a:extLst>
              <a:ext uri="{FF2B5EF4-FFF2-40B4-BE49-F238E27FC236}">
                <a16:creationId xmlns:a16="http://schemas.microsoft.com/office/drawing/2014/main" id="{463AB697-9904-48F0-C3D7-7A01E457876B}"/>
              </a:ext>
            </a:extLst>
          </p:cNvPr>
          <p:cNvSpPr>
            <a:spLocks noGrp="1"/>
          </p:cNvSpPr>
          <p:nvPr>
            <p:ph idx="1"/>
          </p:nvPr>
        </p:nvSpPr>
        <p:spPr>
          <a:xfrm>
            <a:off x="1676400" y="1788048"/>
            <a:ext cx="10515600" cy="4351338"/>
          </a:xfrm>
        </p:spPr>
        <p:txBody>
          <a:bodyPr>
            <a:normAutofit/>
          </a:bodyPr>
          <a:lstStyle/>
          <a:p>
            <a:pPr marL="0" indent="0">
              <a:buNone/>
            </a:pPr>
            <a:r>
              <a:rPr lang="en-US" altLang="zh-CN" sz="4000" i="1" dirty="0">
                <a:latin typeface="Palatino Linotype" panose="02040502050505030304" pitchFamily="18" charset="0"/>
                <a:ea typeface="Cambria" panose="02040503050406030204" pitchFamily="18" charset="0"/>
              </a:rPr>
              <a:t>Novel</a:t>
            </a:r>
            <a:r>
              <a:rPr lang="zh-CN" altLang="en-US" sz="4000" i="1" dirty="0">
                <a:latin typeface="Palatino Linotype" panose="02040502050505030304" pitchFamily="18" charset="0"/>
                <a:ea typeface="Cambria" panose="02040503050406030204" pitchFamily="18" charset="0"/>
              </a:rPr>
              <a:t> </a:t>
            </a:r>
            <a:r>
              <a:rPr lang="en-US" altLang="zh-CN" sz="4000" i="1" dirty="0">
                <a:latin typeface="Palatino Linotype" panose="02040502050505030304" pitchFamily="18" charset="0"/>
                <a:ea typeface="Cambria" panose="02040503050406030204" pitchFamily="18" charset="0"/>
              </a:rPr>
              <a:t>template</a:t>
            </a:r>
            <a:r>
              <a:rPr lang="zh-CN" altLang="en-US" sz="4000" i="1" dirty="0">
                <a:latin typeface="Palatino Linotype" panose="02040502050505030304" pitchFamily="18" charset="0"/>
                <a:ea typeface="Cambria" panose="02040503050406030204" pitchFamily="18" charset="0"/>
              </a:rPr>
              <a:t> </a:t>
            </a:r>
            <a:r>
              <a:rPr lang="en-US" altLang="zh-CN" sz="4000" i="1" dirty="0">
                <a:latin typeface="Palatino Linotype" panose="02040502050505030304" pitchFamily="18" charset="0"/>
                <a:ea typeface="Cambria" panose="02040503050406030204" pitchFamily="18" charset="0"/>
              </a:rPr>
              <a:t>of</a:t>
            </a:r>
            <a:r>
              <a:rPr lang="zh-CN" altLang="en-US" sz="4000" i="1" dirty="0">
                <a:latin typeface="Palatino Linotype" panose="02040502050505030304" pitchFamily="18" charset="0"/>
                <a:ea typeface="Cambria" panose="02040503050406030204" pitchFamily="18" charset="0"/>
              </a:rPr>
              <a:t> </a:t>
            </a:r>
            <a:r>
              <a:rPr lang="en-US" altLang="zh-CN" sz="4000" i="1" dirty="0" err="1">
                <a:latin typeface="Palatino Linotype" panose="02040502050505030304" pitchFamily="18" charset="0"/>
                <a:ea typeface="Cambria" panose="02040503050406030204" pitchFamily="18" charset="0"/>
              </a:rPr>
              <a:t>memoization</a:t>
            </a:r>
            <a:r>
              <a:rPr lang="zh-CN" altLang="en-US" sz="4000" i="1" dirty="0">
                <a:latin typeface="Palatino Linotype" panose="02040502050505030304" pitchFamily="18" charset="0"/>
                <a:ea typeface="Cambria" panose="02040503050406030204" pitchFamily="18" charset="0"/>
              </a:rPr>
              <a:t> </a:t>
            </a:r>
            <a:r>
              <a:rPr lang="en-US" altLang="zh-CN" sz="4000" i="1" dirty="0">
                <a:latin typeface="Palatino Linotype" panose="02040502050505030304" pitchFamily="18" charset="0"/>
                <a:ea typeface="Cambria" panose="02040503050406030204" pitchFamily="18" charset="0"/>
              </a:rPr>
              <a:t>algorithms</a:t>
            </a:r>
            <a:endParaRPr lang="en-US" altLang="zh-CN" sz="4000" i="1" dirty="0">
              <a:latin typeface="Palatino Linotype" panose="02040502050505030304" pitchFamily="18" charset="0"/>
            </a:endParaRPr>
          </a:p>
        </p:txBody>
      </p:sp>
      <p:sp>
        <p:nvSpPr>
          <p:cNvPr id="21" name="副标题 2">
            <a:extLst>
              <a:ext uri="{FF2B5EF4-FFF2-40B4-BE49-F238E27FC236}">
                <a16:creationId xmlns:a16="http://schemas.microsoft.com/office/drawing/2014/main" id="{7F50BC11-714D-4135-385B-CE37AC1F629B}"/>
              </a:ext>
            </a:extLst>
          </p:cNvPr>
          <p:cNvSpPr txBox="1">
            <a:spLocks/>
          </p:cNvSpPr>
          <p:nvPr/>
        </p:nvSpPr>
        <p:spPr>
          <a:xfrm>
            <a:off x="1157837" y="3232825"/>
            <a:ext cx="2656115"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Memoization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Algorithm</a:t>
            </a:r>
          </a:p>
        </p:txBody>
      </p:sp>
      <p:sp>
        <p:nvSpPr>
          <p:cNvPr id="22" name="副标题 2">
            <a:extLst>
              <a:ext uri="{FF2B5EF4-FFF2-40B4-BE49-F238E27FC236}">
                <a16:creationId xmlns:a16="http://schemas.microsoft.com/office/drawing/2014/main" id="{37C38153-A741-212D-F09A-63A7C1136FB4}"/>
              </a:ext>
            </a:extLst>
          </p:cNvPr>
          <p:cNvSpPr txBox="1">
            <a:spLocks/>
          </p:cNvSpPr>
          <p:nvPr/>
        </p:nvSpPr>
        <p:spPr>
          <a:xfrm>
            <a:off x="3756549" y="3249151"/>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23" name="副标题 2">
            <a:extLst>
              <a:ext uri="{FF2B5EF4-FFF2-40B4-BE49-F238E27FC236}">
                <a16:creationId xmlns:a16="http://schemas.microsoft.com/office/drawing/2014/main" id="{FAC46047-3992-780B-68F8-3992FF9E2824}"/>
              </a:ext>
            </a:extLst>
          </p:cNvPr>
          <p:cNvSpPr txBox="1">
            <a:spLocks/>
          </p:cNvSpPr>
          <p:nvPr/>
        </p:nvSpPr>
        <p:spPr>
          <a:xfrm>
            <a:off x="4507664" y="3232824"/>
            <a:ext cx="1833501"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Exhaustive</a:t>
            </a:r>
          </a:p>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Search</a:t>
            </a:r>
          </a:p>
        </p:txBody>
      </p:sp>
      <p:sp>
        <p:nvSpPr>
          <p:cNvPr id="24" name="副标题 2">
            <a:extLst>
              <a:ext uri="{FF2B5EF4-FFF2-40B4-BE49-F238E27FC236}">
                <a16:creationId xmlns:a16="http://schemas.microsoft.com/office/drawing/2014/main" id="{3361EF5F-4CEC-0134-9D86-44215D44A7E6}"/>
              </a:ext>
            </a:extLst>
          </p:cNvPr>
          <p:cNvSpPr txBox="1">
            <a:spLocks/>
          </p:cNvSpPr>
          <p:nvPr/>
        </p:nvSpPr>
        <p:spPr>
          <a:xfrm>
            <a:off x="6257291" y="3249151"/>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25" name="副标题 2">
            <a:extLst>
              <a:ext uri="{FF2B5EF4-FFF2-40B4-BE49-F238E27FC236}">
                <a16:creationId xmlns:a16="http://schemas.microsoft.com/office/drawing/2014/main" id="{E7BEEC0D-84BE-FF69-2436-146EEED4E221}"/>
              </a:ext>
            </a:extLst>
          </p:cNvPr>
          <p:cNvSpPr txBox="1">
            <a:spLocks/>
          </p:cNvSpPr>
          <p:nvPr/>
        </p:nvSpPr>
        <p:spPr>
          <a:xfrm>
            <a:off x="6979346" y="3143707"/>
            <a:ext cx="5039341" cy="164919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Local</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Objective</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Memoization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Partition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p:txBody>
      </p:sp>
    </p:spTree>
    <p:extLst>
      <p:ext uri="{BB962C8B-B14F-4D97-AF65-F5344CB8AC3E}">
        <p14:creationId xmlns:p14="http://schemas.microsoft.com/office/powerpoint/2010/main" val="58155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8E0C019A-5AC5-5056-646B-7C299476BC06}"/>
              </a:ext>
            </a:extLst>
          </p:cNvPr>
          <p:cNvSpPr/>
          <p:nvPr/>
        </p:nvSpPr>
        <p:spPr>
          <a:xfrm>
            <a:off x="6096000" y="2000700"/>
            <a:ext cx="4608022" cy="3251275"/>
          </a:xfrm>
          <a:prstGeom prst="roundRect">
            <a:avLst/>
          </a:prstGeom>
          <a:noFill/>
          <a:ln w="349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dirty="0">
                <a:latin typeface="Palatino Linotype" panose="02040502050505030304" pitchFamily="18" charset="0"/>
                <a:ea typeface="Cambria" panose="02040503050406030204" pitchFamily="18" charset="0"/>
              </a:rPr>
              <a:t>Subproblems</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from</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Exhaustive</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Search</a:t>
            </a:r>
            <a:endParaRPr lang="en-US" altLang="zh-CN" sz="4400" dirty="0">
              <a:solidFill>
                <a:srgbClr val="FF0000"/>
              </a:solidFill>
              <a:latin typeface="Palatino Linotype" panose="02040502050505030304" pitchFamily="18" charset="0"/>
              <a:ea typeface="Cambria" panose="02040503050406030204" pitchFamily="18" charset="0"/>
            </a:endParaRPr>
          </a:p>
        </p:txBody>
      </p:sp>
      <p:sp>
        <p:nvSpPr>
          <p:cNvPr id="8" name="椭圆 7">
            <a:extLst>
              <a:ext uri="{FF2B5EF4-FFF2-40B4-BE49-F238E27FC236}">
                <a16:creationId xmlns:a16="http://schemas.microsoft.com/office/drawing/2014/main" id="{3B125FFF-EA0F-9B26-4508-4126339B189A}"/>
              </a:ext>
            </a:extLst>
          </p:cNvPr>
          <p:cNvSpPr/>
          <p:nvPr/>
        </p:nvSpPr>
        <p:spPr>
          <a:xfrm>
            <a:off x="8341059" y="2367619"/>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C3B4E144-29C7-CBB1-1ABF-3F1F330B5E0D}"/>
              </a:ext>
            </a:extLst>
          </p:cNvPr>
          <p:cNvSpPr/>
          <p:nvPr/>
        </p:nvSpPr>
        <p:spPr>
          <a:xfrm>
            <a:off x="7212732" y="3098728"/>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a:extLst>
              <a:ext uri="{FF2B5EF4-FFF2-40B4-BE49-F238E27FC236}">
                <a16:creationId xmlns:a16="http://schemas.microsoft.com/office/drawing/2014/main" id="{2929E9D7-AE5D-93A5-B8E0-81E0B130A4E4}"/>
              </a:ext>
            </a:extLst>
          </p:cNvPr>
          <p:cNvSpPr/>
          <p:nvPr/>
        </p:nvSpPr>
        <p:spPr>
          <a:xfrm>
            <a:off x="9336756" y="2976423"/>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FD75C187-D2F0-D16B-5EB6-A121930C966D}"/>
              </a:ext>
            </a:extLst>
          </p:cNvPr>
          <p:cNvSpPr/>
          <p:nvPr/>
        </p:nvSpPr>
        <p:spPr>
          <a:xfrm>
            <a:off x="6738633" y="3922931"/>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a:extLst>
              <a:ext uri="{FF2B5EF4-FFF2-40B4-BE49-F238E27FC236}">
                <a16:creationId xmlns:a16="http://schemas.microsoft.com/office/drawing/2014/main" id="{CE47F404-C16F-6132-C4AB-0A4B559E5CDD}"/>
              </a:ext>
            </a:extLst>
          </p:cNvPr>
          <p:cNvSpPr/>
          <p:nvPr/>
        </p:nvSpPr>
        <p:spPr>
          <a:xfrm>
            <a:off x="8771175" y="3800175"/>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a:extLst>
              <a:ext uri="{FF2B5EF4-FFF2-40B4-BE49-F238E27FC236}">
                <a16:creationId xmlns:a16="http://schemas.microsoft.com/office/drawing/2014/main" id="{83D8F102-A71F-BE31-F698-43673B7DB381}"/>
              </a:ext>
            </a:extLst>
          </p:cNvPr>
          <p:cNvSpPr/>
          <p:nvPr/>
        </p:nvSpPr>
        <p:spPr>
          <a:xfrm>
            <a:off x="7761221" y="3898074"/>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a:extLst>
              <a:ext uri="{FF2B5EF4-FFF2-40B4-BE49-F238E27FC236}">
                <a16:creationId xmlns:a16="http://schemas.microsoft.com/office/drawing/2014/main" id="{9DB17147-FA14-AC73-E9A8-449B4E835F0B}"/>
              </a:ext>
            </a:extLst>
          </p:cNvPr>
          <p:cNvSpPr/>
          <p:nvPr/>
        </p:nvSpPr>
        <p:spPr>
          <a:xfrm>
            <a:off x="9913912" y="3847820"/>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1" name="直线连接符 30">
            <a:extLst>
              <a:ext uri="{FF2B5EF4-FFF2-40B4-BE49-F238E27FC236}">
                <a16:creationId xmlns:a16="http://schemas.microsoft.com/office/drawing/2014/main" id="{6E0CAAFA-6350-C4C5-E7D8-754E94131D74}"/>
              </a:ext>
            </a:extLst>
          </p:cNvPr>
          <p:cNvCxnSpPr>
            <a:cxnSpLocks/>
            <a:stCxn id="8" idx="2"/>
            <a:endCxn id="9" idx="7"/>
          </p:cNvCxnSpPr>
          <p:nvPr/>
        </p:nvCxnSpPr>
        <p:spPr>
          <a:xfrm flipH="1">
            <a:off x="7508002" y="2540584"/>
            <a:ext cx="833057" cy="6088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2E5F51D5-8D9E-A48E-00C0-A3D7175D8B2D}"/>
              </a:ext>
            </a:extLst>
          </p:cNvPr>
          <p:cNvCxnSpPr>
            <a:cxnSpLocks/>
            <a:stCxn id="8" idx="6"/>
            <a:endCxn id="10" idx="1"/>
          </p:cNvCxnSpPr>
          <p:nvPr/>
        </p:nvCxnSpPr>
        <p:spPr>
          <a:xfrm>
            <a:off x="8686989" y="2540584"/>
            <a:ext cx="700427" cy="4864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13EEBA70-91D9-955F-F087-236868C6835D}"/>
              </a:ext>
            </a:extLst>
          </p:cNvPr>
          <p:cNvCxnSpPr>
            <a:cxnSpLocks/>
            <a:stCxn id="9" idx="3"/>
            <a:endCxn id="11" idx="0"/>
          </p:cNvCxnSpPr>
          <p:nvPr/>
        </p:nvCxnSpPr>
        <p:spPr>
          <a:xfrm flipH="1">
            <a:off x="6911598" y="3393998"/>
            <a:ext cx="351794" cy="5289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直线连接符 39">
            <a:extLst>
              <a:ext uri="{FF2B5EF4-FFF2-40B4-BE49-F238E27FC236}">
                <a16:creationId xmlns:a16="http://schemas.microsoft.com/office/drawing/2014/main" id="{F0729E58-9C71-47D9-F645-CCC1632C26A5}"/>
              </a:ext>
            </a:extLst>
          </p:cNvPr>
          <p:cNvCxnSpPr>
            <a:cxnSpLocks/>
            <a:stCxn id="10" idx="3"/>
            <a:endCxn id="15" idx="0"/>
          </p:cNvCxnSpPr>
          <p:nvPr/>
        </p:nvCxnSpPr>
        <p:spPr>
          <a:xfrm flipH="1">
            <a:off x="8944140" y="3271693"/>
            <a:ext cx="443276" cy="5284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线连接符 64">
            <a:extLst>
              <a:ext uri="{FF2B5EF4-FFF2-40B4-BE49-F238E27FC236}">
                <a16:creationId xmlns:a16="http://schemas.microsoft.com/office/drawing/2014/main" id="{DA341D93-35BB-B6DC-1866-94DB9BA10AEA}"/>
              </a:ext>
            </a:extLst>
          </p:cNvPr>
          <p:cNvCxnSpPr>
            <a:cxnSpLocks/>
            <a:stCxn id="10" idx="5"/>
            <a:endCxn id="27" idx="0"/>
          </p:cNvCxnSpPr>
          <p:nvPr/>
        </p:nvCxnSpPr>
        <p:spPr>
          <a:xfrm>
            <a:off x="9632026" y="3271693"/>
            <a:ext cx="454851" cy="57612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线连接符 68">
            <a:extLst>
              <a:ext uri="{FF2B5EF4-FFF2-40B4-BE49-F238E27FC236}">
                <a16:creationId xmlns:a16="http://schemas.microsoft.com/office/drawing/2014/main" id="{B09652AF-F84F-9E4E-6E1A-25DB00C17978}"/>
              </a:ext>
            </a:extLst>
          </p:cNvPr>
          <p:cNvCxnSpPr>
            <a:cxnSpLocks/>
            <a:stCxn id="9" idx="5"/>
            <a:endCxn id="24" idx="0"/>
          </p:cNvCxnSpPr>
          <p:nvPr/>
        </p:nvCxnSpPr>
        <p:spPr>
          <a:xfrm>
            <a:off x="7508002" y="3393998"/>
            <a:ext cx="426184" cy="504076"/>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6B03A178-3F16-CD5A-FDA0-5A0223B3FD05}"/>
                  </a:ext>
                </a:extLst>
              </p:cNvPr>
              <p:cNvSpPr txBox="1"/>
              <p:nvPr/>
            </p:nvSpPr>
            <p:spPr>
              <a:xfrm>
                <a:off x="6570061" y="2707921"/>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71" name="文本框 70">
                <a:extLst>
                  <a:ext uri="{FF2B5EF4-FFF2-40B4-BE49-F238E27FC236}">
                    <a16:creationId xmlns:a16="http://schemas.microsoft.com/office/drawing/2014/main" id="{6B03A178-3F16-CD5A-FDA0-5A0223B3FD05}"/>
                  </a:ext>
                </a:extLst>
              </p:cNvPr>
              <p:cNvSpPr txBox="1">
                <a:spLocks noRot="1" noChangeAspect="1" noMove="1" noResize="1" noEditPoints="1" noAdjustHandles="1" noChangeArrowheads="1" noChangeShapeType="1" noTextEdit="1"/>
              </p:cNvSpPr>
              <p:nvPr/>
            </p:nvSpPr>
            <p:spPr>
              <a:xfrm>
                <a:off x="6570061" y="2707921"/>
                <a:ext cx="1191160" cy="400110"/>
              </a:xfrm>
              <a:prstGeom prst="rect">
                <a:avLst/>
              </a:prstGeom>
              <a:blipFill>
                <a:blip r:embed="rId3"/>
                <a:stretch>
                  <a:fillRect b="-15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8CC39FB9-D722-180A-BA6C-29A6899488E7}"/>
                  </a:ext>
                </a:extLst>
              </p:cNvPr>
              <p:cNvSpPr txBox="1"/>
              <p:nvPr/>
            </p:nvSpPr>
            <p:spPr>
              <a:xfrm>
                <a:off x="6186881" y="4164441"/>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82" name="文本框 81">
                <a:extLst>
                  <a:ext uri="{FF2B5EF4-FFF2-40B4-BE49-F238E27FC236}">
                    <a16:creationId xmlns:a16="http://schemas.microsoft.com/office/drawing/2014/main" id="{8CC39FB9-D722-180A-BA6C-29A6899488E7}"/>
                  </a:ext>
                </a:extLst>
              </p:cNvPr>
              <p:cNvSpPr txBox="1">
                <a:spLocks noRot="1" noChangeAspect="1" noMove="1" noResize="1" noEditPoints="1" noAdjustHandles="1" noChangeArrowheads="1" noChangeShapeType="1" noTextEdit="1"/>
              </p:cNvSpPr>
              <p:nvPr/>
            </p:nvSpPr>
            <p:spPr>
              <a:xfrm>
                <a:off x="6186881" y="4164441"/>
                <a:ext cx="1194301" cy="400110"/>
              </a:xfrm>
              <a:prstGeom prst="rect">
                <a:avLst/>
              </a:prstGeom>
              <a:blipFill>
                <a:blip r:embed="rId4"/>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85801DC7-E03E-0BF8-16A2-385D1FD432AB}"/>
                  </a:ext>
                </a:extLst>
              </p:cNvPr>
              <p:cNvSpPr txBox="1"/>
              <p:nvPr/>
            </p:nvSpPr>
            <p:spPr>
              <a:xfrm>
                <a:off x="9509721" y="4194609"/>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83" name="文本框 82">
                <a:extLst>
                  <a:ext uri="{FF2B5EF4-FFF2-40B4-BE49-F238E27FC236}">
                    <a16:creationId xmlns:a16="http://schemas.microsoft.com/office/drawing/2014/main" id="{85801DC7-E03E-0BF8-16A2-385D1FD432AB}"/>
                  </a:ext>
                </a:extLst>
              </p:cNvPr>
              <p:cNvSpPr txBox="1">
                <a:spLocks noRot="1" noChangeAspect="1" noMove="1" noResize="1" noEditPoints="1" noAdjustHandles="1" noChangeArrowheads="1" noChangeShapeType="1" noTextEdit="1"/>
              </p:cNvSpPr>
              <p:nvPr/>
            </p:nvSpPr>
            <p:spPr>
              <a:xfrm>
                <a:off x="9509721" y="4194609"/>
                <a:ext cx="1194301" cy="400110"/>
              </a:xfrm>
              <a:prstGeom prst="rect">
                <a:avLst/>
              </a:prstGeom>
              <a:blipFill>
                <a:blip r:embed="rId5"/>
                <a:stretch>
                  <a:fillRect b="-15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8" name="文本框 237">
                <a:extLst>
                  <a:ext uri="{FF2B5EF4-FFF2-40B4-BE49-F238E27FC236}">
                    <a16:creationId xmlns:a16="http://schemas.microsoft.com/office/drawing/2014/main" id="{1A92F9F2-F07A-3BBC-5D6F-A24E76BE946B}"/>
                  </a:ext>
                </a:extLst>
              </p:cNvPr>
              <p:cNvSpPr txBox="1"/>
              <p:nvPr/>
            </p:nvSpPr>
            <p:spPr>
              <a:xfrm>
                <a:off x="8180589" y="4667200"/>
                <a:ext cx="64312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3200" b="0" i="1" smtClean="0">
                          <a:latin typeface="Cambria Math" panose="02040503050406030204" pitchFamily="18" charset="0"/>
                        </a:rPr>
                        <m:t>⋅⋅⋅</m:t>
                      </m:r>
                    </m:oMath>
                  </m:oMathPara>
                </a14:m>
                <a:endParaRPr kumimoji="1" lang="zh-CN" altLang="en-US" sz="3200" dirty="0"/>
              </a:p>
            </p:txBody>
          </p:sp>
        </mc:Choice>
        <mc:Fallback xmlns="">
          <p:sp>
            <p:nvSpPr>
              <p:cNvPr id="238" name="文本框 237">
                <a:extLst>
                  <a:ext uri="{FF2B5EF4-FFF2-40B4-BE49-F238E27FC236}">
                    <a16:creationId xmlns:a16="http://schemas.microsoft.com/office/drawing/2014/main" id="{1A92F9F2-F07A-3BBC-5D6F-A24E76BE946B}"/>
                  </a:ext>
                </a:extLst>
              </p:cNvPr>
              <p:cNvSpPr txBox="1">
                <a:spLocks noRot="1" noChangeAspect="1" noMove="1" noResize="1" noEditPoints="1" noAdjustHandles="1" noChangeArrowheads="1" noChangeShapeType="1" noTextEdit="1"/>
              </p:cNvSpPr>
              <p:nvPr/>
            </p:nvSpPr>
            <p:spPr>
              <a:xfrm>
                <a:off x="8180589" y="4667200"/>
                <a:ext cx="643125" cy="58477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479E647F-F284-9B10-0F89-6749E519B735}"/>
                  </a:ext>
                </a:extLst>
              </p:cNvPr>
              <p:cNvSpPr txBox="1"/>
              <p:nvPr/>
            </p:nvSpPr>
            <p:spPr>
              <a:xfrm>
                <a:off x="9060038" y="2466260"/>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41" name="文本框 40">
                <a:extLst>
                  <a:ext uri="{FF2B5EF4-FFF2-40B4-BE49-F238E27FC236}">
                    <a16:creationId xmlns:a16="http://schemas.microsoft.com/office/drawing/2014/main" id="{479E647F-F284-9B10-0F89-6749E519B735}"/>
                  </a:ext>
                </a:extLst>
              </p:cNvPr>
              <p:cNvSpPr txBox="1">
                <a:spLocks noRot="1" noChangeAspect="1" noMove="1" noResize="1" noEditPoints="1" noAdjustHandles="1" noChangeArrowheads="1" noChangeShapeType="1" noTextEdit="1"/>
              </p:cNvSpPr>
              <p:nvPr/>
            </p:nvSpPr>
            <p:spPr>
              <a:xfrm>
                <a:off x="9060038" y="2466260"/>
                <a:ext cx="1191160" cy="400110"/>
              </a:xfrm>
              <a:prstGeom prst="rect">
                <a:avLst/>
              </a:prstGeom>
              <a:blipFill>
                <a:blip r:embed="rId7"/>
                <a:stretch>
                  <a:fillRect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26D3BECA-9D69-7DE0-FD7A-BACB0DE1F33C}"/>
                  </a:ext>
                </a:extLst>
              </p:cNvPr>
              <p:cNvSpPr txBox="1"/>
              <p:nvPr/>
            </p:nvSpPr>
            <p:spPr>
              <a:xfrm>
                <a:off x="8397789" y="4231361"/>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44" name="文本框 43">
                <a:extLst>
                  <a:ext uri="{FF2B5EF4-FFF2-40B4-BE49-F238E27FC236}">
                    <a16:creationId xmlns:a16="http://schemas.microsoft.com/office/drawing/2014/main" id="{26D3BECA-9D69-7DE0-FD7A-BACB0DE1F33C}"/>
                  </a:ext>
                </a:extLst>
              </p:cNvPr>
              <p:cNvSpPr txBox="1">
                <a:spLocks noRot="1" noChangeAspect="1" noMove="1" noResize="1" noEditPoints="1" noAdjustHandles="1" noChangeArrowheads="1" noChangeShapeType="1" noTextEdit="1"/>
              </p:cNvSpPr>
              <p:nvPr/>
            </p:nvSpPr>
            <p:spPr>
              <a:xfrm>
                <a:off x="8397789" y="4231361"/>
                <a:ext cx="1194301" cy="400110"/>
              </a:xfrm>
              <a:prstGeom prst="rect">
                <a:avLst/>
              </a:prstGeom>
              <a:blipFill>
                <a:blip r:embed="rId8"/>
                <a:stretch>
                  <a:fillRect b="-15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1096FECA-4592-29AE-A026-7A96BDDD681D}"/>
                  </a:ext>
                </a:extLst>
              </p:cNvPr>
              <p:cNvSpPr txBox="1"/>
              <p:nvPr/>
            </p:nvSpPr>
            <p:spPr>
              <a:xfrm>
                <a:off x="7319723" y="4220313"/>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45" name="文本框 44">
                <a:extLst>
                  <a:ext uri="{FF2B5EF4-FFF2-40B4-BE49-F238E27FC236}">
                    <a16:creationId xmlns:a16="http://schemas.microsoft.com/office/drawing/2014/main" id="{1096FECA-4592-29AE-A026-7A96BDDD681D}"/>
                  </a:ext>
                </a:extLst>
              </p:cNvPr>
              <p:cNvSpPr txBox="1">
                <a:spLocks noRot="1" noChangeAspect="1" noMove="1" noResize="1" noEditPoints="1" noAdjustHandles="1" noChangeArrowheads="1" noChangeShapeType="1" noTextEdit="1"/>
              </p:cNvSpPr>
              <p:nvPr/>
            </p:nvSpPr>
            <p:spPr>
              <a:xfrm>
                <a:off x="7319723" y="4220313"/>
                <a:ext cx="1194301" cy="400110"/>
              </a:xfrm>
              <a:prstGeom prst="rect">
                <a:avLst/>
              </a:prstGeom>
              <a:blipFill>
                <a:blip r:embed="rId9"/>
                <a:stretch>
                  <a:fillRect b="-15625"/>
                </a:stretch>
              </a:blipFill>
            </p:spPr>
            <p:txBody>
              <a:bodyPr/>
              <a:lstStyle/>
              <a:p>
                <a:r>
                  <a:rPr lang="zh-CN" altLang="en-US">
                    <a:noFill/>
                  </a:rPr>
                  <a:t> </a:t>
                </a:r>
              </a:p>
            </p:txBody>
          </p:sp>
        </mc:Fallback>
      </mc:AlternateContent>
      <p:pic>
        <p:nvPicPr>
          <p:cNvPr id="87" name="图片 86">
            <a:extLst>
              <a:ext uri="{FF2B5EF4-FFF2-40B4-BE49-F238E27FC236}">
                <a16:creationId xmlns:a16="http://schemas.microsoft.com/office/drawing/2014/main" id="{AC4A23FD-8EE7-9E00-691F-8CC8098FD142}"/>
              </a:ext>
            </a:extLst>
          </p:cNvPr>
          <p:cNvPicPr>
            <a:picLocks noChangeAspect="1"/>
          </p:cNvPicPr>
          <p:nvPr/>
        </p:nvPicPr>
        <p:blipFill>
          <a:blip r:embed="rId10"/>
          <a:stretch>
            <a:fillRect/>
          </a:stretch>
        </p:blipFill>
        <p:spPr>
          <a:xfrm>
            <a:off x="873660" y="2167203"/>
            <a:ext cx="3982986" cy="2743000"/>
          </a:xfrm>
          <a:prstGeom prst="rect">
            <a:avLst/>
          </a:prstGeom>
        </p:spPr>
      </p:pic>
      <p:sp>
        <p:nvSpPr>
          <p:cNvPr id="5" name="文本框 4">
            <a:extLst>
              <a:ext uri="{FF2B5EF4-FFF2-40B4-BE49-F238E27FC236}">
                <a16:creationId xmlns:a16="http://schemas.microsoft.com/office/drawing/2014/main" id="{36C6A203-2B4B-DEF5-F767-90F40EB523A6}"/>
              </a:ext>
            </a:extLst>
          </p:cNvPr>
          <p:cNvSpPr txBox="1"/>
          <p:nvPr/>
        </p:nvSpPr>
        <p:spPr>
          <a:xfrm>
            <a:off x="7676282" y="5561987"/>
            <a:ext cx="1540871" cy="461665"/>
          </a:xfrm>
          <a:prstGeom prst="rect">
            <a:avLst/>
          </a:prstGeom>
          <a:noFill/>
        </p:spPr>
        <p:txBody>
          <a:bodyPr wrap="none" rtlCol="0">
            <a:spAutoFit/>
          </a:bodyPr>
          <a:lstStyle/>
          <a:p>
            <a:r>
              <a:rPr kumimoji="1" lang="en-US" altLang="zh-CN" sz="2400" i="1" dirty="0">
                <a:solidFill>
                  <a:schemeClr val="accent6">
                    <a:lumMod val="75000"/>
                  </a:schemeClr>
                </a:solidFill>
                <a:latin typeface="Palatino Linotype" panose="02040502050505030304" pitchFamily="18" charset="0"/>
              </a:rPr>
              <a:t>Search</a:t>
            </a:r>
            <a:r>
              <a:rPr kumimoji="1" lang="zh-CN" altLang="en-US" sz="2400" i="1" dirty="0">
                <a:solidFill>
                  <a:schemeClr val="accent6">
                    <a:lumMod val="75000"/>
                  </a:schemeClr>
                </a:solidFill>
                <a:latin typeface="Palatino Linotype" panose="02040502050505030304" pitchFamily="18" charset="0"/>
              </a:rPr>
              <a:t> </a:t>
            </a:r>
            <a:r>
              <a:rPr kumimoji="1" lang="en-US" altLang="zh-CN" sz="2400" i="1" dirty="0">
                <a:solidFill>
                  <a:schemeClr val="accent6">
                    <a:lumMod val="75000"/>
                  </a:schemeClr>
                </a:solidFill>
                <a:latin typeface="Palatino Linotype" panose="02040502050505030304" pitchFamily="18" charset="0"/>
              </a:rPr>
              <a:t>tree</a:t>
            </a:r>
            <a:endParaRPr kumimoji="1" lang="zh-CN" altLang="en-US" sz="2400" i="1" dirty="0">
              <a:solidFill>
                <a:schemeClr val="accent6">
                  <a:lumMod val="75000"/>
                </a:schemeClr>
              </a:solidFill>
              <a:latin typeface="Palatino Linotype" panose="02040502050505030304" pitchFamily="18" charset="0"/>
            </a:endParaRPr>
          </a:p>
        </p:txBody>
      </p:sp>
    </p:spTree>
    <p:extLst>
      <p:ext uri="{BB962C8B-B14F-4D97-AF65-F5344CB8AC3E}">
        <p14:creationId xmlns:p14="http://schemas.microsoft.com/office/powerpoint/2010/main" val="196079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pPr rtl="0"/>
            <a:r>
              <a:rPr lang="en-US" altLang="zh-CN" sz="4000" cap="none" dirty="0">
                <a:latin typeface="Palatino Linotype" panose="02040502050505030304" pitchFamily="18" charset="0"/>
                <a:ea typeface="Cambria" panose="02040503050406030204" pitchFamily="18" charset="0"/>
              </a:rPr>
              <a:t>Combinatorial</a:t>
            </a:r>
            <a:r>
              <a:rPr lang="zh-CN" altLang="en-US" sz="4000" cap="none" dirty="0">
                <a:latin typeface="Palatino Linotype" panose="02040502050505030304" pitchFamily="18" charset="0"/>
                <a:ea typeface="Cambria" panose="02040503050406030204" pitchFamily="18" charset="0"/>
              </a:rPr>
              <a:t> </a:t>
            </a:r>
            <a:r>
              <a:rPr lang="en-US" altLang="zh-CN" sz="4000" cap="none" dirty="0">
                <a:latin typeface="Palatino Linotype" panose="02040502050505030304" pitchFamily="18" charset="0"/>
                <a:ea typeface="Cambria" panose="02040503050406030204" pitchFamily="18" charset="0"/>
              </a:rPr>
              <a:t>Optimization</a:t>
            </a:r>
            <a:r>
              <a:rPr lang="zh-CN" altLang="en-US" sz="4000" cap="none" dirty="0">
                <a:latin typeface="Palatino Linotype" panose="02040502050505030304" pitchFamily="18" charset="0"/>
                <a:ea typeface="Cambria" panose="02040503050406030204" pitchFamily="18" charset="0"/>
              </a:rPr>
              <a:t> </a:t>
            </a:r>
            <a:r>
              <a:rPr lang="en-US" altLang="zh-CN" sz="4000" cap="none" dirty="0">
                <a:latin typeface="Palatino Linotype" panose="02040502050505030304" pitchFamily="18" charset="0"/>
                <a:ea typeface="Cambria" panose="02040503050406030204" pitchFamily="18" charset="0"/>
              </a:rPr>
              <a:t>Problems(COPs)</a:t>
            </a:r>
            <a:endParaRPr lang="zh-cn" sz="4000" cap="none" dirty="0">
              <a:latin typeface="Palatino Linotype" panose="02040502050505030304" pitchFamily="18" charset="0"/>
            </a:endParaRPr>
          </a:p>
        </p:txBody>
      </p:sp>
      <p:sp>
        <p:nvSpPr>
          <p:cNvPr id="3" name="副标题 2">
            <a:extLst>
              <a:ext uri="{FF2B5EF4-FFF2-40B4-BE49-F238E27FC236}">
                <a16:creationId xmlns:a16="http://schemas.microsoft.com/office/drawing/2014/main" id="{C8722DDC-8EEE-4A06-8DFE-B44871EAA2CF}"/>
              </a:ext>
            </a:extLst>
          </p:cNvPr>
          <p:cNvSpPr>
            <a:spLocks noGrp="1"/>
          </p:cNvSpPr>
          <p:nvPr>
            <p:ph idx="1"/>
          </p:nvPr>
        </p:nvSpPr>
        <p:spPr>
          <a:xfrm>
            <a:off x="838200" y="1690688"/>
            <a:ext cx="10515600" cy="2555848"/>
          </a:xfrm>
        </p:spPr>
        <p:txBody>
          <a:bodyPr rtlCol="0" anchor="ctr">
            <a:noAutofit/>
          </a:bodyPr>
          <a:lstStyle/>
          <a:p>
            <a:endParaRPr lang="en-US" altLang="zh-CN" dirty="0">
              <a:latin typeface="Palatino Linotype" panose="02040502050505030304" pitchFamily="18" charset="0"/>
              <a:ea typeface="Cambria" panose="02040503050406030204" pitchFamily="18" charset="0"/>
            </a:endParaRPr>
          </a:p>
          <a:p>
            <a:r>
              <a:rPr lang="en-US" altLang="zh-CN" dirty="0">
                <a:latin typeface="Palatino Linotype" panose="02040502050505030304" pitchFamily="18" charset="0"/>
                <a:ea typeface="Cambria" panose="02040503050406030204" pitchFamily="18" charset="0"/>
              </a:rPr>
              <a:t>Important</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category</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of</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real-world</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problems.</a:t>
            </a:r>
          </a:p>
          <a:p>
            <a:r>
              <a:rPr lang="en-US" altLang="zh-CN" dirty="0">
                <a:latin typeface="Palatino Linotype" panose="02040502050505030304" pitchFamily="18" charset="0"/>
                <a:ea typeface="Cambria" panose="02040503050406030204" pitchFamily="18" charset="0"/>
              </a:rPr>
              <a:t>Find</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the</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best</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valid</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solution</a:t>
            </a:r>
          </a:p>
          <a:p>
            <a:pPr lvl="1"/>
            <a:r>
              <a:rPr lang="en-US" altLang="zh-CN" sz="2800" dirty="0">
                <a:latin typeface="Palatino Linotype" panose="02040502050505030304" pitchFamily="18" charset="0"/>
                <a:ea typeface="Cambria" panose="02040503050406030204" pitchFamily="18" charset="0"/>
              </a:rPr>
              <a:t>valid</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satisfies</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user-provided</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constraints</a:t>
            </a:r>
          </a:p>
          <a:p>
            <a:pPr lvl="1"/>
            <a:r>
              <a:rPr lang="en-US" altLang="zh-CN" sz="2800" dirty="0">
                <a:latin typeface="Palatino Linotype" panose="02040502050505030304" pitchFamily="18" charset="0"/>
                <a:ea typeface="Cambria" panose="02040503050406030204" pitchFamily="18" charset="0"/>
              </a:rPr>
              <a:t>best:</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maximizes</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an</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objective</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function</a:t>
            </a:r>
            <a:r>
              <a:rPr lang="zh-CN" altLang="en-US" sz="2800" dirty="0">
                <a:latin typeface="Palatino Linotype" panose="02040502050505030304" pitchFamily="18" charset="0"/>
                <a:ea typeface="Cambria" panose="02040503050406030204" pitchFamily="18" charset="0"/>
              </a:rPr>
              <a:t> </a:t>
            </a:r>
            <a:endParaRPr lang="en-US" altLang="zh-CN" sz="2800" dirty="0">
              <a:latin typeface="Palatino Linotype" panose="02040502050505030304" pitchFamily="18" charset="0"/>
              <a:ea typeface="Cambria" panose="02040503050406030204" pitchFamily="18" charset="0"/>
            </a:endParaRPr>
          </a:p>
          <a:p>
            <a:pPr marL="457200" lvl="1" indent="0">
              <a:buNone/>
            </a:pPr>
            <a:endParaRPr lang="en-US" altLang="zh-CN" dirty="0">
              <a:latin typeface="Palatino Linotype" panose="02040502050505030304" pitchFamily="18" charset="0"/>
              <a:ea typeface="Cambria" panose="02040503050406030204" pitchFamily="18" charset="0"/>
            </a:endParaRPr>
          </a:p>
          <a:p>
            <a:endParaRPr lang="en-US" altLang="zh-CN" dirty="0">
              <a:latin typeface="Palatino Linotype" panose="02040502050505030304" pitchFamily="18" charset="0"/>
              <a:ea typeface="Cambria" panose="02040503050406030204" pitchFamily="18" charset="0"/>
            </a:endParaRPr>
          </a:p>
        </p:txBody>
      </p:sp>
    </p:spTree>
    <p:extLst>
      <p:ext uri="{BB962C8B-B14F-4D97-AF65-F5344CB8AC3E}">
        <p14:creationId xmlns:p14="http://schemas.microsoft.com/office/powerpoint/2010/main" val="3762950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dirty="0">
                <a:latin typeface="Palatino Linotype" panose="02040502050505030304" pitchFamily="18" charset="0"/>
                <a:ea typeface="Cambria" panose="02040503050406030204" pitchFamily="18" charset="0"/>
              </a:rPr>
              <a:t>Subproblems</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from</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Exhaustive</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Search</a:t>
            </a:r>
            <a:endParaRPr lang="en-US" altLang="zh-CN" sz="4400" dirty="0">
              <a:solidFill>
                <a:srgbClr val="FF0000"/>
              </a:solidFill>
              <a:latin typeface="Palatino Linotype" panose="02040502050505030304" pitchFamily="18" charset="0"/>
              <a:ea typeface="Cambria" panose="02040503050406030204" pitchFamily="18" charset="0"/>
            </a:endParaRPr>
          </a:p>
        </p:txBody>
      </p:sp>
      <p:sp>
        <p:nvSpPr>
          <p:cNvPr id="8" name="椭圆 7">
            <a:extLst>
              <a:ext uri="{FF2B5EF4-FFF2-40B4-BE49-F238E27FC236}">
                <a16:creationId xmlns:a16="http://schemas.microsoft.com/office/drawing/2014/main" id="{3B125FFF-EA0F-9B26-4508-4126339B189A}"/>
              </a:ext>
            </a:extLst>
          </p:cNvPr>
          <p:cNvSpPr/>
          <p:nvPr/>
        </p:nvSpPr>
        <p:spPr>
          <a:xfrm>
            <a:off x="8391163" y="2466916"/>
            <a:ext cx="345930" cy="3459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C3B4E144-29C7-CBB1-1ABF-3F1F330B5E0D}"/>
              </a:ext>
            </a:extLst>
          </p:cNvPr>
          <p:cNvSpPr/>
          <p:nvPr/>
        </p:nvSpPr>
        <p:spPr>
          <a:xfrm>
            <a:off x="7262836" y="3198025"/>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a:extLst>
              <a:ext uri="{FF2B5EF4-FFF2-40B4-BE49-F238E27FC236}">
                <a16:creationId xmlns:a16="http://schemas.microsoft.com/office/drawing/2014/main" id="{2929E9D7-AE5D-93A5-B8E0-81E0B130A4E4}"/>
              </a:ext>
            </a:extLst>
          </p:cNvPr>
          <p:cNvSpPr/>
          <p:nvPr/>
        </p:nvSpPr>
        <p:spPr>
          <a:xfrm>
            <a:off x="9386860" y="3075720"/>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FD75C187-D2F0-D16B-5EB6-A121930C966D}"/>
              </a:ext>
            </a:extLst>
          </p:cNvPr>
          <p:cNvSpPr/>
          <p:nvPr/>
        </p:nvSpPr>
        <p:spPr>
          <a:xfrm>
            <a:off x="6788737" y="4022228"/>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a:extLst>
              <a:ext uri="{FF2B5EF4-FFF2-40B4-BE49-F238E27FC236}">
                <a16:creationId xmlns:a16="http://schemas.microsoft.com/office/drawing/2014/main" id="{CE47F404-C16F-6132-C4AB-0A4B559E5CDD}"/>
              </a:ext>
            </a:extLst>
          </p:cNvPr>
          <p:cNvSpPr/>
          <p:nvPr/>
        </p:nvSpPr>
        <p:spPr>
          <a:xfrm>
            <a:off x="8821279" y="3899472"/>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a:extLst>
              <a:ext uri="{FF2B5EF4-FFF2-40B4-BE49-F238E27FC236}">
                <a16:creationId xmlns:a16="http://schemas.microsoft.com/office/drawing/2014/main" id="{83D8F102-A71F-BE31-F698-43673B7DB381}"/>
              </a:ext>
            </a:extLst>
          </p:cNvPr>
          <p:cNvSpPr/>
          <p:nvPr/>
        </p:nvSpPr>
        <p:spPr>
          <a:xfrm>
            <a:off x="7811325" y="3997371"/>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a:extLst>
              <a:ext uri="{FF2B5EF4-FFF2-40B4-BE49-F238E27FC236}">
                <a16:creationId xmlns:a16="http://schemas.microsoft.com/office/drawing/2014/main" id="{9DB17147-FA14-AC73-E9A8-449B4E835F0B}"/>
              </a:ext>
            </a:extLst>
          </p:cNvPr>
          <p:cNvSpPr/>
          <p:nvPr/>
        </p:nvSpPr>
        <p:spPr>
          <a:xfrm>
            <a:off x="9964016" y="3947117"/>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1" name="直线连接符 30">
            <a:extLst>
              <a:ext uri="{FF2B5EF4-FFF2-40B4-BE49-F238E27FC236}">
                <a16:creationId xmlns:a16="http://schemas.microsoft.com/office/drawing/2014/main" id="{6E0CAAFA-6350-C4C5-E7D8-754E94131D74}"/>
              </a:ext>
            </a:extLst>
          </p:cNvPr>
          <p:cNvCxnSpPr>
            <a:cxnSpLocks/>
            <a:stCxn id="8" idx="2"/>
            <a:endCxn id="9" idx="7"/>
          </p:cNvCxnSpPr>
          <p:nvPr/>
        </p:nvCxnSpPr>
        <p:spPr>
          <a:xfrm flipH="1">
            <a:off x="7558106" y="2639881"/>
            <a:ext cx="833057" cy="6088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2E5F51D5-8D9E-A48E-00C0-A3D7175D8B2D}"/>
              </a:ext>
            </a:extLst>
          </p:cNvPr>
          <p:cNvCxnSpPr>
            <a:cxnSpLocks/>
            <a:stCxn id="8" idx="6"/>
            <a:endCxn id="10" idx="1"/>
          </p:cNvCxnSpPr>
          <p:nvPr/>
        </p:nvCxnSpPr>
        <p:spPr>
          <a:xfrm>
            <a:off x="8737093" y="2639881"/>
            <a:ext cx="700427" cy="4864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13EEBA70-91D9-955F-F087-236868C6835D}"/>
              </a:ext>
            </a:extLst>
          </p:cNvPr>
          <p:cNvCxnSpPr>
            <a:cxnSpLocks/>
            <a:stCxn id="9" idx="3"/>
            <a:endCxn id="11" idx="0"/>
          </p:cNvCxnSpPr>
          <p:nvPr/>
        </p:nvCxnSpPr>
        <p:spPr>
          <a:xfrm flipH="1">
            <a:off x="6961702" y="3493295"/>
            <a:ext cx="351794" cy="5289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直线连接符 39">
            <a:extLst>
              <a:ext uri="{FF2B5EF4-FFF2-40B4-BE49-F238E27FC236}">
                <a16:creationId xmlns:a16="http://schemas.microsoft.com/office/drawing/2014/main" id="{F0729E58-9C71-47D9-F645-CCC1632C26A5}"/>
              </a:ext>
            </a:extLst>
          </p:cNvPr>
          <p:cNvCxnSpPr>
            <a:cxnSpLocks/>
            <a:stCxn id="10" idx="3"/>
            <a:endCxn id="15" idx="0"/>
          </p:cNvCxnSpPr>
          <p:nvPr/>
        </p:nvCxnSpPr>
        <p:spPr>
          <a:xfrm flipH="1">
            <a:off x="8994244" y="3370990"/>
            <a:ext cx="443276" cy="5284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线连接符 64">
            <a:extLst>
              <a:ext uri="{FF2B5EF4-FFF2-40B4-BE49-F238E27FC236}">
                <a16:creationId xmlns:a16="http://schemas.microsoft.com/office/drawing/2014/main" id="{DA341D93-35BB-B6DC-1866-94DB9BA10AEA}"/>
              </a:ext>
            </a:extLst>
          </p:cNvPr>
          <p:cNvCxnSpPr>
            <a:cxnSpLocks/>
            <a:stCxn id="10" idx="5"/>
            <a:endCxn id="27" idx="0"/>
          </p:cNvCxnSpPr>
          <p:nvPr/>
        </p:nvCxnSpPr>
        <p:spPr>
          <a:xfrm>
            <a:off x="9682130" y="3370990"/>
            <a:ext cx="454851" cy="57612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线连接符 68">
            <a:extLst>
              <a:ext uri="{FF2B5EF4-FFF2-40B4-BE49-F238E27FC236}">
                <a16:creationId xmlns:a16="http://schemas.microsoft.com/office/drawing/2014/main" id="{B09652AF-F84F-9E4E-6E1A-25DB00C17978}"/>
              </a:ext>
            </a:extLst>
          </p:cNvPr>
          <p:cNvCxnSpPr>
            <a:cxnSpLocks/>
            <a:stCxn id="9" idx="5"/>
            <a:endCxn id="24" idx="0"/>
          </p:cNvCxnSpPr>
          <p:nvPr/>
        </p:nvCxnSpPr>
        <p:spPr>
          <a:xfrm>
            <a:off x="7558106" y="3493295"/>
            <a:ext cx="426184" cy="504076"/>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6B03A178-3F16-CD5A-FDA0-5A0223B3FD05}"/>
                  </a:ext>
                </a:extLst>
              </p:cNvPr>
              <p:cNvSpPr txBox="1"/>
              <p:nvPr/>
            </p:nvSpPr>
            <p:spPr>
              <a:xfrm>
                <a:off x="6620165" y="2807218"/>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71" name="文本框 70">
                <a:extLst>
                  <a:ext uri="{FF2B5EF4-FFF2-40B4-BE49-F238E27FC236}">
                    <a16:creationId xmlns:a16="http://schemas.microsoft.com/office/drawing/2014/main" id="{6B03A178-3F16-CD5A-FDA0-5A0223B3FD05}"/>
                  </a:ext>
                </a:extLst>
              </p:cNvPr>
              <p:cNvSpPr txBox="1">
                <a:spLocks noRot="1" noChangeAspect="1" noMove="1" noResize="1" noEditPoints="1" noAdjustHandles="1" noChangeArrowheads="1" noChangeShapeType="1" noTextEdit="1"/>
              </p:cNvSpPr>
              <p:nvPr/>
            </p:nvSpPr>
            <p:spPr>
              <a:xfrm>
                <a:off x="6620165" y="2807218"/>
                <a:ext cx="1191160" cy="400110"/>
              </a:xfrm>
              <a:prstGeom prst="rect">
                <a:avLst/>
              </a:prstGeom>
              <a:blipFill>
                <a:blip r:embed="rId3"/>
                <a:stretch>
                  <a:fillRect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8CC39FB9-D722-180A-BA6C-29A6899488E7}"/>
                  </a:ext>
                </a:extLst>
              </p:cNvPr>
              <p:cNvSpPr txBox="1"/>
              <p:nvPr/>
            </p:nvSpPr>
            <p:spPr>
              <a:xfrm>
                <a:off x="6236985" y="4326368"/>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82" name="文本框 81">
                <a:extLst>
                  <a:ext uri="{FF2B5EF4-FFF2-40B4-BE49-F238E27FC236}">
                    <a16:creationId xmlns:a16="http://schemas.microsoft.com/office/drawing/2014/main" id="{8CC39FB9-D722-180A-BA6C-29A6899488E7}"/>
                  </a:ext>
                </a:extLst>
              </p:cNvPr>
              <p:cNvSpPr txBox="1">
                <a:spLocks noRot="1" noChangeAspect="1" noMove="1" noResize="1" noEditPoints="1" noAdjustHandles="1" noChangeArrowheads="1" noChangeShapeType="1" noTextEdit="1"/>
              </p:cNvSpPr>
              <p:nvPr/>
            </p:nvSpPr>
            <p:spPr>
              <a:xfrm>
                <a:off x="6236985" y="4326368"/>
                <a:ext cx="1194301" cy="400110"/>
              </a:xfrm>
              <a:prstGeom prst="rect">
                <a:avLst/>
              </a:prstGeom>
              <a:blipFill>
                <a:blip r:embed="rId4"/>
                <a:stretch>
                  <a:fillRect b="-15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85801DC7-E03E-0BF8-16A2-385D1FD432AB}"/>
                  </a:ext>
                </a:extLst>
              </p:cNvPr>
              <p:cNvSpPr txBox="1"/>
              <p:nvPr/>
            </p:nvSpPr>
            <p:spPr>
              <a:xfrm>
                <a:off x="9559825" y="4293906"/>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83" name="文本框 82">
                <a:extLst>
                  <a:ext uri="{FF2B5EF4-FFF2-40B4-BE49-F238E27FC236}">
                    <a16:creationId xmlns:a16="http://schemas.microsoft.com/office/drawing/2014/main" id="{85801DC7-E03E-0BF8-16A2-385D1FD432AB}"/>
                  </a:ext>
                </a:extLst>
              </p:cNvPr>
              <p:cNvSpPr txBox="1">
                <a:spLocks noRot="1" noChangeAspect="1" noMove="1" noResize="1" noEditPoints="1" noAdjustHandles="1" noChangeArrowheads="1" noChangeShapeType="1" noTextEdit="1"/>
              </p:cNvSpPr>
              <p:nvPr/>
            </p:nvSpPr>
            <p:spPr>
              <a:xfrm>
                <a:off x="9559825" y="4293906"/>
                <a:ext cx="1194301" cy="400110"/>
              </a:xfrm>
              <a:prstGeom prst="rect">
                <a:avLst/>
              </a:prstGeom>
              <a:blipFill>
                <a:blip r:embed="rId5"/>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8" name="文本框 237">
                <a:extLst>
                  <a:ext uri="{FF2B5EF4-FFF2-40B4-BE49-F238E27FC236}">
                    <a16:creationId xmlns:a16="http://schemas.microsoft.com/office/drawing/2014/main" id="{1A92F9F2-F07A-3BBC-5D6F-A24E76BE946B}"/>
                  </a:ext>
                </a:extLst>
              </p:cNvPr>
              <p:cNvSpPr txBox="1"/>
              <p:nvPr/>
            </p:nvSpPr>
            <p:spPr>
              <a:xfrm>
                <a:off x="8230693" y="4766497"/>
                <a:ext cx="64312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3200" b="0" i="1" smtClean="0">
                          <a:latin typeface="Cambria Math" panose="02040503050406030204" pitchFamily="18" charset="0"/>
                        </a:rPr>
                        <m:t>⋅⋅⋅</m:t>
                      </m:r>
                    </m:oMath>
                  </m:oMathPara>
                </a14:m>
                <a:endParaRPr kumimoji="1" lang="zh-CN" altLang="en-US" sz="3200" dirty="0"/>
              </a:p>
            </p:txBody>
          </p:sp>
        </mc:Choice>
        <mc:Fallback xmlns="">
          <p:sp>
            <p:nvSpPr>
              <p:cNvPr id="238" name="文本框 237">
                <a:extLst>
                  <a:ext uri="{FF2B5EF4-FFF2-40B4-BE49-F238E27FC236}">
                    <a16:creationId xmlns:a16="http://schemas.microsoft.com/office/drawing/2014/main" id="{1A92F9F2-F07A-3BBC-5D6F-A24E76BE946B}"/>
                  </a:ext>
                </a:extLst>
              </p:cNvPr>
              <p:cNvSpPr txBox="1">
                <a:spLocks noRot="1" noChangeAspect="1" noMove="1" noResize="1" noEditPoints="1" noAdjustHandles="1" noChangeArrowheads="1" noChangeShapeType="1" noTextEdit="1"/>
              </p:cNvSpPr>
              <p:nvPr/>
            </p:nvSpPr>
            <p:spPr>
              <a:xfrm>
                <a:off x="8230693" y="4766497"/>
                <a:ext cx="643125" cy="58477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479E647F-F284-9B10-0F89-6749E519B735}"/>
                  </a:ext>
                </a:extLst>
              </p:cNvPr>
              <p:cNvSpPr txBox="1"/>
              <p:nvPr/>
            </p:nvSpPr>
            <p:spPr>
              <a:xfrm>
                <a:off x="9110142" y="2565557"/>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41" name="文本框 40">
                <a:extLst>
                  <a:ext uri="{FF2B5EF4-FFF2-40B4-BE49-F238E27FC236}">
                    <a16:creationId xmlns:a16="http://schemas.microsoft.com/office/drawing/2014/main" id="{479E647F-F284-9B10-0F89-6749E519B735}"/>
                  </a:ext>
                </a:extLst>
              </p:cNvPr>
              <p:cNvSpPr txBox="1">
                <a:spLocks noRot="1" noChangeAspect="1" noMove="1" noResize="1" noEditPoints="1" noAdjustHandles="1" noChangeArrowheads="1" noChangeShapeType="1" noTextEdit="1"/>
              </p:cNvSpPr>
              <p:nvPr/>
            </p:nvSpPr>
            <p:spPr>
              <a:xfrm>
                <a:off x="9110142" y="2565557"/>
                <a:ext cx="1191160" cy="400110"/>
              </a:xfrm>
              <a:prstGeom prst="rect">
                <a:avLst/>
              </a:prstGeom>
              <a:blipFill>
                <a:blip r:embed="rId7"/>
                <a:stretch>
                  <a:fillRect b="-15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26D3BECA-9D69-7DE0-FD7A-BACB0DE1F33C}"/>
                  </a:ext>
                </a:extLst>
              </p:cNvPr>
              <p:cNvSpPr txBox="1"/>
              <p:nvPr/>
            </p:nvSpPr>
            <p:spPr>
              <a:xfrm>
                <a:off x="8447893" y="4330658"/>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44" name="文本框 43">
                <a:extLst>
                  <a:ext uri="{FF2B5EF4-FFF2-40B4-BE49-F238E27FC236}">
                    <a16:creationId xmlns:a16="http://schemas.microsoft.com/office/drawing/2014/main" id="{26D3BECA-9D69-7DE0-FD7A-BACB0DE1F33C}"/>
                  </a:ext>
                </a:extLst>
              </p:cNvPr>
              <p:cNvSpPr txBox="1">
                <a:spLocks noRot="1" noChangeAspect="1" noMove="1" noResize="1" noEditPoints="1" noAdjustHandles="1" noChangeArrowheads="1" noChangeShapeType="1" noTextEdit="1"/>
              </p:cNvSpPr>
              <p:nvPr/>
            </p:nvSpPr>
            <p:spPr>
              <a:xfrm>
                <a:off x="8447893" y="4330658"/>
                <a:ext cx="1194301" cy="400110"/>
              </a:xfrm>
              <a:prstGeom prst="rect">
                <a:avLst/>
              </a:prstGeom>
              <a:blipFill>
                <a:blip r:embed="rId8"/>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1096FECA-4592-29AE-A026-7A96BDDD681D}"/>
                  </a:ext>
                </a:extLst>
              </p:cNvPr>
              <p:cNvSpPr txBox="1"/>
              <p:nvPr/>
            </p:nvSpPr>
            <p:spPr>
              <a:xfrm>
                <a:off x="7369827" y="4319610"/>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45" name="文本框 44">
                <a:extLst>
                  <a:ext uri="{FF2B5EF4-FFF2-40B4-BE49-F238E27FC236}">
                    <a16:creationId xmlns:a16="http://schemas.microsoft.com/office/drawing/2014/main" id="{1096FECA-4592-29AE-A026-7A96BDDD681D}"/>
                  </a:ext>
                </a:extLst>
              </p:cNvPr>
              <p:cNvSpPr txBox="1">
                <a:spLocks noRot="1" noChangeAspect="1" noMove="1" noResize="1" noEditPoints="1" noAdjustHandles="1" noChangeArrowheads="1" noChangeShapeType="1" noTextEdit="1"/>
              </p:cNvSpPr>
              <p:nvPr/>
            </p:nvSpPr>
            <p:spPr>
              <a:xfrm>
                <a:off x="7369827" y="4319610"/>
                <a:ext cx="1194301" cy="400110"/>
              </a:xfrm>
              <a:prstGeom prst="rect">
                <a:avLst/>
              </a:prstGeom>
              <a:blipFill>
                <a:blip r:embed="rId9"/>
                <a:stretch>
                  <a:fillRect b="-12500"/>
                </a:stretch>
              </a:blipFill>
            </p:spPr>
            <p:txBody>
              <a:bodyPr/>
              <a:lstStyle/>
              <a:p>
                <a:r>
                  <a:rPr lang="zh-CN" altLang="en-US">
                    <a:noFill/>
                  </a:rPr>
                  <a:t> </a:t>
                </a:r>
              </a:p>
            </p:txBody>
          </p:sp>
        </mc:Fallback>
      </mc:AlternateContent>
      <p:pic>
        <p:nvPicPr>
          <p:cNvPr id="87" name="图片 86">
            <a:extLst>
              <a:ext uri="{FF2B5EF4-FFF2-40B4-BE49-F238E27FC236}">
                <a16:creationId xmlns:a16="http://schemas.microsoft.com/office/drawing/2014/main" id="{AC4A23FD-8EE7-9E00-691F-8CC8098FD142}"/>
              </a:ext>
            </a:extLst>
          </p:cNvPr>
          <p:cNvPicPr>
            <a:picLocks noChangeAspect="1"/>
          </p:cNvPicPr>
          <p:nvPr/>
        </p:nvPicPr>
        <p:blipFill>
          <a:blip r:embed="rId10"/>
          <a:stretch>
            <a:fillRect/>
          </a:stretch>
        </p:blipFill>
        <p:spPr>
          <a:xfrm>
            <a:off x="964361" y="2098561"/>
            <a:ext cx="4328699" cy="2981086"/>
          </a:xfrm>
          <a:prstGeom prst="rect">
            <a:avLst/>
          </a:prstGeom>
        </p:spPr>
      </p:pic>
    </p:spTree>
    <p:extLst>
      <p:ext uri="{BB962C8B-B14F-4D97-AF65-F5344CB8AC3E}">
        <p14:creationId xmlns:p14="http://schemas.microsoft.com/office/powerpoint/2010/main" val="3951865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dirty="0">
                <a:latin typeface="Palatino Linotype" panose="02040502050505030304" pitchFamily="18" charset="0"/>
                <a:ea typeface="Cambria" panose="02040503050406030204" pitchFamily="18" charset="0"/>
              </a:rPr>
              <a:t>Subproblems</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from</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Exhaustive</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Search</a:t>
            </a:r>
            <a:endParaRPr lang="en-US" altLang="zh-CN" sz="4400" dirty="0">
              <a:solidFill>
                <a:srgbClr val="FF0000"/>
              </a:solidFill>
              <a:latin typeface="Palatino Linotype" panose="02040502050505030304" pitchFamily="18" charset="0"/>
              <a:ea typeface="Cambria" panose="02040503050406030204" pitchFamily="18" charset="0"/>
            </a:endParaRPr>
          </a:p>
        </p:txBody>
      </p:sp>
      <p:sp>
        <p:nvSpPr>
          <p:cNvPr id="8" name="椭圆 7">
            <a:extLst>
              <a:ext uri="{FF2B5EF4-FFF2-40B4-BE49-F238E27FC236}">
                <a16:creationId xmlns:a16="http://schemas.microsoft.com/office/drawing/2014/main" id="{3B125FFF-EA0F-9B26-4508-4126339B189A}"/>
              </a:ext>
            </a:extLst>
          </p:cNvPr>
          <p:cNvSpPr/>
          <p:nvPr/>
        </p:nvSpPr>
        <p:spPr>
          <a:xfrm>
            <a:off x="8378637" y="2567124"/>
            <a:ext cx="345930" cy="34593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C3B4E144-29C7-CBB1-1ABF-3F1F330B5E0D}"/>
              </a:ext>
            </a:extLst>
          </p:cNvPr>
          <p:cNvSpPr/>
          <p:nvPr/>
        </p:nvSpPr>
        <p:spPr>
          <a:xfrm>
            <a:off x="7250310" y="3298233"/>
            <a:ext cx="345930" cy="3459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a:extLst>
              <a:ext uri="{FF2B5EF4-FFF2-40B4-BE49-F238E27FC236}">
                <a16:creationId xmlns:a16="http://schemas.microsoft.com/office/drawing/2014/main" id="{2929E9D7-AE5D-93A5-B8E0-81E0B130A4E4}"/>
              </a:ext>
            </a:extLst>
          </p:cNvPr>
          <p:cNvSpPr/>
          <p:nvPr/>
        </p:nvSpPr>
        <p:spPr>
          <a:xfrm>
            <a:off x="9374334" y="3175928"/>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FD75C187-D2F0-D16B-5EB6-A121930C966D}"/>
              </a:ext>
            </a:extLst>
          </p:cNvPr>
          <p:cNvSpPr/>
          <p:nvPr/>
        </p:nvSpPr>
        <p:spPr>
          <a:xfrm>
            <a:off x="6776211" y="4122436"/>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a:extLst>
              <a:ext uri="{FF2B5EF4-FFF2-40B4-BE49-F238E27FC236}">
                <a16:creationId xmlns:a16="http://schemas.microsoft.com/office/drawing/2014/main" id="{CE47F404-C16F-6132-C4AB-0A4B559E5CDD}"/>
              </a:ext>
            </a:extLst>
          </p:cNvPr>
          <p:cNvSpPr/>
          <p:nvPr/>
        </p:nvSpPr>
        <p:spPr>
          <a:xfrm>
            <a:off x="8808753" y="3999680"/>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a:extLst>
              <a:ext uri="{FF2B5EF4-FFF2-40B4-BE49-F238E27FC236}">
                <a16:creationId xmlns:a16="http://schemas.microsoft.com/office/drawing/2014/main" id="{83D8F102-A71F-BE31-F698-43673B7DB381}"/>
              </a:ext>
            </a:extLst>
          </p:cNvPr>
          <p:cNvSpPr/>
          <p:nvPr/>
        </p:nvSpPr>
        <p:spPr>
          <a:xfrm>
            <a:off x="7798799" y="4097579"/>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a:extLst>
              <a:ext uri="{FF2B5EF4-FFF2-40B4-BE49-F238E27FC236}">
                <a16:creationId xmlns:a16="http://schemas.microsoft.com/office/drawing/2014/main" id="{9DB17147-FA14-AC73-E9A8-449B4E835F0B}"/>
              </a:ext>
            </a:extLst>
          </p:cNvPr>
          <p:cNvSpPr/>
          <p:nvPr/>
        </p:nvSpPr>
        <p:spPr>
          <a:xfrm>
            <a:off x="9951490" y="4047325"/>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1" name="直线连接符 30">
            <a:extLst>
              <a:ext uri="{FF2B5EF4-FFF2-40B4-BE49-F238E27FC236}">
                <a16:creationId xmlns:a16="http://schemas.microsoft.com/office/drawing/2014/main" id="{6E0CAAFA-6350-C4C5-E7D8-754E94131D74}"/>
              </a:ext>
            </a:extLst>
          </p:cNvPr>
          <p:cNvCxnSpPr>
            <a:cxnSpLocks/>
            <a:stCxn id="8" idx="2"/>
            <a:endCxn id="9" idx="7"/>
          </p:cNvCxnSpPr>
          <p:nvPr/>
        </p:nvCxnSpPr>
        <p:spPr>
          <a:xfrm flipH="1">
            <a:off x="7545580" y="2740089"/>
            <a:ext cx="833057" cy="6088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2E5F51D5-8D9E-A48E-00C0-A3D7175D8B2D}"/>
              </a:ext>
            </a:extLst>
          </p:cNvPr>
          <p:cNvCxnSpPr>
            <a:cxnSpLocks/>
            <a:stCxn id="8" idx="6"/>
            <a:endCxn id="10" idx="1"/>
          </p:cNvCxnSpPr>
          <p:nvPr/>
        </p:nvCxnSpPr>
        <p:spPr>
          <a:xfrm>
            <a:off x="8724567" y="2740089"/>
            <a:ext cx="700427" cy="4864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13EEBA70-91D9-955F-F087-236868C6835D}"/>
              </a:ext>
            </a:extLst>
          </p:cNvPr>
          <p:cNvCxnSpPr>
            <a:cxnSpLocks/>
            <a:stCxn id="9" idx="3"/>
            <a:endCxn id="11" idx="0"/>
          </p:cNvCxnSpPr>
          <p:nvPr/>
        </p:nvCxnSpPr>
        <p:spPr>
          <a:xfrm flipH="1">
            <a:off x="6949176" y="3593503"/>
            <a:ext cx="351794" cy="5289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直线连接符 39">
            <a:extLst>
              <a:ext uri="{FF2B5EF4-FFF2-40B4-BE49-F238E27FC236}">
                <a16:creationId xmlns:a16="http://schemas.microsoft.com/office/drawing/2014/main" id="{F0729E58-9C71-47D9-F645-CCC1632C26A5}"/>
              </a:ext>
            </a:extLst>
          </p:cNvPr>
          <p:cNvCxnSpPr>
            <a:cxnSpLocks/>
            <a:stCxn id="10" idx="3"/>
            <a:endCxn id="15" idx="0"/>
          </p:cNvCxnSpPr>
          <p:nvPr/>
        </p:nvCxnSpPr>
        <p:spPr>
          <a:xfrm flipH="1">
            <a:off x="8981718" y="3471198"/>
            <a:ext cx="443276" cy="5284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线连接符 64">
            <a:extLst>
              <a:ext uri="{FF2B5EF4-FFF2-40B4-BE49-F238E27FC236}">
                <a16:creationId xmlns:a16="http://schemas.microsoft.com/office/drawing/2014/main" id="{DA341D93-35BB-B6DC-1866-94DB9BA10AEA}"/>
              </a:ext>
            </a:extLst>
          </p:cNvPr>
          <p:cNvCxnSpPr>
            <a:cxnSpLocks/>
            <a:stCxn id="10" idx="5"/>
            <a:endCxn id="27" idx="0"/>
          </p:cNvCxnSpPr>
          <p:nvPr/>
        </p:nvCxnSpPr>
        <p:spPr>
          <a:xfrm>
            <a:off x="9669604" y="3471198"/>
            <a:ext cx="454851" cy="57612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线连接符 68">
            <a:extLst>
              <a:ext uri="{FF2B5EF4-FFF2-40B4-BE49-F238E27FC236}">
                <a16:creationId xmlns:a16="http://schemas.microsoft.com/office/drawing/2014/main" id="{B09652AF-F84F-9E4E-6E1A-25DB00C17978}"/>
              </a:ext>
            </a:extLst>
          </p:cNvPr>
          <p:cNvCxnSpPr>
            <a:cxnSpLocks/>
            <a:stCxn id="9" idx="5"/>
            <a:endCxn id="24" idx="0"/>
          </p:cNvCxnSpPr>
          <p:nvPr/>
        </p:nvCxnSpPr>
        <p:spPr>
          <a:xfrm>
            <a:off x="7545580" y="3593503"/>
            <a:ext cx="426184" cy="504076"/>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6B03A178-3F16-CD5A-FDA0-5A0223B3FD05}"/>
                  </a:ext>
                </a:extLst>
              </p:cNvPr>
              <p:cNvSpPr txBox="1"/>
              <p:nvPr/>
            </p:nvSpPr>
            <p:spPr>
              <a:xfrm>
                <a:off x="6607639" y="2907426"/>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71" name="文本框 70">
                <a:extLst>
                  <a:ext uri="{FF2B5EF4-FFF2-40B4-BE49-F238E27FC236}">
                    <a16:creationId xmlns:a16="http://schemas.microsoft.com/office/drawing/2014/main" id="{6B03A178-3F16-CD5A-FDA0-5A0223B3FD05}"/>
                  </a:ext>
                </a:extLst>
              </p:cNvPr>
              <p:cNvSpPr txBox="1">
                <a:spLocks noRot="1" noChangeAspect="1" noMove="1" noResize="1" noEditPoints="1" noAdjustHandles="1" noChangeArrowheads="1" noChangeShapeType="1" noTextEdit="1"/>
              </p:cNvSpPr>
              <p:nvPr/>
            </p:nvSpPr>
            <p:spPr>
              <a:xfrm>
                <a:off x="6607639" y="2907426"/>
                <a:ext cx="1191160" cy="400110"/>
              </a:xfrm>
              <a:prstGeom prst="rect">
                <a:avLst/>
              </a:prstGeom>
              <a:blipFill>
                <a:blip r:embed="rId3"/>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8CC39FB9-D722-180A-BA6C-29A6899488E7}"/>
                  </a:ext>
                </a:extLst>
              </p:cNvPr>
              <p:cNvSpPr txBox="1"/>
              <p:nvPr/>
            </p:nvSpPr>
            <p:spPr>
              <a:xfrm>
                <a:off x="6224459" y="4426576"/>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82" name="文本框 81">
                <a:extLst>
                  <a:ext uri="{FF2B5EF4-FFF2-40B4-BE49-F238E27FC236}">
                    <a16:creationId xmlns:a16="http://schemas.microsoft.com/office/drawing/2014/main" id="{8CC39FB9-D722-180A-BA6C-29A6899488E7}"/>
                  </a:ext>
                </a:extLst>
              </p:cNvPr>
              <p:cNvSpPr txBox="1">
                <a:spLocks noRot="1" noChangeAspect="1" noMove="1" noResize="1" noEditPoints="1" noAdjustHandles="1" noChangeArrowheads="1" noChangeShapeType="1" noTextEdit="1"/>
              </p:cNvSpPr>
              <p:nvPr/>
            </p:nvSpPr>
            <p:spPr>
              <a:xfrm>
                <a:off x="6224459" y="4426576"/>
                <a:ext cx="1194301" cy="400110"/>
              </a:xfrm>
              <a:prstGeom prst="rect">
                <a:avLst/>
              </a:prstGeom>
              <a:blipFill>
                <a:blip r:embed="rId4"/>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85801DC7-E03E-0BF8-16A2-385D1FD432AB}"/>
                  </a:ext>
                </a:extLst>
              </p:cNvPr>
              <p:cNvSpPr txBox="1"/>
              <p:nvPr/>
            </p:nvSpPr>
            <p:spPr>
              <a:xfrm>
                <a:off x="9547299" y="4394114"/>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83" name="文本框 82">
                <a:extLst>
                  <a:ext uri="{FF2B5EF4-FFF2-40B4-BE49-F238E27FC236}">
                    <a16:creationId xmlns:a16="http://schemas.microsoft.com/office/drawing/2014/main" id="{85801DC7-E03E-0BF8-16A2-385D1FD432AB}"/>
                  </a:ext>
                </a:extLst>
              </p:cNvPr>
              <p:cNvSpPr txBox="1">
                <a:spLocks noRot="1" noChangeAspect="1" noMove="1" noResize="1" noEditPoints="1" noAdjustHandles="1" noChangeArrowheads="1" noChangeShapeType="1" noTextEdit="1"/>
              </p:cNvSpPr>
              <p:nvPr/>
            </p:nvSpPr>
            <p:spPr>
              <a:xfrm>
                <a:off x="9547299" y="4394114"/>
                <a:ext cx="1194301" cy="400110"/>
              </a:xfrm>
              <a:prstGeom prst="rect">
                <a:avLst/>
              </a:prstGeom>
              <a:blipFill>
                <a:blip r:embed="rId5"/>
                <a:stretch>
                  <a:fillRect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8" name="文本框 237">
                <a:extLst>
                  <a:ext uri="{FF2B5EF4-FFF2-40B4-BE49-F238E27FC236}">
                    <a16:creationId xmlns:a16="http://schemas.microsoft.com/office/drawing/2014/main" id="{1A92F9F2-F07A-3BBC-5D6F-A24E76BE946B}"/>
                  </a:ext>
                </a:extLst>
              </p:cNvPr>
              <p:cNvSpPr txBox="1"/>
              <p:nvPr/>
            </p:nvSpPr>
            <p:spPr>
              <a:xfrm>
                <a:off x="8218167" y="4866705"/>
                <a:ext cx="64312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3200" b="0" i="1" smtClean="0">
                          <a:latin typeface="Cambria Math" panose="02040503050406030204" pitchFamily="18" charset="0"/>
                        </a:rPr>
                        <m:t>⋅⋅⋅</m:t>
                      </m:r>
                    </m:oMath>
                  </m:oMathPara>
                </a14:m>
                <a:endParaRPr kumimoji="1" lang="zh-CN" altLang="en-US" sz="3200" dirty="0"/>
              </a:p>
            </p:txBody>
          </p:sp>
        </mc:Choice>
        <mc:Fallback xmlns="">
          <p:sp>
            <p:nvSpPr>
              <p:cNvPr id="238" name="文本框 237">
                <a:extLst>
                  <a:ext uri="{FF2B5EF4-FFF2-40B4-BE49-F238E27FC236}">
                    <a16:creationId xmlns:a16="http://schemas.microsoft.com/office/drawing/2014/main" id="{1A92F9F2-F07A-3BBC-5D6F-A24E76BE946B}"/>
                  </a:ext>
                </a:extLst>
              </p:cNvPr>
              <p:cNvSpPr txBox="1">
                <a:spLocks noRot="1" noChangeAspect="1" noMove="1" noResize="1" noEditPoints="1" noAdjustHandles="1" noChangeArrowheads="1" noChangeShapeType="1" noTextEdit="1"/>
              </p:cNvSpPr>
              <p:nvPr/>
            </p:nvSpPr>
            <p:spPr>
              <a:xfrm>
                <a:off x="8218167" y="4866705"/>
                <a:ext cx="643125" cy="58477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479E647F-F284-9B10-0F89-6749E519B735}"/>
                  </a:ext>
                </a:extLst>
              </p:cNvPr>
              <p:cNvSpPr txBox="1"/>
              <p:nvPr/>
            </p:nvSpPr>
            <p:spPr>
              <a:xfrm>
                <a:off x="9097616" y="2665765"/>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41" name="文本框 40">
                <a:extLst>
                  <a:ext uri="{FF2B5EF4-FFF2-40B4-BE49-F238E27FC236}">
                    <a16:creationId xmlns:a16="http://schemas.microsoft.com/office/drawing/2014/main" id="{479E647F-F284-9B10-0F89-6749E519B735}"/>
                  </a:ext>
                </a:extLst>
              </p:cNvPr>
              <p:cNvSpPr txBox="1">
                <a:spLocks noRot="1" noChangeAspect="1" noMove="1" noResize="1" noEditPoints="1" noAdjustHandles="1" noChangeArrowheads="1" noChangeShapeType="1" noTextEdit="1"/>
              </p:cNvSpPr>
              <p:nvPr/>
            </p:nvSpPr>
            <p:spPr>
              <a:xfrm>
                <a:off x="9097616" y="2665765"/>
                <a:ext cx="1191160" cy="400110"/>
              </a:xfrm>
              <a:prstGeom prst="rect">
                <a:avLst/>
              </a:prstGeom>
              <a:blipFill>
                <a:blip r:embed="rId7"/>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26D3BECA-9D69-7DE0-FD7A-BACB0DE1F33C}"/>
                  </a:ext>
                </a:extLst>
              </p:cNvPr>
              <p:cNvSpPr txBox="1"/>
              <p:nvPr/>
            </p:nvSpPr>
            <p:spPr>
              <a:xfrm>
                <a:off x="8435367" y="4430866"/>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44" name="文本框 43">
                <a:extLst>
                  <a:ext uri="{FF2B5EF4-FFF2-40B4-BE49-F238E27FC236}">
                    <a16:creationId xmlns:a16="http://schemas.microsoft.com/office/drawing/2014/main" id="{26D3BECA-9D69-7DE0-FD7A-BACB0DE1F33C}"/>
                  </a:ext>
                </a:extLst>
              </p:cNvPr>
              <p:cNvSpPr txBox="1">
                <a:spLocks noRot="1" noChangeAspect="1" noMove="1" noResize="1" noEditPoints="1" noAdjustHandles="1" noChangeArrowheads="1" noChangeShapeType="1" noTextEdit="1"/>
              </p:cNvSpPr>
              <p:nvPr/>
            </p:nvSpPr>
            <p:spPr>
              <a:xfrm>
                <a:off x="8435367" y="4430866"/>
                <a:ext cx="1194301" cy="400110"/>
              </a:xfrm>
              <a:prstGeom prst="rect">
                <a:avLst/>
              </a:prstGeom>
              <a:blipFill>
                <a:blip r:embed="rId8"/>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1096FECA-4592-29AE-A026-7A96BDDD681D}"/>
                  </a:ext>
                </a:extLst>
              </p:cNvPr>
              <p:cNvSpPr txBox="1"/>
              <p:nvPr/>
            </p:nvSpPr>
            <p:spPr>
              <a:xfrm>
                <a:off x="7357301" y="4419818"/>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45" name="文本框 44">
                <a:extLst>
                  <a:ext uri="{FF2B5EF4-FFF2-40B4-BE49-F238E27FC236}">
                    <a16:creationId xmlns:a16="http://schemas.microsoft.com/office/drawing/2014/main" id="{1096FECA-4592-29AE-A026-7A96BDDD681D}"/>
                  </a:ext>
                </a:extLst>
              </p:cNvPr>
              <p:cNvSpPr txBox="1">
                <a:spLocks noRot="1" noChangeAspect="1" noMove="1" noResize="1" noEditPoints="1" noAdjustHandles="1" noChangeArrowheads="1" noChangeShapeType="1" noTextEdit="1"/>
              </p:cNvSpPr>
              <p:nvPr/>
            </p:nvSpPr>
            <p:spPr>
              <a:xfrm>
                <a:off x="7357301" y="4419818"/>
                <a:ext cx="1194301" cy="400110"/>
              </a:xfrm>
              <a:prstGeom prst="rect">
                <a:avLst/>
              </a:prstGeom>
              <a:blipFill>
                <a:blip r:embed="rId9"/>
                <a:stretch>
                  <a:fillRect b="-1250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512B08A-62F9-6C50-105A-6DD696D58BA6}"/>
              </a:ext>
            </a:extLst>
          </p:cNvPr>
          <p:cNvPicPr>
            <a:picLocks noChangeAspect="1"/>
          </p:cNvPicPr>
          <p:nvPr/>
        </p:nvPicPr>
        <p:blipFill>
          <a:blip r:embed="rId10"/>
          <a:stretch>
            <a:fillRect/>
          </a:stretch>
        </p:blipFill>
        <p:spPr>
          <a:xfrm>
            <a:off x="944709" y="1891901"/>
            <a:ext cx="4493549" cy="3772521"/>
          </a:xfrm>
          <a:prstGeom prst="rect">
            <a:avLst/>
          </a:prstGeom>
        </p:spPr>
      </p:pic>
    </p:spTree>
    <p:extLst>
      <p:ext uri="{BB962C8B-B14F-4D97-AF65-F5344CB8AC3E}">
        <p14:creationId xmlns:p14="http://schemas.microsoft.com/office/powerpoint/2010/main" val="618045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三角形 2">
            <a:extLst>
              <a:ext uri="{FF2B5EF4-FFF2-40B4-BE49-F238E27FC236}">
                <a16:creationId xmlns:a16="http://schemas.microsoft.com/office/drawing/2014/main" id="{425ACCDE-9C34-F069-99D5-5C6C19741DA8}"/>
              </a:ext>
            </a:extLst>
          </p:cNvPr>
          <p:cNvSpPr/>
          <p:nvPr/>
        </p:nvSpPr>
        <p:spPr>
          <a:xfrm>
            <a:off x="5842448" y="2914966"/>
            <a:ext cx="3139269" cy="2354457"/>
          </a:xfrm>
          <a:prstGeom prst="triangl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dirty="0">
                <a:latin typeface="Palatino Linotype" panose="02040502050505030304" pitchFamily="18" charset="0"/>
                <a:ea typeface="Cambria" panose="02040503050406030204" pitchFamily="18" charset="0"/>
              </a:rPr>
              <a:t>Subproblems</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from</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Exhaustive</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Search</a:t>
            </a:r>
            <a:endParaRPr lang="en-US" altLang="zh-CN" sz="4400" dirty="0">
              <a:solidFill>
                <a:srgbClr val="FF0000"/>
              </a:solidFill>
              <a:latin typeface="Palatino Linotype" panose="02040502050505030304" pitchFamily="18" charset="0"/>
              <a:ea typeface="Cambria" panose="02040503050406030204" pitchFamily="18" charset="0"/>
            </a:endParaRPr>
          </a:p>
        </p:txBody>
      </p:sp>
      <p:sp>
        <p:nvSpPr>
          <p:cNvPr id="8" name="椭圆 7">
            <a:extLst>
              <a:ext uri="{FF2B5EF4-FFF2-40B4-BE49-F238E27FC236}">
                <a16:creationId xmlns:a16="http://schemas.microsoft.com/office/drawing/2014/main" id="{3B125FFF-EA0F-9B26-4508-4126339B189A}"/>
              </a:ext>
            </a:extLst>
          </p:cNvPr>
          <p:cNvSpPr/>
          <p:nvPr/>
        </p:nvSpPr>
        <p:spPr>
          <a:xfrm>
            <a:off x="8378637" y="2567124"/>
            <a:ext cx="345930" cy="34593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C3B4E144-29C7-CBB1-1ABF-3F1F330B5E0D}"/>
              </a:ext>
            </a:extLst>
          </p:cNvPr>
          <p:cNvSpPr/>
          <p:nvPr/>
        </p:nvSpPr>
        <p:spPr>
          <a:xfrm>
            <a:off x="7250310" y="3298233"/>
            <a:ext cx="345930" cy="3459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a:extLst>
              <a:ext uri="{FF2B5EF4-FFF2-40B4-BE49-F238E27FC236}">
                <a16:creationId xmlns:a16="http://schemas.microsoft.com/office/drawing/2014/main" id="{2929E9D7-AE5D-93A5-B8E0-81E0B130A4E4}"/>
              </a:ext>
            </a:extLst>
          </p:cNvPr>
          <p:cNvSpPr/>
          <p:nvPr/>
        </p:nvSpPr>
        <p:spPr>
          <a:xfrm>
            <a:off x="9374334" y="3175928"/>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FD75C187-D2F0-D16B-5EB6-A121930C966D}"/>
              </a:ext>
            </a:extLst>
          </p:cNvPr>
          <p:cNvSpPr/>
          <p:nvPr/>
        </p:nvSpPr>
        <p:spPr>
          <a:xfrm>
            <a:off x="6776211" y="4122436"/>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a:extLst>
              <a:ext uri="{FF2B5EF4-FFF2-40B4-BE49-F238E27FC236}">
                <a16:creationId xmlns:a16="http://schemas.microsoft.com/office/drawing/2014/main" id="{CE47F404-C16F-6132-C4AB-0A4B559E5CDD}"/>
              </a:ext>
            </a:extLst>
          </p:cNvPr>
          <p:cNvSpPr/>
          <p:nvPr/>
        </p:nvSpPr>
        <p:spPr>
          <a:xfrm>
            <a:off x="8808753" y="3999680"/>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a:extLst>
              <a:ext uri="{FF2B5EF4-FFF2-40B4-BE49-F238E27FC236}">
                <a16:creationId xmlns:a16="http://schemas.microsoft.com/office/drawing/2014/main" id="{83D8F102-A71F-BE31-F698-43673B7DB381}"/>
              </a:ext>
            </a:extLst>
          </p:cNvPr>
          <p:cNvSpPr/>
          <p:nvPr/>
        </p:nvSpPr>
        <p:spPr>
          <a:xfrm>
            <a:off x="7798799" y="4097579"/>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a:extLst>
              <a:ext uri="{FF2B5EF4-FFF2-40B4-BE49-F238E27FC236}">
                <a16:creationId xmlns:a16="http://schemas.microsoft.com/office/drawing/2014/main" id="{9DB17147-FA14-AC73-E9A8-449B4E835F0B}"/>
              </a:ext>
            </a:extLst>
          </p:cNvPr>
          <p:cNvSpPr/>
          <p:nvPr/>
        </p:nvSpPr>
        <p:spPr>
          <a:xfrm>
            <a:off x="9951490" y="4047325"/>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1" name="直线连接符 30">
            <a:extLst>
              <a:ext uri="{FF2B5EF4-FFF2-40B4-BE49-F238E27FC236}">
                <a16:creationId xmlns:a16="http://schemas.microsoft.com/office/drawing/2014/main" id="{6E0CAAFA-6350-C4C5-E7D8-754E94131D74}"/>
              </a:ext>
            </a:extLst>
          </p:cNvPr>
          <p:cNvCxnSpPr>
            <a:cxnSpLocks/>
            <a:stCxn id="8" idx="2"/>
            <a:endCxn id="9" idx="7"/>
          </p:cNvCxnSpPr>
          <p:nvPr/>
        </p:nvCxnSpPr>
        <p:spPr>
          <a:xfrm flipH="1">
            <a:off x="7545580" y="2740089"/>
            <a:ext cx="833057" cy="6088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2E5F51D5-8D9E-A48E-00C0-A3D7175D8B2D}"/>
              </a:ext>
            </a:extLst>
          </p:cNvPr>
          <p:cNvCxnSpPr>
            <a:cxnSpLocks/>
            <a:stCxn id="8" idx="6"/>
            <a:endCxn id="10" idx="1"/>
          </p:cNvCxnSpPr>
          <p:nvPr/>
        </p:nvCxnSpPr>
        <p:spPr>
          <a:xfrm>
            <a:off x="8724567" y="2740089"/>
            <a:ext cx="700427" cy="4864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13EEBA70-91D9-955F-F087-236868C6835D}"/>
              </a:ext>
            </a:extLst>
          </p:cNvPr>
          <p:cNvCxnSpPr>
            <a:cxnSpLocks/>
            <a:stCxn id="9" idx="3"/>
            <a:endCxn id="11" idx="0"/>
          </p:cNvCxnSpPr>
          <p:nvPr/>
        </p:nvCxnSpPr>
        <p:spPr>
          <a:xfrm flipH="1">
            <a:off x="6949176" y="3593503"/>
            <a:ext cx="351794" cy="5289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直线连接符 39">
            <a:extLst>
              <a:ext uri="{FF2B5EF4-FFF2-40B4-BE49-F238E27FC236}">
                <a16:creationId xmlns:a16="http://schemas.microsoft.com/office/drawing/2014/main" id="{F0729E58-9C71-47D9-F645-CCC1632C26A5}"/>
              </a:ext>
            </a:extLst>
          </p:cNvPr>
          <p:cNvCxnSpPr>
            <a:cxnSpLocks/>
            <a:stCxn id="10" idx="3"/>
            <a:endCxn id="15" idx="0"/>
          </p:cNvCxnSpPr>
          <p:nvPr/>
        </p:nvCxnSpPr>
        <p:spPr>
          <a:xfrm flipH="1">
            <a:off x="8981718" y="3471198"/>
            <a:ext cx="443276" cy="5284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线连接符 64">
            <a:extLst>
              <a:ext uri="{FF2B5EF4-FFF2-40B4-BE49-F238E27FC236}">
                <a16:creationId xmlns:a16="http://schemas.microsoft.com/office/drawing/2014/main" id="{DA341D93-35BB-B6DC-1866-94DB9BA10AEA}"/>
              </a:ext>
            </a:extLst>
          </p:cNvPr>
          <p:cNvCxnSpPr>
            <a:cxnSpLocks/>
            <a:stCxn id="10" idx="5"/>
            <a:endCxn id="27" idx="0"/>
          </p:cNvCxnSpPr>
          <p:nvPr/>
        </p:nvCxnSpPr>
        <p:spPr>
          <a:xfrm>
            <a:off x="9669604" y="3471198"/>
            <a:ext cx="454851" cy="57612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线连接符 68">
            <a:extLst>
              <a:ext uri="{FF2B5EF4-FFF2-40B4-BE49-F238E27FC236}">
                <a16:creationId xmlns:a16="http://schemas.microsoft.com/office/drawing/2014/main" id="{B09652AF-F84F-9E4E-6E1A-25DB00C17978}"/>
              </a:ext>
            </a:extLst>
          </p:cNvPr>
          <p:cNvCxnSpPr>
            <a:cxnSpLocks/>
            <a:stCxn id="9" idx="5"/>
            <a:endCxn id="24" idx="0"/>
          </p:cNvCxnSpPr>
          <p:nvPr/>
        </p:nvCxnSpPr>
        <p:spPr>
          <a:xfrm>
            <a:off x="7545580" y="3593503"/>
            <a:ext cx="426184" cy="504076"/>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6B03A178-3F16-CD5A-FDA0-5A0223B3FD05}"/>
                  </a:ext>
                </a:extLst>
              </p:cNvPr>
              <p:cNvSpPr txBox="1"/>
              <p:nvPr/>
            </p:nvSpPr>
            <p:spPr>
              <a:xfrm>
                <a:off x="6607639" y="2907426"/>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71" name="文本框 70">
                <a:extLst>
                  <a:ext uri="{FF2B5EF4-FFF2-40B4-BE49-F238E27FC236}">
                    <a16:creationId xmlns:a16="http://schemas.microsoft.com/office/drawing/2014/main" id="{6B03A178-3F16-CD5A-FDA0-5A0223B3FD05}"/>
                  </a:ext>
                </a:extLst>
              </p:cNvPr>
              <p:cNvSpPr txBox="1">
                <a:spLocks noRot="1" noChangeAspect="1" noMove="1" noResize="1" noEditPoints="1" noAdjustHandles="1" noChangeArrowheads="1" noChangeShapeType="1" noTextEdit="1"/>
              </p:cNvSpPr>
              <p:nvPr/>
            </p:nvSpPr>
            <p:spPr>
              <a:xfrm>
                <a:off x="6607639" y="2907426"/>
                <a:ext cx="1191160" cy="400110"/>
              </a:xfrm>
              <a:prstGeom prst="rect">
                <a:avLst/>
              </a:prstGeom>
              <a:blipFill>
                <a:blip r:embed="rId3"/>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8CC39FB9-D722-180A-BA6C-29A6899488E7}"/>
                  </a:ext>
                </a:extLst>
              </p:cNvPr>
              <p:cNvSpPr txBox="1"/>
              <p:nvPr/>
            </p:nvSpPr>
            <p:spPr>
              <a:xfrm>
                <a:off x="6224459" y="4426576"/>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82" name="文本框 81">
                <a:extLst>
                  <a:ext uri="{FF2B5EF4-FFF2-40B4-BE49-F238E27FC236}">
                    <a16:creationId xmlns:a16="http://schemas.microsoft.com/office/drawing/2014/main" id="{8CC39FB9-D722-180A-BA6C-29A6899488E7}"/>
                  </a:ext>
                </a:extLst>
              </p:cNvPr>
              <p:cNvSpPr txBox="1">
                <a:spLocks noRot="1" noChangeAspect="1" noMove="1" noResize="1" noEditPoints="1" noAdjustHandles="1" noChangeArrowheads="1" noChangeShapeType="1" noTextEdit="1"/>
              </p:cNvSpPr>
              <p:nvPr/>
            </p:nvSpPr>
            <p:spPr>
              <a:xfrm>
                <a:off x="6224459" y="4426576"/>
                <a:ext cx="1194301" cy="400110"/>
              </a:xfrm>
              <a:prstGeom prst="rect">
                <a:avLst/>
              </a:prstGeom>
              <a:blipFill>
                <a:blip r:embed="rId4"/>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85801DC7-E03E-0BF8-16A2-385D1FD432AB}"/>
                  </a:ext>
                </a:extLst>
              </p:cNvPr>
              <p:cNvSpPr txBox="1"/>
              <p:nvPr/>
            </p:nvSpPr>
            <p:spPr>
              <a:xfrm>
                <a:off x="9547299" y="4394114"/>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83" name="文本框 82">
                <a:extLst>
                  <a:ext uri="{FF2B5EF4-FFF2-40B4-BE49-F238E27FC236}">
                    <a16:creationId xmlns:a16="http://schemas.microsoft.com/office/drawing/2014/main" id="{85801DC7-E03E-0BF8-16A2-385D1FD432AB}"/>
                  </a:ext>
                </a:extLst>
              </p:cNvPr>
              <p:cNvSpPr txBox="1">
                <a:spLocks noRot="1" noChangeAspect="1" noMove="1" noResize="1" noEditPoints="1" noAdjustHandles="1" noChangeArrowheads="1" noChangeShapeType="1" noTextEdit="1"/>
              </p:cNvSpPr>
              <p:nvPr/>
            </p:nvSpPr>
            <p:spPr>
              <a:xfrm>
                <a:off x="9547299" y="4394114"/>
                <a:ext cx="1194301" cy="400110"/>
              </a:xfrm>
              <a:prstGeom prst="rect">
                <a:avLst/>
              </a:prstGeom>
              <a:blipFill>
                <a:blip r:embed="rId5"/>
                <a:stretch>
                  <a:fillRect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8" name="文本框 237">
                <a:extLst>
                  <a:ext uri="{FF2B5EF4-FFF2-40B4-BE49-F238E27FC236}">
                    <a16:creationId xmlns:a16="http://schemas.microsoft.com/office/drawing/2014/main" id="{1A92F9F2-F07A-3BBC-5D6F-A24E76BE946B}"/>
                  </a:ext>
                </a:extLst>
              </p:cNvPr>
              <p:cNvSpPr txBox="1"/>
              <p:nvPr/>
            </p:nvSpPr>
            <p:spPr>
              <a:xfrm>
                <a:off x="8218167" y="4866705"/>
                <a:ext cx="64312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3200" b="0" i="1" smtClean="0">
                          <a:latin typeface="Cambria Math" panose="02040503050406030204" pitchFamily="18" charset="0"/>
                        </a:rPr>
                        <m:t>⋅⋅⋅</m:t>
                      </m:r>
                    </m:oMath>
                  </m:oMathPara>
                </a14:m>
                <a:endParaRPr kumimoji="1" lang="zh-CN" altLang="en-US" sz="3200" dirty="0"/>
              </a:p>
            </p:txBody>
          </p:sp>
        </mc:Choice>
        <mc:Fallback xmlns="">
          <p:sp>
            <p:nvSpPr>
              <p:cNvPr id="238" name="文本框 237">
                <a:extLst>
                  <a:ext uri="{FF2B5EF4-FFF2-40B4-BE49-F238E27FC236}">
                    <a16:creationId xmlns:a16="http://schemas.microsoft.com/office/drawing/2014/main" id="{1A92F9F2-F07A-3BBC-5D6F-A24E76BE946B}"/>
                  </a:ext>
                </a:extLst>
              </p:cNvPr>
              <p:cNvSpPr txBox="1">
                <a:spLocks noRot="1" noChangeAspect="1" noMove="1" noResize="1" noEditPoints="1" noAdjustHandles="1" noChangeArrowheads="1" noChangeShapeType="1" noTextEdit="1"/>
              </p:cNvSpPr>
              <p:nvPr/>
            </p:nvSpPr>
            <p:spPr>
              <a:xfrm>
                <a:off x="8218167" y="4866705"/>
                <a:ext cx="643125" cy="58477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479E647F-F284-9B10-0F89-6749E519B735}"/>
                  </a:ext>
                </a:extLst>
              </p:cNvPr>
              <p:cNvSpPr txBox="1"/>
              <p:nvPr/>
            </p:nvSpPr>
            <p:spPr>
              <a:xfrm>
                <a:off x="9097616" y="2665765"/>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41" name="文本框 40">
                <a:extLst>
                  <a:ext uri="{FF2B5EF4-FFF2-40B4-BE49-F238E27FC236}">
                    <a16:creationId xmlns:a16="http://schemas.microsoft.com/office/drawing/2014/main" id="{479E647F-F284-9B10-0F89-6749E519B735}"/>
                  </a:ext>
                </a:extLst>
              </p:cNvPr>
              <p:cNvSpPr txBox="1">
                <a:spLocks noRot="1" noChangeAspect="1" noMove="1" noResize="1" noEditPoints="1" noAdjustHandles="1" noChangeArrowheads="1" noChangeShapeType="1" noTextEdit="1"/>
              </p:cNvSpPr>
              <p:nvPr/>
            </p:nvSpPr>
            <p:spPr>
              <a:xfrm>
                <a:off x="9097616" y="2665765"/>
                <a:ext cx="1191160" cy="400110"/>
              </a:xfrm>
              <a:prstGeom prst="rect">
                <a:avLst/>
              </a:prstGeom>
              <a:blipFill>
                <a:blip r:embed="rId7"/>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26D3BECA-9D69-7DE0-FD7A-BACB0DE1F33C}"/>
                  </a:ext>
                </a:extLst>
              </p:cNvPr>
              <p:cNvSpPr txBox="1"/>
              <p:nvPr/>
            </p:nvSpPr>
            <p:spPr>
              <a:xfrm>
                <a:off x="8435367" y="4430866"/>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44" name="文本框 43">
                <a:extLst>
                  <a:ext uri="{FF2B5EF4-FFF2-40B4-BE49-F238E27FC236}">
                    <a16:creationId xmlns:a16="http://schemas.microsoft.com/office/drawing/2014/main" id="{26D3BECA-9D69-7DE0-FD7A-BACB0DE1F33C}"/>
                  </a:ext>
                </a:extLst>
              </p:cNvPr>
              <p:cNvSpPr txBox="1">
                <a:spLocks noRot="1" noChangeAspect="1" noMove="1" noResize="1" noEditPoints="1" noAdjustHandles="1" noChangeArrowheads="1" noChangeShapeType="1" noTextEdit="1"/>
              </p:cNvSpPr>
              <p:nvPr/>
            </p:nvSpPr>
            <p:spPr>
              <a:xfrm>
                <a:off x="8435367" y="4430866"/>
                <a:ext cx="1194301" cy="400110"/>
              </a:xfrm>
              <a:prstGeom prst="rect">
                <a:avLst/>
              </a:prstGeom>
              <a:blipFill>
                <a:blip r:embed="rId8"/>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1096FECA-4592-29AE-A026-7A96BDDD681D}"/>
                  </a:ext>
                </a:extLst>
              </p:cNvPr>
              <p:cNvSpPr txBox="1"/>
              <p:nvPr/>
            </p:nvSpPr>
            <p:spPr>
              <a:xfrm>
                <a:off x="7357301" y="4419818"/>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45" name="文本框 44">
                <a:extLst>
                  <a:ext uri="{FF2B5EF4-FFF2-40B4-BE49-F238E27FC236}">
                    <a16:creationId xmlns:a16="http://schemas.microsoft.com/office/drawing/2014/main" id="{1096FECA-4592-29AE-A026-7A96BDDD681D}"/>
                  </a:ext>
                </a:extLst>
              </p:cNvPr>
              <p:cNvSpPr txBox="1">
                <a:spLocks noRot="1" noChangeAspect="1" noMove="1" noResize="1" noEditPoints="1" noAdjustHandles="1" noChangeArrowheads="1" noChangeShapeType="1" noTextEdit="1"/>
              </p:cNvSpPr>
              <p:nvPr/>
            </p:nvSpPr>
            <p:spPr>
              <a:xfrm>
                <a:off x="7357301" y="4419818"/>
                <a:ext cx="1194301" cy="400110"/>
              </a:xfrm>
              <a:prstGeom prst="rect">
                <a:avLst/>
              </a:prstGeom>
              <a:blipFill>
                <a:blip r:embed="rId9"/>
                <a:stretch>
                  <a:fillRect b="-1250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512B08A-62F9-6C50-105A-6DD696D58BA6}"/>
              </a:ext>
            </a:extLst>
          </p:cNvPr>
          <p:cNvPicPr>
            <a:picLocks noChangeAspect="1"/>
          </p:cNvPicPr>
          <p:nvPr/>
        </p:nvPicPr>
        <p:blipFill>
          <a:blip r:embed="rId10"/>
          <a:stretch>
            <a:fillRect/>
          </a:stretch>
        </p:blipFill>
        <p:spPr>
          <a:xfrm>
            <a:off x="944709" y="1891901"/>
            <a:ext cx="4493549" cy="3772521"/>
          </a:xfrm>
          <a:prstGeom prst="rect">
            <a:avLst/>
          </a:prstGeom>
        </p:spPr>
      </p:pic>
    </p:spTree>
    <p:extLst>
      <p:ext uri="{BB962C8B-B14F-4D97-AF65-F5344CB8AC3E}">
        <p14:creationId xmlns:p14="http://schemas.microsoft.com/office/powerpoint/2010/main" val="2132673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0634566-EEAB-3FF6-7F5B-BDD4D77E7EE3}"/>
              </a:ext>
            </a:extLst>
          </p:cNvPr>
          <p:cNvPicPr>
            <a:picLocks noChangeAspect="1"/>
          </p:cNvPicPr>
          <p:nvPr/>
        </p:nvPicPr>
        <p:blipFill>
          <a:blip r:embed="rId3"/>
          <a:stretch>
            <a:fillRect/>
          </a:stretch>
        </p:blipFill>
        <p:spPr>
          <a:xfrm>
            <a:off x="984598" y="2051433"/>
            <a:ext cx="4676019" cy="3366734"/>
          </a:xfrm>
          <a:prstGeom prst="rect">
            <a:avLst/>
          </a:prstGeom>
        </p:spPr>
      </p:pic>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dirty="0">
                <a:latin typeface="Palatino Linotype" panose="02040502050505030304" pitchFamily="18" charset="0"/>
                <a:ea typeface="Cambria" panose="02040503050406030204" pitchFamily="18" charset="0"/>
              </a:rPr>
              <a:t>Subproblems</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from</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Exhaustive</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Search</a:t>
            </a:r>
            <a:endParaRPr lang="en-US" altLang="zh-CN" sz="4400" dirty="0">
              <a:solidFill>
                <a:srgbClr val="FF0000"/>
              </a:solidFill>
              <a:latin typeface="Palatino Linotype" panose="02040502050505030304" pitchFamily="18" charset="0"/>
              <a:ea typeface="Cambria" panose="02040503050406030204" pitchFamily="18" charset="0"/>
            </a:endParaRPr>
          </a:p>
        </p:txBody>
      </p:sp>
      <p:sp>
        <p:nvSpPr>
          <p:cNvPr id="8" name="椭圆 7">
            <a:extLst>
              <a:ext uri="{FF2B5EF4-FFF2-40B4-BE49-F238E27FC236}">
                <a16:creationId xmlns:a16="http://schemas.microsoft.com/office/drawing/2014/main" id="{3B125FFF-EA0F-9B26-4508-4126339B189A}"/>
              </a:ext>
            </a:extLst>
          </p:cNvPr>
          <p:cNvSpPr/>
          <p:nvPr/>
        </p:nvSpPr>
        <p:spPr>
          <a:xfrm>
            <a:off x="8591579" y="2479442"/>
            <a:ext cx="345930" cy="34593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C3B4E144-29C7-CBB1-1ABF-3F1F330B5E0D}"/>
              </a:ext>
            </a:extLst>
          </p:cNvPr>
          <p:cNvSpPr/>
          <p:nvPr/>
        </p:nvSpPr>
        <p:spPr>
          <a:xfrm>
            <a:off x="7463252" y="3210551"/>
            <a:ext cx="345930" cy="34593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a:extLst>
              <a:ext uri="{FF2B5EF4-FFF2-40B4-BE49-F238E27FC236}">
                <a16:creationId xmlns:a16="http://schemas.microsoft.com/office/drawing/2014/main" id="{2929E9D7-AE5D-93A5-B8E0-81E0B130A4E4}"/>
              </a:ext>
            </a:extLst>
          </p:cNvPr>
          <p:cNvSpPr/>
          <p:nvPr/>
        </p:nvSpPr>
        <p:spPr>
          <a:xfrm>
            <a:off x="9587276" y="3088246"/>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FD75C187-D2F0-D16B-5EB6-A121930C966D}"/>
              </a:ext>
            </a:extLst>
          </p:cNvPr>
          <p:cNvSpPr/>
          <p:nvPr/>
        </p:nvSpPr>
        <p:spPr>
          <a:xfrm>
            <a:off x="6989153" y="4034754"/>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a:extLst>
              <a:ext uri="{FF2B5EF4-FFF2-40B4-BE49-F238E27FC236}">
                <a16:creationId xmlns:a16="http://schemas.microsoft.com/office/drawing/2014/main" id="{CE47F404-C16F-6132-C4AB-0A4B559E5CDD}"/>
              </a:ext>
            </a:extLst>
          </p:cNvPr>
          <p:cNvSpPr/>
          <p:nvPr/>
        </p:nvSpPr>
        <p:spPr>
          <a:xfrm>
            <a:off x="9021695" y="3911998"/>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a:extLst>
              <a:ext uri="{FF2B5EF4-FFF2-40B4-BE49-F238E27FC236}">
                <a16:creationId xmlns:a16="http://schemas.microsoft.com/office/drawing/2014/main" id="{83D8F102-A71F-BE31-F698-43673B7DB381}"/>
              </a:ext>
            </a:extLst>
          </p:cNvPr>
          <p:cNvSpPr/>
          <p:nvPr/>
        </p:nvSpPr>
        <p:spPr>
          <a:xfrm>
            <a:off x="8011741" y="4009897"/>
            <a:ext cx="345930" cy="3459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a:extLst>
              <a:ext uri="{FF2B5EF4-FFF2-40B4-BE49-F238E27FC236}">
                <a16:creationId xmlns:a16="http://schemas.microsoft.com/office/drawing/2014/main" id="{9DB17147-FA14-AC73-E9A8-449B4E835F0B}"/>
              </a:ext>
            </a:extLst>
          </p:cNvPr>
          <p:cNvSpPr/>
          <p:nvPr/>
        </p:nvSpPr>
        <p:spPr>
          <a:xfrm>
            <a:off x="10164432" y="3959643"/>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1" name="直线连接符 30">
            <a:extLst>
              <a:ext uri="{FF2B5EF4-FFF2-40B4-BE49-F238E27FC236}">
                <a16:creationId xmlns:a16="http://schemas.microsoft.com/office/drawing/2014/main" id="{6E0CAAFA-6350-C4C5-E7D8-754E94131D74}"/>
              </a:ext>
            </a:extLst>
          </p:cNvPr>
          <p:cNvCxnSpPr>
            <a:cxnSpLocks/>
            <a:stCxn id="8" idx="2"/>
            <a:endCxn id="9" idx="7"/>
          </p:cNvCxnSpPr>
          <p:nvPr/>
        </p:nvCxnSpPr>
        <p:spPr>
          <a:xfrm flipH="1">
            <a:off x="7758522" y="2652407"/>
            <a:ext cx="833057" cy="6088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2E5F51D5-8D9E-A48E-00C0-A3D7175D8B2D}"/>
              </a:ext>
            </a:extLst>
          </p:cNvPr>
          <p:cNvCxnSpPr>
            <a:cxnSpLocks/>
            <a:stCxn id="8" idx="6"/>
            <a:endCxn id="10" idx="1"/>
          </p:cNvCxnSpPr>
          <p:nvPr/>
        </p:nvCxnSpPr>
        <p:spPr>
          <a:xfrm>
            <a:off x="8937509" y="2652407"/>
            <a:ext cx="700427" cy="4864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13EEBA70-91D9-955F-F087-236868C6835D}"/>
              </a:ext>
            </a:extLst>
          </p:cNvPr>
          <p:cNvCxnSpPr>
            <a:cxnSpLocks/>
            <a:stCxn id="9" idx="3"/>
            <a:endCxn id="11" idx="0"/>
          </p:cNvCxnSpPr>
          <p:nvPr/>
        </p:nvCxnSpPr>
        <p:spPr>
          <a:xfrm flipH="1">
            <a:off x="7162118" y="3505821"/>
            <a:ext cx="351794" cy="5289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直线连接符 39">
            <a:extLst>
              <a:ext uri="{FF2B5EF4-FFF2-40B4-BE49-F238E27FC236}">
                <a16:creationId xmlns:a16="http://schemas.microsoft.com/office/drawing/2014/main" id="{F0729E58-9C71-47D9-F645-CCC1632C26A5}"/>
              </a:ext>
            </a:extLst>
          </p:cNvPr>
          <p:cNvCxnSpPr>
            <a:cxnSpLocks/>
            <a:stCxn id="10" idx="3"/>
            <a:endCxn id="15" idx="0"/>
          </p:cNvCxnSpPr>
          <p:nvPr/>
        </p:nvCxnSpPr>
        <p:spPr>
          <a:xfrm flipH="1">
            <a:off x="9194660" y="3383516"/>
            <a:ext cx="443276" cy="5284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线连接符 64">
            <a:extLst>
              <a:ext uri="{FF2B5EF4-FFF2-40B4-BE49-F238E27FC236}">
                <a16:creationId xmlns:a16="http://schemas.microsoft.com/office/drawing/2014/main" id="{DA341D93-35BB-B6DC-1866-94DB9BA10AEA}"/>
              </a:ext>
            </a:extLst>
          </p:cNvPr>
          <p:cNvCxnSpPr>
            <a:cxnSpLocks/>
            <a:stCxn id="10" idx="5"/>
            <a:endCxn id="27" idx="0"/>
          </p:cNvCxnSpPr>
          <p:nvPr/>
        </p:nvCxnSpPr>
        <p:spPr>
          <a:xfrm>
            <a:off x="9882546" y="3383516"/>
            <a:ext cx="454851" cy="57612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线连接符 68">
            <a:extLst>
              <a:ext uri="{FF2B5EF4-FFF2-40B4-BE49-F238E27FC236}">
                <a16:creationId xmlns:a16="http://schemas.microsoft.com/office/drawing/2014/main" id="{B09652AF-F84F-9E4E-6E1A-25DB00C17978}"/>
              </a:ext>
            </a:extLst>
          </p:cNvPr>
          <p:cNvCxnSpPr>
            <a:cxnSpLocks/>
            <a:stCxn id="9" idx="5"/>
            <a:endCxn id="24" idx="0"/>
          </p:cNvCxnSpPr>
          <p:nvPr/>
        </p:nvCxnSpPr>
        <p:spPr>
          <a:xfrm>
            <a:off x="7758522" y="3505821"/>
            <a:ext cx="426184" cy="504076"/>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6B03A178-3F16-CD5A-FDA0-5A0223B3FD05}"/>
                  </a:ext>
                </a:extLst>
              </p:cNvPr>
              <p:cNvSpPr txBox="1"/>
              <p:nvPr/>
            </p:nvSpPr>
            <p:spPr>
              <a:xfrm>
                <a:off x="6820581" y="2819744"/>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71" name="文本框 70">
                <a:extLst>
                  <a:ext uri="{FF2B5EF4-FFF2-40B4-BE49-F238E27FC236}">
                    <a16:creationId xmlns:a16="http://schemas.microsoft.com/office/drawing/2014/main" id="{6B03A178-3F16-CD5A-FDA0-5A0223B3FD05}"/>
                  </a:ext>
                </a:extLst>
              </p:cNvPr>
              <p:cNvSpPr txBox="1">
                <a:spLocks noRot="1" noChangeAspect="1" noMove="1" noResize="1" noEditPoints="1" noAdjustHandles="1" noChangeArrowheads="1" noChangeShapeType="1" noTextEdit="1"/>
              </p:cNvSpPr>
              <p:nvPr/>
            </p:nvSpPr>
            <p:spPr>
              <a:xfrm>
                <a:off x="6820581" y="2819744"/>
                <a:ext cx="1191160" cy="400110"/>
              </a:xfrm>
              <a:prstGeom prst="rect">
                <a:avLst/>
              </a:prstGeom>
              <a:blipFill>
                <a:blip r:embed="rId4"/>
                <a:stretch>
                  <a:fillRect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8CC39FB9-D722-180A-BA6C-29A6899488E7}"/>
                  </a:ext>
                </a:extLst>
              </p:cNvPr>
              <p:cNvSpPr txBox="1"/>
              <p:nvPr/>
            </p:nvSpPr>
            <p:spPr>
              <a:xfrm>
                <a:off x="6437401" y="4338894"/>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82" name="文本框 81">
                <a:extLst>
                  <a:ext uri="{FF2B5EF4-FFF2-40B4-BE49-F238E27FC236}">
                    <a16:creationId xmlns:a16="http://schemas.microsoft.com/office/drawing/2014/main" id="{8CC39FB9-D722-180A-BA6C-29A6899488E7}"/>
                  </a:ext>
                </a:extLst>
              </p:cNvPr>
              <p:cNvSpPr txBox="1">
                <a:spLocks noRot="1" noChangeAspect="1" noMove="1" noResize="1" noEditPoints="1" noAdjustHandles="1" noChangeArrowheads="1" noChangeShapeType="1" noTextEdit="1"/>
              </p:cNvSpPr>
              <p:nvPr/>
            </p:nvSpPr>
            <p:spPr>
              <a:xfrm>
                <a:off x="6437401" y="4338894"/>
                <a:ext cx="1194301" cy="400110"/>
              </a:xfrm>
              <a:prstGeom prst="rect">
                <a:avLst/>
              </a:prstGeom>
              <a:blipFill>
                <a:blip r:embed="rId5"/>
                <a:stretch>
                  <a:fillRect b="-15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85801DC7-E03E-0BF8-16A2-385D1FD432AB}"/>
                  </a:ext>
                </a:extLst>
              </p:cNvPr>
              <p:cNvSpPr txBox="1"/>
              <p:nvPr/>
            </p:nvSpPr>
            <p:spPr>
              <a:xfrm>
                <a:off x="9760241" y="4306432"/>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83" name="文本框 82">
                <a:extLst>
                  <a:ext uri="{FF2B5EF4-FFF2-40B4-BE49-F238E27FC236}">
                    <a16:creationId xmlns:a16="http://schemas.microsoft.com/office/drawing/2014/main" id="{85801DC7-E03E-0BF8-16A2-385D1FD432AB}"/>
                  </a:ext>
                </a:extLst>
              </p:cNvPr>
              <p:cNvSpPr txBox="1">
                <a:spLocks noRot="1" noChangeAspect="1" noMove="1" noResize="1" noEditPoints="1" noAdjustHandles="1" noChangeArrowheads="1" noChangeShapeType="1" noTextEdit="1"/>
              </p:cNvSpPr>
              <p:nvPr/>
            </p:nvSpPr>
            <p:spPr>
              <a:xfrm>
                <a:off x="9760241" y="4306432"/>
                <a:ext cx="1194301" cy="400110"/>
              </a:xfrm>
              <a:prstGeom prst="rect">
                <a:avLst/>
              </a:prstGeom>
              <a:blipFill>
                <a:blip r:embed="rId6"/>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8" name="文本框 237">
                <a:extLst>
                  <a:ext uri="{FF2B5EF4-FFF2-40B4-BE49-F238E27FC236}">
                    <a16:creationId xmlns:a16="http://schemas.microsoft.com/office/drawing/2014/main" id="{1A92F9F2-F07A-3BBC-5D6F-A24E76BE946B}"/>
                  </a:ext>
                </a:extLst>
              </p:cNvPr>
              <p:cNvSpPr txBox="1"/>
              <p:nvPr/>
            </p:nvSpPr>
            <p:spPr>
              <a:xfrm>
                <a:off x="8431109" y="4779023"/>
                <a:ext cx="64312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3200" b="0" i="1" smtClean="0">
                          <a:latin typeface="Cambria Math" panose="02040503050406030204" pitchFamily="18" charset="0"/>
                        </a:rPr>
                        <m:t>⋅⋅⋅</m:t>
                      </m:r>
                    </m:oMath>
                  </m:oMathPara>
                </a14:m>
                <a:endParaRPr kumimoji="1" lang="zh-CN" altLang="en-US" sz="3200" dirty="0"/>
              </a:p>
            </p:txBody>
          </p:sp>
        </mc:Choice>
        <mc:Fallback xmlns="">
          <p:sp>
            <p:nvSpPr>
              <p:cNvPr id="238" name="文本框 237">
                <a:extLst>
                  <a:ext uri="{FF2B5EF4-FFF2-40B4-BE49-F238E27FC236}">
                    <a16:creationId xmlns:a16="http://schemas.microsoft.com/office/drawing/2014/main" id="{1A92F9F2-F07A-3BBC-5D6F-A24E76BE946B}"/>
                  </a:ext>
                </a:extLst>
              </p:cNvPr>
              <p:cNvSpPr txBox="1">
                <a:spLocks noRot="1" noChangeAspect="1" noMove="1" noResize="1" noEditPoints="1" noAdjustHandles="1" noChangeArrowheads="1" noChangeShapeType="1" noTextEdit="1"/>
              </p:cNvSpPr>
              <p:nvPr/>
            </p:nvSpPr>
            <p:spPr>
              <a:xfrm>
                <a:off x="8431109" y="4779023"/>
                <a:ext cx="643125" cy="58477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479E647F-F284-9B10-0F89-6749E519B735}"/>
                  </a:ext>
                </a:extLst>
              </p:cNvPr>
              <p:cNvSpPr txBox="1"/>
              <p:nvPr/>
            </p:nvSpPr>
            <p:spPr>
              <a:xfrm>
                <a:off x="9310558" y="2578083"/>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41" name="文本框 40">
                <a:extLst>
                  <a:ext uri="{FF2B5EF4-FFF2-40B4-BE49-F238E27FC236}">
                    <a16:creationId xmlns:a16="http://schemas.microsoft.com/office/drawing/2014/main" id="{479E647F-F284-9B10-0F89-6749E519B735}"/>
                  </a:ext>
                </a:extLst>
              </p:cNvPr>
              <p:cNvSpPr txBox="1">
                <a:spLocks noRot="1" noChangeAspect="1" noMove="1" noResize="1" noEditPoints="1" noAdjustHandles="1" noChangeArrowheads="1" noChangeShapeType="1" noTextEdit="1"/>
              </p:cNvSpPr>
              <p:nvPr/>
            </p:nvSpPr>
            <p:spPr>
              <a:xfrm>
                <a:off x="9310558" y="2578083"/>
                <a:ext cx="1191160" cy="400110"/>
              </a:xfrm>
              <a:prstGeom prst="rect">
                <a:avLst/>
              </a:prstGeom>
              <a:blipFill>
                <a:blip r:embed="rId8"/>
                <a:stretch>
                  <a:fillRect b="-15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26D3BECA-9D69-7DE0-FD7A-BACB0DE1F33C}"/>
                  </a:ext>
                </a:extLst>
              </p:cNvPr>
              <p:cNvSpPr txBox="1"/>
              <p:nvPr/>
            </p:nvSpPr>
            <p:spPr>
              <a:xfrm>
                <a:off x="8648309" y="4343184"/>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44" name="文本框 43">
                <a:extLst>
                  <a:ext uri="{FF2B5EF4-FFF2-40B4-BE49-F238E27FC236}">
                    <a16:creationId xmlns:a16="http://schemas.microsoft.com/office/drawing/2014/main" id="{26D3BECA-9D69-7DE0-FD7A-BACB0DE1F33C}"/>
                  </a:ext>
                </a:extLst>
              </p:cNvPr>
              <p:cNvSpPr txBox="1">
                <a:spLocks noRot="1" noChangeAspect="1" noMove="1" noResize="1" noEditPoints="1" noAdjustHandles="1" noChangeArrowheads="1" noChangeShapeType="1" noTextEdit="1"/>
              </p:cNvSpPr>
              <p:nvPr/>
            </p:nvSpPr>
            <p:spPr>
              <a:xfrm>
                <a:off x="8648309" y="4343184"/>
                <a:ext cx="1194301" cy="400110"/>
              </a:xfrm>
              <a:prstGeom prst="rect">
                <a:avLst/>
              </a:prstGeom>
              <a:blipFill>
                <a:blip r:embed="rId9"/>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1096FECA-4592-29AE-A026-7A96BDDD681D}"/>
                  </a:ext>
                </a:extLst>
              </p:cNvPr>
              <p:cNvSpPr txBox="1"/>
              <p:nvPr/>
            </p:nvSpPr>
            <p:spPr>
              <a:xfrm>
                <a:off x="7570243" y="4332136"/>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45" name="文本框 44">
                <a:extLst>
                  <a:ext uri="{FF2B5EF4-FFF2-40B4-BE49-F238E27FC236}">
                    <a16:creationId xmlns:a16="http://schemas.microsoft.com/office/drawing/2014/main" id="{1096FECA-4592-29AE-A026-7A96BDDD681D}"/>
                  </a:ext>
                </a:extLst>
              </p:cNvPr>
              <p:cNvSpPr txBox="1">
                <a:spLocks noRot="1" noChangeAspect="1" noMove="1" noResize="1" noEditPoints="1" noAdjustHandles="1" noChangeArrowheads="1" noChangeShapeType="1" noTextEdit="1"/>
              </p:cNvSpPr>
              <p:nvPr/>
            </p:nvSpPr>
            <p:spPr>
              <a:xfrm>
                <a:off x="7570243" y="4332136"/>
                <a:ext cx="1194301" cy="400110"/>
              </a:xfrm>
              <a:prstGeom prst="rect">
                <a:avLst/>
              </a:prstGeom>
              <a:blipFill>
                <a:blip r:embed="rId10"/>
                <a:stretch>
                  <a:fillRect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9832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a:xfrm>
            <a:off x="685800" y="162867"/>
            <a:ext cx="10515600" cy="1325563"/>
          </a:xfrm>
        </p:spPr>
        <p:txBody>
          <a:bodyPr rtlCol="0" anchor="ctr">
            <a:normAutofit/>
          </a:bodyPr>
          <a:lstStyle/>
          <a:p>
            <a:r>
              <a:rPr lang="en-US" altLang="zh-CN" sz="4000" dirty="0">
                <a:latin typeface="Palatino Linotype" panose="02040502050505030304" pitchFamily="18" charset="0"/>
                <a:ea typeface="Cambria" panose="02040503050406030204" pitchFamily="18" charset="0"/>
              </a:rPr>
              <a:t>Subproblems</a:t>
            </a:r>
            <a:r>
              <a:rPr lang="zh-CN" altLang="en-US" sz="4000" dirty="0">
                <a:latin typeface="Palatino Linotype" panose="02040502050505030304" pitchFamily="18" charset="0"/>
                <a:ea typeface="Cambria" panose="02040503050406030204" pitchFamily="18" charset="0"/>
              </a:rPr>
              <a:t> </a:t>
            </a:r>
            <a:r>
              <a:rPr lang="en-US" altLang="zh-CN" sz="4000" dirty="0">
                <a:latin typeface="Palatino Linotype" panose="02040502050505030304" pitchFamily="18" charset="0"/>
                <a:ea typeface="Cambria" panose="02040503050406030204" pitchFamily="18" charset="0"/>
              </a:rPr>
              <a:t>from</a:t>
            </a:r>
            <a:r>
              <a:rPr lang="zh-CN" altLang="en-US" sz="4000" dirty="0">
                <a:latin typeface="Palatino Linotype" panose="02040502050505030304" pitchFamily="18" charset="0"/>
                <a:ea typeface="Cambria" panose="02040503050406030204" pitchFamily="18" charset="0"/>
              </a:rPr>
              <a:t> </a:t>
            </a:r>
            <a:r>
              <a:rPr lang="en-US" altLang="zh-CN" sz="4000" dirty="0">
                <a:latin typeface="Palatino Linotype" panose="02040502050505030304" pitchFamily="18" charset="0"/>
                <a:ea typeface="Cambria" panose="02040503050406030204" pitchFamily="18" charset="0"/>
              </a:rPr>
              <a:t>Exhaustive</a:t>
            </a:r>
            <a:r>
              <a:rPr lang="zh-CN" altLang="en-US" sz="4000" dirty="0">
                <a:latin typeface="Palatino Linotype" panose="02040502050505030304" pitchFamily="18" charset="0"/>
                <a:ea typeface="Cambria" panose="02040503050406030204" pitchFamily="18" charset="0"/>
              </a:rPr>
              <a:t> </a:t>
            </a:r>
            <a:r>
              <a:rPr lang="en-US" altLang="zh-CN" sz="4000" dirty="0">
                <a:latin typeface="Palatino Linotype" panose="02040502050505030304" pitchFamily="18" charset="0"/>
                <a:ea typeface="Cambria" panose="02040503050406030204" pitchFamily="18" charset="0"/>
              </a:rPr>
              <a:t>Search</a:t>
            </a:r>
            <a:endParaRPr lang="zh-cn" sz="4000" i="1" cap="none" dirty="0">
              <a:latin typeface="Palatino Linotype" panose="02040502050505030304" pitchFamily="18" charset="0"/>
            </a:endParaRPr>
          </a:p>
        </p:txBody>
      </p:sp>
      <p:pic>
        <p:nvPicPr>
          <p:cNvPr id="14" name="图片 13">
            <a:extLst>
              <a:ext uri="{FF2B5EF4-FFF2-40B4-BE49-F238E27FC236}">
                <a16:creationId xmlns:a16="http://schemas.microsoft.com/office/drawing/2014/main" id="{4749E74C-420E-7D1C-EEE8-9DFDCF4590AF}"/>
              </a:ext>
            </a:extLst>
          </p:cNvPr>
          <p:cNvPicPr>
            <a:picLocks noChangeAspect="1"/>
          </p:cNvPicPr>
          <p:nvPr/>
        </p:nvPicPr>
        <p:blipFill>
          <a:blip r:embed="rId3"/>
          <a:stretch>
            <a:fillRect/>
          </a:stretch>
        </p:blipFill>
        <p:spPr>
          <a:xfrm>
            <a:off x="6122857" y="1436033"/>
            <a:ext cx="3055020" cy="2103929"/>
          </a:xfrm>
          <a:prstGeom prst="rect">
            <a:avLst/>
          </a:prstGeom>
          <a:effectLst>
            <a:outerShdw blurRad="50800" dist="50800" dir="5400000" sx="1000" sy="1000" algn="ctr" rotWithShape="0">
              <a:srgbClr val="000000"/>
            </a:outerShdw>
          </a:effectLst>
        </p:spPr>
      </p:pic>
      <p:pic>
        <p:nvPicPr>
          <p:cNvPr id="17" name="图片 16">
            <a:extLst>
              <a:ext uri="{FF2B5EF4-FFF2-40B4-BE49-F238E27FC236}">
                <a16:creationId xmlns:a16="http://schemas.microsoft.com/office/drawing/2014/main" id="{40413F69-A378-6E98-F967-E18EAD48EAF2}"/>
              </a:ext>
            </a:extLst>
          </p:cNvPr>
          <p:cNvPicPr>
            <a:picLocks noChangeAspect="1"/>
          </p:cNvPicPr>
          <p:nvPr/>
        </p:nvPicPr>
        <p:blipFill>
          <a:blip r:embed="rId4"/>
          <a:stretch>
            <a:fillRect/>
          </a:stretch>
        </p:blipFill>
        <p:spPr>
          <a:xfrm>
            <a:off x="928509" y="4216258"/>
            <a:ext cx="2881450" cy="2232109"/>
          </a:xfrm>
          <a:prstGeom prst="rect">
            <a:avLst/>
          </a:prstGeom>
        </p:spPr>
      </p:pic>
      <p:pic>
        <p:nvPicPr>
          <p:cNvPr id="20" name="图片 19">
            <a:extLst>
              <a:ext uri="{FF2B5EF4-FFF2-40B4-BE49-F238E27FC236}">
                <a16:creationId xmlns:a16="http://schemas.microsoft.com/office/drawing/2014/main" id="{DC0138D5-C58E-C9FD-E371-BAF5429277AC}"/>
              </a:ext>
            </a:extLst>
          </p:cNvPr>
          <p:cNvPicPr>
            <a:picLocks noChangeAspect="1"/>
          </p:cNvPicPr>
          <p:nvPr/>
        </p:nvPicPr>
        <p:blipFill>
          <a:blip r:embed="rId5"/>
          <a:stretch>
            <a:fillRect/>
          </a:stretch>
        </p:blipFill>
        <p:spPr>
          <a:xfrm>
            <a:off x="7751873" y="4207052"/>
            <a:ext cx="2837850" cy="2232110"/>
          </a:xfrm>
          <a:prstGeom prst="rect">
            <a:avLst/>
          </a:prstGeom>
        </p:spPr>
      </p:pic>
      <p:sp>
        <p:nvSpPr>
          <p:cNvPr id="21" name="圆角矩形 20">
            <a:extLst>
              <a:ext uri="{FF2B5EF4-FFF2-40B4-BE49-F238E27FC236}">
                <a16:creationId xmlns:a16="http://schemas.microsoft.com/office/drawing/2014/main" id="{08B74057-0632-6006-2F6F-B0E71C4864EA}"/>
              </a:ext>
            </a:extLst>
          </p:cNvPr>
          <p:cNvSpPr/>
          <p:nvPr/>
        </p:nvSpPr>
        <p:spPr>
          <a:xfrm>
            <a:off x="836182" y="4152525"/>
            <a:ext cx="3045492" cy="2335261"/>
          </a:xfrm>
          <a:prstGeom prst="roundRect">
            <a:avLst/>
          </a:prstGeom>
          <a:noFill/>
          <a:ln w="3492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3" name="圆角矩形 22">
            <a:extLst>
              <a:ext uri="{FF2B5EF4-FFF2-40B4-BE49-F238E27FC236}">
                <a16:creationId xmlns:a16="http://schemas.microsoft.com/office/drawing/2014/main" id="{931DE44B-4384-1CF7-3ADE-3C412C338599}"/>
              </a:ext>
            </a:extLst>
          </p:cNvPr>
          <p:cNvSpPr/>
          <p:nvPr/>
        </p:nvSpPr>
        <p:spPr>
          <a:xfrm>
            <a:off x="7648052" y="4155476"/>
            <a:ext cx="3045492" cy="2335261"/>
          </a:xfrm>
          <a:prstGeom prst="roundRect">
            <a:avLst/>
          </a:prstGeom>
          <a:noFill/>
          <a:ln w="3492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4" name="圆角矩形 23">
            <a:extLst>
              <a:ext uri="{FF2B5EF4-FFF2-40B4-BE49-F238E27FC236}">
                <a16:creationId xmlns:a16="http://schemas.microsoft.com/office/drawing/2014/main" id="{40DDC78D-B14A-CC87-3B3A-6EF3945D8ECD}"/>
              </a:ext>
            </a:extLst>
          </p:cNvPr>
          <p:cNvSpPr/>
          <p:nvPr/>
        </p:nvSpPr>
        <p:spPr>
          <a:xfrm>
            <a:off x="6013488" y="1320366"/>
            <a:ext cx="3326005" cy="2335261"/>
          </a:xfrm>
          <a:prstGeom prst="roundRect">
            <a:avLst/>
          </a:prstGeom>
          <a:noFill/>
          <a:ln w="3492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椭圆 2">
            <a:extLst>
              <a:ext uri="{FF2B5EF4-FFF2-40B4-BE49-F238E27FC236}">
                <a16:creationId xmlns:a16="http://schemas.microsoft.com/office/drawing/2014/main" id="{739AEC54-4301-6F48-71E5-CC22F4FEBB98}"/>
              </a:ext>
            </a:extLst>
          </p:cNvPr>
          <p:cNvSpPr/>
          <p:nvPr/>
        </p:nvSpPr>
        <p:spPr>
          <a:xfrm>
            <a:off x="5617485" y="3582174"/>
            <a:ext cx="345930" cy="34593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a:extLst>
              <a:ext uri="{FF2B5EF4-FFF2-40B4-BE49-F238E27FC236}">
                <a16:creationId xmlns:a16="http://schemas.microsoft.com/office/drawing/2014/main" id="{9E5F9B20-D503-A19D-E8C8-9481FD5694F5}"/>
              </a:ext>
            </a:extLst>
          </p:cNvPr>
          <p:cNvSpPr/>
          <p:nvPr/>
        </p:nvSpPr>
        <p:spPr>
          <a:xfrm>
            <a:off x="4492468" y="4664666"/>
            <a:ext cx="345930" cy="34593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1"/>
              </a:solidFill>
            </a:endParaRPr>
          </a:p>
        </p:txBody>
      </p:sp>
      <p:sp>
        <p:nvSpPr>
          <p:cNvPr id="5" name="椭圆 4">
            <a:extLst>
              <a:ext uri="{FF2B5EF4-FFF2-40B4-BE49-F238E27FC236}">
                <a16:creationId xmlns:a16="http://schemas.microsoft.com/office/drawing/2014/main" id="{727B96B8-51DA-BCD5-B9C5-A61E14064F5E}"/>
              </a:ext>
            </a:extLst>
          </p:cNvPr>
          <p:cNvSpPr/>
          <p:nvPr/>
        </p:nvSpPr>
        <p:spPr>
          <a:xfrm>
            <a:off x="6684358" y="4664666"/>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a:extLst>
              <a:ext uri="{FF2B5EF4-FFF2-40B4-BE49-F238E27FC236}">
                <a16:creationId xmlns:a16="http://schemas.microsoft.com/office/drawing/2014/main" id="{04001B21-F373-B67C-3FAB-757A3B131213}"/>
              </a:ext>
            </a:extLst>
          </p:cNvPr>
          <p:cNvCxnSpPr>
            <a:cxnSpLocks/>
            <a:stCxn id="3" idx="2"/>
            <a:endCxn id="4" idx="7"/>
          </p:cNvCxnSpPr>
          <p:nvPr/>
        </p:nvCxnSpPr>
        <p:spPr>
          <a:xfrm flipH="1">
            <a:off x="4787738" y="3755139"/>
            <a:ext cx="829747" cy="96018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直线连接符 6">
            <a:extLst>
              <a:ext uri="{FF2B5EF4-FFF2-40B4-BE49-F238E27FC236}">
                <a16:creationId xmlns:a16="http://schemas.microsoft.com/office/drawing/2014/main" id="{37924F51-56E8-43B1-89EB-DBEFDE38D156}"/>
              </a:ext>
            </a:extLst>
          </p:cNvPr>
          <p:cNvCxnSpPr>
            <a:cxnSpLocks/>
            <a:stCxn id="3" idx="6"/>
            <a:endCxn id="5" idx="1"/>
          </p:cNvCxnSpPr>
          <p:nvPr/>
        </p:nvCxnSpPr>
        <p:spPr>
          <a:xfrm>
            <a:off x="5963415" y="3755139"/>
            <a:ext cx="771603" cy="960187"/>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C8718ABB-12B7-0AEC-DF55-7535470EA231}"/>
                  </a:ext>
                </a:extLst>
              </p:cNvPr>
              <p:cNvSpPr txBox="1"/>
              <p:nvPr/>
            </p:nvSpPr>
            <p:spPr>
              <a:xfrm>
                <a:off x="4069853" y="5120100"/>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p:sp>
            <p:nvSpPr>
              <p:cNvPr id="8" name="文本框 7">
                <a:extLst>
                  <a:ext uri="{FF2B5EF4-FFF2-40B4-BE49-F238E27FC236}">
                    <a16:creationId xmlns:a16="http://schemas.microsoft.com/office/drawing/2014/main" id="{C8718ABB-12B7-0AEC-DF55-7535470EA231}"/>
                  </a:ext>
                </a:extLst>
              </p:cNvPr>
              <p:cNvSpPr txBox="1">
                <a:spLocks noRot="1" noChangeAspect="1" noMove="1" noResize="1" noEditPoints="1" noAdjustHandles="1" noChangeArrowheads="1" noChangeShapeType="1" noTextEdit="1"/>
              </p:cNvSpPr>
              <p:nvPr/>
            </p:nvSpPr>
            <p:spPr>
              <a:xfrm>
                <a:off x="4069853" y="5120100"/>
                <a:ext cx="1191160" cy="400110"/>
              </a:xfrm>
              <a:prstGeom prst="rect">
                <a:avLst/>
              </a:prstGeom>
              <a:blipFill>
                <a:blip r:embed="rId6"/>
                <a:stretch>
                  <a:fillRect b="-156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B774393C-B312-46B4-B671-FAD752E4E018}"/>
                  </a:ext>
                </a:extLst>
              </p:cNvPr>
              <p:cNvSpPr txBox="1"/>
              <p:nvPr/>
            </p:nvSpPr>
            <p:spPr>
              <a:xfrm>
                <a:off x="6309371" y="5010596"/>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p:sp>
            <p:nvSpPr>
              <p:cNvPr id="9" name="文本框 8">
                <a:extLst>
                  <a:ext uri="{FF2B5EF4-FFF2-40B4-BE49-F238E27FC236}">
                    <a16:creationId xmlns:a16="http://schemas.microsoft.com/office/drawing/2014/main" id="{B774393C-B312-46B4-B671-FAD752E4E018}"/>
                  </a:ext>
                </a:extLst>
              </p:cNvPr>
              <p:cNvSpPr txBox="1">
                <a:spLocks noRot="1" noChangeAspect="1" noMove="1" noResize="1" noEditPoints="1" noAdjustHandles="1" noChangeArrowheads="1" noChangeShapeType="1" noTextEdit="1"/>
              </p:cNvSpPr>
              <p:nvPr/>
            </p:nvSpPr>
            <p:spPr>
              <a:xfrm>
                <a:off x="6309371" y="5010596"/>
                <a:ext cx="1191160" cy="400110"/>
              </a:xfrm>
              <a:prstGeom prst="rect">
                <a:avLst/>
              </a:prstGeom>
              <a:blipFill>
                <a:blip r:embed="rId7"/>
                <a:stretch>
                  <a:fillRect b="-12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4503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a:xfrm>
            <a:off x="685800" y="162867"/>
            <a:ext cx="10515600" cy="1325563"/>
          </a:xfrm>
        </p:spPr>
        <p:txBody>
          <a:bodyPr rtlCol="0" anchor="ctr">
            <a:normAutofit/>
          </a:bodyPr>
          <a:lstStyle/>
          <a:p>
            <a:r>
              <a:rPr lang="en-US" altLang="zh-CN" sz="4000" dirty="0">
                <a:latin typeface="Palatino Linotype" panose="02040502050505030304" pitchFamily="18" charset="0"/>
                <a:ea typeface="Cambria" panose="02040503050406030204" pitchFamily="18" charset="0"/>
              </a:rPr>
              <a:t>Subproblems</a:t>
            </a:r>
            <a:r>
              <a:rPr lang="zh-CN" altLang="en-US" sz="4000" dirty="0">
                <a:latin typeface="Palatino Linotype" panose="02040502050505030304" pitchFamily="18" charset="0"/>
                <a:ea typeface="Cambria" panose="02040503050406030204" pitchFamily="18" charset="0"/>
              </a:rPr>
              <a:t> </a:t>
            </a:r>
            <a:r>
              <a:rPr lang="en-US" altLang="zh-CN" sz="4000" dirty="0">
                <a:latin typeface="Palatino Linotype" panose="02040502050505030304" pitchFamily="18" charset="0"/>
                <a:ea typeface="Cambria" panose="02040503050406030204" pitchFamily="18" charset="0"/>
              </a:rPr>
              <a:t>from</a:t>
            </a:r>
            <a:r>
              <a:rPr lang="zh-CN" altLang="en-US" sz="4000" dirty="0">
                <a:latin typeface="Palatino Linotype" panose="02040502050505030304" pitchFamily="18" charset="0"/>
                <a:ea typeface="Cambria" panose="02040503050406030204" pitchFamily="18" charset="0"/>
              </a:rPr>
              <a:t> </a:t>
            </a:r>
            <a:r>
              <a:rPr lang="en-US" altLang="zh-CN" sz="4000" dirty="0">
                <a:latin typeface="Palatino Linotype" panose="02040502050505030304" pitchFamily="18" charset="0"/>
                <a:ea typeface="Cambria" panose="02040503050406030204" pitchFamily="18" charset="0"/>
              </a:rPr>
              <a:t>Exhaustive</a:t>
            </a:r>
            <a:r>
              <a:rPr lang="zh-CN" altLang="en-US" sz="4000" dirty="0">
                <a:latin typeface="Palatino Linotype" panose="02040502050505030304" pitchFamily="18" charset="0"/>
                <a:ea typeface="Cambria" panose="02040503050406030204" pitchFamily="18" charset="0"/>
              </a:rPr>
              <a:t> </a:t>
            </a:r>
            <a:r>
              <a:rPr lang="en-US" altLang="zh-CN" sz="4000" dirty="0">
                <a:latin typeface="Palatino Linotype" panose="02040502050505030304" pitchFamily="18" charset="0"/>
                <a:ea typeface="Cambria" panose="02040503050406030204" pitchFamily="18" charset="0"/>
              </a:rPr>
              <a:t>Search</a:t>
            </a:r>
            <a:endParaRPr lang="zh-cn" sz="4000" i="1" cap="none" dirty="0">
              <a:latin typeface="Palatino Linotype" panose="02040502050505030304" pitchFamily="18" charset="0"/>
            </a:endParaRPr>
          </a:p>
        </p:txBody>
      </p:sp>
      <p:pic>
        <p:nvPicPr>
          <p:cNvPr id="14" name="图片 13">
            <a:extLst>
              <a:ext uri="{FF2B5EF4-FFF2-40B4-BE49-F238E27FC236}">
                <a16:creationId xmlns:a16="http://schemas.microsoft.com/office/drawing/2014/main" id="{4749E74C-420E-7D1C-EEE8-9DFDCF4590AF}"/>
              </a:ext>
            </a:extLst>
          </p:cNvPr>
          <p:cNvPicPr>
            <a:picLocks noChangeAspect="1"/>
          </p:cNvPicPr>
          <p:nvPr/>
        </p:nvPicPr>
        <p:blipFill>
          <a:blip r:embed="rId3">
            <a:alphaModFix amt="25000"/>
          </a:blip>
          <a:stretch>
            <a:fillRect/>
          </a:stretch>
        </p:blipFill>
        <p:spPr>
          <a:xfrm>
            <a:off x="6122857" y="1436033"/>
            <a:ext cx="3055020" cy="2103929"/>
          </a:xfrm>
          <a:prstGeom prst="rect">
            <a:avLst/>
          </a:prstGeom>
          <a:effectLst>
            <a:outerShdw blurRad="50800" dist="50800" dir="5400000" sx="1000" sy="1000" algn="ctr" rotWithShape="0">
              <a:srgbClr val="000000"/>
            </a:outerShdw>
          </a:effectLst>
        </p:spPr>
      </p:pic>
      <p:pic>
        <p:nvPicPr>
          <p:cNvPr id="17" name="图片 16">
            <a:extLst>
              <a:ext uri="{FF2B5EF4-FFF2-40B4-BE49-F238E27FC236}">
                <a16:creationId xmlns:a16="http://schemas.microsoft.com/office/drawing/2014/main" id="{40413F69-A378-6E98-F967-E18EAD48EAF2}"/>
              </a:ext>
            </a:extLst>
          </p:cNvPr>
          <p:cNvPicPr>
            <a:picLocks noChangeAspect="1"/>
          </p:cNvPicPr>
          <p:nvPr/>
        </p:nvPicPr>
        <p:blipFill>
          <a:blip r:embed="rId4">
            <a:alphaModFix amt="22000"/>
          </a:blip>
          <a:stretch>
            <a:fillRect/>
          </a:stretch>
        </p:blipFill>
        <p:spPr>
          <a:xfrm>
            <a:off x="928509" y="4216258"/>
            <a:ext cx="2881450" cy="2232109"/>
          </a:xfrm>
          <a:prstGeom prst="rect">
            <a:avLst/>
          </a:prstGeom>
        </p:spPr>
      </p:pic>
      <p:pic>
        <p:nvPicPr>
          <p:cNvPr id="20" name="图片 19">
            <a:extLst>
              <a:ext uri="{FF2B5EF4-FFF2-40B4-BE49-F238E27FC236}">
                <a16:creationId xmlns:a16="http://schemas.microsoft.com/office/drawing/2014/main" id="{DC0138D5-C58E-C9FD-E371-BAF5429277AC}"/>
              </a:ext>
            </a:extLst>
          </p:cNvPr>
          <p:cNvPicPr>
            <a:picLocks noChangeAspect="1"/>
          </p:cNvPicPr>
          <p:nvPr/>
        </p:nvPicPr>
        <p:blipFill>
          <a:blip r:embed="rId5">
            <a:alphaModFix amt="29000"/>
          </a:blip>
          <a:stretch>
            <a:fillRect/>
          </a:stretch>
        </p:blipFill>
        <p:spPr>
          <a:xfrm>
            <a:off x="7751873" y="4207052"/>
            <a:ext cx="2837850" cy="2232110"/>
          </a:xfrm>
          <a:prstGeom prst="rect">
            <a:avLst/>
          </a:prstGeom>
        </p:spPr>
      </p:pic>
      <p:sp>
        <p:nvSpPr>
          <p:cNvPr id="21" name="圆角矩形 20">
            <a:extLst>
              <a:ext uri="{FF2B5EF4-FFF2-40B4-BE49-F238E27FC236}">
                <a16:creationId xmlns:a16="http://schemas.microsoft.com/office/drawing/2014/main" id="{08B74057-0632-6006-2F6F-B0E71C4864EA}"/>
              </a:ext>
            </a:extLst>
          </p:cNvPr>
          <p:cNvSpPr/>
          <p:nvPr/>
        </p:nvSpPr>
        <p:spPr>
          <a:xfrm>
            <a:off x="836182" y="4152525"/>
            <a:ext cx="3045492" cy="2335261"/>
          </a:xfrm>
          <a:prstGeom prst="roundRect">
            <a:avLst/>
          </a:prstGeom>
          <a:noFill/>
          <a:ln w="34925">
            <a:solidFill>
              <a:schemeClr val="accent6">
                <a:lumMod val="60000"/>
                <a:lumOff val="40000"/>
                <a:alpha val="29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lt1">
                  <a:alpha val="17100"/>
                </a:schemeClr>
              </a:solidFill>
            </a:endParaRPr>
          </a:p>
        </p:txBody>
      </p:sp>
      <p:sp>
        <p:nvSpPr>
          <p:cNvPr id="23" name="圆角矩形 22">
            <a:extLst>
              <a:ext uri="{FF2B5EF4-FFF2-40B4-BE49-F238E27FC236}">
                <a16:creationId xmlns:a16="http://schemas.microsoft.com/office/drawing/2014/main" id="{931DE44B-4384-1CF7-3ADE-3C412C338599}"/>
              </a:ext>
            </a:extLst>
          </p:cNvPr>
          <p:cNvSpPr/>
          <p:nvPr/>
        </p:nvSpPr>
        <p:spPr>
          <a:xfrm>
            <a:off x="7648052" y="4155476"/>
            <a:ext cx="3045492" cy="2335261"/>
          </a:xfrm>
          <a:prstGeom prst="roundRect">
            <a:avLst/>
          </a:prstGeom>
          <a:noFill/>
          <a:ln w="34925">
            <a:solidFill>
              <a:schemeClr val="accent6">
                <a:lumMod val="60000"/>
                <a:lumOff val="40000"/>
                <a:alpha val="29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lt1">
                  <a:alpha val="17100"/>
                </a:schemeClr>
              </a:solidFill>
            </a:endParaRPr>
          </a:p>
        </p:txBody>
      </p:sp>
      <p:sp>
        <p:nvSpPr>
          <p:cNvPr id="24" name="圆角矩形 23">
            <a:extLst>
              <a:ext uri="{FF2B5EF4-FFF2-40B4-BE49-F238E27FC236}">
                <a16:creationId xmlns:a16="http://schemas.microsoft.com/office/drawing/2014/main" id="{40DDC78D-B14A-CC87-3B3A-6EF3945D8ECD}"/>
              </a:ext>
            </a:extLst>
          </p:cNvPr>
          <p:cNvSpPr/>
          <p:nvPr/>
        </p:nvSpPr>
        <p:spPr>
          <a:xfrm>
            <a:off x="6013488" y="1320366"/>
            <a:ext cx="3326005" cy="2335261"/>
          </a:xfrm>
          <a:prstGeom prst="roundRect">
            <a:avLst/>
          </a:prstGeom>
          <a:noFill/>
          <a:ln w="34925">
            <a:solidFill>
              <a:schemeClr val="accent6">
                <a:lumMod val="60000"/>
                <a:lumOff val="40000"/>
                <a:alpha val="29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lt1">
                  <a:alpha val="17100"/>
                </a:schemeClr>
              </a:solidFill>
            </a:endParaRPr>
          </a:p>
        </p:txBody>
      </p:sp>
      <p:sp>
        <p:nvSpPr>
          <p:cNvPr id="3" name="椭圆 2">
            <a:extLst>
              <a:ext uri="{FF2B5EF4-FFF2-40B4-BE49-F238E27FC236}">
                <a16:creationId xmlns:a16="http://schemas.microsoft.com/office/drawing/2014/main" id="{739AEC54-4301-6F48-71E5-CC22F4FEBB98}"/>
              </a:ext>
            </a:extLst>
          </p:cNvPr>
          <p:cNvSpPr/>
          <p:nvPr/>
        </p:nvSpPr>
        <p:spPr>
          <a:xfrm>
            <a:off x="5617485" y="3582174"/>
            <a:ext cx="345930" cy="345930"/>
          </a:xfrm>
          <a:prstGeom prst="ellipse">
            <a:avLst/>
          </a:prstGeom>
          <a:solidFill>
            <a:schemeClr val="accent5">
              <a:lumMod val="75000"/>
              <a:alpha val="11000"/>
            </a:schemeClr>
          </a:solidFill>
          <a:ln>
            <a:solidFill>
              <a:schemeClr val="accent6">
                <a:lumMod val="60000"/>
                <a:lumOff val="40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alpha val="17100"/>
                </a:schemeClr>
              </a:solidFill>
            </a:endParaRPr>
          </a:p>
        </p:txBody>
      </p:sp>
      <p:sp>
        <p:nvSpPr>
          <p:cNvPr id="4" name="椭圆 3">
            <a:extLst>
              <a:ext uri="{FF2B5EF4-FFF2-40B4-BE49-F238E27FC236}">
                <a16:creationId xmlns:a16="http://schemas.microsoft.com/office/drawing/2014/main" id="{9E5F9B20-D503-A19D-E8C8-9481FD5694F5}"/>
              </a:ext>
            </a:extLst>
          </p:cNvPr>
          <p:cNvSpPr/>
          <p:nvPr/>
        </p:nvSpPr>
        <p:spPr>
          <a:xfrm>
            <a:off x="4492468" y="4664666"/>
            <a:ext cx="345930" cy="345930"/>
          </a:xfrm>
          <a:prstGeom prst="ellipse">
            <a:avLst/>
          </a:prstGeom>
          <a:solidFill>
            <a:srgbClr val="0070C0">
              <a:alpha val="11000"/>
            </a:srgbClr>
          </a:solidFill>
          <a:ln>
            <a:solidFill>
              <a:schemeClr val="accent6">
                <a:lumMod val="60000"/>
                <a:lumOff val="40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1">
                  <a:alpha val="17100"/>
                </a:schemeClr>
              </a:solidFill>
            </a:endParaRPr>
          </a:p>
        </p:txBody>
      </p:sp>
      <p:sp>
        <p:nvSpPr>
          <p:cNvPr id="5" name="椭圆 4">
            <a:extLst>
              <a:ext uri="{FF2B5EF4-FFF2-40B4-BE49-F238E27FC236}">
                <a16:creationId xmlns:a16="http://schemas.microsoft.com/office/drawing/2014/main" id="{727B96B8-51DA-BCD5-B9C5-A61E14064F5E}"/>
              </a:ext>
            </a:extLst>
          </p:cNvPr>
          <p:cNvSpPr/>
          <p:nvPr/>
        </p:nvSpPr>
        <p:spPr>
          <a:xfrm>
            <a:off x="6684358" y="4664666"/>
            <a:ext cx="345930" cy="345930"/>
          </a:xfrm>
          <a:prstGeom prst="ellipse">
            <a:avLst/>
          </a:prstGeom>
          <a:solidFill>
            <a:schemeClr val="accent1">
              <a:alpha val="11000"/>
            </a:schemeClr>
          </a:solidFill>
          <a:ln>
            <a:solidFill>
              <a:schemeClr val="accent6">
                <a:lumMod val="60000"/>
                <a:lumOff val="40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alpha val="17100"/>
                </a:schemeClr>
              </a:solidFill>
            </a:endParaRPr>
          </a:p>
        </p:txBody>
      </p:sp>
      <p:cxnSp>
        <p:nvCxnSpPr>
          <p:cNvPr id="6" name="直线连接符 5">
            <a:extLst>
              <a:ext uri="{FF2B5EF4-FFF2-40B4-BE49-F238E27FC236}">
                <a16:creationId xmlns:a16="http://schemas.microsoft.com/office/drawing/2014/main" id="{04001B21-F373-B67C-3FAB-757A3B131213}"/>
              </a:ext>
            </a:extLst>
          </p:cNvPr>
          <p:cNvCxnSpPr>
            <a:cxnSpLocks/>
            <a:stCxn id="3" idx="2"/>
            <a:endCxn id="4" idx="7"/>
          </p:cNvCxnSpPr>
          <p:nvPr/>
        </p:nvCxnSpPr>
        <p:spPr>
          <a:xfrm flipH="1">
            <a:off x="4787738" y="3755139"/>
            <a:ext cx="829747" cy="960187"/>
          </a:xfrm>
          <a:prstGeom prst="line">
            <a:avLst/>
          </a:prstGeom>
          <a:ln w="19050">
            <a:solidFill>
              <a:schemeClr val="accent6">
                <a:lumMod val="60000"/>
                <a:lumOff val="40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7" name="直线连接符 6">
            <a:extLst>
              <a:ext uri="{FF2B5EF4-FFF2-40B4-BE49-F238E27FC236}">
                <a16:creationId xmlns:a16="http://schemas.microsoft.com/office/drawing/2014/main" id="{37924F51-56E8-43B1-89EB-DBEFDE38D156}"/>
              </a:ext>
            </a:extLst>
          </p:cNvPr>
          <p:cNvCxnSpPr>
            <a:cxnSpLocks/>
            <a:stCxn id="3" idx="6"/>
            <a:endCxn id="5" idx="1"/>
          </p:cNvCxnSpPr>
          <p:nvPr/>
        </p:nvCxnSpPr>
        <p:spPr>
          <a:xfrm>
            <a:off x="5963415" y="3755139"/>
            <a:ext cx="771603" cy="960187"/>
          </a:xfrm>
          <a:prstGeom prst="line">
            <a:avLst/>
          </a:prstGeom>
          <a:ln w="19050">
            <a:solidFill>
              <a:schemeClr val="accent6">
                <a:lumMod val="60000"/>
                <a:lumOff val="40000"/>
                <a:alpha val="29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C8718ABB-12B7-0AEC-DF55-7535470EA231}"/>
                  </a:ext>
                </a:extLst>
              </p:cNvPr>
              <p:cNvSpPr txBox="1"/>
              <p:nvPr/>
            </p:nvSpPr>
            <p:spPr>
              <a:xfrm>
                <a:off x="4069853" y="5120100"/>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solidFill>
                            <a:schemeClr val="tx1">
                              <a:alpha val="17100"/>
                            </a:schemeClr>
                          </a:solidFill>
                          <a:latin typeface="Cambria Math" panose="02040503050406030204" pitchFamily="18" charset="0"/>
                        </a:rPr>
                        <m:t>p</m:t>
                      </m:r>
                      <m:r>
                        <a:rPr kumimoji="1" lang="en-US" altLang="zh-CN" sz="2000" smtClean="0">
                          <a:solidFill>
                            <a:schemeClr val="tx1">
                              <a:alpha val="17100"/>
                            </a:schemeClr>
                          </a:solidFill>
                          <a:latin typeface="Cambria Math" panose="02040503050406030204" pitchFamily="18" charset="0"/>
                        </a:rPr>
                        <m:t>[1]</m:t>
                      </m:r>
                      <m:r>
                        <a:rPr kumimoji="1" lang="en-US" altLang="zh-CN" sz="2000" i="1">
                          <a:solidFill>
                            <a:schemeClr val="tx1">
                              <a:alpha val="17100"/>
                            </a:schemeClr>
                          </a:solidFill>
                          <a:latin typeface="Cambria Math" panose="02040503050406030204" pitchFamily="18" charset="0"/>
                        </a:rPr>
                        <m:t>=</m:t>
                      </m:r>
                      <m:r>
                        <a:rPr kumimoji="1" lang="en-US" altLang="zh-CN" sz="2000" b="0" i="1" smtClean="0">
                          <a:solidFill>
                            <a:schemeClr val="tx1">
                              <a:alpha val="17100"/>
                            </a:schemeClr>
                          </a:solidFill>
                          <a:latin typeface="Cambria Math" panose="02040503050406030204" pitchFamily="18" charset="0"/>
                        </a:rPr>
                        <m:t>0</m:t>
                      </m:r>
                    </m:oMath>
                  </m:oMathPara>
                </a14:m>
                <a:endParaRPr kumimoji="1" lang="zh-CN" altLang="en-US" sz="2000" dirty="0">
                  <a:solidFill>
                    <a:schemeClr val="tx1">
                      <a:alpha val="17100"/>
                    </a:schemeClr>
                  </a:solidFill>
                  <a:latin typeface="Palatino Linotype" panose="02040502050505030304" pitchFamily="18" charset="0"/>
                </a:endParaRPr>
              </a:p>
            </p:txBody>
          </p:sp>
        </mc:Choice>
        <mc:Fallback>
          <p:sp>
            <p:nvSpPr>
              <p:cNvPr id="8" name="文本框 7">
                <a:extLst>
                  <a:ext uri="{FF2B5EF4-FFF2-40B4-BE49-F238E27FC236}">
                    <a16:creationId xmlns:a16="http://schemas.microsoft.com/office/drawing/2014/main" id="{C8718ABB-12B7-0AEC-DF55-7535470EA231}"/>
                  </a:ext>
                </a:extLst>
              </p:cNvPr>
              <p:cNvSpPr txBox="1">
                <a:spLocks noRot="1" noChangeAspect="1" noMove="1" noResize="1" noEditPoints="1" noAdjustHandles="1" noChangeArrowheads="1" noChangeShapeType="1" noTextEdit="1"/>
              </p:cNvSpPr>
              <p:nvPr/>
            </p:nvSpPr>
            <p:spPr>
              <a:xfrm>
                <a:off x="4069853" y="5120100"/>
                <a:ext cx="1191160" cy="400110"/>
              </a:xfrm>
              <a:prstGeom prst="rect">
                <a:avLst/>
              </a:prstGeom>
              <a:blipFill>
                <a:blip r:embed="rId6"/>
                <a:stretch>
                  <a:fillRect b="-156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B774393C-B312-46B4-B671-FAD752E4E018}"/>
                  </a:ext>
                </a:extLst>
              </p:cNvPr>
              <p:cNvSpPr txBox="1"/>
              <p:nvPr/>
            </p:nvSpPr>
            <p:spPr>
              <a:xfrm>
                <a:off x="6309371" y="5010596"/>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solidFill>
                            <a:schemeClr val="tx1">
                              <a:alpha val="17100"/>
                            </a:schemeClr>
                          </a:solidFill>
                          <a:latin typeface="Cambria Math" panose="02040503050406030204" pitchFamily="18" charset="0"/>
                        </a:rPr>
                        <m:t>p</m:t>
                      </m:r>
                      <m:r>
                        <a:rPr kumimoji="1" lang="en-US" altLang="zh-CN" sz="2000" smtClean="0">
                          <a:solidFill>
                            <a:schemeClr val="tx1">
                              <a:alpha val="17100"/>
                            </a:schemeClr>
                          </a:solidFill>
                          <a:latin typeface="Cambria Math" panose="02040503050406030204" pitchFamily="18" charset="0"/>
                        </a:rPr>
                        <m:t>[1]</m:t>
                      </m:r>
                      <m:r>
                        <a:rPr kumimoji="1" lang="en-US" altLang="zh-CN" sz="2000" i="1">
                          <a:solidFill>
                            <a:schemeClr val="tx1">
                              <a:alpha val="17100"/>
                            </a:schemeClr>
                          </a:solidFill>
                          <a:latin typeface="Cambria Math" panose="02040503050406030204" pitchFamily="18" charset="0"/>
                        </a:rPr>
                        <m:t>=</m:t>
                      </m:r>
                      <m:r>
                        <a:rPr kumimoji="1" lang="en-US" altLang="zh-CN" sz="2000" b="0" i="1" smtClean="0">
                          <a:solidFill>
                            <a:schemeClr val="tx1">
                              <a:alpha val="17100"/>
                            </a:schemeClr>
                          </a:solidFill>
                          <a:latin typeface="Cambria Math" panose="02040503050406030204" pitchFamily="18" charset="0"/>
                        </a:rPr>
                        <m:t>1</m:t>
                      </m:r>
                    </m:oMath>
                  </m:oMathPara>
                </a14:m>
                <a:endParaRPr kumimoji="1" lang="zh-CN" altLang="en-US" sz="2000" dirty="0">
                  <a:solidFill>
                    <a:schemeClr val="tx1">
                      <a:alpha val="17100"/>
                    </a:schemeClr>
                  </a:solidFill>
                  <a:latin typeface="Palatino Linotype" panose="02040502050505030304" pitchFamily="18" charset="0"/>
                </a:endParaRPr>
              </a:p>
            </p:txBody>
          </p:sp>
        </mc:Choice>
        <mc:Fallback>
          <p:sp>
            <p:nvSpPr>
              <p:cNvPr id="9" name="文本框 8">
                <a:extLst>
                  <a:ext uri="{FF2B5EF4-FFF2-40B4-BE49-F238E27FC236}">
                    <a16:creationId xmlns:a16="http://schemas.microsoft.com/office/drawing/2014/main" id="{B774393C-B312-46B4-B671-FAD752E4E018}"/>
                  </a:ext>
                </a:extLst>
              </p:cNvPr>
              <p:cNvSpPr txBox="1">
                <a:spLocks noRot="1" noChangeAspect="1" noMove="1" noResize="1" noEditPoints="1" noAdjustHandles="1" noChangeArrowheads="1" noChangeShapeType="1" noTextEdit="1"/>
              </p:cNvSpPr>
              <p:nvPr/>
            </p:nvSpPr>
            <p:spPr>
              <a:xfrm>
                <a:off x="6309371" y="5010596"/>
                <a:ext cx="1191160" cy="400110"/>
              </a:xfrm>
              <a:prstGeom prst="rect">
                <a:avLst/>
              </a:prstGeom>
              <a:blipFill>
                <a:blip r:embed="rId7"/>
                <a:stretch>
                  <a:fillRect b="-12121"/>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733EFD8D-4158-7B68-22BB-FE2E2EFE083F}"/>
              </a:ext>
            </a:extLst>
          </p:cNvPr>
          <p:cNvSpPr txBox="1"/>
          <p:nvPr/>
        </p:nvSpPr>
        <p:spPr>
          <a:xfrm>
            <a:off x="3147707" y="3377854"/>
            <a:ext cx="6098582" cy="1200329"/>
          </a:xfrm>
          <a:prstGeom prst="rect">
            <a:avLst/>
          </a:prstGeom>
          <a:noFill/>
        </p:spPr>
        <p:txBody>
          <a:bodyPr wrap="square">
            <a:spAutoFit/>
          </a:bodyPr>
          <a:lstStyle/>
          <a:p>
            <a:r>
              <a:rPr kumimoji="1" lang="en-US" altLang="zh-CN" sz="7200" dirty="0">
                <a:solidFill>
                  <a:srgbClr val="FF0000"/>
                </a:solidFill>
                <a:latin typeface="Palatino Linotype" panose="02040502050505030304" pitchFamily="18" charset="0"/>
              </a:rPr>
              <a:t>Cannot</a:t>
            </a:r>
            <a:r>
              <a:rPr kumimoji="1" lang="zh-CN" altLang="en-US" sz="7200" dirty="0">
                <a:solidFill>
                  <a:srgbClr val="FF0000"/>
                </a:solidFill>
                <a:latin typeface="Palatino Linotype" panose="02040502050505030304" pitchFamily="18" charset="0"/>
              </a:rPr>
              <a:t> </a:t>
            </a:r>
            <a:r>
              <a:rPr kumimoji="1" lang="en-US" altLang="zh-CN" sz="7200" dirty="0">
                <a:solidFill>
                  <a:srgbClr val="FF0000"/>
                </a:solidFill>
                <a:latin typeface="Palatino Linotype" panose="02040502050505030304" pitchFamily="18" charset="0"/>
              </a:rPr>
              <a:t>reuse!</a:t>
            </a:r>
            <a:endParaRPr kumimoji="1" lang="zh-CN" altLang="en-US" sz="7200"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123215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dirty="0">
                <a:latin typeface="Palatino Linotype" panose="02040502050505030304" pitchFamily="18" charset="0"/>
                <a:ea typeface="Cambria" panose="02040503050406030204" pitchFamily="18" charset="0"/>
              </a:rPr>
              <a:t>Reusing</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Conditions</a:t>
            </a:r>
          </a:p>
        </p:txBody>
      </p:sp>
      <mc:AlternateContent xmlns:mc="http://schemas.openxmlformats.org/markup-compatibility/2006">
        <mc:Choice xmlns:a14="http://schemas.microsoft.com/office/drawing/2010/main" Requires="a14">
          <p:sp>
            <p:nvSpPr>
              <p:cNvPr id="121" name="副标题 2">
                <a:extLst>
                  <a:ext uri="{FF2B5EF4-FFF2-40B4-BE49-F238E27FC236}">
                    <a16:creationId xmlns:a16="http://schemas.microsoft.com/office/drawing/2014/main" id="{14F05D8A-BA43-4B15-6B09-E6EDBEB1B021}"/>
                  </a:ext>
                </a:extLst>
              </p:cNvPr>
              <p:cNvSpPr>
                <a:spLocks noGrp="1"/>
              </p:cNvSpPr>
              <p:nvPr>
                <p:ph idx="1"/>
              </p:nvPr>
            </p:nvSpPr>
            <p:spPr>
              <a:xfrm>
                <a:off x="395817" y="1951150"/>
                <a:ext cx="11400366" cy="2955700"/>
              </a:xfrm>
            </p:spPr>
            <p:txBody>
              <a:bodyPr rtlCol="0" anchor="ctr">
                <a:noAutofit/>
              </a:bodyPr>
              <a:lstStyle/>
              <a:p>
                <a:pPr lvl="1"/>
                <a:r>
                  <a:rPr lang="en-US" altLang="zh-CN" sz="3200" dirty="0">
                    <a:solidFill>
                      <a:srgbClr val="002060"/>
                    </a:solidFill>
                    <a:latin typeface="Palatino Linotype" panose="02040502050505030304" pitchFamily="18" charset="0"/>
                    <a:ea typeface="Cambria" panose="02040503050406030204" pitchFamily="18" charset="0"/>
                  </a:rPr>
                  <a:t>Reuse</a:t>
                </a:r>
                <a:r>
                  <a:rPr lang="zh-CN" altLang="en-US" sz="3200" dirty="0">
                    <a:solidFill>
                      <a:srgbClr val="002060"/>
                    </a:solidFill>
                    <a:latin typeface="Palatino Linotype" panose="02040502050505030304" pitchFamily="18" charset="0"/>
                    <a:ea typeface="Cambria" panose="02040503050406030204" pitchFamily="18" charset="0"/>
                  </a:rPr>
                  <a:t> </a:t>
                </a:r>
                <a14:m>
                  <m:oMath xmlns:m="http://schemas.openxmlformats.org/officeDocument/2006/math">
                    <m:r>
                      <a:rPr lang="en-US" altLang="zh-CN" sz="3200" b="0" i="1" smtClean="0">
                        <a:solidFill>
                          <a:srgbClr val="002060"/>
                        </a:solidFill>
                        <a:latin typeface="Cambria Math" panose="02040503050406030204" pitchFamily="18" charset="0"/>
                        <a:ea typeface="Cambria" panose="02040503050406030204" pitchFamily="18" charset="0"/>
                      </a:rPr>
                      <m:t>⇔</m:t>
                    </m:r>
                  </m:oMath>
                </a14:m>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two</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subproblems</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have</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the</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same</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answer</a:t>
                </a:r>
                <a:endParaRPr lang="en-US" altLang="zh-CN" dirty="0">
                  <a:solidFill>
                    <a:srgbClr val="002060"/>
                  </a:solidFill>
                  <a:latin typeface="Palatino Linotype" panose="02040502050505030304" pitchFamily="18" charset="0"/>
                  <a:ea typeface="Cambria" panose="02040503050406030204" pitchFamily="18" charset="0"/>
                </a:endParaRPr>
              </a:p>
            </p:txBody>
          </p:sp>
        </mc:Choice>
        <mc:Fallback>
          <p:sp>
            <p:nvSpPr>
              <p:cNvPr id="121" name="副标题 2">
                <a:extLst>
                  <a:ext uri="{FF2B5EF4-FFF2-40B4-BE49-F238E27FC236}">
                    <a16:creationId xmlns:a16="http://schemas.microsoft.com/office/drawing/2014/main" id="{14F05D8A-BA43-4B15-6B09-E6EDBEB1B021}"/>
                  </a:ext>
                </a:extLst>
              </p:cNvPr>
              <p:cNvSpPr>
                <a:spLocks noGrp="1" noRot="1" noChangeAspect="1" noMove="1" noResize="1" noEditPoints="1" noAdjustHandles="1" noChangeArrowheads="1" noChangeShapeType="1" noTextEdit="1"/>
              </p:cNvSpPr>
              <p:nvPr>
                <p:ph idx="1"/>
              </p:nvPr>
            </p:nvSpPr>
            <p:spPr>
              <a:xfrm>
                <a:off x="395817" y="1951150"/>
                <a:ext cx="11400366" cy="2955700"/>
              </a:xfr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7979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dirty="0">
                <a:latin typeface="Palatino Linotype" panose="02040502050505030304" pitchFamily="18" charset="0"/>
                <a:ea typeface="Cambria" panose="02040503050406030204" pitchFamily="18" charset="0"/>
              </a:rPr>
              <a:t>Reusing</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Conditions</a:t>
            </a:r>
          </a:p>
        </p:txBody>
      </p:sp>
      <mc:AlternateContent xmlns:mc="http://schemas.openxmlformats.org/markup-compatibility/2006">
        <mc:Choice xmlns:a14="http://schemas.microsoft.com/office/drawing/2010/main" Requires="a14">
          <p:sp>
            <p:nvSpPr>
              <p:cNvPr id="121" name="副标题 2">
                <a:extLst>
                  <a:ext uri="{FF2B5EF4-FFF2-40B4-BE49-F238E27FC236}">
                    <a16:creationId xmlns:a16="http://schemas.microsoft.com/office/drawing/2014/main" id="{14F05D8A-BA43-4B15-6B09-E6EDBEB1B021}"/>
                  </a:ext>
                </a:extLst>
              </p:cNvPr>
              <p:cNvSpPr>
                <a:spLocks noGrp="1"/>
              </p:cNvSpPr>
              <p:nvPr>
                <p:ph idx="1"/>
              </p:nvPr>
            </p:nvSpPr>
            <p:spPr>
              <a:xfrm>
                <a:off x="395817" y="2323110"/>
                <a:ext cx="11400366" cy="2955700"/>
              </a:xfrm>
            </p:spPr>
            <p:txBody>
              <a:bodyPr rtlCol="0" anchor="ctr">
                <a:noAutofit/>
              </a:bodyPr>
              <a:lstStyle/>
              <a:p>
                <a:pPr lvl="1"/>
                <a:r>
                  <a:rPr lang="en-US" altLang="zh-CN" sz="3200" dirty="0">
                    <a:solidFill>
                      <a:srgbClr val="002060"/>
                    </a:solidFill>
                    <a:latin typeface="Palatino Linotype" panose="02040502050505030304" pitchFamily="18" charset="0"/>
                    <a:ea typeface="Cambria" panose="02040503050406030204" pitchFamily="18" charset="0"/>
                  </a:rPr>
                  <a:t>Reuse</a:t>
                </a:r>
                <a:r>
                  <a:rPr lang="zh-CN" altLang="en-US" sz="3200" dirty="0">
                    <a:solidFill>
                      <a:srgbClr val="002060"/>
                    </a:solidFill>
                    <a:latin typeface="Palatino Linotype" panose="02040502050505030304" pitchFamily="18" charset="0"/>
                    <a:ea typeface="Cambria" panose="02040503050406030204" pitchFamily="18" charset="0"/>
                  </a:rPr>
                  <a:t> </a:t>
                </a:r>
                <a14:m>
                  <m:oMath xmlns:m="http://schemas.openxmlformats.org/officeDocument/2006/math">
                    <m:r>
                      <a:rPr lang="en-US" altLang="zh-CN" sz="3200" b="0" i="1" smtClean="0">
                        <a:solidFill>
                          <a:srgbClr val="002060"/>
                        </a:solidFill>
                        <a:latin typeface="Cambria Math" panose="02040503050406030204" pitchFamily="18" charset="0"/>
                        <a:ea typeface="Cambria" panose="02040503050406030204" pitchFamily="18" charset="0"/>
                      </a:rPr>
                      <m:t>⇔</m:t>
                    </m:r>
                  </m:oMath>
                </a14:m>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two</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subproblems</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have</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the</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same</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answer</a:t>
                </a:r>
              </a:p>
              <a:p>
                <a:pPr marL="457200" lvl="1" indent="0">
                  <a:buNone/>
                </a:pPr>
                <a:endParaRPr lang="en-US" altLang="zh-CN" sz="3200" dirty="0">
                  <a:solidFill>
                    <a:srgbClr val="002060"/>
                  </a:solidFill>
                  <a:latin typeface="Palatino Linotype" panose="02040502050505030304" pitchFamily="18" charset="0"/>
                  <a:ea typeface="Cambria" panose="02040503050406030204" pitchFamily="18" charset="0"/>
                </a:endParaRPr>
              </a:p>
              <a:p>
                <a:pPr marL="457200" lvl="1" indent="0">
                  <a:buNone/>
                </a:pPr>
                <a:r>
                  <a:rPr lang="en-US" altLang="zh-CN" sz="3200" dirty="0">
                    <a:solidFill>
                      <a:srgbClr val="002060"/>
                    </a:solidFill>
                    <a:latin typeface="Palatino Linotype" panose="02040502050505030304" pitchFamily="18" charset="0"/>
                    <a:ea typeface="Cambria" panose="02040503050406030204" pitchFamily="18" charset="0"/>
                  </a:rPr>
                  <a:t>Three</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conditions:</a:t>
                </a:r>
              </a:p>
              <a:p>
                <a:pPr lvl="1"/>
                <a:r>
                  <a:rPr lang="en-US" altLang="zh-CN" sz="3200" dirty="0">
                    <a:solidFill>
                      <a:srgbClr val="002060"/>
                    </a:solidFill>
                    <a:latin typeface="Palatino Linotype" panose="02040502050505030304" pitchFamily="18" charset="0"/>
                    <a:ea typeface="Cambria" panose="02040503050406030204" pitchFamily="18" charset="0"/>
                  </a:rPr>
                  <a:t>Same</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solution</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part</a:t>
                </a:r>
              </a:p>
              <a:p>
                <a:pPr lvl="2"/>
                <a:r>
                  <a:rPr lang="en-US" altLang="zh-CN" sz="3200" dirty="0">
                    <a:solidFill>
                      <a:srgbClr val="002060"/>
                    </a:solidFill>
                    <a:latin typeface="Palatino Linotype" panose="02040502050505030304" pitchFamily="18" charset="0"/>
                    <a:ea typeface="Cambria" panose="02040503050406030204" pitchFamily="18" charset="0"/>
                  </a:rPr>
                  <a:t>Same</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set</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of</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variables</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in</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the</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solution</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part</a:t>
                </a:r>
              </a:p>
              <a:p>
                <a:pPr lvl="1"/>
                <a:r>
                  <a:rPr lang="en-US" altLang="zh-CN" sz="3200" dirty="0">
                    <a:solidFill>
                      <a:srgbClr val="002060"/>
                    </a:solidFill>
                    <a:latin typeface="Palatino Linotype" panose="02040502050505030304" pitchFamily="18" charset="0"/>
                    <a:ea typeface="Cambria" panose="02040503050406030204" pitchFamily="18" charset="0"/>
                  </a:rPr>
                  <a:t>Equivalent</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objective</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functions</a:t>
                </a:r>
                <a:r>
                  <a:rPr lang="zh-CN" altLang="en-US" sz="3200" dirty="0">
                    <a:solidFill>
                      <a:srgbClr val="002060"/>
                    </a:solidFill>
                    <a:latin typeface="Palatino Linotype" panose="02040502050505030304" pitchFamily="18" charset="0"/>
                    <a:ea typeface="Cambria" panose="02040503050406030204" pitchFamily="18" charset="0"/>
                  </a:rPr>
                  <a:t> </a:t>
                </a:r>
                <a:endParaRPr lang="en-US" altLang="zh-CN" sz="3200" dirty="0">
                  <a:solidFill>
                    <a:srgbClr val="002060"/>
                  </a:solidFill>
                  <a:latin typeface="Palatino Linotype" panose="02040502050505030304" pitchFamily="18" charset="0"/>
                  <a:ea typeface="Cambria" panose="02040503050406030204" pitchFamily="18" charset="0"/>
                </a:endParaRPr>
              </a:p>
              <a:p>
                <a:pPr lvl="1"/>
                <a:r>
                  <a:rPr lang="en-US" altLang="zh-CN" sz="3200" dirty="0">
                    <a:solidFill>
                      <a:srgbClr val="002060"/>
                    </a:solidFill>
                    <a:latin typeface="Palatino Linotype" panose="02040502050505030304" pitchFamily="18" charset="0"/>
                    <a:ea typeface="Cambria" panose="02040503050406030204" pitchFamily="18" charset="0"/>
                  </a:rPr>
                  <a:t>Equivalent</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constraints</a:t>
                </a:r>
                <a:endParaRPr lang="en-US" altLang="zh-CN" dirty="0">
                  <a:solidFill>
                    <a:srgbClr val="002060"/>
                  </a:solidFill>
                  <a:latin typeface="Palatino Linotype" panose="02040502050505030304" pitchFamily="18" charset="0"/>
                  <a:ea typeface="Cambria" panose="02040503050406030204" pitchFamily="18" charset="0"/>
                </a:endParaRPr>
              </a:p>
            </p:txBody>
          </p:sp>
        </mc:Choice>
        <mc:Fallback>
          <p:sp>
            <p:nvSpPr>
              <p:cNvPr id="121" name="副标题 2">
                <a:extLst>
                  <a:ext uri="{FF2B5EF4-FFF2-40B4-BE49-F238E27FC236}">
                    <a16:creationId xmlns:a16="http://schemas.microsoft.com/office/drawing/2014/main" id="{14F05D8A-BA43-4B15-6B09-E6EDBEB1B021}"/>
                  </a:ext>
                </a:extLst>
              </p:cNvPr>
              <p:cNvSpPr>
                <a:spLocks noGrp="1" noRot="1" noChangeAspect="1" noMove="1" noResize="1" noEditPoints="1" noAdjustHandles="1" noChangeArrowheads="1" noChangeShapeType="1" noTextEdit="1"/>
              </p:cNvSpPr>
              <p:nvPr>
                <p:ph idx="1"/>
              </p:nvPr>
            </p:nvSpPr>
            <p:spPr>
              <a:xfrm>
                <a:off x="395817" y="2323110"/>
                <a:ext cx="11400366" cy="2955700"/>
              </a:xfrm>
              <a:blipFill>
                <a:blip r:embed="rId3"/>
                <a:stretch>
                  <a:fillRect t="-14103"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818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a:extLst>
              <a:ext uri="{FF2B5EF4-FFF2-40B4-BE49-F238E27FC236}">
                <a16:creationId xmlns:a16="http://schemas.microsoft.com/office/drawing/2014/main" id="{AA1B1124-E8B1-B11C-18D6-3E22EEADC52C}"/>
              </a:ext>
            </a:extLst>
          </p:cNvPr>
          <p:cNvSpPr/>
          <p:nvPr/>
        </p:nvSpPr>
        <p:spPr>
          <a:xfrm>
            <a:off x="4072918" y="4342170"/>
            <a:ext cx="4079190" cy="473107"/>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圆角矩形 21">
            <a:extLst>
              <a:ext uri="{FF2B5EF4-FFF2-40B4-BE49-F238E27FC236}">
                <a16:creationId xmlns:a16="http://schemas.microsoft.com/office/drawing/2014/main" id="{0854C8EF-A653-7275-B6CB-210EDFAAC76B}"/>
              </a:ext>
            </a:extLst>
          </p:cNvPr>
          <p:cNvSpPr/>
          <p:nvPr/>
        </p:nvSpPr>
        <p:spPr>
          <a:xfrm>
            <a:off x="4509359" y="3613281"/>
            <a:ext cx="3175279" cy="473107"/>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dirty="0">
                <a:latin typeface="Palatino Linotype" panose="02040502050505030304" pitchFamily="18" charset="0"/>
                <a:ea typeface="Cambria" panose="02040503050406030204" pitchFamily="18" charset="0"/>
              </a:rPr>
              <a:t>First</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Reusing</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Condition</a:t>
            </a:r>
          </a:p>
        </p:txBody>
      </p:sp>
      <p:sp>
        <p:nvSpPr>
          <p:cNvPr id="121" name="副标题 2">
            <a:extLst>
              <a:ext uri="{FF2B5EF4-FFF2-40B4-BE49-F238E27FC236}">
                <a16:creationId xmlns:a16="http://schemas.microsoft.com/office/drawing/2014/main" id="{14F05D8A-BA43-4B15-6B09-E6EDBEB1B021}"/>
              </a:ext>
            </a:extLst>
          </p:cNvPr>
          <p:cNvSpPr>
            <a:spLocks noGrp="1"/>
          </p:cNvSpPr>
          <p:nvPr>
            <p:ph idx="1"/>
          </p:nvPr>
        </p:nvSpPr>
        <p:spPr>
          <a:xfrm>
            <a:off x="440340" y="797217"/>
            <a:ext cx="10515600" cy="2203979"/>
          </a:xfrm>
        </p:spPr>
        <p:txBody>
          <a:bodyPr rtlCol="0" anchor="ctr">
            <a:noAutofit/>
          </a:bodyPr>
          <a:lstStyle/>
          <a:p>
            <a:pPr lvl="1"/>
            <a:r>
              <a:rPr lang="en-US" altLang="zh-CN" sz="3200" dirty="0">
                <a:solidFill>
                  <a:srgbClr val="002060"/>
                </a:solidFill>
                <a:latin typeface="Palatino Linotype" panose="02040502050505030304" pitchFamily="18" charset="0"/>
                <a:ea typeface="Cambria" panose="02040503050406030204" pitchFamily="18" charset="0"/>
              </a:rPr>
              <a:t>Same</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solution</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part</a:t>
            </a:r>
            <a:r>
              <a:rPr lang="zh-CN" altLang="en-US" sz="3200" dirty="0">
                <a:solidFill>
                  <a:srgbClr val="002060"/>
                </a:solidFill>
                <a:latin typeface="Palatino Linotype" panose="02040502050505030304" pitchFamily="18" charset="0"/>
                <a:ea typeface="Cambria" panose="02040503050406030204" pitchFamily="18" charset="0"/>
              </a:rPr>
              <a:t> ✅</a:t>
            </a:r>
            <a:endParaRPr lang="en-US" altLang="zh-CN" sz="3200" dirty="0">
              <a:solidFill>
                <a:srgbClr val="002060"/>
              </a:solidFill>
              <a:latin typeface="Palatino Linotype" panose="02040502050505030304" pitchFamily="18" charset="0"/>
              <a:ea typeface="Cambria" panose="02040503050406030204" pitchFamily="18" charset="0"/>
            </a:endParaRPr>
          </a:p>
        </p:txBody>
      </p:sp>
      <p:sp>
        <p:nvSpPr>
          <p:cNvPr id="3" name="椭圆 2">
            <a:extLst>
              <a:ext uri="{FF2B5EF4-FFF2-40B4-BE49-F238E27FC236}">
                <a16:creationId xmlns:a16="http://schemas.microsoft.com/office/drawing/2014/main" id="{8E00DAE5-AD35-22BA-105B-51FA44849A6B}"/>
              </a:ext>
            </a:extLst>
          </p:cNvPr>
          <p:cNvSpPr/>
          <p:nvPr/>
        </p:nvSpPr>
        <p:spPr>
          <a:xfrm>
            <a:off x="5938820" y="2925558"/>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a:extLst>
              <a:ext uri="{FF2B5EF4-FFF2-40B4-BE49-F238E27FC236}">
                <a16:creationId xmlns:a16="http://schemas.microsoft.com/office/drawing/2014/main" id="{D31320E0-627C-8B91-D43B-4D155BDAD584}"/>
              </a:ext>
            </a:extLst>
          </p:cNvPr>
          <p:cNvSpPr/>
          <p:nvPr/>
        </p:nvSpPr>
        <p:spPr>
          <a:xfrm>
            <a:off x="4810493" y="3656667"/>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a:extLst>
              <a:ext uri="{FF2B5EF4-FFF2-40B4-BE49-F238E27FC236}">
                <a16:creationId xmlns:a16="http://schemas.microsoft.com/office/drawing/2014/main" id="{14C6D67E-A19F-EAD2-7B6B-60083E5A7A96}"/>
              </a:ext>
            </a:extLst>
          </p:cNvPr>
          <p:cNvSpPr/>
          <p:nvPr/>
        </p:nvSpPr>
        <p:spPr>
          <a:xfrm>
            <a:off x="6934517" y="3640251"/>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a:extLst>
              <a:ext uri="{FF2B5EF4-FFF2-40B4-BE49-F238E27FC236}">
                <a16:creationId xmlns:a16="http://schemas.microsoft.com/office/drawing/2014/main" id="{AF5CA7E2-81A2-1BDD-240A-FB9900B5B2EC}"/>
              </a:ext>
            </a:extLst>
          </p:cNvPr>
          <p:cNvSpPr/>
          <p:nvPr/>
        </p:nvSpPr>
        <p:spPr>
          <a:xfrm>
            <a:off x="4336394" y="4480870"/>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a:extLst>
              <a:ext uri="{FF2B5EF4-FFF2-40B4-BE49-F238E27FC236}">
                <a16:creationId xmlns:a16="http://schemas.microsoft.com/office/drawing/2014/main" id="{8FB3B0D3-8C87-F403-DCAC-AC8532C0020D}"/>
              </a:ext>
            </a:extLst>
          </p:cNvPr>
          <p:cNvSpPr/>
          <p:nvPr/>
        </p:nvSpPr>
        <p:spPr>
          <a:xfrm>
            <a:off x="6354679" y="4435807"/>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a:extLst>
              <a:ext uri="{FF2B5EF4-FFF2-40B4-BE49-F238E27FC236}">
                <a16:creationId xmlns:a16="http://schemas.microsoft.com/office/drawing/2014/main" id="{92A30961-1A11-79EC-5FCC-2A9B5F85B116}"/>
              </a:ext>
            </a:extLst>
          </p:cNvPr>
          <p:cNvSpPr/>
          <p:nvPr/>
        </p:nvSpPr>
        <p:spPr>
          <a:xfrm>
            <a:off x="5358982" y="4456013"/>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642C12A0-8A89-D498-A638-2253461C86D7}"/>
              </a:ext>
            </a:extLst>
          </p:cNvPr>
          <p:cNvSpPr/>
          <p:nvPr/>
        </p:nvSpPr>
        <p:spPr>
          <a:xfrm>
            <a:off x="7511673" y="4405759"/>
            <a:ext cx="345930" cy="345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线连接符 9">
            <a:extLst>
              <a:ext uri="{FF2B5EF4-FFF2-40B4-BE49-F238E27FC236}">
                <a16:creationId xmlns:a16="http://schemas.microsoft.com/office/drawing/2014/main" id="{7876BACD-078D-8A18-CE00-91C410110A76}"/>
              </a:ext>
            </a:extLst>
          </p:cNvPr>
          <p:cNvCxnSpPr>
            <a:cxnSpLocks/>
            <a:stCxn id="3" idx="2"/>
            <a:endCxn id="4" idx="7"/>
          </p:cNvCxnSpPr>
          <p:nvPr/>
        </p:nvCxnSpPr>
        <p:spPr>
          <a:xfrm flipH="1">
            <a:off x="5105763" y="3098523"/>
            <a:ext cx="833057" cy="6088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2C89B5CF-71C9-8AEC-8966-D99F9B453765}"/>
              </a:ext>
            </a:extLst>
          </p:cNvPr>
          <p:cNvCxnSpPr>
            <a:cxnSpLocks/>
            <a:stCxn id="3" idx="6"/>
            <a:endCxn id="5" idx="1"/>
          </p:cNvCxnSpPr>
          <p:nvPr/>
        </p:nvCxnSpPr>
        <p:spPr>
          <a:xfrm>
            <a:off x="6284750" y="3098523"/>
            <a:ext cx="700427" cy="5923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2A1ADCC5-5057-E2DD-B8E1-4F63D382B936}"/>
              </a:ext>
            </a:extLst>
          </p:cNvPr>
          <p:cNvCxnSpPr>
            <a:cxnSpLocks/>
            <a:stCxn id="4" idx="3"/>
            <a:endCxn id="6" idx="0"/>
          </p:cNvCxnSpPr>
          <p:nvPr/>
        </p:nvCxnSpPr>
        <p:spPr>
          <a:xfrm flipH="1">
            <a:off x="4509359" y="3951937"/>
            <a:ext cx="351794" cy="5289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线连接符 12">
            <a:extLst>
              <a:ext uri="{FF2B5EF4-FFF2-40B4-BE49-F238E27FC236}">
                <a16:creationId xmlns:a16="http://schemas.microsoft.com/office/drawing/2014/main" id="{E7499806-C2E4-63F9-147B-AC9DBF268650}"/>
              </a:ext>
            </a:extLst>
          </p:cNvPr>
          <p:cNvCxnSpPr>
            <a:cxnSpLocks/>
            <a:stCxn id="5" idx="3"/>
            <a:endCxn id="7" idx="0"/>
          </p:cNvCxnSpPr>
          <p:nvPr/>
        </p:nvCxnSpPr>
        <p:spPr>
          <a:xfrm flipH="1">
            <a:off x="6527644" y="3935521"/>
            <a:ext cx="457533" cy="50028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A81A58E4-4BB4-D09D-703D-918ECC0D2DF4}"/>
              </a:ext>
            </a:extLst>
          </p:cNvPr>
          <p:cNvCxnSpPr>
            <a:cxnSpLocks/>
            <a:stCxn id="5" idx="5"/>
            <a:endCxn id="9" idx="0"/>
          </p:cNvCxnSpPr>
          <p:nvPr/>
        </p:nvCxnSpPr>
        <p:spPr>
          <a:xfrm>
            <a:off x="7229787" y="3935521"/>
            <a:ext cx="454851" cy="4702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线连接符 14">
            <a:extLst>
              <a:ext uri="{FF2B5EF4-FFF2-40B4-BE49-F238E27FC236}">
                <a16:creationId xmlns:a16="http://schemas.microsoft.com/office/drawing/2014/main" id="{E47B2C25-AC39-DEBE-FCF7-34CF8018E46F}"/>
              </a:ext>
            </a:extLst>
          </p:cNvPr>
          <p:cNvCxnSpPr>
            <a:cxnSpLocks/>
            <a:stCxn id="4" idx="5"/>
            <a:endCxn id="8" idx="0"/>
          </p:cNvCxnSpPr>
          <p:nvPr/>
        </p:nvCxnSpPr>
        <p:spPr>
          <a:xfrm>
            <a:off x="5105763" y="3951937"/>
            <a:ext cx="426184" cy="504076"/>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B5B8D262-3418-D51C-52AA-78F475BFD3C2}"/>
                  </a:ext>
                </a:extLst>
              </p:cNvPr>
              <p:cNvSpPr txBox="1"/>
              <p:nvPr/>
            </p:nvSpPr>
            <p:spPr>
              <a:xfrm>
                <a:off x="4167822" y="3265860"/>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p:sp>
            <p:nvSpPr>
              <p:cNvPr id="16" name="文本框 15">
                <a:extLst>
                  <a:ext uri="{FF2B5EF4-FFF2-40B4-BE49-F238E27FC236}">
                    <a16:creationId xmlns:a16="http://schemas.microsoft.com/office/drawing/2014/main" id="{B5B8D262-3418-D51C-52AA-78F475BFD3C2}"/>
                  </a:ext>
                </a:extLst>
              </p:cNvPr>
              <p:cNvSpPr txBox="1">
                <a:spLocks noRot="1" noChangeAspect="1" noMove="1" noResize="1" noEditPoints="1" noAdjustHandles="1" noChangeArrowheads="1" noChangeShapeType="1" noTextEdit="1"/>
              </p:cNvSpPr>
              <p:nvPr/>
            </p:nvSpPr>
            <p:spPr>
              <a:xfrm>
                <a:off x="4167822" y="3265860"/>
                <a:ext cx="1191160" cy="400110"/>
              </a:xfrm>
              <a:prstGeom prst="rect">
                <a:avLst/>
              </a:prstGeom>
              <a:blipFill>
                <a:blip r:embed="rId3"/>
                <a:stretch>
                  <a:fillRect b="-12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A21012AF-E587-BE36-163A-2096AC8E933F}"/>
                  </a:ext>
                </a:extLst>
              </p:cNvPr>
              <p:cNvSpPr txBox="1"/>
              <p:nvPr/>
            </p:nvSpPr>
            <p:spPr>
              <a:xfrm>
                <a:off x="3784642" y="4722380"/>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p:sp>
            <p:nvSpPr>
              <p:cNvPr id="17" name="文本框 16">
                <a:extLst>
                  <a:ext uri="{FF2B5EF4-FFF2-40B4-BE49-F238E27FC236}">
                    <a16:creationId xmlns:a16="http://schemas.microsoft.com/office/drawing/2014/main" id="{A21012AF-E587-BE36-163A-2096AC8E933F}"/>
                  </a:ext>
                </a:extLst>
              </p:cNvPr>
              <p:cNvSpPr txBox="1">
                <a:spLocks noRot="1" noChangeAspect="1" noMove="1" noResize="1" noEditPoints="1" noAdjustHandles="1" noChangeArrowheads="1" noChangeShapeType="1" noTextEdit="1"/>
              </p:cNvSpPr>
              <p:nvPr/>
            </p:nvSpPr>
            <p:spPr>
              <a:xfrm>
                <a:off x="3784642" y="4722380"/>
                <a:ext cx="1194301" cy="400110"/>
              </a:xfrm>
              <a:prstGeom prst="rect">
                <a:avLst/>
              </a:prstGeom>
              <a:blipFill>
                <a:blip r:embed="rId4"/>
                <a:stretch>
                  <a:fillRect b="-12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78C30B09-1276-8916-B01A-647B01CDEB26}"/>
                  </a:ext>
                </a:extLst>
              </p:cNvPr>
              <p:cNvSpPr txBox="1"/>
              <p:nvPr/>
            </p:nvSpPr>
            <p:spPr>
              <a:xfrm>
                <a:off x="7107482" y="4752548"/>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p:sp>
            <p:nvSpPr>
              <p:cNvPr id="18" name="文本框 17">
                <a:extLst>
                  <a:ext uri="{FF2B5EF4-FFF2-40B4-BE49-F238E27FC236}">
                    <a16:creationId xmlns:a16="http://schemas.microsoft.com/office/drawing/2014/main" id="{78C30B09-1276-8916-B01A-647B01CDEB26}"/>
                  </a:ext>
                </a:extLst>
              </p:cNvPr>
              <p:cNvSpPr txBox="1">
                <a:spLocks noRot="1" noChangeAspect="1" noMove="1" noResize="1" noEditPoints="1" noAdjustHandles="1" noChangeArrowheads="1" noChangeShapeType="1" noTextEdit="1"/>
              </p:cNvSpPr>
              <p:nvPr/>
            </p:nvSpPr>
            <p:spPr>
              <a:xfrm>
                <a:off x="7107482" y="4752548"/>
                <a:ext cx="1194301" cy="400110"/>
              </a:xfrm>
              <a:prstGeom prst="rect">
                <a:avLst/>
              </a:prstGeom>
              <a:blipFill>
                <a:blip r:embed="rId5"/>
                <a:stretch>
                  <a:fillRect b="-12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36BE336A-11DC-2C37-2187-0770ABC28EFF}"/>
                  </a:ext>
                </a:extLst>
              </p:cNvPr>
              <p:cNvSpPr txBox="1"/>
              <p:nvPr/>
            </p:nvSpPr>
            <p:spPr>
              <a:xfrm>
                <a:off x="6657799" y="3024199"/>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p:sp>
            <p:nvSpPr>
              <p:cNvPr id="19" name="文本框 18">
                <a:extLst>
                  <a:ext uri="{FF2B5EF4-FFF2-40B4-BE49-F238E27FC236}">
                    <a16:creationId xmlns:a16="http://schemas.microsoft.com/office/drawing/2014/main" id="{36BE336A-11DC-2C37-2187-0770ABC28EFF}"/>
                  </a:ext>
                </a:extLst>
              </p:cNvPr>
              <p:cNvSpPr txBox="1">
                <a:spLocks noRot="1" noChangeAspect="1" noMove="1" noResize="1" noEditPoints="1" noAdjustHandles="1" noChangeArrowheads="1" noChangeShapeType="1" noTextEdit="1"/>
              </p:cNvSpPr>
              <p:nvPr/>
            </p:nvSpPr>
            <p:spPr>
              <a:xfrm>
                <a:off x="6657799" y="3024199"/>
                <a:ext cx="1191160" cy="400110"/>
              </a:xfrm>
              <a:prstGeom prst="rect">
                <a:avLst/>
              </a:prstGeom>
              <a:blipFill>
                <a:blip r:embed="rId6"/>
                <a:stretch>
                  <a:fillRect b="-156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8F3DEA15-AC26-86C3-5F4B-D753E7CCE59E}"/>
                  </a:ext>
                </a:extLst>
              </p:cNvPr>
              <p:cNvSpPr txBox="1"/>
              <p:nvPr/>
            </p:nvSpPr>
            <p:spPr>
              <a:xfrm>
                <a:off x="5995550" y="4789300"/>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p:sp>
            <p:nvSpPr>
              <p:cNvPr id="20" name="文本框 19">
                <a:extLst>
                  <a:ext uri="{FF2B5EF4-FFF2-40B4-BE49-F238E27FC236}">
                    <a16:creationId xmlns:a16="http://schemas.microsoft.com/office/drawing/2014/main" id="{8F3DEA15-AC26-86C3-5F4B-D753E7CCE59E}"/>
                  </a:ext>
                </a:extLst>
              </p:cNvPr>
              <p:cNvSpPr txBox="1">
                <a:spLocks noRot="1" noChangeAspect="1" noMove="1" noResize="1" noEditPoints="1" noAdjustHandles="1" noChangeArrowheads="1" noChangeShapeType="1" noTextEdit="1"/>
              </p:cNvSpPr>
              <p:nvPr/>
            </p:nvSpPr>
            <p:spPr>
              <a:xfrm>
                <a:off x="5995550" y="4789300"/>
                <a:ext cx="1194301" cy="400110"/>
              </a:xfrm>
              <a:prstGeom prst="rect">
                <a:avLst/>
              </a:prstGeom>
              <a:blipFill>
                <a:blip r:embed="rId7"/>
                <a:stretch>
                  <a:fillRect b="-12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2AD5DE95-FFB7-9899-F316-0088DA435B54}"/>
                  </a:ext>
                </a:extLst>
              </p:cNvPr>
              <p:cNvSpPr txBox="1"/>
              <p:nvPr/>
            </p:nvSpPr>
            <p:spPr>
              <a:xfrm>
                <a:off x="4917484" y="4778252"/>
                <a:ext cx="1194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b="0" i="0" smtClean="0">
                          <a:latin typeface="Cambria Math" panose="02040503050406030204" pitchFamily="18" charset="0"/>
                        </a:rPr>
                        <m:t>p</m:t>
                      </m:r>
                      <m:r>
                        <a:rPr kumimoji="1" lang="en-US" altLang="zh-CN" sz="2000" b="0" i="0" smtClean="0">
                          <a:latin typeface="Cambria Math" panose="02040503050406030204" pitchFamily="18" charset="0"/>
                        </a:rPr>
                        <m:t>[2]</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p:sp>
            <p:nvSpPr>
              <p:cNvPr id="21" name="文本框 20">
                <a:extLst>
                  <a:ext uri="{FF2B5EF4-FFF2-40B4-BE49-F238E27FC236}">
                    <a16:creationId xmlns:a16="http://schemas.microsoft.com/office/drawing/2014/main" id="{2AD5DE95-FFB7-9899-F316-0088DA435B54}"/>
                  </a:ext>
                </a:extLst>
              </p:cNvPr>
              <p:cNvSpPr txBox="1">
                <a:spLocks noRot="1" noChangeAspect="1" noMove="1" noResize="1" noEditPoints="1" noAdjustHandles="1" noChangeArrowheads="1" noChangeShapeType="1" noTextEdit="1"/>
              </p:cNvSpPr>
              <p:nvPr/>
            </p:nvSpPr>
            <p:spPr>
              <a:xfrm>
                <a:off x="4917484" y="4778252"/>
                <a:ext cx="1194301" cy="400110"/>
              </a:xfrm>
              <a:prstGeom prst="rect">
                <a:avLst/>
              </a:prstGeom>
              <a:blipFill>
                <a:blip r:embed="rId8"/>
                <a:stretch>
                  <a:fillRect b="-12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F63D3C9A-CB1B-02A4-61C0-321EC5B26CAF}"/>
                  </a:ext>
                </a:extLst>
              </p:cNvPr>
              <p:cNvSpPr txBox="1"/>
              <p:nvPr/>
            </p:nvSpPr>
            <p:spPr>
              <a:xfrm>
                <a:off x="5711554" y="5102557"/>
                <a:ext cx="64312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3200" b="0" i="1" smtClean="0">
                          <a:latin typeface="Cambria Math" panose="02040503050406030204" pitchFamily="18" charset="0"/>
                        </a:rPr>
                        <m:t>⋅⋅⋅</m:t>
                      </m:r>
                    </m:oMath>
                  </m:oMathPara>
                </a14:m>
                <a:endParaRPr kumimoji="1" lang="zh-CN" altLang="en-US" sz="3200" dirty="0"/>
              </a:p>
            </p:txBody>
          </p:sp>
        </mc:Choice>
        <mc:Fallback>
          <p:sp>
            <p:nvSpPr>
              <p:cNvPr id="29" name="文本框 28">
                <a:extLst>
                  <a:ext uri="{FF2B5EF4-FFF2-40B4-BE49-F238E27FC236}">
                    <a16:creationId xmlns:a16="http://schemas.microsoft.com/office/drawing/2014/main" id="{F63D3C9A-CB1B-02A4-61C0-321EC5B26CAF}"/>
                  </a:ext>
                </a:extLst>
              </p:cNvPr>
              <p:cNvSpPr txBox="1">
                <a:spLocks noRot="1" noChangeAspect="1" noMove="1" noResize="1" noEditPoints="1" noAdjustHandles="1" noChangeArrowheads="1" noChangeShapeType="1" noTextEdit="1"/>
              </p:cNvSpPr>
              <p:nvPr/>
            </p:nvSpPr>
            <p:spPr>
              <a:xfrm>
                <a:off x="5711554" y="5102557"/>
                <a:ext cx="643125" cy="584775"/>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5883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dirty="0">
                <a:latin typeface="Palatino Linotype" panose="02040502050505030304" pitchFamily="18" charset="0"/>
                <a:ea typeface="Cambria" panose="02040503050406030204" pitchFamily="18" charset="0"/>
              </a:rPr>
              <a:t>Reusing</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Conditions</a:t>
            </a:r>
          </a:p>
        </p:txBody>
      </p:sp>
      <p:sp>
        <p:nvSpPr>
          <p:cNvPr id="121" name="副标题 2">
            <a:extLst>
              <a:ext uri="{FF2B5EF4-FFF2-40B4-BE49-F238E27FC236}">
                <a16:creationId xmlns:a16="http://schemas.microsoft.com/office/drawing/2014/main" id="{14F05D8A-BA43-4B15-6B09-E6EDBEB1B021}"/>
              </a:ext>
            </a:extLst>
          </p:cNvPr>
          <p:cNvSpPr>
            <a:spLocks noGrp="1"/>
          </p:cNvSpPr>
          <p:nvPr>
            <p:ph idx="1"/>
          </p:nvPr>
        </p:nvSpPr>
        <p:spPr>
          <a:xfrm>
            <a:off x="424841" y="1600802"/>
            <a:ext cx="10515600" cy="2203979"/>
          </a:xfrm>
        </p:spPr>
        <p:txBody>
          <a:bodyPr rtlCol="0" anchor="ctr">
            <a:noAutofit/>
          </a:bodyPr>
          <a:lstStyle/>
          <a:p>
            <a:pPr lvl="1"/>
            <a:r>
              <a:rPr lang="en-US" altLang="zh-CN" sz="3200" dirty="0">
                <a:solidFill>
                  <a:srgbClr val="002060"/>
                </a:solidFill>
                <a:latin typeface="Palatino Linotype" panose="02040502050505030304" pitchFamily="18" charset="0"/>
                <a:ea typeface="Cambria" panose="02040503050406030204" pitchFamily="18" charset="0"/>
              </a:rPr>
              <a:t>Same</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set</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of</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variables</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in</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the</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solution</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part</a:t>
            </a:r>
            <a:r>
              <a:rPr lang="zh-CN" altLang="en-US" sz="3200" dirty="0">
                <a:solidFill>
                  <a:srgbClr val="002060"/>
                </a:solidFill>
                <a:latin typeface="Palatino Linotype" panose="02040502050505030304" pitchFamily="18" charset="0"/>
                <a:ea typeface="Cambria" panose="02040503050406030204" pitchFamily="18" charset="0"/>
              </a:rPr>
              <a:t>✅</a:t>
            </a:r>
            <a:endParaRPr lang="en-US" altLang="zh-CN" sz="3200" dirty="0">
              <a:solidFill>
                <a:srgbClr val="002060"/>
              </a:solidFill>
              <a:latin typeface="Palatino Linotype" panose="02040502050505030304" pitchFamily="18" charset="0"/>
              <a:ea typeface="Cambria" panose="02040503050406030204" pitchFamily="18" charset="0"/>
            </a:endParaRPr>
          </a:p>
          <a:p>
            <a:pPr lvl="1"/>
            <a:r>
              <a:rPr lang="en-US" altLang="zh-CN" sz="3200" dirty="0">
                <a:solidFill>
                  <a:srgbClr val="002060"/>
                </a:solidFill>
                <a:latin typeface="Palatino Linotype" panose="02040502050505030304" pitchFamily="18" charset="0"/>
                <a:ea typeface="Cambria" panose="02040503050406030204" pitchFamily="18" charset="0"/>
              </a:rPr>
              <a:t>Equivalent</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objective</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functions</a:t>
            </a:r>
            <a:r>
              <a:rPr lang="zh-CN" altLang="en-US" sz="3200" dirty="0">
                <a:solidFill>
                  <a:srgbClr val="002060"/>
                </a:solidFill>
                <a:latin typeface="Palatino Linotype" panose="02040502050505030304" pitchFamily="18" charset="0"/>
                <a:ea typeface="Cambria" panose="02040503050406030204" pitchFamily="18" charset="0"/>
              </a:rPr>
              <a:t>❌ </a:t>
            </a:r>
            <a:endParaRPr lang="en-US" altLang="zh-CN" sz="3200" dirty="0">
              <a:solidFill>
                <a:srgbClr val="002060"/>
              </a:solidFill>
              <a:latin typeface="Palatino Linotype" panose="02040502050505030304" pitchFamily="18" charset="0"/>
              <a:ea typeface="Cambria" panose="02040503050406030204" pitchFamily="18" charset="0"/>
            </a:endParaRPr>
          </a:p>
          <a:p>
            <a:pPr lvl="1"/>
            <a:r>
              <a:rPr lang="en-US" altLang="zh-CN" sz="3200" dirty="0">
                <a:solidFill>
                  <a:srgbClr val="002060"/>
                </a:solidFill>
                <a:latin typeface="Palatino Linotype" panose="02040502050505030304" pitchFamily="18" charset="0"/>
                <a:ea typeface="Cambria" panose="02040503050406030204" pitchFamily="18" charset="0"/>
              </a:rPr>
              <a:t>Equivalent</a:t>
            </a:r>
            <a:r>
              <a:rPr lang="zh-CN" altLang="en-US" sz="3200" dirty="0">
                <a:solidFill>
                  <a:srgbClr val="002060"/>
                </a:solidFill>
                <a:latin typeface="Palatino Linotype" panose="02040502050505030304" pitchFamily="18" charset="0"/>
                <a:ea typeface="Cambria" panose="02040503050406030204" pitchFamily="18" charset="0"/>
              </a:rPr>
              <a:t> </a:t>
            </a:r>
            <a:r>
              <a:rPr lang="en-US" altLang="zh-CN" sz="3200" dirty="0">
                <a:solidFill>
                  <a:srgbClr val="002060"/>
                </a:solidFill>
                <a:latin typeface="Palatino Linotype" panose="02040502050505030304" pitchFamily="18" charset="0"/>
                <a:ea typeface="Cambria" panose="02040503050406030204" pitchFamily="18" charset="0"/>
              </a:rPr>
              <a:t>constraints</a:t>
            </a:r>
            <a:endParaRPr lang="en-US" altLang="zh-CN" dirty="0">
              <a:solidFill>
                <a:srgbClr val="002060"/>
              </a:solidFill>
              <a:latin typeface="Palatino Linotype" panose="02040502050505030304" pitchFamily="18" charset="0"/>
              <a:ea typeface="Cambria" panose="02040503050406030204" pitchFamily="18" charset="0"/>
            </a:endParaRPr>
          </a:p>
        </p:txBody>
      </p:sp>
    </p:spTree>
    <p:extLst>
      <p:ext uri="{BB962C8B-B14F-4D97-AF65-F5344CB8AC3E}">
        <p14:creationId xmlns:p14="http://schemas.microsoft.com/office/powerpoint/2010/main" val="85476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pPr rtl="0"/>
            <a:r>
              <a:rPr lang="en-US" altLang="zh-CN" sz="4000" cap="none" dirty="0">
                <a:latin typeface="Palatino Linotype" panose="02040502050505030304" pitchFamily="18" charset="0"/>
                <a:ea typeface="Cambria" panose="02040503050406030204" pitchFamily="18" charset="0"/>
              </a:rPr>
              <a:t>Combinatorial</a:t>
            </a:r>
            <a:r>
              <a:rPr lang="zh-CN" altLang="en-US" sz="4000" cap="none" dirty="0">
                <a:latin typeface="Palatino Linotype" panose="02040502050505030304" pitchFamily="18" charset="0"/>
                <a:ea typeface="Cambria" panose="02040503050406030204" pitchFamily="18" charset="0"/>
              </a:rPr>
              <a:t> </a:t>
            </a:r>
            <a:r>
              <a:rPr lang="en-US" altLang="zh-CN" sz="4000" cap="none" dirty="0">
                <a:latin typeface="Palatino Linotype" panose="02040502050505030304" pitchFamily="18" charset="0"/>
                <a:ea typeface="Cambria" panose="02040503050406030204" pitchFamily="18" charset="0"/>
              </a:rPr>
              <a:t>Optimization</a:t>
            </a:r>
            <a:r>
              <a:rPr lang="zh-CN" altLang="en-US" sz="4000" cap="none" dirty="0">
                <a:latin typeface="Palatino Linotype" panose="02040502050505030304" pitchFamily="18" charset="0"/>
                <a:ea typeface="Cambria" panose="02040503050406030204" pitchFamily="18" charset="0"/>
              </a:rPr>
              <a:t> </a:t>
            </a:r>
            <a:r>
              <a:rPr lang="en-US" altLang="zh-CN" sz="4000" cap="none" dirty="0">
                <a:latin typeface="Palatino Linotype" panose="02040502050505030304" pitchFamily="18" charset="0"/>
                <a:ea typeface="Cambria" panose="02040503050406030204" pitchFamily="18" charset="0"/>
              </a:rPr>
              <a:t>Problems(COPs)</a:t>
            </a:r>
            <a:endParaRPr lang="zh-cn" sz="4000" cap="none" dirty="0">
              <a:latin typeface="Palatino Linotype" panose="02040502050505030304" pitchFamily="18" charset="0"/>
            </a:endParaRPr>
          </a:p>
        </p:txBody>
      </p:sp>
      <p:sp>
        <p:nvSpPr>
          <p:cNvPr id="3" name="副标题 2">
            <a:extLst>
              <a:ext uri="{FF2B5EF4-FFF2-40B4-BE49-F238E27FC236}">
                <a16:creationId xmlns:a16="http://schemas.microsoft.com/office/drawing/2014/main" id="{C8722DDC-8EEE-4A06-8DFE-B44871EAA2CF}"/>
              </a:ext>
            </a:extLst>
          </p:cNvPr>
          <p:cNvSpPr>
            <a:spLocks noGrp="1"/>
          </p:cNvSpPr>
          <p:nvPr>
            <p:ph idx="1"/>
          </p:nvPr>
        </p:nvSpPr>
        <p:spPr>
          <a:xfrm>
            <a:off x="838200" y="1371599"/>
            <a:ext cx="10515600" cy="1541823"/>
          </a:xfrm>
        </p:spPr>
        <p:txBody>
          <a:bodyPr rtlCol="0" anchor="ctr">
            <a:noAutofit/>
          </a:bodyPr>
          <a:lstStyle/>
          <a:p>
            <a:r>
              <a:rPr lang="en-US" altLang="zh-CN" dirty="0">
                <a:latin typeface="Palatino Linotype" panose="02040502050505030304" pitchFamily="18" charset="0"/>
                <a:ea typeface="Cambria" panose="02040503050406030204" pitchFamily="18" charset="0"/>
              </a:rPr>
              <a:t>Find</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the</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best</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valid</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solution</a:t>
            </a:r>
          </a:p>
          <a:p>
            <a:r>
              <a:rPr lang="en-US" altLang="zh-CN" dirty="0">
                <a:latin typeface="Palatino Linotype" panose="02040502050505030304" pitchFamily="18" charset="0"/>
                <a:ea typeface="Cambria" panose="02040503050406030204" pitchFamily="18" charset="0"/>
              </a:rPr>
              <a:t>e.g.:</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0-1</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Knapsack</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problem</a:t>
            </a:r>
          </a:p>
        </p:txBody>
      </p:sp>
      <p:pic>
        <p:nvPicPr>
          <p:cNvPr id="14" name="Picture 6" descr="冰棒, 点心, 巧克力冰棒, 冰淇淋, 食物, 小吃, 甜的, 甜美, 可口">
            <a:extLst>
              <a:ext uri="{FF2B5EF4-FFF2-40B4-BE49-F238E27FC236}">
                <a16:creationId xmlns:a16="http://schemas.microsoft.com/office/drawing/2014/main" id="{286CBE2D-9DBF-104D-B409-DEE8A4B7B9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98891" y="3360715"/>
            <a:ext cx="926845" cy="159884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法式炸薯条, 薯片, 筹码, 土豆, 食物, 薯条, 快餐, 垃圾食品, 麦当劳">
            <a:extLst>
              <a:ext uri="{FF2B5EF4-FFF2-40B4-BE49-F238E27FC236}">
                <a16:creationId xmlns:a16="http://schemas.microsoft.com/office/drawing/2014/main" id="{613D4C18-3188-DEAD-D78B-C855FD6FA4D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08884" y="3669473"/>
            <a:ext cx="1126918" cy="12900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面条, 面条矢量, 面条的标志, 乌龙, 乌隆矢量, 乌隆标志, 拉面, 拉矢量">
            <a:extLst>
              <a:ext uri="{FF2B5EF4-FFF2-40B4-BE49-F238E27FC236}">
                <a16:creationId xmlns:a16="http://schemas.microsoft.com/office/drawing/2014/main" id="{CB34D0ED-BAA2-A4DB-ED8E-664D54CDD58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513784" y="3821257"/>
            <a:ext cx="1171262" cy="113830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比萨, 蘑菇, 胡椒, 蔬菜, 橄榄, 片">
            <a:extLst>
              <a:ext uri="{FF2B5EF4-FFF2-40B4-BE49-F238E27FC236}">
                <a16:creationId xmlns:a16="http://schemas.microsoft.com/office/drawing/2014/main" id="{2A400E32-E7F4-E766-F1B0-D1B2940EE9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6102" y="3682387"/>
            <a:ext cx="1076225" cy="12900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表格 8">
            <a:extLst>
              <a:ext uri="{FF2B5EF4-FFF2-40B4-BE49-F238E27FC236}">
                <a16:creationId xmlns:a16="http://schemas.microsoft.com/office/drawing/2014/main" id="{B8869422-C2AA-08F1-11CE-063F5E0DC1D4}"/>
              </a:ext>
            </a:extLst>
          </p:cNvPr>
          <p:cNvGraphicFramePr>
            <a:graphicFrameLocks/>
          </p:cNvGraphicFramePr>
          <p:nvPr>
            <p:extLst>
              <p:ext uri="{D42A27DB-BD31-4B8C-83A1-F6EECF244321}">
                <p14:modId xmlns:p14="http://schemas.microsoft.com/office/powerpoint/2010/main" val="3059394657"/>
              </p:ext>
            </p:extLst>
          </p:nvPr>
        </p:nvGraphicFramePr>
        <p:xfrm>
          <a:off x="1615044" y="5067669"/>
          <a:ext cx="6407135" cy="846108"/>
        </p:xfrm>
        <a:graphic>
          <a:graphicData uri="http://schemas.openxmlformats.org/drawingml/2006/table">
            <a:tbl>
              <a:tblPr firstRow="1" bandRow="1">
                <a:tableStyleId>{5940675A-B579-460E-94D1-54222C63F5DA}</a:tableStyleId>
              </a:tblPr>
              <a:tblGrid>
                <a:gridCol w="1281427">
                  <a:extLst>
                    <a:ext uri="{9D8B030D-6E8A-4147-A177-3AD203B41FA5}">
                      <a16:colId xmlns:a16="http://schemas.microsoft.com/office/drawing/2014/main" val="2564442566"/>
                    </a:ext>
                  </a:extLst>
                </a:gridCol>
                <a:gridCol w="1281427">
                  <a:extLst>
                    <a:ext uri="{9D8B030D-6E8A-4147-A177-3AD203B41FA5}">
                      <a16:colId xmlns:a16="http://schemas.microsoft.com/office/drawing/2014/main" val="3311197962"/>
                    </a:ext>
                  </a:extLst>
                </a:gridCol>
                <a:gridCol w="1281427">
                  <a:extLst>
                    <a:ext uri="{9D8B030D-6E8A-4147-A177-3AD203B41FA5}">
                      <a16:colId xmlns:a16="http://schemas.microsoft.com/office/drawing/2014/main" val="494265228"/>
                    </a:ext>
                  </a:extLst>
                </a:gridCol>
                <a:gridCol w="1281427">
                  <a:extLst>
                    <a:ext uri="{9D8B030D-6E8A-4147-A177-3AD203B41FA5}">
                      <a16:colId xmlns:a16="http://schemas.microsoft.com/office/drawing/2014/main" val="3684697763"/>
                    </a:ext>
                  </a:extLst>
                </a:gridCol>
                <a:gridCol w="1281427">
                  <a:extLst>
                    <a:ext uri="{9D8B030D-6E8A-4147-A177-3AD203B41FA5}">
                      <a16:colId xmlns:a16="http://schemas.microsoft.com/office/drawing/2014/main" val="1345676538"/>
                    </a:ext>
                  </a:extLst>
                </a:gridCol>
              </a:tblGrid>
              <a:tr h="417378">
                <a:tc>
                  <a:txBody>
                    <a:bodyPr/>
                    <a:lstStyle/>
                    <a:p>
                      <a:pPr algn="ctr"/>
                      <a:r>
                        <a:rPr lang="en-US" altLang="zh-CN" sz="2300" b="1" dirty="0">
                          <a:latin typeface="Palatino Linotype" panose="02040502050505030304" pitchFamily="18" charset="0"/>
                        </a:rPr>
                        <a:t>weight</a:t>
                      </a:r>
                      <a:endParaRPr lang="zh-CN" altLang="en-US" sz="2300" b="1" dirty="0">
                        <a:latin typeface="Palatino Linotype" panose="02040502050505030304" pitchFamily="18" charset="0"/>
                      </a:endParaRPr>
                    </a:p>
                  </a:txBody>
                  <a:tcPr marL="72533" marR="72533" marT="36267" marB="36267"/>
                </a:tc>
                <a:tc>
                  <a:txBody>
                    <a:bodyPr/>
                    <a:lstStyle/>
                    <a:p>
                      <a:pPr algn="ctr"/>
                      <a:r>
                        <a:rPr lang="en-US" altLang="zh-CN" sz="2300" b="1" dirty="0">
                          <a:latin typeface="Palatino Linotype" panose="02040502050505030304" pitchFamily="18" charset="0"/>
                        </a:rPr>
                        <a:t>1</a:t>
                      </a:r>
                      <a:endParaRPr lang="zh-CN" altLang="en-US" sz="2300" b="1" dirty="0">
                        <a:latin typeface="Palatino Linotype" panose="02040502050505030304" pitchFamily="18" charset="0"/>
                      </a:endParaRPr>
                    </a:p>
                  </a:txBody>
                  <a:tcPr marL="72533" marR="72533" marT="36267" marB="36267"/>
                </a:tc>
                <a:tc>
                  <a:txBody>
                    <a:bodyPr/>
                    <a:lstStyle/>
                    <a:p>
                      <a:pPr algn="ctr"/>
                      <a:r>
                        <a:rPr lang="en-US" altLang="zh-CN" sz="2300" b="1" dirty="0">
                          <a:latin typeface="Palatino Linotype" panose="02040502050505030304" pitchFamily="18" charset="0"/>
                        </a:rPr>
                        <a:t>1</a:t>
                      </a:r>
                      <a:endParaRPr lang="zh-CN" altLang="en-US" sz="2300" b="1" dirty="0">
                        <a:latin typeface="Palatino Linotype" panose="02040502050505030304" pitchFamily="18" charset="0"/>
                      </a:endParaRPr>
                    </a:p>
                  </a:txBody>
                  <a:tcPr marL="72533" marR="72533" marT="36267" marB="36267"/>
                </a:tc>
                <a:tc>
                  <a:txBody>
                    <a:bodyPr/>
                    <a:lstStyle/>
                    <a:p>
                      <a:pPr algn="ctr"/>
                      <a:r>
                        <a:rPr lang="en-US" altLang="zh-CN" sz="2300" b="1" dirty="0">
                          <a:latin typeface="Palatino Linotype" panose="02040502050505030304" pitchFamily="18" charset="0"/>
                        </a:rPr>
                        <a:t>4</a:t>
                      </a:r>
                      <a:endParaRPr lang="zh-CN" altLang="en-US" sz="2300" b="1" dirty="0">
                        <a:latin typeface="Palatino Linotype" panose="02040502050505030304" pitchFamily="18" charset="0"/>
                      </a:endParaRPr>
                    </a:p>
                  </a:txBody>
                  <a:tcPr marL="72533" marR="72533" marT="36267" marB="36267"/>
                </a:tc>
                <a:tc>
                  <a:txBody>
                    <a:bodyPr/>
                    <a:lstStyle/>
                    <a:p>
                      <a:pPr algn="ctr"/>
                      <a:r>
                        <a:rPr lang="en-US" altLang="zh-CN" sz="2300" b="1" dirty="0">
                          <a:latin typeface="Palatino Linotype" panose="02040502050505030304" pitchFamily="18" charset="0"/>
                        </a:rPr>
                        <a:t>3</a:t>
                      </a:r>
                      <a:endParaRPr lang="zh-CN" altLang="en-US" sz="2300" b="1" dirty="0">
                        <a:latin typeface="Palatino Linotype" panose="02040502050505030304" pitchFamily="18" charset="0"/>
                      </a:endParaRPr>
                    </a:p>
                  </a:txBody>
                  <a:tcPr marL="72533" marR="72533" marT="36267" marB="36267"/>
                </a:tc>
                <a:extLst>
                  <a:ext uri="{0D108BD9-81ED-4DB2-BD59-A6C34878D82A}">
                    <a16:rowId xmlns:a16="http://schemas.microsoft.com/office/drawing/2014/main" val="990528994"/>
                  </a:ext>
                </a:extLst>
              </a:tr>
              <a:tr h="417378">
                <a:tc>
                  <a:txBody>
                    <a:bodyPr/>
                    <a:lstStyle/>
                    <a:p>
                      <a:pPr algn="ctr"/>
                      <a:r>
                        <a:rPr lang="en-US" altLang="zh-CN" sz="2300" b="1" dirty="0">
                          <a:latin typeface="Palatino Linotype" panose="02040502050505030304" pitchFamily="18" charset="0"/>
                        </a:rPr>
                        <a:t>value</a:t>
                      </a:r>
                      <a:endParaRPr lang="zh-CN" altLang="en-US" sz="2300" b="1" dirty="0">
                        <a:latin typeface="Palatino Linotype" panose="02040502050505030304" pitchFamily="18" charset="0"/>
                      </a:endParaRPr>
                    </a:p>
                  </a:txBody>
                  <a:tcPr marL="72533" marR="72533" marT="36267" marB="36267"/>
                </a:tc>
                <a:tc>
                  <a:txBody>
                    <a:bodyPr/>
                    <a:lstStyle/>
                    <a:p>
                      <a:pPr algn="ctr"/>
                      <a:r>
                        <a:rPr lang="en-US" altLang="zh-CN" sz="2300" b="1" dirty="0">
                          <a:latin typeface="Palatino Linotype" panose="02040502050505030304" pitchFamily="18" charset="0"/>
                        </a:rPr>
                        <a:t>10</a:t>
                      </a:r>
                      <a:endParaRPr lang="zh-CN" altLang="en-US" sz="2300" b="1" dirty="0">
                        <a:latin typeface="Palatino Linotype" panose="02040502050505030304" pitchFamily="18" charset="0"/>
                      </a:endParaRPr>
                    </a:p>
                  </a:txBody>
                  <a:tcPr marL="72533" marR="72533" marT="36267" marB="36267"/>
                </a:tc>
                <a:tc>
                  <a:txBody>
                    <a:bodyPr/>
                    <a:lstStyle/>
                    <a:p>
                      <a:pPr algn="ctr"/>
                      <a:r>
                        <a:rPr lang="en-US" altLang="zh-CN" sz="2300" b="1" dirty="0">
                          <a:latin typeface="Palatino Linotype" panose="02040502050505030304" pitchFamily="18" charset="0"/>
                        </a:rPr>
                        <a:t>15</a:t>
                      </a:r>
                      <a:endParaRPr lang="zh-CN" altLang="en-US" sz="2300" b="1" dirty="0">
                        <a:latin typeface="Palatino Linotype" panose="02040502050505030304" pitchFamily="18" charset="0"/>
                      </a:endParaRPr>
                    </a:p>
                  </a:txBody>
                  <a:tcPr marL="72533" marR="72533" marT="36267" marB="36267"/>
                </a:tc>
                <a:tc>
                  <a:txBody>
                    <a:bodyPr/>
                    <a:lstStyle/>
                    <a:p>
                      <a:pPr algn="ctr"/>
                      <a:r>
                        <a:rPr lang="en-US" altLang="zh-CN" sz="2300" b="1" dirty="0">
                          <a:latin typeface="Palatino Linotype" panose="02040502050505030304" pitchFamily="18" charset="0"/>
                        </a:rPr>
                        <a:t>29</a:t>
                      </a:r>
                      <a:endParaRPr lang="zh-CN" altLang="en-US" sz="2300" b="1" dirty="0">
                        <a:latin typeface="Palatino Linotype" panose="02040502050505030304" pitchFamily="18" charset="0"/>
                      </a:endParaRPr>
                    </a:p>
                  </a:txBody>
                  <a:tcPr marL="72533" marR="72533" marT="36267" marB="36267"/>
                </a:tc>
                <a:tc>
                  <a:txBody>
                    <a:bodyPr/>
                    <a:lstStyle/>
                    <a:p>
                      <a:pPr algn="ctr"/>
                      <a:r>
                        <a:rPr lang="en-US" altLang="zh-CN" sz="2300" b="1" dirty="0">
                          <a:latin typeface="Palatino Linotype" panose="02040502050505030304" pitchFamily="18" charset="0"/>
                        </a:rPr>
                        <a:t>18</a:t>
                      </a:r>
                      <a:endParaRPr lang="zh-CN" altLang="en-US" sz="2300" b="1" dirty="0">
                        <a:latin typeface="Palatino Linotype" panose="02040502050505030304" pitchFamily="18" charset="0"/>
                      </a:endParaRPr>
                    </a:p>
                  </a:txBody>
                  <a:tcPr marL="72533" marR="72533" marT="36267" marB="36267"/>
                </a:tc>
                <a:extLst>
                  <a:ext uri="{0D108BD9-81ED-4DB2-BD59-A6C34878D82A}">
                    <a16:rowId xmlns:a16="http://schemas.microsoft.com/office/drawing/2014/main" val="2960293080"/>
                  </a:ext>
                </a:extLst>
              </a:tr>
            </a:tbl>
          </a:graphicData>
        </a:graphic>
      </p:graphicFrame>
      <p:pic>
        <p:nvPicPr>
          <p:cNvPr id="19" name="Picture 18" descr="背包, 性質, 包, 自然, 远足, 大自然, 旅行, 自然的, 行李, 户外">
            <a:extLst>
              <a:ext uri="{FF2B5EF4-FFF2-40B4-BE49-F238E27FC236}">
                <a16:creationId xmlns:a16="http://schemas.microsoft.com/office/drawing/2014/main" id="{2D7D8C15-C8E7-ED41-0862-57B1200766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3384" y="3206356"/>
            <a:ext cx="1856167" cy="2216319"/>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1F1098D3-BE48-70DC-568D-6E81061BE08E}"/>
              </a:ext>
            </a:extLst>
          </p:cNvPr>
          <p:cNvSpPr txBox="1"/>
          <p:nvPr/>
        </p:nvSpPr>
        <p:spPr>
          <a:xfrm>
            <a:off x="8504242" y="5517992"/>
            <a:ext cx="1595309" cy="400110"/>
          </a:xfrm>
          <a:prstGeom prst="rect">
            <a:avLst/>
          </a:prstGeom>
          <a:noFill/>
        </p:spPr>
        <p:txBody>
          <a:bodyPr wrap="none" rtlCol="0">
            <a:spAutoFit/>
          </a:bodyPr>
          <a:lstStyle/>
          <a:p>
            <a:r>
              <a:rPr kumimoji="1" lang="en-US" altLang="zh-CN" sz="2000" b="1" dirty="0">
                <a:latin typeface="Palatino Linotype" panose="02040502050505030304" pitchFamily="18" charset="0"/>
              </a:rPr>
              <a:t>Capacity</a:t>
            </a:r>
            <a:r>
              <a:rPr kumimoji="1" lang="zh-CN" altLang="en-US" sz="2000" b="1" dirty="0">
                <a:latin typeface="Palatino Linotype" panose="02040502050505030304" pitchFamily="18" charset="0"/>
              </a:rPr>
              <a:t> </a:t>
            </a:r>
            <a:r>
              <a:rPr kumimoji="1" lang="en-US" altLang="zh-CN" sz="2000" b="1" dirty="0">
                <a:latin typeface="Palatino Linotype" panose="02040502050505030304" pitchFamily="18" charset="0"/>
              </a:rPr>
              <a:t>=</a:t>
            </a:r>
            <a:r>
              <a:rPr kumimoji="1" lang="zh-CN" altLang="en-US" sz="2000" b="1" dirty="0">
                <a:latin typeface="Palatino Linotype" panose="02040502050505030304" pitchFamily="18" charset="0"/>
              </a:rPr>
              <a:t> </a:t>
            </a:r>
            <a:r>
              <a:rPr kumimoji="1" lang="en-US" altLang="zh-CN" sz="2000" b="1" dirty="0">
                <a:latin typeface="Palatino Linotype" panose="02040502050505030304" pitchFamily="18" charset="0"/>
              </a:rPr>
              <a:t>5</a:t>
            </a:r>
            <a:endParaRPr kumimoji="1" lang="zh-CN" altLang="en-US" sz="2000" b="1" dirty="0">
              <a:latin typeface="Palatino Linotype" panose="02040502050505030304" pitchFamily="18" charset="0"/>
            </a:endParaRPr>
          </a:p>
        </p:txBody>
      </p:sp>
    </p:spTree>
    <p:extLst>
      <p:ext uri="{BB962C8B-B14F-4D97-AF65-F5344CB8AC3E}">
        <p14:creationId xmlns:p14="http://schemas.microsoft.com/office/powerpoint/2010/main" val="3925049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1426C1D-9A0E-4AB9-8FA0-3C9706479FBB}"/>
              </a:ext>
            </a:extLst>
          </p:cNvPr>
          <p:cNvPicPr>
            <a:picLocks noChangeAspect="1"/>
          </p:cNvPicPr>
          <p:nvPr/>
        </p:nvPicPr>
        <p:blipFill>
          <a:blip r:embed="rId3"/>
          <a:stretch>
            <a:fillRect/>
          </a:stretch>
        </p:blipFill>
        <p:spPr>
          <a:xfrm>
            <a:off x="786411" y="2001968"/>
            <a:ext cx="4105128" cy="3446425"/>
          </a:xfrm>
          <a:prstGeom prst="rect">
            <a:avLst/>
          </a:prstGeom>
        </p:spPr>
      </p:pic>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dirty="0">
                <a:solidFill>
                  <a:srgbClr val="002060"/>
                </a:solidFill>
                <a:latin typeface="Palatino Linotype" panose="02040502050505030304" pitchFamily="18" charset="0"/>
                <a:ea typeface="Cambria" panose="02040503050406030204" pitchFamily="18" charset="0"/>
              </a:rPr>
              <a:t>O</a:t>
            </a:r>
            <a:r>
              <a:rPr lang="en-US" altLang="zh-CN" sz="4400" dirty="0">
                <a:solidFill>
                  <a:srgbClr val="002060"/>
                </a:solidFill>
                <a:latin typeface="Palatino Linotype" panose="02040502050505030304" pitchFamily="18" charset="0"/>
                <a:ea typeface="Cambria" panose="02040503050406030204" pitchFamily="18" charset="0"/>
              </a:rPr>
              <a:t>bjective</a:t>
            </a:r>
            <a:r>
              <a:rPr lang="zh-CN" altLang="en-US" sz="4400" dirty="0">
                <a:solidFill>
                  <a:srgbClr val="002060"/>
                </a:solidFill>
                <a:latin typeface="Palatino Linotype" panose="02040502050505030304" pitchFamily="18" charset="0"/>
                <a:ea typeface="Cambria" panose="02040503050406030204" pitchFamily="18" charset="0"/>
              </a:rPr>
              <a:t> </a:t>
            </a:r>
            <a:r>
              <a:rPr lang="en-US" altLang="zh-CN" dirty="0">
                <a:solidFill>
                  <a:srgbClr val="002060"/>
                </a:solidFill>
                <a:latin typeface="Palatino Linotype" panose="02040502050505030304" pitchFamily="18" charset="0"/>
                <a:ea typeface="Cambria" panose="02040503050406030204" pitchFamily="18" charset="0"/>
              </a:rPr>
              <a:t>F</a:t>
            </a:r>
            <a:r>
              <a:rPr lang="en-US" altLang="zh-CN" sz="4400" dirty="0">
                <a:solidFill>
                  <a:srgbClr val="002060"/>
                </a:solidFill>
                <a:latin typeface="Palatino Linotype" panose="02040502050505030304" pitchFamily="18" charset="0"/>
                <a:ea typeface="Cambria" panose="02040503050406030204" pitchFamily="18" charset="0"/>
              </a:rPr>
              <a:t>unctions</a:t>
            </a:r>
            <a:r>
              <a:rPr lang="zh-CN" altLang="en-US" sz="4400" dirty="0">
                <a:solidFill>
                  <a:srgbClr val="002060"/>
                </a:solidFill>
                <a:latin typeface="Palatino Linotype" panose="02040502050505030304" pitchFamily="18" charset="0"/>
                <a:ea typeface="Cambria" panose="02040503050406030204" pitchFamily="18" charset="0"/>
              </a:rPr>
              <a:t> </a:t>
            </a:r>
            <a:r>
              <a:rPr lang="en-US" altLang="zh-CN" sz="4400" dirty="0">
                <a:solidFill>
                  <a:srgbClr val="002060"/>
                </a:solidFill>
                <a:latin typeface="Palatino Linotype" panose="02040502050505030304" pitchFamily="18" charset="0"/>
                <a:ea typeface="Cambria" panose="02040503050406030204" pitchFamily="18" charset="0"/>
              </a:rPr>
              <a:t>are</a:t>
            </a:r>
            <a:r>
              <a:rPr lang="zh-CN" altLang="en-US" sz="4400" dirty="0">
                <a:solidFill>
                  <a:srgbClr val="002060"/>
                </a:solidFill>
                <a:latin typeface="Palatino Linotype" panose="02040502050505030304" pitchFamily="18" charset="0"/>
                <a:ea typeface="Cambria" panose="02040503050406030204" pitchFamily="18" charset="0"/>
              </a:rPr>
              <a:t> </a:t>
            </a:r>
            <a:r>
              <a:rPr lang="en-US" altLang="zh-CN" sz="4400" dirty="0">
                <a:solidFill>
                  <a:srgbClr val="002060"/>
                </a:solidFill>
                <a:latin typeface="Palatino Linotype" panose="02040502050505030304" pitchFamily="18" charset="0"/>
                <a:ea typeface="Cambria" panose="02040503050406030204" pitchFamily="18" charset="0"/>
              </a:rPr>
              <a:t>Usually</a:t>
            </a:r>
            <a:r>
              <a:rPr lang="zh-CN" altLang="en-US" sz="4400" dirty="0">
                <a:solidFill>
                  <a:srgbClr val="002060"/>
                </a:solidFill>
                <a:latin typeface="Palatino Linotype" panose="02040502050505030304" pitchFamily="18" charset="0"/>
                <a:ea typeface="Cambria" panose="02040503050406030204" pitchFamily="18" charset="0"/>
              </a:rPr>
              <a:t> </a:t>
            </a:r>
            <a:r>
              <a:rPr lang="en-US" altLang="zh-CN" sz="4400" dirty="0">
                <a:solidFill>
                  <a:srgbClr val="002060"/>
                </a:solidFill>
                <a:latin typeface="Palatino Linotype" panose="02040502050505030304" pitchFamily="18" charset="0"/>
                <a:ea typeface="Cambria" panose="02040503050406030204" pitchFamily="18" charset="0"/>
              </a:rPr>
              <a:t>Different</a:t>
            </a:r>
            <a:endParaRPr lang="en-US" altLang="zh-CN" sz="4400" dirty="0">
              <a:latin typeface="Palatino Linotype" panose="02040502050505030304" pitchFamily="18" charset="0"/>
              <a:ea typeface="Cambria" panose="02040503050406030204" pitchFamily="18" charset="0"/>
            </a:endParaRPr>
          </a:p>
        </p:txBody>
      </p:sp>
      <p:pic>
        <p:nvPicPr>
          <p:cNvPr id="16" name="图片 15">
            <a:extLst>
              <a:ext uri="{FF2B5EF4-FFF2-40B4-BE49-F238E27FC236}">
                <a16:creationId xmlns:a16="http://schemas.microsoft.com/office/drawing/2014/main" id="{0A7AA477-8A63-1248-6606-E4C1C4C0727D}"/>
              </a:ext>
            </a:extLst>
          </p:cNvPr>
          <p:cNvPicPr>
            <a:picLocks noChangeAspect="1"/>
          </p:cNvPicPr>
          <p:nvPr/>
        </p:nvPicPr>
        <p:blipFill>
          <a:blip r:embed="rId4"/>
          <a:stretch>
            <a:fillRect/>
          </a:stretch>
        </p:blipFill>
        <p:spPr>
          <a:xfrm>
            <a:off x="7664135" y="2044616"/>
            <a:ext cx="4214967" cy="3446426"/>
          </a:xfrm>
          <a:prstGeom prst="rect">
            <a:avLst/>
          </a:prstGeom>
        </p:spPr>
      </p:pic>
      <p:sp>
        <p:nvSpPr>
          <p:cNvPr id="25" name="椭圆 24">
            <a:extLst>
              <a:ext uri="{FF2B5EF4-FFF2-40B4-BE49-F238E27FC236}">
                <a16:creationId xmlns:a16="http://schemas.microsoft.com/office/drawing/2014/main" id="{B432B87C-8DA2-5C99-B4AB-B1A8C7AD58A3}"/>
              </a:ext>
            </a:extLst>
          </p:cNvPr>
          <p:cNvSpPr/>
          <p:nvPr/>
        </p:nvSpPr>
        <p:spPr>
          <a:xfrm>
            <a:off x="5971634" y="2281213"/>
            <a:ext cx="345930" cy="34593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a:extLst>
              <a:ext uri="{FF2B5EF4-FFF2-40B4-BE49-F238E27FC236}">
                <a16:creationId xmlns:a16="http://schemas.microsoft.com/office/drawing/2014/main" id="{7444352D-7425-64D4-33A9-11F777412D92}"/>
              </a:ext>
            </a:extLst>
          </p:cNvPr>
          <p:cNvSpPr/>
          <p:nvPr/>
        </p:nvSpPr>
        <p:spPr>
          <a:xfrm>
            <a:off x="5607544" y="3107552"/>
            <a:ext cx="345930" cy="3459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a:extLst>
              <a:ext uri="{FF2B5EF4-FFF2-40B4-BE49-F238E27FC236}">
                <a16:creationId xmlns:a16="http://schemas.microsoft.com/office/drawing/2014/main" id="{889A5F0B-5148-06A1-6137-CCF7A9957320}"/>
              </a:ext>
            </a:extLst>
          </p:cNvPr>
          <p:cNvSpPr/>
          <p:nvPr/>
        </p:nvSpPr>
        <p:spPr>
          <a:xfrm>
            <a:off x="6364171" y="3095388"/>
            <a:ext cx="345930" cy="345930"/>
          </a:xfrm>
          <a:prstGeom prst="ellipse">
            <a:avLst/>
          </a:prstGeom>
          <a:solidFill>
            <a:srgbClr val="D286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连接符 27">
            <a:extLst>
              <a:ext uri="{FF2B5EF4-FFF2-40B4-BE49-F238E27FC236}">
                <a16:creationId xmlns:a16="http://schemas.microsoft.com/office/drawing/2014/main" id="{44A81618-DD43-2FFC-687D-2B733AF9FCBD}"/>
              </a:ext>
            </a:extLst>
          </p:cNvPr>
          <p:cNvCxnSpPr>
            <a:cxnSpLocks/>
            <a:stCxn id="25" idx="3"/>
            <a:endCxn id="26" idx="0"/>
          </p:cNvCxnSpPr>
          <p:nvPr/>
        </p:nvCxnSpPr>
        <p:spPr>
          <a:xfrm flipH="1">
            <a:off x="5780509" y="2576483"/>
            <a:ext cx="241785" cy="5310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81B66DC9-46C4-C2BD-59C4-62CD43729DD3}"/>
              </a:ext>
            </a:extLst>
          </p:cNvPr>
          <p:cNvCxnSpPr>
            <a:cxnSpLocks/>
            <a:stCxn id="25" idx="5"/>
            <a:endCxn id="27" idx="0"/>
          </p:cNvCxnSpPr>
          <p:nvPr/>
        </p:nvCxnSpPr>
        <p:spPr>
          <a:xfrm>
            <a:off x="6266904" y="2576483"/>
            <a:ext cx="270232" cy="518905"/>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19C5BA58-2802-DB44-55F5-79AE0BD909AD}"/>
                  </a:ext>
                </a:extLst>
              </p:cNvPr>
              <p:cNvSpPr txBox="1"/>
              <p:nvPr/>
            </p:nvSpPr>
            <p:spPr>
              <a:xfrm>
                <a:off x="5023882" y="3458793"/>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30" name="文本框 29">
                <a:extLst>
                  <a:ext uri="{FF2B5EF4-FFF2-40B4-BE49-F238E27FC236}">
                    <a16:creationId xmlns:a16="http://schemas.microsoft.com/office/drawing/2014/main" id="{19C5BA58-2802-DB44-55F5-79AE0BD909AD}"/>
                  </a:ext>
                </a:extLst>
              </p:cNvPr>
              <p:cNvSpPr txBox="1">
                <a:spLocks noRot="1" noChangeAspect="1" noMove="1" noResize="1" noEditPoints="1" noAdjustHandles="1" noChangeArrowheads="1" noChangeShapeType="1" noTextEdit="1"/>
              </p:cNvSpPr>
              <p:nvPr/>
            </p:nvSpPr>
            <p:spPr>
              <a:xfrm>
                <a:off x="5023882" y="3458793"/>
                <a:ext cx="1191160" cy="400110"/>
              </a:xfrm>
              <a:prstGeom prst="rect">
                <a:avLst/>
              </a:prstGeom>
              <a:blipFill>
                <a:blip r:embed="rId5"/>
                <a:stretch>
                  <a:fillRect b="-15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DE833B87-3E75-7780-FF7A-5A2034CAFF64}"/>
                  </a:ext>
                </a:extLst>
              </p:cNvPr>
              <p:cNvSpPr txBox="1"/>
              <p:nvPr/>
            </p:nvSpPr>
            <p:spPr>
              <a:xfrm>
                <a:off x="5823036" y="3779965"/>
                <a:ext cx="64312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3200" b="0" i="1" smtClean="0">
                          <a:latin typeface="Cambria Math" panose="02040503050406030204" pitchFamily="18" charset="0"/>
                        </a:rPr>
                        <m:t>⋅⋅⋅</m:t>
                      </m:r>
                    </m:oMath>
                  </m:oMathPara>
                </a14:m>
                <a:endParaRPr kumimoji="1" lang="zh-CN" altLang="en-US" sz="3200" dirty="0"/>
              </a:p>
            </p:txBody>
          </p:sp>
        </mc:Choice>
        <mc:Fallback xmlns="">
          <p:sp>
            <p:nvSpPr>
              <p:cNvPr id="31" name="文本框 30">
                <a:extLst>
                  <a:ext uri="{FF2B5EF4-FFF2-40B4-BE49-F238E27FC236}">
                    <a16:creationId xmlns:a16="http://schemas.microsoft.com/office/drawing/2014/main" id="{DE833B87-3E75-7780-FF7A-5A2034CAFF64}"/>
                  </a:ext>
                </a:extLst>
              </p:cNvPr>
              <p:cNvSpPr txBox="1">
                <a:spLocks noRot="1" noChangeAspect="1" noMove="1" noResize="1" noEditPoints="1" noAdjustHandles="1" noChangeArrowheads="1" noChangeShapeType="1" noTextEdit="1"/>
              </p:cNvSpPr>
              <p:nvPr/>
            </p:nvSpPr>
            <p:spPr>
              <a:xfrm>
                <a:off x="5823036" y="3779965"/>
                <a:ext cx="643125" cy="58477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C913E13C-787C-E613-6231-C7A55B6A8B04}"/>
                  </a:ext>
                </a:extLst>
              </p:cNvPr>
              <p:cNvSpPr txBox="1"/>
              <p:nvPr/>
            </p:nvSpPr>
            <p:spPr>
              <a:xfrm>
                <a:off x="6239699" y="3458793"/>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32" name="文本框 31">
                <a:extLst>
                  <a:ext uri="{FF2B5EF4-FFF2-40B4-BE49-F238E27FC236}">
                    <a16:creationId xmlns:a16="http://schemas.microsoft.com/office/drawing/2014/main" id="{C913E13C-787C-E613-6231-C7A55B6A8B04}"/>
                  </a:ext>
                </a:extLst>
              </p:cNvPr>
              <p:cNvSpPr txBox="1">
                <a:spLocks noRot="1" noChangeAspect="1" noMove="1" noResize="1" noEditPoints="1" noAdjustHandles="1" noChangeArrowheads="1" noChangeShapeType="1" noTextEdit="1"/>
              </p:cNvSpPr>
              <p:nvPr/>
            </p:nvSpPr>
            <p:spPr>
              <a:xfrm>
                <a:off x="6239699" y="3458793"/>
                <a:ext cx="1191160" cy="400110"/>
              </a:xfrm>
              <a:prstGeom prst="rect">
                <a:avLst/>
              </a:prstGeom>
              <a:blipFill>
                <a:blip r:embed="rId7"/>
                <a:stretch>
                  <a:fillRect b="-156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4590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1426C1D-9A0E-4AB9-8FA0-3C9706479FBB}"/>
              </a:ext>
            </a:extLst>
          </p:cNvPr>
          <p:cNvPicPr>
            <a:picLocks noChangeAspect="1"/>
          </p:cNvPicPr>
          <p:nvPr/>
        </p:nvPicPr>
        <p:blipFill>
          <a:blip r:embed="rId3"/>
          <a:stretch>
            <a:fillRect/>
          </a:stretch>
        </p:blipFill>
        <p:spPr>
          <a:xfrm>
            <a:off x="786411" y="2001968"/>
            <a:ext cx="4105128" cy="3446425"/>
          </a:xfrm>
          <a:prstGeom prst="rect">
            <a:avLst/>
          </a:prstGeom>
        </p:spPr>
      </p:pic>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dirty="0">
                <a:solidFill>
                  <a:srgbClr val="002060"/>
                </a:solidFill>
                <a:latin typeface="Palatino Linotype" panose="02040502050505030304" pitchFamily="18" charset="0"/>
                <a:ea typeface="Cambria" panose="02040503050406030204" pitchFamily="18" charset="0"/>
              </a:rPr>
              <a:t>O</a:t>
            </a:r>
            <a:r>
              <a:rPr lang="en-US" altLang="zh-CN" sz="4400" dirty="0">
                <a:solidFill>
                  <a:srgbClr val="002060"/>
                </a:solidFill>
                <a:latin typeface="Palatino Linotype" panose="02040502050505030304" pitchFamily="18" charset="0"/>
                <a:ea typeface="Cambria" panose="02040503050406030204" pitchFamily="18" charset="0"/>
              </a:rPr>
              <a:t>bjective</a:t>
            </a:r>
            <a:r>
              <a:rPr lang="zh-CN" altLang="en-US" sz="4400" dirty="0">
                <a:solidFill>
                  <a:srgbClr val="002060"/>
                </a:solidFill>
                <a:latin typeface="Palatino Linotype" panose="02040502050505030304" pitchFamily="18" charset="0"/>
                <a:ea typeface="Cambria" panose="02040503050406030204" pitchFamily="18" charset="0"/>
              </a:rPr>
              <a:t> </a:t>
            </a:r>
            <a:r>
              <a:rPr lang="en-US" altLang="zh-CN" dirty="0">
                <a:solidFill>
                  <a:srgbClr val="002060"/>
                </a:solidFill>
                <a:latin typeface="Palatino Linotype" panose="02040502050505030304" pitchFamily="18" charset="0"/>
                <a:ea typeface="Cambria" panose="02040503050406030204" pitchFamily="18" charset="0"/>
              </a:rPr>
              <a:t>F</a:t>
            </a:r>
            <a:r>
              <a:rPr lang="en-US" altLang="zh-CN" sz="4400" dirty="0">
                <a:solidFill>
                  <a:srgbClr val="002060"/>
                </a:solidFill>
                <a:latin typeface="Palatino Linotype" panose="02040502050505030304" pitchFamily="18" charset="0"/>
                <a:ea typeface="Cambria" panose="02040503050406030204" pitchFamily="18" charset="0"/>
              </a:rPr>
              <a:t>unctions</a:t>
            </a:r>
            <a:r>
              <a:rPr lang="zh-CN" altLang="en-US" sz="4400" dirty="0">
                <a:solidFill>
                  <a:srgbClr val="002060"/>
                </a:solidFill>
                <a:latin typeface="Palatino Linotype" panose="02040502050505030304" pitchFamily="18" charset="0"/>
                <a:ea typeface="Cambria" panose="02040503050406030204" pitchFamily="18" charset="0"/>
              </a:rPr>
              <a:t> </a:t>
            </a:r>
            <a:r>
              <a:rPr lang="en-US" altLang="zh-CN" sz="4400" dirty="0">
                <a:solidFill>
                  <a:srgbClr val="002060"/>
                </a:solidFill>
                <a:latin typeface="Palatino Linotype" panose="02040502050505030304" pitchFamily="18" charset="0"/>
                <a:ea typeface="Cambria" panose="02040503050406030204" pitchFamily="18" charset="0"/>
              </a:rPr>
              <a:t>are</a:t>
            </a:r>
            <a:r>
              <a:rPr lang="zh-CN" altLang="en-US" sz="4400" dirty="0">
                <a:solidFill>
                  <a:srgbClr val="002060"/>
                </a:solidFill>
                <a:latin typeface="Palatino Linotype" panose="02040502050505030304" pitchFamily="18" charset="0"/>
                <a:ea typeface="Cambria" panose="02040503050406030204" pitchFamily="18" charset="0"/>
              </a:rPr>
              <a:t> </a:t>
            </a:r>
            <a:r>
              <a:rPr lang="en-US" altLang="zh-CN" sz="4400" dirty="0">
                <a:solidFill>
                  <a:srgbClr val="002060"/>
                </a:solidFill>
                <a:latin typeface="Palatino Linotype" panose="02040502050505030304" pitchFamily="18" charset="0"/>
                <a:ea typeface="Cambria" panose="02040503050406030204" pitchFamily="18" charset="0"/>
              </a:rPr>
              <a:t>Usually</a:t>
            </a:r>
            <a:r>
              <a:rPr lang="zh-CN" altLang="en-US" sz="4400" dirty="0">
                <a:solidFill>
                  <a:srgbClr val="002060"/>
                </a:solidFill>
                <a:latin typeface="Palatino Linotype" panose="02040502050505030304" pitchFamily="18" charset="0"/>
                <a:ea typeface="Cambria" panose="02040503050406030204" pitchFamily="18" charset="0"/>
              </a:rPr>
              <a:t> </a:t>
            </a:r>
            <a:r>
              <a:rPr lang="en-US" altLang="zh-CN" sz="4400" dirty="0">
                <a:solidFill>
                  <a:srgbClr val="002060"/>
                </a:solidFill>
                <a:latin typeface="Palatino Linotype" panose="02040502050505030304" pitchFamily="18" charset="0"/>
                <a:ea typeface="Cambria" panose="02040503050406030204" pitchFamily="18" charset="0"/>
              </a:rPr>
              <a:t>Different</a:t>
            </a:r>
            <a:endParaRPr lang="en-US" altLang="zh-CN" sz="4400" dirty="0">
              <a:latin typeface="Palatino Linotype" panose="02040502050505030304" pitchFamily="18" charset="0"/>
              <a:ea typeface="Cambria" panose="02040503050406030204" pitchFamily="18" charset="0"/>
            </a:endParaRPr>
          </a:p>
        </p:txBody>
      </p:sp>
      <p:sp>
        <p:nvSpPr>
          <p:cNvPr id="3" name="椭圆 2">
            <a:extLst>
              <a:ext uri="{FF2B5EF4-FFF2-40B4-BE49-F238E27FC236}">
                <a16:creationId xmlns:a16="http://schemas.microsoft.com/office/drawing/2014/main" id="{9DB9EB1F-6CAB-CD4A-879E-E2978123D298}"/>
              </a:ext>
            </a:extLst>
          </p:cNvPr>
          <p:cNvSpPr/>
          <p:nvPr/>
        </p:nvSpPr>
        <p:spPr>
          <a:xfrm>
            <a:off x="5971634" y="2281213"/>
            <a:ext cx="345930" cy="34593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a:extLst>
              <a:ext uri="{FF2B5EF4-FFF2-40B4-BE49-F238E27FC236}">
                <a16:creationId xmlns:a16="http://schemas.microsoft.com/office/drawing/2014/main" id="{7BE51A2C-16DC-B9D7-D2D8-D9717DCB6B17}"/>
              </a:ext>
            </a:extLst>
          </p:cNvPr>
          <p:cNvSpPr/>
          <p:nvPr/>
        </p:nvSpPr>
        <p:spPr>
          <a:xfrm>
            <a:off x="5607544" y="3107552"/>
            <a:ext cx="345930" cy="3459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a:extLst>
              <a:ext uri="{FF2B5EF4-FFF2-40B4-BE49-F238E27FC236}">
                <a16:creationId xmlns:a16="http://schemas.microsoft.com/office/drawing/2014/main" id="{BC33485E-CFDD-E44E-A669-F7F1488F3E26}"/>
              </a:ext>
            </a:extLst>
          </p:cNvPr>
          <p:cNvSpPr/>
          <p:nvPr/>
        </p:nvSpPr>
        <p:spPr>
          <a:xfrm>
            <a:off x="6364171" y="3095388"/>
            <a:ext cx="345930" cy="345930"/>
          </a:xfrm>
          <a:prstGeom prst="ellipse">
            <a:avLst/>
          </a:prstGeom>
          <a:solidFill>
            <a:srgbClr val="D286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a:extLst>
              <a:ext uri="{FF2B5EF4-FFF2-40B4-BE49-F238E27FC236}">
                <a16:creationId xmlns:a16="http://schemas.microsoft.com/office/drawing/2014/main" id="{E54C71AF-5B8E-80E3-DF30-4A68CAEE7CF3}"/>
              </a:ext>
            </a:extLst>
          </p:cNvPr>
          <p:cNvCxnSpPr>
            <a:cxnSpLocks/>
            <a:stCxn id="3" idx="3"/>
            <a:endCxn id="4" idx="0"/>
          </p:cNvCxnSpPr>
          <p:nvPr/>
        </p:nvCxnSpPr>
        <p:spPr>
          <a:xfrm flipH="1">
            <a:off x="5780509" y="2576483"/>
            <a:ext cx="241785" cy="5310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直线连接符 6">
            <a:extLst>
              <a:ext uri="{FF2B5EF4-FFF2-40B4-BE49-F238E27FC236}">
                <a16:creationId xmlns:a16="http://schemas.microsoft.com/office/drawing/2014/main" id="{77900DCC-07AC-4F17-D512-4155371BB3D8}"/>
              </a:ext>
            </a:extLst>
          </p:cNvPr>
          <p:cNvCxnSpPr>
            <a:cxnSpLocks/>
            <a:stCxn id="3" idx="5"/>
            <a:endCxn id="5" idx="0"/>
          </p:cNvCxnSpPr>
          <p:nvPr/>
        </p:nvCxnSpPr>
        <p:spPr>
          <a:xfrm>
            <a:off x="6266904" y="2576483"/>
            <a:ext cx="270232" cy="518905"/>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9E41902-2DE6-FC7F-09E9-E4E3FF7DB6B0}"/>
                  </a:ext>
                </a:extLst>
              </p:cNvPr>
              <p:cNvSpPr txBox="1"/>
              <p:nvPr/>
            </p:nvSpPr>
            <p:spPr>
              <a:xfrm>
                <a:off x="5023882" y="3458793"/>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8" name="文本框 7">
                <a:extLst>
                  <a:ext uri="{FF2B5EF4-FFF2-40B4-BE49-F238E27FC236}">
                    <a16:creationId xmlns:a16="http://schemas.microsoft.com/office/drawing/2014/main" id="{E9E41902-2DE6-FC7F-09E9-E4E3FF7DB6B0}"/>
                  </a:ext>
                </a:extLst>
              </p:cNvPr>
              <p:cNvSpPr txBox="1">
                <a:spLocks noRot="1" noChangeAspect="1" noMove="1" noResize="1" noEditPoints="1" noAdjustHandles="1" noChangeArrowheads="1" noChangeShapeType="1" noTextEdit="1"/>
              </p:cNvSpPr>
              <p:nvPr/>
            </p:nvSpPr>
            <p:spPr>
              <a:xfrm>
                <a:off x="5023882" y="3458793"/>
                <a:ext cx="1191160" cy="400110"/>
              </a:xfrm>
              <a:prstGeom prst="rect">
                <a:avLst/>
              </a:prstGeom>
              <a:blipFill>
                <a:blip r:embed="rId4"/>
                <a:stretch>
                  <a:fillRect b="-15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199ED64-FB10-E00B-1CC9-0266742DA642}"/>
                  </a:ext>
                </a:extLst>
              </p:cNvPr>
              <p:cNvSpPr txBox="1"/>
              <p:nvPr/>
            </p:nvSpPr>
            <p:spPr>
              <a:xfrm>
                <a:off x="5823036" y="3779965"/>
                <a:ext cx="64312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3200" b="0" i="1" smtClean="0">
                          <a:latin typeface="Cambria Math" panose="02040503050406030204" pitchFamily="18" charset="0"/>
                        </a:rPr>
                        <m:t>⋅⋅⋅</m:t>
                      </m:r>
                    </m:oMath>
                  </m:oMathPara>
                </a14:m>
                <a:endParaRPr kumimoji="1" lang="zh-CN" altLang="en-US" sz="3200" dirty="0"/>
              </a:p>
            </p:txBody>
          </p:sp>
        </mc:Choice>
        <mc:Fallback xmlns="">
          <p:sp>
            <p:nvSpPr>
              <p:cNvPr id="9" name="文本框 8">
                <a:extLst>
                  <a:ext uri="{FF2B5EF4-FFF2-40B4-BE49-F238E27FC236}">
                    <a16:creationId xmlns:a16="http://schemas.microsoft.com/office/drawing/2014/main" id="{2199ED64-FB10-E00B-1CC9-0266742DA642}"/>
                  </a:ext>
                </a:extLst>
              </p:cNvPr>
              <p:cNvSpPr txBox="1">
                <a:spLocks noRot="1" noChangeAspect="1" noMove="1" noResize="1" noEditPoints="1" noAdjustHandles="1" noChangeArrowheads="1" noChangeShapeType="1" noTextEdit="1"/>
              </p:cNvSpPr>
              <p:nvPr/>
            </p:nvSpPr>
            <p:spPr>
              <a:xfrm>
                <a:off x="5823036" y="3779965"/>
                <a:ext cx="643125" cy="5847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6864C51-E9E5-66FA-8266-CC46E6130E00}"/>
                  </a:ext>
                </a:extLst>
              </p:cNvPr>
              <p:cNvSpPr txBox="1"/>
              <p:nvPr/>
            </p:nvSpPr>
            <p:spPr>
              <a:xfrm>
                <a:off x="6239699" y="3458793"/>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10" name="文本框 9">
                <a:extLst>
                  <a:ext uri="{FF2B5EF4-FFF2-40B4-BE49-F238E27FC236}">
                    <a16:creationId xmlns:a16="http://schemas.microsoft.com/office/drawing/2014/main" id="{46864C51-E9E5-66FA-8266-CC46E6130E00}"/>
                  </a:ext>
                </a:extLst>
              </p:cNvPr>
              <p:cNvSpPr txBox="1">
                <a:spLocks noRot="1" noChangeAspect="1" noMove="1" noResize="1" noEditPoints="1" noAdjustHandles="1" noChangeArrowheads="1" noChangeShapeType="1" noTextEdit="1"/>
              </p:cNvSpPr>
              <p:nvPr/>
            </p:nvSpPr>
            <p:spPr>
              <a:xfrm>
                <a:off x="6239699" y="3458793"/>
                <a:ext cx="1191160" cy="400110"/>
              </a:xfrm>
              <a:prstGeom prst="rect">
                <a:avLst/>
              </a:prstGeom>
              <a:blipFill>
                <a:blip r:embed="rId6"/>
                <a:stretch>
                  <a:fillRect b="-15625"/>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0A7AA477-8A63-1248-6606-E4C1C4C0727D}"/>
              </a:ext>
            </a:extLst>
          </p:cNvPr>
          <p:cNvPicPr>
            <a:picLocks noChangeAspect="1"/>
          </p:cNvPicPr>
          <p:nvPr/>
        </p:nvPicPr>
        <p:blipFill>
          <a:blip r:embed="rId7"/>
          <a:stretch>
            <a:fillRect/>
          </a:stretch>
        </p:blipFill>
        <p:spPr>
          <a:xfrm>
            <a:off x="7664135" y="2044616"/>
            <a:ext cx="4214967" cy="3446426"/>
          </a:xfrm>
          <a:prstGeom prst="rect">
            <a:avLst/>
          </a:prstGeom>
        </p:spPr>
      </p:pic>
      <p:cxnSp>
        <p:nvCxnSpPr>
          <p:cNvPr id="11" name="直线箭头连接符 10">
            <a:extLst>
              <a:ext uri="{FF2B5EF4-FFF2-40B4-BE49-F238E27FC236}">
                <a16:creationId xmlns:a16="http://schemas.microsoft.com/office/drawing/2014/main" id="{D5BA66D9-B451-69BE-23BF-DF056B4748DD}"/>
              </a:ext>
            </a:extLst>
          </p:cNvPr>
          <p:cNvCxnSpPr>
            <a:cxnSpLocks/>
          </p:cNvCxnSpPr>
          <p:nvPr/>
        </p:nvCxnSpPr>
        <p:spPr>
          <a:xfrm>
            <a:off x="5273888" y="5206209"/>
            <a:ext cx="1901545" cy="0"/>
          </a:xfrm>
          <a:prstGeom prst="straightConnector1">
            <a:avLst/>
          </a:prstGeom>
          <a:ln w="539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F0E0207-E0DD-4AFA-50E4-A5C66007FFCF}"/>
              </a:ext>
            </a:extLst>
          </p:cNvPr>
          <p:cNvSpPr txBox="1"/>
          <p:nvPr/>
        </p:nvSpPr>
        <p:spPr>
          <a:xfrm>
            <a:off x="4990479" y="4718668"/>
            <a:ext cx="6096000" cy="430887"/>
          </a:xfrm>
          <a:prstGeom prst="rect">
            <a:avLst/>
          </a:prstGeom>
          <a:noFill/>
        </p:spPr>
        <p:txBody>
          <a:bodyPr wrap="square">
            <a:spAutoFit/>
          </a:bodyPr>
          <a:lstStyle/>
          <a:p>
            <a:pPr lvl="1"/>
            <a:r>
              <a:rPr lang="en-US" altLang="zh-CN" sz="2200" b="1" i="1" dirty="0">
                <a:solidFill>
                  <a:srgbClr val="002060"/>
                </a:solidFill>
                <a:latin typeface="Palatino Linotype" panose="02040502050505030304" pitchFamily="18" charset="0"/>
                <a:ea typeface="Cambria" panose="02040503050406030204" pitchFamily="18" charset="0"/>
              </a:rPr>
              <a:t>Different!</a:t>
            </a:r>
          </a:p>
        </p:txBody>
      </p:sp>
    </p:spTree>
    <p:extLst>
      <p:ext uri="{BB962C8B-B14F-4D97-AF65-F5344CB8AC3E}">
        <p14:creationId xmlns:p14="http://schemas.microsoft.com/office/powerpoint/2010/main" val="33759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1426C1D-9A0E-4AB9-8FA0-3C9706479FBB}"/>
              </a:ext>
            </a:extLst>
          </p:cNvPr>
          <p:cNvPicPr>
            <a:picLocks noChangeAspect="1"/>
          </p:cNvPicPr>
          <p:nvPr/>
        </p:nvPicPr>
        <p:blipFill>
          <a:blip r:embed="rId3"/>
          <a:stretch>
            <a:fillRect/>
          </a:stretch>
        </p:blipFill>
        <p:spPr>
          <a:xfrm>
            <a:off x="806326" y="2216860"/>
            <a:ext cx="3659400" cy="3072218"/>
          </a:xfrm>
          <a:prstGeom prst="rect">
            <a:avLst/>
          </a:prstGeom>
        </p:spPr>
      </p:pic>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dirty="0">
                <a:latin typeface="Palatino Linotype" panose="02040502050505030304" pitchFamily="18" charset="0"/>
                <a:ea typeface="Cambria" panose="02040503050406030204" pitchFamily="18" charset="0"/>
              </a:rPr>
              <a:t>Local</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Objective</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Function</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(LOF)</a:t>
            </a:r>
          </a:p>
        </p:txBody>
      </p:sp>
      <p:sp>
        <p:nvSpPr>
          <p:cNvPr id="5" name="右箭头 4">
            <a:extLst>
              <a:ext uri="{FF2B5EF4-FFF2-40B4-BE49-F238E27FC236}">
                <a16:creationId xmlns:a16="http://schemas.microsoft.com/office/drawing/2014/main" id="{9BD541AB-AF42-B46F-5508-D20B5246DAF2}"/>
              </a:ext>
            </a:extLst>
          </p:cNvPr>
          <p:cNvSpPr/>
          <p:nvPr/>
        </p:nvSpPr>
        <p:spPr>
          <a:xfrm>
            <a:off x="4772418" y="3746394"/>
            <a:ext cx="2951876" cy="363254"/>
          </a:xfrm>
          <a:prstGeom prst="rightArrow">
            <a:avLst>
              <a:gd name="adj1" fmla="val 50000"/>
              <a:gd name="adj2" fmla="val 8103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7659452A-2258-A2AB-0CA5-F1E23139A94E}"/>
                  </a:ext>
                </a:extLst>
              </p:cNvPr>
              <p:cNvSpPr txBox="1"/>
              <p:nvPr/>
            </p:nvSpPr>
            <p:spPr>
              <a:xfrm>
                <a:off x="4325747" y="3311275"/>
                <a:ext cx="3659400" cy="435119"/>
              </a:xfrm>
              <a:prstGeom prst="rect">
                <a:avLst/>
              </a:prstGeom>
              <a:noFill/>
            </p:spPr>
            <p:txBody>
              <a:bodyPr wrap="none" rtlCol="0">
                <a:spAutoFit/>
              </a:bodyPr>
              <a:lstStyle/>
              <a:p>
                <a:r>
                  <a:rPr kumimoji="1" lang="en-US" altLang="zh-CN" sz="2000" dirty="0">
                    <a:latin typeface="Palatino Linotype" panose="02040502050505030304" pitchFamily="18" charset="0"/>
                  </a:rPr>
                  <a:t> LOF</a:t>
                </a:r>
                <a:r>
                  <a:rPr kumimoji="1" lang="zh-CN" altLang="en-US" sz="2000" dirty="0">
                    <a:latin typeface="Palatino Linotype" panose="02040502050505030304" pitchFamily="18" charset="0"/>
                  </a:rPr>
                  <a:t> </a:t>
                </a:r>
                <a:r>
                  <a:rPr kumimoji="1" lang="en-US" altLang="zh-CN" sz="2000" dirty="0">
                    <a:latin typeface="Palatino Linotype" panose="02040502050505030304" pitchFamily="18" charset="0"/>
                  </a:rPr>
                  <a:t>=</a:t>
                </a:r>
                <a:r>
                  <a:rPr kumimoji="1" lang="zh-CN" altLang="en-US" sz="2000" dirty="0">
                    <a:latin typeface="Palatino Linotype" panose="02040502050505030304" pitchFamily="18" charset="0"/>
                  </a:rPr>
                  <a:t> </a:t>
                </a:r>
                <a14:m>
                  <m:oMath xmlns:m="http://schemas.openxmlformats.org/officeDocument/2006/math">
                    <m:nary>
                      <m:naryPr>
                        <m:chr m:val="∑"/>
                        <m:supHide m:val="on"/>
                        <m:ctrlPr>
                          <a:rPr kumimoji="1" lang="en-US" altLang="zh-CN" sz="2000" b="0" i="1" smtClean="0">
                            <a:latin typeface="Cambria Math" panose="02040503050406030204" pitchFamily="18" charset="0"/>
                          </a:rPr>
                        </m:ctrlPr>
                      </m:naryPr>
                      <m:sub>
                        <m:r>
                          <a:rPr kumimoji="1" lang="en-US" altLang="zh-CN" sz="2000" b="0" i="1" smtClean="0">
                            <a:latin typeface="Cambria Math" panose="02040503050406030204" pitchFamily="18" charset="0"/>
                          </a:rPr>
                          <m:t>𝑗</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𝑖𝑛𝑑𝑒𝑥</m:t>
                        </m:r>
                        <m:r>
                          <a:rPr kumimoji="1" lang="zh-CN" altLang="en-US" sz="2000" b="0" i="1" smtClean="0">
                            <a:latin typeface="Cambria Math" panose="02040503050406030204" pitchFamily="18" charset="0"/>
                          </a:rPr>
                          <m:t> </m:t>
                        </m:r>
                        <m:r>
                          <m:rPr>
                            <m:sty m:val="p"/>
                          </m:rPr>
                          <a:rPr kumimoji="1" lang="en-US" altLang="zh-CN" sz="2000" b="0" i="0" smtClean="0">
                            <a:latin typeface="Cambria Math" panose="02040503050406030204" pitchFamily="18" charset="0"/>
                          </a:rPr>
                          <m:t>p</m:t>
                        </m:r>
                      </m:sub>
                      <m:sup/>
                      <m:e>
                        <m:r>
                          <m:rPr>
                            <m:sty m:val="p"/>
                          </m:rPr>
                          <a:rPr kumimoji="1" lang="en-US" altLang="zh-CN" sz="2000" b="0" i="0" smtClean="0">
                            <a:latin typeface="Cambria Math" panose="02040503050406030204" pitchFamily="18" charset="0"/>
                          </a:rPr>
                          <m:t>p</m:t>
                        </m:r>
                        <m:d>
                          <m:dPr>
                            <m:begChr m:val="["/>
                            <m:endChr m:val="]"/>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𝑗</m:t>
                            </m:r>
                          </m:e>
                        </m:d>
                        <m:r>
                          <a:rPr kumimoji="1" lang="en-US" altLang="zh-CN" sz="2000" b="0" i="1" smtClean="0">
                            <a:latin typeface="Cambria Math" panose="02040503050406030204" pitchFamily="18" charset="0"/>
                          </a:rPr>
                          <m:t>⋅</m:t>
                        </m:r>
                        <m:r>
                          <m:rPr>
                            <m:sty m:val="p"/>
                          </m:rPr>
                          <a:rPr kumimoji="1" lang="en-US" altLang="zh-CN" sz="2000" b="0" i="0" smtClean="0">
                            <a:latin typeface="Cambria Math" panose="02040503050406030204" pitchFamily="18" charset="0"/>
                          </a:rPr>
                          <m:t>value</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𝑗</m:t>
                        </m:r>
                        <m:r>
                          <a:rPr kumimoji="1" lang="en-US" altLang="zh-CN" sz="2000" b="0" i="1" smtClean="0">
                            <a:latin typeface="Cambria Math" panose="02040503050406030204" pitchFamily="18" charset="0"/>
                          </a:rPr>
                          <m:t>]</m:t>
                        </m:r>
                      </m:e>
                    </m:nary>
                  </m:oMath>
                </a14:m>
                <a:endParaRPr kumimoji="1" lang="zh-CN" altLang="en-US" sz="2000" dirty="0">
                  <a:latin typeface="Palatino Linotype" panose="02040502050505030304" pitchFamily="18" charset="0"/>
                </a:endParaRPr>
              </a:p>
            </p:txBody>
          </p:sp>
        </mc:Choice>
        <mc:Fallback>
          <p:sp>
            <p:nvSpPr>
              <p:cNvPr id="6" name="文本框 5">
                <a:extLst>
                  <a:ext uri="{FF2B5EF4-FFF2-40B4-BE49-F238E27FC236}">
                    <a16:creationId xmlns:a16="http://schemas.microsoft.com/office/drawing/2014/main" id="{7659452A-2258-A2AB-0CA5-F1E23139A94E}"/>
                  </a:ext>
                </a:extLst>
              </p:cNvPr>
              <p:cNvSpPr txBox="1">
                <a:spLocks noRot="1" noChangeAspect="1" noMove="1" noResize="1" noEditPoints="1" noAdjustHandles="1" noChangeArrowheads="1" noChangeShapeType="1" noTextEdit="1"/>
              </p:cNvSpPr>
              <p:nvPr/>
            </p:nvSpPr>
            <p:spPr>
              <a:xfrm>
                <a:off x="4325747" y="3311275"/>
                <a:ext cx="3659400" cy="435119"/>
              </a:xfrm>
              <a:prstGeom prst="rect">
                <a:avLst/>
              </a:prstGeom>
              <a:blipFill>
                <a:blip r:embed="rId4"/>
                <a:stretch>
                  <a:fillRect t="-102778" b="-150000"/>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AFC56051-4BE3-3567-8212-8B0F329B29B1}"/>
              </a:ext>
            </a:extLst>
          </p:cNvPr>
          <p:cNvPicPr>
            <a:picLocks noChangeAspect="1"/>
          </p:cNvPicPr>
          <p:nvPr/>
        </p:nvPicPr>
        <p:blipFill>
          <a:blip r:embed="rId5"/>
          <a:stretch>
            <a:fillRect/>
          </a:stretch>
        </p:blipFill>
        <p:spPr>
          <a:xfrm>
            <a:off x="7985147" y="2430048"/>
            <a:ext cx="3848426" cy="2981175"/>
          </a:xfrm>
          <a:prstGeom prst="rect">
            <a:avLst/>
          </a:prstGeom>
        </p:spPr>
      </p:pic>
    </p:spTree>
    <p:extLst>
      <p:ext uri="{BB962C8B-B14F-4D97-AF65-F5344CB8AC3E}">
        <p14:creationId xmlns:p14="http://schemas.microsoft.com/office/powerpoint/2010/main" val="2396654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1426C1D-9A0E-4AB9-8FA0-3C9706479FBB}"/>
              </a:ext>
            </a:extLst>
          </p:cNvPr>
          <p:cNvPicPr>
            <a:picLocks noChangeAspect="1"/>
          </p:cNvPicPr>
          <p:nvPr/>
        </p:nvPicPr>
        <p:blipFill>
          <a:blip r:embed="rId3"/>
          <a:stretch>
            <a:fillRect/>
          </a:stretch>
        </p:blipFill>
        <p:spPr>
          <a:xfrm>
            <a:off x="806326" y="2216860"/>
            <a:ext cx="3659400" cy="3072218"/>
          </a:xfrm>
          <a:prstGeom prst="rect">
            <a:avLst/>
          </a:prstGeom>
        </p:spPr>
      </p:pic>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dirty="0">
                <a:latin typeface="Palatino Linotype" panose="02040502050505030304" pitchFamily="18" charset="0"/>
                <a:ea typeface="Cambria" panose="02040503050406030204" pitchFamily="18" charset="0"/>
              </a:rPr>
              <a:t>Local</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Objective</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Function</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(LOF)</a:t>
            </a:r>
          </a:p>
        </p:txBody>
      </p:sp>
      <p:sp>
        <p:nvSpPr>
          <p:cNvPr id="5" name="右箭头 4">
            <a:extLst>
              <a:ext uri="{FF2B5EF4-FFF2-40B4-BE49-F238E27FC236}">
                <a16:creationId xmlns:a16="http://schemas.microsoft.com/office/drawing/2014/main" id="{9BD541AB-AF42-B46F-5508-D20B5246DAF2}"/>
              </a:ext>
            </a:extLst>
          </p:cNvPr>
          <p:cNvSpPr/>
          <p:nvPr/>
        </p:nvSpPr>
        <p:spPr>
          <a:xfrm>
            <a:off x="4772418" y="3746394"/>
            <a:ext cx="2951876" cy="363254"/>
          </a:xfrm>
          <a:prstGeom prst="rightArrow">
            <a:avLst>
              <a:gd name="adj1" fmla="val 50000"/>
              <a:gd name="adj2" fmla="val 8103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7659452A-2258-A2AB-0CA5-F1E23139A94E}"/>
                  </a:ext>
                </a:extLst>
              </p:cNvPr>
              <p:cNvSpPr txBox="1"/>
              <p:nvPr/>
            </p:nvSpPr>
            <p:spPr>
              <a:xfrm>
                <a:off x="4325747" y="3311275"/>
                <a:ext cx="3659400" cy="435119"/>
              </a:xfrm>
              <a:prstGeom prst="rect">
                <a:avLst/>
              </a:prstGeom>
              <a:noFill/>
            </p:spPr>
            <p:txBody>
              <a:bodyPr wrap="none" rtlCol="0">
                <a:spAutoFit/>
              </a:bodyPr>
              <a:lstStyle/>
              <a:p>
                <a:r>
                  <a:rPr kumimoji="1" lang="en-US" altLang="zh-CN" sz="2000" dirty="0">
                    <a:latin typeface="Palatino Linotype" panose="02040502050505030304" pitchFamily="18" charset="0"/>
                  </a:rPr>
                  <a:t> LOF</a:t>
                </a:r>
                <a:r>
                  <a:rPr kumimoji="1" lang="zh-CN" altLang="en-US" sz="2000" dirty="0">
                    <a:latin typeface="Palatino Linotype" panose="02040502050505030304" pitchFamily="18" charset="0"/>
                  </a:rPr>
                  <a:t> </a:t>
                </a:r>
                <a:r>
                  <a:rPr kumimoji="1" lang="en-US" altLang="zh-CN" sz="2000" dirty="0">
                    <a:latin typeface="Palatino Linotype" panose="02040502050505030304" pitchFamily="18" charset="0"/>
                  </a:rPr>
                  <a:t>=</a:t>
                </a:r>
                <a:r>
                  <a:rPr kumimoji="1" lang="zh-CN" altLang="en-US" sz="2000" dirty="0">
                    <a:latin typeface="Palatino Linotype" panose="02040502050505030304" pitchFamily="18" charset="0"/>
                  </a:rPr>
                  <a:t> </a:t>
                </a:r>
                <a14:m>
                  <m:oMath xmlns:m="http://schemas.openxmlformats.org/officeDocument/2006/math">
                    <m:nary>
                      <m:naryPr>
                        <m:chr m:val="∑"/>
                        <m:supHide m:val="on"/>
                        <m:ctrlPr>
                          <a:rPr kumimoji="1" lang="en-US" altLang="zh-CN" sz="2000" b="0" i="1" smtClean="0">
                            <a:latin typeface="Cambria Math" panose="02040503050406030204" pitchFamily="18" charset="0"/>
                          </a:rPr>
                        </m:ctrlPr>
                      </m:naryPr>
                      <m:sub>
                        <m:r>
                          <a:rPr kumimoji="1" lang="en-US" altLang="zh-CN" sz="2000" b="0" i="1" smtClean="0">
                            <a:latin typeface="Cambria Math" panose="02040503050406030204" pitchFamily="18" charset="0"/>
                          </a:rPr>
                          <m:t>𝑗</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𝑖𝑛𝑑𝑒𝑥</m:t>
                        </m:r>
                        <m:r>
                          <a:rPr kumimoji="1" lang="zh-CN" altLang="en-US" sz="2000" b="0" i="1" smtClean="0">
                            <a:latin typeface="Cambria Math" panose="02040503050406030204" pitchFamily="18" charset="0"/>
                          </a:rPr>
                          <m:t> </m:t>
                        </m:r>
                        <m:r>
                          <m:rPr>
                            <m:sty m:val="p"/>
                          </m:rPr>
                          <a:rPr kumimoji="1" lang="en-US" altLang="zh-CN" sz="2000" b="0" i="0" smtClean="0">
                            <a:latin typeface="Cambria Math" panose="02040503050406030204" pitchFamily="18" charset="0"/>
                          </a:rPr>
                          <m:t>p</m:t>
                        </m:r>
                      </m:sub>
                      <m:sup/>
                      <m:e>
                        <m:r>
                          <m:rPr>
                            <m:sty m:val="p"/>
                          </m:rPr>
                          <a:rPr kumimoji="1" lang="en-US" altLang="zh-CN" sz="2000" b="0" i="0" smtClean="0">
                            <a:latin typeface="Cambria Math" panose="02040503050406030204" pitchFamily="18" charset="0"/>
                          </a:rPr>
                          <m:t>p</m:t>
                        </m:r>
                        <m:d>
                          <m:dPr>
                            <m:begChr m:val="["/>
                            <m:endChr m:val="]"/>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𝑗</m:t>
                            </m:r>
                          </m:e>
                        </m:d>
                        <m:r>
                          <a:rPr kumimoji="1" lang="en-US" altLang="zh-CN" sz="2000" b="0" i="1" smtClean="0">
                            <a:latin typeface="Cambria Math" panose="02040503050406030204" pitchFamily="18" charset="0"/>
                          </a:rPr>
                          <m:t>⋅</m:t>
                        </m:r>
                        <m:r>
                          <m:rPr>
                            <m:sty m:val="p"/>
                          </m:rPr>
                          <a:rPr kumimoji="1" lang="en-US" altLang="zh-CN" sz="2000" b="0" i="0" smtClean="0">
                            <a:latin typeface="Cambria Math" panose="02040503050406030204" pitchFamily="18" charset="0"/>
                          </a:rPr>
                          <m:t>value</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𝑗</m:t>
                        </m:r>
                        <m:r>
                          <a:rPr kumimoji="1" lang="en-US" altLang="zh-CN" sz="2000" b="0" i="1" smtClean="0">
                            <a:latin typeface="Cambria Math" panose="02040503050406030204" pitchFamily="18" charset="0"/>
                          </a:rPr>
                          <m:t>]</m:t>
                        </m:r>
                      </m:e>
                    </m:nary>
                  </m:oMath>
                </a14:m>
                <a:endParaRPr kumimoji="1" lang="zh-CN" altLang="en-US" sz="2000" dirty="0">
                  <a:latin typeface="Palatino Linotype" panose="02040502050505030304" pitchFamily="18" charset="0"/>
                </a:endParaRPr>
              </a:p>
            </p:txBody>
          </p:sp>
        </mc:Choice>
        <mc:Fallback>
          <p:sp>
            <p:nvSpPr>
              <p:cNvPr id="6" name="文本框 5">
                <a:extLst>
                  <a:ext uri="{FF2B5EF4-FFF2-40B4-BE49-F238E27FC236}">
                    <a16:creationId xmlns:a16="http://schemas.microsoft.com/office/drawing/2014/main" id="{7659452A-2258-A2AB-0CA5-F1E23139A94E}"/>
                  </a:ext>
                </a:extLst>
              </p:cNvPr>
              <p:cNvSpPr txBox="1">
                <a:spLocks noRot="1" noChangeAspect="1" noMove="1" noResize="1" noEditPoints="1" noAdjustHandles="1" noChangeArrowheads="1" noChangeShapeType="1" noTextEdit="1"/>
              </p:cNvSpPr>
              <p:nvPr/>
            </p:nvSpPr>
            <p:spPr>
              <a:xfrm>
                <a:off x="4325747" y="3311275"/>
                <a:ext cx="3659400" cy="435119"/>
              </a:xfrm>
              <a:prstGeom prst="rect">
                <a:avLst/>
              </a:prstGeom>
              <a:blipFill>
                <a:blip r:embed="rId4"/>
                <a:stretch>
                  <a:fillRect t="-102778" b="-150000"/>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AFC56051-4BE3-3567-8212-8B0F329B29B1}"/>
              </a:ext>
            </a:extLst>
          </p:cNvPr>
          <p:cNvPicPr>
            <a:picLocks noChangeAspect="1"/>
          </p:cNvPicPr>
          <p:nvPr/>
        </p:nvPicPr>
        <p:blipFill>
          <a:blip r:embed="rId5"/>
          <a:stretch>
            <a:fillRect/>
          </a:stretch>
        </p:blipFill>
        <p:spPr>
          <a:xfrm>
            <a:off x="7985147" y="2430048"/>
            <a:ext cx="3848426" cy="2981175"/>
          </a:xfrm>
          <a:prstGeom prst="rect">
            <a:avLst/>
          </a:prstGeom>
        </p:spPr>
      </p:pic>
      <p:cxnSp>
        <p:nvCxnSpPr>
          <p:cNvPr id="4" name="直线箭头连接符 3">
            <a:extLst>
              <a:ext uri="{FF2B5EF4-FFF2-40B4-BE49-F238E27FC236}">
                <a16:creationId xmlns:a16="http://schemas.microsoft.com/office/drawing/2014/main" id="{E6FD778A-4ADC-1EF4-2828-41506E4541DC}"/>
              </a:ext>
            </a:extLst>
          </p:cNvPr>
          <p:cNvCxnSpPr>
            <a:cxnSpLocks/>
          </p:cNvCxnSpPr>
          <p:nvPr/>
        </p:nvCxnSpPr>
        <p:spPr>
          <a:xfrm>
            <a:off x="6096000" y="4459266"/>
            <a:ext cx="0" cy="951957"/>
          </a:xfrm>
          <a:prstGeom prst="straightConnector1">
            <a:avLst/>
          </a:prstGeom>
          <a:ln w="73025">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7D15E8C-F797-8925-B577-69AFF6B5F8E9}"/>
              </a:ext>
            </a:extLst>
          </p:cNvPr>
          <p:cNvSpPr txBox="1"/>
          <p:nvPr/>
        </p:nvSpPr>
        <p:spPr>
          <a:xfrm>
            <a:off x="4208824" y="5584417"/>
            <a:ext cx="3893245" cy="461665"/>
          </a:xfrm>
          <a:prstGeom prst="rect">
            <a:avLst/>
          </a:prstGeom>
          <a:noFill/>
        </p:spPr>
        <p:txBody>
          <a:bodyPr wrap="none" rtlCol="0">
            <a:spAutoFit/>
          </a:bodyPr>
          <a:lstStyle/>
          <a:p>
            <a:r>
              <a:rPr kumimoji="1" lang="en-US" altLang="zh-CN" sz="2400" i="1" dirty="0">
                <a:solidFill>
                  <a:schemeClr val="accent6">
                    <a:lumMod val="75000"/>
                  </a:schemeClr>
                </a:solidFill>
                <a:latin typeface="Palatino Linotype" panose="02040502050505030304" pitchFamily="18" charset="0"/>
              </a:rPr>
              <a:t>preserve</a:t>
            </a:r>
            <a:r>
              <a:rPr kumimoji="1" lang="zh-CN" altLang="en-US" sz="2400" i="1" dirty="0">
                <a:solidFill>
                  <a:schemeClr val="accent6">
                    <a:lumMod val="75000"/>
                  </a:schemeClr>
                </a:solidFill>
                <a:latin typeface="Palatino Linotype" panose="02040502050505030304" pitchFamily="18" charset="0"/>
              </a:rPr>
              <a:t> </a:t>
            </a:r>
            <a:r>
              <a:rPr kumimoji="1" lang="en-US" altLang="zh-CN" sz="2400" i="1" dirty="0">
                <a:solidFill>
                  <a:schemeClr val="accent6">
                    <a:lumMod val="75000"/>
                  </a:schemeClr>
                </a:solidFill>
                <a:latin typeface="Palatino Linotype" panose="02040502050505030304" pitchFamily="18" charset="0"/>
              </a:rPr>
              <a:t>the</a:t>
            </a:r>
            <a:r>
              <a:rPr kumimoji="1" lang="zh-CN" altLang="en-US" sz="2400" i="1" dirty="0">
                <a:solidFill>
                  <a:schemeClr val="accent6">
                    <a:lumMod val="75000"/>
                  </a:schemeClr>
                </a:solidFill>
                <a:latin typeface="Palatino Linotype" panose="02040502050505030304" pitchFamily="18" charset="0"/>
              </a:rPr>
              <a:t> </a:t>
            </a:r>
            <a:r>
              <a:rPr kumimoji="1" lang="en-US" altLang="zh-CN" sz="2400" i="1" dirty="0">
                <a:solidFill>
                  <a:schemeClr val="accent6">
                    <a:lumMod val="75000"/>
                  </a:schemeClr>
                </a:solidFill>
                <a:latin typeface="Palatino Linotype" panose="02040502050505030304" pitchFamily="18" charset="0"/>
              </a:rPr>
              <a:t>order</a:t>
            </a:r>
            <a:r>
              <a:rPr kumimoji="1" lang="zh-CN" altLang="en-US" sz="2400" i="1" dirty="0">
                <a:solidFill>
                  <a:schemeClr val="accent6">
                    <a:lumMod val="75000"/>
                  </a:schemeClr>
                </a:solidFill>
                <a:latin typeface="Palatino Linotype" panose="02040502050505030304" pitchFamily="18" charset="0"/>
              </a:rPr>
              <a:t> </a:t>
            </a:r>
            <a:r>
              <a:rPr kumimoji="1" lang="en-US" altLang="zh-CN" sz="2400" i="1" dirty="0">
                <a:solidFill>
                  <a:schemeClr val="accent6">
                    <a:lumMod val="75000"/>
                  </a:schemeClr>
                </a:solidFill>
                <a:latin typeface="Palatino Linotype" panose="02040502050505030304" pitchFamily="18" charset="0"/>
              </a:rPr>
              <a:t>of</a:t>
            </a:r>
            <a:r>
              <a:rPr kumimoji="1" lang="zh-CN" altLang="en-US" sz="2400" i="1" dirty="0">
                <a:solidFill>
                  <a:schemeClr val="accent6">
                    <a:lumMod val="75000"/>
                  </a:schemeClr>
                </a:solidFill>
                <a:latin typeface="Palatino Linotype" panose="02040502050505030304" pitchFamily="18" charset="0"/>
              </a:rPr>
              <a:t> </a:t>
            </a:r>
            <a:r>
              <a:rPr kumimoji="1" lang="en-US" altLang="zh-CN" sz="2400" i="1" dirty="0">
                <a:solidFill>
                  <a:schemeClr val="accent6">
                    <a:lumMod val="75000"/>
                  </a:schemeClr>
                </a:solidFill>
                <a:latin typeface="Palatino Linotype" panose="02040502050505030304" pitchFamily="18" charset="0"/>
              </a:rPr>
              <a:t>solutions</a:t>
            </a:r>
            <a:endParaRPr kumimoji="1" lang="zh-CN" altLang="en-US" sz="2400" i="1" dirty="0">
              <a:solidFill>
                <a:schemeClr val="accent6">
                  <a:lumMod val="75000"/>
                </a:schemeClr>
              </a:solidFill>
              <a:latin typeface="Palatino Linotype" panose="02040502050505030304" pitchFamily="18" charset="0"/>
            </a:endParaRPr>
          </a:p>
        </p:txBody>
      </p:sp>
    </p:spTree>
    <p:extLst>
      <p:ext uri="{BB962C8B-B14F-4D97-AF65-F5344CB8AC3E}">
        <p14:creationId xmlns:p14="http://schemas.microsoft.com/office/powerpoint/2010/main" val="2530434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2A53E09-E19C-0534-BFF7-B4260FD2B7A0}"/>
              </a:ext>
            </a:extLst>
          </p:cNvPr>
          <p:cNvPicPr>
            <a:picLocks noChangeAspect="1"/>
          </p:cNvPicPr>
          <p:nvPr/>
        </p:nvPicPr>
        <p:blipFill>
          <a:blip r:embed="rId3"/>
          <a:stretch>
            <a:fillRect/>
          </a:stretch>
        </p:blipFill>
        <p:spPr>
          <a:xfrm>
            <a:off x="658584" y="2719027"/>
            <a:ext cx="4508500" cy="3492500"/>
          </a:xfrm>
          <a:prstGeom prst="rect">
            <a:avLst/>
          </a:prstGeom>
        </p:spPr>
      </p:pic>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dirty="0">
                <a:latin typeface="Palatino Linotype" panose="02040502050505030304" pitchFamily="18" charset="0"/>
                <a:ea typeface="Cambria" panose="02040503050406030204" pitchFamily="18" charset="0"/>
              </a:rPr>
              <a:t>Local</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Objective</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Function</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(LOF)</a:t>
            </a:r>
          </a:p>
        </p:txBody>
      </p:sp>
      <p:sp>
        <p:nvSpPr>
          <p:cNvPr id="121" name="副标题 2">
            <a:extLst>
              <a:ext uri="{FF2B5EF4-FFF2-40B4-BE49-F238E27FC236}">
                <a16:creationId xmlns:a16="http://schemas.microsoft.com/office/drawing/2014/main" id="{14F05D8A-BA43-4B15-6B09-E6EDBEB1B021}"/>
              </a:ext>
            </a:extLst>
          </p:cNvPr>
          <p:cNvSpPr>
            <a:spLocks noGrp="1"/>
          </p:cNvSpPr>
          <p:nvPr>
            <p:ph idx="1"/>
          </p:nvPr>
        </p:nvSpPr>
        <p:spPr>
          <a:xfrm>
            <a:off x="256841" y="882571"/>
            <a:ext cx="10515600" cy="2108607"/>
          </a:xfrm>
        </p:spPr>
        <p:txBody>
          <a:bodyPr rtlCol="0" anchor="ctr">
            <a:noAutofit/>
          </a:bodyPr>
          <a:lstStyle/>
          <a:p>
            <a:pPr lvl="1"/>
            <a:r>
              <a:rPr lang="en-US" altLang="zh-CN" sz="2800" dirty="0">
                <a:solidFill>
                  <a:srgbClr val="002060"/>
                </a:solidFill>
                <a:latin typeface="Palatino Linotype" panose="02040502050505030304" pitchFamily="18" charset="0"/>
                <a:ea typeface="Cambria" panose="02040503050406030204" pitchFamily="18" charset="0"/>
              </a:rPr>
              <a:t>Same</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solution</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part</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=&gt;</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Equivalent</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LOF</a:t>
            </a:r>
          </a:p>
          <a:p>
            <a:pPr lvl="2"/>
            <a:r>
              <a:rPr lang="en-US" altLang="zh-CN" sz="2800" dirty="0">
                <a:solidFill>
                  <a:srgbClr val="002060"/>
                </a:solidFill>
                <a:latin typeface="Palatino Linotype" panose="02040502050505030304" pitchFamily="18" charset="0"/>
                <a:ea typeface="Cambria" panose="02040503050406030204" pitchFamily="18" charset="0"/>
              </a:rPr>
              <a:t>+</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extra</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updating</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function</a:t>
            </a:r>
          </a:p>
        </p:txBody>
      </p:sp>
      <p:cxnSp>
        <p:nvCxnSpPr>
          <p:cNvPr id="20" name="直线箭头连接符 19">
            <a:extLst>
              <a:ext uri="{FF2B5EF4-FFF2-40B4-BE49-F238E27FC236}">
                <a16:creationId xmlns:a16="http://schemas.microsoft.com/office/drawing/2014/main" id="{586D2A50-B3D5-E4EA-080B-7F9FD472E3BA}"/>
              </a:ext>
            </a:extLst>
          </p:cNvPr>
          <p:cNvCxnSpPr>
            <a:cxnSpLocks/>
          </p:cNvCxnSpPr>
          <p:nvPr/>
        </p:nvCxnSpPr>
        <p:spPr>
          <a:xfrm>
            <a:off x="5273888" y="5895139"/>
            <a:ext cx="1901545" cy="0"/>
          </a:xfrm>
          <a:prstGeom prst="straightConnector1">
            <a:avLst/>
          </a:prstGeom>
          <a:ln w="539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39530D66-7587-3F80-FA97-91660BFCE151}"/>
              </a:ext>
            </a:extLst>
          </p:cNvPr>
          <p:cNvSpPr txBox="1"/>
          <p:nvPr/>
        </p:nvSpPr>
        <p:spPr>
          <a:xfrm>
            <a:off x="4930979" y="5389302"/>
            <a:ext cx="6096000" cy="430887"/>
          </a:xfrm>
          <a:prstGeom prst="rect">
            <a:avLst/>
          </a:prstGeom>
          <a:noFill/>
        </p:spPr>
        <p:txBody>
          <a:bodyPr wrap="square">
            <a:spAutoFit/>
          </a:bodyPr>
          <a:lstStyle/>
          <a:p>
            <a:pPr lvl="1"/>
            <a:r>
              <a:rPr lang="en-US" altLang="zh-CN" sz="2200" b="1" i="1" dirty="0">
                <a:solidFill>
                  <a:srgbClr val="002060"/>
                </a:solidFill>
                <a:latin typeface="Palatino Linotype" panose="02040502050505030304" pitchFamily="18" charset="0"/>
                <a:ea typeface="Cambria" panose="02040503050406030204" pitchFamily="18" charset="0"/>
              </a:rPr>
              <a:t>Equivalent!</a:t>
            </a:r>
          </a:p>
        </p:txBody>
      </p:sp>
      <p:sp>
        <p:nvSpPr>
          <p:cNvPr id="19" name="椭圆 18">
            <a:extLst>
              <a:ext uri="{FF2B5EF4-FFF2-40B4-BE49-F238E27FC236}">
                <a16:creationId xmlns:a16="http://schemas.microsoft.com/office/drawing/2014/main" id="{DA83EDB3-5F83-951F-774A-08FE77423040}"/>
              </a:ext>
            </a:extLst>
          </p:cNvPr>
          <p:cNvSpPr/>
          <p:nvPr/>
        </p:nvSpPr>
        <p:spPr>
          <a:xfrm>
            <a:off x="5878731" y="2768525"/>
            <a:ext cx="345930" cy="34593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a:extLst>
              <a:ext uri="{FF2B5EF4-FFF2-40B4-BE49-F238E27FC236}">
                <a16:creationId xmlns:a16="http://schemas.microsoft.com/office/drawing/2014/main" id="{3F5DED55-3DC9-C1D6-719B-BF177C11B4A7}"/>
              </a:ext>
            </a:extLst>
          </p:cNvPr>
          <p:cNvSpPr/>
          <p:nvPr/>
        </p:nvSpPr>
        <p:spPr>
          <a:xfrm>
            <a:off x="5514641" y="3594864"/>
            <a:ext cx="345930" cy="3459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AF85EF02-5FC8-83FC-AFF2-586CB013DF4E}"/>
              </a:ext>
            </a:extLst>
          </p:cNvPr>
          <p:cNvSpPr/>
          <p:nvPr/>
        </p:nvSpPr>
        <p:spPr>
          <a:xfrm>
            <a:off x="6271268" y="3582700"/>
            <a:ext cx="345930" cy="345930"/>
          </a:xfrm>
          <a:prstGeom prst="ellipse">
            <a:avLst/>
          </a:prstGeom>
          <a:solidFill>
            <a:srgbClr val="D286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4" name="直线连接符 23">
            <a:extLst>
              <a:ext uri="{FF2B5EF4-FFF2-40B4-BE49-F238E27FC236}">
                <a16:creationId xmlns:a16="http://schemas.microsoft.com/office/drawing/2014/main" id="{B0F10001-8FB9-C50D-AF51-2F2C9455A47E}"/>
              </a:ext>
            </a:extLst>
          </p:cNvPr>
          <p:cNvCxnSpPr>
            <a:cxnSpLocks/>
            <a:stCxn id="19" idx="3"/>
            <a:endCxn id="21" idx="0"/>
          </p:cNvCxnSpPr>
          <p:nvPr/>
        </p:nvCxnSpPr>
        <p:spPr>
          <a:xfrm flipH="1">
            <a:off x="5687606" y="3063795"/>
            <a:ext cx="241785" cy="5310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CBF1483B-0F5D-F45D-0934-FDB022B4BD10}"/>
              </a:ext>
            </a:extLst>
          </p:cNvPr>
          <p:cNvCxnSpPr>
            <a:cxnSpLocks/>
            <a:stCxn id="19" idx="5"/>
            <a:endCxn id="23" idx="0"/>
          </p:cNvCxnSpPr>
          <p:nvPr/>
        </p:nvCxnSpPr>
        <p:spPr>
          <a:xfrm>
            <a:off x="6174001" y="3063795"/>
            <a:ext cx="270232" cy="518905"/>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69A7BAC-5DA0-47C6-D7E7-D7DD163429F1}"/>
                  </a:ext>
                </a:extLst>
              </p:cNvPr>
              <p:cNvSpPr txBox="1"/>
              <p:nvPr/>
            </p:nvSpPr>
            <p:spPr>
              <a:xfrm>
                <a:off x="4930979" y="3946105"/>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xmlns="">
          <p:sp>
            <p:nvSpPr>
              <p:cNvPr id="26" name="文本框 25">
                <a:extLst>
                  <a:ext uri="{FF2B5EF4-FFF2-40B4-BE49-F238E27FC236}">
                    <a16:creationId xmlns:a16="http://schemas.microsoft.com/office/drawing/2014/main" id="{269A7BAC-5DA0-47C6-D7E7-D7DD163429F1}"/>
                  </a:ext>
                </a:extLst>
              </p:cNvPr>
              <p:cNvSpPr txBox="1">
                <a:spLocks noRot="1" noChangeAspect="1" noMove="1" noResize="1" noEditPoints="1" noAdjustHandles="1" noChangeArrowheads="1" noChangeShapeType="1" noTextEdit="1"/>
              </p:cNvSpPr>
              <p:nvPr/>
            </p:nvSpPr>
            <p:spPr>
              <a:xfrm>
                <a:off x="4930979" y="3946105"/>
                <a:ext cx="1191160" cy="400110"/>
              </a:xfrm>
              <a:prstGeom prst="rect">
                <a:avLst/>
              </a:prstGeom>
              <a:blipFill>
                <a:blip r:embed="rId4"/>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C570EF1A-33E2-9BAD-51A6-5DC28FE9E68C}"/>
                  </a:ext>
                </a:extLst>
              </p:cNvPr>
              <p:cNvSpPr txBox="1"/>
              <p:nvPr/>
            </p:nvSpPr>
            <p:spPr>
              <a:xfrm>
                <a:off x="5730133" y="4267277"/>
                <a:ext cx="64312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3200" b="0" i="1" smtClean="0">
                          <a:latin typeface="Cambria Math" panose="02040503050406030204" pitchFamily="18" charset="0"/>
                        </a:rPr>
                        <m:t>⋅⋅⋅</m:t>
                      </m:r>
                    </m:oMath>
                  </m:oMathPara>
                </a14:m>
                <a:endParaRPr kumimoji="1" lang="zh-CN" altLang="en-US" sz="3200" dirty="0"/>
              </a:p>
            </p:txBody>
          </p:sp>
        </mc:Choice>
        <mc:Fallback xmlns="">
          <p:sp>
            <p:nvSpPr>
              <p:cNvPr id="27" name="文本框 26">
                <a:extLst>
                  <a:ext uri="{FF2B5EF4-FFF2-40B4-BE49-F238E27FC236}">
                    <a16:creationId xmlns:a16="http://schemas.microsoft.com/office/drawing/2014/main" id="{C570EF1A-33E2-9BAD-51A6-5DC28FE9E68C}"/>
                  </a:ext>
                </a:extLst>
              </p:cNvPr>
              <p:cNvSpPr txBox="1">
                <a:spLocks noRot="1" noChangeAspect="1" noMove="1" noResize="1" noEditPoints="1" noAdjustHandles="1" noChangeArrowheads="1" noChangeShapeType="1" noTextEdit="1"/>
              </p:cNvSpPr>
              <p:nvPr/>
            </p:nvSpPr>
            <p:spPr>
              <a:xfrm>
                <a:off x="5730133" y="4267277"/>
                <a:ext cx="643125" cy="5847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BDD6861-C2E5-3ADD-795D-4B26945BE0C8}"/>
                  </a:ext>
                </a:extLst>
              </p:cNvPr>
              <p:cNvSpPr txBox="1"/>
              <p:nvPr/>
            </p:nvSpPr>
            <p:spPr>
              <a:xfrm>
                <a:off x="6146796" y="3946105"/>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xmlns="">
          <p:sp>
            <p:nvSpPr>
              <p:cNvPr id="28" name="文本框 27">
                <a:extLst>
                  <a:ext uri="{FF2B5EF4-FFF2-40B4-BE49-F238E27FC236}">
                    <a16:creationId xmlns:a16="http://schemas.microsoft.com/office/drawing/2014/main" id="{ABDD6861-C2E5-3ADD-795D-4B26945BE0C8}"/>
                  </a:ext>
                </a:extLst>
              </p:cNvPr>
              <p:cNvSpPr txBox="1">
                <a:spLocks noRot="1" noChangeAspect="1" noMove="1" noResize="1" noEditPoints="1" noAdjustHandles="1" noChangeArrowheads="1" noChangeShapeType="1" noTextEdit="1"/>
              </p:cNvSpPr>
              <p:nvPr/>
            </p:nvSpPr>
            <p:spPr>
              <a:xfrm>
                <a:off x="6146796" y="3946105"/>
                <a:ext cx="1191160" cy="400110"/>
              </a:xfrm>
              <a:prstGeom prst="rect">
                <a:avLst/>
              </a:prstGeom>
              <a:blipFill>
                <a:blip r:embed="rId6"/>
                <a:stretch>
                  <a:fillRect b="-1212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D98E7727-1014-93FA-06E3-51CCDF802F96}"/>
              </a:ext>
            </a:extLst>
          </p:cNvPr>
          <p:cNvPicPr>
            <a:picLocks noChangeAspect="1"/>
          </p:cNvPicPr>
          <p:nvPr/>
        </p:nvPicPr>
        <p:blipFill>
          <a:blip r:embed="rId7"/>
          <a:stretch>
            <a:fillRect/>
          </a:stretch>
        </p:blipFill>
        <p:spPr>
          <a:xfrm>
            <a:off x="7418793" y="2771103"/>
            <a:ext cx="4343400" cy="3416300"/>
          </a:xfrm>
          <a:prstGeom prst="rect">
            <a:avLst/>
          </a:prstGeom>
        </p:spPr>
      </p:pic>
    </p:spTree>
    <p:extLst>
      <p:ext uri="{BB962C8B-B14F-4D97-AF65-F5344CB8AC3E}">
        <p14:creationId xmlns:p14="http://schemas.microsoft.com/office/powerpoint/2010/main" val="2722942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2A53E09-E19C-0534-BFF7-B4260FD2B7A0}"/>
              </a:ext>
            </a:extLst>
          </p:cNvPr>
          <p:cNvPicPr>
            <a:picLocks noChangeAspect="1"/>
          </p:cNvPicPr>
          <p:nvPr/>
        </p:nvPicPr>
        <p:blipFill>
          <a:blip r:embed="rId3"/>
          <a:stretch>
            <a:fillRect/>
          </a:stretch>
        </p:blipFill>
        <p:spPr>
          <a:xfrm>
            <a:off x="678906" y="2009106"/>
            <a:ext cx="4508500" cy="3492500"/>
          </a:xfrm>
          <a:prstGeom prst="rect">
            <a:avLst/>
          </a:prstGeom>
        </p:spPr>
      </p:pic>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dirty="0">
                <a:latin typeface="Palatino Linotype" panose="02040502050505030304" pitchFamily="18" charset="0"/>
                <a:ea typeface="Cambria" panose="02040503050406030204" pitchFamily="18" charset="0"/>
              </a:rPr>
              <a:t>Equivalent</a:t>
            </a:r>
            <a:r>
              <a:rPr lang="zh-CN" altLang="en-US" sz="4400"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ea typeface="Cambria" panose="02040503050406030204" pitchFamily="18" charset="0"/>
              </a:rPr>
              <a:t>Constraints</a:t>
            </a:r>
          </a:p>
        </p:txBody>
      </p:sp>
      <p:cxnSp>
        <p:nvCxnSpPr>
          <p:cNvPr id="20" name="直线箭头连接符 19">
            <a:extLst>
              <a:ext uri="{FF2B5EF4-FFF2-40B4-BE49-F238E27FC236}">
                <a16:creationId xmlns:a16="http://schemas.microsoft.com/office/drawing/2014/main" id="{586D2A50-B3D5-E4EA-080B-7F9FD472E3BA}"/>
              </a:ext>
            </a:extLst>
          </p:cNvPr>
          <p:cNvCxnSpPr>
            <a:cxnSpLocks/>
          </p:cNvCxnSpPr>
          <p:nvPr/>
        </p:nvCxnSpPr>
        <p:spPr>
          <a:xfrm>
            <a:off x="5273888" y="4507687"/>
            <a:ext cx="1901545" cy="0"/>
          </a:xfrm>
          <a:prstGeom prst="straightConnector1">
            <a:avLst/>
          </a:prstGeom>
          <a:ln w="539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39530D66-7587-3F80-FA97-91660BFCE151}"/>
              </a:ext>
            </a:extLst>
          </p:cNvPr>
          <p:cNvSpPr txBox="1"/>
          <p:nvPr/>
        </p:nvSpPr>
        <p:spPr>
          <a:xfrm>
            <a:off x="4773208" y="4013025"/>
            <a:ext cx="6096000" cy="430887"/>
          </a:xfrm>
          <a:prstGeom prst="rect">
            <a:avLst/>
          </a:prstGeom>
          <a:noFill/>
        </p:spPr>
        <p:txBody>
          <a:bodyPr wrap="square">
            <a:spAutoFit/>
          </a:bodyPr>
          <a:lstStyle/>
          <a:p>
            <a:pPr lvl="1"/>
            <a:r>
              <a:rPr lang="en-US" altLang="zh-CN" sz="2200" b="1" i="1" dirty="0">
                <a:solidFill>
                  <a:srgbClr val="002060"/>
                </a:solidFill>
                <a:latin typeface="Palatino Linotype" panose="02040502050505030304" pitchFamily="18" charset="0"/>
                <a:ea typeface="Cambria" panose="02040503050406030204" pitchFamily="18" charset="0"/>
              </a:rPr>
              <a:t>Costly</a:t>
            </a:r>
            <a:r>
              <a:rPr lang="zh-CN" altLang="en-US" sz="2200" b="1" i="1" dirty="0">
                <a:solidFill>
                  <a:srgbClr val="002060"/>
                </a:solidFill>
                <a:latin typeface="Palatino Linotype" panose="02040502050505030304" pitchFamily="18" charset="0"/>
                <a:ea typeface="Cambria" panose="02040503050406030204" pitchFamily="18" charset="0"/>
              </a:rPr>
              <a:t> </a:t>
            </a:r>
            <a:r>
              <a:rPr lang="en-US" altLang="zh-CN" sz="2200" b="1" i="1" dirty="0">
                <a:solidFill>
                  <a:srgbClr val="002060"/>
                </a:solidFill>
                <a:latin typeface="Palatino Linotype" panose="02040502050505030304" pitchFamily="18" charset="0"/>
                <a:ea typeface="Cambria" panose="02040503050406030204" pitchFamily="18" charset="0"/>
              </a:rPr>
              <a:t>to</a:t>
            </a:r>
            <a:r>
              <a:rPr lang="zh-CN" altLang="en-US" sz="2200" b="1" i="1" dirty="0">
                <a:solidFill>
                  <a:srgbClr val="002060"/>
                </a:solidFill>
                <a:latin typeface="Palatino Linotype" panose="02040502050505030304" pitchFamily="18" charset="0"/>
                <a:ea typeface="Cambria" panose="02040503050406030204" pitchFamily="18" charset="0"/>
              </a:rPr>
              <a:t> </a:t>
            </a:r>
            <a:r>
              <a:rPr lang="en-US" altLang="zh-CN" sz="2200" b="1" i="1" dirty="0">
                <a:solidFill>
                  <a:srgbClr val="002060"/>
                </a:solidFill>
                <a:latin typeface="Palatino Linotype" panose="02040502050505030304" pitchFamily="18" charset="0"/>
                <a:ea typeface="Cambria" panose="02040503050406030204" pitchFamily="18" charset="0"/>
              </a:rPr>
              <a:t>check!</a:t>
            </a:r>
          </a:p>
        </p:txBody>
      </p:sp>
      <p:sp>
        <p:nvSpPr>
          <p:cNvPr id="19" name="椭圆 18">
            <a:extLst>
              <a:ext uri="{FF2B5EF4-FFF2-40B4-BE49-F238E27FC236}">
                <a16:creationId xmlns:a16="http://schemas.microsoft.com/office/drawing/2014/main" id="{DA83EDB3-5F83-951F-774A-08FE77423040}"/>
              </a:ext>
            </a:extLst>
          </p:cNvPr>
          <p:cNvSpPr/>
          <p:nvPr/>
        </p:nvSpPr>
        <p:spPr>
          <a:xfrm>
            <a:off x="5878731" y="2009106"/>
            <a:ext cx="345930" cy="34593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a:extLst>
              <a:ext uri="{FF2B5EF4-FFF2-40B4-BE49-F238E27FC236}">
                <a16:creationId xmlns:a16="http://schemas.microsoft.com/office/drawing/2014/main" id="{3F5DED55-3DC9-C1D6-719B-BF177C11B4A7}"/>
              </a:ext>
            </a:extLst>
          </p:cNvPr>
          <p:cNvSpPr/>
          <p:nvPr/>
        </p:nvSpPr>
        <p:spPr>
          <a:xfrm>
            <a:off x="5514641" y="2835445"/>
            <a:ext cx="345930" cy="3459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AF85EF02-5FC8-83FC-AFF2-586CB013DF4E}"/>
              </a:ext>
            </a:extLst>
          </p:cNvPr>
          <p:cNvSpPr/>
          <p:nvPr/>
        </p:nvSpPr>
        <p:spPr>
          <a:xfrm>
            <a:off x="6271268" y="2823281"/>
            <a:ext cx="345930" cy="345930"/>
          </a:xfrm>
          <a:prstGeom prst="ellipse">
            <a:avLst/>
          </a:prstGeom>
          <a:solidFill>
            <a:srgbClr val="D286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4" name="直线连接符 23">
            <a:extLst>
              <a:ext uri="{FF2B5EF4-FFF2-40B4-BE49-F238E27FC236}">
                <a16:creationId xmlns:a16="http://schemas.microsoft.com/office/drawing/2014/main" id="{B0F10001-8FB9-C50D-AF51-2F2C9455A47E}"/>
              </a:ext>
            </a:extLst>
          </p:cNvPr>
          <p:cNvCxnSpPr>
            <a:cxnSpLocks/>
            <a:stCxn id="19" idx="3"/>
            <a:endCxn id="21" idx="0"/>
          </p:cNvCxnSpPr>
          <p:nvPr/>
        </p:nvCxnSpPr>
        <p:spPr>
          <a:xfrm flipH="1">
            <a:off x="5687606" y="2304376"/>
            <a:ext cx="241785" cy="5310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CBF1483B-0F5D-F45D-0934-FDB022B4BD10}"/>
              </a:ext>
            </a:extLst>
          </p:cNvPr>
          <p:cNvCxnSpPr>
            <a:cxnSpLocks/>
            <a:stCxn id="19" idx="5"/>
            <a:endCxn id="23" idx="0"/>
          </p:cNvCxnSpPr>
          <p:nvPr/>
        </p:nvCxnSpPr>
        <p:spPr>
          <a:xfrm>
            <a:off x="6174001" y="2304376"/>
            <a:ext cx="270232" cy="518905"/>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269A7BAC-5DA0-47C6-D7E7-D7DD163429F1}"/>
                  </a:ext>
                </a:extLst>
              </p:cNvPr>
              <p:cNvSpPr txBox="1"/>
              <p:nvPr/>
            </p:nvSpPr>
            <p:spPr>
              <a:xfrm>
                <a:off x="4930979" y="3186686"/>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p:sp>
            <p:nvSpPr>
              <p:cNvPr id="26" name="文本框 25">
                <a:extLst>
                  <a:ext uri="{FF2B5EF4-FFF2-40B4-BE49-F238E27FC236}">
                    <a16:creationId xmlns:a16="http://schemas.microsoft.com/office/drawing/2014/main" id="{269A7BAC-5DA0-47C6-D7E7-D7DD163429F1}"/>
                  </a:ext>
                </a:extLst>
              </p:cNvPr>
              <p:cNvSpPr txBox="1">
                <a:spLocks noRot="1" noChangeAspect="1" noMove="1" noResize="1" noEditPoints="1" noAdjustHandles="1" noChangeArrowheads="1" noChangeShapeType="1" noTextEdit="1"/>
              </p:cNvSpPr>
              <p:nvPr/>
            </p:nvSpPr>
            <p:spPr>
              <a:xfrm>
                <a:off x="4930979" y="3186686"/>
                <a:ext cx="1191160" cy="400110"/>
              </a:xfrm>
              <a:prstGeom prst="rect">
                <a:avLst/>
              </a:prstGeom>
              <a:blipFill>
                <a:blip r:embed="rId4"/>
                <a:stretch>
                  <a:fillRect b="-12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C570EF1A-33E2-9BAD-51A6-5DC28FE9E68C}"/>
                  </a:ext>
                </a:extLst>
              </p:cNvPr>
              <p:cNvSpPr txBox="1"/>
              <p:nvPr/>
            </p:nvSpPr>
            <p:spPr>
              <a:xfrm>
                <a:off x="5730133" y="3507858"/>
                <a:ext cx="64312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3200" b="0" i="1" smtClean="0">
                          <a:latin typeface="Cambria Math" panose="02040503050406030204" pitchFamily="18" charset="0"/>
                        </a:rPr>
                        <m:t>⋅⋅⋅</m:t>
                      </m:r>
                    </m:oMath>
                  </m:oMathPara>
                </a14:m>
                <a:endParaRPr kumimoji="1" lang="zh-CN" altLang="en-US" sz="3200" dirty="0"/>
              </a:p>
            </p:txBody>
          </p:sp>
        </mc:Choice>
        <mc:Fallback>
          <p:sp>
            <p:nvSpPr>
              <p:cNvPr id="27" name="文本框 26">
                <a:extLst>
                  <a:ext uri="{FF2B5EF4-FFF2-40B4-BE49-F238E27FC236}">
                    <a16:creationId xmlns:a16="http://schemas.microsoft.com/office/drawing/2014/main" id="{C570EF1A-33E2-9BAD-51A6-5DC28FE9E68C}"/>
                  </a:ext>
                </a:extLst>
              </p:cNvPr>
              <p:cNvSpPr txBox="1">
                <a:spLocks noRot="1" noChangeAspect="1" noMove="1" noResize="1" noEditPoints="1" noAdjustHandles="1" noChangeArrowheads="1" noChangeShapeType="1" noTextEdit="1"/>
              </p:cNvSpPr>
              <p:nvPr/>
            </p:nvSpPr>
            <p:spPr>
              <a:xfrm>
                <a:off x="5730133" y="3507858"/>
                <a:ext cx="643125" cy="5847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ABDD6861-C2E5-3ADD-795D-4B26945BE0C8}"/>
                  </a:ext>
                </a:extLst>
              </p:cNvPr>
              <p:cNvSpPr txBox="1"/>
              <p:nvPr/>
            </p:nvSpPr>
            <p:spPr>
              <a:xfrm>
                <a:off x="6146796" y="3186686"/>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p:sp>
            <p:nvSpPr>
              <p:cNvPr id="28" name="文本框 27">
                <a:extLst>
                  <a:ext uri="{FF2B5EF4-FFF2-40B4-BE49-F238E27FC236}">
                    <a16:creationId xmlns:a16="http://schemas.microsoft.com/office/drawing/2014/main" id="{ABDD6861-C2E5-3ADD-795D-4B26945BE0C8}"/>
                  </a:ext>
                </a:extLst>
              </p:cNvPr>
              <p:cNvSpPr txBox="1">
                <a:spLocks noRot="1" noChangeAspect="1" noMove="1" noResize="1" noEditPoints="1" noAdjustHandles="1" noChangeArrowheads="1" noChangeShapeType="1" noTextEdit="1"/>
              </p:cNvSpPr>
              <p:nvPr/>
            </p:nvSpPr>
            <p:spPr>
              <a:xfrm>
                <a:off x="6146796" y="3186686"/>
                <a:ext cx="1191160" cy="400110"/>
              </a:xfrm>
              <a:prstGeom prst="rect">
                <a:avLst/>
              </a:prstGeom>
              <a:blipFill>
                <a:blip r:embed="rId6"/>
                <a:stretch>
                  <a:fillRect b="-1250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D98E7727-1014-93FA-06E3-51CCDF802F96}"/>
              </a:ext>
            </a:extLst>
          </p:cNvPr>
          <p:cNvPicPr>
            <a:picLocks noChangeAspect="1"/>
          </p:cNvPicPr>
          <p:nvPr/>
        </p:nvPicPr>
        <p:blipFill>
          <a:blip r:embed="rId7"/>
          <a:stretch>
            <a:fillRect/>
          </a:stretch>
        </p:blipFill>
        <p:spPr>
          <a:xfrm>
            <a:off x="7418793" y="2011684"/>
            <a:ext cx="4343400" cy="3416300"/>
          </a:xfrm>
          <a:prstGeom prst="rect">
            <a:avLst/>
          </a:prstGeom>
        </p:spPr>
      </p:pic>
    </p:spTree>
    <p:extLst>
      <p:ext uri="{BB962C8B-B14F-4D97-AF65-F5344CB8AC3E}">
        <p14:creationId xmlns:p14="http://schemas.microsoft.com/office/powerpoint/2010/main" val="3493664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2A53E09-E19C-0534-BFF7-B4260FD2B7A0}"/>
              </a:ext>
            </a:extLst>
          </p:cNvPr>
          <p:cNvPicPr>
            <a:picLocks noChangeAspect="1"/>
          </p:cNvPicPr>
          <p:nvPr/>
        </p:nvPicPr>
        <p:blipFill>
          <a:blip r:embed="rId3"/>
          <a:stretch>
            <a:fillRect/>
          </a:stretch>
        </p:blipFill>
        <p:spPr>
          <a:xfrm>
            <a:off x="678906" y="2009106"/>
            <a:ext cx="4508500" cy="3492500"/>
          </a:xfrm>
          <a:prstGeom prst="rect">
            <a:avLst/>
          </a:prstGeom>
        </p:spPr>
      </p:pic>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dirty="0">
                <a:latin typeface="Palatino Linotype" panose="02040502050505030304" pitchFamily="18" charset="0"/>
                <a:ea typeface="Cambria" panose="02040503050406030204" pitchFamily="18" charset="0"/>
              </a:rPr>
              <a:t>Memoization</a:t>
            </a:r>
            <a:r>
              <a:rPr lang="zh-CN" altLang="en-US" sz="4400"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Partition</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Function</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(MPF)</a:t>
            </a:r>
            <a:endParaRPr lang="en-US" altLang="zh-CN" sz="4400" dirty="0">
              <a:latin typeface="Palatino Linotype" panose="02040502050505030304" pitchFamily="18" charset="0"/>
              <a:ea typeface="Cambria" panose="02040503050406030204" pitchFamily="18" charset="0"/>
            </a:endParaRPr>
          </a:p>
        </p:txBody>
      </p:sp>
      <p:sp>
        <p:nvSpPr>
          <p:cNvPr id="5" name="右箭头 4">
            <a:extLst>
              <a:ext uri="{FF2B5EF4-FFF2-40B4-BE49-F238E27FC236}">
                <a16:creationId xmlns:a16="http://schemas.microsoft.com/office/drawing/2014/main" id="{ED1E7C6A-F697-08D6-C0BB-AC170F613B6C}"/>
              </a:ext>
            </a:extLst>
          </p:cNvPr>
          <p:cNvSpPr/>
          <p:nvPr/>
        </p:nvSpPr>
        <p:spPr>
          <a:xfrm>
            <a:off x="5423347" y="3864119"/>
            <a:ext cx="2951876" cy="363254"/>
          </a:xfrm>
          <a:prstGeom prst="rightArrow">
            <a:avLst>
              <a:gd name="adj1" fmla="val 50000"/>
              <a:gd name="adj2" fmla="val 8103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DCE394D4-B417-EA81-737F-2FDB5F8F633D}"/>
                  </a:ext>
                </a:extLst>
              </p:cNvPr>
              <p:cNvSpPr txBox="1"/>
              <p:nvPr/>
            </p:nvSpPr>
            <p:spPr>
              <a:xfrm>
                <a:off x="4976676" y="3429000"/>
                <a:ext cx="3823547" cy="435119"/>
              </a:xfrm>
              <a:prstGeom prst="rect">
                <a:avLst/>
              </a:prstGeom>
              <a:noFill/>
            </p:spPr>
            <p:txBody>
              <a:bodyPr wrap="none" rtlCol="0">
                <a:spAutoFit/>
              </a:bodyPr>
              <a:lstStyle/>
              <a:p>
                <a:r>
                  <a:rPr kumimoji="1" lang="en-US" altLang="zh-CN" sz="2000" dirty="0">
                    <a:latin typeface="Palatino Linotype" panose="02040502050505030304" pitchFamily="18" charset="0"/>
                  </a:rPr>
                  <a:t> LOF</a:t>
                </a:r>
                <a:r>
                  <a:rPr kumimoji="1" lang="zh-CN" altLang="en-US" sz="2000" dirty="0">
                    <a:latin typeface="Palatino Linotype" panose="02040502050505030304" pitchFamily="18" charset="0"/>
                  </a:rPr>
                  <a:t> </a:t>
                </a:r>
                <a:r>
                  <a:rPr kumimoji="1" lang="en-US" altLang="zh-CN" sz="2000" dirty="0">
                    <a:latin typeface="Palatino Linotype" panose="02040502050505030304" pitchFamily="18" charset="0"/>
                  </a:rPr>
                  <a:t>=</a:t>
                </a:r>
                <a:r>
                  <a:rPr kumimoji="1" lang="zh-CN" altLang="en-US" sz="2000" dirty="0">
                    <a:latin typeface="Palatino Linotype" panose="02040502050505030304" pitchFamily="18" charset="0"/>
                  </a:rPr>
                  <a:t> </a:t>
                </a:r>
                <a14:m>
                  <m:oMath xmlns:m="http://schemas.openxmlformats.org/officeDocument/2006/math">
                    <m:nary>
                      <m:naryPr>
                        <m:chr m:val="∑"/>
                        <m:supHide m:val="on"/>
                        <m:ctrlPr>
                          <a:rPr kumimoji="1" lang="en-US" altLang="zh-CN" sz="2000" b="0" i="1" smtClean="0">
                            <a:latin typeface="Cambria Math" panose="02040503050406030204" pitchFamily="18" charset="0"/>
                          </a:rPr>
                        </m:ctrlPr>
                      </m:naryPr>
                      <m:sub>
                        <m:r>
                          <a:rPr kumimoji="1" lang="en-US" altLang="zh-CN" sz="2000" b="0" i="1" smtClean="0">
                            <a:latin typeface="Cambria Math" panose="02040503050406030204" pitchFamily="18" charset="0"/>
                          </a:rPr>
                          <m:t>𝑗</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𝑖𝑛𝑑𝑒𝑥</m:t>
                        </m:r>
                        <m:r>
                          <a:rPr kumimoji="1" lang="zh-CN" altLang="en-US" sz="2000" b="0" i="1" smtClean="0">
                            <a:latin typeface="Cambria Math" panose="02040503050406030204" pitchFamily="18" charset="0"/>
                          </a:rPr>
                          <m:t> </m:t>
                        </m:r>
                        <m:r>
                          <m:rPr>
                            <m:sty m:val="p"/>
                          </m:rPr>
                          <a:rPr kumimoji="1" lang="en-US" altLang="zh-CN" sz="2000" b="0" i="0" smtClean="0">
                            <a:latin typeface="Cambria Math" panose="02040503050406030204" pitchFamily="18" charset="0"/>
                          </a:rPr>
                          <m:t>p</m:t>
                        </m:r>
                      </m:sub>
                      <m:sup/>
                      <m:e>
                        <m:r>
                          <m:rPr>
                            <m:sty m:val="p"/>
                          </m:rPr>
                          <a:rPr kumimoji="1" lang="en-US" altLang="zh-CN" sz="2000" b="0" i="0" smtClean="0">
                            <a:latin typeface="Cambria Math" panose="02040503050406030204" pitchFamily="18" charset="0"/>
                          </a:rPr>
                          <m:t>p</m:t>
                        </m:r>
                        <m:d>
                          <m:dPr>
                            <m:begChr m:val="["/>
                            <m:endChr m:val="]"/>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𝑗</m:t>
                            </m:r>
                          </m:e>
                        </m:d>
                        <m:r>
                          <a:rPr kumimoji="1" lang="en-US" altLang="zh-CN" sz="2000" b="0" i="1" smtClean="0">
                            <a:latin typeface="Cambria Math" panose="02040503050406030204" pitchFamily="18" charset="0"/>
                          </a:rPr>
                          <m:t>⋅</m:t>
                        </m:r>
                        <m:r>
                          <m:rPr>
                            <m:sty m:val="p"/>
                          </m:rPr>
                          <a:rPr kumimoji="1" lang="en-US" altLang="zh-CN" sz="2000" b="0" i="0" smtClean="0">
                            <a:latin typeface="Cambria Math" panose="02040503050406030204" pitchFamily="18" charset="0"/>
                          </a:rPr>
                          <m:t>weight</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𝑗</m:t>
                        </m:r>
                        <m:r>
                          <a:rPr kumimoji="1" lang="en-US" altLang="zh-CN" sz="2000" b="0" i="1" smtClean="0">
                            <a:latin typeface="Cambria Math" panose="02040503050406030204" pitchFamily="18" charset="0"/>
                          </a:rPr>
                          <m:t>]</m:t>
                        </m:r>
                      </m:e>
                    </m:nary>
                  </m:oMath>
                </a14:m>
                <a:endParaRPr kumimoji="1" lang="zh-CN" altLang="en-US" sz="2000" dirty="0">
                  <a:latin typeface="Palatino Linotype" panose="02040502050505030304" pitchFamily="18" charset="0"/>
                </a:endParaRPr>
              </a:p>
            </p:txBody>
          </p:sp>
        </mc:Choice>
        <mc:Fallback>
          <p:sp>
            <p:nvSpPr>
              <p:cNvPr id="6" name="文本框 5">
                <a:extLst>
                  <a:ext uri="{FF2B5EF4-FFF2-40B4-BE49-F238E27FC236}">
                    <a16:creationId xmlns:a16="http://schemas.microsoft.com/office/drawing/2014/main" id="{DCE394D4-B417-EA81-737F-2FDB5F8F633D}"/>
                  </a:ext>
                </a:extLst>
              </p:cNvPr>
              <p:cNvSpPr txBox="1">
                <a:spLocks noRot="1" noChangeAspect="1" noMove="1" noResize="1" noEditPoints="1" noAdjustHandles="1" noChangeArrowheads="1" noChangeShapeType="1" noTextEdit="1"/>
              </p:cNvSpPr>
              <p:nvPr/>
            </p:nvSpPr>
            <p:spPr>
              <a:xfrm>
                <a:off x="4976676" y="3429000"/>
                <a:ext cx="3823547" cy="435119"/>
              </a:xfrm>
              <a:prstGeom prst="rect">
                <a:avLst/>
              </a:prstGeom>
              <a:blipFill>
                <a:blip r:embed="rId4"/>
                <a:stretch>
                  <a:fillRect t="-108571" b="-1571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DB588C0-D255-1327-D3DC-E116D2F54D29}"/>
                  </a:ext>
                </a:extLst>
              </p:cNvPr>
              <p:cNvSpPr txBox="1"/>
              <p:nvPr/>
            </p:nvSpPr>
            <p:spPr>
              <a:xfrm>
                <a:off x="6768886" y="3759962"/>
                <a:ext cx="609858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800" b="0" i="0" smtClean="0">
                          <a:latin typeface="Cambria Math" panose="02040503050406030204" pitchFamily="18" charset="0"/>
                        </a:rPr>
                        <m:t>weight</m:t>
                      </m:r>
                      <m:d>
                        <m:dPr>
                          <m:begChr m:val="["/>
                          <m:endChr m:val="]"/>
                          <m:ctrlPr>
                            <a:rPr kumimoji="1" lang="en-US" altLang="zh-CN" sz="2800" b="0" i="1" smtClean="0">
                              <a:latin typeface="Cambria Math" panose="02040503050406030204" pitchFamily="18" charset="0"/>
                            </a:rPr>
                          </m:ctrlPr>
                        </m:dPr>
                        <m:e>
                          <m:r>
                            <a:rPr kumimoji="1" lang="en-US" altLang="zh-CN" sz="2800" b="0" i="1" smtClean="0">
                              <a:latin typeface="Cambria Math" panose="02040503050406030204" pitchFamily="18" charset="0"/>
                            </a:rPr>
                            <m:t>1</m:t>
                          </m:r>
                        </m:e>
                      </m:d>
                      <m:r>
                        <a:rPr kumimoji="1" lang="en-US" altLang="zh-CN" sz="2800" b="0" i="1" smtClean="0">
                          <a:latin typeface="Cambria Math" panose="02040503050406030204" pitchFamily="18" charset="0"/>
                        </a:rPr>
                        <m:t>⋅0</m:t>
                      </m:r>
                    </m:oMath>
                  </m:oMathPara>
                </a14:m>
                <a:endParaRPr lang="zh-CN" altLang="en-US" sz="2800" dirty="0"/>
              </a:p>
            </p:txBody>
          </p:sp>
        </mc:Choice>
        <mc:Fallback>
          <p:sp>
            <p:nvSpPr>
              <p:cNvPr id="8" name="文本框 7">
                <a:extLst>
                  <a:ext uri="{FF2B5EF4-FFF2-40B4-BE49-F238E27FC236}">
                    <a16:creationId xmlns:a16="http://schemas.microsoft.com/office/drawing/2014/main" id="{DDB588C0-D255-1327-D3DC-E116D2F54D29}"/>
                  </a:ext>
                </a:extLst>
              </p:cNvPr>
              <p:cNvSpPr txBox="1">
                <a:spLocks noRot="1" noChangeAspect="1" noMove="1" noResize="1" noEditPoints="1" noAdjustHandles="1" noChangeArrowheads="1" noChangeShapeType="1" noTextEdit="1"/>
              </p:cNvSpPr>
              <p:nvPr/>
            </p:nvSpPr>
            <p:spPr>
              <a:xfrm>
                <a:off x="6768886" y="3759962"/>
                <a:ext cx="6098582" cy="523220"/>
              </a:xfrm>
              <a:prstGeom prst="rect">
                <a:avLst/>
              </a:prstGeom>
              <a:blipFill>
                <a:blip r:embed="rId5"/>
                <a:stretch>
                  <a:fillRect b="-190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149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2A53E09-E19C-0534-BFF7-B4260FD2B7A0}"/>
              </a:ext>
            </a:extLst>
          </p:cNvPr>
          <p:cNvPicPr>
            <a:picLocks noChangeAspect="1"/>
          </p:cNvPicPr>
          <p:nvPr/>
        </p:nvPicPr>
        <p:blipFill>
          <a:blip r:embed="rId3"/>
          <a:stretch>
            <a:fillRect/>
          </a:stretch>
        </p:blipFill>
        <p:spPr>
          <a:xfrm>
            <a:off x="691826" y="2716228"/>
            <a:ext cx="4508500" cy="3492500"/>
          </a:xfrm>
          <a:prstGeom prst="rect">
            <a:avLst/>
          </a:prstGeom>
        </p:spPr>
      </p:pic>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a:xfrm>
            <a:off x="678906" y="265330"/>
            <a:ext cx="11353800" cy="1325563"/>
          </a:xfrm>
        </p:spPr>
        <p:txBody>
          <a:bodyPr rtlCol="0" anchor="ctr">
            <a:normAutofit/>
          </a:bodyPr>
          <a:lstStyle/>
          <a:p>
            <a:r>
              <a:rPr lang="en-US" altLang="zh-CN" sz="4400" dirty="0">
                <a:latin typeface="Palatino Linotype" panose="02040502050505030304" pitchFamily="18" charset="0"/>
                <a:ea typeface="Cambria" panose="02040503050406030204" pitchFamily="18" charset="0"/>
              </a:rPr>
              <a:t>Memoization</a:t>
            </a:r>
            <a:r>
              <a:rPr lang="zh-CN" altLang="en-US" sz="4400"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Partition</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Function</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(MPF)</a:t>
            </a:r>
            <a:endParaRPr lang="en-US" altLang="zh-CN" sz="4400" dirty="0">
              <a:latin typeface="Palatino Linotype" panose="02040502050505030304" pitchFamily="18" charset="0"/>
              <a:ea typeface="Cambria" panose="02040503050406030204" pitchFamily="18" charset="0"/>
            </a:endParaRPr>
          </a:p>
        </p:txBody>
      </p:sp>
      <p:sp>
        <p:nvSpPr>
          <p:cNvPr id="121" name="副标题 2">
            <a:extLst>
              <a:ext uri="{FF2B5EF4-FFF2-40B4-BE49-F238E27FC236}">
                <a16:creationId xmlns:a16="http://schemas.microsoft.com/office/drawing/2014/main" id="{14F05D8A-BA43-4B15-6B09-E6EDBEB1B021}"/>
              </a:ext>
            </a:extLst>
          </p:cNvPr>
          <p:cNvSpPr>
            <a:spLocks noGrp="1"/>
          </p:cNvSpPr>
          <p:nvPr>
            <p:ph idx="1"/>
          </p:nvPr>
        </p:nvSpPr>
        <p:spPr>
          <a:xfrm>
            <a:off x="340327" y="795160"/>
            <a:ext cx="10515600" cy="2108607"/>
          </a:xfrm>
        </p:spPr>
        <p:txBody>
          <a:bodyPr rtlCol="0" anchor="ctr">
            <a:noAutofit/>
          </a:bodyPr>
          <a:lstStyle/>
          <a:p>
            <a:pPr lvl="1"/>
            <a:r>
              <a:rPr lang="en-US" altLang="zh-CN" sz="2800" dirty="0">
                <a:solidFill>
                  <a:srgbClr val="002060"/>
                </a:solidFill>
                <a:latin typeface="Palatino Linotype" panose="02040502050505030304" pitchFamily="18" charset="0"/>
                <a:ea typeface="Cambria" panose="02040503050406030204" pitchFamily="18" charset="0"/>
              </a:rPr>
              <a:t>Same</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MPF</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Same</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set</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of</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solutions</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=&gt;</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Equivalent</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constraints</a:t>
            </a:r>
          </a:p>
          <a:p>
            <a:pPr lvl="2"/>
            <a:r>
              <a:rPr lang="en-US" altLang="zh-CN" sz="2800" dirty="0">
                <a:solidFill>
                  <a:srgbClr val="002060"/>
                </a:solidFill>
                <a:latin typeface="Palatino Linotype" panose="02040502050505030304" pitchFamily="18" charset="0"/>
                <a:ea typeface="Cambria" panose="02040503050406030204" pitchFamily="18" charset="0"/>
              </a:rPr>
              <a:t>+</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extra</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updating</a:t>
            </a:r>
            <a:r>
              <a:rPr lang="zh-CN" altLang="en-US" sz="2800" dirty="0">
                <a:solidFill>
                  <a:srgbClr val="002060"/>
                </a:solidFill>
                <a:latin typeface="Palatino Linotype" panose="02040502050505030304" pitchFamily="18" charset="0"/>
                <a:ea typeface="Cambria" panose="02040503050406030204" pitchFamily="18" charset="0"/>
              </a:rPr>
              <a:t> </a:t>
            </a:r>
            <a:r>
              <a:rPr lang="en-US" altLang="zh-CN" sz="2800" dirty="0">
                <a:solidFill>
                  <a:srgbClr val="002060"/>
                </a:solidFill>
                <a:latin typeface="Palatino Linotype" panose="02040502050505030304" pitchFamily="18" charset="0"/>
                <a:ea typeface="Cambria" panose="02040503050406030204" pitchFamily="18" charset="0"/>
              </a:rPr>
              <a:t>function</a:t>
            </a:r>
          </a:p>
        </p:txBody>
      </p:sp>
      <p:cxnSp>
        <p:nvCxnSpPr>
          <p:cNvPr id="20" name="直线箭头连接符 19">
            <a:extLst>
              <a:ext uri="{FF2B5EF4-FFF2-40B4-BE49-F238E27FC236}">
                <a16:creationId xmlns:a16="http://schemas.microsoft.com/office/drawing/2014/main" id="{586D2A50-B3D5-E4EA-080B-7F9FD472E3BA}"/>
              </a:ext>
            </a:extLst>
          </p:cNvPr>
          <p:cNvCxnSpPr>
            <a:cxnSpLocks/>
          </p:cNvCxnSpPr>
          <p:nvPr/>
        </p:nvCxnSpPr>
        <p:spPr>
          <a:xfrm>
            <a:off x="5273888" y="5185740"/>
            <a:ext cx="1901545" cy="0"/>
          </a:xfrm>
          <a:prstGeom prst="straightConnector1">
            <a:avLst/>
          </a:prstGeom>
          <a:ln w="539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39530D66-7587-3F80-FA97-91660BFCE151}"/>
              </a:ext>
            </a:extLst>
          </p:cNvPr>
          <p:cNvSpPr txBox="1"/>
          <p:nvPr/>
        </p:nvSpPr>
        <p:spPr>
          <a:xfrm>
            <a:off x="4759927" y="4676808"/>
            <a:ext cx="6096000" cy="430887"/>
          </a:xfrm>
          <a:prstGeom prst="rect">
            <a:avLst/>
          </a:prstGeom>
          <a:noFill/>
        </p:spPr>
        <p:txBody>
          <a:bodyPr wrap="square">
            <a:spAutoFit/>
          </a:bodyPr>
          <a:lstStyle/>
          <a:p>
            <a:pPr lvl="1"/>
            <a:r>
              <a:rPr lang="en-US" altLang="zh-CN" sz="2200" b="1" i="1" dirty="0">
                <a:solidFill>
                  <a:srgbClr val="002060"/>
                </a:solidFill>
                <a:latin typeface="Palatino Linotype" panose="02040502050505030304" pitchFamily="18" charset="0"/>
                <a:ea typeface="Cambria" panose="02040503050406030204" pitchFamily="18" charset="0"/>
              </a:rPr>
              <a:t>Easy</a:t>
            </a:r>
            <a:r>
              <a:rPr lang="zh-CN" altLang="en-US" sz="2200" b="1" i="1" dirty="0">
                <a:solidFill>
                  <a:srgbClr val="002060"/>
                </a:solidFill>
                <a:latin typeface="Palatino Linotype" panose="02040502050505030304" pitchFamily="18" charset="0"/>
                <a:ea typeface="Cambria" panose="02040503050406030204" pitchFamily="18" charset="0"/>
              </a:rPr>
              <a:t> </a:t>
            </a:r>
            <a:r>
              <a:rPr lang="en-US" altLang="zh-CN" sz="2200" b="1" i="1" dirty="0">
                <a:solidFill>
                  <a:srgbClr val="002060"/>
                </a:solidFill>
                <a:latin typeface="Palatino Linotype" panose="02040502050505030304" pitchFamily="18" charset="0"/>
                <a:ea typeface="Cambria" panose="02040503050406030204" pitchFamily="18" charset="0"/>
              </a:rPr>
              <a:t>to</a:t>
            </a:r>
            <a:r>
              <a:rPr lang="zh-CN" altLang="en-US" sz="2200" b="1" i="1" dirty="0">
                <a:solidFill>
                  <a:srgbClr val="002060"/>
                </a:solidFill>
                <a:latin typeface="Palatino Linotype" panose="02040502050505030304" pitchFamily="18" charset="0"/>
                <a:ea typeface="Cambria" panose="02040503050406030204" pitchFamily="18" charset="0"/>
              </a:rPr>
              <a:t> </a:t>
            </a:r>
            <a:r>
              <a:rPr lang="en-US" altLang="zh-CN" sz="2200" b="1" i="1" dirty="0">
                <a:solidFill>
                  <a:srgbClr val="002060"/>
                </a:solidFill>
                <a:latin typeface="Palatino Linotype" panose="02040502050505030304" pitchFamily="18" charset="0"/>
                <a:ea typeface="Cambria" panose="02040503050406030204" pitchFamily="18" charset="0"/>
              </a:rPr>
              <a:t>check!</a:t>
            </a:r>
          </a:p>
        </p:txBody>
      </p:sp>
      <p:sp>
        <p:nvSpPr>
          <p:cNvPr id="19" name="椭圆 18">
            <a:extLst>
              <a:ext uri="{FF2B5EF4-FFF2-40B4-BE49-F238E27FC236}">
                <a16:creationId xmlns:a16="http://schemas.microsoft.com/office/drawing/2014/main" id="{DA83EDB3-5F83-951F-774A-08FE77423040}"/>
              </a:ext>
            </a:extLst>
          </p:cNvPr>
          <p:cNvSpPr/>
          <p:nvPr/>
        </p:nvSpPr>
        <p:spPr>
          <a:xfrm>
            <a:off x="5927717" y="2736148"/>
            <a:ext cx="345930" cy="34593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a:extLst>
              <a:ext uri="{FF2B5EF4-FFF2-40B4-BE49-F238E27FC236}">
                <a16:creationId xmlns:a16="http://schemas.microsoft.com/office/drawing/2014/main" id="{3F5DED55-3DC9-C1D6-719B-BF177C11B4A7}"/>
              </a:ext>
            </a:extLst>
          </p:cNvPr>
          <p:cNvSpPr/>
          <p:nvPr/>
        </p:nvSpPr>
        <p:spPr>
          <a:xfrm>
            <a:off x="5563627" y="3562487"/>
            <a:ext cx="345930" cy="3459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AF85EF02-5FC8-83FC-AFF2-586CB013DF4E}"/>
              </a:ext>
            </a:extLst>
          </p:cNvPr>
          <p:cNvSpPr/>
          <p:nvPr/>
        </p:nvSpPr>
        <p:spPr>
          <a:xfrm>
            <a:off x="6320254" y="3550323"/>
            <a:ext cx="345930" cy="345930"/>
          </a:xfrm>
          <a:prstGeom prst="ellipse">
            <a:avLst/>
          </a:prstGeom>
          <a:solidFill>
            <a:srgbClr val="D286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4" name="直线连接符 23">
            <a:extLst>
              <a:ext uri="{FF2B5EF4-FFF2-40B4-BE49-F238E27FC236}">
                <a16:creationId xmlns:a16="http://schemas.microsoft.com/office/drawing/2014/main" id="{B0F10001-8FB9-C50D-AF51-2F2C9455A47E}"/>
              </a:ext>
            </a:extLst>
          </p:cNvPr>
          <p:cNvCxnSpPr>
            <a:cxnSpLocks/>
            <a:stCxn id="19" idx="3"/>
            <a:endCxn id="21" idx="0"/>
          </p:cNvCxnSpPr>
          <p:nvPr/>
        </p:nvCxnSpPr>
        <p:spPr>
          <a:xfrm flipH="1">
            <a:off x="5736592" y="3031418"/>
            <a:ext cx="241785" cy="5310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CBF1483B-0F5D-F45D-0934-FDB022B4BD10}"/>
              </a:ext>
            </a:extLst>
          </p:cNvPr>
          <p:cNvCxnSpPr>
            <a:cxnSpLocks/>
            <a:stCxn id="19" idx="5"/>
            <a:endCxn id="23" idx="0"/>
          </p:cNvCxnSpPr>
          <p:nvPr/>
        </p:nvCxnSpPr>
        <p:spPr>
          <a:xfrm>
            <a:off x="6222987" y="3031418"/>
            <a:ext cx="270232" cy="518905"/>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269A7BAC-5DA0-47C6-D7E7-D7DD163429F1}"/>
                  </a:ext>
                </a:extLst>
              </p:cNvPr>
              <p:cNvSpPr txBox="1"/>
              <p:nvPr/>
            </p:nvSpPr>
            <p:spPr>
              <a:xfrm>
                <a:off x="4979965" y="3913728"/>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0</m:t>
                      </m:r>
                    </m:oMath>
                  </m:oMathPara>
                </a14:m>
                <a:endParaRPr kumimoji="1" lang="zh-CN" altLang="en-US" sz="2000" dirty="0">
                  <a:latin typeface="Palatino Linotype" panose="02040502050505030304" pitchFamily="18" charset="0"/>
                </a:endParaRPr>
              </a:p>
            </p:txBody>
          </p:sp>
        </mc:Choice>
        <mc:Fallback>
          <p:sp>
            <p:nvSpPr>
              <p:cNvPr id="26" name="文本框 25">
                <a:extLst>
                  <a:ext uri="{FF2B5EF4-FFF2-40B4-BE49-F238E27FC236}">
                    <a16:creationId xmlns:a16="http://schemas.microsoft.com/office/drawing/2014/main" id="{269A7BAC-5DA0-47C6-D7E7-D7DD163429F1}"/>
                  </a:ext>
                </a:extLst>
              </p:cNvPr>
              <p:cNvSpPr txBox="1">
                <a:spLocks noRot="1" noChangeAspect="1" noMove="1" noResize="1" noEditPoints="1" noAdjustHandles="1" noChangeArrowheads="1" noChangeShapeType="1" noTextEdit="1"/>
              </p:cNvSpPr>
              <p:nvPr/>
            </p:nvSpPr>
            <p:spPr>
              <a:xfrm>
                <a:off x="4979965" y="3913728"/>
                <a:ext cx="1191160" cy="400110"/>
              </a:xfrm>
              <a:prstGeom prst="rect">
                <a:avLst/>
              </a:prstGeom>
              <a:blipFill>
                <a:blip r:embed="rId4"/>
                <a:stretch>
                  <a:fillRect b="-156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C570EF1A-33E2-9BAD-51A6-5DC28FE9E68C}"/>
                  </a:ext>
                </a:extLst>
              </p:cNvPr>
              <p:cNvSpPr txBox="1"/>
              <p:nvPr/>
            </p:nvSpPr>
            <p:spPr>
              <a:xfrm>
                <a:off x="5730133" y="3957311"/>
                <a:ext cx="64312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3200" b="0" i="1" smtClean="0">
                          <a:latin typeface="Cambria Math" panose="02040503050406030204" pitchFamily="18" charset="0"/>
                        </a:rPr>
                        <m:t>⋅⋅⋅</m:t>
                      </m:r>
                    </m:oMath>
                  </m:oMathPara>
                </a14:m>
                <a:endParaRPr kumimoji="1" lang="zh-CN" altLang="en-US" sz="3200" dirty="0"/>
              </a:p>
            </p:txBody>
          </p:sp>
        </mc:Choice>
        <mc:Fallback>
          <p:sp>
            <p:nvSpPr>
              <p:cNvPr id="27" name="文本框 26">
                <a:extLst>
                  <a:ext uri="{FF2B5EF4-FFF2-40B4-BE49-F238E27FC236}">
                    <a16:creationId xmlns:a16="http://schemas.microsoft.com/office/drawing/2014/main" id="{C570EF1A-33E2-9BAD-51A6-5DC28FE9E68C}"/>
                  </a:ext>
                </a:extLst>
              </p:cNvPr>
              <p:cNvSpPr txBox="1">
                <a:spLocks noRot="1" noChangeAspect="1" noMove="1" noResize="1" noEditPoints="1" noAdjustHandles="1" noChangeArrowheads="1" noChangeShapeType="1" noTextEdit="1"/>
              </p:cNvSpPr>
              <p:nvPr/>
            </p:nvSpPr>
            <p:spPr>
              <a:xfrm>
                <a:off x="5730133" y="3957311"/>
                <a:ext cx="643125" cy="5847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ABDD6861-C2E5-3ADD-795D-4B26945BE0C8}"/>
                  </a:ext>
                </a:extLst>
              </p:cNvPr>
              <p:cNvSpPr txBox="1"/>
              <p:nvPr/>
            </p:nvSpPr>
            <p:spPr>
              <a:xfrm>
                <a:off x="6195782" y="3913728"/>
                <a:ext cx="11911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smtClean="0">
                          <a:latin typeface="Cambria Math" panose="02040503050406030204" pitchFamily="18" charset="0"/>
                        </a:rPr>
                        <m:t>p</m:t>
                      </m:r>
                      <m:r>
                        <a:rPr kumimoji="1" lang="en-US" altLang="zh-CN" sz="2000" smtClean="0">
                          <a:latin typeface="Cambria Math" panose="02040503050406030204" pitchFamily="18" charset="0"/>
                        </a:rPr>
                        <m:t>[1]</m:t>
                      </m:r>
                      <m:r>
                        <a:rPr kumimoji="1" lang="en-US" altLang="zh-CN" sz="2000" i="1">
                          <a:latin typeface="Cambria Math" panose="02040503050406030204" pitchFamily="18" charset="0"/>
                        </a:rPr>
                        <m:t>=</m:t>
                      </m:r>
                      <m:r>
                        <a:rPr kumimoji="1" lang="en-US" altLang="zh-CN" sz="2000" b="0" i="1" smtClean="0">
                          <a:latin typeface="Cambria Math" panose="02040503050406030204" pitchFamily="18" charset="0"/>
                        </a:rPr>
                        <m:t>1</m:t>
                      </m:r>
                    </m:oMath>
                  </m:oMathPara>
                </a14:m>
                <a:endParaRPr kumimoji="1" lang="zh-CN" altLang="en-US" sz="2000" dirty="0">
                  <a:latin typeface="Palatino Linotype" panose="02040502050505030304" pitchFamily="18" charset="0"/>
                </a:endParaRPr>
              </a:p>
            </p:txBody>
          </p:sp>
        </mc:Choice>
        <mc:Fallback>
          <p:sp>
            <p:nvSpPr>
              <p:cNvPr id="28" name="文本框 27">
                <a:extLst>
                  <a:ext uri="{FF2B5EF4-FFF2-40B4-BE49-F238E27FC236}">
                    <a16:creationId xmlns:a16="http://schemas.microsoft.com/office/drawing/2014/main" id="{ABDD6861-C2E5-3ADD-795D-4B26945BE0C8}"/>
                  </a:ext>
                </a:extLst>
              </p:cNvPr>
              <p:cNvSpPr txBox="1">
                <a:spLocks noRot="1" noChangeAspect="1" noMove="1" noResize="1" noEditPoints="1" noAdjustHandles="1" noChangeArrowheads="1" noChangeShapeType="1" noTextEdit="1"/>
              </p:cNvSpPr>
              <p:nvPr/>
            </p:nvSpPr>
            <p:spPr>
              <a:xfrm>
                <a:off x="6195782" y="3913728"/>
                <a:ext cx="1191160" cy="400110"/>
              </a:xfrm>
              <a:prstGeom prst="rect">
                <a:avLst/>
              </a:prstGeom>
              <a:blipFill>
                <a:blip r:embed="rId6"/>
                <a:stretch>
                  <a:fillRect b="-1562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D98E7727-1014-93FA-06E3-51CCDF802F96}"/>
              </a:ext>
            </a:extLst>
          </p:cNvPr>
          <p:cNvPicPr>
            <a:picLocks noChangeAspect="1"/>
          </p:cNvPicPr>
          <p:nvPr/>
        </p:nvPicPr>
        <p:blipFill>
          <a:blip r:embed="rId7"/>
          <a:stretch>
            <a:fillRect/>
          </a:stretch>
        </p:blipFill>
        <p:spPr>
          <a:xfrm>
            <a:off x="7418793" y="2716228"/>
            <a:ext cx="4343400" cy="3416300"/>
          </a:xfrm>
          <a:prstGeom prst="rect">
            <a:avLst/>
          </a:prstGeom>
        </p:spPr>
      </p:pic>
    </p:spTree>
    <p:extLst>
      <p:ext uri="{BB962C8B-B14F-4D97-AF65-F5344CB8AC3E}">
        <p14:creationId xmlns:p14="http://schemas.microsoft.com/office/powerpoint/2010/main" val="3427139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pPr rtl="0"/>
            <a:r>
              <a:rPr lang="en-US" altLang="zh-CN" dirty="0">
                <a:latin typeface="Palatino Linotype" panose="02040502050505030304" pitchFamily="18" charset="0"/>
              </a:rPr>
              <a:t>What</a:t>
            </a:r>
            <a:r>
              <a:rPr lang="zh-CN" altLang="en-US" dirty="0">
                <a:latin typeface="Palatino Linotype" panose="02040502050505030304" pitchFamily="18" charset="0"/>
              </a:rPr>
              <a:t> </a:t>
            </a:r>
            <a:r>
              <a:rPr lang="en-US" altLang="zh-CN" dirty="0">
                <a:latin typeface="Palatino Linotype" panose="02040502050505030304" pitchFamily="18" charset="0"/>
              </a:rPr>
              <a:t>is</a:t>
            </a:r>
            <a:r>
              <a:rPr lang="zh-CN" altLang="en-US" dirty="0">
                <a:latin typeface="Palatino Linotype" panose="02040502050505030304" pitchFamily="18" charset="0"/>
              </a:rPr>
              <a:t> </a:t>
            </a:r>
            <a:r>
              <a:rPr lang="en-US" altLang="zh-CN" sz="4400" dirty="0">
                <a:latin typeface="Palatino Linotype" panose="02040502050505030304" pitchFamily="18" charset="0"/>
              </a:rPr>
              <a:t>Memoized</a:t>
            </a:r>
            <a:r>
              <a:rPr lang="zh-CN" altLang="en-US" sz="4400" dirty="0">
                <a:latin typeface="Palatino Linotype" panose="02040502050505030304" pitchFamily="18" charset="0"/>
              </a:rPr>
              <a:t> </a:t>
            </a:r>
            <a:r>
              <a:rPr lang="en-US" altLang="zh-CN" sz="4400" dirty="0">
                <a:latin typeface="Palatino Linotype" panose="02040502050505030304" pitchFamily="18" charset="0"/>
              </a:rPr>
              <a:t>Search</a:t>
            </a:r>
            <a:r>
              <a:rPr lang="zh-CN" altLang="en-US" sz="4400" dirty="0">
                <a:latin typeface="Palatino Linotype" panose="02040502050505030304" pitchFamily="18" charset="0"/>
              </a:rPr>
              <a:t> </a:t>
            </a:r>
            <a:r>
              <a:rPr lang="en-US" altLang="zh-CN" dirty="0">
                <a:latin typeface="Palatino Linotype" panose="02040502050505030304" pitchFamily="18" charset="0"/>
              </a:rPr>
              <a:t>Algorithm?</a:t>
            </a:r>
            <a:endParaRPr lang="zh-cn" cap="none" dirty="0">
              <a:latin typeface="Palatino Linotype" panose="02040502050505030304" pitchFamily="18" charset="0"/>
            </a:endParaRPr>
          </a:p>
        </p:txBody>
      </p:sp>
      <p:sp>
        <p:nvSpPr>
          <p:cNvPr id="12" name="副标题 2">
            <a:extLst>
              <a:ext uri="{FF2B5EF4-FFF2-40B4-BE49-F238E27FC236}">
                <a16:creationId xmlns:a16="http://schemas.microsoft.com/office/drawing/2014/main" id="{903BEEE1-3F47-B6F4-1270-750BBE5627C5}"/>
              </a:ext>
            </a:extLst>
          </p:cNvPr>
          <p:cNvSpPr txBox="1">
            <a:spLocks/>
          </p:cNvSpPr>
          <p:nvPr/>
        </p:nvSpPr>
        <p:spPr>
          <a:xfrm>
            <a:off x="3518554" y="1796132"/>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13" name="副标题 2">
            <a:extLst>
              <a:ext uri="{FF2B5EF4-FFF2-40B4-BE49-F238E27FC236}">
                <a16:creationId xmlns:a16="http://schemas.microsoft.com/office/drawing/2014/main" id="{9D77922F-928F-2850-CC29-B5B04B02CF0D}"/>
              </a:ext>
            </a:extLst>
          </p:cNvPr>
          <p:cNvSpPr txBox="1">
            <a:spLocks/>
          </p:cNvSpPr>
          <p:nvPr/>
        </p:nvSpPr>
        <p:spPr>
          <a:xfrm>
            <a:off x="4269669" y="1779805"/>
            <a:ext cx="1833501"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Exhaustive</a:t>
            </a:r>
          </a:p>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Search</a:t>
            </a:r>
          </a:p>
        </p:txBody>
      </p:sp>
      <p:sp>
        <p:nvSpPr>
          <p:cNvPr id="14" name="副标题 2">
            <a:extLst>
              <a:ext uri="{FF2B5EF4-FFF2-40B4-BE49-F238E27FC236}">
                <a16:creationId xmlns:a16="http://schemas.microsoft.com/office/drawing/2014/main" id="{B3897AC3-3672-74B1-6300-0F37DB73CBA1}"/>
              </a:ext>
            </a:extLst>
          </p:cNvPr>
          <p:cNvSpPr txBox="1">
            <a:spLocks/>
          </p:cNvSpPr>
          <p:nvPr/>
        </p:nvSpPr>
        <p:spPr>
          <a:xfrm>
            <a:off x="6019296" y="1796132"/>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17" name="副标题 2">
            <a:extLst>
              <a:ext uri="{FF2B5EF4-FFF2-40B4-BE49-F238E27FC236}">
                <a16:creationId xmlns:a16="http://schemas.microsoft.com/office/drawing/2014/main" id="{B6D4EC23-2E76-5EDB-B25F-767D4B1ABF6B}"/>
              </a:ext>
            </a:extLst>
          </p:cNvPr>
          <p:cNvSpPr txBox="1">
            <a:spLocks/>
          </p:cNvSpPr>
          <p:nvPr/>
        </p:nvSpPr>
        <p:spPr>
          <a:xfrm>
            <a:off x="6741351" y="1690688"/>
            <a:ext cx="5039341" cy="164919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Local</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Objective</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Memoization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Partition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p:txBody>
      </p:sp>
      <p:sp>
        <p:nvSpPr>
          <p:cNvPr id="5" name="副标题 2">
            <a:extLst>
              <a:ext uri="{FF2B5EF4-FFF2-40B4-BE49-F238E27FC236}">
                <a16:creationId xmlns:a16="http://schemas.microsoft.com/office/drawing/2014/main" id="{B583E111-47F1-C31A-E49A-87E42660A4CC}"/>
              </a:ext>
            </a:extLst>
          </p:cNvPr>
          <p:cNvSpPr txBox="1">
            <a:spLocks/>
          </p:cNvSpPr>
          <p:nvPr/>
        </p:nvSpPr>
        <p:spPr>
          <a:xfrm>
            <a:off x="919842" y="1779806"/>
            <a:ext cx="2656115"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2400">
                <a:solidFill>
                  <a:srgbClr val="002060"/>
                </a:solidFill>
                <a:latin typeface="Palatino Linotype" panose="02040502050505030304" pitchFamily="18" charset="0"/>
                <a:ea typeface="Cambria" panose="02040503050406030204" pitchFamily="18" charset="0"/>
              </a:rPr>
              <a:t>Memoization</a:t>
            </a:r>
          </a:p>
          <a:p>
            <a:pPr marL="0" indent="0" algn="ctr">
              <a:buFont typeface="Arial" panose="020B0604020202020204" pitchFamily="34" charset="0"/>
              <a:buNone/>
            </a:pPr>
            <a:r>
              <a:rPr lang="en-US" altLang="zh-CN" sz="2400">
                <a:solidFill>
                  <a:srgbClr val="002060"/>
                </a:solidFill>
                <a:latin typeface="Palatino Linotype" panose="02040502050505030304" pitchFamily="18" charset="0"/>
                <a:ea typeface="Cambria" panose="02040503050406030204" pitchFamily="18" charset="0"/>
              </a:rPr>
              <a:t>Algorithm</a:t>
            </a:r>
            <a:endParaRPr lang="en-US" altLang="zh-CN" sz="2400" dirty="0">
              <a:solidFill>
                <a:srgbClr val="002060"/>
              </a:solidFill>
              <a:latin typeface="Palatino Linotype" panose="02040502050505030304" pitchFamily="18" charset="0"/>
              <a:ea typeface="Cambria" panose="02040503050406030204" pitchFamily="18" charset="0"/>
            </a:endParaRPr>
          </a:p>
        </p:txBody>
      </p:sp>
    </p:spTree>
    <p:extLst>
      <p:ext uri="{BB962C8B-B14F-4D97-AF65-F5344CB8AC3E}">
        <p14:creationId xmlns:p14="http://schemas.microsoft.com/office/powerpoint/2010/main" val="144433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9960DFB2-21C0-5749-664B-EC2B325B9C37}"/>
              </a:ext>
            </a:extLst>
          </p:cNvPr>
          <p:cNvSpPr/>
          <p:nvPr/>
        </p:nvSpPr>
        <p:spPr>
          <a:xfrm>
            <a:off x="4269669" y="1796132"/>
            <a:ext cx="1749627" cy="1325563"/>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pPr rtl="0"/>
            <a:r>
              <a:rPr lang="en-US" altLang="zh-CN" dirty="0">
                <a:latin typeface="Palatino Linotype" panose="02040502050505030304" pitchFamily="18" charset="0"/>
              </a:rPr>
              <a:t>What</a:t>
            </a:r>
            <a:r>
              <a:rPr lang="zh-CN" altLang="en-US" dirty="0">
                <a:latin typeface="Palatino Linotype" panose="02040502050505030304" pitchFamily="18" charset="0"/>
              </a:rPr>
              <a:t> </a:t>
            </a:r>
            <a:r>
              <a:rPr lang="en-US" altLang="zh-CN" dirty="0">
                <a:latin typeface="Palatino Linotype" panose="02040502050505030304" pitchFamily="18" charset="0"/>
              </a:rPr>
              <a:t>is</a:t>
            </a:r>
            <a:r>
              <a:rPr lang="zh-CN" altLang="en-US" dirty="0">
                <a:latin typeface="Palatino Linotype" panose="02040502050505030304" pitchFamily="18" charset="0"/>
              </a:rPr>
              <a:t> </a:t>
            </a:r>
            <a:r>
              <a:rPr lang="en-US" altLang="zh-CN" sz="4400" dirty="0">
                <a:latin typeface="Palatino Linotype" panose="02040502050505030304" pitchFamily="18" charset="0"/>
              </a:rPr>
              <a:t>Memoized</a:t>
            </a:r>
            <a:r>
              <a:rPr lang="zh-CN" altLang="en-US" sz="4400" dirty="0">
                <a:latin typeface="Palatino Linotype" panose="02040502050505030304" pitchFamily="18" charset="0"/>
              </a:rPr>
              <a:t> </a:t>
            </a:r>
            <a:r>
              <a:rPr lang="en-US" altLang="zh-CN" sz="4400" dirty="0">
                <a:latin typeface="Palatino Linotype" panose="02040502050505030304" pitchFamily="18" charset="0"/>
              </a:rPr>
              <a:t>Search</a:t>
            </a:r>
            <a:r>
              <a:rPr lang="zh-CN" altLang="en-US" sz="4400" dirty="0">
                <a:latin typeface="Palatino Linotype" panose="02040502050505030304" pitchFamily="18" charset="0"/>
              </a:rPr>
              <a:t> </a:t>
            </a:r>
            <a:r>
              <a:rPr lang="en-US" altLang="zh-CN" dirty="0">
                <a:latin typeface="Palatino Linotype" panose="02040502050505030304" pitchFamily="18" charset="0"/>
              </a:rPr>
              <a:t>Algorithm?</a:t>
            </a:r>
            <a:endParaRPr lang="zh-cn" cap="none" dirty="0">
              <a:latin typeface="Palatino Linotype" panose="02040502050505030304" pitchFamily="18" charset="0"/>
            </a:endParaRPr>
          </a:p>
        </p:txBody>
      </p:sp>
      <p:sp>
        <p:nvSpPr>
          <p:cNvPr id="12" name="副标题 2">
            <a:extLst>
              <a:ext uri="{FF2B5EF4-FFF2-40B4-BE49-F238E27FC236}">
                <a16:creationId xmlns:a16="http://schemas.microsoft.com/office/drawing/2014/main" id="{903BEEE1-3F47-B6F4-1270-750BBE5627C5}"/>
              </a:ext>
            </a:extLst>
          </p:cNvPr>
          <p:cNvSpPr txBox="1">
            <a:spLocks/>
          </p:cNvSpPr>
          <p:nvPr/>
        </p:nvSpPr>
        <p:spPr>
          <a:xfrm>
            <a:off x="3518554" y="1796132"/>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13" name="副标题 2">
            <a:extLst>
              <a:ext uri="{FF2B5EF4-FFF2-40B4-BE49-F238E27FC236}">
                <a16:creationId xmlns:a16="http://schemas.microsoft.com/office/drawing/2014/main" id="{9D77922F-928F-2850-CC29-B5B04B02CF0D}"/>
              </a:ext>
            </a:extLst>
          </p:cNvPr>
          <p:cNvSpPr txBox="1">
            <a:spLocks/>
          </p:cNvSpPr>
          <p:nvPr/>
        </p:nvSpPr>
        <p:spPr>
          <a:xfrm>
            <a:off x="4269669" y="1779805"/>
            <a:ext cx="1833501"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Exhaustive</a:t>
            </a:r>
          </a:p>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Search</a:t>
            </a:r>
          </a:p>
        </p:txBody>
      </p:sp>
      <p:sp>
        <p:nvSpPr>
          <p:cNvPr id="14" name="副标题 2">
            <a:extLst>
              <a:ext uri="{FF2B5EF4-FFF2-40B4-BE49-F238E27FC236}">
                <a16:creationId xmlns:a16="http://schemas.microsoft.com/office/drawing/2014/main" id="{B3897AC3-3672-74B1-6300-0F37DB73CBA1}"/>
              </a:ext>
            </a:extLst>
          </p:cNvPr>
          <p:cNvSpPr txBox="1">
            <a:spLocks/>
          </p:cNvSpPr>
          <p:nvPr/>
        </p:nvSpPr>
        <p:spPr>
          <a:xfrm>
            <a:off x="6019296" y="1796132"/>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17" name="副标题 2">
            <a:extLst>
              <a:ext uri="{FF2B5EF4-FFF2-40B4-BE49-F238E27FC236}">
                <a16:creationId xmlns:a16="http://schemas.microsoft.com/office/drawing/2014/main" id="{B6D4EC23-2E76-5EDB-B25F-767D4B1ABF6B}"/>
              </a:ext>
            </a:extLst>
          </p:cNvPr>
          <p:cNvSpPr txBox="1">
            <a:spLocks/>
          </p:cNvSpPr>
          <p:nvPr/>
        </p:nvSpPr>
        <p:spPr>
          <a:xfrm>
            <a:off x="6741351" y="1690688"/>
            <a:ext cx="5039341" cy="164919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Local</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Objective</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Memoization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Partition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p:txBody>
      </p:sp>
      <p:sp>
        <p:nvSpPr>
          <p:cNvPr id="5" name="副标题 2">
            <a:extLst>
              <a:ext uri="{FF2B5EF4-FFF2-40B4-BE49-F238E27FC236}">
                <a16:creationId xmlns:a16="http://schemas.microsoft.com/office/drawing/2014/main" id="{B583E111-47F1-C31A-E49A-87E42660A4CC}"/>
              </a:ext>
            </a:extLst>
          </p:cNvPr>
          <p:cNvSpPr txBox="1">
            <a:spLocks/>
          </p:cNvSpPr>
          <p:nvPr/>
        </p:nvSpPr>
        <p:spPr>
          <a:xfrm>
            <a:off x="919842" y="1779806"/>
            <a:ext cx="2656115"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2400">
                <a:solidFill>
                  <a:srgbClr val="002060"/>
                </a:solidFill>
                <a:latin typeface="Palatino Linotype" panose="02040502050505030304" pitchFamily="18" charset="0"/>
                <a:ea typeface="Cambria" panose="02040503050406030204" pitchFamily="18" charset="0"/>
              </a:rPr>
              <a:t>Memoization</a:t>
            </a:r>
          </a:p>
          <a:p>
            <a:pPr marL="0" indent="0" algn="ctr">
              <a:buFont typeface="Arial" panose="020B0604020202020204" pitchFamily="34" charset="0"/>
              <a:buNone/>
            </a:pPr>
            <a:r>
              <a:rPr lang="en-US" altLang="zh-CN" sz="2400">
                <a:solidFill>
                  <a:srgbClr val="002060"/>
                </a:solidFill>
                <a:latin typeface="Palatino Linotype" panose="02040502050505030304" pitchFamily="18" charset="0"/>
                <a:ea typeface="Cambria" panose="02040503050406030204" pitchFamily="18" charset="0"/>
              </a:rPr>
              <a:t>Algorithm</a:t>
            </a:r>
            <a:endParaRPr lang="en-US" altLang="zh-CN" sz="2400" dirty="0">
              <a:solidFill>
                <a:srgbClr val="002060"/>
              </a:solidFill>
              <a:latin typeface="Palatino Linotype" panose="02040502050505030304" pitchFamily="18" charset="0"/>
              <a:ea typeface="Cambria" panose="02040503050406030204" pitchFamily="18" charset="0"/>
            </a:endParaRPr>
          </a:p>
        </p:txBody>
      </p:sp>
      <p:sp>
        <p:nvSpPr>
          <p:cNvPr id="4" name="文本框 3">
            <a:extLst>
              <a:ext uri="{FF2B5EF4-FFF2-40B4-BE49-F238E27FC236}">
                <a16:creationId xmlns:a16="http://schemas.microsoft.com/office/drawing/2014/main" id="{E0D87133-AA0E-EE97-7D9A-9A6E41A9F7A1}"/>
              </a:ext>
            </a:extLst>
          </p:cNvPr>
          <p:cNvSpPr txBox="1"/>
          <p:nvPr/>
        </p:nvSpPr>
        <p:spPr>
          <a:xfrm>
            <a:off x="3518554" y="3429000"/>
            <a:ext cx="3082126" cy="461665"/>
          </a:xfrm>
          <a:prstGeom prst="rect">
            <a:avLst/>
          </a:prstGeom>
          <a:noFill/>
        </p:spPr>
        <p:txBody>
          <a:bodyPr wrap="none" rtlCol="0">
            <a:spAutoFit/>
          </a:bodyPr>
          <a:lstStyle/>
          <a:p>
            <a:r>
              <a:rPr kumimoji="1" lang="en-US" altLang="zh-CN" sz="2400" i="1" dirty="0">
                <a:solidFill>
                  <a:schemeClr val="accent6">
                    <a:lumMod val="75000"/>
                  </a:schemeClr>
                </a:solidFill>
                <a:latin typeface="Palatino Linotype" panose="02040502050505030304" pitchFamily="18" charset="0"/>
              </a:rPr>
              <a:t>Defines</a:t>
            </a:r>
            <a:r>
              <a:rPr kumimoji="1" lang="zh-CN" altLang="en-US" sz="2400" i="1" dirty="0">
                <a:solidFill>
                  <a:schemeClr val="accent6">
                    <a:lumMod val="75000"/>
                  </a:schemeClr>
                </a:solidFill>
                <a:latin typeface="Palatino Linotype" panose="02040502050505030304" pitchFamily="18" charset="0"/>
              </a:rPr>
              <a:t> </a:t>
            </a:r>
            <a:r>
              <a:rPr kumimoji="1" lang="en-US" altLang="zh-CN" sz="2400" i="1" dirty="0">
                <a:solidFill>
                  <a:schemeClr val="accent6">
                    <a:lumMod val="75000"/>
                  </a:schemeClr>
                </a:solidFill>
                <a:latin typeface="Palatino Linotype" panose="02040502050505030304" pitchFamily="18" charset="0"/>
              </a:rPr>
              <a:t>the</a:t>
            </a:r>
            <a:r>
              <a:rPr kumimoji="1" lang="zh-CN" altLang="en-US" sz="2400" i="1" dirty="0">
                <a:solidFill>
                  <a:schemeClr val="accent6">
                    <a:lumMod val="75000"/>
                  </a:schemeClr>
                </a:solidFill>
                <a:latin typeface="Palatino Linotype" panose="02040502050505030304" pitchFamily="18" charset="0"/>
              </a:rPr>
              <a:t> </a:t>
            </a:r>
            <a:r>
              <a:rPr kumimoji="1" lang="en-US" altLang="zh-CN" sz="2400" i="1" dirty="0">
                <a:solidFill>
                  <a:schemeClr val="accent6">
                    <a:lumMod val="75000"/>
                  </a:schemeClr>
                </a:solidFill>
                <a:latin typeface="Palatino Linotype" panose="02040502050505030304" pitchFamily="18" charset="0"/>
              </a:rPr>
              <a:t>subproblem</a:t>
            </a:r>
            <a:endParaRPr kumimoji="1" lang="zh-CN" altLang="en-US" sz="2400" i="1" dirty="0">
              <a:solidFill>
                <a:schemeClr val="accent6">
                  <a:lumMod val="75000"/>
                </a:schemeClr>
              </a:solidFill>
              <a:latin typeface="Palatino Linotype" panose="02040502050505030304" pitchFamily="18" charset="0"/>
            </a:endParaRPr>
          </a:p>
        </p:txBody>
      </p:sp>
    </p:spTree>
    <p:extLst>
      <p:ext uri="{BB962C8B-B14F-4D97-AF65-F5344CB8AC3E}">
        <p14:creationId xmlns:p14="http://schemas.microsoft.com/office/powerpoint/2010/main" val="31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pPr rtl="0"/>
            <a:r>
              <a:rPr lang="en-US" altLang="zh-CN" sz="4000" cap="none" dirty="0">
                <a:latin typeface="Palatino Linotype" panose="02040502050505030304" pitchFamily="18" charset="0"/>
                <a:ea typeface="Cambria" panose="02040503050406030204" pitchFamily="18" charset="0"/>
              </a:rPr>
              <a:t>Combinatorial</a:t>
            </a:r>
            <a:r>
              <a:rPr lang="zh-CN" altLang="en-US" sz="4000" cap="none" dirty="0">
                <a:latin typeface="Palatino Linotype" panose="02040502050505030304" pitchFamily="18" charset="0"/>
                <a:ea typeface="Cambria" panose="02040503050406030204" pitchFamily="18" charset="0"/>
              </a:rPr>
              <a:t> </a:t>
            </a:r>
            <a:r>
              <a:rPr lang="en-US" altLang="zh-CN" sz="4000" cap="none" dirty="0">
                <a:latin typeface="Palatino Linotype" panose="02040502050505030304" pitchFamily="18" charset="0"/>
                <a:ea typeface="Cambria" panose="02040503050406030204" pitchFamily="18" charset="0"/>
              </a:rPr>
              <a:t>Optimization</a:t>
            </a:r>
            <a:r>
              <a:rPr lang="zh-CN" altLang="en-US" sz="4000" cap="none" dirty="0">
                <a:latin typeface="Palatino Linotype" panose="02040502050505030304" pitchFamily="18" charset="0"/>
                <a:ea typeface="Cambria" panose="02040503050406030204" pitchFamily="18" charset="0"/>
              </a:rPr>
              <a:t> </a:t>
            </a:r>
            <a:r>
              <a:rPr lang="en-US" altLang="zh-CN" sz="4000" cap="none" dirty="0">
                <a:latin typeface="Palatino Linotype" panose="02040502050505030304" pitchFamily="18" charset="0"/>
                <a:ea typeface="Cambria" panose="02040503050406030204" pitchFamily="18" charset="0"/>
              </a:rPr>
              <a:t>Problems(COPs)</a:t>
            </a:r>
            <a:endParaRPr lang="zh-cn" sz="4000" cap="none" dirty="0">
              <a:latin typeface="Palatino Linotype" panose="02040502050505030304" pitchFamily="18" charset="0"/>
            </a:endParaRPr>
          </a:p>
        </p:txBody>
      </p:sp>
      <p:sp>
        <p:nvSpPr>
          <p:cNvPr id="3" name="副标题 2">
            <a:extLst>
              <a:ext uri="{FF2B5EF4-FFF2-40B4-BE49-F238E27FC236}">
                <a16:creationId xmlns:a16="http://schemas.microsoft.com/office/drawing/2014/main" id="{C8722DDC-8EEE-4A06-8DFE-B44871EAA2CF}"/>
              </a:ext>
            </a:extLst>
          </p:cNvPr>
          <p:cNvSpPr>
            <a:spLocks noGrp="1"/>
          </p:cNvSpPr>
          <p:nvPr>
            <p:ph idx="1"/>
          </p:nvPr>
        </p:nvSpPr>
        <p:spPr>
          <a:xfrm>
            <a:off x="838200" y="1371599"/>
            <a:ext cx="10515600" cy="1541823"/>
          </a:xfrm>
        </p:spPr>
        <p:txBody>
          <a:bodyPr rtlCol="0" anchor="ctr">
            <a:noAutofit/>
          </a:bodyPr>
          <a:lstStyle/>
          <a:p>
            <a:r>
              <a:rPr lang="en-US" altLang="zh-CN" dirty="0">
                <a:latin typeface="Palatino Linotype" panose="02040502050505030304" pitchFamily="18" charset="0"/>
                <a:ea typeface="Cambria" panose="02040503050406030204" pitchFamily="18" charset="0"/>
              </a:rPr>
              <a:t>Find</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the</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best</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valid</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solution</a:t>
            </a:r>
          </a:p>
          <a:p>
            <a:r>
              <a:rPr lang="en-US" altLang="zh-CN" dirty="0">
                <a:latin typeface="Palatino Linotype" panose="02040502050505030304" pitchFamily="18" charset="0"/>
                <a:ea typeface="Cambria" panose="02040503050406030204" pitchFamily="18" charset="0"/>
              </a:rPr>
              <a:t>e.g.:</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0-1</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Knapsack</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problem</a:t>
            </a:r>
          </a:p>
        </p:txBody>
      </p:sp>
      <p:grpSp>
        <p:nvGrpSpPr>
          <p:cNvPr id="4" name="组合 3">
            <a:extLst>
              <a:ext uri="{FF2B5EF4-FFF2-40B4-BE49-F238E27FC236}">
                <a16:creationId xmlns:a16="http://schemas.microsoft.com/office/drawing/2014/main" id="{6690B9D2-9AAE-E6B4-C1F5-FAD433BFF60B}"/>
              </a:ext>
            </a:extLst>
          </p:cNvPr>
          <p:cNvGrpSpPr/>
          <p:nvPr/>
        </p:nvGrpSpPr>
        <p:grpSpPr>
          <a:xfrm>
            <a:off x="1036982" y="2972639"/>
            <a:ext cx="8484507" cy="2566274"/>
            <a:chOff x="1615044" y="3206356"/>
            <a:chExt cx="8484507" cy="2776848"/>
          </a:xfrm>
        </p:grpSpPr>
        <p:pic>
          <p:nvPicPr>
            <p:cNvPr id="14" name="Picture 6" descr="冰棒, 点心, 巧克力冰棒, 冰淇淋, 食物, 小吃, 甜的, 甜美, 可口">
              <a:extLst>
                <a:ext uri="{FF2B5EF4-FFF2-40B4-BE49-F238E27FC236}">
                  <a16:creationId xmlns:a16="http://schemas.microsoft.com/office/drawing/2014/main" id="{286CBE2D-9DBF-104D-B409-DEE8A4B7B9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98891" y="3360715"/>
              <a:ext cx="926845" cy="159884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法式炸薯条, 薯片, 筹码, 土豆, 食物, 薯条, 快餐, 垃圾食品, 麦当劳">
              <a:extLst>
                <a:ext uri="{FF2B5EF4-FFF2-40B4-BE49-F238E27FC236}">
                  <a16:creationId xmlns:a16="http://schemas.microsoft.com/office/drawing/2014/main" id="{613D4C18-3188-DEAD-D78B-C855FD6FA4D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08884" y="3669473"/>
              <a:ext cx="1126918" cy="12900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面条, 面条矢量, 面条的标志, 乌龙, 乌隆矢量, 乌隆标志, 拉面, 拉矢量">
              <a:extLst>
                <a:ext uri="{FF2B5EF4-FFF2-40B4-BE49-F238E27FC236}">
                  <a16:creationId xmlns:a16="http://schemas.microsoft.com/office/drawing/2014/main" id="{CB34D0ED-BAA2-A4DB-ED8E-664D54CDD58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513784" y="3821257"/>
              <a:ext cx="1171262" cy="113830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比萨, 蘑菇, 胡椒, 蔬菜, 橄榄, 片">
              <a:extLst>
                <a:ext uri="{FF2B5EF4-FFF2-40B4-BE49-F238E27FC236}">
                  <a16:creationId xmlns:a16="http://schemas.microsoft.com/office/drawing/2014/main" id="{2A400E32-E7F4-E766-F1B0-D1B2940EE9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6102" y="3682387"/>
              <a:ext cx="1076225" cy="12900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表格 8">
              <a:extLst>
                <a:ext uri="{FF2B5EF4-FFF2-40B4-BE49-F238E27FC236}">
                  <a16:creationId xmlns:a16="http://schemas.microsoft.com/office/drawing/2014/main" id="{B8869422-C2AA-08F1-11CE-063F5E0DC1D4}"/>
                </a:ext>
              </a:extLst>
            </p:cNvPr>
            <p:cNvGraphicFramePr>
              <a:graphicFrameLocks/>
            </p:cNvGraphicFramePr>
            <p:nvPr>
              <p:extLst>
                <p:ext uri="{D42A27DB-BD31-4B8C-83A1-F6EECF244321}">
                  <p14:modId xmlns:p14="http://schemas.microsoft.com/office/powerpoint/2010/main" val="3778676480"/>
                </p:ext>
              </p:extLst>
            </p:nvPr>
          </p:nvGraphicFramePr>
          <p:xfrm>
            <a:off x="1615044" y="5067669"/>
            <a:ext cx="6407135" cy="915535"/>
          </p:xfrm>
          <a:graphic>
            <a:graphicData uri="http://schemas.openxmlformats.org/drawingml/2006/table">
              <a:tbl>
                <a:tblPr firstRow="1" bandRow="1">
                  <a:tableStyleId>{5940675A-B579-460E-94D1-54222C63F5DA}</a:tableStyleId>
                </a:tblPr>
                <a:tblGrid>
                  <a:gridCol w="1281427">
                    <a:extLst>
                      <a:ext uri="{9D8B030D-6E8A-4147-A177-3AD203B41FA5}">
                        <a16:colId xmlns:a16="http://schemas.microsoft.com/office/drawing/2014/main" val="2564442566"/>
                      </a:ext>
                    </a:extLst>
                  </a:gridCol>
                  <a:gridCol w="1281427">
                    <a:extLst>
                      <a:ext uri="{9D8B030D-6E8A-4147-A177-3AD203B41FA5}">
                        <a16:colId xmlns:a16="http://schemas.microsoft.com/office/drawing/2014/main" val="3311197962"/>
                      </a:ext>
                    </a:extLst>
                  </a:gridCol>
                  <a:gridCol w="1281427">
                    <a:extLst>
                      <a:ext uri="{9D8B030D-6E8A-4147-A177-3AD203B41FA5}">
                        <a16:colId xmlns:a16="http://schemas.microsoft.com/office/drawing/2014/main" val="494265228"/>
                      </a:ext>
                    </a:extLst>
                  </a:gridCol>
                  <a:gridCol w="1281427">
                    <a:extLst>
                      <a:ext uri="{9D8B030D-6E8A-4147-A177-3AD203B41FA5}">
                        <a16:colId xmlns:a16="http://schemas.microsoft.com/office/drawing/2014/main" val="3684697763"/>
                      </a:ext>
                    </a:extLst>
                  </a:gridCol>
                  <a:gridCol w="1281427">
                    <a:extLst>
                      <a:ext uri="{9D8B030D-6E8A-4147-A177-3AD203B41FA5}">
                        <a16:colId xmlns:a16="http://schemas.microsoft.com/office/drawing/2014/main" val="1345676538"/>
                      </a:ext>
                    </a:extLst>
                  </a:gridCol>
                </a:tblGrid>
                <a:tr h="417378">
                  <a:tc>
                    <a:txBody>
                      <a:bodyPr/>
                      <a:lstStyle/>
                      <a:p>
                        <a:pPr algn="ctr"/>
                        <a:r>
                          <a:rPr lang="en-US" altLang="zh-CN" sz="2300" b="1" dirty="0">
                            <a:latin typeface="Palatino Linotype" panose="02040502050505030304" pitchFamily="18" charset="0"/>
                          </a:rPr>
                          <a:t>weight</a:t>
                        </a:r>
                        <a:endParaRPr lang="zh-CN" altLang="en-US" sz="2300" b="1" dirty="0">
                          <a:latin typeface="Palatino Linotype" panose="02040502050505030304" pitchFamily="18" charset="0"/>
                        </a:endParaRPr>
                      </a:p>
                    </a:txBody>
                    <a:tcPr marL="72533" marR="72533" marT="36267" marB="36267"/>
                  </a:tc>
                  <a:tc>
                    <a:txBody>
                      <a:bodyPr/>
                      <a:lstStyle/>
                      <a:p>
                        <a:pPr algn="ctr"/>
                        <a:r>
                          <a:rPr lang="en-US" altLang="zh-CN" sz="2300" b="1" dirty="0">
                            <a:latin typeface="Palatino Linotype" panose="02040502050505030304" pitchFamily="18" charset="0"/>
                          </a:rPr>
                          <a:t>1</a:t>
                        </a:r>
                        <a:endParaRPr lang="zh-CN" altLang="en-US" sz="2300" b="1" dirty="0">
                          <a:latin typeface="Palatino Linotype" panose="02040502050505030304" pitchFamily="18" charset="0"/>
                        </a:endParaRPr>
                      </a:p>
                    </a:txBody>
                    <a:tcPr marL="72533" marR="72533" marT="36267" marB="36267"/>
                  </a:tc>
                  <a:tc>
                    <a:txBody>
                      <a:bodyPr/>
                      <a:lstStyle/>
                      <a:p>
                        <a:pPr algn="ctr"/>
                        <a:r>
                          <a:rPr lang="en-US" altLang="zh-CN" sz="2300" b="1" dirty="0">
                            <a:solidFill>
                              <a:srgbClr val="FF0000"/>
                            </a:solidFill>
                            <a:latin typeface="Palatino Linotype" panose="02040502050505030304" pitchFamily="18" charset="0"/>
                          </a:rPr>
                          <a:t>1</a:t>
                        </a:r>
                        <a:endParaRPr lang="zh-CN" altLang="en-US" sz="2300" b="1" dirty="0">
                          <a:solidFill>
                            <a:srgbClr val="FF0000"/>
                          </a:solidFill>
                          <a:latin typeface="Palatino Linotype" panose="02040502050505030304" pitchFamily="18" charset="0"/>
                        </a:endParaRPr>
                      </a:p>
                    </a:txBody>
                    <a:tcPr marL="72533" marR="72533" marT="36267" marB="36267"/>
                  </a:tc>
                  <a:tc>
                    <a:txBody>
                      <a:bodyPr/>
                      <a:lstStyle/>
                      <a:p>
                        <a:pPr algn="ctr"/>
                        <a:r>
                          <a:rPr lang="en-US" altLang="zh-CN" sz="2300" b="1" dirty="0">
                            <a:solidFill>
                              <a:srgbClr val="FF0000"/>
                            </a:solidFill>
                            <a:latin typeface="Palatino Linotype" panose="02040502050505030304" pitchFamily="18" charset="0"/>
                          </a:rPr>
                          <a:t>4</a:t>
                        </a:r>
                        <a:endParaRPr lang="zh-CN" altLang="en-US" sz="2300" b="1" dirty="0">
                          <a:solidFill>
                            <a:srgbClr val="FF0000"/>
                          </a:solidFill>
                          <a:latin typeface="Palatino Linotype" panose="02040502050505030304" pitchFamily="18" charset="0"/>
                        </a:endParaRPr>
                      </a:p>
                    </a:txBody>
                    <a:tcPr marL="72533" marR="72533" marT="36267" marB="36267"/>
                  </a:tc>
                  <a:tc>
                    <a:txBody>
                      <a:bodyPr/>
                      <a:lstStyle/>
                      <a:p>
                        <a:pPr algn="ctr"/>
                        <a:r>
                          <a:rPr lang="en-US" altLang="zh-CN" sz="2300" b="1" dirty="0">
                            <a:latin typeface="Palatino Linotype" panose="02040502050505030304" pitchFamily="18" charset="0"/>
                          </a:rPr>
                          <a:t>3</a:t>
                        </a:r>
                        <a:endParaRPr lang="zh-CN" altLang="en-US" sz="2300" b="1" dirty="0">
                          <a:latin typeface="Palatino Linotype" panose="02040502050505030304" pitchFamily="18" charset="0"/>
                        </a:endParaRPr>
                      </a:p>
                    </a:txBody>
                    <a:tcPr marL="72533" marR="72533" marT="36267" marB="36267"/>
                  </a:tc>
                  <a:extLst>
                    <a:ext uri="{0D108BD9-81ED-4DB2-BD59-A6C34878D82A}">
                      <a16:rowId xmlns:a16="http://schemas.microsoft.com/office/drawing/2014/main" val="990528994"/>
                    </a:ext>
                  </a:extLst>
                </a:tr>
                <a:tr h="417378">
                  <a:tc>
                    <a:txBody>
                      <a:bodyPr/>
                      <a:lstStyle/>
                      <a:p>
                        <a:pPr algn="ctr"/>
                        <a:r>
                          <a:rPr lang="en-US" altLang="zh-CN" sz="2300" b="1" dirty="0">
                            <a:latin typeface="Palatino Linotype" panose="02040502050505030304" pitchFamily="18" charset="0"/>
                          </a:rPr>
                          <a:t>value</a:t>
                        </a:r>
                        <a:endParaRPr lang="zh-CN" altLang="en-US" sz="2300" b="1" dirty="0">
                          <a:latin typeface="Palatino Linotype" panose="02040502050505030304" pitchFamily="18" charset="0"/>
                        </a:endParaRPr>
                      </a:p>
                    </a:txBody>
                    <a:tcPr marL="72533" marR="72533" marT="36267" marB="36267"/>
                  </a:tc>
                  <a:tc>
                    <a:txBody>
                      <a:bodyPr/>
                      <a:lstStyle/>
                      <a:p>
                        <a:pPr algn="ctr"/>
                        <a:r>
                          <a:rPr lang="en-US" altLang="zh-CN" sz="2300" b="1" dirty="0">
                            <a:latin typeface="Palatino Linotype" panose="02040502050505030304" pitchFamily="18" charset="0"/>
                          </a:rPr>
                          <a:t>10</a:t>
                        </a:r>
                        <a:endParaRPr lang="zh-CN" altLang="en-US" sz="2300" b="1" dirty="0">
                          <a:latin typeface="Palatino Linotype" panose="02040502050505030304" pitchFamily="18" charset="0"/>
                        </a:endParaRPr>
                      </a:p>
                    </a:txBody>
                    <a:tcPr marL="72533" marR="72533" marT="36267" marB="36267"/>
                  </a:tc>
                  <a:tc>
                    <a:txBody>
                      <a:bodyPr/>
                      <a:lstStyle/>
                      <a:p>
                        <a:pPr algn="ctr"/>
                        <a:r>
                          <a:rPr lang="en-US" altLang="zh-CN" sz="2300" b="1" dirty="0">
                            <a:solidFill>
                              <a:srgbClr val="FF0000"/>
                            </a:solidFill>
                            <a:latin typeface="Palatino Linotype" panose="02040502050505030304" pitchFamily="18" charset="0"/>
                          </a:rPr>
                          <a:t>15</a:t>
                        </a:r>
                        <a:endParaRPr lang="zh-CN" altLang="en-US" sz="2300" b="1" dirty="0">
                          <a:solidFill>
                            <a:srgbClr val="FF0000"/>
                          </a:solidFill>
                          <a:latin typeface="Palatino Linotype" panose="02040502050505030304" pitchFamily="18" charset="0"/>
                        </a:endParaRPr>
                      </a:p>
                    </a:txBody>
                    <a:tcPr marL="72533" marR="72533" marT="36267" marB="36267"/>
                  </a:tc>
                  <a:tc>
                    <a:txBody>
                      <a:bodyPr/>
                      <a:lstStyle/>
                      <a:p>
                        <a:pPr algn="ctr"/>
                        <a:r>
                          <a:rPr lang="en-US" altLang="zh-CN" sz="2300" b="1" dirty="0">
                            <a:solidFill>
                              <a:srgbClr val="FF0000"/>
                            </a:solidFill>
                            <a:latin typeface="Palatino Linotype" panose="02040502050505030304" pitchFamily="18" charset="0"/>
                          </a:rPr>
                          <a:t>29</a:t>
                        </a:r>
                        <a:endParaRPr lang="zh-CN" altLang="en-US" sz="2300" b="1" dirty="0">
                          <a:solidFill>
                            <a:srgbClr val="FF0000"/>
                          </a:solidFill>
                          <a:latin typeface="Palatino Linotype" panose="02040502050505030304" pitchFamily="18" charset="0"/>
                        </a:endParaRPr>
                      </a:p>
                    </a:txBody>
                    <a:tcPr marL="72533" marR="72533" marT="36267" marB="36267"/>
                  </a:tc>
                  <a:tc>
                    <a:txBody>
                      <a:bodyPr/>
                      <a:lstStyle/>
                      <a:p>
                        <a:pPr algn="ctr"/>
                        <a:r>
                          <a:rPr lang="en-US" altLang="zh-CN" sz="2300" b="1" dirty="0">
                            <a:latin typeface="Palatino Linotype" panose="02040502050505030304" pitchFamily="18" charset="0"/>
                          </a:rPr>
                          <a:t>18</a:t>
                        </a:r>
                        <a:endParaRPr lang="zh-CN" altLang="en-US" sz="2300" b="1" dirty="0">
                          <a:latin typeface="Palatino Linotype" panose="02040502050505030304" pitchFamily="18" charset="0"/>
                        </a:endParaRPr>
                      </a:p>
                    </a:txBody>
                    <a:tcPr marL="72533" marR="72533" marT="36267" marB="36267"/>
                  </a:tc>
                  <a:extLst>
                    <a:ext uri="{0D108BD9-81ED-4DB2-BD59-A6C34878D82A}">
                      <a16:rowId xmlns:a16="http://schemas.microsoft.com/office/drawing/2014/main" val="2960293080"/>
                    </a:ext>
                  </a:extLst>
                </a:tr>
              </a:tbl>
            </a:graphicData>
          </a:graphic>
        </p:graphicFrame>
        <p:pic>
          <p:nvPicPr>
            <p:cNvPr id="19" name="Picture 18" descr="背包, 性質, 包, 自然, 远足, 大自然, 旅行, 自然的, 行李, 户外">
              <a:extLst>
                <a:ext uri="{FF2B5EF4-FFF2-40B4-BE49-F238E27FC236}">
                  <a16:creationId xmlns:a16="http://schemas.microsoft.com/office/drawing/2014/main" id="{2D7D8C15-C8E7-ED41-0862-57B1200766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3384" y="3206356"/>
              <a:ext cx="1856167" cy="2216319"/>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1F1098D3-BE48-70DC-568D-6E81061BE08E}"/>
                </a:ext>
              </a:extLst>
            </p:cNvPr>
            <p:cNvSpPr txBox="1"/>
            <p:nvPr/>
          </p:nvSpPr>
          <p:spPr>
            <a:xfrm>
              <a:off x="8504242" y="5517992"/>
              <a:ext cx="1595309" cy="400110"/>
            </a:xfrm>
            <a:prstGeom prst="rect">
              <a:avLst/>
            </a:prstGeom>
            <a:noFill/>
          </p:spPr>
          <p:txBody>
            <a:bodyPr wrap="none" rtlCol="0">
              <a:spAutoFit/>
            </a:bodyPr>
            <a:lstStyle/>
            <a:p>
              <a:r>
                <a:rPr kumimoji="1" lang="en-US" altLang="zh-CN" sz="2000" b="1" dirty="0">
                  <a:latin typeface="Palatino Linotype" panose="02040502050505030304" pitchFamily="18" charset="0"/>
                </a:rPr>
                <a:t>Capacity</a:t>
              </a:r>
              <a:r>
                <a:rPr kumimoji="1" lang="zh-CN" altLang="en-US" sz="2000" b="1" dirty="0">
                  <a:latin typeface="Palatino Linotype" panose="02040502050505030304" pitchFamily="18" charset="0"/>
                </a:rPr>
                <a:t> </a:t>
              </a:r>
              <a:r>
                <a:rPr kumimoji="1" lang="en-US" altLang="zh-CN" sz="2000" b="1" dirty="0">
                  <a:latin typeface="Palatino Linotype" panose="02040502050505030304" pitchFamily="18" charset="0"/>
                </a:rPr>
                <a:t>=</a:t>
              </a:r>
              <a:r>
                <a:rPr kumimoji="1" lang="zh-CN" altLang="en-US" sz="2000" b="1" dirty="0">
                  <a:latin typeface="Palatino Linotype" panose="02040502050505030304" pitchFamily="18" charset="0"/>
                </a:rPr>
                <a:t> </a:t>
              </a:r>
              <a:r>
                <a:rPr kumimoji="1" lang="en-US" altLang="zh-CN" sz="2000" b="1" dirty="0">
                  <a:latin typeface="Palatino Linotype" panose="02040502050505030304" pitchFamily="18" charset="0"/>
                </a:rPr>
                <a:t>5</a:t>
              </a:r>
              <a:endParaRPr kumimoji="1" lang="zh-CN" altLang="en-US" sz="2000" b="1" dirty="0">
                <a:latin typeface="Palatino Linotype" panose="02040502050505030304" pitchFamily="18" charset="0"/>
              </a:endParaRPr>
            </a:p>
          </p:txBody>
        </p:sp>
      </p:grpSp>
      <p:sp>
        <p:nvSpPr>
          <p:cNvPr id="5" name="文本框 4">
            <a:extLst>
              <a:ext uri="{FF2B5EF4-FFF2-40B4-BE49-F238E27FC236}">
                <a16:creationId xmlns:a16="http://schemas.microsoft.com/office/drawing/2014/main" id="{279921E6-6305-DD02-D0EA-A75DABA5741C}"/>
              </a:ext>
            </a:extLst>
          </p:cNvPr>
          <p:cNvSpPr txBox="1"/>
          <p:nvPr/>
        </p:nvSpPr>
        <p:spPr>
          <a:xfrm>
            <a:off x="4028514" y="5661878"/>
            <a:ext cx="2677086" cy="830997"/>
          </a:xfrm>
          <a:prstGeom prst="rect">
            <a:avLst/>
          </a:prstGeom>
          <a:noFill/>
        </p:spPr>
        <p:txBody>
          <a:bodyPr wrap="square" rtlCol="0">
            <a:spAutoFit/>
          </a:bodyPr>
          <a:lstStyle/>
          <a:p>
            <a:r>
              <a:rPr kumimoji="1" lang="en-US" altLang="zh-CN" sz="2400" dirty="0">
                <a:latin typeface="Palatino Linotype" panose="02040502050505030304" pitchFamily="18" charset="0"/>
              </a:rPr>
              <a:t>total</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weight</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5</a:t>
            </a:r>
          </a:p>
          <a:p>
            <a:r>
              <a:rPr kumimoji="1" lang="en-US" altLang="zh-CN" sz="2400" dirty="0">
                <a:latin typeface="Palatino Linotype" panose="02040502050505030304" pitchFamily="18" charset="0"/>
              </a:rPr>
              <a:t>total</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value</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a:t>
            </a:r>
            <a:r>
              <a:rPr kumimoji="1" lang="zh-CN" altLang="en-US" sz="2400" dirty="0">
                <a:latin typeface="Palatino Linotype" panose="02040502050505030304" pitchFamily="18" charset="0"/>
              </a:rPr>
              <a:t> </a:t>
            </a:r>
            <a:r>
              <a:rPr kumimoji="1" lang="en-US" altLang="zh-CN" sz="2400" dirty="0">
                <a:latin typeface="Palatino Linotype" panose="02040502050505030304" pitchFamily="18" charset="0"/>
              </a:rPr>
              <a:t>44</a:t>
            </a:r>
            <a:endParaRPr kumimoji="1" lang="zh-CN" altLang="en-US" sz="2400" dirty="0">
              <a:latin typeface="Palatino Linotype" panose="02040502050505030304" pitchFamily="18" charset="0"/>
            </a:endParaRPr>
          </a:p>
        </p:txBody>
      </p:sp>
    </p:spTree>
    <p:extLst>
      <p:ext uri="{BB962C8B-B14F-4D97-AF65-F5344CB8AC3E}">
        <p14:creationId xmlns:p14="http://schemas.microsoft.com/office/powerpoint/2010/main" val="385747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5616307F-59BD-8530-BA6F-BE6E044C3E49}"/>
              </a:ext>
            </a:extLst>
          </p:cNvPr>
          <p:cNvSpPr/>
          <p:nvPr/>
        </p:nvSpPr>
        <p:spPr>
          <a:xfrm>
            <a:off x="6741351" y="1655600"/>
            <a:ext cx="4928873" cy="1649195"/>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a:extLst>
              <a:ext uri="{FF2B5EF4-FFF2-40B4-BE49-F238E27FC236}">
                <a16:creationId xmlns:a16="http://schemas.microsoft.com/office/drawing/2014/main" id="{ECE6CE1B-4254-340D-E883-421B291E6B92}"/>
              </a:ext>
            </a:extLst>
          </p:cNvPr>
          <p:cNvSpPr txBox="1"/>
          <p:nvPr/>
        </p:nvSpPr>
        <p:spPr>
          <a:xfrm>
            <a:off x="6956954" y="3518118"/>
            <a:ext cx="8682655" cy="461665"/>
          </a:xfrm>
          <a:prstGeom prst="rect">
            <a:avLst/>
          </a:prstGeom>
          <a:noFill/>
        </p:spPr>
        <p:txBody>
          <a:bodyPr wrap="square" rtlCol="0">
            <a:spAutoFit/>
          </a:bodyPr>
          <a:lstStyle/>
          <a:p>
            <a:r>
              <a:rPr kumimoji="1" lang="en-US" altLang="zh-CN" sz="2400" i="1" dirty="0">
                <a:solidFill>
                  <a:schemeClr val="accent6">
                    <a:lumMod val="75000"/>
                  </a:schemeClr>
                </a:solidFill>
                <a:latin typeface="Palatino Linotype" panose="02040502050505030304" pitchFamily="18" charset="0"/>
              </a:rPr>
              <a:t>Enabling</a:t>
            </a:r>
            <a:r>
              <a:rPr kumimoji="1" lang="zh-CN" altLang="en-US" sz="2400" i="1" dirty="0">
                <a:solidFill>
                  <a:schemeClr val="accent6">
                    <a:lumMod val="75000"/>
                  </a:schemeClr>
                </a:solidFill>
                <a:latin typeface="Palatino Linotype" panose="02040502050505030304" pitchFamily="18" charset="0"/>
              </a:rPr>
              <a:t> </a:t>
            </a:r>
            <a:r>
              <a:rPr kumimoji="1" lang="en-US" altLang="zh-CN" sz="2400" i="1" dirty="0">
                <a:solidFill>
                  <a:schemeClr val="accent6">
                    <a:lumMod val="75000"/>
                  </a:schemeClr>
                </a:solidFill>
                <a:latin typeface="Palatino Linotype" panose="02040502050505030304" pitchFamily="18" charset="0"/>
              </a:rPr>
              <a:t>efficient</a:t>
            </a:r>
            <a:r>
              <a:rPr kumimoji="1" lang="zh-CN" altLang="en-US" sz="2400" i="1" dirty="0">
                <a:solidFill>
                  <a:schemeClr val="accent6">
                    <a:lumMod val="75000"/>
                  </a:schemeClr>
                </a:solidFill>
                <a:latin typeface="Palatino Linotype" panose="02040502050505030304" pitchFamily="18" charset="0"/>
              </a:rPr>
              <a:t> </a:t>
            </a:r>
            <a:r>
              <a:rPr kumimoji="1" lang="en-US" altLang="zh-CN" sz="2400" i="1" dirty="0">
                <a:solidFill>
                  <a:schemeClr val="accent6">
                    <a:lumMod val="75000"/>
                  </a:schemeClr>
                </a:solidFill>
                <a:latin typeface="Palatino Linotype" panose="02040502050505030304" pitchFamily="18" charset="0"/>
              </a:rPr>
              <a:t>reusing</a:t>
            </a:r>
            <a:endParaRPr kumimoji="1" lang="zh-CN" altLang="en-US" sz="2400" i="1" dirty="0">
              <a:solidFill>
                <a:schemeClr val="accent6">
                  <a:lumMod val="75000"/>
                </a:schemeClr>
              </a:solidFill>
              <a:latin typeface="Palatino Linotype" panose="02040502050505030304" pitchFamily="18" charset="0"/>
            </a:endParaRPr>
          </a:p>
        </p:txBody>
      </p:sp>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pPr rtl="0"/>
            <a:r>
              <a:rPr lang="en-US" altLang="zh-CN" dirty="0">
                <a:latin typeface="Palatino Linotype" panose="02040502050505030304" pitchFamily="18" charset="0"/>
              </a:rPr>
              <a:t>What</a:t>
            </a:r>
            <a:r>
              <a:rPr lang="zh-CN" altLang="en-US" dirty="0">
                <a:latin typeface="Palatino Linotype" panose="02040502050505030304" pitchFamily="18" charset="0"/>
              </a:rPr>
              <a:t> </a:t>
            </a:r>
            <a:r>
              <a:rPr lang="en-US" altLang="zh-CN" dirty="0">
                <a:latin typeface="Palatino Linotype" panose="02040502050505030304" pitchFamily="18" charset="0"/>
              </a:rPr>
              <a:t>is</a:t>
            </a:r>
            <a:r>
              <a:rPr lang="zh-CN" altLang="en-US" dirty="0">
                <a:latin typeface="Palatino Linotype" panose="02040502050505030304" pitchFamily="18" charset="0"/>
              </a:rPr>
              <a:t> </a:t>
            </a:r>
            <a:r>
              <a:rPr lang="en-US" altLang="zh-CN" sz="4400" dirty="0">
                <a:latin typeface="Palatino Linotype" panose="02040502050505030304" pitchFamily="18" charset="0"/>
              </a:rPr>
              <a:t>Memoized</a:t>
            </a:r>
            <a:r>
              <a:rPr lang="zh-CN" altLang="en-US" sz="4400" dirty="0">
                <a:latin typeface="Palatino Linotype" panose="02040502050505030304" pitchFamily="18" charset="0"/>
              </a:rPr>
              <a:t> </a:t>
            </a:r>
            <a:r>
              <a:rPr lang="en-US" altLang="zh-CN" sz="4400" dirty="0">
                <a:latin typeface="Palatino Linotype" panose="02040502050505030304" pitchFamily="18" charset="0"/>
              </a:rPr>
              <a:t>Search</a:t>
            </a:r>
            <a:r>
              <a:rPr lang="zh-CN" altLang="en-US" sz="4400" dirty="0">
                <a:latin typeface="Palatino Linotype" panose="02040502050505030304" pitchFamily="18" charset="0"/>
              </a:rPr>
              <a:t> </a:t>
            </a:r>
            <a:r>
              <a:rPr lang="en-US" altLang="zh-CN" dirty="0">
                <a:latin typeface="Palatino Linotype" panose="02040502050505030304" pitchFamily="18" charset="0"/>
              </a:rPr>
              <a:t>Algorithm?</a:t>
            </a:r>
            <a:endParaRPr lang="zh-cn" cap="none" dirty="0">
              <a:latin typeface="Palatino Linotype" panose="02040502050505030304" pitchFamily="18" charset="0"/>
            </a:endParaRPr>
          </a:p>
        </p:txBody>
      </p:sp>
      <p:sp>
        <p:nvSpPr>
          <p:cNvPr id="12" name="副标题 2">
            <a:extLst>
              <a:ext uri="{FF2B5EF4-FFF2-40B4-BE49-F238E27FC236}">
                <a16:creationId xmlns:a16="http://schemas.microsoft.com/office/drawing/2014/main" id="{903BEEE1-3F47-B6F4-1270-750BBE5627C5}"/>
              </a:ext>
            </a:extLst>
          </p:cNvPr>
          <p:cNvSpPr txBox="1">
            <a:spLocks/>
          </p:cNvSpPr>
          <p:nvPr/>
        </p:nvSpPr>
        <p:spPr>
          <a:xfrm>
            <a:off x="3518554" y="1796132"/>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13" name="副标题 2">
            <a:extLst>
              <a:ext uri="{FF2B5EF4-FFF2-40B4-BE49-F238E27FC236}">
                <a16:creationId xmlns:a16="http://schemas.microsoft.com/office/drawing/2014/main" id="{9D77922F-928F-2850-CC29-B5B04B02CF0D}"/>
              </a:ext>
            </a:extLst>
          </p:cNvPr>
          <p:cNvSpPr txBox="1">
            <a:spLocks/>
          </p:cNvSpPr>
          <p:nvPr/>
        </p:nvSpPr>
        <p:spPr>
          <a:xfrm>
            <a:off x="4269669" y="1779805"/>
            <a:ext cx="1833501"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Exhaustive</a:t>
            </a:r>
          </a:p>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Search</a:t>
            </a:r>
          </a:p>
        </p:txBody>
      </p:sp>
      <p:sp>
        <p:nvSpPr>
          <p:cNvPr id="14" name="副标题 2">
            <a:extLst>
              <a:ext uri="{FF2B5EF4-FFF2-40B4-BE49-F238E27FC236}">
                <a16:creationId xmlns:a16="http://schemas.microsoft.com/office/drawing/2014/main" id="{B3897AC3-3672-74B1-6300-0F37DB73CBA1}"/>
              </a:ext>
            </a:extLst>
          </p:cNvPr>
          <p:cNvSpPr txBox="1">
            <a:spLocks/>
          </p:cNvSpPr>
          <p:nvPr/>
        </p:nvSpPr>
        <p:spPr>
          <a:xfrm>
            <a:off x="6019296" y="1796132"/>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17" name="副标题 2">
            <a:extLst>
              <a:ext uri="{FF2B5EF4-FFF2-40B4-BE49-F238E27FC236}">
                <a16:creationId xmlns:a16="http://schemas.microsoft.com/office/drawing/2014/main" id="{B6D4EC23-2E76-5EDB-B25F-767D4B1ABF6B}"/>
              </a:ext>
            </a:extLst>
          </p:cNvPr>
          <p:cNvSpPr txBox="1">
            <a:spLocks/>
          </p:cNvSpPr>
          <p:nvPr/>
        </p:nvSpPr>
        <p:spPr>
          <a:xfrm>
            <a:off x="6741351" y="1690688"/>
            <a:ext cx="5039341" cy="164919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Local</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Objective</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Memoization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Partition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p:txBody>
      </p:sp>
      <p:sp>
        <p:nvSpPr>
          <p:cNvPr id="5" name="副标题 2">
            <a:extLst>
              <a:ext uri="{FF2B5EF4-FFF2-40B4-BE49-F238E27FC236}">
                <a16:creationId xmlns:a16="http://schemas.microsoft.com/office/drawing/2014/main" id="{B583E111-47F1-C31A-E49A-87E42660A4CC}"/>
              </a:ext>
            </a:extLst>
          </p:cNvPr>
          <p:cNvSpPr txBox="1">
            <a:spLocks/>
          </p:cNvSpPr>
          <p:nvPr/>
        </p:nvSpPr>
        <p:spPr>
          <a:xfrm>
            <a:off x="919842" y="1779806"/>
            <a:ext cx="2656115"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2400">
                <a:solidFill>
                  <a:srgbClr val="002060"/>
                </a:solidFill>
                <a:latin typeface="Palatino Linotype" panose="02040502050505030304" pitchFamily="18" charset="0"/>
                <a:ea typeface="Cambria" panose="02040503050406030204" pitchFamily="18" charset="0"/>
              </a:rPr>
              <a:t>Memoization</a:t>
            </a:r>
          </a:p>
          <a:p>
            <a:pPr marL="0" indent="0" algn="ctr">
              <a:buFont typeface="Arial" panose="020B0604020202020204" pitchFamily="34" charset="0"/>
              <a:buNone/>
            </a:pPr>
            <a:r>
              <a:rPr lang="en-US" altLang="zh-CN" sz="2400">
                <a:solidFill>
                  <a:srgbClr val="002060"/>
                </a:solidFill>
                <a:latin typeface="Palatino Linotype" panose="02040502050505030304" pitchFamily="18" charset="0"/>
                <a:ea typeface="Cambria" panose="02040503050406030204" pitchFamily="18" charset="0"/>
              </a:rPr>
              <a:t>Algorithm</a:t>
            </a:r>
            <a:endParaRPr lang="en-US" altLang="zh-CN" sz="2400" dirty="0">
              <a:solidFill>
                <a:srgbClr val="002060"/>
              </a:solidFill>
              <a:latin typeface="Palatino Linotype" panose="02040502050505030304" pitchFamily="18" charset="0"/>
              <a:ea typeface="Cambria" panose="02040503050406030204" pitchFamily="18" charset="0"/>
            </a:endParaRPr>
          </a:p>
        </p:txBody>
      </p:sp>
    </p:spTree>
    <p:extLst>
      <p:ext uri="{BB962C8B-B14F-4D97-AF65-F5344CB8AC3E}">
        <p14:creationId xmlns:p14="http://schemas.microsoft.com/office/powerpoint/2010/main" val="2642871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pPr rtl="0"/>
            <a:r>
              <a:rPr lang="en-US" altLang="zh-CN" dirty="0">
                <a:latin typeface="Palatino Linotype" panose="02040502050505030304" pitchFamily="18" charset="0"/>
              </a:rPr>
              <a:t>What</a:t>
            </a:r>
            <a:r>
              <a:rPr lang="zh-CN" altLang="en-US" dirty="0">
                <a:latin typeface="Palatino Linotype" panose="02040502050505030304" pitchFamily="18" charset="0"/>
              </a:rPr>
              <a:t> </a:t>
            </a:r>
            <a:r>
              <a:rPr lang="en-US" altLang="zh-CN" dirty="0">
                <a:latin typeface="Palatino Linotype" panose="02040502050505030304" pitchFamily="18" charset="0"/>
              </a:rPr>
              <a:t>is</a:t>
            </a:r>
            <a:r>
              <a:rPr lang="zh-CN" altLang="en-US" dirty="0">
                <a:latin typeface="Palatino Linotype" panose="02040502050505030304" pitchFamily="18" charset="0"/>
              </a:rPr>
              <a:t> </a:t>
            </a:r>
            <a:r>
              <a:rPr lang="en-US" altLang="zh-CN" sz="4400" dirty="0">
                <a:latin typeface="Palatino Linotype" panose="02040502050505030304" pitchFamily="18" charset="0"/>
              </a:rPr>
              <a:t>Memoized</a:t>
            </a:r>
            <a:r>
              <a:rPr lang="zh-CN" altLang="en-US" sz="4400" dirty="0">
                <a:latin typeface="Palatino Linotype" panose="02040502050505030304" pitchFamily="18" charset="0"/>
              </a:rPr>
              <a:t> </a:t>
            </a:r>
            <a:r>
              <a:rPr lang="en-US" altLang="zh-CN" sz="4400" dirty="0">
                <a:latin typeface="Palatino Linotype" panose="02040502050505030304" pitchFamily="18" charset="0"/>
              </a:rPr>
              <a:t>Search</a:t>
            </a:r>
            <a:r>
              <a:rPr lang="zh-CN" altLang="en-US" sz="4400" dirty="0">
                <a:latin typeface="Palatino Linotype" panose="02040502050505030304" pitchFamily="18" charset="0"/>
              </a:rPr>
              <a:t> </a:t>
            </a:r>
            <a:r>
              <a:rPr lang="en-US" altLang="zh-CN" dirty="0">
                <a:latin typeface="Palatino Linotype" panose="02040502050505030304" pitchFamily="18" charset="0"/>
              </a:rPr>
              <a:t>Algorithm?</a:t>
            </a:r>
            <a:endParaRPr lang="zh-cn" cap="none" dirty="0">
              <a:latin typeface="Palatino Linotype" panose="02040502050505030304" pitchFamily="18" charset="0"/>
            </a:endParaRPr>
          </a:p>
        </p:txBody>
      </p:sp>
      <p:sp>
        <p:nvSpPr>
          <p:cNvPr id="121" name="副标题 2">
            <a:extLst>
              <a:ext uri="{FF2B5EF4-FFF2-40B4-BE49-F238E27FC236}">
                <a16:creationId xmlns:a16="http://schemas.microsoft.com/office/drawing/2014/main" id="{14F05D8A-BA43-4B15-6B09-E6EDBEB1B021}"/>
              </a:ext>
            </a:extLst>
          </p:cNvPr>
          <p:cNvSpPr>
            <a:spLocks noGrp="1"/>
          </p:cNvSpPr>
          <p:nvPr>
            <p:ph idx="1"/>
          </p:nvPr>
        </p:nvSpPr>
        <p:spPr>
          <a:xfrm>
            <a:off x="919842" y="1779806"/>
            <a:ext cx="2656115" cy="1325563"/>
          </a:xfrm>
        </p:spPr>
        <p:txBody>
          <a:bodyPr rtlCol="0" anchor="ctr">
            <a:noAutofit/>
          </a:bodyPr>
          <a:lstStyle/>
          <a:p>
            <a:pPr marL="0" indent="0" algn="ctr">
              <a:buNone/>
            </a:pPr>
            <a:r>
              <a:rPr lang="en-US" altLang="zh-CN" sz="2400" dirty="0">
                <a:solidFill>
                  <a:srgbClr val="002060"/>
                </a:solidFill>
                <a:latin typeface="Palatino Linotype" panose="02040502050505030304" pitchFamily="18" charset="0"/>
                <a:ea typeface="Cambria" panose="02040503050406030204" pitchFamily="18" charset="0"/>
              </a:rPr>
              <a:t>Memoization</a:t>
            </a:r>
          </a:p>
          <a:p>
            <a:pPr marL="0" indent="0" algn="ctr">
              <a:buNone/>
            </a:pPr>
            <a:r>
              <a:rPr lang="en-US" altLang="zh-CN" sz="2400" dirty="0">
                <a:solidFill>
                  <a:srgbClr val="002060"/>
                </a:solidFill>
                <a:latin typeface="Palatino Linotype" panose="02040502050505030304" pitchFamily="18" charset="0"/>
                <a:ea typeface="Cambria" panose="02040503050406030204" pitchFamily="18" charset="0"/>
              </a:rPr>
              <a:t>Algorithm</a:t>
            </a:r>
          </a:p>
        </p:txBody>
      </p:sp>
      <p:sp>
        <p:nvSpPr>
          <p:cNvPr id="12" name="副标题 2">
            <a:extLst>
              <a:ext uri="{FF2B5EF4-FFF2-40B4-BE49-F238E27FC236}">
                <a16:creationId xmlns:a16="http://schemas.microsoft.com/office/drawing/2014/main" id="{903BEEE1-3F47-B6F4-1270-750BBE5627C5}"/>
              </a:ext>
            </a:extLst>
          </p:cNvPr>
          <p:cNvSpPr txBox="1">
            <a:spLocks/>
          </p:cNvSpPr>
          <p:nvPr/>
        </p:nvSpPr>
        <p:spPr>
          <a:xfrm>
            <a:off x="3518554" y="1796132"/>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13" name="副标题 2">
            <a:extLst>
              <a:ext uri="{FF2B5EF4-FFF2-40B4-BE49-F238E27FC236}">
                <a16:creationId xmlns:a16="http://schemas.microsoft.com/office/drawing/2014/main" id="{9D77922F-928F-2850-CC29-B5B04B02CF0D}"/>
              </a:ext>
            </a:extLst>
          </p:cNvPr>
          <p:cNvSpPr txBox="1">
            <a:spLocks/>
          </p:cNvSpPr>
          <p:nvPr/>
        </p:nvSpPr>
        <p:spPr>
          <a:xfrm>
            <a:off x="4269669" y="1779805"/>
            <a:ext cx="1833501"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Exhaustive</a:t>
            </a:r>
          </a:p>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Search</a:t>
            </a:r>
          </a:p>
        </p:txBody>
      </p:sp>
      <p:sp>
        <p:nvSpPr>
          <p:cNvPr id="14" name="副标题 2">
            <a:extLst>
              <a:ext uri="{FF2B5EF4-FFF2-40B4-BE49-F238E27FC236}">
                <a16:creationId xmlns:a16="http://schemas.microsoft.com/office/drawing/2014/main" id="{B3897AC3-3672-74B1-6300-0F37DB73CBA1}"/>
              </a:ext>
            </a:extLst>
          </p:cNvPr>
          <p:cNvSpPr txBox="1">
            <a:spLocks/>
          </p:cNvSpPr>
          <p:nvPr/>
        </p:nvSpPr>
        <p:spPr>
          <a:xfrm>
            <a:off x="6019296" y="1796132"/>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3" name="文本框 2">
            <a:extLst>
              <a:ext uri="{FF2B5EF4-FFF2-40B4-BE49-F238E27FC236}">
                <a16:creationId xmlns:a16="http://schemas.microsoft.com/office/drawing/2014/main" id="{8BB263C5-F4ED-DB37-F54D-5EAEFA7CE51B}"/>
              </a:ext>
            </a:extLst>
          </p:cNvPr>
          <p:cNvSpPr txBox="1"/>
          <p:nvPr/>
        </p:nvSpPr>
        <p:spPr>
          <a:xfrm>
            <a:off x="838200" y="3752632"/>
            <a:ext cx="7027886" cy="523220"/>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sz="2800" dirty="0">
                <a:latin typeface="Palatino Linotype" panose="02040502050505030304" pitchFamily="18" charset="0"/>
              </a:rPr>
              <a:t>#Classes</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a:t>
            </a:r>
            <a:r>
              <a:rPr kumimoji="1" lang="zh-CN" altLang="en-US" sz="2800" dirty="0">
                <a:latin typeface="Palatino Linotype" panose="02040502050505030304" pitchFamily="18" charset="0"/>
              </a:rPr>
              <a:t> </a:t>
            </a:r>
            <a:r>
              <a:rPr kumimoji="1" lang="en-US" altLang="zh-CN" sz="2800" i="1" dirty="0">
                <a:latin typeface="Palatino Linotype" panose="02040502050505030304" pitchFamily="18" charset="0"/>
              </a:rPr>
              <a:t>O</a:t>
            </a:r>
            <a:r>
              <a:rPr kumimoji="1" lang="zh-CN" altLang="en-US" sz="2800" i="1" dirty="0">
                <a:latin typeface="Palatino Linotype" panose="02040502050505030304" pitchFamily="18" charset="0"/>
              </a:rPr>
              <a:t> </a:t>
            </a:r>
            <a:r>
              <a:rPr kumimoji="1" lang="en-US" altLang="zh-CN" sz="2800" dirty="0">
                <a:latin typeface="Palatino Linotype" panose="02040502050505030304" pitchFamily="18" charset="0"/>
              </a:rPr>
              <a:t>(</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#variables</a:t>
            </a:r>
            <a:r>
              <a:rPr kumimoji="1" lang="zh-CN" altLang="en-US" sz="2800" dirty="0">
                <a:latin typeface="Palatino Linotype" panose="02040502050505030304" pitchFamily="18" charset="0"/>
              </a:rPr>
              <a:t> * </a:t>
            </a:r>
            <a:r>
              <a:rPr kumimoji="1" lang="en-US" altLang="zh-CN" sz="2800" dirty="0">
                <a:latin typeface="Palatino Linotype" panose="02040502050505030304" pitchFamily="18" charset="0"/>
              </a:rPr>
              <a:t>range</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of</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MPF</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a:t>
            </a:r>
            <a:endParaRPr kumimoji="1" lang="zh-CN" altLang="en-US" sz="2800" dirty="0">
              <a:latin typeface="Palatino Linotype" panose="02040502050505030304" pitchFamily="18" charset="0"/>
            </a:endParaRPr>
          </a:p>
        </p:txBody>
      </p:sp>
      <p:sp>
        <p:nvSpPr>
          <p:cNvPr id="6" name="副标题 2">
            <a:extLst>
              <a:ext uri="{FF2B5EF4-FFF2-40B4-BE49-F238E27FC236}">
                <a16:creationId xmlns:a16="http://schemas.microsoft.com/office/drawing/2014/main" id="{C24E2CC2-223E-0343-BE28-EEA102D585A2}"/>
              </a:ext>
            </a:extLst>
          </p:cNvPr>
          <p:cNvSpPr txBox="1">
            <a:spLocks/>
          </p:cNvSpPr>
          <p:nvPr/>
        </p:nvSpPr>
        <p:spPr>
          <a:xfrm>
            <a:off x="6741351" y="1690688"/>
            <a:ext cx="5039341" cy="164919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Local</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Objective</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Memoization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Partition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p:txBody>
      </p:sp>
    </p:spTree>
    <p:extLst>
      <p:ext uri="{BB962C8B-B14F-4D97-AF65-F5344CB8AC3E}">
        <p14:creationId xmlns:p14="http://schemas.microsoft.com/office/powerpoint/2010/main" val="3503222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pPr rtl="0"/>
            <a:r>
              <a:rPr lang="en-US" altLang="zh-CN" dirty="0">
                <a:latin typeface="Palatino Linotype" panose="02040502050505030304" pitchFamily="18" charset="0"/>
              </a:rPr>
              <a:t>What</a:t>
            </a:r>
            <a:r>
              <a:rPr lang="zh-CN" altLang="en-US" dirty="0">
                <a:latin typeface="Palatino Linotype" panose="02040502050505030304" pitchFamily="18" charset="0"/>
              </a:rPr>
              <a:t> </a:t>
            </a:r>
            <a:r>
              <a:rPr lang="en-US" altLang="zh-CN" dirty="0">
                <a:latin typeface="Palatino Linotype" panose="02040502050505030304" pitchFamily="18" charset="0"/>
              </a:rPr>
              <a:t>is</a:t>
            </a:r>
            <a:r>
              <a:rPr lang="zh-CN" altLang="en-US" dirty="0">
                <a:latin typeface="Palatino Linotype" panose="02040502050505030304" pitchFamily="18" charset="0"/>
              </a:rPr>
              <a:t> </a:t>
            </a:r>
            <a:r>
              <a:rPr lang="en-US" altLang="zh-CN" sz="4400" dirty="0">
                <a:latin typeface="Palatino Linotype" panose="02040502050505030304" pitchFamily="18" charset="0"/>
              </a:rPr>
              <a:t>Memoized</a:t>
            </a:r>
            <a:r>
              <a:rPr lang="zh-CN" altLang="en-US" sz="4400" dirty="0">
                <a:latin typeface="Palatino Linotype" panose="02040502050505030304" pitchFamily="18" charset="0"/>
              </a:rPr>
              <a:t> </a:t>
            </a:r>
            <a:r>
              <a:rPr lang="en-US" altLang="zh-CN" sz="4400" dirty="0">
                <a:latin typeface="Palatino Linotype" panose="02040502050505030304" pitchFamily="18" charset="0"/>
              </a:rPr>
              <a:t>Search</a:t>
            </a:r>
            <a:r>
              <a:rPr lang="zh-CN" altLang="en-US" sz="4400" dirty="0">
                <a:latin typeface="Palatino Linotype" panose="02040502050505030304" pitchFamily="18" charset="0"/>
              </a:rPr>
              <a:t> </a:t>
            </a:r>
            <a:r>
              <a:rPr lang="en-US" altLang="zh-CN" dirty="0">
                <a:latin typeface="Palatino Linotype" panose="02040502050505030304" pitchFamily="18" charset="0"/>
              </a:rPr>
              <a:t>Algorithm?</a:t>
            </a:r>
            <a:endParaRPr lang="zh-cn" cap="none" dirty="0">
              <a:latin typeface="Palatino Linotype" panose="02040502050505030304" pitchFamily="18" charset="0"/>
            </a:endParaRPr>
          </a:p>
        </p:txBody>
      </p:sp>
      <p:sp>
        <p:nvSpPr>
          <p:cNvPr id="121" name="副标题 2">
            <a:extLst>
              <a:ext uri="{FF2B5EF4-FFF2-40B4-BE49-F238E27FC236}">
                <a16:creationId xmlns:a16="http://schemas.microsoft.com/office/drawing/2014/main" id="{14F05D8A-BA43-4B15-6B09-E6EDBEB1B021}"/>
              </a:ext>
            </a:extLst>
          </p:cNvPr>
          <p:cNvSpPr>
            <a:spLocks noGrp="1"/>
          </p:cNvSpPr>
          <p:nvPr>
            <p:ph idx="1"/>
          </p:nvPr>
        </p:nvSpPr>
        <p:spPr>
          <a:xfrm>
            <a:off x="919842" y="1779806"/>
            <a:ext cx="2656115" cy="1325563"/>
          </a:xfrm>
        </p:spPr>
        <p:txBody>
          <a:bodyPr rtlCol="0" anchor="ctr">
            <a:noAutofit/>
          </a:bodyPr>
          <a:lstStyle/>
          <a:p>
            <a:pPr marL="0" indent="0" algn="ctr">
              <a:buNone/>
            </a:pPr>
            <a:r>
              <a:rPr lang="en-US" altLang="zh-CN" sz="2400" dirty="0">
                <a:solidFill>
                  <a:srgbClr val="002060"/>
                </a:solidFill>
                <a:latin typeface="Palatino Linotype" panose="02040502050505030304" pitchFamily="18" charset="0"/>
                <a:ea typeface="Cambria" panose="02040503050406030204" pitchFamily="18" charset="0"/>
              </a:rPr>
              <a:t>Memoization</a:t>
            </a:r>
          </a:p>
          <a:p>
            <a:pPr marL="0" indent="0" algn="ctr">
              <a:buNone/>
            </a:pPr>
            <a:r>
              <a:rPr lang="en-US" altLang="zh-CN" sz="2400" dirty="0">
                <a:solidFill>
                  <a:srgbClr val="002060"/>
                </a:solidFill>
                <a:latin typeface="Palatino Linotype" panose="02040502050505030304" pitchFamily="18" charset="0"/>
                <a:ea typeface="Cambria" panose="02040503050406030204" pitchFamily="18" charset="0"/>
              </a:rPr>
              <a:t>Algorithm</a:t>
            </a:r>
          </a:p>
        </p:txBody>
      </p:sp>
      <p:sp>
        <p:nvSpPr>
          <p:cNvPr id="12" name="副标题 2">
            <a:extLst>
              <a:ext uri="{FF2B5EF4-FFF2-40B4-BE49-F238E27FC236}">
                <a16:creationId xmlns:a16="http://schemas.microsoft.com/office/drawing/2014/main" id="{903BEEE1-3F47-B6F4-1270-750BBE5627C5}"/>
              </a:ext>
            </a:extLst>
          </p:cNvPr>
          <p:cNvSpPr txBox="1">
            <a:spLocks/>
          </p:cNvSpPr>
          <p:nvPr/>
        </p:nvSpPr>
        <p:spPr>
          <a:xfrm>
            <a:off x="3518554" y="1796132"/>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13" name="副标题 2">
            <a:extLst>
              <a:ext uri="{FF2B5EF4-FFF2-40B4-BE49-F238E27FC236}">
                <a16:creationId xmlns:a16="http://schemas.microsoft.com/office/drawing/2014/main" id="{9D77922F-928F-2850-CC29-B5B04B02CF0D}"/>
              </a:ext>
            </a:extLst>
          </p:cNvPr>
          <p:cNvSpPr txBox="1">
            <a:spLocks/>
          </p:cNvSpPr>
          <p:nvPr/>
        </p:nvSpPr>
        <p:spPr>
          <a:xfrm>
            <a:off x="4269669" y="1779805"/>
            <a:ext cx="1833501"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Exhaustive</a:t>
            </a:r>
          </a:p>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Search</a:t>
            </a:r>
          </a:p>
        </p:txBody>
      </p:sp>
      <p:sp>
        <p:nvSpPr>
          <p:cNvPr id="14" name="副标题 2">
            <a:extLst>
              <a:ext uri="{FF2B5EF4-FFF2-40B4-BE49-F238E27FC236}">
                <a16:creationId xmlns:a16="http://schemas.microsoft.com/office/drawing/2014/main" id="{B3897AC3-3672-74B1-6300-0F37DB73CBA1}"/>
              </a:ext>
            </a:extLst>
          </p:cNvPr>
          <p:cNvSpPr txBox="1">
            <a:spLocks/>
          </p:cNvSpPr>
          <p:nvPr/>
        </p:nvSpPr>
        <p:spPr>
          <a:xfrm>
            <a:off x="6019296" y="1796132"/>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3" name="文本框 2">
            <a:extLst>
              <a:ext uri="{FF2B5EF4-FFF2-40B4-BE49-F238E27FC236}">
                <a16:creationId xmlns:a16="http://schemas.microsoft.com/office/drawing/2014/main" id="{8BB263C5-F4ED-DB37-F54D-5EAEFA7CE51B}"/>
              </a:ext>
            </a:extLst>
          </p:cNvPr>
          <p:cNvSpPr txBox="1"/>
          <p:nvPr/>
        </p:nvSpPr>
        <p:spPr>
          <a:xfrm>
            <a:off x="838200" y="3752632"/>
            <a:ext cx="7027886" cy="523220"/>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sz="2800" dirty="0">
                <a:latin typeface="Palatino Linotype" panose="02040502050505030304" pitchFamily="18" charset="0"/>
              </a:rPr>
              <a:t>#Classes</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a:t>
            </a:r>
            <a:r>
              <a:rPr kumimoji="1" lang="zh-CN" altLang="en-US" sz="2800" dirty="0">
                <a:latin typeface="Palatino Linotype" panose="02040502050505030304" pitchFamily="18" charset="0"/>
              </a:rPr>
              <a:t> </a:t>
            </a:r>
            <a:r>
              <a:rPr kumimoji="1" lang="en-US" altLang="zh-CN" sz="2800" i="1" dirty="0">
                <a:latin typeface="Palatino Linotype" panose="02040502050505030304" pitchFamily="18" charset="0"/>
              </a:rPr>
              <a:t>O</a:t>
            </a:r>
            <a:r>
              <a:rPr kumimoji="1" lang="zh-CN" altLang="en-US" sz="2800" i="1" dirty="0">
                <a:latin typeface="Palatino Linotype" panose="02040502050505030304" pitchFamily="18" charset="0"/>
              </a:rPr>
              <a:t> </a:t>
            </a:r>
            <a:r>
              <a:rPr kumimoji="1" lang="en-US" altLang="zh-CN" sz="2800" dirty="0">
                <a:latin typeface="Palatino Linotype" panose="02040502050505030304" pitchFamily="18" charset="0"/>
              </a:rPr>
              <a:t>(</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#variables</a:t>
            </a:r>
            <a:r>
              <a:rPr kumimoji="1" lang="zh-CN" altLang="en-US" sz="2800" dirty="0">
                <a:latin typeface="Palatino Linotype" panose="02040502050505030304" pitchFamily="18" charset="0"/>
              </a:rPr>
              <a:t> * </a:t>
            </a:r>
            <a:r>
              <a:rPr kumimoji="1" lang="en-US" altLang="zh-CN" sz="2800" dirty="0">
                <a:latin typeface="Palatino Linotype" panose="02040502050505030304" pitchFamily="18" charset="0"/>
              </a:rPr>
              <a:t>range</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of</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MPF</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a:t>
            </a:r>
            <a:endParaRPr kumimoji="1" lang="zh-CN" altLang="en-US" sz="2800" dirty="0">
              <a:latin typeface="Palatino Linotype" panose="02040502050505030304" pitchFamily="18" charset="0"/>
            </a:endParaRPr>
          </a:p>
        </p:txBody>
      </p:sp>
      <p:sp>
        <p:nvSpPr>
          <p:cNvPr id="6" name="副标题 2">
            <a:extLst>
              <a:ext uri="{FF2B5EF4-FFF2-40B4-BE49-F238E27FC236}">
                <a16:creationId xmlns:a16="http://schemas.microsoft.com/office/drawing/2014/main" id="{C24E2CC2-223E-0343-BE28-EEA102D585A2}"/>
              </a:ext>
            </a:extLst>
          </p:cNvPr>
          <p:cNvSpPr txBox="1">
            <a:spLocks/>
          </p:cNvSpPr>
          <p:nvPr/>
        </p:nvSpPr>
        <p:spPr>
          <a:xfrm>
            <a:off x="6741351" y="1690688"/>
            <a:ext cx="5039341" cy="164919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Local</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Objective</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Memoization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Partition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p:txBody>
      </p:sp>
      <p:sp>
        <p:nvSpPr>
          <p:cNvPr id="4" name="文本框 3">
            <a:extLst>
              <a:ext uri="{FF2B5EF4-FFF2-40B4-BE49-F238E27FC236}">
                <a16:creationId xmlns:a16="http://schemas.microsoft.com/office/drawing/2014/main" id="{8E02EE86-BB4A-AE5A-4B7B-980D1ECCBA52}"/>
              </a:ext>
            </a:extLst>
          </p:cNvPr>
          <p:cNvSpPr txBox="1"/>
          <p:nvPr/>
        </p:nvSpPr>
        <p:spPr>
          <a:xfrm>
            <a:off x="838200" y="4399895"/>
            <a:ext cx="8473795" cy="523220"/>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sz="2800" dirty="0">
                <a:latin typeface="Palatino Linotype" panose="02040502050505030304" pitchFamily="18" charset="0"/>
              </a:rPr>
              <a:t>Each</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of</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the</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three</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parts</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is</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a</a:t>
            </a:r>
            <a:r>
              <a:rPr kumimoji="1" lang="zh-CN" altLang="en-US" sz="2800" dirty="0">
                <a:latin typeface="Palatino Linotype" panose="02040502050505030304" pitchFamily="18" charset="0"/>
              </a:rPr>
              <a:t> </a:t>
            </a:r>
            <a:r>
              <a:rPr kumimoji="1" lang="en-US" altLang="zh-CN" sz="2800" i="1" dirty="0">
                <a:latin typeface="Palatino Linotype" panose="02040502050505030304" pitchFamily="18" charset="0"/>
              </a:rPr>
              <a:t>much</a:t>
            </a:r>
            <a:r>
              <a:rPr kumimoji="1" lang="zh-CN" altLang="en-US" sz="2800" i="1" dirty="0">
                <a:latin typeface="Palatino Linotype" panose="02040502050505030304" pitchFamily="18" charset="0"/>
              </a:rPr>
              <a:t> </a:t>
            </a:r>
            <a:r>
              <a:rPr kumimoji="1" lang="en-US" altLang="zh-CN" sz="2800" i="1" dirty="0">
                <a:latin typeface="Palatino Linotype" panose="02040502050505030304" pitchFamily="18" charset="0"/>
              </a:rPr>
              <a:t>smaller</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program!</a:t>
            </a:r>
            <a:endParaRPr kumimoji="1" lang="zh-CN" altLang="en-US" sz="2800" dirty="0">
              <a:latin typeface="Palatino Linotype" panose="02040502050505030304" pitchFamily="18" charset="0"/>
            </a:endParaRPr>
          </a:p>
        </p:txBody>
      </p:sp>
    </p:spTree>
    <p:extLst>
      <p:ext uri="{BB962C8B-B14F-4D97-AF65-F5344CB8AC3E}">
        <p14:creationId xmlns:p14="http://schemas.microsoft.com/office/powerpoint/2010/main" val="886306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pPr rtl="0"/>
            <a:r>
              <a:rPr lang="en-US" altLang="zh-CN" dirty="0">
                <a:latin typeface="Palatino Linotype" panose="02040502050505030304" pitchFamily="18" charset="0"/>
              </a:rPr>
              <a:t>What</a:t>
            </a:r>
            <a:r>
              <a:rPr lang="zh-CN" altLang="en-US" dirty="0">
                <a:latin typeface="Palatino Linotype" panose="02040502050505030304" pitchFamily="18" charset="0"/>
              </a:rPr>
              <a:t> </a:t>
            </a:r>
            <a:r>
              <a:rPr lang="en-US" altLang="zh-CN" dirty="0">
                <a:latin typeface="Palatino Linotype" panose="02040502050505030304" pitchFamily="18" charset="0"/>
              </a:rPr>
              <a:t>is</a:t>
            </a:r>
            <a:r>
              <a:rPr lang="zh-CN" altLang="en-US" dirty="0">
                <a:latin typeface="Palatino Linotype" panose="02040502050505030304" pitchFamily="18" charset="0"/>
              </a:rPr>
              <a:t> </a:t>
            </a:r>
            <a:r>
              <a:rPr lang="en-US" altLang="zh-CN" sz="4400" dirty="0">
                <a:latin typeface="Palatino Linotype" panose="02040502050505030304" pitchFamily="18" charset="0"/>
              </a:rPr>
              <a:t>Memoized</a:t>
            </a:r>
            <a:r>
              <a:rPr lang="zh-CN" altLang="en-US" sz="4400" dirty="0">
                <a:latin typeface="Palatino Linotype" panose="02040502050505030304" pitchFamily="18" charset="0"/>
              </a:rPr>
              <a:t> </a:t>
            </a:r>
            <a:r>
              <a:rPr lang="en-US" altLang="zh-CN" sz="4400" dirty="0">
                <a:latin typeface="Palatino Linotype" panose="02040502050505030304" pitchFamily="18" charset="0"/>
              </a:rPr>
              <a:t>Search</a:t>
            </a:r>
            <a:r>
              <a:rPr lang="zh-CN" altLang="en-US" sz="4400" dirty="0">
                <a:latin typeface="Palatino Linotype" panose="02040502050505030304" pitchFamily="18" charset="0"/>
              </a:rPr>
              <a:t> </a:t>
            </a:r>
            <a:r>
              <a:rPr lang="en-US" altLang="zh-CN" dirty="0">
                <a:latin typeface="Palatino Linotype" panose="02040502050505030304" pitchFamily="18" charset="0"/>
              </a:rPr>
              <a:t>Algorithm?</a:t>
            </a:r>
            <a:endParaRPr lang="zh-cn" cap="none" dirty="0">
              <a:latin typeface="Palatino Linotype" panose="02040502050505030304" pitchFamily="18" charset="0"/>
            </a:endParaRPr>
          </a:p>
        </p:txBody>
      </p:sp>
      <p:sp>
        <p:nvSpPr>
          <p:cNvPr id="121" name="副标题 2">
            <a:extLst>
              <a:ext uri="{FF2B5EF4-FFF2-40B4-BE49-F238E27FC236}">
                <a16:creationId xmlns:a16="http://schemas.microsoft.com/office/drawing/2014/main" id="{14F05D8A-BA43-4B15-6B09-E6EDBEB1B021}"/>
              </a:ext>
            </a:extLst>
          </p:cNvPr>
          <p:cNvSpPr>
            <a:spLocks noGrp="1"/>
          </p:cNvSpPr>
          <p:nvPr>
            <p:ph idx="1"/>
          </p:nvPr>
        </p:nvSpPr>
        <p:spPr>
          <a:xfrm>
            <a:off x="919842" y="1779806"/>
            <a:ext cx="2656115" cy="1325563"/>
          </a:xfrm>
        </p:spPr>
        <p:txBody>
          <a:bodyPr rtlCol="0" anchor="ctr">
            <a:noAutofit/>
          </a:bodyPr>
          <a:lstStyle/>
          <a:p>
            <a:pPr marL="0" indent="0" algn="ctr">
              <a:buNone/>
            </a:pPr>
            <a:r>
              <a:rPr lang="en-US" altLang="zh-CN" sz="2400" dirty="0">
                <a:solidFill>
                  <a:srgbClr val="002060"/>
                </a:solidFill>
                <a:latin typeface="Palatino Linotype" panose="02040502050505030304" pitchFamily="18" charset="0"/>
                <a:ea typeface="Cambria" panose="02040503050406030204" pitchFamily="18" charset="0"/>
              </a:rPr>
              <a:t>Memoization</a:t>
            </a:r>
          </a:p>
          <a:p>
            <a:pPr marL="0" indent="0" algn="ctr">
              <a:buNone/>
            </a:pPr>
            <a:r>
              <a:rPr lang="en-US" altLang="zh-CN" sz="2400" dirty="0">
                <a:solidFill>
                  <a:srgbClr val="002060"/>
                </a:solidFill>
                <a:latin typeface="Palatino Linotype" panose="02040502050505030304" pitchFamily="18" charset="0"/>
                <a:ea typeface="Cambria" panose="02040503050406030204" pitchFamily="18" charset="0"/>
              </a:rPr>
              <a:t>Algorithm</a:t>
            </a:r>
          </a:p>
        </p:txBody>
      </p:sp>
      <p:sp>
        <p:nvSpPr>
          <p:cNvPr id="12" name="副标题 2">
            <a:extLst>
              <a:ext uri="{FF2B5EF4-FFF2-40B4-BE49-F238E27FC236}">
                <a16:creationId xmlns:a16="http://schemas.microsoft.com/office/drawing/2014/main" id="{903BEEE1-3F47-B6F4-1270-750BBE5627C5}"/>
              </a:ext>
            </a:extLst>
          </p:cNvPr>
          <p:cNvSpPr txBox="1">
            <a:spLocks/>
          </p:cNvSpPr>
          <p:nvPr/>
        </p:nvSpPr>
        <p:spPr>
          <a:xfrm>
            <a:off x="3518554" y="1796132"/>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13" name="副标题 2">
            <a:extLst>
              <a:ext uri="{FF2B5EF4-FFF2-40B4-BE49-F238E27FC236}">
                <a16:creationId xmlns:a16="http://schemas.microsoft.com/office/drawing/2014/main" id="{9D77922F-928F-2850-CC29-B5B04B02CF0D}"/>
              </a:ext>
            </a:extLst>
          </p:cNvPr>
          <p:cNvSpPr txBox="1">
            <a:spLocks/>
          </p:cNvSpPr>
          <p:nvPr/>
        </p:nvSpPr>
        <p:spPr>
          <a:xfrm>
            <a:off x="4269669" y="1779805"/>
            <a:ext cx="1833501"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Exhaustive</a:t>
            </a:r>
          </a:p>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Search</a:t>
            </a:r>
          </a:p>
        </p:txBody>
      </p:sp>
      <p:sp>
        <p:nvSpPr>
          <p:cNvPr id="14" name="副标题 2">
            <a:extLst>
              <a:ext uri="{FF2B5EF4-FFF2-40B4-BE49-F238E27FC236}">
                <a16:creationId xmlns:a16="http://schemas.microsoft.com/office/drawing/2014/main" id="{B3897AC3-3672-74B1-6300-0F37DB73CBA1}"/>
              </a:ext>
            </a:extLst>
          </p:cNvPr>
          <p:cNvSpPr txBox="1">
            <a:spLocks/>
          </p:cNvSpPr>
          <p:nvPr/>
        </p:nvSpPr>
        <p:spPr>
          <a:xfrm>
            <a:off x="6019296" y="1796132"/>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3" name="文本框 2">
            <a:extLst>
              <a:ext uri="{FF2B5EF4-FFF2-40B4-BE49-F238E27FC236}">
                <a16:creationId xmlns:a16="http://schemas.microsoft.com/office/drawing/2014/main" id="{8BB263C5-F4ED-DB37-F54D-5EAEFA7CE51B}"/>
              </a:ext>
            </a:extLst>
          </p:cNvPr>
          <p:cNvSpPr txBox="1"/>
          <p:nvPr/>
        </p:nvSpPr>
        <p:spPr>
          <a:xfrm>
            <a:off x="838200" y="3752632"/>
            <a:ext cx="7027886" cy="523220"/>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sz="2800" dirty="0">
                <a:latin typeface="Palatino Linotype" panose="02040502050505030304" pitchFamily="18" charset="0"/>
              </a:rPr>
              <a:t>#Classes</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a:t>
            </a:r>
            <a:r>
              <a:rPr kumimoji="1" lang="zh-CN" altLang="en-US" sz="2800" dirty="0">
                <a:latin typeface="Palatino Linotype" panose="02040502050505030304" pitchFamily="18" charset="0"/>
              </a:rPr>
              <a:t> </a:t>
            </a:r>
            <a:r>
              <a:rPr kumimoji="1" lang="en-US" altLang="zh-CN" sz="2800" i="1" dirty="0">
                <a:latin typeface="Palatino Linotype" panose="02040502050505030304" pitchFamily="18" charset="0"/>
              </a:rPr>
              <a:t>O</a:t>
            </a:r>
            <a:r>
              <a:rPr kumimoji="1" lang="zh-CN" altLang="en-US" sz="2800" i="1" dirty="0">
                <a:latin typeface="Palatino Linotype" panose="02040502050505030304" pitchFamily="18" charset="0"/>
              </a:rPr>
              <a:t> </a:t>
            </a:r>
            <a:r>
              <a:rPr kumimoji="1" lang="en-US" altLang="zh-CN" sz="2800" dirty="0">
                <a:latin typeface="Palatino Linotype" panose="02040502050505030304" pitchFamily="18" charset="0"/>
              </a:rPr>
              <a:t>(</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#variables</a:t>
            </a:r>
            <a:r>
              <a:rPr kumimoji="1" lang="zh-CN" altLang="en-US" sz="2800" dirty="0">
                <a:latin typeface="Palatino Linotype" panose="02040502050505030304" pitchFamily="18" charset="0"/>
              </a:rPr>
              <a:t> * </a:t>
            </a:r>
            <a:r>
              <a:rPr kumimoji="1" lang="en-US" altLang="zh-CN" sz="2800" dirty="0">
                <a:latin typeface="Palatino Linotype" panose="02040502050505030304" pitchFamily="18" charset="0"/>
              </a:rPr>
              <a:t>range</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of</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MPF</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a:t>
            </a:r>
            <a:endParaRPr kumimoji="1" lang="zh-CN" altLang="en-US" sz="2800" dirty="0">
              <a:latin typeface="Palatino Linotype" panose="02040502050505030304" pitchFamily="18" charset="0"/>
            </a:endParaRPr>
          </a:p>
        </p:txBody>
      </p:sp>
      <p:sp>
        <p:nvSpPr>
          <p:cNvPr id="6" name="副标题 2">
            <a:extLst>
              <a:ext uri="{FF2B5EF4-FFF2-40B4-BE49-F238E27FC236}">
                <a16:creationId xmlns:a16="http://schemas.microsoft.com/office/drawing/2014/main" id="{C24E2CC2-223E-0343-BE28-EEA102D585A2}"/>
              </a:ext>
            </a:extLst>
          </p:cNvPr>
          <p:cNvSpPr txBox="1">
            <a:spLocks/>
          </p:cNvSpPr>
          <p:nvPr/>
        </p:nvSpPr>
        <p:spPr>
          <a:xfrm>
            <a:off x="6741351" y="1690688"/>
            <a:ext cx="5039341" cy="164919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Local</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Objective</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Memoization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Partition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p:txBody>
      </p:sp>
      <p:sp>
        <p:nvSpPr>
          <p:cNvPr id="4" name="文本框 3">
            <a:extLst>
              <a:ext uri="{FF2B5EF4-FFF2-40B4-BE49-F238E27FC236}">
                <a16:creationId xmlns:a16="http://schemas.microsoft.com/office/drawing/2014/main" id="{8E02EE86-BB4A-AE5A-4B7B-980D1ECCBA52}"/>
              </a:ext>
            </a:extLst>
          </p:cNvPr>
          <p:cNvSpPr txBox="1"/>
          <p:nvPr/>
        </p:nvSpPr>
        <p:spPr>
          <a:xfrm>
            <a:off x="838200" y="4399895"/>
            <a:ext cx="8473795" cy="523220"/>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sz="2800" dirty="0">
                <a:latin typeface="Palatino Linotype" panose="02040502050505030304" pitchFamily="18" charset="0"/>
              </a:rPr>
              <a:t>Each</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of</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the</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three</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parts</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is</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a</a:t>
            </a:r>
            <a:r>
              <a:rPr kumimoji="1" lang="zh-CN" altLang="en-US" sz="2800" dirty="0">
                <a:latin typeface="Palatino Linotype" panose="02040502050505030304" pitchFamily="18" charset="0"/>
              </a:rPr>
              <a:t> </a:t>
            </a:r>
            <a:r>
              <a:rPr kumimoji="1" lang="en-US" altLang="zh-CN" sz="2800" i="1" dirty="0">
                <a:latin typeface="Palatino Linotype" panose="02040502050505030304" pitchFamily="18" charset="0"/>
              </a:rPr>
              <a:t>much</a:t>
            </a:r>
            <a:r>
              <a:rPr kumimoji="1" lang="zh-CN" altLang="en-US" sz="2800" i="1" dirty="0">
                <a:latin typeface="Palatino Linotype" panose="02040502050505030304" pitchFamily="18" charset="0"/>
              </a:rPr>
              <a:t> </a:t>
            </a:r>
            <a:r>
              <a:rPr kumimoji="1" lang="en-US" altLang="zh-CN" sz="2800" i="1" dirty="0">
                <a:latin typeface="Palatino Linotype" panose="02040502050505030304" pitchFamily="18" charset="0"/>
              </a:rPr>
              <a:t>smaller</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program!</a:t>
            </a:r>
            <a:endParaRPr kumimoji="1" lang="zh-CN" altLang="en-US" sz="2800" dirty="0">
              <a:latin typeface="Palatino Linotype" panose="02040502050505030304" pitchFamily="18"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8C882FBD-8598-6B7A-927A-135710C40B23}"/>
                  </a:ext>
                </a:extLst>
              </p:cNvPr>
              <p:cNvSpPr txBox="1"/>
              <p:nvPr/>
            </p:nvSpPr>
            <p:spPr>
              <a:xfrm>
                <a:off x="855173" y="5047158"/>
                <a:ext cx="9616735" cy="523220"/>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sz="2800" dirty="0">
                    <a:latin typeface="Palatino Linotype" panose="02040502050505030304" pitchFamily="18" charset="0"/>
                  </a:rPr>
                  <a:t>Better</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Efficiency</a:t>
                </a:r>
                <a:r>
                  <a:rPr kumimoji="1" lang="zh-CN" altLang="en-US" sz="2800" dirty="0">
                    <a:latin typeface="Palatino Linotype" panose="02040502050505030304" pitchFamily="18" charset="0"/>
                  </a:rPr>
                  <a:t> </a:t>
                </a:r>
                <a14:m>
                  <m:oMath xmlns:m="http://schemas.openxmlformats.org/officeDocument/2006/math">
                    <m:r>
                      <a:rPr kumimoji="1" lang="en-US" altLang="zh-CN" sz="2800" b="0" i="1" smtClean="0">
                        <a:latin typeface="Cambria Math" panose="02040503050406030204" pitchFamily="18" charset="0"/>
                      </a:rPr>
                      <m:t>⇔</m:t>
                    </m:r>
                  </m:oMath>
                </a14:m>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Less</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#Classes</a:t>
                </a:r>
                <a:r>
                  <a:rPr kumimoji="1" lang="zh-CN" altLang="en-US" sz="2800" dirty="0">
                    <a:latin typeface="Palatino Linotype" panose="02040502050505030304" pitchFamily="18" charset="0"/>
                  </a:rPr>
                  <a:t> </a:t>
                </a:r>
                <a14:m>
                  <m:oMath xmlns:m="http://schemas.openxmlformats.org/officeDocument/2006/math">
                    <m:r>
                      <a:rPr kumimoji="1" lang="en-US" altLang="zh-CN" sz="2800" i="1">
                        <a:latin typeface="Cambria Math" panose="02040503050406030204" pitchFamily="18" charset="0"/>
                      </a:rPr>
                      <m:t>⇔</m:t>
                    </m:r>
                  </m:oMath>
                </a14:m>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smaller</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range</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of</a:t>
                </a:r>
                <a:r>
                  <a:rPr kumimoji="1" lang="zh-CN" altLang="en-US" sz="2800" dirty="0">
                    <a:latin typeface="Palatino Linotype" panose="02040502050505030304" pitchFamily="18" charset="0"/>
                  </a:rPr>
                  <a:t> </a:t>
                </a:r>
                <a:r>
                  <a:rPr kumimoji="1" lang="en-US" altLang="zh-CN" sz="2800" dirty="0">
                    <a:latin typeface="Palatino Linotype" panose="02040502050505030304" pitchFamily="18" charset="0"/>
                  </a:rPr>
                  <a:t>MPF</a:t>
                </a:r>
                <a:endParaRPr kumimoji="1" lang="zh-CN" altLang="en-US" sz="2800" dirty="0">
                  <a:latin typeface="Palatino Linotype" panose="02040502050505030304" pitchFamily="18" charset="0"/>
                </a:endParaRPr>
              </a:p>
            </p:txBody>
          </p:sp>
        </mc:Choice>
        <mc:Fallback>
          <p:sp>
            <p:nvSpPr>
              <p:cNvPr id="5" name="文本框 4">
                <a:extLst>
                  <a:ext uri="{FF2B5EF4-FFF2-40B4-BE49-F238E27FC236}">
                    <a16:creationId xmlns:a16="http://schemas.microsoft.com/office/drawing/2014/main" id="{8C882FBD-8598-6B7A-927A-135710C40B23}"/>
                  </a:ext>
                </a:extLst>
              </p:cNvPr>
              <p:cNvSpPr txBox="1">
                <a:spLocks noRot="1" noChangeAspect="1" noMove="1" noResize="1" noEditPoints="1" noAdjustHandles="1" noChangeArrowheads="1" noChangeShapeType="1" noTextEdit="1"/>
              </p:cNvSpPr>
              <p:nvPr/>
            </p:nvSpPr>
            <p:spPr>
              <a:xfrm>
                <a:off x="855173" y="5047158"/>
                <a:ext cx="9616735" cy="523220"/>
              </a:xfrm>
              <a:prstGeom prst="rect">
                <a:avLst/>
              </a:prstGeom>
              <a:blipFill>
                <a:blip r:embed="rId3"/>
                <a:stretch>
                  <a:fillRect l="-1187" t="-11905" r="-1319" b="-309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1484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a:extLst>
              <a:ext uri="{FF2B5EF4-FFF2-40B4-BE49-F238E27FC236}">
                <a16:creationId xmlns:a16="http://schemas.microsoft.com/office/drawing/2014/main" id="{9E0327C5-7962-CDF9-8EA4-B649547BC335}"/>
              </a:ext>
            </a:extLst>
          </p:cNvPr>
          <p:cNvSpPr/>
          <p:nvPr/>
        </p:nvSpPr>
        <p:spPr>
          <a:xfrm>
            <a:off x="4269669" y="1796132"/>
            <a:ext cx="1749627" cy="1325563"/>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F38C75C9-00CA-A002-C9F2-3BB6AE6A9E0F}"/>
              </a:ext>
            </a:extLst>
          </p:cNvPr>
          <p:cNvSpPr txBox="1"/>
          <p:nvPr/>
        </p:nvSpPr>
        <p:spPr>
          <a:xfrm>
            <a:off x="3395830" y="3287285"/>
            <a:ext cx="3497304" cy="461665"/>
          </a:xfrm>
          <a:prstGeom prst="rect">
            <a:avLst/>
          </a:prstGeom>
          <a:noFill/>
        </p:spPr>
        <p:txBody>
          <a:bodyPr wrap="none" rtlCol="0">
            <a:spAutoFit/>
          </a:bodyPr>
          <a:lstStyle/>
          <a:p>
            <a:r>
              <a:rPr kumimoji="1" lang="en-US" altLang="zh-CN" sz="2400" i="1" dirty="0">
                <a:solidFill>
                  <a:schemeClr val="accent6">
                    <a:lumMod val="75000"/>
                  </a:schemeClr>
                </a:solidFill>
                <a:latin typeface="Palatino Linotype" panose="02040502050505030304" pitchFamily="18" charset="0"/>
              </a:rPr>
              <a:t>Generating</a:t>
            </a:r>
            <a:r>
              <a:rPr kumimoji="1" lang="zh-CN" altLang="en-US" sz="2400" i="1" dirty="0">
                <a:solidFill>
                  <a:schemeClr val="accent6">
                    <a:lumMod val="75000"/>
                  </a:schemeClr>
                </a:solidFill>
                <a:latin typeface="Palatino Linotype" panose="02040502050505030304" pitchFamily="18" charset="0"/>
              </a:rPr>
              <a:t> </a:t>
            </a:r>
            <a:r>
              <a:rPr kumimoji="1" lang="en-US" altLang="zh-CN" sz="2400" i="1" dirty="0">
                <a:solidFill>
                  <a:schemeClr val="accent6">
                    <a:lumMod val="75000"/>
                  </a:schemeClr>
                </a:solidFill>
                <a:latin typeface="Palatino Linotype" panose="02040502050505030304" pitchFamily="18" charset="0"/>
              </a:rPr>
              <a:t>from</a:t>
            </a:r>
            <a:r>
              <a:rPr kumimoji="1" lang="zh-CN" altLang="en-US" sz="2400" i="1" dirty="0">
                <a:solidFill>
                  <a:schemeClr val="accent6">
                    <a:lumMod val="75000"/>
                  </a:schemeClr>
                </a:solidFill>
                <a:latin typeface="Palatino Linotype" panose="02040502050505030304" pitchFamily="18" charset="0"/>
              </a:rPr>
              <a:t> </a:t>
            </a:r>
            <a:r>
              <a:rPr kumimoji="1" lang="en-US" altLang="zh-CN" sz="2400" i="1" dirty="0">
                <a:solidFill>
                  <a:schemeClr val="accent6">
                    <a:lumMod val="75000"/>
                  </a:schemeClr>
                </a:solidFill>
                <a:latin typeface="Palatino Linotype" panose="02040502050505030304" pitchFamily="18" charset="0"/>
              </a:rPr>
              <a:t>templates</a:t>
            </a:r>
            <a:endParaRPr kumimoji="1" lang="zh-CN" altLang="en-US" sz="2400" i="1" dirty="0">
              <a:solidFill>
                <a:schemeClr val="accent6">
                  <a:lumMod val="75000"/>
                </a:schemeClr>
              </a:solidFill>
              <a:latin typeface="Palatino Linotype" panose="02040502050505030304" pitchFamily="18" charset="0"/>
            </a:endParaRPr>
          </a:p>
        </p:txBody>
      </p:sp>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pPr rtl="0"/>
            <a:r>
              <a:rPr lang="en-US" altLang="zh-CN" dirty="0">
                <a:latin typeface="Palatino Linotype" panose="02040502050505030304" pitchFamily="18" charset="0"/>
              </a:rPr>
              <a:t>Synthesis</a:t>
            </a:r>
            <a:r>
              <a:rPr lang="zh-CN" altLang="en-US" dirty="0">
                <a:latin typeface="Palatino Linotype" panose="02040502050505030304" pitchFamily="18" charset="0"/>
              </a:rPr>
              <a:t> </a:t>
            </a:r>
            <a:r>
              <a:rPr lang="en-US" altLang="zh-CN" dirty="0">
                <a:latin typeface="Palatino Linotype" panose="02040502050505030304" pitchFamily="18" charset="0"/>
              </a:rPr>
              <a:t>of</a:t>
            </a:r>
            <a:r>
              <a:rPr lang="zh-CN" altLang="en-US" dirty="0">
                <a:latin typeface="Palatino Linotype" panose="02040502050505030304" pitchFamily="18" charset="0"/>
              </a:rPr>
              <a:t> </a:t>
            </a:r>
            <a:r>
              <a:rPr lang="en-US" altLang="zh-CN" dirty="0">
                <a:latin typeface="Palatino Linotype" panose="02040502050505030304" pitchFamily="18" charset="0"/>
              </a:rPr>
              <a:t>Memoization</a:t>
            </a:r>
            <a:r>
              <a:rPr lang="zh-CN" altLang="en-US" dirty="0">
                <a:latin typeface="Palatino Linotype" panose="02040502050505030304" pitchFamily="18" charset="0"/>
              </a:rPr>
              <a:t> </a:t>
            </a:r>
            <a:r>
              <a:rPr lang="en-US" altLang="zh-CN" dirty="0">
                <a:latin typeface="Palatino Linotype" panose="02040502050505030304" pitchFamily="18" charset="0"/>
              </a:rPr>
              <a:t>Algorithm</a:t>
            </a:r>
            <a:endParaRPr lang="zh-cn" cap="none" dirty="0">
              <a:latin typeface="Palatino Linotype" panose="02040502050505030304" pitchFamily="18" charset="0"/>
            </a:endParaRPr>
          </a:p>
        </p:txBody>
      </p:sp>
      <p:sp>
        <p:nvSpPr>
          <p:cNvPr id="121" name="副标题 2">
            <a:extLst>
              <a:ext uri="{FF2B5EF4-FFF2-40B4-BE49-F238E27FC236}">
                <a16:creationId xmlns:a16="http://schemas.microsoft.com/office/drawing/2014/main" id="{14F05D8A-BA43-4B15-6B09-E6EDBEB1B021}"/>
              </a:ext>
            </a:extLst>
          </p:cNvPr>
          <p:cNvSpPr>
            <a:spLocks noGrp="1"/>
          </p:cNvSpPr>
          <p:nvPr>
            <p:ph idx="1"/>
          </p:nvPr>
        </p:nvSpPr>
        <p:spPr>
          <a:xfrm>
            <a:off x="919842" y="1779806"/>
            <a:ext cx="2656115" cy="1325563"/>
          </a:xfrm>
        </p:spPr>
        <p:txBody>
          <a:bodyPr rtlCol="0" anchor="ctr">
            <a:noAutofit/>
          </a:bodyPr>
          <a:lstStyle/>
          <a:p>
            <a:pPr marL="0" indent="0" algn="ctr">
              <a:buNone/>
            </a:pPr>
            <a:r>
              <a:rPr lang="en-US" altLang="zh-CN" sz="2400" dirty="0">
                <a:solidFill>
                  <a:srgbClr val="002060"/>
                </a:solidFill>
                <a:latin typeface="Palatino Linotype" panose="02040502050505030304" pitchFamily="18" charset="0"/>
                <a:ea typeface="Cambria" panose="02040503050406030204" pitchFamily="18" charset="0"/>
              </a:rPr>
              <a:t>Memoization</a:t>
            </a:r>
          </a:p>
          <a:p>
            <a:pPr marL="0" indent="0" algn="ctr">
              <a:buNone/>
            </a:pPr>
            <a:r>
              <a:rPr lang="en-US" altLang="zh-CN" sz="2400" dirty="0">
                <a:solidFill>
                  <a:srgbClr val="002060"/>
                </a:solidFill>
                <a:latin typeface="Palatino Linotype" panose="02040502050505030304" pitchFamily="18" charset="0"/>
                <a:ea typeface="Cambria" panose="02040503050406030204" pitchFamily="18" charset="0"/>
              </a:rPr>
              <a:t>Algorithm</a:t>
            </a:r>
          </a:p>
        </p:txBody>
      </p:sp>
      <p:sp>
        <p:nvSpPr>
          <p:cNvPr id="12" name="副标题 2">
            <a:extLst>
              <a:ext uri="{FF2B5EF4-FFF2-40B4-BE49-F238E27FC236}">
                <a16:creationId xmlns:a16="http://schemas.microsoft.com/office/drawing/2014/main" id="{903BEEE1-3F47-B6F4-1270-750BBE5627C5}"/>
              </a:ext>
            </a:extLst>
          </p:cNvPr>
          <p:cNvSpPr txBox="1">
            <a:spLocks/>
          </p:cNvSpPr>
          <p:nvPr/>
        </p:nvSpPr>
        <p:spPr>
          <a:xfrm>
            <a:off x="3518554" y="1796132"/>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13" name="副标题 2">
            <a:extLst>
              <a:ext uri="{FF2B5EF4-FFF2-40B4-BE49-F238E27FC236}">
                <a16:creationId xmlns:a16="http://schemas.microsoft.com/office/drawing/2014/main" id="{9D77922F-928F-2850-CC29-B5B04B02CF0D}"/>
              </a:ext>
            </a:extLst>
          </p:cNvPr>
          <p:cNvSpPr txBox="1">
            <a:spLocks/>
          </p:cNvSpPr>
          <p:nvPr/>
        </p:nvSpPr>
        <p:spPr>
          <a:xfrm>
            <a:off x="4269669" y="1779805"/>
            <a:ext cx="1833501"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Exhaustive</a:t>
            </a:r>
          </a:p>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Search</a:t>
            </a:r>
          </a:p>
        </p:txBody>
      </p:sp>
      <p:sp>
        <p:nvSpPr>
          <p:cNvPr id="14" name="副标题 2">
            <a:extLst>
              <a:ext uri="{FF2B5EF4-FFF2-40B4-BE49-F238E27FC236}">
                <a16:creationId xmlns:a16="http://schemas.microsoft.com/office/drawing/2014/main" id="{B3897AC3-3672-74B1-6300-0F37DB73CBA1}"/>
              </a:ext>
            </a:extLst>
          </p:cNvPr>
          <p:cNvSpPr txBox="1">
            <a:spLocks/>
          </p:cNvSpPr>
          <p:nvPr/>
        </p:nvSpPr>
        <p:spPr>
          <a:xfrm>
            <a:off x="6019296" y="1796132"/>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6" name="副标题 2">
            <a:extLst>
              <a:ext uri="{FF2B5EF4-FFF2-40B4-BE49-F238E27FC236}">
                <a16:creationId xmlns:a16="http://schemas.microsoft.com/office/drawing/2014/main" id="{C24E2CC2-223E-0343-BE28-EEA102D585A2}"/>
              </a:ext>
            </a:extLst>
          </p:cNvPr>
          <p:cNvSpPr txBox="1">
            <a:spLocks/>
          </p:cNvSpPr>
          <p:nvPr/>
        </p:nvSpPr>
        <p:spPr>
          <a:xfrm>
            <a:off x="6741351" y="1690688"/>
            <a:ext cx="5039341" cy="164919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Local</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Objective</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Memoization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Partition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p:txBody>
      </p:sp>
    </p:spTree>
    <p:extLst>
      <p:ext uri="{BB962C8B-B14F-4D97-AF65-F5344CB8AC3E}">
        <p14:creationId xmlns:p14="http://schemas.microsoft.com/office/powerpoint/2010/main" val="16965145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a:extLst>
              <a:ext uri="{FF2B5EF4-FFF2-40B4-BE49-F238E27FC236}">
                <a16:creationId xmlns:a16="http://schemas.microsoft.com/office/drawing/2014/main" id="{9E0327C5-7962-CDF9-8EA4-B649547BC335}"/>
              </a:ext>
            </a:extLst>
          </p:cNvPr>
          <p:cNvSpPr/>
          <p:nvPr/>
        </p:nvSpPr>
        <p:spPr>
          <a:xfrm>
            <a:off x="6746791" y="1690688"/>
            <a:ext cx="5245189" cy="1649195"/>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F38C75C9-00CA-A002-C9F2-3BB6AE6A9E0F}"/>
              </a:ext>
            </a:extLst>
          </p:cNvPr>
          <p:cNvSpPr txBox="1"/>
          <p:nvPr/>
        </p:nvSpPr>
        <p:spPr>
          <a:xfrm>
            <a:off x="6956954" y="3518118"/>
            <a:ext cx="9438645" cy="461665"/>
          </a:xfrm>
          <a:prstGeom prst="rect">
            <a:avLst/>
          </a:prstGeom>
          <a:noFill/>
        </p:spPr>
        <p:txBody>
          <a:bodyPr wrap="square" rtlCol="0">
            <a:spAutoFit/>
          </a:bodyPr>
          <a:lstStyle/>
          <a:p>
            <a:r>
              <a:rPr kumimoji="1" lang="en-US" altLang="zh-CN" sz="2400" i="1" dirty="0">
                <a:solidFill>
                  <a:schemeClr val="accent6">
                    <a:lumMod val="75000"/>
                  </a:schemeClr>
                </a:solidFill>
                <a:latin typeface="Palatino Linotype" panose="02040502050505030304" pitchFamily="18" charset="0"/>
              </a:rPr>
              <a:t>Mix</a:t>
            </a:r>
            <a:r>
              <a:rPr kumimoji="1" lang="zh-CN" altLang="en-US" sz="2400" i="1" dirty="0">
                <a:solidFill>
                  <a:schemeClr val="accent6">
                    <a:lumMod val="75000"/>
                  </a:schemeClr>
                </a:solidFill>
                <a:latin typeface="Palatino Linotype" panose="02040502050505030304" pitchFamily="18" charset="0"/>
              </a:rPr>
              <a:t> </a:t>
            </a:r>
            <a:r>
              <a:rPr kumimoji="1" lang="en-US" altLang="zh-CN" sz="2400" i="1" dirty="0">
                <a:solidFill>
                  <a:schemeClr val="accent6">
                    <a:lumMod val="75000"/>
                  </a:schemeClr>
                </a:solidFill>
                <a:latin typeface="Palatino Linotype" panose="02040502050505030304" pitchFamily="18" charset="0"/>
              </a:rPr>
              <a:t>inductive</a:t>
            </a:r>
            <a:r>
              <a:rPr kumimoji="1" lang="zh-CN" altLang="en-US" sz="2400" i="1" dirty="0">
                <a:solidFill>
                  <a:schemeClr val="accent6">
                    <a:lumMod val="75000"/>
                  </a:schemeClr>
                </a:solidFill>
                <a:latin typeface="Palatino Linotype" panose="02040502050505030304" pitchFamily="18" charset="0"/>
              </a:rPr>
              <a:t> </a:t>
            </a:r>
            <a:r>
              <a:rPr kumimoji="1" lang="en-US" altLang="zh-CN" sz="2400" i="1" dirty="0">
                <a:solidFill>
                  <a:schemeClr val="accent6">
                    <a:lumMod val="75000"/>
                  </a:schemeClr>
                </a:solidFill>
                <a:latin typeface="Palatino Linotype" panose="02040502050505030304" pitchFamily="18" charset="0"/>
              </a:rPr>
              <a:t>and</a:t>
            </a:r>
            <a:r>
              <a:rPr kumimoji="1" lang="zh-CN" altLang="en-US" sz="2400" i="1" dirty="0">
                <a:solidFill>
                  <a:schemeClr val="accent6">
                    <a:lumMod val="75000"/>
                  </a:schemeClr>
                </a:solidFill>
                <a:latin typeface="Palatino Linotype" panose="02040502050505030304" pitchFamily="18" charset="0"/>
              </a:rPr>
              <a:t> </a:t>
            </a:r>
            <a:r>
              <a:rPr kumimoji="1" lang="en-US" altLang="zh-CN" sz="2400" i="1" dirty="0">
                <a:solidFill>
                  <a:schemeClr val="accent6">
                    <a:lumMod val="75000"/>
                  </a:schemeClr>
                </a:solidFill>
                <a:latin typeface="Palatino Linotype" panose="02040502050505030304" pitchFamily="18" charset="0"/>
              </a:rPr>
              <a:t>deductive</a:t>
            </a:r>
            <a:r>
              <a:rPr kumimoji="1" lang="zh-CN" altLang="en-US" sz="2400" i="1" dirty="0">
                <a:solidFill>
                  <a:schemeClr val="accent6">
                    <a:lumMod val="75000"/>
                  </a:schemeClr>
                </a:solidFill>
                <a:latin typeface="Palatino Linotype" panose="02040502050505030304" pitchFamily="18" charset="0"/>
              </a:rPr>
              <a:t> </a:t>
            </a:r>
            <a:r>
              <a:rPr kumimoji="1" lang="en-US" altLang="zh-CN" sz="2400" i="1" dirty="0">
                <a:solidFill>
                  <a:schemeClr val="accent6">
                    <a:lumMod val="75000"/>
                  </a:schemeClr>
                </a:solidFill>
                <a:latin typeface="Palatino Linotype" panose="02040502050505030304" pitchFamily="18" charset="0"/>
              </a:rPr>
              <a:t>methods</a:t>
            </a:r>
            <a:endParaRPr kumimoji="1" lang="zh-CN" altLang="en-US" sz="2400" i="1" dirty="0">
              <a:solidFill>
                <a:schemeClr val="accent6">
                  <a:lumMod val="75000"/>
                </a:schemeClr>
              </a:solidFill>
              <a:latin typeface="Palatino Linotype" panose="02040502050505030304" pitchFamily="18" charset="0"/>
            </a:endParaRPr>
          </a:p>
        </p:txBody>
      </p:sp>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pPr rtl="0"/>
            <a:r>
              <a:rPr lang="en-US" altLang="zh-CN" dirty="0">
                <a:latin typeface="Palatino Linotype" panose="02040502050505030304" pitchFamily="18" charset="0"/>
              </a:rPr>
              <a:t>Synthesis</a:t>
            </a:r>
            <a:r>
              <a:rPr lang="zh-CN" altLang="en-US" dirty="0">
                <a:latin typeface="Palatino Linotype" panose="02040502050505030304" pitchFamily="18" charset="0"/>
              </a:rPr>
              <a:t> </a:t>
            </a:r>
            <a:r>
              <a:rPr lang="en-US" altLang="zh-CN" dirty="0">
                <a:latin typeface="Palatino Linotype" panose="02040502050505030304" pitchFamily="18" charset="0"/>
              </a:rPr>
              <a:t>of</a:t>
            </a:r>
            <a:r>
              <a:rPr lang="zh-CN" altLang="en-US" dirty="0">
                <a:latin typeface="Palatino Linotype" panose="02040502050505030304" pitchFamily="18" charset="0"/>
              </a:rPr>
              <a:t> </a:t>
            </a:r>
            <a:r>
              <a:rPr lang="en-US" altLang="zh-CN" dirty="0">
                <a:latin typeface="Palatino Linotype" panose="02040502050505030304" pitchFamily="18" charset="0"/>
              </a:rPr>
              <a:t>Memoization</a:t>
            </a:r>
            <a:r>
              <a:rPr lang="zh-CN" altLang="en-US" dirty="0">
                <a:latin typeface="Palatino Linotype" panose="02040502050505030304" pitchFamily="18" charset="0"/>
              </a:rPr>
              <a:t> </a:t>
            </a:r>
            <a:r>
              <a:rPr lang="en-US" altLang="zh-CN" dirty="0">
                <a:latin typeface="Palatino Linotype" panose="02040502050505030304" pitchFamily="18" charset="0"/>
              </a:rPr>
              <a:t>Algorithm</a:t>
            </a:r>
            <a:endParaRPr lang="zh-cn" cap="none" dirty="0">
              <a:latin typeface="Palatino Linotype" panose="02040502050505030304" pitchFamily="18" charset="0"/>
            </a:endParaRPr>
          </a:p>
        </p:txBody>
      </p:sp>
      <p:sp>
        <p:nvSpPr>
          <p:cNvPr id="121" name="副标题 2">
            <a:extLst>
              <a:ext uri="{FF2B5EF4-FFF2-40B4-BE49-F238E27FC236}">
                <a16:creationId xmlns:a16="http://schemas.microsoft.com/office/drawing/2014/main" id="{14F05D8A-BA43-4B15-6B09-E6EDBEB1B021}"/>
              </a:ext>
            </a:extLst>
          </p:cNvPr>
          <p:cNvSpPr>
            <a:spLocks noGrp="1"/>
          </p:cNvSpPr>
          <p:nvPr>
            <p:ph idx="1"/>
          </p:nvPr>
        </p:nvSpPr>
        <p:spPr>
          <a:xfrm>
            <a:off x="919842" y="1779806"/>
            <a:ext cx="2656115" cy="1325563"/>
          </a:xfrm>
        </p:spPr>
        <p:txBody>
          <a:bodyPr rtlCol="0" anchor="ctr">
            <a:noAutofit/>
          </a:bodyPr>
          <a:lstStyle/>
          <a:p>
            <a:pPr marL="0" indent="0" algn="ctr">
              <a:buNone/>
            </a:pPr>
            <a:r>
              <a:rPr lang="en-US" altLang="zh-CN" sz="2400" dirty="0">
                <a:solidFill>
                  <a:srgbClr val="002060"/>
                </a:solidFill>
                <a:latin typeface="Palatino Linotype" panose="02040502050505030304" pitchFamily="18" charset="0"/>
                <a:ea typeface="Cambria" panose="02040503050406030204" pitchFamily="18" charset="0"/>
              </a:rPr>
              <a:t>Memoization</a:t>
            </a:r>
          </a:p>
          <a:p>
            <a:pPr marL="0" indent="0" algn="ctr">
              <a:buNone/>
            </a:pPr>
            <a:r>
              <a:rPr lang="en-US" altLang="zh-CN" sz="2400" dirty="0">
                <a:solidFill>
                  <a:srgbClr val="002060"/>
                </a:solidFill>
                <a:latin typeface="Palatino Linotype" panose="02040502050505030304" pitchFamily="18" charset="0"/>
                <a:ea typeface="Cambria" panose="02040503050406030204" pitchFamily="18" charset="0"/>
              </a:rPr>
              <a:t>Algorithm</a:t>
            </a:r>
          </a:p>
        </p:txBody>
      </p:sp>
      <p:sp>
        <p:nvSpPr>
          <p:cNvPr id="12" name="副标题 2">
            <a:extLst>
              <a:ext uri="{FF2B5EF4-FFF2-40B4-BE49-F238E27FC236}">
                <a16:creationId xmlns:a16="http://schemas.microsoft.com/office/drawing/2014/main" id="{903BEEE1-3F47-B6F4-1270-750BBE5627C5}"/>
              </a:ext>
            </a:extLst>
          </p:cNvPr>
          <p:cNvSpPr txBox="1">
            <a:spLocks/>
          </p:cNvSpPr>
          <p:nvPr/>
        </p:nvSpPr>
        <p:spPr>
          <a:xfrm>
            <a:off x="3518554" y="1796132"/>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13" name="副标题 2">
            <a:extLst>
              <a:ext uri="{FF2B5EF4-FFF2-40B4-BE49-F238E27FC236}">
                <a16:creationId xmlns:a16="http://schemas.microsoft.com/office/drawing/2014/main" id="{9D77922F-928F-2850-CC29-B5B04B02CF0D}"/>
              </a:ext>
            </a:extLst>
          </p:cNvPr>
          <p:cNvSpPr txBox="1">
            <a:spLocks/>
          </p:cNvSpPr>
          <p:nvPr/>
        </p:nvSpPr>
        <p:spPr>
          <a:xfrm>
            <a:off x="4269669" y="1779805"/>
            <a:ext cx="1833501"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Exhaustive</a:t>
            </a:r>
          </a:p>
          <a:p>
            <a:pPr marL="0" indent="0" algn="ctr">
              <a:buFont typeface="Arial" panose="020B0604020202020204" pitchFamily="34" charset="0"/>
              <a:buNone/>
            </a:pPr>
            <a:r>
              <a:rPr lang="en-US" altLang="zh-CN" sz="2400" dirty="0">
                <a:solidFill>
                  <a:srgbClr val="002060"/>
                </a:solidFill>
                <a:latin typeface="Palatino Linotype" panose="02040502050505030304" pitchFamily="18" charset="0"/>
                <a:ea typeface="Cambria" panose="02040503050406030204" pitchFamily="18" charset="0"/>
              </a:rPr>
              <a:t>Search</a:t>
            </a:r>
          </a:p>
        </p:txBody>
      </p:sp>
      <p:sp>
        <p:nvSpPr>
          <p:cNvPr id="14" name="副标题 2">
            <a:extLst>
              <a:ext uri="{FF2B5EF4-FFF2-40B4-BE49-F238E27FC236}">
                <a16:creationId xmlns:a16="http://schemas.microsoft.com/office/drawing/2014/main" id="{B3897AC3-3672-74B1-6300-0F37DB73CBA1}"/>
              </a:ext>
            </a:extLst>
          </p:cNvPr>
          <p:cNvSpPr txBox="1">
            <a:spLocks/>
          </p:cNvSpPr>
          <p:nvPr/>
        </p:nvSpPr>
        <p:spPr>
          <a:xfrm>
            <a:off x="6019296" y="1796132"/>
            <a:ext cx="93765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4800" dirty="0">
                <a:solidFill>
                  <a:srgbClr val="002060"/>
                </a:solidFill>
                <a:latin typeface="Palatino Linotype" panose="02040502050505030304" pitchFamily="18" charset="0"/>
                <a:ea typeface="Cambria" panose="02040503050406030204" pitchFamily="18" charset="0"/>
              </a:rPr>
              <a:t>+</a:t>
            </a:r>
          </a:p>
        </p:txBody>
      </p:sp>
      <p:sp>
        <p:nvSpPr>
          <p:cNvPr id="6" name="副标题 2">
            <a:extLst>
              <a:ext uri="{FF2B5EF4-FFF2-40B4-BE49-F238E27FC236}">
                <a16:creationId xmlns:a16="http://schemas.microsoft.com/office/drawing/2014/main" id="{C24E2CC2-223E-0343-BE28-EEA102D585A2}"/>
              </a:ext>
            </a:extLst>
          </p:cNvPr>
          <p:cNvSpPr txBox="1">
            <a:spLocks/>
          </p:cNvSpPr>
          <p:nvPr/>
        </p:nvSpPr>
        <p:spPr>
          <a:xfrm>
            <a:off x="6741351" y="1690688"/>
            <a:ext cx="5039341" cy="164919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Local</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Objective</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a:p>
            <a:pPr>
              <a:buFont typeface="Wingdings" pitchFamily="2" charset="2"/>
              <a:buChar char="Ø"/>
            </a:pPr>
            <a:r>
              <a:rPr lang="en-US" altLang="zh-CN" sz="2400" dirty="0">
                <a:solidFill>
                  <a:srgbClr val="002060"/>
                </a:solidFill>
                <a:latin typeface="Palatino Linotype" panose="02040502050505030304" pitchFamily="18" charset="0"/>
                <a:ea typeface="Cambria" panose="02040503050406030204" pitchFamily="18" charset="0"/>
              </a:rPr>
              <a:t>Memoization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Partition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updating</a:t>
            </a:r>
            <a:r>
              <a:rPr lang="zh-CN" altLang="en-US" sz="2400" dirty="0">
                <a:solidFill>
                  <a:srgbClr val="002060"/>
                </a:solidFill>
                <a:latin typeface="Palatino Linotype" panose="02040502050505030304" pitchFamily="18" charset="0"/>
                <a:ea typeface="Cambria" panose="02040503050406030204" pitchFamily="18" charset="0"/>
              </a:rPr>
              <a:t> </a:t>
            </a:r>
            <a:r>
              <a:rPr lang="en-US" altLang="zh-CN" sz="2400" dirty="0">
                <a:solidFill>
                  <a:srgbClr val="002060"/>
                </a:solidFill>
                <a:latin typeface="Palatino Linotype" panose="02040502050505030304" pitchFamily="18" charset="0"/>
                <a:ea typeface="Cambria" panose="02040503050406030204" pitchFamily="18" charset="0"/>
              </a:rPr>
              <a:t>function</a:t>
            </a:r>
          </a:p>
        </p:txBody>
      </p:sp>
      <p:sp>
        <p:nvSpPr>
          <p:cNvPr id="3" name="文本框 2">
            <a:extLst>
              <a:ext uri="{FF2B5EF4-FFF2-40B4-BE49-F238E27FC236}">
                <a16:creationId xmlns:a16="http://schemas.microsoft.com/office/drawing/2014/main" id="{8D99E827-6914-2F10-83D1-1D8DB09F7BE6}"/>
              </a:ext>
            </a:extLst>
          </p:cNvPr>
          <p:cNvSpPr txBox="1"/>
          <p:nvPr/>
        </p:nvSpPr>
        <p:spPr>
          <a:xfrm>
            <a:off x="2342047" y="4949927"/>
            <a:ext cx="9438645" cy="646331"/>
          </a:xfrm>
          <a:prstGeom prst="rect">
            <a:avLst/>
          </a:prstGeom>
          <a:noFill/>
        </p:spPr>
        <p:txBody>
          <a:bodyPr wrap="square" rtlCol="0">
            <a:spAutoFit/>
          </a:bodyPr>
          <a:lstStyle/>
          <a:p>
            <a:r>
              <a:rPr kumimoji="1" lang="en-US" altLang="zh-CN" sz="3600" i="1" dirty="0">
                <a:latin typeface="Palatino Linotype" panose="02040502050505030304" pitchFamily="18" charset="0"/>
              </a:rPr>
              <a:t>Please</a:t>
            </a:r>
            <a:r>
              <a:rPr kumimoji="1" lang="zh-CN" altLang="en-US" sz="3600" i="1" dirty="0">
                <a:latin typeface="Palatino Linotype" panose="02040502050505030304" pitchFamily="18" charset="0"/>
              </a:rPr>
              <a:t> </a:t>
            </a:r>
            <a:r>
              <a:rPr kumimoji="1" lang="en-US" altLang="zh-CN" sz="3600" i="1" dirty="0">
                <a:latin typeface="Palatino Linotype" panose="02040502050505030304" pitchFamily="18" charset="0"/>
              </a:rPr>
              <a:t>refer</a:t>
            </a:r>
            <a:r>
              <a:rPr kumimoji="1" lang="zh-CN" altLang="en-US" sz="3600" i="1" dirty="0">
                <a:latin typeface="Palatino Linotype" panose="02040502050505030304" pitchFamily="18" charset="0"/>
              </a:rPr>
              <a:t> </a:t>
            </a:r>
            <a:r>
              <a:rPr kumimoji="1" lang="en-US" altLang="zh-CN" sz="3600" i="1" dirty="0">
                <a:latin typeface="Palatino Linotype" panose="02040502050505030304" pitchFamily="18" charset="0"/>
              </a:rPr>
              <a:t>to</a:t>
            </a:r>
            <a:r>
              <a:rPr kumimoji="1" lang="zh-CN" altLang="en-US" sz="3600" i="1" dirty="0">
                <a:latin typeface="Palatino Linotype" panose="02040502050505030304" pitchFamily="18" charset="0"/>
              </a:rPr>
              <a:t> </a:t>
            </a:r>
            <a:r>
              <a:rPr kumimoji="1" lang="en-US" altLang="zh-CN" sz="3600" i="1" dirty="0">
                <a:latin typeface="Palatino Linotype" panose="02040502050505030304" pitchFamily="18" charset="0"/>
              </a:rPr>
              <a:t>our</a:t>
            </a:r>
            <a:r>
              <a:rPr kumimoji="1" lang="zh-CN" altLang="en-US" sz="3600" i="1" dirty="0">
                <a:latin typeface="Palatino Linotype" panose="02040502050505030304" pitchFamily="18" charset="0"/>
              </a:rPr>
              <a:t> </a:t>
            </a:r>
            <a:r>
              <a:rPr kumimoji="1" lang="en-US" altLang="zh-CN" sz="3600" i="1" dirty="0">
                <a:latin typeface="Palatino Linotype" panose="02040502050505030304" pitchFamily="18" charset="0"/>
              </a:rPr>
              <a:t>paper</a:t>
            </a:r>
            <a:r>
              <a:rPr kumimoji="1" lang="zh-CN" altLang="en-US" sz="3600" i="1" dirty="0">
                <a:latin typeface="Palatino Linotype" panose="02040502050505030304" pitchFamily="18" charset="0"/>
              </a:rPr>
              <a:t> </a:t>
            </a:r>
            <a:r>
              <a:rPr kumimoji="1" lang="en-US" altLang="zh-CN" sz="3600" i="1" dirty="0">
                <a:latin typeface="Palatino Linotype" panose="02040502050505030304" pitchFamily="18" charset="0"/>
              </a:rPr>
              <a:t>for</a:t>
            </a:r>
            <a:r>
              <a:rPr kumimoji="1" lang="zh-CN" altLang="en-US" sz="3600" i="1" dirty="0">
                <a:latin typeface="Palatino Linotype" panose="02040502050505030304" pitchFamily="18" charset="0"/>
              </a:rPr>
              <a:t> </a:t>
            </a:r>
            <a:r>
              <a:rPr kumimoji="1" lang="en-US" altLang="zh-CN" sz="3600" i="1" dirty="0">
                <a:latin typeface="Palatino Linotype" panose="02040502050505030304" pitchFamily="18" charset="0"/>
              </a:rPr>
              <a:t>details!</a:t>
            </a:r>
            <a:endParaRPr kumimoji="1" lang="zh-CN" altLang="en-US" sz="3600" i="1" dirty="0">
              <a:latin typeface="Palatino Linotype" panose="02040502050505030304" pitchFamily="18" charset="0"/>
            </a:endParaRPr>
          </a:p>
        </p:txBody>
      </p:sp>
    </p:spTree>
    <p:extLst>
      <p:ext uri="{BB962C8B-B14F-4D97-AF65-F5344CB8AC3E}">
        <p14:creationId xmlns:p14="http://schemas.microsoft.com/office/powerpoint/2010/main" val="1678799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pPr rtl="0"/>
            <a:r>
              <a:rPr lang="en-US" altLang="zh-CN" dirty="0">
                <a:latin typeface="Palatino Linotype" panose="02040502050505030304" pitchFamily="18" charset="0"/>
              </a:rPr>
              <a:t>Evaluation</a:t>
            </a:r>
            <a:r>
              <a:rPr lang="zh-CN" altLang="en-US" dirty="0">
                <a:latin typeface="Palatino Linotype" panose="02040502050505030304" pitchFamily="18" charset="0"/>
              </a:rPr>
              <a:t> </a:t>
            </a:r>
            <a:r>
              <a:rPr lang="en-US" altLang="zh-CN" dirty="0">
                <a:latin typeface="Palatino Linotype" panose="02040502050505030304" pitchFamily="18" charset="0"/>
              </a:rPr>
              <a:t>&amp;</a:t>
            </a:r>
            <a:r>
              <a:rPr lang="zh-CN" altLang="en-US" dirty="0">
                <a:latin typeface="Palatino Linotype" panose="02040502050505030304" pitchFamily="18" charset="0"/>
              </a:rPr>
              <a:t> </a:t>
            </a:r>
            <a:r>
              <a:rPr lang="en-US" altLang="zh-CN" dirty="0">
                <a:latin typeface="Palatino Linotype" panose="02040502050505030304" pitchFamily="18" charset="0"/>
              </a:rPr>
              <a:t>Thanks!</a:t>
            </a:r>
            <a:endParaRPr lang="zh-cn" cap="none" dirty="0">
              <a:latin typeface="Palatino Linotype" panose="02040502050505030304" pitchFamily="18" charset="0"/>
            </a:endParaRPr>
          </a:p>
        </p:txBody>
      </p:sp>
      <p:sp>
        <p:nvSpPr>
          <p:cNvPr id="11" name="内容占位符 10">
            <a:extLst>
              <a:ext uri="{FF2B5EF4-FFF2-40B4-BE49-F238E27FC236}">
                <a16:creationId xmlns:a16="http://schemas.microsoft.com/office/drawing/2014/main" id="{AD974F1C-132D-BCC7-A2C4-8769F8A8970C}"/>
              </a:ext>
            </a:extLst>
          </p:cNvPr>
          <p:cNvSpPr>
            <a:spLocks noGrp="1"/>
          </p:cNvSpPr>
          <p:nvPr>
            <p:ph idx="1"/>
          </p:nvPr>
        </p:nvSpPr>
        <p:spPr>
          <a:xfrm>
            <a:off x="838200" y="1605927"/>
            <a:ext cx="10515600" cy="4351338"/>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r>
              <a:rPr lang="en-US" altLang="zh-CN" dirty="0" err="1">
                <a:latin typeface="Palatino Linotype" panose="02040502050505030304" pitchFamily="18" charset="0"/>
                <a:ea typeface="Cambria" panose="02040503050406030204" pitchFamily="18" charset="0"/>
              </a:rPr>
              <a:t>SynMem</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could</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be</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extended</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to</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decision</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and</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counting</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problems</a:t>
            </a:r>
            <a:r>
              <a:rPr lang="zh-CN" altLang="en-US" dirty="0">
                <a:latin typeface="Palatino Linotype" panose="02040502050505030304" pitchFamily="18" charset="0"/>
                <a:ea typeface="Cambria" panose="02040503050406030204" pitchFamily="18" charset="0"/>
              </a:rPr>
              <a:t> </a:t>
            </a:r>
            <a:r>
              <a:rPr lang="en-US" altLang="zh-CN" i="1" dirty="0">
                <a:latin typeface="Palatino Linotype" panose="02040502050505030304" pitchFamily="18" charset="0"/>
                <a:ea typeface="Cambria" panose="02040503050406030204" pitchFamily="18" charset="0"/>
              </a:rPr>
              <a:t>without</a:t>
            </a:r>
            <a:r>
              <a:rPr lang="zh-CN" altLang="en-US" i="1" dirty="0">
                <a:latin typeface="Palatino Linotype" panose="02040502050505030304" pitchFamily="18" charset="0"/>
                <a:ea typeface="Cambria" panose="02040503050406030204" pitchFamily="18" charset="0"/>
              </a:rPr>
              <a:t> </a:t>
            </a:r>
            <a:r>
              <a:rPr lang="en-US" altLang="zh-CN" i="1" dirty="0">
                <a:latin typeface="Palatino Linotype" panose="02040502050505030304" pitchFamily="18" charset="0"/>
                <a:ea typeface="Cambria" panose="02040503050406030204" pitchFamily="18" charset="0"/>
              </a:rPr>
              <a:t>any</a:t>
            </a:r>
            <a:r>
              <a:rPr lang="zh-CN" altLang="en-US" i="1" dirty="0">
                <a:latin typeface="Palatino Linotype" panose="02040502050505030304" pitchFamily="18" charset="0"/>
                <a:ea typeface="Cambria" panose="02040503050406030204" pitchFamily="18" charset="0"/>
              </a:rPr>
              <a:t> </a:t>
            </a:r>
            <a:r>
              <a:rPr lang="en-US" altLang="zh-CN" i="1" dirty="0">
                <a:latin typeface="Palatino Linotype" panose="02040502050505030304" pitchFamily="18" charset="0"/>
                <a:ea typeface="Cambria" panose="02040503050406030204" pitchFamily="18" charset="0"/>
              </a:rPr>
              <a:t>change</a:t>
            </a:r>
            <a:endParaRPr lang="en-US" altLang="zh-CN" b="1" dirty="0">
              <a:latin typeface="Palatino Linotype" panose="02040502050505030304" pitchFamily="18" charset="0"/>
            </a:endParaRPr>
          </a:p>
          <a:p>
            <a:r>
              <a:rPr lang="en-US" altLang="zh-CN" b="1" dirty="0">
                <a:latin typeface="Palatino Linotype" panose="02040502050505030304" pitchFamily="18" charset="0"/>
              </a:rPr>
              <a:t>Benchmarks:</a:t>
            </a:r>
            <a:r>
              <a:rPr lang="zh-CN" altLang="en-US" b="1" dirty="0">
                <a:latin typeface="Palatino Linotype" panose="02040502050505030304" pitchFamily="18" charset="0"/>
              </a:rPr>
              <a:t> </a:t>
            </a:r>
            <a:r>
              <a:rPr lang="en-US" altLang="zh-CN" b="1" dirty="0">
                <a:latin typeface="Palatino Linotype" panose="02040502050505030304" pitchFamily="18" charset="0"/>
              </a:rPr>
              <a:t>40</a:t>
            </a:r>
            <a:r>
              <a:rPr lang="zh-CN" altLang="en-US" b="1" dirty="0">
                <a:latin typeface="Palatino Linotype" panose="02040502050505030304" pitchFamily="18" charset="0"/>
              </a:rPr>
              <a:t> </a:t>
            </a:r>
            <a:r>
              <a:rPr lang="en-US" altLang="zh-CN" b="1" dirty="0">
                <a:latin typeface="Palatino Linotype" panose="02040502050505030304" pitchFamily="18" charset="0"/>
              </a:rPr>
              <a:t>Combinatorial</a:t>
            </a:r>
            <a:r>
              <a:rPr lang="zh-CN" altLang="en-US" b="1" dirty="0">
                <a:latin typeface="Palatino Linotype" panose="02040502050505030304" pitchFamily="18" charset="0"/>
              </a:rPr>
              <a:t> </a:t>
            </a:r>
            <a:r>
              <a:rPr lang="en-US" altLang="zh-CN" b="1" dirty="0">
                <a:latin typeface="Palatino Linotype" panose="02040502050505030304" pitchFamily="18" charset="0"/>
              </a:rPr>
              <a:t>Problems</a:t>
            </a:r>
          </a:p>
          <a:p>
            <a:pPr lvl="1"/>
            <a:r>
              <a:rPr lang="en-US" altLang="zh-CN" dirty="0">
                <a:latin typeface="Palatino Linotype" panose="02040502050505030304" pitchFamily="18" charset="0"/>
              </a:rPr>
              <a:t>36</a:t>
            </a:r>
            <a:r>
              <a:rPr lang="zh-CN" altLang="en-US" dirty="0">
                <a:latin typeface="Palatino Linotype" panose="02040502050505030304" pitchFamily="18" charset="0"/>
              </a:rPr>
              <a:t> </a:t>
            </a:r>
            <a:r>
              <a:rPr lang="en-US" altLang="zh-CN" dirty="0">
                <a:latin typeface="Palatino Linotype" panose="02040502050505030304" pitchFamily="18" charset="0"/>
              </a:rPr>
              <a:t>problems</a:t>
            </a:r>
            <a:r>
              <a:rPr lang="zh-CN" altLang="en-US" dirty="0">
                <a:latin typeface="Palatino Linotype" panose="02040502050505030304" pitchFamily="18" charset="0"/>
              </a:rPr>
              <a:t> </a:t>
            </a:r>
            <a:r>
              <a:rPr lang="en-US" altLang="zh-CN" dirty="0">
                <a:latin typeface="Palatino Linotype" panose="02040502050505030304" pitchFamily="18" charset="0"/>
              </a:rPr>
              <a:t>from</a:t>
            </a:r>
            <a:r>
              <a:rPr lang="zh-CN" altLang="en-US" dirty="0">
                <a:latin typeface="Palatino Linotype" panose="02040502050505030304" pitchFamily="18" charset="0"/>
              </a:rPr>
              <a:t> </a:t>
            </a:r>
            <a:r>
              <a:rPr lang="en-US" altLang="zh-CN" dirty="0" err="1">
                <a:latin typeface="Palatino Linotype" panose="02040502050505030304" pitchFamily="18" charset="0"/>
              </a:rPr>
              <a:t>LeetCode</a:t>
            </a:r>
            <a:r>
              <a:rPr lang="en-US" altLang="zh-CN" dirty="0">
                <a:latin typeface="Palatino Linotype" panose="02040502050505030304" pitchFamily="18" charset="0"/>
              </a:rPr>
              <a:t>:</a:t>
            </a:r>
            <a:r>
              <a:rPr lang="zh-CN" altLang="en-US" dirty="0">
                <a:latin typeface="Palatino Linotype" panose="02040502050505030304" pitchFamily="18" charset="0"/>
              </a:rPr>
              <a:t> </a:t>
            </a:r>
            <a:r>
              <a:rPr lang="en-US" altLang="zh-CN" dirty="0">
                <a:latin typeface="Palatino Linotype" panose="02040502050505030304" pitchFamily="18" charset="0"/>
              </a:rPr>
              <a:t>top</a:t>
            </a:r>
            <a:r>
              <a:rPr lang="zh-CN" altLang="en-US" dirty="0">
                <a:latin typeface="Palatino Linotype" panose="02040502050505030304" pitchFamily="18" charset="0"/>
              </a:rPr>
              <a:t> </a:t>
            </a:r>
            <a:r>
              <a:rPr lang="en-US" altLang="zh-CN" dirty="0">
                <a:latin typeface="Palatino Linotype" panose="02040502050505030304" pitchFamily="18" charset="0"/>
              </a:rPr>
              <a:t>frequent</a:t>
            </a:r>
            <a:r>
              <a:rPr lang="zh-CN" altLang="en-US" dirty="0">
                <a:latin typeface="Palatino Linotype" panose="02040502050505030304" pitchFamily="18" charset="0"/>
              </a:rPr>
              <a:t> </a:t>
            </a:r>
            <a:r>
              <a:rPr lang="en-US" altLang="zh-CN" dirty="0">
                <a:latin typeface="Palatino Linotype" panose="02040502050505030304" pitchFamily="18" charset="0"/>
              </a:rPr>
              <a:t>problems</a:t>
            </a:r>
            <a:r>
              <a:rPr lang="zh-CN" altLang="en-US" dirty="0">
                <a:latin typeface="Palatino Linotype" panose="02040502050505030304" pitchFamily="18" charset="0"/>
              </a:rPr>
              <a:t> </a:t>
            </a:r>
            <a:r>
              <a:rPr lang="en-US" altLang="zh-CN" dirty="0">
                <a:latin typeface="Palatino Linotype" panose="02040502050505030304" pitchFamily="18" charset="0"/>
              </a:rPr>
              <a:t>in</a:t>
            </a:r>
            <a:r>
              <a:rPr lang="zh-CN" altLang="en-US" dirty="0">
                <a:latin typeface="Palatino Linotype" panose="02040502050505030304" pitchFamily="18" charset="0"/>
              </a:rPr>
              <a:t> </a:t>
            </a:r>
            <a:r>
              <a:rPr lang="en-US" altLang="zh-CN" dirty="0">
                <a:latin typeface="Palatino Linotype" panose="02040502050505030304" pitchFamily="18" charset="0"/>
              </a:rPr>
              <a:t>interview</a:t>
            </a:r>
          </a:p>
          <a:p>
            <a:pPr lvl="1"/>
            <a:r>
              <a:rPr lang="en-US" altLang="zh-CN" dirty="0">
                <a:latin typeface="Palatino Linotype" panose="02040502050505030304" pitchFamily="18" charset="0"/>
              </a:rPr>
              <a:t>4</a:t>
            </a:r>
            <a:r>
              <a:rPr lang="zh-CN" altLang="en-US" dirty="0">
                <a:latin typeface="Palatino Linotype" panose="02040502050505030304" pitchFamily="18" charset="0"/>
              </a:rPr>
              <a:t> </a:t>
            </a:r>
            <a:r>
              <a:rPr lang="en-US" altLang="zh-CN" dirty="0">
                <a:latin typeface="Palatino Linotype" panose="02040502050505030304" pitchFamily="18" charset="0"/>
              </a:rPr>
              <a:t>problems</a:t>
            </a:r>
            <a:r>
              <a:rPr lang="zh-CN" altLang="en-US" dirty="0">
                <a:latin typeface="Palatino Linotype" panose="02040502050505030304" pitchFamily="18" charset="0"/>
              </a:rPr>
              <a:t> </a:t>
            </a:r>
            <a:r>
              <a:rPr lang="en-US" altLang="zh-CN" dirty="0">
                <a:latin typeface="Palatino Linotype" panose="02040502050505030304" pitchFamily="18" charset="0"/>
              </a:rPr>
              <a:t>from</a:t>
            </a:r>
            <a:r>
              <a:rPr lang="zh-CN" altLang="en-US" dirty="0">
                <a:latin typeface="Palatino Linotype" panose="02040502050505030304" pitchFamily="18" charset="0"/>
              </a:rPr>
              <a:t> </a:t>
            </a:r>
            <a:r>
              <a:rPr lang="en-US" altLang="zh-CN" dirty="0">
                <a:latin typeface="Palatino Linotype" panose="02040502050505030304" pitchFamily="18" charset="0"/>
              </a:rPr>
              <a:t>CSP-J</a:t>
            </a:r>
          </a:p>
          <a:p>
            <a:pPr lvl="1"/>
            <a:r>
              <a:rPr lang="en-US" altLang="zh-CN" dirty="0">
                <a:latin typeface="Palatino Linotype" panose="02040502050505030304" pitchFamily="18" charset="0"/>
              </a:rPr>
              <a:t>Knapsack,</a:t>
            </a:r>
            <a:r>
              <a:rPr lang="zh-CN" altLang="en-US" dirty="0">
                <a:latin typeface="Palatino Linotype" panose="02040502050505030304" pitchFamily="18" charset="0"/>
              </a:rPr>
              <a:t> </a:t>
            </a:r>
            <a:r>
              <a:rPr lang="en-US" altLang="zh-CN" dirty="0">
                <a:latin typeface="Palatino Linotype" panose="02040502050505030304" pitchFamily="18" charset="0"/>
              </a:rPr>
              <a:t>Longest</a:t>
            </a:r>
            <a:r>
              <a:rPr lang="zh-CN" altLang="en-US" dirty="0">
                <a:latin typeface="Palatino Linotype" panose="02040502050505030304" pitchFamily="18" charset="0"/>
              </a:rPr>
              <a:t> </a:t>
            </a:r>
            <a:r>
              <a:rPr lang="en-US" altLang="zh-CN" dirty="0">
                <a:latin typeface="Palatino Linotype" panose="02040502050505030304" pitchFamily="18" charset="0"/>
              </a:rPr>
              <a:t>common/increasing</a:t>
            </a:r>
            <a:r>
              <a:rPr lang="zh-CN" altLang="en-US" dirty="0">
                <a:latin typeface="Palatino Linotype" panose="02040502050505030304" pitchFamily="18" charset="0"/>
              </a:rPr>
              <a:t> </a:t>
            </a:r>
            <a:r>
              <a:rPr lang="en-US" altLang="zh-CN" dirty="0">
                <a:latin typeface="Palatino Linotype" panose="02040502050505030304" pitchFamily="18" charset="0"/>
              </a:rPr>
              <a:t>subsequence,</a:t>
            </a:r>
            <a:r>
              <a:rPr lang="zh-CN" altLang="en-US" dirty="0">
                <a:latin typeface="Palatino Linotype" panose="02040502050505030304" pitchFamily="18" charset="0"/>
              </a:rPr>
              <a:t> </a:t>
            </a:r>
            <a:r>
              <a:rPr lang="en-US" altLang="zh-CN" dirty="0">
                <a:latin typeface="Palatino Linotype" panose="02040502050505030304" pitchFamily="18" charset="0"/>
              </a:rPr>
              <a:t>Fibonacci</a:t>
            </a:r>
            <a:r>
              <a:rPr lang="zh-CN" altLang="en-US" dirty="0">
                <a:latin typeface="Palatino Linotype" panose="02040502050505030304" pitchFamily="18" charset="0"/>
              </a:rPr>
              <a:t> </a:t>
            </a:r>
            <a:r>
              <a:rPr lang="en-US" altLang="zh-CN" dirty="0">
                <a:latin typeface="Palatino Linotype" panose="02040502050505030304" pitchFamily="18" charset="0"/>
              </a:rPr>
              <a:t>sequence,</a:t>
            </a:r>
            <a:r>
              <a:rPr lang="zh-CN" altLang="en-US" dirty="0">
                <a:latin typeface="Palatino Linotype" panose="02040502050505030304" pitchFamily="18" charset="0"/>
              </a:rPr>
              <a:t> </a:t>
            </a:r>
            <a:r>
              <a:rPr lang="en-US" altLang="zh-CN" dirty="0">
                <a:latin typeface="Palatino Linotype" panose="02040502050505030304" pitchFamily="18" charset="0"/>
              </a:rPr>
              <a:t>shortest</a:t>
            </a:r>
            <a:r>
              <a:rPr lang="zh-CN" altLang="en-US" dirty="0">
                <a:latin typeface="Palatino Linotype" panose="02040502050505030304" pitchFamily="18" charset="0"/>
              </a:rPr>
              <a:t> </a:t>
            </a:r>
            <a:r>
              <a:rPr lang="en-US" altLang="zh-CN" dirty="0">
                <a:latin typeface="Palatino Linotype" panose="02040502050505030304" pitchFamily="18" charset="0"/>
              </a:rPr>
              <a:t>path</a:t>
            </a:r>
            <a:r>
              <a:rPr lang="zh-CN" altLang="en-US" dirty="0">
                <a:latin typeface="Palatino Linotype" panose="02040502050505030304" pitchFamily="18" charset="0"/>
              </a:rPr>
              <a:t> </a:t>
            </a:r>
            <a:r>
              <a:rPr lang="en-US" altLang="zh-CN" dirty="0">
                <a:latin typeface="Palatino Linotype" panose="02040502050505030304" pitchFamily="18" charset="0"/>
              </a:rPr>
              <a:t>on</a:t>
            </a:r>
            <a:r>
              <a:rPr lang="zh-CN" altLang="en-US" dirty="0">
                <a:latin typeface="Palatino Linotype" panose="02040502050505030304" pitchFamily="18" charset="0"/>
              </a:rPr>
              <a:t> </a:t>
            </a:r>
            <a:r>
              <a:rPr lang="en-US" altLang="zh-CN" dirty="0">
                <a:latin typeface="Palatino Linotype" panose="02040502050505030304" pitchFamily="18" charset="0"/>
              </a:rPr>
              <a:t>grids</a:t>
            </a:r>
          </a:p>
          <a:p>
            <a:pPr marL="457200" lvl="1" indent="0">
              <a:buNone/>
            </a:pPr>
            <a:endParaRPr lang="en-US" altLang="zh-CN" dirty="0">
              <a:latin typeface="Palatino Linotype" panose="02040502050505030304" pitchFamily="18" charset="0"/>
            </a:endParaRPr>
          </a:p>
        </p:txBody>
      </p:sp>
      <p:pic>
        <p:nvPicPr>
          <p:cNvPr id="12" name="图片 11">
            <a:extLst>
              <a:ext uri="{FF2B5EF4-FFF2-40B4-BE49-F238E27FC236}">
                <a16:creationId xmlns:a16="http://schemas.microsoft.com/office/drawing/2014/main" id="{E8A0DCE9-F14E-E7CE-BE58-592AA240AECE}"/>
              </a:ext>
            </a:extLst>
          </p:cNvPr>
          <p:cNvPicPr>
            <a:picLocks noChangeAspect="1"/>
          </p:cNvPicPr>
          <p:nvPr/>
        </p:nvPicPr>
        <p:blipFill>
          <a:blip r:embed="rId3"/>
          <a:stretch>
            <a:fillRect/>
          </a:stretch>
        </p:blipFill>
        <p:spPr>
          <a:xfrm>
            <a:off x="2127138" y="4552952"/>
            <a:ext cx="7772400" cy="1538287"/>
          </a:xfrm>
          <a:prstGeom prst="rect">
            <a:avLst/>
          </a:prstGeom>
        </p:spPr>
      </p:pic>
    </p:spTree>
    <p:extLst>
      <p:ext uri="{BB962C8B-B14F-4D97-AF65-F5344CB8AC3E}">
        <p14:creationId xmlns:p14="http://schemas.microsoft.com/office/powerpoint/2010/main" val="1073495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pPr rtl="0"/>
            <a:r>
              <a:rPr lang="en-US" altLang="zh-CN" cap="none" dirty="0">
                <a:latin typeface="Palatino Linotype" panose="02040502050505030304" pitchFamily="18" charset="0"/>
                <a:ea typeface="Cambria" panose="02040503050406030204" pitchFamily="18" charset="0"/>
              </a:rPr>
              <a:t>How</a:t>
            </a:r>
            <a:r>
              <a:rPr lang="zh-CN" altLang="en-US" cap="none" dirty="0">
                <a:latin typeface="Palatino Linotype" panose="02040502050505030304" pitchFamily="18" charset="0"/>
                <a:ea typeface="Cambria" panose="02040503050406030204" pitchFamily="18" charset="0"/>
              </a:rPr>
              <a:t> </a:t>
            </a:r>
            <a:r>
              <a:rPr lang="en-US" altLang="zh-CN" cap="none" dirty="0">
                <a:latin typeface="Palatino Linotype" panose="02040502050505030304" pitchFamily="18" charset="0"/>
                <a:ea typeface="Cambria" panose="02040503050406030204" pitchFamily="18" charset="0"/>
              </a:rPr>
              <a:t>to</a:t>
            </a:r>
            <a:r>
              <a:rPr lang="zh-CN" altLang="en-US" cap="none" dirty="0">
                <a:latin typeface="Palatino Linotype" panose="02040502050505030304" pitchFamily="18" charset="0"/>
                <a:ea typeface="Cambria" panose="02040503050406030204" pitchFamily="18" charset="0"/>
              </a:rPr>
              <a:t> </a:t>
            </a:r>
            <a:r>
              <a:rPr lang="en-US" altLang="zh-CN" cap="none" dirty="0">
                <a:latin typeface="Palatino Linotype" panose="02040502050505030304" pitchFamily="18" charset="0"/>
                <a:ea typeface="Cambria" panose="02040503050406030204" pitchFamily="18" charset="0"/>
              </a:rPr>
              <a:t>solve</a:t>
            </a:r>
            <a:r>
              <a:rPr lang="zh-CN" altLang="en-US" cap="none" dirty="0">
                <a:latin typeface="Palatino Linotype" panose="02040502050505030304" pitchFamily="18" charset="0"/>
                <a:ea typeface="Cambria" panose="02040503050406030204" pitchFamily="18" charset="0"/>
              </a:rPr>
              <a:t> </a:t>
            </a:r>
            <a:r>
              <a:rPr lang="en-US" altLang="zh-CN" cap="none" dirty="0">
                <a:latin typeface="Palatino Linotype" panose="02040502050505030304" pitchFamily="18" charset="0"/>
                <a:ea typeface="Cambria" panose="02040503050406030204" pitchFamily="18" charset="0"/>
              </a:rPr>
              <a:t>COP?</a:t>
            </a:r>
            <a:endParaRPr lang="zh-cn" i="1" cap="none" dirty="0">
              <a:latin typeface="Palatino Linotype" panose="02040502050505030304" pitchFamily="18" charset="0"/>
            </a:endParaRPr>
          </a:p>
        </p:txBody>
      </p:sp>
      <p:sp>
        <p:nvSpPr>
          <p:cNvPr id="3" name="副标题 2">
            <a:extLst>
              <a:ext uri="{FF2B5EF4-FFF2-40B4-BE49-F238E27FC236}">
                <a16:creationId xmlns:a16="http://schemas.microsoft.com/office/drawing/2014/main" id="{C8722DDC-8EEE-4A06-8DFE-B44871EAA2CF}"/>
              </a:ext>
            </a:extLst>
          </p:cNvPr>
          <p:cNvSpPr>
            <a:spLocks noGrp="1"/>
          </p:cNvSpPr>
          <p:nvPr>
            <p:ph idx="1"/>
          </p:nvPr>
        </p:nvSpPr>
        <p:spPr>
          <a:xfrm>
            <a:off x="838200" y="1168094"/>
            <a:ext cx="10515600" cy="3052709"/>
          </a:xfrm>
        </p:spPr>
        <p:txBody>
          <a:bodyPr rtlCol="0" anchor="ctr">
            <a:noAutofit/>
          </a:bodyPr>
          <a:lstStyle/>
          <a:p>
            <a:r>
              <a:rPr lang="en-US" altLang="zh-CN" dirty="0">
                <a:latin typeface="Palatino Linotype" panose="02040502050505030304" pitchFamily="18" charset="0"/>
                <a:ea typeface="Cambria" panose="02040503050406030204" pitchFamily="18" charset="0"/>
              </a:rPr>
              <a:t>Exhaustive</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search</a:t>
            </a:r>
          </a:p>
          <a:p>
            <a:pPr lvl="1"/>
            <a:r>
              <a:rPr lang="en-US" altLang="zh-CN" sz="2800" dirty="0">
                <a:latin typeface="Palatino Linotype" panose="02040502050505030304" pitchFamily="18" charset="0"/>
                <a:ea typeface="Cambria" panose="02040503050406030204" pitchFamily="18" charset="0"/>
              </a:rPr>
              <a:t>Try</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every</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solution</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and</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pick</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the</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best</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valid</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one</a:t>
            </a:r>
            <a:endParaRPr lang="en-US" altLang="zh-CN" sz="3200" dirty="0">
              <a:latin typeface="Palatino Linotype" panose="02040502050505030304" pitchFamily="18" charset="0"/>
              <a:ea typeface="Cambria" panose="02040503050406030204" pitchFamily="18" charset="0"/>
            </a:endParaRPr>
          </a:p>
        </p:txBody>
      </p:sp>
      <p:sp>
        <p:nvSpPr>
          <p:cNvPr id="4" name="副标题 2">
            <a:extLst>
              <a:ext uri="{FF2B5EF4-FFF2-40B4-BE49-F238E27FC236}">
                <a16:creationId xmlns:a16="http://schemas.microsoft.com/office/drawing/2014/main" id="{C2D4693A-6E46-E4A5-9BAB-F2FE1B36C70E}"/>
              </a:ext>
            </a:extLst>
          </p:cNvPr>
          <p:cNvSpPr txBox="1">
            <a:spLocks/>
          </p:cNvSpPr>
          <p:nvPr/>
        </p:nvSpPr>
        <p:spPr>
          <a:xfrm>
            <a:off x="838200" y="2295950"/>
            <a:ext cx="10515600" cy="154182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dirty="0">
              <a:solidFill>
                <a:schemeClr val="tx1"/>
              </a:solidFill>
              <a:latin typeface="Palatino Linotype" panose="02040502050505030304" pitchFamily="18" charset="0"/>
              <a:ea typeface="Cambria" panose="02040503050406030204" pitchFamily="18" charset="0"/>
            </a:endParaRPr>
          </a:p>
        </p:txBody>
      </p:sp>
    </p:spTree>
    <p:extLst>
      <p:ext uri="{BB962C8B-B14F-4D97-AF65-F5344CB8AC3E}">
        <p14:creationId xmlns:p14="http://schemas.microsoft.com/office/powerpoint/2010/main" val="261258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pPr rtl="0"/>
            <a:r>
              <a:rPr lang="en-US" altLang="zh-CN" cap="none" dirty="0">
                <a:latin typeface="Palatino Linotype" panose="02040502050505030304" pitchFamily="18" charset="0"/>
                <a:ea typeface="Cambria" panose="02040503050406030204" pitchFamily="18" charset="0"/>
              </a:rPr>
              <a:t>How</a:t>
            </a:r>
            <a:r>
              <a:rPr lang="zh-CN" altLang="en-US" cap="none" dirty="0">
                <a:latin typeface="Palatino Linotype" panose="02040502050505030304" pitchFamily="18" charset="0"/>
                <a:ea typeface="Cambria" panose="02040503050406030204" pitchFamily="18" charset="0"/>
              </a:rPr>
              <a:t> </a:t>
            </a:r>
            <a:r>
              <a:rPr lang="en-US" altLang="zh-CN" cap="none" dirty="0">
                <a:latin typeface="Palatino Linotype" panose="02040502050505030304" pitchFamily="18" charset="0"/>
                <a:ea typeface="Cambria" panose="02040503050406030204" pitchFamily="18" charset="0"/>
              </a:rPr>
              <a:t>to</a:t>
            </a:r>
            <a:r>
              <a:rPr lang="zh-CN" altLang="en-US" cap="none" dirty="0">
                <a:latin typeface="Palatino Linotype" panose="02040502050505030304" pitchFamily="18" charset="0"/>
                <a:ea typeface="Cambria" panose="02040503050406030204" pitchFamily="18" charset="0"/>
              </a:rPr>
              <a:t> </a:t>
            </a:r>
            <a:r>
              <a:rPr lang="en-US" altLang="zh-CN" cap="none" dirty="0">
                <a:latin typeface="Palatino Linotype" panose="02040502050505030304" pitchFamily="18" charset="0"/>
                <a:ea typeface="Cambria" panose="02040503050406030204" pitchFamily="18" charset="0"/>
              </a:rPr>
              <a:t>solve</a:t>
            </a:r>
            <a:r>
              <a:rPr lang="zh-CN" altLang="en-US" cap="none" dirty="0">
                <a:latin typeface="Palatino Linotype" panose="02040502050505030304" pitchFamily="18" charset="0"/>
                <a:ea typeface="Cambria" panose="02040503050406030204" pitchFamily="18" charset="0"/>
              </a:rPr>
              <a:t> </a:t>
            </a:r>
            <a:r>
              <a:rPr lang="en-US" altLang="zh-CN" cap="none" dirty="0">
                <a:latin typeface="Palatino Linotype" panose="02040502050505030304" pitchFamily="18" charset="0"/>
                <a:ea typeface="Cambria" panose="02040503050406030204" pitchFamily="18" charset="0"/>
              </a:rPr>
              <a:t>COP?</a:t>
            </a:r>
            <a:endParaRPr lang="zh-cn" i="1" cap="none" dirty="0">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副标题 2">
                <a:extLst>
                  <a:ext uri="{FF2B5EF4-FFF2-40B4-BE49-F238E27FC236}">
                    <a16:creationId xmlns:a16="http://schemas.microsoft.com/office/drawing/2014/main" id="{C8722DDC-8EEE-4A06-8DFE-B44871EAA2CF}"/>
                  </a:ext>
                </a:extLst>
              </p:cNvPr>
              <p:cNvSpPr>
                <a:spLocks noGrp="1"/>
              </p:cNvSpPr>
              <p:nvPr>
                <p:ph idx="1"/>
              </p:nvPr>
            </p:nvSpPr>
            <p:spPr>
              <a:xfrm>
                <a:off x="838200" y="1984144"/>
                <a:ext cx="10515600" cy="3260106"/>
              </a:xfrm>
            </p:spPr>
            <p:txBody>
              <a:bodyPr rtlCol="0" anchor="ctr">
                <a:noAutofit/>
              </a:bodyPr>
              <a:lstStyle/>
              <a:p>
                <a:r>
                  <a:rPr lang="en-US" altLang="zh-CN" dirty="0">
                    <a:latin typeface="Palatino Linotype" panose="02040502050505030304" pitchFamily="18" charset="0"/>
                    <a:ea typeface="Cambria" panose="02040503050406030204" pitchFamily="18" charset="0"/>
                  </a:rPr>
                  <a:t>Exhaustive</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search</a:t>
                </a:r>
              </a:p>
              <a:p>
                <a:pPr lvl="1"/>
                <a:r>
                  <a:rPr lang="en-US" altLang="zh-CN" sz="2800" dirty="0">
                    <a:latin typeface="Palatino Linotype" panose="02040502050505030304" pitchFamily="18" charset="0"/>
                    <a:ea typeface="Cambria" panose="02040503050406030204" pitchFamily="18" charset="0"/>
                  </a:rPr>
                  <a:t>Try</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every</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solution</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and</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pick</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the</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best</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valid</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one</a:t>
                </a:r>
              </a:p>
              <a:p>
                <a:r>
                  <a:rPr lang="en-US" altLang="zh-CN" dirty="0">
                    <a:latin typeface="Palatino Linotype" panose="02040502050505030304" pitchFamily="18" charset="0"/>
                    <a:ea typeface="Cambria" panose="02040503050406030204" pitchFamily="18" charset="0"/>
                  </a:rPr>
                  <a:t>Too</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slow!</a:t>
                </a:r>
              </a:p>
              <a:p>
                <a:pPr lvl="1"/>
                <a:r>
                  <a:rPr lang="en-US" altLang="zh-CN" sz="2800" dirty="0">
                    <a:latin typeface="Palatino Linotype" panose="02040502050505030304" pitchFamily="18" charset="0"/>
                    <a:ea typeface="Cambria" panose="02040503050406030204" pitchFamily="18" charset="0"/>
                  </a:rPr>
                  <a:t>#</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Solutions</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is</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tremendous</a:t>
                </a:r>
              </a:p>
              <a:p>
                <a:r>
                  <a:rPr lang="en-US" altLang="zh-CN" dirty="0">
                    <a:latin typeface="Palatino Linotype" panose="02040502050505030304" pitchFamily="18" charset="0"/>
                    <a:ea typeface="Cambria" panose="02040503050406030204" pitchFamily="18" charset="0"/>
                  </a:rPr>
                  <a:t>e.g.:</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0-1</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Knapsack</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problem</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with</a:t>
                </a:r>
                <a:r>
                  <a:rPr lang="zh-CN" altLang="en-US" dirty="0">
                    <a:latin typeface="Palatino Linotype" panose="02040502050505030304" pitchFamily="18" charset="0"/>
                    <a:ea typeface="Cambria" panose="02040503050406030204" pitchFamily="18" charset="0"/>
                  </a:rPr>
                  <a:t> </a:t>
                </a:r>
                <a14:m>
                  <m:oMath xmlns:m="http://schemas.openxmlformats.org/officeDocument/2006/math">
                    <m:r>
                      <a:rPr lang="en-US" altLang="zh-CN" i="1" dirty="0" smtClean="0">
                        <a:latin typeface="Cambria Math" panose="02040503050406030204" pitchFamily="18" charset="0"/>
                        <a:ea typeface="Cambria" panose="02040503050406030204" pitchFamily="18" charset="0"/>
                      </a:rPr>
                      <m:t>𝑛</m:t>
                    </m:r>
                  </m:oMath>
                </a14:m>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items</a:t>
                </a:r>
              </a:p>
              <a:p>
                <a:pPr lvl="1"/>
                <a14:m>
                  <m:oMath xmlns:m="http://schemas.openxmlformats.org/officeDocument/2006/math">
                    <m:r>
                      <m:rPr>
                        <m:sty m:val="p"/>
                      </m:rPr>
                      <a:rPr lang="en-US" altLang="zh-CN" sz="2800" b="0" i="0" smtClean="0">
                        <a:solidFill>
                          <a:schemeClr val="tx1"/>
                        </a:solidFill>
                        <a:latin typeface="Cambria Math" panose="02040503050406030204" pitchFamily="18" charset="0"/>
                        <a:ea typeface="Cambria" panose="02040503050406030204" pitchFamily="18" charset="0"/>
                      </a:rPr>
                      <m:t>Ω</m:t>
                    </m:r>
                    <m:d>
                      <m:dPr>
                        <m:ctrlPr>
                          <a:rPr lang="en-US" altLang="zh-CN" sz="2800" b="0" i="1" smtClean="0">
                            <a:solidFill>
                              <a:schemeClr val="tx1"/>
                            </a:solidFill>
                            <a:latin typeface="Cambria Math" panose="02040503050406030204" pitchFamily="18" charset="0"/>
                            <a:ea typeface="Cambria" panose="02040503050406030204" pitchFamily="18" charset="0"/>
                          </a:rPr>
                        </m:ctrlPr>
                      </m:dPr>
                      <m:e>
                        <m:sSup>
                          <m:sSupPr>
                            <m:ctrlPr>
                              <a:rPr lang="en-US" altLang="zh-CN" sz="2800" b="0" i="1" smtClean="0">
                                <a:solidFill>
                                  <a:schemeClr val="tx1"/>
                                </a:solidFill>
                                <a:latin typeface="Cambria Math" panose="02040503050406030204" pitchFamily="18" charset="0"/>
                                <a:ea typeface="Cambria" panose="02040503050406030204" pitchFamily="18" charset="0"/>
                              </a:rPr>
                            </m:ctrlPr>
                          </m:sSupPr>
                          <m:e>
                            <m:r>
                              <a:rPr lang="en-US" altLang="zh-CN" sz="2800" b="0" i="1" smtClean="0">
                                <a:solidFill>
                                  <a:schemeClr val="tx1"/>
                                </a:solidFill>
                                <a:latin typeface="Cambria Math" panose="02040503050406030204" pitchFamily="18" charset="0"/>
                                <a:ea typeface="Cambria" panose="02040503050406030204" pitchFamily="18" charset="0"/>
                              </a:rPr>
                              <m:t>2</m:t>
                            </m:r>
                          </m:e>
                          <m:sup>
                            <m:r>
                              <a:rPr lang="en-US" altLang="zh-CN" sz="2800" b="0" i="1" smtClean="0">
                                <a:solidFill>
                                  <a:schemeClr val="tx1"/>
                                </a:solidFill>
                                <a:latin typeface="Cambria Math" panose="02040503050406030204" pitchFamily="18" charset="0"/>
                                <a:ea typeface="Cambria" panose="02040503050406030204" pitchFamily="18" charset="0"/>
                              </a:rPr>
                              <m:t>𝑛</m:t>
                            </m:r>
                          </m:sup>
                        </m:sSup>
                      </m:e>
                    </m:d>
                  </m:oMath>
                </a14:m>
                <a:r>
                  <a:rPr lang="zh-CN" altLang="en-US" sz="2800" dirty="0">
                    <a:solidFill>
                      <a:schemeClr val="tx1"/>
                    </a:solidFill>
                    <a:latin typeface="Palatino Linotype" panose="02040502050505030304" pitchFamily="18" charset="0"/>
                    <a:ea typeface="Cambria" panose="02040503050406030204" pitchFamily="18" charset="0"/>
                  </a:rPr>
                  <a:t> </a:t>
                </a:r>
                <a:r>
                  <a:rPr lang="en-US" altLang="zh-CN" sz="2800" dirty="0">
                    <a:solidFill>
                      <a:schemeClr val="tx1"/>
                    </a:solidFill>
                    <a:latin typeface="Palatino Linotype" panose="02040502050505030304" pitchFamily="18" charset="0"/>
                    <a:ea typeface="Cambria" panose="02040503050406030204" pitchFamily="18" charset="0"/>
                  </a:rPr>
                  <a:t>solutions</a:t>
                </a:r>
                <a:endParaRPr lang="en-US" altLang="zh-CN" dirty="0">
                  <a:latin typeface="Palatino Linotype" panose="02040502050505030304" pitchFamily="18" charset="0"/>
                  <a:ea typeface="Cambria" panose="02040503050406030204" pitchFamily="18" charset="0"/>
                </a:endParaRPr>
              </a:p>
            </p:txBody>
          </p:sp>
        </mc:Choice>
        <mc:Fallback xmlns="">
          <p:sp>
            <p:nvSpPr>
              <p:cNvPr id="3" name="副标题 2">
                <a:extLst>
                  <a:ext uri="{FF2B5EF4-FFF2-40B4-BE49-F238E27FC236}">
                    <a16:creationId xmlns:a16="http://schemas.microsoft.com/office/drawing/2014/main" id="{C8722DDC-8EEE-4A06-8DFE-B44871EAA2CF}"/>
                  </a:ext>
                </a:extLst>
              </p:cNvPr>
              <p:cNvSpPr>
                <a:spLocks noGrp="1" noRot="1" noChangeAspect="1" noMove="1" noResize="1" noEditPoints="1" noAdjustHandles="1" noChangeArrowheads="1" noChangeShapeType="1" noTextEdit="1"/>
              </p:cNvSpPr>
              <p:nvPr>
                <p:ph idx="1"/>
              </p:nvPr>
            </p:nvSpPr>
            <p:spPr>
              <a:xfrm>
                <a:off x="838200" y="1984144"/>
                <a:ext cx="10515600" cy="3260106"/>
              </a:xfrm>
              <a:blipFill>
                <a:blip r:embed="rId3"/>
                <a:stretch>
                  <a:fillRect l="-1086"/>
                </a:stretch>
              </a:blipFill>
            </p:spPr>
            <p:txBody>
              <a:bodyPr/>
              <a:lstStyle/>
              <a:p>
                <a:r>
                  <a:rPr lang="zh-CN" altLang="en-US">
                    <a:noFill/>
                  </a:rPr>
                  <a:t> </a:t>
                </a:r>
              </a:p>
            </p:txBody>
          </p:sp>
        </mc:Fallback>
      </mc:AlternateContent>
      <p:sp>
        <p:nvSpPr>
          <p:cNvPr id="4" name="副标题 2">
            <a:extLst>
              <a:ext uri="{FF2B5EF4-FFF2-40B4-BE49-F238E27FC236}">
                <a16:creationId xmlns:a16="http://schemas.microsoft.com/office/drawing/2014/main" id="{C2D4693A-6E46-E4A5-9BAB-F2FE1B36C70E}"/>
              </a:ext>
            </a:extLst>
          </p:cNvPr>
          <p:cNvSpPr txBox="1">
            <a:spLocks/>
          </p:cNvSpPr>
          <p:nvPr/>
        </p:nvSpPr>
        <p:spPr>
          <a:xfrm>
            <a:off x="838200" y="2295950"/>
            <a:ext cx="10515600" cy="154182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dirty="0">
              <a:solidFill>
                <a:schemeClr val="tx1"/>
              </a:solidFill>
              <a:latin typeface="Palatino Linotype" panose="02040502050505030304" pitchFamily="18" charset="0"/>
              <a:ea typeface="Cambria" panose="02040503050406030204" pitchFamily="18" charset="0"/>
            </a:endParaRPr>
          </a:p>
        </p:txBody>
      </p:sp>
    </p:spTree>
    <p:extLst>
      <p:ext uri="{BB962C8B-B14F-4D97-AF65-F5344CB8AC3E}">
        <p14:creationId xmlns:p14="http://schemas.microsoft.com/office/powerpoint/2010/main" val="310289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pPr rtl="0"/>
            <a:r>
              <a:rPr lang="en-US" altLang="zh-CN" dirty="0">
                <a:latin typeface="Palatino Linotype" panose="02040502050505030304" pitchFamily="18" charset="0"/>
              </a:rPr>
              <a:t>Dynamic</a:t>
            </a:r>
            <a:r>
              <a:rPr lang="zh-CN" altLang="en-US" dirty="0">
                <a:latin typeface="Palatino Linotype" panose="02040502050505030304" pitchFamily="18" charset="0"/>
              </a:rPr>
              <a:t> </a:t>
            </a:r>
            <a:r>
              <a:rPr lang="en-US" altLang="zh-CN" dirty="0">
                <a:latin typeface="Palatino Linotype" panose="02040502050505030304" pitchFamily="18" charset="0"/>
              </a:rPr>
              <a:t>Programming</a:t>
            </a:r>
            <a:r>
              <a:rPr lang="zh-CN" altLang="en-US" dirty="0">
                <a:latin typeface="Palatino Linotype" panose="02040502050505030304" pitchFamily="18" charset="0"/>
              </a:rPr>
              <a:t> </a:t>
            </a:r>
            <a:r>
              <a:rPr lang="en-US" altLang="zh-CN" dirty="0">
                <a:latin typeface="Palatino Linotype" panose="02040502050505030304" pitchFamily="18" charset="0"/>
              </a:rPr>
              <a:t>(DP)</a:t>
            </a:r>
            <a:endParaRPr lang="zh-cn" cap="none" dirty="0">
              <a:latin typeface="Palatino Linotype" panose="02040502050505030304" pitchFamily="18" charset="0"/>
            </a:endParaRPr>
          </a:p>
        </p:txBody>
      </p:sp>
      <mc:AlternateContent xmlns:mc="http://schemas.openxmlformats.org/markup-compatibility/2006">
        <mc:Choice xmlns:a14="http://schemas.microsoft.com/office/drawing/2010/main" Requires="a14">
          <p:sp>
            <p:nvSpPr>
              <p:cNvPr id="3" name="副标题 2">
                <a:extLst>
                  <a:ext uri="{FF2B5EF4-FFF2-40B4-BE49-F238E27FC236}">
                    <a16:creationId xmlns:a16="http://schemas.microsoft.com/office/drawing/2014/main" id="{C8722DDC-8EEE-4A06-8DFE-B44871EAA2CF}"/>
                  </a:ext>
                </a:extLst>
              </p:cNvPr>
              <p:cNvSpPr>
                <a:spLocks noGrp="1"/>
              </p:cNvSpPr>
              <p:nvPr>
                <p:ph idx="1"/>
              </p:nvPr>
            </p:nvSpPr>
            <p:spPr>
              <a:xfrm>
                <a:off x="838200" y="2311838"/>
                <a:ext cx="10515600" cy="3052709"/>
              </a:xfrm>
            </p:spPr>
            <p:txBody>
              <a:bodyPr rtlCol="0" anchor="ctr">
                <a:noAutofit/>
              </a:bodyPr>
              <a:lstStyle/>
              <a:p>
                <a:r>
                  <a:rPr lang="en-US" altLang="zh-CN" sz="2800" i="1" dirty="0">
                    <a:latin typeface="Palatino Linotype" panose="02040502050505030304" pitchFamily="18" charset="0"/>
                    <a:ea typeface="Cambria" panose="02040503050406030204" pitchFamily="18" charset="0"/>
                  </a:rPr>
                  <a:t>Powerful</a:t>
                </a:r>
                <a:r>
                  <a:rPr lang="zh-CN" altLang="en-US" sz="2800" i="1" dirty="0">
                    <a:latin typeface="Palatino Linotype" panose="02040502050505030304" pitchFamily="18" charset="0"/>
                    <a:ea typeface="Cambria" panose="02040503050406030204" pitchFamily="18" charset="0"/>
                  </a:rPr>
                  <a:t> </a:t>
                </a:r>
                <a:r>
                  <a:rPr lang="en-US" altLang="zh-CN" sz="2800" i="1" dirty="0">
                    <a:latin typeface="Palatino Linotype" panose="02040502050505030304" pitchFamily="18" charset="0"/>
                    <a:ea typeface="Cambria" panose="02040503050406030204" pitchFamily="18" charset="0"/>
                  </a:rPr>
                  <a:t>and</a:t>
                </a:r>
                <a:r>
                  <a:rPr lang="zh-CN" altLang="en-US" sz="2800" i="1" dirty="0">
                    <a:latin typeface="Palatino Linotype" panose="02040502050505030304" pitchFamily="18" charset="0"/>
                    <a:ea typeface="Cambria" panose="02040503050406030204" pitchFamily="18" charset="0"/>
                  </a:rPr>
                  <a:t> </a:t>
                </a:r>
                <a:r>
                  <a:rPr lang="en-US" altLang="zh-CN" sz="2800" i="1" dirty="0">
                    <a:latin typeface="Palatino Linotype" panose="02040502050505030304" pitchFamily="18" charset="0"/>
                    <a:ea typeface="Cambria" panose="02040503050406030204" pitchFamily="18" charset="0"/>
                  </a:rPr>
                  <a:t>widely-used</a:t>
                </a:r>
                <a:r>
                  <a:rPr lang="zh-CN" altLang="en-US" sz="2800" i="1"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technique</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to</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efficiently</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solve</a:t>
                </a:r>
                <a:r>
                  <a:rPr lang="zh-CN" altLang="en-US" sz="2800" dirty="0">
                    <a:latin typeface="Palatino Linotype" panose="02040502050505030304" pitchFamily="18" charset="0"/>
                    <a:ea typeface="Cambria" panose="02040503050406030204" pitchFamily="18" charset="0"/>
                  </a:rPr>
                  <a:t> </a:t>
                </a:r>
                <a:r>
                  <a:rPr lang="en-US" altLang="zh-CN" sz="2800" dirty="0">
                    <a:latin typeface="Palatino Linotype" panose="02040502050505030304" pitchFamily="18" charset="0"/>
                    <a:ea typeface="Cambria" panose="02040503050406030204" pitchFamily="18" charset="0"/>
                  </a:rPr>
                  <a:t>COPs</a:t>
                </a:r>
              </a:p>
              <a:p>
                <a:r>
                  <a:rPr lang="en-US" altLang="zh-CN" dirty="0">
                    <a:latin typeface="Palatino Linotype" panose="02040502050505030304" pitchFamily="18" charset="0"/>
                    <a:ea typeface="Cambria" panose="02040503050406030204" pitchFamily="18" charset="0"/>
                  </a:rPr>
                  <a:t>e.g.:</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0-1</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Knapsack</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problem</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with</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n</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items</a:t>
                </a:r>
              </a:p>
              <a:p>
                <a:pPr lvl="1"/>
                <a:r>
                  <a:rPr lang="en-US" altLang="zh-CN" sz="2800" dirty="0">
                    <a:solidFill>
                      <a:srgbClr val="FF0000"/>
                    </a:solidFill>
                    <a:latin typeface="Palatino Linotype" panose="02040502050505030304" pitchFamily="18" charset="0"/>
                    <a:ea typeface="Cambria" panose="02040503050406030204" pitchFamily="18" charset="0"/>
                  </a:rPr>
                  <a:t>Exhaustive</a:t>
                </a:r>
                <a:r>
                  <a:rPr lang="zh-CN" altLang="en-US" sz="2800" dirty="0">
                    <a:solidFill>
                      <a:srgbClr val="FF0000"/>
                    </a:solidFill>
                    <a:latin typeface="Palatino Linotype" panose="02040502050505030304" pitchFamily="18" charset="0"/>
                    <a:ea typeface="Cambria" panose="02040503050406030204" pitchFamily="18" charset="0"/>
                  </a:rPr>
                  <a:t> </a:t>
                </a:r>
                <a:r>
                  <a:rPr lang="en-US" altLang="zh-CN" sz="2800" dirty="0">
                    <a:solidFill>
                      <a:srgbClr val="FF0000"/>
                    </a:solidFill>
                    <a:latin typeface="Palatino Linotype" panose="02040502050505030304" pitchFamily="18" charset="0"/>
                    <a:ea typeface="Cambria" panose="02040503050406030204" pitchFamily="18" charset="0"/>
                  </a:rPr>
                  <a:t>search: </a:t>
                </a:r>
                <a14:m>
                  <m:oMath xmlns:m="http://schemas.openxmlformats.org/officeDocument/2006/math">
                    <m:r>
                      <m:rPr>
                        <m:sty m:val="p"/>
                      </m:rPr>
                      <a:rPr lang="en-US" altLang="zh-CN" sz="2800" b="0" i="0" smtClean="0">
                        <a:solidFill>
                          <a:srgbClr val="FF0000"/>
                        </a:solidFill>
                        <a:latin typeface="Cambria Math" panose="02040503050406030204" pitchFamily="18" charset="0"/>
                        <a:ea typeface="Cambria" panose="02040503050406030204" pitchFamily="18" charset="0"/>
                      </a:rPr>
                      <m:t>Ω</m:t>
                    </m:r>
                    <m:d>
                      <m:dPr>
                        <m:ctrlPr>
                          <a:rPr lang="en-US" altLang="zh-CN" sz="2800" b="0" i="1" smtClean="0">
                            <a:solidFill>
                              <a:srgbClr val="FF0000"/>
                            </a:solidFill>
                            <a:latin typeface="Cambria Math" panose="02040503050406030204" pitchFamily="18" charset="0"/>
                            <a:ea typeface="Cambria" panose="02040503050406030204" pitchFamily="18" charset="0"/>
                          </a:rPr>
                        </m:ctrlPr>
                      </m:dPr>
                      <m:e>
                        <m:sSup>
                          <m:sSupPr>
                            <m:ctrlPr>
                              <a:rPr lang="en-US" altLang="zh-CN" sz="2800" b="0" i="1" smtClean="0">
                                <a:solidFill>
                                  <a:srgbClr val="FF0000"/>
                                </a:solidFill>
                                <a:latin typeface="Cambria Math" panose="02040503050406030204" pitchFamily="18" charset="0"/>
                                <a:ea typeface="Cambria" panose="02040503050406030204" pitchFamily="18" charset="0"/>
                              </a:rPr>
                            </m:ctrlPr>
                          </m:sSupPr>
                          <m:e>
                            <m:r>
                              <a:rPr lang="en-US" altLang="zh-CN" sz="2800" b="0" i="1" smtClean="0">
                                <a:solidFill>
                                  <a:srgbClr val="FF0000"/>
                                </a:solidFill>
                                <a:latin typeface="Cambria Math" panose="02040503050406030204" pitchFamily="18" charset="0"/>
                                <a:ea typeface="Cambria" panose="02040503050406030204" pitchFamily="18" charset="0"/>
                              </a:rPr>
                              <m:t>2</m:t>
                            </m:r>
                          </m:e>
                          <m:sup>
                            <m:r>
                              <a:rPr lang="en-US" altLang="zh-CN" sz="2800" b="0" i="1" smtClean="0">
                                <a:solidFill>
                                  <a:srgbClr val="FF0000"/>
                                </a:solidFill>
                                <a:latin typeface="Cambria Math" panose="02040503050406030204" pitchFamily="18" charset="0"/>
                                <a:ea typeface="Cambria" panose="02040503050406030204" pitchFamily="18" charset="0"/>
                              </a:rPr>
                              <m:t>𝑛</m:t>
                            </m:r>
                          </m:sup>
                        </m:sSup>
                      </m:e>
                    </m:d>
                  </m:oMath>
                </a14:m>
                <a:r>
                  <a:rPr lang="zh-CN" altLang="en-US" sz="2800" dirty="0">
                    <a:solidFill>
                      <a:srgbClr val="FF0000"/>
                    </a:solidFill>
                    <a:latin typeface="Palatino Linotype" panose="02040502050505030304" pitchFamily="18" charset="0"/>
                    <a:ea typeface="Cambria" panose="02040503050406030204" pitchFamily="18" charset="0"/>
                  </a:rPr>
                  <a:t> </a:t>
                </a:r>
                <a:r>
                  <a:rPr lang="en-US" altLang="zh-CN" sz="2800" dirty="0">
                    <a:solidFill>
                      <a:srgbClr val="FF0000"/>
                    </a:solidFill>
                    <a:latin typeface="Palatino Linotype" panose="02040502050505030304" pitchFamily="18" charset="0"/>
                    <a:ea typeface="Cambria" panose="02040503050406030204" pitchFamily="18" charset="0"/>
                  </a:rPr>
                  <a:t>running</a:t>
                </a:r>
                <a:r>
                  <a:rPr lang="zh-CN" altLang="en-US" sz="2800" dirty="0">
                    <a:solidFill>
                      <a:srgbClr val="FF0000"/>
                    </a:solidFill>
                    <a:latin typeface="Palatino Linotype" panose="02040502050505030304" pitchFamily="18" charset="0"/>
                    <a:ea typeface="Cambria" panose="02040503050406030204" pitchFamily="18" charset="0"/>
                  </a:rPr>
                  <a:t> </a:t>
                </a:r>
                <a:r>
                  <a:rPr lang="en-US" altLang="zh-CN" sz="2800" dirty="0">
                    <a:solidFill>
                      <a:srgbClr val="FF0000"/>
                    </a:solidFill>
                    <a:latin typeface="Palatino Linotype" panose="02040502050505030304" pitchFamily="18" charset="0"/>
                    <a:ea typeface="Cambria" panose="02040503050406030204" pitchFamily="18" charset="0"/>
                  </a:rPr>
                  <a:t>time</a:t>
                </a:r>
                <a:endParaRPr lang="en-US" altLang="zh-CN" sz="2800" dirty="0">
                  <a:solidFill>
                    <a:schemeClr val="tx1"/>
                  </a:solidFill>
                  <a:latin typeface="Palatino Linotype" panose="02040502050505030304" pitchFamily="18" charset="0"/>
                  <a:ea typeface="Cambria" panose="02040503050406030204" pitchFamily="18" charset="0"/>
                </a:endParaRPr>
              </a:p>
              <a:p>
                <a:pPr lvl="1"/>
                <a:r>
                  <a:rPr lang="en-US" altLang="zh-CN" sz="2800" dirty="0">
                    <a:solidFill>
                      <a:schemeClr val="accent6">
                        <a:lumMod val="75000"/>
                      </a:schemeClr>
                    </a:solidFill>
                    <a:latin typeface="Palatino Linotype" panose="02040502050505030304" pitchFamily="18" charset="0"/>
                    <a:ea typeface="Cambria" panose="02040503050406030204" pitchFamily="18" charset="0"/>
                  </a:rPr>
                  <a:t>Dynamic</a:t>
                </a:r>
                <a:r>
                  <a:rPr lang="zh-CN" altLang="en-US" sz="2800" dirty="0">
                    <a:solidFill>
                      <a:schemeClr val="accent6">
                        <a:lumMod val="75000"/>
                      </a:schemeClr>
                    </a:solidFill>
                    <a:latin typeface="Palatino Linotype" panose="02040502050505030304" pitchFamily="18" charset="0"/>
                    <a:ea typeface="Cambria" panose="02040503050406030204" pitchFamily="18" charset="0"/>
                  </a:rPr>
                  <a:t> </a:t>
                </a:r>
                <a:r>
                  <a:rPr lang="en-US" altLang="zh-CN" sz="2800" dirty="0">
                    <a:solidFill>
                      <a:schemeClr val="accent6">
                        <a:lumMod val="75000"/>
                      </a:schemeClr>
                    </a:solidFill>
                    <a:latin typeface="Palatino Linotype" panose="02040502050505030304" pitchFamily="18" charset="0"/>
                    <a:ea typeface="Cambria" panose="02040503050406030204" pitchFamily="18" charset="0"/>
                  </a:rPr>
                  <a:t>programming:</a:t>
                </a:r>
                <a:r>
                  <a:rPr lang="zh-CN" altLang="en-US" sz="2800" dirty="0">
                    <a:solidFill>
                      <a:schemeClr val="accent6">
                        <a:lumMod val="75000"/>
                      </a:schemeClr>
                    </a:solidFill>
                    <a:latin typeface="Palatino Linotype" panose="02040502050505030304" pitchFamily="18" charset="0"/>
                    <a:ea typeface="Cambria" panose="02040503050406030204" pitchFamily="18" charset="0"/>
                  </a:rPr>
                  <a:t> </a:t>
                </a:r>
                <a14:m>
                  <m:oMath xmlns:m="http://schemas.openxmlformats.org/officeDocument/2006/math">
                    <m:r>
                      <a:rPr lang="en-US" altLang="zh-CN" sz="2800" i="1">
                        <a:solidFill>
                          <a:schemeClr val="accent6">
                            <a:lumMod val="75000"/>
                          </a:schemeClr>
                        </a:solidFill>
                        <a:latin typeface="Cambria Math" panose="02040503050406030204" pitchFamily="18" charset="0"/>
                        <a:ea typeface="Cambria" panose="02040503050406030204" pitchFamily="18" charset="0"/>
                      </a:rPr>
                      <m:t>𝑂</m:t>
                    </m:r>
                    <m:d>
                      <m:dPr>
                        <m:ctrlPr>
                          <a:rPr lang="en-US" altLang="zh-CN" sz="2800" i="1">
                            <a:solidFill>
                              <a:schemeClr val="accent6">
                                <a:lumMod val="75000"/>
                              </a:schemeClr>
                            </a:solidFill>
                            <a:latin typeface="Cambria Math" panose="02040503050406030204" pitchFamily="18" charset="0"/>
                            <a:ea typeface="Cambria" panose="02040503050406030204" pitchFamily="18" charset="0"/>
                          </a:rPr>
                        </m:ctrlPr>
                      </m:dPr>
                      <m:e>
                        <m:r>
                          <a:rPr lang="en-US" altLang="zh-CN" sz="2800" i="1">
                            <a:solidFill>
                              <a:schemeClr val="accent6">
                                <a:lumMod val="75000"/>
                              </a:schemeClr>
                            </a:solidFill>
                            <a:latin typeface="Cambria Math" panose="02040503050406030204" pitchFamily="18" charset="0"/>
                            <a:ea typeface="Cambria" panose="02040503050406030204" pitchFamily="18" charset="0"/>
                          </a:rPr>
                          <m:t>𝑛𝐶</m:t>
                        </m:r>
                      </m:e>
                    </m:d>
                  </m:oMath>
                </a14:m>
                <a:r>
                  <a:rPr lang="zh-CN" altLang="en-US" sz="2800" dirty="0">
                    <a:solidFill>
                      <a:schemeClr val="accent6">
                        <a:lumMod val="75000"/>
                      </a:schemeClr>
                    </a:solidFill>
                    <a:latin typeface="Palatino Linotype" panose="02040502050505030304" pitchFamily="18" charset="0"/>
                    <a:ea typeface="Cambria" panose="02040503050406030204" pitchFamily="18" charset="0"/>
                  </a:rPr>
                  <a:t> </a:t>
                </a:r>
                <a:r>
                  <a:rPr lang="en-US" altLang="zh-CN" sz="2800" dirty="0">
                    <a:solidFill>
                      <a:schemeClr val="accent6">
                        <a:lumMod val="75000"/>
                      </a:schemeClr>
                    </a:solidFill>
                    <a:latin typeface="Palatino Linotype" panose="02040502050505030304" pitchFamily="18" charset="0"/>
                    <a:ea typeface="Cambria" panose="02040503050406030204" pitchFamily="18" charset="0"/>
                  </a:rPr>
                  <a:t>running</a:t>
                </a:r>
                <a:r>
                  <a:rPr lang="zh-CN" altLang="en-US" sz="2800" dirty="0">
                    <a:solidFill>
                      <a:schemeClr val="accent6">
                        <a:lumMod val="75000"/>
                      </a:schemeClr>
                    </a:solidFill>
                    <a:latin typeface="Palatino Linotype" panose="02040502050505030304" pitchFamily="18" charset="0"/>
                    <a:ea typeface="Cambria" panose="02040503050406030204" pitchFamily="18" charset="0"/>
                  </a:rPr>
                  <a:t> </a:t>
                </a:r>
                <a:r>
                  <a:rPr lang="en-US" altLang="zh-CN" sz="2800" dirty="0">
                    <a:solidFill>
                      <a:schemeClr val="accent6">
                        <a:lumMod val="75000"/>
                      </a:schemeClr>
                    </a:solidFill>
                    <a:latin typeface="Palatino Linotype" panose="02040502050505030304" pitchFamily="18" charset="0"/>
                    <a:ea typeface="Cambria" panose="02040503050406030204" pitchFamily="18" charset="0"/>
                  </a:rPr>
                  <a:t>time</a:t>
                </a:r>
              </a:p>
              <a:p>
                <a:pPr marL="0" indent="0">
                  <a:buNone/>
                </a:pPr>
                <a:endParaRPr lang="en-US" altLang="zh-CN" dirty="0">
                  <a:latin typeface="Palatino Linotype" panose="02040502050505030304" pitchFamily="18" charset="0"/>
                  <a:ea typeface="Cambria" panose="02040503050406030204" pitchFamily="18" charset="0"/>
                </a:endParaRPr>
              </a:p>
            </p:txBody>
          </p:sp>
        </mc:Choice>
        <mc:Fallback>
          <p:sp>
            <p:nvSpPr>
              <p:cNvPr id="3" name="副标题 2">
                <a:extLst>
                  <a:ext uri="{FF2B5EF4-FFF2-40B4-BE49-F238E27FC236}">
                    <a16:creationId xmlns:a16="http://schemas.microsoft.com/office/drawing/2014/main" id="{C8722DDC-8EEE-4A06-8DFE-B44871EAA2CF}"/>
                  </a:ext>
                </a:extLst>
              </p:cNvPr>
              <p:cNvSpPr>
                <a:spLocks noGrp="1" noRot="1" noChangeAspect="1" noMove="1" noResize="1" noEditPoints="1" noAdjustHandles="1" noChangeArrowheads="1" noChangeShapeType="1" noTextEdit="1"/>
              </p:cNvSpPr>
              <p:nvPr>
                <p:ph idx="1"/>
              </p:nvPr>
            </p:nvSpPr>
            <p:spPr>
              <a:xfrm>
                <a:off x="838200" y="2311838"/>
                <a:ext cx="10515600" cy="3052709"/>
              </a:xfrm>
              <a:blipFill>
                <a:blip r:embed="rId3"/>
                <a:stretch>
                  <a:fillRect l="-1086"/>
                </a:stretch>
              </a:blipFill>
            </p:spPr>
            <p:txBody>
              <a:bodyPr/>
              <a:lstStyle/>
              <a:p>
                <a:r>
                  <a:rPr lang="zh-CN" altLang="en-US">
                    <a:noFill/>
                  </a:rPr>
                  <a:t> </a:t>
                </a:r>
              </a:p>
            </p:txBody>
          </p:sp>
        </mc:Fallback>
      </mc:AlternateContent>
      <p:sp>
        <p:nvSpPr>
          <p:cNvPr id="4" name="副标题 2">
            <a:extLst>
              <a:ext uri="{FF2B5EF4-FFF2-40B4-BE49-F238E27FC236}">
                <a16:creationId xmlns:a16="http://schemas.microsoft.com/office/drawing/2014/main" id="{C2D4693A-6E46-E4A5-9BAB-F2FE1B36C70E}"/>
              </a:ext>
            </a:extLst>
          </p:cNvPr>
          <p:cNvSpPr txBox="1">
            <a:spLocks/>
          </p:cNvSpPr>
          <p:nvPr/>
        </p:nvSpPr>
        <p:spPr>
          <a:xfrm>
            <a:off x="838200" y="2295950"/>
            <a:ext cx="10515600" cy="154182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dirty="0">
              <a:solidFill>
                <a:schemeClr val="tx1"/>
              </a:solidFill>
              <a:latin typeface="Palatino Linotype" panose="02040502050505030304" pitchFamily="18" charset="0"/>
              <a:ea typeface="Cambria" panose="02040503050406030204" pitchFamily="18" charset="0"/>
            </a:endParaRPr>
          </a:p>
        </p:txBody>
      </p:sp>
    </p:spTree>
    <p:extLst>
      <p:ext uri="{BB962C8B-B14F-4D97-AF65-F5344CB8AC3E}">
        <p14:creationId xmlns:p14="http://schemas.microsoft.com/office/powerpoint/2010/main" val="3404050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pPr rtl="0"/>
            <a:r>
              <a:rPr lang="en-US" altLang="zh-CN" cap="none" dirty="0" err="1">
                <a:latin typeface="Palatino Linotype" panose="02040502050505030304" pitchFamily="18" charset="0"/>
                <a:ea typeface="Cambria" panose="02040503050406030204" pitchFamily="18" charset="0"/>
              </a:rPr>
              <a:t>SynMem</a:t>
            </a:r>
            <a:r>
              <a:rPr lang="en-US" altLang="zh-CN" cap="none" dirty="0">
                <a:latin typeface="Palatino Linotype" panose="02040502050505030304" pitchFamily="18" charset="0"/>
                <a:ea typeface="Cambria" panose="02040503050406030204" pitchFamily="18" charset="0"/>
              </a:rPr>
              <a:t>:</a:t>
            </a:r>
            <a:r>
              <a:rPr lang="zh-CN" altLang="en-US" cap="none" dirty="0">
                <a:latin typeface="Palatino Linotype" panose="02040502050505030304" pitchFamily="18" charset="0"/>
                <a:ea typeface="Cambria" panose="02040503050406030204" pitchFamily="18" charset="0"/>
              </a:rPr>
              <a:t> </a:t>
            </a:r>
            <a:r>
              <a:rPr lang="en-US" altLang="zh-CN" cap="none" dirty="0">
                <a:latin typeface="Palatino Linotype" panose="02040502050505030304" pitchFamily="18" charset="0"/>
                <a:ea typeface="Cambria" panose="02040503050406030204" pitchFamily="18" charset="0"/>
              </a:rPr>
              <a:t>Goal</a:t>
            </a:r>
            <a:endParaRPr lang="zh-cn" i="1" cap="none" dirty="0">
              <a:latin typeface="Palatino Linotype" panose="02040502050505030304" pitchFamily="18" charset="0"/>
            </a:endParaRPr>
          </a:p>
        </p:txBody>
      </p:sp>
      <p:sp>
        <p:nvSpPr>
          <p:cNvPr id="10" name="文本框 9">
            <a:extLst>
              <a:ext uri="{FF2B5EF4-FFF2-40B4-BE49-F238E27FC236}">
                <a16:creationId xmlns:a16="http://schemas.microsoft.com/office/drawing/2014/main" id="{5D81B6FA-4D6D-457F-58E0-2AC79F774390}"/>
              </a:ext>
            </a:extLst>
          </p:cNvPr>
          <p:cNvSpPr txBox="1"/>
          <p:nvPr/>
        </p:nvSpPr>
        <p:spPr>
          <a:xfrm>
            <a:off x="1276306" y="4878053"/>
            <a:ext cx="3316023" cy="954107"/>
          </a:xfrm>
          <a:prstGeom prst="rect">
            <a:avLst/>
          </a:prstGeom>
          <a:noFill/>
        </p:spPr>
        <p:txBody>
          <a:bodyPr wrap="square">
            <a:spAutoFit/>
          </a:bodyPr>
          <a:lstStyle/>
          <a:p>
            <a:pPr algn="ctr"/>
            <a:r>
              <a:rPr lang="en-US" altLang="zh-CN" sz="2800" i="1" cap="none" dirty="0">
                <a:solidFill>
                  <a:schemeClr val="accent1"/>
                </a:solidFill>
                <a:latin typeface="Palatino Linotype" panose="02040502050505030304" pitchFamily="18" charset="0"/>
                <a:ea typeface="Cambria" panose="02040503050406030204" pitchFamily="18" charset="0"/>
              </a:rPr>
              <a:t>Logical</a:t>
            </a:r>
            <a:r>
              <a:rPr lang="zh-CN" altLang="en-US" sz="2800" i="1" dirty="0">
                <a:solidFill>
                  <a:schemeClr val="accent1"/>
                </a:solidFill>
                <a:latin typeface="Palatino Linotype" panose="02040502050505030304" pitchFamily="18" charset="0"/>
                <a:ea typeface="Cambria" panose="02040503050406030204" pitchFamily="18" charset="0"/>
              </a:rPr>
              <a:t> </a:t>
            </a:r>
            <a:r>
              <a:rPr lang="en-US" altLang="zh-CN" sz="2800" cap="none" dirty="0">
                <a:solidFill>
                  <a:schemeClr val="accent1"/>
                </a:solidFill>
                <a:latin typeface="Palatino Linotype" panose="02040502050505030304" pitchFamily="18" charset="0"/>
                <a:ea typeface="Cambria" panose="02040503050406030204" pitchFamily="18" charset="0"/>
              </a:rPr>
              <a:t>Description</a:t>
            </a:r>
          </a:p>
          <a:p>
            <a:pPr algn="ctr"/>
            <a:r>
              <a:rPr lang="en-US" altLang="zh-CN" sz="2800" dirty="0">
                <a:solidFill>
                  <a:schemeClr val="accent1"/>
                </a:solidFill>
                <a:latin typeface="Palatino Linotype" panose="02040502050505030304" pitchFamily="18" charset="0"/>
              </a:rPr>
              <a:t>of</a:t>
            </a:r>
            <a:r>
              <a:rPr lang="zh-CN" altLang="en-US" sz="2800" dirty="0">
                <a:solidFill>
                  <a:schemeClr val="accent1"/>
                </a:solidFill>
                <a:latin typeface="Palatino Linotype" panose="02040502050505030304" pitchFamily="18" charset="0"/>
              </a:rPr>
              <a:t> </a:t>
            </a:r>
            <a:r>
              <a:rPr lang="en-US" altLang="zh-CN" sz="2800" dirty="0">
                <a:solidFill>
                  <a:schemeClr val="accent1"/>
                </a:solidFill>
                <a:latin typeface="Palatino Linotype" panose="02040502050505030304" pitchFamily="18" charset="0"/>
              </a:rPr>
              <a:t>COPs</a:t>
            </a:r>
            <a:endParaRPr lang="zh-CN" altLang="en-US" sz="2800" dirty="0">
              <a:solidFill>
                <a:schemeClr val="accent1"/>
              </a:solidFill>
            </a:endParaRPr>
          </a:p>
        </p:txBody>
      </p:sp>
      <p:sp>
        <p:nvSpPr>
          <p:cNvPr id="12" name="文本框 11">
            <a:extLst>
              <a:ext uri="{FF2B5EF4-FFF2-40B4-BE49-F238E27FC236}">
                <a16:creationId xmlns:a16="http://schemas.microsoft.com/office/drawing/2014/main" id="{FFDD9C70-0A1F-F3EF-77A2-4E9EECFA4CAD}"/>
              </a:ext>
            </a:extLst>
          </p:cNvPr>
          <p:cNvSpPr txBox="1"/>
          <p:nvPr/>
        </p:nvSpPr>
        <p:spPr>
          <a:xfrm>
            <a:off x="8251705" y="5564904"/>
            <a:ext cx="184731" cy="369332"/>
          </a:xfrm>
          <a:prstGeom prst="rect">
            <a:avLst/>
          </a:prstGeom>
          <a:noFill/>
        </p:spPr>
        <p:txBody>
          <a:bodyPr wrap="none" rtlCol="0">
            <a:spAutoFit/>
          </a:bodyPr>
          <a:lstStyle/>
          <a:p>
            <a:endParaRPr kumimoji="1" lang="zh-CN" altLang="en-US" dirty="0"/>
          </a:p>
        </p:txBody>
      </p:sp>
      <p:sp>
        <p:nvSpPr>
          <p:cNvPr id="13" name="文本框 12">
            <a:extLst>
              <a:ext uri="{FF2B5EF4-FFF2-40B4-BE49-F238E27FC236}">
                <a16:creationId xmlns:a16="http://schemas.microsoft.com/office/drawing/2014/main" id="{1B7FDBD5-2786-492B-91BD-226633F33D6C}"/>
              </a:ext>
            </a:extLst>
          </p:cNvPr>
          <p:cNvSpPr txBox="1"/>
          <p:nvPr/>
        </p:nvSpPr>
        <p:spPr>
          <a:xfrm>
            <a:off x="8204571" y="4942544"/>
            <a:ext cx="3363158" cy="954107"/>
          </a:xfrm>
          <a:prstGeom prst="rect">
            <a:avLst/>
          </a:prstGeom>
          <a:noFill/>
        </p:spPr>
        <p:txBody>
          <a:bodyPr wrap="square">
            <a:spAutoFit/>
          </a:bodyPr>
          <a:lstStyle/>
          <a:p>
            <a:pPr algn="ctr"/>
            <a:r>
              <a:rPr lang="en-US" altLang="zh-CN" sz="2800" dirty="0">
                <a:solidFill>
                  <a:schemeClr val="accent1"/>
                </a:solidFill>
                <a:latin typeface="Palatino Linotype" panose="02040502050505030304" pitchFamily="18" charset="0"/>
              </a:rPr>
              <a:t>Dynamic</a:t>
            </a:r>
            <a:r>
              <a:rPr lang="zh-CN" altLang="en-US" sz="2800" dirty="0">
                <a:solidFill>
                  <a:schemeClr val="accent1"/>
                </a:solidFill>
                <a:latin typeface="Palatino Linotype" panose="02040502050505030304" pitchFamily="18" charset="0"/>
              </a:rPr>
              <a:t> </a:t>
            </a:r>
            <a:r>
              <a:rPr lang="en-US" altLang="zh-CN" sz="2800" dirty="0">
                <a:solidFill>
                  <a:schemeClr val="accent1"/>
                </a:solidFill>
                <a:latin typeface="Palatino Linotype" panose="02040502050505030304" pitchFamily="18" charset="0"/>
              </a:rPr>
              <a:t>programming</a:t>
            </a:r>
            <a:r>
              <a:rPr lang="zh-CN" altLang="en-US" sz="2800" dirty="0">
                <a:solidFill>
                  <a:schemeClr val="accent1"/>
                </a:solidFill>
                <a:latin typeface="Palatino Linotype" panose="02040502050505030304" pitchFamily="18" charset="0"/>
              </a:rPr>
              <a:t> </a:t>
            </a:r>
            <a:endParaRPr lang="zh-CN" altLang="en-US" sz="2800" dirty="0">
              <a:solidFill>
                <a:schemeClr val="accent1"/>
              </a:solidFill>
            </a:endParaRPr>
          </a:p>
        </p:txBody>
      </p:sp>
      <p:cxnSp>
        <p:nvCxnSpPr>
          <p:cNvPr id="19" name="直线箭头连接符 18">
            <a:extLst>
              <a:ext uri="{FF2B5EF4-FFF2-40B4-BE49-F238E27FC236}">
                <a16:creationId xmlns:a16="http://schemas.microsoft.com/office/drawing/2014/main" id="{803D4585-F445-BA10-E02E-995882648757}"/>
              </a:ext>
            </a:extLst>
          </p:cNvPr>
          <p:cNvCxnSpPr>
            <a:cxnSpLocks/>
          </p:cNvCxnSpPr>
          <p:nvPr/>
        </p:nvCxnSpPr>
        <p:spPr>
          <a:xfrm>
            <a:off x="5502878" y="3731442"/>
            <a:ext cx="2339482" cy="464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137EC75D-296B-A069-05A0-5A156A8B9EC8}"/>
              </a:ext>
            </a:extLst>
          </p:cNvPr>
          <p:cNvSpPr txBox="1"/>
          <p:nvPr/>
        </p:nvSpPr>
        <p:spPr>
          <a:xfrm>
            <a:off x="5015938" y="2939534"/>
            <a:ext cx="3363157" cy="584775"/>
          </a:xfrm>
          <a:prstGeom prst="rect">
            <a:avLst/>
          </a:prstGeom>
          <a:noFill/>
        </p:spPr>
        <p:txBody>
          <a:bodyPr wrap="square">
            <a:spAutoFit/>
          </a:bodyPr>
          <a:lstStyle/>
          <a:p>
            <a:pPr algn="ctr"/>
            <a:r>
              <a:rPr lang="en-US" altLang="zh-CN" sz="3200" cap="none" dirty="0" err="1">
                <a:solidFill>
                  <a:schemeClr val="accent6"/>
                </a:solidFill>
                <a:latin typeface="Palatino Linotype" panose="02040502050505030304" pitchFamily="18" charset="0"/>
                <a:ea typeface="Cambria" panose="02040503050406030204" pitchFamily="18" charset="0"/>
              </a:rPr>
              <a:t>SynMem</a:t>
            </a:r>
            <a:endParaRPr lang="zh-CN" altLang="en-US" sz="3200" dirty="0">
              <a:solidFill>
                <a:schemeClr val="accent6"/>
              </a:solidFill>
            </a:endParaRPr>
          </a:p>
        </p:txBody>
      </p:sp>
      <p:pic>
        <p:nvPicPr>
          <p:cNvPr id="35" name="图片 34" descr="图片包含 表格&#10;&#10;描述已自动生成">
            <a:extLst>
              <a:ext uri="{FF2B5EF4-FFF2-40B4-BE49-F238E27FC236}">
                <a16:creationId xmlns:a16="http://schemas.microsoft.com/office/drawing/2014/main" id="{BD63430C-2BCB-1F2B-2EAC-8D527E4E4DE8}"/>
              </a:ext>
            </a:extLst>
          </p:cNvPr>
          <p:cNvPicPr>
            <a:picLocks noChangeAspect="1"/>
          </p:cNvPicPr>
          <p:nvPr/>
        </p:nvPicPr>
        <p:blipFill>
          <a:blip r:embed="rId3"/>
          <a:stretch>
            <a:fillRect/>
          </a:stretch>
        </p:blipFill>
        <p:spPr>
          <a:xfrm>
            <a:off x="8329300" y="1363121"/>
            <a:ext cx="2677672" cy="3444009"/>
          </a:xfrm>
          <a:prstGeom prst="rect">
            <a:avLst/>
          </a:prstGeom>
        </p:spPr>
      </p:pic>
      <p:pic>
        <p:nvPicPr>
          <p:cNvPr id="4" name="图片 3">
            <a:extLst>
              <a:ext uri="{FF2B5EF4-FFF2-40B4-BE49-F238E27FC236}">
                <a16:creationId xmlns:a16="http://schemas.microsoft.com/office/drawing/2014/main" id="{E556457E-39C9-E602-4D1C-9468B1A0E7D9}"/>
              </a:ext>
            </a:extLst>
          </p:cNvPr>
          <p:cNvPicPr>
            <a:picLocks noChangeAspect="1"/>
          </p:cNvPicPr>
          <p:nvPr/>
        </p:nvPicPr>
        <p:blipFill>
          <a:blip r:embed="rId4"/>
          <a:stretch>
            <a:fillRect/>
          </a:stretch>
        </p:blipFill>
        <p:spPr>
          <a:xfrm>
            <a:off x="1085906" y="1979947"/>
            <a:ext cx="3930032" cy="2706531"/>
          </a:xfrm>
          <a:prstGeom prst="rect">
            <a:avLst/>
          </a:prstGeom>
        </p:spPr>
      </p:pic>
    </p:spTree>
    <p:extLst>
      <p:ext uri="{BB962C8B-B14F-4D97-AF65-F5344CB8AC3E}">
        <p14:creationId xmlns:p14="http://schemas.microsoft.com/office/powerpoint/2010/main" val="1670243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title"/>
          </p:nvPr>
        </p:nvSpPr>
        <p:spPr/>
        <p:txBody>
          <a:bodyPr rtlCol="0" anchor="ctr">
            <a:normAutofit/>
          </a:bodyPr>
          <a:lstStyle/>
          <a:p>
            <a:r>
              <a:rPr lang="en-US" altLang="zh-CN" sz="4400" cap="none" dirty="0">
                <a:latin typeface="Palatino Linotype" panose="02040502050505030304" pitchFamily="18" charset="0"/>
                <a:ea typeface="Cambria" panose="02040503050406030204" pitchFamily="18" charset="0"/>
              </a:rPr>
              <a:t>Logical</a:t>
            </a:r>
            <a:r>
              <a:rPr lang="zh-CN" altLang="en-US" sz="4400" i="1" dirty="0">
                <a:latin typeface="Palatino Linotype" panose="02040502050505030304" pitchFamily="18" charset="0"/>
                <a:ea typeface="Cambria" panose="02040503050406030204" pitchFamily="18" charset="0"/>
              </a:rPr>
              <a:t> </a:t>
            </a:r>
            <a:r>
              <a:rPr lang="en-US" altLang="zh-CN" sz="4400" cap="none" dirty="0">
                <a:latin typeface="Palatino Linotype" panose="02040502050505030304" pitchFamily="18" charset="0"/>
                <a:ea typeface="Cambria" panose="02040503050406030204" pitchFamily="18" charset="0"/>
              </a:rPr>
              <a:t>Description</a:t>
            </a:r>
            <a:r>
              <a:rPr lang="zh-CN" altLang="en-US" sz="4400" cap="none" dirty="0">
                <a:latin typeface="Palatino Linotype" panose="02040502050505030304" pitchFamily="18" charset="0"/>
                <a:ea typeface="Cambria" panose="02040503050406030204" pitchFamily="18" charset="0"/>
              </a:rPr>
              <a:t> </a:t>
            </a:r>
            <a:r>
              <a:rPr lang="en-US" altLang="zh-CN" sz="4400" dirty="0">
                <a:latin typeface="Palatino Linotype" panose="02040502050505030304" pitchFamily="18" charset="0"/>
              </a:rPr>
              <a:t>of</a:t>
            </a:r>
            <a:r>
              <a:rPr lang="zh-CN" altLang="en-US" sz="4400" dirty="0">
                <a:latin typeface="Palatino Linotype" panose="02040502050505030304" pitchFamily="18" charset="0"/>
              </a:rPr>
              <a:t> </a:t>
            </a:r>
            <a:r>
              <a:rPr lang="en-US" altLang="zh-CN" sz="4400" dirty="0">
                <a:latin typeface="Palatino Linotype" panose="02040502050505030304" pitchFamily="18" charset="0"/>
              </a:rPr>
              <a:t>COPs</a:t>
            </a:r>
            <a:endParaRPr lang="zh-CN" altLang="en-US" sz="4400" dirty="0"/>
          </a:p>
        </p:txBody>
      </p:sp>
      <p:sp>
        <p:nvSpPr>
          <p:cNvPr id="12" name="文本框 11">
            <a:extLst>
              <a:ext uri="{FF2B5EF4-FFF2-40B4-BE49-F238E27FC236}">
                <a16:creationId xmlns:a16="http://schemas.microsoft.com/office/drawing/2014/main" id="{FFDD9C70-0A1F-F3EF-77A2-4E9EECFA4CAD}"/>
              </a:ext>
            </a:extLst>
          </p:cNvPr>
          <p:cNvSpPr txBox="1"/>
          <p:nvPr/>
        </p:nvSpPr>
        <p:spPr>
          <a:xfrm>
            <a:off x="8251705" y="5564904"/>
            <a:ext cx="184731" cy="369332"/>
          </a:xfrm>
          <a:prstGeom prst="rect">
            <a:avLst/>
          </a:prstGeom>
          <a:noFill/>
        </p:spPr>
        <p:txBody>
          <a:bodyPr wrap="none" rtlCol="0">
            <a:spAutoFit/>
          </a:bodyPr>
          <a:lstStyle/>
          <a:p>
            <a:endParaRPr kumimoji="1" lang="zh-CN" altLang="en-US" dirty="0"/>
          </a:p>
        </p:txBody>
      </p:sp>
      <p:pic>
        <p:nvPicPr>
          <p:cNvPr id="16" name="图片 15">
            <a:extLst>
              <a:ext uri="{FF2B5EF4-FFF2-40B4-BE49-F238E27FC236}">
                <a16:creationId xmlns:a16="http://schemas.microsoft.com/office/drawing/2014/main" id="{3ECD053C-22BC-C67A-CCC5-EAA1105C8114}"/>
              </a:ext>
            </a:extLst>
          </p:cNvPr>
          <p:cNvPicPr>
            <a:picLocks noChangeAspect="1"/>
          </p:cNvPicPr>
          <p:nvPr/>
        </p:nvPicPr>
        <p:blipFill>
          <a:blip r:embed="rId3"/>
          <a:stretch>
            <a:fillRect/>
          </a:stretch>
        </p:blipFill>
        <p:spPr>
          <a:xfrm>
            <a:off x="1009126" y="2152578"/>
            <a:ext cx="4693362" cy="3232221"/>
          </a:xfrm>
          <a:prstGeom prst="rect">
            <a:avLst/>
          </a:prstGeom>
        </p:spPr>
      </p:pic>
      <p:pic>
        <p:nvPicPr>
          <p:cNvPr id="1026" name="Picture 2" descr="MiniZinc · GitHub">
            <a:extLst>
              <a:ext uri="{FF2B5EF4-FFF2-40B4-BE49-F238E27FC236}">
                <a16:creationId xmlns:a16="http://schemas.microsoft.com/office/drawing/2014/main" id="{0F79B941-9150-5F72-9919-3778F348A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1705" y="2656533"/>
            <a:ext cx="1733731" cy="173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4349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10790</TotalTime>
  <Words>2989</Words>
  <Application>Microsoft Macintosh PowerPoint</Application>
  <PresentationFormat>宽屏</PresentationFormat>
  <Paragraphs>396</Paragraphs>
  <Slides>46</Slides>
  <Notes>46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46</vt:i4>
      </vt:variant>
    </vt:vector>
  </HeadingPairs>
  <TitlesOfParts>
    <vt:vector size="54" baseType="lpstr">
      <vt:lpstr>等线</vt:lpstr>
      <vt:lpstr>等线</vt:lpstr>
      <vt:lpstr>等线 Light</vt:lpstr>
      <vt:lpstr>Arial</vt:lpstr>
      <vt:lpstr>Cambria Math</vt:lpstr>
      <vt:lpstr>Palatino Linotype</vt:lpstr>
      <vt:lpstr>Wingdings</vt:lpstr>
      <vt:lpstr>Office 主题​​</vt:lpstr>
      <vt:lpstr>Synthesizing Efficient Memoization Algorithms</vt:lpstr>
      <vt:lpstr>Combinatorial Optimization Problems(COPs)</vt:lpstr>
      <vt:lpstr>Combinatorial Optimization Problems(COPs)</vt:lpstr>
      <vt:lpstr>Combinatorial Optimization Problems(COPs)</vt:lpstr>
      <vt:lpstr>How to solve COP?</vt:lpstr>
      <vt:lpstr>How to solve COP?</vt:lpstr>
      <vt:lpstr>Dynamic Programming (DP)</vt:lpstr>
      <vt:lpstr>SynMem: Goal</vt:lpstr>
      <vt:lpstr>Logical Description of COPs</vt:lpstr>
      <vt:lpstr>Logical Description of COPs</vt:lpstr>
      <vt:lpstr>Logical Description of COPs</vt:lpstr>
      <vt:lpstr>Logical Description of COPs</vt:lpstr>
      <vt:lpstr>Logical Description of COPs</vt:lpstr>
      <vt:lpstr>SynMem: Goal</vt:lpstr>
      <vt:lpstr>Memoization Algorithm</vt:lpstr>
      <vt:lpstr>Memoization Algorithm</vt:lpstr>
      <vt:lpstr>Challenges</vt:lpstr>
      <vt:lpstr>Our solution</vt:lpstr>
      <vt:lpstr>Subproblems from Exhaustive Search</vt:lpstr>
      <vt:lpstr>Subproblems from Exhaustive Search</vt:lpstr>
      <vt:lpstr>Subproblems from Exhaustive Search</vt:lpstr>
      <vt:lpstr>Subproblems from Exhaustive Search</vt:lpstr>
      <vt:lpstr>Subproblems from Exhaustive Search</vt:lpstr>
      <vt:lpstr>Subproblems from Exhaustive Search</vt:lpstr>
      <vt:lpstr>Subproblems from Exhaustive Search</vt:lpstr>
      <vt:lpstr>Reusing Conditions</vt:lpstr>
      <vt:lpstr>Reusing Conditions</vt:lpstr>
      <vt:lpstr>First Reusing Condition</vt:lpstr>
      <vt:lpstr>Reusing Conditions</vt:lpstr>
      <vt:lpstr>Objective Functions are Usually Different</vt:lpstr>
      <vt:lpstr>Objective Functions are Usually Different</vt:lpstr>
      <vt:lpstr>Local Objective Function (LOF)</vt:lpstr>
      <vt:lpstr>Local Objective Function (LOF)</vt:lpstr>
      <vt:lpstr>Local Objective Function (LOF)</vt:lpstr>
      <vt:lpstr>Equivalent Constraints</vt:lpstr>
      <vt:lpstr>Memoization Partition Function (MPF)</vt:lpstr>
      <vt:lpstr>Memoization Partition Function (MPF)</vt:lpstr>
      <vt:lpstr>What is Memoized Search Algorithm?</vt:lpstr>
      <vt:lpstr>What is Memoized Search Algorithm?</vt:lpstr>
      <vt:lpstr>What is Memoized Search Algorithm?</vt:lpstr>
      <vt:lpstr>What is Memoized Search Algorithm?</vt:lpstr>
      <vt:lpstr>What is Memoized Search Algorithm?</vt:lpstr>
      <vt:lpstr>What is Memoized Search Algorithm?</vt:lpstr>
      <vt:lpstr>Synthesis of Memoization Algorithm</vt:lpstr>
      <vt:lpstr>Synthesis of Memoization Algorithm</vt:lpstr>
      <vt:lpstr>Evaluation &amp;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Synthesizing Efficient Memoization Algorithms</dc:title>
  <dc:creator>Oscar Sun</dc:creator>
  <cp:lastModifiedBy>Yican Sun</cp:lastModifiedBy>
  <cp:revision>43</cp:revision>
  <cp:lastPrinted>2022-11-21T01:57:28Z</cp:lastPrinted>
  <dcterms:created xsi:type="dcterms:W3CDTF">2022-11-17T07:11:39Z</dcterms:created>
  <dcterms:modified xsi:type="dcterms:W3CDTF">2023-10-25T09:46:41Z</dcterms:modified>
</cp:coreProperties>
</file>