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34"/>
  </p:notesMasterIdLst>
  <p:sldIdLst>
    <p:sldId id="256" r:id="rId2"/>
    <p:sldId id="257" r:id="rId3"/>
    <p:sldId id="291" r:id="rId4"/>
    <p:sldId id="262" r:id="rId5"/>
    <p:sldId id="263" r:id="rId6"/>
    <p:sldId id="264" r:id="rId7"/>
    <p:sldId id="292" r:id="rId8"/>
    <p:sldId id="265" r:id="rId9"/>
    <p:sldId id="297" r:id="rId10"/>
    <p:sldId id="298" r:id="rId11"/>
    <p:sldId id="276" r:id="rId12"/>
    <p:sldId id="266" r:id="rId13"/>
    <p:sldId id="267" r:id="rId14"/>
    <p:sldId id="277" r:id="rId15"/>
    <p:sldId id="299" r:id="rId16"/>
    <p:sldId id="294" r:id="rId17"/>
    <p:sldId id="278" r:id="rId18"/>
    <p:sldId id="295" r:id="rId19"/>
    <p:sldId id="279" r:id="rId20"/>
    <p:sldId id="293" r:id="rId21"/>
    <p:sldId id="286" r:id="rId22"/>
    <p:sldId id="300" r:id="rId23"/>
    <p:sldId id="287" r:id="rId24"/>
    <p:sldId id="288" r:id="rId25"/>
    <p:sldId id="280" r:id="rId26"/>
    <p:sldId id="289" r:id="rId27"/>
    <p:sldId id="281" r:id="rId28"/>
    <p:sldId id="290" r:id="rId29"/>
    <p:sldId id="282" r:id="rId30"/>
    <p:sldId id="283" r:id="rId31"/>
    <p:sldId id="296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/>
    <p:restoredTop sz="95755"/>
  </p:normalViewPr>
  <p:slideViewPr>
    <p:cSldViewPr snapToGrid="0">
      <p:cViewPr varScale="1">
        <p:scale>
          <a:sx n="105" d="100"/>
          <a:sy n="105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DC80-5899-8248-B53F-CBFD12513BE5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68F6-2733-F34B-BC36-4BA2A4D1F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7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Gap-ETH: inherent gap in it, gap-preserving much easier …</a:t>
            </a:r>
          </a:p>
          <a:p>
            <a:r>
              <a:rPr kumimoji="1" lang="en-US" altLang="zh-CN" dirty="0"/>
              <a:t>first successful attempt to 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27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same randomness for each row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1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VecCSP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96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simplicity, the example here is not 4-regular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38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36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39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53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2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6" r:id="rId6"/>
    <p:sldLayoutId id="2147483801" r:id="rId7"/>
    <p:sldLayoutId id="2147483802" r:id="rId8"/>
    <p:sldLayoutId id="2147483803" r:id="rId9"/>
    <p:sldLayoutId id="2147483805" r:id="rId10"/>
    <p:sldLayoutId id="214748380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322.png"/><Relationship Id="rId3" Type="http://schemas.openxmlformats.org/officeDocument/2006/relationships/image" Target="../media/image220.png"/><Relationship Id="rId7" Type="http://schemas.openxmlformats.org/officeDocument/2006/relationships/image" Target="../media/image261.png"/><Relationship Id="rId12" Type="http://schemas.openxmlformats.org/officeDocument/2006/relationships/image" Target="../media/image3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301.png"/><Relationship Id="rId5" Type="http://schemas.openxmlformats.org/officeDocument/2006/relationships/image" Target="../media/image240.png"/><Relationship Id="rId10" Type="http://schemas.openxmlformats.org/officeDocument/2006/relationships/image" Target="../media/image291.png"/><Relationship Id="rId4" Type="http://schemas.openxmlformats.org/officeDocument/2006/relationships/image" Target="../media/image230.png"/><Relationship Id="rId9" Type="http://schemas.openxmlformats.org/officeDocument/2006/relationships/image" Target="../media/image281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322.png"/><Relationship Id="rId3" Type="http://schemas.openxmlformats.org/officeDocument/2006/relationships/image" Target="../media/image220.png"/><Relationship Id="rId7" Type="http://schemas.openxmlformats.org/officeDocument/2006/relationships/image" Target="../media/image26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34.png"/><Relationship Id="rId5" Type="http://schemas.openxmlformats.org/officeDocument/2006/relationships/image" Target="../media/image240.png"/><Relationship Id="rId10" Type="http://schemas.openxmlformats.org/officeDocument/2006/relationships/image" Target="../media/image291.png"/><Relationship Id="rId4" Type="http://schemas.openxmlformats.org/officeDocument/2006/relationships/image" Target="../media/image230.png"/><Relationship Id="rId9" Type="http://schemas.openxmlformats.org/officeDocument/2006/relationships/image" Target="../media/image281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20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220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7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19" Type="http://schemas.openxmlformats.org/officeDocument/2006/relationships/image" Target="../media/image71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581.png"/><Relationship Id="rId18" Type="http://schemas.openxmlformats.org/officeDocument/2006/relationships/image" Target="../media/image75.png"/><Relationship Id="rId3" Type="http://schemas.openxmlformats.org/officeDocument/2006/relationships/image" Target="../media/image220.png"/><Relationship Id="rId7" Type="http://schemas.openxmlformats.org/officeDocument/2006/relationships/image" Target="../media/image521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1.png"/><Relationship Id="rId5" Type="http://schemas.openxmlformats.org/officeDocument/2006/relationships/image" Target="../media/image501.png"/><Relationship Id="rId15" Type="http://schemas.openxmlformats.org/officeDocument/2006/relationships/image" Target="../media/image601.png"/><Relationship Id="rId10" Type="http://schemas.openxmlformats.org/officeDocument/2006/relationships/image" Target="../media/image551.png"/><Relationship Id="rId4" Type="http://schemas.openxmlformats.org/officeDocument/2006/relationships/image" Target="../media/image73.png"/><Relationship Id="rId9" Type="http://schemas.openxmlformats.org/officeDocument/2006/relationships/image" Target="../media/image542.png"/><Relationship Id="rId14" Type="http://schemas.openxmlformats.org/officeDocument/2006/relationships/image" Target="../media/image591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60.png"/><Relationship Id="rId26" Type="http://schemas.openxmlformats.org/officeDocument/2006/relationships/image" Target="../media/image740.png"/><Relationship Id="rId3" Type="http://schemas.openxmlformats.org/officeDocument/2006/relationships/image" Target="../media/image220.png"/><Relationship Id="rId21" Type="http://schemas.openxmlformats.org/officeDocument/2006/relationships/image" Target="../media/image79.png"/><Relationship Id="rId17" Type="http://schemas.openxmlformats.org/officeDocument/2006/relationships/image" Target="../media/image650.png"/><Relationship Id="rId25" Type="http://schemas.openxmlformats.org/officeDocument/2006/relationships/image" Target="../media/image730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78.png"/><Relationship Id="rId29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20.png"/><Relationship Id="rId5" Type="http://schemas.openxmlformats.org/officeDocument/2006/relationships/image" Target="../media/image77.png"/><Relationship Id="rId23" Type="http://schemas.openxmlformats.org/officeDocument/2006/relationships/image" Target="../media/image710.png"/><Relationship Id="rId28" Type="http://schemas.openxmlformats.org/officeDocument/2006/relationships/image" Target="../media/image760.png"/><Relationship Id="rId19" Type="http://schemas.openxmlformats.org/officeDocument/2006/relationships/image" Target="../media/image670.png"/><Relationship Id="rId4" Type="http://schemas.openxmlformats.org/officeDocument/2006/relationships/image" Target="../media/image76.png"/><Relationship Id="rId22" Type="http://schemas.openxmlformats.org/officeDocument/2006/relationships/image" Target="../media/image700.png"/><Relationship Id="rId27" Type="http://schemas.openxmlformats.org/officeDocument/2006/relationships/image" Target="../media/image750.png"/><Relationship Id="rId30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0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22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19" Type="http://schemas.openxmlformats.org/officeDocument/2006/relationships/image" Target="../media/image52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18" Type="http://schemas.openxmlformats.org/officeDocument/2006/relationships/image" Target="../media/image5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0.png"/><Relationship Id="rId2" Type="http://schemas.openxmlformats.org/officeDocument/2006/relationships/image" Target="../media/image360.png"/><Relationship Id="rId16" Type="http://schemas.openxmlformats.org/officeDocument/2006/relationships/image" Target="../media/image500.pn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0.png"/><Relationship Id="rId10" Type="http://schemas.openxmlformats.org/officeDocument/2006/relationships/image" Target="../media/image440.png"/><Relationship Id="rId19" Type="http://schemas.openxmlformats.org/officeDocument/2006/relationships/image" Target="../media/image530.png"/><Relationship Id="rId4" Type="http://schemas.openxmlformats.org/officeDocument/2006/relationships/image" Target="../media/image22.png"/><Relationship Id="rId9" Type="http://schemas.openxmlformats.org/officeDocument/2006/relationships/image" Target="../media/image430.png"/><Relationship Id="rId14" Type="http://schemas.openxmlformats.org/officeDocument/2006/relationships/image" Target="../media/image4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41.pn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5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6B0502-A3FC-772D-0891-57AB673E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kumimoji="1" lang="en-US" altLang="zh-CN" sz="3600" dirty="0">
                <a:latin typeface="Consolas" panose="020B0609020204030204" pitchFamily="49" charset="0"/>
                <a:cs typeface="Consolas" panose="020B0609020204030204" pitchFamily="49" charset="0"/>
              </a:rPr>
              <a:t>Parameterized Inapproximability Hypothesis under ETH</a:t>
            </a:r>
            <a:endParaRPr kumimoji="1" lang="zh-CN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9A13B-5D8D-7B43-14E3-3AA41234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Venkatesan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Guruswami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Bingkai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Lin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Xuandi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Ren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Yican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Sun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Kewen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Wu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棕色和浅绿色大理石">
            <a:extLst>
              <a:ext uri="{FF2B5EF4-FFF2-40B4-BE49-F238E27FC236}">
                <a16:creationId xmlns:a16="http://schemas.microsoft.com/office/drawing/2014/main" id="{DF3662FB-EFBB-9488-880D-F64EAA218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57" b="25758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16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4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Inapproximability Hypothesis</a:t>
            </a:r>
            <a:endParaRPr kumimoji="1" lang="zh-CN" altLang="en-US" sz="34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PIH (Parameterized Inapproximability Hypothesis) </a:t>
                </a:r>
                <a:r>
                  <a:rPr kumimoji="1" lang="en-US" altLang="zh-CN" sz="1800" u="sng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[Lokshtanov-Ramanujan-Saurabh-Zehavi’20]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8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18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18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18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there’s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r>
                          <a:rPr kumimoji="1" lang="en-US" altLang="zh-CN" sz="1800" b="0" i="1" spc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800" b="0" i="1" spc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1800" b="0" i="1" spc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)∙</m:t>
                        </m:r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 for (1 vs 0.9) gap parameterized CSP assuming W</a:t>
                </a:r>
                <a14:m>
                  <m:oMath xmlns:m="http://schemas.openxmlformats.org/officeDocument/2006/math">
                    <m:r>
                      <a:rPr kumimoji="1" lang="en-US" altLang="zh-CN" sz="1800" b="0" i="0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[1]</m:t>
                    </m:r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/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Satisfaction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altLang="zh-CN" sz="14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domain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2-ary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/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</a:p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satisfiable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blipFill>
                <a:blip r:embed="rId4"/>
                <a:stretch>
                  <a:fillRect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4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Inapproximability Hypothesis</a:t>
            </a:r>
            <a:endParaRPr kumimoji="1" lang="zh-CN" altLang="en-US" sz="34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ease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notation,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PIH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denote: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constant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approximating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parameterized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cannot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done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”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rather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than: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“... assuming W[1]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FPT”.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Thus the big prize would be proving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FPT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 was known </a:t>
                </a:r>
                <a:r>
                  <a:rPr kumimoji="1" lang="en-US" altLang="zh-CN" sz="20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[Dinur-Manurangsi’18]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that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Gap-ETH </a:t>
                </a:r>
                <a14:m>
                  <m:oMath xmlns:m="http://schemas.openxmlformats.org/officeDocument/2006/math">
                    <m:r>
                      <a:rPr kumimoji="1" lang="en-US" altLang="zh-CN" sz="20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Gap-ETH: “constant approximating Max3SAT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time”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Open Question: Can we prove PIH under some gap-free hypothesis?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This work: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z="20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1600" spc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ETH: “3SAT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18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time”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3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z="3600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3600" spc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PIH</a:t>
                </a:r>
                <a:endParaRPr kumimoji="1" lang="zh-CN" altLang="en-US" sz="3400" spc="0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PCP Theorem: 3SAT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PCP</a:t>
                </a:r>
                <a:r>
                  <a:rPr kumimoji="1" lang="en-US" altLang="zh-CN" sz="2000" spc="0" baseline="-25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spc="0" baseline="-25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2000" i="1" spc="0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log</m:t>
                    </m:r>
                    <m:r>
                      <a:rPr kumimoji="1" lang="zh-CN" altLang="en-US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⁡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pc="0" baseline="-2500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kumimoji="1" lang="en-US" altLang="zh-CN" sz="2000" spc="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=O(1)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1:</a:t>
                </a:r>
                <a:r>
                  <a:rPr kumimoji="1" lang="zh-CN" altLang="en-US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completeness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1600" i="1" spc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16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soundness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log</m:t>
                    </m:r>
                    <m:r>
                      <a:rPr kumimoji="1" lang="zh-CN" altLang="en-US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⁡</m:t>
                    </m:r>
                    <m:r>
                      <a:rPr kumimoji="1" lang="en-US" altLang="zh-CN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1600" i="1" spc="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randomness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6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16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query</a:t>
                </a:r>
                <a:r>
                  <a:rPr kumimoji="1" lang="zh-CN" altLang="en-US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complexity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600" i="1" spc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  <m:r>
                      <a:rPr kumimoji="1" lang="en-US" altLang="zh-CN" sz="16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16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16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alphabet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size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proof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This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Work: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zh-CN" altLang="en-US" sz="2000" spc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PCP</a:t>
                </a:r>
                <a:r>
                  <a:rPr kumimoji="1" lang="en-US" altLang="zh-CN" sz="2000" spc="0" baseline="-25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spc="0" baseline="-25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20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pc="0" baseline="-25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kumimoji="1" lang="en-US" altLang="zh-CN" sz="2000" spc="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=2^{O(n/k)}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other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words,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reduces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kumimoji="1"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1600" i="1" spc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with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6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𝐾</m:t>
                    </m:r>
                    <m:r>
                      <a:rPr kumimoji="1" lang="en-US" altLang="zh-CN" sz="16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6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16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1600" b="0" i="1" spc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0" i="1" spc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1600" b="0" i="1" spc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4</m:t>
                            </m:r>
                          </m:sup>
                        </m:sSup>
                        <m:r>
                          <a:rPr kumimoji="1" lang="en-US" altLang="zh-CN" sz="16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length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O(1)</a:t>
                </a:r>
                <a:r>
                  <a:rPr kumimoji="1" lang="zh-CN" altLang="en-US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query</a:t>
                </a:r>
                <a:r>
                  <a:rPr kumimoji="1" lang="zh-CN" altLang="en-US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complexity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alphabet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size</a:t>
                </a:r>
                <a:r>
                  <a:rPr kumimoji="1" lang="zh-CN" altLang="en-US" sz="1600" spc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/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1600" b="0" i="1" spc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zh-CN" sz="1400" spc="0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ETH: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requires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  <m:r>
                      <a:rPr kumimoji="1" lang="zh-CN" altLang="en-US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kumimoji="1" lang="zh-CN" altLang="en-US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en-US" altLang="zh-CN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approximating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requires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0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0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d>
                          <m:dPr>
                            <m:ctrlPr>
                              <a:rPr kumimoji="1" lang="en-US" altLang="zh-CN" sz="20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kumimoji="1" lang="en-US" altLang="zh-CN" sz="2000" i="1" spc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4</m:t>
                                </m:r>
                              </m:deg>
                              <m:e>
                                <m:func>
                                  <m:funcPr>
                                    <m:ctrlPr>
                                      <a:rPr kumimoji="1" lang="en-US" altLang="zh-CN" sz="2000" b="0" i="1" spc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000" b="0" i="0" spc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sz="2000" b="0" i="1" spc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𝐾</m:t>
                                    </m:r>
                                  </m:e>
                                </m:func>
                              </m:e>
                            </m:rad>
                          </m:e>
                        </m:d>
                      </m:sup>
                    </m:sSup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Proof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Sketch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F9E39-C75E-5BE4-AE7B-6F992FDD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3SAT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Vector-Valued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2000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VecCSP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lnSpc>
                <a:spcPct val="100000"/>
              </a:lnSpc>
            </a:pPr>
            <a:r>
              <a:rPr kumimoji="1" lang="en-US" altLang="zh-CN" sz="1600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VecCSP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intermediate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problem, where the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are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divided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1600" spc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kumimoji="1" lang="zh-CN" altLang="en-US" sz="1600" spc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CN" sz="16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Design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Proximity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kumimoji="1" lang="zh-CN" altLang="en-US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spc="0" dirty="0">
                <a:latin typeface="Consolas" panose="020B0609020204030204" pitchFamily="49" charset="0"/>
                <a:cs typeface="Consolas" panose="020B0609020204030204" pitchFamily="49" charset="0"/>
              </a:rPr>
              <a:t>parts</a:t>
            </a:r>
          </a:p>
          <a:p>
            <a:pPr marL="742950" lvl="1" indent="-285750">
              <a:lnSpc>
                <a:spcPct val="100000"/>
              </a:lnSpc>
            </a:pP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Hadamard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solidFill>
                  <a:srgbClr val="FF52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[Arora-Lund-Motwani-Sudan-Szegedy’98]</a:t>
            </a:r>
            <a:r>
              <a:rPr kumimoji="1" lang="zh-CN" altLang="en-US" sz="1600" spc="0" dirty="0">
                <a:solidFill>
                  <a:srgbClr val="FF52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due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its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simplicity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ease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parallelization</a:t>
            </a:r>
          </a:p>
          <a:p>
            <a:pPr marL="742950" lvl="1" indent="-285750">
              <a:lnSpc>
                <a:spcPct val="100000"/>
              </a:lnSpc>
            </a:pP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wide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PCPPs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could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work,</a:t>
            </a:r>
            <a:r>
              <a:rPr kumimoji="1" lang="zh-CN" altLang="en-US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spc="0" dirty="0"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10537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Vector-Valued</a:t>
            </a:r>
            <a:r>
              <a:rPr kumimoji="1" lang="zh-CN" altLang="en-US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instance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alphabet: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-dimensional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vectors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over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finite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field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6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either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kumimoji="1" lang="en-US" altLang="zh-CN" sz="14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there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matrix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1400" spc="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  <m:r>
                          <a:rPr kumimoji="1" lang="en-US" altLang="zh-CN" sz="14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</m:d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  <m:sub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4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4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or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kumimoji="1" lang="en-US" altLang="zh-CN" sz="14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there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sub-constraint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4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:</m:t>
                    </m:r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→{0,1}</m:t>
                    </m:r>
                  </m:oMath>
                </a14:m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4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checks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4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</m:oMath>
                </a14:m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0FE56E6-219A-D380-440B-1DF80279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701554"/>
            <a:ext cx="6831106" cy="31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3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Vector-Valued</a:t>
            </a:r>
            <a:r>
              <a:rPr kumimoji="1" lang="zh-CN" altLang="en-US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4400" spc="0" dirty="0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29384"/>
                <a:ext cx="10674531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instance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a:rPr lang="en-US" altLang="zh-CN" sz="1800" b="0" i="0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1800" b="0" i="1" kern="1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 </m:t>
                    </m:r>
                  </m:oMath>
                </a14:m>
                <a:r>
                  <a:rPr kumimoji="1" lang="en-US" altLang="zh-CN" sz="1600" b="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 alphabet:</a:t>
                </a:r>
                <a:r>
                  <a:rPr kumimoji="1" lang="en-US" altLang="zh-CN" sz="1600" b="0" i="1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-dimensional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vectors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over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finite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field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(Parallel Constraints)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For each constraint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sub-constraint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: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→{0,1}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(Linear Constraints)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]}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For each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∈[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such that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sz="1600" b="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b="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29384"/>
                <a:ext cx="10674531" cy="4251960"/>
              </a:xfrm>
              <a:blipFill>
                <a:blip r:embed="rId3"/>
                <a:stretch>
                  <a:fillRect l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DB91DA1-767F-4575-3A03-5FEB910E0648}"/>
              </a:ext>
            </a:extLst>
          </p:cNvPr>
          <p:cNvSpPr/>
          <p:nvPr/>
        </p:nvSpPr>
        <p:spPr>
          <a:xfrm>
            <a:off x="3029262" y="4521877"/>
            <a:ext cx="2147147" cy="1659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092CFC-9E03-9B32-B995-0D47950AFF06}"/>
                  </a:ext>
                </a:extLst>
              </p:cNvPr>
              <p:cNvSpPr txBox="1"/>
              <p:nvPr/>
            </p:nvSpPr>
            <p:spPr>
              <a:xfrm>
                <a:off x="3037637" y="4556232"/>
                <a:ext cx="22077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parallel</a:t>
                </a:r>
                <a:r>
                  <a:rPr kumimoji="1" lang="zh-CN" altLang="en-US" sz="105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constraint</a:t>
                </a:r>
                <a:r>
                  <a:rPr kumimoji="1" lang="zh-CN" altLang="en-US" sz="1050" dirty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05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092CFC-9E03-9B32-B995-0D47950A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37" y="4556232"/>
                <a:ext cx="2207784" cy="253916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蓝色的门&#10;&#10;中度可信度描述已自动生成">
            <a:extLst>
              <a:ext uri="{FF2B5EF4-FFF2-40B4-BE49-F238E27FC236}">
                <a16:creationId xmlns:a16="http://schemas.microsoft.com/office/drawing/2014/main" id="{DBD5378B-EE49-91A3-54C2-F8CAFB44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561" y="4870439"/>
            <a:ext cx="274332" cy="827216"/>
          </a:xfrm>
          <a:prstGeom prst="rect">
            <a:avLst/>
          </a:prstGeom>
        </p:spPr>
      </p:pic>
      <p:pic>
        <p:nvPicPr>
          <p:cNvPr id="7" name="图片 6" descr="蓝色的门&#10;&#10;中度可信度描述已自动生成">
            <a:extLst>
              <a:ext uri="{FF2B5EF4-FFF2-40B4-BE49-F238E27FC236}">
                <a16:creationId xmlns:a16="http://schemas.microsoft.com/office/drawing/2014/main" id="{966E0280-5791-6A9A-5245-3760E7C30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16" y="4870439"/>
            <a:ext cx="274332" cy="827216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4E03535-6E5C-9E32-5F9A-C7419D931C3E}"/>
              </a:ext>
            </a:extLst>
          </p:cNvPr>
          <p:cNvCxnSpPr>
            <a:cxnSpLocks/>
          </p:cNvCxnSpPr>
          <p:nvPr/>
        </p:nvCxnSpPr>
        <p:spPr>
          <a:xfrm>
            <a:off x="3791170" y="5000860"/>
            <a:ext cx="50404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8E1B4DF-72D4-171C-522B-C3635676E6B0}"/>
              </a:ext>
            </a:extLst>
          </p:cNvPr>
          <p:cNvCxnSpPr>
            <a:cxnSpLocks/>
          </p:cNvCxnSpPr>
          <p:nvPr/>
        </p:nvCxnSpPr>
        <p:spPr>
          <a:xfrm>
            <a:off x="3791170" y="5574174"/>
            <a:ext cx="50404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1C7C2-FF4A-6022-AA05-DDD825AE8321}"/>
                  </a:ext>
                </a:extLst>
              </p:cNvPr>
              <p:cNvSpPr txBox="1"/>
              <p:nvPr/>
            </p:nvSpPr>
            <p:spPr>
              <a:xfrm>
                <a:off x="3922904" y="4822510"/>
                <a:ext cx="315407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𝑠𝑢𝑏</m:t>
                          </m:r>
                        </m:sup>
                      </m:sSubSup>
                    </m:oMath>
                  </m:oMathPara>
                </a14:m>
                <a:endParaRPr kumimoji="1" lang="zh-CN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1C7C2-FF4A-6022-AA05-DDD825AE8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04" y="4822510"/>
                <a:ext cx="315407" cy="164532"/>
              </a:xfrm>
              <a:prstGeom prst="rect">
                <a:avLst/>
              </a:prstGeom>
              <a:blipFill>
                <a:blip r:embed="rId6"/>
                <a:stretch>
                  <a:fillRect l="-12000" r="-4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AAFE7-238A-01B9-171A-D3DA4F6EAD08}"/>
                  </a:ext>
                </a:extLst>
              </p:cNvPr>
              <p:cNvSpPr txBox="1"/>
              <p:nvPr/>
            </p:nvSpPr>
            <p:spPr>
              <a:xfrm>
                <a:off x="3215729" y="5731703"/>
                <a:ext cx="1803978" cy="41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same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05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𝑠𝑢𝑏</m:t>
                        </m:r>
                      </m:sup>
                    </m:sSubSup>
                    <m:r>
                      <a:rPr kumimoji="1" lang="en-US" altLang="zh-CN" sz="105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kumimoji="1" lang="en-US" altLang="zh-CN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0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applied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subset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coordinates</a:t>
                </a:r>
                <a:endParaRPr kumimoji="1" lang="zh-CN" altLang="en-US" sz="105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AAFE7-238A-01B9-171A-D3DA4F6E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29" y="5731703"/>
                <a:ext cx="1803978" cy="418448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C680E5-F726-CCB2-DA5F-1D0169EDC98A}"/>
                  </a:ext>
                </a:extLst>
              </p:cNvPr>
              <p:cNvSpPr txBox="1"/>
              <p:nvPr/>
            </p:nvSpPr>
            <p:spPr>
              <a:xfrm>
                <a:off x="3129310" y="5191056"/>
                <a:ext cx="31123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5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C680E5-F726-CCB2-DA5F-1D0169ED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10" y="5191056"/>
                <a:ext cx="311239" cy="161583"/>
              </a:xfrm>
              <a:prstGeom prst="rect">
                <a:avLst/>
              </a:prstGeom>
              <a:blipFill>
                <a:blip r:embed="rId8"/>
                <a:stretch>
                  <a:fillRect l="-4000" r="-16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2D995E-92BB-D1E5-A338-EE863FFE3376}"/>
                  </a:ext>
                </a:extLst>
              </p:cNvPr>
              <p:cNvSpPr txBox="1"/>
              <p:nvPr/>
            </p:nvSpPr>
            <p:spPr>
              <a:xfrm>
                <a:off x="4644049" y="5191056"/>
                <a:ext cx="3342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5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2D995E-92BB-D1E5-A338-EE863FFE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49" y="5191056"/>
                <a:ext cx="334258" cy="161583"/>
              </a:xfrm>
              <a:prstGeom prst="rect">
                <a:avLst/>
              </a:prstGeom>
              <a:blipFill>
                <a:blip r:embed="rId9"/>
                <a:stretch>
                  <a:fillRect l="-3571" r="-1071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D4B613-F049-B6EA-4DA3-BE40F4EC93CF}"/>
                  </a:ext>
                </a:extLst>
              </p:cNvPr>
              <p:cNvSpPr txBox="1"/>
              <p:nvPr/>
            </p:nvSpPr>
            <p:spPr>
              <a:xfrm>
                <a:off x="3920147" y="5402903"/>
                <a:ext cx="315407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𝑠𝑢𝑏</m:t>
                          </m:r>
                        </m:sup>
                      </m:sSubSup>
                    </m:oMath>
                  </m:oMathPara>
                </a14:m>
                <a:endParaRPr kumimoji="1" lang="zh-CN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D4B613-F049-B6EA-4DA3-BE40F4EC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7" y="5402903"/>
                <a:ext cx="315407" cy="164532"/>
              </a:xfrm>
              <a:prstGeom prst="rect">
                <a:avLst/>
              </a:prstGeom>
              <a:blipFill>
                <a:blip r:embed="rId10"/>
                <a:stretch>
                  <a:fillRect l="-7692" r="-384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52B6C1C-0399-F4EF-D2CF-65E22093463D}"/>
              </a:ext>
            </a:extLst>
          </p:cNvPr>
          <p:cNvSpPr/>
          <p:nvPr/>
        </p:nvSpPr>
        <p:spPr>
          <a:xfrm>
            <a:off x="6155022" y="4525266"/>
            <a:ext cx="2147147" cy="1659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 descr="蓝色的门&#10;&#10;中度可信度描述已自动生成">
            <a:extLst>
              <a:ext uri="{FF2B5EF4-FFF2-40B4-BE49-F238E27FC236}">
                <a16:creationId xmlns:a16="http://schemas.microsoft.com/office/drawing/2014/main" id="{88B63AAC-F6F7-4B50-B6C2-E1DA41E7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74" y="4959141"/>
            <a:ext cx="274332" cy="827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6BD841-1D5A-CA09-08C9-29ABA2670E93}"/>
                  </a:ext>
                </a:extLst>
              </p:cNvPr>
              <p:cNvSpPr txBox="1"/>
              <p:nvPr/>
            </p:nvSpPr>
            <p:spPr>
              <a:xfrm>
                <a:off x="6166899" y="5771103"/>
                <a:ext cx="2135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zh-CN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12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1200" dirty="0"/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6BD841-1D5A-CA09-08C9-29ABA267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9" y="5771103"/>
                <a:ext cx="2135270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蓝色的门&#10;&#10;中度可信度描述已自动生成">
            <a:extLst>
              <a:ext uri="{FF2B5EF4-FFF2-40B4-BE49-F238E27FC236}">
                <a16:creationId xmlns:a16="http://schemas.microsoft.com/office/drawing/2014/main" id="{07E1BCC6-A627-435A-EAB9-8D3312209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658" y="4959141"/>
            <a:ext cx="274332" cy="827216"/>
          </a:xfrm>
          <a:prstGeom prst="rect">
            <a:avLst/>
          </a:prstGeom>
        </p:spPr>
      </p:pic>
      <p:pic>
        <p:nvPicPr>
          <p:cNvPr id="20" name="图片 19" descr="图片包含 形状&#10;&#10;描述已自动生成">
            <a:extLst>
              <a:ext uri="{FF2B5EF4-FFF2-40B4-BE49-F238E27FC236}">
                <a16:creationId xmlns:a16="http://schemas.microsoft.com/office/drawing/2014/main" id="{BAA5F788-0C70-F792-E31D-9CC752DADC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3370" y="4937596"/>
            <a:ext cx="849153" cy="870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7D6770-E62B-0955-6484-3D9A0EA5FC38}"/>
                  </a:ext>
                </a:extLst>
              </p:cNvPr>
              <p:cNvSpPr txBox="1"/>
              <p:nvPr/>
            </p:nvSpPr>
            <p:spPr>
              <a:xfrm>
                <a:off x="6563027" y="520414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7D6770-E62B-0955-6484-3D9A0EA5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27" y="5204146"/>
                <a:ext cx="34176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92605-2E44-2919-BF0F-5FFA31EA790E}"/>
                  </a:ext>
                </a:extLst>
              </p:cNvPr>
              <p:cNvSpPr txBox="1"/>
              <p:nvPr/>
            </p:nvSpPr>
            <p:spPr>
              <a:xfrm>
                <a:off x="7583135" y="521649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92605-2E44-2919-BF0F-5FFA31EA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35" y="5216499"/>
                <a:ext cx="34176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7BDFA6-9C32-AC41-0393-C1EF77FF599D}"/>
                  </a:ext>
                </a:extLst>
              </p:cNvPr>
              <p:cNvSpPr txBox="1"/>
              <p:nvPr/>
            </p:nvSpPr>
            <p:spPr>
              <a:xfrm>
                <a:off x="6227434" y="4568594"/>
                <a:ext cx="22049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linear</a:t>
                </a:r>
                <a:r>
                  <a:rPr kumimoji="1" lang="zh-CN" altLang="en-US" sz="1050" dirty="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constraint</a:t>
                </a:r>
                <a:r>
                  <a:rPr kumimoji="1" lang="zh-CN" altLang="en-US" sz="1050" dirty="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 dirty="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050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7BDFA6-9C32-AC41-0393-C1EF77FF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34" y="4568594"/>
                <a:ext cx="2204963" cy="253916"/>
              </a:xfrm>
              <a:prstGeom prst="rect">
                <a:avLst/>
              </a:prstGeom>
              <a:blipFill>
                <a:blip r:embed="rId1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7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:r>
                  <a:rPr kumimoji="1" lang="en-US" altLang="zh-CN" sz="18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:r>
                  <a:rPr kumimoji="1" lang="en-US" altLang="zh-CN" sz="18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Lemma (folklore):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 is reducible to 3-Coloring, with a linear blow-up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800" i="0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G</m:t>
                        </m:r>
                      </m:e>
                    </m:d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O</m:t>
                    </m:r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(|</m:t>
                    </m:r>
                    <m:r>
                      <m:rPr>
                        <m:sty m:val="p"/>
                      </m:rPr>
                      <a:rPr kumimoji="1" lang="en-US" altLang="zh-CN" sz="1800" i="0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φ</m:t>
                    </m:r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|)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12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55474D87-4C19-8DE8-5FD8-1523E0C6906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178041" y="5856890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弧 74">
            <a:extLst>
              <a:ext uri="{FF2B5EF4-FFF2-40B4-BE49-F238E27FC236}">
                <a16:creationId xmlns:a16="http://schemas.microsoft.com/office/drawing/2014/main" id="{51751708-FA64-714A-22F0-F6D316AFB014}"/>
              </a:ext>
            </a:extLst>
          </p:cNvPr>
          <p:cNvSpPr/>
          <p:nvPr/>
        </p:nvSpPr>
        <p:spPr>
          <a:xfrm rot="16200000">
            <a:off x="6762198" y="5553223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5FDFDD15-E9BB-9891-2EF2-F8ACD93F2548}"/>
              </a:ext>
            </a:extLst>
          </p:cNvPr>
          <p:cNvSpPr/>
          <p:nvPr/>
        </p:nvSpPr>
        <p:spPr>
          <a:xfrm rot="5400000">
            <a:off x="8050682" y="5559342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Given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undirected graph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𝐺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Divide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vertices into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parts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…</m:t>
                    </m:r>
                    <m:acc>
                      <m:accPr>
                        <m:chr m:val="̇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vector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valued</m:t>
                        </m:r>
                        <m:r>
                          <m:rPr>
                            <m:nor/>
                          </m:rPr>
                          <a:rPr kumimoji="1" lang="zh-CN" altLang="en-US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variable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each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part</m:t>
                        </m:r>
                        <m:r>
                          <m:rPr>
                            <m:nor/>
                          </m:rPr>
                          <a:rPr kumimoji="1" lang="en-US" altLang="zh-CN" sz="1800" b="0" i="0" spc="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which is supposed to store the colors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add a constraint checking whether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)∈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18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)[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7AB3C2-B25E-B120-C477-5ADFDF928EFB}"/>
              </a:ext>
            </a:extLst>
          </p:cNvPr>
          <p:cNvGrpSpPr/>
          <p:nvPr/>
        </p:nvGrpSpPr>
        <p:grpSpPr>
          <a:xfrm>
            <a:off x="2523370" y="4520224"/>
            <a:ext cx="2677359" cy="1336665"/>
            <a:chOff x="2154772" y="4764590"/>
            <a:chExt cx="1891657" cy="9481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29B07F9-B0D5-F3C0-B84C-1BF771EF4F29}"/>
                </a:ext>
              </a:extLst>
            </p:cNvPr>
            <p:cNvSpPr/>
            <p:nvPr/>
          </p:nvSpPr>
          <p:spPr>
            <a:xfrm>
              <a:off x="2154772" y="4764590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2A7DBB-1939-26E8-9B05-E8DF3CFA204E}"/>
                </a:ext>
              </a:extLst>
            </p:cNvPr>
            <p:cNvSpPr/>
            <p:nvPr/>
          </p:nvSpPr>
          <p:spPr>
            <a:xfrm>
              <a:off x="2154772" y="5383917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ED77E2-77C1-F851-49B6-5270735AD1FF}"/>
                </a:ext>
              </a:extLst>
            </p:cNvPr>
            <p:cNvSpPr/>
            <p:nvPr/>
          </p:nvSpPr>
          <p:spPr>
            <a:xfrm>
              <a:off x="2962167" y="4765856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71C2FE-BBD7-E0DF-F179-20ADDD027A36}"/>
                </a:ext>
              </a:extLst>
            </p:cNvPr>
            <p:cNvSpPr/>
            <p:nvPr/>
          </p:nvSpPr>
          <p:spPr>
            <a:xfrm>
              <a:off x="2962167" y="5378698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E9340B5-700C-C952-6926-8F1FE3EE2354}"/>
                </a:ext>
              </a:extLst>
            </p:cNvPr>
            <p:cNvSpPr/>
            <p:nvPr/>
          </p:nvSpPr>
          <p:spPr>
            <a:xfrm>
              <a:off x="3725172" y="4765856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1B28A2-66EA-5BBF-A8AC-6F67CEBFA31F}"/>
                </a:ext>
              </a:extLst>
            </p:cNvPr>
            <p:cNvSpPr/>
            <p:nvPr/>
          </p:nvSpPr>
          <p:spPr>
            <a:xfrm>
              <a:off x="3725172" y="5379964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83C90EB-9ADC-94DC-DC3A-B6EA4B7887C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476029" y="4929022"/>
              <a:ext cx="48613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C9F2E61-9640-A420-74B0-083A9F70D404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2428982" y="5045292"/>
              <a:ext cx="580232" cy="3815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903B9D6-3D35-0ECA-D60C-9674F63C562E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428982" y="5046558"/>
              <a:ext cx="580232" cy="385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EFBC85B-2D6A-FBDA-92C7-DF89C1A805F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476029" y="5543130"/>
              <a:ext cx="486138" cy="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81A468A-B8B9-38C3-0CEA-36116F8C30B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283424" y="4930288"/>
              <a:ext cx="4417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3626376-9E04-99BD-87FC-8F117F2F87B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3283424" y="5543130"/>
              <a:ext cx="44174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216053CB-D32F-984C-3527-A767288F2A9A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3885801" y="5094719"/>
              <a:ext cx="0" cy="285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/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10526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/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10526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/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blipFill>
                  <a:blip r:embed="rId7"/>
                  <a:stretch>
                    <a:fillRect l="-10000" r="-10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/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blipFill>
                  <a:blip r:embed="rId8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/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111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/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111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4C1131D-34CD-8245-6AD4-A561A08E888D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2428982" y="5045292"/>
              <a:ext cx="1343237" cy="3828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868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868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182006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182006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t="-100000" r="-571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t="-200000" r="-571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5B5E1CF-D954-7FBA-F1F9-810D232C29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180449" y="4518439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3746940-7669-6669-67FD-DB0EE2641830}"/>
              </a:ext>
            </a:extLst>
          </p:cNvPr>
          <p:cNvCxnSpPr>
            <a:cxnSpLocks/>
          </p:cNvCxnSpPr>
          <p:nvPr/>
        </p:nvCxnSpPr>
        <p:spPr>
          <a:xfrm>
            <a:off x="7178041" y="4518439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486FC30-C0CB-16DA-31B5-E353DAB4EA7F}"/>
              </a:ext>
            </a:extLst>
          </p:cNvPr>
          <p:cNvSpPr/>
          <p:nvPr/>
        </p:nvSpPr>
        <p:spPr>
          <a:xfrm>
            <a:off x="6743793" y="5625090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/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blipFill>
                <a:blip r:embed="rId13"/>
                <a:stretch>
                  <a:fillRect l="-20000" r="-20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圆角矩形 58">
            <a:extLst>
              <a:ext uri="{FF2B5EF4-FFF2-40B4-BE49-F238E27FC236}">
                <a16:creationId xmlns:a16="http://schemas.microsoft.com/office/drawing/2014/main" id="{EF7AE022-7F34-5382-4415-CD2C0C69131A}"/>
              </a:ext>
            </a:extLst>
          </p:cNvPr>
          <p:cNvSpPr/>
          <p:nvPr/>
        </p:nvSpPr>
        <p:spPr>
          <a:xfrm>
            <a:off x="7892637" y="5625090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/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blipFill>
                <a:blip r:embed="rId14"/>
                <a:stretch>
                  <a:fillRect l="-26667" r="-1333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EAE44DF-673B-B60B-7AA0-309C2153403D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7178041" y="4892817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5C46FFF3-3F63-A8FA-5825-CD75E318BE1A}"/>
              </a:ext>
            </a:extLst>
          </p:cNvPr>
          <p:cNvCxnSpPr>
            <a:cxnSpLocks/>
          </p:cNvCxnSpPr>
          <p:nvPr/>
        </p:nvCxnSpPr>
        <p:spPr>
          <a:xfrm flipV="1">
            <a:off x="7171944" y="4482115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弧 69">
            <a:extLst>
              <a:ext uri="{FF2B5EF4-FFF2-40B4-BE49-F238E27FC236}">
                <a16:creationId xmlns:a16="http://schemas.microsoft.com/office/drawing/2014/main" id="{EFB1F3A7-7B56-A01C-FA40-383E57DBE377}"/>
              </a:ext>
            </a:extLst>
          </p:cNvPr>
          <p:cNvSpPr/>
          <p:nvPr/>
        </p:nvSpPr>
        <p:spPr>
          <a:xfrm rot="16200000">
            <a:off x="6741739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弧 70">
            <a:extLst>
              <a:ext uri="{FF2B5EF4-FFF2-40B4-BE49-F238E27FC236}">
                <a16:creationId xmlns:a16="http://schemas.microsoft.com/office/drawing/2014/main" id="{D6E15463-58AF-F77A-B2F7-E502639D9564}"/>
              </a:ext>
            </a:extLst>
          </p:cNvPr>
          <p:cNvSpPr/>
          <p:nvPr/>
        </p:nvSpPr>
        <p:spPr>
          <a:xfrm rot="5400000">
            <a:off x="7274873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弧 71">
            <a:extLst>
              <a:ext uri="{FF2B5EF4-FFF2-40B4-BE49-F238E27FC236}">
                <a16:creationId xmlns:a16="http://schemas.microsoft.com/office/drawing/2014/main" id="{3A45593A-63A4-801D-95BE-EA69BD48B462}"/>
              </a:ext>
            </a:extLst>
          </p:cNvPr>
          <p:cNvSpPr/>
          <p:nvPr/>
        </p:nvSpPr>
        <p:spPr>
          <a:xfrm rot="16200000">
            <a:off x="6775433" y="4557942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103D32DB-71F1-7EAA-9ABF-C04B06E7E104}"/>
              </a:ext>
            </a:extLst>
          </p:cNvPr>
          <p:cNvSpPr/>
          <p:nvPr/>
        </p:nvSpPr>
        <p:spPr>
          <a:xfrm rot="5400000">
            <a:off x="7843043" y="4567117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下箭头 76">
            <a:extLst>
              <a:ext uri="{FF2B5EF4-FFF2-40B4-BE49-F238E27FC236}">
                <a16:creationId xmlns:a16="http://schemas.microsoft.com/office/drawing/2014/main" id="{519B1421-DBEE-5E27-EC9B-FBE346C6095A}"/>
              </a:ext>
            </a:extLst>
          </p:cNvPr>
          <p:cNvSpPr/>
          <p:nvPr/>
        </p:nvSpPr>
        <p:spPr>
          <a:xfrm rot="16200000">
            <a:off x="5734780" y="4963537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96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C276E90-0213-C08F-A8FF-27E6063A687D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178041" y="5856890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弧 26">
            <a:extLst>
              <a:ext uri="{FF2B5EF4-FFF2-40B4-BE49-F238E27FC236}">
                <a16:creationId xmlns:a16="http://schemas.microsoft.com/office/drawing/2014/main" id="{43B57039-2D46-4F3D-3188-F128E9DFABB6}"/>
              </a:ext>
            </a:extLst>
          </p:cNvPr>
          <p:cNvSpPr/>
          <p:nvPr/>
        </p:nvSpPr>
        <p:spPr>
          <a:xfrm rot="16200000">
            <a:off x="6762198" y="5553223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弧 27">
            <a:extLst>
              <a:ext uri="{FF2B5EF4-FFF2-40B4-BE49-F238E27FC236}">
                <a16:creationId xmlns:a16="http://schemas.microsoft.com/office/drawing/2014/main" id="{7DD3C233-7E57-B882-F586-0615C037D0CA}"/>
              </a:ext>
            </a:extLst>
          </p:cNvPr>
          <p:cNvSpPr/>
          <p:nvPr/>
        </p:nvSpPr>
        <p:spPr>
          <a:xfrm rot="5400000">
            <a:off x="8050682" y="5559342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Given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undirected graph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𝐺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Divide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vertices into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parts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…</m:t>
                    </m:r>
                    <m:acc>
                      <m:accPr>
                        <m:chr m:val="̇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vector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valued</m:t>
                        </m:r>
                        <m:r>
                          <m:rPr>
                            <m:nor/>
                          </m:rPr>
                          <a:rPr kumimoji="1" lang="zh-CN" altLang="en-US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variable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each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part</m:t>
                        </m:r>
                        <m:r>
                          <m:rPr>
                            <m:nor/>
                          </m:rPr>
                          <a:rPr kumimoji="1" lang="en-US" altLang="zh-CN" sz="1800" b="0" i="0" spc="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which is supposed to store the colors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add a constraint checking whether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)∈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18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)[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7AB3C2-B25E-B120-C477-5ADFDF928EFB}"/>
              </a:ext>
            </a:extLst>
          </p:cNvPr>
          <p:cNvGrpSpPr/>
          <p:nvPr/>
        </p:nvGrpSpPr>
        <p:grpSpPr>
          <a:xfrm>
            <a:off x="2523370" y="4520224"/>
            <a:ext cx="2677359" cy="1336665"/>
            <a:chOff x="2154772" y="4764590"/>
            <a:chExt cx="1891657" cy="9481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29B07F9-B0D5-F3C0-B84C-1BF771EF4F29}"/>
                </a:ext>
              </a:extLst>
            </p:cNvPr>
            <p:cNvSpPr/>
            <p:nvPr/>
          </p:nvSpPr>
          <p:spPr>
            <a:xfrm>
              <a:off x="2154772" y="4764590"/>
              <a:ext cx="321257" cy="328863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2A7DBB-1939-26E8-9B05-E8DF3CFA204E}"/>
                </a:ext>
              </a:extLst>
            </p:cNvPr>
            <p:cNvSpPr/>
            <p:nvPr/>
          </p:nvSpPr>
          <p:spPr>
            <a:xfrm>
              <a:off x="2154772" y="5383917"/>
              <a:ext cx="321257" cy="328863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ED77E2-77C1-F851-49B6-5270735AD1FF}"/>
                </a:ext>
              </a:extLst>
            </p:cNvPr>
            <p:cNvSpPr/>
            <p:nvPr/>
          </p:nvSpPr>
          <p:spPr>
            <a:xfrm>
              <a:off x="2962167" y="4765856"/>
              <a:ext cx="321257" cy="32886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71C2FE-BBD7-E0DF-F179-20ADDD027A36}"/>
                </a:ext>
              </a:extLst>
            </p:cNvPr>
            <p:cNvSpPr/>
            <p:nvPr/>
          </p:nvSpPr>
          <p:spPr>
            <a:xfrm>
              <a:off x="2962167" y="5378698"/>
              <a:ext cx="321257" cy="3288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E9340B5-700C-C952-6926-8F1FE3EE2354}"/>
                </a:ext>
              </a:extLst>
            </p:cNvPr>
            <p:cNvSpPr/>
            <p:nvPr/>
          </p:nvSpPr>
          <p:spPr>
            <a:xfrm>
              <a:off x="3725172" y="4765856"/>
              <a:ext cx="321257" cy="3288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1B28A2-66EA-5BBF-A8AC-6F67CEBFA31F}"/>
                </a:ext>
              </a:extLst>
            </p:cNvPr>
            <p:cNvSpPr/>
            <p:nvPr/>
          </p:nvSpPr>
          <p:spPr>
            <a:xfrm>
              <a:off x="3725172" y="5379964"/>
              <a:ext cx="321257" cy="32886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83C90EB-9ADC-94DC-DC3A-B6EA4B7887C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476029" y="4929022"/>
              <a:ext cx="48613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C9F2E61-9640-A420-74B0-083A9F70D404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2428982" y="5045292"/>
              <a:ext cx="580232" cy="3815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903B9D6-3D35-0ECA-D60C-9674F63C562E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428982" y="5046558"/>
              <a:ext cx="580232" cy="385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EFBC85B-2D6A-FBDA-92C7-DF89C1A805F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476029" y="5543130"/>
              <a:ext cx="486138" cy="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81A468A-B8B9-38C3-0CEA-36116F8C30B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283424" y="4930288"/>
              <a:ext cx="4417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3626376-9E04-99BD-87FC-8F117F2F87B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3283424" y="5543130"/>
              <a:ext cx="44174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216053CB-D32F-984C-3527-A767288F2A9A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3885801" y="5094719"/>
              <a:ext cx="0" cy="285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/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10526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/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10526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/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blipFill>
                  <a:blip r:embed="rId7"/>
                  <a:stretch>
                    <a:fillRect l="-10000" r="-10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/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blipFill>
                  <a:blip r:embed="rId8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/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111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/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111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4C1131D-34CD-8245-6AD4-A561A08E888D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2428982" y="5045292"/>
              <a:ext cx="1343237" cy="3828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75902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75902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822855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822855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t="-100000" r="-571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57" t="-200000" r="-571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5B5E1CF-D954-7FBA-F1F9-810D232C29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180449" y="4518439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3746940-7669-6669-67FD-DB0EE2641830}"/>
              </a:ext>
            </a:extLst>
          </p:cNvPr>
          <p:cNvCxnSpPr>
            <a:cxnSpLocks/>
          </p:cNvCxnSpPr>
          <p:nvPr/>
        </p:nvCxnSpPr>
        <p:spPr>
          <a:xfrm>
            <a:off x="7178041" y="4518439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486FC30-C0CB-16DA-31B5-E353DAB4EA7F}"/>
              </a:ext>
            </a:extLst>
          </p:cNvPr>
          <p:cNvSpPr/>
          <p:nvPr/>
        </p:nvSpPr>
        <p:spPr>
          <a:xfrm>
            <a:off x="6743793" y="5625090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/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blipFill>
                <a:blip r:embed="rId13"/>
                <a:stretch>
                  <a:fillRect l="-20000" r="-20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圆角矩形 58">
            <a:extLst>
              <a:ext uri="{FF2B5EF4-FFF2-40B4-BE49-F238E27FC236}">
                <a16:creationId xmlns:a16="http://schemas.microsoft.com/office/drawing/2014/main" id="{EF7AE022-7F34-5382-4415-CD2C0C69131A}"/>
              </a:ext>
            </a:extLst>
          </p:cNvPr>
          <p:cNvSpPr/>
          <p:nvPr/>
        </p:nvSpPr>
        <p:spPr>
          <a:xfrm>
            <a:off x="7892637" y="5625090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/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blipFill>
                <a:blip r:embed="rId14"/>
                <a:stretch>
                  <a:fillRect l="-26667" r="-1333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EAE44DF-673B-B60B-7AA0-309C2153403D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7178041" y="4892817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5C46FFF3-3F63-A8FA-5825-CD75E318BE1A}"/>
              </a:ext>
            </a:extLst>
          </p:cNvPr>
          <p:cNvCxnSpPr>
            <a:cxnSpLocks/>
          </p:cNvCxnSpPr>
          <p:nvPr/>
        </p:nvCxnSpPr>
        <p:spPr>
          <a:xfrm flipV="1">
            <a:off x="7171944" y="4482115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弧 69">
            <a:extLst>
              <a:ext uri="{FF2B5EF4-FFF2-40B4-BE49-F238E27FC236}">
                <a16:creationId xmlns:a16="http://schemas.microsoft.com/office/drawing/2014/main" id="{EFB1F3A7-7B56-A01C-FA40-383E57DBE377}"/>
              </a:ext>
            </a:extLst>
          </p:cNvPr>
          <p:cNvSpPr/>
          <p:nvPr/>
        </p:nvSpPr>
        <p:spPr>
          <a:xfrm rot="16200000">
            <a:off x="6741739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弧 70">
            <a:extLst>
              <a:ext uri="{FF2B5EF4-FFF2-40B4-BE49-F238E27FC236}">
                <a16:creationId xmlns:a16="http://schemas.microsoft.com/office/drawing/2014/main" id="{D6E15463-58AF-F77A-B2F7-E502639D9564}"/>
              </a:ext>
            </a:extLst>
          </p:cNvPr>
          <p:cNvSpPr/>
          <p:nvPr/>
        </p:nvSpPr>
        <p:spPr>
          <a:xfrm rot="5400000">
            <a:off x="7274873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弧 71">
            <a:extLst>
              <a:ext uri="{FF2B5EF4-FFF2-40B4-BE49-F238E27FC236}">
                <a16:creationId xmlns:a16="http://schemas.microsoft.com/office/drawing/2014/main" id="{3A45593A-63A4-801D-95BE-EA69BD48B462}"/>
              </a:ext>
            </a:extLst>
          </p:cNvPr>
          <p:cNvSpPr/>
          <p:nvPr/>
        </p:nvSpPr>
        <p:spPr>
          <a:xfrm rot="16200000">
            <a:off x="6775433" y="4557942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103D32DB-71F1-7EAA-9ABF-C04B06E7E104}"/>
              </a:ext>
            </a:extLst>
          </p:cNvPr>
          <p:cNvSpPr/>
          <p:nvPr/>
        </p:nvSpPr>
        <p:spPr>
          <a:xfrm rot="5400000">
            <a:off x="7843043" y="4567117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CADF5535-772D-5EDB-EAE7-52B8DAA07C94}"/>
              </a:ext>
            </a:extLst>
          </p:cNvPr>
          <p:cNvSpPr/>
          <p:nvPr/>
        </p:nvSpPr>
        <p:spPr>
          <a:xfrm rot="16200000">
            <a:off x="5734780" y="4963537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19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4.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Make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many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copies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 split the constraints onto different copies, such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copy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adjacent to only one constraint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only constraint is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(partial)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matching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entries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2BC0FD7-666E-3626-E1DB-DE65E0626DA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746505" y="5390546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弧 4">
            <a:extLst>
              <a:ext uri="{FF2B5EF4-FFF2-40B4-BE49-F238E27FC236}">
                <a16:creationId xmlns:a16="http://schemas.microsoft.com/office/drawing/2014/main" id="{A0860D52-ACF5-4242-231A-DDE916AE6E79}"/>
              </a:ext>
            </a:extLst>
          </p:cNvPr>
          <p:cNvSpPr/>
          <p:nvPr/>
        </p:nvSpPr>
        <p:spPr>
          <a:xfrm rot="16200000">
            <a:off x="1330662" y="5086879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2B8DE1BA-08B2-F744-2620-95AFD991C729}"/>
              </a:ext>
            </a:extLst>
          </p:cNvPr>
          <p:cNvSpPr/>
          <p:nvPr/>
        </p:nvSpPr>
        <p:spPr>
          <a:xfrm rot="5400000">
            <a:off x="2619146" y="5092998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7A7F24E5-2FA3-8191-170F-53769948F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16224"/>
                  </p:ext>
                </p:extLst>
              </p:nvPr>
            </p:nvGraphicFramePr>
            <p:xfrm>
              <a:off x="1312257" y="382557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7A7F24E5-2FA3-8191-170F-53769948F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16224"/>
                  </p:ext>
                </p:extLst>
              </p:nvPr>
            </p:nvGraphicFramePr>
            <p:xfrm>
              <a:off x="1312257" y="382557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3125" r="-285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106452" r="-2857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DA0162A0-BBED-BB86-0B5E-53D9FDC13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982702"/>
                  </p:ext>
                </p:extLst>
              </p:nvPr>
            </p:nvGraphicFramePr>
            <p:xfrm>
              <a:off x="2461101" y="38255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DA0162A0-BBED-BB86-0B5E-53D9FDC13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982702"/>
                  </p:ext>
                </p:extLst>
              </p:nvPr>
            </p:nvGraphicFramePr>
            <p:xfrm>
              <a:off x="2461101" y="38255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125" r="-571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6452" r="-5714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0000" r="-571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C788EF-3CB8-2055-27A6-DFAD067F69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48913" y="4052095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19648DB-CA33-2612-84CF-A92A455F3F3E}"/>
              </a:ext>
            </a:extLst>
          </p:cNvPr>
          <p:cNvCxnSpPr>
            <a:cxnSpLocks/>
          </p:cNvCxnSpPr>
          <p:nvPr/>
        </p:nvCxnSpPr>
        <p:spPr>
          <a:xfrm>
            <a:off x="1746505" y="4052095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891BDEB-3DD1-F163-A932-6420A48B035F}"/>
              </a:ext>
            </a:extLst>
          </p:cNvPr>
          <p:cNvSpPr/>
          <p:nvPr/>
        </p:nvSpPr>
        <p:spPr>
          <a:xfrm>
            <a:off x="1312257" y="5158746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F7D651-F210-341E-7DF9-226CB75AAB15}"/>
                  </a:ext>
                </a:extLst>
              </p:cNvPr>
              <p:cNvSpPr txBox="1"/>
              <p:nvPr/>
            </p:nvSpPr>
            <p:spPr>
              <a:xfrm>
                <a:off x="1452466" y="5266072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F7D651-F210-341E-7DF9-226CB75A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66" y="5266072"/>
                <a:ext cx="169408" cy="215444"/>
              </a:xfrm>
              <a:prstGeom prst="rect">
                <a:avLst/>
              </a:prstGeom>
              <a:blipFill>
                <a:blip r:embed="rId7"/>
                <a:stretch>
                  <a:fillRect l="-28571" r="-2142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13">
            <a:extLst>
              <a:ext uri="{FF2B5EF4-FFF2-40B4-BE49-F238E27FC236}">
                <a16:creationId xmlns:a16="http://schemas.microsoft.com/office/drawing/2014/main" id="{1DA701D8-4FE5-3F1D-014D-9AC7B4F7C03A}"/>
              </a:ext>
            </a:extLst>
          </p:cNvPr>
          <p:cNvSpPr/>
          <p:nvPr/>
        </p:nvSpPr>
        <p:spPr>
          <a:xfrm>
            <a:off x="2461101" y="5158746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F6731F-6A55-3BC5-7F8C-CFA66BAE17B7}"/>
                  </a:ext>
                </a:extLst>
              </p:cNvPr>
              <p:cNvSpPr txBox="1"/>
              <p:nvPr/>
            </p:nvSpPr>
            <p:spPr>
              <a:xfrm>
                <a:off x="2601310" y="5266072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F6731F-6A55-3BC5-7F8C-CFA66BAE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10" y="5266072"/>
                <a:ext cx="169408" cy="215444"/>
              </a:xfrm>
              <a:prstGeom prst="rect">
                <a:avLst/>
              </a:prstGeom>
              <a:blipFill>
                <a:blip r:embed="rId8"/>
                <a:stretch>
                  <a:fillRect l="-20000" r="-20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7795340-D038-A896-215B-6D9FF7801E5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746505" y="4426473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CA7F65E-90C1-BE81-A160-C64D697C1631}"/>
              </a:ext>
            </a:extLst>
          </p:cNvPr>
          <p:cNvCxnSpPr>
            <a:cxnSpLocks/>
          </p:cNvCxnSpPr>
          <p:nvPr/>
        </p:nvCxnSpPr>
        <p:spPr>
          <a:xfrm flipV="1">
            <a:off x="1740408" y="4015771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弧 18">
            <a:extLst>
              <a:ext uri="{FF2B5EF4-FFF2-40B4-BE49-F238E27FC236}">
                <a16:creationId xmlns:a16="http://schemas.microsoft.com/office/drawing/2014/main" id="{1373BE67-0AC3-A353-DEDC-7285E40E2821}"/>
              </a:ext>
            </a:extLst>
          </p:cNvPr>
          <p:cNvSpPr/>
          <p:nvPr/>
        </p:nvSpPr>
        <p:spPr>
          <a:xfrm rot="16200000">
            <a:off x="1310203" y="3670209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弧 19">
            <a:extLst>
              <a:ext uri="{FF2B5EF4-FFF2-40B4-BE49-F238E27FC236}">
                <a16:creationId xmlns:a16="http://schemas.microsoft.com/office/drawing/2014/main" id="{61BB288D-2F0C-ED39-176B-B2AB6835AF15}"/>
              </a:ext>
            </a:extLst>
          </p:cNvPr>
          <p:cNvSpPr/>
          <p:nvPr/>
        </p:nvSpPr>
        <p:spPr>
          <a:xfrm rot="5400000">
            <a:off x="1843337" y="3670209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7150D5D1-86A2-89BA-9E83-F52838726DA4}"/>
              </a:ext>
            </a:extLst>
          </p:cNvPr>
          <p:cNvSpPr/>
          <p:nvPr/>
        </p:nvSpPr>
        <p:spPr>
          <a:xfrm rot="16200000">
            <a:off x="1343897" y="4091598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弧 21">
            <a:extLst>
              <a:ext uri="{FF2B5EF4-FFF2-40B4-BE49-F238E27FC236}">
                <a16:creationId xmlns:a16="http://schemas.microsoft.com/office/drawing/2014/main" id="{EF0F6C6D-5999-6A15-55E7-7B49343CE9C3}"/>
              </a:ext>
            </a:extLst>
          </p:cNvPr>
          <p:cNvSpPr/>
          <p:nvPr/>
        </p:nvSpPr>
        <p:spPr>
          <a:xfrm rot="5400000">
            <a:off x="2411507" y="4100773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43A4DC5-26E2-D7E4-8207-C5AFCE5B3023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553994" y="5399691"/>
            <a:ext cx="53171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27998D3-DD57-F274-15F2-F447A67CA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85774"/>
                  </p:ext>
                </p:extLst>
              </p:nvPr>
            </p:nvGraphicFramePr>
            <p:xfrm>
              <a:off x="4119746" y="3834718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27998D3-DD57-F274-15F2-F447A67CA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85774"/>
                  </p:ext>
                </p:extLst>
              </p:nvPr>
            </p:nvGraphicFramePr>
            <p:xfrm>
              <a:off x="4119746" y="3834718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EEB5F3E-7FB2-F87C-9862-9E2BFCE04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560012"/>
                  </p:ext>
                </p:extLst>
              </p:nvPr>
            </p:nvGraphicFramePr>
            <p:xfrm>
              <a:off x="5085710" y="38347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EEB5F3E-7FB2-F87C-9862-9E2BFCE04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560012"/>
                  </p:ext>
                </p:extLst>
              </p:nvPr>
            </p:nvGraphicFramePr>
            <p:xfrm>
              <a:off x="5085710" y="38347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77B0E-CFE5-B698-A09C-C708A63A56A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53994" y="4052095"/>
            <a:ext cx="531716" cy="3835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8844BE2-2ADD-5F35-B492-00B9CD4FC60A}"/>
              </a:ext>
            </a:extLst>
          </p:cNvPr>
          <p:cNvSpPr/>
          <p:nvPr/>
        </p:nvSpPr>
        <p:spPr>
          <a:xfrm>
            <a:off x="4119746" y="5167891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50621AE-AD23-42B3-D733-8E6B8BD0682D}"/>
                  </a:ext>
                </a:extLst>
              </p:cNvPr>
              <p:cNvSpPr txBox="1"/>
              <p:nvPr/>
            </p:nvSpPr>
            <p:spPr>
              <a:xfrm>
                <a:off x="4259955" y="5275217"/>
                <a:ext cx="169408" cy="21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50621AE-AD23-42B3-D733-8E6B8BD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55" y="5275217"/>
                <a:ext cx="169408" cy="217432"/>
              </a:xfrm>
              <a:prstGeom prst="rect">
                <a:avLst/>
              </a:prstGeom>
              <a:blipFill>
                <a:blip r:embed="rId11"/>
                <a:stretch>
                  <a:fillRect l="-28571" r="-2857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 31">
            <a:extLst>
              <a:ext uri="{FF2B5EF4-FFF2-40B4-BE49-F238E27FC236}">
                <a16:creationId xmlns:a16="http://schemas.microsoft.com/office/drawing/2014/main" id="{89EBD775-A6B0-6A2C-EB92-25FCE5C6FCDF}"/>
              </a:ext>
            </a:extLst>
          </p:cNvPr>
          <p:cNvSpPr/>
          <p:nvPr/>
        </p:nvSpPr>
        <p:spPr>
          <a:xfrm>
            <a:off x="5085710" y="5167891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DE1CDEF-5C70-FD5F-EAD9-8F976453A710}"/>
                  </a:ext>
                </a:extLst>
              </p:cNvPr>
              <p:cNvSpPr txBox="1"/>
              <p:nvPr/>
            </p:nvSpPr>
            <p:spPr>
              <a:xfrm>
                <a:off x="5225919" y="5275217"/>
                <a:ext cx="169408" cy="217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DE1CDEF-5C70-FD5F-EAD9-8F976453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19" y="5275217"/>
                <a:ext cx="169408" cy="217817"/>
              </a:xfrm>
              <a:prstGeom prst="rect">
                <a:avLst/>
              </a:prstGeom>
              <a:blipFill>
                <a:blip r:embed="rId12"/>
                <a:stretch>
                  <a:fillRect l="-28571" r="-2857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30EDE8F-EED4-6CD6-27BF-D4510A1345F4}"/>
              </a:ext>
            </a:extLst>
          </p:cNvPr>
          <p:cNvCxnSpPr>
            <a:cxnSpLocks/>
          </p:cNvCxnSpPr>
          <p:nvPr/>
        </p:nvCxnSpPr>
        <p:spPr>
          <a:xfrm flipV="1">
            <a:off x="4547897" y="4030718"/>
            <a:ext cx="531605" cy="815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5010F88-E7BF-295B-1726-7F0F94959BEF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394140" y="5369169"/>
            <a:ext cx="522572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26C87722-B557-5753-25A1-905BFA691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848315"/>
                  </p:ext>
                </p:extLst>
              </p:nvPr>
            </p:nvGraphicFramePr>
            <p:xfrm>
              <a:off x="5959892" y="380419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26C87722-B557-5753-25A1-905BFA691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848315"/>
                  </p:ext>
                </p:extLst>
              </p:nvPr>
            </p:nvGraphicFramePr>
            <p:xfrm>
              <a:off x="5959892" y="380419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5D768309-48D9-E87E-2A5B-E460FE32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347353"/>
                  </p:ext>
                </p:extLst>
              </p:nvPr>
            </p:nvGraphicFramePr>
            <p:xfrm>
              <a:off x="6916712" y="3804195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5D768309-48D9-E87E-2A5B-E460FE32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347353"/>
                  </p:ext>
                </p:extLst>
              </p:nvPr>
            </p:nvGraphicFramePr>
            <p:xfrm>
              <a:off x="6916712" y="3804195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869DF6B-8F9A-4F2C-97A7-258A4352B63C}"/>
              </a:ext>
            </a:extLst>
          </p:cNvPr>
          <p:cNvCxnSpPr>
            <a:cxnSpLocks/>
          </p:cNvCxnSpPr>
          <p:nvPr/>
        </p:nvCxnSpPr>
        <p:spPr>
          <a:xfrm>
            <a:off x="6394140" y="4030718"/>
            <a:ext cx="522281" cy="783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6FDD6A-8593-801E-AA42-FD77703C76F7}"/>
              </a:ext>
            </a:extLst>
          </p:cNvPr>
          <p:cNvSpPr/>
          <p:nvPr/>
        </p:nvSpPr>
        <p:spPr>
          <a:xfrm>
            <a:off x="5959892" y="5137369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BECF8D-D20D-717C-41C0-6DA75B0673F6}"/>
                  </a:ext>
                </a:extLst>
              </p:cNvPr>
              <p:cNvSpPr txBox="1"/>
              <p:nvPr/>
            </p:nvSpPr>
            <p:spPr>
              <a:xfrm>
                <a:off x="6100101" y="5244695"/>
                <a:ext cx="169408" cy="217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BECF8D-D20D-717C-41C0-6DA75B0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01" y="5244695"/>
                <a:ext cx="169408" cy="217880"/>
              </a:xfrm>
              <a:prstGeom prst="rect">
                <a:avLst/>
              </a:prstGeom>
              <a:blipFill>
                <a:blip r:embed="rId15"/>
                <a:stretch>
                  <a:fillRect l="-28571" r="-28571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圆角矩形 49">
            <a:extLst>
              <a:ext uri="{FF2B5EF4-FFF2-40B4-BE49-F238E27FC236}">
                <a16:creationId xmlns:a16="http://schemas.microsoft.com/office/drawing/2014/main" id="{F127143E-33CE-81DD-BD0B-26CB2616EF0F}"/>
              </a:ext>
            </a:extLst>
          </p:cNvPr>
          <p:cNvSpPr/>
          <p:nvPr/>
        </p:nvSpPr>
        <p:spPr>
          <a:xfrm>
            <a:off x="6916712" y="5137369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046A87-6F4C-94B9-6CA4-15BE8DEA2B44}"/>
                  </a:ext>
                </a:extLst>
              </p:cNvPr>
              <p:cNvSpPr txBox="1"/>
              <p:nvPr/>
            </p:nvSpPr>
            <p:spPr>
              <a:xfrm>
                <a:off x="7056921" y="5244695"/>
                <a:ext cx="169408" cy="218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046A87-6F4C-94B9-6CA4-15BE8DEA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21" y="5244695"/>
                <a:ext cx="169408" cy="218265"/>
              </a:xfrm>
              <a:prstGeom prst="rect">
                <a:avLst/>
              </a:prstGeom>
              <a:blipFill>
                <a:blip r:embed="rId16"/>
                <a:stretch>
                  <a:fillRect l="-21429" r="-3571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80F25FEA-4A08-C75D-C098-76F8275D4D79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6394140" y="4405096"/>
            <a:ext cx="52257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>
                <a:extLst>
                  <a:ext uri="{FF2B5EF4-FFF2-40B4-BE49-F238E27FC236}">
                    <a16:creationId xmlns:a16="http://schemas.microsoft.com/office/drawing/2014/main" id="{DBEB8DB1-F5BF-CA66-E300-0FC4E5AD59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30266"/>
                  </p:ext>
                </p:extLst>
              </p:nvPr>
            </p:nvGraphicFramePr>
            <p:xfrm>
              <a:off x="7894924" y="378587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>
                <a:extLst>
                  <a:ext uri="{FF2B5EF4-FFF2-40B4-BE49-F238E27FC236}">
                    <a16:creationId xmlns:a16="http://schemas.microsoft.com/office/drawing/2014/main" id="{DBEB8DB1-F5BF-CA66-E300-0FC4E5AD59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30266"/>
                  </p:ext>
                </p:extLst>
              </p:nvPr>
            </p:nvGraphicFramePr>
            <p:xfrm>
              <a:off x="7894924" y="378587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t="-3125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t="-106452" r="-5714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t="-200000" r="-5714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36591970-4306-8E6E-83B7-5F44734E4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686095"/>
                  </p:ext>
                </p:extLst>
              </p:nvPr>
            </p:nvGraphicFramePr>
            <p:xfrm>
              <a:off x="9740551" y="379367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36591970-4306-8E6E-83B7-5F44734E4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686095"/>
                  </p:ext>
                </p:extLst>
              </p:nvPr>
            </p:nvGraphicFramePr>
            <p:xfrm>
              <a:off x="9740551" y="379367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r="-2778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00000" r="-277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200000" r="-2778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圆角矩形 64">
            <a:extLst>
              <a:ext uri="{FF2B5EF4-FFF2-40B4-BE49-F238E27FC236}">
                <a16:creationId xmlns:a16="http://schemas.microsoft.com/office/drawing/2014/main" id="{DDFC1EC1-7243-9588-D35F-E1BF69D0439A}"/>
              </a:ext>
            </a:extLst>
          </p:cNvPr>
          <p:cNvSpPr/>
          <p:nvPr/>
        </p:nvSpPr>
        <p:spPr>
          <a:xfrm>
            <a:off x="7894924" y="5128193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A45A4B9-EC09-3885-6805-15B009348CF2}"/>
                  </a:ext>
                </a:extLst>
              </p:cNvPr>
              <p:cNvSpPr txBox="1"/>
              <p:nvPr/>
            </p:nvSpPr>
            <p:spPr>
              <a:xfrm>
                <a:off x="8035133" y="5235519"/>
                <a:ext cx="169408" cy="218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A45A4B9-EC09-3885-6805-15B009348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33" y="5235519"/>
                <a:ext cx="169408" cy="218906"/>
              </a:xfrm>
              <a:prstGeom prst="rect">
                <a:avLst/>
              </a:prstGeom>
              <a:blipFill>
                <a:blip r:embed="rId19"/>
                <a:stretch>
                  <a:fillRect l="-26667" r="-20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圆角矩形 66">
            <a:extLst>
              <a:ext uri="{FF2B5EF4-FFF2-40B4-BE49-F238E27FC236}">
                <a16:creationId xmlns:a16="http://schemas.microsoft.com/office/drawing/2014/main" id="{1B286B6B-172B-73E8-03BC-A81068F7E477}"/>
              </a:ext>
            </a:extLst>
          </p:cNvPr>
          <p:cNvSpPr/>
          <p:nvPr/>
        </p:nvSpPr>
        <p:spPr>
          <a:xfrm>
            <a:off x="9740551" y="5126845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34E1555-3434-8B40-3C18-8102B59DE025}"/>
                  </a:ext>
                </a:extLst>
              </p:cNvPr>
              <p:cNvSpPr txBox="1"/>
              <p:nvPr/>
            </p:nvSpPr>
            <p:spPr>
              <a:xfrm>
                <a:off x="9880760" y="5234171"/>
                <a:ext cx="169408" cy="219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34E1555-3434-8B40-3C18-8102B59D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60" y="5234171"/>
                <a:ext cx="169408" cy="219355"/>
              </a:xfrm>
              <a:prstGeom prst="rect">
                <a:avLst/>
              </a:prstGeom>
              <a:blipFill>
                <a:blip r:embed="rId20"/>
                <a:stretch>
                  <a:fillRect l="-28571" r="-2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下箭头 76">
            <a:extLst>
              <a:ext uri="{FF2B5EF4-FFF2-40B4-BE49-F238E27FC236}">
                <a16:creationId xmlns:a16="http://schemas.microsoft.com/office/drawing/2014/main" id="{AB7ABB8A-0E7E-799A-475B-ADB54EDE3D02}"/>
              </a:ext>
            </a:extLst>
          </p:cNvPr>
          <p:cNvSpPr/>
          <p:nvPr/>
        </p:nvSpPr>
        <p:spPr>
          <a:xfrm rot="16200000">
            <a:off x="3594952" y="4443101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9F4F3F8C-307E-ECD1-21AF-6E4973D3B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719348"/>
                  </p:ext>
                </p:extLst>
              </p:nvPr>
            </p:nvGraphicFramePr>
            <p:xfrm>
              <a:off x="8807232" y="379505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9F4F3F8C-307E-ECD1-21AF-6E4973D3B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719348"/>
                  </p:ext>
                </p:extLst>
              </p:nvPr>
            </p:nvGraphicFramePr>
            <p:xfrm>
              <a:off x="8807232" y="379505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857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857" t="-100000" r="-571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2857" t="-200000" r="-571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圆角矩形 79">
            <a:extLst>
              <a:ext uri="{FF2B5EF4-FFF2-40B4-BE49-F238E27FC236}">
                <a16:creationId xmlns:a16="http://schemas.microsoft.com/office/drawing/2014/main" id="{B377CF61-9080-99ED-AD32-F02DAD6AEF3F}"/>
              </a:ext>
            </a:extLst>
          </p:cNvPr>
          <p:cNvSpPr/>
          <p:nvPr/>
        </p:nvSpPr>
        <p:spPr>
          <a:xfrm>
            <a:off x="8807232" y="5128224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C8FD856-F8DD-DDFE-0253-44E24D811D73}"/>
                  </a:ext>
                </a:extLst>
              </p:cNvPr>
              <p:cNvSpPr txBox="1"/>
              <p:nvPr/>
            </p:nvSpPr>
            <p:spPr>
              <a:xfrm>
                <a:off x="8947441" y="5235550"/>
                <a:ext cx="169408" cy="216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C8FD856-F8DD-DDFE-0253-44E24D811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41" y="5235550"/>
                <a:ext cx="169408" cy="216982"/>
              </a:xfrm>
              <a:prstGeom prst="rect">
                <a:avLst/>
              </a:prstGeom>
              <a:blipFill>
                <a:blip r:embed="rId22"/>
                <a:stretch>
                  <a:fillRect l="-26667" r="-20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5689D7A7-0F16-8FB5-3C8F-7D841C43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418605"/>
                  </p:ext>
                </p:extLst>
              </p:nvPr>
            </p:nvGraphicFramePr>
            <p:xfrm>
              <a:off x="10724434" y="378478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5689D7A7-0F16-8FB5-3C8F-7D841C43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418605"/>
                  </p:ext>
                </p:extLst>
              </p:nvPr>
            </p:nvGraphicFramePr>
            <p:xfrm>
              <a:off x="10724434" y="378478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857" t="-3125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857" t="-106452" r="-285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2857" t="-200000" r="-2857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圆角矩形 90">
            <a:extLst>
              <a:ext uri="{FF2B5EF4-FFF2-40B4-BE49-F238E27FC236}">
                <a16:creationId xmlns:a16="http://schemas.microsoft.com/office/drawing/2014/main" id="{F79FBB4A-5182-B00B-4832-F725EAB55910}"/>
              </a:ext>
            </a:extLst>
          </p:cNvPr>
          <p:cNvSpPr/>
          <p:nvPr/>
        </p:nvSpPr>
        <p:spPr>
          <a:xfrm>
            <a:off x="10724434" y="5127104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D95AE20-F62D-024D-F3CA-E2FFB2A16BBD}"/>
                  </a:ext>
                </a:extLst>
              </p:cNvPr>
              <p:cNvSpPr txBox="1"/>
              <p:nvPr/>
            </p:nvSpPr>
            <p:spPr>
              <a:xfrm>
                <a:off x="10864643" y="5234430"/>
                <a:ext cx="169408" cy="217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D95AE20-F62D-024D-F3CA-E2FFB2A1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43" y="5234430"/>
                <a:ext cx="169408" cy="217367"/>
              </a:xfrm>
              <a:prstGeom prst="rect">
                <a:avLst/>
              </a:prstGeom>
              <a:blipFill>
                <a:blip r:embed="rId24"/>
                <a:stretch>
                  <a:fillRect l="-28571" r="-2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BE4316B2-6E40-D736-3853-5580932C9F69}"/>
              </a:ext>
            </a:extLst>
          </p:cNvPr>
          <p:cNvCxnSpPr>
            <a:cxnSpLocks/>
            <a:stCxn id="65" idx="3"/>
            <a:endCxn id="80" idx="1"/>
          </p:cNvCxnSpPr>
          <p:nvPr/>
        </p:nvCxnSpPr>
        <p:spPr>
          <a:xfrm>
            <a:off x="8329172" y="5359993"/>
            <a:ext cx="478060" cy="3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2D21D57-F3A4-BDE4-0CD7-F3ED6198FBB4}"/>
              </a:ext>
            </a:extLst>
          </p:cNvPr>
          <p:cNvCxnSpPr>
            <a:cxnSpLocks/>
            <a:stCxn id="67" idx="3"/>
            <a:endCxn id="91" idx="1"/>
          </p:cNvCxnSpPr>
          <p:nvPr/>
        </p:nvCxnSpPr>
        <p:spPr>
          <a:xfrm>
            <a:off x="10174799" y="5358645"/>
            <a:ext cx="549635" cy="25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69747E0-81CD-5116-0DD7-7802E6DEC4E9}"/>
              </a:ext>
            </a:extLst>
          </p:cNvPr>
          <p:cNvCxnSpPr>
            <a:cxnSpLocks/>
          </p:cNvCxnSpPr>
          <p:nvPr/>
        </p:nvCxnSpPr>
        <p:spPr>
          <a:xfrm>
            <a:off x="8326223" y="4015771"/>
            <a:ext cx="481009" cy="8052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52A27D60-AB60-EA5C-2A7F-A7A8FB33C852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8320668" y="4395952"/>
            <a:ext cx="486564" cy="4178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B8FE375D-FCCD-F6E1-5D6C-D4298746233C}"/>
              </a:ext>
            </a:extLst>
          </p:cNvPr>
          <p:cNvCxnSpPr>
            <a:cxnSpLocks/>
          </p:cNvCxnSpPr>
          <p:nvPr/>
        </p:nvCxnSpPr>
        <p:spPr>
          <a:xfrm>
            <a:off x="10174799" y="4005460"/>
            <a:ext cx="559249" cy="8083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26E4535A-18BD-861B-B57E-11770E8B6C4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0169992" y="4385687"/>
            <a:ext cx="554442" cy="428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9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Parameterized Complexity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Parameterized Inapproximability Hypothesis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Our Result: ETH</a:t>
                </a:r>
                <a:r>
                  <a:rPr kumimoji="1" lang="en-US" altLang="zh-CN" sz="20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000" spc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Sketch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Vector-Valued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14:m>
                  <m:oMath xmlns:m="http://schemas.openxmlformats.org/officeDocument/2006/math">
                    <m:r>
                      <a:rPr kumimoji="1" lang="en-US" altLang="zh-CN" sz="160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 PCP of Proximity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3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5. Then, permute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 according to its only constraint,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are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6. We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also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need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consistency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between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different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copies,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which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 a </a:t>
                </a:r>
                <a:r>
                  <a:rPr kumimoji="1" lang="en-US" altLang="zh-CN" sz="1800" i="1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permuted equality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can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done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FAB6E2D-4E01-2934-BD96-CB45D6F2006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081810" y="5693092"/>
            <a:ext cx="531716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FBBD96E-E4EA-1F42-5744-59096F98D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00629"/>
                  </p:ext>
                </p:extLst>
              </p:nvPr>
            </p:nvGraphicFramePr>
            <p:xfrm>
              <a:off x="2647562" y="3597804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FBBD96E-E4EA-1F42-5744-59096F98D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00629"/>
                  </p:ext>
                </p:extLst>
              </p:nvPr>
            </p:nvGraphicFramePr>
            <p:xfrm>
              <a:off x="2647562" y="3597804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3125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106452" r="-285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200000" r="-2857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C3F417B-792B-B13F-AEC2-F3B90C305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606668"/>
                  </p:ext>
                </p:extLst>
              </p:nvPr>
            </p:nvGraphicFramePr>
            <p:xfrm>
              <a:off x="3613526" y="359780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C3F417B-792B-B13F-AEC2-F3B90C305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606668"/>
                  </p:ext>
                </p:extLst>
              </p:nvPr>
            </p:nvGraphicFramePr>
            <p:xfrm>
              <a:off x="3613526" y="359780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125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6452" r="-5714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0000" r="-5714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C7783C0-D4BB-8420-1853-AECCAF950E9F}"/>
              </a:ext>
            </a:extLst>
          </p:cNvPr>
          <p:cNvCxnSpPr>
            <a:cxnSpLocks/>
          </p:cNvCxnSpPr>
          <p:nvPr/>
        </p:nvCxnSpPr>
        <p:spPr>
          <a:xfrm>
            <a:off x="3081810" y="3815181"/>
            <a:ext cx="5439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C2BD787-F629-E734-20FB-54E4C98D9247}"/>
              </a:ext>
            </a:extLst>
          </p:cNvPr>
          <p:cNvSpPr/>
          <p:nvPr/>
        </p:nvSpPr>
        <p:spPr>
          <a:xfrm>
            <a:off x="2647562" y="5461292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B31E36-AAAA-9B7D-B04C-2468AF7C60CF}"/>
                  </a:ext>
                </a:extLst>
              </p:cNvPr>
              <p:cNvSpPr txBox="1"/>
              <p:nvPr/>
            </p:nvSpPr>
            <p:spPr>
              <a:xfrm>
                <a:off x="2787771" y="5568618"/>
                <a:ext cx="169408" cy="21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B31E36-AAAA-9B7D-B04C-2468AF7C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1" y="5568618"/>
                <a:ext cx="169408" cy="217432"/>
              </a:xfrm>
              <a:prstGeom prst="rect">
                <a:avLst/>
              </a:prstGeom>
              <a:blipFill>
                <a:blip r:embed="rId7"/>
                <a:stretch>
                  <a:fillRect l="-21429" r="-2857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3AD36A3C-71CE-AD3C-EF09-FBE7BC2F0614}"/>
              </a:ext>
            </a:extLst>
          </p:cNvPr>
          <p:cNvSpPr/>
          <p:nvPr/>
        </p:nvSpPr>
        <p:spPr>
          <a:xfrm>
            <a:off x="3613526" y="5461292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932D1-AD96-65D1-02E3-3B71D92E3E71}"/>
                  </a:ext>
                </a:extLst>
              </p:cNvPr>
              <p:cNvSpPr txBox="1"/>
              <p:nvPr/>
            </p:nvSpPr>
            <p:spPr>
              <a:xfrm>
                <a:off x="3753735" y="5568618"/>
                <a:ext cx="169408" cy="217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932D1-AD96-65D1-02E3-3B71D92E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5" y="5568618"/>
                <a:ext cx="169408" cy="217817"/>
              </a:xfrm>
              <a:prstGeom prst="rect">
                <a:avLst/>
              </a:prstGeom>
              <a:blipFill>
                <a:blip r:embed="rId8"/>
                <a:stretch>
                  <a:fillRect l="-26667" r="-200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C0CFFEE-B5E0-AA4E-F521-E89008F22736}"/>
              </a:ext>
            </a:extLst>
          </p:cNvPr>
          <p:cNvCxnSpPr>
            <a:cxnSpLocks/>
          </p:cNvCxnSpPr>
          <p:nvPr/>
        </p:nvCxnSpPr>
        <p:spPr>
          <a:xfrm>
            <a:off x="3075713" y="4609407"/>
            <a:ext cx="5453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2027400-1933-2978-2372-484EE2C5F38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921956" y="5662570"/>
            <a:ext cx="52257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7C09CBB-2342-3E76-1F1D-58CF48CF7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921804"/>
                  </p:ext>
                </p:extLst>
              </p:nvPr>
            </p:nvGraphicFramePr>
            <p:xfrm>
              <a:off x="4487708" y="356728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7C09CBB-2342-3E76-1F1D-58CF48CF7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921804"/>
                  </p:ext>
                </p:extLst>
              </p:nvPr>
            </p:nvGraphicFramePr>
            <p:xfrm>
              <a:off x="4487708" y="356728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t="-100000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1231BE15-2A0F-9E0A-5935-B187EFEF2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45174"/>
                  </p:ext>
                </p:extLst>
              </p:nvPr>
            </p:nvGraphicFramePr>
            <p:xfrm>
              <a:off x="5444528" y="356728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1231BE15-2A0F-9E0A-5935-B187EFEF2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45174"/>
                  </p:ext>
                </p:extLst>
              </p:nvPr>
            </p:nvGraphicFramePr>
            <p:xfrm>
              <a:off x="5444528" y="356728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t="-100000" r="-571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t="-200000" r="-571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7B654B8-D3EB-1374-D728-A5D240E5AE74}"/>
              </a:ext>
            </a:extLst>
          </p:cNvPr>
          <p:cNvCxnSpPr>
            <a:cxnSpLocks/>
          </p:cNvCxnSpPr>
          <p:nvPr/>
        </p:nvCxnSpPr>
        <p:spPr>
          <a:xfrm>
            <a:off x="4921956" y="3793804"/>
            <a:ext cx="5225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80031A1-D850-FB7F-B132-E8F3AB26D223}"/>
              </a:ext>
            </a:extLst>
          </p:cNvPr>
          <p:cNvSpPr/>
          <p:nvPr/>
        </p:nvSpPr>
        <p:spPr>
          <a:xfrm>
            <a:off x="4487708" y="5430770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B2B5F6-AFD7-AB2A-63A3-AD2E07C6F9C5}"/>
                  </a:ext>
                </a:extLst>
              </p:cNvPr>
              <p:cNvSpPr txBox="1"/>
              <p:nvPr/>
            </p:nvSpPr>
            <p:spPr>
              <a:xfrm>
                <a:off x="4627917" y="5538096"/>
                <a:ext cx="169408" cy="217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B2B5F6-AFD7-AB2A-63A3-AD2E07C6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17" y="5538096"/>
                <a:ext cx="169408" cy="217880"/>
              </a:xfrm>
              <a:prstGeom prst="rect">
                <a:avLst/>
              </a:prstGeom>
              <a:blipFill>
                <a:blip r:embed="rId11"/>
                <a:stretch>
                  <a:fillRect l="-28571" r="-28571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>
            <a:extLst>
              <a:ext uri="{FF2B5EF4-FFF2-40B4-BE49-F238E27FC236}">
                <a16:creationId xmlns:a16="http://schemas.microsoft.com/office/drawing/2014/main" id="{2F6540E3-2D46-975E-FF13-6FFC7B9971E7}"/>
              </a:ext>
            </a:extLst>
          </p:cNvPr>
          <p:cNvSpPr/>
          <p:nvPr/>
        </p:nvSpPr>
        <p:spPr>
          <a:xfrm>
            <a:off x="5444528" y="5430770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865702-3ECE-7AD3-05FA-6475B65BBCB1}"/>
                  </a:ext>
                </a:extLst>
              </p:cNvPr>
              <p:cNvSpPr txBox="1"/>
              <p:nvPr/>
            </p:nvSpPr>
            <p:spPr>
              <a:xfrm>
                <a:off x="5584737" y="5538096"/>
                <a:ext cx="169408" cy="218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865702-3ECE-7AD3-05FA-6475B65B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37" y="5538096"/>
                <a:ext cx="169408" cy="218265"/>
              </a:xfrm>
              <a:prstGeom prst="rect">
                <a:avLst/>
              </a:prstGeom>
              <a:blipFill>
                <a:blip r:embed="rId12"/>
                <a:stretch>
                  <a:fillRect l="-26667" r="-20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7C9E8D9-719F-9E2A-07CF-0477F550870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921956" y="4168182"/>
            <a:ext cx="52257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66D20D93-447F-0994-F011-A0B49AFED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79840"/>
                  </p:ext>
                </p:extLst>
              </p:nvPr>
            </p:nvGraphicFramePr>
            <p:xfrm>
              <a:off x="6422740" y="354896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66D20D93-447F-0994-F011-A0B49AFED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79840"/>
                  </p:ext>
                </p:extLst>
              </p:nvPr>
            </p:nvGraphicFramePr>
            <p:xfrm>
              <a:off x="6422740" y="354896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t="-3125" r="-2857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t="-103125" r="-285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57" t="-203125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24F7BEA6-DF10-C003-126D-3F9C626A3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41362"/>
                  </p:ext>
                </p:extLst>
              </p:nvPr>
            </p:nvGraphicFramePr>
            <p:xfrm>
              <a:off x="8268367" y="355675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24F7BEA6-DF10-C003-126D-3F9C626A3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41362"/>
                  </p:ext>
                </p:extLst>
              </p:nvPr>
            </p:nvGraphicFramePr>
            <p:xfrm>
              <a:off x="8268367" y="355675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t="-3125" r="-285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t="-106452" r="-2857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圆角矩形 25">
            <a:extLst>
              <a:ext uri="{FF2B5EF4-FFF2-40B4-BE49-F238E27FC236}">
                <a16:creationId xmlns:a16="http://schemas.microsoft.com/office/drawing/2014/main" id="{EEBAC70D-463B-7CB8-D79A-DA84D2541A17}"/>
              </a:ext>
            </a:extLst>
          </p:cNvPr>
          <p:cNvSpPr/>
          <p:nvPr/>
        </p:nvSpPr>
        <p:spPr>
          <a:xfrm>
            <a:off x="6422740" y="5421594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3185E-9B9B-E1C9-22A0-D4EB27FA154A}"/>
                  </a:ext>
                </a:extLst>
              </p:cNvPr>
              <p:cNvSpPr txBox="1"/>
              <p:nvPr/>
            </p:nvSpPr>
            <p:spPr>
              <a:xfrm>
                <a:off x="6562949" y="5528920"/>
                <a:ext cx="169408" cy="218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3185E-9B9B-E1C9-22A0-D4EB27FA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49" y="5528920"/>
                <a:ext cx="169408" cy="218906"/>
              </a:xfrm>
              <a:prstGeom prst="rect">
                <a:avLst/>
              </a:prstGeom>
              <a:blipFill>
                <a:blip r:embed="rId15"/>
                <a:stretch>
                  <a:fillRect l="-21429" r="-3571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>
            <a:extLst>
              <a:ext uri="{FF2B5EF4-FFF2-40B4-BE49-F238E27FC236}">
                <a16:creationId xmlns:a16="http://schemas.microsoft.com/office/drawing/2014/main" id="{FC4ADC29-0F20-87AC-50F9-BCF26C23739A}"/>
              </a:ext>
            </a:extLst>
          </p:cNvPr>
          <p:cNvSpPr/>
          <p:nvPr/>
        </p:nvSpPr>
        <p:spPr>
          <a:xfrm>
            <a:off x="8268367" y="5420246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1586F2-BBE5-383F-1C12-95B9F7CD0862}"/>
                  </a:ext>
                </a:extLst>
              </p:cNvPr>
              <p:cNvSpPr txBox="1"/>
              <p:nvPr/>
            </p:nvSpPr>
            <p:spPr>
              <a:xfrm>
                <a:off x="8408576" y="5527572"/>
                <a:ext cx="169408" cy="219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1586F2-BBE5-383F-1C12-95B9F7CD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76" y="5527572"/>
                <a:ext cx="169408" cy="219355"/>
              </a:xfrm>
              <a:prstGeom prst="rect">
                <a:avLst/>
              </a:prstGeom>
              <a:blipFill>
                <a:blip r:embed="rId16"/>
                <a:stretch>
                  <a:fillRect l="-20000" r="-33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7071DEBD-E4E8-F092-DEE3-A1167CA8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201989"/>
                  </p:ext>
                </p:extLst>
              </p:nvPr>
            </p:nvGraphicFramePr>
            <p:xfrm>
              <a:off x="7335048" y="355813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7071DEBD-E4E8-F092-DEE3-A1167CA8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201989"/>
                  </p:ext>
                </p:extLst>
              </p:nvPr>
            </p:nvGraphicFramePr>
            <p:xfrm>
              <a:off x="7335048" y="355813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57" t="-3125" r="-285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57" t="-106452" r="-2857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57" t="-200000" r="-285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圆角矩形 30">
            <a:extLst>
              <a:ext uri="{FF2B5EF4-FFF2-40B4-BE49-F238E27FC236}">
                <a16:creationId xmlns:a16="http://schemas.microsoft.com/office/drawing/2014/main" id="{514FC394-9D25-2196-2DC2-2072BEB45982}"/>
              </a:ext>
            </a:extLst>
          </p:cNvPr>
          <p:cNvSpPr/>
          <p:nvPr/>
        </p:nvSpPr>
        <p:spPr>
          <a:xfrm>
            <a:off x="7335048" y="5421625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9E854D3-AF7A-E4D2-601A-2BD359893F80}"/>
                  </a:ext>
                </a:extLst>
              </p:cNvPr>
              <p:cNvSpPr txBox="1"/>
              <p:nvPr/>
            </p:nvSpPr>
            <p:spPr>
              <a:xfrm>
                <a:off x="7475257" y="5528951"/>
                <a:ext cx="169408" cy="216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9E854D3-AF7A-E4D2-601A-2BD35989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7" y="5528951"/>
                <a:ext cx="169408" cy="216982"/>
              </a:xfrm>
              <a:prstGeom prst="rect">
                <a:avLst/>
              </a:prstGeom>
              <a:blipFill>
                <a:blip r:embed="rId18"/>
                <a:stretch>
                  <a:fillRect l="-28571" r="-2857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45A53E52-246F-E03A-2A7B-F57BBA59F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496596"/>
                  </p:ext>
                </p:extLst>
              </p:nvPr>
            </p:nvGraphicFramePr>
            <p:xfrm>
              <a:off x="9252250" y="35478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45A53E52-246F-E03A-2A7B-F57BBA59F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496596"/>
                  </p:ext>
                </p:extLst>
              </p:nvPr>
            </p:nvGraphicFramePr>
            <p:xfrm>
              <a:off x="9252250" y="35478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857" t="-3125" r="-571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857" t="-106452" r="-5714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857" t="-200000" r="-5714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圆角矩形 33">
            <a:extLst>
              <a:ext uri="{FF2B5EF4-FFF2-40B4-BE49-F238E27FC236}">
                <a16:creationId xmlns:a16="http://schemas.microsoft.com/office/drawing/2014/main" id="{E541712B-FC6B-7C26-AE4F-ECF04E23BE00}"/>
              </a:ext>
            </a:extLst>
          </p:cNvPr>
          <p:cNvSpPr/>
          <p:nvPr/>
        </p:nvSpPr>
        <p:spPr>
          <a:xfrm>
            <a:off x="9252250" y="5420505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82D339-6DE1-0DEE-E293-6DD7E2154B35}"/>
                  </a:ext>
                </a:extLst>
              </p:cNvPr>
              <p:cNvSpPr txBox="1"/>
              <p:nvPr/>
            </p:nvSpPr>
            <p:spPr>
              <a:xfrm>
                <a:off x="9392459" y="5527831"/>
                <a:ext cx="169408" cy="217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82D339-6DE1-0DEE-E293-6DD7E215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9" y="5527831"/>
                <a:ext cx="169408" cy="217367"/>
              </a:xfrm>
              <a:prstGeom prst="rect">
                <a:avLst/>
              </a:prstGeom>
              <a:blipFill>
                <a:blip r:embed="rId20"/>
                <a:stretch>
                  <a:fillRect l="-26667" r="-200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F86EB1E-6132-48B9-37DB-4AB5C51634EE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856988" y="5653394"/>
            <a:ext cx="478060" cy="31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099C065-CB6B-100B-E2CA-BC828EF0854E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8702615" y="5652046"/>
            <a:ext cx="549635" cy="25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8DD6EF-E242-258F-B25A-6DE12360FED9}"/>
              </a:ext>
            </a:extLst>
          </p:cNvPr>
          <p:cNvCxnSpPr>
            <a:cxnSpLocks/>
          </p:cNvCxnSpPr>
          <p:nvPr/>
        </p:nvCxnSpPr>
        <p:spPr>
          <a:xfrm>
            <a:off x="6854039" y="3778857"/>
            <a:ext cx="4810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6A17E92-4AC4-4D65-C8B2-1D244EF81354}"/>
              </a:ext>
            </a:extLst>
          </p:cNvPr>
          <p:cNvCxnSpPr>
            <a:cxnSpLocks/>
          </p:cNvCxnSpPr>
          <p:nvPr/>
        </p:nvCxnSpPr>
        <p:spPr>
          <a:xfrm>
            <a:off x="6848484" y="4576883"/>
            <a:ext cx="4865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ECE1CB5-C4D8-BA34-28E4-EFD930EA9858}"/>
              </a:ext>
            </a:extLst>
          </p:cNvPr>
          <p:cNvCxnSpPr>
            <a:cxnSpLocks/>
          </p:cNvCxnSpPr>
          <p:nvPr/>
        </p:nvCxnSpPr>
        <p:spPr>
          <a:xfrm>
            <a:off x="8702615" y="3768546"/>
            <a:ext cx="54963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17FAC2C-9DD7-E826-5FF4-D8308272B2DF}"/>
              </a:ext>
            </a:extLst>
          </p:cNvPr>
          <p:cNvCxnSpPr>
            <a:cxnSpLocks/>
          </p:cNvCxnSpPr>
          <p:nvPr/>
        </p:nvCxnSpPr>
        <p:spPr>
          <a:xfrm>
            <a:off x="8697808" y="4576883"/>
            <a:ext cx="5544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弧 49">
            <a:extLst>
              <a:ext uri="{FF2B5EF4-FFF2-40B4-BE49-F238E27FC236}">
                <a16:creationId xmlns:a16="http://schemas.microsoft.com/office/drawing/2014/main" id="{24E0369D-98E4-7FEC-826C-85D449D5157F}"/>
              </a:ext>
            </a:extLst>
          </p:cNvPr>
          <p:cNvSpPr/>
          <p:nvPr/>
        </p:nvSpPr>
        <p:spPr>
          <a:xfrm rot="10800000">
            <a:off x="2787771" y="5372696"/>
            <a:ext cx="1988649" cy="802625"/>
          </a:xfrm>
          <a:prstGeom prst="arc">
            <a:avLst>
              <a:gd name="adj1" fmla="val 11408000"/>
              <a:gd name="adj2" fmla="val 2091995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弧 52">
            <a:extLst>
              <a:ext uri="{FF2B5EF4-FFF2-40B4-BE49-F238E27FC236}">
                <a16:creationId xmlns:a16="http://schemas.microsoft.com/office/drawing/2014/main" id="{5FBDBC4F-CC57-224E-324C-51298D2AD37A}"/>
              </a:ext>
            </a:extLst>
          </p:cNvPr>
          <p:cNvSpPr/>
          <p:nvPr/>
        </p:nvSpPr>
        <p:spPr>
          <a:xfrm>
            <a:off x="3766732" y="5173107"/>
            <a:ext cx="1988649" cy="695912"/>
          </a:xfrm>
          <a:prstGeom prst="arc">
            <a:avLst>
              <a:gd name="adj1" fmla="val 11121533"/>
              <a:gd name="adj2" fmla="val 21245238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弧 55">
            <a:extLst>
              <a:ext uri="{FF2B5EF4-FFF2-40B4-BE49-F238E27FC236}">
                <a16:creationId xmlns:a16="http://schemas.microsoft.com/office/drawing/2014/main" id="{AC919358-3B25-06F7-EDB4-66E9F0497963}"/>
              </a:ext>
            </a:extLst>
          </p:cNvPr>
          <p:cNvSpPr/>
          <p:nvPr/>
        </p:nvSpPr>
        <p:spPr>
          <a:xfrm rot="10800000">
            <a:off x="4657775" y="5375564"/>
            <a:ext cx="1988649" cy="813404"/>
          </a:xfrm>
          <a:prstGeom prst="arc">
            <a:avLst>
              <a:gd name="adj1" fmla="val 11281856"/>
              <a:gd name="adj2" fmla="val 21118100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弧 56">
            <a:extLst>
              <a:ext uri="{FF2B5EF4-FFF2-40B4-BE49-F238E27FC236}">
                <a16:creationId xmlns:a16="http://schemas.microsoft.com/office/drawing/2014/main" id="{BFF28A47-FD2C-106B-EC70-1E37C5DF5FB4}"/>
              </a:ext>
            </a:extLst>
          </p:cNvPr>
          <p:cNvSpPr/>
          <p:nvPr/>
        </p:nvSpPr>
        <p:spPr>
          <a:xfrm rot="10800000">
            <a:off x="6647653" y="5527572"/>
            <a:ext cx="965516" cy="584828"/>
          </a:xfrm>
          <a:prstGeom prst="arc">
            <a:avLst>
              <a:gd name="adj1" fmla="val 11408000"/>
              <a:gd name="adj2" fmla="val 2091995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弧 57">
            <a:extLst>
              <a:ext uri="{FF2B5EF4-FFF2-40B4-BE49-F238E27FC236}">
                <a16:creationId xmlns:a16="http://schemas.microsoft.com/office/drawing/2014/main" id="{2F75E9CD-6F13-A55C-3320-5D3D5DABD5FC}"/>
              </a:ext>
            </a:extLst>
          </p:cNvPr>
          <p:cNvSpPr/>
          <p:nvPr/>
        </p:nvSpPr>
        <p:spPr>
          <a:xfrm>
            <a:off x="5611377" y="5156859"/>
            <a:ext cx="2976070" cy="823518"/>
          </a:xfrm>
          <a:prstGeom prst="arc">
            <a:avLst>
              <a:gd name="adj1" fmla="val 11199730"/>
              <a:gd name="adj2" fmla="val 2116080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弧 59">
            <a:extLst>
              <a:ext uri="{FF2B5EF4-FFF2-40B4-BE49-F238E27FC236}">
                <a16:creationId xmlns:a16="http://schemas.microsoft.com/office/drawing/2014/main" id="{7B8AEF1C-3B28-B670-4A69-F1E4F0163C33}"/>
              </a:ext>
            </a:extLst>
          </p:cNvPr>
          <p:cNvSpPr/>
          <p:nvPr/>
        </p:nvSpPr>
        <p:spPr>
          <a:xfrm>
            <a:off x="8493280" y="5247714"/>
            <a:ext cx="965516" cy="463600"/>
          </a:xfrm>
          <a:prstGeom prst="arc">
            <a:avLst>
              <a:gd name="adj1" fmla="val 11408000"/>
              <a:gd name="adj2" fmla="val 21117393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27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652185" cy="42519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7. Need one trick to ensure the sub-constraint is applied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u="sng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rather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than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subset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This can be done by introducing a </a:t>
                </a:r>
                <a:r>
                  <a:rPr kumimoji="1" lang="en-US" altLang="zh-CN" sz="18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a </a:t>
                </a:r>
                <a:r>
                  <a:rPr kumimoji="1" lang="en-US" altLang="zh-CN" sz="18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for each variable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put the (extended) </a:t>
                </a:r>
                <a:r>
                  <a:rPr kumimoji="1"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 between the parallel copies;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put the </a:t>
                </a:r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constraints between the linear copies;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 partial equality between a parallel copy and a linear copy via an auxiliary “bridge”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two </a:t>
                </a:r>
                <a:r>
                  <a:rPr kumimoji="1"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constraints</a:t>
                </a:r>
                <a:r>
                  <a:rPr kumimoji="1" lang="en-US" altLang="zh-CN" sz="16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the subset projection matrix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652185" cy="4251960"/>
              </a:xfrm>
              <a:blipFill>
                <a:blip r:embed="rId4"/>
                <a:stretch>
                  <a:fillRect l="-358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6FEFF3FC-B409-FB8C-18C6-491A543EAB11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7096238" y="4712949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9EBFCC8-0E03-32A9-48DA-3B27AA40D659}"/>
              </a:ext>
            </a:extLst>
          </p:cNvPr>
          <p:cNvCxnSpPr>
            <a:cxnSpLocks/>
          </p:cNvCxnSpPr>
          <p:nvPr/>
        </p:nvCxnSpPr>
        <p:spPr>
          <a:xfrm>
            <a:off x="7096238" y="5239321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9535103-0162-5711-7815-234FE7492053}"/>
              </a:ext>
            </a:extLst>
          </p:cNvPr>
          <p:cNvCxnSpPr>
            <a:cxnSpLocks/>
          </p:cNvCxnSpPr>
          <p:nvPr/>
        </p:nvCxnSpPr>
        <p:spPr>
          <a:xfrm>
            <a:off x="7804593" y="4714094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2BA7F3E-FD5F-674A-EEC4-5C2250415610}"/>
              </a:ext>
            </a:extLst>
          </p:cNvPr>
          <p:cNvCxnSpPr>
            <a:cxnSpLocks/>
          </p:cNvCxnSpPr>
          <p:nvPr/>
        </p:nvCxnSpPr>
        <p:spPr>
          <a:xfrm>
            <a:off x="7793131" y="5253225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F708C2AA-D70C-76A5-509D-127AFD6CC557}"/>
              </a:ext>
            </a:extLst>
          </p:cNvPr>
          <p:cNvCxnSpPr>
            <a:cxnSpLocks/>
          </p:cNvCxnSpPr>
          <p:nvPr/>
        </p:nvCxnSpPr>
        <p:spPr>
          <a:xfrm>
            <a:off x="8512950" y="4712949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B1CE159-FFF8-5C05-835F-5E2E52FFCEDA}"/>
              </a:ext>
            </a:extLst>
          </p:cNvPr>
          <p:cNvCxnSpPr>
            <a:cxnSpLocks/>
          </p:cNvCxnSpPr>
          <p:nvPr/>
        </p:nvCxnSpPr>
        <p:spPr>
          <a:xfrm>
            <a:off x="8512950" y="5239321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619CB9A6-C5C4-3545-8B28-65695DA69F6B}"/>
              </a:ext>
            </a:extLst>
          </p:cNvPr>
          <p:cNvCxnSpPr>
            <a:cxnSpLocks/>
          </p:cNvCxnSpPr>
          <p:nvPr/>
        </p:nvCxnSpPr>
        <p:spPr>
          <a:xfrm>
            <a:off x="7239280" y="4574438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9ABBCFBB-BF87-E958-3EF4-420206C6F491}"/>
              </a:ext>
            </a:extLst>
          </p:cNvPr>
          <p:cNvCxnSpPr>
            <a:cxnSpLocks/>
          </p:cNvCxnSpPr>
          <p:nvPr/>
        </p:nvCxnSpPr>
        <p:spPr>
          <a:xfrm>
            <a:off x="7949560" y="5623071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8195FFC-BEF4-027E-45FD-20D5D63057FC}"/>
              </a:ext>
            </a:extLst>
          </p:cNvPr>
          <p:cNvCxnSpPr>
            <a:cxnSpLocks/>
          </p:cNvCxnSpPr>
          <p:nvPr/>
        </p:nvCxnSpPr>
        <p:spPr>
          <a:xfrm>
            <a:off x="4265579" y="5115145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CE491BF-7EC9-4B2E-7228-7480403C265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554924" y="5105040"/>
            <a:ext cx="418424" cy="28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AB8DAEB-E27E-5476-EC8F-CB06029035B9}"/>
              </a:ext>
            </a:extLst>
          </p:cNvPr>
          <p:cNvGrpSpPr/>
          <p:nvPr/>
        </p:nvGrpSpPr>
        <p:grpSpPr>
          <a:xfrm>
            <a:off x="3264992" y="4965239"/>
            <a:ext cx="289932" cy="285245"/>
            <a:chOff x="4374969" y="1565903"/>
            <a:chExt cx="289932" cy="285245"/>
          </a:xfrm>
        </p:grpSpPr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D34FB377-2822-272F-4633-4F884122D944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8D28B67-58ED-BE99-1E30-AB6573A947BA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281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EF4DC61-28FF-66EB-C62A-2F17216A9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28112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D78D92-4F48-00EE-E7D2-8E5DC40443F6}"/>
              </a:ext>
            </a:extLst>
          </p:cNvPr>
          <p:cNvGrpSpPr/>
          <p:nvPr/>
        </p:nvGrpSpPr>
        <p:grpSpPr>
          <a:xfrm>
            <a:off x="3973348" y="4965239"/>
            <a:ext cx="289932" cy="285245"/>
            <a:chOff x="4374969" y="1565903"/>
            <a:chExt cx="289932" cy="285245"/>
          </a:xfrm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2CC7687F-FCF1-68CD-BD8F-94B0C7D162B3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0A99E96F-B221-3B83-4958-E3E6D5F4080E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DF146B5-737E-1549-D4B1-8B2CB51E5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5767C3B-E425-897A-D5E2-3739BDAF5935}"/>
              </a:ext>
            </a:extLst>
          </p:cNvPr>
          <p:cNvGrpSpPr/>
          <p:nvPr/>
        </p:nvGrpSpPr>
        <p:grpSpPr>
          <a:xfrm>
            <a:off x="4681704" y="4972522"/>
            <a:ext cx="289932" cy="285245"/>
            <a:chOff x="4374969" y="1565903"/>
            <a:chExt cx="289932" cy="285245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5B454326-0F53-730E-81F3-0ECEBB078B7E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CBDFEED-DEFA-16A3-AA96-F98EFCD83D1D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1804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2D5E141-EAEA-3492-B669-C647FD7D1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18046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B45D6E-B37F-669A-B91A-A93F4CDD4B39}"/>
                  </a:ext>
                </a:extLst>
              </p:cNvPr>
              <p:cNvSpPr txBox="1"/>
              <p:nvPr/>
            </p:nvSpPr>
            <p:spPr>
              <a:xfrm>
                <a:off x="2454731" y="4951300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B45D6E-B37F-669A-B91A-A93F4CD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31" y="4951300"/>
                <a:ext cx="218521" cy="276999"/>
              </a:xfrm>
              <a:prstGeom prst="rect">
                <a:avLst/>
              </a:prstGeom>
              <a:blipFill>
                <a:blip r:embed="rId8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AA3EEB1B-9D45-F2BC-4B7F-35933AE6D79C}"/>
              </a:ext>
            </a:extLst>
          </p:cNvPr>
          <p:cNvGrpSpPr/>
          <p:nvPr/>
        </p:nvGrpSpPr>
        <p:grpSpPr>
          <a:xfrm>
            <a:off x="6951272" y="4427704"/>
            <a:ext cx="289932" cy="285245"/>
            <a:chOff x="4374969" y="1565903"/>
            <a:chExt cx="289932" cy="285245"/>
          </a:xfrm>
        </p:grpSpPr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F77C51A1-348F-4DA2-6B70-C1510408450A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22A9A5D-E783-CDD9-0CB0-4FDCFE08D3A9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987923A-BF92-641D-FCEA-29A54B922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556"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DC039B4-142E-77ED-9127-58394AC6A906}"/>
              </a:ext>
            </a:extLst>
          </p:cNvPr>
          <p:cNvGrpSpPr/>
          <p:nvPr/>
        </p:nvGrpSpPr>
        <p:grpSpPr>
          <a:xfrm>
            <a:off x="7659628" y="4427703"/>
            <a:ext cx="289932" cy="285245"/>
            <a:chOff x="4374969" y="1565903"/>
            <a:chExt cx="289932" cy="285245"/>
          </a:xfrm>
        </p:grpSpPr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F54131E5-7D9A-BFE4-1DCC-3070D84EB561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51A3A0F-3DBF-F884-00C2-CBA72B5B0AF4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8CA94E2-4F7E-1B2F-A41B-80DC02F05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53D36D7-AFE8-7E2E-6E74-428F7646C022}"/>
              </a:ext>
            </a:extLst>
          </p:cNvPr>
          <p:cNvGrpSpPr/>
          <p:nvPr/>
        </p:nvGrpSpPr>
        <p:grpSpPr>
          <a:xfrm>
            <a:off x="8367984" y="4427703"/>
            <a:ext cx="289932" cy="285245"/>
            <a:chOff x="4374969" y="1565903"/>
            <a:chExt cx="289932" cy="285245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1D0D240-F525-F348-2806-323F8A025859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EE182A-0229-16DA-FC3A-C31B9704F2C0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012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0412A1F-2175-03E5-B5F6-ED21E9EB9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0120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53CCC70-4A8B-D087-94A8-CC34B98119AB}"/>
              </a:ext>
            </a:extLst>
          </p:cNvPr>
          <p:cNvGrpSpPr/>
          <p:nvPr/>
        </p:nvGrpSpPr>
        <p:grpSpPr>
          <a:xfrm>
            <a:off x="6951272" y="4954077"/>
            <a:ext cx="289932" cy="285245"/>
            <a:chOff x="4374969" y="1565903"/>
            <a:chExt cx="289932" cy="285245"/>
          </a:xfrm>
        </p:grpSpPr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0EF4372E-6D96-E225-0379-F0D849E07634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85766BE-11F2-FB1F-44E5-C33141125AD5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0D3879D-3F47-0463-E908-BA78CD8BC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F9282F3-DDC1-A795-5264-1702131A2A02}"/>
              </a:ext>
            </a:extLst>
          </p:cNvPr>
          <p:cNvGrpSpPr/>
          <p:nvPr/>
        </p:nvGrpSpPr>
        <p:grpSpPr>
          <a:xfrm>
            <a:off x="7659628" y="4954076"/>
            <a:ext cx="289932" cy="285245"/>
            <a:chOff x="4374969" y="1565903"/>
            <a:chExt cx="289932" cy="285245"/>
          </a:xfrm>
        </p:grpSpPr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A51ACCA0-9420-54C1-2761-FA88CE1B51C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26A8552-B06C-5674-92D7-A35F0E05470A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A1C0E88-6A86-7738-3BE9-99DE8F3EE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031020-B1E1-5581-69C9-08927EC9557F}"/>
              </a:ext>
            </a:extLst>
          </p:cNvPr>
          <p:cNvGrpSpPr/>
          <p:nvPr/>
        </p:nvGrpSpPr>
        <p:grpSpPr>
          <a:xfrm>
            <a:off x="8367984" y="4954076"/>
            <a:ext cx="289932" cy="285245"/>
            <a:chOff x="4374969" y="1565903"/>
            <a:chExt cx="289932" cy="285245"/>
          </a:xfrm>
        </p:grpSpPr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2A685D93-2A0E-0513-0E09-5A0589838F6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B67F11D-10BD-4DB2-B709-75F36EA41EA4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026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E834B4E-A2DF-9669-DD64-C58F72306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02620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47A1E0B-36A4-B95C-BE37-9C39C8F1013A}"/>
              </a:ext>
            </a:extLst>
          </p:cNvPr>
          <p:cNvGrpSpPr/>
          <p:nvPr/>
        </p:nvGrpSpPr>
        <p:grpSpPr>
          <a:xfrm>
            <a:off x="6951272" y="5480450"/>
            <a:ext cx="289932" cy="285245"/>
            <a:chOff x="4374969" y="1565903"/>
            <a:chExt cx="289932" cy="285245"/>
          </a:xfrm>
        </p:grpSpPr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0057A408-AA07-D767-CBF4-C6C6D299CEA9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A10DA80-475B-131C-7BF0-00567B6F1559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182229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4F2A37B-C8E6-406B-5BE2-7A27E050B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182229" cy="188000"/>
                </a:xfrm>
                <a:prstGeom prst="rect">
                  <a:avLst/>
                </a:prstGeom>
                <a:blipFill>
                  <a:blip r:embed="rId15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D8FAE8C-A636-F9FC-4BD6-76B3C7E648DD}"/>
              </a:ext>
            </a:extLst>
          </p:cNvPr>
          <p:cNvGrpSpPr/>
          <p:nvPr/>
        </p:nvGrpSpPr>
        <p:grpSpPr>
          <a:xfrm>
            <a:off x="7659628" y="5480449"/>
            <a:ext cx="289932" cy="285245"/>
            <a:chOff x="4374969" y="1565903"/>
            <a:chExt cx="289932" cy="285245"/>
          </a:xfrm>
        </p:grpSpPr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7F7B77C9-80A1-7635-5C08-7B98A7A4F98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F0F7AD-B7AC-6F4A-21BA-4582EFA01DD3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18607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8ED0E6E-492C-E88B-2942-5773B5A9A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186077" cy="188000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6667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F491716-8382-B42D-14C5-B225FB91FA9B}"/>
              </a:ext>
            </a:extLst>
          </p:cNvPr>
          <p:cNvGrpSpPr/>
          <p:nvPr/>
        </p:nvGrpSpPr>
        <p:grpSpPr>
          <a:xfrm>
            <a:off x="8367984" y="5480449"/>
            <a:ext cx="289932" cy="285245"/>
            <a:chOff x="4374969" y="1565903"/>
            <a:chExt cx="289932" cy="285245"/>
          </a:xfrm>
        </p:grpSpPr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F6F5BFE7-EB89-5E2A-89E7-7E830C38996D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E11B2CD-4F3B-CADC-618D-D3B593E04E8A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173253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09F366C-CA4F-DA7E-4FDF-E34053A8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173253" cy="188000"/>
                </a:xfrm>
                <a:prstGeom prst="rect">
                  <a:avLst/>
                </a:prstGeom>
                <a:blipFill>
                  <a:blip r:embed="rId17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322F67-F8CE-403A-7929-9C35706C141F}"/>
                  </a:ext>
                </a:extLst>
              </p:cNvPr>
              <p:cNvSpPr txBox="1"/>
              <p:nvPr/>
            </p:nvSpPr>
            <p:spPr>
              <a:xfrm>
                <a:off x="6157477" y="4972522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322F67-F8CE-403A-7929-9C35706C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4972522"/>
                <a:ext cx="274114" cy="276999"/>
              </a:xfrm>
              <a:prstGeom prst="rect">
                <a:avLst/>
              </a:prstGeom>
              <a:blipFill>
                <a:blip r:embed="rId18"/>
                <a:stretch>
                  <a:fillRect l="-17391" t="-4348" r="-1739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F8278152-B2FF-5A67-24F1-57039B39393F}"/>
              </a:ext>
            </a:extLst>
          </p:cNvPr>
          <p:cNvCxnSpPr>
            <a:cxnSpLocks/>
          </p:cNvCxnSpPr>
          <p:nvPr/>
        </p:nvCxnSpPr>
        <p:spPr>
          <a:xfrm>
            <a:off x="1541049" y="6105199"/>
            <a:ext cx="418424" cy="28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A39C80-815D-8E96-5478-A40D2C2E2F28}"/>
              </a:ext>
            </a:extLst>
          </p:cNvPr>
          <p:cNvSpPr txBox="1"/>
          <p:nvPr/>
        </p:nvSpPr>
        <p:spPr>
          <a:xfrm>
            <a:off x="1910922" y="5982088"/>
            <a:ext cx="399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constraint,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on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subset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of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coordinates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7B93EB-D1B9-44A1-457B-372F5AE7D140}"/>
              </a:ext>
            </a:extLst>
          </p:cNvPr>
          <p:cNvCxnSpPr>
            <a:cxnSpLocks/>
          </p:cNvCxnSpPr>
          <p:nvPr/>
        </p:nvCxnSpPr>
        <p:spPr>
          <a:xfrm>
            <a:off x="1541049" y="6410154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6E78B1A-846A-6C28-D928-2A185697FC40}"/>
              </a:ext>
            </a:extLst>
          </p:cNvPr>
          <p:cNvSpPr txBox="1"/>
          <p:nvPr/>
        </p:nvSpPr>
        <p:spPr>
          <a:xfrm>
            <a:off x="1910922" y="6235794"/>
            <a:ext cx="4160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constraint,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arrow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shows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direction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4C87E2AB-B4BE-A4E8-9ABF-1DA9A674BCA4}"/>
              </a:ext>
            </a:extLst>
          </p:cNvPr>
          <p:cNvCxnSpPr>
            <a:cxnSpLocks/>
          </p:cNvCxnSpPr>
          <p:nvPr/>
        </p:nvCxnSpPr>
        <p:spPr>
          <a:xfrm>
            <a:off x="6255181" y="6117571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70CFBC0-F119-08F2-9B12-FD9D72C22F9D}"/>
              </a:ext>
            </a:extLst>
          </p:cNvPr>
          <p:cNvSpPr txBox="1"/>
          <p:nvPr/>
        </p:nvSpPr>
        <p:spPr>
          <a:xfrm>
            <a:off x="6653541" y="5970633"/>
            <a:ext cx="328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on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i="1" dirty="0">
                <a:latin typeface="Palatino" pitchFamily="2" charset="0"/>
                <a:ea typeface="Palatino" pitchFamily="2" charset="0"/>
              </a:rPr>
              <a:t>all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coordinates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1108B06A-CF0F-8287-FA17-A0B6434CF427}"/>
              </a:ext>
            </a:extLst>
          </p:cNvPr>
          <p:cNvCxnSpPr>
            <a:cxnSpLocks/>
          </p:cNvCxnSpPr>
          <p:nvPr/>
        </p:nvCxnSpPr>
        <p:spPr>
          <a:xfrm>
            <a:off x="6255181" y="6401111"/>
            <a:ext cx="418424" cy="0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6C8A443-E2C7-1651-DE07-E1C32DA97027}"/>
              </a:ext>
            </a:extLst>
          </p:cNvPr>
          <p:cNvSpPr txBox="1"/>
          <p:nvPr/>
        </p:nvSpPr>
        <p:spPr>
          <a:xfrm>
            <a:off x="6642585" y="6237397"/>
            <a:ext cx="419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which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computes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projection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19" name="下箭头 118">
            <a:extLst>
              <a:ext uri="{FF2B5EF4-FFF2-40B4-BE49-F238E27FC236}">
                <a16:creationId xmlns:a16="http://schemas.microsoft.com/office/drawing/2014/main" id="{50C2EE78-D4D8-E6B9-CE41-B3DD65AAB953}"/>
              </a:ext>
            </a:extLst>
          </p:cNvPr>
          <p:cNvSpPr/>
          <p:nvPr/>
        </p:nvSpPr>
        <p:spPr>
          <a:xfrm rot="16200000">
            <a:off x="5517532" y="4981735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09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1049000" cy="42519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8. Finally, we want to get the </a:t>
                </a:r>
                <a:r>
                  <a:rPr kumimoji="1" lang="en-US" altLang="zh-CN" sz="1800" i="1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bipartite matching</a:t>
                </a:r>
                <a:r>
                  <a:rPr kumimoji="1" lang="en-US" altLang="zh-CN" sz="1800" i="1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structure for the linear constraints, i.e., the variable set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8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in short), and the linear constraints are on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 the current variable set be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we initialize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 disjoint copies of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denote the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-copy and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-copy of a variable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respectively.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Add an equality, which is a valid linear constraint,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each parallel constraint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put 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each linear constraint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that checks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add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two 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impose a linear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1049000" cy="4251960"/>
              </a:xfrm>
              <a:blipFill>
                <a:blip r:embed="rId4"/>
                <a:stretch>
                  <a:fillRect l="-344" r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FF1563A-C73C-C58C-A89A-80F29B66597F}"/>
              </a:ext>
            </a:extLst>
          </p:cNvPr>
          <p:cNvCxnSpPr>
            <a:cxnSpLocks/>
          </p:cNvCxnSpPr>
          <p:nvPr/>
        </p:nvCxnSpPr>
        <p:spPr>
          <a:xfrm>
            <a:off x="3710715" y="5302283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6F818-05EF-DC3E-5129-37157119C22F}"/>
                  </a:ext>
                </a:extLst>
              </p:cNvPr>
              <p:cNvSpPr txBox="1"/>
              <p:nvPr/>
            </p:nvSpPr>
            <p:spPr>
              <a:xfrm>
                <a:off x="2709142" y="5161189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6F818-05EF-DC3E-5129-37157119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42" y="5161189"/>
                <a:ext cx="274114" cy="276999"/>
              </a:xfrm>
              <a:prstGeom prst="rect">
                <a:avLst/>
              </a:prstGeom>
              <a:blipFill>
                <a:blip r:embed="rId5"/>
                <a:stretch>
                  <a:fillRect l="-22727" t="-4348" r="-2272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7AF5774-77A8-F13A-D675-2735728C9E37}"/>
              </a:ext>
            </a:extLst>
          </p:cNvPr>
          <p:cNvCxnSpPr>
            <a:cxnSpLocks/>
          </p:cNvCxnSpPr>
          <p:nvPr/>
        </p:nvCxnSpPr>
        <p:spPr>
          <a:xfrm>
            <a:off x="4416474" y="5302284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BF77B4-7206-782B-6919-7D3C9AAAB572}"/>
              </a:ext>
            </a:extLst>
          </p:cNvPr>
          <p:cNvGrpSpPr/>
          <p:nvPr/>
        </p:nvGrpSpPr>
        <p:grpSpPr>
          <a:xfrm>
            <a:off x="3415887" y="5152378"/>
            <a:ext cx="289932" cy="285245"/>
            <a:chOff x="4374969" y="1565903"/>
            <a:chExt cx="289932" cy="28524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F1F67225-7D89-D8C6-D15D-29321981C39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9F4271D-22ED-DB49-2A15-C5B5765CB25E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37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393B5DC-C260-485D-97C3-458F72B6A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3755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9091"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1C2FF2-0A4A-4D79-3400-D1266BBB1611}"/>
              </a:ext>
            </a:extLst>
          </p:cNvPr>
          <p:cNvGrpSpPr/>
          <p:nvPr/>
        </p:nvGrpSpPr>
        <p:grpSpPr>
          <a:xfrm>
            <a:off x="4124243" y="5152378"/>
            <a:ext cx="289932" cy="285245"/>
            <a:chOff x="4374969" y="1565903"/>
            <a:chExt cx="289932" cy="28524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C3F89A-2A91-1F6F-FB9F-BCA2F002E63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0EFD2D-EE4A-0D06-6790-B593A3CF8F64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82D772B4-6D2C-736E-899B-611A12FCE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26572D-E839-4981-534A-118187A9FEA5}"/>
              </a:ext>
            </a:extLst>
          </p:cNvPr>
          <p:cNvGrpSpPr/>
          <p:nvPr/>
        </p:nvGrpSpPr>
        <p:grpSpPr>
          <a:xfrm>
            <a:off x="4832599" y="5159661"/>
            <a:ext cx="289932" cy="285245"/>
            <a:chOff x="4374969" y="1565903"/>
            <a:chExt cx="289932" cy="285245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5B6DCD1-11BE-F5F9-16E2-74CF14EA7830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7CA0EE-F499-55FC-B69B-77E9C6368AFA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59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2750FAD6-8D6B-CCDA-3972-D4CE928B1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5998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A9932-B63B-F00F-520B-E03ACC7BC409}"/>
                  </a:ext>
                </a:extLst>
              </p:cNvPr>
              <p:cNvSpPr txBox="1"/>
              <p:nvPr/>
            </p:nvSpPr>
            <p:spPr>
              <a:xfrm>
                <a:off x="3823692" y="5302283"/>
                <a:ext cx="182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A9932-B63B-F00F-520B-E03ACC7B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2" y="5302283"/>
                <a:ext cx="182678" cy="184666"/>
              </a:xfrm>
              <a:prstGeom prst="rect">
                <a:avLst/>
              </a:prstGeom>
              <a:blipFill>
                <a:blip r:embed="rId20"/>
                <a:stretch>
                  <a:fillRect l="-6250" r="-62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B315E7-E8B8-42FE-E6CC-572EF2EE25A1}"/>
                  </a:ext>
                </a:extLst>
              </p:cNvPr>
              <p:cNvSpPr txBox="1"/>
              <p:nvPr/>
            </p:nvSpPr>
            <p:spPr>
              <a:xfrm>
                <a:off x="4509053" y="5293707"/>
                <a:ext cx="186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B315E7-E8B8-42FE-E6CC-572EF2EE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53" y="5293707"/>
                <a:ext cx="186269" cy="184666"/>
              </a:xfrm>
              <a:prstGeom prst="rect">
                <a:avLst/>
              </a:prstGeom>
              <a:blipFill>
                <a:blip r:embed="rId21"/>
                <a:stretch>
                  <a:fillRect l="-13333" r="-6667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083ED7-0EF5-5C91-CEB0-9BF7B7D1E6B9}"/>
              </a:ext>
            </a:extLst>
          </p:cNvPr>
          <p:cNvGrpSpPr/>
          <p:nvPr/>
        </p:nvGrpSpPr>
        <p:grpSpPr>
          <a:xfrm>
            <a:off x="6765980" y="4913177"/>
            <a:ext cx="289932" cy="285245"/>
            <a:chOff x="4374969" y="1565903"/>
            <a:chExt cx="289932" cy="28524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7897AC72-C3CB-0A52-D44E-DDCD1F8CE68D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1C21C47-38AA-5218-0513-E55B88D89980}"/>
                    </a:ext>
                  </a:extLst>
                </p:cNvPr>
                <p:cNvSpPr txBox="1"/>
                <p:nvPr/>
              </p:nvSpPr>
              <p:spPr>
                <a:xfrm>
                  <a:off x="4398298" y="1608241"/>
                  <a:ext cx="243272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1E8E54E-2433-A413-B452-82DD6C79B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98" y="1608241"/>
                  <a:ext cx="243272" cy="200568"/>
                </a:xfrm>
                <a:prstGeom prst="rect">
                  <a:avLst/>
                </a:prstGeom>
                <a:blipFill>
                  <a:blip r:embed="rId22"/>
                  <a:stretch>
                    <a:fillRect l="-10526" r="-5263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88D6C9-3250-B5FC-5274-60402AD5D426}"/>
              </a:ext>
            </a:extLst>
          </p:cNvPr>
          <p:cNvGrpSpPr/>
          <p:nvPr/>
        </p:nvGrpSpPr>
        <p:grpSpPr>
          <a:xfrm>
            <a:off x="6765980" y="5453841"/>
            <a:ext cx="289932" cy="285245"/>
            <a:chOff x="4374969" y="1565903"/>
            <a:chExt cx="289932" cy="28524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A840A3A6-3FB2-D55A-6CB5-2C0CB54F1BA6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68B2FF-F90A-A018-E86E-7C06F1723363}"/>
                    </a:ext>
                  </a:extLst>
                </p:cNvPr>
                <p:cNvSpPr txBox="1"/>
                <p:nvPr/>
              </p:nvSpPr>
              <p:spPr>
                <a:xfrm>
                  <a:off x="4398298" y="1598731"/>
                  <a:ext cx="243272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12DE2DD-5245-1849-5B0F-F7FF6030B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98" y="1598731"/>
                  <a:ext cx="243272" cy="200568"/>
                </a:xfrm>
                <a:prstGeom prst="rect">
                  <a:avLst/>
                </a:prstGeom>
                <a:blipFill>
                  <a:blip r:embed="rId23"/>
                  <a:stretch>
                    <a:fillRect l="-15789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D055A62-E007-7828-7B2D-09197D9F6E1D}"/>
              </a:ext>
            </a:extLst>
          </p:cNvPr>
          <p:cNvGrpSpPr/>
          <p:nvPr/>
        </p:nvGrpSpPr>
        <p:grpSpPr>
          <a:xfrm>
            <a:off x="7391322" y="4918923"/>
            <a:ext cx="289932" cy="285245"/>
            <a:chOff x="4374969" y="1565903"/>
            <a:chExt cx="289932" cy="285245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06C05BA-4032-99C7-274E-2C828915EE0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EC79907-12F5-4F24-4173-E043A51AAE93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B26CBC2E-599A-2989-8F47-47438F2C2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5882" r="-5882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1DCD89-9292-EACB-11F6-28E3F0798D74}"/>
              </a:ext>
            </a:extLst>
          </p:cNvPr>
          <p:cNvGrpSpPr/>
          <p:nvPr/>
        </p:nvGrpSpPr>
        <p:grpSpPr>
          <a:xfrm>
            <a:off x="7391322" y="5468704"/>
            <a:ext cx="289932" cy="285245"/>
            <a:chOff x="4374969" y="1565903"/>
            <a:chExt cx="289932" cy="285245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33176926-F28F-9D14-E337-DA5BF09CB57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3E49239-78F7-FF39-4724-2D3B44AF73FC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0AAAD91E-75EE-DF1D-83DD-634CC1949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176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5ABECB9-B583-225E-C4FA-D36AD2F6F53F}"/>
              </a:ext>
            </a:extLst>
          </p:cNvPr>
          <p:cNvGrpSpPr/>
          <p:nvPr/>
        </p:nvGrpSpPr>
        <p:grpSpPr>
          <a:xfrm>
            <a:off x="8016664" y="4918923"/>
            <a:ext cx="289932" cy="285245"/>
            <a:chOff x="4374969" y="1565903"/>
            <a:chExt cx="289932" cy="28524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8378E9F3-7F9D-6CAE-7D33-2F5AB2024A28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1772670-14C7-BA27-BB64-1A1B544D3150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1953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1785462-106C-5FB0-DBB1-83A344C2F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19531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250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D54E08-3013-F046-020E-58C7DB2C0C04}"/>
              </a:ext>
            </a:extLst>
          </p:cNvPr>
          <p:cNvGrpSpPr/>
          <p:nvPr/>
        </p:nvGrpSpPr>
        <p:grpSpPr>
          <a:xfrm>
            <a:off x="8015379" y="5468699"/>
            <a:ext cx="289932" cy="285245"/>
            <a:chOff x="4374969" y="1565903"/>
            <a:chExt cx="289932" cy="28524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3A05A71E-B861-6AF2-305F-4FCABF264E9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8F7E877-A18C-33AE-AC13-98A281665B86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18806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6CAF59C-88AF-E4EA-EACC-0A341A41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188064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2666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A291250-D5D8-A6CE-D6E6-E4DDDAA49A1A}"/>
              </a:ext>
            </a:extLst>
          </p:cNvPr>
          <p:cNvGrpSpPr/>
          <p:nvPr/>
        </p:nvGrpSpPr>
        <p:grpSpPr>
          <a:xfrm>
            <a:off x="8642006" y="4913177"/>
            <a:ext cx="289932" cy="285245"/>
            <a:chOff x="4374969" y="1565903"/>
            <a:chExt cx="289932" cy="285245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0A78D66A-53F8-0A21-E0C1-37ADBDE3A34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3AA0510-C6CB-D948-043D-C6DBA06B924B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225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0B9AC49F-1C8A-564D-C7CC-224F1F6A6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22561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11111" r="-5556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99E0220-F991-E1EB-469A-E3107F31C453}"/>
              </a:ext>
            </a:extLst>
          </p:cNvPr>
          <p:cNvGrpSpPr/>
          <p:nvPr/>
        </p:nvGrpSpPr>
        <p:grpSpPr>
          <a:xfrm>
            <a:off x="8642006" y="5468698"/>
            <a:ext cx="289932" cy="285245"/>
            <a:chOff x="4374969" y="1565903"/>
            <a:chExt cx="289932" cy="285245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AC50DAF9-C1EC-7F42-D808-93446A97B18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DEE7BFF-FF4A-CDC6-F8BE-A6C4013F151D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153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79CBDA3A-FC0F-6D94-1722-33C1BFC33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15315" cy="184666"/>
                </a:xfrm>
                <a:prstGeom prst="rect">
                  <a:avLst/>
                </a:prstGeom>
                <a:blipFill>
                  <a:blip r:embed="rId29"/>
                  <a:stretch>
                    <a:fillRect l="-1666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下箭头 41">
            <a:extLst>
              <a:ext uri="{FF2B5EF4-FFF2-40B4-BE49-F238E27FC236}">
                <a16:creationId xmlns:a16="http://schemas.microsoft.com/office/drawing/2014/main" id="{4ED6204D-ABE1-4F7D-A57E-F40A3C611F15}"/>
              </a:ext>
            </a:extLst>
          </p:cNvPr>
          <p:cNvSpPr/>
          <p:nvPr/>
        </p:nvSpPr>
        <p:spPr>
          <a:xfrm rot="16200000">
            <a:off x="5595803" y="5148052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CB1B96-36CB-6AF4-362B-038C1D5487B4}"/>
                  </a:ext>
                </a:extLst>
              </p:cNvPr>
              <p:cNvSpPr txBox="1"/>
              <p:nvPr/>
            </p:nvSpPr>
            <p:spPr>
              <a:xfrm>
                <a:off x="6223872" y="5179087"/>
                <a:ext cx="333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CB1B96-36CB-6AF4-362B-038C1D54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72" y="5179087"/>
                <a:ext cx="333425" cy="276999"/>
              </a:xfrm>
              <a:prstGeom prst="rect">
                <a:avLst/>
              </a:prstGeom>
              <a:blipFill>
                <a:blip r:embed="rId30"/>
                <a:stretch>
                  <a:fillRect l="-18519" t="-4545" r="-1481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82E1ADC-3405-70E2-A18F-A0D393890374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910946" y="5198422"/>
            <a:ext cx="0" cy="255419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23663F87-38DF-4939-8A2E-8C84BBDA7281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7681254" y="5061546"/>
            <a:ext cx="335410" cy="0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弧 45">
            <a:extLst>
              <a:ext uri="{FF2B5EF4-FFF2-40B4-BE49-F238E27FC236}">
                <a16:creationId xmlns:a16="http://schemas.microsoft.com/office/drawing/2014/main" id="{75610DD9-18BA-6C75-3EA6-C14A0EA5AE2B}"/>
              </a:ext>
            </a:extLst>
          </p:cNvPr>
          <p:cNvSpPr/>
          <p:nvPr/>
        </p:nvSpPr>
        <p:spPr>
          <a:xfrm>
            <a:off x="6851950" y="4786422"/>
            <a:ext cx="1368673" cy="423528"/>
          </a:xfrm>
          <a:prstGeom prst="arc">
            <a:avLst>
              <a:gd name="adj1" fmla="val 11247562"/>
              <a:gd name="adj2" fmla="val 21215935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3E9BD0-0C03-8077-703B-20D18FA66127}"/>
              </a:ext>
            </a:extLst>
          </p:cNvPr>
          <p:cNvCxnSpPr>
            <a:cxnSpLocks/>
          </p:cNvCxnSpPr>
          <p:nvPr/>
        </p:nvCxnSpPr>
        <p:spPr>
          <a:xfrm>
            <a:off x="7536286" y="5227570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4826CB-7318-6B2D-AC70-7FB26E10857C}"/>
              </a:ext>
            </a:extLst>
          </p:cNvPr>
          <p:cNvCxnSpPr>
            <a:cxnSpLocks/>
          </p:cNvCxnSpPr>
          <p:nvPr/>
        </p:nvCxnSpPr>
        <p:spPr>
          <a:xfrm>
            <a:off x="8152361" y="5222247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3119502-3FF8-FB8A-05ED-F9BD039F3E09}"/>
              </a:ext>
            </a:extLst>
          </p:cNvPr>
          <p:cNvCxnSpPr>
            <a:cxnSpLocks/>
          </p:cNvCxnSpPr>
          <p:nvPr/>
        </p:nvCxnSpPr>
        <p:spPr>
          <a:xfrm>
            <a:off x="8786972" y="5212713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弧 49">
            <a:extLst>
              <a:ext uri="{FF2B5EF4-FFF2-40B4-BE49-F238E27FC236}">
                <a16:creationId xmlns:a16="http://schemas.microsoft.com/office/drawing/2014/main" id="{E0DC1A54-C48A-F910-F5AB-0E2B4EBF7894}"/>
              </a:ext>
            </a:extLst>
          </p:cNvPr>
          <p:cNvSpPr/>
          <p:nvPr/>
        </p:nvSpPr>
        <p:spPr>
          <a:xfrm rot="10800000">
            <a:off x="6664594" y="4842609"/>
            <a:ext cx="2526856" cy="1141478"/>
          </a:xfrm>
          <a:prstGeom prst="arc">
            <a:avLst>
              <a:gd name="adj1" fmla="val 9727797"/>
              <a:gd name="adj2" fmla="val 20413654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BE3D5C1-402F-0B63-65FD-ACB4F5AF31AB}"/>
              </a:ext>
            </a:extLst>
          </p:cNvPr>
          <p:cNvCxnSpPr>
            <a:cxnSpLocks/>
          </p:cNvCxnSpPr>
          <p:nvPr/>
        </p:nvCxnSpPr>
        <p:spPr>
          <a:xfrm>
            <a:off x="4128463" y="6298841"/>
            <a:ext cx="409115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C98C2B1-08F0-CBC4-5FB1-047B4C99E569}"/>
              </a:ext>
            </a:extLst>
          </p:cNvPr>
          <p:cNvSpPr txBox="1"/>
          <p:nvPr/>
        </p:nvSpPr>
        <p:spPr>
          <a:xfrm>
            <a:off x="4479734" y="6157866"/>
            <a:ext cx="315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checking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equality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5F877FF-1108-9084-6AA3-D0ECE73E0E65}"/>
              </a:ext>
            </a:extLst>
          </p:cNvPr>
          <p:cNvCxnSpPr>
            <a:cxnSpLocks/>
          </p:cNvCxnSpPr>
          <p:nvPr/>
        </p:nvCxnSpPr>
        <p:spPr>
          <a:xfrm>
            <a:off x="4125100" y="6539482"/>
            <a:ext cx="409115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F0930E5-3ECC-3201-7030-157E9C87E069}"/>
              </a:ext>
            </a:extLst>
          </p:cNvPr>
          <p:cNvSpPr txBox="1"/>
          <p:nvPr/>
        </p:nvSpPr>
        <p:spPr>
          <a:xfrm>
            <a:off x="4476371" y="6416372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: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a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checking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equality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PCP of Proximity 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 Alice wants to convince you that a </a:t>
                </a:r>
                <a:r>
                  <a:rPr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instance is satisfiable.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She could give you a proof that the </a:t>
                </a:r>
                <a:r>
                  <a:rPr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satisfiable, and a proof that the </a:t>
                </a:r>
                <a:r>
                  <a:rPr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satisfiable.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Wait! How to ensure the two parts share </a:t>
                </a:r>
                <a:r>
                  <a:rPr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 same solution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 need PCP of proximity! The statement to prove is not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satisfiable”, but “</a:t>
                </a:r>
                <a14:m>
                  <m:oMath xmlns:m="http://schemas.openxmlformats.org/officeDocument/2006/math">
                    <m:r>
                      <a:rPr lang="en-US" altLang="zh-CN" sz="1600" b="0" i="1" spc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(the encoding of) a solution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”!</a:t>
                </a:r>
                <a:endParaRPr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/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encoding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/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/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BB693EF-E3C9-591D-B1A1-E93AA9C2A4C7}"/>
              </a:ext>
            </a:extLst>
          </p:cNvPr>
          <p:cNvSpPr txBox="1"/>
          <p:nvPr/>
        </p:nvSpPr>
        <p:spPr>
          <a:xfrm>
            <a:off x="641234" y="4935109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PCP of Proximity 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 Alice wants to convince you that a </a:t>
                </a:r>
                <a:r>
                  <a:rPr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instance is satisfiable.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She could give you a proof that the </a:t>
                </a:r>
                <a:r>
                  <a:rPr lang="en-US" altLang="zh-CN" sz="1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satisfiable, and a proof that the </a:t>
                </a:r>
                <a:r>
                  <a:rPr lang="en-US" altLang="zh-CN" sz="16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satisfiable.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Wait! How to ensure the two parts share </a:t>
                </a:r>
                <a:r>
                  <a:rPr lang="en-US" altLang="zh-CN" sz="1600" spc="0" dirty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 same solution</a:t>
                </a:r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</a:p>
              <a:p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 need PCP of proximity! The statement to prove is not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satisfiable”, but “</a:t>
                </a:r>
                <a14:m>
                  <m:oMath xmlns:m="http://schemas.openxmlformats.org/officeDocument/2006/math">
                    <m:r>
                      <a:rPr lang="en-US" altLang="zh-CN" sz="1600" b="0" i="1" spc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(the encoding of) a solution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”!</a:t>
                </a:r>
                <a:endParaRPr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/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encoding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/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/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BB693EF-E3C9-591D-B1A1-E93AA9C2A4C7}"/>
              </a:ext>
            </a:extLst>
          </p:cNvPr>
          <p:cNvSpPr txBox="1"/>
          <p:nvPr/>
        </p:nvSpPr>
        <p:spPr>
          <a:xfrm>
            <a:off x="641234" y="4935109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1EC1C3-4ED1-78DF-3B21-77A9FD78EEEE}"/>
              </a:ext>
            </a:extLst>
          </p:cNvPr>
          <p:cNvSpPr/>
          <p:nvPr/>
        </p:nvSpPr>
        <p:spPr>
          <a:xfrm>
            <a:off x="3657787" y="5799365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PCPP verifier for parallel 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130836-8C81-A217-4699-EE05D6CF9A37}"/>
              </a:ext>
            </a:extLst>
          </p:cNvPr>
          <p:cNvSpPr/>
          <p:nvPr/>
        </p:nvSpPr>
        <p:spPr>
          <a:xfrm>
            <a:off x="5380570" y="3992925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PCPP verifier for linear 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6AE2E6D-6D16-A552-5138-CBE57B0F4346}"/>
              </a:ext>
            </a:extLst>
          </p:cNvPr>
          <p:cNvCxnSpPr/>
          <p:nvPr/>
        </p:nvCxnSpPr>
        <p:spPr>
          <a:xfrm flipH="1" flipV="1">
            <a:off x="3876261" y="5496339"/>
            <a:ext cx="159026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31BCE3-A3C5-E9A3-0BFB-8550AE49A663}"/>
              </a:ext>
            </a:extLst>
          </p:cNvPr>
          <p:cNvCxnSpPr>
            <a:cxnSpLocks/>
          </p:cNvCxnSpPr>
          <p:nvPr/>
        </p:nvCxnSpPr>
        <p:spPr>
          <a:xfrm flipV="1">
            <a:off x="5685183" y="5491814"/>
            <a:ext cx="178904" cy="233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E676F77-46BC-4A7C-731E-9F8B98B4A0CC}"/>
              </a:ext>
            </a:extLst>
          </p:cNvPr>
          <p:cNvCxnSpPr>
            <a:cxnSpLocks/>
          </p:cNvCxnSpPr>
          <p:nvPr/>
        </p:nvCxnSpPr>
        <p:spPr>
          <a:xfrm flipH="1">
            <a:off x="3955774" y="4519137"/>
            <a:ext cx="2445026" cy="23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2E6F1F8-FA13-F4FB-CF73-21336893C4CD}"/>
              </a:ext>
            </a:extLst>
          </p:cNvPr>
          <p:cNvCxnSpPr>
            <a:cxnSpLocks/>
          </p:cNvCxnSpPr>
          <p:nvPr/>
        </p:nvCxnSpPr>
        <p:spPr>
          <a:xfrm>
            <a:off x="7456100" y="4512365"/>
            <a:ext cx="962343" cy="23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9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Hadamard Code Based PCPP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QuadEq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quadratic equations on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binary variables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Input: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Output: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lvl="1"/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NP-hardness: reduce from </a:t>
                </a:r>
                <a:r>
                  <a:rPr kumimoji="1" lang="en-US" altLang="zh-CN" sz="18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CircuitSAT</a:t>
                </a: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10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be a solution to </a:t>
                </a:r>
                <a:r>
                  <a:rPr kumimoji="1" lang="en-US" altLang="zh-CN" sz="18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QuadEQ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kumimoji="1" lang="en-US" altLang="zh-CN" sz="18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The proof consists of the Walsh-Hadamard encoding of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of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/>
              <p:nvPr/>
            </p:nvSpPr>
            <p:spPr>
              <a:xfrm>
                <a:off x="3449065" y="4991131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65" y="4991131"/>
                <a:ext cx="2320506" cy="5952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/>
              <p:nvPr/>
            </p:nvSpPr>
            <p:spPr>
              <a:xfrm>
                <a:off x="5831392" y="4991130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92" y="4991130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E8CC6A0F-8D03-3B59-56D8-561CB4171FA5}"/>
              </a:ext>
            </a:extLst>
          </p:cNvPr>
          <p:cNvSpPr/>
          <p:nvPr/>
        </p:nvSpPr>
        <p:spPr>
          <a:xfrm rot="16200000">
            <a:off x="4501286" y="4670603"/>
            <a:ext cx="216063" cy="2320506"/>
          </a:xfrm>
          <a:prstGeom prst="leftBrace">
            <a:avLst>
              <a:gd name="adj1" fmla="val 8333"/>
              <a:gd name="adj2" fmla="val 49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3FFE66-72D1-0CC2-2DEB-521AF6FC7B8F}"/>
                  </a:ext>
                </a:extLst>
              </p:cNvPr>
              <p:cNvSpPr txBox="1"/>
              <p:nvPr/>
            </p:nvSpPr>
            <p:spPr>
              <a:xfrm>
                <a:off x="4393593" y="5962158"/>
                <a:ext cx="21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3FFE66-72D1-0CC2-2DEB-521AF6FC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593" y="5962158"/>
                <a:ext cx="215724" cy="369332"/>
              </a:xfrm>
              <a:prstGeom prst="rect">
                <a:avLst/>
              </a:prstGeom>
              <a:blipFill>
                <a:blip r:embed="rId6"/>
                <a:stretch>
                  <a:fillRect r="-6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4BC177FC-E675-7E85-E550-CC5D520A6E28}"/>
              </a:ext>
            </a:extLst>
          </p:cNvPr>
          <p:cNvSpPr/>
          <p:nvPr/>
        </p:nvSpPr>
        <p:spPr>
          <a:xfrm rot="16200000">
            <a:off x="7017536" y="4575989"/>
            <a:ext cx="216065" cy="2509735"/>
          </a:xfrm>
          <a:prstGeom prst="leftBrace">
            <a:avLst>
              <a:gd name="adj1" fmla="val 8333"/>
              <a:gd name="adj2" fmla="val 49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DE20AB-7079-C0DB-F86F-39EF5E644022}"/>
                  </a:ext>
                </a:extLst>
              </p:cNvPr>
              <p:cNvSpPr txBox="1"/>
              <p:nvPr/>
            </p:nvSpPr>
            <p:spPr>
              <a:xfrm>
                <a:off x="6906280" y="5938888"/>
                <a:ext cx="233315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DE20AB-7079-C0DB-F86F-39EF5E64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80" y="5938888"/>
                <a:ext cx="233315" cy="407163"/>
              </a:xfrm>
              <a:prstGeom prst="rect">
                <a:avLst/>
              </a:prstGeom>
              <a:blipFill>
                <a:blip r:embed="rId7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9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Hadamard Code Based PCPP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QuadEq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quadratic equations on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binary variables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Input: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Output: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lvl="1"/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/>
              <p:nvPr/>
            </p:nvSpPr>
            <p:spPr>
              <a:xfrm>
                <a:off x="3538518" y="3530079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18" y="3530079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/>
              <p:nvPr/>
            </p:nvSpPr>
            <p:spPr>
              <a:xfrm>
                <a:off x="5920845" y="3530078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5" y="3530078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6DDF536-31B0-A9C0-36F4-7D31DEA39A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199200"/>
                <a:ext cx="11009243" cy="2658800"/>
              </a:xfrm>
              <a:prstGeom prst="rect">
                <a:avLst/>
              </a:prstGeom>
            </p:spPr>
            <p:txBody>
              <a:bodyPr lIns="109728" tIns="109728" rIns="109728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verifier performs 3 types of checks: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 Check whether         and         are close to Hadamard codewords.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 Check whether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This can be done by picking random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checking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′=(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)(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′)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𝑤𝑟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 .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 Check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This can be done by picking a random subset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checking whether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160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nary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6DDF536-31B0-A9C0-36F4-7D31DEA3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99200"/>
                <a:ext cx="11009243" cy="2658800"/>
              </a:xfrm>
              <a:prstGeom prst="rect">
                <a:avLst/>
              </a:prstGeom>
              <a:blipFill>
                <a:blip r:embed="rId5"/>
                <a:stretch>
                  <a:fillRect l="-115" r="-115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>
            <a:extLst>
              <a:ext uri="{FF2B5EF4-FFF2-40B4-BE49-F238E27FC236}">
                <a16:creationId xmlns:a16="http://schemas.microsoft.com/office/drawing/2014/main" id="{2EC607A6-710B-89C8-36D3-5D1126122C3C}"/>
              </a:ext>
            </a:extLst>
          </p:cNvPr>
          <p:cNvSpPr/>
          <p:nvPr/>
        </p:nvSpPr>
        <p:spPr>
          <a:xfrm>
            <a:off x="3538518" y="4681331"/>
            <a:ext cx="702178" cy="272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C94F2C8-0273-F0D4-36B1-AFF2E19F0660}"/>
              </a:ext>
            </a:extLst>
          </p:cNvPr>
          <p:cNvSpPr/>
          <p:nvPr/>
        </p:nvSpPr>
        <p:spPr>
          <a:xfrm>
            <a:off x="4923370" y="4681331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AD4124B-7111-5427-F135-3FB8F474ADD3}"/>
              </a:ext>
            </a:extLst>
          </p:cNvPr>
          <p:cNvSpPr/>
          <p:nvPr/>
        </p:nvSpPr>
        <p:spPr>
          <a:xfrm>
            <a:off x="8710179" y="5256368"/>
            <a:ext cx="702178" cy="272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2AB40A2-AC52-5A2C-E7C1-92511DC1D97D}"/>
              </a:ext>
            </a:extLst>
          </p:cNvPr>
          <p:cNvSpPr/>
          <p:nvPr/>
        </p:nvSpPr>
        <p:spPr>
          <a:xfrm>
            <a:off x="4201314" y="5508722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1360EC5-30FE-62B0-F06A-90B7F8C1D570}"/>
              </a:ext>
            </a:extLst>
          </p:cNvPr>
          <p:cNvSpPr/>
          <p:nvPr/>
        </p:nvSpPr>
        <p:spPr>
          <a:xfrm>
            <a:off x="11012650" y="6091446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9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/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/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蓝色的门&#10;&#10;中度可信度描述已自动生成">
            <a:extLst>
              <a:ext uri="{FF2B5EF4-FFF2-40B4-BE49-F238E27FC236}">
                <a16:creationId xmlns:a16="http://schemas.microsoft.com/office/drawing/2014/main" id="{F843551F-9722-AA15-02F0-ED14A554D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75" y="2570386"/>
            <a:ext cx="457382" cy="1379182"/>
          </a:xfrm>
          <a:prstGeom prst="rect">
            <a:avLst/>
          </a:prstGeom>
        </p:spPr>
      </p:pic>
      <p:pic>
        <p:nvPicPr>
          <p:cNvPr id="11" name="图片 10" descr="蓝色的门&#10;&#10;中度可信度描述已自动生成">
            <a:extLst>
              <a:ext uri="{FF2B5EF4-FFF2-40B4-BE49-F238E27FC236}">
                <a16:creationId xmlns:a16="http://schemas.microsoft.com/office/drawing/2014/main" id="{0EC7AF6C-AD1A-C98F-6D19-C9970AB1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1" y="2570386"/>
            <a:ext cx="457382" cy="1379182"/>
          </a:xfrm>
          <a:prstGeom prst="rect">
            <a:avLst/>
          </a:prstGeom>
        </p:spPr>
      </p:pic>
      <p:pic>
        <p:nvPicPr>
          <p:cNvPr id="12" name="图片 11" descr="蓝色的门&#10;&#10;中度可信度描述已自动生成">
            <a:extLst>
              <a:ext uri="{FF2B5EF4-FFF2-40B4-BE49-F238E27FC236}">
                <a16:creationId xmlns:a16="http://schemas.microsoft.com/office/drawing/2014/main" id="{8075E6E1-F961-3039-5BAB-1978B3324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89" y="2570386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/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/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/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/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/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/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/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/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/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/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06FAC537-20B8-A737-83FA-93D8A3C8F779}"/>
              </a:ext>
            </a:extLst>
          </p:cNvPr>
          <p:cNvSpPr/>
          <p:nvPr/>
        </p:nvSpPr>
        <p:spPr>
          <a:xfrm>
            <a:off x="1418123" y="259569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BFF8B8-2487-5FC1-D065-81C4784E0E57}"/>
              </a:ext>
            </a:extLst>
          </p:cNvPr>
          <p:cNvSpPr/>
          <p:nvPr/>
        </p:nvSpPr>
        <p:spPr>
          <a:xfrm>
            <a:off x="1418123" y="354285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73E65FB-FC5F-A76C-72BE-7E7A299BE8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40673" y="2779846"/>
            <a:ext cx="247833" cy="27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E92661-112C-F49B-7EA5-0D2753A12A60}"/>
              </a:ext>
            </a:extLst>
          </p:cNvPr>
          <p:cNvCxnSpPr>
            <a:cxnSpLocks/>
          </p:cNvCxnSpPr>
          <p:nvPr/>
        </p:nvCxnSpPr>
        <p:spPr>
          <a:xfrm flipV="1">
            <a:off x="4047621" y="3429000"/>
            <a:ext cx="240885" cy="34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6A8607-AE3A-475A-92A3-5EDFE2F81C0F}"/>
              </a:ext>
            </a:extLst>
          </p:cNvPr>
          <p:cNvSpPr txBox="1"/>
          <p:nvPr/>
        </p:nvSpPr>
        <p:spPr>
          <a:xfrm>
            <a:off x="4221769" y="3090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the same circuit!</a:t>
            </a:r>
            <a:endParaRPr kumimoji="1"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/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/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/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/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/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/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blipFill>
                <a:blip r:embed="rId19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/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blipFill>
                <a:blip r:embed="rId20"/>
                <a:stretch>
                  <a:fillRect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E352CFF-21DA-C489-6438-A95C69688DC1}"/>
              </a:ext>
            </a:extLst>
          </p:cNvPr>
          <p:cNvCxnSpPr>
            <a:cxnSpLocks/>
          </p:cNvCxnSpPr>
          <p:nvPr/>
        </p:nvCxnSpPr>
        <p:spPr>
          <a:xfrm>
            <a:off x="4327209" y="2779845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9EBDE1D-2308-8129-1322-C3E072A2C48F}"/>
              </a:ext>
            </a:extLst>
          </p:cNvPr>
          <p:cNvCxnSpPr>
            <a:cxnSpLocks/>
          </p:cNvCxnSpPr>
          <p:nvPr/>
        </p:nvCxnSpPr>
        <p:spPr>
          <a:xfrm>
            <a:off x="4327209" y="3733174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/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/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蓝色的门&#10;&#10;中度可信度描述已自动生成">
            <a:extLst>
              <a:ext uri="{FF2B5EF4-FFF2-40B4-BE49-F238E27FC236}">
                <a16:creationId xmlns:a16="http://schemas.microsoft.com/office/drawing/2014/main" id="{F843551F-9722-AA15-02F0-ED14A554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75" y="2570386"/>
            <a:ext cx="457382" cy="1379182"/>
          </a:xfrm>
          <a:prstGeom prst="rect">
            <a:avLst/>
          </a:prstGeom>
        </p:spPr>
      </p:pic>
      <p:pic>
        <p:nvPicPr>
          <p:cNvPr id="11" name="图片 10" descr="蓝色的门&#10;&#10;中度可信度描述已自动生成">
            <a:extLst>
              <a:ext uri="{FF2B5EF4-FFF2-40B4-BE49-F238E27FC236}">
                <a16:creationId xmlns:a16="http://schemas.microsoft.com/office/drawing/2014/main" id="{0EC7AF6C-AD1A-C98F-6D19-C9970AB1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2570386"/>
            <a:ext cx="457382" cy="1379182"/>
          </a:xfrm>
          <a:prstGeom prst="rect">
            <a:avLst/>
          </a:prstGeom>
        </p:spPr>
      </p:pic>
      <p:pic>
        <p:nvPicPr>
          <p:cNvPr id="12" name="图片 11" descr="蓝色的门&#10;&#10;中度可信度描述已自动生成">
            <a:extLst>
              <a:ext uri="{FF2B5EF4-FFF2-40B4-BE49-F238E27FC236}">
                <a16:creationId xmlns:a16="http://schemas.microsoft.com/office/drawing/2014/main" id="{8075E6E1-F961-3039-5BAB-1978B3324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89" y="2570386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/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/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/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/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/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/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/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/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/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/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06FAC537-20B8-A737-83FA-93D8A3C8F779}"/>
              </a:ext>
            </a:extLst>
          </p:cNvPr>
          <p:cNvSpPr/>
          <p:nvPr/>
        </p:nvSpPr>
        <p:spPr>
          <a:xfrm>
            <a:off x="1418123" y="259569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BFF8B8-2487-5FC1-D065-81C4784E0E57}"/>
              </a:ext>
            </a:extLst>
          </p:cNvPr>
          <p:cNvSpPr/>
          <p:nvPr/>
        </p:nvSpPr>
        <p:spPr>
          <a:xfrm>
            <a:off x="1418123" y="354285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73E65FB-FC5F-A76C-72BE-7E7A299BE8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40673" y="2779846"/>
            <a:ext cx="247833" cy="27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E92661-112C-F49B-7EA5-0D2753A12A60}"/>
              </a:ext>
            </a:extLst>
          </p:cNvPr>
          <p:cNvCxnSpPr>
            <a:cxnSpLocks/>
          </p:cNvCxnSpPr>
          <p:nvPr/>
        </p:nvCxnSpPr>
        <p:spPr>
          <a:xfrm flipV="1">
            <a:off x="4047621" y="3429000"/>
            <a:ext cx="240885" cy="34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6A8607-AE3A-475A-92A3-5EDFE2F81C0F}"/>
              </a:ext>
            </a:extLst>
          </p:cNvPr>
          <p:cNvSpPr txBox="1"/>
          <p:nvPr/>
        </p:nvSpPr>
        <p:spPr>
          <a:xfrm>
            <a:off x="4221769" y="3090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the same circuit!</a:t>
            </a:r>
            <a:endParaRPr kumimoji="1"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/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/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/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/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/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/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blipFill>
                <a:blip r:embed="rId1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/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blipFill>
                <a:blip r:embed="rId19"/>
                <a:stretch>
                  <a:fillRect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917949EF-D1BA-1968-60DF-26A888A6F557}"/>
              </a:ext>
            </a:extLst>
          </p:cNvPr>
          <p:cNvSpPr/>
          <p:nvPr/>
        </p:nvSpPr>
        <p:spPr>
          <a:xfrm>
            <a:off x="7580434" y="4613260"/>
            <a:ext cx="2312498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PCPP verifier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63144E0-D64E-630C-1DAD-851975344C97}"/>
              </a:ext>
            </a:extLst>
          </p:cNvPr>
          <p:cNvCxnSpPr>
            <a:cxnSpLocks/>
          </p:cNvCxnSpPr>
          <p:nvPr/>
        </p:nvCxnSpPr>
        <p:spPr>
          <a:xfrm flipH="1" flipV="1">
            <a:off x="7166795" y="4078154"/>
            <a:ext cx="1283352" cy="451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782EB33-20FC-47A5-30A0-805EB2526D5A}"/>
              </a:ext>
            </a:extLst>
          </p:cNvPr>
          <p:cNvCxnSpPr>
            <a:cxnSpLocks/>
          </p:cNvCxnSpPr>
          <p:nvPr/>
        </p:nvCxnSpPr>
        <p:spPr>
          <a:xfrm flipV="1">
            <a:off x="8891555" y="4078154"/>
            <a:ext cx="1132197" cy="451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E352CFF-21DA-C489-6438-A95C69688DC1}"/>
              </a:ext>
            </a:extLst>
          </p:cNvPr>
          <p:cNvCxnSpPr>
            <a:cxnSpLocks/>
          </p:cNvCxnSpPr>
          <p:nvPr/>
        </p:nvCxnSpPr>
        <p:spPr>
          <a:xfrm>
            <a:off x="4327209" y="2779845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9EBDE1D-2308-8129-1322-C3E072A2C48F}"/>
              </a:ext>
            </a:extLst>
          </p:cNvPr>
          <p:cNvCxnSpPr>
            <a:cxnSpLocks/>
          </p:cNvCxnSpPr>
          <p:nvPr/>
        </p:nvCxnSpPr>
        <p:spPr>
          <a:xfrm>
            <a:off x="4327209" y="3733174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949B7D42-C3F4-5E83-04B8-E4ABF2F10DDD}"/>
              </a:ext>
            </a:extLst>
          </p:cNvPr>
          <p:cNvSpPr/>
          <p:nvPr/>
        </p:nvSpPr>
        <p:spPr>
          <a:xfrm>
            <a:off x="10143903" y="2537681"/>
            <a:ext cx="360418" cy="14445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9AB35A56-CE75-013F-B23E-08F51F46EA62}"/>
              </a:ext>
            </a:extLst>
          </p:cNvPr>
          <p:cNvSpPr/>
          <p:nvPr/>
        </p:nvSpPr>
        <p:spPr>
          <a:xfrm>
            <a:off x="6885143" y="2537681"/>
            <a:ext cx="360418" cy="14445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26" name="Picture 2" descr="矢量灵光一闪素材免费下载_觅元素">
            <a:extLst>
              <a:ext uri="{FF2B5EF4-FFF2-40B4-BE49-F238E27FC236}">
                <a16:creationId xmlns:a16="http://schemas.microsoft.com/office/drawing/2014/main" id="{89CF5B55-B7B6-0BF6-ACA2-D92808A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26" y="4387941"/>
            <a:ext cx="1204511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1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matrix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i.e.,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want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auxiliary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(variable,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constraint)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pair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even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does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not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involve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this</a:t>
                </a:r>
                <a:r>
                  <a:rPr kumimoji="1" lang="zh-CN" altLang="en-US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variable!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</m:d>
                  </m:oMath>
                </a14:m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Proof: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Walsh-Hadamard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encoding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𝑤</m:t>
                                </m:r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</m:t>
                                </m:r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𝐸</m:t>
                        </m:r>
                      </m:sub>
                    </m:sSub>
                  </m:oMath>
                </a14:m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whether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takes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20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whether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𝜎</m:t>
                        </m:r>
                        <m:d>
                          <m:dPr>
                            <m:ctrlPr>
                              <a:rPr kumimoji="1" lang="en-US" altLang="zh-CN" sz="20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9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Complexity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input instance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associated with a parameter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Complexity is measured as a function of both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 (Fixed-Parameter Tractable):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problems that admit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algorithms,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any computable function</a:t>
                </a:r>
                <a:endParaRPr kumimoji="1"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/>
              <p:nvPr/>
            </p:nvSpPr>
            <p:spPr>
              <a:xfrm>
                <a:off x="1802826" y="4067461"/>
                <a:ext cx="3772586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-Vertex</a:t>
                </a:r>
                <a:r>
                  <a:rPr kumimoji="1" lang="zh-CN" altLang="en-US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6" y="4067461"/>
                <a:ext cx="3772586" cy="19358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CA7E3-AFEB-00D9-1BAD-FE62DD102348}"/>
                  </a:ext>
                </a:extLst>
              </p:cNvPr>
              <p:cNvSpPr txBox="1"/>
              <p:nvPr/>
            </p:nvSpPr>
            <p:spPr>
              <a:xfrm>
                <a:off x="6174221" y="4426344"/>
                <a:ext cx="468529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has a</a:t>
                </a:r>
                <a:r>
                  <a:rPr kumimoji="1" lang="en-US" altLang="zh-CN" b="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enumeration algorithm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CA7E3-AFEB-00D9-1BAD-FE62DD10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21" y="4426344"/>
                <a:ext cx="4685291" cy="380810"/>
              </a:xfrm>
              <a:prstGeom prst="rect">
                <a:avLst/>
              </a:prstGeom>
              <a:blipFill>
                <a:blip r:embed="rId4"/>
                <a:stretch>
                  <a:fillRect l="-1355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B68FB5A3-A9A2-7D3A-E7D3-3C8031794C51}"/>
              </a:ext>
            </a:extLst>
          </p:cNvPr>
          <p:cNvSpPr/>
          <p:nvPr/>
        </p:nvSpPr>
        <p:spPr>
          <a:xfrm>
            <a:off x="7825486" y="4962873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FPT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C91D3-CB1B-D5E4-DA37-09136287C65C}"/>
                  </a:ext>
                </a:extLst>
              </p:cNvPr>
              <p:cNvSpPr txBox="1"/>
              <p:nvPr/>
            </p:nvSpPr>
            <p:spPr>
              <a:xfrm>
                <a:off x="7427620" y="5083007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7C91D3-CB1B-D5E4-DA37-09136287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620" y="5083007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Together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VecCSP(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part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zh-CN" altLang="en-US" sz="20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part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b="0" i="1" spc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pc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0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kumimoji="1" lang="en-US" altLang="zh-CN" sz="20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/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kumimoji="1" lang="zh-CN" altLang="en-US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zh-CN" altLang="en-US" sz="2000" spc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PCP</a:t>
                </a:r>
                <a:r>
                  <a:rPr kumimoji="1" lang="en-US" altLang="zh-CN" sz="2000" spc="0" baseline="-25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spc="0" baseline="-25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20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pc="0" baseline="-25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kumimoji="1" lang="en-US" altLang="zh-CN" sz="2000" spc="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=2^{O(n/k)}</a:t>
                </a: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6B70E74-BA01-093A-7705-369A0BA964F1}"/>
                  </a:ext>
                </a:extLst>
              </p:cNvPr>
              <p:cNvSpPr/>
              <p:nvPr/>
            </p:nvSpPr>
            <p:spPr>
              <a:xfrm>
                <a:off x="2994516" y="4095467"/>
                <a:ext cx="2320506" cy="1256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6B70E74-BA01-093A-7705-369A0BA96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16" y="4095467"/>
                <a:ext cx="2320506" cy="12566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11BDDE5-4FBE-F249-2BAA-5C634A942CA0}"/>
                  </a:ext>
                </a:extLst>
              </p:cNvPr>
              <p:cNvSpPr/>
              <p:nvPr/>
            </p:nvSpPr>
            <p:spPr>
              <a:xfrm>
                <a:off x="5376843" y="4095466"/>
                <a:ext cx="2560607" cy="1256639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11BDDE5-4FBE-F249-2BAA-5C634A942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43" y="4095466"/>
                <a:ext cx="2560607" cy="125663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BD45A94-4C81-282E-DBFF-BB78A8D827C2}"/>
                  </a:ext>
                </a:extLst>
              </p:cNvPr>
              <p:cNvSpPr/>
              <p:nvPr/>
            </p:nvSpPr>
            <p:spPr>
              <a:xfrm>
                <a:off x="7999271" y="4095466"/>
                <a:ext cx="2560607" cy="1256639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BD45A94-4C81-282E-DBFF-BB78A8D82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271" y="4095466"/>
                <a:ext cx="2560607" cy="125663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FB94714-1B63-21C9-E7EA-F5E519AD713D}"/>
              </a:ext>
            </a:extLst>
          </p:cNvPr>
          <p:cNvSpPr txBox="1"/>
          <p:nvPr/>
        </p:nvSpPr>
        <p:spPr>
          <a:xfrm>
            <a:off x="1220354" y="4869827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E0CE2E-2A2D-1B59-5D66-CC5DEA61CE9B}"/>
              </a:ext>
            </a:extLst>
          </p:cNvPr>
          <p:cNvSpPr/>
          <p:nvPr/>
        </p:nvSpPr>
        <p:spPr>
          <a:xfrm>
            <a:off x="4236907" y="5734083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PCPP verifier for parallel 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9BF775-4C79-B32D-0A7E-1813F636D1D1}"/>
              </a:ext>
            </a:extLst>
          </p:cNvPr>
          <p:cNvSpPr/>
          <p:nvPr/>
        </p:nvSpPr>
        <p:spPr>
          <a:xfrm>
            <a:off x="5959690" y="3257083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PCPP verifier for linear 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FBD014-2A63-B868-674E-2C43A88F6B76}"/>
              </a:ext>
            </a:extLst>
          </p:cNvPr>
          <p:cNvCxnSpPr/>
          <p:nvPr/>
        </p:nvCxnSpPr>
        <p:spPr>
          <a:xfrm flipH="1" flipV="1">
            <a:off x="4455381" y="5431057"/>
            <a:ext cx="159026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5501445-720B-E88B-4ADF-EA44D9D13C22}"/>
              </a:ext>
            </a:extLst>
          </p:cNvPr>
          <p:cNvCxnSpPr>
            <a:cxnSpLocks/>
          </p:cNvCxnSpPr>
          <p:nvPr/>
        </p:nvCxnSpPr>
        <p:spPr>
          <a:xfrm flipV="1">
            <a:off x="6264303" y="5426532"/>
            <a:ext cx="178904" cy="233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61B276-4268-30D9-A6C4-361D24771604}"/>
              </a:ext>
            </a:extLst>
          </p:cNvPr>
          <p:cNvCxnSpPr>
            <a:cxnSpLocks/>
          </p:cNvCxnSpPr>
          <p:nvPr/>
        </p:nvCxnSpPr>
        <p:spPr>
          <a:xfrm flipH="1">
            <a:off x="4534894" y="3783295"/>
            <a:ext cx="2445026" cy="23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9624FF2-875D-CB10-5A2E-99E74CAFB8CA}"/>
              </a:ext>
            </a:extLst>
          </p:cNvPr>
          <p:cNvCxnSpPr>
            <a:cxnSpLocks/>
          </p:cNvCxnSpPr>
          <p:nvPr/>
        </p:nvCxnSpPr>
        <p:spPr>
          <a:xfrm>
            <a:off x="8035220" y="3776523"/>
            <a:ext cx="962343" cy="23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0C87EED-CE48-4DE3-217A-B422197071C0}"/>
              </a:ext>
            </a:extLst>
          </p:cNvPr>
          <p:cNvSpPr/>
          <p:nvPr/>
        </p:nvSpPr>
        <p:spPr>
          <a:xfrm rot="10800000">
            <a:off x="10666846" y="4095464"/>
            <a:ext cx="184034" cy="1256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07FDAD-E56F-9AA7-D490-F20C5349CADA}"/>
                  </a:ext>
                </a:extLst>
              </p:cNvPr>
              <p:cNvSpPr txBox="1"/>
              <p:nvPr/>
            </p:nvSpPr>
            <p:spPr>
              <a:xfrm>
                <a:off x="10850880" y="4539118"/>
                <a:ext cx="393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07FDAD-E56F-9AA7-D490-F20C53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880" y="4539118"/>
                <a:ext cx="3939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>
            <a:extLst>
              <a:ext uri="{FF2B5EF4-FFF2-40B4-BE49-F238E27FC236}">
                <a16:creationId xmlns:a16="http://schemas.microsoft.com/office/drawing/2014/main" id="{C5B7CB18-6FA8-6A2A-55F3-3557B2CD3F13}"/>
              </a:ext>
            </a:extLst>
          </p:cNvPr>
          <p:cNvSpPr/>
          <p:nvPr/>
        </p:nvSpPr>
        <p:spPr>
          <a:xfrm rot="16200000">
            <a:off x="6649636" y="1968703"/>
            <a:ext cx="304826" cy="7244222"/>
          </a:xfrm>
          <a:prstGeom prst="leftBrace">
            <a:avLst>
              <a:gd name="adj1" fmla="val 8333"/>
              <a:gd name="adj2" fmla="val 73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0D9ADE-F6DB-044B-40C0-73C9AE4B1C5C}"/>
                  </a:ext>
                </a:extLst>
              </p:cNvPr>
              <p:cNvSpPr txBox="1"/>
              <p:nvPr/>
            </p:nvSpPr>
            <p:spPr>
              <a:xfrm>
                <a:off x="8319414" y="5750570"/>
                <a:ext cx="853118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0D9ADE-F6DB-044B-40C0-73C9AE4B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14" y="5750570"/>
                <a:ext cx="853118" cy="406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2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Recent Improvement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773578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more compact reduction from 3-Coloring, with only a linear blow-up in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Reed-Muller encoding of the solution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View the solution as (part of) the truth table of an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-variate degree-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polynomial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Certificate: the full truth table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 low-degree test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2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Succinct PCPs, used in a black-box way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2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2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Theorem: Assuming ETH, </a:t>
                </a:r>
                <a14:m>
                  <m:oMath xmlns:m="http://schemas.openxmlformats.org/officeDocument/2006/math">
                    <m:r>
                      <a:rPr kumimoji="1" lang="en-US" altLang="zh-CN" sz="22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2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-approximating parameterized </a:t>
                </a:r>
                <a14:m>
                  <m:oMath xmlns:m="http://schemas.openxmlformats.org/officeDocument/2006/math">
                    <m:r>
                      <a:rPr kumimoji="1" lang="en-US" altLang="zh-CN" sz="22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22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-CSP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2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sz="22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2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1−</m:t>
                            </m:r>
                            <m:r>
                              <a:rPr kumimoji="1" lang="en-US" altLang="zh-CN" sz="22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𝑜</m:t>
                            </m:r>
                            <m:r>
                              <a:rPr kumimoji="1" lang="en-US" altLang="zh-CN" sz="22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sz="22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time.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773578" cy="4251960"/>
              </a:xfrm>
              <a:blipFill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框架 3">
            <a:extLst>
              <a:ext uri="{FF2B5EF4-FFF2-40B4-BE49-F238E27FC236}">
                <a16:creationId xmlns:a16="http://schemas.microsoft.com/office/drawing/2014/main" id="{ECF51B6E-F598-F590-8E4E-9B6B0021664E}"/>
              </a:ext>
            </a:extLst>
          </p:cNvPr>
          <p:cNvSpPr/>
          <p:nvPr/>
        </p:nvSpPr>
        <p:spPr>
          <a:xfrm>
            <a:off x="694063" y="5034708"/>
            <a:ext cx="10906698" cy="1146636"/>
          </a:xfrm>
          <a:prstGeom prst="frame">
            <a:avLst>
              <a:gd name="adj1" fmla="val 2892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1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1" lang="zh-CN" altLang="en-US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Questions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Prove</a:t>
                </a:r>
                <a:r>
                  <a:rPr kumimoji="1" lang="zh-CN" altLang="en-US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PIH</a:t>
                </a:r>
                <a:r>
                  <a:rPr kumimoji="1" lang="zh-CN" altLang="en-US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under</a:t>
                </a:r>
                <a:r>
                  <a:rPr kumimoji="1" lang="zh-CN" altLang="en-US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Obstacle: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-Clique,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W[1]-complete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problem,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may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not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reducible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Thanks</a:t>
                </a:r>
                <a:r>
                  <a:rPr kumimoji="1" lang="zh-CN" altLang="en-US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listening!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6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Complexity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input instance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associated with a parameter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Complexity is measured as a function of both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 (Fixed-Parameter Tractable):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problems that admit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algorithms,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any computable function</a:t>
                </a:r>
                <a:endParaRPr kumimoji="1"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/>
              <p:nvPr/>
            </p:nvSpPr>
            <p:spPr>
              <a:xfrm>
                <a:off x="1802825" y="4067461"/>
                <a:ext cx="3921021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-Independent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 form an independent set?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5" y="4067461"/>
                <a:ext cx="3921021" cy="1935859"/>
              </a:xfrm>
              <a:prstGeom prst="roundRect">
                <a:avLst/>
              </a:prstGeom>
              <a:blipFill>
                <a:blip r:embed="rId3"/>
                <a:stretch>
                  <a:fillRect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CA7E3-AFEB-00D9-1BAD-FE62DD102348}"/>
                  </a:ext>
                </a:extLst>
              </p:cNvPr>
              <p:cNvSpPr txBox="1"/>
              <p:nvPr/>
            </p:nvSpPr>
            <p:spPr>
              <a:xfrm>
                <a:off x="6468156" y="4331971"/>
                <a:ext cx="3761786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does not likely have an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CA7E3-AFEB-00D9-1BAD-FE62DD10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56" y="4331971"/>
                <a:ext cx="3761786" cy="657809"/>
              </a:xfrm>
              <a:prstGeom prst="rect">
                <a:avLst/>
              </a:prstGeom>
              <a:blipFill>
                <a:blip r:embed="rId4"/>
                <a:stretch>
                  <a:fillRect l="-1347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B68FB5A3-A9A2-7D3A-E7D3-3C8031794C51}"/>
              </a:ext>
            </a:extLst>
          </p:cNvPr>
          <p:cNvSpPr/>
          <p:nvPr/>
        </p:nvSpPr>
        <p:spPr>
          <a:xfrm>
            <a:off x="7107923" y="5100126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W[1]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C64FE-0B65-B874-60CF-64EB4A4E3245}"/>
              </a:ext>
            </a:extLst>
          </p:cNvPr>
          <p:cNvSpPr txBox="1"/>
          <p:nvPr/>
        </p:nvSpPr>
        <p:spPr>
          <a:xfrm>
            <a:off x="8391777" y="5214521"/>
            <a:ext cx="138407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-complete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Complexity</a:t>
            </a:r>
            <a:endParaRPr kumimoji="1" lang="zh-CN" altLang="en-US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input instance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is associated with a parameter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800" spc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Complexity is measured as a function of both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FPT (Fixed-Parameter Tractable):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problems that admit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6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6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algorithms,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any computable function</a:t>
                </a:r>
                <a:endParaRPr kumimoji="1"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/>
              <p:nvPr/>
            </p:nvSpPr>
            <p:spPr>
              <a:xfrm>
                <a:off x="6180614" y="3908735"/>
                <a:ext cx="3926337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-Independent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 form an independent set?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3540CD88-9F58-1DC7-B669-1781F8B0F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14" y="3908735"/>
                <a:ext cx="3926337" cy="1935859"/>
              </a:xfrm>
              <a:prstGeom prst="roundRect">
                <a:avLst/>
              </a:prstGeom>
              <a:blipFill>
                <a:blip r:embed="rId3"/>
                <a:stretch>
                  <a:fillRect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B68FB5A3-A9A2-7D3A-E7D3-3C8031794C51}"/>
              </a:ext>
            </a:extLst>
          </p:cNvPr>
          <p:cNvSpPr/>
          <p:nvPr/>
        </p:nvSpPr>
        <p:spPr>
          <a:xfrm>
            <a:off x="7400704" y="5912940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W[1]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D9F6C03-6710-1E59-88AF-9AE4841CF699}"/>
                  </a:ext>
                </a:extLst>
              </p:cNvPr>
              <p:cNvSpPr/>
              <p:nvPr/>
            </p:nvSpPr>
            <p:spPr>
              <a:xfrm>
                <a:off x="2086046" y="3908735"/>
                <a:ext cx="3724035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-Vertex</a:t>
                </a:r>
                <a:r>
                  <a:rPr kumimoji="1" lang="zh-CN" altLang="en-US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D9F6C03-6710-1E59-88AF-9AE4841CF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46" y="3908735"/>
                <a:ext cx="3724035" cy="1935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7D5A0D74-E236-6CAF-5AD0-CA749D6466FE}"/>
              </a:ext>
            </a:extLst>
          </p:cNvPr>
          <p:cNvSpPr/>
          <p:nvPr/>
        </p:nvSpPr>
        <p:spPr>
          <a:xfrm>
            <a:off x="3306136" y="5912940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FPT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469889-973A-7D0A-1BFB-F753E72CA549}"/>
                  </a:ext>
                </a:extLst>
              </p:cNvPr>
              <p:cNvSpPr txBox="1"/>
              <p:nvPr/>
            </p:nvSpPr>
            <p:spPr>
              <a:xfrm>
                <a:off x="5782748" y="6030851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469889-973A-7D0A-1BFB-F753E72C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748" y="6030851"/>
                <a:ext cx="426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6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Approximation</a:t>
            </a:r>
            <a:endParaRPr kumimoji="1" lang="zh-CN" altLang="en-US" sz="36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10000"/>
                  </a:lnSpc>
                </a:pPr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problem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with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parameter</a:t>
                </a:r>
                <a:r>
                  <a:rPr kumimoji="1" lang="zh-CN" alt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can we find a</a:t>
                </a:r>
                <a:r>
                  <a:rPr kumimoji="1"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-approximation in </a:t>
                </a:r>
                <a14:m>
                  <m:oMath xmlns:m="http://schemas.openxmlformats.org/officeDocument/2006/math">
                    <m:r>
                      <a:rPr kumimoji="1"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∙</m:t>
                        </m:r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time, for some computable function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</m:oMath>
                </a14:m>
                <a:r>
                  <a:rPr kumimoji="1" lang="en-US" altLang="zh-CN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</a:p>
              <a:p>
                <a:pPr marL="285750" indent="-285750">
                  <a:lnSpc>
                    <a:spcPct val="110000"/>
                  </a:lnSpc>
                </a:pPr>
                <a:endParaRPr kumimoji="1"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10000"/>
                  </a:lnSpc>
                </a:pPr>
                <a:r>
                  <a:rPr kumimoji="1"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Example</a:t>
                </a:r>
                <a:r>
                  <a:rPr kumimoji="1"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(Theorem</a:t>
                </a:r>
                <a:r>
                  <a:rPr kumimoji="1"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[CohenAddad-Gupta-Kumar-Lee-Li’19]</a:t>
                </a:r>
                <a:r>
                  <a:rPr kumimoji="1"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pPr marL="742950" lvl="1" indent="-285750">
                  <a:lnSpc>
                    <a:spcPct val="110000"/>
                  </a:lnSpc>
                </a:pP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any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&gt;0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there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zh-CN" altLang="en-US" sz="16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-approximation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-Median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8</m:t>
                            </m:r>
                          </m:num>
                          <m:den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zh-CN" altLang="en-US" sz="16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-approximation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-Means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both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running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time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sz="16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16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𝑘</m:t>
                                    </m:r>
                                    <m:func>
                                      <m:funcPr>
                                        <m:ctrlPr>
                                          <a:rPr kumimoji="1" lang="zh-CN" altLang="en-US" sz="1600" b="0" i="1" smtClean="0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600" b="0" i="0" smtClean="0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600" b="0" i="1" smtClean="0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  <m:t>𝑘</m:t>
                                        </m:r>
                                      </m:e>
                                    </m:func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1" lang="en-US" altLang="zh-CN" sz="1600" b="0" i="1" smtClean="0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zh-CN" altLang="en-US" sz="1600" i="1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600" b="0" i="1" smtClean="0">
                                            <a:latin typeface="Cambria Math" panose="02040503050406030204" pitchFamily="18" charset="0"/>
                                            <a:cs typeface="Consolas" panose="020B0609020204030204" pitchFamily="49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10000"/>
                  </a:lnSpc>
                </a:pPr>
                <a:endPara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10000"/>
                  </a:lnSpc>
                </a:pP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best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approximation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ratios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achieved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poly-time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algorithms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are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2.611+</m:t>
                    </m:r>
                    <m:r>
                      <a:rPr kumimoji="1" lang="zh-CN" altLang="en-US" sz="160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-Median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9+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-Means</a:t>
                </a:r>
                <a:r>
                  <a:rPr kumimoji="1" lang="en-US" altLang="zh-CN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3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Hardness of Approximation</a:t>
            </a:r>
            <a:endParaRPr kumimoji="1" lang="zh-CN" altLang="en-US" sz="36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-Biclique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[Lin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’</a:t>
                </a: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18]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threshold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composition</a:t>
                </a:r>
              </a:p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18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SetCover</a:t>
                </a:r>
                <a:endParaRPr kumimoji="1"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[Chen-Lin’18,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Lin’19,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Lin-Ren-Sun-Wang’23a]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threshold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composition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[Karthik-Laekhanukit-Manurangsi’19]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distributed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PCP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framework</a:t>
                </a:r>
              </a:p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-Clique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[Lin’21,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Karthik-Khot’22,</a:t>
                </a:r>
                <a:r>
                  <a:rPr kumimoji="1" lang="zh-CN" altLang="en-US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Lin-Ren-Sun-Wang’23b]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locally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decodable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codes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solidFill>
                      <a:srgbClr val="FF52A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[Chen-Feng-Laekhanukit-Liu’23]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Sidon</a:t>
                </a:r>
                <a:r>
                  <a:rPr kumimoji="1" lang="zh-CN" altLang="en-US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sets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…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Often ad-hoc, and</a:t>
                </a:r>
                <a:r>
                  <a:rPr kumimoji="1" lang="zh-CN" altLang="en-US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tailored to the specific problems!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unified and powerful machinery for parameterized inapproximability?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parameterized PCP-type theorem?</a:t>
                </a:r>
                <a:endParaRPr kumimoji="1" lang="zh-CN" altLang="en-US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4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Inapproximability Hypothesis</a:t>
            </a:r>
            <a:endParaRPr kumimoji="1" lang="zh-CN" altLang="en-US" sz="34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PCP Theorem: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any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there’s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 for (1 vs 0.9) gap CSP assuming NP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P.</a:t>
                </a:r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r="-2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/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Satisfaction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altLang="zh-CN" sz="14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domain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2-ary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/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</a:p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satisfiable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blipFill>
                <a:blip r:embed="rId4"/>
                <a:stretch>
                  <a:fillRect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0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400" spc="0" dirty="0">
                <a:latin typeface="Consolas" panose="020B0609020204030204" pitchFamily="49" charset="0"/>
                <a:cs typeface="Consolas" panose="020B0609020204030204" pitchFamily="49" charset="0"/>
              </a:rPr>
              <a:t>Parameterized Inapproximability Hypothesis</a:t>
            </a:r>
            <a:endParaRPr kumimoji="1" lang="zh-CN" altLang="en-US" sz="34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Parameterized CSP: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18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18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8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18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18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18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is there an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800" i="1" spc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i="1" spc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i="1" spc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time algorithm?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Example: </a:t>
                </a:r>
                <a:r>
                  <a:rPr kumimoji="1" lang="en-US" altLang="zh-CN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Multi-colored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8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-Clique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/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Satisfaction</m:t>
                      </m:r>
                      <m: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altLang="zh-CN" sz="1400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domain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2-ary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34A67D8-F53B-FE9F-4F64-38D30845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58" y="1929384"/>
                <a:ext cx="4525147" cy="23270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/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</a:p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max.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satisfiable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6D82811-5717-5C8C-BC6D-8E448036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91" y="2417823"/>
                <a:ext cx="3149452" cy="1207410"/>
              </a:xfrm>
              <a:prstGeom prst="roundRect">
                <a:avLst/>
              </a:prstGeom>
              <a:blipFill>
                <a:blip r:embed="rId4"/>
                <a:stretch>
                  <a:fillRect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4899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3034</Words>
  <Application>Microsoft Macintosh PowerPoint</Application>
  <PresentationFormat>宽屏</PresentationFormat>
  <Paragraphs>488</Paragraphs>
  <Slides>32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Microsoft YaHei</vt:lpstr>
      <vt:lpstr>Arial</vt:lpstr>
      <vt:lpstr>Cambria Math</vt:lpstr>
      <vt:lpstr>Consolas</vt:lpstr>
      <vt:lpstr>Palatino</vt:lpstr>
      <vt:lpstr>Rockwell</vt:lpstr>
      <vt:lpstr>SketchyVTI</vt:lpstr>
      <vt:lpstr>Parameterized Inapproximability Hypothesis under ETH</vt:lpstr>
      <vt:lpstr>Outline</vt:lpstr>
      <vt:lpstr>Parameterized Complexity</vt:lpstr>
      <vt:lpstr>Parameterized Complexity</vt:lpstr>
      <vt:lpstr>Parameterized Complexity</vt:lpstr>
      <vt:lpstr>Parameterized Approximation</vt:lpstr>
      <vt:lpstr>Parameterized Hardness of Approximation</vt:lpstr>
      <vt:lpstr>Parameterized Inapproximability Hypothesis</vt:lpstr>
      <vt:lpstr>Parameterized Inapproximability Hypothesis</vt:lpstr>
      <vt:lpstr>Parameterized Inapproximability Hypothesis</vt:lpstr>
      <vt:lpstr>Parameterized Inapproximability Hypothesis</vt:lpstr>
      <vt:lpstr>ETH ⇒ PIH</vt:lpstr>
      <vt:lpstr>Proof Sketch</vt:lpstr>
      <vt:lpstr>Vector-Valued CSP</vt:lpstr>
      <vt:lpstr>Vector-Valued CSP</vt:lpstr>
      <vt:lpstr>3SAT→VecCSP</vt:lpstr>
      <vt:lpstr>3-Coloring→VecCSP</vt:lpstr>
      <vt:lpstr>3-Coloring→VecCSP</vt:lpstr>
      <vt:lpstr>3-Coloring→VecCSP</vt:lpstr>
      <vt:lpstr>3-Coloring→VecCSP</vt:lpstr>
      <vt:lpstr>3-Coloring→VecCSP</vt:lpstr>
      <vt:lpstr>3-Coloring→VecCSP</vt:lpstr>
      <vt:lpstr>PCP of Proximity </vt:lpstr>
      <vt:lpstr>PCP of Proximity </vt:lpstr>
      <vt:lpstr>Hadamard Code Based PCPP</vt:lpstr>
      <vt:lpstr>Hadamard Code Based PCPP</vt:lpstr>
      <vt:lpstr>PCPP for the Parallel Part</vt:lpstr>
      <vt:lpstr>PCPP for the Parallel Part</vt:lpstr>
      <vt:lpstr>PCPP for the Linear Part</vt:lpstr>
      <vt:lpstr>Combine Things Together</vt:lpstr>
      <vt:lpstr>Recent Improvement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Inapproximability Hypothesis under ETH</dc:title>
  <dc:creator>轩笛 任</dc:creator>
  <cp:lastModifiedBy>Sun Oscar</cp:lastModifiedBy>
  <cp:revision>33</cp:revision>
  <dcterms:created xsi:type="dcterms:W3CDTF">2024-02-19T18:03:45Z</dcterms:created>
  <dcterms:modified xsi:type="dcterms:W3CDTF">2024-06-12T02:25:26Z</dcterms:modified>
</cp:coreProperties>
</file>