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68" r:id="rId3"/>
    <p:sldId id="278" r:id="rId4"/>
    <p:sldId id="281" r:id="rId5"/>
    <p:sldId id="280" r:id="rId6"/>
    <p:sldId id="282" r:id="rId7"/>
    <p:sldId id="284" r:id="rId8"/>
    <p:sldId id="283" r:id="rId9"/>
    <p:sldId id="269" r:id="rId10"/>
    <p:sldId id="277" r:id="rId11"/>
    <p:sldId id="271" r:id="rId12"/>
    <p:sldId id="265" r:id="rId13"/>
    <p:sldId id="272" r:id="rId14"/>
    <p:sldId id="274" r:id="rId15"/>
    <p:sldId id="273" r:id="rId16"/>
    <p:sldId id="276" r:id="rId17"/>
    <p:sldId id="266" r:id="rId18"/>
    <p:sldId id="275" r:id="rId19"/>
    <p:sldId id="279" r:id="rId20"/>
    <p:sldId id="267" r:id="rId21"/>
    <p:sldId id="264" r:id="rId22"/>
    <p:sldId id="285" r:id="rId2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70AD47"/>
    <a:srgbClr val="BA160C"/>
    <a:srgbClr val="CD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Orta Stil 4 - Vurgu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49" autoAdjust="0"/>
    <p:restoredTop sz="94937" autoAdjust="0"/>
  </p:normalViewPr>
  <p:slideViewPr>
    <p:cSldViewPr snapToGrid="0">
      <p:cViewPr varScale="1">
        <p:scale>
          <a:sx n="91" d="100"/>
          <a:sy n="91" d="100"/>
        </p:scale>
        <p:origin x="45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62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7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074" y="2203554"/>
            <a:ext cx="6248084" cy="159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143251" y="259651"/>
            <a:ext cx="5723090" cy="533101"/>
          </a:xfrm>
        </p:spPr>
        <p:txBody>
          <a:bodyPr>
            <a:noAutofit/>
          </a:bodyPr>
          <a:lstStyle/>
          <a:p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HBase Mimari Bileşenler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7" name="İçerik Yer Tutucusu 2"/>
          <p:cNvSpPr txBox="1">
            <a:spLocks/>
          </p:cNvSpPr>
          <p:nvPr/>
        </p:nvSpPr>
        <p:spPr>
          <a:xfrm>
            <a:off x="977675" y="923624"/>
            <a:ext cx="10519781" cy="47984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 smtClean="0">
                <a:latin typeface="Roboto"/>
              </a:rPr>
              <a:t>RegionServer</a:t>
            </a:r>
            <a:r>
              <a:rPr lang="tr-TR" dirty="0" smtClean="0">
                <a:latin typeface="Roboto"/>
              </a:rPr>
              <a:t> coğrafi bölge değil bir anahtarın belli aralıklarıdır.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 smtClean="0">
                <a:latin typeface="Roboto"/>
              </a:rPr>
              <a:t>RegionServer</a:t>
            </a:r>
            <a:r>
              <a:rPr lang="tr-TR" dirty="0" smtClean="0">
                <a:latin typeface="Roboto"/>
              </a:rPr>
              <a:t> HDFS üzerindeki dosyaları HBase adına yönetir.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smtClean="0">
                <a:latin typeface="Roboto"/>
              </a:rPr>
              <a:t>Yeni </a:t>
            </a:r>
            <a:r>
              <a:rPr lang="tr-TR" dirty="0" err="1" smtClean="0">
                <a:latin typeface="Roboto"/>
              </a:rPr>
              <a:t>RegionServer</a:t>
            </a:r>
            <a:r>
              <a:rPr lang="tr-TR" dirty="0" smtClean="0">
                <a:latin typeface="Roboto"/>
              </a:rPr>
              <a:t> eklendiğinde veya çıktığında yük dengelenir.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 smtClean="0">
                <a:latin typeface="Roboto"/>
              </a:rPr>
              <a:t>HBaseMaster</a:t>
            </a:r>
            <a:r>
              <a:rPr lang="tr-TR" dirty="0" smtClean="0">
                <a:latin typeface="Roboto"/>
              </a:rPr>
              <a:t> ve </a:t>
            </a:r>
            <a:r>
              <a:rPr lang="tr-TR" dirty="0" err="1" smtClean="0">
                <a:latin typeface="Roboto"/>
              </a:rPr>
              <a:t>RegionServer</a:t>
            </a:r>
            <a:r>
              <a:rPr lang="tr-TR" dirty="0" smtClean="0">
                <a:latin typeface="Roboto"/>
              </a:rPr>
              <a:t> arasında </a:t>
            </a:r>
            <a:r>
              <a:rPr lang="tr-TR" dirty="0" err="1" smtClean="0">
                <a:latin typeface="Roboto"/>
              </a:rPr>
              <a:t>NameNode</a:t>
            </a:r>
            <a:r>
              <a:rPr lang="tr-TR" dirty="0" smtClean="0">
                <a:latin typeface="Roboto"/>
              </a:rPr>
              <a:t> ve </a:t>
            </a:r>
            <a:r>
              <a:rPr lang="tr-TR" dirty="0" err="1" smtClean="0">
                <a:latin typeface="Roboto"/>
              </a:rPr>
              <a:t>DataNode</a:t>
            </a:r>
            <a:r>
              <a:rPr lang="tr-TR" dirty="0" smtClean="0">
                <a:latin typeface="Roboto"/>
              </a:rPr>
              <a:t> arasındaki ilişkiye benzer bir ilişki vardır.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smtClean="0">
                <a:latin typeface="Roboto"/>
              </a:rPr>
              <a:t>Neyin nerede olduğu </a:t>
            </a:r>
            <a:r>
              <a:rPr lang="tr-TR" dirty="0" err="1" smtClean="0">
                <a:latin typeface="Roboto"/>
              </a:rPr>
              <a:t>HBaseMaster</a:t>
            </a:r>
            <a:r>
              <a:rPr lang="tr-TR" dirty="0" smtClean="0">
                <a:latin typeface="Roboto"/>
              </a:rPr>
              <a:t> tarafından bilinir.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smtClean="0">
                <a:latin typeface="Roboto"/>
              </a:rPr>
              <a:t>Hangi </a:t>
            </a:r>
            <a:r>
              <a:rPr lang="tr-TR" dirty="0" err="1" smtClean="0">
                <a:latin typeface="Roboto"/>
              </a:rPr>
              <a:t>HBaseMaster</a:t>
            </a:r>
            <a:r>
              <a:rPr lang="tr-TR" dirty="0" smtClean="0">
                <a:latin typeface="Roboto"/>
              </a:rPr>
              <a:t> sunucusunun aktif ve ayakta olduğu </a:t>
            </a:r>
            <a:r>
              <a:rPr lang="tr-TR" dirty="0" err="1" smtClean="0">
                <a:latin typeface="Roboto"/>
              </a:rPr>
              <a:t>ZooKeeper</a:t>
            </a:r>
            <a:r>
              <a:rPr lang="tr-TR" dirty="0" smtClean="0">
                <a:latin typeface="Roboto"/>
              </a:rPr>
              <a:t> tarafından bilinir.</a:t>
            </a:r>
          </a:p>
        </p:txBody>
      </p:sp>
    </p:spTree>
    <p:extLst>
      <p:ext uri="{BB962C8B-B14F-4D97-AF65-F5344CB8AC3E}">
        <p14:creationId xmlns:p14="http://schemas.microsoft.com/office/powerpoint/2010/main" val="72985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HBase </a:t>
            </a:r>
            <a:r>
              <a:rPr lang="tr-TR" sz="36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HMaster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7" name="İçerik Yer Tutucusu 2"/>
          <p:cNvSpPr txBox="1">
            <a:spLocks/>
          </p:cNvSpPr>
          <p:nvPr/>
        </p:nvSpPr>
        <p:spPr>
          <a:xfrm>
            <a:off x="977675" y="923624"/>
            <a:ext cx="10519781" cy="47984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 smtClean="0">
                <a:latin typeface="Roboto"/>
              </a:rPr>
              <a:t>RegionServer</a:t>
            </a:r>
            <a:r>
              <a:rPr lang="tr-TR" dirty="0" smtClean="0">
                <a:latin typeface="Roboto"/>
              </a:rPr>
              <a:t> coğrafi bölge değil bir, bir anahtarın belli aralıklarıdır.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 smtClean="0">
                <a:latin typeface="Roboto"/>
              </a:rPr>
              <a:t>RegionServer</a:t>
            </a:r>
            <a:r>
              <a:rPr lang="tr-TR" dirty="0" smtClean="0">
                <a:latin typeface="Roboto"/>
              </a:rPr>
              <a:t> HDFS üzerindeki dosyaları HBase adına yönetir.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smtClean="0">
                <a:latin typeface="Roboto"/>
              </a:rPr>
              <a:t>Yeni </a:t>
            </a:r>
            <a:r>
              <a:rPr lang="tr-TR" dirty="0" err="1" smtClean="0">
                <a:latin typeface="Roboto"/>
              </a:rPr>
              <a:t>RegionServer</a:t>
            </a:r>
            <a:r>
              <a:rPr lang="tr-TR" dirty="0" smtClean="0">
                <a:latin typeface="Roboto"/>
              </a:rPr>
              <a:t> eklendiğinde veya çıktığında yük dengelenir.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 smtClean="0">
                <a:latin typeface="Roboto"/>
              </a:rPr>
              <a:t>HBaseMaster</a:t>
            </a:r>
            <a:r>
              <a:rPr lang="tr-TR" dirty="0" smtClean="0">
                <a:latin typeface="Roboto"/>
              </a:rPr>
              <a:t> ve </a:t>
            </a:r>
            <a:r>
              <a:rPr lang="tr-TR" dirty="0" err="1" smtClean="0">
                <a:latin typeface="Roboto"/>
              </a:rPr>
              <a:t>RegionServer</a:t>
            </a:r>
            <a:r>
              <a:rPr lang="tr-TR" dirty="0" smtClean="0">
                <a:latin typeface="Roboto"/>
              </a:rPr>
              <a:t> arasında </a:t>
            </a:r>
            <a:r>
              <a:rPr lang="tr-TR" dirty="0" err="1" smtClean="0">
                <a:latin typeface="Roboto"/>
              </a:rPr>
              <a:t>NameNode</a:t>
            </a:r>
            <a:r>
              <a:rPr lang="tr-TR" dirty="0" smtClean="0">
                <a:latin typeface="Roboto"/>
              </a:rPr>
              <a:t> ve </a:t>
            </a:r>
            <a:r>
              <a:rPr lang="tr-TR" dirty="0" err="1" smtClean="0">
                <a:latin typeface="Roboto"/>
              </a:rPr>
              <a:t>DataNode</a:t>
            </a:r>
            <a:r>
              <a:rPr lang="tr-TR" dirty="0" smtClean="0">
                <a:latin typeface="Roboto"/>
              </a:rPr>
              <a:t> arasındaki ilişkiye benzer bir ilişki vardır.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smtClean="0">
                <a:latin typeface="Roboto"/>
              </a:rPr>
              <a:t>Neyin nerede olduğu </a:t>
            </a:r>
            <a:r>
              <a:rPr lang="tr-TR" dirty="0" err="1" smtClean="0">
                <a:latin typeface="Roboto"/>
              </a:rPr>
              <a:t>HBaseMaster</a:t>
            </a:r>
            <a:r>
              <a:rPr lang="tr-TR" dirty="0" smtClean="0">
                <a:latin typeface="Roboto"/>
              </a:rPr>
              <a:t> tarafından bilinir.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smtClean="0">
                <a:latin typeface="Roboto"/>
              </a:rPr>
              <a:t>Hangi </a:t>
            </a:r>
            <a:r>
              <a:rPr lang="tr-TR" dirty="0" err="1" smtClean="0">
                <a:latin typeface="Roboto"/>
              </a:rPr>
              <a:t>HBaseMaster</a:t>
            </a:r>
            <a:r>
              <a:rPr lang="tr-TR" dirty="0" smtClean="0">
                <a:latin typeface="Roboto"/>
              </a:rPr>
              <a:t> sunucusunun aktif ve ayakta olduğu </a:t>
            </a:r>
            <a:r>
              <a:rPr lang="tr-TR" dirty="0" err="1" smtClean="0">
                <a:latin typeface="Roboto"/>
              </a:rPr>
              <a:t>ZooKeeper</a:t>
            </a:r>
            <a:r>
              <a:rPr lang="tr-TR" dirty="0" smtClean="0">
                <a:latin typeface="Roboto"/>
              </a:rPr>
              <a:t> tarafından bilinir.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737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Düz Ok Bağlayıcısı 173"/>
          <p:cNvCxnSpPr>
            <a:stCxn id="158" idx="3"/>
            <a:endCxn id="49" idx="2"/>
          </p:cNvCxnSpPr>
          <p:nvPr/>
        </p:nvCxnSpPr>
        <p:spPr>
          <a:xfrm flipV="1">
            <a:off x="3302184" y="3506904"/>
            <a:ext cx="3006010" cy="10515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Düz Ok Bağlayıcısı 172"/>
          <p:cNvCxnSpPr>
            <a:stCxn id="130" idx="3"/>
            <a:endCxn id="49" idx="2"/>
          </p:cNvCxnSpPr>
          <p:nvPr/>
        </p:nvCxnSpPr>
        <p:spPr>
          <a:xfrm flipV="1">
            <a:off x="4311593" y="3506904"/>
            <a:ext cx="1996601" cy="1075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 50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52" name="Grup 51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54" name="Dikdörtgen 53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55" name="Grup 54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56" name="Resim 55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7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3" name="Metin kutusu 52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2" name="Grup 11"/>
          <p:cNvGrpSpPr/>
          <p:nvPr/>
        </p:nvGrpSpPr>
        <p:grpSpPr>
          <a:xfrm>
            <a:off x="9421852" y="2118657"/>
            <a:ext cx="760295" cy="1258963"/>
            <a:chOff x="1991638" y="4296427"/>
            <a:chExt cx="814192" cy="1499679"/>
          </a:xfrm>
        </p:grpSpPr>
        <p:sp>
          <p:nvSpPr>
            <p:cNvPr id="13" name="Yamuk 12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Yamuk 13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kdörtgen 14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Yuvarlatılmış Dikdörtgen 16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Düz Bağlayıcı 17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 20"/>
          <p:cNvGrpSpPr/>
          <p:nvPr/>
        </p:nvGrpSpPr>
        <p:grpSpPr>
          <a:xfrm>
            <a:off x="8579311" y="821946"/>
            <a:ext cx="760295" cy="1258963"/>
            <a:chOff x="1991638" y="4296427"/>
            <a:chExt cx="814192" cy="1499679"/>
          </a:xfrm>
        </p:grpSpPr>
        <p:sp>
          <p:nvSpPr>
            <p:cNvPr id="22" name="Yamuk 21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Yamuk 22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Yuvarlatılmış Dikdörtgen 25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Düz Bağlayıcı 26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Düz Bağlayıcı 27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üz Bağlayıcı 28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Yamuk 30"/>
          <p:cNvSpPr/>
          <p:nvPr/>
        </p:nvSpPr>
        <p:spPr>
          <a:xfrm>
            <a:off x="9421852" y="4726480"/>
            <a:ext cx="195823" cy="89908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Yamuk 31"/>
          <p:cNvSpPr/>
          <p:nvPr/>
        </p:nvSpPr>
        <p:spPr>
          <a:xfrm>
            <a:off x="9982296" y="4726480"/>
            <a:ext cx="195823" cy="89908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kdörtgen 32"/>
          <p:cNvSpPr/>
          <p:nvPr/>
        </p:nvSpPr>
        <p:spPr>
          <a:xfrm>
            <a:off x="9421852" y="3557425"/>
            <a:ext cx="760295" cy="121979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Yuvarlatılmış Dikdörtgen 34"/>
          <p:cNvSpPr/>
          <p:nvPr/>
        </p:nvSpPr>
        <p:spPr>
          <a:xfrm>
            <a:off x="9515874" y="3682150"/>
            <a:ext cx="564335" cy="2185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Düz Bağlayıcı 35"/>
          <p:cNvCxnSpPr/>
          <p:nvPr/>
        </p:nvCxnSpPr>
        <p:spPr>
          <a:xfrm>
            <a:off x="9612839" y="3732397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Düz Bağlayıcı 36"/>
          <p:cNvCxnSpPr/>
          <p:nvPr/>
        </p:nvCxnSpPr>
        <p:spPr>
          <a:xfrm>
            <a:off x="9612839" y="3791035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/>
          <p:cNvCxnSpPr/>
          <p:nvPr/>
        </p:nvCxnSpPr>
        <p:spPr>
          <a:xfrm>
            <a:off x="9612838" y="3852734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Resim 4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5955769" y="2997552"/>
            <a:ext cx="704850" cy="509352"/>
          </a:xfrm>
          <a:prstGeom prst="rect">
            <a:avLst/>
          </a:prstGeom>
        </p:spPr>
      </p:pic>
      <p:cxnSp>
        <p:nvCxnSpPr>
          <p:cNvPr id="5" name="Düz Ok Bağlayıcısı 4"/>
          <p:cNvCxnSpPr>
            <a:stCxn id="42" idx="3"/>
            <a:endCxn id="49" idx="2"/>
          </p:cNvCxnSpPr>
          <p:nvPr/>
        </p:nvCxnSpPr>
        <p:spPr>
          <a:xfrm flipV="1">
            <a:off x="5339340" y="3506904"/>
            <a:ext cx="968854" cy="10436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Düz Ok Bağlayıcısı 57"/>
          <p:cNvCxnSpPr>
            <a:stCxn id="49" idx="3"/>
            <a:endCxn id="33" idx="1"/>
          </p:cNvCxnSpPr>
          <p:nvPr/>
        </p:nvCxnSpPr>
        <p:spPr>
          <a:xfrm>
            <a:off x="6660619" y="3252228"/>
            <a:ext cx="2761233" cy="9150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Düz Ok Bağlayıcısı 58"/>
          <p:cNvCxnSpPr>
            <a:stCxn id="49" idx="3"/>
            <a:endCxn id="15" idx="1"/>
          </p:cNvCxnSpPr>
          <p:nvPr/>
        </p:nvCxnSpPr>
        <p:spPr>
          <a:xfrm flipV="1">
            <a:off x="6660619" y="2728554"/>
            <a:ext cx="2761233" cy="5236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Düz Ok Bağlayıcısı 59"/>
          <p:cNvCxnSpPr>
            <a:stCxn id="49" idx="3"/>
            <a:endCxn id="24" idx="1"/>
          </p:cNvCxnSpPr>
          <p:nvPr/>
        </p:nvCxnSpPr>
        <p:spPr>
          <a:xfrm flipV="1">
            <a:off x="6660619" y="1431843"/>
            <a:ext cx="1918692" cy="18203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up 118"/>
          <p:cNvGrpSpPr/>
          <p:nvPr/>
        </p:nvGrpSpPr>
        <p:grpSpPr>
          <a:xfrm>
            <a:off x="4513557" y="3539465"/>
            <a:ext cx="848695" cy="1660167"/>
            <a:chOff x="4513557" y="3539465"/>
            <a:chExt cx="848695" cy="1660167"/>
          </a:xfrm>
        </p:grpSpPr>
        <p:grpSp>
          <p:nvGrpSpPr>
            <p:cNvPr id="39" name="Grup 38"/>
            <p:cNvGrpSpPr/>
            <p:nvPr/>
          </p:nvGrpSpPr>
          <p:grpSpPr>
            <a:xfrm>
              <a:off x="4579045" y="3940669"/>
              <a:ext cx="760295" cy="1258963"/>
              <a:chOff x="1991638" y="4296427"/>
              <a:chExt cx="814192" cy="1499679"/>
            </a:xfrm>
          </p:grpSpPr>
          <p:sp>
            <p:nvSpPr>
              <p:cNvPr id="40" name="Yamuk 3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Yamuk 4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Dikdörtgen 4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Dikdörtgen 42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Yuvarlatılmış Dikdörtgen 43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Düz Bağlayıcı 44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üz Bağlayıcı 45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Düz Bağlayıcı 46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Metin kutusu 60"/>
            <p:cNvSpPr txBox="1"/>
            <p:nvPr/>
          </p:nvSpPr>
          <p:spPr>
            <a:xfrm>
              <a:off x="4513557" y="3539465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Resource Manager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7" name="Grup 116"/>
          <p:cNvGrpSpPr/>
          <p:nvPr/>
        </p:nvGrpSpPr>
        <p:grpSpPr>
          <a:xfrm>
            <a:off x="2779294" y="707348"/>
            <a:ext cx="848695" cy="1648998"/>
            <a:chOff x="3341563" y="1378011"/>
            <a:chExt cx="848695" cy="1648998"/>
          </a:xfrm>
        </p:grpSpPr>
        <p:grpSp>
          <p:nvGrpSpPr>
            <p:cNvPr id="92" name="Grup 91"/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93" name="Yamuk 9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amuk 9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Dikdörtgen 9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Dikdörtgen 9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Yuvarlatılmış Dikdörtgen 9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Düz Bağlayıcı 9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Düz Bağlayıcı 9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Düz Bağlayıcı 9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Metin kutusu 101"/>
            <p:cNvSpPr txBox="1"/>
            <p:nvPr/>
          </p:nvSpPr>
          <p:spPr>
            <a:xfrm>
              <a:off x="3341563" y="1378011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Server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3" name="Düz Ok Bağlayıcısı 102"/>
          <p:cNvCxnSpPr>
            <a:stCxn id="95" idx="3"/>
            <a:endCxn id="49" idx="1"/>
          </p:cNvCxnSpPr>
          <p:nvPr/>
        </p:nvCxnSpPr>
        <p:spPr>
          <a:xfrm>
            <a:off x="3587750" y="1707280"/>
            <a:ext cx="2368019" cy="15449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Resim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2321" y="1198113"/>
            <a:ext cx="1079297" cy="1048857"/>
          </a:xfrm>
          <a:prstGeom prst="rect">
            <a:avLst/>
          </a:prstGeom>
        </p:spPr>
      </p:pic>
      <p:cxnSp>
        <p:nvCxnSpPr>
          <p:cNvPr id="106" name="Düz Ok Bağlayıcısı 105"/>
          <p:cNvCxnSpPr>
            <a:stCxn id="105" idx="1"/>
            <a:endCxn id="95" idx="1"/>
          </p:cNvCxnSpPr>
          <p:nvPr/>
        </p:nvCxnSpPr>
        <p:spPr>
          <a:xfrm flipV="1">
            <a:off x="1631618" y="1707280"/>
            <a:ext cx="1195837" cy="152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Dikdörtgen 119"/>
          <p:cNvSpPr/>
          <p:nvPr/>
        </p:nvSpPr>
        <p:spPr>
          <a:xfrm>
            <a:off x="8667196" y="1198483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NodeManager</a:t>
            </a:r>
            <a:endParaRPr lang="en-US" sz="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14" name="Grup 113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15" name="Dikdörtgen 114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6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3" name="Grup 112"/>
          <p:cNvGrpSpPr/>
          <p:nvPr/>
        </p:nvGrpSpPr>
        <p:grpSpPr>
          <a:xfrm>
            <a:off x="3485810" y="3571544"/>
            <a:ext cx="848695" cy="1660167"/>
            <a:chOff x="4513557" y="3539465"/>
            <a:chExt cx="848695" cy="1660167"/>
          </a:xfrm>
        </p:grpSpPr>
        <p:grpSp>
          <p:nvGrpSpPr>
            <p:cNvPr id="123" name="Grup 122"/>
            <p:cNvGrpSpPr/>
            <p:nvPr/>
          </p:nvGrpSpPr>
          <p:grpSpPr>
            <a:xfrm>
              <a:off x="4579045" y="3940669"/>
              <a:ext cx="760295" cy="1258963"/>
              <a:chOff x="1991638" y="4296427"/>
              <a:chExt cx="814192" cy="1499679"/>
            </a:xfrm>
          </p:grpSpPr>
          <p:sp>
            <p:nvSpPr>
              <p:cNvPr id="126" name="Yamuk 12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Yamuk 12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Dikdörtgen 12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Dikdörtgen 138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Yuvarlatılmış Dikdörtgen 14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Düz Bağlayıcı 14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Düz Bağlayıcı 15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Düz Bağlayıcı 15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Metin kutusu 124"/>
            <p:cNvSpPr txBox="1"/>
            <p:nvPr/>
          </p:nvSpPr>
          <p:spPr>
            <a:xfrm>
              <a:off x="4513557" y="3539465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Secondary</a:t>
              </a:r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3" name="Grup 152"/>
          <p:cNvGrpSpPr/>
          <p:nvPr/>
        </p:nvGrpSpPr>
        <p:grpSpPr>
          <a:xfrm>
            <a:off x="2502752" y="3669944"/>
            <a:ext cx="848695" cy="1537536"/>
            <a:chOff x="4539908" y="3662096"/>
            <a:chExt cx="848695" cy="1537536"/>
          </a:xfrm>
        </p:grpSpPr>
        <p:grpSp>
          <p:nvGrpSpPr>
            <p:cNvPr id="154" name="Grup 153"/>
            <p:cNvGrpSpPr/>
            <p:nvPr/>
          </p:nvGrpSpPr>
          <p:grpSpPr>
            <a:xfrm>
              <a:off x="4579045" y="3940669"/>
              <a:ext cx="760295" cy="1258963"/>
              <a:chOff x="1991638" y="4296427"/>
              <a:chExt cx="814192" cy="1499679"/>
            </a:xfrm>
          </p:grpSpPr>
          <p:sp>
            <p:nvSpPr>
              <p:cNvPr id="156" name="Yamuk 15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Yamuk 156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Dikdörtgen 157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Dikdörtgen 158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uvarlatılmış Dikdörtgen 159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1" name="Düz Bağlayıcı 160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Düz Bağlayıcı 161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Düz Bağlayıcı 162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5" name="Metin kutusu 154"/>
            <p:cNvSpPr txBox="1"/>
            <p:nvPr/>
          </p:nvSpPr>
          <p:spPr>
            <a:xfrm>
              <a:off x="4539908" y="3662096"/>
              <a:ext cx="8486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4" name="Yamuk 163"/>
          <p:cNvSpPr/>
          <p:nvPr/>
        </p:nvSpPr>
        <p:spPr>
          <a:xfrm>
            <a:off x="8532935" y="5649768"/>
            <a:ext cx="195823" cy="89908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Yamuk 164"/>
          <p:cNvSpPr/>
          <p:nvPr/>
        </p:nvSpPr>
        <p:spPr>
          <a:xfrm>
            <a:off x="9093379" y="5649768"/>
            <a:ext cx="195823" cy="89908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Dikdörtgen 165"/>
          <p:cNvSpPr/>
          <p:nvPr/>
        </p:nvSpPr>
        <p:spPr>
          <a:xfrm>
            <a:off x="8532935" y="4480713"/>
            <a:ext cx="760295" cy="121979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Yuvarlatılmış Dikdörtgen 166"/>
          <p:cNvSpPr/>
          <p:nvPr/>
        </p:nvSpPr>
        <p:spPr>
          <a:xfrm>
            <a:off x="8626957" y="4605438"/>
            <a:ext cx="564335" cy="2185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Düz Bağlayıcı 167"/>
          <p:cNvCxnSpPr/>
          <p:nvPr/>
        </p:nvCxnSpPr>
        <p:spPr>
          <a:xfrm>
            <a:off x="8723922" y="4655685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Düz Bağlayıcı 168"/>
          <p:cNvCxnSpPr/>
          <p:nvPr/>
        </p:nvCxnSpPr>
        <p:spPr>
          <a:xfrm>
            <a:off x="8723922" y="4714323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Düz Bağlayıcı 169"/>
          <p:cNvCxnSpPr/>
          <p:nvPr/>
        </p:nvCxnSpPr>
        <p:spPr>
          <a:xfrm>
            <a:off x="8723921" y="4776022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Düz Ok Bağlayıcısı 171"/>
          <p:cNvCxnSpPr>
            <a:stCxn id="49" idx="3"/>
            <a:endCxn id="166" idx="1"/>
          </p:cNvCxnSpPr>
          <p:nvPr/>
        </p:nvCxnSpPr>
        <p:spPr>
          <a:xfrm>
            <a:off x="6660619" y="3252228"/>
            <a:ext cx="1872316" cy="18383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Dikdörtgen 174"/>
          <p:cNvSpPr/>
          <p:nvPr/>
        </p:nvSpPr>
        <p:spPr>
          <a:xfrm>
            <a:off x="8677222" y="1361568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7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DataNode</a:t>
            </a:r>
            <a:endParaRPr lang="en-US" sz="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6" name="Dikdörtgen 175"/>
          <p:cNvSpPr/>
          <p:nvPr/>
        </p:nvSpPr>
        <p:spPr>
          <a:xfrm>
            <a:off x="9519800" y="2495487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NodeManager</a:t>
            </a:r>
            <a:endParaRPr lang="en-US" sz="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7" name="Dikdörtgen 176"/>
          <p:cNvSpPr/>
          <p:nvPr/>
        </p:nvSpPr>
        <p:spPr>
          <a:xfrm>
            <a:off x="9516064" y="2658705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7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DataNode</a:t>
            </a:r>
            <a:endParaRPr lang="en-US" sz="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8" name="Dikdörtgen 177"/>
          <p:cNvSpPr/>
          <p:nvPr/>
        </p:nvSpPr>
        <p:spPr>
          <a:xfrm>
            <a:off x="9519800" y="3934388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NodeManager</a:t>
            </a:r>
            <a:endParaRPr lang="en-US" sz="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9" name="Dikdörtgen 178"/>
          <p:cNvSpPr/>
          <p:nvPr/>
        </p:nvSpPr>
        <p:spPr>
          <a:xfrm>
            <a:off x="9515874" y="4097473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7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DataNode</a:t>
            </a:r>
            <a:endParaRPr lang="en-US" sz="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0" name="Dikdörtgen 179"/>
          <p:cNvSpPr/>
          <p:nvPr/>
        </p:nvSpPr>
        <p:spPr>
          <a:xfrm>
            <a:off x="8643583" y="4863467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NodeManager</a:t>
            </a:r>
            <a:endParaRPr lang="en-US" sz="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1" name="Dikdörtgen 180"/>
          <p:cNvSpPr/>
          <p:nvPr/>
        </p:nvSpPr>
        <p:spPr>
          <a:xfrm>
            <a:off x="8643582" y="5026825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7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DataNode</a:t>
            </a:r>
            <a:endParaRPr lang="en-US" sz="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" name="Resim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458" y="1534716"/>
            <a:ext cx="412739" cy="484143"/>
          </a:xfrm>
          <a:prstGeom prst="rect">
            <a:avLst/>
          </a:prstGeom>
        </p:spPr>
      </p:pic>
      <p:pic>
        <p:nvPicPr>
          <p:cNvPr id="182" name="Resim 1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414" y="2850039"/>
            <a:ext cx="412739" cy="484143"/>
          </a:xfrm>
          <a:prstGeom prst="rect">
            <a:avLst/>
          </a:prstGeom>
        </p:spPr>
      </p:pic>
      <p:pic>
        <p:nvPicPr>
          <p:cNvPr id="183" name="Resim 1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413" y="4276732"/>
            <a:ext cx="412739" cy="484143"/>
          </a:xfrm>
          <a:prstGeom prst="rect">
            <a:avLst/>
          </a:prstGeom>
        </p:spPr>
      </p:pic>
      <p:pic>
        <p:nvPicPr>
          <p:cNvPr id="184" name="Resim 18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497" y="5201314"/>
            <a:ext cx="412739" cy="484143"/>
          </a:xfrm>
          <a:prstGeom prst="rect">
            <a:avLst/>
          </a:prstGeom>
        </p:spPr>
      </p:pic>
      <p:sp>
        <p:nvSpPr>
          <p:cNvPr id="185" name="Dikdörtgen 184"/>
          <p:cNvSpPr/>
          <p:nvPr/>
        </p:nvSpPr>
        <p:spPr>
          <a:xfrm>
            <a:off x="2630390" y="4350135"/>
            <a:ext cx="564335" cy="147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6" name="Dikdörtgen 185"/>
          <p:cNvSpPr/>
          <p:nvPr/>
        </p:nvSpPr>
        <p:spPr>
          <a:xfrm>
            <a:off x="3645320" y="4353043"/>
            <a:ext cx="564335" cy="147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7" name="Dikdörtgen 186"/>
          <p:cNvSpPr/>
          <p:nvPr/>
        </p:nvSpPr>
        <p:spPr>
          <a:xfrm>
            <a:off x="4676993" y="4351813"/>
            <a:ext cx="564335" cy="147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8" name="Dikdörtgen 187"/>
          <p:cNvSpPr/>
          <p:nvPr/>
        </p:nvSpPr>
        <p:spPr>
          <a:xfrm>
            <a:off x="2624137" y="4540146"/>
            <a:ext cx="564335" cy="147071"/>
          </a:xfrm>
          <a:prstGeom prst="rect">
            <a:avLst/>
          </a:prstGeom>
          <a:solidFill>
            <a:srgbClr val="BA160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 smtClean="0">
                <a:solidFill>
                  <a:schemeClr val="bg1"/>
                </a:solidFill>
              </a:rPr>
              <a:t>HBaseMaster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190" name="Dikdörtgen 189"/>
          <p:cNvSpPr/>
          <p:nvPr/>
        </p:nvSpPr>
        <p:spPr>
          <a:xfrm>
            <a:off x="4681224" y="4521921"/>
            <a:ext cx="564335" cy="147071"/>
          </a:xfrm>
          <a:prstGeom prst="rect">
            <a:avLst/>
          </a:prstGeom>
          <a:solidFill>
            <a:srgbClr val="BA160C"/>
          </a:solidFill>
          <a:effectLst>
            <a:glow rad="254000">
              <a:schemeClr val="accent4">
                <a:satMod val="175000"/>
                <a:alpha val="45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 smtClean="0">
                <a:solidFill>
                  <a:schemeClr val="bg1"/>
                </a:solidFill>
              </a:rPr>
              <a:t>HBaseMaster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191" name="Dikdörtgen 190"/>
          <p:cNvSpPr/>
          <p:nvPr/>
        </p:nvSpPr>
        <p:spPr>
          <a:xfrm>
            <a:off x="9533614" y="2845433"/>
            <a:ext cx="564335" cy="147071"/>
          </a:xfrm>
          <a:prstGeom prst="rect">
            <a:avLst/>
          </a:prstGeom>
          <a:solidFill>
            <a:srgbClr val="BA160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 smtClean="0">
                <a:solidFill>
                  <a:schemeClr val="bg1"/>
                </a:solidFill>
              </a:rPr>
              <a:t>RegionServer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192" name="Dikdörtgen 191"/>
          <p:cNvSpPr/>
          <p:nvPr/>
        </p:nvSpPr>
        <p:spPr>
          <a:xfrm>
            <a:off x="8654734" y="5213364"/>
            <a:ext cx="564335" cy="147071"/>
          </a:xfrm>
          <a:prstGeom prst="rect">
            <a:avLst/>
          </a:prstGeom>
          <a:solidFill>
            <a:srgbClr val="BA160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 smtClean="0">
                <a:solidFill>
                  <a:schemeClr val="bg1"/>
                </a:solidFill>
              </a:rPr>
              <a:t>RegionServer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193" name="Dikdörtgen 192"/>
          <p:cNvSpPr/>
          <p:nvPr/>
        </p:nvSpPr>
        <p:spPr>
          <a:xfrm>
            <a:off x="8677221" y="1536516"/>
            <a:ext cx="564335" cy="147071"/>
          </a:xfrm>
          <a:prstGeom prst="rect">
            <a:avLst/>
          </a:prstGeom>
          <a:solidFill>
            <a:srgbClr val="BA160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 smtClean="0">
                <a:solidFill>
                  <a:schemeClr val="bg1"/>
                </a:solidFill>
              </a:rPr>
              <a:t>RegionServer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48" name="Dikdörtgen 47"/>
          <p:cNvSpPr/>
          <p:nvPr/>
        </p:nvSpPr>
        <p:spPr>
          <a:xfrm>
            <a:off x="8578598" y="5306910"/>
            <a:ext cx="679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HDFS</a:t>
            </a:r>
            <a:endParaRPr lang="en-US" dirty="0"/>
          </a:p>
        </p:txBody>
      </p:sp>
      <p:sp>
        <p:nvSpPr>
          <p:cNvPr id="194" name="Dikdörtgen 193"/>
          <p:cNvSpPr/>
          <p:nvPr/>
        </p:nvSpPr>
        <p:spPr>
          <a:xfrm>
            <a:off x="9492067" y="4406690"/>
            <a:ext cx="679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HDFS</a:t>
            </a:r>
            <a:endParaRPr lang="en-US" dirty="0"/>
          </a:p>
        </p:txBody>
      </p:sp>
      <p:sp>
        <p:nvSpPr>
          <p:cNvPr id="195" name="Dikdörtgen 194"/>
          <p:cNvSpPr/>
          <p:nvPr/>
        </p:nvSpPr>
        <p:spPr>
          <a:xfrm>
            <a:off x="9468228" y="2989136"/>
            <a:ext cx="679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HDFS</a:t>
            </a:r>
            <a:endParaRPr lang="en-US" dirty="0"/>
          </a:p>
        </p:txBody>
      </p:sp>
      <p:sp>
        <p:nvSpPr>
          <p:cNvPr id="196" name="Dikdörtgen 195"/>
          <p:cNvSpPr/>
          <p:nvPr/>
        </p:nvSpPr>
        <p:spPr>
          <a:xfrm>
            <a:off x="8632116" y="1661591"/>
            <a:ext cx="679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HDFS</a:t>
            </a:r>
            <a:endParaRPr lang="en-US" dirty="0"/>
          </a:p>
        </p:txBody>
      </p:sp>
      <p:sp>
        <p:nvSpPr>
          <p:cNvPr id="197" name="Unvan 1"/>
          <p:cNvSpPr txBox="1">
            <a:spLocks/>
          </p:cNvSpPr>
          <p:nvPr/>
        </p:nvSpPr>
        <p:spPr>
          <a:xfrm>
            <a:off x="3742284" y="265983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HBase Mimari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2" name="Dikdörtgen 61"/>
          <p:cNvSpPr/>
          <p:nvPr/>
        </p:nvSpPr>
        <p:spPr>
          <a:xfrm>
            <a:off x="9164186" y="1548380"/>
            <a:ext cx="59334" cy="6551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Dikdörtgen 197"/>
          <p:cNvSpPr/>
          <p:nvPr/>
        </p:nvSpPr>
        <p:spPr>
          <a:xfrm>
            <a:off x="8698877" y="1560343"/>
            <a:ext cx="59334" cy="6551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Dikdörtgen 198"/>
          <p:cNvSpPr/>
          <p:nvPr/>
        </p:nvSpPr>
        <p:spPr>
          <a:xfrm>
            <a:off x="9553053" y="2865696"/>
            <a:ext cx="59334" cy="6551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Dikdörtgen 199"/>
          <p:cNvSpPr/>
          <p:nvPr/>
        </p:nvSpPr>
        <p:spPr>
          <a:xfrm>
            <a:off x="10010118" y="2878344"/>
            <a:ext cx="59334" cy="6551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Dikdörtgen 200"/>
          <p:cNvSpPr/>
          <p:nvPr/>
        </p:nvSpPr>
        <p:spPr>
          <a:xfrm>
            <a:off x="9093379" y="5228901"/>
            <a:ext cx="59334" cy="6551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Dikdörtgen 201"/>
          <p:cNvSpPr/>
          <p:nvPr/>
        </p:nvSpPr>
        <p:spPr>
          <a:xfrm>
            <a:off x="9750432" y="2854841"/>
            <a:ext cx="59334" cy="6551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Dikdörtgen 202"/>
          <p:cNvSpPr/>
          <p:nvPr/>
        </p:nvSpPr>
        <p:spPr>
          <a:xfrm>
            <a:off x="8699669" y="5257807"/>
            <a:ext cx="59334" cy="6551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3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86" grpId="0" animBg="1"/>
      <p:bldP spid="187" grpId="0" animBg="1"/>
      <p:bldP spid="188" grpId="0" animBg="1"/>
      <p:bldP spid="190" grpId="0" animBg="1"/>
      <p:bldP spid="191" grpId="0" animBg="1"/>
      <p:bldP spid="192" grpId="0" animBg="1"/>
      <p:bldP spid="193" grpId="0" animBg="1"/>
      <p:bldP spid="62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Düz Ok Bağlayıcısı 173"/>
          <p:cNvCxnSpPr>
            <a:stCxn id="158" idx="3"/>
            <a:endCxn id="49" idx="2"/>
          </p:cNvCxnSpPr>
          <p:nvPr/>
        </p:nvCxnSpPr>
        <p:spPr>
          <a:xfrm flipV="1">
            <a:off x="3302184" y="3506904"/>
            <a:ext cx="3006010" cy="10515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Düz Ok Bağlayıcısı 172"/>
          <p:cNvCxnSpPr>
            <a:stCxn id="130" idx="3"/>
            <a:endCxn id="49" idx="2"/>
          </p:cNvCxnSpPr>
          <p:nvPr/>
        </p:nvCxnSpPr>
        <p:spPr>
          <a:xfrm flipV="1">
            <a:off x="4311593" y="3506904"/>
            <a:ext cx="1996601" cy="1075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 50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52" name="Grup 51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54" name="Dikdörtgen 53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55" name="Grup 54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56" name="Resim 55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7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3" name="Metin kutusu 52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49" name="Resim 4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5955769" y="2997552"/>
            <a:ext cx="704850" cy="509352"/>
          </a:xfrm>
          <a:prstGeom prst="rect">
            <a:avLst/>
          </a:prstGeom>
        </p:spPr>
      </p:pic>
      <p:cxnSp>
        <p:nvCxnSpPr>
          <p:cNvPr id="5" name="Düz Ok Bağlayıcısı 4"/>
          <p:cNvCxnSpPr>
            <a:stCxn id="42" idx="3"/>
            <a:endCxn id="49" idx="2"/>
          </p:cNvCxnSpPr>
          <p:nvPr/>
        </p:nvCxnSpPr>
        <p:spPr>
          <a:xfrm flipV="1">
            <a:off x="5339340" y="3506904"/>
            <a:ext cx="968854" cy="10436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Düz Ok Bağlayıcısı 57"/>
          <p:cNvCxnSpPr>
            <a:stCxn id="49" idx="3"/>
            <a:endCxn id="226" idx="1"/>
          </p:cNvCxnSpPr>
          <p:nvPr/>
        </p:nvCxnSpPr>
        <p:spPr>
          <a:xfrm>
            <a:off x="6660619" y="3252228"/>
            <a:ext cx="2436997" cy="8275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Düz Ok Bağlayıcısı 58"/>
          <p:cNvCxnSpPr>
            <a:stCxn id="49" idx="3"/>
            <a:endCxn id="15" idx="1"/>
          </p:cNvCxnSpPr>
          <p:nvPr/>
        </p:nvCxnSpPr>
        <p:spPr>
          <a:xfrm flipV="1">
            <a:off x="6660619" y="2593970"/>
            <a:ext cx="2441943" cy="6582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Düz Ok Bağlayıcısı 59"/>
          <p:cNvCxnSpPr>
            <a:stCxn id="49" idx="3"/>
            <a:endCxn id="141" idx="1"/>
          </p:cNvCxnSpPr>
          <p:nvPr/>
        </p:nvCxnSpPr>
        <p:spPr>
          <a:xfrm flipV="1">
            <a:off x="6660619" y="1524770"/>
            <a:ext cx="1376048" cy="17274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up 118"/>
          <p:cNvGrpSpPr/>
          <p:nvPr/>
        </p:nvGrpSpPr>
        <p:grpSpPr>
          <a:xfrm>
            <a:off x="4513557" y="3539465"/>
            <a:ext cx="848695" cy="1660167"/>
            <a:chOff x="4513557" y="3539465"/>
            <a:chExt cx="848695" cy="1660167"/>
          </a:xfrm>
        </p:grpSpPr>
        <p:grpSp>
          <p:nvGrpSpPr>
            <p:cNvPr id="39" name="Grup 38"/>
            <p:cNvGrpSpPr/>
            <p:nvPr/>
          </p:nvGrpSpPr>
          <p:grpSpPr>
            <a:xfrm>
              <a:off x="4579045" y="3940669"/>
              <a:ext cx="760295" cy="1258963"/>
              <a:chOff x="1991638" y="4296427"/>
              <a:chExt cx="814192" cy="1499679"/>
            </a:xfrm>
          </p:grpSpPr>
          <p:sp>
            <p:nvSpPr>
              <p:cNvPr id="40" name="Yamuk 3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Yamuk 4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Dikdörtgen 4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Dikdörtgen 42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Yuvarlatılmış Dikdörtgen 43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Düz Bağlayıcı 44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üz Bağlayıcı 45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Düz Bağlayıcı 46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Metin kutusu 60"/>
            <p:cNvSpPr txBox="1"/>
            <p:nvPr/>
          </p:nvSpPr>
          <p:spPr>
            <a:xfrm>
              <a:off x="4513557" y="3539465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Resource Manager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7" name="Grup 116"/>
          <p:cNvGrpSpPr/>
          <p:nvPr/>
        </p:nvGrpSpPr>
        <p:grpSpPr>
          <a:xfrm>
            <a:off x="3921336" y="1250752"/>
            <a:ext cx="848695" cy="1648998"/>
            <a:chOff x="3341563" y="1378011"/>
            <a:chExt cx="848695" cy="1648998"/>
          </a:xfrm>
        </p:grpSpPr>
        <p:grpSp>
          <p:nvGrpSpPr>
            <p:cNvPr id="92" name="Grup 91"/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93" name="Yamuk 9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amuk 9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Dikdörtgen 9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Dikdörtgen 9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Yuvarlatılmış Dikdörtgen 9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Düz Bağlayıcı 9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Düz Bağlayıcı 9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Düz Bağlayıcı 9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Metin kutusu 101"/>
            <p:cNvSpPr txBox="1"/>
            <p:nvPr/>
          </p:nvSpPr>
          <p:spPr>
            <a:xfrm>
              <a:off x="3341563" y="1378011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Server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3" name="Düz Ok Bağlayıcısı 102"/>
          <p:cNvCxnSpPr>
            <a:stCxn id="95" idx="3"/>
            <a:endCxn id="49" idx="1"/>
          </p:cNvCxnSpPr>
          <p:nvPr/>
        </p:nvCxnSpPr>
        <p:spPr>
          <a:xfrm>
            <a:off x="4729792" y="2250684"/>
            <a:ext cx="1225977" cy="1001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Resim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94363" y="1741517"/>
            <a:ext cx="1079297" cy="1048857"/>
          </a:xfrm>
          <a:prstGeom prst="rect">
            <a:avLst/>
          </a:prstGeom>
        </p:spPr>
      </p:pic>
      <p:cxnSp>
        <p:nvCxnSpPr>
          <p:cNvPr id="106" name="Düz Ok Bağlayıcısı 105"/>
          <p:cNvCxnSpPr>
            <a:stCxn id="105" idx="1"/>
            <a:endCxn id="95" idx="1"/>
          </p:cNvCxnSpPr>
          <p:nvPr/>
        </p:nvCxnSpPr>
        <p:spPr>
          <a:xfrm flipV="1">
            <a:off x="2773660" y="2250684"/>
            <a:ext cx="1195837" cy="152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 113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15" name="Dikdörtgen 114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6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3" name="Grup 112"/>
          <p:cNvGrpSpPr/>
          <p:nvPr/>
        </p:nvGrpSpPr>
        <p:grpSpPr>
          <a:xfrm>
            <a:off x="3485810" y="3571544"/>
            <a:ext cx="848695" cy="1660167"/>
            <a:chOff x="4513557" y="3539465"/>
            <a:chExt cx="848695" cy="1660167"/>
          </a:xfrm>
        </p:grpSpPr>
        <p:grpSp>
          <p:nvGrpSpPr>
            <p:cNvPr id="123" name="Grup 122"/>
            <p:cNvGrpSpPr/>
            <p:nvPr/>
          </p:nvGrpSpPr>
          <p:grpSpPr>
            <a:xfrm>
              <a:off x="4579045" y="3940669"/>
              <a:ext cx="760295" cy="1258963"/>
              <a:chOff x="1991638" y="4296427"/>
              <a:chExt cx="814192" cy="1499679"/>
            </a:xfrm>
          </p:grpSpPr>
          <p:sp>
            <p:nvSpPr>
              <p:cNvPr id="126" name="Yamuk 12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Yamuk 12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Dikdörtgen 12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Dikdörtgen 138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Yuvarlatılmış Dikdörtgen 14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Düz Bağlayıcı 14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Düz Bağlayıcı 15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Düz Bağlayıcı 15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Metin kutusu 124"/>
            <p:cNvSpPr txBox="1"/>
            <p:nvPr/>
          </p:nvSpPr>
          <p:spPr>
            <a:xfrm>
              <a:off x="4513557" y="3539465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Secondary</a:t>
              </a:r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3" name="Grup 152"/>
          <p:cNvGrpSpPr/>
          <p:nvPr/>
        </p:nvGrpSpPr>
        <p:grpSpPr>
          <a:xfrm>
            <a:off x="2502752" y="3669944"/>
            <a:ext cx="848695" cy="1537536"/>
            <a:chOff x="4539908" y="3662096"/>
            <a:chExt cx="848695" cy="1537536"/>
          </a:xfrm>
        </p:grpSpPr>
        <p:grpSp>
          <p:nvGrpSpPr>
            <p:cNvPr id="154" name="Grup 153"/>
            <p:cNvGrpSpPr/>
            <p:nvPr/>
          </p:nvGrpSpPr>
          <p:grpSpPr>
            <a:xfrm>
              <a:off x="4579045" y="3940669"/>
              <a:ext cx="760295" cy="1258963"/>
              <a:chOff x="1991638" y="4296427"/>
              <a:chExt cx="814192" cy="1499679"/>
            </a:xfrm>
          </p:grpSpPr>
          <p:sp>
            <p:nvSpPr>
              <p:cNvPr id="156" name="Yamuk 15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Yamuk 156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Dikdörtgen 157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Dikdörtgen 158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uvarlatılmış Dikdörtgen 159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1" name="Düz Bağlayıcı 160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Düz Bağlayıcı 161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Düz Bağlayıcı 162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5" name="Metin kutusu 154"/>
            <p:cNvSpPr txBox="1"/>
            <p:nvPr/>
          </p:nvSpPr>
          <p:spPr>
            <a:xfrm>
              <a:off x="4539908" y="3662096"/>
              <a:ext cx="8486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72" name="Düz Ok Bağlayıcısı 171"/>
          <p:cNvCxnSpPr>
            <a:stCxn id="49" idx="3"/>
            <a:endCxn id="208" idx="1"/>
          </p:cNvCxnSpPr>
          <p:nvPr/>
        </p:nvCxnSpPr>
        <p:spPr>
          <a:xfrm>
            <a:off x="6660619" y="3252228"/>
            <a:ext cx="1355218" cy="15200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Dikdörtgen 184"/>
          <p:cNvSpPr/>
          <p:nvPr/>
        </p:nvSpPr>
        <p:spPr>
          <a:xfrm>
            <a:off x="2630390" y="4350135"/>
            <a:ext cx="564335" cy="147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6" name="Dikdörtgen 185"/>
          <p:cNvSpPr/>
          <p:nvPr/>
        </p:nvSpPr>
        <p:spPr>
          <a:xfrm>
            <a:off x="3645320" y="4353043"/>
            <a:ext cx="564335" cy="147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7" name="Dikdörtgen 186"/>
          <p:cNvSpPr/>
          <p:nvPr/>
        </p:nvSpPr>
        <p:spPr>
          <a:xfrm>
            <a:off x="4676993" y="4351813"/>
            <a:ext cx="564335" cy="147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8" name="Dikdörtgen 187"/>
          <p:cNvSpPr/>
          <p:nvPr/>
        </p:nvSpPr>
        <p:spPr>
          <a:xfrm>
            <a:off x="2624137" y="4540146"/>
            <a:ext cx="564335" cy="147071"/>
          </a:xfrm>
          <a:prstGeom prst="rect">
            <a:avLst/>
          </a:prstGeom>
          <a:solidFill>
            <a:srgbClr val="BA160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 smtClean="0">
                <a:solidFill>
                  <a:schemeClr val="bg1"/>
                </a:solidFill>
              </a:rPr>
              <a:t>HBaseMaster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190" name="Dikdörtgen 189"/>
          <p:cNvSpPr/>
          <p:nvPr/>
        </p:nvSpPr>
        <p:spPr>
          <a:xfrm>
            <a:off x="4681224" y="4521921"/>
            <a:ext cx="564335" cy="147071"/>
          </a:xfrm>
          <a:prstGeom prst="rect">
            <a:avLst/>
          </a:prstGeom>
          <a:solidFill>
            <a:srgbClr val="BA160C"/>
          </a:solidFill>
          <a:effectLst>
            <a:glow rad="254000">
              <a:schemeClr val="accent4">
                <a:satMod val="175000"/>
                <a:alpha val="45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 smtClean="0">
                <a:solidFill>
                  <a:schemeClr val="bg1"/>
                </a:solidFill>
              </a:rPr>
              <a:t>HBaseMaster</a:t>
            </a:r>
            <a:endParaRPr lang="en-US" sz="500" dirty="0">
              <a:solidFill>
                <a:schemeClr val="bg1"/>
              </a:solidFill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9102562" y="1984073"/>
            <a:ext cx="760295" cy="1258963"/>
            <a:chOff x="9421852" y="2118657"/>
            <a:chExt cx="760295" cy="1258963"/>
          </a:xfrm>
        </p:grpSpPr>
        <p:grpSp>
          <p:nvGrpSpPr>
            <p:cNvPr id="12" name="Grup 11"/>
            <p:cNvGrpSpPr/>
            <p:nvPr/>
          </p:nvGrpSpPr>
          <p:grpSpPr>
            <a:xfrm>
              <a:off x="9421852" y="2118657"/>
              <a:ext cx="760295" cy="1258963"/>
              <a:chOff x="1991638" y="4296427"/>
              <a:chExt cx="814192" cy="1499679"/>
            </a:xfrm>
          </p:grpSpPr>
          <p:sp>
            <p:nvSpPr>
              <p:cNvPr id="13" name="Yamuk 1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Yamuk 1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Dikdörtgen 1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Yuvarlatılmış Dikdörtgen 1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Düz Bağlayıcı 1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Düz Bağlayıcı 1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Düz Bağlayıcı 1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6" name="Dikdörtgen 175"/>
            <p:cNvSpPr/>
            <p:nvPr/>
          </p:nvSpPr>
          <p:spPr>
            <a:xfrm>
              <a:off x="9519800" y="2187207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NodeManager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7" name="Dikdörtgen 176"/>
            <p:cNvSpPr/>
            <p:nvPr/>
          </p:nvSpPr>
          <p:spPr>
            <a:xfrm>
              <a:off x="9515874" y="2305914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DataNode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182" name="Resim 18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9414" y="2850039"/>
              <a:ext cx="412739" cy="484143"/>
            </a:xfrm>
            <a:prstGeom prst="rect">
              <a:avLst/>
            </a:prstGeom>
          </p:spPr>
        </p:pic>
        <p:sp>
          <p:nvSpPr>
            <p:cNvPr id="191" name="Dikdörtgen 190"/>
            <p:cNvSpPr/>
            <p:nvPr/>
          </p:nvSpPr>
          <p:spPr>
            <a:xfrm>
              <a:off x="9515874" y="2487878"/>
              <a:ext cx="564335" cy="779974"/>
            </a:xfrm>
            <a:prstGeom prst="rect">
              <a:avLst/>
            </a:prstGeom>
            <a:solidFill>
              <a:srgbClr val="BA160C">
                <a:alpha val="72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tr-TR" sz="500" dirty="0" err="1" smtClean="0">
                  <a:solidFill>
                    <a:schemeClr val="bg1"/>
                  </a:solidFill>
                </a:rPr>
                <a:t>RegionServer</a:t>
              </a:r>
              <a:endParaRPr 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195" name="Dikdörtgen 194"/>
            <p:cNvSpPr/>
            <p:nvPr/>
          </p:nvSpPr>
          <p:spPr>
            <a:xfrm>
              <a:off x="9540885" y="3039047"/>
              <a:ext cx="514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 smtClean="0"/>
                <a:t>HDFS</a:t>
              </a:r>
              <a:endParaRPr lang="en-US" sz="1200" dirty="0"/>
            </a:p>
          </p:txBody>
        </p:sp>
      </p:grpSp>
      <p:sp>
        <p:nvSpPr>
          <p:cNvPr id="197" name="Unvan 1"/>
          <p:cNvSpPr txBox="1">
            <a:spLocks/>
          </p:cNvSpPr>
          <p:nvPr/>
        </p:nvSpPr>
        <p:spPr>
          <a:xfrm>
            <a:off x="3218512" y="226914"/>
            <a:ext cx="6022561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HBase </a:t>
            </a:r>
            <a:r>
              <a:rPr lang="tr-TR" sz="36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Table</a:t>
            </a:r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ve </a:t>
            </a:r>
            <a:r>
              <a:rPr lang="tr-TR" sz="36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Region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31" name="Grup 130"/>
          <p:cNvGrpSpPr/>
          <p:nvPr/>
        </p:nvGrpSpPr>
        <p:grpSpPr>
          <a:xfrm>
            <a:off x="8036667" y="914873"/>
            <a:ext cx="760295" cy="1258963"/>
            <a:chOff x="9421852" y="2118657"/>
            <a:chExt cx="760295" cy="1258963"/>
          </a:xfrm>
        </p:grpSpPr>
        <p:grpSp>
          <p:nvGrpSpPr>
            <p:cNvPr id="132" name="Grup 131"/>
            <p:cNvGrpSpPr/>
            <p:nvPr/>
          </p:nvGrpSpPr>
          <p:grpSpPr>
            <a:xfrm>
              <a:off x="9421852" y="2118657"/>
              <a:ext cx="760295" cy="1258963"/>
              <a:chOff x="1991638" y="4296427"/>
              <a:chExt cx="814192" cy="1499679"/>
            </a:xfrm>
          </p:grpSpPr>
          <p:sp>
            <p:nvSpPr>
              <p:cNvPr id="138" name="Yamuk 13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Yamuk 13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Dikdörtgen 140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Yuvarlatılmış Dikdörtgen 14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3" name="Düz Bağlayıcı 14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Düz Bağlayıcı 14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Düz Bağlayıcı 14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Dikdörtgen 132"/>
            <p:cNvSpPr/>
            <p:nvPr/>
          </p:nvSpPr>
          <p:spPr>
            <a:xfrm>
              <a:off x="9519800" y="2187207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NodeManager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4" name="Dikdörtgen 133"/>
            <p:cNvSpPr/>
            <p:nvPr/>
          </p:nvSpPr>
          <p:spPr>
            <a:xfrm>
              <a:off x="9515874" y="2305914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DataNode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135" name="Resim 1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9414" y="2850039"/>
              <a:ext cx="412739" cy="484143"/>
            </a:xfrm>
            <a:prstGeom prst="rect">
              <a:avLst/>
            </a:prstGeom>
          </p:spPr>
        </p:pic>
        <p:sp>
          <p:nvSpPr>
            <p:cNvPr id="136" name="Dikdörtgen 135"/>
            <p:cNvSpPr/>
            <p:nvPr/>
          </p:nvSpPr>
          <p:spPr>
            <a:xfrm>
              <a:off x="9515874" y="2487878"/>
              <a:ext cx="564335" cy="779974"/>
            </a:xfrm>
            <a:prstGeom prst="rect">
              <a:avLst/>
            </a:prstGeom>
            <a:solidFill>
              <a:srgbClr val="BA160C">
                <a:alpha val="72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tr-TR" sz="500" dirty="0" err="1" smtClean="0">
                  <a:solidFill>
                    <a:schemeClr val="bg1"/>
                  </a:solidFill>
                </a:rPr>
                <a:t>RegionServer</a:t>
              </a:r>
              <a:endParaRPr 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137" name="Dikdörtgen 136"/>
            <p:cNvSpPr/>
            <p:nvPr/>
          </p:nvSpPr>
          <p:spPr>
            <a:xfrm>
              <a:off x="9540885" y="3039047"/>
              <a:ext cx="514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 smtClean="0"/>
                <a:t>HDFS</a:t>
              </a:r>
              <a:endParaRPr lang="en-US" sz="1200" dirty="0"/>
            </a:p>
          </p:txBody>
        </p:sp>
      </p:grpSp>
      <p:grpSp>
        <p:nvGrpSpPr>
          <p:cNvPr id="146" name="Grup 145"/>
          <p:cNvGrpSpPr/>
          <p:nvPr/>
        </p:nvGrpSpPr>
        <p:grpSpPr>
          <a:xfrm>
            <a:off x="8015837" y="4162337"/>
            <a:ext cx="760295" cy="1258963"/>
            <a:chOff x="9421852" y="2118657"/>
            <a:chExt cx="760295" cy="1258963"/>
          </a:xfrm>
        </p:grpSpPr>
        <p:grpSp>
          <p:nvGrpSpPr>
            <p:cNvPr id="147" name="Grup 146"/>
            <p:cNvGrpSpPr/>
            <p:nvPr/>
          </p:nvGrpSpPr>
          <p:grpSpPr>
            <a:xfrm>
              <a:off x="9421852" y="2118657"/>
              <a:ext cx="760295" cy="1258963"/>
              <a:chOff x="1991638" y="4296427"/>
              <a:chExt cx="814192" cy="1499679"/>
            </a:xfrm>
          </p:grpSpPr>
          <p:sp>
            <p:nvSpPr>
              <p:cNvPr id="206" name="Yamuk 20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Yamuk 206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Dikdörtgen 207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Yuvarlatılmış Dikdörtgen 20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Düz Bağlayıcı 20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Düz Bağlayıcı 21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Düz Bağlayıcı 21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Dikdörtgen 147"/>
            <p:cNvSpPr/>
            <p:nvPr/>
          </p:nvSpPr>
          <p:spPr>
            <a:xfrm>
              <a:off x="9519800" y="2187207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NodeManager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1" name="Dikdörtgen 170"/>
            <p:cNvSpPr/>
            <p:nvPr/>
          </p:nvSpPr>
          <p:spPr>
            <a:xfrm>
              <a:off x="9515874" y="2305914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DataNode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189" name="Resim 18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9414" y="2850039"/>
              <a:ext cx="412739" cy="484143"/>
            </a:xfrm>
            <a:prstGeom prst="rect">
              <a:avLst/>
            </a:prstGeom>
          </p:spPr>
        </p:pic>
        <p:sp>
          <p:nvSpPr>
            <p:cNvPr id="204" name="Dikdörtgen 203"/>
            <p:cNvSpPr/>
            <p:nvPr/>
          </p:nvSpPr>
          <p:spPr>
            <a:xfrm>
              <a:off x="9515874" y="2487878"/>
              <a:ext cx="564335" cy="779974"/>
            </a:xfrm>
            <a:prstGeom prst="rect">
              <a:avLst/>
            </a:prstGeom>
            <a:solidFill>
              <a:srgbClr val="BA160C">
                <a:alpha val="72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tr-TR" sz="500" dirty="0" err="1" smtClean="0">
                  <a:solidFill>
                    <a:schemeClr val="bg1"/>
                  </a:solidFill>
                </a:rPr>
                <a:t>RegionServer</a:t>
              </a:r>
              <a:endParaRPr 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205" name="Dikdörtgen 204"/>
            <p:cNvSpPr/>
            <p:nvPr/>
          </p:nvSpPr>
          <p:spPr>
            <a:xfrm>
              <a:off x="9540885" y="3039047"/>
              <a:ext cx="514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 smtClean="0"/>
                <a:t>HDFS</a:t>
              </a:r>
              <a:endParaRPr lang="en-US" sz="1200" dirty="0"/>
            </a:p>
          </p:txBody>
        </p:sp>
      </p:grpSp>
      <p:grpSp>
        <p:nvGrpSpPr>
          <p:cNvPr id="6" name="Grup 5"/>
          <p:cNvGrpSpPr/>
          <p:nvPr/>
        </p:nvGrpSpPr>
        <p:grpSpPr>
          <a:xfrm>
            <a:off x="9097616" y="3469891"/>
            <a:ext cx="760295" cy="1258963"/>
            <a:chOff x="9421852" y="3557425"/>
            <a:chExt cx="760295" cy="1258963"/>
          </a:xfrm>
        </p:grpSpPr>
        <p:sp>
          <p:nvSpPr>
            <p:cNvPr id="224" name="Yamuk 223"/>
            <p:cNvSpPr/>
            <p:nvPr/>
          </p:nvSpPr>
          <p:spPr>
            <a:xfrm>
              <a:off x="9421852" y="4726480"/>
              <a:ext cx="195823" cy="8990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Yamuk 224"/>
            <p:cNvSpPr/>
            <p:nvPr/>
          </p:nvSpPr>
          <p:spPr>
            <a:xfrm>
              <a:off x="9982296" y="4726480"/>
              <a:ext cx="195823" cy="8990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Dikdörtgen 225"/>
            <p:cNvSpPr/>
            <p:nvPr/>
          </p:nvSpPr>
          <p:spPr>
            <a:xfrm>
              <a:off x="9421852" y="3557425"/>
              <a:ext cx="760295" cy="121979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Yuvarlatılmış Dikdörtgen 226"/>
            <p:cNvSpPr/>
            <p:nvPr/>
          </p:nvSpPr>
          <p:spPr>
            <a:xfrm>
              <a:off x="9515874" y="3682150"/>
              <a:ext cx="564335" cy="21856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8" name="Düz Bağlayıcı 227"/>
            <p:cNvCxnSpPr/>
            <p:nvPr/>
          </p:nvCxnSpPr>
          <p:spPr>
            <a:xfrm>
              <a:off x="9612839" y="3732397"/>
              <a:ext cx="37040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Düz Bağlayıcı 228"/>
            <p:cNvCxnSpPr/>
            <p:nvPr/>
          </p:nvCxnSpPr>
          <p:spPr>
            <a:xfrm>
              <a:off x="9612839" y="3791035"/>
              <a:ext cx="37040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Düz Bağlayıcı 229"/>
            <p:cNvCxnSpPr/>
            <p:nvPr/>
          </p:nvCxnSpPr>
          <p:spPr>
            <a:xfrm>
              <a:off x="9612838" y="3852734"/>
              <a:ext cx="37040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Dikdörtgen 230"/>
            <p:cNvSpPr/>
            <p:nvPr/>
          </p:nvSpPr>
          <p:spPr>
            <a:xfrm>
              <a:off x="9519800" y="3934388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NodeManager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32" name="Dikdörtgen 231"/>
            <p:cNvSpPr/>
            <p:nvPr/>
          </p:nvSpPr>
          <p:spPr>
            <a:xfrm>
              <a:off x="9515874" y="4097473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7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DataNode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233" name="Resim 2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9413" y="4276732"/>
              <a:ext cx="412739" cy="484143"/>
            </a:xfrm>
            <a:prstGeom prst="rect">
              <a:avLst/>
            </a:prstGeom>
          </p:spPr>
        </p:pic>
        <p:sp>
          <p:nvSpPr>
            <p:cNvPr id="234" name="Dikdörtgen 233"/>
            <p:cNvSpPr/>
            <p:nvPr/>
          </p:nvSpPr>
          <p:spPr>
            <a:xfrm>
              <a:off x="9492067" y="4406690"/>
              <a:ext cx="6799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 smtClean="0"/>
                <a:t>HDFS</a:t>
              </a:r>
              <a:endParaRPr lang="en-US" dirty="0"/>
            </a:p>
          </p:txBody>
        </p:sp>
      </p:grpSp>
      <p:sp>
        <p:nvSpPr>
          <p:cNvPr id="8" name="Akış Çizelgesi: Belge 7"/>
          <p:cNvSpPr/>
          <p:nvPr/>
        </p:nvSpPr>
        <p:spPr>
          <a:xfrm>
            <a:off x="2727275" y="1236693"/>
            <a:ext cx="982475" cy="1250896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HBase </a:t>
            </a:r>
          </a:p>
          <a:p>
            <a:pPr algn="ctr"/>
            <a:r>
              <a:rPr lang="tr-TR" dirty="0" smtClean="0"/>
              <a:t>Tablo</a:t>
            </a:r>
            <a:endParaRPr lang="en-US" dirty="0"/>
          </a:p>
        </p:txBody>
      </p:sp>
      <p:sp>
        <p:nvSpPr>
          <p:cNvPr id="62" name="Dikdörtgen 61"/>
          <p:cNvSpPr/>
          <p:nvPr/>
        </p:nvSpPr>
        <p:spPr>
          <a:xfrm>
            <a:off x="8213189" y="1446937"/>
            <a:ext cx="114108" cy="9636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Dikdörtgen 197"/>
          <p:cNvSpPr/>
          <p:nvPr/>
        </p:nvSpPr>
        <p:spPr>
          <a:xfrm>
            <a:off x="8373544" y="1449970"/>
            <a:ext cx="114108" cy="9636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Dikdörtgen 198"/>
          <p:cNvSpPr/>
          <p:nvPr/>
        </p:nvSpPr>
        <p:spPr>
          <a:xfrm>
            <a:off x="8189692" y="4696266"/>
            <a:ext cx="114108" cy="9636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Dikdörtgen 199"/>
          <p:cNvSpPr/>
          <p:nvPr/>
        </p:nvSpPr>
        <p:spPr>
          <a:xfrm>
            <a:off x="8332832" y="4699358"/>
            <a:ext cx="114108" cy="9636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Dikdörtgen 200"/>
          <p:cNvSpPr/>
          <p:nvPr/>
        </p:nvSpPr>
        <p:spPr>
          <a:xfrm>
            <a:off x="9293783" y="2529132"/>
            <a:ext cx="114108" cy="9636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Dikdörtgen 201"/>
          <p:cNvSpPr/>
          <p:nvPr/>
        </p:nvSpPr>
        <p:spPr>
          <a:xfrm>
            <a:off x="8475972" y="4696266"/>
            <a:ext cx="114108" cy="9636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Dikdörtgen 202"/>
          <p:cNvSpPr/>
          <p:nvPr/>
        </p:nvSpPr>
        <p:spPr>
          <a:xfrm>
            <a:off x="9461874" y="2535998"/>
            <a:ext cx="114108" cy="9636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Akış Çizelgesi: Belge 234"/>
          <p:cNvSpPr/>
          <p:nvPr/>
        </p:nvSpPr>
        <p:spPr>
          <a:xfrm>
            <a:off x="2727275" y="1235155"/>
            <a:ext cx="982475" cy="1250896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HBase </a:t>
            </a:r>
          </a:p>
          <a:p>
            <a:pPr algn="ctr"/>
            <a:r>
              <a:rPr lang="tr-TR" dirty="0" smtClean="0"/>
              <a:t>Tablo</a:t>
            </a:r>
            <a:endParaRPr lang="en-US" dirty="0"/>
          </a:p>
        </p:txBody>
      </p:sp>
      <p:sp>
        <p:nvSpPr>
          <p:cNvPr id="236" name="Dikdörtgen 235"/>
          <p:cNvSpPr/>
          <p:nvPr/>
        </p:nvSpPr>
        <p:spPr>
          <a:xfrm>
            <a:off x="8209296" y="1571103"/>
            <a:ext cx="114108" cy="96363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Dikdörtgen 236"/>
          <p:cNvSpPr/>
          <p:nvPr/>
        </p:nvSpPr>
        <p:spPr>
          <a:xfrm>
            <a:off x="8372329" y="1574148"/>
            <a:ext cx="114108" cy="96363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Dikdörtgen 237"/>
          <p:cNvSpPr/>
          <p:nvPr/>
        </p:nvSpPr>
        <p:spPr>
          <a:xfrm>
            <a:off x="8189692" y="4843679"/>
            <a:ext cx="114108" cy="96363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Dikdörtgen 238"/>
          <p:cNvSpPr/>
          <p:nvPr/>
        </p:nvSpPr>
        <p:spPr>
          <a:xfrm>
            <a:off x="9293783" y="2662033"/>
            <a:ext cx="114108" cy="96363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8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62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35" grpId="0" animBg="1"/>
      <p:bldP spid="235" grpId="1" animBg="1"/>
      <p:bldP spid="236" grpId="0" animBg="1"/>
      <p:bldP spid="237" grpId="0" animBg="1"/>
      <p:bldP spid="238" grpId="0" animBg="1"/>
      <p:bldP spid="2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35981" y="194107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HBase Örnek Tablo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Tablo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710708"/>
              </p:ext>
            </p:extLst>
          </p:nvPr>
        </p:nvGraphicFramePr>
        <p:xfrm>
          <a:off x="2486024" y="727208"/>
          <a:ext cx="8496300" cy="526338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/>
                <a:gridCol w="1080039"/>
                <a:gridCol w="576020"/>
                <a:gridCol w="1026036"/>
                <a:gridCol w="1134040"/>
                <a:gridCol w="495017"/>
                <a:gridCol w="1062038"/>
                <a:gridCol w="756027"/>
                <a:gridCol w="693024"/>
                <a:gridCol w="576020"/>
              </a:tblGrid>
              <a:tr h="19255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 smtClean="0">
                          <a:effectLst/>
                        </a:rPr>
                        <a:t>rowkey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u="none" strike="noStrike" dirty="0" smtClean="0">
                          <a:effectLst/>
                        </a:rPr>
                        <a:t>cf:per</a:t>
                      </a:r>
                      <a:endParaRPr lang="tr-T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 smtClean="0">
                          <a:effectLst/>
                        </a:rPr>
                        <a:t>cf:adr</a:t>
                      </a:r>
                      <a:r>
                        <a:rPr lang="tr-TR" sz="1100" u="none" strike="noStrike" dirty="0" smtClean="0">
                          <a:effectLst/>
                        </a:rPr>
                        <a:t> 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443">
                <a:tc vMerge="1">
                  <a:txBody>
                    <a:bodyPr/>
                    <a:lstStyle/>
                    <a:p>
                      <a:pPr algn="ctr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per:ad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per:yas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adr:cad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adr:bina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adr:no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adr:mah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adr:ilce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adr:il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adr:ulke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10045678957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Elif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29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İstasyon </a:t>
                      </a:r>
                      <a:r>
                        <a:rPr lang="tr-TR" sz="1100" u="none" strike="noStrike" dirty="0" err="1">
                          <a:effectLst/>
                        </a:rPr>
                        <a:t>cad.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Mavi Apt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No 13/2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İstasyon Mah.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Tuzla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İSTANBUL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Türkiye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10345678901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Cemal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12345678910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Gülsüm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İvedik cad.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 err="1">
                          <a:effectLst/>
                        </a:rPr>
                        <a:t>Üçel</a:t>
                      </a:r>
                      <a:r>
                        <a:rPr lang="tr-TR" sz="1100" u="none" strike="noStrike" dirty="0">
                          <a:effectLst/>
                        </a:rPr>
                        <a:t> Apt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No 3/7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Demetevler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Yenimahalle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ANKARA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Türkiye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21345678917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Mehmet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21345678934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Metin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47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26345678912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Hamza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29345678939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Gülay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33345678916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Burcu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34345678953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Metin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47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35345678936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Cumhur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38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44345678961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Cumhur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38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45345678921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Funda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45345678931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Yalçın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49345678961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Veysel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53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54345678910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Cumhur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38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55345678938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Burcu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58345678942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Gülsüm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65345678951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Burcu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67345678907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Gülay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69345678918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Veysel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53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İstasyon cad.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Mavi Apt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No 13/2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İstasyon Mah.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Tuzla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İSTANBUL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Türkiye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71345678906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Mehmet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74345678949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Yalçın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75345678944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Veysel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53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77345678926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Hamza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78345678941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Metin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47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İstasyon cad.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Mavi Apt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No 13/2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İstasyon Mah.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Tuzla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İSTANBUL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Türkiye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81345678955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Funda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88345678965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Cemal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Fethibey sok.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Pembeköşk Apt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No 48/1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Subayevleri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Keçiören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ANKARA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Türkiye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90345678974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Elif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29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</a:tbl>
          </a:graphicData>
        </a:graphic>
      </p:graphicFrame>
      <p:sp>
        <p:nvSpPr>
          <p:cNvPr id="3" name="Dikdörtgen 2"/>
          <p:cNvSpPr/>
          <p:nvPr/>
        </p:nvSpPr>
        <p:spPr>
          <a:xfrm>
            <a:off x="2486024" y="1084729"/>
            <a:ext cx="8496300" cy="690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kdörtgen 17"/>
          <p:cNvSpPr/>
          <p:nvPr/>
        </p:nvSpPr>
        <p:spPr>
          <a:xfrm>
            <a:off x="2486024" y="1787391"/>
            <a:ext cx="8496300" cy="690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kdörtgen 18"/>
          <p:cNvSpPr/>
          <p:nvPr/>
        </p:nvSpPr>
        <p:spPr>
          <a:xfrm>
            <a:off x="2486024" y="2496045"/>
            <a:ext cx="8496300" cy="690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ikdörtgen 19"/>
          <p:cNvSpPr/>
          <p:nvPr/>
        </p:nvSpPr>
        <p:spPr>
          <a:xfrm>
            <a:off x="2486024" y="3204699"/>
            <a:ext cx="8496300" cy="690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kdörtgen 20"/>
          <p:cNvSpPr/>
          <p:nvPr/>
        </p:nvSpPr>
        <p:spPr>
          <a:xfrm>
            <a:off x="2486024" y="3888990"/>
            <a:ext cx="8496300" cy="690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ikdörtgen 21"/>
          <p:cNvSpPr/>
          <p:nvPr/>
        </p:nvSpPr>
        <p:spPr>
          <a:xfrm>
            <a:off x="2486024" y="4594648"/>
            <a:ext cx="8496300" cy="690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kdörtgen 22"/>
          <p:cNvSpPr/>
          <p:nvPr/>
        </p:nvSpPr>
        <p:spPr>
          <a:xfrm>
            <a:off x="2486024" y="5299146"/>
            <a:ext cx="8496300" cy="690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ağ Ok 8"/>
          <p:cNvSpPr/>
          <p:nvPr/>
        </p:nvSpPr>
        <p:spPr>
          <a:xfrm>
            <a:off x="1010093" y="1156448"/>
            <a:ext cx="1416423" cy="61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Region</a:t>
            </a:r>
            <a:r>
              <a:rPr lang="tr-TR" dirty="0" smtClean="0"/>
              <a:t> 1</a:t>
            </a:r>
            <a:endParaRPr lang="en-US" dirty="0"/>
          </a:p>
        </p:txBody>
      </p:sp>
      <p:sp>
        <p:nvSpPr>
          <p:cNvPr id="25" name="Sağ Ok 24"/>
          <p:cNvSpPr/>
          <p:nvPr/>
        </p:nvSpPr>
        <p:spPr>
          <a:xfrm>
            <a:off x="1010092" y="1862153"/>
            <a:ext cx="1416423" cy="61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Region</a:t>
            </a:r>
            <a:r>
              <a:rPr lang="tr-TR" dirty="0" smtClean="0"/>
              <a:t> 2</a:t>
            </a:r>
            <a:endParaRPr lang="en-US" dirty="0"/>
          </a:p>
        </p:txBody>
      </p:sp>
      <p:sp>
        <p:nvSpPr>
          <p:cNvPr id="27" name="Sağ Ok 26"/>
          <p:cNvSpPr/>
          <p:nvPr/>
        </p:nvSpPr>
        <p:spPr>
          <a:xfrm>
            <a:off x="1010091" y="2564557"/>
            <a:ext cx="1416423" cy="61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Region</a:t>
            </a:r>
            <a:r>
              <a:rPr lang="tr-TR" dirty="0" smtClean="0"/>
              <a:t> 3</a:t>
            </a:r>
            <a:endParaRPr lang="en-US" dirty="0"/>
          </a:p>
        </p:txBody>
      </p:sp>
      <p:sp>
        <p:nvSpPr>
          <p:cNvPr id="28" name="Sağ Ok 27"/>
          <p:cNvSpPr/>
          <p:nvPr/>
        </p:nvSpPr>
        <p:spPr>
          <a:xfrm>
            <a:off x="1010090" y="3266961"/>
            <a:ext cx="1416423" cy="61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Region</a:t>
            </a:r>
            <a:r>
              <a:rPr lang="tr-TR" dirty="0" smtClean="0"/>
              <a:t> 4</a:t>
            </a:r>
            <a:endParaRPr lang="en-US" dirty="0"/>
          </a:p>
        </p:txBody>
      </p:sp>
      <p:sp>
        <p:nvSpPr>
          <p:cNvPr id="29" name="Sağ Ok 28"/>
          <p:cNvSpPr/>
          <p:nvPr/>
        </p:nvSpPr>
        <p:spPr>
          <a:xfrm>
            <a:off x="1010090" y="3945845"/>
            <a:ext cx="1416423" cy="61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Region</a:t>
            </a:r>
            <a:r>
              <a:rPr lang="tr-TR" dirty="0" smtClean="0"/>
              <a:t> 5</a:t>
            </a:r>
            <a:endParaRPr lang="en-US" dirty="0"/>
          </a:p>
        </p:txBody>
      </p:sp>
      <p:sp>
        <p:nvSpPr>
          <p:cNvPr id="30" name="Sağ Ok 29"/>
          <p:cNvSpPr/>
          <p:nvPr/>
        </p:nvSpPr>
        <p:spPr>
          <a:xfrm>
            <a:off x="1010089" y="4648249"/>
            <a:ext cx="1416423" cy="61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Region</a:t>
            </a:r>
            <a:r>
              <a:rPr lang="tr-TR" dirty="0" smtClean="0"/>
              <a:t> 6</a:t>
            </a:r>
            <a:endParaRPr lang="en-US" dirty="0"/>
          </a:p>
        </p:txBody>
      </p:sp>
      <p:sp>
        <p:nvSpPr>
          <p:cNvPr id="31" name="Sağ Ok 30"/>
          <p:cNvSpPr/>
          <p:nvPr/>
        </p:nvSpPr>
        <p:spPr>
          <a:xfrm>
            <a:off x="1010088" y="5350653"/>
            <a:ext cx="1416423" cy="61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Region</a:t>
            </a:r>
            <a:r>
              <a:rPr lang="tr-TR" dirty="0" smtClean="0"/>
              <a:t>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8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9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Düz Ok Bağlayıcısı 173"/>
          <p:cNvCxnSpPr>
            <a:stCxn id="158" idx="3"/>
            <a:endCxn id="49" idx="2"/>
          </p:cNvCxnSpPr>
          <p:nvPr/>
        </p:nvCxnSpPr>
        <p:spPr>
          <a:xfrm flipV="1">
            <a:off x="3302184" y="3506904"/>
            <a:ext cx="3006010" cy="10515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Düz Ok Bağlayıcısı 172"/>
          <p:cNvCxnSpPr>
            <a:stCxn id="130" idx="3"/>
            <a:endCxn id="49" idx="2"/>
          </p:cNvCxnSpPr>
          <p:nvPr/>
        </p:nvCxnSpPr>
        <p:spPr>
          <a:xfrm flipV="1">
            <a:off x="4311593" y="3506904"/>
            <a:ext cx="1996601" cy="1075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 50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52" name="Grup 51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54" name="Dikdörtgen 53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55" name="Grup 54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56" name="Resim 55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7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3" name="Metin kutusu 52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49" name="Resim 4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5955769" y="2997552"/>
            <a:ext cx="704850" cy="509352"/>
          </a:xfrm>
          <a:prstGeom prst="rect">
            <a:avLst/>
          </a:prstGeom>
        </p:spPr>
      </p:pic>
      <p:cxnSp>
        <p:nvCxnSpPr>
          <p:cNvPr id="5" name="Düz Ok Bağlayıcısı 4"/>
          <p:cNvCxnSpPr>
            <a:stCxn id="42" idx="3"/>
            <a:endCxn id="49" idx="2"/>
          </p:cNvCxnSpPr>
          <p:nvPr/>
        </p:nvCxnSpPr>
        <p:spPr>
          <a:xfrm flipV="1">
            <a:off x="5339340" y="3506904"/>
            <a:ext cx="968854" cy="10436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Düz Ok Bağlayıcısı 57"/>
          <p:cNvCxnSpPr>
            <a:stCxn id="49" idx="3"/>
            <a:endCxn id="226" idx="1"/>
          </p:cNvCxnSpPr>
          <p:nvPr/>
        </p:nvCxnSpPr>
        <p:spPr>
          <a:xfrm>
            <a:off x="6660619" y="3252228"/>
            <a:ext cx="2787646" cy="6299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Düz Ok Bağlayıcısı 58"/>
          <p:cNvCxnSpPr>
            <a:stCxn id="49" idx="3"/>
            <a:endCxn id="15" idx="1"/>
          </p:cNvCxnSpPr>
          <p:nvPr/>
        </p:nvCxnSpPr>
        <p:spPr>
          <a:xfrm flipV="1">
            <a:off x="6660619" y="2062784"/>
            <a:ext cx="2774296" cy="11894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Düz Ok Bağlayıcısı 59"/>
          <p:cNvCxnSpPr>
            <a:stCxn id="49" idx="3"/>
            <a:endCxn id="141" idx="1"/>
          </p:cNvCxnSpPr>
          <p:nvPr/>
        </p:nvCxnSpPr>
        <p:spPr>
          <a:xfrm flipV="1">
            <a:off x="6660619" y="1308457"/>
            <a:ext cx="1376048" cy="1943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up 118"/>
          <p:cNvGrpSpPr/>
          <p:nvPr/>
        </p:nvGrpSpPr>
        <p:grpSpPr>
          <a:xfrm>
            <a:off x="4513557" y="3539465"/>
            <a:ext cx="848695" cy="1660167"/>
            <a:chOff x="4513557" y="3539465"/>
            <a:chExt cx="848695" cy="1660167"/>
          </a:xfrm>
        </p:grpSpPr>
        <p:grpSp>
          <p:nvGrpSpPr>
            <p:cNvPr id="39" name="Grup 38"/>
            <p:cNvGrpSpPr/>
            <p:nvPr/>
          </p:nvGrpSpPr>
          <p:grpSpPr>
            <a:xfrm>
              <a:off x="4579045" y="3940669"/>
              <a:ext cx="760295" cy="1258963"/>
              <a:chOff x="1991638" y="4296427"/>
              <a:chExt cx="814192" cy="1499679"/>
            </a:xfrm>
          </p:grpSpPr>
          <p:sp>
            <p:nvSpPr>
              <p:cNvPr id="40" name="Yamuk 3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Yamuk 4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Dikdörtgen 4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Dikdörtgen 42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Yuvarlatılmış Dikdörtgen 43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Düz Bağlayıcı 44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üz Bağlayıcı 45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Düz Bağlayıcı 46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Metin kutusu 60"/>
            <p:cNvSpPr txBox="1"/>
            <p:nvPr/>
          </p:nvSpPr>
          <p:spPr>
            <a:xfrm>
              <a:off x="4513557" y="3539465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Resource Manager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7" name="Grup 116"/>
          <p:cNvGrpSpPr/>
          <p:nvPr/>
        </p:nvGrpSpPr>
        <p:grpSpPr>
          <a:xfrm>
            <a:off x="3921336" y="1250752"/>
            <a:ext cx="848695" cy="1648998"/>
            <a:chOff x="3341563" y="1378011"/>
            <a:chExt cx="848695" cy="1648998"/>
          </a:xfrm>
        </p:grpSpPr>
        <p:grpSp>
          <p:nvGrpSpPr>
            <p:cNvPr id="92" name="Grup 91"/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93" name="Yamuk 9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amuk 9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Dikdörtgen 9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Dikdörtgen 9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Yuvarlatılmış Dikdörtgen 9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Düz Bağlayıcı 9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Düz Bağlayıcı 9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Düz Bağlayıcı 9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Metin kutusu 101"/>
            <p:cNvSpPr txBox="1"/>
            <p:nvPr/>
          </p:nvSpPr>
          <p:spPr>
            <a:xfrm>
              <a:off x="3341563" y="1378011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Server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3" name="Düz Ok Bağlayıcısı 102"/>
          <p:cNvCxnSpPr>
            <a:stCxn id="95" idx="3"/>
            <a:endCxn id="49" idx="1"/>
          </p:cNvCxnSpPr>
          <p:nvPr/>
        </p:nvCxnSpPr>
        <p:spPr>
          <a:xfrm>
            <a:off x="4729792" y="2250684"/>
            <a:ext cx="1225977" cy="1001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Resim 10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94363" y="1741517"/>
            <a:ext cx="1079297" cy="1048857"/>
          </a:xfrm>
          <a:prstGeom prst="rect">
            <a:avLst/>
          </a:prstGeom>
        </p:spPr>
      </p:pic>
      <p:cxnSp>
        <p:nvCxnSpPr>
          <p:cNvPr id="106" name="Düz Ok Bağlayıcısı 105"/>
          <p:cNvCxnSpPr>
            <a:stCxn id="105" idx="1"/>
            <a:endCxn id="95" idx="1"/>
          </p:cNvCxnSpPr>
          <p:nvPr/>
        </p:nvCxnSpPr>
        <p:spPr>
          <a:xfrm flipV="1">
            <a:off x="2773660" y="2250684"/>
            <a:ext cx="1195837" cy="152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 113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15" name="Dikdörtgen 114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6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3" name="Grup 112"/>
          <p:cNvGrpSpPr/>
          <p:nvPr/>
        </p:nvGrpSpPr>
        <p:grpSpPr>
          <a:xfrm>
            <a:off x="3485810" y="3571544"/>
            <a:ext cx="848695" cy="1660167"/>
            <a:chOff x="4513557" y="3539465"/>
            <a:chExt cx="848695" cy="1660167"/>
          </a:xfrm>
        </p:grpSpPr>
        <p:grpSp>
          <p:nvGrpSpPr>
            <p:cNvPr id="123" name="Grup 122"/>
            <p:cNvGrpSpPr/>
            <p:nvPr/>
          </p:nvGrpSpPr>
          <p:grpSpPr>
            <a:xfrm>
              <a:off x="4579045" y="3940669"/>
              <a:ext cx="760295" cy="1258963"/>
              <a:chOff x="1991638" y="4296427"/>
              <a:chExt cx="814192" cy="1499679"/>
            </a:xfrm>
          </p:grpSpPr>
          <p:sp>
            <p:nvSpPr>
              <p:cNvPr id="126" name="Yamuk 12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Yamuk 12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Dikdörtgen 12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Dikdörtgen 138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Yuvarlatılmış Dikdörtgen 14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Düz Bağlayıcı 14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Düz Bağlayıcı 15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Düz Bağlayıcı 15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Metin kutusu 124"/>
            <p:cNvSpPr txBox="1"/>
            <p:nvPr/>
          </p:nvSpPr>
          <p:spPr>
            <a:xfrm>
              <a:off x="4513557" y="3539465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Secondary</a:t>
              </a:r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3" name="Grup 152"/>
          <p:cNvGrpSpPr/>
          <p:nvPr/>
        </p:nvGrpSpPr>
        <p:grpSpPr>
          <a:xfrm>
            <a:off x="2502752" y="3669944"/>
            <a:ext cx="848695" cy="1537536"/>
            <a:chOff x="4539908" y="3662096"/>
            <a:chExt cx="848695" cy="1537536"/>
          </a:xfrm>
        </p:grpSpPr>
        <p:grpSp>
          <p:nvGrpSpPr>
            <p:cNvPr id="154" name="Grup 153"/>
            <p:cNvGrpSpPr/>
            <p:nvPr/>
          </p:nvGrpSpPr>
          <p:grpSpPr>
            <a:xfrm>
              <a:off x="4579045" y="3940669"/>
              <a:ext cx="760295" cy="1258963"/>
              <a:chOff x="1991638" y="4296427"/>
              <a:chExt cx="814192" cy="1499679"/>
            </a:xfrm>
          </p:grpSpPr>
          <p:sp>
            <p:nvSpPr>
              <p:cNvPr id="156" name="Yamuk 15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Yamuk 156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Dikdörtgen 157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Dikdörtgen 158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uvarlatılmış Dikdörtgen 159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1" name="Düz Bağlayıcı 160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Düz Bağlayıcı 161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Düz Bağlayıcı 162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5" name="Metin kutusu 154"/>
            <p:cNvSpPr txBox="1"/>
            <p:nvPr/>
          </p:nvSpPr>
          <p:spPr>
            <a:xfrm>
              <a:off x="4539908" y="3662096"/>
              <a:ext cx="8486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72" name="Düz Ok Bağlayıcısı 171"/>
          <p:cNvCxnSpPr>
            <a:stCxn id="49" idx="3"/>
            <a:endCxn id="208" idx="1"/>
          </p:cNvCxnSpPr>
          <p:nvPr/>
        </p:nvCxnSpPr>
        <p:spPr>
          <a:xfrm>
            <a:off x="6660619" y="3252228"/>
            <a:ext cx="1355218" cy="13036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Dikdörtgen 184"/>
          <p:cNvSpPr/>
          <p:nvPr/>
        </p:nvSpPr>
        <p:spPr>
          <a:xfrm>
            <a:off x="2630390" y="4350135"/>
            <a:ext cx="564335" cy="147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6" name="Dikdörtgen 185"/>
          <p:cNvSpPr/>
          <p:nvPr/>
        </p:nvSpPr>
        <p:spPr>
          <a:xfrm>
            <a:off x="3645320" y="4353043"/>
            <a:ext cx="564335" cy="147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7" name="Dikdörtgen 186"/>
          <p:cNvSpPr/>
          <p:nvPr/>
        </p:nvSpPr>
        <p:spPr>
          <a:xfrm>
            <a:off x="4676993" y="4351813"/>
            <a:ext cx="564335" cy="147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8" name="Dikdörtgen 187"/>
          <p:cNvSpPr/>
          <p:nvPr/>
        </p:nvSpPr>
        <p:spPr>
          <a:xfrm>
            <a:off x="2624137" y="4540146"/>
            <a:ext cx="564335" cy="147071"/>
          </a:xfrm>
          <a:prstGeom prst="rect">
            <a:avLst/>
          </a:prstGeom>
          <a:solidFill>
            <a:srgbClr val="BA160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 smtClean="0">
                <a:solidFill>
                  <a:schemeClr val="bg1"/>
                </a:solidFill>
              </a:rPr>
              <a:t>HBaseMaster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190" name="Dikdörtgen 189"/>
          <p:cNvSpPr/>
          <p:nvPr/>
        </p:nvSpPr>
        <p:spPr>
          <a:xfrm>
            <a:off x="4681224" y="4521921"/>
            <a:ext cx="564335" cy="147071"/>
          </a:xfrm>
          <a:prstGeom prst="rect">
            <a:avLst/>
          </a:prstGeom>
          <a:solidFill>
            <a:srgbClr val="BA160C"/>
          </a:solidFill>
          <a:effectLst>
            <a:glow rad="254000">
              <a:schemeClr val="accent4">
                <a:satMod val="175000"/>
                <a:alpha val="45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 smtClean="0">
                <a:solidFill>
                  <a:schemeClr val="bg1"/>
                </a:solidFill>
              </a:rPr>
              <a:t>HBaseMaster</a:t>
            </a:r>
            <a:endParaRPr lang="en-US" sz="500" dirty="0">
              <a:solidFill>
                <a:schemeClr val="bg1"/>
              </a:solidFill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9434915" y="1249628"/>
            <a:ext cx="1158129" cy="1678536"/>
            <a:chOff x="9421852" y="2118657"/>
            <a:chExt cx="760295" cy="1258963"/>
          </a:xfrm>
        </p:grpSpPr>
        <p:grpSp>
          <p:nvGrpSpPr>
            <p:cNvPr id="12" name="Grup 11"/>
            <p:cNvGrpSpPr/>
            <p:nvPr/>
          </p:nvGrpSpPr>
          <p:grpSpPr>
            <a:xfrm>
              <a:off x="9421852" y="2118657"/>
              <a:ext cx="760295" cy="1258963"/>
              <a:chOff x="1991638" y="4296427"/>
              <a:chExt cx="814192" cy="1499679"/>
            </a:xfrm>
          </p:grpSpPr>
          <p:sp>
            <p:nvSpPr>
              <p:cNvPr id="13" name="Yamuk 1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Yamuk 1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Dikdörtgen 1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Yuvarlatılmış Dikdörtgen 1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Düz Bağlayıcı 1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Düz Bağlayıcı 1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Düz Bağlayıcı 1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6" name="Dikdörtgen 175"/>
            <p:cNvSpPr/>
            <p:nvPr/>
          </p:nvSpPr>
          <p:spPr>
            <a:xfrm>
              <a:off x="9519800" y="2187207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NodeManager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7" name="Dikdörtgen 176"/>
            <p:cNvSpPr/>
            <p:nvPr/>
          </p:nvSpPr>
          <p:spPr>
            <a:xfrm>
              <a:off x="9515874" y="2305914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DataNode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182" name="Resim 18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9414" y="2850039"/>
              <a:ext cx="412739" cy="484143"/>
            </a:xfrm>
            <a:prstGeom prst="rect">
              <a:avLst/>
            </a:prstGeom>
          </p:spPr>
        </p:pic>
        <p:sp>
          <p:nvSpPr>
            <p:cNvPr id="191" name="Dikdörtgen 190"/>
            <p:cNvSpPr/>
            <p:nvPr/>
          </p:nvSpPr>
          <p:spPr>
            <a:xfrm>
              <a:off x="9515874" y="2487878"/>
              <a:ext cx="564335" cy="779974"/>
            </a:xfrm>
            <a:prstGeom prst="rect">
              <a:avLst/>
            </a:prstGeom>
            <a:solidFill>
              <a:srgbClr val="BA160C">
                <a:alpha val="72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tr-TR" sz="500" dirty="0" err="1" smtClean="0">
                  <a:solidFill>
                    <a:schemeClr val="bg1"/>
                  </a:solidFill>
                </a:rPr>
                <a:t>RegionServer</a:t>
              </a:r>
              <a:endParaRPr 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195" name="Dikdörtgen 194"/>
            <p:cNvSpPr/>
            <p:nvPr/>
          </p:nvSpPr>
          <p:spPr>
            <a:xfrm>
              <a:off x="9540885" y="3039047"/>
              <a:ext cx="514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 smtClean="0"/>
                <a:t>HDFS</a:t>
              </a:r>
              <a:endParaRPr lang="en-US" sz="1200" dirty="0"/>
            </a:p>
          </p:txBody>
        </p:sp>
      </p:grpSp>
      <p:sp>
        <p:nvSpPr>
          <p:cNvPr id="197" name="Unvan 1"/>
          <p:cNvSpPr txBox="1">
            <a:spLocks/>
          </p:cNvSpPr>
          <p:nvPr/>
        </p:nvSpPr>
        <p:spPr>
          <a:xfrm>
            <a:off x="1694363" y="103343"/>
            <a:ext cx="4839788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Tablo’dan</a:t>
            </a:r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Region’a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31" name="Grup 130"/>
          <p:cNvGrpSpPr/>
          <p:nvPr/>
        </p:nvGrpSpPr>
        <p:grpSpPr>
          <a:xfrm>
            <a:off x="8036667" y="495301"/>
            <a:ext cx="1158129" cy="1678536"/>
            <a:chOff x="9421852" y="2118657"/>
            <a:chExt cx="760295" cy="1258963"/>
          </a:xfrm>
        </p:grpSpPr>
        <p:grpSp>
          <p:nvGrpSpPr>
            <p:cNvPr id="132" name="Grup 131"/>
            <p:cNvGrpSpPr/>
            <p:nvPr/>
          </p:nvGrpSpPr>
          <p:grpSpPr>
            <a:xfrm>
              <a:off x="9421852" y="2118657"/>
              <a:ext cx="760295" cy="1258963"/>
              <a:chOff x="1991638" y="4296427"/>
              <a:chExt cx="814192" cy="1499679"/>
            </a:xfrm>
          </p:grpSpPr>
          <p:sp>
            <p:nvSpPr>
              <p:cNvPr id="138" name="Yamuk 13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Yamuk 13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Dikdörtgen 140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Yuvarlatılmış Dikdörtgen 14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3" name="Düz Bağlayıcı 14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Düz Bağlayıcı 14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Düz Bağlayıcı 14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Dikdörtgen 132"/>
            <p:cNvSpPr/>
            <p:nvPr/>
          </p:nvSpPr>
          <p:spPr>
            <a:xfrm>
              <a:off x="9519800" y="2187207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NodeManager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4" name="Dikdörtgen 133"/>
            <p:cNvSpPr/>
            <p:nvPr/>
          </p:nvSpPr>
          <p:spPr>
            <a:xfrm>
              <a:off x="9515874" y="2305914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DataNode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135" name="Resim 1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9414" y="2850039"/>
              <a:ext cx="412739" cy="484143"/>
            </a:xfrm>
            <a:prstGeom prst="rect">
              <a:avLst/>
            </a:prstGeom>
          </p:spPr>
        </p:pic>
        <p:sp>
          <p:nvSpPr>
            <p:cNvPr id="136" name="Dikdörtgen 135"/>
            <p:cNvSpPr/>
            <p:nvPr/>
          </p:nvSpPr>
          <p:spPr>
            <a:xfrm>
              <a:off x="9515874" y="2487878"/>
              <a:ext cx="564335" cy="779974"/>
            </a:xfrm>
            <a:prstGeom prst="rect">
              <a:avLst/>
            </a:prstGeom>
            <a:solidFill>
              <a:srgbClr val="BA160C">
                <a:alpha val="72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tr-TR" sz="500" dirty="0" err="1" smtClean="0">
                  <a:solidFill>
                    <a:schemeClr val="bg1"/>
                  </a:solidFill>
                </a:rPr>
                <a:t>RegionServer</a:t>
              </a:r>
              <a:endParaRPr 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137" name="Dikdörtgen 136"/>
            <p:cNvSpPr/>
            <p:nvPr/>
          </p:nvSpPr>
          <p:spPr>
            <a:xfrm>
              <a:off x="9540885" y="3039047"/>
              <a:ext cx="514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 smtClean="0"/>
                <a:t>HDFS</a:t>
              </a:r>
              <a:endParaRPr lang="en-US" sz="1200" dirty="0"/>
            </a:p>
          </p:txBody>
        </p:sp>
      </p:grpSp>
      <p:grpSp>
        <p:nvGrpSpPr>
          <p:cNvPr id="146" name="Grup 145"/>
          <p:cNvGrpSpPr/>
          <p:nvPr/>
        </p:nvGrpSpPr>
        <p:grpSpPr>
          <a:xfrm>
            <a:off x="8015837" y="3742765"/>
            <a:ext cx="1158129" cy="1678536"/>
            <a:chOff x="9421852" y="2118657"/>
            <a:chExt cx="760295" cy="1258963"/>
          </a:xfrm>
        </p:grpSpPr>
        <p:grpSp>
          <p:nvGrpSpPr>
            <p:cNvPr id="147" name="Grup 146"/>
            <p:cNvGrpSpPr/>
            <p:nvPr/>
          </p:nvGrpSpPr>
          <p:grpSpPr>
            <a:xfrm>
              <a:off x="9421852" y="2118657"/>
              <a:ext cx="760295" cy="1258963"/>
              <a:chOff x="1991638" y="4296427"/>
              <a:chExt cx="814192" cy="1499679"/>
            </a:xfrm>
          </p:grpSpPr>
          <p:sp>
            <p:nvSpPr>
              <p:cNvPr id="206" name="Yamuk 20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Yamuk 206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Dikdörtgen 207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Yuvarlatılmış Dikdörtgen 20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Düz Bağlayıcı 20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Düz Bağlayıcı 21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Düz Bağlayıcı 21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Dikdörtgen 147"/>
            <p:cNvSpPr/>
            <p:nvPr/>
          </p:nvSpPr>
          <p:spPr>
            <a:xfrm>
              <a:off x="9519800" y="2187207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NodeManager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1" name="Dikdörtgen 170"/>
            <p:cNvSpPr/>
            <p:nvPr/>
          </p:nvSpPr>
          <p:spPr>
            <a:xfrm>
              <a:off x="9515874" y="2305914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DataNode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189" name="Resim 18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9414" y="2850039"/>
              <a:ext cx="412739" cy="484143"/>
            </a:xfrm>
            <a:prstGeom prst="rect">
              <a:avLst/>
            </a:prstGeom>
          </p:spPr>
        </p:pic>
        <p:sp>
          <p:nvSpPr>
            <p:cNvPr id="204" name="Dikdörtgen 203"/>
            <p:cNvSpPr/>
            <p:nvPr/>
          </p:nvSpPr>
          <p:spPr>
            <a:xfrm>
              <a:off x="9515874" y="2487878"/>
              <a:ext cx="564335" cy="779974"/>
            </a:xfrm>
            <a:prstGeom prst="rect">
              <a:avLst/>
            </a:prstGeom>
            <a:solidFill>
              <a:srgbClr val="BA160C">
                <a:alpha val="72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tr-TR" sz="500" dirty="0" err="1" smtClean="0">
                  <a:solidFill>
                    <a:schemeClr val="bg1"/>
                  </a:solidFill>
                </a:rPr>
                <a:t>RegionServer</a:t>
              </a:r>
              <a:endParaRPr 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205" name="Dikdörtgen 204"/>
            <p:cNvSpPr/>
            <p:nvPr/>
          </p:nvSpPr>
          <p:spPr>
            <a:xfrm>
              <a:off x="9540885" y="3039047"/>
              <a:ext cx="514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 smtClean="0"/>
                <a:t>HDFS</a:t>
              </a:r>
              <a:endParaRPr lang="en-US" sz="1200" dirty="0"/>
            </a:p>
          </p:txBody>
        </p:sp>
      </p:grpSp>
      <p:grpSp>
        <p:nvGrpSpPr>
          <p:cNvPr id="6" name="Grup 5"/>
          <p:cNvGrpSpPr/>
          <p:nvPr/>
        </p:nvGrpSpPr>
        <p:grpSpPr>
          <a:xfrm>
            <a:off x="9448265" y="3069036"/>
            <a:ext cx="1158129" cy="1678536"/>
            <a:chOff x="9421852" y="3557425"/>
            <a:chExt cx="760295" cy="1258963"/>
          </a:xfrm>
        </p:grpSpPr>
        <p:sp>
          <p:nvSpPr>
            <p:cNvPr id="224" name="Yamuk 223"/>
            <p:cNvSpPr/>
            <p:nvPr/>
          </p:nvSpPr>
          <p:spPr>
            <a:xfrm>
              <a:off x="9421852" y="4726480"/>
              <a:ext cx="195823" cy="8990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Yamuk 224"/>
            <p:cNvSpPr/>
            <p:nvPr/>
          </p:nvSpPr>
          <p:spPr>
            <a:xfrm>
              <a:off x="9982296" y="4726480"/>
              <a:ext cx="195823" cy="8990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Dikdörtgen 225"/>
            <p:cNvSpPr/>
            <p:nvPr/>
          </p:nvSpPr>
          <p:spPr>
            <a:xfrm>
              <a:off x="9421852" y="3557425"/>
              <a:ext cx="760295" cy="121979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Yuvarlatılmış Dikdörtgen 226"/>
            <p:cNvSpPr/>
            <p:nvPr/>
          </p:nvSpPr>
          <p:spPr>
            <a:xfrm>
              <a:off x="9515874" y="3682150"/>
              <a:ext cx="564335" cy="21856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8" name="Düz Bağlayıcı 227"/>
            <p:cNvCxnSpPr/>
            <p:nvPr/>
          </p:nvCxnSpPr>
          <p:spPr>
            <a:xfrm>
              <a:off x="9612839" y="3732397"/>
              <a:ext cx="37040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Düz Bağlayıcı 228"/>
            <p:cNvCxnSpPr/>
            <p:nvPr/>
          </p:nvCxnSpPr>
          <p:spPr>
            <a:xfrm>
              <a:off x="9612839" y="3791035"/>
              <a:ext cx="37040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Düz Bağlayıcı 229"/>
            <p:cNvCxnSpPr/>
            <p:nvPr/>
          </p:nvCxnSpPr>
          <p:spPr>
            <a:xfrm>
              <a:off x="9612838" y="3852734"/>
              <a:ext cx="37040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Dikdörtgen 230"/>
            <p:cNvSpPr/>
            <p:nvPr/>
          </p:nvSpPr>
          <p:spPr>
            <a:xfrm>
              <a:off x="9519800" y="3934388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NodeManager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32" name="Dikdörtgen 231"/>
            <p:cNvSpPr/>
            <p:nvPr/>
          </p:nvSpPr>
          <p:spPr>
            <a:xfrm>
              <a:off x="9515874" y="4097473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7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DataNode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233" name="Resim 23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9413" y="4276732"/>
              <a:ext cx="412739" cy="484143"/>
            </a:xfrm>
            <a:prstGeom prst="rect">
              <a:avLst/>
            </a:prstGeom>
          </p:spPr>
        </p:pic>
        <p:sp>
          <p:nvSpPr>
            <p:cNvPr id="234" name="Dikdörtgen 233"/>
            <p:cNvSpPr/>
            <p:nvPr/>
          </p:nvSpPr>
          <p:spPr>
            <a:xfrm>
              <a:off x="9492067" y="4406690"/>
              <a:ext cx="6799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 smtClean="0"/>
                <a:t>HDFS</a:t>
              </a:r>
              <a:endParaRPr lang="en-US" dirty="0"/>
            </a:p>
          </p:txBody>
        </p:sp>
      </p:grp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836562"/>
              </p:ext>
            </p:extLst>
          </p:nvPr>
        </p:nvGraphicFramePr>
        <p:xfrm>
          <a:off x="7998553" y="576395"/>
          <a:ext cx="1276350" cy="6697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19125"/>
                <a:gridCol w="409575"/>
                <a:gridCol w="247650"/>
              </a:tblGrid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10045678957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Elif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10345678901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Cemal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12345678910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Gülsüm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21345678917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Mehmet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5" name="Tablo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564400"/>
              </p:ext>
            </p:extLst>
          </p:nvPr>
        </p:nvGraphicFramePr>
        <p:xfrm>
          <a:off x="7997480" y="1308457"/>
          <a:ext cx="1276350" cy="6697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19125"/>
                <a:gridCol w="409575"/>
                <a:gridCol w="247650"/>
              </a:tblGrid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21345678934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Metin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26345678912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Hamza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29345678939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Gülay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33345678916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Burcu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Tablo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711959"/>
              </p:ext>
            </p:extLst>
          </p:nvPr>
        </p:nvGraphicFramePr>
        <p:xfrm>
          <a:off x="9490832" y="2060342"/>
          <a:ext cx="1276350" cy="6697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19125"/>
                <a:gridCol w="409575"/>
                <a:gridCol w="247650"/>
              </a:tblGrid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45345678931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Yalçın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49345678961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Veysel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54345678910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Cumhur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55345678938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Burcu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Tablo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536088"/>
              </p:ext>
            </p:extLst>
          </p:nvPr>
        </p:nvGraphicFramePr>
        <p:xfrm>
          <a:off x="9464329" y="1355888"/>
          <a:ext cx="1276350" cy="6697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19125"/>
                <a:gridCol w="409575"/>
                <a:gridCol w="247650"/>
              </a:tblGrid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34345678953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Metin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35345678936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Cumhur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44345678961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Cumhur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45345678921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Funda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8" name="Tablo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43092"/>
              </p:ext>
            </p:extLst>
          </p:nvPr>
        </p:nvGraphicFramePr>
        <p:xfrm>
          <a:off x="7912311" y="4908623"/>
          <a:ext cx="1276350" cy="6697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19125"/>
                <a:gridCol w="409575"/>
                <a:gridCol w="247650"/>
              </a:tblGrid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78345678941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Metin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81345678955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Funda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88345678965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Cemal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90345678974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Elif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9" name="Tablo 1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589228"/>
              </p:ext>
            </p:extLst>
          </p:nvPr>
        </p:nvGraphicFramePr>
        <p:xfrm>
          <a:off x="7924430" y="4166399"/>
          <a:ext cx="1276350" cy="6697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19125"/>
                <a:gridCol w="409575"/>
                <a:gridCol w="247650"/>
              </a:tblGrid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71345678906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Mehmet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74345678949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Yalçın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75345678944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Veysel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77345678926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Hamza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0" name="Tablo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905546"/>
              </p:ext>
            </p:extLst>
          </p:nvPr>
        </p:nvGraphicFramePr>
        <p:xfrm>
          <a:off x="7912311" y="3432670"/>
          <a:ext cx="1276350" cy="6697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19125"/>
                <a:gridCol w="409575"/>
                <a:gridCol w="247650"/>
              </a:tblGrid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58345678942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Gülsüm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65345678951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Burcu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67345678907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Gülay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69345678918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Veysel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5" name="Tablo 1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755034"/>
              </p:ext>
            </p:extLst>
          </p:nvPr>
        </p:nvGraphicFramePr>
        <p:xfrm>
          <a:off x="2486024" y="727208"/>
          <a:ext cx="8496300" cy="526338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/>
                <a:gridCol w="1080039"/>
                <a:gridCol w="576020"/>
                <a:gridCol w="1026036"/>
                <a:gridCol w="1134040"/>
                <a:gridCol w="495017"/>
                <a:gridCol w="1062038"/>
                <a:gridCol w="756027"/>
                <a:gridCol w="693024"/>
                <a:gridCol w="576020"/>
              </a:tblGrid>
              <a:tr h="19255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 smtClean="0">
                          <a:effectLst/>
                        </a:rPr>
                        <a:t>rowkey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u="none" strike="noStrike" dirty="0" smtClean="0">
                          <a:effectLst/>
                        </a:rPr>
                        <a:t>cf:per</a:t>
                      </a:r>
                      <a:endParaRPr lang="tr-T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 smtClean="0">
                          <a:effectLst/>
                        </a:rPr>
                        <a:t>cf:adr</a:t>
                      </a:r>
                      <a:r>
                        <a:rPr lang="tr-TR" sz="1100" u="none" strike="noStrike" dirty="0" smtClean="0">
                          <a:effectLst/>
                        </a:rPr>
                        <a:t> 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443">
                <a:tc vMerge="1">
                  <a:txBody>
                    <a:bodyPr/>
                    <a:lstStyle/>
                    <a:p>
                      <a:pPr algn="ctr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per:ad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per:yas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adr:cad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adr:bina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adr:no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adr:mah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adr:ilce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adr:il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adr:ulke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10045678957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Elif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29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İstasyon </a:t>
                      </a:r>
                      <a:r>
                        <a:rPr lang="tr-TR" sz="1100" u="none" strike="noStrike" dirty="0" err="1">
                          <a:effectLst/>
                        </a:rPr>
                        <a:t>cad.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Mavi Apt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No 13/2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İstasyon Mah.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Tuzla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İSTANBUL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Türkiye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10345678901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Cemal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12345678910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Gülsüm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35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 err="1">
                          <a:effectLst/>
                        </a:rPr>
                        <a:t>İvedik</a:t>
                      </a:r>
                      <a:r>
                        <a:rPr lang="tr-TR" sz="1100" u="none" strike="noStrike" dirty="0">
                          <a:effectLst/>
                        </a:rPr>
                        <a:t> </a:t>
                      </a:r>
                      <a:r>
                        <a:rPr lang="tr-TR" sz="1100" u="none" strike="noStrike" dirty="0" err="1">
                          <a:effectLst/>
                        </a:rPr>
                        <a:t>cad.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 err="1">
                          <a:effectLst/>
                        </a:rPr>
                        <a:t>Üçel</a:t>
                      </a:r>
                      <a:r>
                        <a:rPr lang="tr-TR" sz="1100" u="none" strike="noStrike" dirty="0">
                          <a:effectLst/>
                        </a:rPr>
                        <a:t> Apt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No 3/7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Demetevler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Yenimahalle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ANKARA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Türkiye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21345678917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Mehmet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21345678934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Metin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47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26345678912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Hamza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29345678939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Gülay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33345678916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Burcu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34345678953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Metin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47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35345678936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Cumhur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38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44345678961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Cumhur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38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45345678921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Funda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45345678931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Yalçın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49345678961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Veysel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53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54345678910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Cumhur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38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55345678938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Burcu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58345678942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Gülsüm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65345678951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Burcu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67345678907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Gülay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69345678918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Veysel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53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İstasyon cad.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Mavi Apt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No 13/2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İstasyon Mah.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Tuzla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İSTANBUL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Türkiye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71345678906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Mehmet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74345678949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Yalçın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75345678944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Veysel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53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77345678926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Hamza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78345678941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Metin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47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İstasyon cad.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Mavi Apt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No 13/2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İstasyon Mah.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Tuzla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İSTANBUL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Türkiye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81345678955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Funda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88345678965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Cemal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Fethibey sok.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Pembeköşk Apt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No 48/1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Subayevleri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Keçiören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ANKARA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Türkiye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90345678974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Elif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29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</a:tbl>
          </a:graphicData>
        </a:graphic>
      </p:graphicFrame>
      <p:sp>
        <p:nvSpPr>
          <p:cNvPr id="178" name="Dikdörtgen 177"/>
          <p:cNvSpPr/>
          <p:nvPr/>
        </p:nvSpPr>
        <p:spPr>
          <a:xfrm>
            <a:off x="2486024" y="1084729"/>
            <a:ext cx="8496300" cy="690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Dikdörtgen 178"/>
          <p:cNvSpPr/>
          <p:nvPr/>
        </p:nvSpPr>
        <p:spPr>
          <a:xfrm>
            <a:off x="2486024" y="1787391"/>
            <a:ext cx="8496300" cy="690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Dikdörtgen 179"/>
          <p:cNvSpPr/>
          <p:nvPr/>
        </p:nvSpPr>
        <p:spPr>
          <a:xfrm>
            <a:off x="2486024" y="2496045"/>
            <a:ext cx="8496300" cy="690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Dikdörtgen 180"/>
          <p:cNvSpPr/>
          <p:nvPr/>
        </p:nvSpPr>
        <p:spPr>
          <a:xfrm>
            <a:off x="2486024" y="3204699"/>
            <a:ext cx="8496300" cy="690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Dikdörtgen 182"/>
          <p:cNvSpPr/>
          <p:nvPr/>
        </p:nvSpPr>
        <p:spPr>
          <a:xfrm>
            <a:off x="2486024" y="3888990"/>
            <a:ext cx="8496300" cy="690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Dikdörtgen 183"/>
          <p:cNvSpPr/>
          <p:nvPr/>
        </p:nvSpPr>
        <p:spPr>
          <a:xfrm>
            <a:off x="2486024" y="4594648"/>
            <a:ext cx="8496300" cy="690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Dikdörtgen 191"/>
          <p:cNvSpPr/>
          <p:nvPr/>
        </p:nvSpPr>
        <p:spPr>
          <a:xfrm>
            <a:off x="2486024" y="5299146"/>
            <a:ext cx="8496300" cy="690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Sağ Ok 192"/>
          <p:cNvSpPr/>
          <p:nvPr/>
        </p:nvSpPr>
        <p:spPr>
          <a:xfrm>
            <a:off x="1010093" y="1156448"/>
            <a:ext cx="1416423" cy="61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Region</a:t>
            </a:r>
            <a:r>
              <a:rPr lang="tr-TR" dirty="0" smtClean="0"/>
              <a:t> 1</a:t>
            </a:r>
            <a:endParaRPr lang="en-US" dirty="0"/>
          </a:p>
        </p:txBody>
      </p:sp>
      <p:sp>
        <p:nvSpPr>
          <p:cNvPr id="194" name="Sağ Ok 193"/>
          <p:cNvSpPr/>
          <p:nvPr/>
        </p:nvSpPr>
        <p:spPr>
          <a:xfrm>
            <a:off x="1010092" y="1862153"/>
            <a:ext cx="1416423" cy="61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Region</a:t>
            </a:r>
            <a:r>
              <a:rPr lang="tr-TR" dirty="0" smtClean="0"/>
              <a:t> 2</a:t>
            </a:r>
            <a:endParaRPr lang="en-US" dirty="0"/>
          </a:p>
        </p:txBody>
      </p:sp>
      <p:sp>
        <p:nvSpPr>
          <p:cNvPr id="196" name="Sağ Ok 195"/>
          <p:cNvSpPr/>
          <p:nvPr/>
        </p:nvSpPr>
        <p:spPr>
          <a:xfrm>
            <a:off x="1010091" y="2564557"/>
            <a:ext cx="1416423" cy="61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Region</a:t>
            </a:r>
            <a:r>
              <a:rPr lang="tr-TR" dirty="0" smtClean="0"/>
              <a:t> 3</a:t>
            </a:r>
            <a:endParaRPr lang="en-US" dirty="0"/>
          </a:p>
        </p:txBody>
      </p:sp>
      <p:sp>
        <p:nvSpPr>
          <p:cNvPr id="213" name="Sağ Ok 212"/>
          <p:cNvSpPr/>
          <p:nvPr/>
        </p:nvSpPr>
        <p:spPr>
          <a:xfrm>
            <a:off x="1010090" y="3266961"/>
            <a:ext cx="1416423" cy="61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Region</a:t>
            </a:r>
            <a:r>
              <a:rPr lang="tr-TR" dirty="0" smtClean="0"/>
              <a:t> 4</a:t>
            </a:r>
            <a:endParaRPr lang="en-US" dirty="0"/>
          </a:p>
        </p:txBody>
      </p:sp>
      <p:sp>
        <p:nvSpPr>
          <p:cNvPr id="214" name="Sağ Ok 213"/>
          <p:cNvSpPr/>
          <p:nvPr/>
        </p:nvSpPr>
        <p:spPr>
          <a:xfrm>
            <a:off x="1010090" y="3945845"/>
            <a:ext cx="1416423" cy="61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Region</a:t>
            </a:r>
            <a:r>
              <a:rPr lang="tr-TR" dirty="0" smtClean="0"/>
              <a:t> 5</a:t>
            </a:r>
            <a:endParaRPr lang="en-US" dirty="0"/>
          </a:p>
        </p:txBody>
      </p:sp>
      <p:sp>
        <p:nvSpPr>
          <p:cNvPr id="215" name="Sağ Ok 214"/>
          <p:cNvSpPr/>
          <p:nvPr/>
        </p:nvSpPr>
        <p:spPr>
          <a:xfrm>
            <a:off x="1010089" y="4648249"/>
            <a:ext cx="1416423" cy="61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Region</a:t>
            </a:r>
            <a:r>
              <a:rPr lang="tr-TR" dirty="0" smtClean="0"/>
              <a:t> 6</a:t>
            </a:r>
            <a:endParaRPr lang="en-US" dirty="0"/>
          </a:p>
        </p:txBody>
      </p:sp>
      <p:sp>
        <p:nvSpPr>
          <p:cNvPr id="216" name="Sağ Ok 215"/>
          <p:cNvSpPr/>
          <p:nvPr/>
        </p:nvSpPr>
        <p:spPr>
          <a:xfrm>
            <a:off x="1010088" y="5350653"/>
            <a:ext cx="1416423" cy="61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Region</a:t>
            </a:r>
            <a:r>
              <a:rPr lang="tr-TR" dirty="0" smtClean="0"/>
              <a:t>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3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2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2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2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2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2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2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2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2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2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20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20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20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20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2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  <p:bldP spid="179" grpId="0" animBg="1"/>
      <p:bldP spid="180" grpId="0" animBg="1"/>
      <p:bldP spid="181" grpId="0" animBg="1"/>
      <p:bldP spid="183" grpId="0" animBg="1"/>
      <p:bldP spid="184" grpId="0" animBg="1"/>
      <p:bldP spid="192" grpId="0" animBg="1"/>
      <p:bldP spid="193" grpId="0" animBg="1"/>
      <p:bldP spid="194" grpId="0" animBg="1"/>
      <p:bldP spid="196" grpId="0" animBg="1"/>
      <p:bldP spid="213" grpId="0" animBg="1"/>
      <p:bldP spid="214" grpId="0" animBg="1"/>
      <p:bldP spid="215" grpId="0" animBg="1"/>
      <p:bldP spid="2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Düz Ok Bağlayıcısı 173"/>
          <p:cNvCxnSpPr>
            <a:stCxn id="158" idx="3"/>
            <a:endCxn id="49" idx="2"/>
          </p:cNvCxnSpPr>
          <p:nvPr/>
        </p:nvCxnSpPr>
        <p:spPr>
          <a:xfrm flipV="1">
            <a:off x="3302184" y="3506904"/>
            <a:ext cx="3006010" cy="10515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Düz Ok Bağlayıcısı 172"/>
          <p:cNvCxnSpPr>
            <a:stCxn id="130" idx="3"/>
            <a:endCxn id="49" idx="2"/>
          </p:cNvCxnSpPr>
          <p:nvPr/>
        </p:nvCxnSpPr>
        <p:spPr>
          <a:xfrm flipV="1">
            <a:off x="4311593" y="3506904"/>
            <a:ext cx="1996601" cy="1075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 50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52" name="Grup 51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54" name="Dikdörtgen 53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55" name="Grup 54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56" name="Resim 55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7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3" name="Metin kutusu 52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49" name="Resim 4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5955769" y="2997552"/>
            <a:ext cx="704850" cy="509352"/>
          </a:xfrm>
          <a:prstGeom prst="rect">
            <a:avLst/>
          </a:prstGeom>
        </p:spPr>
      </p:pic>
      <p:cxnSp>
        <p:nvCxnSpPr>
          <p:cNvPr id="5" name="Düz Ok Bağlayıcısı 4"/>
          <p:cNvCxnSpPr>
            <a:stCxn id="42" idx="3"/>
            <a:endCxn id="49" idx="2"/>
          </p:cNvCxnSpPr>
          <p:nvPr/>
        </p:nvCxnSpPr>
        <p:spPr>
          <a:xfrm flipV="1">
            <a:off x="5339340" y="3506904"/>
            <a:ext cx="968854" cy="10436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Düz Ok Bağlayıcısı 57"/>
          <p:cNvCxnSpPr>
            <a:stCxn id="49" idx="3"/>
            <a:endCxn id="226" idx="1"/>
          </p:cNvCxnSpPr>
          <p:nvPr/>
        </p:nvCxnSpPr>
        <p:spPr>
          <a:xfrm>
            <a:off x="6660619" y="3252228"/>
            <a:ext cx="2787646" cy="6299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Düz Ok Bağlayıcısı 58"/>
          <p:cNvCxnSpPr>
            <a:stCxn id="49" idx="3"/>
            <a:endCxn id="15" idx="1"/>
          </p:cNvCxnSpPr>
          <p:nvPr/>
        </p:nvCxnSpPr>
        <p:spPr>
          <a:xfrm flipV="1">
            <a:off x="6660619" y="2062784"/>
            <a:ext cx="2774296" cy="11894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Düz Ok Bağlayıcısı 59"/>
          <p:cNvCxnSpPr>
            <a:stCxn id="49" idx="3"/>
            <a:endCxn id="141" idx="1"/>
          </p:cNvCxnSpPr>
          <p:nvPr/>
        </p:nvCxnSpPr>
        <p:spPr>
          <a:xfrm flipV="1">
            <a:off x="6660619" y="1308457"/>
            <a:ext cx="1376048" cy="1943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up 118"/>
          <p:cNvGrpSpPr/>
          <p:nvPr/>
        </p:nvGrpSpPr>
        <p:grpSpPr>
          <a:xfrm>
            <a:off x="4513557" y="3539465"/>
            <a:ext cx="848695" cy="1660167"/>
            <a:chOff x="4513557" y="3539465"/>
            <a:chExt cx="848695" cy="1660167"/>
          </a:xfrm>
        </p:grpSpPr>
        <p:grpSp>
          <p:nvGrpSpPr>
            <p:cNvPr id="39" name="Grup 38"/>
            <p:cNvGrpSpPr/>
            <p:nvPr/>
          </p:nvGrpSpPr>
          <p:grpSpPr>
            <a:xfrm>
              <a:off x="4579045" y="3940669"/>
              <a:ext cx="760295" cy="1258963"/>
              <a:chOff x="1991638" y="4296427"/>
              <a:chExt cx="814192" cy="1499679"/>
            </a:xfrm>
          </p:grpSpPr>
          <p:sp>
            <p:nvSpPr>
              <p:cNvPr id="40" name="Yamuk 3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Yamuk 4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Dikdörtgen 4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Dikdörtgen 42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Yuvarlatılmış Dikdörtgen 43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Düz Bağlayıcı 44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üz Bağlayıcı 45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Düz Bağlayıcı 46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Metin kutusu 60"/>
            <p:cNvSpPr txBox="1"/>
            <p:nvPr/>
          </p:nvSpPr>
          <p:spPr>
            <a:xfrm>
              <a:off x="4513557" y="3539465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Resource Manager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7" name="Grup 116"/>
          <p:cNvGrpSpPr/>
          <p:nvPr/>
        </p:nvGrpSpPr>
        <p:grpSpPr>
          <a:xfrm>
            <a:off x="3921336" y="1250752"/>
            <a:ext cx="848695" cy="1648998"/>
            <a:chOff x="3341563" y="1378011"/>
            <a:chExt cx="848695" cy="1648998"/>
          </a:xfrm>
        </p:grpSpPr>
        <p:grpSp>
          <p:nvGrpSpPr>
            <p:cNvPr id="92" name="Grup 91"/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93" name="Yamuk 9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amuk 9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Dikdörtgen 9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Dikdörtgen 9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Yuvarlatılmış Dikdörtgen 9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Düz Bağlayıcı 9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Düz Bağlayıcı 9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Düz Bağlayıcı 9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Metin kutusu 101"/>
            <p:cNvSpPr txBox="1"/>
            <p:nvPr/>
          </p:nvSpPr>
          <p:spPr>
            <a:xfrm>
              <a:off x="3341563" y="1378011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Server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3" name="Düz Ok Bağlayıcısı 102"/>
          <p:cNvCxnSpPr>
            <a:stCxn id="95" idx="3"/>
            <a:endCxn id="49" idx="1"/>
          </p:cNvCxnSpPr>
          <p:nvPr/>
        </p:nvCxnSpPr>
        <p:spPr>
          <a:xfrm>
            <a:off x="4729792" y="2250684"/>
            <a:ext cx="1225977" cy="1001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Resim 10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94363" y="1741517"/>
            <a:ext cx="1079297" cy="1048857"/>
          </a:xfrm>
          <a:prstGeom prst="rect">
            <a:avLst/>
          </a:prstGeom>
        </p:spPr>
      </p:pic>
      <p:cxnSp>
        <p:nvCxnSpPr>
          <p:cNvPr id="106" name="Düz Ok Bağlayıcısı 105"/>
          <p:cNvCxnSpPr>
            <a:stCxn id="105" idx="1"/>
            <a:endCxn id="95" idx="1"/>
          </p:cNvCxnSpPr>
          <p:nvPr/>
        </p:nvCxnSpPr>
        <p:spPr>
          <a:xfrm flipV="1">
            <a:off x="2773660" y="2250684"/>
            <a:ext cx="1195837" cy="152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 113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15" name="Dikdörtgen 114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6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3" name="Grup 112"/>
          <p:cNvGrpSpPr/>
          <p:nvPr/>
        </p:nvGrpSpPr>
        <p:grpSpPr>
          <a:xfrm>
            <a:off x="3485810" y="3571544"/>
            <a:ext cx="848695" cy="1660167"/>
            <a:chOff x="4513557" y="3539465"/>
            <a:chExt cx="848695" cy="1660167"/>
          </a:xfrm>
        </p:grpSpPr>
        <p:grpSp>
          <p:nvGrpSpPr>
            <p:cNvPr id="123" name="Grup 122"/>
            <p:cNvGrpSpPr/>
            <p:nvPr/>
          </p:nvGrpSpPr>
          <p:grpSpPr>
            <a:xfrm>
              <a:off x="4579045" y="3940669"/>
              <a:ext cx="760295" cy="1258963"/>
              <a:chOff x="1991638" y="4296427"/>
              <a:chExt cx="814192" cy="1499679"/>
            </a:xfrm>
          </p:grpSpPr>
          <p:sp>
            <p:nvSpPr>
              <p:cNvPr id="126" name="Yamuk 12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Yamuk 12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Dikdörtgen 12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Dikdörtgen 138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Yuvarlatılmış Dikdörtgen 14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Düz Bağlayıcı 14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Düz Bağlayıcı 15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Düz Bağlayıcı 15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Metin kutusu 124"/>
            <p:cNvSpPr txBox="1"/>
            <p:nvPr/>
          </p:nvSpPr>
          <p:spPr>
            <a:xfrm>
              <a:off x="4513557" y="3539465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Secondary</a:t>
              </a:r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3" name="Grup 152"/>
          <p:cNvGrpSpPr/>
          <p:nvPr/>
        </p:nvGrpSpPr>
        <p:grpSpPr>
          <a:xfrm>
            <a:off x="2502752" y="3669944"/>
            <a:ext cx="848695" cy="1537536"/>
            <a:chOff x="4539908" y="3662096"/>
            <a:chExt cx="848695" cy="1537536"/>
          </a:xfrm>
        </p:grpSpPr>
        <p:grpSp>
          <p:nvGrpSpPr>
            <p:cNvPr id="154" name="Grup 153"/>
            <p:cNvGrpSpPr/>
            <p:nvPr/>
          </p:nvGrpSpPr>
          <p:grpSpPr>
            <a:xfrm>
              <a:off x="4579045" y="3940669"/>
              <a:ext cx="760295" cy="1258963"/>
              <a:chOff x="1991638" y="4296427"/>
              <a:chExt cx="814192" cy="1499679"/>
            </a:xfrm>
          </p:grpSpPr>
          <p:sp>
            <p:nvSpPr>
              <p:cNvPr id="156" name="Yamuk 15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Yamuk 156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Dikdörtgen 157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Dikdörtgen 158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uvarlatılmış Dikdörtgen 159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1" name="Düz Bağlayıcı 160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Düz Bağlayıcı 161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Düz Bağlayıcı 162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5" name="Metin kutusu 154"/>
            <p:cNvSpPr txBox="1"/>
            <p:nvPr/>
          </p:nvSpPr>
          <p:spPr>
            <a:xfrm>
              <a:off x="4539908" y="3662096"/>
              <a:ext cx="8486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72" name="Düz Ok Bağlayıcısı 171"/>
          <p:cNvCxnSpPr>
            <a:stCxn id="49" idx="3"/>
            <a:endCxn id="208" idx="1"/>
          </p:cNvCxnSpPr>
          <p:nvPr/>
        </p:nvCxnSpPr>
        <p:spPr>
          <a:xfrm>
            <a:off x="6660619" y="3252228"/>
            <a:ext cx="1355218" cy="13036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Dikdörtgen 184"/>
          <p:cNvSpPr/>
          <p:nvPr/>
        </p:nvSpPr>
        <p:spPr>
          <a:xfrm>
            <a:off x="2630390" y="4350135"/>
            <a:ext cx="564335" cy="147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6" name="Dikdörtgen 185"/>
          <p:cNvSpPr/>
          <p:nvPr/>
        </p:nvSpPr>
        <p:spPr>
          <a:xfrm>
            <a:off x="3645320" y="4353043"/>
            <a:ext cx="564335" cy="147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7" name="Dikdörtgen 186"/>
          <p:cNvSpPr/>
          <p:nvPr/>
        </p:nvSpPr>
        <p:spPr>
          <a:xfrm>
            <a:off x="4676993" y="4351813"/>
            <a:ext cx="564335" cy="147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8" name="Dikdörtgen 187"/>
          <p:cNvSpPr/>
          <p:nvPr/>
        </p:nvSpPr>
        <p:spPr>
          <a:xfrm>
            <a:off x="2624137" y="4540146"/>
            <a:ext cx="564335" cy="147071"/>
          </a:xfrm>
          <a:prstGeom prst="rect">
            <a:avLst/>
          </a:prstGeom>
          <a:solidFill>
            <a:srgbClr val="BA160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 smtClean="0">
                <a:solidFill>
                  <a:schemeClr val="bg1"/>
                </a:solidFill>
              </a:rPr>
              <a:t>HBaseMaster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190" name="Dikdörtgen 189"/>
          <p:cNvSpPr/>
          <p:nvPr/>
        </p:nvSpPr>
        <p:spPr>
          <a:xfrm>
            <a:off x="4681224" y="4521921"/>
            <a:ext cx="564335" cy="147071"/>
          </a:xfrm>
          <a:prstGeom prst="rect">
            <a:avLst/>
          </a:prstGeom>
          <a:solidFill>
            <a:srgbClr val="BA160C"/>
          </a:solidFill>
          <a:effectLst>
            <a:glow rad="254000">
              <a:schemeClr val="accent4">
                <a:satMod val="175000"/>
                <a:alpha val="45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 smtClean="0">
                <a:solidFill>
                  <a:schemeClr val="bg1"/>
                </a:solidFill>
              </a:rPr>
              <a:t>HBaseMaster</a:t>
            </a:r>
            <a:endParaRPr lang="en-US" sz="500" dirty="0">
              <a:solidFill>
                <a:schemeClr val="bg1"/>
              </a:solidFill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9434915" y="1249628"/>
            <a:ext cx="1158129" cy="1678536"/>
            <a:chOff x="9421852" y="2118657"/>
            <a:chExt cx="760295" cy="1258963"/>
          </a:xfrm>
        </p:grpSpPr>
        <p:grpSp>
          <p:nvGrpSpPr>
            <p:cNvPr id="12" name="Grup 11"/>
            <p:cNvGrpSpPr/>
            <p:nvPr/>
          </p:nvGrpSpPr>
          <p:grpSpPr>
            <a:xfrm>
              <a:off x="9421852" y="2118657"/>
              <a:ext cx="760295" cy="1258963"/>
              <a:chOff x="1991638" y="4296427"/>
              <a:chExt cx="814192" cy="1499679"/>
            </a:xfrm>
          </p:grpSpPr>
          <p:sp>
            <p:nvSpPr>
              <p:cNvPr id="13" name="Yamuk 1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Yamuk 1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Dikdörtgen 1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Yuvarlatılmış Dikdörtgen 1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Düz Bağlayıcı 1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Düz Bağlayıcı 1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Düz Bağlayıcı 1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6" name="Dikdörtgen 175"/>
            <p:cNvSpPr/>
            <p:nvPr/>
          </p:nvSpPr>
          <p:spPr>
            <a:xfrm>
              <a:off x="9519800" y="2187207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NodeManager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7" name="Dikdörtgen 176"/>
            <p:cNvSpPr/>
            <p:nvPr/>
          </p:nvSpPr>
          <p:spPr>
            <a:xfrm>
              <a:off x="9515874" y="2305914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DataNode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182" name="Resim 18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9414" y="2850039"/>
              <a:ext cx="412739" cy="484143"/>
            </a:xfrm>
            <a:prstGeom prst="rect">
              <a:avLst/>
            </a:prstGeom>
          </p:spPr>
        </p:pic>
        <p:sp>
          <p:nvSpPr>
            <p:cNvPr id="191" name="Dikdörtgen 190"/>
            <p:cNvSpPr/>
            <p:nvPr/>
          </p:nvSpPr>
          <p:spPr>
            <a:xfrm>
              <a:off x="9515874" y="2487878"/>
              <a:ext cx="564335" cy="779974"/>
            </a:xfrm>
            <a:prstGeom prst="rect">
              <a:avLst/>
            </a:prstGeom>
            <a:solidFill>
              <a:srgbClr val="BA160C">
                <a:alpha val="72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tr-TR" sz="500" dirty="0" err="1" smtClean="0">
                  <a:solidFill>
                    <a:schemeClr val="bg1"/>
                  </a:solidFill>
                </a:rPr>
                <a:t>RegionServer</a:t>
              </a:r>
              <a:endParaRPr 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195" name="Dikdörtgen 194"/>
            <p:cNvSpPr/>
            <p:nvPr/>
          </p:nvSpPr>
          <p:spPr>
            <a:xfrm>
              <a:off x="9540885" y="3039047"/>
              <a:ext cx="514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 smtClean="0"/>
                <a:t>HDFS</a:t>
              </a:r>
              <a:endParaRPr lang="en-US" sz="1200" dirty="0"/>
            </a:p>
          </p:txBody>
        </p:sp>
      </p:grpSp>
      <p:grpSp>
        <p:nvGrpSpPr>
          <p:cNvPr id="131" name="Grup 130"/>
          <p:cNvGrpSpPr/>
          <p:nvPr/>
        </p:nvGrpSpPr>
        <p:grpSpPr>
          <a:xfrm>
            <a:off x="8036667" y="495301"/>
            <a:ext cx="1158129" cy="1678536"/>
            <a:chOff x="9421852" y="2118657"/>
            <a:chExt cx="760295" cy="1258963"/>
          </a:xfrm>
        </p:grpSpPr>
        <p:grpSp>
          <p:nvGrpSpPr>
            <p:cNvPr id="132" name="Grup 131"/>
            <p:cNvGrpSpPr/>
            <p:nvPr/>
          </p:nvGrpSpPr>
          <p:grpSpPr>
            <a:xfrm>
              <a:off x="9421852" y="2118657"/>
              <a:ext cx="760295" cy="1258963"/>
              <a:chOff x="1991638" y="4296427"/>
              <a:chExt cx="814192" cy="1499679"/>
            </a:xfrm>
          </p:grpSpPr>
          <p:sp>
            <p:nvSpPr>
              <p:cNvPr id="138" name="Yamuk 13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Yamuk 13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Dikdörtgen 140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Yuvarlatılmış Dikdörtgen 14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3" name="Düz Bağlayıcı 14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Düz Bağlayıcı 14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Düz Bağlayıcı 14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Dikdörtgen 132"/>
            <p:cNvSpPr/>
            <p:nvPr/>
          </p:nvSpPr>
          <p:spPr>
            <a:xfrm>
              <a:off x="9519800" y="2187207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NodeManager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4" name="Dikdörtgen 133"/>
            <p:cNvSpPr/>
            <p:nvPr/>
          </p:nvSpPr>
          <p:spPr>
            <a:xfrm>
              <a:off x="9515874" y="2305914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DataNode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135" name="Resim 1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9414" y="2850039"/>
              <a:ext cx="412739" cy="484143"/>
            </a:xfrm>
            <a:prstGeom prst="rect">
              <a:avLst/>
            </a:prstGeom>
          </p:spPr>
        </p:pic>
        <p:sp>
          <p:nvSpPr>
            <p:cNvPr id="136" name="Dikdörtgen 135"/>
            <p:cNvSpPr/>
            <p:nvPr/>
          </p:nvSpPr>
          <p:spPr>
            <a:xfrm>
              <a:off x="9515874" y="2487878"/>
              <a:ext cx="564335" cy="779974"/>
            </a:xfrm>
            <a:prstGeom prst="rect">
              <a:avLst/>
            </a:prstGeom>
            <a:solidFill>
              <a:srgbClr val="BA160C">
                <a:alpha val="72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tr-TR" sz="500" dirty="0" err="1" smtClean="0">
                  <a:solidFill>
                    <a:schemeClr val="bg1"/>
                  </a:solidFill>
                </a:rPr>
                <a:t>RegionServer</a:t>
              </a:r>
              <a:endParaRPr 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137" name="Dikdörtgen 136"/>
            <p:cNvSpPr/>
            <p:nvPr/>
          </p:nvSpPr>
          <p:spPr>
            <a:xfrm>
              <a:off x="9540885" y="3039047"/>
              <a:ext cx="514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 smtClean="0"/>
                <a:t>HDFS</a:t>
              </a:r>
              <a:endParaRPr lang="en-US" sz="1200" dirty="0"/>
            </a:p>
          </p:txBody>
        </p:sp>
      </p:grpSp>
      <p:grpSp>
        <p:nvGrpSpPr>
          <p:cNvPr id="146" name="Grup 145"/>
          <p:cNvGrpSpPr/>
          <p:nvPr/>
        </p:nvGrpSpPr>
        <p:grpSpPr>
          <a:xfrm>
            <a:off x="8015837" y="3742765"/>
            <a:ext cx="1158129" cy="1678536"/>
            <a:chOff x="9421852" y="2118657"/>
            <a:chExt cx="760295" cy="1258963"/>
          </a:xfrm>
        </p:grpSpPr>
        <p:grpSp>
          <p:nvGrpSpPr>
            <p:cNvPr id="147" name="Grup 146"/>
            <p:cNvGrpSpPr/>
            <p:nvPr/>
          </p:nvGrpSpPr>
          <p:grpSpPr>
            <a:xfrm>
              <a:off x="9421852" y="2118657"/>
              <a:ext cx="760295" cy="1258963"/>
              <a:chOff x="1991638" y="4296427"/>
              <a:chExt cx="814192" cy="1499679"/>
            </a:xfrm>
          </p:grpSpPr>
          <p:sp>
            <p:nvSpPr>
              <p:cNvPr id="206" name="Yamuk 20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Yamuk 206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Dikdörtgen 207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Yuvarlatılmış Dikdörtgen 20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Düz Bağlayıcı 20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Düz Bağlayıcı 21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Düz Bağlayıcı 21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Dikdörtgen 147"/>
            <p:cNvSpPr/>
            <p:nvPr/>
          </p:nvSpPr>
          <p:spPr>
            <a:xfrm>
              <a:off x="9519800" y="2187207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NodeManager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1" name="Dikdörtgen 170"/>
            <p:cNvSpPr/>
            <p:nvPr/>
          </p:nvSpPr>
          <p:spPr>
            <a:xfrm>
              <a:off x="9515874" y="2305914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DataNode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189" name="Resim 18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9414" y="2850039"/>
              <a:ext cx="412739" cy="484143"/>
            </a:xfrm>
            <a:prstGeom prst="rect">
              <a:avLst/>
            </a:prstGeom>
          </p:spPr>
        </p:pic>
        <p:sp>
          <p:nvSpPr>
            <p:cNvPr id="204" name="Dikdörtgen 203"/>
            <p:cNvSpPr/>
            <p:nvPr/>
          </p:nvSpPr>
          <p:spPr>
            <a:xfrm>
              <a:off x="9515874" y="2487878"/>
              <a:ext cx="564335" cy="779974"/>
            </a:xfrm>
            <a:prstGeom prst="rect">
              <a:avLst/>
            </a:prstGeom>
            <a:solidFill>
              <a:srgbClr val="BA160C">
                <a:alpha val="72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tr-TR" sz="500" dirty="0" err="1" smtClean="0">
                  <a:solidFill>
                    <a:schemeClr val="bg1"/>
                  </a:solidFill>
                </a:rPr>
                <a:t>RegionServer</a:t>
              </a:r>
              <a:endParaRPr 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205" name="Dikdörtgen 204"/>
            <p:cNvSpPr/>
            <p:nvPr/>
          </p:nvSpPr>
          <p:spPr>
            <a:xfrm>
              <a:off x="9540885" y="3039047"/>
              <a:ext cx="514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 smtClean="0"/>
                <a:t>HDFS</a:t>
              </a:r>
              <a:endParaRPr lang="en-US" sz="1200" dirty="0"/>
            </a:p>
          </p:txBody>
        </p:sp>
      </p:grpSp>
      <p:grpSp>
        <p:nvGrpSpPr>
          <p:cNvPr id="6" name="Grup 5"/>
          <p:cNvGrpSpPr/>
          <p:nvPr/>
        </p:nvGrpSpPr>
        <p:grpSpPr>
          <a:xfrm>
            <a:off x="9448265" y="3069036"/>
            <a:ext cx="1158129" cy="1678536"/>
            <a:chOff x="9421852" y="3557425"/>
            <a:chExt cx="760295" cy="1258963"/>
          </a:xfrm>
        </p:grpSpPr>
        <p:sp>
          <p:nvSpPr>
            <p:cNvPr id="224" name="Yamuk 223"/>
            <p:cNvSpPr/>
            <p:nvPr/>
          </p:nvSpPr>
          <p:spPr>
            <a:xfrm>
              <a:off x="9421852" y="4726480"/>
              <a:ext cx="195823" cy="8990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Yamuk 224"/>
            <p:cNvSpPr/>
            <p:nvPr/>
          </p:nvSpPr>
          <p:spPr>
            <a:xfrm>
              <a:off x="9982296" y="4726480"/>
              <a:ext cx="195823" cy="8990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Dikdörtgen 225"/>
            <p:cNvSpPr/>
            <p:nvPr/>
          </p:nvSpPr>
          <p:spPr>
            <a:xfrm>
              <a:off x="9421852" y="3557425"/>
              <a:ext cx="760295" cy="121979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Yuvarlatılmış Dikdörtgen 226"/>
            <p:cNvSpPr/>
            <p:nvPr/>
          </p:nvSpPr>
          <p:spPr>
            <a:xfrm>
              <a:off x="9515874" y="3682150"/>
              <a:ext cx="564335" cy="21856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8" name="Düz Bağlayıcı 227"/>
            <p:cNvCxnSpPr/>
            <p:nvPr/>
          </p:nvCxnSpPr>
          <p:spPr>
            <a:xfrm>
              <a:off x="9612839" y="3732397"/>
              <a:ext cx="37040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Düz Bağlayıcı 228"/>
            <p:cNvCxnSpPr/>
            <p:nvPr/>
          </p:nvCxnSpPr>
          <p:spPr>
            <a:xfrm>
              <a:off x="9612839" y="3791035"/>
              <a:ext cx="37040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Düz Bağlayıcı 229"/>
            <p:cNvCxnSpPr/>
            <p:nvPr/>
          </p:nvCxnSpPr>
          <p:spPr>
            <a:xfrm>
              <a:off x="9612838" y="3852734"/>
              <a:ext cx="37040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Dikdörtgen 230"/>
            <p:cNvSpPr/>
            <p:nvPr/>
          </p:nvSpPr>
          <p:spPr>
            <a:xfrm>
              <a:off x="9519800" y="3934388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NodeManager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32" name="Dikdörtgen 231"/>
            <p:cNvSpPr/>
            <p:nvPr/>
          </p:nvSpPr>
          <p:spPr>
            <a:xfrm>
              <a:off x="9515874" y="4097473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7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DataNode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233" name="Resim 23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9413" y="4276732"/>
              <a:ext cx="412739" cy="484143"/>
            </a:xfrm>
            <a:prstGeom prst="rect">
              <a:avLst/>
            </a:prstGeom>
          </p:spPr>
        </p:pic>
        <p:sp>
          <p:nvSpPr>
            <p:cNvPr id="234" name="Dikdörtgen 233"/>
            <p:cNvSpPr/>
            <p:nvPr/>
          </p:nvSpPr>
          <p:spPr>
            <a:xfrm>
              <a:off x="9492067" y="4406690"/>
              <a:ext cx="6799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 smtClean="0"/>
                <a:t>HDFS</a:t>
              </a:r>
              <a:endParaRPr lang="en-US" dirty="0"/>
            </a:p>
          </p:txBody>
        </p:sp>
      </p:grp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836562"/>
              </p:ext>
            </p:extLst>
          </p:nvPr>
        </p:nvGraphicFramePr>
        <p:xfrm>
          <a:off x="7998553" y="576395"/>
          <a:ext cx="1276350" cy="6697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19125"/>
                <a:gridCol w="409575"/>
                <a:gridCol w="247650"/>
              </a:tblGrid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10045678957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Elif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10345678901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Cemal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12345678910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Gülsüm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21345678917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Mehmet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5" name="Tablo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564400"/>
              </p:ext>
            </p:extLst>
          </p:nvPr>
        </p:nvGraphicFramePr>
        <p:xfrm>
          <a:off x="7997480" y="1308457"/>
          <a:ext cx="1276350" cy="6697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19125"/>
                <a:gridCol w="409575"/>
                <a:gridCol w="247650"/>
              </a:tblGrid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21345678934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Metin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26345678912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Hamza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29345678939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Gülay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33345678916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Burcu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Tablo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159719"/>
              </p:ext>
            </p:extLst>
          </p:nvPr>
        </p:nvGraphicFramePr>
        <p:xfrm>
          <a:off x="9463195" y="2060342"/>
          <a:ext cx="1276350" cy="6697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19125"/>
                <a:gridCol w="409575"/>
                <a:gridCol w="247650"/>
              </a:tblGrid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45345678931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Yalçın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49345678961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Veysel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54345678910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Cumhur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55345678938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Burcu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Tablo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536088"/>
              </p:ext>
            </p:extLst>
          </p:nvPr>
        </p:nvGraphicFramePr>
        <p:xfrm>
          <a:off x="9464329" y="1355888"/>
          <a:ext cx="1276350" cy="6697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19125"/>
                <a:gridCol w="409575"/>
                <a:gridCol w="247650"/>
              </a:tblGrid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34345678953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Metin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35345678936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Cumhur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44345678961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Cumhur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45345678921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Funda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8" name="Tablo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43092"/>
              </p:ext>
            </p:extLst>
          </p:nvPr>
        </p:nvGraphicFramePr>
        <p:xfrm>
          <a:off x="7912311" y="4908623"/>
          <a:ext cx="1276350" cy="6697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19125"/>
                <a:gridCol w="409575"/>
                <a:gridCol w="247650"/>
              </a:tblGrid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78345678941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Metin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81345678955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Funda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88345678965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Cemal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90345678974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Elif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9" name="Tablo 1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589228"/>
              </p:ext>
            </p:extLst>
          </p:nvPr>
        </p:nvGraphicFramePr>
        <p:xfrm>
          <a:off x="7924430" y="4166399"/>
          <a:ext cx="1276350" cy="6697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19125"/>
                <a:gridCol w="409575"/>
                <a:gridCol w="247650"/>
              </a:tblGrid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71345678906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Mehmet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74345678949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Yalçın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75345678944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Veysel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77345678926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Hamza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0" name="Tablo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905546"/>
              </p:ext>
            </p:extLst>
          </p:nvPr>
        </p:nvGraphicFramePr>
        <p:xfrm>
          <a:off x="7912311" y="3432670"/>
          <a:ext cx="1276350" cy="6697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19125"/>
                <a:gridCol w="409575"/>
                <a:gridCol w="247650"/>
              </a:tblGrid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58345678942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Gülsüm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65345678951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Burcu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67345678907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Gülay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69345678918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Veysel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Dikdörtgen 2"/>
          <p:cNvSpPr/>
          <p:nvPr/>
        </p:nvSpPr>
        <p:spPr>
          <a:xfrm>
            <a:off x="7997480" y="576395"/>
            <a:ext cx="1276350" cy="687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Unvan 1"/>
          <p:cNvSpPr>
            <a:spLocks noGrp="1"/>
          </p:cNvSpPr>
          <p:nvPr>
            <p:ph type="ctrTitle"/>
          </p:nvPr>
        </p:nvSpPr>
        <p:spPr>
          <a:xfrm>
            <a:off x="482986" y="297359"/>
            <a:ext cx="6826470" cy="533101"/>
          </a:xfrm>
        </p:spPr>
        <p:txBody>
          <a:bodyPr>
            <a:noAutofit/>
          </a:bodyPr>
          <a:lstStyle/>
          <a:p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Bir </a:t>
            </a:r>
            <a:r>
              <a:rPr lang="tr-TR" sz="36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Region</a:t>
            </a:r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için Veri Depolama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71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699696" y="226063"/>
            <a:ext cx="6826470" cy="533101"/>
          </a:xfrm>
        </p:spPr>
        <p:txBody>
          <a:bodyPr>
            <a:noAutofit/>
          </a:bodyPr>
          <a:lstStyle/>
          <a:p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Bir </a:t>
            </a:r>
            <a:r>
              <a:rPr lang="tr-TR" sz="36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Region</a:t>
            </a:r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için Veri Depolama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979707"/>
              </p:ext>
            </p:extLst>
          </p:nvPr>
        </p:nvGraphicFramePr>
        <p:xfrm>
          <a:off x="1864781" y="1279525"/>
          <a:ext cx="8496300" cy="89198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/>
                <a:gridCol w="1080039"/>
                <a:gridCol w="576020"/>
                <a:gridCol w="1026036"/>
                <a:gridCol w="1134040"/>
                <a:gridCol w="495017"/>
                <a:gridCol w="1062038"/>
                <a:gridCol w="756027"/>
                <a:gridCol w="693024"/>
                <a:gridCol w="576020"/>
              </a:tblGrid>
              <a:tr h="19255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 smtClean="0">
                          <a:effectLst/>
                        </a:rPr>
                        <a:t>rowkey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u="none" strike="noStrike" dirty="0" smtClean="0">
                          <a:effectLst/>
                        </a:rPr>
                        <a:t>cf:per</a:t>
                      </a:r>
                      <a:endParaRPr lang="tr-T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 smtClean="0">
                          <a:effectLst/>
                        </a:rPr>
                        <a:t>cf:adr</a:t>
                      </a:r>
                      <a:r>
                        <a:rPr lang="tr-TR" sz="1100" u="none" strike="noStrike" dirty="0" smtClean="0">
                          <a:effectLst/>
                        </a:rPr>
                        <a:t> 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443">
                <a:tc vMerge="1">
                  <a:txBody>
                    <a:bodyPr/>
                    <a:lstStyle/>
                    <a:p>
                      <a:pPr algn="ctr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per:ad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per:yas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adr:cad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adr:bina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adr:no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adr:mah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adr:ilce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adr:il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adr:ulke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10045678957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Elif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29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İstasyon </a:t>
                      </a:r>
                      <a:r>
                        <a:rPr lang="tr-TR" sz="1100" u="none" strike="noStrike" dirty="0" err="1">
                          <a:effectLst/>
                        </a:rPr>
                        <a:t>cad.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Mavi Apt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No 13/2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İstasyon Mah.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Tuzla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İSTANBUL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Türkiye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10345678901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Cemal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23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12345678910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Gülsüm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35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İvedik cad.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 err="1">
                          <a:effectLst/>
                        </a:rPr>
                        <a:t>Üçel</a:t>
                      </a:r>
                      <a:r>
                        <a:rPr lang="tr-TR" sz="1100" u="none" strike="noStrike" dirty="0">
                          <a:effectLst/>
                        </a:rPr>
                        <a:t> Apt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No 3/7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Demetevler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Yenimahalle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ANKARA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Türkiye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7" name="Yuvarlatılmış Dikdörtgen 16"/>
          <p:cNvSpPr/>
          <p:nvPr/>
        </p:nvSpPr>
        <p:spPr>
          <a:xfrm>
            <a:off x="1864782" y="2895600"/>
            <a:ext cx="8496300" cy="243840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kdörtgen 17"/>
          <p:cNvSpPr/>
          <p:nvPr/>
        </p:nvSpPr>
        <p:spPr>
          <a:xfrm>
            <a:off x="5443414" y="4712394"/>
            <a:ext cx="1339034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tr-TR" sz="2800" dirty="0" smtClean="0"/>
              <a:t>HDFS</a:t>
            </a:r>
            <a:endParaRPr lang="en-US" sz="2800" dirty="0"/>
          </a:p>
        </p:txBody>
      </p:sp>
      <p:sp>
        <p:nvSpPr>
          <p:cNvPr id="20" name="Dikdörtgen 19"/>
          <p:cNvSpPr/>
          <p:nvPr/>
        </p:nvSpPr>
        <p:spPr>
          <a:xfrm>
            <a:off x="3270250" y="3204104"/>
            <a:ext cx="133903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tr-TR" sz="1600" dirty="0" err="1" smtClean="0"/>
              <a:t>HFile</a:t>
            </a:r>
            <a:endParaRPr lang="en-US" sz="1600" dirty="0"/>
          </a:p>
        </p:txBody>
      </p:sp>
      <p:sp>
        <p:nvSpPr>
          <p:cNvPr id="21" name="Dikdörtgen 20"/>
          <p:cNvSpPr/>
          <p:nvPr/>
        </p:nvSpPr>
        <p:spPr>
          <a:xfrm>
            <a:off x="3422650" y="3356504"/>
            <a:ext cx="133903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tr-TR" sz="1600" dirty="0" err="1" smtClean="0"/>
              <a:t>HFile</a:t>
            </a:r>
            <a:endParaRPr lang="en-US" sz="1600" dirty="0"/>
          </a:p>
        </p:txBody>
      </p:sp>
      <p:sp>
        <p:nvSpPr>
          <p:cNvPr id="22" name="Dikdörtgen 21"/>
          <p:cNvSpPr/>
          <p:nvPr/>
        </p:nvSpPr>
        <p:spPr>
          <a:xfrm>
            <a:off x="3575050" y="3508904"/>
            <a:ext cx="133903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tr-TR" sz="1600" dirty="0" err="1" smtClean="0"/>
              <a:t>HFile</a:t>
            </a:r>
            <a:endParaRPr lang="en-US" sz="1600" dirty="0"/>
          </a:p>
        </p:txBody>
      </p:sp>
      <p:sp>
        <p:nvSpPr>
          <p:cNvPr id="23" name="Dikdörtgen 22"/>
          <p:cNvSpPr/>
          <p:nvPr/>
        </p:nvSpPr>
        <p:spPr>
          <a:xfrm>
            <a:off x="7131050" y="3050251"/>
            <a:ext cx="1339034" cy="338554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tr-TR" sz="1600" dirty="0" err="1" smtClean="0"/>
              <a:t>HFile</a:t>
            </a:r>
            <a:endParaRPr lang="en-US" sz="1600" dirty="0"/>
          </a:p>
        </p:txBody>
      </p:sp>
      <p:sp>
        <p:nvSpPr>
          <p:cNvPr id="24" name="Dikdörtgen 23"/>
          <p:cNvSpPr/>
          <p:nvPr/>
        </p:nvSpPr>
        <p:spPr>
          <a:xfrm>
            <a:off x="7283450" y="3202651"/>
            <a:ext cx="1339034" cy="338554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tr-TR" sz="1600" dirty="0" err="1" smtClean="0"/>
              <a:t>HFile</a:t>
            </a:r>
            <a:endParaRPr lang="en-US" sz="1600" dirty="0"/>
          </a:p>
        </p:txBody>
      </p:sp>
      <p:sp>
        <p:nvSpPr>
          <p:cNvPr id="25" name="Dikdörtgen 24"/>
          <p:cNvSpPr/>
          <p:nvPr/>
        </p:nvSpPr>
        <p:spPr>
          <a:xfrm>
            <a:off x="7435850" y="3355051"/>
            <a:ext cx="1339034" cy="338554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tr-TR" sz="1600" dirty="0" err="1" smtClean="0"/>
              <a:t>HFile</a:t>
            </a:r>
            <a:endParaRPr lang="en-US" sz="1600" dirty="0"/>
          </a:p>
        </p:txBody>
      </p:sp>
      <p:sp>
        <p:nvSpPr>
          <p:cNvPr id="26" name="Dikdörtgen 25"/>
          <p:cNvSpPr/>
          <p:nvPr/>
        </p:nvSpPr>
        <p:spPr>
          <a:xfrm>
            <a:off x="7588250" y="3507451"/>
            <a:ext cx="1339034" cy="338554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tr-TR" sz="1600" dirty="0" err="1" smtClean="0"/>
              <a:t>HFile</a:t>
            </a:r>
            <a:endParaRPr lang="en-US" sz="1600" dirty="0"/>
          </a:p>
        </p:txBody>
      </p:sp>
      <p:graphicFrame>
        <p:nvGraphicFramePr>
          <p:cNvPr id="30" name="Tablo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59517"/>
              </p:ext>
            </p:extLst>
          </p:nvPr>
        </p:nvGraphicFramePr>
        <p:xfrm>
          <a:off x="1864781" y="2171507"/>
          <a:ext cx="8496300" cy="17485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/>
                <a:gridCol w="1080039"/>
                <a:gridCol w="576020"/>
                <a:gridCol w="1026036"/>
                <a:gridCol w="1134040"/>
                <a:gridCol w="495017"/>
                <a:gridCol w="1062038"/>
                <a:gridCol w="756027"/>
                <a:gridCol w="693024"/>
                <a:gridCol w="576020"/>
              </a:tblGrid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21345678917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Mehmet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44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27" name="Düz Ok Bağlayıcısı 26"/>
          <p:cNvCxnSpPr>
            <a:endCxn id="21" idx="0"/>
          </p:cNvCxnSpPr>
          <p:nvPr/>
        </p:nvCxnSpPr>
        <p:spPr>
          <a:xfrm>
            <a:off x="3689130" y="1905000"/>
            <a:ext cx="403037" cy="145150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/>
          <p:cNvCxnSpPr>
            <a:endCxn id="24" idx="0"/>
          </p:cNvCxnSpPr>
          <p:nvPr/>
        </p:nvCxnSpPr>
        <p:spPr>
          <a:xfrm>
            <a:off x="7476717" y="1740997"/>
            <a:ext cx="476250" cy="146165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up 31"/>
          <p:cNvGrpSpPr/>
          <p:nvPr/>
        </p:nvGrpSpPr>
        <p:grpSpPr>
          <a:xfrm>
            <a:off x="5123920" y="1080626"/>
            <a:ext cx="1729404" cy="2905855"/>
            <a:chOff x="9421852" y="2118657"/>
            <a:chExt cx="760295" cy="1258963"/>
          </a:xfrm>
        </p:grpSpPr>
        <p:grpSp>
          <p:nvGrpSpPr>
            <p:cNvPr id="33" name="Grup 32"/>
            <p:cNvGrpSpPr/>
            <p:nvPr/>
          </p:nvGrpSpPr>
          <p:grpSpPr>
            <a:xfrm>
              <a:off x="9421852" y="2118657"/>
              <a:ext cx="760295" cy="1258963"/>
              <a:chOff x="1991638" y="4296427"/>
              <a:chExt cx="814192" cy="1499679"/>
            </a:xfrm>
          </p:grpSpPr>
          <p:sp>
            <p:nvSpPr>
              <p:cNvPr id="39" name="Yamuk 38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Yamuk 3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Dikdörtgen 40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Yuvarlatılmış Dikdörtgen 4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Düz Bağlayıcı 4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Düz Bağlayıcı 4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Düz Bağlayıcı 4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Dikdörtgen 33"/>
            <p:cNvSpPr/>
            <p:nvPr/>
          </p:nvSpPr>
          <p:spPr>
            <a:xfrm>
              <a:off x="9519800" y="2187207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NodeManager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5" name="Dikdörtgen 34"/>
            <p:cNvSpPr/>
            <p:nvPr/>
          </p:nvSpPr>
          <p:spPr>
            <a:xfrm>
              <a:off x="9515874" y="2305914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36" name="Resim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9414" y="2850039"/>
              <a:ext cx="412739" cy="484143"/>
            </a:xfrm>
            <a:prstGeom prst="rect">
              <a:avLst/>
            </a:prstGeom>
          </p:spPr>
        </p:pic>
        <p:sp>
          <p:nvSpPr>
            <p:cNvPr id="37" name="Dikdörtgen 36"/>
            <p:cNvSpPr/>
            <p:nvPr/>
          </p:nvSpPr>
          <p:spPr>
            <a:xfrm>
              <a:off x="9515874" y="2487878"/>
              <a:ext cx="564335" cy="779974"/>
            </a:xfrm>
            <a:prstGeom prst="rect">
              <a:avLst/>
            </a:prstGeom>
            <a:solidFill>
              <a:srgbClr val="BA160C">
                <a:alpha val="72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tr-TR" sz="1600" dirty="0" err="1" smtClean="0">
                  <a:solidFill>
                    <a:schemeClr val="bg1"/>
                  </a:solidFill>
                </a:rPr>
                <a:t>RegionServer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8" name="Dikdörtgen 37"/>
            <p:cNvSpPr/>
            <p:nvPr/>
          </p:nvSpPr>
          <p:spPr>
            <a:xfrm>
              <a:off x="9540885" y="3039047"/>
              <a:ext cx="515239" cy="2800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3600" dirty="0" smtClean="0"/>
                <a:t>HDFS</a:t>
              </a:r>
              <a:endParaRPr lang="en-US" sz="3600" dirty="0"/>
            </a:p>
          </p:txBody>
        </p:sp>
      </p:grpSp>
      <p:graphicFrame>
        <p:nvGraphicFramePr>
          <p:cNvPr id="46" name="Tablo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7396"/>
              </p:ext>
            </p:extLst>
          </p:nvPr>
        </p:nvGraphicFramePr>
        <p:xfrm>
          <a:off x="5035579" y="2351702"/>
          <a:ext cx="1905940" cy="97841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24523"/>
                <a:gridCol w="611608"/>
                <a:gridCol w="369809"/>
              </a:tblGrid>
              <a:tr h="244603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 dirty="0">
                          <a:effectLst/>
                        </a:rPr>
                        <a:t>10045678957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Elif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u="none" strike="noStrike" dirty="0" smtClean="0">
                          <a:effectLst/>
                        </a:rPr>
                        <a:t>…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  <a:tr h="244603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 dirty="0">
                          <a:effectLst/>
                        </a:rPr>
                        <a:t>10345678901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 dirty="0">
                          <a:effectLst/>
                        </a:rPr>
                        <a:t>Cemal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u="none" strike="noStrike" dirty="0" smtClean="0">
                          <a:effectLst/>
                        </a:rPr>
                        <a:t>…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  <a:tr h="244603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 dirty="0">
                          <a:effectLst/>
                        </a:rPr>
                        <a:t>12345678910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 dirty="0">
                          <a:effectLst/>
                        </a:rPr>
                        <a:t>Gülsüm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u="none" strike="noStrike" dirty="0" smtClean="0">
                          <a:effectLst/>
                        </a:rPr>
                        <a:t>…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  <a:tr h="244603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 dirty="0">
                          <a:effectLst/>
                        </a:rPr>
                        <a:t>21345678917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 dirty="0">
                          <a:effectLst/>
                        </a:rPr>
                        <a:t>Mehmet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u="none" strike="noStrike" dirty="0" smtClean="0">
                          <a:effectLst/>
                        </a:rPr>
                        <a:t>…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65" name="Grup 64"/>
          <p:cNvGrpSpPr/>
          <p:nvPr/>
        </p:nvGrpSpPr>
        <p:grpSpPr>
          <a:xfrm>
            <a:off x="262720" y="288399"/>
            <a:ext cx="1158129" cy="2057964"/>
            <a:chOff x="9421852" y="2118657"/>
            <a:chExt cx="760295" cy="1258963"/>
          </a:xfrm>
        </p:grpSpPr>
        <p:grpSp>
          <p:nvGrpSpPr>
            <p:cNvPr id="66" name="Grup 65"/>
            <p:cNvGrpSpPr/>
            <p:nvPr/>
          </p:nvGrpSpPr>
          <p:grpSpPr>
            <a:xfrm>
              <a:off x="9421852" y="2118657"/>
              <a:ext cx="760295" cy="1258963"/>
              <a:chOff x="1991638" y="4296427"/>
              <a:chExt cx="814192" cy="1499679"/>
            </a:xfrm>
          </p:grpSpPr>
          <p:sp>
            <p:nvSpPr>
              <p:cNvPr id="72" name="Yamuk 7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Yamuk 7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Dikdörtgen 7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Yuvarlatılmış Dikdörtgen 74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Düz Bağlayıcı 75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Düz Bağlayıcı 76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Düz Bağlayıcı 77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Dikdörtgen 66"/>
            <p:cNvSpPr/>
            <p:nvPr/>
          </p:nvSpPr>
          <p:spPr>
            <a:xfrm>
              <a:off x="9519800" y="2187207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NodeManager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8" name="Dikdörtgen 67"/>
            <p:cNvSpPr/>
            <p:nvPr/>
          </p:nvSpPr>
          <p:spPr>
            <a:xfrm>
              <a:off x="9515874" y="2305914"/>
              <a:ext cx="564335" cy="973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DataNode</a:t>
              </a:r>
              <a:endParaRPr lang="en-US" sz="5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69" name="Resim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9414" y="2850039"/>
              <a:ext cx="412739" cy="484143"/>
            </a:xfrm>
            <a:prstGeom prst="rect">
              <a:avLst/>
            </a:prstGeom>
          </p:spPr>
        </p:pic>
        <p:sp>
          <p:nvSpPr>
            <p:cNvPr id="70" name="Dikdörtgen 69"/>
            <p:cNvSpPr/>
            <p:nvPr/>
          </p:nvSpPr>
          <p:spPr>
            <a:xfrm>
              <a:off x="9515874" y="2487878"/>
              <a:ext cx="564335" cy="779974"/>
            </a:xfrm>
            <a:prstGeom prst="rect">
              <a:avLst/>
            </a:prstGeom>
            <a:solidFill>
              <a:srgbClr val="BA160C">
                <a:alpha val="72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tr-TR" sz="500" dirty="0" err="1" smtClean="0">
                  <a:solidFill>
                    <a:schemeClr val="bg1"/>
                  </a:solidFill>
                </a:rPr>
                <a:t>RegionServer</a:t>
              </a:r>
              <a:endParaRPr 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71" name="Dikdörtgen 70"/>
            <p:cNvSpPr/>
            <p:nvPr/>
          </p:nvSpPr>
          <p:spPr>
            <a:xfrm>
              <a:off x="9540885" y="3039047"/>
              <a:ext cx="514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 smtClean="0"/>
                <a:t>HDFS</a:t>
              </a:r>
              <a:endParaRPr lang="en-US" sz="1200" dirty="0"/>
            </a:p>
          </p:txBody>
        </p:sp>
      </p:grpSp>
      <p:graphicFrame>
        <p:nvGraphicFramePr>
          <p:cNvPr id="79" name="Tablo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773535"/>
              </p:ext>
            </p:extLst>
          </p:nvPr>
        </p:nvGraphicFramePr>
        <p:xfrm>
          <a:off x="197577" y="1092424"/>
          <a:ext cx="1276350" cy="6697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19125"/>
                <a:gridCol w="409575"/>
                <a:gridCol w="247650"/>
              </a:tblGrid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10045678957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Elif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10345678901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Cemal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12345678910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Gülsüm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21345678917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Mehmet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 smtClean="0">
                          <a:effectLst/>
                        </a:rPr>
                        <a:t>…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31" name="Resim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546" y="792169"/>
            <a:ext cx="2720337" cy="271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4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Hücre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503134"/>
              </p:ext>
            </p:extLst>
          </p:nvPr>
        </p:nvGraphicFramePr>
        <p:xfrm>
          <a:off x="1864781" y="1185368"/>
          <a:ext cx="8496300" cy="106683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/>
                <a:gridCol w="1080039"/>
                <a:gridCol w="576020"/>
                <a:gridCol w="1026036"/>
                <a:gridCol w="1134040"/>
                <a:gridCol w="495017"/>
                <a:gridCol w="1062038"/>
                <a:gridCol w="756027"/>
                <a:gridCol w="693024"/>
                <a:gridCol w="576020"/>
              </a:tblGrid>
              <a:tr h="19255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 smtClean="0">
                          <a:effectLst/>
                        </a:rPr>
                        <a:t>rowkey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u="none" strike="noStrike" dirty="0" smtClean="0">
                          <a:effectLst/>
                        </a:rPr>
                        <a:t>cf:per</a:t>
                      </a:r>
                      <a:endParaRPr lang="tr-T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 smtClean="0">
                          <a:effectLst/>
                        </a:rPr>
                        <a:t>cf:adr</a:t>
                      </a:r>
                      <a:r>
                        <a:rPr lang="tr-TR" sz="1100" u="none" strike="noStrike" dirty="0" smtClean="0">
                          <a:effectLst/>
                        </a:rPr>
                        <a:t> 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443">
                <a:tc vMerge="1">
                  <a:txBody>
                    <a:bodyPr/>
                    <a:lstStyle/>
                    <a:p>
                      <a:pPr algn="ctr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per:ad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per:yas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adr:cad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adr:bina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adr:no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adr:mah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adr:ilce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adr:il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adr:ulke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10045678957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Elif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29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İstasyon </a:t>
                      </a:r>
                      <a:r>
                        <a:rPr lang="tr-TR" sz="1100" u="none" strike="noStrike" dirty="0" err="1">
                          <a:effectLst/>
                        </a:rPr>
                        <a:t>cad.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Mavi Apt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No 13/2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İstasyon Mah.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Tuzla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İSTANBUL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Türkiye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10345678901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Cemal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12345678910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Gülsüm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35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 err="1">
                          <a:effectLst/>
                        </a:rPr>
                        <a:t>İvedik</a:t>
                      </a:r>
                      <a:r>
                        <a:rPr lang="tr-TR" sz="1100" u="none" strike="noStrike" dirty="0">
                          <a:effectLst/>
                        </a:rPr>
                        <a:t> </a:t>
                      </a:r>
                      <a:r>
                        <a:rPr lang="tr-TR" sz="1100" u="none" strike="noStrike" dirty="0" err="1">
                          <a:effectLst/>
                        </a:rPr>
                        <a:t>cad.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 err="1">
                          <a:effectLst/>
                        </a:rPr>
                        <a:t>Üçel</a:t>
                      </a:r>
                      <a:r>
                        <a:rPr lang="tr-TR" sz="1100" u="none" strike="noStrike" dirty="0">
                          <a:effectLst/>
                        </a:rPr>
                        <a:t> Apt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No 3/7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Demetevler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Yenimahalle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ANKARA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Türkiye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21345678917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Mehmet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</a:tbl>
          </a:graphicData>
        </a:graphic>
      </p:graphicFrame>
      <p:sp>
        <p:nvSpPr>
          <p:cNvPr id="3" name="Dikdörtgen 2"/>
          <p:cNvSpPr/>
          <p:nvPr/>
        </p:nvSpPr>
        <p:spPr>
          <a:xfrm>
            <a:off x="4035425" y="1549400"/>
            <a:ext cx="571500" cy="177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553386"/>
              </p:ext>
            </p:extLst>
          </p:nvPr>
        </p:nvGraphicFramePr>
        <p:xfrm>
          <a:off x="1775460" y="3067685"/>
          <a:ext cx="1098039" cy="53485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/>
              </a:tblGrid>
              <a:tr h="360001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 smtClean="0">
                          <a:effectLst/>
                        </a:rPr>
                        <a:t>rowkey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10045678957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o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271322"/>
              </p:ext>
            </p:extLst>
          </p:nvPr>
        </p:nvGraphicFramePr>
        <p:xfrm>
          <a:off x="2873499" y="3067684"/>
          <a:ext cx="1098039" cy="53485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/>
              </a:tblGrid>
              <a:tr h="360001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 smtClean="0">
                          <a:effectLst/>
                        </a:rPr>
                        <a:t>Column</a:t>
                      </a:r>
                      <a:r>
                        <a:rPr lang="tr-TR" sz="1100" u="none" strike="noStrike" dirty="0" smtClean="0">
                          <a:effectLst/>
                        </a:rPr>
                        <a:t> </a:t>
                      </a:r>
                      <a:r>
                        <a:rPr lang="tr-TR" sz="1100" u="none" strike="noStrike" dirty="0" err="1" smtClean="0">
                          <a:effectLst/>
                        </a:rPr>
                        <a:t>family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 smtClean="0">
                          <a:effectLst/>
                        </a:rPr>
                        <a:t>per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o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392459"/>
              </p:ext>
            </p:extLst>
          </p:nvPr>
        </p:nvGraphicFramePr>
        <p:xfrm>
          <a:off x="3971538" y="3067684"/>
          <a:ext cx="1098039" cy="53485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/>
              </a:tblGrid>
              <a:tr h="360001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 smtClean="0">
                          <a:effectLst/>
                        </a:rPr>
                        <a:t>Column</a:t>
                      </a:r>
                      <a:r>
                        <a:rPr lang="tr-TR" sz="1100" u="none" strike="noStrike" dirty="0" smtClean="0">
                          <a:effectLst/>
                        </a:rPr>
                        <a:t> </a:t>
                      </a:r>
                      <a:r>
                        <a:rPr lang="tr-TR" sz="1100" u="none" strike="noStrike" dirty="0" err="1" smtClean="0">
                          <a:effectLst/>
                        </a:rPr>
                        <a:t>quantifier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smtClean="0">
                          <a:effectLst/>
                        </a:rPr>
                        <a:t>yas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o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361286"/>
              </p:ext>
            </p:extLst>
          </p:nvPr>
        </p:nvGraphicFramePr>
        <p:xfrm>
          <a:off x="5069577" y="3067684"/>
          <a:ext cx="1098039" cy="53485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/>
              </a:tblGrid>
              <a:tr h="360001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 smtClean="0">
                          <a:effectLst/>
                        </a:rPr>
                        <a:t>Timestamp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smtClean="0">
                          <a:effectLst/>
                        </a:rPr>
                        <a:t>1391813056362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o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028875"/>
              </p:ext>
            </p:extLst>
          </p:nvPr>
        </p:nvGraphicFramePr>
        <p:xfrm>
          <a:off x="6184547" y="3067683"/>
          <a:ext cx="1098039" cy="53485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/>
              </a:tblGrid>
              <a:tr h="360001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smtClean="0">
                          <a:effectLst/>
                        </a:rPr>
                        <a:t>Value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smtClean="0">
                          <a:effectLst/>
                        </a:rPr>
                        <a:t>29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Sol Ayraç 16"/>
          <p:cNvSpPr/>
          <p:nvPr/>
        </p:nvSpPr>
        <p:spPr>
          <a:xfrm rot="16200000">
            <a:off x="3783984" y="1851476"/>
            <a:ext cx="316615" cy="41550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ol Ayraç 22"/>
          <p:cNvSpPr/>
          <p:nvPr/>
        </p:nvSpPr>
        <p:spPr>
          <a:xfrm rot="16200000">
            <a:off x="6575259" y="3416155"/>
            <a:ext cx="316615" cy="10256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ikdörtgen 21"/>
          <p:cNvSpPr/>
          <p:nvPr/>
        </p:nvSpPr>
        <p:spPr>
          <a:xfrm>
            <a:off x="2442391" y="4147008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latin typeface="Roboto"/>
              </a:rPr>
              <a:t>Hücre Koordinatları (</a:t>
            </a:r>
            <a:r>
              <a:rPr lang="tr-TR" dirty="0" err="1" smtClean="0">
                <a:latin typeface="Roboto"/>
              </a:rPr>
              <a:t>Key</a:t>
            </a:r>
            <a:r>
              <a:rPr lang="tr-TR" dirty="0" smtClean="0">
                <a:latin typeface="Roboto"/>
              </a:rPr>
              <a:t>)</a:t>
            </a:r>
            <a:endParaRPr lang="en-US" dirty="0"/>
          </a:p>
        </p:txBody>
      </p:sp>
      <p:sp>
        <p:nvSpPr>
          <p:cNvPr id="25" name="Dikdörtgen 24"/>
          <p:cNvSpPr/>
          <p:nvPr/>
        </p:nvSpPr>
        <p:spPr>
          <a:xfrm>
            <a:off x="5931647" y="4147008"/>
            <a:ext cx="1603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latin typeface="Roboto"/>
              </a:rPr>
              <a:t>Değer (Value)</a:t>
            </a:r>
            <a:endParaRPr lang="en-US" dirty="0"/>
          </a:p>
        </p:txBody>
      </p:sp>
      <p:cxnSp>
        <p:nvCxnSpPr>
          <p:cNvPr id="26" name="Düz Ok Bağlayıcısı 25"/>
          <p:cNvCxnSpPr>
            <a:stCxn id="3" idx="2"/>
          </p:cNvCxnSpPr>
          <p:nvPr/>
        </p:nvCxnSpPr>
        <p:spPr>
          <a:xfrm>
            <a:off x="4321175" y="1727200"/>
            <a:ext cx="0" cy="13404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02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23" grpId="0" animBg="1"/>
      <p:bldP spid="22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o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565568"/>
              </p:ext>
            </p:extLst>
          </p:nvPr>
        </p:nvGraphicFramePr>
        <p:xfrm>
          <a:off x="6536303" y="3437186"/>
          <a:ext cx="1098039" cy="53485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/>
              </a:tblGrid>
              <a:tr h="360001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 smtClean="0">
                          <a:effectLst/>
                        </a:rPr>
                        <a:t>Timestamp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smtClean="0">
                          <a:effectLst/>
                        </a:rPr>
                        <a:t>1391813056100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o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553540"/>
              </p:ext>
            </p:extLst>
          </p:nvPr>
        </p:nvGraphicFramePr>
        <p:xfrm>
          <a:off x="6383903" y="3284786"/>
          <a:ext cx="1098039" cy="53485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/>
              </a:tblGrid>
              <a:tr h="360001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 smtClean="0">
                          <a:effectLst/>
                        </a:rPr>
                        <a:t>Timestamp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smtClean="0">
                          <a:effectLst/>
                        </a:rPr>
                        <a:t>1391813056200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o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937905"/>
              </p:ext>
            </p:extLst>
          </p:nvPr>
        </p:nvGraphicFramePr>
        <p:xfrm>
          <a:off x="7651273" y="3437185"/>
          <a:ext cx="1098039" cy="53485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/>
              </a:tblGrid>
              <a:tr h="360001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smtClean="0">
                          <a:effectLst/>
                        </a:rPr>
                        <a:t>Value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smtClean="0">
                          <a:effectLst/>
                        </a:rPr>
                        <a:t>En eski </a:t>
                      </a:r>
                      <a:r>
                        <a:rPr lang="tr-TR" sz="1100" u="none" strike="noStrike" dirty="0" err="1" smtClean="0">
                          <a:effectLst/>
                        </a:rPr>
                        <a:t>cad.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o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21851"/>
              </p:ext>
            </p:extLst>
          </p:nvPr>
        </p:nvGraphicFramePr>
        <p:xfrm>
          <a:off x="7498873" y="3284785"/>
          <a:ext cx="1098039" cy="53485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/>
              </a:tblGrid>
              <a:tr h="360001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smtClean="0">
                          <a:effectLst/>
                        </a:rPr>
                        <a:t>Value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smtClean="0">
                          <a:effectLst/>
                        </a:rPr>
                        <a:t>Eski </a:t>
                      </a:r>
                      <a:r>
                        <a:rPr lang="tr-TR" sz="1100" u="none" strike="noStrike" dirty="0" err="1" smtClean="0">
                          <a:effectLst/>
                        </a:rPr>
                        <a:t>cad.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Versiyon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503134"/>
              </p:ext>
            </p:extLst>
          </p:nvPr>
        </p:nvGraphicFramePr>
        <p:xfrm>
          <a:off x="1864781" y="1185368"/>
          <a:ext cx="8496300" cy="106683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/>
                <a:gridCol w="1080039"/>
                <a:gridCol w="576020"/>
                <a:gridCol w="1026036"/>
                <a:gridCol w="1134040"/>
                <a:gridCol w="495017"/>
                <a:gridCol w="1062038"/>
                <a:gridCol w="756027"/>
                <a:gridCol w="693024"/>
                <a:gridCol w="576020"/>
              </a:tblGrid>
              <a:tr h="19255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 smtClean="0">
                          <a:effectLst/>
                        </a:rPr>
                        <a:t>rowkey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u="none" strike="noStrike" dirty="0" smtClean="0">
                          <a:effectLst/>
                        </a:rPr>
                        <a:t>cf:per</a:t>
                      </a:r>
                      <a:endParaRPr lang="tr-T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 smtClean="0">
                          <a:effectLst/>
                        </a:rPr>
                        <a:t>cf:adr</a:t>
                      </a:r>
                      <a:r>
                        <a:rPr lang="tr-TR" sz="1100" u="none" strike="noStrike" dirty="0" smtClean="0">
                          <a:effectLst/>
                        </a:rPr>
                        <a:t> 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443">
                <a:tc vMerge="1">
                  <a:txBody>
                    <a:bodyPr/>
                    <a:lstStyle/>
                    <a:p>
                      <a:pPr algn="ctr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per:ad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per:yas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adr:cad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adr:bina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adr:no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adr:mah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adr:ilce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adr:il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adr:ulke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10045678957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Elif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29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İstasyon </a:t>
                      </a:r>
                      <a:r>
                        <a:rPr lang="tr-TR" sz="1100" u="none" strike="noStrike" dirty="0" err="1">
                          <a:effectLst/>
                        </a:rPr>
                        <a:t>cad.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Mavi Apt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No 13/2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İstasyon Mah.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Tuzla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İSTANBUL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Türkiye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10345678901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Cemal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12345678910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Gülsüm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35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 err="1">
                          <a:effectLst/>
                        </a:rPr>
                        <a:t>İvedik</a:t>
                      </a:r>
                      <a:r>
                        <a:rPr lang="tr-TR" sz="1100" u="none" strike="noStrike" dirty="0">
                          <a:effectLst/>
                        </a:rPr>
                        <a:t> </a:t>
                      </a:r>
                      <a:r>
                        <a:rPr lang="tr-TR" sz="1100" u="none" strike="noStrike" dirty="0" err="1">
                          <a:effectLst/>
                        </a:rPr>
                        <a:t>cad.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 err="1">
                          <a:effectLst/>
                        </a:rPr>
                        <a:t>Üçel</a:t>
                      </a:r>
                      <a:r>
                        <a:rPr lang="tr-TR" sz="1100" u="none" strike="noStrike" dirty="0">
                          <a:effectLst/>
                        </a:rPr>
                        <a:t> Apt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No 3/7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Demetevler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Yenimahalle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ANKARA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Türkiye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21345678917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Mehmet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</a:tbl>
          </a:graphicData>
        </a:graphic>
      </p:graphicFrame>
      <p:sp>
        <p:nvSpPr>
          <p:cNvPr id="3" name="Dikdörtgen 2"/>
          <p:cNvSpPr/>
          <p:nvPr/>
        </p:nvSpPr>
        <p:spPr>
          <a:xfrm>
            <a:off x="4584444" y="1561301"/>
            <a:ext cx="1054356" cy="177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381743"/>
              </p:ext>
            </p:extLst>
          </p:nvPr>
        </p:nvGraphicFramePr>
        <p:xfrm>
          <a:off x="2937386" y="3132387"/>
          <a:ext cx="1098039" cy="53485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/>
              </a:tblGrid>
              <a:tr h="360001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 smtClean="0">
                          <a:effectLst/>
                        </a:rPr>
                        <a:t>rowkey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10045678957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o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804880"/>
              </p:ext>
            </p:extLst>
          </p:nvPr>
        </p:nvGraphicFramePr>
        <p:xfrm>
          <a:off x="4035425" y="3132386"/>
          <a:ext cx="1098039" cy="53485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/>
              </a:tblGrid>
              <a:tr h="360001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 smtClean="0">
                          <a:effectLst/>
                        </a:rPr>
                        <a:t>Column</a:t>
                      </a:r>
                      <a:r>
                        <a:rPr lang="tr-TR" sz="1100" u="none" strike="noStrike" dirty="0" smtClean="0">
                          <a:effectLst/>
                        </a:rPr>
                        <a:t> </a:t>
                      </a:r>
                      <a:r>
                        <a:rPr lang="tr-TR" sz="1100" u="none" strike="noStrike" dirty="0" err="1" smtClean="0">
                          <a:effectLst/>
                        </a:rPr>
                        <a:t>family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 smtClean="0">
                          <a:effectLst/>
                        </a:rPr>
                        <a:t>adr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o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76698"/>
              </p:ext>
            </p:extLst>
          </p:nvPr>
        </p:nvGraphicFramePr>
        <p:xfrm>
          <a:off x="5133464" y="3132386"/>
          <a:ext cx="1098039" cy="53485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/>
              </a:tblGrid>
              <a:tr h="360001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 smtClean="0">
                          <a:effectLst/>
                        </a:rPr>
                        <a:t>Column</a:t>
                      </a:r>
                      <a:r>
                        <a:rPr lang="tr-TR" sz="1100" u="none" strike="noStrike" dirty="0" smtClean="0">
                          <a:effectLst/>
                        </a:rPr>
                        <a:t> </a:t>
                      </a:r>
                      <a:r>
                        <a:rPr lang="tr-TR" sz="1100" u="none" strike="noStrike" dirty="0" err="1" smtClean="0">
                          <a:effectLst/>
                        </a:rPr>
                        <a:t>quantifier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 smtClean="0">
                          <a:effectLst/>
                        </a:rPr>
                        <a:t>cad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o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669199"/>
              </p:ext>
            </p:extLst>
          </p:nvPr>
        </p:nvGraphicFramePr>
        <p:xfrm>
          <a:off x="6231503" y="3132386"/>
          <a:ext cx="1098039" cy="53485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/>
              </a:tblGrid>
              <a:tr h="360001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 smtClean="0">
                          <a:effectLst/>
                        </a:rPr>
                        <a:t>Timestamp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smtClean="0">
                          <a:effectLst/>
                        </a:rPr>
                        <a:t>1391813056300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o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809248"/>
              </p:ext>
            </p:extLst>
          </p:nvPr>
        </p:nvGraphicFramePr>
        <p:xfrm>
          <a:off x="7346473" y="3132385"/>
          <a:ext cx="1098039" cy="53485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039"/>
              </a:tblGrid>
              <a:tr h="360001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smtClean="0">
                          <a:effectLst/>
                        </a:rPr>
                        <a:t>Value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smtClean="0">
                          <a:effectLst/>
                        </a:rPr>
                        <a:t>İstasyon </a:t>
                      </a:r>
                      <a:r>
                        <a:rPr lang="tr-TR" sz="1100" u="none" strike="noStrike" dirty="0" err="1" smtClean="0">
                          <a:effectLst/>
                        </a:rPr>
                        <a:t>cad.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Sol Ayraç 16"/>
          <p:cNvSpPr/>
          <p:nvPr/>
        </p:nvSpPr>
        <p:spPr>
          <a:xfrm rot="16200000">
            <a:off x="4950270" y="2357540"/>
            <a:ext cx="316615" cy="41550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ol Ayraç 22"/>
          <p:cNvSpPr/>
          <p:nvPr/>
        </p:nvSpPr>
        <p:spPr>
          <a:xfrm rot="16200000">
            <a:off x="7741546" y="3922219"/>
            <a:ext cx="316615" cy="10256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ikdörtgen 21"/>
          <p:cNvSpPr/>
          <p:nvPr/>
        </p:nvSpPr>
        <p:spPr>
          <a:xfrm>
            <a:off x="3608677" y="4653072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latin typeface="Roboto"/>
              </a:rPr>
              <a:t>Hücre Koordinatları (</a:t>
            </a:r>
            <a:r>
              <a:rPr lang="tr-TR" dirty="0" err="1" smtClean="0">
                <a:latin typeface="Roboto"/>
              </a:rPr>
              <a:t>Key</a:t>
            </a:r>
            <a:r>
              <a:rPr lang="tr-TR" dirty="0" smtClean="0">
                <a:latin typeface="Roboto"/>
              </a:rPr>
              <a:t>)</a:t>
            </a:r>
            <a:endParaRPr lang="en-US" dirty="0"/>
          </a:p>
        </p:txBody>
      </p:sp>
      <p:sp>
        <p:nvSpPr>
          <p:cNvPr id="25" name="Dikdörtgen 24"/>
          <p:cNvSpPr/>
          <p:nvPr/>
        </p:nvSpPr>
        <p:spPr>
          <a:xfrm>
            <a:off x="7097933" y="4653072"/>
            <a:ext cx="1603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latin typeface="Roboto"/>
              </a:rPr>
              <a:t>Değer (Value)</a:t>
            </a:r>
            <a:endParaRPr lang="en-US" dirty="0"/>
          </a:p>
        </p:txBody>
      </p:sp>
      <p:cxnSp>
        <p:nvCxnSpPr>
          <p:cNvPr id="26" name="Düz Ok Bağlayıcısı 25"/>
          <p:cNvCxnSpPr>
            <a:endCxn id="21" idx="0"/>
          </p:cNvCxnSpPr>
          <p:nvPr/>
        </p:nvCxnSpPr>
        <p:spPr>
          <a:xfrm>
            <a:off x="5133464" y="1739101"/>
            <a:ext cx="2762028" cy="13932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Sol Ayraç 29"/>
          <p:cNvSpPr/>
          <p:nvPr/>
        </p:nvSpPr>
        <p:spPr>
          <a:xfrm rot="10800000">
            <a:off x="8878181" y="3176592"/>
            <a:ext cx="316615" cy="8092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kdörtgen 30"/>
          <p:cNvSpPr/>
          <p:nvPr/>
        </p:nvSpPr>
        <p:spPr>
          <a:xfrm>
            <a:off x="9323665" y="3417523"/>
            <a:ext cx="1326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latin typeface="Roboto"/>
              </a:rPr>
              <a:t>Versiyonlar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4164329" y="18361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Niçin HBase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419483"/>
              </p:ext>
            </p:extLst>
          </p:nvPr>
        </p:nvGraphicFramePr>
        <p:xfrm>
          <a:off x="2027928" y="2302226"/>
          <a:ext cx="198626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786"/>
                <a:gridCol w="1156477"/>
              </a:tblGrid>
              <a:tr h="246383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Sütun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Tür</a:t>
                      </a:r>
                      <a:endParaRPr lang="en-US" sz="1200" dirty="0"/>
                    </a:p>
                  </a:txBody>
                  <a:tcPr/>
                </a:tc>
              </a:tr>
              <a:tr h="246383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TCKN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bigint</a:t>
                      </a:r>
                      <a:endParaRPr lang="en-US" sz="1200" dirty="0"/>
                    </a:p>
                  </a:txBody>
                  <a:tcPr/>
                </a:tc>
              </a:tr>
              <a:tr h="246383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ad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varchar</a:t>
                      </a:r>
                      <a:r>
                        <a:rPr lang="tr-TR" sz="1200" dirty="0" smtClean="0"/>
                        <a:t>(50)</a:t>
                      </a:r>
                      <a:endParaRPr lang="en-US" sz="1200" dirty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yas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int</a:t>
                      </a:r>
                      <a:endParaRPr lang="en-US" sz="1200" dirty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Adres_id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bigint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o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131643"/>
              </p:ext>
            </p:extLst>
          </p:nvPr>
        </p:nvGraphicFramePr>
        <p:xfrm>
          <a:off x="8582728" y="4165457"/>
          <a:ext cx="1740943" cy="1122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301"/>
                <a:gridCol w="1013642"/>
              </a:tblGrid>
              <a:tr h="286938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Sütun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Tür</a:t>
                      </a:r>
                      <a:endParaRPr lang="en-US" sz="1200" dirty="0"/>
                    </a:p>
                  </a:txBody>
                  <a:tcPr/>
                </a:tc>
              </a:tr>
              <a:tr h="286938"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int</a:t>
                      </a:r>
                      <a:endParaRPr lang="en-US" sz="1200" dirty="0"/>
                    </a:p>
                  </a:txBody>
                  <a:tcPr/>
                </a:tc>
              </a:tr>
              <a:tr h="143469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ilce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varchar</a:t>
                      </a:r>
                      <a:r>
                        <a:rPr lang="tr-TR" sz="1200" dirty="0" smtClean="0"/>
                        <a:t>(50)</a:t>
                      </a:r>
                      <a:endParaRPr lang="en-US" sz="1200" dirty="0"/>
                    </a:p>
                  </a:txBody>
                  <a:tcPr/>
                </a:tc>
              </a:tr>
              <a:tr h="143469"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ilce_kod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 err="1" smtClean="0"/>
                        <a:t>varchar</a:t>
                      </a:r>
                      <a:r>
                        <a:rPr lang="tr-TR" sz="1200" dirty="0" smtClean="0"/>
                        <a:t>(10)</a:t>
                      </a:r>
                      <a:endParaRPr 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o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06476"/>
              </p:ext>
            </p:extLst>
          </p:nvPr>
        </p:nvGraphicFramePr>
        <p:xfrm>
          <a:off x="8452741" y="2612761"/>
          <a:ext cx="1695449" cy="1169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295"/>
                <a:gridCol w="987154"/>
              </a:tblGrid>
              <a:tr h="292462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Sütun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Tür</a:t>
                      </a:r>
                      <a:endParaRPr lang="en-US" sz="1200" dirty="0"/>
                    </a:p>
                  </a:txBody>
                  <a:tcPr/>
                </a:tc>
              </a:tr>
              <a:tr h="292462"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smtClean="0"/>
                        <a:t>bigint</a:t>
                      </a:r>
                      <a:endParaRPr lang="en-US" sz="1200" dirty="0"/>
                    </a:p>
                  </a:txBody>
                  <a:tcPr/>
                </a:tc>
              </a:tr>
              <a:tr h="292462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il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varchar</a:t>
                      </a:r>
                      <a:r>
                        <a:rPr lang="tr-TR" sz="1200" dirty="0" smtClean="0"/>
                        <a:t>(50)</a:t>
                      </a:r>
                      <a:endParaRPr lang="en-US" sz="1200" dirty="0"/>
                    </a:p>
                  </a:txBody>
                  <a:tcPr/>
                </a:tc>
              </a:tr>
              <a:tr h="292462"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il_kod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varchar</a:t>
                      </a:r>
                      <a:r>
                        <a:rPr lang="tr-TR" sz="1200" dirty="0" smtClean="0"/>
                        <a:t>(10)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ikdörtgen 2"/>
          <p:cNvSpPr/>
          <p:nvPr/>
        </p:nvSpPr>
        <p:spPr>
          <a:xfrm>
            <a:off x="5060772" y="3215552"/>
            <a:ext cx="7239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 smtClean="0"/>
              <a:t>Personel</a:t>
            </a:r>
            <a:endParaRPr lang="en-US" sz="1200" dirty="0"/>
          </a:p>
        </p:txBody>
      </p:sp>
      <p:graphicFrame>
        <p:nvGraphicFramePr>
          <p:cNvPr id="24" name="Tablo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40735"/>
              </p:ext>
            </p:extLst>
          </p:nvPr>
        </p:nvGraphicFramePr>
        <p:xfrm>
          <a:off x="8368866" y="1204946"/>
          <a:ext cx="17793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334"/>
                <a:gridCol w="1035990"/>
              </a:tblGrid>
              <a:tr h="248712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Sütun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Tür</a:t>
                      </a:r>
                      <a:endParaRPr lang="en-US" sz="1200" dirty="0"/>
                    </a:p>
                  </a:txBody>
                  <a:tcPr/>
                </a:tc>
              </a:tr>
              <a:tr h="248712"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bigint</a:t>
                      </a:r>
                      <a:endParaRPr lang="en-US" sz="1200" dirty="0"/>
                    </a:p>
                  </a:txBody>
                  <a:tcPr/>
                </a:tc>
              </a:tr>
              <a:tr h="248712"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ulke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varchar</a:t>
                      </a:r>
                      <a:r>
                        <a:rPr lang="tr-TR" sz="1200" dirty="0" smtClean="0"/>
                        <a:t>(50)</a:t>
                      </a:r>
                      <a:endParaRPr lang="en-US" sz="1200" dirty="0"/>
                    </a:p>
                  </a:txBody>
                  <a:tcPr/>
                </a:tc>
              </a:tr>
              <a:tr h="248712"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ulke_kod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varchar</a:t>
                      </a:r>
                      <a:r>
                        <a:rPr lang="tr-TR" sz="1200" dirty="0" smtClean="0"/>
                        <a:t>(10)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Tablo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870761"/>
              </p:ext>
            </p:extLst>
          </p:nvPr>
        </p:nvGraphicFramePr>
        <p:xfrm>
          <a:off x="4898854" y="1970117"/>
          <a:ext cx="2209799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171"/>
                <a:gridCol w="1286628"/>
              </a:tblGrid>
              <a:tr h="246383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Sütun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Tür</a:t>
                      </a:r>
                      <a:endParaRPr lang="en-US" sz="1200" dirty="0"/>
                    </a:p>
                  </a:txBody>
                  <a:tcPr/>
                </a:tc>
              </a:tr>
              <a:tr h="246383"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bigint</a:t>
                      </a:r>
                      <a:endParaRPr lang="en-US" sz="1200" dirty="0"/>
                    </a:p>
                  </a:txBody>
                  <a:tcPr/>
                </a:tc>
              </a:tr>
              <a:tr h="246383"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cad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varchar</a:t>
                      </a:r>
                      <a:r>
                        <a:rPr lang="tr-TR" sz="1200" dirty="0" smtClean="0"/>
                        <a:t>(150)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bina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varchar</a:t>
                      </a:r>
                      <a:r>
                        <a:rPr lang="tr-TR" sz="1200" dirty="0" smtClean="0"/>
                        <a:t>(150)</a:t>
                      </a:r>
                      <a:endParaRPr lang="en-US" sz="1200" dirty="0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kapi_no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int</a:t>
                      </a:r>
                      <a:endParaRPr lang="en-US" sz="1200" dirty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mahalle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 err="1" smtClean="0"/>
                        <a:t>varchar</a:t>
                      </a:r>
                      <a:r>
                        <a:rPr lang="tr-TR" sz="1200" dirty="0" smtClean="0"/>
                        <a:t>(150)</a:t>
                      </a:r>
                      <a:endParaRPr lang="en-US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Ulke_id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 err="1" smtClean="0"/>
                        <a:t>bigint</a:t>
                      </a:r>
                      <a:endParaRPr lang="en-US" sz="1200" dirty="0" smtClean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İl_id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 err="1" smtClean="0"/>
                        <a:t>bigint</a:t>
                      </a:r>
                      <a:endParaRPr lang="en-US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İlce_id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 err="1" smtClean="0"/>
                        <a:t>bigint</a:t>
                      </a:r>
                      <a:endParaRPr 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Dikdörtgen 41"/>
          <p:cNvSpPr/>
          <p:nvPr/>
        </p:nvSpPr>
        <p:spPr>
          <a:xfrm>
            <a:off x="5731859" y="1668394"/>
            <a:ext cx="543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 smtClean="0"/>
              <a:t>Adres</a:t>
            </a:r>
            <a:endParaRPr lang="en-US" sz="1200" dirty="0"/>
          </a:p>
        </p:txBody>
      </p:sp>
      <p:sp>
        <p:nvSpPr>
          <p:cNvPr id="43" name="Dikdörtgen 42"/>
          <p:cNvSpPr/>
          <p:nvPr/>
        </p:nvSpPr>
        <p:spPr>
          <a:xfrm>
            <a:off x="8898121" y="926254"/>
            <a:ext cx="4618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 err="1" smtClean="0"/>
              <a:t>Ulke</a:t>
            </a:r>
            <a:endParaRPr lang="en-US" sz="1200" dirty="0"/>
          </a:p>
        </p:txBody>
      </p:sp>
      <p:sp>
        <p:nvSpPr>
          <p:cNvPr id="44" name="Dikdörtgen 43"/>
          <p:cNvSpPr/>
          <p:nvPr/>
        </p:nvSpPr>
        <p:spPr>
          <a:xfrm>
            <a:off x="9194796" y="2385189"/>
            <a:ext cx="2584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 smtClean="0"/>
              <a:t>İl</a:t>
            </a:r>
            <a:endParaRPr lang="en-US" sz="1200" dirty="0"/>
          </a:p>
        </p:txBody>
      </p:sp>
      <p:sp>
        <p:nvSpPr>
          <p:cNvPr id="45" name="Dikdörtgen 44"/>
          <p:cNvSpPr/>
          <p:nvPr/>
        </p:nvSpPr>
        <p:spPr>
          <a:xfrm>
            <a:off x="9091580" y="3879980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 smtClean="0"/>
              <a:t>İlce</a:t>
            </a:r>
            <a:endParaRPr lang="en-US" sz="1200" dirty="0"/>
          </a:p>
        </p:txBody>
      </p:sp>
      <p:cxnSp>
        <p:nvCxnSpPr>
          <p:cNvPr id="50" name="Dirsek Bağlayıcısı 49"/>
          <p:cNvCxnSpPr>
            <a:stCxn id="41" idx="1"/>
            <a:endCxn id="2" idx="3"/>
          </p:cNvCxnSpPr>
          <p:nvPr/>
        </p:nvCxnSpPr>
        <p:spPr>
          <a:xfrm rot="10800000">
            <a:off x="4014192" y="2988027"/>
            <a:ext cx="884663" cy="2165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Dirsek Bağlayıcısı 57"/>
          <p:cNvCxnSpPr>
            <a:stCxn id="24" idx="1"/>
            <a:endCxn id="41" idx="3"/>
          </p:cNvCxnSpPr>
          <p:nvPr/>
        </p:nvCxnSpPr>
        <p:spPr>
          <a:xfrm rot="10800000" flipV="1">
            <a:off x="7108654" y="1753585"/>
            <a:ext cx="1260213" cy="14509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 67"/>
          <p:cNvGrpSpPr/>
          <p:nvPr/>
        </p:nvGrpSpPr>
        <p:grpSpPr>
          <a:xfrm>
            <a:off x="1583900" y="2137862"/>
            <a:ext cx="961943" cy="1742118"/>
            <a:chOff x="1893273" y="3842699"/>
            <a:chExt cx="961943" cy="1742118"/>
          </a:xfrm>
        </p:grpSpPr>
        <p:sp>
          <p:nvSpPr>
            <p:cNvPr id="113" name="Yamuk 112"/>
            <p:cNvSpPr/>
            <p:nvPr/>
          </p:nvSpPr>
          <p:spPr>
            <a:xfrm>
              <a:off x="1893273" y="5460405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Yamuk 113"/>
            <p:cNvSpPr/>
            <p:nvPr/>
          </p:nvSpPr>
          <p:spPr>
            <a:xfrm>
              <a:off x="2602360" y="5460405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Dikdörtgen 114"/>
            <p:cNvSpPr/>
            <p:nvPr/>
          </p:nvSpPr>
          <p:spPr>
            <a:xfrm>
              <a:off x="1893273" y="3842699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Dikdörtgen 115"/>
            <p:cNvSpPr/>
            <p:nvPr/>
          </p:nvSpPr>
          <p:spPr>
            <a:xfrm>
              <a:off x="2022486" y="4746269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128 GB</a:t>
              </a:r>
              <a:endParaRPr lang="en-US" sz="1400" dirty="0"/>
            </a:p>
          </p:txBody>
        </p:sp>
        <p:sp>
          <p:nvSpPr>
            <p:cNvPr id="117" name="Yuvarlatılmış Dikdörtgen 116"/>
            <p:cNvSpPr/>
            <p:nvPr/>
          </p:nvSpPr>
          <p:spPr>
            <a:xfrm>
              <a:off x="2012232" y="3924859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Düz Bağlayıcı 117"/>
            <p:cNvCxnSpPr/>
            <p:nvPr/>
          </p:nvCxnSpPr>
          <p:spPr>
            <a:xfrm>
              <a:off x="2134914" y="399438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Düz Bağlayıcı 118"/>
            <p:cNvCxnSpPr/>
            <p:nvPr/>
          </p:nvCxnSpPr>
          <p:spPr>
            <a:xfrm>
              <a:off x="2134914" y="4075531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Düz Bağlayıcı 119"/>
            <p:cNvCxnSpPr/>
            <p:nvPr/>
          </p:nvCxnSpPr>
          <p:spPr>
            <a:xfrm>
              <a:off x="2134913" y="4160908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1" name="Resim 12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2421342" y="5045201"/>
              <a:ext cx="339536" cy="415204"/>
            </a:xfrm>
            <a:prstGeom prst="rect">
              <a:avLst/>
            </a:prstGeom>
          </p:spPr>
        </p:pic>
        <p:pic>
          <p:nvPicPr>
            <p:cNvPr id="122" name="Resim 1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3471" y="4292121"/>
              <a:ext cx="410187" cy="439720"/>
            </a:xfrm>
            <a:prstGeom prst="rect">
              <a:avLst/>
            </a:prstGeom>
          </p:spPr>
        </p:pic>
        <p:pic>
          <p:nvPicPr>
            <p:cNvPr id="123" name="Resim 1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2026176" y="5045201"/>
              <a:ext cx="339536" cy="415204"/>
            </a:xfrm>
            <a:prstGeom prst="rect">
              <a:avLst/>
            </a:prstGeom>
          </p:spPr>
        </p:pic>
      </p:grpSp>
      <p:sp>
        <p:nvSpPr>
          <p:cNvPr id="69" name="Sağ Ok 68"/>
          <p:cNvSpPr/>
          <p:nvPr/>
        </p:nvSpPr>
        <p:spPr>
          <a:xfrm>
            <a:off x="2559585" y="2606435"/>
            <a:ext cx="1134642" cy="749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up 69"/>
          <p:cNvGrpSpPr/>
          <p:nvPr/>
        </p:nvGrpSpPr>
        <p:grpSpPr>
          <a:xfrm>
            <a:off x="3713420" y="1880801"/>
            <a:ext cx="1266093" cy="2314545"/>
            <a:chOff x="4009292" y="1185705"/>
            <a:chExt cx="1266093" cy="2314545"/>
          </a:xfrm>
        </p:grpSpPr>
        <p:grpSp>
          <p:nvGrpSpPr>
            <p:cNvPr id="99" name="Grup 98"/>
            <p:cNvGrpSpPr/>
            <p:nvPr/>
          </p:nvGrpSpPr>
          <p:grpSpPr>
            <a:xfrm>
              <a:off x="4009292" y="1185705"/>
              <a:ext cx="1266093" cy="2314545"/>
              <a:chOff x="1893273" y="3842699"/>
              <a:chExt cx="961943" cy="1742118"/>
            </a:xfrm>
          </p:grpSpPr>
          <p:sp>
            <p:nvSpPr>
              <p:cNvPr id="103" name="Yamuk 102"/>
              <p:cNvSpPr/>
              <p:nvPr/>
            </p:nvSpPr>
            <p:spPr>
              <a:xfrm>
                <a:off x="1893273" y="5460405"/>
                <a:ext cx="247760" cy="124412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Yamuk 103"/>
              <p:cNvSpPr/>
              <p:nvPr/>
            </p:nvSpPr>
            <p:spPr>
              <a:xfrm>
                <a:off x="2602360" y="5460405"/>
                <a:ext cx="247760" cy="124412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Dikdörtgen 104"/>
              <p:cNvSpPr/>
              <p:nvPr/>
            </p:nvSpPr>
            <p:spPr>
              <a:xfrm>
                <a:off x="1893273" y="3842699"/>
                <a:ext cx="961943" cy="168791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Dikdörtgen 105"/>
              <p:cNvSpPr/>
              <p:nvPr/>
            </p:nvSpPr>
            <p:spPr>
              <a:xfrm>
                <a:off x="2022486" y="4873642"/>
                <a:ext cx="717259" cy="24492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400" dirty="0" smtClean="0"/>
                  <a:t>512GB</a:t>
                </a:r>
                <a:endParaRPr lang="en-US" sz="1400" dirty="0"/>
              </a:p>
            </p:txBody>
          </p:sp>
          <p:sp>
            <p:nvSpPr>
              <p:cNvPr id="107" name="Yuvarlatılmış Dikdörtgen 106"/>
              <p:cNvSpPr/>
              <p:nvPr/>
            </p:nvSpPr>
            <p:spPr>
              <a:xfrm>
                <a:off x="2012232" y="3924859"/>
                <a:ext cx="714009" cy="30243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Düz Bağlayıcı 107"/>
              <p:cNvCxnSpPr/>
              <p:nvPr/>
            </p:nvCxnSpPr>
            <p:spPr>
              <a:xfrm>
                <a:off x="2134914" y="3994389"/>
                <a:ext cx="468643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Düz Bağlayıcı 108"/>
              <p:cNvCxnSpPr/>
              <p:nvPr/>
            </p:nvCxnSpPr>
            <p:spPr>
              <a:xfrm>
                <a:off x="2134914" y="4075531"/>
                <a:ext cx="468643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Düz Bağlayıcı 109"/>
              <p:cNvCxnSpPr/>
              <p:nvPr/>
            </p:nvCxnSpPr>
            <p:spPr>
              <a:xfrm>
                <a:off x="2134913" y="4160908"/>
                <a:ext cx="468643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1" name="Resim 1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2028" y="4523811"/>
                <a:ext cx="272419" cy="292033"/>
              </a:xfrm>
              <a:prstGeom prst="rect">
                <a:avLst/>
              </a:prstGeom>
            </p:spPr>
          </p:pic>
          <p:pic>
            <p:nvPicPr>
              <p:cNvPr id="112" name="Resim 111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956148" y="5208660"/>
                <a:ext cx="207323" cy="253526"/>
              </a:xfrm>
              <a:prstGeom prst="rect">
                <a:avLst/>
              </a:prstGeom>
            </p:spPr>
          </p:pic>
        </p:grpSp>
        <p:pic>
          <p:nvPicPr>
            <p:cNvPr id="100" name="Resim 99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4467432" y="3030579"/>
              <a:ext cx="272875" cy="307692"/>
            </a:xfrm>
            <a:prstGeom prst="rect">
              <a:avLst/>
            </a:prstGeom>
          </p:spPr>
        </p:pic>
        <p:pic>
          <p:nvPicPr>
            <p:cNvPr id="101" name="Resim 100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4850529" y="3018425"/>
              <a:ext cx="272875" cy="307692"/>
            </a:xfrm>
            <a:prstGeom prst="rect">
              <a:avLst/>
            </a:prstGeom>
          </p:spPr>
        </p:pic>
        <p:pic>
          <p:nvPicPr>
            <p:cNvPr id="102" name="Resim 10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7328" y="2102703"/>
              <a:ext cx="358553" cy="387990"/>
            </a:xfrm>
            <a:prstGeom prst="rect">
              <a:avLst/>
            </a:prstGeom>
          </p:spPr>
        </p:pic>
      </p:grpSp>
      <p:sp>
        <p:nvSpPr>
          <p:cNvPr id="71" name="Sağ Ok 70"/>
          <p:cNvSpPr/>
          <p:nvPr/>
        </p:nvSpPr>
        <p:spPr>
          <a:xfrm>
            <a:off x="4990414" y="2583532"/>
            <a:ext cx="1145056" cy="749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up 71"/>
          <p:cNvGrpSpPr/>
          <p:nvPr/>
        </p:nvGrpSpPr>
        <p:grpSpPr>
          <a:xfrm>
            <a:off x="6146371" y="1736792"/>
            <a:ext cx="1640203" cy="2777143"/>
            <a:chOff x="7609782" y="563907"/>
            <a:chExt cx="1640203" cy="2777143"/>
          </a:xfrm>
        </p:grpSpPr>
        <p:grpSp>
          <p:nvGrpSpPr>
            <p:cNvPr id="73" name="Grup 72"/>
            <p:cNvGrpSpPr/>
            <p:nvPr/>
          </p:nvGrpSpPr>
          <p:grpSpPr>
            <a:xfrm>
              <a:off x="7609782" y="563907"/>
              <a:ext cx="1640203" cy="2777143"/>
              <a:chOff x="4009292" y="1185705"/>
              <a:chExt cx="1266093" cy="2314545"/>
            </a:xfrm>
          </p:grpSpPr>
          <p:grpSp>
            <p:nvGrpSpPr>
              <p:cNvPr id="85" name="Grup 84"/>
              <p:cNvGrpSpPr/>
              <p:nvPr/>
            </p:nvGrpSpPr>
            <p:grpSpPr>
              <a:xfrm>
                <a:off x="4009292" y="1185705"/>
                <a:ext cx="1266093" cy="2314545"/>
                <a:chOff x="1893273" y="3842699"/>
                <a:chExt cx="961943" cy="1742118"/>
              </a:xfrm>
            </p:grpSpPr>
            <p:sp>
              <p:nvSpPr>
                <p:cNvPr id="89" name="Yamuk 88"/>
                <p:cNvSpPr/>
                <p:nvPr/>
              </p:nvSpPr>
              <p:spPr>
                <a:xfrm>
                  <a:off x="1893273" y="5460405"/>
                  <a:ext cx="247760" cy="124412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Yamuk 89"/>
                <p:cNvSpPr/>
                <p:nvPr/>
              </p:nvSpPr>
              <p:spPr>
                <a:xfrm>
                  <a:off x="2602360" y="5460405"/>
                  <a:ext cx="247760" cy="124412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Dikdörtgen 90"/>
                <p:cNvSpPr/>
                <p:nvPr/>
              </p:nvSpPr>
              <p:spPr>
                <a:xfrm>
                  <a:off x="1893273" y="3842699"/>
                  <a:ext cx="961943" cy="1687916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Dikdörtgen 91"/>
                <p:cNvSpPr/>
                <p:nvPr/>
              </p:nvSpPr>
              <p:spPr>
                <a:xfrm>
                  <a:off x="2023529" y="4753402"/>
                  <a:ext cx="717259" cy="244923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 smtClean="0"/>
                    <a:t>1 TB</a:t>
                  </a:r>
                  <a:endParaRPr lang="en-US" sz="1400" dirty="0"/>
                </a:p>
              </p:txBody>
            </p:sp>
            <p:sp>
              <p:nvSpPr>
                <p:cNvPr id="93" name="Yuvarlatılmış Dikdörtgen 92"/>
                <p:cNvSpPr/>
                <p:nvPr/>
              </p:nvSpPr>
              <p:spPr>
                <a:xfrm>
                  <a:off x="2012232" y="3924859"/>
                  <a:ext cx="714009" cy="302438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Düz Bağlayıcı 93"/>
                <p:cNvCxnSpPr/>
                <p:nvPr/>
              </p:nvCxnSpPr>
              <p:spPr>
                <a:xfrm>
                  <a:off x="2134914" y="3994389"/>
                  <a:ext cx="46864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Düz Bağlayıcı 94"/>
                <p:cNvCxnSpPr/>
                <p:nvPr/>
              </p:nvCxnSpPr>
              <p:spPr>
                <a:xfrm>
                  <a:off x="2134914" y="4075531"/>
                  <a:ext cx="46864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Düz Bağlayıcı 95"/>
                <p:cNvCxnSpPr/>
                <p:nvPr/>
              </p:nvCxnSpPr>
              <p:spPr>
                <a:xfrm>
                  <a:off x="2134913" y="4160908"/>
                  <a:ext cx="46864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97" name="Resim 96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74326" y="4498450"/>
                  <a:ext cx="197498" cy="211718"/>
                </a:xfrm>
                <a:prstGeom prst="rect">
                  <a:avLst/>
                </a:prstGeom>
              </p:spPr>
            </p:pic>
            <p:pic>
              <p:nvPicPr>
                <p:cNvPr id="98" name="Resim 97"/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943990" y="5252717"/>
                  <a:ext cx="207323" cy="253526"/>
                </a:xfrm>
                <a:prstGeom prst="rect">
                  <a:avLst/>
                </a:prstGeom>
              </p:spPr>
            </p:pic>
          </p:grpSp>
          <p:pic>
            <p:nvPicPr>
              <p:cNvPr id="86" name="Resim 85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4365736" y="3071923"/>
                <a:ext cx="272875" cy="307692"/>
              </a:xfrm>
              <a:prstGeom prst="rect">
                <a:avLst/>
              </a:prstGeom>
            </p:spPr>
          </p:pic>
          <p:pic>
            <p:nvPicPr>
              <p:cNvPr id="87" name="Resim 86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4642338" y="3071114"/>
                <a:ext cx="272875" cy="307692"/>
              </a:xfrm>
              <a:prstGeom prst="rect">
                <a:avLst/>
              </a:prstGeom>
            </p:spPr>
          </p:pic>
          <p:pic>
            <p:nvPicPr>
              <p:cNvPr id="88" name="Resim 8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8961" y="2069349"/>
                <a:ext cx="259944" cy="281285"/>
              </a:xfrm>
              <a:prstGeom prst="rect">
                <a:avLst/>
              </a:prstGeom>
            </p:spPr>
          </p:pic>
        </p:grpSp>
        <p:pic>
          <p:nvPicPr>
            <p:cNvPr id="74" name="Resim 7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6136" y="1225844"/>
              <a:ext cx="336753" cy="337504"/>
            </a:xfrm>
            <a:prstGeom prst="rect">
              <a:avLst/>
            </a:prstGeom>
          </p:spPr>
        </p:pic>
        <p:pic>
          <p:nvPicPr>
            <p:cNvPr id="75" name="Resim 7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2043" y="1240345"/>
              <a:ext cx="336753" cy="337504"/>
            </a:xfrm>
            <a:prstGeom prst="rect">
              <a:avLst/>
            </a:prstGeom>
          </p:spPr>
        </p:pic>
        <p:pic>
          <p:nvPicPr>
            <p:cNvPr id="76" name="Resim 7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3827" y="1614975"/>
              <a:ext cx="336753" cy="337504"/>
            </a:xfrm>
            <a:prstGeom prst="rect">
              <a:avLst/>
            </a:prstGeom>
          </p:spPr>
        </p:pic>
        <p:pic>
          <p:nvPicPr>
            <p:cNvPr id="77" name="Resim 7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9734" y="1629476"/>
              <a:ext cx="336753" cy="337504"/>
            </a:xfrm>
            <a:prstGeom prst="rect">
              <a:avLst/>
            </a:prstGeom>
          </p:spPr>
        </p:pic>
        <p:pic>
          <p:nvPicPr>
            <p:cNvPr id="78" name="Resim 7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3465" y="1223877"/>
              <a:ext cx="336753" cy="337504"/>
            </a:xfrm>
            <a:prstGeom prst="rect">
              <a:avLst/>
            </a:prstGeom>
          </p:spPr>
        </p:pic>
        <p:pic>
          <p:nvPicPr>
            <p:cNvPr id="79" name="Resim 7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9372" y="1238378"/>
              <a:ext cx="336753" cy="337504"/>
            </a:xfrm>
            <a:prstGeom prst="rect">
              <a:avLst/>
            </a:prstGeom>
          </p:spPr>
        </p:pic>
        <p:pic>
          <p:nvPicPr>
            <p:cNvPr id="80" name="Resim 79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8835499" y="2826358"/>
              <a:ext cx="353505" cy="369189"/>
            </a:xfrm>
            <a:prstGeom prst="rect">
              <a:avLst/>
            </a:prstGeom>
          </p:spPr>
        </p:pic>
        <p:pic>
          <p:nvPicPr>
            <p:cNvPr id="81" name="Resim 80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8827385" y="2470866"/>
              <a:ext cx="353505" cy="369189"/>
            </a:xfrm>
            <a:prstGeom prst="rect">
              <a:avLst/>
            </a:prstGeom>
          </p:spPr>
        </p:pic>
        <p:pic>
          <p:nvPicPr>
            <p:cNvPr id="82" name="Resim 81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8456498" y="2457800"/>
              <a:ext cx="353505" cy="369189"/>
            </a:xfrm>
            <a:prstGeom prst="rect">
              <a:avLst/>
            </a:prstGeom>
          </p:spPr>
        </p:pic>
        <p:pic>
          <p:nvPicPr>
            <p:cNvPr id="83" name="Resim 82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8076379" y="2448466"/>
              <a:ext cx="353505" cy="369189"/>
            </a:xfrm>
            <a:prstGeom prst="rect">
              <a:avLst/>
            </a:prstGeom>
          </p:spPr>
        </p:pic>
        <p:pic>
          <p:nvPicPr>
            <p:cNvPr id="84" name="Resim 83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7704802" y="2441059"/>
              <a:ext cx="353505" cy="369189"/>
            </a:xfrm>
            <a:prstGeom prst="rect">
              <a:avLst/>
            </a:prstGeom>
          </p:spPr>
        </p:pic>
      </p:grpSp>
      <p:sp>
        <p:nvSpPr>
          <p:cNvPr id="124" name="Sağ Ok 123"/>
          <p:cNvSpPr/>
          <p:nvPr/>
        </p:nvSpPr>
        <p:spPr>
          <a:xfrm>
            <a:off x="7795642" y="2525856"/>
            <a:ext cx="1151361" cy="749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5" name="Resim 1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312" y="1422647"/>
            <a:ext cx="2016978" cy="3045840"/>
          </a:xfrm>
          <a:prstGeom prst="rect">
            <a:avLst/>
          </a:prstGeom>
        </p:spPr>
      </p:pic>
      <p:cxnSp>
        <p:nvCxnSpPr>
          <p:cNvPr id="135" name="Dirsek Bağlayıcısı 134"/>
          <p:cNvCxnSpPr>
            <a:stCxn id="20" idx="1"/>
            <a:endCxn id="41" idx="3"/>
          </p:cNvCxnSpPr>
          <p:nvPr/>
        </p:nvCxnSpPr>
        <p:spPr>
          <a:xfrm rot="10800000" flipV="1">
            <a:off x="7108653" y="3197685"/>
            <a:ext cx="1344088" cy="68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Dirsek Bağlayıcısı 137"/>
          <p:cNvCxnSpPr>
            <a:stCxn id="19" idx="1"/>
            <a:endCxn id="41" idx="3"/>
          </p:cNvCxnSpPr>
          <p:nvPr/>
        </p:nvCxnSpPr>
        <p:spPr>
          <a:xfrm rot="10800000">
            <a:off x="7108654" y="3204557"/>
            <a:ext cx="1474075" cy="1522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8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1" grpId="0" animBg="1"/>
      <p:bldP spid="1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723564" y="313984"/>
            <a:ext cx="6778733" cy="533101"/>
          </a:xfrm>
        </p:spPr>
        <p:txBody>
          <a:bodyPr>
            <a:noAutofit/>
          </a:bodyPr>
          <a:lstStyle/>
          <a:p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HBase Veri Modeli Kavramları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7" name="İçerik Yer Tutucusu 2"/>
          <p:cNvSpPr txBox="1">
            <a:spLocks/>
          </p:cNvSpPr>
          <p:nvPr/>
        </p:nvSpPr>
        <p:spPr>
          <a:xfrm>
            <a:off x="977675" y="1173532"/>
            <a:ext cx="105197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dirty="0" smtClean="0">
              <a:latin typeface="Roboto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dirty="0" smtClean="0">
              <a:latin typeface="Roboto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latin typeface="Roboto"/>
            </a:endParaRPr>
          </a:p>
        </p:txBody>
      </p:sp>
      <p:sp>
        <p:nvSpPr>
          <p:cNvPr id="17" name="İçerik Yer Tutucusu 2"/>
          <p:cNvSpPr txBox="1">
            <a:spLocks/>
          </p:cNvSpPr>
          <p:nvPr/>
        </p:nvSpPr>
        <p:spPr>
          <a:xfrm>
            <a:off x="977675" y="911788"/>
            <a:ext cx="105197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b="1" dirty="0" smtClean="0">
                <a:latin typeface="Roboto"/>
              </a:rPr>
              <a:t>T</a:t>
            </a:r>
            <a:r>
              <a:rPr lang="en-US" b="1" dirty="0" err="1" smtClean="0">
                <a:latin typeface="Roboto"/>
              </a:rPr>
              <a:t>ables</a:t>
            </a:r>
            <a:r>
              <a:rPr lang="tr-TR" b="1" dirty="0" smtClean="0">
                <a:latin typeface="Roboto"/>
              </a:rPr>
              <a:t>:</a:t>
            </a:r>
            <a:r>
              <a:rPr lang="tr-TR" dirty="0" smtClean="0">
                <a:latin typeface="Roboto"/>
              </a:rPr>
              <a:t> Farklı </a:t>
            </a:r>
            <a:r>
              <a:rPr lang="tr-TR" dirty="0" err="1" smtClean="0">
                <a:latin typeface="Roboto"/>
              </a:rPr>
              <a:t>partitions</a:t>
            </a:r>
            <a:r>
              <a:rPr lang="tr-TR" dirty="0" smtClean="0">
                <a:latin typeface="Roboto"/>
              </a:rPr>
              <a:t> içinde saklanan satırların mantıksal birlikteliği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b="1" dirty="0">
                <a:latin typeface="Roboto"/>
              </a:rPr>
              <a:t>R</a:t>
            </a:r>
            <a:r>
              <a:rPr lang="en-US" b="1" dirty="0" err="1" smtClean="0">
                <a:latin typeface="Roboto"/>
              </a:rPr>
              <a:t>ows</a:t>
            </a:r>
            <a:r>
              <a:rPr lang="tr-TR" b="1" dirty="0" smtClean="0">
                <a:latin typeface="Roboto"/>
              </a:rPr>
              <a:t>:</a:t>
            </a:r>
            <a:r>
              <a:rPr lang="tr-TR" dirty="0" smtClean="0">
                <a:latin typeface="Roboto"/>
              </a:rPr>
              <a:t> Bir kayıt, </a:t>
            </a:r>
            <a:r>
              <a:rPr lang="tr-TR" dirty="0" err="1" smtClean="0">
                <a:latin typeface="Roboto"/>
              </a:rPr>
              <a:t>rowkey</a:t>
            </a:r>
            <a:r>
              <a:rPr lang="tr-TR" dirty="0" smtClean="0">
                <a:latin typeface="Roboto"/>
              </a:rPr>
              <a:t> ile diğer satırlardan ayırt edilir.</a:t>
            </a:r>
            <a:r>
              <a:rPr lang="en-US" dirty="0" smtClean="0">
                <a:latin typeface="Roboto"/>
              </a:rPr>
              <a:t> </a:t>
            </a:r>
            <a:endParaRPr lang="tr-TR" dirty="0">
              <a:latin typeface="Roboto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b="1" dirty="0">
                <a:latin typeface="Roboto"/>
              </a:rPr>
              <a:t>C</a:t>
            </a:r>
            <a:r>
              <a:rPr lang="en-US" b="1" dirty="0" err="1" smtClean="0">
                <a:latin typeface="Roboto"/>
              </a:rPr>
              <a:t>olumn</a:t>
            </a:r>
            <a:r>
              <a:rPr lang="en-US" b="1" dirty="0" smtClean="0">
                <a:latin typeface="Roboto"/>
              </a:rPr>
              <a:t> families</a:t>
            </a:r>
            <a:r>
              <a:rPr lang="tr-TR" b="1" dirty="0" smtClean="0">
                <a:latin typeface="Roboto"/>
              </a:rPr>
              <a:t>:</a:t>
            </a:r>
            <a:r>
              <a:rPr lang="tr-TR" dirty="0" smtClean="0">
                <a:latin typeface="Roboto"/>
              </a:rPr>
              <a:t> Bir satırdaki veri birkaç </a:t>
            </a:r>
            <a:r>
              <a:rPr lang="tr-TR" dirty="0" err="1" smtClean="0">
                <a:latin typeface="Roboto"/>
              </a:rPr>
              <a:t>column</a:t>
            </a:r>
            <a:r>
              <a:rPr lang="tr-TR" dirty="0" smtClean="0">
                <a:latin typeface="Roboto"/>
              </a:rPr>
              <a:t> </a:t>
            </a:r>
            <a:r>
              <a:rPr lang="tr-TR" dirty="0" err="1" smtClean="0">
                <a:latin typeface="Roboto"/>
              </a:rPr>
              <a:t>family</a:t>
            </a:r>
            <a:r>
              <a:rPr lang="tr-TR" dirty="0">
                <a:latin typeface="Roboto"/>
              </a:rPr>
              <a:t> </a:t>
            </a:r>
            <a:r>
              <a:rPr lang="tr-TR" dirty="0" smtClean="0">
                <a:latin typeface="Roboto"/>
              </a:rPr>
              <a:t>ile </a:t>
            </a:r>
            <a:r>
              <a:rPr lang="en-US" dirty="0" smtClean="0">
                <a:latin typeface="Roboto"/>
              </a:rPr>
              <a:t> </a:t>
            </a:r>
            <a:r>
              <a:rPr lang="tr-TR" dirty="0" smtClean="0">
                <a:latin typeface="Roboto"/>
              </a:rPr>
              <a:t>gruplanır. Her </a:t>
            </a:r>
            <a:r>
              <a:rPr lang="tr-TR" dirty="0" err="1" smtClean="0">
                <a:latin typeface="Roboto"/>
              </a:rPr>
              <a:t>column</a:t>
            </a:r>
            <a:r>
              <a:rPr lang="tr-TR" dirty="0" smtClean="0">
                <a:latin typeface="Roboto"/>
              </a:rPr>
              <a:t> </a:t>
            </a:r>
            <a:r>
              <a:rPr lang="tr-TR" dirty="0" err="1" smtClean="0">
                <a:latin typeface="Roboto"/>
              </a:rPr>
              <a:t>family</a:t>
            </a:r>
            <a:r>
              <a:rPr lang="tr-TR" dirty="0" smtClean="0">
                <a:latin typeface="Roboto"/>
              </a:rPr>
              <a:t> içinde bir çok sütun (</a:t>
            </a:r>
            <a:r>
              <a:rPr lang="tr-TR" dirty="0" err="1" smtClean="0">
                <a:latin typeface="Roboto"/>
              </a:rPr>
              <a:t>column</a:t>
            </a:r>
            <a:r>
              <a:rPr lang="tr-TR" dirty="0" smtClean="0">
                <a:latin typeface="Roboto"/>
              </a:rPr>
              <a:t>) bulunabilir. </a:t>
            </a:r>
            <a:r>
              <a:rPr lang="tr-TR" dirty="0" err="1" smtClean="0">
                <a:latin typeface="Roboto"/>
              </a:rPr>
              <a:t>Column</a:t>
            </a:r>
            <a:r>
              <a:rPr lang="tr-TR" dirty="0" smtClean="0">
                <a:latin typeface="Roboto"/>
              </a:rPr>
              <a:t> </a:t>
            </a:r>
            <a:r>
              <a:rPr lang="tr-TR" dirty="0" err="1" smtClean="0">
                <a:latin typeface="Roboto"/>
              </a:rPr>
              <a:t>family</a:t>
            </a:r>
            <a:r>
              <a:rPr lang="tr-TR" dirty="0" smtClean="0">
                <a:latin typeface="Roboto"/>
              </a:rPr>
              <a:t> depolama için temel bileşendir, birlikte saklanırlar. Tasarımda bunu göz önünde bulundurmak lazım.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b="1" dirty="0" smtClean="0">
                <a:latin typeface="Roboto"/>
              </a:rPr>
              <a:t>C</a:t>
            </a:r>
            <a:r>
              <a:rPr lang="en-US" b="1" dirty="0" err="1" smtClean="0">
                <a:latin typeface="Roboto"/>
              </a:rPr>
              <a:t>olumns</a:t>
            </a:r>
            <a:r>
              <a:rPr lang="tr-TR" b="1" dirty="0" smtClean="0">
                <a:latin typeface="Roboto"/>
              </a:rPr>
              <a:t>:</a:t>
            </a:r>
            <a:r>
              <a:rPr lang="tr-TR" dirty="0" smtClean="0">
                <a:latin typeface="Roboto"/>
              </a:rPr>
              <a:t> </a:t>
            </a:r>
            <a:r>
              <a:rPr lang="tr-TR" dirty="0" err="1" smtClean="0">
                <a:latin typeface="Roboto"/>
              </a:rPr>
              <a:t>Column</a:t>
            </a:r>
            <a:r>
              <a:rPr lang="tr-TR" dirty="0" smtClean="0">
                <a:latin typeface="Roboto"/>
              </a:rPr>
              <a:t> </a:t>
            </a:r>
            <a:r>
              <a:rPr lang="tr-TR" dirty="0" err="1" smtClean="0">
                <a:latin typeface="Roboto"/>
              </a:rPr>
              <a:t>family</a:t>
            </a:r>
            <a:r>
              <a:rPr lang="tr-TR" dirty="0" smtClean="0">
                <a:latin typeface="Roboto"/>
              </a:rPr>
              <a:t> ve sütun adı ile tanımlanır. </a:t>
            </a:r>
            <a:r>
              <a:rPr lang="tr-TR" dirty="0" err="1" smtClean="0">
                <a:latin typeface="Roboto"/>
              </a:rPr>
              <a:t>Örn</a:t>
            </a:r>
            <a:r>
              <a:rPr lang="tr-TR" dirty="0" smtClean="0">
                <a:latin typeface="Roboto"/>
              </a:rPr>
              <a:t>: </a:t>
            </a:r>
            <a:r>
              <a:rPr lang="tr-TR" dirty="0" err="1" smtClean="0">
                <a:latin typeface="Consolas" panose="020B0609020204030204" pitchFamily="49" charset="0"/>
              </a:rPr>
              <a:t>columnfamily:sütunadı</a:t>
            </a:r>
            <a:r>
              <a:rPr lang="en-US" dirty="0" smtClean="0">
                <a:latin typeface="Roboto"/>
              </a:rPr>
              <a:t> </a:t>
            </a:r>
            <a:endParaRPr lang="tr-TR" dirty="0" smtClean="0">
              <a:latin typeface="Roboto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Roboto"/>
              </a:rPr>
              <a:t>Cells</a:t>
            </a:r>
            <a:r>
              <a:rPr lang="tr-TR" b="1" dirty="0" smtClean="0">
                <a:latin typeface="Roboto"/>
              </a:rPr>
              <a:t>:</a:t>
            </a:r>
            <a:r>
              <a:rPr lang="tr-TR" dirty="0" smtClean="0">
                <a:latin typeface="Roboto"/>
              </a:rPr>
              <a:t> Veriyi saklar. </a:t>
            </a:r>
            <a:r>
              <a:rPr lang="tr-TR" dirty="0" err="1" smtClean="0">
                <a:latin typeface="Roboto"/>
              </a:rPr>
              <a:t>Rowkey</a:t>
            </a:r>
            <a:r>
              <a:rPr lang="tr-TR" dirty="0" smtClean="0">
                <a:latin typeface="Roboto"/>
              </a:rPr>
              <a:t>, </a:t>
            </a:r>
            <a:r>
              <a:rPr lang="tr-TR" dirty="0" err="1" smtClean="0">
                <a:latin typeface="Roboto"/>
              </a:rPr>
              <a:t>column</a:t>
            </a:r>
            <a:r>
              <a:rPr lang="tr-TR" dirty="0" smtClean="0">
                <a:latin typeface="Roboto"/>
              </a:rPr>
              <a:t> </a:t>
            </a:r>
            <a:r>
              <a:rPr lang="tr-TR" dirty="0" err="1" smtClean="0">
                <a:latin typeface="Roboto"/>
              </a:rPr>
              <a:t>family</a:t>
            </a:r>
            <a:r>
              <a:rPr lang="tr-TR" dirty="0" smtClean="0">
                <a:latin typeface="Roboto"/>
              </a:rPr>
              <a:t> ve </a:t>
            </a:r>
            <a:r>
              <a:rPr lang="tr-TR" dirty="0" err="1" smtClean="0">
                <a:latin typeface="Roboto"/>
              </a:rPr>
              <a:t>column</a:t>
            </a:r>
            <a:r>
              <a:rPr lang="tr-TR" dirty="0" smtClean="0">
                <a:latin typeface="Roboto"/>
              </a:rPr>
              <a:t> tarafından oluşan tekil kombinasyonun aldığı değerdir.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smtClean="0">
                <a:latin typeface="Roboto"/>
              </a:rPr>
              <a:t> </a:t>
            </a:r>
            <a:r>
              <a:rPr lang="tr-TR" b="1" dirty="0" smtClean="0">
                <a:latin typeface="Roboto"/>
              </a:rPr>
              <a:t>V</a:t>
            </a:r>
            <a:r>
              <a:rPr lang="en-US" b="1" dirty="0" err="1" smtClean="0">
                <a:latin typeface="Roboto"/>
              </a:rPr>
              <a:t>ersions</a:t>
            </a:r>
            <a:r>
              <a:rPr lang="tr-TR" b="1" dirty="0" smtClean="0">
                <a:latin typeface="Roboto"/>
              </a:rPr>
              <a:t>:</a:t>
            </a:r>
            <a:r>
              <a:rPr lang="tr-TR" dirty="0" smtClean="0">
                <a:latin typeface="Roboto"/>
              </a:rPr>
              <a:t> Hücrelerde saklanan veriler zaman damgası ile </a:t>
            </a:r>
            <a:r>
              <a:rPr lang="tr-TR" dirty="0" err="1" smtClean="0">
                <a:latin typeface="Roboto"/>
              </a:rPr>
              <a:t>versiyonlanır</a:t>
            </a:r>
            <a:r>
              <a:rPr lang="tr-TR" dirty="0" smtClean="0">
                <a:latin typeface="Roboto"/>
              </a:rPr>
              <a:t>.</a:t>
            </a: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6579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HBase Erişim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İçerik Yer Tutucusu 2"/>
          <p:cNvSpPr txBox="1">
            <a:spLocks/>
          </p:cNvSpPr>
          <p:nvPr/>
        </p:nvSpPr>
        <p:spPr>
          <a:xfrm>
            <a:off x="977675" y="911788"/>
            <a:ext cx="105197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 smtClean="0">
                <a:latin typeface="Roboto"/>
              </a:rPr>
              <a:t>Hbase</a:t>
            </a:r>
            <a:r>
              <a:rPr lang="tr-TR" dirty="0" smtClean="0">
                <a:latin typeface="Roboto"/>
              </a:rPr>
              <a:t> Java CRUD API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smtClean="0">
                <a:latin typeface="Roboto"/>
              </a:rPr>
              <a:t>REST API, HTTP için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smtClean="0">
                <a:latin typeface="Roboto"/>
              </a:rPr>
              <a:t>Java tabanlı olmayan diller için </a:t>
            </a:r>
            <a:r>
              <a:rPr lang="tr-TR" dirty="0" err="1" smtClean="0">
                <a:latin typeface="Roboto"/>
              </a:rPr>
              <a:t>Thrift</a:t>
            </a:r>
            <a:r>
              <a:rPr lang="tr-TR" dirty="0" smtClean="0">
                <a:latin typeface="Roboto"/>
              </a:rPr>
              <a:t> </a:t>
            </a:r>
            <a:r>
              <a:rPr lang="tr-TR" dirty="0" err="1" smtClean="0">
                <a:latin typeface="Roboto"/>
              </a:rPr>
              <a:t>gateway</a:t>
            </a:r>
            <a:r>
              <a:rPr lang="tr-TR" dirty="0" smtClean="0">
                <a:latin typeface="Roboto"/>
              </a:rPr>
              <a:t>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smtClean="0">
                <a:latin typeface="Roboto"/>
              </a:rPr>
              <a:t>Phoenix, </a:t>
            </a:r>
            <a:r>
              <a:rPr lang="tr-TR" dirty="0" err="1" smtClean="0">
                <a:latin typeface="Roboto"/>
              </a:rPr>
              <a:t>Impala</a:t>
            </a:r>
            <a:r>
              <a:rPr lang="tr-TR" dirty="0" smtClean="0">
                <a:latin typeface="Roboto"/>
              </a:rPr>
              <a:t>, Presto gibi araçlar HBase verisi üzerinde SQL kullanımına imkan sağlar.</a:t>
            </a: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3624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HBase </a:t>
            </a:r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Uygulama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İçerik Yer Tutucusu 2"/>
          <p:cNvSpPr txBox="1">
            <a:spLocks/>
          </p:cNvSpPr>
          <p:nvPr/>
        </p:nvSpPr>
        <p:spPr>
          <a:xfrm>
            <a:off x="977675" y="911788"/>
            <a:ext cx="105197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 smtClean="0">
                <a:latin typeface="Roboto"/>
              </a:rPr>
              <a:t>Ambari</a:t>
            </a:r>
            <a:r>
              <a:rPr lang="tr-TR" dirty="0" smtClean="0">
                <a:latin typeface="Roboto"/>
              </a:rPr>
              <a:t> ara yüzünden HBase çalıştırma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 smtClean="0">
                <a:latin typeface="Roboto"/>
              </a:rPr>
              <a:t>Hbase</a:t>
            </a:r>
            <a:r>
              <a:rPr lang="tr-TR" dirty="0" smtClean="0">
                <a:latin typeface="Roboto"/>
              </a:rPr>
              <a:t> </a:t>
            </a:r>
            <a:r>
              <a:rPr lang="tr-TR" dirty="0" err="1" smtClean="0">
                <a:latin typeface="Roboto"/>
              </a:rPr>
              <a:t>shell</a:t>
            </a:r>
            <a:endParaRPr lang="tr-TR" dirty="0" smtClean="0">
              <a:latin typeface="Roboto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smtClean="0">
                <a:latin typeface="Roboto"/>
              </a:rPr>
              <a:t>Tablo oluşturma, içine veri yazma, tablo okuma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 smtClean="0">
                <a:latin typeface="Roboto"/>
              </a:rPr>
              <a:t>Get</a:t>
            </a:r>
            <a:r>
              <a:rPr lang="tr-TR" dirty="0" smtClean="0">
                <a:latin typeface="Roboto"/>
              </a:rPr>
              <a:t> ile bir satırı okuma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smtClean="0">
                <a:latin typeface="Roboto"/>
              </a:rPr>
              <a:t>Tablo </a:t>
            </a:r>
            <a:r>
              <a:rPr lang="tr-TR" dirty="0" err="1" smtClean="0">
                <a:latin typeface="Roboto"/>
              </a:rPr>
              <a:t>disable</a:t>
            </a:r>
            <a:r>
              <a:rPr lang="tr-TR" dirty="0" smtClean="0">
                <a:latin typeface="Roboto"/>
              </a:rPr>
              <a:t>, </a:t>
            </a:r>
            <a:r>
              <a:rPr lang="tr-TR" dirty="0" err="1" smtClean="0">
                <a:latin typeface="Roboto"/>
              </a:rPr>
              <a:t>drop</a:t>
            </a:r>
            <a:endParaRPr lang="tr-TR" dirty="0" smtClean="0">
              <a:latin typeface="Roboto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 smtClean="0">
                <a:latin typeface="Roboto"/>
              </a:rPr>
              <a:t>hbase</a:t>
            </a:r>
            <a:r>
              <a:rPr lang="tr-TR" dirty="0" smtClean="0">
                <a:latin typeface="Roboto"/>
              </a:rPr>
              <a:t> </a:t>
            </a:r>
            <a:r>
              <a:rPr lang="tr-TR" dirty="0" err="1" smtClean="0">
                <a:latin typeface="Roboto"/>
              </a:rPr>
              <a:t>hdfs</a:t>
            </a:r>
            <a:r>
              <a:rPr lang="tr-TR" dirty="0" smtClean="0">
                <a:latin typeface="Roboto"/>
              </a:rPr>
              <a:t> dosyalarını inceleme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 smtClean="0">
                <a:latin typeface="Roboto"/>
              </a:rPr>
              <a:t>HDFS’den</a:t>
            </a:r>
            <a:r>
              <a:rPr lang="tr-TR" dirty="0" smtClean="0">
                <a:latin typeface="Roboto"/>
              </a:rPr>
              <a:t> </a:t>
            </a:r>
            <a:r>
              <a:rPr lang="tr-TR" dirty="0" err="1" smtClean="0">
                <a:latin typeface="Roboto"/>
              </a:rPr>
              <a:t>Hbase</a:t>
            </a:r>
            <a:r>
              <a:rPr lang="tr-TR" dirty="0">
                <a:latin typeface="Roboto"/>
              </a:rPr>
              <a:t> </a:t>
            </a:r>
            <a:r>
              <a:rPr lang="tr-TR" dirty="0" smtClean="0">
                <a:latin typeface="Roboto"/>
              </a:rPr>
              <a:t>tabloya veri yükleme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5019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43356" y="186565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RDBMS &amp; HBase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473066"/>
              </p:ext>
            </p:extLst>
          </p:nvPr>
        </p:nvGraphicFramePr>
        <p:xfrm>
          <a:off x="1293345" y="776558"/>
          <a:ext cx="9302685" cy="5063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142"/>
                <a:gridCol w="3458817"/>
                <a:gridCol w="4168726"/>
              </a:tblGrid>
              <a:tr h="342394"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Kriter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RDBMS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HBase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</a:tr>
              <a:tr h="342394"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Şema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Katı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Esnek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</a:tr>
              <a:tr h="342394"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Veri hacmi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Küçük, orta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Büyük, çok büyük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</a:tr>
              <a:tr h="342394"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Ana sorgu dili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SQL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CRUD API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</a:tr>
              <a:tr h="342394"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Veri türü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Var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Yok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</a:tr>
              <a:tr h="342394"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İlişkisel bütünlük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Destekliyor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Desteklemiyor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</a:tr>
              <a:tr h="342394">
                <a:tc>
                  <a:txBody>
                    <a:bodyPr/>
                    <a:lstStyle/>
                    <a:p>
                      <a:r>
                        <a:rPr lang="tr-TR" sz="1400" dirty="0" err="1" smtClean="0">
                          <a:latin typeface="Roboto"/>
                        </a:rPr>
                        <a:t>Join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Destekliyor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Doğrudan desteklemiyor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Veri yapısallığı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Aşırı</a:t>
                      </a:r>
                      <a:r>
                        <a:rPr lang="tr-TR" sz="1400" baseline="0" dirty="0" smtClean="0">
                          <a:latin typeface="Roboto"/>
                        </a:rPr>
                        <a:t> yapısal. Sabit veri modeli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Yapısal, yarı yapısal ve yapısal olmayan. Esnek</a:t>
                      </a:r>
                      <a:r>
                        <a:rPr lang="tr-TR" sz="1400" baseline="0" dirty="0" smtClean="0">
                          <a:latin typeface="Roboto"/>
                        </a:rPr>
                        <a:t> veri modeli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tr-TR" sz="1400" dirty="0" err="1" smtClean="0">
                          <a:latin typeface="Roboto"/>
                        </a:rPr>
                        <a:t>Transaction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Destekliyor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Desteklemiyor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İndeks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 err="1" smtClean="0">
                          <a:latin typeface="Roboto"/>
                        </a:rPr>
                        <a:t>Primary</a:t>
                      </a:r>
                      <a:r>
                        <a:rPr lang="tr-TR" sz="1400" dirty="0" smtClean="0">
                          <a:latin typeface="Roboto"/>
                        </a:rPr>
                        <a:t>, </a:t>
                      </a:r>
                      <a:r>
                        <a:rPr lang="tr-TR" sz="1400" dirty="0" err="1" smtClean="0">
                          <a:latin typeface="Roboto"/>
                        </a:rPr>
                        <a:t>secondary</a:t>
                      </a:r>
                      <a:r>
                        <a:rPr lang="tr-TR" sz="1400" dirty="0" smtClean="0">
                          <a:latin typeface="Roboto"/>
                        </a:rPr>
                        <a:t>,</a:t>
                      </a:r>
                      <a:r>
                        <a:rPr lang="tr-TR" sz="1400" baseline="0" dirty="0" smtClean="0">
                          <a:latin typeface="Roboto"/>
                        </a:rPr>
                        <a:t> B-</a:t>
                      </a:r>
                      <a:r>
                        <a:rPr lang="tr-TR" sz="1400" baseline="0" dirty="0" err="1" smtClean="0">
                          <a:latin typeface="Roboto"/>
                        </a:rPr>
                        <a:t>Tree</a:t>
                      </a:r>
                      <a:r>
                        <a:rPr lang="tr-TR" sz="1400" baseline="0" dirty="0" smtClean="0">
                          <a:latin typeface="Roboto"/>
                        </a:rPr>
                        <a:t>, </a:t>
                      </a:r>
                      <a:r>
                        <a:rPr lang="tr-TR" sz="1400" baseline="0" dirty="0" err="1" smtClean="0">
                          <a:latin typeface="Roboto"/>
                        </a:rPr>
                        <a:t>Clustered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err="1" smtClean="0">
                          <a:latin typeface="Roboto"/>
                        </a:rPr>
                        <a:t>Secondary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Ölçeklenebilirlik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Düşük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Yüksek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Dağıtık Olma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Düşük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Yüksek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Donanım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Az, güçlü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Çok, sıradan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tr-TR" sz="1400" dirty="0" err="1" smtClean="0">
                          <a:latin typeface="Roboto"/>
                        </a:rPr>
                        <a:t>Stored</a:t>
                      </a:r>
                      <a:r>
                        <a:rPr lang="tr-TR" sz="1400" dirty="0" smtClean="0">
                          <a:latin typeface="Roboto"/>
                        </a:rPr>
                        <a:t> </a:t>
                      </a:r>
                      <a:r>
                        <a:rPr lang="tr-TR" sz="1400" dirty="0" err="1" smtClean="0">
                          <a:latin typeface="Roboto"/>
                        </a:rPr>
                        <a:t>procedures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Destekliyor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err="1" smtClean="0">
                          <a:latin typeface="Roboto"/>
                        </a:rPr>
                        <a:t>Coprocessors</a:t>
                      </a:r>
                      <a:r>
                        <a:rPr lang="tr-TR" sz="1400" dirty="0" smtClean="0">
                          <a:latin typeface="Roboto"/>
                        </a:rPr>
                        <a:t> ile</a:t>
                      </a:r>
                      <a:r>
                        <a:rPr lang="tr-TR" sz="1400" baseline="0" dirty="0" smtClean="0">
                          <a:latin typeface="Roboto"/>
                        </a:rPr>
                        <a:t> sağlıyor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Java gereksinimi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Yok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Var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Dikdörtgen 16"/>
          <p:cNvSpPr/>
          <p:nvPr/>
        </p:nvSpPr>
        <p:spPr>
          <a:xfrm>
            <a:off x="8357228" y="5857412"/>
            <a:ext cx="34244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Vohra, Deepak. Apache HBase Primer. </a:t>
            </a:r>
            <a:r>
              <a:rPr lang="en-US" sz="1200" dirty="0" err="1"/>
              <a:t>Apress</a:t>
            </a:r>
            <a:r>
              <a:rPr lang="en-US" sz="1200" dirty="0"/>
              <a:t>, 2016.</a:t>
            </a:r>
          </a:p>
        </p:txBody>
      </p:sp>
    </p:spTree>
    <p:extLst>
      <p:ext uri="{BB962C8B-B14F-4D97-AF65-F5344CB8AC3E}">
        <p14:creationId xmlns:p14="http://schemas.microsoft.com/office/powerpoint/2010/main" val="197652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43356" y="186565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RDBMS &amp; HBase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045352"/>
              </p:ext>
            </p:extLst>
          </p:nvPr>
        </p:nvGraphicFramePr>
        <p:xfrm>
          <a:off x="1293345" y="776558"/>
          <a:ext cx="9302685" cy="5185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403"/>
                <a:gridCol w="3392556"/>
                <a:gridCol w="4168726"/>
              </a:tblGrid>
              <a:tr h="342394"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Kriter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RDBMS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HBase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</a:tr>
              <a:tr h="342394"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High </a:t>
                      </a:r>
                      <a:r>
                        <a:rPr lang="tr-TR" sz="1400" dirty="0" err="1" smtClean="0">
                          <a:latin typeface="Roboto"/>
                        </a:rPr>
                        <a:t>Availability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Destekliyor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Yüksek derecede High </a:t>
                      </a:r>
                      <a:r>
                        <a:rPr lang="tr-TR" sz="1400" dirty="0" err="1" smtClean="0">
                          <a:latin typeface="Roboto"/>
                        </a:rPr>
                        <a:t>Available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</a:tr>
              <a:tr h="342394">
                <a:tc>
                  <a:txBody>
                    <a:bodyPr/>
                    <a:lstStyle/>
                    <a:p>
                      <a:r>
                        <a:rPr lang="tr-TR" sz="1400" dirty="0" err="1" smtClean="0">
                          <a:latin typeface="Roboto"/>
                        </a:rPr>
                        <a:t>Fault</a:t>
                      </a:r>
                      <a:r>
                        <a:rPr lang="tr-TR" sz="1400" baseline="0" dirty="0" smtClean="0">
                          <a:latin typeface="Roboto"/>
                        </a:rPr>
                        <a:t> </a:t>
                      </a:r>
                      <a:r>
                        <a:rPr lang="tr-TR" sz="1400" baseline="0" dirty="0" err="1" smtClean="0">
                          <a:latin typeface="Roboto"/>
                        </a:rPr>
                        <a:t>tolerant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Sınırlı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Yüksek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</a:tr>
              <a:tr h="342394"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Yönetim</a:t>
                      </a:r>
                      <a:r>
                        <a:rPr lang="tr-TR" sz="1400" baseline="0" dirty="0" smtClean="0">
                          <a:latin typeface="Roboto"/>
                        </a:rPr>
                        <a:t> gayreti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Yüksek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Düşük. Auto-</a:t>
                      </a:r>
                      <a:r>
                        <a:rPr lang="tr-TR" sz="1400" dirty="0" err="1" smtClean="0">
                          <a:latin typeface="Roboto"/>
                        </a:rPr>
                        <a:t>sharding</a:t>
                      </a:r>
                      <a:r>
                        <a:rPr lang="tr-TR" sz="1400" dirty="0" smtClean="0">
                          <a:latin typeface="Roboto"/>
                        </a:rPr>
                        <a:t>, </a:t>
                      </a:r>
                      <a:r>
                        <a:rPr lang="tr-TR" sz="1400" dirty="0" err="1" smtClean="0">
                          <a:latin typeface="Roboto"/>
                        </a:rPr>
                        <a:t>scaling</a:t>
                      </a:r>
                      <a:r>
                        <a:rPr lang="tr-TR" sz="1400" dirty="0" smtClean="0">
                          <a:latin typeface="Roboto"/>
                        </a:rPr>
                        <a:t> ve </a:t>
                      </a:r>
                      <a:r>
                        <a:rPr lang="tr-TR" sz="1400" dirty="0" err="1" smtClean="0">
                          <a:latin typeface="Roboto"/>
                        </a:rPr>
                        <a:t>rebalancing</a:t>
                      </a:r>
                      <a:r>
                        <a:rPr lang="tr-TR" sz="1400" dirty="0" smtClean="0">
                          <a:latin typeface="Roboto"/>
                        </a:rPr>
                        <a:t>.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</a:tr>
              <a:tr h="342394"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Mimari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 err="1" smtClean="0">
                          <a:latin typeface="Roboto"/>
                        </a:rPr>
                        <a:t>Monolithic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Distributed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</a:tr>
              <a:tr h="342394">
                <a:tc>
                  <a:txBody>
                    <a:bodyPr/>
                    <a:lstStyle/>
                    <a:p>
                      <a:r>
                        <a:rPr lang="tr-TR" sz="1400" dirty="0" err="1" smtClean="0">
                          <a:latin typeface="Roboto"/>
                        </a:rPr>
                        <a:t>Sharding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Sınırlı. Manuel.</a:t>
                      </a:r>
                      <a:r>
                        <a:rPr lang="tr-TR" sz="1400" baseline="0" dirty="0" smtClean="0">
                          <a:latin typeface="Roboto"/>
                        </a:rPr>
                        <a:t> Tablo parçalama.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Otomatik </a:t>
                      </a:r>
                      <a:r>
                        <a:rPr lang="tr-TR" sz="1400" dirty="0" err="1" smtClean="0">
                          <a:latin typeface="Roboto"/>
                        </a:rPr>
                        <a:t>sharding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</a:tr>
              <a:tr h="342394"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Yazma performansı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Ölçeklenebilirliği sınırlı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Lineer ölçeklenebilir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Tek nokta kırılganlığı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Var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Yok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Storage</a:t>
                      </a:r>
                      <a:r>
                        <a:rPr lang="tr-TR" sz="1400" baseline="0" dirty="0" smtClean="0">
                          <a:latin typeface="Roboto"/>
                        </a:rPr>
                        <a:t> model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 err="1" smtClean="0">
                          <a:latin typeface="Roboto"/>
                        </a:rPr>
                        <a:t>Tablespace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err="1" smtClean="0">
                          <a:latin typeface="Roboto"/>
                        </a:rPr>
                        <a:t>StoreFiles</a:t>
                      </a:r>
                      <a:r>
                        <a:rPr lang="tr-TR" sz="1400" dirty="0" smtClean="0">
                          <a:latin typeface="Roboto"/>
                        </a:rPr>
                        <a:t>(</a:t>
                      </a:r>
                      <a:r>
                        <a:rPr lang="tr-TR" sz="1400" dirty="0" err="1" smtClean="0">
                          <a:latin typeface="Roboto"/>
                        </a:rPr>
                        <a:t>Hfiles</a:t>
                      </a:r>
                      <a:r>
                        <a:rPr lang="tr-TR" sz="1400" dirty="0" smtClean="0">
                          <a:latin typeface="Roboto"/>
                        </a:rPr>
                        <a:t>) 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Okuma yazma verimliliği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Saniyede binlerce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Saniyede milyonlarca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Güvenlik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Kimlik doğrulama ve erişim</a:t>
                      </a:r>
                      <a:r>
                        <a:rPr lang="tr-TR" sz="1400" baseline="0" dirty="0" smtClean="0">
                          <a:latin typeface="Roboto"/>
                        </a:rPr>
                        <a:t> yetkileri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Kimlik doğrulama ve erişim</a:t>
                      </a:r>
                      <a:r>
                        <a:rPr lang="tr-TR" sz="1400" baseline="0" dirty="0" smtClean="0">
                          <a:latin typeface="Roboto"/>
                        </a:rPr>
                        <a:t> yetkileri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Depolama </a:t>
                      </a:r>
                      <a:r>
                        <a:rPr lang="tr-TR" sz="1400" dirty="0" err="1" smtClean="0">
                          <a:latin typeface="Roboto"/>
                        </a:rPr>
                        <a:t>Ortyantasyonu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Satır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Sütun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Tablo büyüklüğü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Sınırlı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Büyük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Ana veri nesnesi</a:t>
                      </a:r>
                      <a:endParaRPr lang="en-US" sz="1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Tablo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latin typeface="Roboto"/>
                        </a:rPr>
                        <a:t>Tablo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Dikdörtgen 1"/>
          <p:cNvSpPr/>
          <p:nvPr/>
        </p:nvSpPr>
        <p:spPr>
          <a:xfrm>
            <a:off x="8357228" y="5857412"/>
            <a:ext cx="34244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Vohra, Deepak. Apache HBase Primer. </a:t>
            </a:r>
            <a:r>
              <a:rPr lang="en-US" sz="1200" dirty="0" err="1"/>
              <a:t>Apress</a:t>
            </a:r>
            <a:r>
              <a:rPr lang="en-US" sz="1200" dirty="0"/>
              <a:t>, 2016.</a:t>
            </a:r>
          </a:p>
        </p:txBody>
      </p:sp>
    </p:spTree>
    <p:extLst>
      <p:ext uri="{BB962C8B-B14F-4D97-AF65-F5344CB8AC3E}">
        <p14:creationId xmlns:p14="http://schemas.microsoft.com/office/powerpoint/2010/main" val="84497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HBase Giriş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7" name="İçerik Yer Tutucusu 2"/>
          <p:cNvSpPr txBox="1">
            <a:spLocks/>
          </p:cNvSpPr>
          <p:nvPr/>
        </p:nvSpPr>
        <p:spPr>
          <a:xfrm>
            <a:off x="857314" y="923624"/>
            <a:ext cx="105197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 smtClean="0">
                <a:latin typeface="Roboto"/>
              </a:rPr>
              <a:t>Hbase</a:t>
            </a:r>
            <a:r>
              <a:rPr lang="tr-TR" dirty="0" smtClean="0">
                <a:latin typeface="Roboto"/>
              </a:rPr>
              <a:t>, Hadoop dosya sistemi üzerinde çalışan dağıtık sütun tabanlı (</a:t>
            </a:r>
            <a:r>
              <a:rPr lang="tr-TR" dirty="0" err="1" smtClean="0">
                <a:latin typeface="Roboto"/>
              </a:rPr>
              <a:t>column-oriented</a:t>
            </a:r>
            <a:r>
              <a:rPr lang="tr-TR" dirty="0" smtClean="0">
                <a:latin typeface="Roboto"/>
              </a:rPr>
              <a:t>) bir veri tabanıdır.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smtClean="0">
                <a:latin typeface="Roboto"/>
              </a:rPr>
              <a:t>Aynı sütundaki veriler diskte bitişik tutulur.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Birlikte olan veriler aynı </a:t>
            </a:r>
            <a:r>
              <a:rPr lang="tr-TR" dirty="0" err="1">
                <a:latin typeface="Roboto"/>
              </a:rPr>
              <a:t>column</a:t>
            </a:r>
            <a:r>
              <a:rPr lang="tr-TR" dirty="0">
                <a:latin typeface="Roboto"/>
              </a:rPr>
              <a:t> </a:t>
            </a:r>
            <a:r>
              <a:rPr lang="tr-TR" dirty="0" err="1">
                <a:latin typeface="Roboto"/>
              </a:rPr>
              <a:t>family</a:t>
            </a:r>
            <a:r>
              <a:rPr lang="tr-TR" dirty="0">
                <a:latin typeface="Roboto"/>
              </a:rPr>
              <a:t> içinde tutulur</a:t>
            </a:r>
            <a:r>
              <a:rPr lang="tr-TR" dirty="0" smtClean="0">
                <a:latin typeface="Roboto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smtClean="0">
                <a:latin typeface="Roboto"/>
              </a:rPr>
              <a:t>Açık kaynaklıdır.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smtClean="0">
                <a:latin typeface="Roboto"/>
              </a:rPr>
              <a:t>Yatay ölçeklenebilir.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smtClean="0">
                <a:latin typeface="Roboto"/>
              </a:rPr>
              <a:t>Google </a:t>
            </a:r>
            <a:r>
              <a:rPr lang="tr-TR" dirty="0" err="1" smtClean="0">
                <a:latin typeface="Roboto"/>
              </a:rPr>
              <a:t>Big</a:t>
            </a:r>
            <a:r>
              <a:rPr lang="tr-TR" dirty="0" smtClean="0">
                <a:latin typeface="Roboto"/>
              </a:rPr>
              <a:t> </a:t>
            </a:r>
            <a:r>
              <a:rPr lang="tr-TR" dirty="0" err="1" smtClean="0">
                <a:latin typeface="Roboto"/>
              </a:rPr>
              <a:t>Table</a:t>
            </a:r>
            <a:r>
              <a:rPr lang="tr-TR" dirty="0" smtClean="0">
                <a:latin typeface="Roboto"/>
              </a:rPr>
              <a:t> makalesinden esinlenmiştir.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2699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854243" y="259651"/>
            <a:ext cx="6037966" cy="533101"/>
          </a:xfrm>
        </p:spPr>
        <p:txBody>
          <a:bodyPr>
            <a:noAutofit/>
          </a:bodyPr>
          <a:lstStyle/>
          <a:p>
            <a:r>
              <a:rPr lang="tr-TR" sz="36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Row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&amp; </a:t>
            </a:r>
            <a:r>
              <a:rPr lang="tr-TR" sz="36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Column</a:t>
            </a:r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Oriented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579337"/>
              </p:ext>
            </p:extLst>
          </p:nvPr>
        </p:nvGraphicFramePr>
        <p:xfrm>
          <a:off x="1210911" y="1308790"/>
          <a:ext cx="6144046" cy="34971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13090"/>
                <a:gridCol w="609600"/>
                <a:gridCol w="874643"/>
                <a:gridCol w="702365"/>
                <a:gridCol w="569844"/>
                <a:gridCol w="1152939"/>
                <a:gridCol w="530087"/>
                <a:gridCol w="755374"/>
                <a:gridCol w="636104"/>
              </a:tblGrid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smtClean="0">
                          <a:effectLst/>
                        </a:rPr>
                        <a:t>ad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smtClean="0">
                          <a:effectLst/>
                        </a:rPr>
                        <a:t>yas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 smtClean="0">
                          <a:effectLst/>
                        </a:rPr>
                        <a:t>cad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smtClean="0">
                          <a:effectLst/>
                        </a:rPr>
                        <a:t>bina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 smtClean="0">
                          <a:effectLst/>
                        </a:rPr>
                        <a:t>no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 smtClean="0">
                          <a:effectLst/>
                        </a:rPr>
                        <a:t>mah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smtClean="0">
                          <a:effectLst/>
                        </a:rPr>
                        <a:t>ilce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smtClean="0">
                          <a:effectLst/>
                        </a:rPr>
                        <a:t>il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 smtClean="0">
                          <a:effectLst/>
                        </a:rPr>
                        <a:t>ulke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Elif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29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İstasyon </a:t>
                      </a:r>
                      <a:r>
                        <a:rPr lang="tr-TR" sz="1100" u="none" strike="noStrike" dirty="0" err="1">
                          <a:effectLst/>
                        </a:rPr>
                        <a:t>cad.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Mavi Apt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No 13/2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İstasyon Mah.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Tuzla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İSTANBUL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Türkiye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</a:tbl>
          </a:graphicData>
        </a:graphic>
      </p:graphicFrame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836494"/>
              </p:ext>
            </p:extLst>
          </p:nvPr>
        </p:nvGraphicFramePr>
        <p:xfrm>
          <a:off x="1210911" y="1777449"/>
          <a:ext cx="6144046" cy="17485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13090"/>
                <a:gridCol w="609600"/>
                <a:gridCol w="874643"/>
                <a:gridCol w="702365"/>
                <a:gridCol w="569844"/>
                <a:gridCol w="1152939"/>
                <a:gridCol w="530087"/>
                <a:gridCol w="755374"/>
                <a:gridCol w="636104"/>
              </a:tblGrid>
              <a:tr h="167443"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</a:tbl>
          </a:graphicData>
        </a:graphic>
      </p:graphicFrame>
      <p:graphicFrame>
        <p:nvGraphicFramePr>
          <p:cNvPr id="17" name="Tablo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263861"/>
              </p:ext>
            </p:extLst>
          </p:nvPr>
        </p:nvGraphicFramePr>
        <p:xfrm>
          <a:off x="1363311" y="1929849"/>
          <a:ext cx="6144046" cy="17485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13090"/>
                <a:gridCol w="609600"/>
                <a:gridCol w="874643"/>
                <a:gridCol w="702365"/>
                <a:gridCol w="569844"/>
                <a:gridCol w="1152939"/>
                <a:gridCol w="530087"/>
                <a:gridCol w="755374"/>
                <a:gridCol w="636104"/>
              </a:tblGrid>
              <a:tr h="167443"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</a:tbl>
          </a:graphicData>
        </a:graphic>
      </p:graphicFrame>
      <p:graphicFrame>
        <p:nvGraphicFramePr>
          <p:cNvPr id="18" name="Tablo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263861"/>
              </p:ext>
            </p:extLst>
          </p:nvPr>
        </p:nvGraphicFramePr>
        <p:xfrm>
          <a:off x="1515711" y="2082249"/>
          <a:ext cx="6144046" cy="17485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13090"/>
                <a:gridCol w="609600"/>
                <a:gridCol w="874643"/>
                <a:gridCol w="702365"/>
                <a:gridCol w="569844"/>
                <a:gridCol w="1152939"/>
                <a:gridCol w="530087"/>
                <a:gridCol w="755374"/>
                <a:gridCol w="636104"/>
              </a:tblGrid>
              <a:tr h="167443"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</a:tbl>
          </a:graphicData>
        </a:graphic>
      </p:graphicFrame>
      <p:graphicFrame>
        <p:nvGraphicFramePr>
          <p:cNvPr id="19" name="Tablo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263861"/>
              </p:ext>
            </p:extLst>
          </p:nvPr>
        </p:nvGraphicFramePr>
        <p:xfrm>
          <a:off x="1668111" y="2234649"/>
          <a:ext cx="6144046" cy="17485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13090"/>
                <a:gridCol w="609600"/>
                <a:gridCol w="874643"/>
                <a:gridCol w="702365"/>
                <a:gridCol w="569844"/>
                <a:gridCol w="1152939"/>
                <a:gridCol w="530087"/>
                <a:gridCol w="755374"/>
                <a:gridCol w="636104"/>
              </a:tblGrid>
              <a:tr h="167443"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</a:tbl>
          </a:graphicData>
        </a:graphic>
      </p:graphicFrame>
      <p:graphicFrame>
        <p:nvGraphicFramePr>
          <p:cNvPr id="20" name="Tablo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320600"/>
              </p:ext>
            </p:extLst>
          </p:nvPr>
        </p:nvGraphicFramePr>
        <p:xfrm>
          <a:off x="9356497" y="3529739"/>
          <a:ext cx="636104" cy="34971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36104"/>
              </a:tblGrid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 smtClean="0">
                          <a:effectLst/>
                        </a:rPr>
                        <a:t>ulke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7030A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Türkiye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sp>
        <p:nvSpPr>
          <p:cNvPr id="21" name="Dikdörtgen 20"/>
          <p:cNvSpPr/>
          <p:nvPr/>
        </p:nvSpPr>
        <p:spPr>
          <a:xfrm>
            <a:off x="1210911" y="3929366"/>
            <a:ext cx="304800" cy="152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kdörtgen 22"/>
          <p:cNvSpPr/>
          <p:nvPr/>
        </p:nvSpPr>
        <p:spPr>
          <a:xfrm>
            <a:off x="1244249" y="3994331"/>
            <a:ext cx="304800" cy="152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kdörtgen 25"/>
          <p:cNvSpPr/>
          <p:nvPr/>
        </p:nvSpPr>
        <p:spPr>
          <a:xfrm>
            <a:off x="1277587" y="4035608"/>
            <a:ext cx="304800" cy="152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kdörtgen 26"/>
          <p:cNvSpPr/>
          <p:nvPr/>
        </p:nvSpPr>
        <p:spPr>
          <a:xfrm>
            <a:off x="1310925" y="4100573"/>
            <a:ext cx="304800" cy="152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kdörtgen 27"/>
          <p:cNvSpPr/>
          <p:nvPr/>
        </p:nvSpPr>
        <p:spPr>
          <a:xfrm>
            <a:off x="1770414" y="3927181"/>
            <a:ext cx="588078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kdörtgen 28"/>
          <p:cNvSpPr/>
          <p:nvPr/>
        </p:nvSpPr>
        <p:spPr>
          <a:xfrm>
            <a:off x="1803752" y="3991884"/>
            <a:ext cx="588078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o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395905"/>
              </p:ext>
            </p:extLst>
          </p:nvPr>
        </p:nvGraphicFramePr>
        <p:xfrm>
          <a:off x="1239551" y="3501637"/>
          <a:ext cx="313090" cy="34971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13090"/>
              </a:tblGrid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smtClean="0">
                          <a:effectLst/>
                        </a:rPr>
                        <a:t>ad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C0000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Elif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o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564416"/>
              </p:ext>
            </p:extLst>
          </p:nvPr>
        </p:nvGraphicFramePr>
        <p:xfrm>
          <a:off x="1770414" y="3501637"/>
          <a:ext cx="609600" cy="34971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09600"/>
              </a:tblGrid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smtClean="0">
                          <a:effectLst/>
                        </a:rPr>
                        <a:t>yas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000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29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32" name="Dikdörtgen 31"/>
          <p:cNvSpPr/>
          <p:nvPr/>
        </p:nvSpPr>
        <p:spPr>
          <a:xfrm>
            <a:off x="1837090" y="4035608"/>
            <a:ext cx="588078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kdörtgen 32"/>
          <p:cNvSpPr/>
          <p:nvPr/>
        </p:nvSpPr>
        <p:spPr>
          <a:xfrm>
            <a:off x="1870428" y="4100311"/>
            <a:ext cx="588078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ablo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595409"/>
              </p:ext>
            </p:extLst>
          </p:nvPr>
        </p:nvGraphicFramePr>
        <p:xfrm>
          <a:off x="2670175" y="3501637"/>
          <a:ext cx="874643" cy="34971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74643"/>
              </a:tblGrid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 smtClean="0">
                          <a:effectLst/>
                        </a:rPr>
                        <a:t>cad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C00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İstasyon </a:t>
                      </a:r>
                      <a:r>
                        <a:rPr lang="tr-TR" sz="1100" u="none" strike="noStrike" dirty="0" err="1">
                          <a:effectLst/>
                        </a:rPr>
                        <a:t>cad.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35" name="Dikdörtgen 34"/>
          <p:cNvSpPr/>
          <p:nvPr/>
        </p:nvSpPr>
        <p:spPr>
          <a:xfrm>
            <a:off x="2664063" y="3927181"/>
            <a:ext cx="862646" cy="152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kdörtgen 35"/>
          <p:cNvSpPr/>
          <p:nvPr/>
        </p:nvSpPr>
        <p:spPr>
          <a:xfrm>
            <a:off x="2697401" y="3990593"/>
            <a:ext cx="862646" cy="152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kdörtgen 36"/>
          <p:cNvSpPr/>
          <p:nvPr/>
        </p:nvSpPr>
        <p:spPr>
          <a:xfrm>
            <a:off x="2730739" y="4037082"/>
            <a:ext cx="862646" cy="152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kdörtgen 37"/>
          <p:cNvSpPr/>
          <p:nvPr/>
        </p:nvSpPr>
        <p:spPr>
          <a:xfrm>
            <a:off x="2764077" y="4100494"/>
            <a:ext cx="862646" cy="152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o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003144"/>
              </p:ext>
            </p:extLst>
          </p:nvPr>
        </p:nvGraphicFramePr>
        <p:xfrm>
          <a:off x="3834979" y="3501637"/>
          <a:ext cx="702365" cy="34971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702365"/>
              </a:tblGrid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smtClean="0">
                          <a:effectLst/>
                        </a:rPr>
                        <a:t>bina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Mavi Apt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0" name="Dikdörtgen 39"/>
          <p:cNvSpPr/>
          <p:nvPr/>
        </p:nvSpPr>
        <p:spPr>
          <a:xfrm>
            <a:off x="3832280" y="3927181"/>
            <a:ext cx="702365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ikdörtgen 40"/>
          <p:cNvSpPr/>
          <p:nvPr/>
        </p:nvSpPr>
        <p:spPr>
          <a:xfrm>
            <a:off x="3860461" y="3990593"/>
            <a:ext cx="702365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ikdörtgen 41"/>
          <p:cNvSpPr/>
          <p:nvPr/>
        </p:nvSpPr>
        <p:spPr>
          <a:xfrm>
            <a:off x="3893799" y="4034997"/>
            <a:ext cx="702365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kdörtgen 42"/>
          <p:cNvSpPr/>
          <p:nvPr/>
        </p:nvSpPr>
        <p:spPr>
          <a:xfrm>
            <a:off x="3921980" y="4098409"/>
            <a:ext cx="702365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Tablo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354646"/>
              </p:ext>
            </p:extLst>
          </p:nvPr>
        </p:nvGraphicFramePr>
        <p:xfrm>
          <a:off x="4740134" y="3516383"/>
          <a:ext cx="569844" cy="34971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69844"/>
              </a:tblGrid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 smtClean="0">
                          <a:effectLst/>
                        </a:rPr>
                        <a:t>no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No 13/2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45" name="Dikdörtgen 44"/>
          <p:cNvSpPr/>
          <p:nvPr/>
        </p:nvSpPr>
        <p:spPr>
          <a:xfrm>
            <a:off x="4740134" y="3927181"/>
            <a:ext cx="569844" cy="152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ikdörtgen 45"/>
          <p:cNvSpPr/>
          <p:nvPr/>
        </p:nvSpPr>
        <p:spPr>
          <a:xfrm>
            <a:off x="4775075" y="3993474"/>
            <a:ext cx="569844" cy="152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ikdörtgen 46"/>
          <p:cNvSpPr/>
          <p:nvPr/>
        </p:nvSpPr>
        <p:spPr>
          <a:xfrm>
            <a:off x="4810016" y="4034997"/>
            <a:ext cx="569844" cy="152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ikdörtgen 47"/>
          <p:cNvSpPr/>
          <p:nvPr/>
        </p:nvSpPr>
        <p:spPr>
          <a:xfrm>
            <a:off x="4844957" y="4101290"/>
            <a:ext cx="569844" cy="152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Tablo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184920"/>
              </p:ext>
            </p:extLst>
          </p:nvPr>
        </p:nvGraphicFramePr>
        <p:xfrm>
          <a:off x="5603668" y="3515666"/>
          <a:ext cx="1152939" cy="34971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52939"/>
              </a:tblGrid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 smtClean="0">
                          <a:effectLst/>
                        </a:rPr>
                        <a:t>mah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00B05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İstasyon Mah.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50" name="Dikdörtgen 49"/>
          <p:cNvSpPr/>
          <p:nvPr/>
        </p:nvSpPr>
        <p:spPr>
          <a:xfrm>
            <a:off x="5603667" y="3927181"/>
            <a:ext cx="1152939" cy="152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ikdörtgen 50"/>
          <p:cNvSpPr/>
          <p:nvPr/>
        </p:nvSpPr>
        <p:spPr>
          <a:xfrm>
            <a:off x="5643011" y="3991702"/>
            <a:ext cx="1152939" cy="152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ikdörtgen 51"/>
          <p:cNvSpPr/>
          <p:nvPr/>
        </p:nvSpPr>
        <p:spPr>
          <a:xfrm>
            <a:off x="5682355" y="4036156"/>
            <a:ext cx="1152939" cy="152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kdörtgen 52"/>
          <p:cNvSpPr/>
          <p:nvPr/>
        </p:nvSpPr>
        <p:spPr>
          <a:xfrm>
            <a:off x="5721699" y="4100677"/>
            <a:ext cx="1152939" cy="152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Tablo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061708"/>
              </p:ext>
            </p:extLst>
          </p:nvPr>
        </p:nvGraphicFramePr>
        <p:xfrm>
          <a:off x="7194750" y="3515666"/>
          <a:ext cx="530087" cy="34971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30087"/>
              </a:tblGrid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smtClean="0">
                          <a:effectLst/>
                        </a:rPr>
                        <a:t>ilce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00B0F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Tuzla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55" name="Dikdörtgen 54"/>
          <p:cNvSpPr/>
          <p:nvPr/>
        </p:nvSpPr>
        <p:spPr>
          <a:xfrm>
            <a:off x="7194750" y="3927181"/>
            <a:ext cx="530087" cy="152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ikdörtgen 55"/>
          <p:cNvSpPr/>
          <p:nvPr/>
        </p:nvSpPr>
        <p:spPr>
          <a:xfrm>
            <a:off x="7233790" y="3990593"/>
            <a:ext cx="530087" cy="152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ikdörtgen 57"/>
          <p:cNvSpPr/>
          <p:nvPr/>
        </p:nvSpPr>
        <p:spPr>
          <a:xfrm>
            <a:off x="7273134" y="4037744"/>
            <a:ext cx="530087" cy="152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ikdörtgen 58"/>
          <p:cNvSpPr/>
          <p:nvPr/>
        </p:nvSpPr>
        <p:spPr>
          <a:xfrm>
            <a:off x="7312174" y="4101156"/>
            <a:ext cx="530087" cy="152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o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795108"/>
              </p:ext>
            </p:extLst>
          </p:nvPr>
        </p:nvGraphicFramePr>
        <p:xfrm>
          <a:off x="8162980" y="3529739"/>
          <a:ext cx="755374" cy="34971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755374"/>
              </a:tblGrid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smtClean="0">
                          <a:effectLst/>
                        </a:rPr>
                        <a:t>il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0070C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İSTANBUL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60" name="Dikdörtgen 59"/>
          <p:cNvSpPr/>
          <p:nvPr/>
        </p:nvSpPr>
        <p:spPr>
          <a:xfrm>
            <a:off x="8161523" y="3946009"/>
            <a:ext cx="755374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ikdörtgen 60"/>
          <p:cNvSpPr/>
          <p:nvPr/>
        </p:nvSpPr>
        <p:spPr>
          <a:xfrm>
            <a:off x="8196464" y="3992169"/>
            <a:ext cx="755374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ikdörtgen 61"/>
          <p:cNvSpPr/>
          <p:nvPr/>
        </p:nvSpPr>
        <p:spPr>
          <a:xfrm>
            <a:off x="8231405" y="4041502"/>
            <a:ext cx="755374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ikdörtgen 62"/>
          <p:cNvSpPr/>
          <p:nvPr/>
        </p:nvSpPr>
        <p:spPr>
          <a:xfrm>
            <a:off x="8266346" y="4087662"/>
            <a:ext cx="755374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ikdörtgen 63"/>
          <p:cNvSpPr/>
          <p:nvPr/>
        </p:nvSpPr>
        <p:spPr>
          <a:xfrm>
            <a:off x="9353583" y="3944154"/>
            <a:ext cx="634193" cy="152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ikdörtgen 64"/>
          <p:cNvSpPr/>
          <p:nvPr/>
        </p:nvSpPr>
        <p:spPr>
          <a:xfrm>
            <a:off x="9383497" y="3991397"/>
            <a:ext cx="634193" cy="152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ikdörtgen 65"/>
          <p:cNvSpPr/>
          <p:nvPr/>
        </p:nvSpPr>
        <p:spPr>
          <a:xfrm>
            <a:off x="9422537" y="4041502"/>
            <a:ext cx="634193" cy="152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ikdörtgen 66"/>
          <p:cNvSpPr/>
          <p:nvPr/>
        </p:nvSpPr>
        <p:spPr>
          <a:xfrm>
            <a:off x="9452451" y="4088745"/>
            <a:ext cx="634193" cy="152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ikdörtgen 67"/>
          <p:cNvSpPr/>
          <p:nvPr/>
        </p:nvSpPr>
        <p:spPr>
          <a:xfrm>
            <a:off x="4316963" y="969486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Row-store</a:t>
            </a:r>
            <a:endParaRPr lang="en-US" dirty="0"/>
          </a:p>
        </p:txBody>
      </p:sp>
      <p:sp>
        <p:nvSpPr>
          <p:cNvPr id="69" name="Dikdörtgen 68"/>
          <p:cNvSpPr/>
          <p:nvPr/>
        </p:nvSpPr>
        <p:spPr>
          <a:xfrm>
            <a:off x="4316963" y="2962584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Column-store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5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64699"/>
            <a:ext cx="9144000" cy="776130"/>
          </a:xfrm>
        </p:spPr>
        <p:txBody>
          <a:bodyPr>
            <a:normAutofit/>
          </a:bodyPr>
          <a:lstStyle/>
          <a:p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Mekanik Diskin Temel Yapısı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Grup 37"/>
          <p:cNvGrpSpPr/>
          <p:nvPr/>
        </p:nvGrpSpPr>
        <p:grpSpPr>
          <a:xfrm>
            <a:off x="1582782" y="1028023"/>
            <a:ext cx="8388514" cy="5040220"/>
            <a:chOff x="228596" y="837492"/>
            <a:chExt cx="8388514" cy="5040220"/>
          </a:xfrm>
        </p:grpSpPr>
        <p:pic>
          <p:nvPicPr>
            <p:cNvPr id="2" name="Resim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20" t="10309" r="24930" b="14703"/>
            <a:stretch/>
          </p:blipFill>
          <p:spPr>
            <a:xfrm>
              <a:off x="2426516" y="1167276"/>
              <a:ext cx="6190594" cy="4393324"/>
            </a:xfrm>
            <a:prstGeom prst="rect">
              <a:avLst/>
            </a:prstGeom>
          </p:spPr>
        </p:pic>
        <p:sp>
          <p:nvSpPr>
            <p:cNvPr id="9" name="Metin kutusu 8"/>
            <p:cNvSpPr txBox="1"/>
            <p:nvPr/>
          </p:nvSpPr>
          <p:spPr>
            <a:xfrm>
              <a:off x="5597479" y="5539158"/>
              <a:ext cx="2285280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tr-T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Okuma-yazma kafaları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Metin kutusu 16"/>
            <p:cNvSpPr txBox="1"/>
            <p:nvPr/>
          </p:nvSpPr>
          <p:spPr>
            <a:xfrm>
              <a:off x="2937326" y="5528688"/>
              <a:ext cx="1418176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tr-T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Disk plakaları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Metin kutusu 21"/>
            <p:cNvSpPr txBox="1"/>
            <p:nvPr/>
          </p:nvSpPr>
          <p:spPr>
            <a:xfrm>
              <a:off x="3324320" y="837492"/>
              <a:ext cx="1943387" cy="5847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tr-T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Sektör (genelde 512 bayt)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Metin kutusu 22"/>
            <p:cNvSpPr txBox="1"/>
            <p:nvPr/>
          </p:nvSpPr>
          <p:spPr>
            <a:xfrm>
              <a:off x="7241195" y="1158495"/>
              <a:ext cx="1078409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tr-T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İz (</a:t>
              </a:r>
              <a:r>
                <a:rPr lang="tr-TR" sz="16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Track</a:t>
              </a:r>
              <a:r>
                <a:rPr lang="tr-T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Düz Bağlayıcı 24"/>
            <p:cNvCxnSpPr/>
            <p:nvPr/>
          </p:nvCxnSpPr>
          <p:spPr>
            <a:xfrm flipH="1">
              <a:off x="2669628" y="3142593"/>
              <a:ext cx="1891862" cy="945931"/>
            </a:xfrm>
            <a:prstGeom prst="line">
              <a:avLst/>
            </a:prstGeom>
            <a:ln w="12700">
              <a:solidFill>
                <a:srgbClr val="5647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Düz Bağlayıcı 25"/>
            <p:cNvCxnSpPr/>
            <p:nvPr/>
          </p:nvCxnSpPr>
          <p:spPr>
            <a:xfrm flipH="1">
              <a:off x="4099034" y="3142593"/>
              <a:ext cx="462456" cy="1469411"/>
            </a:xfrm>
            <a:prstGeom prst="line">
              <a:avLst/>
            </a:prstGeom>
            <a:ln w="12700">
              <a:solidFill>
                <a:srgbClr val="5647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Blok Yay 30"/>
            <p:cNvSpPr/>
            <p:nvPr/>
          </p:nvSpPr>
          <p:spPr>
            <a:xfrm rot="12345897">
              <a:off x="3135800" y="3832373"/>
              <a:ext cx="1173479" cy="403481"/>
            </a:xfrm>
            <a:prstGeom prst="blockArc">
              <a:avLst/>
            </a:prstGeom>
            <a:solidFill>
              <a:srgbClr val="5647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Metin kutusu 31"/>
            <p:cNvSpPr txBox="1"/>
            <p:nvPr/>
          </p:nvSpPr>
          <p:spPr>
            <a:xfrm>
              <a:off x="228596" y="4273450"/>
              <a:ext cx="2197920" cy="5847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tr-T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Disk bloğu (ardışık sektörler </a:t>
              </a:r>
              <a:r>
                <a:rPr lang="tr-TR" sz="16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Örn</a:t>
              </a:r>
              <a:r>
                <a:rPr lang="tr-T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512 </a:t>
              </a:r>
              <a:r>
                <a:rPr lang="tr-TR" sz="16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Kb</a:t>
              </a:r>
              <a:r>
                <a:rPr lang="tr-T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Düz Bağlayıcı 32"/>
            <p:cNvCxnSpPr>
              <a:endCxn id="32" idx="3"/>
            </p:cNvCxnSpPr>
            <p:nvPr/>
          </p:nvCxnSpPr>
          <p:spPr>
            <a:xfrm flipH="1">
              <a:off x="2426516" y="4097305"/>
              <a:ext cx="1040586" cy="468533"/>
            </a:xfrm>
            <a:prstGeom prst="line">
              <a:avLst/>
            </a:prstGeom>
            <a:ln w="28575">
              <a:solidFill>
                <a:srgbClr val="1713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Dikdörtgen 38"/>
          <p:cNvSpPr/>
          <p:nvPr/>
        </p:nvSpPr>
        <p:spPr>
          <a:xfrm>
            <a:off x="9741786" y="5464439"/>
            <a:ext cx="2360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 smtClean="0"/>
              <a:t>Kaynak: </a:t>
            </a:r>
            <a:r>
              <a:rPr lang="en-US" sz="1200" dirty="0" smtClean="0"/>
              <a:t>Data </a:t>
            </a:r>
            <a:r>
              <a:rPr lang="en-US" sz="1200" dirty="0"/>
              <a:t>Storage </a:t>
            </a:r>
            <a:r>
              <a:rPr lang="en-US" sz="1200" dirty="0" smtClean="0"/>
              <a:t>Networking</a:t>
            </a:r>
            <a:r>
              <a:rPr lang="tr-TR" sz="1200" dirty="0" smtClean="0"/>
              <a:t> </a:t>
            </a:r>
            <a:r>
              <a:rPr lang="en-US" sz="1200" dirty="0" smtClean="0"/>
              <a:t>ISBN:9781118679210</a:t>
            </a:r>
            <a:endParaRPr lang="en-US" sz="1200" dirty="0"/>
          </a:p>
        </p:txBody>
      </p:sp>
      <p:graphicFrame>
        <p:nvGraphicFramePr>
          <p:cNvPr id="3" name="Tablo 2"/>
          <p:cNvGraphicFramePr>
            <a:graphicFrameLocks noGrp="1"/>
          </p:cNvGraphicFramePr>
          <p:nvPr/>
        </p:nvGraphicFramePr>
        <p:xfrm>
          <a:off x="838200" y="1825625"/>
          <a:ext cx="6144046" cy="17485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13090"/>
                <a:gridCol w="609600"/>
                <a:gridCol w="874643"/>
                <a:gridCol w="702365"/>
                <a:gridCol w="569844"/>
                <a:gridCol w="1152939"/>
                <a:gridCol w="530087"/>
                <a:gridCol w="755374"/>
                <a:gridCol w="636104"/>
              </a:tblGrid>
              <a:tr h="16744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Elif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29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İstasyon </a:t>
                      </a:r>
                      <a:r>
                        <a:rPr lang="tr-TR" sz="1100" u="none" strike="noStrike" dirty="0" err="1">
                          <a:effectLst/>
                        </a:rPr>
                        <a:t>cad.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Mavi Apt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No 13/2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İstasyon Mah.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Tuzla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İSTANBUL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Türkiye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/>
                </a:tc>
              </a:tr>
            </a:tbl>
          </a:graphicData>
        </a:graphic>
      </p:graphicFrame>
      <p:graphicFrame>
        <p:nvGraphicFramePr>
          <p:cNvPr id="30" name="Tablo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596580"/>
              </p:ext>
            </p:extLst>
          </p:nvPr>
        </p:nvGraphicFramePr>
        <p:xfrm>
          <a:off x="4146386" y="2595729"/>
          <a:ext cx="874643" cy="34971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74643"/>
              </a:tblGrid>
              <a:tr h="16744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 smtClean="0">
                          <a:effectLst/>
                        </a:rPr>
                        <a:t>cad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C000"/>
                    </a:solidFill>
                  </a:tcPr>
                </a:tc>
              </a:tr>
              <a:tr h="16744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İstasyon </a:t>
                      </a:r>
                      <a:r>
                        <a:rPr lang="tr-TR" sz="1100" u="none" strike="noStrike" dirty="0" err="1">
                          <a:effectLst/>
                        </a:rPr>
                        <a:t>cad.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16" marR="7216" marT="7216" marB="0" anchor="b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34" name="Dikdörtgen 33"/>
          <p:cNvSpPr/>
          <p:nvPr/>
        </p:nvSpPr>
        <p:spPr>
          <a:xfrm>
            <a:off x="4140274" y="3021273"/>
            <a:ext cx="862646" cy="152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kdörtgen 34"/>
          <p:cNvSpPr/>
          <p:nvPr/>
        </p:nvSpPr>
        <p:spPr>
          <a:xfrm>
            <a:off x="4173612" y="3084685"/>
            <a:ext cx="862646" cy="152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kdörtgen 35"/>
          <p:cNvSpPr/>
          <p:nvPr/>
        </p:nvSpPr>
        <p:spPr>
          <a:xfrm>
            <a:off x="4206950" y="3131174"/>
            <a:ext cx="862646" cy="152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kdörtgen 36"/>
          <p:cNvSpPr/>
          <p:nvPr/>
        </p:nvSpPr>
        <p:spPr>
          <a:xfrm>
            <a:off x="4240288" y="3194586"/>
            <a:ext cx="862646" cy="152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8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HBase Giriş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7" name="İçerik Yer Tutucusu 2"/>
          <p:cNvSpPr txBox="1">
            <a:spLocks/>
          </p:cNvSpPr>
          <p:nvPr/>
        </p:nvSpPr>
        <p:spPr>
          <a:xfrm>
            <a:off x="857314" y="923624"/>
            <a:ext cx="105197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 smtClean="0">
                <a:latin typeface="Roboto"/>
              </a:rPr>
              <a:t>Hbase</a:t>
            </a:r>
            <a:r>
              <a:rPr lang="tr-TR" dirty="0" smtClean="0">
                <a:latin typeface="Roboto"/>
              </a:rPr>
              <a:t>, Hadoop dosya sistemi üzerinde çalışan dağıtık sütun tabanlı (</a:t>
            </a:r>
            <a:r>
              <a:rPr lang="tr-TR" dirty="0" err="1" smtClean="0">
                <a:latin typeface="Roboto"/>
              </a:rPr>
              <a:t>column-oriented</a:t>
            </a:r>
            <a:r>
              <a:rPr lang="tr-TR" dirty="0" smtClean="0">
                <a:latin typeface="Roboto"/>
              </a:rPr>
              <a:t>) bir veri tabanıdır.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smtClean="0">
                <a:latin typeface="Roboto"/>
              </a:rPr>
              <a:t>Aynı sütundaki veriler diskte bitişik tutulur.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Birlikte olan veriler aynı </a:t>
            </a:r>
            <a:r>
              <a:rPr lang="tr-TR" dirty="0" err="1">
                <a:latin typeface="Roboto"/>
              </a:rPr>
              <a:t>column</a:t>
            </a:r>
            <a:r>
              <a:rPr lang="tr-TR" dirty="0">
                <a:latin typeface="Roboto"/>
              </a:rPr>
              <a:t> </a:t>
            </a:r>
            <a:r>
              <a:rPr lang="tr-TR" dirty="0" err="1">
                <a:latin typeface="Roboto"/>
              </a:rPr>
              <a:t>family</a:t>
            </a:r>
            <a:r>
              <a:rPr lang="tr-TR" dirty="0">
                <a:latin typeface="Roboto"/>
              </a:rPr>
              <a:t> içinde tutulur</a:t>
            </a:r>
            <a:r>
              <a:rPr lang="tr-TR" dirty="0" smtClean="0">
                <a:latin typeface="Roboto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smtClean="0">
                <a:latin typeface="Roboto"/>
              </a:rPr>
              <a:t>Açık kaynaklıdır.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smtClean="0">
                <a:latin typeface="Roboto"/>
              </a:rPr>
              <a:t>Yatay ölçeklenebilir.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smtClean="0">
                <a:latin typeface="Roboto"/>
              </a:rPr>
              <a:t>Google </a:t>
            </a:r>
            <a:r>
              <a:rPr lang="tr-TR" dirty="0" err="1" smtClean="0">
                <a:latin typeface="Roboto"/>
              </a:rPr>
              <a:t>Big</a:t>
            </a:r>
            <a:r>
              <a:rPr lang="tr-TR" dirty="0" smtClean="0">
                <a:latin typeface="Roboto"/>
              </a:rPr>
              <a:t> </a:t>
            </a:r>
            <a:r>
              <a:rPr lang="tr-TR" dirty="0" err="1" smtClean="0">
                <a:latin typeface="Roboto"/>
              </a:rPr>
              <a:t>Table</a:t>
            </a:r>
            <a:r>
              <a:rPr lang="tr-TR" dirty="0" smtClean="0">
                <a:latin typeface="Roboto"/>
              </a:rPr>
              <a:t> makalesinden esinlenmiştir.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0902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HBase Giriş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7" name="İçerik Yer Tutucusu 2"/>
          <p:cNvSpPr txBox="1">
            <a:spLocks/>
          </p:cNvSpPr>
          <p:nvPr/>
        </p:nvSpPr>
        <p:spPr>
          <a:xfrm>
            <a:off x="977675" y="1173532"/>
            <a:ext cx="105197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Özellikle çok büyük ve yapısal olmayan veriye hızlı rastgele erişim (nokta sorgular) için kullanışlıdır</a:t>
            </a:r>
            <a:r>
              <a:rPr lang="tr-TR" dirty="0" smtClean="0">
                <a:latin typeface="Roboto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smtClean="0">
                <a:latin typeface="Roboto"/>
              </a:rPr>
              <a:t>SQL gibi bir sorgulama dili yoktur, sadece API var.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smtClean="0">
                <a:latin typeface="Roboto"/>
              </a:rPr>
              <a:t>Ancak Phoenix sayesinde üzerinde SQL çalıştırmak mümkündür.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Katı bir şema dayatmaz.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Yarı yapısal ve yapısal olmayan veriye de uyar.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Join</a:t>
            </a:r>
            <a:r>
              <a:rPr lang="tr-TR" dirty="0">
                <a:latin typeface="Roboto"/>
              </a:rPr>
              <a:t> yok, birlikte erişilen veri birlikte saklanır.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286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9240</TotalTime>
  <Words>1951</Words>
  <Application>Microsoft Office PowerPoint</Application>
  <PresentationFormat>Geniş ekran</PresentationFormat>
  <Paragraphs>1436</Paragraphs>
  <Slides>22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Constantia</vt:lpstr>
      <vt:lpstr>Roboto</vt:lpstr>
      <vt:lpstr>Verdana</vt:lpstr>
      <vt:lpstr>Wingdings</vt:lpstr>
      <vt:lpstr>Office Teması</vt:lpstr>
      <vt:lpstr>PowerPoint Sunusu</vt:lpstr>
      <vt:lpstr>Niçin HBase</vt:lpstr>
      <vt:lpstr>RDBMS &amp; HBase</vt:lpstr>
      <vt:lpstr>RDBMS &amp; HBase</vt:lpstr>
      <vt:lpstr>HBase Giriş</vt:lpstr>
      <vt:lpstr>Row &amp; Column Oriented</vt:lpstr>
      <vt:lpstr>Mekanik Diskin Temel Yapısı</vt:lpstr>
      <vt:lpstr>HBase Giriş</vt:lpstr>
      <vt:lpstr>HBase Giriş</vt:lpstr>
      <vt:lpstr>HBase Mimari Bileşenler</vt:lpstr>
      <vt:lpstr>HBase HMaster</vt:lpstr>
      <vt:lpstr>PowerPoint Sunusu</vt:lpstr>
      <vt:lpstr>PowerPoint Sunusu</vt:lpstr>
      <vt:lpstr>HBase Örnek Tablo</vt:lpstr>
      <vt:lpstr>PowerPoint Sunusu</vt:lpstr>
      <vt:lpstr>Bir Region için Veri Depolama</vt:lpstr>
      <vt:lpstr>Bir Region için Veri Depolama</vt:lpstr>
      <vt:lpstr>Hücre</vt:lpstr>
      <vt:lpstr>Versiyon</vt:lpstr>
      <vt:lpstr>HBase Veri Modeli Kavramları</vt:lpstr>
      <vt:lpstr>HBase Erişim</vt:lpstr>
      <vt:lpstr>HBase Uygulama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145</cp:revision>
  <dcterms:created xsi:type="dcterms:W3CDTF">2018-03-04T09:30:49Z</dcterms:created>
  <dcterms:modified xsi:type="dcterms:W3CDTF">2018-05-13T17:38:11Z</dcterms:modified>
</cp:coreProperties>
</file>