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5"/>
  </p:notesMasterIdLst>
  <p:handoutMasterIdLst>
    <p:handoutMasterId r:id="rId55"/>
  </p:handoutMasterIdLst>
  <p:sldIdLst>
    <p:sldId id="656" r:id="rId3"/>
    <p:sldId id="561" r:id="rId4"/>
    <p:sldId id="650" r:id="rId6"/>
    <p:sldId id="657" r:id="rId7"/>
    <p:sldId id="601" r:id="rId8"/>
    <p:sldId id="573" r:id="rId9"/>
    <p:sldId id="595" r:id="rId10"/>
    <p:sldId id="613" r:id="rId11"/>
    <p:sldId id="629" r:id="rId12"/>
    <p:sldId id="631" r:id="rId13"/>
    <p:sldId id="630" r:id="rId14"/>
    <p:sldId id="658" r:id="rId15"/>
    <p:sldId id="579" r:id="rId16"/>
    <p:sldId id="624" r:id="rId17"/>
    <p:sldId id="614" r:id="rId18"/>
    <p:sldId id="615" r:id="rId19"/>
    <p:sldId id="578" r:id="rId20"/>
    <p:sldId id="617" r:id="rId21"/>
    <p:sldId id="618" r:id="rId22"/>
    <p:sldId id="619" r:id="rId23"/>
    <p:sldId id="602" r:id="rId24"/>
    <p:sldId id="659" r:id="rId25"/>
    <p:sldId id="660" r:id="rId26"/>
    <p:sldId id="627" r:id="rId27"/>
    <p:sldId id="625" r:id="rId28"/>
    <p:sldId id="587" r:id="rId29"/>
    <p:sldId id="576" r:id="rId30"/>
    <p:sldId id="623" r:id="rId31"/>
    <p:sldId id="585" r:id="rId32"/>
    <p:sldId id="628" r:id="rId33"/>
    <p:sldId id="661" r:id="rId34"/>
    <p:sldId id="662" r:id="rId35"/>
    <p:sldId id="622" r:id="rId36"/>
    <p:sldId id="637" r:id="rId37"/>
    <p:sldId id="636" r:id="rId38"/>
    <p:sldId id="663" r:id="rId39"/>
    <p:sldId id="639" r:id="rId40"/>
    <p:sldId id="640" r:id="rId41"/>
    <p:sldId id="641" r:id="rId42"/>
    <p:sldId id="664" r:id="rId43"/>
    <p:sldId id="634" r:id="rId44"/>
    <p:sldId id="635" r:id="rId45"/>
    <p:sldId id="590" r:id="rId46"/>
    <p:sldId id="647" r:id="rId47"/>
    <p:sldId id="665" r:id="rId48"/>
    <p:sldId id="591" r:id="rId49"/>
    <p:sldId id="666" r:id="rId50"/>
    <p:sldId id="654" r:id="rId51"/>
    <p:sldId id="653" r:id="rId52"/>
    <p:sldId id="605" r:id="rId53"/>
    <p:sldId id="667" r:id="rId5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7" d="100"/>
          <a:sy n="87" d="100"/>
        </p:scale>
        <p:origin x="394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1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2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1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2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82BDED-90FC-4B07-A4AE-5C0AABA2B497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D76B48-857F-4E3A-B30D-EFD8DEDF63DB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telenor.bg/" TargetMode="External"/><Relationship Id="rId8" Type="http://schemas.openxmlformats.org/officeDocument/2006/relationships/image" Target="../media/image25.jpeg"/><Relationship Id="rId7" Type="http://schemas.openxmlformats.org/officeDocument/2006/relationships/hyperlink" Target="https://www.liebherr.com/en/deu/start/start-page.html" TargetMode="External"/><Relationship Id="rId6" Type="http://schemas.openxmlformats.org/officeDocument/2006/relationships/image" Target="../media/image24.png"/><Relationship Id="rId5" Type="http://schemas.openxmlformats.org/officeDocument/2006/relationships/hyperlink" Target="codexio.bg" TargetMode="External"/><Relationship Id="rId4" Type="http://schemas.openxmlformats.org/officeDocument/2006/relationships/image" Target="../media/image23.png"/><Relationship Id="rId3" Type="http://schemas.openxmlformats.org/officeDocument/2006/relationships/hyperlink" Target="https://aeternity.com/" TargetMode="External"/><Relationship Id="rId2" Type="http://schemas.openxmlformats.org/officeDocument/2006/relationships/image" Target="../media/image1.emf"/><Relationship Id="rId15" Type="http://schemas.openxmlformats.org/officeDocument/2006/relationships/image" Target="../media/image8.png"/><Relationship Id="rId14" Type="http://schemas.openxmlformats.org/officeDocument/2006/relationships/image" Target="../media/image28.png"/><Relationship Id="rId13" Type="http://schemas.openxmlformats.org/officeDocument/2006/relationships/hyperlink" Target="http://smartit.bg/" TargetMode="External"/><Relationship Id="rId12" Type="http://schemas.openxmlformats.org/officeDocument/2006/relationships/image" Target="../media/image27.png"/><Relationship Id="rId11" Type="http://schemas.openxmlformats.org/officeDocument/2006/relationships/hyperlink" Target="https://www.sbtech.com/" TargetMode="External"/><Relationship Id="rId10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xs-software.com/" TargetMode="External"/><Relationship Id="rId8" Type="http://schemas.openxmlformats.org/officeDocument/2006/relationships/image" Target="../media/image31.png"/><Relationship Id="rId7" Type="http://schemas.openxmlformats.org/officeDocument/2006/relationships/hyperlink" Target="https://www.softwaregroup.com/" TargetMode="External"/><Relationship Id="rId6" Type="http://schemas.openxmlformats.org/officeDocument/2006/relationships/image" Target="../media/image30.png"/><Relationship Id="rId5" Type="http://schemas.openxmlformats.org/officeDocument/2006/relationships/hyperlink" Target="https://www.indeavr.com/en" TargetMode="External"/><Relationship Id="rId4" Type="http://schemas.openxmlformats.org/officeDocument/2006/relationships/image" Target="../media/image29.png"/><Relationship Id="rId3" Type="http://schemas.openxmlformats.org/officeDocument/2006/relationships/hyperlink" Target="http://www.infragistics.com/" TargetMode="External"/><Relationship Id="rId2" Type="http://schemas.openxmlformats.org/officeDocument/2006/relationships/image" Target="../media/image1.emf"/><Relationship Id="rId15" Type="http://schemas.openxmlformats.org/officeDocument/2006/relationships/image" Target="../media/image8.png"/><Relationship Id="rId14" Type="http://schemas.openxmlformats.org/officeDocument/2006/relationships/image" Target="../media/image34.png"/><Relationship Id="rId13" Type="http://schemas.openxmlformats.org/officeDocument/2006/relationships/hyperlink" Target="https://www.superhosting.bg/" TargetMode="External"/><Relationship Id="rId12" Type="http://schemas.openxmlformats.org/officeDocument/2006/relationships/image" Target="../media/image33.png"/><Relationship Id="rId11" Type="http://schemas.openxmlformats.org/officeDocument/2006/relationships/hyperlink" Target="https://netpeak.bg/" TargetMode="External"/><Relationship Id="rId10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hyperlink" Target="http://www.facebook.com/SoftwareUniversity" TargetMode="Externa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softuni.foundation/" TargetMode="External"/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1.emf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5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5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5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5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5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  <a:endParaRPr lang="en-US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5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7930" indent="0">
              <a:buNone/>
              <a:defRPr sz="3195"/>
            </a:lvl3pPr>
            <a:lvl4pPr marL="1826895" indent="0">
              <a:buNone/>
              <a:defRPr sz="2665"/>
            </a:lvl4pPr>
            <a:lvl5pPr marL="2435860" indent="0">
              <a:buNone/>
              <a:defRPr sz="2665"/>
            </a:lvl5pPr>
            <a:lvl6pPr marL="3045460" indent="0">
              <a:buNone/>
              <a:defRPr sz="2665"/>
            </a:lvl6pPr>
            <a:lvl7pPr marL="3654425" indent="0">
              <a:buNone/>
              <a:defRPr sz="2665"/>
            </a:lvl7pPr>
            <a:lvl8pPr marL="4263390" indent="0">
              <a:buNone/>
              <a:defRPr sz="2665"/>
            </a:lvl8pPr>
            <a:lvl9pPr marL="4872355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76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/>
          <p:cNvCxnSpPr/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>
            <a:fillRect/>
          </a:stretch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5"/>
            </a:lvl1pPr>
            <a:lvl2pPr marL="989965" marR="0" indent="-380365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5" dirty="0"/>
              <a:t>Software University – High-Quality Education, </a:t>
            </a:r>
            <a:br>
              <a:rPr lang="en-US" sz="3195" dirty="0"/>
            </a:br>
            <a:r>
              <a:rPr lang="en-US" sz="3195" dirty="0"/>
              <a:t>Profession and Job for Software Developers</a:t>
            </a:r>
            <a:endParaRPr lang="en-US" sz="3195" dirty="0"/>
          </a:p>
          <a:p>
            <a:pPr lvl="1">
              <a:lnSpc>
                <a:spcPct val="100000"/>
              </a:lnSpc>
            </a:pPr>
            <a:r>
              <a:rPr lang="en-US" sz="2895" noProof="1">
                <a:hlinkClick r:id="rId3"/>
              </a:rPr>
              <a:t>softuni.bg</a:t>
            </a:r>
            <a:r>
              <a:rPr lang="en-US" sz="2895" noProof="1"/>
              <a:t> </a:t>
            </a:r>
            <a:endParaRPr lang="en-US" sz="2895" noProof="1"/>
          </a:p>
          <a:p>
            <a:pPr>
              <a:lnSpc>
                <a:spcPct val="100000"/>
              </a:lnSpc>
            </a:pPr>
            <a:r>
              <a:rPr lang="en-US" sz="3195" dirty="0"/>
              <a:t>Software University Foundation</a:t>
            </a:r>
            <a:endParaRPr lang="bg-BG" sz="3195" dirty="0"/>
          </a:p>
          <a:p>
            <a:pPr lvl="1">
              <a:lnSpc>
                <a:spcPct val="100000"/>
              </a:lnSpc>
            </a:pPr>
            <a:r>
              <a:rPr lang="en-US" sz="2995" noProof="1">
                <a:hlinkClick r:id="rId4"/>
              </a:rPr>
              <a:t>http://softuni.foundation/</a:t>
            </a:r>
            <a:endParaRPr lang="en-US" sz="2995" noProof="1"/>
          </a:p>
          <a:p>
            <a:pPr>
              <a:lnSpc>
                <a:spcPct val="100000"/>
              </a:lnSpc>
            </a:pPr>
            <a:r>
              <a:rPr lang="en-US" sz="3195" dirty="0"/>
              <a:t>Software University @ Facebook</a:t>
            </a:r>
            <a:endParaRPr lang="en-US" sz="3195" dirty="0"/>
          </a:p>
          <a:p>
            <a:pPr marL="989965" marR="0" lvl="1" indent="-380365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kumimoji="0" lang="en-US" sz="2895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5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5" dirty="0"/>
              <a:t>Software University Forums</a:t>
            </a:r>
            <a:endParaRPr lang="en-US" sz="3195" dirty="0"/>
          </a:p>
          <a:p>
            <a:pPr marL="989965" marR="0" lvl="1" indent="-380365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lang="en-US" sz="2795" dirty="0">
                <a:hlinkClick r:id="rId6"/>
              </a:rPr>
              <a:t>forum.softuni.bg</a:t>
            </a:r>
            <a:endParaRPr lang="en-US" sz="2795" noProof="1"/>
          </a:p>
        </p:txBody>
      </p:sp>
      <p:pic>
        <p:nvPicPr>
          <p:cNvPr id="14" name="Picture 4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715" indent="-513715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  <a:endParaRPr lang="en-GB" dirty="0"/>
          </a:p>
          <a:p>
            <a:pPr lvl="0"/>
            <a:r>
              <a:rPr lang="en-GB" dirty="0"/>
              <a:t>…</a:t>
            </a:r>
            <a:endParaRPr lang="en-GB" dirty="0"/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5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395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5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7930" rtl="0" eaLnBrk="1" latinLnBrk="1" hangingPunct="1">
        <a:spcBef>
          <a:spcPct val="0"/>
        </a:spcBef>
        <a:buNone/>
        <a:defRPr sz="399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65" indent="-456565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5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1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Functions-and-Debugg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Practice/Index/417#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Functions-and-Debugg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Functions-and-Debugg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judge.softuni.bg/Contests/922/" TargetMode="External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judge.softuni.bg/Contests/922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hyperlink" Target="https://www.sbtech.com/" TargetMode="External"/><Relationship Id="rId7" Type="http://schemas.openxmlformats.org/officeDocument/2006/relationships/image" Target="../media/image26.png"/><Relationship Id="rId6" Type="http://schemas.openxmlformats.org/officeDocument/2006/relationships/hyperlink" Target="http://www.telenor.bg/" TargetMode="External"/><Relationship Id="rId5" Type="http://schemas.openxmlformats.org/officeDocument/2006/relationships/image" Target="../media/image25.jpeg"/><Relationship Id="rId4" Type="http://schemas.openxmlformats.org/officeDocument/2006/relationships/hyperlink" Target="https://www.liebherr.com/en/deu/start/start-page.html" TargetMode="Externa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62.png"/><Relationship Id="rId10" Type="http://schemas.openxmlformats.org/officeDocument/2006/relationships/hyperlink" Target="http://smartit.bg/" TargetMode="External"/><Relationship Id="rId1" Type="http://schemas.openxmlformats.org/officeDocument/2006/relationships/hyperlink" Target="https://aeternity.com/" TargetMode="Externa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hyperlink" Target="http://xs-software.com/" TargetMode="External"/><Relationship Id="rId8" Type="http://schemas.openxmlformats.org/officeDocument/2006/relationships/image" Target="../media/image65.png"/><Relationship Id="rId7" Type="http://schemas.openxmlformats.org/officeDocument/2006/relationships/hyperlink" Target="https://netpeak.net/" TargetMode="External"/><Relationship Id="rId6" Type="http://schemas.openxmlformats.org/officeDocument/2006/relationships/image" Target="../media/image64.png"/><Relationship Id="rId5" Type="http://schemas.openxmlformats.org/officeDocument/2006/relationships/hyperlink" Target="https://www.superhosting.bg/" TargetMode="External"/><Relationship Id="rId4" Type="http://schemas.openxmlformats.org/officeDocument/2006/relationships/image" Target="../media/image63.png"/><Relationship Id="rId3" Type="http://schemas.openxmlformats.org/officeDocument/2006/relationships/hyperlink" Target="http://www.softwaregroup-bg.com/" TargetMode="External"/><Relationship Id="rId2" Type="http://schemas.openxmlformats.org/officeDocument/2006/relationships/image" Target="../media/image29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67.png"/><Relationship Id="rId11" Type="http://schemas.openxmlformats.org/officeDocument/2006/relationships/hyperlink" Target="http://www.indeavr.com/" TargetMode="External"/><Relationship Id="rId10" Type="http://schemas.openxmlformats.org/officeDocument/2006/relationships/image" Target="../media/image66.png"/><Relationship Id="rId1" Type="http://schemas.openxmlformats.org/officeDocument/2006/relationships/hyperlink" Target="http://www.infragistic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hyperlink" Target="http://www.flaticon.com/" TargetMode="External"/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www.introprogramming.info/english-intro-csharp-book/" TargetMode="External"/><Relationship Id="rId1" Type="http://schemas.openxmlformats.org/officeDocument/2006/relationships/hyperlink" Target="http://creativecommons.org/licenses/by-nc-sa/4.0/" TargetMode="Externa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hyperlink" Target="http://forum.softuni.bg/" TargetMode="External"/><Relationship Id="rId3" Type="http://schemas.openxmlformats.org/officeDocument/2006/relationships/hyperlink" Target="https://www.facebook.com/SoftwareUniversity" TargetMode="External"/><Relationship Id="rId2" Type="http://schemas.openxmlformats.org/officeDocument/2006/relationships/hyperlink" Target="http://softuni.foundation/" TargetMode="External"/><Relationship Id="rId1" Type="http://schemas.openxmlformats.org/officeDocument/2006/relationships/hyperlink" Target="http://softuni.bg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jpeg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760412" y="1587284"/>
            <a:ext cx="10962447" cy="882654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Defining</a:t>
            </a:r>
            <a:r>
              <a:rPr lang="en-US" sz="4000" b="1" dirty="0">
                <a:solidFill>
                  <a:schemeClr val="bg1"/>
                </a:solidFill>
              </a:rPr>
              <a:t> and Using Functions, </a:t>
            </a:r>
            <a:br>
              <a:rPr lang="bg-BG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Overloads, Debugging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4693" y="505247"/>
            <a:ext cx="10962447" cy="882654"/>
          </a:xfrm>
        </p:spPr>
        <p:txBody>
          <a:bodyPr>
            <a:noAutofit/>
          </a:bodyPr>
          <a:lstStyle/>
          <a:p>
            <a:r>
              <a:rPr lang="en-US" sz="5400" dirty="0"/>
              <a:t>Function, Debugging and </a:t>
            </a:r>
            <a:br>
              <a:rPr lang="bg-BG" sz="5400" dirty="0"/>
            </a:br>
            <a:r>
              <a:rPr lang="en-US" sz="5400" dirty="0"/>
              <a:t>Troubleshooting Code</a:t>
            </a:r>
            <a:endParaRPr lang="en-US" sz="5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  <a:endParaRPr lang="en-US" sz="1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1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70972" y="4862137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pic>
        <p:nvPicPr>
          <p:cNvPr id="19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070288"/>
            <a:ext cx="2950749" cy="29189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923799" cy="557040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3 Functions </a:t>
            </a:r>
            <a:r>
              <a:rPr lang="en-US" dirty="0"/>
              <a:t>to print each section </a:t>
            </a:r>
            <a:br>
              <a:rPr lang="bg-BG" dirty="0"/>
            </a:br>
            <a:r>
              <a:rPr lang="en-US" dirty="0"/>
              <a:t>(header + body + footer)</a:t>
            </a:r>
            <a:endParaRPr lang="en-US" dirty="0"/>
          </a:p>
          <a:p>
            <a:pPr lvl="1"/>
            <a:r>
              <a:rPr lang="en-US" dirty="0"/>
              <a:t>Copy the content from the slide</a:t>
            </a:r>
            <a:endParaRPr lang="en-US" dirty="0"/>
          </a:p>
          <a:p>
            <a:pPr lvl="1"/>
            <a:r>
              <a:rPr lang="en-US" dirty="0"/>
              <a:t>For the copyright sign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\u00A9</a:t>
            </a:r>
            <a:r>
              <a:rPr lang="en-US" dirty="0"/>
              <a:t>"</a:t>
            </a:r>
            <a:endParaRPr lang="en-US" dirty="0"/>
          </a:p>
          <a:p>
            <a:r>
              <a:rPr lang="en-US" sz="3200" dirty="0"/>
              <a:t>Create a Function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print_receipt()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 calls these 3 Functions: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Blank Receipt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prints a blank cash receipt: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Blank Receipt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Header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CASH RECEIPT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------------------------------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Body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------------------------------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© 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056" y="6028964"/>
            <a:ext cx="1146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https://judge.softuni.bg/Contests/Practice/Index/417#0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Footer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Charged to____________________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Received by___________________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b="1" dirty="0">
                <a:solidFill>
                  <a:schemeClr val="bg1"/>
                </a:solidFill>
              </a:rPr>
              <a:t>any data type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Function with certain values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491804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print_numbers(5, 10)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2934904"/>
            <a:ext cx="10363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b="1" noProof="1">
                <a:latin typeface="Consolas" pitchFamily="49" charset="0"/>
              </a:rPr>
              <a:t>,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b="1" noProof="1">
                <a:latin typeface="Consolas" pitchFamily="49" charset="0"/>
              </a:rPr>
              <a:t>):</a:t>
            </a:r>
            <a:endParaRPr lang="en-US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</a:rPr>
              <a:t>for i in range(start, end + 1):</a:t>
            </a:r>
            <a:endParaRPr lang="en-US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      print(i, end=' ')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9012" y="1936748"/>
            <a:ext cx="3352800" cy="787743"/>
          </a:xfrm>
          <a:prstGeom prst="wedgeRoundRectCallout">
            <a:avLst>
              <a:gd name="adj1" fmla="val 35083"/>
              <a:gd name="adj2" fmla="val 716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parameters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end</a:t>
            </a:r>
            <a:endParaRPr lang="en-US" sz="2800" noProof="1">
              <a:solidFill>
                <a:schemeClr val="bg1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429000" cy="1114328"/>
          </a:xfrm>
          <a:prstGeom prst="wedgeRoundRectCallout">
            <a:avLst>
              <a:gd name="adj1" fmla="val -84139"/>
              <a:gd name="adj2" fmla="val 4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207124" y="1833093"/>
            <a:ext cx="3697288" cy="1114328"/>
          </a:xfrm>
          <a:prstGeom prst="wedgeRoundRectCallout">
            <a:avLst>
              <a:gd name="adj1" fmla="val -73839"/>
              <a:gd name="adj2" fmla="val 555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  <a:endParaRPr lang="en-US" dirty="0"/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chemeClr val="bg1"/>
                </a:solidFill>
              </a:rPr>
              <a:t>different types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Each parameter has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6076" y="4724400"/>
            <a:ext cx="10363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print_student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print(f"Student: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 Age: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}, Grade: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4113" y="4800599"/>
            <a:ext cx="2721518" cy="38393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408612" y="3336872"/>
            <a:ext cx="2133600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bg1"/>
                </a:solidFill>
              </a:rPr>
              <a:t>name</a:t>
            </a:r>
            <a:endParaRPr lang="en-US" sz="2800" noProof="1">
              <a:solidFill>
                <a:schemeClr val="bg1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6076" y="3336872"/>
            <a:ext cx="3510936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prints the </a:t>
            </a: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-5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print_sign(number):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".format(number))</a:t>
            </a: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print("The number {0} </a:t>
            </a:r>
            <a:r>
              <a:rPr lang="en-GB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.".format(number))</a:t>
            </a: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else:</a:t>
            </a: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.".format(number))</a:t>
            </a: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print_sign</a:t>
            </a: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(int(input()))</a:t>
            </a:r>
            <a:endParaRPr lang="en-US" sz="25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 </a:t>
            </a:r>
            <a:r>
              <a:rPr lang="en-US" sz="3000" b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values</a:t>
            </a:r>
            <a:r>
              <a:rPr lang="en-US" sz="3000" dirty="0"/>
              <a:t>:</a:t>
            </a:r>
            <a:endParaRPr lang="en-US" sz="3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Function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105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start=0</a:t>
            </a:r>
            <a:r>
              <a:rPr lang="en-US" b="1" noProof="1">
                <a:latin typeface="Consolas" pitchFamily="49" charset="0"/>
              </a:rPr>
              <a:t>,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end=100</a:t>
            </a:r>
            <a:r>
              <a:rPr lang="en-US" b="1" noProof="1">
                <a:latin typeface="Consolas" pitchFamily="49" charset="0"/>
              </a:rPr>
              <a:t>):</a:t>
            </a:r>
            <a:endParaRPr lang="en-US" b="1" noProof="1"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   for i in range(start, end + 1):</a:t>
            </a:r>
            <a:endParaRPr lang="en-US" b="1" noProof="1"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</a:rPr>
              <a:t>      print(i, end=' ')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end=40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start=35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13612" y="2401456"/>
            <a:ext cx="1676400" cy="1032316"/>
          </a:xfrm>
          <a:prstGeom prst="wedgeRoundRectCallout">
            <a:avLst>
              <a:gd name="adj1" fmla="val -76259"/>
              <a:gd name="adj2" fmla="val -7239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for printing triangles as shown below:</a:t>
            </a:r>
            <a:endParaRPr lang="en-US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1 2 3 4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1 2 3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1 2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a single line,</a:t>
            </a:r>
            <a:r>
              <a:rPr lang="en-US" dirty="0"/>
              <a:t> consisting of </a:t>
            </a:r>
            <a:br>
              <a:rPr lang="bg-BG" dirty="0"/>
            </a:br>
            <a:r>
              <a:rPr lang="en-US" dirty="0"/>
              <a:t>numbers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start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end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89012" y="3028357"/>
            <a:ext cx="10134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i in range(start, end + 1):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print(i, end=' ')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print()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755" indent="-452755">
              <a:buFontTx/>
              <a:buAutoNum type="arabicPeriod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b="1" dirty="0">
              <a:solidFill>
                <a:schemeClr val="bg1"/>
              </a:solidFill>
            </a:endParaRPr>
          </a:p>
          <a:p>
            <a:pPr marL="713105" lvl="1" indent="-351155"/>
            <a:r>
              <a:rPr lang="en-US" dirty="0"/>
              <a:t>What is a Function? Why Use Functions?</a:t>
            </a:r>
            <a:endParaRPr lang="en-US" dirty="0"/>
          </a:p>
          <a:p>
            <a:pPr marL="713105" lvl="1" indent="-351155"/>
            <a:r>
              <a:rPr lang="en-US" dirty="0"/>
              <a:t>Declaring and Invoking Functions</a:t>
            </a:r>
            <a:endParaRPr lang="en-US" dirty="0"/>
          </a:p>
          <a:p>
            <a:pPr marL="452755" indent="-452755">
              <a:buFontTx/>
              <a:buAutoNum type="arabicPeriod"/>
            </a:pPr>
            <a:r>
              <a:rPr lang="en-US" dirty="0"/>
              <a:t>Functions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  <a:p>
            <a:pPr marL="713105" lvl="1" indent="-351155"/>
            <a:r>
              <a:rPr lang="en-US" dirty="0"/>
              <a:t>Passing Parameters and Returning Values</a:t>
            </a:r>
            <a:endParaRPr lang="en-US" dirty="0"/>
          </a:p>
          <a:p>
            <a:pPr marL="452755" indent="-452755">
              <a:buClr>
                <a:schemeClr val="tx1"/>
              </a:buClr>
              <a:buFontTx/>
              <a:buAutoNum type="arabicPeriod"/>
            </a:pP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and Program Flow</a:t>
            </a:r>
            <a:endParaRPr lang="en-US" dirty="0"/>
          </a:p>
          <a:p>
            <a:pPr marL="452755" indent="-452755">
              <a:buClr>
                <a:schemeClr val="tx1"/>
              </a:buClr>
              <a:buFontTx/>
              <a:buAutoNum type="arabicPeriod"/>
            </a:pP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Naming</a:t>
            </a:r>
            <a:r>
              <a:rPr lang="en-US" dirty="0"/>
              <a:t> and Best Practices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Картина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10" name="Картина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prints the first half (1..n-1) and then the second half (n…1) of the triangle: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891685"/>
            <a:ext cx="10134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range(1, n):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range(n, 0, -1):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246812" y="2323971"/>
            <a:ext cx="2743200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30578" y="3712889"/>
            <a:ext cx="2207034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4823669"/>
            <a:ext cx="21336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Draw at the console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filled square </a:t>
            </a:r>
            <a:r>
              <a:rPr lang="en-US" sz="3200" dirty="0"/>
              <a:t>of size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3200" dirty="0"/>
              <a:t> like in the example: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Draw </a:t>
            </a:r>
            <a:r>
              <a:rPr lang="bg-BG" dirty="0"/>
              <a:t>а </a:t>
            </a:r>
            <a:r>
              <a:rPr lang="en-US" dirty="0"/>
              <a:t>Filled Square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  <a:endParaRPr lang="da-DK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  <a:endParaRPr lang="da-DK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  <a:endParaRPr lang="da-DK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  <a:endParaRPr lang="da-DK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3007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print('-' * 2 * n)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print_middle_row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print('-', end='')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i in range(n-1):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print("\\/", end='')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print('-')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 TODO: read n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i in range(n-2):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print_middle_row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642219" y="1731777"/>
            <a:ext cx="2485570" cy="978316"/>
          </a:xfrm>
          <a:prstGeom prst="wedgeRoundRectCallout">
            <a:avLst>
              <a:gd name="adj1" fmla="val -77636"/>
              <a:gd name="adj2" fmla="val -246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685800"/>
            <a:ext cx="2997648" cy="3625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6" y="1106480"/>
            <a:ext cx="12152399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dirty="0"/>
              <a:t> keyword immediately stops the Function's execution</a:t>
            </a:r>
            <a:endParaRPr lang="en-US" sz="3200" dirty="0"/>
          </a:p>
          <a:p>
            <a:r>
              <a:rPr lang="en-US" sz="3200" dirty="0"/>
              <a:t>Returns the specified value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Functions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terminated, without returning a value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return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25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Return</a:t>
            </a:r>
            <a:r>
              <a:rPr lang="en-US" dirty="0"/>
              <a:t> Statement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911225" y="2438399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def </a:t>
            </a:r>
            <a:r>
              <a:rPr lang="en-US" dirty="0" err="1">
                <a:solidFill>
                  <a:schemeClr val="tx1"/>
                </a:solidFill>
                <a:effectLst/>
              </a:rPr>
              <a:t>read_full_name</a:t>
            </a:r>
            <a:r>
              <a:rPr lang="en-US" dirty="0">
                <a:solidFill>
                  <a:schemeClr val="tx1"/>
                </a:solidFill>
                <a:effectLst/>
              </a:rPr>
              <a:t>():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first_name</a:t>
            </a:r>
            <a:r>
              <a:rPr lang="en-US" dirty="0">
                <a:solidFill>
                  <a:schemeClr val="tx1"/>
                </a:solidFill>
                <a:effectLst/>
              </a:rPr>
              <a:t> = input()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last_name</a:t>
            </a:r>
            <a:r>
              <a:rPr lang="en-US" dirty="0">
                <a:solidFill>
                  <a:schemeClr val="tx1"/>
                </a:solidFill>
                <a:effectLst/>
              </a:rPr>
              <a:t> = input()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return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first_name</a:t>
            </a:r>
            <a:r>
              <a:rPr lang="en-US" dirty="0">
                <a:solidFill>
                  <a:schemeClr val="tx1"/>
                </a:solidFill>
                <a:effectLst/>
              </a:rPr>
              <a:t> + " " + </a:t>
            </a:r>
            <a:r>
              <a:rPr lang="en-US" dirty="0" err="1">
                <a:solidFill>
                  <a:schemeClr val="tx1"/>
                </a:solidFill>
                <a:effectLst/>
              </a:rPr>
              <a:t>last_name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2215416" y="5049337"/>
            <a:ext cx="9066211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def print5():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print(5)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effectLst/>
              </a:rPr>
              <a:t>   </a:t>
            </a:r>
            <a:r>
              <a:rPr lang="en-US" dirty="0">
                <a:solidFill>
                  <a:schemeClr val="bg1"/>
                </a:solidFill>
                <a:effectLst/>
              </a:rPr>
              <a:t>return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effectLst/>
              </a:rPr>
              <a:t>   </a:t>
            </a:r>
            <a:r>
              <a:rPr lang="en-US" dirty="0">
                <a:solidFill>
                  <a:schemeClr val="tx1"/>
                </a:solidFill>
                <a:effectLst/>
              </a:rPr>
              <a:t>print(1)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151812" y="3286118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sz="3000" dirty="0"/>
              <a:t> to a variable:</a:t>
            </a: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en-US" sz="3000" dirty="0"/>
              <a:t> in expression:</a:t>
            </a: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Passed</a:t>
            </a:r>
            <a:r>
              <a:rPr lang="en-US" sz="3000" dirty="0"/>
              <a:t> to another Function: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max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get_max</a:t>
            </a:r>
            <a:r>
              <a:rPr lang="en-US" sz="2800" dirty="0">
                <a:solidFill>
                  <a:schemeClr val="tx1"/>
                </a:solidFill>
                <a:effectLst/>
              </a:rPr>
              <a:t>(5, 10)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get_price</a:t>
            </a:r>
            <a:r>
              <a:rPr lang="en-US" sz="2800" dirty="0">
                <a:solidFill>
                  <a:schemeClr val="tx1"/>
                </a:solidFill>
                <a:effectLst/>
              </a:rPr>
              <a:t>() * quantity * 12 / 10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age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sz="2800" dirty="0">
                <a:solidFill>
                  <a:schemeClr val="tx1"/>
                </a:solidFill>
                <a:effectLst/>
              </a:rPr>
              <a:t>(input())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Conversion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32766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fahrenheit = float(input("Temperature in Fahrenheit: "))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celsius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(fahrenheit)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print(f"Temperature in Celsius: {celsius}")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8288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def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):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celsius = (degrees - 32) * 5 / 9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celsius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that calculates and returns the area of a </a:t>
            </a:r>
            <a:br>
              <a:rPr lang="bg-BG" dirty="0"/>
            </a:br>
            <a:r>
              <a:rPr lang="en-US" dirty="0"/>
              <a:t>triangle by given width and height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10355" b="1618"/>
          <a:stretch>
            <a:fillRect/>
          </a:stretch>
        </p:blipFill>
        <p:spPr>
          <a:xfrm>
            <a:off x="910910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/>
          <p:nvPr/>
        </p:nvSpPr>
        <p:spPr>
          <a:xfrm>
            <a:off x="73898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 = 3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h</a:t>
            </a:r>
            <a:r>
              <a:rPr lang="en-US" sz="2800" baseline="-25000" dirty="0" err="1">
                <a:solidFill>
                  <a:schemeClr val="tx1"/>
                </a:solidFill>
              </a:rPr>
              <a:t>b</a:t>
            </a:r>
            <a:r>
              <a:rPr lang="en-US" sz="2800" baseline="-250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98282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A = 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ight Arrow 6"/>
          <p:cNvSpPr/>
          <p:nvPr/>
        </p:nvSpPr>
        <p:spPr>
          <a:xfrm>
            <a:off x="9073496" y="394982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2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Function with two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value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35024" y="2347544"/>
            <a:ext cx="105156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calc_triangle_area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side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height</a:t>
            </a:r>
            <a:r>
              <a:rPr lang="en-US" dirty="0">
                <a:solidFill>
                  <a:schemeClr val="tx1"/>
                </a:solidFill>
                <a:effectLst/>
              </a:rPr>
              <a:t>):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chemeClr val="tx1"/>
                </a:solidFill>
                <a:effectLst/>
              </a:rPr>
              <a:t>return side * height / 2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835024" y="3919870"/>
            <a:ext cx="105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side = float(input())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height = float(input())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print(</a:t>
            </a:r>
            <a:r>
              <a:rPr lang="en-US" dirty="0" err="1">
                <a:solidFill>
                  <a:schemeClr val="bg1"/>
                </a:solidFill>
                <a:effectLst/>
              </a:rPr>
              <a:t>calc_triangle_area</a:t>
            </a:r>
            <a:r>
              <a:rPr lang="en-US" dirty="0">
                <a:solidFill>
                  <a:schemeClr val="tx1"/>
                </a:solidFill>
                <a:effectLst/>
              </a:rPr>
              <a:t>(side, height))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dirty="0"/>
              <a:t>Create a Function that calculates and returns the value of </a:t>
            </a:r>
            <a:br>
              <a:rPr lang="bg-BG" dirty="0"/>
            </a:br>
            <a:r>
              <a:rPr lang="en-US" dirty="0"/>
              <a:t>a number raised to a given power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Power 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73124" y="3371281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 err="1">
                <a:solidFill>
                  <a:schemeClr val="tx1"/>
                </a:solidFill>
                <a:effectLst/>
              </a:rPr>
              <a:t>def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raise_to_power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number</a:t>
            </a:r>
            <a:r>
              <a:rPr lang="en-US" sz="2600" dirty="0">
                <a:solidFill>
                  <a:schemeClr val="tx1"/>
                </a:solidFill>
                <a:effectLst/>
              </a:rPr>
              <a:t>,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power</a:t>
            </a:r>
            <a:r>
              <a:rPr lang="en-US" sz="2600" dirty="0">
                <a:solidFill>
                  <a:schemeClr val="tx1"/>
                </a:solidFill>
                <a:effectLst/>
              </a:rPr>
              <a:t>):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result = 1;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for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</a:rPr>
              <a:t> in range(power)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result *= number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result</a:t>
            </a:r>
            <a:endParaRPr lang="en-US" sz="26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/>
              <a:t>#</a:t>
            </a:r>
            <a:r>
              <a:rPr lang="en-US" sz="11300" b="1" noProof="1"/>
              <a:t>python-fund</a:t>
            </a:r>
            <a:endParaRPr lang="en-US" sz="113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get_max()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returns the greater</a:t>
            </a:r>
            <a:r>
              <a:rPr lang="en-US" dirty="0"/>
              <a:t> of two </a:t>
            </a:r>
            <a:br>
              <a:rPr lang="bg-BG" dirty="0"/>
            </a:br>
            <a:r>
              <a:rPr lang="en-US" dirty="0"/>
              <a:t>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char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a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int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16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string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aaa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and Overloading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856019"/>
            <a:ext cx="2997648" cy="3625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5326" y="2024950"/>
            <a:ext cx="10650095" cy="1327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print_logo():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print("Company Logo");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print("http://www.companywebsite.com");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6669" y="3352800"/>
            <a:ext cx="10650095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print("before Function executes")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print_logo()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print("after Function executes")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32512" y="1177937"/>
            <a:ext cx="11923799" cy="1698275"/>
          </a:xfrm>
        </p:spPr>
        <p:txBody>
          <a:bodyPr/>
          <a:lstStyle/>
          <a:p>
            <a:r>
              <a:rPr lang="en-US" dirty="0"/>
              <a:t>The program continues, after a Function execution completes: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189540" y="3443516"/>
            <a:ext cx="2152607" cy="564328"/>
          </a:xfrm>
          <a:prstGeom prst="wedgeRoundRectCallout">
            <a:avLst>
              <a:gd name="adj1" fmla="val -76266"/>
              <a:gd name="adj2" fmla="val 4800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first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190883" y="4172423"/>
            <a:ext cx="2151264" cy="482570"/>
          </a:xfrm>
          <a:prstGeom prst="wedgeRoundRectCallout">
            <a:avLst>
              <a:gd name="adj1" fmla="val -162075"/>
              <a:gd name="adj2" fmla="val 946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89540" y="4781000"/>
            <a:ext cx="2152607" cy="563486"/>
          </a:xfrm>
          <a:prstGeom prst="wedgeRoundRectCallout">
            <a:avLst>
              <a:gd name="adj1" fmla="val -81629"/>
              <a:gd name="adj2" fmla="val -3442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last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188815" y="2148116"/>
            <a:ext cx="723998" cy="2315464"/>
            <a:chOff x="83674" y="3124199"/>
            <a:chExt cx="1211082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9" y="3124199"/>
              <a:ext cx="447737" cy="79071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771399" cy="5570400"/>
          </a:xfrm>
        </p:spPr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 information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 subroutines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dirty="0"/>
              <a:t>(Functions) of a computer program</a:t>
            </a:r>
            <a:endParaRPr lang="en-GB" dirty="0"/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 point </a:t>
            </a:r>
            <a:r>
              <a:rPr lang="en-GB" dirty="0"/>
              <a:t>to which each active subroutine </a:t>
            </a:r>
            <a:br>
              <a:rPr lang="en-GB" dirty="0"/>
            </a:br>
            <a:r>
              <a:rPr lang="en-GB" dirty="0"/>
              <a:t>should </a:t>
            </a:r>
            <a:r>
              <a:rPr lang="en-GB" b="1" dirty="0">
                <a:solidFill>
                  <a:schemeClr val="bg1"/>
                </a:solidFill>
              </a:rPr>
              <a:t>return control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 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  <a:endParaRPr lang="en-US" dirty="0"/>
          </a:p>
        </p:txBody>
      </p:sp>
      <p:sp>
        <p:nvSpPr>
          <p:cNvPr id="4" name="Text Placeholder 7"/>
          <p:cNvSpPr txBox="1"/>
          <p:nvPr/>
        </p:nvSpPr>
        <p:spPr>
          <a:xfrm>
            <a:off x="7666035" y="3810000"/>
            <a:ext cx="2075615" cy="2152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 Stack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main()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func_a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func_b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 txBox="1"/>
          <p:nvPr/>
        </p:nvSpPr>
        <p:spPr>
          <a:xfrm>
            <a:off x="5367431" y="5042934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1"/>
                </a:solidFill>
              </a:rPr>
              <a:t>Function B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 txBox="1"/>
          <p:nvPr/>
        </p:nvSpPr>
        <p:spPr>
          <a:xfrm>
            <a:off x="3464056" y="5040672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1"/>
                </a:solidFill>
              </a:rPr>
              <a:t>Function A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 txBox="1"/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1"/>
                </a:solidFill>
              </a:rPr>
              <a:t>main</a:t>
            </a:r>
            <a:endParaRPr lang="en-US" noProof="1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  <a:endParaRPr lang="en-GB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  <a:endParaRPr lang="en-GB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  <a:endParaRPr lang="en-GB" sz="2800" dirty="0"/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  <a:endParaRPr lang="en-GB" sz="2800" dirty="0"/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  <a:endParaRPr lang="en-GB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12" y="1066800"/>
            <a:ext cx="12228599" cy="5570355"/>
          </a:xfrm>
        </p:spPr>
        <p:txBody>
          <a:bodyPr/>
          <a:lstStyle/>
          <a:p>
            <a:r>
              <a:rPr lang="en-US" dirty="0"/>
              <a:t>Create a program that multiplies the sum of all even digits of a number by the sum of all odd digits of the same number:</a:t>
            </a:r>
            <a:endParaRPr lang="en-US" dirty="0"/>
          </a:p>
          <a:p>
            <a:pPr lvl="2"/>
            <a:r>
              <a:rPr lang="en-US" sz="2800" dirty="0"/>
              <a:t>Create a Function called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get_multiple_of_evens_and_odds()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lvl="2"/>
            <a:r>
              <a:rPr lang="en-US" sz="2800" dirty="0"/>
              <a:t>Create a Function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get_sum_of_even_digits()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lvl="2"/>
            <a:r>
              <a:rPr lang="en-US" sz="2800" dirty="0"/>
              <a:t>Create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get_sum_of_odd_digits()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lvl="2"/>
            <a:r>
              <a:rPr lang="en-US" sz="2800" dirty="0"/>
              <a:t>You may need to use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abs()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for negative numbers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 by Odd Digits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Evens: 2 4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-12345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Even sum: 6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54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your solution here: </a:t>
            </a:r>
            <a:r>
              <a:rPr lang="en-US" dirty="0">
                <a:hlinkClick r:id="rId1"/>
              </a:rPr>
              <a:t>https://judge.softuni.bg/Contests/922/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the PyCharm Debugger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189412" y="867742"/>
            <a:ext cx="3810000" cy="3525385"/>
            <a:chOff x="9845969" y="4403679"/>
            <a:chExt cx="1564686" cy="1447800"/>
          </a:xfrm>
        </p:grpSpPr>
        <p:sp>
          <p:nvSpPr>
            <p:cNvPr id="7" name="Oval 6"/>
            <p:cNvSpPr/>
            <p:nvPr/>
          </p:nvSpPr>
          <p:spPr>
            <a:xfrm>
              <a:off x="9904412" y="4403679"/>
              <a:ext cx="1447800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969" y="4411479"/>
              <a:ext cx="1564686" cy="1440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9026257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Spotting an error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Finding</a:t>
            </a:r>
            <a:r>
              <a:rPr lang="en-US" dirty="0"/>
              <a:t> the lines of code that cause the error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in the code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to check if the error is gone and no new errors are introduced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It’s an iterative and continuous process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 help a lot. Really!</a:t>
            </a:r>
            <a:endParaRPr lang="en-US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4684799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PyCharm</a:t>
            </a:r>
            <a:r>
              <a:rPr lang="en-US" dirty="0"/>
              <a:t>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</a:t>
            </a:r>
            <a:r>
              <a:rPr lang="en-US" noProof="1"/>
              <a:t>PyCharm</a:t>
            </a:r>
            <a:r>
              <a:rPr lang="en-US" dirty="0"/>
              <a:t> debugger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46" y="2133600"/>
            <a:ext cx="6531930" cy="3042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[Alt+Shift+F9]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/>
              <a:t>Trace the program, using the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PyCharm</a:t>
            </a:r>
            <a:r>
              <a:rPr lang="en-US" dirty="0"/>
              <a:t> for debugging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4264440"/>
            <a:ext cx="4852415" cy="2260562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39" y="1009257"/>
            <a:ext cx="3286584" cy="551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4948" y="5113369"/>
            <a:ext cx="10958928" cy="768084"/>
          </a:xfrm>
        </p:spPr>
        <p:txBody>
          <a:bodyPr/>
          <a:lstStyle/>
          <a:p>
            <a:r>
              <a:rPr lang="en-US" dirty="0"/>
              <a:t>Functions – Naming</a:t>
            </a:r>
            <a:br>
              <a:rPr lang="en-US" dirty="0"/>
            </a:br>
            <a:r>
              <a:rPr lang="en-US" dirty="0"/>
              <a:t>and Best Practices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26356" y="685800"/>
            <a:ext cx="6637017" cy="4038600"/>
            <a:chOff x="3026356" y="838200"/>
            <a:chExt cx="6637017" cy="4038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26356" y="838200"/>
              <a:ext cx="6637017" cy="40386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6895985" y="1362364"/>
              <a:ext cx="21002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  <a:endPara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Functions</a:t>
              </a:r>
              <a:endPara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Functions names:</a:t>
            </a:r>
            <a:endParaRPr lang="en-US" sz="2800" dirty="0"/>
          </a:p>
          <a:p>
            <a:pPr lvl="1"/>
            <a:r>
              <a:rPr lang="en-US" sz="2800" dirty="0"/>
              <a:t>Should have </a:t>
            </a:r>
            <a:r>
              <a:rPr lang="en-US" sz="2800" b="1" dirty="0">
                <a:solidFill>
                  <a:schemeClr val="bg1"/>
                </a:solidFill>
              </a:rPr>
              <a:t>meaningful</a:t>
            </a:r>
            <a:r>
              <a:rPr lang="en-US" sz="2800" dirty="0"/>
              <a:t> names</a:t>
            </a:r>
            <a:endParaRPr lang="en-US" sz="2800" dirty="0"/>
          </a:p>
          <a:p>
            <a:pPr lvl="1"/>
            <a:r>
              <a:rPr lang="sv-SE" sz="2800" dirty="0"/>
              <a:t>Should not have capital letters</a:t>
            </a:r>
            <a:endParaRPr lang="en-US" sz="2800" dirty="0"/>
          </a:p>
          <a:p>
            <a:pPr lvl="1"/>
            <a:r>
              <a:rPr lang="en-US" sz="2800" dirty="0"/>
              <a:t>Should answer the question:</a:t>
            </a:r>
            <a:endParaRPr lang="en-US" sz="2800" dirty="0"/>
          </a:p>
          <a:p>
            <a:pPr lvl="2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What does this Function do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/>
              <a:t>If you cannot find a good name for a Function, think about whether it </a:t>
            </a:r>
            <a:br>
              <a:rPr lang="en-US" sz="2800" dirty="0"/>
            </a:br>
            <a:r>
              <a:rPr lang="en-US" sz="2800" dirty="0"/>
              <a:t>has a </a:t>
            </a:r>
            <a:r>
              <a:rPr lang="en-US" sz="2800" dirty="0">
                <a:solidFill>
                  <a:schemeClr val="bg1"/>
                </a:solidFill>
              </a:rPr>
              <a:t>clear intent</a:t>
            </a:r>
            <a:endParaRPr lang="en-US" sz="28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1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648" y="4174216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4153701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find_student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oad_report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s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1045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en-US" b="1" noProof="1">
              <a:solidFill>
                <a:srgbClr val="DA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DA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function1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o_something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andle_stuff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ampleFunction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irtyHack</a:t>
            </a:r>
            <a:endParaRPr lang="en-US" b="1" noProof="1">
              <a:solidFill>
                <a:srgbClr val="DA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parameter names</a:t>
            </a:r>
            <a:endParaRPr lang="en-US" dirty="0"/>
          </a:p>
          <a:p>
            <a:pPr lvl="1"/>
            <a:r>
              <a:rPr lang="en-US" dirty="0"/>
              <a:t>Preferred form: [Noun] or [Adjective] + [Noun]</a:t>
            </a:r>
            <a:endParaRPr lang="en-US" dirty="0"/>
          </a:p>
          <a:p>
            <a:pPr lvl="1"/>
            <a:r>
              <a:rPr lang="en-US" dirty="0"/>
              <a:t>Should not have capital letters (local variables too!)</a:t>
            </a:r>
            <a:endParaRPr lang="en-US" dirty="0"/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4386">
            <a:off x="9377275" y="2896687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483632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users_list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font_size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25959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20" y="4623577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630" y="5602665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Function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function's name should </a:t>
            </a:r>
            <a:r>
              <a:rPr lang="en-US" b="1" dirty="0">
                <a:solidFill>
                  <a:schemeClr val="bg1"/>
                </a:solidFill>
              </a:rPr>
              <a:t>describe that task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unambiguous </a:t>
            </a:r>
            <a:r>
              <a:rPr lang="en-US" dirty="0"/>
              <a:t>way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Functions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them </a:t>
            </a:r>
            <a:r>
              <a:rPr lang="en-US" dirty="0"/>
              <a:t>to several shorter Functions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441294"/>
            <a:ext cx="10426799" cy="16753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 print_receipt():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print_header()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print_body()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print_footer()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304916" y="4720754"/>
            <a:ext cx="3227895" cy="1098126"/>
          </a:xfrm>
          <a:prstGeom prst="wedgeRoundRectCallout">
            <a:avLst>
              <a:gd name="adj1" fmla="val -76051"/>
              <a:gd name="adj2" fmla="val 34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Self documenting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and </a:t>
            </a:r>
            <a:r>
              <a:rPr lang="en-US" sz="2800" b="1" noProof="1">
                <a:solidFill>
                  <a:schemeClr val="bg1"/>
                </a:solidFill>
              </a:rPr>
              <a:t>easy to test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Formatting guidelines: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Leave 2 blank lines between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Leave one blank line before and after loops and if statements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GB" dirty="0"/>
              <a:t>Avoid long lines and complex expressions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US" dirty="0"/>
              <a:t>Python mantras: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Beautiful</a:t>
            </a:r>
            <a:r>
              <a:rPr lang="en-US" dirty="0"/>
              <a:t> is better than </a:t>
            </a:r>
            <a:r>
              <a:rPr lang="en-US" b="1" dirty="0">
                <a:solidFill>
                  <a:schemeClr val="bg1"/>
                </a:solidFill>
              </a:rPr>
              <a:t>ugly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is better than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counts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t="2647" b="33416"/>
          <a:stretch>
            <a:fillRect/>
          </a:stretch>
        </p:blipFill>
        <p:spPr>
          <a:xfrm>
            <a:off x="6618935" y="4895397"/>
            <a:ext cx="4916823" cy="1536569"/>
          </a:xfrm>
          <a:prstGeom prst="rect">
            <a:avLst/>
          </a:prstGeom>
        </p:spPr>
      </p:pic>
      <p:sp>
        <p:nvSpPr>
          <p:cNvPr id="10" name="Text Placeholder 5"/>
          <p:cNvSpPr txBox="1"/>
          <p:nvPr/>
        </p:nvSpPr>
        <p:spPr>
          <a:xfrm>
            <a:off x="6618935" y="4038600"/>
            <a:ext cx="491525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this</a:t>
            </a:r>
            <a:endParaRPr lang="en-US" sz="26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and Program 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762000"/>
            <a:ext cx="2997648" cy="3625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2755" indent="-452755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Break large programs into simple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that solve small sub-problems</a:t>
            </a:r>
            <a:endParaRPr lang="en-US" dirty="0"/>
          </a:p>
          <a:p>
            <a:pPr marL="452755" indent="-452755">
              <a:buClr>
                <a:schemeClr val="tx1"/>
              </a:buClr>
            </a:pPr>
            <a:r>
              <a:rPr lang="en-US" dirty="0"/>
              <a:t>Functions consist of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  <a:endParaRPr lang="en-US" b="1" dirty="0">
              <a:solidFill>
                <a:schemeClr val="bg1"/>
              </a:solidFill>
            </a:endParaRPr>
          </a:p>
          <a:p>
            <a:pPr marL="452755" indent="-452755">
              <a:buClr>
                <a:schemeClr val="tx1"/>
              </a:buClr>
            </a:pPr>
            <a:r>
              <a:rPr lang="en-US" dirty="0"/>
              <a:t>Functions are invoked by their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bg-BG" dirty="0"/>
              <a:t> + </a:t>
            </a:r>
            <a:r>
              <a:rPr lang="bg-BG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marL="452755" indent="-452755">
              <a:buClr>
                <a:schemeClr val="tx1"/>
              </a:buClr>
            </a:pPr>
            <a:r>
              <a:rPr lang="en-US" dirty="0"/>
              <a:t>Functions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  <a:p>
            <a:pPr marL="800100" lvl="1" indent="-452755">
              <a:buClr>
                <a:schemeClr val="tx1"/>
              </a:buClr>
            </a:pPr>
            <a:r>
              <a:rPr lang="en-US" dirty="0"/>
              <a:t>Parameters take actual values when calling a Function</a:t>
            </a:r>
            <a:endParaRPr lang="en-US" dirty="0"/>
          </a:p>
          <a:p>
            <a:pPr marL="452755" indent="-452755">
              <a:buClr>
                <a:schemeClr val="tx1"/>
              </a:buClr>
            </a:pPr>
            <a:r>
              <a:rPr lang="en-US" dirty="0"/>
              <a:t>Functions can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value or nothing </a:t>
            </a:r>
            <a:endParaRPr lang="en-US" dirty="0"/>
          </a:p>
          <a:p>
            <a:pPr marL="452755" indent="-45275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helps spotting an error more easily</a:t>
            </a:r>
            <a:endParaRPr lang="en-US" dirty="0"/>
          </a:p>
          <a:p>
            <a:pPr marL="452755" indent="-452755">
              <a:buClr>
                <a:schemeClr val="tx1"/>
              </a:buClr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55" y="1524000"/>
            <a:ext cx="3621157" cy="30981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56" y="3104197"/>
            <a:ext cx="4422012" cy="3322920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7" y="1207313"/>
            <a:ext cx="3660211" cy="157592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4961488"/>
            <a:ext cx="6676269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5998" y="1185737"/>
            <a:ext cx="3537135" cy="1597499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9" y="1164164"/>
            <a:ext cx="3608087" cy="1619073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080" y="3139547"/>
            <a:ext cx="6676269" cy="1465629"/>
          </a:xfrm>
          <a:prstGeom prst="roundRect">
            <a:avLst>
              <a:gd name="adj" fmla="val 6594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4" y="41224"/>
            <a:ext cx="9575103" cy="1110491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1"/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2084" y="1200745"/>
            <a:ext cx="6040008" cy="1314092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261" y="2829438"/>
            <a:ext cx="6856214" cy="1599783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5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8821" y="4743821"/>
            <a:ext cx="4213272" cy="176762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1" y="4743820"/>
            <a:ext cx="6856214" cy="176762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3259" y="2829436"/>
            <a:ext cx="4211684" cy="1599783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1" y="1200745"/>
            <a:ext cx="5067689" cy="1314092"/>
          </a:xfrm>
          <a:prstGeom prst="roundRect">
            <a:avLst>
              <a:gd name="adj" fmla="val 3378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pieces of code </a:t>
            </a:r>
            <a:r>
              <a:rPr lang="en-US" dirty="0"/>
              <a:t>that can be invoked later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Sample 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: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function several times: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2562866"/>
            <a:ext cx="10515600" cy="15309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print_header():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print("----------")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87" y="3029169"/>
            <a:ext cx="4628725" cy="59837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564408" y="3443938"/>
            <a:ext cx="3111403" cy="1072352"/>
          </a:xfrm>
          <a:prstGeom prst="wedgeRoundRectCallout">
            <a:avLst>
              <a:gd name="adj1" fmla="val -71073"/>
              <a:gd name="adj2" fmla="val -4046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indented inwards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916452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1"/>
              </a:rPr>
              <a:t>Creative Commons </a:t>
            </a:r>
            <a:r>
              <a:rPr lang="en-US" noProof="1">
                <a:hlinkClick r:id="rId1"/>
              </a:rPr>
              <a:t>Attribution-NonCommercial-ShareAlike</a:t>
            </a:r>
            <a:r>
              <a:rPr lang="en-US" dirty="0">
                <a:hlinkClick r:id="rId1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  <a:endParaRPr lang="en-US" sz="2400" dirty="0"/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2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3"/>
              </a:rPr>
              <a:t>CC-BY-SA</a:t>
            </a:r>
            <a:r>
              <a:rPr lang="en-US" sz="2000" dirty="0"/>
              <a:t> license</a:t>
            </a:r>
            <a:endParaRPr lang="en-US" sz="2000" dirty="0"/>
          </a:p>
          <a:p>
            <a:pPr lvl="1"/>
            <a:r>
              <a:rPr lang="en-US" sz="2000" dirty="0"/>
              <a:t>Icons from </a:t>
            </a:r>
            <a:r>
              <a:rPr lang="en-US" sz="2000" dirty="0">
                <a:hlinkClick r:id="rId4"/>
              </a:rPr>
              <a:t>http://www.flaticon.com/</a:t>
            </a:r>
            <a:r>
              <a:rPr lang="en-US" sz="2000" dirty="0"/>
              <a:t> (credits: </a:t>
            </a:r>
            <a:r>
              <a:rPr lang="en-US" sz="2000" dirty="0" err="1"/>
              <a:t>Freepik</a:t>
            </a:r>
            <a:r>
              <a:rPr lang="en-US" sz="2000" dirty="0"/>
              <a:t>, </a:t>
            </a:r>
            <a:r>
              <a:rPr lang="en-US" sz="2000" dirty="0" err="1"/>
              <a:t>Madebyoliver</a:t>
            </a:r>
            <a:r>
              <a:rPr lang="en-US" sz="2000" dirty="0"/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8" name="Picture 4">
            <a:hlinkClick r:id="rId1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5612" y="30480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 err="1"/>
              <a:t>SoftUni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900" noProof="1">
                <a:hlinkClick r:id="rId1"/>
              </a:rPr>
              <a:t>softuni.bg</a:t>
            </a:r>
            <a:r>
              <a:rPr lang="en-US" sz="2900" noProof="1"/>
              <a:t> </a:t>
            </a:r>
            <a:endParaRPr lang="en-US" sz="29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hlinkClick r:id="rId2"/>
              </a:rPr>
              <a:t>http://softuni.foundation/</a:t>
            </a:r>
            <a:endParaRPr lang="en-US" sz="3000" noProof="1"/>
          </a:p>
          <a:p>
            <a:pPr marL="304800" lvl="1" indent="-304800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>
              <a:buClr>
                <a:schemeClr val="tx1"/>
              </a:buClr>
              <a:tabLst>
                <a:tab pos="282575" algn="l"/>
              </a:tabLst>
            </a:pPr>
            <a:r>
              <a:rPr lang="en-US" sz="2900" noProof="1">
                <a:hlinkClick r:id="rId3"/>
              </a:rPr>
              <a:t>facebook.com/SoftwareUniversity</a:t>
            </a:r>
            <a:endParaRPr lang="en-US" sz="2900" noProof="1"/>
          </a:p>
          <a:p>
            <a:pPr marL="304800" lvl="1" indent="-304800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marL="609600" lvl="2" indent="-304800">
              <a:lnSpc>
                <a:spcPct val="100000"/>
              </a:lnSpc>
              <a:buSzPct val="100000"/>
              <a:tabLst>
                <a:tab pos="282575" algn="l"/>
              </a:tabLst>
            </a:pPr>
            <a:r>
              <a:rPr lang="en-US" sz="2800" dirty="0">
                <a:hlinkClick r:id="rId4"/>
              </a:rPr>
              <a:t>forum.softuni.bg</a:t>
            </a:r>
            <a:endParaRPr lang="en-US" sz="2800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2000" dirty="0"/>
              <a:t>More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manageable programming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sz="2000" dirty="0"/>
              <a:t>Splits large problems into small pieces</a:t>
            </a:r>
            <a:endParaRPr lang="en-US" sz="2000" dirty="0"/>
          </a:p>
          <a:p>
            <a:pPr lvl="1">
              <a:lnSpc>
                <a:spcPts val="3600"/>
              </a:lnSpc>
            </a:pPr>
            <a:r>
              <a:rPr lang="en-US" sz="2000" dirty="0"/>
              <a:t>Better organization of the program</a:t>
            </a:r>
            <a:endParaRPr lang="en-US" sz="2000" dirty="0"/>
          </a:p>
          <a:p>
            <a:pPr lvl="1">
              <a:lnSpc>
                <a:spcPts val="3600"/>
              </a:lnSpc>
            </a:pPr>
            <a:r>
              <a:rPr lang="en-US" sz="2000" dirty="0"/>
              <a:t>Improves code readability</a:t>
            </a:r>
            <a:endParaRPr lang="en-US" sz="2000" dirty="0"/>
          </a:p>
          <a:p>
            <a:pPr lvl="1">
              <a:lnSpc>
                <a:spcPts val="3600"/>
              </a:lnSpc>
            </a:pPr>
            <a:r>
              <a:rPr lang="en-US" sz="2000" dirty="0"/>
              <a:t>Improves code understandability</a:t>
            </a:r>
            <a:endParaRPr lang="en-US" sz="2000" dirty="0"/>
          </a:p>
          <a:p>
            <a:pPr>
              <a:lnSpc>
                <a:spcPts val="3600"/>
              </a:lnSpc>
            </a:pPr>
            <a:r>
              <a:rPr lang="en-US" sz="2000" dirty="0"/>
              <a:t>Avoiding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repeating code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sz="2000" dirty="0"/>
              <a:t>Improves code maintainability</a:t>
            </a:r>
            <a:endParaRPr lang="en-US" sz="2000" dirty="0"/>
          </a:p>
          <a:p>
            <a:pPr>
              <a:lnSpc>
                <a:spcPts val="3600"/>
              </a:lnSpc>
            </a:pPr>
            <a:r>
              <a:rPr lang="en-US" sz="2000" dirty="0"/>
              <a:t>Code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reusability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sz="2000" dirty="0"/>
              <a:t>Using existing Functions several times</a:t>
            </a:r>
            <a:endParaRPr lang="bg-BG" sz="2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Functions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function, use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dirty="0"/>
              <a:t> keyword:</a:t>
            </a:r>
            <a:endParaRPr lang="en-US" dirty="0"/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dirty="0"/>
              <a:t>Variables inside a function are local to the function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Functions</a:t>
            </a:r>
            <a:endParaRPr lang="en-US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2332801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</a:t>
            </a:r>
            <a:r>
              <a:rPr lang="en-GB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get_product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num1, num2</a:t>
            </a:r>
            <a:r>
              <a:rPr lang="en-GB" sz="2800" b="1" noProof="1">
                <a:latin typeface="Consolas" pitchFamily="49" charset="0"/>
              </a:rPr>
              <a:t>):</a:t>
            </a:r>
            <a:endParaRPr lang="en-GB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  <a:r>
              <a:rPr lang="en-GB" sz="2800" b="1" noProof="1">
                <a:latin typeface="Consolas" pitchFamily="49" charset="0"/>
              </a:rPr>
              <a:t>return num1 * num2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0011" y="2880126"/>
            <a:ext cx="3886201" cy="5362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1259985" y="1783449"/>
            <a:ext cx="2700827" cy="478452"/>
          </a:xfrm>
          <a:prstGeom prst="wedgeRoundRectCallout">
            <a:avLst>
              <a:gd name="adj1" fmla="val 2874"/>
              <a:gd name="adj2" fmla="val 1053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GB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4900001" y="1794052"/>
            <a:ext cx="2141887" cy="511525"/>
          </a:xfrm>
          <a:prstGeom prst="wedgeRoundRectCallout">
            <a:avLst>
              <a:gd name="adj1" fmla="val -42671"/>
              <a:gd name="adj2" fmla="val 958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5888038" y="3090300"/>
            <a:ext cx="2507028" cy="479377"/>
          </a:xfrm>
          <a:prstGeom prst="wedgeRoundRectCallout">
            <a:avLst>
              <a:gd name="adj1" fmla="val -67049"/>
              <a:gd name="adj2" fmla="val -4299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4212" y="4297988"/>
            <a:ext cx="10820400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</a:rPr>
              <a:t>def 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get_product</a:t>
            </a:r>
            <a:r>
              <a:rPr lang="en-GB" b="1" noProof="1">
                <a:latin typeface="Consolas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num1, num2</a:t>
            </a:r>
            <a:r>
              <a:rPr lang="en-GB" b="1" noProof="1">
                <a:latin typeface="Consolas" pitchFamily="49" charset="0"/>
              </a:rPr>
              <a:t>):</a:t>
            </a:r>
            <a:endParaRPr lang="en-GB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</a:rPr>
              <a:t>   result = num1 * num2</a:t>
            </a:r>
            <a:endParaRPr lang="en-GB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</a:rPr>
              <a:t>   return result</a:t>
            </a:r>
            <a:endParaRPr lang="en-GB" b="1" noProof="1">
              <a:latin typeface="Consolas" pitchFamily="49" charset="0"/>
            </a:endParaRPr>
          </a:p>
        </p:txBody>
      </p:sp>
      <p:sp>
        <p:nvSpPr>
          <p:cNvPr id="16" name="Rectangle 20"/>
          <p:cNvSpPr/>
          <p:nvPr/>
        </p:nvSpPr>
        <p:spPr>
          <a:xfrm>
            <a:off x="1293811" y="4793042"/>
            <a:ext cx="3581401" cy="41996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637212" y="4734723"/>
            <a:ext cx="2514600" cy="450585"/>
          </a:xfrm>
          <a:prstGeom prst="wedgeRoundRectCallout">
            <a:avLst>
              <a:gd name="adj1" fmla="val -68232"/>
              <a:gd name="adj2" fmla="val 195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1" grpId="0" animBg="1"/>
      <p:bldP spid="13" grpId="0" animBg="1"/>
      <p:bldP spid="14" grpId="0" animBg="1"/>
      <p:bldP spid="2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670" y="1972711"/>
            <a:ext cx="10515600" cy="1057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print_header():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print("----------")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0670" y="4495800"/>
            <a:ext cx="10515600" cy="520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print_header()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255604" y="2057399"/>
            <a:ext cx="2353408" cy="910773"/>
          </a:xfrm>
          <a:prstGeom prst="wedgeRoundRectCallout">
            <a:avLst>
              <a:gd name="adj1" fmla="val -85095"/>
              <a:gd name="adj2" fmla="val 13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441458" y="3851288"/>
            <a:ext cx="2262554" cy="1053341"/>
          </a:xfrm>
          <a:prstGeom prst="wedgeRoundRectCallout">
            <a:avLst>
              <a:gd name="adj1" fmla="val -82501"/>
              <a:gd name="adj2" fmla="val 3793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Function can be invoked from </a:t>
            </a:r>
            <a:r>
              <a:rPr lang="en-US" b="1" dirty="0">
                <a:solidFill>
                  <a:schemeClr val="bg1"/>
                </a:solidFill>
              </a:rPr>
              <a:t>everywhere in the scope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where it’s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Invoking a Function (2)</a:t>
            </a:r>
            <a:endParaRPr lang="en-US" dirty="0"/>
          </a:p>
        </p:txBody>
      </p:sp>
      <p:sp>
        <p:nvSpPr>
          <p:cNvPr id="11" name="Content Placeholder 6"/>
          <p:cNvSpPr txBox="1"/>
          <p:nvPr/>
        </p:nvSpPr>
        <p:spPr>
          <a:xfrm>
            <a:off x="5594840" y="2875262"/>
            <a:ext cx="5940313" cy="7202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its own body </a:t>
            </a:r>
            <a:r>
              <a:rPr lang="en-US" dirty="0"/>
              <a:t>- recursion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9" name="Content Placeholder 6"/>
          <p:cNvSpPr txBox="1"/>
          <p:nvPr/>
        </p:nvSpPr>
        <p:spPr>
          <a:xfrm>
            <a:off x="0" y="2883971"/>
            <a:ext cx="5252027" cy="6876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another Function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6303" y="3595561"/>
            <a:ext cx="4868124" cy="13930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print_header_top()</a:t>
            </a:r>
            <a:endParaRPr lang="en-US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print_header_bottom()</a:t>
            </a:r>
            <a:endParaRPr lang="en-US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094618" y="3586852"/>
            <a:ext cx="486812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crash():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crash()</a:t>
            </a:r>
            <a:endParaRPr lang="en-US" sz="2600" b="1" noProof="1"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11331</Words>
  <Application>WPS Presentation</Application>
  <PresentationFormat>Custom</PresentationFormat>
  <Paragraphs>720</Paragraphs>
  <Slides>51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</vt:lpstr>
      <vt:lpstr>SimSun</vt:lpstr>
      <vt:lpstr>Wingdings</vt:lpstr>
      <vt:lpstr>Calibri</vt:lpstr>
      <vt:lpstr>Malgun Gothic</vt:lpstr>
      <vt:lpstr>Consolas</vt:lpstr>
      <vt:lpstr>Wingdings 2</vt:lpstr>
      <vt:lpstr>微软雅黑</vt:lpstr>
      <vt:lpstr>Droid Sans Fallback</vt:lpstr>
      <vt:lpstr>Arial Unicode MS</vt:lpstr>
      <vt:lpstr>Webdings</vt:lpstr>
      <vt:lpstr>Feena Casual</vt:lpstr>
      <vt:lpstr>UnDinaru</vt:lpstr>
      <vt:lpstr>1_SoftUni3_1</vt:lpstr>
      <vt:lpstr>Function, Debugging and  Troubleshooting Code</vt:lpstr>
      <vt:lpstr>Table of Contents</vt:lpstr>
      <vt:lpstr>Questions?</vt:lpstr>
      <vt:lpstr>PowerPoint 演示文稿</vt:lpstr>
      <vt:lpstr>Simple Functions</vt:lpstr>
      <vt:lpstr>Why Use Functions?</vt:lpstr>
      <vt:lpstr>Declaring Functions</vt:lpstr>
      <vt:lpstr>Invoking a Function</vt:lpstr>
      <vt:lpstr>Invoking a Function (2)</vt:lpstr>
      <vt:lpstr>Solution: Blank Receipt</vt:lpstr>
      <vt:lpstr>Problem: Blank Receipt</vt:lpstr>
      <vt:lpstr>PowerPoint 演示文稿</vt:lpstr>
      <vt:lpstr>Function Parameters</vt:lpstr>
      <vt:lpstr>Function Parameters (2)</vt:lpstr>
      <vt:lpstr>Problem: Sign of Integer Number</vt:lpstr>
      <vt:lpstr>Solution: Sign of Integer Number</vt:lpstr>
      <vt:lpstr>Optional Parameters</vt:lpstr>
      <vt:lpstr>Problem: Printing Triangle</vt:lpstr>
      <vt:lpstr>Solution: Printing Triangle</vt:lpstr>
      <vt:lpstr>Solution: Printing Triangle (2)</vt:lpstr>
      <vt:lpstr>Problem: Draw а Filled Square</vt:lpstr>
      <vt:lpstr>PowerPoint 演示文稿</vt:lpstr>
      <vt:lpstr>PowerPoint 演示文稿</vt:lpstr>
      <vt:lpstr>The Return Statement</vt:lpstr>
      <vt:lpstr>Using the Return Values</vt:lpstr>
      <vt:lpstr>Temperature Conversion – Example</vt:lpstr>
      <vt:lpstr>Problem: Calculate Triangle Area</vt:lpstr>
      <vt:lpstr>Solution: Calculate Triangle Area</vt:lpstr>
      <vt:lpstr>Problem: Power Function</vt:lpstr>
      <vt:lpstr>Problem: Greater of Two Values</vt:lpstr>
      <vt:lpstr>PowerPoint 演示文稿</vt:lpstr>
      <vt:lpstr>PowerPoint 演示文稿</vt:lpstr>
      <vt:lpstr>Program Execution</vt:lpstr>
      <vt:lpstr>Program Execution – Call Stack</vt:lpstr>
      <vt:lpstr>Problem: Multiply Even by Odd Digits</vt:lpstr>
      <vt:lpstr>PowerPoint 演示文稿</vt:lpstr>
      <vt:lpstr>Debugging the Code</vt:lpstr>
      <vt:lpstr>Debugging in PyCharm debugger</vt:lpstr>
      <vt:lpstr>Using PyCharm for debugging</vt:lpstr>
      <vt:lpstr>PowerPoint 演示文稿</vt:lpstr>
      <vt:lpstr>Naming Functions</vt:lpstr>
      <vt:lpstr>Naming Function Parameters</vt:lpstr>
      <vt:lpstr>Functions – Best Practices</vt:lpstr>
      <vt:lpstr>Code Structure and Code Formatting</vt:lpstr>
      <vt:lpstr>PowerPoint 演示文稿</vt:lpstr>
      <vt:lpstr>Summary</vt:lpstr>
      <vt:lpstr>PowerPoint 演示文稿</vt:lpstr>
      <vt:lpstr>SoftUni Diamond Partners</vt:lpstr>
      <vt:lpstr>SoftUni Diamond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creator/>
  <cp:keywords>Python, programming, course, SoftUni, Software University</cp:keywords>
  <dc:description>https://softuni.bg/courses/programming-fundamentals</dc:description>
  <dc:subject>Programming Fundamentals Course</dc:subject>
  <cp:category>programming, software engineering, quality code, methods</cp:category>
  <cp:lastModifiedBy>stanislav</cp:lastModifiedBy>
  <cp:revision>2</cp:revision>
  <dcterms:created xsi:type="dcterms:W3CDTF">2019-01-10T04:16:58Z</dcterms:created>
  <dcterms:modified xsi:type="dcterms:W3CDTF">2019-01-10T04:16:58Z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1033-10.1.0.6757</vt:lpwstr>
  </property>
</Properties>
</file>