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8"/>
  </p:notesMasterIdLst>
  <p:handoutMasterIdLst>
    <p:handoutMasterId r:id="rId29"/>
  </p:handoutMasterIdLst>
  <p:sldIdLst>
    <p:sldId id="257" r:id="rId2"/>
    <p:sldId id="275" r:id="rId3"/>
    <p:sldId id="276" r:id="rId4"/>
    <p:sldId id="280" r:id="rId5"/>
    <p:sldId id="277" r:id="rId6"/>
    <p:sldId id="278" r:id="rId7"/>
    <p:sldId id="279" r:id="rId8"/>
    <p:sldId id="296" r:id="rId9"/>
    <p:sldId id="284" r:id="rId10"/>
    <p:sldId id="298" r:id="rId11"/>
    <p:sldId id="281" r:id="rId12"/>
    <p:sldId id="297" r:id="rId13"/>
    <p:sldId id="285" r:id="rId14"/>
    <p:sldId id="286" r:id="rId15"/>
    <p:sldId id="299" r:id="rId16"/>
    <p:sldId id="300" r:id="rId17"/>
    <p:sldId id="288" r:id="rId18"/>
    <p:sldId id="289" r:id="rId19"/>
    <p:sldId id="290" r:id="rId20"/>
    <p:sldId id="291" r:id="rId21"/>
    <p:sldId id="292" r:id="rId22"/>
    <p:sldId id="301" r:id="rId23"/>
    <p:sldId id="293" r:id="rId24"/>
    <p:sldId id="295" r:id="rId25"/>
    <p:sldId id="302" r:id="rId26"/>
    <p:sldId id="274"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p:cViewPr>
        <p:scale>
          <a:sx n="110" d="100"/>
          <a:sy n="110" d="100"/>
        </p:scale>
        <p:origin x="168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778CD3-90A2-4EF4-B453-DAB2089F4C80}" type="slidenum">
              <a:rPr lang="en-AU"/>
              <a:pPr/>
              <a:t>‹#›</a:t>
            </a:fld>
            <a:endParaRPr lang="en-AU"/>
          </a:p>
        </p:txBody>
      </p:sp>
    </p:spTree>
    <p:extLst>
      <p:ext uri="{BB962C8B-B14F-4D97-AF65-F5344CB8AC3E}">
        <p14:creationId xmlns:p14="http://schemas.microsoft.com/office/powerpoint/2010/main" val="837090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C8ADEA9-8BBB-4BD5-BE2E-E107402E38BF}" type="slidenum">
              <a:rPr lang="en-AU"/>
              <a:pPr/>
              <a:t>‹#›</a:t>
            </a:fld>
            <a:endParaRPr lang="en-AU"/>
          </a:p>
        </p:txBody>
      </p:sp>
    </p:spTree>
    <p:extLst>
      <p:ext uri="{BB962C8B-B14F-4D97-AF65-F5344CB8AC3E}">
        <p14:creationId xmlns:p14="http://schemas.microsoft.com/office/powerpoint/2010/main" val="1938903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CA4BD56-0EF7-4F8A-99F8-A368769B599B}" type="slidenum">
              <a:rPr lang="en-AU"/>
              <a:pPr/>
              <a:t>1</a:t>
            </a:fld>
            <a:endParaRPr lang="en-A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smtClean="0">
                <a:latin typeface="Arial" pitchFamily="34" charset="0"/>
              </a:rPr>
              <a:t>Opening quote.</a:t>
            </a:r>
          </a:p>
          <a:p>
            <a:pPr eaLnBrk="1" hangingPunct="1"/>
            <a:endParaRPr lang="en-US" smtClean="0">
              <a:latin typeface="Arial" pitchFamily="34" charset="0"/>
            </a:endParaRPr>
          </a:p>
        </p:txBody>
      </p:sp>
    </p:spTree>
    <p:extLst>
      <p:ext uri="{BB962C8B-B14F-4D97-AF65-F5344CB8AC3E}">
        <p14:creationId xmlns:p14="http://schemas.microsoft.com/office/powerpoint/2010/main" val="1233777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772C9DE-9D82-4EB3-AD4F-015DB124AB8B}" type="slidenum">
              <a:rPr lang="en-AU"/>
              <a:pPr/>
              <a:t>10</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19.9 shows the protocol architecture for the two modes when ESP is used.</a:t>
            </a:r>
          </a:p>
        </p:txBody>
      </p:sp>
    </p:spTree>
    <p:extLst>
      <p:ext uri="{BB962C8B-B14F-4D97-AF65-F5344CB8AC3E}">
        <p14:creationId xmlns:p14="http://schemas.microsoft.com/office/powerpoint/2010/main" val="149633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6C812AE-FC18-482C-8FFD-AAF9229B9735}" type="slidenum">
              <a:rPr lang="en-AU"/>
              <a:pPr/>
              <a:t>11</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Fundamental to the operation of IPsec is the concept of a security policy applied to each IP packet that transits from a source to a destination. IPsec policy is determined primarily by the interaction of two databases, the </a:t>
            </a:r>
            <a:r>
              <a:rPr lang="en-US" b="1" smtClean="0">
                <a:latin typeface="Arial" pitchFamily="34" charset="0"/>
                <a:cs typeface="Arial" pitchFamily="34" charset="0"/>
              </a:rPr>
              <a:t>security association database (SAD) </a:t>
            </a:r>
            <a:r>
              <a:rPr lang="en-US" smtClean="0">
                <a:latin typeface="Arial" pitchFamily="34" charset="0"/>
                <a:cs typeface="Arial" pitchFamily="34" charset="0"/>
              </a:rPr>
              <a:t>and the </a:t>
            </a:r>
            <a:r>
              <a:rPr lang="en-US" b="1" smtClean="0">
                <a:latin typeface="Arial" pitchFamily="34" charset="0"/>
                <a:cs typeface="Arial" pitchFamily="34" charset="0"/>
              </a:rPr>
              <a:t>security policy database (SPD). </a:t>
            </a:r>
          </a:p>
          <a:p>
            <a:pPr eaLnBrk="1" hangingPunct="1"/>
            <a:r>
              <a:rPr lang="en-US" smtClean="0">
                <a:latin typeface="Arial" pitchFamily="34" charset="0"/>
                <a:cs typeface="Arial" pitchFamily="34" charset="0"/>
              </a:rPr>
              <a:t>A key concept that appears in both the authentication and confidentiality mechanisms for IP is the </a:t>
            </a:r>
            <a:r>
              <a:rPr lang="en-US" b="1" smtClean="0">
                <a:latin typeface="Arial" pitchFamily="34" charset="0"/>
                <a:cs typeface="Arial" pitchFamily="34" charset="0"/>
              </a:rPr>
              <a:t>security association </a:t>
            </a:r>
            <a:r>
              <a:rPr lang="en-US" smtClean="0">
                <a:latin typeface="Arial" pitchFamily="34" charset="0"/>
                <a:cs typeface="Arial" pitchFamily="34" charset="0"/>
              </a:rPr>
              <a:t>(</a:t>
            </a:r>
            <a:r>
              <a:rPr lang="en-US" b="1" smtClean="0">
                <a:latin typeface="Arial" pitchFamily="34" charset="0"/>
                <a:cs typeface="Arial" pitchFamily="34" charset="0"/>
              </a:rPr>
              <a:t>SA</a:t>
            </a:r>
            <a:r>
              <a:rPr lang="en-US" smtClean="0">
                <a:latin typeface="Arial" pitchFamily="34" charset="0"/>
                <a:cs typeface="Arial" pitchFamily="34"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smtClean="0">
                <a:latin typeface="Arial" pitchFamily="34" charset="0"/>
                <a:cs typeface="Arial" pitchFamily="34" charset="0"/>
              </a:rPr>
              <a:t>A security association is uniquely identified by three parameters: </a:t>
            </a:r>
          </a:p>
          <a:p>
            <a:pPr eaLnBrk="1" hangingPunct="1"/>
            <a:r>
              <a:rPr lang="en-US" smtClean="0">
                <a:latin typeface="Arial" pitchFamily="34" charset="0"/>
                <a:cs typeface="Arial" pitchFamily="34" charset="0"/>
              </a:rPr>
              <a:t>• Security Parameters Index (SPI): A bit string assigned to this SA and having local significance only</a:t>
            </a:r>
          </a:p>
          <a:p>
            <a:pPr eaLnBrk="1" hangingPunct="1"/>
            <a:r>
              <a:rPr lang="en-US" smtClean="0">
                <a:latin typeface="Arial" pitchFamily="34" charset="0"/>
                <a:cs typeface="Arial" pitchFamily="34" charset="0"/>
              </a:rPr>
              <a:t>• IP Destination Address: the address of the destination endpoint of the SA</a:t>
            </a:r>
          </a:p>
          <a:p>
            <a:pPr eaLnBrk="1" hangingPunct="1"/>
            <a:r>
              <a:rPr lang="en-US" smtClean="0">
                <a:latin typeface="Arial" pitchFamily="34" charset="0"/>
                <a:cs typeface="Arial" pitchFamily="34" charset="0"/>
              </a:rPr>
              <a:t>• Security Protocol Identifier: indicates whether the association is an AH or ESP security association. </a:t>
            </a:r>
          </a:p>
          <a:p>
            <a:pPr eaLnBrk="1" hangingPunct="1"/>
            <a:r>
              <a:rPr lang="en-US" smtClean="0">
                <a:latin typeface="Arial" pitchFamily="34" charset="0"/>
                <a:cs typeface="Arial" pitchFamily="34" charset="0"/>
              </a:rPr>
              <a:t>A SA may also have a number of other parameters. In each IPSec implementation, there is a Security Association Database that defines the parameters associated with each SA. See text for details of these.</a:t>
            </a:r>
          </a:p>
        </p:txBody>
      </p:sp>
    </p:spTree>
    <p:extLst>
      <p:ext uri="{BB962C8B-B14F-4D97-AF65-F5344CB8AC3E}">
        <p14:creationId xmlns:p14="http://schemas.microsoft.com/office/powerpoint/2010/main" val="1842502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noFill/>
          <a:ln/>
        </p:spPr>
        <p:txBody>
          <a:bodyPr/>
          <a:lstStyle/>
          <a:p>
            <a:pPr eaLnBrk="1" hangingPunct="1"/>
            <a:r>
              <a:rPr lang="en-US" smtClean="0">
                <a:latin typeface="Arial" pitchFamily="34" charset="0"/>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i="1" smtClean="0">
                <a:latin typeface="Arial" pitchFamily="34" charset="0"/>
              </a:rPr>
              <a:t>selectors</a:t>
            </a:r>
            <a:r>
              <a:rPr lang="en-US" smtClean="0">
                <a:latin typeface="Arial" pitchFamily="34" charset="0"/>
              </a:rPr>
              <a:t>. These include local &amp; remote IP addresses, next layer protocol, name, local &amp; remote ports. In effect, these selectors are used to filter outgoing traffic in order to map it into a particular SA. Stallings Table 19.2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40964" name="Slide Number Placeholder 3"/>
          <p:cNvSpPr>
            <a:spLocks noGrp="1"/>
          </p:cNvSpPr>
          <p:nvPr>
            <p:ph type="sldNum" sz="quarter" idx="5"/>
          </p:nvPr>
        </p:nvSpPr>
        <p:spPr>
          <a:noFill/>
        </p:spPr>
        <p:txBody>
          <a:bodyPr/>
          <a:lstStyle/>
          <a:p>
            <a:fld id="{014EC847-ABF9-4E35-A5CD-CD3A2BAB2AA4}" type="slidenum">
              <a:rPr lang="en-AU"/>
              <a:pPr/>
              <a:t>12</a:t>
            </a:fld>
            <a:endParaRPr lang="en-AU"/>
          </a:p>
        </p:txBody>
      </p:sp>
    </p:spTree>
    <p:extLst>
      <p:ext uri="{BB962C8B-B14F-4D97-AF65-F5344CB8AC3E}">
        <p14:creationId xmlns:p14="http://schemas.microsoft.com/office/powerpoint/2010/main" val="21794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9B70076-135D-4FF9-87D0-6DD75FB50421}" type="slidenum">
              <a:rPr lang="en-AU"/>
              <a:pPr/>
              <a:t>13</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latin typeface="Arial" pitchFamily="34" charset="0"/>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extLst>
      <p:ext uri="{BB962C8B-B14F-4D97-AF65-F5344CB8AC3E}">
        <p14:creationId xmlns:p14="http://schemas.microsoft.com/office/powerpoint/2010/main" val="1617409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D5AAFD9-052C-4690-8AF5-7429C2375B4D}" type="slidenum">
              <a:rPr lang="en-AU"/>
              <a:pPr/>
              <a:t>14</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19.5b shows the format of an ESP packet, with fields:</a:t>
            </a:r>
          </a:p>
          <a:p>
            <a:pPr eaLnBrk="1" hangingPunct="1"/>
            <a:r>
              <a:rPr lang="en-US" smtClean="0">
                <a:latin typeface="Arial" pitchFamily="34" charset="0"/>
                <a:cs typeface="Arial" pitchFamily="34" charset="0"/>
              </a:rPr>
              <a:t>• Security Parameters Index (32 bits): Identifies a security association</a:t>
            </a:r>
          </a:p>
          <a:p>
            <a:pPr eaLnBrk="1" hangingPunct="1"/>
            <a:r>
              <a:rPr lang="en-US" smtClean="0">
                <a:latin typeface="Arial" pitchFamily="34" charset="0"/>
                <a:cs typeface="Arial" pitchFamily="34" charset="0"/>
              </a:rPr>
              <a:t>• Sequence Number (32 bits): A monotonically increasing counter value; this provides an anti-replay function</a:t>
            </a:r>
          </a:p>
          <a:p>
            <a:pPr eaLnBrk="1" hangingPunct="1"/>
            <a:r>
              <a:rPr lang="en-US" smtClean="0">
                <a:latin typeface="Arial" pitchFamily="34" charset="0"/>
                <a:cs typeface="Arial" pitchFamily="34" charset="0"/>
              </a:rPr>
              <a:t>• Payload Data (variable): This is a transport-level segment (transport mode) or IP packet (tunnel mode) that is protected by encryption</a:t>
            </a:r>
          </a:p>
          <a:p>
            <a:pPr eaLnBrk="1" hangingPunct="1"/>
            <a:r>
              <a:rPr lang="en-US" smtClean="0">
                <a:latin typeface="Arial" pitchFamily="34" charset="0"/>
                <a:cs typeface="Arial" pitchFamily="34" charset="0"/>
              </a:rPr>
              <a:t>• Padding (0–255 bytes): for various reasons</a:t>
            </a:r>
          </a:p>
          <a:p>
            <a:pPr eaLnBrk="1" hangingPunct="1"/>
            <a:r>
              <a:rPr lang="en-US" smtClean="0">
                <a:latin typeface="Arial" pitchFamily="34" charset="0"/>
                <a:cs typeface="Arial" pitchFamily="34" charset="0"/>
              </a:rPr>
              <a:t>• Pad Length (8 bits): the number of pad bytes immediately preceding this field</a:t>
            </a:r>
          </a:p>
          <a:p>
            <a:pPr eaLnBrk="1" hangingPunct="1"/>
            <a:r>
              <a:rPr lang="en-US" smtClean="0">
                <a:latin typeface="Arial" pitchFamily="34" charset="0"/>
                <a:cs typeface="Arial" pitchFamily="34" charset="0"/>
              </a:rPr>
              <a:t>• Next Header (8 bits): identifies the type of data in the payload data field</a:t>
            </a:r>
          </a:p>
          <a:p>
            <a:pPr eaLnBrk="1" hangingPunct="1"/>
            <a:r>
              <a:rPr lang="en-US" smtClean="0">
                <a:latin typeface="Arial" pitchFamily="34" charset="0"/>
                <a:cs typeface="Arial" pitchFamily="34" charset="0"/>
              </a:rPr>
              <a:t>• Integrity check value (variable): a variable-length field that contains the Integrity Check Value computed over the ESP packet</a:t>
            </a:r>
          </a:p>
          <a:p>
            <a:pPr eaLnBrk="1" hangingPunct="1"/>
            <a:r>
              <a:rPr lang="en-US" smtClean="0">
                <a:latin typeface="Arial" pitchFamily="34" charset="0"/>
                <a:cs typeface="Arial" pitchFamily="34" charset="0"/>
              </a:rPr>
              <a:t>When any combined mode algorithm is employed, it is expected to return both the decrypted plaintext and a pass/fail indication for the integrity check. </a:t>
            </a:r>
          </a:p>
          <a:p>
            <a:pPr eaLnBrk="1" hangingPunct="1"/>
            <a:r>
              <a:rPr lang="en-US" smtClean="0">
                <a:latin typeface="Arial" pitchFamily="34" charset="0"/>
                <a:cs typeface="Arial" pitchFamily="34" charset="0"/>
              </a:rPr>
              <a:t>Two additional fields may be present in the payload. An </a:t>
            </a:r>
            <a:r>
              <a:rPr lang="en-US" b="1" smtClean="0">
                <a:latin typeface="Arial" pitchFamily="34" charset="0"/>
                <a:cs typeface="Arial" pitchFamily="34" charset="0"/>
              </a:rPr>
              <a:t>initialization value</a:t>
            </a:r>
            <a:r>
              <a:rPr lang="en-US" smtClean="0">
                <a:latin typeface="Arial" pitchFamily="34" charset="0"/>
                <a:cs typeface="Arial" pitchFamily="34" charset="0"/>
              </a:rPr>
              <a:t> (IV), or nonce, is present if this is required by the encryption or authenticated encryption algorithm used for ESP. If tunnel mode is being used, then the IPsec implementation may add </a:t>
            </a:r>
            <a:r>
              <a:rPr lang="en-US" b="1" smtClean="0">
                <a:latin typeface="Arial" pitchFamily="34" charset="0"/>
                <a:cs typeface="Arial" pitchFamily="34" charset="0"/>
              </a:rPr>
              <a:t>traffic flow </a:t>
            </a:r>
            <a:r>
              <a:rPr lang="en-US" smtClean="0">
                <a:latin typeface="Arial" pitchFamily="34" charset="0"/>
                <a:cs typeface="Arial" pitchFamily="34" charset="0"/>
              </a:rPr>
              <a:t>confidentiality (TFC) padding after the Payload Data and before the Padding field, as explained subsequently.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95974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Arial" pitchFamily="34" charset="0"/>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smtClean="0">
                <a:latin typeface="Arial" pitchFamily="34" charset="0"/>
              </a:rPr>
              <a:t>The ICV field is optional.  It is present only if the integrity service is selected and is provided by either a separate integrity algorithm or a combined mode algorithm that uses an ICV. The ICV is computed after the encryption is performed.</a:t>
            </a:r>
          </a:p>
          <a:p>
            <a:r>
              <a:rPr lang="en-US" smtClean="0">
                <a:latin typeface="Arial" pitchFamily="34" charset="0"/>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47108" name="Slide Number Placeholder 3"/>
          <p:cNvSpPr>
            <a:spLocks noGrp="1"/>
          </p:cNvSpPr>
          <p:nvPr>
            <p:ph type="sldNum" sz="quarter" idx="5"/>
          </p:nvPr>
        </p:nvSpPr>
        <p:spPr>
          <a:noFill/>
        </p:spPr>
        <p:txBody>
          <a:bodyPr/>
          <a:lstStyle/>
          <a:p>
            <a:fld id="{E2F90F56-E173-4387-9218-72CC6EBB491A}" type="slidenum">
              <a:rPr lang="en-AU"/>
              <a:pPr/>
              <a:t>15</a:t>
            </a:fld>
            <a:endParaRPr lang="en-AU"/>
          </a:p>
        </p:txBody>
      </p:sp>
    </p:spTree>
    <p:extLst>
      <p:ext uri="{BB962C8B-B14F-4D97-AF65-F5344CB8AC3E}">
        <p14:creationId xmlns:p14="http://schemas.microsoft.com/office/powerpoint/2010/main" val="744913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smtClean="0">
                <a:latin typeface="Arial" pitchFamily="34" charset="0"/>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smtClean="0">
                <a:latin typeface="Arial" pitchFamily="34" charset="0"/>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baseline="30000" smtClean="0">
                <a:latin typeface="Arial" pitchFamily="34" charset="0"/>
              </a:rPr>
              <a:t>32</a:t>
            </a:r>
            <a:r>
              <a:rPr lang="en-US" smtClean="0">
                <a:latin typeface="Arial" pitchFamily="34" charset="0"/>
              </a:rPr>
              <a:t> – 1 back to zero. If this limit is reached, the sender should terminate this SA and negotiate a new SA with a new key. </a:t>
            </a:r>
          </a:p>
          <a:p>
            <a:r>
              <a:rPr lang="en-US" smtClean="0">
                <a:latin typeface="Arial" pitchFamily="34" charset="0"/>
              </a:rPr>
              <a:t>Because IP is a connectionless, unreliable service, the protocol does not guarantee that packets will be delivered in order and does not guarantee that all packets will be delivered. Therefore, the IPsec authentication document dictates that the </a:t>
            </a:r>
            <a:r>
              <a:rPr lang="en-US" b="1" smtClean="0">
                <a:latin typeface="Arial" pitchFamily="34" charset="0"/>
              </a:rPr>
              <a:t>receiver </a:t>
            </a:r>
            <a:r>
              <a:rPr lang="en-US" smtClean="0">
                <a:latin typeface="Arial" pitchFamily="34" charset="0"/>
              </a:rPr>
              <a:t>should implement a window of size </a:t>
            </a:r>
            <a:r>
              <a:rPr lang="en-US" i="1" smtClean="0">
                <a:latin typeface="Arial" pitchFamily="34" charset="0"/>
              </a:rPr>
              <a:t>W</a:t>
            </a:r>
            <a:r>
              <a:rPr lang="en-US" smtClean="0">
                <a:latin typeface="Arial" pitchFamily="34" charset="0"/>
              </a:rPr>
              <a:t>, with a default of </a:t>
            </a:r>
            <a:r>
              <a:rPr lang="en-US" i="1" smtClean="0">
                <a:latin typeface="Arial" pitchFamily="34" charset="0"/>
              </a:rPr>
              <a:t>W = 64</a:t>
            </a:r>
            <a:r>
              <a:rPr lang="en-US" smtClean="0">
                <a:latin typeface="Arial" pitchFamily="34" charset="0"/>
              </a:rPr>
              <a:t>. The right edge of the window represents the highest sequence number, </a:t>
            </a:r>
            <a:r>
              <a:rPr lang="en-US" i="1" smtClean="0">
                <a:latin typeface="Arial" pitchFamily="34" charset="0"/>
              </a:rPr>
              <a:t>N</a:t>
            </a:r>
            <a:r>
              <a:rPr lang="en-US" smtClean="0">
                <a:latin typeface="Arial" pitchFamily="34" charset="0"/>
              </a:rPr>
              <a:t>, so far received for a valid packet. For any packet with a sequence number in the range from </a:t>
            </a:r>
            <a:r>
              <a:rPr lang="en-US" i="1" smtClean="0">
                <a:latin typeface="Arial" pitchFamily="34" charset="0"/>
              </a:rPr>
              <a:t>N – W + 1 </a:t>
            </a:r>
            <a:r>
              <a:rPr lang="en-US" smtClean="0">
                <a:latin typeface="Arial" pitchFamily="34" charset="0"/>
              </a:rPr>
              <a:t>to </a:t>
            </a:r>
            <a:r>
              <a:rPr lang="en-US" i="1" smtClean="0">
                <a:latin typeface="Arial" pitchFamily="34" charset="0"/>
              </a:rPr>
              <a:t>N </a:t>
            </a:r>
            <a:r>
              <a:rPr lang="en-US" smtClean="0">
                <a:latin typeface="Arial" pitchFamily="34" charset="0"/>
              </a:rPr>
              <a:t>that has been correctly received (i.e., properly authenticated), the corresponding slot in the window is marked .</a:t>
            </a:r>
          </a:p>
        </p:txBody>
      </p:sp>
      <p:sp>
        <p:nvSpPr>
          <p:cNvPr id="49156" name="Slide Number Placeholder 3"/>
          <p:cNvSpPr>
            <a:spLocks noGrp="1"/>
          </p:cNvSpPr>
          <p:nvPr>
            <p:ph type="sldNum" sz="quarter" idx="5"/>
          </p:nvPr>
        </p:nvSpPr>
        <p:spPr>
          <a:noFill/>
        </p:spPr>
        <p:txBody>
          <a:bodyPr/>
          <a:lstStyle/>
          <a:p>
            <a:fld id="{4C888F2A-797D-45E4-A56A-503DCC0467B2}" type="slidenum">
              <a:rPr lang="en-AU"/>
              <a:pPr/>
              <a:t>16</a:t>
            </a:fld>
            <a:endParaRPr lang="en-AU"/>
          </a:p>
        </p:txBody>
      </p:sp>
    </p:spTree>
    <p:extLst>
      <p:ext uri="{BB962C8B-B14F-4D97-AF65-F5344CB8AC3E}">
        <p14:creationId xmlns:p14="http://schemas.microsoft.com/office/powerpoint/2010/main" val="2072747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14678CC-5477-4ED1-9479-1C1FE8ACFA8D}" type="slidenum">
              <a:rPr lang="en-AU"/>
              <a:pPr/>
              <a:t>17</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p>
          <a:p>
            <a:pPr eaLnBrk="1" hangingPunct="1"/>
            <a:r>
              <a:rPr lang="en-US" smtClean="0">
                <a:latin typeface="Arial" pitchFamily="34" charset="0"/>
                <a:cs typeface="Arial" pitchFamily="34" charset="0"/>
              </a:rPr>
              <a:t>Security associations may be combined into bundles in two ways: </a:t>
            </a:r>
          </a:p>
          <a:p>
            <a:pPr eaLnBrk="1" hangingPunct="1"/>
            <a:r>
              <a:rPr lang="en-US" smtClean="0">
                <a:latin typeface="Arial" pitchFamily="34" charset="0"/>
                <a:cs typeface="Arial" pitchFamily="34" charset="0"/>
              </a:rPr>
              <a:t>• Transport adjacency: more than one security protocol on same IP packet, without invoking tunneling</a:t>
            </a:r>
          </a:p>
          <a:p>
            <a:pPr eaLnBrk="1" hangingPunct="1"/>
            <a:r>
              <a:rPr lang="en-US" smtClean="0">
                <a:latin typeface="Arial" pitchFamily="34" charset="0"/>
                <a:cs typeface="Arial" pitchFamily="34" charset="0"/>
              </a:rPr>
              <a:t>• Iterated tunneling: application of multiple layers of security protocols effected through IP tunneling</a:t>
            </a:r>
          </a:p>
          <a:p>
            <a:pPr eaLnBrk="1" hangingPunct="1"/>
            <a:r>
              <a:rPr lang="en-US" smtClean="0">
                <a:latin typeface="Arial" pitchFamily="34" charset="0"/>
                <a:cs typeface="Arial" pitchFamily="34" charset="0"/>
              </a:rPr>
              <a:t>Encryption and authentication can be combined in order to transmit an IP packet that has both confidentiality and authentication between hosts. We look at several approaches, including</a:t>
            </a:r>
            <a:r>
              <a:rPr lang="en-US" b="1" i="1" smtClean="0">
                <a:latin typeface="Arial" pitchFamily="34" charset="0"/>
                <a:cs typeface="Arial" pitchFamily="34" charset="0"/>
              </a:rPr>
              <a:t>: </a:t>
            </a:r>
            <a:r>
              <a:rPr lang="en-US" smtClean="0">
                <a:latin typeface="Arial" pitchFamily="34" charset="0"/>
                <a:cs typeface="Arial" pitchFamily="34" charset="0"/>
              </a:rPr>
              <a:t>ESP with authentication option</a:t>
            </a:r>
            <a:r>
              <a:rPr lang="en-US" b="1" i="1" smtClean="0">
                <a:latin typeface="Arial" pitchFamily="34" charset="0"/>
                <a:cs typeface="Arial" pitchFamily="34" charset="0"/>
              </a:rPr>
              <a:t>, </a:t>
            </a:r>
            <a:r>
              <a:rPr lang="en-US" smtClean="0">
                <a:latin typeface="Arial" pitchFamily="34" charset="0"/>
                <a:cs typeface="Arial" pitchFamily="34" charset="0"/>
              </a:rPr>
              <a:t>use two bundled transport SAs, with the inner being an ESP SA and the outer being an AH SA; use a bundle consisting of an inner AH transport SA and an outer ESP tunnel SA. See text for more details.</a:t>
            </a:r>
          </a:p>
        </p:txBody>
      </p:sp>
    </p:spTree>
    <p:extLst>
      <p:ext uri="{BB962C8B-B14F-4D97-AF65-F5344CB8AC3E}">
        <p14:creationId xmlns:p14="http://schemas.microsoft.com/office/powerpoint/2010/main" val="18122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2CC9995-1A6D-4D28-86C3-B896DCD53142}" type="slidenum">
              <a:rPr lang="en-AU"/>
              <a:pPr/>
              <a:t>18</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IPSec Architecture document lists four examples of combinations of SAs that must be supported by compliant IPSec hosts or security gateways. These are illustrated in Stallings Figure 19.10. The lower part of each case in the figure represents the physical connectivity of the elements; the upper part represents logical connectivity via one or more nested SAs. Each SA can be either AH or ESP. For host-to-host SAs, the mode may be either transport or tunnel; otherwise it must be tunnel mode. Note the *’d devices implement IPSec. The cases are:</a:t>
            </a:r>
          </a:p>
          <a:p>
            <a:pPr eaLnBrk="1" hangingPunct="1"/>
            <a:r>
              <a:rPr lang="en-US" smtClean="0">
                <a:latin typeface="Arial" pitchFamily="34" charset="0"/>
                <a:cs typeface="Arial" pitchFamily="34" charset="0"/>
              </a:rPr>
              <a:t>Case 1 security is provided between end systems that implement IPSec, who share suitable keys, using AH tunnel, ESP transport, ESP + AH transport, any of above inside AH/ESP tunnel; to </a:t>
            </a:r>
            <a:r>
              <a:rPr lang="en-US" smtClean="0">
                <a:latin typeface="Arial" pitchFamily="34" charset="0"/>
              </a:rPr>
              <a:t>support authentication, encryption, authentication before encryption, and authentication after encryption.</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Case 2 security is provided only between gateways (routers, firewalls,etc.) and no hosts implement IPSec, a simple VPN using </a:t>
            </a:r>
            <a:r>
              <a:rPr lang="en-US" smtClean="0">
                <a:latin typeface="Arial" pitchFamily="34" charset="0"/>
              </a:rPr>
              <a:t>a single AH or ESP tunnel SA</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Case 3 builds on Case 2 by adding end-to-end security .The same combinations discussed for cases 1 and 2 are allowed here.</a:t>
            </a:r>
          </a:p>
          <a:p>
            <a:pPr eaLnBrk="1" hangingPunct="1"/>
            <a:r>
              <a:rPr lang="en-US" smtClean="0">
                <a:latin typeface="Arial" pitchFamily="34" charset="0"/>
                <a:cs typeface="Arial" pitchFamily="34" charset="0"/>
              </a:rPr>
              <a:t>Case 4 provides support for a remote host that uses the Internet to reach an organization’s firewall and then to gain access to some server or workstation behind the firewall. Only tunnel mode is required between the remote host and the firewall. </a:t>
            </a:r>
            <a:r>
              <a:rPr lang="en-US" smtClean="0">
                <a:latin typeface="Arial" pitchFamily="34" charset="0"/>
              </a:rPr>
              <a:t>As in Case 1, one or two SAs may be used between the remote host and the local host.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717570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7713EFB-C3F8-403C-9181-CD5D94692B88}" type="slidenum">
              <a:rPr lang="en-AU"/>
              <a:pPr/>
              <a:t>19</a:t>
            </a:fld>
            <a:endParaRPr lang="en-AU"/>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smtClean="0">
                <a:latin typeface="Arial" pitchFamily="34" charset="0"/>
                <a:cs typeface="Arial" pitchFamily="34" charset="0"/>
              </a:rPr>
              <a:t>• Manual where a system administrator manually configures each system with its own keys and with the keys of other communicating </a:t>
            </a:r>
          </a:p>
          <a:p>
            <a:pPr eaLnBrk="1" hangingPunct="1"/>
            <a:r>
              <a:rPr lang="en-US" smtClean="0">
                <a:latin typeface="Arial" pitchFamily="34" charset="0"/>
                <a:cs typeface="Arial" pitchFamily="34" charset="0"/>
              </a:rPr>
              <a:t>• Automated where an automated system enables the on-demand creation of keys for SAs and facilitates the use of keys in a large distributed system with an evolving configuration</a:t>
            </a:r>
          </a:p>
          <a:p>
            <a:pPr eaLnBrk="1" hangingPunct="1"/>
            <a:r>
              <a:rPr lang="en-US" smtClean="0">
                <a:latin typeface="Arial" pitchFamily="34" charset="0"/>
                <a:cs typeface="Arial" pitchFamily="34" charset="0"/>
              </a:rPr>
              <a:t>The default automated key management protocol for IPSec is referred to as ISAKMP/Oakley.</a:t>
            </a:r>
          </a:p>
        </p:txBody>
      </p:sp>
    </p:spTree>
    <p:extLst>
      <p:ext uri="{BB962C8B-B14F-4D97-AF65-F5344CB8AC3E}">
        <p14:creationId xmlns:p14="http://schemas.microsoft.com/office/powerpoint/2010/main" val="208318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37E905F1-7A86-4B33-8370-CF35C3E5A0B7}" type="slidenum">
              <a:rPr lang="en-AU"/>
              <a:pPr/>
              <a:t>2</a:t>
            </a:fld>
            <a:endParaRPr lang="en-AU"/>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extLst>
      <p:ext uri="{BB962C8B-B14F-4D97-AF65-F5344CB8AC3E}">
        <p14:creationId xmlns:p14="http://schemas.microsoft.com/office/powerpoint/2010/main" val="2144150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0065292-2E79-4889-A42E-03BD3C0B7072}" type="slidenum">
              <a:rPr lang="en-AU"/>
              <a:pPr/>
              <a:t>20</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cs typeface="Arial" pitchFamily="34" charset="0"/>
              </a:rPr>
              <a:t>Oakley is a key exchange protocol based on the Diffie-Hellman algorithm but providing added security. Oakley is generic in that it does not dictate specific formats. Oakley is designed to retain the advantages of Diffie-Hellman while countering its weaknesses. These include that it does not provide any information about the identities of the parties, is subject to a man-in-the-middle attack, and is computationally intensive</a:t>
            </a:r>
          </a:p>
          <a:p>
            <a:pPr marL="228600" indent="-228600" eaLnBrk="1" hangingPunct="1"/>
            <a:r>
              <a:rPr lang="en-US" smtClean="0">
                <a:latin typeface="Arial" pitchFamily="34" charset="0"/>
                <a:cs typeface="Arial" pitchFamily="34" charset="0"/>
              </a:rPr>
              <a:t>The Oakley algorithm is characterized by five important features: </a:t>
            </a:r>
          </a:p>
          <a:p>
            <a:pPr marL="228600" indent="-228600" eaLnBrk="1" hangingPunct="1">
              <a:buFont typeface="Times" pitchFamily="-107" charset="0"/>
              <a:buNone/>
            </a:pPr>
            <a:r>
              <a:rPr lang="en-US" smtClean="0">
                <a:latin typeface="Arial" pitchFamily="34" charset="0"/>
                <a:cs typeface="Arial" pitchFamily="34" charset="0"/>
              </a:rPr>
              <a:t>1. It employs a mechanism known as cookies to thwart clogging attacks</a:t>
            </a:r>
          </a:p>
          <a:p>
            <a:pPr marL="228600" indent="-228600" eaLnBrk="1" hangingPunct="1">
              <a:buFont typeface="Times" pitchFamily="-107" charset="0"/>
              <a:buNone/>
            </a:pPr>
            <a:r>
              <a:rPr lang="en-US" smtClean="0">
                <a:latin typeface="Arial" pitchFamily="34" charset="0"/>
                <a:cs typeface="Arial" pitchFamily="34" charset="0"/>
              </a:rPr>
              <a:t>2. It enables the two parties to negotiate a group; this, in essence, specifies the global parameters of the Diffie-Hellman key exchange</a:t>
            </a:r>
          </a:p>
          <a:p>
            <a:pPr marL="228600" indent="-228600" eaLnBrk="1" hangingPunct="1">
              <a:buFont typeface="Times" pitchFamily="-107" charset="0"/>
              <a:buNone/>
            </a:pPr>
            <a:r>
              <a:rPr lang="en-US" smtClean="0">
                <a:latin typeface="Arial" pitchFamily="34" charset="0"/>
                <a:cs typeface="Arial" pitchFamily="34" charset="0"/>
              </a:rPr>
              <a:t>3. It uses nonces to ensure against replay attacks</a:t>
            </a:r>
          </a:p>
          <a:p>
            <a:pPr marL="228600" indent="-228600" eaLnBrk="1" hangingPunct="1">
              <a:buFont typeface="Times" pitchFamily="-107" charset="0"/>
              <a:buNone/>
            </a:pPr>
            <a:r>
              <a:rPr lang="en-US" smtClean="0">
                <a:latin typeface="Arial" pitchFamily="34" charset="0"/>
                <a:cs typeface="Arial" pitchFamily="34" charset="0"/>
              </a:rPr>
              <a:t>4. It enables the exchange of Diffie-Hellman public key values</a:t>
            </a:r>
          </a:p>
          <a:p>
            <a:pPr marL="228600" indent="-228600" eaLnBrk="1" hangingPunct="1">
              <a:buFont typeface="Times" pitchFamily="-107" charset="0"/>
              <a:buNone/>
            </a:pPr>
            <a:r>
              <a:rPr lang="en-US" smtClean="0">
                <a:latin typeface="Arial" pitchFamily="34" charset="0"/>
                <a:cs typeface="Arial" pitchFamily="34" charset="0"/>
              </a:rPr>
              <a:t>5. It authenticates the Diffie-Hellman exchange to thwart man-in-the-middle attacks</a:t>
            </a:r>
          </a:p>
          <a:p>
            <a:pPr marL="228600" indent="-228600" eaLnBrk="1" hangingPunct="1">
              <a:buFont typeface="Times" pitchFamily="-107" charset="0"/>
              <a:buNone/>
            </a:pPr>
            <a:r>
              <a:rPr lang="en-US" smtClean="0">
                <a:latin typeface="Arial" pitchFamily="34" charset="0"/>
                <a:cs typeface="Arial" pitchFamily="34" charset="0"/>
              </a:rPr>
              <a:t>Oakley supports the use of different groups for the Diffie-Hellman key exchange, being 768, 1024 or 1536 bit primes, or 155 or 185 bit elliptic curves. See text for more details.</a:t>
            </a:r>
          </a:p>
        </p:txBody>
      </p:sp>
    </p:spTree>
    <p:extLst>
      <p:ext uri="{BB962C8B-B14F-4D97-AF65-F5344CB8AC3E}">
        <p14:creationId xmlns:p14="http://schemas.microsoft.com/office/powerpoint/2010/main" val="1683305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D9FC6AB-66DC-41CD-9FFF-842E3E8645D6}" type="slidenum">
              <a:rPr lang="en-AU"/>
              <a:pPr/>
              <a:t>21</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t>
            </a:r>
            <a:r>
              <a:rPr lang="en-AU" smtClean="0">
                <a:latin typeface="Arial" pitchFamily="34" charset="0"/>
                <a:cs typeface="Arial" pitchFamily="34" charset="0"/>
              </a:rPr>
              <a:t>Internet Security Association and Key Management Protocol</a:t>
            </a:r>
            <a:r>
              <a:rPr lang="en-US" smtClean="0">
                <a:latin typeface="Arial" pitchFamily="34" charset="0"/>
                <a:cs typeface="Arial" pitchFamily="34"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extLst>
      <p:ext uri="{BB962C8B-B14F-4D97-AF65-F5344CB8AC3E}">
        <p14:creationId xmlns:p14="http://schemas.microsoft.com/office/powerpoint/2010/main" val="371586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smtClean="0">
                <a:latin typeface="Arial" pitchFamily="34" charset="0"/>
              </a:rPr>
              <a:t>The IKEv2 protocol involves the exchange of messages in pairs. The first two pairs of exchanges are referred to as the </a:t>
            </a:r>
            <a:r>
              <a:rPr lang="en-US" b="1" smtClean="0">
                <a:latin typeface="Arial" pitchFamily="34" charset="0"/>
              </a:rPr>
              <a:t>initial exchanges </a:t>
            </a:r>
            <a:r>
              <a:rPr lang="en-US" smtClean="0">
                <a:latin typeface="Arial" pitchFamily="34" charset="0"/>
              </a:rPr>
              <a:t>(see Stallings Figure 19.11a). In the first exchange the two peers exchange information concerning cryptographic algorithms and other security parameters they are willing to use along with nonces and Diffie-Hellman (DH) values. The result of this exchange is to set up a special SA called the IKE SA (Figure 19.2). This SA defines parameters for a secure channel between the peers over which subsequent message exchanges take place. Thus, all subsequent IKE message exchanges are protected by encryption and message authentication. In the second exchange, the two parties authenticate one another and set up a first IPsec SA to be placed in the SADB and used for protecting ordinary (i.e. non-IKE) communications between the peers. Thus four messages are needed to establish the first SA for general use.  The </a:t>
            </a:r>
            <a:r>
              <a:rPr lang="en-US" b="1" smtClean="0">
                <a:latin typeface="Arial" pitchFamily="34" charset="0"/>
              </a:rPr>
              <a:t>CREATE_CHILD_SA </a:t>
            </a:r>
            <a:r>
              <a:rPr lang="en-US" smtClean="0">
                <a:latin typeface="Arial" pitchFamily="34" charset="0"/>
              </a:rPr>
              <a:t>exchange can be used to establish further SAs for protecting traffic. The informational exchange is used to exchange management information, IKEv2 error messages, and other notifications</a:t>
            </a:r>
            <a:r>
              <a:rPr lang="en-US" b="1" smtClean="0">
                <a:latin typeface="Arial" pitchFamily="34" charset="0"/>
              </a:rPr>
              <a:t>. </a:t>
            </a:r>
            <a:endParaRPr lang="en-US"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5F59775D-5AF3-4B80-8AC3-2224D0F6A2A1}" type="slidenum">
              <a:rPr lang="en-AU"/>
              <a:pPr/>
              <a:t>22</a:t>
            </a:fld>
            <a:endParaRPr lang="en-AU"/>
          </a:p>
        </p:txBody>
      </p:sp>
    </p:spTree>
    <p:extLst>
      <p:ext uri="{BB962C8B-B14F-4D97-AF65-F5344CB8AC3E}">
        <p14:creationId xmlns:p14="http://schemas.microsoft.com/office/powerpoint/2010/main" val="161913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B1DFBF7-6145-4FF1-99C7-74B57D136330}" type="slidenum">
              <a:rPr lang="en-AU"/>
              <a:pPr/>
              <a:t>23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533400" y="4343400"/>
            <a:ext cx="5715000" cy="4343400"/>
          </a:xfrm>
          <a:noFill/>
          <a:ln/>
        </p:spPr>
        <p:txBody>
          <a:bodyPr/>
          <a:lstStyle/>
          <a:p>
            <a:pPr eaLnBrk="1" hangingPunct="1"/>
            <a:r>
              <a:rPr lang="en-US" smtClean="0">
                <a:latin typeface="Arial" pitchFamily="34" charset="0"/>
                <a:cs typeface="Arial" pitchFamily="34" charset="0"/>
              </a:rPr>
              <a:t>An ISAKMP message consists of an ISAKMP header followed by one or more payloads, carried in a transport protocol (UDP by default). </a:t>
            </a:r>
          </a:p>
          <a:p>
            <a:pPr eaLnBrk="1" hangingPunct="1"/>
            <a:r>
              <a:rPr lang="en-US" smtClean="0">
                <a:latin typeface="Arial" pitchFamily="34" charset="0"/>
                <a:cs typeface="Arial" pitchFamily="34" charset="0"/>
              </a:rPr>
              <a:t>Stallings Figure19.12a shows the header format for an ISAKMP message, which includes the fields:</a:t>
            </a:r>
          </a:p>
          <a:p>
            <a:pPr eaLnBrk="1" hangingPunct="1"/>
            <a:r>
              <a:rPr lang="en-US" smtClean="0">
                <a:latin typeface="Arial" pitchFamily="34" charset="0"/>
                <a:cs typeface="Arial" pitchFamily="34" charset="0"/>
              </a:rPr>
              <a:t>• Initiator SPI (64 bits): chosen by the initiator to identify a unique SA</a:t>
            </a:r>
          </a:p>
          <a:p>
            <a:pPr eaLnBrk="1" hangingPunct="1"/>
            <a:r>
              <a:rPr lang="en-US" smtClean="0">
                <a:latin typeface="Arial" pitchFamily="34" charset="0"/>
                <a:cs typeface="Arial" pitchFamily="34" charset="0"/>
              </a:rPr>
              <a:t>• Responder Cookie (64 bits): chosen by responder to identify unique IKE SA</a:t>
            </a:r>
          </a:p>
          <a:p>
            <a:pPr eaLnBrk="1" hangingPunct="1"/>
            <a:r>
              <a:rPr lang="en-US" smtClean="0">
                <a:latin typeface="Arial" pitchFamily="34" charset="0"/>
                <a:cs typeface="Arial" pitchFamily="34" charset="0"/>
              </a:rPr>
              <a:t>• Next Payload (8 bits): type of the first payload in the message.</a:t>
            </a:r>
          </a:p>
          <a:p>
            <a:pPr eaLnBrk="1" hangingPunct="1"/>
            <a:r>
              <a:rPr lang="en-US" smtClean="0">
                <a:latin typeface="Arial" pitchFamily="34" charset="0"/>
                <a:cs typeface="Arial" pitchFamily="34" charset="0"/>
              </a:rPr>
              <a:t>• Major/Minor Version (4 bits): Indicates major/minor version of IKE in use</a:t>
            </a:r>
          </a:p>
          <a:p>
            <a:pPr eaLnBrk="1" hangingPunct="1"/>
            <a:r>
              <a:rPr lang="en-US" smtClean="0">
                <a:latin typeface="Arial" pitchFamily="34" charset="0"/>
                <a:cs typeface="Arial" pitchFamily="34" charset="0"/>
              </a:rPr>
              <a:t>• Exchange Type (8 bits): type of exchange.</a:t>
            </a:r>
          </a:p>
          <a:p>
            <a:pPr eaLnBrk="1" hangingPunct="1"/>
            <a:r>
              <a:rPr lang="en-US" smtClean="0">
                <a:latin typeface="Arial" pitchFamily="34" charset="0"/>
              </a:rPr>
              <a:t>• Flags (8 bits): specific options set for this IKE exchange. </a:t>
            </a:r>
          </a:p>
          <a:p>
            <a:pPr eaLnBrk="1" hangingPunct="1"/>
            <a:r>
              <a:rPr lang="en-US" smtClean="0">
                <a:latin typeface="Arial" pitchFamily="34" charset="0"/>
              </a:rPr>
              <a:t>• Message ID (32 bits): control retransmission, matching of requests /responses.</a:t>
            </a:r>
          </a:p>
          <a:p>
            <a:pPr eaLnBrk="1" hangingPunct="1"/>
            <a:r>
              <a:rPr lang="en-US" smtClean="0">
                <a:latin typeface="Arial" pitchFamily="34" charset="0"/>
              </a:rPr>
              <a:t>• Length (32 bits): of total message (header plus all payloads) in octets. </a:t>
            </a: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All ISAKMP payloads begin with the same generic payload header shown in Figure 12.12b. </a:t>
            </a:r>
            <a:r>
              <a:rPr lang="en-US" smtClean="0">
                <a:latin typeface="Arial" pitchFamily="34" charset="0"/>
              </a:rPr>
              <a:t>The Next Payload field has a value of 0 if this is the last payload in the message; otherwise its value is the type of the next payload. The Payload Length field indicates the length in octets of this payload, including the generic payload header. The critical bit is zero if the sender wants the recipient to skip this payload if it does not understand the payload type code in the Next Payload field of the previous payload. It is set to one if the sender wants the recipient to reject this entire message if it does not understand the payload type.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2001745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7B83265-2594-4ED9-AD2C-777546557644}" type="slidenum">
              <a:rPr lang="en-AU"/>
              <a:pPr/>
              <a:t>24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Table19.3 summarizes the payload types defined for ISAKMP, and lists the fields, or parameters, that are part of each payload. The </a:t>
            </a:r>
            <a:r>
              <a:rPr lang="en-US" b="1" smtClean="0">
                <a:latin typeface="Arial" pitchFamily="34" charset="0"/>
                <a:cs typeface="Arial" pitchFamily="34" charset="0"/>
              </a:rPr>
              <a:t>SA payload </a:t>
            </a:r>
            <a:r>
              <a:rPr lang="en-US" smtClean="0">
                <a:latin typeface="Arial" pitchFamily="34" charset="0"/>
                <a:cs typeface="Arial" pitchFamily="34" charset="0"/>
              </a:rPr>
              <a:t>is used to begin the establishment of an SA. The payload has a complex, hierarchical structure. The payload may contain multiple proposals. Each proposal may contain multiple protocols. Each protocol may contain multiple transforms. And each transform may contain multiple attributes. These elements are formatted as substructures within the payload</a:t>
            </a:r>
            <a:r>
              <a:rPr lang="en-US" b="1" smtClean="0">
                <a:latin typeface="Arial" pitchFamily="34" charset="0"/>
                <a:cs typeface="Arial" pitchFamily="34" charset="0"/>
              </a:rPr>
              <a:t> </a:t>
            </a:r>
            <a:r>
              <a:rPr lang="en-US" smtClean="0">
                <a:latin typeface="Arial" pitchFamily="34" charset="0"/>
                <a:cs typeface="Arial" pitchFamily="34" charset="0"/>
              </a:rPr>
              <a:t>with proposal, transform and attribute. See text for more  details.</a:t>
            </a:r>
          </a:p>
        </p:txBody>
      </p:sp>
    </p:spTree>
    <p:extLst>
      <p:ext uri="{BB962C8B-B14F-4D97-AF65-F5344CB8AC3E}">
        <p14:creationId xmlns:p14="http://schemas.microsoft.com/office/powerpoint/2010/main" val="86156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p:spPr>
        <p:txBody>
          <a:bodyPr/>
          <a:lstStyle/>
          <a:p>
            <a:r>
              <a:rPr lang="en-US" sz="1100" smtClean="0">
                <a:latin typeface="Arial" pitchFamily="34" charset="0"/>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sz="1100" smtClean="0">
                <a:latin typeface="Arial" pitchFamily="34" charset="0"/>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p>
        </p:txBody>
      </p:sp>
      <p:sp>
        <p:nvSpPr>
          <p:cNvPr id="67588" name="Slide Number Placeholder 3"/>
          <p:cNvSpPr>
            <a:spLocks noGrp="1"/>
          </p:cNvSpPr>
          <p:nvPr>
            <p:ph type="sldNum" sz="quarter" idx="5"/>
          </p:nvPr>
        </p:nvSpPr>
        <p:spPr>
          <a:noFill/>
        </p:spPr>
        <p:txBody>
          <a:bodyPr/>
          <a:lstStyle/>
          <a:p>
            <a:fld id="{AA64A8A0-A003-41C2-BBFE-7C308B3AEE7E}" type="slidenum">
              <a:rPr lang="en-AU"/>
              <a:pPr/>
              <a:t>25</a:t>
            </a:fld>
            <a:endParaRPr lang="en-AU"/>
          </a:p>
        </p:txBody>
      </p:sp>
    </p:spTree>
    <p:extLst>
      <p:ext uri="{BB962C8B-B14F-4D97-AF65-F5344CB8AC3E}">
        <p14:creationId xmlns:p14="http://schemas.microsoft.com/office/powerpoint/2010/main" val="2061586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31AE57F-2189-4EE0-9AC4-B1A03A76356B}" type="slidenum">
              <a:rPr lang="en-AU"/>
              <a:pPr/>
              <a:t>26</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latin typeface="Arial" pitchFamily="34" charset="0"/>
              </a:rPr>
              <a:t>Chapter 19 summary.</a:t>
            </a:r>
          </a:p>
        </p:txBody>
      </p:sp>
    </p:spTree>
    <p:extLst>
      <p:ext uri="{BB962C8B-B14F-4D97-AF65-F5344CB8AC3E}">
        <p14:creationId xmlns:p14="http://schemas.microsoft.com/office/powerpoint/2010/main" val="157958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58C3B31-91C2-466B-9FD5-2838E1BBEEF6}" type="slidenum">
              <a:rPr lang="en-AU"/>
              <a:pPr/>
              <a:t>3</a:t>
            </a:fld>
            <a:endParaRPr lang="en-A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smtClean="0">
                <a:latin typeface="Arial" pitchFamily="34" charset="0"/>
                <a:cs typeface="Arial" pitchFamily="34"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extLst>
      <p:ext uri="{BB962C8B-B14F-4D97-AF65-F5344CB8AC3E}">
        <p14:creationId xmlns:p14="http://schemas.microsoft.com/office/powerpoint/2010/main" val="195426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EF924C3-53E6-42F5-83FD-3E960CB26DE9}" type="slidenum">
              <a:rPr lang="en-AU"/>
              <a:pPr/>
              <a:t>4</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19.1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63420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2AE9CA5-30C6-4847-A53B-3A0D3B20320D}" type="slidenum">
              <a:rPr lang="en-AU"/>
              <a:pPr/>
              <a:t>5</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Some of the benefits of IPSec include:</a:t>
            </a:r>
          </a:p>
          <a:p>
            <a:pPr eaLnBrk="1" hangingPunct="1"/>
            <a:r>
              <a:rPr lang="en-US" smtClean="0">
                <a:latin typeface="Arial" pitchFamily="34" charset="0"/>
                <a:cs typeface="Arial" pitchFamily="34"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smtClean="0">
                <a:latin typeface="Arial" pitchFamily="34" charset="0"/>
                <a:cs typeface="Arial" pitchFamily="34" charset="0"/>
              </a:rPr>
              <a:t>• in a firewall is resistant to bypass if all traffic from the outside must use IP and the firewall is the only means of entrance from the Internet into the organization.</a:t>
            </a:r>
          </a:p>
          <a:p>
            <a:pPr eaLnBrk="1" hangingPunct="1"/>
            <a:r>
              <a:rPr lang="en-US" smtClean="0">
                <a:latin typeface="Arial" pitchFamily="34" charset="0"/>
                <a:cs typeface="Arial" pitchFamily="34"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smtClean="0">
                <a:latin typeface="Arial" pitchFamily="34" charset="0"/>
                <a:cs typeface="Arial" pitchFamily="34" charset="0"/>
              </a:rPr>
              <a:t>• can be transparent to end users. There is no need to train users on security mechanisms, issue keying material on a per-user basis, or revoke keying material when users leave the organization. </a:t>
            </a:r>
          </a:p>
          <a:p>
            <a:pPr eaLnBrk="1" hangingPunct="1"/>
            <a:r>
              <a:rPr lang="en-US" smtClean="0">
                <a:latin typeface="Arial" pitchFamily="34" charset="0"/>
                <a:cs typeface="Arial" pitchFamily="34" charset="0"/>
              </a:rPr>
              <a:t>• can provide security for individual users if needed. This is useful for offsite workers and for setting up a secure virtual subnetwork within an organization for sensitive applications. </a:t>
            </a:r>
          </a:p>
          <a:p>
            <a:pPr eaLnBrk="1" hangingPunct="1"/>
            <a:r>
              <a:rPr lang="en-US" smtClean="0">
                <a:latin typeface="Arial" pitchFamily="34" charset="0"/>
                <a:cs typeface="Arial" pitchFamily="34" charset="0"/>
              </a:rPr>
              <a:t>It also plays a vital role in the routing architecture required for internetworking.</a:t>
            </a:r>
          </a:p>
        </p:txBody>
      </p:sp>
    </p:spTree>
    <p:extLst>
      <p:ext uri="{BB962C8B-B14F-4D97-AF65-F5344CB8AC3E}">
        <p14:creationId xmlns:p14="http://schemas.microsoft.com/office/powerpoint/2010/main" val="143909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FDB3F57-34B8-4BA3-AC50-C60013547BD1}" type="slidenum">
              <a:rPr lang="en-AU"/>
              <a:pPr/>
              <a:t>6</a:t>
            </a:fld>
            <a:endParaRPr lang="en-AU"/>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xfrm>
            <a:off x="685800" y="4343400"/>
            <a:ext cx="5486400" cy="4476750"/>
          </a:xfrm>
          <a:noFill/>
          <a:ln/>
        </p:spPr>
        <p:txBody>
          <a:bodyPr/>
          <a:lstStyle/>
          <a:p>
            <a:pPr eaLnBrk="1" hangingPunct="1"/>
            <a:r>
              <a:rPr lang="en-US" smtClean="0">
                <a:latin typeface="Arial" pitchFamily="34" charset="0"/>
                <a:cs typeface="Arial" pitchFamily="34"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Architecture</a:t>
            </a:r>
            <a:r>
              <a:rPr lang="en-US" smtClean="0">
                <a:latin typeface="Arial" pitchFamily="34" charset="0"/>
                <a:cs typeface="Arial" pitchFamily="34" charset="0"/>
              </a:rPr>
              <a:t>: Covers the general concepts, security requirements, definitions, and mechanisms defining IPsec technology, see RFC 4301, </a:t>
            </a:r>
            <a:r>
              <a:rPr lang="en-US" i="1" smtClean="0">
                <a:latin typeface="Arial" pitchFamily="34" charset="0"/>
                <a:cs typeface="Arial" pitchFamily="34" charset="0"/>
              </a:rPr>
              <a:t>Security Architecture for the Internet Protocol</a:t>
            </a:r>
            <a:r>
              <a:rPr lang="en-US" b="1" i="1" smtClean="0">
                <a:latin typeface="Arial" pitchFamily="34" charset="0"/>
                <a:cs typeface="Arial" pitchFamily="34" charset="0"/>
              </a:rPr>
              <a:t>. </a:t>
            </a:r>
          </a:p>
          <a:p>
            <a:pPr eaLnBrk="1" hangingPunct="1"/>
            <a:r>
              <a:rPr lang="en-US" b="1" smtClean="0">
                <a:latin typeface="Arial" pitchFamily="34" charset="0"/>
                <a:cs typeface="Arial" pitchFamily="34" charset="0"/>
              </a:rPr>
              <a:t>• Authentication Header (AH): </a:t>
            </a:r>
            <a:r>
              <a:rPr lang="en-US" smtClean="0">
                <a:latin typeface="Arial" pitchFamily="34" charset="0"/>
                <a:cs typeface="Arial" pitchFamily="34" charset="0"/>
              </a:rPr>
              <a:t>AH is an extension header for message authentication, now deprecated. See RFC 4302, </a:t>
            </a:r>
            <a:r>
              <a:rPr lang="en-US" i="1" smtClean="0">
                <a:latin typeface="Arial" pitchFamily="34" charset="0"/>
                <a:cs typeface="Arial" pitchFamily="34" charset="0"/>
              </a:rPr>
              <a:t>IP Authentication Header</a:t>
            </a:r>
            <a:r>
              <a:rPr lang="en-US" smtClean="0">
                <a:latin typeface="Arial" pitchFamily="34" charset="0"/>
                <a:cs typeface="Arial" pitchFamily="34" charset="0"/>
              </a:rPr>
              <a:t>. </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Encapsulating Security Payload (ESP): </a:t>
            </a:r>
            <a:r>
              <a:rPr lang="en-US" smtClean="0">
                <a:latin typeface="Arial" pitchFamily="34" charset="0"/>
                <a:cs typeface="Arial" pitchFamily="34" charset="0"/>
              </a:rPr>
              <a:t>ESP consists of an encapsulating header and trailer used to provide encryption or combined encryption/authentication. See RFC 4303, </a:t>
            </a:r>
            <a:r>
              <a:rPr lang="en-US" i="1" smtClean="0">
                <a:latin typeface="Arial" pitchFamily="34" charset="0"/>
                <a:cs typeface="Arial" pitchFamily="34" charset="0"/>
              </a:rPr>
              <a:t>IP Encapsulating Security Payload (ESP). </a:t>
            </a:r>
          </a:p>
          <a:p>
            <a:pPr eaLnBrk="1" hangingPunct="1"/>
            <a:r>
              <a:rPr lang="en-US" b="1" smtClean="0">
                <a:latin typeface="Arial" pitchFamily="34" charset="0"/>
                <a:cs typeface="Arial" pitchFamily="34" charset="0"/>
              </a:rPr>
              <a:t>• Internet Key Exchange (IKE): </a:t>
            </a:r>
            <a:r>
              <a:rPr lang="en-US" smtClean="0">
                <a:latin typeface="Arial" pitchFamily="34" charset="0"/>
                <a:cs typeface="Arial" pitchFamily="34" charset="0"/>
              </a:rPr>
              <a:t>a collection of documents describing the key management schemes for use with IPsec. See RFC4306</a:t>
            </a:r>
            <a:r>
              <a:rPr lang="en-US" i="1" smtClean="0">
                <a:latin typeface="Arial" pitchFamily="34" charset="0"/>
                <a:cs typeface="Arial" pitchFamily="34" charset="0"/>
              </a:rPr>
              <a:t>, Internet Key Exchange (IKEv2) Protocol</a:t>
            </a:r>
            <a:r>
              <a:rPr lang="en-US" smtClean="0">
                <a:latin typeface="Arial" pitchFamily="34" charset="0"/>
                <a:cs typeface="Arial" pitchFamily="34" charset="0"/>
              </a:rPr>
              <a:t>, and other related RFCs. </a:t>
            </a:r>
          </a:p>
          <a:p>
            <a:pPr eaLnBrk="1" hangingPunct="1"/>
            <a:r>
              <a:rPr lang="en-US" b="1" smtClean="0">
                <a:latin typeface="Arial" pitchFamily="34" charset="0"/>
                <a:cs typeface="Arial" pitchFamily="34" charset="0"/>
              </a:rPr>
              <a:t>• Cryptographic algorithms: </a:t>
            </a:r>
            <a:r>
              <a:rPr lang="en-US" smtClean="0">
                <a:latin typeface="Arial" pitchFamily="34" charset="0"/>
                <a:cs typeface="Arial" pitchFamily="34" charset="0"/>
              </a:rPr>
              <a:t>a large set of documents that define and describe cryptographic algorithms for encryption, message authentication, pseudorandom functions (PRFs), and cryptographic key exchange. </a:t>
            </a:r>
          </a:p>
          <a:p>
            <a:pPr eaLnBrk="1" hangingPunct="1"/>
            <a:r>
              <a:rPr lang="en-US" b="1" smtClean="0">
                <a:latin typeface="Arial" pitchFamily="34" charset="0"/>
                <a:cs typeface="Arial" pitchFamily="34" charset="0"/>
              </a:rPr>
              <a:t>• Other: </a:t>
            </a:r>
            <a:r>
              <a:rPr lang="en-US" smtClean="0">
                <a:latin typeface="Arial" pitchFamily="34" charset="0"/>
                <a:cs typeface="Arial" pitchFamily="34" charset="0"/>
              </a:rPr>
              <a:t>There are a variety of other IPsec-related RFCs, including those dealing with  security policy and management information base (MIB) content. </a:t>
            </a:r>
          </a:p>
        </p:txBody>
      </p:sp>
    </p:spTree>
    <p:extLst>
      <p:ext uri="{BB962C8B-B14F-4D97-AF65-F5344CB8AC3E}">
        <p14:creationId xmlns:p14="http://schemas.microsoft.com/office/powerpoint/2010/main" val="187994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A12A8DC-0065-49BA-9A71-6085BB147C43}" type="slidenum">
              <a:rPr lang="en-AU"/>
              <a:pPr/>
              <a:t>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4574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r>
              <a:rPr lang="en-US" smtClean="0">
                <a:latin typeface="Arial" pitchFamily="34" charset="0"/>
              </a:rPr>
              <a:t>Both AH and ESP support two modes of use: transport and tunnel mode, but will focus on ESP.</a:t>
            </a:r>
          </a:p>
          <a:p>
            <a:pPr eaLnBrk="1" hangingPunct="1">
              <a:lnSpc>
                <a:spcPct val="90000"/>
              </a:lnSpc>
            </a:pPr>
            <a:r>
              <a:rPr lang="en-US" smtClean="0">
                <a:latin typeface="Arial" pitchFamily="34" charset="0"/>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smtClean="0">
                <a:latin typeface="Arial" pitchFamily="34" charset="0"/>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32772" name="Slide Number Placeholder 3"/>
          <p:cNvSpPr>
            <a:spLocks noGrp="1"/>
          </p:cNvSpPr>
          <p:nvPr>
            <p:ph type="sldNum" sz="quarter" idx="5"/>
          </p:nvPr>
        </p:nvSpPr>
        <p:spPr>
          <a:noFill/>
        </p:spPr>
        <p:txBody>
          <a:bodyPr/>
          <a:lstStyle/>
          <a:p>
            <a:fld id="{0CE686C5-3F9C-463B-961C-77EC2F4472CB}" type="slidenum">
              <a:rPr lang="en-AU"/>
              <a:pPr/>
              <a:t>8</a:t>
            </a:fld>
            <a:endParaRPr lang="en-AU"/>
          </a:p>
        </p:txBody>
      </p:sp>
    </p:spTree>
    <p:extLst>
      <p:ext uri="{BB962C8B-B14F-4D97-AF65-F5344CB8AC3E}">
        <p14:creationId xmlns:p14="http://schemas.microsoft.com/office/powerpoint/2010/main" val="55558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2FE44A3-2E26-4410-8629-C9EF284A19E1}" type="slidenum">
              <a:rPr lang="en-AU"/>
              <a:pPr/>
              <a:t>9</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19.7 shows two ways in which the IPsec ESP service can be used. In the upper part of the figure, encryption (and optionally authentication) is provided directly between two hosts. Figure 19.7b shows how tunnel mode operation can be used to set up a </a:t>
            </a:r>
            <a:r>
              <a:rPr lang="en-US" b="1" smtClean="0">
                <a:latin typeface="Arial" pitchFamily="34" charset="0"/>
              </a:rPr>
              <a:t>virtual private network</a:t>
            </a:r>
            <a:r>
              <a:rPr lang="en-US" smtClean="0">
                <a:latin typeface="Arial" pitchFamily="34" charset="0"/>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p>
        </p:txBody>
      </p:sp>
    </p:spTree>
    <p:extLst>
      <p:ext uri="{BB962C8B-B14F-4D97-AF65-F5344CB8AC3E}">
        <p14:creationId xmlns:p14="http://schemas.microsoft.com/office/powerpoint/2010/main" val="38826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481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8C1652E4-BB98-4005-81AD-ECFF441D473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6C2E9705-A47A-4A11-A541-42625544BDA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8873006-00E9-4B37-8EDC-BAA46D19975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0D53E6C-05B0-4267-8CA6-FF1101198FD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3F4AF4D8-CC31-4470-A277-3AAF217ECCD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D6522D9C-3798-4939-BCDE-5A8783BC9DA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7555B8F5-675F-4930-983E-F220C7B0C4A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6F670A59-604E-456D-94F5-9B3231B674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70670116-FC80-4121-BD07-49F083AD19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A917961D-C571-4FB5-A4BF-B1DB2AEF5B8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31912F3A-9A98-4D83-9D5F-34CE4513502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373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373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4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374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374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4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4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375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5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375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6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377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378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378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379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379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379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DFB4F929-8F94-4572-A57C-248DC9E65E18}" type="slidenum">
              <a:rPr lang="en-US"/>
              <a:pPr/>
              <a:t>‹#›</a:t>
            </a:fld>
            <a:endParaRPr lang="en-US"/>
          </a:p>
        </p:txBody>
      </p:sp>
      <p:sp>
        <p:nvSpPr>
          <p:cNvPr id="7379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IP Security</a:t>
            </a:r>
            <a:endParaRPr lang="en-AU"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i="1" smtClean="0"/>
              <a:t>If a secret piece of news is divulged by a spy before the time is ripe, he must be put to death, together with the man to whom the secret was told.</a:t>
            </a:r>
          </a:p>
          <a:p>
            <a:pPr eaLnBrk="1" hangingPunct="1">
              <a:buFont typeface="Wingdings" pitchFamily="2" charset="2"/>
              <a:buNone/>
            </a:pPr>
            <a:r>
              <a:rPr lang="en-AU" b="1" smtClean="0"/>
              <a:t>	—</a:t>
            </a:r>
            <a:r>
              <a:rPr lang="en-AU" b="1" i="1" smtClean="0"/>
              <a:t>The Art of War</a:t>
            </a:r>
            <a:r>
              <a:rPr lang="en-AU" b="1" smtClean="0"/>
              <a:t>, Sun Tzu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2895600" cy="6248400"/>
          </a:xfrm>
        </p:spPr>
        <p:txBody>
          <a:bodyPr/>
          <a:lstStyle/>
          <a:p>
            <a:pPr eaLnBrk="1" hangingPunct="1"/>
            <a:r>
              <a:rPr lang="en-US" smtClean="0"/>
              <a:t>Transport</a:t>
            </a:r>
            <a:br>
              <a:rPr lang="en-US" smtClean="0"/>
            </a:br>
            <a:r>
              <a:rPr lang="en-US" smtClean="0"/>
              <a:t> and</a:t>
            </a:r>
            <a:br>
              <a:rPr lang="en-US" smtClean="0"/>
            </a:br>
            <a:r>
              <a:rPr lang="en-US" smtClean="0"/>
              <a:t>Tunnel Mode</a:t>
            </a:r>
            <a:br>
              <a:rPr lang="en-US" smtClean="0"/>
            </a:br>
            <a:r>
              <a:rPr lang="en-US" smtClean="0"/>
              <a:t>Protocols</a:t>
            </a:r>
            <a:endParaRPr lang="en-AU" smtClean="0"/>
          </a:p>
        </p:txBody>
      </p:sp>
      <p:pic>
        <p:nvPicPr>
          <p:cNvPr id="35843" name="Picture 3"/>
          <p:cNvPicPr>
            <a:picLocks noChangeAspect="1"/>
          </p:cNvPicPr>
          <p:nvPr/>
        </p:nvPicPr>
        <p:blipFill>
          <a:blip r:embed="rId3"/>
          <a:srcRect/>
          <a:stretch>
            <a:fillRect/>
          </a:stretch>
        </p:blipFill>
        <p:spPr bwMode="auto">
          <a:xfrm>
            <a:off x="3962400" y="0"/>
            <a:ext cx="5181600" cy="6908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Security Associations</a:t>
            </a:r>
            <a:endParaRPr lang="en-AU" smtClean="0"/>
          </a:p>
        </p:txBody>
      </p:sp>
      <p:sp>
        <p:nvSpPr>
          <p:cNvPr id="53251" name="Rectangle 3"/>
          <p:cNvSpPr>
            <a:spLocks noGrp="1" noChangeArrowheads="1"/>
          </p:cNvSpPr>
          <p:nvPr>
            <p:ph type="body" idx="1"/>
          </p:nvPr>
        </p:nvSpPr>
        <p:spPr/>
        <p:txBody>
          <a:bodyPr/>
          <a:lstStyle/>
          <a:p>
            <a:pPr eaLnBrk="1" hangingPunct="1">
              <a:lnSpc>
                <a:spcPct val="90000"/>
              </a:lnSpc>
            </a:pPr>
            <a:r>
              <a:rPr lang="en-US" smtClean="0"/>
              <a:t>a one-way relationship between sender &amp; receiver that affords security for traffic flow</a:t>
            </a:r>
          </a:p>
          <a:p>
            <a:pPr eaLnBrk="1" hangingPunct="1">
              <a:lnSpc>
                <a:spcPct val="90000"/>
              </a:lnSpc>
            </a:pPr>
            <a:r>
              <a:rPr lang="en-US" smtClean="0"/>
              <a:t>defined by 3 parameters:</a:t>
            </a:r>
          </a:p>
          <a:p>
            <a:pPr lvl="1" eaLnBrk="1" hangingPunct="1">
              <a:lnSpc>
                <a:spcPct val="90000"/>
              </a:lnSpc>
            </a:pPr>
            <a:r>
              <a:rPr lang="en-AU" smtClean="0"/>
              <a:t>Security Parameters Index (SPI)</a:t>
            </a:r>
          </a:p>
          <a:p>
            <a:pPr lvl="1" eaLnBrk="1" hangingPunct="1">
              <a:lnSpc>
                <a:spcPct val="90000"/>
              </a:lnSpc>
            </a:pPr>
            <a:r>
              <a:rPr lang="en-AU" smtClean="0"/>
              <a:t>IP Destination Address</a:t>
            </a:r>
          </a:p>
          <a:p>
            <a:pPr lvl="1" eaLnBrk="1" hangingPunct="1">
              <a:lnSpc>
                <a:spcPct val="90000"/>
              </a:lnSpc>
            </a:pPr>
            <a:r>
              <a:rPr lang="en-AU" smtClean="0"/>
              <a:t>Security Protocol Identifier</a:t>
            </a:r>
          </a:p>
          <a:p>
            <a:pPr eaLnBrk="1" hangingPunct="1">
              <a:lnSpc>
                <a:spcPct val="90000"/>
              </a:lnSpc>
            </a:pPr>
            <a:r>
              <a:rPr lang="en-US" smtClean="0"/>
              <a:t>has a number of other parameters</a:t>
            </a:r>
          </a:p>
          <a:p>
            <a:pPr lvl="1" eaLnBrk="1" hangingPunct="1">
              <a:lnSpc>
                <a:spcPct val="90000"/>
              </a:lnSpc>
            </a:pPr>
            <a:r>
              <a:rPr lang="en-US" smtClean="0"/>
              <a:t>seq no, AH &amp; EH info, lifetime etc</a:t>
            </a:r>
          </a:p>
          <a:p>
            <a:pPr eaLnBrk="1" hangingPunct="1">
              <a:lnSpc>
                <a:spcPct val="90000"/>
              </a:lnSpc>
            </a:pPr>
            <a:r>
              <a:rPr lang="en-US" smtClean="0"/>
              <a:t>have a database of Security Associations</a:t>
            </a:r>
            <a:endParaRPr lang="en-AU"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39825"/>
          </a:xfrm>
        </p:spPr>
        <p:txBody>
          <a:bodyPr/>
          <a:lstStyle/>
          <a:p>
            <a:pPr eaLnBrk="1" hangingPunct="1">
              <a:defRPr/>
            </a:pPr>
            <a:r>
              <a:rPr lang="en-US" dirty="0" smtClean="0">
                <a:ea typeface="+mj-ea"/>
                <a:cs typeface="+mj-cs"/>
              </a:rPr>
              <a:t>Security Policy Database</a:t>
            </a:r>
          </a:p>
        </p:txBody>
      </p:sp>
      <p:sp>
        <p:nvSpPr>
          <p:cNvPr id="3" name="Content Placeholder 2"/>
          <p:cNvSpPr>
            <a:spLocks noGrp="1"/>
          </p:cNvSpPr>
          <p:nvPr>
            <p:ph idx="1"/>
          </p:nvPr>
        </p:nvSpPr>
        <p:spPr>
          <a:xfrm>
            <a:off x="533400" y="1219200"/>
            <a:ext cx="8229600" cy="2667000"/>
          </a:xfrm>
        </p:spPr>
        <p:txBody>
          <a:bodyPr/>
          <a:lstStyle/>
          <a:p>
            <a:pPr eaLnBrk="1" hangingPunct="1">
              <a:buFont typeface="Wingdings" pitchFamily="-107" charset="2"/>
              <a:buChar char="Ø"/>
              <a:defRPr/>
            </a:pPr>
            <a:r>
              <a:rPr lang="en-US" kern="1200" dirty="0" smtClean="0">
                <a:ea typeface="+mn-ea"/>
                <a:cs typeface="+mn-cs"/>
              </a:rPr>
              <a:t>relates IP traffic to specific </a:t>
            </a:r>
            <a:r>
              <a:rPr lang="en-US" kern="1200" dirty="0" err="1" smtClean="0">
                <a:ea typeface="+mn-ea"/>
                <a:cs typeface="+mn-cs"/>
              </a:rPr>
              <a:t>SAs</a:t>
            </a:r>
            <a:endParaRPr lang="en-US" kern="1200" dirty="0" smtClean="0">
              <a:ea typeface="+mn-ea"/>
              <a:cs typeface="+mn-cs"/>
            </a:endParaRPr>
          </a:p>
          <a:p>
            <a:pPr lvl="1" eaLnBrk="1" hangingPunct="1">
              <a:buFont typeface="Wingdings" pitchFamily="-107" charset="2"/>
              <a:buChar char="l"/>
              <a:defRPr/>
            </a:pPr>
            <a:r>
              <a:rPr lang="en-US" kern="1200" dirty="0" smtClean="0">
                <a:ea typeface="+mn-ea"/>
                <a:cs typeface="+mn-cs"/>
              </a:rPr>
              <a:t>match subset of IP traffic to relevant SA</a:t>
            </a:r>
          </a:p>
          <a:p>
            <a:pPr lvl="1" eaLnBrk="1" hangingPunct="1">
              <a:buFont typeface="Wingdings" pitchFamily="-107" charset="2"/>
              <a:buChar char="l"/>
              <a:defRPr/>
            </a:pPr>
            <a:r>
              <a:rPr lang="en-US" kern="1200" dirty="0" smtClean="0">
                <a:ea typeface="+mn-ea"/>
                <a:cs typeface="+mn-cs"/>
              </a:rPr>
              <a:t>use selectors to filter outgoing traffic to map</a:t>
            </a:r>
          </a:p>
          <a:p>
            <a:pPr lvl="1" eaLnBrk="1" hangingPunct="1">
              <a:buFont typeface="Wingdings" pitchFamily="-107" charset="2"/>
              <a:buChar char="l"/>
              <a:defRPr/>
            </a:pPr>
            <a:r>
              <a:rPr lang="en-US" kern="1200" dirty="0" smtClean="0"/>
              <a:t>based on: local &amp; remote IP addresses, next layer protocol, name, local &amp; remote ports</a:t>
            </a:r>
            <a:r>
              <a:rPr lang="en-US" kern="1200" dirty="0" smtClean="0">
                <a:ea typeface="+mn-ea"/>
                <a:cs typeface="+mn-cs"/>
              </a:rPr>
              <a:t> </a:t>
            </a:r>
            <a:endParaRPr lang="en-US" dirty="0" smtClean="0"/>
          </a:p>
        </p:txBody>
      </p:sp>
      <p:pic>
        <p:nvPicPr>
          <p:cNvPr id="39940" name="Picture 3"/>
          <p:cNvPicPr>
            <a:picLocks noChangeAspect="1"/>
          </p:cNvPicPr>
          <p:nvPr/>
        </p:nvPicPr>
        <p:blipFill>
          <a:blip r:embed="rId3"/>
          <a:srcRect/>
          <a:stretch>
            <a:fillRect/>
          </a:stretch>
        </p:blipFill>
        <p:spPr bwMode="auto">
          <a:xfrm>
            <a:off x="1371600" y="3810000"/>
            <a:ext cx="6032500" cy="28575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AU" sz="4000">
                <a:ea typeface="+mj-ea"/>
                <a:cs typeface="+mj-cs"/>
              </a:rPr>
              <a:t>Encapsulating Security Payload (ESP)</a:t>
            </a:r>
          </a:p>
        </p:txBody>
      </p:sp>
      <p:sp>
        <p:nvSpPr>
          <p:cNvPr id="57347" name="Rectangle 3"/>
          <p:cNvSpPr>
            <a:spLocks noGrp="1" noChangeArrowheads="1"/>
          </p:cNvSpPr>
          <p:nvPr>
            <p:ph type="body" idx="1"/>
          </p:nvPr>
        </p:nvSpPr>
        <p:spPr/>
        <p:txBody>
          <a:bodyPr/>
          <a:lstStyle/>
          <a:p>
            <a:pPr eaLnBrk="1" hangingPunct="1">
              <a:lnSpc>
                <a:spcPct val="90000"/>
              </a:lnSpc>
            </a:pPr>
            <a:r>
              <a:rPr lang="en-US" sz="2800" smtClean="0"/>
              <a:t>provides </a:t>
            </a:r>
            <a:r>
              <a:rPr lang="en-AU" sz="2800" smtClean="0"/>
              <a:t>message content confidentiality, </a:t>
            </a:r>
            <a:r>
              <a:rPr lang="en-US" sz="2800" smtClean="0"/>
              <a:t>data origin authentication, connectionless integrity, an anti-replay service</a:t>
            </a:r>
            <a:r>
              <a:rPr lang="en-AU" sz="2800" smtClean="0"/>
              <a:t>, limited traffic flow confidentiality</a:t>
            </a:r>
          </a:p>
          <a:p>
            <a:pPr eaLnBrk="1" hangingPunct="1">
              <a:lnSpc>
                <a:spcPct val="90000"/>
              </a:lnSpc>
            </a:pPr>
            <a:r>
              <a:rPr lang="en-US" sz="2800" smtClean="0"/>
              <a:t>services depend on options selected when establish Security Association (SA), net location</a:t>
            </a:r>
          </a:p>
          <a:p>
            <a:pPr eaLnBrk="1" hangingPunct="1">
              <a:lnSpc>
                <a:spcPct val="90000"/>
              </a:lnSpc>
            </a:pPr>
            <a:r>
              <a:rPr lang="en-US" sz="2800" smtClean="0"/>
              <a:t>can use a variety of encryption &amp; authentication algorithms</a:t>
            </a:r>
            <a:endParaRPr lang="en-AU"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7813"/>
            <a:ext cx="8229600" cy="1474787"/>
          </a:xfrm>
        </p:spPr>
        <p:txBody>
          <a:bodyPr/>
          <a:lstStyle/>
          <a:p>
            <a:pPr eaLnBrk="1" hangingPunct="1">
              <a:defRPr/>
            </a:pPr>
            <a:r>
              <a:rPr lang="en-AU" dirty="0">
                <a:ea typeface="+mj-ea"/>
                <a:cs typeface="+mj-cs"/>
              </a:rPr>
              <a:t>Encapsulating Security Payload</a:t>
            </a:r>
          </a:p>
        </p:txBody>
      </p:sp>
      <p:pic>
        <p:nvPicPr>
          <p:cNvPr id="44035" name="Picture 6"/>
          <p:cNvPicPr>
            <a:picLocks noChangeAspect="1"/>
          </p:cNvPicPr>
          <p:nvPr/>
        </p:nvPicPr>
        <p:blipFill>
          <a:blip r:embed="rId3"/>
          <a:srcRect/>
          <a:stretch>
            <a:fillRect/>
          </a:stretch>
        </p:blipFill>
        <p:spPr bwMode="auto">
          <a:xfrm>
            <a:off x="1066800" y="2286000"/>
            <a:ext cx="6972300" cy="3225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8588"/>
          </a:xfrm>
        </p:spPr>
        <p:txBody>
          <a:bodyPr/>
          <a:lstStyle/>
          <a:p>
            <a:pPr eaLnBrk="1" hangingPunct="1">
              <a:defRPr/>
            </a:pPr>
            <a:r>
              <a:rPr lang="en-US" dirty="0" smtClean="0">
                <a:ea typeface="+mj-ea"/>
                <a:cs typeface="+mj-cs"/>
              </a:rPr>
              <a:t>Encryption &amp; Authentication Algorithms &amp; Padding</a:t>
            </a:r>
          </a:p>
        </p:txBody>
      </p:sp>
      <p:sp>
        <p:nvSpPr>
          <p:cNvPr id="3" name="Content Placeholder 2"/>
          <p:cNvSpPr>
            <a:spLocks noGrp="1"/>
          </p:cNvSpPr>
          <p:nvPr>
            <p:ph idx="1"/>
          </p:nvPr>
        </p:nvSpPr>
        <p:spPr>
          <a:xfrm>
            <a:off x="457200" y="1676400"/>
            <a:ext cx="8229600" cy="4724400"/>
          </a:xfrm>
        </p:spPr>
        <p:txBody>
          <a:bodyPr/>
          <a:lstStyle/>
          <a:p>
            <a:pPr eaLnBrk="1" hangingPunct="1"/>
            <a:r>
              <a:rPr lang="en-US" smtClean="0"/>
              <a:t>ESP can encrypt payload data, padding, pad length, and next header fields</a:t>
            </a:r>
          </a:p>
          <a:p>
            <a:pPr lvl="1" eaLnBrk="1" hangingPunct="1"/>
            <a:r>
              <a:rPr lang="en-US" smtClean="0"/>
              <a:t>if needed have IV at start of payload data</a:t>
            </a:r>
          </a:p>
          <a:p>
            <a:pPr eaLnBrk="1" hangingPunct="1"/>
            <a:r>
              <a:rPr lang="en-US" smtClean="0"/>
              <a:t>ESP can have optional ICV for integrity</a:t>
            </a:r>
          </a:p>
          <a:p>
            <a:pPr lvl="1" eaLnBrk="1" hangingPunct="1"/>
            <a:r>
              <a:rPr lang="en-US" smtClean="0"/>
              <a:t>is computed after encryption is performed</a:t>
            </a:r>
          </a:p>
          <a:p>
            <a:pPr eaLnBrk="1" hangingPunct="1"/>
            <a:r>
              <a:rPr lang="en-US" smtClean="0"/>
              <a:t>ESP uses padding</a:t>
            </a:r>
          </a:p>
          <a:p>
            <a:pPr lvl="1" eaLnBrk="1" hangingPunct="1"/>
            <a:r>
              <a:rPr lang="en-US" smtClean="0"/>
              <a:t>to expand plaintext to required length</a:t>
            </a:r>
          </a:p>
          <a:p>
            <a:pPr lvl="1" eaLnBrk="1" hangingPunct="1"/>
            <a:r>
              <a:rPr lang="en-US" smtClean="0"/>
              <a:t>to align pad length and next header fields</a:t>
            </a:r>
          </a:p>
          <a:p>
            <a:pPr lvl="1" eaLnBrk="1" hangingPunct="1"/>
            <a:r>
              <a:rPr lang="en-US" smtClean="0"/>
              <a:t>to provide partial traffic flow confidentiality</a:t>
            </a:r>
          </a:p>
          <a:p>
            <a:pPr lvl="1" eaLnBrk="1" hangingPunct="1"/>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Anti-Replay Service</a:t>
            </a:r>
          </a:p>
        </p:txBody>
      </p:sp>
      <p:sp>
        <p:nvSpPr>
          <p:cNvPr id="3" name="Content Placeholder 2"/>
          <p:cNvSpPr>
            <a:spLocks noGrp="1"/>
          </p:cNvSpPr>
          <p:nvPr>
            <p:ph idx="1"/>
          </p:nvPr>
        </p:nvSpPr>
        <p:spPr>
          <a:xfrm>
            <a:off x="457200" y="1371600"/>
            <a:ext cx="8229600" cy="4800600"/>
          </a:xfrm>
        </p:spPr>
        <p:txBody>
          <a:bodyPr/>
          <a:lstStyle/>
          <a:p>
            <a:pPr eaLnBrk="1" hangingPunct="1"/>
            <a:r>
              <a:rPr lang="en-US" smtClean="0"/>
              <a:t>replay is when attacker resends a copy of an authenticated packet</a:t>
            </a:r>
          </a:p>
          <a:p>
            <a:pPr eaLnBrk="1" hangingPunct="1"/>
            <a:r>
              <a:rPr lang="en-US" smtClean="0"/>
              <a:t>use sequence number to thwart this attack</a:t>
            </a:r>
          </a:p>
          <a:p>
            <a:pPr eaLnBrk="1" hangingPunct="1"/>
            <a:r>
              <a:rPr lang="en-US" smtClean="0"/>
              <a:t>sender initializes sequence number to 0 when a new SA is established</a:t>
            </a:r>
          </a:p>
          <a:p>
            <a:pPr lvl="1" eaLnBrk="1" hangingPunct="1"/>
            <a:r>
              <a:rPr lang="en-US" smtClean="0"/>
              <a:t>increment for each packet</a:t>
            </a:r>
          </a:p>
          <a:p>
            <a:pPr lvl="1" eaLnBrk="1" hangingPunct="1"/>
            <a:r>
              <a:rPr lang="en-US" smtClean="0"/>
              <a:t>must not exceed limit of 2</a:t>
            </a:r>
            <a:r>
              <a:rPr lang="en-US" baseline="30000" smtClean="0"/>
              <a:t>32</a:t>
            </a:r>
            <a:r>
              <a:rPr lang="en-US" smtClean="0"/>
              <a:t> – 1</a:t>
            </a:r>
          </a:p>
          <a:p>
            <a:pPr eaLnBrk="1" hangingPunct="1"/>
            <a:r>
              <a:rPr lang="en-US" smtClean="0"/>
              <a:t>receiver then accepts packets with seq no within window of (</a:t>
            </a:r>
            <a:r>
              <a:rPr lang="en-US" i="1" smtClean="0"/>
              <a:t>N –W+1</a:t>
            </a:r>
            <a:r>
              <a:rPr lang="en-US" smtClean="0"/>
              <a:t>)</a:t>
            </a:r>
          </a:p>
          <a:p>
            <a:pPr eaLnBrk="1" hangingPunct="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000" smtClean="0"/>
              <a:t>Combining Security Associations</a:t>
            </a:r>
            <a:endParaRPr lang="en-AU" sz="4000" smtClean="0"/>
          </a:p>
        </p:txBody>
      </p:sp>
      <p:sp>
        <p:nvSpPr>
          <p:cNvPr id="62467"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lang="en-US" smtClean="0"/>
              <a:t>SA’s can implement either AH or ESP</a:t>
            </a:r>
          </a:p>
          <a:p>
            <a:pPr eaLnBrk="1" hangingPunct="1">
              <a:lnSpc>
                <a:spcPct val="90000"/>
              </a:lnSpc>
            </a:pPr>
            <a:r>
              <a:rPr lang="en-US" smtClean="0"/>
              <a:t>to implement both need to combine SA’s</a:t>
            </a:r>
          </a:p>
          <a:p>
            <a:pPr lvl="1" eaLnBrk="1" hangingPunct="1">
              <a:lnSpc>
                <a:spcPct val="90000"/>
              </a:lnSpc>
            </a:pPr>
            <a:r>
              <a:rPr lang="en-US" smtClean="0"/>
              <a:t>form a security association bundle</a:t>
            </a:r>
          </a:p>
          <a:p>
            <a:pPr lvl="1" eaLnBrk="1" hangingPunct="1">
              <a:lnSpc>
                <a:spcPct val="90000"/>
              </a:lnSpc>
            </a:pPr>
            <a:r>
              <a:rPr lang="en-US" smtClean="0"/>
              <a:t>may terminate at different or same endpoints</a:t>
            </a:r>
          </a:p>
          <a:p>
            <a:pPr lvl="1" eaLnBrk="1" hangingPunct="1">
              <a:lnSpc>
                <a:spcPct val="90000"/>
              </a:lnSpc>
            </a:pPr>
            <a:r>
              <a:rPr lang="en-US" smtClean="0"/>
              <a:t>combined by</a:t>
            </a:r>
          </a:p>
          <a:p>
            <a:pPr lvl="2" eaLnBrk="1" hangingPunct="1">
              <a:lnSpc>
                <a:spcPct val="90000"/>
              </a:lnSpc>
            </a:pPr>
            <a:r>
              <a:rPr lang="en-US" smtClean="0"/>
              <a:t>transport adjacency</a:t>
            </a:r>
          </a:p>
          <a:p>
            <a:pPr lvl="2" eaLnBrk="1" hangingPunct="1">
              <a:lnSpc>
                <a:spcPct val="90000"/>
              </a:lnSpc>
            </a:pPr>
            <a:r>
              <a:rPr lang="en-US" smtClean="0"/>
              <a:t>iterated tunneling</a:t>
            </a:r>
          </a:p>
          <a:p>
            <a:pPr eaLnBrk="1" hangingPunct="1">
              <a:lnSpc>
                <a:spcPct val="90000"/>
              </a:lnSpc>
            </a:pPr>
            <a:r>
              <a:rPr lang="en-US" smtClean="0"/>
              <a:t>combining authentication &amp; encryption</a:t>
            </a:r>
          </a:p>
          <a:p>
            <a:pPr lvl="1" eaLnBrk="1" hangingPunct="1">
              <a:lnSpc>
                <a:spcPct val="90000"/>
              </a:lnSpc>
            </a:pPr>
            <a:r>
              <a:rPr lang="en-US" smtClean="0"/>
              <a:t>ESP with authentication, bundled inner ESP &amp; outer AH, bundled inner transport &amp; outer ESP</a:t>
            </a:r>
          </a:p>
          <a:p>
            <a:pPr lvl="1" eaLnBrk="1" hangingPunct="1">
              <a:lnSpc>
                <a:spcPct val="90000"/>
              </a:lnSpc>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4000" smtClean="0"/>
              <a:t>Combining Security Associations</a:t>
            </a:r>
            <a:endParaRPr lang="en-AU" sz="4000" smtClean="0"/>
          </a:p>
        </p:txBody>
      </p:sp>
      <p:pic>
        <p:nvPicPr>
          <p:cNvPr id="52227" name="Picture 5" descr="Ch16. Combinations.pdf                                         00156198  Mnementh                      BEAE7A2F:"/>
          <p:cNvPicPr>
            <a:picLocks noChangeAspect="1" noChangeArrowheads="1"/>
          </p:cNvPicPr>
          <p:nvPr/>
        </p:nvPicPr>
        <p:blipFill>
          <a:blip r:embed="rId3"/>
          <a:srcRect t="3474" b="13898"/>
          <a:stretch>
            <a:fillRect/>
          </a:stretch>
        </p:blipFill>
        <p:spPr bwMode="auto">
          <a:xfrm>
            <a:off x="762000" y="1676400"/>
            <a:ext cx="7539038" cy="48148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IPSec Key Management</a:t>
            </a:r>
            <a:endParaRPr lang="en-AU" smtClean="0"/>
          </a:p>
        </p:txBody>
      </p:sp>
      <p:sp>
        <p:nvSpPr>
          <p:cNvPr id="65539" name="Rectangle 3"/>
          <p:cNvSpPr>
            <a:spLocks noGrp="1" noChangeArrowheads="1"/>
          </p:cNvSpPr>
          <p:nvPr>
            <p:ph type="body" idx="1"/>
          </p:nvPr>
        </p:nvSpPr>
        <p:spPr/>
        <p:txBody>
          <a:bodyPr/>
          <a:lstStyle/>
          <a:p>
            <a:pPr eaLnBrk="1" hangingPunct="1">
              <a:lnSpc>
                <a:spcPct val="90000"/>
              </a:lnSpc>
            </a:pPr>
            <a:r>
              <a:rPr lang="en-US" smtClean="0"/>
              <a:t>handles key generation &amp; distribution</a:t>
            </a:r>
          </a:p>
          <a:p>
            <a:pPr eaLnBrk="1" hangingPunct="1">
              <a:lnSpc>
                <a:spcPct val="90000"/>
              </a:lnSpc>
            </a:pPr>
            <a:r>
              <a:rPr lang="en-US" smtClean="0"/>
              <a:t>typically need 2 pairs of keys</a:t>
            </a:r>
          </a:p>
          <a:p>
            <a:pPr lvl="1" eaLnBrk="1" hangingPunct="1">
              <a:lnSpc>
                <a:spcPct val="90000"/>
              </a:lnSpc>
            </a:pPr>
            <a:r>
              <a:rPr lang="en-US" smtClean="0"/>
              <a:t>2 per direction for AH &amp; ESP</a:t>
            </a:r>
          </a:p>
          <a:p>
            <a:pPr eaLnBrk="1" hangingPunct="1">
              <a:lnSpc>
                <a:spcPct val="90000"/>
              </a:lnSpc>
            </a:pPr>
            <a:r>
              <a:rPr lang="en-US" smtClean="0"/>
              <a:t>manual key management</a:t>
            </a:r>
          </a:p>
          <a:p>
            <a:pPr lvl="1" eaLnBrk="1" hangingPunct="1">
              <a:lnSpc>
                <a:spcPct val="90000"/>
              </a:lnSpc>
            </a:pPr>
            <a:r>
              <a:rPr lang="en-US" smtClean="0"/>
              <a:t>sysadmin manually configures every system</a:t>
            </a:r>
          </a:p>
          <a:p>
            <a:pPr eaLnBrk="1" hangingPunct="1">
              <a:lnSpc>
                <a:spcPct val="90000"/>
              </a:lnSpc>
            </a:pPr>
            <a:r>
              <a:rPr lang="en-US" smtClean="0"/>
              <a:t>automated key management</a:t>
            </a:r>
          </a:p>
          <a:p>
            <a:pPr lvl="1" eaLnBrk="1" hangingPunct="1">
              <a:lnSpc>
                <a:spcPct val="90000"/>
              </a:lnSpc>
            </a:pPr>
            <a:r>
              <a:rPr lang="en-US" smtClean="0"/>
              <a:t>automated system for on demand creation of keys for SA’s in large systems</a:t>
            </a:r>
          </a:p>
          <a:p>
            <a:pPr lvl="1" eaLnBrk="1" hangingPunct="1">
              <a:lnSpc>
                <a:spcPct val="90000"/>
              </a:lnSpc>
            </a:pPr>
            <a:r>
              <a:rPr lang="en-US" smtClean="0"/>
              <a:t>has Oakley &amp; ISAKMP elements</a:t>
            </a:r>
            <a:endParaRPr lang="en-AU"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IP Security</a:t>
            </a:r>
            <a:endParaRPr lang="en-AU" smtClean="0"/>
          </a:p>
        </p:txBody>
      </p:sp>
      <p:sp>
        <p:nvSpPr>
          <p:cNvPr id="46083" name="Rectangle 3"/>
          <p:cNvSpPr>
            <a:spLocks noGrp="1" noChangeArrowheads="1"/>
          </p:cNvSpPr>
          <p:nvPr>
            <p:ph type="body" idx="1"/>
          </p:nvPr>
        </p:nvSpPr>
        <p:spPr/>
        <p:txBody>
          <a:bodyPr/>
          <a:lstStyle/>
          <a:p>
            <a:pPr eaLnBrk="1" hangingPunct="1"/>
            <a:r>
              <a:rPr lang="en-US" smtClean="0"/>
              <a:t>have a range of application specific security mechanisms</a:t>
            </a:r>
          </a:p>
          <a:p>
            <a:pPr lvl="1" eaLnBrk="1" hangingPunct="1"/>
            <a:r>
              <a:rPr lang="en-US" smtClean="0"/>
              <a:t>eg. S/MIME, PGP, Kerberos, SSL/HTTPS</a:t>
            </a:r>
          </a:p>
          <a:p>
            <a:pPr eaLnBrk="1" hangingPunct="1"/>
            <a:r>
              <a:rPr lang="en-US" smtClean="0"/>
              <a:t>however there are security concerns that cut across protocol layers</a:t>
            </a:r>
          </a:p>
          <a:p>
            <a:pPr eaLnBrk="1" hangingPunct="1"/>
            <a:r>
              <a:rPr lang="en-US" smtClean="0"/>
              <a:t>would like security implemented by the network for all applications</a:t>
            </a:r>
            <a:endParaRPr lang="en-AU"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Oakley</a:t>
            </a:r>
            <a:endParaRPr lang="en-AU" smtClean="0"/>
          </a:p>
        </p:txBody>
      </p:sp>
      <p:sp>
        <p:nvSpPr>
          <p:cNvPr id="66563" name="Rectangle 3"/>
          <p:cNvSpPr>
            <a:spLocks noGrp="1" noChangeArrowheads="1"/>
          </p:cNvSpPr>
          <p:nvPr>
            <p:ph type="body" idx="1"/>
          </p:nvPr>
        </p:nvSpPr>
        <p:spPr/>
        <p:txBody>
          <a:bodyPr/>
          <a:lstStyle/>
          <a:p>
            <a:pPr eaLnBrk="1" hangingPunct="1"/>
            <a:r>
              <a:rPr lang="en-US" smtClean="0"/>
              <a:t>a key exchange protocol</a:t>
            </a:r>
          </a:p>
          <a:p>
            <a:pPr eaLnBrk="1" hangingPunct="1"/>
            <a:r>
              <a:rPr lang="en-US" smtClean="0"/>
              <a:t>based on Diffie-Hellman key exchange</a:t>
            </a:r>
          </a:p>
          <a:p>
            <a:pPr eaLnBrk="1" hangingPunct="1"/>
            <a:r>
              <a:rPr lang="en-US" smtClean="0"/>
              <a:t>adds features to address weaknesses</a:t>
            </a:r>
          </a:p>
          <a:p>
            <a:pPr lvl="1" eaLnBrk="1" hangingPunct="1"/>
            <a:r>
              <a:rPr lang="en-US" smtClean="0"/>
              <a:t>no info on parties, man-in-middle attack, cost</a:t>
            </a:r>
          </a:p>
          <a:p>
            <a:pPr lvl="1" eaLnBrk="1" hangingPunct="1"/>
            <a:r>
              <a:rPr lang="en-US" smtClean="0"/>
              <a:t>so adds cookies, groups (global params), nonces, DH key exchange with authentication</a:t>
            </a:r>
          </a:p>
          <a:p>
            <a:pPr eaLnBrk="1" hangingPunct="1"/>
            <a:r>
              <a:rPr lang="en-US" smtClean="0"/>
              <a:t>can use arithmetic in prime fields or elliptic curve fields</a:t>
            </a:r>
            <a:endParaRPr lang="en-AU"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ISAKMP</a:t>
            </a:r>
            <a:endParaRPr lang="en-AU" smtClean="0"/>
          </a:p>
        </p:txBody>
      </p:sp>
      <p:sp>
        <p:nvSpPr>
          <p:cNvPr id="67587" name="Rectangle 3"/>
          <p:cNvSpPr>
            <a:spLocks noGrp="1" noChangeArrowheads="1"/>
          </p:cNvSpPr>
          <p:nvPr>
            <p:ph type="body" idx="1"/>
          </p:nvPr>
        </p:nvSpPr>
        <p:spPr>
          <a:xfrm>
            <a:off x="381000" y="1371600"/>
            <a:ext cx="8534400" cy="4876800"/>
          </a:xfrm>
        </p:spPr>
        <p:txBody>
          <a:bodyPr/>
          <a:lstStyle/>
          <a:p>
            <a:pPr eaLnBrk="1" hangingPunct="1"/>
            <a:r>
              <a:rPr lang="en-AU" smtClean="0"/>
              <a:t>Internet Security Association and Key Management Protocol</a:t>
            </a:r>
          </a:p>
          <a:p>
            <a:pPr eaLnBrk="1" hangingPunct="1"/>
            <a:r>
              <a:rPr lang="en-US" smtClean="0"/>
              <a:t>provides framework for key management</a:t>
            </a:r>
          </a:p>
          <a:p>
            <a:pPr eaLnBrk="1" hangingPunct="1"/>
            <a:r>
              <a:rPr lang="en-US" smtClean="0"/>
              <a:t>defines procedures and packet formats to establish, negotiate, modify, &amp; delete SAs</a:t>
            </a:r>
          </a:p>
          <a:p>
            <a:pPr eaLnBrk="1" hangingPunct="1"/>
            <a:r>
              <a:rPr lang="en-AU" smtClean="0"/>
              <a:t>independent of key exchange protocol, encryption alg, &amp; authentication method</a:t>
            </a:r>
            <a:endParaRPr lang="en-US" smtClean="0"/>
          </a:p>
          <a:p>
            <a:pPr eaLnBrk="1" hangingPunct="1"/>
            <a:r>
              <a:rPr lang="en-US" smtClean="0"/>
              <a:t>IKEv2 no longer uses Oakley &amp; ISAKMP terms, but basic functionality is same</a:t>
            </a:r>
            <a:endParaRPr lang="en-AU" smtClean="0"/>
          </a:p>
          <a:p>
            <a:pPr eaLnBrk="1" hangingPunct="1"/>
            <a:endParaRPr lang="en-AU"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lang="en-US" smtClean="0"/>
              <a:t>IKEV2 Exchanges</a:t>
            </a:r>
          </a:p>
        </p:txBody>
      </p:sp>
      <p:pic>
        <p:nvPicPr>
          <p:cNvPr id="60419" name="Picture 3"/>
          <p:cNvPicPr>
            <a:picLocks noChangeAspect="1"/>
          </p:cNvPicPr>
          <p:nvPr/>
        </p:nvPicPr>
        <p:blipFill>
          <a:blip r:embed="rId3"/>
          <a:srcRect/>
          <a:stretch>
            <a:fillRect/>
          </a:stretch>
        </p:blipFill>
        <p:spPr bwMode="auto">
          <a:xfrm>
            <a:off x="1752600" y="1143000"/>
            <a:ext cx="6229350" cy="5600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52400"/>
            <a:ext cx="8229600" cy="990600"/>
          </a:xfrm>
        </p:spPr>
        <p:txBody>
          <a:bodyPr/>
          <a:lstStyle/>
          <a:p>
            <a:pPr eaLnBrk="1" hangingPunct="1"/>
            <a:r>
              <a:rPr lang="en-US" smtClean="0"/>
              <a:t>ISAKMP</a:t>
            </a:r>
            <a:endParaRPr lang="en-AU" smtClean="0"/>
          </a:p>
        </p:txBody>
      </p:sp>
      <p:pic>
        <p:nvPicPr>
          <p:cNvPr id="62467" name="Picture 3"/>
          <p:cNvPicPr>
            <a:picLocks noChangeAspect="1"/>
          </p:cNvPicPr>
          <p:nvPr/>
        </p:nvPicPr>
        <p:blipFill>
          <a:blip r:embed="rId3"/>
          <a:srcRect/>
          <a:stretch>
            <a:fillRect/>
          </a:stretch>
        </p:blipFill>
        <p:spPr bwMode="auto">
          <a:xfrm>
            <a:off x="990600" y="1066800"/>
            <a:ext cx="7112000" cy="54991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IKE Payloads &amp; Exchanges</a:t>
            </a:r>
            <a:endParaRPr lang="en-AU" smtClean="0"/>
          </a:p>
        </p:txBody>
      </p:sp>
      <p:sp>
        <p:nvSpPr>
          <p:cNvPr id="91139"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have a number of ISAKMP payload types:</a:t>
            </a:r>
          </a:p>
          <a:p>
            <a:pPr lvl="1" eaLnBrk="1" hangingPunct="1">
              <a:lnSpc>
                <a:spcPct val="90000"/>
              </a:lnSpc>
              <a:buFont typeface="Wingdings" pitchFamily="-107" charset="2"/>
              <a:buChar char="l"/>
              <a:defRPr/>
            </a:pPr>
            <a:r>
              <a:rPr lang="en-US"/>
              <a:t>Security Association, Key Exchange, Identification, Certificate, Certificate Request, Authentication, Nonce, Notify, Delete, Vendor ID, Traffic Selector, Encrypted, Configuration, Extensible Authentication Protocol</a:t>
            </a:r>
          </a:p>
          <a:p>
            <a:pPr eaLnBrk="1" hangingPunct="1">
              <a:lnSpc>
                <a:spcPct val="90000"/>
              </a:lnSpc>
              <a:buFont typeface="Wingdings" pitchFamily="-107" charset="2"/>
              <a:buChar char="Ø"/>
              <a:defRPr/>
            </a:pPr>
            <a:r>
              <a:rPr lang="en-US"/>
              <a:t>payload has complex hierarchical structure</a:t>
            </a:r>
          </a:p>
          <a:p>
            <a:pPr eaLnBrk="1" hangingPunct="1">
              <a:lnSpc>
                <a:spcPct val="90000"/>
              </a:lnSpc>
              <a:buFont typeface="Wingdings" pitchFamily="-107" charset="2"/>
              <a:buChar char="Ø"/>
              <a:defRPr/>
            </a:pPr>
            <a:r>
              <a:rPr lang="en-US"/>
              <a:t>may contain multiple proposals, with multiple protocols &amp; multiple transforms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Cryptographic Suites</a:t>
            </a:r>
          </a:p>
        </p:txBody>
      </p:sp>
      <p:sp>
        <p:nvSpPr>
          <p:cNvPr id="3" name="Content Placeholder 2"/>
          <p:cNvSpPr>
            <a:spLocks noGrp="1"/>
          </p:cNvSpPr>
          <p:nvPr>
            <p:ph idx="1"/>
          </p:nvPr>
        </p:nvSpPr>
        <p:spPr>
          <a:xfrm>
            <a:off x="457200" y="1295400"/>
            <a:ext cx="8229600" cy="5334000"/>
          </a:xfrm>
        </p:spPr>
        <p:txBody>
          <a:bodyPr/>
          <a:lstStyle/>
          <a:p>
            <a:r>
              <a:rPr lang="en-US" smtClean="0"/>
              <a:t>variety of cryptographic algorithm types</a:t>
            </a:r>
          </a:p>
          <a:p>
            <a:r>
              <a:rPr lang="en-US" smtClean="0"/>
              <a:t>to promote interoperability have</a:t>
            </a:r>
          </a:p>
          <a:p>
            <a:pPr lvl="1"/>
            <a:r>
              <a:rPr lang="en-US" smtClean="0"/>
              <a:t>RFC4308 defines VPN cryptographic suites</a:t>
            </a:r>
          </a:p>
          <a:p>
            <a:pPr lvl="2"/>
            <a:r>
              <a:rPr lang="en-US" smtClean="0"/>
              <a:t>VPN-A matches common corporate VPN security using 3DES &amp; HMAC</a:t>
            </a:r>
          </a:p>
          <a:p>
            <a:pPr lvl="2"/>
            <a:r>
              <a:rPr lang="en-US" smtClean="0"/>
              <a:t>VPN-B has stronger security for new VPNs implementing IPsecv3 and IKEv2 using AES</a:t>
            </a:r>
          </a:p>
          <a:p>
            <a:pPr lvl="1"/>
            <a:r>
              <a:rPr lang="en-US" smtClean="0"/>
              <a:t>RFC4869 defines four cryptographic suites  compatible with US NSA specs</a:t>
            </a:r>
          </a:p>
          <a:p>
            <a:pPr lvl="2"/>
            <a:r>
              <a:rPr lang="en-US" smtClean="0"/>
              <a:t>provide choices for ESP &amp; IKE</a:t>
            </a:r>
          </a:p>
          <a:p>
            <a:pPr lvl="2"/>
            <a:r>
              <a:rPr lang="en-US" smtClean="0"/>
              <a:t>AES-GCM, AES-CBC, HMAC-SHA, ECP, ECDSA</a:t>
            </a:r>
          </a:p>
          <a:p>
            <a:pPr lvl="1"/>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IPSec security framework</a:t>
            </a:r>
          </a:p>
          <a:p>
            <a:pPr lvl="1" eaLnBrk="1" hangingPunct="1"/>
            <a:r>
              <a:rPr lang="en-US" smtClean="0"/>
              <a:t>IPSec security policy</a:t>
            </a:r>
          </a:p>
          <a:p>
            <a:pPr lvl="1" eaLnBrk="1" hangingPunct="1"/>
            <a:r>
              <a:rPr lang="en-US" smtClean="0"/>
              <a:t>ESP</a:t>
            </a:r>
          </a:p>
          <a:p>
            <a:pPr lvl="1" eaLnBrk="1" hangingPunct="1"/>
            <a:r>
              <a:rPr lang="en-US" smtClean="0"/>
              <a:t>combining security associations</a:t>
            </a:r>
          </a:p>
          <a:p>
            <a:pPr lvl="1" eaLnBrk="1" hangingPunct="1"/>
            <a:r>
              <a:rPr lang="en-US" smtClean="0"/>
              <a:t>internet key exchange</a:t>
            </a:r>
          </a:p>
          <a:p>
            <a:pPr lvl="1" eaLnBrk="1" hangingPunct="1"/>
            <a:r>
              <a:rPr lang="en-US" smtClean="0"/>
              <a:t>cryptographic suites used</a:t>
            </a:r>
          </a:p>
          <a:p>
            <a:pPr lvl="1" eaLnBrk="1" hangingPunct="1"/>
            <a:endParaRPr lang="en-US" smtClean="0"/>
          </a:p>
          <a:p>
            <a:pPr lvl="1" eaLnBrk="1" hangingPunct="1"/>
            <a:endParaRPr lang="en-AU"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28600"/>
            <a:ext cx="8229600" cy="1139825"/>
          </a:xfrm>
        </p:spPr>
        <p:txBody>
          <a:bodyPr/>
          <a:lstStyle/>
          <a:p>
            <a:pPr eaLnBrk="1" hangingPunct="1"/>
            <a:r>
              <a:rPr lang="en-US" smtClean="0"/>
              <a:t>IP Security</a:t>
            </a:r>
            <a:endParaRPr lang="en-AU" smtClean="0"/>
          </a:p>
        </p:txBody>
      </p:sp>
      <p:sp>
        <p:nvSpPr>
          <p:cNvPr id="47107" name="Rectangle 3"/>
          <p:cNvSpPr>
            <a:spLocks noGrp="1" noChangeArrowheads="1"/>
          </p:cNvSpPr>
          <p:nvPr>
            <p:ph type="body" idx="1"/>
          </p:nvPr>
        </p:nvSpPr>
        <p:spPr>
          <a:xfrm>
            <a:off x="457200" y="1371600"/>
            <a:ext cx="8229600" cy="5029200"/>
          </a:xfrm>
        </p:spPr>
        <p:txBody>
          <a:bodyPr/>
          <a:lstStyle/>
          <a:p>
            <a:pPr eaLnBrk="1" hangingPunct="1"/>
            <a:r>
              <a:rPr lang="en-US" smtClean="0"/>
              <a:t>general IP Security mechanisms</a:t>
            </a:r>
          </a:p>
          <a:p>
            <a:pPr eaLnBrk="1" hangingPunct="1"/>
            <a:r>
              <a:rPr lang="en-US" smtClean="0"/>
              <a:t>provides</a:t>
            </a:r>
          </a:p>
          <a:p>
            <a:pPr lvl="1" eaLnBrk="1" hangingPunct="1"/>
            <a:r>
              <a:rPr lang="en-US" smtClean="0"/>
              <a:t>authentication</a:t>
            </a:r>
          </a:p>
          <a:p>
            <a:pPr lvl="1" eaLnBrk="1" hangingPunct="1"/>
            <a:r>
              <a:rPr lang="en-US" smtClean="0"/>
              <a:t>confidentiality</a:t>
            </a:r>
          </a:p>
          <a:p>
            <a:pPr lvl="1" eaLnBrk="1" hangingPunct="1"/>
            <a:r>
              <a:rPr lang="en-US" smtClean="0"/>
              <a:t>key management</a:t>
            </a:r>
          </a:p>
          <a:p>
            <a:pPr eaLnBrk="1" hangingPunct="1"/>
            <a:r>
              <a:rPr lang="en-US" smtClean="0"/>
              <a:t>applicable to use over LANs, across public &amp; private WANs, &amp; for the Internet</a:t>
            </a:r>
          </a:p>
          <a:p>
            <a:pPr eaLnBrk="1" hangingPunct="1"/>
            <a:r>
              <a:rPr lang="en-US" smtClean="0"/>
              <a:t>need identified in 1994 report</a:t>
            </a:r>
          </a:p>
          <a:p>
            <a:pPr lvl="1" eaLnBrk="1" hangingPunct="1"/>
            <a:r>
              <a:rPr lang="en-US" smtClean="0"/>
              <a:t>need authentication, encryption in IPv4 &amp; IPv6</a:t>
            </a:r>
            <a:endParaRPr lang="en-AU"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39825"/>
          </a:xfrm>
        </p:spPr>
        <p:txBody>
          <a:bodyPr/>
          <a:lstStyle/>
          <a:p>
            <a:pPr eaLnBrk="1" hangingPunct="1"/>
            <a:r>
              <a:rPr lang="en-US" smtClean="0"/>
              <a:t>IP Security Uses</a:t>
            </a:r>
            <a:endParaRPr lang="en-AU" smtClean="0"/>
          </a:p>
        </p:txBody>
      </p:sp>
      <p:pic>
        <p:nvPicPr>
          <p:cNvPr id="23555" name="Picture 5"/>
          <p:cNvPicPr>
            <a:picLocks noChangeAspect="1"/>
          </p:cNvPicPr>
          <p:nvPr/>
        </p:nvPicPr>
        <p:blipFill>
          <a:blip r:embed="rId3"/>
          <a:srcRect/>
          <a:stretch>
            <a:fillRect/>
          </a:stretch>
        </p:blipFill>
        <p:spPr bwMode="auto">
          <a:xfrm>
            <a:off x="457200" y="1143000"/>
            <a:ext cx="8194675" cy="54752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Benefits of IPSec</a:t>
            </a:r>
            <a:endParaRPr lang="en-AU" smtClean="0"/>
          </a:p>
        </p:txBody>
      </p:sp>
      <p:sp>
        <p:nvSpPr>
          <p:cNvPr id="48131"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cs typeface="+mn-cs"/>
              </a:rPr>
              <a:t>in a firewall/router provides strong security to all traffic crossing the perimeter</a:t>
            </a:r>
          </a:p>
          <a:p>
            <a:pPr eaLnBrk="1" hangingPunct="1">
              <a:lnSpc>
                <a:spcPct val="90000"/>
              </a:lnSpc>
              <a:buFont typeface="Wingdings" pitchFamily="-107" charset="2"/>
              <a:buChar char="Ø"/>
              <a:defRPr/>
            </a:pPr>
            <a:r>
              <a:rPr lang="en-US">
                <a:ea typeface="+mn-ea"/>
                <a:cs typeface="+mn-cs"/>
              </a:rPr>
              <a:t>in a firewall/router is resistant to bypass</a:t>
            </a:r>
          </a:p>
          <a:p>
            <a:pPr eaLnBrk="1" hangingPunct="1">
              <a:lnSpc>
                <a:spcPct val="90000"/>
              </a:lnSpc>
              <a:buFont typeface="Wingdings" pitchFamily="-107" charset="2"/>
              <a:buChar char="Ø"/>
              <a:defRPr/>
            </a:pPr>
            <a:r>
              <a:rPr lang="en-US">
                <a:ea typeface="+mn-ea"/>
                <a:cs typeface="+mn-cs"/>
              </a:rPr>
              <a:t>is below transport layer, hence transparent to applications</a:t>
            </a:r>
          </a:p>
          <a:p>
            <a:pPr eaLnBrk="1" hangingPunct="1">
              <a:lnSpc>
                <a:spcPct val="90000"/>
              </a:lnSpc>
              <a:buFont typeface="Wingdings" pitchFamily="-107" charset="2"/>
              <a:buChar char="Ø"/>
              <a:defRPr/>
            </a:pPr>
            <a:r>
              <a:rPr lang="en-US">
                <a:ea typeface="+mn-ea"/>
                <a:cs typeface="+mn-cs"/>
              </a:rPr>
              <a:t>can be transparent to end users</a:t>
            </a:r>
          </a:p>
          <a:p>
            <a:pPr eaLnBrk="1" hangingPunct="1">
              <a:lnSpc>
                <a:spcPct val="90000"/>
              </a:lnSpc>
              <a:buFont typeface="Wingdings" pitchFamily="-107" charset="2"/>
              <a:buChar char="Ø"/>
              <a:defRPr/>
            </a:pPr>
            <a:r>
              <a:rPr lang="en-US">
                <a:ea typeface="+mn-ea"/>
                <a:cs typeface="+mn-cs"/>
              </a:rPr>
              <a:t>can provide security for individual users</a:t>
            </a:r>
          </a:p>
          <a:p>
            <a:pPr eaLnBrk="1" hangingPunct="1">
              <a:lnSpc>
                <a:spcPct val="90000"/>
              </a:lnSpc>
              <a:buFont typeface="Wingdings" pitchFamily="-107" charset="2"/>
              <a:buChar char="Ø"/>
              <a:defRPr/>
            </a:pPr>
            <a:r>
              <a:rPr lang="en-AU">
                <a:ea typeface="+mn-ea"/>
                <a:cs typeface="+mn-cs"/>
              </a:rPr>
              <a:t>secures routing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39825"/>
          </a:xfrm>
        </p:spPr>
        <p:txBody>
          <a:bodyPr/>
          <a:lstStyle/>
          <a:p>
            <a:pPr eaLnBrk="1" hangingPunct="1"/>
            <a:r>
              <a:rPr lang="en-US" smtClean="0"/>
              <a:t>IP Security Architecture</a:t>
            </a:r>
            <a:endParaRPr lang="en-AU" smtClean="0"/>
          </a:p>
        </p:txBody>
      </p:sp>
      <p:sp>
        <p:nvSpPr>
          <p:cNvPr id="49155" name="Rectangle 3"/>
          <p:cNvSpPr>
            <a:spLocks noGrp="1" noChangeArrowheads="1"/>
          </p:cNvSpPr>
          <p:nvPr>
            <p:ph type="body" idx="1"/>
          </p:nvPr>
        </p:nvSpPr>
        <p:spPr>
          <a:xfrm>
            <a:off x="304800" y="1066800"/>
            <a:ext cx="8534400" cy="5486400"/>
          </a:xfrm>
        </p:spPr>
        <p:txBody>
          <a:bodyPr/>
          <a:lstStyle/>
          <a:p>
            <a:pPr eaLnBrk="1" hangingPunct="1"/>
            <a:r>
              <a:rPr lang="en-US" smtClean="0"/>
              <a:t>specification is quite complex, with groups:</a:t>
            </a:r>
          </a:p>
          <a:p>
            <a:pPr lvl="1" eaLnBrk="1" hangingPunct="1"/>
            <a:r>
              <a:rPr lang="en-US" smtClean="0">
                <a:cs typeface="Arial" pitchFamily="34" charset="0"/>
              </a:rPr>
              <a:t>Architecture</a:t>
            </a:r>
          </a:p>
          <a:p>
            <a:pPr lvl="2" eaLnBrk="1" hangingPunct="1"/>
            <a:r>
              <a:rPr lang="en-US" smtClean="0">
                <a:cs typeface="Arial" pitchFamily="34" charset="0"/>
              </a:rPr>
              <a:t>RFC4301 </a:t>
            </a:r>
            <a:r>
              <a:rPr lang="en-US" i="1" smtClean="0">
                <a:cs typeface="Arial" pitchFamily="34" charset="0"/>
              </a:rPr>
              <a:t>Security Architecture for Internet Protocol</a:t>
            </a:r>
          </a:p>
          <a:p>
            <a:pPr lvl="1" eaLnBrk="1" hangingPunct="1"/>
            <a:r>
              <a:rPr lang="en-US" smtClean="0">
                <a:cs typeface="Arial" pitchFamily="34" charset="0"/>
              </a:rPr>
              <a:t>Authentication Header (AH)</a:t>
            </a:r>
          </a:p>
          <a:p>
            <a:pPr lvl="2" eaLnBrk="1" hangingPunct="1"/>
            <a:r>
              <a:rPr lang="en-US" smtClean="0">
                <a:cs typeface="Arial" pitchFamily="34" charset="0"/>
              </a:rPr>
              <a:t>RFC4302 </a:t>
            </a:r>
            <a:r>
              <a:rPr lang="en-US" i="1" smtClean="0">
                <a:cs typeface="Arial" pitchFamily="34" charset="0"/>
              </a:rPr>
              <a:t>IP Authentication Header</a:t>
            </a:r>
          </a:p>
          <a:p>
            <a:pPr lvl="1" eaLnBrk="1" hangingPunct="1"/>
            <a:r>
              <a:rPr lang="en-US" smtClean="0">
                <a:cs typeface="Arial" pitchFamily="34" charset="0"/>
              </a:rPr>
              <a:t>Encapsulating Security Payload (ESP)</a:t>
            </a:r>
          </a:p>
          <a:p>
            <a:pPr lvl="2" eaLnBrk="1" hangingPunct="1"/>
            <a:r>
              <a:rPr lang="en-US" smtClean="0">
                <a:cs typeface="Arial" pitchFamily="34" charset="0"/>
              </a:rPr>
              <a:t>RFC4303 </a:t>
            </a:r>
            <a:r>
              <a:rPr lang="en-US" i="1" smtClean="0">
                <a:cs typeface="Arial" pitchFamily="34" charset="0"/>
              </a:rPr>
              <a:t>IP Encapsulating Security Payload (ESP)</a:t>
            </a:r>
          </a:p>
          <a:p>
            <a:pPr lvl="1" eaLnBrk="1" hangingPunct="1"/>
            <a:r>
              <a:rPr lang="en-US" smtClean="0">
                <a:cs typeface="Arial" pitchFamily="34" charset="0"/>
              </a:rPr>
              <a:t>Internet Key Exchange (IKE)</a:t>
            </a:r>
          </a:p>
          <a:p>
            <a:pPr lvl="2" eaLnBrk="1" hangingPunct="1"/>
            <a:r>
              <a:rPr lang="en-US" smtClean="0">
                <a:cs typeface="Arial" pitchFamily="34" charset="0"/>
              </a:rPr>
              <a:t>RFC4306</a:t>
            </a:r>
            <a:r>
              <a:rPr lang="en-US" i="1" smtClean="0">
                <a:cs typeface="Arial" pitchFamily="34" charset="0"/>
              </a:rPr>
              <a:t> Internet Key Exchange (IKEv2) Protocol</a:t>
            </a:r>
          </a:p>
          <a:p>
            <a:pPr lvl="1" eaLnBrk="1" hangingPunct="1"/>
            <a:r>
              <a:rPr lang="en-US" smtClean="0">
                <a:cs typeface="Arial" pitchFamily="34" charset="0"/>
              </a:rPr>
              <a:t>Cryptographic algorithms</a:t>
            </a:r>
          </a:p>
          <a:p>
            <a:pPr lvl="1" eaLnBrk="1" hangingPunct="1"/>
            <a:r>
              <a:rPr lang="en-US" smtClean="0">
                <a:cs typeface="Arial" pitchFamily="34" charset="0"/>
              </a:rPr>
              <a:t>Other </a:t>
            </a:r>
            <a:endParaRPr lang="en-US" smtClean="0"/>
          </a:p>
          <a:p>
            <a:pPr eaLnBrk="1" hangingPunct="1"/>
            <a:endParaRPr lang="en-AU"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IPSec Services</a:t>
            </a:r>
            <a:endParaRPr lang="en-AU" smtClean="0"/>
          </a:p>
        </p:txBody>
      </p:sp>
      <p:sp>
        <p:nvSpPr>
          <p:cNvPr id="50179" name="Rectangle 3"/>
          <p:cNvSpPr>
            <a:spLocks noGrp="1" noChangeArrowheads="1"/>
          </p:cNvSpPr>
          <p:nvPr>
            <p:ph type="body" idx="1"/>
          </p:nvPr>
        </p:nvSpPr>
        <p:spPr/>
        <p:txBody>
          <a:bodyPr/>
          <a:lstStyle/>
          <a:p>
            <a:pPr eaLnBrk="1" hangingPunct="1">
              <a:lnSpc>
                <a:spcPct val="90000"/>
              </a:lnSpc>
            </a:pPr>
            <a:r>
              <a:rPr lang="en-AU" smtClean="0"/>
              <a:t>Access control</a:t>
            </a:r>
          </a:p>
          <a:p>
            <a:pPr eaLnBrk="1" hangingPunct="1">
              <a:lnSpc>
                <a:spcPct val="90000"/>
              </a:lnSpc>
            </a:pPr>
            <a:r>
              <a:rPr lang="en-AU" smtClean="0"/>
              <a:t>Connectionless integrity</a:t>
            </a:r>
          </a:p>
          <a:p>
            <a:pPr eaLnBrk="1" hangingPunct="1">
              <a:lnSpc>
                <a:spcPct val="90000"/>
              </a:lnSpc>
            </a:pPr>
            <a:r>
              <a:rPr lang="en-AU" smtClean="0"/>
              <a:t>Data origin authentication</a:t>
            </a:r>
          </a:p>
          <a:p>
            <a:pPr eaLnBrk="1" hangingPunct="1">
              <a:lnSpc>
                <a:spcPct val="90000"/>
              </a:lnSpc>
            </a:pPr>
            <a:r>
              <a:rPr lang="en-AU" smtClean="0"/>
              <a:t>Rejection of replayed packets</a:t>
            </a:r>
          </a:p>
          <a:p>
            <a:pPr lvl="1" eaLnBrk="1" hangingPunct="1">
              <a:lnSpc>
                <a:spcPct val="90000"/>
              </a:lnSpc>
            </a:pPr>
            <a:r>
              <a:rPr lang="en-AU" smtClean="0"/>
              <a:t>a form of partial sequence integrity</a:t>
            </a:r>
          </a:p>
          <a:p>
            <a:pPr eaLnBrk="1" hangingPunct="1">
              <a:lnSpc>
                <a:spcPct val="90000"/>
              </a:lnSpc>
            </a:pPr>
            <a:r>
              <a:rPr lang="en-AU" smtClean="0"/>
              <a:t>Confidentiality (encryption)</a:t>
            </a:r>
          </a:p>
          <a:p>
            <a:pPr eaLnBrk="1" hangingPunct="1">
              <a:lnSpc>
                <a:spcPct val="90000"/>
              </a:lnSpc>
            </a:pPr>
            <a:r>
              <a:rPr lang="en-AU" smtClean="0"/>
              <a:t>Limited traffic flow confidentiality</a:t>
            </a:r>
          </a:p>
          <a:p>
            <a:pPr eaLnBrk="1" hangingPunct="1">
              <a:lnSpc>
                <a:spcPct val="90000"/>
              </a:lnSpc>
            </a:pP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39825"/>
          </a:xfrm>
        </p:spPr>
        <p:txBody>
          <a:bodyPr/>
          <a:lstStyle/>
          <a:p>
            <a:pPr eaLnBrk="1" hangingPunct="1">
              <a:defRPr/>
            </a:pPr>
            <a:r>
              <a:rPr lang="en-US" dirty="0" smtClean="0">
                <a:ea typeface="+mj-ea"/>
                <a:cs typeface="+mj-cs"/>
              </a:rPr>
              <a:t>Transport and Tunnel Modes</a:t>
            </a:r>
          </a:p>
        </p:txBody>
      </p:sp>
      <p:sp>
        <p:nvSpPr>
          <p:cNvPr id="3" name="Content Placeholder 2"/>
          <p:cNvSpPr>
            <a:spLocks noGrp="1"/>
          </p:cNvSpPr>
          <p:nvPr>
            <p:ph idx="1"/>
          </p:nvPr>
        </p:nvSpPr>
        <p:spPr>
          <a:xfrm>
            <a:off x="304800" y="1295400"/>
            <a:ext cx="8458200" cy="5334000"/>
          </a:xfrm>
        </p:spPr>
        <p:txBody>
          <a:bodyPr/>
          <a:lstStyle/>
          <a:p>
            <a:pPr eaLnBrk="1" hangingPunct="1"/>
            <a:r>
              <a:rPr lang="en-US" smtClean="0"/>
              <a:t>Transport Mode</a:t>
            </a:r>
          </a:p>
          <a:p>
            <a:pPr lvl="1" eaLnBrk="1" hangingPunct="1"/>
            <a:r>
              <a:rPr lang="en-US" smtClean="0"/>
              <a:t>to encrypt &amp; optionally authenticate IP data</a:t>
            </a:r>
          </a:p>
          <a:p>
            <a:pPr lvl="1" eaLnBrk="1" hangingPunct="1"/>
            <a:r>
              <a:rPr lang="en-US" smtClean="0"/>
              <a:t>can do traffic analysis but is efficient</a:t>
            </a:r>
          </a:p>
          <a:p>
            <a:pPr lvl="1" eaLnBrk="1" hangingPunct="1"/>
            <a:r>
              <a:rPr lang="en-US" smtClean="0"/>
              <a:t>good for ESP host to host traffic</a:t>
            </a:r>
          </a:p>
          <a:p>
            <a:pPr eaLnBrk="1" hangingPunct="1"/>
            <a:r>
              <a:rPr lang="en-US" smtClean="0"/>
              <a:t>Tunnel Mode</a:t>
            </a:r>
          </a:p>
          <a:p>
            <a:pPr lvl="1" eaLnBrk="1" hangingPunct="1"/>
            <a:r>
              <a:rPr lang="en-US" smtClean="0"/>
              <a:t>encrypts entire IP packet</a:t>
            </a:r>
          </a:p>
          <a:p>
            <a:pPr lvl="1" eaLnBrk="1" hangingPunct="1"/>
            <a:r>
              <a:rPr lang="en-US" smtClean="0"/>
              <a:t>add new header for next hop</a:t>
            </a:r>
          </a:p>
          <a:p>
            <a:pPr lvl="1" eaLnBrk="1" hangingPunct="1"/>
            <a:r>
              <a:rPr lang="en-US" smtClean="0"/>
              <a:t>no routers on way can examine inner IP header</a:t>
            </a:r>
          </a:p>
          <a:p>
            <a:pPr lvl="1" eaLnBrk="1" hangingPunct="1"/>
            <a:r>
              <a:rPr lang="en-US" smtClean="0"/>
              <a:t>good for VPNs, gateway to gateway security</a:t>
            </a:r>
            <a:endParaRPr lang="en-AU"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304800"/>
            <a:ext cx="2895600" cy="6248400"/>
          </a:xfrm>
        </p:spPr>
        <p:txBody>
          <a:bodyPr/>
          <a:lstStyle/>
          <a:p>
            <a:pPr eaLnBrk="1" hangingPunct="1"/>
            <a:r>
              <a:rPr lang="en-US" smtClean="0"/>
              <a:t>Transport</a:t>
            </a:r>
            <a:br>
              <a:rPr lang="en-US" smtClean="0"/>
            </a:br>
            <a:r>
              <a:rPr lang="en-US" smtClean="0"/>
              <a:t> and</a:t>
            </a:r>
            <a:br>
              <a:rPr lang="en-US" smtClean="0"/>
            </a:br>
            <a:r>
              <a:rPr lang="en-US" smtClean="0"/>
              <a:t>Tunnel Modes</a:t>
            </a:r>
            <a:endParaRPr lang="en-AU" smtClean="0"/>
          </a:p>
        </p:txBody>
      </p:sp>
      <p:pic>
        <p:nvPicPr>
          <p:cNvPr id="33795" name="Picture 5"/>
          <p:cNvPicPr>
            <a:picLocks noChangeAspect="1"/>
          </p:cNvPicPr>
          <p:nvPr/>
        </p:nvPicPr>
        <p:blipFill>
          <a:blip r:embed="rId3"/>
          <a:srcRect/>
          <a:stretch>
            <a:fillRect/>
          </a:stretch>
        </p:blipFill>
        <p:spPr bwMode="auto">
          <a:xfrm>
            <a:off x="2879725" y="71438"/>
            <a:ext cx="6218238" cy="661828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462</TotalTime>
  <Words>5600</Words>
  <Application>Microsoft Macintosh PowerPoint</Application>
  <PresentationFormat>On-screen Show (4:3)</PresentationFormat>
  <Paragraphs>264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Times</vt:lpstr>
      <vt:lpstr>Wingdings</vt:lpstr>
      <vt:lpstr>Arial</vt:lpstr>
      <vt:lpstr>ch01</vt:lpstr>
      <vt:lpstr>IP Security</vt:lpstr>
      <vt:lpstr>IP Security</vt:lpstr>
      <vt:lpstr>IP Security</vt:lpstr>
      <vt:lpstr>IP Security Uses</vt:lpstr>
      <vt:lpstr>Benefits of IPSec</vt:lpstr>
      <vt:lpstr>IP Security Architecture</vt:lpstr>
      <vt:lpstr>IPSec Services</vt:lpstr>
      <vt:lpstr>Transport and Tunnel Modes</vt:lpstr>
      <vt:lpstr>Transport  and Tunnel Modes</vt:lpstr>
      <vt:lpstr>Transport  and Tunnel Mode Protocols</vt:lpstr>
      <vt:lpstr>Security Associations</vt:lpstr>
      <vt:lpstr>Security Policy Database</vt:lpstr>
      <vt:lpstr>Encapsulating Security Payload (ESP)</vt:lpstr>
      <vt:lpstr>Encapsulating Security Payload</vt:lpstr>
      <vt:lpstr>Encryption &amp; Authentication Algorithms &amp; Padding</vt:lpstr>
      <vt:lpstr>Anti-Replay Service</vt:lpstr>
      <vt:lpstr>Combining Security Associations</vt:lpstr>
      <vt:lpstr>Combining Security Associations</vt:lpstr>
      <vt:lpstr>IPSec Key Management</vt:lpstr>
      <vt:lpstr>Oakley</vt:lpstr>
      <vt:lpstr>ISAKMP</vt:lpstr>
      <vt:lpstr>IKEV2 Exchanges</vt:lpstr>
      <vt:lpstr>ISAKMP</vt:lpstr>
      <vt:lpstr>IKE Payloads &amp; Exchanges</vt:lpstr>
      <vt:lpstr>Cryptographic Suites</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Security</dc:title>
  <dc:subject/>
  <dc:creator/>
  <cp:keywords/>
  <dc:description/>
  <cp:lastModifiedBy>Microsoft Office User</cp:lastModifiedBy>
  <cp:revision>26</cp:revision>
  <cp:lastPrinted>2005-11-18T05:37:01Z</cp:lastPrinted>
  <dcterms:created xsi:type="dcterms:W3CDTF">2009-10-21T03:17:01Z</dcterms:created>
  <dcterms:modified xsi:type="dcterms:W3CDTF">2019-01-24T11:38:23Z</dcterms:modified>
  <cp:category/>
</cp:coreProperties>
</file>