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9"/>
  </p:notesMasterIdLst>
  <p:sldIdLst>
    <p:sldId id="257" r:id="rId2"/>
    <p:sldId id="303" r:id="rId3"/>
    <p:sldId id="304" r:id="rId4"/>
    <p:sldId id="305" r:id="rId5"/>
    <p:sldId id="306" r:id="rId6"/>
    <p:sldId id="310" r:id="rId7"/>
    <p:sldId id="307" r:id="rId8"/>
    <p:sldId id="308" r:id="rId9"/>
    <p:sldId id="309" r:id="rId10"/>
    <p:sldId id="311" r:id="rId11"/>
    <p:sldId id="276" r:id="rId12"/>
    <p:sldId id="277" r:id="rId13"/>
    <p:sldId id="279" r:id="rId14"/>
    <p:sldId id="296" r:id="rId15"/>
    <p:sldId id="278" r:id="rId16"/>
    <p:sldId id="297" r:id="rId17"/>
    <p:sldId id="280" r:id="rId18"/>
    <p:sldId id="281" r:id="rId19"/>
    <p:sldId id="312" r:id="rId20"/>
    <p:sldId id="313" r:id="rId21"/>
    <p:sldId id="290" r:id="rId22"/>
    <p:sldId id="298" r:id="rId23"/>
    <p:sldId id="299" r:id="rId24"/>
    <p:sldId id="315" r:id="rId25"/>
    <p:sldId id="314" r:id="rId26"/>
    <p:sldId id="300" r:id="rId27"/>
    <p:sldId id="274"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10" d="100"/>
          <a:sy n="110" d="100"/>
        </p:scale>
        <p:origin x="168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216"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AF5FE7D-4798-48FE-A30A-05ED50AED822}" type="slidenum">
              <a:rPr lang="en-AU"/>
              <a:pPr/>
              <a:t>‹#›</a:t>
            </a:fld>
            <a:endParaRPr lang="en-AU"/>
          </a:p>
        </p:txBody>
      </p:sp>
    </p:spTree>
    <p:extLst>
      <p:ext uri="{BB962C8B-B14F-4D97-AF65-F5344CB8AC3E}">
        <p14:creationId xmlns:p14="http://schemas.microsoft.com/office/powerpoint/2010/main" val="43785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379682D6-FF92-4AF2-A082-262E40C33C62}"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704765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smtClean="0">
                <a:latin typeface="Arial" pitchFamily="34" charset="0"/>
              </a:rPr>
              <a:t>With some refinement, the KDC strategy illustrated in Stallings Figure 14.3 (previous chapter) is a candidate for securing electronic mail. Because we wish to avoid requiring that the recipient (B) be on line at the same time as the sender (A), steps 4 and 5 must be eliminated. For a message with content </a:t>
            </a:r>
            <a:r>
              <a:rPr lang="en-US" i="1" smtClean="0">
                <a:latin typeface="Arial" pitchFamily="34" charset="0"/>
              </a:rPr>
              <a:t>M</a:t>
            </a:r>
            <a:r>
              <a:rPr lang="en-US" smtClean="0">
                <a:latin typeface="Arial" pitchFamily="34" charset="0"/>
              </a:rPr>
              <a:t>, the sequence is as shown. This approach guarantees that only the intended recipient of a message will be able to read it. It also provides a level of authentication that the sender is A. As specified, the protocol does not protect against replays. Some measure of defense could be provided by including a timestamp with the message. However, because of the potential delays in the e-mail process, such timestamps may have limited usefulness. </a:t>
            </a:r>
          </a:p>
        </p:txBody>
      </p:sp>
      <p:sp>
        <p:nvSpPr>
          <p:cNvPr id="35844" name="Slide Number Placeholder 3"/>
          <p:cNvSpPr>
            <a:spLocks noGrp="1"/>
          </p:cNvSpPr>
          <p:nvPr>
            <p:ph type="sldNum" sz="quarter" idx="5"/>
          </p:nvPr>
        </p:nvSpPr>
        <p:spPr>
          <a:noFill/>
        </p:spPr>
        <p:txBody>
          <a:bodyPr/>
          <a:lstStyle/>
          <a:p>
            <a:fld id="{39F0884D-2F2C-4146-A83A-3D8113ACE8C1}" type="slidenum">
              <a:rPr lang="en-AU"/>
              <a:pPr/>
              <a:t>10</a:t>
            </a:fld>
            <a:endParaRPr lang="en-AU"/>
          </a:p>
        </p:txBody>
      </p:sp>
    </p:spTree>
    <p:extLst>
      <p:ext uri="{BB962C8B-B14F-4D97-AF65-F5344CB8AC3E}">
        <p14:creationId xmlns:p14="http://schemas.microsoft.com/office/powerpoint/2010/main" val="161432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6D5CC73B-9455-4191-B451-D9AEAF457E31}"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Kerberos is an authentication service developed as part of Project Athena at MIT, and is </a:t>
            </a:r>
            <a:r>
              <a:rPr lang="en-AU" smtClean="0">
                <a:latin typeface="Arial" pitchFamily="34" charset="0"/>
                <a:cs typeface="Arial" pitchFamily="34" charset="0"/>
              </a:rPr>
              <a:t>one of the best known and most widely implemented </a:t>
            </a:r>
            <a:r>
              <a:rPr lang="en-AU" b="1" smtClean="0">
                <a:latin typeface="Arial" pitchFamily="34" charset="0"/>
                <a:cs typeface="Arial" pitchFamily="34" charset="0"/>
              </a:rPr>
              <a:t>trusted third party</a:t>
            </a:r>
            <a:r>
              <a:rPr lang="en-AU" smtClean="0">
                <a:latin typeface="Arial" pitchFamily="34" charset="0"/>
                <a:cs typeface="Arial" pitchFamily="34" charset="0"/>
              </a:rPr>
              <a:t> key distribution systems.</a:t>
            </a:r>
          </a:p>
          <a:p>
            <a:pPr eaLnBrk="1" hangingPunct="1"/>
            <a:r>
              <a:rPr lang="en-US" smtClean="0">
                <a:latin typeface="Arial" pitchFamily="34" charset="0"/>
                <a:cs typeface="Arial" pitchFamily="34"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smtClean="0">
              <a:latin typeface="Arial" pitchFamily="34" charset="0"/>
              <a:cs typeface="Arial" pitchFamily="34" charset="0"/>
            </a:endParaRPr>
          </a:p>
        </p:txBody>
      </p:sp>
    </p:spTree>
    <p:extLst>
      <p:ext uri="{BB962C8B-B14F-4D97-AF65-F5344CB8AC3E}">
        <p14:creationId xmlns:p14="http://schemas.microsoft.com/office/powerpoint/2010/main" val="69350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CECE4F0B-B8DB-4376-9782-1E064EBD80BD}"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341813"/>
          </a:xfrm>
          <a:noFill/>
          <a:ln/>
        </p:spPr>
        <p:txBody>
          <a:bodyPr/>
          <a:lstStyle/>
          <a:p>
            <a:pPr eaLnBrk="1" hangingPunct="1"/>
            <a:r>
              <a:rPr lang="en-US" smtClean="0">
                <a:latin typeface="Arial" pitchFamily="34" charset="0"/>
                <a:cs typeface="Arial" pitchFamily="34" charset="0"/>
              </a:rPr>
              <a:t>In a more open environment, in which network connections to other machines are supported, an approach that requires the user to prove his or her identity for each service invoked, and also require that servers prove their identity to clients, is needed to protect user information and resources housed at the server. Kerberos supports this approach, and assumes a distributed client/server architecture that employs one or more Kerberos servers to provide an authentication service. The first published report on Kerberos [STEI88] listed the following requirements: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Secure: </a:t>
            </a:r>
            <a:r>
              <a:rPr lang="en-US" smtClean="0">
                <a:latin typeface="Arial" pitchFamily="34" charset="0"/>
                <a:cs typeface="Arial" pitchFamily="34" charset="0"/>
              </a:rPr>
              <a:t>A network eavesdropper should not be able to obtain the necessary information to impersonate a user. More generally, Kerberos should be strong enough that a potential opponent does not find it to be the weak link.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Reliable</a:t>
            </a:r>
            <a:r>
              <a:rPr lang="en-US" smtClean="0">
                <a:latin typeface="Arial" pitchFamily="34" charset="0"/>
                <a:cs typeface="Arial" pitchFamily="34" charset="0"/>
              </a:rPr>
              <a:t>: For all services that rely on Kerberos for access control, lack of availability of the Kerberos service means lack of availability of the supported services. Hence, Kerberos should be highly reliable and should employ a distributed server architecture, with one system able to back up another. </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Transparent</a:t>
            </a:r>
            <a:r>
              <a:rPr lang="en-US" smtClean="0">
                <a:latin typeface="Arial" pitchFamily="34" charset="0"/>
                <a:cs typeface="Arial" pitchFamily="34" charset="0"/>
              </a:rPr>
              <a:t>: Ideally, the user should not be aware that authentication is taking place, beyond the requirement to enter a password.</a:t>
            </a:r>
          </a:p>
          <a:p>
            <a:pPr eaLnBrk="1" hangingPunct="1"/>
            <a:r>
              <a:rPr lang="en-US" smtClean="0">
                <a:latin typeface="Arial" pitchFamily="34" charset="0"/>
                <a:cs typeface="Arial" pitchFamily="34" charset="0"/>
              </a:rPr>
              <a:t>• </a:t>
            </a:r>
            <a:r>
              <a:rPr lang="en-US" b="1" smtClean="0">
                <a:latin typeface="Arial" pitchFamily="34" charset="0"/>
                <a:cs typeface="Arial" pitchFamily="34" charset="0"/>
              </a:rPr>
              <a:t>Scalable</a:t>
            </a:r>
            <a:r>
              <a:rPr lang="en-US" smtClean="0">
                <a:latin typeface="Arial" pitchFamily="34" charset="0"/>
                <a:cs typeface="Arial" pitchFamily="34" charset="0"/>
              </a:rPr>
              <a:t>: The system should be capable of supporting large numbers of clients and servers. This suggests a modular, distributed architecture. </a:t>
            </a:r>
          </a:p>
          <a:p>
            <a:pPr eaLnBrk="1" hangingPunct="1"/>
            <a:r>
              <a:rPr lang="en-US" smtClean="0">
                <a:latin typeface="Arial" pitchFamily="34" charset="0"/>
                <a:cs typeface="Arial" pitchFamily="34" charset="0"/>
              </a:rPr>
              <a:t>To support these requirements, Kerberos is a trusted third-party authentication service that uses a protocol based on that proposed by Needham and Schroeder which was discussed earlier in this chapter. </a:t>
            </a:r>
          </a:p>
        </p:txBody>
      </p:sp>
    </p:spTree>
    <p:extLst>
      <p:ext uri="{BB962C8B-B14F-4D97-AF65-F5344CB8AC3E}">
        <p14:creationId xmlns:p14="http://schemas.microsoft.com/office/powerpoint/2010/main" val="142446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1104FD6E-E166-4466-BA6A-0D22133D8314}"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rPr>
              <a:t>The core of Kerberos is the Authentication and Ticket Granting Servers – these are trusted by all users and servers and must be securely administered. The protocol includes a sequence of interactions between the client, AS, TGT and desired server. Version 4 of Kerberos makes use of DES, in a rather elaborate protocol, to provide the authentication service. Viewing the protocol as a whole, it can be difficult to see the need for the many elements contained therein. The text contains more detailed discussion about the development of and need for the components of the final v4 protocol.</a:t>
            </a:r>
            <a:endParaRPr lang="en-AU" smtClean="0">
              <a:latin typeface="Arial" pitchFamily="34" charset="0"/>
            </a:endParaRPr>
          </a:p>
        </p:txBody>
      </p:sp>
    </p:spTree>
    <p:extLst>
      <p:ext uri="{BB962C8B-B14F-4D97-AF65-F5344CB8AC3E}">
        <p14:creationId xmlns:p14="http://schemas.microsoft.com/office/powerpoint/2010/main" val="83081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4E44EE46-0832-4E42-9A67-A02E489202E7}" type="slidenum">
              <a:rPr lang="en-AU"/>
              <a:pPr/>
              <a:t>14</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The full Kerberos v4 authentication dialogue is shown here from Stallings Table 15.1, divided into 3 phases. The justification for each item in the messages is given in Stallings Table 15.2.</a:t>
            </a:r>
          </a:p>
          <a:p>
            <a:pPr eaLnBrk="1" hangingPunct="1"/>
            <a:r>
              <a:rPr lang="en-US" smtClean="0">
                <a:latin typeface="Arial" pitchFamily="34" charset="0"/>
              </a:rPr>
              <a:t>First, consider the problem of captured ticket-granting tickets and the need to determine that the ticket presenter is the same as the client for whom the ticket was issued. An efficient way of doing this is to use a session encryption key to secure information. Table 15.1a shows the technique for distributing the session key. Note that several additional pieces of information have been added to this first phase of the dialogue. Message (1) includes a timestamp, so that the AS knows that the message is timely. Message (2) includes several elements of the ticket in a form accessible to C. This enables C to confirm that this ticket is for the TGS and to learn its expiration time. Note that the ticket does not prove anyone's identity but is a way to distribute keys securely. It is the authenticator that proves the client's identity. Because the authenticator can be used only once and has a short lifetime, the threat of an opponent stealing both the ticket and the authenticator for presentation later is countered. C then sends the TGS a message that includes the ticket plus the ID of the requested service (message 3). The reply from the TGS, in message (4), follows the form of message (2). C now has a reusable service-granting ticket for V. When C presents this ticket, as shown in message (5), it also sends an authenticator. The server can decrypt the ticket, recover the session key, and decrypt the authenticator.  If mutual authentication is required, the server can reply as shown in message (6)</a:t>
            </a:r>
          </a:p>
          <a:p>
            <a:pPr eaLnBrk="1" hangingPunct="1"/>
            <a:endParaRPr lang="en-AU" smtClean="0">
              <a:latin typeface="Arial" pitchFamily="34" charset="0"/>
            </a:endParaRPr>
          </a:p>
        </p:txBody>
      </p:sp>
    </p:spTree>
    <p:extLst>
      <p:ext uri="{BB962C8B-B14F-4D97-AF65-F5344CB8AC3E}">
        <p14:creationId xmlns:p14="http://schemas.microsoft.com/office/powerpoint/2010/main" val="630713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A62473D6-7CF0-40C0-AC74-AA58718084D4}"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15.1 diagrammatically summarizes the </a:t>
            </a:r>
            <a:r>
              <a:rPr lang="en-AU" smtClean="0">
                <a:latin typeface="Arial" pitchFamily="34" charset="0"/>
              </a:rPr>
              <a:t>Kerberos v4 authentication dialogue, with 3 pairs of messages, for each phase listed previously.</a:t>
            </a:r>
          </a:p>
        </p:txBody>
      </p:sp>
    </p:spTree>
    <p:extLst>
      <p:ext uri="{BB962C8B-B14F-4D97-AF65-F5344CB8AC3E}">
        <p14:creationId xmlns:p14="http://schemas.microsoft.com/office/powerpoint/2010/main" val="42916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7E00B24A-4C9F-4AF4-8A50-9A192ED3F450}" type="slidenum">
              <a:rPr lang="en-AU"/>
              <a:pPr/>
              <a:t>16</a:t>
            </a:fld>
            <a:endParaRPr lang="en-AU"/>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If have multiple realms, their Kerberos servers must share keys and trust each other. </a:t>
            </a:r>
          </a:p>
        </p:txBody>
      </p:sp>
    </p:spTree>
    <p:extLst>
      <p:ext uri="{BB962C8B-B14F-4D97-AF65-F5344CB8AC3E}">
        <p14:creationId xmlns:p14="http://schemas.microsoft.com/office/powerpoint/2010/main" val="178455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2D272B80-A959-4A42-B9BA-6834C9C1CAA3}"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15.2 shows the authentication messages where service is being requested from another domain. 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p>
        </p:txBody>
      </p:sp>
    </p:spTree>
    <p:extLst>
      <p:ext uri="{BB962C8B-B14F-4D97-AF65-F5344CB8AC3E}">
        <p14:creationId xmlns:p14="http://schemas.microsoft.com/office/powerpoint/2010/main" val="128841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A301921-CFD2-471C-A095-87219E3FC385}"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Kerberos Version 5 is specified in RFC 1510 and provides a number of improvements over version 4 in the areas of environmental shortcomings and technical deficiencies, in areas as noted. See Stallings Table 14.3 for details of the Kerberos v5 authentication dialogue.</a:t>
            </a:r>
          </a:p>
        </p:txBody>
      </p:sp>
    </p:spTree>
    <p:extLst>
      <p:ext uri="{BB962C8B-B14F-4D97-AF65-F5344CB8AC3E}">
        <p14:creationId xmlns:p14="http://schemas.microsoft.com/office/powerpoint/2010/main" val="13021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A0374F3C-8282-4CE1-8BE9-EC1D5907EC65}" type="slidenum">
              <a:rPr lang="en-AU"/>
              <a:pPr/>
              <a:t>19</a:t>
            </a:fld>
            <a:endParaRPr lang="en-AU"/>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p:spPr>
        <p:txBody>
          <a:bodyPr/>
          <a:lstStyle/>
          <a:p>
            <a:pPr eaLnBrk="1" hangingPunct="1"/>
            <a:r>
              <a:rPr lang="en-AU" smtClean="0">
                <a:latin typeface="Arial" pitchFamily="34" charset="0"/>
              </a:rPr>
              <a:t>The </a:t>
            </a:r>
            <a:r>
              <a:rPr lang="en-US" smtClean="0">
                <a:latin typeface="Arial" pitchFamily="34" charset="0"/>
              </a:rPr>
              <a:t>basic </a:t>
            </a:r>
            <a:r>
              <a:rPr lang="en-AU" smtClean="0">
                <a:latin typeface="Arial" pitchFamily="34" charset="0"/>
              </a:rPr>
              <a:t>Kerberos </a:t>
            </a:r>
            <a:r>
              <a:rPr lang="en-US" smtClean="0">
                <a:latin typeface="Arial" pitchFamily="34" charset="0"/>
              </a:rPr>
              <a:t>version 5 </a:t>
            </a:r>
            <a:r>
              <a:rPr lang="en-AU" smtClean="0">
                <a:latin typeface="Arial" pitchFamily="34" charset="0"/>
              </a:rPr>
              <a:t>authentication dialogue is shown here from Stallings Table 15.3. </a:t>
            </a:r>
            <a:r>
              <a:rPr lang="en-US" smtClean="0">
                <a:latin typeface="Arial" pitchFamily="34" charset="0"/>
              </a:rPr>
              <a:t>First, consider the </a:t>
            </a:r>
            <a:r>
              <a:rPr lang="en-US" b="1" smtClean="0">
                <a:latin typeface="Arial" pitchFamily="34" charset="0"/>
              </a:rPr>
              <a:t>authentication service exchange. </a:t>
            </a:r>
          </a:p>
          <a:p>
            <a:pPr eaLnBrk="1" hangingPunct="1"/>
            <a:r>
              <a:rPr lang="en-US" smtClean="0">
                <a:latin typeface="Arial" pitchFamily="34" charset="0"/>
              </a:rPr>
              <a:t>Message (1) is a client request for a ticket-granting ticket. </a:t>
            </a:r>
            <a:endParaRPr lang="en-AU" smtClean="0">
              <a:latin typeface="Arial" pitchFamily="34" charset="0"/>
            </a:endParaRPr>
          </a:p>
          <a:p>
            <a:pPr eaLnBrk="1" hangingPunct="1"/>
            <a:r>
              <a:rPr lang="en-US" smtClean="0">
                <a:latin typeface="Arial" pitchFamily="34" charset="0"/>
              </a:rPr>
              <a:t>Message (2) returns a ticket-granting ticket, identifying information for the client, and a block encrypted using the encryption key based on the user's password. This block includes the session key to be used between the client and the TGS.</a:t>
            </a:r>
          </a:p>
          <a:p>
            <a:pPr eaLnBrk="1" hangingPunct="1"/>
            <a:r>
              <a:rPr lang="en-US" smtClean="0">
                <a:latin typeface="Arial" pitchFamily="34" charset="0"/>
              </a:rPr>
              <a:t>Now compare the </a:t>
            </a:r>
            <a:r>
              <a:rPr lang="en-US" b="1" smtClean="0">
                <a:latin typeface="Arial" pitchFamily="34" charset="0"/>
              </a:rPr>
              <a:t>ticket-granting service </a:t>
            </a:r>
            <a:r>
              <a:rPr lang="en-US" smtClean="0">
                <a:latin typeface="Arial" pitchFamily="34" charset="0"/>
              </a:rPr>
              <a:t>exchange for versions 4 and 5. See that message (3) for both versions includes an authenticator, a ticket, and the name of the requested service. In addition, version 5 includes requested times and options for the ticket and a nonce, all with functions similar to those of message (1). The authenticator itself is essentially the same as the one used in version 4.  Message (4) has the same structure as message (2), returning a ticket plus information needed by the client, the latter encrypted with the session key now shared by the client and the TGS.  Finally, for the client/server authentication exchange, several new features appear in version 5, such as a request for mutual authentication. If required, the server responds with message (6) that includes the timestamp from the authenticator. The flags field included in tickets in version 5 supports expanded functionality compared to that available in version 4. Stallings Table 15.4 summarizes the flags that may be included in a ticket., with discussion of details in the text.</a:t>
            </a:r>
            <a:endParaRPr lang="en-AU" smtClean="0">
              <a:latin typeface="Arial" pitchFamily="34" charset="0"/>
            </a:endParaRPr>
          </a:p>
        </p:txBody>
      </p:sp>
    </p:spTree>
    <p:extLst>
      <p:ext uri="{BB962C8B-B14F-4D97-AF65-F5344CB8AC3E}">
        <p14:creationId xmlns:p14="http://schemas.microsoft.com/office/powerpoint/2010/main" val="208174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E1AFB01-A832-487C-9D1B-72F884309014}"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This chapter examines some of the authentication functions that have been developed to support network-based use authentication. In most computer security contexts, user authentication is the fundamental building block and the primary line of defense. User authentication is the basis for most types of access control and for user accountability. RFC 2828 defines user authentication as the process of verifying an identity claimed by or for a system entity. An authentication process consists of two steps:</a:t>
            </a:r>
          </a:p>
          <a:p>
            <a:pPr eaLnBrk="1" hangingPunct="1">
              <a:buFontTx/>
              <a:buChar char="•"/>
            </a:pPr>
            <a:r>
              <a:rPr lang="en-US" b="1" smtClean="0">
                <a:latin typeface="Arial" pitchFamily="34" charset="0"/>
                <a:cs typeface="Arial" pitchFamily="34" charset="0"/>
              </a:rPr>
              <a:t>Identification step:</a:t>
            </a:r>
            <a:r>
              <a:rPr lang="en-US" smtClean="0">
                <a:latin typeface="Arial" pitchFamily="34" charset="0"/>
                <a:cs typeface="Arial" pitchFamily="34" charset="0"/>
              </a:rPr>
              <a:t> Presenting an identifier to the security system. (Identifiers should be assigned carefully, because authenticated identities are the basis for other security services, such as access control service.)</a:t>
            </a:r>
          </a:p>
          <a:p>
            <a:pPr eaLnBrk="1" hangingPunct="1">
              <a:buFontTx/>
              <a:buChar char="•"/>
            </a:pPr>
            <a:r>
              <a:rPr lang="en-US" b="1" smtClean="0">
                <a:latin typeface="Arial" pitchFamily="34" charset="0"/>
                <a:cs typeface="Arial" pitchFamily="34" charset="0"/>
              </a:rPr>
              <a:t>Verification step:</a:t>
            </a:r>
            <a:r>
              <a:rPr lang="en-US" smtClean="0">
                <a:latin typeface="Arial" pitchFamily="34" charset="0"/>
                <a:cs typeface="Arial" pitchFamily="34" charset="0"/>
              </a:rPr>
              <a:t> Presenting or generating authentication information that corroborates the binding between the entity and the identifier.”</a:t>
            </a:r>
          </a:p>
          <a:p>
            <a:pPr eaLnBrk="1" hangingPunct="1"/>
            <a:r>
              <a:rPr lang="en-US" smtClean="0">
                <a:latin typeface="Arial" pitchFamily="34" charset="0"/>
                <a:cs typeface="Arial" pitchFamily="34" charset="0"/>
              </a:rPr>
              <a:t>In essence, identification is the means by which a user provides a claimed identity to the system; user authentication is the means of establishing the validity of the claim. Note that user authentication is distinct from message authentication. </a:t>
            </a:r>
          </a:p>
        </p:txBody>
      </p:sp>
    </p:spTree>
    <p:extLst>
      <p:ext uri="{BB962C8B-B14F-4D97-AF65-F5344CB8AC3E}">
        <p14:creationId xmlns:p14="http://schemas.microsoft.com/office/powerpoint/2010/main" val="27423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en-US" smtClean="0">
                <a:latin typeface="Arial" pitchFamily="34" charset="0"/>
              </a:rPr>
              <a:t>In Chapter 14, we presented one approach to the use of public-key encryption for the purpose of session key distribution (Figure 14.8). This protocol assumes that each of the two parties is in possession of the current public key of the other. It may not be practical to require this assumption.  </a:t>
            </a:r>
          </a:p>
          <a:p>
            <a:pPr eaLnBrk="1" hangingPunct="1"/>
            <a:r>
              <a:rPr lang="en-US" smtClean="0">
                <a:latin typeface="Arial" pitchFamily="34" charset="0"/>
              </a:rPr>
              <a:t>A protocol using timestamps is provided in [DENN81] that uses a central system, referred to as an authentication server (AS), because it is not actually responsible for secret key distribution. Rather, the AS provides public-key certificates. The session key is chosen and encrypted by A; hence, there is no risk of exposure by the AS. The timestamps protect against replays of compromised keys. See text for details. This protocol is compact but, as before, requires synchronization of clocks. Another approach, proposed by Woo and Lam [WOO92a], makes use of nonces. Note the authors themselves spotted a flaw in it  and submitted a revised version of the algorithm in [WOO92b]. In both this example and the protocols described earlier, protocols that appeared secure were revised after additional analysis. These examples highlight the difficulty of getting things right in the area of authentication. </a:t>
            </a:r>
          </a:p>
          <a:p>
            <a:pPr eaLnBrk="1" hangingPunct="1"/>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13941CC0-6789-42E0-A00C-90D60C6A5D4B}" type="slidenum">
              <a:rPr lang="en-AU"/>
              <a:pPr/>
              <a:t>20</a:t>
            </a:fld>
            <a:endParaRPr lang="en-AU"/>
          </a:p>
        </p:txBody>
      </p:sp>
    </p:spTree>
    <p:extLst>
      <p:ext uri="{BB962C8B-B14F-4D97-AF65-F5344CB8AC3E}">
        <p14:creationId xmlns:p14="http://schemas.microsoft.com/office/powerpoint/2010/main" val="101786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6F04CA59-CCFF-4EF0-AC90-426644772752}"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rPr>
              <a:t>We have already presented public-key encryption approaches that are suited to electronic mail, including the straightforward encryption of the entire message for confidentiality (Figure 12.1b), authentication (Figure 12.1c), or both (Figure 12.1d).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p>
          <a:p>
            <a:pPr eaLnBrk="1" hangingPunct="1"/>
            <a:r>
              <a:rPr lang="en-US" smtClean="0">
                <a:latin typeface="Arial" pitchFamily="34" charset="0"/>
              </a:rPr>
              <a:t>If confidentiality is the primary concern, then better to encrypt the message with a one-time secret key, and also encrypt this one-time key with B's public key. If authentication is the primary concern, then a digital signature may suffice (but could be replaced by an opponent). To counter such a scheme, both the message and signature can be encrypted with the recipient's public key. The latter two schemes require that B know A's public key and be convinced that it is timely. An effective way to provide this assurance is the digital certificate.</a:t>
            </a:r>
            <a:endParaRPr lang="en-US" smtClean="0">
              <a:latin typeface="Times-Roman" charset="0"/>
            </a:endParaRPr>
          </a:p>
        </p:txBody>
      </p:sp>
    </p:spTree>
    <p:extLst>
      <p:ext uri="{BB962C8B-B14F-4D97-AF65-F5344CB8AC3E}">
        <p14:creationId xmlns:p14="http://schemas.microsoft.com/office/powerpoint/2010/main" val="383247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FE8B771-A6B6-4AAE-A4D3-CB95F09BCD0C}"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533400" y="4343400"/>
            <a:ext cx="5867400" cy="4267200"/>
          </a:xfrm>
          <a:noFill/>
          <a:ln/>
        </p:spPr>
        <p:txBody>
          <a:bodyPr/>
          <a:lstStyle/>
          <a:p>
            <a:pPr eaLnBrk="1" hangingPunct="1"/>
            <a:r>
              <a:rPr lang="en-US" smtClean="0">
                <a:latin typeface="Arial" pitchFamily="34" charset="0"/>
              </a:rPr>
              <a:t>Federated identity management is a relatively new concept dealing with the use of a common identity management scheme across multiple enterprises and numerous applications and supporting many thousands, even millions of users. Identity management is a centralized, automated approach to provide enterprise-wide access to resources by employees and other authorized individuals, defining an identity for each user (human or process), associating attributes with the identity, and enforcing a means by which a user can verify identity. Its principal elements are:</a:t>
            </a:r>
          </a:p>
          <a:p>
            <a:pPr eaLnBrk="1" hangingPunct="1"/>
            <a:r>
              <a:rPr lang="en-US" smtClean="0">
                <a:latin typeface="Arial" pitchFamily="34" charset="0"/>
                <a:cs typeface="Times New Roman" pitchFamily="18" charset="0"/>
              </a:rPr>
              <a:t>• </a:t>
            </a:r>
            <a:r>
              <a:rPr lang="en-US" b="1" smtClean="0">
                <a:latin typeface="Arial" pitchFamily="34" charset="0"/>
              </a:rPr>
              <a:t>Authentication:</a:t>
            </a:r>
            <a:r>
              <a:rPr lang="en-US" smtClean="0">
                <a:latin typeface="Arial" pitchFamily="34" charset="0"/>
              </a:rPr>
              <a:t> confirmating user corresponds to the user name provided.</a:t>
            </a:r>
          </a:p>
          <a:p>
            <a:pPr eaLnBrk="1" hangingPunct="1"/>
            <a:r>
              <a:rPr lang="en-US" smtClean="0">
                <a:latin typeface="Arial" pitchFamily="34" charset="0"/>
                <a:cs typeface="Times New Roman" pitchFamily="18" charset="0"/>
              </a:rPr>
              <a:t>• </a:t>
            </a:r>
            <a:r>
              <a:rPr lang="en-US" b="1" smtClean="0">
                <a:latin typeface="Arial" pitchFamily="34" charset="0"/>
              </a:rPr>
              <a:t>Authorization:</a:t>
            </a:r>
            <a:r>
              <a:rPr lang="en-US" smtClean="0">
                <a:latin typeface="Arial" pitchFamily="34" charset="0"/>
              </a:rPr>
              <a:t> granting access to services/resources given user authentication.</a:t>
            </a:r>
          </a:p>
          <a:p>
            <a:pPr eaLnBrk="1" hangingPunct="1"/>
            <a:r>
              <a:rPr lang="en-US" smtClean="0">
                <a:latin typeface="Arial" pitchFamily="34" charset="0"/>
                <a:cs typeface="Times New Roman" pitchFamily="18" charset="0"/>
              </a:rPr>
              <a:t>• </a:t>
            </a:r>
            <a:r>
              <a:rPr lang="en-US" b="1" smtClean="0">
                <a:latin typeface="Arial" pitchFamily="34" charset="0"/>
              </a:rPr>
              <a:t>Accounting:</a:t>
            </a:r>
            <a:r>
              <a:rPr lang="en-US" smtClean="0">
                <a:latin typeface="Arial" pitchFamily="34" charset="0"/>
              </a:rPr>
              <a:t> process for logging access and authorization.</a:t>
            </a:r>
          </a:p>
          <a:p>
            <a:pPr eaLnBrk="1" hangingPunct="1"/>
            <a:r>
              <a:rPr lang="en-US" smtClean="0">
                <a:latin typeface="Arial" pitchFamily="34" charset="0"/>
                <a:cs typeface="Times New Roman" pitchFamily="18" charset="0"/>
              </a:rPr>
              <a:t>• </a:t>
            </a:r>
            <a:r>
              <a:rPr lang="en-US" b="1" smtClean="0">
                <a:latin typeface="Arial" pitchFamily="34" charset="0"/>
              </a:rPr>
              <a:t>Provisioning:</a:t>
            </a:r>
            <a:r>
              <a:rPr lang="en-US" smtClean="0">
                <a:latin typeface="Arial" pitchFamily="34" charset="0"/>
              </a:rPr>
              <a:t> enrollment of users in the system.</a:t>
            </a:r>
          </a:p>
          <a:p>
            <a:pPr eaLnBrk="1" hangingPunct="1"/>
            <a:r>
              <a:rPr lang="en-US" smtClean="0">
                <a:latin typeface="Arial" pitchFamily="34" charset="0"/>
                <a:cs typeface="Times New Roman" pitchFamily="18" charset="0"/>
              </a:rPr>
              <a:t>• </a:t>
            </a:r>
            <a:r>
              <a:rPr lang="en-US" b="1" smtClean="0">
                <a:latin typeface="Arial" pitchFamily="34" charset="0"/>
              </a:rPr>
              <a:t>Workflow automation:</a:t>
            </a:r>
            <a:r>
              <a:rPr lang="en-US" smtClean="0">
                <a:latin typeface="Arial" pitchFamily="34" charset="0"/>
              </a:rPr>
              <a:t> movement of data in a business process.</a:t>
            </a:r>
          </a:p>
          <a:p>
            <a:pPr eaLnBrk="1" hangingPunct="1"/>
            <a:r>
              <a:rPr lang="en-US" smtClean="0">
                <a:latin typeface="Arial" pitchFamily="34" charset="0"/>
                <a:cs typeface="Times New Roman" pitchFamily="18" charset="0"/>
              </a:rPr>
              <a:t>• </a:t>
            </a:r>
            <a:r>
              <a:rPr lang="en-US" b="1" smtClean="0">
                <a:latin typeface="Arial" pitchFamily="34" charset="0"/>
              </a:rPr>
              <a:t>Delegated administration:</a:t>
            </a:r>
            <a:r>
              <a:rPr lang="en-US" smtClean="0">
                <a:latin typeface="Arial" pitchFamily="34" charset="0"/>
              </a:rPr>
              <a:t> use of role-based access control to grant permissions.</a:t>
            </a:r>
          </a:p>
          <a:p>
            <a:pPr eaLnBrk="1" hangingPunct="1"/>
            <a:r>
              <a:rPr lang="en-US" smtClean="0">
                <a:latin typeface="Arial" pitchFamily="34" charset="0"/>
                <a:cs typeface="Times New Roman" pitchFamily="18" charset="0"/>
              </a:rPr>
              <a:t>• </a:t>
            </a:r>
            <a:r>
              <a:rPr lang="en-US" b="1" smtClean="0">
                <a:latin typeface="Arial" pitchFamily="34" charset="0"/>
              </a:rPr>
              <a:t>Password synchronization:</a:t>
            </a:r>
            <a:r>
              <a:rPr lang="en-US" smtClean="0">
                <a:latin typeface="Arial" pitchFamily="34" charset="0"/>
              </a:rPr>
              <a:t> Creating a process for single sign-on (SSO) or reduced sign-on (RSO). </a:t>
            </a:r>
          </a:p>
          <a:p>
            <a:pPr eaLnBrk="1" hangingPunct="1"/>
            <a:r>
              <a:rPr lang="en-US" smtClean="0">
                <a:latin typeface="Arial" pitchFamily="34" charset="0"/>
                <a:cs typeface="Times New Roman" pitchFamily="18" charset="0"/>
              </a:rPr>
              <a:t>• </a:t>
            </a:r>
            <a:r>
              <a:rPr lang="en-US" b="1" smtClean="0">
                <a:latin typeface="Arial" pitchFamily="34" charset="0"/>
              </a:rPr>
              <a:t>Self-service password reset:</a:t>
            </a:r>
            <a:r>
              <a:rPr lang="en-US" smtClean="0">
                <a:latin typeface="Arial" pitchFamily="34" charset="0"/>
              </a:rPr>
              <a:t> enable user to modify their password</a:t>
            </a:r>
          </a:p>
          <a:p>
            <a:pPr eaLnBrk="1" hangingPunct="1"/>
            <a:r>
              <a:rPr lang="en-US" smtClean="0">
                <a:latin typeface="Arial" pitchFamily="34" charset="0"/>
                <a:cs typeface="Times New Roman" pitchFamily="18" charset="0"/>
              </a:rPr>
              <a:t>• </a:t>
            </a:r>
            <a:r>
              <a:rPr lang="en-US" b="1" smtClean="0">
                <a:latin typeface="Arial" pitchFamily="34" charset="0"/>
              </a:rPr>
              <a:t>Federation:</a:t>
            </a:r>
            <a:r>
              <a:rPr lang="en-US" smtClean="0">
                <a:latin typeface="Arial" pitchFamily="34" charset="0"/>
              </a:rPr>
              <a:t> process where authentication and permission will be passed on from one system to another, usually across multiple enterprises, reducing the number of authentications needed by the user.</a:t>
            </a:r>
          </a:p>
          <a:p>
            <a:pPr eaLnBrk="1" hangingPunct="1"/>
            <a:r>
              <a:rPr lang="en-US" smtClean="0">
                <a:latin typeface="Arial" pitchFamily="34" charset="0"/>
              </a:rPr>
              <a:t>Kerberos contains a number of the elements of an identity management system.</a:t>
            </a:r>
          </a:p>
        </p:txBody>
      </p:sp>
    </p:spTree>
    <p:extLst>
      <p:ext uri="{BB962C8B-B14F-4D97-AF65-F5344CB8AC3E}">
        <p14:creationId xmlns:p14="http://schemas.microsoft.com/office/powerpoint/2010/main" val="929762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D220CF2-3975-4C7D-82ED-0B312C8DBE1F}"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rPr>
              <a:t>Figure 15.3 illustrates entities and data flows in a generic identity management architecture. A </a:t>
            </a:r>
            <a:r>
              <a:rPr lang="en-US" b="1" smtClean="0">
                <a:latin typeface="Arial" pitchFamily="34" charset="0"/>
              </a:rPr>
              <a:t>principal </a:t>
            </a:r>
            <a:r>
              <a:rPr lang="en-US" smtClean="0">
                <a:latin typeface="Arial" pitchFamily="34" charset="0"/>
              </a:rPr>
              <a:t> is an identity holder. Typically, this is a human user that seeks access to resources and services on the network. User devices, agent processes, and server systems may also function as principals. Principals authenticate themselves to an </a:t>
            </a:r>
            <a:r>
              <a:rPr lang="en-US" b="1" smtClean="0">
                <a:latin typeface="Arial" pitchFamily="34" charset="0"/>
              </a:rPr>
              <a:t>identity provider</a:t>
            </a:r>
            <a:r>
              <a:rPr lang="en-US" smtClean="0">
                <a:latin typeface="Arial" pitchFamily="34" charset="0"/>
              </a:rPr>
              <a:t>. The identity provider associates authentication information with a principal, as well as attributes and one or more identifiers.</a:t>
            </a:r>
          </a:p>
          <a:p>
            <a:pPr eaLnBrk="1" hangingPunct="1"/>
            <a:r>
              <a:rPr lang="en-US" smtClean="0">
                <a:latin typeface="Arial" pitchFamily="34" charset="0"/>
              </a:rPr>
              <a:t>Increasingly, digital identities incorporate attributes other than simply an identifier and authentication information (such as passwords and biometric information). An </a:t>
            </a:r>
            <a:r>
              <a:rPr lang="en-US" b="1" smtClean="0">
                <a:latin typeface="Arial" pitchFamily="34" charset="0"/>
              </a:rPr>
              <a:t>attribute service</a:t>
            </a:r>
            <a:r>
              <a:rPr lang="en-US" smtClean="0">
                <a:latin typeface="Arial" pitchFamily="34" charset="0"/>
              </a:rPr>
              <a:t> manages the creation and maintenance of such attributes. For example, a user needs to provide a shipping address each time an order is placed at a new Web merchant, and this information needs to be revised when the user moves. Identity management enables the user to provide this information once, so that it is maintained in a single place and released to data consumers in accordance with authorization and privacy policies. Users may create some of the attributes to be associated with their digital identity, such as address. </a:t>
            </a:r>
            <a:r>
              <a:rPr lang="en-US" b="1" smtClean="0">
                <a:latin typeface="Arial" pitchFamily="34" charset="0"/>
              </a:rPr>
              <a:t>Administrators</a:t>
            </a:r>
            <a:r>
              <a:rPr lang="en-US" smtClean="0">
                <a:latin typeface="Arial" pitchFamily="34" charset="0"/>
              </a:rPr>
              <a:t> may also assign attributes to users, such as roles, access permissions, and employee information.</a:t>
            </a:r>
          </a:p>
          <a:p>
            <a:pPr eaLnBrk="1" hangingPunct="1"/>
            <a:r>
              <a:rPr lang="en-US" b="1" smtClean="0">
                <a:latin typeface="Arial" pitchFamily="34" charset="0"/>
              </a:rPr>
              <a:t>Data consumers</a:t>
            </a:r>
            <a:r>
              <a:rPr lang="en-US" smtClean="0">
                <a:latin typeface="Arial" pitchFamily="34" charset="0"/>
              </a:rPr>
              <a:t> are entities that obtain and employ data maintained and provided by identity and attribute providers, often to support authorization decisions and to collect audit information. For example, a database server or file server is a data  consumer that needs a client's credentials so as to know what access to provide to that client.</a:t>
            </a:r>
          </a:p>
        </p:txBody>
      </p:sp>
    </p:spTree>
    <p:extLst>
      <p:ext uri="{BB962C8B-B14F-4D97-AF65-F5344CB8AC3E}">
        <p14:creationId xmlns:p14="http://schemas.microsoft.com/office/powerpoint/2010/main" val="142594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r>
              <a:rPr lang="en-US" smtClean="0">
                <a:latin typeface="Arial" pitchFamily="34" charset="0"/>
              </a:rPr>
              <a:t>Identity federation is, in essence, an extension of identity management to multiple security domains. Federated identity management refers to the agreements, standards, and technologies that enable the portability of identities, identity attributes, and entitlements across multiple enterprises and numerous applications and supporting many thousands, even millions, of users. Stallings Figure 15.4 illustrates entities and data flows in a generic federated identity management architecture. The identity provider acquires attribute information through dialogue and protocol exchanges with users and administrators. Identity management enables the user to provide this information once, so that it is maintained in a single place and released to data consumers in accordance with authorization and privacy policies.  Service providers are entities that obtain and employ data maintained and provided by identity providers, often to support authorization decisions and to collect audit information. A service provider can be in the same domain as the user and the identity provider. The power of this approach is for federated identity management, in which the service provider is in a different domain.</a:t>
            </a:r>
          </a:p>
        </p:txBody>
      </p:sp>
      <p:sp>
        <p:nvSpPr>
          <p:cNvPr id="64516" name="Slide Number Placeholder 3"/>
          <p:cNvSpPr>
            <a:spLocks noGrp="1"/>
          </p:cNvSpPr>
          <p:nvPr>
            <p:ph type="sldNum" sz="quarter" idx="5"/>
          </p:nvPr>
        </p:nvSpPr>
        <p:spPr>
          <a:noFill/>
        </p:spPr>
        <p:txBody>
          <a:bodyPr/>
          <a:lstStyle/>
          <a:p>
            <a:fld id="{AF4D8DE6-F97D-45D9-AA3D-251EACAEA2C8}" type="slidenum">
              <a:rPr lang="en-AU"/>
              <a:pPr/>
              <a:t>24</a:t>
            </a:fld>
            <a:endParaRPr lang="en-AU"/>
          </a:p>
        </p:txBody>
      </p:sp>
    </p:spTree>
    <p:extLst>
      <p:ext uri="{BB962C8B-B14F-4D97-AF65-F5344CB8AC3E}">
        <p14:creationId xmlns:p14="http://schemas.microsoft.com/office/powerpoint/2010/main" val="2066656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63C26D0-BE55-4AEE-AB5D-0CA0D835371C}"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rPr>
              <a:t>Federated identity management uses a number of standards as the building blocks for secure identity exchange across different domains or heterogeneous systems. In essence, organizations issue some form of security tickets for their users that can be processed by cooperating partners. Identity federation standards are thus concerned with defining these tickets, in terms of content and format, providing protocols for exchanging tickets and performing a number of management tasks. These tasks include configuring systems to perform attribute transfers and identity mapping, and performing logging and auditing functions.  The principal underlying standard for federated identity is the Security Assertion Markup Language (SAML), which SAML is an XML-based language that defines the exchange of security information between online business partners. SAML conveys authentication information in the form of assertions about subjects. Assertions are statements about the subject issued by an authoritative entity.</a:t>
            </a:r>
          </a:p>
          <a:p>
            <a:pPr eaLnBrk="1" hangingPunct="1"/>
            <a:r>
              <a:rPr lang="en-US" smtClean="0">
                <a:latin typeface="Arial" pitchFamily="34" charset="0"/>
              </a:rPr>
              <a:t>SAML is part of a broader collection of standards being issued by OASIS (Organization for the Advancement of Structured Information Standards) for federated identity management. For example, WS-Federation enables browser-based federation; it relies on a security token service to broker trust of identities, attributes, and authentication between participating Web services.  The challenge with federated identity management is to integrate multiple technologies, standards, and services to provide a secure, user-friendly utility. The key, as in most areas of security and networking, is the reliance on a few mature standards widely accepted by industry. Federated identity management seems to have reached this level of maturity. </a:t>
            </a:r>
          </a:p>
        </p:txBody>
      </p:sp>
    </p:spTree>
    <p:extLst>
      <p:ext uri="{BB962C8B-B14F-4D97-AF65-F5344CB8AC3E}">
        <p14:creationId xmlns:p14="http://schemas.microsoft.com/office/powerpoint/2010/main" val="897053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D098BB2-6C22-49D6-AE50-DCAA85654A04}" type="slidenum">
              <a:rPr lang="en-AU"/>
              <a:pPr/>
              <a:t>26</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get some feel for the functionality of identity federation, we look at three scenarios, taken from [COMP06] (more details in text).</a:t>
            </a:r>
          </a:p>
          <a:p>
            <a:pPr eaLnBrk="1" hangingPunct="1"/>
            <a:r>
              <a:rPr lang="en-US" smtClean="0">
                <a:latin typeface="Arial" pitchFamily="34" charset="0"/>
                <a:cs typeface="Arial" pitchFamily="34" charset="0"/>
              </a:rPr>
              <a:t>In the first (Figure 15.5a), Workplace.com contracts with Health.com to provide employee health benefits. An employee signs on and authenticates to Workplace.com. The two organizations federated and cooperatively exchanges user identifiers. Health.com maintains user identities for every employee at Workplace.com and associates with each identity health benefits info &amp; access rights. </a:t>
            </a:r>
          </a:p>
          <a:p>
            <a:pPr eaLnBrk="1" hangingPunct="1"/>
            <a:r>
              <a:rPr lang="en-US" smtClean="0">
                <a:latin typeface="Arial" pitchFamily="34" charset="0"/>
                <a:cs typeface="Arial" pitchFamily="34" charset="0"/>
              </a:rPr>
              <a:t>Figure 15.5b shows another browser-based scheme. PartsSupplier.com is a regular supplier of parts to Workplace.com. A role-based access control (RBAC) scheme is used. An engineer of Workplace.com authenticates to Workplace.com and clicks on a link to access information at PartsSupplier.com. For this scenario, PartSupplier.com does not have identity information for individual employees at Workplace.com. Rather, the linkage between the two federated partners is in terms of roles.</a:t>
            </a:r>
          </a:p>
          <a:p>
            <a:pPr eaLnBrk="1" hangingPunct="1"/>
            <a:r>
              <a:rPr lang="en-US" smtClean="0">
                <a:latin typeface="Arial" pitchFamily="34" charset="0"/>
                <a:cs typeface="Arial" pitchFamily="34" charset="0"/>
              </a:rPr>
              <a:t>The scenario in Figure 15.5c can be referred to as document-based. Workplace.com has a purchasing agreement with PinSupplies.com which has a business relationship with E-Ship.com. An employee of WorkPlace.com signs on and is authenticated to make purchases. The procurement application generates an XML/SOAP order document, and inserts into the header the user's credentials and Workplace.com's organizational identity. It then posts the message to the PinSupplies.com's purchasing Web service. This service authenticates the incoming message and processes the request, sending a SOAP message to its shipping partner to fulfill the order. </a:t>
            </a:r>
          </a:p>
        </p:txBody>
      </p:sp>
    </p:spTree>
    <p:extLst>
      <p:ext uri="{BB962C8B-B14F-4D97-AF65-F5344CB8AC3E}">
        <p14:creationId xmlns:p14="http://schemas.microsoft.com/office/powerpoint/2010/main" val="1445611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65FB2D3E-0641-4007-ACA4-47AA139F57A4}"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Chapter 15 summary.</a:t>
            </a:r>
          </a:p>
        </p:txBody>
      </p:sp>
    </p:spTree>
    <p:extLst>
      <p:ext uri="{BB962C8B-B14F-4D97-AF65-F5344CB8AC3E}">
        <p14:creationId xmlns:p14="http://schemas.microsoft.com/office/powerpoint/2010/main" val="190593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6B1FB6E-662A-4BE7-AB97-478D4A6839FE}"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There are four general means of authenticating a user's identity, which can be used alone or in combination:</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Something the individual knows:</a:t>
            </a:r>
            <a:r>
              <a:rPr lang="en-US" smtClean="0">
                <a:latin typeface="Arial" pitchFamily="34" charset="0"/>
                <a:cs typeface="Arial" pitchFamily="34" charset="0"/>
              </a:rPr>
              <a:t> Examples includes a password, a personal identification number (PIN), or answers to a prearranged set of questions.</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Something the individual possesses:</a:t>
            </a:r>
            <a:r>
              <a:rPr lang="en-US" smtClean="0">
                <a:latin typeface="Arial" pitchFamily="34" charset="0"/>
                <a:cs typeface="Arial" pitchFamily="34" charset="0"/>
              </a:rPr>
              <a:t> Examples include electronic keycards, smart cards, and physical keys. This type of authenticator is referred to as a </a:t>
            </a:r>
            <a:r>
              <a:rPr lang="en-US" i="1" smtClean="0">
                <a:latin typeface="Arial" pitchFamily="34" charset="0"/>
                <a:cs typeface="Arial" pitchFamily="34" charset="0"/>
              </a:rPr>
              <a:t>token</a:t>
            </a:r>
            <a:r>
              <a:rPr lang="en-US" smtClean="0">
                <a:latin typeface="Arial" pitchFamily="34" charset="0"/>
                <a:cs typeface="Arial" pitchFamily="34" charset="0"/>
              </a:rPr>
              <a:t>.</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Something the individual is (static biometrics):</a:t>
            </a:r>
            <a:r>
              <a:rPr lang="en-US" smtClean="0">
                <a:latin typeface="Arial" pitchFamily="34" charset="0"/>
                <a:cs typeface="Arial" pitchFamily="34" charset="0"/>
              </a:rPr>
              <a:t> Examples include recognition by fingerprint, retina, and face.</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Something the individual does (dynamic biometrics):</a:t>
            </a:r>
            <a:r>
              <a:rPr lang="en-US" smtClean="0">
                <a:latin typeface="Arial" pitchFamily="34" charset="0"/>
                <a:cs typeface="Arial" pitchFamily="34" charset="0"/>
              </a:rPr>
              <a:t> Examples include recognition by voice pattern, handwriting characteristics, and typing rhythm.</a:t>
            </a:r>
          </a:p>
          <a:p>
            <a:pPr eaLnBrk="1" hangingPunct="1"/>
            <a:r>
              <a:rPr lang="en-US" smtClean="0">
                <a:latin typeface="Arial" pitchFamily="34" charset="0"/>
                <a:cs typeface="Arial" pitchFamily="34"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p:txBody>
      </p:sp>
    </p:spTree>
    <p:extLst>
      <p:ext uri="{BB962C8B-B14F-4D97-AF65-F5344CB8AC3E}">
        <p14:creationId xmlns:p14="http://schemas.microsoft.com/office/powerpoint/2010/main" val="55872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9148BD0-9366-4196-AEA6-0D623CB3C256}" type="slidenum">
              <a:rPr lang="en-AU"/>
              <a:pPr/>
              <a:t>4</a:t>
            </a:fld>
            <a:endParaRPr lang="en-AU"/>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An important application area is that of mutual authentication protocols. Such protocols enable communicating parties to satisfy themselves mutually about each other's identity and to exchange session keys. This topic was examined in Chapter 14. There, the focus was key distribution. We return to this topic here to consider the wider implications of authentication. 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p>
        </p:txBody>
      </p:sp>
    </p:spTree>
    <p:extLst>
      <p:ext uri="{BB962C8B-B14F-4D97-AF65-F5344CB8AC3E}">
        <p14:creationId xmlns:p14="http://schemas.microsoft.com/office/powerpoint/2010/main" val="177637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699D166-A047-4B06-B612-135E95FB7398}"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Replay Attacks are where a valid signed message is copied and later resent. Such replays, at worst, could allow an opponent to compromise a session key or successfully impersonate another party. At minimum, a successful replay can disrupt operations by presenting parties with messages that appear genuine but are not. [GONG93] lists the examples above of replay attacks.</a:t>
            </a:r>
          </a:p>
          <a:p>
            <a:pPr eaLnBrk="1" hangingPunct="1"/>
            <a:r>
              <a:rPr lang="en-US" smtClean="0">
                <a:latin typeface="Arial" pitchFamily="34" charset="0"/>
                <a:cs typeface="Arial" pitchFamily="34" charset="0"/>
              </a:rPr>
              <a:t>Possible countermeasures include the use of: </a:t>
            </a:r>
          </a:p>
          <a:p>
            <a:pPr eaLnBrk="1" hangingPunct="1"/>
            <a:r>
              <a:rPr lang="en-US" smtClean="0">
                <a:latin typeface="Arial" pitchFamily="34" charset="0"/>
                <a:cs typeface="Arial" pitchFamily="34" charset="0"/>
              </a:rPr>
              <a:t>• sequence numbers (generally impractical since must remember last number used with every communicating party)</a:t>
            </a:r>
          </a:p>
          <a:p>
            <a:pPr eaLnBrk="1" hangingPunct="1"/>
            <a:r>
              <a:rPr lang="en-US" smtClean="0">
                <a:latin typeface="Arial" pitchFamily="34" charset="0"/>
                <a:cs typeface="Arial" pitchFamily="34" charset="0"/>
              </a:rPr>
              <a:t>• timestamps (needs synchronized clocks amongst all parties involved, which can be problematic)</a:t>
            </a:r>
          </a:p>
          <a:p>
            <a:pPr eaLnBrk="1" hangingPunct="1"/>
            <a:r>
              <a:rPr lang="en-US" smtClean="0">
                <a:latin typeface="Arial" pitchFamily="34" charset="0"/>
                <a:cs typeface="Arial" pitchFamily="34" charset="0"/>
              </a:rPr>
              <a:t>• challenge/response (using unique, random, unpredictable nonce, but not suitable for connectionless applications because of handshake overhead)</a:t>
            </a:r>
            <a:endParaRPr lang="en-AU" smtClean="0">
              <a:latin typeface="Arial" pitchFamily="34" charset="0"/>
              <a:cs typeface="Arial" pitchFamily="34" charset="0"/>
            </a:endParaRPr>
          </a:p>
          <a:p>
            <a:pPr lvl="1" eaLnBrk="1" hangingPunct="1"/>
            <a:r>
              <a:rPr lang="en-US" smtClean="0">
                <a:latin typeface="Arial" pitchFamily="34" charset="0"/>
                <a:cs typeface="Arial" pitchFamily="34" charset="0"/>
              </a:rPr>
              <a:t> </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9661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64258F7-EDC9-4C7F-BB61-68E6C85BCFEE}"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 where it is buffered until the receiver is available to read it. The "envelope" or header of the e-mail message must be in the clear, so that the message can be handled by the store-and-forward e-mail protocol, such as the Simple Mail Transfer Protocol (SMTP) or X.400. However, it is often desirable that the mail-handling protocol not require access to the plaintext form of the message, because that would require trusting the mail- handling mechanism. Accordingly, the e-mail message should be encrypted such that the mail- handling system is not in possession of the decryption key.  A second requirement is that of authentication. Typically, the recipient wants some assurance that the message is from the alleged sender. </a:t>
            </a:r>
          </a:p>
        </p:txBody>
      </p:sp>
    </p:spTree>
    <p:extLst>
      <p:ext uri="{BB962C8B-B14F-4D97-AF65-F5344CB8AC3E}">
        <p14:creationId xmlns:p14="http://schemas.microsoft.com/office/powerpoint/2010/main" val="169326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9AEB7B3-138E-4EB8-A2B2-CB5ABD9A9130}"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two-level hierarchy of symmetric encryption keys can be used to provide confidentiality for communication in a distributed environment.</a:t>
            </a:r>
          </a:p>
          <a:p>
            <a:pPr eaLnBrk="1" hangingPunct="1"/>
            <a:r>
              <a:rPr lang="en-US" smtClean="0">
                <a:latin typeface="Arial" pitchFamily="34" charset="0"/>
                <a:cs typeface="Arial" pitchFamily="34" charset="0"/>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p>
        </p:txBody>
      </p:sp>
    </p:spTree>
    <p:extLst>
      <p:ext uri="{BB962C8B-B14F-4D97-AF65-F5344CB8AC3E}">
        <p14:creationId xmlns:p14="http://schemas.microsoft.com/office/powerpoint/2010/main" val="21595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4430120-F70C-4C3B-86DD-47DF8D9129E3}"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AU" smtClean="0">
                <a:latin typeface="Arial" pitchFamily="34" charset="0"/>
              </a:rPr>
              <a:t>The Needham-Schroeder Protocol is the original, basic key exchange protocol, as was shown in Stallings Figure 14.3 (previous chapter).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lang="en-US" smtClean="0">
              <a:latin typeface="Arial" pitchFamily="34" charset="0"/>
            </a:endParaRPr>
          </a:p>
          <a:p>
            <a:pPr eaLnBrk="1" hangingPunct="1"/>
            <a:r>
              <a:rPr lang="en-AU" smtClean="0">
                <a:latin typeface="Arial" pitchFamily="34" charset="0"/>
              </a:rPr>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extLst>
      <p:ext uri="{BB962C8B-B14F-4D97-AF65-F5344CB8AC3E}">
        <p14:creationId xmlns:p14="http://schemas.microsoft.com/office/powerpoint/2010/main" val="23979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06DDA59-675D-483C-BAA4-15BECB111C0F}"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AU" smtClean="0">
                <a:latin typeface="Arial" pitchFamily="34" charset="0"/>
              </a:rPr>
              <a:t>There is a critical flaw in the protocol, as shown. </a:t>
            </a:r>
            <a:r>
              <a:rPr lang="en-US" smtClean="0">
                <a:latin typeface="Arial" pitchFamily="34" charset="0"/>
              </a:rPr>
              <a:t>The message in step 3 can be decrypted, and hence understood, supposedly only by B. But if an opponent, X, has been able to compromise an old session key, then X can impersonate A and trick B into using the old key by simply replaying step 3. Admittedly, this is a much more unlikely occurrence than that an opponent has simply observed and recorded step 3.</a:t>
            </a:r>
            <a:r>
              <a:rPr lang="en-AU" smtClean="0">
                <a:latin typeface="Arial" pitchFamily="34" charset="0"/>
              </a:rPr>
              <a:t> It can however be corrected by either using timestamps, or an additional nonce, with respective advantages and limitations, see text for discussion. </a:t>
            </a:r>
          </a:p>
          <a:p>
            <a:pPr eaLnBrk="1" hangingPunct="1"/>
            <a:r>
              <a:rPr lang="en-AU" smtClean="0">
                <a:latin typeface="Arial" pitchFamily="34" charset="0"/>
              </a:rPr>
              <a:t>This example emphasises the need to be extremely careful in codifying assumptions, and tracking the timeliness of the flow of info in protocols. Designing secure protocols is not easy, and should not be done lightly. Great care and analysis is needed.</a:t>
            </a:r>
          </a:p>
        </p:txBody>
      </p:sp>
    </p:spTree>
    <p:extLst>
      <p:ext uri="{BB962C8B-B14F-4D97-AF65-F5344CB8AC3E}">
        <p14:creationId xmlns:p14="http://schemas.microsoft.com/office/powerpoint/2010/main" val="162971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E4648A21-D672-440E-B214-C53C4DE698A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996D1B63-E63A-421E-BBA3-9D8954C30D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D40DB38-58AD-450D-B270-0B1E11F4061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60B74AC-C9EF-466B-AE89-C4A21A16B3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7242A5B-EEB9-427D-9E9E-10E415CB21C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1C4A50CC-1738-4896-8FAC-74DFD343239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C77D7D96-5A50-468A-8EDC-8B17774E72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88BC8AE1-543D-4047-B9E1-2103E9FE78A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82B58C99-C9AB-44B9-B395-51672BDB88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D01D39C-479F-4126-92BC-7A87B2A0E09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618A9F9-C400-426A-8F4B-B66A9F1B60C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CD22FC77-E222-49BE-A5AC-1E85A7B93180}" type="slidenum">
              <a:rPr lang="en-US"/>
              <a:pPr/>
              <a:t>‹#›</a:t>
            </a:fld>
            <a:endParaRPr lang="en-US"/>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476250"/>
            <a:ext cx="8229600" cy="1143000"/>
          </a:xfrm>
        </p:spPr>
        <p:txBody>
          <a:bodyPr/>
          <a:lstStyle/>
          <a:p>
            <a:pPr eaLnBrk="1" hangingPunct="1"/>
            <a:r>
              <a:rPr lang="en-US" sz="4000" dirty="0" smtClean="0"/>
              <a:t>User </a:t>
            </a:r>
            <a:r>
              <a:rPr lang="en-AU" sz="4000" dirty="0" smtClean="0"/>
              <a:t>Authentication</a:t>
            </a:r>
          </a:p>
        </p:txBody>
      </p:sp>
      <p:sp>
        <p:nvSpPr>
          <p:cNvPr id="20483" name="Rectangle 3"/>
          <p:cNvSpPr>
            <a:spLocks noGrp="1" noChangeArrowheads="1"/>
          </p:cNvSpPr>
          <p:nvPr>
            <p:ph type="body" idx="1"/>
          </p:nvPr>
        </p:nvSpPr>
        <p:spPr>
          <a:xfrm>
            <a:off x="539750" y="1773238"/>
            <a:ext cx="8229600" cy="4349750"/>
          </a:xfrm>
        </p:spPr>
        <p:txBody>
          <a:bodyPr/>
          <a:lstStyle/>
          <a:p>
            <a:pPr eaLnBrk="1" hangingPunct="1">
              <a:buFont typeface="Wingdings" pitchFamily="2" charset="2"/>
              <a:buNone/>
            </a:pPr>
            <a:r>
              <a:rPr lang="en-AU" i="1" dirty="0" smtClean="0"/>
              <a:t>We cannot enter into alliance with </a:t>
            </a:r>
            <a:r>
              <a:rPr lang="en-AU" i="1" dirty="0" err="1" smtClean="0"/>
              <a:t>neighboring</a:t>
            </a:r>
            <a:r>
              <a:rPr lang="en-AU" i="1" dirty="0" smtClean="0"/>
              <a:t> princes until we are acquainted with their designs.</a:t>
            </a:r>
          </a:p>
          <a:p>
            <a:pPr eaLnBrk="1" hangingPunct="1">
              <a:buFont typeface="Wingdings" pitchFamily="2" charset="2"/>
              <a:buNone/>
            </a:pPr>
            <a:r>
              <a:rPr lang="en-AU" b="1" dirty="0" smtClean="0"/>
              <a:t>	—</a:t>
            </a:r>
            <a:r>
              <a:rPr lang="en-AU" b="1" i="1" dirty="0" smtClean="0"/>
              <a:t>The Art of War</a:t>
            </a:r>
            <a:r>
              <a:rPr lang="en-AU" b="1" dirty="0" smtClean="0"/>
              <a:t>, Sun Tzu</a:t>
            </a:r>
            <a:endParaRPr lang="en-AU"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One-Way Authentication</a:t>
            </a:r>
            <a:endParaRPr lang="en-US" dirty="0" smtClean="0">
              <a:ea typeface="+mj-ea"/>
              <a:cs typeface="+mj-cs"/>
            </a:endParaRPr>
          </a:p>
        </p:txBody>
      </p:sp>
      <p:sp>
        <p:nvSpPr>
          <p:cNvPr id="3" name="Content Placeholder 2"/>
          <p:cNvSpPr>
            <a:spLocks noGrp="1"/>
          </p:cNvSpPr>
          <p:nvPr>
            <p:ph idx="1"/>
          </p:nvPr>
        </p:nvSpPr>
        <p:spPr/>
        <p:txBody>
          <a:bodyPr/>
          <a:lstStyle/>
          <a:p>
            <a:pPr eaLnBrk="1" hangingPunct="1"/>
            <a:r>
              <a:rPr lang="en-US" smtClean="0"/>
              <a:t>use refinement of KDC to secure email</a:t>
            </a:r>
          </a:p>
          <a:p>
            <a:pPr lvl="1" eaLnBrk="1" hangingPunct="1"/>
            <a:r>
              <a:rPr lang="en-US" smtClean="0"/>
              <a:t>since B no online, drop steps 4 &amp; 5</a:t>
            </a:r>
          </a:p>
          <a:p>
            <a:pPr eaLnBrk="1" hangingPunct="1"/>
            <a:r>
              <a:rPr lang="en-US" smtClean="0"/>
              <a:t>protocol becomes:</a:t>
            </a:r>
            <a:endParaRPr lang="en-AU" smtClean="0"/>
          </a:p>
          <a:p>
            <a:pPr lvl="1" eaLnBrk="1" hangingPunct="1">
              <a:buFont typeface="Wingdings" pitchFamily="2" charset="2"/>
              <a:buNone/>
            </a:pPr>
            <a:r>
              <a:rPr lang="en-AU" b="1" smtClean="0"/>
              <a:t>1. </a:t>
            </a:r>
            <a:r>
              <a:rPr lang="en-AU" smtClean="0"/>
              <a:t>A-&gt;KDC: </a:t>
            </a:r>
            <a:r>
              <a:rPr lang="en-AU" i="1" smtClean="0"/>
              <a:t>ID</a:t>
            </a:r>
            <a:r>
              <a:rPr lang="en-AU" i="1" baseline="-25000" smtClean="0"/>
              <a:t>A</a:t>
            </a:r>
            <a:r>
              <a:rPr lang="en-AU" i="1" smtClean="0"/>
              <a:t> </a:t>
            </a:r>
            <a:r>
              <a:rPr lang="en-AU" smtClean="0"/>
              <a:t>|| </a:t>
            </a:r>
            <a:r>
              <a:rPr lang="en-AU" i="1" smtClean="0"/>
              <a:t>ID</a:t>
            </a:r>
            <a:r>
              <a:rPr lang="en-AU" i="1" baseline="-25000" smtClean="0"/>
              <a:t>B</a:t>
            </a:r>
            <a:r>
              <a:rPr lang="en-AU" i="1" smtClean="0"/>
              <a:t> </a:t>
            </a:r>
            <a:r>
              <a:rPr lang="en-AU" smtClean="0"/>
              <a:t>|| </a:t>
            </a:r>
            <a:r>
              <a:rPr lang="en-AU" i="1" smtClean="0"/>
              <a:t>N</a:t>
            </a:r>
            <a:r>
              <a:rPr lang="en-AU" i="1" baseline="-25000" smtClean="0"/>
              <a:t>1</a:t>
            </a:r>
            <a:endParaRPr lang="en-AU" smtClean="0"/>
          </a:p>
          <a:p>
            <a:pPr lvl="1" eaLnBrk="1" hangingPunct="1">
              <a:buFont typeface="Wingdings" pitchFamily="2" charset="2"/>
              <a:buNone/>
            </a:pPr>
            <a:r>
              <a:rPr lang="en-AU" b="1" smtClean="0"/>
              <a:t>2</a:t>
            </a:r>
            <a:r>
              <a:rPr lang="en-AU" smtClean="0"/>
              <a:t>. KDC -&gt;</a:t>
            </a:r>
            <a:r>
              <a:rPr lang="en-AU" smtClean="0">
                <a:cs typeface="Arial" pitchFamily="34" charset="0"/>
              </a:rPr>
              <a:t> </a:t>
            </a:r>
            <a:r>
              <a:rPr lang="en-AU" smtClean="0"/>
              <a:t>A: E(K</a:t>
            </a:r>
            <a:r>
              <a:rPr lang="en-AU" baseline="-25000" smtClean="0"/>
              <a:t>a</a:t>
            </a:r>
            <a:r>
              <a:rPr lang="en-AU" smtClean="0"/>
              <a:t>, [K</a:t>
            </a:r>
            <a:r>
              <a:rPr lang="en-AU" baseline="-25000" smtClean="0"/>
              <a:t>s</a:t>
            </a:r>
            <a:r>
              <a:rPr lang="en-AU" smtClean="0"/>
              <a:t>||</a:t>
            </a:r>
            <a:r>
              <a:rPr lang="en-AU" i="1" smtClean="0"/>
              <a:t>ID</a:t>
            </a:r>
            <a:r>
              <a:rPr lang="en-AU" i="1" baseline="-25000" smtClean="0"/>
              <a:t>B</a:t>
            </a:r>
            <a:r>
              <a:rPr lang="en-AU" smtClean="0"/>
              <a:t>||</a:t>
            </a:r>
            <a:r>
              <a:rPr lang="en-AU" i="1" smtClean="0"/>
              <a:t>N</a:t>
            </a:r>
            <a:r>
              <a:rPr lang="en-AU" i="1" baseline="-25000" smtClean="0"/>
              <a:t>1 </a:t>
            </a:r>
            <a:r>
              <a:rPr lang="en-AU" smtClean="0"/>
              <a:t>|| E(K</a:t>
            </a:r>
            <a:r>
              <a:rPr lang="en-AU" baseline="-25000" smtClean="0"/>
              <a:t>b</a:t>
            </a:r>
            <a:r>
              <a:rPr lang="en-AU" smtClean="0"/>
              <a:t>,[</a:t>
            </a:r>
            <a:r>
              <a:rPr lang="en-AU" i="1" smtClean="0"/>
              <a:t>K</a:t>
            </a:r>
            <a:r>
              <a:rPr lang="en-AU" baseline="-25000" smtClean="0"/>
              <a:t>s</a:t>
            </a:r>
            <a:r>
              <a:rPr lang="en-AU" smtClean="0"/>
              <a:t>||</a:t>
            </a:r>
            <a:r>
              <a:rPr lang="en-AU" i="1" smtClean="0"/>
              <a:t>ID</a:t>
            </a:r>
            <a:r>
              <a:rPr lang="en-AU" i="1" baseline="-25000" smtClean="0"/>
              <a:t>A</a:t>
            </a:r>
            <a:r>
              <a:rPr lang="en-AU" smtClean="0"/>
              <a:t>])])</a:t>
            </a:r>
            <a:endParaRPr lang="en-AU" i="1" smtClean="0"/>
          </a:p>
          <a:p>
            <a:pPr lvl="1" eaLnBrk="1" hangingPunct="1">
              <a:buFont typeface="Wingdings" pitchFamily="2" charset="2"/>
              <a:buNone/>
            </a:pPr>
            <a:r>
              <a:rPr lang="en-AU" b="1" smtClean="0"/>
              <a:t>3. </a:t>
            </a:r>
            <a:r>
              <a:rPr lang="en-AU" smtClean="0"/>
              <a:t>A -&gt;</a:t>
            </a:r>
            <a:r>
              <a:rPr lang="en-AU" smtClean="0">
                <a:cs typeface="Arial" pitchFamily="34" charset="0"/>
              </a:rPr>
              <a:t> </a:t>
            </a:r>
            <a:r>
              <a:rPr lang="en-AU" smtClean="0"/>
              <a:t>B: E(K</a:t>
            </a:r>
            <a:r>
              <a:rPr lang="en-AU" baseline="-25000" smtClean="0"/>
              <a:t>b</a:t>
            </a:r>
            <a:r>
              <a:rPr lang="en-AU" smtClean="0"/>
              <a:t>, [</a:t>
            </a:r>
            <a:r>
              <a:rPr lang="en-AU" i="1" smtClean="0"/>
              <a:t>K</a:t>
            </a:r>
            <a:r>
              <a:rPr lang="en-AU" baseline="-25000" smtClean="0"/>
              <a:t>s</a:t>
            </a:r>
            <a:r>
              <a:rPr lang="en-AU" smtClean="0"/>
              <a:t>||</a:t>
            </a:r>
            <a:r>
              <a:rPr lang="en-AU" i="1" smtClean="0"/>
              <a:t>ID</a:t>
            </a:r>
            <a:r>
              <a:rPr lang="en-AU" i="1" baseline="-25000" smtClean="0"/>
              <a:t>A</a:t>
            </a:r>
            <a:r>
              <a:rPr lang="en-AU" smtClean="0"/>
              <a:t>])</a:t>
            </a:r>
            <a:r>
              <a:rPr lang="en-AU" i="1" smtClean="0"/>
              <a:t> </a:t>
            </a:r>
            <a:r>
              <a:rPr lang="en-AU" smtClean="0"/>
              <a:t>|| E(K</a:t>
            </a:r>
            <a:r>
              <a:rPr lang="en-AU" baseline="-25000" smtClean="0"/>
              <a:t>s</a:t>
            </a:r>
            <a:r>
              <a:rPr lang="en-AU" smtClean="0"/>
              <a:t>, M)</a:t>
            </a:r>
            <a:endParaRPr lang="en-US" smtClean="0"/>
          </a:p>
          <a:p>
            <a:pPr eaLnBrk="1" hangingPunct="1"/>
            <a:r>
              <a:rPr lang="en-US" smtClean="0"/>
              <a:t>provides encryption &amp; some authentication</a:t>
            </a:r>
          </a:p>
          <a:p>
            <a:pPr eaLnBrk="1" hangingPunct="1"/>
            <a:r>
              <a:rPr lang="en-US" smtClean="0"/>
              <a:t>does not protect from replay attack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a:ea typeface="+mj-ea"/>
                <a:cs typeface="+mj-cs"/>
              </a:rPr>
              <a:t>Kerberos</a:t>
            </a:r>
          </a:p>
        </p:txBody>
      </p:sp>
      <p:sp>
        <p:nvSpPr>
          <p:cNvPr id="47107"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trusted key server system from MIT </a:t>
            </a:r>
          </a:p>
          <a:p>
            <a:pPr eaLnBrk="1" hangingPunct="1">
              <a:buFont typeface="Wingdings" pitchFamily="-107" charset="2"/>
              <a:buChar char="Ø"/>
              <a:defRPr/>
            </a:pPr>
            <a:r>
              <a:rPr lang="en-AU">
                <a:ea typeface="+mn-ea"/>
                <a:cs typeface="+mn-cs"/>
              </a:rPr>
              <a:t>provides centralised private-key third-party authentication in a distributed network</a:t>
            </a:r>
          </a:p>
          <a:p>
            <a:pPr lvl="1" eaLnBrk="1" hangingPunct="1">
              <a:buFont typeface="Wingdings" pitchFamily="-107" charset="2"/>
              <a:buChar char="l"/>
              <a:defRPr/>
            </a:pPr>
            <a:r>
              <a:rPr lang="en-AU"/>
              <a:t>allows users access to services distributed through network</a:t>
            </a:r>
          </a:p>
          <a:p>
            <a:pPr lvl="1" eaLnBrk="1" hangingPunct="1">
              <a:buFont typeface="Wingdings" pitchFamily="-107" charset="2"/>
              <a:buChar char="l"/>
              <a:defRPr/>
            </a:pPr>
            <a:r>
              <a:rPr lang="en-AU"/>
              <a:t>without needing to trust all workstations</a:t>
            </a:r>
          </a:p>
          <a:p>
            <a:pPr lvl="1" eaLnBrk="1" hangingPunct="1">
              <a:buFont typeface="Wingdings" pitchFamily="-107" charset="2"/>
              <a:buChar char="l"/>
              <a:defRPr/>
            </a:pPr>
            <a:r>
              <a:rPr lang="en-AU"/>
              <a:t>rather all trust a central authentication server</a:t>
            </a:r>
          </a:p>
          <a:p>
            <a:pPr eaLnBrk="1" hangingPunct="1">
              <a:buFont typeface="Wingdings" pitchFamily="-107" charset="2"/>
              <a:buChar char="Ø"/>
              <a:defRPr/>
            </a:pPr>
            <a:r>
              <a:rPr lang="en-AU">
                <a:ea typeface="+mn-ea"/>
                <a:cs typeface="+mn-cs"/>
              </a:rPr>
              <a:t>two versions in use: 4 &amp; 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ea typeface="+mj-ea"/>
                <a:cs typeface="+mj-cs"/>
              </a:rPr>
              <a:t>Kerberos Requirements</a:t>
            </a:r>
          </a:p>
        </p:txBody>
      </p:sp>
      <p:sp>
        <p:nvSpPr>
          <p:cNvPr id="49155" name="Rectangle 3"/>
          <p:cNvSpPr>
            <a:spLocks noGrp="1" noChangeArrowheads="1"/>
          </p:cNvSpPr>
          <p:nvPr>
            <p:ph type="body" idx="1"/>
          </p:nvPr>
        </p:nvSpPr>
        <p:spPr/>
        <p:txBody>
          <a:bodyPr/>
          <a:lstStyle/>
          <a:p>
            <a:pPr eaLnBrk="1" hangingPunct="1"/>
            <a:r>
              <a:rPr lang="en-US" smtClean="0"/>
              <a:t>its first report identified requirements as:</a:t>
            </a:r>
          </a:p>
          <a:p>
            <a:pPr lvl="1" eaLnBrk="1" hangingPunct="1"/>
            <a:r>
              <a:rPr lang="en-US" smtClean="0"/>
              <a:t>secure</a:t>
            </a:r>
          </a:p>
          <a:p>
            <a:pPr lvl="1" eaLnBrk="1" hangingPunct="1"/>
            <a:r>
              <a:rPr lang="en-US" smtClean="0"/>
              <a:t>reliable</a:t>
            </a:r>
          </a:p>
          <a:p>
            <a:pPr lvl="1" eaLnBrk="1" hangingPunct="1"/>
            <a:r>
              <a:rPr lang="en-US" smtClean="0"/>
              <a:t>transparent</a:t>
            </a:r>
          </a:p>
          <a:p>
            <a:pPr lvl="1" eaLnBrk="1" hangingPunct="1"/>
            <a:r>
              <a:rPr lang="en-US" smtClean="0"/>
              <a:t>scalable</a:t>
            </a:r>
          </a:p>
          <a:p>
            <a:pPr eaLnBrk="1" hangingPunct="1"/>
            <a:r>
              <a:rPr lang="en-US" smtClean="0"/>
              <a:t>implemented using an authentication protocol based on Needham-Schroeder</a:t>
            </a:r>
            <a:endParaRPr lang="en-AU"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AU">
                <a:ea typeface="+mj-ea"/>
                <a:cs typeface="+mj-cs"/>
              </a:rPr>
              <a:t>Kerberos v4 Overview</a:t>
            </a:r>
          </a:p>
        </p:txBody>
      </p:sp>
      <p:sp>
        <p:nvSpPr>
          <p:cNvPr id="51203" name="Rectangle 3"/>
          <p:cNvSpPr>
            <a:spLocks noGrp="1" noChangeArrowheads="1"/>
          </p:cNvSpPr>
          <p:nvPr>
            <p:ph type="body" idx="1"/>
          </p:nvPr>
        </p:nvSpPr>
        <p:spPr>
          <a:xfrm>
            <a:off x="457200" y="1676400"/>
            <a:ext cx="8229600" cy="4876800"/>
          </a:xfrm>
        </p:spPr>
        <p:txBody>
          <a:bodyPr/>
          <a:lstStyle/>
          <a:p>
            <a:pPr eaLnBrk="1" hangingPunct="1">
              <a:buFont typeface="Wingdings" pitchFamily="-107" charset="2"/>
              <a:buChar char="Ø"/>
              <a:defRPr/>
            </a:pPr>
            <a:r>
              <a:rPr lang="en-AU"/>
              <a:t>a basic third-party authentication scheme</a:t>
            </a:r>
          </a:p>
          <a:p>
            <a:pPr eaLnBrk="1" hangingPunct="1">
              <a:buFont typeface="Wingdings" pitchFamily="-107" charset="2"/>
              <a:buChar char="Ø"/>
              <a:defRPr/>
            </a:pPr>
            <a:r>
              <a:rPr lang="en-AU"/>
              <a:t>have an Authentication Server (AS) </a:t>
            </a:r>
          </a:p>
          <a:p>
            <a:pPr lvl="1" eaLnBrk="1" hangingPunct="1">
              <a:buFont typeface="Wingdings" pitchFamily="-107" charset="2"/>
              <a:buChar char="l"/>
              <a:defRPr/>
            </a:pPr>
            <a:r>
              <a:rPr lang="en-AU"/>
              <a:t>users initially negotiate with AS to identify self </a:t>
            </a:r>
          </a:p>
          <a:p>
            <a:pPr lvl="1" eaLnBrk="1" hangingPunct="1">
              <a:buFont typeface="Wingdings" pitchFamily="-107" charset="2"/>
              <a:buChar char="l"/>
              <a:defRPr/>
            </a:pPr>
            <a:r>
              <a:rPr lang="en-AU"/>
              <a:t>AS provides a non-corruptible authentication credential (ticket granting ticket TGT) </a:t>
            </a:r>
          </a:p>
          <a:p>
            <a:pPr eaLnBrk="1" hangingPunct="1">
              <a:buFont typeface="Wingdings" pitchFamily="-107" charset="2"/>
              <a:buChar char="Ø"/>
              <a:defRPr/>
            </a:pPr>
            <a:r>
              <a:rPr lang="en-US"/>
              <a:t>have a Ticket Granting server (TGS)</a:t>
            </a:r>
            <a:endParaRPr lang="en-AU"/>
          </a:p>
          <a:p>
            <a:pPr lvl="1" eaLnBrk="1" hangingPunct="1">
              <a:buFont typeface="Wingdings" pitchFamily="-107" charset="2"/>
              <a:buChar char="l"/>
              <a:defRPr/>
            </a:pPr>
            <a:r>
              <a:rPr lang="en-AU"/>
              <a:t>users subsequently request access to other services from TGS on basis of users TGT</a:t>
            </a:r>
          </a:p>
          <a:p>
            <a:pPr eaLnBrk="1" hangingPunct="1">
              <a:buFont typeface="Wingdings" pitchFamily="-107" charset="2"/>
              <a:buChar char="Ø"/>
              <a:defRPr/>
            </a:pPr>
            <a:r>
              <a:rPr lang="en-AU"/>
              <a:t>using a complex protocol using 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pPr eaLnBrk="1" hangingPunct="1">
              <a:defRPr/>
            </a:pPr>
            <a:r>
              <a:rPr lang="en-AU" dirty="0">
                <a:ea typeface="+mj-ea"/>
                <a:cs typeface="+mj-cs"/>
              </a:rPr>
              <a:t>Kerberos v4 Dialogue</a:t>
            </a:r>
          </a:p>
        </p:txBody>
      </p:sp>
      <p:pic>
        <p:nvPicPr>
          <p:cNvPr id="43011" name="Picture 6"/>
          <p:cNvPicPr>
            <a:picLocks noChangeAspect="1"/>
          </p:cNvPicPr>
          <p:nvPr/>
        </p:nvPicPr>
        <p:blipFill>
          <a:blip r:embed="rId3"/>
          <a:srcRect/>
          <a:stretch>
            <a:fillRect/>
          </a:stretch>
        </p:blipFill>
        <p:spPr bwMode="auto">
          <a:xfrm>
            <a:off x="1600200" y="1447800"/>
            <a:ext cx="5842000" cy="4978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0"/>
            <a:ext cx="8229600" cy="1143000"/>
          </a:xfrm>
        </p:spPr>
        <p:txBody>
          <a:bodyPr/>
          <a:lstStyle/>
          <a:p>
            <a:pPr eaLnBrk="1" hangingPunct="1">
              <a:defRPr/>
            </a:pPr>
            <a:r>
              <a:rPr lang="en-AU" dirty="0">
                <a:ea typeface="+mj-ea"/>
                <a:cs typeface="+mj-cs"/>
              </a:rPr>
              <a:t>Kerberos 4 Overview</a:t>
            </a:r>
          </a:p>
        </p:txBody>
      </p:sp>
      <p:pic>
        <p:nvPicPr>
          <p:cNvPr id="45059" name="Picture 6" descr="Ch14. Kerberos.pdf                                             002F6F4DMacintosh HD                   B83AE914:"/>
          <p:cNvPicPr>
            <a:picLocks noChangeAspect="1" noChangeArrowheads="1"/>
          </p:cNvPicPr>
          <p:nvPr/>
        </p:nvPicPr>
        <p:blipFill>
          <a:blip r:embed="rId3"/>
          <a:srcRect t="4633" b="9265"/>
          <a:stretch>
            <a:fillRect/>
          </a:stretch>
        </p:blipFill>
        <p:spPr bwMode="auto">
          <a:xfrm>
            <a:off x="838200" y="1295400"/>
            <a:ext cx="7539038" cy="5016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pPr eaLnBrk="1" hangingPunct="1">
              <a:defRPr/>
            </a:pPr>
            <a:r>
              <a:rPr lang="en-AU">
                <a:ea typeface="+mj-ea"/>
                <a:cs typeface="+mj-cs"/>
              </a:rPr>
              <a:t>Kerberos Realms</a:t>
            </a:r>
          </a:p>
        </p:txBody>
      </p:sp>
      <p:sp>
        <p:nvSpPr>
          <p:cNvPr id="83971" name="Rectangle 1027"/>
          <p:cNvSpPr>
            <a:spLocks noGrp="1" noChangeArrowheads="1"/>
          </p:cNvSpPr>
          <p:nvPr>
            <p:ph type="body" idx="1"/>
          </p:nvPr>
        </p:nvSpPr>
        <p:spPr/>
        <p:txBody>
          <a:bodyPr/>
          <a:lstStyle/>
          <a:p>
            <a:pPr eaLnBrk="1" hangingPunct="1"/>
            <a:r>
              <a:rPr lang="en-US" smtClean="0"/>
              <a:t>a Kerberos environment consists of:</a:t>
            </a:r>
          </a:p>
          <a:p>
            <a:pPr lvl="1" eaLnBrk="1" hangingPunct="1"/>
            <a:r>
              <a:rPr lang="en-US" smtClean="0"/>
              <a:t>a Kerberos server</a:t>
            </a:r>
          </a:p>
          <a:p>
            <a:pPr lvl="1" eaLnBrk="1" hangingPunct="1"/>
            <a:r>
              <a:rPr lang="en-US" smtClean="0"/>
              <a:t>a number of clients, all registered with server</a:t>
            </a:r>
          </a:p>
          <a:p>
            <a:pPr lvl="1" eaLnBrk="1" hangingPunct="1"/>
            <a:r>
              <a:rPr lang="en-US" smtClean="0"/>
              <a:t>application servers, sharing keys with server</a:t>
            </a:r>
          </a:p>
          <a:p>
            <a:pPr eaLnBrk="1" hangingPunct="1"/>
            <a:r>
              <a:rPr lang="en-US" smtClean="0"/>
              <a:t>this is termed a realm</a:t>
            </a:r>
          </a:p>
          <a:p>
            <a:pPr lvl="1" eaLnBrk="1" hangingPunct="1"/>
            <a:r>
              <a:rPr lang="en-US" smtClean="0"/>
              <a:t>typically a single administrative domain</a:t>
            </a:r>
          </a:p>
          <a:p>
            <a:pPr eaLnBrk="1" hangingPunct="1"/>
            <a:r>
              <a:rPr lang="en-US" smtClean="0"/>
              <a:t>if have multiple realms, their Kerberos servers must share keys and trust </a:t>
            </a:r>
            <a:endParaRPr lang="en-A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ea typeface="+mj-ea"/>
                <a:cs typeface="+mj-cs"/>
              </a:rPr>
              <a:t>Kerberos Realms</a:t>
            </a:r>
          </a:p>
        </p:txBody>
      </p:sp>
      <p:pic>
        <p:nvPicPr>
          <p:cNvPr id="49155" name="Picture 5" descr="Ch14. Remote Kerberos.pdf                                      002F6F4DMacintosh HD                   B83AE914:"/>
          <p:cNvPicPr>
            <a:picLocks noChangeAspect="1" noChangeArrowheads="1"/>
          </p:cNvPicPr>
          <p:nvPr/>
        </p:nvPicPr>
        <p:blipFill>
          <a:blip r:embed="rId3"/>
          <a:srcRect t="3580" b="12529"/>
          <a:stretch>
            <a:fillRect/>
          </a:stretch>
        </p:blipFill>
        <p:spPr bwMode="auto">
          <a:xfrm>
            <a:off x="2286000" y="1447800"/>
            <a:ext cx="4660900" cy="50593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ea typeface="+mj-ea"/>
                <a:cs typeface="+mj-cs"/>
              </a:rPr>
              <a:t>Kerberos Version 5</a:t>
            </a:r>
          </a:p>
        </p:txBody>
      </p:sp>
      <p:sp>
        <p:nvSpPr>
          <p:cNvPr id="55299" name="Rectangle 3"/>
          <p:cNvSpPr>
            <a:spLocks noGrp="1" noChangeArrowheads="1"/>
          </p:cNvSpPr>
          <p:nvPr>
            <p:ph type="body" idx="1"/>
          </p:nvPr>
        </p:nvSpPr>
        <p:spPr/>
        <p:txBody>
          <a:bodyPr/>
          <a:lstStyle/>
          <a:p>
            <a:pPr eaLnBrk="1" hangingPunct="1"/>
            <a:r>
              <a:rPr lang="en-US" smtClean="0"/>
              <a:t>developed in mid 1990’s</a:t>
            </a:r>
          </a:p>
          <a:p>
            <a:pPr eaLnBrk="1" hangingPunct="1"/>
            <a:r>
              <a:rPr lang="en-US" smtClean="0"/>
              <a:t>specified as Internet standard RFC 1510</a:t>
            </a:r>
            <a:endParaRPr lang="en-AU" smtClean="0"/>
          </a:p>
          <a:p>
            <a:pPr eaLnBrk="1" hangingPunct="1"/>
            <a:r>
              <a:rPr lang="en-US" smtClean="0"/>
              <a:t>provides improvements over v4</a:t>
            </a:r>
          </a:p>
          <a:p>
            <a:pPr lvl="1" eaLnBrk="1" hangingPunct="1"/>
            <a:r>
              <a:rPr lang="en-US" smtClean="0"/>
              <a:t>addresses environmental shortcomings</a:t>
            </a:r>
          </a:p>
          <a:p>
            <a:pPr lvl="2" eaLnBrk="1" hangingPunct="1"/>
            <a:r>
              <a:rPr lang="en-US" smtClean="0"/>
              <a:t>encryption alg, network protocol, byte order, ticket lifetime, authentication forwarding, interrealm auth</a:t>
            </a:r>
          </a:p>
          <a:p>
            <a:pPr lvl="1" eaLnBrk="1" hangingPunct="1"/>
            <a:r>
              <a:rPr lang="en-US" smtClean="0"/>
              <a:t>and technical deficiencies</a:t>
            </a:r>
          </a:p>
          <a:p>
            <a:pPr lvl="2" eaLnBrk="1" hangingPunct="1"/>
            <a:r>
              <a:rPr lang="en-US" smtClean="0"/>
              <a:t>double encryption, non-std mode of use, session keys, password attacks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pPr eaLnBrk="1" hangingPunct="1">
              <a:defRPr/>
            </a:pPr>
            <a:r>
              <a:rPr lang="en-AU"/>
              <a:t>Kerberos v5 Dialogue</a:t>
            </a:r>
          </a:p>
        </p:txBody>
      </p:sp>
      <p:pic>
        <p:nvPicPr>
          <p:cNvPr id="53251" name="Picture 3"/>
          <p:cNvPicPr>
            <a:picLocks noChangeAspect="1"/>
          </p:cNvPicPr>
          <p:nvPr/>
        </p:nvPicPr>
        <p:blipFill>
          <a:blip r:embed="rId3"/>
          <a:srcRect/>
          <a:stretch>
            <a:fillRect/>
          </a:stretch>
        </p:blipFill>
        <p:spPr bwMode="auto">
          <a:xfrm>
            <a:off x="1524000" y="1447800"/>
            <a:ext cx="6045200" cy="4914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kumimoji="1" lang="en-GB" smtClean="0"/>
              <a:t>User Authentication</a:t>
            </a:r>
            <a:endParaRPr kumimoji="1" lang="en-AU" smtClean="0"/>
          </a:p>
        </p:txBody>
      </p:sp>
      <p:sp>
        <p:nvSpPr>
          <p:cNvPr id="200707"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cs typeface="+mn-cs"/>
              </a:rPr>
              <a:t>fundamental security building block</a:t>
            </a:r>
          </a:p>
          <a:p>
            <a:pPr lvl="1" eaLnBrk="1" hangingPunct="1">
              <a:buFont typeface="Wingdings" pitchFamily="-107" charset="2"/>
              <a:buChar char="l"/>
              <a:defRPr/>
            </a:pPr>
            <a:r>
              <a:rPr lang="en-US"/>
              <a:t>basis of access control &amp; user accountability</a:t>
            </a:r>
          </a:p>
          <a:p>
            <a:pPr eaLnBrk="1" hangingPunct="1">
              <a:buFont typeface="Wingdings" pitchFamily="-107" charset="2"/>
              <a:buChar char="Ø"/>
              <a:defRPr/>
            </a:pPr>
            <a:r>
              <a:rPr lang="en-US">
                <a:ea typeface="+mn-ea"/>
                <a:cs typeface="+mn-cs"/>
              </a:rPr>
              <a:t>is the process of verifying an identity claimed by or for a system entity</a:t>
            </a:r>
          </a:p>
          <a:p>
            <a:pPr eaLnBrk="1" hangingPunct="1">
              <a:buFont typeface="Wingdings" pitchFamily="-107" charset="2"/>
              <a:buChar char="Ø"/>
              <a:defRPr/>
            </a:pPr>
            <a:r>
              <a:rPr lang="en-US">
                <a:ea typeface="+mn-ea"/>
                <a:cs typeface="+mn-cs"/>
              </a:rPr>
              <a:t>has two steps:</a:t>
            </a:r>
          </a:p>
          <a:p>
            <a:pPr lvl="1" eaLnBrk="1" hangingPunct="1">
              <a:buFont typeface="Wingdings" pitchFamily="-107" charset="2"/>
              <a:buChar char="l"/>
              <a:defRPr/>
            </a:pPr>
            <a:r>
              <a:rPr lang="en-US"/>
              <a:t>identification - specify identifier</a:t>
            </a:r>
            <a:endParaRPr lang="en-US" b="1"/>
          </a:p>
          <a:p>
            <a:pPr lvl="1" eaLnBrk="1" hangingPunct="1">
              <a:buFont typeface="Wingdings" pitchFamily="-107" charset="2"/>
              <a:buChar char="l"/>
              <a:defRPr/>
            </a:pPr>
            <a:r>
              <a:rPr lang="en-US"/>
              <a:t>verification - bind entity (person) and identifier</a:t>
            </a:r>
            <a:endParaRPr lang="en-US" b="1"/>
          </a:p>
          <a:p>
            <a:pPr eaLnBrk="1" hangingPunct="1">
              <a:buFont typeface="Wingdings" pitchFamily="-107" charset="2"/>
              <a:buChar char="Ø"/>
              <a:defRPr/>
            </a:pPr>
            <a:r>
              <a:rPr lang="en-US">
                <a:ea typeface="+mn-ea"/>
                <a:cs typeface="+mn-cs"/>
              </a:rPr>
              <a:t>distinct from message authentication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r>
              <a:rPr lang="en-US" smtClean="0"/>
              <a:t>Remote User </a:t>
            </a:r>
            <a:r>
              <a:rPr lang="en-AU" smtClean="0"/>
              <a:t>Authentication</a:t>
            </a:r>
            <a:endParaRPr lang="en-US" smtClean="0"/>
          </a:p>
        </p:txBody>
      </p:sp>
      <p:sp>
        <p:nvSpPr>
          <p:cNvPr id="3" name="Content Placeholder 2"/>
          <p:cNvSpPr>
            <a:spLocks noGrp="1"/>
          </p:cNvSpPr>
          <p:nvPr>
            <p:ph idx="1"/>
          </p:nvPr>
        </p:nvSpPr>
        <p:spPr>
          <a:xfrm>
            <a:off x="457200" y="1219200"/>
            <a:ext cx="8229600" cy="5334000"/>
          </a:xfrm>
        </p:spPr>
        <p:txBody>
          <a:bodyPr/>
          <a:lstStyle/>
          <a:p>
            <a:pPr eaLnBrk="1" hangingPunct="1"/>
            <a:r>
              <a:rPr lang="en-US" smtClean="0"/>
              <a:t>in Ch 14 saw use of public-key encryption for session key distribution</a:t>
            </a:r>
          </a:p>
          <a:p>
            <a:pPr lvl="1" eaLnBrk="1" hangingPunct="1"/>
            <a:r>
              <a:rPr lang="en-US" smtClean="0"/>
              <a:t>assumes both parties have other’s public keys</a:t>
            </a:r>
          </a:p>
          <a:p>
            <a:pPr lvl="1" eaLnBrk="1" hangingPunct="1"/>
            <a:r>
              <a:rPr lang="en-US" smtClean="0"/>
              <a:t>may not be practical</a:t>
            </a:r>
          </a:p>
          <a:p>
            <a:pPr eaLnBrk="1" hangingPunct="1"/>
            <a:r>
              <a:rPr lang="en-US" smtClean="0"/>
              <a:t>have Denning protocol using timestamps</a:t>
            </a:r>
          </a:p>
          <a:p>
            <a:pPr lvl="1" eaLnBrk="1" hangingPunct="1"/>
            <a:r>
              <a:rPr lang="en-US" smtClean="0"/>
              <a:t>uses central authentication server (AS) to provide public-key certificates</a:t>
            </a:r>
          </a:p>
          <a:p>
            <a:pPr lvl="1" eaLnBrk="1" hangingPunct="1"/>
            <a:r>
              <a:rPr lang="en-US" smtClean="0"/>
              <a:t>requires synchronized clocks</a:t>
            </a:r>
          </a:p>
          <a:p>
            <a:pPr eaLnBrk="1" hangingPunct="1"/>
            <a:r>
              <a:rPr lang="en-US" smtClean="0"/>
              <a:t>have Woo and Lam protocol using nonces</a:t>
            </a:r>
          </a:p>
          <a:p>
            <a:pPr eaLnBrk="1" hangingPunct="1"/>
            <a:r>
              <a:rPr lang="en-US" smtClean="0"/>
              <a:t>care needed to ensure no protocol flaws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ea typeface="+mj-ea"/>
                <a:cs typeface="+mj-cs"/>
              </a:rPr>
              <a:t>One-Way Authentication</a:t>
            </a:r>
          </a:p>
        </p:txBody>
      </p:sp>
      <p:sp>
        <p:nvSpPr>
          <p:cNvPr id="70659" name="Rectangle 3"/>
          <p:cNvSpPr>
            <a:spLocks noGrp="1" noChangeArrowheads="1"/>
          </p:cNvSpPr>
          <p:nvPr>
            <p:ph type="body" idx="1"/>
          </p:nvPr>
        </p:nvSpPr>
        <p:spPr>
          <a:xfrm>
            <a:off x="457200" y="1371600"/>
            <a:ext cx="8229600" cy="5257800"/>
          </a:xfrm>
        </p:spPr>
        <p:txBody>
          <a:bodyPr/>
          <a:lstStyle/>
          <a:p>
            <a:pPr eaLnBrk="1" hangingPunct="1">
              <a:buFont typeface="Wingdings" pitchFamily="-107" charset="2"/>
              <a:buChar char="Ø"/>
              <a:defRPr/>
            </a:pPr>
            <a:r>
              <a:rPr lang="en-AU" dirty="0" smtClean="0">
                <a:ea typeface="+mn-ea"/>
                <a:cs typeface="+mn-cs"/>
              </a:rPr>
              <a:t>have </a:t>
            </a:r>
            <a:r>
              <a:rPr lang="en-US" kern="1200" dirty="0" smtClean="0">
                <a:ea typeface="+mn-ea"/>
                <a:cs typeface="+mn-cs"/>
              </a:rPr>
              <a:t>public-key approaches for email</a:t>
            </a:r>
          </a:p>
          <a:p>
            <a:pPr lvl="1" eaLnBrk="1" hangingPunct="1">
              <a:buFont typeface="Wingdings" pitchFamily="-107" charset="2"/>
              <a:buChar char="l"/>
              <a:defRPr/>
            </a:pPr>
            <a:r>
              <a:rPr lang="en-US" kern="1200" dirty="0" smtClean="0"/>
              <a:t>encryption of message for confidentiality, authentication, or both</a:t>
            </a:r>
          </a:p>
          <a:p>
            <a:pPr lvl="1" eaLnBrk="1" hangingPunct="1">
              <a:buFont typeface="Wingdings" pitchFamily="-107" charset="2"/>
              <a:buChar char="l"/>
              <a:defRPr/>
            </a:pPr>
            <a:r>
              <a:rPr lang="en-US" kern="1200" dirty="0" smtClean="0"/>
              <a:t>must now public keys</a:t>
            </a:r>
          </a:p>
          <a:p>
            <a:pPr lvl="1" eaLnBrk="1" hangingPunct="1">
              <a:buFont typeface="Wingdings" pitchFamily="-107" charset="2"/>
              <a:buChar char="l"/>
              <a:defRPr/>
            </a:pPr>
            <a:r>
              <a:rPr lang="en-US" kern="1200" dirty="0" smtClean="0"/>
              <a:t>using costly public-key </a:t>
            </a:r>
            <a:r>
              <a:rPr lang="en-US" kern="1200" dirty="0" err="1" smtClean="0"/>
              <a:t>alg</a:t>
            </a:r>
            <a:r>
              <a:rPr lang="en-US" kern="1200" dirty="0" smtClean="0"/>
              <a:t> on long message</a:t>
            </a:r>
          </a:p>
          <a:p>
            <a:pPr eaLnBrk="1" hangingPunct="1">
              <a:buFont typeface="Wingdings" pitchFamily="-107" charset="2"/>
              <a:buChar char="Ø"/>
              <a:defRPr/>
            </a:pPr>
            <a:r>
              <a:rPr lang="en-US" kern="1200" dirty="0" smtClean="0"/>
              <a:t>for confidentiality encrypt message with one-time secret key, public-key encrypted</a:t>
            </a:r>
          </a:p>
          <a:p>
            <a:pPr eaLnBrk="1" hangingPunct="1">
              <a:buFont typeface="Wingdings" pitchFamily="-107" charset="2"/>
              <a:buChar char="Ø"/>
              <a:defRPr/>
            </a:pPr>
            <a:r>
              <a:rPr lang="en-US" kern="1200" dirty="0" smtClean="0"/>
              <a:t>for authentication use a digital signature</a:t>
            </a:r>
            <a:endParaRPr lang="en-AU" dirty="0" smtClean="0"/>
          </a:p>
          <a:p>
            <a:pPr lvl="1" eaLnBrk="1" hangingPunct="1">
              <a:buFont typeface="Wingdings" pitchFamily="-107" charset="2"/>
              <a:buChar char="l"/>
              <a:defRPr/>
            </a:pPr>
            <a:r>
              <a:rPr lang="en-AU" kern="1200" dirty="0" smtClean="0"/>
              <a:t>may need to protect by encrypting signature</a:t>
            </a:r>
          </a:p>
          <a:p>
            <a:pPr eaLnBrk="1" hangingPunct="1">
              <a:buFont typeface="Wingdings" pitchFamily="-107" charset="2"/>
              <a:buChar char="Ø"/>
              <a:defRPr/>
            </a:pPr>
            <a:r>
              <a:rPr lang="en-AU" kern="1200" dirty="0" smtClean="0"/>
              <a:t>use </a:t>
            </a:r>
            <a:r>
              <a:rPr lang="en-US" kern="1200" dirty="0" smtClean="0"/>
              <a:t>digital certificate to supply public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277813"/>
            <a:ext cx="8229600" cy="1398587"/>
          </a:xfrm>
        </p:spPr>
        <p:txBody>
          <a:bodyPr/>
          <a:lstStyle/>
          <a:p>
            <a:pPr eaLnBrk="1" hangingPunct="1">
              <a:defRPr/>
            </a:pPr>
            <a:r>
              <a:rPr lang="en-US">
                <a:ea typeface="+mj-ea"/>
                <a:cs typeface="+mj-cs"/>
              </a:rPr>
              <a:t>Federated Identity Management</a:t>
            </a:r>
          </a:p>
        </p:txBody>
      </p:sp>
      <p:sp>
        <p:nvSpPr>
          <p:cNvPr id="264195" name="Rectangle 3"/>
          <p:cNvSpPr>
            <a:spLocks noGrp="1" noChangeArrowheads="1"/>
          </p:cNvSpPr>
          <p:nvPr>
            <p:ph type="body" idx="1"/>
          </p:nvPr>
        </p:nvSpPr>
        <p:spPr>
          <a:xfrm>
            <a:off x="457200" y="2057400"/>
            <a:ext cx="8229600" cy="4454525"/>
          </a:xfrm>
        </p:spPr>
        <p:txBody>
          <a:bodyPr/>
          <a:lstStyle/>
          <a:p>
            <a:pPr eaLnBrk="1" hangingPunct="1">
              <a:buFont typeface="Wingdings" pitchFamily="-107" charset="2"/>
              <a:buChar char="Ø"/>
              <a:defRPr/>
            </a:pPr>
            <a:r>
              <a:rPr lang="en-US" sz="2800">
                <a:ea typeface="+mn-ea"/>
                <a:cs typeface="+mn-cs"/>
              </a:rPr>
              <a:t>use of common identity management scheme</a:t>
            </a:r>
          </a:p>
          <a:p>
            <a:pPr lvl="1" eaLnBrk="1" hangingPunct="1">
              <a:buFont typeface="Wingdings" pitchFamily="-107" charset="2"/>
              <a:buChar char="l"/>
              <a:defRPr/>
            </a:pPr>
            <a:r>
              <a:rPr lang="en-US" sz="2400"/>
              <a:t>across multiple enterprises &amp; numerous applications </a:t>
            </a:r>
          </a:p>
          <a:p>
            <a:pPr lvl="1" eaLnBrk="1" hangingPunct="1">
              <a:buFont typeface="Wingdings" pitchFamily="-107" charset="2"/>
              <a:buChar char="l"/>
              <a:defRPr/>
            </a:pPr>
            <a:r>
              <a:rPr lang="en-US" sz="2400"/>
              <a:t>supporting many thousands, even millions of users </a:t>
            </a:r>
          </a:p>
          <a:p>
            <a:pPr eaLnBrk="1" hangingPunct="1">
              <a:buFont typeface="Wingdings" pitchFamily="-107" charset="2"/>
              <a:buChar char="Ø"/>
              <a:defRPr/>
            </a:pPr>
            <a:r>
              <a:rPr lang="en-US" sz="2800">
                <a:ea typeface="+mn-ea"/>
                <a:cs typeface="+mn-cs"/>
              </a:rPr>
              <a:t>principal elements are:</a:t>
            </a:r>
          </a:p>
          <a:p>
            <a:pPr lvl="1" eaLnBrk="1" hangingPunct="1">
              <a:buFont typeface="Wingdings" pitchFamily="-107" charset="2"/>
              <a:buChar char="l"/>
              <a:defRPr/>
            </a:pPr>
            <a:r>
              <a:rPr lang="en-US" sz="2400"/>
              <a:t>authentication, authorization, accounting, provisioning, workflow automation, delegated administration, password synchronization, self-service password reset, federation</a:t>
            </a:r>
          </a:p>
          <a:p>
            <a:pPr eaLnBrk="1" hangingPunct="1">
              <a:buFont typeface="Wingdings" pitchFamily="-107" charset="2"/>
              <a:buChar char="Ø"/>
              <a:defRPr/>
            </a:pPr>
            <a:r>
              <a:rPr lang="en-US" sz="2800">
                <a:ea typeface="+mn-ea"/>
                <a:cs typeface="+mn-cs"/>
              </a:rPr>
              <a:t>Kerberos contains many of these elements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dirty="0">
                <a:ea typeface="+mj-ea"/>
                <a:cs typeface="+mj-cs"/>
              </a:rPr>
              <a:t>Identity Management</a:t>
            </a:r>
          </a:p>
        </p:txBody>
      </p:sp>
      <p:pic>
        <p:nvPicPr>
          <p:cNvPr id="61443" name="Picture 4" descr="f5.pdf                                                         00C0C220  Mnementh                      BEAE7A2F:"/>
          <p:cNvPicPr>
            <a:picLocks noChangeAspect="1" noChangeArrowheads="1"/>
          </p:cNvPicPr>
          <p:nvPr/>
        </p:nvPicPr>
        <p:blipFill>
          <a:blip r:embed="rId3"/>
          <a:srcRect t="17897" b="28636"/>
          <a:stretch>
            <a:fillRect/>
          </a:stretch>
        </p:blipFill>
        <p:spPr bwMode="auto">
          <a:xfrm>
            <a:off x="1371600" y="1592263"/>
            <a:ext cx="6215063" cy="43005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048000" cy="5334000"/>
          </a:xfrm>
        </p:spPr>
        <p:txBody>
          <a:bodyPr/>
          <a:lstStyle/>
          <a:p>
            <a:r>
              <a:rPr lang="en-US" smtClean="0"/>
              <a:t>Identity Federation</a:t>
            </a:r>
          </a:p>
        </p:txBody>
      </p:sp>
      <p:pic>
        <p:nvPicPr>
          <p:cNvPr id="63491" name="Picture 3"/>
          <p:cNvPicPr>
            <a:picLocks noChangeAspect="1"/>
          </p:cNvPicPr>
          <p:nvPr/>
        </p:nvPicPr>
        <p:blipFill>
          <a:blip r:embed="rId3"/>
          <a:srcRect/>
          <a:stretch>
            <a:fillRect/>
          </a:stretch>
        </p:blipFill>
        <p:spPr bwMode="auto">
          <a:xfrm>
            <a:off x="3276600" y="381000"/>
            <a:ext cx="5629275" cy="60547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dirty="0">
                <a:ea typeface="+mj-ea"/>
                <a:cs typeface="+mj-cs"/>
              </a:rPr>
              <a:t>Standards Used</a:t>
            </a:r>
          </a:p>
        </p:txBody>
      </p:sp>
      <p:sp>
        <p:nvSpPr>
          <p:cNvPr id="270339" name="Rectangle 3"/>
          <p:cNvSpPr>
            <a:spLocks noGrp="1" noChangeArrowheads="1"/>
          </p:cNvSpPr>
          <p:nvPr>
            <p:ph type="body" idx="1"/>
          </p:nvPr>
        </p:nvSpPr>
        <p:spPr>
          <a:xfrm>
            <a:off x="152400" y="1524000"/>
            <a:ext cx="8763000" cy="4953000"/>
          </a:xfrm>
        </p:spPr>
        <p:txBody>
          <a:bodyPr/>
          <a:lstStyle/>
          <a:p>
            <a:pPr eaLnBrk="1" hangingPunct="1">
              <a:buFont typeface="Wingdings" pitchFamily="-107" charset="2"/>
              <a:buChar char="Ø"/>
              <a:defRPr/>
            </a:pPr>
            <a:r>
              <a:rPr lang="en-US" smtClean="0"/>
              <a:t>Security Assertion Markup Language (SAML)</a:t>
            </a:r>
          </a:p>
          <a:p>
            <a:pPr lvl="1" eaLnBrk="1" hangingPunct="1">
              <a:buFont typeface="Wingdings" pitchFamily="-107" charset="2"/>
              <a:buChar char="l"/>
              <a:defRPr/>
            </a:pPr>
            <a:r>
              <a:rPr lang="en-US" smtClean="0"/>
              <a:t>XML-based language for exchange of security information between online business partners</a:t>
            </a:r>
          </a:p>
          <a:p>
            <a:pPr eaLnBrk="1" hangingPunct="1">
              <a:buFont typeface="Wingdings" pitchFamily="-107" charset="2"/>
              <a:buChar char="Ø"/>
              <a:defRPr/>
            </a:pPr>
            <a:r>
              <a:rPr lang="en-US" smtClean="0"/>
              <a:t>part of OASIS (Organization for the Advancement of Structured Information Standards) standards for federated identity management</a:t>
            </a:r>
          </a:p>
          <a:p>
            <a:pPr lvl="1" eaLnBrk="1" hangingPunct="1">
              <a:buFont typeface="Wingdings" pitchFamily="-107" charset="2"/>
              <a:buChar char="l"/>
              <a:defRPr/>
            </a:pPr>
            <a:r>
              <a:rPr lang="en-US" smtClean="0"/>
              <a:t>e.g. </a:t>
            </a:r>
            <a:r>
              <a:rPr lang="en-US" smtClean="0">
                <a:cs typeface="ＭＳ Ｐゴシック" pitchFamily="-107" charset="-128"/>
              </a:rPr>
              <a:t>WS-Federation for browser-based federation</a:t>
            </a:r>
          </a:p>
          <a:p>
            <a:pPr eaLnBrk="1" hangingPunct="1">
              <a:buFont typeface="Wingdings" pitchFamily="-107" charset="2"/>
              <a:buChar char="Ø"/>
              <a:defRPr/>
            </a:pPr>
            <a:r>
              <a:rPr lang="en-US" smtClean="0"/>
              <a:t>need a few mature industry standards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52400" y="152400"/>
            <a:ext cx="8763000" cy="1143000"/>
          </a:xfrm>
        </p:spPr>
        <p:txBody>
          <a:bodyPr/>
          <a:lstStyle/>
          <a:p>
            <a:pPr eaLnBrk="1" hangingPunct="1">
              <a:defRPr/>
            </a:pPr>
            <a:r>
              <a:rPr lang="en-US"/>
              <a:t>Federated Identity Examples</a:t>
            </a:r>
          </a:p>
        </p:txBody>
      </p:sp>
      <p:pic>
        <p:nvPicPr>
          <p:cNvPr id="67587" name="Picture 4" descr="f6.pdf                                                         00C0C220  Mnementh                      BEAE7A2F:"/>
          <p:cNvPicPr>
            <a:picLocks noChangeAspect="1" noChangeArrowheads="1"/>
          </p:cNvPicPr>
          <p:nvPr/>
        </p:nvPicPr>
        <p:blipFill>
          <a:blip r:embed="rId3"/>
          <a:srcRect t="10739" b="28636"/>
          <a:stretch>
            <a:fillRect/>
          </a:stretch>
        </p:blipFill>
        <p:spPr bwMode="auto">
          <a:xfrm>
            <a:off x="1600200" y="1600200"/>
            <a:ext cx="6215063" cy="48783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buFont typeface="Wingdings" pitchFamily="-107" charset="2"/>
              <a:buChar char="Ø"/>
              <a:defRPr/>
            </a:pPr>
            <a:r>
              <a:rPr lang="en-US"/>
              <a:t>have considered:</a:t>
            </a:r>
          </a:p>
          <a:p>
            <a:pPr lvl="1" eaLnBrk="1" hangingPunct="1">
              <a:buFont typeface="Wingdings" pitchFamily="-107" charset="2"/>
              <a:buChar char="l"/>
              <a:defRPr/>
            </a:pPr>
            <a:r>
              <a:rPr lang="en-US"/>
              <a:t>remote user authentication issues</a:t>
            </a:r>
          </a:p>
          <a:p>
            <a:pPr lvl="1" eaLnBrk="1" hangingPunct="1">
              <a:buFont typeface="Wingdings" pitchFamily="-107" charset="2"/>
              <a:buChar char="l"/>
              <a:defRPr/>
            </a:pPr>
            <a:r>
              <a:rPr lang="en-US"/>
              <a:t>authentication using symmetric encryption</a:t>
            </a:r>
          </a:p>
          <a:p>
            <a:pPr lvl="1" eaLnBrk="1" hangingPunct="1">
              <a:buFont typeface="Wingdings" pitchFamily="-107" charset="2"/>
              <a:buChar char="l"/>
              <a:defRPr/>
            </a:pPr>
            <a:r>
              <a:rPr lang="en-US"/>
              <a:t>the Kerberos </a:t>
            </a:r>
            <a:r>
              <a:rPr lang="en-AU"/>
              <a:t>trusted key server system</a:t>
            </a:r>
            <a:endParaRPr lang="en-US"/>
          </a:p>
          <a:p>
            <a:pPr lvl="1" eaLnBrk="1" hangingPunct="1">
              <a:buFont typeface="Wingdings" pitchFamily="-107" charset="2"/>
              <a:buChar char="l"/>
              <a:defRPr/>
            </a:pPr>
            <a:r>
              <a:rPr lang="en-US"/>
              <a:t>authentication using asymmetric encryption</a:t>
            </a:r>
          </a:p>
          <a:p>
            <a:pPr lvl="1" eaLnBrk="1" hangingPunct="1">
              <a:buFont typeface="Wingdings" pitchFamily="-107" charset="2"/>
              <a:buChar char="l"/>
              <a:defRPr/>
            </a:pPr>
            <a:r>
              <a:rPr lang="en-US"/>
              <a:t>federated identity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ea typeface="+mj-ea"/>
                <a:cs typeface="+mj-cs"/>
              </a:rPr>
              <a:t>Means of </a:t>
            </a:r>
            <a:r>
              <a:rPr kumimoji="1" lang="en-GB">
                <a:ea typeface="+mj-ea"/>
                <a:cs typeface="+mj-cs"/>
              </a:rPr>
              <a:t>User Authentication</a:t>
            </a:r>
            <a:r>
              <a:rPr lang="en-US">
                <a:ea typeface="+mj-ea"/>
                <a:cs typeface="+mj-cs"/>
              </a:rPr>
              <a:t> </a:t>
            </a:r>
          </a:p>
        </p:txBody>
      </p:sp>
      <p:sp>
        <p:nvSpPr>
          <p:cNvPr id="208899"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07" charset="2"/>
              <a:buChar char="Ø"/>
              <a:defRPr/>
            </a:pPr>
            <a:r>
              <a:rPr lang="en-US">
                <a:ea typeface="+mn-ea"/>
                <a:cs typeface="+mn-cs"/>
              </a:rPr>
              <a:t>four means of authenticating user's identity</a:t>
            </a:r>
          </a:p>
          <a:p>
            <a:pPr eaLnBrk="1" hangingPunct="1">
              <a:lnSpc>
                <a:spcPct val="90000"/>
              </a:lnSpc>
              <a:buFont typeface="Wingdings" pitchFamily="-107" charset="2"/>
              <a:buChar char="Ø"/>
              <a:defRPr/>
            </a:pPr>
            <a:r>
              <a:rPr lang="en-US">
                <a:ea typeface="+mn-ea"/>
                <a:cs typeface="+mn-cs"/>
              </a:rPr>
              <a:t>based one something the individual </a:t>
            </a:r>
          </a:p>
          <a:p>
            <a:pPr lvl="1" eaLnBrk="1" hangingPunct="1">
              <a:lnSpc>
                <a:spcPct val="90000"/>
              </a:lnSpc>
              <a:buFont typeface="Wingdings" pitchFamily="-107" charset="2"/>
              <a:buChar char="l"/>
              <a:defRPr/>
            </a:pPr>
            <a:r>
              <a:rPr lang="en-US"/>
              <a:t>knows - e.g. password, PIN</a:t>
            </a:r>
          </a:p>
          <a:p>
            <a:pPr lvl="1" eaLnBrk="1" hangingPunct="1">
              <a:lnSpc>
                <a:spcPct val="90000"/>
              </a:lnSpc>
              <a:buFont typeface="Wingdings" pitchFamily="-107" charset="2"/>
              <a:buChar char="l"/>
              <a:defRPr/>
            </a:pPr>
            <a:r>
              <a:rPr lang="en-US"/>
              <a:t>possesses - e.g. key, token, smartcard</a:t>
            </a:r>
          </a:p>
          <a:p>
            <a:pPr lvl="1" eaLnBrk="1" hangingPunct="1">
              <a:lnSpc>
                <a:spcPct val="90000"/>
              </a:lnSpc>
              <a:buFont typeface="Wingdings" pitchFamily="-107" charset="2"/>
              <a:buChar char="l"/>
              <a:defRPr/>
            </a:pPr>
            <a:r>
              <a:rPr lang="en-US"/>
              <a:t>is (static biometrics) - e.g. fingerprint, retina</a:t>
            </a:r>
          </a:p>
          <a:p>
            <a:pPr lvl="1" eaLnBrk="1" hangingPunct="1">
              <a:lnSpc>
                <a:spcPct val="90000"/>
              </a:lnSpc>
              <a:buFont typeface="Wingdings" pitchFamily="-107" charset="2"/>
              <a:buChar char="l"/>
              <a:defRPr/>
            </a:pPr>
            <a:r>
              <a:rPr lang="en-US"/>
              <a:t>does (dynamic biometrics) - e.g. voice, sign </a:t>
            </a:r>
          </a:p>
          <a:p>
            <a:pPr eaLnBrk="1" hangingPunct="1">
              <a:lnSpc>
                <a:spcPct val="90000"/>
              </a:lnSpc>
              <a:buFont typeface="Wingdings" pitchFamily="-107" charset="2"/>
              <a:buChar char="Ø"/>
              <a:defRPr/>
            </a:pPr>
            <a:r>
              <a:rPr lang="en-US">
                <a:ea typeface="+mn-ea"/>
                <a:cs typeface="+mn-cs"/>
              </a:rPr>
              <a:t>can use alone or combined</a:t>
            </a:r>
          </a:p>
          <a:p>
            <a:pPr eaLnBrk="1" hangingPunct="1">
              <a:lnSpc>
                <a:spcPct val="90000"/>
              </a:lnSpc>
              <a:buFont typeface="Wingdings" pitchFamily="-107" charset="2"/>
              <a:buChar char="Ø"/>
              <a:defRPr/>
            </a:pPr>
            <a:r>
              <a:rPr lang="en-US">
                <a:ea typeface="+mn-ea"/>
                <a:cs typeface="+mn-cs"/>
              </a:rPr>
              <a:t>all can provide user authentication</a:t>
            </a:r>
          </a:p>
          <a:p>
            <a:pPr eaLnBrk="1" hangingPunct="1">
              <a:lnSpc>
                <a:spcPct val="90000"/>
              </a:lnSpc>
              <a:buFont typeface="Wingdings" pitchFamily="-107" charset="2"/>
              <a:buChar char="Ø"/>
              <a:defRPr/>
            </a:pPr>
            <a:r>
              <a:rPr lang="en-US">
                <a:ea typeface="+mn-ea"/>
                <a:cs typeface="+mn-cs"/>
              </a:rPr>
              <a:t>all have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Authentication Protocols</a:t>
            </a:r>
            <a:endParaRPr lang="en-AU" smtClean="0"/>
          </a:p>
        </p:txBody>
      </p:sp>
      <p:sp>
        <p:nvSpPr>
          <p:cNvPr id="52227" name="Rectangle 3"/>
          <p:cNvSpPr>
            <a:spLocks noGrp="1" noChangeArrowheads="1"/>
          </p:cNvSpPr>
          <p:nvPr>
            <p:ph type="body" idx="1"/>
          </p:nvPr>
        </p:nvSpPr>
        <p:spPr/>
        <p:txBody>
          <a:bodyPr/>
          <a:lstStyle/>
          <a:p>
            <a:pPr eaLnBrk="1" hangingPunct="1"/>
            <a:r>
              <a:rPr lang="en-US" smtClean="0"/>
              <a:t>used to convince parties of each others identity and to exchange session keys</a:t>
            </a:r>
          </a:p>
          <a:p>
            <a:pPr eaLnBrk="1" hangingPunct="1"/>
            <a:r>
              <a:rPr lang="en-US" smtClean="0"/>
              <a:t>may be one-way or mutual</a:t>
            </a:r>
          </a:p>
          <a:p>
            <a:pPr eaLnBrk="1" hangingPunct="1"/>
            <a:r>
              <a:rPr lang="en-US" smtClean="0"/>
              <a:t>key issues are</a:t>
            </a:r>
          </a:p>
          <a:p>
            <a:pPr lvl="1" eaLnBrk="1" hangingPunct="1"/>
            <a:r>
              <a:rPr lang="en-US" smtClean="0"/>
              <a:t>confidentiality – to protect session keys</a:t>
            </a:r>
          </a:p>
          <a:p>
            <a:pPr lvl="1" eaLnBrk="1" hangingPunct="1"/>
            <a:r>
              <a:rPr lang="en-US" smtClean="0"/>
              <a:t>timeliness – to prevent replay attacks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Replay Attacks</a:t>
            </a:r>
            <a:endParaRPr lang="en-AU" smtClean="0"/>
          </a:p>
        </p:txBody>
      </p:sp>
      <p:sp>
        <p:nvSpPr>
          <p:cNvPr id="53251" name="Rectangle 3"/>
          <p:cNvSpPr>
            <a:spLocks noGrp="1" noChangeArrowheads="1"/>
          </p:cNvSpPr>
          <p:nvPr>
            <p:ph type="body" idx="1"/>
          </p:nvPr>
        </p:nvSpPr>
        <p:spPr/>
        <p:txBody>
          <a:bodyPr/>
          <a:lstStyle/>
          <a:p>
            <a:pPr eaLnBrk="1" hangingPunct="1">
              <a:lnSpc>
                <a:spcPct val="90000"/>
              </a:lnSpc>
            </a:pPr>
            <a:r>
              <a:rPr lang="en-US" sz="2800" smtClean="0"/>
              <a:t>where a valid signed message is copied and later resent</a:t>
            </a:r>
          </a:p>
          <a:p>
            <a:pPr lvl="1" eaLnBrk="1" hangingPunct="1">
              <a:lnSpc>
                <a:spcPct val="90000"/>
              </a:lnSpc>
            </a:pPr>
            <a:r>
              <a:rPr lang="en-US" sz="2400" smtClean="0"/>
              <a:t>simple replay</a:t>
            </a:r>
          </a:p>
          <a:p>
            <a:pPr lvl="1" eaLnBrk="1" hangingPunct="1">
              <a:lnSpc>
                <a:spcPct val="90000"/>
              </a:lnSpc>
            </a:pPr>
            <a:r>
              <a:rPr lang="en-US" sz="2400" smtClean="0"/>
              <a:t>repetition that can be logged</a:t>
            </a:r>
          </a:p>
          <a:p>
            <a:pPr lvl="1" eaLnBrk="1" hangingPunct="1">
              <a:lnSpc>
                <a:spcPct val="90000"/>
              </a:lnSpc>
            </a:pPr>
            <a:r>
              <a:rPr lang="en-US" sz="2400" smtClean="0"/>
              <a:t>repetition that cannot be detected</a:t>
            </a:r>
          </a:p>
          <a:p>
            <a:pPr lvl="1" eaLnBrk="1" hangingPunct="1">
              <a:lnSpc>
                <a:spcPct val="90000"/>
              </a:lnSpc>
            </a:pPr>
            <a:r>
              <a:rPr lang="en-US" sz="2400" smtClean="0"/>
              <a:t>backward replay without modification</a:t>
            </a:r>
          </a:p>
          <a:p>
            <a:pPr eaLnBrk="1" hangingPunct="1">
              <a:lnSpc>
                <a:spcPct val="90000"/>
              </a:lnSpc>
            </a:pPr>
            <a:r>
              <a:rPr lang="en-US" sz="2800" smtClean="0"/>
              <a:t>countermeasures include</a:t>
            </a:r>
          </a:p>
          <a:p>
            <a:pPr lvl="1" eaLnBrk="1" hangingPunct="1">
              <a:lnSpc>
                <a:spcPct val="90000"/>
              </a:lnSpc>
            </a:pPr>
            <a:r>
              <a:rPr lang="en-US" sz="2400" smtClean="0"/>
              <a:t>use of sequence numbers (generally impractical)</a:t>
            </a:r>
          </a:p>
          <a:p>
            <a:pPr lvl="1" eaLnBrk="1" hangingPunct="1">
              <a:lnSpc>
                <a:spcPct val="90000"/>
              </a:lnSpc>
            </a:pPr>
            <a:r>
              <a:rPr lang="en-US" sz="2400" smtClean="0"/>
              <a:t>timestamps (needs synchronized clocks)</a:t>
            </a:r>
          </a:p>
          <a:p>
            <a:pPr lvl="1" eaLnBrk="1" hangingPunct="1">
              <a:lnSpc>
                <a:spcPct val="90000"/>
              </a:lnSpc>
            </a:pPr>
            <a:r>
              <a:rPr lang="en-US" sz="2400" smtClean="0"/>
              <a:t>challenge/response (using unique nonce)</a:t>
            </a:r>
            <a:endParaRPr lang="en-AU"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One-Way Authentication</a:t>
            </a:r>
            <a:endParaRPr lang="en-AU" smtClean="0"/>
          </a:p>
        </p:txBody>
      </p:sp>
      <p:sp>
        <p:nvSpPr>
          <p:cNvPr id="61443" name="Rectangle 3"/>
          <p:cNvSpPr>
            <a:spLocks noGrp="1" noChangeArrowheads="1"/>
          </p:cNvSpPr>
          <p:nvPr>
            <p:ph type="body" idx="1"/>
          </p:nvPr>
        </p:nvSpPr>
        <p:spPr/>
        <p:txBody>
          <a:bodyPr/>
          <a:lstStyle/>
          <a:p>
            <a:pPr eaLnBrk="1" hangingPunct="1"/>
            <a:r>
              <a:rPr lang="en-US" smtClean="0"/>
              <a:t>required when sender &amp; receiver are not in communications at same time (eg. email)</a:t>
            </a:r>
          </a:p>
          <a:p>
            <a:pPr eaLnBrk="1" hangingPunct="1"/>
            <a:r>
              <a:rPr lang="en-US" smtClean="0"/>
              <a:t>have header in clear so can be delivered by email system</a:t>
            </a:r>
          </a:p>
          <a:p>
            <a:pPr eaLnBrk="1" hangingPunct="1"/>
            <a:r>
              <a:rPr lang="en-US" smtClean="0"/>
              <a:t>may want contents of body protected &amp; sender authenticated</a:t>
            </a:r>
            <a:endParaRPr lang="en-AU"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Using Symmetric Encryption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as discussed previously can use a two-level hierarchy of keys</a:t>
            </a:r>
          </a:p>
          <a:p>
            <a:pPr eaLnBrk="1" hangingPunct="1"/>
            <a:r>
              <a:rPr lang="en-US" smtClean="0"/>
              <a:t>usually with a trusted Key Distribution Center (KDC)</a:t>
            </a:r>
          </a:p>
          <a:p>
            <a:pPr lvl="1" eaLnBrk="1" hangingPunct="1"/>
            <a:r>
              <a:rPr lang="en-US" smtClean="0"/>
              <a:t>each party shares own master key with KDC</a:t>
            </a:r>
          </a:p>
          <a:p>
            <a:pPr lvl="1" eaLnBrk="1" hangingPunct="1"/>
            <a:r>
              <a:rPr lang="en-US" smtClean="0"/>
              <a:t>KDC generates session keys used for connections between parties</a:t>
            </a:r>
          </a:p>
          <a:p>
            <a:pPr lvl="1" eaLnBrk="1" hangingPunct="1"/>
            <a:r>
              <a:rPr lang="en-US" smtClean="0"/>
              <a:t>master keys used to distribute these to them</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t>Needham-Schroeder Protocol</a:t>
            </a:r>
          </a:p>
        </p:txBody>
      </p:sp>
      <p:sp>
        <p:nvSpPr>
          <p:cNvPr id="55299" name="Rectangle 3"/>
          <p:cNvSpPr>
            <a:spLocks noGrp="1" noChangeArrowheads="1"/>
          </p:cNvSpPr>
          <p:nvPr>
            <p:ph type="body" idx="1"/>
          </p:nvPr>
        </p:nvSpPr>
        <p:spPr>
          <a:xfrm>
            <a:off x="457200" y="1676400"/>
            <a:ext cx="8305800" cy="4454525"/>
          </a:xfrm>
        </p:spPr>
        <p:txBody>
          <a:bodyPr/>
          <a:lstStyle/>
          <a:p>
            <a:pPr eaLnBrk="1" hangingPunct="1"/>
            <a:r>
              <a:rPr lang="en-AU" smtClean="0"/>
              <a:t>original third-party key distribution protocol</a:t>
            </a:r>
          </a:p>
          <a:p>
            <a:pPr eaLnBrk="1" hangingPunct="1"/>
            <a:r>
              <a:rPr lang="en-US" smtClean="0"/>
              <a:t>for session between A B mediated by KDC</a:t>
            </a:r>
          </a:p>
          <a:p>
            <a:pPr eaLnBrk="1" hangingPunct="1"/>
            <a:r>
              <a:rPr lang="en-US" smtClean="0"/>
              <a:t>protocol overview is:</a:t>
            </a:r>
            <a:endParaRPr lang="en-AU" smtClean="0"/>
          </a:p>
          <a:p>
            <a:pPr lvl="1" eaLnBrk="1" hangingPunct="1">
              <a:buFont typeface="Wingdings" pitchFamily="2" charset="2"/>
              <a:buNone/>
            </a:pPr>
            <a:r>
              <a:rPr lang="en-AU" b="1" smtClean="0"/>
              <a:t>1. </a:t>
            </a:r>
            <a:r>
              <a:rPr lang="en-AU" smtClean="0"/>
              <a:t>A-&gt;KDC: </a:t>
            </a:r>
            <a:r>
              <a:rPr lang="en-AU" i="1" smtClean="0"/>
              <a:t>ID</a:t>
            </a:r>
            <a:r>
              <a:rPr lang="en-AU" i="1" baseline="-25000" smtClean="0"/>
              <a:t>A</a:t>
            </a:r>
            <a:r>
              <a:rPr lang="en-AU" i="1" smtClean="0"/>
              <a:t> </a:t>
            </a:r>
            <a:r>
              <a:rPr lang="en-AU" smtClean="0"/>
              <a:t>|| </a:t>
            </a:r>
            <a:r>
              <a:rPr lang="en-AU" i="1" smtClean="0"/>
              <a:t>ID</a:t>
            </a:r>
            <a:r>
              <a:rPr lang="en-AU" i="1" baseline="-25000" smtClean="0"/>
              <a:t>B</a:t>
            </a:r>
            <a:r>
              <a:rPr lang="en-AU" i="1" smtClean="0"/>
              <a:t> </a:t>
            </a:r>
            <a:r>
              <a:rPr lang="en-AU" smtClean="0"/>
              <a:t>|| </a:t>
            </a:r>
            <a:r>
              <a:rPr lang="en-AU" i="1" smtClean="0"/>
              <a:t>N</a:t>
            </a:r>
            <a:r>
              <a:rPr lang="en-AU" i="1" baseline="-25000" smtClean="0"/>
              <a:t>1</a:t>
            </a:r>
            <a:endParaRPr lang="en-AU" smtClean="0"/>
          </a:p>
          <a:p>
            <a:pPr lvl="1" eaLnBrk="1" hangingPunct="1">
              <a:buFont typeface="Wingdings" pitchFamily="2" charset="2"/>
              <a:buNone/>
            </a:pPr>
            <a:r>
              <a:rPr lang="en-AU" b="1" smtClean="0"/>
              <a:t>2</a:t>
            </a:r>
            <a:r>
              <a:rPr lang="en-AU" smtClean="0"/>
              <a:t>. KDC -&gt;</a:t>
            </a:r>
            <a:r>
              <a:rPr lang="en-AU" smtClean="0">
                <a:cs typeface="Arial" pitchFamily="34" charset="0"/>
              </a:rPr>
              <a:t> </a:t>
            </a:r>
            <a:r>
              <a:rPr lang="en-AU" smtClean="0"/>
              <a:t>A: E(K</a:t>
            </a:r>
            <a:r>
              <a:rPr lang="en-AU" baseline="-25000" smtClean="0"/>
              <a:t>a</a:t>
            </a:r>
            <a:r>
              <a:rPr lang="en-AU" smtClean="0"/>
              <a:t>,[K</a:t>
            </a:r>
            <a:r>
              <a:rPr lang="en-AU" baseline="-25000" smtClean="0"/>
              <a:t>s</a:t>
            </a:r>
            <a:r>
              <a:rPr lang="en-AU" smtClean="0"/>
              <a:t>||</a:t>
            </a:r>
            <a:r>
              <a:rPr lang="en-AU" i="1" smtClean="0"/>
              <a:t>ID</a:t>
            </a:r>
            <a:r>
              <a:rPr lang="en-AU" i="1" baseline="-25000" smtClean="0"/>
              <a:t>B</a:t>
            </a:r>
            <a:r>
              <a:rPr lang="en-AU" smtClean="0"/>
              <a:t>||</a:t>
            </a:r>
            <a:r>
              <a:rPr lang="en-AU" i="1" smtClean="0"/>
              <a:t>N</a:t>
            </a:r>
            <a:r>
              <a:rPr lang="en-AU" i="1" baseline="-25000" smtClean="0"/>
              <a:t>1</a:t>
            </a:r>
            <a:r>
              <a:rPr lang="en-AU" smtClean="0"/>
              <a:t>|| E(K</a:t>
            </a:r>
            <a:r>
              <a:rPr lang="en-AU" baseline="-25000" smtClean="0"/>
              <a:t>b</a:t>
            </a:r>
            <a:r>
              <a:rPr lang="en-AU" smtClean="0"/>
              <a:t>,[</a:t>
            </a:r>
            <a:r>
              <a:rPr lang="en-AU" i="1" smtClean="0"/>
              <a:t>K</a:t>
            </a:r>
            <a:r>
              <a:rPr lang="en-AU" baseline="-25000" smtClean="0"/>
              <a:t>s</a:t>
            </a:r>
            <a:r>
              <a:rPr lang="en-AU" smtClean="0"/>
              <a:t>||</a:t>
            </a:r>
            <a:r>
              <a:rPr lang="en-AU" i="1" smtClean="0"/>
              <a:t>ID</a:t>
            </a:r>
            <a:r>
              <a:rPr lang="en-AU" i="1" baseline="-25000" smtClean="0"/>
              <a:t>A</a:t>
            </a:r>
            <a:r>
              <a:rPr lang="en-AU" smtClean="0"/>
              <a:t>])])</a:t>
            </a:r>
            <a:endParaRPr lang="en-AU" i="1" smtClean="0"/>
          </a:p>
          <a:p>
            <a:pPr lvl="1" eaLnBrk="1" hangingPunct="1">
              <a:buFont typeface="Wingdings" pitchFamily="2" charset="2"/>
              <a:buNone/>
            </a:pPr>
            <a:r>
              <a:rPr lang="en-AU" b="1" smtClean="0"/>
              <a:t>3. </a:t>
            </a:r>
            <a:r>
              <a:rPr lang="en-AU" smtClean="0"/>
              <a:t>A -&gt;</a:t>
            </a:r>
            <a:r>
              <a:rPr lang="en-AU" smtClean="0">
                <a:cs typeface="Arial" pitchFamily="34" charset="0"/>
              </a:rPr>
              <a:t> </a:t>
            </a:r>
            <a:r>
              <a:rPr lang="en-AU" smtClean="0"/>
              <a:t>B: E(K</a:t>
            </a:r>
            <a:r>
              <a:rPr lang="en-AU" baseline="-25000" smtClean="0"/>
              <a:t>b</a:t>
            </a:r>
            <a:r>
              <a:rPr lang="en-AU" smtClean="0"/>
              <a:t>, [</a:t>
            </a:r>
            <a:r>
              <a:rPr lang="en-AU" i="1" smtClean="0"/>
              <a:t>K</a:t>
            </a:r>
            <a:r>
              <a:rPr lang="en-AU" baseline="-25000" smtClean="0"/>
              <a:t>s</a:t>
            </a:r>
            <a:r>
              <a:rPr lang="en-AU" smtClean="0"/>
              <a:t>||</a:t>
            </a:r>
            <a:r>
              <a:rPr lang="en-AU" i="1" smtClean="0"/>
              <a:t>ID</a:t>
            </a:r>
            <a:r>
              <a:rPr lang="en-AU" i="1" baseline="-25000" smtClean="0"/>
              <a:t>A</a:t>
            </a:r>
            <a:r>
              <a:rPr lang="en-AU" smtClean="0"/>
              <a:t>])</a:t>
            </a:r>
            <a:endParaRPr lang="en-AU" i="1" smtClean="0"/>
          </a:p>
          <a:p>
            <a:pPr lvl="1" eaLnBrk="1" hangingPunct="1">
              <a:buFont typeface="Wingdings" pitchFamily="2" charset="2"/>
              <a:buNone/>
            </a:pPr>
            <a:r>
              <a:rPr lang="en-AU" b="1" smtClean="0"/>
              <a:t>4. </a:t>
            </a:r>
            <a:r>
              <a:rPr lang="en-AU" smtClean="0"/>
              <a:t>B -&gt;</a:t>
            </a:r>
            <a:r>
              <a:rPr lang="en-AU" smtClean="0">
                <a:cs typeface="Arial" pitchFamily="34" charset="0"/>
              </a:rPr>
              <a:t> </a:t>
            </a:r>
            <a:r>
              <a:rPr lang="en-AU" smtClean="0"/>
              <a:t>A: E(K</a:t>
            </a:r>
            <a:r>
              <a:rPr lang="en-AU" baseline="-25000" smtClean="0"/>
              <a:t>s</a:t>
            </a:r>
            <a:r>
              <a:rPr lang="en-AU" smtClean="0"/>
              <a:t>, </a:t>
            </a:r>
            <a:r>
              <a:rPr lang="en-AU" i="1" baseline="-25000" smtClean="0"/>
              <a:t> </a:t>
            </a:r>
            <a:r>
              <a:rPr lang="en-AU" smtClean="0"/>
              <a:t>[</a:t>
            </a:r>
            <a:r>
              <a:rPr lang="en-AU" i="1" smtClean="0"/>
              <a:t>N</a:t>
            </a:r>
            <a:r>
              <a:rPr lang="en-AU" i="1" baseline="-25000" smtClean="0"/>
              <a:t>2</a:t>
            </a:r>
            <a:r>
              <a:rPr lang="en-AU" smtClean="0"/>
              <a:t>])</a:t>
            </a:r>
          </a:p>
          <a:p>
            <a:pPr lvl="1" eaLnBrk="1" hangingPunct="1">
              <a:buFont typeface="Wingdings" pitchFamily="2" charset="2"/>
              <a:buNone/>
            </a:pPr>
            <a:r>
              <a:rPr lang="en-AU" b="1" smtClean="0"/>
              <a:t>5. </a:t>
            </a:r>
            <a:r>
              <a:rPr lang="en-AU" smtClean="0"/>
              <a:t>A -&gt;</a:t>
            </a:r>
            <a:r>
              <a:rPr lang="en-AU" smtClean="0">
                <a:cs typeface="Arial" pitchFamily="34" charset="0"/>
              </a:rPr>
              <a:t> </a:t>
            </a:r>
            <a:r>
              <a:rPr lang="en-AU" smtClean="0"/>
              <a:t>B: E(K</a:t>
            </a:r>
            <a:r>
              <a:rPr lang="en-AU" baseline="-25000" smtClean="0"/>
              <a:t>s</a:t>
            </a:r>
            <a:r>
              <a:rPr lang="en-AU" smtClean="0"/>
              <a:t>, [f(</a:t>
            </a:r>
            <a:r>
              <a:rPr lang="en-AU" i="1" smtClean="0"/>
              <a:t>N</a:t>
            </a:r>
            <a:r>
              <a:rPr lang="en-AU" i="1" baseline="-25000" smtClean="0"/>
              <a:t>2</a:t>
            </a:r>
            <a:r>
              <a:rPr lang="en-AU"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dirty="0"/>
              <a:t>Needham-Schroeder Protocol</a:t>
            </a:r>
          </a:p>
        </p:txBody>
      </p:sp>
      <p:sp>
        <p:nvSpPr>
          <p:cNvPr id="56323" name="Rectangle 3"/>
          <p:cNvSpPr>
            <a:spLocks noGrp="1" noChangeArrowheads="1"/>
          </p:cNvSpPr>
          <p:nvPr>
            <p:ph type="body" idx="1"/>
          </p:nvPr>
        </p:nvSpPr>
        <p:spPr/>
        <p:txBody>
          <a:bodyPr/>
          <a:lstStyle/>
          <a:p>
            <a:pPr eaLnBrk="1" hangingPunct="1">
              <a:lnSpc>
                <a:spcPct val="90000"/>
              </a:lnSpc>
            </a:pPr>
            <a:r>
              <a:rPr lang="en-US" smtClean="0"/>
              <a:t>used to securely distribute a new session key for communications between A &amp; B</a:t>
            </a:r>
          </a:p>
          <a:p>
            <a:pPr eaLnBrk="1" hangingPunct="1">
              <a:lnSpc>
                <a:spcPct val="90000"/>
              </a:lnSpc>
            </a:pPr>
            <a:r>
              <a:rPr lang="en-US" smtClean="0"/>
              <a:t>but is vulnerable to a replay attack if an old session key has been compromised</a:t>
            </a:r>
          </a:p>
          <a:p>
            <a:pPr lvl="1" eaLnBrk="1" hangingPunct="1">
              <a:lnSpc>
                <a:spcPct val="90000"/>
              </a:lnSpc>
            </a:pPr>
            <a:r>
              <a:rPr lang="en-US" smtClean="0"/>
              <a:t>then message 3 can be resent convincing B that is communicating with A</a:t>
            </a:r>
          </a:p>
          <a:p>
            <a:pPr eaLnBrk="1" hangingPunct="1">
              <a:lnSpc>
                <a:spcPct val="90000"/>
              </a:lnSpc>
            </a:pPr>
            <a:r>
              <a:rPr lang="en-US" smtClean="0"/>
              <a:t>modifications to address this require:</a:t>
            </a:r>
          </a:p>
          <a:p>
            <a:pPr lvl="1" eaLnBrk="1" hangingPunct="1">
              <a:lnSpc>
                <a:spcPct val="90000"/>
              </a:lnSpc>
            </a:pPr>
            <a:r>
              <a:rPr lang="en-US" smtClean="0"/>
              <a:t>timestamps in steps 2 &amp; 3 (Denning 81)</a:t>
            </a:r>
          </a:p>
          <a:p>
            <a:pPr lvl="1" eaLnBrk="1" hangingPunct="1">
              <a:lnSpc>
                <a:spcPct val="90000"/>
              </a:lnSpc>
            </a:pPr>
            <a:r>
              <a:rPr lang="en-US" smtClean="0"/>
              <a:t>using an extra nonce (Neuman 93)</a:t>
            </a:r>
            <a:endParaRPr lang="en-AU" smtClean="0"/>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478</TotalTime>
  <Words>5398</Words>
  <Application>Microsoft Macintosh PowerPoint</Application>
  <PresentationFormat>On-screen Show (4:3)</PresentationFormat>
  <Paragraphs>253</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Times New Roman</vt:lpstr>
      <vt:lpstr>Times-Roman</vt:lpstr>
      <vt:lpstr>Wingdings</vt:lpstr>
      <vt:lpstr>Arial</vt:lpstr>
      <vt:lpstr>ch01</vt:lpstr>
      <vt:lpstr>User Authentication</vt:lpstr>
      <vt:lpstr>User Authentication</vt:lpstr>
      <vt:lpstr>Means of User Authentication </vt:lpstr>
      <vt:lpstr>Authentication Protocols</vt:lpstr>
      <vt:lpstr>Replay Attacks</vt:lpstr>
      <vt:lpstr>One-Way Authentication</vt:lpstr>
      <vt:lpstr>Using Symmetric Encryption</vt:lpstr>
      <vt:lpstr>Needham-Schroeder Protocol</vt:lpstr>
      <vt:lpstr>Needham-Schroeder Protocol</vt:lpstr>
      <vt:lpstr>One-Way Authentication</vt:lpstr>
      <vt:lpstr>Kerberos</vt:lpstr>
      <vt:lpstr>Kerberos Requirements</vt:lpstr>
      <vt:lpstr>Kerberos v4 Overview</vt:lpstr>
      <vt:lpstr>Kerberos v4 Dialogue</vt:lpstr>
      <vt:lpstr>Kerberos 4 Overview</vt:lpstr>
      <vt:lpstr>Kerberos Realms</vt:lpstr>
      <vt:lpstr>Kerberos Realms</vt:lpstr>
      <vt:lpstr>Kerberos Version 5</vt:lpstr>
      <vt:lpstr>Kerberos v5 Dialogue</vt:lpstr>
      <vt:lpstr>Remote User Authentication</vt:lpstr>
      <vt:lpstr>One-Way Authentication</vt:lpstr>
      <vt:lpstr>Federated Identity Management</vt:lpstr>
      <vt:lpstr>Identity Management</vt:lpstr>
      <vt:lpstr>Identity Federation</vt:lpstr>
      <vt:lpstr>Standards Used</vt:lpstr>
      <vt:lpstr>Federated Identity Examples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Authentication</dc:title>
  <dc:subject/>
  <dc:creator/>
  <cp:keywords/>
  <dc:description/>
  <cp:lastModifiedBy>Microsoft Office User</cp:lastModifiedBy>
  <cp:revision>22</cp:revision>
  <dcterms:created xsi:type="dcterms:W3CDTF">2009-09-22T05:52:40Z</dcterms:created>
  <dcterms:modified xsi:type="dcterms:W3CDTF">2019-01-24T11:39:53Z</dcterms:modified>
  <cp:category/>
</cp:coreProperties>
</file>