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0"/>
  </p:notesMasterIdLst>
  <p:handoutMasterIdLst>
    <p:handoutMasterId r:id="rId41"/>
  </p:handoutMasterIdLst>
  <p:sldIdLst>
    <p:sldId id="257" r:id="rId2"/>
    <p:sldId id="275" r:id="rId3"/>
    <p:sldId id="276" r:id="rId4"/>
    <p:sldId id="277" r:id="rId5"/>
    <p:sldId id="278" r:id="rId6"/>
    <p:sldId id="279" r:id="rId7"/>
    <p:sldId id="313"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7" r:id="rId22"/>
    <p:sldId id="298" r:id="rId23"/>
    <p:sldId id="299" r:id="rId24"/>
    <p:sldId id="300" r:id="rId25"/>
    <p:sldId id="301" r:id="rId26"/>
    <p:sldId id="303" r:id="rId27"/>
    <p:sldId id="315" r:id="rId28"/>
    <p:sldId id="304" r:id="rId29"/>
    <p:sldId id="305" r:id="rId30"/>
    <p:sldId id="306" r:id="rId31"/>
    <p:sldId id="307" r:id="rId32"/>
    <p:sldId id="308" r:id="rId33"/>
    <p:sldId id="309" r:id="rId34"/>
    <p:sldId id="314" r:id="rId35"/>
    <p:sldId id="316" r:id="rId36"/>
    <p:sldId id="310" r:id="rId37"/>
    <p:sldId id="311" r:id="rId38"/>
    <p:sldId id="317" r:id="rId3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322" autoAdjust="0"/>
  </p:normalViewPr>
  <p:slideViewPr>
    <p:cSldViewPr>
      <p:cViewPr>
        <p:scale>
          <a:sx n="70" d="100"/>
          <a:sy n="70" d="100"/>
        </p:scale>
        <p:origin x="2304" y="7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034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51CB2B5F-7D78-487B-A24F-FE1E8FDCB62C}" type="datetime1">
              <a:rPr lang="en-US"/>
              <a:pPr/>
              <a:t>2/6/19</a:t>
            </a:fld>
            <a:endParaRPr lang="en-US"/>
          </a:p>
        </p:txBody>
      </p:sp>
      <p:sp>
        <p:nvSpPr>
          <p:cNvPr id="1034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034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923D062B-A5CD-47EF-8B62-EA3833EC7E74}" type="slidenum">
              <a:rPr lang="en-US"/>
              <a:pPr/>
              <a:t>‹#›</a:t>
            </a:fld>
            <a:endParaRPr lang="en-US"/>
          </a:p>
        </p:txBody>
      </p:sp>
    </p:spTree>
    <p:extLst>
      <p:ext uri="{BB962C8B-B14F-4D97-AF65-F5344CB8AC3E}">
        <p14:creationId xmlns:p14="http://schemas.microsoft.com/office/powerpoint/2010/main" val="349853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E0CA005-F5C7-497D-BB42-BDFC43C0EF40}" type="slidenum">
              <a:rPr lang="en-AU"/>
              <a:pPr/>
              <a:t>‹#›</a:t>
            </a:fld>
            <a:endParaRPr lang="en-AU"/>
          </a:p>
        </p:txBody>
      </p:sp>
    </p:spTree>
    <p:extLst>
      <p:ext uri="{BB962C8B-B14F-4D97-AF65-F5344CB8AC3E}">
        <p14:creationId xmlns:p14="http://schemas.microsoft.com/office/powerpoint/2010/main" val="2498131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5CB9ED73-0B30-49AC-A3B0-38DE4A80E06E}" type="slidenum">
              <a:rPr lang="en-AU"/>
              <a:pPr/>
              <a:t>1</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279014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FAE9F424-3272-4B3B-A6E1-209A22F821E1}" type="slidenum">
              <a:rPr lang="en-AU"/>
              <a:pPr/>
              <a:t>10</a:t>
            </a:fld>
            <a:endParaRPr lang="en-AU"/>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extLst>
      <p:ext uri="{BB962C8B-B14F-4D97-AF65-F5344CB8AC3E}">
        <p14:creationId xmlns:p14="http://schemas.microsoft.com/office/powerpoint/2010/main" val="188727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185733F-221D-4365-B628-02C8E8B479D8}" type="slidenum">
              <a:rPr lang="en-AU"/>
              <a:pPr/>
              <a:t>11</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AU" smtClean="0">
                <a:latin typeface="Arial" pitchFamily="34" charset="0"/>
              </a:rPr>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pPr eaLnBrk="1" hangingPunct="1"/>
            <a:r>
              <a:rPr lang="en-US" smtClean="0">
                <a:latin typeface="Arial" pitchFamily="34" charset="0"/>
              </a:rPr>
              <a:t>A substitution technique is one in which the letters of plaintext are replaced by other letters or by numbers or symbols. If the plaintext is viewed as a sequence of bits, then substitution involves replacing plaintext bit patterns with ciphertext bit patterns. </a:t>
            </a:r>
            <a:endParaRPr lang="en-AU" smtClean="0">
              <a:latin typeface="Arial" pitchFamily="34" charset="0"/>
            </a:endParaRPr>
          </a:p>
        </p:txBody>
      </p:sp>
    </p:spTree>
    <p:extLst>
      <p:ext uri="{BB962C8B-B14F-4D97-AF65-F5344CB8AC3E}">
        <p14:creationId xmlns:p14="http://schemas.microsoft.com/office/powerpoint/2010/main" val="102065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6984F84-A69F-4960-A0EC-95CDB86D6646}" type="slidenum">
              <a:rPr lang="en-AU"/>
              <a:pPr/>
              <a:t>12</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AU" smtClean="0">
                <a:latin typeface="Arial" pitchFamily="34" charset="0"/>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i="1" smtClean="0">
                <a:latin typeface="Arial" pitchFamily="34" charset="0"/>
              </a:rPr>
              <a:t>Gallic Wars</a:t>
            </a:r>
            <a:r>
              <a:rPr lang="en-AU" smtClean="0">
                <a:latin typeface="Arial" pitchFamily="34" charset="0"/>
              </a:rPr>
              <a:t> (cf. Kahn pp83-84). Still call any cipher using a simple letter shift a </a:t>
            </a:r>
            <a:r>
              <a:rPr lang="en-AU" b="1" smtClean="0">
                <a:latin typeface="Arial" pitchFamily="34" charset="0"/>
              </a:rPr>
              <a:t>caesar cipher</a:t>
            </a:r>
            <a:r>
              <a:rPr lang="en-AU" smtClean="0">
                <a:latin typeface="Arial" pitchFamily="34" charset="0"/>
              </a:rPr>
              <a:t>, not just those with shift 3. </a:t>
            </a:r>
          </a:p>
          <a:p>
            <a:pPr eaLnBrk="1" hangingPunct="1"/>
            <a:endParaRPr lang="en-AU" smtClean="0">
              <a:latin typeface="Arial" pitchFamily="34" charset="0"/>
            </a:endParaRPr>
          </a:p>
        </p:txBody>
      </p:sp>
    </p:spTree>
    <p:extLst>
      <p:ext uri="{BB962C8B-B14F-4D97-AF65-F5344CB8AC3E}">
        <p14:creationId xmlns:p14="http://schemas.microsoft.com/office/powerpoint/2010/main" val="2126443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92C83EC-6BB5-41A7-84E6-9E833A6436BF}" type="slidenum">
              <a:rPr lang="en-AU"/>
              <a:pPr/>
              <a:t>13</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AU" smtClean="0">
                <a:latin typeface="Arial" pitchFamily="34" charset="0"/>
              </a:rPr>
              <a:t>This mathematical description uses </a:t>
            </a:r>
            <a:r>
              <a:rPr lang="en-AU" b="1" smtClean="0">
                <a:latin typeface="Arial" pitchFamily="34" charset="0"/>
              </a:rPr>
              <a:t>modulo (clock) arithmetic</a:t>
            </a:r>
            <a:r>
              <a:rPr lang="en-AU" smtClean="0">
                <a:latin typeface="Arial" pitchFamily="34" charset="0"/>
              </a:rPr>
              <a:t>. Here, when you reach Z you go back to A and start again. Mod 26 implies that when you reach 26, you use 0 instead (ie the letter after Z, or 25 + 1 goes to A or 0). </a:t>
            </a:r>
          </a:p>
          <a:p>
            <a:pPr eaLnBrk="1" hangingPunct="1"/>
            <a:r>
              <a:rPr lang="en-AU" smtClean="0">
                <a:latin typeface="Arial" pitchFamily="34" charset="0"/>
              </a:rPr>
              <a:t>Example: howdy (7,14,22,3,24) encrypted using key </a:t>
            </a:r>
            <a:r>
              <a:rPr lang="en-AU" i="1" smtClean="0">
                <a:latin typeface="Arial" pitchFamily="34" charset="0"/>
              </a:rPr>
              <a:t>f </a:t>
            </a:r>
            <a:r>
              <a:rPr lang="en-AU" smtClean="0">
                <a:latin typeface="Arial" pitchFamily="34" charset="0"/>
              </a:rPr>
              <a:t>(ie a shift of 5) is MTBID</a:t>
            </a:r>
          </a:p>
        </p:txBody>
      </p:sp>
    </p:spTree>
    <p:extLst>
      <p:ext uri="{BB962C8B-B14F-4D97-AF65-F5344CB8AC3E}">
        <p14:creationId xmlns:p14="http://schemas.microsoft.com/office/powerpoint/2010/main" val="707185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C8D0AA5-5315-41C0-AA3D-229ABF0A63FD}" type="slidenum">
              <a:rPr lang="en-AU"/>
              <a:pPr/>
              <a:t>14</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AU" smtClean="0">
                <a:latin typeface="Arial" pitchFamily="34" charset="0"/>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r>
              <a:rPr lang="en-AU" smtClean="0">
                <a:latin typeface="Arial" pitchFamily="34" charset="0"/>
              </a:rPr>
              <a:t>Can try each of the keys (shifts) in turn, until can recognise the original message. </a:t>
            </a:r>
            <a:r>
              <a:rPr lang="en-US" smtClean="0">
                <a:latin typeface="Arial" pitchFamily="34" charset="0"/>
              </a:rPr>
              <a:t>See Stallings Fig 2.3 for example of search.</a:t>
            </a:r>
            <a:endParaRPr lang="en-AU" smtClean="0">
              <a:latin typeface="Arial" pitchFamily="34" charset="0"/>
            </a:endParaRPr>
          </a:p>
          <a:p>
            <a:pPr eaLnBrk="1" hangingPunct="1"/>
            <a:r>
              <a:rPr lang="en-AU" smtClean="0">
                <a:latin typeface="Arial" pitchFamily="34" charset="0"/>
              </a:rPr>
              <a:t>Note: as mentioned before, do need to be able to </a:t>
            </a:r>
            <a:r>
              <a:rPr lang="en-AU" b="1" smtClean="0">
                <a:latin typeface="Arial" pitchFamily="34" charset="0"/>
              </a:rPr>
              <a:t>recognise</a:t>
            </a:r>
            <a:r>
              <a:rPr lang="en-AU" smtClean="0">
                <a:latin typeface="Arial" pitchFamily="34" charset="0"/>
              </a:rPr>
              <a:t> when have an original message (ie is it English or whatever). Usually easy for humans, hard for computers. Though if using say compressed data could be much harder.</a:t>
            </a:r>
          </a:p>
          <a:p>
            <a:pPr eaLnBrk="1" hangingPunct="1"/>
            <a:r>
              <a:rPr lang="en-AU" smtClean="0">
                <a:latin typeface="Arial" pitchFamily="34" charset="0"/>
              </a:rPr>
              <a:t>Example "GCUA VQ DTGCM" when broken gives "easy to break", with a shift of 2 (key C). </a:t>
            </a:r>
          </a:p>
        </p:txBody>
      </p:sp>
    </p:spTree>
    <p:extLst>
      <p:ext uri="{BB962C8B-B14F-4D97-AF65-F5344CB8AC3E}">
        <p14:creationId xmlns:p14="http://schemas.microsoft.com/office/powerpoint/2010/main" val="1491910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DE910F0-8CE5-4502-8A83-1A5117DD9BD1}" type="slidenum">
              <a:rPr lang="en-AU"/>
              <a:pPr/>
              <a:t>15</a:t>
            </a:fld>
            <a:endParaRPr lang="en-AU"/>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With only 25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lang="en-US" i="1" smtClean="0">
                <a:latin typeface="Arial" pitchFamily="34" charset="0"/>
                <a:cs typeface="Arial" pitchFamily="34" charset="0"/>
              </a:rPr>
              <a:t>n</a:t>
            </a:r>
            <a:r>
              <a:rPr lang="en-US" smtClean="0">
                <a:latin typeface="Arial" pitchFamily="34" charset="0"/>
                <a:cs typeface="Arial" pitchFamily="34" charset="0"/>
              </a:rPr>
              <a:t>! permutations of a set of </a:t>
            </a:r>
            <a:r>
              <a:rPr lang="en-US" i="1" smtClean="0">
                <a:latin typeface="Arial" pitchFamily="34" charset="0"/>
                <a:cs typeface="Arial" pitchFamily="34" charset="0"/>
              </a:rPr>
              <a:t>n</a:t>
            </a:r>
            <a:r>
              <a:rPr lang="en-US" smtClean="0">
                <a:latin typeface="Arial" pitchFamily="34" charset="0"/>
                <a:cs typeface="Arial" pitchFamily="34" charset="0"/>
              </a:rPr>
              <a:t> elements.</a:t>
            </a:r>
          </a:p>
          <a:p>
            <a:pPr eaLnBrk="1" hangingPunct="1"/>
            <a:r>
              <a:rPr lang="en-US" smtClean="0">
                <a:latin typeface="Arial" pitchFamily="34" charset="0"/>
                <a:cs typeface="Arial" pitchFamily="34" charset="0"/>
              </a:rPr>
              <a:t>See text example of a translation alphabet, and an encrypted message using it.</a:t>
            </a:r>
          </a:p>
        </p:txBody>
      </p:sp>
    </p:spTree>
    <p:extLst>
      <p:ext uri="{BB962C8B-B14F-4D97-AF65-F5344CB8AC3E}">
        <p14:creationId xmlns:p14="http://schemas.microsoft.com/office/powerpoint/2010/main" val="51706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E50CE6D-0E88-4C44-AB86-9F77863BA721}" type="slidenum">
              <a:rPr lang="en-AU"/>
              <a:pPr/>
              <a:t>16</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mtClean="0">
                <a:latin typeface="Arial" pitchFamily="34" charset="0"/>
              </a:rPr>
              <a:t>Note that even given the very large number of keys, being </a:t>
            </a:r>
            <a:r>
              <a:rPr lang="en-US" smtClean="0">
                <a:latin typeface="Times-Roman" charset="0"/>
              </a:rPr>
              <a:t>10 orders of magnitude greater than the key space for DES,</a:t>
            </a:r>
            <a:r>
              <a:rPr lang="en-US" smtClean="0">
                <a:latin typeface="Arial" pitchFamily="34" charset="0"/>
              </a:rPr>
              <a:t> the </a:t>
            </a:r>
            <a:r>
              <a:rPr lang="en-AU" smtClean="0">
                <a:latin typeface="Arial" pitchFamily="34" charset="0"/>
              </a:rPr>
              <a:t>monoalphabetic substitution cipher is not secure, because it does not sufficiently obscure the underlying language characteristics.</a:t>
            </a:r>
            <a:endParaRPr lang="en-US" smtClean="0">
              <a:latin typeface="Arial" pitchFamily="34" charset="0"/>
            </a:endParaRPr>
          </a:p>
        </p:txBody>
      </p:sp>
    </p:spTree>
    <p:extLst>
      <p:ext uri="{BB962C8B-B14F-4D97-AF65-F5344CB8AC3E}">
        <p14:creationId xmlns:p14="http://schemas.microsoft.com/office/powerpoint/2010/main" val="1575963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5AD7877-4923-4EB4-874C-17BF7074CE25}" type="slidenum">
              <a:rPr lang="en-AU"/>
              <a:pPr/>
              <a:t>17</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AU" smtClean="0">
                <a:latin typeface="Arial" pitchFamily="34" charset="0"/>
              </a:rPr>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extLst>
      <p:ext uri="{BB962C8B-B14F-4D97-AF65-F5344CB8AC3E}">
        <p14:creationId xmlns:p14="http://schemas.microsoft.com/office/powerpoint/2010/main" val="155259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17F1888-FA4D-48F4-885C-8AAFB5E58735}"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Note that all human languages have varying letter frequencies, though the number of letters and their frequencies varies. Stallings Figure 2.5 shows English letter frequencies. </a:t>
            </a:r>
            <a:r>
              <a:rPr lang="en-AU" smtClean="0">
                <a:solidFill>
                  <a:srgbClr val="000000"/>
                </a:solidFill>
                <a:latin typeface="Arial" pitchFamily="34" charset="0"/>
                <a:cs typeface="Arial" pitchFamily="34" charset="0"/>
              </a:rPr>
              <a:t>Seberry &amp; Pieprzyk, </a:t>
            </a:r>
            <a:r>
              <a:rPr lang="en-US" smtClean="0">
                <a:solidFill>
                  <a:srgbClr val="000000"/>
                </a:solidFill>
                <a:latin typeface="Arial" pitchFamily="34" charset="0"/>
                <a:cs typeface="Arial" pitchFamily="34" charset="0"/>
              </a:rPr>
              <a:t>"Cryptography - An Introduction to Computer Security", Prentice-Hall 1989, </a:t>
            </a:r>
            <a:r>
              <a:rPr lang="en-AU" smtClean="0">
                <a:solidFill>
                  <a:srgbClr val="000000"/>
                </a:solidFill>
                <a:latin typeface="Arial" pitchFamily="34" charset="0"/>
                <a:cs typeface="Arial" pitchFamily="34" charset="0"/>
              </a:rPr>
              <a:t>Appendix A has letter frequency graphs for 20 languages (most European &amp; Japanese &amp; Malay). Also useful are tables of common </a:t>
            </a:r>
            <a:r>
              <a:rPr lang="en-US" smtClean="0">
                <a:solidFill>
                  <a:srgbClr val="000000"/>
                </a:solidFill>
                <a:latin typeface="Arial" pitchFamily="34" charset="0"/>
                <a:cs typeface="Arial" pitchFamily="34" charset="0"/>
              </a:rPr>
              <a:t>two-letter combinations, known as digrams, and three-letter combinations, known as trigrams. </a:t>
            </a:r>
            <a:endParaRPr lang="en-AU"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48894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49A2A7-A1D6-4571-AEE0-41281FEAB05E}" type="slidenum">
              <a:rPr lang="en-AU"/>
              <a:pPr/>
              <a:t>19</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smtClean="0">
                <a:latin typeface="Arial" pitchFamily="34" charset="0"/>
                <a:cs typeface="Arial" pitchFamily="34"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smtClean="0">
                <a:latin typeface="Arial" pitchFamily="34" charset="0"/>
                <a:cs typeface="Arial" pitchFamily="34" charset="0"/>
              </a:rPr>
              <a:t>peaks at: A-E-I triple, NO pair, RST triple, and troughs at: JK, X-Z.</a:t>
            </a:r>
          </a:p>
          <a:p>
            <a:pPr eaLnBrk="1" hangingPunct="1"/>
            <a:r>
              <a:rPr lang="en-US" smtClean="0">
                <a:latin typeface="Arial" pitchFamily="34" charset="0"/>
                <a:cs typeface="Arial" pitchFamily="34" charset="0"/>
              </a:rPr>
              <a:t>Monoalphabetic ciphers are easy to break because they reflect the frequency data of the original alphabet. </a:t>
            </a:r>
            <a:endParaRPr lang="en-AU" smtClean="0">
              <a:latin typeface="Arial" pitchFamily="34" charset="0"/>
              <a:cs typeface="Arial" pitchFamily="34" charset="0"/>
            </a:endParaRPr>
          </a:p>
          <a:p>
            <a:pPr lvl="1" eaLnBrk="1" hangingPunct="1"/>
            <a:endParaRPr lang="en-AU" smtClean="0">
              <a:latin typeface="Arial" pitchFamily="34" charset="0"/>
              <a:ea typeface="ＭＳ Ｐゴシック" pitchFamily="-107" charset="-128"/>
              <a:cs typeface="Arial" pitchFamily="34" charset="0"/>
            </a:endParaRPr>
          </a:p>
          <a:p>
            <a:pPr eaLnBrk="1" hangingPunct="1"/>
            <a:endParaRPr lang="en-AU" smtClean="0">
              <a:latin typeface="Arial" pitchFamily="34" charset="0"/>
              <a:cs typeface="Arial" pitchFamily="34" charset="0"/>
            </a:endParaRPr>
          </a:p>
          <a:p>
            <a:pPr eaLnBrk="1" hangingPunct="1"/>
            <a:r>
              <a:rPr lang="en-AU" smtClean="0">
                <a:latin typeface="Arial" pitchFamily="34" charset="0"/>
                <a:cs typeface="Arial" pitchFamily="34" charset="0"/>
              </a:rPr>
              <a:t> </a:t>
            </a:r>
          </a:p>
        </p:txBody>
      </p:sp>
    </p:spTree>
    <p:extLst>
      <p:ext uri="{BB962C8B-B14F-4D97-AF65-F5344CB8AC3E}">
        <p14:creationId xmlns:p14="http://schemas.microsoft.com/office/powerpoint/2010/main" val="202017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845DF5A-661F-43F3-803C-DC96431A866D}"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smtClean="0">
                <a:latin typeface="Arial" pitchFamily="34" charset="0"/>
                <a:cs typeface="Arial" pitchFamily="34" charset="0"/>
              </a:rPr>
              <a:t>All traditional schemes are </a:t>
            </a:r>
            <a:r>
              <a:rPr lang="en-AU" b="1" smtClean="0">
                <a:latin typeface="Arial" pitchFamily="34" charset="0"/>
                <a:cs typeface="Arial" pitchFamily="34" charset="0"/>
              </a:rPr>
              <a:t>symmetric</a:t>
            </a:r>
            <a:r>
              <a:rPr lang="en-AU" smtClean="0">
                <a:latin typeface="Arial" pitchFamily="34" charset="0"/>
                <a:cs typeface="Arial" pitchFamily="34" charset="0"/>
              </a:rPr>
              <a:t> / </a:t>
            </a:r>
            <a:r>
              <a:rPr lang="en-AU" b="1" smtClean="0">
                <a:latin typeface="Arial" pitchFamily="34" charset="0"/>
                <a:cs typeface="Arial" pitchFamily="34" charset="0"/>
              </a:rPr>
              <a:t>single key</a:t>
            </a:r>
            <a:r>
              <a:rPr lang="en-AU" smtClean="0">
                <a:latin typeface="Arial" pitchFamily="34" charset="0"/>
                <a:cs typeface="Arial" pitchFamily="34" charset="0"/>
              </a:rPr>
              <a:t> / </a:t>
            </a:r>
            <a:r>
              <a:rPr lang="en-AU" b="1" smtClean="0">
                <a:latin typeface="Arial" pitchFamily="34" charset="0"/>
                <a:cs typeface="Arial" pitchFamily="34" charset="0"/>
              </a:rPr>
              <a:t>private-key</a:t>
            </a:r>
            <a:r>
              <a:rPr lang="en-AU" smtClean="0">
                <a:latin typeface="Arial" pitchFamily="34" charset="0"/>
                <a:cs typeface="Arial" pitchFamily="34" charset="0"/>
              </a:rPr>
              <a:t> encryption algorithms, with a </a:t>
            </a:r>
            <a:r>
              <a:rPr lang="en-AU" b="1" smtClean="0">
                <a:latin typeface="Arial" pitchFamily="34" charset="0"/>
                <a:cs typeface="Arial" pitchFamily="34" charset="0"/>
              </a:rPr>
              <a:t>single key</a:t>
            </a:r>
            <a:r>
              <a:rPr lang="en-AU" smtClean="0">
                <a:latin typeface="Arial" pitchFamily="34" charset="0"/>
                <a:cs typeface="Arial" pitchFamily="34" charset="0"/>
              </a:rPr>
              <a:t>, used for both encryption and decryption. Since both sender and receiver are equivalent, either can encrypt or decrypt messages using that common key. </a:t>
            </a:r>
          </a:p>
        </p:txBody>
      </p:sp>
    </p:spTree>
    <p:extLst>
      <p:ext uri="{BB962C8B-B14F-4D97-AF65-F5344CB8AC3E}">
        <p14:creationId xmlns:p14="http://schemas.microsoft.com/office/powerpoint/2010/main" val="14472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A71C9FE-C28F-4A32-BE59-13CB5D6D190F}"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pitchFamily="34" charset="0"/>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extLst>
      <p:ext uri="{BB962C8B-B14F-4D97-AF65-F5344CB8AC3E}">
        <p14:creationId xmlns:p14="http://schemas.microsoft.com/office/powerpoint/2010/main" val="1374799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EADD141-8F0F-44AC-B1B7-FD9831E58349}" type="slidenum">
              <a:rPr lang="en-AU"/>
              <a:pPr/>
              <a:t>21</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smtClean="0">
                <a:latin typeface="Arial" pitchFamily="34" charset="0"/>
                <a:cs typeface="Arial" pitchFamily="34" charset="0"/>
              </a:rPr>
              <a:t>The general name for this approach is a polyalphabetic substitution cipher. All these techniques have the following features in common: </a:t>
            </a:r>
          </a:p>
          <a:p>
            <a:pPr eaLnBrk="1" hangingPunct="1">
              <a:buFont typeface="Calibri" pitchFamily="34" charset="0"/>
              <a:buAutoNum type="arabicPeriod"/>
            </a:pPr>
            <a:r>
              <a:rPr lang="en-US" smtClean="0">
                <a:latin typeface="Arial" pitchFamily="34" charset="0"/>
                <a:cs typeface="Arial" pitchFamily="34" charset="0"/>
              </a:rPr>
              <a:t> A set of related monoalphabetic substitution rules is used. </a:t>
            </a:r>
          </a:p>
          <a:p>
            <a:pPr eaLnBrk="1" hangingPunct="1">
              <a:buFont typeface="Calibri" pitchFamily="34" charset="0"/>
              <a:buAutoNum type="arabicPeriod"/>
            </a:pPr>
            <a:r>
              <a:rPr lang="en-US" smtClean="0">
                <a:latin typeface="Arial" pitchFamily="34" charset="0"/>
                <a:cs typeface="Arial" pitchFamily="34" charset="0"/>
              </a:rPr>
              <a:t> A key determines which particular rule is chosen for a given transformation.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482151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9822D20-428C-4DD3-9424-7E5E6B9ACB14}" type="slidenum">
              <a:rPr lang="en-AU"/>
              <a:pPr/>
              <a:t>22</a:t>
            </a:fld>
            <a:endParaRPr lang="en-AU"/>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AU" smtClean="0">
                <a:latin typeface="Arial" pitchFamily="34" charset="0"/>
                <a:cs typeface="Arial" pitchFamily="34" charset="0"/>
              </a:rPr>
              <a:t>each used in turn, as shown next. </a:t>
            </a:r>
          </a:p>
        </p:txBody>
      </p:sp>
    </p:spTree>
    <p:extLst>
      <p:ext uri="{BB962C8B-B14F-4D97-AF65-F5344CB8AC3E}">
        <p14:creationId xmlns:p14="http://schemas.microsoft.com/office/powerpoint/2010/main" val="1850548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E89F73C-B724-4227-A332-F7831F2EE20C}" type="slidenum">
              <a:rPr lang="en-AU"/>
              <a:pPr/>
              <a:t>23</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rPr>
              <a:t>Discuss this simple example from text Stallings section 2.2.</a:t>
            </a:r>
          </a:p>
        </p:txBody>
      </p:sp>
    </p:spTree>
    <p:extLst>
      <p:ext uri="{BB962C8B-B14F-4D97-AF65-F5344CB8AC3E}">
        <p14:creationId xmlns:p14="http://schemas.microsoft.com/office/powerpoint/2010/main" val="155870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B7B67CD-782D-41E4-A8E3-4ADC73E1AD42}" type="slidenum">
              <a:rPr lang="en-AU"/>
              <a:pPr/>
              <a:t>24</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Implementing polyalphabetic ciphers by hand can be very tedious. Various aids were devised to assist the process.</a:t>
            </a:r>
          </a:p>
          <a:p>
            <a:pPr eaLnBrk="1" hangingPunct="1"/>
            <a:r>
              <a:rPr lang="en-US" smtClean="0">
                <a:solidFill>
                  <a:srgbClr val="000000"/>
                </a:solidFill>
                <a:latin typeface="Arial" pitchFamily="34" charset="0"/>
                <a:cs typeface="Arial" pitchFamily="34" charset="0"/>
              </a:rPr>
              <a:t>The </a:t>
            </a:r>
            <a:r>
              <a:rPr lang="en-US" i="1" smtClean="0">
                <a:solidFill>
                  <a:srgbClr val="000000"/>
                </a:solidFill>
                <a:latin typeface="Arial" pitchFamily="34" charset="0"/>
                <a:cs typeface="Arial" pitchFamily="34" charset="0"/>
              </a:rPr>
              <a:t>"Saint-Cyr Slide" </a:t>
            </a:r>
            <a:r>
              <a:rPr lang="en-US" smtClean="0">
                <a:solidFill>
                  <a:srgbClr val="000000"/>
                </a:solidFill>
                <a:latin typeface="Arial" pitchFamily="34" charset="0"/>
                <a:cs typeface="Arial" pitchFamily="34" charset="0"/>
              </a:rPr>
              <a:t>was popularised and named by Jean Kerckhoffs, who published a famous early text "La Cryptographie Militaire" (Miltary Cryptography) in 1883. He named the slide after the French National Military Academy where the methods were taught. He also noted that any slide can be expanded into a tableau, or bent round into a cipher disk.</a:t>
            </a:r>
          </a:p>
          <a:p>
            <a:pPr eaLnBrk="1" hangingPunct="1"/>
            <a:r>
              <a:rPr lang="en-US" smtClean="0">
                <a:solidFill>
                  <a:srgbClr val="000000"/>
                </a:solidFill>
                <a:latin typeface="Arial" pitchFamily="34" charset="0"/>
                <a:cs typeface="Arial" pitchFamily="34" charset="0"/>
              </a:rPr>
              <a:t>The </a:t>
            </a:r>
            <a:r>
              <a:rPr lang="en-AU" i="1" smtClean="0">
                <a:solidFill>
                  <a:srgbClr val="000000"/>
                </a:solidFill>
                <a:latin typeface="Arial" pitchFamily="34" charset="0"/>
                <a:cs typeface="Arial" pitchFamily="34" charset="0"/>
              </a:rPr>
              <a:t>Vigenère Tableau </a:t>
            </a:r>
            <a:r>
              <a:rPr lang="en-AU" smtClean="0">
                <a:solidFill>
                  <a:srgbClr val="000000"/>
                </a:solidFill>
                <a:latin typeface="Arial" pitchFamily="34" charset="0"/>
                <a:cs typeface="Arial" pitchFamily="34" charset="0"/>
              </a:rPr>
              <a:t>(given in Stallings 4/e as Table 2.3) is a complete set of forward shifted alphabet mappings.</a:t>
            </a:r>
          </a:p>
          <a:p>
            <a:pPr eaLnBrk="1" hangingPunct="1"/>
            <a:endParaRPr lang="en-US" i="1"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935247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A101265-F3D3-43F5-8EC7-4991B6CBE2AF}" type="slidenum">
              <a:rPr lang="en-AU"/>
              <a:pPr/>
              <a:t>25</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rPr>
              <a:t>The </a:t>
            </a:r>
            <a:r>
              <a:rPr lang="en-AU" smtClean="0">
                <a:latin typeface="Arial" pitchFamily="34" charset="0"/>
              </a:rPr>
              <a:t>Vigenère &amp; related polyalphabetic ciphers still do not completely obscure the underlying language characteristics. </a:t>
            </a:r>
            <a:r>
              <a:rPr lang="en-US" smtClean="0">
                <a:latin typeface="Arial" pitchFamily="34" charset="0"/>
              </a:rPr>
              <a:t>The strength of this cipher is that there are multiple ciphertext letters for each plaintext letter, one for each unique letter of the keyword. Thus, the letter frequency information is obscured. However, not all knowledge of the plaintext structure is lost. </a:t>
            </a:r>
            <a:r>
              <a:rPr lang="en-AU" smtClean="0">
                <a:latin typeface="Arial" pitchFamily="34" charset="0"/>
              </a:rPr>
              <a:t>The key to breaking them is to identify the number of translation alphabets, and then attack each separately. </a:t>
            </a:r>
            <a:r>
              <a:rPr lang="en-US" smtClean="0">
                <a:latin typeface="Arial" pitchFamily="34" charset="0"/>
              </a:rPr>
              <a:t>If a monoalphabetic substitution is used, then the statistical properties of the ciphertext should be the same as that of the language of the plaintext. If, on the other hand, a Vigenère cipher is suspected, then progress depends on determining the length of the keyword. </a:t>
            </a:r>
          </a:p>
        </p:txBody>
      </p:sp>
    </p:spTree>
    <p:extLst>
      <p:ext uri="{BB962C8B-B14F-4D97-AF65-F5344CB8AC3E}">
        <p14:creationId xmlns:p14="http://schemas.microsoft.com/office/powerpoint/2010/main" val="2059402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3BBBF6C-D986-4959-B576-65469B3119CC}" type="slidenum">
              <a:rPr lang="en-AU"/>
              <a:pPr/>
              <a:t>26</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AU" smtClean="0">
                <a:latin typeface="Arial" pitchFamily="34" charset="0"/>
              </a:rPr>
              <a:t>Taking the polyalphabetic idea to the extreme, want as many different translation alphabets as letters in the message being sent. One way of doing this with a smallish key, is to use the Autokey cipher.</a:t>
            </a:r>
          </a:p>
          <a:p>
            <a:pPr eaLnBrk="1" hangingPunct="1"/>
            <a:r>
              <a:rPr lang="en-AU" smtClean="0">
                <a:latin typeface="Arial" pitchFamily="34" charset="0"/>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p>
          <a:p>
            <a:pPr eaLnBrk="1" hangingPunct="1"/>
            <a:r>
              <a:rPr lang="en-AU" smtClean="0">
                <a:latin typeface="Arial" pitchFamily="34" charset="0"/>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p>
        </p:txBody>
      </p:sp>
    </p:spTree>
    <p:extLst>
      <p:ext uri="{BB962C8B-B14F-4D97-AF65-F5344CB8AC3E}">
        <p14:creationId xmlns:p14="http://schemas.microsoft.com/office/powerpoint/2010/main" val="1388853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pPr eaLnBrk="1" hangingPunct="1"/>
            <a:r>
              <a:rPr lang="en-US" smtClean="0">
                <a:latin typeface="Arial" pitchFamily="34" charset="0"/>
              </a:rPr>
              <a:t>The ultimate defense against such a cryptanalysis is to choose a keyword that is as long as the plaintext and has no statistical relationship to it. Such a system was introduced by an AT&amp;T engineer named Gilbert Vernam in 1918. His system works on binary data (bits0 rather than letters. The system can be expressed succinctly as follows: </a:t>
            </a:r>
            <a:r>
              <a:rPr lang="en-US" i="1" smtClean="0">
                <a:latin typeface="Arial" pitchFamily="34" charset="0"/>
              </a:rPr>
              <a:t>c</a:t>
            </a:r>
            <a:r>
              <a:rPr lang="en-US" i="1" baseline="-25000" smtClean="0">
                <a:latin typeface="Arial" pitchFamily="34" charset="0"/>
              </a:rPr>
              <a:t>i</a:t>
            </a:r>
            <a:r>
              <a:rPr lang="en-US" i="1" smtClean="0">
                <a:latin typeface="Arial" pitchFamily="34" charset="0"/>
              </a:rPr>
              <a:t>  =  p</a:t>
            </a:r>
            <a:r>
              <a:rPr lang="en-US" i="1" baseline="-25000" smtClean="0">
                <a:latin typeface="Arial" pitchFamily="34" charset="0"/>
              </a:rPr>
              <a:t>i</a:t>
            </a:r>
            <a:r>
              <a:rPr lang="en-US" i="1" smtClean="0">
                <a:latin typeface="Arial" pitchFamily="34" charset="0"/>
              </a:rPr>
              <a:t> XOR  k</a:t>
            </a:r>
            <a:r>
              <a:rPr lang="en-US" i="1" baseline="-25000" smtClean="0">
                <a:latin typeface="Arial" pitchFamily="34" charset="0"/>
              </a:rPr>
              <a:t>i </a:t>
            </a:r>
          </a:p>
          <a:p>
            <a:pPr eaLnBrk="1" hangingPunct="1"/>
            <a:r>
              <a:rPr lang="en-US" smtClean="0">
                <a:latin typeface="Arial" pitchFamily="34" charset="0"/>
              </a:rPr>
              <a:t>The essence of this technique is the means of construction of the key. Vernam proposed the use of a running loop of tape that eventually repeated the key, so that in fact the system worked with a very long but repeating keyword. Although such a scheme, with a long key, presents formidable cryptanalytic difficulties, it can be broken with sufficient ciphertext, the use of known or probable plaintext sequences, or both.</a:t>
            </a:r>
          </a:p>
        </p:txBody>
      </p:sp>
      <p:sp>
        <p:nvSpPr>
          <p:cNvPr id="80900" name="Slide Number Placeholder 3"/>
          <p:cNvSpPr>
            <a:spLocks noGrp="1"/>
          </p:cNvSpPr>
          <p:nvPr>
            <p:ph type="sldNum" sz="quarter" idx="5"/>
          </p:nvPr>
        </p:nvSpPr>
        <p:spPr>
          <a:noFill/>
        </p:spPr>
        <p:txBody>
          <a:bodyPr/>
          <a:lstStyle/>
          <a:p>
            <a:fld id="{7B7AB8B9-5981-4D25-83D5-6ED9AD9623C6}" type="slidenum">
              <a:rPr lang="en-AU"/>
              <a:pPr/>
              <a:t>27</a:t>
            </a:fld>
            <a:endParaRPr lang="en-AU"/>
          </a:p>
        </p:txBody>
      </p:sp>
    </p:spTree>
    <p:extLst>
      <p:ext uri="{BB962C8B-B14F-4D97-AF65-F5344CB8AC3E}">
        <p14:creationId xmlns:p14="http://schemas.microsoft.com/office/powerpoint/2010/main" val="1463922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ADEA652-ED34-4680-83FA-468F840763C4}" type="slidenum">
              <a:rPr lang="en-AU"/>
              <a:pPr/>
              <a:t>28</a:t>
            </a:fld>
            <a:endParaRPr lang="en-AU"/>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228600" indent="-228600" eaLnBrk="1" hangingPunct="1"/>
            <a:r>
              <a:rPr lang="en-US" smtClean="0">
                <a:latin typeface="Arial" pitchFamily="34" charset="0"/>
                <a:cs typeface="Arial" pitchFamily="34" charset="0"/>
              </a:rPr>
              <a:t>The One-Time Pad is an evolution of the Vernham cipher. An Army Signal Corp officer, Joseph Mauborgne, proposed an improvement using a random key that was truly as long as the message, with no repetitions, which thus totally obscures the original message. It produces random output that bears no statistical relationship to the plaintext. Because the ciphertext contains no information whatsoever about the plaintext, there is simply no way to break the code, since any plaintext can be mapped to any ciphertext given some key. </a:t>
            </a:r>
          </a:p>
          <a:p>
            <a:pPr marL="228600" indent="-228600" eaLnBrk="1" hangingPunct="1"/>
            <a:r>
              <a:rPr lang="en-US" smtClean="0">
                <a:latin typeface="Arial" pitchFamily="34" charset="0"/>
                <a:cs typeface="Arial" pitchFamily="34" charset="0"/>
              </a:rPr>
              <a:t>The one-time pad offers complete security but, in practice, has two fundamental difficulties: </a:t>
            </a:r>
          </a:p>
          <a:p>
            <a:pPr marL="228600" indent="-228600" eaLnBrk="1" hangingPunct="1">
              <a:buFont typeface="Calibri" pitchFamily="34" charset="0"/>
              <a:buAutoNum type="arabicPeriod"/>
            </a:pPr>
            <a:r>
              <a:rPr lang="en-US" smtClean="0">
                <a:latin typeface="Arial" pitchFamily="34" charset="0"/>
                <a:cs typeface="Arial" pitchFamily="34" charset="0"/>
              </a:rPr>
              <a:t>There is the practical problem of making large quantities of random keys. </a:t>
            </a:r>
          </a:p>
          <a:p>
            <a:pPr marL="228600" indent="-228600" eaLnBrk="1" hangingPunct="1">
              <a:buFont typeface="Calibri" pitchFamily="34" charset="0"/>
              <a:buAutoNum type="arabicPeriod"/>
            </a:pPr>
            <a:r>
              <a:rPr lang="en-US" smtClean="0">
                <a:latin typeface="Arial" pitchFamily="34" charset="0"/>
                <a:cs typeface="Arial" pitchFamily="34" charset="0"/>
              </a:rPr>
              <a:t>And the problem of key distribution and protection, where for every message to be sent, a key of equal length is needed by both sender and receiver.</a:t>
            </a:r>
          </a:p>
          <a:p>
            <a:pPr marL="228600" indent="-228600" eaLnBrk="1" hangingPunct="1">
              <a:buFont typeface="Times" pitchFamily="-107" charset="0"/>
              <a:buNone/>
            </a:pPr>
            <a:r>
              <a:rPr lang="en-US" smtClean="0">
                <a:latin typeface="Arial" pitchFamily="34" charset="0"/>
                <a:cs typeface="Arial" pitchFamily="34" charset="0"/>
              </a:rPr>
              <a:t>Because of these difficulties, the one-time pad is of limited utility, and is useful primarily for low-bandwidth channels requiring very high security. The one-time pad is the only cryptosystem that exhibits what is referred to as </a:t>
            </a:r>
            <a:r>
              <a:rPr lang="en-US" i="1" smtClean="0">
                <a:latin typeface="Arial" pitchFamily="34" charset="0"/>
                <a:cs typeface="Arial" pitchFamily="34" charset="0"/>
              </a:rPr>
              <a:t>perfect secrecy.</a:t>
            </a:r>
            <a:endParaRPr lang="en-AU" smtClean="0">
              <a:latin typeface="Arial" pitchFamily="34" charset="0"/>
              <a:cs typeface="Arial" pitchFamily="34" charset="0"/>
            </a:endParaRPr>
          </a:p>
        </p:txBody>
      </p:sp>
    </p:spTree>
    <p:extLst>
      <p:ext uri="{BB962C8B-B14F-4D97-AF65-F5344CB8AC3E}">
        <p14:creationId xmlns:p14="http://schemas.microsoft.com/office/powerpoint/2010/main" val="431498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0C187E7-FEB0-400B-9AFA-A15D77EBFE92}" type="slidenum">
              <a:rPr lang="en-AU"/>
              <a:pPr/>
              <a:t>29</a:t>
            </a:fld>
            <a:endParaRPr lang="en-AU"/>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smtClean="0">
                <a:latin typeface="Arial" pitchFamily="34" charset="0"/>
                <a:cs typeface="Arial" pitchFamily="34" charset="0"/>
              </a:rPr>
              <a:t>form the second basic building block of ciphers. The core idea is to rearrange the order of basic units (letters/bytes/bits) without altering their actual values. </a:t>
            </a:r>
          </a:p>
        </p:txBody>
      </p:sp>
    </p:spTree>
    <p:extLst>
      <p:ext uri="{BB962C8B-B14F-4D97-AF65-F5344CB8AC3E}">
        <p14:creationId xmlns:p14="http://schemas.microsoft.com/office/powerpoint/2010/main" val="14800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0FDB534-13FA-49D8-8B69-4F2E40AA43B5}"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AU" smtClean="0">
                <a:latin typeface="Arial" pitchFamily="34" charset="0"/>
              </a:rPr>
              <a:t>Briefly review some terminology used throughout the course. </a:t>
            </a:r>
          </a:p>
        </p:txBody>
      </p:sp>
    </p:spTree>
    <p:extLst>
      <p:ext uri="{BB962C8B-B14F-4D97-AF65-F5344CB8AC3E}">
        <p14:creationId xmlns:p14="http://schemas.microsoft.com/office/powerpoint/2010/main" val="1442861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84860A0-5099-47E1-BE2B-F8B3C9FC654A}" type="slidenum">
              <a:rPr lang="en-AU"/>
              <a:pPr/>
              <a:t>30</a:t>
            </a:fld>
            <a:endParaRPr lang="en-AU"/>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simplest such cipher is the rail fence technique, in which the plaintext is written down as a sequence of diagonals and then read off as a sequence of rows.</a:t>
            </a:r>
          </a:p>
          <a:p>
            <a:pPr eaLnBrk="1" hangingPunct="1"/>
            <a:r>
              <a:rPr lang="en-US" smtClean="0">
                <a:latin typeface="Arial" pitchFamily="34" charset="0"/>
                <a:cs typeface="Arial" pitchFamily="34" charset="0"/>
              </a:rPr>
              <a:t>The example message is: </a:t>
            </a:r>
            <a:r>
              <a:rPr lang="en-AU" smtClean="0">
                <a:latin typeface="Arial" pitchFamily="34" charset="0"/>
                <a:cs typeface="Arial" pitchFamily="34" charset="0"/>
              </a:rPr>
              <a:t>"meet me after the toga party" with a rail fence of depth 2.</a:t>
            </a:r>
          </a:p>
          <a:p>
            <a:pPr eaLnBrk="1" hangingPunct="1"/>
            <a:r>
              <a:rPr lang="en-US" smtClean="0">
                <a:latin typeface="Arial" pitchFamily="34" charset="0"/>
                <a:cs typeface="Arial" pitchFamily="34" charset="0"/>
              </a:rPr>
              <a:t>This sort of thing would be trivial to cryptanalyze.</a:t>
            </a:r>
            <a:endParaRPr lang="en-AU" smtClean="0">
              <a:latin typeface="Arial" pitchFamily="34" charset="0"/>
              <a:cs typeface="Arial" pitchFamily="34" charset="0"/>
            </a:endParaRPr>
          </a:p>
        </p:txBody>
      </p:sp>
    </p:spTree>
    <p:extLst>
      <p:ext uri="{BB962C8B-B14F-4D97-AF65-F5344CB8AC3E}">
        <p14:creationId xmlns:p14="http://schemas.microsoft.com/office/powerpoint/2010/main" val="738341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9954649-36B1-494C-BC5E-EC239380CA8C}" type="slidenum">
              <a:rPr lang="en-AU"/>
              <a:pPr/>
              <a:t>31</a:t>
            </a:fld>
            <a:endParaRPr lang="en-AU"/>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p>
          <a:p>
            <a:pPr eaLnBrk="1" hangingPunct="1"/>
            <a:r>
              <a:rPr lang="en-US" smtClean="0">
                <a:latin typeface="Arial" pitchFamily="34" charset="0"/>
                <a:cs typeface="Arial" pitchFamily="34" charset="0"/>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extLst>
      <p:ext uri="{BB962C8B-B14F-4D97-AF65-F5344CB8AC3E}">
        <p14:creationId xmlns:p14="http://schemas.microsoft.com/office/powerpoint/2010/main" val="1146657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C27A2B4-2137-4A60-A55A-539A04CB5A01}" type="slidenum">
              <a:rPr lang="en-AU"/>
              <a:pPr/>
              <a:t>32</a:t>
            </a:fld>
            <a:endParaRPr lang="en-AU"/>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Have seen that ciphers based on just substitutions or transpositions are not secure, and can be attacked because they do not sufficient obscure the underlying language structure</a:t>
            </a:r>
          </a:p>
          <a:p>
            <a:pPr eaLnBrk="1" hangingPunct="1"/>
            <a:r>
              <a:rPr lang="en-US" smtClean="0">
                <a:solidFill>
                  <a:srgbClr val="000000"/>
                </a:solidFill>
                <a:latin typeface="Arial" pitchFamily="34" charset="0"/>
                <a:cs typeface="Arial" pitchFamily="34" charset="0"/>
              </a:rPr>
              <a:t>So consider using several ciphers in succession to make harder.</a:t>
            </a:r>
          </a:p>
          <a:p>
            <a:pPr eaLnBrk="1" hangingPunct="1"/>
            <a:r>
              <a:rPr lang="en-US" smtClean="0">
                <a:solidFill>
                  <a:srgbClr val="000000"/>
                </a:solidFill>
                <a:latin typeface="Arial" pitchFamily="34" charset="0"/>
                <a:cs typeface="Arial" pitchFamily="34" charset="0"/>
              </a:rPr>
              <a:t>A substitution followed by a transposition is known as a Product Cipher, and makes a new much more secure cipher, and forms the bridge to modern ciphers.</a:t>
            </a:r>
          </a:p>
        </p:txBody>
      </p:sp>
    </p:spTree>
    <p:extLst>
      <p:ext uri="{BB962C8B-B14F-4D97-AF65-F5344CB8AC3E}">
        <p14:creationId xmlns:p14="http://schemas.microsoft.com/office/powerpoint/2010/main" val="362623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D1D6C69-2264-49E9-8D4E-CFA6BEF37B8E}" type="slidenum">
              <a:rPr lang="en-AU"/>
              <a:pPr/>
              <a:t>33</a:t>
            </a:fld>
            <a:endParaRPr lang="en-AU"/>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The next major advance in ciphers required use of mechanical cipher machines which enabled to use of complex varying substitutions.</a:t>
            </a:r>
          </a:p>
          <a:p>
            <a:pPr eaLnBrk="1" hangingPunct="1"/>
            <a:r>
              <a:rPr lang="en-US" smtClean="0">
                <a:solidFill>
                  <a:srgbClr val="000000"/>
                </a:solidFill>
                <a:latin typeface="Arial" pitchFamily="34" charset="0"/>
                <a:cs typeface="Arial" pitchFamily="34" charset="0"/>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with 3 cylinders have 26</a:t>
            </a:r>
            <a:r>
              <a:rPr lang="en-US" baseline="30000" smtClean="0">
                <a:solidFill>
                  <a:srgbClr val="000000"/>
                </a:solidFill>
                <a:latin typeface="Arial" pitchFamily="34" charset="0"/>
                <a:cs typeface="Arial" pitchFamily="34" charset="0"/>
              </a:rPr>
              <a:t>3</a:t>
            </a:r>
            <a:r>
              <a:rPr lang="en-US" smtClean="0">
                <a:solidFill>
                  <a:srgbClr val="000000"/>
                </a:solidFill>
                <a:latin typeface="Arial" pitchFamily="34" charset="0"/>
                <a:cs typeface="Arial" pitchFamily="34" charset="0"/>
              </a:rPr>
              <a:t>=17576 alphabets used.</a:t>
            </a:r>
          </a:p>
          <a:p>
            <a:pPr eaLnBrk="1" hangingPunct="1"/>
            <a:r>
              <a:rPr lang="en-US" smtClean="0">
                <a:solidFill>
                  <a:srgbClr val="000000"/>
                </a:solidFill>
                <a:latin typeface="Arial" pitchFamily="34" charset="0"/>
                <a:cs typeface="Arial" pitchFamily="34" charset="0"/>
              </a:rPr>
              <a:t>They were extensively used in world war 2, and the history of their use and analysis is one of the great stories from WW2.</a:t>
            </a:r>
          </a:p>
        </p:txBody>
      </p:sp>
    </p:spTree>
    <p:extLst>
      <p:ext uri="{BB962C8B-B14F-4D97-AF65-F5344CB8AC3E}">
        <p14:creationId xmlns:p14="http://schemas.microsoft.com/office/powerpoint/2010/main" val="52322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D3486EE-40B4-4FBF-BB2E-DF4757303FCE}" type="slidenum">
              <a:rPr lang="en-AU"/>
              <a:pPr/>
              <a:t>34</a:t>
            </a:fld>
            <a:endParaRPr lang="en-AU"/>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noFill/>
          <a:ln/>
        </p:spPr>
        <p:txBody>
          <a:bodyPr/>
          <a:lstStyle/>
          <a:p>
            <a:pPr eaLnBrk="1" hangingPunct="1"/>
            <a:r>
              <a:rPr lang="en-US" smtClean="0">
                <a:solidFill>
                  <a:srgbClr val="000000"/>
                </a:solidFill>
                <a:latin typeface="Arial" pitchFamily="34" charset="0"/>
                <a:cs typeface="Arial" pitchFamily="34" charset="0"/>
              </a:rPr>
              <a:t>This photo of an Allied </a:t>
            </a:r>
            <a:r>
              <a:rPr lang="en-US" i="1" smtClean="0">
                <a:solidFill>
                  <a:srgbClr val="000000"/>
                </a:solidFill>
                <a:latin typeface="Arial" pitchFamily="34" charset="0"/>
                <a:cs typeface="Arial" pitchFamily="34" charset="0"/>
              </a:rPr>
              <a:t>Hagelin </a:t>
            </a:r>
            <a:r>
              <a:rPr lang="en-US" smtClean="0">
                <a:solidFill>
                  <a:srgbClr val="000000"/>
                </a:solidFill>
                <a:latin typeface="Arial" pitchFamily="34" charset="0"/>
                <a:cs typeface="Arial" pitchFamily="34" charset="0"/>
              </a:rPr>
              <a:t>machine was taken by Lawrie Brown at Eurocrypt'93 in Norway. Note pen for scale, and the rotating cipher wheels near the front.</a:t>
            </a:r>
          </a:p>
        </p:txBody>
      </p:sp>
    </p:spTree>
    <p:extLst>
      <p:ext uri="{BB962C8B-B14F-4D97-AF65-F5344CB8AC3E}">
        <p14:creationId xmlns:p14="http://schemas.microsoft.com/office/powerpoint/2010/main" val="1058000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p:cNvSpPr>
          <p:nvPr>
            <p:ph type="sldImg"/>
          </p:nvPr>
        </p:nvSpPr>
        <p:spPr>
          <a:ln/>
        </p:spPr>
      </p:sp>
      <p:sp>
        <p:nvSpPr>
          <p:cNvPr id="97283" name="Notes Placeholder 2"/>
          <p:cNvSpPr>
            <a:spLocks noGrp="1"/>
          </p:cNvSpPr>
          <p:nvPr>
            <p:ph type="body" idx="1"/>
          </p:nvPr>
        </p:nvSpPr>
        <p:spPr>
          <a:noFill/>
          <a:ln/>
        </p:spPr>
        <p:txBody>
          <a:bodyPr/>
          <a:lstStyle/>
          <a:p>
            <a:pPr eaLnBrk="1" hangingPunct="1">
              <a:lnSpc>
                <a:spcPct val="90000"/>
              </a:lnSpc>
            </a:pPr>
            <a:r>
              <a:rPr lang="en-US" smtClean="0">
                <a:latin typeface="Arial" pitchFamily="34" charset="0"/>
              </a:rPr>
              <a:t>The basic principle of the rotor machine is illustrated in Figure 2.8. The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If an operator depresses the key for the letter A, an electric signal is applied to the first pin of the first cylinder and flows through the internal connection to the twenty-fifth output pin.  Consider a machine with a single cylinder. After each input key is depressed, the cylinder rotates one position, so that the internal connections are shifted accordingly. Thus, a different monoalphabetic substitution cipher is defined. After 26 letters of plaintext, the cylinder would be back to the initial position. Thus, we have a polyalphabetic substitution algorithm with a period of 26. </a:t>
            </a:r>
          </a:p>
          <a:p>
            <a:pPr eaLnBrk="1" hangingPunct="1">
              <a:lnSpc>
                <a:spcPct val="90000"/>
              </a:lnSpc>
            </a:pPr>
            <a:r>
              <a:rPr lang="en-US" smtClean="0">
                <a:latin typeface="Arial" pitchFamily="34" charset="0"/>
              </a:rPr>
              <a:t>A single-cylinder system is trivial and does not present a formidable cryptanalytic task. The power of the rotor machine is in the use of multiple cylinders, in which the output pins of one cylinder are connected to the input pins of the next. Figure 2.8 shows a three-cylinder system. With multiple cylinders, the one closest to the operator input rotates one pin position with each keystroke. The right half of Figure 2.8 shows the system's configuration after a single keystroke. For every complete rotation of the inner cylinder, the middle cylinder rotates one pin position. Finally, for every complete rotation of the middle cylinder, the outer cylinder rotates one pin position. The result is that there are 26 " 26 " 26 = 17,576 different substitution alphabets used before the system repeats. </a:t>
            </a:r>
          </a:p>
        </p:txBody>
      </p:sp>
      <p:sp>
        <p:nvSpPr>
          <p:cNvPr id="97284" name="Slide Number Placeholder 3"/>
          <p:cNvSpPr>
            <a:spLocks noGrp="1"/>
          </p:cNvSpPr>
          <p:nvPr>
            <p:ph type="sldNum" sz="quarter" idx="5"/>
          </p:nvPr>
        </p:nvSpPr>
        <p:spPr>
          <a:noFill/>
        </p:spPr>
        <p:txBody>
          <a:bodyPr/>
          <a:lstStyle/>
          <a:p>
            <a:fld id="{2A75F69D-F54C-4BD8-90F1-6B7EAC14C616}" type="slidenum">
              <a:rPr lang="en-AU"/>
              <a:pPr/>
              <a:t>35</a:t>
            </a:fld>
            <a:endParaRPr lang="en-AU"/>
          </a:p>
        </p:txBody>
      </p:sp>
    </p:spTree>
    <p:extLst>
      <p:ext uri="{BB962C8B-B14F-4D97-AF65-F5344CB8AC3E}">
        <p14:creationId xmlns:p14="http://schemas.microsoft.com/office/powerpoint/2010/main" val="648276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416DEB3-688B-4329-97E2-77B60D5FC429}" type="slidenum">
              <a:rPr lang="en-AU"/>
              <a:pPr/>
              <a:t>36</a:t>
            </a:fld>
            <a:endParaRPr lang="en-AU"/>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AU" smtClean="0">
                <a:latin typeface="Arial" pitchFamily="34" charset="0"/>
                <a:cs typeface="Arial" pitchFamily="34" charset="0"/>
              </a:rPr>
              <a:t>Steganography is </a:t>
            </a:r>
            <a:r>
              <a:rPr lang="en-US" smtClean="0">
                <a:latin typeface="Arial" pitchFamily="34" charset="0"/>
                <a:cs typeface="Arial" pitchFamily="34" charset="0"/>
              </a:rPr>
              <a:t>an alternative to encryption which hides the very existence of a message by some means. There are a large range of techniques for doing this.</a:t>
            </a:r>
          </a:p>
          <a:p>
            <a:pPr eaLnBrk="1" hangingPunct="1"/>
            <a:r>
              <a:rPr lang="en-US" smtClean="0">
                <a:latin typeface="Arial" pitchFamily="34" charset="0"/>
                <a:cs typeface="Arial" pitchFamily="34" charset="0"/>
              </a:rPr>
              <a:t>Steganography has a number of drawbacks when compared to encryption. It requires a lot of overhead to hide a relatively few bits of information.</a:t>
            </a:r>
          </a:p>
          <a:p>
            <a:pPr eaLnBrk="1" hangingPunct="1"/>
            <a:r>
              <a:rPr lang="en-US" smtClean="0">
                <a:latin typeface="Arial" pitchFamily="34" charset="0"/>
                <a:cs typeface="Arial" pitchFamily="34" charset="0"/>
              </a:rPr>
              <a:t>Also, once the system is discovered, it becomes virtually worthless, although a message can be first encrypted and then hidden using steganography. The advantage of steganography is that it can be employed by parties who have something to lose should the fact of their secret communication (not necessarily the content) be discovered. </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405367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7CF19B1-B282-47A6-8E09-CC1825A024FC}" type="slidenum">
              <a:rPr lang="en-AU"/>
              <a:pPr/>
              <a:t>37</a:t>
            </a:fld>
            <a:endParaRPr lang="en-AU"/>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smtClean="0">
                <a:latin typeface="Arial" pitchFamily="34" charset="0"/>
              </a:rPr>
              <a:t>Chapter 2 summary.</a:t>
            </a:r>
          </a:p>
        </p:txBody>
      </p:sp>
    </p:spTree>
    <p:extLst>
      <p:ext uri="{BB962C8B-B14F-4D97-AF65-F5344CB8AC3E}">
        <p14:creationId xmlns:p14="http://schemas.microsoft.com/office/powerpoint/2010/main" val="198625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5C01B3D-3BD0-4D0E-B489-B0D22C8DF35E}"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pitchFamily="34" charset="0"/>
              </a:rPr>
              <a:t>Detail the five ingredients of the symmetric cipher model, shown in Stallings Figure 2.1:</a:t>
            </a:r>
          </a:p>
          <a:p>
            <a:pPr eaLnBrk="1" hangingPunct="1">
              <a:buFontTx/>
              <a:buChar char="•"/>
            </a:pPr>
            <a:r>
              <a:rPr lang="en-US" smtClean="0">
                <a:latin typeface="Arial" pitchFamily="34" charset="0"/>
              </a:rPr>
              <a:t> plaintext - original message</a:t>
            </a:r>
          </a:p>
          <a:p>
            <a:pPr eaLnBrk="1" hangingPunct="1">
              <a:buFontTx/>
              <a:buChar char="•"/>
            </a:pPr>
            <a:r>
              <a:rPr lang="en-US" smtClean="0">
                <a:latin typeface="Arial" pitchFamily="34" charset="0"/>
              </a:rPr>
              <a:t> encryption algorithm – performs substitutions/transformations on plaintext</a:t>
            </a:r>
          </a:p>
          <a:p>
            <a:pPr eaLnBrk="1" hangingPunct="1">
              <a:buFontTx/>
              <a:buChar char="•"/>
            </a:pPr>
            <a:r>
              <a:rPr lang="en-US" smtClean="0">
                <a:latin typeface="Arial" pitchFamily="34" charset="0"/>
              </a:rPr>
              <a:t> secret key – control exact substitutions/transformations used in encryption algorithm</a:t>
            </a:r>
          </a:p>
          <a:p>
            <a:pPr eaLnBrk="1" hangingPunct="1">
              <a:buFontTx/>
              <a:buChar char="•"/>
            </a:pPr>
            <a:r>
              <a:rPr lang="en-US" smtClean="0">
                <a:latin typeface="Arial" pitchFamily="34" charset="0"/>
              </a:rPr>
              <a:t> ciphertext - scrambled message</a:t>
            </a:r>
          </a:p>
          <a:p>
            <a:pPr eaLnBrk="1" hangingPunct="1">
              <a:buFontTx/>
              <a:buChar char="•"/>
            </a:pPr>
            <a:r>
              <a:rPr lang="en-US" smtClean="0">
                <a:latin typeface="Arial" pitchFamily="34" charset="0"/>
              </a:rPr>
              <a:t> decryption algorithm – inverse of encryption algorithm</a:t>
            </a:r>
            <a:endParaRPr lang="en-AU" smtClean="0">
              <a:latin typeface="Arial" pitchFamily="34" charset="0"/>
            </a:endParaRPr>
          </a:p>
        </p:txBody>
      </p:sp>
    </p:spTree>
    <p:extLst>
      <p:ext uri="{BB962C8B-B14F-4D97-AF65-F5344CB8AC3E}">
        <p14:creationId xmlns:p14="http://schemas.microsoft.com/office/powerpoint/2010/main" val="792661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1E0B1B2-1671-4B2E-8952-20E2E08EF096}"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p>
          <a:p>
            <a:pPr eaLnBrk="1" hangingPunct="1"/>
            <a:r>
              <a:rPr lang="en-US" smtClean="0">
                <a:latin typeface="Arial" pitchFamily="34" charset="0"/>
                <a:cs typeface="Arial" pitchFamily="34" charset="0"/>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42520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5A485F5-C2EB-47ED-83B7-68D4B085EC3C}" type="slidenum">
              <a:rPr lang="en-AU"/>
              <a:pPr/>
              <a:t>6</a:t>
            </a:fld>
            <a:endParaRPr lang="en-AU"/>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pPr eaLnBrk="1" hangingPunct="1"/>
            <a:r>
              <a:rPr lang="en-US" smtClean="0">
                <a:latin typeface="Times-Roman" charset="0"/>
              </a:rPr>
              <a:t>Cryptographic systems can be characterized along these three independent dimensions.</a:t>
            </a:r>
          </a:p>
          <a:p>
            <a:pPr eaLnBrk="1" hangingPunct="1">
              <a:buFontTx/>
              <a:buAutoNum type="arabicPeriod"/>
            </a:pPr>
            <a:r>
              <a:rPr lang="en-US" b="1" smtClean="0">
                <a:latin typeface="Arial" pitchFamily="34" charset="0"/>
              </a:rPr>
              <a:t>The type of operations used for transforming plaintext to ciphertext</a:t>
            </a:r>
            <a:r>
              <a:rPr lang="en-US" smtClean="0">
                <a:latin typeface="Arial" pitchFamily="34" charset="0"/>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pPr>
            <a:r>
              <a:rPr lang="en-US" b="1" smtClean="0">
                <a:latin typeface="Arial" pitchFamily="34" charset="0"/>
              </a:rPr>
              <a:t>The number of keys used</a:t>
            </a:r>
            <a:r>
              <a:rPr lang="en-US" smtClean="0">
                <a:latin typeface="Arial" pitchFamily="34" charset="0"/>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pPr>
            <a:r>
              <a:rPr lang="en-US" b="1" smtClean="0">
                <a:latin typeface="Arial" pitchFamily="34" charset="0"/>
              </a:rPr>
              <a:t>The way in which the plaintext is processed</a:t>
            </a:r>
            <a:r>
              <a:rPr lang="en-US" smtClean="0">
                <a:latin typeface="Arial" pitchFamily="34" charset="0"/>
              </a:rPr>
              <a:t>. A block cipher processes the input one block of elements at a time, producing an output block for each input block. A stream cipher processes the input elements continuously, producing output one element at a time, as it goes along. </a:t>
            </a:r>
            <a:endParaRPr lang="en-US" smtClean="0">
              <a:latin typeface="Times-Roman" charset="0"/>
            </a:endParaRPr>
          </a:p>
        </p:txBody>
      </p:sp>
    </p:spTree>
    <p:extLst>
      <p:ext uri="{BB962C8B-B14F-4D97-AF65-F5344CB8AC3E}">
        <p14:creationId xmlns:p14="http://schemas.microsoft.com/office/powerpoint/2010/main" val="39131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3A170EC-D648-4E9A-A2F5-FD587734EEF3}" type="slidenum">
              <a:rPr lang="en-AU"/>
              <a:pPr/>
              <a:t>7</a:t>
            </a:fld>
            <a:endParaRPr lang="en-AU"/>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Typically objective is to recover the key in use rather then simply to recover the plaintext of a single ciphertext. There are two general approaches:</a:t>
            </a:r>
          </a:p>
          <a:p>
            <a:pPr eaLnBrk="1" hangingPunct="1">
              <a:buFontTx/>
              <a:buChar char="•"/>
            </a:pPr>
            <a:r>
              <a:rPr lang="en-US" smtClean="0">
                <a:latin typeface="Arial" pitchFamily="34" charset="0"/>
                <a:cs typeface="Arial" pitchFamily="34" charset="0"/>
              </a:rPr>
              <a:t> </a:t>
            </a:r>
            <a:r>
              <a:rPr lang="en-US" b="1" smtClean="0">
                <a:latin typeface="Arial" pitchFamily="34" charset="0"/>
                <a:cs typeface="Arial" pitchFamily="34" charset="0"/>
              </a:rPr>
              <a:t>Cryptanalysis: </a:t>
            </a:r>
            <a:r>
              <a:rPr lang="en-US" smtClean="0">
                <a:latin typeface="Arial" pitchFamily="34" charset="0"/>
                <a:cs typeface="Arial" pitchFamily="34" charset="0"/>
              </a:rPr>
              <a:t>relies on the nature of the algorithm plus perhaps some knowledge of the general characteristics of the plaintext or even some sample plaintext- ciphertext pairs. This type of attack exploits the characteristics of the algorithm to attempt to deduce a specific plaintext or to deduce the key being used.</a:t>
            </a:r>
          </a:p>
          <a:p>
            <a:pPr eaLnBrk="1" hangingPunct="1">
              <a:buFontTx/>
              <a:buChar char="•"/>
            </a:pPr>
            <a:r>
              <a:rPr lang="en-US" smtClean="0">
                <a:latin typeface="Arial" pitchFamily="34" charset="0"/>
                <a:cs typeface="Arial" pitchFamily="34" charset="0"/>
              </a:rPr>
              <a:t> </a:t>
            </a:r>
            <a:r>
              <a:rPr lang="en-US" b="1" smtClean="0">
                <a:latin typeface="Arial" pitchFamily="34" charset="0"/>
                <a:cs typeface="Arial" pitchFamily="34" charset="0"/>
              </a:rPr>
              <a:t>Brute-force attacks </a:t>
            </a:r>
            <a:r>
              <a:rPr lang="en-US" smtClean="0">
                <a:latin typeface="Arial" pitchFamily="34" charset="0"/>
                <a:cs typeface="Arial" pitchFamily="34" charset="0"/>
              </a:rPr>
              <a:t>try every possible key on a piece of ciphertext until an intelligible translation into plaintext is obtained. On average,half of all possible keys must be tried to achieve success. </a:t>
            </a:r>
          </a:p>
          <a:p>
            <a:pPr eaLnBrk="1" hangingPunct="1"/>
            <a:r>
              <a:rPr lang="en-US" smtClean="0">
                <a:latin typeface="Arial" pitchFamily="34" charset="0"/>
                <a:cs typeface="Arial" pitchFamily="34" charset="0"/>
              </a:rPr>
              <a:t>If either type of attack succeeds in deducing the key, the effect is catastrophic: All future and past messages encrypted with that key are compromised. </a:t>
            </a:r>
          </a:p>
        </p:txBody>
      </p:sp>
    </p:spTree>
    <p:extLst>
      <p:ext uri="{BB962C8B-B14F-4D97-AF65-F5344CB8AC3E}">
        <p14:creationId xmlns:p14="http://schemas.microsoft.com/office/powerpoint/2010/main" val="124318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7DFF340-7434-40D7-A006-0E3E0B6AAC57}" type="slidenum">
              <a:rPr lang="en-AU"/>
              <a:pPr/>
              <a:t>8</a:t>
            </a:fld>
            <a:endParaRPr lang="en-AU"/>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p>
        </p:txBody>
      </p:sp>
    </p:spTree>
    <p:extLst>
      <p:ext uri="{BB962C8B-B14F-4D97-AF65-F5344CB8AC3E}">
        <p14:creationId xmlns:p14="http://schemas.microsoft.com/office/powerpoint/2010/main" val="135135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D066278-F1B9-4128-8949-EA005BD0F2BE}"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smtClean="0">
                <a:latin typeface="Arial" pitchFamily="34" charset="0"/>
                <a:cs typeface="Arial" pitchFamily="34" charset="0"/>
              </a:rPr>
              <a:t> Unconditional security would be nice, but the only known such cipher is the </a:t>
            </a:r>
            <a:r>
              <a:rPr lang="en-AU" b="1" smtClean="0">
                <a:latin typeface="Arial" pitchFamily="34" charset="0"/>
                <a:cs typeface="Arial" pitchFamily="34" charset="0"/>
              </a:rPr>
              <a:t>one-time pad</a:t>
            </a:r>
            <a:r>
              <a:rPr lang="en-AU" smtClean="0">
                <a:latin typeface="Arial" pitchFamily="34" charset="0"/>
                <a:cs typeface="Arial" pitchFamily="34" charset="0"/>
              </a:rPr>
              <a:t> (later). </a:t>
            </a:r>
          </a:p>
          <a:p>
            <a:pPr eaLnBrk="1" hangingPunct="1"/>
            <a:r>
              <a:rPr lang="en-AU" smtClean="0">
                <a:latin typeface="Arial" pitchFamily="34" charset="0"/>
                <a:cs typeface="Arial" pitchFamily="34" charset="0"/>
              </a:rPr>
              <a:t>For all reasonable encryption algorithms, we have to assume computational security where it either takes too long, or is too expensive, to bother breaking the cipher. </a:t>
            </a:r>
          </a:p>
        </p:txBody>
      </p:sp>
    </p:spTree>
    <p:extLst>
      <p:ext uri="{BB962C8B-B14F-4D97-AF65-F5344CB8AC3E}">
        <p14:creationId xmlns:p14="http://schemas.microsoft.com/office/powerpoint/2010/main" val="44782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57A6047-D301-4617-986A-C3DEF05DF84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725590E8-5181-46A5-8377-164ECEE7DA7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7A0DA197-BEA6-4104-AD45-0F8C4E05FBB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BB92D71A-15FE-4C59-8CB1-BDB0FFAC444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8465495E-2DA2-4DC1-9AFE-D08C97D3094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500FF4D2-4A14-4873-9894-BACF53EC507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FA6822F1-6440-4512-82AB-BBAF9E94CBE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ECA31C9-B491-4E69-9C49-3014F536CF5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D97EF4D0-5DBD-4686-A896-0141F5BE37F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83093870-7061-4A1F-A1FB-C6C75A3B411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1161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1162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2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2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2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11162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11163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11163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3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3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1163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3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1163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1164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1164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11164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1164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1164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1164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4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11165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5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11166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11166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11167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11167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11167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7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8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168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11168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1168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11168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11168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477AD2A4-EC3C-4899-B492-5A4F3FCC649C}" type="slidenum">
              <a:rPr lang="en-US"/>
              <a:pPr/>
              <a:t>‹#›</a:t>
            </a:fld>
            <a:endParaRPr lang="en-US"/>
          </a:p>
        </p:txBody>
      </p:sp>
      <p:sp>
        <p:nvSpPr>
          <p:cNvPr id="11168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476250"/>
            <a:ext cx="8229600" cy="1944688"/>
          </a:xfrm>
        </p:spPr>
        <p:txBody>
          <a:bodyPr/>
          <a:lstStyle/>
          <a:p>
            <a:pPr eaLnBrk="1" hangingPunct="1"/>
            <a:r>
              <a:rPr lang="en-AU" smtClean="0"/>
              <a:t>Classical Encryption</a:t>
            </a:r>
            <a:br>
              <a:rPr lang="en-AU" smtClean="0"/>
            </a:br>
            <a:r>
              <a:rPr lang="en-AU" smtClean="0"/>
              <a:t>Techniques</a:t>
            </a:r>
          </a:p>
        </p:txBody>
      </p:sp>
      <p:sp>
        <p:nvSpPr>
          <p:cNvPr id="20483" name="Rectangle 3"/>
          <p:cNvSpPr>
            <a:spLocks noGrp="1" noChangeArrowheads="1"/>
          </p:cNvSpPr>
          <p:nvPr>
            <p:ph type="body" idx="1"/>
          </p:nvPr>
        </p:nvSpPr>
        <p:spPr>
          <a:xfrm>
            <a:off x="539750" y="2636838"/>
            <a:ext cx="8229600" cy="3989387"/>
          </a:xfrm>
        </p:spPr>
        <p:txBody>
          <a:bodyPr/>
          <a:lstStyle/>
          <a:p>
            <a:pPr eaLnBrk="1" hangingPunct="1"/>
            <a:r>
              <a:rPr lang="en-US" sz="2800" i="1" smtClean="0"/>
              <a:t>"I am fairly familiar with all the forms of secret writings, and am myself the author of a trifling monograph upon the subject, in which I analyze one hundred and sixty separate ciphers," said Holmes.</a:t>
            </a:r>
            <a:r>
              <a:rPr lang="en-AU" sz="2800" i="1" smtClean="0"/>
              <a:t>. </a:t>
            </a:r>
          </a:p>
          <a:p>
            <a:pPr eaLnBrk="1" hangingPunct="1">
              <a:buFont typeface="Wingdings" pitchFamily="2" charset="2"/>
              <a:buNone/>
            </a:pPr>
            <a:r>
              <a:rPr lang="en-AU" sz="2800" smtClean="0"/>
              <a:t>	—</a:t>
            </a:r>
            <a:r>
              <a:rPr lang="en-US" sz="2800" i="1" smtClean="0"/>
              <a:t>The Adventure of the Dancing Men</a:t>
            </a:r>
            <a:r>
              <a:rPr lang="en-US" sz="2800" smtClean="0"/>
              <a:t>, Sir Arthur Conan Doyle</a:t>
            </a:r>
            <a:endParaRPr lang="en-AU" sz="2800" smtClean="0"/>
          </a:p>
          <a:p>
            <a:pPr eaLnBrk="1" hangingPunct="1">
              <a:buFont typeface="Wingdings" pitchFamily="2" charset="2"/>
              <a:buNone/>
            </a:pPr>
            <a:endParaRPr lang="en-AU" sz="28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Brute Force Search</a:t>
            </a:r>
            <a:endParaRPr lang="en-AU" smtClean="0"/>
          </a:p>
        </p:txBody>
      </p:sp>
      <p:sp>
        <p:nvSpPr>
          <p:cNvPr id="58371" name="Rectangle 3"/>
          <p:cNvSpPr>
            <a:spLocks noGrp="1" noChangeArrowheads="1"/>
          </p:cNvSpPr>
          <p:nvPr>
            <p:ph type="body" idx="1"/>
          </p:nvPr>
        </p:nvSpPr>
        <p:spPr>
          <a:xfrm>
            <a:off x="457200" y="1676400"/>
            <a:ext cx="8229600" cy="1828800"/>
          </a:xfrm>
        </p:spPr>
        <p:txBody>
          <a:bodyPr/>
          <a:lstStyle/>
          <a:p>
            <a:pPr eaLnBrk="1" hangingPunct="1">
              <a:lnSpc>
                <a:spcPct val="90000"/>
              </a:lnSpc>
            </a:pPr>
            <a:r>
              <a:rPr lang="en-AU" sz="2800" smtClean="0"/>
              <a:t>always possible to simply try every key </a:t>
            </a:r>
          </a:p>
          <a:p>
            <a:pPr eaLnBrk="1" hangingPunct="1">
              <a:lnSpc>
                <a:spcPct val="90000"/>
              </a:lnSpc>
            </a:pPr>
            <a:r>
              <a:rPr lang="en-AU" sz="2800" smtClean="0"/>
              <a:t>most basic attack, proportional to key size </a:t>
            </a:r>
          </a:p>
          <a:p>
            <a:pPr eaLnBrk="1" hangingPunct="1">
              <a:lnSpc>
                <a:spcPct val="90000"/>
              </a:lnSpc>
            </a:pPr>
            <a:r>
              <a:rPr lang="en-AU" sz="2800" smtClean="0"/>
              <a:t>assume either know / recognise plaintext</a:t>
            </a:r>
          </a:p>
          <a:p>
            <a:pPr algn="ctr" eaLnBrk="1" hangingPunct="1">
              <a:lnSpc>
                <a:spcPct val="90000"/>
              </a:lnSpc>
            </a:pPr>
            <a:endParaRPr lang="en-US" sz="2800" b="1" smtClean="0">
              <a:effectLst/>
              <a:latin typeface="Times" pitchFamily="-107" charset="0"/>
            </a:endParaRPr>
          </a:p>
          <a:p>
            <a:pPr eaLnBrk="1" hangingPunct="1">
              <a:lnSpc>
                <a:spcPct val="90000"/>
              </a:lnSpc>
            </a:pPr>
            <a:endParaRPr lang="en-US" sz="2800" smtClean="0">
              <a:effectLst/>
              <a:latin typeface="Times" pitchFamily="-107" charset="0"/>
            </a:endParaRPr>
          </a:p>
          <a:p>
            <a:pPr eaLnBrk="1" hangingPunct="1">
              <a:lnSpc>
                <a:spcPct val="90000"/>
              </a:lnSpc>
            </a:pPr>
            <a:endParaRPr lang="en-AU" sz="2800" smtClean="0"/>
          </a:p>
          <a:p>
            <a:pPr eaLnBrk="1" hangingPunct="1">
              <a:lnSpc>
                <a:spcPct val="90000"/>
              </a:lnSpc>
              <a:buFont typeface="Wingdings" pitchFamily="2" charset="2"/>
              <a:buNone/>
            </a:pPr>
            <a:endParaRPr lang="en-AU" sz="2800" smtClean="0"/>
          </a:p>
          <a:p>
            <a:pPr eaLnBrk="1" hangingPunct="1">
              <a:lnSpc>
                <a:spcPct val="90000"/>
              </a:lnSpc>
            </a:pPr>
            <a:endParaRPr lang="en-AU" sz="2800" smtClean="0"/>
          </a:p>
          <a:p>
            <a:pPr eaLnBrk="1" hangingPunct="1">
              <a:lnSpc>
                <a:spcPct val="90000"/>
              </a:lnSpc>
            </a:pPr>
            <a:endParaRPr lang="en-AU" sz="2800" smtClean="0"/>
          </a:p>
        </p:txBody>
      </p:sp>
      <p:graphicFrame>
        <p:nvGraphicFramePr>
          <p:cNvPr id="58505" name="Group 137"/>
          <p:cNvGraphicFramePr>
            <a:graphicFrameLocks noGrp="1"/>
          </p:cNvGraphicFramePr>
          <p:nvPr/>
        </p:nvGraphicFramePr>
        <p:xfrm>
          <a:off x="533400" y="3581400"/>
          <a:ext cx="8077200" cy="2786700"/>
        </p:xfrm>
        <a:graphic>
          <a:graphicData uri="http://schemas.openxmlformats.org/drawingml/2006/table">
            <a:tbl>
              <a:tblPr/>
              <a:tblGrid>
                <a:gridCol w="1504950"/>
                <a:gridCol w="1936750"/>
                <a:gridCol w="2419350"/>
                <a:gridCol w="2216150"/>
              </a:tblGrid>
              <a:tr h="23177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Key Size (bits)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Number of Alternative Keys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Time required at 1 decryption/µs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Time required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6</a:t>
                      </a:r>
                      <a:r>
                        <a:rPr kumimoji="0" lang="en-US" sz="1400" b="1" i="0" u="none" strike="noStrike" cap="none" normalizeH="0" baseline="0" smtClean="0">
                          <a:ln>
                            <a:noFill/>
                          </a:ln>
                          <a:solidFill>
                            <a:schemeClr val="tx1"/>
                          </a:solidFill>
                          <a:effectLst/>
                          <a:latin typeface="Times" pitchFamily="-107" charset="0"/>
                          <a:ea typeface="ＭＳ Ｐゴシック" pitchFamily="-107" charset="-128"/>
                        </a:rPr>
                        <a:t> decryptions/µs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32</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32</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4.3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9</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31</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35.8 minutes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2.15 milliseconds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56</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56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7.2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16</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55</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1142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10.01 hours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128</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128</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3.4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38</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127</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5.4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24</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5.4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18</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168</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168</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 3.7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50</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167</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5.9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5.9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30</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26 characters (permutation)</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26! = 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26</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2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26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µs	= 6.4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12</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6.4 </a:t>
                      </a:r>
                      <a:r>
                        <a:rPr kumimoji="0" lang="en-US" sz="1400" b="0" i="0" u="none" strike="noStrike" cap="none" normalizeH="0" baseline="0" smtClean="0">
                          <a:ln>
                            <a:noFill/>
                          </a:ln>
                          <a:solidFill>
                            <a:schemeClr val="tx1"/>
                          </a:solidFill>
                          <a:effectLst/>
                          <a:latin typeface="Symbol" pitchFamily="18" charset="2"/>
                          <a:ea typeface="ＭＳ Ｐゴシック" pitchFamily="-107" charset="-128"/>
                          <a:sym typeface="Symbol" pitchFamily="18" charset="2"/>
                        </a:rPr>
                        <a:t></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10</a:t>
                      </a:r>
                      <a:r>
                        <a:rPr kumimoji="0" lang="en-US" sz="1400" b="0" i="0" u="none" strike="noStrike" cap="none" normalizeH="0" baseline="30000" smtClean="0">
                          <a:ln>
                            <a:noFill/>
                          </a:ln>
                          <a:solidFill>
                            <a:schemeClr val="tx1"/>
                          </a:solidFill>
                          <a:effectLst/>
                          <a:latin typeface="Times" pitchFamily="-107" charset="0"/>
                          <a:ea typeface="ＭＳ Ｐゴシック" pitchFamily="-107" charset="-128"/>
                        </a:rPr>
                        <a:t>6</a:t>
                      </a:r>
                      <a:r>
                        <a:rPr kumimoji="0" lang="en-US" sz="1400" b="0" i="0" u="none" strike="noStrike" cap="none" normalizeH="0" baseline="0" smtClean="0">
                          <a:ln>
                            <a:noFill/>
                          </a:ln>
                          <a:solidFill>
                            <a:schemeClr val="tx1"/>
                          </a:solidFill>
                          <a:effectLst/>
                          <a:latin typeface="Times" pitchFamily="-107" charset="0"/>
                          <a:ea typeface="ＭＳ Ｐゴシック" pitchFamily="-107" charset="-128"/>
                        </a:rPr>
                        <a:t> years</a:t>
                      </a: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ＭＳ Ｐゴシック" pitchFamily="-107"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Classical Substitution Ciphers</a:t>
            </a:r>
            <a:endParaRPr lang="en-AU" smtClean="0"/>
          </a:p>
        </p:txBody>
      </p:sp>
      <p:sp>
        <p:nvSpPr>
          <p:cNvPr id="62467" name="Rectangle 3"/>
          <p:cNvSpPr>
            <a:spLocks noGrp="1" noChangeArrowheads="1"/>
          </p:cNvSpPr>
          <p:nvPr>
            <p:ph type="body" idx="1"/>
          </p:nvPr>
        </p:nvSpPr>
        <p:spPr/>
        <p:txBody>
          <a:bodyPr/>
          <a:lstStyle/>
          <a:p>
            <a:pPr eaLnBrk="1" hangingPunct="1"/>
            <a:r>
              <a:rPr lang="en-US" smtClean="0"/>
              <a:t>where </a:t>
            </a:r>
            <a:r>
              <a:rPr lang="en-AU" smtClean="0"/>
              <a:t>letters of plaintext are replaced by other letters or by numbers or symbols</a:t>
            </a:r>
          </a:p>
          <a:p>
            <a:pPr eaLnBrk="1" hangingPunct="1"/>
            <a:r>
              <a:rPr lang="en-US" smtClean="0"/>
              <a:t>or if plaintext is </a:t>
            </a:r>
            <a:r>
              <a:rPr lang="en-AU" smtClean="0"/>
              <a:t>viewed as a sequence of bits, then substitution involves replacing plaintext bit patterns with ciphertext bit patterns</a:t>
            </a:r>
          </a:p>
          <a:p>
            <a:pPr eaLnBrk="1" hangingPunct="1"/>
            <a:endParaRPr lang="en-AU" smtClean="0"/>
          </a:p>
          <a:p>
            <a:pPr eaLnBrk="1" hangingPunct="1"/>
            <a:endParaRPr lang="en-AU"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AU"/>
              <a:t>Caesar Cipher</a:t>
            </a:r>
          </a:p>
        </p:txBody>
      </p:sp>
      <p:sp>
        <p:nvSpPr>
          <p:cNvPr id="64515" name="Rectangle 3"/>
          <p:cNvSpPr>
            <a:spLocks noGrp="1" noChangeArrowheads="1"/>
          </p:cNvSpPr>
          <p:nvPr>
            <p:ph type="body" idx="1"/>
          </p:nvPr>
        </p:nvSpPr>
        <p:spPr/>
        <p:txBody>
          <a:bodyPr/>
          <a:lstStyle/>
          <a:p>
            <a:pPr eaLnBrk="1" hangingPunct="1">
              <a:lnSpc>
                <a:spcPct val="90000"/>
              </a:lnSpc>
            </a:pPr>
            <a:r>
              <a:rPr lang="en-AU" smtClean="0"/>
              <a:t>earliest known substitution cipher</a:t>
            </a:r>
          </a:p>
          <a:p>
            <a:pPr eaLnBrk="1" hangingPunct="1">
              <a:lnSpc>
                <a:spcPct val="90000"/>
              </a:lnSpc>
            </a:pPr>
            <a:r>
              <a:rPr lang="en-AU" smtClean="0"/>
              <a:t>by Julius Caesar </a:t>
            </a:r>
          </a:p>
          <a:p>
            <a:pPr eaLnBrk="1" hangingPunct="1">
              <a:lnSpc>
                <a:spcPct val="90000"/>
              </a:lnSpc>
            </a:pPr>
            <a:r>
              <a:rPr lang="en-AU" smtClean="0"/>
              <a:t>first attested use in military affairs</a:t>
            </a:r>
          </a:p>
          <a:p>
            <a:pPr eaLnBrk="1" hangingPunct="1">
              <a:lnSpc>
                <a:spcPct val="90000"/>
              </a:lnSpc>
            </a:pPr>
            <a:r>
              <a:rPr lang="en-AU" smtClean="0"/>
              <a:t>replaces each letter by 3rd letter on</a:t>
            </a:r>
          </a:p>
          <a:p>
            <a:pPr eaLnBrk="1" hangingPunct="1">
              <a:lnSpc>
                <a:spcPct val="90000"/>
              </a:lnSpc>
            </a:pPr>
            <a:r>
              <a:rPr lang="en-US" smtClean="0"/>
              <a:t>example:</a:t>
            </a:r>
            <a:endParaRPr lang="en-AU" smtClean="0"/>
          </a:p>
          <a:p>
            <a:pPr lvl="1" eaLnBrk="1" hangingPunct="1">
              <a:lnSpc>
                <a:spcPct val="90000"/>
              </a:lnSpc>
              <a:buFont typeface="Wingdings" pitchFamily="2" charset="2"/>
              <a:buNone/>
            </a:pPr>
            <a:r>
              <a:rPr lang="en-AU" smtClean="0">
                <a:latin typeface="Courier" pitchFamily="-107" charset="0"/>
                <a:ea typeface="ＭＳ Ｐゴシック" pitchFamily="-107" charset="-128"/>
              </a:rPr>
              <a:t>meet me after the toga party</a:t>
            </a:r>
          </a:p>
          <a:p>
            <a:pPr lvl="1" eaLnBrk="1" hangingPunct="1">
              <a:lnSpc>
                <a:spcPct val="90000"/>
              </a:lnSpc>
              <a:buFont typeface="Wingdings" pitchFamily="2" charset="2"/>
              <a:buNone/>
            </a:pPr>
            <a:r>
              <a:rPr lang="en-AU" smtClean="0">
                <a:latin typeface="Courier" pitchFamily="-107" charset="0"/>
                <a:ea typeface="ＭＳ Ｐゴシック" pitchFamily="-107" charset="-128"/>
              </a:rPr>
              <a:t>PHHW PH DIWHU WKH WRJD SDUWB</a:t>
            </a:r>
          </a:p>
          <a:p>
            <a:pPr eaLnBrk="1" hangingPunct="1">
              <a:lnSpc>
                <a:spcPct val="90000"/>
              </a:lnSpc>
            </a:pPr>
            <a:endParaRPr lang="en-AU" smtClean="0">
              <a:latin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a:t>Caesar Cipher</a:t>
            </a:r>
          </a:p>
        </p:txBody>
      </p:sp>
      <p:sp>
        <p:nvSpPr>
          <p:cNvPr id="66563" name="Rectangle 3"/>
          <p:cNvSpPr>
            <a:spLocks noGrp="1" noChangeArrowheads="1"/>
          </p:cNvSpPr>
          <p:nvPr>
            <p:ph type="body" idx="1"/>
          </p:nvPr>
        </p:nvSpPr>
        <p:spPr/>
        <p:txBody>
          <a:bodyPr/>
          <a:lstStyle/>
          <a:p>
            <a:pPr eaLnBrk="1" hangingPunct="1"/>
            <a:r>
              <a:rPr lang="en-US" smtClean="0"/>
              <a:t>can define transformation as:</a:t>
            </a:r>
          </a:p>
          <a:p>
            <a:pPr lvl="1" eaLnBrk="1" hangingPunct="1">
              <a:buFont typeface="Wingdings" pitchFamily="2" charset="2"/>
              <a:buNone/>
            </a:pPr>
            <a:r>
              <a:rPr lang="en-AU" sz="1800" smtClean="0">
                <a:latin typeface="Courier" pitchFamily="-107" charset="0"/>
                <a:ea typeface="ＭＳ Ｐゴシック" pitchFamily="-107" charset="-128"/>
              </a:rPr>
              <a:t>a b c d e f g h i j k l m n o p q r s t u v w x y z</a:t>
            </a:r>
          </a:p>
          <a:p>
            <a:pPr lvl="1" eaLnBrk="1" hangingPunct="1">
              <a:buFont typeface="Wingdings" pitchFamily="2" charset="2"/>
              <a:buNone/>
            </a:pPr>
            <a:r>
              <a:rPr lang="en-AU" sz="1800" smtClean="0">
                <a:latin typeface="Courier" pitchFamily="-107" charset="0"/>
                <a:ea typeface="ＭＳ Ｐゴシック" pitchFamily="-107" charset="-128"/>
              </a:rPr>
              <a:t>D E F G H I J K L M N O P Q R S T U V W X Y Z A B C</a:t>
            </a:r>
          </a:p>
          <a:p>
            <a:pPr eaLnBrk="1" hangingPunct="1"/>
            <a:r>
              <a:rPr lang="en-US" smtClean="0"/>
              <a:t>mathematically give each letter a number</a:t>
            </a:r>
          </a:p>
          <a:p>
            <a:pPr lvl="1" eaLnBrk="1" hangingPunct="1">
              <a:buFont typeface="Wingdings" pitchFamily="2" charset="2"/>
              <a:buNone/>
            </a:pPr>
            <a:r>
              <a:rPr lang="en-AU" sz="1400" smtClean="0">
                <a:latin typeface="Courier" pitchFamily="-107" charset="0"/>
                <a:ea typeface="ＭＳ Ｐゴシック" pitchFamily="-107" charset="-128"/>
              </a:rPr>
              <a:t>a b c d e f g h i j  k  l  m  n  o  p  q  r  s  t  u  v  w  x  y  z</a:t>
            </a:r>
          </a:p>
          <a:p>
            <a:pPr lvl="1" eaLnBrk="1" hangingPunct="1">
              <a:buFont typeface="Wingdings" pitchFamily="2" charset="2"/>
              <a:buNone/>
            </a:pPr>
            <a:r>
              <a:rPr lang="en-AU" sz="1400" smtClean="0">
                <a:latin typeface="Courier" pitchFamily="-107" charset="0"/>
                <a:ea typeface="ＭＳ Ｐゴシック" pitchFamily="-107" charset="-128"/>
              </a:rPr>
              <a:t>0 1 2 3 4 5 6 7 8 9 10 11 12 13 14 15 16 17 18 19 20 21 22 23 24 25</a:t>
            </a:r>
          </a:p>
          <a:p>
            <a:pPr eaLnBrk="1" hangingPunct="1"/>
            <a:r>
              <a:rPr lang="en-US" smtClean="0"/>
              <a:t>then have Caesar cipher as:</a:t>
            </a:r>
          </a:p>
          <a:p>
            <a:pPr lvl="1" eaLnBrk="1" hangingPunct="1">
              <a:buFont typeface="Wingdings" pitchFamily="2" charset="2"/>
              <a:buNone/>
            </a:pPr>
            <a:r>
              <a:rPr lang="en-AU" i="1" smtClean="0">
                <a:ea typeface="ＭＳ Ｐゴシック" pitchFamily="-107" charset="-128"/>
              </a:rPr>
              <a:t>c </a:t>
            </a:r>
            <a:r>
              <a:rPr lang="en-AU" smtClean="0">
                <a:ea typeface="ＭＳ Ｐゴシック" pitchFamily="-107" charset="-128"/>
              </a:rPr>
              <a:t>= E(k, </a:t>
            </a:r>
            <a:r>
              <a:rPr lang="en-AU" i="1" smtClean="0">
                <a:ea typeface="ＭＳ Ｐゴシック" pitchFamily="-107" charset="-128"/>
              </a:rPr>
              <a:t>p</a:t>
            </a:r>
            <a:r>
              <a:rPr lang="en-AU" smtClean="0">
                <a:ea typeface="ＭＳ Ｐゴシック" pitchFamily="-107" charset="-128"/>
              </a:rPr>
              <a:t>) = (</a:t>
            </a:r>
            <a:r>
              <a:rPr lang="en-AU" i="1" smtClean="0">
                <a:ea typeface="ＭＳ Ｐゴシック" pitchFamily="-107" charset="-128"/>
              </a:rPr>
              <a:t>p </a:t>
            </a:r>
            <a:r>
              <a:rPr lang="en-AU" smtClean="0">
                <a:ea typeface="ＭＳ Ｐゴシック" pitchFamily="-107" charset="-128"/>
              </a:rPr>
              <a:t>+ </a:t>
            </a:r>
            <a:r>
              <a:rPr lang="en-AU" i="1" smtClean="0">
                <a:ea typeface="ＭＳ Ｐゴシック" pitchFamily="-107" charset="-128"/>
              </a:rPr>
              <a:t>k</a:t>
            </a:r>
            <a:r>
              <a:rPr lang="en-AU" smtClean="0">
                <a:ea typeface="ＭＳ Ｐゴシック" pitchFamily="-107" charset="-128"/>
              </a:rPr>
              <a:t>) mod (26)</a:t>
            </a:r>
          </a:p>
          <a:p>
            <a:pPr lvl="1" eaLnBrk="1" hangingPunct="1">
              <a:buFont typeface="Wingdings" pitchFamily="2" charset="2"/>
              <a:buNone/>
            </a:pPr>
            <a:r>
              <a:rPr lang="en-AU" i="1" smtClean="0">
                <a:ea typeface="ＭＳ Ｐゴシック" pitchFamily="-107" charset="-128"/>
              </a:rPr>
              <a:t>p </a:t>
            </a:r>
            <a:r>
              <a:rPr lang="en-AU" smtClean="0">
                <a:ea typeface="ＭＳ Ｐゴシック" pitchFamily="-107" charset="-128"/>
              </a:rPr>
              <a:t>= D(k, c) = (c – </a:t>
            </a:r>
            <a:r>
              <a:rPr lang="en-AU" i="1" smtClean="0">
                <a:ea typeface="ＭＳ Ｐゴシック" pitchFamily="-107" charset="-128"/>
              </a:rPr>
              <a:t>k</a:t>
            </a:r>
            <a:r>
              <a:rPr lang="en-AU" smtClean="0">
                <a:ea typeface="ＭＳ Ｐゴシック" pitchFamily="-107" charset="-128"/>
              </a:rPr>
              <a:t>) mod (26)</a:t>
            </a:r>
            <a:endParaRPr lang="en-AU" sz="1800" smtClean="0">
              <a:latin typeface="Courier New" pitchFamily="49" charset="0"/>
              <a:ea typeface="ＭＳ Ｐゴシック" pitchFamily="-107" charset="-128"/>
            </a:endParaRPr>
          </a:p>
          <a:p>
            <a:pPr eaLnBrk="1" hangingPunct="1"/>
            <a:endParaRPr lang="en-AU" sz="2000" smtClean="0">
              <a:latin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AU"/>
              <a:t>Cryptanalysis of Caesar Cipher </a:t>
            </a:r>
          </a:p>
        </p:txBody>
      </p:sp>
      <p:sp>
        <p:nvSpPr>
          <p:cNvPr id="68611" name="Rectangle 3"/>
          <p:cNvSpPr>
            <a:spLocks noGrp="1" noChangeArrowheads="1"/>
          </p:cNvSpPr>
          <p:nvPr>
            <p:ph type="body" idx="1"/>
          </p:nvPr>
        </p:nvSpPr>
        <p:spPr/>
        <p:txBody>
          <a:bodyPr/>
          <a:lstStyle/>
          <a:p>
            <a:pPr eaLnBrk="1" hangingPunct="1">
              <a:buFont typeface="Wingdings" pitchFamily="-107" charset="2"/>
              <a:buChar char="Ø"/>
              <a:defRPr/>
            </a:pPr>
            <a:r>
              <a:rPr lang="en-AU"/>
              <a:t>only have 26 possible ciphers </a:t>
            </a:r>
          </a:p>
          <a:p>
            <a:pPr lvl="1" eaLnBrk="1" hangingPunct="1">
              <a:buFont typeface="Wingdings" pitchFamily="-107" charset="2"/>
              <a:buChar char="l"/>
              <a:defRPr/>
            </a:pPr>
            <a:r>
              <a:rPr lang="en-AU">
                <a:ea typeface="ＭＳ Ｐゴシック" pitchFamily="-107" charset="-128"/>
              </a:rPr>
              <a:t>A maps to A,B,..Z </a:t>
            </a:r>
          </a:p>
          <a:p>
            <a:pPr eaLnBrk="1" hangingPunct="1">
              <a:buFont typeface="Wingdings" pitchFamily="-107" charset="2"/>
              <a:buChar char="Ø"/>
              <a:defRPr/>
            </a:pPr>
            <a:r>
              <a:rPr lang="en-AU"/>
              <a:t>could simply try each in turn </a:t>
            </a:r>
          </a:p>
          <a:p>
            <a:pPr eaLnBrk="1" hangingPunct="1">
              <a:buFont typeface="Wingdings" pitchFamily="-107" charset="2"/>
              <a:buChar char="Ø"/>
              <a:defRPr/>
            </a:pPr>
            <a:r>
              <a:rPr lang="en-AU"/>
              <a:t>a </a:t>
            </a:r>
            <a:r>
              <a:rPr lang="en-AU" b="1"/>
              <a:t>brute force search</a:t>
            </a:r>
            <a:r>
              <a:rPr lang="en-AU"/>
              <a:t> </a:t>
            </a:r>
          </a:p>
          <a:p>
            <a:pPr eaLnBrk="1" hangingPunct="1">
              <a:buFont typeface="Wingdings" pitchFamily="-107" charset="2"/>
              <a:buChar char="Ø"/>
              <a:defRPr/>
            </a:pPr>
            <a:r>
              <a:rPr lang="en-AU"/>
              <a:t>given ciphertext, just try all shifts of letters</a:t>
            </a:r>
          </a:p>
          <a:p>
            <a:pPr eaLnBrk="1" hangingPunct="1">
              <a:buFont typeface="Wingdings" pitchFamily="-107" charset="2"/>
              <a:buChar char="Ø"/>
              <a:defRPr/>
            </a:pPr>
            <a:r>
              <a:rPr lang="en-US"/>
              <a:t>do need to recognize when have plaintext</a:t>
            </a:r>
            <a:endParaRPr lang="en-AU"/>
          </a:p>
          <a:p>
            <a:pPr eaLnBrk="1" hangingPunct="1">
              <a:buFont typeface="Wingdings" pitchFamily="-107" charset="2"/>
              <a:buChar char="Ø"/>
              <a:defRPr/>
            </a:pPr>
            <a:r>
              <a:rPr lang="en-AU"/>
              <a:t>eg. break ciphertext "GCUA VQ DTGCM"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a:t>Monoalphabetic Cipher</a:t>
            </a:r>
          </a:p>
        </p:txBody>
      </p:sp>
      <p:sp>
        <p:nvSpPr>
          <p:cNvPr id="70659" name="Rectangle 3"/>
          <p:cNvSpPr>
            <a:spLocks noGrp="1" noChangeArrowheads="1"/>
          </p:cNvSpPr>
          <p:nvPr>
            <p:ph type="body" idx="1"/>
          </p:nvPr>
        </p:nvSpPr>
        <p:spPr/>
        <p:txBody>
          <a:bodyPr/>
          <a:lstStyle/>
          <a:p>
            <a:pPr eaLnBrk="1" hangingPunct="1">
              <a:lnSpc>
                <a:spcPct val="90000"/>
              </a:lnSpc>
            </a:pPr>
            <a:r>
              <a:rPr lang="en-AU" sz="2800" smtClean="0"/>
              <a:t>rather than just shifting the alphabet </a:t>
            </a:r>
          </a:p>
          <a:p>
            <a:pPr eaLnBrk="1" hangingPunct="1">
              <a:lnSpc>
                <a:spcPct val="90000"/>
              </a:lnSpc>
            </a:pPr>
            <a:r>
              <a:rPr lang="en-AU" sz="2800" smtClean="0"/>
              <a:t>could shuffle (jumble) the letters arbitrarily </a:t>
            </a:r>
          </a:p>
          <a:p>
            <a:pPr eaLnBrk="1" hangingPunct="1">
              <a:lnSpc>
                <a:spcPct val="90000"/>
              </a:lnSpc>
            </a:pPr>
            <a:r>
              <a:rPr lang="en-AU" sz="2800" smtClean="0"/>
              <a:t>each plaintext letter maps to a different random ciphertext letter </a:t>
            </a:r>
          </a:p>
          <a:p>
            <a:pPr eaLnBrk="1" hangingPunct="1">
              <a:lnSpc>
                <a:spcPct val="90000"/>
              </a:lnSpc>
            </a:pPr>
            <a:r>
              <a:rPr lang="en-AU" sz="2800" smtClean="0"/>
              <a:t>hence key is 26 letters long </a:t>
            </a:r>
            <a:endParaRPr lang="en-AU" sz="2800" smtClean="0">
              <a:latin typeface="Courier New" pitchFamily="49" charset="0"/>
            </a:endParaRPr>
          </a:p>
          <a:p>
            <a:pPr lvl="1" eaLnBrk="1" hangingPunct="1">
              <a:lnSpc>
                <a:spcPct val="90000"/>
              </a:lnSpc>
              <a:buFont typeface="Wingdings" pitchFamily="2" charset="2"/>
              <a:buNone/>
            </a:pPr>
            <a:endParaRPr lang="en-AU" sz="2400" smtClean="0">
              <a:latin typeface="Courier" pitchFamily="-107" charset="0"/>
              <a:ea typeface="ＭＳ Ｐゴシック" pitchFamily="-107" charset="-128"/>
            </a:endParaRP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Plain:  abcdefghijklmnopqrstuvwxyz</a:t>
            </a: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Cipher: DKVQFIBJWPESCXHTMYAUOLRGZN</a:t>
            </a:r>
          </a:p>
          <a:p>
            <a:pPr lvl="1" eaLnBrk="1" hangingPunct="1">
              <a:lnSpc>
                <a:spcPct val="90000"/>
              </a:lnSpc>
              <a:buFont typeface="Wingdings" pitchFamily="2" charset="2"/>
              <a:buNone/>
            </a:pPr>
            <a:endParaRPr lang="en-AU" sz="2400" smtClean="0">
              <a:latin typeface="Courier" pitchFamily="-107" charset="0"/>
              <a:ea typeface="ＭＳ Ｐゴシック" pitchFamily="-107" charset="-128"/>
            </a:endParaRP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Plaintext:  ifwewishtoreplaceletters</a:t>
            </a:r>
          </a:p>
          <a:p>
            <a:pPr lvl="1" eaLnBrk="1" hangingPunct="1">
              <a:lnSpc>
                <a:spcPct val="90000"/>
              </a:lnSpc>
              <a:buFont typeface="Wingdings" pitchFamily="2" charset="2"/>
              <a:buNone/>
            </a:pPr>
            <a:r>
              <a:rPr lang="en-AU" sz="2400" smtClean="0">
                <a:latin typeface="Courier" pitchFamily="-107" charset="0"/>
                <a:ea typeface="ＭＳ Ｐゴシック" pitchFamily="-107" charset="-128"/>
              </a:rPr>
              <a:t>Ciphertext: WIRFRWAJUHYFTSDVFSFUUFYA </a:t>
            </a:r>
          </a:p>
          <a:p>
            <a:pPr eaLnBrk="1" hangingPunct="1">
              <a:lnSpc>
                <a:spcPct val="90000"/>
              </a:lnSpc>
            </a:pPr>
            <a:endParaRPr lang="en-AU" sz="28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t>Monoalphabetic Cipher Security</a:t>
            </a:r>
          </a:p>
        </p:txBody>
      </p:sp>
      <p:sp>
        <p:nvSpPr>
          <p:cNvPr id="71683" name="Rectangle 3"/>
          <p:cNvSpPr>
            <a:spLocks noGrp="1" noChangeArrowheads="1"/>
          </p:cNvSpPr>
          <p:nvPr>
            <p:ph type="body" idx="1"/>
          </p:nvPr>
        </p:nvSpPr>
        <p:spPr/>
        <p:txBody>
          <a:bodyPr/>
          <a:lstStyle/>
          <a:p>
            <a:pPr eaLnBrk="1" hangingPunct="1"/>
            <a:r>
              <a:rPr lang="en-AU" smtClean="0"/>
              <a:t>now have a total of 26! = 4 x 10</a:t>
            </a:r>
            <a:r>
              <a:rPr lang="en-AU" baseline="30000" smtClean="0"/>
              <a:t>26</a:t>
            </a:r>
            <a:r>
              <a:rPr lang="en-AU" smtClean="0"/>
              <a:t> keys </a:t>
            </a:r>
          </a:p>
          <a:p>
            <a:pPr eaLnBrk="1" hangingPunct="1"/>
            <a:r>
              <a:rPr lang="en-AU" smtClean="0"/>
              <a:t>with so many keys, might think is secure </a:t>
            </a:r>
          </a:p>
          <a:p>
            <a:pPr eaLnBrk="1" hangingPunct="1"/>
            <a:r>
              <a:rPr lang="en-AU" smtClean="0"/>
              <a:t>but would be </a:t>
            </a:r>
            <a:r>
              <a:rPr lang="en-AU" b="1" smtClean="0"/>
              <a:t>!!!WRONG!!!</a:t>
            </a:r>
            <a:r>
              <a:rPr lang="en-AU" smtClean="0"/>
              <a:t> </a:t>
            </a:r>
          </a:p>
          <a:p>
            <a:pPr eaLnBrk="1" hangingPunct="1"/>
            <a:r>
              <a:rPr lang="en-US" smtClean="0"/>
              <a:t>problem is language characteristics</a:t>
            </a:r>
            <a:endParaRPr lang="en-AU"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AU" sz="4000"/>
              <a:t>Language Redundancy and Cryptanalysis</a:t>
            </a:r>
          </a:p>
        </p:txBody>
      </p:sp>
      <p:sp>
        <p:nvSpPr>
          <p:cNvPr id="72707" name="Rectangle 3"/>
          <p:cNvSpPr>
            <a:spLocks noGrp="1" noChangeArrowheads="1"/>
          </p:cNvSpPr>
          <p:nvPr>
            <p:ph type="body" idx="1"/>
          </p:nvPr>
        </p:nvSpPr>
        <p:spPr/>
        <p:txBody>
          <a:bodyPr/>
          <a:lstStyle/>
          <a:p>
            <a:pPr eaLnBrk="1" hangingPunct="1">
              <a:buFont typeface="Wingdings" pitchFamily="-107" charset="2"/>
              <a:buChar char="Ø"/>
              <a:defRPr/>
            </a:pPr>
            <a:r>
              <a:rPr lang="en-AU" sz="2800"/>
              <a:t>human languages are </a:t>
            </a:r>
            <a:r>
              <a:rPr lang="en-AU" sz="2800" b="1"/>
              <a:t>redundant</a:t>
            </a:r>
            <a:r>
              <a:rPr lang="en-AU" sz="2800"/>
              <a:t> </a:t>
            </a:r>
          </a:p>
          <a:p>
            <a:pPr eaLnBrk="1" hangingPunct="1">
              <a:buFont typeface="Wingdings" pitchFamily="-107" charset="2"/>
              <a:buChar char="Ø"/>
              <a:defRPr/>
            </a:pPr>
            <a:r>
              <a:rPr lang="en-AU" sz="2800"/>
              <a:t>eg "th lrd s m shphrd shll nt wnt" </a:t>
            </a:r>
          </a:p>
          <a:p>
            <a:pPr eaLnBrk="1" hangingPunct="1">
              <a:buFont typeface="Wingdings" pitchFamily="-107" charset="2"/>
              <a:buChar char="Ø"/>
              <a:defRPr/>
            </a:pPr>
            <a:r>
              <a:rPr lang="en-AU" sz="2800"/>
              <a:t>letters are not equally commonly used </a:t>
            </a:r>
          </a:p>
          <a:p>
            <a:pPr eaLnBrk="1" hangingPunct="1">
              <a:buFont typeface="Wingdings" pitchFamily="-107" charset="2"/>
              <a:buChar char="Ø"/>
              <a:defRPr/>
            </a:pPr>
            <a:r>
              <a:rPr lang="en-AU" sz="2800"/>
              <a:t>in English E is by far the most common letter </a:t>
            </a:r>
          </a:p>
          <a:p>
            <a:pPr lvl="1" eaLnBrk="1" hangingPunct="1">
              <a:buFont typeface="Wingdings" pitchFamily="-107" charset="2"/>
              <a:buChar char="l"/>
              <a:defRPr/>
            </a:pPr>
            <a:r>
              <a:rPr lang="en-AU" sz="2400">
                <a:ea typeface="ＭＳ Ｐゴシック" pitchFamily="-107" charset="-128"/>
              </a:rPr>
              <a:t>followed by T,R,N,I,O,A,S </a:t>
            </a:r>
          </a:p>
          <a:p>
            <a:pPr eaLnBrk="1" hangingPunct="1">
              <a:buFont typeface="Wingdings" pitchFamily="-107" charset="2"/>
              <a:buChar char="Ø"/>
              <a:defRPr/>
            </a:pPr>
            <a:r>
              <a:rPr lang="en-AU" sz="2800"/>
              <a:t>other letters like Z,J,K,Q,X are fairly rare </a:t>
            </a:r>
          </a:p>
          <a:p>
            <a:pPr eaLnBrk="1" hangingPunct="1">
              <a:buFont typeface="Wingdings" pitchFamily="-107" charset="2"/>
              <a:buChar char="Ø"/>
              <a:defRPr/>
            </a:pPr>
            <a:r>
              <a:rPr lang="en-AU" sz="2800"/>
              <a:t>have tables of single, double &amp; triple letter frequencies for various languages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1139825"/>
          </a:xfrm>
        </p:spPr>
        <p:txBody>
          <a:bodyPr/>
          <a:lstStyle/>
          <a:p>
            <a:pPr eaLnBrk="1" hangingPunct="1">
              <a:defRPr/>
            </a:pPr>
            <a:r>
              <a:rPr lang="en-AU"/>
              <a:t>English Letter Frequencies</a:t>
            </a:r>
          </a:p>
        </p:txBody>
      </p:sp>
      <p:pic>
        <p:nvPicPr>
          <p:cNvPr id="51203" name="Picture 6"/>
          <p:cNvPicPr>
            <a:picLocks noChangeAspect="1"/>
          </p:cNvPicPr>
          <p:nvPr/>
        </p:nvPicPr>
        <p:blipFill>
          <a:blip r:embed="rId3"/>
          <a:srcRect/>
          <a:stretch>
            <a:fillRect/>
          </a:stretch>
        </p:blipFill>
        <p:spPr bwMode="auto">
          <a:xfrm>
            <a:off x="609600" y="1143000"/>
            <a:ext cx="7759700" cy="55499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AU"/>
              <a:t>Use in Cryptanalysis</a:t>
            </a:r>
          </a:p>
        </p:txBody>
      </p:sp>
      <p:sp>
        <p:nvSpPr>
          <p:cNvPr id="76803" name="Rectangle 3"/>
          <p:cNvSpPr>
            <a:spLocks noGrp="1" noChangeArrowheads="1"/>
          </p:cNvSpPr>
          <p:nvPr>
            <p:ph type="body" idx="1"/>
          </p:nvPr>
        </p:nvSpPr>
        <p:spPr>
          <a:xfrm>
            <a:off x="457200" y="1341438"/>
            <a:ext cx="8229600" cy="5040312"/>
          </a:xfrm>
        </p:spPr>
        <p:txBody>
          <a:bodyPr/>
          <a:lstStyle/>
          <a:p>
            <a:pPr eaLnBrk="1" hangingPunct="1"/>
            <a:r>
              <a:rPr lang="en-AU" sz="2800" smtClean="0"/>
              <a:t>key concept - monoalphabetic substitution ciphers do not change relative letter frequencies </a:t>
            </a:r>
          </a:p>
          <a:p>
            <a:pPr eaLnBrk="1" hangingPunct="1"/>
            <a:r>
              <a:rPr lang="en-AU" sz="2800" smtClean="0"/>
              <a:t>discovered by Arabian scientists in 9</a:t>
            </a:r>
            <a:r>
              <a:rPr lang="en-AU" sz="2800" baseline="30000" smtClean="0"/>
              <a:t>th</a:t>
            </a:r>
            <a:r>
              <a:rPr lang="en-AU" sz="2800" smtClean="0"/>
              <a:t> century</a:t>
            </a:r>
          </a:p>
          <a:p>
            <a:pPr eaLnBrk="1" hangingPunct="1"/>
            <a:r>
              <a:rPr lang="en-AU" sz="2800" smtClean="0"/>
              <a:t>calculate letter frequencies for ciphertext</a:t>
            </a:r>
          </a:p>
          <a:p>
            <a:pPr eaLnBrk="1" hangingPunct="1"/>
            <a:r>
              <a:rPr lang="en-AU" sz="2800" smtClean="0"/>
              <a:t>compare counts/plots against known values </a:t>
            </a:r>
          </a:p>
          <a:p>
            <a:pPr eaLnBrk="1" hangingPunct="1"/>
            <a:r>
              <a:rPr lang="en-AU" sz="2800" smtClean="0"/>
              <a:t>if caesar cipher look for common peaks/troughs </a:t>
            </a:r>
          </a:p>
          <a:p>
            <a:pPr lvl="1" eaLnBrk="1" hangingPunct="1"/>
            <a:r>
              <a:rPr lang="en-AU" sz="2400" smtClean="0">
                <a:ea typeface="ＭＳ Ｐゴシック" pitchFamily="-107" charset="-128"/>
              </a:rPr>
              <a:t>peaks at: A-E-I triple, NO pair, RST triple</a:t>
            </a:r>
          </a:p>
          <a:p>
            <a:pPr lvl="1" eaLnBrk="1" hangingPunct="1"/>
            <a:r>
              <a:rPr lang="en-AU" sz="2400" smtClean="0">
                <a:ea typeface="ＭＳ Ｐゴシック" pitchFamily="-107" charset="-128"/>
              </a:rPr>
              <a:t>troughs at: JK, X-Z</a:t>
            </a:r>
          </a:p>
          <a:p>
            <a:pPr eaLnBrk="1" hangingPunct="1"/>
            <a:r>
              <a:rPr lang="en-US" sz="2800" smtClean="0"/>
              <a:t>for </a:t>
            </a:r>
            <a:r>
              <a:rPr lang="en-AU" sz="2800" smtClean="0"/>
              <a:t>monoalphabetic must identify each letter</a:t>
            </a:r>
          </a:p>
          <a:p>
            <a:pPr lvl="1" eaLnBrk="1" hangingPunct="1"/>
            <a:r>
              <a:rPr lang="en-US" sz="2400" smtClean="0">
                <a:ea typeface="ＭＳ Ｐゴシック" pitchFamily="-107" charset="-128"/>
              </a:rPr>
              <a:t>tables of common double/triple letters help</a:t>
            </a:r>
            <a:endParaRPr lang="en-AU" sz="2400" smtClean="0">
              <a:ea typeface="ＭＳ Ｐゴシック" pitchFamily="-107"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Symmetric Encryption</a:t>
            </a:r>
            <a:endParaRPr lang="en-AU" smtClean="0"/>
          </a:p>
        </p:txBody>
      </p:sp>
      <p:sp>
        <p:nvSpPr>
          <p:cNvPr id="46083" name="Rectangle 3"/>
          <p:cNvSpPr>
            <a:spLocks noGrp="1" noChangeArrowheads="1"/>
          </p:cNvSpPr>
          <p:nvPr>
            <p:ph type="body" idx="1"/>
          </p:nvPr>
        </p:nvSpPr>
        <p:spPr/>
        <p:txBody>
          <a:bodyPr/>
          <a:lstStyle/>
          <a:p>
            <a:pPr eaLnBrk="1" hangingPunct="1"/>
            <a:r>
              <a:rPr lang="en-US" smtClean="0"/>
              <a:t>or conventional / </a:t>
            </a:r>
            <a:r>
              <a:rPr lang="en-AU" smtClean="0"/>
              <a:t>private-key</a:t>
            </a:r>
            <a:r>
              <a:rPr lang="en-US" smtClean="0"/>
              <a:t>  / single-key</a:t>
            </a:r>
          </a:p>
          <a:p>
            <a:pPr eaLnBrk="1" hangingPunct="1"/>
            <a:r>
              <a:rPr lang="en-AU" smtClean="0"/>
              <a:t>sender and recipient share a common key</a:t>
            </a:r>
          </a:p>
          <a:p>
            <a:pPr eaLnBrk="1" hangingPunct="1"/>
            <a:r>
              <a:rPr lang="en-AU" smtClean="0"/>
              <a:t>all classical encryption algorithms are private-key</a:t>
            </a:r>
          </a:p>
          <a:p>
            <a:pPr eaLnBrk="1" hangingPunct="1"/>
            <a:r>
              <a:rPr lang="en-US" smtClean="0"/>
              <a:t>was only type prior to invention of public-key in 1970’s</a:t>
            </a:r>
          </a:p>
          <a:p>
            <a:pPr eaLnBrk="1" hangingPunct="1"/>
            <a:r>
              <a:rPr lang="en-US" smtClean="0"/>
              <a:t>and by far most widely used</a:t>
            </a:r>
            <a:endParaRPr lang="en-AU"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Example Cryptanalysis</a:t>
            </a:r>
            <a:endParaRPr lang="en-AU" smtClean="0"/>
          </a:p>
        </p:txBody>
      </p:sp>
      <p:sp>
        <p:nvSpPr>
          <p:cNvPr id="78851" name="Rectangle 3"/>
          <p:cNvSpPr>
            <a:spLocks noGrp="1" noChangeArrowheads="1"/>
          </p:cNvSpPr>
          <p:nvPr>
            <p:ph type="body" idx="1"/>
          </p:nvPr>
        </p:nvSpPr>
        <p:spPr/>
        <p:txBody>
          <a:bodyPr/>
          <a:lstStyle/>
          <a:p>
            <a:pPr eaLnBrk="1" hangingPunct="1">
              <a:lnSpc>
                <a:spcPct val="90000"/>
              </a:lnSpc>
            </a:pPr>
            <a:r>
              <a:rPr lang="en-US" sz="2800" smtClean="0"/>
              <a:t>given ciphertext:</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UZQSOVUOHXMOPVGPOZPEVSGZWSZOPFPESXUDBMETSXAIZ</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VUEPHZHMDZSHZOWSFPAPPDTSVPQUZWYMXUZUHSX</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EPYEPOPDZSZUFPOMBZWPFUPZHMDJUDTMOHMQ</a:t>
            </a:r>
            <a:endParaRPr lang="en-US" sz="2400" smtClean="0">
              <a:ea typeface="ＭＳ Ｐゴシック" pitchFamily="-107" charset="-128"/>
            </a:endParaRPr>
          </a:p>
          <a:p>
            <a:pPr eaLnBrk="1" hangingPunct="1">
              <a:lnSpc>
                <a:spcPct val="90000"/>
              </a:lnSpc>
            </a:pPr>
            <a:r>
              <a:rPr lang="en-US" sz="2800" smtClean="0"/>
              <a:t>count relative letter frequencies (see text)</a:t>
            </a:r>
          </a:p>
          <a:p>
            <a:pPr eaLnBrk="1" hangingPunct="1">
              <a:lnSpc>
                <a:spcPct val="90000"/>
              </a:lnSpc>
            </a:pPr>
            <a:r>
              <a:rPr lang="en-US" sz="2800" smtClean="0"/>
              <a:t>guess P &amp; Z are e and t</a:t>
            </a:r>
          </a:p>
          <a:p>
            <a:pPr eaLnBrk="1" hangingPunct="1">
              <a:lnSpc>
                <a:spcPct val="90000"/>
              </a:lnSpc>
            </a:pPr>
            <a:r>
              <a:rPr lang="en-US" sz="2800" smtClean="0"/>
              <a:t>guess ZW is th and hence ZWP is the</a:t>
            </a:r>
          </a:p>
          <a:p>
            <a:pPr eaLnBrk="1" hangingPunct="1">
              <a:lnSpc>
                <a:spcPct val="90000"/>
              </a:lnSpc>
            </a:pPr>
            <a:r>
              <a:rPr lang="en-US" sz="2800" smtClean="0"/>
              <a:t>proceeding with trial and error finally get:</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it was disclosed yesterday that several informal but</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direct contacts have been made with political</a:t>
            </a:r>
          </a:p>
          <a:p>
            <a:pPr lvl="1" eaLnBrk="1" hangingPunct="1">
              <a:lnSpc>
                <a:spcPct val="90000"/>
              </a:lnSpc>
              <a:buFont typeface="Wingdings" pitchFamily="2" charset="2"/>
              <a:buNone/>
            </a:pPr>
            <a:r>
              <a:rPr lang="en-AU" sz="1800" smtClean="0">
                <a:latin typeface="Courier New" pitchFamily="49" charset="0"/>
                <a:ea typeface="ＭＳ Ｐゴシック" pitchFamily="-107" charset="-128"/>
              </a:rPr>
              <a:t>representatives of the viet cong in moscow</a:t>
            </a:r>
          </a:p>
          <a:p>
            <a:pPr lvl="1" eaLnBrk="1" hangingPunct="1">
              <a:lnSpc>
                <a:spcPct val="90000"/>
              </a:lnSpc>
              <a:buFont typeface="Wingdings" pitchFamily="2" charset="2"/>
              <a:buNone/>
            </a:pPr>
            <a:endParaRPr lang="en-AU" sz="1800" smtClean="0">
              <a:latin typeface="Courier New" pitchFamily="49" charset="0"/>
              <a:ea typeface="ＭＳ Ｐゴシック" pitchFamily="-107"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a:t>Polyalphabetic Ciphers</a:t>
            </a:r>
          </a:p>
        </p:txBody>
      </p:sp>
      <p:sp>
        <p:nvSpPr>
          <p:cNvPr id="87043" name="Rectangle 3"/>
          <p:cNvSpPr>
            <a:spLocks noGrp="1" noChangeArrowheads="1"/>
          </p:cNvSpPr>
          <p:nvPr>
            <p:ph type="body" idx="1"/>
          </p:nvPr>
        </p:nvSpPr>
        <p:spPr/>
        <p:txBody>
          <a:bodyPr/>
          <a:lstStyle/>
          <a:p>
            <a:pPr eaLnBrk="1" hangingPunct="1">
              <a:buFont typeface="Wingdings" pitchFamily="-107" charset="2"/>
              <a:buChar char="Ø"/>
              <a:defRPr/>
            </a:pPr>
            <a:r>
              <a:rPr lang="en-AU" sz="2800" b="1"/>
              <a:t>polyalphabetic substitution ciphers</a:t>
            </a:r>
            <a:r>
              <a:rPr lang="en-AU" sz="2800"/>
              <a:t> </a:t>
            </a:r>
          </a:p>
          <a:p>
            <a:pPr eaLnBrk="1" hangingPunct="1">
              <a:buFont typeface="Wingdings" pitchFamily="-107" charset="2"/>
              <a:buChar char="Ø"/>
              <a:defRPr/>
            </a:pPr>
            <a:r>
              <a:rPr lang="en-AU" sz="2800"/>
              <a:t>improve security using multiple cipher alphabets </a:t>
            </a:r>
          </a:p>
          <a:p>
            <a:pPr eaLnBrk="1" hangingPunct="1">
              <a:buFont typeface="Wingdings" pitchFamily="-107" charset="2"/>
              <a:buChar char="Ø"/>
              <a:defRPr/>
            </a:pPr>
            <a:r>
              <a:rPr lang="en-AU" sz="2800"/>
              <a:t>make cryptanalysis harder with more alphabets to guess and flatter frequency distribution </a:t>
            </a:r>
          </a:p>
          <a:p>
            <a:pPr eaLnBrk="1" hangingPunct="1">
              <a:buFont typeface="Wingdings" pitchFamily="-107" charset="2"/>
              <a:buChar char="Ø"/>
              <a:defRPr/>
            </a:pPr>
            <a:r>
              <a:rPr lang="en-AU" sz="2800"/>
              <a:t>use a key to select which alphabet is used for each letter of the message </a:t>
            </a:r>
          </a:p>
          <a:p>
            <a:pPr eaLnBrk="1" hangingPunct="1">
              <a:buFont typeface="Wingdings" pitchFamily="-107" charset="2"/>
              <a:buChar char="Ø"/>
              <a:defRPr/>
            </a:pPr>
            <a:r>
              <a:rPr lang="en-AU" sz="2800"/>
              <a:t>use each alphabet in turn </a:t>
            </a:r>
          </a:p>
          <a:p>
            <a:pPr eaLnBrk="1" hangingPunct="1">
              <a:buFont typeface="Wingdings" pitchFamily="-107" charset="2"/>
              <a:buChar char="Ø"/>
              <a:defRPr/>
            </a:pPr>
            <a:r>
              <a:rPr lang="en-AU" sz="2800"/>
              <a:t>repeat from start after end of key is reached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AU" smtClean="0"/>
              <a:t>Vigenère Cipher</a:t>
            </a:r>
          </a:p>
        </p:txBody>
      </p:sp>
      <p:sp>
        <p:nvSpPr>
          <p:cNvPr id="89091" name="Rectangle 3"/>
          <p:cNvSpPr>
            <a:spLocks noGrp="1" noChangeArrowheads="1"/>
          </p:cNvSpPr>
          <p:nvPr>
            <p:ph type="body" idx="1"/>
          </p:nvPr>
        </p:nvSpPr>
        <p:spPr/>
        <p:txBody>
          <a:bodyPr/>
          <a:lstStyle/>
          <a:p>
            <a:pPr eaLnBrk="1" hangingPunct="1"/>
            <a:r>
              <a:rPr lang="en-AU" smtClean="0"/>
              <a:t>simplest polyalphabetic substitution cipher</a:t>
            </a:r>
          </a:p>
          <a:p>
            <a:pPr eaLnBrk="1" hangingPunct="1"/>
            <a:r>
              <a:rPr lang="en-AU" smtClean="0"/>
              <a:t>effectively multiple caesar ciphers </a:t>
            </a:r>
          </a:p>
          <a:p>
            <a:pPr eaLnBrk="1" hangingPunct="1"/>
            <a:r>
              <a:rPr lang="en-AU" smtClean="0"/>
              <a:t>key is multiple letters long K = k</a:t>
            </a:r>
            <a:r>
              <a:rPr lang="en-AU" baseline="-25000" smtClean="0"/>
              <a:t>1</a:t>
            </a:r>
            <a:r>
              <a:rPr lang="en-AU" smtClean="0"/>
              <a:t> k</a:t>
            </a:r>
            <a:r>
              <a:rPr lang="en-AU" baseline="-25000" smtClean="0"/>
              <a:t>2</a:t>
            </a:r>
            <a:r>
              <a:rPr lang="en-AU" smtClean="0"/>
              <a:t> ... k</a:t>
            </a:r>
            <a:r>
              <a:rPr lang="en-AU" baseline="-25000" smtClean="0"/>
              <a:t>d</a:t>
            </a:r>
            <a:r>
              <a:rPr lang="en-AU" smtClean="0"/>
              <a:t> </a:t>
            </a:r>
          </a:p>
          <a:p>
            <a:pPr eaLnBrk="1" hangingPunct="1"/>
            <a:r>
              <a:rPr lang="en-AU" smtClean="0"/>
              <a:t>i</a:t>
            </a:r>
            <a:r>
              <a:rPr lang="en-AU" baseline="30000" smtClean="0"/>
              <a:t>th</a:t>
            </a:r>
            <a:r>
              <a:rPr lang="en-AU" smtClean="0"/>
              <a:t> letter specifies i</a:t>
            </a:r>
            <a:r>
              <a:rPr lang="en-AU" baseline="30000" smtClean="0"/>
              <a:t>th</a:t>
            </a:r>
            <a:r>
              <a:rPr lang="en-AU" smtClean="0"/>
              <a:t> alphabet to use </a:t>
            </a:r>
          </a:p>
          <a:p>
            <a:pPr eaLnBrk="1" hangingPunct="1"/>
            <a:r>
              <a:rPr lang="en-AU" smtClean="0"/>
              <a:t>use each alphabet in turn </a:t>
            </a:r>
          </a:p>
          <a:p>
            <a:pPr eaLnBrk="1" hangingPunct="1"/>
            <a:r>
              <a:rPr lang="en-AU" smtClean="0"/>
              <a:t>repeat from start after d letters in message</a:t>
            </a:r>
          </a:p>
          <a:p>
            <a:pPr eaLnBrk="1" hangingPunct="1"/>
            <a:r>
              <a:rPr lang="en-AU" smtClean="0"/>
              <a:t>decryption simply works in reverse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Example of </a:t>
            </a:r>
            <a:r>
              <a:rPr lang="en-AU" smtClean="0"/>
              <a:t>Vigenère Cipher</a:t>
            </a:r>
          </a:p>
        </p:txBody>
      </p:sp>
      <p:sp>
        <p:nvSpPr>
          <p:cNvPr id="91139" name="Rectangle 3"/>
          <p:cNvSpPr>
            <a:spLocks noGrp="1" noChangeArrowheads="1"/>
          </p:cNvSpPr>
          <p:nvPr>
            <p:ph type="body" idx="1"/>
          </p:nvPr>
        </p:nvSpPr>
        <p:spPr/>
        <p:txBody>
          <a:bodyPr/>
          <a:lstStyle/>
          <a:p>
            <a:pPr eaLnBrk="1" hangingPunct="1">
              <a:buFont typeface="Wingdings" pitchFamily="-107" charset="2"/>
              <a:buChar char="Ø"/>
              <a:defRPr/>
            </a:pPr>
            <a:r>
              <a:rPr lang="en-AU" sz="2800"/>
              <a:t>write the plaintext out </a:t>
            </a:r>
          </a:p>
          <a:p>
            <a:pPr eaLnBrk="1" hangingPunct="1">
              <a:buFont typeface="Wingdings" pitchFamily="-107" charset="2"/>
              <a:buChar char="Ø"/>
              <a:defRPr/>
            </a:pPr>
            <a:r>
              <a:rPr lang="en-AU" sz="2800"/>
              <a:t>write the keyword repeated above it</a:t>
            </a:r>
          </a:p>
          <a:p>
            <a:pPr eaLnBrk="1" hangingPunct="1">
              <a:buFont typeface="Wingdings" pitchFamily="-107" charset="2"/>
              <a:buChar char="Ø"/>
              <a:defRPr/>
            </a:pPr>
            <a:r>
              <a:rPr lang="en-AU" sz="2800"/>
              <a:t>use each key letter as a caesar cipher key </a:t>
            </a:r>
          </a:p>
          <a:p>
            <a:pPr eaLnBrk="1" hangingPunct="1">
              <a:buFont typeface="Wingdings" pitchFamily="-107" charset="2"/>
              <a:buChar char="Ø"/>
              <a:defRPr/>
            </a:pPr>
            <a:r>
              <a:rPr lang="en-AU" sz="2800"/>
              <a:t>encrypt the corresponding plaintext letter</a:t>
            </a:r>
          </a:p>
          <a:p>
            <a:pPr eaLnBrk="1" hangingPunct="1">
              <a:buFont typeface="Wingdings" pitchFamily="-107" charset="2"/>
              <a:buChar char="Ø"/>
              <a:defRPr/>
            </a:pPr>
            <a:r>
              <a:rPr lang="en-US" sz="2800"/>
              <a:t>eg using keyword </a:t>
            </a:r>
            <a:r>
              <a:rPr lang="en-US" sz="2800" i="1"/>
              <a:t>deceptive</a:t>
            </a:r>
            <a:endParaRPr lang="en-AU" sz="2800" i="1"/>
          </a:p>
          <a:p>
            <a:pPr lvl="1" eaLnBrk="1" hangingPunct="1">
              <a:buFont typeface="Wingdings" pitchFamily="-107" charset="2"/>
              <a:buNone/>
              <a:defRPr/>
            </a:pPr>
            <a:r>
              <a:rPr lang="en-AU" sz="2400">
                <a:latin typeface="Courier" pitchFamily="-107" charset="0"/>
                <a:ea typeface="ＭＳ Ｐゴシック" pitchFamily="-107" charset="-128"/>
              </a:rPr>
              <a:t>key:       deceptivedeceptivedeceptive</a:t>
            </a:r>
          </a:p>
          <a:p>
            <a:pPr lvl="1" eaLnBrk="1" hangingPunct="1">
              <a:buFont typeface="Wingdings" pitchFamily="-107" charset="2"/>
              <a:buNone/>
              <a:defRPr/>
            </a:pPr>
            <a:r>
              <a:rPr lang="en-AU" sz="2400">
                <a:latin typeface="Courier" pitchFamily="-107" charset="0"/>
                <a:ea typeface="ＭＳ Ｐゴシック" pitchFamily="-107" charset="-128"/>
              </a:rPr>
              <a:t>plaintext: wearediscoveredsaveyourself</a:t>
            </a:r>
          </a:p>
          <a:p>
            <a:pPr lvl="1" eaLnBrk="1" hangingPunct="1">
              <a:buFont typeface="Wingdings" pitchFamily="-107" charset="2"/>
              <a:buNone/>
              <a:defRPr/>
            </a:pPr>
            <a:r>
              <a:rPr lang="en-AU" sz="2400">
                <a:latin typeface="Courier" pitchFamily="-107" charset="0"/>
                <a:ea typeface="ＭＳ Ｐゴシック" pitchFamily="-107" charset="-128"/>
              </a:rPr>
              <a:t>ciphertext:ZICVTWQNGRZGVTWAVZHCQYGLMGJ</a:t>
            </a:r>
          </a:p>
          <a:p>
            <a:pPr lvl="1" eaLnBrk="1" hangingPunct="1">
              <a:buFont typeface="Wingdings" pitchFamily="-107" charset="2"/>
              <a:buNone/>
              <a:defRPr/>
            </a:pPr>
            <a:r>
              <a:rPr lang="en-AU" sz="2400">
                <a:ea typeface="ＭＳ Ｐゴシック" pitchFamily="-107" charset="-128"/>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mtClean="0"/>
              <a:t>Aids</a:t>
            </a:r>
            <a:endParaRPr lang="en-AU" smtClean="0"/>
          </a:p>
        </p:txBody>
      </p:sp>
      <p:sp>
        <p:nvSpPr>
          <p:cNvPr id="92163" name="Rectangle 3"/>
          <p:cNvSpPr>
            <a:spLocks noGrp="1" noChangeArrowheads="1"/>
          </p:cNvSpPr>
          <p:nvPr>
            <p:ph type="body" idx="1"/>
          </p:nvPr>
        </p:nvSpPr>
        <p:spPr/>
        <p:txBody>
          <a:bodyPr/>
          <a:lstStyle/>
          <a:p>
            <a:pPr eaLnBrk="1" hangingPunct="1"/>
            <a:r>
              <a:rPr lang="en-AU" smtClean="0"/>
              <a:t>simple aids can assist with en/decryption </a:t>
            </a:r>
          </a:p>
          <a:p>
            <a:pPr eaLnBrk="1" hangingPunct="1"/>
            <a:r>
              <a:rPr lang="en-AU" smtClean="0"/>
              <a:t>a </a:t>
            </a:r>
            <a:r>
              <a:rPr lang="en-AU" b="1" smtClean="0"/>
              <a:t>Saint-Cyr Slide</a:t>
            </a:r>
            <a:r>
              <a:rPr lang="en-AU" smtClean="0"/>
              <a:t> is a simple manual aid </a:t>
            </a:r>
          </a:p>
          <a:p>
            <a:pPr lvl="1" eaLnBrk="1" hangingPunct="1"/>
            <a:r>
              <a:rPr lang="en-AU" smtClean="0">
                <a:ea typeface="ＭＳ Ｐゴシック" pitchFamily="-107" charset="-128"/>
              </a:rPr>
              <a:t>a slide with repeated alphabet </a:t>
            </a:r>
          </a:p>
          <a:p>
            <a:pPr lvl="1" eaLnBrk="1" hangingPunct="1"/>
            <a:r>
              <a:rPr lang="en-AU" smtClean="0">
                <a:ea typeface="ＭＳ Ｐゴシック" pitchFamily="-107" charset="-128"/>
              </a:rPr>
              <a:t>line up plaintext 'A' with key letter, eg 'C' </a:t>
            </a:r>
          </a:p>
          <a:p>
            <a:pPr lvl="1" eaLnBrk="1" hangingPunct="1"/>
            <a:r>
              <a:rPr lang="en-AU" smtClean="0">
                <a:ea typeface="ＭＳ Ｐゴシック" pitchFamily="-107" charset="-128"/>
              </a:rPr>
              <a:t>then read off any mapping for key letter </a:t>
            </a:r>
          </a:p>
          <a:p>
            <a:pPr eaLnBrk="1" hangingPunct="1"/>
            <a:r>
              <a:rPr lang="en-AU" smtClean="0"/>
              <a:t>can bend round into a </a:t>
            </a:r>
            <a:r>
              <a:rPr lang="en-AU" b="1" smtClean="0"/>
              <a:t>cipher disk</a:t>
            </a:r>
            <a:r>
              <a:rPr lang="en-AU" smtClean="0"/>
              <a:t> </a:t>
            </a:r>
          </a:p>
          <a:p>
            <a:pPr eaLnBrk="1" hangingPunct="1"/>
            <a:r>
              <a:rPr lang="en-AU" smtClean="0"/>
              <a:t>or expand into a </a:t>
            </a:r>
            <a:r>
              <a:rPr lang="en-AU" b="1" smtClean="0"/>
              <a:t>Vigenère Tableau</a:t>
            </a:r>
            <a:endParaRPr lang="en-AU"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t>Security of </a:t>
            </a:r>
            <a:r>
              <a:rPr lang="en-AU" smtClean="0"/>
              <a:t>Vigenère Ciphers</a:t>
            </a:r>
          </a:p>
        </p:txBody>
      </p:sp>
      <p:sp>
        <p:nvSpPr>
          <p:cNvPr id="93187" name="Rectangle 3"/>
          <p:cNvSpPr>
            <a:spLocks noGrp="1" noChangeArrowheads="1"/>
          </p:cNvSpPr>
          <p:nvPr>
            <p:ph type="body" idx="1"/>
          </p:nvPr>
        </p:nvSpPr>
        <p:spPr/>
        <p:txBody>
          <a:bodyPr/>
          <a:lstStyle/>
          <a:p>
            <a:pPr eaLnBrk="1" hangingPunct="1"/>
            <a:r>
              <a:rPr lang="en-US" smtClean="0"/>
              <a:t>have multiple ciphertext letters for each plaintext letter</a:t>
            </a:r>
          </a:p>
          <a:p>
            <a:pPr eaLnBrk="1" hangingPunct="1"/>
            <a:r>
              <a:rPr lang="en-US" smtClean="0"/>
              <a:t>hence letter frequencies are obscured</a:t>
            </a:r>
          </a:p>
          <a:p>
            <a:pPr eaLnBrk="1" hangingPunct="1"/>
            <a:r>
              <a:rPr lang="en-US" smtClean="0"/>
              <a:t>but not totally lost</a:t>
            </a:r>
          </a:p>
          <a:p>
            <a:pPr eaLnBrk="1" hangingPunct="1"/>
            <a:r>
              <a:rPr lang="en-US" smtClean="0"/>
              <a:t>start with letter frequencies</a:t>
            </a:r>
          </a:p>
          <a:p>
            <a:pPr lvl="1" eaLnBrk="1" hangingPunct="1"/>
            <a:r>
              <a:rPr lang="en-US" smtClean="0">
                <a:ea typeface="ＭＳ Ｐゴシック" pitchFamily="-107" charset="-128"/>
              </a:rPr>
              <a:t>see if look monoalphabetic or not</a:t>
            </a:r>
          </a:p>
          <a:p>
            <a:pPr eaLnBrk="1" hangingPunct="1"/>
            <a:r>
              <a:rPr lang="en-US" smtClean="0"/>
              <a:t>if not, then need to determine number of alphabets, since then can attach each</a:t>
            </a:r>
            <a:endParaRPr lang="en-AU"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AU"/>
              <a:t>Autokey Cipher</a:t>
            </a:r>
          </a:p>
        </p:txBody>
      </p:sp>
      <p:sp>
        <p:nvSpPr>
          <p:cNvPr id="96259" name="Rectangle 3"/>
          <p:cNvSpPr>
            <a:spLocks noGrp="1" noChangeArrowheads="1"/>
          </p:cNvSpPr>
          <p:nvPr>
            <p:ph type="body" idx="1"/>
          </p:nvPr>
        </p:nvSpPr>
        <p:spPr>
          <a:xfrm>
            <a:off x="395288" y="1341438"/>
            <a:ext cx="8229600" cy="5111750"/>
          </a:xfrm>
        </p:spPr>
        <p:txBody>
          <a:bodyPr/>
          <a:lstStyle/>
          <a:p>
            <a:pPr eaLnBrk="1" hangingPunct="1"/>
            <a:r>
              <a:rPr lang="en-US" sz="2800" smtClean="0"/>
              <a:t>ideally want a key as long as the message</a:t>
            </a:r>
            <a:endParaRPr lang="en-AU" sz="2800" smtClean="0"/>
          </a:p>
          <a:p>
            <a:pPr eaLnBrk="1" hangingPunct="1"/>
            <a:r>
              <a:rPr lang="en-AU" sz="2800" smtClean="0"/>
              <a:t>Vigenère proposed the </a:t>
            </a:r>
            <a:r>
              <a:rPr lang="en-AU" sz="2800" b="1" smtClean="0"/>
              <a:t>autokey</a:t>
            </a:r>
            <a:r>
              <a:rPr lang="en-AU" sz="2800" smtClean="0"/>
              <a:t> cipher </a:t>
            </a:r>
          </a:p>
          <a:p>
            <a:pPr eaLnBrk="1" hangingPunct="1"/>
            <a:r>
              <a:rPr lang="en-AU" sz="2800" smtClean="0"/>
              <a:t>with keyword is prefixed to message as key</a:t>
            </a:r>
          </a:p>
          <a:p>
            <a:pPr eaLnBrk="1" hangingPunct="1"/>
            <a:r>
              <a:rPr lang="en-AU" sz="2800" smtClean="0"/>
              <a:t>knowing keyword can recover the first few letters </a:t>
            </a:r>
          </a:p>
          <a:p>
            <a:pPr eaLnBrk="1" hangingPunct="1"/>
            <a:r>
              <a:rPr lang="en-AU" sz="2800" smtClean="0"/>
              <a:t>use these in turn on the rest of the message</a:t>
            </a:r>
          </a:p>
          <a:p>
            <a:pPr eaLnBrk="1" hangingPunct="1"/>
            <a:r>
              <a:rPr lang="en-AU" sz="2800" smtClean="0"/>
              <a:t>but still have frequency characteristics to attack </a:t>
            </a:r>
          </a:p>
          <a:p>
            <a:pPr eaLnBrk="1" hangingPunct="1"/>
            <a:r>
              <a:rPr lang="en-AU" sz="2800" smtClean="0"/>
              <a:t>eg. given key </a:t>
            </a:r>
            <a:r>
              <a:rPr lang="en-AU" sz="2800" i="1" smtClean="0"/>
              <a:t>deceptive</a:t>
            </a:r>
            <a:endParaRPr lang="en-AU" sz="2800" smtClean="0"/>
          </a:p>
          <a:p>
            <a:pPr lvl="1" eaLnBrk="1" hangingPunct="1">
              <a:buFont typeface="Wingdings" pitchFamily="2" charset="2"/>
              <a:buNone/>
            </a:pPr>
            <a:r>
              <a:rPr lang="en-AU" sz="2000" smtClean="0">
                <a:latin typeface="Courier" pitchFamily="-107" charset="0"/>
                <a:ea typeface="ＭＳ Ｐゴシック" pitchFamily="-107" charset="-128"/>
              </a:rPr>
              <a:t>key:       deceptivewearediscoveredsav</a:t>
            </a:r>
          </a:p>
          <a:p>
            <a:pPr lvl="1" eaLnBrk="1" hangingPunct="1">
              <a:buFont typeface="Wingdings" pitchFamily="2" charset="2"/>
              <a:buNone/>
            </a:pPr>
            <a:r>
              <a:rPr lang="en-AU" sz="2000" smtClean="0">
                <a:latin typeface="Courier" pitchFamily="-107" charset="0"/>
                <a:ea typeface="ＭＳ Ｐゴシック" pitchFamily="-107" charset="-128"/>
              </a:rPr>
              <a:t>plaintext: wearediscoveredsaveyourself</a:t>
            </a:r>
          </a:p>
          <a:p>
            <a:pPr lvl="1" eaLnBrk="1" hangingPunct="1">
              <a:buFont typeface="Wingdings" pitchFamily="2" charset="2"/>
              <a:buNone/>
            </a:pPr>
            <a:r>
              <a:rPr lang="en-AU" sz="2000" smtClean="0">
                <a:latin typeface="Courier" pitchFamily="-107" charset="0"/>
                <a:ea typeface="ＭＳ Ｐゴシック" pitchFamily="-107" charset="-128"/>
              </a:rPr>
              <a:t>ciphertext:ZICVTWQNGKZEIIGASXSTSLVVWLA</a:t>
            </a:r>
          </a:p>
          <a:p>
            <a:pPr lvl="1" eaLnBrk="1" hangingPunct="1">
              <a:buFont typeface="Wingdings" pitchFamily="2" charset="2"/>
              <a:buNone/>
            </a:pPr>
            <a:endParaRPr lang="en-AU" sz="2000" smtClean="0">
              <a:latin typeface="Courier New" pitchFamily="49" charset="0"/>
              <a:ea typeface="ＭＳ Ｐゴシック" pitchFamily="-107"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Vernam Cipher</a:t>
            </a:r>
          </a:p>
        </p:txBody>
      </p:sp>
      <p:sp>
        <p:nvSpPr>
          <p:cNvPr id="3" name="Content Placeholder 2"/>
          <p:cNvSpPr>
            <a:spLocks noGrp="1"/>
          </p:cNvSpPr>
          <p:nvPr>
            <p:ph idx="1"/>
          </p:nvPr>
        </p:nvSpPr>
        <p:spPr/>
        <p:txBody>
          <a:bodyPr/>
          <a:lstStyle/>
          <a:p>
            <a:pPr eaLnBrk="1" hangingPunct="1">
              <a:buFont typeface="Wingdings" pitchFamily="-107" charset="2"/>
              <a:buChar char="Ø"/>
              <a:defRPr/>
            </a:pPr>
            <a:r>
              <a:rPr lang="en-US" smtClean="0"/>
              <a:t>ultimate defense is to use a key as long as the plaintext</a:t>
            </a:r>
          </a:p>
          <a:p>
            <a:pPr eaLnBrk="1" hangingPunct="1">
              <a:buFont typeface="Wingdings" pitchFamily="-107" charset="2"/>
              <a:buChar char="Ø"/>
              <a:defRPr/>
            </a:pPr>
            <a:r>
              <a:rPr lang="en-US" smtClean="0"/>
              <a:t>with no statistical relationship to it</a:t>
            </a:r>
          </a:p>
          <a:p>
            <a:pPr eaLnBrk="1" hangingPunct="1">
              <a:buFont typeface="Wingdings" pitchFamily="-107" charset="2"/>
              <a:buChar char="Ø"/>
              <a:defRPr/>
            </a:pPr>
            <a:r>
              <a:rPr lang="en-US" smtClean="0"/>
              <a:t>invented by AT&amp;T engineer Gilbert Vernam in 1918</a:t>
            </a:r>
          </a:p>
          <a:p>
            <a:pPr eaLnBrk="1" hangingPunct="1">
              <a:buFont typeface="Wingdings" pitchFamily="-107" charset="2"/>
              <a:buChar char="Ø"/>
              <a:defRPr/>
            </a:pPr>
            <a:r>
              <a:rPr lang="en-US" smtClean="0"/>
              <a:t>originally proposed using a very long but eventually repeating key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smtClean="0"/>
              <a:t>One-Time Pad</a:t>
            </a:r>
            <a:endParaRPr lang="en-AU" smtClean="0"/>
          </a:p>
        </p:txBody>
      </p:sp>
      <p:sp>
        <p:nvSpPr>
          <p:cNvPr id="98307" name="Rectangle 3"/>
          <p:cNvSpPr>
            <a:spLocks noGrp="1" noChangeArrowheads="1"/>
          </p:cNvSpPr>
          <p:nvPr>
            <p:ph type="body" idx="1"/>
          </p:nvPr>
        </p:nvSpPr>
        <p:spPr/>
        <p:txBody>
          <a:bodyPr/>
          <a:lstStyle/>
          <a:p>
            <a:pPr eaLnBrk="1" hangingPunct="1"/>
            <a:r>
              <a:rPr lang="en-AU" sz="2800" smtClean="0"/>
              <a:t>if a truly random key as long as the message is used, the cipher will be secure </a:t>
            </a:r>
          </a:p>
          <a:p>
            <a:pPr eaLnBrk="1" hangingPunct="1"/>
            <a:r>
              <a:rPr lang="en-AU" sz="2800" smtClean="0"/>
              <a:t>called a One-Time pad</a:t>
            </a:r>
          </a:p>
          <a:p>
            <a:pPr eaLnBrk="1" hangingPunct="1"/>
            <a:r>
              <a:rPr lang="en-US" sz="2800" smtClean="0"/>
              <a:t>is unbreakable since ciphertext bears no statistical relationship to the plaintext</a:t>
            </a:r>
          </a:p>
          <a:p>
            <a:pPr eaLnBrk="1" hangingPunct="1"/>
            <a:r>
              <a:rPr lang="en-US" sz="2800" smtClean="0"/>
              <a:t>since for </a:t>
            </a:r>
            <a:r>
              <a:rPr lang="en-US" sz="2800" b="1" smtClean="0"/>
              <a:t>any plaintext</a:t>
            </a:r>
            <a:r>
              <a:rPr lang="en-US" sz="2800" smtClean="0"/>
              <a:t> &amp; </a:t>
            </a:r>
            <a:r>
              <a:rPr lang="en-US" sz="2800" b="1" smtClean="0"/>
              <a:t>any ciphertext</a:t>
            </a:r>
            <a:r>
              <a:rPr lang="en-US" sz="2800" smtClean="0"/>
              <a:t> there exists a key mapping one to other</a:t>
            </a:r>
          </a:p>
          <a:p>
            <a:pPr eaLnBrk="1" hangingPunct="1"/>
            <a:r>
              <a:rPr lang="en-US" sz="2800" smtClean="0"/>
              <a:t>can only use the key </a:t>
            </a:r>
            <a:r>
              <a:rPr lang="en-US" sz="2800" b="1" smtClean="0"/>
              <a:t>once</a:t>
            </a:r>
            <a:r>
              <a:rPr lang="en-US" sz="2800" smtClean="0"/>
              <a:t> though</a:t>
            </a:r>
          </a:p>
          <a:p>
            <a:pPr eaLnBrk="1" hangingPunct="1"/>
            <a:r>
              <a:rPr lang="en-US" sz="2800" smtClean="0"/>
              <a:t>problems in generation &amp; safe distribution of key</a:t>
            </a:r>
            <a:endParaRPr lang="en-AU" sz="28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AU"/>
              <a:t>Transposition Ciphers</a:t>
            </a:r>
          </a:p>
        </p:txBody>
      </p:sp>
      <p:sp>
        <p:nvSpPr>
          <p:cNvPr id="100355" name="Rectangle 3"/>
          <p:cNvSpPr>
            <a:spLocks noGrp="1" noChangeArrowheads="1"/>
          </p:cNvSpPr>
          <p:nvPr>
            <p:ph type="body" idx="1"/>
          </p:nvPr>
        </p:nvSpPr>
        <p:spPr/>
        <p:txBody>
          <a:bodyPr/>
          <a:lstStyle/>
          <a:p>
            <a:pPr eaLnBrk="1" hangingPunct="1">
              <a:buFont typeface="Wingdings" pitchFamily="-107" charset="2"/>
              <a:buChar char="Ø"/>
              <a:defRPr/>
            </a:pPr>
            <a:r>
              <a:rPr lang="en-AU"/>
              <a:t>now consider classical </a:t>
            </a:r>
            <a:r>
              <a:rPr lang="en-AU" b="1"/>
              <a:t>transposition</a:t>
            </a:r>
            <a:r>
              <a:rPr lang="en-AU"/>
              <a:t> or </a:t>
            </a:r>
            <a:r>
              <a:rPr lang="en-AU" b="1"/>
              <a:t>permutation</a:t>
            </a:r>
            <a:r>
              <a:rPr lang="en-AU"/>
              <a:t> ciphers </a:t>
            </a:r>
          </a:p>
          <a:p>
            <a:pPr eaLnBrk="1" hangingPunct="1">
              <a:buFont typeface="Wingdings" pitchFamily="-107" charset="2"/>
              <a:buChar char="Ø"/>
              <a:defRPr/>
            </a:pPr>
            <a:r>
              <a:rPr lang="en-AU"/>
              <a:t>these hide the message by rearranging the letter order </a:t>
            </a:r>
          </a:p>
          <a:p>
            <a:pPr eaLnBrk="1" hangingPunct="1">
              <a:buFont typeface="Wingdings" pitchFamily="-107" charset="2"/>
              <a:buChar char="Ø"/>
              <a:defRPr/>
            </a:pPr>
            <a:r>
              <a:rPr lang="en-AU"/>
              <a:t>without altering the actual letters used</a:t>
            </a:r>
          </a:p>
          <a:p>
            <a:pPr eaLnBrk="1" hangingPunct="1">
              <a:buFont typeface="Wingdings" pitchFamily="-107" charset="2"/>
              <a:buChar char="Ø"/>
              <a:defRPr/>
            </a:pPr>
            <a:r>
              <a:rPr lang="en-AU"/>
              <a:t>can recognise these since have the same frequency distribution as the original text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t>Some Basic Terminology</a:t>
            </a:r>
          </a:p>
        </p:txBody>
      </p:sp>
      <p:sp>
        <p:nvSpPr>
          <p:cNvPr id="48131" name="Rectangle 3"/>
          <p:cNvSpPr>
            <a:spLocks noGrp="1" noChangeArrowheads="1"/>
          </p:cNvSpPr>
          <p:nvPr>
            <p:ph type="body" idx="1"/>
          </p:nvPr>
        </p:nvSpPr>
        <p:spPr>
          <a:xfrm>
            <a:off x="457200" y="1773238"/>
            <a:ext cx="8229600" cy="4779962"/>
          </a:xfrm>
        </p:spPr>
        <p:txBody>
          <a:bodyPr/>
          <a:lstStyle/>
          <a:p>
            <a:pPr eaLnBrk="1" hangingPunct="1">
              <a:lnSpc>
                <a:spcPct val="80000"/>
              </a:lnSpc>
              <a:spcAft>
                <a:spcPts val="1200"/>
              </a:spcAft>
            </a:pPr>
            <a:r>
              <a:rPr lang="en-AU" sz="2400" b="1" smtClean="0"/>
              <a:t>plaintext</a:t>
            </a:r>
            <a:r>
              <a:rPr lang="en-AU" sz="2400" smtClean="0"/>
              <a:t> - original message </a:t>
            </a:r>
          </a:p>
          <a:p>
            <a:pPr eaLnBrk="1" hangingPunct="1">
              <a:lnSpc>
                <a:spcPct val="80000"/>
              </a:lnSpc>
              <a:spcAft>
                <a:spcPts val="1200"/>
              </a:spcAft>
            </a:pPr>
            <a:r>
              <a:rPr lang="en-AU" sz="2400" b="1" smtClean="0"/>
              <a:t>ciphertext</a:t>
            </a:r>
            <a:r>
              <a:rPr lang="en-AU" sz="2400" smtClean="0"/>
              <a:t> - coded message </a:t>
            </a:r>
          </a:p>
          <a:p>
            <a:pPr eaLnBrk="1" hangingPunct="1">
              <a:lnSpc>
                <a:spcPct val="80000"/>
              </a:lnSpc>
              <a:spcAft>
                <a:spcPts val="1200"/>
              </a:spcAft>
            </a:pPr>
            <a:r>
              <a:rPr lang="en-AU" sz="2400" b="1" smtClean="0"/>
              <a:t>cipher</a:t>
            </a:r>
            <a:r>
              <a:rPr lang="en-AU" sz="2400" smtClean="0"/>
              <a:t> - algorithm for transforming plaintext to ciphertext </a:t>
            </a:r>
          </a:p>
          <a:p>
            <a:pPr eaLnBrk="1" hangingPunct="1">
              <a:lnSpc>
                <a:spcPct val="80000"/>
              </a:lnSpc>
              <a:spcAft>
                <a:spcPts val="1200"/>
              </a:spcAft>
            </a:pPr>
            <a:r>
              <a:rPr lang="en-AU" sz="2400" b="1" smtClean="0"/>
              <a:t>key</a:t>
            </a:r>
            <a:r>
              <a:rPr lang="en-AU" sz="2400" smtClean="0"/>
              <a:t> - info used in cipher known only to sender/receiver </a:t>
            </a:r>
          </a:p>
          <a:p>
            <a:pPr eaLnBrk="1" hangingPunct="1">
              <a:lnSpc>
                <a:spcPct val="80000"/>
              </a:lnSpc>
              <a:spcAft>
                <a:spcPts val="1200"/>
              </a:spcAft>
            </a:pPr>
            <a:r>
              <a:rPr lang="en-AU" sz="2400" b="1" smtClean="0"/>
              <a:t>encipher (encrypt)</a:t>
            </a:r>
            <a:r>
              <a:rPr lang="en-AU" sz="2400" smtClean="0"/>
              <a:t> - converting plaintext to ciphertext </a:t>
            </a:r>
          </a:p>
          <a:p>
            <a:pPr eaLnBrk="1" hangingPunct="1">
              <a:lnSpc>
                <a:spcPct val="80000"/>
              </a:lnSpc>
              <a:spcAft>
                <a:spcPts val="1200"/>
              </a:spcAft>
            </a:pPr>
            <a:r>
              <a:rPr lang="en-AU" sz="2400" b="1" smtClean="0"/>
              <a:t>decipher (decrypt)</a:t>
            </a:r>
            <a:r>
              <a:rPr lang="en-AU" sz="2400" smtClean="0"/>
              <a:t> - recovering ciphertext from plaintext</a:t>
            </a:r>
          </a:p>
          <a:p>
            <a:pPr eaLnBrk="1" hangingPunct="1">
              <a:lnSpc>
                <a:spcPct val="80000"/>
              </a:lnSpc>
              <a:spcAft>
                <a:spcPts val="1200"/>
              </a:spcAft>
            </a:pPr>
            <a:r>
              <a:rPr lang="en-AU" sz="2400" b="1" smtClean="0"/>
              <a:t>cryptography</a:t>
            </a:r>
            <a:r>
              <a:rPr lang="en-AU" sz="2400" smtClean="0"/>
              <a:t> - study of encryption principles/methods</a:t>
            </a:r>
          </a:p>
          <a:p>
            <a:pPr eaLnBrk="1" hangingPunct="1">
              <a:lnSpc>
                <a:spcPct val="80000"/>
              </a:lnSpc>
              <a:spcAft>
                <a:spcPts val="1200"/>
              </a:spcAft>
            </a:pPr>
            <a:r>
              <a:rPr lang="en-AU" sz="2400" b="1" smtClean="0"/>
              <a:t>cryptanalysis (codebreaking)</a:t>
            </a:r>
            <a:r>
              <a:rPr lang="en-AU" sz="2400" smtClean="0"/>
              <a:t> - study of principles/ methods of deciphering ciphertext </a:t>
            </a:r>
            <a:r>
              <a:rPr lang="en-AU" sz="2400" i="1" smtClean="0"/>
              <a:t>without</a:t>
            </a:r>
            <a:r>
              <a:rPr lang="en-AU" sz="2400" smtClean="0"/>
              <a:t> knowing key</a:t>
            </a:r>
          </a:p>
          <a:p>
            <a:pPr eaLnBrk="1" hangingPunct="1">
              <a:lnSpc>
                <a:spcPct val="80000"/>
              </a:lnSpc>
              <a:spcAft>
                <a:spcPts val="1200"/>
              </a:spcAft>
            </a:pPr>
            <a:r>
              <a:rPr lang="en-AU" sz="2400" b="1" smtClean="0"/>
              <a:t>cryptology</a:t>
            </a:r>
            <a:r>
              <a:rPr lang="en-AU" sz="2400" smtClean="0"/>
              <a:t> - field of both cryptography and cryptanalysis</a:t>
            </a:r>
            <a:endParaRPr lang="en-AU" sz="20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AU"/>
              <a:t>Rail Fence cipher</a:t>
            </a:r>
          </a:p>
        </p:txBody>
      </p:sp>
      <p:sp>
        <p:nvSpPr>
          <p:cNvPr id="102403" name="Rectangle 3"/>
          <p:cNvSpPr>
            <a:spLocks noGrp="1" noChangeArrowheads="1"/>
          </p:cNvSpPr>
          <p:nvPr>
            <p:ph type="body" idx="1"/>
          </p:nvPr>
        </p:nvSpPr>
        <p:spPr/>
        <p:txBody>
          <a:bodyPr/>
          <a:lstStyle/>
          <a:p>
            <a:pPr eaLnBrk="1" hangingPunct="1">
              <a:lnSpc>
                <a:spcPct val="90000"/>
              </a:lnSpc>
            </a:pPr>
            <a:r>
              <a:rPr lang="en-AU" sz="2800" smtClean="0"/>
              <a:t>write message letters out diagonally over a number of rows </a:t>
            </a:r>
          </a:p>
          <a:p>
            <a:pPr eaLnBrk="1" hangingPunct="1">
              <a:lnSpc>
                <a:spcPct val="90000"/>
              </a:lnSpc>
            </a:pPr>
            <a:r>
              <a:rPr lang="en-AU" sz="2800" smtClean="0"/>
              <a:t>then read off cipher row by row</a:t>
            </a:r>
          </a:p>
          <a:p>
            <a:pPr eaLnBrk="1" hangingPunct="1">
              <a:lnSpc>
                <a:spcPct val="90000"/>
              </a:lnSpc>
            </a:pPr>
            <a:r>
              <a:rPr lang="en-US" sz="2800" smtClean="0"/>
              <a:t>eg. write message out as:</a:t>
            </a:r>
            <a:endParaRPr lang="en-AU" sz="2800" smtClean="0"/>
          </a:p>
          <a:p>
            <a:pPr lvl="1" eaLnBrk="1" hangingPunct="1">
              <a:lnSpc>
                <a:spcPct val="90000"/>
              </a:lnSpc>
              <a:buFont typeface="Wingdings" pitchFamily="2" charset="2"/>
              <a:buNone/>
            </a:pPr>
            <a:r>
              <a:rPr lang="en-AU" sz="2000" smtClean="0">
                <a:latin typeface="Courier New" pitchFamily="49" charset="0"/>
                <a:ea typeface="ＭＳ Ｐゴシック" pitchFamily="-107" charset="-128"/>
              </a:rPr>
              <a:t>m e m a t r h t g p r y</a:t>
            </a:r>
          </a:p>
          <a:p>
            <a:pPr lvl="1" eaLnBrk="1" hangingPunct="1">
              <a:lnSpc>
                <a:spcPct val="90000"/>
              </a:lnSpc>
              <a:buFont typeface="Wingdings" pitchFamily="2" charset="2"/>
              <a:buNone/>
            </a:pPr>
            <a:r>
              <a:rPr lang="en-AU" sz="2000" smtClean="0">
                <a:latin typeface="Courier New" pitchFamily="49" charset="0"/>
                <a:ea typeface="ＭＳ Ｐゴシック" pitchFamily="-107" charset="-128"/>
              </a:rPr>
              <a:t> e t e f e t e o a a t</a:t>
            </a:r>
          </a:p>
          <a:p>
            <a:pPr eaLnBrk="1" hangingPunct="1">
              <a:lnSpc>
                <a:spcPct val="90000"/>
              </a:lnSpc>
            </a:pPr>
            <a:r>
              <a:rPr lang="en-US" sz="2800" smtClean="0"/>
              <a:t>giving ciphertext</a:t>
            </a:r>
          </a:p>
          <a:p>
            <a:pPr lvl="1" eaLnBrk="1" hangingPunct="1">
              <a:lnSpc>
                <a:spcPct val="90000"/>
              </a:lnSpc>
              <a:buFont typeface="Wingdings" pitchFamily="2" charset="2"/>
              <a:buNone/>
            </a:pPr>
            <a:r>
              <a:rPr lang="en-AU" sz="2000" smtClean="0">
                <a:latin typeface="Courier New" pitchFamily="49" charset="0"/>
                <a:ea typeface="ＭＳ Ｐゴシック" pitchFamily="-107" charset="-128"/>
              </a:rPr>
              <a:t>MEMATRHTGPRYETEFETEOAAT</a:t>
            </a:r>
          </a:p>
          <a:p>
            <a:pPr lvl="1" eaLnBrk="1" hangingPunct="1">
              <a:lnSpc>
                <a:spcPct val="90000"/>
              </a:lnSpc>
              <a:buFont typeface="Wingdings" pitchFamily="2" charset="2"/>
              <a:buNone/>
            </a:pPr>
            <a:endParaRPr lang="en-AU" sz="2400" smtClean="0">
              <a:ea typeface="ＭＳ Ｐゴシック" pitchFamily="-107" charset="-128"/>
            </a:endParaRPr>
          </a:p>
          <a:p>
            <a:pPr lvl="1" eaLnBrk="1" hangingPunct="1">
              <a:lnSpc>
                <a:spcPct val="90000"/>
              </a:lnSpc>
            </a:pPr>
            <a:endParaRPr lang="en-AU" sz="2400" smtClean="0">
              <a:ea typeface="ＭＳ Ｐゴシック" pitchFamily="-107"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AU"/>
              <a:t>Row Transposition Ciphers</a:t>
            </a:r>
          </a:p>
        </p:txBody>
      </p:sp>
      <p:sp>
        <p:nvSpPr>
          <p:cNvPr id="104451" name="Rectangle 3"/>
          <p:cNvSpPr>
            <a:spLocks noGrp="1" noChangeArrowheads="1"/>
          </p:cNvSpPr>
          <p:nvPr>
            <p:ph type="body" idx="1"/>
          </p:nvPr>
        </p:nvSpPr>
        <p:spPr/>
        <p:txBody>
          <a:bodyPr/>
          <a:lstStyle/>
          <a:p>
            <a:pPr eaLnBrk="1" hangingPunct="1">
              <a:lnSpc>
                <a:spcPct val="80000"/>
              </a:lnSpc>
              <a:buFont typeface="Wingdings" pitchFamily="-107" charset="2"/>
              <a:buChar char="Ø"/>
              <a:defRPr/>
            </a:pPr>
            <a:r>
              <a:rPr lang="en-US" smtClean="0"/>
              <a:t>is a more complex transposition</a:t>
            </a:r>
            <a:endParaRPr lang="en-AU" smtClean="0"/>
          </a:p>
          <a:p>
            <a:pPr eaLnBrk="1" hangingPunct="1">
              <a:lnSpc>
                <a:spcPct val="80000"/>
              </a:lnSpc>
              <a:buFont typeface="Wingdings" pitchFamily="-107" charset="2"/>
              <a:buChar char="Ø"/>
              <a:defRPr/>
            </a:pPr>
            <a:r>
              <a:rPr lang="en-AU" smtClean="0"/>
              <a:t>write letters of message out in rows over a specified number of columns</a:t>
            </a:r>
          </a:p>
          <a:p>
            <a:pPr eaLnBrk="1" hangingPunct="1">
              <a:lnSpc>
                <a:spcPct val="80000"/>
              </a:lnSpc>
              <a:buFont typeface="Wingdings" pitchFamily="-107" charset="2"/>
              <a:buChar char="Ø"/>
              <a:defRPr/>
            </a:pPr>
            <a:r>
              <a:rPr lang="en-AU" smtClean="0"/>
              <a:t>then reorder the columns according to some key before reading off the rows</a:t>
            </a:r>
            <a:endParaRPr lang="en-AU" sz="3600" smtClean="0">
              <a:latin typeface="Courier New" pitchFamily="-107" charset="0"/>
            </a:endParaRP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Key: </a:t>
            </a:r>
            <a:r>
              <a:rPr lang="en-US" sz="2000" smtClean="0">
                <a:ea typeface="ＭＳ Ｐゴシック" pitchFamily="-107" charset="-128"/>
              </a:rPr>
              <a:t>4312567</a:t>
            </a:r>
            <a:endParaRPr lang="en-AU" sz="2000" smtClean="0">
              <a:latin typeface="Courier" pitchFamily="-107" charset="0"/>
              <a:ea typeface="ＭＳ Ｐゴシック" pitchFamily="-107" charset="-128"/>
            </a:endParaRP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Column Out 3 4 2 1 5 6 7</a:t>
            </a: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Plaintext: a t t a c k p</a:t>
            </a: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           o s t p o n e</a:t>
            </a: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           d u n t i l t</a:t>
            </a: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           w o a m x y z</a:t>
            </a:r>
          </a:p>
          <a:p>
            <a:pPr lvl="1" eaLnBrk="1" hangingPunct="1">
              <a:lnSpc>
                <a:spcPct val="80000"/>
              </a:lnSpc>
              <a:buFont typeface="Wingdings" pitchFamily="-107" charset="2"/>
              <a:buNone/>
              <a:defRPr/>
            </a:pPr>
            <a:r>
              <a:rPr lang="en-AU" sz="2000" smtClean="0">
                <a:latin typeface="Courier" pitchFamily="-107" charset="0"/>
                <a:ea typeface="ＭＳ Ｐゴシック" pitchFamily="-107" charset="-128"/>
              </a:rPr>
              <a:t>Ciphertext: TTNAAPTMTSUOAODWCOIXKNLYPETZ</a:t>
            </a:r>
          </a:p>
          <a:p>
            <a:pPr lvl="1" eaLnBrk="1" hangingPunct="1">
              <a:lnSpc>
                <a:spcPct val="80000"/>
              </a:lnSpc>
              <a:buFont typeface="Wingdings" pitchFamily="-107" charset="2"/>
              <a:buNone/>
              <a:defRPr/>
            </a:pPr>
            <a:r>
              <a:rPr lang="en-AU" sz="2400" smtClean="0">
                <a:ea typeface="ＭＳ Ｐゴシック" pitchFamily="-107" charset="-128"/>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smtClean="0"/>
              <a:t>Product Ciphers</a:t>
            </a:r>
            <a:endParaRPr lang="en-AU" smtClean="0"/>
          </a:p>
        </p:txBody>
      </p:sp>
      <p:sp>
        <p:nvSpPr>
          <p:cNvPr id="105475" name="Rectangle 3"/>
          <p:cNvSpPr>
            <a:spLocks noGrp="1" noChangeArrowheads="1"/>
          </p:cNvSpPr>
          <p:nvPr>
            <p:ph type="body" idx="1"/>
          </p:nvPr>
        </p:nvSpPr>
        <p:spPr/>
        <p:txBody>
          <a:bodyPr/>
          <a:lstStyle/>
          <a:p>
            <a:pPr eaLnBrk="1" hangingPunct="1">
              <a:lnSpc>
                <a:spcPct val="90000"/>
              </a:lnSpc>
            </a:pPr>
            <a:r>
              <a:rPr lang="en-AU" sz="2800" smtClean="0"/>
              <a:t>ciphers using substitutions or transpositions are not secure because of language characteristics</a:t>
            </a:r>
          </a:p>
          <a:p>
            <a:pPr eaLnBrk="1" hangingPunct="1">
              <a:lnSpc>
                <a:spcPct val="90000"/>
              </a:lnSpc>
            </a:pPr>
            <a:r>
              <a:rPr lang="en-AU" sz="2800" smtClean="0"/>
              <a:t>hence consider using several ciphers in succession to make harder, but: </a:t>
            </a:r>
          </a:p>
          <a:p>
            <a:pPr lvl="1" eaLnBrk="1" hangingPunct="1">
              <a:lnSpc>
                <a:spcPct val="90000"/>
              </a:lnSpc>
            </a:pPr>
            <a:r>
              <a:rPr lang="en-AU" sz="2400" smtClean="0">
                <a:ea typeface="ＭＳ Ｐゴシック" pitchFamily="-107" charset="-128"/>
              </a:rPr>
              <a:t>two substitutions make a more complex substitution </a:t>
            </a:r>
          </a:p>
          <a:p>
            <a:pPr lvl="1" eaLnBrk="1" hangingPunct="1">
              <a:lnSpc>
                <a:spcPct val="90000"/>
              </a:lnSpc>
            </a:pPr>
            <a:r>
              <a:rPr lang="en-AU" sz="2400" smtClean="0">
                <a:ea typeface="ＭＳ Ｐゴシック" pitchFamily="-107" charset="-128"/>
              </a:rPr>
              <a:t>two transpositions make more complex transposition </a:t>
            </a:r>
          </a:p>
          <a:p>
            <a:pPr lvl="1" eaLnBrk="1" hangingPunct="1">
              <a:lnSpc>
                <a:spcPct val="90000"/>
              </a:lnSpc>
            </a:pPr>
            <a:r>
              <a:rPr lang="en-AU" sz="2400" smtClean="0">
                <a:ea typeface="ＭＳ Ｐゴシック" pitchFamily="-107" charset="-128"/>
              </a:rPr>
              <a:t>but a substitution followed by a transposition makes a new much harder cipher </a:t>
            </a:r>
          </a:p>
          <a:p>
            <a:pPr eaLnBrk="1" hangingPunct="1">
              <a:lnSpc>
                <a:spcPct val="90000"/>
              </a:lnSpc>
            </a:pPr>
            <a:r>
              <a:rPr lang="en-US" sz="2800" smtClean="0"/>
              <a:t>this is bridge from classical to modern ciphers</a:t>
            </a:r>
            <a:endParaRPr lang="en-AU" sz="2800" smtClean="0"/>
          </a:p>
          <a:p>
            <a:pPr eaLnBrk="1" hangingPunct="1">
              <a:lnSpc>
                <a:spcPct val="90000"/>
              </a:lnSpc>
            </a:pPr>
            <a:endParaRPr lang="en-AU" sz="28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mtClean="0"/>
              <a:t>Rotor Machines</a:t>
            </a:r>
            <a:endParaRPr lang="en-AU" smtClean="0"/>
          </a:p>
        </p:txBody>
      </p:sp>
      <p:sp>
        <p:nvSpPr>
          <p:cNvPr id="106499" name="Rectangle 3"/>
          <p:cNvSpPr>
            <a:spLocks noGrp="1" noChangeArrowheads="1"/>
          </p:cNvSpPr>
          <p:nvPr>
            <p:ph type="body" idx="1"/>
          </p:nvPr>
        </p:nvSpPr>
        <p:spPr/>
        <p:txBody>
          <a:bodyPr/>
          <a:lstStyle/>
          <a:p>
            <a:pPr eaLnBrk="1" hangingPunct="1">
              <a:lnSpc>
                <a:spcPct val="90000"/>
              </a:lnSpc>
            </a:pPr>
            <a:r>
              <a:rPr lang="en-US" sz="2800" smtClean="0"/>
              <a:t>before modern ciphers, rotor machines were most common complex ciphers in use</a:t>
            </a:r>
          </a:p>
          <a:p>
            <a:pPr eaLnBrk="1" hangingPunct="1">
              <a:lnSpc>
                <a:spcPct val="90000"/>
              </a:lnSpc>
            </a:pPr>
            <a:r>
              <a:rPr lang="en-US" sz="2800" smtClean="0"/>
              <a:t>widely used in WW2</a:t>
            </a:r>
          </a:p>
          <a:p>
            <a:pPr lvl="1" eaLnBrk="1" hangingPunct="1">
              <a:lnSpc>
                <a:spcPct val="90000"/>
              </a:lnSpc>
            </a:pPr>
            <a:r>
              <a:rPr lang="en-US" sz="2400" smtClean="0">
                <a:ea typeface="ＭＳ Ｐゴシック" pitchFamily="-107" charset="-128"/>
              </a:rPr>
              <a:t>German Enigma, Allied Hagelin, Japanese Purple</a:t>
            </a:r>
          </a:p>
          <a:p>
            <a:pPr eaLnBrk="1" hangingPunct="1">
              <a:lnSpc>
                <a:spcPct val="90000"/>
              </a:lnSpc>
            </a:pPr>
            <a:r>
              <a:rPr lang="en-US" sz="2800" smtClean="0"/>
              <a:t>implemented a very complex, varying substitution cipher</a:t>
            </a:r>
          </a:p>
          <a:p>
            <a:pPr eaLnBrk="1" hangingPunct="1">
              <a:lnSpc>
                <a:spcPct val="90000"/>
              </a:lnSpc>
            </a:pPr>
            <a:r>
              <a:rPr lang="en-US" sz="2800" smtClean="0"/>
              <a:t>used a series of cylinders, each giving one substitution, which rotated and changed after each letter was encrypted</a:t>
            </a:r>
          </a:p>
          <a:p>
            <a:pPr eaLnBrk="1" hangingPunct="1">
              <a:lnSpc>
                <a:spcPct val="90000"/>
              </a:lnSpc>
            </a:pPr>
            <a:r>
              <a:rPr lang="en-US" sz="2800" smtClean="0"/>
              <a:t>with 3 cylinders have 26</a:t>
            </a:r>
            <a:r>
              <a:rPr lang="en-US" sz="2800" baseline="30000" smtClean="0"/>
              <a:t>3</a:t>
            </a:r>
            <a:r>
              <a:rPr lang="en-US" sz="2800" smtClean="0"/>
              <a:t>=17576 alphabets</a:t>
            </a:r>
            <a:endParaRPr lang="en-AU" sz="28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smtClean="0"/>
              <a:t>Hagelin Rotor Machine</a:t>
            </a:r>
            <a:endParaRPr lang="en-AU" smtClean="0"/>
          </a:p>
        </p:txBody>
      </p:sp>
      <p:pic>
        <p:nvPicPr>
          <p:cNvPr id="94211" name="Picture 7" descr="hagelin.jpg                                                    0009E660  Mnementh                      BEAE7A2F:"/>
          <p:cNvPicPr>
            <a:picLocks noChangeAspect="1" noChangeArrowheads="1"/>
          </p:cNvPicPr>
          <p:nvPr/>
        </p:nvPicPr>
        <p:blipFill>
          <a:blip r:embed="rId3"/>
          <a:srcRect/>
          <a:stretch>
            <a:fillRect/>
          </a:stretch>
        </p:blipFill>
        <p:spPr bwMode="auto">
          <a:xfrm>
            <a:off x="2743200" y="1524000"/>
            <a:ext cx="3552825" cy="495141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smtClean="0"/>
              <a:t>Rotor Machine Principles</a:t>
            </a:r>
          </a:p>
        </p:txBody>
      </p:sp>
      <p:pic>
        <p:nvPicPr>
          <p:cNvPr id="96259" name="Picture 3"/>
          <p:cNvPicPr>
            <a:picLocks noChangeAspect="1"/>
          </p:cNvPicPr>
          <p:nvPr/>
        </p:nvPicPr>
        <p:blipFill>
          <a:blip r:embed="rId3"/>
          <a:srcRect/>
          <a:stretch>
            <a:fillRect/>
          </a:stretch>
        </p:blipFill>
        <p:spPr bwMode="auto">
          <a:xfrm>
            <a:off x="762000" y="1143000"/>
            <a:ext cx="7642225" cy="54514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AU"/>
              <a:t>Steganography</a:t>
            </a:r>
          </a:p>
        </p:txBody>
      </p:sp>
      <p:sp>
        <p:nvSpPr>
          <p:cNvPr id="107523" name="Rectangle 3"/>
          <p:cNvSpPr>
            <a:spLocks noGrp="1" noChangeArrowheads="1"/>
          </p:cNvSpPr>
          <p:nvPr>
            <p:ph type="body" idx="1"/>
          </p:nvPr>
        </p:nvSpPr>
        <p:spPr/>
        <p:txBody>
          <a:bodyPr/>
          <a:lstStyle/>
          <a:p>
            <a:pPr eaLnBrk="1" hangingPunct="1">
              <a:lnSpc>
                <a:spcPct val="90000"/>
              </a:lnSpc>
            </a:pPr>
            <a:r>
              <a:rPr lang="en-US" smtClean="0"/>
              <a:t>an alternative to encryption</a:t>
            </a:r>
          </a:p>
          <a:p>
            <a:pPr eaLnBrk="1" hangingPunct="1">
              <a:lnSpc>
                <a:spcPct val="90000"/>
              </a:lnSpc>
            </a:pPr>
            <a:r>
              <a:rPr lang="en-US" smtClean="0"/>
              <a:t>hides existence of message</a:t>
            </a:r>
          </a:p>
          <a:p>
            <a:pPr lvl="1" eaLnBrk="1" hangingPunct="1">
              <a:lnSpc>
                <a:spcPct val="90000"/>
              </a:lnSpc>
            </a:pPr>
            <a:r>
              <a:rPr lang="en-US" smtClean="0">
                <a:ea typeface="ＭＳ Ｐゴシック" pitchFamily="-107" charset="-128"/>
              </a:rPr>
              <a:t>using only a subset of letters/words in a longer message marked in some way</a:t>
            </a:r>
          </a:p>
          <a:p>
            <a:pPr lvl="1" eaLnBrk="1" hangingPunct="1">
              <a:lnSpc>
                <a:spcPct val="90000"/>
              </a:lnSpc>
            </a:pPr>
            <a:r>
              <a:rPr lang="en-US" smtClean="0">
                <a:ea typeface="ＭＳ Ｐゴシック" pitchFamily="-107" charset="-128"/>
              </a:rPr>
              <a:t>using invisible ink</a:t>
            </a:r>
          </a:p>
          <a:p>
            <a:pPr lvl="1" eaLnBrk="1" hangingPunct="1">
              <a:lnSpc>
                <a:spcPct val="90000"/>
              </a:lnSpc>
            </a:pPr>
            <a:r>
              <a:rPr lang="en-US" smtClean="0">
                <a:ea typeface="ＭＳ Ｐゴシック" pitchFamily="-107" charset="-128"/>
              </a:rPr>
              <a:t>hiding in LSB in graphic image or sound file</a:t>
            </a:r>
          </a:p>
          <a:p>
            <a:pPr eaLnBrk="1" hangingPunct="1">
              <a:lnSpc>
                <a:spcPct val="90000"/>
              </a:lnSpc>
            </a:pPr>
            <a:r>
              <a:rPr lang="en-US" smtClean="0"/>
              <a:t>has drawbacks</a:t>
            </a:r>
          </a:p>
          <a:p>
            <a:pPr lvl="1" eaLnBrk="1" hangingPunct="1">
              <a:lnSpc>
                <a:spcPct val="90000"/>
              </a:lnSpc>
            </a:pPr>
            <a:r>
              <a:rPr lang="en-US" smtClean="0">
                <a:ea typeface="ＭＳ Ｐゴシック" pitchFamily="-107" charset="-128"/>
              </a:rPr>
              <a:t>high overhead to hide relatively few info bits</a:t>
            </a:r>
          </a:p>
          <a:p>
            <a:pPr eaLnBrk="1" hangingPunct="1">
              <a:lnSpc>
                <a:spcPct val="90000"/>
              </a:lnSpc>
            </a:pPr>
            <a:r>
              <a:rPr lang="en-US" smtClean="0"/>
              <a:t>advantage is can obscure encryption use</a:t>
            </a:r>
          </a:p>
          <a:p>
            <a:pPr lvl="1" eaLnBrk="1" hangingPunct="1">
              <a:lnSpc>
                <a:spcPct val="90000"/>
              </a:lnSpc>
            </a:pPr>
            <a:endParaRPr lang="en-AU" smtClean="0">
              <a:ea typeface="ＭＳ Ｐゴシック" pitchFamily="-107"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Summary</a:t>
            </a:r>
            <a:endParaRPr lang="en-AU" smtClean="0"/>
          </a:p>
        </p:txBody>
      </p:sp>
      <p:sp>
        <p:nvSpPr>
          <p:cNvPr id="108547" name="Rectangle 3"/>
          <p:cNvSpPr>
            <a:spLocks noGrp="1" noChangeArrowheads="1"/>
          </p:cNvSpPr>
          <p:nvPr>
            <p:ph type="body" idx="1"/>
          </p:nvPr>
        </p:nvSpPr>
        <p:spPr>
          <a:xfrm>
            <a:off x="457200" y="1676400"/>
            <a:ext cx="8229600" cy="4953000"/>
          </a:xfrm>
        </p:spPr>
        <p:txBody>
          <a:bodyPr/>
          <a:lstStyle/>
          <a:p>
            <a:pPr eaLnBrk="1" hangingPunct="1"/>
            <a:r>
              <a:rPr lang="en-US" smtClean="0"/>
              <a:t>have considered:</a:t>
            </a:r>
          </a:p>
          <a:p>
            <a:pPr lvl="1" eaLnBrk="1" hangingPunct="1"/>
            <a:r>
              <a:rPr lang="en-US" smtClean="0">
                <a:ea typeface="ＭＳ Ｐゴシック" pitchFamily="-107" charset="-128"/>
              </a:rPr>
              <a:t>classical cipher techniques and terminology</a:t>
            </a:r>
          </a:p>
          <a:p>
            <a:pPr lvl="1" eaLnBrk="1" hangingPunct="1"/>
            <a:r>
              <a:rPr lang="en-US" smtClean="0">
                <a:ea typeface="ＭＳ Ｐゴシック" pitchFamily="-107" charset="-128"/>
              </a:rPr>
              <a:t>monoalphabetic substitution ciphers</a:t>
            </a:r>
          </a:p>
          <a:p>
            <a:pPr lvl="1" eaLnBrk="1" hangingPunct="1"/>
            <a:r>
              <a:rPr lang="en-US" smtClean="0">
                <a:ea typeface="ＭＳ Ｐゴシック" pitchFamily="-107" charset="-128"/>
              </a:rPr>
              <a:t>cryptanalysis using letter frequencies</a:t>
            </a:r>
          </a:p>
          <a:p>
            <a:pPr lvl="1" eaLnBrk="1" hangingPunct="1"/>
            <a:r>
              <a:rPr lang="en-US" smtClean="0">
                <a:ea typeface="ＭＳ Ｐゴシック" pitchFamily="-107" charset="-128"/>
              </a:rPr>
              <a:t>Playfair cipher</a:t>
            </a:r>
          </a:p>
          <a:p>
            <a:pPr lvl="1" eaLnBrk="1" hangingPunct="1"/>
            <a:r>
              <a:rPr lang="en-US" smtClean="0">
                <a:ea typeface="ＭＳ Ｐゴシック" pitchFamily="-107" charset="-128"/>
              </a:rPr>
              <a:t>polyalphabetic ciphers</a:t>
            </a:r>
          </a:p>
          <a:p>
            <a:pPr lvl="1" eaLnBrk="1" hangingPunct="1"/>
            <a:r>
              <a:rPr lang="en-US" smtClean="0">
                <a:ea typeface="ＭＳ Ｐゴシック" pitchFamily="-107" charset="-128"/>
              </a:rPr>
              <a:t>transposition ciphers</a:t>
            </a:r>
          </a:p>
          <a:p>
            <a:pPr lvl="1" eaLnBrk="1" hangingPunct="1"/>
            <a:r>
              <a:rPr lang="en-US" smtClean="0">
                <a:ea typeface="ＭＳ Ｐゴシック" pitchFamily="-107" charset="-128"/>
              </a:rPr>
              <a:t>product ciphers and rotor machines</a:t>
            </a:r>
          </a:p>
          <a:p>
            <a:pPr lvl="1" eaLnBrk="1" hangingPunct="1"/>
            <a:r>
              <a:rPr lang="en-US" smtClean="0">
                <a:ea typeface="ＭＳ Ｐゴシック" pitchFamily="-107" charset="-128"/>
              </a:rPr>
              <a:t>stenography</a:t>
            </a:r>
            <a:endParaRPr lang="en-AU" smtClean="0">
              <a:ea typeface="ＭＳ Ｐゴシック" pitchFamily="-107"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41" y="404664"/>
            <a:ext cx="7772400" cy="1362075"/>
          </a:xfrm>
        </p:spPr>
        <p:txBody>
          <a:bodyPr/>
          <a:lstStyle/>
          <a:p>
            <a:r>
              <a:rPr lang="en-US" dirty="0" smtClean="0"/>
              <a:t>Example: </a:t>
            </a:r>
            <a:r>
              <a:rPr lang="en-US" dirty="0" err="1" smtClean="0"/>
              <a:t>PlayFair</a:t>
            </a:r>
            <a:endParaRPr lang="en-US" dirty="0"/>
          </a:p>
        </p:txBody>
      </p:sp>
      <p:sp>
        <p:nvSpPr>
          <p:cNvPr id="3" name="Text Placeholder 2"/>
          <p:cNvSpPr>
            <a:spLocks noGrp="1"/>
          </p:cNvSpPr>
          <p:nvPr>
            <p:ph type="body" idx="1"/>
          </p:nvPr>
        </p:nvSpPr>
        <p:spPr>
          <a:xfrm>
            <a:off x="700641" y="3645024"/>
            <a:ext cx="7772400" cy="1500187"/>
          </a:xfrm>
        </p:spPr>
        <p:txBody>
          <a:bodyPr/>
          <a:lstStyle/>
          <a:p>
            <a:r>
              <a:rPr lang="en-US" dirty="0" smtClean="0"/>
              <a:t>Encrypt the following message:</a:t>
            </a:r>
          </a:p>
          <a:p>
            <a:r>
              <a:rPr lang="en-US" i="1" dirty="0" smtClean="0"/>
              <a:t>m = “Come to the window.”</a:t>
            </a:r>
          </a:p>
          <a:p>
            <a:endParaRPr lang="en-US" dirty="0" smtClean="0"/>
          </a:p>
          <a:p>
            <a:r>
              <a:rPr lang="en-US" dirty="0" smtClean="0"/>
              <a:t>Using the </a:t>
            </a:r>
            <a:r>
              <a:rPr lang="en-US" dirty="0" err="1" smtClean="0"/>
              <a:t>playfair</a:t>
            </a:r>
            <a:r>
              <a:rPr lang="en-US" dirty="0" smtClean="0"/>
              <a:t> cipher with the key </a:t>
            </a:r>
            <a:r>
              <a:rPr lang="en-US" i="1" dirty="0" smtClean="0"/>
              <a:t>k = SHERLOCK</a:t>
            </a:r>
          </a:p>
          <a:p>
            <a:endParaRPr lang="en-US" dirty="0"/>
          </a:p>
          <a:p>
            <a:r>
              <a:rPr lang="en-US" dirty="0" smtClean="0"/>
              <a:t>Follow the steps:</a:t>
            </a:r>
          </a:p>
          <a:p>
            <a:pPr marL="457200" indent="-457200">
              <a:buAutoNum type="arabicPeriod"/>
            </a:pPr>
            <a:r>
              <a:rPr lang="en-US" dirty="0" smtClean="0"/>
              <a:t>Build bigrams for the original message.</a:t>
            </a:r>
          </a:p>
          <a:p>
            <a:pPr marL="457200" indent="-457200">
              <a:buAutoNum type="arabicPeriod"/>
            </a:pPr>
            <a:r>
              <a:rPr lang="en-US" dirty="0" smtClean="0"/>
              <a:t>Create the 5x5 encryption matrix.</a:t>
            </a:r>
          </a:p>
          <a:p>
            <a:pPr marL="457200" indent="-457200">
              <a:buAutoNum type="arabicPeriod"/>
            </a:pPr>
            <a:r>
              <a:rPr lang="en-US" dirty="0" smtClean="0"/>
              <a:t>Use the matrix to encrypt your message.</a:t>
            </a:r>
            <a:endParaRPr lang="en-US" dirty="0"/>
          </a:p>
        </p:txBody>
      </p:sp>
    </p:spTree>
    <p:extLst>
      <p:ext uri="{BB962C8B-B14F-4D97-AF65-F5344CB8AC3E}">
        <p14:creationId xmlns:p14="http://schemas.microsoft.com/office/powerpoint/2010/main" val="192240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Symmetric Cipher Model</a:t>
            </a:r>
            <a:endParaRPr lang="en-AU" smtClean="0"/>
          </a:p>
        </p:txBody>
      </p:sp>
      <p:pic>
        <p:nvPicPr>
          <p:cNvPr id="22531" name="Picture 6"/>
          <p:cNvPicPr>
            <a:picLocks noChangeAspect="1"/>
          </p:cNvPicPr>
          <p:nvPr/>
        </p:nvPicPr>
        <p:blipFill>
          <a:blip r:embed="rId3"/>
          <a:srcRect/>
          <a:stretch>
            <a:fillRect/>
          </a:stretch>
        </p:blipFill>
        <p:spPr bwMode="auto">
          <a:xfrm>
            <a:off x="304800" y="1981200"/>
            <a:ext cx="8572500" cy="3276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Requirements</a:t>
            </a:r>
            <a:endParaRPr lang="en-AU" smtClean="0"/>
          </a:p>
        </p:txBody>
      </p:sp>
      <p:sp>
        <p:nvSpPr>
          <p:cNvPr id="52227" name="Rectangle 3"/>
          <p:cNvSpPr>
            <a:spLocks noGrp="1" noChangeArrowheads="1"/>
          </p:cNvSpPr>
          <p:nvPr>
            <p:ph type="body" idx="1"/>
          </p:nvPr>
        </p:nvSpPr>
        <p:spPr/>
        <p:txBody>
          <a:bodyPr/>
          <a:lstStyle/>
          <a:p>
            <a:pPr eaLnBrk="1" hangingPunct="1">
              <a:lnSpc>
                <a:spcPct val="90000"/>
              </a:lnSpc>
            </a:pPr>
            <a:r>
              <a:rPr lang="en-US" smtClean="0"/>
              <a:t>two requirements for secure use of symmetric encryption:</a:t>
            </a:r>
          </a:p>
          <a:p>
            <a:pPr lvl="1" eaLnBrk="1" hangingPunct="1">
              <a:lnSpc>
                <a:spcPct val="90000"/>
              </a:lnSpc>
            </a:pPr>
            <a:r>
              <a:rPr lang="en-US" smtClean="0">
                <a:ea typeface="ＭＳ Ｐゴシック" pitchFamily="-107" charset="-128"/>
              </a:rPr>
              <a:t>a strong encryption algorithm</a:t>
            </a:r>
          </a:p>
          <a:p>
            <a:pPr lvl="1" eaLnBrk="1" hangingPunct="1">
              <a:lnSpc>
                <a:spcPct val="90000"/>
              </a:lnSpc>
            </a:pPr>
            <a:r>
              <a:rPr lang="en-US" smtClean="0">
                <a:ea typeface="ＭＳ Ｐゴシック" pitchFamily="-107" charset="-128"/>
              </a:rPr>
              <a:t>a secret key known only to sender / receiver</a:t>
            </a:r>
          </a:p>
          <a:p>
            <a:pPr eaLnBrk="1" hangingPunct="1">
              <a:lnSpc>
                <a:spcPct val="90000"/>
              </a:lnSpc>
            </a:pPr>
            <a:r>
              <a:rPr lang="en-US" smtClean="0"/>
              <a:t>mathematically have:</a:t>
            </a:r>
          </a:p>
          <a:p>
            <a:pPr lvl="1" eaLnBrk="1" hangingPunct="1">
              <a:lnSpc>
                <a:spcPct val="90000"/>
              </a:lnSpc>
              <a:buFont typeface="Wingdings" pitchFamily="2" charset="2"/>
              <a:buNone/>
            </a:pPr>
            <a:r>
              <a:rPr lang="en-US" i="1" smtClean="0">
                <a:ea typeface="ＭＳ Ｐゴシック" pitchFamily="-107" charset="-128"/>
              </a:rPr>
              <a:t>	Y </a:t>
            </a:r>
            <a:r>
              <a:rPr lang="en-US" smtClean="0">
                <a:ea typeface="ＭＳ Ｐゴシック" pitchFamily="-107" charset="-128"/>
              </a:rPr>
              <a:t>= E(K, </a:t>
            </a:r>
            <a:r>
              <a:rPr lang="en-US" i="1" smtClean="0">
                <a:ea typeface="ＭＳ Ｐゴシック" pitchFamily="-107" charset="-128"/>
              </a:rPr>
              <a:t>X</a:t>
            </a:r>
            <a:r>
              <a:rPr lang="en-US" smtClean="0">
                <a:ea typeface="ＭＳ Ｐゴシック" pitchFamily="-107" charset="-128"/>
              </a:rPr>
              <a:t>)</a:t>
            </a:r>
          </a:p>
          <a:p>
            <a:pPr lvl="1" eaLnBrk="1" hangingPunct="1">
              <a:lnSpc>
                <a:spcPct val="90000"/>
              </a:lnSpc>
              <a:buFont typeface="Wingdings" pitchFamily="2" charset="2"/>
              <a:buNone/>
            </a:pPr>
            <a:r>
              <a:rPr lang="en-US" i="1" smtClean="0">
                <a:ea typeface="ＭＳ Ｐゴシック" pitchFamily="-107" charset="-128"/>
              </a:rPr>
              <a:t>	X </a:t>
            </a:r>
            <a:r>
              <a:rPr lang="en-US" smtClean="0">
                <a:ea typeface="ＭＳ Ｐゴシック" pitchFamily="-107" charset="-128"/>
              </a:rPr>
              <a:t>= D(K, </a:t>
            </a:r>
            <a:r>
              <a:rPr lang="en-US" i="1" smtClean="0">
                <a:ea typeface="ＭＳ Ｐゴシック" pitchFamily="-107" charset="-128"/>
              </a:rPr>
              <a:t>Y</a:t>
            </a:r>
            <a:r>
              <a:rPr lang="en-US" smtClean="0">
                <a:ea typeface="ＭＳ Ｐゴシック" pitchFamily="-107" charset="-128"/>
              </a:rPr>
              <a:t>)</a:t>
            </a:r>
          </a:p>
          <a:p>
            <a:pPr eaLnBrk="1" hangingPunct="1">
              <a:lnSpc>
                <a:spcPct val="90000"/>
              </a:lnSpc>
            </a:pPr>
            <a:r>
              <a:rPr lang="en-US" smtClean="0"/>
              <a:t>assume encryption algorithm is known</a:t>
            </a:r>
          </a:p>
          <a:p>
            <a:pPr eaLnBrk="1" hangingPunct="1">
              <a:lnSpc>
                <a:spcPct val="90000"/>
              </a:lnSpc>
            </a:pPr>
            <a:r>
              <a:rPr lang="en-US" smtClean="0"/>
              <a:t>implies a secure channel to distribute key</a:t>
            </a:r>
            <a:endParaRPr lang="en-AU"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smtClean="0"/>
              <a:t>Cryptography</a:t>
            </a:r>
            <a:endParaRPr lang="en-AU" smtClean="0"/>
          </a:p>
        </p:txBody>
      </p:sp>
      <p:sp>
        <p:nvSpPr>
          <p:cNvPr id="54275" name="Rectangle 3"/>
          <p:cNvSpPr>
            <a:spLocks noGrp="1" noChangeArrowheads="1"/>
          </p:cNvSpPr>
          <p:nvPr>
            <p:ph type="body" idx="1"/>
          </p:nvPr>
        </p:nvSpPr>
        <p:spPr>
          <a:xfrm>
            <a:off x="457200" y="1447800"/>
            <a:ext cx="8229600" cy="4724400"/>
          </a:xfrm>
        </p:spPr>
        <p:txBody>
          <a:bodyPr/>
          <a:lstStyle/>
          <a:p>
            <a:pPr eaLnBrk="1" hangingPunct="1"/>
            <a:r>
              <a:rPr lang="en-US" smtClean="0"/>
              <a:t>can characterize cryptographic system by:</a:t>
            </a:r>
          </a:p>
          <a:p>
            <a:pPr lvl="1" eaLnBrk="1" hangingPunct="1"/>
            <a:r>
              <a:rPr lang="en-US" smtClean="0">
                <a:ea typeface="ＭＳ Ｐゴシック" pitchFamily="-107" charset="-128"/>
              </a:rPr>
              <a:t>type of encryption operations used</a:t>
            </a:r>
          </a:p>
          <a:p>
            <a:pPr lvl="2" eaLnBrk="1" hangingPunct="1"/>
            <a:r>
              <a:rPr lang="en-US" smtClean="0">
                <a:ea typeface="ＭＳ Ｐゴシック" pitchFamily="-107" charset="-128"/>
              </a:rPr>
              <a:t>substitution</a:t>
            </a:r>
          </a:p>
          <a:p>
            <a:pPr lvl="2" eaLnBrk="1" hangingPunct="1"/>
            <a:r>
              <a:rPr lang="en-US" smtClean="0">
                <a:ea typeface="ＭＳ Ｐゴシック" pitchFamily="-107" charset="-128"/>
              </a:rPr>
              <a:t>transposition</a:t>
            </a:r>
          </a:p>
          <a:p>
            <a:pPr lvl="2" eaLnBrk="1" hangingPunct="1"/>
            <a:r>
              <a:rPr lang="en-US" smtClean="0">
                <a:ea typeface="ＭＳ Ｐゴシック" pitchFamily="-107" charset="-128"/>
              </a:rPr>
              <a:t>product</a:t>
            </a:r>
          </a:p>
          <a:p>
            <a:pPr lvl="1" eaLnBrk="1" hangingPunct="1"/>
            <a:r>
              <a:rPr lang="en-US" smtClean="0">
                <a:ea typeface="ＭＳ Ｐゴシック" pitchFamily="-107" charset="-128"/>
              </a:rPr>
              <a:t>number of keys used</a:t>
            </a:r>
          </a:p>
          <a:p>
            <a:pPr lvl="2" eaLnBrk="1" hangingPunct="1"/>
            <a:r>
              <a:rPr lang="en-US" smtClean="0">
                <a:ea typeface="ＭＳ Ｐゴシック" pitchFamily="-107" charset="-128"/>
              </a:rPr>
              <a:t>single-key or private</a:t>
            </a:r>
          </a:p>
          <a:p>
            <a:pPr lvl="2" eaLnBrk="1" hangingPunct="1"/>
            <a:r>
              <a:rPr lang="en-US" smtClean="0">
                <a:ea typeface="ＭＳ Ｐゴシック" pitchFamily="-107" charset="-128"/>
              </a:rPr>
              <a:t>two-key or public</a:t>
            </a:r>
          </a:p>
          <a:p>
            <a:pPr lvl="1" eaLnBrk="1" hangingPunct="1"/>
            <a:r>
              <a:rPr lang="en-US" smtClean="0">
                <a:ea typeface="ＭＳ Ｐゴシック" pitchFamily="-107" charset="-128"/>
              </a:rPr>
              <a:t>way in which plaintext is processed</a:t>
            </a:r>
          </a:p>
          <a:p>
            <a:pPr lvl="2" eaLnBrk="1" hangingPunct="1"/>
            <a:r>
              <a:rPr lang="en-US" smtClean="0">
                <a:ea typeface="ＭＳ Ｐゴシック" pitchFamily="-107" charset="-128"/>
              </a:rPr>
              <a:t>block</a:t>
            </a:r>
          </a:p>
          <a:p>
            <a:pPr lvl="2" eaLnBrk="1" hangingPunct="1"/>
            <a:r>
              <a:rPr lang="en-US" smtClean="0">
                <a:ea typeface="ＭＳ Ｐゴシック" pitchFamily="-107" charset="-128"/>
              </a:rPr>
              <a:t>stream</a:t>
            </a:r>
            <a:endParaRPr lang="en-AU" smtClean="0">
              <a:ea typeface="ＭＳ Ｐゴシック" pitchFamily="-107"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r>
              <a:rPr lang="en-US" smtClean="0"/>
              <a:t>Cryptanalysis</a:t>
            </a:r>
            <a:endParaRPr lang="en-AU" smtClean="0"/>
          </a:p>
        </p:txBody>
      </p:sp>
      <p:sp>
        <p:nvSpPr>
          <p:cNvPr id="1027" name="Rectangle 3"/>
          <p:cNvSpPr>
            <a:spLocks noGrp="1" noChangeArrowheads="1"/>
          </p:cNvSpPr>
          <p:nvPr>
            <p:ph type="body" idx="1"/>
          </p:nvPr>
        </p:nvSpPr>
        <p:spPr/>
        <p:txBody>
          <a:bodyPr/>
          <a:lstStyle/>
          <a:p>
            <a:pPr eaLnBrk="1" hangingPunct="1"/>
            <a:r>
              <a:rPr lang="en-US" smtClean="0"/>
              <a:t>objective to recover key not just message</a:t>
            </a:r>
          </a:p>
          <a:p>
            <a:pPr eaLnBrk="1" hangingPunct="1"/>
            <a:r>
              <a:rPr lang="en-US" smtClean="0"/>
              <a:t>general approaches:</a:t>
            </a:r>
          </a:p>
          <a:p>
            <a:pPr lvl="1" eaLnBrk="1" hangingPunct="1"/>
            <a:r>
              <a:rPr lang="en-US" smtClean="0">
                <a:ea typeface="ＭＳ Ｐゴシック" pitchFamily="-107" charset="-128"/>
              </a:rPr>
              <a:t>cryptanalytic attack</a:t>
            </a:r>
          </a:p>
          <a:p>
            <a:pPr lvl="1" eaLnBrk="1" hangingPunct="1"/>
            <a:r>
              <a:rPr lang="en-US" smtClean="0">
                <a:ea typeface="ＭＳ Ｐゴシック" pitchFamily="-107" charset="-128"/>
              </a:rPr>
              <a:t>brute-force attack</a:t>
            </a:r>
          </a:p>
          <a:p>
            <a:pPr eaLnBrk="1" hangingPunct="1"/>
            <a:r>
              <a:rPr lang="en-US" smtClean="0"/>
              <a:t>if either succeed all key use compromised</a:t>
            </a:r>
            <a:endParaRPr lang="en-AU"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Cryptanalytic Attacks</a:t>
            </a:r>
            <a:endParaRPr lang="en-AU" smtClean="0"/>
          </a:p>
        </p:txBody>
      </p:sp>
      <p:sp>
        <p:nvSpPr>
          <p:cNvPr id="55299" name="Rectangle 3"/>
          <p:cNvSpPr>
            <a:spLocks noGrp="1" noChangeArrowheads="1"/>
          </p:cNvSpPr>
          <p:nvPr>
            <p:ph type="body" idx="1"/>
          </p:nvPr>
        </p:nvSpPr>
        <p:spPr>
          <a:xfrm>
            <a:off x="468313" y="1268413"/>
            <a:ext cx="8229600" cy="5589587"/>
          </a:xfrm>
        </p:spPr>
        <p:txBody>
          <a:bodyPr/>
          <a:lstStyle/>
          <a:p>
            <a:pPr eaLnBrk="1" hangingPunct="1">
              <a:lnSpc>
                <a:spcPct val="90000"/>
              </a:lnSpc>
              <a:buFont typeface="Wingdings" pitchFamily="-107" charset="2"/>
              <a:buChar char="Ø"/>
              <a:defRPr/>
            </a:pPr>
            <a:r>
              <a:rPr lang="en-AU" b="1"/>
              <a:t>ciphertext only</a:t>
            </a:r>
            <a:r>
              <a:rPr lang="en-AU"/>
              <a:t> </a:t>
            </a:r>
          </a:p>
          <a:p>
            <a:pPr lvl="1" eaLnBrk="1" hangingPunct="1">
              <a:lnSpc>
                <a:spcPct val="90000"/>
              </a:lnSpc>
              <a:buFont typeface="Wingdings" pitchFamily="-107" charset="2"/>
              <a:buChar char="l"/>
              <a:defRPr/>
            </a:pPr>
            <a:r>
              <a:rPr lang="en-AU">
                <a:ea typeface="ＭＳ Ｐゴシック" pitchFamily="-107" charset="-128"/>
              </a:rPr>
              <a:t>only know algorithm &amp; ciphertext, is statistical, know or can identify plaintext </a:t>
            </a:r>
          </a:p>
          <a:p>
            <a:pPr eaLnBrk="1" hangingPunct="1">
              <a:lnSpc>
                <a:spcPct val="90000"/>
              </a:lnSpc>
              <a:buFont typeface="Wingdings" pitchFamily="-107" charset="2"/>
              <a:buChar char="Ø"/>
              <a:defRPr/>
            </a:pPr>
            <a:r>
              <a:rPr lang="en-AU" b="1"/>
              <a:t>known plaintext</a:t>
            </a:r>
            <a:r>
              <a:rPr lang="en-AU"/>
              <a:t> </a:t>
            </a:r>
          </a:p>
          <a:p>
            <a:pPr lvl="1" eaLnBrk="1" hangingPunct="1">
              <a:lnSpc>
                <a:spcPct val="90000"/>
              </a:lnSpc>
              <a:buFont typeface="Wingdings" pitchFamily="-107" charset="2"/>
              <a:buChar char="l"/>
              <a:defRPr/>
            </a:pPr>
            <a:r>
              <a:rPr lang="en-AU">
                <a:ea typeface="ＭＳ Ｐゴシック" pitchFamily="-107" charset="-128"/>
              </a:rPr>
              <a:t>know/suspect plaintext &amp; ciphertext</a:t>
            </a:r>
          </a:p>
          <a:p>
            <a:pPr eaLnBrk="1" hangingPunct="1">
              <a:lnSpc>
                <a:spcPct val="90000"/>
              </a:lnSpc>
              <a:buFont typeface="Wingdings" pitchFamily="-107" charset="2"/>
              <a:buChar char="Ø"/>
              <a:defRPr/>
            </a:pPr>
            <a:r>
              <a:rPr lang="en-AU" b="1"/>
              <a:t>chosen plaintext</a:t>
            </a:r>
            <a:r>
              <a:rPr lang="en-AU"/>
              <a:t> </a:t>
            </a:r>
          </a:p>
          <a:p>
            <a:pPr lvl="1" eaLnBrk="1" hangingPunct="1">
              <a:lnSpc>
                <a:spcPct val="90000"/>
              </a:lnSpc>
              <a:buFont typeface="Wingdings" pitchFamily="-107" charset="2"/>
              <a:buChar char="l"/>
              <a:defRPr/>
            </a:pPr>
            <a:r>
              <a:rPr lang="en-AU">
                <a:ea typeface="ＭＳ Ｐゴシック" pitchFamily="-107" charset="-128"/>
              </a:rPr>
              <a:t>select plaintext and obtain ciphertext</a:t>
            </a:r>
          </a:p>
          <a:p>
            <a:pPr eaLnBrk="1" hangingPunct="1">
              <a:lnSpc>
                <a:spcPct val="90000"/>
              </a:lnSpc>
              <a:buFont typeface="Wingdings" pitchFamily="-107" charset="2"/>
              <a:buChar char="Ø"/>
              <a:defRPr/>
            </a:pPr>
            <a:r>
              <a:rPr lang="en-AU" b="1"/>
              <a:t>chosen ciphertext</a:t>
            </a:r>
            <a:r>
              <a:rPr lang="en-AU"/>
              <a:t> </a:t>
            </a:r>
          </a:p>
          <a:p>
            <a:pPr lvl="1" eaLnBrk="1" hangingPunct="1">
              <a:lnSpc>
                <a:spcPct val="90000"/>
              </a:lnSpc>
              <a:buFont typeface="Wingdings" pitchFamily="-107" charset="2"/>
              <a:buChar char="l"/>
              <a:defRPr/>
            </a:pPr>
            <a:r>
              <a:rPr lang="en-AU">
                <a:ea typeface="ＭＳ Ｐゴシック" pitchFamily="-107" charset="-128"/>
              </a:rPr>
              <a:t>select ciphertext and obtain plaintext</a:t>
            </a:r>
          </a:p>
          <a:p>
            <a:pPr eaLnBrk="1" hangingPunct="1">
              <a:lnSpc>
                <a:spcPct val="90000"/>
              </a:lnSpc>
              <a:buFont typeface="Wingdings" pitchFamily="-107" charset="2"/>
              <a:buChar char="Ø"/>
              <a:defRPr/>
            </a:pPr>
            <a:r>
              <a:rPr lang="en-AU" b="1"/>
              <a:t>chosen text</a:t>
            </a:r>
            <a:r>
              <a:rPr lang="en-AU"/>
              <a:t> </a:t>
            </a:r>
          </a:p>
          <a:p>
            <a:pPr lvl="1" eaLnBrk="1" hangingPunct="1">
              <a:lnSpc>
                <a:spcPct val="90000"/>
              </a:lnSpc>
              <a:buFont typeface="Wingdings" pitchFamily="-107" charset="2"/>
              <a:buChar char="l"/>
              <a:defRPr/>
            </a:pPr>
            <a:r>
              <a:rPr lang="en-AU">
                <a:ea typeface="ＭＳ Ｐゴシック" pitchFamily="-107" charset="-128"/>
              </a:rPr>
              <a:t>select plaintext or ciphertext to en/decrypt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More Definitions</a:t>
            </a:r>
            <a:endParaRPr lang="en-AU" smtClean="0"/>
          </a:p>
        </p:txBody>
      </p:sp>
      <p:sp>
        <p:nvSpPr>
          <p:cNvPr id="56323" name="Rectangle 3"/>
          <p:cNvSpPr>
            <a:spLocks noGrp="1" noChangeArrowheads="1"/>
          </p:cNvSpPr>
          <p:nvPr>
            <p:ph type="body" idx="1"/>
          </p:nvPr>
        </p:nvSpPr>
        <p:spPr>
          <a:xfrm>
            <a:off x="457200" y="1447800"/>
            <a:ext cx="8229600" cy="4800600"/>
          </a:xfrm>
        </p:spPr>
        <p:txBody>
          <a:bodyPr/>
          <a:lstStyle/>
          <a:p>
            <a:pPr eaLnBrk="1" hangingPunct="1">
              <a:buFont typeface="Wingdings" pitchFamily="-107" charset="2"/>
              <a:buChar char="Ø"/>
              <a:defRPr/>
            </a:pPr>
            <a:r>
              <a:rPr lang="en-AU" b="1"/>
              <a:t>unconditional security</a:t>
            </a:r>
            <a:r>
              <a:rPr lang="en-AU"/>
              <a:t> </a:t>
            </a:r>
          </a:p>
          <a:p>
            <a:pPr lvl="1" eaLnBrk="1" hangingPunct="1">
              <a:buFont typeface="Wingdings" pitchFamily="-107" charset="2"/>
              <a:buChar char="l"/>
              <a:defRPr/>
            </a:pPr>
            <a:r>
              <a:rPr lang="en-AU">
                <a:ea typeface="ＭＳ Ｐゴシック" pitchFamily="-107" charset="-128"/>
              </a:rPr>
              <a:t>no matter how much computer power or time is available, the cipher cannot be broken since the ciphertext provides insufficient information to uniquely determine the corresponding plaintext </a:t>
            </a:r>
          </a:p>
          <a:p>
            <a:pPr eaLnBrk="1" hangingPunct="1">
              <a:buFont typeface="Wingdings" pitchFamily="-107" charset="2"/>
              <a:buChar char="Ø"/>
              <a:defRPr/>
            </a:pPr>
            <a:r>
              <a:rPr lang="en-AU" b="1"/>
              <a:t>computational security</a:t>
            </a:r>
            <a:r>
              <a:rPr lang="en-AU"/>
              <a:t> </a:t>
            </a:r>
          </a:p>
          <a:p>
            <a:pPr lvl="1" eaLnBrk="1" hangingPunct="1">
              <a:buFont typeface="Wingdings" pitchFamily="-107" charset="2"/>
              <a:buChar char="l"/>
              <a:defRPr/>
            </a:pPr>
            <a:r>
              <a:rPr lang="en-AU">
                <a:ea typeface="ＭＳ Ｐゴシック" pitchFamily="-107" charset="-128"/>
              </a:rPr>
              <a:t>given limited computing resources (eg time needed for calculations is greater than age of universe), the cipher cannot be broken </a:t>
            </a:r>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643</TotalTime>
  <Words>6165</Words>
  <Application>Microsoft Macintosh PowerPoint</Application>
  <PresentationFormat>On-screen Show (4:3)</PresentationFormat>
  <Paragraphs>422</Paragraphs>
  <Slides>38</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Courier</vt:lpstr>
      <vt:lpstr>Courier New</vt:lpstr>
      <vt:lpstr>ＭＳ Ｐゴシック</vt:lpstr>
      <vt:lpstr>Symbol</vt:lpstr>
      <vt:lpstr>Times</vt:lpstr>
      <vt:lpstr>Times-Roman</vt:lpstr>
      <vt:lpstr>Wingdings</vt:lpstr>
      <vt:lpstr>ch01</vt:lpstr>
      <vt:lpstr>Classical Encryption Techniques</vt:lpstr>
      <vt:lpstr>Symmetric Encryption</vt:lpstr>
      <vt:lpstr>Some Basic Terminology</vt:lpstr>
      <vt:lpstr>Symmetric Cipher Model</vt:lpstr>
      <vt:lpstr>Requirements</vt:lpstr>
      <vt:lpstr>Cryptography</vt:lpstr>
      <vt:lpstr>Cryptanalysis</vt:lpstr>
      <vt:lpstr>Cryptanalytic Attacks</vt:lpstr>
      <vt:lpstr>More Definitions</vt:lpstr>
      <vt:lpstr>Brute Force Search</vt:lpstr>
      <vt:lpstr>Classical Substitution Ciphers</vt:lpstr>
      <vt:lpstr>Caesar Cipher</vt:lpstr>
      <vt:lpstr>Caesar Cipher</vt:lpstr>
      <vt:lpstr>Cryptanalysis of Caesar Cipher </vt:lpstr>
      <vt:lpstr>Monoalphabetic Cipher</vt:lpstr>
      <vt:lpstr>Monoalphabetic Cipher Security</vt:lpstr>
      <vt:lpstr>Language Redundancy and Cryptanalysis</vt:lpstr>
      <vt:lpstr>English Letter Frequencies</vt:lpstr>
      <vt:lpstr>Use in Cryptanalysis</vt:lpstr>
      <vt:lpstr>Example Cryptanalysis</vt:lpstr>
      <vt:lpstr>Polyalphabetic Ciphers</vt:lpstr>
      <vt:lpstr>Vigenère Cipher</vt:lpstr>
      <vt:lpstr>Example of Vigenère Cipher</vt:lpstr>
      <vt:lpstr>Aids</vt:lpstr>
      <vt:lpstr>Security of Vigenère Ciphers</vt:lpstr>
      <vt:lpstr>Autokey Cipher</vt:lpstr>
      <vt:lpstr>Vernam Cipher</vt:lpstr>
      <vt:lpstr>One-Time Pad</vt:lpstr>
      <vt:lpstr>Transposition Ciphers</vt:lpstr>
      <vt:lpstr>Rail Fence cipher</vt:lpstr>
      <vt:lpstr>Row Transposition Ciphers</vt:lpstr>
      <vt:lpstr>Product Ciphers</vt:lpstr>
      <vt:lpstr>Rotor Machines</vt:lpstr>
      <vt:lpstr>Hagelin Rotor Machine</vt:lpstr>
      <vt:lpstr>Rotor Machine Principles</vt:lpstr>
      <vt:lpstr>Steganography</vt:lpstr>
      <vt:lpstr>Summary</vt:lpstr>
      <vt:lpstr>Example: PlayFair</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Encryption Techniques</dc:title>
  <dc:subject/>
  <dc:creator/>
  <cp:keywords/>
  <dc:description/>
  <cp:lastModifiedBy>Microsoft Office User</cp:lastModifiedBy>
  <cp:revision>40</cp:revision>
  <cp:lastPrinted>2009-08-04T04:48:40Z</cp:lastPrinted>
  <dcterms:created xsi:type="dcterms:W3CDTF">2009-08-04T03:17:45Z</dcterms:created>
  <dcterms:modified xsi:type="dcterms:W3CDTF">2019-02-06T16:19:34Z</dcterms:modified>
  <cp:category/>
</cp:coreProperties>
</file>