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38"/>
  </p:notesMasterIdLst>
  <p:sldIdLst>
    <p:sldId id="257" r:id="rId3"/>
    <p:sldId id="258" r:id="rId4"/>
    <p:sldId id="262" r:id="rId5"/>
    <p:sldId id="267" r:id="rId6"/>
    <p:sldId id="268" r:id="rId7"/>
    <p:sldId id="271" r:id="rId8"/>
    <p:sldId id="273" r:id="rId9"/>
    <p:sldId id="274" r:id="rId10"/>
    <p:sldId id="276" r:id="rId11"/>
    <p:sldId id="277" r:id="rId12"/>
    <p:sldId id="278" r:id="rId13"/>
    <p:sldId id="279" r:id="rId14"/>
    <p:sldId id="280" r:id="rId15"/>
    <p:sldId id="281" r:id="rId16"/>
    <p:sldId id="282" r:id="rId17"/>
    <p:sldId id="283" r:id="rId18"/>
    <p:sldId id="285" r:id="rId19"/>
    <p:sldId id="286" r:id="rId20"/>
    <p:sldId id="287" r:id="rId21"/>
    <p:sldId id="288" r:id="rId22"/>
    <p:sldId id="289"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5" autoAdjust="0"/>
    <p:restoredTop sz="94686"/>
  </p:normalViewPr>
  <p:slideViewPr>
    <p:cSldViewPr>
      <p:cViewPr>
        <p:scale>
          <a:sx n="77" d="100"/>
          <a:sy n="77" d="100"/>
        </p:scale>
        <p:origin x="2648" y="8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1/24/19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383744499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65E857D4-AD9F-4568-8520-1F3F88F598C3}" type="slidenum">
              <a:rPr lang="en-AU" altLang="en-US" sz="1200">
                <a:solidFill>
                  <a:schemeClr val="tx1"/>
                </a:solidFill>
              </a:rPr>
              <a:pPr eaLnBrk="1" hangingPunct="1"/>
              <a:t>4</a:t>
            </a:fld>
            <a:endParaRPr lang="en-AU" altLang="en-US" sz="1200">
              <a:solidFill>
                <a:schemeClr val="tx1"/>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extLst>
      <p:ext uri="{BB962C8B-B14F-4D97-AF65-F5344CB8AC3E}">
        <p14:creationId xmlns:p14="http://schemas.microsoft.com/office/powerpoint/2010/main" val="287405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E15F0978-C1B0-4DCD-A9D5-DB3963F5A4BC}" type="slidenum">
              <a:rPr lang="en-GB" altLang="en-US" sz="1200">
                <a:solidFill>
                  <a:schemeClr val="tx1"/>
                </a:solidFill>
                <a:latin typeface="Times New Roman" pitchFamily="18" charset="0"/>
              </a:rPr>
              <a:pPr eaLnBrk="1" hangingPunct="1"/>
              <a:t>13</a:t>
            </a:fld>
            <a:endParaRPr lang="en-GB" altLang="en-US" sz="1200">
              <a:solidFill>
                <a:schemeClr val="tx1"/>
              </a:solidFill>
              <a:latin typeface="Times New Roman" pitchFamily="18" charset="0"/>
            </a:endParaRPr>
          </a:p>
        </p:txBody>
      </p:sp>
      <p:sp>
        <p:nvSpPr>
          <p:cNvPr id="121859"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21860"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87993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D675F7AC-DD0A-4481-85C0-A49C2C2B303B}" type="slidenum">
              <a:rPr lang="en-AU" altLang="en-US" sz="1200">
                <a:solidFill>
                  <a:schemeClr val="tx1"/>
                </a:solidFill>
                <a:latin typeface="Times New Roman" pitchFamily="18" charset="0"/>
              </a:rPr>
              <a:pPr eaLnBrk="1" hangingPunct="1"/>
              <a:t>23</a:t>
            </a:fld>
            <a:endParaRPr lang="en-AU" altLang="en-US" sz="1200">
              <a:solidFill>
                <a:schemeClr val="tx1"/>
              </a:solidFill>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cs typeface="Arial" charset="0"/>
              </a:rPr>
              <a:t>The NIST Computer Security Handbook [NIST95] defines the term </a:t>
            </a:r>
            <a:r>
              <a:rPr lang="en-US" altLang="en-US" i="1" smtClean="0">
                <a:latin typeface="Arial" charset="0"/>
                <a:ea typeface="ＭＳ Ｐゴシック" pitchFamily="34" charset="-128"/>
                <a:cs typeface="Arial" charset="0"/>
              </a:rPr>
              <a:t>computer security </a:t>
            </a:r>
            <a:r>
              <a:rPr lang="en-US" altLang="en-US" smtClean="0">
                <a:latin typeface="Arial" charset="0"/>
                <a:ea typeface="ＭＳ Ｐゴシック" pitchFamily="34" charset="-128"/>
                <a:cs typeface="Arial" charset="0"/>
              </a:rPr>
              <a:t>as shown on this slide. This definition introduces three key objectives that are at the heart of computer security as we see on the next slide.</a:t>
            </a:r>
          </a:p>
        </p:txBody>
      </p:sp>
    </p:spTree>
    <p:extLst>
      <p:ext uri="{BB962C8B-B14F-4D97-AF65-F5344CB8AC3E}">
        <p14:creationId xmlns:p14="http://schemas.microsoft.com/office/powerpoint/2010/main" val="46855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mtClean="0">
                <a:latin typeface="Arial" charset="0"/>
                <a:ea typeface="ＭＳ Ｐゴシック" pitchFamily="34" charset="-128"/>
                <a:cs typeface="Arial" charset="0"/>
              </a:rPr>
              <a:t>These three concepts form what is often referred to as the </a:t>
            </a:r>
            <a:r>
              <a:rPr lang="en-US" altLang="en-US" b="1" smtClean="0">
                <a:latin typeface="Arial" charset="0"/>
                <a:ea typeface="ＭＳ Ｐゴシック" pitchFamily="34" charset="-128"/>
                <a:cs typeface="Arial" charset="0"/>
              </a:rPr>
              <a:t>CIA triad</a:t>
            </a:r>
            <a:r>
              <a:rPr lang="en-US" altLang="en-US" smtClean="0">
                <a:latin typeface="Arial" charset="0"/>
                <a:ea typeface="ＭＳ Ｐゴシック" pitchFamily="34" charset="-128"/>
                <a:cs typeface="Arial" charset="0"/>
              </a:rPr>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p>
          <a:p>
            <a:pPr eaLnBrk="1" hangingPunct="1">
              <a:lnSpc>
                <a:spcPct val="90000"/>
              </a:lnSpc>
            </a:pPr>
            <a:r>
              <a:rPr lang="en-US" altLang="en-US" smtClean="0">
                <a:latin typeface="Arial" charset="0"/>
                <a:ea typeface="ＭＳ Ｐゴシック" pitchFamily="34" charset="-128"/>
                <a:cs typeface="Times New Roman" pitchFamily="18" charset="0"/>
              </a:rPr>
              <a:t>• </a:t>
            </a:r>
            <a:r>
              <a:rPr lang="en-US" altLang="en-US" b="1" smtClean="0">
                <a:latin typeface="Arial" charset="0"/>
                <a:ea typeface="ＭＳ Ｐゴシック" pitchFamily="34" charset="-128"/>
                <a:cs typeface="Arial" charset="0"/>
              </a:rPr>
              <a:t>Confidentiality</a:t>
            </a:r>
            <a:r>
              <a:rPr lang="en-US" altLang="en-US" smtClean="0">
                <a:latin typeface="Arial" charset="0"/>
                <a:ea typeface="ＭＳ Ｐゴシック" pitchFamily="34" charset="-128"/>
                <a:cs typeface="Arial" charset="0"/>
              </a:rPr>
              <a:t> (covers both data confidentiality and privacy): preserving authorized restrictions on information access and disclosure, including means for protecting personal privacy and proprietary information. A loss of confidentiality is the unauthorized disclosure of information.</a:t>
            </a:r>
          </a:p>
          <a:p>
            <a:pPr eaLnBrk="1" hangingPunct="1">
              <a:lnSpc>
                <a:spcPct val="90000"/>
              </a:lnSpc>
            </a:pPr>
            <a:r>
              <a:rPr lang="en-US" altLang="en-US" smtClean="0">
                <a:latin typeface="Arial" charset="0"/>
                <a:ea typeface="ＭＳ Ｐゴシック" pitchFamily="34" charset="-128"/>
                <a:cs typeface="Times New Roman" pitchFamily="18" charset="0"/>
              </a:rPr>
              <a:t>• </a:t>
            </a:r>
            <a:r>
              <a:rPr lang="en-US" altLang="en-US" b="1" smtClean="0">
                <a:latin typeface="Arial" charset="0"/>
                <a:ea typeface="ＭＳ Ｐゴシック" pitchFamily="34" charset="-128"/>
                <a:cs typeface="Arial" charset="0"/>
              </a:rPr>
              <a:t>Integrity</a:t>
            </a:r>
            <a:r>
              <a:rPr lang="en-US" altLang="en-US" smtClean="0">
                <a:latin typeface="Arial" charset="0"/>
                <a:ea typeface="ＭＳ Ｐゴシック" pitchFamily="34" charset="-128"/>
                <a:cs typeface="Arial" charset="0"/>
              </a:rPr>
              <a:t> (covers both data and system integrity)</a:t>
            </a:r>
            <a:r>
              <a:rPr lang="en-US" altLang="en-US" b="1" smtClean="0">
                <a:latin typeface="Arial" charset="0"/>
                <a:ea typeface="ＭＳ Ｐゴシック" pitchFamily="34" charset="-128"/>
                <a:cs typeface="Arial" charset="0"/>
              </a:rPr>
              <a:t>:</a:t>
            </a:r>
            <a:r>
              <a:rPr lang="en-US" altLang="en-US" smtClean="0">
                <a:latin typeface="Arial" charset="0"/>
                <a:ea typeface="ＭＳ Ｐゴシック" pitchFamily="34" charset="-128"/>
                <a:cs typeface="Arial" charset="0"/>
              </a:rPr>
              <a:t> Guarding against improper information modification or destruction, and includes ensuring information non-repudiation and authenticity. A loss of integrity is the unauthorized modification or destruction of information.</a:t>
            </a:r>
          </a:p>
          <a:p>
            <a:pPr eaLnBrk="1" hangingPunct="1">
              <a:lnSpc>
                <a:spcPct val="90000"/>
              </a:lnSpc>
            </a:pPr>
            <a:r>
              <a:rPr lang="en-US" altLang="en-US" smtClean="0">
                <a:latin typeface="Arial" charset="0"/>
                <a:ea typeface="ＭＳ Ｐゴシック" pitchFamily="34" charset="-128"/>
                <a:cs typeface="Times New Roman" pitchFamily="18" charset="0"/>
              </a:rPr>
              <a:t>• </a:t>
            </a:r>
            <a:r>
              <a:rPr lang="en-US" altLang="en-US" b="1" smtClean="0">
                <a:latin typeface="Arial" charset="0"/>
                <a:ea typeface="ＭＳ Ｐゴシック" pitchFamily="34" charset="-128"/>
                <a:cs typeface="Arial" charset="0"/>
              </a:rPr>
              <a:t>Availability:</a:t>
            </a:r>
            <a:r>
              <a:rPr lang="en-US" altLang="en-US" smtClean="0">
                <a:latin typeface="Arial" charset="0"/>
                <a:ea typeface="ＭＳ Ｐゴシック" pitchFamily="34" charset="-128"/>
                <a:cs typeface="Arial" charset="0"/>
              </a:rPr>
              <a:t> Ensuring timely and reliable access to and use of information. A loss of availability is the disruption of access to or use of information or an information system.</a:t>
            </a:r>
          </a:p>
          <a:p>
            <a:pPr eaLnBrk="1" hangingPunct="1">
              <a:lnSpc>
                <a:spcPct val="90000"/>
              </a:lnSpc>
            </a:pPr>
            <a:r>
              <a:rPr lang="en-US" altLang="en-US" smtClean="0">
                <a:latin typeface="Arial" charset="0"/>
                <a:ea typeface="ＭＳ Ｐゴシック" pitchFamily="34" charset="-128"/>
                <a:cs typeface="Arial" charset="0"/>
              </a:rPr>
              <a:t>Although the use of the CIA triad to define security objectives is well established, some in the security field feel that additional concepts are needed to present a complete picture. Two of the most commonly mentioned are:</a:t>
            </a:r>
          </a:p>
          <a:p>
            <a:pPr eaLnBrk="1" hangingPunct="1">
              <a:lnSpc>
                <a:spcPct val="90000"/>
              </a:lnSpc>
            </a:pPr>
            <a:r>
              <a:rPr lang="en-US" altLang="en-US" smtClean="0">
                <a:latin typeface="Arial" charset="0"/>
                <a:ea typeface="ＭＳ Ｐゴシック" pitchFamily="34" charset="-128"/>
                <a:cs typeface="Times New Roman" pitchFamily="18" charset="0"/>
              </a:rPr>
              <a:t>• </a:t>
            </a:r>
            <a:r>
              <a:rPr lang="en-US" altLang="en-US" b="1" smtClean="0">
                <a:latin typeface="Arial" charset="0"/>
                <a:ea typeface="ＭＳ Ｐゴシック" pitchFamily="34" charset="-128"/>
                <a:cs typeface="Arial" charset="0"/>
              </a:rPr>
              <a:t>Authenticity:</a:t>
            </a:r>
            <a:r>
              <a:rPr lang="en-US" altLang="en-US" smtClean="0">
                <a:latin typeface="Arial" charset="0"/>
                <a:ea typeface="ＭＳ Ｐゴシック" pitchFamily="34" charset="-128"/>
                <a:cs typeface="Arial" charset="0"/>
              </a:rPr>
              <a:t> The property of being genuine and being able to be verified and trusted; confidence in the validity of a transmission, a message, or message originator.</a:t>
            </a:r>
          </a:p>
          <a:p>
            <a:pPr eaLnBrk="1" hangingPunct="1">
              <a:lnSpc>
                <a:spcPct val="90000"/>
              </a:lnSpc>
            </a:pPr>
            <a:r>
              <a:rPr lang="en-US" altLang="en-US" smtClean="0">
                <a:latin typeface="Arial" charset="0"/>
                <a:ea typeface="ＭＳ Ｐゴシック" pitchFamily="34" charset="-128"/>
                <a:cs typeface="Times New Roman" pitchFamily="18" charset="0"/>
              </a:rPr>
              <a:t>• </a:t>
            </a:r>
            <a:r>
              <a:rPr lang="en-US" altLang="en-US" b="1" smtClean="0">
                <a:latin typeface="Arial" charset="0"/>
                <a:ea typeface="ＭＳ Ｐゴシック" pitchFamily="34" charset="-128"/>
                <a:cs typeface="Arial" charset="0"/>
              </a:rPr>
              <a:t>Accountability:</a:t>
            </a:r>
            <a:r>
              <a:rPr lang="en-US" altLang="en-US" smtClean="0">
                <a:latin typeface="Arial" charset="0"/>
                <a:ea typeface="ＭＳ Ｐゴシック" pitchFamily="34" charset="-128"/>
                <a:cs typeface="Arial" charset="0"/>
              </a:rPr>
              <a:t> The security goal that generates the requirement for actions of an entity to be traced uniquely to that entity.</a:t>
            </a:r>
          </a:p>
          <a:p>
            <a:pPr eaLnBrk="1" hangingPunct="1">
              <a:lnSpc>
                <a:spcPct val="90000"/>
              </a:lnSpc>
            </a:pPr>
            <a:endParaRPr lang="en-US" altLang="en-US" smtClean="0">
              <a:latin typeface="Arial" charset="0"/>
              <a:ea typeface="ＭＳ Ｐゴシック" pitchFamily="34" charset="-128"/>
              <a:cs typeface="Arial"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B94CE1CF-F3C8-4F5D-8CE1-A263EE827DCA}" type="slidenum">
              <a:rPr lang="en-AU" altLang="en-US" sz="1200">
                <a:solidFill>
                  <a:schemeClr val="tx1"/>
                </a:solidFill>
                <a:latin typeface="Times New Roman" pitchFamily="18" charset="0"/>
              </a:rPr>
              <a:pPr eaLnBrk="1" hangingPunct="1"/>
              <a:t>24</a:t>
            </a:fld>
            <a:endParaRPr lang="en-AU" altLang="en-US" sz="1200">
              <a:solidFill>
                <a:schemeClr val="tx1"/>
              </a:solidFill>
              <a:latin typeface="Times New Roman" pitchFamily="18" charset="0"/>
            </a:endParaRPr>
          </a:p>
        </p:txBody>
      </p:sp>
    </p:spTree>
    <p:extLst>
      <p:ext uri="{BB962C8B-B14F-4D97-AF65-F5344CB8AC3E}">
        <p14:creationId xmlns:p14="http://schemas.microsoft.com/office/powerpoint/2010/main" val="187687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smtClean="0">
                <a:latin typeface="Arial" charset="0"/>
                <a:ea typeface="ＭＳ Ｐゴシック" pitchFamily="34" charset="-128"/>
                <a:cs typeface="Arial" charset="0"/>
              </a:rPr>
              <a:t>We can define three levels of impact on organizations or individuals should there be a breach of security (i.e., a loss of confidentiality, integrity, or availability). These levels are defined in FIPS PUB 199:</a:t>
            </a:r>
          </a:p>
          <a:p>
            <a:pPr eaLnBrk="1" hangingPunct="1"/>
            <a:r>
              <a:rPr lang="en-US" altLang="en-US" sz="1100" smtClean="0">
                <a:latin typeface="Arial" charset="0"/>
                <a:ea typeface="ＭＳ Ｐゴシック" pitchFamily="34" charset="-128"/>
                <a:cs typeface="Arial" charset="0"/>
              </a:rPr>
              <a:t>• </a:t>
            </a:r>
            <a:r>
              <a:rPr lang="en-US" altLang="en-US" sz="1100" b="1" smtClean="0">
                <a:latin typeface="Arial" charset="0"/>
                <a:ea typeface="ＭＳ Ｐゴシック" pitchFamily="34" charset="-128"/>
                <a:cs typeface="Arial" charset="0"/>
              </a:rPr>
              <a:t>Low: </a:t>
            </a:r>
            <a:r>
              <a:rPr lang="en-US" altLang="en-US" sz="1100" smtClean="0">
                <a:latin typeface="Arial" charset="0"/>
                <a:ea typeface="ＭＳ Ｐゴシック" pitchFamily="34" charset="-128"/>
                <a:cs typeface="Arial" charset="0"/>
              </a:rPr>
              <a:t>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pPr eaLnBrk="1" hangingPunct="1"/>
            <a:r>
              <a:rPr lang="en-US" altLang="en-US" sz="1100" smtClean="0">
                <a:latin typeface="Arial" charset="0"/>
                <a:ea typeface="ＭＳ Ｐゴシック" pitchFamily="34" charset="-128"/>
                <a:cs typeface="Arial" charset="0"/>
              </a:rPr>
              <a:t>• </a:t>
            </a:r>
            <a:r>
              <a:rPr lang="en-US" altLang="en-US" sz="1100" b="1" smtClean="0">
                <a:latin typeface="Arial" charset="0"/>
                <a:ea typeface="ＭＳ Ｐゴシック" pitchFamily="34" charset="-128"/>
                <a:cs typeface="Arial" charset="0"/>
              </a:rPr>
              <a:t>Moderate: </a:t>
            </a:r>
            <a:r>
              <a:rPr lang="en-US" altLang="en-US" sz="1100" smtClean="0">
                <a:latin typeface="Arial" charset="0"/>
                <a:ea typeface="ＭＳ Ｐゴシック" pitchFamily="34" charset="-128"/>
                <a:cs typeface="Arial" charset="0"/>
              </a:rPr>
              <a:t>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pPr eaLnBrk="1" hangingPunct="1"/>
            <a:r>
              <a:rPr lang="en-US" altLang="en-US" sz="1100" smtClean="0">
                <a:latin typeface="Arial" charset="0"/>
                <a:ea typeface="ＭＳ Ｐゴシック" pitchFamily="34" charset="-128"/>
                <a:cs typeface="Arial" charset="0"/>
              </a:rPr>
              <a:t>• </a:t>
            </a:r>
            <a:r>
              <a:rPr lang="en-US" altLang="en-US" sz="1100" b="1" smtClean="0">
                <a:latin typeface="Arial" charset="0"/>
                <a:ea typeface="ＭＳ Ｐゴシック" pitchFamily="34" charset="-128"/>
                <a:cs typeface="Arial" charset="0"/>
              </a:rPr>
              <a:t>High: </a:t>
            </a:r>
            <a:r>
              <a:rPr lang="en-US" altLang="en-US" sz="1100" smtClean="0">
                <a:latin typeface="Arial" charset="0"/>
                <a:ea typeface="ＭＳ Ｐゴシック" pitchFamily="34" charset="-128"/>
                <a:cs typeface="Arial" charset="0"/>
              </a:rPr>
              <a:t>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154D1CC0-305A-4284-A9BE-54B8F80271E0}" type="slidenum">
              <a:rPr lang="en-AU" altLang="en-US" sz="1200">
                <a:solidFill>
                  <a:schemeClr val="tx1"/>
                </a:solidFill>
                <a:latin typeface="Times New Roman" pitchFamily="18" charset="0"/>
              </a:rPr>
              <a:pPr eaLnBrk="1" hangingPunct="1"/>
              <a:t>25</a:t>
            </a:fld>
            <a:endParaRPr lang="en-AU" altLang="en-US" sz="1200">
              <a:solidFill>
                <a:schemeClr val="tx1"/>
              </a:solidFill>
              <a:latin typeface="Times New Roman" pitchFamily="18" charset="0"/>
            </a:endParaRPr>
          </a:p>
        </p:txBody>
      </p:sp>
    </p:spTree>
    <p:extLst>
      <p:ext uri="{BB962C8B-B14F-4D97-AF65-F5344CB8AC3E}">
        <p14:creationId xmlns:p14="http://schemas.microsoft.com/office/powerpoint/2010/main" val="1690413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90C96A72-E0E1-463D-8B15-8407B42243DC}" type="slidenum">
              <a:rPr lang="en-AU" altLang="en-US" sz="1200">
                <a:solidFill>
                  <a:schemeClr val="tx1"/>
                </a:solidFill>
                <a:latin typeface="Times New Roman" pitchFamily="18" charset="0"/>
              </a:rPr>
              <a:pPr eaLnBrk="1" hangingPunct="1"/>
              <a:t>26</a:t>
            </a:fld>
            <a:endParaRPr lang="en-AU" altLang="en-US" sz="1200">
              <a:solidFill>
                <a:schemeClr val="tx1"/>
              </a:solidFill>
              <a:latin typeface="Times New Roman"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cs typeface="Arial" charset="0"/>
              </a:rPr>
              <a:t>A useful means of classifying security attacks, used both in X.800 and RFC 2828, is in terms of </a:t>
            </a:r>
            <a:r>
              <a:rPr lang="en-US" altLang="en-US" i="1" smtClean="0">
                <a:latin typeface="Arial" charset="0"/>
                <a:ea typeface="ＭＳ Ｐゴシック" pitchFamily="34" charset="-128"/>
                <a:cs typeface="Arial" charset="0"/>
              </a:rPr>
              <a:t>passive attacks </a:t>
            </a:r>
            <a:r>
              <a:rPr lang="en-US" altLang="en-US" smtClean="0">
                <a:latin typeface="Arial" charset="0"/>
                <a:ea typeface="ＭＳ Ｐゴシック" pitchFamily="34" charset="-128"/>
                <a:cs typeface="Arial" charset="0"/>
              </a:rPr>
              <a:t>and </a:t>
            </a:r>
            <a:r>
              <a:rPr lang="en-US" altLang="en-US" i="1" smtClean="0">
                <a:latin typeface="Arial" charset="0"/>
                <a:ea typeface="ＭＳ Ｐゴシック" pitchFamily="34" charset="-128"/>
                <a:cs typeface="Arial" charset="0"/>
              </a:rPr>
              <a:t>active attacks. </a:t>
            </a:r>
            <a:r>
              <a:rPr lang="en-US" altLang="en-US" smtClean="0">
                <a:latin typeface="Arial" charset="0"/>
                <a:ea typeface="ＭＳ Ｐゴシック" pitchFamily="34" charset="-128"/>
                <a:cs typeface="Arial" charset="0"/>
              </a:rPr>
              <a:t>A passive attack attempts to learn or make use of information from the system but does not affect system resources.</a:t>
            </a:r>
            <a:endParaRPr lang="en-US" altLang="en-US" b="1" smtClean="0">
              <a:latin typeface="Arial" charset="0"/>
              <a:ea typeface="ＭＳ Ｐゴシック" pitchFamily="34" charset="-128"/>
              <a:cs typeface="Arial" charset="0"/>
            </a:endParaRPr>
          </a:p>
          <a:p>
            <a:pPr eaLnBrk="1" hangingPunct="1"/>
            <a:r>
              <a:rPr lang="en-US" altLang="en-US" i="1" smtClean="0">
                <a:latin typeface="Arial" charset="0"/>
                <a:ea typeface="ＭＳ Ｐゴシック" pitchFamily="34" charset="-128"/>
                <a:cs typeface="Arial" charset="0"/>
              </a:rPr>
              <a:t>Passive attacks </a:t>
            </a:r>
            <a:r>
              <a:rPr lang="en-US" altLang="en-US" smtClean="0">
                <a:latin typeface="Arial" charset="0"/>
                <a:ea typeface="ＭＳ Ｐゴシック" pitchFamily="34" charset="-128"/>
                <a:cs typeface="Arial" charset="0"/>
              </a:rPr>
              <a:t>are in the nature of eavesdropping on, or monitoring of, transmissions. The goal of the opponent is to obtain information that is being transmitted. Two types of passive attacks are</a:t>
            </a:r>
            <a:r>
              <a:rPr lang="en-AU" altLang="en-US" smtClean="0">
                <a:latin typeface="Arial" charset="0"/>
                <a:ea typeface="ＭＳ Ｐゴシック" pitchFamily="34" charset="-128"/>
                <a:cs typeface="Arial" charset="0"/>
              </a:rPr>
              <a:t>:</a:t>
            </a:r>
          </a:p>
          <a:p>
            <a:pPr eaLnBrk="1" hangingPunct="1"/>
            <a:r>
              <a:rPr lang="en-US" altLang="en-US" smtClean="0">
                <a:latin typeface="Arial" charset="0"/>
                <a:ea typeface="ＭＳ Ｐゴシック" pitchFamily="34" charset="-128"/>
                <a:cs typeface="Arial" charset="0"/>
              </a:rPr>
              <a:t>+ release of message contents - as shown above in Stallings Figure 1.2a here</a:t>
            </a:r>
          </a:p>
          <a:p>
            <a:pPr eaLnBrk="1" hangingPunct="1"/>
            <a:r>
              <a:rPr lang="en-US" altLang="en-US" smtClean="0">
                <a:latin typeface="Arial" charset="0"/>
                <a:ea typeface="ＭＳ Ｐゴシック" pitchFamily="34" charset="-128"/>
                <a:cs typeface="Arial" charset="0"/>
              </a:rPr>
              <a:t>+ traffic analysis - monitor traffic flow to determine location and identity of communicating hosts and could observe the frequency and length of messages being exchanged</a:t>
            </a:r>
          </a:p>
          <a:p>
            <a:pPr eaLnBrk="1" hangingPunct="1"/>
            <a:r>
              <a:rPr lang="en-US" altLang="en-US" smtClean="0">
                <a:latin typeface="Arial" charset="0"/>
                <a:ea typeface="ＭＳ Ｐゴシック" pitchFamily="34" charset="-128"/>
                <a:cs typeface="Arial" charset="0"/>
              </a:rPr>
              <a:t>These attacks are difficult to detect because they do not involve any alteration of the data.</a:t>
            </a:r>
          </a:p>
          <a:p>
            <a:pPr eaLnBrk="1" hangingPunct="1"/>
            <a:endParaRPr lang="en-US" altLang="en-US" smtClean="0">
              <a:latin typeface="Arial" charset="0"/>
              <a:ea typeface="ＭＳ Ｐゴシック" pitchFamily="34" charset="-128"/>
              <a:cs typeface="Arial" charset="0"/>
            </a:endParaRPr>
          </a:p>
        </p:txBody>
      </p:sp>
    </p:spTree>
    <p:extLst>
      <p:ext uri="{BB962C8B-B14F-4D97-AF65-F5344CB8AC3E}">
        <p14:creationId xmlns:p14="http://schemas.microsoft.com/office/powerpoint/2010/main" val="1718057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42304535-5038-4174-9012-F5D22D236A09}" type="slidenum">
              <a:rPr lang="en-AU" altLang="en-US" sz="1200">
                <a:solidFill>
                  <a:schemeClr val="tx1"/>
                </a:solidFill>
                <a:latin typeface="Times New Roman" pitchFamily="18" charset="0"/>
              </a:rPr>
              <a:pPr eaLnBrk="1" hangingPunct="1"/>
              <a:t>27</a:t>
            </a:fld>
            <a:endParaRPr lang="en-AU" altLang="en-US" sz="1200">
              <a:solidFill>
                <a:schemeClr val="tx1"/>
              </a:solidFill>
              <a:latin typeface="Times New Roman"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cs typeface="Arial" charset="0"/>
              </a:rPr>
              <a:t>Active attacks involve some modification of the data stream or the creation of a false stream and can be subdivided into four categories: masquerade, replay, modification of messages, and denial of service</a:t>
            </a:r>
            <a:r>
              <a:rPr lang="en-AU" altLang="en-US" smtClean="0">
                <a:latin typeface="Arial" charset="0"/>
                <a:ea typeface="ＭＳ Ｐゴシック" pitchFamily="34" charset="-128"/>
                <a:cs typeface="Arial" charset="0"/>
              </a:rPr>
              <a:t>:</a:t>
            </a:r>
          </a:p>
          <a:p>
            <a:pPr eaLnBrk="1" hangingPunct="1">
              <a:lnSpc>
                <a:spcPct val="90000"/>
              </a:lnSpc>
              <a:buFontTx/>
              <a:buChar char="•"/>
            </a:pPr>
            <a:r>
              <a:rPr lang="en-US" altLang="en-US" smtClean="0">
                <a:latin typeface="Arial" charset="0"/>
                <a:ea typeface="ＭＳ Ｐゴシック" pitchFamily="34" charset="-128"/>
                <a:cs typeface="Arial" charset="0"/>
              </a:rPr>
              <a:t> masquerade of one entity as some other</a:t>
            </a:r>
            <a:endParaRPr lang="en-AU" altLang="en-US" smtClean="0">
              <a:latin typeface="Arial" charset="0"/>
              <a:ea typeface="ＭＳ Ｐゴシック" pitchFamily="34" charset="-128"/>
              <a:cs typeface="Arial" charset="0"/>
            </a:endParaRPr>
          </a:p>
          <a:p>
            <a:pPr eaLnBrk="1" hangingPunct="1">
              <a:lnSpc>
                <a:spcPct val="90000"/>
              </a:lnSpc>
              <a:buFontTx/>
              <a:buChar char="•"/>
            </a:pPr>
            <a:r>
              <a:rPr lang="en-US" altLang="en-US" smtClean="0">
                <a:latin typeface="Arial" charset="0"/>
                <a:ea typeface="ＭＳ Ｐゴシック" pitchFamily="34" charset="-128"/>
                <a:cs typeface="Arial" charset="0"/>
              </a:rPr>
              <a:t> replay previous messages (as shown above in Stallings Figure 1.3b)</a:t>
            </a:r>
          </a:p>
          <a:p>
            <a:pPr eaLnBrk="1" hangingPunct="1">
              <a:lnSpc>
                <a:spcPct val="90000"/>
              </a:lnSpc>
              <a:buFontTx/>
              <a:buChar char="•"/>
            </a:pPr>
            <a:r>
              <a:rPr lang="en-US" altLang="en-US" smtClean="0">
                <a:latin typeface="Arial" charset="0"/>
                <a:ea typeface="ＭＳ Ｐゴシック" pitchFamily="34" charset="-128"/>
                <a:cs typeface="Arial" charset="0"/>
              </a:rPr>
              <a:t> modify/alter (part of) messages in transit to produce an unauthorized effect</a:t>
            </a:r>
          </a:p>
          <a:p>
            <a:pPr eaLnBrk="1" hangingPunct="1">
              <a:buFontTx/>
              <a:buChar char="•"/>
            </a:pPr>
            <a:r>
              <a:rPr lang="en-US" altLang="en-US" smtClean="0">
                <a:latin typeface="Arial" charset="0"/>
                <a:ea typeface="ＭＳ Ｐゴシック" pitchFamily="34" charset="-128"/>
                <a:cs typeface="Arial" charset="0"/>
              </a:rPr>
              <a:t> denial of service - prevents or inhibits the normal use or management of communications facilities</a:t>
            </a:r>
          </a:p>
          <a:p>
            <a:pPr eaLnBrk="1" hangingPunct="1">
              <a:lnSpc>
                <a:spcPct val="90000"/>
              </a:lnSpc>
            </a:pPr>
            <a:r>
              <a:rPr lang="en-US" altLang="en-US" smtClean="0">
                <a:latin typeface="Arial" charset="0"/>
                <a:ea typeface="ＭＳ Ｐゴシック" pitchFamily="34" charset="-128"/>
                <a:cs typeface="Arial"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p>
          <a:p>
            <a:pPr lvl="1" eaLnBrk="1" hangingPunct="1">
              <a:lnSpc>
                <a:spcPct val="90000"/>
              </a:lnSpc>
            </a:pPr>
            <a:endParaRPr lang="en-US" altLang="en-US" smtClean="0">
              <a:latin typeface="Arial" charset="0"/>
              <a:ea typeface="ＭＳ Ｐゴシック" pitchFamily="34" charset="-128"/>
              <a:cs typeface="Arial" charset="0"/>
            </a:endParaRPr>
          </a:p>
        </p:txBody>
      </p:sp>
    </p:spTree>
    <p:extLst>
      <p:ext uri="{BB962C8B-B14F-4D97-AF65-F5344CB8AC3E}">
        <p14:creationId xmlns:p14="http://schemas.microsoft.com/office/powerpoint/2010/main" val="33133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813E68EF-E85F-4323-A051-D496BC7A3036}" type="slidenum">
              <a:rPr lang="en-AU" altLang="en-US" sz="1200">
                <a:solidFill>
                  <a:schemeClr val="tx1"/>
                </a:solidFill>
                <a:latin typeface="Times New Roman" pitchFamily="18" charset="0"/>
              </a:rPr>
              <a:pPr eaLnBrk="1" hangingPunct="1"/>
              <a:t>28</a:t>
            </a:fld>
            <a:endParaRPr lang="en-AU" altLang="en-US" sz="1200">
              <a:solidFill>
                <a:schemeClr val="tx1"/>
              </a:solidFill>
              <a:latin typeface="Times New Roman"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rPr>
              <a:t>Now introduce “Security Mechanism” which are the specific means of implementing one or more security services. Note these mechanisms span a wide range of technical components, but one aspect seen in many is the use of cryptographic techniques.</a:t>
            </a:r>
          </a:p>
        </p:txBody>
      </p:sp>
    </p:spTree>
    <p:extLst>
      <p:ext uri="{BB962C8B-B14F-4D97-AF65-F5344CB8AC3E}">
        <p14:creationId xmlns:p14="http://schemas.microsoft.com/office/powerpoint/2010/main" val="329391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10919123-4912-4E65-92FC-A67B812D85E0}" type="slidenum">
              <a:rPr lang="en-AU" altLang="en-US" sz="1200">
                <a:solidFill>
                  <a:schemeClr val="tx1"/>
                </a:solidFill>
                <a:latin typeface="Times New Roman" pitchFamily="18" charset="0"/>
              </a:rPr>
              <a:pPr eaLnBrk="1" hangingPunct="1"/>
              <a:t>29</a:t>
            </a:fld>
            <a:endParaRPr lang="en-AU" altLang="en-US" sz="1200">
              <a:solidFill>
                <a:schemeClr val="tx1"/>
              </a:solidFill>
              <a:latin typeface="Times New Roman"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charset="0"/>
                <a:ea typeface="ＭＳ Ｐゴシック" pitchFamily="34" charset="-128"/>
              </a:rPr>
              <a:t>In considering the place of encryption, its useful to use the following two models from Stallings section 1.6.</a:t>
            </a:r>
          </a:p>
          <a:p>
            <a:pPr eaLnBrk="1" hangingPunct="1"/>
            <a:r>
              <a:rPr lang="en-AU" altLang="en-US" smtClean="0">
                <a:latin typeface="Arial" charset="0"/>
                <a:ea typeface="ＭＳ Ｐゴシック" pitchFamily="34" charset="-128"/>
              </a:rPr>
              <a:t>The first, illustrated in Figure 1.4, models information being </a:t>
            </a:r>
            <a:r>
              <a:rPr lang="en-US" altLang="en-US" smtClean="0">
                <a:latin typeface="Arial" charset="0"/>
                <a:ea typeface="ＭＳ Ｐゴシック" pitchFamily="34" charset="-128"/>
              </a:rPr>
              <a:t>transferred from one party to another </a:t>
            </a:r>
            <a:r>
              <a:rPr lang="en-AU" altLang="en-US" smtClean="0">
                <a:latin typeface="Arial" charset="0"/>
                <a:ea typeface="ＭＳ Ｐゴシック" pitchFamily="34" charset="-128"/>
              </a:rPr>
              <a:t>over an insecure communications channel, in the presence of possible opponents.</a:t>
            </a:r>
            <a:r>
              <a:rPr lang="en-US" altLang="en-US" smtClean="0">
                <a:latin typeface="Arial" charset="0"/>
                <a:ea typeface="ＭＳ Ｐゴシック" pitchFamily="34" charset="-128"/>
              </a:rPr>
              <a:t> The two parties, who are the principals in this transaction, must cooperate for the exchange to take place</a:t>
            </a:r>
            <a:r>
              <a:rPr lang="en-US" altLang="en-US" i="1" smtClean="0">
                <a:latin typeface="Arial" charset="0"/>
                <a:ea typeface="ＭＳ Ｐゴシック" pitchFamily="34" charset="-128"/>
              </a:rPr>
              <a:t>. </a:t>
            </a:r>
            <a:r>
              <a:rPr lang="en-AU" altLang="en-US" smtClean="0">
                <a:latin typeface="Arial" charset="0"/>
                <a:ea typeface="ＭＳ Ｐゴシック" pitchFamily="34" charset="-128"/>
              </a:rPr>
              <a:t> They can use an appropriate </a:t>
            </a:r>
            <a:r>
              <a:rPr lang="en-AU" altLang="en-US" b="1" smtClean="0">
                <a:latin typeface="Arial" charset="0"/>
                <a:ea typeface="ＭＳ Ｐゴシック" pitchFamily="34" charset="-128"/>
              </a:rPr>
              <a:t>security transform (encryption algorithm)</a:t>
            </a:r>
            <a:r>
              <a:rPr lang="en-AU" altLang="en-US" smtClean="0">
                <a:latin typeface="Arial" charset="0"/>
                <a:ea typeface="ＭＳ Ｐゴシック" pitchFamily="34" charset="-128"/>
              </a:rPr>
              <a:t>, with suitable </a:t>
            </a:r>
            <a:r>
              <a:rPr lang="en-AU" altLang="en-US" b="1" smtClean="0">
                <a:latin typeface="Arial" charset="0"/>
                <a:ea typeface="ＭＳ Ｐゴシック" pitchFamily="34" charset="-128"/>
              </a:rPr>
              <a:t>keys</a:t>
            </a:r>
            <a:r>
              <a:rPr lang="en-AU" altLang="en-US" smtClean="0">
                <a:latin typeface="Arial" charset="0"/>
                <a:ea typeface="ＭＳ Ｐゴシック" pitchFamily="34" charset="-128"/>
              </a:rPr>
              <a:t>, possibly negotiated using the presence of a </a:t>
            </a:r>
            <a:r>
              <a:rPr lang="en-AU" altLang="en-US" b="1" smtClean="0">
                <a:latin typeface="Arial" charset="0"/>
                <a:ea typeface="ＭＳ Ｐゴシック" pitchFamily="34" charset="-128"/>
              </a:rPr>
              <a:t>trusted third party</a:t>
            </a:r>
            <a:r>
              <a:rPr lang="en-AU" altLang="en-US" smtClean="0">
                <a:latin typeface="Arial" charset="0"/>
                <a:ea typeface="ＭＳ Ｐゴシック" pitchFamily="34" charset="-128"/>
              </a:rPr>
              <a:t>. </a:t>
            </a:r>
            <a:r>
              <a:rPr lang="en-US" altLang="en-US" smtClean="0">
                <a:latin typeface="Arial" charset="0"/>
                <a:ea typeface="ＭＳ Ｐゴシック" pitchFamily="34" charset="-128"/>
              </a:rPr>
              <a:t>Parts One through Four of this book concentrates on the types of security mechanisms and services that fit into the model shown here.</a:t>
            </a:r>
            <a:endParaRPr lang="en-AU" altLang="en-US" smtClean="0">
              <a:latin typeface="Arial" charset="0"/>
              <a:ea typeface="ＭＳ Ｐゴシック" pitchFamily="34" charset="-128"/>
            </a:endParaRPr>
          </a:p>
        </p:txBody>
      </p:sp>
    </p:spTree>
    <p:extLst>
      <p:ext uri="{BB962C8B-B14F-4D97-AF65-F5344CB8AC3E}">
        <p14:creationId xmlns:p14="http://schemas.microsoft.com/office/powerpoint/2010/main" val="2014288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38A3FD82-4973-4957-A5FD-05587CF06ACC}" type="slidenum">
              <a:rPr lang="en-AU" altLang="en-US" sz="1200">
                <a:solidFill>
                  <a:schemeClr val="tx1"/>
                </a:solidFill>
                <a:latin typeface="Times New Roman" pitchFamily="18" charset="0"/>
              </a:rPr>
              <a:pPr eaLnBrk="1" hangingPunct="1"/>
              <a:t>30</a:t>
            </a:fld>
            <a:endParaRPr lang="en-AU" altLang="en-US" sz="1200">
              <a:solidFill>
                <a:schemeClr val="tx1"/>
              </a:solidFill>
              <a:latin typeface="Times New Roman"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cs typeface="Arial" charset="0"/>
              </a:rPr>
              <a:t>This general model shows that there are four basic tasks in designing a particular security service, as listed.</a:t>
            </a:r>
          </a:p>
        </p:txBody>
      </p:sp>
    </p:spTree>
    <p:extLst>
      <p:ext uri="{BB962C8B-B14F-4D97-AF65-F5344CB8AC3E}">
        <p14:creationId xmlns:p14="http://schemas.microsoft.com/office/powerpoint/2010/main" val="1206355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2AD60E01-1DA1-4F69-A4C9-5CE9DE104E8E}" type="slidenum">
              <a:rPr lang="en-AU" altLang="en-US" sz="1200">
                <a:solidFill>
                  <a:schemeClr val="tx1"/>
                </a:solidFill>
                <a:latin typeface="Times New Roman" pitchFamily="18" charset="0"/>
              </a:rPr>
              <a:pPr eaLnBrk="1" hangingPunct="1"/>
              <a:t>31</a:t>
            </a:fld>
            <a:endParaRPr lang="en-AU" altLang="en-US" sz="1200">
              <a:solidFill>
                <a:schemeClr val="tx1"/>
              </a:solidFill>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charset="0"/>
                <a:ea typeface="ＭＳ Ｐゴシック" pitchFamily="34" charset="-128"/>
              </a:rPr>
              <a:t>The second, illustrated in Figure 1.5, model is concerned with controlled access to information or resources on a computer system, in the presence of possible opponents. Here appropriate controls are needed on the access to and within the system, to provide suitable security.</a:t>
            </a:r>
          </a:p>
          <a:p>
            <a:pPr eaLnBrk="1" hangingPunct="1"/>
            <a:r>
              <a:rPr lang="en-US" altLang="en-US" smtClean="0">
                <a:latin typeface="Arial" charset="0"/>
                <a:ea typeface="ＭＳ Ｐゴシック" pitchFamily="34" charset="-128"/>
              </a:rPr>
              <a:t>The security mechanisms needed to cope with unwanted access fall into two broad categories (as shown in this figure). The first category might be termed a gatekeeper function. It includes password-based login procedures that are designed to deny access to all but authorized users and screening logic that is designed to detect and reject worms, viruses, and other similar attacks. Once either an unwanted user or unwanted software gains access, the second line of defense consists of a variety of internal controls that monitor activity and analyze stored information in an attempt to detect the presence of unwanted intruders. These issues are explored in Part Four.</a:t>
            </a:r>
            <a:endParaRPr lang="en-AU" altLang="en-US" smtClean="0">
              <a:latin typeface="Arial" charset="0"/>
              <a:ea typeface="ＭＳ Ｐゴシック" pitchFamily="34" charset="-128"/>
            </a:endParaRPr>
          </a:p>
        </p:txBody>
      </p:sp>
    </p:spTree>
    <p:extLst>
      <p:ext uri="{BB962C8B-B14F-4D97-AF65-F5344CB8AC3E}">
        <p14:creationId xmlns:p14="http://schemas.microsoft.com/office/powerpoint/2010/main" val="831424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C46D37FD-486E-479F-A320-D05AF38D078E}" type="slidenum">
              <a:rPr lang="en-AU" altLang="en-US" sz="1200">
                <a:solidFill>
                  <a:schemeClr val="tx1"/>
                </a:solidFill>
              </a:rPr>
              <a:pPr eaLnBrk="1" hangingPunct="1"/>
              <a:t>5</a:t>
            </a:fld>
            <a:endParaRPr lang="en-AU" altLang="en-US" sz="1200">
              <a:solidFill>
                <a:schemeClr val="tx1"/>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extLst>
      <p:ext uri="{BB962C8B-B14F-4D97-AF65-F5344CB8AC3E}">
        <p14:creationId xmlns:p14="http://schemas.microsoft.com/office/powerpoint/2010/main" val="740692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70596AF3-ED90-45FE-9C47-89A505E9850D}" type="slidenum">
              <a:rPr lang="en-AU" altLang="en-US" sz="1200">
                <a:solidFill>
                  <a:schemeClr val="tx1"/>
                </a:solidFill>
                <a:latin typeface="Times New Roman" pitchFamily="18" charset="0"/>
              </a:rPr>
              <a:pPr eaLnBrk="1" hangingPunct="1"/>
              <a:t>32</a:t>
            </a:fld>
            <a:endParaRPr lang="en-AU" altLang="en-US" sz="1200">
              <a:solidFill>
                <a:schemeClr val="tx1"/>
              </a:solidFill>
              <a:latin typeface="Times New Roman"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ea typeface="ＭＳ Ｐゴシック" pitchFamily="34" charset="-128"/>
              </a:rPr>
              <a:t>Detail here the tasks needed to use this model.</a:t>
            </a:r>
          </a:p>
        </p:txBody>
      </p:sp>
    </p:spTree>
    <p:extLst>
      <p:ext uri="{BB962C8B-B14F-4D97-AF65-F5344CB8AC3E}">
        <p14:creationId xmlns:p14="http://schemas.microsoft.com/office/powerpoint/2010/main" val="73093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51EAB123-E538-4966-8C10-29EB1715D604}" type="slidenum">
              <a:rPr lang="en-GB" altLang="en-US" sz="1200">
                <a:solidFill>
                  <a:schemeClr val="tx1"/>
                </a:solidFill>
                <a:latin typeface="Times New Roman" pitchFamily="18" charset="0"/>
              </a:rPr>
              <a:pPr eaLnBrk="1" hangingPunct="1"/>
              <a:t>34</a:t>
            </a:fld>
            <a:endParaRPr lang="en-GB" altLang="en-US" sz="1200">
              <a:solidFill>
                <a:schemeClr val="tx1"/>
              </a:solidFill>
              <a:latin typeface="Times New Roman" pitchFamily="18" charset="0"/>
            </a:endParaRPr>
          </a:p>
        </p:txBody>
      </p:sp>
      <p:sp>
        <p:nvSpPr>
          <p:cNvPr id="144387"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44388"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28144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DB0F0657-610C-4ED0-A85D-D9F34C52CE1F}" type="slidenum">
              <a:rPr lang="en-AU" altLang="en-US" sz="1200">
                <a:solidFill>
                  <a:schemeClr val="tx1"/>
                </a:solidFill>
              </a:rPr>
              <a:pPr eaLnBrk="1" hangingPunct="1"/>
              <a:t>6</a:t>
            </a:fld>
            <a:endParaRPr lang="en-AU" altLang="en-US" sz="1200">
              <a:solidFill>
                <a:schemeClr val="tx1"/>
              </a:solidFill>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extLst>
      <p:ext uri="{BB962C8B-B14F-4D97-AF65-F5344CB8AC3E}">
        <p14:creationId xmlns:p14="http://schemas.microsoft.com/office/powerpoint/2010/main" val="201179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BE14890F-29CB-4D85-9810-052B3BA42651}" type="slidenum">
              <a:rPr lang="en-AU" altLang="en-US" sz="1200">
                <a:solidFill>
                  <a:schemeClr val="tx1"/>
                </a:solidFill>
              </a:rPr>
              <a:pPr eaLnBrk="1" hangingPunct="1"/>
              <a:t>7</a:t>
            </a:fld>
            <a:endParaRPr lang="en-AU" altLang="en-US" sz="1200">
              <a:solidFill>
                <a:schemeClr val="tx1"/>
              </a:solidFill>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extLst>
      <p:ext uri="{BB962C8B-B14F-4D97-AF65-F5344CB8AC3E}">
        <p14:creationId xmlns:p14="http://schemas.microsoft.com/office/powerpoint/2010/main" val="153753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F19C34C3-5104-4464-8FDE-00407C01E477}" type="slidenum">
              <a:rPr lang="en-AU" altLang="en-US" sz="1200">
                <a:solidFill>
                  <a:schemeClr val="tx1"/>
                </a:solidFill>
              </a:rPr>
              <a:pPr eaLnBrk="1" hangingPunct="1"/>
              <a:t>8</a:t>
            </a:fld>
            <a:endParaRPr lang="en-AU" altLang="en-US" sz="1200">
              <a:solidFill>
                <a:schemeClr val="tx1"/>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extLst>
      <p:ext uri="{BB962C8B-B14F-4D97-AF65-F5344CB8AC3E}">
        <p14:creationId xmlns:p14="http://schemas.microsoft.com/office/powerpoint/2010/main" val="71754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41612CF7-EBDB-4E84-B42D-51FC92C6F6CC}" type="slidenum">
              <a:rPr lang="en-GB" altLang="en-US" sz="1200">
                <a:solidFill>
                  <a:schemeClr val="tx1"/>
                </a:solidFill>
                <a:latin typeface="Times New Roman" pitchFamily="18" charset="0"/>
              </a:rPr>
              <a:pPr eaLnBrk="1" hangingPunct="1"/>
              <a:t>9</a:t>
            </a:fld>
            <a:endParaRPr lang="en-GB" altLang="en-US" sz="1200">
              <a:solidFill>
                <a:schemeClr val="tx1"/>
              </a:solidFill>
              <a:latin typeface="Times New Roman" pitchFamily="18" charset="0"/>
            </a:endParaRPr>
          </a:p>
        </p:txBody>
      </p:sp>
      <p:sp>
        <p:nvSpPr>
          <p:cNvPr id="117763"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17764"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597026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C024A184-3D5C-4722-8C83-A8D300287780}" type="slidenum">
              <a:rPr lang="en-GB" altLang="en-US" sz="1200">
                <a:solidFill>
                  <a:schemeClr val="tx1"/>
                </a:solidFill>
                <a:latin typeface="Times New Roman" pitchFamily="18" charset="0"/>
              </a:rPr>
              <a:pPr eaLnBrk="1" hangingPunct="1"/>
              <a:t>10</a:t>
            </a:fld>
            <a:endParaRPr lang="en-GB" altLang="en-US" sz="1200">
              <a:solidFill>
                <a:schemeClr val="tx1"/>
              </a:solidFill>
              <a:latin typeface="Times New Roman" pitchFamily="18" charset="0"/>
            </a:endParaRPr>
          </a:p>
        </p:txBody>
      </p:sp>
      <p:sp>
        <p:nvSpPr>
          <p:cNvPr id="118787"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18788"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979530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D8501E6A-6261-4887-8071-F98B03031835}" type="slidenum">
              <a:rPr lang="en-GB" altLang="en-US" sz="1200">
                <a:solidFill>
                  <a:schemeClr val="tx1"/>
                </a:solidFill>
                <a:latin typeface="Times New Roman" pitchFamily="18" charset="0"/>
              </a:rPr>
              <a:pPr eaLnBrk="1" hangingPunct="1"/>
              <a:t>11</a:t>
            </a:fld>
            <a:endParaRPr lang="en-GB" altLang="en-US" sz="1200">
              <a:solidFill>
                <a:schemeClr val="tx1"/>
              </a:solidFill>
              <a:latin typeface="Times New Roman" pitchFamily="18" charset="0"/>
            </a:endParaRPr>
          </a:p>
        </p:txBody>
      </p:sp>
      <p:sp>
        <p:nvSpPr>
          <p:cNvPr id="119811"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19812"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145647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756A317D-27C7-4F7F-8628-FF5AE0EADADC}" type="slidenum">
              <a:rPr lang="en-GB" altLang="en-US" sz="1200">
                <a:solidFill>
                  <a:schemeClr val="tx1"/>
                </a:solidFill>
                <a:latin typeface="Times New Roman" pitchFamily="18" charset="0"/>
              </a:rPr>
              <a:pPr eaLnBrk="1" hangingPunct="1"/>
              <a:t>12</a:t>
            </a:fld>
            <a:endParaRPr lang="en-GB" altLang="en-US" sz="1200">
              <a:solidFill>
                <a:schemeClr val="tx1"/>
              </a:solidFill>
              <a:latin typeface="Times New Roman" pitchFamily="18" charset="0"/>
            </a:endParaRPr>
          </a:p>
        </p:txBody>
      </p:sp>
      <p:sp>
        <p:nvSpPr>
          <p:cNvPr id="120835" name="Rectangle 1"/>
          <p:cNvSpPr>
            <a:spLocks noGrp="1" noRot="1" noChangeAspect="1" noChangeArrowheads="1" noTextEdit="1"/>
          </p:cNvSpPr>
          <p:nvPr>
            <p:ph type="sldImg"/>
          </p:nvPr>
        </p:nvSpPr>
        <p:spPr>
          <a:xfrm>
            <a:off x="1141413" y="685800"/>
            <a:ext cx="4575175" cy="3430588"/>
          </a:xfrm>
          <a:solidFill>
            <a:srgbClr val="FFFFFF"/>
          </a:solidFill>
          <a:ln/>
        </p:spPr>
      </p:sp>
      <p:sp>
        <p:nvSpPr>
          <p:cNvPr id="120836" name="Rectangle 2"/>
          <p:cNvSpPr>
            <a:spLocks noGrp="1" noChangeArrowheads="1"/>
          </p:cNvSpPr>
          <p:nvPr>
            <p:ph type="body" idx="1"/>
          </p:nvPr>
        </p:nvSpPr>
        <p:spPr>
          <a:xfrm>
            <a:off x="914400" y="4344988"/>
            <a:ext cx="5027613"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55648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1/24/19 10:33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1/24/19 10:33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1/24/19 10:33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1/24/19 10:33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1/24/19 10:33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1/24/19 10:33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1/24/19 10:33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1/24/19 10:33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1/24/19 10:33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1/24/19 10:33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cstate="print"/>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1/24/19 10:33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1/24/19 10:33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image" Target="../media/image25.png"/><Relationship Id="rId16" Type="http://schemas.openxmlformats.org/officeDocument/2006/relationships/image" Target="../media/image26.png"/><Relationship Id="rId17" Type="http://schemas.openxmlformats.org/officeDocument/2006/relationships/image" Target="../media/image27.jpeg"/><Relationship Id="rId18" Type="http://schemas.openxmlformats.org/officeDocument/2006/relationships/image" Target="../media/image28.jpeg"/><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36625" y="1546225"/>
            <a:ext cx="7772400" cy="889000"/>
          </a:xfrm>
        </p:spPr>
        <p:txBody>
          <a:bodyPr/>
          <a:lstStyle/>
          <a:p>
            <a:pPr eaLnBrk="1" hangingPunct="1"/>
            <a:r>
              <a:rPr lang="en-US" altLang="en-US" dirty="0" smtClean="0"/>
              <a:t>Security</a:t>
            </a:r>
            <a:endParaRPr lang="en-GB" altLang="en-US" dirty="0" smtClean="0"/>
          </a:p>
        </p:txBody>
      </p:sp>
      <p:sp>
        <p:nvSpPr>
          <p:cNvPr id="3075" name="Rectangle 3"/>
          <p:cNvSpPr>
            <a:spLocks noGrp="1" noChangeArrowheads="1"/>
          </p:cNvSpPr>
          <p:nvPr>
            <p:ph type="subTitle" idx="1"/>
          </p:nvPr>
        </p:nvSpPr>
        <p:spPr>
          <a:xfrm>
            <a:off x="-108519" y="6093296"/>
            <a:ext cx="2600100" cy="685800"/>
          </a:xfrm>
        </p:spPr>
        <p:txBody>
          <a:bodyPr>
            <a:normAutofit/>
          </a:bodyPr>
          <a:lstStyle/>
          <a:p>
            <a:pPr eaLnBrk="1" hangingPunct="1"/>
            <a:r>
              <a:rPr lang="en-US" altLang="en-US" sz="2400" dirty="0" smtClean="0"/>
              <a:t>DT211/DT228/3</a:t>
            </a:r>
            <a:endParaRPr lang="en-GB" altLang="en-US" sz="2400" dirty="0" smtClean="0"/>
          </a:p>
        </p:txBody>
      </p:sp>
      <p:sp>
        <p:nvSpPr>
          <p:cNvPr id="4" name="Rectangle 3"/>
          <p:cNvSpPr txBox="1">
            <a:spLocks noChangeArrowheads="1"/>
          </p:cNvSpPr>
          <p:nvPr/>
        </p:nvSpPr>
        <p:spPr>
          <a:xfrm>
            <a:off x="2491581" y="6093296"/>
            <a:ext cx="67056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sz="1800" kern="1200" baseline="0">
                <a:solidFill>
                  <a:schemeClr val="tx1"/>
                </a:solidFill>
                <a:latin typeface="+mn-lt"/>
                <a:ea typeface="+mn-ea"/>
                <a:cs typeface="+mn-cs"/>
              </a:defRPr>
            </a:lvl9pPr>
          </a:lstStyle>
          <a:p>
            <a:r>
              <a:rPr lang="en-US" altLang="en-US" dirty="0" smtClean="0"/>
              <a:t>Dr. </a:t>
            </a:r>
            <a:r>
              <a:rPr lang="en-US" altLang="en-US" dirty="0" err="1" smtClean="0"/>
              <a:t>Yupeng</a:t>
            </a:r>
            <a:r>
              <a:rPr lang="en-US" altLang="en-US" dirty="0" smtClean="0"/>
              <a:t> Liu</a:t>
            </a:r>
            <a:endParaRPr lang="en-GB" altLang="en-US" dirty="0" smtClean="0"/>
          </a:p>
        </p:txBody>
      </p:sp>
    </p:spTree>
    <p:extLst>
      <p:ext uri="{BB962C8B-B14F-4D97-AF65-F5344CB8AC3E}">
        <p14:creationId xmlns:p14="http://schemas.microsoft.com/office/powerpoint/2010/main" val="4195991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67544" y="332656"/>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The Adversarial Setting	</a:t>
            </a:r>
          </a:p>
        </p:txBody>
      </p:sp>
      <p:sp>
        <p:nvSpPr>
          <p:cNvPr id="33795" name="Rectangle 2"/>
          <p:cNvSpPr>
            <a:spLocks noGrp="1" noChangeArrowheads="1"/>
          </p:cNvSpPr>
          <p:nvPr>
            <p:ph type="body" idx="1"/>
          </p:nvPr>
        </p:nvSpPr>
        <p:spPr>
          <a:xfrm>
            <a:off x="838200" y="2362200"/>
            <a:ext cx="7848600" cy="4038600"/>
          </a:xfrm>
        </p:spPr>
        <p:txBody>
          <a:bodyPr/>
          <a:lstStyle/>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The biggest difference between security systems and any other engineering is the adversarial setting.</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Factors such as storms, heat, wear and tear are fairly predictable to an experienced engineer.</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smtClean="0"/>
              <a:t>In security systems opponents are intelligent, clever, malicious and devious. They do things nobody ever thought before, do not play by the rules and are completely unpredictable.</a:t>
            </a:r>
          </a:p>
        </p:txBody>
      </p:sp>
    </p:spTree>
    <p:extLst>
      <p:ext uri="{BB962C8B-B14F-4D97-AF65-F5344CB8AC3E}">
        <p14:creationId xmlns:p14="http://schemas.microsoft.com/office/powerpoint/2010/main" val="2994336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251520" y="188640"/>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Professional Paranoia	</a:t>
            </a:r>
          </a:p>
        </p:txBody>
      </p:sp>
      <p:sp>
        <p:nvSpPr>
          <p:cNvPr id="34819" name="Rectangle 2"/>
          <p:cNvSpPr>
            <a:spLocks noGrp="1" noChangeArrowheads="1"/>
          </p:cNvSpPr>
          <p:nvPr>
            <p:ph type="body" idx="1"/>
          </p:nvPr>
        </p:nvSpPr>
        <p:spPr>
          <a:xfrm>
            <a:off x="838200" y="2362200"/>
            <a:ext cx="7620000" cy="4038600"/>
          </a:xfrm>
        </p:spPr>
        <p:txBody>
          <a:bodyPr/>
          <a:lstStyle/>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To work in this field, you have to become devious yourself.</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You have to think like a malicious attacker to find weaknesses in your own work.</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Cryptographers are professional paranoids.</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Developing this mindset (security mindset) will help you observe things about systems and your environment that most other people do not notice</a:t>
            </a:r>
          </a:p>
        </p:txBody>
      </p:sp>
    </p:spTree>
    <p:extLst>
      <p:ext uri="{BB962C8B-B14F-4D97-AF65-F5344CB8AC3E}">
        <p14:creationId xmlns:p14="http://schemas.microsoft.com/office/powerpoint/2010/main" val="24227464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323528" y="332656"/>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Why Cryptography?	</a:t>
            </a:r>
          </a:p>
        </p:txBody>
      </p:sp>
      <p:sp>
        <p:nvSpPr>
          <p:cNvPr id="35843" name="Rectangle 2"/>
          <p:cNvSpPr>
            <a:spLocks noGrp="1" noChangeArrowheads="1"/>
          </p:cNvSpPr>
          <p:nvPr>
            <p:ph type="body" idx="1"/>
          </p:nvPr>
        </p:nvSpPr>
        <p:spPr>
          <a:xfrm>
            <a:off x="914400" y="2514600"/>
            <a:ext cx="7543800" cy="3581400"/>
          </a:xfrm>
        </p:spPr>
        <p:txBody>
          <a:bodyPr/>
          <a:lstStyle/>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Cryptography can be compared to locks in the Physical world. A lock by itself is a singularly useless thing.</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Cryptography is just a small part of a much larger security system.</a:t>
            </a:r>
          </a:p>
        </p:txBody>
      </p:sp>
    </p:spTree>
    <p:extLst>
      <p:ext uri="{BB962C8B-B14F-4D97-AF65-F5344CB8AC3E}">
        <p14:creationId xmlns:p14="http://schemas.microsoft.com/office/powerpoint/2010/main" val="28360027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395536" y="188640"/>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Why Cryptography?	</a:t>
            </a:r>
          </a:p>
        </p:txBody>
      </p:sp>
      <p:sp>
        <p:nvSpPr>
          <p:cNvPr id="36867" name="Rectangle 2"/>
          <p:cNvSpPr>
            <a:spLocks noGrp="1" noChangeArrowheads="1"/>
          </p:cNvSpPr>
          <p:nvPr>
            <p:ph type="body" idx="1"/>
          </p:nvPr>
        </p:nvSpPr>
        <p:spPr>
          <a:xfrm>
            <a:off x="838200" y="2362200"/>
            <a:ext cx="7620000" cy="3733800"/>
          </a:xfrm>
        </p:spPr>
        <p:txBody>
          <a:bodyPr/>
          <a:lstStyle/>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Cryptography as a Mathematical Science vs Cryptography as an Engineering discipline.</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Security is only as strong as the weakest link, and the Mathematics of Cryptography is almost never the weakest link.</a:t>
            </a:r>
          </a:p>
        </p:txBody>
      </p:sp>
    </p:spTree>
    <p:extLst>
      <p:ext uri="{BB962C8B-B14F-4D97-AF65-F5344CB8AC3E}">
        <p14:creationId xmlns:p14="http://schemas.microsoft.com/office/powerpoint/2010/main" val="33495564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124200" y="0"/>
            <a:ext cx="5791200" cy="914400"/>
          </a:xfrm>
        </p:spPr>
        <p:txBody>
          <a:bodyPr>
            <a:normAutofit fontScale="90000"/>
          </a:bodyPr>
          <a:lstStyle/>
          <a:p>
            <a:r>
              <a:rPr lang="en-IE" altLang="en-US" sz="2800" smtClean="0"/>
              <a:t>The Evolution of attack techniques/technologies</a:t>
            </a:r>
            <a:endParaRPr lang="en-US" altLang="en-US" sz="2800" smtClean="0"/>
          </a:p>
        </p:txBody>
      </p:sp>
      <p:sp>
        <p:nvSpPr>
          <p:cNvPr id="41987" name="Content Placeholder 3"/>
          <p:cNvSpPr>
            <a:spLocks noGrp="1"/>
          </p:cNvSpPr>
          <p:nvPr>
            <p:ph idx="1"/>
          </p:nvPr>
        </p:nvSpPr>
        <p:spPr/>
        <p:txBody>
          <a:bodyPr/>
          <a:lstStyle/>
          <a:p>
            <a:endParaRPr lang="en-US" altLang="en-US" smtClean="0"/>
          </a:p>
        </p:txBody>
      </p:sp>
      <p:pic>
        <p:nvPicPr>
          <p:cNvPr id="4198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822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4067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IE" altLang="en-US" smtClean="0"/>
              <a:t>Security Threats</a:t>
            </a:r>
            <a:endParaRPr lang="en-US" altLang="en-US" smtClean="0"/>
          </a:p>
        </p:txBody>
      </p:sp>
      <p:sp>
        <p:nvSpPr>
          <p:cNvPr id="49155" name="Rectangle 3"/>
          <p:cNvSpPr>
            <a:spLocks noGrp="1" noChangeArrowheads="1"/>
          </p:cNvSpPr>
          <p:nvPr>
            <p:ph type="body" idx="1"/>
          </p:nvPr>
        </p:nvSpPr>
        <p:spPr/>
        <p:txBody>
          <a:bodyPr/>
          <a:lstStyle/>
          <a:p>
            <a:pPr eaLnBrk="1" hangingPunct="1">
              <a:lnSpc>
                <a:spcPct val="90000"/>
              </a:lnSpc>
            </a:pPr>
            <a:r>
              <a:rPr lang="en-IE" altLang="en-US" smtClean="0"/>
              <a:t>Spyware and Ad ware</a:t>
            </a:r>
          </a:p>
          <a:p>
            <a:pPr eaLnBrk="1" hangingPunct="1">
              <a:lnSpc>
                <a:spcPct val="90000"/>
              </a:lnSpc>
            </a:pPr>
            <a:r>
              <a:rPr lang="en-IE" altLang="en-US" smtClean="0"/>
              <a:t>Viruses</a:t>
            </a:r>
          </a:p>
          <a:p>
            <a:pPr eaLnBrk="1" hangingPunct="1">
              <a:lnSpc>
                <a:spcPct val="90000"/>
              </a:lnSpc>
            </a:pPr>
            <a:r>
              <a:rPr lang="en-IE" altLang="en-US" smtClean="0"/>
              <a:t>Phishing and Pharming</a:t>
            </a:r>
          </a:p>
          <a:p>
            <a:pPr eaLnBrk="1" hangingPunct="1">
              <a:lnSpc>
                <a:spcPct val="90000"/>
              </a:lnSpc>
            </a:pPr>
            <a:r>
              <a:rPr lang="en-IE" altLang="en-US" smtClean="0"/>
              <a:t>Worms, Bots</a:t>
            </a:r>
          </a:p>
          <a:p>
            <a:pPr eaLnBrk="1" hangingPunct="1">
              <a:lnSpc>
                <a:spcPct val="90000"/>
              </a:lnSpc>
            </a:pPr>
            <a:r>
              <a:rPr lang="en-IE" altLang="en-US" smtClean="0"/>
              <a:t>SQL injection</a:t>
            </a:r>
          </a:p>
          <a:p>
            <a:pPr eaLnBrk="1" hangingPunct="1">
              <a:lnSpc>
                <a:spcPct val="90000"/>
              </a:lnSpc>
            </a:pPr>
            <a:r>
              <a:rPr lang="en-IE" altLang="en-US" smtClean="0"/>
              <a:t>Sophisticated targeted attacks</a:t>
            </a:r>
          </a:p>
          <a:p>
            <a:pPr eaLnBrk="1" hangingPunct="1">
              <a:lnSpc>
                <a:spcPct val="90000"/>
              </a:lnSpc>
            </a:pPr>
            <a:r>
              <a:rPr lang="en-IE" altLang="en-US" smtClean="0"/>
              <a:t>Politically motivated attacks (Weaponized malware) - Stuxnet</a:t>
            </a:r>
          </a:p>
          <a:p>
            <a:pPr eaLnBrk="1" hangingPunct="1">
              <a:lnSpc>
                <a:spcPct val="90000"/>
              </a:lnSpc>
            </a:pPr>
            <a:endParaRPr lang="en-US" altLang="en-US" smtClean="0"/>
          </a:p>
        </p:txBody>
      </p:sp>
    </p:spTree>
    <p:extLst>
      <p:ext uri="{BB962C8B-B14F-4D97-AF65-F5344CB8AC3E}">
        <p14:creationId xmlns:p14="http://schemas.microsoft.com/office/powerpoint/2010/main" val="1673596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IE" altLang="en-US" smtClean="0"/>
              <a:t>Security Certification</a:t>
            </a:r>
            <a:endParaRPr lang="en-US" altLang="en-US" smtClean="0"/>
          </a:p>
        </p:txBody>
      </p:sp>
      <p:sp>
        <p:nvSpPr>
          <p:cNvPr id="50179" name="Rectangle 3"/>
          <p:cNvSpPr>
            <a:spLocks noGrp="1" noChangeArrowheads="1"/>
          </p:cNvSpPr>
          <p:nvPr>
            <p:ph type="body" idx="1"/>
          </p:nvPr>
        </p:nvSpPr>
        <p:spPr/>
        <p:txBody>
          <a:bodyPr/>
          <a:lstStyle/>
          <a:p>
            <a:pPr eaLnBrk="1" hangingPunct="1">
              <a:lnSpc>
                <a:spcPct val="90000"/>
              </a:lnSpc>
            </a:pPr>
            <a:r>
              <a:rPr lang="en-IE" altLang="en-US" smtClean="0"/>
              <a:t>International Information Systems Security Certification Consortium (ISC)</a:t>
            </a:r>
            <a:r>
              <a:rPr lang="en-IE" altLang="en-US" baseline="30000" smtClean="0"/>
              <a:t>2</a:t>
            </a:r>
            <a:r>
              <a:rPr lang="en-IE" altLang="en-US" smtClean="0"/>
              <a:t> </a:t>
            </a:r>
          </a:p>
          <a:p>
            <a:pPr eaLnBrk="1" hangingPunct="1">
              <a:lnSpc>
                <a:spcPct val="90000"/>
              </a:lnSpc>
            </a:pPr>
            <a:r>
              <a:rPr lang="en-US" altLang="en-US" smtClean="0"/>
              <a:t>Certified Information System Security Professional (CISSP)</a:t>
            </a:r>
          </a:p>
          <a:p>
            <a:pPr eaLnBrk="1" hangingPunct="1">
              <a:lnSpc>
                <a:spcPct val="90000"/>
              </a:lnSpc>
            </a:pPr>
            <a:r>
              <a:rPr lang="en-IE" altLang="en-US" smtClean="0"/>
              <a:t>Global Information Assurance Certification</a:t>
            </a:r>
          </a:p>
          <a:p>
            <a:pPr eaLnBrk="1" hangingPunct="1">
              <a:lnSpc>
                <a:spcPct val="90000"/>
              </a:lnSpc>
            </a:pPr>
            <a:r>
              <a:rPr lang="en-IE" altLang="en-US" smtClean="0"/>
              <a:t>Cisco Certified Security Professional (CCSP)</a:t>
            </a:r>
          </a:p>
          <a:p>
            <a:pPr eaLnBrk="1" hangingPunct="1">
              <a:lnSpc>
                <a:spcPct val="90000"/>
              </a:lnSpc>
            </a:pPr>
            <a:r>
              <a:rPr lang="en-IE" altLang="en-US" smtClean="0"/>
              <a:t>etc</a:t>
            </a:r>
          </a:p>
          <a:p>
            <a:pPr eaLnBrk="1" hangingPunct="1">
              <a:lnSpc>
                <a:spcPct val="90000"/>
              </a:lnSpc>
            </a:pPr>
            <a:endParaRPr lang="en-US" altLang="en-US" smtClean="0"/>
          </a:p>
        </p:txBody>
      </p:sp>
    </p:spTree>
    <p:extLst>
      <p:ext uri="{BB962C8B-B14F-4D97-AF65-F5344CB8AC3E}">
        <p14:creationId xmlns:p14="http://schemas.microsoft.com/office/powerpoint/2010/main" val="2685581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lIns="105370" tIns="51793" rIns="105370" bIns="51793" anchor="t"/>
          <a:lstStyle/>
          <a:p>
            <a:pPr defTabSz="919163" eaLnBrk="1" hangingPunct="1"/>
            <a:r>
              <a:rPr lang="en-US" altLang="en-US" sz="3200" smtClean="0"/>
              <a:t>It’s going to get worse - 1</a:t>
            </a:r>
          </a:p>
        </p:txBody>
      </p:sp>
      <p:sp>
        <p:nvSpPr>
          <p:cNvPr id="53251" name="Rectangle 3"/>
          <p:cNvSpPr>
            <a:spLocks noGrp="1" noChangeArrowheads="1"/>
          </p:cNvSpPr>
          <p:nvPr>
            <p:ph type="body" idx="1"/>
          </p:nvPr>
        </p:nvSpPr>
        <p:spPr>
          <a:xfrm>
            <a:off x="889000" y="2362200"/>
            <a:ext cx="7772400" cy="4051300"/>
          </a:xfrm>
          <a:noFill/>
        </p:spPr>
        <p:txBody>
          <a:bodyPr lIns="82153" tIns="41076" rIns="82153" bIns="41076">
            <a:normAutofit lnSpcReduction="10000"/>
          </a:bodyPr>
          <a:lstStyle/>
          <a:p>
            <a:pPr marL="90488" indent="-90488" defTabSz="725488" eaLnBrk="1" hangingPunct="1">
              <a:lnSpc>
                <a:spcPct val="90000"/>
              </a:lnSpc>
            </a:pPr>
            <a:r>
              <a:rPr lang="en-US" altLang="en-US" dirty="0" smtClean="0"/>
              <a:t>Explosive growth of the Internet continues</a:t>
            </a:r>
          </a:p>
          <a:p>
            <a:pPr marL="331788" lvl="1" indent="-127000" defTabSz="725488" eaLnBrk="1" hangingPunct="1">
              <a:lnSpc>
                <a:spcPct val="90000"/>
              </a:lnSpc>
            </a:pPr>
            <a:r>
              <a:rPr lang="en-US" altLang="en-US" dirty="0" smtClean="0"/>
              <a:t>continues to double in size every 10-12 months</a:t>
            </a:r>
          </a:p>
          <a:p>
            <a:pPr marL="331788" lvl="1" indent="-127000" defTabSz="725488" eaLnBrk="1" hangingPunct="1">
              <a:lnSpc>
                <a:spcPct val="90000"/>
              </a:lnSpc>
            </a:pPr>
            <a:r>
              <a:rPr lang="en-US" altLang="en-US" dirty="0" smtClean="0"/>
              <a:t>where will all the capable system administrators come from?</a:t>
            </a:r>
          </a:p>
          <a:p>
            <a:pPr marL="90488" indent="-90488" defTabSz="725488" eaLnBrk="1" hangingPunct="1">
              <a:lnSpc>
                <a:spcPct val="90000"/>
              </a:lnSpc>
            </a:pPr>
            <a:endParaRPr lang="en-US" altLang="en-US" sz="2000" dirty="0" smtClean="0"/>
          </a:p>
          <a:p>
            <a:pPr marL="90488" indent="-90488" defTabSz="725488" eaLnBrk="1" hangingPunct="1">
              <a:lnSpc>
                <a:spcPct val="90000"/>
              </a:lnSpc>
            </a:pPr>
            <a:r>
              <a:rPr lang="en-US" altLang="en-US" dirty="0" smtClean="0"/>
              <a:t>Market growth will drive vendors</a:t>
            </a:r>
          </a:p>
          <a:p>
            <a:pPr marL="331788" lvl="1" indent="-127000" defTabSz="725488" eaLnBrk="1" hangingPunct="1">
              <a:lnSpc>
                <a:spcPct val="90000"/>
              </a:lnSpc>
            </a:pPr>
            <a:r>
              <a:rPr lang="en-US" altLang="en-US" dirty="0" smtClean="0"/>
              <a:t>time to market, features, performance, cost  are primary</a:t>
            </a:r>
          </a:p>
          <a:p>
            <a:pPr marL="331788" lvl="1" indent="-127000" defTabSz="725488" eaLnBrk="1" hangingPunct="1">
              <a:lnSpc>
                <a:spcPct val="90000"/>
              </a:lnSpc>
            </a:pPr>
            <a:r>
              <a:rPr lang="en-US" altLang="en-US" dirty="0" smtClean="0"/>
              <a:t>“invisible” quality features such as security are secondary</a:t>
            </a:r>
          </a:p>
        </p:txBody>
      </p:sp>
    </p:spTree>
    <p:extLst>
      <p:ext uri="{BB962C8B-B14F-4D97-AF65-F5344CB8AC3E}">
        <p14:creationId xmlns:p14="http://schemas.microsoft.com/office/powerpoint/2010/main" val="211857768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lIns="105370" tIns="51793" rIns="105370" bIns="51793" anchor="t"/>
          <a:lstStyle/>
          <a:p>
            <a:pPr defTabSz="919163" eaLnBrk="1" hangingPunct="1"/>
            <a:r>
              <a:rPr lang="en-US" altLang="en-US" sz="3200" smtClean="0"/>
              <a:t>It’s going to get worse - 2</a:t>
            </a:r>
          </a:p>
        </p:txBody>
      </p:sp>
      <p:sp>
        <p:nvSpPr>
          <p:cNvPr id="54275" name="Rectangle 3"/>
          <p:cNvSpPr>
            <a:spLocks noGrp="1" noChangeArrowheads="1"/>
          </p:cNvSpPr>
          <p:nvPr>
            <p:ph type="body" idx="1"/>
          </p:nvPr>
        </p:nvSpPr>
        <p:spPr>
          <a:xfrm>
            <a:off x="889000" y="2362200"/>
            <a:ext cx="7772400" cy="4051300"/>
          </a:xfrm>
          <a:noFill/>
        </p:spPr>
        <p:txBody>
          <a:bodyPr lIns="82153" tIns="41076" rIns="82153" bIns="41076"/>
          <a:lstStyle/>
          <a:p>
            <a:pPr marL="90488" indent="-90488" defTabSz="725488" eaLnBrk="1" hangingPunct="1"/>
            <a:r>
              <a:rPr lang="en-US" altLang="en-US" smtClean="0"/>
              <a:t>More sensitive applications connected to the Internet</a:t>
            </a:r>
          </a:p>
          <a:p>
            <a:pPr marL="331788" lvl="1" indent="-127000" defTabSz="725488" eaLnBrk="1" hangingPunct="1"/>
            <a:r>
              <a:rPr lang="en-US" altLang="en-US" smtClean="0"/>
              <a:t>low cost of communications, ease of connection, and power of products engineered for the Internet will drive out other forms of networking</a:t>
            </a:r>
          </a:p>
          <a:p>
            <a:pPr marL="331788" lvl="1" indent="-127000" defTabSz="725488" eaLnBrk="1" hangingPunct="1"/>
            <a:r>
              <a:rPr lang="en-US" altLang="en-US" smtClean="0"/>
              <a:t>hunger for data and benefits of electronic interaction will continue to push widespread use of information technology </a:t>
            </a:r>
          </a:p>
        </p:txBody>
      </p:sp>
    </p:spTree>
    <p:extLst>
      <p:ext uri="{BB962C8B-B14F-4D97-AF65-F5344CB8AC3E}">
        <p14:creationId xmlns:p14="http://schemas.microsoft.com/office/powerpoint/2010/main" val="200543019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528" y="332656"/>
            <a:ext cx="7689850" cy="785813"/>
          </a:xfrm>
          <a:noFill/>
        </p:spPr>
        <p:txBody>
          <a:bodyPr lIns="105370" tIns="51793" rIns="105370" bIns="51793" anchor="t"/>
          <a:lstStyle/>
          <a:p>
            <a:pPr defTabSz="919163" eaLnBrk="1" hangingPunct="1"/>
            <a:r>
              <a:rPr lang="en-US" altLang="en-US" sz="3200" dirty="0" smtClean="0"/>
              <a:t>It’s going to get worse - 3</a:t>
            </a:r>
          </a:p>
        </p:txBody>
      </p:sp>
      <p:sp>
        <p:nvSpPr>
          <p:cNvPr id="55299" name="Rectangle 3"/>
          <p:cNvSpPr>
            <a:spLocks noGrp="1" noChangeArrowheads="1"/>
          </p:cNvSpPr>
          <p:nvPr>
            <p:ph type="body" idx="1"/>
          </p:nvPr>
        </p:nvSpPr>
        <p:spPr>
          <a:xfrm>
            <a:off x="889000" y="2362200"/>
            <a:ext cx="7772400" cy="3922713"/>
          </a:xfrm>
          <a:noFill/>
        </p:spPr>
        <p:txBody>
          <a:bodyPr lIns="82153" tIns="41076" rIns="82153" bIns="41076">
            <a:normAutofit lnSpcReduction="10000"/>
          </a:bodyPr>
          <a:lstStyle/>
          <a:p>
            <a:pPr marL="90488" indent="-90488" defTabSz="725488" eaLnBrk="1" hangingPunct="1"/>
            <a:r>
              <a:rPr lang="en-US" altLang="en-US" smtClean="0"/>
              <a:t>The death of the firewall</a:t>
            </a:r>
          </a:p>
          <a:p>
            <a:pPr marL="331788" lvl="1" indent="-127000" defTabSz="725488" eaLnBrk="1" hangingPunct="1"/>
            <a:r>
              <a:rPr lang="en-US" altLang="en-US" smtClean="0"/>
              <a:t>traditional approaches depend on complete administrative control and strong perimeter controls</a:t>
            </a:r>
          </a:p>
          <a:p>
            <a:pPr marL="331788" lvl="1" indent="-127000" defTabSz="725488" eaLnBrk="1" hangingPunct="1"/>
            <a:r>
              <a:rPr lang="en-US" altLang="en-US" smtClean="0"/>
              <a:t>today’s business practices and wide area networks violate these basic principles</a:t>
            </a:r>
          </a:p>
          <a:p>
            <a:pPr marL="498475" lvl="2" indent="-52388" defTabSz="725488" eaLnBrk="1" hangingPunct="1"/>
            <a:r>
              <a:rPr lang="en-US" altLang="en-US" smtClean="0"/>
              <a:t>no central point of network control</a:t>
            </a:r>
          </a:p>
          <a:p>
            <a:pPr marL="498475" lvl="2" indent="-52388" defTabSz="725488" eaLnBrk="1" hangingPunct="1"/>
            <a:r>
              <a:rPr lang="en-US" altLang="en-US" smtClean="0"/>
              <a:t>more interconnections with customers, suppliers, partners</a:t>
            </a:r>
          </a:p>
          <a:p>
            <a:pPr marL="498475" lvl="2" indent="-52388" defTabSz="725488" eaLnBrk="1" hangingPunct="1"/>
            <a:r>
              <a:rPr lang="en-US" altLang="en-US" smtClean="0"/>
              <a:t>more network applications</a:t>
            </a:r>
          </a:p>
          <a:p>
            <a:pPr marL="1222375" lvl="3" indent="-136525" defTabSz="725488" eaLnBrk="1" hangingPunct="1">
              <a:lnSpc>
                <a:spcPct val="85000"/>
              </a:lnSpc>
              <a:buFontTx/>
              <a:buChar char="-"/>
            </a:pPr>
            <a:r>
              <a:rPr lang="en-US" altLang="en-US" b="1" smtClean="0"/>
              <a:t>“the network is the computer”</a:t>
            </a:r>
          </a:p>
          <a:p>
            <a:pPr marL="498475" lvl="2" indent="-52388" defTabSz="725488" eaLnBrk="1" hangingPunct="1"/>
            <a:r>
              <a:rPr lang="en-US" altLang="en-US" smtClean="0"/>
              <a:t>who’s an “insider”and who’s an “outsider”</a:t>
            </a:r>
          </a:p>
        </p:txBody>
      </p:sp>
    </p:spTree>
    <p:extLst>
      <p:ext uri="{BB962C8B-B14F-4D97-AF65-F5344CB8AC3E}">
        <p14:creationId xmlns:p14="http://schemas.microsoft.com/office/powerpoint/2010/main" val="406123471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smtClean="0"/>
              <a:t>Course Outline</a:t>
            </a:r>
          </a:p>
        </p:txBody>
      </p:sp>
      <p:sp>
        <p:nvSpPr>
          <p:cNvPr id="5123" name="Rectangle 3"/>
          <p:cNvSpPr>
            <a:spLocks noGrp="1" noChangeArrowheads="1"/>
          </p:cNvSpPr>
          <p:nvPr>
            <p:ph type="body" idx="1"/>
          </p:nvPr>
        </p:nvSpPr>
        <p:spPr/>
        <p:txBody>
          <a:bodyPr/>
          <a:lstStyle/>
          <a:p>
            <a:r>
              <a:rPr lang="en-IE" sz="2400" dirty="0" smtClean="0"/>
              <a:t>Introduction to cryptography</a:t>
            </a:r>
            <a:endParaRPr lang="en-US" sz="2400" dirty="0" smtClean="0"/>
          </a:p>
          <a:p>
            <a:r>
              <a:rPr lang="en-IE" sz="2400" dirty="0" smtClean="0"/>
              <a:t>Number theory</a:t>
            </a:r>
            <a:endParaRPr lang="en-US" sz="2400" dirty="0" smtClean="0"/>
          </a:p>
          <a:p>
            <a:r>
              <a:rPr lang="en-IE" sz="2400" dirty="0" smtClean="0"/>
              <a:t>Symmetric and Asymmetric Cryptograph</a:t>
            </a:r>
            <a:endParaRPr lang="en-US" sz="2400" dirty="0" smtClean="0"/>
          </a:p>
          <a:p>
            <a:r>
              <a:rPr lang="en-IE" sz="2400" dirty="0" smtClean="0"/>
              <a:t>Public-Key Cryptography and RSA, Key management, </a:t>
            </a:r>
          </a:p>
          <a:p>
            <a:r>
              <a:rPr lang="en-IE" sz="2400" dirty="0" smtClean="0"/>
              <a:t>Steganography</a:t>
            </a:r>
          </a:p>
          <a:p>
            <a:r>
              <a:rPr lang="en-US" altLang="en-US" sz="2400" dirty="0"/>
              <a:t>Network, Internet Security, ethical hacking</a:t>
            </a:r>
          </a:p>
          <a:p>
            <a:r>
              <a:rPr lang="en-US" altLang="en-US" sz="2400" dirty="0"/>
              <a:t>System Security</a:t>
            </a:r>
          </a:p>
          <a:p>
            <a:pPr lvl="1"/>
            <a:r>
              <a:rPr lang="en-GB" altLang="en-US" dirty="0" smtClean="0"/>
              <a:t>Electronic Mail Security, Firewalls.</a:t>
            </a:r>
          </a:p>
          <a:p>
            <a:pPr lvl="1"/>
            <a:r>
              <a:rPr lang="en-GB" altLang="en-US" dirty="0" smtClean="0"/>
              <a:t>Virus, Worms </a:t>
            </a:r>
            <a:r>
              <a:rPr lang="en-GB" altLang="en-US" dirty="0" err="1" smtClean="0"/>
              <a:t>etc</a:t>
            </a:r>
            <a:endParaRPr lang="en-GB" altLang="en-US" dirty="0" smtClean="0"/>
          </a:p>
          <a:p>
            <a:endParaRPr lang="en-US" sz="2400" dirty="0"/>
          </a:p>
        </p:txBody>
      </p:sp>
    </p:spTree>
    <p:extLst>
      <p:ext uri="{BB962C8B-B14F-4D97-AF65-F5344CB8AC3E}">
        <p14:creationId xmlns:p14="http://schemas.microsoft.com/office/powerpoint/2010/main" val="4110775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p:spPr>
        <p:txBody>
          <a:bodyPr lIns="105370" tIns="51793" rIns="105370" bIns="51793" anchor="t"/>
          <a:lstStyle/>
          <a:p>
            <a:pPr defTabSz="919163" eaLnBrk="1" hangingPunct="1"/>
            <a:r>
              <a:rPr lang="en-US" altLang="en-US" sz="3200" smtClean="0"/>
              <a:t>Before it gets better - 1</a:t>
            </a:r>
          </a:p>
        </p:txBody>
      </p:sp>
      <p:sp>
        <p:nvSpPr>
          <p:cNvPr id="57347" name="Rectangle 3"/>
          <p:cNvSpPr>
            <a:spLocks noGrp="1" noChangeArrowheads="1"/>
          </p:cNvSpPr>
          <p:nvPr>
            <p:ph type="body" idx="1"/>
          </p:nvPr>
        </p:nvSpPr>
        <p:spPr>
          <a:xfrm>
            <a:off x="889000" y="2514600"/>
            <a:ext cx="7772400" cy="3898900"/>
          </a:xfrm>
          <a:noFill/>
        </p:spPr>
        <p:txBody>
          <a:bodyPr lIns="82153" tIns="41076" rIns="82153" bIns="41076"/>
          <a:lstStyle/>
          <a:p>
            <a:pPr marL="90488" indent="-90488" defTabSz="725488" eaLnBrk="1" hangingPunct="1"/>
            <a:r>
              <a:rPr lang="en-US" altLang="en-US" smtClean="0"/>
              <a:t>Strong market for security professionals will eventually drive graduate and certificate programs.</a:t>
            </a:r>
          </a:p>
          <a:p>
            <a:pPr marL="90488" indent="-90488" defTabSz="725488" eaLnBrk="1" hangingPunct="1"/>
            <a:r>
              <a:rPr lang="en-US" altLang="en-US" smtClean="0"/>
              <a:t>Increased understanding by technology users will build demand for quality security products; vendors will pay attention to the market.</a:t>
            </a:r>
          </a:p>
          <a:p>
            <a:pPr marL="90488" indent="-90488" defTabSz="725488" eaLnBrk="1" hangingPunct="1"/>
            <a:r>
              <a:rPr lang="en-US" altLang="en-US" smtClean="0"/>
              <a:t>Insurance industry will provide incentives for improved business security practices.</a:t>
            </a:r>
          </a:p>
        </p:txBody>
      </p:sp>
    </p:spTree>
    <p:extLst>
      <p:ext uri="{BB962C8B-B14F-4D97-AF65-F5344CB8AC3E}">
        <p14:creationId xmlns:p14="http://schemas.microsoft.com/office/powerpoint/2010/main" val="417017616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lIns="105370" tIns="51793" rIns="105370" bIns="51793" anchor="t"/>
          <a:lstStyle/>
          <a:p>
            <a:pPr defTabSz="919163" eaLnBrk="1" hangingPunct="1"/>
            <a:r>
              <a:rPr lang="en-US" altLang="en-US" sz="3200" smtClean="0"/>
              <a:t>Before it gets better - 2</a:t>
            </a:r>
          </a:p>
        </p:txBody>
      </p:sp>
      <p:sp>
        <p:nvSpPr>
          <p:cNvPr id="58371" name="Rectangle 3"/>
          <p:cNvSpPr>
            <a:spLocks noGrp="1" noChangeArrowheads="1"/>
          </p:cNvSpPr>
          <p:nvPr>
            <p:ph type="body" idx="1"/>
          </p:nvPr>
        </p:nvSpPr>
        <p:spPr>
          <a:xfrm>
            <a:off x="889000" y="2438400"/>
            <a:ext cx="7772400" cy="3975100"/>
          </a:xfrm>
          <a:noFill/>
        </p:spPr>
        <p:txBody>
          <a:bodyPr lIns="82153" tIns="41076" rIns="82153" bIns="41076"/>
          <a:lstStyle/>
          <a:p>
            <a:pPr marL="90488" indent="-90488" defTabSz="725488" eaLnBrk="1" hangingPunct="1"/>
            <a:r>
              <a:rPr lang="en-US" altLang="en-US" smtClean="0"/>
              <a:t>Technology will continue to improve and we will figure out how to use it</a:t>
            </a:r>
          </a:p>
          <a:p>
            <a:pPr marL="331788" lvl="1" indent="-127000" defTabSz="725488" eaLnBrk="1" hangingPunct="1"/>
            <a:r>
              <a:rPr lang="en-US" altLang="en-US" smtClean="0"/>
              <a:t>encryption</a:t>
            </a:r>
          </a:p>
          <a:p>
            <a:pPr marL="331788" lvl="1" indent="-127000" defTabSz="725488" eaLnBrk="1" hangingPunct="1"/>
            <a:r>
              <a:rPr lang="en-US" altLang="en-US" smtClean="0"/>
              <a:t>strong authentication</a:t>
            </a:r>
          </a:p>
          <a:p>
            <a:pPr marL="331788" lvl="1" indent="-127000" defTabSz="725488" eaLnBrk="1" hangingPunct="1"/>
            <a:r>
              <a:rPr lang="en-US" altLang="en-US" smtClean="0"/>
              <a:t>survivable systems</a:t>
            </a:r>
          </a:p>
          <a:p>
            <a:pPr marL="90488" indent="-90488" defTabSz="725488" eaLnBrk="1" hangingPunct="1"/>
            <a:endParaRPr lang="en-US" altLang="en-US" smtClean="0"/>
          </a:p>
          <a:p>
            <a:pPr marL="90488" indent="-90488" defTabSz="725488" eaLnBrk="1" hangingPunct="1"/>
            <a:r>
              <a:rPr lang="en-US" altLang="en-US" smtClean="0"/>
              <a:t>Increased collaboration across government and industry.</a:t>
            </a:r>
          </a:p>
        </p:txBody>
      </p:sp>
    </p:spTree>
    <p:extLst>
      <p:ext uri="{BB962C8B-B14F-4D97-AF65-F5344CB8AC3E}">
        <p14:creationId xmlns:p14="http://schemas.microsoft.com/office/powerpoint/2010/main" val="218330590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lIns="105370" tIns="51793" rIns="105370" bIns="51793" anchor="t"/>
          <a:lstStyle/>
          <a:p>
            <a:pPr defTabSz="919163" eaLnBrk="1" hangingPunct="1"/>
            <a:r>
              <a:rPr lang="en-US" altLang="en-US" sz="3200" smtClean="0"/>
              <a:t>Good news </a:t>
            </a:r>
          </a:p>
        </p:txBody>
      </p:sp>
      <p:sp>
        <p:nvSpPr>
          <p:cNvPr id="62467" name="Rectangle 3"/>
          <p:cNvSpPr>
            <a:spLocks noGrp="1" noChangeArrowheads="1"/>
          </p:cNvSpPr>
          <p:nvPr>
            <p:ph type="body" idx="1"/>
          </p:nvPr>
        </p:nvSpPr>
        <p:spPr>
          <a:xfrm>
            <a:off x="889000" y="2438400"/>
            <a:ext cx="7772400" cy="3975100"/>
          </a:xfrm>
          <a:noFill/>
        </p:spPr>
        <p:txBody>
          <a:bodyPr lIns="82153" tIns="41076" rIns="82153" bIns="41076"/>
          <a:lstStyle/>
          <a:p>
            <a:pPr marL="90488" indent="-90488" algn="just" defTabSz="725488" eaLnBrk="1" hangingPunct="1">
              <a:buFont typeface="Wingdings" pitchFamily="2" charset="2"/>
              <a:buNone/>
            </a:pPr>
            <a:r>
              <a:rPr lang="en-IE" altLang="en-US" sz="2400" i="1" smtClean="0"/>
              <a:t>Our research has shown pay for information security and security jobs, skills and certifications have been above average for two years straight … The writing is on the wall: If you are not in that business, you might want to point your career toward that …. Security has not been a sexy place to work. It has not been funded well. But clearly when the smoke clears it will be funded, and it will be funded well.</a:t>
            </a:r>
          </a:p>
          <a:p>
            <a:pPr marL="331788" lvl="1" indent="-127000" algn="ctr" defTabSz="725488" eaLnBrk="1" hangingPunct="1">
              <a:buFontTx/>
              <a:buNone/>
            </a:pPr>
            <a:r>
              <a:rPr lang="en-IE" altLang="en-US" sz="1800" smtClean="0"/>
              <a:t>Source: David Foote – President and chief research officer at Foote partners (www.footepartners.com)</a:t>
            </a:r>
            <a:endParaRPr lang="en-US" altLang="en-US" sz="1800" smtClean="0"/>
          </a:p>
        </p:txBody>
      </p:sp>
    </p:spTree>
    <p:extLst>
      <p:ext uri="{BB962C8B-B14F-4D97-AF65-F5344CB8AC3E}">
        <p14:creationId xmlns:p14="http://schemas.microsoft.com/office/powerpoint/2010/main" val="148595773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mtClean="0">
                <a:ea typeface="ＭＳ Ｐゴシック" pitchFamily="34" charset="-128"/>
              </a:rPr>
              <a:t>Computer Security</a:t>
            </a:r>
            <a:endParaRPr lang="en-AU" altLang="en-US" smtClean="0">
              <a:ea typeface="ＭＳ Ｐゴシック" pitchFamily="34" charset="-128"/>
            </a:endParaRPr>
          </a:p>
        </p:txBody>
      </p:sp>
      <p:sp>
        <p:nvSpPr>
          <p:cNvPr id="64515" name="Rectangle 3"/>
          <p:cNvSpPr>
            <a:spLocks noGrp="1" noChangeArrowheads="1"/>
          </p:cNvSpPr>
          <p:nvPr>
            <p:ph type="body" idx="1"/>
          </p:nvPr>
        </p:nvSpPr>
        <p:spPr>
          <a:xfrm>
            <a:off x="914400" y="2362200"/>
            <a:ext cx="7772400" cy="4267200"/>
          </a:xfrm>
        </p:spPr>
        <p:txBody>
          <a:bodyPr/>
          <a:lstStyle/>
          <a:p>
            <a:pPr eaLnBrk="1" hangingPunct="1"/>
            <a:r>
              <a:rPr lang="en-US" altLang="en-US" smtClean="0">
                <a:ea typeface="ＭＳ Ｐゴシック" pitchFamily="34" charset="-128"/>
              </a:rPr>
              <a:t>the protection afforded to an automated information system in order to attain the applicable objectives of preserving the integrity, availability and confidentiality of information system resources (includes hardware, software, firmware, information/data, and telecommunications)</a:t>
            </a:r>
            <a:endParaRPr lang="en-AU" altLang="en-US" smtClean="0">
              <a:ea typeface="ＭＳ Ｐゴシック" pitchFamily="34" charset="-128"/>
            </a:endParaRPr>
          </a:p>
        </p:txBody>
      </p:sp>
    </p:spTree>
    <p:extLst>
      <p:ext uri="{BB962C8B-B14F-4D97-AF65-F5344CB8AC3E}">
        <p14:creationId xmlns:p14="http://schemas.microsoft.com/office/powerpoint/2010/main" val="3152607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smtClean="0">
                <a:ea typeface="ＭＳ Ｐゴシック" pitchFamily="34" charset="-128"/>
              </a:rPr>
              <a:t>Key Security Concepts</a:t>
            </a:r>
          </a:p>
        </p:txBody>
      </p:sp>
      <p:pic>
        <p:nvPicPr>
          <p:cNvPr id="65539" name="Picture 4" descr="&#10;Fig1.1.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4633" t="10739" r="4633" b="21477"/>
          <a:stretch>
            <a:fillRect/>
          </a:stretch>
        </p:blipFill>
        <p:spPr bwMode="auto">
          <a:xfrm>
            <a:off x="1828800" y="2362200"/>
            <a:ext cx="5286375"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9102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altLang="en-US" smtClean="0">
                <a:ea typeface="ＭＳ Ｐゴシック" pitchFamily="34" charset="-128"/>
              </a:rPr>
              <a:t>Levels of Impact</a:t>
            </a:r>
          </a:p>
        </p:txBody>
      </p:sp>
      <p:sp>
        <p:nvSpPr>
          <p:cNvPr id="66563" name="Content Placeholder 2"/>
          <p:cNvSpPr>
            <a:spLocks noGrp="1"/>
          </p:cNvSpPr>
          <p:nvPr>
            <p:ph idx="1"/>
          </p:nvPr>
        </p:nvSpPr>
        <p:spPr/>
        <p:txBody>
          <a:bodyPr/>
          <a:lstStyle/>
          <a:p>
            <a:pPr eaLnBrk="1" hangingPunct="1">
              <a:buFont typeface="Wingdings" pitchFamily="2" charset="2"/>
              <a:buChar char="Ø"/>
            </a:pPr>
            <a:r>
              <a:rPr lang="en-US" altLang="en-US" smtClean="0">
                <a:ea typeface="ＭＳ Ｐゴシック" pitchFamily="34" charset="-128"/>
              </a:rPr>
              <a:t>can define 3 levels of impact from a security breach</a:t>
            </a:r>
          </a:p>
          <a:p>
            <a:pPr lvl="1" eaLnBrk="1" hangingPunct="1">
              <a:buFont typeface="Wingdings" pitchFamily="2" charset="2"/>
              <a:buChar char="l"/>
            </a:pPr>
            <a:r>
              <a:rPr lang="en-US" altLang="en-US" smtClean="0"/>
              <a:t>Low</a:t>
            </a:r>
          </a:p>
          <a:p>
            <a:pPr lvl="1" eaLnBrk="1" hangingPunct="1">
              <a:buFont typeface="Wingdings" pitchFamily="2" charset="2"/>
              <a:buChar char="l"/>
            </a:pPr>
            <a:r>
              <a:rPr lang="en-US" altLang="en-US" smtClean="0"/>
              <a:t>Moderate</a:t>
            </a:r>
          </a:p>
          <a:p>
            <a:pPr lvl="1" eaLnBrk="1" hangingPunct="1">
              <a:buFont typeface="Wingdings" pitchFamily="2" charset="2"/>
              <a:buChar char="l"/>
            </a:pPr>
            <a:r>
              <a:rPr lang="en-US" altLang="en-US" smtClean="0"/>
              <a:t>High</a:t>
            </a:r>
          </a:p>
        </p:txBody>
      </p:sp>
    </p:spTree>
    <p:extLst>
      <p:ext uri="{BB962C8B-B14F-4D97-AF65-F5344CB8AC3E}">
        <p14:creationId xmlns:p14="http://schemas.microsoft.com/office/powerpoint/2010/main" val="4218469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p:txBody>
          <a:bodyPr/>
          <a:lstStyle/>
          <a:p>
            <a:pPr eaLnBrk="1" hangingPunct="1"/>
            <a:r>
              <a:rPr lang="en-AU" altLang="en-US" smtClean="0">
                <a:ea typeface="ＭＳ Ｐゴシック" pitchFamily="34" charset="-128"/>
              </a:rPr>
              <a:t>Passive Attacks</a:t>
            </a:r>
          </a:p>
        </p:txBody>
      </p:sp>
      <p:pic>
        <p:nvPicPr>
          <p:cNvPr id="71683"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177213"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8064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p:txBody>
          <a:bodyPr/>
          <a:lstStyle/>
          <a:p>
            <a:pPr eaLnBrk="1" hangingPunct="1"/>
            <a:r>
              <a:rPr lang="en-AU" altLang="en-US" smtClean="0">
                <a:ea typeface="ＭＳ Ｐゴシック" pitchFamily="34" charset="-128"/>
              </a:rPr>
              <a:t>Active Attacks</a:t>
            </a:r>
          </a:p>
        </p:txBody>
      </p:sp>
      <p:pic>
        <p:nvPicPr>
          <p:cNvPr id="72707" name="Picture 10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205788"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763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mtClean="0">
                <a:ea typeface="ＭＳ Ｐゴシック" pitchFamily="34" charset="-128"/>
              </a:rPr>
              <a:t>Security Mechanism</a:t>
            </a:r>
            <a:endParaRPr lang="en-AU" altLang="en-US" smtClean="0">
              <a:ea typeface="ＭＳ Ｐゴシック" pitchFamily="34" charset="-128"/>
            </a:endParaRPr>
          </a:p>
        </p:txBody>
      </p:sp>
      <p:sp>
        <p:nvSpPr>
          <p:cNvPr id="76803" name="Rectangle 3"/>
          <p:cNvSpPr>
            <a:spLocks noGrp="1" noChangeArrowheads="1"/>
          </p:cNvSpPr>
          <p:nvPr>
            <p:ph type="body" idx="1"/>
          </p:nvPr>
        </p:nvSpPr>
        <p:spPr/>
        <p:txBody>
          <a:bodyPr/>
          <a:lstStyle/>
          <a:p>
            <a:pPr eaLnBrk="1" hangingPunct="1">
              <a:lnSpc>
                <a:spcPct val="90000"/>
              </a:lnSpc>
            </a:pPr>
            <a:r>
              <a:rPr lang="en-US" altLang="en-US" smtClean="0">
                <a:ea typeface="ＭＳ Ｐゴシック" pitchFamily="34" charset="-128"/>
              </a:rPr>
              <a:t>feature designed to detect, prevent, or recover from a security attack</a:t>
            </a:r>
            <a:endParaRPr lang="en-AU" altLang="en-US" smtClean="0">
              <a:ea typeface="ＭＳ Ｐゴシック" pitchFamily="34" charset="-128"/>
            </a:endParaRPr>
          </a:p>
          <a:p>
            <a:pPr eaLnBrk="1" hangingPunct="1">
              <a:lnSpc>
                <a:spcPct val="90000"/>
              </a:lnSpc>
            </a:pPr>
            <a:r>
              <a:rPr lang="en-AU" altLang="en-US" smtClean="0">
                <a:ea typeface="ＭＳ Ｐゴシック" pitchFamily="34" charset="-128"/>
              </a:rPr>
              <a:t>no single mechanism that will support all services required</a:t>
            </a:r>
          </a:p>
          <a:p>
            <a:pPr eaLnBrk="1" hangingPunct="1">
              <a:lnSpc>
                <a:spcPct val="90000"/>
              </a:lnSpc>
            </a:pPr>
            <a:r>
              <a:rPr lang="en-US" altLang="en-US" smtClean="0">
                <a:ea typeface="ＭＳ Ｐゴシック" pitchFamily="34" charset="-128"/>
              </a:rPr>
              <a:t>however </a:t>
            </a:r>
            <a:r>
              <a:rPr lang="en-AU" altLang="en-US" smtClean="0">
                <a:ea typeface="ＭＳ Ｐゴシック" pitchFamily="34" charset="-128"/>
              </a:rPr>
              <a:t>one particular element underlies many of the security mechanisms in use:</a:t>
            </a:r>
          </a:p>
          <a:p>
            <a:pPr lvl="1" eaLnBrk="1" hangingPunct="1">
              <a:lnSpc>
                <a:spcPct val="90000"/>
              </a:lnSpc>
            </a:pPr>
            <a:r>
              <a:rPr lang="en-AU" altLang="en-US" b="1" smtClean="0">
                <a:ea typeface="ＭＳ Ｐゴシック" pitchFamily="34" charset="-128"/>
              </a:rPr>
              <a:t>cryptographic techniques</a:t>
            </a:r>
            <a:endParaRPr lang="en-AU" altLang="en-US" smtClean="0">
              <a:ea typeface="ＭＳ Ｐゴシック" pitchFamily="34" charset="-128"/>
            </a:endParaRPr>
          </a:p>
          <a:p>
            <a:pPr eaLnBrk="1" hangingPunct="1">
              <a:lnSpc>
                <a:spcPct val="90000"/>
              </a:lnSpc>
              <a:buFont typeface="Wingdings" pitchFamily="2" charset="2"/>
              <a:buNone/>
            </a:pPr>
            <a:endParaRPr lang="en-AU" altLang="en-US" smtClean="0">
              <a:ea typeface="ＭＳ Ｐゴシック" pitchFamily="34" charset="-128"/>
            </a:endParaRPr>
          </a:p>
        </p:txBody>
      </p:sp>
    </p:spTree>
    <p:extLst>
      <p:ext uri="{BB962C8B-B14F-4D97-AF65-F5344CB8AC3E}">
        <p14:creationId xmlns:p14="http://schemas.microsoft.com/office/powerpoint/2010/main" val="28088983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ea typeface="ＭＳ Ｐゴシック" pitchFamily="34" charset="-128"/>
              </a:rPr>
              <a:t>Model for Network Security</a:t>
            </a:r>
            <a:endParaRPr lang="en-AU" altLang="en-US" smtClean="0">
              <a:ea typeface="ＭＳ Ｐゴシック" pitchFamily="34" charset="-128"/>
            </a:endParaRPr>
          </a:p>
        </p:txBody>
      </p:sp>
      <p:pic>
        <p:nvPicPr>
          <p:cNvPr id="7885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8839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218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References	</a:t>
            </a:r>
            <a:endParaRPr lang="en-GB" altLang="en-US" smtClean="0"/>
          </a:p>
        </p:txBody>
      </p:sp>
      <p:sp>
        <p:nvSpPr>
          <p:cNvPr id="12291" name="Rectangle 3"/>
          <p:cNvSpPr>
            <a:spLocks noGrp="1" noChangeArrowheads="1"/>
          </p:cNvSpPr>
          <p:nvPr>
            <p:ph type="body" idx="1"/>
          </p:nvPr>
        </p:nvSpPr>
        <p:spPr/>
        <p:txBody>
          <a:bodyPr/>
          <a:lstStyle/>
          <a:p>
            <a:pPr eaLnBrk="1" hangingPunct="1">
              <a:lnSpc>
                <a:spcPct val="90000"/>
              </a:lnSpc>
            </a:pPr>
            <a:r>
              <a:rPr lang="en-US" altLang="en-US" smtClean="0"/>
              <a:t>Cryptography and Network Security : Principles and Practices, 5</a:t>
            </a:r>
            <a:r>
              <a:rPr lang="en-US" altLang="en-US" baseline="30000" smtClean="0"/>
              <a:t>th</a:t>
            </a:r>
            <a:r>
              <a:rPr lang="en-US" altLang="en-US" smtClean="0"/>
              <a:t> Ed, Williams Stallings (2011) Prentice Hall.</a:t>
            </a:r>
          </a:p>
          <a:p>
            <a:pPr eaLnBrk="1" hangingPunct="1">
              <a:lnSpc>
                <a:spcPct val="90000"/>
              </a:lnSpc>
            </a:pPr>
            <a:r>
              <a:rPr lang="en-US" altLang="en-US" smtClean="0"/>
              <a:t>Network Security Essentials: Applications and Standards, 4</a:t>
            </a:r>
            <a:r>
              <a:rPr lang="en-US" altLang="en-US" baseline="30000" smtClean="0"/>
              <a:t>th</a:t>
            </a:r>
            <a:r>
              <a:rPr lang="en-US" altLang="en-US" smtClean="0"/>
              <a:t> Ed, William Stallings (2011), Prentice Hall.</a:t>
            </a:r>
          </a:p>
          <a:p>
            <a:pPr eaLnBrk="1" hangingPunct="1">
              <a:lnSpc>
                <a:spcPct val="90000"/>
              </a:lnSpc>
            </a:pPr>
            <a:r>
              <a:rPr lang="en-US" altLang="en-US" smtClean="0"/>
              <a:t>Network perimeter Security: Building Defense In-Depth, Cliff Riggs (2003), Auerbach Publications.</a:t>
            </a:r>
          </a:p>
          <a:p>
            <a:pPr eaLnBrk="1" hangingPunct="1">
              <a:lnSpc>
                <a:spcPct val="90000"/>
              </a:lnSpc>
            </a:pPr>
            <a:endParaRPr lang="en-GB" altLang="en-US" smtClean="0"/>
          </a:p>
        </p:txBody>
      </p:sp>
    </p:spTree>
    <p:extLst>
      <p:ext uri="{BB962C8B-B14F-4D97-AF65-F5344CB8AC3E}">
        <p14:creationId xmlns:p14="http://schemas.microsoft.com/office/powerpoint/2010/main" val="2222297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mtClean="0">
                <a:ea typeface="ＭＳ Ｐゴシック" pitchFamily="34" charset="-128"/>
              </a:rPr>
              <a:t>Model for Network Security</a:t>
            </a:r>
            <a:endParaRPr lang="en-AU" altLang="en-US" smtClean="0">
              <a:ea typeface="ＭＳ Ｐゴシック" pitchFamily="34" charset="-128"/>
            </a:endParaRPr>
          </a:p>
        </p:txBody>
      </p:sp>
      <p:sp>
        <p:nvSpPr>
          <p:cNvPr id="79875" name="Rectangle 3"/>
          <p:cNvSpPr>
            <a:spLocks noGrp="1" noChangeArrowheads="1"/>
          </p:cNvSpPr>
          <p:nvPr>
            <p:ph type="body" idx="1"/>
          </p:nvPr>
        </p:nvSpPr>
        <p:spPr/>
        <p:txBody>
          <a:bodyPr/>
          <a:lstStyle/>
          <a:p>
            <a:pPr marL="609600" indent="-609600" eaLnBrk="1" hangingPunct="1">
              <a:lnSpc>
                <a:spcPct val="90000"/>
              </a:lnSpc>
              <a:buFont typeface="Wingdings" pitchFamily="2" charset="2"/>
              <a:buChar char="Ø"/>
            </a:pPr>
            <a:r>
              <a:rPr lang="en-AU" altLang="en-US" smtClean="0">
                <a:ea typeface="ＭＳ Ｐゴシック" pitchFamily="34" charset="-128"/>
              </a:rPr>
              <a:t>using this model requires us to: </a:t>
            </a:r>
          </a:p>
          <a:p>
            <a:pPr marL="990600" lvl="1" indent="-533400" eaLnBrk="1" hangingPunct="1">
              <a:lnSpc>
                <a:spcPct val="90000"/>
              </a:lnSpc>
              <a:buFont typeface="Times" pitchFamily="18" charset="0"/>
              <a:buAutoNum type="arabicPeriod"/>
            </a:pPr>
            <a:r>
              <a:rPr lang="en-AU" altLang="en-US" smtClean="0"/>
              <a:t>design a suitable algorithm for the security transformation </a:t>
            </a:r>
          </a:p>
          <a:p>
            <a:pPr marL="990600" lvl="1" indent="-533400" eaLnBrk="1" hangingPunct="1">
              <a:lnSpc>
                <a:spcPct val="90000"/>
              </a:lnSpc>
              <a:buFont typeface="Times" pitchFamily="18" charset="0"/>
              <a:buAutoNum type="arabicPeriod"/>
            </a:pPr>
            <a:r>
              <a:rPr lang="en-AU" altLang="en-US" smtClean="0"/>
              <a:t>generate the secret information (keys) used by the algorithm </a:t>
            </a:r>
          </a:p>
          <a:p>
            <a:pPr marL="990600" lvl="1" indent="-533400" eaLnBrk="1" hangingPunct="1">
              <a:lnSpc>
                <a:spcPct val="90000"/>
              </a:lnSpc>
              <a:buFont typeface="Times" pitchFamily="18" charset="0"/>
              <a:buAutoNum type="arabicPeriod"/>
            </a:pPr>
            <a:r>
              <a:rPr lang="en-AU" altLang="en-US" smtClean="0"/>
              <a:t>develop methods to distribute and share the secret information </a:t>
            </a:r>
          </a:p>
          <a:p>
            <a:pPr marL="990600" lvl="1" indent="-533400" eaLnBrk="1" hangingPunct="1">
              <a:lnSpc>
                <a:spcPct val="90000"/>
              </a:lnSpc>
              <a:buFont typeface="Times" pitchFamily="18" charset="0"/>
              <a:buAutoNum type="arabicPeriod"/>
            </a:pPr>
            <a:r>
              <a:rPr lang="en-AU" altLang="en-US" smtClean="0"/>
              <a:t>specify a protocol enabling the principals to use the transformation and secret information for a security service </a:t>
            </a:r>
          </a:p>
        </p:txBody>
      </p:sp>
    </p:spTree>
    <p:extLst>
      <p:ext uri="{BB962C8B-B14F-4D97-AF65-F5344CB8AC3E}">
        <p14:creationId xmlns:p14="http://schemas.microsoft.com/office/powerpoint/2010/main" val="3399004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z="4000" smtClean="0">
                <a:ea typeface="ＭＳ Ｐゴシック" pitchFamily="34" charset="-128"/>
              </a:rPr>
              <a:t>Model for Network Access Security</a:t>
            </a:r>
            <a:endParaRPr lang="en-AU" altLang="en-US" sz="4000" smtClean="0">
              <a:ea typeface="ＭＳ Ｐゴシック" pitchFamily="34" charset="-128"/>
            </a:endParaRPr>
          </a:p>
        </p:txBody>
      </p:sp>
      <p:pic>
        <p:nvPicPr>
          <p:cNvPr id="80899" name="Picture 4"/>
          <p:cNvPicPr>
            <a:picLocks noChangeAspect="1"/>
          </p:cNvPicPr>
          <p:nvPr/>
        </p:nvPicPr>
        <p:blipFill>
          <a:blip r:embed="rId3">
            <a:extLst>
              <a:ext uri="{28A0092B-C50C-407E-A947-70E740481C1C}">
                <a14:useLocalDpi xmlns:a14="http://schemas.microsoft.com/office/drawing/2010/main" val="0"/>
              </a:ext>
            </a:extLst>
          </a:blip>
          <a:srcRect l="2013"/>
          <a:stretch>
            <a:fillRect/>
          </a:stretch>
        </p:blipFill>
        <p:spPr bwMode="auto">
          <a:xfrm>
            <a:off x="179388" y="2438400"/>
            <a:ext cx="8761412"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5439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sz="4000" smtClean="0">
                <a:ea typeface="ＭＳ Ｐゴシック" pitchFamily="34" charset="-128"/>
              </a:rPr>
              <a:t>Model for Network Access Security</a:t>
            </a:r>
            <a:endParaRPr lang="en-AU" altLang="en-US" sz="4000" smtClean="0">
              <a:ea typeface="ＭＳ Ｐゴシック" pitchFamily="34" charset="-128"/>
            </a:endParaRPr>
          </a:p>
        </p:txBody>
      </p:sp>
      <p:sp>
        <p:nvSpPr>
          <p:cNvPr id="81923" name="Rectangle 3"/>
          <p:cNvSpPr>
            <a:spLocks noGrp="1" noChangeArrowheads="1"/>
          </p:cNvSpPr>
          <p:nvPr>
            <p:ph type="body" idx="1"/>
          </p:nvPr>
        </p:nvSpPr>
        <p:spPr/>
        <p:txBody>
          <a:bodyPr/>
          <a:lstStyle/>
          <a:p>
            <a:pPr marL="609600" indent="-609600" eaLnBrk="1" hangingPunct="1">
              <a:lnSpc>
                <a:spcPct val="90000"/>
              </a:lnSpc>
              <a:buFont typeface="Wingdings" pitchFamily="2" charset="2"/>
              <a:buChar char="Ø"/>
            </a:pPr>
            <a:r>
              <a:rPr lang="en-AU" altLang="en-US" smtClean="0">
                <a:ea typeface="ＭＳ Ｐゴシック" pitchFamily="34" charset="-128"/>
              </a:rPr>
              <a:t>using this model requires us to: </a:t>
            </a:r>
          </a:p>
          <a:p>
            <a:pPr marL="990600" lvl="1" indent="-533400" eaLnBrk="1" hangingPunct="1">
              <a:lnSpc>
                <a:spcPct val="90000"/>
              </a:lnSpc>
              <a:buFont typeface="Times" pitchFamily="18" charset="0"/>
              <a:buAutoNum type="arabicPeriod"/>
            </a:pPr>
            <a:r>
              <a:rPr lang="en-AU" altLang="en-US" smtClean="0"/>
              <a:t>select appropriate gatekeeper functions to identify users </a:t>
            </a:r>
          </a:p>
          <a:p>
            <a:pPr marL="990600" lvl="1" indent="-533400" eaLnBrk="1" hangingPunct="1">
              <a:lnSpc>
                <a:spcPct val="90000"/>
              </a:lnSpc>
              <a:buFont typeface="Times" pitchFamily="18" charset="0"/>
              <a:buAutoNum type="arabicPeriod"/>
            </a:pPr>
            <a:r>
              <a:rPr lang="en-AU" altLang="en-US" smtClean="0"/>
              <a:t>implement security controls to ensure only authorised users access designated information or resources </a:t>
            </a:r>
          </a:p>
        </p:txBody>
      </p:sp>
    </p:spTree>
    <p:extLst>
      <p:ext uri="{BB962C8B-B14F-4D97-AF65-F5344CB8AC3E}">
        <p14:creationId xmlns:p14="http://schemas.microsoft.com/office/powerpoint/2010/main" val="459525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p:txBody>
          <a:bodyPr/>
          <a:lstStyle/>
          <a:p>
            <a:pPr eaLnBrk="1" hangingPunct="1"/>
            <a:r>
              <a:rPr lang="en-IE" altLang="en-US" smtClean="0"/>
              <a:t>Security and Cryptography</a:t>
            </a:r>
            <a:endParaRPr lang="en-US" altLang="en-US" smtClean="0"/>
          </a:p>
        </p:txBody>
      </p:sp>
      <p:pic>
        <p:nvPicPr>
          <p:cNvPr id="83971"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2286000"/>
            <a:ext cx="5410200" cy="4572000"/>
          </a:xfrm>
        </p:spPr>
      </p:pic>
    </p:spTree>
    <p:extLst>
      <p:ext uri="{BB962C8B-B14F-4D97-AF65-F5344CB8AC3E}">
        <p14:creationId xmlns:p14="http://schemas.microsoft.com/office/powerpoint/2010/main" val="37682856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47500" lnSpcReduction="20000"/>
          </a:bodyPr>
          <a:lstStyle>
            <a:lvl1pPr eaLnBrk="0" hangingPunct="0">
              <a:defRPr sz="2800">
                <a:solidFill>
                  <a:schemeClr val="accent1"/>
                </a:solidFill>
                <a:latin typeface="Arial" charset="0"/>
              </a:defRPr>
            </a:lvl1pPr>
            <a:lvl2pPr marL="742950" indent="-285750" eaLnBrk="0" hangingPunct="0">
              <a:defRPr sz="2800">
                <a:solidFill>
                  <a:schemeClr val="accent1"/>
                </a:solidFill>
                <a:latin typeface="Arial" charset="0"/>
              </a:defRPr>
            </a:lvl2pPr>
            <a:lvl3pPr marL="1143000" indent="-228600" eaLnBrk="0" hangingPunct="0">
              <a:defRPr sz="2800">
                <a:solidFill>
                  <a:schemeClr val="accent1"/>
                </a:solidFill>
                <a:latin typeface="Arial" charset="0"/>
              </a:defRPr>
            </a:lvl3pPr>
            <a:lvl4pPr marL="1600200" indent="-228600" eaLnBrk="0" hangingPunct="0">
              <a:defRPr sz="2800">
                <a:solidFill>
                  <a:schemeClr val="accent1"/>
                </a:solidFill>
                <a:latin typeface="Arial" charset="0"/>
              </a:defRPr>
            </a:lvl4pPr>
            <a:lvl5pPr marL="2057400" indent="-228600" eaLnBrk="0" hangingPunct="0">
              <a:defRPr sz="2800">
                <a:solidFill>
                  <a:schemeClr val="accent1"/>
                </a:solidFill>
                <a:latin typeface="Arial" charset="0"/>
              </a:defRPr>
            </a:lvl5pPr>
            <a:lvl6pPr marL="25146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6pPr>
            <a:lvl7pPr marL="29718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7pPr>
            <a:lvl8pPr marL="34290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8pPr>
            <a:lvl9pPr marL="3886200" indent="-228600" eaLnBrk="0" fontAlgn="base" hangingPunct="0">
              <a:spcBef>
                <a:spcPct val="20000"/>
              </a:spcBef>
              <a:spcAft>
                <a:spcPct val="0"/>
              </a:spcAft>
              <a:buClr>
                <a:schemeClr val="tx1"/>
              </a:buClr>
              <a:buSzPct val="75000"/>
              <a:buFont typeface="Wingdings" pitchFamily="2" charset="2"/>
              <a:buChar char="l"/>
              <a:defRPr sz="2800">
                <a:solidFill>
                  <a:schemeClr val="accent1"/>
                </a:solidFill>
                <a:latin typeface="Arial" charset="0"/>
              </a:defRPr>
            </a:lvl9pPr>
          </a:lstStyle>
          <a:p>
            <a:pPr eaLnBrk="1" hangingPunct="1"/>
            <a:fld id="{9858F4BE-56EB-4B7E-8FB8-E7ABB5058A99}" type="slidenum">
              <a:rPr lang="en-GB" altLang="en-US" sz="2600">
                <a:solidFill>
                  <a:schemeClr val="bg1"/>
                </a:solidFill>
              </a:rPr>
              <a:pPr eaLnBrk="1" hangingPunct="1"/>
              <a:t>34</a:t>
            </a:fld>
            <a:endParaRPr lang="en-GB" altLang="en-US" sz="2600">
              <a:solidFill>
                <a:schemeClr val="bg1"/>
              </a:solidFill>
            </a:endParaRPr>
          </a:p>
        </p:txBody>
      </p:sp>
      <p:sp>
        <p:nvSpPr>
          <p:cNvPr id="84995" name="Rectangle 1"/>
          <p:cNvSpPr>
            <a:spLocks noGrp="1" noChangeArrowheads="1"/>
          </p:cNvSpPr>
          <p:nvPr>
            <p:ph type="title"/>
          </p:nvPr>
        </p:nvSpPr>
        <p:spPr>
          <a:xfrm>
            <a:off x="467544" y="188640"/>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The bottom line</a:t>
            </a:r>
          </a:p>
        </p:txBody>
      </p:sp>
      <p:sp>
        <p:nvSpPr>
          <p:cNvPr id="84996" name="Rectangle 2"/>
          <p:cNvSpPr>
            <a:spLocks noGrp="1" noChangeArrowheads="1"/>
          </p:cNvSpPr>
          <p:nvPr>
            <p:ph type="body" idx="1"/>
          </p:nvPr>
        </p:nvSpPr>
        <p:spPr>
          <a:xfrm>
            <a:off x="914400" y="2438400"/>
            <a:ext cx="7772400" cy="4114800"/>
          </a:xfrm>
        </p:spPr>
        <p:txBody>
          <a:bodyPr/>
          <a:lstStyle/>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You are all ‘digital natives’ and the rest of us are ‘digital immigrants’.</a:t>
            </a:r>
          </a:p>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However, are you ‘digitally competent’</a:t>
            </a:r>
          </a:p>
          <a:p>
            <a:pPr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It is projected that by 2015 the professional ICT shortage in EU will be approximately 700,000</a:t>
            </a:r>
          </a:p>
          <a:p>
            <a:pPr lvl="1"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Source: Enterprise &amp; Industry Magazine, European Commission, Issue 13, July 2012.</a:t>
            </a:r>
          </a:p>
        </p:txBody>
      </p:sp>
    </p:spTree>
    <p:extLst>
      <p:ext uri="{BB962C8B-B14F-4D97-AF65-F5344CB8AC3E}">
        <p14:creationId xmlns:p14="http://schemas.microsoft.com/office/powerpoint/2010/main" val="22945830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title"/>
          </p:nvPr>
        </p:nvSpPr>
        <p:spPr/>
        <p:txBody>
          <a:bodyPr>
            <a:normAutofit fontScale="90000"/>
          </a:bodyPr>
          <a:lstStyle/>
          <a:p>
            <a:pPr eaLnBrk="1" hangingPunct="1"/>
            <a:r>
              <a:rPr lang="en-IE" altLang="en-US" smtClean="0"/>
              <a:t>Security Books you may want to read</a:t>
            </a:r>
            <a:endParaRPr lang="en-US" altLang="en-US" smtClean="0"/>
          </a:p>
        </p:txBody>
      </p:sp>
      <p:pic>
        <p:nvPicPr>
          <p:cNvPr id="9216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2362200"/>
            <a:ext cx="809625" cy="1219200"/>
          </a:xfrm>
          <a:noFill/>
        </p:spPr>
      </p:pic>
      <p:pic>
        <p:nvPicPr>
          <p:cNvPr id="92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438400"/>
            <a:ext cx="8096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514600"/>
            <a:ext cx="809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438400"/>
            <a:ext cx="8096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657600"/>
            <a:ext cx="8096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8"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810000"/>
            <a:ext cx="809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4114800"/>
            <a:ext cx="952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3886200"/>
            <a:ext cx="952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1"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2362200"/>
            <a:ext cx="9620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2"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5257800"/>
            <a:ext cx="11906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3"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200" y="5181600"/>
            <a:ext cx="9525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4"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7600" y="5105400"/>
            <a:ext cx="1143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5"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5334000"/>
            <a:ext cx="1143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6"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7400" y="3581400"/>
            <a:ext cx="1143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7"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48600" y="3352800"/>
            <a:ext cx="1143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8" name="Picture 21" descr="The Death of the Internet"/>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43800" y="1295400"/>
            <a:ext cx="1428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79" name="Picture 23" descr="Front Cov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2000" y="5029200"/>
            <a:ext cx="12192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589613"/>
      </p:ext>
    </p:extLst>
  </p:cSld>
  <p:clrMapOvr>
    <a:masterClrMapping/>
  </p:clrMapOvr>
  <p:transition spd="slow">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25431"/>
            <a:ext cx="7467600" cy="1169988"/>
          </a:xfrm>
        </p:spPr>
        <p:txBody>
          <a:bodyPr/>
          <a:lstStyle/>
          <a:p>
            <a:pPr eaLnBrk="1" hangingPunct="1"/>
            <a:r>
              <a:rPr kumimoji="1" lang="en-GB" altLang="en-US" dirty="0" smtClean="0"/>
              <a:t>The future of Security threats</a:t>
            </a:r>
            <a:endParaRPr kumimoji="1" lang="en-AU" altLang="en-US" dirty="0" smtClean="0"/>
          </a:p>
        </p:txBody>
      </p:sp>
      <p:sp>
        <p:nvSpPr>
          <p:cNvPr id="21507" name="Rectangle 3"/>
          <p:cNvSpPr>
            <a:spLocks noGrp="1" noChangeArrowheads="1"/>
          </p:cNvSpPr>
          <p:nvPr>
            <p:ph type="body" idx="1"/>
          </p:nvPr>
        </p:nvSpPr>
        <p:spPr>
          <a:xfrm>
            <a:off x="762000" y="2286000"/>
            <a:ext cx="7924800" cy="4225925"/>
          </a:xfrm>
        </p:spPr>
        <p:txBody>
          <a:bodyPr/>
          <a:lstStyle/>
          <a:p>
            <a:pPr algn="just" eaLnBrk="1" hangingPunct="1"/>
            <a:r>
              <a:rPr lang="en-AU" altLang="en-US" dirty="0" err="1" smtClean="0"/>
              <a:t>Cyberwar</a:t>
            </a:r>
            <a:r>
              <a:rPr lang="en-AU" altLang="en-US" dirty="0" smtClean="0"/>
              <a:t> declared – </a:t>
            </a:r>
            <a:r>
              <a:rPr lang="en-AU" altLang="en-US" dirty="0" err="1" smtClean="0"/>
              <a:t>Stuxnet</a:t>
            </a:r>
            <a:r>
              <a:rPr lang="en-AU" altLang="en-US" dirty="0" smtClean="0"/>
              <a:t> a politically motivated attack (</a:t>
            </a:r>
            <a:r>
              <a:rPr lang="en-AU" altLang="en-US" dirty="0" err="1" smtClean="0"/>
              <a:t>weaponized</a:t>
            </a:r>
            <a:r>
              <a:rPr lang="en-AU" altLang="en-US" dirty="0" smtClean="0"/>
              <a:t> malware)</a:t>
            </a:r>
          </a:p>
          <a:p>
            <a:pPr algn="just" eaLnBrk="1" hangingPunct="1"/>
            <a:r>
              <a:rPr lang="en-AU" altLang="en-US" dirty="0" smtClean="0"/>
              <a:t>Advanced Persistent Threat (APT) – advanced malware attack</a:t>
            </a:r>
          </a:p>
          <a:p>
            <a:pPr algn="just" eaLnBrk="1" hangingPunct="1"/>
            <a:r>
              <a:rPr lang="en-AU" altLang="en-US" dirty="0" smtClean="0"/>
              <a:t>VoIP attacks – brute force and directory traversal class attacks against VoIP servers</a:t>
            </a:r>
          </a:p>
        </p:txBody>
      </p:sp>
    </p:spTree>
    <p:extLst>
      <p:ext uri="{BB962C8B-B14F-4D97-AF65-F5344CB8AC3E}">
        <p14:creationId xmlns:p14="http://schemas.microsoft.com/office/powerpoint/2010/main" val="2875593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23528" y="188640"/>
            <a:ext cx="7467600" cy="1169988"/>
          </a:xfrm>
        </p:spPr>
        <p:txBody>
          <a:bodyPr/>
          <a:lstStyle/>
          <a:p>
            <a:pPr eaLnBrk="1" hangingPunct="1"/>
            <a:r>
              <a:rPr kumimoji="1" lang="en-GB" altLang="en-US" dirty="0" smtClean="0"/>
              <a:t>The future of Security threats</a:t>
            </a:r>
            <a:endParaRPr kumimoji="1" lang="en-AU" altLang="en-US" dirty="0" smtClean="0"/>
          </a:p>
        </p:txBody>
      </p:sp>
      <p:sp>
        <p:nvSpPr>
          <p:cNvPr id="22531" name="Rectangle 3"/>
          <p:cNvSpPr>
            <a:spLocks noGrp="1" noChangeArrowheads="1"/>
          </p:cNvSpPr>
          <p:nvPr>
            <p:ph type="body" idx="1"/>
          </p:nvPr>
        </p:nvSpPr>
        <p:spPr>
          <a:xfrm>
            <a:off x="762000" y="2286000"/>
            <a:ext cx="7924800" cy="4225925"/>
          </a:xfrm>
        </p:spPr>
        <p:txBody>
          <a:bodyPr/>
          <a:lstStyle/>
          <a:p>
            <a:pPr algn="just" eaLnBrk="1" hangingPunct="1"/>
            <a:r>
              <a:rPr lang="en-AU" altLang="en-US" dirty="0" smtClean="0"/>
              <a:t>Car hacking – cars are more connected with built-in Bluetooth, 3G internet, GPS, </a:t>
            </a:r>
            <a:r>
              <a:rPr lang="en-AU" altLang="en-US" dirty="0" err="1" smtClean="0"/>
              <a:t>Onstar</a:t>
            </a:r>
            <a:r>
              <a:rPr lang="en-AU" altLang="en-US" dirty="0" smtClean="0"/>
              <a:t>, and dashboard computers</a:t>
            </a:r>
          </a:p>
          <a:p>
            <a:pPr algn="just" eaLnBrk="1" hangingPunct="1"/>
            <a:r>
              <a:rPr lang="en-AU" altLang="en-US" dirty="0" smtClean="0"/>
              <a:t>The Facebook challenge - users trust of web</a:t>
            </a:r>
          </a:p>
          <a:p>
            <a:pPr algn="just" eaLnBrk="1" hangingPunct="1"/>
            <a:r>
              <a:rPr lang="en-AU" altLang="en-US" dirty="0" smtClean="0"/>
              <a:t> Manufactured-delivered malware – products arriving with infections out of the box</a:t>
            </a:r>
          </a:p>
          <a:p>
            <a:pPr algn="just" eaLnBrk="1" hangingPunct="1"/>
            <a:r>
              <a:rPr lang="en-AU" altLang="en-US" dirty="0" smtClean="0"/>
              <a:t>DLP for IP – shift from physical to digital production.</a:t>
            </a:r>
          </a:p>
          <a:p>
            <a:pPr algn="just" eaLnBrk="1" hangingPunct="1"/>
            <a:endParaRPr lang="en-AU" altLang="en-US" dirty="0" smtClean="0"/>
          </a:p>
        </p:txBody>
      </p:sp>
    </p:spTree>
    <p:extLst>
      <p:ext uri="{BB962C8B-B14F-4D97-AF65-F5344CB8AC3E}">
        <p14:creationId xmlns:p14="http://schemas.microsoft.com/office/powerpoint/2010/main" val="209226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3568" y="332656"/>
            <a:ext cx="7467600" cy="1169988"/>
          </a:xfrm>
        </p:spPr>
        <p:txBody>
          <a:bodyPr/>
          <a:lstStyle/>
          <a:p>
            <a:pPr eaLnBrk="1" hangingPunct="1"/>
            <a:r>
              <a:rPr kumimoji="1" lang="en-AU" altLang="en-US" dirty="0" smtClean="0"/>
              <a:t>Cybercrime Knows No Borders</a:t>
            </a:r>
          </a:p>
        </p:txBody>
      </p:sp>
      <p:sp>
        <p:nvSpPr>
          <p:cNvPr id="26627" name="Rectangle 3"/>
          <p:cNvSpPr>
            <a:spLocks noGrp="1" noChangeArrowheads="1"/>
          </p:cNvSpPr>
          <p:nvPr>
            <p:ph type="body" idx="1"/>
          </p:nvPr>
        </p:nvSpPr>
        <p:spPr>
          <a:xfrm>
            <a:off x="762000" y="2286000"/>
            <a:ext cx="7924800" cy="4225925"/>
          </a:xfrm>
        </p:spPr>
        <p:txBody>
          <a:bodyPr>
            <a:normAutofit lnSpcReduction="10000"/>
          </a:bodyPr>
          <a:lstStyle/>
          <a:p>
            <a:pPr algn="just" eaLnBrk="1" hangingPunct="1"/>
            <a:r>
              <a:rPr lang="en-AU" altLang="en-US" smtClean="0"/>
              <a:t>Prosecuting cybercrime is no easy task</a:t>
            </a:r>
          </a:p>
          <a:p>
            <a:pPr lvl="1" algn="just" eaLnBrk="1" hangingPunct="1"/>
            <a:r>
              <a:rPr lang="en-AU" altLang="en-US" smtClean="0"/>
              <a:t>Legal inadequacies in various jurisdictions</a:t>
            </a:r>
          </a:p>
          <a:p>
            <a:pPr lvl="1" algn="just" eaLnBrk="1" hangingPunct="1"/>
            <a:r>
              <a:rPr lang="en-AU" altLang="en-US" smtClean="0"/>
              <a:t>Uneven enforcement</a:t>
            </a:r>
          </a:p>
          <a:p>
            <a:pPr algn="just" eaLnBrk="1" hangingPunct="1"/>
            <a:r>
              <a:rPr lang="en-AU" altLang="en-US" smtClean="0"/>
              <a:t>Fighting internet crime does not come cheap. For example, cyber intrusions cost the British economy $43 Billion annually. </a:t>
            </a:r>
          </a:p>
          <a:p>
            <a:pPr algn="just" eaLnBrk="1" hangingPunct="1"/>
            <a:r>
              <a:rPr lang="en-AU" altLang="en-US" smtClean="0"/>
              <a:t>The Cyber industrial complex is emerging, which is very similar to the military industrial complex of the cold war.</a:t>
            </a:r>
          </a:p>
        </p:txBody>
      </p:sp>
    </p:spTree>
    <p:extLst>
      <p:ext uri="{BB962C8B-B14F-4D97-AF65-F5344CB8AC3E}">
        <p14:creationId xmlns:p14="http://schemas.microsoft.com/office/powerpoint/2010/main" val="217953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1520" y="260648"/>
            <a:ext cx="7467600" cy="1169988"/>
          </a:xfrm>
        </p:spPr>
        <p:txBody>
          <a:bodyPr/>
          <a:lstStyle/>
          <a:p>
            <a:pPr eaLnBrk="1" hangingPunct="1"/>
            <a:r>
              <a:rPr kumimoji="1" lang="en-AU" altLang="en-US" dirty="0" smtClean="0"/>
              <a:t>Steps for Cloud Security</a:t>
            </a:r>
          </a:p>
        </p:txBody>
      </p:sp>
      <p:sp>
        <p:nvSpPr>
          <p:cNvPr id="29699" name="Rectangle 3"/>
          <p:cNvSpPr>
            <a:spLocks noGrp="1" noChangeArrowheads="1"/>
          </p:cNvSpPr>
          <p:nvPr>
            <p:ph type="body" idx="1"/>
          </p:nvPr>
        </p:nvSpPr>
        <p:spPr>
          <a:xfrm>
            <a:off x="762000" y="2286000"/>
            <a:ext cx="7924800" cy="4225925"/>
          </a:xfrm>
        </p:spPr>
        <p:txBody>
          <a:bodyPr/>
          <a:lstStyle/>
          <a:p>
            <a:pPr algn="just" eaLnBrk="1" hangingPunct="1"/>
            <a:r>
              <a:rPr lang="en-AU" altLang="en-US" dirty="0" smtClean="0"/>
              <a:t>Take responsibility for your own security</a:t>
            </a:r>
          </a:p>
          <a:p>
            <a:pPr algn="just" eaLnBrk="1" hangingPunct="1"/>
            <a:r>
              <a:rPr lang="en-AU" altLang="en-US" dirty="0" smtClean="0"/>
              <a:t>Ring fence your data</a:t>
            </a:r>
          </a:p>
          <a:p>
            <a:pPr algn="just" eaLnBrk="1" hangingPunct="1"/>
            <a:r>
              <a:rPr lang="en-AU" altLang="en-US" dirty="0" smtClean="0"/>
              <a:t>Think about encryption</a:t>
            </a:r>
          </a:p>
          <a:p>
            <a:pPr algn="just" eaLnBrk="1" hangingPunct="1"/>
            <a:r>
              <a:rPr lang="en-AU" altLang="en-US" dirty="0" smtClean="0"/>
              <a:t>Strong passwords for cloud services</a:t>
            </a:r>
          </a:p>
          <a:p>
            <a:pPr algn="just" eaLnBrk="1" hangingPunct="1"/>
            <a:r>
              <a:rPr lang="en-AU" altLang="en-US" dirty="0" smtClean="0"/>
              <a:t>Consider making your user devices ‘dumb’</a:t>
            </a:r>
          </a:p>
        </p:txBody>
      </p:sp>
    </p:spTree>
    <p:extLst>
      <p:ext uri="{BB962C8B-B14F-4D97-AF65-F5344CB8AC3E}">
        <p14:creationId xmlns:p14="http://schemas.microsoft.com/office/powerpoint/2010/main" val="33209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9552" y="332656"/>
            <a:ext cx="7467600" cy="1169988"/>
          </a:xfrm>
        </p:spPr>
        <p:txBody>
          <a:bodyPr/>
          <a:lstStyle/>
          <a:p>
            <a:pPr eaLnBrk="1" hangingPunct="1"/>
            <a:r>
              <a:rPr kumimoji="1" lang="en-AU" altLang="en-US" dirty="0" smtClean="0"/>
              <a:t>Common Sense Security </a:t>
            </a:r>
          </a:p>
        </p:txBody>
      </p:sp>
      <p:sp>
        <p:nvSpPr>
          <p:cNvPr id="30723" name="Rectangle 3"/>
          <p:cNvSpPr>
            <a:spLocks noGrp="1" noChangeArrowheads="1"/>
          </p:cNvSpPr>
          <p:nvPr>
            <p:ph type="body" idx="1"/>
          </p:nvPr>
        </p:nvSpPr>
        <p:spPr>
          <a:xfrm>
            <a:off x="762000" y="2286000"/>
            <a:ext cx="7924800" cy="4225925"/>
          </a:xfrm>
        </p:spPr>
        <p:txBody>
          <a:bodyPr/>
          <a:lstStyle/>
          <a:p>
            <a:pPr algn="just" eaLnBrk="1" hangingPunct="1"/>
            <a:r>
              <a:rPr lang="en-AU" altLang="en-US" smtClean="0"/>
              <a:t>Security is not a specialist subject – it’s everyone’s responsibility</a:t>
            </a:r>
          </a:p>
          <a:p>
            <a:pPr algn="just" eaLnBrk="1" hangingPunct="1"/>
            <a:r>
              <a:rPr lang="en-AU" altLang="en-US" smtClean="0"/>
              <a:t>The attackers only have to get lucky once and the defenders have to get it right 100% of the time</a:t>
            </a:r>
          </a:p>
        </p:txBody>
      </p:sp>
    </p:spTree>
    <p:extLst>
      <p:ext uri="{BB962C8B-B14F-4D97-AF65-F5344CB8AC3E}">
        <p14:creationId xmlns:p14="http://schemas.microsoft.com/office/powerpoint/2010/main" val="5320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251520" y="188640"/>
            <a:ext cx="7772400" cy="1143000"/>
          </a:xfrm>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smtClean="0"/>
              <a:t>Why Cryptography?	</a:t>
            </a:r>
          </a:p>
        </p:txBody>
      </p:sp>
      <p:sp>
        <p:nvSpPr>
          <p:cNvPr id="32771" name="Rectangle 2"/>
          <p:cNvSpPr>
            <a:spLocks noGrp="1" noChangeArrowheads="1"/>
          </p:cNvSpPr>
          <p:nvPr>
            <p:ph type="body" idx="1"/>
          </p:nvPr>
        </p:nvSpPr>
        <p:spPr>
          <a:xfrm>
            <a:off x="838200" y="2362200"/>
            <a:ext cx="7620000" cy="3733800"/>
          </a:xfrm>
        </p:spPr>
        <p:txBody>
          <a:bodyPr/>
          <a:lstStyle/>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Defense in Depth</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RGVmZW5zZSBpbiBEZXB0aA==</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00ac8a98d8f6df9d2b60b55e47a716b6e53ad4b064738ea6f9a088ab613c2d2b48bcabc68c3fc05c4e2779ca60700ac891e4e0a6c1bfb6aa7df6dafdce123acb</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446566656E736520696E204465707468</a:t>
            </a:r>
          </a:p>
          <a:p>
            <a:pPr algn="just">
              <a:lnSpc>
                <a:spcPct val="8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mtClean="0"/>
              <a:t>Fƒ´ä`´t8è»ôê?õ»=ÄˆˆßØZ²Ûpu</a:t>
            </a:r>
          </a:p>
        </p:txBody>
      </p:sp>
    </p:spTree>
    <p:extLst>
      <p:ext uri="{BB962C8B-B14F-4D97-AF65-F5344CB8AC3E}">
        <p14:creationId xmlns:p14="http://schemas.microsoft.com/office/powerpoint/2010/main" val="5257314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S0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TS010352479</Template>
  <TotalTime>0</TotalTime>
  <Words>2617</Words>
  <Application>Microsoft Macintosh PowerPoint</Application>
  <PresentationFormat>On-screen Show (4:3)</PresentationFormat>
  <Paragraphs>198</Paragraphs>
  <Slides>35</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ＭＳ Ｐゴシック</vt:lpstr>
      <vt:lpstr>Times</vt:lpstr>
      <vt:lpstr>Times New Roman</vt:lpstr>
      <vt:lpstr>Tw Cen MT</vt:lpstr>
      <vt:lpstr>Wingdings</vt:lpstr>
      <vt:lpstr>Wingdings 2</vt:lpstr>
      <vt:lpstr>TS010352479</vt:lpstr>
      <vt:lpstr>Security</vt:lpstr>
      <vt:lpstr>Course Outline</vt:lpstr>
      <vt:lpstr>References </vt:lpstr>
      <vt:lpstr>The future of Security threats</vt:lpstr>
      <vt:lpstr>The future of Security threats</vt:lpstr>
      <vt:lpstr>Cybercrime Knows No Borders</vt:lpstr>
      <vt:lpstr>Steps for Cloud Security</vt:lpstr>
      <vt:lpstr>Common Sense Security </vt:lpstr>
      <vt:lpstr>Why Cryptography? </vt:lpstr>
      <vt:lpstr>The Adversarial Setting </vt:lpstr>
      <vt:lpstr>Professional Paranoia </vt:lpstr>
      <vt:lpstr>Why Cryptography? </vt:lpstr>
      <vt:lpstr>Why Cryptography? </vt:lpstr>
      <vt:lpstr>The Evolution of attack techniques/technologies</vt:lpstr>
      <vt:lpstr>Security Threats</vt:lpstr>
      <vt:lpstr>Security Certification</vt:lpstr>
      <vt:lpstr>It’s going to get worse - 1</vt:lpstr>
      <vt:lpstr>It’s going to get worse - 2</vt:lpstr>
      <vt:lpstr>It’s going to get worse - 3</vt:lpstr>
      <vt:lpstr>Before it gets better - 1</vt:lpstr>
      <vt:lpstr>Before it gets better - 2</vt:lpstr>
      <vt:lpstr>Good news </vt:lpstr>
      <vt:lpstr>Computer Security</vt:lpstr>
      <vt:lpstr>Key Security Concepts</vt:lpstr>
      <vt:lpstr>Levels of Impact</vt:lpstr>
      <vt:lpstr>Passive Attacks</vt:lpstr>
      <vt:lpstr>Active Attacks</vt:lpstr>
      <vt:lpstr>Security Mechanism</vt:lpstr>
      <vt:lpstr>Model for Network Security</vt:lpstr>
      <vt:lpstr>Model for Network Security</vt:lpstr>
      <vt:lpstr>Model for Network Access Security</vt:lpstr>
      <vt:lpstr>Model for Network Access Security</vt:lpstr>
      <vt:lpstr>Security and Cryptography</vt:lpstr>
      <vt:lpstr>The bottom line</vt:lpstr>
      <vt:lpstr>Security Books you may want to read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2012-11-06T15:10:32Z</dcterms:created>
  <dcterms:modified xsi:type="dcterms:W3CDTF">2019-01-24T22:33:32Z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