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9"/>
  </p:notesMasterIdLst>
  <p:handoutMasterIdLst>
    <p:handoutMasterId r:id="rId40"/>
  </p:handoutMasterIdLst>
  <p:sldIdLst>
    <p:sldId id="257" r:id="rId2"/>
    <p:sldId id="275" r:id="rId3"/>
    <p:sldId id="276" r:id="rId4"/>
    <p:sldId id="277" r:id="rId5"/>
    <p:sldId id="278" r:id="rId6"/>
    <p:sldId id="279" r:id="rId7"/>
    <p:sldId id="313"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7" r:id="rId22"/>
    <p:sldId id="298" r:id="rId23"/>
    <p:sldId id="299" r:id="rId24"/>
    <p:sldId id="300" r:id="rId25"/>
    <p:sldId id="301" r:id="rId26"/>
    <p:sldId id="303" r:id="rId27"/>
    <p:sldId id="315" r:id="rId28"/>
    <p:sldId id="304" r:id="rId29"/>
    <p:sldId id="305" r:id="rId30"/>
    <p:sldId id="306" r:id="rId31"/>
    <p:sldId id="307" r:id="rId32"/>
    <p:sldId id="308" r:id="rId33"/>
    <p:sldId id="309" r:id="rId34"/>
    <p:sldId id="314" r:id="rId35"/>
    <p:sldId id="316" r:id="rId36"/>
    <p:sldId id="310" r:id="rId37"/>
    <p:sldId id="311"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325" autoAdjust="0"/>
  </p:normalViewPr>
  <p:slideViewPr>
    <p:cSldViewPr>
      <p:cViewPr>
        <p:scale>
          <a:sx n="70" d="100"/>
          <a:sy n="70" d="100"/>
        </p:scale>
        <p:origin x="-2820" y="-11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034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51CB2B5F-7D78-487B-A24F-FE1E8FDCB62C}" type="datetime1">
              <a:rPr lang="en-US"/>
              <a:pPr/>
              <a:t>1/24/19</a:t>
            </a:fld>
            <a:endParaRPr lang="en-US"/>
          </a:p>
        </p:txBody>
      </p:sp>
      <p:sp>
        <p:nvSpPr>
          <p:cNvPr id="1034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034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923D062B-A5CD-47EF-8B62-EA3833EC7E74}" type="slidenum">
              <a:rPr lang="en-US"/>
              <a:pPr/>
              <a:t>‹#›</a:t>
            </a:fld>
            <a:endParaRPr lang="en-US"/>
          </a:p>
        </p:txBody>
      </p:sp>
    </p:spTree>
    <p:extLst>
      <p:ext uri="{BB962C8B-B14F-4D97-AF65-F5344CB8AC3E}">
        <p14:creationId xmlns:p14="http://schemas.microsoft.com/office/powerpoint/2010/main" val="349853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0CA005-F5C7-497D-BB42-BDFC43C0EF40}" type="slidenum">
              <a:rPr lang="en-AU"/>
              <a:pPr/>
              <a:t>‹#›</a:t>
            </a:fld>
            <a:endParaRPr lang="en-AU"/>
          </a:p>
        </p:txBody>
      </p:sp>
    </p:spTree>
    <p:extLst>
      <p:ext uri="{BB962C8B-B14F-4D97-AF65-F5344CB8AC3E}">
        <p14:creationId xmlns:p14="http://schemas.microsoft.com/office/powerpoint/2010/main" val="249813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CB9ED73-0B30-49AC-A3B0-38DE4A80E06E}"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279014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AE9F424-3272-4B3B-A6E1-209A22F821E1}" type="slidenum">
              <a:rPr lang="en-AU"/>
              <a:pPr/>
              <a:t>10</a:t>
            </a:fld>
            <a:endParaRPr lang="en-AU"/>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188727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185733F-221D-4365-B628-02C8E8B479D8}"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AU" smtClean="0">
                <a:latin typeface="Arial" pitchFamily="34" charset="0"/>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smtClean="0">
                <a:latin typeface="Arial" pitchFamily="34" charset="0"/>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smtClean="0">
              <a:latin typeface="Arial" pitchFamily="34" charset="0"/>
            </a:endParaRPr>
          </a:p>
        </p:txBody>
      </p:sp>
    </p:spTree>
    <p:extLst>
      <p:ext uri="{BB962C8B-B14F-4D97-AF65-F5344CB8AC3E}">
        <p14:creationId xmlns:p14="http://schemas.microsoft.com/office/powerpoint/2010/main" val="102065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6984F84-A69F-4960-A0EC-95CDB86D6646}"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i="1" smtClean="0">
                <a:latin typeface="Arial" pitchFamily="34" charset="0"/>
              </a:rPr>
              <a:t>Gallic Wars</a:t>
            </a:r>
            <a:r>
              <a:rPr lang="en-AU" smtClean="0">
                <a:latin typeface="Arial" pitchFamily="34" charset="0"/>
              </a:rPr>
              <a:t> (cf. Kahn pp83-84). Still call any cipher using a simple letter shift a </a:t>
            </a:r>
            <a:r>
              <a:rPr lang="en-AU" b="1" smtClean="0">
                <a:latin typeface="Arial" pitchFamily="34" charset="0"/>
              </a:rPr>
              <a:t>caesar cipher</a:t>
            </a:r>
            <a:r>
              <a:rPr lang="en-AU" smtClean="0">
                <a:latin typeface="Arial" pitchFamily="34" charset="0"/>
              </a:rPr>
              <a:t>, not just those with shift 3. </a:t>
            </a:r>
          </a:p>
          <a:p>
            <a:pPr eaLnBrk="1" hangingPunct="1"/>
            <a:endParaRPr lang="en-AU" smtClean="0">
              <a:latin typeface="Arial" pitchFamily="34" charset="0"/>
            </a:endParaRPr>
          </a:p>
        </p:txBody>
      </p:sp>
    </p:spTree>
    <p:extLst>
      <p:ext uri="{BB962C8B-B14F-4D97-AF65-F5344CB8AC3E}">
        <p14:creationId xmlns:p14="http://schemas.microsoft.com/office/powerpoint/2010/main" val="2126443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92C83EC-6BB5-41A7-84E6-9E833A6436BF}"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rPr>
              <a:t>This mathematical description uses </a:t>
            </a:r>
            <a:r>
              <a:rPr lang="en-AU" b="1" smtClean="0">
                <a:latin typeface="Arial" pitchFamily="34" charset="0"/>
              </a:rPr>
              <a:t>modulo (clock) arithmetic</a:t>
            </a:r>
            <a:r>
              <a:rPr lang="en-AU" smtClean="0">
                <a:latin typeface="Arial" pitchFamily="34" charset="0"/>
              </a:rPr>
              <a:t>. Here, when you reach Z you go back to A and start again. Mod 26 implies that when you reach 26, you use 0 instead (ie the letter after Z, or 25 + 1 goes to A or 0). </a:t>
            </a:r>
          </a:p>
          <a:p>
            <a:pPr eaLnBrk="1" hangingPunct="1"/>
            <a:r>
              <a:rPr lang="en-AU" smtClean="0">
                <a:latin typeface="Arial" pitchFamily="34" charset="0"/>
              </a:rPr>
              <a:t>Example: howdy (7,14,22,3,24) encrypted using key </a:t>
            </a:r>
            <a:r>
              <a:rPr lang="en-AU" i="1" smtClean="0">
                <a:latin typeface="Arial" pitchFamily="34" charset="0"/>
              </a:rPr>
              <a:t>f </a:t>
            </a:r>
            <a:r>
              <a:rPr lang="en-AU" smtClean="0">
                <a:latin typeface="Arial" pitchFamily="34" charset="0"/>
              </a:rPr>
              <a:t>(ie a shift of 5) is MTBID</a:t>
            </a:r>
          </a:p>
        </p:txBody>
      </p:sp>
    </p:spTree>
    <p:extLst>
      <p:ext uri="{BB962C8B-B14F-4D97-AF65-F5344CB8AC3E}">
        <p14:creationId xmlns:p14="http://schemas.microsoft.com/office/powerpoint/2010/main" val="707185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C8D0AA5-5315-41C0-AA3D-229ABF0A63FD}"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smtClean="0">
                <a:latin typeface="Arial" pitchFamily="34" charset="0"/>
              </a:rPr>
              <a:t>Can try each of the keys (shifts) in turn, until can recognise the original message. </a:t>
            </a:r>
            <a:r>
              <a:rPr lang="en-US" smtClean="0">
                <a:latin typeface="Arial" pitchFamily="34" charset="0"/>
              </a:rPr>
              <a:t>See Stallings Fig 2.3 for example of search.</a:t>
            </a:r>
            <a:endParaRPr lang="en-AU" smtClean="0">
              <a:latin typeface="Arial" pitchFamily="34" charset="0"/>
            </a:endParaRPr>
          </a:p>
          <a:p>
            <a:pPr eaLnBrk="1" hangingPunct="1"/>
            <a:r>
              <a:rPr lang="en-AU" smtClean="0">
                <a:latin typeface="Arial" pitchFamily="34" charset="0"/>
              </a:rPr>
              <a:t>Note: as mentioned before, do need to be able to </a:t>
            </a:r>
            <a:r>
              <a:rPr lang="en-AU" b="1" smtClean="0">
                <a:latin typeface="Arial" pitchFamily="34" charset="0"/>
              </a:rPr>
              <a:t>recognise</a:t>
            </a:r>
            <a:r>
              <a:rPr lang="en-AU" smtClean="0">
                <a:latin typeface="Arial" pitchFamily="34" charset="0"/>
              </a:rPr>
              <a:t> when have an original message (ie is it English or whatever). Usually easy for humans, hard for computers. Though if using say compressed data could be much harder.</a:t>
            </a:r>
          </a:p>
          <a:p>
            <a:pPr eaLnBrk="1" hangingPunct="1"/>
            <a:r>
              <a:rPr lang="en-AU" smtClean="0">
                <a:latin typeface="Arial" pitchFamily="34" charset="0"/>
              </a:rPr>
              <a:t>Example "GCUA VQ DTGCM" when broken gives "easy to break", with a shift of 2 (key C). </a:t>
            </a:r>
          </a:p>
        </p:txBody>
      </p:sp>
    </p:spTree>
    <p:extLst>
      <p:ext uri="{BB962C8B-B14F-4D97-AF65-F5344CB8AC3E}">
        <p14:creationId xmlns:p14="http://schemas.microsoft.com/office/powerpoint/2010/main" val="149191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DE910F0-8CE5-4502-8A83-1A5117DD9BD1}"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i="1" smtClean="0">
                <a:latin typeface="Arial" pitchFamily="34" charset="0"/>
                <a:cs typeface="Arial" pitchFamily="34" charset="0"/>
              </a:rPr>
              <a:t>n</a:t>
            </a:r>
            <a:r>
              <a:rPr lang="en-US" smtClean="0">
                <a:latin typeface="Arial" pitchFamily="34" charset="0"/>
                <a:cs typeface="Arial" pitchFamily="34" charset="0"/>
              </a:rPr>
              <a:t>! permutations of a set of </a:t>
            </a:r>
            <a:r>
              <a:rPr lang="en-US" i="1" smtClean="0">
                <a:latin typeface="Arial" pitchFamily="34" charset="0"/>
                <a:cs typeface="Arial" pitchFamily="34" charset="0"/>
              </a:rPr>
              <a:t>n</a:t>
            </a:r>
            <a:r>
              <a:rPr lang="en-US" smtClean="0">
                <a:latin typeface="Arial" pitchFamily="34" charset="0"/>
                <a:cs typeface="Arial" pitchFamily="34" charset="0"/>
              </a:rPr>
              <a:t> elements.</a:t>
            </a:r>
          </a:p>
          <a:p>
            <a:pPr eaLnBrk="1" hangingPunct="1"/>
            <a:r>
              <a:rPr lang="en-US" smtClean="0">
                <a:latin typeface="Arial" pitchFamily="34" charset="0"/>
                <a:cs typeface="Arial" pitchFamily="34" charset="0"/>
              </a:rPr>
              <a:t>See text example of a translation alphabet, and an encrypted message using it.</a:t>
            </a:r>
          </a:p>
        </p:txBody>
      </p:sp>
    </p:spTree>
    <p:extLst>
      <p:ext uri="{BB962C8B-B14F-4D97-AF65-F5344CB8AC3E}">
        <p14:creationId xmlns:p14="http://schemas.microsoft.com/office/powerpoint/2010/main" val="51706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E50CE6D-0E88-4C44-AB86-9F77863BA721}" type="slidenum">
              <a:rPr lang="en-AU"/>
              <a:pPr/>
              <a:t>16</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rPr>
              <a:t>Note that even given the very large number of keys, being </a:t>
            </a:r>
            <a:r>
              <a:rPr lang="en-US" smtClean="0">
                <a:latin typeface="Times-Roman" charset="0"/>
              </a:rPr>
              <a:t>10 orders of magnitude greater than the key space for DES,</a:t>
            </a:r>
            <a:r>
              <a:rPr lang="en-US" smtClean="0">
                <a:latin typeface="Arial" pitchFamily="34" charset="0"/>
              </a:rPr>
              <a:t> the </a:t>
            </a:r>
            <a:r>
              <a:rPr lang="en-AU" smtClean="0">
                <a:latin typeface="Arial" pitchFamily="34" charset="0"/>
              </a:rPr>
              <a:t>monoalphabetic substitution cipher is not secure, because it does not sufficiently obscure the underlying language characteristics.</a:t>
            </a:r>
            <a:endParaRPr lang="en-US" smtClean="0">
              <a:latin typeface="Arial" pitchFamily="34" charset="0"/>
            </a:endParaRPr>
          </a:p>
        </p:txBody>
      </p:sp>
    </p:spTree>
    <p:extLst>
      <p:ext uri="{BB962C8B-B14F-4D97-AF65-F5344CB8AC3E}">
        <p14:creationId xmlns:p14="http://schemas.microsoft.com/office/powerpoint/2010/main" val="157596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5AD7877-4923-4EB4-874C-17BF7074CE25}"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AU" smtClean="0">
                <a:latin typeface="Arial" pitchFamily="34" charset="0"/>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155259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17F1888-FA4D-48F4-885C-8AAFB5E58735}"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Note that all human languages have varying letter frequencies, though the number of letters and their frequencies varies. Stallings Figure 2.5 shows English letter frequencies. </a:t>
            </a:r>
            <a:r>
              <a:rPr lang="en-AU" smtClean="0">
                <a:solidFill>
                  <a:srgbClr val="000000"/>
                </a:solidFill>
                <a:latin typeface="Arial" pitchFamily="34" charset="0"/>
                <a:cs typeface="Arial" pitchFamily="34" charset="0"/>
              </a:rPr>
              <a:t>Seberry &amp; Pieprzyk, </a:t>
            </a:r>
            <a:r>
              <a:rPr lang="en-US" smtClean="0">
                <a:solidFill>
                  <a:srgbClr val="000000"/>
                </a:solidFill>
                <a:latin typeface="Arial" pitchFamily="34" charset="0"/>
                <a:cs typeface="Arial" pitchFamily="34" charset="0"/>
              </a:rPr>
              <a:t>"Cryptography - An Introduction to Computer Security", Prentice-Hall 1989, </a:t>
            </a:r>
            <a:r>
              <a:rPr lang="en-AU" smtClean="0">
                <a:solidFill>
                  <a:srgbClr val="000000"/>
                </a:solidFill>
                <a:latin typeface="Arial" pitchFamily="34" charset="0"/>
                <a:cs typeface="Arial" pitchFamily="34" charset="0"/>
              </a:rPr>
              <a:t>Appendix A has letter frequency graphs for 20 languages (most European &amp; Japanese &amp; Malay). Also useful are tables of common </a:t>
            </a:r>
            <a:r>
              <a:rPr lang="en-US" smtClean="0">
                <a:solidFill>
                  <a:srgbClr val="000000"/>
                </a:solidFill>
                <a:latin typeface="Arial" pitchFamily="34" charset="0"/>
                <a:cs typeface="Arial" pitchFamily="34" charset="0"/>
              </a:rPr>
              <a:t>two-letter combinations, known as digrams, and three-letter combinations, known as trigrams. </a:t>
            </a:r>
            <a:endParaRPr lang="en-AU"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48894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49A2A7-A1D6-4571-AEE0-41281FEAB05E}"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smtClean="0">
                <a:latin typeface="Arial" pitchFamily="34" charset="0"/>
                <a:cs typeface="Arial"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smtClean="0">
                <a:latin typeface="Arial" pitchFamily="34" charset="0"/>
                <a:cs typeface="Arial" pitchFamily="34" charset="0"/>
              </a:rPr>
              <a:t>peaks at: A-E-I triple, NO pair, RST triple, and troughs at: JK, X-Z.</a:t>
            </a:r>
          </a:p>
          <a:p>
            <a:pPr eaLnBrk="1" hangingPunct="1"/>
            <a:r>
              <a:rPr lang="en-US" smtClean="0">
                <a:latin typeface="Arial" pitchFamily="34" charset="0"/>
                <a:cs typeface="Arial" pitchFamily="34" charset="0"/>
              </a:rPr>
              <a:t>Monoalphabetic ciphers are easy to break because they reflect the frequency data of the original alphabet. </a:t>
            </a:r>
            <a:endParaRPr lang="en-AU" smtClean="0">
              <a:latin typeface="Arial" pitchFamily="34" charset="0"/>
              <a:cs typeface="Arial" pitchFamily="34" charset="0"/>
            </a:endParaRPr>
          </a:p>
          <a:p>
            <a:pPr lvl="1" eaLnBrk="1" hangingPunct="1"/>
            <a:endParaRPr lang="en-AU" smtClean="0">
              <a:latin typeface="Arial" pitchFamily="34" charset="0"/>
              <a:ea typeface="ＭＳ Ｐゴシック" pitchFamily="-107" charset="-128"/>
              <a:cs typeface="Arial" pitchFamily="34" charset="0"/>
            </a:endParaRPr>
          </a:p>
          <a:p>
            <a:pPr eaLnBrk="1" hangingPunct="1"/>
            <a:endParaRPr lang="en-AU" smtClean="0">
              <a:latin typeface="Arial" pitchFamily="34" charset="0"/>
              <a:cs typeface="Arial" pitchFamily="34" charset="0"/>
            </a:endParaRPr>
          </a:p>
          <a:p>
            <a:pPr eaLnBrk="1" hangingPunct="1"/>
            <a:r>
              <a:rPr lang="en-AU" smtClean="0">
                <a:latin typeface="Arial" pitchFamily="34" charset="0"/>
                <a:cs typeface="Arial" pitchFamily="34" charset="0"/>
              </a:rPr>
              <a:t> </a:t>
            </a:r>
          </a:p>
        </p:txBody>
      </p:sp>
    </p:spTree>
    <p:extLst>
      <p:ext uri="{BB962C8B-B14F-4D97-AF65-F5344CB8AC3E}">
        <p14:creationId xmlns:p14="http://schemas.microsoft.com/office/powerpoint/2010/main" val="202017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845DF5A-661F-43F3-803C-DC96431A866D}"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smtClean="0">
                <a:latin typeface="Arial" pitchFamily="34" charset="0"/>
                <a:cs typeface="Arial" pitchFamily="34" charset="0"/>
              </a:rPr>
              <a:t>All traditional schemes are </a:t>
            </a:r>
            <a:r>
              <a:rPr lang="en-AU" b="1" smtClean="0">
                <a:latin typeface="Arial" pitchFamily="34" charset="0"/>
                <a:cs typeface="Arial" pitchFamily="34" charset="0"/>
              </a:rPr>
              <a:t>symmetric</a:t>
            </a:r>
            <a:r>
              <a:rPr lang="en-AU" smtClean="0">
                <a:latin typeface="Arial" pitchFamily="34" charset="0"/>
                <a:cs typeface="Arial" pitchFamily="34" charset="0"/>
              </a:rPr>
              <a:t> / </a:t>
            </a:r>
            <a:r>
              <a:rPr lang="en-AU" b="1" smtClean="0">
                <a:latin typeface="Arial" pitchFamily="34" charset="0"/>
                <a:cs typeface="Arial" pitchFamily="34" charset="0"/>
              </a:rPr>
              <a:t>single key</a:t>
            </a:r>
            <a:r>
              <a:rPr lang="en-AU" smtClean="0">
                <a:latin typeface="Arial" pitchFamily="34" charset="0"/>
                <a:cs typeface="Arial" pitchFamily="34" charset="0"/>
              </a:rPr>
              <a:t> / </a:t>
            </a:r>
            <a:r>
              <a:rPr lang="en-AU" b="1" smtClean="0">
                <a:latin typeface="Arial" pitchFamily="34" charset="0"/>
                <a:cs typeface="Arial" pitchFamily="34" charset="0"/>
              </a:rPr>
              <a:t>private-key</a:t>
            </a:r>
            <a:r>
              <a:rPr lang="en-AU" smtClean="0">
                <a:latin typeface="Arial" pitchFamily="34" charset="0"/>
                <a:cs typeface="Arial" pitchFamily="34" charset="0"/>
              </a:rPr>
              <a:t> encryption algorithms, with a </a:t>
            </a:r>
            <a:r>
              <a:rPr lang="en-AU" b="1" smtClean="0">
                <a:latin typeface="Arial" pitchFamily="34" charset="0"/>
                <a:cs typeface="Arial" pitchFamily="34" charset="0"/>
              </a:rPr>
              <a:t>single key</a:t>
            </a:r>
            <a:r>
              <a:rPr lang="en-AU" smtClean="0">
                <a:latin typeface="Arial" pitchFamily="34" charset="0"/>
                <a:cs typeface="Arial" pitchFamily="34" charset="0"/>
              </a:rPr>
              <a:t>, used for both encryption and decryption. Since both sender and receiver are equivalent, either can encrypt or decrypt messages using that common key. </a:t>
            </a:r>
          </a:p>
        </p:txBody>
      </p:sp>
    </p:spTree>
    <p:extLst>
      <p:ext uri="{BB962C8B-B14F-4D97-AF65-F5344CB8AC3E}">
        <p14:creationId xmlns:p14="http://schemas.microsoft.com/office/powerpoint/2010/main" val="14472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71C9FE-C28F-4A32-BE59-13CB5D6D190F}"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extLst>
      <p:ext uri="{BB962C8B-B14F-4D97-AF65-F5344CB8AC3E}">
        <p14:creationId xmlns:p14="http://schemas.microsoft.com/office/powerpoint/2010/main" val="137479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EADD141-8F0F-44AC-B1B7-FD9831E58349}" type="slidenum">
              <a:rPr lang="en-AU"/>
              <a:pPr/>
              <a:t>21</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smtClean="0">
                <a:latin typeface="Arial" pitchFamily="34" charset="0"/>
                <a:cs typeface="Arial" pitchFamily="34" charset="0"/>
              </a:rPr>
              <a:t>The general name for this approach is a polyalphabetic substitution cipher. All these techniques have the following features in common: </a:t>
            </a:r>
          </a:p>
          <a:p>
            <a:pPr eaLnBrk="1" hangingPunct="1">
              <a:buFont typeface="Calibri" pitchFamily="34" charset="0"/>
              <a:buAutoNum type="arabicPeriod"/>
            </a:pPr>
            <a:r>
              <a:rPr lang="en-US" smtClean="0">
                <a:latin typeface="Arial" pitchFamily="34" charset="0"/>
                <a:cs typeface="Arial" pitchFamily="34" charset="0"/>
              </a:rPr>
              <a:t> A set of related monoalphabetic substitution rules is used. </a:t>
            </a:r>
          </a:p>
          <a:p>
            <a:pPr eaLnBrk="1" hangingPunct="1">
              <a:buFont typeface="Calibri" pitchFamily="34" charset="0"/>
              <a:buAutoNum type="arabicPeriod"/>
            </a:pPr>
            <a:r>
              <a:rPr lang="en-US" smtClean="0">
                <a:latin typeface="Arial" pitchFamily="34" charset="0"/>
                <a:cs typeface="Arial" pitchFamily="34" charset="0"/>
              </a:rPr>
              <a:t> A key determines which particular rule is chosen for a given transformation.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48215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9822D20-428C-4DD3-9424-7E5E6B9ACB14}" type="slidenum">
              <a:rPr lang="en-AU"/>
              <a:pPr/>
              <a:t>22</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smtClean="0">
                <a:latin typeface="Arial" pitchFamily="34" charset="0"/>
                <a:cs typeface="Arial" pitchFamily="34" charset="0"/>
              </a:rPr>
              <a:t>each used in turn, as shown next. </a:t>
            </a:r>
          </a:p>
        </p:txBody>
      </p:sp>
    </p:spTree>
    <p:extLst>
      <p:ext uri="{BB962C8B-B14F-4D97-AF65-F5344CB8AC3E}">
        <p14:creationId xmlns:p14="http://schemas.microsoft.com/office/powerpoint/2010/main" val="185054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89F73C-B724-4227-A332-F7831F2EE20C}" type="slidenum">
              <a:rPr lang="en-AU"/>
              <a:pPr/>
              <a:t>23</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Discuss this simple example from text Stallings section 2.2.</a:t>
            </a:r>
          </a:p>
        </p:txBody>
      </p:sp>
    </p:spTree>
    <p:extLst>
      <p:ext uri="{BB962C8B-B14F-4D97-AF65-F5344CB8AC3E}">
        <p14:creationId xmlns:p14="http://schemas.microsoft.com/office/powerpoint/2010/main" val="15587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B7B67CD-782D-41E4-A8E3-4ADC73E1AD42}" type="slidenum">
              <a:rPr lang="en-AU"/>
              <a:pPr/>
              <a:t>24</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Implementing polyalphabetic ciphers by hand can be very tedious. Various aids were devised to assist the process.</a:t>
            </a:r>
          </a:p>
          <a:p>
            <a:pPr eaLnBrk="1" hangingPunct="1"/>
            <a:r>
              <a:rPr lang="en-US" smtClean="0">
                <a:solidFill>
                  <a:srgbClr val="000000"/>
                </a:solidFill>
                <a:latin typeface="Arial" pitchFamily="34" charset="0"/>
                <a:cs typeface="Arial" pitchFamily="34" charset="0"/>
              </a:rPr>
              <a:t>The </a:t>
            </a:r>
            <a:r>
              <a:rPr lang="en-US" i="1" smtClean="0">
                <a:solidFill>
                  <a:srgbClr val="000000"/>
                </a:solidFill>
                <a:latin typeface="Arial" pitchFamily="34" charset="0"/>
                <a:cs typeface="Arial" pitchFamily="34" charset="0"/>
              </a:rPr>
              <a:t>"Saint-Cyr Slide" </a:t>
            </a:r>
            <a:r>
              <a:rPr lang="en-US" smtClean="0">
                <a:solidFill>
                  <a:srgbClr val="000000"/>
                </a:solidFill>
                <a:latin typeface="Arial" pitchFamily="34" charset="0"/>
                <a:cs typeface="Arial"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smtClean="0">
                <a:solidFill>
                  <a:srgbClr val="000000"/>
                </a:solidFill>
                <a:latin typeface="Arial" pitchFamily="34" charset="0"/>
                <a:cs typeface="Arial" pitchFamily="34" charset="0"/>
              </a:rPr>
              <a:t>The </a:t>
            </a:r>
            <a:r>
              <a:rPr lang="en-AU" i="1" smtClean="0">
                <a:solidFill>
                  <a:srgbClr val="000000"/>
                </a:solidFill>
                <a:latin typeface="Arial" pitchFamily="34" charset="0"/>
                <a:cs typeface="Arial" pitchFamily="34" charset="0"/>
              </a:rPr>
              <a:t>Vigenère Tableau </a:t>
            </a:r>
            <a:r>
              <a:rPr lang="en-AU" smtClean="0">
                <a:solidFill>
                  <a:srgbClr val="000000"/>
                </a:solidFill>
                <a:latin typeface="Arial" pitchFamily="34" charset="0"/>
                <a:cs typeface="Arial" pitchFamily="34" charset="0"/>
              </a:rPr>
              <a:t>(given in Stallings 4/e as Table 2.3) is a complete set of forward shifted alphabet mappings.</a:t>
            </a:r>
          </a:p>
          <a:p>
            <a:pPr eaLnBrk="1" hangingPunct="1"/>
            <a:endParaRPr lang="en-US" i="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935247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A101265-F3D3-43F5-8EC7-4991B6CBE2AF}" type="slidenum">
              <a:rPr lang="en-AU"/>
              <a:pPr/>
              <a:t>25</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rPr>
              <a:t>The </a:t>
            </a:r>
            <a:r>
              <a:rPr lang="en-AU" smtClean="0">
                <a:latin typeface="Arial" pitchFamily="34" charset="0"/>
              </a:rPr>
              <a:t>Vigenère &amp; related polyalphabetic ciphers still do not completely obscure the underlying language characteristics. </a:t>
            </a:r>
            <a:r>
              <a:rPr lang="en-US" smtClean="0">
                <a:latin typeface="Arial" pitchFamily="34" charset="0"/>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smtClean="0">
                <a:latin typeface="Arial" pitchFamily="34" charset="0"/>
              </a:rPr>
              <a:t>The key to breaking them is to identify the number of translation alphabets, and then attack each separately. </a:t>
            </a:r>
            <a:r>
              <a:rPr lang="en-US" smtClean="0">
                <a:latin typeface="Arial" pitchFamily="34" charset="0"/>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extLst>
      <p:ext uri="{BB962C8B-B14F-4D97-AF65-F5344CB8AC3E}">
        <p14:creationId xmlns:p14="http://schemas.microsoft.com/office/powerpoint/2010/main" val="2059402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3BBBF6C-D986-4959-B576-65469B3119CC}" type="slidenum">
              <a:rPr lang="en-AU"/>
              <a:pPr/>
              <a:t>26</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AU" smtClean="0">
                <a:latin typeface="Arial" pitchFamily="34" charset="0"/>
              </a:rPr>
              <a:t>Taking the polyalphabetic idea to the extreme, want as many different translation alphabets as letters in the message being sent. One way of doing this with a smallish key, is to use the Autokey cipher.</a:t>
            </a:r>
          </a:p>
          <a:p>
            <a:pPr eaLnBrk="1" hangingPunct="1"/>
            <a:r>
              <a:rPr lang="en-AU" smtClean="0">
                <a:latin typeface="Arial" pitchFamily="34" charset="0"/>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smtClean="0">
                <a:latin typeface="Arial" pitchFamily="34" charset="0"/>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extLst>
      <p:ext uri="{BB962C8B-B14F-4D97-AF65-F5344CB8AC3E}">
        <p14:creationId xmlns:p14="http://schemas.microsoft.com/office/powerpoint/2010/main" val="138885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pPr eaLnBrk="1" hangingPunct="1"/>
            <a:r>
              <a:rPr lang="en-US" smtClean="0">
                <a:latin typeface="Arial" pitchFamily="34" charset="0"/>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i="1" smtClean="0">
                <a:latin typeface="Arial" pitchFamily="34" charset="0"/>
              </a:rPr>
              <a:t>c</a:t>
            </a:r>
            <a:r>
              <a:rPr lang="en-US" i="1" baseline="-25000" smtClean="0">
                <a:latin typeface="Arial" pitchFamily="34" charset="0"/>
              </a:rPr>
              <a:t>i</a:t>
            </a:r>
            <a:r>
              <a:rPr lang="en-US" i="1" smtClean="0">
                <a:latin typeface="Arial" pitchFamily="34" charset="0"/>
              </a:rPr>
              <a:t>  =  p</a:t>
            </a:r>
            <a:r>
              <a:rPr lang="en-US" i="1" baseline="-25000" smtClean="0">
                <a:latin typeface="Arial" pitchFamily="34" charset="0"/>
              </a:rPr>
              <a:t>i</a:t>
            </a:r>
            <a:r>
              <a:rPr lang="en-US" i="1" smtClean="0">
                <a:latin typeface="Arial" pitchFamily="34" charset="0"/>
              </a:rPr>
              <a:t> XOR  k</a:t>
            </a:r>
            <a:r>
              <a:rPr lang="en-US" i="1" baseline="-25000" smtClean="0">
                <a:latin typeface="Arial" pitchFamily="34" charset="0"/>
              </a:rPr>
              <a:t>i </a:t>
            </a:r>
          </a:p>
          <a:p>
            <a:pPr eaLnBrk="1" hangingPunct="1"/>
            <a:r>
              <a:rPr lang="en-US" smtClean="0">
                <a:latin typeface="Arial" pitchFamily="34" charset="0"/>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80900" name="Slide Number Placeholder 3"/>
          <p:cNvSpPr>
            <a:spLocks noGrp="1"/>
          </p:cNvSpPr>
          <p:nvPr>
            <p:ph type="sldNum" sz="quarter" idx="5"/>
          </p:nvPr>
        </p:nvSpPr>
        <p:spPr>
          <a:noFill/>
        </p:spPr>
        <p:txBody>
          <a:bodyPr/>
          <a:lstStyle/>
          <a:p>
            <a:fld id="{7B7AB8B9-5981-4D25-83D5-6ED9AD9623C6}" type="slidenum">
              <a:rPr lang="en-AU"/>
              <a:pPr/>
              <a:t>27</a:t>
            </a:fld>
            <a:endParaRPr lang="en-AU"/>
          </a:p>
        </p:txBody>
      </p:sp>
    </p:spTree>
    <p:extLst>
      <p:ext uri="{BB962C8B-B14F-4D97-AF65-F5344CB8AC3E}">
        <p14:creationId xmlns:p14="http://schemas.microsoft.com/office/powerpoint/2010/main" val="1463922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ADEA652-ED34-4680-83FA-468F840763C4}" type="slidenum">
              <a:rPr lang="en-AU"/>
              <a:pPr/>
              <a:t>28</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cs typeface="Arial"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smtClean="0">
                <a:latin typeface="Arial" pitchFamily="34" charset="0"/>
                <a:cs typeface="Arial" pitchFamily="34" charset="0"/>
              </a:rPr>
              <a:t>The one-time pad offers complete security but, in practice, has two fundamental difficulties: </a:t>
            </a:r>
          </a:p>
          <a:p>
            <a:pPr marL="228600" indent="-228600" eaLnBrk="1" hangingPunct="1">
              <a:buFont typeface="Calibri" pitchFamily="34" charset="0"/>
              <a:buAutoNum type="arabicPeriod"/>
            </a:pPr>
            <a:r>
              <a:rPr lang="en-US" smtClean="0">
                <a:latin typeface="Arial" pitchFamily="34" charset="0"/>
                <a:cs typeface="Arial" pitchFamily="34" charset="0"/>
              </a:rPr>
              <a:t>There is the practical problem of making large quantities of random keys. </a:t>
            </a:r>
          </a:p>
          <a:p>
            <a:pPr marL="228600" indent="-228600" eaLnBrk="1" hangingPunct="1">
              <a:buFont typeface="Calibri" pitchFamily="34" charset="0"/>
              <a:buAutoNum type="arabicPeriod"/>
            </a:pPr>
            <a:r>
              <a:rPr lang="en-US" smtClean="0">
                <a:latin typeface="Arial" pitchFamily="34" charset="0"/>
                <a:cs typeface="Arial" pitchFamily="34" charset="0"/>
              </a:rPr>
              <a:t>And the problem of key distribution and protection, where for every message to be sent, a key of equal length is needed by both sender and receiver.</a:t>
            </a:r>
          </a:p>
          <a:p>
            <a:pPr marL="228600" indent="-228600" eaLnBrk="1" hangingPunct="1">
              <a:buFont typeface="Times" pitchFamily="-107" charset="0"/>
              <a:buNone/>
            </a:pPr>
            <a:r>
              <a:rPr lang="en-US" smtClean="0">
                <a:latin typeface="Arial" pitchFamily="34" charset="0"/>
                <a:cs typeface="Arial" pitchFamily="34" charset="0"/>
              </a:rPr>
              <a:t>Because of these difficulties, the one-time pad is of limited utility, and is useful primarily for low-bandwidth channels requiring very high security. The one-time pad is the only cryptosystem that exhibits what is referred to as </a:t>
            </a:r>
            <a:r>
              <a:rPr lang="en-US" i="1" smtClean="0">
                <a:latin typeface="Arial" pitchFamily="34" charset="0"/>
                <a:cs typeface="Arial" pitchFamily="34" charset="0"/>
              </a:rPr>
              <a:t>perfect secrecy.</a:t>
            </a:r>
            <a:endParaRPr lang="en-AU" smtClean="0">
              <a:latin typeface="Arial" pitchFamily="34" charset="0"/>
              <a:cs typeface="Arial" pitchFamily="34" charset="0"/>
            </a:endParaRPr>
          </a:p>
        </p:txBody>
      </p:sp>
    </p:spTree>
    <p:extLst>
      <p:ext uri="{BB962C8B-B14F-4D97-AF65-F5344CB8AC3E}">
        <p14:creationId xmlns:p14="http://schemas.microsoft.com/office/powerpoint/2010/main" val="431498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0C187E7-FEB0-400B-9AFA-A15D77EBFE92}" type="slidenum">
              <a:rPr lang="en-AU"/>
              <a:pPr/>
              <a:t>29</a:t>
            </a:fld>
            <a:endParaRPr lang="en-AU"/>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smtClean="0">
                <a:latin typeface="Arial" pitchFamily="34" charset="0"/>
                <a:cs typeface="Arial" pitchFamily="34" charset="0"/>
              </a:rPr>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1480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0FDB534-13FA-49D8-8B69-4F2E40AA43B5}"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AU" smtClean="0">
                <a:latin typeface="Arial" pitchFamily="34" charset="0"/>
              </a:rPr>
              <a:t>Briefly review some terminology used throughout the course. </a:t>
            </a:r>
          </a:p>
        </p:txBody>
      </p:sp>
    </p:spTree>
    <p:extLst>
      <p:ext uri="{BB962C8B-B14F-4D97-AF65-F5344CB8AC3E}">
        <p14:creationId xmlns:p14="http://schemas.microsoft.com/office/powerpoint/2010/main" val="1442861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84860A0-5099-47E1-BE2B-F8B3C9FC654A}" type="slidenum">
              <a:rPr lang="en-AU"/>
              <a:pPr/>
              <a:t>30</a:t>
            </a:fld>
            <a:endParaRPr lang="en-AU"/>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simplest such cipher is the rail fence technique, in which the plaintext is written down as a sequence of diagonals and then read off as a sequence of rows.</a:t>
            </a:r>
          </a:p>
          <a:p>
            <a:pPr eaLnBrk="1" hangingPunct="1"/>
            <a:r>
              <a:rPr lang="en-US" smtClean="0">
                <a:latin typeface="Arial" pitchFamily="34" charset="0"/>
                <a:cs typeface="Arial" pitchFamily="34" charset="0"/>
              </a:rPr>
              <a:t>The example message is: </a:t>
            </a:r>
            <a:r>
              <a:rPr lang="en-AU" smtClean="0">
                <a:latin typeface="Arial" pitchFamily="34" charset="0"/>
                <a:cs typeface="Arial" pitchFamily="34" charset="0"/>
              </a:rPr>
              <a:t>"meet me after the toga party" with a rail fence of depth 2.</a:t>
            </a:r>
          </a:p>
          <a:p>
            <a:pPr eaLnBrk="1" hangingPunct="1"/>
            <a:r>
              <a:rPr lang="en-US" smtClean="0">
                <a:latin typeface="Arial" pitchFamily="34" charset="0"/>
                <a:cs typeface="Arial" pitchFamily="34" charset="0"/>
              </a:rPr>
              <a:t>This sort of thing would be trivial to cryptanalyze.</a:t>
            </a:r>
            <a:endParaRPr lang="en-AU" smtClean="0">
              <a:latin typeface="Arial" pitchFamily="34" charset="0"/>
              <a:cs typeface="Arial" pitchFamily="34" charset="0"/>
            </a:endParaRPr>
          </a:p>
        </p:txBody>
      </p:sp>
    </p:spTree>
    <p:extLst>
      <p:ext uri="{BB962C8B-B14F-4D97-AF65-F5344CB8AC3E}">
        <p14:creationId xmlns:p14="http://schemas.microsoft.com/office/powerpoint/2010/main" val="738341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9954649-36B1-494C-BC5E-EC239380CA8C}" type="slidenum">
              <a:rPr lang="en-AU"/>
              <a:pPr/>
              <a:t>31</a:t>
            </a:fld>
            <a:endParaRPr lang="en-AU"/>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smtClean="0">
                <a:latin typeface="Arial" pitchFamily="34" charset="0"/>
                <a:cs typeface="Arial" pitchFamily="34"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extLst>
      <p:ext uri="{BB962C8B-B14F-4D97-AF65-F5344CB8AC3E}">
        <p14:creationId xmlns:p14="http://schemas.microsoft.com/office/powerpoint/2010/main" val="1146657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C27A2B4-2137-4A60-A55A-539A04CB5A01}" type="slidenum">
              <a:rPr lang="en-AU"/>
              <a:pPr/>
              <a:t>32</a:t>
            </a:fld>
            <a:endParaRPr lang="en-AU"/>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Have seen that ciphers based on just substitutions or transpositions are not secure, and can be attacked because they do not sufficient obscure the underlying language structure</a:t>
            </a:r>
          </a:p>
          <a:p>
            <a:pPr eaLnBrk="1" hangingPunct="1"/>
            <a:r>
              <a:rPr lang="en-US" smtClean="0">
                <a:solidFill>
                  <a:srgbClr val="000000"/>
                </a:solidFill>
                <a:latin typeface="Arial" pitchFamily="34" charset="0"/>
                <a:cs typeface="Arial" pitchFamily="34" charset="0"/>
              </a:rPr>
              <a:t>So consider using several ciphers in succession to make harder.</a:t>
            </a:r>
          </a:p>
          <a:p>
            <a:pPr eaLnBrk="1" hangingPunct="1"/>
            <a:r>
              <a:rPr lang="en-US" smtClean="0">
                <a:solidFill>
                  <a:srgbClr val="000000"/>
                </a:solidFill>
                <a:latin typeface="Arial" pitchFamily="34" charset="0"/>
                <a:cs typeface="Arial" pitchFamily="34"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362623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D1D6C69-2264-49E9-8D4E-CFA6BEF37B8E}" type="slidenum">
              <a:rPr lang="en-AU"/>
              <a:pPr/>
              <a:t>33</a:t>
            </a:fld>
            <a:endParaRPr lang="en-AU"/>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The next major advance in ciphers required use of mechanical cipher machines which enabled to use of complex varying substitutions.</a:t>
            </a:r>
          </a:p>
          <a:p>
            <a:pPr eaLnBrk="1" hangingPunct="1"/>
            <a:r>
              <a:rPr lang="en-US" smtClean="0">
                <a:solidFill>
                  <a:srgbClr val="000000"/>
                </a:solidFill>
                <a:latin typeface="Arial" pitchFamily="34" charset="0"/>
                <a:cs typeface="Arial" pitchFamily="34"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baseline="30000" smtClean="0">
                <a:solidFill>
                  <a:srgbClr val="000000"/>
                </a:solidFill>
                <a:latin typeface="Arial" pitchFamily="34" charset="0"/>
                <a:cs typeface="Arial" pitchFamily="34" charset="0"/>
              </a:rPr>
              <a:t>3</a:t>
            </a:r>
            <a:r>
              <a:rPr lang="en-US" smtClean="0">
                <a:solidFill>
                  <a:srgbClr val="000000"/>
                </a:solidFill>
                <a:latin typeface="Arial" pitchFamily="34" charset="0"/>
                <a:cs typeface="Arial" pitchFamily="34" charset="0"/>
              </a:rPr>
              <a:t>=17576 alphabets used.</a:t>
            </a:r>
          </a:p>
          <a:p>
            <a:pPr eaLnBrk="1" hangingPunct="1"/>
            <a:r>
              <a:rPr lang="en-US" smtClean="0">
                <a:solidFill>
                  <a:srgbClr val="000000"/>
                </a:solidFill>
                <a:latin typeface="Arial" pitchFamily="34" charset="0"/>
                <a:cs typeface="Arial" pitchFamily="34" charset="0"/>
              </a:rPr>
              <a:t>They were extensively used in world war 2, and the history of their use and analysis is one of the great stories from WW2.</a:t>
            </a:r>
          </a:p>
        </p:txBody>
      </p:sp>
    </p:spTree>
    <p:extLst>
      <p:ext uri="{BB962C8B-B14F-4D97-AF65-F5344CB8AC3E}">
        <p14:creationId xmlns:p14="http://schemas.microsoft.com/office/powerpoint/2010/main" val="52322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D3486EE-40B4-4FBF-BB2E-DF4757303FCE}" type="slidenum">
              <a:rPr lang="en-AU"/>
              <a:pPr/>
              <a:t>34</a:t>
            </a:fld>
            <a:endParaRPr lang="en-AU"/>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This photo of an Allied </a:t>
            </a:r>
            <a:r>
              <a:rPr lang="en-US" i="1" smtClean="0">
                <a:solidFill>
                  <a:srgbClr val="000000"/>
                </a:solidFill>
                <a:latin typeface="Arial" pitchFamily="34" charset="0"/>
                <a:cs typeface="Arial" pitchFamily="34" charset="0"/>
              </a:rPr>
              <a:t>Hagelin </a:t>
            </a:r>
            <a:r>
              <a:rPr lang="en-US" smtClean="0">
                <a:solidFill>
                  <a:srgbClr val="000000"/>
                </a:solidFill>
                <a:latin typeface="Arial" pitchFamily="34" charset="0"/>
                <a:cs typeface="Arial" pitchFamily="34" charset="0"/>
              </a:rPr>
              <a:t>machine was taken by Lawrie Brown at Eurocrypt'93 in Norway. Note pen for scale, and the rotating cipher wheels near the front.</a:t>
            </a:r>
          </a:p>
        </p:txBody>
      </p:sp>
    </p:spTree>
    <p:extLst>
      <p:ext uri="{BB962C8B-B14F-4D97-AF65-F5344CB8AC3E}">
        <p14:creationId xmlns:p14="http://schemas.microsoft.com/office/powerpoint/2010/main" val="1058000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p:cNvSpPr>
          <p:nvPr>
            <p:ph type="sldImg"/>
          </p:nvPr>
        </p:nvSpPr>
        <p:spPr>
          <a:ln/>
        </p:spPr>
      </p:sp>
      <p:sp>
        <p:nvSpPr>
          <p:cNvPr id="97283" name="Notes Placeholder 2"/>
          <p:cNvSpPr>
            <a:spLocks noGrp="1"/>
          </p:cNvSpPr>
          <p:nvPr>
            <p:ph type="body" idx="1"/>
          </p:nvPr>
        </p:nvSpPr>
        <p:spPr>
          <a:noFill/>
          <a:ln/>
        </p:spPr>
        <p:txBody>
          <a:bodyPr/>
          <a:lstStyle/>
          <a:p>
            <a:pPr eaLnBrk="1" hangingPunct="1">
              <a:lnSpc>
                <a:spcPct val="90000"/>
              </a:lnSpc>
            </a:pPr>
            <a:r>
              <a:rPr lang="en-US" smtClean="0">
                <a:latin typeface="Arial" pitchFamily="34" charset="0"/>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pPr>
            <a:r>
              <a:rPr lang="en-US" smtClean="0">
                <a:latin typeface="Arial" pitchFamily="34" charset="0"/>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97284" name="Slide Number Placeholder 3"/>
          <p:cNvSpPr>
            <a:spLocks noGrp="1"/>
          </p:cNvSpPr>
          <p:nvPr>
            <p:ph type="sldNum" sz="quarter" idx="5"/>
          </p:nvPr>
        </p:nvSpPr>
        <p:spPr>
          <a:noFill/>
        </p:spPr>
        <p:txBody>
          <a:bodyPr/>
          <a:lstStyle/>
          <a:p>
            <a:fld id="{2A75F69D-F54C-4BD8-90F1-6B7EAC14C616}" type="slidenum">
              <a:rPr lang="en-AU"/>
              <a:pPr/>
              <a:t>35</a:t>
            </a:fld>
            <a:endParaRPr lang="en-AU"/>
          </a:p>
        </p:txBody>
      </p:sp>
    </p:spTree>
    <p:extLst>
      <p:ext uri="{BB962C8B-B14F-4D97-AF65-F5344CB8AC3E}">
        <p14:creationId xmlns:p14="http://schemas.microsoft.com/office/powerpoint/2010/main" val="648276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416DEB3-688B-4329-97E2-77B60D5FC429}" type="slidenum">
              <a:rPr lang="en-AU"/>
              <a:pPr/>
              <a:t>36</a:t>
            </a:fld>
            <a:endParaRPr lang="en-AU"/>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Steganography is </a:t>
            </a:r>
            <a:r>
              <a:rPr lang="en-US" smtClean="0">
                <a:latin typeface="Arial" pitchFamily="34" charset="0"/>
                <a:cs typeface="Arial" pitchFamily="34" charset="0"/>
              </a:rPr>
              <a:t>an alternative to encryption which hides the very existence of a message by some means. There are a large range of techniques for doing this.</a:t>
            </a:r>
          </a:p>
          <a:p>
            <a:pPr eaLnBrk="1" hangingPunct="1"/>
            <a:r>
              <a:rPr lang="en-US" smtClean="0">
                <a:latin typeface="Arial" pitchFamily="34" charset="0"/>
                <a:cs typeface="Arial" pitchFamily="34" charset="0"/>
              </a:rPr>
              <a:t>Steganography has a number of drawbacks when compared to encryption. It requires a lot of overhead to hide a relatively few bits of information.</a:t>
            </a:r>
          </a:p>
          <a:p>
            <a:pPr eaLnBrk="1" hangingPunct="1"/>
            <a:r>
              <a:rPr lang="en-US" smtClean="0">
                <a:latin typeface="Arial" pitchFamily="34" charset="0"/>
                <a:cs typeface="Arial"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05367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7CF19B1-B282-47A6-8E09-CC1825A024FC}" type="slidenum">
              <a:rPr lang="en-AU"/>
              <a:pPr/>
              <a:t>37</a:t>
            </a:fld>
            <a:endParaRPr lang="en-AU"/>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smtClean="0">
                <a:latin typeface="Arial" pitchFamily="34" charset="0"/>
              </a:rPr>
              <a:t>Chapter 2 summary.</a:t>
            </a:r>
          </a:p>
        </p:txBody>
      </p:sp>
    </p:spTree>
    <p:extLst>
      <p:ext uri="{BB962C8B-B14F-4D97-AF65-F5344CB8AC3E}">
        <p14:creationId xmlns:p14="http://schemas.microsoft.com/office/powerpoint/2010/main" val="198625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5C01B3D-3BD0-4D0E-B489-B0D22C8DF35E}"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rPr>
              <a:t>Detail the five ingredients of the symmetric cipher model, shown in Stallings Figure 2.1:</a:t>
            </a:r>
          </a:p>
          <a:p>
            <a:pPr eaLnBrk="1" hangingPunct="1">
              <a:buFontTx/>
              <a:buChar char="•"/>
            </a:pPr>
            <a:r>
              <a:rPr lang="en-US" smtClean="0">
                <a:latin typeface="Arial" pitchFamily="34" charset="0"/>
              </a:rPr>
              <a:t> plaintext - original message</a:t>
            </a:r>
          </a:p>
          <a:p>
            <a:pPr eaLnBrk="1" hangingPunct="1">
              <a:buFontTx/>
              <a:buChar char="•"/>
            </a:pPr>
            <a:r>
              <a:rPr lang="en-US" smtClean="0">
                <a:latin typeface="Arial" pitchFamily="34" charset="0"/>
              </a:rPr>
              <a:t> encryption algorithm – performs substitutions/transformations on plaintext</a:t>
            </a:r>
          </a:p>
          <a:p>
            <a:pPr eaLnBrk="1" hangingPunct="1">
              <a:buFontTx/>
              <a:buChar char="•"/>
            </a:pPr>
            <a:r>
              <a:rPr lang="en-US" smtClean="0">
                <a:latin typeface="Arial" pitchFamily="34" charset="0"/>
              </a:rPr>
              <a:t> secret key – control exact substitutions/transformations used in encryption algorithm</a:t>
            </a:r>
          </a:p>
          <a:p>
            <a:pPr eaLnBrk="1" hangingPunct="1">
              <a:buFontTx/>
              <a:buChar char="•"/>
            </a:pPr>
            <a:r>
              <a:rPr lang="en-US" smtClean="0">
                <a:latin typeface="Arial" pitchFamily="34" charset="0"/>
              </a:rPr>
              <a:t> ciphertext - scrambled message</a:t>
            </a:r>
          </a:p>
          <a:p>
            <a:pPr eaLnBrk="1" hangingPunct="1">
              <a:buFontTx/>
              <a:buChar char="•"/>
            </a:pPr>
            <a:r>
              <a:rPr lang="en-US" smtClean="0">
                <a:latin typeface="Arial" pitchFamily="34" charset="0"/>
              </a:rPr>
              <a:t> decryption algorithm – inverse of encryption algorithm</a:t>
            </a:r>
            <a:endParaRPr lang="en-AU" smtClean="0">
              <a:latin typeface="Arial" pitchFamily="34" charset="0"/>
            </a:endParaRPr>
          </a:p>
        </p:txBody>
      </p:sp>
    </p:spTree>
    <p:extLst>
      <p:ext uri="{BB962C8B-B14F-4D97-AF65-F5344CB8AC3E}">
        <p14:creationId xmlns:p14="http://schemas.microsoft.com/office/powerpoint/2010/main" val="79266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1E0B1B2-1671-4B2E-8952-20E2E08EF096}"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smtClean="0">
                <a:latin typeface="Arial" pitchFamily="34" charset="0"/>
                <a:cs typeface="Arial"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42520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5A485F5-C2EB-47ED-83B7-68D4B085EC3C}" type="slidenum">
              <a:rPr lang="en-AU"/>
              <a:pPr/>
              <a:t>6</a:t>
            </a:fld>
            <a:endParaRPr lang="en-AU"/>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pPr eaLnBrk="1" hangingPunct="1"/>
            <a:r>
              <a:rPr lang="en-US" smtClean="0">
                <a:latin typeface="Times-Roman" charset="0"/>
              </a:rPr>
              <a:t>Cryptographic systems can be characterized along these three independent dimensions.</a:t>
            </a:r>
          </a:p>
          <a:p>
            <a:pPr eaLnBrk="1" hangingPunct="1">
              <a:buFontTx/>
              <a:buAutoNum type="arabicPeriod"/>
            </a:pPr>
            <a:r>
              <a:rPr lang="en-US" b="1" smtClean="0">
                <a:latin typeface="Arial" pitchFamily="34" charset="0"/>
              </a:rPr>
              <a:t>The type of operations used for transforming plaintext to ciphertext</a:t>
            </a:r>
            <a:r>
              <a:rPr lang="en-US" smtClean="0">
                <a:latin typeface="Arial" pitchFamily="34"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b="1" smtClean="0">
                <a:latin typeface="Arial" pitchFamily="34" charset="0"/>
              </a:rPr>
              <a:t>The number of keys used</a:t>
            </a:r>
            <a:r>
              <a:rPr lang="en-US" smtClean="0">
                <a:latin typeface="Arial" pitchFamily="34" charset="0"/>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b="1" smtClean="0">
                <a:latin typeface="Arial" pitchFamily="34" charset="0"/>
              </a:rPr>
              <a:t>The way in which the plaintext is processed</a:t>
            </a:r>
            <a:r>
              <a:rPr lang="en-US" smtClean="0">
                <a:latin typeface="Arial" pitchFamily="34" charset="0"/>
              </a:rPr>
              <a:t>. A block cipher processes the input one block of elements at a time, producing an output block for each input block. A stream cipher processes the input elements continuously, producing output one element at a time, as it goes along. </a:t>
            </a:r>
            <a:endParaRPr lang="en-US" smtClean="0">
              <a:latin typeface="Times-Roman" charset="0"/>
            </a:endParaRPr>
          </a:p>
        </p:txBody>
      </p:sp>
    </p:spTree>
    <p:extLst>
      <p:ext uri="{BB962C8B-B14F-4D97-AF65-F5344CB8AC3E}">
        <p14:creationId xmlns:p14="http://schemas.microsoft.com/office/powerpoint/2010/main" val="39131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3A170EC-D648-4E9A-A2F5-FD587734EEF3}" type="slidenum">
              <a:rPr lang="en-AU"/>
              <a:pPr/>
              <a:t>7</a:t>
            </a:fld>
            <a:endParaRPr lang="en-AU"/>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Typically objective is to recover the key in use rather then simply to recover the plaintext of a single ciphertext. There are two general approaches:</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Cryptanalysis: </a:t>
            </a:r>
            <a:r>
              <a:rPr lang="en-US" smtClean="0">
                <a:latin typeface="Arial" pitchFamily="34" charset="0"/>
                <a:cs typeface="Arial"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Brute-force attacks </a:t>
            </a:r>
            <a:r>
              <a:rPr lang="en-US" smtClean="0">
                <a:latin typeface="Arial" pitchFamily="34" charset="0"/>
                <a:cs typeface="Arial" pitchFamily="34" charset="0"/>
              </a:rPr>
              <a:t>try every possible key on a piece of ciphertext until an intelligible translation into plaintext is obtained. On average,half of all possible keys must be tried to achieve success. </a:t>
            </a:r>
          </a:p>
          <a:p>
            <a:pPr eaLnBrk="1" hangingPunct="1"/>
            <a:r>
              <a:rPr lang="en-US" smtClean="0">
                <a:latin typeface="Arial" pitchFamily="34" charset="0"/>
                <a:cs typeface="Arial" pitchFamily="34" charset="0"/>
              </a:rPr>
              <a:t>If either type of attack succeeds in deducing the key, the effect is catastrophic: All future and past messages encrypted with that key are compromised. </a:t>
            </a:r>
          </a:p>
        </p:txBody>
      </p:sp>
    </p:spTree>
    <p:extLst>
      <p:ext uri="{BB962C8B-B14F-4D97-AF65-F5344CB8AC3E}">
        <p14:creationId xmlns:p14="http://schemas.microsoft.com/office/powerpoint/2010/main" val="124318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7DFF340-7434-40D7-A006-0E3E0B6AAC57}" type="slidenum">
              <a:rPr lang="en-AU"/>
              <a:pPr/>
              <a:t>8</a:t>
            </a:fld>
            <a:endParaRPr lang="en-AU"/>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135135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D066278-F1B9-4128-8949-EA005BD0F2BE}"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smtClean="0">
                <a:latin typeface="Arial" pitchFamily="34" charset="0"/>
                <a:cs typeface="Arial" pitchFamily="34" charset="0"/>
              </a:rPr>
              <a:t> Unconditional security would be nice, but the only known such cipher is the </a:t>
            </a:r>
            <a:r>
              <a:rPr lang="en-AU" b="1" smtClean="0">
                <a:latin typeface="Arial" pitchFamily="34" charset="0"/>
                <a:cs typeface="Arial" pitchFamily="34" charset="0"/>
              </a:rPr>
              <a:t>one-time pad</a:t>
            </a:r>
            <a:r>
              <a:rPr lang="en-AU" smtClean="0">
                <a:latin typeface="Arial" pitchFamily="34" charset="0"/>
                <a:cs typeface="Arial" pitchFamily="34" charset="0"/>
              </a:rPr>
              <a:t> (later). </a:t>
            </a:r>
          </a:p>
          <a:p>
            <a:pPr eaLnBrk="1" hangingPunct="1"/>
            <a:r>
              <a:rPr lang="en-AU" smtClean="0">
                <a:latin typeface="Arial" pitchFamily="34" charset="0"/>
                <a:cs typeface="Arial" pitchFamily="34" charset="0"/>
              </a:rPr>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44782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57A6047-D301-4617-986A-C3DEF05DF84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25590E8-5181-46A5-8377-164ECEE7DA7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A0DA197-BEA6-4104-AD45-0F8C4E05FB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BB92D71A-15FE-4C59-8CB1-BDB0FFAC444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8465495E-2DA2-4DC1-9AFE-D08C97D3094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500FF4D2-4A14-4873-9894-BACF53EC507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FA6822F1-6440-4512-82AB-BBAF9E94CBE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ECA31C9-B491-4E69-9C49-3014F536CF5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D97EF4D0-5DBD-4686-A896-0141F5BE37F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83093870-7061-4A1F-A1FB-C6C75A3B411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116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1116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1116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116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1116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1116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1116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11167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116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477AD2A4-EC3C-4899-B492-5A4F3FCC649C}" type="slidenum">
              <a:rPr lang="en-US"/>
              <a:pPr/>
              <a:t>‹#›</a:t>
            </a:fld>
            <a:endParaRPr lang="en-US"/>
          </a:p>
        </p:txBody>
      </p:sp>
      <p:sp>
        <p:nvSpPr>
          <p:cNvPr id="1116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476250"/>
            <a:ext cx="8229600" cy="1944688"/>
          </a:xfrm>
        </p:spPr>
        <p:txBody>
          <a:bodyPr/>
          <a:lstStyle/>
          <a:p>
            <a:pPr eaLnBrk="1" hangingPunct="1"/>
            <a:r>
              <a:rPr lang="en-AU" smtClean="0"/>
              <a:t>Classical Encryption</a:t>
            </a:r>
            <a:br>
              <a:rPr lang="en-AU" smtClean="0"/>
            </a:br>
            <a:r>
              <a:rPr lang="en-AU" smtClean="0"/>
              <a:t>Techniques</a:t>
            </a:r>
          </a:p>
        </p:txBody>
      </p:sp>
      <p:sp>
        <p:nvSpPr>
          <p:cNvPr id="20483" name="Rectangle 3"/>
          <p:cNvSpPr>
            <a:spLocks noGrp="1" noChangeArrowheads="1"/>
          </p:cNvSpPr>
          <p:nvPr>
            <p:ph type="body" idx="1"/>
          </p:nvPr>
        </p:nvSpPr>
        <p:spPr>
          <a:xfrm>
            <a:off x="539750" y="2636838"/>
            <a:ext cx="8229600" cy="3989387"/>
          </a:xfrm>
        </p:spPr>
        <p:txBody>
          <a:bodyPr/>
          <a:lstStyle/>
          <a:p>
            <a:pPr eaLnBrk="1" hangingPunct="1"/>
            <a:r>
              <a:rPr lang="en-US" sz="2800" i="1" smtClean="0"/>
              <a:t>"I am fairly familiar with all the forms of secret writings, and am myself the author of a trifling monograph upon the subject, in which I analyze one hundred and sixty separate ciphers," said Holmes.</a:t>
            </a:r>
            <a:r>
              <a:rPr lang="en-AU" sz="2800" i="1" smtClean="0"/>
              <a:t>. </a:t>
            </a:r>
          </a:p>
          <a:p>
            <a:pPr eaLnBrk="1" hangingPunct="1">
              <a:buFont typeface="Wingdings" pitchFamily="2" charset="2"/>
              <a:buNone/>
            </a:pPr>
            <a:r>
              <a:rPr lang="en-AU" sz="2800" smtClean="0"/>
              <a:t>	—</a:t>
            </a:r>
            <a:r>
              <a:rPr lang="en-US" sz="2800" i="1" smtClean="0"/>
              <a:t>The Adventure of the Dancing Men</a:t>
            </a:r>
            <a:r>
              <a:rPr lang="en-US" sz="2800" smtClean="0"/>
              <a:t>, Sir Arthur Conan Doyle</a:t>
            </a:r>
            <a:endParaRPr lang="en-AU" sz="2800" smtClean="0"/>
          </a:p>
          <a:p>
            <a:pPr eaLnBrk="1" hangingPunct="1">
              <a:buFont typeface="Wingdings" pitchFamily="2" charset="2"/>
              <a:buNone/>
            </a:pPr>
            <a:endParaRPr lang="en-AU"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Brute Force Search</a:t>
            </a:r>
            <a:endParaRPr lang="en-AU" smtClean="0"/>
          </a:p>
        </p:txBody>
      </p:sp>
      <p:sp>
        <p:nvSpPr>
          <p:cNvPr id="58371" name="Rectangle 3"/>
          <p:cNvSpPr>
            <a:spLocks noGrp="1" noChangeArrowheads="1"/>
          </p:cNvSpPr>
          <p:nvPr>
            <p:ph type="body" idx="1"/>
          </p:nvPr>
        </p:nvSpPr>
        <p:spPr>
          <a:xfrm>
            <a:off x="457200" y="1676400"/>
            <a:ext cx="8229600" cy="1828800"/>
          </a:xfrm>
        </p:spPr>
        <p:txBody>
          <a:bodyPr/>
          <a:lstStyle/>
          <a:p>
            <a:pPr eaLnBrk="1" hangingPunct="1">
              <a:lnSpc>
                <a:spcPct val="90000"/>
              </a:lnSpc>
            </a:pPr>
            <a:r>
              <a:rPr lang="en-AU" sz="2800" smtClean="0"/>
              <a:t>always possible to simply try every key </a:t>
            </a:r>
          </a:p>
          <a:p>
            <a:pPr eaLnBrk="1" hangingPunct="1">
              <a:lnSpc>
                <a:spcPct val="90000"/>
              </a:lnSpc>
            </a:pPr>
            <a:r>
              <a:rPr lang="en-AU" sz="2800" smtClean="0"/>
              <a:t>most basic attack, proportional to key size </a:t>
            </a:r>
          </a:p>
          <a:p>
            <a:pPr eaLnBrk="1" hangingPunct="1">
              <a:lnSpc>
                <a:spcPct val="90000"/>
              </a:lnSpc>
            </a:pPr>
            <a:r>
              <a:rPr lang="en-AU" sz="2800" smtClean="0"/>
              <a:t>assume either know / recognise plaintext</a:t>
            </a:r>
          </a:p>
          <a:p>
            <a:pPr algn="ctr" eaLnBrk="1" hangingPunct="1">
              <a:lnSpc>
                <a:spcPct val="90000"/>
              </a:lnSpc>
            </a:pPr>
            <a:endParaRPr lang="en-US" sz="2800" b="1" smtClean="0">
              <a:effectLst/>
              <a:latin typeface="Times" pitchFamily="-107" charset="0"/>
            </a:endParaRPr>
          </a:p>
          <a:p>
            <a:pPr eaLnBrk="1" hangingPunct="1">
              <a:lnSpc>
                <a:spcPct val="90000"/>
              </a:lnSpc>
            </a:pPr>
            <a:endParaRPr lang="en-US" sz="2800" smtClean="0">
              <a:effectLst/>
              <a:latin typeface="Times" pitchFamily="-107" charset="0"/>
            </a:endParaRPr>
          </a:p>
          <a:p>
            <a:pPr eaLnBrk="1" hangingPunct="1">
              <a:lnSpc>
                <a:spcPct val="90000"/>
              </a:lnSpc>
            </a:pPr>
            <a:endParaRPr lang="en-AU" sz="2800" smtClean="0"/>
          </a:p>
          <a:p>
            <a:pPr eaLnBrk="1" hangingPunct="1">
              <a:lnSpc>
                <a:spcPct val="90000"/>
              </a:lnSpc>
              <a:buFont typeface="Wingdings" pitchFamily="2" charset="2"/>
              <a:buNone/>
            </a:pPr>
            <a:endParaRPr lang="en-AU" sz="2800" smtClean="0"/>
          </a:p>
          <a:p>
            <a:pPr eaLnBrk="1" hangingPunct="1">
              <a:lnSpc>
                <a:spcPct val="90000"/>
              </a:lnSpc>
            </a:pPr>
            <a:endParaRPr lang="en-AU" sz="2800" smtClean="0"/>
          </a:p>
          <a:p>
            <a:pPr eaLnBrk="1" hangingPunct="1">
              <a:lnSpc>
                <a:spcPct val="90000"/>
              </a:lnSpc>
            </a:pPr>
            <a:endParaRPr lang="en-AU" sz="2800" smtClean="0"/>
          </a:p>
        </p:txBody>
      </p:sp>
      <p:graphicFrame>
        <p:nvGraphicFramePr>
          <p:cNvPr id="58505" name="Group 137"/>
          <p:cNvGraphicFramePr>
            <a:graphicFrameLocks noGrp="1"/>
          </p:cNvGraphicFramePr>
          <p:nvPr/>
        </p:nvGraphicFramePr>
        <p:xfrm>
          <a:off x="533400" y="3581400"/>
          <a:ext cx="8077200" cy="2786700"/>
        </p:xfrm>
        <a:graphic>
          <a:graphicData uri="http://schemas.openxmlformats.org/drawingml/2006/table">
            <a:tbl>
              <a:tblPr/>
              <a:tblGrid>
                <a:gridCol w="1504950"/>
                <a:gridCol w="1936750"/>
                <a:gridCol w="2419350"/>
                <a:gridCol w="2216150"/>
              </a:tblGrid>
              <a:tr h="23177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Key Size (bits)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Number of Alternative Keys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 decryption/µs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 decryptions/µs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32</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4.3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9</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31</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35.8 minutes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2.15 milliseconds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7.2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55</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1142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10.01 hours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128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24</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168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3.7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50</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30</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characters (permutation)</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 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Classical Substitution Ciphers</a:t>
            </a:r>
            <a:endParaRPr lang="en-AU" smtClean="0"/>
          </a:p>
        </p:txBody>
      </p:sp>
      <p:sp>
        <p:nvSpPr>
          <p:cNvPr id="62467" name="Rectangle 3"/>
          <p:cNvSpPr>
            <a:spLocks noGrp="1" noChangeArrowheads="1"/>
          </p:cNvSpPr>
          <p:nvPr>
            <p:ph type="body" idx="1"/>
          </p:nvPr>
        </p:nvSpPr>
        <p:spPr/>
        <p:txBody>
          <a:bodyPr/>
          <a:lstStyle/>
          <a:p>
            <a:pPr eaLnBrk="1" hangingPunct="1"/>
            <a:r>
              <a:rPr lang="en-US" smtClean="0"/>
              <a:t>where </a:t>
            </a:r>
            <a:r>
              <a:rPr lang="en-AU" smtClean="0"/>
              <a:t>letters of plaintext are replaced by other letters or by numbers or symbols</a:t>
            </a:r>
          </a:p>
          <a:p>
            <a:pPr eaLnBrk="1" hangingPunct="1"/>
            <a:r>
              <a:rPr lang="en-US" smtClean="0"/>
              <a:t>or if plaintext is </a:t>
            </a:r>
            <a:r>
              <a:rPr lang="en-AU" smtClean="0"/>
              <a:t>viewed as a sequence of bits, then substitution involves replacing plaintext bit patterns with ciphertext bit patterns</a:t>
            </a:r>
          </a:p>
          <a:p>
            <a:pPr eaLnBrk="1" hangingPunct="1"/>
            <a:endParaRPr lang="en-AU" smtClean="0"/>
          </a:p>
          <a:p>
            <a:pPr eaLnBrk="1" hangingPunct="1"/>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type="body" idx="1"/>
          </p:nvPr>
        </p:nvSpPr>
        <p:spPr/>
        <p:txBody>
          <a:bodyPr/>
          <a:lstStyle/>
          <a:p>
            <a:pPr eaLnBrk="1" hangingPunct="1">
              <a:lnSpc>
                <a:spcPct val="90000"/>
              </a:lnSpc>
            </a:pPr>
            <a:r>
              <a:rPr lang="en-AU" smtClean="0"/>
              <a:t>earliest known substitution cipher</a:t>
            </a:r>
          </a:p>
          <a:p>
            <a:pPr eaLnBrk="1" hangingPunct="1">
              <a:lnSpc>
                <a:spcPct val="90000"/>
              </a:lnSpc>
            </a:pPr>
            <a:r>
              <a:rPr lang="en-AU" smtClean="0"/>
              <a:t>by Julius Caesar </a:t>
            </a:r>
          </a:p>
          <a:p>
            <a:pPr eaLnBrk="1" hangingPunct="1">
              <a:lnSpc>
                <a:spcPct val="90000"/>
              </a:lnSpc>
            </a:pPr>
            <a:r>
              <a:rPr lang="en-AU" smtClean="0"/>
              <a:t>first attested use in military affairs</a:t>
            </a:r>
          </a:p>
          <a:p>
            <a:pPr eaLnBrk="1" hangingPunct="1">
              <a:lnSpc>
                <a:spcPct val="90000"/>
              </a:lnSpc>
            </a:pPr>
            <a:r>
              <a:rPr lang="en-AU" smtClean="0"/>
              <a:t>replaces each letter by 3rd letter on</a:t>
            </a:r>
          </a:p>
          <a:p>
            <a:pPr eaLnBrk="1" hangingPunct="1">
              <a:lnSpc>
                <a:spcPct val="90000"/>
              </a:lnSpc>
            </a:pPr>
            <a:r>
              <a:rPr lang="en-US" smtClean="0"/>
              <a:t>example:</a:t>
            </a:r>
            <a:endParaRPr lang="en-AU" smtClean="0"/>
          </a:p>
          <a:p>
            <a:pPr lvl="1" eaLnBrk="1" hangingPunct="1">
              <a:lnSpc>
                <a:spcPct val="90000"/>
              </a:lnSpc>
              <a:buFont typeface="Wingdings" pitchFamily="2" charset="2"/>
              <a:buNone/>
            </a:pPr>
            <a:r>
              <a:rPr lang="en-AU" smtClean="0">
                <a:latin typeface="Courier" pitchFamily="-107" charset="0"/>
                <a:ea typeface="ＭＳ Ｐゴシック" pitchFamily="-107" charset="-128"/>
              </a:rPr>
              <a:t>meet me after the toga party</a:t>
            </a:r>
          </a:p>
          <a:p>
            <a:pPr lvl="1" eaLnBrk="1" hangingPunct="1">
              <a:lnSpc>
                <a:spcPct val="90000"/>
              </a:lnSpc>
              <a:buFont typeface="Wingdings" pitchFamily="2" charset="2"/>
              <a:buNone/>
            </a:pPr>
            <a:r>
              <a:rPr lang="en-AU" smtClean="0">
                <a:latin typeface="Courier" pitchFamily="-107" charset="0"/>
                <a:ea typeface="ＭＳ Ｐゴシック" pitchFamily="-107" charset="-128"/>
              </a:rPr>
              <a:t>PHHW PH DIWHU WKH WRJD SDUWB</a:t>
            </a:r>
          </a:p>
          <a:p>
            <a:pPr eaLnBrk="1" hangingPunct="1">
              <a:lnSpc>
                <a:spcPct val="90000"/>
              </a:lnSpc>
            </a:pPr>
            <a:endParaRPr lang="en-AU" smtClean="0">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type="body" idx="1"/>
          </p:nvPr>
        </p:nvSpPr>
        <p:spPr/>
        <p:txBody>
          <a:bodyPr/>
          <a:lstStyle/>
          <a:p>
            <a:pPr eaLnBrk="1" hangingPunct="1"/>
            <a:r>
              <a:rPr lang="en-US" smtClean="0"/>
              <a:t>can define transformation as:</a:t>
            </a:r>
          </a:p>
          <a:p>
            <a:pPr lvl="1" eaLnBrk="1" hangingPunct="1">
              <a:buFont typeface="Wingdings" pitchFamily="2" charset="2"/>
              <a:buNone/>
            </a:pPr>
            <a:r>
              <a:rPr lang="en-AU" sz="18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800" smtClean="0">
                <a:latin typeface="Courier" pitchFamily="-107" charset="0"/>
                <a:ea typeface="ＭＳ Ｐゴシック" pitchFamily="-107" charset="-128"/>
              </a:rPr>
              <a:t>D E F G H I J K L M N O P Q R S T U V W X Y Z A B C</a:t>
            </a:r>
          </a:p>
          <a:p>
            <a:pPr eaLnBrk="1" hangingPunct="1"/>
            <a:r>
              <a:rPr lang="en-US" smtClean="0"/>
              <a:t>mathematically give each letter a number</a:t>
            </a:r>
          </a:p>
          <a:p>
            <a:pPr lvl="1" eaLnBrk="1" hangingPunct="1">
              <a:buFont typeface="Wingdings" pitchFamily="2" charset="2"/>
              <a:buNone/>
            </a:pPr>
            <a:r>
              <a:rPr lang="en-AU" sz="14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400" smtClean="0">
                <a:latin typeface="Courier" pitchFamily="-107" charset="0"/>
                <a:ea typeface="ＭＳ Ｐゴシック" pitchFamily="-107" charset="-128"/>
              </a:rPr>
              <a:t>0 1 2 3 4 5 6 7 8 9 10 11 12 13 14 15 16 17 18 19 20 21 22 23 24 25</a:t>
            </a:r>
          </a:p>
          <a:p>
            <a:pPr eaLnBrk="1" hangingPunct="1"/>
            <a:r>
              <a:rPr lang="en-US" smtClean="0"/>
              <a:t>then have Caesar cipher as:</a:t>
            </a:r>
          </a:p>
          <a:p>
            <a:pPr lvl="1" eaLnBrk="1" hangingPunct="1">
              <a:buFont typeface="Wingdings" pitchFamily="2" charset="2"/>
              <a:buNone/>
            </a:pPr>
            <a:r>
              <a:rPr lang="en-AU" i="1" smtClean="0">
                <a:ea typeface="ＭＳ Ｐゴシック" pitchFamily="-107" charset="-128"/>
              </a:rPr>
              <a:t>c </a:t>
            </a:r>
            <a:r>
              <a:rPr lang="en-AU" smtClean="0">
                <a:ea typeface="ＭＳ Ｐゴシック" pitchFamily="-107" charset="-128"/>
              </a:rPr>
              <a:t>= E(k, </a:t>
            </a:r>
            <a:r>
              <a:rPr lang="en-AU" i="1" smtClean="0">
                <a:ea typeface="ＭＳ Ｐゴシック" pitchFamily="-107" charset="-128"/>
              </a:rPr>
              <a:t>p</a:t>
            </a:r>
            <a:r>
              <a:rPr lang="en-AU" smtClean="0">
                <a:ea typeface="ＭＳ Ｐゴシック" pitchFamily="-107" charset="-128"/>
              </a:rPr>
              <a:t>) = (</a:t>
            </a:r>
            <a:r>
              <a:rPr lang="en-AU" i="1" smtClean="0">
                <a:ea typeface="ＭＳ Ｐゴシック" pitchFamily="-107" charset="-128"/>
              </a:rPr>
              <a:t>p </a:t>
            </a:r>
            <a:r>
              <a:rPr lang="en-AU" smtClean="0">
                <a:ea typeface="ＭＳ Ｐゴシック" pitchFamily="-107" charset="-128"/>
              </a:rPr>
              <a:t>+ </a:t>
            </a:r>
            <a:r>
              <a:rPr lang="en-AU" i="1" smtClean="0">
                <a:ea typeface="ＭＳ Ｐゴシック" pitchFamily="-107" charset="-128"/>
              </a:rPr>
              <a:t>k</a:t>
            </a:r>
            <a:r>
              <a:rPr lang="en-AU" smtClean="0">
                <a:ea typeface="ＭＳ Ｐゴシック" pitchFamily="-107" charset="-128"/>
              </a:rPr>
              <a:t>) mod (26)</a:t>
            </a:r>
          </a:p>
          <a:p>
            <a:pPr lvl="1" eaLnBrk="1" hangingPunct="1">
              <a:buFont typeface="Wingdings" pitchFamily="2" charset="2"/>
              <a:buNone/>
            </a:pPr>
            <a:r>
              <a:rPr lang="en-AU" i="1" smtClean="0">
                <a:ea typeface="ＭＳ Ｐゴシック" pitchFamily="-107" charset="-128"/>
              </a:rPr>
              <a:t>p </a:t>
            </a:r>
            <a:r>
              <a:rPr lang="en-AU" smtClean="0">
                <a:ea typeface="ＭＳ Ｐゴシック" pitchFamily="-107" charset="-128"/>
              </a:rPr>
              <a:t>= D(k, c) = (c – </a:t>
            </a:r>
            <a:r>
              <a:rPr lang="en-AU" i="1" smtClean="0">
                <a:ea typeface="ＭＳ Ｐゴシック" pitchFamily="-107" charset="-128"/>
              </a:rPr>
              <a:t>k</a:t>
            </a:r>
            <a:r>
              <a:rPr lang="en-AU" smtClean="0">
                <a:ea typeface="ＭＳ Ｐゴシック" pitchFamily="-107" charset="-128"/>
              </a:rPr>
              <a:t>) mod (26)</a:t>
            </a:r>
            <a:endParaRPr lang="en-AU" sz="1800" smtClean="0">
              <a:latin typeface="Courier New" pitchFamily="49" charset="0"/>
              <a:ea typeface="ＭＳ Ｐゴシック" pitchFamily="-107" charset="-128"/>
            </a:endParaRPr>
          </a:p>
          <a:p>
            <a:pPr eaLnBrk="1" hangingPunct="1"/>
            <a:endParaRPr lang="en-AU" sz="2000" smtClean="0">
              <a:latin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Cryptanalysis of Caesar Cipher </a:t>
            </a:r>
          </a:p>
        </p:txBody>
      </p:sp>
      <p:sp>
        <p:nvSpPr>
          <p:cNvPr id="68611" name="Rectangle 3"/>
          <p:cNvSpPr>
            <a:spLocks noGrp="1" noChangeArrowheads="1"/>
          </p:cNvSpPr>
          <p:nvPr>
            <p:ph type="body" idx="1"/>
          </p:nvPr>
        </p:nvSpPr>
        <p:spPr/>
        <p:txBody>
          <a:bodyPr/>
          <a:lstStyle/>
          <a:p>
            <a:pPr eaLnBrk="1" hangingPunct="1">
              <a:buFont typeface="Wingdings" pitchFamily="-107" charset="2"/>
              <a:buChar char="Ø"/>
              <a:defRPr/>
            </a:pPr>
            <a:r>
              <a:rPr lang="en-AU"/>
              <a:t>only have 26 possible ciphers </a:t>
            </a:r>
          </a:p>
          <a:p>
            <a:pPr lvl="1" eaLnBrk="1" hangingPunct="1">
              <a:buFont typeface="Wingdings" pitchFamily="-107" charset="2"/>
              <a:buChar char="l"/>
              <a:defRPr/>
            </a:pPr>
            <a:r>
              <a:rPr lang="en-AU">
                <a:ea typeface="ＭＳ Ｐゴシック" pitchFamily="-107" charset="-128"/>
              </a:rPr>
              <a:t>A maps to A,B,..Z </a:t>
            </a:r>
          </a:p>
          <a:p>
            <a:pPr eaLnBrk="1" hangingPunct="1">
              <a:buFont typeface="Wingdings" pitchFamily="-107" charset="2"/>
              <a:buChar char="Ø"/>
              <a:defRPr/>
            </a:pPr>
            <a:r>
              <a:rPr lang="en-AU"/>
              <a:t>could simply try each in turn </a:t>
            </a:r>
          </a:p>
          <a:p>
            <a:pPr eaLnBrk="1" hangingPunct="1">
              <a:buFont typeface="Wingdings" pitchFamily="-107" charset="2"/>
              <a:buChar char="Ø"/>
              <a:defRPr/>
            </a:pPr>
            <a:r>
              <a:rPr lang="en-AU"/>
              <a:t>a </a:t>
            </a:r>
            <a:r>
              <a:rPr lang="en-AU" b="1"/>
              <a:t>brute force search</a:t>
            </a:r>
            <a:r>
              <a:rPr lang="en-AU"/>
              <a:t> </a:t>
            </a:r>
          </a:p>
          <a:p>
            <a:pPr eaLnBrk="1" hangingPunct="1">
              <a:buFont typeface="Wingdings" pitchFamily="-107" charset="2"/>
              <a:buChar char="Ø"/>
              <a:defRPr/>
            </a:pPr>
            <a:r>
              <a:rPr lang="en-AU"/>
              <a:t>given ciphertext, just try all shifts of letters</a:t>
            </a:r>
          </a:p>
          <a:p>
            <a:pPr eaLnBrk="1" hangingPunct="1">
              <a:buFont typeface="Wingdings" pitchFamily="-107" charset="2"/>
              <a:buChar char="Ø"/>
              <a:defRPr/>
            </a:pPr>
            <a:r>
              <a:rPr lang="en-US"/>
              <a:t>do need to recognize when have plaintext</a:t>
            </a:r>
            <a:endParaRPr lang="en-AU"/>
          </a:p>
          <a:p>
            <a:pPr eaLnBrk="1" hangingPunct="1">
              <a:buFont typeface="Wingdings" pitchFamily="-107" charset="2"/>
              <a:buChar char="Ø"/>
              <a:defRPr/>
            </a:pPr>
            <a:r>
              <a:rPr lang="en-AU"/>
              <a:t>eg. break ciphertext "GCUA VQ DTGCM"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t>Monoalphabetic Cipher</a:t>
            </a:r>
          </a:p>
        </p:txBody>
      </p:sp>
      <p:sp>
        <p:nvSpPr>
          <p:cNvPr id="70659" name="Rectangle 3"/>
          <p:cNvSpPr>
            <a:spLocks noGrp="1" noChangeArrowheads="1"/>
          </p:cNvSpPr>
          <p:nvPr>
            <p:ph type="body" idx="1"/>
          </p:nvPr>
        </p:nvSpPr>
        <p:spPr/>
        <p:txBody>
          <a:bodyPr/>
          <a:lstStyle/>
          <a:p>
            <a:pPr eaLnBrk="1" hangingPunct="1">
              <a:lnSpc>
                <a:spcPct val="90000"/>
              </a:lnSpc>
            </a:pPr>
            <a:r>
              <a:rPr lang="en-AU" sz="2800" smtClean="0"/>
              <a:t>rather than just shifting the alphabet </a:t>
            </a:r>
          </a:p>
          <a:p>
            <a:pPr eaLnBrk="1" hangingPunct="1">
              <a:lnSpc>
                <a:spcPct val="90000"/>
              </a:lnSpc>
            </a:pPr>
            <a:r>
              <a:rPr lang="en-AU" sz="2800" smtClean="0"/>
              <a:t>could shuffle (jumble) the letters arbitrarily </a:t>
            </a:r>
          </a:p>
          <a:p>
            <a:pPr eaLnBrk="1" hangingPunct="1">
              <a:lnSpc>
                <a:spcPct val="90000"/>
              </a:lnSpc>
            </a:pPr>
            <a:r>
              <a:rPr lang="en-AU" sz="2800" smtClean="0"/>
              <a:t>each plaintext letter maps to a different random ciphertext letter </a:t>
            </a:r>
          </a:p>
          <a:p>
            <a:pPr eaLnBrk="1" hangingPunct="1">
              <a:lnSpc>
                <a:spcPct val="90000"/>
              </a:lnSpc>
            </a:pPr>
            <a:r>
              <a:rPr lang="en-AU" sz="2800" smtClean="0"/>
              <a:t>hence key is 26 letters long </a:t>
            </a:r>
            <a:endParaRPr lang="en-AU" sz="2800" smtClean="0">
              <a:latin typeface="Courier New" pitchFamily="49" charset="0"/>
            </a:endParaRP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  abcdefghijklmnopqrstuvwxyz</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 DKVQFIBJWPESCXHTMYAUOLRGZN</a:t>
            </a: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Plaintext:  ifwewishtoreplaceletters</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Ciphertext: WIRFRWAJUHYFTSDVFSFUUFYA </a:t>
            </a:r>
          </a:p>
          <a:p>
            <a:pPr eaLnBrk="1" hangingPunct="1">
              <a:lnSpc>
                <a:spcPct val="90000"/>
              </a:lnSpc>
            </a:pPr>
            <a:endParaRPr lang="en-AU" sz="2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Monoalphabetic Cipher Security</a:t>
            </a:r>
          </a:p>
        </p:txBody>
      </p:sp>
      <p:sp>
        <p:nvSpPr>
          <p:cNvPr id="71683" name="Rectangle 3"/>
          <p:cNvSpPr>
            <a:spLocks noGrp="1" noChangeArrowheads="1"/>
          </p:cNvSpPr>
          <p:nvPr>
            <p:ph type="body" idx="1"/>
          </p:nvPr>
        </p:nvSpPr>
        <p:spPr/>
        <p:txBody>
          <a:bodyPr/>
          <a:lstStyle/>
          <a:p>
            <a:pPr eaLnBrk="1" hangingPunct="1"/>
            <a:r>
              <a:rPr lang="en-AU" smtClean="0"/>
              <a:t>now have a total of 26! = 4 x 10</a:t>
            </a:r>
            <a:r>
              <a:rPr lang="en-AU" baseline="30000" smtClean="0"/>
              <a:t>26</a:t>
            </a:r>
            <a:r>
              <a:rPr lang="en-AU" smtClean="0"/>
              <a:t> keys </a:t>
            </a:r>
          </a:p>
          <a:p>
            <a:pPr eaLnBrk="1" hangingPunct="1"/>
            <a:r>
              <a:rPr lang="en-AU" smtClean="0"/>
              <a:t>with so many keys, might think is secure </a:t>
            </a:r>
          </a:p>
          <a:p>
            <a:pPr eaLnBrk="1" hangingPunct="1"/>
            <a:r>
              <a:rPr lang="en-AU" smtClean="0"/>
              <a:t>but would be </a:t>
            </a:r>
            <a:r>
              <a:rPr lang="en-AU" b="1" smtClean="0"/>
              <a:t>!!!WRONG!!!</a:t>
            </a:r>
            <a:r>
              <a:rPr lang="en-AU" smtClean="0"/>
              <a:t> </a:t>
            </a:r>
          </a:p>
          <a:p>
            <a:pPr eaLnBrk="1" hangingPunct="1"/>
            <a:r>
              <a:rPr lang="en-US" smtClean="0"/>
              <a:t>problem is language characteristics</a:t>
            </a:r>
            <a:endParaRPr lang="en-A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AU" sz="4000"/>
              <a:t>Language Redundancy and Cryptanalysis</a:t>
            </a:r>
          </a:p>
        </p:txBody>
      </p:sp>
      <p:sp>
        <p:nvSpPr>
          <p:cNvPr id="72707" name="Rectangle 3"/>
          <p:cNvSpPr>
            <a:spLocks noGrp="1" noChangeArrowheads="1"/>
          </p:cNvSpPr>
          <p:nvPr>
            <p:ph type="body" idx="1"/>
          </p:nvPr>
        </p:nvSpPr>
        <p:spPr/>
        <p:txBody>
          <a:bodyPr/>
          <a:lstStyle/>
          <a:p>
            <a:pPr eaLnBrk="1" hangingPunct="1">
              <a:buFont typeface="Wingdings" pitchFamily="-107" charset="2"/>
              <a:buChar char="Ø"/>
              <a:defRPr/>
            </a:pPr>
            <a:r>
              <a:rPr lang="en-AU" sz="2800"/>
              <a:t>human languages are </a:t>
            </a:r>
            <a:r>
              <a:rPr lang="en-AU" sz="2800" b="1"/>
              <a:t>redundant</a:t>
            </a:r>
            <a:r>
              <a:rPr lang="en-AU" sz="2800"/>
              <a:t> </a:t>
            </a:r>
          </a:p>
          <a:p>
            <a:pPr eaLnBrk="1" hangingPunct="1">
              <a:buFont typeface="Wingdings" pitchFamily="-107" charset="2"/>
              <a:buChar char="Ø"/>
              <a:defRPr/>
            </a:pPr>
            <a:r>
              <a:rPr lang="en-AU" sz="2800"/>
              <a:t>eg "th lrd s m shphrd shll nt wnt" </a:t>
            </a:r>
          </a:p>
          <a:p>
            <a:pPr eaLnBrk="1" hangingPunct="1">
              <a:buFont typeface="Wingdings" pitchFamily="-107" charset="2"/>
              <a:buChar char="Ø"/>
              <a:defRPr/>
            </a:pPr>
            <a:r>
              <a:rPr lang="en-AU" sz="2800"/>
              <a:t>letters are not equally commonly used </a:t>
            </a:r>
          </a:p>
          <a:p>
            <a:pPr eaLnBrk="1" hangingPunct="1">
              <a:buFont typeface="Wingdings" pitchFamily="-107" charset="2"/>
              <a:buChar char="Ø"/>
              <a:defRPr/>
            </a:pPr>
            <a:r>
              <a:rPr lang="en-AU" sz="2800"/>
              <a:t>in English E is by far the most common letter </a:t>
            </a:r>
          </a:p>
          <a:p>
            <a:pPr lvl="1" eaLnBrk="1" hangingPunct="1">
              <a:buFont typeface="Wingdings" pitchFamily="-107" charset="2"/>
              <a:buChar char="l"/>
              <a:defRPr/>
            </a:pPr>
            <a:r>
              <a:rPr lang="en-AU" sz="2400">
                <a:ea typeface="ＭＳ Ｐゴシック" pitchFamily="-107" charset="-128"/>
              </a:rPr>
              <a:t>followed by T,R,N,I,O,A,S </a:t>
            </a:r>
          </a:p>
          <a:p>
            <a:pPr eaLnBrk="1" hangingPunct="1">
              <a:buFont typeface="Wingdings" pitchFamily="-107" charset="2"/>
              <a:buChar char="Ø"/>
              <a:defRPr/>
            </a:pPr>
            <a:r>
              <a:rPr lang="en-AU" sz="2800"/>
              <a:t>other letters like Z,J,K,Q,X are fairly rare </a:t>
            </a:r>
          </a:p>
          <a:p>
            <a:pPr eaLnBrk="1" hangingPunct="1">
              <a:buFont typeface="Wingdings" pitchFamily="-107" charset="2"/>
              <a:buChar char="Ø"/>
              <a:defRPr/>
            </a:pPr>
            <a:r>
              <a:rPr lang="en-AU" sz="2800"/>
              <a:t>have tables of single, double &amp; triple letter frequencies for various languages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39825"/>
          </a:xfrm>
        </p:spPr>
        <p:txBody>
          <a:bodyPr/>
          <a:lstStyle/>
          <a:p>
            <a:pPr eaLnBrk="1" hangingPunct="1">
              <a:defRPr/>
            </a:pPr>
            <a:r>
              <a:rPr lang="en-AU"/>
              <a:t>English Letter Frequencies</a:t>
            </a:r>
          </a:p>
        </p:txBody>
      </p:sp>
      <p:pic>
        <p:nvPicPr>
          <p:cNvPr id="51203" name="Picture 6"/>
          <p:cNvPicPr>
            <a:picLocks noChangeAspect="1"/>
          </p:cNvPicPr>
          <p:nvPr/>
        </p:nvPicPr>
        <p:blipFill>
          <a:blip r:embed="rId3"/>
          <a:srcRect/>
          <a:stretch>
            <a:fillRect/>
          </a:stretch>
        </p:blipFill>
        <p:spPr bwMode="auto">
          <a:xfrm>
            <a:off x="609600" y="1143000"/>
            <a:ext cx="7759700" cy="5549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Use in Cryptanalysis</a:t>
            </a:r>
          </a:p>
        </p:txBody>
      </p:sp>
      <p:sp>
        <p:nvSpPr>
          <p:cNvPr id="76803" name="Rectangle 3"/>
          <p:cNvSpPr>
            <a:spLocks noGrp="1" noChangeArrowheads="1"/>
          </p:cNvSpPr>
          <p:nvPr>
            <p:ph type="body" idx="1"/>
          </p:nvPr>
        </p:nvSpPr>
        <p:spPr>
          <a:xfrm>
            <a:off x="457200" y="1341438"/>
            <a:ext cx="8229600" cy="5040312"/>
          </a:xfrm>
        </p:spPr>
        <p:txBody>
          <a:bodyPr/>
          <a:lstStyle/>
          <a:p>
            <a:pPr eaLnBrk="1" hangingPunct="1"/>
            <a:r>
              <a:rPr lang="en-AU" sz="2800" smtClean="0"/>
              <a:t>key concept - monoalphabetic substitution ciphers do not change relative letter frequencies </a:t>
            </a:r>
          </a:p>
          <a:p>
            <a:pPr eaLnBrk="1" hangingPunct="1"/>
            <a:r>
              <a:rPr lang="en-AU" sz="2800" smtClean="0"/>
              <a:t>discovered by Arabian scientists in 9</a:t>
            </a:r>
            <a:r>
              <a:rPr lang="en-AU" sz="2800" baseline="30000" smtClean="0"/>
              <a:t>th</a:t>
            </a:r>
            <a:r>
              <a:rPr lang="en-AU" sz="2800" smtClean="0"/>
              <a:t> century</a:t>
            </a:r>
          </a:p>
          <a:p>
            <a:pPr eaLnBrk="1" hangingPunct="1"/>
            <a:r>
              <a:rPr lang="en-AU" sz="2800" smtClean="0"/>
              <a:t>calculate letter frequencies for ciphertext</a:t>
            </a:r>
          </a:p>
          <a:p>
            <a:pPr eaLnBrk="1" hangingPunct="1"/>
            <a:r>
              <a:rPr lang="en-AU" sz="2800" smtClean="0"/>
              <a:t>compare counts/plots against known values </a:t>
            </a:r>
          </a:p>
          <a:p>
            <a:pPr eaLnBrk="1" hangingPunct="1"/>
            <a:r>
              <a:rPr lang="en-AU" sz="2800" smtClean="0"/>
              <a:t>if caesar cipher look for common peaks/troughs </a:t>
            </a:r>
          </a:p>
          <a:p>
            <a:pPr lvl="1" eaLnBrk="1" hangingPunct="1"/>
            <a:r>
              <a:rPr lang="en-AU" sz="2400" smtClean="0">
                <a:ea typeface="ＭＳ Ｐゴシック" pitchFamily="-107" charset="-128"/>
              </a:rPr>
              <a:t>peaks at: A-E-I triple, NO pair, RST triple</a:t>
            </a:r>
          </a:p>
          <a:p>
            <a:pPr lvl="1" eaLnBrk="1" hangingPunct="1"/>
            <a:r>
              <a:rPr lang="en-AU" sz="2400" smtClean="0">
                <a:ea typeface="ＭＳ Ｐゴシック" pitchFamily="-107" charset="-128"/>
              </a:rPr>
              <a:t>troughs at: JK, X-Z</a:t>
            </a:r>
          </a:p>
          <a:p>
            <a:pPr eaLnBrk="1" hangingPunct="1"/>
            <a:r>
              <a:rPr lang="en-US" sz="2800" smtClean="0"/>
              <a:t>for </a:t>
            </a:r>
            <a:r>
              <a:rPr lang="en-AU" sz="2800" smtClean="0"/>
              <a:t>monoalphabetic must identify each letter</a:t>
            </a:r>
          </a:p>
          <a:p>
            <a:pPr lvl="1" eaLnBrk="1" hangingPunct="1"/>
            <a:r>
              <a:rPr lang="en-US" sz="2400" smtClean="0">
                <a:ea typeface="ＭＳ Ｐゴシック" pitchFamily="-107" charset="-128"/>
              </a:rPr>
              <a:t>tables of common double/triple letters help</a:t>
            </a:r>
            <a:endParaRPr lang="en-AU" sz="2400" smtClean="0">
              <a:ea typeface="ＭＳ Ｐゴシック" pitchFamily="-107"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Symmetric Encryption</a:t>
            </a:r>
            <a:endParaRPr lang="en-AU" smtClean="0"/>
          </a:p>
        </p:txBody>
      </p:sp>
      <p:sp>
        <p:nvSpPr>
          <p:cNvPr id="46083" name="Rectangle 3"/>
          <p:cNvSpPr>
            <a:spLocks noGrp="1" noChangeArrowheads="1"/>
          </p:cNvSpPr>
          <p:nvPr>
            <p:ph type="body" idx="1"/>
          </p:nvPr>
        </p:nvSpPr>
        <p:spPr/>
        <p:txBody>
          <a:bodyPr/>
          <a:lstStyle/>
          <a:p>
            <a:pPr eaLnBrk="1" hangingPunct="1"/>
            <a:r>
              <a:rPr lang="en-US" smtClean="0"/>
              <a:t>or conventional / </a:t>
            </a:r>
            <a:r>
              <a:rPr lang="en-AU" smtClean="0"/>
              <a:t>private-key</a:t>
            </a:r>
            <a:r>
              <a:rPr lang="en-US" smtClean="0"/>
              <a:t>  / single-key</a:t>
            </a:r>
          </a:p>
          <a:p>
            <a:pPr eaLnBrk="1" hangingPunct="1"/>
            <a:r>
              <a:rPr lang="en-AU" smtClean="0"/>
              <a:t>sender and recipient share a common key</a:t>
            </a:r>
          </a:p>
          <a:p>
            <a:pPr eaLnBrk="1" hangingPunct="1"/>
            <a:r>
              <a:rPr lang="en-AU" smtClean="0"/>
              <a:t>all classical encryption algorithms are private-key</a:t>
            </a:r>
          </a:p>
          <a:p>
            <a:pPr eaLnBrk="1" hangingPunct="1"/>
            <a:r>
              <a:rPr lang="en-US" smtClean="0"/>
              <a:t>was only type prior to invention of public-key in 1970’s</a:t>
            </a:r>
          </a:p>
          <a:p>
            <a:pPr eaLnBrk="1" hangingPunct="1"/>
            <a:r>
              <a:rPr lang="en-US" smtClean="0"/>
              <a:t>and by far most widely used</a:t>
            </a: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Example Cryptanalysis</a:t>
            </a:r>
            <a:endParaRPr lang="en-AU" smtClean="0"/>
          </a:p>
        </p:txBody>
      </p:sp>
      <p:sp>
        <p:nvSpPr>
          <p:cNvPr id="78851" name="Rectangle 3"/>
          <p:cNvSpPr>
            <a:spLocks noGrp="1" noChangeArrowheads="1"/>
          </p:cNvSpPr>
          <p:nvPr>
            <p:ph type="body" idx="1"/>
          </p:nvPr>
        </p:nvSpPr>
        <p:spPr/>
        <p:txBody>
          <a:bodyPr/>
          <a:lstStyle/>
          <a:p>
            <a:pPr eaLnBrk="1" hangingPunct="1">
              <a:lnSpc>
                <a:spcPct val="90000"/>
              </a:lnSpc>
            </a:pPr>
            <a:r>
              <a:rPr lang="en-US" sz="2800" smtClean="0"/>
              <a:t>given ciphertext: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UZQSOVUOHXMOPVGPOZPEVSGZWSZOPFPESXUDBMETSXAIZ</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VUEPHZHMDZSHZOWSFPAPPDTSVPQUZWYMXUZUHSX</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EPYEPOPDZSZUFPOMBZWPFUPZHMDJUDTMOHMQ</a:t>
            </a:r>
            <a:endParaRPr lang="en-US" sz="2400" smtClean="0">
              <a:ea typeface="ＭＳ Ｐゴシック" pitchFamily="-107" charset="-128"/>
            </a:endParaRPr>
          </a:p>
          <a:p>
            <a:pPr eaLnBrk="1" hangingPunct="1">
              <a:lnSpc>
                <a:spcPct val="90000"/>
              </a:lnSpc>
            </a:pPr>
            <a:r>
              <a:rPr lang="en-US" sz="2800" smtClean="0"/>
              <a:t>count relative letter frequencies (see text)</a:t>
            </a:r>
          </a:p>
          <a:p>
            <a:pPr eaLnBrk="1" hangingPunct="1">
              <a:lnSpc>
                <a:spcPct val="90000"/>
              </a:lnSpc>
            </a:pPr>
            <a:r>
              <a:rPr lang="en-US" sz="2800" smtClean="0"/>
              <a:t>guess P &amp; Z are e and t</a:t>
            </a:r>
          </a:p>
          <a:p>
            <a:pPr eaLnBrk="1" hangingPunct="1">
              <a:lnSpc>
                <a:spcPct val="90000"/>
              </a:lnSpc>
            </a:pPr>
            <a:r>
              <a:rPr lang="en-US" sz="2800" smtClean="0"/>
              <a:t>guess ZW is th and hence ZWP is the</a:t>
            </a:r>
          </a:p>
          <a:p>
            <a:pPr eaLnBrk="1" hangingPunct="1">
              <a:lnSpc>
                <a:spcPct val="90000"/>
              </a:lnSpc>
            </a:pPr>
            <a:r>
              <a:rPr lang="en-US" sz="2800" smtClean="0"/>
              <a:t>proceeding with trial and error finally get: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it was disclosed yesterday that several informal but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direct contacts have been made with political</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representatives of the viet cong in moscow</a:t>
            </a:r>
          </a:p>
          <a:p>
            <a:pPr lvl="1" eaLnBrk="1" hangingPunct="1">
              <a:lnSpc>
                <a:spcPct val="90000"/>
              </a:lnSpc>
              <a:buFont typeface="Wingdings" pitchFamily="2" charset="2"/>
              <a:buNone/>
            </a:pPr>
            <a:endParaRPr lang="en-AU" sz="1800" smtClean="0">
              <a:latin typeface="Courier New" pitchFamily="49" charset="0"/>
              <a:ea typeface="ＭＳ Ｐゴシック" pitchFamily="-107"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t>Polyalphabetic Ciphers</a:t>
            </a:r>
          </a:p>
        </p:txBody>
      </p:sp>
      <p:sp>
        <p:nvSpPr>
          <p:cNvPr id="87043" name="Rectangle 3"/>
          <p:cNvSpPr>
            <a:spLocks noGrp="1" noChangeArrowheads="1"/>
          </p:cNvSpPr>
          <p:nvPr>
            <p:ph type="body" idx="1"/>
          </p:nvPr>
        </p:nvSpPr>
        <p:spPr/>
        <p:txBody>
          <a:bodyPr/>
          <a:lstStyle/>
          <a:p>
            <a:pPr eaLnBrk="1" hangingPunct="1">
              <a:buFont typeface="Wingdings" pitchFamily="-107" charset="2"/>
              <a:buChar char="Ø"/>
              <a:defRPr/>
            </a:pPr>
            <a:r>
              <a:rPr lang="en-AU" sz="2800" b="1"/>
              <a:t>polyalphabetic substitution ciphers</a:t>
            </a:r>
            <a:r>
              <a:rPr lang="en-AU" sz="2800"/>
              <a:t> </a:t>
            </a:r>
          </a:p>
          <a:p>
            <a:pPr eaLnBrk="1" hangingPunct="1">
              <a:buFont typeface="Wingdings" pitchFamily="-107" charset="2"/>
              <a:buChar char="Ø"/>
              <a:defRPr/>
            </a:pPr>
            <a:r>
              <a:rPr lang="en-AU" sz="2800"/>
              <a:t>improve security using multiple cipher alphabets </a:t>
            </a:r>
          </a:p>
          <a:p>
            <a:pPr eaLnBrk="1" hangingPunct="1">
              <a:buFont typeface="Wingdings" pitchFamily="-107" charset="2"/>
              <a:buChar char="Ø"/>
              <a:defRPr/>
            </a:pPr>
            <a:r>
              <a:rPr lang="en-AU" sz="2800"/>
              <a:t>make cryptanalysis harder with more alphabets to guess and flatter frequency distribution </a:t>
            </a:r>
          </a:p>
          <a:p>
            <a:pPr eaLnBrk="1" hangingPunct="1">
              <a:buFont typeface="Wingdings" pitchFamily="-107" charset="2"/>
              <a:buChar char="Ø"/>
              <a:defRPr/>
            </a:pPr>
            <a:r>
              <a:rPr lang="en-AU" sz="2800"/>
              <a:t>use a key to select which alphabet is used for each letter of the message </a:t>
            </a:r>
          </a:p>
          <a:p>
            <a:pPr eaLnBrk="1" hangingPunct="1">
              <a:buFont typeface="Wingdings" pitchFamily="-107" charset="2"/>
              <a:buChar char="Ø"/>
              <a:defRPr/>
            </a:pPr>
            <a:r>
              <a:rPr lang="en-AU" sz="2800"/>
              <a:t>use each alphabet in turn </a:t>
            </a:r>
          </a:p>
          <a:p>
            <a:pPr eaLnBrk="1" hangingPunct="1">
              <a:buFont typeface="Wingdings" pitchFamily="-107" charset="2"/>
              <a:buChar char="Ø"/>
              <a:defRPr/>
            </a:pPr>
            <a:r>
              <a:rPr lang="en-AU" sz="2800"/>
              <a:t>repeat from start after end of key is reached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AU" smtClean="0"/>
              <a:t>Vigenère Cipher</a:t>
            </a:r>
          </a:p>
        </p:txBody>
      </p:sp>
      <p:sp>
        <p:nvSpPr>
          <p:cNvPr id="89091" name="Rectangle 3"/>
          <p:cNvSpPr>
            <a:spLocks noGrp="1" noChangeArrowheads="1"/>
          </p:cNvSpPr>
          <p:nvPr>
            <p:ph type="body" idx="1"/>
          </p:nvPr>
        </p:nvSpPr>
        <p:spPr/>
        <p:txBody>
          <a:bodyPr/>
          <a:lstStyle/>
          <a:p>
            <a:pPr eaLnBrk="1" hangingPunct="1"/>
            <a:r>
              <a:rPr lang="en-AU" smtClean="0"/>
              <a:t>simplest polyalphabetic substitution cipher</a:t>
            </a:r>
          </a:p>
          <a:p>
            <a:pPr eaLnBrk="1" hangingPunct="1"/>
            <a:r>
              <a:rPr lang="en-AU" smtClean="0"/>
              <a:t>effectively multiple caesar ciphers </a:t>
            </a:r>
          </a:p>
          <a:p>
            <a:pPr eaLnBrk="1" hangingPunct="1"/>
            <a:r>
              <a:rPr lang="en-AU" smtClean="0"/>
              <a:t>key is multiple letters long K = k</a:t>
            </a:r>
            <a:r>
              <a:rPr lang="en-AU" baseline="-25000" smtClean="0"/>
              <a:t>1</a:t>
            </a:r>
            <a:r>
              <a:rPr lang="en-AU" smtClean="0"/>
              <a:t> k</a:t>
            </a:r>
            <a:r>
              <a:rPr lang="en-AU" baseline="-25000" smtClean="0"/>
              <a:t>2</a:t>
            </a:r>
            <a:r>
              <a:rPr lang="en-AU" smtClean="0"/>
              <a:t> ... k</a:t>
            </a:r>
            <a:r>
              <a:rPr lang="en-AU" baseline="-25000" smtClean="0"/>
              <a:t>d</a:t>
            </a:r>
            <a:r>
              <a:rPr lang="en-AU" smtClean="0"/>
              <a:t> </a:t>
            </a:r>
          </a:p>
          <a:p>
            <a:pPr eaLnBrk="1" hangingPunct="1"/>
            <a:r>
              <a:rPr lang="en-AU" smtClean="0"/>
              <a:t>i</a:t>
            </a:r>
            <a:r>
              <a:rPr lang="en-AU" baseline="30000" smtClean="0"/>
              <a:t>th</a:t>
            </a:r>
            <a:r>
              <a:rPr lang="en-AU" smtClean="0"/>
              <a:t> letter specifies i</a:t>
            </a:r>
            <a:r>
              <a:rPr lang="en-AU" baseline="30000" smtClean="0"/>
              <a:t>th</a:t>
            </a:r>
            <a:r>
              <a:rPr lang="en-AU" smtClean="0"/>
              <a:t> alphabet to use </a:t>
            </a:r>
          </a:p>
          <a:p>
            <a:pPr eaLnBrk="1" hangingPunct="1"/>
            <a:r>
              <a:rPr lang="en-AU" smtClean="0"/>
              <a:t>use each alphabet in turn </a:t>
            </a:r>
          </a:p>
          <a:p>
            <a:pPr eaLnBrk="1" hangingPunct="1"/>
            <a:r>
              <a:rPr lang="en-AU" smtClean="0"/>
              <a:t>repeat from start after d letters in message</a:t>
            </a:r>
          </a:p>
          <a:p>
            <a:pPr eaLnBrk="1" hangingPunct="1"/>
            <a:r>
              <a:rPr lang="en-AU" smtClean="0"/>
              <a:t>decryption simply works in reverse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Example of </a:t>
            </a:r>
            <a:r>
              <a:rPr lang="en-AU" smtClean="0"/>
              <a:t>Vigenère Cipher</a:t>
            </a:r>
          </a:p>
        </p:txBody>
      </p:sp>
      <p:sp>
        <p:nvSpPr>
          <p:cNvPr id="91139" name="Rectangle 3"/>
          <p:cNvSpPr>
            <a:spLocks noGrp="1" noChangeArrowheads="1"/>
          </p:cNvSpPr>
          <p:nvPr>
            <p:ph type="body" idx="1"/>
          </p:nvPr>
        </p:nvSpPr>
        <p:spPr/>
        <p:txBody>
          <a:bodyPr/>
          <a:lstStyle/>
          <a:p>
            <a:pPr eaLnBrk="1" hangingPunct="1">
              <a:buFont typeface="Wingdings" pitchFamily="-107" charset="2"/>
              <a:buChar char="Ø"/>
              <a:defRPr/>
            </a:pPr>
            <a:r>
              <a:rPr lang="en-AU" sz="2800"/>
              <a:t>write the plaintext out </a:t>
            </a:r>
          </a:p>
          <a:p>
            <a:pPr eaLnBrk="1" hangingPunct="1">
              <a:buFont typeface="Wingdings" pitchFamily="-107" charset="2"/>
              <a:buChar char="Ø"/>
              <a:defRPr/>
            </a:pPr>
            <a:r>
              <a:rPr lang="en-AU" sz="2800"/>
              <a:t>write the keyword repeated above it</a:t>
            </a:r>
          </a:p>
          <a:p>
            <a:pPr eaLnBrk="1" hangingPunct="1">
              <a:buFont typeface="Wingdings" pitchFamily="-107" charset="2"/>
              <a:buChar char="Ø"/>
              <a:defRPr/>
            </a:pPr>
            <a:r>
              <a:rPr lang="en-AU" sz="2800"/>
              <a:t>use each key letter as a caesar cipher key </a:t>
            </a:r>
          </a:p>
          <a:p>
            <a:pPr eaLnBrk="1" hangingPunct="1">
              <a:buFont typeface="Wingdings" pitchFamily="-107" charset="2"/>
              <a:buChar char="Ø"/>
              <a:defRPr/>
            </a:pPr>
            <a:r>
              <a:rPr lang="en-AU" sz="2800"/>
              <a:t>encrypt the corresponding plaintext letter</a:t>
            </a:r>
          </a:p>
          <a:p>
            <a:pPr eaLnBrk="1" hangingPunct="1">
              <a:buFont typeface="Wingdings" pitchFamily="-107" charset="2"/>
              <a:buChar char="Ø"/>
              <a:defRPr/>
            </a:pPr>
            <a:r>
              <a:rPr lang="en-US" sz="2800"/>
              <a:t>eg using keyword </a:t>
            </a:r>
            <a:r>
              <a:rPr lang="en-US" sz="2800" i="1"/>
              <a:t>deceptive</a:t>
            </a:r>
            <a:endParaRPr lang="en-AU" sz="2800" i="1"/>
          </a:p>
          <a:p>
            <a:pPr lvl="1" eaLnBrk="1" hangingPunct="1">
              <a:buFont typeface="Wingdings" pitchFamily="-107" charset="2"/>
              <a:buNone/>
              <a:defRPr/>
            </a:pPr>
            <a:r>
              <a:rPr lang="en-AU" sz="2400">
                <a:latin typeface="Courier" pitchFamily="-107" charset="0"/>
                <a:ea typeface="ＭＳ Ｐゴシック" pitchFamily="-107" charset="-128"/>
              </a:rPr>
              <a:t>key:       deceptivedeceptivedeceptive</a:t>
            </a:r>
          </a:p>
          <a:p>
            <a:pPr lvl="1" eaLnBrk="1" hangingPunct="1">
              <a:buFont typeface="Wingdings" pitchFamily="-107" charset="2"/>
              <a:buNone/>
              <a:defRPr/>
            </a:pPr>
            <a:r>
              <a:rPr lang="en-AU" sz="2400">
                <a:latin typeface="Courier" pitchFamily="-107" charset="0"/>
                <a:ea typeface="ＭＳ Ｐゴシック" pitchFamily="-107" charset="-128"/>
              </a:rPr>
              <a:t>plaintext: wearediscoveredsaveyourself</a:t>
            </a:r>
          </a:p>
          <a:p>
            <a:pPr lvl="1" eaLnBrk="1" hangingPunct="1">
              <a:buFont typeface="Wingdings" pitchFamily="-107" charset="2"/>
              <a:buNone/>
              <a:defRPr/>
            </a:pPr>
            <a:r>
              <a:rPr lang="en-AU" sz="2400">
                <a:latin typeface="Courier" pitchFamily="-107" charset="0"/>
                <a:ea typeface="ＭＳ Ｐゴシック" pitchFamily="-107" charset="-128"/>
              </a:rPr>
              <a:t>ciphertext:ZICVTWQNGRZGVTWAVZHCQYGLMGJ</a:t>
            </a:r>
          </a:p>
          <a:p>
            <a:pPr lvl="1" eaLnBrk="1" hangingPunct="1">
              <a:buFont typeface="Wingdings" pitchFamily="-107" charset="2"/>
              <a:buNone/>
              <a:defRPr/>
            </a:pPr>
            <a:r>
              <a:rPr lang="en-AU" sz="2400">
                <a:ea typeface="ＭＳ Ｐゴシック" pitchFamily="-107" charset="-128"/>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Aids</a:t>
            </a:r>
            <a:endParaRPr lang="en-AU" smtClean="0"/>
          </a:p>
        </p:txBody>
      </p:sp>
      <p:sp>
        <p:nvSpPr>
          <p:cNvPr id="92163" name="Rectangle 3"/>
          <p:cNvSpPr>
            <a:spLocks noGrp="1" noChangeArrowheads="1"/>
          </p:cNvSpPr>
          <p:nvPr>
            <p:ph type="body" idx="1"/>
          </p:nvPr>
        </p:nvSpPr>
        <p:spPr/>
        <p:txBody>
          <a:bodyPr/>
          <a:lstStyle/>
          <a:p>
            <a:pPr eaLnBrk="1" hangingPunct="1"/>
            <a:r>
              <a:rPr lang="en-AU" smtClean="0"/>
              <a:t>simple aids can assist with en/decryption </a:t>
            </a:r>
          </a:p>
          <a:p>
            <a:pPr eaLnBrk="1" hangingPunct="1"/>
            <a:r>
              <a:rPr lang="en-AU" smtClean="0"/>
              <a:t>a </a:t>
            </a:r>
            <a:r>
              <a:rPr lang="en-AU" b="1" smtClean="0"/>
              <a:t>Saint-Cyr Slide</a:t>
            </a:r>
            <a:r>
              <a:rPr lang="en-AU" smtClean="0"/>
              <a:t> is a simple manual aid </a:t>
            </a:r>
          </a:p>
          <a:p>
            <a:pPr lvl="1" eaLnBrk="1" hangingPunct="1"/>
            <a:r>
              <a:rPr lang="en-AU" smtClean="0">
                <a:ea typeface="ＭＳ Ｐゴシック" pitchFamily="-107" charset="-128"/>
              </a:rPr>
              <a:t>a slide with repeated alphabet </a:t>
            </a:r>
          </a:p>
          <a:p>
            <a:pPr lvl="1" eaLnBrk="1" hangingPunct="1"/>
            <a:r>
              <a:rPr lang="en-AU" smtClean="0">
                <a:ea typeface="ＭＳ Ｐゴシック" pitchFamily="-107" charset="-128"/>
              </a:rPr>
              <a:t>line up plaintext 'A' with key letter, eg 'C' </a:t>
            </a:r>
          </a:p>
          <a:p>
            <a:pPr lvl="1" eaLnBrk="1" hangingPunct="1"/>
            <a:r>
              <a:rPr lang="en-AU" smtClean="0">
                <a:ea typeface="ＭＳ Ｐゴシック" pitchFamily="-107" charset="-128"/>
              </a:rPr>
              <a:t>then read off any mapping for key letter </a:t>
            </a:r>
          </a:p>
          <a:p>
            <a:pPr eaLnBrk="1" hangingPunct="1"/>
            <a:r>
              <a:rPr lang="en-AU" smtClean="0"/>
              <a:t>can bend round into a </a:t>
            </a:r>
            <a:r>
              <a:rPr lang="en-AU" b="1" smtClean="0"/>
              <a:t>cipher disk</a:t>
            </a:r>
            <a:r>
              <a:rPr lang="en-AU" smtClean="0"/>
              <a:t> </a:t>
            </a:r>
          </a:p>
          <a:p>
            <a:pPr eaLnBrk="1" hangingPunct="1"/>
            <a:r>
              <a:rPr lang="en-AU" smtClean="0"/>
              <a:t>or expand into a </a:t>
            </a:r>
            <a:r>
              <a:rPr lang="en-AU" b="1" smtClean="0"/>
              <a:t>Vigenère Tableau</a:t>
            </a:r>
            <a:endParaRPr lang="en-AU"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Security of </a:t>
            </a:r>
            <a:r>
              <a:rPr lang="en-AU" smtClean="0"/>
              <a:t>Vigenère Ciphers</a:t>
            </a:r>
          </a:p>
        </p:txBody>
      </p:sp>
      <p:sp>
        <p:nvSpPr>
          <p:cNvPr id="93187" name="Rectangle 3"/>
          <p:cNvSpPr>
            <a:spLocks noGrp="1" noChangeArrowheads="1"/>
          </p:cNvSpPr>
          <p:nvPr>
            <p:ph type="body" idx="1"/>
          </p:nvPr>
        </p:nvSpPr>
        <p:spPr/>
        <p:txBody>
          <a:bodyPr/>
          <a:lstStyle/>
          <a:p>
            <a:pPr eaLnBrk="1" hangingPunct="1"/>
            <a:r>
              <a:rPr lang="en-US" smtClean="0"/>
              <a:t>have multiple ciphertext letters for each plaintext letter</a:t>
            </a:r>
          </a:p>
          <a:p>
            <a:pPr eaLnBrk="1" hangingPunct="1"/>
            <a:r>
              <a:rPr lang="en-US" smtClean="0"/>
              <a:t>hence letter frequencies are obscured</a:t>
            </a:r>
          </a:p>
          <a:p>
            <a:pPr eaLnBrk="1" hangingPunct="1"/>
            <a:r>
              <a:rPr lang="en-US" smtClean="0"/>
              <a:t>but not totally lost</a:t>
            </a:r>
          </a:p>
          <a:p>
            <a:pPr eaLnBrk="1" hangingPunct="1"/>
            <a:r>
              <a:rPr lang="en-US" smtClean="0"/>
              <a:t>start with letter frequencies</a:t>
            </a:r>
          </a:p>
          <a:p>
            <a:pPr lvl="1" eaLnBrk="1" hangingPunct="1"/>
            <a:r>
              <a:rPr lang="en-US" smtClean="0">
                <a:ea typeface="ＭＳ Ｐゴシック" pitchFamily="-107" charset="-128"/>
              </a:rPr>
              <a:t>see if look monoalphabetic or not</a:t>
            </a:r>
          </a:p>
          <a:p>
            <a:pPr eaLnBrk="1" hangingPunct="1"/>
            <a:r>
              <a:rPr lang="en-US" smtClean="0"/>
              <a:t>if not, then need to determine number of alphabets, since then can attach each</a:t>
            </a:r>
            <a:endParaRPr lang="en-AU"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t>Autokey Cipher</a:t>
            </a:r>
          </a:p>
        </p:txBody>
      </p:sp>
      <p:sp>
        <p:nvSpPr>
          <p:cNvPr id="96259" name="Rectangle 3"/>
          <p:cNvSpPr>
            <a:spLocks noGrp="1" noChangeArrowheads="1"/>
          </p:cNvSpPr>
          <p:nvPr>
            <p:ph type="body" idx="1"/>
          </p:nvPr>
        </p:nvSpPr>
        <p:spPr>
          <a:xfrm>
            <a:off x="395288" y="1341438"/>
            <a:ext cx="8229600" cy="5111750"/>
          </a:xfrm>
        </p:spPr>
        <p:txBody>
          <a:bodyPr/>
          <a:lstStyle/>
          <a:p>
            <a:pPr eaLnBrk="1" hangingPunct="1"/>
            <a:r>
              <a:rPr lang="en-US" sz="2800" smtClean="0"/>
              <a:t>ideally want a key as long as the message</a:t>
            </a:r>
            <a:endParaRPr lang="en-AU" sz="2800" smtClean="0"/>
          </a:p>
          <a:p>
            <a:pPr eaLnBrk="1" hangingPunct="1"/>
            <a:r>
              <a:rPr lang="en-AU" sz="2800" smtClean="0"/>
              <a:t>Vigenère proposed the </a:t>
            </a:r>
            <a:r>
              <a:rPr lang="en-AU" sz="2800" b="1" smtClean="0"/>
              <a:t>autokey</a:t>
            </a:r>
            <a:r>
              <a:rPr lang="en-AU" sz="2800" smtClean="0"/>
              <a:t> cipher </a:t>
            </a:r>
          </a:p>
          <a:p>
            <a:pPr eaLnBrk="1" hangingPunct="1"/>
            <a:r>
              <a:rPr lang="en-AU" sz="2800" smtClean="0"/>
              <a:t>with keyword is prefixed to message as key</a:t>
            </a:r>
          </a:p>
          <a:p>
            <a:pPr eaLnBrk="1" hangingPunct="1"/>
            <a:r>
              <a:rPr lang="en-AU" sz="2800" smtClean="0"/>
              <a:t>knowing keyword can recover the first few letters </a:t>
            </a:r>
          </a:p>
          <a:p>
            <a:pPr eaLnBrk="1" hangingPunct="1"/>
            <a:r>
              <a:rPr lang="en-AU" sz="2800" smtClean="0"/>
              <a:t>use these in turn on the rest of the message</a:t>
            </a:r>
          </a:p>
          <a:p>
            <a:pPr eaLnBrk="1" hangingPunct="1"/>
            <a:r>
              <a:rPr lang="en-AU" sz="2800" smtClean="0"/>
              <a:t>but still have frequency characteristics to attack </a:t>
            </a:r>
          </a:p>
          <a:p>
            <a:pPr eaLnBrk="1" hangingPunct="1"/>
            <a:r>
              <a:rPr lang="en-AU" sz="2800" smtClean="0"/>
              <a:t>eg. given key </a:t>
            </a:r>
            <a:r>
              <a:rPr lang="en-AU" sz="2800" i="1" smtClean="0"/>
              <a:t>deceptive</a:t>
            </a:r>
            <a:endParaRPr lang="en-AU" sz="2800" smtClean="0"/>
          </a:p>
          <a:p>
            <a:pPr lvl="1" eaLnBrk="1" hangingPunct="1">
              <a:buFont typeface="Wingdings" pitchFamily="2" charset="2"/>
              <a:buNone/>
            </a:pPr>
            <a:r>
              <a:rPr lang="en-AU" sz="2000" smtClean="0">
                <a:latin typeface="Courier" pitchFamily="-107" charset="0"/>
                <a:ea typeface="ＭＳ Ｐゴシック" pitchFamily="-107" charset="-128"/>
              </a:rPr>
              <a:t>key:       deceptivewearediscoveredsav</a:t>
            </a:r>
          </a:p>
          <a:p>
            <a:pPr lvl="1" eaLnBrk="1" hangingPunct="1">
              <a:buFont typeface="Wingdings" pitchFamily="2" charset="2"/>
              <a:buNone/>
            </a:pPr>
            <a:r>
              <a:rPr lang="en-AU" sz="2000" smtClean="0">
                <a:latin typeface="Courier" pitchFamily="-107" charset="0"/>
                <a:ea typeface="ＭＳ Ｐゴシック" pitchFamily="-107" charset="-128"/>
              </a:rPr>
              <a:t>plaintext: wearediscoveredsaveyourself</a:t>
            </a:r>
          </a:p>
          <a:p>
            <a:pPr lvl="1" eaLnBrk="1" hangingPunct="1">
              <a:buFont typeface="Wingdings" pitchFamily="2" charset="2"/>
              <a:buNone/>
            </a:pPr>
            <a:r>
              <a:rPr lang="en-AU" sz="2000" smtClean="0">
                <a:latin typeface="Courier" pitchFamily="-107" charset="0"/>
                <a:ea typeface="ＭＳ Ｐゴシック" pitchFamily="-107" charset="-128"/>
              </a:rPr>
              <a:t>ciphertext:ZICVTWQNGKZEIIGASXSTSLVVWLA</a:t>
            </a:r>
          </a:p>
          <a:p>
            <a:pPr lvl="1" eaLnBrk="1" hangingPunct="1">
              <a:buFont typeface="Wingdings" pitchFamily="2" charset="2"/>
              <a:buNone/>
            </a:pPr>
            <a:endParaRPr lang="en-AU" sz="2000" smtClean="0">
              <a:latin typeface="Courier New" pitchFamily="49" charset="0"/>
              <a:ea typeface="ＭＳ Ｐゴシック" pitchFamily="-107"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Vernam Cipher</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smtClean="0"/>
              <a:t>ultimate defense is to use a key as long as the plaintext</a:t>
            </a:r>
          </a:p>
          <a:p>
            <a:pPr eaLnBrk="1" hangingPunct="1">
              <a:buFont typeface="Wingdings" pitchFamily="-107" charset="2"/>
              <a:buChar char="Ø"/>
              <a:defRPr/>
            </a:pPr>
            <a:r>
              <a:rPr lang="en-US" smtClean="0"/>
              <a:t>with no statistical relationship to it</a:t>
            </a:r>
          </a:p>
          <a:p>
            <a:pPr eaLnBrk="1" hangingPunct="1">
              <a:buFont typeface="Wingdings" pitchFamily="-107" charset="2"/>
              <a:buChar char="Ø"/>
              <a:defRPr/>
            </a:pPr>
            <a:r>
              <a:rPr lang="en-US" smtClean="0"/>
              <a:t>invented by AT&amp;T engineer Gilbert Vernam in 1918</a:t>
            </a:r>
          </a:p>
          <a:p>
            <a:pPr eaLnBrk="1" hangingPunct="1">
              <a:buFont typeface="Wingdings" pitchFamily="-107" charset="2"/>
              <a:buChar char="Ø"/>
              <a:defRPr/>
            </a:pPr>
            <a:r>
              <a:rPr lang="en-US" smtClean="0"/>
              <a:t>originally proposed using a very long but eventually repeating key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One-Time Pad</a:t>
            </a:r>
            <a:endParaRPr lang="en-AU" smtClean="0"/>
          </a:p>
        </p:txBody>
      </p:sp>
      <p:sp>
        <p:nvSpPr>
          <p:cNvPr id="98307" name="Rectangle 3"/>
          <p:cNvSpPr>
            <a:spLocks noGrp="1" noChangeArrowheads="1"/>
          </p:cNvSpPr>
          <p:nvPr>
            <p:ph type="body" idx="1"/>
          </p:nvPr>
        </p:nvSpPr>
        <p:spPr/>
        <p:txBody>
          <a:bodyPr/>
          <a:lstStyle/>
          <a:p>
            <a:pPr eaLnBrk="1" hangingPunct="1"/>
            <a:r>
              <a:rPr lang="en-AU" sz="2800" smtClean="0"/>
              <a:t>if a truly random key as long as the message is used, the cipher will be secure </a:t>
            </a:r>
          </a:p>
          <a:p>
            <a:pPr eaLnBrk="1" hangingPunct="1"/>
            <a:r>
              <a:rPr lang="en-AU" sz="2800" smtClean="0"/>
              <a:t>called a One-Time pad</a:t>
            </a:r>
          </a:p>
          <a:p>
            <a:pPr eaLnBrk="1" hangingPunct="1"/>
            <a:r>
              <a:rPr lang="en-US" sz="2800" smtClean="0"/>
              <a:t>is unbreakable since ciphertext bears no statistical relationship to the plaintext</a:t>
            </a:r>
          </a:p>
          <a:p>
            <a:pPr eaLnBrk="1" hangingPunct="1"/>
            <a:r>
              <a:rPr lang="en-US" sz="2800" smtClean="0"/>
              <a:t>since for </a:t>
            </a:r>
            <a:r>
              <a:rPr lang="en-US" sz="2800" b="1" smtClean="0"/>
              <a:t>any plaintext</a:t>
            </a:r>
            <a:r>
              <a:rPr lang="en-US" sz="2800" smtClean="0"/>
              <a:t> &amp; </a:t>
            </a:r>
            <a:r>
              <a:rPr lang="en-US" sz="2800" b="1" smtClean="0"/>
              <a:t>any ciphertext</a:t>
            </a:r>
            <a:r>
              <a:rPr lang="en-US" sz="2800" smtClean="0"/>
              <a:t> there exists a key mapping one to other</a:t>
            </a:r>
          </a:p>
          <a:p>
            <a:pPr eaLnBrk="1" hangingPunct="1"/>
            <a:r>
              <a:rPr lang="en-US" sz="2800" smtClean="0"/>
              <a:t>can only use the key </a:t>
            </a:r>
            <a:r>
              <a:rPr lang="en-US" sz="2800" b="1" smtClean="0"/>
              <a:t>once</a:t>
            </a:r>
            <a:r>
              <a:rPr lang="en-US" sz="2800" smtClean="0"/>
              <a:t> though</a:t>
            </a:r>
          </a:p>
          <a:p>
            <a:pPr eaLnBrk="1" hangingPunct="1"/>
            <a:r>
              <a:rPr lang="en-US" sz="2800" smtClean="0"/>
              <a:t>problems in generation &amp; safe distribution of key</a:t>
            </a:r>
            <a:endParaRPr lang="en-AU"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AU"/>
              <a:t>Transposition Ciphers</a:t>
            </a:r>
          </a:p>
        </p:txBody>
      </p:sp>
      <p:sp>
        <p:nvSpPr>
          <p:cNvPr id="100355" name="Rectangle 3"/>
          <p:cNvSpPr>
            <a:spLocks noGrp="1" noChangeArrowheads="1"/>
          </p:cNvSpPr>
          <p:nvPr>
            <p:ph type="body" idx="1"/>
          </p:nvPr>
        </p:nvSpPr>
        <p:spPr/>
        <p:txBody>
          <a:bodyPr/>
          <a:lstStyle/>
          <a:p>
            <a:pPr eaLnBrk="1" hangingPunct="1">
              <a:buFont typeface="Wingdings" pitchFamily="-107" charset="2"/>
              <a:buChar char="Ø"/>
              <a:defRPr/>
            </a:pPr>
            <a:r>
              <a:rPr lang="en-AU"/>
              <a:t>now consider classical </a:t>
            </a:r>
            <a:r>
              <a:rPr lang="en-AU" b="1"/>
              <a:t>transposition</a:t>
            </a:r>
            <a:r>
              <a:rPr lang="en-AU"/>
              <a:t> or </a:t>
            </a:r>
            <a:r>
              <a:rPr lang="en-AU" b="1"/>
              <a:t>permutation</a:t>
            </a:r>
            <a:r>
              <a:rPr lang="en-AU"/>
              <a:t> ciphers </a:t>
            </a:r>
          </a:p>
          <a:p>
            <a:pPr eaLnBrk="1" hangingPunct="1">
              <a:buFont typeface="Wingdings" pitchFamily="-107" charset="2"/>
              <a:buChar char="Ø"/>
              <a:defRPr/>
            </a:pPr>
            <a:r>
              <a:rPr lang="en-AU"/>
              <a:t>these hide the message by rearranging the letter order </a:t>
            </a:r>
          </a:p>
          <a:p>
            <a:pPr eaLnBrk="1" hangingPunct="1">
              <a:buFont typeface="Wingdings" pitchFamily="-107" charset="2"/>
              <a:buChar char="Ø"/>
              <a:defRPr/>
            </a:pPr>
            <a:r>
              <a:rPr lang="en-AU"/>
              <a:t>without altering the actual letters used</a:t>
            </a:r>
          </a:p>
          <a:p>
            <a:pPr eaLnBrk="1" hangingPunct="1">
              <a:buFont typeface="Wingdings" pitchFamily="-107" charset="2"/>
              <a:buChar char="Ø"/>
              <a:defRPr/>
            </a:pPr>
            <a:r>
              <a:rPr lang="en-AU"/>
              <a:t>can recognise these since have the same frequency distribution as the original text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type="body" idx="1"/>
          </p:nvPr>
        </p:nvSpPr>
        <p:spPr>
          <a:xfrm>
            <a:off x="457200" y="1773238"/>
            <a:ext cx="8229600" cy="4779962"/>
          </a:xfrm>
        </p:spPr>
        <p:txBody>
          <a:bodyPr/>
          <a:lstStyle/>
          <a:p>
            <a:pPr eaLnBrk="1" hangingPunct="1">
              <a:lnSpc>
                <a:spcPct val="80000"/>
              </a:lnSpc>
              <a:spcAft>
                <a:spcPts val="1200"/>
              </a:spcAft>
            </a:pPr>
            <a:r>
              <a:rPr lang="en-AU" sz="2400" b="1" smtClean="0"/>
              <a:t>plaintext</a:t>
            </a:r>
            <a:r>
              <a:rPr lang="en-AU" sz="2400" smtClean="0"/>
              <a:t> - original message </a:t>
            </a:r>
          </a:p>
          <a:p>
            <a:pPr eaLnBrk="1" hangingPunct="1">
              <a:lnSpc>
                <a:spcPct val="80000"/>
              </a:lnSpc>
              <a:spcAft>
                <a:spcPts val="1200"/>
              </a:spcAft>
            </a:pPr>
            <a:r>
              <a:rPr lang="en-AU" sz="2400" b="1" smtClean="0"/>
              <a:t>ciphertext</a:t>
            </a:r>
            <a:r>
              <a:rPr lang="en-AU" sz="2400" smtClean="0"/>
              <a:t> - coded message </a:t>
            </a:r>
          </a:p>
          <a:p>
            <a:pPr eaLnBrk="1" hangingPunct="1">
              <a:lnSpc>
                <a:spcPct val="80000"/>
              </a:lnSpc>
              <a:spcAft>
                <a:spcPts val="1200"/>
              </a:spcAft>
            </a:pPr>
            <a:r>
              <a:rPr lang="en-AU" sz="2400" b="1" smtClean="0"/>
              <a:t>cipher</a:t>
            </a:r>
            <a:r>
              <a:rPr lang="en-AU" sz="2400" smtClean="0"/>
              <a:t> - algorithm for transforming plaintext to ciphertext </a:t>
            </a:r>
          </a:p>
          <a:p>
            <a:pPr eaLnBrk="1" hangingPunct="1">
              <a:lnSpc>
                <a:spcPct val="80000"/>
              </a:lnSpc>
              <a:spcAft>
                <a:spcPts val="1200"/>
              </a:spcAft>
            </a:pPr>
            <a:r>
              <a:rPr lang="en-AU" sz="2400" b="1" smtClean="0"/>
              <a:t>key</a:t>
            </a:r>
            <a:r>
              <a:rPr lang="en-AU" sz="2400" smtClean="0"/>
              <a:t> - info used in cipher known only to sender/receiver </a:t>
            </a:r>
          </a:p>
          <a:p>
            <a:pPr eaLnBrk="1" hangingPunct="1">
              <a:lnSpc>
                <a:spcPct val="80000"/>
              </a:lnSpc>
              <a:spcAft>
                <a:spcPts val="1200"/>
              </a:spcAft>
            </a:pPr>
            <a:r>
              <a:rPr lang="en-AU" sz="2400" b="1" smtClean="0"/>
              <a:t>encipher (encrypt)</a:t>
            </a:r>
            <a:r>
              <a:rPr lang="en-AU" sz="2400" smtClean="0"/>
              <a:t> - converting plaintext to ciphertext </a:t>
            </a:r>
          </a:p>
          <a:p>
            <a:pPr eaLnBrk="1" hangingPunct="1">
              <a:lnSpc>
                <a:spcPct val="80000"/>
              </a:lnSpc>
              <a:spcAft>
                <a:spcPts val="1200"/>
              </a:spcAft>
            </a:pPr>
            <a:r>
              <a:rPr lang="en-AU" sz="2400" b="1" smtClean="0"/>
              <a:t>decipher (decrypt)</a:t>
            </a:r>
            <a:r>
              <a:rPr lang="en-AU" sz="2400" smtClean="0"/>
              <a:t> - recovering ciphertext from plaintext</a:t>
            </a:r>
          </a:p>
          <a:p>
            <a:pPr eaLnBrk="1" hangingPunct="1">
              <a:lnSpc>
                <a:spcPct val="80000"/>
              </a:lnSpc>
              <a:spcAft>
                <a:spcPts val="1200"/>
              </a:spcAft>
            </a:pPr>
            <a:r>
              <a:rPr lang="en-AU" sz="2400" b="1" smtClean="0"/>
              <a:t>cryptography</a:t>
            </a:r>
            <a:r>
              <a:rPr lang="en-AU" sz="2400" smtClean="0"/>
              <a:t> - study of encryption principles/methods</a:t>
            </a:r>
          </a:p>
          <a:p>
            <a:pPr eaLnBrk="1" hangingPunct="1">
              <a:lnSpc>
                <a:spcPct val="80000"/>
              </a:lnSpc>
              <a:spcAft>
                <a:spcPts val="1200"/>
              </a:spcAft>
            </a:pPr>
            <a:r>
              <a:rPr lang="en-AU" sz="2400" b="1" smtClean="0"/>
              <a:t>cryptanalysis (codebreaking)</a:t>
            </a:r>
            <a:r>
              <a:rPr lang="en-AU" sz="2400" smtClean="0"/>
              <a:t> - study of principles/ methods of deciphering ciphertext </a:t>
            </a:r>
            <a:r>
              <a:rPr lang="en-AU" sz="2400" i="1" smtClean="0"/>
              <a:t>without</a:t>
            </a:r>
            <a:r>
              <a:rPr lang="en-AU" sz="2400" smtClean="0"/>
              <a:t> knowing key</a:t>
            </a:r>
          </a:p>
          <a:p>
            <a:pPr eaLnBrk="1" hangingPunct="1">
              <a:lnSpc>
                <a:spcPct val="80000"/>
              </a:lnSpc>
              <a:spcAft>
                <a:spcPts val="1200"/>
              </a:spcAft>
            </a:pPr>
            <a:r>
              <a:rPr lang="en-AU" sz="2400" b="1" smtClean="0"/>
              <a:t>cryptology</a:t>
            </a:r>
            <a:r>
              <a:rPr lang="en-AU" sz="2400" smtClean="0"/>
              <a:t> - field of both cryptography and cryptanalysis</a:t>
            </a:r>
            <a:endParaRPr lang="en-AU" sz="20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AU"/>
              <a:t>Rail Fence cipher</a:t>
            </a:r>
          </a:p>
        </p:txBody>
      </p:sp>
      <p:sp>
        <p:nvSpPr>
          <p:cNvPr id="102403" name="Rectangle 3"/>
          <p:cNvSpPr>
            <a:spLocks noGrp="1" noChangeArrowheads="1"/>
          </p:cNvSpPr>
          <p:nvPr>
            <p:ph type="body" idx="1"/>
          </p:nvPr>
        </p:nvSpPr>
        <p:spPr/>
        <p:txBody>
          <a:bodyPr/>
          <a:lstStyle/>
          <a:p>
            <a:pPr eaLnBrk="1" hangingPunct="1">
              <a:lnSpc>
                <a:spcPct val="90000"/>
              </a:lnSpc>
            </a:pPr>
            <a:r>
              <a:rPr lang="en-AU" sz="2800" smtClean="0"/>
              <a:t>write message letters out diagonally over a number of rows </a:t>
            </a:r>
          </a:p>
          <a:p>
            <a:pPr eaLnBrk="1" hangingPunct="1">
              <a:lnSpc>
                <a:spcPct val="90000"/>
              </a:lnSpc>
            </a:pPr>
            <a:r>
              <a:rPr lang="en-AU" sz="2800" smtClean="0"/>
              <a:t>then read off cipher row by row</a:t>
            </a:r>
          </a:p>
          <a:p>
            <a:pPr eaLnBrk="1" hangingPunct="1">
              <a:lnSpc>
                <a:spcPct val="90000"/>
              </a:lnSpc>
            </a:pPr>
            <a:r>
              <a:rPr lang="en-US" sz="2800" smtClean="0"/>
              <a:t>eg. write message out as:</a:t>
            </a:r>
            <a:endParaRPr lang="en-AU" sz="2800" smtClean="0"/>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m e m a t r h t g p r y</a:t>
            </a:r>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 e t e f e t e o a a t</a:t>
            </a:r>
          </a:p>
          <a:p>
            <a:pPr eaLnBrk="1" hangingPunct="1">
              <a:lnSpc>
                <a:spcPct val="90000"/>
              </a:lnSpc>
            </a:pPr>
            <a:r>
              <a:rPr lang="en-US" sz="2800" smtClean="0"/>
              <a:t>giving ciphertext</a:t>
            </a:r>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MEMATRHTGPRYETEFETEOAAT</a:t>
            </a:r>
          </a:p>
          <a:p>
            <a:pPr lvl="1" eaLnBrk="1" hangingPunct="1">
              <a:lnSpc>
                <a:spcPct val="90000"/>
              </a:lnSpc>
              <a:buFont typeface="Wingdings" pitchFamily="2" charset="2"/>
              <a:buNone/>
            </a:pPr>
            <a:endParaRPr lang="en-AU" sz="2400" smtClean="0">
              <a:ea typeface="ＭＳ Ｐゴシック" pitchFamily="-107" charset="-128"/>
            </a:endParaRPr>
          </a:p>
          <a:p>
            <a:pPr lvl="1" eaLnBrk="1" hangingPunct="1">
              <a:lnSpc>
                <a:spcPct val="90000"/>
              </a:lnSpc>
            </a:pPr>
            <a:endParaRPr lang="en-AU" sz="2400" smtClean="0">
              <a:ea typeface="ＭＳ Ｐゴシック" pitchFamily="-107"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AU"/>
              <a:t>Row Transposition Ciphers</a:t>
            </a:r>
          </a:p>
        </p:txBody>
      </p:sp>
      <p:sp>
        <p:nvSpPr>
          <p:cNvPr id="104451" name="Rectangle 3"/>
          <p:cNvSpPr>
            <a:spLocks noGrp="1" noChangeArrowheads="1"/>
          </p:cNvSpPr>
          <p:nvPr>
            <p:ph type="body" idx="1"/>
          </p:nvPr>
        </p:nvSpPr>
        <p:spPr/>
        <p:txBody>
          <a:bodyPr/>
          <a:lstStyle/>
          <a:p>
            <a:pPr eaLnBrk="1" hangingPunct="1">
              <a:lnSpc>
                <a:spcPct val="80000"/>
              </a:lnSpc>
              <a:buFont typeface="Wingdings" pitchFamily="-107" charset="2"/>
              <a:buChar char="Ø"/>
              <a:defRPr/>
            </a:pPr>
            <a:r>
              <a:rPr lang="en-US" smtClean="0"/>
              <a:t>is a more complex transposition</a:t>
            </a:r>
            <a:endParaRPr lang="en-AU" smtClean="0"/>
          </a:p>
          <a:p>
            <a:pPr eaLnBrk="1" hangingPunct="1">
              <a:lnSpc>
                <a:spcPct val="80000"/>
              </a:lnSpc>
              <a:buFont typeface="Wingdings" pitchFamily="-107" charset="2"/>
              <a:buChar char="Ø"/>
              <a:defRPr/>
            </a:pPr>
            <a:r>
              <a:rPr lang="en-AU" smtClean="0"/>
              <a:t>write letters of message out in rows over a specified number of columns</a:t>
            </a:r>
          </a:p>
          <a:p>
            <a:pPr eaLnBrk="1" hangingPunct="1">
              <a:lnSpc>
                <a:spcPct val="80000"/>
              </a:lnSpc>
              <a:buFont typeface="Wingdings" pitchFamily="-107" charset="2"/>
              <a:buChar char="Ø"/>
              <a:defRPr/>
            </a:pPr>
            <a:r>
              <a:rPr lang="en-AU" smtClean="0"/>
              <a:t>then reorder the columns according to some key before reading off the rows</a:t>
            </a:r>
            <a:endParaRPr lang="en-AU" sz="3600" smtClean="0">
              <a:latin typeface="Courier New" pitchFamily="-107" charset="0"/>
            </a:endParaRP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Key: </a:t>
            </a:r>
            <a:r>
              <a:rPr lang="en-US" sz="2000" smtClean="0">
                <a:ea typeface="ＭＳ Ｐゴシック" pitchFamily="-107" charset="-128"/>
              </a:rPr>
              <a:t>4312567</a:t>
            </a:r>
            <a:endParaRPr lang="en-AU" sz="2000" smtClean="0">
              <a:latin typeface="Courier" pitchFamily="-107" charset="0"/>
              <a:ea typeface="ＭＳ Ｐゴシック" pitchFamily="-107" charset="-128"/>
            </a:endParaRP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Column Out 3 4 2 1 5 6 7</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Plaintext: a t t a c k p</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o s t p o n e</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d u n t i l t</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w o a m x y z</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Ciphertext: TTNAAPTMTSUOAODWCOIXKNLYPETZ</a:t>
            </a:r>
          </a:p>
          <a:p>
            <a:pPr lvl="1" eaLnBrk="1" hangingPunct="1">
              <a:lnSpc>
                <a:spcPct val="80000"/>
              </a:lnSpc>
              <a:buFont typeface="Wingdings" pitchFamily="-107" charset="2"/>
              <a:buNone/>
              <a:defRPr/>
            </a:pPr>
            <a:r>
              <a:rPr lang="en-AU" sz="2400" smtClean="0">
                <a:ea typeface="ＭＳ Ｐゴシック" pitchFamily="-107" charset="-128"/>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Product Ciphers</a:t>
            </a:r>
            <a:endParaRPr lang="en-AU" smtClean="0"/>
          </a:p>
        </p:txBody>
      </p:sp>
      <p:sp>
        <p:nvSpPr>
          <p:cNvPr id="105475" name="Rectangle 3"/>
          <p:cNvSpPr>
            <a:spLocks noGrp="1" noChangeArrowheads="1"/>
          </p:cNvSpPr>
          <p:nvPr>
            <p:ph type="body" idx="1"/>
          </p:nvPr>
        </p:nvSpPr>
        <p:spPr/>
        <p:txBody>
          <a:bodyPr/>
          <a:lstStyle/>
          <a:p>
            <a:pPr eaLnBrk="1" hangingPunct="1">
              <a:lnSpc>
                <a:spcPct val="90000"/>
              </a:lnSpc>
            </a:pPr>
            <a:r>
              <a:rPr lang="en-AU" sz="2800" smtClean="0"/>
              <a:t>ciphers using substitutions or transpositions are not secure because of language characteristics</a:t>
            </a:r>
          </a:p>
          <a:p>
            <a:pPr eaLnBrk="1" hangingPunct="1">
              <a:lnSpc>
                <a:spcPct val="90000"/>
              </a:lnSpc>
            </a:pPr>
            <a:r>
              <a:rPr lang="en-AU" sz="2800" smtClean="0"/>
              <a:t>hence consider using several ciphers in succession to make harder, but: </a:t>
            </a:r>
          </a:p>
          <a:p>
            <a:pPr lvl="1" eaLnBrk="1" hangingPunct="1">
              <a:lnSpc>
                <a:spcPct val="90000"/>
              </a:lnSpc>
            </a:pPr>
            <a:r>
              <a:rPr lang="en-AU" sz="2400" smtClean="0">
                <a:ea typeface="ＭＳ Ｐゴシック" pitchFamily="-107" charset="-128"/>
              </a:rPr>
              <a:t>two substitutions make a more complex substitution </a:t>
            </a:r>
          </a:p>
          <a:p>
            <a:pPr lvl="1" eaLnBrk="1" hangingPunct="1">
              <a:lnSpc>
                <a:spcPct val="90000"/>
              </a:lnSpc>
            </a:pPr>
            <a:r>
              <a:rPr lang="en-AU" sz="2400" smtClean="0">
                <a:ea typeface="ＭＳ Ｐゴシック" pitchFamily="-107" charset="-128"/>
              </a:rPr>
              <a:t>two transpositions make more complex transposition </a:t>
            </a:r>
          </a:p>
          <a:p>
            <a:pPr lvl="1" eaLnBrk="1" hangingPunct="1">
              <a:lnSpc>
                <a:spcPct val="90000"/>
              </a:lnSpc>
            </a:pPr>
            <a:r>
              <a:rPr lang="en-AU" sz="2400" smtClean="0">
                <a:ea typeface="ＭＳ Ｐゴシック" pitchFamily="-107" charset="-128"/>
              </a:rPr>
              <a:t>but a substitution followed by a transposition makes a new much harder cipher </a:t>
            </a:r>
          </a:p>
          <a:p>
            <a:pPr eaLnBrk="1" hangingPunct="1">
              <a:lnSpc>
                <a:spcPct val="90000"/>
              </a:lnSpc>
            </a:pPr>
            <a:r>
              <a:rPr lang="en-US" sz="2800" smtClean="0"/>
              <a:t>this is bridge from classical to modern ciphers</a:t>
            </a:r>
            <a:endParaRPr lang="en-AU" sz="2800" smtClean="0"/>
          </a:p>
          <a:p>
            <a:pPr eaLnBrk="1" hangingPunct="1">
              <a:lnSpc>
                <a:spcPct val="90000"/>
              </a:lnSpc>
            </a:pPr>
            <a:endParaRPr lang="en-AU"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Rotor Machines</a:t>
            </a:r>
            <a:endParaRPr lang="en-AU" smtClean="0"/>
          </a:p>
        </p:txBody>
      </p:sp>
      <p:sp>
        <p:nvSpPr>
          <p:cNvPr id="106499" name="Rectangle 3"/>
          <p:cNvSpPr>
            <a:spLocks noGrp="1" noChangeArrowheads="1"/>
          </p:cNvSpPr>
          <p:nvPr>
            <p:ph type="body" idx="1"/>
          </p:nvPr>
        </p:nvSpPr>
        <p:spPr/>
        <p:txBody>
          <a:bodyPr/>
          <a:lstStyle/>
          <a:p>
            <a:pPr eaLnBrk="1" hangingPunct="1">
              <a:lnSpc>
                <a:spcPct val="90000"/>
              </a:lnSpc>
            </a:pPr>
            <a:r>
              <a:rPr lang="en-US" sz="2800" smtClean="0"/>
              <a:t>before modern ciphers, rotor machines were most common complex ciphers in use</a:t>
            </a:r>
          </a:p>
          <a:p>
            <a:pPr eaLnBrk="1" hangingPunct="1">
              <a:lnSpc>
                <a:spcPct val="90000"/>
              </a:lnSpc>
            </a:pPr>
            <a:r>
              <a:rPr lang="en-US" sz="2800" smtClean="0"/>
              <a:t>widely used in WW2</a:t>
            </a:r>
          </a:p>
          <a:p>
            <a:pPr lvl="1" eaLnBrk="1" hangingPunct="1">
              <a:lnSpc>
                <a:spcPct val="90000"/>
              </a:lnSpc>
            </a:pPr>
            <a:r>
              <a:rPr lang="en-US" sz="2400" smtClean="0">
                <a:ea typeface="ＭＳ Ｐゴシック" pitchFamily="-107" charset="-128"/>
              </a:rPr>
              <a:t>German Enigma, Allied Hagelin, Japanese Purple</a:t>
            </a:r>
          </a:p>
          <a:p>
            <a:pPr eaLnBrk="1" hangingPunct="1">
              <a:lnSpc>
                <a:spcPct val="90000"/>
              </a:lnSpc>
            </a:pPr>
            <a:r>
              <a:rPr lang="en-US" sz="2800" smtClean="0"/>
              <a:t>implemented a very complex, varying substitution cipher</a:t>
            </a:r>
          </a:p>
          <a:p>
            <a:pPr eaLnBrk="1" hangingPunct="1">
              <a:lnSpc>
                <a:spcPct val="90000"/>
              </a:lnSpc>
            </a:pPr>
            <a:r>
              <a:rPr lang="en-US" sz="2800" smtClean="0"/>
              <a:t>used a series of cylinders, each giving one substitution, which rotated and changed after each letter was encrypted</a:t>
            </a:r>
          </a:p>
          <a:p>
            <a:pPr eaLnBrk="1" hangingPunct="1">
              <a:lnSpc>
                <a:spcPct val="90000"/>
              </a:lnSpc>
            </a:pPr>
            <a:r>
              <a:rPr lang="en-US" sz="2800" smtClean="0"/>
              <a:t>with 3 cylinders have 26</a:t>
            </a:r>
            <a:r>
              <a:rPr lang="en-US" sz="2800" baseline="30000" smtClean="0"/>
              <a:t>3</a:t>
            </a:r>
            <a:r>
              <a:rPr lang="en-US" sz="2800" smtClean="0"/>
              <a:t>=17576 alphabets</a:t>
            </a:r>
            <a:endParaRPr lang="en-AU" sz="28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smtClean="0"/>
              <a:t>Hagelin Rotor Machine</a:t>
            </a:r>
            <a:endParaRPr lang="en-AU" smtClean="0"/>
          </a:p>
        </p:txBody>
      </p:sp>
      <p:pic>
        <p:nvPicPr>
          <p:cNvPr id="94211" name="Picture 7" descr="hagelin.jpg                                                    0009E660  Mnementh                      BEAE7A2F:"/>
          <p:cNvPicPr>
            <a:picLocks noChangeAspect="1" noChangeArrowheads="1"/>
          </p:cNvPicPr>
          <p:nvPr/>
        </p:nvPicPr>
        <p:blipFill>
          <a:blip r:embed="rId3"/>
          <a:srcRect/>
          <a:stretch>
            <a:fillRect/>
          </a:stretch>
        </p:blipFill>
        <p:spPr bwMode="auto">
          <a:xfrm>
            <a:off x="2743200" y="1524000"/>
            <a:ext cx="3552825" cy="495141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smtClean="0"/>
              <a:t>Rotor Machine Principles</a:t>
            </a:r>
          </a:p>
        </p:txBody>
      </p:sp>
      <p:pic>
        <p:nvPicPr>
          <p:cNvPr id="96259" name="Picture 3"/>
          <p:cNvPicPr>
            <a:picLocks noChangeAspect="1"/>
          </p:cNvPicPr>
          <p:nvPr/>
        </p:nvPicPr>
        <p:blipFill>
          <a:blip r:embed="rId3"/>
          <a:srcRect/>
          <a:stretch>
            <a:fillRect/>
          </a:stretch>
        </p:blipFill>
        <p:spPr bwMode="auto">
          <a:xfrm>
            <a:off x="762000" y="1143000"/>
            <a:ext cx="7642225" cy="54514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a:t>Steganography</a:t>
            </a:r>
          </a:p>
        </p:txBody>
      </p:sp>
      <p:sp>
        <p:nvSpPr>
          <p:cNvPr id="107523" name="Rectangle 3"/>
          <p:cNvSpPr>
            <a:spLocks noGrp="1" noChangeArrowheads="1"/>
          </p:cNvSpPr>
          <p:nvPr>
            <p:ph type="body" idx="1"/>
          </p:nvPr>
        </p:nvSpPr>
        <p:spPr/>
        <p:txBody>
          <a:bodyPr/>
          <a:lstStyle/>
          <a:p>
            <a:pPr eaLnBrk="1" hangingPunct="1">
              <a:lnSpc>
                <a:spcPct val="90000"/>
              </a:lnSpc>
            </a:pPr>
            <a:r>
              <a:rPr lang="en-US" smtClean="0"/>
              <a:t>an alternative to encryption</a:t>
            </a:r>
          </a:p>
          <a:p>
            <a:pPr eaLnBrk="1" hangingPunct="1">
              <a:lnSpc>
                <a:spcPct val="90000"/>
              </a:lnSpc>
            </a:pPr>
            <a:r>
              <a:rPr lang="en-US" smtClean="0"/>
              <a:t>hides existence of message</a:t>
            </a:r>
          </a:p>
          <a:p>
            <a:pPr lvl="1" eaLnBrk="1" hangingPunct="1">
              <a:lnSpc>
                <a:spcPct val="90000"/>
              </a:lnSpc>
            </a:pPr>
            <a:r>
              <a:rPr lang="en-US" smtClean="0">
                <a:ea typeface="ＭＳ Ｐゴシック" pitchFamily="-107" charset="-128"/>
              </a:rPr>
              <a:t>using only a subset of letters/words in a longer message marked in some way</a:t>
            </a:r>
          </a:p>
          <a:p>
            <a:pPr lvl="1" eaLnBrk="1" hangingPunct="1">
              <a:lnSpc>
                <a:spcPct val="90000"/>
              </a:lnSpc>
            </a:pPr>
            <a:r>
              <a:rPr lang="en-US" smtClean="0">
                <a:ea typeface="ＭＳ Ｐゴシック" pitchFamily="-107" charset="-128"/>
              </a:rPr>
              <a:t>using invisible ink</a:t>
            </a:r>
          </a:p>
          <a:p>
            <a:pPr lvl="1" eaLnBrk="1" hangingPunct="1">
              <a:lnSpc>
                <a:spcPct val="90000"/>
              </a:lnSpc>
            </a:pPr>
            <a:r>
              <a:rPr lang="en-US" smtClean="0">
                <a:ea typeface="ＭＳ Ｐゴシック" pitchFamily="-107" charset="-128"/>
              </a:rPr>
              <a:t>hiding in LSB in graphic image or sound file</a:t>
            </a:r>
          </a:p>
          <a:p>
            <a:pPr eaLnBrk="1" hangingPunct="1">
              <a:lnSpc>
                <a:spcPct val="90000"/>
              </a:lnSpc>
            </a:pPr>
            <a:r>
              <a:rPr lang="en-US" smtClean="0"/>
              <a:t>has drawbacks</a:t>
            </a:r>
          </a:p>
          <a:p>
            <a:pPr lvl="1" eaLnBrk="1" hangingPunct="1">
              <a:lnSpc>
                <a:spcPct val="90000"/>
              </a:lnSpc>
            </a:pPr>
            <a:r>
              <a:rPr lang="en-US" smtClean="0">
                <a:ea typeface="ＭＳ Ｐゴシック" pitchFamily="-107" charset="-128"/>
              </a:rPr>
              <a:t>high overhead to hide relatively few info bits</a:t>
            </a:r>
          </a:p>
          <a:p>
            <a:pPr eaLnBrk="1" hangingPunct="1">
              <a:lnSpc>
                <a:spcPct val="90000"/>
              </a:lnSpc>
            </a:pPr>
            <a:r>
              <a:rPr lang="en-US" smtClean="0"/>
              <a:t>advantage is can obscure encryption use</a:t>
            </a:r>
          </a:p>
          <a:p>
            <a:pPr lvl="1" eaLnBrk="1" hangingPunct="1">
              <a:lnSpc>
                <a:spcPct val="90000"/>
              </a:lnSpc>
            </a:pPr>
            <a:endParaRPr lang="en-AU" smtClean="0">
              <a:ea typeface="ＭＳ Ｐゴシック" pitchFamily="-107"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Summary</a:t>
            </a:r>
            <a:endParaRPr lang="en-AU" smtClean="0"/>
          </a:p>
        </p:txBody>
      </p:sp>
      <p:sp>
        <p:nvSpPr>
          <p:cNvPr id="108547" name="Rectangle 3"/>
          <p:cNvSpPr>
            <a:spLocks noGrp="1" noChangeArrowheads="1"/>
          </p:cNvSpPr>
          <p:nvPr>
            <p:ph type="body" idx="1"/>
          </p:nvPr>
        </p:nvSpPr>
        <p:spPr>
          <a:xfrm>
            <a:off x="457200" y="1676400"/>
            <a:ext cx="8229600" cy="4953000"/>
          </a:xfrm>
        </p:spPr>
        <p:txBody>
          <a:bodyPr/>
          <a:lstStyle/>
          <a:p>
            <a:pPr eaLnBrk="1" hangingPunct="1"/>
            <a:r>
              <a:rPr lang="en-US" smtClean="0"/>
              <a:t>have considered:</a:t>
            </a:r>
          </a:p>
          <a:p>
            <a:pPr lvl="1" eaLnBrk="1" hangingPunct="1"/>
            <a:r>
              <a:rPr lang="en-US" smtClean="0">
                <a:ea typeface="ＭＳ Ｐゴシック" pitchFamily="-107" charset="-128"/>
              </a:rPr>
              <a:t>classical cipher techniques and terminology</a:t>
            </a:r>
          </a:p>
          <a:p>
            <a:pPr lvl="1" eaLnBrk="1" hangingPunct="1"/>
            <a:r>
              <a:rPr lang="en-US" smtClean="0">
                <a:ea typeface="ＭＳ Ｐゴシック" pitchFamily="-107" charset="-128"/>
              </a:rPr>
              <a:t>monoalphabetic substitution ciphers</a:t>
            </a:r>
          </a:p>
          <a:p>
            <a:pPr lvl="1" eaLnBrk="1" hangingPunct="1"/>
            <a:r>
              <a:rPr lang="en-US" smtClean="0">
                <a:ea typeface="ＭＳ Ｐゴシック" pitchFamily="-107" charset="-128"/>
              </a:rPr>
              <a:t>cryptanalysis using letter frequencies</a:t>
            </a:r>
          </a:p>
          <a:p>
            <a:pPr lvl="1" eaLnBrk="1" hangingPunct="1"/>
            <a:r>
              <a:rPr lang="en-US" smtClean="0">
                <a:ea typeface="ＭＳ Ｐゴシック" pitchFamily="-107" charset="-128"/>
              </a:rPr>
              <a:t>Playfair cipher</a:t>
            </a:r>
          </a:p>
          <a:p>
            <a:pPr lvl="1" eaLnBrk="1" hangingPunct="1"/>
            <a:r>
              <a:rPr lang="en-US" smtClean="0">
                <a:ea typeface="ＭＳ Ｐゴシック" pitchFamily="-107" charset="-128"/>
              </a:rPr>
              <a:t>polyalphabetic ciphers</a:t>
            </a:r>
          </a:p>
          <a:p>
            <a:pPr lvl="1" eaLnBrk="1" hangingPunct="1"/>
            <a:r>
              <a:rPr lang="en-US" smtClean="0">
                <a:ea typeface="ＭＳ Ｐゴシック" pitchFamily="-107" charset="-128"/>
              </a:rPr>
              <a:t>transposition ciphers</a:t>
            </a:r>
          </a:p>
          <a:p>
            <a:pPr lvl="1" eaLnBrk="1" hangingPunct="1"/>
            <a:r>
              <a:rPr lang="en-US" smtClean="0">
                <a:ea typeface="ＭＳ Ｐゴシック" pitchFamily="-107" charset="-128"/>
              </a:rPr>
              <a:t>product ciphers and rotor machines</a:t>
            </a:r>
          </a:p>
          <a:p>
            <a:pPr lvl="1" eaLnBrk="1" hangingPunct="1"/>
            <a:r>
              <a:rPr lang="en-US" smtClean="0">
                <a:ea typeface="ＭＳ Ｐゴシック" pitchFamily="-107" charset="-128"/>
              </a:rPr>
              <a:t>stenography</a:t>
            </a:r>
            <a:endParaRPr lang="en-AU"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Symmetric Cipher Model</a:t>
            </a:r>
            <a:endParaRPr lang="en-AU" smtClean="0"/>
          </a:p>
        </p:txBody>
      </p:sp>
      <p:pic>
        <p:nvPicPr>
          <p:cNvPr id="22531" name="Picture 6"/>
          <p:cNvPicPr>
            <a:picLocks noChangeAspect="1"/>
          </p:cNvPicPr>
          <p:nvPr/>
        </p:nvPicPr>
        <p:blipFill>
          <a:blip r:embed="rId3"/>
          <a:srcRect/>
          <a:stretch>
            <a:fillRect/>
          </a:stretch>
        </p:blipFill>
        <p:spPr bwMode="auto">
          <a:xfrm>
            <a:off x="304800" y="1981200"/>
            <a:ext cx="8572500" cy="3276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Requirements</a:t>
            </a:r>
            <a:endParaRPr lang="en-AU" smtClean="0"/>
          </a:p>
        </p:txBody>
      </p:sp>
      <p:sp>
        <p:nvSpPr>
          <p:cNvPr id="52227" name="Rectangle 3"/>
          <p:cNvSpPr>
            <a:spLocks noGrp="1" noChangeArrowheads="1"/>
          </p:cNvSpPr>
          <p:nvPr>
            <p:ph type="body" idx="1"/>
          </p:nvPr>
        </p:nvSpPr>
        <p:spPr/>
        <p:txBody>
          <a:bodyPr/>
          <a:lstStyle/>
          <a:p>
            <a:pPr eaLnBrk="1" hangingPunct="1">
              <a:lnSpc>
                <a:spcPct val="90000"/>
              </a:lnSpc>
            </a:pPr>
            <a:r>
              <a:rPr lang="en-US" smtClean="0"/>
              <a:t>two requirements for secure use of symmetric encryption:</a:t>
            </a:r>
          </a:p>
          <a:p>
            <a:pPr lvl="1" eaLnBrk="1" hangingPunct="1">
              <a:lnSpc>
                <a:spcPct val="90000"/>
              </a:lnSpc>
            </a:pPr>
            <a:r>
              <a:rPr lang="en-US" smtClean="0">
                <a:ea typeface="ＭＳ Ｐゴシック" pitchFamily="-107" charset="-128"/>
              </a:rPr>
              <a:t>a strong encryption algorithm</a:t>
            </a:r>
          </a:p>
          <a:p>
            <a:pPr lvl="1" eaLnBrk="1" hangingPunct="1">
              <a:lnSpc>
                <a:spcPct val="90000"/>
              </a:lnSpc>
            </a:pPr>
            <a:r>
              <a:rPr lang="en-US" smtClean="0">
                <a:ea typeface="ＭＳ Ｐゴシック" pitchFamily="-107" charset="-128"/>
              </a:rPr>
              <a:t>a secret key known only to sender / receiver</a:t>
            </a:r>
          </a:p>
          <a:p>
            <a:pPr eaLnBrk="1" hangingPunct="1">
              <a:lnSpc>
                <a:spcPct val="90000"/>
              </a:lnSpc>
            </a:pPr>
            <a:r>
              <a:rPr lang="en-US" smtClean="0"/>
              <a:t>mathematically have:</a:t>
            </a:r>
          </a:p>
          <a:p>
            <a:pPr lvl="1" eaLnBrk="1" hangingPunct="1">
              <a:lnSpc>
                <a:spcPct val="90000"/>
              </a:lnSpc>
              <a:buFont typeface="Wingdings" pitchFamily="2" charset="2"/>
              <a:buNone/>
            </a:pPr>
            <a:r>
              <a:rPr lang="en-US" i="1" smtClean="0">
                <a:ea typeface="ＭＳ Ｐゴシック" pitchFamily="-107" charset="-128"/>
              </a:rPr>
              <a:t>	Y </a:t>
            </a:r>
            <a:r>
              <a:rPr lang="en-US" smtClean="0">
                <a:ea typeface="ＭＳ Ｐゴシック" pitchFamily="-107" charset="-128"/>
              </a:rPr>
              <a:t>= E(K, </a:t>
            </a:r>
            <a:r>
              <a:rPr lang="en-US" i="1" smtClean="0">
                <a:ea typeface="ＭＳ Ｐゴシック" pitchFamily="-107" charset="-128"/>
              </a:rPr>
              <a:t>X</a:t>
            </a:r>
            <a:r>
              <a:rPr lang="en-US" smtClean="0">
                <a:ea typeface="ＭＳ Ｐゴシック" pitchFamily="-107" charset="-128"/>
              </a:rPr>
              <a:t>)</a:t>
            </a:r>
          </a:p>
          <a:p>
            <a:pPr lvl="1" eaLnBrk="1" hangingPunct="1">
              <a:lnSpc>
                <a:spcPct val="90000"/>
              </a:lnSpc>
              <a:buFont typeface="Wingdings" pitchFamily="2" charset="2"/>
              <a:buNone/>
            </a:pPr>
            <a:r>
              <a:rPr lang="en-US" i="1" smtClean="0">
                <a:ea typeface="ＭＳ Ｐゴシック" pitchFamily="-107" charset="-128"/>
              </a:rPr>
              <a:t>	X </a:t>
            </a:r>
            <a:r>
              <a:rPr lang="en-US" smtClean="0">
                <a:ea typeface="ＭＳ Ｐゴシック" pitchFamily="-107" charset="-128"/>
              </a:rPr>
              <a:t>= D(K, </a:t>
            </a:r>
            <a:r>
              <a:rPr lang="en-US" i="1" smtClean="0">
                <a:ea typeface="ＭＳ Ｐゴシック" pitchFamily="-107" charset="-128"/>
              </a:rPr>
              <a:t>Y</a:t>
            </a:r>
            <a:r>
              <a:rPr lang="en-US" smtClean="0">
                <a:ea typeface="ＭＳ Ｐゴシック" pitchFamily="-107" charset="-128"/>
              </a:rPr>
              <a:t>)</a:t>
            </a:r>
          </a:p>
          <a:p>
            <a:pPr eaLnBrk="1" hangingPunct="1">
              <a:lnSpc>
                <a:spcPct val="90000"/>
              </a:lnSpc>
            </a:pPr>
            <a:r>
              <a:rPr lang="en-US" smtClean="0"/>
              <a:t>assume encryption algorithm is known</a:t>
            </a:r>
          </a:p>
          <a:p>
            <a:pPr eaLnBrk="1" hangingPunct="1">
              <a:lnSpc>
                <a:spcPct val="90000"/>
              </a:lnSpc>
            </a:pPr>
            <a:r>
              <a:rPr lang="en-US" smtClean="0"/>
              <a:t>implies a secure channel to distribute key</a:t>
            </a:r>
            <a:endParaRPr lang="en-AU"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t>Cryptography</a:t>
            </a:r>
            <a:endParaRPr lang="en-AU" smtClean="0"/>
          </a:p>
        </p:txBody>
      </p:sp>
      <p:sp>
        <p:nvSpPr>
          <p:cNvPr id="54275" name="Rectangle 3"/>
          <p:cNvSpPr>
            <a:spLocks noGrp="1" noChangeArrowheads="1"/>
          </p:cNvSpPr>
          <p:nvPr>
            <p:ph type="body" idx="1"/>
          </p:nvPr>
        </p:nvSpPr>
        <p:spPr>
          <a:xfrm>
            <a:off x="457200" y="1447800"/>
            <a:ext cx="8229600" cy="4724400"/>
          </a:xfrm>
        </p:spPr>
        <p:txBody>
          <a:bodyPr/>
          <a:lstStyle/>
          <a:p>
            <a:pPr eaLnBrk="1" hangingPunct="1"/>
            <a:r>
              <a:rPr lang="en-US" smtClean="0"/>
              <a:t>can characterize cryptographic system by:</a:t>
            </a:r>
          </a:p>
          <a:p>
            <a:pPr lvl="1" eaLnBrk="1" hangingPunct="1"/>
            <a:r>
              <a:rPr lang="en-US" smtClean="0">
                <a:ea typeface="ＭＳ Ｐゴシック" pitchFamily="-107" charset="-128"/>
              </a:rPr>
              <a:t>type of encryption operations used</a:t>
            </a:r>
          </a:p>
          <a:p>
            <a:pPr lvl="2" eaLnBrk="1" hangingPunct="1"/>
            <a:r>
              <a:rPr lang="en-US" smtClean="0">
                <a:ea typeface="ＭＳ Ｐゴシック" pitchFamily="-107" charset="-128"/>
              </a:rPr>
              <a:t>substitution</a:t>
            </a:r>
          </a:p>
          <a:p>
            <a:pPr lvl="2" eaLnBrk="1" hangingPunct="1"/>
            <a:r>
              <a:rPr lang="en-US" smtClean="0">
                <a:ea typeface="ＭＳ Ｐゴシック" pitchFamily="-107" charset="-128"/>
              </a:rPr>
              <a:t>transposition</a:t>
            </a:r>
          </a:p>
          <a:p>
            <a:pPr lvl="2" eaLnBrk="1" hangingPunct="1"/>
            <a:r>
              <a:rPr lang="en-US" smtClean="0">
                <a:ea typeface="ＭＳ Ｐゴシック" pitchFamily="-107" charset="-128"/>
              </a:rPr>
              <a:t>product</a:t>
            </a:r>
          </a:p>
          <a:p>
            <a:pPr lvl="1" eaLnBrk="1" hangingPunct="1"/>
            <a:r>
              <a:rPr lang="en-US" smtClean="0">
                <a:ea typeface="ＭＳ Ｐゴシック" pitchFamily="-107" charset="-128"/>
              </a:rPr>
              <a:t>number of keys used</a:t>
            </a:r>
          </a:p>
          <a:p>
            <a:pPr lvl="2" eaLnBrk="1" hangingPunct="1"/>
            <a:r>
              <a:rPr lang="en-US" smtClean="0">
                <a:ea typeface="ＭＳ Ｐゴシック" pitchFamily="-107" charset="-128"/>
              </a:rPr>
              <a:t>single-key or private</a:t>
            </a:r>
          </a:p>
          <a:p>
            <a:pPr lvl="2" eaLnBrk="1" hangingPunct="1"/>
            <a:r>
              <a:rPr lang="en-US" smtClean="0">
                <a:ea typeface="ＭＳ Ｐゴシック" pitchFamily="-107" charset="-128"/>
              </a:rPr>
              <a:t>two-key or public</a:t>
            </a:r>
          </a:p>
          <a:p>
            <a:pPr lvl="1" eaLnBrk="1" hangingPunct="1"/>
            <a:r>
              <a:rPr lang="en-US" smtClean="0">
                <a:ea typeface="ＭＳ Ｐゴシック" pitchFamily="-107" charset="-128"/>
              </a:rPr>
              <a:t>way in which plaintext is processed</a:t>
            </a:r>
          </a:p>
          <a:p>
            <a:pPr lvl="2" eaLnBrk="1" hangingPunct="1"/>
            <a:r>
              <a:rPr lang="en-US" smtClean="0">
                <a:ea typeface="ＭＳ Ｐゴシック" pitchFamily="-107" charset="-128"/>
              </a:rPr>
              <a:t>block</a:t>
            </a:r>
          </a:p>
          <a:p>
            <a:pPr lvl="2" eaLnBrk="1" hangingPunct="1"/>
            <a:r>
              <a:rPr lang="en-US" smtClean="0">
                <a:ea typeface="ＭＳ Ｐゴシック" pitchFamily="-107" charset="-128"/>
              </a:rPr>
              <a:t>stream</a:t>
            </a:r>
            <a:endParaRPr lang="en-AU" smtClean="0">
              <a:ea typeface="ＭＳ Ｐゴシック" pitchFamily="-107"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smtClean="0"/>
              <a:t>Cryptanalysis</a:t>
            </a:r>
            <a:endParaRPr lang="en-AU" smtClean="0"/>
          </a:p>
        </p:txBody>
      </p:sp>
      <p:sp>
        <p:nvSpPr>
          <p:cNvPr id="1027" name="Rectangle 3"/>
          <p:cNvSpPr>
            <a:spLocks noGrp="1" noChangeArrowheads="1"/>
          </p:cNvSpPr>
          <p:nvPr>
            <p:ph type="body" idx="1"/>
          </p:nvPr>
        </p:nvSpPr>
        <p:spPr/>
        <p:txBody>
          <a:bodyPr/>
          <a:lstStyle/>
          <a:p>
            <a:pPr eaLnBrk="1" hangingPunct="1"/>
            <a:r>
              <a:rPr lang="en-US" smtClean="0"/>
              <a:t>objective to recover key not just message</a:t>
            </a:r>
          </a:p>
          <a:p>
            <a:pPr eaLnBrk="1" hangingPunct="1"/>
            <a:r>
              <a:rPr lang="en-US" smtClean="0"/>
              <a:t>general approaches:</a:t>
            </a:r>
          </a:p>
          <a:p>
            <a:pPr lvl="1" eaLnBrk="1" hangingPunct="1"/>
            <a:r>
              <a:rPr lang="en-US" smtClean="0">
                <a:ea typeface="ＭＳ Ｐゴシック" pitchFamily="-107" charset="-128"/>
              </a:rPr>
              <a:t>cryptanalytic attack</a:t>
            </a:r>
          </a:p>
          <a:p>
            <a:pPr lvl="1" eaLnBrk="1" hangingPunct="1"/>
            <a:r>
              <a:rPr lang="en-US" smtClean="0">
                <a:ea typeface="ＭＳ Ｐゴシック" pitchFamily="-107" charset="-128"/>
              </a:rPr>
              <a:t>brute-force attack</a:t>
            </a:r>
          </a:p>
          <a:p>
            <a:pPr eaLnBrk="1" hangingPunct="1"/>
            <a:r>
              <a:rPr lang="en-US" smtClean="0"/>
              <a:t>if either succeed all key use compromised</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Cryptanalytic Attacks</a:t>
            </a:r>
            <a:endParaRPr lang="en-AU" smtClean="0"/>
          </a:p>
        </p:txBody>
      </p:sp>
      <p:sp>
        <p:nvSpPr>
          <p:cNvPr id="55299" name="Rectangle 3"/>
          <p:cNvSpPr>
            <a:spLocks noGrp="1" noChangeArrowheads="1"/>
          </p:cNvSpPr>
          <p:nvPr>
            <p:ph type="body" idx="1"/>
          </p:nvPr>
        </p:nvSpPr>
        <p:spPr>
          <a:xfrm>
            <a:off x="468313" y="1268413"/>
            <a:ext cx="8229600" cy="5589587"/>
          </a:xfrm>
        </p:spPr>
        <p:txBody>
          <a:bodyPr/>
          <a:lstStyle/>
          <a:p>
            <a:pPr eaLnBrk="1" hangingPunct="1">
              <a:lnSpc>
                <a:spcPct val="90000"/>
              </a:lnSpc>
              <a:buFont typeface="Wingdings" pitchFamily="-107" charset="2"/>
              <a:buChar char="Ø"/>
              <a:defRPr/>
            </a:pPr>
            <a:r>
              <a:rPr lang="en-AU" b="1"/>
              <a:t>ciphertext only</a:t>
            </a:r>
            <a:r>
              <a:rPr lang="en-AU"/>
              <a:t> </a:t>
            </a:r>
          </a:p>
          <a:p>
            <a:pPr lvl="1" eaLnBrk="1" hangingPunct="1">
              <a:lnSpc>
                <a:spcPct val="90000"/>
              </a:lnSpc>
              <a:buFont typeface="Wingdings" pitchFamily="-107" charset="2"/>
              <a:buChar char="l"/>
              <a:defRPr/>
            </a:pPr>
            <a:r>
              <a:rPr lang="en-AU">
                <a:ea typeface="ＭＳ Ｐゴシック" pitchFamily="-107" charset="-128"/>
              </a:rPr>
              <a:t>only know algorithm &amp; ciphertext, is statistical, know or can identify plaintext </a:t>
            </a:r>
          </a:p>
          <a:p>
            <a:pPr eaLnBrk="1" hangingPunct="1">
              <a:lnSpc>
                <a:spcPct val="90000"/>
              </a:lnSpc>
              <a:buFont typeface="Wingdings" pitchFamily="-107" charset="2"/>
              <a:buChar char="Ø"/>
              <a:defRPr/>
            </a:pPr>
            <a:r>
              <a:rPr lang="en-AU" b="1"/>
              <a:t>known plaintext</a:t>
            </a:r>
            <a:r>
              <a:rPr lang="en-AU"/>
              <a:t> </a:t>
            </a:r>
          </a:p>
          <a:p>
            <a:pPr lvl="1" eaLnBrk="1" hangingPunct="1">
              <a:lnSpc>
                <a:spcPct val="90000"/>
              </a:lnSpc>
              <a:buFont typeface="Wingdings" pitchFamily="-107" charset="2"/>
              <a:buChar char="l"/>
              <a:defRPr/>
            </a:pPr>
            <a:r>
              <a:rPr lang="en-AU">
                <a:ea typeface="ＭＳ Ｐゴシック" pitchFamily="-107" charset="-128"/>
              </a:rPr>
              <a:t>know/suspect plaintext &amp; ciphertext</a:t>
            </a:r>
          </a:p>
          <a:p>
            <a:pPr eaLnBrk="1" hangingPunct="1">
              <a:lnSpc>
                <a:spcPct val="90000"/>
              </a:lnSpc>
              <a:buFont typeface="Wingdings" pitchFamily="-107" charset="2"/>
              <a:buChar char="Ø"/>
              <a:defRPr/>
            </a:pPr>
            <a:r>
              <a:rPr lang="en-AU" b="1"/>
              <a:t>chosen plaintext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and obtain ciphertext</a:t>
            </a:r>
          </a:p>
          <a:p>
            <a:pPr eaLnBrk="1" hangingPunct="1">
              <a:lnSpc>
                <a:spcPct val="90000"/>
              </a:lnSpc>
              <a:buFont typeface="Wingdings" pitchFamily="-107" charset="2"/>
              <a:buChar char="Ø"/>
              <a:defRPr/>
            </a:pPr>
            <a:r>
              <a:rPr lang="en-AU" b="1"/>
              <a:t>chosen ciphertext</a:t>
            </a:r>
            <a:r>
              <a:rPr lang="en-AU"/>
              <a:t> </a:t>
            </a:r>
          </a:p>
          <a:p>
            <a:pPr lvl="1" eaLnBrk="1" hangingPunct="1">
              <a:lnSpc>
                <a:spcPct val="90000"/>
              </a:lnSpc>
              <a:buFont typeface="Wingdings" pitchFamily="-107" charset="2"/>
              <a:buChar char="l"/>
              <a:defRPr/>
            </a:pPr>
            <a:r>
              <a:rPr lang="en-AU">
                <a:ea typeface="ＭＳ Ｐゴシック" pitchFamily="-107" charset="-128"/>
              </a:rPr>
              <a:t>select ciphertext and obtain plaintext</a:t>
            </a:r>
          </a:p>
          <a:p>
            <a:pPr eaLnBrk="1" hangingPunct="1">
              <a:lnSpc>
                <a:spcPct val="90000"/>
              </a:lnSpc>
              <a:buFont typeface="Wingdings" pitchFamily="-107" charset="2"/>
              <a:buChar char="Ø"/>
              <a:defRPr/>
            </a:pPr>
            <a:r>
              <a:rPr lang="en-AU" b="1"/>
              <a:t>chosen 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or ciphertext to en/decrypt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More Definitions</a:t>
            </a:r>
            <a:endParaRPr lang="en-AU" smtClean="0"/>
          </a:p>
        </p:txBody>
      </p:sp>
      <p:sp>
        <p:nvSpPr>
          <p:cNvPr id="56323" name="Rectangle 3"/>
          <p:cNvSpPr>
            <a:spLocks noGrp="1" noChangeArrowheads="1"/>
          </p:cNvSpPr>
          <p:nvPr>
            <p:ph type="body" idx="1"/>
          </p:nvPr>
        </p:nvSpPr>
        <p:spPr>
          <a:xfrm>
            <a:off x="457200" y="1447800"/>
            <a:ext cx="8229600" cy="4800600"/>
          </a:xfrm>
        </p:spPr>
        <p:txBody>
          <a:bodyPr/>
          <a:lstStyle/>
          <a:p>
            <a:pPr eaLnBrk="1" hangingPunct="1">
              <a:buFont typeface="Wingdings" pitchFamily="-107" charset="2"/>
              <a:buChar char="Ø"/>
              <a:defRPr/>
            </a:pPr>
            <a:r>
              <a:rPr lang="en-AU" b="1"/>
              <a:t>unconditional security</a:t>
            </a:r>
            <a:r>
              <a:rPr lang="en-AU"/>
              <a:t> </a:t>
            </a:r>
          </a:p>
          <a:p>
            <a:pPr lvl="1" eaLnBrk="1" hangingPunct="1">
              <a:buFont typeface="Wingdings" pitchFamily="-107" charset="2"/>
              <a:buChar char="l"/>
              <a:defRPr/>
            </a:pPr>
            <a:r>
              <a:rPr lang="en-AU">
                <a:ea typeface="ＭＳ Ｐゴシック" pitchFamily="-107" charset="-128"/>
              </a:rPr>
              <a:t>no matter how much computer power or time is available, the cipher cannot be broken since the ciphertext provides insufficient information to uniquely determine the corresponding plaintext </a:t>
            </a:r>
          </a:p>
          <a:p>
            <a:pPr eaLnBrk="1" hangingPunct="1">
              <a:buFont typeface="Wingdings" pitchFamily="-107" charset="2"/>
              <a:buChar char="Ø"/>
              <a:defRPr/>
            </a:pPr>
            <a:r>
              <a:rPr lang="en-AU" b="1"/>
              <a:t>computational security</a:t>
            </a:r>
            <a:r>
              <a:rPr lang="en-AU"/>
              <a:t> </a:t>
            </a:r>
          </a:p>
          <a:p>
            <a:pPr lvl="1" eaLnBrk="1" hangingPunct="1">
              <a:buFont typeface="Wingdings" pitchFamily="-107" charset="2"/>
              <a:buChar char="l"/>
              <a:defRPr/>
            </a:pPr>
            <a:r>
              <a:rPr lang="en-AU">
                <a:ea typeface="ＭＳ Ｐゴシック" pitchFamily="-107" charset="-128"/>
              </a:rPr>
              <a:t>given limited computing resources (eg time needed for calculations is greater than age of universe), the cipher cannot be broken </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640</TotalTime>
  <Words>6114</Words>
  <Application>Microsoft Macintosh PowerPoint</Application>
  <PresentationFormat>On-screen Show (4:3)</PresentationFormat>
  <Paragraphs>412</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Calibri</vt:lpstr>
      <vt:lpstr>Courier</vt:lpstr>
      <vt:lpstr>Courier New</vt:lpstr>
      <vt:lpstr>ＭＳ Ｐゴシック</vt:lpstr>
      <vt:lpstr>Symbol</vt:lpstr>
      <vt:lpstr>Times</vt:lpstr>
      <vt:lpstr>Times-Roman</vt:lpstr>
      <vt:lpstr>Wingdings</vt:lpstr>
      <vt:lpstr>Arial</vt:lpstr>
      <vt:lpstr>ch01</vt:lpstr>
      <vt:lpstr>Classical Encryption Techniques</vt:lpstr>
      <vt:lpstr>Symmetric Encryption</vt:lpstr>
      <vt:lpstr>Some Basic Terminology</vt:lpstr>
      <vt:lpstr>Symmetric Cipher Model</vt:lpstr>
      <vt:lpstr>Requirements</vt:lpstr>
      <vt:lpstr>Cryptography</vt:lpstr>
      <vt:lpstr>Cryptanalysis</vt:lpstr>
      <vt:lpstr>Cryptanalytic Attacks</vt:lpstr>
      <vt:lpstr>More Definitions</vt:lpstr>
      <vt:lpstr>Brute Force Search</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Polyalphabetic Ciphers</vt:lpstr>
      <vt:lpstr>Vigenère Cipher</vt:lpstr>
      <vt:lpstr>Example of Vigenère Cipher</vt:lpstr>
      <vt:lpstr>Aids</vt:lpstr>
      <vt:lpstr>Security of Vigenère Ciphers</vt:lpstr>
      <vt:lpstr>Autokey Cipher</vt:lpstr>
      <vt:lpstr>Vernam Cipher</vt:lpstr>
      <vt:lpstr>One-Time Pad</vt:lpstr>
      <vt:lpstr>Transposition Ciphers</vt:lpstr>
      <vt:lpstr>Rail Fence cipher</vt:lpstr>
      <vt:lpstr>Row Transposition Ciphers</vt:lpstr>
      <vt:lpstr>Product Ciphers</vt:lpstr>
      <vt:lpstr>Rotor Machines</vt:lpstr>
      <vt:lpstr>Hagelin Rotor Machine</vt:lpstr>
      <vt:lpstr>Rotor Machine Principles</vt:lpstr>
      <vt:lpstr>Steganography</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 Techniques</dc:title>
  <dc:subject/>
  <dc:creator/>
  <cp:keywords/>
  <dc:description/>
  <cp:lastModifiedBy>Microsoft Office User</cp:lastModifiedBy>
  <cp:revision>39</cp:revision>
  <cp:lastPrinted>2009-08-04T04:48:40Z</cp:lastPrinted>
  <dcterms:created xsi:type="dcterms:W3CDTF">2009-08-04T03:17:45Z</dcterms:created>
  <dcterms:modified xsi:type="dcterms:W3CDTF">2019-01-24T11:21:42Z</dcterms:modified>
  <cp:category/>
</cp:coreProperties>
</file>