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3"/>
  </p:notesMasterIdLst>
  <p:sldIdLst>
    <p:sldId id="257" r:id="rId2"/>
    <p:sldId id="275" r:id="rId3"/>
    <p:sldId id="279" r:id="rId4"/>
    <p:sldId id="300" r:id="rId5"/>
    <p:sldId id="280" r:id="rId6"/>
    <p:sldId id="281" r:id="rId7"/>
    <p:sldId id="301" r:id="rId8"/>
    <p:sldId id="282" r:id="rId9"/>
    <p:sldId id="292" r:id="rId10"/>
    <p:sldId id="302" r:id="rId11"/>
    <p:sldId id="283" r:id="rId12"/>
    <p:sldId id="293" r:id="rId13"/>
    <p:sldId id="284" r:id="rId14"/>
    <p:sldId id="294" r:id="rId15"/>
    <p:sldId id="303" r:id="rId16"/>
    <p:sldId id="307" r:id="rId17"/>
    <p:sldId id="295" r:id="rId18"/>
    <p:sldId id="285" r:id="rId19"/>
    <p:sldId id="296" r:id="rId20"/>
    <p:sldId id="286" r:id="rId21"/>
    <p:sldId id="287" r:id="rId22"/>
    <p:sldId id="297" r:id="rId23"/>
    <p:sldId id="299" r:id="rId24"/>
    <p:sldId id="304" r:id="rId25"/>
    <p:sldId id="305" r:id="rId26"/>
    <p:sldId id="306" r:id="rId27"/>
    <p:sldId id="288" r:id="rId28"/>
    <p:sldId id="298" r:id="rId29"/>
    <p:sldId id="289" r:id="rId30"/>
    <p:sldId id="290" r:id="rId31"/>
    <p:sldId id="274" r:id="rId3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577" autoAdjust="0"/>
  </p:normalViewPr>
  <p:slideViewPr>
    <p:cSldViewPr>
      <p:cViewPr>
        <p:scale>
          <a:sx n="90" d="100"/>
          <a:sy n="90" d="100"/>
        </p:scale>
        <p:origin x="228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9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EBDBE3F-F093-473E-8201-6DEF8DF1E983}" type="slidenum">
              <a:rPr lang="en-AU"/>
              <a:pPr/>
              <a:t>‹#›</a:t>
            </a:fld>
            <a:endParaRPr lang="en-AU"/>
          </a:p>
        </p:txBody>
      </p:sp>
    </p:spTree>
    <p:extLst>
      <p:ext uri="{BB962C8B-B14F-4D97-AF65-F5344CB8AC3E}">
        <p14:creationId xmlns:p14="http://schemas.microsoft.com/office/powerpoint/2010/main" val="2374630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5C1D5A-7DC4-4598-B617-ABEB1A5035A0}" type="slidenum">
              <a:rPr lang="en-AU"/>
              <a:pPr/>
              <a:t>1</a:t>
            </a:fld>
            <a:endParaRPr lang="en-AU"/>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smtClean="0">
                <a:latin typeface="Arial" pitchFamily="34" charset="0"/>
              </a:rPr>
              <a:t>Intro quote.</a:t>
            </a:r>
          </a:p>
        </p:txBody>
      </p:sp>
    </p:spTree>
    <p:extLst>
      <p:ext uri="{BB962C8B-B14F-4D97-AF65-F5344CB8AC3E}">
        <p14:creationId xmlns:p14="http://schemas.microsoft.com/office/powerpoint/2010/main" val="1200324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p:spPr>
        <p:txBody>
          <a:bodyPr/>
          <a:lstStyle/>
          <a:p>
            <a:pPr eaLnBrk="1" hangingPunct="1"/>
            <a:r>
              <a:rPr lang="en-US" smtClean="0">
                <a:latin typeface="Arial" pitchFamily="34" charset="0"/>
              </a:rPr>
              <a:t>Show an example of the SubBytes transformation from the text.</a:t>
            </a:r>
          </a:p>
        </p:txBody>
      </p:sp>
      <p:sp>
        <p:nvSpPr>
          <p:cNvPr id="35844" name="Slide Number Placeholder 3"/>
          <p:cNvSpPr>
            <a:spLocks noGrp="1"/>
          </p:cNvSpPr>
          <p:nvPr>
            <p:ph type="sldNum" sz="quarter" idx="5"/>
          </p:nvPr>
        </p:nvSpPr>
        <p:spPr>
          <a:noFill/>
        </p:spPr>
        <p:txBody>
          <a:bodyPr/>
          <a:lstStyle/>
          <a:p>
            <a:fld id="{47E6FF0D-CBAB-43EC-8EC8-0B051AE9EED6}" type="slidenum">
              <a:rPr lang="en-AU"/>
              <a:pPr/>
              <a:t>10</a:t>
            </a:fld>
            <a:endParaRPr lang="en-AU"/>
          </a:p>
        </p:txBody>
      </p:sp>
    </p:spTree>
    <p:extLst>
      <p:ext uri="{BB962C8B-B14F-4D97-AF65-F5344CB8AC3E}">
        <p14:creationId xmlns:p14="http://schemas.microsoft.com/office/powerpoint/2010/main" val="65263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344183B-CD1B-4E2C-B929-720086093C10}" type="slidenum">
              <a:rPr lang="en-AU"/>
              <a:pPr/>
              <a:t>11</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ShiftRows stage 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performs the circular shifts in the opposite direction for each row. This row shift moves an individual byte from one column to another, which is a linear distance of a multiple of 4 bytes, and ensures that the 4 bytes of one column are spread out to four different columns.</a:t>
            </a: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652249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BA07360-799E-47EB-A8F2-D625040DF9CB}" type="slidenum">
              <a:rPr lang="en-AU"/>
              <a:pPr/>
              <a:t>12</a:t>
            </a:fld>
            <a:endParaRPr lang="en-AU"/>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noFill/>
          <a:ln/>
        </p:spPr>
        <p:txBody>
          <a:bodyPr/>
          <a:lstStyle/>
          <a:p>
            <a:pPr eaLnBrk="1" hangingPunct="1"/>
            <a:r>
              <a:rPr lang="en-AU" smtClean="0">
                <a:latin typeface="Arial" pitchFamily="34" charset="0"/>
              </a:rPr>
              <a:t>Stalling Figure 5.7a illustrates the Shift Rows permutation. Then show </a:t>
            </a:r>
            <a:r>
              <a:rPr lang="en-US" smtClean="0">
                <a:latin typeface="Arial" pitchFamily="34" charset="0"/>
              </a:rPr>
              <a:t>an example of ShiftRows from the text.</a:t>
            </a:r>
            <a:endParaRPr lang="en-AU" smtClean="0">
              <a:latin typeface="Arial" pitchFamily="34" charset="0"/>
            </a:endParaRPr>
          </a:p>
        </p:txBody>
      </p:sp>
    </p:spTree>
    <p:extLst>
      <p:ext uri="{BB962C8B-B14F-4D97-AF65-F5344CB8AC3E}">
        <p14:creationId xmlns:p14="http://schemas.microsoft.com/office/powerpoint/2010/main" val="253550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418F6CC-2405-4224-BD11-93453DDB0A4B}" type="slidenum">
              <a:rPr lang="en-AU"/>
              <a:pPr/>
              <a:t>13</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forward mix column transformation, called MixColumns, operates on each column individually. Each byte of a column is mapped into a new value that is a function of all four bytes in that column. It is a substitution that makes use of arithmetic over GF(2^8). Each byte of a column is mapped into a new value that is a function of all four bytes in that column. It is designed as a matrix multiplication where each byte is treated as a polynomial in GF(2</a:t>
            </a:r>
            <a:r>
              <a:rPr lang="en-US" baseline="30000" smtClean="0">
                <a:latin typeface="Arial" pitchFamily="34" charset="0"/>
                <a:cs typeface="Arial" pitchFamily="34" charset="0"/>
              </a:rPr>
              <a:t>8</a:t>
            </a:r>
            <a:r>
              <a:rPr lang="en-US" smtClean="0">
                <a:latin typeface="Arial" pitchFamily="34" charset="0"/>
                <a:cs typeface="Arial" pitchFamily="34" charset="0"/>
              </a:rPr>
              <a:t>). The inverse used for decryption involves a different set of constants.</a:t>
            </a:r>
          </a:p>
          <a:p>
            <a:pPr eaLnBrk="1" hangingPunct="1"/>
            <a:r>
              <a:rPr lang="en-US" smtClean="0">
                <a:latin typeface="Arial" pitchFamily="34" charset="0"/>
                <a:cs typeface="Arial" pitchFamily="34" charset="0"/>
              </a:rPr>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eaLnBrk="1" hangingPunct="1"/>
            <a:endParaRPr lang="en-US" smtClean="0">
              <a:latin typeface="Arial" pitchFamily="34" charset="0"/>
              <a:cs typeface="Arial" pitchFamily="34" charset="0"/>
            </a:endParaRPr>
          </a:p>
          <a:p>
            <a:pPr eaLnBrk="1" hangingPunct="1"/>
            <a:endParaRPr lang="en-US" smtClean="0">
              <a:latin typeface="Arial" pitchFamily="34" charset="0"/>
              <a:cs typeface="Arial" pitchFamily="34" charset="0"/>
            </a:endParaRP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823429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14010A9-7D39-44BC-A923-F2DDA3200B9E}" type="slidenum">
              <a:rPr lang="en-AU"/>
              <a:pPr/>
              <a:t>14</a:t>
            </a:fld>
            <a:endParaRPr lang="en-AU"/>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noFill/>
          <a:ln/>
        </p:spPr>
        <p:txBody>
          <a:bodyPr/>
          <a:lstStyle/>
          <a:p>
            <a:pPr eaLnBrk="1" hangingPunct="1"/>
            <a:r>
              <a:rPr lang="en-AU" smtClean="0">
                <a:latin typeface="Arial" pitchFamily="34" charset="0"/>
              </a:rPr>
              <a:t>Stalling Figure 5.5b illustrates the Mix Columns transformation.</a:t>
            </a:r>
          </a:p>
        </p:txBody>
      </p:sp>
    </p:spTree>
    <p:extLst>
      <p:ext uri="{BB962C8B-B14F-4D97-AF65-F5344CB8AC3E}">
        <p14:creationId xmlns:p14="http://schemas.microsoft.com/office/powerpoint/2010/main" val="987791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pPr eaLnBrk="1" hangingPunct="1"/>
            <a:r>
              <a:rPr lang="en-US" smtClean="0">
                <a:latin typeface="Arial" pitchFamily="34" charset="0"/>
              </a:rPr>
              <a:t>Show an example of the </a:t>
            </a:r>
            <a:r>
              <a:rPr lang="en-AU" smtClean="0">
                <a:latin typeface="Arial" pitchFamily="34" charset="0"/>
              </a:rPr>
              <a:t>MixColumns </a:t>
            </a:r>
            <a:r>
              <a:rPr lang="en-US" smtClean="0">
                <a:latin typeface="Arial" pitchFamily="34" charset="0"/>
              </a:rPr>
              <a:t>transformation from the text, along with verification of the first column of this example. </a:t>
            </a:r>
          </a:p>
          <a:p>
            <a:pPr eaLnBrk="1" hangingPunct="1"/>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25B48E65-5F2F-4B9A-97E2-C794C38CF89F}" type="slidenum">
              <a:rPr lang="en-AU"/>
              <a:pPr/>
              <a:t>15</a:t>
            </a:fld>
            <a:endParaRPr lang="en-AU"/>
          </a:p>
        </p:txBody>
      </p:sp>
    </p:spTree>
    <p:extLst>
      <p:ext uri="{BB962C8B-B14F-4D97-AF65-F5344CB8AC3E}">
        <p14:creationId xmlns:p14="http://schemas.microsoft.com/office/powerpoint/2010/main" val="176879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smtClean="0">
                <a:latin typeface="Arial" pitchFamily="34" charset="0"/>
              </a:rPr>
              <a:t>AES uses arithmetic in the finite field GF(2</a:t>
            </a:r>
            <a:r>
              <a:rPr lang="en-US" baseline="30000" smtClean="0">
                <a:latin typeface="Arial" pitchFamily="34" charset="0"/>
              </a:rPr>
              <a:t>8</a:t>
            </a:r>
            <a:r>
              <a:rPr lang="en-US" smtClean="0">
                <a:latin typeface="Arial" pitchFamily="34" charset="0"/>
              </a:rPr>
              <a:t>), with the irreducible polynomial m(x) = x</a:t>
            </a:r>
            <a:r>
              <a:rPr lang="en-US" baseline="30000" smtClean="0">
                <a:latin typeface="Arial" pitchFamily="34" charset="0"/>
              </a:rPr>
              <a:t>8</a:t>
            </a:r>
            <a:r>
              <a:rPr lang="en-US" smtClean="0">
                <a:latin typeface="Arial" pitchFamily="34" charset="0"/>
              </a:rPr>
              <a:t> + x</a:t>
            </a:r>
            <a:r>
              <a:rPr lang="en-US" baseline="30000" smtClean="0">
                <a:latin typeface="Arial" pitchFamily="34" charset="0"/>
              </a:rPr>
              <a:t>4</a:t>
            </a:r>
            <a:r>
              <a:rPr lang="en-US" smtClean="0">
                <a:latin typeface="Arial" pitchFamily="34" charset="0"/>
              </a:rPr>
              <a:t> + x</a:t>
            </a:r>
            <a:r>
              <a:rPr lang="en-US" baseline="30000" smtClean="0">
                <a:latin typeface="Arial" pitchFamily="34" charset="0"/>
              </a:rPr>
              <a:t>3</a:t>
            </a:r>
            <a:r>
              <a:rPr lang="en-US" smtClean="0">
                <a:latin typeface="Arial" pitchFamily="34" charset="0"/>
              </a:rPr>
              <a:t> + x + 1. AES operates on 8-bit bytes. Addition of two bytes is defined as the bitwise XOR operation. Multiplication of two bytes is defined as multiplication in the finite field GF(2</a:t>
            </a:r>
            <a:r>
              <a:rPr lang="en-US" baseline="30000" smtClean="0">
                <a:latin typeface="Arial" pitchFamily="34" charset="0"/>
              </a:rPr>
              <a:t>8</a:t>
            </a:r>
            <a:r>
              <a:rPr lang="en-US" smtClean="0">
                <a:latin typeface="Arial" pitchFamily="34" charset="0"/>
              </a:rPr>
              <a:t>). In particular, multiplication of a value by x (i.e., by {02}) can be implemented as a 1-bit left shift followed by a conditional bitwise XOR with (0001 1011) if the leftmost bit of the original value (prior to the shift) is 1. </a:t>
            </a:r>
          </a:p>
          <a:p>
            <a:pPr eaLnBrk="1" hangingPunct="1"/>
            <a:endParaRPr lang="en-US" smtClean="0">
              <a:latin typeface="Arial" pitchFamily="34" charset="0"/>
            </a:endParaRPr>
          </a:p>
        </p:txBody>
      </p:sp>
      <p:sp>
        <p:nvSpPr>
          <p:cNvPr id="48132" name="Slide Number Placeholder 3"/>
          <p:cNvSpPr>
            <a:spLocks noGrp="1"/>
          </p:cNvSpPr>
          <p:nvPr>
            <p:ph type="sldNum" sz="quarter" idx="5"/>
          </p:nvPr>
        </p:nvSpPr>
        <p:spPr>
          <a:noFill/>
        </p:spPr>
        <p:txBody>
          <a:bodyPr/>
          <a:lstStyle/>
          <a:p>
            <a:fld id="{C501EF47-FE30-403D-BDEC-44923D85584B}" type="slidenum">
              <a:rPr lang="en-AU"/>
              <a:pPr/>
              <a:t>16</a:t>
            </a:fld>
            <a:endParaRPr lang="en-AU"/>
          </a:p>
        </p:txBody>
      </p:sp>
    </p:spTree>
    <p:extLst>
      <p:ext uri="{BB962C8B-B14F-4D97-AF65-F5344CB8AC3E}">
        <p14:creationId xmlns:p14="http://schemas.microsoft.com/office/powerpoint/2010/main" val="543994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7DCF29A-AA9D-43F0-A1B4-6A4BE77D058F}" type="slidenum">
              <a:rPr lang="en-AU"/>
              <a:pPr/>
              <a:t>17</a:t>
            </a:fld>
            <a:endParaRPr lang="en-AU"/>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p:spPr>
        <p:txBody>
          <a:bodyPr/>
          <a:lstStyle/>
          <a:p>
            <a:pPr eaLnBrk="1" hangingPunct="1"/>
            <a:r>
              <a:rPr lang="en-AU" smtClean="0">
                <a:latin typeface="Arial" pitchFamily="34" charset="0"/>
              </a:rPr>
              <a:t>In practise, you implement Mix Columns by expressing the transformation on each column as 4 equations (Stallings equation 5.4) to compute the new bytes for that column. This computation only involves shifts, XORs &amp; conditional XORs (for the modulo reduction).</a:t>
            </a:r>
          </a:p>
          <a:p>
            <a:pPr eaLnBrk="1" hangingPunct="1"/>
            <a:r>
              <a:rPr lang="en-AU" smtClean="0">
                <a:latin typeface="Arial" pitchFamily="34" charset="0"/>
              </a:rPr>
              <a:t>The decryption computation requires the use of the inverse of the matrix, which has larger </a:t>
            </a:r>
            <a:r>
              <a:rPr lang="en-US" smtClean="0">
                <a:latin typeface="Arial" pitchFamily="34" charset="0"/>
              </a:rPr>
              <a:t>coefficients, and is thus potentially a little harder &amp; slower to implement.</a:t>
            </a:r>
          </a:p>
          <a:p>
            <a:pPr eaLnBrk="1" hangingPunct="1"/>
            <a:r>
              <a:rPr lang="en-US" smtClean="0">
                <a:latin typeface="Arial" pitchFamily="34" charset="0"/>
              </a:rPr>
              <a:t>The designers &amp; the AES standard provide an alternate characterisation of Mix Columns, which treats each column of State to be a four-term polynomial with coefficients in GF(2</a:t>
            </a:r>
            <a:r>
              <a:rPr lang="en-US" baseline="30000" smtClean="0">
                <a:latin typeface="Arial" pitchFamily="34" charset="0"/>
              </a:rPr>
              <a:t>8</a:t>
            </a:r>
            <a:r>
              <a:rPr lang="en-US" smtClean="0">
                <a:latin typeface="Arial" pitchFamily="34" charset="0"/>
              </a:rPr>
              <a:t>). Each column is multiplied by a fixed polynomial a(x) given in Stallings eqn 5.7. Whilst this is useful for analysis of the stage, the matrix description is all that’s required for implementation.</a:t>
            </a:r>
          </a:p>
          <a:p>
            <a:pPr eaLnBrk="1" hangingPunct="1"/>
            <a:r>
              <a:rPr lang="en-US" smtClean="0">
                <a:latin typeface="Arial" pitchFamily="34" charset="0"/>
              </a:rPr>
              <a:t>The coefficients of the matrix are based on a linear code with maximal distance between code words, which ensures a good mixing among the bytes of each column. The mix column transformation combined with the shift row transformation ensures that after a few rounds, all output bits depend on all input bits. In addition, the choice of coefficients in MixColumns, which are all {01}, {02}, or {03}, was influenced by implementation considerations. </a:t>
            </a:r>
            <a:endParaRPr lang="en-AU" smtClean="0">
              <a:latin typeface="Arial" pitchFamily="34" charset="0"/>
            </a:endParaRPr>
          </a:p>
        </p:txBody>
      </p:sp>
    </p:spTree>
    <p:extLst>
      <p:ext uri="{BB962C8B-B14F-4D97-AF65-F5344CB8AC3E}">
        <p14:creationId xmlns:p14="http://schemas.microsoft.com/office/powerpoint/2010/main" val="1078903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A3AA3E2-7A94-42EC-B240-A6A4DA8C261E}"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latin typeface="Arial" pitchFamily="34" charset="0"/>
              </a:rPr>
              <a:t>Lastly is the </a:t>
            </a:r>
            <a:r>
              <a:rPr lang="en-AU" smtClean="0">
                <a:latin typeface="Arial" pitchFamily="34" charset="0"/>
              </a:rPr>
              <a:t>Add Round Key</a:t>
            </a:r>
            <a:r>
              <a:rPr lang="en-US" smtClean="0">
                <a:latin typeface="Arial" pitchFamily="34" charset="0"/>
              </a:rPr>
              <a:t> stage which </a:t>
            </a:r>
            <a:r>
              <a:rPr lang="en-US" smtClean="0">
                <a:latin typeface="Times-Roman" charset="0"/>
              </a:rPr>
              <a:t>is a simple bitwise XOR of the current block with a portion of the expanded </a:t>
            </a:r>
            <a:r>
              <a:rPr lang="en-US" smtClean="0">
                <a:latin typeface="Arial" pitchFamily="34" charset="0"/>
              </a:rPr>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eaLnBrk="1" hangingPunct="1"/>
            <a:endParaRPr lang="en-US" smtClean="0">
              <a:latin typeface="Arial" pitchFamily="34" charset="0"/>
            </a:endParaRPr>
          </a:p>
        </p:txBody>
      </p:sp>
    </p:spTree>
    <p:extLst>
      <p:ext uri="{BB962C8B-B14F-4D97-AF65-F5344CB8AC3E}">
        <p14:creationId xmlns:p14="http://schemas.microsoft.com/office/powerpoint/2010/main" val="1920507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99C1BB8-1F78-4838-BE16-D331F5306E3D}" type="slidenum">
              <a:rPr lang="en-AU"/>
              <a:pPr/>
              <a:t>19</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5.5b illustrates the </a:t>
            </a:r>
            <a:r>
              <a:rPr lang="en-AU" smtClean="0">
                <a:latin typeface="Arial" pitchFamily="34" charset="0"/>
              </a:rPr>
              <a:t>Add Round Key stage</a:t>
            </a:r>
            <a:r>
              <a:rPr lang="en-US" smtClean="0">
                <a:latin typeface="Arial" pitchFamily="34" charset="0"/>
              </a:rPr>
              <a:t>, which like </a:t>
            </a:r>
            <a:r>
              <a:rPr lang="en-AU" smtClean="0">
                <a:latin typeface="Arial" pitchFamily="34" charset="0"/>
              </a:rPr>
              <a:t>Byte Substitution, operates on each byte of state independently.</a:t>
            </a:r>
          </a:p>
          <a:p>
            <a:pPr eaLnBrk="1" hangingPunct="1"/>
            <a:endParaRPr lang="en-US" smtClean="0">
              <a:latin typeface="Arial" pitchFamily="34" charset="0"/>
            </a:endParaRPr>
          </a:p>
        </p:txBody>
      </p:sp>
    </p:spTree>
    <p:extLst>
      <p:ext uri="{BB962C8B-B14F-4D97-AF65-F5344CB8AC3E}">
        <p14:creationId xmlns:p14="http://schemas.microsoft.com/office/powerpoint/2010/main" val="129711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249D7758-32E7-4995-B045-51887D170A1D}"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Advanced Encryption Standard (AES) was published by NIST (National Institute of Standards and Technology) in 2001. AES is a symmetric block cipher that is intended to replace DES as the approved standard for a wide range of applications.</a:t>
            </a:r>
            <a:r>
              <a:rPr lang="en-AU" smtClean="0">
                <a:latin typeface="Arial" pitchFamily="34" charset="0"/>
                <a:cs typeface="Arial" pitchFamily="34" charset="0"/>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smtClean="0">
                <a:latin typeface="Arial" pitchFamily="34" charset="0"/>
                <a:cs typeface="Arial" pitchFamily="34" charset="0"/>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399869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F1CA9A6-1196-4465-AD66-A2BF27E78D8F}" type="slidenum">
              <a:rPr lang="en-AU"/>
              <a:pPr/>
              <a:t>20</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AU" smtClean="0">
                <a:latin typeface="Arial" pitchFamily="34" charset="0"/>
              </a:rPr>
              <a:t>Can thus now view all the internal details of the AES round, showing how each byte of the state is manipulated, as shown in Stallings Figure 5.4.</a:t>
            </a:r>
            <a:endParaRPr lang="en-US" smtClean="0">
              <a:latin typeface="Arial" pitchFamily="34" charset="0"/>
            </a:endParaRPr>
          </a:p>
        </p:txBody>
      </p:sp>
    </p:spTree>
    <p:extLst>
      <p:ext uri="{BB962C8B-B14F-4D97-AF65-F5344CB8AC3E}">
        <p14:creationId xmlns:p14="http://schemas.microsoft.com/office/powerpoint/2010/main" val="1443303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424DCCF-6FD5-40A6-B2DE-ADB492B759EA}" type="slidenum">
              <a:rPr lang="en-AU"/>
              <a:pPr/>
              <a:t>21</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AES key expansion algorithm takes as input a 4-word (16-byte) key and produces a linear array of words, providing a 4-word round key for the initial AddRoundKey stage and each of the 10/12/14 rounds of the cipher.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 The text includes in section 5.4 pseudocode that describes the key expansion.</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770434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9104F5D-9EFD-4C9E-AB43-44FF0347E0A0}" type="slidenum">
              <a:rPr lang="en-AU"/>
              <a:pPr/>
              <a:t>22</a:t>
            </a:fld>
            <a:endParaRPr lang="en-AU"/>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p:spPr>
        <p:txBody>
          <a:bodyPr/>
          <a:lstStyle/>
          <a:p>
            <a:pPr eaLnBrk="1" hangingPunct="1"/>
            <a:r>
              <a:rPr lang="en-US" smtClean="0">
                <a:latin typeface="Arial" pitchFamily="34" charset="0"/>
              </a:rPr>
              <a:t>The first block of the AES Key Expansion is shown here in Stallings Figure 5.9a. It shows each group of 4 bytes in the key being assigned to the first 4 words, then the calculation of the next 4 words based on the values of the previous 4 words, which is repeated enough times to create all the necessary subkey information.</a:t>
            </a:r>
            <a:endParaRPr lang="en-AU" smtClean="0">
              <a:latin typeface="Arial" pitchFamily="34" charset="0"/>
            </a:endParaRPr>
          </a:p>
        </p:txBody>
      </p:sp>
    </p:spTree>
    <p:extLst>
      <p:ext uri="{BB962C8B-B14F-4D97-AF65-F5344CB8AC3E}">
        <p14:creationId xmlns:p14="http://schemas.microsoft.com/office/powerpoint/2010/main" val="152421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70C1D74-E6A2-4802-8F52-523784F5AE66}" type="slidenum">
              <a:rPr lang="en-AU"/>
              <a:pPr/>
              <a:t>23</a:t>
            </a:fld>
            <a:endParaRPr lang="en-AU"/>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Rijndael developers designed the expansion key algorithm to be resistant to known cryptanalytic attacks. It is designed to be simple to implement, but by using round constants break symmetries, and make it much harder to deduce other key bits if just some are known (but once have as many consecutive bits as are in key, can then easily recreate the full expansion). The design criteria used are listed above.</a:t>
            </a:r>
          </a:p>
          <a:p>
            <a:pPr eaLnBrk="1" hangingPunct="1"/>
            <a:endParaRPr lang="en-US" smtClean="0">
              <a:latin typeface="Arial" pitchFamily="34" charset="0"/>
              <a:cs typeface="Arial" pitchFamily="34" charset="0"/>
            </a:endParaRP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953240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a:ln/>
        </p:spPr>
      </p:sp>
      <p:sp>
        <p:nvSpPr>
          <p:cNvPr id="64515" name="Notes Placeholder 2"/>
          <p:cNvSpPr>
            <a:spLocks noGrp="1"/>
          </p:cNvSpPr>
          <p:nvPr>
            <p:ph type="body" idx="1"/>
          </p:nvPr>
        </p:nvSpPr>
        <p:spPr>
          <a:noFill/>
          <a:ln/>
        </p:spPr>
        <p:txBody>
          <a:bodyPr/>
          <a:lstStyle/>
          <a:p>
            <a:pPr eaLnBrk="1" hangingPunct="1"/>
            <a:r>
              <a:rPr lang="en-US" smtClean="0">
                <a:latin typeface="Arial" pitchFamily="34" charset="0"/>
              </a:rPr>
              <a:t>We now work through an example, and consider some of its implications. The plaintext, key, and resulting ciphertext are as follows:  </a:t>
            </a:r>
          </a:p>
          <a:p>
            <a:pPr eaLnBrk="1" hangingPunct="1"/>
            <a:r>
              <a:rPr lang="en-US" smtClean="0">
                <a:latin typeface="Arial" pitchFamily="34" charset="0"/>
              </a:rPr>
              <a:t>Plaintext: 0123456789abcdeffedcba9876543210 </a:t>
            </a:r>
          </a:p>
          <a:p>
            <a:pPr eaLnBrk="1" hangingPunct="1"/>
            <a:r>
              <a:rPr lang="en-US" smtClean="0">
                <a:latin typeface="Arial" pitchFamily="34" charset="0"/>
              </a:rPr>
              <a:t>Key: 0f1571c947d9e8590cb7add6af7f6798 </a:t>
            </a:r>
          </a:p>
          <a:p>
            <a:pPr eaLnBrk="1" hangingPunct="1"/>
            <a:r>
              <a:rPr lang="en-US" smtClean="0">
                <a:latin typeface="Arial" pitchFamily="34" charset="0"/>
              </a:rPr>
              <a:t>Ciphertext: ff0b844a0853bf7c6934ab4364148fb9 </a:t>
            </a:r>
          </a:p>
          <a:p>
            <a:pPr eaLnBrk="1" hangingPunct="1"/>
            <a:r>
              <a:rPr lang="en-US" smtClean="0">
                <a:latin typeface="Arial" pitchFamily="34" charset="0"/>
              </a:rPr>
              <a:t>Table 5.3 shows the expansion of the 16-byte key into 10 round keys. As previously explained, this process is performed word by word, with each four-byte word occupying one column of the word round key matrix. The left hand column shows the four round key words generated for each round. The right hand column shows the steps used to generate the auxiliary word used in key expansion. We begin, of course, with the key itself serving as the round key for round 0. </a:t>
            </a:r>
          </a:p>
        </p:txBody>
      </p:sp>
      <p:sp>
        <p:nvSpPr>
          <p:cNvPr id="64516" name="Slide Number Placeholder 3"/>
          <p:cNvSpPr>
            <a:spLocks noGrp="1"/>
          </p:cNvSpPr>
          <p:nvPr>
            <p:ph type="sldNum" sz="quarter" idx="5"/>
          </p:nvPr>
        </p:nvSpPr>
        <p:spPr>
          <a:noFill/>
        </p:spPr>
        <p:txBody>
          <a:bodyPr/>
          <a:lstStyle/>
          <a:p>
            <a:fld id="{6C710E01-7B04-4CC9-B40F-44C3D24F20F4}" type="slidenum">
              <a:rPr lang="en-AU"/>
              <a:pPr/>
              <a:t>24</a:t>
            </a:fld>
            <a:endParaRPr lang="en-AU"/>
          </a:p>
        </p:txBody>
      </p:sp>
    </p:spTree>
    <p:extLst>
      <p:ext uri="{BB962C8B-B14F-4D97-AF65-F5344CB8AC3E}">
        <p14:creationId xmlns:p14="http://schemas.microsoft.com/office/powerpoint/2010/main" val="1669769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a:ln/>
        </p:spPr>
      </p:sp>
      <p:sp>
        <p:nvSpPr>
          <p:cNvPr id="66563" name="Notes Placeholder 2"/>
          <p:cNvSpPr>
            <a:spLocks noGrp="1"/>
          </p:cNvSpPr>
          <p:nvPr>
            <p:ph type="body" idx="1"/>
          </p:nvPr>
        </p:nvSpPr>
        <p:spPr>
          <a:noFill/>
          <a:ln/>
        </p:spPr>
        <p:txBody>
          <a:bodyPr/>
          <a:lstStyle/>
          <a:p>
            <a:pPr eaLnBrk="1" hangingPunct="1"/>
            <a:r>
              <a:rPr lang="en-US" smtClean="0">
                <a:latin typeface="Arial" pitchFamily="34" charset="0"/>
              </a:rPr>
              <a:t>Next, Table 5.4 shows the progression of the state matrix through the AES encryption process. The first column shows the value of the state matrix at the start of a round. For the first row, the state matrix is just the matrix arrangement of the plaintext. The second, third, and fourth columns show the value of the state matrix for that round after the SubBytes, ShiftRows, and MixColumns transformations, respectively. The fifth column shows the round key. You can verify that these round keys equate with those shown in Table 5.3. The first column shows the value of the state matrix resulting from the bitwise XOR of the state after the preceding MixColumns with the round key for the preceding round. </a:t>
            </a:r>
          </a:p>
        </p:txBody>
      </p:sp>
      <p:sp>
        <p:nvSpPr>
          <p:cNvPr id="66564" name="Slide Number Placeholder 3"/>
          <p:cNvSpPr>
            <a:spLocks noGrp="1"/>
          </p:cNvSpPr>
          <p:nvPr>
            <p:ph type="sldNum" sz="quarter" idx="5"/>
          </p:nvPr>
        </p:nvSpPr>
        <p:spPr>
          <a:noFill/>
        </p:spPr>
        <p:txBody>
          <a:bodyPr/>
          <a:lstStyle/>
          <a:p>
            <a:fld id="{A5AB1BC0-5F4D-47CF-8B8D-D29B05D0BF6A}" type="slidenum">
              <a:rPr lang="en-AU"/>
              <a:pPr/>
              <a:t>25</a:t>
            </a:fld>
            <a:endParaRPr lang="en-AU"/>
          </a:p>
        </p:txBody>
      </p:sp>
    </p:spTree>
    <p:extLst>
      <p:ext uri="{BB962C8B-B14F-4D97-AF65-F5344CB8AC3E}">
        <p14:creationId xmlns:p14="http://schemas.microsoft.com/office/powerpoint/2010/main" val="501485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pPr eaLnBrk="1" hangingPunct="1"/>
            <a:r>
              <a:rPr lang="en-US" smtClean="0">
                <a:latin typeface="Arial" pitchFamily="34" charset="0"/>
              </a:rPr>
              <a:t>In any good cipher design, want the avalanche effect, in which a small change in plaintext or key produces a large change in the ciphertext. Using the example from Table 5.4, Table 5.5 shows the result when the eighth bit of the plaintext is changed. The second column of the table shows the value of the state matrix at the end of each round for the two plaintexts. Note that after just one round, 20 bits of the state vector differ. And after two rounds, close to half the bits differ. This magnitude of difference propagates through the remaining rounds. A bit difference in approximately half the positions in the most desirable outcome. </a:t>
            </a:r>
          </a:p>
        </p:txBody>
      </p:sp>
      <p:sp>
        <p:nvSpPr>
          <p:cNvPr id="68612" name="Slide Number Placeholder 3"/>
          <p:cNvSpPr>
            <a:spLocks noGrp="1"/>
          </p:cNvSpPr>
          <p:nvPr>
            <p:ph type="sldNum" sz="quarter" idx="5"/>
          </p:nvPr>
        </p:nvSpPr>
        <p:spPr>
          <a:noFill/>
        </p:spPr>
        <p:txBody>
          <a:bodyPr/>
          <a:lstStyle/>
          <a:p>
            <a:fld id="{F18DDC33-DED7-4C24-BE62-7A6DEA1C6590}" type="slidenum">
              <a:rPr lang="en-AU"/>
              <a:pPr/>
              <a:t>26</a:t>
            </a:fld>
            <a:endParaRPr lang="en-AU"/>
          </a:p>
        </p:txBody>
      </p:sp>
    </p:spTree>
    <p:extLst>
      <p:ext uri="{BB962C8B-B14F-4D97-AF65-F5344CB8AC3E}">
        <p14:creationId xmlns:p14="http://schemas.microsoft.com/office/powerpoint/2010/main" val="1746900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F9B7398-CF3E-4EF4-BC23-D033684D6338}" type="slidenum">
              <a:rPr lang="en-AU"/>
              <a:pPr/>
              <a:t>27</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AES decryption cipher is not identical to the encryption cipher (Stallings Figure 5.3). The sequence of transformations for decryption differs from that for encryption, although the form of the key schedules for encryption and decryption is the same. This has the disadvantage that two separate software or firmware modules are needed for applications that require both encryption and decryption. There is, however, an equivalent version of the decryption algorithm that has the same structure as the encryption algorithm, with the same sequence of transformations as the encryption algorithm (with transformations replaced by their inverses). To achieve this equivalence, a change in key schedule is needed. </a:t>
            </a:r>
          </a:p>
          <a:p>
            <a:pPr eaLnBrk="1" hangingPunct="1"/>
            <a:r>
              <a:rPr lang="en-US" smtClean="0">
                <a:latin typeface="Arial" pitchFamily="34" charset="0"/>
                <a:cs typeface="Arial" pitchFamily="34" charset="0"/>
              </a:rPr>
              <a:t>By constructing an equivalent inverse cipher with steps in same order as for encryption, we can derive a more efficient implementation. Clearly swapping the byte substitutions and shift rows has no effect, since work just on bytes. Swapping the mix columns and add round key steps requires the inverse mix columns step be applied to the round keys first – this makes the decryption key schedule a little more complex with this construction, but allows the use of same h/w or s/w for the data en/decrypt computation.</a:t>
            </a: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908488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A8CEC2D-06B5-4153-82C0-80941AAD2FC6}" type="slidenum">
              <a:rPr lang="en-AU"/>
              <a:pPr/>
              <a:t>28</a:t>
            </a:fld>
            <a:endParaRPr lang="en-AU"/>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noFill/>
          <a:ln/>
        </p:spPr>
        <p:txBody>
          <a:bodyPr/>
          <a:lstStyle/>
          <a:p>
            <a:pPr eaLnBrk="1" hangingPunct="1"/>
            <a:r>
              <a:rPr lang="en-US" smtClean="0">
                <a:latin typeface="Arial" pitchFamily="34" charset="0"/>
              </a:rPr>
              <a:t>Illustrate the equivalent inverse cipher with Stallings Figure 5.10.</a:t>
            </a:r>
          </a:p>
          <a:p>
            <a:pPr eaLnBrk="1" hangingPunct="1"/>
            <a:endParaRPr lang="en-AU" smtClean="0">
              <a:latin typeface="Arial" pitchFamily="34" charset="0"/>
            </a:endParaRPr>
          </a:p>
        </p:txBody>
      </p:sp>
    </p:spTree>
    <p:extLst>
      <p:ext uri="{BB962C8B-B14F-4D97-AF65-F5344CB8AC3E}">
        <p14:creationId xmlns:p14="http://schemas.microsoft.com/office/powerpoint/2010/main" val="1143140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D27B553-25AA-400A-BD0C-9789855D8131}" type="slidenum">
              <a:rPr lang="en-AU"/>
              <a:pPr/>
              <a:t>29</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Rijndael proposal [DAEM99] provides some suggestions for efficient implementation on 8- bit processors, typical for current smart cards, and on 32-bit processors, typical for PCs. </a:t>
            </a:r>
          </a:p>
          <a:p>
            <a:pPr eaLnBrk="1" hangingPunct="1"/>
            <a:r>
              <a:rPr lang="en-US" smtClean="0">
                <a:latin typeface="Arial" pitchFamily="34" charset="0"/>
                <a:cs typeface="Arial" pitchFamily="34" charset="0"/>
              </a:rPr>
              <a:t>AES can be implemented very efficiently on an 8-bit processor. </a:t>
            </a:r>
          </a:p>
          <a:p>
            <a:pPr eaLnBrk="1" hangingPunct="1">
              <a:buFontTx/>
              <a:buChar char="•"/>
            </a:pPr>
            <a:r>
              <a:rPr lang="en-US" smtClean="0">
                <a:latin typeface="Arial" pitchFamily="34" charset="0"/>
                <a:cs typeface="Arial" pitchFamily="34" charset="0"/>
              </a:rPr>
              <a:t>AddRoundKey is a bytewise XOR operation. </a:t>
            </a:r>
          </a:p>
          <a:p>
            <a:pPr eaLnBrk="1" hangingPunct="1">
              <a:buFontTx/>
              <a:buChar char="•"/>
            </a:pPr>
            <a:r>
              <a:rPr lang="en-US" smtClean="0">
                <a:latin typeface="Arial" pitchFamily="34" charset="0"/>
                <a:cs typeface="Arial" pitchFamily="34" charset="0"/>
              </a:rPr>
              <a:t>ShiftRows is a simple byte shifting operation. </a:t>
            </a:r>
          </a:p>
          <a:p>
            <a:pPr eaLnBrk="1" hangingPunct="1">
              <a:buFontTx/>
              <a:buChar char="•"/>
            </a:pPr>
            <a:r>
              <a:rPr lang="en-US" smtClean="0">
                <a:latin typeface="Arial" pitchFamily="34" charset="0"/>
                <a:cs typeface="Arial" pitchFamily="34" charset="0"/>
              </a:rPr>
              <a:t>SubBytes operates at the byte level and only requires a lookup of a 256 byte table S. </a:t>
            </a:r>
          </a:p>
          <a:p>
            <a:pPr eaLnBrk="1" hangingPunct="1">
              <a:buFontTx/>
              <a:buChar char="•"/>
            </a:pPr>
            <a:r>
              <a:rPr lang="en-US" smtClean="0">
                <a:latin typeface="Arial" pitchFamily="34" charset="0"/>
                <a:cs typeface="Arial" pitchFamily="34" charset="0"/>
              </a:rPr>
              <a:t>MixColumns (matrix multiply) can be implemented as byte XOR’s &amp; table lookups with a 2nd 256 byte table X2, using the formulae shown in Stallings equation 5.9.</a:t>
            </a:r>
          </a:p>
        </p:txBody>
      </p:sp>
    </p:spTree>
    <p:extLst>
      <p:ext uri="{BB962C8B-B14F-4D97-AF65-F5344CB8AC3E}">
        <p14:creationId xmlns:p14="http://schemas.microsoft.com/office/powerpoint/2010/main" val="136621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D1296AB-F857-4906-8840-7D3E7CA9ADB2}"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Rijndael proposal for AES defined a cipher in which the block length and the key length can be independently specified to be 128,192,or 256 bits. The AES specification uses the same three key size alternatives but limits the block length to 128 bits. 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Resistance against all known attacks, Speed and code compactness on a wide range of platforms, &amp; Design simplicity.</a:t>
            </a:r>
          </a:p>
          <a:p>
            <a:pPr eaLnBrk="1" hangingPunct="1"/>
            <a:endParaRPr lang="en-US" smtClean="0">
              <a:latin typeface="Arial" pitchFamily="34" charset="0"/>
              <a:cs typeface="Arial" pitchFamily="34" charset="0"/>
            </a:endParaRP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136321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44E1BE6-EEB4-4702-83EE-2488C0C6DC37}" type="slidenum">
              <a:rPr lang="en-AU"/>
              <a:pPr/>
              <a:t>30</a:t>
            </a:fld>
            <a:endParaRPr lang="en-AU"/>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smtClean="0">
                <a:latin typeface="Arial" pitchFamily="34" charset="0"/>
                <a:cs typeface="Arial" pitchFamily="34" charset="0"/>
              </a:rPr>
              <a:t>The developers of Rijndael believe that this compact, efficient implementation was probably one of the most important factors in the selection of Rijndael for AES. </a:t>
            </a:r>
          </a:p>
        </p:txBody>
      </p:sp>
    </p:spTree>
    <p:extLst>
      <p:ext uri="{BB962C8B-B14F-4D97-AF65-F5344CB8AC3E}">
        <p14:creationId xmlns:p14="http://schemas.microsoft.com/office/powerpoint/2010/main" val="1082536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7382007-6CBD-4784-A8AA-FB1D25CC9665}" type="slidenum">
              <a:rPr lang="en-AU"/>
              <a:pPr/>
              <a:t>31</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latin typeface="Arial" pitchFamily="34" charset="0"/>
              </a:rPr>
              <a:t>Chapter 5 summary.</a:t>
            </a:r>
          </a:p>
        </p:txBody>
      </p:sp>
    </p:spTree>
    <p:extLst>
      <p:ext uri="{BB962C8B-B14F-4D97-AF65-F5344CB8AC3E}">
        <p14:creationId xmlns:p14="http://schemas.microsoft.com/office/powerpoint/2010/main" val="704220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695BE0D-2C8F-4939-A58F-86C0AE74D838}" type="slidenum">
              <a:rPr lang="en-AU"/>
              <a:pPr/>
              <a:t>4</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Figure 5.1 shows the overall encryption process in AES.</a:t>
            </a:r>
          </a:p>
        </p:txBody>
      </p:sp>
    </p:spTree>
    <p:extLst>
      <p:ext uri="{BB962C8B-B14F-4D97-AF65-F5344CB8AC3E}">
        <p14:creationId xmlns:p14="http://schemas.microsoft.com/office/powerpoint/2010/main" val="58374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216CCFE-5DCE-4234-AF09-D9A42EDC47AF}"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input to the AES encryption and decryption algorithms is a single 128-bit block, depicted in FIPS PUB 197, as a square matrix of bytes .This block is copied into the State array, which is modified at each stage of encryption or decryption. After the final stage, State is copied to an output.</a:t>
            </a:r>
          </a:p>
          <a:p>
            <a:pPr eaLnBrk="1" hangingPunct="1"/>
            <a:r>
              <a:rPr lang="en-US" smtClean="0">
                <a:latin typeface="Arial" pitchFamily="34" charset="0"/>
                <a:cs typeface="Arial" pitchFamily="34" charset="0"/>
              </a:rPr>
              <a:t>The key is expanded into 44/52/60 lots of 32-bit words (see later), with 4 used in each round. Note that the ordering of bytes within a matrix is by column. So, for example, the first four bytes of a 128-bit plaintext input to the encryption cipher occupy the first column of the in matrix, the second four bytes occupy the second column, and so on. Similarly, the first four bytes of the expanded key, which form a word, occupy the first column of the w matrix. </a:t>
            </a:r>
          </a:p>
          <a:p>
            <a:pPr eaLnBrk="1" hangingPunct="1"/>
            <a:r>
              <a:rPr lang="en-US" smtClean="0">
                <a:latin typeface="Arial" pitchFamily="34" charset="0"/>
                <a:cs typeface="Arial" pitchFamily="34" charset="0"/>
              </a:rPr>
              <a:t>The data computation then consists of an “add round key” step, then 9/11/13 rounds with all 4 steps, and a final 10</a:t>
            </a:r>
            <a:r>
              <a:rPr lang="en-US" baseline="30000" smtClean="0">
                <a:latin typeface="Arial" pitchFamily="34" charset="0"/>
                <a:cs typeface="Arial" pitchFamily="34" charset="0"/>
              </a:rPr>
              <a:t>th</a:t>
            </a:r>
            <a:r>
              <a:rPr lang="en-US" smtClean="0">
                <a:latin typeface="Arial" pitchFamily="34" charset="0"/>
                <a:cs typeface="Arial" pitchFamily="34" charset="0"/>
              </a:rPr>
              <a:t>/12</a:t>
            </a:r>
            <a:r>
              <a:rPr lang="en-US" baseline="30000" smtClean="0">
                <a:latin typeface="Arial" pitchFamily="34" charset="0"/>
                <a:cs typeface="Arial" pitchFamily="34" charset="0"/>
              </a:rPr>
              <a:t>th</a:t>
            </a:r>
            <a:r>
              <a:rPr lang="en-US" smtClean="0">
                <a:latin typeface="Arial" pitchFamily="34" charset="0"/>
                <a:cs typeface="Arial" pitchFamily="34" charset="0"/>
              </a:rPr>
              <a:t>/14</a:t>
            </a:r>
            <a:r>
              <a:rPr lang="en-US" baseline="30000" smtClean="0">
                <a:latin typeface="Arial" pitchFamily="34" charset="0"/>
                <a:cs typeface="Arial" pitchFamily="34" charset="0"/>
              </a:rPr>
              <a:t>th</a:t>
            </a:r>
            <a:r>
              <a:rPr lang="en-US" smtClean="0">
                <a:latin typeface="Arial" pitchFamily="34" charset="0"/>
                <a:cs typeface="Arial" pitchFamily="34" charset="0"/>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606233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BBC38F5-4E2C-4828-8E58-42D92C1E8595}" type="slidenum">
              <a:rPr lang="en-AU"/>
              <a:pPr/>
              <a:t>6</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Figure 5.3 shows the structure of AES in more detail. The cipher consists of N rounds, where the number of rounds depends on the key length: 10 rounds for a 16-byte key; 12 rounds for a 24-byte key; and 14 rounds for a 32-byte key. The first N – 1 rounds consist of four distinct transformation functions: SubBytes, ShiftRows, MixColumns, and AddRoundKey, which are described subsequently. The final round contains only 3 transformation, and there is a initial single transformation (AddRoundKey) before the first round, which can be considered Round 0. Each transformation takes one or more 4 x 4 matrices as input and produces a 4 x 4 matrix as output. Figure 5.1 shows that the output of each round is a 4 x 4 matrix, with the output of the final round being the ciphertext. Also, the key expansion function generates N + 1 round keys, each of which is a distinct 4 x 4 matrix. Each round key serve as one of the inputs to the AddRoundKey transformation in each round. </a:t>
            </a:r>
          </a:p>
        </p:txBody>
      </p:sp>
    </p:spTree>
    <p:extLst>
      <p:ext uri="{BB962C8B-B14F-4D97-AF65-F5344CB8AC3E}">
        <p14:creationId xmlns:p14="http://schemas.microsoft.com/office/powerpoint/2010/main" val="2088974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marL="228600" indent="-228600" eaLnBrk="1" hangingPunct="1"/>
            <a:r>
              <a:rPr lang="en-US" smtClean="0">
                <a:latin typeface="Arial" pitchFamily="34" charset="0"/>
              </a:rPr>
              <a:t>Before delving into details, can make several comments about the overall AES structure. See text for details.</a:t>
            </a:r>
          </a:p>
        </p:txBody>
      </p:sp>
      <p:sp>
        <p:nvSpPr>
          <p:cNvPr id="29700" name="Slide Number Placeholder 3"/>
          <p:cNvSpPr>
            <a:spLocks noGrp="1"/>
          </p:cNvSpPr>
          <p:nvPr>
            <p:ph type="sldNum" sz="quarter" idx="5"/>
          </p:nvPr>
        </p:nvSpPr>
        <p:spPr>
          <a:noFill/>
        </p:spPr>
        <p:txBody>
          <a:bodyPr/>
          <a:lstStyle/>
          <a:p>
            <a:fld id="{1834B901-61D3-4B41-8E2D-C00F889EA536}" type="slidenum">
              <a:rPr lang="en-AU"/>
              <a:pPr/>
              <a:t>7</a:t>
            </a:fld>
            <a:endParaRPr lang="en-AU"/>
          </a:p>
        </p:txBody>
      </p:sp>
    </p:spTree>
    <p:extLst>
      <p:ext uri="{BB962C8B-B14F-4D97-AF65-F5344CB8AC3E}">
        <p14:creationId xmlns:p14="http://schemas.microsoft.com/office/powerpoint/2010/main" val="18883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AB2D5F7A-0C3C-417E-944D-EC2FDDE7D063}" type="slidenum">
              <a:rPr lang="en-AU"/>
              <a:pPr/>
              <a:t>8</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We now turn to a discussion of each of the four transformations used in AES. For each stage, we mention the forward (encryption) algorithm, the inverse (decryption) algorithm, and the rationale for the design of that stage. </a:t>
            </a:r>
          </a:p>
          <a:p>
            <a:pPr eaLnBrk="1" hangingPunct="1"/>
            <a:r>
              <a:rPr lang="en-US" smtClean="0">
                <a:latin typeface="Arial" pitchFamily="34" charset="0"/>
                <a:cs typeface="Arial" pitchFamily="34" charset="0"/>
              </a:rPr>
              <a:t>The Substitute bytes stage uses an S-box to perform a byte-by-byte substitution of the block. There is a single 8-bit wide S-box used on every byte. This S-box is a permutation of all 256 8-bit values, constructed using a transformation which treats the values as polynomials in GF(2</a:t>
            </a:r>
            <a:r>
              <a:rPr lang="en-US" baseline="30000" smtClean="0">
                <a:latin typeface="Arial" pitchFamily="34" charset="0"/>
                <a:cs typeface="Arial" pitchFamily="34" charset="0"/>
              </a:rPr>
              <a:t>8</a:t>
            </a:r>
            <a:r>
              <a:rPr lang="en-US" smtClean="0">
                <a:latin typeface="Arial" pitchFamily="34" charset="0"/>
                <a:cs typeface="Arial" pitchFamily="34" charset="0"/>
              </a:rPr>
              <a:t>) – however it is fixed, so really only need to know the table when implementing. Decryption requires the inverse of the table. These tables are given in Stallings Table 5.2.</a:t>
            </a:r>
          </a:p>
          <a:p>
            <a:pPr eaLnBrk="1" hangingPunct="1"/>
            <a:r>
              <a:rPr lang="en-US" smtClean="0">
                <a:latin typeface="Arial" pitchFamily="34" charset="0"/>
                <a:cs typeface="Arial" pitchFamily="34" charset="0"/>
              </a:rPr>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855892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3FDE656-2562-4641-B804-2B3B05E8BB32}" type="slidenum">
              <a:rPr lang="en-AU"/>
              <a:pPr/>
              <a:t>9</a:t>
            </a:fld>
            <a:endParaRPr lang="en-AU"/>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ln/>
        </p:spPr>
        <p:txBody>
          <a:bodyPr/>
          <a:lstStyle/>
          <a:p>
            <a:pPr eaLnBrk="1" hangingPunct="1"/>
            <a:r>
              <a:rPr lang="en-US" smtClean="0">
                <a:latin typeface="Arial" pitchFamily="34" charset="0"/>
              </a:rPr>
              <a:t>As this diagram from Stallings Fig 5.5a shows, the </a:t>
            </a:r>
            <a:r>
              <a:rPr lang="en-AU" smtClean="0">
                <a:latin typeface="Arial" pitchFamily="34" charset="0"/>
              </a:rPr>
              <a:t>Byte Substitution operates on each byte of state independently, with the input byte used to index a row/col in the table to retrieve the substituted value.</a:t>
            </a:r>
          </a:p>
        </p:txBody>
      </p:sp>
    </p:spTree>
    <p:extLst>
      <p:ext uri="{BB962C8B-B14F-4D97-AF65-F5344CB8AC3E}">
        <p14:creationId xmlns:p14="http://schemas.microsoft.com/office/powerpoint/2010/main" val="193005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6866"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a:p>
        </p:txBody>
      </p:sp>
      <p:sp>
        <p:nvSpPr>
          <p:cNvPr id="69" name="Rectangle 1093"/>
          <p:cNvSpPr>
            <a:spLocks noGrp="1" noChangeArrowheads="1"/>
          </p:cNvSpPr>
          <p:nvPr>
            <p:ph type="ftr" sz="quarter" idx="11"/>
          </p:nvPr>
        </p:nvSpPr>
        <p:spPr/>
        <p:txBody>
          <a:bodyPr/>
          <a:lstStyle>
            <a:lvl1pPr>
              <a:defRPr/>
            </a:lvl1pPr>
          </a:lstStyle>
          <a:p>
            <a:pPr>
              <a:defRPr/>
            </a:pPr>
            <a:endParaRPr lang="en-US"/>
          </a:p>
        </p:txBody>
      </p:sp>
      <p:sp>
        <p:nvSpPr>
          <p:cNvPr id="70" name="Rectangle 1094"/>
          <p:cNvSpPr>
            <a:spLocks noGrp="1" noChangeArrowheads="1"/>
          </p:cNvSpPr>
          <p:nvPr>
            <p:ph type="sldNum" sz="quarter" idx="12"/>
          </p:nvPr>
        </p:nvSpPr>
        <p:spPr/>
        <p:txBody>
          <a:bodyPr/>
          <a:lstStyle>
            <a:lvl1pPr>
              <a:defRPr/>
            </a:lvl1pPr>
          </a:lstStyle>
          <a:p>
            <a:fld id="{FA46E39C-89EA-4071-9879-640885CCCBA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a:p>
        </p:txBody>
      </p:sp>
      <p:sp>
        <p:nvSpPr>
          <p:cNvPr id="6" name="Rectangle 1093"/>
          <p:cNvSpPr>
            <a:spLocks noGrp="1" noChangeArrowheads="1"/>
          </p:cNvSpPr>
          <p:nvPr>
            <p:ph type="sldNum" sz="quarter" idx="12"/>
          </p:nvPr>
        </p:nvSpPr>
        <p:spPr>
          <a:ln/>
        </p:spPr>
        <p:txBody>
          <a:bodyPr/>
          <a:lstStyle>
            <a:lvl1pPr>
              <a:defRPr/>
            </a:lvl1pPr>
          </a:lstStyle>
          <a:p>
            <a:fld id="{6FC98948-3DEE-4598-95A2-2C97BD8E4C9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a:p>
        </p:txBody>
      </p:sp>
      <p:sp>
        <p:nvSpPr>
          <p:cNvPr id="6" name="Rectangle 1093"/>
          <p:cNvSpPr>
            <a:spLocks noGrp="1" noChangeArrowheads="1"/>
          </p:cNvSpPr>
          <p:nvPr>
            <p:ph type="sldNum" sz="quarter" idx="12"/>
          </p:nvPr>
        </p:nvSpPr>
        <p:spPr>
          <a:ln/>
        </p:spPr>
        <p:txBody>
          <a:bodyPr/>
          <a:lstStyle>
            <a:lvl1pPr>
              <a:defRPr/>
            </a:lvl1pPr>
          </a:lstStyle>
          <a:p>
            <a:fld id="{FAD57A5F-D7B1-46B8-8C17-1DF85EED874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a:p>
        </p:txBody>
      </p:sp>
      <p:sp>
        <p:nvSpPr>
          <p:cNvPr id="6" name="Rectangle 1093"/>
          <p:cNvSpPr>
            <a:spLocks noGrp="1" noChangeArrowheads="1"/>
          </p:cNvSpPr>
          <p:nvPr>
            <p:ph type="sldNum" sz="quarter" idx="12"/>
          </p:nvPr>
        </p:nvSpPr>
        <p:spPr>
          <a:ln/>
        </p:spPr>
        <p:txBody>
          <a:bodyPr/>
          <a:lstStyle>
            <a:lvl1pPr>
              <a:defRPr/>
            </a:lvl1pPr>
          </a:lstStyle>
          <a:p>
            <a:fld id="{7A7B07CC-A9D9-4453-B1D6-2ECECBB8009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a:p>
        </p:txBody>
      </p:sp>
      <p:sp>
        <p:nvSpPr>
          <p:cNvPr id="6" name="Rectangle 1093"/>
          <p:cNvSpPr>
            <a:spLocks noGrp="1" noChangeArrowheads="1"/>
          </p:cNvSpPr>
          <p:nvPr>
            <p:ph type="sldNum" sz="quarter" idx="12"/>
          </p:nvPr>
        </p:nvSpPr>
        <p:spPr>
          <a:ln/>
        </p:spPr>
        <p:txBody>
          <a:bodyPr/>
          <a:lstStyle>
            <a:lvl1pPr>
              <a:defRPr/>
            </a:lvl1pPr>
          </a:lstStyle>
          <a:p>
            <a:fld id="{4B1F5877-EA01-4935-8361-0255AF3FBCE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a:p>
        </p:txBody>
      </p:sp>
      <p:sp>
        <p:nvSpPr>
          <p:cNvPr id="7" name="Rectangle 1093"/>
          <p:cNvSpPr>
            <a:spLocks noGrp="1" noChangeArrowheads="1"/>
          </p:cNvSpPr>
          <p:nvPr>
            <p:ph type="sldNum" sz="quarter" idx="12"/>
          </p:nvPr>
        </p:nvSpPr>
        <p:spPr>
          <a:ln/>
        </p:spPr>
        <p:txBody>
          <a:bodyPr/>
          <a:lstStyle>
            <a:lvl1pPr>
              <a:defRPr/>
            </a:lvl1pPr>
          </a:lstStyle>
          <a:p>
            <a:fld id="{A8D79650-67FE-4CA1-8301-E16F9840D7D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a:p>
        </p:txBody>
      </p:sp>
      <p:sp>
        <p:nvSpPr>
          <p:cNvPr id="8" name="Rectangle 1092"/>
          <p:cNvSpPr>
            <a:spLocks noGrp="1" noChangeArrowheads="1"/>
          </p:cNvSpPr>
          <p:nvPr>
            <p:ph type="ftr" sz="quarter" idx="11"/>
          </p:nvPr>
        </p:nvSpPr>
        <p:spPr>
          <a:ln/>
        </p:spPr>
        <p:txBody>
          <a:bodyPr/>
          <a:lstStyle>
            <a:lvl1pPr>
              <a:defRPr/>
            </a:lvl1pPr>
          </a:lstStyle>
          <a:p>
            <a:pPr>
              <a:defRPr/>
            </a:pPr>
            <a:endParaRPr lang="en-US"/>
          </a:p>
        </p:txBody>
      </p:sp>
      <p:sp>
        <p:nvSpPr>
          <p:cNvPr id="9" name="Rectangle 1093"/>
          <p:cNvSpPr>
            <a:spLocks noGrp="1" noChangeArrowheads="1"/>
          </p:cNvSpPr>
          <p:nvPr>
            <p:ph type="sldNum" sz="quarter" idx="12"/>
          </p:nvPr>
        </p:nvSpPr>
        <p:spPr>
          <a:ln/>
        </p:spPr>
        <p:txBody>
          <a:bodyPr/>
          <a:lstStyle>
            <a:lvl1pPr>
              <a:defRPr/>
            </a:lvl1pPr>
          </a:lstStyle>
          <a:p>
            <a:fld id="{022F7E3B-DD68-491D-ABB4-108DDBDAFE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a:p>
        </p:txBody>
      </p:sp>
      <p:sp>
        <p:nvSpPr>
          <p:cNvPr id="4" name="Rectangle 1092"/>
          <p:cNvSpPr>
            <a:spLocks noGrp="1" noChangeArrowheads="1"/>
          </p:cNvSpPr>
          <p:nvPr>
            <p:ph type="ftr" sz="quarter" idx="11"/>
          </p:nvPr>
        </p:nvSpPr>
        <p:spPr>
          <a:ln/>
        </p:spPr>
        <p:txBody>
          <a:bodyPr/>
          <a:lstStyle>
            <a:lvl1pPr>
              <a:defRPr/>
            </a:lvl1pPr>
          </a:lstStyle>
          <a:p>
            <a:pPr>
              <a:defRPr/>
            </a:pPr>
            <a:endParaRPr lang="en-US"/>
          </a:p>
        </p:txBody>
      </p:sp>
      <p:sp>
        <p:nvSpPr>
          <p:cNvPr id="5" name="Rectangle 1093"/>
          <p:cNvSpPr>
            <a:spLocks noGrp="1" noChangeArrowheads="1"/>
          </p:cNvSpPr>
          <p:nvPr>
            <p:ph type="sldNum" sz="quarter" idx="12"/>
          </p:nvPr>
        </p:nvSpPr>
        <p:spPr>
          <a:ln/>
        </p:spPr>
        <p:txBody>
          <a:bodyPr/>
          <a:lstStyle>
            <a:lvl1pPr>
              <a:defRPr/>
            </a:lvl1pPr>
          </a:lstStyle>
          <a:p>
            <a:fld id="{2F95A87E-034E-4624-B28C-A2CBE3D49F9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a:p>
        </p:txBody>
      </p:sp>
      <p:sp>
        <p:nvSpPr>
          <p:cNvPr id="3" name="Rectangle 1092"/>
          <p:cNvSpPr>
            <a:spLocks noGrp="1" noChangeArrowheads="1"/>
          </p:cNvSpPr>
          <p:nvPr>
            <p:ph type="ftr" sz="quarter" idx="11"/>
          </p:nvPr>
        </p:nvSpPr>
        <p:spPr>
          <a:ln/>
        </p:spPr>
        <p:txBody>
          <a:bodyPr/>
          <a:lstStyle>
            <a:lvl1pPr>
              <a:defRPr/>
            </a:lvl1pPr>
          </a:lstStyle>
          <a:p>
            <a:pPr>
              <a:defRPr/>
            </a:pPr>
            <a:endParaRPr lang="en-US"/>
          </a:p>
        </p:txBody>
      </p:sp>
      <p:sp>
        <p:nvSpPr>
          <p:cNvPr id="4" name="Rectangle 1093"/>
          <p:cNvSpPr>
            <a:spLocks noGrp="1" noChangeArrowheads="1"/>
          </p:cNvSpPr>
          <p:nvPr>
            <p:ph type="sldNum" sz="quarter" idx="12"/>
          </p:nvPr>
        </p:nvSpPr>
        <p:spPr>
          <a:ln/>
        </p:spPr>
        <p:txBody>
          <a:bodyPr/>
          <a:lstStyle>
            <a:lvl1pPr>
              <a:defRPr/>
            </a:lvl1pPr>
          </a:lstStyle>
          <a:p>
            <a:fld id="{EB8879D3-EE17-41F2-88AF-21525D4A31F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a:p>
        </p:txBody>
      </p:sp>
      <p:sp>
        <p:nvSpPr>
          <p:cNvPr id="7" name="Rectangle 1093"/>
          <p:cNvSpPr>
            <a:spLocks noGrp="1" noChangeArrowheads="1"/>
          </p:cNvSpPr>
          <p:nvPr>
            <p:ph type="sldNum" sz="quarter" idx="12"/>
          </p:nvPr>
        </p:nvSpPr>
        <p:spPr>
          <a:ln/>
        </p:spPr>
        <p:txBody>
          <a:bodyPr/>
          <a:lstStyle>
            <a:lvl1pPr>
              <a:defRPr/>
            </a:lvl1pPr>
          </a:lstStyle>
          <a:p>
            <a:fld id="{E1E34931-0C5C-45E8-BA3D-11E77F4AC6C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a:p>
        </p:txBody>
      </p:sp>
      <p:sp>
        <p:nvSpPr>
          <p:cNvPr id="7" name="Rectangle 1093"/>
          <p:cNvSpPr>
            <a:spLocks noGrp="1" noChangeArrowheads="1"/>
          </p:cNvSpPr>
          <p:nvPr>
            <p:ph type="sldNum" sz="quarter" idx="12"/>
          </p:nvPr>
        </p:nvSpPr>
        <p:spPr>
          <a:ln/>
        </p:spPr>
        <p:txBody>
          <a:bodyPr/>
          <a:lstStyle>
            <a:lvl1pPr>
              <a:defRPr/>
            </a:lvl1pPr>
          </a:lstStyle>
          <a:p>
            <a:fld id="{A0E1642D-BD9C-4C19-990E-D4E71ACA0E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75779"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75782"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3"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4"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5"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6"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7"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8"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9"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5790"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5791"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2"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3"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4"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5"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6"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797"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8"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5799"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0"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801"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2"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5803"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4"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5"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6"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7"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8"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9"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0"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11"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2"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3"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4"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5"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6"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7"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8"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9"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5820"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1"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2"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3"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4"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5"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6"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7"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8"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9"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1078"/>
              <p:cNvGrpSpPr>
                <a:grpSpLocks/>
              </p:cNvGrpSpPr>
              <p:nvPr userDrawn="1"/>
            </p:nvGrpSpPr>
            <p:grpSpPr bwMode="auto">
              <a:xfrm>
                <a:off x="4546" y="3608"/>
                <a:ext cx="518" cy="319"/>
                <a:chOff x="4546" y="3608"/>
                <a:chExt cx="518" cy="319"/>
              </a:xfrm>
            </p:grpSpPr>
            <p:sp>
              <p:nvSpPr>
                <p:cNvPr id="75831"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5832"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3"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4"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5"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6"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75838"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9"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0"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1"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5842"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5843"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4"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5"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9AE97F5B-4CA7-4E34-8160-5116162BEB92}" type="slidenum">
              <a:rPr lang="en-US"/>
              <a:pPr/>
              <a:t>‹#›</a:t>
            </a:fld>
            <a:endParaRPr lang="en-US"/>
          </a:p>
        </p:txBody>
      </p:sp>
      <p:sp>
        <p:nvSpPr>
          <p:cNvPr id="75846"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9750" y="476250"/>
            <a:ext cx="8229600" cy="1143000"/>
          </a:xfrm>
        </p:spPr>
        <p:txBody>
          <a:bodyPr/>
          <a:lstStyle/>
          <a:p>
            <a:pPr eaLnBrk="1" hangingPunct="1"/>
            <a:r>
              <a:rPr lang="en-AU" sz="4000" dirty="0" smtClean="0"/>
              <a:t>Advanced Encryption Standard</a:t>
            </a:r>
            <a:br>
              <a:rPr lang="en-AU" sz="4000" dirty="0" smtClean="0"/>
            </a:br>
            <a:endParaRPr lang="en-AU" sz="4000" dirty="0" smtClean="0"/>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buFont typeface="Wingdings" pitchFamily="2" charset="2"/>
              <a:buNone/>
            </a:pPr>
            <a:r>
              <a:rPr lang="en-AU" i="1" smtClean="0"/>
              <a:t>"It seems very simple."</a:t>
            </a:r>
          </a:p>
          <a:p>
            <a:pPr eaLnBrk="1" hangingPunct="1">
              <a:buFont typeface="Wingdings" pitchFamily="2" charset="2"/>
              <a:buNone/>
            </a:pPr>
            <a:r>
              <a:rPr lang="en-AU" i="1" smtClean="0"/>
              <a:t>"It is very simple. But if you don't know what the key is it's virtually indecipherable."</a:t>
            </a:r>
          </a:p>
          <a:p>
            <a:pPr eaLnBrk="1" hangingPunct="1">
              <a:buFont typeface="Wingdings" pitchFamily="2" charset="2"/>
              <a:buNone/>
            </a:pPr>
            <a:r>
              <a:rPr lang="en-AU" b="1" smtClean="0"/>
              <a:t>—</a:t>
            </a:r>
            <a:r>
              <a:rPr lang="en-AU" b="1" i="1" smtClean="0"/>
              <a:t>Talking to Strange Men, </a:t>
            </a:r>
            <a:r>
              <a:rPr lang="en-AU" b="1" smtClean="0"/>
              <a:t>Ruth Rendell</a:t>
            </a:r>
            <a:endParaRPr lang="en-AU" smtClean="0"/>
          </a:p>
          <a:p>
            <a:pPr eaLnBrk="1" hangingPunct="1">
              <a:buFont typeface="Wingdings" pitchFamily="2" charset="2"/>
              <a:buNone/>
            </a:pPr>
            <a:endParaRPr lang="en-AU" smtClean="0"/>
          </a:p>
          <a:p>
            <a:pPr eaLnBrk="1" hangingPunct="1"/>
            <a:endParaRPr lang="en-AU"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AU" smtClean="0"/>
              <a:t>Substitute Bytes Example</a:t>
            </a:r>
            <a:endParaRPr lang="en-US" smtClean="0"/>
          </a:p>
        </p:txBody>
      </p:sp>
      <p:pic>
        <p:nvPicPr>
          <p:cNvPr id="34819" name="Picture 3"/>
          <p:cNvPicPr>
            <a:picLocks noChangeAspect="1"/>
          </p:cNvPicPr>
          <p:nvPr/>
        </p:nvPicPr>
        <p:blipFill>
          <a:blip r:embed="rId3"/>
          <a:srcRect/>
          <a:stretch>
            <a:fillRect/>
          </a:stretch>
        </p:blipFill>
        <p:spPr bwMode="auto">
          <a:xfrm>
            <a:off x="1828800" y="2133600"/>
            <a:ext cx="5657850" cy="17716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AU"/>
              <a:t>Shift Rows</a:t>
            </a:r>
          </a:p>
        </p:txBody>
      </p:sp>
      <p:sp>
        <p:nvSpPr>
          <p:cNvPr id="60419" name="Rectangle 3"/>
          <p:cNvSpPr>
            <a:spLocks noGrp="1" noChangeArrowheads="1"/>
          </p:cNvSpPr>
          <p:nvPr>
            <p:ph type="body" idx="1"/>
          </p:nvPr>
        </p:nvSpPr>
        <p:spPr/>
        <p:txBody>
          <a:bodyPr/>
          <a:lstStyle/>
          <a:p>
            <a:pPr eaLnBrk="1" hangingPunct="1">
              <a:lnSpc>
                <a:spcPct val="90000"/>
              </a:lnSpc>
            </a:pPr>
            <a:r>
              <a:rPr lang="en-US" sz="2800" dirty="0" smtClean="0"/>
              <a:t>a circular byte shift in each row</a:t>
            </a:r>
          </a:p>
          <a:p>
            <a:pPr lvl="1" eaLnBrk="1" hangingPunct="1">
              <a:lnSpc>
                <a:spcPct val="90000"/>
              </a:lnSpc>
            </a:pPr>
            <a:r>
              <a:rPr lang="en-US" sz="2400" dirty="0" smtClean="0">
                <a:ea typeface="ＭＳ Ｐゴシック" pitchFamily="-107" charset="-128"/>
              </a:rPr>
              <a:t>1</a:t>
            </a:r>
            <a:r>
              <a:rPr lang="en-US" sz="2400" baseline="30000" dirty="0" smtClean="0">
                <a:ea typeface="ＭＳ Ｐゴシック" pitchFamily="-107" charset="-128"/>
              </a:rPr>
              <a:t>st</a:t>
            </a:r>
            <a:r>
              <a:rPr lang="en-US" sz="2400" dirty="0" smtClean="0">
                <a:ea typeface="ＭＳ Ｐゴシック" pitchFamily="-107" charset="-128"/>
              </a:rPr>
              <a:t> row is unchanged</a:t>
            </a:r>
          </a:p>
          <a:p>
            <a:pPr lvl="1" eaLnBrk="1" hangingPunct="1">
              <a:lnSpc>
                <a:spcPct val="90000"/>
              </a:lnSpc>
            </a:pPr>
            <a:r>
              <a:rPr lang="en-US" sz="2400" dirty="0" smtClean="0">
                <a:ea typeface="ＭＳ Ｐゴシック" pitchFamily="-107" charset="-128"/>
              </a:rPr>
              <a:t>2</a:t>
            </a:r>
            <a:r>
              <a:rPr lang="en-US" sz="2400" baseline="30000" dirty="0" smtClean="0">
                <a:ea typeface="ＭＳ Ｐゴシック" pitchFamily="-107" charset="-128"/>
              </a:rPr>
              <a:t>nd</a:t>
            </a:r>
            <a:r>
              <a:rPr lang="en-US" sz="2400" dirty="0" smtClean="0">
                <a:ea typeface="ＭＳ Ｐゴシック" pitchFamily="-107" charset="-128"/>
              </a:rPr>
              <a:t> row does 1 byte circular shift to left</a:t>
            </a:r>
          </a:p>
          <a:p>
            <a:pPr lvl="1" eaLnBrk="1" hangingPunct="1">
              <a:lnSpc>
                <a:spcPct val="90000"/>
              </a:lnSpc>
            </a:pPr>
            <a:r>
              <a:rPr lang="en-US" sz="2400" dirty="0" smtClean="0">
                <a:ea typeface="ＭＳ Ｐゴシック" pitchFamily="-107" charset="-128"/>
              </a:rPr>
              <a:t>3rd row does 2 byte circular shift to left</a:t>
            </a:r>
          </a:p>
          <a:p>
            <a:pPr lvl="1" eaLnBrk="1" hangingPunct="1">
              <a:lnSpc>
                <a:spcPct val="90000"/>
              </a:lnSpc>
            </a:pPr>
            <a:r>
              <a:rPr lang="en-US" sz="2400" dirty="0" smtClean="0">
                <a:ea typeface="ＭＳ Ｐゴシック" pitchFamily="-107" charset="-128"/>
              </a:rPr>
              <a:t>4th row does 3 byte circular shift to left</a:t>
            </a:r>
          </a:p>
          <a:p>
            <a:pPr eaLnBrk="1" hangingPunct="1">
              <a:lnSpc>
                <a:spcPct val="90000"/>
              </a:lnSpc>
            </a:pPr>
            <a:r>
              <a:rPr lang="en-US" sz="2800" dirty="0" smtClean="0"/>
              <a:t>decrypt inverts using shifts to right</a:t>
            </a:r>
          </a:p>
          <a:p>
            <a:pPr eaLnBrk="1" hangingPunct="1">
              <a:lnSpc>
                <a:spcPct val="90000"/>
              </a:lnSpc>
            </a:pPr>
            <a:r>
              <a:rPr lang="en-US" sz="2800" dirty="0" smtClean="0"/>
              <a:t>since state is processed by columns, this step permutes bytes between the columns</a:t>
            </a:r>
            <a:endParaRPr lang="en-AU" sz="2800" dirty="0" smtClean="0"/>
          </a:p>
          <a:p>
            <a:pPr lvl="1" eaLnBrk="1" hangingPunct="1">
              <a:lnSpc>
                <a:spcPct val="90000"/>
              </a:lnSpc>
            </a:pPr>
            <a:endParaRPr lang="en-AU" sz="2400" dirty="0" smtClean="0">
              <a:ea typeface="ＭＳ Ｐゴシック" pitchFamily="-107" charset="-128"/>
            </a:endParaRPr>
          </a:p>
          <a:p>
            <a:pPr lvl="1" eaLnBrk="1" hangingPunct="1">
              <a:lnSpc>
                <a:spcPct val="90000"/>
              </a:lnSpc>
            </a:pPr>
            <a:endParaRPr lang="en-AU" sz="2400" dirty="0" smtClean="0">
              <a:ea typeface="ＭＳ Ｐゴシック" pitchFamily="-107"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AU"/>
              <a:t>Shift Rows</a:t>
            </a:r>
          </a:p>
        </p:txBody>
      </p:sp>
      <p:pic>
        <p:nvPicPr>
          <p:cNvPr id="38915" name="Picture 5"/>
          <p:cNvPicPr>
            <a:picLocks noChangeAspect="1" noChangeArrowheads="1"/>
          </p:cNvPicPr>
          <p:nvPr/>
        </p:nvPicPr>
        <p:blipFill>
          <a:blip r:embed="rId3"/>
          <a:srcRect/>
          <a:stretch>
            <a:fillRect/>
          </a:stretch>
        </p:blipFill>
        <p:spPr bwMode="auto">
          <a:xfrm>
            <a:off x="990600" y="1371600"/>
            <a:ext cx="7162800" cy="2349500"/>
          </a:xfrm>
          <a:prstGeom prst="rect">
            <a:avLst/>
          </a:prstGeom>
          <a:noFill/>
          <a:ln w="9525">
            <a:noFill/>
            <a:miter lim="800000"/>
            <a:headEnd/>
            <a:tailEnd/>
          </a:ln>
        </p:spPr>
      </p:pic>
      <p:pic>
        <p:nvPicPr>
          <p:cNvPr id="38916" name="Picture 5"/>
          <p:cNvPicPr>
            <a:picLocks noChangeAspect="1"/>
          </p:cNvPicPr>
          <p:nvPr/>
        </p:nvPicPr>
        <p:blipFill>
          <a:blip r:embed="rId4"/>
          <a:srcRect/>
          <a:stretch>
            <a:fillRect/>
          </a:stretch>
        </p:blipFill>
        <p:spPr bwMode="auto">
          <a:xfrm>
            <a:off x="1752600" y="4267200"/>
            <a:ext cx="5524500" cy="1676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a:t>Mix Columns</a:t>
            </a:r>
          </a:p>
        </p:txBody>
      </p:sp>
      <p:sp>
        <p:nvSpPr>
          <p:cNvPr id="62467" name="Rectangle 3"/>
          <p:cNvSpPr>
            <a:spLocks noGrp="1" noChangeArrowheads="1"/>
          </p:cNvSpPr>
          <p:nvPr>
            <p:ph type="body" idx="1"/>
          </p:nvPr>
        </p:nvSpPr>
        <p:spPr/>
        <p:txBody>
          <a:bodyPr/>
          <a:lstStyle/>
          <a:p>
            <a:pPr eaLnBrk="1" hangingPunct="1"/>
            <a:r>
              <a:rPr lang="en-US" smtClean="0"/>
              <a:t>each column is processed separately</a:t>
            </a:r>
          </a:p>
          <a:p>
            <a:pPr eaLnBrk="1" hangingPunct="1"/>
            <a:r>
              <a:rPr lang="en-US" smtClean="0"/>
              <a:t>each byte is replaced by a value dependent on all 4 bytes in the column</a:t>
            </a:r>
          </a:p>
          <a:p>
            <a:pPr eaLnBrk="1" hangingPunct="1"/>
            <a:r>
              <a:rPr lang="en-US" smtClean="0"/>
              <a:t>effectively a matrix multiplication in GF(2</a:t>
            </a:r>
            <a:r>
              <a:rPr lang="en-US" baseline="30000" smtClean="0"/>
              <a:t>8</a:t>
            </a:r>
            <a:r>
              <a:rPr lang="en-US" smtClean="0"/>
              <a:t>) using prime poly m(x) =x</a:t>
            </a:r>
            <a:r>
              <a:rPr lang="en-US" baseline="30000" smtClean="0"/>
              <a:t>8</a:t>
            </a:r>
            <a:r>
              <a:rPr lang="en-US" smtClean="0"/>
              <a:t>+x</a:t>
            </a:r>
            <a:r>
              <a:rPr lang="en-US" baseline="30000" smtClean="0"/>
              <a:t>4</a:t>
            </a:r>
            <a:r>
              <a:rPr lang="en-US" smtClean="0"/>
              <a:t>+x</a:t>
            </a:r>
            <a:r>
              <a:rPr lang="en-US" baseline="30000" smtClean="0"/>
              <a:t>3</a:t>
            </a:r>
            <a:r>
              <a:rPr lang="en-US" smtClean="0"/>
              <a:t>+x+1</a:t>
            </a:r>
            <a:endParaRPr lang="en-AU" smtClean="0"/>
          </a:p>
        </p:txBody>
      </p:sp>
      <p:pic>
        <p:nvPicPr>
          <p:cNvPr id="40964" name="Picture 4"/>
          <p:cNvPicPr>
            <a:picLocks noChangeAspect="1" noChangeArrowheads="1"/>
          </p:cNvPicPr>
          <p:nvPr/>
        </p:nvPicPr>
        <p:blipFill>
          <a:blip r:embed="rId3"/>
          <a:srcRect/>
          <a:stretch>
            <a:fillRect/>
          </a:stretch>
        </p:blipFill>
        <p:spPr bwMode="auto">
          <a:xfrm>
            <a:off x="900113" y="4508500"/>
            <a:ext cx="7200900" cy="16129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pPr eaLnBrk="1" hangingPunct="1">
              <a:defRPr/>
            </a:pPr>
            <a:r>
              <a:rPr lang="en-AU"/>
              <a:t>Mix Columns</a:t>
            </a:r>
          </a:p>
        </p:txBody>
      </p:sp>
      <p:pic>
        <p:nvPicPr>
          <p:cNvPr id="43011" name="Picture 1030"/>
          <p:cNvPicPr>
            <a:picLocks noChangeAspect="1" noChangeArrowheads="1"/>
          </p:cNvPicPr>
          <p:nvPr/>
        </p:nvPicPr>
        <p:blipFill>
          <a:blip r:embed="rId3"/>
          <a:srcRect/>
          <a:stretch>
            <a:fillRect/>
          </a:stretch>
        </p:blipFill>
        <p:spPr bwMode="auto">
          <a:xfrm>
            <a:off x="992188" y="1554163"/>
            <a:ext cx="7162800" cy="37465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AU" smtClean="0"/>
              <a:t>Mix Columns Example</a:t>
            </a:r>
            <a:endParaRPr lang="en-US" smtClean="0"/>
          </a:p>
        </p:txBody>
      </p:sp>
      <p:pic>
        <p:nvPicPr>
          <p:cNvPr id="45059" name="Picture 3"/>
          <p:cNvPicPr>
            <a:picLocks noChangeAspect="1"/>
          </p:cNvPicPr>
          <p:nvPr/>
        </p:nvPicPr>
        <p:blipFill>
          <a:blip r:embed="rId3"/>
          <a:srcRect/>
          <a:stretch>
            <a:fillRect/>
          </a:stretch>
        </p:blipFill>
        <p:spPr bwMode="auto">
          <a:xfrm>
            <a:off x="1828800" y="1524000"/>
            <a:ext cx="5581650" cy="1714500"/>
          </a:xfrm>
          <a:prstGeom prst="rect">
            <a:avLst/>
          </a:prstGeom>
          <a:noFill/>
          <a:ln w="9525">
            <a:noFill/>
            <a:miter lim="800000"/>
            <a:headEnd/>
            <a:tailEnd/>
          </a:ln>
        </p:spPr>
      </p:pic>
      <p:pic>
        <p:nvPicPr>
          <p:cNvPr id="45060" name="Picture 4"/>
          <p:cNvPicPr>
            <a:picLocks noChangeAspect="1"/>
          </p:cNvPicPr>
          <p:nvPr/>
        </p:nvPicPr>
        <p:blipFill>
          <a:blip r:embed="rId4"/>
          <a:srcRect/>
          <a:stretch>
            <a:fillRect/>
          </a:stretch>
        </p:blipFill>
        <p:spPr bwMode="auto">
          <a:xfrm>
            <a:off x="914400" y="3810000"/>
            <a:ext cx="7429500" cy="21145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AES Arithmetic</a:t>
            </a:r>
          </a:p>
        </p:txBody>
      </p:sp>
      <p:sp>
        <p:nvSpPr>
          <p:cNvPr id="3" name="Content Placeholder 2"/>
          <p:cNvSpPr>
            <a:spLocks noGrp="1"/>
          </p:cNvSpPr>
          <p:nvPr>
            <p:ph idx="1"/>
          </p:nvPr>
        </p:nvSpPr>
        <p:spPr>
          <a:xfrm>
            <a:off x="457200" y="1676400"/>
            <a:ext cx="8458200" cy="4454525"/>
          </a:xfrm>
        </p:spPr>
        <p:txBody>
          <a:bodyPr/>
          <a:lstStyle/>
          <a:p>
            <a:pPr eaLnBrk="1" hangingPunct="1"/>
            <a:r>
              <a:rPr lang="en-US" smtClean="0"/>
              <a:t>uses arithmetic in the finite field GF(2</a:t>
            </a:r>
            <a:r>
              <a:rPr lang="en-US" baseline="30000" smtClean="0"/>
              <a:t>8</a:t>
            </a:r>
            <a:r>
              <a:rPr lang="en-US" smtClean="0"/>
              <a:t>)</a:t>
            </a:r>
          </a:p>
          <a:p>
            <a:pPr eaLnBrk="1" hangingPunct="1"/>
            <a:r>
              <a:rPr lang="en-US" smtClean="0"/>
              <a:t>with irreducible polynomial</a:t>
            </a:r>
          </a:p>
          <a:p>
            <a:pPr lvl="1" eaLnBrk="1" hangingPunct="1">
              <a:buFont typeface="Wingdings" pitchFamily="2" charset="2"/>
              <a:buNone/>
            </a:pPr>
            <a:r>
              <a:rPr lang="en-US" i="1" smtClean="0">
                <a:latin typeface="Courier New" pitchFamily="49" charset="0"/>
                <a:ea typeface="ＭＳ Ｐゴシック" pitchFamily="-107" charset="-128"/>
                <a:cs typeface="Courier New" pitchFamily="49" charset="0"/>
              </a:rPr>
              <a:t>m(x) = x</a:t>
            </a:r>
            <a:r>
              <a:rPr lang="en-US" i="1" baseline="30000" smtClean="0">
                <a:latin typeface="Courier New" pitchFamily="49" charset="0"/>
                <a:ea typeface="ＭＳ Ｐゴシック" pitchFamily="-107" charset="-128"/>
                <a:cs typeface="Courier New" pitchFamily="49" charset="0"/>
              </a:rPr>
              <a:t>8</a:t>
            </a:r>
            <a:r>
              <a:rPr lang="en-US" i="1" smtClean="0">
                <a:latin typeface="Courier New" pitchFamily="49" charset="0"/>
                <a:ea typeface="ＭＳ Ｐゴシック" pitchFamily="-107" charset="-128"/>
                <a:cs typeface="Courier New" pitchFamily="49" charset="0"/>
              </a:rPr>
              <a:t> + x</a:t>
            </a:r>
            <a:r>
              <a:rPr lang="en-US" i="1" baseline="30000" smtClean="0">
                <a:latin typeface="Courier New" pitchFamily="49" charset="0"/>
                <a:ea typeface="ＭＳ Ｐゴシック" pitchFamily="-107" charset="-128"/>
                <a:cs typeface="Courier New" pitchFamily="49" charset="0"/>
              </a:rPr>
              <a:t>4</a:t>
            </a:r>
            <a:r>
              <a:rPr lang="en-US" i="1" smtClean="0">
                <a:latin typeface="Courier New" pitchFamily="49" charset="0"/>
                <a:ea typeface="ＭＳ Ｐゴシック" pitchFamily="-107" charset="-128"/>
                <a:cs typeface="Courier New" pitchFamily="49" charset="0"/>
              </a:rPr>
              <a:t> + x</a:t>
            </a:r>
            <a:r>
              <a:rPr lang="en-US" i="1" baseline="30000" smtClean="0">
                <a:latin typeface="Courier New" pitchFamily="49" charset="0"/>
                <a:ea typeface="ＭＳ Ｐゴシック" pitchFamily="-107" charset="-128"/>
                <a:cs typeface="Courier New" pitchFamily="49" charset="0"/>
              </a:rPr>
              <a:t>3</a:t>
            </a:r>
            <a:r>
              <a:rPr lang="en-US" i="1" smtClean="0">
                <a:latin typeface="Courier New" pitchFamily="49" charset="0"/>
                <a:ea typeface="ＭＳ Ｐゴシック" pitchFamily="-107" charset="-128"/>
                <a:cs typeface="Courier New" pitchFamily="49" charset="0"/>
              </a:rPr>
              <a:t> + x + 1</a:t>
            </a:r>
          </a:p>
          <a:p>
            <a:pPr lvl="1" eaLnBrk="1" hangingPunct="1">
              <a:buFont typeface="Wingdings" pitchFamily="2" charset="2"/>
              <a:buNone/>
            </a:pPr>
            <a:r>
              <a:rPr lang="en-US" smtClean="0">
                <a:ea typeface="ＭＳ Ｐゴシック" pitchFamily="-107" charset="-128"/>
                <a:cs typeface="Courier New" pitchFamily="49" charset="0"/>
              </a:rPr>
              <a:t>which is </a:t>
            </a:r>
            <a:r>
              <a:rPr lang="en-US" smtClean="0">
                <a:latin typeface="Courier New" pitchFamily="49" charset="0"/>
                <a:ea typeface="ＭＳ Ｐゴシック" pitchFamily="-107" charset="-128"/>
                <a:cs typeface="Courier New" pitchFamily="49" charset="0"/>
              </a:rPr>
              <a:t>(100011011) </a:t>
            </a:r>
            <a:r>
              <a:rPr lang="en-US" smtClean="0">
                <a:ea typeface="ＭＳ Ｐゴシック" pitchFamily="-107" charset="-128"/>
                <a:cs typeface="Courier New" pitchFamily="49" charset="0"/>
              </a:rPr>
              <a:t>or </a:t>
            </a:r>
            <a:r>
              <a:rPr lang="en-US" smtClean="0">
                <a:latin typeface="Courier New" pitchFamily="49" charset="0"/>
                <a:ea typeface="ＭＳ Ｐゴシック" pitchFamily="-107" charset="-128"/>
                <a:cs typeface="Courier New" pitchFamily="49" charset="0"/>
              </a:rPr>
              <a:t>{11b}</a:t>
            </a:r>
          </a:p>
          <a:p>
            <a:pPr eaLnBrk="1" hangingPunct="1"/>
            <a:r>
              <a:rPr lang="en-US" i="1" smtClean="0"/>
              <a:t> </a:t>
            </a:r>
            <a:r>
              <a:rPr lang="en-US" smtClean="0"/>
              <a:t>e.g. </a:t>
            </a:r>
          </a:p>
          <a:p>
            <a:pPr lvl="1" eaLnBrk="1" hangingPunct="1">
              <a:buFont typeface="Wingdings" pitchFamily="2" charset="2"/>
              <a:buNone/>
            </a:pPr>
            <a:r>
              <a:rPr lang="en-US" smtClean="0">
                <a:ea typeface="ＭＳ Ｐゴシック" pitchFamily="-107" charset="-128"/>
              </a:rPr>
              <a:t>{02} • {87} mod {11b} = (1 0000 1110) mod {11b}</a:t>
            </a:r>
          </a:p>
          <a:p>
            <a:pPr lvl="1" eaLnBrk="1" hangingPunct="1">
              <a:buFont typeface="Wingdings" pitchFamily="2" charset="2"/>
              <a:buNone/>
            </a:pPr>
            <a:r>
              <a:rPr lang="en-US" smtClean="0">
                <a:ea typeface="ＭＳ Ｐゴシック" pitchFamily="-107" charset="-128"/>
              </a:rPr>
              <a:t>= (1 0000 1110) xor (1 0001 1011) = (0001 0101)</a:t>
            </a:r>
          </a:p>
          <a:p>
            <a:pPr eaLnBrk="1" hangingPunct="1"/>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AU"/>
              <a:t>Mix Columns</a:t>
            </a:r>
          </a:p>
        </p:txBody>
      </p:sp>
      <p:sp>
        <p:nvSpPr>
          <p:cNvPr id="84995" name="Rectangle 3"/>
          <p:cNvSpPr>
            <a:spLocks noGrp="1" noChangeArrowheads="1"/>
          </p:cNvSpPr>
          <p:nvPr>
            <p:ph type="body" idx="1"/>
          </p:nvPr>
        </p:nvSpPr>
        <p:spPr>
          <a:xfrm>
            <a:off x="457200" y="1524000"/>
            <a:ext cx="8229600" cy="4876800"/>
          </a:xfrm>
        </p:spPr>
        <p:txBody>
          <a:bodyPr/>
          <a:lstStyle/>
          <a:p>
            <a:pPr eaLnBrk="1" hangingPunct="1"/>
            <a:r>
              <a:rPr lang="en-US" sz="2800" smtClean="0"/>
              <a:t>can express each col as 4 equations</a:t>
            </a:r>
          </a:p>
          <a:p>
            <a:pPr lvl="1" eaLnBrk="1" hangingPunct="1"/>
            <a:r>
              <a:rPr lang="en-US" sz="2400" smtClean="0">
                <a:ea typeface="ＭＳ Ｐゴシック" pitchFamily="-107" charset="-128"/>
              </a:rPr>
              <a:t>to derive each new byte in col</a:t>
            </a:r>
          </a:p>
          <a:p>
            <a:pPr eaLnBrk="1" hangingPunct="1"/>
            <a:r>
              <a:rPr lang="en-US" sz="2800" smtClean="0"/>
              <a:t>decryption requires use of inverse matrix</a:t>
            </a:r>
          </a:p>
          <a:p>
            <a:pPr lvl="1" eaLnBrk="1" hangingPunct="1"/>
            <a:r>
              <a:rPr lang="en-US" sz="2400" smtClean="0">
                <a:ea typeface="ＭＳ Ｐゴシック" pitchFamily="-107" charset="-128"/>
              </a:rPr>
              <a:t>with larger coefficients, hence a little harder</a:t>
            </a:r>
          </a:p>
          <a:p>
            <a:pPr eaLnBrk="1" hangingPunct="1"/>
            <a:r>
              <a:rPr lang="en-US" sz="2800" smtClean="0"/>
              <a:t>have an alternate characterisation </a:t>
            </a:r>
          </a:p>
          <a:p>
            <a:pPr lvl="1" eaLnBrk="1" hangingPunct="1"/>
            <a:r>
              <a:rPr lang="en-US" sz="2400" smtClean="0">
                <a:ea typeface="ＭＳ Ｐゴシック" pitchFamily="-107" charset="-128"/>
              </a:rPr>
              <a:t>each column a 4-term polynomial</a:t>
            </a:r>
          </a:p>
          <a:p>
            <a:pPr lvl="1" eaLnBrk="1" hangingPunct="1"/>
            <a:r>
              <a:rPr lang="en-US" sz="2400" smtClean="0">
                <a:ea typeface="ＭＳ Ｐゴシック" pitchFamily="-107" charset="-128"/>
              </a:rPr>
              <a:t>with coefficients in GF(2</a:t>
            </a:r>
            <a:r>
              <a:rPr lang="en-US" sz="2400" baseline="30000" smtClean="0">
                <a:ea typeface="ＭＳ Ｐゴシック" pitchFamily="-107" charset="-128"/>
              </a:rPr>
              <a:t>8</a:t>
            </a:r>
            <a:r>
              <a:rPr lang="en-US" sz="2400" smtClean="0">
                <a:ea typeface="ＭＳ Ｐゴシック" pitchFamily="-107" charset="-128"/>
              </a:rPr>
              <a:t>) </a:t>
            </a:r>
          </a:p>
          <a:p>
            <a:pPr lvl="1" eaLnBrk="1" hangingPunct="1"/>
            <a:r>
              <a:rPr lang="en-US" sz="2400" smtClean="0">
                <a:ea typeface="ＭＳ Ｐゴシック" pitchFamily="-107" charset="-128"/>
              </a:rPr>
              <a:t>and polynomials multiplied modulo (x</a:t>
            </a:r>
            <a:r>
              <a:rPr lang="en-US" sz="2400" baseline="30000" smtClean="0">
                <a:ea typeface="ＭＳ Ｐゴシック" pitchFamily="-107" charset="-128"/>
              </a:rPr>
              <a:t>4</a:t>
            </a:r>
            <a:r>
              <a:rPr lang="en-US" sz="2400" smtClean="0">
                <a:ea typeface="ＭＳ Ｐゴシック" pitchFamily="-107" charset="-128"/>
              </a:rPr>
              <a:t>+1)</a:t>
            </a:r>
          </a:p>
          <a:p>
            <a:pPr eaLnBrk="1" hangingPunct="1"/>
            <a:r>
              <a:rPr lang="en-US" smtClean="0"/>
              <a:t>coefficients based on linear code with maximal distance between codewords</a:t>
            </a:r>
          </a:p>
          <a:p>
            <a:pPr eaLnBrk="1" hangingPunct="1">
              <a:buFont typeface="Wingdings" pitchFamily="2" charset="2"/>
              <a:buNone/>
            </a:pPr>
            <a:endParaRPr lang="en-AU" sz="28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AU"/>
              <a:t>Add Round Key</a:t>
            </a:r>
          </a:p>
        </p:txBody>
      </p:sp>
      <p:sp>
        <p:nvSpPr>
          <p:cNvPr id="63491" name="Rectangle 3"/>
          <p:cNvSpPr>
            <a:spLocks noGrp="1" noChangeArrowheads="1"/>
          </p:cNvSpPr>
          <p:nvPr>
            <p:ph type="body" idx="1"/>
          </p:nvPr>
        </p:nvSpPr>
        <p:spPr/>
        <p:txBody>
          <a:bodyPr/>
          <a:lstStyle/>
          <a:p>
            <a:pPr eaLnBrk="1" hangingPunct="1">
              <a:buFont typeface="Wingdings" pitchFamily="-107" charset="2"/>
              <a:buChar char="Ø"/>
              <a:defRPr/>
            </a:pPr>
            <a:r>
              <a:rPr lang="en-US"/>
              <a:t>XOR state with 128-bits of the round key</a:t>
            </a:r>
          </a:p>
          <a:p>
            <a:pPr eaLnBrk="1" hangingPunct="1">
              <a:buFont typeface="Wingdings" pitchFamily="-107" charset="2"/>
              <a:buChar char="Ø"/>
              <a:defRPr/>
            </a:pPr>
            <a:r>
              <a:rPr lang="en-US"/>
              <a:t>again processed by column (though effectively a series of byte operations)</a:t>
            </a:r>
          </a:p>
          <a:p>
            <a:pPr eaLnBrk="1" hangingPunct="1">
              <a:buFont typeface="Wingdings" pitchFamily="-107" charset="2"/>
              <a:buChar char="Ø"/>
              <a:defRPr/>
            </a:pPr>
            <a:r>
              <a:rPr lang="en-US"/>
              <a:t>inverse for decryption identical</a:t>
            </a:r>
          </a:p>
          <a:p>
            <a:pPr lvl="1" eaLnBrk="1" hangingPunct="1">
              <a:buFont typeface="Wingdings" pitchFamily="-107" charset="2"/>
              <a:buChar char="l"/>
              <a:defRPr/>
            </a:pPr>
            <a:r>
              <a:rPr lang="en-US">
                <a:ea typeface="ＭＳ Ｐゴシック" pitchFamily="-107" charset="-128"/>
              </a:rPr>
              <a:t>since XOR own inverse, with reversed keys</a:t>
            </a:r>
          </a:p>
          <a:p>
            <a:pPr eaLnBrk="1" hangingPunct="1">
              <a:buFont typeface="Wingdings" pitchFamily="-107" charset="2"/>
              <a:buChar char="Ø"/>
              <a:defRPr/>
            </a:pPr>
            <a:r>
              <a:rPr lang="en-US"/>
              <a:t>designed to be as simple as possible</a:t>
            </a:r>
          </a:p>
          <a:p>
            <a:pPr lvl="1" eaLnBrk="1" hangingPunct="1">
              <a:buFont typeface="Wingdings" pitchFamily="-107" charset="2"/>
              <a:buChar char="l"/>
              <a:defRPr/>
            </a:pPr>
            <a:r>
              <a:rPr lang="en-AU">
                <a:ea typeface="ＭＳ Ｐゴシック" pitchFamily="-107" charset="-128"/>
              </a:rPr>
              <a:t>a form of Vernam cipher on expanded key</a:t>
            </a:r>
          </a:p>
          <a:p>
            <a:pPr lvl="1" eaLnBrk="1" hangingPunct="1">
              <a:buFont typeface="Wingdings" pitchFamily="-107" charset="2"/>
              <a:buChar char="l"/>
              <a:defRPr/>
            </a:pPr>
            <a:r>
              <a:rPr lang="en-AU">
                <a:ea typeface="ＭＳ Ｐゴシック" pitchFamily="-107" charset="-128"/>
              </a:rPr>
              <a:t>requires other stages for complexity / security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p:txBody>
          <a:bodyPr/>
          <a:lstStyle/>
          <a:p>
            <a:pPr eaLnBrk="1" hangingPunct="1">
              <a:defRPr/>
            </a:pPr>
            <a:r>
              <a:rPr lang="en-AU"/>
              <a:t>Add Round Key</a:t>
            </a:r>
          </a:p>
        </p:txBody>
      </p:sp>
      <p:pic>
        <p:nvPicPr>
          <p:cNvPr id="53251" name="Picture 1029"/>
          <p:cNvPicPr>
            <a:picLocks noChangeAspect="1" noChangeArrowheads="1"/>
          </p:cNvPicPr>
          <p:nvPr/>
        </p:nvPicPr>
        <p:blipFill>
          <a:blip r:embed="rId3"/>
          <a:srcRect/>
          <a:stretch>
            <a:fillRect/>
          </a:stretch>
        </p:blipFill>
        <p:spPr bwMode="auto">
          <a:xfrm>
            <a:off x="1143000" y="2438400"/>
            <a:ext cx="7010400" cy="1968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Origins</a:t>
            </a:r>
            <a:endParaRPr lang="en-AU" smtClean="0"/>
          </a:p>
        </p:txBody>
      </p:sp>
      <p:sp>
        <p:nvSpPr>
          <p:cNvPr id="46083" name="Rectangle 3"/>
          <p:cNvSpPr>
            <a:spLocks noGrp="1" noChangeArrowheads="1"/>
          </p:cNvSpPr>
          <p:nvPr>
            <p:ph type="body" idx="1"/>
          </p:nvPr>
        </p:nvSpPr>
        <p:spPr/>
        <p:txBody>
          <a:bodyPr/>
          <a:lstStyle/>
          <a:p>
            <a:pPr eaLnBrk="1" hangingPunct="1">
              <a:lnSpc>
                <a:spcPct val="90000"/>
              </a:lnSpc>
            </a:pPr>
            <a:r>
              <a:rPr lang="en-AU" sz="2800" smtClean="0"/>
              <a:t>clear a replacement for DES was needed</a:t>
            </a:r>
          </a:p>
          <a:p>
            <a:pPr lvl="1" eaLnBrk="1" hangingPunct="1">
              <a:lnSpc>
                <a:spcPct val="90000"/>
              </a:lnSpc>
            </a:pPr>
            <a:r>
              <a:rPr lang="en-US" sz="2400" smtClean="0">
                <a:ea typeface="ＭＳ Ｐゴシック" pitchFamily="-107" charset="-128"/>
              </a:rPr>
              <a:t>have theoretical attacks that can break it</a:t>
            </a:r>
          </a:p>
          <a:p>
            <a:pPr lvl="1" eaLnBrk="1" hangingPunct="1">
              <a:lnSpc>
                <a:spcPct val="90000"/>
              </a:lnSpc>
            </a:pPr>
            <a:r>
              <a:rPr lang="en-US" sz="2400" smtClean="0">
                <a:ea typeface="ＭＳ Ｐゴシック" pitchFamily="-107" charset="-128"/>
              </a:rPr>
              <a:t>have demonstrated exhaustive key search attacks</a:t>
            </a:r>
            <a:endParaRPr lang="en-AU" sz="2400" smtClean="0">
              <a:ea typeface="ＭＳ Ｐゴシック" pitchFamily="-107" charset="-128"/>
            </a:endParaRPr>
          </a:p>
          <a:p>
            <a:pPr eaLnBrk="1" hangingPunct="1">
              <a:lnSpc>
                <a:spcPct val="90000"/>
              </a:lnSpc>
            </a:pPr>
            <a:r>
              <a:rPr lang="en-AU" sz="2800" smtClean="0"/>
              <a:t>can use Triple-DES – but slow, has small blocks</a:t>
            </a:r>
          </a:p>
          <a:p>
            <a:pPr eaLnBrk="1" hangingPunct="1">
              <a:lnSpc>
                <a:spcPct val="90000"/>
              </a:lnSpc>
            </a:pPr>
            <a:r>
              <a:rPr lang="en-AU" sz="2800" smtClean="0"/>
              <a:t>US NIST issued call for ciphers in 1997</a:t>
            </a:r>
          </a:p>
          <a:p>
            <a:pPr eaLnBrk="1" hangingPunct="1">
              <a:lnSpc>
                <a:spcPct val="90000"/>
              </a:lnSpc>
            </a:pPr>
            <a:r>
              <a:rPr lang="en-AU" sz="2800" smtClean="0"/>
              <a:t>15 candidates accepted in Jun 98 </a:t>
            </a:r>
          </a:p>
          <a:p>
            <a:pPr eaLnBrk="1" hangingPunct="1">
              <a:lnSpc>
                <a:spcPct val="90000"/>
              </a:lnSpc>
            </a:pPr>
            <a:r>
              <a:rPr lang="en-AU" sz="2800" smtClean="0"/>
              <a:t>5 were shortlisted in Aug-99 </a:t>
            </a:r>
          </a:p>
          <a:p>
            <a:pPr eaLnBrk="1" hangingPunct="1">
              <a:lnSpc>
                <a:spcPct val="90000"/>
              </a:lnSpc>
            </a:pPr>
            <a:r>
              <a:rPr lang="en-AU" sz="2800" smtClean="0"/>
              <a:t>Rijndael was selected as the AES in Oct-2000</a:t>
            </a:r>
          </a:p>
          <a:p>
            <a:pPr eaLnBrk="1" hangingPunct="1">
              <a:lnSpc>
                <a:spcPct val="90000"/>
              </a:lnSpc>
            </a:pPr>
            <a:r>
              <a:rPr lang="en-AU" sz="2800" smtClean="0"/>
              <a:t>issued as FIPS PUB 197 standard in Nov-2001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p:txBody>
          <a:bodyPr/>
          <a:lstStyle/>
          <a:p>
            <a:pPr eaLnBrk="1" hangingPunct="1"/>
            <a:r>
              <a:rPr lang="en-US" smtClean="0"/>
              <a:t>AES Round</a:t>
            </a:r>
            <a:endParaRPr lang="en-AU" smtClean="0"/>
          </a:p>
        </p:txBody>
      </p:sp>
      <p:pic>
        <p:nvPicPr>
          <p:cNvPr id="55299" name="Picture 1029"/>
          <p:cNvPicPr>
            <a:picLocks noChangeAspect="1" noChangeArrowheads="1"/>
          </p:cNvPicPr>
          <p:nvPr/>
        </p:nvPicPr>
        <p:blipFill>
          <a:blip r:embed="rId3"/>
          <a:srcRect/>
          <a:stretch>
            <a:fillRect/>
          </a:stretch>
        </p:blipFill>
        <p:spPr bwMode="auto">
          <a:xfrm>
            <a:off x="1295400" y="1371600"/>
            <a:ext cx="6675438" cy="515778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AES Key Expansion</a:t>
            </a:r>
            <a:endParaRPr lang="en-AU" smtClean="0"/>
          </a:p>
        </p:txBody>
      </p:sp>
      <p:sp>
        <p:nvSpPr>
          <p:cNvPr id="66563" name="Rectangle 3"/>
          <p:cNvSpPr>
            <a:spLocks noGrp="1" noChangeArrowheads="1"/>
          </p:cNvSpPr>
          <p:nvPr>
            <p:ph type="body" idx="1"/>
          </p:nvPr>
        </p:nvSpPr>
        <p:spPr/>
        <p:txBody>
          <a:bodyPr/>
          <a:lstStyle/>
          <a:p>
            <a:pPr eaLnBrk="1" hangingPunct="1">
              <a:buFont typeface="Wingdings" pitchFamily="-107" charset="2"/>
              <a:buChar char="Ø"/>
              <a:defRPr/>
            </a:pPr>
            <a:r>
              <a:rPr lang="en-US"/>
              <a:t>takes 128-bit (16-byte) key and expands into array of 44/52/60 32-bit words</a:t>
            </a:r>
          </a:p>
          <a:p>
            <a:pPr eaLnBrk="1" hangingPunct="1">
              <a:buFont typeface="Wingdings" pitchFamily="-107" charset="2"/>
              <a:buChar char="Ø"/>
              <a:defRPr/>
            </a:pPr>
            <a:r>
              <a:rPr lang="en-US"/>
              <a:t>start by copying key into first 4 words</a:t>
            </a:r>
          </a:p>
          <a:p>
            <a:pPr eaLnBrk="1" hangingPunct="1">
              <a:buFont typeface="Wingdings" pitchFamily="-107" charset="2"/>
              <a:buChar char="Ø"/>
              <a:defRPr/>
            </a:pPr>
            <a:r>
              <a:rPr lang="en-US"/>
              <a:t>then loop creating words that depend on values in previous &amp; 4 places back</a:t>
            </a:r>
          </a:p>
          <a:p>
            <a:pPr lvl="1" eaLnBrk="1" hangingPunct="1">
              <a:buFont typeface="Wingdings" pitchFamily="-107" charset="2"/>
              <a:buChar char="l"/>
              <a:defRPr/>
            </a:pPr>
            <a:r>
              <a:rPr lang="en-US">
                <a:ea typeface="ＭＳ Ｐゴシック" pitchFamily="-107" charset="-128"/>
              </a:rPr>
              <a:t>in 3 of 4 cases just XOR these together</a:t>
            </a:r>
          </a:p>
          <a:p>
            <a:pPr lvl="1" eaLnBrk="1" hangingPunct="1">
              <a:buFont typeface="Wingdings" pitchFamily="-107" charset="2"/>
              <a:buChar char="l"/>
              <a:defRPr/>
            </a:pPr>
            <a:r>
              <a:rPr lang="en-US">
                <a:ea typeface="ＭＳ Ｐゴシック" pitchFamily="-107" charset="-128"/>
              </a:rPr>
              <a:t>1</a:t>
            </a:r>
            <a:r>
              <a:rPr lang="en-US" baseline="30000">
                <a:ea typeface="ＭＳ Ｐゴシック" pitchFamily="-107" charset="-128"/>
              </a:rPr>
              <a:t>st</a:t>
            </a:r>
            <a:r>
              <a:rPr lang="en-US">
                <a:ea typeface="ＭＳ Ｐゴシック" pitchFamily="-107" charset="-128"/>
              </a:rPr>
              <a:t> word in 4 has rotate + S-box + XOR round constant on previous, before XOR 4</a:t>
            </a:r>
            <a:r>
              <a:rPr lang="en-US" baseline="30000">
                <a:ea typeface="ＭＳ Ｐゴシック" pitchFamily="-107" charset="-128"/>
              </a:rPr>
              <a:t>th</a:t>
            </a:r>
            <a:r>
              <a:rPr lang="en-US">
                <a:ea typeface="ＭＳ Ｐゴシック" pitchFamily="-107" charset="-128"/>
              </a:rPr>
              <a:t> back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AES Key Expansion</a:t>
            </a:r>
            <a:endParaRPr lang="en-AU" smtClean="0"/>
          </a:p>
        </p:txBody>
      </p:sp>
      <p:pic>
        <p:nvPicPr>
          <p:cNvPr id="59395" name="Picture 5"/>
          <p:cNvPicPr>
            <a:picLocks noChangeAspect="1" noChangeArrowheads="1"/>
          </p:cNvPicPr>
          <p:nvPr/>
        </p:nvPicPr>
        <p:blipFill>
          <a:blip r:embed="rId3"/>
          <a:srcRect/>
          <a:stretch>
            <a:fillRect/>
          </a:stretch>
        </p:blipFill>
        <p:spPr bwMode="auto">
          <a:xfrm>
            <a:off x="2743200" y="1752600"/>
            <a:ext cx="3667125" cy="42481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t>Key Expansion Rationale</a:t>
            </a:r>
            <a:endParaRPr lang="en-AU" smtClean="0"/>
          </a:p>
        </p:txBody>
      </p:sp>
      <p:sp>
        <p:nvSpPr>
          <p:cNvPr id="95235" name="Rectangle 3"/>
          <p:cNvSpPr>
            <a:spLocks noGrp="1" noChangeArrowheads="1"/>
          </p:cNvSpPr>
          <p:nvPr>
            <p:ph type="body" idx="1"/>
          </p:nvPr>
        </p:nvSpPr>
        <p:spPr>
          <a:xfrm>
            <a:off x="457200" y="1676400"/>
            <a:ext cx="8458200" cy="4454525"/>
          </a:xfrm>
        </p:spPr>
        <p:txBody>
          <a:bodyPr/>
          <a:lstStyle/>
          <a:p>
            <a:pPr eaLnBrk="1" hangingPunct="1">
              <a:lnSpc>
                <a:spcPct val="90000"/>
              </a:lnSpc>
            </a:pPr>
            <a:r>
              <a:rPr lang="en-US" smtClean="0"/>
              <a:t>designed to resist known attacks</a:t>
            </a:r>
          </a:p>
          <a:p>
            <a:pPr eaLnBrk="1" hangingPunct="1">
              <a:lnSpc>
                <a:spcPct val="90000"/>
              </a:lnSpc>
            </a:pPr>
            <a:r>
              <a:rPr lang="en-US" smtClean="0"/>
              <a:t>design criteria included</a:t>
            </a:r>
          </a:p>
          <a:p>
            <a:pPr lvl="1" eaLnBrk="1" hangingPunct="1">
              <a:lnSpc>
                <a:spcPct val="90000"/>
              </a:lnSpc>
            </a:pPr>
            <a:r>
              <a:rPr lang="en-AU" smtClean="0">
                <a:ea typeface="ＭＳ Ｐゴシック" pitchFamily="-107" charset="-128"/>
              </a:rPr>
              <a:t>knowing part key insufficient to find many more</a:t>
            </a:r>
          </a:p>
          <a:p>
            <a:pPr lvl="1" eaLnBrk="1" hangingPunct="1">
              <a:lnSpc>
                <a:spcPct val="90000"/>
              </a:lnSpc>
            </a:pPr>
            <a:r>
              <a:rPr lang="en-AU" smtClean="0">
                <a:ea typeface="ＭＳ Ｐゴシック" pitchFamily="-107" charset="-128"/>
              </a:rPr>
              <a:t>invertible transformation</a:t>
            </a:r>
          </a:p>
          <a:p>
            <a:pPr lvl="1" eaLnBrk="1" hangingPunct="1">
              <a:lnSpc>
                <a:spcPct val="90000"/>
              </a:lnSpc>
            </a:pPr>
            <a:r>
              <a:rPr lang="en-AU" smtClean="0">
                <a:ea typeface="ＭＳ Ｐゴシック" pitchFamily="-107" charset="-128"/>
              </a:rPr>
              <a:t>fast on wide range of CPU’s</a:t>
            </a:r>
          </a:p>
          <a:p>
            <a:pPr lvl="1" eaLnBrk="1" hangingPunct="1">
              <a:lnSpc>
                <a:spcPct val="90000"/>
              </a:lnSpc>
            </a:pPr>
            <a:r>
              <a:rPr lang="en-AU" smtClean="0">
                <a:ea typeface="ＭＳ Ｐゴシック" pitchFamily="-107" charset="-128"/>
              </a:rPr>
              <a:t>use round constants to break symmetry</a:t>
            </a:r>
          </a:p>
          <a:p>
            <a:pPr lvl="1" eaLnBrk="1" hangingPunct="1">
              <a:lnSpc>
                <a:spcPct val="90000"/>
              </a:lnSpc>
            </a:pPr>
            <a:r>
              <a:rPr lang="en-AU" smtClean="0">
                <a:ea typeface="ＭＳ Ｐゴシック" pitchFamily="-107" charset="-128"/>
              </a:rPr>
              <a:t>diffuse key bits into round keys</a:t>
            </a:r>
          </a:p>
          <a:p>
            <a:pPr lvl="1" eaLnBrk="1" hangingPunct="1">
              <a:lnSpc>
                <a:spcPct val="90000"/>
              </a:lnSpc>
            </a:pPr>
            <a:r>
              <a:rPr lang="en-AU" smtClean="0">
                <a:ea typeface="ＭＳ Ｐゴシック" pitchFamily="-107" charset="-128"/>
              </a:rPr>
              <a:t>enough non-linearity to hinder analysis</a:t>
            </a:r>
          </a:p>
          <a:p>
            <a:pPr lvl="1" eaLnBrk="1" hangingPunct="1">
              <a:lnSpc>
                <a:spcPct val="90000"/>
              </a:lnSpc>
            </a:pPr>
            <a:r>
              <a:rPr lang="en-AU" smtClean="0">
                <a:ea typeface="ＭＳ Ｐゴシック" pitchFamily="-107" charset="-128"/>
              </a:rPr>
              <a:t>simplicity of description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3429000" cy="5589588"/>
          </a:xfrm>
        </p:spPr>
        <p:txBody>
          <a:bodyPr/>
          <a:lstStyle/>
          <a:p>
            <a:pPr eaLnBrk="1" hangingPunct="1">
              <a:defRPr/>
            </a:pPr>
            <a:r>
              <a:rPr lang="en-US" smtClean="0"/>
              <a:t>AES Example Key Expansion</a:t>
            </a:r>
          </a:p>
        </p:txBody>
      </p:sp>
      <p:pic>
        <p:nvPicPr>
          <p:cNvPr id="63491" name="Picture 3"/>
          <p:cNvPicPr>
            <a:picLocks noChangeAspect="1"/>
          </p:cNvPicPr>
          <p:nvPr/>
        </p:nvPicPr>
        <p:blipFill>
          <a:blip r:embed="rId3"/>
          <a:srcRect/>
          <a:stretch>
            <a:fillRect/>
          </a:stretch>
        </p:blipFill>
        <p:spPr bwMode="auto">
          <a:xfrm>
            <a:off x="3429000" y="107950"/>
            <a:ext cx="5486400" cy="661828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3429000" cy="5589588"/>
          </a:xfrm>
        </p:spPr>
        <p:txBody>
          <a:bodyPr/>
          <a:lstStyle/>
          <a:p>
            <a:pPr eaLnBrk="1" hangingPunct="1">
              <a:defRPr/>
            </a:pPr>
            <a:r>
              <a:rPr lang="en-US" smtClean="0"/>
              <a:t>AES Example Encryption</a:t>
            </a:r>
          </a:p>
        </p:txBody>
      </p:sp>
      <p:pic>
        <p:nvPicPr>
          <p:cNvPr id="65539" name="Picture 4"/>
          <p:cNvPicPr>
            <a:picLocks noChangeAspect="1"/>
          </p:cNvPicPr>
          <p:nvPr/>
        </p:nvPicPr>
        <p:blipFill>
          <a:blip r:embed="rId3"/>
          <a:srcRect/>
          <a:stretch>
            <a:fillRect/>
          </a:stretch>
        </p:blipFill>
        <p:spPr bwMode="auto">
          <a:xfrm>
            <a:off x="4191000" y="107950"/>
            <a:ext cx="4803775" cy="668178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3429000" cy="5589588"/>
          </a:xfrm>
        </p:spPr>
        <p:txBody>
          <a:bodyPr/>
          <a:lstStyle/>
          <a:p>
            <a:pPr eaLnBrk="1" hangingPunct="1">
              <a:defRPr/>
            </a:pPr>
            <a:r>
              <a:rPr lang="en-US" smtClean="0"/>
              <a:t>AES Example Avalanche</a:t>
            </a:r>
          </a:p>
        </p:txBody>
      </p:sp>
      <p:pic>
        <p:nvPicPr>
          <p:cNvPr id="67587" name="Picture 3"/>
          <p:cNvPicPr>
            <a:picLocks noChangeAspect="1"/>
          </p:cNvPicPr>
          <p:nvPr/>
        </p:nvPicPr>
        <p:blipFill>
          <a:blip r:embed="rId3"/>
          <a:srcRect/>
          <a:stretch>
            <a:fillRect/>
          </a:stretch>
        </p:blipFill>
        <p:spPr bwMode="auto">
          <a:xfrm>
            <a:off x="3733800" y="228600"/>
            <a:ext cx="5257800" cy="63881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AES Decryption</a:t>
            </a:r>
            <a:endParaRPr lang="en-AU" smtClean="0"/>
          </a:p>
        </p:txBody>
      </p:sp>
      <p:sp>
        <p:nvSpPr>
          <p:cNvPr id="68611" name="Rectangle 3"/>
          <p:cNvSpPr>
            <a:spLocks noGrp="1" noChangeArrowheads="1"/>
          </p:cNvSpPr>
          <p:nvPr>
            <p:ph type="body" idx="1"/>
          </p:nvPr>
        </p:nvSpPr>
        <p:spPr/>
        <p:txBody>
          <a:bodyPr/>
          <a:lstStyle/>
          <a:p>
            <a:pPr eaLnBrk="1" hangingPunct="1">
              <a:lnSpc>
                <a:spcPct val="90000"/>
              </a:lnSpc>
            </a:pPr>
            <a:r>
              <a:rPr lang="en-US" smtClean="0"/>
              <a:t>AES decryption is not identical to encryption since steps done in reverse</a:t>
            </a:r>
          </a:p>
          <a:p>
            <a:pPr eaLnBrk="1" hangingPunct="1">
              <a:lnSpc>
                <a:spcPct val="90000"/>
              </a:lnSpc>
            </a:pPr>
            <a:r>
              <a:rPr lang="en-US" smtClean="0"/>
              <a:t>but can define an equivalent inverse cipher with steps as for encryption</a:t>
            </a:r>
          </a:p>
          <a:p>
            <a:pPr lvl="1" eaLnBrk="1" hangingPunct="1">
              <a:lnSpc>
                <a:spcPct val="90000"/>
              </a:lnSpc>
            </a:pPr>
            <a:r>
              <a:rPr lang="en-US" smtClean="0">
                <a:ea typeface="ＭＳ Ｐゴシック" pitchFamily="-107" charset="-128"/>
              </a:rPr>
              <a:t>but using inverses of each step</a:t>
            </a:r>
          </a:p>
          <a:p>
            <a:pPr lvl="1" eaLnBrk="1" hangingPunct="1">
              <a:lnSpc>
                <a:spcPct val="90000"/>
              </a:lnSpc>
            </a:pPr>
            <a:r>
              <a:rPr lang="en-US" smtClean="0">
                <a:ea typeface="ＭＳ Ｐゴシック" pitchFamily="-107" charset="-128"/>
              </a:rPr>
              <a:t>with a different key schedule</a:t>
            </a:r>
          </a:p>
          <a:p>
            <a:pPr eaLnBrk="1" hangingPunct="1">
              <a:lnSpc>
                <a:spcPct val="90000"/>
              </a:lnSpc>
            </a:pPr>
            <a:r>
              <a:rPr lang="en-US" smtClean="0"/>
              <a:t>works since result is unchanged when</a:t>
            </a:r>
          </a:p>
          <a:p>
            <a:pPr lvl="1" eaLnBrk="1" hangingPunct="1">
              <a:lnSpc>
                <a:spcPct val="90000"/>
              </a:lnSpc>
            </a:pPr>
            <a:r>
              <a:rPr lang="en-US" smtClean="0">
                <a:ea typeface="ＭＳ Ｐゴシック" pitchFamily="-107" charset="-128"/>
              </a:rPr>
              <a:t>swap byte substitution &amp; shift rows</a:t>
            </a:r>
          </a:p>
          <a:p>
            <a:pPr lvl="1" eaLnBrk="1" hangingPunct="1">
              <a:lnSpc>
                <a:spcPct val="90000"/>
              </a:lnSpc>
            </a:pPr>
            <a:r>
              <a:rPr lang="en-US" smtClean="0">
                <a:ea typeface="ＭＳ Ｐゴシック" pitchFamily="-107" charset="-128"/>
              </a:rPr>
              <a:t>swap mix columns &amp; add (tweaked) round key</a:t>
            </a:r>
            <a:endParaRPr lang="en-AU" smtClean="0">
              <a:ea typeface="ＭＳ Ｐゴシック" pitchFamily="-107"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mtClean="0"/>
              <a:t>AES Decryption</a:t>
            </a:r>
            <a:endParaRPr lang="en-AU" smtClean="0"/>
          </a:p>
        </p:txBody>
      </p:sp>
      <p:pic>
        <p:nvPicPr>
          <p:cNvPr id="71683" name="Picture 5"/>
          <p:cNvPicPr>
            <a:picLocks noChangeAspect="1" noChangeArrowheads="1"/>
          </p:cNvPicPr>
          <p:nvPr/>
        </p:nvPicPr>
        <p:blipFill>
          <a:blip r:embed="rId3"/>
          <a:srcRect/>
          <a:stretch>
            <a:fillRect/>
          </a:stretch>
        </p:blipFill>
        <p:spPr bwMode="auto">
          <a:xfrm>
            <a:off x="2819400" y="1447800"/>
            <a:ext cx="3390900" cy="50133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Implementation Aspects</a:t>
            </a:r>
            <a:endParaRPr lang="en-AU" smtClean="0"/>
          </a:p>
        </p:txBody>
      </p:sp>
      <p:sp>
        <p:nvSpPr>
          <p:cNvPr id="70659" name="Rectangle 3"/>
          <p:cNvSpPr>
            <a:spLocks noGrp="1" noChangeArrowheads="1"/>
          </p:cNvSpPr>
          <p:nvPr>
            <p:ph type="body" idx="1"/>
          </p:nvPr>
        </p:nvSpPr>
        <p:spPr/>
        <p:txBody>
          <a:bodyPr/>
          <a:lstStyle/>
          <a:p>
            <a:pPr eaLnBrk="1" hangingPunct="1"/>
            <a:r>
              <a:rPr lang="en-US" smtClean="0"/>
              <a:t>can efficiently implement on 8-bit CPU</a:t>
            </a:r>
          </a:p>
          <a:p>
            <a:pPr lvl="1" eaLnBrk="1" hangingPunct="1"/>
            <a:r>
              <a:rPr lang="en-AU" smtClean="0">
                <a:ea typeface="ＭＳ Ｐゴシック" pitchFamily="-107" charset="-128"/>
              </a:rPr>
              <a:t>byte substitution works on bytes using a table of 256 entries</a:t>
            </a:r>
          </a:p>
          <a:p>
            <a:pPr lvl="1" eaLnBrk="1" hangingPunct="1"/>
            <a:r>
              <a:rPr lang="en-AU" smtClean="0">
                <a:ea typeface="ＭＳ Ｐゴシック" pitchFamily="-107" charset="-128"/>
              </a:rPr>
              <a:t>shift rows is simple byte shift</a:t>
            </a:r>
          </a:p>
          <a:p>
            <a:pPr lvl="1" eaLnBrk="1" hangingPunct="1"/>
            <a:r>
              <a:rPr lang="en-AU" smtClean="0">
                <a:ea typeface="ＭＳ Ｐゴシック" pitchFamily="-107" charset="-128"/>
              </a:rPr>
              <a:t>add round key works on byte XOR’s</a:t>
            </a:r>
          </a:p>
          <a:p>
            <a:pPr lvl="1" eaLnBrk="1" hangingPunct="1"/>
            <a:r>
              <a:rPr lang="en-AU" smtClean="0">
                <a:ea typeface="ＭＳ Ｐゴシック" pitchFamily="-107" charset="-128"/>
              </a:rPr>
              <a:t>mix columns requires matrix multiply in </a:t>
            </a:r>
            <a:r>
              <a:rPr lang="en-US" smtClean="0">
                <a:ea typeface="ＭＳ Ｐゴシック" pitchFamily="-107" charset="-128"/>
              </a:rPr>
              <a:t>GF(2</a:t>
            </a:r>
            <a:r>
              <a:rPr lang="en-US" baseline="30000" smtClean="0">
                <a:ea typeface="ＭＳ Ｐゴシック" pitchFamily="-107" charset="-128"/>
              </a:rPr>
              <a:t>8</a:t>
            </a:r>
            <a:r>
              <a:rPr lang="en-US" smtClean="0">
                <a:ea typeface="ＭＳ Ｐゴシック" pitchFamily="-107" charset="-128"/>
              </a:rPr>
              <a:t>) which works on byte values, can be simplified to use table lookups &amp; byte XOR’s</a:t>
            </a:r>
            <a:endParaRPr lang="en-AU" smtClean="0">
              <a:ea typeface="ＭＳ Ｐゴシック" pitchFamily="-107"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AU"/>
              <a:t>The AES Cipher - Rijndael </a:t>
            </a:r>
          </a:p>
        </p:txBody>
      </p:sp>
      <p:sp>
        <p:nvSpPr>
          <p:cNvPr id="53251" name="Rectangle 3"/>
          <p:cNvSpPr>
            <a:spLocks noGrp="1" noChangeArrowheads="1"/>
          </p:cNvSpPr>
          <p:nvPr>
            <p:ph type="body" idx="1"/>
          </p:nvPr>
        </p:nvSpPr>
        <p:spPr/>
        <p:txBody>
          <a:bodyPr/>
          <a:lstStyle/>
          <a:p>
            <a:pPr eaLnBrk="1" hangingPunct="1">
              <a:lnSpc>
                <a:spcPct val="90000"/>
              </a:lnSpc>
            </a:pPr>
            <a:r>
              <a:rPr lang="en-AU" sz="2800" smtClean="0"/>
              <a:t>designed by Rijmen-Daemen in Belgium </a:t>
            </a:r>
          </a:p>
          <a:p>
            <a:pPr eaLnBrk="1" hangingPunct="1">
              <a:lnSpc>
                <a:spcPct val="90000"/>
              </a:lnSpc>
            </a:pPr>
            <a:r>
              <a:rPr lang="en-AU" sz="2800" smtClean="0"/>
              <a:t>has 128/192/256 bit keys, 128 bit data </a:t>
            </a:r>
          </a:p>
          <a:p>
            <a:pPr eaLnBrk="1" hangingPunct="1">
              <a:lnSpc>
                <a:spcPct val="90000"/>
              </a:lnSpc>
            </a:pPr>
            <a:r>
              <a:rPr lang="en-AU" sz="2800" smtClean="0"/>
              <a:t>an </a:t>
            </a:r>
            <a:r>
              <a:rPr lang="en-AU" sz="2800" b="1" smtClean="0"/>
              <a:t>iterative</a:t>
            </a:r>
            <a:r>
              <a:rPr lang="en-AU" sz="2800" smtClean="0"/>
              <a:t> rather than </a:t>
            </a:r>
            <a:r>
              <a:rPr lang="en-AU" sz="2800" b="1" smtClean="0"/>
              <a:t>feistel</a:t>
            </a:r>
            <a:r>
              <a:rPr lang="en-AU" sz="2800" smtClean="0"/>
              <a:t> cipher</a:t>
            </a:r>
          </a:p>
          <a:p>
            <a:pPr lvl="1" eaLnBrk="1" hangingPunct="1">
              <a:lnSpc>
                <a:spcPct val="90000"/>
              </a:lnSpc>
            </a:pPr>
            <a:r>
              <a:rPr lang="en-US" sz="2400" smtClean="0">
                <a:ea typeface="ＭＳ Ｐゴシック" pitchFamily="-107" charset="-128"/>
              </a:rPr>
              <a:t>processes </a:t>
            </a:r>
            <a:r>
              <a:rPr lang="en-AU" sz="2400" smtClean="0">
                <a:ea typeface="ＭＳ Ｐゴシック" pitchFamily="-107" charset="-128"/>
              </a:rPr>
              <a:t>data as block of 4 columns of 4 bytes</a:t>
            </a:r>
          </a:p>
          <a:p>
            <a:pPr lvl="1" eaLnBrk="1" hangingPunct="1">
              <a:lnSpc>
                <a:spcPct val="90000"/>
              </a:lnSpc>
            </a:pPr>
            <a:r>
              <a:rPr lang="en-US" sz="2400" smtClean="0">
                <a:ea typeface="ＭＳ Ｐゴシック" pitchFamily="-107" charset="-128"/>
              </a:rPr>
              <a:t>operates on entire data block in every round</a:t>
            </a:r>
            <a:endParaRPr lang="en-AU" sz="2400" smtClean="0">
              <a:ea typeface="ＭＳ Ｐゴシック" pitchFamily="-107" charset="-128"/>
            </a:endParaRPr>
          </a:p>
          <a:p>
            <a:pPr eaLnBrk="1" hangingPunct="1">
              <a:lnSpc>
                <a:spcPct val="90000"/>
              </a:lnSpc>
            </a:pPr>
            <a:r>
              <a:rPr lang="en-US" sz="2800" smtClean="0"/>
              <a:t>designed to be:</a:t>
            </a:r>
          </a:p>
          <a:p>
            <a:pPr lvl="1" eaLnBrk="1" hangingPunct="1">
              <a:lnSpc>
                <a:spcPct val="90000"/>
              </a:lnSpc>
            </a:pPr>
            <a:r>
              <a:rPr lang="en-US" sz="2400" smtClean="0">
                <a:ea typeface="ＭＳ Ｐゴシック" pitchFamily="-107" charset="-128"/>
              </a:rPr>
              <a:t>resistant against known attacks</a:t>
            </a:r>
          </a:p>
          <a:p>
            <a:pPr lvl="1" eaLnBrk="1" hangingPunct="1">
              <a:lnSpc>
                <a:spcPct val="90000"/>
              </a:lnSpc>
            </a:pPr>
            <a:r>
              <a:rPr lang="en-US" sz="2400" smtClean="0">
                <a:ea typeface="ＭＳ Ｐゴシック" pitchFamily="-107" charset="-128"/>
              </a:rPr>
              <a:t>speed and code compactness on many CPUs</a:t>
            </a:r>
          </a:p>
          <a:p>
            <a:pPr lvl="1" eaLnBrk="1" hangingPunct="1">
              <a:lnSpc>
                <a:spcPct val="90000"/>
              </a:lnSpc>
            </a:pPr>
            <a:r>
              <a:rPr lang="en-US" sz="2400" smtClean="0">
                <a:ea typeface="ＭＳ Ｐゴシック" pitchFamily="-107" charset="-128"/>
              </a:rPr>
              <a:t>design simplicity</a:t>
            </a:r>
            <a:endParaRPr lang="en-AU" sz="2400" smtClean="0">
              <a:ea typeface="ＭＳ Ｐゴシック" pitchFamily="-107" charset="-128"/>
            </a:endParaRPr>
          </a:p>
          <a:p>
            <a:pPr eaLnBrk="1" hangingPunct="1">
              <a:lnSpc>
                <a:spcPct val="90000"/>
              </a:lnSpc>
            </a:pPr>
            <a:endParaRPr lang="en-AU" sz="28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Implementation Aspects</a:t>
            </a:r>
            <a:endParaRPr lang="en-AU" smtClean="0"/>
          </a:p>
        </p:txBody>
      </p:sp>
      <p:sp>
        <p:nvSpPr>
          <p:cNvPr id="71683"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t>can efficiently implement on 32-bit CPU</a:t>
            </a:r>
          </a:p>
          <a:p>
            <a:pPr lvl="1" eaLnBrk="1" hangingPunct="1">
              <a:lnSpc>
                <a:spcPct val="90000"/>
              </a:lnSpc>
              <a:buFont typeface="Wingdings" pitchFamily="-107" charset="2"/>
              <a:buChar char="l"/>
              <a:defRPr/>
            </a:pPr>
            <a:r>
              <a:rPr lang="en-US">
                <a:ea typeface="ＭＳ Ｐゴシック" pitchFamily="-107" charset="-128"/>
              </a:rPr>
              <a:t>redefine steps to use 32-bit words</a:t>
            </a:r>
          </a:p>
          <a:p>
            <a:pPr lvl="1" eaLnBrk="1" hangingPunct="1">
              <a:lnSpc>
                <a:spcPct val="90000"/>
              </a:lnSpc>
              <a:buFont typeface="Wingdings" pitchFamily="-107" charset="2"/>
              <a:buChar char="l"/>
              <a:defRPr/>
            </a:pPr>
            <a:r>
              <a:rPr lang="en-US">
                <a:ea typeface="ＭＳ Ｐゴシック" pitchFamily="-107" charset="-128"/>
              </a:rPr>
              <a:t>can precompute 4 tables of 256-words</a:t>
            </a:r>
          </a:p>
          <a:p>
            <a:pPr lvl="1" eaLnBrk="1" hangingPunct="1">
              <a:lnSpc>
                <a:spcPct val="90000"/>
              </a:lnSpc>
              <a:buFont typeface="Wingdings" pitchFamily="-107" charset="2"/>
              <a:buChar char="l"/>
              <a:defRPr/>
            </a:pPr>
            <a:r>
              <a:rPr lang="en-US">
                <a:ea typeface="ＭＳ Ｐゴシック" pitchFamily="-107" charset="-128"/>
              </a:rPr>
              <a:t>then each column in each round can be computed using 4 table lookups + 4 XORs</a:t>
            </a:r>
          </a:p>
          <a:p>
            <a:pPr lvl="1" eaLnBrk="1" hangingPunct="1">
              <a:lnSpc>
                <a:spcPct val="90000"/>
              </a:lnSpc>
              <a:buFont typeface="Wingdings" pitchFamily="-107" charset="2"/>
              <a:buChar char="l"/>
              <a:defRPr/>
            </a:pPr>
            <a:r>
              <a:rPr lang="en-US">
                <a:ea typeface="ＭＳ Ｐゴシック" pitchFamily="-107" charset="-128"/>
              </a:rPr>
              <a:t>at a cost of 4Kb to store tables</a:t>
            </a:r>
          </a:p>
          <a:p>
            <a:pPr eaLnBrk="1" hangingPunct="1">
              <a:lnSpc>
                <a:spcPct val="90000"/>
              </a:lnSpc>
              <a:buFont typeface="Wingdings" pitchFamily="-107" charset="2"/>
              <a:buChar char="Ø"/>
              <a:defRPr/>
            </a:pPr>
            <a:r>
              <a:rPr lang="en-US"/>
              <a:t>designers believe this very efficient implementation was a key factor in its selection as the AES cipher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ea typeface="ＭＳ Ｐゴシック" pitchFamily="-107" charset="-128"/>
              </a:rPr>
              <a:t>the AES selection process</a:t>
            </a:r>
          </a:p>
          <a:p>
            <a:pPr lvl="1" eaLnBrk="1" hangingPunct="1"/>
            <a:r>
              <a:rPr lang="en-US" smtClean="0">
                <a:ea typeface="ＭＳ Ｐゴシック" pitchFamily="-107" charset="-128"/>
              </a:rPr>
              <a:t>the details of Rijndael – the AES cipher</a:t>
            </a:r>
          </a:p>
          <a:p>
            <a:pPr lvl="1" eaLnBrk="1" hangingPunct="1"/>
            <a:r>
              <a:rPr lang="en-US" smtClean="0">
                <a:ea typeface="ＭＳ Ｐゴシック" pitchFamily="-107" charset="-128"/>
              </a:rPr>
              <a:t>looked at the steps in each round</a:t>
            </a:r>
          </a:p>
          <a:p>
            <a:pPr lvl="1" eaLnBrk="1" hangingPunct="1"/>
            <a:r>
              <a:rPr lang="en-US" smtClean="0">
                <a:ea typeface="ＭＳ Ｐゴシック" pitchFamily="-107" charset="-128"/>
              </a:rPr>
              <a:t>the key expansion</a:t>
            </a:r>
          </a:p>
          <a:p>
            <a:pPr lvl="1" eaLnBrk="1" hangingPunct="1"/>
            <a:r>
              <a:rPr lang="en-US" smtClean="0">
                <a:ea typeface="ＭＳ Ｐゴシック" pitchFamily="-107" charset="-128"/>
              </a:rPr>
              <a:t>implementation aspects</a:t>
            </a:r>
          </a:p>
          <a:p>
            <a:pPr lvl="1" eaLnBrk="1" hangingPunct="1"/>
            <a:endParaRPr lang="en-US" smtClean="0">
              <a:ea typeface="ＭＳ Ｐゴシック" pitchFamily="-107" charset="-128"/>
            </a:endParaRPr>
          </a:p>
          <a:p>
            <a:pPr lvl="1" eaLnBrk="1" hangingPunct="1"/>
            <a:endParaRPr lang="en-AU" smtClean="0">
              <a:ea typeface="ＭＳ Ｐゴシック" pitchFamily="-107"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28600" y="990600"/>
            <a:ext cx="3505200" cy="4522788"/>
          </a:xfrm>
        </p:spPr>
        <p:txBody>
          <a:bodyPr/>
          <a:lstStyle/>
          <a:p>
            <a:pPr eaLnBrk="1" hangingPunct="1">
              <a:defRPr/>
            </a:pPr>
            <a:r>
              <a:rPr lang="en-AU" smtClean="0"/>
              <a:t>AES Encryption Process</a:t>
            </a:r>
          </a:p>
        </p:txBody>
      </p:sp>
      <p:pic>
        <p:nvPicPr>
          <p:cNvPr id="22531" name="Picture 3"/>
          <p:cNvPicPr>
            <a:picLocks noChangeAspect="1"/>
          </p:cNvPicPr>
          <p:nvPr/>
        </p:nvPicPr>
        <p:blipFill>
          <a:blip r:embed="rId3"/>
          <a:srcRect/>
          <a:stretch>
            <a:fillRect/>
          </a:stretch>
        </p:blipFill>
        <p:spPr bwMode="auto">
          <a:xfrm>
            <a:off x="3810000" y="228600"/>
            <a:ext cx="4662488" cy="6356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AU" smtClean="0"/>
              <a:t>AES Structure</a:t>
            </a:r>
          </a:p>
        </p:txBody>
      </p:sp>
      <p:sp>
        <p:nvSpPr>
          <p:cNvPr id="54275" name="Rectangle 3"/>
          <p:cNvSpPr>
            <a:spLocks noGrp="1" noChangeArrowheads="1"/>
          </p:cNvSpPr>
          <p:nvPr>
            <p:ph type="body" idx="1"/>
          </p:nvPr>
        </p:nvSpPr>
        <p:spPr>
          <a:xfrm>
            <a:off x="457200" y="1371600"/>
            <a:ext cx="8229600" cy="5257800"/>
          </a:xfrm>
        </p:spPr>
        <p:txBody>
          <a:bodyPr/>
          <a:lstStyle/>
          <a:p>
            <a:pPr eaLnBrk="1" hangingPunct="1">
              <a:buFont typeface="Wingdings" pitchFamily="-107" charset="2"/>
              <a:buChar char="Ø"/>
              <a:defRPr/>
            </a:pPr>
            <a:r>
              <a:rPr lang="en-US" sz="2800"/>
              <a:t>data block of </a:t>
            </a:r>
            <a:r>
              <a:rPr lang="en-AU" sz="2800"/>
              <a:t>4 columns of 4 bytes is state</a:t>
            </a:r>
          </a:p>
          <a:p>
            <a:pPr eaLnBrk="1" hangingPunct="1">
              <a:buFont typeface="Wingdings" pitchFamily="-107" charset="2"/>
              <a:buChar char="Ø"/>
              <a:defRPr/>
            </a:pPr>
            <a:r>
              <a:rPr lang="en-AU" sz="2800"/>
              <a:t>key is expanded to array of words</a:t>
            </a:r>
          </a:p>
          <a:p>
            <a:pPr eaLnBrk="1" hangingPunct="1">
              <a:buFont typeface="Wingdings" pitchFamily="-107" charset="2"/>
              <a:buChar char="Ø"/>
              <a:defRPr/>
            </a:pPr>
            <a:r>
              <a:rPr lang="en-AU" sz="2800"/>
              <a:t>has 9/11/13 rounds in which state undergoes: </a:t>
            </a:r>
          </a:p>
          <a:p>
            <a:pPr lvl="1" eaLnBrk="1" hangingPunct="1">
              <a:buFont typeface="Wingdings" pitchFamily="-107" charset="2"/>
              <a:buChar char="l"/>
              <a:defRPr/>
            </a:pPr>
            <a:r>
              <a:rPr lang="en-AU" sz="2400">
                <a:ea typeface="ＭＳ Ｐゴシック" pitchFamily="-107" charset="-128"/>
              </a:rPr>
              <a:t>byte substitution (1 S-box used on every byte) </a:t>
            </a:r>
          </a:p>
          <a:p>
            <a:pPr lvl="1" eaLnBrk="1" hangingPunct="1">
              <a:buFont typeface="Wingdings" pitchFamily="-107" charset="2"/>
              <a:buChar char="l"/>
              <a:defRPr/>
            </a:pPr>
            <a:r>
              <a:rPr lang="en-AU" sz="2400">
                <a:ea typeface="ＭＳ Ｐゴシック" pitchFamily="-107" charset="-128"/>
              </a:rPr>
              <a:t>shift rows (permute bytes between groups/columns) </a:t>
            </a:r>
          </a:p>
          <a:p>
            <a:pPr lvl="1" eaLnBrk="1" hangingPunct="1">
              <a:buFont typeface="Wingdings" pitchFamily="-107" charset="2"/>
              <a:buChar char="l"/>
              <a:defRPr/>
            </a:pPr>
            <a:r>
              <a:rPr lang="en-AU" sz="2400">
                <a:ea typeface="ＭＳ Ｐゴシック" pitchFamily="-107" charset="-128"/>
              </a:rPr>
              <a:t>mix columns (subs using matrix multiply of groups) </a:t>
            </a:r>
          </a:p>
          <a:p>
            <a:pPr lvl="1" eaLnBrk="1" hangingPunct="1">
              <a:buFont typeface="Wingdings" pitchFamily="-107" charset="2"/>
              <a:buChar char="l"/>
              <a:defRPr/>
            </a:pPr>
            <a:r>
              <a:rPr lang="en-AU" sz="2400">
                <a:ea typeface="ＭＳ Ｐゴシック" pitchFamily="-107" charset="-128"/>
              </a:rPr>
              <a:t>add round key (XOR state with key material)</a:t>
            </a:r>
          </a:p>
          <a:p>
            <a:pPr lvl="1" eaLnBrk="1" hangingPunct="1">
              <a:buFont typeface="Wingdings" pitchFamily="-107" charset="2"/>
              <a:buChar char="l"/>
              <a:defRPr/>
            </a:pPr>
            <a:r>
              <a:rPr lang="en-AU" sz="2400">
                <a:ea typeface="ＭＳ Ｐゴシック" pitchFamily="-107" charset="-128"/>
              </a:rPr>
              <a:t>view as alternating XOR key &amp; scramble data bytes</a:t>
            </a:r>
          </a:p>
          <a:p>
            <a:pPr eaLnBrk="1" hangingPunct="1">
              <a:buFont typeface="Wingdings" pitchFamily="-107" charset="2"/>
              <a:buChar char="Ø"/>
              <a:defRPr/>
            </a:pPr>
            <a:r>
              <a:rPr lang="en-AU" sz="2800"/>
              <a:t>initial XOR key material &amp; incomplete last round</a:t>
            </a:r>
          </a:p>
          <a:p>
            <a:pPr eaLnBrk="1" hangingPunct="1">
              <a:buFont typeface="Wingdings" pitchFamily="-107" charset="2"/>
              <a:buChar char="Ø"/>
              <a:defRPr/>
            </a:pPr>
            <a:r>
              <a:rPr lang="en-AU" sz="2800"/>
              <a:t>with fast XOR &amp; table lookup 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AU" smtClean="0"/>
              <a:t>AES Structure</a:t>
            </a:r>
          </a:p>
        </p:txBody>
      </p:sp>
      <p:pic>
        <p:nvPicPr>
          <p:cNvPr id="26627" name="Picture 5"/>
          <p:cNvPicPr>
            <a:picLocks noChangeAspect="1" noChangeArrowheads="1"/>
          </p:cNvPicPr>
          <p:nvPr/>
        </p:nvPicPr>
        <p:blipFill>
          <a:blip r:embed="rId3"/>
          <a:srcRect/>
          <a:stretch>
            <a:fillRect/>
          </a:stretch>
        </p:blipFill>
        <p:spPr bwMode="auto">
          <a:xfrm>
            <a:off x="2362200" y="1295400"/>
            <a:ext cx="4275138" cy="526573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Some Comments on AES</a:t>
            </a:r>
          </a:p>
        </p:txBody>
      </p:sp>
      <p:sp>
        <p:nvSpPr>
          <p:cNvPr id="3" name="Content Placeholder 2"/>
          <p:cNvSpPr>
            <a:spLocks noGrp="1"/>
          </p:cNvSpPr>
          <p:nvPr>
            <p:ph idx="1"/>
          </p:nvPr>
        </p:nvSpPr>
        <p:spPr>
          <a:xfrm>
            <a:off x="457200" y="1447800"/>
            <a:ext cx="8229600" cy="5181600"/>
          </a:xfrm>
        </p:spPr>
        <p:txBody>
          <a:bodyPr/>
          <a:lstStyle/>
          <a:p>
            <a:pPr marL="514350" indent="-514350" eaLnBrk="1" hangingPunct="1">
              <a:lnSpc>
                <a:spcPct val="90000"/>
              </a:lnSpc>
              <a:buFont typeface="Arial" pitchFamily="-107" charset="0"/>
              <a:buAutoNum type="arabicPeriod"/>
              <a:defRPr/>
            </a:pPr>
            <a:r>
              <a:rPr lang="en-AU" sz="2800" smtClean="0"/>
              <a:t>an </a:t>
            </a:r>
            <a:r>
              <a:rPr lang="en-AU" sz="2800" b="1" smtClean="0"/>
              <a:t>iterative</a:t>
            </a:r>
            <a:r>
              <a:rPr lang="en-AU" sz="2800" smtClean="0"/>
              <a:t> rather than </a:t>
            </a:r>
            <a:r>
              <a:rPr lang="en-AU" sz="2800" b="1" smtClean="0"/>
              <a:t>feistel</a:t>
            </a:r>
            <a:r>
              <a:rPr lang="en-AU" sz="2800" smtClean="0"/>
              <a:t> cipher</a:t>
            </a:r>
          </a:p>
          <a:p>
            <a:pPr marL="514350" indent="-514350" eaLnBrk="1" hangingPunct="1">
              <a:lnSpc>
                <a:spcPct val="90000"/>
              </a:lnSpc>
              <a:buFont typeface="Arial" pitchFamily="-107" charset="0"/>
              <a:buAutoNum type="arabicPeriod"/>
              <a:defRPr/>
            </a:pPr>
            <a:r>
              <a:rPr lang="en-AU" sz="2800" smtClean="0"/>
              <a:t>key expanded into array of 32-bit words</a:t>
            </a:r>
          </a:p>
          <a:p>
            <a:pPr marL="971550" lvl="1" indent="-514350" eaLnBrk="1" hangingPunct="1">
              <a:lnSpc>
                <a:spcPct val="90000"/>
              </a:lnSpc>
              <a:buFont typeface="Arial" pitchFamily="-107" charset="0"/>
              <a:buAutoNum type="arabicPeriod"/>
              <a:defRPr/>
            </a:pPr>
            <a:r>
              <a:rPr lang="en-AU" sz="2400" smtClean="0">
                <a:ea typeface="ＭＳ Ｐゴシック" pitchFamily="-107" charset="-128"/>
              </a:rPr>
              <a:t>four words form round key in each round</a:t>
            </a:r>
          </a:p>
          <a:p>
            <a:pPr marL="514350" indent="-514350" eaLnBrk="1" hangingPunct="1">
              <a:lnSpc>
                <a:spcPct val="90000"/>
              </a:lnSpc>
              <a:buFont typeface="Arial" pitchFamily="-107" charset="0"/>
              <a:buAutoNum type="arabicPeriod"/>
              <a:defRPr/>
            </a:pPr>
            <a:r>
              <a:rPr lang="en-AU" sz="2800" smtClean="0"/>
              <a:t>4 different stages are used as shown</a:t>
            </a:r>
          </a:p>
          <a:p>
            <a:pPr marL="514350" indent="-514350" eaLnBrk="1" hangingPunct="1">
              <a:lnSpc>
                <a:spcPct val="90000"/>
              </a:lnSpc>
              <a:buFont typeface="Arial" pitchFamily="-107" charset="0"/>
              <a:buAutoNum type="arabicPeriod"/>
              <a:defRPr/>
            </a:pPr>
            <a:r>
              <a:rPr lang="en-AU" sz="2800" smtClean="0"/>
              <a:t>has a simple structure</a:t>
            </a:r>
          </a:p>
          <a:p>
            <a:pPr marL="514350" indent="-514350" eaLnBrk="1" hangingPunct="1">
              <a:lnSpc>
                <a:spcPct val="90000"/>
              </a:lnSpc>
              <a:buFont typeface="Arial" pitchFamily="-107" charset="0"/>
              <a:buAutoNum type="arabicPeriod"/>
              <a:defRPr/>
            </a:pPr>
            <a:r>
              <a:rPr lang="en-AU" sz="2800" smtClean="0"/>
              <a:t>only </a:t>
            </a:r>
            <a:r>
              <a:rPr lang="en-US" sz="2800" smtClean="0"/>
              <a:t>AddRoundKey uses key</a:t>
            </a:r>
          </a:p>
          <a:p>
            <a:pPr marL="514350" indent="-514350" eaLnBrk="1" hangingPunct="1">
              <a:lnSpc>
                <a:spcPct val="90000"/>
              </a:lnSpc>
              <a:buFont typeface="Arial" pitchFamily="-107" charset="0"/>
              <a:buAutoNum type="arabicPeriod"/>
              <a:defRPr/>
            </a:pPr>
            <a:r>
              <a:rPr lang="en-US" sz="2800" smtClean="0"/>
              <a:t>AddRoundKey a form of Vernam cipher</a:t>
            </a:r>
          </a:p>
          <a:p>
            <a:pPr marL="514350" indent="-514350" eaLnBrk="1" hangingPunct="1">
              <a:lnSpc>
                <a:spcPct val="90000"/>
              </a:lnSpc>
              <a:buFont typeface="Arial" pitchFamily="-107" charset="0"/>
              <a:buAutoNum type="arabicPeriod"/>
              <a:defRPr/>
            </a:pPr>
            <a:r>
              <a:rPr lang="en-US" sz="2800" smtClean="0"/>
              <a:t>each stage is easily reversible</a:t>
            </a:r>
          </a:p>
          <a:p>
            <a:pPr marL="514350" indent="-514350" eaLnBrk="1" hangingPunct="1">
              <a:lnSpc>
                <a:spcPct val="90000"/>
              </a:lnSpc>
              <a:buFont typeface="Arial" pitchFamily="-107" charset="0"/>
              <a:buAutoNum type="arabicPeriod"/>
              <a:defRPr/>
            </a:pPr>
            <a:r>
              <a:rPr lang="en-US" sz="2800" smtClean="0"/>
              <a:t>decryption uses keys in reverse order</a:t>
            </a:r>
          </a:p>
          <a:p>
            <a:pPr marL="514350" indent="-514350" eaLnBrk="1" hangingPunct="1">
              <a:lnSpc>
                <a:spcPct val="90000"/>
              </a:lnSpc>
              <a:buFont typeface="Arial" pitchFamily="-107" charset="0"/>
              <a:buAutoNum type="arabicPeriod"/>
              <a:defRPr/>
            </a:pPr>
            <a:r>
              <a:rPr lang="en-US" sz="2800" smtClean="0"/>
              <a:t>decryption does recover plaintext</a:t>
            </a:r>
          </a:p>
          <a:p>
            <a:pPr marL="514350" indent="-514350" eaLnBrk="1" hangingPunct="1">
              <a:lnSpc>
                <a:spcPct val="90000"/>
              </a:lnSpc>
              <a:buFont typeface="Arial" pitchFamily="-107" charset="0"/>
              <a:buAutoNum type="arabicPeriod"/>
              <a:defRPr/>
            </a:pPr>
            <a:r>
              <a:rPr lang="en-AU" sz="2800" smtClean="0"/>
              <a:t>final round has only 3 stages</a:t>
            </a:r>
            <a:endParaRPr lang="en-AU"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AU" smtClean="0"/>
              <a:t>Substitute Bytes</a:t>
            </a:r>
          </a:p>
        </p:txBody>
      </p:sp>
      <p:sp>
        <p:nvSpPr>
          <p:cNvPr id="58371" name="Rectangle 3"/>
          <p:cNvSpPr>
            <a:spLocks noGrp="1" noChangeArrowheads="1"/>
          </p:cNvSpPr>
          <p:nvPr>
            <p:ph type="body" idx="1"/>
          </p:nvPr>
        </p:nvSpPr>
        <p:spPr/>
        <p:txBody>
          <a:bodyPr/>
          <a:lstStyle/>
          <a:p>
            <a:pPr eaLnBrk="1" hangingPunct="1">
              <a:lnSpc>
                <a:spcPct val="90000"/>
              </a:lnSpc>
            </a:pPr>
            <a:r>
              <a:rPr lang="en-US" sz="2800" smtClean="0"/>
              <a:t>a simple substitution of each byte</a:t>
            </a:r>
          </a:p>
          <a:p>
            <a:pPr eaLnBrk="1" hangingPunct="1">
              <a:lnSpc>
                <a:spcPct val="90000"/>
              </a:lnSpc>
            </a:pPr>
            <a:r>
              <a:rPr lang="en-US" sz="2800" smtClean="0"/>
              <a:t>uses one table of 16x16 bytes containing a permutation of all 256 8-bit values</a:t>
            </a:r>
          </a:p>
          <a:p>
            <a:pPr eaLnBrk="1" hangingPunct="1">
              <a:lnSpc>
                <a:spcPct val="90000"/>
              </a:lnSpc>
            </a:pPr>
            <a:r>
              <a:rPr lang="en-US" sz="2800" smtClean="0"/>
              <a:t>each byte of state is replaced by byte indexed by row (left 4-bits) &amp; column (right 4-bits)</a:t>
            </a:r>
          </a:p>
          <a:p>
            <a:pPr lvl="1" eaLnBrk="1" hangingPunct="1">
              <a:lnSpc>
                <a:spcPct val="90000"/>
              </a:lnSpc>
            </a:pPr>
            <a:r>
              <a:rPr lang="en-US" sz="2400" smtClean="0">
                <a:ea typeface="ＭＳ Ｐゴシック" pitchFamily="-107" charset="-128"/>
              </a:rPr>
              <a:t>eg. byte {95} is replaced by byte in row 9 column 5</a:t>
            </a:r>
          </a:p>
          <a:p>
            <a:pPr lvl="1" eaLnBrk="1" hangingPunct="1">
              <a:lnSpc>
                <a:spcPct val="90000"/>
              </a:lnSpc>
            </a:pPr>
            <a:r>
              <a:rPr lang="en-US" sz="2400" smtClean="0">
                <a:ea typeface="ＭＳ Ｐゴシック" pitchFamily="-107" charset="-128"/>
              </a:rPr>
              <a:t>which has value {2A}</a:t>
            </a:r>
          </a:p>
          <a:p>
            <a:pPr eaLnBrk="1" hangingPunct="1">
              <a:lnSpc>
                <a:spcPct val="90000"/>
              </a:lnSpc>
            </a:pPr>
            <a:r>
              <a:rPr lang="en-US" sz="2800" smtClean="0"/>
              <a:t>S-box constructed using defined transformation of values in GF(2</a:t>
            </a:r>
            <a:r>
              <a:rPr lang="en-US" sz="2800" baseline="30000" smtClean="0"/>
              <a:t>8</a:t>
            </a:r>
            <a:r>
              <a:rPr lang="en-US" sz="2800" smtClean="0"/>
              <a:t>)</a:t>
            </a:r>
          </a:p>
          <a:p>
            <a:pPr eaLnBrk="1" hangingPunct="1">
              <a:lnSpc>
                <a:spcPct val="90000"/>
              </a:lnSpc>
            </a:pPr>
            <a:r>
              <a:rPr lang="en-US" sz="2800" smtClean="0"/>
              <a:t>designed to be resistant to all known attacks</a:t>
            </a:r>
            <a:endParaRPr lang="en-AU"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AU" smtClean="0"/>
              <a:t>Substitute Bytes</a:t>
            </a:r>
          </a:p>
        </p:txBody>
      </p:sp>
      <p:pic>
        <p:nvPicPr>
          <p:cNvPr id="32771" name="Picture 5"/>
          <p:cNvPicPr>
            <a:picLocks noChangeAspect="1" noChangeArrowheads="1"/>
          </p:cNvPicPr>
          <p:nvPr/>
        </p:nvPicPr>
        <p:blipFill>
          <a:blip r:embed="rId3"/>
          <a:srcRect/>
          <a:stretch>
            <a:fillRect/>
          </a:stretch>
        </p:blipFill>
        <p:spPr bwMode="auto">
          <a:xfrm>
            <a:off x="1295400" y="1828800"/>
            <a:ext cx="7023100" cy="41275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567</TotalTime>
  <Words>4004</Words>
  <Application>Microsoft Macintosh PowerPoint</Application>
  <PresentationFormat>On-screen Show (4:3)</PresentationFormat>
  <Paragraphs>233</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Courier New</vt:lpstr>
      <vt:lpstr>ＭＳ Ｐゴシック</vt:lpstr>
      <vt:lpstr>Times-Roman</vt:lpstr>
      <vt:lpstr>Wingdings</vt:lpstr>
      <vt:lpstr>Arial</vt:lpstr>
      <vt:lpstr>ch01</vt:lpstr>
      <vt:lpstr>Advanced Encryption Standard </vt:lpstr>
      <vt:lpstr>Origins</vt:lpstr>
      <vt:lpstr>The AES Cipher - Rijndael </vt:lpstr>
      <vt:lpstr>AES Encryption Process</vt:lpstr>
      <vt:lpstr>AES Structure</vt:lpstr>
      <vt:lpstr>AES Structure</vt:lpstr>
      <vt:lpstr>Some Comments on AES</vt:lpstr>
      <vt:lpstr>Substitute Bytes</vt:lpstr>
      <vt:lpstr>Substitute Bytes</vt:lpstr>
      <vt:lpstr>Substitute Bytes Example</vt:lpstr>
      <vt:lpstr>Shift Rows</vt:lpstr>
      <vt:lpstr>Shift Rows</vt:lpstr>
      <vt:lpstr>Mix Columns</vt:lpstr>
      <vt:lpstr>Mix Columns</vt:lpstr>
      <vt:lpstr>Mix Columns Example</vt:lpstr>
      <vt:lpstr>AES Arithmetic</vt:lpstr>
      <vt:lpstr>Mix Columns</vt:lpstr>
      <vt:lpstr>Add Round Key</vt:lpstr>
      <vt:lpstr>Add Round Key</vt:lpstr>
      <vt:lpstr>AES Round</vt:lpstr>
      <vt:lpstr>AES Key Expansion</vt:lpstr>
      <vt:lpstr>AES Key Expansion</vt:lpstr>
      <vt:lpstr>Key Expansion Rationale</vt:lpstr>
      <vt:lpstr>AES Example Key Expansion</vt:lpstr>
      <vt:lpstr>AES Example Encryption</vt:lpstr>
      <vt:lpstr>AES Example Avalanche</vt:lpstr>
      <vt:lpstr>AES Decryption</vt:lpstr>
      <vt:lpstr>AES Decryption</vt:lpstr>
      <vt:lpstr>Implementation Aspects</vt:lpstr>
      <vt:lpstr>Implementation Aspects</vt:lpstr>
      <vt:lpstr>Summary</vt:lpstr>
    </vt:vector>
  </TitlesOfParts>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Encryption Standard</dc:title>
  <dc:creator>Fred</dc:creator>
  <cp:lastModifiedBy>Microsoft Office User</cp:lastModifiedBy>
  <cp:revision>28</cp:revision>
  <cp:lastPrinted>2009-08-06T05:23:03Z</cp:lastPrinted>
  <dcterms:created xsi:type="dcterms:W3CDTF">2009-08-06T04:13:17Z</dcterms:created>
  <dcterms:modified xsi:type="dcterms:W3CDTF">2019-01-24T11:17:29Z</dcterms:modified>
</cp:coreProperties>
</file>