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6"/>
  </p:notesMasterIdLst>
  <p:sldIdLst>
    <p:sldId id="359" r:id="rId2"/>
    <p:sldId id="363" r:id="rId3"/>
    <p:sldId id="364" r:id="rId4"/>
    <p:sldId id="365" r:id="rId5"/>
    <p:sldId id="366" r:id="rId6"/>
    <p:sldId id="367" r:id="rId7"/>
    <p:sldId id="368" r:id="rId8"/>
    <p:sldId id="369" r:id="rId9"/>
    <p:sldId id="370" r:id="rId10"/>
    <p:sldId id="372" r:id="rId11"/>
    <p:sldId id="373" r:id="rId12"/>
    <p:sldId id="374" r:id="rId13"/>
    <p:sldId id="375" r:id="rId14"/>
    <p:sldId id="376" r:id="rId15"/>
    <p:sldId id="377" r:id="rId16"/>
    <p:sldId id="378" r:id="rId17"/>
    <p:sldId id="380" r:id="rId18"/>
    <p:sldId id="381" r:id="rId19"/>
    <p:sldId id="382" r:id="rId20"/>
    <p:sldId id="383" r:id="rId21"/>
    <p:sldId id="384" r:id="rId22"/>
    <p:sldId id="385" r:id="rId23"/>
    <p:sldId id="379" r:id="rId24"/>
    <p:sldId id="362" r:id="rId2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0962" autoAdjust="0"/>
  </p:normalViewPr>
  <p:slideViewPr>
    <p:cSldViewPr>
      <p:cViewPr varScale="1">
        <p:scale>
          <a:sx n="78" d="100"/>
          <a:sy n="78" d="100"/>
        </p:scale>
        <p:origin x="260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0"/>
    </p:cViewPr>
  </p:sorterViewPr>
  <p:notesViewPr>
    <p:cSldViewPr>
      <p:cViewPr varScale="1">
        <p:scale>
          <a:sx n="119" d="100"/>
          <a:sy n="119" d="100"/>
        </p:scale>
        <p:origin x="-240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AU"/>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AB394690-F872-47A1-AF71-D51B3CFE1082}" type="slidenum">
              <a:rPr lang="en-AU"/>
              <a:pPr>
                <a:defRPr/>
              </a:pPr>
              <a:t>‹#›</a:t>
            </a:fld>
            <a:endParaRPr lang="en-AU"/>
          </a:p>
        </p:txBody>
      </p:sp>
    </p:spTree>
    <p:extLst>
      <p:ext uri="{BB962C8B-B14F-4D97-AF65-F5344CB8AC3E}">
        <p14:creationId xmlns:p14="http://schemas.microsoft.com/office/powerpoint/2010/main" val="6052777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7F651906-2C56-4593-A821-1C3D47424772}" type="slidenum">
              <a:rPr lang="en-AU">
                <a:latin typeface="Arial" charset="0"/>
              </a:rPr>
              <a:pPr/>
              <a:t>1</a:t>
            </a:fld>
            <a:endParaRPr lang="en-AU">
              <a:latin typeface="Arial"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smtClean="0"/>
              <a:t>The subject of human factors as it relates to computer security is a broad one, and a full discussion is well beyond the scope of this book, however we do touch on a few important topics relating to security awareness, training, and education; organizational security policy; personnel security; E-mail and Internet use policies.</a:t>
            </a:r>
          </a:p>
        </p:txBody>
      </p:sp>
    </p:spTree>
    <p:extLst>
      <p:ext uri="{BB962C8B-B14F-4D97-AF65-F5344CB8AC3E}">
        <p14:creationId xmlns:p14="http://schemas.microsoft.com/office/powerpoint/2010/main" val="503235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596C322-AC95-4C7D-A2DD-164893CE3E90}" type="slidenum">
              <a:rPr lang="en-AU">
                <a:latin typeface="Arial" charset="0"/>
              </a:rPr>
              <a:pPr/>
              <a:t>10</a:t>
            </a:fld>
            <a:endParaRPr lang="en-AU">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r>
              <a:rPr lang="en-US" smtClean="0">
                <a:latin typeface="Times" charset="0"/>
              </a:rPr>
              <a:t>The security policy needs broad support within an organization, at all levels and across all functional areas. Essential is the support of top management. Thus a variety of individuals should be involved in formulating policy and generating the security policy document. RFC 2196 suggests the following list of individuals who should be involved in the creation and review of security policy documents:</a:t>
            </a:r>
          </a:p>
          <a:p>
            <a:pPr eaLnBrk="1" hangingPunct="1"/>
            <a:r>
              <a:rPr lang="en-US" smtClean="0">
                <a:latin typeface="Times" charset="0"/>
                <a:cs typeface="Times New Roman" pitchFamily="18" charset="0"/>
              </a:rPr>
              <a:t>• </a:t>
            </a:r>
            <a:r>
              <a:rPr lang="en-US" smtClean="0">
                <a:latin typeface="Times" charset="0"/>
              </a:rPr>
              <a:t>site security administrator</a:t>
            </a:r>
          </a:p>
          <a:p>
            <a:pPr eaLnBrk="1" hangingPunct="1"/>
            <a:r>
              <a:rPr lang="en-US" smtClean="0">
                <a:latin typeface="Times" charset="0"/>
                <a:cs typeface="Times New Roman" pitchFamily="18" charset="0"/>
              </a:rPr>
              <a:t>• </a:t>
            </a:r>
            <a:r>
              <a:rPr lang="en-US" smtClean="0">
                <a:latin typeface="Times" charset="0"/>
              </a:rPr>
              <a:t>information technology technical staff (e.g., staff from computing center)</a:t>
            </a:r>
          </a:p>
          <a:p>
            <a:pPr eaLnBrk="1" hangingPunct="1"/>
            <a:r>
              <a:rPr lang="en-US" smtClean="0">
                <a:latin typeface="Times" charset="0"/>
                <a:cs typeface="Times New Roman" pitchFamily="18" charset="0"/>
              </a:rPr>
              <a:t>• </a:t>
            </a:r>
            <a:r>
              <a:rPr lang="en-US" smtClean="0">
                <a:latin typeface="Times" charset="0"/>
              </a:rPr>
              <a:t>administrators of large user groups within the organization (e.g., business divisions, computer science department within a university, etc.)</a:t>
            </a:r>
          </a:p>
          <a:p>
            <a:pPr eaLnBrk="1" hangingPunct="1"/>
            <a:r>
              <a:rPr lang="en-US" smtClean="0">
                <a:latin typeface="Times" charset="0"/>
                <a:cs typeface="Times New Roman" pitchFamily="18" charset="0"/>
              </a:rPr>
              <a:t>• </a:t>
            </a:r>
            <a:r>
              <a:rPr lang="en-US" smtClean="0">
                <a:latin typeface="Times" charset="0"/>
              </a:rPr>
              <a:t>security incident response team</a:t>
            </a:r>
          </a:p>
          <a:p>
            <a:pPr eaLnBrk="1" hangingPunct="1"/>
            <a:r>
              <a:rPr lang="en-US" smtClean="0">
                <a:latin typeface="Times" charset="0"/>
                <a:cs typeface="Times New Roman" pitchFamily="18" charset="0"/>
              </a:rPr>
              <a:t>• </a:t>
            </a:r>
            <a:r>
              <a:rPr lang="en-US" smtClean="0">
                <a:latin typeface="Times" charset="0"/>
              </a:rPr>
              <a:t>representatives of the user groups affected by the security policy</a:t>
            </a:r>
          </a:p>
          <a:p>
            <a:pPr eaLnBrk="1" hangingPunct="1"/>
            <a:r>
              <a:rPr lang="en-US" smtClean="0">
                <a:latin typeface="Times" charset="0"/>
                <a:cs typeface="Times New Roman" pitchFamily="18" charset="0"/>
              </a:rPr>
              <a:t>• </a:t>
            </a:r>
            <a:r>
              <a:rPr lang="en-US" smtClean="0">
                <a:latin typeface="Times" charset="0"/>
              </a:rPr>
              <a:t>responsible management</a:t>
            </a:r>
          </a:p>
          <a:p>
            <a:pPr eaLnBrk="1" hangingPunct="1"/>
            <a:r>
              <a:rPr lang="en-US" smtClean="0">
                <a:latin typeface="Times" charset="0"/>
                <a:cs typeface="Times New Roman" pitchFamily="18" charset="0"/>
              </a:rPr>
              <a:t>• </a:t>
            </a:r>
            <a:r>
              <a:rPr lang="en-US" smtClean="0">
                <a:latin typeface="Times" charset="0"/>
              </a:rPr>
              <a:t>legal counsel (if appropriate)</a:t>
            </a:r>
          </a:p>
          <a:p>
            <a:pPr eaLnBrk="1" hangingPunct="1"/>
            <a:endParaRPr lang="en-US" smtClean="0">
              <a:latin typeface="Times" charset="0"/>
            </a:endParaRPr>
          </a:p>
          <a:p>
            <a:pPr eaLnBrk="1" hangingPunct="1"/>
            <a:endParaRPr lang="en-US" smtClean="0"/>
          </a:p>
        </p:txBody>
      </p:sp>
    </p:spTree>
    <p:extLst>
      <p:ext uri="{BB962C8B-B14F-4D97-AF65-F5344CB8AC3E}">
        <p14:creationId xmlns:p14="http://schemas.microsoft.com/office/powerpoint/2010/main" val="397292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D491A18-A6B4-4421-8711-1C596B517914}" type="slidenum">
              <a:rPr lang="en-AU">
                <a:latin typeface="Arial" charset="0"/>
              </a:rPr>
              <a:pPr/>
              <a:t>11</a:t>
            </a:fld>
            <a:endParaRPr lang="en-AU">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smtClean="0"/>
              <a:t>The security policy document or documents needs to cover a number of topics, or subject areas, and for each topic provide specific information to the reader. Some general questions that should be address are:</a:t>
            </a:r>
          </a:p>
          <a:p>
            <a:pPr eaLnBrk="1" hangingPunct="1"/>
            <a:r>
              <a:rPr lang="en-US" smtClean="0">
                <a:cs typeface="Times New Roman" pitchFamily="18" charset="0"/>
              </a:rPr>
              <a:t>• </a:t>
            </a:r>
            <a:r>
              <a:rPr lang="en-US" smtClean="0"/>
              <a:t>What is the reason for the policy?</a:t>
            </a:r>
          </a:p>
          <a:p>
            <a:pPr eaLnBrk="1" hangingPunct="1"/>
            <a:r>
              <a:rPr lang="en-US" smtClean="0">
                <a:cs typeface="Times New Roman" pitchFamily="18" charset="0"/>
              </a:rPr>
              <a:t>• </a:t>
            </a:r>
            <a:r>
              <a:rPr lang="en-US" smtClean="0"/>
              <a:t>Who developed the policy?</a:t>
            </a:r>
          </a:p>
          <a:p>
            <a:pPr eaLnBrk="1" hangingPunct="1"/>
            <a:r>
              <a:rPr lang="en-US" smtClean="0">
                <a:cs typeface="Times New Roman" pitchFamily="18" charset="0"/>
              </a:rPr>
              <a:t>• </a:t>
            </a:r>
            <a:r>
              <a:rPr lang="en-US" smtClean="0"/>
              <a:t>Who approved the policy?</a:t>
            </a:r>
          </a:p>
          <a:p>
            <a:pPr eaLnBrk="1" hangingPunct="1"/>
            <a:r>
              <a:rPr lang="en-US" smtClean="0">
                <a:cs typeface="Times New Roman" pitchFamily="18" charset="0"/>
              </a:rPr>
              <a:t>• </a:t>
            </a:r>
            <a:r>
              <a:rPr lang="en-US" smtClean="0"/>
              <a:t>Whose authority sustains the policy?</a:t>
            </a:r>
          </a:p>
          <a:p>
            <a:pPr eaLnBrk="1" hangingPunct="1"/>
            <a:r>
              <a:rPr lang="en-US" smtClean="0">
                <a:cs typeface="Times New Roman" pitchFamily="18" charset="0"/>
              </a:rPr>
              <a:t>• </a:t>
            </a:r>
            <a:r>
              <a:rPr lang="en-US" smtClean="0"/>
              <a:t>Which laws or regulations, if any, are the policy based on?</a:t>
            </a:r>
          </a:p>
          <a:p>
            <a:pPr eaLnBrk="1" hangingPunct="1"/>
            <a:r>
              <a:rPr lang="en-US" smtClean="0">
                <a:cs typeface="Times New Roman" pitchFamily="18" charset="0"/>
              </a:rPr>
              <a:t>• </a:t>
            </a:r>
            <a:r>
              <a:rPr lang="en-US" smtClean="0"/>
              <a:t>Who will enforce the policy?</a:t>
            </a:r>
          </a:p>
          <a:p>
            <a:pPr eaLnBrk="1" hangingPunct="1"/>
            <a:r>
              <a:rPr lang="en-US" smtClean="0">
                <a:cs typeface="Times New Roman" pitchFamily="18" charset="0"/>
              </a:rPr>
              <a:t>• </a:t>
            </a:r>
            <a:r>
              <a:rPr lang="en-US" smtClean="0"/>
              <a:t>How will the policy be enforced?</a:t>
            </a:r>
          </a:p>
          <a:p>
            <a:pPr eaLnBrk="1" hangingPunct="1"/>
            <a:r>
              <a:rPr lang="en-US" smtClean="0">
                <a:cs typeface="Times New Roman" pitchFamily="18" charset="0"/>
              </a:rPr>
              <a:t>• </a:t>
            </a:r>
            <a:r>
              <a:rPr lang="en-US" smtClean="0"/>
              <a:t>Whom does the policy affect?</a:t>
            </a:r>
          </a:p>
          <a:p>
            <a:pPr eaLnBrk="1" hangingPunct="1"/>
            <a:r>
              <a:rPr lang="en-US" smtClean="0">
                <a:cs typeface="Times New Roman" pitchFamily="18" charset="0"/>
              </a:rPr>
              <a:t>• </a:t>
            </a:r>
            <a:r>
              <a:rPr lang="en-US" smtClean="0"/>
              <a:t>What information assets must be protected?</a:t>
            </a:r>
          </a:p>
          <a:p>
            <a:pPr eaLnBrk="1" hangingPunct="1"/>
            <a:r>
              <a:rPr lang="en-US" smtClean="0">
                <a:cs typeface="Times New Roman" pitchFamily="18" charset="0"/>
              </a:rPr>
              <a:t>• </a:t>
            </a:r>
            <a:r>
              <a:rPr lang="en-US" smtClean="0"/>
              <a:t>What are users actually required to do?</a:t>
            </a:r>
          </a:p>
          <a:p>
            <a:pPr eaLnBrk="1" hangingPunct="1"/>
            <a:r>
              <a:rPr lang="en-US" smtClean="0">
                <a:cs typeface="Times New Roman" pitchFamily="18" charset="0"/>
              </a:rPr>
              <a:t>• </a:t>
            </a:r>
            <a:r>
              <a:rPr lang="en-US" smtClean="0"/>
              <a:t>How should security breaches and violations be reported?</a:t>
            </a:r>
          </a:p>
          <a:p>
            <a:pPr eaLnBrk="1" hangingPunct="1"/>
            <a:r>
              <a:rPr lang="en-US" smtClean="0">
                <a:cs typeface="Times New Roman" pitchFamily="18" charset="0"/>
              </a:rPr>
              <a:t>• </a:t>
            </a:r>
            <a:r>
              <a:rPr lang="en-US" smtClean="0"/>
              <a:t>What is the effective date and expiration date of the policy?</a:t>
            </a:r>
          </a:p>
        </p:txBody>
      </p:sp>
    </p:spTree>
    <p:extLst>
      <p:ext uri="{BB962C8B-B14F-4D97-AF65-F5344CB8AC3E}">
        <p14:creationId xmlns:p14="http://schemas.microsoft.com/office/powerpoint/2010/main" val="776473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A7FD554D-2E4A-4CEE-9FF9-446411120C3A}" type="slidenum">
              <a:rPr lang="en-AU">
                <a:latin typeface="Arial" charset="0"/>
              </a:rPr>
              <a:pPr/>
              <a:t>12</a:t>
            </a:fld>
            <a:endParaRPr lang="en-AU">
              <a:latin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r>
              <a:rPr lang="en-US" smtClean="0"/>
              <a:t>Security involves a broad range of topics and a multitude of details, including:</a:t>
            </a:r>
          </a:p>
          <a:p>
            <a:pPr eaLnBrk="1" hangingPunct="1"/>
            <a:r>
              <a:rPr lang="en-US" smtClean="0">
                <a:cs typeface="Times New Roman" pitchFamily="18" charset="0"/>
              </a:rPr>
              <a:t>• </a:t>
            </a:r>
            <a:r>
              <a:rPr lang="en-US" b="1" smtClean="0"/>
              <a:t>Principles:</a:t>
            </a:r>
            <a:r>
              <a:rPr lang="en-US" smtClean="0"/>
              <a:t> Including (a) a definition of information security, its overall objectives and scope and the importance of security as an enabling mechanism for information sharing; and (b) a statement of management intent, supporting the goals and principles of information security in line with the business strategy and objectives.</a:t>
            </a:r>
          </a:p>
          <a:p>
            <a:pPr eaLnBrk="1" hangingPunct="1"/>
            <a:r>
              <a:rPr lang="en-US" smtClean="0">
                <a:cs typeface="Times New Roman" pitchFamily="18" charset="0"/>
              </a:rPr>
              <a:t>• </a:t>
            </a:r>
            <a:r>
              <a:rPr lang="en-US" b="1" smtClean="0"/>
              <a:t>Organizational reporting structure:</a:t>
            </a:r>
            <a:r>
              <a:rPr lang="en-US" smtClean="0"/>
              <a:t> give management commitment to information security, lists responsible individuals / offices for implementation and this policy.</a:t>
            </a:r>
          </a:p>
          <a:p>
            <a:pPr eaLnBrk="1" hangingPunct="1"/>
            <a:r>
              <a:rPr lang="en-US" smtClean="0">
                <a:cs typeface="Times New Roman" pitchFamily="18" charset="0"/>
              </a:rPr>
              <a:t>• </a:t>
            </a:r>
            <a:r>
              <a:rPr lang="en-US" b="1" smtClean="0"/>
              <a:t>Physical security:</a:t>
            </a:r>
            <a:r>
              <a:rPr lang="en-US" smtClean="0"/>
              <a:t> Covers physical protection of and access to all IS equipment, including servers, workstations, storage devices, and all other IS-related equipment.</a:t>
            </a:r>
          </a:p>
          <a:p>
            <a:pPr eaLnBrk="1" hangingPunct="1"/>
            <a:r>
              <a:rPr lang="en-US" smtClean="0">
                <a:cs typeface="Times New Roman" pitchFamily="18" charset="0"/>
              </a:rPr>
              <a:t>• </a:t>
            </a:r>
            <a:r>
              <a:rPr lang="en-US" b="1" smtClean="0"/>
              <a:t>Hiring, management, and firing:</a:t>
            </a:r>
            <a:r>
              <a:rPr lang="en-US" smtClean="0"/>
              <a:t> Includes guidelines prior to employment, and to employee termination, </a:t>
            </a:r>
          </a:p>
          <a:p>
            <a:pPr eaLnBrk="1" hangingPunct="1"/>
            <a:r>
              <a:rPr lang="en-US" smtClean="0">
                <a:cs typeface="Times New Roman" pitchFamily="18" charset="0"/>
              </a:rPr>
              <a:t>• </a:t>
            </a:r>
            <a:r>
              <a:rPr lang="en-US" b="1" smtClean="0"/>
              <a:t>Data protection:</a:t>
            </a:r>
            <a:r>
              <a:rPr lang="en-US" smtClean="0"/>
              <a:t> procedures and mechanisms for data protection, classification schemes used by organization, data access controls, when to use encryption, and guidelines to countering industrial espionage</a:t>
            </a:r>
          </a:p>
          <a:p>
            <a:pPr eaLnBrk="1" hangingPunct="1"/>
            <a:r>
              <a:rPr lang="en-US" smtClean="0">
                <a:cs typeface="Times New Roman" pitchFamily="18" charset="0"/>
              </a:rPr>
              <a:t>• </a:t>
            </a:r>
            <a:r>
              <a:rPr lang="en-US" b="1" smtClean="0"/>
              <a:t>Communications security:</a:t>
            </a:r>
            <a:r>
              <a:rPr lang="en-US" smtClean="0"/>
              <a:t> Includes perimeter controls; web usage and content filtering; e-mail usage; and telephone and fax usage.</a:t>
            </a:r>
          </a:p>
          <a:p>
            <a:pPr eaLnBrk="1" hangingPunct="1"/>
            <a:r>
              <a:rPr lang="en-US" smtClean="0">
                <a:cs typeface="Times New Roman" pitchFamily="18" charset="0"/>
              </a:rPr>
              <a:t>• </a:t>
            </a:r>
            <a:r>
              <a:rPr lang="en-US" b="1" smtClean="0"/>
              <a:t>Hardware:</a:t>
            </a:r>
            <a:r>
              <a:rPr lang="en-US" smtClean="0"/>
              <a:t> Purchasing guidelines that specify required, or preferred, security features. These should supplement existing purchasing policies and guidelines.</a:t>
            </a:r>
          </a:p>
          <a:p>
            <a:pPr eaLnBrk="1" hangingPunct="1"/>
            <a:r>
              <a:rPr lang="en-US" smtClean="0">
                <a:cs typeface="Times New Roman" pitchFamily="18" charset="0"/>
              </a:rPr>
              <a:t>• </a:t>
            </a:r>
            <a:r>
              <a:rPr lang="en-US" b="1" smtClean="0"/>
              <a:t>Software:</a:t>
            </a:r>
            <a:r>
              <a:rPr lang="en-US" smtClean="0"/>
              <a:t> Includes: purchasing guidelines; list of authorized products; development standards; quality assurance and testing.</a:t>
            </a:r>
          </a:p>
          <a:p>
            <a:pPr eaLnBrk="1" hangingPunct="1"/>
            <a:r>
              <a:rPr lang="en-US" smtClean="0">
                <a:cs typeface="Times New Roman" pitchFamily="18" charset="0"/>
              </a:rPr>
              <a:t>• </a:t>
            </a:r>
            <a:r>
              <a:rPr lang="en-US" b="1" smtClean="0"/>
              <a:t>Operating systems:</a:t>
            </a:r>
            <a:r>
              <a:rPr lang="en-US" smtClean="0"/>
              <a:t> including access control guidelines and logging requirements.</a:t>
            </a:r>
          </a:p>
        </p:txBody>
      </p:sp>
    </p:spTree>
    <p:extLst>
      <p:ext uri="{BB962C8B-B14F-4D97-AF65-F5344CB8AC3E}">
        <p14:creationId xmlns:p14="http://schemas.microsoft.com/office/powerpoint/2010/main" val="2073492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DFE7DA86-CF27-459B-904A-49D598FAEDB4}" type="slidenum">
              <a:rPr lang="en-AU">
                <a:latin typeface="Arial" charset="0"/>
              </a:rPr>
              <a:pPr/>
              <a:t>13</a:t>
            </a:fld>
            <a:endParaRPr lang="en-AU">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smtClean="0"/>
              <a:t>Continuing the list of Security Policy Topics:</a:t>
            </a:r>
          </a:p>
          <a:p>
            <a:pPr eaLnBrk="1" hangingPunct="1"/>
            <a:r>
              <a:rPr lang="en-US" smtClean="0">
                <a:cs typeface="Times New Roman" pitchFamily="18" charset="0"/>
              </a:rPr>
              <a:t>• </a:t>
            </a:r>
            <a:r>
              <a:rPr lang="en-US" b="1" smtClean="0"/>
              <a:t>Technical support:</a:t>
            </a:r>
            <a:r>
              <a:rPr lang="en-US" smtClean="0"/>
              <a:t> Discusses services offered, including help-desk functions.</a:t>
            </a:r>
          </a:p>
          <a:p>
            <a:pPr eaLnBrk="1" hangingPunct="1"/>
            <a:r>
              <a:rPr lang="en-US" smtClean="0">
                <a:cs typeface="Times New Roman" pitchFamily="18" charset="0"/>
              </a:rPr>
              <a:t>• </a:t>
            </a:r>
            <a:r>
              <a:rPr lang="en-US" b="1" smtClean="0"/>
              <a:t>Privacy:</a:t>
            </a:r>
            <a:r>
              <a:rPr lang="en-US" smtClean="0"/>
              <a:t> Defines reasonable expectations of privacy regarding such issues as monitoring of electronic mail, logging of keystrokes, and access to users' files.</a:t>
            </a:r>
          </a:p>
          <a:p>
            <a:pPr eaLnBrk="1" hangingPunct="1"/>
            <a:r>
              <a:rPr lang="en-US" smtClean="0">
                <a:cs typeface="Times New Roman" pitchFamily="18" charset="0"/>
              </a:rPr>
              <a:t>• </a:t>
            </a:r>
            <a:r>
              <a:rPr lang="en-US" b="1" smtClean="0"/>
              <a:t>Access:</a:t>
            </a:r>
            <a:r>
              <a:rPr lang="en-US" smtClean="0"/>
              <a:t> Defines access rights and privileges to protect assets from loss or disclosure by specifying acceptable use guidelines for users, operations staff, and management. </a:t>
            </a:r>
          </a:p>
          <a:p>
            <a:pPr eaLnBrk="1" hangingPunct="1"/>
            <a:r>
              <a:rPr lang="en-US" smtClean="0">
                <a:cs typeface="Times New Roman" pitchFamily="18" charset="0"/>
              </a:rPr>
              <a:t>• </a:t>
            </a:r>
            <a:r>
              <a:rPr lang="en-US" b="1" smtClean="0"/>
              <a:t>Accountability:</a:t>
            </a:r>
            <a:r>
              <a:rPr lang="en-US" smtClean="0"/>
              <a:t> Defines responsibilities of users, operations staff, and management. It should specify an audit capability, and provide incident handling guidelines </a:t>
            </a:r>
          </a:p>
          <a:p>
            <a:pPr eaLnBrk="1" hangingPunct="1"/>
            <a:r>
              <a:rPr lang="en-US" smtClean="0">
                <a:cs typeface="Times New Roman" pitchFamily="18" charset="0"/>
              </a:rPr>
              <a:t>• </a:t>
            </a:r>
            <a:r>
              <a:rPr lang="en-US" b="1" smtClean="0"/>
              <a:t>Authentication:</a:t>
            </a:r>
            <a:r>
              <a:rPr lang="en-US" smtClean="0"/>
              <a:t> Establish trust through an effective password policy, and by setting guidelines for remote location authentication and the use of authentication devices</a:t>
            </a:r>
          </a:p>
          <a:p>
            <a:pPr eaLnBrk="1" hangingPunct="1"/>
            <a:r>
              <a:rPr lang="en-US" smtClean="0">
                <a:cs typeface="Times New Roman" pitchFamily="18" charset="0"/>
              </a:rPr>
              <a:t>• </a:t>
            </a:r>
            <a:r>
              <a:rPr lang="en-US" b="1" smtClean="0"/>
              <a:t>Availability:</a:t>
            </a:r>
            <a:r>
              <a:rPr lang="en-US" smtClean="0"/>
              <a:t> defines expected availability of resources, redundancy and recovery issues, as well as specify operating hours and maintenance downtime periods. </a:t>
            </a:r>
          </a:p>
          <a:p>
            <a:pPr eaLnBrk="1" hangingPunct="1"/>
            <a:r>
              <a:rPr lang="en-US" smtClean="0">
                <a:cs typeface="Times New Roman" pitchFamily="18" charset="0"/>
              </a:rPr>
              <a:t>• </a:t>
            </a:r>
            <a:r>
              <a:rPr lang="en-US" b="1" smtClean="0"/>
              <a:t>Maintenance:</a:t>
            </a:r>
            <a:r>
              <a:rPr lang="en-US" smtClean="0"/>
              <a:t> Describe how both internal and external maintenance people are allowed to handle and access technology. Another issue is outsourcing </a:t>
            </a:r>
          </a:p>
          <a:p>
            <a:pPr eaLnBrk="1" hangingPunct="1"/>
            <a:r>
              <a:rPr lang="en-US" smtClean="0">
                <a:cs typeface="Times New Roman" pitchFamily="18" charset="0"/>
              </a:rPr>
              <a:t>• </a:t>
            </a:r>
            <a:r>
              <a:rPr lang="en-US" b="1" smtClean="0"/>
              <a:t>Violations reporting:</a:t>
            </a:r>
            <a:r>
              <a:rPr lang="en-US" smtClean="0"/>
              <a:t> types of violations, how they’re reported, and to whom </a:t>
            </a:r>
          </a:p>
          <a:p>
            <a:pPr eaLnBrk="1" hangingPunct="1"/>
            <a:r>
              <a:rPr lang="en-US" smtClean="0">
                <a:cs typeface="Times New Roman" pitchFamily="18" charset="0"/>
              </a:rPr>
              <a:t>• </a:t>
            </a:r>
            <a:r>
              <a:rPr lang="en-US" b="1" smtClean="0"/>
              <a:t>Business continuity:</a:t>
            </a:r>
            <a:r>
              <a:rPr lang="en-US" smtClean="0"/>
              <a:t> considerations for maintaining business continuity after various disasters and other causes of interruption.</a:t>
            </a:r>
          </a:p>
          <a:p>
            <a:pPr eaLnBrk="1" hangingPunct="1"/>
            <a:r>
              <a:rPr lang="en-US" smtClean="0">
                <a:cs typeface="Times New Roman" pitchFamily="18" charset="0"/>
              </a:rPr>
              <a:t>• </a:t>
            </a:r>
            <a:r>
              <a:rPr lang="en-US" b="1" smtClean="0"/>
              <a:t>Supporting information:</a:t>
            </a:r>
            <a:r>
              <a:rPr lang="en-US" smtClean="0"/>
              <a:t> contact information for each type of policy violation; guidelines on outside queries about security incidens, information considered confidential or proprietary; and cross-references security procedures and related info.</a:t>
            </a:r>
          </a:p>
        </p:txBody>
      </p:sp>
    </p:spTree>
    <p:extLst>
      <p:ext uri="{BB962C8B-B14F-4D97-AF65-F5344CB8AC3E}">
        <p14:creationId xmlns:p14="http://schemas.microsoft.com/office/powerpoint/2010/main" val="1963509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7A85BA98-905E-4043-992F-8EF2BE65872B}" type="slidenum">
              <a:rPr lang="en-AU">
                <a:latin typeface="Arial" charset="0"/>
              </a:rPr>
              <a:pPr/>
              <a:t>14</a:t>
            </a:fld>
            <a:endParaRPr lang="en-AU">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b="1" smtClean="0"/>
              <a:t>ISO 17799</a:t>
            </a:r>
            <a:r>
              <a:rPr lang="en-US" smtClean="0"/>
              <a:t> (</a:t>
            </a:r>
            <a:r>
              <a:rPr lang="en-US" i="1" smtClean="0"/>
              <a:t>Code of Practice for Information Security Management</a:t>
            </a:r>
            <a:r>
              <a:rPr lang="en-US" smtClean="0"/>
              <a:t>). ISO 17799 is an increasingly popular standard, including a comprehensive set of controls comprising best practices in information security, and offers a convenient framework to help security policy writers structure their policies. ISO 17799 certification, provided by various accredited bodies, has been established as a goal for many corporations, government agencies, and other organizations around the world. </a:t>
            </a:r>
          </a:p>
          <a:p>
            <a:pPr eaLnBrk="1" hangingPunct="1"/>
            <a:r>
              <a:rPr lang="en-US" smtClean="0"/>
              <a:t>COBIT(Control Objectives for Information and Related Technology) is a business-oriented set of standards for guiding management in the use of information technology. It has been developed as a general standard for information technology security and control practices and includes a general framework for management, users, IS audit, and security practitioners. COBIT also has a process focus and a governance flavor. The documents are quite detailed and provide not only a practical basis for defining security requirements but also for implementing them and verifying compliance.</a:t>
            </a:r>
          </a:p>
          <a:p>
            <a:pPr eaLnBrk="1" hangingPunct="1"/>
            <a:r>
              <a:rPr lang="en-US" b="1" smtClean="0"/>
              <a:t>The Standard of Good Practice for Information Security </a:t>
            </a:r>
            <a:r>
              <a:rPr lang="en-US" smtClean="0"/>
              <a:t>from the Information Security Forum, are designed as an aid to organizations in understanding and applying best practices for information security. Because it addresses security from a business perspective, The Standard appropriately recognizes the intersection between organizational drivers and security drivers. See Appendices 16A and 16B.</a:t>
            </a:r>
          </a:p>
          <a:p>
            <a:pPr eaLnBrk="1" hangingPunct="1"/>
            <a:r>
              <a:rPr lang="en-US" smtClean="0"/>
              <a:t>In addition to these standards, a number of informal guidelines are widely consulted by organizations in developing their own security policy. Such as those from CERT (www.cert.org), and the Chief Information Officers Council (cio.gov).</a:t>
            </a:r>
          </a:p>
        </p:txBody>
      </p:sp>
    </p:spTree>
    <p:extLst>
      <p:ext uri="{BB962C8B-B14F-4D97-AF65-F5344CB8AC3E}">
        <p14:creationId xmlns:p14="http://schemas.microsoft.com/office/powerpoint/2010/main" val="317635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CB80A14-59D8-46DE-AB16-00A631058D66}" type="slidenum">
              <a:rPr lang="en-AU">
                <a:latin typeface="Arial" charset="0"/>
              </a:rPr>
              <a:pPr/>
              <a:t>15</a:t>
            </a:fld>
            <a:endParaRPr lang="en-AU">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en-US" smtClean="0"/>
              <a:t>This section deals with personnel security: hiring, training, monitoring behavior, and handling departure. Employees can be involved in security violations either by unwittingly aiding in the commission of a security violation by failing to follow proper procedures, by forgetting security considerations, or by not realizing that they are creating a vulnerability; or by knowingly violating controls or procedures to cause or aid a security violation.</a:t>
            </a:r>
          </a:p>
          <a:p>
            <a:pPr eaLnBrk="1" hangingPunct="1"/>
            <a:r>
              <a:rPr lang="en-US" smtClean="0"/>
              <a:t>Threats from internal users include:</a:t>
            </a:r>
          </a:p>
          <a:p>
            <a:pPr eaLnBrk="1" hangingPunct="1"/>
            <a:r>
              <a:rPr lang="en-US" smtClean="0">
                <a:cs typeface="Times New Roman" pitchFamily="18" charset="0"/>
              </a:rPr>
              <a:t>• </a:t>
            </a:r>
            <a:r>
              <a:rPr lang="en-US" smtClean="0"/>
              <a:t>Gaining unauthorized access or enabling others to gain unauthorized access</a:t>
            </a:r>
          </a:p>
          <a:p>
            <a:pPr eaLnBrk="1" hangingPunct="1"/>
            <a:r>
              <a:rPr lang="en-US" smtClean="0">
                <a:cs typeface="Times New Roman" pitchFamily="18" charset="0"/>
              </a:rPr>
              <a:t>• </a:t>
            </a:r>
            <a:r>
              <a:rPr lang="en-US" smtClean="0"/>
              <a:t>Altering data</a:t>
            </a:r>
          </a:p>
          <a:p>
            <a:pPr eaLnBrk="1" hangingPunct="1"/>
            <a:r>
              <a:rPr lang="en-US" smtClean="0">
                <a:cs typeface="Times New Roman" pitchFamily="18" charset="0"/>
              </a:rPr>
              <a:t>• </a:t>
            </a:r>
            <a:r>
              <a:rPr lang="en-US" smtClean="0"/>
              <a:t>Deleting production and back up data</a:t>
            </a:r>
          </a:p>
          <a:p>
            <a:pPr eaLnBrk="1" hangingPunct="1"/>
            <a:r>
              <a:rPr lang="en-US" smtClean="0">
                <a:cs typeface="Times New Roman" pitchFamily="18" charset="0"/>
              </a:rPr>
              <a:t>• </a:t>
            </a:r>
            <a:r>
              <a:rPr lang="en-US" smtClean="0"/>
              <a:t>Crashing systems</a:t>
            </a:r>
          </a:p>
          <a:p>
            <a:pPr eaLnBrk="1" hangingPunct="1"/>
            <a:r>
              <a:rPr lang="en-US" smtClean="0">
                <a:cs typeface="Times New Roman" pitchFamily="18" charset="0"/>
              </a:rPr>
              <a:t>• </a:t>
            </a:r>
            <a:r>
              <a:rPr lang="en-US" smtClean="0"/>
              <a:t>Destroying systems</a:t>
            </a:r>
          </a:p>
          <a:p>
            <a:pPr eaLnBrk="1" hangingPunct="1"/>
            <a:r>
              <a:rPr lang="en-US" smtClean="0">
                <a:cs typeface="Times New Roman" pitchFamily="18" charset="0"/>
              </a:rPr>
              <a:t>• </a:t>
            </a:r>
            <a:r>
              <a:rPr lang="en-US" smtClean="0"/>
              <a:t>Misusing systems for personal gain or to damage the organization</a:t>
            </a:r>
          </a:p>
          <a:p>
            <a:pPr eaLnBrk="1" hangingPunct="1"/>
            <a:r>
              <a:rPr lang="en-US" smtClean="0">
                <a:cs typeface="Times New Roman" pitchFamily="18" charset="0"/>
              </a:rPr>
              <a:t>• </a:t>
            </a:r>
            <a:r>
              <a:rPr lang="en-US" smtClean="0"/>
              <a:t>Holding data hostage</a:t>
            </a:r>
          </a:p>
          <a:p>
            <a:pPr eaLnBrk="1" hangingPunct="1"/>
            <a:r>
              <a:rPr lang="en-US" smtClean="0">
                <a:cs typeface="Times New Roman" pitchFamily="18" charset="0"/>
              </a:rPr>
              <a:t>• </a:t>
            </a:r>
            <a:r>
              <a:rPr lang="en-US" smtClean="0"/>
              <a:t>Stealing strategic or customer data for corporate espionage or fraud schemes</a:t>
            </a:r>
          </a:p>
        </p:txBody>
      </p:sp>
    </p:spTree>
    <p:extLst>
      <p:ext uri="{BB962C8B-B14F-4D97-AF65-F5344CB8AC3E}">
        <p14:creationId xmlns:p14="http://schemas.microsoft.com/office/powerpoint/2010/main" val="1998481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F7C138D4-B0BD-407F-A131-D6B62C2A40F6}" type="slidenum">
              <a:rPr lang="en-AU">
                <a:latin typeface="Arial" charset="0"/>
              </a:rPr>
              <a:pPr/>
              <a:t>16</a:t>
            </a:fld>
            <a:endParaRPr lang="en-AU">
              <a:latin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smtClean="0">
                <a:latin typeface="Times" charset="0"/>
              </a:rPr>
              <a:t>ISO 17799 lists the following security objective of the hiring process: To ensure that employees, contractors and third party users understand their responsibilities, and are suitable for the roles they are considered for, and to reduce the risk of theft, fraud or misuse of facilities. </a:t>
            </a:r>
          </a:p>
        </p:txBody>
      </p:sp>
    </p:spTree>
    <p:extLst>
      <p:ext uri="{BB962C8B-B14F-4D97-AF65-F5344CB8AC3E}">
        <p14:creationId xmlns:p14="http://schemas.microsoft.com/office/powerpoint/2010/main" val="1833138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B7A8DA1-B68F-4057-A6D4-EA42AF4E101B}" type="slidenum">
              <a:rPr lang="en-AU">
                <a:latin typeface="Arial" charset="0"/>
              </a:rPr>
              <a:pPr/>
              <a:t>17</a:t>
            </a:fld>
            <a:endParaRPr lang="en-AU">
              <a:latin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smtClean="0"/>
              <a:t>From a security viewpoint, hiring presents management with significant challenges. Growing evidence suggests that many people inflate their resumes with unfounded claims. Compounding this problem is the increasing reticence of former employers to give either bad references for incompetent, underperforming, or unethical employees for fear of a lawsuit if their comments become known and an employee fails to get a new job; or alternatively, a favorable reference for an employee who subsequently causes problems at his new job that may invite a lawsuit from the new employer. Despite these obstacles, employers must make a significant effort to do background checks and screening of applicants. Of course, such checks are to assure that the prospective employee is competent to perform the intended job and poses no security risk. Additionally, employers need to be cognizant of the concept of "negligent hiring" that applies in some jurisdictions. In essence, an employer may be held liable for negligent hiring if an employee causes harm to a third part (individual or company) while acting as an employee. General guidelines for checking applicants include:</a:t>
            </a:r>
          </a:p>
          <a:p>
            <a:pPr eaLnBrk="1" hangingPunct="1"/>
            <a:r>
              <a:rPr lang="en-US" smtClean="0">
                <a:cs typeface="Times New Roman" pitchFamily="18" charset="0"/>
              </a:rPr>
              <a:t>• </a:t>
            </a:r>
            <a:r>
              <a:rPr lang="en-US" smtClean="0"/>
              <a:t>Ask for as much detail as possible about employment and educational history. The more detail that is available, the more difficult it is for the applicant to consistently lie.</a:t>
            </a:r>
          </a:p>
          <a:p>
            <a:pPr eaLnBrk="1" hangingPunct="1"/>
            <a:r>
              <a:rPr lang="en-US" smtClean="0">
                <a:cs typeface="Times New Roman" pitchFamily="18" charset="0"/>
              </a:rPr>
              <a:t>• </a:t>
            </a:r>
            <a:r>
              <a:rPr lang="en-US" smtClean="0"/>
              <a:t>Investigate the accuracy of the details to the extent reasonable</a:t>
            </a:r>
          </a:p>
          <a:p>
            <a:pPr eaLnBrk="1" hangingPunct="1"/>
            <a:r>
              <a:rPr lang="en-US" smtClean="0">
                <a:cs typeface="Times New Roman" pitchFamily="18" charset="0"/>
              </a:rPr>
              <a:t>• </a:t>
            </a:r>
            <a:r>
              <a:rPr lang="en-US" smtClean="0"/>
              <a:t>Have experienced staff members to interview candidates &amp; discuss discrepancies</a:t>
            </a:r>
          </a:p>
          <a:p>
            <a:pPr eaLnBrk="1" hangingPunct="1"/>
            <a:r>
              <a:rPr lang="en-US" smtClean="0"/>
              <a:t>For highly sensitive positions, more intensive investigation is warranted, as noted in the text. For many employees, these steps are excessive. However, you the employer should conduct extra checks of any employee who will be in a position of trust or privileged access—including maintenance and cleaning personnel.</a:t>
            </a:r>
          </a:p>
        </p:txBody>
      </p:sp>
    </p:spTree>
    <p:extLst>
      <p:ext uri="{BB962C8B-B14F-4D97-AF65-F5344CB8AC3E}">
        <p14:creationId xmlns:p14="http://schemas.microsoft.com/office/powerpoint/2010/main" val="1752033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95E6CE7-EA20-4520-BD28-2D391474304D}" type="slidenum">
              <a:rPr lang="en-AU">
                <a:latin typeface="Arial" charset="0"/>
              </a:rPr>
              <a:pPr/>
              <a:t>18</a:t>
            </a:fld>
            <a:endParaRPr lang="en-AU">
              <a:latin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smtClean="0"/>
              <a:t>As part of their contractual obligation, employees should agree and sign the terms and conditions of their employment contract, which should state their and the organization’s responsibilities for information security. The agreement should include a confidentiality and non-disclosure agreement spelling out specifically that the organization's information assets are confidential unless classified otherwise and that the employee must protect that confidentiality. The agreement should also reference to organization's security policy and indicate that the employee has reviewed and agrees to abide by the policy.</a:t>
            </a:r>
          </a:p>
        </p:txBody>
      </p:sp>
    </p:spTree>
    <p:extLst>
      <p:ext uri="{BB962C8B-B14F-4D97-AF65-F5344CB8AC3E}">
        <p14:creationId xmlns:p14="http://schemas.microsoft.com/office/powerpoint/2010/main" val="129569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9676438C-54F9-4FF2-AB46-70A38EEE9DEB}" type="slidenum">
              <a:rPr lang="en-AU">
                <a:latin typeface="Arial" charset="0"/>
              </a:rPr>
              <a:pPr/>
              <a:t>19</a:t>
            </a:fld>
            <a:endParaRPr lang="en-AU">
              <a:latin typeface="Arial"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smtClean="0"/>
              <a:t>ISO 17799 lists the following employee security objectives: To ensure that employees, contractors and third party users are aware of information security threats and concerns, their responsibilities and liabilities, and are equipped to support organizational security policy in the course of their normal work, and to reduce the risk of human error. Two essential elements of personnel security during employment are a comprehensive security policy document and an ongoing awareness and training program for all employees. In addition to enforcing the security policy in a fair and consistent manner, certain principles that should be followed for personnel security:</a:t>
            </a:r>
          </a:p>
          <a:p>
            <a:pPr eaLnBrk="1" hangingPunct="1"/>
            <a:r>
              <a:rPr lang="en-US" smtClean="0">
                <a:cs typeface="Times New Roman" pitchFamily="18" charset="0"/>
              </a:rPr>
              <a:t>• </a:t>
            </a:r>
            <a:r>
              <a:rPr lang="en-US" b="1" smtClean="0"/>
              <a:t>Least privilege:</a:t>
            </a:r>
            <a:r>
              <a:rPr lang="en-US" smtClean="0"/>
              <a:t> Give each person the minimum access necessary to do his or her job. This restricted access is both logical (access to accounts, networks, programs) and physical (access to computers, backup tapes, and other peripherals). </a:t>
            </a:r>
          </a:p>
          <a:p>
            <a:pPr eaLnBrk="1" hangingPunct="1"/>
            <a:r>
              <a:rPr lang="en-US" smtClean="0">
                <a:cs typeface="Times New Roman" pitchFamily="18" charset="0"/>
              </a:rPr>
              <a:t>• </a:t>
            </a:r>
            <a:r>
              <a:rPr lang="en-US" b="1" smtClean="0"/>
              <a:t>Separation of duties:</a:t>
            </a:r>
            <a:r>
              <a:rPr lang="en-US" smtClean="0"/>
              <a:t> Carefully separate duties so that people involved in checking for inappropriate use are not also capable of making such inappropriate use. Thus, having all the security functions and audit responsibilities reside in the same person is dangerous. </a:t>
            </a:r>
          </a:p>
          <a:p>
            <a:pPr eaLnBrk="1" hangingPunct="1"/>
            <a:r>
              <a:rPr lang="en-US" smtClean="0">
                <a:cs typeface="Times New Roman" pitchFamily="18" charset="0"/>
              </a:rPr>
              <a:t>• </a:t>
            </a:r>
            <a:r>
              <a:rPr lang="en-US" b="1" smtClean="0"/>
              <a:t>Limited reliance on key employees:</a:t>
            </a:r>
            <a:r>
              <a:rPr lang="en-US" smtClean="0"/>
              <a:t> No one in an organization should be irreplaceable. There should be no single employee with unique knowledge or skills. Organizations cannot help but have key employees. To be secure, organizations should have written policies and plans established for unexpected illness or departure. As with systems, redundancy should be built in to the employee structure. </a:t>
            </a:r>
          </a:p>
        </p:txBody>
      </p:sp>
    </p:spTree>
    <p:extLst>
      <p:ext uri="{BB962C8B-B14F-4D97-AF65-F5344CB8AC3E}">
        <p14:creationId xmlns:p14="http://schemas.microsoft.com/office/powerpoint/2010/main" val="12329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53FFC57-7789-4533-9FA9-D64A294F201C}" type="slidenum">
              <a:rPr lang="en-AU">
                <a:latin typeface="Arial" charset="0"/>
              </a:rPr>
              <a:pPr/>
              <a:t>2</a:t>
            </a:fld>
            <a:endParaRPr lang="en-AU">
              <a:latin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r>
              <a:rPr lang="en-US" smtClean="0"/>
              <a:t>The topic of security awareness, training, and education is mentioned prominently in a number of standards and standards-related documents, including ISO 17799 and NIST SP 800-100. Security awareness, training, and education programs provide benefits in:</a:t>
            </a:r>
          </a:p>
          <a:p>
            <a:pPr eaLnBrk="1" hangingPunct="1"/>
            <a:r>
              <a:rPr lang="en-US" smtClean="0">
                <a:cs typeface="Times New Roman" pitchFamily="18" charset="0"/>
              </a:rPr>
              <a:t>• </a:t>
            </a:r>
            <a:r>
              <a:rPr lang="en-US" smtClean="0"/>
              <a:t>Improving employee behavior - which is critical concern in ensuring the security of computer systems and information assets, as their actions (such as errors and omissions, fraud, and actions by disgruntled employees) account for a more computer-related loss and security compromise than all other sources combined </a:t>
            </a:r>
          </a:p>
          <a:p>
            <a:pPr eaLnBrk="1" hangingPunct="1"/>
            <a:r>
              <a:rPr lang="en-US" smtClean="0">
                <a:cs typeface="Times New Roman" pitchFamily="18" charset="0"/>
              </a:rPr>
              <a:t>• </a:t>
            </a:r>
            <a:r>
              <a:rPr lang="en-US" smtClean="0"/>
              <a:t>Increasing the ability to hold employees accountable for their actions - which can serve as a deterrent to fraud and actions by disgruntled employees. Employees have to be aware of policies and procedures to follow them and not claim ignorance if violate.</a:t>
            </a:r>
          </a:p>
          <a:p>
            <a:pPr eaLnBrk="1" hangingPunct="1"/>
            <a:r>
              <a:rPr lang="en-US" smtClean="0">
                <a:cs typeface="Times New Roman" pitchFamily="18" charset="0"/>
              </a:rPr>
              <a:t>• </a:t>
            </a:r>
            <a:r>
              <a:rPr lang="en-US" smtClean="0"/>
              <a:t>Mitigating liability of the organization for an employee's behavior - since this can bolster an organization's claim that due care has been taken in protecting information.</a:t>
            </a:r>
          </a:p>
          <a:p>
            <a:pPr eaLnBrk="1" hangingPunct="1"/>
            <a:r>
              <a:rPr lang="en-US" smtClean="0">
                <a:cs typeface="Times New Roman" pitchFamily="18" charset="0"/>
              </a:rPr>
              <a:t>• </a:t>
            </a:r>
            <a:r>
              <a:rPr lang="en-US" smtClean="0"/>
              <a:t>Complying with regulations and contractual obligations - which legally mandate this.   Companies that have access to information from clients may have specific awareness and training obligations that they must meet for all employees with access to client data, for example.</a:t>
            </a:r>
          </a:p>
        </p:txBody>
      </p:sp>
    </p:spTree>
    <p:extLst>
      <p:ext uri="{BB962C8B-B14F-4D97-AF65-F5344CB8AC3E}">
        <p14:creationId xmlns:p14="http://schemas.microsoft.com/office/powerpoint/2010/main" val="1091656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E2D4A5A-449D-4045-BE33-BBCA9966D8E8}" type="slidenum">
              <a:rPr lang="en-AU">
                <a:latin typeface="Arial" charset="0"/>
              </a:rPr>
              <a:pPr/>
              <a:t>20</a:t>
            </a:fld>
            <a:endParaRPr lang="en-AU">
              <a:latin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r>
              <a:rPr lang="en-US" smtClean="0"/>
              <a:t>ISO 17799 lists the following security objective with respect to termination of employment: To ensure that employees, contractors and third party users exit an organization or change employment in an orderly manner, and that the return of all equipment and the removal of all access rights are completed.</a:t>
            </a:r>
          </a:p>
          <a:p>
            <a:pPr eaLnBrk="1" hangingPunct="1"/>
            <a:r>
              <a:rPr lang="en-US" smtClean="0"/>
              <a:t>The termination process is complex and depends on the nature of the organization, the status of the employee in the organization, and the reason for departure. From a security point of view, the following actions are important:</a:t>
            </a:r>
          </a:p>
          <a:p>
            <a:pPr eaLnBrk="1" hangingPunct="1"/>
            <a:r>
              <a:rPr lang="en-US" smtClean="0">
                <a:cs typeface="Times New Roman" pitchFamily="18" charset="0"/>
              </a:rPr>
              <a:t>• </a:t>
            </a:r>
            <a:r>
              <a:rPr lang="en-US" smtClean="0"/>
              <a:t>Removing the person's name from all lists of authorized access</a:t>
            </a:r>
          </a:p>
          <a:p>
            <a:pPr eaLnBrk="1" hangingPunct="1"/>
            <a:r>
              <a:rPr lang="en-US" smtClean="0">
                <a:cs typeface="Times New Roman" pitchFamily="18" charset="0"/>
              </a:rPr>
              <a:t>• </a:t>
            </a:r>
            <a:r>
              <a:rPr lang="en-US" smtClean="0"/>
              <a:t>Explicitly informing guards that the ex-employee is not allowed into the building without special authorization by named employees</a:t>
            </a:r>
          </a:p>
          <a:p>
            <a:pPr eaLnBrk="1" hangingPunct="1"/>
            <a:r>
              <a:rPr lang="en-US" smtClean="0">
                <a:cs typeface="Times New Roman" pitchFamily="18" charset="0"/>
              </a:rPr>
              <a:t>• </a:t>
            </a:r>
            <a:r>
              <a:rPr lang="en-US" smtClean="0"/>
              <a:t>Removing all personal access codes</a:t>
            </a:r>
          </a:p>
          <a:p>
            <a:pPr eaLnBrk="1" hangingPunct="1"/>
            <a:r>
              <a:rPr lang="en-US" smtClean="0">
                <a:cs typeface="Times New Roman" pitchFamily="18" charset="0"/>
              </a:rPr>
              <a:t>• </a:t>
            </a:r>
            <a:r>
              <a:rPr lang="en-US" smtClean="0"/>
              <a:t>If appropriate, changing lock combinations, reprogramming access card systems, and replacing physical locks</a:t>
            </a:r>
          </a:p>
          <a:p>
            <a:pPr eaLnBrk="1" hangingPunct="1"/>
            <a:r>
              <a:rPr lang="en-US" smtClean="0">
                <a:cs typeface="Times New Roman" pitchFamily="18" charset="0"/>
              </a:rPr>
              <a:t>• </a:t>
            </a:r>
            <a:r>
              <a:rPr lang="en-US" smtClean="0"/>
              <a:t>Recovering all assets including employee ID, disks, documents, and equipment</a:t>
            </a:r>
          </a:p>
        </p:txBody>
      </p:sp>
    </p:spTree>
    <p:extLst>
      <p:ext uri="{BB962C8B-B14F-4D97-AF65-F5344CB8AC3E}">
        <p14:creationId xmlns:p14="http://schemas.microsoft.com/office/powerpoint/2010/main" val="2035501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F1BCA8A6-EA64-4460-BB7E-850CE8E7DDBC}" type="slidenum">
              <a:rPr lang="en-AU">
                <a:latin typeface="Arial" charset="0"/>
              </a:rPr>
              <a:pPr/>
              <a:t>21</a:t>
            </a:fld>
            <a:endParaRPr lang="en-AU">
              <a:latin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r>
              <a:rPr lang="en-US" smtClean="0"/>
              <a:t>E-mail and Internet access for most or all employees is common in office environments and is typically provided for at least some employees in other environments, such as factory.  A growing number of companies incorporate specific e-mail and Internet use policies into the organization's security policy document. Widespread use of e-mail and the Internet by employees raises a number of concerns for employers, including: significant employee work time lost, significant computer and communications resources consumed, increased risk of introduction of malicious software, possibility of harm to other organizations or individuals, use for harassment by one employee against another, inappropriate employee online conduct by an may damage the organization’s reputation.</a:t>
            </a:r>
          </a:p>
        </p:txBody>
      </p:sp>
    </p:spTree>
    <p:extLst>
      <p:ext uri="{BB962C8B-B14F-4D97-AF65-F5344CB8AC3E}">
        <p14:creationId xmlns:p14="http://schemas.microsoft.com/office/powerpoint/2010/main" val="1257650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83AE3D6B-6C68-4AB7-8E99-30E1F60D7140}" type="slidenum">
              <a:rPr lang="en-AU">
                <a:latin typeface="Arial" charset="0"/>
              </a:rPr>
              <a:pPr/>
              <a:t>22</a:t>
            </a:fld>
            <a:endParaRPr lang="en-AU">
              <a:latin typeface="Arial" charset="0"/>
            </a:endParaRPr>
          </a:p>
        </p:txBody>
      </p:sp>
      <p:sp>
        <p:nvSpPr>
          <p:cNvPr id="50179" name="Rectangle 4"/>
          <p:cNvSpPr>
            <a:spLocks noGrp="1" noRot="1" noChangeAspect="1" noChangeArrowheads="1" noTextEdit="1"/>
          </p:cNvSpPr>
          <p:nvPr>
            <p:ph type="sldImg"/>
          </p:nvPr>
        </p:nvSpPr>
        <p:spPr>
          <a:ln/>
        </p:spPr>
      </p:sp>
      <p:sp>
        <p:nvSpPr>
          <p:cNvPr id="50180" name="Rectangle 5"/>
          <p:cNvSpPr>
            <a:spLocks noGrp="1" noChangeArrowheads="1"/>
          </p:cNvSpPr>
          <p:nvPr>
            <p:ph type="body" idx="1"/>
          </p:nvPr>
        </p:nvSpPr>
        <p:spPr>
          <a:noFill/>
          <a:ln/>
        </p:spPr>
        <p:txBody>
          <a:bodyPr/>
          <a:lstStyle/>
          <a:p>
            <a:pPr eaLnBrk="1" hangingPunct="1"/>
            <a:r>
              <a:rPr lang="en-US" smtClean="0"/>
              <a:t>Some suggested policies on company e-mail and Internet access include:</a:t>
            </a:r>
          </a:p>
          <a:p>
            <a:pPr eaLnBrk="1" hangingPunct="1"/>
            <a:r>
              <a:rPr lang="en-US" smtClean="0"/>
              <a:t>• Business use only: use for conducting company business use only.</a:t>
            </a:r>
          </a:p>
          <a:p>
            <a:pPr eaLnBrk="1" hangingPunct="1"/>
            <a:r>
              <a:rPr lang="en-US" smtClean="0"/>
              <a:t>• Policy scope: covers e-mail access &amp; contents; Internet / intranet communications; and records of e-mail, Internet and intranet communications.</a:t>
            </a:r>
          </a:p>
          <a:p>
            <a:pPr eaLnBrk="1" hangingPunct="1"/>
            <a:r>
              <a:rPr lang="en-US" smtClean="0"/>
              <a:t>• Content ownership: Electronic comms, files, and data remain company property</a:t>
            </a:r>
          </a:p>
          <a:p>
            <a:pPr eaLnBrk="1" hangingPunct="1"/>
            <a:r>
              <a:rPr lang="en-US" smtClean="0"/>
              <a:t>• Privacy: Employees have no expectation of privacy in use of them</a:t>
            </a:r>
          </a:p>
          <a:p>
            <a:pPr eaLnBrk="1" hangingPunct="1"/>
            <a:r>
              <a:rPr lang="en-US" smtClean="0"/>
              <a:t>• Standard of conduct: Employees are expected to use good judgment and act courteously and professionally when using them.</a:t>
            </a:r>
          </a:p>
          <a:p>
            <a:pPr eaLnBrk="1" hangingPunct="1"/>
            <a:r>
              <a:rPr lang="en-US" smtClean="0"/>
              <a:t>• Reasonable personal use: Employees may make reasonable personal use of them provided it does not interfere with the employee's duties, violate company policy, or unduly burden company facilities.</a:t>
            </a:r>
          </a:p>
          <a:p>
            <a:pPr eaLnBrk="1" hangingPunct="1"/>
            <a:r>
              <a:rPr lang="en-US" smtClean="0"/>
              <a:t>• Unlawful activity prohibited: Employees may not use them for any illegal purpose.</a:t>
            </a:r>
          </a:p>
          <a:p>
            <a:pPr eaLnBrk="1" hangingPunct="1"/>
            <a:r>
              <a:rPr lang="en-US" smtClean="0"/>
              <a:t>• Security policy: Employees must follow the company's security policy</a:t>
            </a:r>
          </a:p>
          <a:p>
            <a:pPr eaLnBrk="1" hangingPunct="1"/>
            <a:r>
              <a:rPr lang="en-US" smtClean="0"/>
              <a:t>• Company policy: Employees must follow all other company policies, e.g. prohibit viewing, storing, or distributing pornography; making or distributing harassing or discriminatory communications; and unauthorized disclosure of confidential info.</a:t>
            </a:r>
          </a:p>
          <a:p>
            <a:pPr eaLnBrk="1" hangingPunct="1"/>
            <a:r>
              <a:rPr lang="en-US" smtClean="0"/>
              <a:t>• Company rights: The company may access, monitor, intercept, block access, inspect, copy, disclose, use, destroy, recover using computer forensics, and/or retain and communications, files or other data covered by this policy. </a:t>
            </a:r>
          </a:p>
          <a:p>
            <a:pPr eaLnBrk="1" hangingPunct="1"/>
            <a:r>
              <a:rPr lang="en-US" smtClean="0"/>
              <a:t>• Disciplinary action: Violation of this policy may result in immediate termination of employment or other discipline deemed appropriate by the company.</a:t>
            </a:r>
          </a:p>
        </p:txBody>
      </p:sp>
    </p:spTree>
    <p:extLst>
      <p:ext uri="{BB962C8B-B14F-4D97-AF65-F5344CB8AC3E}">
        <p14:creationId xmlns:p14="http://schemas.microsoft.com/office/powerpoint/2010/main" val="1801916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487F3682-14FA-46DD-AEB9-42BB15541B58}" type="slidenum">
              <a:rPr lang="en-AU">
                <a:latin typeface="Arial" charset="0"/>
              </a:rPr>
              <a:pPr/>
              <a:t>23</a:t>
            </a:fld>
            <a:endParaRPr lang="en-AU">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r>
              <a:rPr lang="en-US" smtClean="0"/>
              <a:t>To give the reader a feel for how organizations deal with physical security, we provide a real-world example of a security policy document. The company is an EU-based engineering consulting firm that  specializes in the provision of planning, design and management services for infrastructure development worldwide. With  interests in transportation, water, maritime and property, the company is undertaking commissions in over 70 countries from a network of more than 70 offices.</a:t>
            </a:r>
          </a:p>
          <a:p>
            <a:pPr eaLnBrk="1" hangingPunct="1"/>
            <a:r>
              <a:rPr lang="en-US" smtClean="0"/>
              <a:t>Figure 14.3 is an excerpt from the table of contents of the company's security standards document. The table of contents indicates the topical scope of the document. As an illustration of the level of detail, Figure 13.3 reproduces part of Section 5 of the document, covering physical and environmental security. The entire document is available at this book's Web site.</a:t>
            </a:r>
          </a:p>
          <a:p>
            <a:pPr eaLnBrk="1" hangingPunct="1"/>
            <a:endParaRPr lang="en-US" smtClean="0"/>
          </a:p>
        </p:txBody>
      </p:sp>
    </p:spTree>
    <p:extLst>
      <p:ext uri="{BB962C8B-B14F-4D97-AF65-F5344CB8AC3E}">
        <p14:creationId xmlns:p14="http://schemas.microsoft.com/office/powerpoint/2010/main" val="997889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15BF9AF-5A5A-424E-9337-85BEF205DC5A}" type="slidenum">
              <a:rPr lang="en-AU">
                <a:latin typeface="Arial" charset="0"/>
              </a:rPr>
              <a:pPr/>
              <a:t>24</a:t>
            </a:fld>
            <a:endParaRPr lang="en-AU">
              <a:latin typeface="Arial" charset="0"/>
            </a:endParaRPr>
          </a:p>
        </p:txBody>
      </p:sp>
      <p:sp>
        <p:nvSpPr>
          <p:cNvPr id="52227" name="Rectangle 4"/>
          <p:cNvSpPr>
            <a:spLocks noGrp="1" noRot="1" noChangeAspect="1" noChangeArrowheads="1" noTextEdit="1"/>
          </p:cNvSpPr>
          <p:nvPr>
            <p:ph type="sldImg"/>
          </p:nvPr>
        </p:nvSpPr>
        <p:spPr>
          <a:ln/>
        </p:spPr>
      </p:sp>
      <p:sp>
        <p:nvSpPr>
          <p:cNvPr id="52228" name="Rectangle 5"/>
          <p:cNvSpPr>
            <a:spLocks noGrp="1" noChangeArrowheads="1"/>
          </p:cNvSpPr>
          <p:nvPr>
            <p:ph type="body" idx="1"/>
          </p:nvPr>
        </p:nvSpPr>
        <p:spPr>
          <a:noFill/>
          <a:ln/>
        </p:spPr>
        <p:txBody>
          <a:bodyPr/>
          <a:lstStyle/>
          <a:p>
            <a:pPr eaLnBrk="1" hangingPunct="1"/>
            <a:r>
              <a:rPr lang="en-US" smtClean="0"/>
              <a:t>Chapter 14 summary.</a:t>
            </a:r>
          </a:p>
        </p:txBody>
      </p:sp>
    </p:spTree>
    <p:extLst>
      <p:ext uri="{BB962C8B-B14F-4D97-AF65-F5344CB8AC3E}">
        <p14:creationId xmlns:p14="http://schemas.microsoft.com/office/powerpoint/2010/main" val="1827329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81FBA6F-E9DE-4E09-95A5-92091DE58C21}" type="slidenum">
              <a:rPr lang="en-AU">
                <a:latin typeface="Arial" charset="0"/>
              </a:rPr>
              <a:pPr/>
              <a:t>3</a:t>
            </a:fld>
            <a:endParaRPr lang="en-AU">
              <a:latin typeface="Arial"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smtClean="0"/>
              <a:t>A number of NIST documents, as well as ISO 17799, recognize that the learning objectives for an employee with respect to security depend on the employee's role. There is a need for a continuum of learning programs that starts with awareness, builds to training, and evolves into education. Figure 14.1 shows a model that outlines the learning needed as an employee assumes different roles and responsibilities with respect to information systems, including equipment and data. Beginning at the bottom of the model, all employees need an awareness of the importance of security and a general understanding of policies, procedures, and restrictions. Training, represented by the two middle layers, is required for individuals who will be using IT systems and data and therefore need more detailed knowledge of IT security threats, vulnerabilities, and safeguards. The top layer applies primarily to individuals who have a specific role centered on IT systems, such as programmers and those involved in maintaining and managing IS assets, and those involved in IS security. NIST SP 800-16 (</a:t>
            </a:r>
            <a:r>
              <a:rPr lang="en-US" i="1" smtClean="0"/>
              <a:t>Information Technology Security Training Requirements: A Role- and Performance-Based Model</a:t>
            </a:r>
            <a:r>
              <a:rPr lang="en-US" smtClean="0"/>
              <a:t>) summarizes the four layers as follows:</a:t>
            </a:r>
          </a:p>
          <a:p>
            <a:pPr eaLnBrk="1" hangingPunct="1"/>
            <a:r>
              <a:rPr lang="en-US" smtClean="0">
                <a:cs typeface="Times New Roman" pitchFamily="18" charset="0"/>
              </a:rPr>
              <a:t>• </a:t>
            </a:r>
            <a:r>
              <a:rPr lang="en-US" b="1" smtClean="0"/>
              <a:t>Security Awareness</a:t>
            </a:r>
            <a:r>
              <a:rPr lang="en-US" smtClean="0"/>
              <a:t> is explicitly required for all employees</a:t>
            </a:r>
          </a:p>
          <a:p>
            <a:pPr eaLnBrk="1" hangingPunct="1"/>
            <a:r>
              <a:rPr lang="en-US" smtClean="0">
                <a:cs typeface="Times New Roman" pitchFamily="18" charset="0"/>
              </a:rPr>
              <a:t>• </a:t>
            </a:r>
            <a:r>
              <a:rPr lang="en-US" b="1" smtClean="0"/>
              <a:t>Security Basics and Literacy</a:t>
            </a:r>
            <a:r>
              <a:rPr lang="en-US" smtClean="0"/>
              <a:t> category is a transitional stage between Awareness and Training. It provides the foundation for subsequent training by providing a universal baseline of key security terms and concepts.</a:t>
            </a:r>
          </a:p>
          <a:p>
            <a:pPr eaLnBrk="1" hangingPunct="1"/>
            <a:r>
              <a:rPr lang="en-US" smtClean="0">
                <a:cs typeface="Times New Roman" pitchFamily="18" charset="0"/>
              </a:rPr>
              <a:t>• </a:t>
            </a:r>
            <a:r>
              <a:rPr lang="en-US" b="1" smtClean="0"/>
              <a:t>Roles and Responsibilities Relative to IT Systems</a:t>
            </a:r>
            <a:r>
              <a:rPr lang="en-US" smtClean="0"/>
              <a:t> focuses on providing knowledge, skills, and abilities for individuals in their job position</a:t>
            </a:r>
          </a:p>
          <a:p>
            <a:pPr eaLnBrk="1" hangingPunct="1"/>
            <a:r>
              <a:rPr lang="en-US" smtClean="0">
                <a:cs typeface="Times New Roman" pitchFamily="18" charset="0"/>
              </a:rPr>
              <a:t>• </a:t>
            </a:r>
            <a:r>
              <a:rPr lang="en-US" b="1" smtClean="0"/>
              <a:t>Education and Experience</a:t>
            </a:r>
            <a:r>
              <a:rPr lang="en-US" smtClean="0"/>
              <a:t> focuses on developing the ability, vision and skills needed to further IT security and to keep pace with threat and technology changes.</a:t>
            </a:r>
          </a:p>
        </p:txBody>
      </p:sp>
    </p:spTree>
    <p:extLst>
      <p:ext uri="{BB962C8B-B14F-4D97-AF65-F5344CB8AC3E}">
        <p14:creationId xmlns:p14="http://schemas.microsoft.com/office/powerpoint/2010/main" val="1522217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1F1C25F9-FA22-4812-9E44-70F090AED508}" type="slidenum">
              <a:rPr lang="en-AU">
                <a:latin typeface="Arial" charset="0"/>
              </a:rPr>
              <a:pPr/>
              <a:t>4</a:t>
            </a:fld>
            <a:endParaRPr lang="en-AU">
              <a:latin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r>
              <a:rPr lang="en-US" smtClean="0"/>
              <a:t>In general, a security awareness program seeks to inform and focus an employee's attention on issues related to security within the organization. The content of an awareness program must be tailored to the needs of the organization and to the target audience, which includes managers, IT professionals, IS users, and employees with little or no interaction with information systems. NIST SP-800-100 (</a:t>
            </a:r>
            <a:r>
              <a:rPr lang="en-US" i="1" smtClean="0"/>
              <a:t>Information Security Handbook: A Guide for Managers</a:t>
            </a:r>
            <a:r>
              <a:rPr lang="en-US" smtClean="0"/>
              <a:t>) describes the content of awareness programs, in general terms, as follows: “Awareness tools are used to promote information security and inform users of threats and vulnerabilities that impact their division or department and personal work environment by explaining the </a:t>
            </a:r>
            <a:r>
              <a:rPr lang="en-US" b="1" smtClean="0"/>
              <a:t>what</a:t>
            </a:r>
            <a:r>
              <a:rPr lang="en-US" smtClean="0"/>
              <a:t> but not the </a:t>
            </a:r>
            <a:r>
              <a:rPr lang="en-US" b="1" smtClean="0"/>
              <a:t>how</a:t>
            </a:r>
            <a:r>
              <a:rPr lang="en-US" smtClean="0"/>
              <a:t> of security, and communicating what is and what is not allowed. Awareness not only communicates information security policies and procedures that need to be followed, but also provides the foundation for any sanctions and disciplinary actions imposed for noncompliance. Awareness is used to explain the rules of behavior for using an agency’s information systems and information and establishes a level of expectation on the acceptable use of the information and information systems.”</a:t>
            </a:r>
          </a:p>
          <a:p>
            <a:pPr eaLnBrk="1" hangingPunct="1"/>
            <a:r>
              <a:rPr lang="en-US" smtClean="0"/>
              <a:t>An awareness program must continually promote the security message to employees in a variety of ways, such as: events (e.g. security awareness day); promotional materials (e.g. newsletters, posters, memos, videos); briefings (program- or system-specific- or issue-specific); an employee security policy document.</a:t>
            </a:r>
          </a:p>
          <a:p>
            <a:pPr eaLnBrk="1" hangingPunct="1"/>
            <a:r>
              <a:rPr lang="en-US" smtClean="0"/>
              <a:t>To cement the importance of security awareness, an organization should have a security awareness policy document, provided to all employees, that establishes the need for their participation, time granted, and responsibilities.</a:t>
            </a:r>
          </a:p>
        </p:txBody>
      </p:sp>
    </p:spTree>
    <p:extLst>
      <p:ext uri="{BB962C8B-B14F-4D97-AF65-F5344CB8AC3E}">
        <p14:creationId xmlns:p14="http://schemas.microsoft.com/office/powerpoint/2010/main" val="940802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01221618-928A-4550-B386-7C7E342067FC}" type="slidenum">
              <a:rPr lang="en-AU">
                <a:latin typeface="Arial" charset="0"/>
              </a:rPr>
              <a:pPr/>
              <a:t>5</a:t>
            </a:fld>
            <a:endParaRPr lang="en-AU">
              <a:latin typeface="Arial"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smtClean="0"/>
              <a:t>A security training program is designed to teach people the skills to perform their IS-related tasks more securely. Training teaches </a:t>
            </a:r>
            <a:r>
              <a:rPr lang="en-US" b="1" smtClean="0"/>
              <a:t>what</a:t>
            </a:r>
            <a:r>
              <a:rPr lang="en-US" smtClean="0"/>
              <a:t> people should do and </a:t>
            </a:r>
            <a:r>
              <a:rPr lang="en-US" b="1" smtClean="0"/>
              <a:t>how</a:t>
            </a:r>
            <a:r>
              <a:rPr lang="en-US" smtClean="0"/>
              <a:t> they should do it. Depending on the role of the user training encompasses a spectrum ranging from basic computer skills to more advanced specialized skills.</a:t>
            </a:r>
          </a:p>
          <a:p>
            <a:pPr eaLnBrk="1" hangingPunct="1"/>
            <a:r>
              <a:rPr lang="en-US" smtClean="0"/>
              <a:t>For </a:t>
            </a:r>
            <a:r>
              <a:rPr lang="en-US" b="1" smtClean="0"/>
              <a:t>general users</a:t>
            </a:r>
            <a:r>
              <a:rPr lang="en-US" smtClean="0"/>
              <a:t>, training focuses on good computer security practices, including: protecting the physical area and equipment, protecting passwords / other authentication data or tokens, reporting security violations or incidents</a:t>
            </a:r>
          </a:p>
          <a:p>
            <a:pPr eaLnBrk="1" hangingPunct="1"/>
            <a:r>
              <a:rPr lang="en-US" b="1" smtClean="0"/>
              <a:t>Programmers, developers, and system maintainers are </a:t>
            </a:r>
            <a:r>
              <a:rPr lang="en-US" smtClean="0"/>
              <a:t>critical to establishing and maintaining computer security, and require more specialized or advanced training. The training objectives for this group include: Develop a security mindset in the developer; Show the developer how to build security into development life cycle, using well-defined checkpoints; Teach the developer how attackers exploit software and how to resist attack; Provide analysts with a toolkit of specific attacks and principles with which to interrogate systems.</a:t>
            </a:r>
          </a:p>
          <a:p>
            <a:pPr eaLnBrk="1" hangingPunct="1"/>
            <a:r>
              <a:rPr lang="en-US" b="1" smtClean="0"/>
              <a:t>Management-level</a:t>
            </a:r>
            <a:r>
              <a:rPr lang="en-US" smtClean="0"/>
              <a:t> training should teach development managers tradeoffs involving risks, costs, and benefits involving security, understanding the development lifecycle, and using security checkpoints / security evaluation techniques.</a:t>
            </a:r>
          </a:p>
          <a:p>
            <a:pPr eaLnBrk="1" hangingPunct="1"/>
            <a:r>
              <a:rPr lang="en-US" b="1" smtClean="0"/>
              <a:t>Executive-level</a:t>
            </a:r>
            <a:r>
              <a:rPr lang="en-US" smtClean="0"/>
              <a:t> training must explain the difference between software security and network security and in particular the pervasiveness of software security issues. Executives need to develop an understanding of security risks and costs. Executives need training on the development of risk management goals, means of measurement, and the need to lead by example in the area of security awareness.</a:t>
            </a:r>
          </a:p>
        </p:txBody>
      </p:sp>
    </p:spTree>
    <p:extLst>
      <p:ext uri="{BB962C8B-B14F-4D97-AF65-F5344CB8AC3E}">
        <p14:creationId xmlns:p14="http://schemas.microsoft.com/office/powerpoint/2010/main" val="141171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FD62207-70AE-4D80-8609-69BACE3C3BD6}" type="slidenum">
              <a:rPr lang="en-AU">
                <a:latin typeface="Arial" charset="0"/>
              </a:rPr>
              <a:pPr/>
              <a:t>6</a:t>
            </a:fld>
            <a:endParaRPr lang="en-AU">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smtClean="0"/>
              <a:t>The most in-depth program is security education. This is targeted at security professionals and those whose jobs require expertise in security. Security education is normally outside the scope of most organization awareness and training programs. It more properly fits into the category of employee career development programs. Quite often, this type of education is provided by outside sources such as college courses or specialized training programs.</a:t>
            </a:r>
          </a:p>
          <a:p>
            <a:pPr eaLnBrk="1" hangingPunct="1"/>
            <a:endParaRPr lang="en-US" smtClean="0"/>
          </a:p>
        </p:txBody>
      </p:sp>
    </p:spTree>
    <p:extLst>
      <p:ext uri="{BB962C8B-B14F-4D97-AF65-F5344CB8AC3E}">
        <p14:creationId xmlns:p14="http://schemas.microsoft.com/office/powerpoint/2010/main" val="1849571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A54DA019-87BB-49D1-BA0B-2974F633E7AE}" type="slidenum">
              <a:rPr lang="en-AU">
                <a:latin typeface="Arial" charset="0"/>
              </a:rPr>
              <a:pPr/>
              <a:t>7</a:t>
            </a:fld>
            <a:endParaRPr lang="en-AU">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US" smtClean="0">
                <a:latin typeface="Times" charset="0"/>
              </a:rPr>
              <a:t>RFC 2196 (Site Security Handbook) defines </a:t>
            </a:r>
            <a:r>
              <a:rPr lang="en-US" i="1" smtClean="0">
                <a:latin typeface="Times" charset="0"/>
              </a:rPr>
              <a:t>security policy</a:t>
            </a:r>
            <a:r>
              <a:rPr lang="en-US" smtClean="0">
                <a:latin typeface="Times" charset="0"/>
              </a:rPr>
              <a:t> as follows: “A security policy is a formal statement of the rules by which people who are given access to an organization's technology and information assets must abide.”</a:t>
            </a:r>
          </a:p>
          <a:p>
            <a:pPr eaLnBrk="1" hangingPunct="1"/>
            <a:r>
              <a:rPr lang="en-US" smtClean="0">
                <a:latin typeface="Times" charset="0"/>
              </a:rPr>
              <a:t>The term </a:t>
            </a:r>
            <a:r>
              <a:rPr lang="en-US" i="1" smtClean="0">
                <a:latin typeface="Times" charset="0"/>
              </a:rPr>
              <a:t>security policy</a:t>
            </a:r>
            <a:r>
              <a:rPr lang="en-US" smtClean="0">
                <a:latin typeface="Times" charset="0"/>
              </a:rPr>
              <a:t> is also used in other contexts. For example, we discuss security policies in Chapter 10 in the context of formal models for confidentiality and integrity. Security policy may refer to specific security rules for specific systems and be focused on technical matters rather than human factors. In this section, we are concerned with security policy in the above sense.</a:t>
            </a:r>
          </a:p>
          <a:p>
            <a:pPr eaLnBrk="1" hangingPunct="1"/>
            <a:endParaRPr lang="en-US" smtClean="0"/>
          </a:p>
        </p:txBody>
      </p:sp>
    </p:spTree>
    <p:extLst>
      <p:ext uri="{BB962C8B-B14F-4D97-AF65-F5344CB8AC3E}">
        <p14:creationId xmlns:p14="http://schemas.microsoft.com/office/powerpoint/2010/main" val="929032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D6FD8FB-274F-4257-967E-650A8C046652}" type="slidenum">
              <a:rPr lang="en-AU">
                <a:latin typeface="Arial" charset="0"/>
              </a:rPr>
              <a:pPr/>
              <a:t>8</a:t>
            </a:fld>
            <a:endParaRPr lang="en-AU">
              <a:latin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smtClean="0"/>
              <a:t>A written security policy document is fundamental to define acceptable behavior, expected practices, and responsibilities. Without written policies, users and administrators are left to decide important security-related issues for themselves. The policy document also provides valuable support for IT staff and lower-level managers in convincing higher-level managers of the need for a particular expenditure or commitment of resources.</a:t>
            </a:r>
          </a:p>
          <a:p>
            <a:pPr eaLnBrk="1" hangingPunct="1"/>
            <a:r>
              <a:rPr lang="en-US" smtClean="0"/>
              <a:t>A security policy plays four important roles:</a:t>
            </a:r>
          </a:p>
          <a:p>
            <a:pPr eaLnBrk="1" hangingPunct="1"/>
            <a:r>
              <a:rPr lang="en-US" b="1" smtClean="0"/>
              <a:t>1. </a:t>
            </a:r>
            <a:r>
              <a:rPr lang="en-US" smtClean="0"/>
              <a:t>makes clear what is being protected and why. </a:t>
            </a:r>
          </a:p>
          <a:p>
            <a:pPr eaLnBrk="1" hangingPunct="1"/>
            <a:r>
              <a:rPr lang="en-US" b="1" smtClean="0"/>
              <a:t>2. </a:t>
            </a:r>
            <a:r>
              <a:rPr lang="en-US" smtClean="0"/>
              <a:t>articulates the security procedures, controls, and standards used in the organization. </a:t>
            </a:r>
          </a:p>
          <a:p>
            <a:pPr eaLnBrk="1" hangingPunct="1"/>
            <a:r>
              <a:rPr lang="en-US" b="1" smtClean="0"/>
              <a:t>3. </a:t>
            </a:r>
            <a:r>
              <a:rPr lang="en-US" smtClean="0"/>
              <a:t>clearly states the responsibility for that protection.</a:t>
            </a:r>
          </a:p>
          <a:p>
            <a:pPr eaLnBrk="1" hangingPunct="1"/>
            <a:r>
              <a:rPr lang="en-US" b="1" smtClean="0"/>
              <a:t>4. </a:t>
            </a:r>
            <a:r>
              <a:rPr lang="en-US" smtClean="0"/>
              <a:t>provides basis on which to interpret and resolve any later conflicts that may arise.</a:t>
            </a:r>
          </a:p>
          <a:p>
            <a:pPr eaLnBrk="1" hangingPunct="1"/>
            <a:r>
              <a:rPr lang="en-US" smtClean="0"/>
              <a:t>To fulfill these roles, the security policy must reflect security decisions made by executive management. Hence, decision makers must:</a:t>
            </a:r>
          </a:p>
          <a:p>
            <a:pPr eaLnBrk="1" hangingPunct="1"/>
            <a:r>
              <a:rPr lang="en-US" b="1" smtClean="0"/>
              <a:t>1. </a:t>
            </a:r>
            <a:r>
              <a:rPr lang="en-US" smtClean="0"/>
              <a:t>Identify sensitive information and critical systems.</a:t>
            </a:r>
          </a:p>
          <a:p>
            <a:pPr eaLnBrk="1" hangingPunct="1"/>
            <a:r>
              <a:rPr lang="en-US" b="1" smtClean="0"/>
              <a:t>2. </a:t>
            </a:r>
            <a:r>
              <a:rPr lang="en-US" smtClean="0"/>
              <a:t>Incorporate local / national laws; contractual obligations, relevant ethical standards.</a:t>
            </a:r>
          </a:p>
          <a:p>
            <a:pPr eaLnBrk="1" hangingPunct="1"/>
            <a:r>
              <a:rPr lang="en-US" b="1" smtClean="0"/>
              <a:t>3. </a:t>
            </a:r>
            <a:r>
              <a:rPr lang="en-US" smtClean="0"/>
              <a:t>Define institutional security goals and objectives.</a:t>
            </a:r>
          </a:p>
          <a:p>
            <a:pPr eaLnBrk="1" hangingPunct="1"/>
            <a:r>
              <a:rPr lang="en-US" b="1" smtClean="0"/>
              <a:t>4. </a:t>
            </a:r>
            <a:r>
              <a:rPr lang="en-US" smtClean="0"/>
              <a:t>Set a course for accomplishing these goals and objectives</a:t>
            </a:r>
          </a:p>
          <a:p>
            <a:pPr eaLnBrk="1" hangingPunct="1"/>
            <a:r>
              <a:rPr lang="en-US" b="1" smtClean="0"/>
              <a:t>5. </a:t>
            </a:r>
            <a:r>
              <a:rPr lang="en-US" smtClean="0"/>
              <a:t>Ensure have necessary mechanisms for accomplishing the goals and objectives.</a:t>
            </a:r>
          </a:p>
        </p:txBody>
      </p:sp>
    </p:spTree>
    <p:extLst>
      <p:ext uri="{BB962C8B-B14F-4D97-AF65-F5344CB8AC3E}">
        <p14:creationId xmlns:p14="http://schemas.microsoft.com/office/powerpoint/2010/main" val="2036945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1CD2784-F604-403C-93EB-D9340272FD09}" type="slidenum">
              <a:rPr lang="en-AU">
                <a:latin typeface="Arial" charset="0"/>
              </a:rPr>
              <a:pPr/>
              <a:t>9</a:t>
            </a:fld>
            <a:endParaRPr lang="en-AU">
              <a:latin typeface="Arial"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smtClean="0"/>
              <a:t>These considerations can be realized in the form of a security policy life cycle, as illustrated in Figure 14.2. Briefly, the main steps are:</a:t>
            </a:r>
          </a:p>
          <a:p>
            <a:pPr eaLnBrk="1" hangingPunct="1"/>
            <a:r>
              <a:rPr lang="en-US" smtClean="0">
                <a:cs typeface="Times New Roman" pitchFamily="18" charset="0"/>
              </a:rPr>
              <a:t>• </a:t>
            </a:r>
            <a:r>
              <a:rPr lang="en-US" b="1" smtClean="0"/>
              <a:t>Risk analysis:</a:t>
            </a:r>
            <a:r>
              <a:rPr lang="en-US" smtClean="0"/>
              <a:t> This analysis includes a mission statement, asset evaluation, and threat assessment. Chapter 16 explores this topic.</a:t>
            </a:r>
          </a:p>
          <a:p>
            <a:pPr eaLnBrk="1" hangingPunct="1"/>
            <a:r>
              <a:rPr lang="en-US" smtClean="0">
                <a:cs typeface="Times New Roman" pitchFamily="18" charset="0"/>
              </a:rPr>
              <a:t>• </a:t>
            </a:r>
            <a:r>
              <a:rPr lang="en-US" b="1" smtClean="0"/>
              <a:t>Policy development:</a:t>
            </a:r>
            <a:r>
              <a:rPr lang="en-US" smtClean="0"/>
              <a:t> The security policy consists of specific security procedures, controls, and standards. The development of these elements is discussed in Chapters 16 and 17.</a:t>
            </a:r>
          </a:p>
          <a:p>
            <a:pPr eaLnBrk="1" hangingPunct="1"/>
            <a:r>
              <a:rPr lang="en-US" smtClean="0">
                <a:cs typeface="Times New Roman" pitchFamily="18" charset="0"/>
              </a:rPr>
              <a:t>• </a:t>
            </a:r>
            <a:r>
              <a:rPr lang="en-US" b="1" smtClean="0"/>
              <a:t>Policy approval:</a:t>
            </a:r>
            <a:r>
              <a:rPr lang="en-US" smtClean="0"/>
              <a:t> For the policy to be effective, it needs approval from not only executive management, but also representatives of key organizational departments and groups. Some form of interdepartmental committee should be involved at this stage.</a:t>
            </a:r>
          </a:p>
          <a:p>
            <a:pPr eaLnBrk="1" hangingPunct="1"/>
            <a:r>
              <a:rPr lang="en-US" smtClean="0">
                <a:cs typeface="Times New Roman" pitchFamily="18" charset="0"/>
              </a:rPr>
              <a:t>• </a:t>
            </a:r>
            <a:r>
              <a:rPr lang="en-US" b="1" smtClean="0"/>
              <a:t>Raising awareness:</a:t>
            </a:r>
            <a:r>
              <a:rPr lang="en-US" smtClean="0"/>
              <a:t> This we discuss in Section 14.1.</a:t>
            </a:r>
          </a:p>
          <a:p>
            <a:pPr eaLnBrk="1" hangingPunct="1"/>
            <a:r>
              <a:rPr lang="en-US" smtClean="0">
                <a:cs typeface="Times New Roman" pitchFamily="18" charset="0"/>
              </a:rPr>
              <a:t>• </a:t>
            </a:r>
            <a:r>
              <a:rPr lang="en-US" b="1" smtClean="0"/>
              <a:t>Policy implementation:</a:t>
            </a:r>
            <a:r>
              <a:rPr lang="en-US" smtClean="0"/>
              <a:t> Implementation enforces the application of the security policy, using enforcement procedures and mechanisms spelled out in the policy itself.</a:t>
            </a:r>
          </a:p>
          <a:p>
            <a:pPr eaLnBrk="1" hangingPunct="1"/>
            <a:r>
              <a:rPr lang="en-US" smtClean="0">
                <a:cs typeface="Times New Roman" pitchFamily="18" charset="0"/>
              </a:rPr>
              <a:t>• </a:t>
            </a:r>
            <a:r>
              <a:rPr lang="en-US" b="1" smtClean="0"/>
              <a:t>Reassessment:</a:t>
            </a:r>
            <a:r>
              <a:rPr lang="en-US" smtClean="0"/>
              <a:t> There needs to be an ongoing, or at least periodic, monitoring and assessment of the various elements of the security policy.</a:t>
            </a:r>
          </a:p>
        </p:txBody>
      </p:sp>
    </p:spTree>
    <p:extLst>
      <p:ext uri="{BB962C8B-B14F-4D97-AF65-F5344CB8AC3E}">
        <p14:creationId xmlns:p14="http://schemas.microsoft.com/office/powerpoint/2010/main" val="1908571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4267200"/>
            <a:ext cx="9140825"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34" charset="0"/>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34" charset="0"/>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34" charset="0"/>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34" charset="0"/>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34" charset="0"/>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34" charset="0"/>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34" charset="0"/>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34" charset="0"/>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34" charset="0"/>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34" charset="0"/>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34" charset="0"/>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34" charset="0"/>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34" charset="0"/>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34" charset="0"/>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34" charset="0"/>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34" charset="0"/>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34" charset="0"/>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34" charset="0"/>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34" charset="0"/>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34" charset="0"/>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34" charset="0"/>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34" charset="0"/>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34" charset="0"/>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34" charset="0"/>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34" charset="0"/>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34" charset="0"/>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34" charset="0"/>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34" charset="0"/>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34" charset="0"/>
                  </a:endParaRPr>
                </a:p>
              </p:txBody>
            </p:sp>
          </p:grpSp>
        </p:grpSp>
      </p:grpSp>
      <p:sp>
        <p:nvSpPr>
          <p:cNvPr id="135234" name="Rectangle 66"/>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135235" name="Rectangle 67"/>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smtClean="0"/>
            </a:lvl1pPr>
          </a:lstStyle>
          <a:p>
            <a:pPr>
              <a:defRPr/>
            </a:pPr>
            <a:endParaRPr lang="en-US"/>
          </a:p>
        </p:txBody>
      </p:sp>
      <p:sp>
        <p:nvSpPr>
          <p:cNvPr id="69" name="Rectangle 69"/>
          <p:cNvSpPr>
            <a:spLocks noGrp="1" noChangeArrowheads="1"/>
          </p:cNvSpPr>
          <p:nvPr>
            <p:ph type="ftr" sz="quarter" idx="11"/>
          </p:nvPr>
        </p:nvSpPr>
        <p:spPr/>
        <p:txBody>
          <a:bodyPr/>
          <a:lstStyle>
            <a:lvl1pPr>
              <a:defRPr smtClean="0"/>
            </a:lvl1pPr>
          </a:lstStyle>
          <a:p>
            <a:pPr>
              <a:defRPr/>
            </a:pPr>
            <a:endParaRPr lang="en-US"/>
          </a:p>
        </p:txBody>
      </p:sp>
      <p:sp>
        <p:nvSpPr>
          <p:cNvPr id="70" name="Rectangle 70"/>
          <p:cNvSpPr>
            <a:spLocks noGrp="1" noChangeArrowheads="1"/>
          </p:cNvSpPr>
          <p:nvPr>
            <p:ph type="sldNum" sz="quarter" idx="12"/>
          </p:nvPr>
        </p:nvSpPr>
        <p:spPr/>
        <p:txBody>
          <a:bodyPr/>
          <a:lstStyle>
            <a:lvl1pPr>
              <a:defRPr smtClean="0"/>
            </a:lvl1pPr>
          </a:lstStyle>
          <a:p>
            <a:pPr>
              <a:defRPr/>
            </a:pPr>
            <a:fld id="{FEFB9600-492C-43CF-BF94-10D40AADC3D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67F69D0B-C2C5-4727-AF08-F7F817ED823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AE66F027-27E8-45B4-8AD8-0C3399025BB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85991437-825C-4E26-BCE4-A1BB611ED7E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endParaRPr lang="en-US"/>
          </a:p>
        </p:txBody>
      </p:sp>
      <p:sp>
        <p:nvSpPr>
          <p:cNvPr id="6" name="Rectangle 69"/>
          <p:cNvSpPr>
            <a:spLocks noGrp="1" noChangeArrowheads="1"/>
          </p:cNvSpPr>
          <p:nvPr>
            <p:ph type="sldNum" sz="quarter" idx="12"/>
          </p:nvPr>
        </p:nvSpPr>
        <p:spPr>
          <a:ln/>
        </p:spPr>
        <p:txBody>
          <a:bodyPr/>
          <a:lstStyle>
            <a:lvl1pPr>
              <a:defRPr/>
            </a:lvl1pPr>
          </a:lstStyle>
          <a:p>
            <a:pPr>
              <a:defRPr/>
            </a:pPr>
            <a:fld id="{4126EE23-172C-4BA1-9113-BF07F2E81E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pPr>
              <a:defRPr/>
            </a:pPr>
            <a:fld id="{6F9EB663-08ED-40BD-AA70-E5FB76B746F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endParaRPr lang="en-US"/>
          </a:p>
        </p:txBody>
      </p:sp>
      <p:sp>
        <p:nvSpPr>
          <p:cNvPr id="9" name="Rectangle 69"/>
          <p:cNvSpPr>
            <a:spLocks noGrp="1" noChangeArrowheads="1"/>
          </p:cNvSpPr>
          <p:nvPr>
            <p:ph type="sldNum" sz="quarter" idx="12"/>
          </p:nvPr>
        </p:nvSpPr>
        <p:spPr>
          <a:ln/>
        </p:spPr>
        <p:txBody>
          <a:bodyPr/>
          <a:lstStyle>
            <a:lvl1pPr>
              <a:defRPr/>
            </a:lvl1pPr>
          </a:lstStyle>
          <a:p>
            <a:pPr>
              <a:defRPr/>
            </a:pPr>
            <a:fld id="{372423EC-AF43-4CAA-A839-CCD44844462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endParaRPr lang="en-US"/>
          </a:p>
        </p:txBody>
      </p:sp>
      <p:sp>
        <p:nvSpPr>
          <p:cNvPr id="5" name="Rectangle 69"/>
          <p:cNvSpPr>
            <a:spLocks noGrp="1" noChangeArrowheads="1"/>
          </p:cNvSpPr>
          <p:nvPr>
            <p:ph type="sldNum" sz="quarter" idx="12"/>
          </p:nvPr>
        </p:nvSpPr>
        <p:spPr>
          <a:ln/>
        </p:spPr>
        <p:txBody>
          <a:bodyPr/>
          <a:lstStyle>
            <a:lvl1pPr>
              <a:defRPr/>
            </a:lvl1pPr>
          </a:lstStyle>
          <a:p>
            <a:pPr>
              <a:defRPr/>
            </a:pPr>
            <a:fld id="{8C040D22-0BCC-4D94-BAC1-40A27C48A77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endParaRPr lang="en-US"/>
          </a:p>
        </p:txBody>
      </p:sp>
      <p:sp>
        <p:nvSpPr>
          <p:cNvPr id="4" name="Rectangle 69"/>
          <p:cNvSpPr>
            <a:spLocks noGrp="1" noChangeArrowheads="1"/>
          </p:cNvSpPr>
          <p:nvPr>
            <p:ph type="sldNum" sz="quarter" idx="12"/>
          </p:nvPr>
        </p:nvSpPr>
        <p:spPr>
          <a:ln/>
        </p:spPr>
        <p:txBody>
          <a:bodyPr/>
          <a:lstStyle>
            <a:lvl1pPr>
              <a:defRPr/>
            </a:lvl1pPr>
          </a:lstStyle>
          <a:p>
            <a:pPr>
              <a:defRPr/>
            </a:pPr>
            <a:fld id="{3445541A-0281-4174-A9A8-C4EE38324EA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pPr>
              <a:defRPr/>
            </a:pPr>
            <a:fld id="{A2B1EFAA-A16C-4AE1-B31E-50C2BDFCFF8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endParaRPr lang="en-US"/>
          </a:p>
        </p:txBody>
      </p:sp>
      <p:sp>
        <p:nvSpPr>
          <p:cNvPr id="7" name="Rectangle 69"/>
          <p:cNvSpPr>
            <a:spLocks noGrp="1" noChangeArrowheads="1"/>
          </p:cNvSpPr>
          <p:nvPr>
            <p:ph type="sldNum" sz="quarter" idx="12"/>
          </p:nvPr>
        </p:nvSpPr>
        <p:spPr>
          <a:ln/>
        </p:spPr>
        <p:txBody>
          <a:bodyPr/>
          <a:lstStyle>
            <a:lvl1pPr>
              <a:defRPr/>
            </a:lvl1pPr>
          </a:lstStyle>
          <a:p>
            <a:pPr>
              <a:defRPr/>
            </a:pPr>
            <a:fld id="{F5752233-8390-4B71-813D-5EA544A293F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13414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34"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13415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pPr>
                    <a:defRPr/>
                  </a:pPr>
                  <a:endParaRPr lang="en-US">
                    <a:latin typeface="Arial" pitchFamily="34" charset="0"/>
                  </a:endParaRPr>
                </a:p>
              </p:txBody>
            </p:sp>
            <p:sp>
              <p:nvSpPr>
                <p:cNvPr id="13415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pPr>
                    <a:defRPr/>
                  </a:pPr>
                  <a:endParaRPr lang="en-US">
                    <a:latin typeface="Arial" pitchFamily="34" charset="0"/>
                  </a:endParaRPr>
                </a:p>
              </p:txBody>
            </p:sp>
            <p:sp>
              <p:nvSpPr>
                <p:cNvPr id="13415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pPr>
                    <a:defRPr/>
                  </a:pPr>
                  <a:endParaRPr lang="en-US">
                    <a:latin typeface="Arial" pitchFamily="34" charset="0"/>
                  </a:endParaRPr>
                </a:p>
              </p:txBody>
            </p:sp>
            <p:sp>
              <p:nvSpPr>
                <p:cNvPr id="13415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13415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13415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13415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pPr>
                    <a:defRPr/>
                  </a:pPr>
                  <a:endParaRPr lang="en-US">
                    <a:latin typeface="Arial" pitchFamily="34" charset="0"/>
                  </a:endParaRPr>
                </a:p>
              </p:txBody>
            </p:sp>
            <p:sp>
              <p:nvSpPr>
                <p:cNvPr id="13415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pPr>
                    <a:defRPr/>
                  </a:pPr>
                  <a:endParaRPr lang="en-US">
                    <a:latin typeface="Arial" pitchFamily="34" charset="0"/>
                  </a:endParaRPr>
                </a:p>
              </p:txBody>
            </p:sp>
          </p:grpSp>
          <p:sp>
            <p:nvSpPr>
              <p:cNvPr id="13415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pPr>
                  <a:defRPr/>
                </a:pPr>
                <a:endParaRPr lang="en-US">
                  <a:latin typeface="Arial" pitchFamily="34" charset="0"/>
                </a:endParaRPr>
              </a:p>
            </p:txBody>
          </p:sp>
          <p:sp>
            <p:nvSpPr>
              <p:cNvPr id="13415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13416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34" charset="0"/>
                </a:endParaRPr>
              </a:p>
            </p:txBody>
          </p:sp>
          <p:sp>
            <p:nvSpPr>
              <p:cNvPr id="13416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13416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34" charset="0"/>
                </a:endParaRPr>
              </a:p>
            </p:txBody>
          </p:sp>
          <p:sp>
            <p:nvSpPr>
              <p:cNvPr id="13416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13416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pPr>
                  <a:defRPr/>
                </a:pPr>
                <a:endParaRPr lang="en-US">
                  <a:latin typeface="Arial" pitchFamily="34" charset="0"/>
                </a:endParaRPr>
              </a:p>
            </p:txBody>
          </p:sp>
          <p:sp>
            <p:nvSpPr>
              <p:cNvPr id="13416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13416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pPr>
                  <a:defRPr/>
                </a:pPr>
                <a:endParaRPr lang="en-US">
                  <a:latin typeface="Arial" pitchFamily="34" charset="0"/>
                </a:endParaRPr>
              </a:p>
            </p:txBody>
          </p:sp>
          <p:sp>
            <p:nvSpPr>
              <p:cNvPr id="13416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pPr>
                  <a:defRPr/>
                </a:pPr>
                <a:endParaRPr lang="en-US">
                  <a:latin typeface="Arial" pitchFamily="34" charset="0"/>
                </a:endParaRPr>
              </a:p>
            </p:txBody>
          </p:sp>
          <p:sp>
            <p:nvSpPr>
              <p:cNvPr id="13416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pPr>
                  <a:defRPr/>
                </a:pPr>
                <a:endParaRPr lang="en-US">
                  <a:latin typeface="Arial" pitchFamily="34" charset="0"/>
                </a:endParaRPr>
              </a:p>
            </p:txBody>
          </p:sp>
          <p:sp>
            <p:nvSpPr>
              <p:cNvPr id="13416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13417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pPr>
                  <a:defRPr/>
                </a:pPr>
                <a:endParaRPr lang="en-US">
                  <a:latin typeface="Arial" pitchFamily="34" charset="0"/>
                </a:endParaRPr>
              </a:p>
            </p:txBody>
          </p:sp>
          <p:sp>
            <p:nvSpPr>
              <p:cNvPr id="13417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pPr>
                  <a:defRPr/>
                </a:pPr>
                <a:endParaRPr lang="en-US">
                  <a:latin typeface="Arial" pitchFamily="34" charset="0"/>
                </a:endParaRPr>
              </a:p>
            </p:txBody>
          </p:sp>
          <p:sp>
            <p:nvSpPr>
              <p:cNvPr id="13417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13417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pPr>
                  <a:defRPr/>
                </a:pPr>
                <a:endParaRPr lang="en-US">
                  <a:latin typeface="Arial" pitchFamily="34" charset="0"/>
                </a:endParaRPr>
              </a:p>
            </p:txBody>
          </p:sp>
          <p:sp>
            <p:nvSpPr>
              <p:cNvPr id="13417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pPr>
                  <a:defRPr/>
                </a:pPr>
                <a:endParaRPr lang="en-US">
                  <a:latin typeface="Arial" pitchFamily="34" charset="0"/>
                </a:endParaRPr>
              </a:p>
            </p:txBody>
          </p:sp>
          <p:sp>
            <p:nvSpPr>
              <p:cNvPr id="13417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13417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13417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13417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pPr>
                  <a:defRPr/>
                </a:pPr>
                <a:endParaRPr lang="en-US">
                  <a:latin typeface="Arial" pitchFamily="34" charset="0"/>
                </a:endParaRPr>
              </a:p>
            </p:txBody>
          </p:sp>
          <p:sp>
            <p:nvSpPr>
              <p:cNvPr id="13417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13418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13418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13418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13418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13418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13418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13418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pPr>
                  <a:defRPr/>
                </a:pPr>
                <a:endParaRPr lang="en-US">
                  <a:latin typeface="Arial" pitchFamily="34" charset="0"/>
                </a:endParaRPr>
              </a:p>
            </p:txBody>
          </p:sp>
          <p:sp>
            <p:nvSpPr>
              <p:cNvPr id="13418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pPr>
                  <a:defRPr/>
                </a:pPr>
                <a:endParaRPr lang="en-US">
                  <a:latin typeface="Arial" pitchFamily="34" charset="0"/>
                </a:endParaRPr>
              </a:p>
            </p:txBody>
          </p:sp>
          <p:sp>
            <p:nvSpPr>
              <p:cNvPr id="13418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13418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13419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34" charset="0"/>
                </a:endParaRPr>
              </a:p>
            </p:txBody>
          </p:sp>
          <p:sp>
            <p:nvSpPr>
              <p:cNvPr id="13419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34" charset="0"/>
                </a:endParaRPr>
              </a:p>
            </p:txBody>
          </p:sp>
          <p:sp>
            <p:nvSpPr>
              <p:cNvPr id="13419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34" charset="0"/>
                </a:endParaRPr>
              </a:p>
            </p:txBody>
          </p:sp>
          <p:sp>
            <p:nvSpPr>
              <p:cNvPr id="13419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34" charset="0"/>
                </a:endParaRPr>
              </a:p>
            </p:txBody>
          </p:sp>
          <p:sp>
            <p:nvSpPr>
              <p:cNvPr id="13419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13419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pPr>
                  <a:defRPr/>
                </a:pPr>
                <a:endParaRPr lang="en-US">
                  <a:latin typeface="Arial" pitchFamily="34" charset="0"/>
                </a:endParaRPr>
              </a:p>
            </p:txBody>
          </p:sp>
          <p:sp>
            <p:nvSpPr>
              <p:cNvPr id="13419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pPr>
                  <a:defRPr/>
                </a:pPr>
                <a:endParaRPr lang="en-US">
                  <a:latin typeface="Arial" pitchFamily="34" charset="0"/>
                </a:endParaRPr>
              </a:p>
            </p:txBody>
          </p:sp>
          <p:sp>
            <p:nvSpPr>
              <p:cNvPr id="13419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13419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pPr>
                    <a:defRPr/>
                  </a:pPr>
                  <a:endParaRPr lang="en-US">
                    <a:latin typeface="Arial" pitchFamily="34" charset="0"/>
                  </a:endParaRPr>
                </a:p>
              </p:txBody>
            </p:sp>
            <p:sp>
              <p:nvSpPr>
                <p:cNvPr id="13420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13420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34" charset="0"/>
                  </a:endParaRPr>
                </a:p>
              </p:txBody>
            </p:sp>
            <p:sp>
              <p:nvSpPr>
                <p:cNvPr id="13420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13420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pPr>
                    <a:defRPr/>
                  </a:pPr>
                  <a:endParaRPr lang="en-US">
                    <a:latin typeface="Arial" pitchFamily="34" charset="0"/>
                  </a:endParaRPr>
                </a:p>
              </p:txBody>
            </p:sp>
            <p:sp>
              <p:nvSpPr>
                <p:cNvPr id="13420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13420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13420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34" charset="0"/>
                  </a:endParaRPr>
                </a:p>
              </p:txBody>
            </p:sp>
            <p:sp>
              <p:nvSpPr>
                <p:cNvPr id="13420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pPr>
                    <a:defRPr/>
                  </a:pPr>
                  <a:endParaRPr lang="en-US">
                    <a:latin typeface="Arial" pitchFamily="34" charset="0"/>
                  </a:endParaRPr>
                </a:p>
              </p:txBody>
            </p:sp>
            <p:sp>
              <p:nvSpPr>
                <p:cNvPr id="13420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pPr>
                    <a:defRPr/>
                  </a:pPr>
                  <a:endParaRPr lang="en-US">
                    <a:latin typeface="Arial" pitchFamily="34" charset="0"/>
                  </a:endParaRPr>
                </a:p>
              </p:txBody>
            </p:sp>
          </p:grpSp>
        </p:grpSp>
      </p:grpSp>
      <p:sp>
        <p:nvSpPr>
          <p:cNvPr id="13421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13421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effectLst>
                  <a:outerShdw blurRad="38100" dist="38100" dir="2700000" algn="tl">
                    <a:srgbClr val="000000"/>
                  </a:outerShdw>
                </a:effectLst>
                <a:latin typeface="Arial" pitchFamily="34" charset="0"/>
              </a:defRPr>
            </a:lvl1pPr>
          </a:lstStyle>
          <a:p>
            <a:pPr>
              <a:defRPr/>
            </a:pPr>
            <a:endParaRPr lang="en-US"/>
          </a:p>
        </p:txBody>
      </p:sp>
      <p:sp>
        <p:nvSpPr>
          <p:cNvPr id="13421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effectLst>
                  <a:outerShdw blurRad="38100" dist="38100" dir="2700000" algn="tl">
                    <a:srgbClr val="000000"/>
                  </a:outerShdw>
                </a:effectLst>
                <a:latin typeface="Arial" pitchFamily="34" charset="0"/>
              </a:defRPr>
            </a:lvl1pPr>
          </a:lstStyle>
          <a:p>
            <a:pPr>
              <a:defRPr/>
            </a:pPr>
            <a:endParaRPr lang="en-US"/>
          </a:p>
        </p:txBody>
      </p:sp>
      <p:sp>
        <p:nvSpPr>
          <p:cNvPr id="13421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effectLst>
                  <a:outerShdw blurRad="38100" dist="38100" dir="2700000" algn="tl">
                    <a:srgbClr val="000000"/>
                  </a:outerShdw>
                </a:effectLst>
                <a:latin typeface="Arial" pitchFamily="34" charset="0"/>
              </a:defRPr>
            </a:lvl1pPr>
          </a:lstStyle>
          <a:p>
            <a:pPr>
              <a:defRPr/>
            </a:pPr>
            <a:fld id="{50C6B93F-768E-48EA-9C80-5748763E0C5B}" type="slidenum">
              <a:rPr lang="en-US"/>
              <a:pPr>
                <a:defRPr/>
              </a:pPr>
              <a:t>‹#›</a:t>
            </a:fld>
            <a:endParaRPr lang="en-US"/>
          </a:p>
        </p:txBody>
      </p:sp>
      <p:sp>
        <p:nvSpPr>
          <p:cNvPr id="13421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r>
              <a:rPr kumimoji="1" lang="en-GB" smtClean="0"/>
              <a:t>Human Factors</a:t>
            </a:r>
            <a:endParaRPr kumimoji="1" lang="en-AU" sz="3600" smtClean="0"/>
          </a:p>
        </p:txBody>
      </p:sp>
      <p:sp>
        <p:nvSpPr>
          <p:cNvPr id="200707" name="Rectangle 3"/>
          <p:cNvSpPr>
            <a:spLocks noGrp="1" noChangeArrowheads="1"/>
          </p:cNvSpPr>
          <p:nvPr>
            <p:ph type="body" idx="1"/>
          </p:nvPr>
        </p:nvSpPr>
        <p:spPr/>
        <p:txBody>
          <a:bodyPr/>
          <a:lstStyle/>
          <a:p>
            <a:pPr eaLnBrk="1" hangingPunct="1">
              <a:defRPr/>
            </a:pPr>
            <a:r>
              <a:rPr lang="en-AU" smtClean="0"/>
              <a:t>important, broad area</a:t>
            </a:r>
          </a:p>
          <a:p>
            <a:pPr eaLnBrk="1" hangingPunct="1">
              <a:defRPr/>
            </a:pPr>
            <a:r>
              <a:rPr lang="en-AU" smtClean="0"/>
              <a:t>consider a few key topics:</a:t>
            </a:r>
          </a:p>
          <a:p>
            <a:pPr lvl="1" eaLnBrk="1" hangingPunct="1">
              <a:defRPr/>
            </a:pPr>
            <a:r>
              <a:rPr lang="en-US" smtClean="0"/>
              <a:t>security awareness, training, and education</a:t>
            </a:r>
          </a:p>
          <a:p>
            <a:pPr lvl="1" eaLnBrk="1" hangingPunct="1">
              <a:defRPr/>
            </a:pPr>
            <a:r>
              <a:rPr lang="en-US" smtClean="0"/>
              <a:t>organizational security policy </a:t>
            </a:r>
          </a:p>
          <a:p>
            <a:pPr lvl="1" eaLnBrk="1" hangingPunct="1">
              <a:defRPr/>
            </a:pPr>
            <a:r>
              <a:rPr lang="en-US" smtClean="0"/>
              <a:t>personnel security</a:t>
            </a:r>
          </a:p>
          <a:p>
            <a:pPr lvl="1" eaLnBrk="1" hangingPunct="1">
              <a:defRPr/>
            </a:pPr>
            <a:r>
              <a:rPr lang="en-US" smtClean="0"/>
              <a:t>E-mail and Internet use policies</a:t>
            </a:r>
            <a:endParaRPr lang="en-AU"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228600" y="277813"/>
            <a:ext cx="8763000" cy="1139825"/>
          </a:xfrm>
        </p:spPr>
        <p:txBody>
          <a:bodyPr/>
          <a:lstStyle/>
          <a:p>
            <a:pPr eaLnBrk="1" hangingPunct="1">
              <a:defRPr/>
            </a:pPr>
            <a:r>
              <a:rPr lang="en-US" smtClean="0"/>
              <a:t>Policy Document Responsibility</a:t>
            </a:r>
          </a:p>
        </p:txBody>
      </p:sp>
      <p:sp>
        <p:nvSpPr>
          <p:cNvPr id="226307" name="Rectangle 3"/>
          <p:cNvSpPr>
            <a:spLocks noGrp="1" noChangeArrowheads="1"/>
          </p:cNvSpPr>
          <p:nvPr>
            <p:ph type="body" idx="1"/>
          </p:nvPr>
        </p:nvSpPr>
        <p:spPr/>
        <p:txBody>
          <a:bodyPr/>
          <a:lstStyle/>
          <a:p>
            <a:pPr eaLnBrk="1" hangingPunct="1">
              <a:defRPr/>
            </a:pPr>
            <a:r>
              <a:rPr lang="en-US" smtClean="0"/>
              <a:t>security policy needs broad support</a:t>
            </a:r>
          </a:p>
          <a:p>
            <a:pPr eaLnBrk="1" hangingPunct="1">
              <a:defRPr/>
            </a:pPr>
            <a:r>
              <a:rPr lang="en-US" smtClean="0"/>
              <a:t>especially from top management</a:t>
            </a:r>
          </a:p>
          <a:p>
            <a:pPr eaLnBrk="1" hangingPunct="1">
              <a:defRPr/>
            </a:pPr>
            <a:r>
              <a:rPr lang="en-US" smtClean="0"/>
              <a:t>should be developed by a team including:</a:t>
            </a:r>
          </a:p>
          <a:p>
            <a:pPr lvl="1" eaLnBrk="1" hangingPunct="1">
              <a:defRPr/>
            </a:pPr>
            <a:r>
              <a:rPr lang="en-US" smtClean="0"/>
              <a:t>site security administrator, IT technical staff, user groups admins, security incident response team, user groups representatives, </a:t>
            </a:r>
            <a:r>
              <a:rPr lang="en-US" smtClean="0">
                <a:cs typeface="Times New Roman" pitchFamily="18" charset="0"/>
              </a:rPr>
              <a:t> </a:t>
            </a:r>
            <a:r>
              <a:rPr lang="en-US" smtClean="0"/>
              <a:t>responsible management, legal counsel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1026"/>
          <p:cNvSpPr>
            <a:spLocks noGrp="1" noChangeArrowheads="1"/>
          </p:cNvSpPr>
          <p:nvPr>
            <p:ph type="title"/>
          </p:nvPr>
        </p:nvSpPr>
        <p:spPr>
          <a:xfrm>
            <a:off x="457200" y="228600"/>
            <a:ext cx="8229600" cy="1139825"/>
          </a:xfrm>
        </p:spPr>
        <p:txBody>
          <a:bodyPr/>
          <a:lstStyle/>
          <a:p>
            <a:pPr eaLnBrk="1" hangingPunct="1">
              <a:defRPr/>
            </a:pPr>
            <a:r>
              <a:rPr lang="en-US" smtClean="0"/>
              <a:t>Document Content</a:t>
            </a:r>
          </a:p>
        </p:txBody>
      </p:sp>
      <p:sp>
        <p:nvSpPr>
          <p:cNvPr id="228355" name="Rectangle 1027"/>
          <p:cNvSpPr>
            <a:spLocks noGrp="1" noChangeArrowheads="1"/>
          </p:cNvSpPr>
          <p:nvPr>
            <p:ph type="body" idx="1"/>
          </p:nvPr>
        </p:nvSpPr>
        <p:spPr>
          <a:xfrm>
            <a:off x="457200" y="1371600"/>
            <a:ext cx="8229600" cy="5029200"/>
          </a:xfrm>
        </p:spPr>
        <p:txBody>
          <a:bodyPr/>
          <a:lstStyle/>
          <a:p>
            <a:pPr eaLnBrk="1" hangingPunct="1">
              <a:lnSpc>
                <a:spcPct val="90000"/>
              </a:lnSpc>
              <a:defRPr/>
            </a:pPr>
            <a:r>
              <a:rPr lang="en-US" sz="2400" smtClean="0"/>
              <a:t>what is the reason for the policy?</a:t>
            </a:r>
          </a:p>
          <a:p>
            <a:pPr eaLnBrk="1" hangingPunct="1">
              <a:lnSpc>
                <a:spcPct val="90000"/>
              </a:lnSpc>
              <a:defRPr/>
            </a:pPr>
            <a:r>
              <a:rPr lang="en-US" sz="2400" smtClean="0"/>
              <a:t>who developed the policy?</a:t>
            </a:r>
          </a:p>
          <a:p>
            <a:pPr eaLnBrk="1" hangingPunct="1">
              <a:lnSpc>
                <a:spcPct val="90000"/>
              </a:lnSpc>
              <a:defRPr/>
            </a:pPr>
            <a:r>
              <a:rPr lang="en-US" sz="2400" smtClean="0"/>
              <a:t>who approved the policy?</a:t>
            </a:r>
          </a:p>
          <a:p>
            <a:pPr eaLnBrk="1" hangingPunct="1">
              <a:lnSpc>
                <a:spcPct val="90000"/>
              </a:lnSpc>
              <a:defRPr/>
            </a:pPr>
            <a:r>
              <a:rPr lang="en-US" sz="2400" smtClean="0"/>
              <a:t>whose authority sustains the policy?</a:t>
            </a:r>
          </a:p>
          <a:p>
            <a:pPr eaLnBrk="1" hangingPunct="1">
              <a:lnSpc>
                <a:spcPct val="90000"/>
              </a:lnSpc>
              <a:defRPr/>
            </a:pPr>
            <a:r>
              <a:rPr lang="en-US" sz="2400" smtClean="0"/>
              <a:t>which laws / regulations is it based on?</a:t>
            </a:r>
          </a:p>
          <a:p>
            <a:pPr eaLnBrk="1" hangingPunct="1">
              <a:lnSpc>
                <a:spcPct val="90000"/>
              </a:lnSpc>
              <a:defRPr/>
            </a:pPr>
            <a:r>
              <a:rPr lang="en-US" sz="2400" smtClean="0"/>
              <a:t>who will enforce the policy?</a:t>
            </a:r>
          </a:p>
          <a:p>
            <a:pPr eaLnBrk="1" hangingPunct="1">
              <a:lnSpc>
                <a:spcPct val="90000"/>
              </a:lnSpc>
              <a:defRPr/>
            </a:pPr>
            <a:r>
              <a:rPr lang="en-US" sz="2400" smtClean="0"/>
              <a:t>how will the policy be enforced?</a:t>
            </a:r>
          </a:p>
          <a:p>
            <a:pPr eaLnBrk="1" hangingPunct="1">
              <a:lnSpc>
                <a:spcPct val="90000"/>
              </a:lnSpc>
              <a:defRPr/>
            </a:pPr>
            <a:r>
              <a:rPr lang="en-US" sz="2400" smtClean="0"/>
              <a:t>whom does the policy affect?</a:t>
            </a:r>
          </a:p>
          <a:p>
            <a:pPr eaLnBrk="1" hangingPunct="1">
              <a:lnSpc>
                <a:spcPct val="90000"/>
              </a:lnSpc>
              <a:defRPr/>
            </a:pPr>
            <a:r>
              <a:rPr lang="en-US" sz="2400" smtClean="0"/>
              <a:t>what information assets must be protected?</a:t>
            </a:r>
          </a:p>
          <a:p>
            <a:pPr eaLnBrk="1" hangingPunct="1">
              <a:lnSpc>
                <a:spcPct val="90000"/>
              </a:lnSpc>
              <a:defRPr/>
            </a:pPr>
            <a:r>
              <a:rPr lang="en-US" sz="2400" smtClean="0"/>
              <a:t>what are users actually required to do?</a:t>
            </a:r>
          </a:p>
          <a:p>
            <a:pPr eaLnBrk="1" hangingPunct="1">
              <a:lnSpc>
                <a:spcPct val="90000"/>
              </a:lnSpc>
              <a:defRPr/>
            </a:pPr>
            <a:r>
              <a:rPr lang="en-US" sz="2400" smtClean="0"/>
              <a:t>how should security breaches be reported?</a:t>
            </a:r>
          </a:p>
          <a:p>
            <a:pPr eaLnBrk="1" hangingPunct="1">
              <a:lnSpc>
                <a:spcPct val="90000"/>
              </a:lnSpc>
              <a:defRPr/>
            </a:pPr>
            <a:r>
              <a:rPr lang="en-US" sz="2400" smtClean="0"/>
              <a:t>what is the effective date / expiration date of 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US" smtClean="0"/>
              <a:t>Security Policy Topics</a:t>
            </a:r>
          </a:p>
        </p:txBody>
      </p:sp>
      <p:sp>
        <p:nvSpPr>
          <p:cNvPr id="230403" name="Rectangle 3"/>
          <p:cNvSpPr>
            <a:spLocks noGrp="1" noChangeArrowheads="1"/>
          </p:cNvSpPr>
          <p:nvPr>
            <p:ph type="body" idx="1"/>
          </p:nvPr>
        </p:nvSpPr>
        <p:spPr>
          <a:xfrm>
            <a:off x="457200" y="1524000"/>
            <a:ext cx="8229600" cy="4724400"/>
          </a:xfrm>
        </p:spPr>
        <p:txBody>
          <a:bodyPr/>
          <a:lstStyle/>
          <a:p>
            <a:pPr eaLnBrk="1" hangingPunct="1">
              <a:defRPr/>
            </a:pPr>
            <a:r>
              <a:rPr lang="en-US" sz="2800" smtClean="0"/>
              <a:t>principles</a:t>
            </a:r>
          </a:p>
          <a:p>
            <a:pPr eaLnBrk="1" hangingPunct="1">
              <a:defRPr/>
            </a:pPr>
            <a:r>
              <a:rPr lang="en-US" sz="2800" smtClean="0"/>
              <a:t>organizational reporting structure</a:t>
            </a:r>
          </a:p>
          <a:p>
            <a:pPr eaLnBrk="1" hangingPunct="1">
              <a:defRPr/>
            </a:pPr>
            <a:r>
              <a:rPr lang="en-US" sz="2800" smtClean="0"/>
              <a:t>physical security</a:t>
            </a:r>
          </a:p>
          <a:p>
            <a:pPr eaLnBrk="1" hangingPunct="1">
              <a:defRPr/>
            </a:pPr>
            <a:r>
              <a:rPr lang="en-US" sz="2800" smtClean="0"/>
              <a:t>hiring, management, and firing</a:t>
            </a:r>
          </a:p>
          <a:p>
            <a:pPr eaLnBrk="1" hangingPunct="1">
              <a:defRPr/>
            </a:pPr>
            <a:r>
              <a:rPr lang="en-US" sz="2800" smtClean="0"/>
              <a:t>data protection</a:t>
            </a:r>
          </a:p>
          <a:p>
            <a:pPr eaLnBrk="1" hangingPunct="1">
              <a:defRPr/>
            </a:pPr>
            <a:r>
              <a:rPr lang="en-US" sz="2800" smtClean="0"/>
              <a:t>communications security</a:t>
            </a:r>
          </a:p>
          <a:p>
            <a:pPr eaLnBrk="1" hangingPunct="1">
              <a:defRPr/>
            </a:pPr>
            <a:r>
              <a:rPr lang="en-US" sz="2800" smtClean="0"/>
              <a:t>hardware</a:t>
            </a:r>
          </a:p>
          <a:p>
            <a:pPr eaLnBrk="1" hangingPunct="1">
              <a:defRPr/>
            </a:pPr>
            <a:r>
              <a:rPr lang="en-US" sz="2800" smtClean="0"/>
              <a:t>software</a:t>
            </a:r>
          </a:p>
          <a:p>
            <a:pPr eaLnBrk="1" hangingPunct="1">
              <a:defRPr/>
            </a:pPr>
            <a:r>
              <a:rPr lang="en-US" sz="2800" smtClean="0"/>
              <a:t>operating systems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457200" y="152400"/>
            <a:ext cx="8229600" cy="1139825"/>
          </a:xfrm>
        </p:spPr>
        <p:txBody>
          <a:bodyPr/>
          <a:lstStyle/>
          <a:p>
            <a:pPr eaLnBrk="1" hangingPunct="1">
              <a:defRPr/>
            </a:pPr>
            <a:r>
              <a:rPr lang="en-US" smtClean="0"/>
              <a:t>Security Policy Topics cont.</a:t>
            </a:r>
          </a:p>
        </p:txBody>
      </p:sp>
      <p:sp>
        <p:nvSpPr>
          <p:cNvPr id="232451" name="Rectangle 3"/>
          <p:cNvSpPr>
            <a:spLocks noGrp="1" noChangeArrowheads="1"/>
          </p:cNvSpPr>
          <p:nvPr>
            <p:ph type="body" idx="1"/>
          </p:nvPr>
        </p:nvSpPr>
        <p:spPr>
          <a:xfrm>
            <a:off x="457200" y="1447800"/>
            <a:ext cx="8229600" cy="5105400"/>
          </a:xfrm>
        </p:spPr>
        <p:txBody>
          <a:bodyPr/>
          <a:lstStyle/>
          <a:p>
            <a:pPr eaLnBrk="1" hangingPunct="1">
              <a:lnSpc>
                <a:spcPct val="90000"/>
              </a:lnSpc>
              <a:defRPr/>
            </a:pPr>
            <a:r>
              <a:rPr lang="en-US" sz="2800" smtClean="0"/>
              <a:t>technical support</a:t>
            </a:r>
          </a:p>
          <a:p>
            <a:pPr eaLnBrk="1" hangingPunct="1">
              <a:lnSpc>
                <a:spcPct val="90000"/>
              </a:lnSpc>
              <a:defRPr/>
            </a:pPr>
            <a:r>
              <a:rPr lang="en-US" sz="2800" smtClean="0"/>
              <a:t>privacy</a:t>
            </a:r>
          </a:p>
          <a:p>
            <a:pPr eaLnBrk="1" hangingPunct="1">
              <a:lnSpc>
                <a:spcPct val="90000"/>
              </a:lnSpc>
              <a:defRPr/>
            </a:pPr>
            <a:r>
              <a:rPr lang="en-US" sz="2800" smtClean="0"/>
              <a:t>access</a:t>
            </a:r>
          </a:p>
          <a:p>
            <a:pPr eaLnBrk="1" hangingPunct="1">
              <a:lnSpc>
                <a:spcPct val="90000"/>
              </a:lnSpc>
              <a:defRPr/>
            </a:pPr>
            <a:r>
              <a:rPr lang="en-US" sz="2800" smtClean="0"/>
              <a:t>accountability</a:t>
            </a:r>
          </a:p>
          <a:p>
            <a:pPr eaLnBrk="1" hangingPunct="1">
              <a:lnSpc>
                <a:spcPct val="90000"/>
              </a:lnSpc>
              <a:defRPr/>
            </a:pPr>
            <a:r>
              <a:rPr lang="en-US" sz="2800" smtClean="0"/>
              <a:t>authentication</a:t>
            </a:r>
          </a:p>
          <a:p>
            <a:pPr eaLnBrk="1" hangingPunct="1">
              <a:lnSpc>
                <a:spcPct val="90000"/>
              </a:lnSpc>
              <a:defRPr/>
            </a:pPr>
            <a:r>
              <a:rPr lang="en-US" sz="2800" smtClean="0"/>
              <a:t>availability</a:t>
            </a:r>
          </a:p>
          <a:p>
            <a:pPr eaLnBrk="1" hangingPunct="1">
              <a:lnSpc>
                <a:spcPct val="90000"/>
              </a:lnSpc>
              <a:defRPr/>
            </a:pPr>
            <a:r>
              <a:rPr lang="en-US" sz="2800" smtClean="0"/>
              <a:t>maintenance</a:t>
            </a:r>
          </a:p>
          <a:p>
            <a:pPr eaLnBrk="1" hangingPunct="1">
              <a:lnSpc>
                <a:spcPct val="90000"/>
              </a:lnSpc>
              <a:defRPr/>
            </a:pPr>
            <a:r>
              <a:rPr lang="en-US" sz="2800" smtClean="0"/>
              <a:t>violations reporting</a:t>
            </a:r>
          </a:p>
          <a:p>
            <a:pPr eaLnBrk="1" hangingPunct="1">
              <a:lnSpc>
                <a:spcPct val="90000"/>
              </a:lnSpc>
              <a:defRPr/>
            </a:pPr>
            <a:r>
              <a:rPr lang="en-US" sz="2800" smtClean="0"/>
              <a:t>business continuity</a:t>
            </a:r>
          </a:p>
          <a:p>
            <a:pPr eaLnBrk="1" hangingPunct="1">
              <a:lnSpc>
                <a:spcPct val="90000"/>
              </a:lnSpc>
              <a:defRPr/>
            </a:pPr>
            <a:r>
              <a:rPr lang="en-US" sz="2800" smtClean="0"/>
              <a:t>supporting information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a:xfrm>
            <a:off x="457200" y="152400"/>
            <a:ext cx="8229600" cy="1139825"/>
          </a:xfrm>
        </p:spPr>
        <p:txBody>
          <a:bodyPr/>
          <a:lstStyle/>
          <a:p>
            <a:pPr eaLnBrk="1" hangingPunct="1">
              <a:defRPr/>
            </a:pPr>
            <a:r>
              <a:rPr lang="en-US" smtClean="0"/>
              <a:t>Resources</a:t>
            </a:r>
          </a:p>
        </p:txBody>
      </p:sp>
      <p:sp>
        <p:nvSpPr>
          <p:cNvPr id="234499" name="Rectangle 3"/>
          <p:cNvSpPr>
            <a:spLocks noGrp="1" noChangeArrowheads="1"/>
          </p:cNvSpPr>
          <p:nvPr>
            <p:ph type="body" idx="1"/>
          </p:nvPr>
        </p:nvSpPr>
        <p:spPr>
          <a:xfrm>
            <a:off x="457200" y="1295400"/>
            <a:ext cx="8229600" cy="4953000"/>
          </a:xfrm>
        </p:spPr>
        <p:txBody>
          <a:bodyPr/>
          <a:lstStyle/>
          <a:p>
            <a:pPr eaLnBrk="1" hangingPunct="1">
              <a:lnSpc>
                <a:spcPct val="90000"/>
              </a:lnSpc>
              <a:defRPr/>
            </a:pPr>
            <a:r>
              <a:rPr lang="en-US" smtClean="0"/>
              <a:t>ISO 17799</a:t>
            </a:r>
          </a:p>
          <a:p>
            <a:pPr lvl="1" eaLnBrk="1" hangingPunct="1">
              <a:lnSpc>
                <a:spcPct val="90000"/>
              </a:lnSpc>
              <a:defRPr/>
            </a:pPr>
            <a:r>
              <a:rPr lang="en-US" smtClean="0"/>
              <a:t>popular international standard</a:t>
            </a:r>
          </a:p>
          <a:p>
            <a:pPr lvl="1" eaLnBrk="1" hangingPunct="1">
              <a:lnSpc>
                <a:spcPct val="90000"/>
              </a:lnSpc>
              <a:defRPr/>
            </a:pPr>
            <a:r>
              <a:rPr lang="en-US" smtClean="0"/>
              <a:t>has a comprehensive set of controls </a:t>
            </a:r>
          </a:p>
          <a:p>
            <a:pPr lvl="1" eaLnBrk="1" hangingPunct="1">
              <a:lnSpc>
                <a:spcPct val="90000"/>
              </a:lnSpc>
              <a:defRPr/>
            </a:pPr>
            <a:r>
              <a:rPr lang="en-US" smtClean="0"/>
              <a:t>a convenient framework for policy authors</a:t>
            </a:r>
          </a:p>
          <a:p>
            <a:pPr eaLnBrk="1" hangingPunct="1">
              <a:lnSpc>
                <a:spcPct val="90000"/>
              </a:lnSpc>
              <a:defRPr/>
            </a:pPr>
            <a:r>
              <a:rPr lang="en-US" smtClean="0"/>
              <a:t>COBIT</a:t>
            </a:r>
          </a:p>
          <a:p>
            <a:pPr lvl="1" eaLnBrk="1" hangingPunct="1">
              <a:lnSpc>
                <a:spcPct val="90000"/>
              </a:lnSpc>
              <a:defRPr/>
            </a:pPr>
            <a:r>
              <a:rPr lang="en-US" smtClean="0"/>
              <a:t>business-oriented set of standards</a:t>
            </a:r>
          </a:p>
          <a:p>
            <a:pPr lvl="1" eaLnBrk="1" hangingPunct="1">
              <a:lnSpc>
                <a:spcPct val="90000"/>
              </a:lnSpc>
              <a:defRPr/>
            </a:pPr>
            <a:r>
              <a:rPr lang="en-US" smtClean="0"/>
              <a:t>includes IT security and control practices</a:t>
            </a:r>
          </a:p>
          <a:p>
            <a:pPr eaLnBrk="1" hangingPunct="1">
              <a:lnSpc>
                <a:spcPct val="90000"/>
              </a:lnSpc>
              <a:defRPr/>
            </a:pPr>
            <a:r>
              <a:rPr lang="en-US" smtClean="0"/>
              <a:t>Standard of Good Practice for Information Security</a:t>
            </a:r>
          </a:p>
          <a:p>
            <a:pPr eaLnBrk="1" hangingPunct="1">
              <a:lnSpc>
                <a:spcPct val="90000"/>
              </a:lnSpc>
              <a:defRPr/>
            </a:pPr>
            <a:r>
              <a:rPr lang="en-US" smtClean="0"/>
              <a:t>other orgs, e.g. CERT, CIO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defRPr/>
            </a:pPr>
            <a:r>
              <a:rPr lang="en-US" smtClean="0"/>
              <a:t>Personnel Security</a:t>
            </a:r>
            <a:endParaRPr lang="en-US" smtClean="0">
              <a:latin typeface="Times" charset="0"/>
            </a:endParaRPr>
          </a:p>
        </p:txBody>
      </p:sp>
      <p:sp>
        <p:nvSpPr>
          <p:cNvPr id="236547" name="Rectangle 3"/>
          <p:cNvSpPr>
            <a:spLocks noGrp="1" noChangeArrowheads="1"/>
          </p:cNvSpPr>
          <p:nvPr>
            <p:ph type="body" idx="1"/>
          </p:nvPr>
        </p:nvSpPr>
        <p:spPr>
          <a:xfrm>
            <a:off x="457200" y="1676400"/>
            <a:ext cx="8229600" cy="4648200"/>
          </a:xfrm>
        </p:spPr>
        <p:txBody>
          <a:bodyPr/>
          <a:lstStyle/>
          <a:p>
            <a:pPr eaLnBrk="1" hangingPunct="1">
              <a:lnSpc>
                <a:spcPct val="90000"/>
              </a:lnSpc>
              <a:defRPr/>
            </a:pPr>
            <a:r>
              <a:rPr lang="en-US" sz="2800" smtClean="0"/>
              <a:t>hiring, training, monitoring behavior, and handling departure</a:t>
            </a:r>
          </a:p>
          <a:p>
            <a:pPr eaLnBrk="1" hangingPunct="1">
              <a:lnSpc>
                <a:spcPct val="90000"/>
              </a:lnSpc>
              <a:defRPr/>
            </a:pPr>
            <a:r>
              <a:rPr lang="en-US" sz="2800" smtClean="0"/>
              <a:t>employees security violations occur:</a:t>
            </a:r>
          </a:p>
          <a:p>
            <a:pPr lvl="1" eaLnBrk="1" hangingPunct="1">
              <a:lnSpc>
                <a:spcPct val="90000"/>
              </a:lnSpc>
              <a:defRPr/>
            </a:pPr>
            <a:r>
              <a:rPr lang="en-US" sz="2400" smtClean="0"/>
              <a:t>unwittingly aiding commission of violation</a:t>
            </a:r>
          </a:p>
          <a:p>
            <a:pPr lvl="1" eaLnBrk="1" hangingPunct="1">
              <a:lnSpc>
                <a:spcPct val="90000"/>
              </a:lnSpc>
              <a:defRPr/>
            </a:pPr>
            <a:r>
              <a:rPr lang="en-US" sz="2400" smtClean="0"/>
              <a:t>knowingly violating controls or procedures</a:t>
            </a:r>
          </a:p>
          <a:p>
            <a:pPr eaLnBrk="1" hangingPunct="1">
              <a:lnSpc>
                <a:spcPct val="90000"/>
              </a:lnSpc>
              <a:defRPr/>
            </a:pPr>
            <a:r>
              <a:rPr lang="en-US" sz="2800" smtClean="0"/>
              <a:t>threats include:</a:t>
            </a:r>
          </a:p>
          <a:p>
            <a:pPr lvl="1" eaLnBrk="1" hangingPunct="1">
              <a:lnSpc>
                <a:spcPct val="90000"/>
              </a:lnSpc>
              <a:defRPr/>
            </a:pPr>
            <a:r>
              <a:rPr lang="en-US" sz="2400" smtClean="0"/>
              <a:t>gaining unauthorized access, altering data,</a:t>
            </a:r>
            <a:r>
              <a:rPr lang="en-US" sz="2400" smtClean="0">
                <a:cs typeface="Times New Roman" pitchFamily="18" charset="0"/>
              </a:rPr>
              <a:t> </a:t>
            </a:r>
            <a:r>
              <a:rPr lang="en-US" sz="2400" smtClean="0"/>
              <a:t>deleting production and back up data,</a:t>
            </a:r>
            <a:r>
              <a:rPr lang="en-US" sz="2400" smtClean="0">
                <a:cs typeface="Times New Roman" pitchFamily="18" charset="0"/>
              </a:rPr>
              <a:t> </a:t>
            </a:r>
            <a:r>
              <a:rPr lang="en-US" sz="2400" smtClean="0"/>
              <a:t>crashing systems,</a:t>
            </a:r>
            <a:r>
              <a:rPr lang="en-US" sz="2400" smtClean="0">
                <a:cs typeface="Times New Roman" pitchFamily="18" charset="0"/>
              </a:rPr>
              <a:t> </a:t>
            </a:r>
            <a:r>
              <a:rPr lang="en-US" sz="2400" smtClean="0"/>
              <a:t>destroying systems,</a:t>
            </a:r>
            <a:r>
              <a:rPr lang="en-US" sz="2400" smtClean="0">
                <a:cs typeface="Times New Roman" pitchFamily="18" charset="0"/>
              </a:rPr>
              <a:t> </a:t>
            </a:r>
            <a:r>
              <a:rPr lang="en-US" sz="2400" smtClean="0"/>
              <a:t>misusing systems ,</a:t>
            </a:r>
            <a:r>
              <a:rPr lang="en-US" sz="2400" smtClean="0">
                <a:cs typeface="Times New Roman" pitchFamily="18" charset="0"/>
              </a:rPr>
              <a:t> </a:t>
            </a:r>
            <a:r>
              <a:rPr lang="en-US" sz="2400" smtClean="0"/>
              <a:t>holding data hostage,</a:t>
            </a:r>
            <a:r>
              <a:rPr lang="en-US" sz="2400" smtClean="0">
                <a:cs typeface="Times New Roman" pitchFamily="18" charset="0"/>
              </a:rPr>
              <a:t> </a:t>
            </a:r>
            <a:r>
              <a:rPr lang="en-US" sz="2400" smtClean="0"/>
              <a:t>stealing strategic or customer data for corporate espionage or fraud schemes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defRPr/>
            </a:pPr>
            <a:r>
              <a:rPr lang="en-US" smtClean="0"/>
              <a:t>Security in Hiring Process</a:t>
            </a:r>
          </a:p>
        </p:txBody>
      </p:sp>
      <p:sp>
        <p:nvSpPr>
          <p:cNvPr id="238595" name="Rectangle 3"/>
          <p:cNvSpPr>
            <a:spLocks noGrp="1" noChangeArrowheads="1"/>
          </p:cNvSpPr>
          <p:nvPr>
            <p:ph type="body" idx="1"/>
          </p:nvPr>
        </p:nvSpPr>
        <p:spPr/>
        <p:txBody>
          <a:bodyPr/>
          <a:lstStyle/>
          <a:p>
            <a:pPr eaLnBrk="1" hangingPunct="1">
              <a:defRPr/>
            </a:pPr>
            <a:r>
              <a:rPr lang="en-US" smtClean="0"/>
              <a:t>objective: </a:t>
            </a:r>
          </a:p>
          <a:p>
            <a:pPr lvl="1" eaLnBrk="1" hangingPunct="1">
              <a:defRPr/>
            </a:pPr>
            <a:r>
              <a:rPr lang="en-US" smtClean="0"/>
              <a:t>“</a:t>
            </a:r>
            <a:r>
              <a:rPr lang="en-US" smtClean="0">
                <a:latin typeface="Times" charset="0"/>
              </a:rPr>
              <a:t>to ensure that employees, contractors and third party users understand their responsibilities, and are suitable for the roles they are considered for, and to reduce the risk of theft, fraud or misuse of facilities”</a:t>
            </a:r>
          </a:p>
          <a:p>
            <a:pPr eaLnBrk="1" hangingPunct="1">
              <a:defRPr/>
            </a:pPr>
            <a:r>
              <a:rPr lang="en-US" smtClean="0">
                <a:latin typeface="Times" charset="0"/>
              </a:rPr>
              <a:t>need appropriate background checks, screening, and employment agreements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defRPr/>
            </a:pPr>
            <a:r>
              <a:rPr lang="en-US" smtClean="0">
                <a:latin typeface="Times" charset="0"/>
              </a:rPr>
              <a:t>Background Checks &amp; Screening</a:t>
            </a:r>
          </a:p>
        </p:txBody>
      </p:sp>
      <p:sp>
        <p:nvSpPr>
          <p:cNvPr id="243715" name="Rectangle 3"/>
          <p:cNvSpPr>
            <a:spLocks noGrp="1" noChangeArrowheads="1"/>
          </p:cNvSpPr>
          <p:nvPr>
            <p:ph type="body" idx="1"/>
          </p:nvPr>
        </p:nvSpPr>
        <p:spPr>
          <a:xfrm>
            <a:off x="381000" y="1371600"/>
            <a:ext cx="8229600" cy="5029200"/>
          </a:xfrm>
        </p:spPr>
        <p:txBody>
          <a:bodyPr/>
          <a:lstStyle/>
          <a:p>
            <a:pPr eaLnBrk="1" hangingPunct="1">
              <a:defRPr/>
            </a:pPr>
            <a:r>
              <a:rPr lang="en-US" sz="2800" smtClean="0"/>
              <a:t>issues:</a:t>
            </a:r>
          </a:p>
          <a:p>
            <a:pPr lvl="1" eaLnBrk="1" hangingPunct="1">
              <a:defRPr/>
            </a:pPr>
            <a:r>
              <a:rPr lang="en-US" sz="2400" smtClean="0"/>
              <a:t>inflated resumes</a:t>
            </a:r>
          </a:p>
          <a:p>
            <a:pPr lvl="1" eaLnBrk="1" hangingPunct="1">
              <a:defRPr/>
            </a:pPr>
            <a:r>
              <a:rPr lang="en-US" sz="2400" smtClean="0"/>
              <a:t>reticence of former employers to give good or bad references due to fear of lawsuits</a:t>
            </a:r>
          </a:p>
          <a:p>
            <a:pPr eaLnBrk="1" hangingPunct="1">
              <a:defRPr/>
            </a:pPr>
            <a:r>
              <a:rPr lang="en-US" sz="2800" smtClean="0"/>
              <a:t>employers do need to make significant effort to do background checks / screening</a:t>
            </a:r>
          </a:p>
          <a:p>
            <a:pPr lvl="1" eaLnBrk="1" hangingPunct="1">
              <a:defRPr/>
            </a:pPr>
            <a:r>
              <a:rPr lang="en-US" sz="2400" smtClean="0"/>
              <a:t>get detailed employment / education history</a:t>
            </a:r>
          </a:p>
          <a:p>
            <a:pPr lvl="1" eaLnBrk="1" hangingPunct="1">
              <a:defRPr/>
            </a:pPr>
            <a:r>
              <a:rPr lang="en-US" sz="2400" smtClean="0"/>
              <a:t>reasonable checks on accuracy of details</a:t>
            </a:r>
          </a:p>
          <a:p>
            <a:pPr lvl="1" eaLnBrk="1" hangingPunct="1">
              <a:defRPr/>
            </a:pPr>
            <a:r>
              <a:rPr lang="en-US" sz="2400" smtClean="0"/>
              <a:t>have experienced staff members interview</a:t>
            </a:r>
          </a:p>
          <a:p>
            <a:pPr eaLnBrk="1" hangingPunct="1">
              <a:defRPr/>
            </a:pPr>
            <a:r>
              <a:rPr lang="en-US" sz="2800" smtClean="0"/>
              <a:t>for some sensitive positions, additional intensive investigation is warranted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defRPr/>
            </a:pPr>
            <a:r>
              <a:rPr lang="en-US" smtClean="0">
                <a:latin typeface="Times" charset="0"/>
              </a:rPr>
              <a:t>Employment Agreements</a:t>
            </a:r>
          </a:p>
        </p:txBody>
      </p:sp>
      <p:sp>
        <p:nvSpPr>
          <p:cNvPr id="245763" name="Rectangle 3"/>
          <p:cNvSpPr>
            <a:spLocks noGrp="1" noChangeArrowheads="1"/>
          </p:cNvSpPr>
          <p:nvPr>
            <p:ph type="body" idx="1"/>
          </p:nvPr>
        </p:nvSpPr>
        <p:spPr/>
        <p:txBody>
          <a:bodyPr/>
          <a:lstStyle/>
          <a:p>
            <a:pPr eaLnBrk="1" hangingPunct="1">
              <a:defRPr/>
            </a:pPr>
            <a:r>
              <a:rPr lang="en-US" smtClean="0"/>
              <a:t>employees should agree to and sign the terms and conditions of their employment contract, which should include:</a:t>
            </a:r>
          </a:p>
          <a:p>
            <a:pPr lvl="1" eaLnBrk="1" hangingPunct="1">
              <a:defRPr/>
            </a:pPr>
            <a:r>
              <a:rPr lang="en-US" smtClean="0"/>
              <a:t>information on their and the organization’s security responsibilities</a:t>
            </a:r>
          </a:p>
          <a:p>
            <a:pPr lvl="1" eaLnBrk="1" hangingPunct="1">
              <a:defRPr/>
            </a:pPr>
            <a:r>
              <a:rPr lang="en-US" smtClean="0"/>
              <a:t>confidentiality and non-disclosure agreement</a:t>
            </a:r>
          </a:p>
          <a:p>
            <a:pPr lvl="1" eaLnBrk="1" hangingPunct="1">
              <a:defRPr/>
            </a:pPr>
            <a:r>
              <a:rPr lang="en-US" smtClean="0"/>
              <a:t>agreement to abide by organization's security policy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457200" y="228600"/>
            <a:ext cx="8229600" cy="1139825"/>
          </a:xfrm>
        </p:spPr>
        <p:txBody>
          <a:bodyPr/>
          <a:lstStyle/>
          <a:p>
            <a:pPr eaLnBrk="1" hangingPunct="1">
              <a:defRPr/>
            </a:pPr>
            <a:r>
              <a:rPr lang="en-US" smtClean="0"/>
              <a:t>During Employment</a:t>
            </a:r>
          </a:p>
        </p:txBody>
      </p:sp>
      <p:sp>
        <p:nvSpPr>
          <p:cNvPr id="247811" name="Rectangle 3"/>
          <p:cNvSpPr>
            <a:spLocks noGrp="1" noChangeArrowheads="1"/>
          </p:cNvSpPr>
          <p:nvPr>
            <p:ph type="body" idx="1"/>
          </p:nvPr>
        </p:nvSpPr>
        <p:spPr>
          <a:xfrm>
            <a:off x="457200" y="1371600"/>
            <a:ext cx="8229600" cy="4876800"/>
          </a:xfrm>
        </p:spPr>
        <p:txBody>
          <a:bodyPr/>
          <a:lstStyle/>
          <a:p>
            <a:pPr eaLnBrk="1" hangingPunct="1">
              <a:lnSpc>
                <a:spcPct val="90000"/>
              </a:lnSpc>
              <a:defRPr/>
            </a:pPr>
            <a:r>
              <a:rPr lang="en-US" smtClean="0"/>
              <a:t>current employee security objectives: </a:t>
            </a:r>
          </a:p>
          <a:p>
            <a:pPr lvl="2" eaLnBrk="1" hangingPunct="1">
              <a:lnSpc>
                <a:spcPct val="90000"/>
              </a:lnSpc>
              <a:defRPr/>
            </a:pPr>
            <a:r>
              <a:rPr lang="en-US" smtClean="0"/>
              <a:t>ensure employees, contractors, third party users are aware of info security threats &amp; concerns</a:t>
            </a:r>
          </a:p>
          <a:p>
            <a:pPr lvl="2" eaLnBrk="1" hangingPunct="1">
              <a:lnSpc>
                <a:spcPct val="90000"/>
              </a:lnSpc>
              <a:defRPr/>
            </a:pPr>
            <a:r>
              <a:rPr lang="en-US" smtClean="0"/>
              <a:t>know their responsibilities and liabilities</a:t>
            </a:r>
          </a:p>
          <a:p>
            <a:pPr lvl="2" eaLnBrk="1" hangingPunct="1">
              <a:lnSpc>
                <a:spcPct val="90000"/>
              </a:lnSpc>
              <a:defRPr/>
            </a:pPr>
            <a:r>
              <a:rPr lang="en-US" smtClean="0"/>
              <a:t>are equipped to support organizational security policy in their work, and reduce human error risks</a:t>
            </a:r>
          </a:p>
          <a:p>
            <a:pPr eaLnBrk="1" hangingPunct="1">
              <a:lnSpc>
                <a:spcPct val="90000"/>
              </a:lnSpc>
              <a:defRPr/>
            </a:pPr>
            <a:r>
              <a:rPr lang="en-US" smtClean="0"/>
              <a:t>need security policy and training</a:t>
            </a:r>
          </a:p>
          <a:p>
            <a:pPr eaLnBrk="1" hangingPunct="1">
              <a:lnSpc>
                <a:spcPct val="90000"/>
              </a:lnSpc>
              <a:defRPr/>
            </a:pPr>
            <a:r>
              <a:rPr lang="en-US" smtClean="0"/>
              <a:t>security principles:</a:t>
            </a:r>
          </a:p>
          <a:p>
            <a:pPr lvl="1" eaLnBrk="1" hangingPunct="1">
              <a:lnSpc>
                <a:spcPct val="90000"/>
              </a:lnSpc>
              <a:defRPr/>
            </a:pPr>
            <a:r>
              <a:rPr lang="en-US" smtClean="0"/>
              <a:t>least privilege</a:t>
            </a:r>
          </a:p>
          <a:p>
            <a:pPr lvl="1" eaLnBrk="1" hangingPunct="1">
              <a:lnSpc>
                <a:spcPct val="90000"/>
              </a:lnSpc>
              <a:defRPr/>
            </a:pPr>
            <a:r>
              <a:rPr lang="en-US" smtClean="0"/>
              <a:t>separation of duties</a:t>
            </a:r>
          </a:p>
          <a:p>
            <a:pPr lvl="1" eaLnBrk="1" hangingPunct="1">
              <a:lnSpc>
                <a:spcPct val="90000"/>
              </a:lnSpc>
              <a:defRPr/>
            </a:pPr>
            <a:r>
              <a:rPr lang="en-US" smtClean="0"/>
              <a:t>limited reliance on key personnel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457200" y="277813"/>
            <a:ext cx="8229600" cy="1550987"/>
          </a:xfrm>
        </p:spPr>
        <p:txBody>
          <a:bodyPr/>
          <a:lstStyle/>
          <a:p>
            <a:pPr eaLnBrk="1" hangingPunct="1">
              <a:defRPr/>
            </a:pPr>
            <a:r>
              <a:rPr lang="en-US" smtClean="0"/>
              <a:t>Security Awareness, Training, and Education</a:t>
            </a:r>
          </a:p>
        </p:txBody>
      </p:sp>
      <p:sp>
        <p:nvSpPr>
          <p:cNvPr id="208899" name="Rectangle 3"/>
          <p:cNvSpPr>
            <a:spLocks noGrp="1" noChangeArrowheads="1"/>
          </p:cNvSpPr>
          <p:nvPr>
            <p:ph type="body" idx="1"/>
          </p:nvPr>
        </p:nvSpPr>
        <p:spPr>
          <a:xfrm>
            <a:off x="457200" y="1981200"/>
            <a:ext cx="8229600" cy="4454525"/>
          </a:xfrm>
        </p:spPr>
        <p:txBody>
          <a:bodyPr/>
          <a:lstStyle/>
          <a:p>
            <a:pPr eaLnBrk="1" hangingPunct="1">
              <a:defRPr/>
            </a:pPr>
            <a:r>
              <a:rPr lang="en-US" smtClean="0"/>
              <a:t>prominent topic in various standards</a:t>
            </a:r>
          </a:p>
          <a:p>
            <a:pPr eaLnBrk="1" hangingPunct="1">
              <a:defRPr/>
            </a:pPr>
            <a:r>
              <a:rPr lang="en-US" smtClean="0"/>
              <a:t>provides benefits in:</a:t>
            </a:r>
          </a:p>
          <a:p>
            <a:pPr lvl="1" eaLnBrk="1" hangingPunct="1">
              <a:defRPr/>
            </a:pPr>
            <a:r>
              <a:rPr lang="en-US" smtClean="0"/>
              <a:t>improving employee behavior</a:t>
            </a:r>
          </a:p>
          <a:p>
            <a:pPr lvl="1" eaLnBrk="1" hangingPunct="1">
              <a:defRPr/>
            </a:pPr>
            <a:r>
              <a:rPr lang="en-US" smtClean="0"/>
              <a:t>increasing employee accountability</a:t>
            </a:r>
          </a:p>
          <a:p>
            <a:pPr lvl="1" eaLnBrk="1" hangingPunct="1">
              <a:defRPr/>
            </a:pPr>
            <a:r>
              <a:rPr lang="en-US" smtClean="0"/>
              <a:t>mitigating liability for employee behavior</a:t>
            </a:r>
          </a:p>
          <a:p>
            <a:pPr lvl="1" eaLnBrk="1" hangingPunct="1">
              <a:defRPr/>
            </a:pPr>
            <a:r>
              <a:rPr lang="en-US" smtClean="0"/>
              <a:t>complying with regulations and contractual obligations</a:t>
            </a:r>
          </a:p>
          <a:p>
            <a:pPr lvl="1" eaLnBrk="1" hangingPunct="1">
              <a:defRPr/>
            </a:pPr>
            <a:endParaRPr lang="en-US"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eaLnBrk="1" hangingPunct="1">
              <a:defRPr/>
            </a:pPr>
            <a:r>
              <a:rPr lang="en-US" smtClean="0"/>
              <a:t>Termination of Employment</a:t>
            </a:r>
          </a:p>
        </p:txBody>
      </p:sp>
      <p:sp>
        <p:nvSpPr>
          <p:cNvPr id="249859" name="Rectangle 3"/>
          <p:cNvSpPr>
            <a:spLocks noGrp="1" noChangeArrowheads="1"/>
          </p:cNvSpPr>
          <p:nvPr>
            <p:ph type="body" idx="1"/>
          </p:nvPr>
        </p:nvSpPr>
        <p:spPr>
          <a:xfrm>
            <a:off x="457200" y="1447800"/>
            <a:ext cx="8229600" cy="5181600"/>
          </a:xfrm>
        </p:spPr>
        <p:txBody>
          <a:bodyPr/>
          <a:lstStyle/>
          <a:p>
            <a:pPr eaLnBrk="1" hangingPunct="1">
              <a:defRPr/>
            </a:pPr>
            <a:r>
              <a:rPr lang="en-US" sz="2800" smtClean="0"/>
              <a:t>termination security objectives: </a:t>
            </a:r>
          </a:p>
          <a:p>
            <a:pPr lvl="2" eaLnBrk="1" hangingPunct="1">
              <a:defRPr/>
            </a:pPr>
            <a:r>
              <a:rPr lang="en-US" smtClean="0"/>
              <a:t>ensure employees, contractors, third party users exit organization or change employment in an orderly manner</a:t>
            </a:r>
          </a:p>
          <a:p>
            <a:pPr lvl="2" eaLnBrk="1" hangingPunct="1">
              <a:defRPr/>
            </a:pPr>
            <a:r>
              <a:rPr lang="en-US" smtClean="0"/>
              <a:t>that the return of all equipment and the removal of all access rights are completed</a:t>
            </a:r>
          </a:p>
          <a:p>
            <a:pPr eaLnBrk="1" hangingPunct="1">
              <a:defRPr/>
            </a:pPr>
            <a:r>
              <a:rPr lang="en-US" sz="2800" smtClean="0"/>
              <a:t>critical actions:</a:t>
            </a:r>
          </a:p>
          <a:p>
            <a:pPr lvl="1" eaLnBrk="1" hangingPunct="1">
              <a:defRPr/>
            </a:pPr>
            <a:r>
              <a:rPr lang="en-US" sz="2400" smtClean="0"/>
              <a:t>remove name from authorized access list</a:t>
            </a:r>
          </a:p>
          <a:p>
            <a:pPr lvl="1" eaLnBrk="1" hangingPunct="1">
              <a:defRPr/>
            </a:pPr>
            <a:r>
              <a:rPr lang="en-US" sz="2400" smtClean="0"/>
              <a:t>inform guards that general access not allowed</a:t>
            </a:r>
          </a:p>
          <a:p>
            <a:pPr lvl="1" eaLnBrk="1" hangingPunct="1">
              <a:defRPr/>
            </a:pPr>
            <a:r>
              <a:rPr lang="en-US" sz="2400" smtClean="0"/>
              <a:t>remove personal access codes, change lock combinations, reprogram access card systems, etc</a:t>
            </a:r>
          </a:p>
          <a:p>
            <a:pPr lvl="1" eaLnBrk="1" hangingPunct="1">
              <a:defRPr/>
            </a:pPr>
            <a:r>
              <a:rPr lang="en-US" sz="2400" smtClean="0"/>
              <a:t>recover all assets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eaLnBrk="1" hangingPunct="1">
              <a:defRPr/>
            </a:pPr>
            <a:r>
              <a:rPr lang="en-US" smtClean="0"/>
              <a:t>Email &amp; Internet Use Policies</a:t>
            </a:r>
          </a:p>
        </p:txBody>
      </p:sp>
      <p:sp>
        <p:nvSpPr>
          <p:cNvPr id="251907" name="Rectangle 3"/>
          <p:cNvSpPr>
            <a:spLocks noGrp="1" noChangeArrowheads="1"/>
          </p:cNvSpPr>
          <p:nvPr>
            <p:ph type="body" idx="1"/>
          </p:nvPr>
        </p:nvSpPr>
        <p:spPr/>
        <p:txBody>
          <a:bodyPr/>
          <a:lstStyle/>
          <a:p>
            <a:pPr eaLnBrk="1" hangingPunct="1">
              <a:lnSpc>
                <a:spcPct val="90000"/>
              </a:lnSpc>
              <a:defRPr/>
            </a:pPr>
            <a:r>
              <a:rPr lang="en-US" smtClean="0"/>
              <a:t>E-mail &amp; Internet access for employees is common in office and some factories</a:t>
            </a:r>
          </a:p>
          <a:p>
            <a:pPr eaLnBrk="1" hangingPunct="1">
              <a:lnSpc>
                <a:spcPct val="90000"/>
              </a:lnSpc>
              <a:defRPr/>
            </a:pPr>
            <a:r>
              <a:rPr lang="en-US" smtClean="0"/>
              <a:t>increasingly have e-mail and Internet use policies in organization's security policy</a:t>
            </a:r>
          </a:p>
          <a:p>
            <a:pPr eaLnBrk="1" hangingPunct="1">
              <a:lnSpc>
                <a:spcPct val="90000"/>
              </a:lnSpc>
              <a:defRPr/>
            </a:pPr>
            <a:r>
              <a:rPr lang="en-US" smtClean="0"/>
              <a:t>due to concerns regarding</a:t>
            </a:r>
          </a:p>
          <a:p>
            <a:pPr lvl="1" eaLnBrk="1" hangingPunct="1">
              <a:lnSpc>
                <a:spcPct val="90000"/>
              </a:lnSpc>
              <a:defRPr/>
            </a:pPr>
            <a:r>
              <a:rPr lang="en-US" smtClean="0"/>
              <a:t>work time lost</a:t>
            </a:r>
          </a:p>
          <a:p>
            <a:pPr lvl="1" eaLnBrk="1" hangingPunct="1">
              <a:lnSpc>
                <a:spcPct val="90000"/>
              </a:lnSpc>
              <a:defRPr/>
            </a:pPr>
            <a:r>
              <a:rPr lang="en-US" smtClean="0"/>
              <a:t>computer / comms resources consumed</a:t>
            </a:r>
          </a:p>
          <a:p>
            <a:pPr lvl="1" eaLnBrk="1" hangingPunct="1">
              <a:lnSpc>
                <a:spcPct val="90000"/>
              </a:lnSpc>
              <a:defRPr/>
            </a:pPr>
            <a:r>
              <a:rPr lang="en-US" smtClean="0"/>
              <a:t>risk of importing malware</a:t>
            </a:r>
          </a:p>
          <a:p>
            <a:pPr lvl="1" eaLnBrk="1" hangingPunct="1">
              <a:lnSpc>
                <a:spcPct val="90000"/>
              </a:lnSpc>
              <a:defRPr/>
            </a:pPr>
            <a:r>
              <a:rPr lang="en-US" smtClean="0"/>
              <a:t>possibility of harm, harassment, bad conduct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1026"/>
          <p:cNvSpPr>
            <a:spLocks noGrp="1" noChangeArrowheads="1"/>
          </p:cNvSpPr>
          <p:nvPr>
            <p:ph type="title"/>
          </p:nvPr>
        </p:nvSpPr>
        <p:spPr/>
        <p:txBody>
          <a:bodyPr/>
          <a:lstStyle/>
          <a:p>
            <a:pPr eaLnBrk="1" hangingPunct="1">
              <a:defRPr/>
            </a:pPr>
            <a:r>
              <a:rPr lang="en-US" smtClean="0"/>
              <a:t>Suggested Policies</a:t>
            </a:r>
          </a:p>
        </p:txBody>
      </p:sp>
      <p:sp>
        <p:nvSpPr>
          <p:cNvPr id="253955" name="Rectangle 1027"/>
          <p:cNvSpPr>
            <a:spLocks noGrp="1" noChangeArrowheads="1"/>
          </p:cNvSpPr>
          <p:nvPr>
            <p:ph type="body" idx="1"/>
          </p:nvPr>
        </p:nvSpPr>
        <p:spPr>
          <a:xfrm>
            <a:off x="457200" y="1676400"/>
            <a:ext cx="8229600" cy="4800600"/>
          </a:xfrm>
        </p:spPr>
        <p:txBody>
          <a:bodyPr/>
          <a:lstStyle/>
          <a:p>
            <a:pPr eaLnBrk="1" hangingPunct="1">
              <a:lnSpc>
                <a:spcPct val="90000"/>
              </a:lnSpc>
              <a:defRPr/>
            </a:pPr>
            <a:r>
              <a:rPr lang="en-US" sz="2400" smtClean="0"/>
              <a:t>business use only</a:t>
            </a:r>
          </a:p>
          <a:p>
            <a:pPr eaLnBrk="1" hangingPunct="1">
              <a:lnSpc>
                <a:spcPct val="90000"/>
              </a:lnSpc>
              <a:defRPr/>
            </a:pPr>
            <a:r>
              <a:rPr lang="en-US" sz="2400" smtClean="0"/>
              <a:t>policy scope</a:t>
            </a:r>
          </a:p>
          <a:p>
            <a:pPr eaLnBrk="1" hangingPunct="1">
              <a:lnSpc>
                <a:spcPct val="90000"/>
              </a:lnSpc>
              <a:defRPr/>
            </a:pPr>
            <a:r>
              <a:rPr lang="en-US" sz="2400" smtClean="0"/>
              <a:t>content ownership</a:t>
            </a:r>
          </a:p>
          <a:p>
            <a:pPr eaLnBrk="1" hangingPunct="1">
              <a:lnSpc>
                <a:spcPct val="90000"/>
              </a:lnSpc>
              <a:defRPr/>
            </a:pPr>
            <a:r>
              <a:rPr lang="en-US" sz="2400" smtClean="0"/>
              <a:t>privacy</a:t>
            </a:r>
          </a:p>
          <a:p>
            <a:pPr eaLnBrk="1" hangingPunct="1">
              <a:lnSpc>
                <a:spcPct val="90000"/>
              </a:lnSpc>
              <a:defRPr/>
            </a:pPr>
            <a:r>
              <a:rPr lang="en-US" sz="2400" smtClean="0"/>
              <a:t>standard of conduct</a:t>
            </a:r>
          </a:p>
          <a:p>
            <a:pPr eaLnBrk="1" hangingPunct="1">
              <a:lnSpc>
                <a:spcPct val="90000"/>
              </a:lnSpc>
              <a:defRPr/>
            </a:pPr>
            <a:r>
              <a:rPr lang="en-US" sz="2400" smtClean="0"/>
              <a:t>reasonable personal use</a:t>
            </a:r>
          </a:p>
          <a:p>
            <a:pPr eaLnBrk="1" hangingPunct="1">
              <a:lnSpc>
                <a:spcPct val="90000"/>
              </a:lnSpc>
              <a:defRPr/>
            </a:pPr>
            <a:r>
              <a:rPr lang="en-US" sz="2400" smtClean="0"/>
              <a:t>unlawful activity prohibited</a:t>
            </a:r>
          </a:p>
          <a:p>
            <a:pPr eaLnBrk="1" hangingPunct="1">
              <a:lnSpc>
                <a:spcPct val="90000"/>
              </a:lnSpc>
              <a:defRPr/>
            </a:pPr>
            <a:r>
              <a:rPr lang="en-US" sz="2400" smtClean="0"/>
              <a:t>security policy</a:t>
            </a:r>
          </a:p>
          <a:p>
            <a:pPr eaLnBrk="1" hangingPunct="1">
              <a:lnSpc>
                <a:spcPct val="90000"/>
              </a:lnSpc>
              <a:defRPr/>
            </a:pPr>
            <a:r>
              <a:rPr lang="en-US" sz="2400" smtClean="0"/>
              <a:t>company policy</a:t>
            </a:r>
          </a:p>
          <a:p>
            <a:pPr eaLnBrk="1" hangingPunct="1">
              <a:lnSpc>
                <a:spcPct val="90000"/>
              </a:lnSpc>
              <a:defRPr/>
            </a:pPr>
            <a:r>
              <a:rPr lang="en-US" sz="2400" smtClean="0"/>
              <a:t>company rights</a:t>
            </a:r>
          </a:p>
          <a:p>
            <a:pPr eaLnBrk="1" hangingPunct="1">
              <a:lnSpc>
                <a:spcPct val="90000"/>
              </a:lnSpc>
              <a:defRPr/>
            </a:pPr>
            <a:r>
              <a:rPr lang="en-US" sz="2400" smtClean="0"/>
              <a:t>disciplinary action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228600" y="304800"/>
            <a:ext cx="2895600" cy="5105400"/>
          </a:xfrm>
        </p:spPr>
        <p:txBody>
          <a:bodyPr/>
          <a:lstStyle/>
          <a:p>
            <a:pPr eaLnBrk="1" hangingPunct="1">
              <a:defRPr/>
            </a:pPr>
            <a:r>
              <a:rPr lang="en-US" smtClean="0"/>
              <a:t>Example Policy</a:t>
            </a:r>
          </a:p>
        </p:txBody>
      </p:sp>
      <p:pic>
        <p:nvPicPr>
          <p:cNvPr id="25603" name="Picture 4" descr="f3.pdf                                                         00ABB570  Mnementh                      BEAE7A2F:"/>
          <p:cNvPicPr>
            <a:picLocks noChangeAspect="1" noChangeArrowheads="1"/>
          </p:cNvPicPr>
          <p:nvPr/>
        </p:nvPicPr>
        <p:blipFill>
          <a:blip r:embed="rId3" cstate="print"/>
          <a:srcRect l="9265" t="3580" r="9265" b="17897"/>
          <a:stretch>
            <a:fillRect/>
          </a:stretch>
        </p:blipFill>
        <p:spPr bwMode="auto">
          <a:xfrm>
            <a:off x="3929063" y="288925"/>
            <a:ext cx="5062537" cy="631348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defRPr/>
            </a:pPr>
            <a:r>
              <a:rPr lang="en-US" smtClean="0"/>
              <a:t>Summary</a:t>
            </a:r>
            <a:endParaRPr lang="en-AU" smtClean="0"/>
          </a:p>
        </p:txBody>
      </p:sp>
      <p:sp>
        <p:nvSpPr>
          <p:cNvPr id="205827" name="Rectangle 3"/>
          <p:cNvSpPr>
            <a:spLocks noGrp="1" noChangeArrowheads="1"/>
          </p:cNvSpPr>
          <p:nvPr>
            <p:ph type="body" idx="1"/>
          </p:nvPr>
        </p:nvSpPr>
        <p:spPr/>
        <p:txBody>
          <a:bodyPr/>
          <a:lstStyle/>
          <a:p>
            <a:pPr eaLnBrk="1" hangingPunct="1">
              <a:defRPr/>
            </a:pPr>
            <a:r>
              <a:rPr lang="en-US" smtClean="0"/>
              <a:t>introduced some important topics relating to human factors</a:t>
            </a:r>
          </a:p>
          <a:p>
            <a:pPr eaLnBrk="1" hangingPunct="1">
              <a:defRPr/>
            </a:pPr>
            <a:r>
              <a:rPr lang="en-US" smtClean="0"/>
              <a:t>security awareness, training &amp; education</a:t>
            </a:r>
          </a:p>
          <a:p>
            <a:pPr eaLnBrk="1" hangingPunct="1">
              <a:defRPr/>
            </a:pPr>
            <a:r>
              <a:rPr lang="en-US" smtClean="0"/>
              <a:t>organizational security policy</a:t>
            </a:r>
          </a:p>
          <a:p>
            <a:pPr eaLnBrk="1" hangingPunct="1">
              <a:defRPr/>
            </a:pPr>
            <a:r>
              <a:rPr lang="en-US" smtClean="0"/>
              <a:t>personnel security</a:t>
            </a:r>
          </a:p>
          <a:p>
            <a:pPr eaLnBrk="1" hangingPunct="1">
              <a:defRPr/>
            </a:pPr>
            <a:r>
              <a:rPr lang="en-US" smtClean="0"/>
              <a:t>E-mail and Internet Use Policies</a:t>
            </a:r>
            <a:endParaRPr lang="en-AU"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228600" y="277813"/>
            <a:ext cx="3200400" cy="5132387"/>
          </a:xfrm>
        </p:spPr>
        <p:txBody>
          <a:bodyPr/>
          <a:lstStyle/>
          <a:p>
            <a:pPr eaLnBrk="1" hangingPunct="1">
              <a:defRPr/>
            </a:pPr>
            <a:r>
              <a:rPr lang="en-US" smtClean="0"/>
              <a:t>Learning Continuum</a:t>
            </a:r>
          </a:p>
        </p:txBody>
      </p:sp>
      <p:pic>
        <p:nvPicPr>
          <p:cNvPr id="5123" name="Picture 4" descr="f1.pdf                                                         00ABB570  Mnementh                      BEAE7A2F:"/>
          <p:cNvPicPr>
            <a:picLocks noChangeAspect="1" noChangeArrowheads="1"/>
          </p:cNvPicPr>
          <p:nvPr/>
        </p:nvPicPr>
        <p:blipFill>
          <a:blip r:embed="rId3" cstate="print"/>
          <a:srcRect l="9265" t="8949" r="13898" b="17897"/>
          <a:stretch>
            <a:fillRect/>
          </a:stretch>
        </p:blipFill>
        <p:spPr bwMode="auto">
          <a:xfrm>
            <a:off x="3505200" y="142875"/>
            <a:ext cx="5373688" cy="66198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en-US" smtClean="0"/>
              <a:t>Awareness</a:t>
            </a:r>
          </a:p>
        </p:txBody>
      </p:sp>
      <p:sp>
        <p:nvSpPr>
          <p:cNvPr id="212995" name="Rectangle 3"/>
          <p:cNvSpPr>
            <a:spLocks noGrp="1" noChangeArrowheads="1"/>
          </p:cNvSpPr>
          <p:nvPr>
            <p:ph type="body" idx="1"/>
          </p:nvPr>
        </p:nvSpPr>
        <p:spPr/>
        <p:txBody>
          <a:bodyPr/>
          <a:lstStyle/>
          <a:p>
            <a:pPr eaLnBrk="1" hangingPunct="1">
              <a:defRPr/>
            </a:pPr>
            <a:r>
              <a:rPr lang="en-US" smtClean="0"/>
              <a:t>seeks to inform and focus an employee's attention on security issues</a:t>
            </a:r>
          </a:p>
          <a:p>
            <a:pPr lvl="1" eaLnBrk="1" hangingPunct="1">
              <a:defRPr/>
            </a:pPr>
            <a:r>
              <a:rPr lang="en-US" smtClean="0"/>
              <a:t>threats, vulnerabilities, impacts, responsibility</a:t>
            </a:r>
          </a:p>
          <a:p>
            <a:pPr eaLnBrk="1" hangingPunct="1">
              <a:defRPr/>
            </a:pPr>
            <a:r>
              <a:rPr lang="en-US" smtClean="0"/>
              <a:t>must be tailored to organization’s needs</a:t>
            </a:r>
          </a:p>
          <a:p>
            <a:pPr eaLnBrk="1" hangingPunct="1">
              <a:defRPr/>
            </a:pPr>
            <a:r>
              <a:rPr lang="en-US" smtClean="0"/>
              <a:t>using a variety of means</a:t>
            </a:r>
          </a:p>
          <a:p>
            <a:pPr lvl="1" eaLnBrk="1" hangingPunct="1">
              <a:defRPr/>
            </a:pPr>
            <a:r>
              <a:rPr lang="en-US" smtClean="0"/>
              <a:t>events, promo materials, briefings, policy doc</a:t>
            </a:r>
          </a:p>
          <a:p>
            <a:pPr eaLnBrk="1" hangingPunct="1">
              <a:defRPr/>
            </a:pPr>
            <a:r>
              <a:rPr lang="en-US" smtClean="0"/>
              <a:t>should have an employee security policy document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81000" y="152400"/>
            <a:ext cx="8229600" cy="1139825"/>
          </a:xfrm>
        </p:spPr>
        <p:txBody>
          <a:bodyPr/>
          <a:lstStyle/>
          <a:p>
            <a:pPr eaLnBrk="1" hangingPunct="1">
              <a:defRPr/>
            </a:pPr>
            <a:r>
              <a:rPr lang="en-US" smtClean="0"/>
              <a:t>Training</a:t>
            </a:r>
          </a:p>
        </p:txBody>
      </p:sp>
      <p:sp>
        <p:nvSpPr>
          <p:cNvPr id="215043" name="Rectangle 3"/>
          <p:cNvSpPr>
            <a:spLocks noGrp="1" noChangeArrowheads="1"/>
          </p:cNvSpPr>
          <p:nvPr>
            <p:ph type="body" idx="1"/>
          </p:nvPr>
        </p:nvSpPr>
        <p:spPr>
          <a:xfrm>
            <a:off x="457200" y="1295400"/>
            <a:ext cx="8229600" cy="5181600"/>
          </a:xfrm>
        </p:spPr>
        <p:txBody>
          <a:bodyPr/>
          <a:lstStyle/>
          <a:p>
            <a:pPr eaLnBrk="1" hangingPunct="1">
              <a:lnSpc>
                <a:spcPct val="90000"/>
              </a:lnSpc>
              <a:defRPr/>
            </a:pPr>
            <a:r>
              <a:rPr lang="en-US" smtClean="0"/>
              <a:t>teaches what people should do and how they do it to securely perform IS tasks </a:t>
            </a:r>
          </a:p>
          <a:p>
            <a:pPr eaLnBrk="1" hangingPunct="1">
              <a:lnSpc>
                <a:spcPct val="90000"/>
              </a:lnSpc>
              <a:defRPr/>
            </a:pPr>
            <a:r>
              <a:rPr lang="en-US" smtClean="0"/>
              <a:t>encompasses a spectrum covering:</a:t>
            </a:r>
          </a:p>
          <a:p>
            <a:pPr lvl="1" eaLnBrk="1" hangingPunct="1">
              <a:lnSpc>
                <a:spcPct val="90000"/>
              </a:lnSpc>
              <a:defRPr/>
            </a:pPr>
            <a:r>
              <a:rPr lang="en-US" smtClean="0"/>
              <a:t>general users</a:t>
            </a:r>
          </a:p>
          <a:p>
            <a:pPr lvl="2" eaLnBrk="1" hangingPunct="1">
              <a:lnSpc>
                <a:spcPct val="90000"/>
              </a:lnSpc>
              <a:defRPr/>
            </a:pPr>
            <a:r>
              <a:rPr lang="en-US" smtClean="0"/>
              <a:t>good computer security practices</a:t>
            </a:r>
          </a:p>
          <a:p>
            <a:pPr lvl="1" eaLnBrk="1" hangingPunct="1">
              <a:lnSpc>
                <a:spcPct val="90000"/>
              </a:lnSpc>
              <a:defRPr/>
            </a:pPr>
            <a:r>
              <a:rPr lang="en-US" smtClean="0"/>
              <a:t>programmers, developers, maintainers</a:t>
            </a:r>
          </a:p>
          <a:p>
            <a:pPr lvl="2" eaLnBrk="1" hangingPunct="1">
              <a:lnSpc>
                <a:spcPct val="90000"/>
              </a:lnSpc>
              <a:defRPr/>
            </a:pPr>
            <a:r>
              <a:rPr lang="en-US" smtClean="0"/>
              <a:t>security mindset, secure code development</a:t>
            </a:r>
          </a:p>
          <a:p>
            <a:pPr lvl="1" eaLnBrk="1" hangingPunct="1">
              <a:lnSpc>
                <a:spcPct val="90000"/>
              </a:lnSpc>
              <a:defRPr/>
            </a:pPr>
            <a:r>
              <a:rPr lang="en-US" smtClean="0"/>
              <a:t>managers</a:t>
            </a:r>
          </a:p>
          <a:p>
            <a:pPr lvl="2" eaLnBrk="1" hangingPunct="1">
              <a:lnSpc>
                <a:spcPct val="90000"/>
              </a:lnSpc>
              <a:defRPr/>
            </a:pPr>
            <a:r>
              <a:rPr lang="en-US" smtClean="0"/>
              <a:t>tradeoffs involving security risks, costs, benefits</a:t>
            </a:r>
          </a:p>
          <a:p>
            <a:pPr lvl="1" eaLnBrk="1" hangingPunct="1">
              <a:lnSpc>
                <a:spcPct val="90000"/>
              </a:lnSpc>
              <a:defRPr/>
            </a:pPr>
            <a:r>
              <a:rPr lang="en-US" smtClean="0"/>
              <a:t>executives</a:t>
            </a:r>
          </a:p>
          <a:p>
            <a:pPr lvl="2" eaLnBrk="1" hangingPunct="1">
              <a:lnSpc>
                <a:spcPct val="90000"/>
              </a:lnSpc>
              <a:defRPr/>
            </a:pPr>
            <a:r>
              <a:rPr lang="en-US" smtClean="0"/>
              <a:t>risk management goals, measurement, leadership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defRPr/>
            </a:pPr>
            <a:r>
              <a:rPr lang="en-US" smtClean="0"/>
              <a:t>Education</a:t>
            </a:r>
          </a:p>
        </p:txBody>
      </p:sp>
      <p:sp>
        <p:nvSpPr>
          <p:cNvPr id="217091" name="Rectangle 3"/>
          <p:cNvSpPr>
            <a:spLocks noGrp="1" noChangeArrowheads="1"/>
          </p:cNvSpPr>
          <p:nvPr>
            <p:ph type="body" idx="1"/>
          </p:nvPr>
        </p:nvSpPr>
        <p:spPr/>
        <p:txBody>
          <a:bodyPr/>
          <a:lstStyle/>
          <a:p>
            <a:pPr eaLnBrk="1" hangingPunct="1">
              <a:defRPr/>
            </a:pPr>
            <a:r>
              <a:rPr lang="en-US" smtClean="0"/>
              <a:t>most in depth</a:t>
            </a:r>
          </a:p>
          <a:p>
            <a:pPr eaLnBrk="1" hangingPunct="1">
              <a:defRPr/>
            </a:pPr>
            <a:r>
              <a:rPr lang="en-US" smtClean="0"/>
              <a:t>targeted at security professionals whose jobs require expertise in security</a:t>
            </a:r>
          </a:p>
          <a:p>
            <a:pPr eaLnBrk="1" hangingPunct="1">
              <a:defRPr/>
            </a:pPr>
            <a:r>
              <a:rPr lang="en-US" smtClean="0"/>
              <a:t>more employee career development</a:t>
            </a:r>
          </a:p>
          <a:p>
            <a:pPr eaLnBrk="1" hangingPunct="1">
              <a:defRPr/>
            </a:pPr>
            <a:r>
              <a:rPr lang="en-US" smtClean="0"/>
              <a:t>often provided by outside sources </a:t>
            </a:r>
          </a:p>
          <a:p>
            <a:pPr lvl="1" eaLnBrk="1" hangingPunct="1">
              <a:defRPr/>
            </a:pPr>
            <a:r>
              <a:rPr lang="en-US" smtClean="0"/>
              <a:t>college courses</a:t>
            </a:r>
          </a:p>
          <a:p>
            <a:pPr lvl="1" eaLnBrk="1" hangingPunct="1">
              <a:defRPr/>
            </a:pPr>
            <a:r>
              <a:rPr lang="en-US" smtClean="0"/>
              <a:t>specialized training programs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304800" y="277813"/>
            <a:ext cx="8534400" cy="1139825"/>
          </a:xfrm>
        </p:spPr>
        <p:txBody>
          <a:bodyPr/>
          <a:lstStyle/>
          <a:p>
            <a:pPr eaLnBrk="1" hangingPunct="1">
              <a:defRPr/>
            </a:pPr>
            <a:r>
              <a:rPr lang="en-US" smtClean="0"/>
              <a:t>Organizational Security Policy</a:t>
            </a:r>
            <a:endParaRPr lang="en-US" smtClean="0">
              <a:latin typeface="Times" charset="0"/>
            </a:endParaRPr>
          </a:p>
        </p:txBody>
      </p:sp>
      <p:sp>
        <p:nvSpPr>
          <p:cNvPr id="219139" name="Rectangle 3"/>
          <p:cNvSpPr>
            <a:spLocks noGrp="1" noChangeArrowheads="1"/>
          </p:cNvSpPr>
          <p:nvPr>
            <p:ph type="body" idx="1"/>
          </p:nvPr>
        </p:nvSpPr>
        <p:spPr/>
        <p:txBody>
          <a:bodyPr/>
          <a:lstStyle/>
          <a:p>
            <a:pPr eaLnBrk="1" hangingPunct="1">
              <a:defRPr/>
            </a:pPr>
            <a:r>
              <a:rPr lang="en-US" smtClean="0"/>
              <a:t>“formal statement of rules by which people given access to organization's technology and information assets must abide”</a:t>
            </a:r>
          </a:p>
          <a:p>
            <a:pPr eaLnBrk="1" hangingPunct="1">
              <a:defRPr/>
            </a:pPr>
            <a:r>
              <a:rPr lang="en-US" smtClean="0"/>
              <a:t>also used in other contexts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304800" y="152400"/>
            <a:ext cx="8534400" cy="1139825"/>
          </a:xfrm>
        </p:spPr>
        <p:txBody>
          <a:bodyPr/>
          <a:lstStyle/>
          <a:p>
            <a:pPr eaLnBrk="1" hangingPunct="1">
              <a:defRPr/>
            </a:pPr>
            <a:r>
              <a:rPr lang="en-US" smtClean="0"/>
              <a:t>Organizational Security Policy</a:t>
            </a:r>
          </a:p>
        </p:txBody>
      </p:sp>
      <p:sp>
        <p:nvSpPr>
          <p:cNvPr id="221187" name="Rectangle 3"/>
          <p:cNvSpPr>
            <a:spLocks noGrp="1" noChangeArrowheads="1"/>
          </p:cNvSpPr>
          <p:nvPr>
            <p:ph type="body" idx="1"/>
          </p:nvPr>
        </p:nvSpPr>
        <p:spPr>
          <a:xfrm>
            <a:off x="457200" y="1447800"/>
            <a:ext cx="8229600" cy="4800600"/>
          </a:xfrm>
        </p:spPr>
        <p:txBody>
          <a:bodyPr/>
          <a:lstStyle/>
          <a:p>
            <a:pPr eaLnBrk="1" hangingPunct="1">
              <a:defRPr/>
            </a:pPr>
            <a:r>
              <a:rPr lang="en-US" smtClean="0"/>
              <a:t>need written security policy document</a:t>
            </a:r>
          </a:p>
          <a:p>
            <a:pPr eaLnBrk="1" hangingPunct="1">
              <a:defRPr/>
            </a:pPr>
            <a:r>
              <a:rPr lang="en-US" smtClean="0"/>
              <a:t>to define acceptable behavior, expected practices, and responsibilities</a:t>
            </a:r>
          </a:p>
          <a:p>
            <a:pPr lvl="1" eaLnBrk="1" hangingPunct="1">
              <a:defRPr/>
            </a:pPr>
            <a:r>
              <a:rPr lang="en-US" smtClean="0"/>
              <a:t>makes clear what is protected and why</a:t>
            </a:r>
          </a:p>
          <a:p>
            <a:pPr lvl="1" eaLnBrk="1" hangingPunct="1">
              <a:defRPr/>
            </a:pPr>
            <a:r>
              <a:rPr lang="en-US" smtClean="0"/>
              <a:t>articulates security procedures / controls</a:t>
            </a:r>
          </a:p>
          <a:p>
            <a:pPr lvl="1" eaLnBrk="1" hangingPunct="1">
              <a:defRPr/>
            </a:pPr>
            <a:r>
              <a:rPr lang="en-US" smtClean="0"/>
              <a:t>states responsibility for protection</a:t>
            </a:r>
          </a:p>
          <a:p>
            <a:pPr lvl="1" eaLnBrk="1" hangingPunct="1">
              <a:defRPr/>
            </a:pPr>
            <a:r>
              <a:rPr lang="en-US" smtClean="0"/>
              <a:t>provides basis to resolve conflicts </a:t>
            </a:r>
          </a:p>
          <a:p>
            <a:pPr eaLnBrk="1" hangingPunct="1">
              <a:defRPr/>
            </a:pPr>
            <a:r>
              <a:rPr lang="en-US" smtClean="0"/>
              <a:t>must reflect executive security decisions</a:t>
            </a:r>
          </a:p>
          <a:p>
            <a:pPr lvl="1" eaLnBrk="1" hangingPunct="1">
              <a:defRPr/>
            </a:pPr>
            <a:r>
              <a:rPr lang="en-US" smtClean="0"/>
              <a:t>protect info, comply with law, meet org goals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US" smtClean="0"/>
              <a:t>Security Policy Lifecycle</a:t>
            </a:r>
          </a:p>
        </p:txBody>
      </p:sp>
      <p:pic>
        <p:nvPicPr>
          <p:cNvPr id="11267" name="Picture 4" descr="f2.pdf                                                         00ABB570  Mnementh                      BEAE7A2F:"/>
          <p:cNvPicPr>
            <a:picLocks noChangeAspect="1" noChangeArrowheads="1"/>
          </p:cNvPicPr>
          <p:nvPr/>
        </p:nvPicPr>
        <p:blipFill>
          <a:blip r:embed="rId3" cstate="print"/>
          <a:srcRect l="9265" t="7159" r="9265" b="32216"/>
          <a:stretch>
            <a:fillRect/>
          </a:stretch>
        </p:blipFill>
        <p:spPr bwMode="auto">
          <a:xfrm>
            <a:off x="1981200" y="1447800"/>
            <a:ext cx="5062538" cy="48768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ch01">
  <a:themeElements>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938</TotalTime>
  <Words>5289</Words>
  <Application>Microsoft Macintosh PowerPoint</Application>
  <PresentationFormat>On-screen Show (4:3)</PresentationFormat>
  <Paragraphs>328</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vt:lpstr>
      <vt:lpstr>Times New Roman</vt:lpstr>
      <vt:lpstr>Wingdings</vt:lpstr>
      <vt:lpstr>Arial</vt:lpstr>
      <vt:lpstr>ch01</vt:lpstr>
      <vt:lpstr>Human Factors</vt:lpstr>
      <vt:lpstr>Security Awareness, Training, and Education</vt:lpstr>
      <vt:lpstr>Learning Continuum</vt:lpstr>
      <vt:lpstr>Awareness</vt:lpstr>
      <vt:lpstr>Training</vt:lpstr>
      <vt:lpstr>Education</vt:lpstr>
      <vt:lpstr>Organizational Security Policy</vt:lpstr>
      <vt:lpstr>Organizational Security Policy</vt:lpstr>
      <vt:lpstr>Security Policy Lifecycle</vt:lpstr>
      <vt:lpstr>Policy Document Responsibility</vt:lpstr>
      <vt:lpstr>Document Content</vt:lpstr>
      <vt:lpstr>Security Policy Topics</vt:lpstr>
      <vt:lpstr>Security Policy Topics cont.</vt:lpstr>
      <vt:lpstr>Resources</vt:lpstr>
      <vt:lpstr>Personnel Security</vt:lpstr>
      <vt:lpstr>Security in Hiring Process</vt:lpstr>
      <vt:lpstr>Background Checks &amp; Screening</vt:lpstr>
      <vt:lpstr>Employment Agreements</vt:lpstr>
      <vt:lpstr>During Employment</vt:lpstr>
      <vt:lpstr>Termination of Employment</vt:lpstr>
      <vt:lpstr>Email &amp; Internet Use Policies</vt:lpstr>
      <vt:lpstr>Suggested Policies</vt:lpstr>
      <vt:lpstr>Example Policy</vt:lpstr>
      <vt:lpstr>Summary</vt:lpstr>
    </vt:vector>
  </TitlesOfParts>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14 Lecture Overheads</dc:subject>
  <dc:creator>Dr Lawrie Brown</dc:creator>
  <cp:lastModifiedBy>Microsoft Office User</cp:lastModifiedBy>
  <cp:revision>53</cp:revision>
  <cp:lastPrinted>2007-07-13T01:03:27Z</cp:lastPrinted>
  <dcterms:created xsi:type="dcterms:W3CDTF">2002-03-28T02:06:54Z</dcterms:created>
  <dcterms:modified xsi:type="dcterms:W3CDTF">2019-01-24T11:34:06Z</dcterms:modified>
</cp:coreProperties>
</file>