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28"/>
  </p:notesMasterIdLst>
  <p:sldIdLst>
    <p:sldId id="256" r:id="rId3"/>
    <p:sldId id="374" r:id="rId4"/>
    <p:sldId id="383" r:id="rId5"/>
    <p:sldId id="376" r:id="rId6"/>
    <p:sldId id="375" r:id="rId7"/>
    <p:sldId id="377" r:id="rId8"/>
    <p:sldId id="379" r:id="rId9"/>
    <p:sldId id="380" r:id="rId10"/>
    <p:sldId id="381" r:id="rId11"/>
    <p:sldId id="382" r:id="rId12"/>
    <p:sldId id="386" r:id="rId13"/>
    <p:sldId id="257" r:id="rId14"/>
    <p:sldId id="391" r:id="rId15"/>
    <p:sldId id="392" r:id="rId16"/>
    <p:sldId id="388" r:id="rId17"/>
    <p:sldId id="384" r:id="rId18"/>
    <p:sldId id="387" r:id="rId19"/>
    <p:sldId id="389" r:id="rId20"/>
    <p:sldId id="390" r:id="rId21"/>
    <p:sldId id="385" r:id="rId22"/>
    <p:sldId id="262" r:id="rId23"/>
    <p:sldId id="260" r:id="rId24"/>
    <p:sldId id="373" r:id="rId25"/>
    <p:sldId id="282" r:id="rId26"/>
    <p:sldId id="370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09" autoAdjust="0"/>
    <p:restoredTop sz="94660"/>
  </p:normalViewPr>
  <p:slideViewPr>
    <p:cSldViewPr>
      <p:cViewPr varScale="1">
        <p:scale>
          <a:sx n="89" d="100"/>
          <a:sy n="89" d="100"/>
        </p:scale>
        <p:origin x="-1190" y="-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21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1EFD25-52A8-46E0-96CB-781EBB317D5A}" type="datetimeFigureOut">
              <a:rPr lang="en-IE" smtClean="0"/>
              <a:t>14/09/2018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668AB7-485F-4C3E-9B32-4B6E8B651F7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041722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E6C4DBC4-787E-4058-8C4C-A5386723F2EB}" type="datetime1">
              <a:rPr lang="en-IE" smtClean="0"/>
              <a:t>14/09/2018</a:t>
            </a:fld>
            <a:endParaRPr lang="en-IE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IE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31BA1D17-7862-4867-98E9-F21210D7D159}" type="slidenum">
              <a:rPr lang="en-IE" smtClean="0"/>
              <a:t>‹#›</a:t>
            </a:fld>
            <a:endParaRPr lang="en-IE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BF295-1FAF-42EC-AEA9-6AD8B5077078}" type="datetime1">
              <a:rPr lang="en-IE" smtClean="0"/>
              <a:t>14/09/2018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A1D17-7862-4867-98E9-F21210D7D159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92A80-8FA8-4200-817F-B935D9108D8C}" type="datetime1">
              <a:rPr lang="en-IE" smtClean="0"/>
              <a:t>14/09/2018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A1D17-7862-4867-98E9-F21210D7D159}" type="slidenum">
              <a:rPr lang="en-IE" smtClean="0"/>
              <a:t>‹#›</a:t>
            </a:fld>
            <a:endParaRPr lang="en-IE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DA8C3B92-998F-44E8-9879-56DD6E53538E}" type="datetime1">
              <a:rPr lang="en-IE" smtClean="0"/>
              <a:t>14/09/2018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755754A1-0A71-41C7-A563-7C58ED56940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4838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998315BE-9153-421C-83AF-110091001627}" type="datetime1">
              <a:rPr lang="en-IE" smtClean="0"/>
              <a:t>14/09/2018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9E80F4A1-E4C0-4D3E-87CC-EE4176F0D65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6030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01D57E57-314B-4B8E-AB4F-B5962FB76A0F}" type="datetime1">
              <a:rPr lang="en-IE" smtClean="0"/>
              <a:t>14/09/2018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2AD514B6-BE14-40B7-8E1D-5F3E9A17C32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4165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0E5965-B175-4EFD-9BD4-6AF5CBA89F4F}" type="datetime1">
              <a:rPr lang="en-IE" smtClean="0">
                <a:solidFill>
                  <a:srgbClr val="000000"/>
                </a:solidFill>
              </a:rPr>
              <a:t>14/09/2018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FDA842-7B01-4041-9EC9-E3D4957D2DA2}" type="slidenum">
              <a:rPr lang="en-GB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89542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4C6D4C-EBEA-4BF1-963C-40713D39F942}" type="datetime1">
              <a:rPr lang="en-IE" smtClean="0">
                <a:solidFill>
                  <a:srgbClr val="000000"/>
                </a:solidFill>
              </a:rPr>
              <a:t>14/09/2018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1CABB1-73D8-4867-877E-A1C1D811A79A}" type="slidenum">
              <a:rPr lang="en-GB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65468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C2A788-8635-4950-A3DF-CAF4ED12A682}" type="datetime1">
              <a:rPr lang="en-IE" smtClean="0">
                <a:solidFill>
                  <a:srgbClr val="000000"/>
                </a:solidFill>
              </a:rPr>
              <a:t>14/09/2018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37058A-0FAE-4850-B3F6-7C02BBF07ACD}" type="slidenum">
              <a:rPr lang="en-GB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23962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869339-FC12-4E8D-A56C-DC5E9C708041}" type="datetime1">
              <a:rPr lang="en-IE" smtClean="0">
                <a:solidFill>
                  <a:srgbClr val="000000"/>
                </a:solidFill>
              </a:rPr>
              <a:t>14/09/2018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A29ED4-7F6D-4074-9290-6FB8B50823D1}" type="slidenum">
              <a:rPr lang="en-GB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53264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305063-99C5-4F8B-A236-D537410B3985}" type="datetime1">
              <a:rPr lang="en-IE" smtClean="0">
                <a:solidFill>
                  <a:srgbClr val="000000"/>
                </a:solidFill>
              </a:rPr>
              <a:t>14/09/2018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18429A-E167-42E3-8605-619DB28999EA}" type="slidenum">
              <a:rPr lang="en-GB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3093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4ED16-1D44-43DC-A587-70F8DC7326E7}" type="datetime1">
              <a:rPr lang="en-IE" smtClean="0"/>
              <a:t>14/09/2018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A1D17-7862-4867-98E9-F21210D7D159}" type="slidenum">
              <a:rPr lang="en-IE" smtClean="0"/>
              <a:t>‹#›</a:t>
            </a:fld>
            <a:endParaRPr lang="en-IE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A04618-79E3-4E67-B09A-2B14D189C360}" type="datetime1">
              <a:rPr lang="en-IE" smtClean="0">
                <a:solidFill>
                  <a:srgbClr val="000000"/>
                </a:solidFill>
              </a:rPr>
              <a:t>14/09/2018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D4C806-0AA1-45F5-8A47-61AFB021F690}" type="slidenum">
              <a:rPr lang="en-GB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255925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851D21-FBE4-40C9-A637-44C9C88448A1}" type="datetime1">
              <a:rPr lang="en-IE" smtClean="0">
                <a:solidFill>
                  <a:srgbClr val="000000"/>
                </a:solidFill>
              </a:rPr>
              <a:t>14/09/2018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9105E1-A79D-4769-BED6-548B3CCD36E9}" type="slidenum">
              <a:rPr lang="en-GB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04844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01AAFE-9E2C-4591-9104-37E7CB766DCE}" type="datetime1">
              <a:rPr lang="en-IE" smtClean="0">
                <a:solidFill>
                  <a:srgbClr val="000000"/>
                </a:solidFill>
              </a:rPr>
              <a:t>14/09/2018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9FBA0D-5D4C-4AC4-9692-1771E8CDD95F}" type="slidenum">
              <a:rPr lang="en-GB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269316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24FD87-E72A-4046-BDB2-A1A56D11B050}" type="datetime1">
              <a:rPr lang="en-IE" smtClean="0">
                <a:solidFill>
                  <a:srgbClr val="000000"/>
                </a:solidFill>
              </a:rPr>
              <a:t>14/09/2018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BC4598-2F74-488C-9DBA-4B14E3B5C1E0}" type="slidenum">
              <a:rPr lang="en-GB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298593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7B0E1F-B33A-474D-9A89-18016E7435A7}" type="datetime1">
              <a:rPr lang="en-IE" smtClean="0">
                <a:solidFill>
                  <a:srgbClr val="000000"/>
                </a:solidFill>
              </a:rPr>
              <a:t>14/09/2018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40A97E-D795-413B-BC46-CCEBC97F74A8}" type="slidenum">
              <a:rPr lang="en-GB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835097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377E40-2396-40ED-A383-71EB70848122}" type="datetime1">
              <a:rPr lang="en-IE" smtClean="0">
                <a:solidFill>
                  <a:srgbClr val="000000"/>
                </a:solidFill>
              </a:rPr>
              <a:t>14/09/2018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28863C-1050-40FD-B4E9-7EBF941C3012}" type="slidenum">
              <a:rPr lang="en-GB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550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9972D53F-8125-41CC-A4BB-95F4570F9C85}" type="datetime1">
              <a:rPr lang="en-IE" smtClean="0"/>
              <a:t>14/09/2018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31BA1D17-7862-4867-98E9-F21210D7D159}" type="slidenum">
              <a:rPr lang="en-IE" smtClean="0"/>
              <a:t>‹#›</a:t>
            </a:fld>
            <a:endParaRPr lang="en-IE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32AEF-29F0-4CF0-BC88-2928DA77B855}" type="datetime1">
              <a:rPr lang="en-IE" smtClean="0"/>
              <a:t>14/09/2018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A1D17-7862-4867-98E9-F21210D7D159}" type="slidenum">
              <a:rPr lang="en-IE" smtClean="0"/>
              <a:t>‹#›</a:t>
            </a:fld>
            <a:endParaRPr lang="en-IE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0D94A-ABB1-451B-A9D6-F7F80BAB6C1C}" type="datetime1">
              <a:rPr lang="en-IE" smtClean="0"/>
              <a:t>14/09/2018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A1D17-7862-4867-98E9-F21210D7D159}" type="slidenum">
              <a:rPr lang="en-IE" smtClean="0"/>
              <a:t>‹#›</a:t>
            </a:fld>
            <a:endParaRPr lang="en-IE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87515-2281-47DB-9FCB-61CB00284583}" type="datetime1">
              <a:rPr lang="en-IE" smtClean="0"/>
              <a:t>14/09/2018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A1D17-7862-4867-98E9-F21210D7D159}" type="slidenum">
              <a:rPr lang="en-IE" smtClean="0"/>
              <a:t>‹#›</a:t>
            </a:fld>
            <a:endParaRPr lang="en-IE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07563-5B2E-4B6E-905F-A20D455B1A31}" type="datetime1">
              <a:rPr lang="en-IE" smtClean="0"/>
              <a:t>14/09/2018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A1D17-7862-4867-98E9-F21210D7D159}" type="slidenum">
              <a:rPr lang="en-IE" smtClean="0"/>
              <a:t>‹#›</a:t>
            </a:fld>
            <a:endParaRPr lang="en-IE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C564A-4BBC-452F-870B-281897BC602F}" type="datetime1">
              <a:rPr lang="en-IE" smtClean="0"/>
              <a:t>14/09/2018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A1D17-7862-4867-98E9-F21210D7D159}" type="slidenum">
              <a:rPr lang="en-IE" smtClean="0"/>
              <a:t>‹#›</a:t>
            </a:fld>
            <a:endParaRPr lang="en-IE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D5EB4-BE09-4793-8FE0-0CC1B1F52355}" type="datetime1">
              <a:rPr lang="en-IE" smtClean="0"/>
              <a:t>14/09/2018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A1D17-7862-4867-98E9-F21210D7D159}" type="slidenum">
              <a:rPr lang="en-IE" smtClean="0"/>
              <a:t>‹#›</a:t>
            </a:fld>
            <a:endParaRPr lang="en-IE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FAD547F-0155-40A8-9D8E-BFDD9DCC2B0B}" type="datetime1">
              <a:rPr lang="en-IE" smtClean="0"/>
              <a:t>14/09/2018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IE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1BA1D17-7862-4867-98E9-F21210D7D159}" type="slidenum">
              <a:rPr lang="en-IE" smtClean="0"/>
              <a:t>‹#›</a:t>
            </a:fld>
            <a:endParaRPr lang="en-IE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85" r:id="rId12"/>
    <p:sldLayoutId id="2147483686" r:id="rId13"/>
    <p:sldLayoutId id="2147483687" r:id="rId14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text styles</a:t>
            </a:r>
          </a:p>
          <a:p>
            <a:pPr lvl="1"/>
            <a:r>
              <a:rPr lang="en-GB" altLang="en-US" smtClean="0"/>
              <a:t>Second level</a:t>
            </a:r>
          </a:p>
          <a:p>
            <a:pPr lvl="2"/>
            <a:r>
              <a:rPr lang="en-GB" altLang="en-US" smtClean="0"/>
              <a:t>Third level</a:t>
            </a:r>
          </a:p>
          <a:p>
            <a:pPr lvl="3"/>
            <a:r>
              <a:rPr lang="en-GB" altLang="en-US" smtClean="0"/>
              <a:t>Fourth level</a:t>
            </a:r>
          </a:p>
          <a:p>
            <a:pPr lvl="4"/>
            <a:r>
              <a:rPr lang="en-GB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D08DFED-5631-4A46-AE10-E30DAA48E086}" type="datetime1">
              <a:rPr lang="en-IE" smtClean="0">
                <a:solidFill>
                  <a:srgbClr val="000000"/>
                </a:solidFill>
              </a:rPr>
              <a:t>14/09/2018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4659183-FBE6-4284-9A2F-51571943F728}" type="slidenum">
              <a:rPr lang="en-GB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1419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it.ie/lttc/webcourseslogin/student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tinyurl.com/lawless2018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mailto:deirdre.lawless@dit.ie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studysites.uk.sagepub.com/dsur/study/default.htm" TargetMode="External"/><Relationship Id="rId1" Type="http://schemas.openxmlformats.org/officeDocument/2006/relationships/slideLayout" Target="../slideLayouts/slideLayout2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E" dirty="0" smtClean="0"/>
              <a:t>Probability and Statistical Inference	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 smtClean="0"/>
              <a:t>Introduction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70892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700808"/>
            <a:ext cx="6078784" cy="33365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30117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 smtClean="0"/>
              <a:t>General Information</a:t>
            </a:r>
            <a:endParaRPr lang="en-IE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73780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Module Material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Class material</a:t>
            </a:r>
          </a:p>
          <a:p>
            <a:pPr lvl="1"/>
            <a:r>
              <a:rPr lang="en-IE" dirty="0" smtClean="0"/>
              <a:t>Available via Webcourses </a:t>
            </a:r>
            <a:r>
              <a:rPr lang="en-IE" dirty="0" smtClean="0">
                <a:hlinkClick r:id="rId2"/>
              </a:rPr>
              <a:t>http://www.dit.ie/lttc/webcourseslogin/student/</a:t>
            </a:r>
            <a:endParaRPr lang="en-IE" dirty="0" smtClean="0"/>
          </a:p>
          <a:p>
            <a:pPr lvl="1"/>
            <a:r>
              <a:rPr lang="en-IE" dirty="0" smtClean="0"/>
              <a:t>Help with Webcourses  and how to enrol is available at </a:t>
            </a:r>
            <a:r>
              <a:rPr lang="en-IE" dirty="0" smtClean="0">
                <a:hlinkClick r:id="rId2"/>
              </a:rPr>
              <a:t>http://www.dit.ie/lttc/webcourseslogin/student/</a:t>
            </a:r>
            <a:endParaRPr lang="en-IE" dirty="0" smtClean="0"/>
          </a:p>
          <a:p>
            <a:endParaRPr lang="en-IE" dirty="0" smtClean="0"/>
          </a:p>
          <a:p>
            <a:pPr lvl="1"/>
            <a:endParaRPr lang="en-IE" dirty="0" smtClean="0"/>
          </a:p>
        </p:txBody>
      </p:sp>
    </p:spTree>
    <p:extLst>
      <p:ext uri="{BB962C8B-B14F-4D97-AF65-F5344CB8AC3E}">
        <p14:creationId xmlns:p14="http://schemas.microsoft.com/office/powerpoint/2010/main" val="450591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DT228A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E" dirty="0"/>
              <a:t>The module description is</a:t>
            </a:r>
          </a:p>
          <a:p>
            <a:pPr lvl="1"/>
            <a:r>
              <a:rPr lang="en-IE" dirty="0"/>
              <a:t>Introduction to key concepts required to conduct a statistical research inquiry for MSc students within the School of Computing and PhD students within the DIT.</a:t>
            </a:r>
          </a:p>
          <a:p>
            <a:r>
              <a:rPr lang="en-IE" dirty="0"/>
              <a:t>The </a:t>
            </a:r>
            <a:r>
              <a:rPr lang="en-IE" dirty="0" err="1"/>
              <a:t>moduleID</a:t>
            </a:r>
            <a:r>
              <a:rPr lang="en-IE" dirty="0"/>
              <a:t> is </a:t>
            </a:r>
          </a:p>
          <a:p>
            <a:pPr lvl="1"/>
            <a:r>
              <a:rPr lang="en-IE" dirty="0" smtClean="0"/>
              <a:t>MATH9100-A: </a:t>
            </a:r>
            <a:r>
              <a:rPr lang="en-IE" dirty="0"/>
              <a:t>Probability and Statistical Inference</a:t>
            </a:r>
          </a:p>
          <a:p>
            <a:pPr lvl="1"/>
            <a:r>
              <a:rPr lang="en-IE" dirty="0"/>
              <a:t>You need a code to register</a:t>
            </a:r>
          </a:p>
          <a:p>
            <a:pPr lvl="2"/>
            <a:r>
              <a:rPr lang="en-IE" smtClean="0"/>
              <a:t>PSIA2018</a:t>
            </a:r>
            <a:endParaRPr lang="en-IE" dirty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2584048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DT228B &amp;  DT9231 &amp; PhD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E" dirty="0"/>
              <a:t>The module description is</a:t>
            </a:r>
          </a:p>
          <a:p>
            <a:pPr lvl="1"/>
            <a:r>
              <a:rPr lang="en-IE" dirty="0"/>
              <a:t>Introduction to key concepts required to conduct a statistical research inquiry for MSc students within the School of Computing and PhD students within the DIT.</a:t>
            </a:r>
          </a:p>
          <a:p>
            <a:r>
              <a:rPr lang="en-IE" dirty="0"/>
              <a:t>The </a:t>
            </a:r>
            <a:r>
              <a:rPr lang="en-IE" dirty="0" err="1"/>
              <a:t>moduleID</a:t>
            </a:r>
            <a:r>
              <a:rPr lang="en-IE" dirty="0"/>
              <a:t> is </a:t>
            </a:r>
          </a:p>
          <a:p>
            <a:pPr lvl="1"/>
            <a:r>
              <a:rPr lang="en-IE" dirty="0"/>
              <a:t>MATH9100-B: Probability and Statistical Inference</a:t>
            </a:r>
          </a:p>
          <a:p>
            <a:pPr lvl="1"/>
            <a:r>
              <a:rPr lang="en-IE" dirty="0"/>
              <a:t>You need a code to register</a:t>
            </a:r>
          </a:p>
          <a:p>
            <a:pPr lvl="2"/>
            <a:r>
              <a:rPr lang="en-IE" dirty="0"/>
              <a:t>PSIB2018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8116212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General Updates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E" dirty="0"/>
              <a:t>Information about class location, times lecture and lab content, preparation, tools, assessments etc. will be made</a:t>
            </a:r>
          </a:p>
          <a:p>
            <a:pPr lvl="1"/>
            <a:r>
              <a:rPr lang="en-IE" dirty="0"/>
              <a:t>Via Webcourses Announcements</a:t>
            </a:r>
          </a:p>
          <a:p>
            <a:pPr lvl="1"/>
            <a:r>
              <a:rPr lang="en-IE" dirty="0"/>
              <a:t>And through email from Webcourses (to your DIT email accounts)</a:t>
            </a:r>
          </a:p>
          <a:p>
            <a:pPr lvl="1"/>
            <a:r>
              <a:rPr lang="en-IE" dirty="0"/>
              <a:t>Blog will used for very short notice changes if any occur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8811530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Module Material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Lecture </a:t>
            </a:r>
            <a:r>
              <a:rPr lang="en-IE" dirty="0"/>
              <a:t>notes </a:t>
            </a:r>
            <a:r>
              <a:rPr lang="en-IE" dirty="0" smtClean="0"/>
              <a:t>and lab exercises</a:t>
            </a:r>
          </a:p>
          <a:p>
            <a:pPr lvl="1"/>
            <a:r>
              <a:rPr lang="en-IE" dirty="0"/>
              <a:t>W</a:t>
            </a:r>
            <a:r>
              <a:rPr lang="en-IE" dirty="0" smtClean="0"/>
              <a:t>ill </a:t>
            </a:r>
            <a:r>
              <a:rPr lang="en-IE" dirty="0"/>
              <a:t>be available in advance of classes</a:t>
            </a:r>
          </a:p>
          <a:p>
            <a:pPr lvl="1"/>
            <a:r>
              <a:rPr lang="en-US" dirty="0"/>
              <a:t>Please Note: </a:t>
            </a:r>
          </a:p>
          <a:p>
            <a:pPr lvl="2"/>
            <a:r>
              <a:rPr lang="en-US" dirty="0"/>
              <a:t>Lecture notes are intended </a:t>
            </a:r>
            <a:r>
              <a:rPr lang="en-US" b="1" dirty="0"/>
              <a:t>to be a supplement to attending lectures not a </a:t>
            </a:r>
            <a:r>
              <a:rPr lang="en-US" b="1" dirty="0" smtClean="0"/>
              <a:t>replacement</a:t>
            </a:r>
          </a:p>
          <a:p>
            <a:r>
              <a:rPr lang="en-US" dirty="0" smtClean="0"/>
              <a:t>Lab solutions will be published after the classes are completed </a:t>
            </a:r>
          </a:p>
          <a:p>
            <a:pPr marL="27432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15186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mtClean="0"/>
              <a:t>Assessment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Will be made available via Webcourses</a:t>
            </a:r>
          </a:p>
          <a:p>
            <a:r>
              <a:rPr lang="en-US" b="1" dirty="0" smtClean="0"/>
              <a:t>Must be </a:t>
            </a:r>
            <a:r>
              <a:rPr lang="en-US" dirty="0" smtClean="0"/>
              <a:t>submitted via Webcourses</a:t>
            </a:r>
          </a:p>
          <a:p>
            <a:endParaRPr lang="en-IE" dirty="0" smtClean="0"/>
          </a:p>
          <a:p>
            <a:pPr lvl="1"/>
            <a:endParaRPr lang="en-IE" dirty="0" smtClean="0"/>
          </a:p>
        </p:txBody>
      </p:sp>
    </p:spTree>
    <p:extLst>
      <p:ext uri="{BB962C8B-B14F-4D97-AF65-F5344CB8AC3E}">
        <p14:creationId xmlns:p14="http://schemas.microsoft.com/office/powerpoint/2010/main" val="3413696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Assessment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E" dirty="0"/>
              <a:t>PhD Students</a:t>
            </a:r>
          </a:p>
          <a:p>
            <a:pPr lvl="1"/>
            <a:r>
              <a:rPr lang="en-IE" dirty="0"/>
              <a:t>100% Continuous </a:t>
            </a:r>
            <a:r>
              <a:rPr lang="en-IE" dirty="0" smtClean="0"/>
              <a:t>Assessment to achieve Pass/Fail Grade</a:t>
            </a:r>
            <a:endParaRPr lang="en-IE" dirty="0"/>
          </a:p>
          <a:p>
            <a:r>
              <a:rPr lang="en-IE" dirty="0" err="1" smtClean="0"/>
              <a:t>PGCert</a:t>
            </a:r>
            <a:r>
              <a:rPr lang="en-IE" dirty="0" smtClean="0"/>
              <a:t>/MSc Students</a:t>
            </a:r>
          </a:p>
          <a:p>
            <a:pPr lvl="1"/>
            <a:r>
              <a:rPr lang="en-IE" dirty="0"/>
              <a:t>5</a:t>
            </a:r>
            <a:r>
              <a:rPr lang="en-IE" dirty="0" smtClean="0"/>
              <a:t>0% End of Semester Examination (2 hours)</a:t>
            </a:r>
          </a:p>
          <a:p>
            <a:pPr lvl="2"/>
            <a:r>
              <a:rPr lang="en-IE" dirty="0" smtClean="0"/>
              <a:t>Previous papers will be made available in advance</a:t>
            </a:r>
          </a:p>
          <a:p>
            <a:pPr lvl="3"/>
            <a:r>
              <a:rPr lang="en-IE" dirty="0" smtClean="0"/>
              <a:t>Only interested in those from 2015 and later if searching online repository</a:t>
            </a:r>
          </a:p>
          <a:p>
            <a:pPr lvl="1"/>
            <a:r>
              <a:rPr lang="en-IE" dirty="0"/>
              <a:t>5</a:t>
            </a:r>
            <a:r>
              <a:rPr lang="en-IE" dirty="0" smtClean="0"/>
              <a:t>0% Continuous Assessment</a:t>
            </a:r>
          </a:p>
          <a:p>
            <a:pPr lvl="1"/>
            <a:r>
              <a:rPr lang="en-IE" dirty="0" smtClean="0"/>
              <a:t>Will receive actual marks for both elements plus combined overall result.</a:t>
            </a:r>
          </a:p>
          <a:p>
            <a:r>
              <a:rPr lang="en-IE" dirty="0" err="1" smtClean="0"/>
              <a:t>PGCert</a:t>
            </a:r>
            <a:r>
              <a:rPr lang="en-IE" dirty="0" smtClean="0"/>
              <a:t>/MSc </a:t>
            </a:r>
            <a:r>
              <a:rPr lang="en-IE" dirty="0"/>
              <a:t>and PhD </a:t>
            </a:r>
            <a:endParaRPr lang="en-IE" dirty="0" smtClean="0"/>
          </a:p>
          <a:p>
            <a:pPr lvl="1"/>
            <a:r>
              <a:rPr lang="en-IE" dirty="0" smtClean="0"/>
              <a:t>Students </a:t>
            </a:r>
            <a:r>
              <a:rPr lang="en-IE" dirty="0"/>
              <a:t>will have slightly different </a:t>
            </a:r>
            <a:r>
              <a:rPr lang="en-IE" dirty="0" smtClean="0"/>
              <a:t>continuous assessment specification </a:t>
            </a:r>
            <a:r>
              <a:rPr lang="en-IE" dirty="0"/>
              <a:t>in order to reflect difference in levels of study</a:t>
            </a:r>
          </a:p>
          <a:p>
            <a:endParaRPr lang="en-IE" i="1" dirty="0"/>
          </a:p>
        </p:txBody>
      </p:sp>
    </p:spTree>
    <p:extLst>
      <p:ext uri="{BB962C8B-B14F-4D97-AF65-F5344CB8AC3E}">
        <p14:creationId xmlns:p14="http://schemas.microsoft.com/office/powerpoint/2010/main" val="1700933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Continuous Assessment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Will be made available in Week 3</a:t>
            </a:r>
          </a:p>
          <a:p>
            <a:r>
              <a:rPr lang="en-IE" dirty="0" smtClean="0"/>
              <a:t>First submission due mid-semester (Week </a:t>
            </a:r>
            <a:r>
              <a:rPr lang="en-IE" dirty="0" smtClean="0"/>
              <a:t>7</a:t>
            </a:r>
            <a:r>
              <a:rPr lang="en-IE" dirty="0" smtClean="0"/>
              <a:t>)</a:t>
            </a:r>
            <a:endParaRPr lang="en-IE" dirty="0"/>
          </a:p>
          <a:p>
            <a:r>
              <a:rPr lang="en-IE" dirty="0" smtClean="0"/>
              <a:t>Second </a:t>
            </a:r>
            <a:r>
              <a:rPr lang="en-IE" dirty="0"/>
              <a:t>submission </a:t>
            </a:r>
            <a:r>
              <a:rPr lang="en-IE" dirty="0" smtClean="0"/>
              <a:t>due at the end of the semester (Week </a:t>
            </a:r>
            <a:r>
              <a:rPr lang="en-IE" dirty="0" smtClean="0"/>
              <a:t>11)</a:t>
            </a:r>
            <a:endParaRPr lang="en-IE" dirty="0" smtClean="0"/>
          </a:p>
          <a:p>
            <a:r>
              <a:rPr lang="en-IE" dirty="0" smtClean="0"/>
              <a:t>You </a:t>
            </a:r>
            <a:r>
              <a:rPr lang="en-IE" dirty="0"/>
              <a:t>will have time to work on the assignment </a:t>
            </a:r>
            <a:r>
              <a:rPr lang="en-IE" dirty="0" smtClean="0"/>
              <a:t>during class</a:t>
            </a:r>
            <a:endParaRPr lang="en-IE" dirty="0"/>
          </a:p>
          <a:p>
            <a:pPr marL="0" indent="0">
              <a:buNone/>
            </a:pPr>
            <a:endParaRPr lang="en-IE" dirty="0"/>
          </a:p>
          <a:p>
            <a:pPr lvl="1"/>
            <a:endParaRPr lang="en-IE" dirty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616390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 smtClean="0"/>
              <a:t>What is the module about?</a:t>
            </a:r>
            <a:endParaRPr lang="en-I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78509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House Keeping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E" dirty="0" smtClean="0"/>
              <a:t>Temporary web page</a:t>
            </a:r>
          </a:p>
          <a:p>
            <a:pPr lvl="1"/>
            <a:r>
              <a:rPr lang="en-IE" dirty="0" smtClean="0"/>
              <a:t>While people are waiting to register</a:t>
            </a:r>
          </a:p>
          <a:p>
            <a:pPr lvl="1"/>
            <a:r>
              <a:rPr lang="en-IE" dirty="0">
                <a:hlinkClick r:id="rId2"/>
              </a:rPr>
              <a:t>https://</a:t>
            </a:r>
            <a:r>
              <a:rPr lang="en-IE" dirty="0" smtClean="0">
                <a:hlinkClick r:id="rId2"/>
              </a:rPr>
              <a:t>tinyurl.com/lawless2018</a:t>
            </a:r>
            <a:endParaRPr lang="en-IE" dirty="0" smtClean="0"/>
          </a:p>
          <a:p>
            <a:pPr lvl="2"/>
            <a:r>
              <a:rPr lang="en-IE" dirty="0" smtClean="0"/>
              <a:t>Click on PSI2018 at top right hand side of screen</a:t>
            </a:r>
          </a:p>
          <a:p>
            <a:pPr lvl="2"/>
            <a:r>
              <a:rPr lang="en-IE" dirty="0" smtClean="0"/>
              <a:t>All material will be available there for a couple of weeks</a:t>
            </a:r>
          </a:p>
          <a:p>
            <a:pPr lvl="3"/>
            <a:r>
              <a:rPr lang="en-IE" dirty="0" smtClean="0"/>
              <a:t>If you still require special access after week 3 you will need to email me to request it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172582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Classes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E" dirty="0" smtClean="0"/>
              <a:t>Wednesday</a:t>
            </a:r>
          </a:p>
          <a:p>
            <a:pPr lvl="1"/>
            <a:r>
              <a:rPr lang="en-IE" dirty="0" smtClean="0"/>
              <a:t>DT228A Full Time</a:t>
            </a:r>
          </a:p>
          <a:p>
            <a:pPr lvl="2"/>
            <a:r>
              <a:rPr lang="en-IE" dirty="0" smtClean="0"/>
              <a:t>14.00 KA-3-022 Lecture</a:t>
            </a:r>
          </a:p>
          <a:p>
            <a:pPr lvl="2"/>
            <a:r>
              <a:rPr lang="en-IE" dirty="0" smtClean="0"/>
              <a:t>Followed by lab in KA-3-006 or KA-3-008 (start time 15.30/16.00) depending on topic</a:t>
            </a:r>
          </a:p>
          <a:p>
            <a:pPr lvl="1"/>
            <a:r>
              <a:rPr lang="en-IE" dirty="0" smtClean="0"/>
              <a:t>DT228B/DT9231 Part Time</a:t>
            </a:r>
          </a:p>
          <a:p>
            <a:pPr lvl="2"/>
            <a:r>
              <a:rPr lang="en-IE" dirty="0" smtClean="0"/>
              <a:t>18.30 KE-B-016</a:t>
            </a:r>
          </a:p>
          <a:p>
            <a:pPr lvl="2"/>
            <a:r>
              <a:rPr lang="en-IE" dirty="0" smtClean="0"/>
              <a:t>Mixture of lecture and lab</a:t>
            </a:r>
          </a:p>
          <a:p>
            <a:pPr lvl="2"/>
            <a:r>
              <a:rPr lang="en-IE" dirty="0" smtClean="0"/>
              <a:t>If we need to move room due to </a:t>
            </a:r>
            <a:r>
              <a:rPr lang="en-IE" dirty="0" err="1" smtClean="0"/>
              <a:t>Wi-fi</a:t>
            </a:r>
            <a:r>
              <a:rPr lang="en-IE" dirty="0" smtClean="0"/>
              <a:t> issues we have labs allocated.</a:t>
            </a:r>
          </a:p>
          <a:p>
            <a:pPr marL="274320" lvl="1" indent="0">
              <a:buNone/>
            </a:pPr>
            <a:endParaRPr lang="en-IE" dirty="0" smtClean="0"/>
          </a:p>
          <a:p>
            <a:pPr lvl="3"/>
            <a:endParaRPr lang="en-IE" dirty="0" smtClean="0"/>
          </a:p>
          <a:p>
            <a:pPr lvl="1"/>
            <a:endParaRPr lang="en-IE" dirty="0" smtClean="0"/>
          </a:p>
          <a:p>
            <a:pPr lvl="1"/>
            <a:endParaRPr lang="en-IE" dirty="0" smtClean="0"/>
          </a:p>
          <a:p>
            <a:pPr lvl="1"/>
            <a:endParaRPr lang="en-IE" dirty="0" smtClean="0"/>
          </a:p>
        </p:txBody>
      </p:sp>
    </p:spTree>
    <p:extLst>
      <p:ext uri="{BB962C8B-B14F-4D97-AF65-F5344CB8AC3E}">
        <p14:creationId xmlns:p14="http://schemas.microsoft.com/office/powerpoint/2010/main" val="57696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House Keeping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Best way to contact me</a:t>
            </a:r>
          </a:p>
          <a:p>
            <a:pPr lvl="1"/>
            <a:r>
              <a:rPr lang="en-IE" dirty="0" smtClean="0"/>
              <a:t>Email: </a:t>
            </a:r>
            <a:r>
              <a:rPr lang="en-IE" dirty="0" smtClean="0">
                <a:hlinkClick r:id="rId2"/>
              </a:rPr>
              <a:t>deirdre.lawless@dit.ie</a:t>
            </a:r>
            <a:endParaRPr lang="en-IE" dirty="0"/>
          </a:p>
          <a:p>
            <a:pPr marL="274320" lvl="1" indent="0">
              <a:buNone/>
            </a:pPr>
            <a:endParaRPr lang="en-IE" dirty="0" smtClean="0"/>
          </a:p>
          <a:p>
            <a:pPr lvl="1"/>
            <a:r>
              <a:rPr lang="en-IE" dirty="0" smtClean="0"/>
              <a:t>Or talk to me during class.</a:t>
            </a:r>
            <a:endParaRPr lang="en-IE" dirty="0"/>
          </a:p>
          <a:p>
            <a:pPr marL="274320" lvl="1" indent="0">
              <a:buNone/>
            </a:pPr>
            <a:endParaRPr lang="en-IE" dirty="0" smtClean="0"/>
          </a:p>
          <a:p>
            <a:pPr marL="274320" lvl="1" indent="0">
              <a:buNone/>
            </a:pPr>
            <a:endParaRPr lang="en-IE" dirty="0"/>
          </a:p>
          <a:p>
            <a:pPr lvl="1"/>
            <a:endParaRPr lang="en-IE" dirty="0" smtClean="0"/>
          </a:p>
        </p:txBody>
      </p:sp>
    </p:spTree>
    <p:extLst>
      <p:ext uri="{BB962C8B-B14F-4D97-AF65-F5344CB8AC3E}">
        <p14:creationId xmlns:p14="http://schemas.microsoft.com/office/powerpoint/2010/main" val="2679628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Software 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E" dirty="0" smtClean="0"/>
              <a:t>R and R Studio</a:t>
            </a:r>
          </a:p>
        </p:txBody>
      </p:sp>
    </p:spTree>
    <p:extLst>
      <p:ext uri="{BB962C8B-B14F-4D97-AF65-F5344CB8AC3E}">
        <p14:creationId xmlns:p14="http://schemas.microsoft.com/office/powerpoint/2010/main" val="520743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6"/>
          <p:cNvSpPr txBox="1">
            <a:spLocks noChangeArrowheads="1"/>
          </p:cNvSpPr>
          <p:nvPr/>
        </p:nvSpPr>
        <p:spPr bwMode="auto">
          <a:xfrm>
            <a:off x="4067944" y="850900"/>
            <a:ext cx="4680520" cy="5447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GB" altLang="en-US" dirty="0" smtClean="0">
                <a:solidFill>
                  <a:srgbClr val="000000"/>
                </a:solidFill>
                <a:latin typeface="Tahoma" pitchFamily="34" charset="0"/>
              </a:rPr>
              <a:t>Discovering Statistics with R – Field, Miles &amp; Field</a:t>
            </a:r>
          </a:p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GB" altLang="en-US" dirty="0" smtClean="0">
                <a:solidFill>
                  <a:srgbClr val="000000"/>
                </a:solidFill>
                <a:latin typeface="Tahoma" pitchFamily="34" charset="0"/>
              </a:rPr>
              <a:t>2 copies in library</a:t>
            </a:r>
          </a:p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endParaRPr lang="en-GB" altLang="en-US" b="1" u="sng" dirty="0">
              <a:solidFill>
                <a:srgbClr val="000000"/>
              </a:solidFill>
              <a:latin typeface="Tahoma" pitchFamily="34" charset="0"/>
            </a:endParaRPr>
          </a:p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GB" altLang="en-US" b="1" u="sng" dirty="0" smtClean="0">
                <a:solidFill>
                  <a:srgbClr val="000000"/>
                </a:solidFill>
                <a:latin typeface="Tahoma" pitchFamily="34" charset="0"/>
              </a:rPr>
              <a:t>Available </a:t>
            </a:r>
            <a:r>
              <a:rPr lang="en-GB" altLang="en-US" b="1" u="sng" dirty="0">
                <a:solidFill>
                  <a:srgbClr val="000000"/>
                </a:solidFill>
                <a:latin typeface="Tahoma" pitchFamily="34" charset="0"/>
              </a:rPr>
              <a:t>from</a:t>
            </a:r>
            <a:r>
              <a:rPr lang="en-GB" altLang="en-US" b="1" u="sng" dirty="0" smtClean="0">
                <a:solidFill>
                  <a:srgbClr val="000000"/>
                </a:solidFill>
                <a:latin typeface="Tahoma" pitchFamily="34" charset="0"/>
              </a:rPr>
              <a:t>:</a:t>
            </a:r>
          </a:p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GB" altLang="en-US" dirty="0" smtClean="0">
                <a:solidFill>
                  <a:srgbClr val="000000"/>
                </a:solidFill>
                <a:latin typeface="Tahoma" pitchFamily="34" charset="0"/>
              </a:rPr>
              <a:t>Amazon</a:t>
            </a:r>
          </a:p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GB" altLang="en-US" dirty="0" smtClean="0">
                <a:solidFill>
                  <a:srgbClr val="000000"/>
                </a:solidFill>
                <a:latin typeface="Tahoma" pitchFamily="34" charset="0"/>
              </a:rPr>
              <a:t>Datasets and R scripts available at</a:t>
            </a:r>
          </a:p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GB" altLang="en-US" dirty="0">
                <a:solidFill>
                  <a:srgbClr val="000000"/>
                </a:solidFill>
                <a:latin typeface="Tahoma" pitchFamily="34" charset="0"/>
                <a:hlinkClick r:id="rId2"/>
              </a:rPr>
              <a:t>https://</a:t>
            </a:r>
            <a:r>
              <a:rPr lang="en-GB" altLang="en-US" dirty="0" smtClean="0">
                <a:solidFill>
                  <a:srgbClr val="000000"/>
                </a:solidFill>
                <a:latin typeface="Tahoma" pitchFamily="34" charset="0"/>
                <a:hlinkClick r:id="rId2"/>
              </a:rPr>
              <a:t>studysites.uk.sagepub.com/dsur/study/default.htm</a:t>
            </a:r>
            <a:endParaRPr lang="en-GB" altLang="en-US" dirty="0" smtClean="0">
              <a:solidFill>
                <a:srgbClr val="000000"/>
              </a:solidFill>
              <a:latin typeface="Tahoma" pitchFamily="34" charset="0"/>
            </a:endParaRPr>
          </a:p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endParaRPr lang="en-GB" altLang="en-US" dirty="0">
              <a:solidFill>
                <a:srgbClr val="000000"/>
              </a:solidFill>
              <a:latin typeface="Tahoma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484784"/>
            <a:ext cx="2520280" cy="3364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1992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6"/>
          <p:cNvSpPr txBox="1">
            <a:spLocks noChangeArrowheads="1"/>
          </p:cNvSpPr>
          <p:nvPr/>
        </p:nvSpPr>
        <p:spPr bwMode="auto">
          <a:xfrm>
            <a:off x="4067944" y="850900"/>
            <a:ext cx="4680520" cy="489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GB" altLang="en-US" dirty="0" smtClean="0">
                <a:solidFill>
                  <a:srgbClr val="000000"/>
                </a:solidFill>
                <a:latin typeface="Tahoma" pitchFamily="34" charset="0"/>
              </a:rPr>
              <a:t>Introduction to Statistics and Data Analysis – Peck, Olsen &amp; Devore</a:t>
            </a:r>
          </a:p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endParaRPr lang="en-GB" altLang="en-US" b="1" u="sng" dirty="0">
              <a:solidFill>
                <a:srgbClr val="000000"/>
              </a:solidFill>
              <a:latin typeface="Tahoma" pitchFamily="34" charset="0"/>
            </a:endParaRPr>
          </a:p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endParaRPr lang="en-GB" altLang="en-US" b="1" u="sng" dirty="0" smtClean="0">
              <a:solidFill>
                <a:srgbClr val="000000"/>
              </a:solidFill>
              <a:latin typeface="Tahoma" pitchFamily="34" charset="0"/>
            </a:endParaRPr>
          </a:p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GB" altLang="en-US" b="1" u="sng" dirty="0" smtClean="0">
                <a:solidFill>
                  <a:srgbClr val="000000"/>
                </a:solidFill>
                <a:latin typeface="Tahoma" pitchFamily="34" charset="0"/>
              </a:rPr>
              <a:t>Available </a:t>
            </a:r>
            <a:r>
              <a:rPr lang="en-GB" altLang="en-US" b="1" u="sng" dirty="0">
                <a:solidFill>
                  <a:srgbClr val="000000"/>
                </a:solidFill>
                <a:latin typeface="Tahoma" pitchFamily="34" charset="0"/>
              </a:rPr>
              <a:t>from</a:t>
            </a:r>
            <a:r>
              <a:rPr lang="en-GB" altLang="en-US" b="1" u="sng" dirty="0" smtClean="0">
                <a:solidFill>
                  <a:srgbClr val="000000"/>
                </a:solidFill>
                <a:latin typeface="Tahoma" pitchFamily="34" charset="0"/>
              </a:rPr>
              <a:t>:</a:t>
            </a:r>
          </a:p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GB" altLang="en-US" dirty="0" smtClean="0">
                <a:solidFill>
                  <a:srgbClr val="000000"/>
                </a:solidFill>
                <a:latin typeface="Tahoma" pitchFamily="34" charset="0"/>
              </a:rPr>
              <a:t>Amazon</a:t>
            </a:r>
          </a:p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GB" altLang="en-US" dirty="0" smtClean="0">
                <a:solidFill>
                  <a:srgbClr val="000000"/>
                </a:solidFill>
                <a:latin typeface="Tahoma" pitchFamily="34" charset="0"/>
              </a:rPr>
              <a:t>Lots of copies available in DIT library</a:t>
            </a:r>
            <a:r>
              <a:rPr lang="en-GB" altLang="en-US" dirty="0">
                <a:solidFill>
                  <a:srgbClr val="000000"/>
                </a:solidFill>
                <a:latin typeface="Tahoma" pitchFamily="34" charset="0"/>
              </a:rPr>
              <a:t> </a:t>
            </a:r>
            <a:endParaRPr lang="en-GB" altLang="en-US" dirty="0" smtClean="0">
              <a:solidFill>
                <a:srgbClr val="000000"/>
              </a:solidFill>
              <a:latin typeface="Tahoma" pitchFamily="34" charset="0"/>
            </a:endParaRPr>
          </a:p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endParaRPr lang="en-GB" altLang="en-US" dirty="0">
              <a:solidFill>
                <a:srgbClr val="000000"/>
              </a:solidFill>
              <a:latin typeface="Tahoma" pitchFamily="34" charset="0"/>
            </a:endParaRPr>
          </a:p>
        </p:txBody>
      </p:sp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340768"/>
            <a:ext cx="2959199" cy="3796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98406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For the purposes of this module…</a:t>
            </a:r>
            <a:endParaRPr lang="en-I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268760"/>
            <a:ext cx="7091103" cy="495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0490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3" name="AutoShape 2" descr="Image result for statistics cartoon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E" dirty="0"/>
          </a:p>
        </p:txBody>
      </p:sp>
      <p:pic>
        <p:nvPicPr>
          <p:cNvPr id="5124" name="Picture 4" descr="https://i0.wp.com/www.scottbot.net/HIAL/wp-content/uploads/2012/01/Last-line-of-defense-statistics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245243"/>
            <a:ext cx="6528725" cy="4896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113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 dirty="0"/>
          </a:p>
        </p:txBody>
      </p:sp>
      <p:pic>
        <p:nvPicPr>
          <p:cNvPr id="3" name="Picture 2" descr="C:\Users\Jojo\Documents\2013\funny\514_400x400_Fram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5193" y="1340768"/>
            <a:ext cx="5000625" cy="500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74519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What is the module about?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For the purposes of a Statistical Inquiry</a:t>
            </a:r>
          </a:p>
          <a:p>
            <a:pPr lvl="1"/>
            <a:r>
              <a:rPr lang="en-IE" dirty="0" smtClean="0"/>
              <a:t>How to collect and prepare data for use</a:t>
            </a:r>
          </a:p>
          <a:p>
            <a:pPr lvl="1"/>
            <a:r>
              <a:rPr lang="en-IE" dirty="0" smtClean="0"/>
              <a:t>How to describe the data (in terms of format and statistically)</a:t>
            </a:r>
          </a:p>
          <a:p>
            <a:pPr lvl="1"/>
            <a:r>
              <a:rPr lang="en-IE" dirty="0" smtClean="0"/>
              <a:t>How to formulate, state, test and report on hypotheses</a:t>
            </a:r>
          </a:p>
          <a:p>
            <a:pPr lvl="1"/>
            <a:r>
              <a:rPr lang="en-IE" dirty="0" smtClean="0"/>
              <a:t>How to conduct exploratory and predictive analytics</a:t>
            </a:r>
          </a:p>
          <a:p>
            <a:pPr lvl="1"/>
            <a:r>
              <a:rPr lang="en-IE" dirty="0" smtClean="0"/>
              <a:t>How to use an appropriate software package </a:t>
            </a:r>
          </a:p>
          <a:p>
            <a:pPr lvl="2"/>
            <a:r>
              <a:rPr lang="en-IE" dirty="0" smtClean="0"/>
              <a:t>We will be using R</a:t>
            </a:r>
          </a:p>
          <a:p>
            <a:pPr lvl="1"/>
            <a:r>
              <a:rPr lang="en-IE" dirty="0" smtClean="0"/>
              <a:t>How to report your findings correctly</a:t>
            </a:r>
          </a:p>
          <a:p>
            <a:pPr marL="594360" lvl="2" indent="0">
              <a:buNone/>
            </a:pP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75162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How to succeed in the module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Work steadily through the material</a:t>
            </a:r>
          </a:p>
          <a:p>
            <a:pPr lvl="1"/>
            <a:r>
              <a:rPr lang="en-IE" dirty="0" smtClean="0"/>
              <a:t>Keep up </a:t>
            </a:r>
          </a:p>
          <a:p>
            <a:pPr lvl="1"/>
            <a:r>
              <a:rPr lang="en-IE" dirty="0" smtClean="0"/>
              <a:t>Make use of the lab time allocated to work on CA</a:t>
            </a:r>
          </a:p>
          <a:p>
            <a:r>
              <a:rPr lang="en-IE" dirty="0" smtClean="0"/>
              <a:t>Make your ow</a:t>
            </a:r>
            <a:r>
              <a:rPr lang="en-IE" dirty="0"/>
              <a:t>n</a:t>
            </a:r>
            <a:r>
              <a:rPr lang="en-IE" dirty="0" smtClean="0"/>
              <a:t> notes </a:t>
            </a:r>
          </a:p>
          <a:p>
            <a:pPr lvl="1"/>
            <a:r>
              <a:rPr lang="en-IE" dirty="0" smtClean="0"/>
              <a:t>On the topics we cover in class</a:t>
            </a:r>
          </a:p>
          <a:p>
            <a:pPr lvl="1"/>
            <a:r>
              <a:rPr lang="en-IE" dirty="0" smtClean="0"/>
              <a:t>On how to use the software</a:t>
            </a:r>
          </a:p>
          <a:p>
            <a:pPr lvl="2"/>
            <a:r>
              <a:rPr lang="en-IE" dirty="0" smtClean="0"/>
              <a:t>Make comments in your scripts/output and save it somewhere</a:t>
            </a:r>
            <a:endParaRPr lang="en-US" dirty="0" smtClean="0"/>
          </a:p>
          <a:p>
            <a:r>
              <a:rPr lang="en-US" dirty="0" smtClean="0"/>
              <a:t>Don’t be afraid to ask questions</a:t>
            </a:r>
          </a:p>
          <a:p>
            <a:pPr lvl="1"/>
            <a:r>
              <a:rPr lang="en-US" dirty="0" smtClean="0"/>
              <a:t>Of me, of each other, on the web…</a:t>
            </a:r>
          </a:p>
          <a:p>
            <a:r>
              <a:rPr lang="en-US" dirty="0" smtClean="0"/>
              <a:t>Keep going…</a:t>
            </a:r>
            <a:endParaRPr lang="en-IE" dirty="0" smtClean="0"/>
          </a:p>
          <a:p>
            <a:pPr lvl="1"/>
            <a:endParaRPr lang="en-IE" dirty="0" smtClean="0"/>
          </a:p>
          <a:p>
            <a:pPr lvl="1"/>
            <a:endParaRPr lang="en-IE" dirty="0" smtClean="0"/>
          </a:p>
          <a:p>
            <a:endParaRPr lang="en-IE" dirty="0" smtClean="0"/>
          </a:p>
        </p:txBody>
      </p:sp>
    </p:spTree>
    <p:extLst>
      <p:ext uri="{BB962C8B-B14F-4D97-AF65-F5344CB8AC3E}">
        <p14:creationId xmlns:p14="http://schemas.microsoft.com/office/powerpoint/2010/main" val="325681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How to succeed in the module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E" dirty="0" smtClean="0"/>
              <a:t>Focus on learning the process of conducting a statistical analysis </a:t>
            </a:r>
          </a:p>
          <a:p>
            <a:pPr lvl="1"/>
            <a:r>
              <a:rPr lang="en-US" dirty="0" smtClean="0"/>
              <a:t>What are you trying to discover or show?</a:t>
            </a:r>
          </a:p>
          <a:p>
            <a:pPr lvl="2"/>
            <a:r>
              <a:rPr lang="en-US" dirty="0" smtClean="0"/>
              <a:t>Figure out a question you are trying to answer/theory you are trying to test</a:t>
            </a:r>
          </a:p>
          <a:p>
            <a:pPr lvl="1"/>
            <a:r>
              <a:rPr lang="en-US" dirty="0" smtClean="0"/>
              <a:t>What data do you need to collect?</a:t>
            </a:r>
          </a:p>
          <a:p>
            <a:pPr lvl="1"/>
            <a:r>
              <a:rPr lang="en-US" dirty="0" smtClean="0"/>
              <a:t>Once you have data, how do you describe the data you have?  </a:t>
            </a:r>
          </a:p>
          <a:p>
            <a:pPr lvl="2"/>
            <a:r>
              <a:rPr lang="en-US" dirty="0" smtClean="0"/>
              <a:t>You need to explain this to whoever will be the consumer of your work</a:t>
            </a:r>
          </a:p>
          <a:p>
            <a:pPr lvl="1"/>
            <a:r>
              <a:rPr lang="en-US" dirty="0" smtClean="0"/>
              <a:t>What analysis should you conduct?</a:t>
            </a:r>
          </a:p>
          <a:p>
            <a:pPr lvl="2"/>
            <a:r>
              <a:rPr lang="en-US" dirty="0" smtClean="0"/>
              <a:t>You need to know the types of tests to run and how to explain this to your consumer</a:t>
            </a:r>
          </a:p>
          <a:p>
            <a:pPr lvl="1"/>
            <a:r>
              <a:rPr lang="en-US" dirty="0" smtClean="0"/>
              <a:t>How do you interpret your analysis?</a:t>
            </a:r>
          </a:p>
          <a:p>
            <a:pPr lvl="2"/>
            <a:r>
              <a:rPr lang="en-US" dirty="0" smtClean="0"/>
              <a:t>You need to know how to interpret the outcomes of the analysis and present these to your consumer</a:t>
            </a:r>
          </a:p>
          <a:p>
            <a:pPr lvl="1"/>
            <a:r>
              <a:rPr lang="en-US" dirty="0" smtClean="0"/>
              <a:t>How will you present your findings?</a:t>
            </a:r>
          </a:p>
          <a:p>
            <a:pPr marL="0" indent="0">
              <a:buNone/>
            </a:pPr>
            <a:endParaRPr lang="en-IE" dirty="0" smtClean="0"/>
          </a:p>
          <a:p>
            <a:pPr lvl="1"/>
            <a:endParaRPr lang="en-IE" dirty="0" smtClean="0"/>
          </a:p>
          <a:p>
            <a:pPr lvl="1"/>
            <a:endParaRPr lang="en-IE" dirty="0" smtClean="0"/>
          </a:p>
          <a:p>
            <a:endParaRPr lang="en-IE" dirty="0" smtClean="0"/>
          </a:p>
        </p:txBody>
      </p:sp>
    </p:spTree>
    <p:extLst>
      <p:ext uri="{BB962C8B-B14F-4D97-AF65-F5344CB8AC3E}">
        <p14:creationId xmlns:p14="http://schemas.microsoft.com/office/powerpoint/2010/main" val="4140868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At the end of the module, you </a:t>
            </a:r>
            <a:r>
              <a:rPr lang="en-US" dirty="0"/>
              <a:t>will be able to 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Present the question you are interested in </a:t>
            </a:r>
          </a:p>
          <a:p>
            <a:pPr lvl="1"/>
            <a:r>
              <a:rPr lang="en-US" dirty="0" smtClean="0"/>
              <a:t>In a way that makes sense to conduct a statistical analysis</a:t>
            </a:r>
          </a:p>
          <a:p>
            <a:r>
              <a:rPr lang="en-US" dirty="0" smtClean="0"/>
              <a:t>Inspect and prepare the data you have </a:t>
            </a:r>
          </a:p>
          <a:p>
            <a:pPr lvl="1"/>
            <a:r>
              <a:rPr lang="en-US" dirty="0" smtClean="0"/>
              <a:t>To support a statistical analysis</a:t>
            </a:r>
          </a:p>
          <a:p>
            <a:r>
              <a:rPr lang="en-US" dirty="0" smtClean="0"/>
              <a:t>Describe the data you have</a:t>
            </a:r>
          </a:p>
          <a:p>
            <a:pPr lvl="1"/>
            <a:r>
              <a:rPr lang="en-US" dirty="0" smtClean="0"/>
              <a:t>In a way that your consumer can understand any constraints the data may put on your analysis</a:t>
            </a:r>
          </a:p>
          <a:p>
            <a:r>
              <a:rPr lang="en-US" dirty="0" smtClean="0"/>
              <a:t>Conduct a statistical analysis</a:t>
            </a:r>
          </a:p>
          <a:p>
            <a:pPr lvl="1"/>
            <a:r>
              <a:rPr lang="en-US" dirty="0" smtClean="0"/>
              <a:t>Using appropriate statistical tests</a:t>
            </a:r>
          </a:p>
          <a:p>
            <a:r>
              <a:rPr lang="en-US" dirty="0" smtClean="0"/>
              <a:t>Report on your statistical analysis</a:t>
            </a:r>
          </a:p>
          <a:p>
            <a:pPr lvl="1"/>
            <a:r>
              <a:rPr lang="en-US" dirty="0" smtClean="0"/>
              <a:t>In a way that makes sense for your consumer</a:t>
            </a:r>
            <a:endParaRPr lang="en-US" dirty="0"/>
          </a:p>
          <a:p>
            <a:r>
              <a:rPr lang="en-US" dirty="0" smtClean="0"/>
              <a:t>Interpret the outcomes of your statistical analysis</a:t>
            </a:r>
          </a:p>
          <a:p>
            <a:pPr lvl="1"/>
            <a:r>
              <a:rPr lang="en-US" dirty="0" smtClean="0"/>
              <a:t>Drawing appropriate conclusions</a:t>
            </a:r>
          </a:p>
          <a:p>
            <a:r>
              <a:rPr lang="en-US" dirty="0" smtClean="0"/>
              <a:t>Report on the findings of your statistical analysis</a:t>
            </a:r>
          </a:p>
          <a:p>
            <a:pPr lvl="1"/>
            <a:r>
              <a:rPr lang="en-US" dirty="0" smtClean="0"/>
              <a:t>In a way that makes sense for your consumer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403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492</TotalTime>
  <Words>922</Words>
  <Application>Microsoft Office PowerPoint</Application>
  <PresentationFormat>On-screen Show (4:3)</PresentationFormat>
  <Paragraphs>144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27" baseType="lpstr">
      <vt:lpstr>Origin</vt:lpstr>
      <vt:lpstr>Default Design</vt:lpstr>
      <vt:lpstr>Probability and Statistical Inference </vt:lpstr>
      <vt:lpstr>What is the module about?</vt:lpstr>
      <vt:lpstr>For the purposes of this module…</vt:lpstr>
      <vt:lpstr>PowerPoint Presentation</vt:lpstr>
      <vt:lpstr>PowerPoint Presentation</vt:lpstr>
      <vt:lpstr>What is the module about?</vt:lpstr>
      <vt:lpstr>How to succeed in the module</vt:lpstr>
      <vt:lpstr>How to succeed in the module</vt:lpstr>
      <vt:lpstr>At the end of the module, you will be able to </vt:lpstr>
      <vt:lpstr>PowerPoint Presentation</vt:lpstr>
      <vt:lpstr>General Information</vt:lpstr>
      <vt:lpstr>Module Material</vt:lpstr>
      <vt:lpstr>DT228A</vt:lpstr>
      <vt:lpstr>DT228B &amp;  DT9231 &amp; PhD</vt:lpstr>
      <vt:lpstr>General Updates</vt:lpstr>
      <vt:lpstr>Module Material</vt:lpstr>
      <vt:lpstr>Assessment</vt:lpstr>
      <vt:lpstr>Assessment</vt:lpstr>
      <vt:lpstr>Continuous Assessment</vt:lpstr>
      <vt:lpstr>House Keeping</vt:lpstr>
      <vt:lpstr>Classes</vt:lpstr>
      <vt:lpstr>House Keeping</vt:lpstr>
      <vt:lpstr>Software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Probability and Statistical Inference</dc:title>
  <dc:creator>DIT</dc:creator>
  <cp:lastModifiedBy>DIT</cp:lastModifiedBy>
  <cp:revision>171</cp:revision>
  <dcterms:created xsi:type="dcterms:W3CDTF">2015-09-11T12:33:47Z</dcterms:created>
  <dcterms:modified xsi:type="dcterms:W3CDTF">2018-09-14T19:35:15Z</dcterms:modified>
</cp:coreProperties>
</file>