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455" r:id="rId3"/>
    <p:sldId id="360" r:id="rId4"/>
    <p:sldId id="361" r:id="rId5"/>
    <p:sldId id="362" r:id="rId6"/>
    <p:sldId id="373" r:id="rId7"/>
    <p:sldId id="439" r:id="rId8"/>
    <p:sldId id="440" r:id="rId9"/>
    <p:sldId id="441" r:id="rId10"/>
    <p:sldId id="468" r:id="rId11"/>
    <p:sldId id="469" r:id="rId12"/>
    <p:sldId id="470" r:id="rId13"/>
    <p:sldId id="442" r:id="rId14"/>
    <p:sldId id="444" r:id="rId15"/>
    <p:sldId id="471" r:id="rId16"/>
    <p:sldId id="472" r:id="rId17"/>
    <p:sldId id="473" r:id="rId18"/>
    <p:sldId id="474" r:id="rId19"/>
    <p:sldId id="475" r:id="rId20"/>
    <p:sldId id="476" r:id="rId21"/>
    <p:sldId id="486" r:id="rId22"/>
    <p:sldId id="477" r:id="rId23"/>
    <p:sldId id="445" r:id="rId24"/>
    <p:sldId id="487" r:id="rId25"/>
    <p:sldId id="447" r:id="rId26"/>
    <p:sldId id="448" r:id="rId27"/>
    <p:sldId id="449" r:id="rId28"/>
    <p:sldId id="478" r:id="rId29"/>
    <p:sldId id="479" r:id="rId30"/>
    <p:sldId id="480" r:id="rId31"/>
    <p:sldId id="481" r:id="rId32"/>
    <p:sldId id="483" r:id="rId33"/>
    <p:sldId id="484" r:id="rId34"/>
    <p:sldId id="454" r:id="rId35"/>
    <p:sldId id="508" r:id="rId36"/>
    <p:sldId id="374" r:id="rId37"/>
    <p:sldId id="366" r:id="rId38"/>
    <p:sldId id="397" r:id="rId39"/>
    <p:sldId id="462" r:id="rId40"/>
    <p:sldId id="493" r:id="rId41"/>
    <p:sldId id="494" r:id="rId42"/>
    <p:sldId id="495" r:id="rId43"/>
    <p:sldId id="498" r:id="rId44"/>
    <p:sldId id="496" r:id="rId45"/>
    <p:sldId id="516" r:id="rId46"/>
    <p:sldId id="509" r:id="rId47"/>
    <p:sldId id="499" r:id="rId48"/>
    <p:sldId id="497" r:id="rId49"/>
    <p:sldId id="395" r:id="rId50"/>
    <p:sldId id="510" r:id="rId51"/>
    <p:sldId id="511" r:id="rId52"/>
    <p:sldId id="269" r:id="rId53"/>
    <p:sldId id="318" r:id="rId54"/>
    <p:sldId id="319" r:id="rId55"/>
    <p:sldId id="320" r:id="rId56"/>
    <p:sldId id="321" r:id="rId57"/>
    <p:sldId id="322" r:id="rId58"/>
    <p:sldId id="512" r:id="rId59"/>
    <p:sldId id="323" r:id="rId60"/>
    <p:sldId id="325" r:id="rId61"/>
    <p:sldId id="326" r:id="rId62"/>
    <p:sldId id="328" r:id="rId63"/>
    <p:sldId id="329" r:id="rId64"/>
    <p:sldId id="414" r:id="rId65"/>
    <p:sldId id="419" r:id="rId66"/>
    <p:sldId id="332" r:id="rId67"/>
    <p:sldId id="434" r:id="rId68"/>
    <p:sldId id="333" r:id="rId69"/>
    <p:sldId id="334" r:id="rId70"/>
    <p:sldId id="515" r:id="rId71"/>
    <p:sldId id="431" r:id="rId72"/>
    <p:sldId id="429" r:id="rId73"/>
    <p:sldId id="430" r:id="rId74"/>
    <p:sldId id="432" r:id="rId75"/>
    <p:sldId id="433" r:id="rId76"/>
    <p:sldId id="336" r:id="rId77"/>
    <p:sldId id="337" r:id="rId78"/>
    <p:sldId id="517" r:id="rId79"/>
    <p:sldId id="420" r:id="rId80"/>
    <p:sldId id="421" r:id="rId81"/>
    <p:sldId id="424" r:id="rId82"/>
    <p:sldId id="500" r:id="rId83"/>
    <p:sldId id="501" r:id="rId84"/>
    <p:sldId id="503" r:id="rId85"/>
    <p:sldId id="505" r:id="rId86"/>
    <p:sldId id="514" r:id="rId87"/>
    <p:sldId id="513" r:id="rId88"/>
    <p:sldId id="506" r:id="rId89"/>
    <p:sldId id="490" r:id="rId90"/>
    <p:sldId id="488" r:id="rId91"/>
    <p:sldId id="491" r:id="rId92"/>
    <p:sldId id="492" r:id="rId93"/>
    <p:sldId id="507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9" autoAdjust="0"/>
    <p:restoredTop sz="94660"/>
  </p:normalViewPr>
  <p:slideViewPr>
    <p:cSldViewPr>
      <p:cViewPr varScale="1">
        <p:scale>
          <a:sx n="54" d="100"/>
          <a:sy n="54" d="100"/>
        </p:scale>
        <p:origin x="-40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FD25-52A8-46E0-96CB-781EBB317D5A}" type="datetimeFigureOut">
              <a:rPr lang="en-IE" smtClean="0"/>
              <a:t>19/09/2018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68AB7-485F-4C3E-9B32-4B6E8B651F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1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C4DBC4-787E-4058-8C4C-A5386723F2EB}" type="datetime1">
              <a:rPr lang="en-IE" smtClean="0"/>
              <a:t>19/09/2018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F295-1FAF-42EC-AEA9-6AD8B5077078}" type="datetime1">
              <a:rPr lang="en-IE" smtClean="0"/>
              <a:t>19/09/2018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2A80-8FA8-4200-817F-B935D9108D8C}" type="datetime1">
              <a:rPr lang="en-IE" smtClean="0"/>
              <a:t>19/09/2018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8C3B92-998F-44E8-9879-56DD6E53538E}" type="datetime1">
              <a:rPr lang="en-IE" smtClean="0"/>
              <a:t>19/09/2018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5754A1-0A71-41C7-A563-7C58ED569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8315BE-9153-421C-83AF-110091001627}" type="datetime1">
              <a:rPr lang="en-IE" smtClean="0"/>
              <a:t>19/09/2018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80F4A1-E4C0-4D3E-87CC-EE4176F0D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D57E57-314B-4B8E-AB4F-B5962FB76A0F}" type="datetime1">
              <a:rPr lang="en-IE" smtClean="0"/>
              <a:t>19/09/2018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D514B6-BE14-40B7-8E1D-5F3E9A17C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D16-1D44-43DC-A587-70F8DC7326E7}" type="datetime1">
              <a:rPr lang="en-IE" smtClean="0"/>
              <a:t>19/09/2018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72D53F-8125-41CC-A4BB-95F4570F9C85}" type="datetime1">
              <a:rPr lang="en-IE" smtClean="0"/>
              <a:t>19/09/2018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AEF-29F0-4CF0-BC88-2928DA77B855}" type="datetime1">
              <a:rPr lang="en-IE" smtClean="0"/>
              <a:t>19/09/2018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94A-ABB1-451B-A9D6-F7F80BAB6C1C}" type="datetime1">
              <a:rPr lang="en-IE" smtClean="0"/>
              <a:t>19/09/2018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7515-2281-47DB-9FCB-61CB00284583}" type="datetime1">
              <a:rPr lang="en-IE" smtClean="0"/>
              <a:t>19/09/2018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563-5B2E-4B6E-905F-A20D455B1A31}" type="datetime1">
              <a:rPr lang="en-IE" smtClean="0"/>
              <a:t>19/09/2018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64A-4BBC-452F-870B-281897BC602F}" type="datetime1">
              <a:rPr lang="en-IE" smtClean="0"/>
              <a:t>19/09/2018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EB4-BE09-4793-8FE0-0CC1B1F52355}" type="datetime1">
              <a:rPr lang="en-IE" smtClean="0"/>
              <a:t>19/09/2018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AD547F-0155-40A8-9D8E-BFDD9DCC2B0B}" type="datetime1">
              <a:rPr lang="en-IE" smtClean="0"/>
              <a:t>19/09/2018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lawless2018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Excel_97-2003_Worksheet3.xls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contrib/Karp-Rcommander-intro.pdf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Probability and Statistical Inference	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Fundamentals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8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Conceptual Framework – Why is it important?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18856" cy="493776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Bernd Heinrich</a:t>
            </a:r>
          </a:p>
          <a:p>
            <a:r>
              <a:rPr lang="en-IE" dirty="0"/>
              <a:t>S</a:t>
            </a:r>
            <a:r>
              <a:rPr lang="en-IE" dirty="0" smtClean="0"/>
              <a:t>pent </a:t>
            </a:r>
            <a:r>
              <a:rPr lang="en-IE" dirty="0"/>
              <a:t>a </a:t>
            </a:r>
            <a:r>
              <a:rPr lang="en-IE" dirty="0" smtClean="0"/>
              <a:t>summer conducting </a:t>
            </a:r>
            <a:r>
              <a:rPr lang="en-IE" dirty="0"/>
              <a:t>detailed, systematic research on ant </a:t>
            </a:r>
            <a:r>
              <a:rPr lang="en-IE" dirty="0" smtClean="0"/>
              <a:t>lions</a:t>
            </a:r>
          </a:p>
          <a:p>
            <a:pPr lvl="1"/>
            <a:r>
              <a:rPr lang="en-IE" dirty="0" smtClean="0"/>
              <a:t>Small </a:t>
            </a:r>
            <a:r>
              <a:rPr lang="en-IE" dirty="0"/>
              <a:t>insects that trap ants in </a:t>
            </a:r>
            <a:r>
              <a:rPr lang="en-IE" dirty="0" smtClean="0"/>
              <a:t>pits they </a:t>
            </a:r>
            <a:r>
              <a:rPr lang="en-IE" dirty="0"/>
              <a:t>have dug</a:t>
            </a:r>
            <a:r>
              <a:rPr lang="en-IE" dirty="0" smtClean="0"/>
              <a:t>.</a:t>
            </a:r>
          </a:p>
          <a:p>
            <a:r>
              <a:rPr lang="en-IE" dirty="0" smtClean="0"/>
              <a:t>When he conducted his analysis he found his results were very different to other researchers…</a:t>
            </a:r>
          </a:p>
          <a:p>
            <a:pPr lvl="1"/>
            <a:r>
              <a:rPr lang="en-IE" dirty="0" smtClean="0"/>
              <a:t>A good thing ? Was his research revolutionary?</a:t>
            </a:r>
            <a:endParaRPr lang="en-IE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03" y="3933056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71" y="1556792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85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Conceptual Framework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Repeated experiments following summer</a:t>
            </a:r>
          </a:p>
          <a:p>
            <a:r>
              <a:rPr lang="en-IE" dirty="0" smtClean="0"/>
              <a:t>Found that he and his team had misunderstood ant lion behaviour </a:t>
            </a:r>
          </a:p>
          <a:p>
            <a:pPr lvl="1"/>
            <a:r>
              <a:rPr lang="en-IE" dirty="0" smtClean="0"/>
              <a:t>In particular the time frame involved</a:t>
            </a:r>
          </a:p>
          <a:p>
            <a:pPr lvl="1"/>
            <a:r>
              <a:rPr lang="en-IE" dirty="0" smtClean="0"/>
              <a:t>Missed specific behaviour that impacted the results</a:t>
            </a:r>
          </a:p>
          <a:p>
            <a:r>
              <a:rPr lang="en-IE" dirty="0" smtClean="0"/>
              <a:t>“Even carefully collected results can be misleading if the underlying context of assumptions is wrong”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Bernd Heinrich, 1984</a:t>
            </a:r>
            <a:endParaRPr lang="en-IE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41168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5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Conceptual Framework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</a:t>
            </a:r>
            <a:r>
              <a:rPr lang="en-IE" dirty="0" smtClean="0"/>
              <a:t>ystem </a:t>
            </a:r>
            <a:r>
              <a:rPr lang="en-IE" dirty="0"/>
              <a:t>of </a:t>
            </a:r>
            <a:endParaRPr lang="en-IE" dirty="0" smtClean="0"/>
          </a:p>
          <a:p>
            <a:pPr lvl="1"/>
            <a:r>
              <a:rPr lang="en-IE" dirty="0" smtClean="0"/>
              <a:t>concepts</a:t>
            </a:r>
            <a:r>
              <a:rPr lang="en-IE" dirty="0"/>
              <a:t>,</a:t>
            </a:r>
          </a:p>
          <a:p>
            <a:pPr lvl="1"/>
            <a:r>
              <a:rPr lang="en-IE" dirty="0"/>
              <a:t>assumptions, </a:t>
            </a:r>
            <a:endParaRPr lang="en-IE" dirty="0" smtClean="0"/>
          </a:p>
          <a:p>
            <a:pPr lvl="1"/>
            <a:r>
              <a:rPr lang="en-IE" dirty="0" smtClean="0"/>
              <a:t>expectations</a:t>
            </a:r>
            <a:r>
              <a:rPr lang="en-IE" dirty="0"/>
              <a:t>, </a:t>
            </a:r>
            <a:endParaRPr lang="en-IE" dirty="0" smtClean="0"/>
          </a:p>
          <a:p>
            <a:pPr lvl="1"/>
            <a:r>
              <a:rPr lang="en-IE" dirty="0" smtClean="0"/>
              <a:t>beliefs</a:t>
            </a:r>
            <a:r>
              <a:rPr lang="en-IE" dirty="0"/>
              <a:t>, and </a:t>
            </a:r>
            <a:endParaRPr lang="en-IE" dirty="0" smtClean="0"/>
          </a:p>
          <a:p>
            <a:pPr lvl="1"/>
            <a:r>
              <a:rPr lang="en-IE" dirty="0" smtClean="0"/>
              <a:t>theories </a:t>
            </a:r>
            <a:r>
              <a:rPr lang="en-IE" dirty="0"/>
              <a:t>that supports and informs </a:t>
            </a:r>
            <a:r>
              <a:rPr lang="en-IE" dirty="0" smtClean="0"/>
              <a:t>your research</a:t>
            </a:r>
          </a:p>
          <a:p>
            <a:r>
              <a:rPr lang="en-IE" dirty="0"/>
              <a:t>A</a:t>
            </a:r>
            <a:r>
              <a:rPr lang="en-IE" dirty="0" smtClean="0"/>
              <a:t> </a:t>
            </a:r>
            <a:r>
              <a:rPr lang="en-IE" dirty="0"/>
              <a:t>key part of your </a:t>
            </a:r>
            <a:r>
              <a:rPr lang="en-IE" dirty="0" smtClean="0"/>
              <a:t>design</a:t>
            </a:r>
          </a:p>
          <a:p>
            <a:r>
              <a:rPr lang="en-IE" dirty="0" smtClean="0"/>
              <a:t>A conception </a:t>
            </a:r>
            <a:r>
              <a:rPr lang="en-IE" dirty="0"/>
              <a:t>or model of what is out there that you plan to study, and </a:t>
            </a:r>
            <a:r>
              <a:rPr lang="en-IE" dirty="0" smtClean="0"/>
              <a:t>of what </a:t>
            </a:r>
            <a:r>
              <a:rPr lang="en-IE" dirty="0"/>
              <a:t>is going on with these things and </a:t>
            </a:r>
            <a:r>
              <a:rPr lang="en-IE" dirty="0" smtClean="0"/>
              <a:t>why</a:t>
            </a:r>
          </a:p>
          <a:p>
            <a:pPr lvl="1"/>
            <a:r>
              <a:rPr lang="en-IE" dirty="0" smtClean="0"/>
              <a:t>a </a:t>
            </a:r>
            <a:r>
              <a:rPr lang="en-IE" dirty="0"/>
              <a:t>tentative </a:t>
            </a:r>
            <a:r>
              <a:rPr lang="en-IE" i="1" dirty="0"/>
              <a:t>theory </a:t>
            </a:r>
            <a:r>
              <a:rPr lang="en-IE" dirty="0"/>
              <a:t>of the phenomena </a:t>
            </a:r>
            <a:r>
              <a:rPr lang="en-IE" dirty="0" smtClean="0"/>
              <a:t>that you </a:t>
            </a:r>
            <a:r>
              <a:rPr lang="en-IE" dirty="0"/>
              <a:t>are </a:t>
            </a:r>
            <a:r>
              <a:rPr lang="en-IE" dirty="0" smtClean="0"/>
              <a:t>investigating</a:t>
            </a:r>
          </a:p>
          <a:p>
            <a:r>
              <a:rPr lang="en-IE" dirty="0" smtClean="0"/>
              <a:t>Influences your design and in particular the data you need to collect/use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461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and Testing Theories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Theory</a:t>
            </a:r>
          </a:p>
          <a:p>
            <a:pPr lvl="1"/>
            <a:r>
              <a:rPr lang="en-GB" dirty="0" smtClean="0"/>
              <a:t>A hypothesized general principle or set of principles that explains known findings about a topic and from which new hypotheses can be generated.</a:t>
            </a:r>
          </a:p>
          <a:p>
            <a:pPr lvl="2"/>
            <a:r>
              <a:rPr lang="en-GB" smtClean="0"/>
              <a:t>e.g. </a:t>
            </a:r>
            <a:r>
              <a:rPr lang="en-GB" dirty="0" smtClean="0"/>
              <a:t>Computer Science attracts students with strong mathematical ability</a:t>
            </a:r>
          </a:p>
          <a:p>
            <a:r>
              <a:rPr lang="en-GB" dirty="0" smtClean="0"/>
              <a:t>Hypothesis</a:t>
            </a:r>
          </a:p>
          <a:p>
            <a:pPr lvl="1"/>
            <a:r>
              <a:rPr lang="en-GB" dirty="0" smtClean="0"/>
              <a:t>A prediction from a theory.</a:t>
            </a:r>
          </a:p>
          <a:p>
            <a:pPr lvl="1"/>
            <a:r>
              <a:rPr lang="en-GB" dirty="0" smtClean="0"/>
              <a:t>E.g. the number of people applying for an MSc in Computer Science will have basic mathematical ability greater than the general level in the population.</a:t>
            </a:r>
          </a:p>
          <a:p>
            <a:r>
              <a:rPr lang="en-GB" dirty="0" smtClean="0"/>
              <a:t>Falsification</a:t>
            </a:r>
          </a:p>
          <a:p>
            <a:pPr lvl="1"/>
            <a:r>
              <a:rPr lang="en-GB" dirty="0" smtClean="0"/>
              <a:t>The act of disproving a theory or hypothesis.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Research Process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147" y="1285860"/>
            <a:ext cx="788885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85852" y="4071942"/>
            <a:ext cx="6072230" cy="107157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am I interested in/do I need?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</a:p>
          <a:p>
            <a:pPr lvl="1"/>
            <a:r>
              <a:rPr lang="sk-SK" dirty="0"/>
              <a:t>The entire set of individuals or objects of interest or the measurements obtained from all individuals or objects of interest</a:t>
            </a:r>
          </a:p>
          <a:p>
            <a:pPr lvl="1"/>
            <a:r>
              <a:rPr lang="en-US" dirty="0" smtClean="0"/>
              <a:t>The world you are interested in and trying to build a model of.</a:t>
            </a:r>
          </a:p>
          <a:p>
            <a:pPr lvl="1"/>
            <a:r>
              <a:rPr lang="en-US" dirty="0" smtClean="0"/>
              <a:t>Two kinds of populations: </a:t>
            </a:r>
          </a:p>
          <a:p>
            <a:pPr lvl="2"/>
            <a:r>
              <a:rPr lang="en-US" dirty="0" smtClean="0"/>
              <a:t>finite or infinite.</a:t>
            </a:r>
          </a:p>
          <a:p>
            <a:r>
              <a:rPr lang="en-US" dirty="0" smtClean="0"/>
              <a:t>Sample</a:t>
            </a:r>
          </a:p>
          <a:p>
            <a:pPr lvl="1"/>
            <a:r>
              <a:rPr lang="sk-SK" dirty="0" smtClean="0"/>
              <a:t>A </a:t>
            </a:r>
            <a:r>
              <a:rPr lang="sk-SK" dirty="0"/>
              <a:t>portion, or part, of the population of </a:t>
            </a:r>
            <a:r>
              <a:rPr lang="sk-SK" dirty="0" smtClean="0"/>
              <a:t>interest</a:t>
            </a:r>
            <a:endParaRPr lang="en-IE" dirty="0" smtClean="0"/>
          </a:p>
          <a:p>
            <a:r>
              <a:rPr lang="en-IE" dirty="0" smtClean="0"/>
              <a:t>Statistical inquiry is usually carried out with a SAMPLE</a:t>
            </a:r>
            <a:endParaRPr lang="sk-S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v Sample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understand the nature of the population </a:t>
            </a:r>
          </a:p>
          <a:p>
            <a:pPr lvl="1"/>
            <a:r>
              <a:rPr lang="en-US" dirty="0" smtClean="0"/>
              <a:t>Need the sample to be </a:t>
            </a:r>
            <a:r>
              <a:rPr lang="en-US" b="1" dirty="0" smtClean="0"/>
              <a:t>representative</a:t>
            </a:r>
          </a:p>
          <a:p>
            <a:r>
              <a:rPr lang="en-US" dirty="0" smtClean="0"/>
              <a:t>Factors </a:t>
            </a:r>
            <a:r>
              <a:rPr lang="en-US" dirty="0"/>
              <a:t>influencing the accuracy of a sample’s ability to represent a population:</a:t>
            </a:r>
          </a:p>
          <a:p>
            <a:pPr lvl="2"/>
            <a:r>
              <a:rPr lang="en-US" dirty="0"/>
              <a:t>Size </a:t>
            </a:r>
          </a:p>
          <a:p>
            <a:pPr lvl="2"/>
            <a:r>
              <a:rPr lang="en-US" dirty="0" smtClean="0"/>
              <a:t>Randomness</a:t>
            </a:r>
          </a:p>
          <a:p>
            <a:r>
              <a:rPr lang="en-US" dirty="0" smtClean="0"/>
              <a:t>If Sample is not representative it is </a:t>
            </a:r>
            <a:r>
              <a:rPr lang="en-US" b="1" dirty="0"/>
              <a:t>b</a:t>
            </a:r>
            <a:r>
              <a:rPr lang="en-US" b="1" dirty="0" smtClean="0"/>
              <a:t>iased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Basic Terms</a:t>
            </a:r>
            <a:endParaRPr lang="en-IE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Individuals</a:t>
            </a:r>
            <a:r>
              <a:rPr lang="en-US" dirty="0" smtClean="0"/>
              <a:t> are the people or objects being studied</a:t>
            </a:r>
          </a:p>
          <a:p>
            <a:pPr lvl="1"/>
            <a:r>
              <a:rPr lang="en-US" dirty="0" smtClean="0"/>
              <a:t>The set of data collected about each individual is referred to as a </a:t>
            </a:r>
            <a:r>
              <a:rPr lang="en-US" b="1" dirty="0" smtClean="0"/>
              <a:t>case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Variable</a:t>
            </a:r>
          </a:p>
          <a:p>
            <a:pPr lvl="1"/>
            <a:r>
              <a:rPr lang="en-US" dirty="0" smtClean="0"/>
              <a:t>A characteristic about each individual of a population or sample.</a:t>
            </a:r>
          </a:p>
          <a:p>
            <a:pPr lvl="1"/>
            <a:r>
              <a:rPr lang="en-IE" dirty="0" smtClean="0"/>
              <a:t>Any characteristic whose value may change from one individual to another.</a:t>
            </a:r>
          </a:p>
          <a:p>
            <a:pPr lvl="1"/>
            <a:r>
              <a:rPr lang="en-US" dirty="0" smtClean="0"/>
              <a:t>Structured to facilitate comparison between individuals.</a:t>
            </a:r>
            <a:endParaRPr lang="en-IE" dirty="0" smtClean="0"/>
          </a:p>
          <a:p>
            <a:r>
              <a:rPr lang="en-IE" b="1" dirty="0" smtClean="0"/>
              <a:t>Data</a:t>
            </a:r>
          </a:p>
          <a:p>
            <a:pPr lvl="1"/>
            <a:r>
              <a:rPr lang="en-IE" dirty="0" smtClean="0"/>
              <a:t>Value of a variable for individual observations.</a:t>
            </a:r>
          </a:p>
          <a:p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set of values collected for the variable(s) from each of the individuals belonging to the sample/population the dataset represents.</a:t>
            </a:r>
          </a:p>
          <a:p>
            <a:pPr lvl="1"/>
            <a:r>
              <a:rPr lang="en-US" dirty="0" smtClean="0"/>
              <a:t>Each case in a dataset has one datum or observation for each variable.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6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Basic Terms</a:t>
            </a:r>
            <a:endParaRPr lang="en-IE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A planned activity whose results yield a set of data.</a:t>
            </a:r>
          </a:p>
          <a:p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A numerical value describing an aspect of an entire population.</a:t>
            </a:r>
          </a:p>
          <a:p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A numerical value describing an aspect of the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Parameter V Statistic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mtClean="0"/>
              <a:t>Both are descriptions of groups</a:t>
            </a:r>
          </a:p>
          <a:p>
            <a:r>
              <a:rPr lang="en-IE" smtClean="0"/>
              <a:t>Both allow us to make statements about a group like “50% of dog owners prefer X Brand dog food.” </a:t>
            </a:r>
          </a:p>
          <a:p>
            <a:r>
              <a:rPr lang="en-IE" smtClean="0"/>
              <a:t>For example</a:t>
            </a:r>
          </a:p>
          <a:p>
            <a:pPr lvl="1"/>
            <a:r>
              <a:rPr lang="en-IE" smtClean="0"/>
              <a:t>You randomly poll voters in an election. </a:t>
            </a:r>
          </a:p>
          <a:p>
            <a:pPr lvl="1"/>
            <a:r>
              <a:rPr lang="en-IE" smtClean="0"/>
              <a:t>You find that 55% of the population plans to vote for candidate A. </a:t>
            </a:r>
          </a:p>
          <a:p>
            <a:pPr lvl="1"/>
            <a:r>
              <a:rPr lang="en-IE" smtClean="0"/>
              <a:t>That is a statistic. </a:t>
            </a:r>
          </a:p>
          <a:p>
            <a:pPr lvl="1"/>
            <a:r>
              <a:rPr lang="en-IE" smtClean="0"/>
              <a:t>Why? You only asked a sample of the population who they are voting for. </a:t>
            </a:r>
          </a:p>
          <a:p>
            <a:pPr lvl="1"/>
            <a:r>
              <a:rPr lang="en-IE" smtClean="0"/>
              <a:t>You calculated what the population was likely to do based on the sample.</a:t>
            </a:r>
          </a:p>
          <a:p>
            <a:r>
              <a:rPr lang="en-IE" smtClean="0"/>
              <a:t>For small populations it is possible to measure to compute a parameter</a:t>
            </a:r>
          </a:p>
          <a:p>
            <a:r>
              <a:rPr lang="en-IE" smtClean="0"/>
              <a:t>For larger populations you will measure to compute a statistic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69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Qualitative Methods</a:t>
            </a:r>
          </a:p>
          <a:p>
            <a:pPr lvl="1"/>
            <a:r>
              <a:rPr lang="en-GB" dirty="0"/>
              <a:t>Testing theories using language</a:t>
            </a:r>
          </a:p>
          <a:p>
            <a:pPr lvl="2"/>
            <a:r>
              <a:rPr lang="en-GB" dirty="0"/>
              <a:t>Magazine articles/Interviews</a:t>
            </a:r>
          </a:p>
          <a:p>
            <a:pPr lvl="2"/>
            <a:r>
              <a:rPr lang="en-GB" dirty="0" smtClean="0"/>
              <a:t>Conversations</a:t>
            </a:r>
          </a:p>
          <a:p>
            <a:pPr lvl="2"/>
            <a:r>
              <a:rPr lang="en-GB" dirty="0" smtClean="0"/>
              <a:t>Documented observation</a:t>
            </a:r>
            <a:endParaRPr lang="en-GB" dirty="0"/>
          </a:p>
          <a:p>
            <a:pPr lvl="2"/>
            <a:r>
              <a:rPr lang="en-GB" dirty="0"/>
              <a:t>Newspapers</a:t>
            </a:r>
          </a:p>
          <a:p>
            <a:pPr lvl="2"/>
            <a:r>
              <a:rPr lang="en-GB" dirty="0" smtClean="0"/>
              <a:t>…..</a:t>
            </a:r>
            <a:endParaRPr lang="en-GB" dirty="0"/>
          </a:p>
          <a:p>
            <a:r>
              <a:rPr lang="en-GB" dirty="0" smtClean="0"/>
              <a:t>Quantitative Methods</a:t>
            </a:r>
          </a:p>
          <a:p>
            <a:pPr lvl="1"/>
            <a:r>
              <a:rPr lang="en-GB" dirty="0" smtClean="0"/>
              <a:t>Testing theories using numbers (via statistics)</a:t>
            </a:r>
          </a:p>
        </p:txBody>
      </p:sp>
    </p:spTree>
    <p:extLst>
      <p:ext uri="{BB962C8B-B14F-4D97-AF65-F5344CB8AC3E}">
        <p14:creationId xmlns:p14="http://schemas.microsoft.com/office/powerpoint/2010/main" val="30730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country is interested in learning about the average age of its academic staff</a:t>
            </a:r>
            <a:r>
              <a:rPr lang="en-US" dirty="0"/>
              <a:t> </a:t>
            </a:r>
            <a:r>
              <a:rPr lang="en-US" dirty="0" smtClean="0"/>
              <a:t>working at third level.</a:t>
            </a:r>
          </a:p>
          <a:p>
            <a:r>
              <a:rPr lang="en-US" dirty="0" smtClean="0"/>
              <a:t> The basic terms in this situation: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population</a:t>
            </a:r>
            <a:r>
              <a:rPr lang="en-US" dirty="0" smtClean="0"/>
              <a:t> is all academic members working in the country and we want to determine their age.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sample</a:t>
            </a:r>
            <a:r>
              <a:rPr lang="en-US" dirty="0" smtClean="0"/>
              <a:t> is any subset of that population.  </a:t>
            </a:r>
          </a:p>
          <a:p>
            <a:pPr lvl="1"/>
            <a:r>
              <a:rPr lang="en-US" dirty="0" smtClean="0"/>
              <a:t>For example, we might select 50 staff members and determine their age.</a:t>
            </a:r>
          </a:p>
          <a:p>
            <a:pPr lvl="1"/>
            <a:r>
              <a:rPr lang="en-US" dirty="0" smtClean="0"/>
              <a:t>As long as this is representative and sufficiently large to model the population.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variable</a:t>
            </a:r>
            <a:r>
              <a:rPr lang="en-US" dirty="0" smtClean="0"/>
              <a:t> is the “age” of each staff member.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 smtClean="0"/>
              <a:t>datum </a:t>
            </a:r>
            <a:r>
              <a:rPr lang="en-US" dirty="0" smtClean="0"/>
              <a:t>would be the age of a specific faculty member.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experiment</a:t>
            </a:r>
            <a:r>
              <a:rPr lang="en-US" dirty="0" smtClean="0"/>
              <a:t> would be the method used to select the ages forming the sample and determining the actual age of each staff member in the sample.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parameter</a:t>
            </a:r>
            <a:r>
              <a:rPr lang="en-US" dirty="0" smtClean="0"/>
              <a:t> of interest is the “average” age of all academic staff in the country.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statistic</a:t>
            </a:r>
            <a:r>
              <a:rPr lang="en-US" dirty="0" smtClean="0"/>
              <a:t> is the “average” age for all academic staff in the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size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In an ideal situation, the entire population should be studied but this is almost impossible. </a:t>
            </a:r>
          </a:p>
          <a:p>
            <a:r>
              <a:rPr lang="en-IE" dirty="0" smtClean="0"/>
              <a:t>Majority of studies are performed on limited subjects drawn from the concerned population known as “sample population”. </a:t>
            </a:r>
          </a:p>
          <a:p>
            <a:r>
              <a:rPr lang="en-IE" dirty="0" smtClean="0"/>
              <a:t>The data obtained is analysed and conclusions are drawn which are </a:t>
            </a:r>
            <a:r>
              <a:rPr lang="en-IE" b="1" dirty="0" smtClean="0"/>
              <a:t>extrapolated</a:t>
            </a:r>
            <a:r>
              <a:rPr lang="en-IE" dirty="0" smtClean="0"/>
              <a:t> to the population under study. </a:t>
            </a:r>
          </a:p>
          <a:p>
            <a:r>
              <a:rPr lang="en-IE" dirty="0" smtClean="0"/>
              <a:t>Sample size - The number of </a:t>
            </a:r>
            <a:r>
              <a:rPr lang="en-IE" i="1" dirty="0" smtClean="0"/>
              <a:t>cases</a:t>
            </a:r>
            <a:r>
              <a:rPr lang="en-IE" dirty="0" smtClean="0"/>
              <a:t> n</a:t>
            </a:r>
          </a:p>
          <a:p>
            <a:pPr lvl="1"/>
            <a:r>
              <a:rPr lang="en-IE" dirty="0" smtClean="0"/>
              <a:t>E.g. n = 90</a:t>
            </a:r>
          </a:p>
          <a:p>
            <a:r>
              <a:rPr lang="en-IE" dirty="0" smtClean="0"/>
              <a:t>Too small a sample</a:t>
            </a:r>
          </a:p>
          <a:p>
            <a:pPr lvl="1"/>
            <a:r>
              <a:rPr lang="en-IE" dirty="0" smtClean="0"/>
              <a:t>May not lead to conclusions that are valid for the population</a:t>
            </a:r>
          </a:p>
          <a:p>
            <a:r>
              <a:rPr lang="en-IE" dirty="0" smtClean="0"/>
              <a:t>Too large a sample</a:t>
            </a:r>
          </a:p>
          <a:p>
            <a:pPr lvl="1"/>
            <a:r>
              <a:rPr lang="en-IE" dirty="0" smtClean="0"/>
              <a:t>Wasteful if a smaller sample would do</a:t>
            </a:r>
          </a:p>
          <a:p>
            <a:pPr lvl="1"/>
            <a:r>
              <a:rPr lang="en-IE" dirty="0" smtClean="0"/>
              <a:t>May have ethical implications dependent on the type of experiment/observation being undertaken</a:t>
            </a:r>
          </a:p>
          <a:p>
            <a:r>
              <a:rPr lang="en-IE" dirty="0" smtClean="0"/>
              <a:t>How do decide on sample size is something we will talk about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5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Biased Sampling Method:</a:t>
            </a:r>
          </a:p>
          <a:p>
            <a:pPr lvl="1"/>
            <a:r>
              <a:rPr lang="en-US" dirty="0" smtClean="0"/>
              <a:t>A sampling method that produces data which systematically differs from the population from which it is taken.  </a:t>
            </a:r>
          </a:p>
          <a:p>
            <a:r>
              <a:rPr lang="en-US" dirty="0" smtClean="0"/>
              <a:t>Aim for a Simple Random Sample</a:t>
            </a:r>
          </a:p>
          <a:p>
            <a:pPr lvl="1"/>
            <a:r>
              <a:rPr lang="en-US" dirty="0" smtClean="0"/>
              <a:t>A sample of </a:t>
            </a:r>
            <a:r>
              <a:rPr lang="en-US" i="1" dirty="0" smtClean="0"/>
              <a:t>n</a:t>
            </a:r>
            <a:r>
              <a:rPr lang="en-US" dirty="0" smtClean="0"/>
              <a:t> measurements from a population is a subset of the population selected in such a manner that every sample of size </a:t>
            </a:r>
            <a:r>
              <a:rPr lang="en-US" i="1" dirty="0" smtClean="0"/>
              <a:t>n</a:t>
            </a:r>
            <a:r>
              <a:rPr lang="en-US" dirty="0" smtClean="0"/>
              <a:t> from the population has an equal chance of being selected</a:t>
            </a:r>
          </a:p>
          <a:p>
            <a:pPr lvl="1"/>
            <a:r>
              <a:rPr lang="en-US" dirty="0" smtClean="0"/>
              <a:t>Some things to note:</a:t>
            </a:r>
          </a:p>
          <a:p>
            <a:pPr lvl="2"/>
            <a:r>
              <a:rPr lang="en-US" dirty="0" smtClean="0"/>
              <a:t>Researcher bias should not occur in the sample selection</a:t>
            </a:r>
          </a:p>
          <a:p>
            <a:pPr lvl="2"/>
            <a:r>
              <a:rPr lang="en-US" dirty="0" smtClean="0"/>
              <a:t>May not always reflect the diversity of the population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7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Collection: What to Measure?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Hypothesis:</a:t>
            </a:r>
          </a:p>
          <a:p>
            <a:pPr lvl="1"/>
            <a:r>
              <a:rPr lang="en-GB" i="1" dirty="0" smtClean="0"/>
              <a:t>Consumption of Coca-Cola improves a student’s ability to concentrate.</a:t>
            </a:r>
          </a:p>
          <a:p>
            <a:r>
              <a:rPr lang="en-GB" i="1" dirty="0" smtClean="0"/>
              <a:t>Decide what variables you need</a:t>
            </a:r>
            <a:endParaRPr lang="en-GB" dirty="0" smtClean="0"/>
          </a:p>
          <a:p>
            <a:pPr lvl="1"/>
            <a:r>
              <a:rPr lang="en-GB" dirty="0" smtClean="0"/>
              <a:t>Independent Variable</a:t>
            </a:r>
          </a:p>
          <a:p>
            <a:pPr lvl="2"/>
            <a:r>
              <a:rPr lang="en-GB" dirty="0" smtClean="0"/>
              <a:t>The proposed cause</a:t>
            </a:r>
          </a:p>
          <a:p>
            <a:pPr lvl="2"/>
            <a:r>
              <a:rPr lang="en-GB" dirty="0" smtClean="0"/>
              <a:t>A predictor variable</a:t>
            </a:r>
          </a:p>
          <a:p>
            <a:pPr lvl="2"/>
            <a:r>
              <a:rPr lang="en-GB" dirty="0" smtClean="0"/>
              <a:t>A manipulated variable (in experiments)</a:t>
            </a:r>
          </a:p>
          <a:p>
            <a:pPr lvl="2"/>
            <a:r>
              <a:rPr lang="en-GB" dirty="0" smtClean="0"/>
              <a:t>Coca-Cola consumption in the hypothesis above</a:t>
            </a:r>
          </a:p>
          <a:p>
            <a:pPr lvl="1"/>
            <a:r>
              <a:rPr lang="en-GB" dirty="0" smtClean="0"/>
              <a:t>Dependent Variable</a:t>
            </a:r>
          </a:p>
          <a:p>
            <a:pPr lvl="2"/>
            <a:r>
              <a:rPr lang="en-GB" dirty="0" smtClean="0"/>
              <a:t>The proposed effect</a:t>
            </a:r>
          </a:p>
          <a:p>
            <a:pPr lvl="2"/>
            <a:r>
              <a:rPr lang="en-GB" dirty="0" smtClean="0"/>
              <a:t>An outcome variable</a:t>
            </a:r>
          </a:p>
          <a:p>
            <a:pPr lvl="2"/>
            <a:r>
              <a:rPr lang="en-GB" dirty="0" smtClean="0"/>
              <a:t>Measured not manipulated (in experiments)</a:t>
            </a:r>
          </a:p>
          <a:p>
            <a:pPr lvl="2"/>
            <a:r>
              <a:rPr lang="en-GB" dirty="0" smtClean="0"/>
              <a:t>A student’s ability to concentrate in the hypothesis above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1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Confounding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Sometimes we are interested in establishing relationships/differences and then inferring cause and effect</a:t>
            </a:r>
            <a:r>
              <a:rPr lang="en-IE" sz="1800" baseline="30000" dirty="0" smtClean="0"/>
              <a:t>1</a:t>
            </a:r>
          </a:p>
          <a:p>
            <a:r>
              <a:rPr lang="en-IE" dirty="0" smtClean="0"/>
              <a:t>This can be complicated by </a:t>
            </a:r>
            <a:r>
              <a:rPr lang="en-IE" i="1" dirty="0" smtClean="0"/>
              <a:t>confounding variables</a:t>
            </a:r>
            <a:endParaRPr lang="en-IE" dirty="0" smtClean="0"/>
          </a:p>
          <a:p>
            <a:pPr lvl="1"/>
            <a:r>
              <a:rPr lang="en-IE" dirty="0" smtClean="0"/>
              <a:t>Variables which may or may not directly measured which has influence on other variables in the study</a:t>
            </a:r>
          </a:p>
          <a:p>
            <a:r>
              <a:rPr lang="en-IE" dirty="0" smtClean="0"/>
              <a:t>Two variables are </a:t>
            </a:r>
            <a:r>
              <a:rPr lang="en-IE" i="1" dirty="0" smtClean="0"/>
              <a:t>confounding</a:t>
            </a:r>
            <a:r>
              <a:rPr lang="en-IE" dirty="0" smtClean="0"/>
              <a:t> when one cannot be distinguished from the effects of another</a:t>
            </a:r>
          </a:p>
          <a:p>
            <a:pPr lvl="1"/>
            <a:r>
              <a:rPr lang="en-IE" dirty="0" smtClean="0"/>
              <a:t>E.g. amount of petrol and time used to commute to work, it is likely that level of congestion will be a factor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marL="0" indent="0">
              <a:buNone/>
            </a:pPr>
            <a:r>
              <a:rPr lang="en-IE" sz="1900" baseline="30000" dirty="0" smtClean="0"/>
              <a:t>1</a:t>
            </a:r>
            <a:r>
              <a:rPr lang="en-IE" sz="1700" dirty="0" smtClean="0"/>
              <a:t>: We won’t actually be able to 100% demonstrate cause and effect – we will look at this issue later.</a:t>
            </a:r>
            <a:endParaRPr lang="en-IE" sz="1900" baseline="30000" dirty="0"/>
          </a:p>
        </p:txBody>
      </p:sp>
    </p:spTree>
    <p:extLst>
      <p:ext uri="{BB962C8B-B14F-4D97-AF65-F5344CB8AC3E}">
        <p14:creationId xmlns:p14="http://schemas.microsoft.com/office/powerpoint/2010/main" val="26227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Collection: Measurement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Measurement error </a:t>
            </a:r>
          </a:p>
          <a:p>
            <a:pPr lvl="1"/>
            <a:r>
              <a:rPr lang="en-GB" dirty="0" smtClean="0"/>
              <a:t>(also referred to as observational error)</a:t>
            </a:r>
          </a:p>
          <a:p>
            <a:pPr lvl="1"/>
            <a:r>
              <a:rPr lang="en-GB" dirty="0" smtClean="0"/>
              <a:t>The discrepancy between the actual value we’re trying to measure, and the number we use to represent that value.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Suppose you are measuring the weight of 100 athletes</a:t>
            </a:r>
          </a:p>
          <a:p>
            <a:pPr lvl="1"/>
            <a:r>
              <a:rPr lang="en-GB" dirty="0" smtClean="0"/>
              <a:t>The scale you use is 0.1 kg out</a:t>
            </a:r>
          </a:p>
          <a:p>
            <a:pPr lvl="1"/>
            <a:r>
              <a:rPr lang="en-GB" dirty="0" smtClean="0"/>
              <a:t>This is a </a:t>
            </a:r>
            <a:r>
              <a:rPr lang="en-GB" b="1" dirty="0" smtClean="0"/>
              <a:t>systematic measurement error </a:t>
            </a:r>
            <a:r>
              <a:rPr lang="en-GB" dirty="0" smtClean="0"/>
              <a:t> of 0.1kg </a:t>
            </a:r>
          </a:p>
          <a:p>
            <a:pPr lvl="1"/>
            <a:r>
              <a:rPr lang="en-GB" dirty="0" smtClean="0"/>
              <a:t>However, if our scale is accurate but our athletes all have different levels of hydration or are wearing different types of clothes</a:t>
            </a:r>
          </a:p>
          <a:p>
            <a:pPr lvl="2"/>
            <a:r>
              <a:rPr lang="en-GB" dirty="0" smtClean="0"/>
              <a:t>Then we still have a measurement error – this is </a:t>
            </a:r>
            <a:r>
              <a:rPr lang="en-GB" b="1" dirty="0" smtClean="0"/>
              <a:t>random</a:t>
            </a:r>
          </a:p>
          <a:p>
            <a:pPr lvl="2"/>
            <a:r>
              <a:rPr lang="en-GB" dirty="0" smtClean="0"/>
              <a:t>There are always random errors – we need to expect them and handle them in our reporting</a:t>
            </a:r>
          </a:p>
        </p:txBody>
      </p:sp>
    </p:spTree>
    <p:extLst>
      <p:ext uri="{BB962C8B-B14F-4D97-AF65-F5344CB8AC3E}">
        <p14:creationId xmlns:p14="http://schemas.microsoft.com/office/powerpoint/2010/main" val="3809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Collection: Validity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Whether an instrument measures what it set out to measure.</a:t>
            </a:r>
          </a:p>
          <a:p>
            <a:r>
              <a:rPr lang="en-GB" dirty="0" smtClean="0"/>
              <a:t>Content validity</a:t>
            </a:r>
          </a:p>
          <a:p>
            <a:pPr lvl="1"/>
            <a:r>
              <a:rPr lang="en-GB" dirty="0" smtClean="0"/>
              <a:t>Evidence that the content of a test corresponds to the content of the construct it was designed to cover</a:t>
            </a:r>
          </a:p>
          <a:p>
            <a:r>
              <a:rPr lang="en-GB" dirty="0" smtClean="0"/>
              <a:t>Ecological validity</a:t>
            </a:r>
          </a:p>
          <a:p>
            <a:pPr lvl="1"/>
            <a:r>
              <a:rPr lang="en-GB" dirty="0" smtClean="0"/>
              <a:t>Evidence that the results of a study, experiment or test can be applied, and allow inferences, to real-world conditions.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1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Collection: Reliability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Reliability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ability of the measure to produce the same results under the same conditions.</a:t>
            </a:r>
          </a:p>
          <a:p>
            <a:r>
              <a:rPr lang="en-GB" dirty="0" smtClean="0"/>
              <a:t>Test–Retest Reliability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ability of a measure to produce consistent results when the same entities are tested at two different points in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4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Selecting variables for your study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Looking for indicators that represent abstract concepts</a:t>
            </a:r>
          </a:p>
          <a:p>
            <a:r>
              <a:rPr lang="en-IE" dirty="0" smtClean="0"/>
              <a:t>Reliability</a:t>
            </a:r>
          </a:p>
          <a:p>
            <a:pPr lvl="1"/>
            <a:r>
              <a:rPr lang="en-IE" dirty="0" smtClean="0"/>
              <a:t>Degree to which an indicator is a consistent measuring device</a:t>
            </a:r>
          </a:p>
          <a:p>
            <a:pPr lvl="1"/>
            <a:r>
              <a:rPr lang="en-IE" dirty="0" smtClean="0"/>
              <a:t>E.g. </a:t>
            </a:r>
          </a:p>
          <a:p>
            <a:pPr lvl="2"/>
            <a:r>
              <a:rPr lang="en-IE" dirty="0" smtClean="0"/>
              <a:t>Is asking a student how well they did in school a reliable indicator of their ability to learn?</a:t>
            </a:r>
          </a:p>
          <a:p>
            <a:r>
              <a:rPr lang="en-IE" dirty="0" smtClean="0"/>
              <a:t>Validity</a:t>
            </a:r>
          </a:p>
          <a:p>
            <a:pPr lvl="1"/>
            <a:r>
              <a:rPr lang="en-IE" dirty="0" smtClean="0"/>
              <a:t>Extent to which an indicator measures what it is intended to measure</a:t>
            </a:r>
          </a:p>
          <a:p>
            <a:pPr lvl="1"/>
            <a:r>
              <a:rPr lang="en-IE" dirty="0" smtClean="0"/>
              <a:t>E.g. </a:t>
            </a:r>
          </a:p>
          <a:p>
            <a:pPr lvl="2"/>
            <a:r>
              <a:rPr lang="en-IE" dirty="0" smtClean="0"/>
              <a:t>Is a student’s IQ score a valid indicator of their educational achievement?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15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Types of Variable (In Statistical Analysis)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Involves measurement</a:t>
            </a:r>
          </a:p>
          <a:p>
            <a:r>
              <a:rPr lang="en-US" dirty="0" smtClean="0"/>
              <a:t>Data in numerical form</a:t>
            </a:r>
          </a:p>
          <a:p>
            <a:r>
              <a:rPr lang="en-US" dirty="0" smtClean="0"/>
              <a:t>Objective and results in unambiguous conclusions</a:t>
            </a:r>
          </a:p>
          <a:p>
            <a:r>
              <a:rPr lang="en-US" dirty="0"/>
              <a:t>5.14 versus 4.25</a:t>
            </a:r>
          </a:p>
          <a:p>
            <a:r>
              <a:rPr lang="en-US" dirty="0"/>
              <a:t>25% versus 50%</a:t>
            </a:r>
          </a:p>
          <a:p>
            <a:r>
              <a:rPr lang="en-US" dirty="0"/>
              <a:t>1 hour versus 24 hours</a:t>
            </a:r>
          </a:p>
          <a:p>
            <a:pPr lvl="1"/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Describes the nature of something</a:t>
            </a:r>
          </a:p>
          <a:p>
            <a:r>
              <a:rPr lang="en-US" dirty="0" smtClean="0"/>
              <a:t>Often evaluative and ambiguous</a:t>
            </a:r>
          </a:p>
          <a:p>
            <a:r>
              <a:rPr lang="en-US" dirty="0" smtClean="0"/>
              <a:t>“</a:t>
            </a:r>
            <a:r>
              <a:rPr lang="en-US" dirty="0"/>
              <a:t>Good” versus “Bad”</a:t>
            </a:r>
          </a:p>
          <a:p>
            <a:r>
              <a:rPr lang="en-US" dirty="0"/>
              <a:t>“Right” versus “Wrong”</a:t>
            </a:r>
          </a:p>
          <a:p>
            <a:r>
              <a:rPr lang="en-US" dirty="0"/>
              <a:t>“A Lot” versus “A Little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May be numerical e.g. Male =1, Female =2;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statistical inquiry?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IE" dirty="0" smtClean="0"/>
              <a:t>The science of collecting, analysing, and drawing conclusions from data</a:t>
            </a:r>
          </a:p>
          <a:p>
            <a:endParaRPr lang="en-US" dirty="0" smtClean="0"/>
          </a:p>
          <a:p>
            <a:r>
              <a:rPr lang="en-US" dirty="0" smtClean="0"/>
              <a:t>The science of collecting, describing, and interpreting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Qualitative, or Attribute, or Categorical,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variable that categorizes or describes an element of a population.</a:t>
            </a:r>
          </a:p>
          <a:p>
            <a:r>
              <a:rPr lang="en-IE" dirty="0"/>
              <a:t>Identifies basic differentiating characteristics of the population</a:t>
            </a:r>
          </a:p>
          <a:p>
            <a:r>
              <a:rPr lang="en-US" dirty="0" smtClean="0"/>
              <a:t>Note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operations, such as addition and averaging, </a:t>
            </a:r>
            <a:r>
              <a:rPr lang="en-US" b="1" dirty="0"/>
              <a:t>are not meaningful </a:t>
            </a:r>
            <a:r>
              <a:rPr lang="en-US" dirty="0"/>
              <a:t>for data resulting from a qualitative variable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Quantitative, or Numerical, Variable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variable that quantifies an element of a population.</a:t>
            </a:r>
          </a:p>
          <a:p>
            <a:r>
              <a:rPr lang="en-IE" dirty="0" smtClean="0"/>
              <a:t>Observations or measurements take on numerical values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Arithmetic operations such as addition and averaging, </a:t>
            </a:r>
            <a:r>
              <a:rPr lang="en-US" b="1" dirty="0" smtClean="0"/>
              <a:t>are meaningful</a:t>
            </a:r>
            <a:r>
              <a:rPr lang="en-US" dirty="0" smtClean="0"/>
              <a:t> for data resulting from a quantitative variable.</a:t>
            </a:r>
          </a:p>
          <a:p>
            <a:r>
              <a:rPr lang="en-US" dirty="0" smtClean="0"/>
              <a:t>Discrete</a:t>
            </a:r>
          </a:p>
          <a:p>
            <a:pPr lvl="1"/>
            <a:r>
              <a:rPr lang="en-IE" dirty="0" smtClean="0"/>
              <a:t>Isolated </a:t>
            </a:r>
            <a:r>
              <a:rPr lang="en-IE" dirty="0"/>
              <a:t>points along a number </a:t>
            </a:r>
            <a:r>
              <a:rPr lang="en-IE" dirty="0" smtClean="0"/>
              <a:t>line</a:t>
            </a:r>
            <a:endParaRPr lang="en-IE" dirty="0"/>
          </a:p>
          <a:p>
            <a:pPr lvl="1"/>
            <a:r>
              <a:rPr lang="en-IE" dirty="0" smtClean="0"/>
              <a:t>Usually counted</a:t>
            </a:r>
          </a:p>
          <a:p>
            <a:pPr lvl="1"/>
            <a:r>
              <a:rPr lang="en-IE" dirty="0" smtClean="0"/>
              <a:t>Can only take certain values</a:t>
            </a:r>
          </a:p>
          <a:p>
            <a:pPr lvl="1"/>
            <a:r>
              <a:rPr lang="en-IE" dirty="0" smtClean="0"/>
              <a:t>E.g. rolling a dice, #students attending class</a:t>
            </a:r>
          </a:p>
          <a:p>
            <a:r>
              <a:rPr lang="en-IE" dirty="0" smtClean="0"/>
              <a:t>Continuous</a:t>
            </a:r>
          </a:p>
          <a:p>
            <a:pPr lvl="1"/>
            <a:r>
              <a:rPr lang="en-IE" dirty="0"/>
              <a:t>Variable that can be any value in a given </a:t>
            </a:r>
            <a:r>
              <a:rPr lang="en-IE" dirty="0" smtClean="0"/>
              <a:t>range</a:t>
            </a:r>
            <a:endParaRPr lang="en-IE" dirty="0"/>
          </a:p>
          <a:p>
            <a:pPr lvl="1"/>
            <a:r>
              <a:rPr lang="en-IE" dirty="0" smtClean="0"/>
              <a:t>Usually measured</a:t>
            </a:r>
          </a:p>
          <a:p>
            <a:pPr lvl="1"/>
            <a:r>
              <a:rPr lang="en-IE" dirty="0" smtClean="0"/>
              <a:t>E.g. heights of students attending class, time spent concentrating in class</a:t>
            </a:r>
            <a:endParaRPr lang="en-IE" dirty="0"/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61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Levels of measurement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Nominal</a:t>
            </a:r>
          </a:p>
          <a:p>
            <a:pPr lvl="1"/>
            <a:r>
              <a:rPr lang="en-IE" dirty="0" smtClean="0"/>
              <a:t>Data can be assigned to a category</a:t>
            </a:r>
          </a:p>
          <a:p>
            <a:r>
              <a:rPr lang="en-IE" dirty="0" smtClean="0"/>
              <a:t>Ordinal</a:t>
            </a:r>
          </a:p>
          <a:p>
            <a:pPr lvl="1"/>
            <a:r>
              <a:rPr lang="en-IE" dirty="0" smtClean="0"/>
              <a:t>There is a ranking associated with the variable</a:t>
            </a:r>
          </a:p>
          <a:p>
            <a:pPr lvl="1"/>
            <a:r>
              <a:rPr lang="en-IE" dirty="0" smtClean="0"/>
              <a:t>Data can be ordered from smallest to largest, best to worst etc.</a:t>
            </a:r>
          </a:p>
          <a:p>
            <a:r>
              <a:rPr lang="en-IE" dirty="0" smtClean="0"/>
              <a:t>Interval</a:t>
            </a:r>
          </a:p>
          <a:p>
            <a:pPr lvl="1"/>
            <a:r>
              <a:rPr lang="en-IE" dirty="0" smtClean="0"/>
              <a:t>Data can be ordered but there is meaning between the values of order</a:t>
            </a:r>
          </a:p>
          <a:p>
            <a:pPr lvl="1"/>
            <a:r>
              <a:rPr lang="en-IE" dirty="0" smtClean="0"/>
              <a:t>Allows comparison between the data values</a:t>
            </a:r>
          </a:p>
          <a:p>
            <a:r>
              <a:rPr lang="en-IE" dirty="0" smtClean="0"/>
              <a:t>Ratio</a:t>
            </a:r>
          </a:p>
          <a:p>
            <a:pPr lvl="1"/>
            <a:r>
              <a:rPr lang="en-IE" dirty="0" smtClean="0"/>
              <a:t>Data can be ordered, there are differences between the values and you can find the ratio </a:t>
            </a:r>
          </a:p>
          <a:p>
            <a:pPr lvl="1"/>
            <a:r>
              <a:rPr lang="en-IE" dirty="0" smtClean="0"/>
              <a:t>Has an absolute 0</a:t>
            </a:r>
          </a:p>
          <a:p>
            <a:pPr lvl="1"/>
            <a:r>
              <a:rPr lang="en-IE" dirty="0" smtClean="0"/>
              <a:t>It makes sense to say for example one value is twice as large as another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71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Levels of measurement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Nominal</a:t>
            </a:r>
          </a:p>
          <a:p>
            <a:pPr lvl="1"/>
            <a:r>
              <a:rPr lang="en-IE" dirty="0" smtClean="0"/>
              <a:t>Gender: Male, Female; Country of Origin: 1=Ireland, 2=India, 3=……..</a:t>
            </a:r>
          </a:p>
          <a:p>
            <a:r>
              <a:rPr lang="en-IE" dirty="0" smtClean="0"/>
              <a:t>Ordinal</a:t>
            </a:r>
          </a:p>
          <a:p>
            <a:pPr lvl="1"/>
            <a:r>
              <a:rPr lang="en-IE" dirty="0" smtClean="0"/>
              <a:t>Ranking: 1</a:t>
            </a:r>
            <a:r>
              <a:rPr lang="en-IE" baseline="30000" dirty="0" smtClean="0"/>
              <a:t>st</a:t>
            </a:r>
            <a:r>
              <a:rPr lang="en-IE" dirty="0" smtClean="0"/>
              <a:t>, 2</a:t>
            </a:r>
            <a:r>
              <a:rPr lang="en-IE" baseline="30000" dirty="0" smtClean="0"/>
              <a:t>nd</a:t>
            </a:r>
            <a:r>
              <a:rPr lang="en-IE" dirty="0" smtClean="0"/>
              <a:t>, 3</a:t>
            </a:r>
            <a:r>
              <a:rPr lang="en-IE" baseline="30000" dirty="0" smtClean="0"/>
              <a:t>rd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Answer: Strongly Disagree, Disagree, Agree, Strongly Agree</a:t>
            </a:r>
          </a:p>
          <a:p>
            <a:r>
              <a:rPr lang="en-IE" dirty="0" smtClean="0"/>
              <a:t>Interval</a:t>
            </a:r>
          </a:p>
          <a:p>
            <a:pPr lvl="1"/>
            <a:r>
              <a:rPr lang="en-IE" dirty="0" smtClean="0"/>
              <a:t>Time of day on 12 hr clock</a:t>
            </a:r>
          </a:p>
          <a:p>
            <a:r>
              <a:rPr lang="en-IE" dirty="0" smtClean="0"/>
              <a:t>Ratio</a:t>
            </a:r>
          </a:p>
          <a:p>
            <a:pPr lvl="1"/>
            <a:r>
              <a:rPr lang="en-IE" dirty="0" smtClean="0"/>
              <a:t>Height, Weight</a:t>
            </a:r>
          </a:p>
          <a:p>
            <a:pPr lvl="1"/>
            <a:r>
              <a:rPr lang="en-IE" dirty="0" smtClean="0"/>
              <a:t>Time on a 24 hr clock</a:t>
            </a:r>
          </a:p>
          <a:p>
            <a:r>
              <a:rPr lang="en-IE" dirty="0" smtClean="0"/>
              <a:t>Interval and Ration may be referred to as Scale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6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Research Process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147" y="1285860"/>
            <a:ext cx="788885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85852" y="4929198"/>
            <a:ext cx="6072230" cy="107157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1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Describing your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describe before </a:t>
            </a:r>
            <a:r>
              <a:rPr lang="en-US" dirty="0" smtClean="0"/>
              <a:t>analyzing</a:t>
            </a:r>
            <a:endParaRPr lang="en-US" dirty="0"/>
          </a:p>
          <a:p>
            <a:r>
              <a:rPr lang="en-IE" dirty="0" smtClean="0"/>
              <a:t>Need to include sufficient detail that your consumer can </a:t>
            </a:r>
          </a:p>
          <a:p>
            <a:pPr lvl="1"/>
            <a:r>
              <a:rPr lang="en-IE" dirty="0" smtClean="0"/>
              <a:t>See what you are basing your analysis/conclusions on </a:t>
            </a:r>
          </a:p>
          <a:p>
            <a:pPr lvl="1"/>
            <a:r>
              <a:rPr lang="en-IE" dirty="0" smtClean="0"/>
              <a:t>Understand anything that may constrain those analysis/conclusions</a:t>
            </a:r>
          </a:p>
          <a:p>
            <a:r>
              <a:rPr lang="en-IE" dirty="0" smtClean="0"/>
              <a:t>You are trying to present information about a large body of data so that your consumer can understand it without having to view every individual case you have collected</a:t>
            </a:r>
          </a:p>
          <a:p>
            <a:pPr lvl="1"/>
            <a:r>
              <a:rPr lang="en-IE" dirty="0" smtClean="0"/>
              <a:t>Usually start with a picture and</a:t>
            </a:r>
          </a:p>
          <a:p>
            <a:pPr lvl="1"/>
            <a:r>
              <a:rPr lang="en-IE" dirty="0" smtClean="0"/>
              <a:t>Include some meaningful numbers to summarise and illustrate variability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48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v Analyzing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Describing the population and the sample</a:t>
            </a:r>
          </a:p>
          <a:p>
            <a:pPr lvl="1"/>
            <a:r>
              <a:rPr lang="en-US" dirty="0" smtClean="0"/>
              <a:t>Summarizing</a:t>
            </a:r>
          </a:p>
          <a:p>
            <a:r>
              <a:rPr lang="en-US" dirty="0" smtClean="0"/>
              <a:t>Inferential Statistics</a:t>
            </a:r>
          </a:p>
          <a:p>
            <a:pPr lvl="1"/>
            <a:r>
              <a:rPr lang="en-US" dirty="0" smtClean="0"/>
              <a:t>Inference from sample to population</a:t>
            </a:r>
          </a:p>
          <a:p>
            <a:pPr lvl="1"/>
            <a:r>
              <a:rPr lang="en-US" dirty="0" smtClean="0"/>
              <a:t>Inference from statistic to parameter</a:t>
            </a:r>
          </a:p>
        </p:txBody>
      </p:sp>
    </p:spTree>
    <p:extLst>
      <p:ext uri="{BB962C8B-B14F-4D97-AF65-F5344CB8AC3E}">
        <p14:creationId xmlns:p14="http://schemas.microsoft.com/office/powerpoint/2010/main" val="185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Getting Started With Statistical Study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Need to decide the nature of the study and then decide what individuals or objects are of interest</a:t>
            </a:r>
          </a:p>
          <a:p>
            <a:r>
              <a:rPr lang="en-IE" dirty="0" smtClean="0"/>
              <a:t>We must understand our population </a:t>
            </a:r>
          </a:p>
          <a:p>
            <a:pPr lvl="1"/>
            <a:r>
              <a:rPr lang="en-IE" dirty="0" smtClean="0"/>
              <a:t>The data we need to collect </a:t>
            </a:r>
          </a:p>
          <a:p>
            <a:pPr lvl="2"/>
            <a:r>
              <a:rPr lang="en-IE" dirty="0" smtClean="0"/>
              <a:t>Its structure and values, how it can be measured/represented</a:t>
            </a:r>
            <a:endParaRPr lang="en-IE" dirty="0"/>
          </a:p>
          <a:p>
            <a:pPr lvl="1"/>
            <a:r>
              <a:rPr lang="en-IE" dirty="0" smtClean="0"/>
              <a:t>Sample</a:t>
            </a:r>
            <a:endParaRPr lang="en-IE" dirty="0"/>
          </a:p>
          <a:p>
            <a:pPr lvl="2"/>
            <a:r>
              <a:rPr lang="en-IE" dirty="0" smtClean="0"/>
              <a:t>Representativeness and size</a:t>
            </a:r>
          </a:p>
          <a:p>
            <a:pPr lvl="1"/>
            <a:r>
              <a:rPr lang="en-IE" dirty="0" smtClean="0"/>
              <a:t>Be able to describe it simply </a:t>
            </a:r>
            <a:endParaRPr lang="en-IE" dirty="0"/>
          </a:p>
          <a:p>
            <a:pPr lvl="2"/>
            <a:r>
              <a:rPr lang="en-IE" dirty="0" smtClean="0"/>
              <a:t>Using the appropriate statistics for the variables of interest</a:t>
            </a:r>
          </a:p>
          <a:p>
            <a:pPr lvl="1"/>
            <a:r>
              <a:rPr lang="en-IE" dirty="0" smtClean="0"/>
              <a:t>Be able to represent it visually	</a:t>
            </a:r>
          </a:p>
          <a:p>
            <a:pPr lvl="2"/>
            <a:r>
              <a:rPr lang="en-IE" dirty="0" smtClean="0"/>
              <a:t>Using the appropriate type of graph for variables of interest</a:t>
            </a:r>
          </a:p>
          <a:p>
            <a:r>
              <a:rPr lang="en-IE" dirty="0" smtClean="0"/>
              <a:t>The we will be able to analyse it appropriately</a:t>
            </a:r>
          </a:p>
          <a:p>
            <a:pPr lvl="1"/>
            <a:r>
              <a:rPr lang="en-IE" dirty="0" smtClean="0"/>
              <a:t>Using the appropriate statistical tests to draw inference</a:t>
            </a:r>
          </a:p>
          <a:p>
            <a:pPr lvl="2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474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Time to get started …</a:t>
            </a:r>
            <a:endParaRPr lang="en-I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Launch R Studio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7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Studio/R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Launch R studio</a:t>
            </a:r>
          </a:p>
          <a:p>
            <a:r>
              <a:rPr lang="en-IE" dirty="0" smtClean="0"/>
              <a:t>We are going to start by loading in a dataset and doing some basic descriptive statistics </a:t>
            </a:r>
          </a:p>
          <a:p>
            <a:pPr lvl="1"/>
            <a:r>
              <a:rPr lang="en-IE" dirty="0" smtClean="0"/>
              <a:t>(creating a script which we can run)</a:t>
            </a:r>
          </a:p>
        </p:txBody>
      </p:sp>
    </p:spTree>
    <p:extLst>
      <p:ext uri="{BB962C8B-B14F-4D97-AF65-F5344CB8AC3E}">
        <p14:creationId xmlns:p14="http://schemas.microsoft.com/office/powerpoint/2010/main" val="29621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statistics do?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Make data more manageable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6, 1, 8, 3, 5, 4, 9</a:t>
            </a:r>
          </a:p>
          <a:p>
            <a:pPr lvl="1"/>
            <a:r>
              <a:rPr lang="en-US" dirty="0" smtClean="0"/>
              <a:t>We can calculate an average</a:t>
            </a:r>
          </a:p>
          <a:p>
            <a:pPr lvl="1"/>
            <a:r>
              <a:rPr lang="en-US" dirty="0" smtClean="0"/>
              <a:t>We can state the range</a:t>
            </a:r>
          </a:p>
          <a:p>
            <a:pPr lvl="1"/>
            <a:r>
              <a:rPr lang="en-US" dirty="0" smtClean="0"/>
              <a:t>We can plot them on a graph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RStudio</a:t>
            </a:r>
            <a:r>
              <a:rPr lang="en-IE" dirty="0" smtClean="0"/>
              <a:t> Interface</a:t>
            </a:r>
            <a:endParaRPr lang="en-IE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9" t="9840" r="31699" b="45080"/>
          <a:stretch/>
        </p:blipFill>
        <p:spPr bwMode="auto">
          <a:xfrm>
            <a:off x="251520" y="1412776"/>
            <a:ext cx="814003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149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RStudio</a:t>
            </a:r>
            <a:r>
              <a:rPr lang="en-IE" dirty="0" smtClean="0"/>
              <a:t> Interface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Script Window:</a:t>
            </a:r>
          </a:p>
          <a:p>
            <a:pPr lvl="1"/>
            <a:r>
              <a:rPr lang="en-IE" dirty="0" smtClean="0"/>
              <a:t>Where we open scripts with R commands </a:t>
            </a:r>
          </a:p>
          <a:p>
            <a:pPr lvl="2"/>
            <a:r>
              <a:rPr lang="en-IE" dirty="0" smtClean="0"/>
              <a:t>Can be organised into chunks</a:t>
            </a:r>
          </a:p>
          <a:p>
            <a:pPr lvl="2"/>
            <a:r>
              <a:rPr lang="en-IE" dirty="0" smtClean="0"/>
              <a:t>We can run the commands line by line/chunk by chunk/a full file</a:t>
            </a:r>
          </a:p>
          <a:p>
            <a:r>
              <a:rPr lang="en-IE" dirty="0" smtClean="0"/>
              <a:t>Console Window:</a:t>
            </a:r>
          </a:p>
          <a:p>
            <a:pPr lvl="1"/>
            <a:r>
              <a:rPr lang="en-IE" dirty="0" smtClean="0"/>
              <a:t>Where commands get executed and results shown</a:t>
            </a:r>
          </a:p>
          <a:p>
            <a:pPr lvl="1"/>
            <a:r>
              <a:rPr lang="en-IE" dirty="0" smtClean="0"/>
              <a:t>We can enter commands directly into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30487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RStudio</a:t>
            </a:r>
            <a:r>
              <a:rPr lang="en-IE" dirty="0" smtClean="0"/>
              <a:t> Interface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Workspace/History Window:</a:t>
            </a:r>
          </a:p>
          <a:p>
            <a:pPr lvl="1"/>
            <a:r>
              <a:rPr lang="en-IE" dirty="0" smtClean="0"/>
              <a:t>Environment/Workspace </a:t>
            </a:r>
            <a:r>
              <a:rPr lang="en-IE" dirty="0"/>
              <a:t>tab </a:t>
            </a:r>
            <a:endParaRPr lang="en-IE" dirty="0" smtClean="0"/>
          </a:p>
          <a:p>
            <a:pPr lvl="2"/>
            <a:r>
              <a:rPr lang="en-IE" dirty="0" smtClean="0"/>
              <a:t>Contains a </a:t>
            </a:r>
            <a:r>
              <a:rPr lang="en-IE" dirty="0"/>
              <a:t>list of all the objects </a:t>
            </a:r>
            <a:r>
              <a:rPr lang="en-IE" dirty="0" smtClean="0"/>
              <a:t>and </a:t>
            </a:r>
            <a:r>
              <a:rPr lang="en-IE" dirty="0"/>
              <a:t>variables contained in the current R environment. </a:t>
            </a:r>
            <a:endParaRPr lang="en-IE" dirty="0" smtClean="0"/>
          </a:p>
          <a:p>
            <a:pPr lvl="2"/>
            <a:r>
              <a:rPr lang="en-IE" dirty="0" smtClean="0"/>
              <a:t>Will </a:t>
            </a:r>
            <a:r>
              <a:rPr lang="en-IE" dirty="0"/>
              <a:t>contain all of the data files </a:t>
            </a:r>
            <a:r>
              <a:rPr lang="en-IE" dirty="0" smtClean="0"/>
              <a:t>and analytic outputs </a:t>
            </a:r>
            <a:r>
              <a:rPr lang="en-IE" dirty="0"/>
              <a:t>from your analysis. </a:t>
            </a:r>
            <a:endParaRPr lang="en-IE" dirty="0" smtClean="0"/>
          </a:p>
          <a:p>
            <a:pPr lvl="2"/>
            <a:r>
              <a:rPr lang="en-IE" dirty="0" smtClean="0"/>
              <a:t>Can save and restore this</a:t>
            </a:r>
          </a:p>
          <a:p>
            <a:pPr lvl="1"/>
            <a:r>
              <a:rPr lang="en-IE" dirty="0" smtClean="0"/>
              <a:t>History </a:t>
            </a:r>
            <a:r>
              <a:rPr lang="en-IE" dirty="0"/>
              <a:t>tab </a:t>
            </a:r>
            <a:endParaRPr lang="en-IE" dirty="0" smtClean="0"/>
          </a:p>
          <a:p>
            <a:pPr lvl="2"/>
            <a:r>
              <a:rPr lang="en-IE" dirty="0" smtClean="0"/>
              <a:t>Contains a </a:t>
            </a:r>
            <a:r>
              <a:rPr lang="en-IE" dirty="0"/>
              <a:t>list of every command that has been executed in </a:t>
            </a:r>
            <a:r>
              <a:rPr lang="en-IE" dirty="0" smtClean="0"/>
              <a:t>the Console</a:t>
            </a:r>
            <a:r>
              <a:rPr lang="en-IE" dirty="0"/>
              <a:t>. </a:t>
            </a:r>
            <a:endParaRPr lang="en-IE" dirty="0" smtClean="0"/>
          </a:p>
          <a:p>
            <a:pPr lvl="2"/>
            <a:r>
              <a:rPr lang="en-IE" dirty="0" smtClean="0"/>
              <a:t>Very handy backup – you can locate commands in history and sent to the Console. </a:t>
            </a:r>
          </a:p>
          <a:p>
            <a:r>
              <a:rPr lang="en-IE" dirty="0" smtClean="0"/>
              <a:t>Files Window:</a:t>
            </a:r>
          </a:p>
          <a:p>
            <a:pPr lvl="1"/>
            <a:r>
              <a:rPr lang="en-IE" dirty="0"/>
              <a:t>Contains five tabs: </a:t>
            </a:r>
            <a:endParaRPr lang="en-IE" dirty="0" smtClean="0"/>
          </a:p>
          <a:p>
            <a:pPr lvl="2"/>
            <a:r>
              <a:rPr lang="en-IE" dirty="0" smtClean="0"/>
              <a:t>1</a:t>
            </a:r>
            <a:r>
              <a:rPr lang="en-IE" dirty="0"/>
              <a:t>) Files - The file </a:t>
            </a:r>
            <a:r>
              <a:rPr lang="en-IE" dirty="0" smtClean="0"/>
              <a:t>directory </a:t>
            </a:r>
            <a:r>
              <a:rPr lang="en-IE" dirty="0"/>
              <a:t>structure of your current working directory, </a:t>
            </a:r>
            <a:endParaRPr lang="en-IE" dirty="0" smtClean="0"/>
          </a:p>
          <a:p>
            <a:pPr lvl="2"/>
            <a:r>
              <a:rPr lang="en-IE" dirty="0" smtClean="0"/>
              <a:t>2</a:t>
            </a:r>
            <a:r>
              <a:rPr lang="en-IE" dirty="0"/>
              <a:t>) Plots - Where any plots </a:t>
            </a:r>
            <a:r>
              <a:rPr lang="en-IE" dirty="0" smtClean="0"/>
              <a:t>you generate </a:t>
            </a:r>
            <a:r>
              <a:rPr lang="en-IE" dirty="0"/>
              <a:t>are displayed, </a:t>
            </a:r>
            <a:endParaRPr lang="en-IE" dirty="0" smtClean="0"/>
          </a:p>
          <a:p>
            <a:pPr lvl="2"/>
            <a:r>
              <a:rPr lang="en-IE" dirty="0" smtClean="0"/>
              <a:t>3</a:t>
            </a:r>
            <a:r>
              <a:rPr lang="en-IE" dirty="0"/>
              <a:t>) Packages - Any packages you have loaded</a:t>
            </a:r>
            <a:r>
              <a:rPr lang="en-IE" dirty="0" smtClean="0"/>
              <a:t>.</a:t>
            </a:r>
          </a:p>
          <a:p>
            <a:pPr lvl="2"/>
            <a:r>
              <a:rPr lang="en-IE" dirty="0" smtClean="0"/>
              <a:t>4</a:t>
            </a:r>
            <a:r>
              <a:rPr lang="en-IE" dirty="0"/>
              <a:t>) Help - Where you can find the help pages for every function installed </a:t>
            </a:r>
            <a:r>
              <a:rPr lang="en-IE" dirty="0" smtClean="0"/>
              <a:t>in your </a:t>
            </a:r>
            <a:r>
              <a:rPr lang="en-IE" dirty="0"/>
              <a:t>version of </a:t>
            </a:r>
            <a:r>
              <a:rPr lang="en-IE" dirty="0" smtClean="0"/>
              <a:t>R</a:t>
            </a:r>
          </a:p>
          <a:p>
            <a:pPr lvl="2"/>
            <a:r>
              <a:rPr lang="en-IE" dirty="0" smtClean="0"/>
              <a:t>5</a:t>
            </a:r>
            <a:r>
              <a:rPr lang="en-IE" dirty="0"/>
              <a:t>) Viewer - Used for displaying locally generated .html content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0047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 Working Directory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is the default location where you scripts etc. will be saved and R Studio will look for datasets</a:t>
            </a:r>
          </a:p>
          <a:p>
            <a:r>
              <a:rPr lang="en-IE" dirty="0" smtClean="0"/>
              <a:t>For the moment it is easier if you put your data set here</a:t>
            </a:r>
          </a:p>
          <a:p>
            <a:r>
              <a:rPr lang="en-IE" dirty="0" smtClean="0"/>
              <a:t>To find out what it is currently set to/change it </a:t>
            </a:r>
          </a:p>
          <a:p>
            <a:pPr lvl="1"/>
            <a:r>
              <a:rPr lang="en-IE" dirty="0" smtClean="0"/>
              <a:t>In R Studio Tools -&gt; Global Options </a:t>
            </a:r>
          </a:p>
          <a:p>
            <a:pPr lvl="2"/>
            <a:r>
              <a:rPr lang="en-IE" dirty="0" smtClean="0"/>
              <a:t>In the General Tab you will see the location and be able to set it.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7783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Getting Stated Loading the 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Download data file </a:t>
            </a:r>
            <a:r>
              <a:rPr lang="en-IE" dirty="0" smtClean="0"/>
              <a:t>needed</a:t>
            </a:r>
          </a:p>
          <a:p>
            <a:pPr lvl="1"/>
            <a:r>
              <a:rPr lang="en-IE" dirty="0" smtClean="0"/>
              <a:t>Go to: </a:t>
            </a:r>
            <a:r>
              <a:rPr lang="en-IE" dirty="0">
                <a:hlinkClick r:id="rId2"/>
              </a:rPr>
              <a:t>https://tinyurl.com/lawless2018</a:t>
            </a:r>
            <a:endParaRPr lang="en-IE" dirty="0" smtClean="0"/>
          </a:p>
          <a:p>
            <a:pPr lvl="1"/>
            <a:r>
              <a:rPr lang="en-IE" dirty="0" smtClean="0"/>
              <a:t>Click on the link PSI2018 on the top right</a:t>
            </a:r>
          </a:p>
          <a:p>
            <a:pPr lvl="1"/>
            <a:r>
              <a:rPr lang="en-IE" dirty="0" smtClean="0"/>
              <a:t>Click on Week 1 and Download </a:t>
            </a:r>
            <a:r>
              <a:rPr lang="en-IE" dirty="0" err="1" smtClean="0"/>
              <a:t>salary.rds</a:t>
            </a:r>
            <a:endParaRPr lang="en-IE" dirty="0" smtClean="0"/>
          </a:p>
          <a:p>
            <a:pPr lvl="1"/>
            <a:r>
              <a:rPr lang="en-IE" dirty="0" smtClean="0"/>
              <a:t>Put it in your default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9209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Getting Stated Loading the 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a small, simple dataset which contains the following variables:</a:t>
            </a:r>
          </a:p>
          <a:p>
            <a:pPr marL="0" indent="0">
              <a:buNone/>
            </a:pPr>
            <a:endParaRPr lang="en-IE" dirty="0" smtClean="0"/>
          </a:p>
          <a:p>
            <a:pPr marL="594360" lvl="2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I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67777"/>
              </p:ext>
            </p:extLst>
          </p:nvPr>
        </p:nvGraphicFramePr>
        <p:xfrm>
          <a:off x="1043608" y="2420888"/>
          <a:ext cx="6912768" cy="2997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347"/>
                <a:gridCol w="2370005"/>
                <a:gridCol w="2147280"/>
                <a:gridCol w="1224136"/>
              </a:tblGrid>
              <a:tr h="191270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Variables </a:t>
                      </a:r>
                      <a:r>
                        <a:rPr lang="en-GB" sz="1800" dirty="0" smtClean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in the dataset</a:t>
                      </a:r>
                      <a:endParaRPr lang="en-IE" sz="2800" dirty="0">
                        <a:effectLst/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14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Name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Label</a:t>
                      </a:r>
                      <a:endParaRPr lang="en-IE" sz="1200" b="1" dirty="0">
                        <a:solidFill>
                          <a:schemeClr val="bg1"/>
                        </a:solidFill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Values</a:t>
                      </a:r>
                      <a:endParaRPr lang="en-IE" sz="1200" b="1" dirty="0">
                        <a:solidFill>
                          <a:schemeClr val="bg1"/>
                        </a:solidFill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Type</a:t>
                      </a:r>
                      <a:endParaRPr lang="en-IE" sz="1200" b="1" dirty="0">
                        <a:solidFill>
                          <a:schemeClr val="bg1"/>
                        </a:solidFill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14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salary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Annual Salary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ourier" pitchFamily="49" charset="0"/>
                        </a:rPr>
                        <a:t> </a:t>
                      </a:r>
                      <a:endParaRPr lang="en-IE" sz="120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Scale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ourier" pitchFamily="49" charset="0"/>
                        </a:rPr>
                        <a:t>gender</a:t>
                      </a:r>
                      <a:endParaRPr lang="en-IE" sz="120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Gender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ourier" pitchFamily="49" charset="0"/>
                        </a:rPr>
                        <a:t>1=Female, 2=Male</a:t>
                      </a:r>
                      <a:endParaRPr lang="en-IE" sz="120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Nominal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346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ourier" pitchFamily="49" charset="0"/>
                        </a:rPr>
                        <a:t>rank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ourier" pitchFamily="49" charset="0"/>
                        </a:rPr>
                        <a:t>Rank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ourier" pitchFamily="49" charset="0"/>
                        </a:rPr>
                        <a:t>1=Assistant Professor, 2=Associate</a:t>
                      </a:r>
                      <a:r>
                        <a:rPr lang="en-GB" sz="1200" baseline="0" dirty="0" smtClean="0">
                          <a:effectLst/>
                          <a:latin typeface="Courier" pitchFamily="49" charset="0"/>
                        </a:rPr>
                        <a:t> Professor</a:t>
                      </a:r>
                      <a:r>
                        <a:rPr lang="en-GB" sz="1200" dirty="0" smtClean="0">
                          <a:effectLst/>
                          <a:latin typeface="Courier" pitchFamily="49" charset="0"/>
                        </a:rPr>
                        <a:t>, 3=Full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Nominal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ourier" pitchFamily="49" charset="0"/>
                        </a:rPr>
                        <a:t>exper</a:t>
                      </a:r>
                      <a:endParaRPr lang="en-IE" sz="120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Years of experience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ourier" pitchFamily="49" charset="0"/>
                        </a:rPr>
                        <a:t> </a:t>
                      </a:r>
                      <a:endParaRPr lang="en-IE" sz="120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ourier" pitchFamily="49" charset="0"/>
                        </a:rPr>
                        <a:t>Scale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1200" dirty="0" err="1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expcat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Years in current</a:t>
                      </a:r>
                      <a:r>
                        <a:rPr lang="en-IE" sz="1200" baseline="0" dirty="0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 rank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Scale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dg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Highest</a:t>
                      </a:r>
                      <a:r>
                        <a:rPr lang="en-IE" sz="1200" baseline="0" dirty="0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 degree obtained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effectLst/>
                          <a:latin typeface="Courier" pitchFamily="49" charset="0"/>
                          <a:ea typeface="Times New Roman"/>
                          <a:cs typeface="Times New Roman"/>
                        </a:rPr>
                        <a:t>Nominal</a:t>
                      </a:r>
                      <a:endParaRPr lang="en-IE" sz="1200" dirty="0">
                        <a:effectLst/>
                        <a:latin typeface="Courier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</a:t>
            </a:r>
            <a:r>
              <a:rPr lang="en-IE" dirty="0"/>
              <a:t>tutorial is based on using the script window but you can type these commands directly into the Console </a:t>
            </a:r>
          </a:p>
          <a:p>
            <a:pPr lvl="1"/>
            <a:r>
              <a:rPr lang="en-IE" dirty="0" smtClean="0"/>
              <a:t>They will appear in the History Window </a:t>
            </a:r>
          </a:p>
          <a:p>
            <a:pPr lvl="1"/>
            <a:r>
              <a:rPr lang="en-IE" dirty="0" smtClean="0"/>
              <a:t>At the end of the tutorial you can open a script and hit the To Source button on the history window to  copy your commands across (select them all/chunk by chunk)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4516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Getting Stated Loading the 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In the Script Window</a:t>
            </a:r>
          </a:p>
          <a:p>
            <a:pPr lvl="1"/>
            <a:r>
              <a:rPr lang="en-IE" b="1" dirty="0" smtClean="0"/>
              <a:t>File -&gt; New -&gt; R Script</a:t>
            </a:r>
          </a:p>
          <a:p>
            <a:pPr lvl="1"/>
            <a:r>
              <a:rPr lang="en-IE" dirty="0" smtClean="0"/>
              <a:t>In the space file that appears untitled type in :</a:t>
            </a:r>
          </a:p>
          <a:p>
            <a:pPr marL="274320" lvl="1" indent="0">
              <a:buNone/>
            </a:pPr>
            <a:endParaRPr lang="en-IE" dirty="0" smtClean="0"/>
          </a:p>
          <a:p>
            <a:pPr marL="594360" lvl="2" indent="0">
              <a:buNone/>
            </a:pPr>
            <a:r>
              <a:rPr lang="en-IE" dirty="0">
                <a:latin typeface="Courier" pitchFamily="49" charset="0"/>
              </a:rPr>
              <a:t>salary&lt;-</a:t>
            </a:r>
            <a:r>
              <a:rPr lang="en-IE" dirty="0" err="1">
                <a:latin typeface="Courier" pitchFamily="49" charset="0"/>
              </a:rPr>
              <a:t>readRDS</a:t>
            </a:r>
            <a:r>
              <a:rPr lang="en-IE" dirty="0">
                <a:latin typeface="Courier" pitchFamily="49" charset="0"/>
              </a:rPr>
              <a:t>("</a:t>
            </a:r>
            <a:r>
              <a:rPr lang="en-IE" dirty="0" err="1">
                <a:latin typeface="Courier" pitchFamily="49" charset="0"/>
              </a:rPr>
              <a:t>salary.rds</a:t>
            </a:r>
            <a:r>
              <a:rPr lang="en-IE" dirty="0" smtClean="0">
                <a:latin typeface="Courier" pitchFamily="49" charset="0"/>
              </a:rPr>
              <a:t>")</a:t>
            </a:r>
          </a:p>
          <a:p>
            <a:pPr lvl="1"/>
            <a:r>
              <a:rPr lang="en-IE" dirty="0" smtClean="0"/>
              <a:t>In the Script window click Run (top left of the screen)</a:t>
            </a:r>
          </a:p>
          <a:p>
            <a:pPr lvl="1"/>
            <a:r>
              <a:rPr lang="en-IE" dirty="0" smtClean="0"/>
              <a:t>The commands will be echoed on the Console </a:t>
            </a:r>
          </a:p>
          <a:p>
            <a:pPr marL="27432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In your file type in </a:t>
            </a:r>
          </a:p>
          <a:p>
            <a:pPr marL="594360" lvl="2" indent="0">
              <a:buNone/>
            </a:pPr>
            <a:r>
              <a:rPr lang="en-IE" dirty="0">
                <a:latin typeface="Courier" pitchFamily="49" charset="0"/>
              </a:rPr>
              <a:t>names(salary</a:t>
            </a:r>
            <a:r>
              <a:rPr lang="en-IE" dirty="0" smtClean="0">
                <a:latin typeface="Courier" pitchFamily="49" charset="0"/>
              </a:rPr>
              <a:t>)</a:t>
            </a:r>
          </a:p>
          <a:p>
            <a:pPr lvl="1"/>
            <a:r>
              <a:rPr lang="en-IE" dirty="0"/>
              <a:t>In the Script window click Run (top left of the screen)</a:t>
            </a:r>
          </a:p>
          <a:p>
            <a:pPr lvl="1"/>
            <a:r>
              <a:rPr lang="en-IE" dirty="0"/>
              <a:t>The commands will be echoed on the Console and you will see some output</a:t>
            </a:r>
            <a:r>
              <a:rPr lang="en-IE" dirty="0" smtClean="0"/>
              <a:t>.</a:t>
            </a:r>
            <a:endParaRPr lang="en-IE" dirty="0">
              <a:latin typeface="Courier" pitchFamily="49" charset="0"/>
            </a:endParaRPr>
          </a:p>
          <a:p>
            <a:pPr marL="594360" lvl="2" indent="0">
              <a:buNone/>
            </a:pPr>
            <a:endParaRPr lang="en-IE" dirty="0"/>
          </a:p>
          <a:p>
            <a:pPr lvl="1"/>
            <a:r>
              <a:rPr lang="en-IE" dirty="0"/>
              <a:t>Save the file </a:t>
            </a:r>
            <a:r>
              <a:rPr lang="en-IE" b="1" dirty="0" err="1"/>
              <a:t>File</a:t>
            </a:r>
            <a:r>
              <a:rPr lang="en-IE" b="1" dirty="0"/>
              <a:t> -&gt; Save As </a:t>
            </a:r>
            <a:r>
              <a:rPr lang="en-IE" b="1" dirty="0" smtClean="0"/>
              <a:t> </a:t>
            </a:r>
            <a:r>
              <a:rPr lang="en-IE" dirty="0" smtClean="0"/>
              <a:t>(Save to a location that makes sense)</a:t>
            </a:r>
            <a:endParaRPr lang="en-IE" dirty="0"/>
          </a:p>
          <a:p>
            <a:pPr lvl="1"/>
            <a:endParaRPr lang="en-IE" dirty="0" smtClean="0"/>
          </a:p>
          <a:p>
            <a:pPr marL="594360" lvl="2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016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Descriptive Statistics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#You can look at the data in a variable by entering its name at the command prompt</a:t>
            </a:r>
          </a:p>
          <a:p>
            <a:pPr marL="0" indent="0">
              <a:buNone/>
            </a:pPr>
            <a:r>
              <a:rPr lang="en-IE" dirty="0" err="1" smtClean="0">
                <a:latin typeface="Courier" pitchFamily="49" charset="0"/>
              </a:rPr>
              <a:t>salary$gender</a:t>
            </a:r>
            <a:endParaRPr lang="en-IE" dirty="0" smtClean="0">
              <a:latin typeface="Courier" pitchFamily="49" charset="0"/>
            </a:endParaRP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#Or get a short overview using the </a:t>
            </a:r>
            <a:r>
              <a:rPr lang="en-IE" dirty="0" err="1" smtClean="0"/>
              <a:t>str</a:t>
            </a:r>
            <a:r>
              <a:rPr lang="en-IE" dirty="0" smtClean="0"/>
              <a:t> function</a:t>
            </a:r>
          </a:p>
          <a:p>
            <a:pPr marL="0" indent="0">
              <a:buNone/>
            </a:pPr>
            <a:r>
              <a:rPr lang="en-IE" dirty="0" err="1" smtClean="0">
                <a:latin typeface="Courier" pitchFamily="49" charset="0"/>
              </a:rPr>
              <a:t>str</a:t>
            </a:r>
            <a:r>
              <a:rPr lang="en-IE" dirty="0" smtClean="0">
                <a:latin typeface="Courier" pitchFamily="49" charset="0"/>
              </a:rPr>
              <a:t>(</a:t>
            </a:r>
            <a:r>
              <a:rPr lang="en-IE" dirty="0" err="1" smtClean="0">
                <a:latin typeface="Courier" pitchFamily="49" charset="0"/>
              </a:rPr>
              <a:t>salary$gender</a:t>
            </a:r>
            <a:r>
              <a:rPr lang="en-IE" dirty="0" smtClean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#Or get a relevant statistical summary for a variable e.g. gender</a:t>
            </a:r>
          </a:p>
          <a:p>
            <a:pPr marL="0" indent="0">
              <a:buNone/>
            </a:pPr>
            <a:r>
              <a:rPr lang="en-IE" dirty="0" smtClean="0">
                <a:latin typeface="Courier" pitchFamily="49" charset="0"/>
              </a:rPr>
              <a:t>summary(</a:t>
            </a:r>
            <a:r>
              <a:rPr lang="en-IE" dirty="0" err="1" smtClean="0">
                <a:latin typeface="Courier" pitchFamily="49" charset="0"/>
              </a:rPr>
              <a:t>salary$gender</a:t>
            </a:r>
            <a:r>
              <a:rPr lang="en-IE" dirty="0" smtClean="0">
                <a:latin typeface="Courier" pitchFamily="49" charset="0"/>
              </a:rPr>
              <a:t>)</a:t>
            </a:r>
          </a:p>
          <a:p>
            <a:endParaRPr lang="en-IE" dirty="0" smtClean="0"/>
          </a:p>
          <a:p>
            <a:r>
              <a:rPr lang="en-IE" dirty="0" smtClean="0"/>
              <a:t>#Or for salary</a:t>
            </a:r>
          </a:p>
          <a:p>
            <a:pPr marL="0" indent="0">
              <a:buNone/>
            </a:pPr>
            <a:r>
              <a:rPr lang="en-IE" dirty="0" smtClean="0">
                <a:latin typeface="Courier" pitchFamily="49" charset="0"/>
              </a:rPr>
              <a:t>summary (</a:t>
            </a:r>
            <a:r>
              <a:rPr lang="en-IE" dirty="0" err="1" smtClean="0">
                <a:latin typeface="Courier" pitchFamily="49" charset="0"/>
              </a:rPr>
              <a:t>salary$salary</a:t>
            </a:r>
            <a:r>
              <a:rPr lang="en-IE" dirty="0" smtClean="0">
                <a:latin typeface="Courier" pitchFamily="49" charset="0"/>
              </a:rPr>
              <a:t>)</a:t>
            </a:r>
          </a:p>
          <a:p>
            <a:endParaRPr lang="en-IE" dirty="0" smtClean="0"/>
          </a:p>
          <a:p>
            <a:r>
              <a:rPr lang="en-IE" dirty="0" smtClean="0"/>
              <a:t>#Or get a summary of all the variables in the dataset“</a:t>
            </a:r>
          </a:p>
          <a:p>
            <a:pPr marL="0" indent="0">
              <a:buNone/>
            </a:pPr>
            <a:r>
              <a:rPr lang="en-IE" dirty="0" smtClean="0">
                <a:latin typeface="Courier" pitchFamily="49" charset="0"/>
              </a:rPr>
              <a:t>summary(salary)</a:t>
            </a:r>
            <a:endParaRPr lang="en-IE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01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Frequency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used to illustrate frequency distribution of a categorical variable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ells </a:t>
            </a:r>
            <a:r>
              <a:rPr lang="en-US" dirty="0"/>
              <a:t>us what values the variable takes and how often it takes these </a:t>
            </a:r>
            <a:r>
              <a:rPr lang="en-US" dirty="0" smtClean="0"/>
              <a:t>values :</a:t>
            </a:r>
          </a:p>
          <a:p>
            <a:pPr lvl="1"/>
            <a:endParaRPr lang="en-IE" dirty="0"/>
          </a:p>
        </p:txBody>
      </p:sp>
      <p:graphicFrame>
        <p:nvGraphicFramePr>
          <p:cNvPr id="5" name="Group 2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456157"/>
              </p:ext>
            </p:extLst>
          </p:nvPr>
        </p:nvGraphicFramePr>
        <p:xfrm>
          <a:off x="1547664" y="3861048"/>
          <a:ext cx="3077088" cy="800879"/>
        </p:xfrm>
        <a:graphic>
          <a:graphicData uri="http://schemas.openxmlformats.org/drawingml/2006/table">
            <a:tbl>
              <a:tblPr/>
              <a:tblGrid>
                <a:gridCol w="1578470"/>
                <a:gridCol w="788521"/>
                <a:gridCol w="710097"/>
              </a:tblGrid>
              <a:tr h="403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Gender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32" marR="821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32" marR="821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32" marR="821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65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32" marR="821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82132" marR="821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32" marR="821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099914"/>
              </p:ext>
            </p:extLst>
          </p:nvPr>
        </p:nvGraphicFramePr>
        <p:xfrm>
          <a:off x="1475656" y="5229200"/>
          <a:ext cx="5486400" cy="914400"/>
        </p:xfrm>
        <a:graphic>
          <a:graphicData uri="http://schemas.openxmlformats.org/drawingml/2006/table">
            <a:tbl>
              <a:tblPr/>
              <a:tblGrid>
                <a:gridCol w="1773238"/>
                <a:gridCol w="1238250"/>
                <a:gridCol w="1236662"/>
                <a:gridCol w="12382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Assistant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Full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statistics do?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Stats do?</a:t>
            </a:r>
          </a:p>
          <a:p>
            <a:pPr lvl="1"/>
            <a:r>
              <a:rPr lang="en-US" dirty="0" smtClean="0"/>
              <a:t>Provide us with evidence from the data that allows us to draw conclusions from the data</a:t>
            </a:r>
          </a:p>
          <a:p>
            <a:pPr lvl="2"/>
            <a:r>
              <a:rPr lang="en-US" dirty="0" smtClean="0"/>
              <a:t>Group of numbers #1: 6, 1, 8, 3, 5, 4, 9</a:t>
            </a:r>
          </a:p>
          <a:p>
            <a:pPr lvl="3"/>
            <a:r>
              <a:rPr lang="en-US" dirty="0" smtClean="0"/>
              <a:t>Average is 5.14</a:t>
            </a:r>
          </a:p>
          <a:p>
            <a:pPr lvl="2"/>
            <a:r>
              <a:rPr lang="en-US" dirty="0" smtClean="0"/>
              <a:t>Group of numbers #2: 8, 3, 4, 2, 7, 1, 4</a:t>
            </a:r>
          </a:p>
          <a:p>
            <a:pPr lvl="3"/>
            <a:r>
              <a:rPr lang="en-US" dirty="0" smtClean="0"/>
              <a:t>Average is 4.25</a:t>
            </a:r>
          </a:p>
          <a:p>
            <a:pPr lvl="1"/>
            <a:r>
              <a:rPr lang="en-US" dirty="0" smtClean="0"/>
              <a:t>Allows us to compare groups of data</a:t>
            </a:r>
          </a:p>
          <a:p>
            <a:pPr lvl="1"/>
            <a:r>
              <a:rPr lang="en-US" dirty="0" smtClean="0"/>
              <a:t>Allows us to do this </a:t>
            </a:r>
            <a:r>
              <a:rPr lang="en-US" b="1" dirty="0" smtClean="0"/>
              <a:t>objectively</a:t>
            </a:r>
            <a:r>
              <a:rPr lang="en-US" dirty="0" smtClean="0"/>
              <a:t> and </a:t>
            </a:r>
            <a:r>
              <a:rPr lang="en-US" b="1" dirty="0" smtClean="0"/>
              <a:t>quantitatively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43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use a package </a:t>
            </a:r>
          </a:p>
          <a:p>
            <a:r>
              <a:rPr lang="en-US" dirty="0" smtClean="0"/>
              <a:t>We are going to use </a:t>
            </a:r>
            <a:r>
              <a:rPr lang="en-US" dirty="0" err="1" smtClean="0"/>
              <a:t>pylr</a:t>
            </a:r>
            <a:endParaRPr lang="en-US" dirty="0" smtClean="0"/>
          </a:p>
          <a:p>
            <a:r>
              <a:rPr lang="en-US" dirty="0" smtClean="0"/>
              <a:t>You need to install it (just once)</a:t>
            </a: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install.packages</a:t>
            </a:r>
            <a:r>
              <a:rPr lang="en-US" dirty="0" smtClean="0">
                <a:latin typeface="Courier" pitchFamily="49" charset="0"/>
              </a:rPr>
              <a:t>(‘</a:t>
            </a:r>
            <a:r>
              <a:rPr lang="en-US" dirty="0" err="1" smtClean="0">
                <a:latin typeface="Courier" pitchFamily="49" charset="0"/>
              </a:rPr>
              <a:t>pylr</a:t>
            </a:r>
            <a:r>
              <a:rPr lang="en-US" dirty="0" smtClean="0">
                <a:latin typeface="Courier" pitchFamily="49" charset="0"/>
              </a:rPr>
              <a:t>’)</a:t>
            </a:r>
          </a:p>
          <a:p>
            <a:r>
              <a:rPr lang="en-US" dirty="0" smtClean="0"/>
              <a:t>Then load it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l</a:t>
            </a:r>
            <a:r>
              <a:rPr lang="en-US" dirty="0" smtClean="0">
                <a:latin typeface="Courier" pitchFamily="49" charset="0"/>
              </a:rPr>
              <a:t>ibrary(‘</a:t>
            </a:r>
            <a:r>
              <a:rPr lang="en-US" dirty="0" err="1" smtClean="0">
                <a:latin typeface="Courier" pitchFamily="49" charset="0"/>
              </a:rPr>
              <a:t>pylr</a:t>
            </a:r>
            <a:r>
              <a:rPr lang="en-US" dirty="0" smtClean="0">
                <a:latin typeface="Courier" pitchFamily="49" charset="0"/>
              </a:rPr>
              <a:t>’)</a:t>
            </a:r>
          </a:p>
          <a:p>
            <a:r>
              <a:rPr lang="en-US" dirty="0" smtClean="0"/>
              <a:t>Then create the table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count(</a:t>
            </a:r>
            <a:r>
              <a:rPr lang="en-US" dirty="0" err="1" smtClean="0">
                <a:latin typeface="Courier" pitchFamily="49" charset="0"/>
              </a:rPr>
              <a:t>salary$gender</a:t>
            </a:r>
            <a:r>
              <a:rPr lang="en-US" dirty="0">
                <a:latin typeface="Courier" pitchFamily="49" charset="0"/>
              </a:rPr>
              <a:t>)</a:t>
            </a:r>
            <a:endParaRPr lang="en-US" dirty="0" smtClean="0">
              <a:latin typeface="Courier" pitchFamily="49" charset="0"/>
            </a:endParaRPr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71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Contingency Table/Cross Tabulation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Matrix used to summarise the relationship between two categorical variables</a:t>
            </a:r>
          </a:p>
          <a:p>
            <a:r>
              <a:rPr lang="en-IE" dirty="0" smtClean="0"/>
              <a:t>Suppose we want to know the relationship between rank and gender – What is the probability that each gender will hold each rank</a:t>
            </a:r>
          </a:p>
          <a:p>
            <a:r>
              <a:rPr lang="en-IE" dirty="0" smtClean="0"/>
              <a:t>We create a table and then show the distributions</a:t>
            </a:r>
          </a:p>
          <a:p>
            <a:pPr marL="0" indent="0">
              <a:buNone/>
            </a:pPr>
            <a:endParaRPr lang="en-IE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" pitchFamily="49" charset="0"/>
              </a:rPr>
              <a:t>tab&lt;-table(</a:t>
            </a:r>
            <a:r>
              <a:rPr lang="en-IE" sz="3000" dirty="0" err="1">
                <a:latin typeface="Courier" pitchFamily="49" charset="0"/>
              </a:rPr>
              <a:t>salary$gender</a:t>
            </a:r>
            <a:r>
              <a:rPr lang="en-IE" sz="3000" dirty="0">
                <a:latin typeface="Courier" pitchFamily="49" charset="0"/>
              </a:rPr>
              <a:t>, </a:t>
            </a:r>
            <a:r>
              <a:rPr lang="en-IE" sz="3000" dirty="0" err="1">
                <a:latin typeface="Courier" pitchFamily="49" charset="0"/>
              </a:rPr>
              <a:t>salary$rank</a:t>
            </a:r>
            <a:r>
              <a:rPr lang="en-IE" sz="3000" dirty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IE" sz="3000" dirty="0" err="1">
                <a:latin typeface="Courier" pitchFamily="49" charset="0"/>
              </a:rPr>
              <a:t>addmargins</a:t>
            </a:r>
            <a:r>
              <a:rPr lang="en-IE" sz="3000" dirty="0">
                <a:latin typeface="Courier" pitchFamily="49" charset="0"/>
              </a:rPr>
              <a:t>(tab</a:t>
            </a:r>
            <a:r>
              <a:rPr lang="en-IE" sz="3000" dirty="0" smtClean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IE" sz="3000" dirty="0" smtClean="0">
                <a:latin typeface="Courier" pitchFamily="49" charset="0"/>
              </a:rPr>
              <a:t>tab #just display the table with frequencies</a:t>
            </a:r>
            <a:endParaRPr lang="en-IE" sz="30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3000" dirty="0" err="1">
                <a:latin typeface="Courier" pitchFamily="49" charset="0"/>
              </a:rPr>
              <a:t>prop.table</a:t>
            </a:r>
            <a:r>
              <a:rPr lang="en-IE" sz="3000" dirty="0">
                <a:latin typeface="Courier" pitchFamily="49" charset="0"/>
              </a:rPr>
              <a:t>(tab) # shows </a:t>
            </a:r>
            <a:r>
              <a:rPr lang="en-IE" sz="3000" dirty="0" smtClean="0">
                <a:latin typeface="Courier" pitchFamily="49" charset="0"/>
              </a:rPr>
              <a:t>probability distribution</a:t>
            </a:r>
          </a:p>
          <a:p>
            <a:pPr marL="0" indent="0">
              <a:buNone/>
            </a:pPr>
            <a:r>
              <a:rPr lang="en-IE" dirty="0" smtClean="0"/>
              <a:t>Note: we can make these look better using some additional packages – we will look at those later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2566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Measure of Central Tendency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descriptive statistic</a:t>
            </a:r>
          </a:p>
          <a:p>
            <a:r>
              <a:rPr lang="en-US" altLang="en-US" dirty="0" smtClean="0"/>
              <a:t>A single number to serve as a representative value around which all the numbers in the set tend to cluster.</a:t>
            </a:r>
          </a:p>
          <a:p>
            <a:r>
              <a:rPr lang="en-US" altLang="en-US" dirty="0" smtClean="0"/>
              <a:t>Need to choose the right measure for your data!</a:t>
            </a:r>
          </a:p>
        </p:txBody>
      </p:sp>
    </p:spTree>
    <p:extLst>
      <p:ext uri="{BB962C8B-B14F-4D97-AF65-F5344CB8AC3E}">
        <p14:creationId xmlns:p14="http://schemas.microsoft.com/office/powerpoint/2010/main" val="36344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mode is the score that occurs most frequently in a set of data</a:t>
            </a:r>
          </a:p>
          <a:p>
            <a:r>
              <a:rPr lang="en-US" dirty="0" smtClean="0"/>
              <a:t>The </a:t>
            </a:r>
            <a:r>
              <a:rPr lang="en-IE" dirty="0" smtClean="0"/>
              <a:t>value </a:t>
            </a:r>
            <a:r>
              <a:rPr lang="en-IE" dirty="0"/>
              <a:t>with the greatest frequency on the distribution.</a:t>
            </a:r>
          </a:p>
          <a:p>
            <a:endParaRPr lang="en-US" dirty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57300" y="823912"/>
          <a:ext cx="381000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Chart" r:id="rId3" imgW="3809945" imgH="4676869" progId="MSGraph.Chart.8">
                  <p:embed followColorScheme="full"/>
                </p:oleObj>
              </mc:Choice>
              <mc:Fallback>
                <p:oleObj name="Chart" r:id="rId3" imgW="3809945" imgH="467686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23912"/>
                        <a:ext cx="3810000" cy="467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709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Bimodal Distributions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79613"/>
            <a:ext cx="3811588" cy="41163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dirty="0"/>
              <a:t>When a distribution has two “modes,” it is called </a:t>
            </a:r>
            <a:r>
              <a:rPr lang="en-US" sz="2800" i="1" dirty="0"/>
              <a:t>bimodal</a:t>
            </a:r>
            <a:endParaRPr lang="en-US" sz="2800" dirty="0"/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type="chart" sz="half" idx="4294967295"/>
          </p:nvPr>
        </p:nvGraphicFramePr>
        <p:xfrm>
          <a:off x="5791200" y="1981200"/>
          <a:ext cx="3352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name="Chart" r:id="rId3" imgW="3809945" imgH="4676869" progId="MSGraph.Chart.8">
                  <p:embed followColorScheme="full"/>
                </p:oleObj>
              </mc:Choice>
              <mc:Fallback>
                <p:oleObj name="Chart" r:id="rId3" imgW="3809945" imgH="467686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3352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8387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Distributions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79613"/>
            <a:ext cx="3811588" cy="41163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dirty="0"/>
              <a:t>If a distribution has more than 2 “modes,” it is called </a:t>
            </a:r>
            <a:r>
              <a:rPr lang="en-US" sz="2800" i="1" dirty="0"/>
              <a:t>multimodal</a:t>
            </a:r>
            <a:endParaRPr lang="en-US" sz="2800" dirty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type="chart" sz="half" idx="4294967295"/>
          </p:nvPr>
        </p:nvGraphicFramePr>
        <p:xfrm>
          <a:off x="5791200" y="1981200"/>
          <a:ext cx="3352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Chart" r:id="rId3" imgW="3809945" imgH="4676869" progId="MSGraph.Chart.8">
                  <p:embed followColorScheme="full"/>
                </p:oleObj>
              </mc:Choice>
              <mc:Fallback>
                <p:oleObj name="Chart" r:id="rId3" imgW="3809945" imgH="467686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3352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9631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Mode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 is not a very useful measure of central tendency</a:t>
            </a:r>
          </a:p>
          <a:p>
            <a:r>
              <a:rPr lang="en-US" dirty="0" smtClean="0"/>
              <a:t>It is insensitive to large changes in the data set</a:t>
            </a:r>
          </a:p>
          <a:p>
            <a:pPr lvl="2"/>
            <a:r>
              <a:rPr lang="en-US" dirty="0" smtClean="0"/>
              <a:t>That is, two data sets that are very different from each other can have the same mode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850900" y="4056063"/>
          <a:ext cx="325755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" name="Chart" r:id="rId3" imgW="3257646" imgH="2838352" progId="MSGraph.Chart.8">
                  <p:embed followColorScheme="full"/>
                </p:oleObj>
              </mc:Choice>
              <mc:Fallback>
                <p:oleObj name="Chart" r:id="rId3" imgW="3257646" imgH="28383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56063"/>
                        <a:ext cx="3257550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724400" y="4054475"/>
          <a:ext cx="325755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" name="Chart" r:id="rId5" imgW="3257646" imgH="2838352" progId="MSGraph.Chart.8">
                  <p:embed followColorScheme="full"/>
                </p:oleObj>
              </mc:Choice>
              <mc:Fallback>
                <p:oleObj name="Chart" r:id="rId5" imgW="3257646" imgH="28383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54475"/>
                        <a:ext cx="3257550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0986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Mode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mode is primarily used with nominal variables</a:t>
            </a:r>
          </a:p>
          <a:p>
            <a:pPr lvl="1"/>
            <a:r>
              <a:rPr lang="en-US" dirty="0" smtClean="0"/>
              <a:t>It is the only measure of central tendency that is appropriate for nominally scaled data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IE" dirty="0" smtClean="0"/>
              <a:t>Example:</a:t>
            </a:r>
          </a:p>
          <a:p>
            <a:pPr lvl="1"/>
            <a:r>
              <a:rPr lang="en-IE" dirty="0" smtClean="0"/>
              <a:t>3, 7, 5, 13, 20, 23, 39, 23, 40, 23, 14, 12, 56, 23, 29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In order these numbers are: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3, 5, 7, 12, 13, 14, 20, </a:t>
            </a:r>
            <a:r>
              <a:rPr lang="en-IE" b="1" dirty="0" smtClean="0"/>
              <a:t>23, 23, 23, 23</a:t>
            </a:r>
            <a:r>
              <a:rPr lang="en-IE" dirty="0" smtClean="0"/>
              <a:t>, 29, 39, 40, 56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In this case the mode is 23.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000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 to Salary in </a:t>
            </a:r>
            <a:r>
              <a:rPr lang="en-IE" dirty="0" err="1" smtClean="0"/>
              <a:t>RStudio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sz="4800" dirty="0" smtClean="0"/>
              <a:t>R </a:t>
            </a:r>
            <a:r>
              <a:rPr lang="en-IE" sz="4800" dirty="0"/>
              <a:t>doesn't have a built in function to compute the mode but there is a simple function which you can write and include in your code  that will do it for you")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4800" dirty="0" err="1">
                <a:latin typeface="Courier" pitchFamily="49" charset="0"/>
              </a:rPr>
              <a:t>getmode</a:t>
            </a:r>
            <a:r>
              <a:rPr lang="en-IE" sz="4800" dirty="0">
                <a:latin typeface="Courier" pitchFamily="49" charset="0"/>
              </a:rPr>
              <a:t> &lt;- function(v)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4800" dirty="0">
                <a:latin typeface="Courier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4800" dirty="0">
                <a:latin typeface="Courier" pitchFamily="49" charset="0"/>
              </a:rPr>
              <a:t>  </a:t>
            </a:r>
            <a:r>
              <a:rPr lang="en-IE" sz="4800" dirty="0" err="1">
                <a:latin typeface="Courier" pitchFamily="49" charset="0"/>
              </a:rPr>
              <a:t>uniqv</a:t>
            </a:r>
            <a:r>
              <a:rPr lang="en-IE" sz="4800" dirty="0">
                <a:latin typeface="Courier" pitchFamily="49" charset="0"/>
              </a:rPr>
              <a:t> &lt;- unique(v)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4800" dirty="0">
                <a:latin typeface="Courier" pitchFamily="49" charset="0"/>
              </a:rPr>
              <a:t>  </a:t>
            </a:r>
            <a:r>
              <a:rPr lang="en-IE" sz="4800" dirty="0" err="1">
                <a:latin typeface="Courier" pitchFamily="49" charset="0"/>
              </a:rPr>
              <a:t>uniqv</a:t>
            </a:r>
            <a:r>
              <a:rPr lang="en-IE" sz="4800" dirty="0">
                <a:latin typeface="Courier" pitchFamily="49" charset="0"/>
              </a:rPr>
              <a:t>[</a:t>
            </a:r>
            <a:r>
              <a:rPr lang="en-IE" sz="4800" dirty="0" err="1">
                <a:latin typeface="Courier" pitchFamily="49" charset="0"/>
              </a:rPr>
              <a:t>which.max</a:t>
            </a:r>
            <a:r>
              <a:rPr lang="en-IE" sz="4800" dirty="0">
                <a:latin typeface="Courier" pitchFamily="49" charset="0"/>
              </a:rPr>
              <a:t>(tabulate(match(</a:t>
            </a:r>
            <a:r>
              <a:rPr lang="en-IE" sz="4800" dirty="0" err="1">
                <a:latin typeface="Courier" pitchFamily="49" charset="0"/>
              </a:rPr>
              <a:t>v,uniqv</a:t>
            </a:r>
            <a:r>
              <a:rPr lang="en-IE" sz="4800" dirty="0">
                <a:latin typeface="Courier" pitchFamily="49" charset="0"/>
              </a:rPr>
              <a:t>)))]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4800" dirty="0">
                <a:latin typeface="Courier" pitchFamily="49" charset="0"/>
              </a:rPr>
              <a:t>}</a:t>
            </a:r>
            <a:endParaRPr lang="en-IE" sz="4800" dirty="0"/>
          </a:p>
          <a:p>
            <a:r>
              <a:rPr lang="en-IE" sz="4800" dirty="0"/>
              <a:t>Using the function to get the mode of </a:t>
            </a:r>
            <a:r>
              <a:rPr lang="en-IE" sz="4800" dirty="0" smtClean="0"/>
              <a:t>salary:</a:t>
            </a:r>
          </a:p>
          <a:p>
            <a:pPr marL="0" indent="0">
              <a:buNone/>
            </a:pPr>
            <a:endParaRPr lang="en-IE" sz="4800" dirty="0"/>
          </a:p>
          <a:p>
            <a:pPr marL="0" indent="0">
              <a:buNone/>
            </a:pPr>
            <a:r>
              <a:rPr lang="en-IE" sz="4800" dirty="0" err="1" smtClean="0">
                <a:latin typeface="Courier" pitchFamily="49" charset="0"/>
              </a:rPr>
              <a:t>getmode</a:t>
            </a:r>
            <a:r>
              <a:rPr lang="en-IE" sz="4800" dirty="0" smtClean="0">
                <a:latin typeface="Courier" pitchFamily="49" charset="0"/>
              </a:rPr>
              <a:t>(</a:t>
            </a:r>
            <a:r>
              <a:rPr lang="en-IE" sz="4800" dirty="0" err="1" smtClean="0">
                <a:latin typeface="Courier" pitchFamily="49" charset="0"/>
              </a:rPr>
              <a:t>salary$salary</a:t>
            </a:r>
            <a:r>
              <a:rPr lang="en-IE" sz="4800" dirty="0">
                <a:latin typeface="Courier" pitchFamily="49" charset="0"/>
              </a:rPr>
              <a:t>)</a:t>
            </a:r>
          </a:p>
          <a:p>
            <a:endParaRPr lang="en-IE" sz="4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0240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Median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another name for the 50th percentile</a:t>
            </a:r>
          </a:p>
          <a:p>
            <a:pPr lvl="1"/>
            <a:r>
              <a:rPr lang="en-US" dirty="0" smtClean="0"/>
              <a:t>It is the score in the middle; half of the scores are larger than the median and half of the scores are smaller than the median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middle score of a sequence of all the scores in a distribution arranged from lowest to highest</a:t>
            </a:r>
            <a:r>
              <a:rPr lang="en-IE" dirty="0" smtClean="0"/>
              <a:t>.</a:t>
            </a:r>
            <a:endParaRPr lang="en-IE" dirty="0"/>
          </a:p>
          <a:p>
            <a:r>
              <a:rPr lang="en-US" dirty="0" smtClean="0"/>
              <a:t>Sort the data from highest to lowest</a:t>
            </a:r>
          </a:p>
          <a:p>
            <a:r>
              <a:rPr lang="en-US" dirty="0" smtClean="0"/>
              <a:t>Find the score in the middle</a:t>
            </a:r>
          </a:p>
          <a:p>
            <a:pPr lvl="1"/>
            <a:r>
              <a:rPr lang="en-US" dirty="0" smtClean="0"/>
              <a:t>middle = (N + 1) / 2 </a:t>
            </a:r>
          </a:p>
          <a:p>
            <a:pPr lvl="1"/>
            <a:r>
              <a:rPr lang="en-US" dirty="0" smtClean="0"/>
              <a:t>If N, the number of scores, is even the median is the average of the middle two scores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47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istics cartoons, Statistics cartoon, funny, Statistics picture, Statistics pictures, Statistics image, Statistics images, Statistics illustration, Statistics illust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4752528" cy="49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1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Example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median of the following scores:</a:t>
            </a:r>
            <a:br>
              <a:rPr lang="en-US" dirty="0" smtClean="0"/>
            </a:br>
            <a:r>
              <a:rPr lang="en-US" dirty="0" smtClean="0"/>
              <a:t>10   8   14   15   7   3   3   8   12   10   9</a:t>
            </a:r>
          </a:p>
          <a:p>
            <a:r>
              <a:rPr lang="en-US" dirty="0" smtClean="0"/>
              <a:t>Sort the scores:</a:t>
            </a:r>
            <a:br>
              <a:rPr lang="en-US" dirty="0" smtClean="0"/>
            </a:br>
            <a:r>
              <a:rPr lang="en-US" dirty="0" smtClean="0"/>
              <a:t>15   14   12   10   10   9   8   8   7   3   3</a:t>
            </a:r>
          </a:p>
          <a:p>
            <a:r>
              <a:rPr lang="en-US" dirty="0" smtClean="0"/>
              <a:t>Determine the middle score:</a:t>
            </a:r>
            <a:br>
              <a:rPr lang="en-US" dirty="0" smtClean="0"/>
            </a:br>
            <a:r>
              <a:rPr lang="en-US" dirty="0" smtClean="0"/>
              <a:t>middle = (N + 1) / 2 = (11 + 1) / 2 = 6</a:t>
            </a:r>
          </a:p>
          <a:p>
            <a:r>
              <a:rPr lang="en-US" dirty="0" smtClean="0"/>
              <a:t>Middle score = median =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62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median of the following scores:</a:t>
            </a:r>
            <a:br>
              <a:rPr lang="en-US" dirty="0"/>
            </a:br>
            <a:r>
              <a:rPr lang="en-US" dirty="0"/>
              <a:t>24  18  19  42  16  12</a:t>
            </a:r>
          </a:p>
          <a:p>
            <a:r>
              <a:rPr lang="en-US" dirty="0"/>
              <a:t>Sort the scores:</a:t>
            </a:r>
            <a:br>
              <a:rPr lang="en-US" dirty="0"/>
            </a:br>
            <a:r>
              <a:rPr lang="en-US" dirty="0"/>
              <a:t>42  24  19  18  16  12</a:t>
            </a:r>
          </a:p>
          <a:p>
            <a:r>
              <a:rPr lang="en-US" dirty="0"/>
              <a:t>Determine the middle score:</a:t>
            </a:r>
            <a:br>
              <a:rPr lang="en-US" dirty="0"/>
            </a:br>
            <a:r>
              <a:rPr lang="en-US" dirty="0"/>
              <a:t>middle = (N + 1) / 2 = (6 + 1) / 2 = 3.5</a:t>
            </a:r>
          </a:p>
          <a:p>
            <a:r>
              <a:rPr lang="en-US" dirty="0"/>
              <a:t>Median = average of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scores:</a:t>
            </a:r>
            <a:br>
              <a:rPr lang="en-US" dirty="0"/>
            </a:br>
            <a:r>
              <a:rPr lang="en-US" dirty="0"/>
              <a:t>(19 + 18) / 2 = 18.5</a:t>
            </a:r>
          </a:p>
        </p:txBody>
      </p:sp>
    </p:spTree>
    <p:extLst>
      <p:ext uri="{BB962C8B-B14F-4D97-AF65-F5344CB8AC3E}">
        <p14:creationId xmlns:p14="http://schemas.microsoft.com/office/powerpoint/2010/main" val="19681433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arithmetic average of a group of scores; the sum of the scores divided by the number of scores.</a:t>
            </a:r>
          </a:p>
          <a:p>
            <a:pPr marL="27432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727450" y="6365875"/>
            <a:ext cx="2682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dirty="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706813" y="6353175"/>
            <a:ext cx="2968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7740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Mean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the mean of the following data:</a:t>
            </a:r>
            <a:br>
              <a:rPr lang="en-US" dirty="0"/>
            </a:br>
            <a:r>
              <a:rPr lang="en-US" dirty="0"/>
              <a:t>1   5   4   3   2</a:t>
            </a:r>
          </a:p>
          <a:p>
            <a:r>
              <a:rPr lang="en-US" dirty="0"/>
              <a:t>Sum the scores (</a:t>
            </a:r>
            <a:r>
              <a:rPr lang="en-US" dirty="0">
                <a:sym typeface="Symbol" pitchFamily="18" charset="2"/>
              </a:rPr>
              <a:t>X)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 + 5 + 4 + 3 + 2 = 15</a:t>
            </a:r>
          </a:p>
          <a:p>
            <a:r>
              <a:rPr lang="en-US" dirty="0"/>
              <a:t>Divide the sum (</a:t>
            </a:r>
            <a:r>
              <a:rPr lang="en-US" dirty="0">
                <a:sym typeface="Symbol" pitchFamily="18" charset="2"/>
              </a:rPr>
              <a:t>X</a:t>
            </a:r>
            <a:r>
              <a:rPr lang="en-US" dirty="0"/>
              <a:t> = 15) by the number of scores (N = 5):</a:t>
            </a:r>
            <a:br>
              <a:rPr lang="en-US" dirty="0"/>
            </a:br>
            <a:r>
              <a:rPr lang="en-US" dirty="0"/>
              <a:t>15 / 5 = 3</a:t>
            </a:r>
          </a:p>
          <a:p>
            <a:r>
              <a:rPr lang="en-US" dirty="0"/>
              <a:t>Mean = X = </a:t>
            </a:r>
            <a:r>
              <a:rPr lang="en-US" dirty="0" smtClean="0"/>
              <a:t>3</a:t>
            </a:r>
          </a:p>
          <a:p>
            <a:r>
              <a:rPr lang="en-US" dirty="0" smtClean="0"/>
              <a:t>The mean is sensitive to extreme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957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Mean, Mode, Median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Does it make a difference?</a:t>
            </a:r>
          </a:p>
          <a:p>
            <a:r>
              <a:rPr lang="en-IE" dirty="0" smtClean="0"/>
              <a:t>UK Salary</a:t>
            </a:r>
          </a:p>
          <a:p>
            <a:pPr lvl="1"/>
            <a:r>
              <a:rPr lang="en-IE" dirty="0" smtClean="0"/>
              <a:t>Mean </a:t>
            </a:r>
            <a:r>
              <a:rPr lang="en-IE" dirty="0"/>
              <a:t>annual earnings </a:t>
            </a:r>
            <a:r>
              <a:rPr lang="en-IE" dirty="0" smtClean="0"/>
              <a:t> £24,000 - £463 per week</a:t>
            </a:r>
            <a:endParaRPr lang="en-IE" dirty="0"/>
          </a:p>
          <a:p>
            <a:pPr lvl="1"/>
            <a:r>
              <a:rPr lang="en-IE" dirty="0" smtClean="0"/>
              <a:t>Median </a:t>
            </a:r>
            <a:r>
              <a:rPr lang="en-IE" dirty="0"/>
              <a:t>earnings </a:t>
            </a:r>
            <a:r>
              <a:rPr lang="en-IE" dirty="0" smtClean="0"/>
              <a:t>£377 per week</a:t>
            </a:r>
          </a:p>
          <a:p>
            <a:pPr lvl="1"/>
            <a:r>
              <a:rPr lang="en-IE" dirty="0" smtClean="0"/>
              <a:t>Mode earnings £270 per week (</a:t>
            </a:r>
            <a:r>
              <a:rPr lang="en-IE" dirty="0" err="1" smtClean="0"/>
              <a:t>approx</a:t>
            </a:r>
            <a:r>
              <a:rPr lang="en-I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80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Measures of Central Tendency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Need to be considered in relation to the variability within the dataset.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13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Dispersion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of the distributions of scores has the larger dispersion?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upper distribution has more dispersion because the scores are more spread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 is, they are less similar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126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4050849"/>
              </p:ext>
            </p:extLst>
          </p:nvPr>
        </p:nvGraphicFramePr>
        <p:xfrm>
          <a:off x="0" y="1988840"/>
          <a:ext cx="372427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0" name="Chart" r:id="rId4" imgW="3724200" imgH="2228760" progId="Excel.Chart.8">
                  <p:embed followColorScheme="full"/>
                </p:oleObj>
              </mc:Choice>
              <mc:Fallback>
                <p:oleObj name="Chart" r:id="rId4" imgW="3724200" imgH="222876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8840"/>
                        <a:ext cx="3724275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72233386"/>
              </p:ext>
            </p:extLst>
          </p:nvPr>
        </p:nvGraphicFramePr>
        <p:xfrm>
          <a:off x="0" y="4141788"/>
          <a:ext cx="3729038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" name="Chart" r:id="rId7" imgW="3733920" imgH="2228760" progId="Excel.Chart.8">
                  <p:embed followColorScheme="full"/>
                </p:oleObj>
              </mc:Choice>
              <mc:Fallback>
                <p:oleObj name="Chart" r:id="rId7" imgW="3733920" imgH="222876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1788"/>
                        <a:ext cx="3729038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85800" y="3697288"/>
            <a:ext cx="3810000" cy="311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buFontTx/>
              <a:buBlip>
                <a:blip r:embed="rId9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  <p:bldOleChart spid="5126" grpId="0" animBg="0"/>
      <p:bldOleChart spid="5127" grpId="0" animBg="0"/>
      <p:bldP spid="5128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Measures of Dispersion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Descriptive statistics that describe how similar a set of scores are to each other (or the range of scores)</a:t>
            </a:r>
          </a:p>
          <a:p>
            <a:pPr lvl="1"/>
            <a:r>
              <a:rPr lang="en-US" dirty="0" smtClean="0"/>
              <a:t>The more similar the scores are to each other, the lower the measure of dispersion will be</a:t>
            </a:r>
          </a:p>
          <a:p>
            <a:pPr lvl="1"/>
            <a:r>
              <a:rPr lang="en-US" dirty="0" smtClean="0"/>
              <a:t>The less similar the scores are to each other, the higher the measure of dispersion will be</a:t>
            </a:r>
          </a:p>
          <a:p>
            <a:pPr lvl="1"/>
            <a:r>
              <a:rPr lang="en-US" dirty="0" smtClean="0"/>
              <a:t>In general, the more spread out a distribution is, the larger the measure of dispersion will be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10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measures of dispersion:</a:t>
            </a:r>
          </a:p>
          <a:p>
            <a:pPr lvl="1"/>
            <a:r>
              <a:rPr lang="en-US" dirty="0"/>
              <a:t>The range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semi-interquartile </a:t>
            </a:r>
            <a:r>
              <a:rPr lang="en-US" dirty="0"/>
              <a:t>range (SIR)</a:t>
            </a:r>
          </a:p>
          <a:p>
            <a:pPr lvl="1"/>
            <a:r>
              <a:rPr lang="en-US" dirty="0"/>
              <a:t>Variance /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5960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Range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range is defined as the difference between the largest score in the set of data and the smallest score in the set of data</a:t>
            </a:r>
          </a:p>
          <a:p>
            <a:pPr lvl="1"/>
            <a:r>
              <a:rPr lang="en-IE" dirty="0"/>
              <a:t>Depends only on extreme values and provides no information about how the remaining data is distributed.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range of the following data:</a:t>
            </a:r>
            <a:br>
              <a:rPr lang="en-US" dirty="0" smtClean="0"/>
            </a:br>
            <a:r>
              <a:rPr lang="en-US" dirty="0" smtClean="0"/>
              <a:t>4   8   1   6   6   2   9   3   6   9</a:t>
            </a:r>
          </a:p>
          <a:p>
            <a:r>
              <a:rPr lang="en-US" dirty="0" smtClean="0"/>
              <a:t>The largest score (XL) is 9; the smallest score (XS) is 1; the range is XL - XS = 9 - 1 =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Process (Source Andy Field)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147" y="1285860"/>
            <a:ext cx="788885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54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Range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range is used when mainly for ordinal data</a:t>
            </a:r>
          </a:p>
          <a:p>
            <a:r>
              <a:rPr lang="en-US" dirty="0" smtClean="0"/>
              <a:t>The range is rarely used in scientific work as it is fairly insensitive</a:t>
            </a:r>
          </a:p>
          <a:p>
            <a:pPr lvl="1"/>
            <a:r>
              <a:rPr lang="en-US" dirty="0" smtClean="0"/>
              <a:t>It depends on only two scores in the set of data, XL and XS</a:t>
            </a:r>
          </a:p>
          <a:p>
            <a:pPr lvl="1"/>
            <a:r>
              <a:rPr lang="en-US" dirty="0" smtClean="0"/>
              <a:t>Two very different sets of data can have the same range: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55576" y="3533728"/>
            <a:ext cx="4953000" cy="2362200"/>
            <a:chOff x="432" y="2784"/>
            <a:chExt cx="2643" cy="1200"/>
          </a:xfrm>
        </p:grpSpPr>
        <p:pic>
          <p:nvPicPr>
            <p:cNvPr id="5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82" b="30293"/>
            <a:stretch>
              <a:fillRect/>
            </a:stretch>
          </p:blipFill>
          <p:spPr bwMode="auto">
            <a:xfrm>
              <a:off x="432" y="2784"/>
              <a:ext cx="264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59" b="34398"/>
            <a:stretch>
              <a:fillRect/>
            </a:stretch>
          </p:blipFill>
          <p:spPr bwMode="auto">
            <a:xfrm>
              <a:off x="432" y="3264"/>
              <a:ext cx="2643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651" b="34332"/>
            <a:stretch>
              <a:fillRect/>
            </a:stretch>
          </p:blipFill>
          <p:spPr bwMode="auto">
            <a:xfrm>
              <a:off x="432" y="3600"/>
              <a:ext cx="264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363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Variance?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Concerned with deviations from the mean (X-µ)</a:t>
            </a:r>
          </a:p>
          <a:p>
            <a:r>
              <a:rPr lang="en-IE" dirty="0" smtClean="0"/>
              <a:t>Actually the </a:t>
            </a:r>
            <a:r>
              <a:rPr lang="en-IE" dirty="0"/>
              <a:t>average of the </a:t>
            </a:r>
            <a:r>
              <a:rPr lang="en-IE" b="1" dirty="0"/>
              <a:t>squared</a:t>
            </a:r>
            <a:r>
              <a:rPr lang="en-IE" dirty="0"/>
              <a:t> differences from the </a:t>
            </a:r>
            <a:r>
              <a:rPr lang="en-IE" dirty="0" smtClean="0"/>
              <a:t>mean</a:t>
            </a:r>
          </a:p>
          <a:p>
            <a:r>
              <a:rPr lang="en-US" dirty="0" smtClean="0"/>
              <a:t>First subtract </a:t>
            </a:r>
            <a:r>
              <a:rPr lang="en-US" dirty="0"/>
              <a:t>the mean from each of the scores</a:t>
            </a:r>
          </a:p>
          <a:p>
            <a:pPr lvl="1"/>
            <a:r>
              <a:rPr lang="en-US" dirty="0"/>
              <a:t>This difference is called a </a:t>
            </a:r>
            <a:r>
              <a:rPr lang="en-US" i="1" dirty="0"/>
              <a:t>deviate</a:t>
            </a:r>
            <a:r>
              <a:rPr lang="en-US" dirty="0"/>
              <a:t> or a </a:t>
            </a:r>
            <a:r>
              <a:rPr lang="en-US" i="1" dirty="0"/>
              <a:t>deviation score</a:t>
            </a:r>
          </a:p>
          <a:p>
            <a:pPr lvl="1"/>
            <a:r>
              <a:rPr lang="en-US" dirty="0"/>
              <a:t>The deviate tells us how far a given score is from the typical, or average, score</a:t>
            </a:r>
          </a:p>
          <a:p>
            <a:pPr lvl="1"/>
            <a:r>
              <a:rPr lang="en-US" dirty="0"/>
              <a:t>Thus, the deviate is a measure of dispersion </a:t>
            </a:r>
            <a:r>
              <a:rPr lang="en-US" i="1" dirty="0"/>
              <a:t>for a given </a:t>
            </a:r>
            <a:r>
              <a:rPr lang="en-US" i="1" dirty="0" smtClean="0"/>
              <a:t>score</a:t>
            </a:r>
          </a:p>
          <a:p>
            <a:r>
              <a:rPr lang="en-US" dirty="0" smtClean="0"/>
              <a:t>Then </a:t>
            </a:r>
            <a:r>
              <a:rPr lang="en-US" i="1" dirty="0" smtClean="0"/>
              <a:t>square </a:t>
            </a:r>
            <a:r>
              <a:rPr lang="en-US" dirty="0" smtClean="0"/>
              <a:t>the result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IE" dirty="0"/>
              <a:t>If we just added up the differences from the mean </a:t>
            </a:r>
            <a:r>
              <a:rPr lang="en-IE" dirty="0" smtClean="0"/>
              <a:t>the </a:t>
            </a:r>
            <a:r>
              <a:rPr lang="en-IE" dirty="0"/>
              <a:t>negatives would cancel the </a:t>
            </a:r>
            <a:r>
              <a:rPr lang="en-IE" dirty="0" smtClean="0"/>
              <a:t>positives</a:t>
            </a:r>
          </a:p>
          <a:p>
            <a:pPr lvl="2"/>
            <a:r>
              <a:rPr lang="en-IE" dirty="0" smtClean="0"/>
              <a:t>If we used absolute values we wouldn’t get an accurate measure of spread</a:t>
            </a:r>
          </a:p>
          <a:p>
            <a:pPr lvl="2"/>
            <a:r>
              <a:rPr lang="en-IE" dirty="0" smtClean="0"/>
              <a:t>Squaring is the best option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7724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Concerned with deviations from the mean (X-µ)</a:t>
            </a:r>
          </a:p>
          <a:p>
            <a:r>
              <a:rPr lang="en-US" i="1" dirty="0" smtClean="0"/>
              <a:t>Variance</a:t>
            </a:r>
            <a:r>
              <a:rPr lang="en-US" dirty="0" smtClean="0"/>
              <a:t> </a:t>
            </a:r>
            <a:r>
              <a:rPr lang="en-US" dirty="0"/>
              <a:t>is defined as the average of the </a:t>
            </a:r>
            <a:r>
              <a:rPr lang="en-US" dirty="0" smtClean="0"/>
              <a:t>deviations</a:t>
            </a:r>
            <a:r>
              <a:rPr lang="en-US" dirty="0"/>
              <a:t> </a:t>
            </a:r>
            <a:r>
              <a:rPr lang="en-US" dirty="0" smtClean="0"/>
              <a:t>from the mean squared:</a:t>
            </a:r>
            <a:endParaRPr lang="en-US" i="1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09697"/>
              </p:ext>
            </p:extLst>
          </p:nvPr>
        </p:nvGraphicFramePr>
        <p:xfrm>
          <a:off x="2952750" y="3000375"/>
          <a:ext cx="30114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Equation" r:id="rId3" imgW="1358640" imgH="444240" progId="Equation.3">
                  <p:embed/>
                </p:oleObj>
              </mc:Choice>
              <mc:Fallback>
                <p:oleObj name="Equation" r:id="rId3" imgW="1358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000375"/>
                        <a:ext cx="30114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568" y="4293096"/>
            <a:ext cx="777240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here is the degrees of freedom =</a:t>
            </a:r>
            <a:r>
              <a:rPr lang="en-IE" dirty="0"/>
              <a:t> the number of independent pieces of information on which the estimate is based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27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  <p:bldP spid="5" grpId="0" build="p" bldLvl="2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was first introduced by Karl Pearson in 1893. </a:t>
            </a:r>
          </a:p>
          <a:p>
            <a:r>
              <a:rPr lang="en-US" dirty="0" smtClean="0"/>
              <a:t>The standard deviation is the most useful and the most popular measure of dispersion. </a:t>
            </a:r>
          </a:p>
          <a:p>
            <a:r>
              <a:rPr lang="en-US" dirty="0" smtClean="0"/>
              <a:t>Use Greek symbol sigma </a:t>
            </a:r>
            <a:r>
              <a:rPr lang="el-GR" dirty="0"/>
              <a:t>σ</a:t>
            </a:r>
            <a:endParaRPr lang="en-US" dirty="0" smtClean="0"/>
          </a:p>
          <a:p>
            <a:r>
              <a:rPr lang="en-US" dirty="0" smtClean="0"/>
              <a:t>We calculate the variance</a:t>
            </a:r>
          </a:p>
          <a:p>
            <a:r>
              <a:rPr lang="en-US" dirty="0" smtClean="0"/>
              <a:t>The square root of this sum is knows as standard deviation.</a:t>
            </a:r>
          </a:p>
          <a:p>
            <a:r>
              <a:rPr lang="en-IE" dirty="0" smtClean="0"/>
              <a:t>Standard deviation = the</a:t>
            </a:r>
            <a:r>
              <a:rPr lang="en-IE" b="1" dirty="0"/>
              <a:t> square root</a:t>
            </a:r>
            <a:r>
              <a:rPr lang="en-IE" dirty="0"/>
              <a:t> of the </a:t>
            </a:r>
            <a:r>
              <a:rPr lang="en-IE" b="1" dirty="0"/>
              <a:t>Variance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0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Standard Deviation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larger the value the more spread out around the mean the data is, smaller means less spread.</a:t>
            </a:r>
          </a:p>
          <a:p>
            <a:r>
              <a:rPr lang="en-IE" dirty="0" smtClean="0"/>
              <a:t>The Empirical Rule:</a:t>
            </a:r>
          </a:p>
          <a:p>
            <a:pPr lvl="1"/>
            <a:r>
              <a:rPr lang="en-US" dirty="0"/>
              <a:t>The 68-95-99.7 Rule</a:t>
            </a:r>
          </a:p>
          <a:p>
            <a:pPr lvl="1"/>
            <a:r>
              <a:rPr lang="en-US" sz="2500" dirty="0"/>
              <a:t>In the normal distribution with mean µ and standard deviation </a:t>
            </a:r>
            <a:r>
              <a:rPr lang="el-GR" sz="2500" dirty="0"/>
              <a:t>σ</a:t>
            </a:r>
            <a:r>
              <a:rPr lang="en-US" sz="2500" dirty="0"/>
              <a:t>:</a:t>
            </a:r>
          </a:p>
          <a:p>
            <a:pPr lvl="2"/>
            <a:r>
              <a:rPr lang="en-US" dirty="0"/>
              <a:t>68% of the observations fall within </a:t>
            </a:r>
            <a:r>
              <a:rPr lang="el-GR" dirty="0"/>
              <a:t>σ</a:t>
            </a:r>
            <a:r>
              <a:rPr lang="en-US" dirty="0"/>
              <a:t> of the mean µ.</a:t>
            </a:r>
          </a:p>
          <a:p>
            <a:pPr lvl="2"/>
            <a:r>
              <a:rPr lang="en-US" dirty="0"/>
              <a:t>95% of the observations fall within 2</a:t>
            </a:r>
            <a:r>
              <a:rPr lang="el-GR" dirty="0"/>
              <a:t>σ</a:t>
            </a:r>
            <a:r>
              <a:rPr lang="en-US" dirty="0"/>
              <a:t> of the mean µ.</a:t>
            </a:r>
          </a:p>
          <a:p>
            <a:pPr lvl="2"/>
            <a:r>
              <a:rPr lang="en-US" dirty="0"/>
              <a:t>99.7% of the observations fall within 3</a:t>
            </a:r>
            <a:r>
              <a:rPr lang="el-GR" dirty="0"/>
              <a:t>σ</a:t>
            </a:r>
            <a:r>
              <a:rPr lang="en-US" dirty="0"/>
              <a:t> of the mean µ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us to see how spread out individual cases are from the mean</a:t>
            </a:r>
          </a:p>
        </p:txBody>
      </p:sp>
    </p:spTree>
    <p:extLst>
      <p:ext uri="{BB962C8B-B14F-4D97-AF65-F5344CB8AC3E}">
        <p14:creationId xmlns:p14="http://schemas.microsoft.com/office/powerpoint/2010/main" val="4488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Standard Deviation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This is helpful in comparing samples.</a:t>
            </a:r>
          </a:p>
          <a:p>
            <a:r>
              <a:rPr lang="en-IE" dirty="0" smtClean="0"/>
              <a:t>For Example</a:t>
            </a:r>
          </a:p>
          <a:p>
            <a:pPr lvl="1"/>
            <a:r>
              <a:rPr lang="en-IE" dirty="0" smtClean="0"/>
              <a:t>Cork IT and DIT have the same mean test score for Probability and Statistics than DIT with the same number of students in each data set </a:t>
            </a:r>
          </a:p>
          <a:p>
            <a:pPr lvl="1"/>
            <a:r>
              <a:rPr lang="en-IE" dirty="0" smtClean="0"/>
              <a:t>Does this mean that students performed equally well?</a:t>
            </a:r>
          </a:p>
          <a:p>
            <a:pPr lvl="1"/>
            <a:r>
              <a:rPr lang="en-IE" dirty="0" smtClean="0"/>
              <a:t>Suppose there are the same number of students in each dataset</a:t>
            </a:r>
          </a:p>
          <a:p>
            <a:pPr lvl="1"/>
            <a:r>
              <a:rPr lang="en-IE" dirty="0" smtClean="0"/>
              <a:t>If the mean for DIT is 60 and the standard deviation is 1.6 then</a:t>
            </a:r>
          </a:p>
          <a:p>
            <a:pPr lvl="2"/>
            <a:r>
              <a:rPr lang="en-IE" dirty="0" smtClean="0"/>
              <a:t>68% of the values in the dataset will lie between  58.4 </a:t>
            </a:r>
            <a:r>
              <a:rPr lang="en-IE" smtClean="0"/>
              <a:t>and </a:t>
            </a:r>
            <a:r>
              <a:rPr lang="en-IE" smtClean="0"/>
              <a:t>61.6</a:t>
            </a:r>
            <a:endParaRPr lang="en-IE" dirty="0" smtClean="0"/>
          </a:p>
          <a:p>
            <a:pPr lvl="3"/>
            <a:r>
              <a:rPr lang="en-IE" dirty="0" smtClean="0"/>
              <a:t>MEAN-1SD (60-1.6=58.4) and MEAN+1SD (</a:t>
            </a:r>
            <a:r>
              <a:rPr lang="en-IE" dirty="0" smtClean="0"/>
              <a:t>60+1.6=61.6</a:t>
            </a:r>
            <a:r>
              <a:rPr lang="en-IE" dirty="0" smtClean="0"/>
              <a:t>) </a:t>
            </a:r>
          </a:p>
          <a:p>
            <a:pPr lvl="2"/>
            <a:r>
              <a:rPr lang="en-IE" dirty="0" smtClean="0"/>
              <a:t>99% of the values will lie between 55.2 and 64.8</a:t>
            </a:r>
          </a:p>
          <a:p>
            <a:pPr lvl="3"/>
            <a:r>
              <a:rPr lang="en-IE" dirty="0" smtClean="0"/>
              <a:t>MEAN-3SD (60-4.8=55.2) and MEAN+3SD (60+4.8=64.8)  </a:t>
            </a:r>
          </a:p>
          <a:p>
            <a:pPr lvl="1"/>
            <a:r>
              <a:rPr lang="en-IE" dirty="0" smtClean="0"/>
              <a:t>If the mean for CIT is 60 and the standard deviation is 4.3</a:t>
            </a:r>
          </a:p>
          <a:p>
            <a:pPr lvl="2"/>
            <a:r>
              <a:rPr lang="en-IE" dirty="0" smtClean="0"/>
              <a:t>68% of the values in the dataset will lie between  55.7 and 64.3</a:t>
            </a:r>
          </a:p>
          <a:p>
            <a:pPr lvl="3"/>
            <a:r>
              <a:rPr lang="en-IE" dirty="0" smtClean="0"/>
              <a:t>MEAN-1SD (60-4.3=55.7) and MEAN+1SD (60+4.3=64.3) </a:t>
            </a:r>
          </a:p>
          <a:p>
            <a:pPr lvl="2"/>
            <a:r>
              <a:rPr lang="en-IE" dirty="0" smtClean="0"/>
              <a:t>99% of the values will lie between 47.1 and 72.9</a:t>
            </a:r>
          </a:p>
          <a:p>
            <a:pPr lvl="3"/>
            <a:r>
              <a:rPr lang="en-IE" dirty="0" smtClean="0"/>
              <a:t>MEAN-3SD (60-12.9=47.1) and MEAN+3SD (60+12.9=72.9)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473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Interquartile Range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Interquartile range (IQR) is defined as the difference of the first and third quartiles divided by two</a:t>
            </a:r>
          </a:p>
          <a:p>
            <a:pPr lvl="1"/>
            <a:r>
              <a:rPr lang="en-US" dirty="0" smtClean="0"/>
              <a:t>The first quartile is the 25th percentile</a:t>
            </a:r>
          </a:p>
          <a:p>
            <a:pPr lvl="1"/>
            <a:r>
              <a:rPr lang="en-US" dirty="0" smtClean="0"/>
              <a:t>The third quartile is the 75th percentile</a:t>
            </a:r>
          </a:p>
          <a:p>
            <a:r>
              <a:rPr lang="en-US" dirty="0" smtClean="0"/>
              <a:t>IQR = (Q3 - Q1) 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74838"/>
            <a:ext cx="4191000" cy="4678362"/>
          </a:xfrm>
        </p:spPr>
        <p:txBody>
          <a:bodyPr/>
          <a:lstStyle/>
          <a:p>
            <a:r>
              <a:rPr lang="en-US" sz="2800" dirty="0"/>
              <a:t>What is the </a:t>
            </a:r>
            <a:r>
              <a:rPr lang="en-US" sz="2800" dirty="0" smtClean="0"/>
              <a:t>IQR </a:t>
            </a:r>
            <a:r>
              <a:rPr lang="en-US" sz="2800" dirty="0"/>
              <a:t>for the data to the right?</a:t>
            </a:r>
          </a:p>
          <a:p>
            <a:r>
              <a:rPr lang="en-US" sz="2800" dirty="0"/>
              <a:t>25 % of the scores are below 5</a:t>
            </a:r>
          </a:p>
          <a:p>
            <a:pPr lvl="1"/>
            <a:r>
              <a:rPr lang="en-US" sz="2400" dirty="0"/>
              <a:t>5 is the first quartile</a:t>
            </a:r>
          </a:p>
          <a:p>
            <a:r>
              <a:rPr lang="en-US" sz="2800" dirty="0"/>
              <a:t>25 % of the scores are above 25</a:t>
            </a:r>
          </a:p>
          <a:p>
            <a:pPr lvl="1"/>
            <a:r>
              <a:rPr lang="en-US" sz="2400" dirty="0"/>
              <a:t>25 is the third quartile</a:t>
            </a:r>
          </a:p>
          <a:p>
            <a:r>
              <a:rPr lang="en-US" sz="2800" dirty="0" smtClean="0"/>
              <a:t>IQR= </a:t>
            </a:r>
            <a:r>
              <a:rPr lang="en-US" sz="2800" dirty="0"/>
              <a:t>(Q</a:t>
            </a:r>
            <a:r>
              <a:rPr lang="en-US" sz="2800" baseline="-25000" dirty="0"/>
              <a:t>3</a:t>
            </a:r>
            <a:r>
              <a:rPr lang="en-US" sz="2800" dirty="0"/>
              <a:t> - Q</a:t>
            </a:r>
            <a:r>
              <a:rPr lang="en-US" sz="2800" baseline="-25000" dirty="0"/>
              <a:t>1</a:t>
            </a:r>
            <a:r>
              <a:rPr lang="en-US" sz="2800" dirty="0"/>
              <a:t>) / 2 = (25 - 5) / 2 = 10</a:t>
            </a:r>
          </a:p>
        </p:txBody>
      </p:sp>
      <p:graphicFrame>
        <p:nvGraphicFramePr>
          <p:cNvPr id="9222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962525" y="1941513"/>
          <a:ext cx="4181475" cy="49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Document" r:id="rId3" imgW="4277520" imgH="5072760" progId="Word.Document.8">
                  <p:embed/>
                </p:oleObj>
              </mc:Choice>
              <mc:Fallback>
                <p:oleObj name="Document" r:id="rId3" imgW="4277520" imgH="5072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1941513"/>
                        <a:ext cx="4181475" cy="497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4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bldLvl="2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Which measures should we use?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It depends 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IE" dirty="0"/>
              <a:t>The expectations of your area 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IE" dirty="0" smtClean="0"/>
              <a:t>On the size of your sample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IE" dirty="0"/>
              <a:t>O</a:t>
            </a:r>
            <a:r>
              <a:rPr lang="en-IE" dirty="0" smtClean="0"/>
              <a:t>n the distribution of your data</a:t>
            </a:r>
          </a:p>
          <a:p>
            <a:pPr lvl="2"/>
            <a:r>
              <a:rPr lang="en-IE" dirty="0" smtClean="0"/>
              <a:t>Need always to look at this and then make a decision whether A and B allow you to consider your data to fit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3099386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r="6148" b="5516"/>
          <a:stretch/>
        </p:blipFill>
        <p:spPr bwMode="auto">
          <a:xfrm>
            <a:off x="3131840" y="4272880"/>
            <a:ext cx="3196127" cy="12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Skew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Skew is a measure of symmetry in the distribution of scores</a:t>
            </a:r>
          </a:p>
          <a:p>
            <a:r>
              <a:rPr lang="en-IE" dirty="0"/>
              <a:t>If the curve has one tail that is longer than the other, it is </a:t>
            </a:r>
            <a:r>
              <a:rPr lang="en-IE" i="1" dirty="0"/>
              <a:t>skewed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the longer tail is on the left, it is </a:t>
            </a:r>
            <a:r>
              <a:rPr lang="en-IE" i="1" dirty="0"/>
              <a:t>negatively skewed</a:t>
            </a:r>
            <a:r>
              <a:rPr lang="en-IE" dirty="0"/>
              <a:t> (too many scores toward the </a:t>
            </a:r>
            <a:r>
              <a:rPr lang="en-IE" i="1" dirty="0"/>
              <a:t>negative</a:t>
            </a:r>
            <a:r>
              <a:rPr lang="en-IE" dirty="0"/>
              <a:t> end).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the longer tail is on the right, it is </a:t>
            </a:r>
            <a:r>
              <a:rPr lang="en-IE" i="1" dirty="0"/>
              <a:t>positively skewed</a:t>
            </a:r>
            <a:endParaRPr lang="en-IE" dirty="0"/>
          </a:p>
          <a:p>
            <a:endParaRPr lang="en-US" dirty="0"/>
          </a:p>
        </p:txBody>
      </p:sp>
      <p:sp>
        <p:nvSpPr>
          <p:cNvPr id="2" name="AutoShape 2" descr="Image result for normal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580112" y="4268838"/>
            <a:ext cx="235760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Normal (skew = 0)</a:t>
            </a:r>
          </a:p>
        </p:txBody>
      </p:sp>
      <p:pic>
        <p:nvPicPr>
          <p:cNvPr id="3895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99774"/>
            <a:ext cx="31813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5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992960"/>
            <a:ext cx="3200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5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Observation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something that needs explaining</a:t>
            </a:r>
          </a:p>
          <a:p>
            <a:pPr lvl="1"/>
            <a:r>
              <a:rPr lang="en-GB" dirty="0" smtClean="0"/>
              <a:t>Observe the real world</a:t>
            </a:r>
          </a:p>
          <a:p>
            <a:pPr lvl="1"/>
            <a:r>
              <a:rPr lang="en-GB" dirty="0" smtClean="0"/>
              <a:t>Read other research</a:t>
            </a:r>
          </a:p>
          <a:p>
            <a:r>
              <a:rPr lang="en-GB" dirty="0" smtClean="0"/>
              <a:t>Test the concept: collect data</a:t>
            </a:r>
          </a:p>
          <a:p>
            <a:pPr lvl="1"/>
            <a:r>
              <a:rPr lang="en-GB" dirty="0" smtClean="0"/>
              <a:t>Collect data that will provide evidence you can test to see if your idea is valid</a:t>
            </a:r>
          </a:p>
          <a:p>
            <a:pPr lvl="1"/>
            <a:r>
              <a:rPr lang="en-GB" dirty="0" smtClean="0"/>
              <a:t>To do this you need to define variables</a:t>
            </a:r>
          </a:p>
          <a:p>
            <a:pPr lvl="2"/>
            <a:r>
              <a:rPr lang="en-GB" dirty="0" smtClean="0"/>
              <a:t>Anything that can be measured and can differ across entities or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1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Between the Measures of Central Tendency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In symmetrical distributions, the median and mean are equal</a:t>
            </a:r>
          </a:p>
          <a:p>
            <a:r>
              <a:rPr lang="en-US" dirty="0" smtClean="0"/>
              <a:t>For normal distributions, mean = median = mode</a:t>
            </a:r>
          </a:p>
          <a:p>
            <a:r>
              <a:rPr lang="en-US" dirty="0" smtClean="0"/>
              <a:t>In positively skewed distributions, the mean is greater than the median</a:t>
            </a:r>
          </a:p>
          <a:p>
            <a:r>
              <a:rPr lang="en-US" dirty="0" smtClean="0"/>
              <a:t>In negatively skewed distributions, the mean is smaller than the median</a:t>
            </a:r>
          </a:p>
          <a:p>
            <a:endParaRPr lang="en-US" dirty="0"/>
          </a:p>
        </p:txBody>
      </p:sp>
      <p:graphicFrame>
        <p:nvGraphicFramePr>
          <p:cNvPr id="19463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1871341"/>
              </p:ext>
            </p:extLst>
          </p:nvPr>
        </p:nvGraphicFramePr>
        <p:xfrm>
          <a:off x="1371600" y="2186781"/>
          <a:ext cx="358140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Worksheet" r:id="rId4" imgW="3581314" imgH="1950696" progId="Excel.Sheet.8">
                  <p:embed followColorScheme="full"/>
                </p:oleObj>
              </mc:Choice>
              <mc:Fallback>
                <p:oleObj name="Worksheet" r:id="rId4" imgW="3581314" imgH="1950696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86781"/>
                        <a:ext cx="3581400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46077116"/>
              </p:ext>
            </p:extLst>
          </p:nvPr>
        </p:nvGraphicFramePr>
        <p:xfrm>
          <a:off x="0" y="4425950"/>
          <a:ext cx="33242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Worksheet" r:id="rId7" imgW="3573751" imgH="1920240" progId="Excel.Sheet.8">
                  <p:embed followColorScheme="full"/>
                </p:oleObj>
              </mc:Choice>
              <mc:Fallback>
                <p:oleObj name="Worksheet" r:id="rId7" imgW="3573751" imgH="1920240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25950"/>
                        <a:ext cx="3324225" cy="178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93675" y="5024438"/>
            <a:ext cx="430212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315178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  <p:bldOleChart spid="19463" grpId="0"/>
      <p:bldOleChart spid="19462" grpId="0"/>
      <p:bldP spid="1946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521" y="1196752"/>
            <a:ext cx="7772400" cy="1387475"/>
          </a:xfrm>
        </p:spPr>
        <p:txBody>
          <a:bodyPr/>
          <a:lstStyle/>
          <a:p>
            <a:r>
              <a:rPr lang="en-US" dirty="0"/>
              <a:t>Kurtosis measures whether the scores are spread out more or less than they would be in a normal (Gaussian) </a:t>
            </a: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2031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35718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941168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distribution is normally distributed, its kurtosis equals 3 and it is said to be </a:t>
            </a:r>
            <a:r>
              <a:rPr lang="en-US" i="1" dirty="0" err="1"/>
              <a:t>mesokurtic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distribution is less spread out than normal, its kurtosis is greater than 3 and it is said to be </a:t>
            </a:r>
            <a:r>
              <a:rPr lang="en-US" i="1" dirty="0"/>
              <a:t>leptokurtic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distribution is more spread out than normal, its kurtosis is less than 3 and it is said to be </a:t>
            </a:r>
            <a:r>
              <a:rPr lang="en-US" i="1" dirty="0" err="1"/>
              <a:t>platykurtic</a:t>
            </a:r>
            <a:endParaRPr lang="en-US" i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76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Median &amp; IQR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median is often used when the distribution of scores is either positively or negatively skewed</a:t>
            </a:r>
          </a:p>
          <a:p>
            <a:pPr lvl="1"/>
            <a:r>
              <a:rPr lang="en-US" dirty="0" smtClean="0"/>
              <a:t>The few really large scores (positively skewed) or really small scores (negatively skewed) will not overly influence the median</a:t>
            </a:r>
          </a:p>
          <a:p>
            <a:r>
              <a:rPr lang="en-US" dirty="0"/>
              <a:t>The IQR is often used with skewed data as it is insensitive to the extreme scores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082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the </a:t>
            </a:r>
            <a:r>
              <a:rPr lang="en-US" dirty="0" smtClean="0"/>
              <a:t>Mean and Standard Deviation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use the mean when</a:t>
            </a:r>
          </a:p>
          <a:p>
            <a:pPr lvl="1"/>
            <a:r>
              <a:rPr lang="en-US" dirty="0"/>
              <a:t>the data are interval or ratio scaled</a:t>
            </a:r>
          </a:p>
          <a:p>
            <a:pPr lvl="2"/>
            <a:r>
              <a:rPr lang="en-US" dirty="0"/>
              <a:t>Many people will use the mean with ordinally scaled data too</a:t>
            </a:r>
          </a:p>
          <a:p>
            <a:pPr lvl="1"/>
            <a:r>
              <a:rPr lang="en-US" dirty="0"/>
              <a:t>and the data are not skewed</a:t>
            </a:r>
          </a:p>
          <a:p>
            <a:r>
              <a:rPr lang="en-US" dirty="0"/>
              <a:t>The mean is preferred because it is sensitive to every score</a:t>
            </a:r>
          </a:p>
          <a:p>
            <a:pPr lvl="1"/>
            <a:r>
              <a:rPr lang="en-US" dirty="0"/>
              <a:t>If you change one score in the data set, the mean will </a:t>
            </a:r>
            <a:r>
              <a:rPr lang="en-US" dirty="0" smtClean="0"/>
              <a:t>change</a:t>
            </a:r>
          </a:p>
          <a:p>
            <a:r>
              <a:rPr lang="en-US" dirty="0" smtClean="0"/>
              <a:t>If you use mean you also use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546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 to Salary in </a:t>
            </a:r>
            <a:r>
              <a:rPr lang="en-IE" dirty="0" err="1" smtClean="0"/>
              <a:t>RStudio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sz="4800" dirty="0" smtClean="0"/>
              <a:t> </a:t>
            </a:r>
            <a:r>
              <a:rPr lang="en-IE" sz="4800" dirty="0"/>
              <a:t>Measures of Central </a:t>
            </a:r>
            <a:r>
              <a:rPr lang="en-IE" sz="4800" dirty="0" smtClean="0"/>
              <a:t>Tendency</a:t>
            </a:r>
            <a:endParaRPr lang="en-IE" sz="4800" dirty="0"/>
          </a:p>
          <a:p>
            <a:pPr marL="0" indent="0">
              <a:buNone/>
            </a:pPr>
            <a:r>
              <a:rPr lang="en-IE" sz="4800" dirty="0" smtClean="0">
                <a:latin typeface="Courier" pitchFamily="49" charset="0"/>
              </a:rPr>
              <a:t>mean(</a:t>
            </a:r>
            <a:r>
              <a:rPr lang="en-IE" sz="4800" dirty="0" err="1" smtClean="0">
                <a:latin typeface="Courier" pitchFamily="49" charset="0"/>
              </a:rPr>
              <a:t>salary$salary</a:t>
            </a:r>
            <a:r>
              <a:rPr lang="en-IE" sz="4800" dirty="0" smtClean="0">
                <a:latin typeface="Courier" pitchFamily="49" charset="0"/>
              </a:rPr>
              <a:t>)</a:t>
            </a:r>
            <a:endParaRPr lang="en-IE" sz="4800" dirty="0"/>
          </a:p>
          <a:p>
            <a:r>
              <a:rPr lang="en-IE" sz="4800" dirty="0" smtClean="0"/>
              <a:t>You </a:t>
            </a:r>
            <a:r>
              <a:rPr lang="en-IE" sz="4800" dirty="0"/>
              <a:t>can assign the outcome to a </a:t>
            </a:r>
            <a:r>
              <a:rPr lang="en-IE" sz="4800" dirty="0" smtClean="0"/>
              <a:t>variable</a:t>
            </a:r>
            <a:endParaRPr lang="en-IE" sz="4800" dirty="0"/>
          </a:p>
          <a:p>
            <a:pPr marL="0" indent="0">
              <a:buNone/>
            </a:pPr>
            <a:r>
              <a:rPr lang="en-IE" sz="4800" dirty="0" err="1">
                <a:latin typeface="Courier" pitchFamily="49" charset="0"/>
              </a:rPr>
              <a:t>meansal</a:t>
            </a:r>
            <a:r>
              <a:rPr lang="en-IE" sz="4800" dirty="0">
                <a:latin typeface="Courier" pitchFamily="49" charset="0"/>
              </a:rPr>
              <a:t> &lt;- </a:t>
            </a:r>
            <a:r>
              <a:rPr lang="en-IE" sz="4800" dirty="0" smtClean="0">
                <a:latin typeface="Courier" pitchFamily="49" charset="0"/>
              </a:rPr>
              <a:t>mean(</a:t>
            </a:r>
            <a:r>
              <a:rPr lang="en-IE" sz="4800" dirty="0" err="1" smtClean="0">
                <a:latin typeface="Courier" pitchFamily="49" charset="0"/>
              </a:rPr>
              <a:t>salary$salary</a:t>
            </a:r>
            <a:r>
              <a:rPr lang="en-IE" sz="4800" dirty="0" smtClean="0">
                <a:latin typeface="Courier" pitchFamily="49" charset="0"/>
              </a:rPr>
              <a:t>)</a:t>
            </a:r>
            <a:endParaRPr lang="en-IE" sz="4800" dirty="0"/>
          </a:p>
          <a:p>
            <a:r>
              <a:rPr lang="en-IE" sz="4800" dirty="0" smtClean="0"/>
              <a:t>and </a:t>
            </a:r>
            <a:r>
              <a:rPr lang="en-IE" sz="4800" dirty="0"/>
              <a:t>then display it on </a:t>
            </a:r>
            <a:r>
              <a:rPr lang="en-IE" sz="4800" dirty="0" smtClean="0"/>
              <a:t>screen</a:t>
            </a:r>
            <a:endParaRPr lang="en-IE" sz="4800" dirty="0"/>
          </a:p>
          <a:p>
            <a:pPr marL="0" indent="0">
              <a:buNone/>
            </a:pPr>
            <a:r>
              <a:rPr lang="en-IE" sz="4800" dirty="0" err="1" smtClean="0">
                <a:latin typeface="Courier" pitchFamily="49" charset="0"/>
              </a:rPr>
              <a:t>meansal</a:t>
            </a:r>
            <a:endParaRPr lang="en-IE" sz="4800" dirty="0"/>
          </a:p>
          <a:p>
            <a:r>
              <a:rPr lang="en-IE" sz="4800" dirty="0" smtClean="0"/>
              <a:t>Or </a:t>
            </a:r>
            <a:r>
              <a:rPr lang="en-IE" sz="4800" dirty="0"/>
              <a:t>use the print function to make it look the way you </a:t>
            </a:r>
            <a:r>
              <a:rPr lang="en-IE" sz="4800" dirty="0" smtClean="0"/>
              <a:t>want</a:t>
            </a:r>
            <a:endParaRPr lang="en-IE" sz="4800" dirty="0"/>
          </a:p>
          <a:p>
            <a:pPr marL="0" indent="0">
              <a:buNone/>
            </a:pPr>
            <a:r>
              <a:rPr lang="en-IE" sz="4800" dirty="0">
                <a:latin typeface="Courier" pitchFamily="49" charset="0"/>
              </a:rPr>
              <a:t>print(</a:t>
            </a:r>
            <a:r>
              <a:rPr lang="en-IE" sz="4800" dirty="0" err="1">
                <a:latin typeface="Courier" pitchFamily="49" charset="0"/>
              </a:rPr>
              <a:t>meansal</a:t>
            </a:r>
            <a:r>
              <a:rPr lang="en-IE" sz="4800" dirty="0">
                <a:latin typeface="Courier" pitchFamily="49" charset="0"/>
              </a:rPr>
              <a:t>, digits=1)</a:t>
            </a:r>
          </a:p>
          <a:p>
            <a:pPr marL="0" indent="0">
              <a:buNone/>
            </a:pPr>
            <a:endParaRPr lang="en-IE" sz="4800" dirty="0"/>
          </a:p>
          <a:p>
            <a:r>
              <a:rPr lang="en-IE" sz="4800" dirty="0"/>
              <a:t>#</a:t>
            </a:r>
            <a:r>
              <a:rPr lang="en-IE" sz="4800" dirty="0" smtClean="0"/>
              <a:t>Median</a:t>
            </a:r>
            <a:endParaRPr lang="en-IE" sz="4800" dirty="0"/>
          </a:p>
          <a:p>
            <a:pPr marL="0" indent="0">
              <a:buNone/>
            </a:pPr>
            <a:r>
              <a:rPr lang="en-IE" sz="4800" dirty="0" smtClean="0">
                <a:latin typeface="Courier" pitchFamily="49" charset="0"/>
              </a:rPr>
              <a:t>median(</a:t>
            </a:r>
            <a:r>
              <a:rPr lang="en-IE" sz="4800" dirty="0" err="1" smtClean="0">
                <a:latin typeface="Courier" pitchFamily="49" charset="0"/>
              </a:rPr>
              <a:t>salary$salary</a:t>
            </a:r>
            <a:r>
              <a:rPr lang="en-IE" sz="4800" dirty="0">
                <a:latin typeface="Courier" pitchFamily="49" charset="0"/>
              </a:rPr>
              <a:t>)</a:t>
            </a:r>
          </a:p>
          <a:p>
            <a:endParaRPr lang="en-IE" sz="4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9680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Measures of Dispersion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1600" dirty="0" smtClean="0"/>
              <a:t>#</a:t>
            </a:r>
            <a:r>
              <a:rPr lang="en-IE" sz="1600" dirty="0"/>
              <a:t>Range</a:t>
            </a:r>
          </a:p>
          <a:p>
            <a:pPr marL="0" indent="0">
              <a:buNone/>
            </a:pPr>
            <a:r>
              <a:rPr lang="en-IE" sz="1600" dirty="0" smtClean="0">
                <a:latin typeface="Courier" pitchFamily="49" charset="0"/>
              </a:rPr>
              <a:t>range(</a:t>
            </a:r>
            <a:r>
              <a:rPr lang="en-IE" sz="1600" dirty="0" err="1" smtClean="0">
                <a:latin typeface="Courier" pitchFamily="49" charset="0"/>
              </a:rPr>
              <a:t>salary$salary</a:t>
            </a:r>
            <a:r>
              <a:rPr lang="en-IE" sz="1600" dirty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endParaRPr lang="en-IE" sz="1600" dirty="0"/>
          </a:p>
          <a:p>
            <a:r>
              <a:rPr lang="en-IE" sz="1600" dirty="0"/>
              <a:t>#</a:t>
            </a:r>
            <a:r>
              <a:rPr lang="en-IE" sz="1600" dirty="0" smtClean="0"/>
              <a:t>Quantiles</a:t>
            </a:r>
            <a:endParaRPr lang="en-IE" sz="1600" dirty="0"/>
          </a:p>
          <a:p>
            <a:pPr marL="0" indent="0">
              <a:buNone/>
            </a:pPr>
            <a:r>
              <a:rPr lang="en-IE" sz="1600" dirty="0" smtClean="0">
                <a:latin typeface="Courier" pitchFamily="49" charset="0"/>
              </a:rPr>
              <a:t>quantile(</a:t>
            </a:r>
            <a:r>
              <a:rPr lang="en-IE" sz="1600" dirty="0" err="1" smtClean="0">
                <a:latin typeface="Courier" pitchFamily="49" charset="0"/>
              </a:rPr>
              <a:t>salary$salary</a:t>
            </a:r>
            <a:r>
              <a:rPr lang="en-IE" sz="1600" dirty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IE" sz="1600" dirty="0">
                <a:latin typeface="Courier" pitchFamily="49" charset="0"/>
              </a:rPr>
              <a:t>#to get 1st </a:t>
            </a:r>
            <a:r>
              <a:rPr lang="en-IE" sz="1600" dirty="0" err="1">
                <a:latin typeface="Courier" pitchFamily="49" charset="0"/>
              </a:rPr>
              <a:t>quantil</a:t>
            </a:r>
            <a:endParaRPr lang="en-IE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urier" pitchFamily="49" charset="0"/>
              </a:rPr>
              <a:t>x=quantile(</a:t>
            </a:r>
            <a:r>
              <a:rPr lang="en-IE" sz="1600" dirty="0" err="1" smtClean="0">
                <a:latin typeface="Courier" pitchFamily="49" charset="0"/>
              </a:rPr>
              <a:t>salary$salary</a:t>
            </a:r>
            <a:r>
              <a:rPr lang="en-IE" sz="1600" dirty="0">
                <a:latin typeface="Courier" pitchFamily="49" charset="0"/>
              </a:rPr>
              <a:t>); x[1] </a:t>
            </a:r>
            <a:endParaRPr lang="en-IE" sz="1600" dirty="0"/>
          </a:p>
          <a:p>
            <a:r>
              <a:rPr lang="en-IE" sz="1600" dirty="0"/>
              <a:t>#Interquartile Range</a:t>
            </a:r>
          </a:p>
          <a:p>
            <a:pPr marL="0" indent="0">
              <a:buNone/>
            </a:pPr>
            <a:r>
              <a:rPr lang="en-IE" sz="1600" dirty="0" smtClean="0">
                <a:latin typeface="Courier" pitchFamily="49" charset="0"/>
              </a:rPr>
              <a:t>IQR(</a:t>
            </a:r>
            <a:r>
              <a:rPr lang="en-IE" sz="1600" dirty="0" err="1" smtClean="0">
                <a:latin typeface="Courier" pitchFamily="49" charset="0"/>
              </a:rPr>
              <a:t>salary$salary</a:t>
            </a:r>
            <a:r>
              <a:rPr lang="en-IE" sz="1600" dirty="0" smtClean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endParaRPr lang="en-IE" sz="1600" dirty="0"/>
          </a:p>
          <a:p>
            <a:r>
              <a:rPr lang="en-IE" sz="1600" dirty="0"/>
              <a:t>#</a:t>
            </a:r>
            <a:r>
              <a:rPr lang="en-IE" sz="1600" dirty="0" smtClean="0"/>
              <a:t>Variance</a:t>
            </a:r>
          </a:p>
          <a:p>
            <a:pPr marL="0" indent="0">
              <a:buNone/>
            </a:pPr>
            <a:r>
              <a:rPr lang="en-IE" sz="1600" dirty="0" err="1" smtClean="0">
                <a:latin typeface="Courier" pitchFamily="49" charset="0"/>
              </a:rPr>
              <a:t>var</a:t>
            </a:r>
            <a:r>
              <a:rPr lang="en-IE" sz="1600" dirty="0" smtClean="0">
                <a:latin typeface="Courier" pitchFamily="49" charset="0"/>
              </a:rPr>
              <a:t>(</a:t>
            </a:r>
            <a:r>
              <a:rPr lang="en-IE" sz="1600" dirty="0" err="1" smtClean="0">
                <a:latin typeface="Courier" pitchFamily="49" charset="0"/>
              </a:rPr>
              <a:t>salary$salary</a:t>
            </a:r>
            <a:r>
              <a:rPr lang="en-IE" sz="1600" dirty="0" smtClean="0">
                <a:latin typeface="Courier" pitchFamily="49" charset="0"/>
              </a:rPr>
              <a:t>)</a:t>
            </a:r>
            <a:endParaRPr lang="en-IE" sz="1600" dirty="0"/>
          </a:p>
          <a:p>
            <a:r>
              <a:rPr lang="en-IE" sz="1600" dirty="0"/>
              <a:t>#Standard </a:t>
            </a:r>
            <a:r>
              <a:rPr lang="en-IE" sz="1600" dirty="0" smtClean="0"/>
              <a:t>deviation</a:t>
            </a:r>
            <a:endParaRPr lang="en-IE" sz="1600" dirty="0"/>
          </a:p>
          <a:p>
            <a:pPr marL="0" indent="0">
              <a:buNone/>
            </a:pPr>
            <a:r>
              <a:rPr lang="en-IE" sz="1600" dirty="0" err="1" smtClean="0">
                <a:latin typeface="Courier" pitchFamily="49" charset="0"/>
              </a:rPr>
              <a:t>sd</a:t>
            </a:r>
            <a:r>
              <a:rPr lang="en-IE" sz="1600" dirty="0" smtClean="0">
                <a:latin typeface="Courier" pitchFamily="49" charset="0"/>
              </a:rPr>
              <a:t>(</a:t>
            </a:r>
            <a:r>
              <a:rPr lang="en-IE" sz="1600" dirty="0" err="1" smtClean="0">
                <a:latin typeface="Courier" pitchFamily="49" charset="0"/>
              </a:rPr>
              <a:t>salary$salary</a:t>
            </a:r>
            <a:r>
              <a:rPr lang="en-IE" sz="1600" dirty="0" smtClean="0">
                <a:latin typeface="Courier" pitchFamily="49" charset="0"/>
              </a:rPr>
              <a:t>)</a:t>
            </a:r>
            <a:endParaRPr lang="en-IE" sz="1600" dirty="0"/>
          </a:p>
          <a:p>
            <a:r>
              <a:rPr lang="en-IE" sz="1600" dirty="0"/>
              <a:t>#</a:t>
            </a:r>
            <a:r>
              <a:rPr lang="en-IE" sz="1600" dirty="0" smtClean="0"/>
              <a:t>Rounded</a:t>
            </a:r>
            <a:endParaRPr lang="en-IE" sz="1600" dirty="0"/>
          </a:p>
          <a:p>
            <a:pPr marL="0" indent="0">
              <a:buNone/>
            </a:pPr>
            <a:r>
              <a:rPr lang="en-IE" sz="1600" dirty="0" smtClean="0">
                <a:latin typeface="Courier" pitchFamily="49" charset="0"/>
              </a:rPr>
              <a:t>round(</a:t>
            </a:r>
            <a:r>
              <a:rPr lang="en-IE" sz="1600" dirty="0" err="1" smtClean="0">
                <a:latin typeface="Courier" pitchFamily="49" charset="0"/>
              </a:rPr>
              <a:t>sd</a:t>
            </a:r>
            <a:r>
              <a:rPr lang="en-IE" sz="1600" dirty="0" smtClean="0">
                <a:latin typeface="Courier" pitchFamily="49" charset="0"/>
              </a:rPr>
              <a:t>(salary$salary,2</a:t>
            </a:r>
            <a:r>
              <a:rPr lang="en-IE" sz="1600" dirty="0">
                <a:latin typeface="Courier" pitchFamily="49" charset="0"/>
              </a:rPr>
              <a:t>)) #rounded to 2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30003872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Key 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Sample</a:t>
            </a:r>
          </a:p>
          <a:p>
            <a:pPr lvl="1"/>
            <a:r>
              <a:rPr lang="en-IE" dirty="0" smtClean="0"/>
              <a:t>(Size, representativeness, extremes);</a:t>
            </a:r>
          </a:p>
          <a:p>
            <a:r>
              <a:rPr lang="en-IE" dirty="0" smtClean="0"/>
              <a:t>Differing </a:t>
            </a:r>
            <a:r>
              <a:rPr lang="en-IE" dirty="0"/>
              <a:t>types of variable </a:t>
            </a:r>
            <a:endParaRPr lang="en-IE" dirty="0" smtClean="0"/>
          </a:p>
          <a:p>
            <a:pPr lvl="1"/>
            <a:r>
              <a:rPr lang="en-IE" dirty="0" smtClean="0"/>
              <a:t>(</a:t>
            </a:r>
            <a:r>
              <a:rPr lang="en-IE" dirty="0"/>
              <a:t>nominal/categorical, ordinal, interval and ratio);</a:t>
            </a:r>
          </a:p>
          <a:p>
            <a:r>
              <a:rPr lang="en-IE" dirty="0" smtClean="0"/>
              <a:t>Measures </a:t>
            </a:r>
            <a:r>
              <a:rPr lang="en-IE" dirty="0"/>
              <a:t>of central tendency </a:t>
            </a:r>
            <a:endParaRPr lang="en-IE" dirty="0" smtClean="0"/>
          </a:p>
          <a:p>
            <a:pPr lvl="1"/>
            <a:r>
              <a:rPr lang="en-IE" dirty="0" smtClean="0"/>
              <a:t>(the </a:t>
            </a:r>
            <a:r>
              <a:rPr lang="en-IE" dirty="0"/>
              <a:t>mean, median and mode);</a:t>
            </a:r>
          </a:p>
          <a:p>
            <a:r>
              <a:rPr lang="en-IE" dirty="0" smtClean="0"/>
              <a:t>Measures </a:t>
            </a:r>
            <a:r>
              <a:rPr lang="en-IE" dirty="0"/>
              <a:t>of dispersion </a:t>
            </a:r>
            <a:endParaRPr lang="en-IE" dirty="0" smtClean="0"/>
          </a:p>
          <a:p>
            <a:pPr lvl="1"/>
            <a:r>
              <a:rPr lang="en-IE" dirty="0" smtClean="0"/>
              <a:t>(</a:t>
            </a:r>
            <a:r>
              <a:rPr lang="en-IE" dirty="0"/>
              <a:t>range, inter-quartile range, variance and </a:t>
            </a:r>
            <a:r>
              <a:rPr lang="en-IE" dirty="0" smtClean="0"/>
              <a:t>standard deviation).</a:t>
            </a:r>
          </a:p>
          <a:p>
            <a:r>
              <a:rPr lang="en-IE" dirty="0" smtClean="0"/>
              <a:t>Shape</a:t>
            </a:r>
          </a:p>
          <a:p>
            <a:pPr lvl="1"/>
            <a:r>
              <a:rPr lang="en-IE" smtClean="0"/>
              <a:t>(normal, skew</a:t>
            </a:r>
            <a:r>
              <a:rPr lang="en-IE" dirty="0" smtClean="0"/>
              <a:t>, kurtosis)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5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Last Thing for this week</a:t>
            </a:r>
            <a:endParaRPr lang="en-I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21485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RCommander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err="1" smtClean="0"/>
              <a:t>RCommander</a:t>
            </a:r>
            <a:r>
              <a:rPr lang="en-IE" dirty="0" smtClean="0"/>
              <a:t> provides us with a GUI to some common statistical tasks</a:t>
            </a:r>
          </a:p>
          <a:p>
            <a:r>
              <a:rPr lang="en-IE" dirty="0" smtClean="0"/>
              <a:t>We are going to try to use it but it may not be possible (people with MACs may have difficulty)</a:t>
            </a:r>
          </a:p>
          <a:p>
            <a:r>
              <a:rPr lang="en-IE" dirty="0" smtClean="0"/>
              <a:t>You need to install the </a:t>
            </a:r>
            <a:r>
              <a:rPr lang="en-IE" dirty="0" err="1" smtClean="0"/>
              <a:t>Rcmdr</a:t>
            </a:r>
            <a:r>
              <a:rPr lang="en-IE" dirty="0" smtClean="0"/>
              <a:t> package in R</a:t>
            </a:r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8954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Studio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Install R Commander</a:t>
            </a:r>
          </a:p>
          <a:p>
            <a:pPr marL="274320" lvl="1" indent="0">
              <a:buNone/>
            </a:pPr>
            <a:r>
              <a:rPr lang="en-IE" dirty="0" err="1">
                <a:latin typeface="Courier" pitchFamily="49" charset="0"/>
              </a:rPr>
              <a:t>install.packages</a:t>
            </a:r>
            <a:r>
              <a:rPr lang="en-IE" dirty="0">
                <a:latin typeface="Courier" pitchFamily="49" charset="0"/>
              </a:rPr>
              <a:t>('</a:t>
            </a:r>
            <a:r>
              <a:rPr lang="en-IE" dirty="0" err="1">
                <a:latin typeface="Courier" pitchFamily="49" charset="0"/>
              </a:rPr>
              <a:t>Rcmdr</a:t>
            </a:r>
            <a:r>
              <a:rPr lang="en-IE" dirty="0">
                <a:latin typeface="Courier" pitchFamily="49" charset="0"/>
              </a:rPr>
              <a:t>')</a:t>
            </a:r>
            <a:endParaRPr lang="en-IE" dirty="0" smtClean="0">
              <a:latin typeface="Courier" pitchFamily="49" charset="0"/>
            </a:endParaRPr>
          </a:p>
          <a:p>
            <a:pPr lvl="1"/>
            <a:r>
              <a:rPr lang="en-IE" dirty="0" smtClean="0"/>
              <a:t>Note:</a:t>
            </a:r>
          </a:p>
          <a:p>
            <a:pPr lvl="2"/>
            <a:r>
              <a:rPr lang="en-IE" dirty="0" smtClean="0"/>
              <a:t>Sometimes you will get an error re other packages missing which are needed in order to get </a:t>
            </a:r>
            <a:r>
              <a:rPr lang="en-IE" dirty="0" err="1" smtClean="0"/>
              <a:t>Rcmdr</a:t>
            </a:r>
            <a:r>
              <a:rPr lang="en-IE" dirty="0" smtClean="0"/>
              <a:t> to work. If you do then install those packages.</a:t>
            </a:r>
          </a:p>
          <a:p>
            <a:r>
              <a:rPr lang="en-IE" dirty="0" smtClean="0"/>
              <a:t>Launch </a:t>
            </a:r>
            <a:r>
              <a:rPr lang="en-IE" dirty="0" err="1" smtClean="0"/>
              <a:t>RCommander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>
                <a:latin typeface="Courier" pitchFamily="49" charset="0"/>
              </a:rPr>
              <a:t>library('</a:t>
            </a:r>
            <a:r>
              <a:rPr lang="en-IE" dirty="0" err="1">
                <a:latin typeface="Courier" pitchFamily="49" charset="0"/>
              </a:rPr>
              <a:t>Rcmdr</a:t>
            </a:r>
            <a:r>
              <a:rPr lang="en-IE" dirty="0" smtClean="0">
                <a:latin typeface="Courier" pitchFamily="49" charset="0"/>
              </a:rPr>
              <a:t>')</a:t>
            </a:r>
          </a:p>
          <a:p>
            <a:pPr lvl="1"/>
            <a:r>
              <a:rPr lang="en-IE" dirty="0" smtClean="0"/>
              <a:t>The </a:t>
            </a:r>
            <a:r>
              <a:rPr lang="en-IE" dirty="0" err="1" smtClean="0"/>
              <a:t>Rcommander</a:t>
            </a:r>
            <a:r>
              <a:rPr lang="en-IE" dirty="0" smtClean="0"/>
              <a:t> window should launch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157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Research Process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147" y="1285860"/>
            <a:ext cx="788885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357290" y="2285992"/>
            <a:ext cx="6072230" cy="1857388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RCmdr</a:t>
            </a:r>
            <a:r>
              <a:rPr lang="en-IE" dirty="0" smtClean="0"/>
              <a:t> on Mac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Make </a:t>
            </a:r>
            <a:r>
              <a:rPr lang="en-IE" dirty="0"/>
              <a:t>sure that your Mac OS X system is up-to-date by running Software Update from the "apple" menu at the top-left of the screen</a:t>
            </a:r>
          </a:p>
          <a:p>
            <a:r>
              <a:rPr lang="en-IE" dirty="0"/>
              <a:t>Check to see whether the X11 windowing system (X Windows) has already been installed on your computer. </a:t>
            </a:r>
          </a:p>
          <a:p>
            <a:pPr lvl="1"/>
            <a:r>
              <a:rPr lang="en-IE" dirty="0"/>
              <a:t>For OS X 10.6 and 10.7, the file X11.app should appear in the Utilities folder under Applications in the finder. </a:t>
            </a:r>
          </a:p>
          <a:p>
            <a:pPr lvl="1"/>
            <a:r>
              <a:rPr lang="en-IE" dirty="0"/>
              <a:t>This application should always be installed under OS X 10.7. </a:t>
            </a:r>
            <a:endParaRPr lang="en-IE" dirty="0" smtClean="0"/>
          </a:p>
          <a:p>
            <a:pPr lvl="1"/>
            <a:r>
              <a:rPr lang="en-IE" dirty="0" smtClean="0"/>
              <a:t>For </a:t>
            </a:r>
            <a:r>
              <a:rPr lang="en-IE" dirty="0"/>
              <a:t>OS X 10.8 or higher, the file is named </a:t>
            </a:r>
            <a:r>
              <a:rPr lang="en-IE" dirty="0" err="1"/>
              <a:t>XQuartz.app</a:t>
            </a:r>
            <a:r>
              <a:rPr lang="en-IE" dirty="0"/>
              <a:t> and is no longer included with the operating system. </a:t>
            </a:r>
            <a:endParaRPr lang="en-IE" dirty="0" smtClean="0"/>
          </a:p>
          <a:p>
            <a:pPr lvl="1"/>
            <a:r>
              <a:rPr lang="en-IE" dirty="0" err="1" smtClean="0"/>
              <a:t>XQuartz.app</a:t>
            </a:r>
            <a:r>
              <a:rPr lang="en-IE" dirty="0" smtClean="0"/>
              <a:t> </a:t>
            </a:r>
            <a:r>
              <a:rPr lang="en-IE" dirty="0"/>
              <a:t>may also be installed in OS X 10.6 or 10.7. </a:t>
            </a:r>
          </a:p>
          <a:p>
            <a:pPr lvl="2"/>
            <a:r>
              <a:rPr lang="en-IE" dirty="0"/>
              <a:t>(The R Commander uses the </a:t>
            </a:r>
            <a:r>
              <a:rPr lang="en-IE" dirty="0" err="1"/>
              <a:t>tcltk</a:t>
            </a:r>
            <a:r>
              <a:rPr lang="en-IE" dirty="0"/>
              <a:t> package for R, which requires X-Windows.) Note that if and when you upgrade OS X, you will have to reinstall </a:t>
            </a:r>
            <a:r>
              <a:rPr lang="en-IE" dirty="0" err="1"/>
              <a:t>XQuartz</a:t>
            </a:r>
            <a:r>
              <a:rPr lang="en-IE" dirty="0"/>
              <a:t> even if you installed it previously.</a:t>
            </a:r>
          </a:p>
          <a:p>
            <a:pPr lvl="1"/>
            <a:r>
              <a:rPr lang="en-IE" dirty="0"/>
              <a:t>If neither X11.app nor </a:t>
            </a:r>
            <a:r>
              <a:rPr lang="en-IE" dirty="0" err="1"/>
              <a:t>XQuartz.app</a:t>
            </a:r>
            <a:r>
              <a:rPr lang="en-IE" dirty="0"/>
              <a:t> is installed, install </a:t>
            </a:r>
            <a:r>
              <a:rPr lang="en-IE" dirty="0" err="1"/>
              <a:t>XQuartz</a:t>
            </a:r>
            <a:r>
              <a:rPr lang="en-IE" dirty="0"/>
              <a:t>. </a:t>
            </a:r>
            <a:endParaRPr lang="en-IE" dirty="0" smtClean="0"/>
          </a:p>
          <a:p>
            <a:pPr lvl="1"/>
            <a:r>
              <a:rPr lang="en-IE" dirty="0" smtClean="0"/>
              <a:t>In </a:t>
            </a:r>
            <a:r>
              <a:rPr lang="en-IE" dirty="0"/>
              <a:t>fact, regardless of whether some version of X-Windows is installed on your computer, it shouldn't hurt to install the current version of </a:t>
            </a:r>
            <a:r>
              <a:rPr lang="en-IE" dirty="0" err="1"/>
              <a:t>XQuartz</a:t>
            </a:r>
            <a:r>
              <a:rPr lang="en-IE" dirty="0"/>
              <a:t>.</a:t>
            </a:r>
          </a:p>
          <a:p>
            <a:pPr lvl="2"/>
            <a:r>
              <a:rPr lang="en-IE" dirty="0"/>
              <a:t>Download the disk image (</a:t>
            </a:r>
            <a:r>
              <a:rPr lang="en-IE" dirty="0" err="1"/>
              <a:t>dmg</a:t>
            </a:r>
            <a:r>
              <a:rPr lang="en-IE" dirty="0"/>
              <a:t>) file for </a:t>
            </a:r>
            <a:r>
              <a:rPr lang="en-IE" dirty="0" err="1"/>
              <a:t>XQuartz</a:t>
            </a:r>
            <a:r>
              <a:rPr lang="en-IE" dirty="0"/>
              <a:t>.</a:t>
            </a:r>
          </a:p>
          <a:p>
            <a:pPr lvl="2"/>
            <a:r>
              <a:rPr lang="en-IE" dirty="0"/>
              <a:t>When you open this file by double-clicking on it, you'll find </a:t>
            </a:r>
            <a:r>
              <a:rPr lang="en-IE" dirty="0" err="1"/>
              <a:t>XQuartz.pkg</a:t>
            </a:r>
            <a:r>
              <a:rPr lang="en-IE" dirty="0"/>
              <a:t>; double-click on it to run the installer, clicking through all the defaults.</a:t>
            </a:r>
          </a:p>
          <a:p>
            <a:pPr lvl="2"/>
            <a:r>
              <a:rPr lang="en-IE" dirty="0"/>
              <a:t>After the installer runs, you'll have to log out and back on to your Mac OS X account, or just reboot your computer.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02128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Source: https://socialsciences.mcmaster.ca/jfox/Misc/Rcmdr/installation-notes.html</a:t>
            </a:r>
          </a:p>
        </p:txBody>
      </p:sp>
    </p:spTree>
    <p:extLst>
      <p:ext uri="{BB962C8B-B14F-4D97-AF65-F5344CB8AC3E}">
        <p14:creationId xmlns:p14="http://schemas.microsoft.com/office/powerpoint/2010/main" val="33440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Commander</a:t>
            </a:r>
            <a:endParaRPr lang="en-IE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26926" r="25947" b="8342"/>
          <a:stretch/>
        </p:blipFill>
        <p:spPr bwMode="auto">
          <a:xfrm>
            <a:off x="251520" y="1268759"/>
            <a:ext cx="8168492" cy="508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Detailed help on </a:t>
            </a:r>
            <a:r>
              <a:rPr lang="en-IE" dirty="0" err="1" smtClean="0"/>
              <a:t>RCommander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https://cran.r-project.org/doc/contrib/Karp-Rcommander-intro.pdf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52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Trying out </a:t>
            </a:r>
            <a:r>
              <a:rPr lang="en-IE" dirty="0" err="1" smtClean="0"/>
              <a:t>RCommander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To launch (once installed)</a:t>
            </a:r>
          </a:p>
          <a:p>
            <a:pPr marL="274320" lvl="1" indent="0">
              <a:buNone/>
            </a:pPr>
            <a:r>
              <a:rPr lang="en-IE" dirty="0">
                <a:latin typeface="Courier" pitchFamily="49" charset="0"/>
              </a:rPr>
              <a:t>l</a:t>
            </a:r>
            <a:r>
              <a:rPr lang="en-IE" dirty="0" smtClean="0">
                <a:latin typeface="Courier" pitchFamily="49" charset="0"/>
              </a:rPr>
              <a:t>ibrary(</a:t>
            </a:r>
            <a:r>
              <a:rPr lang="en-IE" dirty="0">
                <a:latin typeface="Courier" pitchFamily="49" charset="0"/>
              </a:rPr>
              <a:t>'</a:t>
            </a:r>
            <a:r>
              <a:rPr lang="en-IE" dirty="0" err="1">
                <a:latin typeface="Courier" pitchFamily="49" charset="0"/>
              </a:rPr>
              <a:t>Rcmdr</a:t>
            </a:r>
            <a:r>
              <a:rPr lang="en-IE" dirty="0" smtClean="0">
                <a:latin typeface="Courier" pitchFamily="49" charset="0"/>
              </a:rPr>
              <a:t>')</a:t>
            </a:r>
          </a:p>
          <a:p>
            <a:pPr lvl="1"/>
            <a:r>
              <a:rPr lang="en-IE" dirty="0" smtClean="0"/>
              <a:t>Hit </a:t>
            </a:r>
            <a:r>
              <a:rPr lang="en-IE" dirty="0" smtClean="0">
                <a:latin typeface="Courier" pitchFamily="49" charset="0"/>
              </a:rPr>
              <a:t>No Active Dataset </a:t>
            </a:r>
            <a:r>
              <a:rPr lang="en-IE" dirty="0" smtClean="0"/>
              <a:t>and a list will of all datasets in your working directory (or available via the package) will be displayed</a:t>
            </a:r>
          </a:p>
          <a:p>
            <a:pPr lvl="1"/>
            <a:r>
              <a:rPr lang="en-IE" dirty="0" smtClean="0"/>
              <a:t>Select one to load (Note how the R commands are echoed in the R Script window and you can save/copy these for later use)</a:t>
            </a:r>
          </a:p>
          <a:p>
            <a:pPr lvl="1"/>
            <a:r>
              <a:rPr lang="en-IE" dirty="0" smtClean="0"/>
              <a:t>Once loaded then you can view the dataset (hit the </a:t>
            </a:r>
            <a:r>
              <a:rPr lang="en-IE" dirty="0" smtClean="0">
                <a:latin typeface="Courier" pitchFamily="49" charset="0"/>
              </a:rPr>
              <a:t>View </a:t>
            </a:r>
            <a:r>
              <a:rPr lang="en-IE" dirty="0">
                <a:latin typeface="Courier" pitchFamily="49" charset="0"/>
              </a:rPr>
              <a:t>D</a:t>
            </a:r>
            <a:r>
              <a:rPr lang="en-IE" dirty="0" smtClean="0">
                <a:latin typeface="Courier" pitchFamily="49" charset="0"/>
              </a:rPr>
              <a:t>ataset</a:t>
            </a:r>
            <a:r>
              <a:rPr lang="en-IE" dirty="0" smtClean="0"/>
              <a:t> button)</a:t>
            </a:r>
          </a:p>
          <a:p>
            <a:pPr lvl="1"/>
            <a:r>
              <a:rPr lang="en-IE" dirty="0" smtClean="0"/>
              <a:t>Under the </a:t>
            </a:r>
            <a:r>
              <a:rPr lang="en-IE" b="1" dirty="0" smtClean="0"/>
              <a:t>Statistics menu </a:t>
            </a:r>
            <a:r>
              <a:rPr lang="en-IE" dirty="0" smtClean="0"/>
              <a:t>you can access a lot of different options</a:t>
            </a:r>
          </a:p>
          <a:p>
            <a:pPr lvl="2"/>
            <a:r>
              <a:rPr lang="en-IE" dirty="0" smtClean="0"/>
              <a:t>Explore what is available under summaries</a:t>
            </a:r>
          </a:p>
          <a:p>
            <a:r>
              <a:rPr lang="en-IE" dirty="0" smtClean="0"/>
              <a:t>Note: If no datasets are shown, </a:t>
            </a:r>
          </a:p>
          <a:p>
            <a:pPr lvl="1"/>
            <a:r>
              <a:rPr lang="en-IE" dirty="0" smtClean="0"/>
              <a:t>Download regression.xls (This has students exam results for reading age 7 on the Standard London Reading Test(</a:t>
            </a:r>
            <a:r>
              <a:rPr lang="en-IE" dirty="0" err="1" smtClean="0"/>
              <a:t>standlrt</a:t>
            </a:r>
            <a:r>
              <a:rPr lang="en-IE" dirty="0" smtClean="0"/>
              <a:t>) plus their grade for </a:t>
            </a:r>
            <a:r>
              <a:rPr lang="en-IE" dirty="0" err="1" smtClean="0"/>
              <a:t>english</a:t>
            </a:r>
            <a:r>
              <a:rPr lang="en-IE" dirty="0" smtClean="0"/>
              <a:t> at GCSE(</a:t>
            </a:r>
            <a:r>
              <a:rPr lang="en-IE" dirty="0" err="1" smtClean="0"/>
              <a:t>normexam</a:t>
            </a:r>
            <a:r>
              <a:rPr lang="en-IE" dirty="0" smtClean="0"/>
              <a:t>))</a:t>
            </a:r>
          </a:p>
          <a:p>
            <a:pPr lvl="1"/>
            <a:r>
              <a:rPr lang="en-IE" dirty="0" smtClean="0"/>
              <a:t>Choose Data-&gt; Import Data -&gt;From Excel</a:t>
            </a:r>
          </a:p>
          <a:p>
            <a:pPr lvl="1"/>
            <a:r>
              <a:rPr lang="en-IE" dirty="0" smtClean="0"/>
              <a:t>Then hit View Dataset button and proceed with summaries</a:t>
            </a:r>
          </a:p>
          <a:p>
            <a:pPr marL="274320" lvl="1" indent="0">
              <a:buNone/>
            </a:pP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5995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1422</TotalTime>
  <Words>5246</Words>
  <Application>Microsoft Office PowerPoint</Application>
  <PresentationFormat>On-screen Show (4:3)</PresentationFormat>
  <Paragraphs>725</Paragraphs>
  <Slides>93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Origin</vt:lpstr>
      <vt:lpstr>Chart</vt:lpstr>
      <vt:lpstr>Equation</vt:lpstr>
      <vt:lpstr>Document</vt:lpstr>
      <vt:lpstr>Worksheet</vt:lpstr>
      <vt:lpstr>Probability and Statistical Inference </vt:lpstr>
      <vt:lpstr>Types of Data Analysis</vt:lpstr>
      <vt:lpstr>What is statistical inquiry?</vt:lpstr>
      <vt:lpstr>What can statistics do?</vt:lpstr>
      <vt:lpstr>What can statistics do?</vt:lpstr>
      <vt:lpstr>PowerPoint Presentation</vt:lpstr>
      <vt:lpstr>The Process (Source Andy Field)</vt:lpstr>
      <vt:lpstr>Initial Observation</vt:lpstr>
      <vt:lpstr>The Research Process</vt:lpstr>
      <vt:lpstr>Conceptual Framework – Why is it important?</vt:lpstr>
      <vt:lpstr>Conceptual Framework</vt:lpstr>
      <vt:lpstr>Conceptual Framework</vt:lpstr>
      <vt:lpstr>Generating and Testing Theories</vt:lpstr>
      <vt:lpstr>The Research Process</vt:lpstr>
      <vt:lpstr>What data am I interested in/do I need?</vt:lpstr>
      <vt:lpstr>Population v Sample</vt:lpstr>
      <vt:lpstr>Basic Terms</vt:lpstr>
      <vt:lpstr>Basic Terms</vt:lpstr>
      <vt:lpstr>Parameter V Statistic</vt:lpstr>
      <vt:lpstr>Example</vt:lpstr>
      <vt:lpstr>Sample size</vt:lpstr>
      <vt:lpstr>Sample</vt:lpstr>
      <vt:lpstr>Data Collection: What to Measure?</vt:lpstr>
      <vt:lpstr>Confounding Variables</vt:lpstr>
      <vt:lpstr>Data Collection: Measurement Error</vt:lpstr>
      <vt:lpstr>Data Collection: Validity</vt:lpstr>
      <vt:lpstr>Data Collection: Reliability</vt:lpstr>
      <vt:lpstr>Selecting variables for your study</vt:lpstr>
      <vt:lpstr>Types of Variable (In Statistical Analysis)</vt:lpstr>
      <vt:lpstr>Qualitative, or Attribute, or Categorical, Variable</vt:lpstr>
      <vt:lpstr>Quantitative, or Numerical, Variable</vt:lpstr>
      <vt:lpstr>Levels of measurement</vt:lpstr>
      <vt:lpstr>Levels of measurement</vt:lpstr>
      <vt:lpstr>The Research Process</vt:lpstr>
      <vt:lpstr>Describing your data</vt:lpstr>
      <vt:lpstr>Summarizing v Analyzing</vt:lpstr>
      <vt:lpstr>Getting Started With Statistical Study</vt:lpstr>
      <vt:lpstr>Time to get started …</vt:lpstr>
      <vt:lpstr>R Studio/R</vt:lpstr>
      <vt:lpstr>RStudio Interface</vt:lpstr>
      <vt:lpstr>RStudio Interface</vt:lpstr>
      <vt:lpstr>RStudio Interface</vt:lpstr>
      <vt:lpstr>Set Working Directory</vt:lpstr>
      <vt:lpstr>Getting Stated Loading the Dataset</vt:lpstr>
      <vt:lpstr>Getting Stated Loading the Dataset</vt:lpstr>
      <vt:lpstr>Note</vt:lpstr>
      <vt:lpstr>Getting Stated Loading the Dataset</vt:lpstr>
      <vt:lpstr>Descriptive Statistics</vt:lpstr>
      <vt:lpstr>Frequency Tables</vt:lpstr>
      <vt:lpstr>In R</vt:lpstr>
      <vt:lpstr>Contingency Table/Cross Tabulation</vt:lpstr>
      <vt:lpstr>Measure of Central Tendency</vt:lpstr>
      <vt:lpstr>The Mode</vt:lpstr>
      <vt:lpstr>Bimodal Distributions</vt:lpstr>
      <vt:lpstr>Multimodal Distributions</vt:lpstr>
      <vt:lpstr>When To Use the Mode</vt:lpstr>
      <vt:lpstr>When To Use the Mode</vt:lpstr>
      <vt:lpstr>Back to Salary in RStudio</vt:lpstr>
      <vt:lpstr>The Median</vt:lpstr>
      <vt:lpstr>Median Example</vt:lpstr>
      <vt:lpstr>Median Example</vt:lpstr>
      <vt:lpstr>The Mean</vt:lpstr>
      <vt:lpstr>Calculating the Mean</vt:lpstr>
      <vt:lpstr>Mean, Mode, Median</vt:lpstr>
      <vt:lpstr>Measures of Central Tendency</vt:lpstr>
      <vt:lpstr>Measures of Dispersion</vt:lpstr>
      <vt:lpstr>Measures of Dispersion</vt:lpstr>
      <vt:lpstr>Measures of Dispersion</vt:lpstr>
      <vt:lpstr>The Range</vt:lpstr>
      <vt:lpstr>When To Use the Range</vt:lpstr>
      <vt:lpstr>What is Variance?</vt:lpstr>
      <vt:lpstr>Variance</vt:lpstr>
      <vt:lpstr>Standard Deviation</vt:lpstr>
      <vt:lpstr>Standard Deviation</vt:lpstr>
      <vt:lpstr>Standard Deviation</vt:lpstr>
      <vt:lpstr>The Interquartile Range</vt:lpstr>
      <vt:lpstr>Example</vt:lpstr>
      <vt:lpstr>Which measures should we use?</vt:lpstr>
      <vt:lpstr>Measure of Skew</vt:lpstr>
      <vt:lpstr>Relations Between the Measures of Central Tendency</vt:lpstr>
      <vt:lpstr>Kurtosis</vt:lpstr>
      <vt:lpstr>When To Use the Median &amp; IQR</vt:lpstr>
      <vt:lpstr>When To Use the Mean and Standard Deviation</vt:lpstr>
      <vt:lpstr>Back to Salary in RStudio</vt:lpstr>
      <vt:lpstr>Measures of Dispersion</vt:lpstr>
      <vt:lpstr>Some Key Concepts</vt:lpstr>
      <vt:lpstr>Last Thing for this week</vt:lpstr>
      <vt:lpstr>RCommander</vt:lpstr>
      <vt:lpstr>R Studio</vt:lpstr>
      <vt:lpstr>RCmdr on Mac</vt:lpstr>
      <vt:lpstr>R Commander</vt:lpstr>
      <vt:lpstr>Detailed help on RCommander</vt:lpstr>
      <vt:lpstr>Trying out RCommander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DIT</cp:lastModifiedBy>
  <cp:revision>284</cp:revision>
  <dcterms:created xsi:type="dcterms:W3CDTF">2015-09-11T12:33:47Z</dcterms:created>
  <dcterms:modified xsi:type="dcterms:W3CDTF">2018-09-19T19:36:59Z</dcterms:modified>
</cp:coreProperties>
</file>