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sldIdLst>
    <p:sldId id="256" r:id="rId2"/>
    <p:sldId id="538" r:id="rId3"/>
    <p:sldId id="546" r:id="rId4"/>
    <p:sldId id="548" r:id="rId5"/>
    <p:sldId id="549" r:id="rId6"/>
    <p:sldId id="550" r:id="rId7"/>
    <p:sldId id="551" r:id="rId8"/>
    <p:sldId id="552" r:id="rId9"/>
    <p:sldId id="257" r:id="rId10"/>
    <p:sldId id="316" r:id="rId11"/>
    <p:sldId id="284" r:id="rId12"/>
    <p:sldId id="285" r:id="rId13"/>
    <p:sldId id="434" r:id="rId14"/>
    <p:sldId id="667" r:id="rId15"/>
    <p:sldId id="668" r:id="rId16"/>
    <p:sldId id="669" r:id="rId17"/>
    <p:sldId id="678" r:id="rId18"/>
    <p:sldId id="480" r:id="rId19"/>
    <p:sldId id="634" r:id="rId20"/>
    <p:sldId id="445" r:id="rId21"/>
    <p:sldId id="664" r:id="rId22"/>
    <p:sldId id="481" r:id="rId23"/>
    <p:sldId id="523" r:id="rId24"/>
    <p:sldId id="451" r:id="rId25"/>
    <p:sldId id="665" r:id="rId26"/>
    <p:sldId id="453" r:id="rId27"/>
    <p:sldId id="455" r:id="rId28"/>
    <p:sldId id="456" r:id="rId29"/>
    <p:sldId id="500" r:id="rId30"/>
    <p:sldId id="637" r:id="rId31"/>
    <p:sldId id="638" r:id="rId32"/>
    <p:sldId id="640" r:id="rId33"/>
    <p:sldId id="647" r:id="rId34"/>
    <p:sldId id="460" r:id="rId35"/>
    <p:sldId id="650" r:id="rId36"/>
    <p:sldId id="558" r:id="rId37"/>
    <p:sldId id="559" r:id="rId38"/>
    <p:sldId id="560" r:id="rId39"/>
    <p:sldId id="564" r:id="rId40"/>
    <p:sldId id="565" r:id="rId41"/>
    <p:sldId id="566" r:id="rId42"/>
    <p:sldId id="567" r:id="rId43"/>
    <p:sldId id="568" r:id="rId44"/>
    <p:sldId id="569" r:id="rId45"/>
    <p:sldId id="570" r:id="rId46"/>
    <p:sldId id="571" r:id="rId47"/>
    <p:sldId id="572" r:id="rId48"/>
    <p:sldId id="573" r:id="rId49"/>
    <p:sldId id="574" r:id="rId50"/>
    <p:sldId id="575" r:id="rId51"/>
    <p:sldId id="576" r:id="rId52"/>
    <p:sldId id="577" r:id="rId53"/>
    <p:sldId id="578" r:id="rId54"/>
    <p:sldId id="579" r:id="rId55"/>
    <p:sldId id="580" r:id="rId56"/>
    <p:sldId id="582" r:id="rId57"/>
    <p:sldId id="583" r:id="rId58"/>
    <p:sldId id="584" r:id="rId59"/>
    <p:sldId id="585" r:id="rId60"/>
    <p:sldId id="586" r:id="rId61"/>
    <p:sldId id="587" r:id="rId62"/>
    <p:sldId id="588" r:id="rId63"/>
    <p:sldId id="589" r:id="rId64"/>
    <p:sldId id="590" r:id="rId65"/>
    <p:sldId id="591" r:id="rId66"/>
    <p:sldId id="592" r:id="rId67"/>
    <p:sldId id="593" r:id="rId68"/>
    <p:sldId id="594" r:id="rId69"/>
    <p:sldId id="595" r:id="rId70"/>
    <p:sldId id="596" r:id="rId71"/>
    <p:sldId id="597" r:id="rId72"/>
    <p:sldId id="598" r:id="rId73"/>
    <p:sldId id="671" r:id="rId74"/>
    <p:sldId id="673" r:id="rId75"/>
    <p:sldId id="674" r:id="rId76"/>
    <p:sldId id="675" r:id="rId77"/>
    <p:sldId id="677" r:id="rId78"/>
    <p:sldId id="599" r:id="rId79"/>
    <p:sldId id="600" r:id="rId80"/>
    <p:sldId id="601" r:id="rId81"/>
    <p:sldId id="602" r:id="rId82"/>
    <p:sldId id="603" r:id="rId83"/>
    <p:sldId id="623" r:id="rId84"/>
    <p:sldId id="624" r:id="rId85"/>
    <p:sldId id="625" r:id="rId86"/>
    <p:sldId id="626" r:id="rId87"/>
    <p:sldId id="627" r:id="rId88"/>
    <p:sldId id="628" r:id="rId89"/>
    <p:sldId id="629" r:id="rId90"/>
    <p:sldId id="630" r:id="rId91"/>
    <p:sldId id="631" r:id="rId92"/>
    <p:sldId id="662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60" autoAdjust="0"/>
  </p:normalViewPr>
  <p:slideViewPr>
    <p:cSldViewPr>
      <p:cViewPr varScale="1">
        <p:scale>
          <a:sx n="54" d="100"/>
          <a:sy n="54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0BC5C-B5D1-4829-9B43-3F6895F1969C}" type="datetimeFigureOut">
              <a:rPr lang="en-IE" smtClean="0"/>
              <a:t>19/11/2018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FA4F-8714-41F1-9E55-454922FDCA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176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0A9E6-B39C-4C20-A816-997E993EF5DD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79E823-0788-49F8-A280-3651BE004FF4}" type="slidenum">
              <a:rPr lang="en-GB">
                <a:latin typeface="Times New Roman" pitchFamily="18" charset="0"/>
              </a:rPr>
              <a:pPr eaLnBrk="1" hangingPunct="1"/>
              <a:t>9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193D28-8006-4DEC-85F2-5A18AFE13A5D}" type="slidenum">
              <a:rPr lang="en-GB">
                <a:latin typeface="Times New Roman" pitchFamily="18" charset="0"/>
              </a:rPr>
              <a:pPr eaLnBrk="1" hangingPunct="1"/>
              <a:t>11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1DB65-E293-4A7D-82B3-57367773D4DA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AF1F9-4138-4ED5-8203-5751A3755E24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A31CC-A396-4C35-BCAC-577D361FAB83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7B8C1-3473-49AB-A0BD-515552691AA1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2035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9534BB1-0722-4702-9ED1-572EECC8AE0F}" type="datetime1">
              <a:rPr lang="en-IE" smtClean="0"/>
              <a:t>19/11/2018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9EA0C86-7EB5-44CA-A8C2-7113A2501779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D971-7857-4F47-975F-6E088A4AB393}" type="datetime1">
              <a:rPr lang="en-IE" smtClean="0"/>
              <a:t>19/11/2018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0C86-7EB5-44CA-A8C2-7113A250177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B4D7-DDD1-4122-B598-43D70BB38F8E}" type="datetime1">
              <a:rPr lang="en-IE" smtClean="0"/>
              <a:t>19/11/2018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0C86-7EB5-44CA-A8C2-7113A250177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763713" y="274638"/>
            <a:ext cx="6923087" cy="58515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9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2F18BEA-9702-499C-B008-768D0A9AD5B9}" type="datetime1">
              <a:rPr lang="en-IE" smtClean="0"/>
              <a:t>19/11/2018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CE75CE-967E-4DEC-926B-55A5E23E4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EA3DC9-C76C-4714-A274-96DB374BA2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377F-ED16-4F77-88AE-F4B687B17D57}" type="datetime1">
              <a:rPr lang="en-IE" smtClean="0"/>
              <a:t>19/11/2018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0C86-7EB5-44CA-A8C2-7113A250177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EABA249-63B3-4461-9FDB-768420FB583A}" type="datetime1">
              <a:rPr lang="en-IE" smtClean="0"/>
              <a:t>19/11/2018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9EA0C86-7EB5-44CA-A8C2-7113A250177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3BD1-209C-42A5-95C4-B25C5E75FA73}" type="datetime1">
              <a:rPr lang="en-IE" smtClean="0"/>
              <a:t>19/11/2018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0C86-7EB5-44CA-A8C2-7113A2501779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3BB-CFAA-4B27-8FEC-0D0A521106E5}" type="datetime1">
              <a:rPr lang="en-IE" smtClean="0"/>
              <a:t>19/11/2018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0C86-7EB5-44CA-A8C2-7113A250177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46C-2C8A-4FF7-87A1-352E1A622179}" type="datetime1">
              <a:rPr lang="en-IE" smtClean="0"/>
              <a:t>19/11/2018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0C86-7EB5-44CA-A8C2-7113A2501779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BF64-CCEE-4A69-A5B3-963245A1F860}" type="datetime1">
              <a:rPr lang="en-IE" smtClean="0"/>
              <a:t>19/11/2018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0C86-7EB5-44CA-A8C2-7113A2501779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C76-6C35-4C8A-9B8E-8A8966A365A5}" type="datetime1">
              <a:rPr lang="en-IE" smtClean="0"/>
              <a:t>19/11/2018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0C86-7EB5-44CA-A8C2-7113A250177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9165-1C83-453B-8FE1-8389BA44F198}" type="datetime1">
              <a:rPr lang="en-IE" smtClean="0"/>
              <a:t>19/11/2018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0C86-7EB5-44CA-A8C2-7113A250177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28F4B47-3F0C-4FB5-A137-6931C5C27B59}" type="datetime1">
              <a:rPr lang="en-IE" smtClean="0"/>
              <a:t>19/11/2018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EA0C86-7EB5-44CA-A8C2-7113A2501779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s.google.com/imgres?imgurl=www.fao.org/docrep/W7295E/w7295e04.jpg&amp;imgrefurl=http://www.fao.org/docrep/W7295E/w7295e08.htm&amp;h=423&amp;w=436&amp;sz=10&amp;tbnid=n5DKLIZMMZ0J:&amp;tbnh=119&amp;tbnw=122&amp;prev=/images?q%3Dnormal%2Bdistribution%26start%3D100%26hl%3Den%26lr%3D%26ie%3DUTF-8%26oe%3DUTF-8%26sa%3DN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Probability and Statistical Inference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Back to Basics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033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z-scores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1.96 cuts off the top 2.5% of the distribution.</a:t>
            </a:r>
          </a:p>
          <a:p>
            <a:r>
              <a:rPr lang="en-GB" dirty="0" smtClean="0"/>
              <a:t>−1.96 cuts off the bottom 2.5% of the distribution.</a:t>
            </a:r>
          </a:p>
          <a:p>
            <a:r>
              <a:rPr lang="en-GB" dirty="0" smtClean="0"/>
              <a:t>As such, 95% of z-scores lie between −1.96 and 1.96.</a:t>
            </a:r>
          </a:p>
          <a:p>
            <a:pPr lvl="1"/>
            <a:r>
              <a:rPr lang="en-GB" dirty="0" smtClean="0"/>
              <a:t>This should ring some bells for you now when thinking about statistical significance at level 0.05</a:t>
            </a:r>
          </a:p>
          <a:p>
            <a:r>
              <a:rPr lang="en-GB" dirty="0" smtClean="0"/>
              <a:t>99% of z-scores lie between −2.58 and 2.58,</a:t>
            </a:r>
          </a:p>
          <a:p>
            <a:r>
              <a:rPr lang="en-GB" dirty="0" smtClean="0"/>
              <a:t>99.9% of them lie between −3.29 and 3.29.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4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Normal Distribution in 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Many psychological/biological properties are normally distributed.</a:t>
            </a:r>
          </a:p>
          <a:p>
            <a:r>
              <a:rPr lang="en-GB" dirty="0" smtClean="0"/>
              <a:t>This is very important for statistical inference (extrapolating from samples to populations)</a:t>
            </a:r>
          </a:p>
          <a:p>
            <a:r>
              <a:rPr lang="en-GB" dirty="0" smtClean="0"/>
              <a:t>z-scores provide a way of </a:t>
            </a:r>
          </a:p>
          <a:p>
            <a:pPr lvl="1"/>
            <a:r>
              <a:rPr lang="en-GB" dirty="0" smtClean="0"/>
              <a:t>(a) comparing scores on different raw-score scales;</a:t>
            </a:r>
          </a:p>
          <a:p>
            <a:pPr lvl="1"/>
            <a:r>
              <a:rPr lang="en-GB" dirty="0" smtClean="0"/>
              <a:t>(b) showing how a given score stands in relation to the overall set of scores.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595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Normal distribution in 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logic of z-scores underlies many statistical tests:</a:t>
            </a:r>
          </a:p>
          <a:p>
            <a:pPr marL="274320" lvl="1" indent="0">
              <a:buNone/>
            </a:pPr>
            <a:r>
              <a:rPr lang="en-GB" dirty="0" smtClean="0"/>
              <a:t>1. Scores are normally distributed around their mean.</a:t>
            </a:r>
          </a:p>
          <a:p>
            <a:pPr marL="274320" lvl="1" indent="0">
              <a:buNone/>
            </a:pPr>
            <a:r>
              <a:rPr lang="en-GB" dirty="0" smtClean="0"/>
              <a:t>2. Sample means are normally distributed around the population mean.</a:t>
            </a:r>
          </a:p>
          <a:p>
            <a:pPr marL="274320" lvl="1" indent="0">
              <a:buNone/>
            </a:pPr>
            <a:r>
              <a:rPr lang="en-GB" dirty="0" smtClean="0"/>
              <a:t>3. Differences between sample means are normally distributed around zero ("no difference").</a:t>
            </a:r>
          </a:p>
          <a:p>
            <a:r>
              <a:rPr lang="en-GB" dirty="0" smtClean="0"/>
              <a:t>We can exploit these phenomena in devising tests to help us decide whether or not an observed difference between sample means is due to chance.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81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239"/>
            <a:ext cx="8229600" cy="1143000"/>
          </a:xfrm>
        </p:spPr>
        <p:txBody>
          <a:bodyPr/>
          <a:lstStyle/>
          <a:p>
            <a:r>
              <a:rPr lang="en-IE" dirty="0" smtClean="0"/>
              <a:t>Z test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003232" cy="19728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400" b="0" i="1" smtClean="0">
                          <a:latin typeface="Cambria Math"/>
                        </a:rPr>
                        <m:t>𝑧</m:t>
                      </m:r>
                      <m:r>
                        <a:rPr lang="en-IE" sz="1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I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IE" sz="1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𝑠𝑡𝑎𝑡𝑖𝑠𝑡𝑖𝑐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𝑖𝑛𝑡𝑒𝑟𝑒𝑠𝑡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𝑒𝑥𝑝𝑒𝑐𝑡𝑒𝑑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𝑣𝑎𝑙𝑢𝑒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𝑠𝑡𝑎𝑡𝑖𝑠𝑡𝑖𝑐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𝑢𝑛𝑑𝑒𝑟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𝑛𝑢𝑙𝑙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h𝑦𝑝𝑜𝑡h𝑒𝑠𝑖𝑠</m:t>
                              </m:r>
                              <m:r>
                                <a:rPr lang="en-IE" sz="1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num>
                        <m:den>
                          <m:r>
                            <a:rPr lang="en-IE" sz="1400" b="0" i="1" smtClean="0">
                              <a:latin typeface="Cambria Math"/>
                            </a:rPr>
                            <m:t>𝑡h𝑒</m:t>
                          </m:r>
                          <m:r>
                            <a:rPr lang="en-IE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E" sz="1400" b="0" i="1" smtClean="0">
                              <a:latin typeface="Cambria Math"/>
                            </a:rPr>
                            <m:t>𝑠𝑡𝑎𝑛𝑑𝑎𝑟𝑑</m:t>
                          </m:r>
                          <m:r>
                            <a:rPr lang="en-IE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E" sz="1400" b="0" i="1" smtClean="0">
                              <a:latin typeface="Cambria Math"/>
                            </a:rPr>
                            <m:t>𝑒𝑟𝑟𝑜𝑟</m:t>
                          </m:r>
                          <m:r>
                            <a:rPr lang="en-IE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E" sz="14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IE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E" sz="1400" b="0" i="1" smtClean="0">
                              <a:latin typeface="Cambria Math"/>
                            </a:rPr>
                            <m:t>𝑡h𝑒</m:t>
                          </m:r>
                          <m:r>
                            <a:rPr lang="en-IE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E" sz="1400" b="0" i="1" smtClean="0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sz="1100" dirty="0"/>
              </a:p>
              <a:p>
                <a:pPr marL="0" indent="0">
                  <a:buNone/>
                </a:pPr>
                <a:endParaRPr lang="en-IE" sz="1100" dirty="0" smtClean="0"/>
              </a:p>
              <a:p>
                <a:pPr marL="0" indent="0">
                  <a:buNone/>
                </a:pPr>
                <a:endParaRPr lang="en-IE" sz="1100" dirty="0"/>
              </a:p>
              <a:p>
                <a:pPr marL="0" indent="0">
                  <a:buNone/>
                </a:pPr>
                <a:endParaRPr lang="en-IE" sz="11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003232" cy="19728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i="1" dirty="0"/>
              <a:t>A Z-Test is any statistical test for which the distribution of the test statistic under the null hypothesis is normal.</a:t>
            </a:r>
          </a:p>
          <a:p>
            <a:pPr lvl="1"/>
            <a:r>
              <a:rPr lang="en-US" i="1" dirty="0"/>
              <a:t>For large samples Z-Test=T-Test=Chi-Square Test due to the Central Limit Theorem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60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Central Limit Theorem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“Many </a:t>
            </a:r>
            <a:r>
              <a:rPr lang="en-IE" dirty="0"/>
              <a:t>real-world observations can be approximated by, and tested against, the same expected pattern: the normal distribution. In this familiar symmetric bell-shaped pattern, most observations are close to average, and there are fewer observations further from the average. The size of flowers, the physiological response to a drug, the breaking force in a batch of steel cables — these and other observations often fit a normal distribution.</a:t>
            </a:r>
          </a:p>
          <a:p>
            <a:r>
              <a:rPr lang="en-IE" dirty="0"/>
              <a:t>There are, however, many important things we would like to measure and test that do not follow a normal distribution. Household income doesn’t – high values are much further from the average than low values are.</a:t>
            </a:r>
          </a:p>
          <a:p>
            <a:r>
              <a:rPr lang="en-IE" dirty="0"/>
              <a:t>But even when raw data does not fit a normal distribution, there is often a normal distribution </a:t>
            </a:r>
            <a:r>
              <a:rPr lang="en-IE" dirty="0" smtClean="0"/>
              <a:t>‘lurking’ </a:t>
            </a:r>
            <a:r>
              <a:rPr lang="en-IE" dirty="0"/>
              <a:t>within it. This makes it possible to still use the normal distribution to test ideas about non-normal data.”</a:t>
            </a:r>
          </a:p>
          <a:p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25268" y="6228601"/>
            <a:ext cx="915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‘As ‘Normal’ as Rabbit Weights and Dragon’s Wings”</a:t>
            </a:r>
          </a:p>
          <a:p>
            <a:r>
              <a:rPr lang="en-IE" sz="1600" dirty="0" smtClean="0"/>
              <a:t>http</a:t>
            </a:r>
            <a:r>
              <a:rPr lang="en-IE" sz="1600" dirty="0"/>
              <a:t>://www.nytimes.com/2013/09/24/science/as-normal-as-rabbits-weights-and-dragons-wings.html?_r=0</a:t>
            </a:r>
          </a:p>
        </p:txBody>
      </p:sp>
    </p:spTree>
    <p:extLst>
      <p:ext uri="{BB962C8B-B14F-4D97-AF65-F5344CB8AC3E}">
        <p14:creationId xmlns:p14="http://schemas.microsoft.com/office/powerpoint/2010/main" val="69764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Central limit theorem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For both </a:t>
            </a:r>
            <a:r>
              <a:rPr lang="en-IE" dirty="0" smtClean="0"/>
              <a:t>normal and non-normal data we can take many independent random samples of size </a:t>
            </a:r>
            <a:r>
              <a:rPr lang="en-IE" i="1" dirty="0" smtClean="0"/>
              <a:t>n </a:t>
            </a:r>
            <a:r>
              <a:rPr lang="en-IE" dirty="0" smtClean="0"/>
              <a:t> from the population and if </a:t>
            </a:r>
            <a:r>
              <a:rPr lang="en-IE" i="1" dirty="0" smtClean="0"/>
              <a:t>n </a:t>
            </a:r>
            <a:r>
              <a:rPr lang="en-IE" dirty="0" smtClean="0"/>
              <a:t>is large enough then the </a:t>
            </a:r>
            <a:r>
              <a:rPr lang="en-IE" i="1" dirty="0" smtClean="0"/>
              <a:t>distribution of the sample means </a:t>
            </a:r>
            <a:r>
              <a:rPr lang="en-IE" dirty="0" smtClean="0"/>
              <a:t>will </a:t>
            </a:r>
            <a:r>
              <a:rPr lang="en-IE" dirty="0" smtClean="0"/>
              <a:t>approach a normal </a:t>
            </a:r>
            <a:r>
              <a:rPr lang="en-IE" dirty="0" smtClean="0"/>
              <a:t>distribution</a:t>
            </a:r>
          </a:p>
          <a:p>
            <a:pPr lvl="1"/>
            <a:r>
              <a:rPr lang="en-US" dirty="0" smtClean="0"/>
              <a:t>We can extrapolate from this to other statistics based on the mean in the linear model</a:t>
            </a:r>
            <a:endParaRPr lang="en-IE" dirty="0" smtClean="0"/>
          </a:p>
          <a:p>
            <a:r>
              <a:rPr lang="en-IE" dirty="0" smtClean="0"/>
              <a:t>How </a:t>
            </a:r>
            <a:r>
              <a:rPr lang="en-IE" dirty="0"/>
              <a:t>large is large enough? </a:t>
            </a:r>
            <a:endParaRPr lang="en-IE" dirty="0" smtClean="0"/>
          </a:p>
          <a:p>
            <a:pPr lvl="1"/>
            <a:r>
              <a:rPr lang="en-IE" dirty="0" smtClean="0"/>
              <a:t>The </a:t>
            </a:r>
            <a:r>
              <a:rPr lang="en-IE" dirty="0"/>
              <a:t>closer the population distribution is to a normal distribution, the fewer samples you need to take to demonstrate the theorem. </a:t>
            </a:r>
            <a:endParaRPr lang="en-IE" dirty="0" smtClean="0"/>
          </a:p>
          <a:p>
            <a:pPr lvl="1"/>
            <a:r>
              <a:rPr lang="en-IE" dirty="0" smtClean="0"/>
              <a:t>Populations </a:t>
            </a:r>
            <a:r>
              <a:rPr lang="en-IE" dirty="0"/>
              <a:t>that are heavily skewed or have several modes may require </a:t>
            </a:r>
            <a:r>
              <a:rPr lang="en-IE" dirty="0" smtClean="0"/>
              <a:t>more and larger </a:t>
            </a:r>
            <a:r>
              <a:rPr lang="en-IE" dirty="0"/>
              <a:t>sample sizes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598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Central limit theorem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States that the </a:t>
            </a:r>
            <a:r>
              <a:rPr lang="en-IE" i="1" dirty="0" smtClean="0"/>
              <a:t>sampling distribution </a:t>
            </a:r>
            <a:r>
              <a:rPr lang="en-IE" dirty="0" smtClean="0"/>
              <a:t>of any statistic will be normal or nearly normal, if the sample </a:t>
            </a:r>
            <a:r>
              <a:rPr lang="en-IE" dirty="0" smtClean="0"/>
              <a:t>size (no. of samples in the sampling distribution) </a:t>
            </a:r>
            <a:r>
              <a:rPr lang="en-IE" dirty="0" smtClean="0"/>
              <a:t>is large enough.</a:t>
            </a:r>
          </a:p>
          <a:p>
            <a:r>
              <a:rPr lang="en-IE" dirty="0" smtClean="0"/>
              <a:t>How large is "large enough"? </a:t>
            </a:r>
          </a:p>
          <a:p>
            <a:r>
              <a:rPr lang="en-IE" dirty="0" smtClean="0"/>
              <a:t>The answer depends on two factors.</a:t>
            </a:r>
          </a:p>
          <a:p>
            <a:pPr lvl="1"/>
            <a:r>
              <a:rPr lang="en-IE" dirty="0" smtClean="0"/>
              <a:t>Requirements for accuracy. </a:t>
            </a:r>
          </a:p>
          <a:p>
            <a:pPr lvl="2"/>
            <a:r>
              <a:rPr lang="en-IE" dirty="0" smtClean="0"/>
              <a:t>The more closely the sampling distribution needs to resemble a normal distribution, the more sample points will be required.</a:t>
            </a:r>
          </a:p>
          <a:p>
            <a:pPr lvl="1"/>
            <a:r>
              <a:rPr lang="en-IE" dirty="0" smtClean="0"/>
              <a:t>The shape of the underlying population. </a:t>
            </a:r>
          </a:p>
          <a:p>
            <a:pPr lvl="2"/>
            <a:r>
              <a:rPr lang="en-IE" dirty="0" smtClean="0"/>
              <a:t>The more closely the original population resembles a normal distribution, the fewer sample points will be required.</a:t>
            </a:r>
          </a:p>
        </p:txBody>
      </p:sp>
    </p:spTree>
    <p:extLst>
      <p:ext uri="{BB962C8B-B14F-4D97-AF65-F5344CB8AC3E}">
        <p14:creationId xmlns:p14="http://schemas.microsoft.com/office/powerpoint/2010/main" val="37880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assess normality?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continuous data </a:t>
            </a:r>
            <a:r>
              <a:rPr lang="en-US" dirty="0" smtClean="0"/>
              <a:t>in a sample its </a:t>
            </a:r>
            <a:r>
              <a:rPr lang="en-US" dirty="0" smtClean="0"/>
              <a:t>all about bias</a:t>
            </a:r>
          </a:p>
          <a:p>
            <a:r>
              <a:rPr lang="en-US" dirty="0" smtClean="0"/>
              <a:t>The closer our data is to normal the better </a:t>
            </a:r>
          </a:p>
          <a:p>
            <a:pPr lvl="1"/>
            <a:r>
              <a:rPr lang="en-US" dirty="0" smtClean="0"/>
              <a:t>Need to assess how far away from normal our data is </a:t>
            </a:r>
          </a:p>
          <a:p>
            <a:pPr lvl="1"/>
            <a:r>
              <a:rPr lang="en-US" dirty="0" smtClean="0"/>
              <a:t>Decide if the risk of bias is at a level we are happy to accept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 single sample if  95% of our data falls within accepted conventions then we expect our test statistics for that sample to be within the 95% confidence interval we are working to under the central limit theorem.</a:t>
            </a:r>
            <a:endParaRPr lang="en-US" dirty="0" smtClean="0"/>
          </a:p>
          <a:p>
            <a:pPr marL="594360" lvl="2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3993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Hypothesis Testing</a:t>
            </a:r>
            <a:endParaRPr lang="en-I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05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Testing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 may concern an effect (e.g. correlation) </a:t>
            </a:r>
            <a:r>
              <a:rPr lang="en-US" dirty="0" smtClean="0"/>
              <a:t>in the population or </a:t>
            </a:r>
            <a:r>
              <a:rPr lang="en-US" dirty="0"/>
              <a:t>a difference between </a:t>
            </a:r>
            <a:r>
              <a:rPr lang="en-US" dirty="0" smtClean="0"/>
              <a:t>groups in a population.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general goal of a hypothesis test is to rule out chance (sampling error) as a plausible explanation for the results from a research study.  </a:t>
            </a:r>
            <a:endParaRPr lang="en-US" dirty="0" smtClean="0"/>
          </a:p>
          <a:p>
            <a:r>
              <a:rPr lang="en-US" dirty="0" smtClean="0"/>
              <a:t>All hypothesis testing starts with the null hypothesis : that there is no effect or difference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251010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Statistics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Science of collection, presentation, analysis, and reasonable interpretation of data.</a:t>
            </a:r>
          </a:p>
          <a:p>
            <a:r>
              <a:rPr lang="en-US" dirty="0" smtClean="0"/>
              <a:t>Statistics provides a rigorous scientific method for gaining insight into data. </a:t>
            </a:r>
          </a:p>
          <a:p>
            <a:endParaRPr lang="en-IE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041525" y="4608513"/>
            <a:ext cx="4587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sz="1800" b="0" dirty="0">
              <a:latin typeface="Arial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738389" y="3429000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endParaRPr lang="en-US" sz="18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Null Hypothesis, the Alpha Level, the Critical Region, and the Test Statistic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the hypotheses and select an α level or level of significance.</a:t>
            </a:r>
          </a:p>
          <a:p>
            <a:r>
              <a:rPr lang="en-US" dirty="0" smtClean="0"/>
              <a:t>The null hypothesis, H0, always states there is no effect or no difference.  </a:t>
            </a:r>
          </a:p>
          <a:p>
            <a:r>
              <a:rPr lang="en-US" dirty="0" smtClean="0"/>
              <a:t>The α level establishes a criterion, or "cut-off", for making a decision about the null hypothesis e.g. 95%, 99%. </a:t>
            </a:r>
          </a:p>
        </p:txBody>
      </p:sp>
    </p:spTree>
    <p:extLst>
      <p:ext uri="{BB962C8B-B14F-4D97-AF65-F5344CB8AC3E}">
        <p14:creationId xmlns:p14="http://schemas.microsoft.com/office/powerpoint/2010/main" val="19117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Null Hypothesis, the Alpha Level, the Critical Region, and the Test Statistic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 the test statistic.  </a:t>
            </a:r>
          </a:p>
          <a:p>
            <a:r>
              <a:rPr lang="en-US" dirty="0" smtClean="0"/>
              <a:t>The test statistic (e.g. a z score) forms a ratio comparing the obtained difference between the sample and the hypothesized population versus the amount of effect or difference we would expect. </a:t>
            </a:r>
          </a:p>
          <a:p>
            <a:pPr lvl="1"/>
            <a:r>
              <a:rPr lang="en-US" dirty="0" smtClean="0"/>
              <a:t>This can be correlation, explanation of variance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w7295e0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267200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029200" y="381000"/>
            <a:ext cx="38862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</a:rPr>
              <a:t>The critical values are set by moving toward the tails of the distribution. </a:t>
            </a:r>
            <a:endParaRPr lang="en-US" sz="2800" b="1" dirty="0" smtClean="0">
              <a:solidFill>
                <a:srgbClr val="FF6600"/>
              </a:solidFill>
            </a:endParaRPr>
          </a:p>
          <a:p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b="1" dirty="0">
                <a:solidFill>
                  <a:srgbClr val="FF6600"/>
                </a:solidFill>
              </a:rPr>
              <a:t>The higher the significance threshold, the more space under the tail.</a:t>
            </a:r>
          </a:p>
          <a:p>
            <a:endParaRPr lang="en-US" sz="2800" b="1" dirty="0">
              <a:solidFill>
                <a:srgbClr val="FF6600"/>
              </a:solidFill>
            </a:endParaRPr>
          </a:p>
          <a:p>
            <a:endParaRPr lang="en-US" dirty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41325" y="4837113"/>
            <a:ext cx="83978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9933FF"/>
                </a:solidFill>
              </a:rPr>
              <a:t>Also, hypothesis testing can entail a one or two-tailed test, depending on if a hypothesis is directional (increase/decrease) in nature.</a:t>
            </a:r>
          </a:p>
        </p:txBody>
      </p:sp>
    </p:spTree>
    <p:extLst>
      <p:ext uri="{BB962C8B-B14F-4D97-AF65-F5344CB8AC3E}">
        <p14:creationId xmlns:p14="http://schemas.microsoft.com/office/powerpoint/2010/main" val="1311135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of Testing and Significance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curve represents all of the possible outcomes for a given hypothesis.  </a:t>
            </a:r>
          </a:p>
          <a:p>
            <a:r>
              <a:rPr lang="en-US" dirty="0" smtClean="0"/>
              <a:t>In this manner we move from talking about a distribution of data to a distribution of potential values for a sample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21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Null Hypothesis, the Alpha </a:t>
            </a:r>
            <a:r>
              <a:rPr lang="en-US" dirty="0" smtClean="0"/>
              <a:t>Level and </a:t>
            </a:r>
            <a:r>
              <a:rPr lang="en-US" dirty="0" smtClean="0"/>
              <a:t>the Test Statistic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Generally a large value for the test statistic shows that the obtained mean difference (or variance </a:t>
            </a:r>
            <a:r>
              <a:rPr lang="en-US" dirty="0" smtClean="0"/>
              <a:t>difference or frequency difference) </a:t>
            </a:r>
            <a:r>
              <a:rPr lang="en-US" dirty="0" smtClean="0"/>
              <a:t>is more than would be expected if there is no effect/difference between groups.</a:t>
            </a:r>
          </a:p>
          <a:p>
            <a:r>
              <a:rPr lang="en-US" dirty="0" smtClean="0"/>
              <a:t>If it is large enough to be in the critical </a:t>
            </a:r>
            <a:r>
              <a:rPr lang="en-US" dirty="0" smtClean="0"/>
              <a:t>region (as computed by consulting relevant statistical tables) </a:t>
            </a:r>
            <a:r>
              <a:rPr lang="en-US" dirty="0" smtClean="0"/>
              <a:t>we conclude that the difference is significant or that there is a significant effect.  </a:t>
            </a:r>
          </a:p>
          <a:p>
            <a:pPr lvl="1"/>
            <a:r>
              <a:rPr lang="en-US" dirty="0" smtClean="0"/>
              <a:t>In this case we have evidence to support rejecting the null hypothesis.   </a:t>
            </a:r>
          </a:p>
          <a:p>
            <a:r>
              <a:rPr lang="en-US" dirty="0" smtClean="0"/>
              <a:t>If it is relatively small, then the test statistic will have a low value.  </a:t>
            </a:r>
          </a:p>
          <a:p>
            <a:pPr lvl="1"/>
            <a:r>
              <a:rPr lang="en-US" dirty="0" smtClean="0"/>
              <a:t>In this case, we conclude that the evidence from the sample is not sufficient, and the decision is </a:t>
            </a:r>
            <a:r>
              <a:rPr lang="en-US" dirty="0" smtClean="0"/>
              <a:t>we do not have sufficient evidence </a:t>
            </a:r>
            <a:r>
              <a:rPr lang="en-US" dirty="0" smtClean="0"/>
              <a:t>to reject the null </a:t>
            </a:r>
            <a:r>
              <a:rPr lang="en-US" dirty="0" smtClean="0"/>
              <a:t>hypothesis or we retain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Null Hypothesis, the Alpha Level, </a:t>
            </a:r>
            <a:r>
              <a:rPr lang="en-US" dirty="0" smtClean="0"/>
              <a:t>and </a:t>
            </a:r>
            <a:r>
              <a:rPr lang="en-US" dirty="0" smtClean="0"/>
              <a:t>the Test Statistic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map to an equivalent probability </a:t>
            </a:r>
          </a:p>
          <a:p>
            <a:r>
              <a:rPr lang="en-US" dirty="0" smtClean="0"/>
              <a:t>The phrase “statistical significance” means that these samples have a  probability (p) that is less than the alpha level (so we report p value &lt; 0.05, or p= value achieved) if not less than critical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Errors in Hypothesis Tests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because we find a statistically significant difference/effect does not necessarily indicate there is a causal relationship.</a:t>
            </a:r>
          </a:p>
          <a:p>
            <a:r>
              <a:rPr lang="en-US" dirty="0" smtClean="0"/>
              <a:t>Because </a:t>
            </a:r>
            <a:r>
              <a:rPr lang="en-US" dirty="0"/>
              <a:t>the hypothesis test relies on sample data, and because sample data are not completely reliable, there is always the risk that misleading data will cause the hypothesis test to reach a wrong conclusion. </a:t>
            </a:r>
          </a:p>
          <a:p>
            <a:r>
              <a:rPr lang="en-US" dirty="0"/>
              <a:t>Two types of error are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I Errors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Occur when the sample data appear to show an effect/difference when, in fact, there is none in the population. </a:t>
            </a:r>
          </a:p>
          <a:p>
            <a:r>
              <a:rPr lang="en-US" dirty="0" smtClean="0"/>
              <a:t>In this case the researcher will reject the null hypothesis and falsely conclude that there is an effect/difference.</a:t>
            </a:r>
          </a:p>
          <a:p>
            <a:r>
              <a:rPr lang="en-US" dirty="0" smtClean="0"/>
              <a:t>Type I errors are caused by unusual, unrepresentative samples. </a:t>
            </a:r>
          </a:p>
          <a:p>
            <a:r>
              <a:rPr lang="en-US" dirty="0" smtClean="0"/>
              <a:t>Just by chance the researcher selects an extreme sample with the result that the sample falls in the critical region even though there is no effect.  </a:t>
            </a:r>
          </a:p>
          <a:p>
            <a:r>
              <a:rPr lang="en-US" dirty="0" smtClean="0"/>
              <a:t>The hypothesis test is structured so that Type I errors are very unlikely</a:t>
            </a:r>
          </a:p>
          <a:p>
            <a:r>
              <a:rPr lang="en-US" dirty="0"/>
              <a:t>S</a:t>
            </a:r>
            <a:r>
              <a:rPr lang="en-US" dirty="0" smtClean="0"/>
              <a:t>pecifically, the probability of a Type I error is equal to the alpha level.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II Errors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Occurs when the sample does not appear to have an effect/difference when in fact this exists in the population.</a:t>
            </a:r>
          </a:p>
          <a:p>
            <a:r>
              <a:rPr lang="en-US" dirty="0" smtClean="0"/>
              <a:t>In this case, the researcher will fail to reject the null hypothesis.</a:t>
            </a:r>
          </a:p>
          <a:p>
            <a:r>
              <a:rPr lang="en-US" dirty="0" smtClean="0"/>
              <a:t>Type II errors are commonly the result of a very small effects/differences (not large enough to show up in the research study).</a:t>
            </a:r>
          </a:p>
        </p:txBody>
      </p:sp>
    </p:spTree>
    <p:extLst>
      <p:ext uri="{BB962C8B-B14F-4D97-AF65-F5344CB8AC3E}">
        <p14:creationId xmlns:p14="http://schemas.microsoft.com/office/powerpoint/2010/main" val="21049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of a Hypothesis Test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power</a:t>
            </a:r>
            <a:r>
              <a:rPr lang="en-US" dirty="0"/>
              <a:t>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IE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of </a:t>
            </a:r>
            <a:r>
              <a:rPr lang="en-US" dirty="0"/>
              <a:t>a hypothesis test is defined is the probability that the test will reject the null hypothesis when </a:t>
            </a:r>
            <a:r>
              <a:rPr lang="en-US" dirty="0" smtClean="0"/>
              <a:t>there is no effect</a:t>
            </a:r>
            <a:r>
              <a:rPr lang="en-US" dirty="0"/>
              <a:t>.  </a:t>
            </a:r>
          </a:p>
          <a:p>
            <a:r>
              <a:rPr lang="en-US" dirty="0"/>
              <a:t>The power of a test depends on a variety of factors including the size of the </a:t>
            </a:r>
            <a:r>
              <a:rPr lang="en-US" dirty="0" smtClean="0"/>
              <a:t>effect </a:t>
            </a:r>
            <a:r>
              <a:rPr lang="en-US" dirty="0"/>
              <a:t>and the size of the sample. </a:t>
            </a:r>
          </a:p>
        </p:txBody>
      </p:sp>
    </p:spTree>
    <p:extLst>
      <p:ext uri="{BB962C8B-B14F-4D97-AF65-F5344CB8AC3E}">
        <p14:creationId xmlns:p14="http://schemas.microsoft.com/office/powerpoint/2010/main" val="24652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For our purposes a statistical experiment or observation is any process through which measurements are obtained</a:t>
            </a:r>
          </a:p>
          <a:p>
            <a:r>
              <a:rPr lang="en-IE" dirty="0"/>
              <a:t>Common to use the letter x to represent the quantitative results of an experiment or observation </a:t>
            </a:r>
          </a:p>
          <a:p>
            <a:pPr lvl="1"/>
            <a:r>
              <a:rPr lang="en-IE" dirty="0"/>
              <a:t>X is a variable, x is the value of the variable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06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Error…?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Compare Type I and Type II error like this:</a:t>
            </a:r>
          </a:p>
          <a:p>
            <a:pPr lvl="1"/>
            <a:r>
              <a:rPr lang="en-US" dirty="0" smtClean="0"/>
              <a:t>The only concern when you find statistical significance (p &lt; 0.05) is Type I Error</a:t>
            </a:r>
          </a:p>
          <a:p>
            <a:pPr lvl="2"/>
            <a:r>
              <a:rPr lang="en-US" dirty="0" smtClean="0"/>
              <a:t>Is the difference between groups REAL or due to Random Sampling Error</a:t>
            </a:r>
          </a:p>
          <a:p>
            <a:pPr lvl="2"/>
            <a:r>
              <a:rPr lang="en-US" dirty="0" smtClean="0"/>
              <a:t>Thankfully, the p-value tells you exactly what the probability of that random sampling error is</a:t>
            </a:r>
          </a:p>
          <a:p>
            <a:pPr lvl="2"/>
            <a:r>
              <a:rPr lang="en-US" dirty="0" smtClean="0"/>
              <a:t>In other words, the p-value tells you how likely Type I error is</a:t>
            </a:r>
          </a:p>
          <a:p>
            <a:r>
              <a:rPr lang="en-US" dirty="0" smtClean="0"/>
              <a:t>But, does the p-value tell you how likely Type II error is?</a:t>
            </a:r>
          </a:p>
          <a:p>
            <a:pPr lvl="1"/>
            <a:r>
              <a:rPr lang="en-US" dirty="0" smtClean="0"/>
              <a:t>The probability of Type II error is better provided by Power</a:t>
            </a:r>
          </a:p>
        </p:txBody>
      </p:sp>
    </p:spTree>
    <p:extLst>
      <p:ext uri="{BB962C8B-B14F-4D97-AF65-F5344CB8AC3E}">
        <p14:creationId xmlns:p14="http://schemas.microsoft.com/office/powerpoint/2010/main" val="317258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Error…?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Probability of Type II error is provided by Power</a:t>
            </a:r>
          </a:p>
          <a:p>
            <a:pPr lvl="1"/>
            <a:r>
              <a:rPr lang="en-US" dirty="0" smtClean="0"/>
              <a:t>Statistical Power, also known as </a:t>
            </a:r>
            <a:r>
              <a:rPr lang="el-GR" dirty="0" smtClean="0"/>
              <a:t>β</a:t>
            </a:r>
            <a:r>
              <a:rPr lang="en-US" dirty="0" smtClean="0"/>
              <a:t> (actually 1 – </a:t>
            </a:r>
            <a:r>
              <a:rPr lang="el-GR" dirty="0" smtClean="0"/>
              <a:t>β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Power (Beta) is related to Alpha, but:</a:t>
            </a:r>
          </a:p>
          <a:p>
            <a:pPr lvl="1"/>
            <a:r>
              <a:rPr lang="en-US" dirty="0" smtClean="0"/>
              <a:t>Alpha is the probability of having Type I error</a:t>
            </a:r>
          </a:p>
          <a:p>
            <a:pPr lvl="2"/>
            <a:r>
              <a:rPr lang="en-US" dirty="0" smtClean="0"/>
              <a:t>Lower number is better (i.e., 0.05 vs 0.01 vs 0.001)</a:t>
            </a:r>
          </a:p>
          <a:p>
            <a:pPr lvl="1"/>
            <a:r>
              <a:rPr lang="en-US" dirty="0" smtClean="0"/>
              <a:t>Power is the probability of NOT having Type II error</a:t>
            </a:r>
          </a:p>
          <a:p>
            <a:pPr lvl="2"/>
            <a:r>
              <a:rPr lang="en-US" dirty="0" smtClean="0"/>
              <a:t>The probability of being right (correctly rejecting the null hypothesis)</a:t>
            </a:r>
          </a:p>
          <a:p>
            <a:pPr lvl="2"/>
            <a:r>
              <a:rPr lang="en-US" dirty="0" smtClean="0"/>
              <a:t>Higher number is better (typical goal is 0.80)</a:t>
            </a:r>
          </a:p>
        </p:txBody>
      </p:sp>
    </p:spTree>
    <p:extLst>
      <p:ext uri="{BB962C8B-B14F-4D97-AF65-F5344CB8AC3E}">
        <p14:creationId xmlns:p14="http://schemas.microsoft.com/office/powerpoint/2010/main" val="22082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Should it be statistically significant?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most obvious thing you need to consider is if you REALLY should have found a statistically significant result?</a:t>
            </a:r>
          </a:p>
          <a:p>
            <a:pPr lvl="1"/>
            <a:r>
              <a:rPr lang="en-US" dirty="0" smtClean="0"/>
              <a:t>Just because you wanted your test to be significant doesn’t mean it should be</a:t>
            </a:r>
          </a:p>
          <a:p>
            <a:pPr lvl="1"/>
            <a:r>
              <a:rPr lang="en-US" dirty="0" smtClean="0"/>
              <a:t>This wouldn’t be Type II error – it would just be the correct decision</a:t>
            </a:r>
          </a:p>
        </p:txBody>
      </p:sp>
    </p:spTree>
    <p:extLst>
      <p:ext uri="{BB962C8B-B14F-4D97-AF65-F5344CB8AC3E}">
        <p14:creationId xmlns:p14="http://schemas.microsoft.com/office/powerpoint/2010/main" val="121566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Catch-22 of Power and P-values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larger your sample, the more likely you’ll find statistically significant results</a:t>
            </a:r>
          </a:p>
          <a:p>
            <a:pPr lvl="1"/>
            <a:r>
              <a:rPr lang="en-US" dirty="0" smtClean="0"/>
              <a:t>Sometimes miniscule differences between groups or tiny correlations are ‘significant’</a:t>
            </a:r>
          </a:p>
          <a:p>
            <a:pPr lvl="1"/>
            <a:r>
              <a:rPr lang="en-US" dirty="0" smtClean="0"/>
              <a:t>This becomes relevant once sample size grows to 100~150 subjects per group</a:t>
            </a:r>
          </a:p>
          <a:p>
            <a:pPr lvl="1"/>
            <a:r>
              <a:rPr lang="en-US" dirty="0" smtClean="0"/>
              <a:t>Once you approach 1000 subjects, it’s hard not to find p &lt; 0.05</a:t>
            </a:r>
          </a:p>
          <a:p>
            <a:r>
              <a:rPr lang="en-US" dirty="0" smtClean="0"/>
              <a:t>Check previous lectures about what you can do to limit potential of type I or type II.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1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Effect Size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hypothesis test evaluates the statistical significance of the results from a research study.</a:t>
            </a:r>
          </a:p>
          <a:p>
            <a:r>
              <a:rPr lang="en-US" dirty="0" smtClean="0"/>
              <a:t>The hypothesis test is influenced not only by the size of the effect/difference but also by the size of the sample. </a:t>
            </a:r>
          </a:p>
          <a:p>
            <a:r>
              <a:rPr lang="en-US" dirty="0" smtClean="0"/>
              <a:t>Thus, even a very small effect/difference can be significant if it is observed in a very large sample. </a:t>
            </a:r>
          </a:p>
          <a:p>
            <a:r>
              <a:rPr lang="en-US" dirty="0" smtClean="0"/>
              <a:t>Finding a statistically significant result does not necessarily mean a large effect</a:t>
            </a:r>
          </a:p>
          <a:p>
            <a:r>
              <a:rPr lang="en-US" dirty="0" smtClean="0"/>
              <a:t>It is recommended that the hypothesis test be accompanied by a measure of the </a:t>
            </a:r>
            <a:r>
              <a:rPr lang="en-US" b="1" dirty="0" smtClean="0"/>
              <a:t>effect size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Cohen’s measures of effect size are used as standard.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an idea of how ‘important’ a difference or association is, we can use Effect Size</a:t>
            </a:r>
          </a:p>
          <a:p>
            <a:pPr lvl="1"/>
            <a:r>
              <a:rPr lang="en-US" dirty="0" smtClean="0"/>
              <a:t>There are over 40 different types of effect size</a:t>
            </a:r>
          </a:p>
          <a:p>
            <a:pPr lvl="2"/>
            <a:r>
              <a:rPr lang="en-US" dirty="0" smtClean="0"/>
              <a:t>Depends on statistical test used</a:t>
            </a:r>
          </a:p>
          <a:p>
            <a:r>
              <a:rPr lang="en-US" dirty="0" smtClean="0"/>
              <a:t>Effect size is like a ‘descriptive’ statistic that tells you about the magnitude of the association or group difference</a:t>
            </a:r>
          </a:p>
          <a:p>
            <a:pPr lvl="2"/>
            <a:r>
              <a:rPr lang="en-US" dirty="0" smtClean="0"/>
              <a:t>Not impacted by statistical significance</a:t>
            </a:r>
          </a:p>
          <a:p>
            <a:pPr lvl="2"/>
            <a:r>
              <a:rPr lang="en-US" dirty="0" smtClean="0"/>
              <a:t>Effect size can stay the same even if p-value changes</a:t>
            </a:r>
          </a:p>
          <a:p>
            <a:pPr lvl="2"/>
            <a:r>
              <a:rPr lang="en-US" dirty="0" smtClean="0"/>
              <a:t>Present the two together when possible</a:t>
            </a:r>
          </a:p>
        </p:txBody>
      </p:sp>
    </p:spTree>
    <p:extLst>
      <p:ext uri="{BB962C8B-B14F-4D97-AF65-F5344CB8AC3E}">
        <p14:creationId xmlns:p14="http://schemas.microsoft.com/office/powerpoint/2010/main" val="118886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Data Inspection and Preparation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Issues to consider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3371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Parametric v Non-parametric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Parametric</a:t>
            </a:r>
          </a:p>
          <a:p>
            <a:pPr lvl="1"/>
            <a:r>
              <a:rPr lang="en-IE" dirty="0" smtClean="0"/>
              <a:t>Make assumptions about the population from which the sample is taken</a:t>
            </a:r>
          </a:p>
          <a:p>
            <a:pPr lvl="1"/>
            <a:r>
              <a:rPr lang="en-IE" dirty="0" smtClean="0"/>
              <a:t>Shape of the population (normally distributed)</a:t>
            </a:r>
          </a:p>
          <a:p>
            <a:r>
              <a:rPr lang="en-IE" dirty="0" smtClean="0"/>
              <a:t>Non-parametric</a:t>
            </a:r>
          </a:p>
          <a:p>
            <a:pPr lvl="1"/>
            <a:r>
              <a:rPr lang="en-IE" dirty="0" smtClean="0"/>
              <a:t>Do not make assumptions about the population and its distribution</a:t>
            </a:r>
          </a:p>
          <a:p>
            <a:pPr lvl="1"/>
            <a:r>
              <a:rPr lang="en-IE" dirty="0"/>
              <a:t>Tolerant set of tests which don’t expect your data to anything fancy</a:t>
            </a:r>
          </a:p>
          <a:p>
            <a:pPr lvl="2"/>
            <a:r>
              <a:rPr lang="en-IE" dirty="0"/>
              <a:t>Not high-powered and don’t promise more than they can </a:t>
            </a:r>
            <a:r>
              <a:rPr lang="en-IE" dirty="0" smtClean="0"/>
              <a:t>deliver</a:t>
            </a:r>
          </a:p>
          <a:p>
            <a:pPr lvl="2"/>
            <a:r>
              <a:rPr lang="en-IE" dirty="0" smtClean="0"/>
              <a:t>May fail to detect differences that exist </a:t>
            </a:r>
          </a:p>
          <a:p>
            <a:pPr lvl="1"/>
            <a:r>
              <a:rPr lang="en-IE" dirty="0" smtClean="0"/>
              <a:t>Use for nominal or ordinal data </a:t>
            </a:r>
          </a:p>
          <a:p>
            <a:pPr lvl="1"/>
            <a:r>
              <a:rPr lang="en-IE" dirty="0" smtClean="0"/>
              <a:t>Use for small samples </a:t>
            </a:r>
          </a:p>
          <a:p>
            <a:pPr lvl="1"/>
            <a:r>
              <a:rPr lang="en-IE" dirty="0" smtClean="0"/>
              <a:t>Use for skewed data</a:t>
            </a:r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571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Choices to be made before testing for statistical significance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Deciding if you have sufficient data and sufficient variability within that data</a:t>
            </a:r>
          </a:p>
          <a:p>
            <a:r>
              <a:rPr lang="en-IE" dirty="0" smtClean="0"/>
              <a:t>Correcting for non-response, design effect</a:t>
            </a:r>
          </a:p>
          <a:p>
            <a:pPr lvl="1"/>
            <a:r>
              <a:rPr lang="en-IE" dirty="0" smtClean="0"/>
              <a:t>Weighting variable</a:t>
            </a:r>
          </a:p>
          <a:p>
            <a:pPr lvl="1"/>
            <a:r>
              <a:rPr lang="en-IE" dirty="0" smtClean="0"/>
              <a:t>Be careful of scale up weighting</a:t>
            </a:r>
          </a:p>
          <a:p>
            <a:r>
              <a:rPr lang="en-IE" dirty="0" smtClean="0"/>
              <a:t>Missing data</a:t>
            </a:r>
          </a:p>
          <a:p>
            <a:pPr lvl="1"/>
            <a:r>
              <a:rPr lang="en-IE" dirty="0" smtClean="0"/>
              <a:t>Decide what level of data is missing</a:t>
            </a:r>
          </a:p>
          <a:p>
            <a:pPr lvl="1"/>
            <a:r>
              <a:rPr lang="en-IE" dirty="0" smtClean="0"/>
              <a:t>Decide what the pattern is </a:t>
            </a:r>
          </a:p>
          <a:p>
            <a:pPr lvl="1"/>
            <a:r>
              <a:rPr lang="en-IE" dirty="0" smtClean="0"/>
              <a:t>Decide why it is missing</a:t>
            </a:r>
          </a:p>
          <a:p>
            <a:pPr lvl="1"/>
            <a:r>
              <a:rPr lang="en-IE" dirty="0" smtClean="0"/>
              <a:t>Correct accordingly or ignore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Normality</a:t>
            </a:r>
          </a:p>
          <a:p>
            <a:pPr lvl="1"/>
            <a:r>
              <a:rPr lang="en-IE" dirty="0"/>
              <a:t>Inspect and test for normality</a:t>
            </a:r>
          </a:p>
          <a:p>
            <a:pPr lvl="1"/>
            <a:r>
              <a:rPr lang="en-IE" dirty="0"/>
              <a:t>Be aware of allowable limits</a:t>
            </a:r>
          </a:p>
          <a:p>
            <a:pPr lvl="1"/>
            <a:r>
              <a:rPr lang="en-IE" dirty="0"/>
              <a:t>If not normal </a:t>
            </a:r>
          </a:p>
          <a:p>
            <a:pPr lvl="2"/>
            <a:r>
              <a:rPr lang="en-IE" dirty="0"/>
              <a:t>Could use non-parametric tests</a:t>
            </a:r>
          </a:p>
          <a:p>
            <a:pPr lvl="2"/>
            <a:r>
              <a:rPr lang="en-IE" dirty="0"/>
              <a:t>OR </a:t>
            </a:r>
          </a:p>
          <a:p>
            <a:pPr lvl="2"/>
            <a:r>
              <a:rPr lang="en-IE" dirty="0"/>
              <a:t>Apply a transformation to see if that results in a normal distribution</a:t>
            </a:r>
          </a:p>
          <a:p>
            <a:r>
              <a:rPr lang="en-IE" dirty="0"/>
              <a:t>Linearity and homoscedasticity </a:t>
            </a:r>
          </a:p>
          <a:p>
            <a:pPr lvl="1"/>
            <a:r>
              <a:rPr lang="en-IE" dirty="0"/>
              <a:t>Inspect your scatterplot</a:t>
            </a:r>
          </a:p>
          <a:p>
            <a:pPr lvl="1"/>
            <a:r>
              <a:rPr lang="en-IE" dirty="0"/>
              <a:t>If assumptions are not addressed  could consider transformation but also non-parametric </a:t>
            </a:r>
            <a:r>
              <a:rPr lang="en-IE" dirty="0" smtClean="0"/>
              <a:t>test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08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Preparing your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You may need to consider doing the following:</a:t>
            </a:r>
          </a:p>
          <a:p>
            <a:pPr lvl="1"/>
            <a:r>
              <a:rPr lang="en-IE" dirty="0" smtClean="0"/>
              <a:t>Weighting your data to correct for bias, address design effects, make sample more representative of the population</a:t>
            </a:r>
          </a:p>
          <a:p>
            <a:pPr lvl="1"/>
            <a:r>
              <a:rPr lang="en-IE" dirty="0"/>
              <a:t>Making a decision about missing </a:t>
            </a:r>
            <a:r>
              <a:rPr lang="en-IE" dirty="0" smtClean="0"/>
              <a:t>data</a:t>
            </a:r>
          </a:p>
          <a:p>
            <a:pPr lvl="1"/>
            <a:r>
              <a:rPr lang="en-IE" dirty="0" smtClean="0"/>
              <a:t>Making a decision about outliers</a:t>
            </a:r>
            <a:endParaRPr lang="en-IE" dirty="0"/>
          </a:p>
          <a:p>
            <a:pPr lvl="1"/>
            <a:r>
              <a:rPr lang="en-IE" dirty="0" smtClean="0"/>
              <a:t>Recoding </a:t>
            </a:r>
            <a:r>
              <a:rPr lang="en-IE" dirty="0"/>
              <a:t>your variables</a:t>
            </a:r>
          </a:p>
          <a:p>
            <a:pPr lvl="2"/>
            <a:r>
              <a:rPr lang="en-IE" dirty="0"/>
              <a:t>E.g. to reduce the number of categories</a:t>
            </a:r>
          </a:p>
          <a:p>
            <a:pPr lvl="2"/>
            <a:r>
              <a:rPr lang="en-IE" dirty="0"/>
              <a:t>Doing so will not be objective but working with categorization at all is highly contested and highly political</a:t>
            </a:r>
          </a:p>
          <a:p>
            <a:pPr lvl="1"/>
            <a:r>
              <a:rPr lang="en-IE" dirty="0"/>
              <a:t>Selecting cases </a:t>
            </a:r>
          </a:p>
          <a:p>
            <a:pPr lvl="2"/>
            <a:r>
              <a:rPr lang="en-IE" dirty="0"/>
              <a:t>To work only with particular sub-groups of data </a:t>
            </a:r>
          </a:p>
          <a:p>
            <a:pPr lvl="1"/>
            <a:r>
              <a:rPr lang="en-IE" dirty="0"/>
              <a:t>Splitting your file</a:t>
            </a:r>
          </a:p>
          <a:p>
            <a:pPr lvl="2"/>
            <a:r>
              <a:rPr lang="en-IE" dirty="0"/>
              <a:t>Allows you to organise your output by category of variable you are interested in </a:t>
            </a:r>
          </a:p>
          <a:p>
            <a:pPr lvl="1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95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Not only something we measure</a:t>
            </a:r>
          </a:p>
          <a:p>
            <a:pPr lvl="1"/>
            <a:r>
              <a:rPr lang="en-IE" dirty="0" smtClean="0"/>
              <a:t>May be</a:t>
            </a:r>
          </a:p>
          <a:p>
            <a:pPr lvl="2"/>
            <a:r>
              <a:rPr lang="en-IE" dirty="0" smtClean="0"/>
              <a:t>Things we can manipulate</a:t>
            </a:r>
          </a:p>
          <a:p>
            <a:pPr lvl="2"/>
            <a:r>
              <a:rPr lang="en-IE" dirty="0" smtClean="0"/>
              <a:t>Compute</a:t>
            </a:r>
          </a:p>
          <a:p>
            <a:pPr lvl="2"/>
            <a:r>
              <a:rPr lang="en-IE" dirty="0" smtClean="0"/>
              <a:t>Or control for</a:t>
            </a:r>
          </a:p>
          <a:p>
            <a:r>
              <a:rPr lang="en-IE" dirty="0" smtClean="0"/>
              <a:t>Others </a:t>
            </a:r>
            <a:r>
              <a:rPr lang="en-IE" dirty="0"/>
              <a:t>we measure </a:t>
            </a:r>
            <a:r>
              <a:rPr lang="en-IE" dirty="0" smtClean="0"/>
              <a:t>indirectly </a:t>
            </a:r>
            <a:endParaRPr lang="en-IE" dirty="0"/>
          </a:p>
          <a:p>
            <a:pPr lvl="1"/>
            <a:r>
              <a:rPr lang="en-IE" dirty="0"/>
              <a:t>There will sometimes be a difference between the numbers we use to represent a thing we are measuring and the actual value of the thing (if we were measuring it directly)</a:t>
            </a:r>
          </a:p>
          <a:p>
            <a:pPr lvl="1"/>
            <a:r>
              <a:rPr lang="en-IE" dirty="0"/>
              <a:t>Measurement error</a:t>
            </a:r>
          </a:p>
          <a:p>
            <a:pPr lvl="2"/>
            <a:r>
              <a:rPr lang="en-IE" dirty="0"/>
              <a:t>E.g. psychological tests are approximate measures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97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Weighting 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Use to </a:t>
            </a:r>
          </a:p>
          <a:p>
            <a:pPr lvl="1"/>
            <a:r>
              <a:rPr lang="en-IE" dirty="0" smtClean="0"/>
              <a:t>Correct for any known bias that may exist in the final sample</a:t>
            </a:r>
          </a:p>
          <a:p>
            <a:pPr lvl="2"/>
            <a:r>
              <a:rPr lang="en-IE" dirty="0" smtClean="0"/>
              <a:t>E.g. due to non-response or sampling method chosen</a:t>
            </a:r>
          </a:p>
          <a:p>
            <a:pPr lvl="1"/>
            <a:r>
              <a:rPr lang="en-IE" dirty="0" smtClean="0"/>
              <a:t>Scale-up frequencies so that frequencies calculated from the sample represent estimates for the population as a whole</a:t>
            </a:r>
          </a:p>
          <a:p>
            <a:pPr lvl="1"/>
            <a:r>
              <a:rPr lang="en-IE" dirty="0" smtClean="0"/>
              <a:t>To address ‘design effects’ arising from the sampling methods used.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810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Weighting – Correcting for Non-Response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Suppose we undertake a survey within a university to see what proportions of students use the different facilities available in the library</a:t>
            </a:r>
          </a:p>
          <a:p>
            <a:r>
              <a:rPr lang="en-IE" dirty="0" smtClean="0"/>
              <a:t>We have selected a random sample for this purpose</a:t>
            </a:r>
          </a:p>
          <a:p>
            <a:r>
              <a:rPr lang="en-IE" dirty="0" smtClean="0"/>
              <a:t>We know that within the university the population is split 50:50 male: female</a:t>
            </a:r>
          </a:p>
          <a:p>
            <a:r>
              <a:rPr lang="en-IE" dirty="0" smtClean="0"/>
              <a:t>But in our sample we have 40:60 male: female split in respondents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27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Weighting – Correcting for Non-Response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 could conduct our analysis doing nothing to correct for this disparity but we would be running the risk of creating biased estimates (perhaps males and females prefer different facilities)</a:t>
            </a:r>
          </a:p>
          <a:p>
            <a:r>
              <a:rPr lang="en-IE" dirty="0" smtClean="0"/>
              <a:t>By not correcting for bias in our sample we are giving more weight to female students than male</a:t>
            </a:r>
          </a:p>
        </p:txBody>
      </p:sp>
    </p:spTree>
    <p:extLst>
      <p:ext uri="{BB962C8B-B14F-4D97-AF65-F5344CB8AC3E}">
        <p14:creationId xmlns:p14="http://schemas.microsoft.com/office/powerpoint/2010/main" val="35066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Weighting – Correcting for Non-Response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If we want to have equal representation we can multiply all responses by female students by 50/60 (0.8333) and all responses by male students by 50/40 (1.25). </a:t>
            </a:r>
          </a:p>
          <a:p>
            <a:r>
              <a:rPr lang="en-IE" dirty="0" smtClean="0"/>
              <a:t>This </a:t>
            </a:r>
            <a:r>
              <a:rPr lang="en-IE" b="1" dirty="0" smtClean="0"/>
              <a:t>weighting variable </a:t>
            </a:r>
            <a:r>
              <a:rPr lang="en-IE" dirty="0" smtClean="0"/>
              <a:t>will have two values to use: 0.8333 for females, 1.25 for males.</a:t>
            </a:r>
          </a:p>
          <a:p>
            <a:r>
              <a:rPr lang="en-IE" dirty="0" smtClean="0"/>
              <a:t>By applying this weighting our </a:t>
            </a:r>
            <a:r>
              <a:rPr lang="en-IE" dirty="0"/>
              <a:t>proportions would be adjusted to 50:50 male: </a:t>
            </a:r>
            <a:r>
              <a:rPr lang="en-IE" dirty="0" smtClean="0"/>
              <a:t>female</a:t>
            </a:r>
          </a:p>
          <a:p>
            <a:endParaRPr lang="en-IE" dirty="0"/>
          </a:p>
          <a:p>
            <a:pPr lvl="1"/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245727" y="458112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In </a:t>
            </a:r>
            <a:r>
              <a:rPr lang="en-IE" dirty="0" smtClean="0"/>
              <a:t>R: simple multiplier applied to all variables of interest, can include in your dataset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71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Weighting – Correcting for Non-Response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In reality weighting variables are used to correct for known biases in a number of factors.</a:t>
            </a:r>
          </a:p>
          <a:p>
            <a:r>
              <a:rPr lang="en-IE" dirty="0" smtClean="0"/>
              <a:t>In the youthcohort.sav (Paul Connolly) the weighting variable is used to correct for four factors related to non-response (gender, qualifications achieved, region in which they live and type of school)</a:t>
            </a:r>
          </a:p>
          <a:p>
            <a:r>
              <a:rPr lang="en-IE" dirty="0" smtClean="0"/>
              <a:t>Principle for calculating weighting variable remains the same</a:t>
            </a:r>
          </a:p>
        </p:txBody>
      </p:sp>
    </p:spTree>
    <p:extLst>
      <p:ext uri="{BB962C8B-B14F-4D97-AF65-F5344CB8AC3E}">
        <p14:creationId xmlns:p14="http://schemas.microsoft.com/office/powerpoint/2010/main" val="9175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Weighting – Scaling up frequencies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Suppose in our previous example we have 500 students in our sample and the total population was 10,000</a:t>
            </a:r>
          </a:p>
          <a:p>
            <a:r>
              <a:rPr lang="en-IE" dirty="0" smtClean="0"/>
              <a:t>To scale up the sample we would create a weighting variable that had the same value for all respondents 10,000/500 = 20</a:t>
            </a:r>
          </a:p>
          <a:p>
            <a:r>
              <a:rPr lang="en-IE" dirty="0" smtClean="0"/>
              <a:t>This would increase all responses by a factor of 20</a:t>
            </a:r>
          </a:p>
          <a:p>
            <a:r>
              <a:rPr lang="en-IE" dirty="0" smtClean="0"/>
              <a:t>So if in our sample 15 students said they used a particular facility, with our weighting applied our frequency would show 300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64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Weighting – Scaling up frequencies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We can create a weighting variable to both correct for bias and scale up frequency to generate population estimates</a:t>
            </a:r>
          </a:p>
          <a:p>
            <a:r>
              <a:rPr lang="en-IE" dirty="0" smtClean="0"/>
              <a:t>So in our example we have a weighting variable of 0.833 or 1.25 for male and female</a:t>
            </a:r>
          </a:p>
          <a:p>
            <a:r>
              <a:rPr lang="en-IE" dirty="0" smtClean="0"/>
              <a:t>If we want to scale this up for our population we multiply these by 20  giving us 16.6666 for female and 25 for male.</a:t>
            </a:r>
          </a:p>
          <a:p>
            <a:r>
              <a:rPr lang="en-IE" dirty="0" smtClean="0"/>
              <a:t>In the datasets earlychildhood.sav and afterschools.sav (Paul Connolly) this is what the variables FEWT and FWST are designed to do</a:t>
            </a:r>
          </a:p>
          <a:p>
            <a:pPr lvl="1"/>
            <a:r>
              <a:rPr lang="en-IE" dirty="0" smtClean="0"/>
              <a:t>They correct for non-response and scale up to provide estimates for the national population as a whole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07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Weighting – Correcting for design effects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Due to cluster sampling</a:t>
            </a:r>
          </a:p>
          <a:p>
            <a:pPr lvl="1"/>
            <a:r>
              <a:rPr lang="en-IE" dirty="0" smtClean="0"/>
              <a:t>User in large-scale surveys where it would be too costly to select a simple random sample</a:t>
            </a:r>
          </a:p>
          <a:p>
            <a:r>
              <a:rPr lang="en-IE" dirty="0" smtClean="0"/>
              <a:t>Suppose we need to conduct a survey of 10-11 yr. old pupils in school</a:t>
            </a:r>
          </a:p>
          <a:p>
            <a:r>
              <a:rPr lang="en-IE" dirty="0" smtClean="0"/>
              <a:t>Assuming it is possible to create a full-list of all eligible pupils in the country, then the selection of a simple random sample of 2000 pupils could mean having to interview children scattered across 800 schools throughout the country</a:t>
            </a:r>
          </a:p>
          <a:p>
            <a:pPr lvl="1"/>
            <a:r>
              <a:rPr lang="en-IE" dirty="0" smtClean="0"/>
              <a:t>Lots of cost in actually doing interviews, but huge amount of time in negotiating access, seeking permission etc.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94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Weighting – Correcting for design effects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An alternative is to use some form of cluster sampling</a:t>
            </a:r>
          </a:p>
          <a:p>
            <a:r>
              <a:rPr lang="en-IE" dirty="0" smtClean="0"/>
              <a:t>Select 100 schools at random</a:t>
            </a:r>
          </a:p>
          <a:p>
            <a:r>
              <a:rPr lang="en-IE" dirty="0" smtClean="0"/>
              <a:t>Survey all children in those schools</a:t>
            </a:r>
          </a:p>
          <a:p>
            <a:r>
              <a:rPr lang="en-IE" dirty="0" smtClean="0"/>
              <a:t>If on average 20 pupils per school takes part this gives us our sample of 2000 pupils</a:t>
            </a:r>
          </a:p>
          <a:p>
            <a:r>
              <a:rPr lang="en-IE" dirty="0" smtClean="0"/>
              <a:t>But this may underestimate the amount of variation within the population as a whole</a:t>
            </a:r>
          </a:p>
          <a:p>
            <a:pPr lvl="1"/>
            <a:r>
              <a:rPr lang="en-IE" dirty="0" smtClean="0"/>
              <a:t>Pupils within each cluster (each school) are likely to be more similar to each other than to those outside the school</a:t>
            </a:r>
          </a:p>
          <a:p>
            <a:pPr lvl="1"/>
            <a:r>
              <a:rPr lang="en-IE" dirty="0" smtClean="0"/>
              <a:t>Thus we are likely to underestimate variation unless we correct for this ‘design effect’</a:t>
            </a:r>
          </a:p>
          <a:p>
            <a:pPr lvl="1"/>
            <a:r>
              <a:rPr lang="en-IE" dirty="0" smtClean="0"/>
              <a:t>Consequence: increased risk of Type I error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60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Weighting – correcting for design effect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Use multi-level modelling (examine each cluster)</a:t>
            </a:r>
          </a:p>
          <a:p>
            <a:pPr lvl="1"/>
            <a:r>
              <a:rPr lang="en-IE" dirty="0" smtClean="0"/>
              <a:t>Beyond the scope of this module</a:t>
            </a:r>
          </a:p>
          <a:p>
            <a:r>
              <a:rPr lang="en-IE" dirty="0" smtClean="0"/>
              <a:t>A compromise might be to employ a weighting variable that attempts to reduce the overall size of the sample so that standard errors are increased to account for this</a:t>
            </a:r>
          </a:p>
          <a:p>
            <a:r>
              <a:rPr lang="en-IE" dirty="0" smtClean="0"/>
              <a:t>In earlychildhood.sav and afterschools.sav WTCORRCT corrects for known biases by non-response and provides a correction due to sampling.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774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Design</a:t>
            </a:r>
            <a:endParaRPr 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careful advance plan of data collection and the analytic approach is needed to answer the question under investigation in a scientific way.</a:t>
            </a:r>
          </a:p>
          <a:p>
            <a:r>
              <a:rPr lang="en-US" dirty="0" smtClean="0"/>
              <a:t>The basic elements of a study design</a:t>
            </a:r>
          </a:p>
          <a:p>
            <a:pPr lvl="1"/>
            <a:r>
              <a:rPr lang="en-US" dirty="0" smtClean="0"/>
              <a:t>Selecting an appropriate sample size for a specified level of power and level of significance</a:t>
            </a:r>
          </a:p>
          <a:p>
            <a:pPr lvl="1"/>
            <a:r>
              <a:rPr lang="en-US" dirty="0" smtClean="0"/>
              <a:t>Select appropriate measures</a:t>
            </a:r>
          </a:p>
          <a:p>
            <a:pPr lvl="1"/>
            <a:r>
              <a:rPr lang="en-US" dirty="0" smtClean="0"/>
              <a:t>Selecting methods of sampling, data collection, and analysis appropriate to the study's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Dealing with Weight Variables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Check if a weighting variable is included in your dataset</a:t>
            </a:r>
          </a:p>
          <a:p>
            <a:r>
              <a:rPr lang="en-IE" dirty="0" smtClean="0"/>
              <a:t>If not </a:t>
            </a:r>
          </a:p>
          <a:p>
            <a:pPr lvl="1"/>
            <a:r>
              <a:rPr lang="en-IE" dirty="0" smtClean="0"/>
              <a:t>Run your analysis but check what sampling method was used </a:t>
            </a:r>
          </a:p>
          <a:p>
            <a:pPr lvl="1"/>
            <a:r>
              <a:rPr lang="en-IE" dirty="0" smtClean="0"/>
              <a:t>This may impact on the way your report your findings (e.g. if clustering was used be careful when reporting results that are only just statistically significant  or employ a stricter level of statistical significance)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68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Dealing with Weight Variables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Check if a weighting variable is included in your dataset</a:t>
            </a:r>
          </a:p>
          <a:p>
            <a:r>
              <a:rPr lang="en-IE" dirty="0" smtClean="0"/>
              <a:t>If yes </a:t>
            </a:r>
            <a:endParaRPr lang="en-IE" dirty="0"/>
          </a:p>
          <a:p>
            <a:pPr lvl="1"/>
            <a:r>
              <a:rPr lang="en-IE" dirty="0" smtClean="0"/>
              <a:t>Find out what type of weighting variable it is</a:t>
            </a:r>
          </a:p>
          <a:p>
            <a:pPr lvl="1"/>
            <a:r>
              <a:rPr lang="en-IE" dirty="0" smtClean="0"/>
              <a:t>Design effect – apply for all analysis</a:t>
            </a:r>
          </a:p>
          <a:p>
            <a:pPr lvl="1"/>
            <a:r>
              <a:rPr lang="en-IE" dirty="0" smtClean="0"/>
              <a:t>Non-response – apply for all analysis – but check the sampling method and use caution in reporting as above</a:t>
            </a:r>
          </a:p>
          <a:p>
            <a:pPr lvl="1"/>
            <a:r>
              <a:rPr lang="en-IE" dirty="0" smtClean="0"/>
              <a:t>Scale up frequency – check if it is also for non-response.</a:t>
            </a:r>
          </a:p>
          <a:p>
            <a:pPr lvl="2"/>
            <a:r>
              <a:rPr lang="en-IE" dirty="0" smtClean="0"/>
              <a:t>If just used to scale up frequencies then run analysis on unweighted data unless  your hypothesis concerns estimates for the population</a:t>
            </a:r>
          </a:p>
          <a:p>
            <a:pPr lvl="2"/>
            <a:r>
              <a:rPr lang="en-IE" dirty="0" smtClean="0"/>
              <a:t>If used for both then you need to recompute to remove the scaling element</a:t>
            </a:r>
          </a:p>
          <a:p>
            <a:pPr lvl="1"/>
            <a:r>
              <a:rPr lang="en-IE" dirty="0" smtClean="0"/>
              <a:t>NOTE: never conduct tests for statistical significance on scaled up frequencies</a:t>
            </a:r>
          </a:p>
          <a:p>
            <a:pPr lvl="3"/>
            <a:r>
              <a:rPr lang="en-IE" dirty="0" smtClean="0"/>
              <a:t>It is likely you will always get a statistically significant result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792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Missing Data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certain in quantitative research?</a:t>
            </a:r>
          </a:p>
          <a:p>
            <a:pPr lvl="1"/>
            <a:r>
              <a:rPr lang="en-US" dirty="0" smtClean="0"/>
              <a:t>Measurement error</a:t>
            </a:r>
          </a:p>
          <a:p>
            <a:pPr lvl="1"/>
            <a:r>
              <a:rPr lang="en-US" dirty="0" smtClean="0"/>
              <a:t>Missing data</a:t>
            </a:r>
          </a:p>
          <a:p>
            <a:r>
              <a:rPr lang="en-US" dirty="0" smtClean="0"/>
              <a:t>Missing data can be:</a:t>
            </a:r>
          </a:p>
          <a:p>
            <a:pPr lvl="1"/>
            <a:r>
              <a:rPr lang="en-US" dirty="0" smtClean="0"/>
              <a:t>Due to preventable errors, mistakes, or lack of foresight by the researcher</a:t>
            </a:r>
          </a:p>
          <a:p>
            <a:pPr lvl="1"/>
            <a:r>
              <a:rPr lang="en-US" dirty="0" smtClean="0"/>
              <a:t>Due to problems outside the control of the researcher </a:t>
            </a:r>
          </a:p>
          <a:p>
            <a:pPr lvl="1"/>
            <a:r>
              <a:rPr lang="en-US" dirty="0" smtClean="0"/>
              <a:t>Deliberate, intended, or planned by the researcher to reduce cost or respondent burden</a:t>
            </a:r>
          </a:p>
          <a:p>
            <a:pPr lvl="1"/>
            <a:r>
              <a:rPr lang="en-US" dirty="0" smtClean="0"/>
              <a:t>Due to differential applicability of some items to subsets of respondents 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80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mtClean="0"/>
              <a:t>Why do we need to care about missing data?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Source of bias</a:t>
            </a:r>
          </a:p>
          <a:p>
            <a:pPr lvl="1"/>
            <a:r>
              <a:rPr lang="en-IE" dirty="0" smtClean="0"/>
              <a:t>Introduces the possibility of making inferences on the basis of sample data that are inadvertently biased in unknown directions</a:t>
            </a:r>
          </a:p>
          <a:p>
            <a:r>
              <a:rPr lang="en-IE" dirty="0" smtClean="0"/>
              <a:t>Choice of treatment (e.g. deletion) can lead to loss of information and loss of statistical power through reduced sample size</a:t>
            </a:r>
          </a:p>
          <a:p>
            <a:r>
              <a:rPr lang="en-IE" dirty="0" smtClean="0"/>
              <a:t>Makes some common tests inappropriate or difficult to use</a:t>
            </a:r>
          </a:p>
        </p:txBody>
      </p:sp>
    </p:spTree>
    <p:extLst>
      <p:ext uri="{BB962C8B-B14F-4D97-AF65-F5344CB8AC3E}">
        <p14:creationId xmlns:p14="http://schemas.microsoft.com/office/powerpoint/2010/main" val="25458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mtClean="0"/>
              <a:t>Why do we need to care about missing data?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mechanism and the pattern of missing data have greater impact on results than does the amount of data missing </a:t>
            </a:r>
          </a:p>
          <a:p>
            <a:pPr lvl="1"/>
            <a:r>
              <a:rPr lang="en-IE" dirty="0" smtClean="0"/>
              <a:t>The logic of statistical inference presumes that the sample is randomly drawn from the population.  </a:t>
            </a:r>
          </a:p>
          <a:p>
            <a:pPr lvl="1"/>
            <a:r>
              <a:rPr lang="en-IE" dirty="0" smtClean="0"/>
              <a:t>Thus whether the missing data within a sample are random is important.</a:t>
            </a:r>
          </a:p>
          <a:p>
            <a:pPr lvl="1"/>
            <a:r>
              <a:rPr lang="en-IE" dirty="0" smtClean="0"/>
              <a:t> When data are missing in a random fashion, there is no systematic difference between the available data and the missing data; they are both random subsets of the data composing the entire sample. </a:t>
            </a:r>
          </a:p>
        </p:txBody>
      </p:sp>
    </p:spTree>
    <p:extLst>
      <p:ext uri="{BB962C8B-B14F-4D97-AF65-F5344CB8AC3E}">
        <p14:creationId xmlns:p14="http://schemas.microsoft.com/office/powerpoint/2010/main" val="9965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are the Values Missing: The reason instructs the solution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1</a:t>
            </a:r>
            <a:r>
              <a:rPr lang="en-IE" dirty="0"/>
              <a:t>. Data missing at random (MAR). </a:t>
            </a:r>
            <a:endParaRPr lang="en-IE" dirty="0" smtClean="0"/>
          </a:p>
          <a:p>
            <a:pPr lvl="1"/>
            <a:r>
              <a:rPr lang="en-IE" dirty="0" smtClean="0"/>
              <a:t>The </a:t>
            </a:r>
            <a:r>
              <a:rPr lang="en-IE" dirty="0"/>
              <a:t>distribution of the missing data is similar to the distribution of the observed data. </a:t>
            </a:r>
            <a:endParaRPr lang="en-IE" dirty="0" smtClean="0"/>
          </a:p>
          <a:p>
            <a:r>
              <a:rPr lang="en-IE" dirty="0" smtClean="0"/>
              <a:t>2</a:t>
            </a:r>
            <a:r>
              <a:rPr lang="en-IE" dirty="0"/>
              <a:t>. Data missing completely at random (MCAR). </a:t>
            </a:r>
            <a:endParaRPr lang="en-IE" dirty="0" smtClean="0"/>
          </a:p>
          <a:p>
            <a:pPr lvl="1"/>
            <a:r>
              <a:rPr lang="en-IE" dirty="0" smtClean="0"/>
              <a:t>The </a:t>
            </a:r>
            <a:r>
              <a:rPr lang="en-IE" dirty="0"/>
              <a:t>distribution of the missing data does not depend on the distribution of the observed data either </a:t>
            </a:r>
            <a:endParaRPr lang="en-IE" dirty="0" smtClean="0"/>
          </a:p>
          <a:p>
            <a:r>
              <a:rPr lang="en-IE" dirty="0" smtClean="0"/>
              <a:t>3</a:t>
            </a:r>
            <a:r>
              <a:rPr lang="en-IE" dirty="0"/>
              <a:t>. Data that are not missing at random (MNAR) </a:t>
            </a:r>
          </a:p>
        </p:txBody>
      </p:sp>
    </p:spTree>
    <p:extLst>
      <p:ext uri="{BB962C8B-B14F-4D97-AF65-F5344CB8AC3E}">
        <p14:creationId xmlns:p14="http://schemas.microsoft.com/office/powerpoint/2010/main" val="22094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the Values Missing: The reason instructs the solution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Design—Completely Random</a:t>
            </a:r>
          </a:p>
          <a:p>
            <a:pPr lvl="1"/>
            <a:r>
              <a:rPr lang="en-US" dirty="0" smtClean="0"/>
              <a:t>Missing Completely at Random (MCAR)</a:t>
            </a:r>
          </a:p>
          <a:p>
            <a:pPr lvl="1"/>
            <a:r>
              <a:rPr lang="en-IE" dirty="0" smtClean="0"/>
              <a:t>If </a:t>
            </a:r>
            <a:r>
              <a:rPr lang="en-IE" dirty="0"/>
              <a:t>the probability of a response depends on neither the observed nor the missing value that could have been collected or recorded, the missing data are missing completely at random. </a:t>
            </a:r>
            <a:endParaRPr lang="en-US" dirty="0" smtClean="0"/>
          </a:p>
          <a:p>
            <a:r>
              <a:rPr lang="en-US" dirty="0" smtClean="0"/>
              <a:t>Intentionally Missing—Researcher controlled </a:t>
            </a:r>
          </a:p>
          <a:p>
            <a:pPr lvl="1"/>
            <a:r>
              <a:rPr lang="en-US" dirty="0" smtClean="0"/>
              <a:t>Missing At Random (MAR)</a:t>
            </a:r>
          </a:p>
          <a:p>
            <a:pPr lvl="1"/>
            <a:r>
              <a:rPr lang="en-US" dirty="0" smtClean="0"/>
              <a:t>Certain questions not asked of certain respondents/available for certain cases</a:t>
            </a:r>
          </a:p>
          <a:p>
            <a:pPr lvl="1"/>
            <a:r>
              <a:rPr lang="en-US" dirty="0" smtClean="0"/>
              <a:t>Some data dropped from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 Values Missing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Refusals—We may know mechanism</a:t>
            </a:r>
          </a:p>
          <a:p>
            <a:pPr lvl="1"/>
            <a:r>
              <a:rPr lang="en-US" dirty="0" smtClean="0"/>
              <a:t>Adjusted for gender, race, education</a:t>
            </a:r>
          </a:p>
          <a:p>
            <a:pPr lvl="1"/>
            <a:r>
              <a:rPr lang="en-US" dirty="0" smtClean="0"/>
              <a:t>May be missing at random</a:t>
            </a:r>
          </a:p>
          <a:p>
            <a:pPr lvl="1"/>
            <a:r>
              <a:rPr lang="en-US" dirty="0" smtClean="0"/>
              <a:t>Otherwise, bias is likely w/o Auxiliary Variables</a:t>
            </a:r>
          </a:p>
          <a:p>
            <a:r>
              <a:rPr lang="en-US" dirty="0" smtClean="0"/>
              <a:t>Missing because of “don’t know” responses</a:t>
            </a:r>
          </a:p>
          <a:p>
            <a:pPr lvl="1"/>
            <a:r>
              <a:rPr lang="en-US" dirty="0" smtClean="0"/>
              <a:t>Between agree and disagree?</a:t>
            </a:r>
          </a:p>
          <a:p>
            <a:pPr lvl="1"/>
            <a:r>
              <a:rPr lang="en-US" dirty="0" smtClean="0"/>
              <a:t>Can we impute a better value? </a:t>
            </a:r>
          </a:p>
          <a:p>
            <a:pPr lvl="1"/>
            <a:r>
              <a:rPr lang="en-US" dirty="0" smtClean="0"/>
              <a:t>Should we?</a:t>
            </a:r>
          </a:p>
          <a:p>
            <a:r>
              <a:rPr lang="en-US" dirty="0"/>
              <a:t>Missing by researcher error</a:t>
            </a:r>
          </a:p>
          <a:p>
            <a:pPr lvl="1"/>
            <a:r>
              <a:rPr lang="en-US" dirty="0"/>
              <a:t>May be missing completely at random</a:t>
            </a:r>
          </a:p>
          <a:p>
            <a:pPr lvl="1"/>
            <a:r>
              <a:rPr lang="en-US" dirty="0"/>
              <a:t>May reflect researcher bias </a:t>
            </a:r>
          </a:p>
          <a:p>
            <a:pPr lvl="1"/>
            <a:r>
              <a:rPr lang="en-US" dirty="0"/>
              <a:t>Perceived risk to researcher</a:t>
            </a:r>
          </a:p>
          <a:p>
            <a:pPr lvl="1"/>
            <a:r>
              <a:rPr lang="en-US" dirty="0"/>
              <a:t>Missing observation worse than missing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 Values Missing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reason value is missing</a:t>
            </a:r>
          </a:p>
          <a:p>
            <a:pPr lvl="1"/>
            <a:r>
              <a:rPr lang="en-US" dirty="0" smtClean="0"/>
              <a:t>Depends on your domain but standards will apply e.g. -99 </a:t>
            </a:r>
          </a:p>
          <a:p>
            <a:pPr lvl="1"/>
            <a:r>
              <a:rPr lang="en-US" dirty="0" smtClean="0"/>
              <a:t>Treat each reason differently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8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Missing Data Mechanisms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appropriateness of different missing data treatments depends (among other things) on the underlying missing data mechanism</a:t>
            </a:r>
          </a:p>
          <a:p>
            <a:pPr eaLnBrk="1" hangingPunct="1">
              <a:defRPr/>
            </a:pPr>
            <a:r>
              <a:rPr lang="en-US" dirty="0" smtClean="0"/>
              <a:t>“Real” missing data can seldom be classified into just one of the three (MCAR, MAR, MNAR)</a:t>
            </a:r>
          </a:p>
          <a:p>
            <a:pPr eaLnBrk="1" hangingPunct="1">
              <a:defRPr/>
            </a:pPr>
            <a:r>
              <a:rPr lang="en-US" dirty="0" smtClean="0"/>
              <a:t>Because we don’t have access to the missing data (Y</a:t>
            </a:r>
            <a:r>
              <a:rPr lang="en-US" baseline="-25000" dirty="0" smtClean="0"/>
              <a:t>miss</a:t>
            </a:r>
            <a:r>
              <a:rPr lang="en-US" dirty="0" smtClean="0"/>
              <a:t>), we can not empirically test whether or not the data is MNAR</a:t>
            </a:r>
          </a:p>
          <a:p>
            <a:pPr eaLnBrk="1" hangingPunct="1">
              <a:defRPr/>
            </a:pPr>
            <a:r>
              <a:rPr lang="en-US" dirty="0" smtClean="0"/>
              <a:t>If we know (or can convincingly argue) that the data is </a:t>
            </a:r>
            <a:r>
              <a:rPr lang="en-US" i="1" dirty="0" smtClean="0"/>
              <a:t>not</a:t>
            </a:r>
            <a:r>
              <a:rPr lang="en-US" dirty="0" smtClean="0"/>
              <a:t> MNAR, a test of whether the data is MCAR is available (e. g. in SPSS Missing Values Analysis). 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Guidelines for Presenting Descriptive Statistics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Ensure </a:t>
            </a:r>
            <a:r>
              <a:rPr lang="en-IE" dirty="0"/>
              <a:t>that you are using the most appropriate way of summarizing and </a:t>
            </a:r>
            <a:r>
              <a:rPr lang="en-IE" dirty="0" smtClean="0"/>
              <a:t>presenting your data</a:t>
            </a:r>
          </a:p>
          <a:p>
            <a:r>
              <a:rPr lang="en-IE" dirty="0" smtClean="0"/>
              <a:t>Be </a:t>
            </a:r>
            <a:r>
              <a:rPr lang="en-IE" dirty="0"/>
              <a:t>as efficient as possible when presenting your findings.</a:t>
            </a:r>
          </a:p>
          <a:p>
            <a:pPr lvl="1"/>
            <a:r>
              <a:rPr lang="en-IE" dirty="0" smtClean="0"/>
              <a:t>All </a:t>
            </a:r>
            <a:r>
              <a:rPr lang="en-IE" dirty="0"/>
              <a:t>charts and tables should, as far as possible, be self-explanatory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Use appropriate visualisation for the variables of interest</a:t>
            </a:r>
            <a:endParaRPr lang="en-IE" dirty="0"/>
          </a:p>
          <a:p>
            <a:r>
              <a:rPr lang="en-IE" dirty="0" smtClean="0"/>
              <a:t>Be </a:t>
            </a:r>
            <a:r>
              <a:rPr lang="en-IE" dirty="0"/>
              <a:t>consistent in the way you present your findings.</a:t>
            </a:r>
          </a:p>
          <a:p>
            <a:r>
              <a:rPr lang="en-IE" dirty="0" smtClean="0"/>
              <a:t>Ensure </a:t>
            </a:r>
            <a:r>
              <a:rPr lang="en-IE" dirty="0"/>
              <a:t>that your data are not presented in a way that may be misleading </a:t>
            </a:r>
            <a:r>
              <a:rPr lang="en-IE" dirty="0" smtClean="0"/>
              <a:t>and/or confusing</a:t>
            </a:r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6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data mechanism</a:t>
            </a:r>
          </a:p>
          <a:p>
            <a:pPr lvl="1"/>
            <a:r>
              <a:rPr lang="en-US" dirty="0" smtClean="0"/>
              <a:t>Missing completely at random (MCAR)—Ignorable</a:t>
            </a:r>
          </a:p>
          <a:p>
            <a:pPr lvl="1"/>
            <a:r>
              <a:rPr lang="en-US" dirty="0" smtClean="0"/>
              <a:t>Missing at random (MAR)—Conditionally ignorable</a:t>
            </a:r>
          </a:p>
          <a:p>
            <a:pPr lvl="1"/>
            <a:r>
              <a:rPr lang="en-US" dirty="0" smtClean="0"/>
              <a:t>Missing not at random (MNAR)—Not ignorable</a:t>
            </a:r>
          </a:p>
        </p:txBody>
      </p:sp>
    </p:spTree>
    <p:extLst>
      <p:ext uri="{BB962C8B-B14F-4D97-AF65-F5344CB8AC3E}">
        <p14:creationId xmlns:p14="http://schemas.microsoft.com/office/powerpoint/2010/main" val="19850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amount of missing data</a:t>
            </a:r>
          </a:p>
          <a:p>
            <a:pPr lvl="1"/>
            <a:r>
              <a:rPr lang="en-US" dirty="0" smtClean="0"/>
              <a:t>Percent of cases with missing data</a:t>
            </a:r>
          </a:p>
          <a:p>
            <a:pPr lvl="1"/>
            <a:r>
              <a:rPr lang="en-US" dirty="0" smtClean="0"/>
              <a:t>Percent of variables having missing data</a:t>
            </a:r>
          </a:p>
          <a:p>
            <a:pPr lvl="1"/>
            <a:r>
              <a:rPr lang="en-US" dirty="0" smtClean="0"/>
              <a:t>Percent of data values that are missing</a:t>
            </a:r>
          </a:p>
          <a:p>
            <a:r>
              <a:rPr lang="en-US" dirty="0" smtClean="0"/>
              <a:t>Consider the pattern of missing data</a:t>
            </a:r>
          </a:p>
          <a:p>
            <a:pPr lvl="1"/>
            <a:r>
              <a:rPr lang="en-US" dirty="0" smtClean="0"/>
              <a:t>Missing by design</a:t>
            </a:r>
          </a:p>
          <a:p>
            <a:pPr lvl="1"/>
            <a:r>
              <a:rPr lang="en-US" dirty="0" smtClean="0"/>
              <a:t>Missing data patterns</a:t>
            </a:r>
          </a:p>
        </p:txBody>
      </p:sp>
    </p:spTree>
    <p:extLst>
      <p:ext uri="{BB962C8B-B14F-4D97-AF65-F5344CB8AC3E}">
        <p14:creationId xmlns:p14="http://schemas.microsoft.com/office/powerpoint/2010/main" val="8221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 Values Missing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 why each value is missing</a:t>
            </a:r>
          </a:p>
          <a:p>
            <a:r>
              <a:rPr lang="en-US" dirty="0" smtClean="0"/>
              <a:t>Delete observations or variables where you do not intend to impute a value</a:t>
            </a:r>
          </a:p>
          <a:p>
            <a:pPr lvl="1"/>
            <a:r>
              <a:rPr lang="en-US" dirty="0" smtClean="0"/>
              <a:t>Drop variable </a:t>
            </a:r>
          </a:p>
          <a:p>
            <a:pPr lvl="1"/>
            <a:r>
              <a:rPr lang="en-US" dirty="0" smtClean="0"/>
              <a:t>Drop observation</a:t>
            </a:r>
          </a:p>
          <a:p>
            <a:r>
              <a:rPr lang="en-US" dirty="0" smtClean="0"/>
              <a:t>Must report that you have done this and why.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is it a problem?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multivariate data a case will be excluded from the analysis if it is missing data for any variable included in the analysis.</a:t>
            </a:r>
          </a:p>
          <a:p>
            <a:r>
              <a:rPr lang="en-US" dirty="0" smtClean="0"/>
              <a:t>If our sample is large, we may be able to allow cases to be excluded.</a:t>
            </a:r>
          </a:p>
          <a:p>
            <a:r>
              <a:rPr lang="en-US" dirty="0" smtClean="0"/>
              <a:t>If our sample is small, we will try to use a substitution method so that we can retain enough cases to have sufficient power to detect effects.</a:t>
            </a:r>
          </a:p>
          <a:p>
            <a:r>
              <a:rPr lang="en-US" dirty="0" smtClean="0"/>
              <a:t>In either case, we need to make certain that we understand the potential impact that missing data may have on our analysis.</a:t>
            </a:r>
          </a:p>
          <a:p>
            <a:endParaRPr lang="en-US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34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 Missing Data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Preserve the essential characteristics of the data</a:t>
            </a:r>
          </a:p>
          <a:p>
            <a:pPr lvl="1"/>
            <a:r>
              <a:rPr lang="en-US" dirty="0" smtClean="0"/>
              <a:t>Distributions of the variables</a:t>
            </a:r>
          </a:p>
          <a:p>
            <a:pPr lvl="1"/>
            <a:r>
              <a:rPr lang="en-US" dirty="0" smtClean="0"/>
              <a:t>Relationships among the variables</a:t>
            </a:r>
          </a:p>
          <a:p>
            <a:r>
              <a:rPr lang="en-US" dirty="0" smtClean="0"/>
              <a:t>Maintain the representativeness of the analyzed data</a:t>
            </a:r>
          </a:p>
          <a:p>
            <a:r>
              <a:rPr lang="en-US" dirty="0" smtClean="0"/>
              <a:t>Provide valid statistical inference (control Type I error)</a:t>
            </a:r>
          </a:p>
          <a:p>
            <a:r>
              <a:rPr lang="en-US" dirty="0" smtClean="0"/>
              <a:t>Maximize the statistical power of the study and its statistical analyses (minimize Type II error)</a:t>
            </a:r>
          </a:p>
          <a:p>
            <a:r>
              <a:rPr lang="en-US" dirty="0" smtClean="0"/>
              <a:t>Avoid bias and instability in the parameter estimates and standard errors for statistical models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Missing Data Treatments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Deletion methods</a:t>
            </a:r>
          </a:p>
          <a:p>
            <a:pPr lvl="1"/>
            <a:r>
              <a:rPr lang="en-US" dirty="0" smtClean="0"/>
              <a:t>Listwise deletion (complete case analysis)</a:t>
            </a:r>
          </a:p>
          <a:p>
            <a:pPr lvl="2"/>
            <a:r>
              <a:rPr lang="en-US" dirty="0" smtClean="0"/>
              <a:t>Deletes the case if any variable is missing data</a:t>
            </a:r>
          </a:p>
          <a:p>
            <a:pPr lvl="1"/>
            <a:r>
              <a:rPr lang="en-US" dirty="0" smtClean="0"/>
              <a:t>Pairwise deletion (available case analysis)</a:t>
            </a:r>
          </a:p>
          <a:p>
            <a:pPr lvl="2"/>
            <a:r>
              <a:rPr lang="en-US" dirty="0" smtClean="0"/>
              <a:t>Deletes case only when considering the variable for which data is missing, can still use it for other variables</a:t>
            </a:r>
          </a:p>
          <a:p>
            <a:r>
              <a:rPr lang="en-US" dirty="0"/>
              <a:t>I</a:t>
            </a:r>
            <a:r>
              <a:rPr lang="en-US" dirty="0" smtClean="0"/>
              <a:t>mputation</a:t>
            </a:r>
          </a:p>
          <a:p>
            <a:pPr lvl="1"/>
            <a:r>
              <a:rPr lang="en-US" dirty="0"/>
              <a:t>Replace missing values with a </a:t>
            </a:r>
            <a:r>
              <a:rPr lang="en-US" dirty="0" smtClean="0"/>
              <a:t>substitution (uses historical data)</a:t>
            </a:r>
            <a:endParaRPr lang="en-US" dirty="0"/>
          </a:p>
          <a:p>
            <a:pPr lvl="1"/>
            <a:r>
              <a:rPr lang="en-US" dirty="0" smtClean="0"/>
              <a:t>Cold </a:t>
            </a:r>
            <a:r>
              <a:rPr lang="en-US" dirty="0"/>
              <a:t>deck </a:t>
            </a:r>
            <a:r>
              <a:rPr lang="en-US" dirty="0" smtClean="0"/>
              <a:t> (uses data from previous study or historical study)</a:t>
            </a:r>
          </a:p>
          <a:p>
            <a:pPr lvl="1"/>
            <a:r>
              <a:rPr lang="en-US" dirty="0" smtClean="0"/>
              <a:t>Hot deck (donor case) imputation</a:t>
            </a:r>
          </a:p>
          <a:p>
            <a:pPr lvl="2"/>
            <a:r>
              <a:rPr lang="en-US" dirty="0" smtClean="0"/>
              <a:t>Various forms : mean, nearest neighbor, random</a:t>
            </a:r>
          </a:p>
        </p:txBody>
      </p:sp>
    </p:spTree>
    <p:extLst>
      <p:ext uri="{BB962C8B-B14F-4D97-AF65-F5344CB8AC3E}">
        <p14:creationId xmlns:p14="http://schemas.microsoft.com/office/powerpoint/2010/main" val="6923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Missing Data Treatments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substitution</a:t>
            </a:r>
          </a:p>
          <a:p>
            <a:pPr lvl="1"/>
            <a:r>
              <a:rPr lang="en-US" dirty="0" smtClean="0"/>
              <a:t>(Variable) mean substitution</a:t>
            </a:r>
          </a:p>
          <a:p>
            <a:pPr lvl="1"/>
            <a:r>
              <a:rPr lang="en-US" dirty="0" smtClean="0"/>
              <a:t>Mean substitution with added random error</a:t>
            </a:r>
          </a:p>
          <a:p>
            <a:pPr>
              <a:defRPr/>
            </a:pPr>
            <a:r>
              <a:rPr lang="en-US" dirty="0" smtClean="0"/>
              <a:t>Regression imputation</a:t>
            </a:r>
          </a:p>
          <a:p>
            <a:pPr lvl="1">
              <a:defRPr/>
            </a:pPr>
            <a:r>
              <a:rPr lang="en-US" dirty="0" smtClean="0"/>
              <a:t>Regression predicted value imputation</a:t>
            </a:r>
          </a:p>
          <a:p>
            <a:pPr lvl="1">
              <a:defRPr/>
            </a:pPr>
            <a:r>
              <a:rPr lang="en-US" dirty="0" smtClean="0"/>
              <a:t>Regression imputation with added random error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Missing Data Treatments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likelihood (ML)</a:t>
            </a:r>
          </a:p>
          <a:p>
            <a:pPr lvl="1"/>
            <a:r>
              <a:rPr lang="en-US" dirty="0" smtClean="0"/>
              <a:t>Estimates summary statistics or statistical models using all available data</a:t>
            </a:r>
          </a:p>
          <a:p>
            <a:r>
              <a:rPr lang="en-US" dirty="0" smtClean="0"/>
              <a:t>Multiple imputation</a:t>
            </a:r>
          </a:p>
          <a:p>
            <a:pPr lvl="1"/>
            <a:r>
              <a:rPr lang="en-US" dirty="0" smtClean="0"/>
              <a:t>Imputes individual data values in multiple complete datasets, averaging the results of the statistical analyses across these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 with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you get when you don’t specify what you want? </a:t>
            </a:r>
          </a:p>
          <a:p>
            <a:r>
              <a:rPr lang="en-US" dirty="0" smtClean="0"/>
              <a:t>What choices do you have within a given analysis procedure?</a:t>
            </a:r>
          </a:p>
          <a:p>
            <a:pPr lvl="1"/>
            <a:r>
              <a:rPr lang="en-US" dirty="0" err="1" smtClean="0"/>
              <a:t>Listwise</a:t>
            </a:r>
            <a:endParaRPr lang="en-US" dirty="0" smtClean="0"/>
          </a:p>
          <a:p>
            <a:pPr lvl="2"/>
            <a:r>
              <a:rPr lang="en-IE" dirty="0" smtClean="0"/>
              <a:t>Complete-case analysis removes </a:t>
            </a:r>
            <a:r>
              <a:rPr lang="en-IE" dirty="0"/>
              <a:t>all data for a case that has one or more missing </a:t>
            </a:r>
            <a:r>
              <a:rPr lang="en-IE" dirty="0" smtClean="0"/>
              <a:t>values</a:t>
            </a:r>
            <a:r>
              <a:rPr lang="en-IE" dirty="0"/>
              <a:t> </a:t>
            </a:r>
            <a:r>
              <a:rPr lang="en-IE" dirty="0" smtClean="0"/>
              <a:t>for variables of interest</a:t>
            </a:r>
          </a:p>
          <a:p>
            <a:pPr lvl="1"/>
            <a:r>
              <a:rPr lang="en-US" dirty="0" smtClean="0"/>
              <a:t>Pairwise</a:t>
            </a:r>
          </a:p>
          <a:p>
            <a:pPr lvl="2"/>
            <a:r>
              <a:rPr lang="en-IE" dirty="0" smtClean="0"/>
              <a:t>Attempts </a:t>
            </a:r>
            <a:r>
              <a:rPr lang="en-IE" dirty="0"/>
              <a:t>to minimize the loss that occurs in </a:t>
            </a:r>
            <a:r>
              <a:rPr lang="en-IE" dirty="0" err="1"/>
              <a:t>listwise</a:t>
            </a:r>
            <a:r>
              <a:rPr lang="en-IE" dirty="0"/>
              <a:t> deletion.  </a:t>
            </a:r>
            <a:endParaRPr lang="en-IE" dirty="0" smtClean="0"/>
          </a:p>
          <a:p>
            <a:pPr lvl="2"/>
            <a:r>
              <a:rPr lang="en-IE" dirty="0" smtClean="0"/>
              <a:t>Will conduct relevant analysis for variables if data exists in one or more of them and it makes sense to do so.</a:t>
            </a:r>
          </a:p>
          <a:p>
            <a:r>
              <a:rPr lang="en-US" dirty="0" smtClean="0"/>
              <a:t>Missing data treatments carried out prior to analysis</a:t>
            </a:r>
          </a:p>
          <a:p>
            <a:pPr lvl="1"/>
            <a:r>
              <a:rPr lang="en-US" dirty="0" smtClean="0"/>
              <a:t>Ad hoc methods (Listwise, pairwise, single imputation, etc.)</a:t>
            </a:r>
          </a:p>
          <a:p>
            <a:pPr lvl="1"/>
            <a:r>
              <a:rPr lang="en-US" dirty="0" smtClean="0"/>
              <a:t>Modern methods(Maximum Likelihood, Multiple Imputation)</a:t>
            </a:r>
          </a:p>
        </p:txBody>
      </p:sp>
    </p:spTree>
    <p:extLst>
      <p:ext uri="{BB962C8B-B14F-4D97-AF65-F5344CB8AC3E}">
        <p14:creationId xmlns:p14="http://schemas.microsoft.com/office/powerpoint/2010/main" val="34529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you see missing data treatments omitted from reports so frequently?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awareness or familiarity</a:t>
            </a:r>
          </a:p>
          <a:p>
            <a:r>
              <a:rPr lang="en-US" dirty="0" smtClean="0"/>
              <a:t>They are not convinced of the problems with older methods</a:t>
            </a:r>
          </a:p>
          <a:p>
            <a:r>
              <a:rPr lang="en-US" dirty="0" smtClean="0"/>
              <a:t>The statistical literature on missing data is technically daunting</a:t>
            </a:r>
          </a:p>
          <a:p>
            <a:r>
              <a:rPr lang="en-US" dirty="0" smtClean="0"/>
              <a:t>The techniques aren’t incorporated into the standard statistical analysis procedures used by social scientists</a:t>
            </a:r>
          </a:p>
          <a:p>
            <a:r>
              <a:rPr lang="en-US" dirty="0" smtClean="0"/>
              <a:t>Journal reviewers and editors have not required it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60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I need to describe for numerical data?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Centre</a:t>
            </a:r>
          </a:p>
          <a:p>
            <a:pPr lvl="1"/>
            <a:r>
              <a:rPr lang="en-US" dirty="0" smtClean="0"/>
              <a:t>Discuss where the middle of the data falls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easures of central tendency</a:t>
            </a:r>
          </a:p>
          <a:p>
            <a:pPr lvl="2"/>
            <a:r>
              <a:rPr lang="en-US" dirty="0" smtClean="0"/>
              <a:t>mean, median and mode</a:t>
            </a:r>
          </a:p>
          <a:p>
            <a:r>
              <a:rPr lang="en-IE" dirty="0" smtClean="0"/>
              <a:t>Spread	</a:t>
            </a:r>
          </a:p>
          <a:p>
            <a:pPr lvl="1"/>
            <a:r>
              <a:rPr lang="en-IE" dirty="0" smtClean="0"/>
              <a:t>Discuss how spread out the data is</a:t>
            </a:r>
          </a:p>
          <a:p>
            <a:pPr lvl="1"/>
            <a:r>
              <a:rPr lang="en-IE" dirty="0" smtClean="0"/>
              <a:t>Refers to the variability in the data</a:t>
            </a:r>
          </a:p>
          <a:p>
            <a:pPr lvl="2"/>
            <a:r>
              <a:rPr lang="en-IE" dirty="0" smtClean="0"/>
              <a:t>Range, standard deviation, IQR</a:t>
            </a:r>
          </a:p>
          <a:p>
            <a:r>
              <a:rPr lang="en-IE" dirty="0" smtClean="0"/>
              <a:t>Shape</a:t>
            </a:r>
          </a:p>
          <a:p>
            <a:pPr lvl="1"/>
            <a:r>
              <a:rPr lang="en-IE" dirty="0" smtClean="0"/>
              <a:t>Refers to the overall shape of the distribution</a:t>
            </a:r>
          </a:p>
          <a:p>
            <a:pPr lvl="1"/>
            <a:r>
              <a:rPr lang="en-IE" dirty="0" smtClean="0"/>
              <a:t>Symmetrical, uniform, skewed, or bimodal</a:t>
            </a:r>
          </a:p>
          <a:p>
            <a:endParaRPr lang="en-I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Missing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If you find a variable with a large amount of missing data you need to find out why it is missing</a:t>
            </a:r>
          </a:p>
          <a:p>
            <a:r>
              <a:rPr lang="en-IE" dirty="0" smtClean="0"/>
              <a:t>If it is not missing at random you need to deal with it in your tests</a:t>
            </a:r>
          </a:p>
          <a:p>
            <a:pPr lvl="1"/>
            <a:r>
              <a:rPr lang="en-IE" dirty="0" smtClean="0"/>
              <a:t>In </a:t>
            </a:r>
            <a:r>
              <a:rPr lang="en-IE" dirty="0"/>
              <a:t>R most functions have a series of </a:t>
            </a:r>
            <a:r>
              <a:rPr lang="en-IE" dirty="0" err="1"/>
              <a:t>na</a:t>
            </a:r>
            <a:r>
              <a:rPr lang="en-IE" dirty="0"/>
              <a:t> parameters you can set to indicate what you want to do e.g. </a:t>
            </a:r>
            <a:r>
              <a:rPr lang="en-IE" dirty="0" err="1" smtClean="0"/>
              <a:t>na.omit</a:t>
            </a:r>
            <a:r>
              <a:rPr lang="en-IE" dirty="0" smtClean="0"/>
              <a:t>=true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96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General Steps for Dealing with Missing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Identify patterns/reasons for missing and recode correctly </a:t>
            </a:r>
          </a:p>
          <a:p>
            <a:r>
              <a:rPr lang="en-IE" dirty="0" smtClean="0"/>
              <a:t>Understand distribution of missing data </a:t>
            </a:r>
          </a:p>
          <a:p>
            <a:pPr lvl="1"/>
            <a:r>
              <a:rPr lang="en-IE" dirty="0" smtClean="0"/>
              <a:t>Consider the probability of missingness</a:t>
            </a:r>
          </a:p>
          <a:p>
            <a:pPr lvl="1"/>
            <a:r>
              <a:rPr lang="en-IE" dirty="0" smtClean="0"/>
              <a:t>Are certain groups more likely to have missing values?  </a:t>
            </a:r>
          </a:p>
          <a:p>
            <a:pPr lvl="1"/>
            <a:r>
              <a:rPr lang="en-IE" dirty="0" smtClean="0"/>
              <a:t>Example: Respondents in service occupations less likely to report income </a:t>
            </a:r>
          </a:p>
          <a:p>
            <a:pPr lvl="1"/>
            <a:r>
              <a:rPr lang="en-IE" dirty="0" smtClean="0"/>
              <a:t>Are certain responses more likely to be missing?</a:t>
            </a:r>
          </a:p>
          <a:p>
            <a:pPr lvl="1"/>
            <a:r>
              <a:rPr lang="en-IE" dirty="0" smtClean="0"/>
              <a:t>Example: Respondents with high income less likely to report income</a:t>
            </a:r>
          </a:p>
        </p:txBody>
      </p:sp>
    </p:spTree>
    <p:extLst>
      <p:ext uri="{BB962C8B-B14F-4D97-AF65-F5344CB8AC3E}">
        <p14:creationId xmlns:p14="http://schemas.microsoft.com/office/powerpoint/2010/main" val="39196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General Steps for Dealing with Missing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Decide on best method of analysis</a:t>
            </a:r>
          </a:p>
          <a:p>
            <a:pPr lvl="1"/>
            <a:r>
              <a:rPr lang="en-IE" dirty="0" smtClean="0"/>
              <a:t>Use what you know about </a:t>
            </a:r>
          </a:p>
          <a:p>
            <a:pPr lvl="1"/>
            <a:r>
              <a:rPr lang="en-IE" dirty="0" smtClean="0"/>
              <a:t>Why data is missing </a:t>
            </a:r>
          </a:p>
          <a:p>
            <a:pPr lvl="2"/>
            <a:r>
              <a:rPr lang="en-IE" dirty="0" smtClean="0"/>
              <a:t>Distribution of missing data </a:t>
            </a:r>
          </a:p>
          <a:p>
            <a:r>
              <a:rPr lang="en-IE" dirty="0" smtClean="0"/>
              <a:t>Decide on the best analysis strategy to yield the least biased estimates </a:t>
            </a:r>
          </a:p>
          <a:p>
            <a:pPr lvl="1"/>
            <a:r>
              <a:rPr lang="en-IE" dirty="0" smtClean="0"/>
              <a:t>Deletion Methods </a:t>
            </a:r>
          </a:p>
          <a:p>
            <a:pPr lvl="2"/>
            <a:r>
              <a:rPr lang="en-IE" dirty="0" smtClean="0"/>
              <a:t>Listwise deletion, pairwise deletion </a:t>
            </a:r>
          </a:p>
          <a:p>
            <a:pPr lvl="1"/>
            <a:r>
              <a:rPr lang="en-IE" dirty="0" smtClean="0"/>
              <a:t>Single Imputation Methods </a:t>
            </a:r>
          </a:p>
          <a:p>
            <a:pPr lvl="2"/>
            <a:r>
              <a:rPr lang="en-IE" dirty="0" smtClean="0"/>
              <a:t>Mean/mode substitution, dummy variable method, single regression </a:t>
            </a:r>
          </a:p>
          <a:p>
            <a:pPr lvl="1"/>
            <a:r>
              <a:rPr lang="en-IE" dirty="0" smtClean="0"/>
              <a:t>Model-Based Methods </a:t>
            </a:r>
          </a:p>
          <a:p>
            <a:pPr lvl="2"/>
            <a:r>
              <a:rPr lang="en-IE" dirty="0" smtClean="0"/>
              <a:t>Maximum Likelihood, Multiple imputation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2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Handling Missing Data in 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Finding % missing</a:t>
            </a:r>
          </a:p>
          <a:p>
            <a:pPr marL="0" indent="0">
              <a:buNone/>
            </a:pP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pMiss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function(x){sum(is.na(x))/length(x)*100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pMiss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survey$tpcois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2.050114</a:t>
            </a:r>
          </a:p>
          <a:p>
            <a:pPr marL="0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=2.05% of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survey$tpcois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missing</a:t>
            </a:r>
          </a:p>
        </p:txBody>
      </p:sp>
    </p:spTree>
    <p:extLst>
      <p:ext uri="{BB962C8B-B14F-4D97-AF65-F5344CB8AC3E}">
        <p14:creationId xmlns:p14="http://schemas.microsoft.com/office/powerpoint/2010/main" val="26407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Handling Missing Data in R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Looking at pattern</a:t>
            </a: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library(VIM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aggr_plot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ydata$tpcoiss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col=c('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navyblue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','red'), numbers=TRUE,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sortVars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=TRUE, labels=names(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ydata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=.7, gap=3,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=c("Histogram of missing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data","Pattern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Variable Count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survey.tpcoiss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0.02050114</a:t>
            </a:r>
          </a:p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" y="1340768"/>
            <a:ext cx="4533900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1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Handling Missing Data in R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IE" dirty="0"/>
              <a:t>Looking at pattern</a:t>
            </a: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library(VIM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aggr_plot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ydata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col=c('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navyblue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','red'), numbers=TRUE,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sortVars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=TRUE, labels=names(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ydata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=.3, gap=3,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cex.numbers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=0.3,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=c("Histogram of missing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data","Pattern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633059"/>
            <a:ext cx="5668166" cy="5058481"/>
          </a:xfrm>
        </p:spPr>
      </p:pic>
      <p:sp>
        <p:nvSpPr>
          <p:cNvPr id="6" name="TextBox 5"/>
          <p:cNvSpPr txBox="1"/>
          <p:nvPr/>
        </p:nvSpPr>
        <p:spPr>
          <a:xfrm>
            <a:off x="395536" y="5517232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Variable </a:t>
            </a:r>
            <a:r>
              <a:rPr lang="en-IE" dirty="0" smtClean="0"/>
              <a:t>		Count </a:t>
            </a:r>
          </a:p>
          <a:p>
            <a:r>
              <a:rPr lang="en-IE" dirty="0" err="1" smtClean="0"/>
              <a:t>survey.tpcoiss</a:t>
            </a:r>
            <a:r>
              <a:rPr lang="en-IE" dirty="0" smtClean="0"/>
              <a:t> </a:t>
            </a:r>
            <a:r>
              <a:rPr lang="en-IE" dirty="0"/>
              <a:t>0.02050114 </a:t>
            </a:r>
            <a:endParaRPr lang="en-IE" dirty="0" smtClean="0"/>
          </a:p>
          <a:p>
            <a:r>
              <a:rPr lang="en-IE" dirty="0" err="1" smtClean="0"/>
              <a:t>survey.tpstress</a:t>
            </a:r>
            <a:r>
              <a:rPr lang="en-IE" dirty="0" smtClean="0"/>
              <a:t> </a:t>
            </a:r>
            <a:r>
              <a:rPr lang="en-IE" dirty="0"/>
              <a:t>0.01366743 </a:t>
            </a:r>
            <a:endParaRPr lang="en-IE" dirty="0" smtClean="0"/>
          </a:p>
          <a:p>
            <a:r>
              <a:rPr lang="en-IE" dirty="0" err="1" smtClean="0"/>
              <a:t>survey.tmarlow</a:t>
            </a:r>
            <a:r>
              <a:rPr lang="en-IE" dirty="0" smtClean="0"/>
              <a:t> </a:t>
            </a:r>
            <a:r>
              <a:rPr lang="en-IE" dirty="0"/>
              <a:t>0.01366743</a:t>
            </a:r>
          </a:p>
        </p:txBody>
      </p:sp>
    </p:spTree>
    <p:extLst>
      <p:ext uri="{BB962C8B-B14F-4D97-AF65-F5344CB8AC3E}">
        <p14:creationId xmlns:p14="http://schemas.microsoft.com/office/powerpoint/2010/main" val="39705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Handling Missing Data in 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You can choose to eliminate all the data</a:t>
            </a:r>
          </a:p>
          <a:p>
            <a:pPr lvl="1"/>
            <a:r>
              <a:rPr lang="en-IE" dirty="0" err="1" smtClean="0"/>
              <a:t>ydata</a:t>
            </a:r>
            <a:r>
              <a:rPr lang="en-IE" dirty="0" smtClean="0"/>
              <a:t> &lt;- </a:t>
            </a:r>
            <a:r>
              <a:rPr lang="en-IE" dirty="0" err="1" smtClean="0"/>
              <a:t>na.omit</a:t>
            </a:r>
            <a:r>
              <a:rPr lang="en-IE" dirty="0" smtClean="0"/>
              <a:t>(survey)</a:t>
            </a:r>
          </a:p>
          <a:p>
            <a:r>
              <a:rPr lang="en-IE" dirty="0" smtClean="0"/>
              <a:t>You can filter those that are </a:t>
            </a:r>
            <a:r>
              <a:rPr lang="en-IE" dirty="0" err="1" smtClean="0"/>
              <a:t>na</a:t>
            </a:r>
            <a:r>
              <a:rPr lang="en-IE" dirty="0" smtClean="0"/>
              <a:t> for all </a:t>
            </a:r>
            <a:r>
              <a:rPr lang="en-IE" dirty="0" err="1" smtClean="0"/>
              <a:t>relvant</a:t>
            </a:r>
            <a:r>
              <a:rPr lang="en-IE" dirty="0" smtClean="0"/>
              <a:t> variables</a:t>
            </a:r>
          </a:p>
          <a:p>
            <a:pPr lvl="1"/>
            <a:r>
              <a:rPr lang="en-IE" dirty="0" smtClean="0"/>
              <a:t>Using filter from the </a:t>
            </a:r>
            <a:r>
              <a:rPr lang="en-IE" dirty="0" err="1" smtClean="0"/>
              <a:t>dplyr</a:t>
            </a:r>
            <a:r>
              <a:rPr lang="en-IE" dirty="0" smtClean="0"/>
              <a:t> library</a:t>
            </a:r>
          </a:p>
          <a:p>
            <a:r>
              <a:rPr lang="en-IE" dirty="0" smtClean="0"/>
              <a:t>Most modelling functions offer you an option for handling missing data</a:t>
            </a:r>
          </a:p>
          <a:p>
            <a:pPr lvl="1"/>
            <a:r>
              <a:rPr lang="en-IE" dirty="0" smtClean="0"/>
              <a:t>E.g. na.rm=True</a:t>
            </a:r>
          </a:p>
          <a:p>
            <a:r>
              <a:rPr lang="en-IE" dirty="0" smtClean="0"/>
              <a:t>Imputing missing data</a:t>
            </a:r>
          </a:p>
          <a:p>
            <a:pPr lvl="1"/>
            <a:r>
              <a:rPr lang="en-IE" dirty="0" err="1" smtClean="0"/>
              <a:t>Hmisc</a:t>
            </a:r>
            <a:r>
              <a:rPr lang="en-IE" dirty="0" smtClean="0"/>
              <a:t> package contains </a:t>
            </a:r>
            <a:r>
              <a:rPr lang="en-IE" dirty="0"/>
              <a:t>several functions that are helpful for missing value imputation </a:t>
            </a:r>
            <a:r>
              <a:rPr lang="en-IE" dirty="0" smtClean="0"/>
              <a:t>(</a:t>
            </a:r>
            <a:r>
              <a:rPr lang="en-IE" dirty="0" err="1" smtClean="0"/>
              <a:t>agreImpute</a:t>
            </a:r>
            <a:r>
              <a:rPr lang="en-IE" dirty="0"/>
              <a:t>(), impute() and </a:t>
            </a:r>
            <a:r>
              <a:rPr lang="en-IE" dirty="0" err="1"/>
              <a:t>transcan</a:t>
            </a:r>
            <a:r>
              <a:rPr lang="en-IE" dirty="0" smtClean="0"/>
              <a:t>())</a:t>
            </a:r>
          </a:p>
          <a:p>
            <a:pPr lvl="1"/>
            <a:r>
              <a:rPr lang="en-IE" dirty="0" err="1" smtClean="0"/>
              <a:t>mitools</a:t>
            </a:r>
            <a:r>
              <a:rPr lang="en-IE" dirty="0" smtClean="0"/>
              <a:t> package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63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Missing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missing data represent less than 5% of the total and is missing in a random pattern from a large data set, </a:t>
            </a:r>
            <a:r>
              <a:rPr lang="en-US" dirty="0" smtClean="0"/>
              <a:t>almost </a:t>
            </a:r>
            <a:r>
              <a:rPr lang="en-US" dirty="0"/>
              <a:t>any procedure for handling missing values yields similar </a:t>
            </a:r>
            <a:r>
              <a:rPr lang="en-US" dirty="0" smtClean="0"/>
              <a:t>results</a:t>
            </a:r>
          </a:p>
          <a:p>
            <a:r>
              <a:rPr lang="en-US" dirty="0" err="1" smtClean="0"/>
              <a:t>Tabachnik</a:t>
            </a:r>
            <a:r>
              <a:rPr lang="en-US" dirty="0" smtClean="0"/>
              <a:t> and </a:t>
            </a:r>
            <a:r>
              <a:rPr lang="en-US" dirty="0" err="1" smtClean="0"/>
              <a:t>Fidell</a:t>
            </a:r>
            <a:r>
              <a:rPr lang="en-US" dirty="0" smtClean="0"/>
              <a:t>, Using Multivariate Statistics, 6</a:t>
            </a:r>
            <a:r>
              <a:rPr lang="en-US" baseline="30000" dirty="0" smtClean="0"/>
              <a:t>th</a:t>
            </a:r>
            <a:r>
              <a:rPr lang="en-US" dirty="0" smtClean="0"/>
              <a:t> Edition, Pearson</a:t>
            </a:r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02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Outliers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ases </a:t>
            </a:r>
            <a:r>
              <a:rPr lang="en-US" dirty="0"/>
              <a:t>that have data values that are very different from the data values for the majority of cases in the data set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Important </a:t>
            </a:r>
            <a:r>
              <a:rPr lang="en-US" dirty="0"/>
              <a:t>because they can change the results of our data analysis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Whether we include or exclude outliers from a data analysis depends on the reason why the case is an outlier and the purpose of the analysis.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56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Univariate and Multivariate Outliers</a:t>
            </a:r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Univariate outliers are cases that have an unusual value for a single variable</a:t>
            </a:r>
          </a:p>
          <a:p>
            <a:r>
              <a:rPr lang="en-US" smtClean="0"/>
              <a:t>Multivariate outliers are cases that have an unusual combination of values for a number of variables. </a:t>
            </a:r>
          </a:p>
          <a:p>
            <a:pPr lvl="1"/>
            <a:r>
              <a:rPr lang="en-US" smtClean="0"/>
              <a:t> The value for any of the indvidual variables may not be a univariate outlier, but, in combination with other variables, is a case that occurs very rarely.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7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I need to describe for numerical data?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Unusual </a:t>
            </a:r>
            <a:r>
              <a:rPr lang="en-IE" dirty="0" smtClean="0"/>
              <a:t>Occurrences</a:t>
            </a:r>
            <a:endParaRPr lang="en-IE" dirty="0"/>
          </a:p>
          <a:p>
            <a:pPr lvl="1"/>
            <a:r>
              <a:rPr lang="en-IE" dirty="0" smtClean="0"/>
              <a:t>Outliers (</a:t>
            </a:r>
            <a:r>
              <a:rPr lang="en-US" dirty="0"/>
              <a:t>value that lies away from the rest of the </a:t>
            </a:r>
            <a:r>
              <a:rPr lang="en-US" dirty="0" smtClean="0"/>
              <a:t>data)</a:t>
            </a:r>
            <a:endParaRPr lang="en-IE" dirty="0"/>
          </a:p>
          <a:p>
            <a:pPr lvl="1"/>
            <a:r>
              <a:rPr lang="en-IE" dirty="0"/>
              <a:t>Gaps</a:t>
            </a:r>
          </a:p>
          <a:p>
            <a:pPr lvl="1"/>
            <a:r>
              <a:rPr lang="en-IE" dirty="0"/>
              <a:t>Clusters</a:t>
            </a:r>
          </a:p>
          <a:p>
            <a:r>
              <a:rPr lang="en-IE" dirty="0"/>
              <a:t>Context</a:t>
            </a:r>
          </a:p>
          <a:p>
            <a:pPr lvl="1"/>
            <a:r>
              <a:rPr lang="en-US" dirty="0"/>
              <a:t>You must write your answer </a:t>
            </a:r>
          </a:p>
          <a:p>
            <a:pPr lvl="2"/>
            <a:r>
              <a:rPr lang="en-US" dirty="0" smtClean="0"/>
              <a:t>With reference </a:t>
            </a:r>
            <a:r>
              <a:rPr lang="en-US" dirty="0"/>
              <a:t>to the context in the </a:t>
            </a:r>
            <a:r>
              <a:rPr lang="en-US" dirty="0" smtClean="0"/>
              <a:t>problem you are investigating, </a:t>
            </a:r>
          </a:p>
          <a:p>
            <a:pPr lvl="2"/>
            <a:r>
              <a:rPr lang="en-US" dirty="0" smtClean="0"/>
              <a:t>Using </a:t>
            </a:r>
            <a:r>
              <a:rPr lang="en-US" b="1" dirty="0"/>
              <a:t>correct statistical vocabulary </a:t>
            </a:r>
            <a:r>
              <a:rPr lang="en-US" dirty="0" smtClean="0"/>
              <a:t> adhering to referencing scheme guidelines</a:t>
            </a:r>
            <a:endParaRPr lang="en-US" dirty="0"/>
          </a:p>
          <a:p>
            <a:pPr lvl="2"/>
            <a:r>
              <a:rPr lang="en-US" dirty="0" smtClean="0"/>
              <a:t>Using </a:t>
            </a:r>
            <a:r>
              <a:rPr lang="en-US" dirty="0"/>
              <a:t>complete </a:t>
            </a:r>
            <a:r>
              <a:rPr lang="en-US" dirty="0" smtClean="0"/>
              <a:t>sentences</a:t>
            </a:r>
            <a:r>
              <a:rPr lang="en-I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Outliers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Reasons for outliers 	</a:t>
            </a:r>
          </a:p>
          <a:p>
            <a:pPr lvl="1"/>
            <a:r>
              <a:rPr lang="en-IE" dirty="0" smtClean="0"/>
              <a:t>Data entry error </a:t>
            </a:r>
          </a:p>
          <a:p>
            <a:pPr lvl="1"/>
            <a:r>
              <a:rPr lang="en-IE" dirty="0" smtClean="0"/>
              <a:t>Failure to specify a particular value for missing data </a:t>
            </a:r>
          </a:p>
          <a:p>
            <a:pPr lvl="1"/>
            <a:r>
              <a:rPr lang="en-IE" dirty="0" smtClean="0"/>
              <a:t>Outlier not a true member of population of interest </a:t>
            </a:r>
          </a:p>
          <a:p>
            <a:pPr lvl="1"/>
            <a:r>
              <a:rPr lang="en-IE" dirty="0" smtClean="0"/>
              <a:t>Outlier is a true member of population of interest with an extreme score</a:t>
            </a:r>
          </a:p>
          <a:p>
            <a:r>
              <a:rPr lang="en-IE" dirty="0" smtClean="0"/>
              <a:t>What to do? </a:t>
            </a:r>
          </a:p>
          <a:p>
            <a:pPr lvl="1"/>
            <a:r>
              <a:rPr lang="en-IE" dirty="0" smtClean="0"/>
              <a:t>Transform to standardized variables</a:t>
            </a:r>
          </a:p>
          <a:p>
            <a:pPr lvl="2"/>
            <a:r>
              <a:rPr lang="en-IE" dirty="0" smtClean="0"/>
              <a:t>Look at histogram </a:t>
            </a:r>
          </a:p>
          <a:p>
            <a:pPr lvl="2"/>
            <a:r>
              <a:rPr lang="en-IE" dirty="0" smtClean="0"/>
              <a:t>Sometimes transforming data can “pull in” the outlier </a:t>
            </a:r>
          </a:p>
          <a:p>
            <a:pPr lvl="1"/>
            <a:r>
              <a:rPr lang="en-IE" dirty="0" smtClean="0"/>
              <a:t>Censoring outliers </a:t>
            </a:r>
          </a:p>
          <a:p>
            <a:pPr lvl="2"/>
            <a:r>
              <a:rPr lang="en-IE" dirty="0" smtClean="0"/>
              <a:t>May need to delete case/s and run with and without outlier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30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Standard Scores Detect Univariate Outliers</a:t>
            </a:r>
          </a:p>
        </p:txBody>
      </p:sp>
      <p:sp>
        <p:nvSpPr>
          <p:cNvPr id="1546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way to identify </a:t>
            </a:r>
            <a:r>
              <a:rPr lang="en-US" dirty="0" err="1"/>
              <a:t>univariate</a:t>
            </a:r>
            <a:r>
              <a:rPr lang="en-US" dirty="0"/>
              <a:t> outliers is to convert all of the scores for a variable to standard scores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the sample size is small (80 or fewer </a:t>
            </a:r>
            <a:r>
              <a:rPr lang="en-US" dirty="0" smtClean="0"/>
              <a:t>cases)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case is an outlier if its standard score is </a:t>
            </a:r>
            <a:r>
              <a:rPr lang="en-US" dirty="0">
                <a:latin typeface="Tahoma" pitchFamily="34" charset="0"/>
              </a:rPr>
              <a:t>±</a:t>
            </a:r>
            <a:r>
              <a:rPr lang="en-US" dirty="0"/>
              <a:t>2.5 or beyond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the sample size is larger than 80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case is an outlier if its standard score is </a:t>
            </a:r>
            <a:r>
              <a:rPr lang="en-US" dirty="0">
                <a:latin typeface="Tahoma" pitchFamily="34" charset="0"/>
              </a:rPr>
              <a:t>±</a:t>
            </a:r>
            <a:r>
              <a:rPr lang="en-US" dirty="0" smtClean="0"/>
              <a:t>3.29 </a:t>
            </a:r>
            <a:r>
              <a:rPr lang="en-US" dirty="0"/>
              <a:t>or </a:t>
            </a:r>
            <a:r>
              <a:rPr lang="en-US" dirty="0" smtClean="0"/>
              <a:t>beyond</a:t>
            </a:r>
            <a:endParaRPr lang="en-US" dirty="0"/>
          </a:p>
          <a:p>
            <a:r>
              <a:rPr lang="en-US" dirty="0"/>
              <a:t>This method applies to interval level variables, and to ordinal level variables that are treated as metric.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apply to nominal level variables.</a:t>
            </a:r>
          </a:p>
        </p:txBody>
      </p:sp>
    </p:spTree>
    <p:extLst>
      <p:ext uri="{BB962C8B-B14F-4D97-AF65-F5344CB8AC3E}">
        <p14:creationId xmlns:p14="http://schemas.microsoft.com/office/powerpoint/2010/main" val="238531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Tools for Assessing Normality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Histogram and Boxplot</a:t>
            </a:r>
          </a:p>
          <a:p>
            <a:r>
              <a:rPr lang="en-US" altLang="en-US" dirty="0" smtClean="0"/>
              <a:t>Normal Quantile Plot </a:t>
            </a:r>
            <a:br>
              <a:rPr lang="en-US" altLang="en-US" dirty="0" smtClean="0"/>
            </a:br>
            <a:r>
              <a:rPr lang="en-US" altLang="en-US" dirty="0" smtClean="0"/>
              <a:t>(also called Normal Probability Plot)</a:t>
            </a:r>
          </a:p>
          <a:p>
            <a:r>
              <a:rPr lang="en-US" altLang="en-US" dirty="0" smtClean="0"/>
              <a:t>Goodness of Fit Tests</a:t>
            </a:r>
          </a:p>
          <a:p>
            <a:pPr lvl="1"/>
            <a:r>
              <a:rPr lang="en-US" altLang="en-US" dirty="0" smtClean="0"/>
              <a:t>Shapiro-Wilk Test </a:t>
            </a:r>
            <a:r>
              <a:rPr lang="en-US" altLang="en-US" dirty="0" smtClean="0"/>
              <a:t> (small dataset)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Kolmogorov-Smirnov </a:t>
            </a:r>
            <a:r>
              <a:rPr lang="en-US" altLang="en-US" dirty="0" smtClean="0"/>
              <a:t>Test (larger dataset)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These are unreliable if your dataset is large</a:t>
            </a:r>
          </a:p>
          <a:p>
            <a:r>
              <a:rPr lang="en-US" altLang="en-US" dirty="0" smtClean="0"/>
              <a:t>Recognized heuristics </a:t>
            </a:r>
          </a:p>
          <a:p>
            <a:pPr lvl="1"/>
            <a:r>
              <a:rPr lang="en-US" altLang="en-US" dirty="0" smtClean="0"/>
              <a:t>Standardized skewness and kurtosis</a:t>
            </a:r>
          </a:p>
          <a:p>
            <a:pPr lvl="1"/>
            <a:r>
              <a:rPr lang="en-US" altLang="en-US" dirty="0" smtClean="0"/>
              <a:t>Percentage of standardized scores falling within ranges (see previous slides and previous lectures for bounds)</a:t>
            </a:r>
          </a:p>
        </p:txBody>
      </p:sp>
    </p:spTree>
    <p:extLst>
      <p:ext uri="{BB962C8B-B14F-4D97-AF65-F5344CB8AC3E}">
        <p14:creationId xmlns:p14="http://schemas.microsoft.com/office/powerpoint/2010/main" val="8939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Transformations to Improve Normality (removing skewness)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Many statistical methods require that the numeric variables you are working with have an approximately normal distribution.</a:t>
            </a:r>
          </a:p>
          <a:p>
            <a:r>
              <a:rPr lang="en-US" altLang="en-US" dirty="0" smtClean="0"/>
              <a:t>Reality is that this is often times not the case. </a:t>
            </a:r>
          </a:p>
          <a:p>
            <a:r>
              <a:rPr lang="en-US" altLang="en-US" dirty="0" smtClean="0"/>
              <a:t>One of the most common departures from normality is skewness.</a:t>
            </a:r>
          </a:p>
          <a:p>
            <a:r>
              <a:rPr lang="en-US" altLang="en-US" dirty="0" smtClean="0"/>
              <a:t>There are many different types of transformation available.</a:t>
            </a:r>
          </a:p>
        </p:txBody>
      </p:sp>
    </p:spTree>
    <p:extLst>
      <p:ext uri="{BB962C8B-B14F-4D97-AF65-F5344CB8AC3E}">
        <p14:creationId xmlns:p14="http://schemas.microsoft.com/office/powerpoint/2010/main" val="37748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Transforming Data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Many of the statistical tests (parametric tests) are based on the assumption that the data are normally distributed. </a:t>
            </a:r>
          </a:p>
          <a:p>
            <a:r>
              <a:rPr lang="en-IE" dirty="0" smtClean="0"/>
              <a:t>However, if we actually plot the data from a study, we rarely see perfectly normal distributions. </a:t>
            </a:r>
          </a:p>
          <a:p>
            <a:r>
              <a:rPr lang="en-IE" dirty="0" smtClean="0"/>
              <a:t>Most </a:t>
            </a:r>
            <a:r>
              <a:rPr lang="en-IE" dirty="0"/>
              <a:t>often, the data will be skewed to some degree or show some deviation from mesokurtosis. </a:t>
            </a:r>
            <a:endParaRPr lang="en-IE" dirty="0" smtClean="0"/>
          </a:p>
          <a:p>
            <a:r>
              <a:rPr lang="en-IE" dirty="0" smtClean="0"/>
              <a:t>Two </a:t>
            </a:r>
            <a:r>
              <a:rPr lang="en-IE" dirty="0"/>
              <a:t>questions immediately arise: </a:t>
            </a:r>
            <a:endParaRPr lang="en-IE" dirty="0" smtClean="0"/>
          </a:p>
          <a:p>
            <a:pPr lvl="1"/>
            <a:r>
              <a:rPr lang="en-IE" dirty="0" smtClean="0"/>
              <a:t>A</a:t>
            </a:r>
            <a:r>
              <a:rPr lang="en-IE" dirty="0"/>
              <a:t>) Can we analyze these data with parametric tests and. </a:t>
            </a:r>
            <a:endParaRPr lang="en-IE" dirty="0" smtClean="0"/>
          </a:p>
          <a:p>
            <a:pPr lvl="1"/>
            <a:r>
              <a:rPr lang="en-IE" dirty="0" smtClean="0"/>
              <a:t>if </a:t>
            </a:r>
            <a:r>
              <a:rPr lang="en-IE" dirty="0"/>
              <a:t>not, </a:t>
            </a:r>
            <a:endParaRPr lang="en-IE" dirty="0" smtClean="0"/>
          </a:p>
          <a:p>
            <a:pPr lvl="1"/>
            <a:r>
              <a:rPr lang="en-IE" dirty="0" smtClean="0"/>
              <a:t>B</a:t>
            </a:r>
            <a:r>
              <a:rPr lang="en-IE" dirty="0"/>
              <a:t>) Is there something we can do to the data to make them more normal? 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8042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Transforming Data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According to some researchers, sometimes violations of normality are not problematic for running parametric tests. </a:t>
            </a:r>
          </a:p>
          <a:p>
            <a:r>
              <a:rPr lang="en-IE" dirty="0" smtClean="0"/>
              <a:t>When a variable is not normally distributed (a distributional requirement for many different analyses), we can create a transformed variable and test it for normality. If the transformed variable is normally distributed, we can substitute it in our analysis.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08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Transforming Data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Perform </a:t>
            </a:r>
            <a:r>
              <a:rPr lang="en-IE" dirty="0"/>
              <a:t>a mathematical operation on each of the scores in a set of data, and thereby converting the data into a new set of scores which are then employed to analyze the results of an experiment. 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86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Tukey’s Ladder of Powers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To remove </a:t>
            </a:r>
            <a:r>
              <a:rPr lang="en-US" altLang="en-US" b="1" dirty="0" smtClean="0"/>
              <a:t>right skewness </a:t>
            </a:r>
            <a:r>
              <a:rPr lang="en-US" altLang="en-US" dirty="0" smtClean="0"/>
              <a:t>we typically take the square root, cube root, logarithm, or reciprocal of a the variable etc., i.e. V .5, V .333, log10(V) (think of V0) , </a:t>
            </a:r>
            <a:br>
              <a:rPr lang="en-US" altLang="en-US" dirty="0" smtClean="0"/>
            </a:br>
            <a:r>
              <a:rPr lang="en-US" altLang="en-US" dirty="0" smtClean="0"/>
              <a:t>V -1, etc.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 remove </a:t>
            </a:r>
            <a:r>
              <a:rPr lang="en-US" altLang="en-US" b="1" dirty="0" smtClean="0"/>
              <a:t>left skewness </a:t>
            </a:r>
            <a:r>
              <a:rPr lang="en-US" altLang="en-US" dirty="0" smtClean="0"/>
              <a:t>we raise the variable to a power greater than 1, such as squaring or cubing the values, i.e. V 2, V 3, etc.</a:t>
            </a:r>
          </a:p>
        </p:txBody>
      </p:sp>
    </p:spTree>
    <p:extLst>
      <p:ext uri="{BB962C8B-B14F-4D97-AF65-F5344CB8AC3E}">
        <p14:creationId xmlns:p14="http://schemas.microsoft.com/office/powerpoint/2010/main" val="35521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Transforming for Postivie Skew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Square </a:t>
            </a:r>
            <a:r>
              <a:rPr lang="en-IE" dirty="0"/>
              <a:t>roots, logarithmic, and inverse (1/X) transforms "pull in" the right side of the distribution in toward the middle and normalize right (positive) skew. </a:t>
            </a:r>
          </a:p>
          <a:p>
            <a:r>
              <a:rPr lang="en-IE" dirty="0"/>
              <a:t>Inverse transforms are stronger than logarithmic, which are stronger than roots. </a:t>
            </a:r>
            <a:endParaRPr lang="en-IE" dirty="0" smtClean="0"/>
          </a:p>
          <a:p>
            <a:r>
              <a:rPr lang="en-IE" dirty="0"/>
              <a:t>A logarithmic transformation may be useful in normalizing distributions that have more severe positive skew than a square-root transformation.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92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Transforming for Negative Skew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If skewness is actually negative, "flip" the curve over, so the skew left curves become skewed right, allowing us to use the transformation procedures of positively skewed distributions</a:t>
            </a:r>
            <a:r>
              <a:rPr lang="en-IE" dirty="0" smtClean="0"/>
              <a:t>.</a:t>
            </a:r>
          </a:p>
          <a:p>
            <a:r>
              <a:rPr lang="en-IE" dirty="0"/>
              <a:t>Power transformation Y = (</a:t>
            </a:r>
            <a:r>
              <a:rPr lang="en-IE" dirty="0" smtClean="0"/>
              <a:t>X)p</a:t>
            </a:r>
          </a:p>
          <a:p>
            <a:r>
              <a:rPr lang="en-IE" dirty="0" smtClean="0"/>
              <a:t>Arcsine transformation - The </a:t>
            </a:r>
            <a:r>
              <a:rPr lang="en-IE" dirty="0"/>
              <a:t>arcsine of a number is the angle whose sine is that number .</a:t>
            </a:r>
          </a:p>
        </p:txBody>
      </p:sp>
    </p:spTree>
    <p:extLst>
      <p:ext uri="{BB962C8B-B14F-4D97-AF65-F5344CB8AC3E}">
        <p14:creationId xmlns:p14="http://schemas.microsoft.com/office/powerpoint/2010/main" val="13390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2019300" y="185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1168400" y="2251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1600200" y="1143000"/>
          <a:ext cx="6324600" cy="392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Picture" r:id="rId4" imgW="4706112" imgH="2340864" progId="Word.Picture.8">
                  <p:embed/>
                </p:oleObj>
              </mc:Choice>
              <mc:Fallback>
                <p:oleObj name="Picture" r:id="rId4" imgW="4706112" imgH="234086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4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14" t="4503" r="17879" b="28946"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6324600" cy="39227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838200" y="5257800"/>
            <a:ext cx="772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/>
              <a:t>The Normal curve is a mathematical abstraction which conveniently describes </a:t>
            </a:r>
            <a:r>
              <a:rPr lang="en-GB" b="1" dirty="0" smtClean="0"/>
              <a:t> or "models" </a:t>
            </a:r>
            <a:r>
              <a:rPr lang="en-GB" b="1" dirty="0"/>
              <a:t>many frequency distributions of scores in real-life.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Normal Distribution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99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Transforming Data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If transformation does not bring data to a normal distribution, the investigators might well choose a </a:t>
            </a:r>
            <a:r>
              <a:rPr lang="en-IE" b="1" dirty="0"/>
              <a:t>nonparametric</a:t>
            </a:r>
            <a:r>
              <a:rPr lang="en-IE" dirty="0"/>
              <a:t> procedure that does not make any assumptions about the shape of the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5566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Transforming Data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ransformations </a:t>
            </a:r>
            <a:r>
              <a:rPr lang="en-US" dirty="0"/>
              <a:t>are obtained by computing a new variable. 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</a:t>
            </a:r>
            <a:r>
              <a:rPr lang="en-US" dirty="0" smtClean="0"/>
              <a:t>, either transform and save variable to dataset or apply transformation within whatever statistical formula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 </a:t>
            </a:r>
            <a:r>
              <a:rPr lang="en-US" dirty="0" smtClean="0"/>
              <a:t>functions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Logarithmic transformation log10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Square Root </a:t>
            </a:r>
            <a:r>
              <a:rPr lang="en-US" dirty="0" err="1" smtClean="0"/>
              <a:t>sqrt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For each of these calculations, there may be data values which are not mathematically permissible. 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/>
              <a:t>example, the log of zero is not defined mathematically, division by zero is not permitted, and the square root of a negative number results in an “imaginary” value.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You need to decide what to do about this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51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Good Information Source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Andy Field’s The Beast of Bias </a:t>
            </a:r>
          </a:p>
          <a:p>
            <a:r>
              <a:rPr lang="en-IE" dirty="0" smtClean="0"/>
              <a:t>Available in Webcourses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7360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6075</Words>
  <Application>Microsoft Office PowerPoint</Application>
  <PresentationFormat>On-screen Show (4:3)</PresentationFormat>
  <Paragraphs>589</Paragraphs>
  <Slides>92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4" baseType="lpstr">
      <vt:lpstr>Arial</vt:lpstr>
      <vt:lpstr>Bookman Old Style</vt:lpstr>
      <vt:lpstr>Calibri</vt:lpstr>
      <vt:lpstr>Cambria Math</vt:lpstr>
      <vt:lpstr>Courier New</vt:lpstr>
      <vt:lpstr>Gill Sans MT</vt:lpstr>
      <vt:lpstr>Tahoma</vt:lpstr>
      <vt:lpstr>Times New Roman</vt:lpstr>
      <vt:lpstr>Wingdings</vt:lpstr>
      <vt:lpstr>Wingdings 3</vt:lpstr>
      <vt:lpstr>Origin</vt:lpstr>
      <vt:lpstr>Picture</vt:lpstr>
      <vt:lpstr>Probability and Statistical Inference</vt:lpstr>
      <vt:lpstr>Basics of Statistics</vt:lpstr>
      <vt:lpstr>Variables</vt:lpstr>
      <vt:lpstr>Variables</vt:lpstr>
      <vt:lpstr>Study Design</vt:lpstr>
      <vt:lpstr>Guidelines for Presenting Descriptive Statistics</vt:lpstr>
      <vt:lpstr>What do I need to describe for numerical data?</vt:lpstr>
      <vt:lpstr>What do I need to describe for numerical data?</vt:lpstr>
      <vt:lpstr>The Normal Distribution</vt:lpstr>
      <vt:lpstr>Properties of z-scores</vt:lpstr>
      <vt:lpstr>Normal Distribution in summary</vt:lpstr>
      <vt:lpstr>Normal distribution in summary</vt:lpstr>
      <vt:lpstr>Z test</vt:lpstr>
      <vt:lpstr>Central Limit Theorem</vt:lpstr>
      <vt:lpstr>Central limit theorem</vt:lpstr>
      <vt:lpstr>Central limit theorem</vt:lpstr>
      <vt:lpstr>Why do assess normality?</vt:lpstr>
      <vt:lpstr>Hypothesis Testing</vt:lpstr>
      <vt:lpstr>Hypothesis Testing</vt:lpstr>
      <vt:lpstr>The Null Hypothesis, the Alpha Level, the Critical Region, and the Test Statistic</vt:lpstr>
      <vt:lpstr>The Null Hypothesis, the Alpha Level, the Critical Region, and the Test Statistic</vt:lpstr>
      <vt:lpstr>PowerPoint Presentation</vt:lpstr>
      <vt:lpstr>Steps of Testing and Significance</vt:lpstr>
      <vt:lpstr>The Null Hypothesis, the Alpha Level and the Test Statistic</vt:lpstr>
      <vt:lpstr>The Null Hypothesis, the Alpha Level, and the Test Statistic</vt:lpstr>
      <vt:lpstr>Errors in Hypothesis Tests</vt:lpstr>
      <vt:lpstr>Type I Errors</vt:lpstr>
      <vt:lpstr>Type II Errors</vt:lpstr>
      <vt:lpstr>Power of a Hypothesis Test</vt:lpstr>
      <vt:lpstr>Possible Error…?</vt:lpstr>
      <vt:lpstr>Possible Error…?</vt:lpstr>
      <vt:lpstr>Should it be statistically significant?</vt:lpstr>
      <vt:lpstr>The Catch-22 of Power and P-values</vt:lpstr>
      <vt:lpstr>Measuring Effect Size</vt:lpstr>
      <vt:lpstr>Effect Size</vt:lpstr>
      <vt:lpstr>Data Inspection and Preparation</vt:lpstr>
      <vt:lpstr>Parametric v Non-parametric</vt:lpstr>
      <vt:lpstr>Choices to be made before testing for statistical significance</vt:lpstr>
      <vt:lpstr>Preparing your data</vt:lpstr>
      <vt:lpstr>Weighting </vt:lpstr>
      <vt:lpstr>Weighting – Correcting for Non-Response</vt:lpstr>
      <vt:lpstr>Weighting – Correcting for Non-Response</vt:lpstr>
      <vt:lpstr>Weighting – Correcting for Non-Response</vt:lpstr>
      <vt:lpstr>Weighting – Correcting for Non-Response</vt:lpstr>
      <vt:lpstr>Weighting – Scaling up frequencies</vt:lpstr>
      <vt:lpstr>Weighting – Scaling up frequencies</vt:lpstr>
      <vt:lpstr>Weighting – Correcting for design effects</vt:lpstr>
      <vt:lpstr>Weighting – Correcting for design effects</vt:lpstr>
      <vt:lpstr>Weighting – correcting for design effect</vt:lpstr>
      <vt:lpstr>Dealing with Weight Variables</vt:lpstr>
      <vt:lpstr>Dealing with Weight Variables</vt:lpstr>
      <vt:lpstr>Missing Data </vt:lpstr>
      <vt:lpstr>Why do we need to care about missing data?</vt:lpstr>
      <vt:lpstr>Why do we need to care about missing data?</vt:lpstr>
      <vt:lpstr>Why are the Values Missing: The reason instructs the solution</vt:lpstr>
      <vt:lpstr>Why are the Values Missing: The reason instructs the solution</vt:lpstr>
      <vt:lpstr>Why are the Values Missing</vt:lpstr>
      <vt:lpstr>Why are the Values Missing</vt:lpstr>
      <vt:lpstr>Missing Data Mechanisms </vt:lpstr>
      <vt:lpstr>Evaluating Missing Data</vt:lpstr>
      <vt:lpstr>Evaluating Missing Data</vt:lpstr>
      <vt:lpstr>Why are the Values Missing</vt:lpstr>
      <vt:lpstr>Why is it a problem?</vt:lpstr>
      <vt:lpstr>Goals of a Missing Data Treatment</vt:lpstr>
      <vt:lpstr>Typical Missing Data Treatments</vt:lpstr>
      <vt:lpstr>Typical Missing Data Treatments</vt:lpstr>
      <vt:lpstr>Modern Missing Data Treatments</vt:lpstr>
      <vt:lpstr>Statistical Analysis with Missing Data</vt:lpstr>
      <vt:lpstr>Why do you see missing data treatments omitted from reports so frequently?</vt:lpstr>
      <vt:lpstr>Missing Data</vt:lpstr>
      <vt:lpstr>General Steps for Dealing with Missing Data</vt:lpstr>
      <vt:lpstr>General Steps for Dealing with Missing Data</vt:lpstr>
      <vt:lpstr>Handling Missing Data in R</vt:lpstr>
      <vt:lpstr>Handling Missing Data in R</vt:lpstr>
      <vt:lpstr>Handling Missing Data in R</vt:lpstr>
      <vt:lpstr>Handling Missing Data in R</vt:lpstr>
      <vt:lpstr>Missing data</vt:lpstr>
      <vt:lpstr>Outliers</vt:lpstr>
      <vt:lpstr>Univariate and Multivariate Outliers</vt:lpstr>
      <vt:lpstr>Outliers</vt:lpstr>
      <vt:lpstr>Standard Scores Detect Univariate Outliers</vt:lpstr>
      <vt:lpstr>Tools for Assessing Normality</vt:lpstr>
      <vt:lpstr>Transformations to Improve Normality (removing skewness)</vt:lpstr>
      <vt:lpstr>Transforming Data</vt:lpstr>
      <vt:lpstr>Transforming Data</vt:lpstr>
      <vt:lpstr>Transforming Data</vt:lpstr>
      <vt:lpstr>Tukey’s Ladder of Powers</vt:lpstr>
      <vt:lpstr>Transforming for Postivie Skew</vt:lpstr>
      <vt:lpstr>Transforming for Negative Skew</vt:lpstr>
      <vt:lpstr>Transforming Data</vt:lpstr>
      <vt:lpstr>Transforming Data</vt:lpstr>
      <vt:lpstr>Good Information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DIT</dc:creator>
  <cp:lastModifiedBy>Deirdre Lawless</cp:lastModifiedBy>
  <cp:revision>258</cp:revision>
  <dcterms:created xsi:type="dcterms:W3CDTF">2015-10-24T10:52:10Z</dcterms:created>
  <dcterms:modified xsi:type="dcterms:W3CDTF">2018-11-19T13:03:51Z</dcterms:modified>
</cp:coreProperties>
</file>