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6"/>
  </p:notesMasterIdLst>
  <p:sldIdLst>
    <p:sldId id="256" r:id="rId2"/>
    <p:sldId id="315" r:id="rId3"/>
    <p:sldId id="761" r:id="rId4"/>
    <p:sldId id="760" r:id="rId5"/>
    <p:sldId id="752" r:id="rId6"/>
    <p:sldId id="888" r:id="rId7"/>
    <p:sldId id="759" r:id="rId8"/>
    <p:sldId id="590" r:id="rId9"/>
    <p:sldId id="576" r:id="rId10"/>
    <p:sldId id="727" r:id="rId11"/>
    <p:sldId id="531" r:id="rId12"/>
    <p:sldId id="532" r:id="rId13"/>
    <p:sldId id="595" r:id="rId14"/>
    <p:sldId id="596" r:id="rId15"/>
    <p:sldId id="603" r:id="rId16"/>
    <p:sldId id="601" r:id="rId17"/>
    <p:sldId id="602" r:id="rId18"/>
    <p:sldId id="622" r:id="rId19"/>
    <p:sldId id="1039" r:id="rId20"/>
    <p:sldId id="623" r:id="rId21"/>
    <p:sldId id="533" r:id="rId22"/>
    <p:sldId id="607" r:id="rId23"/>
    <p:sldId id="608" r:id="rId24"/>
    <p:sldId id="732" r:id="rId25"/>
    <p:sldId id="993" r:id="rId26"/>
    <p:sldId id="609" r:id="rId27"/>
    <p:sldId id="616" r:id="rId28"/>
    <p:sldId id="617" r:id="rId29"/>
    <p:sldId id="618" r:id="rId30"/>
    <p:sldId id="613" r:id="rId31"/>
    <p:sldId id="614" r:id="rId32"/>
    <p:sldId id="615" r:id="rId33"/>
    <p:sldId id="733" r:id="rId34"/>
    <p:sldId id="1040" r:id="rId35"/>
    <p:sldId id="1041" r:id="rId36"/>
    <p:sldId id="1042" r:id="rId37"/>
    <p:sldId id="1044" r:id="rId38"/>
    <p:sldId id="1045" r:id="rId39"/>
    <p:sldId id="1038" r:id="rId40"/>
    <p:sldId id="1046" r:id="rId41"/>
    <p:sldId id="1047" r:id="rId42"/>
    <p:sldId id="1048" r:id="rId43"/>
    <p:sldId id="1049" r:id="rId44"/>
    <p:sldId id="1050" r:id="rId45"/>
    <p:sldId id="1051" r:id="rId46"/>
    <p:sldId id="1052" r:id="rId47"/>
    <p:sldId id="1053" r:id="rId48"/>
    <p:sldId id="1054" r:id="rId49"/>
    <p:sldId id="1055" r:id="rId50"/>
    <p:sldId id="1056" r:id="rId51"/>
    <p:sldId id="1057" r:id="rId52"/>
    <p:sldId id="1058" r:id="rId53"/>
    <p:sldId id="1059" r:id="rId54"/>
    <p:sldId id="1060" r:id="rId55"/>
    <p:sldId id="1061" r:id="rId56"/>
    <p:sldId id="1062" r:id="rId57"/>
    <p:sldId id="1063" r:id="rId58"/>
    <p:sldId id="1064" r:id="rId59"/>
    <p:sldId id="1065" r:id="rId60"/>
    <p:sldId id="1066" r:id="rId61"/>
    <p:sldId id="1067" r:id="rId62"/>
    <p:sldId id="1068" r:id="rId63"/>
    <p:sldId id="1069" r:id="rId64"/>
    <p:sldId id="1070" r:id="rId65"/>
    <p:sldId id="1071" r:id="rId66"/>
    <p:sldId id="1072" r:id="rId67"/>
    <p:sldId id="1073" r:id="rId68"/>
    <p:sldId id="1074" r:id="rId69"/>
    <p:sldId id="1075" r:id="rId70"/>
    <p:sldId id="1076" r:id="rId71"/>
    <p:sldId id="1077" r:id="rId72"/>
    <p:sldId id="1078" r:id="rId73"/>
    <p:sldId id="1079" r:id="rId74"/>
    <p:sldId id="1080" r:id="rId75"/>
    <p:sldId id="1082" r:id="rId76"/>
    <p:sldId id="1083" r:id="rId77"/>
    <p:sldId id="1084" r:id="rId78"/>
    <p:sldId id="1085" r:id="rId79"/>
    <p:sldId id="1086" r:id="rId80"/>
    <p:sldId id="1087" r:id="rId81"/>
    <p:sldId id="1088" r:id="rId82"/>
    <p:sldId id="1089" r:id="rId83"/>
    <p:sldId id="1090" r:id="rId84"/>
    <p:sldId id="1091" r:id="rId85"/>
    <p:sldId id="1092" r:id="rId86"/>
    <p:sldId id="1093" r:id="rId87"/>
    <p:sldId id="1094" r:id="rId88"/>
    <p:sldId id="1095" r:id="rId89"/>
    <p:sldId id="1096" r:id="rId90"/>
    <p:sldId id="1097" r:id="rId91"/>
    <p:sldId id="1098" r:id="rId92"/>
    <p:sldId id="1099" r:id="rId93"/>
    <p:sldId id="1100" r:id="rId94"/>
    <p:sldId id="1101" r:id="rId95"/>
    <p:sldId id="1102" r:id="rId96"/>
    <p:sldId id="1103" r:id="rId97"/>
    <p:sldId id="1081" r:id="rId98"/>
    <p:sldId id="1104" r:id="rId99"/>
    <p:sldId id="1105" r:id="rId100"/>
    <p:sldId id="1106" r:id="rId101"/>
    <p:sldId id="1004" r:id="rId102"/>
    <p:sldId id="1005" r:id="rId103"/>
    <p:sldId id="1006" r:id="rId104"/>
    <p:sldId id="1007" r:id="rId105"/>
    <p:sldId id="1008" r:id="rId106"/>
    <p:sldId id="1009" r:id="rId107"/>
    <p:sldId id="1012" r:id="rId108"/>
    <p:sldId id="1014" r:id="rId109"/>
    <p:sldId id="1015" r:id="rId110"/>
    <p:sldId id="1016" r:id="rId111"/>
    <p:sldId id="1017" r:id="rId112"/>
    <p:sldId id="1018" r:id="rId113"/>
    <p:sldId id="1019" r:id="rId114"/>
    <p:sldId id="1021" r:id="rId115"/>
    <p:sldId id="1031" r:id="rId116"/>
    <p:sldId id="1024" r:id="rId117"/>
    <p:sldId id="1033" r:id="rId118"/>
    <p:sldId id="1032" r:id="rId119"/>
    <p:sldId id="1025" r:id="rId120"/>
    <p:sldId id="1034" r:id="rId121"/>
    <p:sldId id="1035" r:id="rId122"/>
    <p:sldId id="1107" r:id="rId123"/>
    <p:sldId id="1026" r:id="rId124"/>
    <p:sldId id="1036" r:id="rId125"/>
    <p:sldId id="1108" r:id="rId126"/>
    <p:sldId id="1109" r:id="rId127"/>
    <p:sldId id="1028" r:id="rId128"/>
    <p:sldId id="1029" r:id="rId129"/>
    <p:sldId id="1030" r:id="rId130"/>
    <p:sldId id="1110" r:id="rId131"/>
    <p:sldId id="1111" r:id="rId132"/>
    <p:sldId id="995" r:id="rId133"/>
    <p:sldId id="996" r:id="rId134"/>
    <p:sldId id="997" r:id="rId135"/>
    <p:sldId id="998" r:id="rId136"/>
    <p:sldId id="999" r:id="rId137"/>
    <p:sldId id="625" r:id="rId138"/>
    <p:sldId id="626" r:id="rId139"/>
    <p:sldId id="628" r:id="rId140"/>
    <p:sldId id="631" r:id="rId141"/>
    <p:sldId id="632" r:id="rId142"/>
    <p:sldId id="633" r:id="rId143"/>
    <p:sldId id="634" r:id="rId144"/>
    <p:sldId id="635" r:id="rId145"/>
    <p:sldId id="636" r:id="rId146"/>
    <p:sldId id="637" r:id="rId147"/>
    <p:sldId id="923" r:id="rId148"/>
    <p:sldId id="1000" r:id="rId149"/>
    <p:sldId id="1001" r:id="rId150"/>
    <p:sldId id="1002" r:id="rId151"/>
    <p:sldId id="1113" r:id="rId152"/>
    <p:sldId id="1114" r:id="rId153"/>
    <p:sldId id="1115" r:id="rId154"/>
    <p:sldId id="1112" r:id="rId1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09" autoAdjust="0"/>
    <p:restoredTop sz="94660"/>
  </p:normalViewPr>
  <p:slideViewPr>
    <p:cSldViewPr>
      <p:cViewPr>
        <p:scale>
          <a:sx n="75" d="100"/>
          <a:sy n="75" d="100"/>
        </p:scale>
        <p:origin x="-1598" y="-370"/>
      </p:cViewPr>
      <p:guideLst>
        <p:guide orient="horz" pos="2160"/>
        <p:guide pos="2880"/>
      </p:guideLst>
    </p:cSldViewPr>
  </p:slideViewPr>
  <p:notesTextViewPr>
    <p:cViewPr>
      <p:scale>
        <a:sx n="1" d="1"/>
        <a:sy n="1" d="1"/>
      </p:scale>
      <p:origin x="0" y="0"/>
    </p:cViewPr>
  </p:notesTextViewPr>
  <p:sorterViewPr>
    <p:cViewPr>
      <p:scale>
        <a:sx n="100" d="100"/>
        <a:sy n="100" d="100"/>
      </p:scale>
      <p:origin x="0" y="362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1EFD25-52A8-46E0-96CB-781EBB317D5A}" type="datetimeFigureOut">
              <a:rPr lang="en-IE" smtClean="0"/>
              <a:t>26/09/2018</a:t>
            </a:fld>
            <a:endParaRPr lang="en-IE"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668AB7-485F-4C3E-9B32-4B6E8B651F7A}" type="slidenum">
              <a:rPr lang="en-IE" smtClean="0"/>
              <a:t>‹#›</a:t>
            </a:fld>
            <a:endParaRPr lang="en-IE" dirty="0"/>
          </a:p>
        </p:txBody>
      </p:sp>
    </p:spTree>
    <p:extLst>
      <p:ext uri="{BB962C8B-B14F-4D97-AF65-F5344CB8AC3E}">
        <p14:creationId xmlns:p14="http://schemas.microsoft.com/office/powerpoint/2010/main" val="410417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50A9E6-B39C-4C20-A816-997E993EF5DD}" type="slidenum">
              <a:rPr lang="en-US"/>
              <a:pPr/>
              <a:t>2</a:t>
            </a:fld>
            <a:endParaRPr lang="en-US" dirty="0"/>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CE32A113-CB90-455F-8648-96283DD58680}" type="slidenum">
              <a:rPr lang="en-GB">
                <a:latin typeface="Times New Roman" pitchFamily="18" charset="0"/>
              </a:rPr>
              <a:pPr eaLnBrk="1" hangingPunct="1"/>
              <a:t>64</a:t>
            </a:fld>
            <a:endParaRPr lang="en-GB">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8F796F3B-49FD-40A2-9E8B-C73951914162}" type="slidenum">
              <a:rPr lang="en-US">
                <a:latin typeface="Times New Roman" pitchFamily="18" charset="0"/>
              </a:rPr>
              <a:pPr eaLnBrk="1" hangingPunct="1"/>
              <a:t>67</a:t>
            </a:fld>
            <a:endParaRPr 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5A222C73-C24B-4D5D-B378-4D6876389333}" type="slidenum">
              <a:rPr lang="en-US">
                <a:latin typeface="Times New Roman" pitchFamily="18" charset="0"/>
              </a:rPr>
              <a:pPr eaLnBrk="1" hangingPunct="1"/>
              <a:t>69</a:t>
            </a:fld>
            <a:endParaRPr 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57E3DB23-9447-4538-AAFD-16A3CD625B32}" type="slidenum">
              <a:rPr lang="en-US">
                <a:latin typeface="Times New Roman" pitchFamily="18" charset="0"/>
              </a:rPr>
              <a:pPr eaLnBrk="1" hangingPunct="1"/>
              <a:t>73</a:t>
            </a:fld>
            <a:endParaRPr 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C61F0E-D2B2-44E7-A9AC-1DFF19CEC9C6}" type="slidenum">
              <a:rPr lang="en-US"/>
              <a:pPr/>
              <a:t>77</a:t>
            </a:fld>
            <a:endParaRPr lang="en-US"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49246DF0-E066-47C1-ADEC-2935CD517B78}" type="slidenum">
              <a:rPr lang="en-GB">
                <a:latin typeface="Times New Roman" pitchFamily="18" charset="0"/>
              </a:rPr>
              <a:pPr eaLnBrk="1" hangingPunct="1"/>
              <a:t>78</a:t>
            </a:fld>
            <a:endParaRPr lang="en-GB">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66006233-0B68-48D7-B2EE-F2E45C90A4FC}" type="slidenum">
              <a:rPr lang="en-GB">
                <a:latin typeface="Times New Roman" pitchFamily="18" charset="0"/>
              </a:rPr>
              <a:pPr eaLnBrk="1" hangingPunct="1"/>
              <a:t>79</a:t>
            </a:fld>
            <a:endParaRPr lang="en-GB">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4B3984CF-0EC7-4A24-9D57-C6FA3951A220}" type="slidenum">
              <a:rPr lang="en-GB">
                <a:latin typeface="Times New Roman" pitchFamily="18" charset="0"/>
              </a:rPr>
              <a:pPr eaLnBrk="1" hangingPunct="1"/>
              <a:t>80</a:t>
            </a:fld>
            <a:endParaRPr lang="en-GB">
              <a:latin typeface="Times New Roman"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4FC912F6-CDBA-4FA5-B011-AD6DA363C087}" type="slidenum">
              <a:rPr lang="en-GB">
                <a:latin typeface="Times New Roman" pitchFamily="18" charset="0"/>
              </a:rPr>
              <a:pPr eaLnBrk="1" hangingPunct="1"/>
              <a:t>81</a:t>
            </a:fld>
            <a:endParaRPr lang="en-GB">
              <a:latin typeface="Times New Roman"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78BEC312-1E9C-47F8-A407-535CA5D2A599}" type="slidenum">
              <a:rPr lang="en-GB">
                <a:latin typeface="Times New Roman" pitchFamily="18" charset="0"/>
              </a:rPr>
              <a:pPr eaLnBrk="1" hangingPunct="1"/>
              <a:t>82</a:t>
            </a:fld>
            <a:endParaRPr lang="en-GB">
              <a:latin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BF14D9-C533-4CFE-AC75-28AD1EFDB5EE}" type="slidenum">
              <a:rPr lang="en-US"/>
              <a:pPr/>
              <a:t>11</a:t>
            </a:fld>
            <a:endParaRPr lang="en-US" dirty="0"/>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4DA1A9EA-B4D4-460D-B327-EB4146318191}" type="slidenum">
              <a:rPr lang="en-GB">
                <a:latin typeface="Times New Roman" pitchFamily="18" charset="0"/>
              </a:rPr>
              <a:pPr eaLnBrk="1" hangingPunct="1"/>
              <a:t>83</a:t>
            </a:fld>
            <a:endParaRPr lang="en-GB">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42003E1A-3590-404C-BFFF-405FFD04A15A}" type="slidenum">
              <a:rPr lang="en-GB">
                <a:latin typeface="Times New Roman" pitchFamily="18" charset="0"/>
              </a:rPr>
              <a:pPr eaLnBrk="1" hangingPunct="1"/>
              <a:t>84</a:t>
            </a:fld>
            <a:endParaRPr lang="en-GB">
              <a:latin typeface="Times New Roman"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BE5792-0407-4360-8806-83159040D66C}" type="slidenum">
              <a:rPr lang="en-US"/>
              <a:pPr/>
              <a:t>85</a:t>
            </a:fld>
            <a:endParaRPr lang="en-US"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723649-5616-49C0-B0CB-E3E7E5056FD2}" type="slidenum">
              <a:rPr lang="en-US"/>
              <a:pPr/>
              <a:t>86</a:t>
            </a:fld>
            <a:endParaRPr lang="en-US"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C5430F9-53DA-4D50-935F-3F1EE5A8E8EC}" type="slidenum">
              <a:rPr lang="en-US" smtClean="0">
                <a:latin typeface="Times New Roman" pitchFamily="18" charset="0"/>
              </a:rPr>
              <a:pPr/>
              <a:t>87</a:t>
            </a:fld>
            <a:endParaRPr lang="en-US" dirty="0" smtClean="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5DF8D07-60AF-4C81-8556-EB5BB5CDA97F}" type="slidenum">
              <a:rPr lang="en-US" smtClean="0">
                <a:latin typeface="Times New Roman" pitchFamily="18" charset="0"/>
              </a:rPr>
              <a:pPr/>
              <a:t>88</a:t>
            </a:fld>
            <a:endParaRPr lang="en-US" dirty="0" smtClean="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751A226-29E2-41BE-84F6-38250E96F016}" type="slidenum">
              <a:rPr lang="en-US" smtClean="0">
                <a:latin typeface="Times New Roman" pitchFamily="18" charset="0"/>
              </a:rPr>
              <a:pPr/>
              <a:t>89</a:t>
            </a:fld>
            <a:endParaRPr lang="en-US" dirty="0" smtClean="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F451761-6181-4FB6-8B9F-C31229923C7A}" type="slidenum">
              <a:rPr lang="en-US" smtClean="0">
                <a:latin typeface="Times New Roman" pitchFamily="18" charset="0"/>
              </a:rPr>
              <a:pPr/>
              <a:t>90</a:t>
            </a:fld>
            <a:endParaRPr lang="en-US" dirty="0" smtClean="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2F9CD36-4BE7-4114-B6B6-E4DB1214D0DB}" type="slidenum">
              <a:rPr lang="en-US" smtClean="0">
                <a:latin typeface="Times New Roman" pitchFamily="18" charset="0"/>
              </a:rPr>
              <a:pPr/>
              <a:t>91</a:t>
            </a:fld>
            <a:endParaRPr lang="en-US" dirty="0" smtClean="0">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2D3AB3E-1397-417B-8D4B-F816431D2397}" type="slidenum">
              <a:rPr lang="en-US" smtClean="0">
                <a:latin typeface="Times New Roman" pitchFamily="18" charset="0"/>
              </a:rPr>
              <a:pPr/>
              <a:t>92</a:t>
            </a:fld>
            <a:endParaRPr lang="en-US" dirty="0" smtClean="0">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105514-C22B-491D-90D9-7CB259C65A59}" type="slidenum">
              <a:rPr lang="en-US"/>
              <a:pPr/>
              <a:t>12</a:t>
            </a:fld>
            <a:endParaRPr lang="en-US" dirty="0"/>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01F7519-2347-4511-A796-4769059CB079}" type="slidenum">
              <a:rPr lang="en-US" smtClean="0">
                <a:latin typeface="Times New Roman" pitchFamily="18" charset="0"/>
              </a:rPr>
              <a:pPr/>
              <a:t>93</a:t>
            </a:fld>
            <a:endParaRPr lang="en-US" dirty="0" smtClean="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E78AFBA-C5FD-4813-8FFB-EA44050DAB1E}" type="slidenum">
              <a:rPr lang="en-US" smtClean="0">
                <a:latin typeface="Times New Roman" pitchFamily="18" charset="0"/>
              </a:rPr>
              <a:pPr/>
              <a:t>94</a:t>
            </a:fld>
            <a:endParaRPr lang="en-US" dirty="0" smtClean="0">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A96F6F0-2A60-4691-9BD0-EE8B5CCCA7A6}" type="slidenum">
              <a:rPr lang="en-US" smtClean="0">
                <a:latin typeface="Times New Roman" pitchFamily="18" charset="0"/>
              </a:rPr>
              <a:pPr/>
              <a:t>95</a:t>
            </a:fld>
            <a:endParaRPr lang="en-US" dirty="0" smtClean="0">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66E2E1B-8A24-4690-A41F-F510C1562B6F}" type="slidenum">
              <a:rPr lang="en-US" smtClean="0">
                <a:latin typeface="Times New Roman" pitchFamily="18" charset="0"/>
              </a:rPr>
              <a:pPr/>
              <a:t>96</a:t>
            </a:fld>
            <a:endParaRPr lang="en-US" dirty="0" smtClean="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9D193D28-8006-4DEC-85F2-5A18AFE13A5D}" type="slidenum">
              <a:rPr lang="en-GB">
                <a:latin typeface="Times New Roman" pitchFamily="18" charset="0"/>
              </a:rPr>
              <a:pPr eaLnBrk="1" hangingPunct="1"/>
              <a:t>98</a:t>
            </a:fld>
            <a:endParaRPr lang="en-GB">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73A5C5-8792-4AB4-9260-F55D2C39ABBF}" type="slidenum">
              <a:rPr lang="en-US"/>
              <a:pPr/>
              <a:t>104</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8C147C-1FDF-4FE6-987D-154FB7B5DFF7}" type="slidenum">
              <a:rPr lang="en-US"/>
              <a:pPr/>
              <a:t>105</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xfrm>
            <a:off x="914400" y="4343400"/>
            <a:ext cx="5029200" cy="4114800"/>
          </a:xfrm>
        </p:spPr>
        <p:txBody>
          <a:bodyPr/>
          <a:lstStyle/>
          <a:p>
            <a:r>
              <a:rPr lang="en-GB"/>
              <a:t>One of the simplest models we use in statistics is the mean. Some of you may have trouble thinking of the mean as a model, but in fact it is because it represents a summary of data. The mean is a hypothetical value that can be calculated for any data set, it doesn’t have to be a value that is actually observed in the data set. For example, if we took five statistics lecturers and measured the number of friends that they had, we might find the following data: 1, 3, 4, 3, 2. If we take the mean number of friends, this can be calculated by adding the values we obtained, and dividing by the number of values measured:. Now, we know that it is impossible to have 2.6 friends (unless you chop someone up with a chainsaw and befriend part of their remains, which in practice has proved disturbing) so the mean value is a </a:t>
            </a:r>
            <a:r>
              <a:rPr lang="en-GB" i="1"/>
              <a:t>hypothetical</a:t>
            </a:r>
            <a:r>
              <a:rPr lang="en-GB"/>
              <a:t> value. As such, the mean is a model that we create to summarise our data.</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EC8DA5-FEB4-4139-895C-2D2A99FE678B}" type="slidenum">
              <a:rPr lang="en-US"/>
              <a:pPr/>
              <a:t>106</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xfrm>
            <a:off x="914400" y="4343400"/>
            <a:ext cx="5029200" cy="4114800"/>
          </a:xfrm>
        </p:spPr>
        <p:txBody>
          <a:bodyPr/>
          <a:lstStyle/>
          <a:p>
            <a:pPr algn="just">
              <a:spcAft>
                <a:spcPts val="1000"/>
              </a:spcAft>
            </a:pPr>
            <a:endParaRPr lang="en-GB"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BE6995-FEC7-4B20-A23D-939F708BE84D}" type="slidenum">
              <a:rPr lang="en-US"/>
              <a:pPr/>
              <a:t>108</a:t>
            </a:fld>
            <a:endParaRPr 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640584-D0AF-49F2-8C41-D217A6620F7C}" type="slidenum">
              <a:rPr lang="en-US"/>
              <a:pPr/>
              <a:t>111</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32E8CC-AB04-441C-B76E-0787E704CDC1}" type="slidenum">
              <a:rPr lang="en-US"/>
              <a:pPr/>
              <a:t>21</a:t>
            </a:fld>
            <a:endParaRPr lang="en-US" dirty="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149B1C3-1195-4473-96F8-3B554E218D02}" type="slidenum">
              <a:rPr lang="en-US" smtClean="0"/>
              <a:pPr/>
              <a:t>112</a:t>
            </a:fld>
            <a:endParaRPr lang="en-US" smtClean="0"/>
          </a:p>
        </p:txBody>
      </p:sp>
      <p:sp>
        <p:nvSpPr>
          <p:cNvPr id="40963" name="Rectangle 2"/>
          <p:cNvSpPr>
            <a:spLocks noGrp="1" noRot="1" noChangeAspect="1" noChangeArrowheads="1" noTextEdit="1"/>
          </p:cNvSpPr>
          <p:nvPr>
            <p:ph type="sldImg"/>
          </p:nvPr>
        </p:nvSpPr>
        <p:spPr>
          <a:xfrm>
            <a:off x="1182688" y="708025"/>
            <a:ext cx="4537075" cy="3402013"/>
          </a:xfrm>
          <a:ln/>
        </p:spPr>
      </p:sp>
      <p:sp>
        <p:nvSpPr>
          <p:cNvPr id="40964" name="Rectangle 3"/>
          <p:cNvSpPr>
            <a:spLocks noGrp="1" noChangeArrowheads="1"/>
          </p:cNvSpPr>
          <p:nvPr>
            <p:ph type="body" idx="1"/>
          </p:nvPr>
        </p:nvSpPr>
        <p:spPr>
          <a:xfrm>
            <a:off x="941388" y="4322763"/>
            <a:ext cx="5019675" cy="4111625"/>
          </a:xfrm>
          <a:noFill/>
          <a:ln/>
        </p:spPr>
        <p:txBody>
          <a:bodyPr/>
          <a:lstStyle/>
          <a:p>
            <a:pPr eaLnBrk="1" hangingPunct="1"/>
            <a:endParaRPr lang="en-GB"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25B12A-5817-4E6F-8CDB-700B930B6D87}" type="slidenum">
              <a:rPr lang="en-US"/>
              <a:pPr/>
              <a:t>113</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xfrm>
            <a:off x="914400" y="4343400"/>
            <a:ext cx="5029200" cy="4114800"/>
          </a:xfrm>
        </p:spPr>
        <p:txBody>
          <a:bodyPr/>
          <a:lstStyle/>
          <a:p>
            <a:pPr algn="just"/>
            <a:endParaRPr lang="en-GB"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E1AD0-E17B-4612-9F9D-D486A79F6910}" type="slidenum">
              <a:rPr lang="en-US"/>
              <a:pPr/>
              <a:t>114</a:t>
            </a:fld>
            <a:endParaRPr 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914400" y="4343400"/>
            <a:ext cx="5029200" cy="4114800"/>
          </a:xfrm>
        </p:spPr>
        <p:txBody>
          <a:bodyPr/>
          <a:lstStyle/>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582C0A-9BF3-4465-B8F6-13CEABCEE757}" type="slidenum">
              <a:rPr lang="en-US"/>
              <a:pPr/>
              <a:t>119</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xfrm>
            <a:off x="914400" y="4343400"/>
            <a:ext cx="5029200" cy="4114800"/>
          </a:xfrm>
        </p:spPr>
        <p:txBody>
          <a:bodyPr/>
          <a:lstStyle/>
          <a:p>
            <a:pPr algn="just">
              <a:spcAft>
                <a:spcPts val="1000"/>
              </a:spcAft>
            </a:pPr>
            <a:endParaRPr lang="en-GB"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2A1AE41-72C7-4F8C-B8C3-CE068D61AABA}" type="slidenum">
              <a:rPr lang="en-US" smtClean="0"/>
              <a:pPr/>
              <a:t>128</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14400" y="4343400"/>
            <a:ext cx="5029200" cy="4114800"/>
          </a:xfrm>
          <a:noFill/>
          <a:ln/>
        </p:spPr>
        <p:txBody>
          <a:bodyPr/>
          <a:lstStyle/>
          <a:p>
            <a:pPr eaLnBrk="1" hangingPunct="1"/>
            <a:endParaRPr lang="en-GB"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D89A03-1C7A-4ED7-B243-DB20DF7CEBC2}" type="slidenum">
              <a:rPr lang="en-US"/>
              <a:pPr/>
              <a:t>136</a:t>
            </a:fld>
            <a:endParaRPr lang="en-US"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E853DD-99CF-4E29-B610-46F22FC383C6}" type="slidenum">
              <a:rPr lang="en-US"/>
              <a:pPr/>
              <a:t>146</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r>
              <a:rPr lang="en-US"/>
              <a:t>See pages 124-125.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E6BE4A-0F9A-4691-B312-B3A045666E4D}" type="slidenum">
              <a:rPr lang="en-US"/>
              <a:pPr/>
              <a:t>26</a:t>
            </a:fld>
            <a:endParaRPr lang="en-US"/>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r>
              <a:rPr lang="en-US"/>
              <a:t>See page 189 for more information.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66C8A-4F8B-4F9A-A76F-B7B73431DC5C}" type="slidenum">
              <a:rPr lang="en-US"/>
              <a:pPr/>
              <a:t>30</a:t>
            </a:fld>
            <a:endParaRPr lang="en-US"/>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D89A03-1C7A-4ED7-B243-DB20DF7CEBC2}" type="slidenum">
              <a:rPr lang="en-US"/>
              <a:pPr/>
              <a:t>33</a:t>
            </a:fld>
            <a:endParaRPr lang="en-US"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A3F73025-CB90-41C9-9EC9-B4263CF0F2B8}" type="slidenum">
              <a:rPr lang="en-GB">
                <a:latin typeface="Times New Roman" pitchFamily="18" charset="0"/>
              </a:rPr>
              <a:pPr eaLnBrk="1" hangingPunct="1"/>
              <a:t>62</a:t>
            </a:fld>
            <a:endParaRPr lang="en-GB">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3ABBA5B7-7BC8-4C46-9C85-70D7D0D104C8}" type="slidenum">
              <a:rPr lang="en-GB">
                <a:latin typeface="Times New Roman" pitchFamily="18" charset="0"/>
              </a:rPr>
              <a:pPr eaLnBrk="1" hangingPunct="1"/>
              <a:t>63</a:t>
            </a:fld>
            <a:endParaRPr lang="en-GB">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E6C4DBC4-787E-4058-8C4C-A5386723F2EB}" type="datetime1">
              <a:rPr lang="en-IE" smtClean="0"/>
              <a:t>26/09/2018</a:t>
            </a:fld>
            <a:endParaRPr lang="en-IE" dirty="0"/>
          </a:p>
        </p:txBody>
      </p:sp>
      <p:sp>
        <p:nvSpPr>
          <p:cNvPr id="17" name="Footer Placeholder 16"/>
          <p:cNvSpPr>
            <a:spLocks noGrp="1"/>
          </p:cNvSpPr>
          <p:nvPr>
            <p:ph type="ftr" sz="quarter" idx="11"/>
          </p:nvPr>
        </p:nvSpPr>
        <p:spPr>
          <a:xfrm>
            <a:off x="2898648" y="6355080"/>
            <a:ext cx="3474720" cy="365760"/>
          </a:xfrm>
        </p:spPr>
        <p:txBody>
          <a:bodyPr/>
          <a:lstStyle/>
          <a:p>
            <a:endParaRPr lang="en-IE" dirty="0"/>
          </a:p>
        </p:txBody>
      </p:sp>
      <p:sp>
        <p:nvSpPr>
          <p:cNvPr id="29" name="Slide Number Placeholder 28"/>
          <p:cNvSpPr>
            <a:spLocks noGrp="1"/>
          </p:cNvSpPr>
          <p:nvPr>
            <p:ph type="sldNum" sz="quarter" idx="12"/>
          </p:nvPr>
        </p:nvSpPr>
        <p:spPr>
          <a:xfrm>
            <a:off x="1216152" y="6355080"/>
            <a:ext cx="1219200" cy="365760"/>
          </a:xfrm>
        </p:spPr>
        <p:txBody>
          <a:bodyPr/>
          <a:lstStyle/>
          <a:p>
            <a:fld id="{31BA1D17-7862-4867-98E9-F21210D7D159}" type="slidenum">
              <a:rPr lang="en-IE" smtClean="0"/>
              <a:t>‹#›</a:t>
            </a:fld>
            <a:endParaRPr lang="en-IE"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9BF295-1FAF-42EC-AEA9-6AD8B5077078}" type="datetime1">
              <a:rPr lang="en-IE" smtClean="0"/>
              <a:t>26/09/2018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31BA1D17-7862-4867-98E9-F21210D7D159}" type="slidenum">
              <a:rPr lang="en-IE" smtClean="0"/>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D92A80-8FA8-4200-817F-B935D9108D8C}" type="datetime1">
              <a:rPr lang="en-IE" smtClean="0"/>
              <a:t>26/09/2018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31BA1D17-7862-4867-98E9-F21210D7D159}" type="slidenum">
              <a:rPr lang="en-IE" smtClean="0"/>
              <a:t>‹#›</a:t>
            </a:fld>
            <a:endParaRPr lang="en-IE"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E"/>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hart Placeholder 3"/>
          <p:cNvSpPr>
            <a:spLocks noGrp="1"/>
          </p:cNvSpPr>
          <p:nvPr>
            <p:ph type="chart" sz="half" idx="2"/>
          </p:nvPr>
        </p:nvSpPr>
        <p:spPr>
          <a:xfrm>
            <a:off x="4648200" y="1981200"/>
            <a:ext cx="3810000" cy="4114800"/>
          </a:xfrm>
        </p:spPr>
        <p:txBody>
          <a:bodyPr/>
          <a:lstStyle/>
          <a:p>
            <a:endParaRPr lang="en-IE" dirty="0"/>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DA8C3B92-998F-44E8-9879-56DD6E53538E}" type="datetime1">
              <a:rPr lang="en-IE" smtClean="0"/>
              <a:t>26/09/2018</a:t>
            </a:fld>
            <a:endParaRPr lang="en-US" dirty="0"/>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755754A1-0A71-41C7-A563-7C58ED569408}" type="slidenum">
              <a:rPr lang="en-US"/>
              <a:pPr/>
              <a:t>‹#›</a:t>
            </a:fld>
            <a:endParaRPr lang="en-US" dirty="0"/>
          </a:p>
        </p:txBody>
      </p:sp>
    </p:spTree>
    <p:extLst>
      <p:ext uri="{BB962C8B-B14F-4D97-AF65-F5344CB8AC3E}">
        <p14:creationId xmlns:p14="http://schemas.microsoft.com/office/powerpoint/2010/main" val="853699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763713" y="274638"/>
            <a:ext cx="6923087"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Date Placeholder 2"/>
          <p:cNvSpPr>
            <a:spLocks noGrp="1"/>
          </p:cNvSpPr>
          <p:nvPr>
            <p:ph type="dt" sz="half" idx="10"/>
          </p:nvPr>
        </p:nvSpPr>
        <p:spPr>
          <a:xfrm>
            <a:off x="457200" y="6381750"/>
            <a:ext cx="2133600" cy="339725"/>
          </a:xfrm>
        </p:spPr>
        <p:txBody>
          <a:bodyPr/>
          <a:lstStyle>
            <a:lvl1pPr>
              <a:defRPr/>
            </a:lvl1pPr>
          </a:lstStyle>
          <a:p>
            <a:r>
              <a:rPr lang="en-US"/>
              <a:t>Slide </a:t>
            </a:r>
            <a:fld id="{1F19B1D0-67F8-4A78-B249-270B6A6FFAA7}" type="slidenum">
              <a:rPr lang="en-US"/>
              <a:pPr/>
              <a:t>‹#›</a:t>
            </a:fld>
            <a:endParaRPr lang="en-US"/>
          </a:p>
        </p:txBody>
      </p:sp>
    </p:spTree>
    <p:extLst>
      <p:ext uri="{BB962C8B-B14F-4D97-AF65-F5344CB8AC3E}">
        <p14:creationId xmlns:p14="http://schemas.microsoft.com/office/powerpoint/2010/main" val="162252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763713" y="274638"/>
            <a:ext cx="6923087"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1763713" y="1600200"/>
            <a:ext cx="6923087"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763713" y="3938588"/>
            <a:ext cx="6923087"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81750"/>
            <a:ext cx="2133600" cy="339725"/>
          </a:xfrm>
        </p:spPr>
        <p:txBody>
          <a:bodyPr/>
          <a:lstStyle>
            <a:lvl1pPr>
              <a:defRPr/>
            </a:lvl1pPr>
          </a:lstStyle>
          <a:p>
            <a:r>
              <a:rPr lang="en-US"/>
              <a:t>Slide </a:t>
            </a:r>
            <a:fld id="{40FC1C16-741D-4E5A-B93A-1E125AE7DE48}" type="slidenum">
              <a:rPr lang="en-US"/>
              <a:pPr/>
              <a:t>‹#›</a:t>
            </a:fld>
            <a:endParaRPr lang="en-US"/>
          </a:p>
        </p:txBody>
      </p:sp>
    </p:spTree>
    <p:extLst>
      <p:ext uri="{BB962C8B-B14F-4D97-AF65-F5344CB8AC3E}">
        <p14:creationId xmlns:p14="http://schemas.microsoft.com/office/powerpoint/2010/main" val="331169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B74ED16-1D44-43DC-A587-70F8DC7326E7}" type="datetime1">
              <a:rPr lang="en-IE" smtClean="0"/>
              <a:t>26/09/2018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31BA1D17-7862-4867-98E9-F21210D7D159}" type="slidenum">
              <a:rPr lang="en-IE" smtClean="0"/>
              <a:t>‹#›</a:t>
            </a:fld>
            <a:endParaRPr lang="en-IE"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9972D53F-8125-41CC-A4BB-95F4570F9C85}" type="datetime1">
              <a:rPr lang="en-IE" smtClean="0"/>
              <a:t>26/09/2018</a:t>
            </a:fld>
            <a:endParaRPr lang="en-IE" dirty="0"/>
          </a:p>
        </p:txBody>
      </p:sp>
      <p:sp>
        <p:nvSpPr>
          <p:cNvPr id="5" name="Footer Placeholder 4"/>
          <p:cNvSpPr>
            <a:spLocks noGrp="1"/>
          </p:cNvSpPr>
          <p:nvPr>
            <p:ph type="ftr" sz="quarter" idx="11"/>
          </p:nvPr>
        </p:nvSpPr>
        <p:spPr>
          <a:xfrm>
            <a:off x="2898648" y="6355080"/>
            <a:ext cx="3474720" cy="365760"/>
          </a:xfrm>
        </p:spPr>
        <p:txBody>
          <a:bodyPr/>
          <a:lstStyle/>
          <a:p>
            <a:endParaRPr lang="en-IE" dirty="0"/>
          </a:p>
        </p:txBody>
      </p:sp>
      <p:sp>
        <p:nvSpPr>
          <p:cNvPr id="6" name="Slide Number Placeholder 5"/>
          <p:cNvSpPr>
            <a:spLocks noGrp="1"/>
          </p:cNvSpPr>
          <p:nvPr>
            <p:ph type="sldNum" sz="quarter" idx="12"/>
          </p:nvPr>
        </p:nvSpPr>
        <p:spPr>
          <a:xfrm>
            <a:off x="1069848" y="6355080"/>
            <a:ext cx="1520952" cy="365760"/>
          </a:xfrm>
        </p:spPr>
        <p:txBody>
          <a:bodyPr/>
          <a:lstStyle/>
          <a:p>
            <a:fld id="{31BA1D17-7862-4867-98E9-F21210D7D159}" type="slidenum">
              <a:rPr lang="en-IE" smtClean="0"/>
              <a:t>‹#›</a:t>
            </a:fld>
            <a:endParaRPr lang="en-IE"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5232AEF-29F0-4CF0-BC88-2928DA77B855}" type="datetime1">
              <a:rPr lang="en-IE" smtClean="0"/>
              <a:t>26/09/2018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31BA1D17-7862-4867-98E9-F21210D7D159}" type="slidenum">
              <a:rPr lang="en-IE" smtClean="0"/>
              <a:t>‹#›</a:t>
            </a:fld>
            <a:endParaRPr lang="en-IE"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B10D94A-ABB1-451B-A9D6-F7F80BAB6C1C}" type="datetime1">
              <a:rPr lang="en-IE" smtClean="0"/>
              <a:t>26/09/2018</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31BA1D17-7862-4867-98E9-F21210D7D159}" type="slidenum">
              <a:rPr lang="en-IE" smtClean="0"/>
              <a:t>‹#›</a:t>
            </a:fld>
            <a:endParaRPr lang="en-IE"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1B87515-2281-47DB-9FCB-61CB00284583}" type="datetime1">
              <a:rPr lang="en-IE" smtClean="0"/>
              <a:t>26/09/2018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31BA1D17-7862-4867-98E9-F21210D7D159}" type="slidenum">
              <a:rPr lang="en-IE" smtClean="0"/>
              <a:t>‹#›</a:t>
            </a:fld>
            <a:endParaRPr lang="en-IE"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07563-5B2E-4B6E-905F-A20D455B1A31}" type="datetime1">
              <a:rPr lang="en-IE" smtClean="0"/>
              <a:t>26/09/2018</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31BA1D17-7862-4867-98E9-F21210D7D159}" type="slidenum">
              <a:rPr lang="en-IE" smtClean="0"/>
              <a:t>‹#›</a:t>
            </a:fld>
            <a:endParaRPr lang="en-IE"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3C564A-4BBC-452F-870B-281897BC602F}" type="datetime1">
              <a:rPr lang="en-IE" smtClean="0"/>
              <a:t>26/09/2018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31BA1D17-7862-4867-98E9-F21210D7D159}" type="slidenum">
              <a:rPr lang="en-IE" smtClean="0"/>
              <a:t>‹#›</a:t>
            </a:fld>
            <a:endParaRPr lang="en-IE"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4D5EB4-BE09-4793-8FE0-0CC1B1F52355}" type="datetime1">
              <a:rPr lang="en-IE" smtClean="0"/>
              <a:t>26/09/2018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31BA1D17-7862-4867-98E9-F21210D7D159}" type="slidenum">
              <a:rPr lang="en-IE" smtClean="0"/>
              <a:t>‹#›</a:t>
            </a:fld>
            <a:endParaRPr lang="en-IE"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FAD547F-0155-40A8-9D8E-BFDD9DCC2B0B}" type="datetime1">
              <a:rPr lang="en-IE" smtClean="0"/>
              <a:t>26/09/2018</a:t>
            </a:fld>
            <a:endParaRPr lang="en-IE"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E"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1BA1D17-7862-4867-98E9-F21210D7D159}" type="slidenum">
              <a:rPr lang="en-IE" smtClean="0"/>
              <a:t>‹#›</a:t>
            </a:fld>
            <a:endParaRPr lang="en-IE"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2" r:id="rId12"/>
    <p:sldLayoutId id="2147483695" r:id="rId13"/>
    <p:sldLayoutId id="2147483696"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7.wmf"/><Relationship Id="rId4" Type="http://schemas.openxmlformats.org/officeDocument/2006/relationships/oleObject" Target="../embeddings/oleObject20.bin"/></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38.wmf"/><Relationship Id="rId4" Type="http://schemas.openxmlformats.org/officeDocument/2006/relationships/oleObject" Target="../embeddings/oleObject21.bin"/></Relationships>
</file>

<file path=ppt/slides/_rels/slide10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19.vml"/><Relationship Id="rId4" Type="http://schemas.openxmlformats.org/officeDocument/2006/relationships/image" Target="../media/image40.wmf"/></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41.wmf"/><Relationship Id="rId4" Type="http://schemas.openxmlformats.org/officeDocument/2006/relationships/oleObject" Target="../embeddings/oleObject23.bin"/></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3.png"/><Relationship Id="rId5" Type="http://schemas.openxmlformats.org/officeDocument/2006/relationships/image" Target="../media/image42.wmf"/><Relationship Id="rId4" Type="http://schemas.openxmlformats.org/officeDocument/2006/relationships/oleObject" Target="../embeddings/oleObject24.bin"/></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44.wmf"/><Relationship Id="rId4" Type="http://schemas.openxmlformats.org/officeDocument/2006/relationships/oleObject" Target="../embeddings/oleObject25.bin"/></Relationships>
</file>

<file path=ppt/slides/_rels/slide1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48.wmf"/><Relationship Id="rId11" Type="http://schemas.openxmlformats.org/officeDocument/2006/relationships/image" Target="../media/image51.wmf"/><Relationship Id="rId5" Type="http://schemas.openxmlformats.org/officeDocument/2006/relationships/oleObject" Target="../embeddings/oleObject27.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29.bin"/></Relationships>
</file>

<file path=ppt/slides/_rels/slide124.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image" Target="../media/image52.wmf"/><Relationship Id="rId4" Type="http://schemas.openxmlformats.org/officeDocument/2006/relationships/oleObject" Target="../embeddings/oleObject31.bin"/></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52.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58.png"/></Relationships>
</file>

<file path=ppt/slides/_rels/slide134.x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png"/><Relationship Id="rId1" Type="http://schemas.openxmlformats.org/officeDocument/2006/relationships/slideLayout" Target="../slideLayouts/slideLayout7.xml"/><Relationship Id="rId5" Type="http://schemas.openxmlformats.org/officeDocument/2006/relationships/image" Target="../media/image65.png"/><Relationship Id="rId4" Type="http://schemas.openxmlformats.org/officeDocument/2006/relationships/image" Target="../media/image64.wmf"/></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4.wmf"/><Relationship Id="rId4" Type="http://schemas.openxmlformats.org/officeDocument/2006/relationships/oleObject" Target="../embeddings/oleObject3.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0.xml"/><Relationship Id="rId7" Type="http://schemas.openxmlformats.org/officeDocument/2006/relationships/image" Target="../media/image16.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5.wmf"/><Relationship Id="rId4" Type="http://schemas.openxmlformats.org/officeDocument/2006/relationships/oleObject" Target="../embeddings/oleObject4.bin"/><Relationship Id="rId9" Type="http://schemas.openxmlformats.org/officeDocument/2006/relationships/image" Target="../media/image17.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9.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0.png"/><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0.png"/></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2.png"/><Relationship Id="rId5" Type="http://schemas.openxmlformats.org/officeDocument/2006/relationships/oleObject" Target="../embeddings/oleObject11.bin"/><Relationship Id="rId4" Type="http://schemas.openxmlformats.org/officeDocument/2006/relationships/image" Target="../media/image21.png"/></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0.png"/></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26.wmf"/><Relationship Id="rId4" Type="http://schemas.openxmlformats.org/officeDocument/2006/relationships/oleObject" Target="../embeddings/oleObject13.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26.wmf"/><Relationship Id="rId4"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26.wmf"/><Relationship Id="rId4" Type="http://schemas.openxmlformats.org/officeDocument/2006/relationships/oleObject" Target="../embeddings/oleObject15.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26.wmf"/><Relationship Id="rId4" Type="http://schemas.openxmlformats.org/officeDocument/2006/relationships/oleObject" Target="../embeddings/oleObject16.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26.wmf"/><Relationship Id="rId4" Type="http://schemas.openxmlformats.org/officeDocument/2006/relationships/oleObject" Target="../embeddings/oleObject17.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27.png"/><Relationship Id="rId4" Type="http://schemas.openxmlformats.org/officeDocument/2006/relationships/oleObject" Target="../embeddings/oleObject18.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28.png"/><Relationship Id="rId4" Type="http://schemas.openxmlformats.org/officeDocument/2006/relationships/oleObject" Target="../embeddings/oleObject19.bin"/></Relationships>
</file>

<file path=ppt/slides/_rels/slide8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E" dirty="0" smtClean="0"/>
              <a:t>Probability and Statistical Inference	</a:t>
            </a:r>
            <a:endParaRPr lang="en-IE" dirty="0"/>
          </a:p>
        </p:txBody>
      </p:sp>
      <p:sp>
        <p:nvSpPr>
          <p:cNvPr id="3" name="Subtitle 2"/>
          <p:cNvSpPr>
            <a:spLocks noGrp="1"/>
          </p:cNvSpPr>
          <p:nvPr>
            <p:ph type="subTitle" idx="1"/>
          </p:nvPr>
        </p:nvSpPr>
        <p:spPr/>
        <p:txBody>
          <a:bodyPr/>
          <a:lstStyle/>
          <a:p>
            <a:r>
              <a:rPr lang="en-IE" dirty="0" smtClean="0"/>
              <a:t>Describing and Presenting Data</a:t>
            </a:r>
            <a:endParaRPr lang="en-IE" dirty="0"/>
          </a:p>
        </p:txBody>
      </p:sp>
      <p:sp>
        <p:nvSpPr>
          <p:cNvPr id="4" name="TextBox 3"/>
          <p:cNvSpPr txBox="1"/>
          <p:nvPr/>
        </p:nvSpPr>
        <p:spPr>
          <a:xfrm>
            <a:off x="107504" y="5877272"/>
            <a:ext cx="8928992" cy="923330"/>
          </a:xfrm>
          <a:prstGeom prst="rect">
            <a:avLst/>
          </a:prstGeom>
          <a:noFill/>
        </p:spPr>
        <p:txBody>
          <a:bodyPr wrap="square" rtlCol="0">
            <a:spAutoFit/>
          </a:bodyPr>
          <a:lstStyle/>
          <a:p>
            <a:r>
              <a:rPr lang="en-IE" dirty="0" smtClean="0"/>
              <a:t>Sources used in creation of  this lecture: </a:t>
            </a:r>
          </a:p>
          <a:p>
            <a:r>
              <a:rPr lang="en-IE" dirty="0"/>
              <a:t>Statistics and Data Analysis, Peck, Olsen and </a:t>
            </a:r>
            <a:r>
              <a:rPr lang="en-IE" dirty="0" smtClean="0"/>
              <a:t>Devore; Discovering </a:t>
            </a:r>
            <a:r>
              <a:rPr lang="en-IE" dirty="0"/>
              <a:t>Statistics Using IBM </a:t>
            </a:r>
            <a:r>
              <a:rPr lang="en-IE" dirty="0" smtClean="0"/>
              <a:t>SPSS (equivalent R book) , </a:t>
            </a:r>
            <a:r>
              <a:rPr lang="en-IE" dirty="0"/>
              <a:t>Andy </a:t>
            </a:r>
            <a:r>
              <a:rPr lang="en-IE" dirty="0" smtClean="0"/>
              <a:t>Field; Understanding </a:t>
            </a:r>
            <a:r>
              <a:rPr lang="en-IE" dirty="0"/>
              <a:t>Basic Statistics, </a:t>
            </a:r>
            <a:r>
              <a:rPr lang="en-IE" dirty="0" err="1"/>
              <a:t>Brase</a:t>
            </a:r>
            <a:r>
              <a:rPr lang="en-IE" dirty="0"/>
              <a:t> and </a:t>
            </a:r>
            <a:r>
              <a:rPr lang="en-IE" dirty="0" err="1" smtClean="0"/>
              <a:t>Brase</a:t>
            </a:r>
            <a:endParaRPr lang="en-IE" dirty="0"/>
          </a:p>
        </p:txBody>
      </p:sp>
    </p:spTree>
    <p:extLst>
      <p:ext uri="{BB962C8B-B14F-4D97-AF65-F5344CB8AC3E}">
        <p14:creationId xmlns:p14="http://schemas.microsoft.com/office/powerpoint/2010/main" val="470892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normAutofit fontScale="90000"/>
          </a:bodyPr>
          <a:lstStyle/>
          <a:p>
            <a:r>
              <a:rPr lang="en-US" dirty="0" smtClean="0"/>
              <a:t>What do I need to describe for numerical data?</a:t>
            </a:r>
            <a:endParaRPr lang="en-US" dirty="0"/>
          </a:p>
        </p:txBody>
      </p:sp>
      <p:sp>
        <p:nvSpPr>
          <p:cNvPr id="10" name="Content Placeholder 9"/>
          <p:cNvSpPr>
            <a:spLocks noGrp="1"/>
          </p:cNvSpPr>
          <p:nvPr>
            <p:ph sz="quarter" idx="1"/>
          </p:nvPr>
        </p:nvSpPr>
        <p:spPr/>
        <p:txBody>
          <a:bodyPr>
            <a:normAutofit/>
          </a:bodyPr>
          <a:lstStyle/>
          <a:p>
            <a:r>
              <a:rPr lang="en-IE" dirty="0"/>
              <a:t>Unusual </a:t>
            </a:r>
            <a:r>
              <a:rPr lang="en-IE" dirty="0" smtClean="0"/>
              <a:t>Occurrences</a:t>
            </a:r>
            <a:endParaRPr lang="en-IE" dirty="0"/>
          </a:p>
          <a:p>
            <a:pPr lvl="1"/>
            <a:r>
              <a:rPr lang="en-IE" dirty="0" smtClean="0"/>
              <a:t>Outliers (</a:t>
            </a:r>
            <a:r>
              <a:rPr lang="en-US" dirty="0"/>
              <a:t>value that lies away from the rest of the </a:t>
            </a:r>
            <a:r>
              <a:rPr lang="en-US" dirty="0" smtClean="0"/>
              <a:t>data)</a:t>
            </a:r>
            <a:endParaRPr lang="en-IE" dirty="0"/>
          </a:p>
          <a:p>
            <a:pPr lvl="1"/>
            <a:r>
              <a:rPr lang="en-IE" dirty="0"/>
              <a:t>Gaps</a:t>
            </a:r>
          </a:p>
          <a:p>
            <a:pPr lvl="1"/>
            <a:r>
              <a:rPr lang="en-IE" dirty="0"/>
              <a:t>Clusters</a:t>
            </a:r>
          </a:p>
          <a:p>
            <a:r>
              <a:rPr lang="en-IE" dirty="0"/>
              <a:t>Context</a:t>
            </a:r>
          </a:p>
          <a:p>
            <a:pPr lvl="1"/>
            <a:r>
              <a:rPr lang="en-US" dirty="0"/>
              <a:t>You must write your answer in reference to the context in the problem, using </a:t>
            </a:r>
            <a:r>
              <a:rPr lang="en-US" b="1" dirty="0"/>
              <a:t>correct statistical vocabulary </a:t>
            </a:r>
            <a:r>
              <a:rPr lang="en-US" dirty="0"/>
              <a:t>and using complete </a:t>
            </a:r>
            <a:r>
              <a:rPr lang="en-US" dirty="0" smtClean="0"/>
              <a:t>sentences</a:t>
            </a:r>
            <a:r>
              <a:rPr lang="en-US" dirty="0"/>
              <a:t>.</a:t>
            </a:r>
            <a:endParaRPr lang="en-IE" dirty="0"/>
          </a:p>
          <a:p>
            <a:endParaRPr lang="en-IE" dirty="0"/>
          </a:p>
        </p:txBody>
      </p:sp>
    </p:spTree>
    <p:extLst>
      <p:ext uri="{BB962C8B-B14F-4D97-AF65-F5344CB8AC3E}">
        <p14:creationId xmlns:p14="http://schemas.microsoft.com/office/powerpoint/2010/main" val="226419854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Distribution is central to choosing the correct test</a:t>
            </a:r>
            <a:endParaRPr lang="en-IE" dirty="0"/>
          </a:p>
        </p:txBody>
      </p:sp>
      <p:sp>
        <p:nvSpPr>
          <p:cNvPr id="3" name="Content Placeholder 2"/>
          <p:cNvSpPr>
            <a:spLocks noGrp="1"/>
          </p:cNvSpPr>
          <p:nvPr>
            <p:ph sz="quarter" idx="1"/>
          </p:nvPr>
        </p:nvSpPr>
        <p:spPr/>
        <p:txBody>
          <a:bodyPr/>
          <a:lstStyle/>
          <a:p>
            <a:r>
              <a:rPr lang="en-IE" dirty="0" smtClean="0"/>
              <a:t>Parametric Tests</a:t>
            </a:r>
          </a:p>
          <a:p>
            <a:pPr lvl="1"/>
            <a:r>
              <a:rPr lang="en-IE" dirty="0" smtClean="0"/>
              <a:t>Normal distribution</a:t>
            </a:r>
          </a:p>
          <a:p>
            <a:r>
              <a:rPr lang="en-IE" dirty="0" smtClean="0"/>
              <a:t>Non-parametric Tests</a:t>
            </a:r>
          </a:p>
          <a:p>
            <a:pPr lvl="1"/>
            <a:r>
              <a:rPr lang="en-IE" dirty="0" smtClean="0"/>
              <a:t>Non normal distribution</a:t>
            </a:r>
          </a:p>
          <a:p>
            <a:r>
              <a:rPr lang="en-IE" smtClean="0"/>
              <a:t>Always start </a:t>
            </a:r>
            <a:r>
              <a:rPr lang="en-IE" dirty="0" smtClean="0"/>
              <a:t>by looking at </a:t>
            </a:r>
            <a:r>
              <a:rPr lang="en-IE" smtClean="0"/>
              <a:t>the data!</a:t>
            </a:r>
            <a:endParaRPr lang="en-IE" dirty="0"/>
          </a:p>
        </p:txBody>
      </p:sp>
    </p:spTree>
    <p:extLst>
      <p:ext uri="{BB962C8B-B14F-4D97-AF65-F5344CB8AC3E}">
        <p14:creationId xmlns:p14="http://schemas.microsoft.com/office/powerpoint/2010/main" val="225414767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Research Process</a:t>
            </a:r>
            <a:endParaRPr lang="en-GB"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255147" y="1285860"/>
            <a:ext cx="7888853" cy="4786346"/>
          </a:xfrm>
          <a:prstGeom prst="rect">
            <a:avLst/>
          </a:prstGeom>
          <a:noFill/>
          <a:ln w="9525">
            <a:noFill/>
            <a:miter lim="800000"/>
            <a:headEnd/>
            <a:tailEnd/>
          </a:ln>
          <a:effectLst/>
        </p:spPr>
      </p:pic>
      <p:sp>
        <p:nvSpPr>
          <p:cNvPr id="4" name="Rectangle 3"/>
          <p:cNvSpPr/>
          <p:nvPr/>
        </p:nvSpPr>
        <p:spPr>
          <a:xfrm>
            <a:off x="1357290" y="5072074"/>
            <a:ext cx="6072230" cy="1071570"/>
          </a:xfrm>
          <a:prstGeom prst="rect">
            <a:avLst/>
          </a:prstGeom>
          <a:solidFill>
            <a:srgbClr val="4F81BD">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0338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857224" y="844120"/>
            <a:ext cx="8286776" cy="4324322"/>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7296150" y="3786190"/>
            <a:ext cx="1847850" cy="2476500"/>
          </a:xfrm>
          <a:prstGeom prst="rect">
            <a:avLst/>
          </a:prstGeom>
          <a:noFill/>
          <a:ln w="9525">
            <a:noFill/>
            <a:miter lim="800000"/>
            <a:headEnd/>
            <a:tailEnd/>
          </a:ln>
          <a:effectLst/>
        </p:spPr>
      </p:pic>
      <p:sp>
        <p:nvSpPr>
          <p:cNvPr id="2" name="Rectangle 1"/>
          <p:cNvSpPr/>
          <p:nvPr/>
        </p:nvSpPr>
        <p:spPr>
          <a:xfrm>
            <a:off x="7956376" y="1052736"/>
            <a:ext cx="1187624" cy="1224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98440457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Populations and Samples</a:t>
            </a:r>
            <a:endParaRPr lang="en-GB" dirty="0"/>
          </a:p>
        </p:txBody>
      </p:sp>
      <p:sp>
        <p:nvSpPr>
          <p:cNvPr id="3" name="Content Placeholder 2"/>
          <p:cNvSpPr>
            <a:spLocks noGrp="1"/>
          </p:cNvSpPr>
          <p:nvPr>
            <p:ph idx="1"/>
          </p:nvPr>
        </p:nvSpPr>
        <p:spPr/>
        <p:txBody>
          <a:bodyPr/>
          <a:lstStyle/>
          <a:p>
            <a:r>
              <a:rPr lang="en-GB" dirty="0" smtClean="0"/>
              <a:t>Population</a:t>
            </a:r>
          </a:p>
          <a:p>
            <a:pPr lvl="1"/>
            <a:r>
              <a:rPr lang="en-GB" dirty="0" smtClean="0"/>
              <a:t>The collection of units (be they people, plankton, plants, cities, suicidal authors, etc.) to which we want to generalize a set of findings or a statistical model</a:t>
            </a:r>
          </a:p>
          <a:p>
            <a:r>
              <a:rPr lang="en-GB" dirty="0" smtClean="0"/>
              <a:t>Sample</a:t>
            </a:r>
          </a:p>
          <a:p>
            <a:pPr lvl="1"/>
            <a:r>
              <a:rPr lang="en-GB" dirty="0" smtClean="0"/>
              <a:t>A smaller (but hopefully representative) collection of units from a population used to determine truths about that population</a:t>
            </a:r>
            <a:endParaRPr lang="en-GB" dirty="0"/>
          </a:p>
        </p:txBody>
      </p:sp>
    </p:spTree>
    <p:extLst>
      <p:ext uri="{BB962C8B-B14F-4D97-AF65-F5344CB8AC3E}">
        <p14:creationId xmlns:p14="http://schemas.microsoft.com/office/powerpoint/2010/main" val="3792780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rmAutofit/>
          </a:bodyPr>
          <a:lstStyle/>
          <a:p>
            <a:r>
              <a:rPr lang="en-GB" dirty="0"/>
              <a:t>The Only Equation You Will Ever Need</a:t>
            </a:r>
          </a:p>
        </p:txBody>
      </p:sp>
      <p:graphicFrame>
        <p:nvGraphicFramePr>
          <p:cNvPr id="120837" name="Object 5"/>
          <p:cNvGraphicFramePr>
            <a:graphicFrameLocks noGrp="1" noChangeAspect="1"/>
          </p:cNvGraphicFramePr>
          <p:nvPr>
            <p:ph idx="1"/>
            <p:extLst>
              <p:ext uri="{D42A27DB-BD31-4B8C-83A1-F6EECF244321}">
                <p14:modId xmlns:p14="http://schemas.microsoft.com/office/powerpoint/2010/main" val="247013659"/>
              </p:ext>
            </p:extLst>
          </p:nvPr>
        </p:nvGraphicFramePr>
        <p:xfrm>
          <a:off x="1547664" y="2564904"/>
          <a:ext cx="5616575" cy="838200"/>
        </p:xfrm>
        <a:graphic>
          <a:graphicData uri="http://schemas.openxmlformats.org/presentationml/2006/ole">
            <mc:AlternateContent xmlns:mc="http://schemas.openxmlformats.org/markup-compatibility/2006">
              <mc:Choice xmlns:v="urn:schemas-microsoft-com:vml" Requires="v">
                <p:oleObj spid="_x0000_s109605" name="Equation" r:id="rId4" imgW="1701720" imgH="253800" progId="Equation.DSMT4">
                  <p:embed/>
                </p:oleObj>
              </mc:Choice>
              <mc:Fallback>
                <p:oleObj name="Equation" r:id="rId4" imgW="1701720" imgH="253800" progId="Equation.DSMT4">
                  <p:embed/>
                  <p:pic>
                    <p:nvPicPr>
                      <p:cNvPr id="0" name=""/>
                      <p:cNvPicPr>
                        <a:picLocks noGrp="1"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1547664" y="2564904"/>
                        <a:ext cx="5616575" cy="838200"/>
                      </a:xfrm>
                      <a:prstGeom prst="rect">
                        <a:avLst/>
                      </a:prstGeom>
                      <a:noFill/>
                      <a:ln>
                        <a:noFill/>
                      </a:ln>
                      <a:effectLst>
                        <a:outerShdw dist="161645" dir="2700000" algn="ctr" rotWithShape="0">
                          <a:schemeClr val="bg2">
                            <a:alpha val="74997"/>
                          </a:schemeClr>
                        </a:outerShdw>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57150">
                            <a:solidFill>
                              <a:schemeClr val="tx2"/>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8153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20837"/>
                                        </p:tgtEl>
                                        <p:attrNameLst>
                                          <p:attrName>style.visibility</p:attrName>
                                        </p:attrNameLst>
                                      </p:cBhvr>
                                      <p:to>
                                        <p:strVal val="visible"/>
                                      </p:to>
                                    </p:set>
                                    <p:anim calcmode="lin" valueType="num">
                                      <p:cBhvr>
                                        <p:cTn id="7" dur="1000" fill="hold"/>
                                        <p:tgtEl>
                                          <p:spTgt spid="120837"/>
                                        </p:tgtEl>
                                        <p:attrNameLst>
                                          <p:attrName>ppt_w</p:attrName>
                                        </p:attrNameLst>
                                      </p:cBhvr>
                                      <p:tavLst>
                                        <p:tav tm="0">
                                          <p:val>
                                            <p:fltVal val="0"/>
                                          </p:val>
                                        </p:tav>
                                        <p:tav tm="100000">
                                          <p:val>
                                            <p:strVal val="#ppt_w"/>
                                          </p:val>
                                        </p:tav>
                                      </p:tavLst>
                                    </p:anim>
                                    <p:anim calcmode="lin" valueType="num">
                                      <p:cBhvr>
                                        <p:cTn id="8" dur="1000" fill="hold"/>
                                        <p:tgtEl>
                                          <p:spTgt spid="120837"/>
                                        </p:tgtEl>
                                        <p:attrNameLst>
                                          <p:attrName>ppt_h</p:attrName>
                                        </p:attrNameLst>
                                      </p:cBhvr>
                                      <p:tavLst>
                                        <p:tav tm="0">
                                          <p:val>
                                            <p:fltVal val="0"/>
                                          </p:val>
                                        </p:tav>
                                        <p:tav tm="100000">
                                          <p:val>
                                            <p:strVal val="#ppt_h"/>
                                          </p:val>
                                        </p:tav>
                                      </p:tavLst>
                                    </p:anim>
                                    <p:anim calcmode="lin" valueType="num">
                                      <p:cBhvr>
                                        <p:cTn id="9" dur="1000" fill="hold"/>
                                        <p:tgtEl>
                                          <p:spTgt spid="12083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083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GB" dirty="0"/>
              <a:t>A Simple Statistical Model</a:t>
            </a:r>
          </a:p>
        </p:txBody>
      </p:sp>
      <p:sp>
        <p:nvSpPr>
          <p:cNvPr id="152579" name="Rectangle 3"/>
          <p:cNvSpPr>
            <a:spLocks noGrp="1" noChangeArrowheads="1"/>
          </p:cNvSpPr>
          <p:nvPr>
            <p:ph type="body" idx="1"/>
          </p:nvPr>
        </p:nvSpPr>
        <p:spPr/>
        <p:txBody>
          <a:bodyPr/>
          <a:lstStyle/>
          <a:p>
            <a:pPr>
              <a:spcBef>
                <a:spcPct val="30000"/>
              </a:spcBef>
              <a:spcAft>
                <a:spcPct val="30000"/>
              </a:spcAft>
            </a:pPr>
            <a:r>
              <a:rPr lang="en-GB" sz="2800" dirty="0"/>
              <a:t>In </a:t>
            </a:r>
            <a:r>
              <a:rPr lang="en-GB" sz="2800" dirty="0" smtClean="0"/>
              <a:t>statistics </a:t>
            </a:r>
            <a:r>
              <a:rPr lang="en-GB" sz="2800" dirty="0"/>
              <a:t>we fit models to our data (i.e. we use a statistical model to represent what is happening in the real world).</a:t>
            </a:r>
          </a:p>
          <a:p>
            <a:pPr>
              <a:spcBef>
                <a:spcPct val="30000"/>
              </a:spcBef>
              <a:spcAft>
                <a:spcPct val="30000"/>
              </a:spcAft>
            </a:pPr>
            <a:r>
              <a:rPr lang="en-GB" sz="2800" dirty="0"/>
              <a:t>The mean is a hypothetical value (i.e. it doesn’t have to be a value that actually exists in the data set).</a:t>
            </a:r>
          </a:p>
          <a:p>
            <a:pPr>
              <a:spcBef>
                <a:spcPct val="30000"/>
              </a:spcBef>
              <a:spcAft>
                <a:spcPct val="30000"/>
              </a:spcAft>
            </a:pPr>
            <a:r>
              <a:rPr lang="en-GB" sz="2800" dirty="0"/>
              <a:t>As such, the mean is simple statistical model.</a:t>
            </a:r>
          </a:p>
        </p:txBody>
      </p:sp>
    </p:spTree>
    <p:extLst>
      <p:ext uri="{BB962C8B-B14F-4D97-AF65-F5344CB8AC3E}">
        <p14:creationId xmlns:p14="http://schemas.microsoft.com/office/powerpoint/2010/main" val="308257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dissolve">
                                      <p:cBhvr>
                                        <p:cTn id="7" dur="500"/>
                                        <p:tgtEl>
                                          <p:spTgt spid="15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dissolve">
                                      <p:cBhvr>
                                        <p:cTn id="12" dur="500"/>
                                        <p:tgtEl>
                                          <p:spTgt spid="152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2579">
                                            <p:txEl>
                                              <p:pRg st="2" end="2"/>
                                            </p:txEl>
                                          </p:spTgt>
                                        </p:tgtEl>
                                        <p:attrNameLst>
                                          <p:attrName>style.visibility</p:attrName>
                                        </p:attrNameLst>
                                      </p:cBhvr>
                                      <p:to>
                                        <p:strVal val="visible"/>
                                      </p:to>
                                    </p:set>
                                    <p:animEffect transition="in" filter="dissolve">
                                      <p:cBhvr>
                                        <p:cTn id="17" dur="500"/>
                                        <p:tgtEl>
                                          <p:spTgt spid="152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bldLvl="2"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GB" smtClean="0"/>
              <a:t>The Mean</a:t>
            </a:r>
            <a:endParaRPr lang="en-GB" dirty="0"/>
          </a:p>
        </p:txBody>
      </p:sp>
      <p:sp>
        <p:nvSpPr>
          <p:cNvPr id="10" name="Content Placeholder 9"/>
          <p:cNvSpPr>
            <a:spLocks noGrp="1"/>
          </p:cNvSpPr>
          <p:nvPr>
            <p:ph sz="quarter" idx="1"/>
          </p:nvPr>
        </p:nvSpPr>
        <p:spPr/>
        <p:txBody>
          <a:bodyPr/>
          <a:lstStyle/>
          <a:p>
            <a:r>
              <a:rPr lang="en-GB" dirty="0" smtClean="0"/>
              <a:t>The mean is the sum of all scores divided by the number of scores.</a:t>
            </a:r>
          </a:p>
          <a:p>
            <a:r>
              <a:rPr lang="en-US" dirty="0" smtClean="0"/>
              <a:t>The mean is also the value from which the (squared) scores deviate least (it has the least error).</a:t>
            </a:r>
            <a:endParaRPr lang="en-GB" dirty="0" smtClean="0"/>
          </a:p>
          <a:p>
            <a:endParaRPr lang="en-IE" dirty="0"/>
          </a:p>
        </p:txBody>
      </p:sp>
    </p:spTree>
    <p:extLst>
      <p:ext uri="{BB962C8B-B14F-4D97-AF65-F5344CB8AC3E}">
        <p14:creationId xmlns:p14="http://schemas.microsoft.com/office/powerpoint/2010/main" val="138757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3666"/>
                                        </p:tgtEl>
                                        <p:attrNameLst>
                                          <p:attrName>style.visibility</p:attrName>
                                        </p:attrNameLst>
                                      </p:cBhvr>
                                      <p:to>
                                        <p:strVal val="visible"/>
                                      </p:to>
                                    </p:set>
                                    <p:animEffect transition="in" filter="dissolve">
                                      <p:cBhvr>
                                        <p:cTn id="7" dur="500"/>
                                        <p:tgtEl>
                                          <p:spTgt spid="113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Measuring the ‘Fit’ of the Model</a:t>
            </a:r>
          </a:p>
        </p:txBody>
      </p:sp>
      <p:sp>
        <p:nvSpPr>
          <p:cNvPr id="123907" name="Rectangle 3"/>
          <p:cNvSpPr>
            <a:spLocks noGrp="1" noChangeArrowheads="1"/>
          </p:cNvSpPr>
          <p:nvPr>
            <p:ph sz="quarter" idx="1"/>
          </p:nvPr>
        </p:nvSpPr>
        <p:spPr/>
        <p:txBody>
          <a:bodyPr/>
          <a:lstStyle/>
          <a:p>
            <a:r>
              <a:rPr lang="en-GB" dirty="0"/>
              <a:t>The mean is a </a:t>
            </a:r>
            <a:r>
              <a:rPr lang="en-GB" i="1" dirty="0"/>
              <a:t>model</a:t>
            </a:r>
            <a:r>
              <a:rPr lang="en-GB" dirty="0"/>
              <a:t> of what happens in the real world: the </a:t>
            </a:r>
            <a:r>
              <a:rPr lang="en-GB" i="1" dirty="0"/>
              <a:t>typical</a:t>
            </a:r>
            <a:r>
              <a:rPr lang="en-GB" dirty="0"/>
              <a:t> </a:t>
            </a:r>
            <a:r>
              <a:rPr lang="en-GB" dirty="0" smtClean="0"/>
              <a:t>score.</a:t>
            </a:r>
            <a:endParaRPr lang="en-GB" dirty="0"/>
          </a:p>
          <a:p>
            <a:r>
              <a:rPr lang="en-GB" dirty="0"/>
              <a:t>It is not a perfect representation of the </a:t>
            </a:r>
            <a:r>
              <a:rPr lang="en-GB" dirty="0" smtClean="0"/>
              <a:t>data.</a:t>
            </a:r>
            <a:endParaRPr lang="en-GB" dirty="0"/>
          </a:p>
          <a:p>
            <a:r>
              <a:rPr lang="en-GB" dirty="0"/>
              <a:t>How can we assess how well the mean represents reality?</a:t>
            </a:r>
          </a:p>
        </p:txBody>
      </p:sp>
    </p:spTree>
    <p:extLst>
      <p:ext uri="{BB962C8B-B14F-4D97-AF65-F5344CB8AC3E}">
        <p14:creationId xmlns:p14="http://schemas.microsoft.com/office/powerpoint/2010/main" val="12340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dissolve">
                                      <p:cBhvr>
                                        <p:cTn id="7" dur="500"/>
                                        <p:tgtEl>
                                          <p:spTgt spid="123907">
                                            <p:txEl>
                                              <p:pRg st="0" end="0"/>
                                            </p:txEl>
                                          </p:spTgt>
                                        </p:tgtEl>
                                      </p:cBhvr>
                                    </p:animEffect>
                                  </p:childTnLst>
                                </p:cTn>
                              </p:par>
                            </p:childTnLst>
                          </p:cTn>
                        </p:par>
                        <p:par>
                          <p:cTn id="8" fill="hold">
                            <p:stCondLst>
                              <p:cond delay="2500"/>
                            </p:stCondLst>
                            <p:childTnLst>
                              <p:par>
                                <p:cTn id="9" presetID="9" presetClass="entr" presetSubtype="0" fill="hold" grpId="0" nodeType="afterEffect">
                                  <p:stCondLst>
                                    <p:cond delay="2000"/>
                                  </p:stCondLst>
                                  <p:childTnLst>
                                    <p:set>
                                      <p:cBhvr>
                                        <p:cTn id="10" dur="1" fill="hold">
                                          <p:stCondLst>
                                            <p:cond delay="0"/>
                                          </p:stCondLst>
                                        </p:cTn>
                                        <p:tgtEl>
                                          <p:spTgt spid="123907">
                                            <p:txEl>
                                              <p:pRg st="1" end="1"/>
                                            </p:txEl>
                                          </p:spTgt>
                                        </p:tgtEl>
                                        <p:attrNameLst>
                                          <p:attrName>style.visibility</p:attrName>
                                        </p:attrNameLst>
                                      </p:cBhvr>
                                      <p:to>
                                        <p:strVal val="visible"/>
                                      </p:to>
                                    </p:set>
                                    <p:animEffect transition="in" filter="dissolve">
                                      <p:cBhvr>
                                        <p:cTn id="11" dur="500"/>
                                        <p:tgtEl>
                                          <p:spTgt spid="123907">
                                            <p:txEl>
                                              <p:pRg st="1" end="1"/>
                                            </p:txEl>
                                          </p:spTgt>
                                        </p:tgtEl>
                                      </p:cBhvr>
                                    </p:animEffect>
                                  </p:childTnLst>
                                </p:cTn>
                              </p:par>
                            </p:childTnLst>
                          </p:cTn>
                        </p:par>
                        <p:par>
                          <p:cTn id="12" fill="hold">
                            <p:stCondLst>
                              <p:cond delay="5000"/>
                            </p:stCondLst>
                            <p:childTnLst>
                              <p:par>
                                <p:cTn id="13" presetID="9" presetClass="entr" presetSubtype="0" fill="hold" grpId="0" nodeType="afterEffect">
                                  <p:stCondLst>
                                    <p:cond delay="200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dissolve">
                                      <p:cBhvr>
                                        <p:cTn id="15" dur="50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autoUpdateAnimBg="0" advAuto="200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GB" smtClean="0"/>
              <a:t>Calculating ‘Error’</a:t>
            </a:r>
            <a:endParaRPr lang="en-GB"/>
          </a:p>
        </p:txBody>
      </p:sp>
      <p:sp>
        <p:nvSpPr>
          <p:cNvPr id="125955" name="Rectangle 3"/>
          <p:cNvSpPr>
            <a:spLocks noGrp="1" noChangeArrowheads="1"/>
          </p:cNvSpPr>
          <p:nvPr>
            <p:ph sz="quarter" idx="1"/>
          </p:nvPr>
        </p:nvSpPr>
        <p:spPr/>
        <p:txBody>
          <a:bodyPr/>
          <a:lstStyle/>
          <a:p>
            <a:r>
              <a:rPr lang="en-GB" smtClean="0"/>
              <a:t>A deviation is the difference between the mean and an actual data point.</a:t>
            </a:r>
          </a:p>
          <a:p>
            <a:r>
              <a:rPr lang="en-GB" smtClean="0"/>
              <a:t>Deviations can be calculated by taking each score and subtracting the mean from it:</a:t>
            </a:r>
            <a:endParaRPr lang="en-GB" dirty="0"/>
          </a:p>
        </p:txBody>
      </p:sp>
      <p:graphicFrame>
        <p:nvGraphicFramePr>
          <p:cNvPr id="125956" name="Object 4"/>
          <p:cNvGraphicFramePr>
            <a:graphicFrameLocks noChangeAspect="1"/>
          </p:cNvGraphicFramePr>
          <p:nvPr/>
        </p:nvGraphicFramePr>
        <p:xfrm>
          <a:off x="2601913" y="4832350"/>
          <a:ext cx="4475162" cy="852488"/>
        </p:xfrm>
        <a:graphic>
          <a:graphicData uri="http://schemas.openxmlformats.org/presentationml/2006/ole">
            <mc:AlternateContent xmlns:mc="http://schemas.openxmlformats.org/markup-compatibility/2006">
              <mc:Choice xmlns:v="urn:schemas-microsoft-com:vml" Requires="v">
                <p:oleObj spid="_x0000_s111653" name="Equation" r:id="rId4" imgW="1180800" imgH="228600" progId="Equation.DSMT4">
                  <p:embed/>
                </p:oleObj>
              </mc:Choice>
              <mc:Fallback>
                <p:oleObj name="Equation" r:id="rId4" imgW="11808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1913" y="4832350"/>
                        <a:ext cx="4475162" cy="852488"/>
                      </a:xfrm>
                      <a:prstGeom prst="rect">
                        <a:avLst/>
                      </a:prstGeom>
                      <a:noFill/>
                      <a:ln>
                        <a:noFill/>
                      </a:ln>
                      <a:effectLst>
                        <a:outerShdw dist="179605" dir="2700000" algn="ctr" rotWithShape="0">
                          <a:schemeClr val="bg2">
                            <a:alpha val="74997"/>
                          </a:schemeClr>
                        </a:outerShdw>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57150">
                            <a:solidFill>
                              <a:schemeClr val="tx2"/>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5472110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cstate="print"/>
          <a:srcRect/>
          <a:stretch>
            <a:fillRect/>
          </a:stretch>
        </p:blipFill>
        <p:spPr bwMode="auto">
          <a:xfrm>
            <a:off x="928662" y="1420110"/>
            <a:ext cx="8215338" cy="4013887"/>
          </a:xfrm>
          <a:prstGeom prst="rect">
            <a:avLst/>
          </a:prstGeom>
          <a:noFill/>
          <a:ln w="9525">
            <a:noFill/>
            <a:miter lim="800000"/>
            <a:headEnd/>
            <a:tailEnd/>
          </a:ln>
          <a:effectLst/>
        </p:spPr>
      </p:pic>
    </p:spTree>
    <p:extLst>
      <p:ext uri="{BB962C8B-B14F-4D97-AF65-F5344CB8AC3E}">
        <p14:creationId xmlns:p14="http://schemas.microsoft.com/office/powerpoint/2010/main" val="875005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Methods of centre Measurement</a:t>
            </a:r>
            <a:endParaRPr lang="en-US" dirty="0"/>
          </a:p>
        </p:txBody>
      </p:sp>
      <p:sp>
        <p:nvSpPr>
          <p:cNvPr id="2" name="Content Placeholder 1"/>
          <p:cNvSpPr>
            <a:spLocks noGrp="1"/>
          </p:cNvSpPr>
          <p:nvPr>
            <p:ph sz="quarter" idx="1"/>
          </p:nvPr>
        </p:nvSpPr>
        <p:spPr/>
        <p:txBody>
          <a:bodyPr/>
          <a:lstStyle/>
          <a:p>
            <a:r>
              <a:rPr lang="en-US" dirty="0" smtClean="0"/>
              <a:t>Mean</a:t>
            </a:r>
          </a:p>
          <a:p>
            <a:pPr lvl="1"/>
            <a:r>
              <a:rPr lang="en-US" dirty="0" smtClean="0"/>
              <a:t>Summing up all the observation and dividing by number of observations. </a:t>
            </a:r>
          </a:p>
          <a:p>
            <a:r>
              <a:rPr lang="en-US" dirty="0" smtClean="0"/>
              <a:t>Median</a:t>
            </a:r>
          </a:p>
          <a:p>
            <a:pPr lvl="1"/>
            <a:r>
              <a:rPr lang="en-US" dirty="0" smtClean="0"/>
              <a:t>The middle value in an ordered sequence of observations. That is, to find the median we need to order the data set and then find the middle value. </a:t>
            </a:r>
          </a:p>
          <a:p>
            <a:pPr lvl="1"/>
            <a:r>
              <a:rPr lang="en-US" dirty="0" smtClean="0"/>
              <a:t>In case of an even number of observations the average of the two middle most values is the median. </a:t>
            </a:r>
          </a:p>
          <a:p>
            <a:r>
              <a:rPr lang="en-US" dirty="0" smtClean="0"/>
              <a:t>Mode</a:t>
            </a:r>
          </a:p>
          <a:p>
            <a:pPr lvl="1"/>
            <a:r>
              <a:rPr lang="en-US" dirty="0" smtClean="0"/>
              <a:t>The value that is observed most frequently. </a:t>
            </a:r>
          </a:p>
          <a:p>
            <a:pPr lvl="1"/>
            <a:r>
              <a:rPr lang="en-US" dirty="0" smtClean="0"/>
              <a:t>Undefined for sequences in which no observation is repeated.</a:t>
            </a:r>
          </a:p>
          <a:p>
            <a:endParaRPr lang="en-IE" dirty="0"/>
          </a:p>
        </p:txBody>
      </p:sp>
    </p:spTree>
    <p:extLst>
      <p:ext uri="{BB962C8B-B14F-4D97-AF65-F5344CB8AC3E}">
        <p14:creationId xmlns:p14="http://schemas.microsoft.com/office/powerpoint/2010/main" val="186533615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GB" smtClean="0"/>
              <a:t>Use the Total Error?</a:t>
            </a:r>
          </a:p>
        </p:txBody>
      </p:sp>
      <p:sp>
        <p:nvSpPr>
          <p:cNvPr id="129027" name="Rectangle 3"/>
          <p:cNvSpPr>
            <a:spLocks noGrp="1" noChangeArrowheads="1"/>
          </p:cNvSpPr>
          <p:nvPr>
            <p:ph type="body" idx="4294967295"/>
          </p:nvPr>
        </p:nvSpPr>
        <p:spPr>
          <a:xfrm>
            <a:off x="467544" y="1268760"/>
            <a:ext cx="8676456" cy="1238250"/>
          </a:xfrm>
        </p:spPr>
        <p:txBody>
          <a:bodyPr/>
          <a:lstStyle/>
          <a:p>
            <a:pPr eaLnBrk="1" hangingPunct="1"/>
            <a:r>
              <a:rPr lang="en-GB" sz="2800" dirty="0" smtClean="0"/>
              <a:t>We could just take the error between the mean and the data and add them.</a:t>
            </a:r>
          </a:p>
        </p:txBody>
      </p:sp>
      <p:graphicFrame>
        <p:nvGraphicFramePr>
          <p:cNvPr id="129029" name="Object 5"/>
          <p:cNvGraphicFramePr>
            <a:graphicFrameLocks noChangeAspect="1"/>
          </p:cNvGraphicFramePr>
          <p:nvPr>
            <p:extLst>
              <p:ext uri="{D42A27DB-BD31-4B8C-83A1-F6EECF244321}">
                <p14:modId xmlns:p14="http://schemas.microsoft.com/office/powerpoint/2010/main" val="193241661"/>
              </p:ext>
            </p:extLst>
          </p:nvPr>
        </p:nvGraphicFramePr>
        <p:xfrm>
          <a:off x="6812672" y="5733256"/>
          <a:ext cx="2311400" cy="612775"/>
        </p:xfrm>
        <a:graphic>
          <a:graphicData uri="http://schemas.openxmlformats.org/presentationml/2006/ole">
            <mc:AlternateContent xmlns:mc="http://schemas.openxmlformats.org/markup-compatibility/2006">
              <mc:Choice xmlns:v="urn:schemas-microsoft-com:vml" Requires="v">
                <p:oleObj spid="_x0000_s112677" name="Equation" r:id="rId3" imgW="951857" imgH="253939" progId="Equation.3">
                  <p:embed/>
                </p:oleObj>
              </mc:Choice>
              <mc:Fallback>
                <p:oleObj name="Equation" r:id="rId3" imgW="951857" imgH="25393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672" y="5733256"/>
                        <a:ext cx="2311400" cy="612775"/>
                      </a:xfrm>
                      <a:prstGeom prst="rect">
                        <a:avLst/>
                      </a:prstGeom>
                      <a:solidFill>
                        <a:srgbClr val="FFFF00"/>
                      </a:solidFill>
                      <a:ln w="57150">
                        <a:solidFill>
                          <a:schemeClr val="tx2"/>
                        </a:solidFill>
                        <a:miter lim="800000"/>
                        <a:headEnd/>
                        <a:tailEnd/>
                      </a:ln>
                      <a:effectLst>
                        <a:outerShdw dist="179605" dir="2700000" algn="ctr" rotWithShape="0">
                          <a:schemeClr val="tx1">
                            <a:alpha val="74997"/>
                          </a:schemeClr>
                        </a:outerShdw>
                      </a:effectLst>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72606850"/>
              </p:ext>
            </p:extLst>
          </p:nvPr>
        </p:nvGraphicFramePr>
        <p:xfrm>
          <a:off x="1115616" y="2420888"/>
          <a:ext cx="4476750" cy="3302003"/>
        </p:xfrm>
        <a:graphic>
          <a:graphicData uri="http://schemas.openxmlformats.org/drawingml/2006/table">
            <a:tbl>
              <a:tblPr firstRow="1" bandRow="1">
                <a:tableStyleId>{21E4AEA4-8DFA-4A89-87EB-49C32662AFE0}</a:tableStyleId>
              </a:tblPr>
              <a:tblGrid>
                <a:gridCol w="1492250"/>
                <a:gridCol w="1492250"/>
                <a:gridCol w="1492250"/>
              </a:tblGrid>
              <a:tr h="737681">
                <a:tc>
                  <a:txBody>
                    <a:bodyPr/>
                    <a:lstStyle/>
                    <a:p>
                      <a:pPr algn="ctr"/>
                      <a:r>
                        <a:rPr lang="en-GB" dirty="0" smtClean="0"/>
                        <a:t>Score</a:t>
                      </a:r>
                      <a:endParaRPr lang="en-GB" dirty="0"/>
                    </a:p>
                  </a:txBody>
                  <a:tcPr anchor="ctr"/>
                </a:tc>
                <a:tc>
                  <a:txBody>
                    <a:bodyPr/>
                    <a:lstStyle/>
                    <a:p>
                      <a:pPr algn="ctr"/>
                      <a:r>
                        <a:rPr lang="en-GB" dirty="0" smtClean="0"/>
                        <a:t>Mean </a:t>
                      </a:r>
                      <a:endParaRPr lang="en-GB" dirty="0"/>
                    </a:p>
                  </a:txBody>
                  <a:tcPr anchor="ctr"/>
                </a:tc>
                <a:tc>
                  <a:txBody>
                    <a:bodyPr/>
                    <a:lstStyle/>
                    <a:p>
                      <a:pPr algn="ctr"/>
                      <a:r>
                        <a:rPr lang="en-GB" dirty="0" smtClean="0"/>
                        <a:t>Deviation</a:t>
                      </a:r>
                      <a:endParaRPr lang="en-GB" dirty="0"/>
                    </a:p>
                  </a:txBody>
                  <a:tcPr anchor="ctr"/>
                </a:tc>
              </a:tr>
              <a:tr h="427387">
                <a:tc>
                  <a:txBody>
                    <a:bodyPr/>
                    <a:lstStyle/>
                    <a:p>
                      <a:pPr algn="ctr"/>
                      <a:r>
                        <a:rPr lang="en-GB" dirty="0" smtClean="0"/>
                        <a:t>1</a:t>
                      </a:r>
                      <a:endParaRPr lang="en-GB" dirty="0"/>
                    </a:p>
                  </a:txBody>
                  <a:tcPr anchor="ctr"/>
                </a:tc>
                <a:tc>
                  <a:txBody>
                    <a:bodyPr/>
                    <a:lstStyle/>
                    <a:p>
                      <a:pPr algn="ctr"/>
                      <a:r>
                        <a:rPr lang="en-GB" dirty="0" smtClean="0"/>
                        <a:t>2.6</a:t>
                      </a:r>
                      <a:endParaRPr lang="en-GB" dirty="0"/>
                    </a:p>
                  </a:txBody>
                  <a:tcPr anchor="ctr"/>
                </a:tc>
                <a:tc>
                  <a:txBody>
                    <a:bodyPr/>
                    <a:lstStyle/>
                    <a:p>
                      <a:pPr algn="ctr"/>
                      <a:r>
                        <a:rPr lang="en-GB" dirty="0" smtClean="0"/>
                        <a:t>-1.6</a:t>
                      </a:r>
                      <a:endParaRPr lang="en-GB" dirty="0"/>
                    </a:p>
                  </a:txBody>
                  <a:tcPr anchor="ctr"/>
                </a:tc>
              </a:tr>
              <a:tr h="427387">
                <a:tc>
                  <a:txBody>
                    <a:bodyPr/>
                    <a:lstStyle/>
                    <a:p>
                      <a:pPr algn="ctr"/>
                      <a:r>
                        <a:rPr lang="en-GB" dirty="0" smtClean="0"/>
                        <a:t>2</a:t>
                      </a:r>
                      <a:endParaRPr lang="en-GB" dirty="0"/>
                    </a:p>
                  </a:txBody>
                  <a:tcPr anchor="ctr"/>
                </a:tc>
                <a:tc>
                  <a:txBody>
                    <a:bodyPr/>
                    <a:lstStyle/>
                    <a:p>
                      <a:pPr algn="ctr"/>
                      <a:r>
                        <a:rPr lang="en-GB" dirty="0" smtClean="0"/>
                        <a:t>2.6</a:t>
                      </a:r>
                      <a:endParaRPr lang="en-GB" dirty="0"/>
                    </a:p>
                  </a:txBody>
                  <a:tcPr anchor="ctr"/>
                </a:tc>
                <a:tc>
                  <a:txBody>
                    <a:bodyPr/>
                    <a:lstStyle/>
                    <a:p>
                      <a:pPr algn="ctr"/>
                      <a:r>
                        <a:rPr lang="en-GB" dirty="0" smtClean="0"/>
                        <a:t>-0.6</a:t>
                      </a:r>
                      <a:endParaRPr lang="en-GB" dirty="0"/>
                    </a:p>
                  </a:txBody>
                  <a:tcPr anchor="ctr"/>
                </a:tc>
              </a:tr>
              <a:tr h="427387">
                <a:tc>
                  <a:txBody>
                    <a:bodyPr/>
                    <a:lstStyle/>
                    <a:p>
                      <a:pPr algn="ctr"/>
                      <a:r>
                        <a:rPr lang="en-GB" dirty="0" smtClean="0"/>
                        <a:t>3</a:t>
                      </a:r>
                      <a:endParaRPr lang="en-GB" dirty="0"/>
                    </a:p>
                  </a:txBody>
                  <a:tcPr anchor="ctr"/>
                </a:tc>
                <a:tc>
                  <a:txBody>
                    <a:bodyPr/>
                    <a:lstStyle/>
                    <a:p>
                      <a:pPr algn="ctr"/>
                      <a:r>
                        <a:rPr lang="en-GB" dirty="0" smtClean="0"/>
                        <a:t>2.6</a:t>
                      </a:r>
                      <a:endParaRPr lang="en-GB" dirty="0"/>
                    </a:p>
                  </a:txBody>
                  <a:tcPr anchor="ctr"/>
                </a:tc>
                <a:tc>
                  <a:txBody>
                    <a:bodyPr/>
                    <a:lstStyle/>
                    <a:p>
                      <a:pPr algn="ctr"/>
                      <a:r>
                        <a:rPr lang="en-GB" dirty="0" smtClean="0"/>
                        <a:t>0.4</a:t>
                      </a:r>
                      <a:endParaRPr lang="en-GB" dirty="0"/>
                    </a:p>
                  </a:txBody>
                  <a:tcPr anchor="ctr"/>
                </a:tc>
              </a:tr>
              <a:tr h="427387">
                <a:tc>
                  <a:txBody>
                    <a:bodyPr/>
                    <a:lstStyle/>
                    <a:p>
                      <a:pPr algn="ctr"/>
                      <a:r>
                        <a:rPr lang="en-GB" dirty="0" smtClean="0"/>
                        <a:t>3</a:t>
                      </a:r>
                      <a:endParaRPr lang="en-GB" dirty="0"/>
                    </a:p>
                  </a:txBody>
                  <a:tcPr anchor="ctr"/>
                </a:tc>
                <a:tc>
                  <a:txBody>
                    <a:bodyPr/>
                    <a:lstStyle/>
                    <a:p>
                      <a:pPr algn="ctr"/>
                      <a:r>
                        <a:rPr lang="en-GB" dirty="0" smtClean="0"/>
                        <a:t>2.6</a:t>
                      </a:r>
                      <a:endParaRPr lang="en-GB" dirty="0"/>
                    </a:p>
                  </a:txBody>
                  <a:tcPr anchor="ctr"/>
                </a:tc>
                <a:tc>
                  <a:txBody>
                    <a:bodyPr/>
                    <a:lstStyle/>
                    <a:p>
                      <a:pPr algn="ctr"/>
                      <a:r>
                        <a:rPr lang="en-GB" dirty="0" smtClean="0"/>
                        <a:t>0.4</a:t>
                      </a:r>
                      <a:endParaRPr lang="en-GB" dirty="0"/>
                    </a:p>
                  </a:txBody>
                  <a:tcPr anchor="ctr"/>
                </a:tc>
              </a:tr>
              <a:tr h="427387">
                <a:tc>
                  <a:txBody>
                    <a:bodyPr/>
                    <a:lstStyle/>
                    <a:p>
                      <a:pPr algn="ctr"/>
                      <a:r>
                        <a:rPr lang="en-GB" dirty="0" smtClean="0"/>
                        <a:t>4</a:t>
                      </a:r>
                      <a:endParaRPr lang="en-GB" dirty="0"/>
                    </a:p>
                  </a:txBody>
                  <a:tcPr anchor="ctr"/>
                </a:tc>
                <a:tc>
                  <a:txBody>
                    <a:bodyPr/>
                    <a:lstStyle/>
                    <a:p>
                      <a:pPr algn="ctr"/>
                      <a:r>
                        <a:rPr lang="en-GB" dirty="0" smtClean="0"/>
                        <a:t>2.6</a:t>
                      </a:r>
                      <a:endParaRPr lang="en-GB" dirty="0"/>
                    </a:p>
                  </a:txBody>
                  <a:tcPr anchor="ctr"/>
                </a:tc>
                <a:tc>
                  <a:txBody>
                    <a:bodyPr/>
                    <a:lstStyle/>
                    <a:p>
                      <a:pPr algn="ctr"/>
                      <a:r>
                        <a:rPr lang="en-GB" dirty="0" smtClean="0"/>
                        <a:t>1.4</a:t>
                      </a:r>
                      <a:endParaRPr lang="en-GB" dirty="0"/>
                    </a:p>
                  </a:txBody>
                  <a:tcPr anchor="ctr"/>
                </a:tc>
              </a:tr>
              <a:tr h="427387">
                <a:tc>
                  <a:txBody>
                    <a:bodyPr/>
                    <a:lstStyle/>
                    <a:p>
                      <a:pPr algn="ctr"/>
                      <a:endParaRPr lang="en-GB"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Total =</a:t>
                      </a:r>
                    </a:p>
                  </a:txBody>
                  <a:tcPr anchor="ctr"/>
                </a:tc>
                <a:tc>
                  <a:txBody>
                    <a:bodyPr/>
                    <a:lstStyle/>
                    <a:p>
                      <a:pPr algn="ctr"/>
                      <a:r>
                        <a:rPr lang="en-GB" dirty="0" smtClean="0"/>
                        <a:t>0</a:t>
                      </a:r>
                      <a:endParaRPr lang="en-GB" dirty="0"/>
                    </a:p>
                  </a:txBody>
                  <a:tcPr anchor="ctr"/>
                </a:tc>
              </a:tr>
            </a:tbl>
          </a:graphicData>
        </a:graphic>
      </p:graphicFrame>
    </p:spTree>
    <p:extLst>
      <p:ext uri="{BB962C8B-B14F-4D97-AF65-F5344CB8AC3E}">
        <p14:creationId xmlns:p14="http://schemas.microsoft.com/office/powerpoint/2010/main" val="25185218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GB" smtClean="0"/>
              <a:t>Sum of Squared Errors</a:t>
            </a:r>
            <a:endParaRPr lang="en-GB"/>
          </a:p>
        </p:txBody>
      </p:sp>
      <p:sp>
        <p:nvSpPr>
          <p:cNvPr id="130051" name="Rectangle 3"/>
          <p:cNvSpPr>
            <a:spLocks noGrp="1" noChangeArrowheads="1"/>
          </p:cNvSpPr>
          <p:nvPr>
            <p:ph sz="quarter" idx="1"/>
          </p:nvPr>
        </p:nvSpPr>
        <p:spPr/>
        <p:txBody>
          <a:bodyPr/>
          <a:lstStyle/>
          <a:p>
            <a:r>
              <a:rPr lang="en-GB" dirty="0" smtClean="0"/>
              <a:t>We could add the deviations to find out the total error.</a:t>
            </a:r>
          </a:p>
          <a:p>
            <a:r>
              <a:rPr lang="en-GB" dirty="0" smtClean="0"/>
              <a:t>Deviations cancel out because some are positive and others negative. </a:t>
            </a:r>
          </a:p>
          <a:p>
            <a:r>
              <a:rPr lang="en-GB" dirty="0" smtClean="0"/>
              <a:t>Therefore, we square each deviation.</a:t>
            </a:r>
          </a:p>
          <a:p>
            <a:r>
              <a:rPr lang="en-GB" dirty="0" smtClean="0"/>
              <a:t>If we add these squared deviations we get the </a:t>
            </a:r>
            <a:r>
              <a:rPr lang="en-GB" b="1" dirty="0" smtClean="0"/>
              <a:t>sum of squared errors (SS).</a:t>
            </a:r>
            <a:endParaRPr lang="en-GB" b="1" dirty="0"/>
          </a:p>
        </p:txBody>
      </p:sp>
    </p:spTree>
    <p:extLst>
      <p:ext uri="{BB962C8B-B14F-4D97-AF65-F5344CB8AC3E}">
        <p14:creationId xmlns:p14="http://schemas.microsoft.com/office/powerpoint/2010/main" val="127545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0050"/>
                                        </p:tgtEl>
                                        <p:attrNameLst>
                                          <p:attrName>style.visibility</p:attrName>
                                        </p:attrNameLst>
                                      </p:cBhvr>
                                      <p:to>
                                        <p:strVal val="visible"/>
                                      </p:to>
                                    </p:set>
                                    <p:animEffect transition="in" filter="dissolve">
                                      <p:cBhvr>
                                        <p:cTn id="7" dur="500"/>
                                        <p:tgtEl>
                                          <p:spTgt spid="1300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0051">
                                            <p:txEl>
                                              <p:pRg st="0" end="0"/>
                                            </p:txEl>
                                          </p:spTgt>
                                        </p:tgtEl>
                                        <p:attrNameLst>
                                          <p:attrName>style.visibility</p:attrName>
                                        </p:attrNameLst>
                                      </p:cBhvr>
                                      <p:to>
                                        <p:strVal val="visible"/>
                                      </p:to>
                                    </p:set>
                                    <p:animEffect transition="in" filter="dissolve">
                                      <p:cBhvr>
                                        <p:cTn id="12" dur="500"/>
                                        <p:tgtEl>
                                          <p:spTgt spid="1300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0051">
                                            <p:txEl>
                                              <p:pRg st="1" end="1"/>
                                            </p:txEl>
                                          </p:spTgt>
                                        </p:tgtEl>
                                        <p:attrNameLst>
                                          <p:attrName>style.visibility</p:attrName>
                                        </p:attrNameLst>
                                      </p:cBhvr>
                                      <p:to>
                                        <p:strVal val="visible"/>
                                      </p:to>
                                    </p:set>
                                    <p:animEffect transition="in" filter="dissolve">
                                      <p:cBhvr>
                                        <p:cTn id="17" dur="500"/>
                                        <p:tgtEl>
                                          <p:spTgt spid="13005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0051">
                                            <p:txEl>
                                              <p:pRg st="2" end="2"/>
                                            </p:txEl>
                                          </p:spTgt>
                                        </p:tgtEl>
                                        <p:attrNameLst>
                                          <p:attrName>style.visibility</p:attrName>
                                        </p:attrNameLst>
                                      </p:cBhvr>
                                      <p:to>
                                        <p:strVal val="visible"/>
                                      </p:to>
                                    </p:set>
                                    <p:animEffect transition="in" filter="dissolve">
                                      <p:cBhvr>
                                        <p:cTn id="22" dur="500"/>
                                        <p:tgtEl>
                                          <p:spTgt spid="13005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0051">
                                            <p:txEl>
                                              <p:pRg st="3" end="3"/>
                                            </p:txEl>
                                          </p:spTgt>
                                        </p:tgtEl>
                                        <p:attrNameLst>
                                          <p:attrName>style.visibility</p:attrName>
                                        </p:attrNameLst>
                                      </p:cBhvr>
                                      <p:to>
                                        <p:strVal val="visible"/>
                                      </p:to>
                                    </p:set>
                                    <p:animEffect transition="in" filter="dissolve">
                                      <p:cBhvr>
                                        <p:cTn id="27" dur="500"/>
                                        <p:tgtEl>
                                          <p:spTgt spid="130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autoUpdateAnimBg="0"/>
      <p:bldP spid="130051" grpId="0" build="p" bldLvl="2"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099" name="Object 3"/>
          <p:cNvGraphicFramePr>
            <a:graphicFrameLocks noChangeAspect="1"/>
          </p:cNvGraphicFramePr>
          <p:nvPr/>
        </p:nvGraphicFramePr>
        <p:xfrm>
          <a:off x="3035300" y="4737100"/>
          <a:ext cx="4586288" cy="749300"/>
        </p:xfrm>
        <a:graphic>
          <a:graphicData uri="http://schemas.openxmlformats.org/presentationml/2006/ole">
            <mc:AlternateContent xmlns:mc="http://schemas.openxmlformats.org/markup-compatibility/2006">
              <mc:Choice xmlns:v="urn:schemas-microsoft-com:vml" Requires="v">
                <p:oleObj spid="_x0000_s113701" name="Equation" r:id="rId4" imgW="1523880" imgH="253800" progId="Equation.DSMT4">
                  <p:embed/>
                </p:oleObj>
              </mc:Choice>
              <mc:Fallback>
                <p:oleObj name="Equation" r:id="rId4" imgW="152388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5300" y="4737100"/>
                        <a:ext cx="4586288" cy="749300"/>
                      </a:xfrm>
                      <a:prstGeom prst="rect">
                        <a:avLst/>
                      </a:prstGeom>
                      <a:solidFill>
                        <a:srgbClr val="FFFF00"/>
                      </a:solidFill>
                      <a:ln w="57150">
                        <a:solidFill>
                          <a:schemeClr val="tx2"/>
                        </a:solidFill>
                        <a:miter lim="800000"/>
                        <a:headEnd/>
                        <a:tailEnd/>
                      </a:ln>
                      <a:effectLst>
                        <a:outerShdw dist="143684" dir="2700000" algn="ctr" rotWithShape="0">
                          <a:schemeClr val="tx1">
                            <a:alpha val="74997"/>
                          </a:schemeClr>
                        </a:outerShdw>
                      </a:effectLst>
                    </p:spPr>
                  </p:pic>
                </p:oleObj>
              </mc:Fallback>
            </mc:AlternateContent>
          </a:graphicData>
        </a:graphic>
      </p:graphicFrame>
      <p:graphicFrame>
        <p:nvGraphicFramePr>
          <p:cNvPr id="5" name="Table 4"/>
          <p:cNvGraphicFramePr>
            <a:graphicFrameLocks noGrp="1"/>
          </p:cNvGraphicFramePr>
          <p:nvPr/>
        </p:nvGraphicFramePr>
        <p:xfrm>
          <a:off x="2044700" y="952500"/>
          <a:ext cx="5969000" cy="3302003"/>
        </p:xfrm>
        <a:graphic>
          <a:graphicData uri="http://schemas.openxmlformats.org/drawingml/2006/table">
            <a:tbl>
              <a:tblPr firstRow="1" bandRow="1">
                <a:tableStyleId>{21E4AEA4-8DFA-4A89-87EB-49C32662AFE0}</a:tableStyleId>
              </a:tblPr>
              <a:tblGrid>
                <a:gridCol w="1492250"/>
                <a:gridCol w="1492250"/>
                <a:gridCol w="1492250"/>
                <a:gridCol w="1492250"/>
              </a:tblGrid>
              <a:tr h="737681">
                <a:tc>
                  <a:txBody>
                    <a:bodyPr/>
                    <a:lstStyle/>
                    <a:p>
                      <a:pPr algn="ctr"/>
                      <a:r>
                        <a:rPr lang="en-GB" dirty="0" smtClean="0"/>
                        <a:t>Score</a:t>
                      </a:r>
                      <a:endParaRPr lang="en-GB" dirty="0"/>
                    </a:p>
                  </a:txBody>
                  <a:tcPr anchor="ctr"/>
                </a:tc>
                <a:tc>
                  <a:txBody>
                    <a:bodyPr/>
                    <a:lstStyle/>
                    <a:p>
                      <a:pPr algn="ctr"/>
                      <a:r>
                        <a:rPr lang="en-GB" dirty="0" smtClean="0"/>
                        <a:t>Mean </a:t>
                      </a:r>
                      <a:endParaRPr lang="en-GB" dirty="0"/>
                    </a:p>
                  </a:txBody>
                  <a:tcPr anchor="ctr"/>
                </a:tc>
                <a:tc>
                  <a:txBody>
                    <a:bodyPr/>
                    <a:lstStyle/>
                    <a:p>
                      <a:pPr algn="ctr"/>
                      <a:r>
                        <a:rPr lang="en-GB" dirty="0" smtClean="0"/>
                        <a:t>Deviation</a:t>
                      </a:r>
                      <a:endParaRPr lang="en-GB" dirty="0"/>
                    </a:p>
                  </a:txBody>
                  <a:tcPr anchor="ctr"/>
                </a:tc>
                <a:tc>
                  <a:txBody>
                    <a:bodyPr/>
                    <a:lstStyle/>
                    <a:p>
                      <a:pPr algn="ctr"/>
                      <a:r>
                        <a:rPr lang="en-GB" dirty="0" smtClean="0"/>
                        <a:t>Squared Deviation</a:t>
                      </a:r>
                      <a:endParaRPr lang="en-GB" dirty="0"/>
                    </a:p>
                  </a:txBody>
                  <a:tcPr anchor="ctr"/>
                </a:tc>
              </a:tr>
              <a:tr h="427387">
                <a:tc>
                  <a:txBody>
                    <a:bodyPr/>
                    <a:lstStyle/>
                    <a:p>
                      <a:pPr algn="ctr"/>
                      <a:r>
                        <a:rPr lang="en-GB" dirty="0" smtClean="0"/>
                        <a:t>1</a:t>
                      </a:r>
                      <a:endParaRPr lang="en-GB" dirty="0"/>
                    </a:p>
                  </a:txBody>
                  <a:tcPr anchor="ctr"/>
                </a:tc>
                <a:tc>
                  <a:txBody>
                    <a:bodyPr/>
                    <a:lstStyle/>
                    <a:p>
                      <a:pPr algn="ctr"/>
                      <a:r>
                        <a:rPr lang="en-GB" dirty="0" smtClean="0"/>
                        <a:t>2.6</a:t>
                      </a:r>
                      <a:endParaRPr lang="en-GB" dirty="0"/>
                    </a:p>
                  </a:txBody>
                  <a:tcPr anchor="ctr"/>
                </a:tc>
                <a:tc>
                  <a:txBody>
                    <a:bodyPr/>
                    <a:lstStyle/>
                    <a:p>
                      <a:pPr algn="ctr"/>
                      <a:r>
                        <a:rPr lang="en-GB" dirty="0" smtClean="0"/>
                        <a:t>-1.6</a:t>
                      </a:r>
                      <a:endParaRPr lang="en-GB" dirty="0"/>
                    </a:p>
                  </a:txBody>
                  <a:tcPr anchor="ctr"/>
                </a:tc>
                <a:tc>
                  <a:txBody>
                    <a:bodyPr/>
                    <a:lstStyle/>
                    <a:p>
                      <a:pPr algn="ctr"/>
                      <a:r>
                        <a:rPr lang="en-GB" dirty="0" smtClean="0"/>
                        <a:t>2.56</a:t>
                      </a:r>
                      <a:endParaRPr lang="en-GB" dirty="0"/>
                    </a:p>
                  </a:txBody>
                  <a:tcPr anchor="ctr"/>
                </a:tc>
              </a:tr>
              <a:tr h="427387">
                <a:tc>
                  <a:txBody>
                    <a:bodyPr/>
                    <a:lstStyle/>
                    <a:p>
                      <a:pPr algn="ctr"/>
                      <a:r>
                        <a:rPr lang="en-GB" dirty="0" smtClean="0"/>
                        <a:t>2</a:t>
                      </a:r>
                      <a:endParaRPr lang="en-GB" dirty="0"/>
                    </a:p>
                  </a:txBody>
                  <a:tcPr anchor="ctr"/>
                </a:tc>
                <a:tc>
                  <a:txBody>
                    <a:bodyPr/>
                    <a:lstStyle/>
                    <a:p>
                      <a:pPr algn="ctr"/>
                      <a:r>
                        <a:rPr lang="en-GB" dirty="0" smtClean="0"/>
                        <a:t>2.6</a:t>
                      </a:r>
                      <a:endParaRPr lang="en-GB" dirty="0"/>
                    </a:p>
                  </a:txBody>
                  <a:tcPr anchor="ctr"/>
                </a:tc>
                <a:tc>
                  <a:txBody>
                    <a:bodyPr/>
                    <a:lstStyle/>
                    <a:p>
                      <a:pPr algn="ctr"/>
                      <a:r>
                        <a:rPr lang="en-GB" dirty="0" smtClean="0"/>
                        <a:t>-0.6</a:t>
                      </a:r>
                      <a:endParaRPr lang="en-GB" dirty="0"/>
                    </a:p>
                  </a:txBody>
                  <a:tcPr anchor="ctr"/>
                </a:tc>
                <a:tc>
                  <a:txBody>
                    <a:bodyPr/>
                    <a:lstStyle/>
                    <a:p>
                      <a:pPr algn="ctr"/>
                      <a:r>
                        <a:rPr lang="en-GB" dirty="0" smtClean="0"/>
                        <a:t>0.36</a:t>
                      </a:r>
                      <a:endParaRPr lang="en-GB" dirty="0"/>
                    </a:p>
                  </a:txBody>
                  <a:tcPr anchor="ctr"/>
                </a:tc>
              </a:tr>
              <a:tr h="427387">
                <a:tc>
                  <a:txBody>
                    <a:bodyPr/>
                    <a:lstStyle/>
                    <a:p>
                      <a:pPr algn="ctr"/>
                      <a:r>
                        <a:rPr lang="en-GB" dirty="0" smtClean="0"/>
                        <a:t>3</a:t>
                      </a:r>
                      <a:endParaRPr lang="en-GB" dirty="0"/>
                    </a:p>
                  </a:txBody>
                  <a:tcPr anchor="ctr"/>
                </a:tc>
                <a:tc>
                  <a:txBody>
                    <a:bodyPr/>
                    <a:lstStyle/>
                    <a:p>
                      <a:pPr algn="ctr"/>
                      <a:r>
                        <a:rPr lang="en-GB" dirty="0" smtClean="0"/>
                        <a:t>2.6</a:t>
                      </a:r>
                      <a:endParaRPr lang="en-GB" dirty="0"/>
                    </a:p>
                  </a:txBody>
                  <a:tcPr anchor="ctr"/>
                </a:tc>
                <a:tc>
                  <a:txBody>
                    <a:bodyPr/>
                    <a:lstStyle/>
                    <a:p>
                      <a:pPr algn="ctr"/>
                      <a:r>
                        <a:rPr lang="en-GB" dirty="0" smtClean="0"/>
                        <a:t>0.4</a:t>
                      </a:r>
                      <a:endParaRPr lang="en-GB" dirty="0"/>
                    </a:p>
                  </a:txBody>
                  <a:tcPr anchor="ctr"/>
                </a:tc>
                <a:tc>
                  <a:txBody>
                    <a:bodyPr/>
                    <a:lstStyle/>
                    <a:p>
                      <a:pPr algn="ctr"/>
                      <a:r>
                        <a:rPr lang="en-GB" dirty="0" smtClean="0"/>
                        <a:t>0.16</a:t>
                      </a:r>
                      <a:endParaRPr lang="en-GB" dirty="0"/>
                    </a:p>
                  </a:txBody>
                  <a:tcPr anchor="ctr"/>
                </a:tc>
              </a:tr>
              <a:tr h="427387">
                <a:tc>
                  <a:txBody>
                    <a:bodyPr/>
                    <a:lstStyle/>
                    <a:p>
                      <a:pPr algn="ctr"/>
                      <a:r>
                        <a:rPr lang="en-GB" dirty="0" smtClean="0"/>
                        <a:t>3</a:t>
                      </a:r>
                      <a:endParaRPr lang="en-GB" dirty="0"/>
                    </a:p>
                  </a:txBody>
                  <a:tcPr anchor="ctr"/>
                </a:tc>
                <a:tc>
                  <a:txBody>
                    <a:bodyPr/>
                    <a:lstStyle/>
                    <a:p>
                      <a:pPr algn="ctr"/>
                      <a:r>
                        <a:rPr lang="en-GB" dirty="0" smtClean="0"/>
                        <a:t>2.6</a:t>
                      </a:r>
                      <a:endParaRPr lang="en-GB" dirty="0"/>
                    </a:p>
                  </a:txBody>
                  <a:tcPr anchor="ctr"/>
                </a:tc>
                <a:tc>
                  <a:txBody>
                    <a:bodyPr/>
                    <a:lstStyle/>
                    <a:p>
                      <a:pPr algn="ctr"/>
                      <a:r>
                        <a:rPr lang="en-GB" dirty="0" smtClean="0"/>
                        <a:t>0.4</a:t>
                      </a:r>
                      <a:endParaRPr lang="en-GB" dirty="0"/>
                    </a:p>
                  </a:txBody>
                  <a:tcPr anchor="ctr"/>
                </a:tc>
                <a:tc>
                  <a:txBody>
                    <a:bodyPr/>
                    <a:lstStyle/>
                    <a:p>
                      <a:pPr algn="ctr"/>
                      <a:r>
                        <a:rPr lang="en-GB" dirty="0" smtClean="0"/>
                        <a:t>0.16</a:t>
                      </a:r>
                      <a:endParaRPr lang="en-GB" dirty="0"/>
                    </a:p>
                  </a:txBody>
                  <a:tcPr anchor="ctr"/>
                </a:tc>
              </a:tr>
              <a:tr h="427387">
                <a:tc>
                  <a:txBody>
                    <a:bodyPr/>
                    <a:lstStyle/>
                    <a:p>
                      <a:pPr algn="ctr"/>
                      <a:r>
                        <a:rPr lang="en-GB" dirty="0" smtClean="0"/>
                        <a:t>4</a:t>
                      </a:r>
                      <a:endParaRPr lang="en-GB" dirty="0"/>
                    </a:p>
                  </a:txBody>
                  <a:tcPr anchor="ctr"/>
                </a:tc>
                <a:tc>
                  <a:txBody>
                    <a:bodyPr/>
                    <a:lstStyle/>
                    <a:p>
                      <a:pPr algn="ctr"/>
                      <a:r>
                        <a:rPr lang="en-GB" dirty="0" smtClean="0"/>
                        <a:t>2.6</a:t>
                      </a:r>
                      <a:endParaRPr lang="en-GB" dirty="0"/>
                    </a:p>
                  </a:txBody>
                  <a:tcPr anchor="ctr"/>
                </a:tc>
                <a:tc>
                  <a:txBody>
                    <a:bodyPr/>
                    <a:lstStyle/>
                    <a:p>
                      <a:pPr algn="ctr"/>
                      <a:r>
                        <a:rPr lang="en-GB" dirty="0" smtClean="0"/>
                        <a:t>1.4</a:t>
                      </a:r>
                      <a:endParaRPr lang="en-GB" dirty="0"/>
                    </a:p>
                  </a:txBody>
                  <a:tcPr anchor="ctr"/>
                </a:tc>
                <a:tc>
                  <a:txBody>
                    <a:bodyPr/>
                    <a:lstStyle/>
                    <a:p>
                      <a:pPr algn="ctr"/>
                      <a:r>
                        <a:rPr lang="en-GB" dirty="0" smtClean="0"/>
                        <a:t>1.96</a:t>
                      </a:r>
                      <a:endParaRPr lang="en-GB" dirty="0"/>
                    </a:p>
                  </a:txBody>
                  <a:tcPr anchor="ctr"/>
                </a:tc>
              </a:tr>
              <a:tr h="427387">
                <a:tc>
                  <a:txBody>
                    <a:bodyPr/>
                    <a:lstStyle/>
                    <a:p>
                      <a:pPr algn="ctr"/>
                      <a:endParaRPr lang="en-GB"/>
                    </a:p>
                  </a:txBody>
                  <a:tcPr anchor="ctr"/>
                </a:tc>
                <a:tc>
                  <a:txBody>
                    <a:bodyPr/>
                    <a:lstStyle/>
                    <a:p>
                      <a:pPr algn="ctr"/>
                      <a:endParaRPr lang="en-GB" dirty="0"/>
                    </a:p>
                  </a:txBody>
                  <a:tcPr anchor="ctr"/>
                </a:tc>
                <a:tc>
                  <a:txBody>
                    <a:bodyPr/>
                    <a:lstStyle/>
                    <a:p>
                      <a:pPr algn="ctr"/>
                      <a:r>
                        <a:rPr lang="en-GB" dirty="0" smtClean="0"/>
                        <a:t>Total</a:t>
                      </a:r>
                      <a:endParaRPr lang="en-GB" dirty="0"/>
                    </a:p>
                  </a:txBody>
                  <a:tcPr anchor="ctr"/>
                </a:tc>
                <a:tc>
                  <a:txBody>
                    <a:bodyPr/>
                    <a:lstStyle/>
                    <a:p>
                      <a:pPr algn="ctr"/>
                      <a:r>
                        <a:rPr lang="en-GB" dirty="0" smtClean="0"/>
                        <a:t>5.20</a:t>
                      </a:r>
                      <a:endParaRPr lang="en-GB" dirty="0"/>
                    </a:p>
                  </a:txBody>
                  <a:tcPr anchor="ctr"/>
                </a:tc>
              </a:tr>
            </a:tbl>
          </a:graphicData>
        </a:graphic>
      </p:graphicFrame>
    </p:spTree>
    <p:extLst>
      <p:ext uri="{BB962C8B-B14F-4D97-AF65-F5344CB8AC3E}">
        <p14:creationId xmlns:p14="http://schemas.microsoft.com/office/powerpoint/2010/main" val="282739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1000"/>
                                  </p:stCondLst>
                                  <p:childTnLst>
                                    <p:set>
                                      <p:cBhvr>
                                        <p:cTn id="6" dur="1" fill="hold">
                                          <p:stCondLst>
                                            <p:cond delay="0"/>
                                          </p:stCondLst>
                                        </p:cTn>
                                        <p:tgtEl>
                                          <p:spTgt spid="132099"/>
                                        </p:tgtEl>
                                        <p:attrNameLst>
                                          <p:attrName>style.visibility</p:attrName>
                                        </p:attrNameLst>
                                      </p:cBhvr>
                                      <p:to>
                                        <p:strVal val="visible"/>
                                      </p:to>
                                    </p:set>
                                    <p:anim calcmode="lin" valueType="num">
                                      <p:cBhvr>
                                        <p:cTn id="7" dur="1000" fill="hold"/>
                                        <p:tgtEl>
                                          <p:spTgt spid="132099"/>
                                        </p:tgtEl>
                                        <p:attrNameLst>
                                          <p:attrName>ppt_w</p:attrName>
                                        </p:attrNameLst>
                                      </p:cBhvr>
                                      <p:tavLst>
                                        <p:tav tm="0">
                                          <p:val>
                                            <p:fltVal val="0"/>
                                          </p:val>
                                        </p:tav>
                                        <p:tav tm="100000">
                                          <p:val>
                                            <p:strVal val="#ppt_w"/>
                                          </p:val>
                                        </p:tav>
                                      </p:tavLst>
                                    </p:anim>
                                    <p:anim calcmode="lin" valueType="num">
                                      <p:cBhvr>
                                        <p:cTn id="8" dur="1000" fill="hold"/>
                                        <p:tgtEl>
                                          <p:spTgt spid="132099"/>
                                        </p:tgtEl>
                                        <p:attrNameLst>
                                          <p:attrName>ppt_h</p:attrName>
                                        </p:attrNameLst>
                                      </p:cBhvr>
                                      <p:tavLst>
                                        <p:tav tm="0">
                                          <p:val>
                                            <p:fltVal val="0"/>
                                          </p:val>
                                        </p:tav>
                                        <p:tav tm="100000">
                                          <p:val>
                                            <p:strVal val="#ppt_h"/>
                                          </p:val>
                                        </p:tav>
                                      </p:tavLst>
                                    </p:anim>
                                    <p:anim calcmode="lin" valueType="num">
                                      <p:cBhvr>
                                        <p:cTn id="9" dur="1000" fill="hold"/>
                                        <p:tgtEl>
                                          <p:spTgt spid="13209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209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GB" smtClean="0"/>
              <a:t>Variance</a:t>
            </a:r>
            <a:endParaRPr lang="en-GB"/>
          </a:p>
        </p:txBody>
      </p:sp>
      <p:sp>
        <p:nvSpPr>
          <p:cNvPr id="134147" name="Rectangle 3"/>
          <p:cNvSpPr>
            <a:spLocks noGrp="1" noChangeArrowheads="1"/>
          </p:cNvSpPr>
          <p:nvPr>
            <p:ph sz="quarter" idx="1"/>
          </p:nvPr>
        </p:nvSpPr>
        <p:spPr/>
        <p:txBody>
          <a:bodyPr/>
          <a:lstStyle/>
          <a:p>
            <a:r>
              <a:rPr lang="en-GB" dirty="0" smtClean="0"/>
              <a:t>The sum of squares is a good measure of overall variability, but is dependent on the number of scores.</a:t>
            </a:r>
          </a:p>
          <a:p>
            <a:r>
              <a:rPr lang="en-GB" dirty="0" smtClean="0"/>
              <a:t>We calculate the average variability by dividing by the number of scores (n).</a:t>
            </a:r>
          </a:p>
          <a:p>
            <a:r>
              <a:rPr lang="en-GB" dirty="0" smtClean="0"/>
              <a:t>This value is called the variance (s2).</a:t>
            </a:r>
            <a:endParaRPr lang="en-GB" dirty="0"/>
          </a:p>
        </p:txBody>
      </p:sp>
      <p:graphicFrame>
        <p:nvGraphicFramePr>
          <p:cNvPr id="7" name="Object 6"/>
          <p:cNvGraphicFramePr>
            <a:graphicFrameLocks noChangeAspect="1"/>
          </p:cNvGraphicFramePr>
          <p:nvPr/>
        </p:nvGraphicFramePr>
        <p:xfrm>
          <a:off x="4521200" y="3333750"/>
          <a:ext cx="101600" cy="190500"/>
        </p:xfrm>
        <a:graphic>
          <a:graphicData uri="http://schemas.openxmlformats.org/presentationml/2006/ole">
            <mc:AlternateContent xmlns:mc="http://schemas.openxmlformats.org/markup-compatibility/2006">
              <mc:Choice xmlns:v="urn:schemas-microsoft-com:vml" Requires="v">
                <p:oleObj spid="_x0000_s114725" name="Equation" r:id="rId4" imgW="101355" imgH="190592" progId="Equation.3">
                  <p:embed/>
                </p:oleObj>
              </mc:Choice>
              <mc:Fallback>
                <p:oleObj name="Equation" r:id="rId4" imgW="101355" imgH="19059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1200" y="3333750"/>
                        <a:ext cx="1016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293" name="Picture 5"/>
          <p:cNvPicPr>
            <a:picLocks noChangeAspect="1" noChangeArrowheads="1"/>
          </p:cNvPicPr>
          <p:nvPr/>
        </p:nvPicPr>
        <p:blipFill>
          <a:blip r:embed="rId6" cstate="print"/>
          <a:srcRect/>
          <a:stretch>
            <a:fillRect/>
          </a:stretch>
        </p:blipFill>
        <p:spPr bwMode="auto">
          <a:xfrm>
            <a:off x="1643042" y="4714884"/>
            <a:ext cx="6416191" cy="1071570"/>
          </a:xfrm>
          <a:prstGeom prst="rect">
            <a:avLst/>
          </a:prstGeom>
          <a:noFill/>
          <a:ln w="9525">
            <a:noFill/>
            <a:miter lim="800000"/>
            <a:headEnd/>
            <a:tailEnd/>
          </a:ln>
          <a:effectLst/>
        </p:spPr>
      </p:pic>
    </p:spTree>
    <p:extLst>
      <p:ext uri="{BB962C8B-B14F-4D97-AF65-F5344CB8AC3E}">
        <p14:creationId xmlns:p14="http://schemas.microsoft.com/office/powerpoint/2010/main" val="91489441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GB" smtClean="0"/>
              <a:t>Standard Deviation</a:t>
            </a:r>
            <a:endParaRPr lang="en-GB"/>
          </a:p>
        </p:txBody>
      </p:sp>
      <p:sp>
        <p:nvSpPr>
          <p:cNvPr id="136195" name="Rectangle 3"/>
          <p:cNvSpPr>
            <a:spLocks noGrp="1" noChangeArrowheads="1"/>
          </p:cNvSpPr>
          <p:nvPr>
            <p:ph sz="quarter" idx="1"/>
          </p:nvPr>
        </p:nvSpPr>
        <p:spPr/>
        <p:txBody>
          <a:bodyPr/>
          <a:lstStyle/>
          <a:p>
            <a:r>
              <a:rPr lang="en-GB" dirty="0" smtClean="0"/>
              <a:t>The variance has one problem: it is measured in units squared.</a:t>
            </a:r>
          </a:p>
          <a:p>
            <a:r>
              <a:rPr lang="en-GB" dirty="0" smtClean="0"/>
              <a:t>This isn’t a very meaningful metric so we take the square root value (measured in units).</a:t>
            </a:r>
          </a:p>
          <a:p>
            <a:r>
              <a:rPr lang="en-GB" dirty="0" smtClean="0"/>
              <a:t>This is the standard deviation (s). </a:t>
            </a:r>
            <a:endParaRPr lang="en-GB" dirty="0"/>
          </a:p>
        </p:txBody>
      </p:sp>
      <p:graphicFrame>
        <p:nvGraphicFramePr>
          <p:cNvPr id="136196" name="Object 4"/>
          <p:cNvGraphicFramePr>
            <a:graphicFrameLocks noChangeAspect="1"/>
          </p:cNvGraphicFramePr>
          <p:nvPr/>
        </p:nvGraphicFramePr>
        <p:xfrm>
          <a:off x="1833563" y="4413250"/>
          <a:ext cx="6810375" cy="1422400"/>
        </p:xfrm>
        <a:graphic>
          <a:graphicData uri="http://schemas.openxmlformats.org/presentationml/2006/ole">
            <mc:AlternateContent xmlns:mc="http://schemas.openxmlformats.org/markup-compatibility/2006">
              <mc:Choice xmlns:v="urn:schemas-microsoft-com:vml" Requires="v">
                <p:oleObj spid="_x0000_s115749" name="Equation" r:id="rId4" imgW="1752480" imgH="368280" progId="Equation.DSMT4">
                  <p:embed/>
                </p:oleObj>
              </mc:Choice>
              <mc:Fallback>
                <p:oleObj name="Equation" r:id="rId4" imgW="1752480" imgH="3682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3563" y="4413250"/>
                        <a:ext cx="6810375" cy="1422400"/>
                      </a:xfrm>
                      <a:prstGeom prst="rect">
                        <a:avLst/>
                      </a:prstGeom>
                      <a:noFill/>
                      <a:ln>
                        <a:noFill/>
                      </a:ln>
                      <a:effectLst>
                        <a:outerShdw dist="179605" dir="2700000" algn="ctr" rotWithShape="0">
                          <a:schemeClr val="bg2">
                            <a:alpha val="74997"/>
                          </a:schemeClr>
                        </a:outerShdw>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57150">
                            <a:solidFill>
                              <a:schemeClr val="tx2"/>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6176063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p:txBody>
          <a:bodyPr/>
          <a:lstStyle/>
          <a:p>
            <a:r>
              <a:rPr lang="en-GB"/>
              <a:t>Same Mean, Different SD</a:t>
            </a:r>
            <a:endParaRPr lang="en-US"/>
          </a:p>
        </p:txBody>
      </p:sp>
      <p:pic>
        <p:nvPicPr>
          <p:cNvPr id="14339" name="Picture 3"/>
          <p:cNvPicPr>
            <a:picLocks noChangeAspect="1" noChangeArrowheads="1"/>
          </p:cNvPicPr>
          <p:nvPr/>
        </p:nvPicPr>
        <p:blipFill>
          <a:blip r:embed="rId2" cstate="print"/>
          <a:srcRect/>
          <a:stretch>
            <a:fillRect/>
          </a:stretch>
        </p:blipFill>
        <p:spPr bwMode="auto">
          <a:xfrm>
            <a:off x="928663" y="1943944"/>
            <a:ext cx="8215337" cy="3490068"/>
          </a:xfrm>
          <a:prstGeom prst="rect">
            <a:avLst/>
          </a:prstGeom>
          <a:noFill/>
          <a:ln w="9525">
            <a:noFill/>
            <a:miter lim="800000"/>
            <a:headEnd/>
            <a:tailEnd/>
          </a:ln>
          <a:effectLst/>
        </p:spPr>
      </p:pic>
    </p:spTree>
    <p:extLst>
      <p:ext uri="{BB962C8B-B14F-4D97-AF65-F5344CB8AC3E}">
        <p14:creationId xmlns:p14="http://schemas.microsoft.com/office/powerpoint/2010/main" val="30528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dissolve">
                                      <p:cBhvr>
                                        <p:cTn id="7" dur="500"/>
                                        <p:tgtEl>
                                          <p:spTgt spid="150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The SD and the Shape of a Distribution</a:t>
            </a:r>
            <a:endParaRPr lang="en-GB" dirty="0"/>
          </a:p>
        </p:txBody>
      </p:sp>
      <p:pic>
        <p:nvPicPr>
          <p:cNvPr id="19458" name="Picture 2"/>
          <p:cNvPicPr>
            <a:picLocks noChangeAspect="1" noChangeArrowheads="1"/>
          </p:cNvPicPr>
          <p:nvPr/>
        </p:nvPicPr>
        <p:blipFill>
          <a:blip r:embed="rId2" cstate="print"/>
          <a:srcRect/>
          <a:stretch>
            <a:fillRect/>
          </a:stretch>
        </p:blipFill>
        <p:spPr bwMode="auto">
          <a:xfrm>
            <a:off x="980854" y="1928803"/>
            <a:ext cx="7991696" cy="3338522"/>
          </a:xfrm>
          <a:prstGeom prst="rect">
            <a:avLst/>
          </a:prstGeom>
          <a:noFill/>
          <a:ln w="9525">
            <a:noFill/>
            <a:miter lim="800000"/>
            <a:headEnd/>
            <a:tailEnd/>
          </a:ln>
          <a:effectLst/>
        </p:spPr>
      </p:pic>
    </p:spTree>
    <p:extLst>
      <p:ext uri="{BB962C8B-B14F-4D97-AF65-F5344CB8AC3E}">
        <p14:creationId xmlns:p14="http://schemas.microsoft.com/office/powerpoint/2010/main" val="338889665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 what is the mean a model of?</a:t>
            </a:r>
            <a:endParaRPr lang="en-IE" dirty="0"/>
          </a:p>
        </p:txBody>
      </p:sp>
      <p:sp>
        <p:nvSpPr>
          <p:cNvPr id="3" name="Content Placeholder 2"/>
          <p:cNvSpPr>
            <a:spLocks noGrp="1"/>
          </p:cNvSpPr>
          <p:nvPr>
            <p:ph sz="quarter" idx="1"/>
          </p:nvPr>
        </p:nvSpPr>
        <p:spPr/>
        <p:txBody>
          <a:bodyPr/>
          <a:lstStyle/>
          <a:p>
            <a:r>
              <a:rPr lang="en-IE" dirty="0" smtClean="0"/>
              <a:t>We have used it to model a summary of a set of data</a:t>
            </a:r>
          </a:p>
          <a:p>
            <a:r>
              <a:rPr lang="en-IE" dirty="0" smtClean="0"/>
              <a:t>The standard deviation in this case represents how good a ‘fit’ that model is to the set of data</a:t>
            </a:r>
          </a:p>
          <a:p>
            <a:pPr lvl="1"/>
            <a:r>
              <a:rPr lang="en-IE" dirty="0" smtClean="0"/>
              <a:t>So we are assessing the fit of the model by comparing the data we have to the model we’ve ‘</a:t>
            </a:r>
            <a:r>
              <a:rPr lang="en-IE" dirty="0" err="1" smtClean="0"/>
              <a:t>fittted</a:t>
            </a:r>
            <a:r>
              <a:rPr lang="en-IE" dirty="0" smtClean="0"/>
              <a:t>’ to the data</a:t>
            </a:r>
          </a:p>
          <a:p>
            <a:pPr lvl="2"/>
            <a:r>
              <a:rPr lang="en-IE" dirty="0" smtClean="0"/>
              <a:t>This is a fundamental idea within the linear statistical model</a:t>
            </a:r>
          </a:p>
        </p:txBody>
      </p:sp>
    </p:spTree>
    <p:extLst>
      <p:ext uri="{BB962C8B-B14F-4D97-AF65-F5344CB8AC3E}">
        <p14:creationId xmlns:p14="http://schemas.microsoft.com/office/powerpoint/2010/main" val="323917085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GB" smtClean="0"/>
              <a:t>Important Things to Remember</a:t>
            </a:r>
            <a:endParaRPr lang="en-GB"/>
          </a:p>
        </p:txBody>
      </p:sp>
      <p:sp>
        <p:nvSpPr>
          <p:cNvPr id="138243" name="Rectangle 3"/>
          <p:cNvSpPr>
            <a:spLocks noGrp="1" noChangeArrowheads="1"/>
          </p:cNvSpPr>
          <p:nvPr>
            <p:ph type="body" idx="1"/>
          </p:nvPr>
        </p:nvSpPr>
        <p:spPr/>
        <p:txBody>
          <a:bodyPr/>
          <a:lstStyle/>
          <a:p>
            <a:r>
              <a:rPr lang="en-GB" smtClean="0"/>
              <a:t>The sum of squares, variance, and standard deviation represent the same thing:</a:t>
            </a:r>
          </a:p>
          <a:p>
            <a:pPr lvl="1"/>
            <a:r>
              <a:rPr lang="en-GB" smtClean="0"/>
              <a:t>The ‘fit’ of the mean to the data</a:t>
            </a:r>
          </a:p>
          <a:p>
            <a:pPr lvl="1"/>
            <a:r>
              <a:rPr lang="en-GB" smtClean="0"/>
              <a:t>The variability in the data</a:t>
            </a:r>
          </a:p>
          <a:p>
            <a:pPr lvl="1"/>
            <a:r>
              <a:rPr lang="en-GB" smtClean="0"/>
              <a:t>How well the mean represents the observed data</a:t>
            </a:r>
          </a:p>
          <a:p>
            <a:pPr lvl="1"/>
            <a:r>
              <a:rPr lang="en-GB" smtClean="0"/>
              <a:t>Error</a:t>
            </a:r>
            <a:endParaRPr lang="en-GB" dirty="0"/>
          </a:p>
        </p:txBody>
      </p:sp>
    </p:spTree>
    <p:extLst>
      <p:ext uri="{BB962C8B-B14F-4D97-AF65-F5344CB8AC3E}">
        <p14:creationId xmlns:p14="http://schemas.microsoft.com/office/powerpoint/2010/main" val="354900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dissolve">
                                      <p:cBhvr>
                                        <p:cTn id="7" dur="500"/>
                                        <p:tgtEl>
                                          <p:spTgt spid="138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8243">
                                            <p:txEl>
                                              <p:pRg st="1" end="1"/>
                                            </p:txEl>
                                          </p:spTgt>
                                        </p:tgtEl>
                                        <p:attrNameLst>
                                          <p:attrName>style.visibility</p:attrName>
                                        </p:attrNameLst>
                                      </p:cBhvr>
                                      <p:to>
                                        <p:strVal val="visible"/>
                                      </p:to>
                                    </p:set>
                                    <p:animEffect transition="in" filter="dissolve">
                                      <p:cBhvr>
                                        <p:cTn id="12" dur="500"/>
                                        <p:tgtEl>
                                          <p:spTgt spid="138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8243">
                                            <p:txEl>
                                              <p:pRg st="2" end="2"/>
                                            </p:txEl>
                                          </p:spTgt>
                                        </p:tgtEl>
                                        <p:attrNameLst>
                                          <p:attrName>style.visibility</p:attrName>
                                        </p:attrNameLst>
                                      </p:cBhvr>
                                      <p:to>
                                        <p:strVal val="visible"/>
                                      </p:to>
                                    </p:set>
                                    <p:animEffect transition="in" filter="dissolve">
                                      <p:cBhvr>
                                        <p:cTn id="17" dur="500"/>
                                        <p:tgtEl>
                                          <p:spTgt spid="138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8243">
                                            <p:txEl>
                                              <p:pRg st="3" end="3"/>
                                            </p:txEl>
                                          </p:spTgt>
                                        </p:tgtEl>
                                        <p:attrNameLst>
                                          <p:attrName>style.visibility</p:attrName>
                                        </p:attrNameLst>
                                      </p:cBhvr>
                                      <p:to>
                                        <p:strVal val="visible"/>
                                      </p:to>
                                    </p:set>
                                    <p:animEffect transition="in" filter="dissolve">
                                      <p:cBhvr>
                                        <p:cTn id="22" dur="500"/>
                                        <p:tgtEl>
                                          <p:spTgt spid="138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8243">
                                            <p:txEl>
                                              <p:pRg st="4" end="4"/>
                                            </p:txEl>
                                          </p:spTgt>
                                        </p:tgtEl>
                                        <p:attrNameLst>
                                          <p:attrName>style.visibility</p:attrName>
                                        </p:attrNameLst>
                                      </p:cBhvr>
                                      <p:to>
                                        <p:strVal val="visible"/>
                                      </p:to>
                                    </p:set>
                                    <p:animEffect transition="in" filter="dissolve">
                                      <p:cBhvr>
                                        <p:cTn id="27" dur="500"/>
                                        <p:tgtEl>
                                          <p:spTgt spid="138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bldLvl="2"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GB" smtClean="0"/>
              <a:t>Samples vs. Populations</a:t>
            </a:r>
            <a:endParaRPr lang="en-GB" dirty="0"/>
          </a:p>
        </p:txBody>
      </p:sp>
      <p:sp>
        <p:nvSpPr>
          <p:cNvPr id="142339" name="Rectangle 3"/>
          <p:cNvSpPr>
            <a:spLocks noGrp="1" noChangeArrowheads="1"/>
          </p:cNvSpPr>
          <p:nvPr>
            <p:ph sz="quarter" idx="1"/>
          </p:nvPr>
        </p:nvSpPr>
        <p:spPr/>
        <p:txBody>
          <a:bodyPr/>
          <a:lstStyle/>
          <a:p>
            <a:r>
              <a:rPr lang="en-GB" dirty="0" smtClean="0"/>
              <a:t>Sample</a:t>
            </a:r>
          </a:p>
          <a:p>
            <a:pPr lvl="1"/>
            <a:r>
              <a:rPr lang="en-GB" dirty="0" smtClean="0"/>
              <a:t>Mean and SD describe only the sample from which they were calculated.</a:t>
            </a:r>
          </a:p>
          <a:p>
            <a:r>
              <a:rPr lang="en-GB" dirty="0" smtClean="0"/>
              <a:t>Population</a:t>
            </a:r>
          </a:p>
          <a:p>
            <a:pPr lvl="1"/>
            <a:r>
              <a:rPr lang="en-GB" dirty="0" smtClean="0"/>
              <a:t>Mean and SD are intended to describe the entire population (very rare in most studies).</a:t>
            </a:r>
          </a:p>
          <a:p>
            <a:r>
              <a:rPr lang="en-GB" dirty="0" smtClean="0"/>
              <a:t>Sample to Population:</a:t>
            </a:r>
          </a:p>
          <a:p>
            <a:pPr lvl="1"/>
            <a:r>
              <a:rPr lang="en-GB" dirty="0" smtClean="0"/>
              <a:t>Mean and SD are obtained from a sample, but are used to estimate the mean and SD of the population (very common).</a:t>
            </a:r>
            <a:endParaRPr lang="en-GB" dirty="0"/>
          </a:p>
        </p:txBody>
      </p:sp>
    </p:spTree>
    <p:extLst>
      <p:ext uri="{BB962C8B-B14F-4D97-AF65-F5344CB8AC3E}">
        <p14:creationId xmlns:p14="http://schemas.microsoft.com/office/powerpoint/2010/main" val="206808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dissolve">
                                      <p:cBhvr>
                                        <p:cTn id="7" dur="500"/>
                                        <p:tgtEl>
                                          <p:spTgt spid="14233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2339">
                                            <p:txEl>
                                              <p:pRg st="1" end="1"/>
                                            </p:txEl>
                                          </p:spTgt>
                                        </p:tgtEl>
                                        <p:attrNameLst>
                                          <p:attrName>style.visibility</p:attrName>
                                        </p:attrNameLst>
                                      </p:cBhvr>
                                      <p:to>
                                        <p:strVal val="visible"/>
                                      </p:to>
                                    </p:set>
                                    <p:animEffect transition="in" filter="dissolve">
                                      <p:cBhvr>
                                        <p:cTn id="10" dur="500"/>
                                        <p:tgtEl>
                                          <p:spTgt spid="1423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42339">
                                            <p:txEl>
                                              <p:pRg st="2" end="2"/>
                                            </p:txEl>
                                          </p:spTgt>
                                        </p:tgtEl>
                                        <p:attrNameLst>
                                          <p:attrName>style.visibility</p:attrName>
                                        </p:attrNameLst>
                                      </p:cBhvr>
                                      <p:to>
                                        <p:strVal val="visible"/>
                                      </p:to>
                                    </p:set>
                                    <p:animEffect transition="in" filter="dissolve">
                                      <p:cBhvr>
                                        <p:cTn id="15" dur="500"/>
                                        <p:tgtEl>
                                          <p:spTgt spid="142339">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2339">
                                            <p:txEl>
                                              <p:pRg st="3" end="3"/>
                                            </p:txEl>
                                          </p:spTgt>
                                        </p:tgtEl>
                                        <p:attrNameLst>
                                          <p:attrName>style.visibility</p:attrName>
                                        </p:attrNameLst>
                                      </p:cBhvr>
                                      <p:to>
                                        <p:strVal val="visible"/>
                                      </p:to>
                                    </p:set>
                                    <p:animEffect transition="in" filter="dissolve">
                                      <p:cBhvr>
                                        <p:cTn id="18" dur="500"/>
                                        <p:tgtEl>
                                          <p:spTgt spid="14233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2339">
                                            <p:txEl>
                                              <p:pRg st="4" end="4"/>
                                            </p:txEl>
                                          </p:spTgt>
                                        </p:tgtEl>
                                        <p:attrNameLst>
                                          <p:attrName>style.visibility</p:attrName>
                                        </p:attrNameLst>
                                      </p:cBhvr>
                                      <p:to>
                                        <p:strVal val="visible"/>
                                      </p:to>
                                    </p:set>
                                    <p:animEffect transition="in" filter="dissolve">
                                      <p:cBhvr>
                                        <p:cTn id="23" dur="500"/>
                                        <p:tgtEl>
                                          <p:spTgt spid="142339">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42339">
                                            <p:txEl>
                                              <p:pRg st="5" end="5"/>
                                            </p:txEl>
                                          </p:spTgt>
                                        </p:tgtEl>
                                        <p:attrNameLst>
                                          <p:attrName>style.visibility</p:attrName>
                                        </p:attrNameLst>
                                      </p:cBhvr>
                                      <p:to>
                                        <p:strVal val="visible"/>
                                      </p:to>
                                    </p:set>
                                    <p:animEffect transition="in" filter="dissolve">
                                      <p:cBhvr>
                                        <p:cTn id="26" dur="500"/>
                                        <p:tgtEl>
                                          <p:spTgt spid="142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uiExpand="1"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26"/>
          <p:cNvSpPr>
            <a:spLocks noGrp="1" noChangeArrowheads="1"/>
          </p:cNvSpPr>
          <p:nvPr>
            <p:ph type="title"/>
          </p:nvPr>
        </p:nvSpPr>
        <p:spPr/>
        <p:txBody>
          <a:bodyPr/>
          <a:lstStyle/>
          <a:p>
            <a:r>
              <a:rPr lang="en-US" dirty="0"/>
              <a:t>Mean or Median</a:t>
            </a:r>
          </a:p>
        </p:txBody>
      </p:sp>
      <p:sp>
        <p:nvSpPr>
          <p:cNvPr id="2" name="Content Placeholder 1"/>
          <p:cNvSpPr>
            <a:spLocks noGrp="1"/>
          </p:cNvSpPr>
          <p:nvPr>
            <p:ph sz="quarter" idx="1"/>
          </p:nvPr>
        </p:nvSpPr>
        <p:spPr/>
        <p:txBody>
          <a:bodyPr>
            <a:normAutofit lnSpcReduction="10000"/>
          </a:bodyPr>
          <a:lstStyle/>
          <a:p>
            <a:r>
              <a:rPr lang="en-US" sz="2800" dirty="0"/>
              <a:t>The median is less sensitive to outliers (extreme scores) than the mean and thus a better measure than the mean for highly skewed distributions, e.g. family income. </a:t>
            </a:r>
            <a:endParaRPr lang="en-US" sz="2800" dirty="0" smtClean="0"/>
          </a:p>
          <a:p>
            <a:r>
              <a:rPr lang="en-US" sz="2800" dirty="0"/>
              <a:t>E</a:t>
            </a:r>
            <a:r>
              <a:rPr lang="en-US" sz="2800" dirty="0" smtClean="0"/>
              <a:t>xample </a:t>
            </a:r>
          </a:p>
          <a:p>
            <a:pPr lvl="1"/>
            <a:r>
              <a:rPr lang="en-US" sz="2500" dirty="0" smtClean="0"/>
              <a:t>Mean </a:t>
            </a:r>
            <a:r>
              <a:rPr lang="en-US" sz="2500" dirty="0"/>
              <a:t>of 20, 30, 40, and 990 is (20+30+40+990)/4 =270. </a:t>
            </a:r>
          </a:p>
          <a:p>
            <a:pPr lvl="1"/>
            <a:r>
              <a:rPr lang="en-US" sz="2800" dirty="0" smtClean="0"/>
              <a:t>Median </a:t>
            </a:r>
            <a:r>
              <a:rPr lang="en-US" sz="2800" dirty="0"/>
              <a:t>of these four observations is (30+40)/2 =35. </a:t>
            </a:r>
            <a:endParaRPr lang="en-US" sz="2800" dirty="0" smtClean="0"/>
          </a:p>
          <a:p>
            <a:pPr lvl="1"/>
            <a:r>
              <a:rPr lang="en-US" sz="2500" dirty="0" smtClean="0"/>
              <a:t>3 </a:t>
            </a:r>
            <a:r>
              <a:rPr lang="en-US" sz="2500" dirty="0"/>
              <a:t>observations out of 4 lie between 20-40.  </a:t>
            </a:r>
            <a:endParaRPr lang="en-US" sz="2500" dirty="0" smtClean="0"/>
          </a:p>
          <a:p>
            <a:pPr lvl="1"/>
            <a:r>
              <a:rPr lang="en-US" sz="2500" dirty="0" smtClean="0"/>
              <a:t>Mean of 270 </a:t>
            </a:r>
            <a:r>
              <a:rPr lang="en-US" sz="2500" dirty="0"/>
              <a:t>really fails to give a realistic picture of the major part of the data. </a:t>
            </a:r>
            <a:endParaRPr lang="en-US" sz="2500" dirty="0" smtClean="0"/>
          </a:p>
          <a:p>
            <a:pPr lvl="2"/>
            <a:r>
              <a:rPr lang="en-US" sz="2200" dirty="0" smtClean="0"/>
              <a:t>It </a:t>
            </a:r>
            <a:r>
              <a:rPr lang="en-US" sz="2200" dirty="0"/>
              <a:t>is influenced by extreme value 990</a:t>
            </a:r>
            <a:r>
              <a:rPr lang="en-US" sz="2200" dirty="0" smtClean="0"/>
              <a:t>.</a:t>
            </a:r>
          </a:p>
          <a:p>
            <a:pPr lvl="1"/>
            <a:r>
              <a:rPr lang="en-US" dirty="0" smtClean="0"/>
              <a:t>Median is more reflective of the data.</a:t>
            </a:r>
            <a:endParaRPr lang="en-IE" dirty="0"/>
          </a:p>
        </p:txBody>
      </p:sp>
    </p:spTree>
    <p:extLst>
      <p:ext uri="{BB962C8B-B14F-4D97-AF65-F5344CB8AC3E}">
        <p14:creationId xmlns:p14="http://schemas.microsoft.com/office/powerpoint/2010/main" val="265673498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Going beyond the data</a:t>
            </a:r>
            <a:endParaRPr lang="en-IE" dirty="0"/>
          </a:p>
        </p:txBody>
      </p:sp>
      <p:sp>
        <p:nvSpPr>
          <p:cNvPr id="3" name="Content Placeholder 2"/>
          <p:cNvSpPr>
            <a:spLocks noGrp="1"/>
          </p:cNvSpPr>
          <p:nvPr>
            <p:ph sz="quarter" idx="1"/>
          </p:nvPr>
        </p:nvSpPr>
        <p:spPr/>
        <p:txBody>
          <a:bodyPr/>
          <a:lstStyle/>
          <a:p>
            <a:r>
              <a:rPr lang="en-IE" dirty="0" smtClean="0"/>
              <a:t>We now know how to fit a simple model to our data</a:t>
            </a:r>
          </a:p>
          <a:p>
            <a:r>
              <a:rPr lang="en-IE" dirty="0" smtClean="0"/>
              <a:t>But usually we want to move beyond our data to the wider world the data represents and say something about the world</a:t>
            </a:r>
          </a:p>
          <a:p>
            <a:pPr lvl="1"/>
            <a:r>
              <a:rPr lang="en-IE" dirty="0" smtClean="0"/>
              <a:t>Based on our sample</a:t>
            </a:r>
          </a:p>
          <a:p>
            <a:r>
              <a:rPr lang="en-IE" dirty="0" smtClean="0"/>
              <a:t>So we need to look at whether is model is a good fit for the population from which it came</a:t>
            </a:r>
            <a:endParaRPr lang="en-IE" dirty="0"/>
          </a:p>
        </p:txBody>
      </p:sp>
    </p:spTree>
    <p:extLst>
      <p:ext uri="{BB962C8B-B14F-4D97-AF65-F5344CB8AC3E}">
        <p14:creationId xmlns:p14="http://schemas.microsoft.com/office/powerpoint/2010/main" val="351667988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Going beyond the data</a:t>
            </a:r>
            <a:endParaRPr lang="en-IE" dirty="0"/>
          </a:p>
        </p:txBody>
      </p:sp>
      <p:sp>
        <p:nvSpPr>
          <p:cNvPr id="3" name="Content Placeholder 2"/>
          <p:cNvSpPr>
            <a:spLocks noGrp="1"/>
          </p:cNvSpPr>
          <p:nvPr>
            <p:ph sz="quarter" idx="1"/>
          </p:nvPr>
        </p:nvSpPr>
        <p:spPr/>
        <p:txBody>
          <a:bodyPr>
            <a:normAutofit/>
          </a:bodyPr>
          <a:lstStyle/>
          <a:p>
            <a:r>
              <a:rPr lang="en-IE" dirty="0" smtClean="0"/>
              <a:t>We ideally want to collect data from all members of the population</a:t>
            </a:r>
          </a:p>
          <a:p>
            <a:r>
              <a:rPr lang="en-IE" dirty="0" smtClean="0"/>
              <a:t>We usually collect a number of samples</a:t>
            </a:r>
          </a:p>
          <a:p>
            <a:pPr lvl="1"/>
            <a:r>
              <a:rPr lang="en-IE" dirty="0" smtClean="0"/>
              <a:t>Each sample could have a different mean  - </a:t>
            </a:r>
            <a:r>
              <a:rPr lang="en-IE" b="1" dirty="0" smtClean="0"/>
              <a:t>sampling variation</a:t>
            </a:r>
          </a:p>
          <a:p>
            <a:r>
              <a:rPr lang="en-IE" dirty="0" smtClean="0"/>
              <a:t>We can plot the sample means into a frequency distribution</a:t>
            </a:r>
          </a:p>
          <a:p>
            <a:pPr lvl="1"/>
            <a:r>
              <a:rPr lang="en-IE" b="1" dirty="0" smtClean="0"/>
              <a:t>Sample distribution</a:t>
            </a:r>
          </a:p>
        </p:txBody>
      </p:sp>
    </p:spTree>
    <p:extLst>
      <p:ext uri="{BB962C8B-B14F-4D97-AF65-F5344CB8AC3E}">
        <p14:creationId xmlns:p14="http://schemas.microsoft.com/office/powerpoint/2010/main" val="22257839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Going beyond the data</a:t>
            </a:r>
            <a:endParaRPr lang="en-IE" dirty="0"/>
          </a:p>
        </p:txBody>
      </p:sp>
      <p:sp>
        <p:nvSpPr>
          <p:cNvPr id="3" name="Content Placeholder 2"/>
          <p:cNvSpPr>
            <a:spLocks noGrp="1"/>
          </p:cNvSpPr>
          <p:nvPr>
            <p:ph sz="quarter" idx="1"/>
          </p:nvPr>
        </p:nvSpPr>
        <p:spPr/>
        <p:txBody>
          <a:bodyPr/>
          <a:lstStyle/>
          <a:p>
            <a:r>
              <a:rPr lang="en-IE" dirty="0"/>
              <a:t>So what?</a:t>
            </a:r>
          </a:p>
          <a:p>
            <a:pPr lvl="1"/>
            <a:r>
              <a:rPr lang="en-IE" dirty="0"/>
              <a:t>If we have enough samples we can calculate the population mean</a:t>
            </a:r>
          </a:p>
          <a:p>
            <a:pPr lvl="1"/>
            <a:r>
              <a:rPr lang="en-IE" dirty="0"/>
              <a:t>But how well does it fit ?</a:t>
            </a:r>
          </a:p>
          <a:p>
            <a:r>
              <a:rPr lang="en-IE" dirty="0" smtClean="0"/>
              <a:t>Need to calculate the standard deviation of the sample means</a:t>
            </a:r>
          </a:p>
          <a:p>
            <a:pPr lvl="1"/>
            <a:r>
              <a:rPr lang="en-IE" b="1" dirty="0" smtClean="0"/>
              <a:t>Standard error of the mean (SE)</a:t>
            </a:r>
            <a:endParaRPr lang="en-IE" b="1" dirty="0"/>
          </a:p>
        </p:txBody>
      </p:sp>
    </p:spTree>
    <p:extLst>
      <p:ext uri="{BB962C8B-B14F-4D97-AF65-F5344CB8AC3E}">
        <p14:creationId xmlns:p14="http://schemas.microsoft.com/office/powerpoint/2010/main" val="384669024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53"/>
          <p:cNvSpPr>
            <a:spLocks noChangeArrowheads="1"/>
          </p:cNvSpPr>
          <p:nvPr/>
        </p:nvSpPr>
        <p:spPr bwMode="auto">
          <a:xfrm>
            <a:off x="0" y="1458913"/>
            <a:ext cx="9144000" cy="5399087"/>
          </a:xfrm>
          <a:prstGeom prst="rect">
            <a:avLst/>
          </a:prstGeom>
          <a:solidFill>
            <a:schemeClr val="tx1"/>
          </a:solidFill>
          <a:ln w="9525">
            <a:solidFill>
              <a:schemeClr val="tx1"/>
            </a:solidFill>
            <a:miter lim="800000"/>
            <a:headEnd/>
            <a:tailEnd/>
          </a:ln>
        </p:spPr>
        <p:txBody>
          <a:bodyPr wrap="none" anchor="ctr"/>
          <a:lstStyle/>
          <a:p>
            <a:endParaRPr lang="en-GB"/>
          </a:p>
        </p:txBody>
      </p:sp>
      <p:sp>
        <p:nvSpPr>
          <p:cNvPr id="14345" name="Rectangle 2"/>
          <p:cNvSpPr>
            <a:spLocks noGrp="1" noChangeArrowheads="1"/>
          </p:cNvSpPr>
          <p:nvPr>
            <p:ph type="title"/>
          </p:nvPr>
        </p:nvSpPr>
        <p:spPr>
          <a:xfrm>
            <a:off x="366713" y="274638"/>
            <a:ext cx="8320087" cy="1143000"/>
          </a:xfrm>
        </p:spPr>
        <p:txBody>
          <a:bodyPr/>
          <a:lstStyle/>
          <a:p>
            <a:pPr eaLnBrk="1" hangingPunct="1"/>
            <a:r>
              <a:rPr lang="en-GB" sz="4000" smtClean="0">
                <a:solidFill>
                  <a:schemeClr val="bg1"/>
                </a:solidFill>
              </a:rPr>
              <a:t>Sampling Variation</a:t>
            </a:r>
            <a:endParaRPr lang="en-US" sz="4000" smtClean="0">
              <a:solidFill>
                <a:schemeClr val="bg1"/>
              </a:solidFill>
            </a:endParaRPr>
          </a:p>
        </p:txBody>
      </p:sp>
      <p:grpSp>
        <p:nvGrpSpPr>
          <p:cNvPr id="2" name="Group 5"/>
          <p:cNvGrpSpPr>
            <a:grpSpLocks/>
          </p:cNvGrpSpPr>
          <p:nvPr/>
        </p:nvGrpSpPr>
        <p:grpSpPr bwMode="auto">
          <a:xfrm>
            <a:off x="889000" y="4187825"/>
            <a:ext cx="1525588" cy="1973263"/>
            <a:chOff x="436" y="2598"/>
            <a:chExt cx="961" cy="1243"/>
          </a:xfrm>
        </p:grpSpPr>
        <p:grpSp>
          <p:nvGrpSpPr>
            <p:cNvPr id="3" name="Group 6"/>
            <p:cNvGrpSpPr>
              <a:grpSpLocks/>
            </p:cNvGrpSpPr>
            <p:nvPr/>
          </p:nvGrpSpPr>
          <p:grpSpPr bwMode="auto">
            <a:xfrm>
              <a:off x="436" y="2598"/>
              <a:ext cx="961" cy="1006"/>
              <a:chOff x="445" y="2694"/>
              <a:chExt cx="961" cy="1006"/>
            </a:xfrm>
          </p:grpSpPr>
          <p:sp>
            <p:nvSpPr>
              <p:cNvPr id="14381" name="Freeform 7"/>
              <p:cNvSpPr>
                <a:spLocks/>
              </p:cNvSpPr>
              <p:nvPr/>
            </p:nvSpPr>
            <p:spPr bwMode="auto">
              <a:xfrm>
                <a:off x="445" y="2694"/>
                <a:ext cx="961" cy="1006"/>
              </a:xfrm>
              <a:custGeom>
                <a:avLst/>
                <a:gdLst>
                  <a:gd name="T0" fmla="*/ 6 w 961"/>
                  <a:gd name="T1" fmla="*/ 335 h 1006"/>
                  <a:gd name="T2" fmla="*/ 166 w 961"/>
                  <a:gd name="T3" fmla="*/ 109 h 1006"/>
                  <a:gd name="T4" fmla="*/ 210 w 961"/>
                  <a:gd name="T5" fmla="*/ 22 h 1006"/>
                  <a:gd name="T6" fmla="*/ 225 w 961"/>
                  <a:gd name="T7" fmla="*/ 0 h 1006"/>
                  <a:gd name="T8" fmla="*/ 487 w 961"/>
                  <a:gd name="T9" fmla="*/ 51 h 1006"/>
                  <a:gd name="T10" fmla="*/ 553 w 961"/>
                  <a:gd name="T11" fmla="*/ 131 h 1006"/>
                  <a:gd name="T12" fmla="*/ 713 w 961"/>
                  <a:gd name="T13" fmla="*/ 263 h 1006"/>
                  <a:gd name="T14" fmla="*/ 823 w 961"/>
                  <a:gd name="T15" fmla="*/ 314 h 1006"/>
                  <a:gd name="T16" fmla="*/ 866 w 961"/>
                  <a:gd name="T17" fmla="*/ 343 h 1006"/>
                  <a:gd name="T18" fmla="*/ 895 w 961"/>
                  <a:gd name="T19" fmla="*/ 386 h 1006"/>
                  <a:gd name="T20" fmla="*/ 903 w 961"/>
                  <a:gd name="T21" fmla="*/ 408 h 1006"/>
                  <a:gd name="T22" fmla="*/ 961 w 961"/>
                  <a:gd name="T23" fmla="*/ 518 h 1006"/>
                  <a:gd name="T24" fmla="*/ 830 w 961"/>
                  <a:gd name="T25" fmla="*/ 773 h 1006"/>
                  <a:gd name="T26" fmla="*/ 771 w 961"/>
                  <a:gd name="T27" fmla="*/ 831 h 1006"/>
                  <a:gd name="T28" fmla="*/ 713 w 961"/>
                  <a:gd name="T29" fmla="*/ 919 h 1006"/>
                  <a:gd name="T30" fmla="*/ 422 w 961"/>
                  <a:gd name="T31" fmla="*/ 1006 h 1006"/>
                  <a:gd name="T32" fmla="*/ 232 w 961"/>
                  <a:gd name="T33" fmla="*/ 962 h 1006"/>
                  <a:gd name="T34" fmla="*/ 166 w 961"/>
                  <a:gd name="T35" fmla="*/ 933 h 1006"/>
                  <a:gd name="T36" fmla="*/ 101 w 961"/>
                  <a:gd name="T37" fmla="*/ 897 h 1006"/>
                  <a:gd name="T38" fmla="*/ 42 w 961"/>
                  <a:gd name="T39" fmla="*/ 839 h 1006"/>
                  <a:gd name="T40" fmla="*/ 20 w 961"/>
                  <a:gd name="T41" fmla="*/ 685 h 1006"/>
                  <a:gd name="T42" fmla="*/ 50 w 961"/>
                  <a:gd name="T43" fmla="*/ 518 h 1006"/>
                  <a:gd name="T44" fmla="*/ 28 w 961"/>
                  <a:gd name="T45" fmla="*/ 379 h 1006"/>
                  <a:gd name="T46" fmla="*/ 6 w 961"/>
                  <a:gd name="T47" fmla="*/ 335 h 100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1"/>
                  <a:gd name="T73" fmla="*/ 0 h 1006"/>
                  <a:gd name="T74" fmla="*/ 961 w 961"/>
                  <a:gd name="T75" fmla="*/ 1006 h 100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1" h="1006">
                    <a:moveTo>
                      <a:pt x="6" y="335"/>
                    </a:moveTo>
                    <a:cubicBezTo>
                      <a:pt x="102" y="272"/>
                      <a:pt x="133" y="214"/>
                      <a:pt x="166" y="109"/>
                    </a:cubicBezTo>
                    <a:cubicBezTo>
                      <a:pt x="177" y="74"/>
                      <a:pt x="189" y="54"/>
                      <a:pt x="210" y="22"/>
                    </a:cubicBezTo>
                    <a:cubicBezTo>
                      <a:pt x="215" y="15"/>
                      <a:pt x="225" y="0"/>
                      <a:pt x="225" y="0"/>
                    </a:cubicBezTo>
                    <a:cubicBezTo>
                      <a:pt x="314" y="5"/>
                      <a:pt x="409" y="1"/>
                      <a:pt x="487" y="51"/>
                    </a:cubicBezTo>
                    <a:cubicBezTo>
                      <a:pt x="507" y="80"/>
                      <a:pt x="532" y="102"/>
                      <a:pt x="553" y="131"/>
                    </a:cubicBezTo>
                    <a:cubicBezTo>
                      <a:pt x="603" y="200"/>
                      <a:pt x="638" y="226"/>
                      <a:pt x="713" y="263"/>
                    </a:cubicBezTo>
                    <a:cubicBezTo>
                      <a:pt x="749" y="281"/>
                      <a:pt x="788" y="294"/>
                      <a:pt x="823" y="314"/>
                    </a:cubicBezTo>
                    <a:cubicBezTo>
                      <a:pt x="838" y="323"/>
                      <a:pt x="866" y="343"/>
                      <a:pt x="866" y="343"/>
                    </a:cubicBezTo>
                    <a:cubicBezTo>
                      <a:pt x="885" y="396"/>
                      <a:pt x="858" y="332"/>
                      <a:pt x="895" y="386"/>
                    </a:cubicBezTo>
                    <a:cubicBezTo>
                      <a:pt x="899" y="392"/>
                      <a:pt x="899" y="401"/>
                      <a:pt x="903" y="408"/>
                    </a:cubicBezTo>
                    <a:cubicBezTo>
                      <a:pt x="927" y="450"/>
                      <a:pt x="947" y="473"/>
                      <a:pt x="961" y="518"/>
                    </a:cubicBezTo>
                    <a:cubicBezTo>
                      <a:pt x="954" y="642"/>
                      <a:pt x="960" y="732"/>
                      <a:pt x="830" y="773"/>
                    </a:cubicBezTo>
                    <a:cubicBezTo>
                      <a:pt x="813" y="798"/>
                      <a:pt x="790" y="807"/>
                      <a:pt x="771" y="831"/>
                    </a:cubicBezTo>
                    <a:cubicBezTo>
                      <a:pt x="759" y="846"/>
                      <a:pt x="733" y="906"/>
                      <a:pt x="713" y="919"/>
                    </a:cubicBezTo>
                    <a:cubicBezTo>
                      <a:pt x="626" y="976"/>
                      <a:pt x="524" y="992"/>
                      <a:pt x="422" y="1006"/>
                    </a:cubicBezTo>
                    <a:cubicBezTo>
                      <a:pt x="360" y="999"/>
                      <a:pt x="289" y="991"/>
                      <a:pt x="232" y="962"/>
                    </a:cubicBezTo>
                    <a:cubicBezTo>
                      <a:pt x="210" y="951"/>
                      <a:pt x="188" y="944"/>
                      <a:pt x="166" y="933"/>
                    </a:cubicBezTo>
                    <a:cubicBezTo>
                      <a:pt x="142" y="921"/>
                      <a:pt x="127" y="905"/>
                      <a:pt x="101" y="897"/>
                    </a:cubicBezTo>
                    <a:cubicBezTo>
                      <a:pt x="76" y="880"/>
                      <a:pt x="59" y="863"/>
                      <a:pt x="42" y="839"/>
                    </a:cubicBezTo>
                    <a:cubicBezTo>
                      <a:pt x="17" y="760"/>
                      <a:pt x="29" y="810"/>
                      <a:pt x="20" y="685"/>
                    </a:cubicBezTo>
                    <a:cubicBezTo>
                      <a:pt x="25" y="622"/>
                      <a:pt x="29" y="575"/>
                      <a:pt x="50" y="518"/>
                    </a:cubicBezTo>
                    <a:cubicBezTo>
                      <a:pt x="47" y="481"/>
                      <a:pt x="47" y="418"/>
                      <a:pt x="28" y="379"/>
                    </a:cubicBezTo>
                    <a:cubicBezTo>
                      <a:pt x="0" y="322"/>
                      <a:pt x="24" y="390"/>
                      <a:pt x="6" y="335"/>
                    </a:cubicBezTo>
                    <a:close/>
                  </a:path>
                </a:pathLst>
              </a:custGeom>
              <a:solidFill>
                <a:srgbClr val="FF0000"/>
              </a:solidFill>
              <a:ln w="9525">
                <a:solidFill>
                  <a:schemeClr val="tx1"/>
                </a:solidFill>
                <a:round/>
                <a:headEnd/>
                <a:tailEnd/>
              </a:ln>
            </p:spPr>
            <p:txBody>
              <a:bodyPr/>
              <a:lstStyle/>
              <a:p>
                <a:endParaRPr lang="en-GB"/>
              </a:p>
            </p:txBody>
          </p:sp>
          <p:sp>
            <p:nvSpPr>
              <p:cNvPr id="14382" name="AutoShape 8"/>
              <p:cNvSpPr>
                <a:spLocks noChangeArrowheads="1"/>
              </p:cNvSpPr>
              <p:nvPr/>
            </p:nvSpPr>
            <p:spPr bwMode="auto">
              <a:xfrm>
                <a:off x="596" y="3048"/>
                <a:ext cx="212" cy="219"/>
              </a:xfrm>
              <a:prstGeom prst="smileyFace">
                <a:avLst>
                  <a:gd name="adj" fmla="val -4653"/>
                </a:avLst>
              </a:prstGeom>
              <a:solidFill>
                <a:srgbClr val="FF9966"/>
              </a:solidFill>
              <a:ln w="9525">
                <a:solidFill>
                  <a:schemeClr val="tx1"/>
                </a:solidFill>
                <a:round/>
                <a:headEnd/>
                <a:tailEnd/>
              </a:ln>
            </p:spPr>
            <p:txBody>
              <a:bodyPr wrap="none" anchor="ctr"/>
              <a:lstStyle/>
              <a:p>
                <a:endParaRPr lang="en-GB"/>
              </a:p>
            </p:txBody>
          </p:sp>
          <p:sp>
            <p:nvSpPr>
              <p:cNvPr id="14383" name="AutoShape 9"/>
              <p:cNvSpPr>
                <a:spLocks noChangeArrowheads="1"/>
              </p:cNvSpPr>
              <p:nvPr/>
            </p:nvSpPr>
            <p:spPr bwMode="auto">
              <a:xfrm>
                <a:off x="546" y="3333"/>
                <a:ext cx="212" cy="219"/>
              </a:xfrm>
              <a:prstGeom prst="smileyFace">
                <a:avLst>
                  <a:gd name="adj" fmla="val 4653"/>
                </a:avLst>
              </a:prstGeom>
              <a:solidFill>
                <a:srgbClr val="CC6600"/>
              </a:solidFill>
              <a:ln w="9525">
                <a:solidFill>
                  <a:schemeClr val="tx1"/>
                </a:solidFill>
                <a:round/>
                <a:headEnd/>
                <a:tailEnd/>
              </a:ln>
            </p:spPr>
            <p:txBody>
              <a:bodyPr wrap="none" anchor="ctr"/>
              <a:lstStyle/>
              <a:p>
                <a:endParaRPr lang="en-GB"/>
              </a:p>
            </p:txBody>
          </p:sp>
          <p:sp>
            <p:nvSpPr>
              <p:cNvPr id="14384" name="AutoShape 10"/>
              <p:cNvSpPr>
                <a:spLocks noChangeArrowheads="1"/>
              </p:cNvSpPr>
              <p:nvPr/>
            </p:nvSpPr>
            <p:spPr bwMode="auto">
              <a:xfrm>
                <a:off x="1109" y="3152"/>
                <a:ext cx="212" cy="219"/>
              </a:xfrm>
              <a:prstGeom prst="smileyFace">
                <a:avLst>
                  <a:gd name="adj" fmla="val 4653"/>
                </a:avLst>
              </a:prstGeom>
              <a:solidFill>
                <a:srgbClr val="FF9966"/>
              </a:solidFill>
              <a:ln w="9525">
                <a:solidFill>
                  <a:schemeClr val="tx1"/>
                </a:solidFill>
                <a:round/>
                <a:headEnd/>
                <a:tailEnd/>
              </a:ln>
            </p:spPr>
            <p:txBody>
              <a:bodyPr wrap="none" anchor="ctr"/>
              <a:lstStyle/>
              <a:p>
                <a:endParaRPr lang="en-GB"/>
              </a:p>
            </p:txBody>
          </p:sp>
          <p:sp>
            <p:nvSpPr>
              <p:cNvPr id="14385" name="AutoShape 11"/>
              <p:cNvSpPr>
                <a:spLocks noChangeArrowheads="1"/>
              </p:cNvSpPr>
              <p:nvPr/>
            </p:nvSpPr>
            <p:spPr bwMode="auto">
              <a:xfrm>
                <a:off x="870" y="3024"/>
                <a:ext cx="212" cy="219"/>
              </a:xfrm>
              <a:prstGeom prst="smileyFace">
                <a:avLst>
                  <a:gd name="adj" fmla="val 4653"/>
                </a:avLst>
              </a:prstGeom>
              <a:solidFill>
                <a:srgbClr val="FFCCCC"/>
              </a:solidFill>
              <a:ln w="9525">
                <a:solidFill>
                  <a:schemeClr val="tx1"/>
                </a:solidFill>
                <a:round/>
                <a:headEnd/>
                <a:tailEnd/>
              </a:ln>
            </p:spPr>
            <p:txBody>
              <a:bodyPr wrap="none" anchor="ctr"/>
              <a:lstStyle/>
              <a:p>
                <a:endParaRPr lang="en-GB"/>
              </a:p>
            </p:txBody>
          </p:sp>
          <p:sp>
            <p:nvSpPr>
              <p:cNvPr id="14386" name="AutoShape 12"/>
              <p:cNvSpPr>
                <a:spLocks noChangeArrowheads="1"/>
              </p:cNvSpPr>
              <p:nvPr/>
            </p:nvSpPr>
            <p:spPr bwMode="auto">
              <a:xfrm>
                <a:off x="726" y="2799"/>
                <a:ext cx="212" cy="219"/>
              </a:xfrm>
              <a:prstGeom prst="smileyFace">
                <a:avLst>
                  <a:gd name="adj" fmla="val -4653"/>
                </a:avLst>
              </a:prstGeom>
              <a:solidFill>
                <a:srgbClr val="FFCCCC"/>
              </a:solidFill>
              <a:ln w="9525">
                <a:solidFill>
                  <a:schemeClr val="tx1"/>
                </a:solidFill>
                <a:round/>
                <a:headEnd/>
                <a:tailEnd/>
              </a:ln>
            </p:spPr>
            <p:txBody>
              <a:bodyPr wrap="none" anchor="ctr"/>
              <a:lstStyle/>
              <a:p>
                <a:endParaRPr lang="en-GB"/>
              </a:p>
            </p:txBody>
          </p:sp>
          <p:sp>
            <p:nvSpPr>
              <p:cNvPr id="14387" name="AutoShape 13"/>
              <p:cNvSpPr>
                <a:spLocks noChangeArrowheads="1"/>
              </p:cNvSpPr>
              <p:nvPr/>
            </p:nvSpPr>
            <p:spPr bwMode="auto">
              <a:xfrm>
                <a:off x="834" y="3310"/>
                <a:ext cx="212" cy="219"/>
              </a:xfrm>
              <a:prstGeom prst="smileyFace">
                <a:avLst>
                  <a:gd name="adj" fmla="val -4653"/>
                </a:avLst>
              </a:prstGeom>
              <a:solidFill>
                <a:srgbClr val="FFCCCC"/>
              </a:solidFill>
              <a:ln w="9525">
                <a:solidFill>
                  <a:schemeClr val="tx1"/>
                </a:solidFill>
                <a:round/>
                <a:headEnd/>
                <a:tailEnd/>
              </a:ln>
            </p:spPr>
            <p:txBody>
              <a:bodyPr wrap="none" anchor="ctr"/>
              <a:lstStyle/>
              <a:p>
                <a:endParaRPr lang="en-GB"/>
              </a:p>
            </p:txBody>
          </p:sp>
        </p:grpSp>
        <p:graphicFrame>
          <p:nvGraphicFramePr>
            <p:cNvPr id="14342" name="Object 14"/>
            <p:cNvGraphicFramePr>
              <a:graphicFrameLocks noChangeAspect="1"/>
            </p:cNvGraphicFramePr>
            <p:nvPr/>
          </p:nvGraphicFramePr>
          <p:xfrm>
            <a:off x="689" y="3650"/>
            <a:ext cx="454" cy="191"/>
          </p:xfrm>
          <a:graphic>
            <a:graphicData uri="http://schemas.openxmlformats.org/presentationml/2006/ole">
              <mc:AlternateContent xmlns:mc="http://schemas.openxmlformats.org/markup-compatibility/2006">
                <mc:Choice xmlns:v="urn:schemas-microsoft-com:vml" Requires="v">
                  <p:oleObj spid="_x0000_s116913" name="Equation" r:id="rId3" imgW="481988" imgH="203261" progId="Equation.3">
                    <p:embed/>
                  </p:oleObj>
                </mc:Choice>
                <mc:Fallback>
                  <p:oleObj name="Equation" r:id="rId3" imgW="481988" imgH="20326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 y="3650"/>
                          <a:ext cx="454" cy="191"/>
                        </a:xfrm>
                        <a:prstGeom prst="rect">
                          <a:avLst/>
                        </a:prstGeom>
                        <a:solidFill>
                          <a:srgbClr val="FFFF00"/>
                        </a:solidFill>
                        <a:ln w="9525">
                          <a:solidFill>
                            <a:schemeClr val="tx1"/>
                          </a:solidFill>
                          <a:miter lim="800000"/>
                          <a:headEnd/>
                          <a:tailEnd/>
                        </a:ln>
                      </p:spPr>
                    </p:pic>
                  </p:oleObj>
                </mc:Fallback>
              </mc:AlternateContent>
            </a:graphicData>
          </a:graphic>
        </p:graphicFrame>
      </p:grpSp>
      <p:grpSp>
        <p:nvGrpSpPr>
          <p:cNvPr id="4" name="Group 15"/>
          <p:cNvGrpSpPr>
            <a:grpSpLocks/>
          </p:cNvGrpSpPr>
          <p:nvPr/>
        </p:nvGrpSpPr>
        <p:grpSpPr bwMode="auto">
          <a:xfrm>
            <a:off x="2847975" y="4275138"/>
            <a:ext cx="2001838" cy="1885950"/>
            <a:chOff x="1670" y="2653"/>
            <a:chExt cx="1261" cy="1188"/>
          </a:xfrm>
        </p:grpSpPr>
        <p:grpSp>
          <p:nvGrpSpPr>
            <p:cNvPr id="5" name="Group 16"/>
            <p:cNvGrpSpPr>
              <a:grpSpLocks/>
            </p:cNvGrpSpPr>
            <p:nvPr/>
          </p:nvGrpSpPr>
          <p:grpSpPr bwMode="auto">
            <a:xfrm>
              <a:off x="1670" y="2653"/>
              <a:ext cx="1261" cy="932"/>
              <a:chOff x="3974" y="2672"/>
              <a:chExt cx="1261" cy="932"/>
            </a:xfrm>
          </p:grpSpPr>
          <p:sp>
            <p:nvSpPr>
              <p:cNvPr id="14373" name="Freeform 17"/>
              <p:cNvSpPr>
                <a:spLocks/>
              </p:cNvSpPr>
              <p:nvPr/>
            </p:nvSpPr>
            <p:spPr bwMode="auto">
              <a:xfrm>
                <a:off x="3974" y="2672"/>
                <a:ext cx="1261" cy="932"/>
              </a:xfrm>
              <a:custGeom>
                <a:avLst/>
                <a:gdLst>
                  <a:gd name="T0" fmla="*/ 313 w 1261"/>
                  <a:gd name="T1" fmla="*/ 21 h 932"/>
                  <a:gd name="T2" fmla="*/ 291 w 1261"/>
                  <a:gd name="T3" fmla="*/ 28 h 932"/>
                  <a:gd name="T4" fmla="*/ 269 w 1261"/>
                  <a:gd name="T5" fmla="*/ 43 h 932"/>
                  <a:gd name="T6" fmla="*/ 101 w 1261"/>
                  <a:gd name="T7" fmla="*/ 79 h 932"/>
                  <a:gd name="T8" fmla="*/ 57 w 1261"/>
                  <a:gd name="T9" fmla="*/ 108 h 932"/>
                  <a:gd name="T10" fmla="*/ 28 w 1261"/>
                  <a:gd name="T11" fmla="*/ 152 h 932"/>
                  <a:gd name="T12" fmla="*/ 6 w 1261"/>
                  <a:gd name="T13" fmla="*/ 218 h 932"/>
                  <a:gd name="T14" fmla="*/ 21 w 1261"/>
                  <a:gd name="T15" fmla="*/ 356 h 932"/>
                  <a:gd name="T16" fmla="*/ 57 w 1261"/>
                  <a:gd name="T17" fmla="*/ 400 h 932"/>
                  <a:gd name="T18" fmla="*/ 101 w 1261"/>
                  <a:gd name="T19" fmla="*/ 429 h 932"/>
                  <a:gd name="T20" fmla="*/ 196 w 1261"/>
                  <a:gd name="T21" fmla="*/ 531 h 932"/>
                  <a:gd name="T22" fmla="*/ 225 w 1261"/>
                  <a:gd name="T23" fmla="*/ 575 h 932"/>
                  <a:gd name="T24" fmla="*/ 240 w 1261"/>
                  <a:gd name="T25" fmla="*/ 597 h 932"/>
                  <a:gd name="T26" fmla="*/ 291 w 1261"/>
                  <a:gd name="T27" fmla="*/ 677 h 932"/>
                  <a:gd name="T28" fmla="*/ 473 w 1261"/>
                  <a:gd name="T29" fmla="*/ 772 h 932"/>
                  <a:gd name="T30" fmla="*/ 568 w 1261"/>
                  <a:gd name="T31" fmla="*/ 881 h 932"/>
                  <a:gd name="T32" fmla="*/ 706 w 1261"/>
                  <a:gd name="T33" fmla="*/ 932 h 932"/>
                  <a:gd name="T34" fmla="*/ 911 w 1261"/>
                  <a:gd name="T35" fmla="*/ 830 h 932"/>
                  <a:gd name="T36" fmla="*/ 1100 w 1261"/>
                  <a:gd name="T37" fmla="*/ 808 h 932"/>
                  <a:gd name="T38" fmla="*/ 1195 w 1261"/>
                  <a:gd name="T39" fmla="*/ 750 h 932"/>
                  <a:gd name="T40" fmla="*/ 1224 w 1261"/>
                  <a:gd name="T41" fmla="*/ 706 h 932"/>
                  <a:gd name="T42" fmla="*/ 1239 w 1261"/>
                  <a:gd name="T43" fmla="*/ 684 h 932"/>
                  <a:gd name="T44" fmla="*/ 1261 w 1261"/>
                  <a:gd name="T45" fmla="*/ 604 h 932"/>
                  <a:gd name="T46" fmla="*/ 1202 w 1261"/>
                  <a:gd name="T47" fmla="*/ 393 h 932"/>
                  <a:gd name="T48" fmla="*/ 1093 w 1261"/>
                  <a:gd name="T49" fmla="*/ 305 h 932"/>
                  <a:gd name="T50" fmla="*/ 881 w 1261"/>
                  <a:gd name="T51" fmla="*/ 247 h 932"/>
                  <a:gd name="T52" fmla="*/ 823 w 1261"/>
                  <a:gd name="T53" fmla="*/ 196 h 932"/>
                  <a:gd name="T54" fmla="*/ 736 w 1261"/>
                  <a:gd name="T55" fmla="*/ 65 h 932"/>
                  <a:gd name="T56" fmla="*/ 670 w 1261"/>
                  <a:gd name="T57" fmla="*/ 21 h 932"/>
                  <a:gd name="T58" fmla="*/ 561 w 1261"/>
                  <a:gd name="T59" fmla="*/ 14 h 932"/>
                  <a:gd name="T60" fmla="*/ 386 w 1261"/>
                  <a:gd name="T61" fmla="*/ 21 h 932"/>
                  <a:gd name="T62" fmla="*/ 313 w 1261"/>
                  <a:gd name="T63" fmla="*/ 21 h 93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61"/>
                  <a:gd name="T97" fmla="*/ 0 h 932"/>
                  <a:gd name="T98" fmla="*/ 1261 w 1261"/>
                  <a:gd name="T99" fmla="*/ 932 h 93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61" h="932">
                    <a:moveTo>
                      <a:pt x="313" y="21"/>
                    </a:moveTo>
                    <a:cubicBezTo>
                      <a:pt x="306" y="23"/>
                      <a:pt x="298" y="25"/>
                      <a:pt x="291" y="28"/>
                    </a:cubicBezTo>
                    <a:cubicBezTo>
                      <a:pt x="283" y="32"/>
                      <a:pt x="277" y="40"/>
                      <a:pt x="269" y="43"/>
                    </a:cubicBezTo>
                    <a:cubicBezTo>
                      <a:pt x="216" y="63"/>
                      <a:pt x="156" y="62"/>
                      <a:pt x="101" y="79"/>
                    </a:cubicBezTo>
                    <a:cubicBezTo>
                      <a:pt x="86" y="89"/>
                      <a:pt x="72" y="98"/>
                      <a:pt x="57" y="108"/>
                    </a:cubicBezTo>
                    <a:cubicBezTo>
                      <a:pt x="42" y="118"/>
                      <a:pt x="28" y="152"/>
                      <a:pt x="28" y="152"/>
                    </a:cubicBezTo>
                    <a:cubicBezTo>
                      <a:pt x="12" y="203"/>
                      <a:pt x="19" y="182"/>
                      <a:pt x="6" y="218"/>
                    </a:cubicBezTo>
                    <a:cubicBezTo>
                      <a:pt x="9" y="264"/>
                      <a:pt x="0" y="315"/>
                      <a:pt x="21" y="356"/>
                    </a:cubicBezTo>
                    <a:cubicBezTo>
                      <a:pt x="27" y="369"/>
                      <a:pt x="46" y="391"/>
                      <a:pt x="57" y="400"/>
                    </a:cubicBezTo>
                    <a:cubicBezTo>
                      <a:pt x="71" y="411"/>
                      <a:pt x="101" y="429"/>
                      <a:pt x="101" y="429"/>
                    </a:cubicBezTo>
                    <a:cubicBezTo>
                      <a:pt x="127" y="467"/>
                      <a:pt x="167" y="494"/>
                      <a:pt x="196" y="531"/>
                    </a:cubicBezTo>
                    <a:cubicBezTo>
                      <a:pt x="207" y="545"/>
                      <a:pt x="215" y="560"/>
                      <a:pt x="225" y="575"/>
                    </a:cubicBezTo>
                    <a:cubicBezTo>
                      <a:pt x="230" y="582"/>
                      <a:pt x="240" y="597"/>
                      <a:pt x="240" y="597"/>
                    </a:cubicBezTo>
                    <a:cubicBezTo>
                      <a:pt x="253" y="638"/>
                      <a:pt x="255" y="654"/>
                      <a:pt x="291" y="677"/>
                    </a:cubicBezTo>
                    <a:cubicBezTo>
                      <a:pt x="339" y="741"/>
                      <a:pt x="401" y="749"/>
                      <a:pt x="473" y="772"/>
                    </a:cubicBezTo>
                    <a:cubicBezTo>
                      <a:pt x="508" y="807"/>
                      <a:pt x="532" y="846"/>
                      <a:pt x="568" y="881"/>
                    </a:cubicBezTo>
                    <a:cubicBezTo>
                      <a:pt x="602" y="914"/>
                      <a:pt x="661" y="925"/>
                      <a:pt x="706" y="932"/>
                    </a:cubicBezTo>
                    <a:cubicBezTo>
                      <a:pt x="792" y="920"/>
                      <a:pt x="842" y="877"/>
                      <a:pt x="911" y="830"/>
                    </a:cubicBezTo>
                    <a:cubicBezTo>
                      <a:pt x="948" y="805"/>
                      <a:pt x="1084" y="809"/>
                      <a:pt x="1100" y="808"/>
                    </a:cubicBezTo>
                    <a:cubicBezTo>
                      <a:pt x="1137" y="799"/>
                      <a:pt x="1171" y="781"/>
                      <a:pt x="1195" y="750"/>
                    </a:cubicBezTo>
                    <a:cubicBezTo>
                      <a:pt x="1206" y="736"/>
                      <a:pt x="1214" y="721"/>
                      <a:pt x="1224" y="706"/>
                    </a:cubicBezTo>
                    <a:cubicBezTo>
                      <a:pt x="1229" y="699"/>
                      <a:pt x="1239" y="684"/>
                      <a:pt x="1239" y="684"/>
                    </a:cubicBezTo>
                    <a:cubicBezTo>
                      <a:pt x="1257" y="629"/>
                      <a:pt x="1250" y="656"/>
                      <a:pt x="1261" y="604"/>
                    </a:cubicBezTo>
                    <a:cubicBezTo>
                      <a:pt x="1252" y="533"/>
                      <a:pt x="1243" y="453"/>
                      <a:pt x="1202" y="393"/>
                    </a:cubicBezTo>
                    <a:cubicBezTo>
                      <a:pt x="1185" y="339"/>
                      <a:pt x="1143" y="322"/>
                      <a:pt x="1093" y="305"/>
                    </a:cubicBezTo>
                    <a:cubicBezTo>
                      <a:pt x="1024" y="282"/>
                      <a:pt x="952" y="264"/>
                      <a:pt x="881" y="247"/>
                    </a:cubicBezTo>
                    <a:cubicBezTo>
                      <a:pt x="858" y="231"/>
                      <a:pt x="846" y="212"/>
                      <a:pt x="823" y="196"/>
                    </a:cubicBezTo>
                    <a:cubicBezTo>
                      <a:pt x="800" y="161"/>
                      <a:pt x="769" y="94"/>
                      <a:pt x="736" y="65"/>
                    </a:cubicBezTo>
                    <a:cubicBezTo>
                      <a:pt x="716" y="48"/>
                      <a:pt x="692" y="36"/>
                      <a:pt x="670" y="21"/>
                    </a:cubicBezTo>
                    <a:cubicBezTo>
                      <a:pt x="640" y="0"/>
                      <a:pt x="597" y="16"/>
                      <a:pt x="561" y="14"/>
                    </a:cubicBezTo>
                    <a:cubicBezTo>
                      <a:pt x="503" y="16"/>
                      <a:pt x="444" y="17"/>
                      <a:pt x="386" y="21"/>
                    </a:cubicBezTo>
                    <a:cubicBezTo>
                      <a:pt x="358" y="23"/>
                      <a:pt x="325" y="47"/>
                      <a:pt x="313" y="21"/>
                    </a:cubicBezTo>
                    <a:close/>
                  </a:path>
                </a:pathLst>
              </a:custGeom>
              <a:solidFill>
                <a:srgbClr val="0000FF"/>
              </a:solidFill>
              <a:ln w="9525">
                <a:solidFill>
                  <a:schemeClr val="tx1"/>
                </a:solidFill>
                <a:round/>
                <a:headEnd/>
                <a:tailEnd/>
              </a:ln>
            </p:spPr>
            <p:txBody>
              <a:bodyPr/>
              <a:lstStyle/>
              <a:p>
                <a:endParaRPr lang="en-GB"/>
              </a:p>
            </p:txBody>
          </p:sp>
          <p:sp>
            <p:nvSpPr>
              <p:cNvPr id="14374" name="AutoShape 18"/>
              <p:cNvSpPr>
                <a:spLocks noChangeArrowheads="1"/>
              </p:cNvSpPr>
              <p:nvPr/>
            </p:nvSpPr>
            <p:spPr bwMode="auto">
              <a:xfrm>
                <a:off x="4631" y="2980"/>
                <a:ext cx="212" cy="219"/>
              </a:xfrm>
              <a:prstGeom prst="smileyFace">
                <a:avLst>
                  <a:gd name="adj" fmla="val -4653"/>
                </a:avLst>
              </a:prstGeom>
              <a:solidFill>
                <a:srgbClr val="FF9966"/>
              </a:solidFill>
              <a:ln w="9525">
                <a:solidFill>
                  <a:schemeClr val="tx1"/>
                </a:solidFill>
                <a:round/>
                <a:headEnd/>
                <a:tailEnd/>
              </a:ln>
            </p:spPr>
            <p:txBody>
              <a:bodyPr wrap="none" anchor="ctr"/>
              <a:lstStyle/>
              <a:p>
                <a:endParaRPr lang="en-GB"/>
              </a:p>
            </p:txBody>
          </p:sp>
          <p:sp>
            <p:nvSpPr>
              <p:cNvPr id="14375" name="AutoShape 19"/>
              <p:cNvSpPr>
                <a:spLocks noChangeArrowheads="1"/>
              </p:cNvSpPr>
              <p:nvPr/>
            </p:nvSpPr>
            <p:spPr bwMode="auto">
              <a:xfrm>
                <a:off x="4318" y="3120"/>
                <a:ext cx="212" cy="219"/>
              </a:xfrm>
              <a:prstGeom prst="smileyFace">
                <a:avLst>
                  <a:gd name="adj" fmla="val 4653"/>
                </a:avLst>
              </a:prstGeom>
              <a:solidFill>
                <a:srgbClr val="CC6600"/>
              </a:solidFill>
              <a:ln w="9525">
                <a:solidFill>
                  <a:schemeClr val="tx1"/>
                </a:solidFill>
                <a:round/>
                <a:headEnd/>
                <a:tailEnd/>
              </a:ln>
            </p:spPr>
            <p:txBody>
              <a:bodyPr wrap="none" anchor="ctr"/>
              <a:lstStyle/>
              <a:p>
                <a:endParaRPr lang="en-GB"/>
              </a:p>
            </p:txBody>
          </p:sp>
          <p:sp>
            <p:nvSpPr>
              <p:cNvPr id="14376" name="AutoShape 20"/>
              <p:cNvSpPr>
                <a:spLocks noChangeArrowheads="1"/>
              </p:cNvSpPr>
              <p:nvPr/>
            </p:nvSpPr>
            <p:spPr bwMode="auto">
              <a:xfrm>
                <a:off x="4881" y="3092"/>
                <a:ext cx="212" cy="219"/>
              </a:xfrm>
              <a:prstGeom prst="smileyFace">
                <a:avLst>
                  <a:gd name="adj" fmla="val 4653"/>
                </a:avLst>
              </a:prstGeom>
              <a:solidFill>
                <a:srgbClr val="FF9966"/>
              </a:solidFill>
              <a:ln w="9525">
                <a:solidFill>
                  <a:schemeClr val="tx1"/>
                </a:solidFill>
                <a:round/>
                <a:headEnd/>
                <a:tailEnd/>
              </a:ln>
            </p:spPr>
            <p:txBody>
              <a:bodyPr wrap="none" anchor="ctr"/>
              <a:lstStyle/>
              <a:p>
                <a:endParaRPr lang="en-GB"/>
              </a:p>
            </p:txBody>
          </p:sp>
          <p:sp>
            <p:nvSpPr>
              <p:cNvPr id="14377" name="AutoShape 21"/>
              <p:cNvSpPr>
                <a:spLocks noChangeArrowheads="1"/>
              </p:cNvSpPr>
              <p:nvPr/>
            </p:nvSpPr>
            <p:spPr bwMode="auto">
              <a:xfrm>
                <a:off x="4175" y="2833"/>
                <a:ext cx="212" cy="219"/>
              </a:xfrm>
              <a:prstGeom prst="smileyFace">
                <a:avLst>
                  <a:gd name="adj" fmla="val -4653"/>
                </a:avLst>
              </a:prstGeom>
              <a:solidFill>
                <a:srgbClr val="FFCCCC"/>
              </a:solidFill>
              <a:ln w="9525">
                <a:solidFill>
                  <a:schemeClr val="tx1"/>
                </a:solidFill>
                <a:round/>
                <a:headEnd/>
                <a:tailEnd/>
              </a:ln>
            </p:spPr>
            <p:txBody>
              <a:bodyPr wrap="none" anchor="ctr"/>
              <a:lstStyle/>
              <a:p>
                <a:endParaRPr lang="en-GB"/>
              </a:p>
            </p:txBody>
          </p:sp>
          <p:sp>
            <p:nvSpPr>
              <p:cNvPr id="14378" name="AutoShape 22"/>
              <p:cNvSpPr>
                <a:spLocks noChangeArrowheads="1"/>
              </p:cNvSpPr>
              <p:nvPr/>
            </p:nvSpPr>
            <p:spPr bwMode="auto">
              <a:xfrm>
                <a:off x="4498" y="2739"/>
                <a:ext cx="212" cy="219"/>
              </a:xfrm>
              <a:prstGeom prst="smileyFace">
                <a:avLst>
                  <a:gd name="adj" fmla="val 4653"/>
                </a:avLst>
              </a:prstGeom>
              <a:solidFill>
                <a:srgbClr val="FFCCCC"/>
              </a:solidFill>
              <a:ln w="9525">
                <a:solidFill>
                  <a:schemeClr val="tx1"/>
                </a:solidFill>
                <a:round/>
                <a:headEnd/>
                <a:tailEnd/>
              </a:ln>
            </p:spPr>
            <p:txBody>
              <a:bodyPr wrap="none" anchor="ctr"/>
              <a:lstStyle/>
              <a:p>
                <a:endParaRPr lang="en-GB"/>
              </a:p>
            </p:txBody>
          </p:sp>
          <p:sp>
            <p:nvSpPr>
              <p:cNvPr id="14379" name="AutoShape 23"/>
              <p:cNvSpPr>
                <a:spLocks noChangeArrowheads="1"/>
              </p:cNvSpPr>
              <p:nvPr/>
            </p:nvSpPr>
            <p:spPr bwMode="auto">
              <a:xfrm>
                <a:off x="4606" y="3250"/>
                <a:ext cx="212" cy="219"/>
              </a:xfrm>
              <a:prstGeom prst="smileyFace">
                <a:avLst>
                  <a:gd name="adj" fmla="val 4653"/>
                </a:avLst>
              </a:prstGeom>
              <a:solidFill>
                <a:srgbClr val="FFCCCC"/>
              </a:solidFill>
              <a:ln w="9525">
                <a:solidFill>
                  <a:schemeClr val="tx1"/>
                </a:solidFill>
                <a:round/>
                <a:headEnd/>
                <a:tailEnd/>
              </a:ln>
            </p:spPr>
            <p:txBody>
              <a:bodyPr wrap="none" anchor="ctr"/>
              <a:lstStyle/>
              <a:p>
                <a:endParaRPr lang="en-GB"/>
              </a:p>
            </p:txBody>
          </p:sp>
        </p:grpSp>
        <p:graphicFrame>
          <p:nvGraphicFramePr>
            <p:cNvPr id="14341" name="Object 24"/>
            <p:cNvGraphicFramePr>
              <a:graphicFrameLocks noChangeAspect="1"/>
            </p:cNvGraphicFramePr>
            <p:nvPr/>
          </p:nvGraphicFramePr>
          <p:xfrm>
            <a:off x="2080" y="3650"/>
            <a:ext cx="442" cy="191"/>
          </p:xfrm>
          <a:graphic>
            <a:graphicData uri="http://schemas.openxmlformats.org/presentationml/2006/ole">
              <mc:AlternateContent xmlns:mc="http://schemas.openxmlformats.org/markup-compatibility/2006">
                <mc:Choice xmlns:v="urn:schemas-microsoft-com:vml" Requires="v">
                  <p:oleObj spid="_x0000_s116914" name="Equation" r:id="rId5" imgW="469601" imgH="203384" progId="Equation.3">
                    <p:embed/>
                  </p:oleObj>
                </mc:Choice>
                <mc:Fallback>
                  <p:oleObj name="Equation" r:id="rId5" imgW="469601" imgH="20338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0" y="3650"/>
                          <a:ext cx="442" cy="191"/>
                        </a:xfrm>
                        <a:prstGeom prst="rect">
                          <a:avLst/>
                        </a:prstGeom>
                        <a:solidFill>
                          <a:srgbClr val="FFFF00"/>
                        </a:solidFill>
                        <a:ln w="9525">
                          <a:solidFill>
                            <a:schemeClr val="tx1"/>
                          </a:solidFill>
                          <a:miter lim="800000"/>
                          <a:headEnd/>
                          <a:tailEnd/>
                        </a:ln>
                      </p:spPr>
                    </p:pic>
                  </p:oleObj>
                </mc:Fallback>
              </mc:AlternateContent>
            </a:graphicData>
          </a:graphic>
        </p:graphicFrame>
      </p:grpSp>
      <p:grpSp>
        <p:nvGrpSpPr>
          <p:cNvPr id="6" name="Group 25"/>
          <p:cNvGrpSpPr>
            <a:grpSpLocks/>
          </p:cNvGrpSpPr>
          <p:nvPr/>
        </p:nvGrpSpPr>
        <p:grpSpPr bwMode="auto">
          <a:xfrm>
            <a:off x="5110163" y="4111625"/>
            <a:ext cx="1525587" cy="2024063"/>
            <a:chOff x="3095" y="2550"/>
            <a:chExt cx="961" cy="1275"/>
          </a:xfrm>
        </p:grpSpPr>
        <p:grpSp>
          <p:nvGrpSpPr>
            <p:cNvPr id="7" name="Group 26"/>
            <p:cNvGrpSpPr>
              <a:grpSpLocks/>
            </p:cNvGrpSpPr>
            <p:nvPr/>
          </p:nvGrpSpPr>
          <p:grpSpPr bwMode="auto">
            <a:xfrm>
              <a:off x="3095" y="2550"/>
              <a:ext cx="961" cy="1006"/>
              <a:chOff x="3095" y="2550"/>
              <a:chExt cx="961" cy="1006"/>
            </a:xfrm>
          </p:grpSpPr>
          <p:sp>
            <p:nvSpPr>
              <p:cNvPr id="14365" name="Freeform 27"/>
              <p:cNvSpPr>
                <a:spLocks/>
              </p:cNvSpPr>
              <p:nvPr/>
            </p:nvSpPr>
            <p:spPr bwMode="auto">
              <a:xfrm>
                <a:off x="3095" y="2550"/>
                <a:ext cx="961" cy="1006"/>
              </a:xfrm>
              <a:custGeom>
                <a:avLst/>
                <a:gdLst>
                  <a:gd name="T0" fmla="*/ 6 w 961"/>
                  <a:gd name="T1" fmla="*/ 335 h 1006"/>
                  <a:gd name="T2" fmla="*/ 166 w 961"/>
                  <a:gd name="T3" fmla="*/ 109 h 1006"/>
                  <a:gd name="T4" fmla="*/ 210 w 961"/>
                  <a:gd name="T5" fmla="*/ 22 h 1006"/>
                  <a:gd name="T6" fmla="*/ 225 w 961"/>
                  <a:gd name="T7" fmla="*/ 0 h 1006"/>
                  <a:gd name="T8" fmla="*/ 487 w 961"/>
                  <a:gd name="T9" fmla="*/ 51 h 1006"/>
                  <a:gd name="T10" fmla="*/ 553 w 961"/>
                  <a:gd name="T11" fmla="*/ 131 h 1006"/>
                  <a:gd name="T12" fmla="*/ 713 w 961"/>
                  <a:gd name="T13" fmla="*/ 263 h 1006"/>
                  <a:gd name="T14" fmla="*/ 823 w 961"/>
                  <a:gd name="T15" fmla="*/ 314 h 1006"/>
                  <a:gd name="T16" fmla="*/ 866 w 961"/>
                  <a:gd name="T17" fmla="*/ 343 h 1006"/>
                  <a:gd name="T18" fmla="*/ 895 w 961"/>
                  <a:gd name="T19" fmla="*/ 386 h 1006"/>
                  <a:gd name="T20" fmla="*/ 903 w 961"/>
                  <a:gd name="T21" fmla="*/ 408 h 1006"/>
                  <a:gd name="T22" fmla="*/ 961 w 961"/>
                  <a:gd name="T23" fmla="*/ 518 h 1006"/>
                  <a:gd name="T24" fmla="*/ 830 w 961"/>
                  <a:gd name="T25" fmla="*/ 773 h 1006"/>
                  <a:gd name="T26" fmla="*/ 771 w 961"/>
                  <a:gd name="T27" fmla="*/ 831 h 1006"/>
                  <a:gd name="T28" fmla="*/ 713 w 961"/>
                  <a:gd name="T29" fmla="*/ 919 h 1006"/>
                  <a:gd name="T30" fmla="*/ 422 w 961"/>
                  <a:gd name="T31" fmla="*/ 1006 h 1006"/>
                  <a:gd name="T32" fmla="*/ 232 w 961"/>
                  <a:gd name="T33" fmla="*/ 962 h 1006"/>
                  <a:gd name="T34" fmla="*/ 166 w 961"/>
                  <a:gd name="T35" fmla="*/ 933 h 1006"/>
                  <a:gd name="T36" fmla="*/ 101 w 961"/>
                  <a:gd name="T37" fmla="*/ 897 h 1006"/>
                  <a:gd name="T38" fmla="*/ 42 w 961"/>
                  <a:gd name="T39" fmla="*/ 839 h 1006"/>
                  <a:gd name="T40" fmla="*/ 20 w 961"/>
                  <a:gd name="T41" fmla="*/ 685 h 1006"/>
                  <a:gd name="T42" fmla="*/ 50 w 961"/>
                  <a:gd name="T43" fmla="*/ 518 h 1006"/>
                  <a:gd name="T44" fmla="*/ 28 w 961"/>
                  <a:gd name="T45" fmla="*/ 379 h 1006"/>
                  <a:gd name="T46" fmla="*/ 6 w 961"/>
                  <a:gd name="T47" fmla="*/ 335 h 100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1"/>
                  <a:gd name="T73" fmla="*/ 0 h 1006"/>
                  <a:gd name="T74" fmla="*/ 961 w 961"/>
                  <a:gd name="T75" fmla="*/ 1006 h 100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1" h="1006">
                    <a:moveTo>
                      <a:pt x="6" y="335"/>
                    </a:moveTo>
                    <a:cubicBezTo>
                      <a:pt x="102" y="272"/>
                      <a:pt x="133" y="214"/>
                      <a:pt x="166" y="109"/>
                    </a:cubicBezTo>
                    <a:cubicBezTo>
                      <a:pt x="177" y="74"/>
                      <a:pt x="189" y="54"/>
                      <a:pt x="210" y="22"/>
                    </a:cubicBezTo>
                    <a:cubicBezTo>
                      <a:pt x="215" y="15"/>
                      <a:pt x="225" y="0"/>
                      <a:pt x="225" y="0"/>
                    </a:cubicBezTo>
                    <a:cubicBezTo>
                      <a:pt x="314" y="5"/>
                      <a:pt x="409" y="1"/>
                      <a:pt x="487" y="51"/>
                    </a:cubicBezTo>
                    <a:cubicBezTo>
                      <a:pt x="507" y="80"/>
                      <a:pt x="532" y="102"/>
                      <a:pt x="553" y="131"/>
                    </a:cubicBezTo>
                    <a:cubicBezTo>
                      <a:pt x="603" y="200"/>
                      <a:pt x="638" y="226"/>
                      <a:pt x="713" y="263"/>
                    </a:cubicBezTo>
                    <a:cubicBezTo>
                      <a:pt x="749" y="281"/>
                      <a:pt x="788" y="294"/>
                      <a:pt x="823" y="314"/>
                    </a:cubicBezTo>
                    <a:cubicBezTo>
                      <a:pt x="838" y="323"/>
                      <a:pt x="866" y="343"/>
                      <a:pt x="866" y="343"/>
                    </a:cubicBezTo>
                    <a:cubicBezTo>
                      <a:pt x="885" y="396"/>
                      <a:pt x="858" y="332"/>
                      <a:pt x="895" y="386"/>
                    </a:cubicBezTo>
                    <a:cubicBezTo>
                      <a:pt x="899" y="392"/>
                      <a:pt x="899" y="401"/>
                      <a:pt x="903" y="408"/>
                    </a:cubicBezTo>
                    <a:cubicBezTo>
                      <a:pt x="927" y="450"/>
                      <a:pt x="947" y="473"/>
                      <a:pt x="961" y="518"/>
                    </a:cubicBezTo>
                    <a:cubicBezTo>
                      <a:pt x="954" y="642"/>
                      <a:pt x="960" y="732"/>
                      <a:pt x="830" y="773"/>
                    </a:cubicBezTo>
                    <a:cubicBezTo>
                      <a:pt x="813" y="798"/>
                      <a:pt x="790" y="807"/>
                      <a:pt x="771" y="831"/>
                    </a:cubicBezTo>
                    <a:cubicBezTo>
                      <a:pt x="759" y="846"/>
                      <a:pt x="733" y="906"/>
                      <a:pt x="713" y="919"/>
                    </a:cubicBezTo>
                    <a:cubicBezTo>
                      <a:pt x="626" y="976"/>
                      <a:pt x="524" y="992"/>
                      <a:pt x="422" y="1006"/>
                    </a:cubicBezTo>
                    <a:cubicBezTo>
                      <a:pt x="360" y="999"/>
                      <a:pt x="289" y="991"/>
                      <a:pt x="232" y="962"/>
                    </a:cubicBezTo>
                    <a:cubicBezTo>
                      <a:pt x="210" y="951"/>
                      <a:pt x="188" y="944"/>
                      <a:pt x="166" y="933"/>
                    </a:cubicBezTo>
                    <a:cubicBezTo>
                      <a:pt x="142" y="921"/>
                      <a:pt x="127" y="905"/>
                      <a:pt x="101" y="897"/>
                    </a:cubicBezTo>
                    <a:cubicBezTo>
                      <a:pt x="76" y="880"/>
                      <a:pt x="59" y="863"/>
                      <a:pt x="42" y="839"/>
                    </a:cubicBezTo>
                    <a:cubicBezTo>
                      <a:pt x="17" y="760"/>
                      <a:pt x="29" y="810"/>
                      <a:pt x="20" y="685"/>
                    </a:cubicBezTo>
                    <a:cubicBezTo>
                      <a:pt x="25" y="622"/>
                      <a:pt x="29" y="575"/>
                      <a:pt x="50" y="518"/>
                    </a:cubicBezTo>
                    <a:cubicBezTo>
                      <a:pt x="47" y="481"/>
                      <a:pt x="47" y="418"/>
                      <a:pt x="28" y="379"/>
                    </a:cubicBezTo>
                    <a:cubicBezTo>
                      <a:pt x="0" y="322"/>
                      <a:pt x="24" y="390"/>
                      <a:pt x="6" y="335"/>
                    </a:cubicBezTo>
                    <a:close/>
                  </a:path>
                </a:pathLst>
              </a:custGeom>
              <a:solidFill>
                <a:schemeClr val="accent1"/>
              </a:solidFill>
              <a:ln w="9525">
                <a:solidFill>
                  <a:schemeClr val="tx1"/>
                </a:solidFill>
                <a:round/>
                <a:headEnd/>
                <a:tailEnd/>
              </a:ln>
            </p:spPr>
            <p:txBody>
              <a:bodyPr/>
              <a:lstStyle/>
              <a:p>
                <a:endParaRPr lang="en-GB"/>
              </a:p>
            </p:txBody>
          </p:sp>
          <p:sp>
            <p:nvSpPr>
              <p:cNvPr id="14366" name="AutoShape 28"/>
              <p:cNvSpPr>
                <a:spLocks noChangeArrowheads="1"/>
              </p:cNvSpPr>
              <p:nvPr/>
            </p:nvSpPr>
            <p:spPr bwMode="auto">
              <a:xfrm>
                <a:off x="3246" y="2904"/>
                <a:ext cx="212" cy="219"/>
              </a:xfrm>
              <a:prstGeom prst="smileyFace">
                <a:avLst>
                  <a:gd name="adj" fmla="val -4653"/>
                </a:avLst>
              </a:prstGeom>
              <a:solidFill>
                <a:srgbClr val="FF9966"/>
              </a:solidFill>
              <a:ln w="9525">
                <a:solidFill>
                  <a:schemeClr val="tx1"/>
                </a:solidFill>
                <a:round/>
                <a:headEnd/>
                <a:tailEnd/>
              </a:ln>
            </p:spPr>
            <p:txBody>
              <a:bodyPr wrap="none" anchor="ctr"/>
              <a:lstStyle/>
              <a:p>
                <a:endParaRPr lang="en-GB"/>
              </a:p>
            </p:txBody>
          </p:sp>
          <p:sp>
            <p:nvSpPr>
              <p:cNvPr id="14367" name="AutoShape 29"/>
              <p:cNvSpPr>
                <a:spLocks noChangeArrowheads="1"/>
              </p:cNvSpPr>
              <p:nvPr/>
            </p:nvSpPr>
            <p:spPr bwMode="auto">
              <a:xfrm>
                <a:off x="3196" y="3189"/>
                <a:ext cx="212" cy="219"/>
              </a:xfrm>
              <a:prstGeom prst="smileyFace">
                <a:avLst>
                  <a:gd name="adj" fmla="val 4653"/>
                </a:avLst>
              </a:prstGeom>
              <a:solidFill>
                <a:srgbClr val="CC6600"/>
              </a:solidFill>
              <a:ln w="9525">
                <a:solidFill>
                  <a:schemeClr val="tx1"/>
                </a:solidFill>
                <a:round/>
                <a:headEnd/>
                <a:tailEnd/>
              </a:ln>
            </p:spPr>
            <p:txBody>
              <a:bodyPr wrap="none" anchor="ctr"/>
              <a:lstStyle/>
              <a:p>
                <a:endParaRPr lang="en-GB"/>
              </a:p>
            </p:txBody>
          </p:sp>
          <p:sp>
            <p:nvSpPr>
              <p:cNvPr id="14368" name="AutoShape 30"/>
              <p:cNvSpPr>
                <a:spLocks noChangeArrowheads="1"/>
              </p:cNvSpPr>
              <p:nvPr/>
            </p:nvSpPr>
            <p:spPr bwMode="auto">
              <a:xfrm>
                <a:off x="3759" y="3008"/>
                <a:ext cx="212" cy="219"/>
              </a:xfrm>
              <a:prstGeom prst="smileyFace">
                <a:avLst>
                  <a:gd name="adj" fmla="val 4653"/>
                </a:avLst>
              </a:prstGeom>
              <a:solidFill>
                <a:srgbClr val="FF9966"/>
              </a:solidFill>
              <a:ln w="9525">
                <a:solidFill>
                  <a:schemeClr val="tx1"/>
                </a:solidFill>
                <a:round/>
                <a:headEnd/>
                <a:tailEnd/>
              </a:ln>
            </p:spPr>
            <p:txBody>
              <a:bodyPr wrap="none" anchor="ctr"/>
              <a:lstStyle/>
              <a:p>
                <a:endParaRPr lang="en-GB"/>
              </a:p>
            </p:txBody>
          </p:sp>
          <p:sp>
            <p:nvSpPr>
              <p:cNvPr id="14369" name="AutoShape 31"/>
              <p:cNvSpPr>
                <a:spLocks noChangeArrowheads="1"/>
              </p:cNvSpPr>
              <p:nvPr/>
            </p:nvSpPr>
            <p:spPr bwMode="auto">
              <a:xfrm>
                <a:off x="3520" y="2880"/>
                <a:ext cx="212" cy="219"/>
              </a:xfrm>
              <a:prstGeom prst="smileyFace">
                <a:avLst>
                  <a:gd name="adj" fmla="val 4653"/>
                </a:avLst>
              </a:prstGeom>
              <a:solidFill>
                <a:srgbClr val="FFCCCC"/>
              </a:solidFill>
              <a:ln w="9525">
                <a:solidFill>
                  <a:schemeClr val="tx1"/>
                </a:solidFill>
                <a:round/>
                <a:headEnd/>
                <a:tailEnd/>
              </a:ln>
            </p:spPr>
            <p:txBody>
              <a:bodyPr wrap="none" anchor="ctr"/>
              <a:lstStyle/>
              <a:p>
                <a:endParaRPr lang="en-GB"/>
              </a:p>
            </p:txBody>
          </p:sp>
          <p:sp>
            <p:nvSpPr>
              <p:cNvPr id="14370" name="AutoShape 32"/>
              <p:cNvSpPr>
                <a:spLocks noChangeArrowheads="1"/>
              </p:cNvSpPr>
              <p:nvPr/>
            </p:nvSpPr>
            <p:spPr bwMode="auto">
              <a:xfrm>
                <a:off x="3376" y="2655"/>
                <a:ext cx="212" cy="219"/>
              </a:xfrm>
              <a:prstGeom prst="smileyFace">
                <a:avLst>
                  <a:gd name="adj" fmla="val -4653"/>
                </a:avLst>
              </a:prstGeom>
              <a:solidFill>
                <a:srgbClr val="FFCCCC"/>
              </a:solidFill>
              <a:ln w="9525">
                <a:solidFill>
                  <a:schemeClr val="tx1"/>
                </a:solidFill>
                <a:round/>
                <a:headEnd/>
                <a:tailEnd/>
              </a:ln>
            </p:spPr>
            <p:txBody>
              <a:bodyPr wrap="none" anchor="ctr"/>
              <a:lstStyle/>
              <a:p>
                <a:endParaRPr lang="en-GB"/>
              </a:p>
            </p:txBody>
          </p:sp>
          <p:sp>
            <p:nvSpPr>
              <p:cNvPr id="14371" name="AutoShape 33"/>
              <p:cNvSpPr>
                <a:spLocks noChangeArrowheads="1"/>
              </p:cNvSpPr>
              <p:nvPr/>
            </p:nvSpPr>
            <p:spPr bwMode="auto">
              <a:xfrm>
                <a:off x="3484" y="3166"/>
                <a:ext cx="212" cy="219"/>
              </a:xfrm>
              <a:prstGeom prst="smileyFace">
                <a:avLst>
                  <a:gd name="adj" fmla="val -4653"/>
                </a:avLst>
              </a:prstGeom>
              <a:solidFill>
                <a:srgbClr val="FFCCCC"/>
              </a:solidFill>
              <a:ln w="9525">
                <a:solidFill>
                  <a:schemeClr val="tx1"/>
                </a:solidFill>
                <a:round/>
                <a:headEnd/>
                <a:tailEnd/>
              </a:ln>
            </p:spPr>
            <p:txBody>
              <a:bodyPr wrap="none" anchor="ctr"/>
              <a:lstStyle/>
              <a:p>
                <a:endParaRPr lang="en-GB"/>
              </a:p>
            </p:txBody>
          </p:sp>
        </p:grpSp>
        <p:graphicFrame>
          <p:nvGraphicFramePr>
            <p:cNvPr id="14340" name="Object 34"/>
            <p:cNvGraphicFramePr>
              <a:graphicFrameLocks noChangeAspect="1"/>
            </p:cNvGraphicFramePr>
            <p:nvPr/>
          </p:nvGraphicFramePr>
          <p:xfrm>
            <a:off x="3348" y="3634"/>
            <a:ext cx="454" cy="191"/>
          </p:xfrm>
          <a:graphic>
            <a:graphicData uri="http://schemas.openxmlformats.org/presentationml/2006/ole">
              <mc:AlternateContent xmlns:mc="http://schemas.openxmlformats.org/markup-compatibility/2006">
                <mc:Choice xmlns:v="urn:schemas-microsoft-com:vml" Requires="v">
                  <p:oleObj spid="_x0000_s116915" name="Equation" r:id="rId7" imgW="481988" imgH="203261" progId="Equation.3">
                    <p:embed/>
                  </p:oleObj>
                </mc:Choice>
                <mc:Fallback>
                  <p:oleObj name="Equation" r:id="rId7" imgW="481988" imgH="20326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 y="3634"/>
                          <a:ext cx="454" cy="191"/>
                        </a:xfrm>
                        <a:prstGeom prst="rect">
                          <a:avLst/>
                        </a:prstGeom>
                        <a:solidFill>
                          <a:srgbClr val="FFFF00"/>
                        </a:solidFill>
                        <a:ln w="9525">
                          <a:solidFill>
                            <a:schemeClr val="tx1"/>
                          </a:solidFill>
                          <a:miter lim="800000"/>
                          <a:headEnd/>
                          <a:tailEnd/>
                        </a:ln>
                      </p:spPr>
                    </p:pic>
                  </p:oleObj>
                </mc:Fallback>
              </mc:AlternateContent>
            </a:graphicData>
          </a:graphic>
        </p:graphicFrame>
      </p:grpSp>
      <p:grpSp>
        <p:nvGrpSpPr>
          <p:cNvPr id="8" name="Group 35"/>
          <p:cNvGrpSpPr>
            <a:grpSpLocks/>
          </p:cNvGrpSpPr>
          <p:nvPr/>
        </p:nvGrpSpPr>
        <p:grpSpPr bwMode="auto">
          <a:xfrm>
            <a:off x="6708775" y="4251325"/>
            <a:ext cx="2001838" cy="1924050"/>
            <a:chOff x="4329" y="2605"/>
            <a:chExt cx="1261" cy="1212"/>
          </a:xfrm>
        </p:grpSpPr>
        <p:grpSp>
          <p:nvGrpSpPr>
            <p:cNvPr id="9" name="Group 36"/>
            <p:cNvGrpSpPr>
              <a:grpSpLocks/>
            </p:cNvGrpSpPr>
            <p:nvPr/>
          </p:nvGrpSpPr>
          <p:grpSpPr bwMode="auto">
            <a:xfrm>
              <a:off x="4329" y="2605"/>
              <a:ext cx="1261" cy="932"/>
              <a:chOff x="4329" y="2605"/>
              <a:chExt cx="1261" cy="932"/>
            </a:xfrm>
          </p:grpSpPr>
          <p:sp>
            <p:nvSpPr>
              <p:cNvPr id="14357" name="Freeform 37"/>
              <p:cNvSpPr>
                <a:spLocks/>
              </p:cNvSpPr>
              <p:nvPr/>
            </p:nvSpPr>
            <p:spPr bwMode="auto">
              <a:xfrm>
                <a:off x="4329" y="2605"/>
                <a:ext cx="1261" cy="932"/>
              </a:xfrm>
              <a:custGeom>
                <a:avLst/>
                <a:gdLst>
                  <a:gd name="T0" fmla="*/ 313 w 1261"/>
                  <a:gd name="T1" fmla="*/ 21 h 932"/>
                  <a:gd name="T2" fmla="*/ 291 w 1261"/>
                  <a:gd name="T3" fmla="*/ 28 h 932"/>
                  <a:gd name="T4" fmla="*/ 269 w 1261"/>
                  <a:gd name="T5" fmla="*/ 43 h 932"/>
                  <a:gd name="T6" fmla="*/ 101 w 1261"/>
                  <a:gd name="T7" fmla="*/ 79 h 932"/>
                  <a:gd name="T8" fmla="*/ 57 w 1261"/>
                  <a:gd name="T9" fmla="*/ 108 h 932"/>
                  <a:gd name="T10" fmla="*/ 28 w 1261"/>
                  <a:gd name="T11" fmla="*/ 152 h 932"/>
                  <a:gd name="T12" fmla="*/ 6 w 1261"/>
                  <a:gd name="T13" fmla="*/ 218 h 932"/>
                  <a:gd name="T14" fmla="*/ 21 w 1261"/>
                  <a:gd name="T15" fmla="*/ 356 h 932"/>
                  <a:gd name="T16" fmla="*/ 57 w 1261"/>
                  <a:gd name="T17" fmla="*/ 400 h 932"/>
                  <a:gd name="T18" fmla="*/ 101 w 1261"/>
                  <a:gd name="T19" fmla="*/ 429 h 932"/>
                  <a:gd name="T20" fmla="*/ 196 w 1261"/>
                  <a:gd name="T21" fmla="*/ 531 h 932"/>
                  <a:gd name="T22" fmla="*/ 225 w 1261"/>
                  <a:gd name="T23" fmla="*/ 575 h 932"/>
                  <a:gd name="T24" fmla="*/ 240 w 1261"/>
                  <a:gd name="T25" fmla="*/ 597 h 932"/>
                  <a:gd name="T26" fmla="*/ 291 w 1261"/>
                  <a:gd name="T27" fmla="*/ 677 h 932"/>
                  <a:gd name="T28" fmla="*/ 473 w 1261"/>
                  <a:gd name="T29" fmla="*/ 772 h 932"/>
                  <a:gd name="T30" fmla="*/ 568 w 1261"/>
                  <a:gd name="T31" fmla="*/ 881 h 932"/>
                  <a:gd name="T32" fmla="*/ 706 w 1261"/>
                  <a:gd name="T33" fmla="*/ 932 h 932"/>
                  <a:gd name="T34" fmla="*/ 911 w 1261"/>
                  <a:gd name="T35" fmla="*/ 830 h 932"/>
                  <a:gd name="T36" fmla="*/ 1100 w 1261"/>
                  <a:gd name="T37" fmla="*/ 808 h 932"/>
                  <a:gd name="T38" fmla="*/ 1195 w 1261"/>
                  <a:gd name="T39" fmla="*/ 750 h 932"/>
                  <a:gd name="T40" fmla="*/ 1224 w 1261"/>
                  <a:gd name="T41" fmla="*/ 706 h 932"/>
                  <a:gd name="T42" fmla="*/ 1239 w 1261"/>
                  <a:gd name="T43" fmla="*/ 684 h 932"/>
                  <a:gd name="T44" fmla="*/ 1261 w 1261"/>
                  <a:gd name="T45" fmla="*/ 604 h 932"/>
                  <a:gd name="T46" fmla="*/ 1202 w 1261"/>
                  <a:gd name="T47" fmla="*/ 393 h 932"/>
                  <a:gd name="T48" fmla="*/ 1093 w 1261"/>
                  <a:gd name="T49" fmla="*/ 305 h 932"/>
                  <a:gd name="T50" fmla="*/ 881 w 1261"/>
                  <a:gd name="T51" fmla="*/ 247 h 932"/>
                  <a:gd name="T52" fmla="*/ 823 w 1261"/>
                  <a:gd name="T53" fmla="*/ 196 h 932"/>
                  <a:gd name="T54" fmla="*/ 736 w 1261"/>
                  <a:gd name="T55" fmla="*/ 65 h 932"/>
                  <a:gd name="T56" fmla="*/ 670 w 1261"/>
                  <a:gd name="T57" fmla="*/ 21 h 932"/>
                  <a:gd name="T58" fmla="*/ 561 w 1261"/>
                  <a:gd name="T59" fmla="*/ 14 h 932"/>
                  <a:gd name="T60" fmla="*/ 386 w 1261"/>
                  <a:gd name="T61" fmla="*/ 21 h 932"/>
                  <a:gd name="T62" fmla="*/ 313 w 1261"/>
                  <a:gd name="T63" fmla="*/ 21 h 93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61"/>
                  <a:gd name="T97" fmla="*/ 0 h 932"/>
                  <a:gd name="T98" fmla="*/ 1261 w 1261"/>
                  <a:gd name="T99" fmla="*/ 932 h 93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61" h="932">
                    <a:moveTo>
                      <a:pt x="313" y="21"/>
                    </a:moveTo>
                    <a:cubicBezTo>
                      <a:pt x="306" y="23"/>
                      <a:pt x="298" y="25"/>
                      <a:pt x="291" y="28"/>
                    </a:cubicBezTo>
                    <a:cubicBezTo>
                      <a:pt x="283" y="32"/>
                      <a:pt x="277" y="40"/>
                      <a:pt x="269" y="43"/>
                    </a:cubicBezTo>
                    <a:cubicBezTo>
                      <a:pt x="216" y="63"/>
                      <a:pt x="156" y="62"/>
                      <a:pt x="101" y="79"/>
                    </a:cubicBezTo>
                    <a:cubicBezTo>
                      <a:pt x="86" y="89"/>
                      <a:pt x="72" y="98"/>
                      <a:pt x="57" y="108"/>
                    </a:cubicBezTo>
                    <a:cubicBezTo>
                      <a:pt x="42" y="118"/>
                      <a:pt x="28" y="152"/>
                      <a:pt x="28" y="152"/>
                    </a:cubicBezTo>
                    <a:cubicBezTo>
                      <a:pt x="12" y="203"/>
                      <a:pt x="19" y="182"/>
                      <a:pt x="6" y="218"/>
                    </a:cubicBezTo>
                    <a:cubicBezTo>
                      <a:pt x="9" y="264"/>
                      <a:pt x="0" y="315"/>
                      <a:pt x="21" y="356"/>
                    </a:cubicBezTo>
                    <a:cubicBezTo>
                      <a:pt x="27" y="369"/>
                      <a:pt x="46" y="391"/>
                      <a:pt x="57" y="400"/>
                    </a:cubicBezTo>
                    <a:cubicBezTo>
                      <a:pt x="71" y="411"/>
                      <a:pt x="101" y="429"/>
                      <a:pt x="101" y="429"/>
                    </a:cubicBezTo>
                    <a:cubicBezTo>
                      <a:pt x="127" y="467"/>
                      <a:pt x="167" y="494"/>
                      <a:pt x="196" y="531"/>
                    </a:cubicBezTo>
                    <a:cubicBezTo>
                      <a:pt x="207" y="545"/>
                      <a:pt x="215" y="560"/>
                      <a:pt x="225" y="575"/>
                    </a:cubicBezTo>
                    <a:cubicBezTo>
                      <a:pt x="230" y="582"/>
                      <a:pt x="240" y="597"/>
                      <a:pt x="240" y="597"/>
                    </a:cubicBezTo>
                    <a:cubicBezTo>
                      <a:pt x="253" y="638"/>
                      <a:pt x="255" y="654"/>
                      <a:pt x="291" y="677"/>
                    </a:cubicBezTo>
                    <a:cubicBezTo>
                      <a:pt x="339" y="741"/>
                      <a:pt x="401" y="749"/>
                      <a:pt x="473" y="772"/>
                    </a:cubicBezTo>
                    <a:cubicBezTo>
                      <a:pt x="508" y="807"/>
                      <a:pt x="532" y="846"/>
                      <a:pt x="568" y="881"/>
                    </a:cubicBezTo>
                    <a:cubicBezTo>
                      <a:pt x="602" y="914"/>
                      <a:pt x="661" y="925"/>
                      <a:pt x="706" y="932"/>
                    </a:cubicBezTo>
                    <a:cubicBezTo>
                      <a:pt x="792" y="920"/>
                      <a:pt x="842" y="877"/>
                      <a:pt x="911" y="830"/>
                    </a:cubicBezTo>
                    <a:cubicBezTo>
                      <a:pt x="948" y="805"/>
                      <a:pt x="1084" y="809"/>
                      <a:pt x="1100" y="808"/>
                    </a:cubicBezTo>
                    <a:cubicBezTo>
                      <a:pt x="1137" y="799"/>
                      <a:pt x="1171" y="781"/>
                      <a:pt x="1195" y="750"/>
                    </a:cubicBezTo>
                    <a:cubicBezTo>
                      <a:pt x="1206" y="736"/>
                      <a:pt x="1214" y="721"/>
                      <a:pt x="1224" y="706"/>
                    </a:cubicBezTo>
                    <a:cubicBezTo>
                      <a:pt x="1229" y="699"/>
                      <a:pt x="1239" y="684"/>
                      <a:pt x="1239" y="684"/>
                    </a:cubicBezTo>
                    <a:cubicBezTo>
                      <a:pt x="1257" y="629"/>
                      <a:pt x="1250" y="656"/>
                      <a:pt x="1261" y="604"/>
                    </a:cubicBezTo>
                    <a:cubicBezTo>
                      <a:pt x="1252" y="533"/>
                      <a:pt x="1243" y="453"/>
                      <a:pt x="1202" y="393"/>
                    </a:cubicBezTo>
                    <a:cubicBezTo>
                      <a:pt x="1185" y="339"/>
                      <a:pt x="1143" y="322"/>
                      <a:pt x="1093" y="305"/>
                    </a:cubicBezTo>
                    <a:cubicBezTo>
                      <a:pt x="1024" y="282"/>
                      <a:pt x="952" y="264"/>
                      <a:pt x="881" y="247"/>
                    </a:cubicBezTo>
                    <a:cubicBezTo>
                      <a:pt x="858" y="231"/>
                      <a:pt x="846" y="212"/>
                      <a:pt x="823" y="196"/>
                    </a:cubicBezTo>
                    <a:cubicBezTo>
                      <a:pt x="800" y="161"/>
                      <a:pt x="769" y="94"/>
                      <a:pt x="736" y="65"/>
                    </a:cubicBezTo>
                    <a:cubicBezTo>
                      <a:pt x="716" y="48"/>
                      <a:pt x="692" y="36"/>
                      <a:pt x="670" y="21"/>
                    </a:cubicBezTo>
                    <a:cubicBezTo>
                      <a:pt x="640" y="0"/>
                      <a:pt x="597" y="16"/>
                      <a:pt x="561" y="14"/>
                    </a:cubicBezTo>
                    <a:cubicBezTo>
                      <a:pt x="503" y="16"/>
                      <a:pt x="444" y="17"/>
                      <a:pt x="386" y="21"/>
                    </a:cubicBezTo>
                    <a:cubicBezTo>
                      <a:pt x="358" y="23"/>
                      <a:pt x="325" y="47"/>
                      <a:pt x="313" y="21"/>
                    </a:cubicBezTo>
                    <a:close/>
                  </a:path>
                </a:pathLst>
              </a:custGeom>
              <a:solidFill>
                <a:srgbClr val="FFFF00"/>
              </a:solidFill>
              <a:ln w="9525">
                <a:solidFill>
                  <a:schemeClr val="tx1"/>
                </a:solidFill>
                <a:round/>
                <a:headEnd/>
                <a:tailEnd/>
              </a:ln>
            </p:spPr>
            <p:txBody>
              <a:bodyPr/>
              <a:lstStyle/>
              <a:p>
                <a:endParaRPr lang="en-GB"/>
              </a:p>
            </p:txBody>
          </p:sp>
          <p:sp>
            <p:nvSpPr>
              <p:cNvPr id="14358" name="AutoShape 38"/>
              <p:cNvSpPr>
                <a:spLocks noChangeArrowheads="1"/>
              </p:cNvSpPr>
              <p:nvPr/>
            </p:nvSpPr>
            <p:spPr bwMode="auto">
              <a:xfrm>
                <a:off x="4986" y="2913"/>
                <a:ext cx="212" cy="219"/>
              </a:xfrm>
              <a:prstGeom prst="smileyFace">
                <a:avLst>
                  <a:gd name="adj" fmla="val -4653"/>
                </a:avLst>
              </a:prstGeom>
              <a:solidFill>
                <a:srgbClr val="FF9966"/>
              </a:solidFill>
              <a:ln w="9525">
                <a:solidFill>
                  <a:schemeClr val="tx1"/>
                </a:solidFill>
                <a:round/>
                <a:headEnd/>
                <a:tailEnd/>
              </a:ln>
            </p:spPr>
            <p:txBody>
              <a:bodyPr wrap="none" anchor="ctr"/>
              <a:lstStyle/>
              <a:p>
                <a:endParaRPr lang="en-GB"/>
              </a:p>
            </p:txBody>
          </p:sp>
          <p:sp>
            <p:nvSpPr>
              <p:cNvPr id="14359" name="AutoShape 39"/>
              <p:cNvSpPr>
                <a:spLocks noChangeArrowheads="1"/>
              </p:cNvSpPr>
              <p:nvPr/>
            </p:nvSpPr>
            <p:spPr bwMode="auto">
              <a:xfrm>
                <a:off x="4673" y="3053"/>
                <a:ext cx="212" cy="219"/>
              </a:xfrm>
              <a:prstGeom prst="smileyFace">
                <a:avLst>
                  <a:gd name="adj" fmla="val 4653"/>
                </a:avLst>
              </a:prstGeom>
              <a:solidFill>
                <a:srgbClr val="CC6600"/>
              </a:solidFill>
              <a:ln w="9525">
                <a:solidFill>
                  <a:schemeClr val="tx1"/>
                </a:solidFill>
                <a:round/>
                <a:headEnd/>
                <a:tailEnd/>
              </a:ln>
            </p:spPr>
            <p:txBody>
              <a:bodyPr wrap="none" anchor="ctr"/>
              <a:lstStyle/>
              <a:p>
                <a:endParaRPr lang="en-GB"/>
              </a:p>
            </p:txBody>
          </p:sp>
          <p:sp>
            <p:nvSpPr>
              <p:cNvPr id="14360" name="AutoShape 40"/>
              <p:cNvSpPr>
                <a:spLocks noChangeArrowheads="1"/>
              </p:cNvSpPr>
              <p:nvPr/>
            </p:nvSpPr>
            <p:spPr bwMode="auto">
              <a:xfrm>
                <a:off x="5236" y="3025"/>
                <a:ext cx="212" cy="219"/>
              </a:xfrm>
              <a:prstGeom prst="smileyFace">
                <a:avLst>
                  <a:gd name="adj" fmla="val 4653"/>
                </a:avLst>
              </a:prstGeom>
              <a:solidFill>
                <a:srgbClr val="FF9966"/>
              </a:solidFill>
              <a:ln w="9525">
                <a:solidFill>
                  <a:schemeClr val="tx1"/>
                </a:solidFill>
                <a:round/>
                <a:headEnd/>
                <a:tailEnd/>
              </a:ln>
            </p:spPr>
            <p:txBody>
              <a:bodyPr wrap="none" anchor="ctr"/>
              <a:lstStyle/>
              <a:p>
                <a:endParaRPr lang="en-GB"/>
              </a:p>
            </p:txBody>
          </p:sp>
          <p:sp>
            <p:nvSpPr>
              <p:cNvPr id="14361" name="AutoShape 41"/>
              <p:cNvSpPr>
                <a:spLocks noChangeArrowheads="1"/>
              </p:cNvSpPr>
              <p:nvPr/>
            </p:nvSpPr>
            <p:spPr bwMode="auto">
              <a:xfrm>
                <a:off x="4530" y="2766"/>
                <a:ext cx="212" cy="219"/>
              </a:xfrm>
              <a:prstGeom prst="smileyFace">
                <a:avLst>
                  <a:gd name="adj" fmla="val -4653"/>
                </a:avLst>
              </a:prstGeom>
              <a:solidFill>
                <a:srgbClr val="FFCCCC"/>
              </a:solidFill>
              <a:ln w="9525">
                <a:solidFill>
                  <a:schemeClr val="tx1"/>
                </a:solidFill>
                <a:round/>
                <a:headEnd/>
                <a:tailEnd/>
              </a:ln>
            </p:spPr>
            <p:txBody>
              <a:bodyPr wrap="none" anchor="ctr"/>
              <a:lstStyle/>
              <a:p>
                <a:endParaRPr lang="en-GB"/>
              </a:p>
            </p:txBody>
          </p:sp>
          <p:sp>
            <p:nvSpPr>
              <p:cNvPr id="14362" name="AutoShape 42"/>
              <p:cNvSpPr>
                <a:spLocks noChangeArrowheads="1"/>
              </p:cNvSpPr>
              <p:nvPr/>
            </p:nvSpPr>
            <p:spPr bwMode="auto">
              <a:xfrm>
                <a:off x="4853" y="2672"/>
                <a:ext cx="212" cy="219"/>
              </a:xfrm>
              <a:prstGeom prst="smileyFace">
                <a:avLst>
                  <a:gd name="adj" fmla="val 4653"/>
                </a:avLst>
              </a:prstGeom>
              <a:solidFill>
                <a:srgbClr val="FFCCCC"/>
              </a:solidFill>
              <a:ln w="9525">
                <a:solidFill>
                  <a:schemeClr val="tx1"/>
                </a:solidFill>
                <a:round/>
                <a:headEnd/>
                <a:tailEnd/>
              </a:ln>
            </p:spPr>
            <p:txBody>
              <a:bodyPr wrap="none" anchor="ctr"/>
              <a:lstStyle/>
              <a:p>
                <a:endParaRPr lang="en-GB"/>
              </a:p>
            </p:txBody>
          </p:sp>
          <p:sp>
            <p:nvSpPr>
              <p:cNvPr id="14363" name="AutoShape 43"/>
              <p:cNvSpPr>
                <a:spLocks noChangeArrowheads="1"/>
              </p:cNvSpPr>
              <p:nvPr/>
            </p:nvSpPr>
            <p:spPr bwMode="auto">
              <a:xfrm>
                <a:off x="4961" y="3183"/>
                <a:ext cx="212" cy="219"/>
              </a:xfrm>
              <a:prstGeom prst="smileyFace">
                <a:avLst>
                  <a:gd name="adj" fmla="val 4653"/>
                </a:avLst>
              </a:prstGeom>
              <a:solidFill>
                <a:srgbClr val="FFCCCC"/>
              </a:solidFill>
              <a:ln w="9525">
                <a:solidFill>
                  <a:schemeClr val="tx1"/>
                </a:solidFill>
                <a:round/>
                <a:headEnd/>
                <a:tailEnd/>
              </a:ln>
            </p:spPr>
            <p:txBody>
              <a:bodyPr wrap="none" anchor="ctr"/>
              <a:lstStyle/>
              <a:p>
                <a:endParaRPr lang="en-GB"/>
              </a:p>
            </p:txBody>
          </p:sp>
        </p:grpSp>
        <p:graphicFrame>
          <p:nvGraphicFramePr>
            <p:cNvPr id="14339" name="Object 44"/>
            <p:cNvGraphicFramePr>
              <a:graphicFrameLocks noChangeAspect="1"/>
            </p:cNvGraphicFramePr>
            <p:nvPr/>
          </p:nvGraphicFramePr>
          <p:xfrm>
            <a:off x="4733" y="3626"/>
            <a:ext cx="454" cy="191"/>
          </p:xfrm>
          <a:graphic>
            <a:graphicData uri="http://schemas.openxmlformats.org/presentationml/2006/ole">
              <mc:AlternateContent xmlns:mc="http://schemas.openxmlformats.org/markup-compatibility/2006">
                <mc:Choice xmlns:v="urn:schemas-microsoft-com:vml" Requires="v">
                  <p:oleObj spid="_x0000_s116916" name="Equation" r:id="rId9" imgW="481988" imgH="203261" progId="Equation.3">
                    <p:embed/>
                  </p:oleObj>
                </mc:Choice>
                <mc:Fallback>
                  <p:oleObj name="Equation" r:id="rId9" imgW="481988" imgH="20326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33" y="3626"/>
                          <a:ext cx="454" cy="191"/>
                        </a:xfrm>
                        <a:prstGeom prst="rect">
                          <a:avLst/>
                        </a:prstGeom>
                        <a:solidFill>
                          <a:srgbClr val="FFFF00"/>
                        </a:solidFill>
                        <a:ln w="9525">
                          <a:solidFill>
                            <a:schemeClr val="tx1"/>
                          </a:solidFill>
                          <a:miter lim="800000"/>
                          <a:headEnd/>
                          <a:tailEnd/>
                        </a:ln>
                      </p:spPr>
                    </p:pic>
                  </p:oleObj>
                </mc:Fallback>
              </mc:AlternateContent>
            </a:graphicData>
          </a:graphic>
        </p:graphicFrame>
      </p:grpSp>
      <p:sp>
        <p:nvSpPr>
          <p:cNvPr id="159789" name="Line 45"/>
          <p:cNvSpPr>
            <a:spLocks noChangeShapeType="1"/>
          </p:cNvSpPr>
          <p:nvPr/>
        </p:nvSpPr>
        <p:spPr bwMode="auto">
          <a:xfrm flipH="1">
            <a:off x="1979613" y="3248025"/>
            <a:ext cx="2195512" cy="1403350"/>
          </a:xfrm>
          <a:prstGeom prst="line">
            <a:avLst/>
          </a:prstGeom>
          <a:noFill/>
          <a:ln w="38100">
            <a:solidFill>
              <a:srgbClr val="FFFF00"/>
            </a:solidFill>
            <a:round/>
            <a:headEnd/>
            <a:tailEnd type="triangle" w="med" len="med"/>
          </a:ln>
        </p:spPr>
        <p:txBody>
          <a:bodyPr/>
          <a:lstStyle/>
          <a:p>
            <a:endParaRPr lang="en-GB"/>
          </a:p>
        </p:txBody>
      </p:sp>
      <p:sp>
        <p:nvSpPr>
          <p:cNvPr id="159790" name="Line 46"/>
          <p:cNvSpPr>
            <a:spLocks noChangeShapeType="1"/>
          </p:cNvSpPr>
          <p:nvPr/>
        </p:nvSpPr>
        <p:spPr bwMode="auto">
          <a:xfrm flipH="1">
            <a:off x="3595688" y="3232150"/>
            <a:ext cx="854075" cy="1190625"/>
          </a:xfrm>
          <a:prstGeom prst="line">
            <a:avLst/>
          </a:prstGeom>
          <a:noFill/>
          <a:ln w="38100">
            <a:solidFill>
              <a:srgbClr val="FFFF00"/>
            </a:solidFill>
            <a:round/>
            <a:headEnd/>
            <a:tailEnd type="triangle" w="med" len="med"/>
          </a:ln>
        </p:spPr>
        <p:txBody>
          <a:bodyPr/>
          <a:lstStyle/>
          <a:p>
            <a:endParaRPr lang="en-GB"/>
          </a:p>
        </p:txBody>
      </p:sp>
      <p:sp>
        <p:nvSpPr>
          <p:cNvPr id="159791" name="Line 47"/>
          <p:cNvSpPr>
            <a:spLocks noChangeShapeType="1"/>
          </p:cNvSpPr>
          <p:nvPr/>
        </p:nvSpPr>
        <p:spPr bwMode="auto">
          <a:xfrm>
            <a:off x="4587875" y="3232150"/>
            <a:ext cx="898525" cy="1100138"/>
          </a:xfrm>
          <a:prstGeom prst="line">
            <a:avLst/>
          </a:prstGeom>
          <a:noFill/>
          <a:ln w="38100">
            <a:solidFill>
              <a:srgbClr val="FFFF00"/>
            </a:solidFill>
            <a:round/>
            <a:headEnd/>
            <a:tailEnd type="triangle" w="med" len="med"/>
          </a:ln>
        </p:spPr>
        <p:txBody>
          <a:bodyPr/>
          <a:lstStyle/>
          <a:p>
            <a:endParaRPr lang="en-GB"/>
          </a:p>
        </p:txBody>
      </p:sp>
      <p:sp>
        <p:nvSpPr>
          <p:cNvPr id="159792" name="Line 48"/>
          <p:cNvSpPr>
            <a:spLocks noChangeShapeType="1"/>
          </p:cNvSpPr>
          <p:nvPr/>
        </p:nvSpPr>
        <p:spPr bwMode="auto">
          <a:xfrm>
            <a:off x="4846638" y="3216275"/>
            <a:ext cx="2362200" cy="963613"/>
          </a:xfrm>
          <a:prstGeom prst="line">
            <a:avLst/>
          </a:prstGeom>
          <a:noFill/>
          <a:ln w="38100">
            <a:solidFill>
              <a:srgbClr val="FFFF00"/>
            </a:solidFill>
            <a:round/>
            <a:headEnd/>
            <a:tailEnd type="triangle" w="med" len="med"/>
          </a:ln>
        </p:spPr>
        <p:txBody>
          <a:bodyPr/>
          <a:lstStyle/>
          <a:p>
            <a:endParaRPr lang="en-GB"/>
          </a:p>
        </p:txBody>
      </p:sp>
      <p:grpSp>
        <p:nvGrpSpPr>
          <p:cNvPr id="10" name="Group 49"/>
          <p:cNvGrpSpPr>
            <a:grpSpLocks/>
          </p:cNvGrpSpPr>
          <p:nvPr/>
        </p:nvGrpSpPr>
        <p:grpSpPr bwMode="auto">
          <a:xfrm>
            <a:off x="3649663" y="1624013"/>
            <a:ext cx="1993900" cy="1770062"/>
            <a:chOff x="2175" y="983"/>
            <a:chExt cx="1256" cy="1115"/>
          </a:xfrm>
        </p:grpSpPr>
        <p:pic>
          <p:nvPicPr>
            <p:cNvPr id="14355" name="Picture 50" descr="NormalDistribution"/>
            <p:cNvPicPr>
              <a:picLocks noChangeAspect="1" noChangeArrowheads="1"/>
            </p:cNvPicPr>
            <p:nvPr/>
          </p:nvPicPr>
          <p:blipFill>
            <a:blip r:embed="rId11" cstate="print"/>
            <a:srcRect/>
            <a:stretch>
              <a:fillRect/>
            </a:stretch>
          </p:blipFill>
          <p:spPr bwMode="auto">
            <a:xfrm>
              <a:off x="2175" y="1125"/>
              <a:ext cx="1256" cy="973"/>
            </a:xfrm>
            <a:prstGeom prst="rect">
              <a:avLst/>
            </a:prstGeom>
            <a:noFill/>
            <a:ln w="9525">
              <a:noFill/>
              <a:miter lim="800000"/>
              <a:headEnd/>
              <a:tailEnd/>
            </a:ln>
          </p:spPr>
        </p:pic>
        <p:graphicFrame>
          <p:nvGraphicFramePr>
            <p:cNvPr id="14338" name="Object 51"/>
            <p:cNvGraphicFramePr>
              <a:graphicFrameLocks noChangeAspect="1"/>
            </p:cNvGraphicFramePr>
            <p:nvPr/>
          </p:nvGraphicFramePr>
          <p:xfrm>
            <a:off x="2524" y="983"/>
            <a:ext cx="454" cy="191"/>
          </p:xfrm>
          <a:graphic>
            <a:graphicData uri="http://schemas.openxmlformats.org/presentationml/2006/ole">
              <mc:AlternateContent xmlns:mc="http://schemas.openxmlformats.org/markup-compatibility/2006">
                <mc:Choice xmlns:v="urn:schemas-microsoft-com:vml" Requires="v">
                  <p:oleObj spid="_x0000_s116917" name="Equation" r:id="rId12" imgW="481988" imgH="203261" progId="Equation.3">
                    <p:embed/>
                  </p:oleObj>
                </mc:Choice>
                <mc:Fallback>
                  <p:oleObj name="Equation" r:id="rId12" imgW="481988" imgH="20326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4" y="983"/>
                          <a:ext cx="454" cy="191"/>
                        </a:xfrm>
                        <a:prstGeom prst="rect">
                          <a:avLst/>
                        </a:prstGeom>
                        <a:solidFill>
                          <a:srgbClr val="FFFF00"/>
                        </a:solidFill>
                      </p:spPr>
                    </p:pic>
                  </p:oleObj>
                </mc:Fallback>
              </mc:AlternateContent>
            </a:graphicData>
          </a:graphic>
        </p:graphicFrame>
      </p:grpSp>
    </p:spTree>
    <p:extLst>
      <p:ext uri="{BB962C8B-B14F-4D97-AF65-F5344CB8AC3E}">
        <p14:creationId xmlns:p14="http://schemas.microsoft.com/office/powerpoint/2010/main" val="385804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9789"/>
                                        </p:tgtEl>
                                        <p:attrNameLst>
                                          <p:attrName>style.visibility</p:attrName>
                                        </p:attrNameLst>
                                      </p:cBhvr>
                                      <p:to>
                                        <p:strVal val="visible"/>
                                      </p:to>
                                    </p:set>
                                    <p:animEffect transition="in" filter="wipe(up)">
                                      <p:cBhvr>
                                        <p:cTn id="12" dur="500"/>
                                        <p:tgtEl>
                                          <p:spTgt spid="159789"/>
                                        </p:tgtEl>
                                      </p:cBhvr>
                                    </p:animEffect>
                                  </p:childTnLst>
                                </p:cTn>
                              </p:par>
                            </p:childTnLst>
                          </p:cTn>
                        </p:par>
                        <p:par>
                          <p:cTn id="13" fill="hold">
                            <p:stCondLst>
                              <p:cond delay="500"/>
                            </p:stCondLst>
                            <p:childTnLst>
                              <p:par>
                                <p:cTn id="14" presetID="22" presetClass="entr" presetSubtype="1" fill="hold" nodeType="afterEffect">
                                  <p:stCondLst>
                                    <p:cond delay="100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par>
                          <p:cTn id="17" fill="hold">
                            <p:stCondLst>
                              <p:cond delay="2000"/>
                            </p:stCondLst>
                            <p:childTnLst>
                              <p:par>
                                <p:cTn id="18" presetID="22" presetClass="entr" presetSubtype="1" fill="hold" grpId="0" nodeType="afterEffect">
                                  <p:stCondLst>
                                    <p:cond delay="1000"/>
                                  </p:stCondLst>
                                  <p:childTnLst>
                                    <p:set>
                                      <p:cBhvr>
                                        <p:cTn id="19" dur="1" fill="hold">
                                          <p:stCondLst>
                                            <p:cond delay="0"/>
                                          </p:stCondLst>
                                        </p:cTn>
                                        <p:tgtEl>
                                          <p:spTgt spid="159790"/>
                                        </p:tgtEl>
                                        <p:attrNameLst>
                                          <p:attrName>style.visibility</p:attrName>
                                        </p:attrNameLst>
                                      </p:cBhvr>
                                      <p:to>
                                        <p:strVal val="visible"/>
                                      </p:to>
                                    </p:set>
                                    <p:animEffect transition="in" filter="wipe(up)">
                                      <p:cBhvr>
                                        <p:cTn id="20" dur="500"/>
                                        <p:tgtEl>
                                          <p:spTgt spid="159790"/>
                                        </p:tgtEl>
                                      </p:cBhvr>
                                    </p:animEffect>
                                  </p:childTnLst>
                                </p:cTn>
                              </p:par>
                            </p:childTnLst>
                          </p:cTn>
                        </p:par>
                        <p:par>
                          <p:cTn id="21" fill="hold">
                            <p:stCondLst>
                              <p:cond delay="3500"/>
                            </p:stCondLst>
                            <p:childTnLst>
                              <p:par>
                                <p:cTn id="22" presetID="22" presetClass="entr" presetSubtype="1" fill="hold" nodeType="afterEffect">
                                  <p:stCondLst>
                                    <p:cond delay="1000"/>
                                  </p:stCondLst>
                                  <p:childTnLst>
                                    <p:set>
                                      <p:cBhvr>
                                        <p:cTn id="23" dur="1" fill="hold">
                                          <p:stCondLst>
                                            <p:cond delay="0"/>
                                          </p:stCondLst>
                                        </p:cTn>
                                        <p:tgtEl>
                                          <p:spTgt spid="4"/>
                                        </p:tgtEl>
                                        <p:attrNameLst>
                                          <p:attrName>style.visibility</p:attrName>
                                        </p:attrNameLst>
                                      </p:cBhvr>
                                      <p:to>
                                        <p:strVal val="visible"/>
                                      </p:to>
                                    </p:set>
                                    <p:animEffect transition="in" filter="wipe(up)">
                                      <p:cBhvr>
                                        <p:cTn id="24" dur="500"/>
                                        <p:tgtEl>
                                          <p:spTgt spid="4"/>
                                        </p:tgtEl>
                                      </p:cBhvr>
                                    </p:animEffect>
                                  </p:childTnLst>
                                </p:cTn>
                              </p:par>
                            </p:childTnLst>
                          </p:cTn>
                        </p:par>
                        <p:par>
                          <p:cTn id="25" fill="hold">
                            <p:stCondLst>
                              <p:cond delay="5000"/>
                            </p:stCondLst>
                            <p:childTnLst>
                              <p:par>
                                <p:cTn id="26" presetID="22" presetClass="entr" presetSubtype="1" fill="hold" grpId="0" nodeType="afterEffect">
                                  <p:stCondLst>
                                    <p:cond delay="1000"/>
                                  </p:stCondLst>
                                  <p:childTnLst>
                                    <p:set>
                                      <p:cBhvr>
                                        <p:cTn id="27" dur="1" fill="hold">
                                          <p:stCondLst>
                                            <p:cond delay="0"/>
                                          </p:stCondLst>
                                        </p:cTn>
                                        <p:tgtEl>
                                          <p:spTgt spid="159791"/>
                                        </p:tgtEl>
                                        <p:attrNameLst>
                                          <p:attrName>style.visibility</p:attrName>
                                        </p:attrNameLst>
                                      </p:cBhvr>
                                      <p:to>
                                        <p:strVal val="visible"/>
                                      </p:to>
                                    </p:set>
                                    <p:animEffect transition="in" filter="wipe(up)">
                                      <p:cBhvr>
                                        <p:cTn id="28" dur="500"/>
                                        <p:tgtEl>
                                          <p:spTgt spid="159791"/>
                                        </p:tgtEl>
                                      </p:cBhvr>
                                    </p:animEffect>
                                  </p:childTnLst>
                                </p:cTn>
                              </p:par>
                            </p:childTnLst>
                          </p:cTn>
                        </p:par>
                        <p:par>
                          <p:cTn id="29" fill="hold">
                            <p:stCondLst>
                              <p:cond delay="6500"/>
                            </p:stCondLst>
                            <p:childTnLst>
                              <p:par>
                                <p:cTn id="30" presetID="22" presetClass="entr" presetSubtype="1" fill="hold" nodeType="afterEffect">
                                  <p:stCondLst>
                                    <p:cond delay="100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par>
                          <p:cTn id="33" fill="hold">
                            <p:stCondLst>
                              <p:cond delay="8000"/>
                            </p:stCondLst>
                            <p:childTnLst>
                              <p:par>
                                <p:cTn id="34" presetID="22" presetClass="entr" presetSubtype="1" fill="hold" grpId="0" nodeType="afterEffect">
                                  <p:stCondLst>
                                    <p:cond delay="1000"/>
                                  </p:stCondLst>
                                  <p:childTnLst>
                                    <p:set>
                                      <p:cBhvr>
                                        <p:cTn id="35" dur="1" fill="hold">
                                          <p:stCondLst>
                                            <p:cond delay="0"/>
                                          </p:stCondLst>
                                        </p:cTn>
                                        <p:tgtEl>
                                          <p:spTgt spid="159792"/>
                                        </p:tgtEl>
                                        <p:attrNameLst>
                                          <p:attrName>style.visibility</p:attrName>
                                        </p:attrNameLst>
                                      </p:cBhvr>
                                      <p:to>
                                        <p:strVal val="visible"/>
                                      </p:to>
                                    </p:set>
                                    <p:animEffect transition="in" filter="wipe(up)">
                                      <p:cBhvr>
                                        <p:cTn id="36" dur="500"/>
                                        <p:tgtEl>
                                          <p:spTgt spid="159792"/>
                                        </p:tgtEl>
                                      </p:cBhvr>
                                    </p:animEffect>
                                  </p:childTnLst>
                                </p:cTn>
                              </p:par>
                            </p:childTnLst>
                          </p:cTn>
                        </p:par>
                        <p:par>
                          <p:cTn id="37" fill="hold">
                            <p:stCondLst>
                              <p:cond delay="9500"/>
                            </p:stCondLst>
                            <p:childTnLst>
                              <p:par>
                                <p:cTn id="38" presetID="22" presetClass="entr" presetSubtype="1" fill="hold" nodeType="afterEffect">
                                  <p:stCondLst>
                                    <p:cond delay="100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89" grpId="0" animBg="1"/>
      <p:bldP spid="159790" grpId="0" animBg="1"/>
      <p:bldP spid="159791" grpId="0" animBg="1"/>
      <p:bldP spid="159792"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4" name="Picture 4" descr="SEM Histogram"/>
          <p:cNvPicPr>
            <a:picLocks noChangeAspect="1" noChangeArrowheads="1"/>
          </p:cNvPicPr>
          <p:nvPr/>
        </p:nvPicPr>
        <p:blipFill>
          <a:blip r:embed="rId3" cstate="print"/>
          <a:srcRect/>
          <a:stretch>
            <a:fillRect/>
          </a:stretch>
        </p:blipFill>
        <p:spPr bwMode="auto">
          <a:xfrm>
            <a:off x="1412875" y="3598863"/>
            <a:ext cx="3162300" cy="2546350"/>
          </a:xfrm>
          <a:prstGeom prst="rect">
            <a:avLst/>
          </a:prstGeom>
          <a:noFill/>
          <a:ln w="9525">
            <a:noFill/>
            <a:miter lim="800000"/>
            <a:headEnd/>
            <a:tailEnd/>
          </a:ln>
        </p:spPr>
      </p:pic>
      <p:sp>
        <p:nvSpPr>
          <p:cNvPr id="163845" name="AutoShape 5"/>
          <p:cNvSpPr>
            <a:spLocks noChangeArrowheads="1"/>
          </p:cNvSpPr>
          <p:nvPr/>
        </p:nvSpPr>
        <p:spPr bwMode="auto">
          <a:xfrm rot="5400000">
            <a:off x="2657475" y="2976563"/>
            <a:ext cx="752475" cy="457200"/>
          </a:xfrm>
          <a:prstGeom prst="notchedRightArrow">
            <a:avLst>
              <a:gd name="adj1" fmla="val 50000"/>
              <a:gd name="adj2" fmla="val 60004"/>
            </a:avLst>
          </a:prstGeom>
          <a:solidFill>
            <a:srgbClr val="FF3300"/>
          </a:solidFill>
          <a:ln w="19050">
            <a:solidFill>
              <a:srgbClr val="000000"/>
            </a:solidFill>
            <a:miter lim="800000"/>
            <a:headEnd/>
            <a:tailEnd/>
          </a:ln>
          <a:effectLst>
            <a:outerShdw dist="35921" dir="2700000" algn="ctr" rotWithShape="0">
              <a:schemeClr val="tx1"/>
            </a:outerShdw>
          </a:effectLst>
        </p:spPr>
        <p:txBody>
          <a:bodyPr/>
          <a:lstStyle/>
          <a:p>
            <a:pPr>
              <a:defRPr/>
            </a:pPr>
            <a:endParaRPr lang="en-GB"/>
          </a:p>
        </p:txBody>
      </p:sp>
      <p:grpSp>
        <p:nvGrpSpPr>
          <p:cNvPr id="2" name="Group 6"/>
          <p:cNvGrpSpPr>
            <a:grpSpLocks/>
          </p:cNvGrpSpPr>
          <p:nvPr/>
        </p:nvGrpSpPr>
        <p:grpSpPr bwMode="auto">
          <a:xfrm>
            <a:off x="1081088" y="220663"/>
            <a:ext cx="3822700" cy="3117850"/>
            <a:chOff x="1641" y="267"/>
            <a:chExt cx="2408" cy="1964"/>
          </a:xfrm>
        </p:grpSpPr>
        <p:grpSp>
          <p:nvGrpSpPr>
            <p:cNvPr id="3" name="Group 7"/>
            <p:cNvGrpSpPr>
              <a:grpSpLocks/>
            </p:cNvGrpSpPr>
            <p:nvPr/>
          </p:nvGrpSpPr>
          <p:grpSpPr bwMode="auto">
            <a:xfrm>
              <a:off x="1641" y="267"/>
              <a:ext cx="2408" cy="1876"/>
              <a:chOff x="1409" y="267"/>
              <a:chExt cx="2408" cy="1876"/>
            </a:xfrm>
          </p:grpSpPr>
          <p:sp>
            <p:nvSpPr>
              <p:cNvPr id="15368" name="Line 8"/>
              <p:cNvSpPr>
                <a:spLocks noChangeShapeType="1"/>
              </p:cNvSpPr>
              <p:nvPr/>
            </p:nvSpPr>
            <p:spPr bwMode="auto">
              <a:xfrm>
                <a:off x="2585" y="1008"/>
                <a:ext cx="0" cy="318"/>
              </a:xfrm>
              <a:prstGeom prst="line">
                <a:avLst/>
              </a:prstGeom>
              <a:noFill/>
              <a:ln w="28575">
                <a:solidFill>
                  <a:srgbClr val="171E77"/>
                </a:solidFill>
                <a:round/>
                <a:headEnd/>
                <a:tailEnd type="triangle" w="sm" len="sm"/>
              </a:ln>
            </p:spPr>
            <p:txBody>
              <a:bodyPr/>
              <a:lstStyle/>
              <a:p>
                <a:endParaRPr lang="en-GB"/>
              </a:p>
            </p:txBody>
          </p:sp>
          <p:sp>
            <p:nvSpPr>
              <p:cNvPr id="15369" name="Text Box 9"/>
              <p:cNvSpPr txBox="1">
                <a:spLocks noChangeArrowheads="1"/>
              </p:cNvSpPr>
              <p:nvPr/>
            </p:nvSpPr>
            <p:spPr bwMode="auto">
              <a:xfrm>
                <a:off x="2339" y="280"/>
                <a:ext cx="387" cy="166"/>
              </a:xfrm>
              <a:prstGeom prst="rect">
                <a:avLst/>
              </a:prstGeom>
              <a:noFill/>
              <a:ln w="9525">
                <a:noFill/>
                <a:miter lim="800000"/>
                <a:headEnd/>
                <a:tailEnd/>
              </a:ln>
            </p:spPr>
            <p:txBody>
              <a:bodyPr/>
              <a:lstStyle/>
              <a:p>
                <a:pPr algn="ctr" eaLnBrk="0" hangingPunct="0"/>
                <a:r>
                  <a:rPr lang="en-US" sz="1200" i="1">
                    <a:solidFill>
                      <a:schemeClr val="bg1"/>
                    </a:solidFill>
                    <a:sym typeface="Symbol" pitchFamily="18" charset="2"/>
                  </a:rPr>
                  <a:t></a:t>
                </a:r>
                <a:r>
                  <a:rPr lang="en-US" sz="1200" i="1">
                    <a:solidFill>
                      <a:schemeClr val="bg1"/>
                    </a:solidFill>
                  </a:rPr>
                  <a:t> </a:t>
                </a:r>
                <a:r>
                  <a:rPr lang="en-US" sz="1200">
                    <a:solidFill>
                      <a:schemeClr val="bg1"/>
                    </a:solidFill>
                  </a:rPr>
                  <a:t>= 10</a:t>
                </a:r>
                <a:endParaRPr lang="en-US" sz="1200" i="1">
                  <a:solidFill>
                    <a:schemeClr val="bg1"/>
                  </a:solidFill>
                </a:endParaRPr>
              </a:p>
            </p:txBody>
          </p:sp>
          <p:sp>
            <p:nvSpPr>
              <p:cNvPr id="163850" name="Oval 10"/>
              <p:cNvSpPr>
                <a:spLocks noChangeArrowheads="1"/>
              </p:cNvSpPr>
              <p:nvPr/>
            </p:nvSpPr>
            <p:spPr bwMode="auto">
              <a:xfrm>
                <a:off x="2397" y="1316"/>
                <a:ext cx="419" cy="311"/>
              </a:xfrm>
              <a:prstGeom prst="ellipse">
                <a:avLst/>
              </a:prstGeom>
              <a:solidFill>
                <a:srgbClr val="FFFF66"/>
              </a:solidFill>
              <a:ln w="9525">
                <a:solidFill>
                  <a:srgbClr val="171E77"/>
                </a:solidFill>
                <a:round/>
                <a:headEnd/>
                <a:tailEnd/>
              </a:ln>
              <a:effectLst>
                <a:outerShdw dist="17961" dir="2700000" algn="ctr" rotWithShape="0">
                  <a:srgbClr val="000000"/>
                </a:outerShdw>
              </a:effectLst>
            </p:spPr>
            <p:txBody>
              <a:bodyPr/>
              <a:lstStyle/>
              <a:p>
                <a:pPr>
                  <a:defRPr/>
                </a:pPr>
                <a:endParaRPr lang="en-GB"/>
              </a:p>
            </p:txBody>
          </p:sp>
          <p:sp>
            <p:nvSpPr>
              <p:cNvPr id="163851" name="AutoShape 11"/>
              <p:cNvSpPr>
                <a:spLocks noChangeArrowheads="1"/>
              </p:cNvSpPr>
              <p:nvPr/>
            </p:nvSpPr>
            <p:spPr bwMode="auto">
              <a:xfrm>
                <a:off x="2421" y="1381"/>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852" name="AutoShape 12"/>
              <p:cNvSpPr>
                <a:spLocks noChangeArrowheads="1"/>
              </p:cNvSpPr>
              <p:nvPr/>
            </p:nvSpPr>
            <p:spPr bwMode="auto">
              <a:xfrm>
                <a:off x="2568" y="1342"/>
                <a:ext cx="112" cy="120"/>
              </a:xfrm>
              <a:prstGeom prst="smileyFace">
                <a:avLst>
                  <a:gd name="adj" fmla="val 1208"/>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853" name="AutoShape 13"/>
              <p:cNvSpPr>
                <a:spLocks noChangeArrowheads="1"/>
              </p:cNvSpPr>
              <p:nvPr/>
            </p:nvSpPr>
            <p:spPr bwMode="auto">
              <a:xfrm>
                <a:off x="2517" y="1477"/>
                <a:ext cx="112" cy="120"/>
              </a:xfrm>
              <a:prstGeom prst="smileyFace">
                <a:avLst>
                  <a:gd name="adj" fmla="val 4653"/>
                </a:avLst>
              </a:prstGeom>
              <a:solidFill>
                <a:srgbClr val="CC6600"/>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854" name="AutoShape 14"/>
              <p:cNvSpPr>
                <a:spLocks noChangeArrowheads="1"/>
              </p:cNvSpPr>
              <p:nvPr/>
            </p:nvSpPr>
            <p:spPr bwMode="auto">
              <a:xfrm>
                <a:off x="2658" y="1459"/>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5375" name="Text Box 15"/>
              <p:cNvSpPr txBox="1">
                <a:spLocks noChangeArrowheads="1"/>
              </p:cNvSpPr>
              <p:nvPr/>
            </p:nvSpPr>
            <p:spPr bwMode="auto">
              <a:xfrm>
                <a:off x="2393" y="1605"/>
                <a:ext cx="379" cy="186"/>
              </a:xfrm>
              <a:prstGeom prst="rect">
                <a:avLst/>
              </a:prstGeom>
              <a:noFill/>
              <a:ln w="9525">
                <a:noFill/>
                <a:miter lim="800000"/>
                <a:headEnd/>
                <a:tailEnd/>
              </a:ln>
            </p:spPr>
            <p:txBody>
              <a:bodyPr/>
              <a:lstStyle/>
              <a:p>
                <a:pPr algn="ctr" eaLnBrk="0" hangingPunct="0"/>
                <a:r>
                  <a:rPr lang="en-US" sz="1200" i="1">
                    <a:solidFill>
                      <a:srgbClr val="171E77"/>
                    </a:solidFill>
                    <a:latin typeface="Calibri" pitchFamily="34" charset="0"/>
                  </a:rPr>
                  <a:t>M = 8</a:t>
                </a:r>
              </a:p>
            </p:txBody>
          </p:sp>
          <p:sp>
            <p:nvSpPr>
              <p:cNvPr id="163856" name="Oval 16"/>
              <p:cNvSpPr>
                <a:spLocks noChangeArrowheads="1"/>
              </p:cNvSpPr>
              <p:nvPr/>
            </p:nvSpPr>
            <p:spPr bwMode="auto">
              <a:xfrm>
                <a:off x="2883" y="1172"/>
                <a:ext cx="420" cy="311"/>
              </a:xfrm>
              <a:prstGeom prst="ellipse">
                <a:avLst/>
              </a:prstGeom>
              <a:solidFill>
                <a:srgbClr val="FFFF66"/>
              </a:solidFill>
              <a:ln w="9525">
                <a:solidFill>
                  <a:srgbClr val="171E77"/>
                </a:solidFill>
                <a:round/>
                <a:headEnd/>
                <a:tailEnd/>
              </a:ln>
              <a:effectLst>
                <a:outerShdw dist="17961" dir="2700000" algn="ctr" rotWithShape="0">
                  <a:srgbClr val="000000"/>
                </a:outerShdw>
              </a:effectLst>
            </p:spPr>
            <p:txBody>
              <a:bodyPr/>
              <a:lstStyle/>
              <a:p>
                <a:pPr>
                  <a:defRPr/>
                </a:pPr>
                <a:endParaRPr lang="en-GB"/>
              </a:p>
            </p:txBody>
          </p:sp>
          <p:sp>
            <p:nvSpPr>
              <p:cNvPr id="163857" name="AutoShape 17"/>
              <p:cNvSpPr>
                <a:spLocks noChangeArrowheads="1"/>
              </p:cNvSpPr>
              <p:nvPr/>
            </p:nvSpPr>
            <p:spPr bwMode="auto">
              <a:xfrm>
                <a:off x="2907" y="1237"/>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858" name="AutoShape 18"/>
              <p:cNvSpPr>
                <a:spLocks noChangeArrowheads="1"/>
              </p:cNvSpPr>
              <p:nvPr/>
            </p:nvSpPr>
            <p:spPr bwMode="auto">
              <a:xfrm>
                <a:off x="3055" y="1198"/>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859" name="AutoShape 19"/>
              <p:cNvSpPr>
                <a:spLocks noChangeArrowheads="1"/>
              </p:cNvSpPr>
              <p:nvPr/>
            </p:nvSpPr>
            <p:spPr bwMode="auto">
              <a:xfrm>
                <a:off x="3003" y="1333"/>
                <a:ext cx="113" cy="120"/>
              </a:xfrm>
              <a:prstGeom prst="smileyFace">
                <a:avLst>
                  <a:gd name="adj" fmla="val 4653"/>
                </a:avLst>
              </a:prstGeom>
              <a:solidFill>
                <a:srgbClr val="993300"/>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860" name="AutoShape 20"/>
              <p:cNvSpPr>
                <a:spLocks noChangeArrowheads="1"/>
              </p:cNvSpPr>
              <p:nvPr/>
            </p:nvSpPr>
            <p:spPr bwMode="auto">
              <a:xfrm>
                <a:off x="3145" y="1315"/>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5381" name="Text Box 21"/>
              <p:cNvSpPr txBox="1">
                <a:spLocks noChangeArrowheads="1"/>
              </p:cNvSpPr>
              <p:nvPr/>
            </p:nvSpPr>
            <p:spPr bwMode="auto">
              <a:xfrm>
                <a:off x="2879" y="1461"/>
                <a:ext cx="428" cy="186"/>
              </a:xfrm>
              <a:prstGeom prst="rect">
                <a:avLst/>
              </a:prstGeom>
              <a:noFill/>
              <a:ln w="9525">
                <a:noFill/>
                <a:miter lim="800000"/>
                <a:headEnd/>
                <a:tailEnd/>
              </a:ln>
            </p:spPr>
            <p:txBody>
              <a:bodyPr/>
              <a:lstStyle/>
              <a:p>
                <a:pPr algn="ctr" eaLnBrk="0" hangingPunct="0"/>
                <a:r>
                  <a:rPr lang="en-US" sz="1200" i="1">
                    <a:solidFill>
                      <a:srgbClr val="171E77"/>
                    </a:solidFill>
                    <a:latin typeface="Calibri" pitchFamily="34" charset="0"/>
                  </a:rPr>
                  <a:t>M = 10</a:t>
                </a:r>
              </a:p>
            </p:txBody>
          </p:sp>
          <p:grpSp>
            <p:nvGrpSpPr>
              <p:cNvPr id="4" name="Group 22"/>
              <p:cNvGrpSpPr>
                <a:grpSpLocks/>
              </p:cNvGrpSpPr>
              <p:nvPr/>
            </p:nvGrpSpPr>
            <p:grpSpPr bwMode="auto">
              <a:xfrm>
                <a:off x="3300" y="752"/>
                <a:ext cx="423" cy="471"/>
                <a:chOff x="3300" y="752"/>
                <a:chExt cx="423" cy="471"/>
              </a:xfrm>
            </p:grpSpPr>
            <p:sp>
              <p:nvSpPr>
                <p:cNvPr id="163863" name="Oval 23"/>
                <p:cNvSpPr>
                  <a:spLocks noChangeArrowheads="1"/>
                </p:cNvSpPr>
                <p:nvPr/>
              </p:nvSpPr>
              <p:spPr bwMode="auto">
                <a:xfrm>
                  <a:off x="3304" y="752"/>
                  <a:ext cx="419" cy="311"/>
                </a:xfrm>
                <a:prstGeom prst="ellipse">
                  <a:avLst/>
                </a:prstGeom>
                <a:solidFill>
                  <a:srgbClr val="FFFF66"/>
                </a:solidFill>
                <a:ln w="9525">
                  <a:solidFill>
                    <a:srgbClr val="171E77"/>
                  </a:solidFill>
                  <a:round/>
                  <a:headEnd/>
                  <a:tailEnd/>
                </a:ln>
                <a:effectLst>
                  <a:outerShdw dist="17961" dir="2700000" algn="ctr" rotWithShape="0">
                    <a:srgbClr val="000000"/>
                  </a:outerShdw>
                </a:effectLst>
              </p:spPr>
              <p:txBody>
                <a:bodyPr/>
                <a:lstStyle/>
                <a:p>
                  <a:pPr>
                    <a:defRPr/>
                  </a:pPr>
                  <a:endParaRPr lang="en-GB"/>
                </a:p>
              </p:txBody>
            </p:sp>
            <p:sp>
              <p:nvSpPr>
                <p:cNvPr id="163864" name="AutoShape 24"/>
                <p:cNvSpPr>
                  <a:spLocks noChangeArrowheads="1"/>
                </p:cNvSpPr>
                <p:nvPr/>
              </p:nvSpPr>
              <p:spPr bwMode="auto">
                <a:xfrm>
                  <a:off x="3328" y="817"/>
                  <a:ext cx="112" cy="120"/>
                </a:xfrm>
                <a:prstGeom prst="smileyFace">
                  <a:avLst>
                    <a:gd name="adj" fmla="val -125"/>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865" name="AutoShape 25"/>
                <p:cNvSpPr>
                  <a:spLocks noChangeArrowheads="1"/>
                </p:cNvSpPr>
                <p:nvPr/>
              </p:nvSpPr>
              <p:spPr bwMode="auto">
                <a:xfrm>
                  <a:off x="3475" y="778"/>
                  <a:ext cx="112" cy="120"/>
                </a:xfrm>
                <a:prstGeom prst="smileyFace">
                  <a:avLst>
                    <a:gd name="adj" fmla="val -792"/>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866" name="AutoShape 26"/>
                <p:cNvSpPr>
                  <a:spLocks noChangeArrowheads="1"/>
                </p:cNvSpPr>
                <p:nvPr/>
              </p:nvSpPr>
              <p:spPr bwMode="auto">
                <a:xfrm>
                  <a:off x="3424" y="913"/>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867" name="AutoShape 27"/>
                <p:cNvSpPr>
                  <a:spLocks noChangeArrowheads="1"/>
                </p:cNvSpPr>
                <p:nvPr/>
              </p:nvSpPr>
              <p:spPr bwMode="auto">
                <a:xfrm>
                  <a:off x="3565" y="895"/>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5461" name="Text Box 28"/>
                <p:cNvSpPr txBox="1">
                  <a:spLocks noChangeArrowheads="1"/>
                </p:cNvSpPr>
                <p:nvPr/>
              </p:nvSpPr>
              <p:spPr bwMode="auto">
                <a:xfrm>
                  <a:off x="3300" y="1041"/>
                  <a:ext cx="379" cy="182"/>
                </a:xfrm>
                <a:prstGeom prst="rect">
                  <a:avLst/>
                </a:prstGeom>
                <a:noFill/>
                <a:ln w="9525">
                  <a:noFill/>
                  <a:miter lim="800000"/>
                  <a:headEnd/>
                  <a:tailEnd/>
                </a:ln>
              </p:spPr>
              <p:txBody>
                <a:bodyPr/>
                <a:lstStyle/>
                <a:p>
                  <a:pPr algn="ctr" eaLnBrk="0" hangingPunct="0"/>
                  <a:r>
                    <a:rPr lang="en-US" sz="1200" i="1">
                      <a:solidFill>
                        <a:srgbClr val="171E77"/>
                      </a:solidFill>
                      <a:latin typeface="Calibri" pitchFamily="34" charset="0"/>
                    </a:rPr>
                    <a:t>M = 9</a:t>
                  </a:r>
                </a:p>
              </p:txBody>
            </p:sp>
          </p:grpSp>
          <p:sp>
            <p:nvSpPr>
              <p:cNvPr id="163869" name="Oval 29"/>
              <p:cNvSpPr>
                <a:spLocks noChangeArrowheads="1"/>
              </p:cNvSpPr>
              <p:nvPr/>
            </p:nvSpPr>
            <p:spPr bwMode="auto">
              <a:xfrm>
                <a:off x="2775" y="1676"/>
                <a:ext cx="419" cy="311"/>
              </a:xfrm>
              <a:prstGeom prst="ellipse">
                <a:avLst/>
              </a:prstGeom>
              <a:solidFill>
                <a:srgbClr val="FFFF66"/>
              </a:solidFill>
              <a:ln w="9525">
                <a:solidFill>
                  <a:srgbClr val="171E77"/>
                </a:solidFill>
                <a:round/>
                <a:headEnd/>
                <a:tailEnd/>
              </a:ln>
              <a:effectLst>
                <a:outerShdw dist="17961" dir="2700000" algn="ctr" rotWithShape="0">
                  <a:srgbClr val="000000"/>
                </a:outerShdw>
              </a:effectLst>
            </p:spPr>
            <p:txBody>
              <a:bodyPr/>
              <a:lstStyle/>
              <a:p>
                <a:pPr>
                  <a:defRPr/>
                </a:pPr>
                <a:endParaRPr lang="en-GB"/>
              </a:p>
            </p:txBody>
          </p:sp>
          <p:sp>
            <p:nvSpPr>
              <p:cNvPr id="163870" name="AutoShape 30"/>
              <p:cNvSpPr>
                <a:spLocks noChangeArrowheads="1"/>
              </p:cNvSpPr>
              <p:nvPr/>
            </p:nvSpPr>
            <p:spPr bwMode="auto">
              <a:xfrm>
                <a:off x="2799" y="1741"/>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871" name="AutoShape 31"/>
              <p:cNvSpPr>
                <a:spLocks noChangeArrowheads="1"/>
              </p:cNvSpPr>
              <p:nvPr/>
            </p:nvSpPr>
            <p:spPr bwMode="auto">
              <a:xfrm>
                <a:off x="2946" y="1702"/>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872" name="AutoShape 32"/>
              <p:cNvSpPr>
                <a:spLocks noChangeArrowheads="1"/>
              </p:cNvSpPr>
              <p:nvPr/>
            </p:nvSpPr>
            <p:spPr bwMode="auto">
              <a:xfrm>
                <a:off x="2895" y="1837"/>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873" name="AutoShape 33"/>
              <p:cNvSpPr>
                <a:spLocks noChangeArrowheads="1"/>
              </p:cNvSpPr>
              <p:nvPr/>
            </p:nvSpPr>
            <p:spPr bwMode="auto">
              <a:xfrm>
                <a:off x="3036" y="1819"/>
                <a:ext cx="112" cy="120"/>
              </a:xfrm>
              <a:prstGeom prst="smileyFace">
                <a:avLst>
                  <a:gd name="adj" fmla="val -125"/>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5388" name="Text Box 34"/>
              <p:cNvSpPr txBox="1">
                <a:spLocks noChangeArrowheads="1"/>
              </p:cNvSpPr>
              <p:nvPr/>
            </p:nvSpPr>
            <p:spPr bwMode="auto">
              <a:xfrm>
                <a:off x="2771" y="1965"/>
                <a:ext cx="419" cy="178"/>
              </a:xfrm>
              <a:prstGeom prst="rect">
                <a:avLst/>
              </a:prstGeom>
              <a:noFill/>
              <a:ln w="9525">
                <a:noFill/>
                <a:miter lim="800000"/>
                <a:headEnd/>
                <a:tailEnd/>
              </a:ln>
            </p:spPr>
            <p:txBody>
              <a:bodyPr/>
              <a:lstStyle/>
              <a:p>
                <a:pPr algn="ctr" eaLnBrk="0" hangingPunct="0"/>
                <a:r>
                  <a:rPr lang="en-US" sz="1200" i="1">
                    <a:solidFill>
                      <a:srgbClr val="171E77"/>
                    </a:solidFill>
                    <a:latin typeface="Calibri" pitchFamily="34" charset="0"/>
                  </a:rPr>
                  <a:t>M = 11</a:t>
                </a:r>
              </a:p>
            </p:txBody>
          </p:sp>
          <p:sp>
            <p:nvSpPr>
              <p:cNvPr id="163875" name="Oval 35"/>
              <p:cNvSpPr>
                <a:spLocks noChangeArrowheads="1"/>
              </p:cNvSpPr>
              <p:nvPr/>
            </p:nvSpPr>
            <p:spPr bwMode="auto">
              <a:xfrm>
                <a:off x="3394" y="1316"/>
                <a:ext cx="419" cy="311"/>
              </a:xfrm>
              <a:prstGeom prst="ellipse">
                <a:avLst/>
              </a:prstGeom>
              <a:solidFill>
                <a:srgbClr val="FFFF66"/>
              </a:solidFill>
              <a:ln w="9525">
                <a:solidFill>
                  <a:srgbClr val="171E77"/>
                </a:solidFill>
                <a:round/>
                <a:headEnd/>
                <a:tailEnd/>
              </a:ln>
              <a:effectLst>
                <a:outerShdw dist="17961" dir="2700000" algn="ctr" rotWithShape="0">
                  <a:srgbClr val="000000"/>
                </a:outerShdw>
              </a:effectLst>
            </p:spPr>
            <p:txBody>
              <a:bodyPr/>
              <a:lstStyle/>
              <a:p>
                <a:pPr>
                  <a:defRPr/>
                </a:pPr>
                <a:endParaRPr lang="en-GB"/>
              </a:p>
            </p:txBody>
          </p:sp>
          <p:sp>
            <p:nvSpPr>
              <p:cNvPr id="163876" name="AutoShape 36"/>
              <p:cNvSpPr>
                <a:spLocks noChangeArrowheads="1"/>
              </p:cNvSpPr>
              <p:nvPr/>
            </p:nvSpPr>
            <p:spPr bwMode="auto">
              <a:xfrm>
                <a:off x="3418" y="1381"/>
                <a:ext cx="112" cy="120"/>
              </a:xfrm>
              <a:prstGeom prst="smileyFace">
                <a:avLst>
                  <a:gd name="adj" fmla="val -4653"/>
                </a:avLst>
              </a:prstGeom>
              <a:solidFill>
                <a:srgbClr val="CC6600"/>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877" name="AutoShape 37"/>
              <p:cNvSpPr>
                <a:spLocks noChangeArrowheads="1"/>
              </p:cNvSpPr>
              <p:nvPr/>
            </p:nvSpPr>
            <p:spPr bwMode="auto">
              <a:xfrm>
                <a:off x="3565" y="1342"/>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878" name="AutoShape 38"/>
              <p:cNvSpPr>
                <a:spLocks noChangeArrowheads="1"/>
              </p:cNvSpPr>
              <p:nvPr/>
            </p:nvSpPr>
            <p:spPr bwMode="auto">
              <a:xfrm>
                <a:off x="3514" y="1477"/>
                <a:ext cx="112" cy="120"/>
              </a:xfrm>
              <a:prstGeom prst="smileyFace">
                <a:avLst>
                  <a:gd name="adj" fmla="val 208"/>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879" name="AutoShape 39"/>
              <p:cNvSpPr>
                <a:spLocks noChangeArrowheads="1"/>
              </p:cNvSpPr>
              <p:nvPr/>
            </p:nvSpPr>
            <p:spPr bwMode="auto">
              <a:xfrm>
                <a:off x="3655" y="1459"/>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5394" name="Text Box 40"/>
              <p:cNvSpPr txBox="1">
                <a:spLocks noChangeArrowheads="1"/>
              </p:cNvSpPr>
              <p:nvPr/>
            </p:nvSpPr>
            <p:spPr bwMode="auto">
              <a:xfrm>
                <a:off x="3390" y="1605"/>
                <a:ext cx="427" cy="178"/>
              </a:xfrm>
              <a:prstGeom prst="rect">
                <a:avLst/>
              </a:prstGeom>
              <a:noFill/>
              <a:ln w="9525">
                <a:noFill/>
                <a:miter lim="800000"/>
                <a:headEnd/>
                <a:tailEnd/>
              </a:ln>
            </p:spPr>
            <p:txBody>
              <a:bodyPr/>
              <a:lstStyle/>
              <a:p>
                <a:pPr algn="ctr" eaLnBrk="0" hangingPunct="0"/>
                <a:r>
                  <a:rPr lang="en-US" sz="1200" i="1">
                    <a:solidFill>
                      <a:srgbClr val="171E77"/>
                    </a:solidFill>
                    <a:latin typeface="Calibri" pitchFamily="34" charset="0"/>
                  </a:rPr>
                  <a:t>M = 12</a:t>
                </a:r>
              </a:p>
            </p:txBody>
          </p:sp>
          <p:sp>
            <p:nvSpPr>
              <p:cNvPr id="15395" name="Line 41"/>
              <p:cNvSpPr>
                <a:spLocks noChangeShapeType="1"/>
              </p:cNvSpPr>
              <p:nvPr/>
            </p:nvSpPr>
            <p:spPr bwMode="auto">
              <a:xfrm>
                <a:off x="3131" y="825"/>
                <a:ext cx="171" cy="75"/>
              </a:xfrm>
              <a:prstGeom prst="line">
                <a:avLst/>
              </a:prstGeom>
              <a:noFill/>
              <a:ln w="28575">
                <a:solidFill>
                  <a:srgbClr val="171E77"/>
                </a:solidFill>
                <a:round/>
                <a:headEnd/>
                <a:tailEnd type="triangle" w="sm" len="sm"/>
              </a:ln>
            </p:spPr>
            <p:txBody>
              <a:bodyPr/>
              <a:lstStyle/>
              <a:p>
                <a:endParaRPr lang="en-GB"/>
              </a:p>
            </p:txBody>
          </p:sp>
          <p:sp>
            <p:nvSpPr>
              <p:cNvPr id="15396" name="Line 42"/>
              <p:cNvSpPr>
                <a:spLocks noChangeShapeType="1"/>
              </p:cNvSpPr>
              <p:nvPr/>
            </p:nvSpPr>
            <p:spPr bwMode="auto">
              <a:xfrm>
                <a:off x="3044" y="897"/>
                <a:ext cx="462" cy="459"/>
              </a:xfrm>
              <a:prstGeom prst="line">
                <a:avLst/>
              </a:prstGeom>
              <a:noFill/>
              <a:ln w="28575">
                <a:solidFill>
                  <a:srgbClr val="171E77"/>
                </a:solidFill>
                <a:round/>
                <a:headEnd/>
                <a:tailEnd type="triangle" w="sm" len="sm"/>
              </a:ln>
            </p:spPr>
            <p:txBody>
              <a:bodyPr/>
              <a:lstStyle/>
              <a:p>
                <a:endParaRPr lang="en-GB"/>
              </a:p>
            </p:txBody>
          </p:sp>
          <p:sp>
            <p:nvSpPr>
              <p:cNvPr id="15397" name="Line 43"/>
              <p:cNvSpPr>
                <a:spLocks noChangeShapeType="1"/>
              </p:cNvSpPr>
              <p:nvPr/>
            </p:nvSpPr>
            <p:spPr bwMode="auto">
              <a:xfrm>
                <a:off x="2903" y="957"/>
                <a:ext cx="121" cy="264"/>
              </a:xfrm>
              <a:prstGeom prst="line">
                <a:avLst/>
              </a:prstGeom>
              <a:noFill/>
              <a:ln w="28575">
                <a:solidFill>
                  <a:srgbClr val="171E77"/>
                </a:solidFill>
                <a:round/>
                <a:headEnd/>
                <a:tailEnd type="triangle" w="sm" len="sm"/>
              </a:ln>
            </p:spPr>
            <p:txBody>
              <a:bodyPr/>
              <a:lstStyle/>
              <a:p>
                <a:endParaRPr lang="en-GB"/>
              </a:p>
            </p:txBody>
          </p:sp>
          <p:sp>
            <p:nvSpPr>
              <p:cNvPr id="15398" name="Line 44"/>
              <p:cNvSpPr>
                <a:spLocks noChangeShapeType="1"/>
              </p:cNvSpPr>
              <p:nvPr/>
            </p:nvSpPr>
            <p:spPr bwMode="auto">
              <a:xfrm>
                <a:off x="2783" y="978"/>
                <a:ext cx="145" cy="717"/>
              </a:xfrm>
              <a:prstGeom prst="line">
                <a:avLst/>
              </a:prstGeom>
              <a:noFill/>
              <a:ln w="28575">
                <a:solidFill>
                  <a:srgbClr val="171E77"/>
                </a:solidFill>
                <a:round/>
                <a:headEnd/>
                <a:tailEnd type="triangle" w="sm" len="sm"/>
              </a:ln>
            </p:spPr>
            <p:txBody>
              <a:bodyPr/>
              <a:lstStyle/>
              <a:p>
                <a:endParaRPr lang="en-GB"/>
              </a:p>
            </p:txBody>
          </p:sp>
          <p:sp>
            <p:nvSpPr>
              <p:cNvPr id="163885" name="Oval 45"/>
              <p:cNvSpPr>
                <a:spLocks noChangeArrowheads="1"/>
              </p:cNvSpPr>
              <p:nvPr/>
            </p:nvSpPr>
            <p:spPr bwMode="auto">
              <a:xfrm>
                <a:off x="2031" y="1688"/>
                <a:ext cx="420" cy="311"/>
              </a:xfrm>
              <a:prstGeom prst="ellipse">
                <a:avLst/>
              </a:prstGeom>
              <a:solidFill>
                <a:srgbClr val="FFFF66"/>
              </a:solidFill>
              <a:ln w="9525">
                <a:solidFill>
                  <a:srgbClr val="171E77"/>
                </a:solidFill>
                <a:round/>
                <a:headEnd/>
                <a:tailEnd/>
              </a:ln>
              <a:effectLst>
                <a:outerShdw dist="17961" dir="2700000" algn="ctr" rotWithShape="0">
                  <a:srgbClr val="000000"/>
                </a:outerShdw>
              </a:effectLst>
            </p:spPr>
            <p:txBody>
              <a:bodyPr/>
              <a:lstStyle/>
              <a:p>
                <a:pPr>
                  <a:defRPr/>
                </a:pPr>
                <a:endParaRPr lang="en-GB"/>
              </a:p>
            </p:txBody>
          </p:sp>
          <p:sp>
            <p:nvSpPr>
              <p:cNvPr id="163886" name="AutoShape 46"/>
              <p:cNvSpPr>
                <a:spLocks noChangeArrowheads="1"/>
              </p:cNvSpPr>
              <p:nvPr/>
            </p:nvSpPr>
            <p:spPr bwMode="auto">
              <a:xfrm>
                <a:off x="2055" y="1753"/>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887" name="AutoShape 47"/>
              <p:cNvSpPr>
                <a:spLocks noChangeArrowheads="1"/>
              </p:cNvSpPr>
              <p:nvPr/>
            </p:nvSpPr>
            <p:spPr bwMode="auto">
              <a:xfrm>
                <a:off x="2203" y="1714"/>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888" name="AutoShape 48"/>
              <p:cNvSpPr>
                <a:spLocks noChangeArrowheads="1"/>
              </p:cNvSpPr>
              <p:nvPr/>
            </p:nvSpPr>
            <p:spPr bwMode="auto">
              <a:xfrm>
                <a:off x="2151" y="1849"/>
                <a:ext cx="113" cy="120"/>
              </a:xfrm>
              <a:prstGeom prst="smileyFace">
                <a:avLst>
                  <a:gd name="adj" fmla="val -1458"/>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889" name="AutoShape 49"/>
              <p:cNvSpPr>
                <a:spLocks noChangeArrowheads="1"/>
              </p:cNvSpPr>
              <p:nvPr/>
            </p:nvSpPr>
            <p:spPr bwMode="auto">
              <a:xfrm>
                <a:off x="2293" y="1831"/>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890" name="Oval 50"/>
              <p:cNvSpPr>
                <a:spLocks noChangeArrowheads="1"/>
              </p:cNvSpPr>
              <p:nvPr/>
            </p:nvSpPr>
            <p:spPr bwMode="auto">
              <a:xfrm>
                <a:off x="1857" y="1172"/>
                <a:ext cx="419" cy="311"/>
              </a:xfrm>
              <a:prstGeom prst="ellipse">
                <a:avLst/>
              </a:prstGeom>
              <a:solidFill>
                <a:srgbClr val="FFFF66"/>
              </a:solidFill>
              <a:ln w="9525">
                <a:solidFill>
                  <a:srgbClr val="171E77"/>
                </a:solidFill>
                <a:round/>
                <a:headEnd/>
                <a:tailEnd/>
              </a:ln>
              <a:effectLst>
                <a:outerShdw dist="17961" dir="2700000" algn="ctr" rotWithShape="0">
                  <a:srgbClr val="000000"/>
                </a:outerShdw>
              </a:effectLst>
            </p:spPr>
            <p:txBody>
              <a:bodyPr/>
              <a:lstStyle/>
              <a:p>
                <a:pPr>
                  <a:defRPr/>
                </a:pPr>
                <a:endParaRPr lang="en-GB"/>
              </a:p>
            </p:txBody>
          </p:sp>
          <p:sp>
            <p:nvSpPr>
              <p:cNvPr id="163891" name="AutoShape 51"/>
              <p:cNvSpPr>
                <a:spLocks noChangeArrowheads="1"/>
              </p:cNvSpPr>
              <p:nvPr/>
            </p:nvSpPr>
            <p:spPr bwMode="auto">
              <a:xfrm>
                <a:off x="1881" y="1237"/>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892" name="AutoShape 52"/>
              <p:cNvSpPr>
                <a:spLocks noChangeArrowheads="1"/>
              </p:cNvSpPr>
              <p:nvPr/>
            </p:nvSpPr>
            <p:spPr bwMode="auto">
              <a:xfrm>
                <a:off x="2028" y="1198"/>
                <a:ext cx="112" cy="120"/>
              </a:xfrm>
              <a:prstGeom prst="smileyFace">
                <a:avLst>
                  <a:gd name="adj" fmla="val -2125"/>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893" name="AutoShape 53"/>
              <p:cNvSpPr>
                <a:spLocks noChangeArrowheads="1"/>
              </p:cNvSpPr>
              <p:nvPr/>
            </p:nvSpPr>
            <p:spPr bwMode="auto">
              <a:xfrm>
                <a:off x="1977" y="1333"/>
                <a:ext cx="112" cy="120"/>
              </a:xfrm>
              <a:prstGeom prst="smileyFace">
                <a:avLst>
                  <a:gd name="adj" fmla="val 18750"/>
                </a:avLst>
              </a:prstGeom>
              <a:solidFill>
                <a:srgbClr val="CC6600"/>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894" name="AutoShape 54"/>
              <p:cNvSpPr>
                <a:spLocks noChangeArrowheads="1"/>
              </p:cNvSpPr>
              <p:nvPr/>
            </p:nvSpPr>
            <p:spPr bwMode="auto">
              <a:xfrm>
                <a:off x="2118" y="1315"/>
                <a:ext cx="112" cy="120"/>
              </a:xfrm>
              <a:prstGeom prst="smileyFace">
                <a:avLst>
                  <a:gd name="adj" fmla="val -125"/>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5409" name="Text Box 55"/>
              <p:cNvSpPr txBox="1">
                <a:spLocks noChangeArrowheads="1"/>
              </p:cNvSpPr>
              <p:nvPr/>
            </p:nvSpPr>
            <p:spPr bwMode="auto">
              <a:xfrm>
                <a:off x="1853" y="1461"/>
                <a:ext cx="419" cy="178"/>
              </a:xfrm>
              <a:prstGeom prst="rect">
                <a:avLst/>
              </a:prstGeom>
              <a:noFill/>
              <a:ln w="9525">
                <a:noFill/>
                <a:miter lim="800000"/>
                <a:headEnd/>
                <a:tailEnd/>
              </a:ln>
            </p:spPr>
            <p:txBody>
              <a:bodyPr/>
              <a:lstStyle/>
              <a:p>
                <a:pPr algn="ctr" eaLnBrk="0" hangingPunct="0"/>
                <a:r>
                  <a:rPr lang="en-US" sz="1200" i="1">
                    <a:solidFill>
                      <a:srgbClr val="171E77"/>
                    </a:solidFill>
                    <a:latin typeface="Calibri" pitchFamily="34" charset="0"/>
                  </a:rPr>
                  <a:t>M = 11</a:t>
                </a:r>
              </a:p>
            </p:txBody>
          </p:sp>
          <p:sp>
            <p:nvSpPr>
              <p:cNvPr id="15410" name="Line 56"/>
              <p:cNvSpPr>
                <a:spLocks noChangeShapeType="1"/>
              </p:cNvSpPr>
              <p:nvPr/>
            </p:nvSpPr>
            <p:spPr bwMode="auto">
              <a:xfrm flipH="1">
                <a:off x="2120" y="957"/>
                <a:ext cx="99" cy="240"/>
              </a:xfrm>
              <a:prstGeom prst="line">
                <a:avLst/>
              </a:prstGeom>
              <a:noFill/>
              <a:ln w="28575">
                <a:solidFill>
                  <a:srgbClr val="171E77"/>
                </a:solidFill>
                <a:round/>
                <a:headEnd/>
                <a:tailEnd type="triangle" w="sm" len="sm"/>
              </a:ln>
            </p:spPr>
            <p:txBody>
              <a:bodyPr/>
              <a:lstStyle/>
              <a:p>
                <a:endParaRPr lang="en-GB"/>
              </a:p>
            </p:txBody>
          </p:sp>
          <p:sp>
            <p:nvSpPr>
              <p:cNvPr id="15411" name="Line 57"/>
              <p:cNvSpPr>
                <a:spLocks noChangeShapeType="1"/>
              </p:cNvSpPr>
              <p:nvPr/>
            </p:nvSpPr>
            <p:spPr bwMode="auto">
              <a:xfrm flipH="1">
                <a:off x="2240" y="984"/>
                <a:ext cx="171" cy="705"/>
              </a:xfrm>
              <a:prstGeom prst="line">
                <a:avLst/>
              </a:prstGeom>
              <a:noFill/>
              <a:ln w="28575">
                <a:solidFill>
                  <a:srgbClr val="171E77"/>
                </a:solidFill>
                <a:round/>
                <a:headEnd/>
                <a:tailEnd type="triangle" w="sm" len="sm"/>
              </a:ln>
            </p:spPr>
            <p:txBody>
              <a:bodyPr/>
              <a:lstStyle/>
              <a:p>
                <a:endParaRPr lang="en-GB"/>
              </a:p>
            </p:txBody>
          </p:sp>
          <p:sp>
            <p:nvSpPr>
              <p:cNvPr id="163898" name="Oval 58"/>
              <p:cNvSpPr>
                <a:spLocks noChangeArrowheads="1"/>
              </p:cNvSpPr>
              <p:nvPr/>
            </p:nvSpPr>
            <p:spPr bwMode="auto">
              <a:xfrm>
                <a:off x="1413" y="1316"/>
                <a:ext cx="419" cy="311"/>
              </a:xfrm>
              <a:prstGeom prst="ellipse">
                <a:avLst/>
              </a:prstGeom>
              <a:solidFill>
                <a:srgbClr val="FFFF66"/>
              </a:solidFill>
              <a:ln w="9525">
                <a:solidFill>
                  <a:srgbClr val="171E77"/>
                </a:solidFill>
                <a:round/>
                <a:headEnd/>
                <a:tailEnd/>
              </a:ln>
              <a:effectLst>
                <a:outerShdw dist="17961" dir="2700000" algn="ctr" rotWithShape="0">
                  <a:srgbClr val="000000"/>
                </a:outerShdw>
              </a:effectLst>
            </p:spPr>
            <p:txBody>
              <a:bodyPr/>
              <a:lstStyle/>
              <a:p>
                <a:pPr>
                  <a:defRPr/>
                </a:pPr>
                <a:endParaRPr lang="en-GB"/>
              </a:p>
            </p:txBody>
          </p:sp>
          <p:sp>
            <p:nvSpPr>
              <p:cNvPr id="163899" name="AutoShape 59"/>
              <p:cNvSpPr>
                <a:spLocks noChangeArrowheads="1"/>
              </p:cNvSpPr>
              <p:nvPr/>
            </p:nvSpPr>
            <p:spPr bwMode="auto">
              <a:xfrm>
                <a:off x="1437" y="1381"/>
                <a:ext cx="112" cy="120"/>
              </a:xfrm>
              <a:prstGeom prst="smileyFace">
                <a:avLst>
                  <a:gd name="adj" fmla="val -125"/>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00" name="AutoShape 60"/>
              <p:cNvSpPr>
                <a:spLocks noChangeArrowheads="1"/>
              </p:cNvSpPr>
              <p:nvPr/>
            </p:nvSpPr>
            <p:spPr bwMode="auto">
              <a:xfrm>
                <a:off x="1584" y="1342"/>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01" name="AutoShape 61"/>
              <p:cNvSpPr>
                <a:spLocks noChangeArrowheads="1"/>
              </p:cNvSpPr>
              <p:nvPr/>
            </p:nvSpPr>
            <p:spPr bwMode="auto">
              <a:xfrm>
                <a:off x="1533" y="1477"/>
                <a:ext cx="112" cy="120"/>
              </a:xfrm>
              <a:prstGeom prst="smileyFace">
                <a:avLst>
                  <a:gd name="adj" fmla="val -4653"/>
                </a:avLst>
              </a:prstGeom>
              <a:solidFill>
                <a:srgbClr val="993300"/>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02" name="AutoShape 62"/>
              <p:cNvSpPr>
                <a:spLocks noChangeArrowheads="1"/>
              </p:cNvSpPr>
              <p:nvPr/>
            </p:nvSpPr>
            <p:spPr bwMode="auto">
              <a:xfrm>
                <a:off x="1674" y="1459"/>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5417" name="Text Box 63"/>
              <p:cNvSpPr txBox="1">
                <a:spLocks noChangeArrowheads="1"/>
              </p:cNvSpPr>
              <p:nvPr/>
            </p:nvSpPr>
            <p:spPr bwMode="auto">
              <a:xfrm>
                <a:off x="1409" y="1605"/>
                <a:ext cx="387" cy="186"/>
              </a:xfrm>
              <a:prstGeom prst="rect">
                <a:avLst/>
              </a:prstGeom>
              <a:noFill/>
              <a:ln w="9525">
                <a:noFill/>
                <a:miter lim="800000"/>
                <a:headEnd/>
                <a:tailEnd/>
              </a:ln>
            </p:spPr>
            <p:txBody>
              <a:bodyPr/>
              <a:lstStyle/>
              <a:p>
                <a:pPr algn="ctr" eaLnBrk="0" hangingPunct="0"/>
                <a:r>
                  <a:rPr lang="en-US" sz="1200" i="1">
                    <a:solidFill>
                      <a:srgbClr val="171E77"/>
                    </a:solidFill>
                    <a:latin typeface="Calibri" pitchFamily="34" charset="0"/>
                  </a:rPr>
                  <a:t>M = 9</a:t>
                </a:r>
              </a:p>
            </p:txBody>
          </p:sp>
          <p:sp>
            <p:nvSpPr>
              <p:cNvPr id="163904" name="Oval 64"/>
              <p:cNvSpPr>
                <a:spLocks noChangeArrowheads="1"/>
              </p:cNvSpPr>
              <p:nvPr/>
            </p:nvSpPr>
            <p:spPr bwMode="auto">
              <a:xfrm>
                <a:off x="1479" y="752"/>
                <a:ext cx="419" cy="311"/>
              </a:xfrm>
              <a:prstGeom prst="ellipse">
                <a:avLst/>
              </a:prstGeom>
              <a:solidFill>
                <a:srgbClr val="FFFF66"/>
              </a:solidFill>
              <a:ln w="9525">
                <a:solidFill>
                  <a:srgbClr val="171E77"/>
                </a:solidFill>
                <a:round/>
                <a:headEnd/>
                <a:tailEnd/>
              </a:ln>
              <a:effectLst>
                <a:outerShdw dist="17961" dir="2700000" algn="ctr" rotWithShape="0">
                  <a:srgbClr val="000000"/>
                </a:outerShdw>
              </a:effectLst>
            </p:spPr>
            <p:txBody>
              <a:bodyPr/>
              <a:lstStyle/>
              <a:p>
                <a:pPr>
                  <a:defRPr/>
                </a:pPr>
                <a:endParaRPr lang="en-GB"/>
              </a:p>
            </p:txBody>
          </p:sp>
          <p:sp>
            <p:nvSpPr>
              <p:cNvPr id="163905" name="AutoShape 65"/>
              <p:cNvSpPr>
                <a:spLocks noChangeArrowheads="1"/>
              </p:cNvSpPr>
              <p:nvPr/>
            </p:nvSpPr>
            <p:spPr bwMode="auto">
              <a:xfrm>
                <a:off x="1503" y="817"/>
                <a:ext cx="112" cy="120"/>
              </a:xfrm>
              <a:prstGeom prst="smileyFace">
                <a:avLst>
                  <a:gd name="adj" fmla="val -125"/>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06" name="AutoShape 66"/>
              <p:cNvSpPr>
                <a:spLocks noChangeArrowheads="1"/>
              </p:cNvSpPr>
              <p:nvPr/>
            </p:nvSpPr>
            <p:spPr bwMode="auto">
              <a:xfrm>
                <a:off x="1650" y="778"/>
                <a:ext cx="112" cy="120"/>
              </a:xfrm>
              <a:prstGeom prst="smileyFace">
                <a:avLst>
                  <a:gd name="adj" fmla="val 4653"/>
                </a:avLst>
              </a:prstGeom>
              <a:solidFill>
                <a:srgbClr val="CC6600"/>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07" name="AutoShape 67"/>
              <p:cNvSpPr>
                <a:spLocks noChangeArrowheads="1"/>
              </p:cNvSpPr>
              <p:nvPr/>
            </p:nvSpPr>
            <p:spPr bwMode="auto">
              <a:xfrm>
                <a:off x="1599" y="913"/>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08" name="AutoShape 68"/>
              <p:cNvSpPr>
                <a:spLocks noChangeArrowheads="1"/>
              </p:cNvSpPr>
              <p:nvPr/>
            </p:nvSpPr>
            <p:spPr bwMode="auto">
              <a:xfrm>
                <a:off x="1740" y="895"/>
                <a:ext cx="112" cy="120"/>
              </a:xfrm>
              <a:prstGeom prst="smileyFace">
                <a:avLst>
                  <a:gd name="adj" fmla="val -125"/>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5423" name="Text Box 69"/>
              <p:cNvSpPr txBox="1">
                <a:spLocks noChangeArrowheads="1"/>
              </p:cNvSpPr>
              <p:nvPr/>
            </p:nvSpPr>
            <p:spPr bwMode="auto">
              <a:xfrm>
                <a:off x="1475" y="1041"/>
                <a:ext cx="427" cy="186"/>
              </a:xfrm>
              <a:prstGeom prst="rect">
                <a:avLst/>
              </a:prstGeom>
              <a:noFill/>
              <a:ln w="9525">
                <a:noFill/>
                <a:miter lim="800000"/>
                <a:headEnd/>
                <a:tailEnd/>
              </a:ln>
            </p:spPr>
            <p:txBody>
              <a:bodyPr/>
              <a:lstStyle/>
              <a:p>
                <a:pPr algn="ctr" eaLnBrk="0" hangingPunct="0"/>
                <a:r>
                  <a:rPr lang="en-US" sz="1200" i="1">
                    <a:solidFill>
                      <a:srgbClr val="171E77"/>
                    </a:solidFill>
                    <a:latin typeface="Calibri" pitchFamily="34" charset="0"/>
                  </a:rPr>
                  <a:t>M = 10</a:t>
                </a:r>
              </a:p>
            </p:txBody>
          </p:sp>
          <p:sp>
            <p:nvSpPr>
              <p:cNvPr id="15424" name="Line 70"/>
              <p:cNvSpPr>
                <a:spLocks noChangeShapeType="1"/>
              </p:cNvSpPr>
              <p:nvPr/>
            </p:nvSpPr>
            <p:spPr bwMode="auto">
              <a:xfrm flipH="1">
                <a:off x="1838" y="798"/>
                <a:ext cx="147" cy="72"/>
              </a:xfrm>
              <a:prstGeom prst="line">
                <a:avLst/>
              </a:prstGeom>
              <a:noFill/>
              <a:ln w="28575">
                <a:solidFill>
                  <a:srgbClr val="171E77"/>
                </a:solidFill>
                <a:round/>
                <a:headEnd/>
                <a:tailEnd type="triangle" w="sm" len="sm"/>
              </a:ln>
            </p:spPr>
            <p:txBody>
              <a:bodyPr/>
              <a:lstStyle/>
              <a:p>
                <a:endParaRPr lang="en-GB"/>
              </a:p>
            </p:txBody>
          </p:sp>
          <p:sp>
            <p:nvSpPr>
              <p:cNvPr id="15425" name="Line 71"/>
              <p:cNvSpPr>
                <a:spLocks noChangeShapeType="1"/>
              </p:cNvSpPr>
              <p:nvPr/>
            </p:nvSpPr>
            <p:spPr bwMode="auto">
              <a:xfrm flipH="1">
                <a:off x="1733" y="879"/>
                <a:ext cx="339" cy="507"/>
              </a:xfrm>
              <a:prstGeom prst="line">
                <a:avLst/>
              </a:prstGeom>
              <a:noFill/>
              <a:ln w="28575">
                <a:solidFill>
                  <a:srgbClr val="171E77"/>
                </a:solidFill>
                <a:round/>
                <a:headEnd/>
                <a:tailEnd type="triangle" w="sm" len="sm"/>
              </a:ln>
            </p:spPr>
            <p:txBody>
              <a:bodyPr/>
              <a:lstStyle/>
              <a:p>
                <a:endParaRPr lang="en-GB"/>
              </a:p>
            </p:txBody>
          </p:sp>
          <p:sp>
            <p:nvSpPr>
              <p:cNvPr id="15426" name="WordArt 72"/>
              <p:cNvSpPr>
                <a:spLocks noChangeArrowheads="1" noChangeShapeType="1" noTextEdit="1"/>
              </p:cNvSpPr>
              <p:nvPr/>
            </p:nvSpPr>
            <p:spPr bwMode="auto">
              <a:xfrm>
                <a:off x="2138" y="267"/>
                <a:ext cx="840" cy="198"/>
              </a:xfrm>
              <a:prstGeom prst="rect">
                <a:avLst/>
              </a:prstGeom>
            </p:spPr>
            <p:txBody>
              <a:bodyPr spcFirstLastPara="1" wrap="none" fromWordArt="1">
                <a:prstTxWarp prst="textArchUp">
                  <a:avLst>
                    <a:gd name="adj" fmla="val 11086868"/>
                  </a:avLst>
                </a:prstTxWarp>
              </a:bodyPr>
              <a:lstStyle/>
              <a:p>
                <a:pPr algn="ctr"/>
                <a:r>
                  <a:rPr lang="en-GB" kern="10">
                    <a:ln w="9525">
                      <a:solidFill>
                        <a:srgbClr val="000000"/>
                      </a:solidFill>
                      <a:round/>
                      <a:headEnd/>
                      <a:tailEnd/>
                    </a:ln>
                    <a:solidFill>
                      <a:srgbClr val="FFFF00"/>
                    </a:solidFill>
                    <a:latin typeface="Arial Black"/>
                  </a:rPr>
                  <a:t>Population</a:t>
                </a:r>
              </a:p>
            </p:txBody>
          </p:sp>
          <p:sp>
            <p:nvSpPr>
              <p:cNvPr id="163913" name="Oval 73"/>
              <p:cNvSpPr>
                <a:spLocks noChangeArrowheads="1"/>
              </p:cNvSpPr>
              <p:nvPr/>
            </p:nvSpPr>
            <p:spPr bwMode="auto">
              <a:xfrm>
                <a:off x="1958" y="432"/>
                <a:ext cx="1236" cy="591"/>
              </a:xfrm>
              <a:prstGeom prst="ellipse">
                <a:avLst/>
              </a:prstGeom>
              <a:solidFill>
                <a:schemeClr val="bg1"/>
              </a:solidFill>
              <a:ln w="9525">
                <a:solidFill>
                  <a:srgbClr val="171E77"/>
                </a:solidFill>
                <a:round/>
                <a:headEnd/>
                <a:tailEnd/>
              </a:ln>
              <a:effectLst>
                <a:outerShdw dist="17961" dir="2700000" algn="ctr" rotWithShape="0">
                  <a:srgbClr val="000000"/>
                </a:outerShdw>
              </a:effectLst>
            </p:spPr>
            <p:txBody>
              <a:bodyPr/>
              <a:lstStyle/>
              <a:p>
                <a:pPr>
                  <a:defRPr/>
                </a:pPr>
                <a:endParaRPr lang="en-GB"/>
              </a:p>
            </p:txBody>
          </p:sp>
          <p:sp>
            <p:nvSpPr>
              <p:cNvPr id="163914" name="AutoShape 74"/>
              <p:cNvSpPr>
                <a:spLocks noChangeArrowheads="1"/>
              </p:cNvSpPr>
              <p:nvPr/>
            </p:nvSpPr>
            <p:spPr bwMode="auto">
              <a:xfrm>
                <a:off x="2092" y="556"/>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15" name="AutoShape 75"/>
              <p:cNvSpPr>
                <a:spLocks noChangeArrowheads="1"/>
              </p:cNvSpPr>
              <p:nvPr/>
            </p:nvSpPr>
            <p:spPr bwMode="auto">
              <a:xfrm>
                <a:off x="2359" y="487"/>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16" name="AutoShape 76"/>
              <p:cNvSpPr>
                <a:spLocks noChangeArrowheads="1"/>
              </p:cNvSpPr>
              <p:nvPr/>
            </p:nvSpPr>
            <p:spPr bwMode="auto">
              <a:xfrm>
                <a:off x="2200" y="835"/>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17" name="AutoShape 77"/>
              <p:cNvSpPr>
                <a:spLocks noChangeArrowheads="1"/>
              </p:cNvSpPr>
              <p:nvPr/>
            </p:nvSpPr>
            <p:spPr bwMode="auto">
              <a:xfrm>
                <a:off x="2437" y="751"/>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18" name="AutoShape 78"/>
              <p:cNvSpPr>
                <a:spLocks noChangeArrowheads="1"/>
              </p:cNvSpPr>
              <p:nvPr/>
            </p:nvSpPr>
            <p:spPr bwMode="auto">
              <a:xfrm>
                <a:off x="2554" y="589"/>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19" name="AutoShape 79"/>
              <p:cNvSpPr>
                <a:spLocks noChangeArrowheads="1"/>
              </p:cNvSpPr>
              <p:nvPr/>
            </p:nvSpPr>
            <p:spPr bwMode="auto">
              <a:xfrm>
                <a:off x="2080" y="772"/>
                <a:ext cx="112" cy="120"/>
              </a:xfrm>
              <a:prstGeom prst="smileyFace">
                <a:avLst>
                  <a:gd name="adj" fmla="val -125"/>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20" name="AutoShape 80"/>
              <p:cNvSpPr>
                <a:spLocks noChangeArrowheads="1"/>
              </p:cNvSpPr>
              <p:nvPr/>
            </p:nvSpPr>
            <p:spPr bwMode="auto">
              <a:xfrm>
                <a:off x="1984" y="667"/>
                <a:ext cx="112" cy="120"/>
              </a:xfrm>
              <a:prstGeom prst="smileyFace">
                <a:avLst>
                  <a:gd name="adj" fmla="val -125"/>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21" name="AutoShape 81"/>
              <p:cNvSpPr>
                <a:spLocks noChangeArrowheads="1"/>
              </p:cNvSpPr>
              <p:nvPr/>
            </p:nvSpPr>
            <p:spPr bwMode="auto">
              <a:xfrm>
                <a:off x="2221" y="505"/>
                <a:ext cx="112" cy="120"/>
              </a:xfrm>
              <a:prstGeom prst="smileyFace">
                <a:avLst>
                  <a:gd name="adj" fmla="val -125"/>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22" name="AutoShape 82"/>
              <p:cNvSpPr>
                <a:spLocks noChangeArrowheads="1"/>
              </p:cNvSpPr>
              <p:nvPr/>
            </p:nvSpPr>
            <p:spPr bwMode="auto">
              <a:xfrm>
                <a:off x="2848" y="720"/>
                <a:ext cx="112" cy="121"/>
              </a:xfrm>
              <a:prstGeom prst="smileyFace">
                <a:avLst>
                  <a:gd name="adj" fmla="val -125"/>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23" name="AutoShape 83"/>
              <p:cNvSpPr>
                <a:spLocks noChangeArrowheads="1"/>
              </p:cNvSpPr>
              <p:nvPr/>
            </p:nvSpPr>
            <p:spPr bwMode="auto">
              <a:xfrm>
                <a:off x="2359" y="877"/>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24" name="AutoShape 84"/>
              <p:cNvSpPr>
                <a:spLocks noChangeArrowheads="1"/>
              </p:cNvSpPr>
              <p:nvPr/>
            </p:nvSpPr>
            <p:spPr bwMode="auto">
              <a:xfrm>
                <a:off x="2296" y="618"/>
                <a:ext cx="112" cy="121"/>
              </a:xfrm>
              <a:prstGeom prst="smileyFace">
                <a:avLst>
                  <a:gd name="adj" fmla="val -125"/>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25" name="AutoShape 85"/>
              <p:cNvSpPr>
                <a:spLocks noChangeArrowheads="1"/>
              </p:cNvSpPr>
              <p:nvPr/>
            </p:nvSpPr>
            <p:spPr bwMode="auto">
              <a:xfrm>
                <a:off x="2302" y="754"/>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26" name="AutoShape 86"/>
              <p:cNvSpPr>
                <a:spLocks noChangeArrowheads="1"/>
              </p:cNvSpPr>
              <p:nvPr/>
            </p:nvSpPr>
            <p:spPr bwMode="auto">
              <a:xfrm>
                <a:off x="2431" y="610"/>
                <a:ext cx="112" cy="120"/>
              </a:xfrm>
              <a:prstGeom prst="smileyFace">
                <a:avLst>
                  <a:gd name="adj" fmla="val -4653"/>
                </a:avLst>
              </a:prstGeom>
              <a:solidFill>
                <a:srgbClr val="CC6600"/>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27" name="AutoShape 87"/>
              <p:cNvSpPr>
                <a:spLocks noChangeArrowheads="1"/>
              </p:cNvSpPr>
              <p:nvPr/>
            </p:nvSpPr>
            <p:spPr bwMode="auto">
              <a:xfrm>
                <a:off x="2676" y="666"/>
                <a:ext cx="112" cy="121"/>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28" name="AutoShape 88"/>
              <p:cNvSpPr>
                <a:spLocks noChangeArrowheads="1"/>
              </p:cNvSpPr>
              <p:nvPr/>
            </p:nvSpPr>
            <p:spPr bwMode="auto">
              <a:xfrm>
                <a:off x="2491" y="457"/>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29" name="AutoShape 89"/>
              <p:cNvSpPr>
                <a:spLocks noChangeArrowheads="1"/>
              </p:cNvSpPr>
              <p:nvPr/>
            </p:nvSpPr>
            <p:spPr bwMode="auto">
              <a:xfrm>
                <a:off x="2794" y="601"/>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30" name="AutoShape 90"/>
              <p:cNvSpPr>
                <a:spLocks noChangeArrowheads="1"/>
              </p:cNvSpPr>
              <p:nvPr/>
            </p:nvSpPr>
            <p:spPr bwMode="auto">
              <a:xfrm>
                <a:off x="2497" y="889"/>
                <a:ext cx="112" cy="120"/>
              </a:xfrm>
              <a:prstGeom prst="smileyFace">
                <a:avLst>
                  <a:gd name="adj" fmla="val -4653"/>
                </a:avLst>
              </a:prstGeom>
              <a:solidFill>
                <a:srgbClr val="993300"/>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31" name="AutoShape 91"/>
              <p:cNvSpPr>
                <a:spLocks noChangeArrowheads="1"/>
              </p:cNvSpPr>
              <p:nvPr/>
            </p:nvSpPr>
            <p:spPr bwMode="auto">
              <a:xfrm>
                <a:off x="2626" y="462"/>
                <a:ext cx="112" cy="120"/>
              </a:xfrm>
              <a:prstGeom prst="smileyFace">
                <a:avLst>
                  <a:gd name="adj" fmla="val -125"/>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32" name="AutoShape 92"/>
              <p:cNvSpPr>
                <a:spLocks noChangeArrowheads="1"/>
              </p:cNvSpPr>
              <p:nvPr/>
            </p:nvSpPr>
            <p:spPr bwMode="auto">
              <a:xfrm>
                <a:off x="2571" y="751"/>
                <a:ext cx="112" cy="120"/>
              </a:xfrm>
              <a:prstGeom prst="smileyFace">
                <a:avLst>
                  <a:gd name="adj" fmla="val -125"/>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33" name="AutoShape 93"/>
              <p:cNvSpPr>
                <a:spLocks noChangeArrowheads="1"/>
              </p:cNvSpPr>
              <p:nvPr/>
            </p:nvSpPr>
            <p:spPr bwMode="auto">
              <a:xfrm>
                <a:off x="2632" y="883"/>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34" name="AutoShape 94"/>
              <p:cNvSpPr>
                <a:spLocks noChangeArrowheads="1"/>
              </p:cNvSpPr>
              <p:nvPr/>
            </p:nvSpPr>
            <p:spPr bwMode="auto">
              <a:xfrm>
                <a:off x="2761" y="472"/>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35" name="AutoShape 95"/>
              <p:cNvSpPr>
                <a:spLocks noChangeArrowheads="1"/>
              </p:cNvSpPr>
              <p:nvPr/>
            </p:nvSpPr>
            <p:spPr bwMode="auto">
              <a:xfrm>
                <a:off x="2728" y="790"/>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36" name="AutoShape 96"/>
              <p:cNvSpPr>
                <a:spLocks noChangeArrowheads="1"/>
              </p:cNvSpPr>
              <p:nvPr/>
            </p:nvSpPr>
            <p:spPr bwMode="auto">
              <a:xfrm>
                <a:off x="2176" y="667"/>
                <a:ext cx="112" cy="120"/>
              </a:xfrm>
              <a:prstGeom prst="smileyFace">
                <a:avLst>
                  <a:gd name="adj" fmla="val -4653"/>
                </a:avLst>
              </a:prstGeom>
              <a:solidFill>
                <a:srgbClr val="993300"/>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37" name="AutoShape 97"/>
              <p:cNvSpPr>
                <a:spLocks noChangeArrowheads="1"/>
              </p:cNvSpPr>
              <p:nvPr/>
            </p:nvSpPr>
            <p:spPr bwMode="auto">
              <a:xfrm>
                <a:off x="2839" y="850"/>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38" name="AutoShape 98"/>
              <p:cNvSpPr>
                <a:spLocks noChangeArrowheads="1"/>
              </p:cNvSpPr>
              <p:nvPr/>
            </p:nvSpPr>
            <p:spPr bwMode="auto">
              <a:xfrm>
                <a:off x="2893" y="514"/>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39" name="AutoShape 99"/>
              <p:cNvSpPr>
                <a:spLocks noChangeArrowheads="1"/>
              </p:cNvSpPr>
              <p:nvPr/>
            </p:nvSpPr>
            <p:spPr bwMode="auto">
              <a:xfrm>
                <a:off x="3064" y="655"/>
                <a:ext cx="112" cy="120"/>
              </a:xfrm>
              <a:prstGeom prst="smileyFace">
                <a:avLst>
                  <a:gd name="adj" fmla="val -125"/>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40" name="AutoShape 100"/>
              <p:cNvSpPr>
                <a:spLocks noChangeArrowheads="1"/>
              </p:cNvSpPr>
              <p:nvPr/>
            </p:nvSpPr>
            <p:spPr bwMode="auto">
              <a:xfrm>
                <a:off x="2941" y="634"/>
                <a:ext cx="112" cy="120"/>
              </a:xfrm>
              <a:prstGeom prst="smileyFace">
                <a:avLst>
                  <a:gd name="adj" fmla="val 4653"/>
                </a:avLst>
              </a:prstGeom>
              <a:solidFill>
                <a:srgbClr val="CC6600"/>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sp>
            <p:nvSpPr>
              <p:cNvPr id="163941" name="AutoShape 101"/>
              <p:cNvSpPr>
                <a:spLocks noChangeArrowheads="1"/>
              </p:cNvSpPr>
              <p:nvPr/>
            </p:nvSpPr>
            <p:spPr bwMode="auto">
              <a:xfrm>
                <a:off x="2980" y="766"/>
                <a:ext cx="112" cy="120"/>
              </a:xfrm>
              <a:prstGeom prst="smileyFace">
                <a:avLst>
                  <a:gd name="adj" fmla="val 4653"/>
                </a:avLst>
              </a:prstGeom>
              <a:solidFill>
                <a:srgbClr val="FFCC99"/>
              </a:solidFill>
              <a:ln w="9525">
                <a:solidFill>
                  <a:srgbClr val="000000"/>
                </a:solidFill>
                <a:round/>
                <a:headEnd/>
                <a:tailEnd/>
              </a:ln>
              <a:effectLst>
                <a:outerShdw dist="17961" dir="2700000" algn="ctr" rotWithShape="0">
                  <a:srgbClr val="000000"/>
                </a:outerShdw>
              </a:effectLst>
            </p:spPr>
            <p:txBody>
              <a:bodyPr/>
              <a:lstStyle/>
              <a:p>
                <a:pPr>
                  <a:defRPr/>
                </a:pPr>
                <a:endParaRPr lang="en-GB"/>
              </a:p>
            </p:txBody>
          </p:sp>
        </p:grpSp>
        <p:sp>
          <p:nvSpPr>
            <p:cNvPr id="15367" name="Text Box 102"/>
            <p:cNvSpPr txBox="1">
              <a:spLocks noChangeArrowheads="1"/>
            </p:cNvSpPr>
            <p:nvPr/>
          </p:nvSpPr>
          <p:spPr bwMode="auto">
            <a:xfrm>
              <a:off x="2259" y="2045"/>
              <a:ext cx="427" cy="186"/>
            </a:xfrm>
            <a:prstGeom prst="rect">
              <a:avLst/>
            </a:prstGeom>
            <a:noFill/>
            <a:ln w="9525">
              <a:noFill/>
              <a:miter lim="800000"/>
              <a:headEnd/>
              <a:tailEnd/>
            </a:ln>
          </p:spPr>
          <p:txBody>
            <a:bodyPr/>
            <a:lstStyle/>
            <a:p>
              <a:pPr algn="ctr" eaLnBrk="0" hangingPunct="0"/>
              <a:r>
                <a:rPr lang="en-US" sz="1200" i="1">
                  <a:solidFill>
                    <a:srgbClr val="171E77"/>
                  </a:solidFill>
                  <a:latin typeface="Calibri" pitchFamily="34" charset="0"/>
                </a:rPr>
                <a:t>M = 10</a:t>
              </a:r>
            </a:p>
          </p:txBody>
        </p:sp>
      </p:grpSp>
      <p:graphicFrame>
        <p:nvGraphicFramePr>
          <p:cNvPr id="163943" name="Object 103"/>
          <p:cNvGraphicFramePr>
            <a:graphicFrameLocks noChangeAspect="1"/>
          </p:cNvGraphicFramePr>
          <p:nvPr/>
        </p:nvGraphicFramePr>
        <p:xfrm>
          <a:off x="6051550" y="2378075"/>
          <a:ext cx="2570163" cy="1624013"/>
        </p:xfrm>
        <a:graphic>
          <a:graphicData uri="http://schemas.openxmlformats.org/presentationml/2006/ole">
            <mc:AlternateContent xmlns:mc="http://schemas.openxmlformats.org/markup-compatibility/2006">
              <mc:Choice xmlns:v="urn:schemas-microsoft-com:vml" Requires="v">
                <p:oleObj spid="_x0000_s117790" name="Equation" r:id="rId4" imgW="660308" imgH="418893" progId="Equation.3">
                  <p:embed/>
                </p:oleObj>
              </mc:Choice>
              <mc:Fallback>
                <p:oleObj name="Equation" r:id="rId4" imgW="660308" imgH="41889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1550" y="2378075"/>
                        <a:ext cx="2570163" cy="1624013"/>
                      </a:xfrm>
                      <a:prstGeom prst="rect">
                        <a:avLst/>
                      </a:prstGeom>
                      <a:solidFill>
                        <a:srgbClr val="FFFF00"/>
                      </a:solidFill>
                      <a:ln w="57150">
                        <a:solidFill>
                          <a:schemeClr val="tx2"/>
                        </a:solidFill>
                        <a:miter lim="800000"/>
                        <a:headEnd/>
                        <a:tailEnd/>
                      </a:ln>
                      <a:effectLst>
                        <a:outerShdw dist="179605" dir="2700000" algn="ctr" rotWithShape="0">
                          <a:schemeClr val="tx1">
                            <a:alpha val="74997"/>
                          </a:schemeClr>
                        </a:outerShdw>
                      </a:effectLst>
                    </p:spPr>
                  </p:pic>
                </p:oleObj>
              </mc:Fallback>
            </mc:AlternateContent>
          </a:graphicData>
        </a:graphic>
      </p:graphicFrame>
    </p:spTree>
    <p:extLst>
      <p:ext uri="{BB962C8B-B14F-4D97-AF65-F5344CB8AC3E}">
        <p14:creationId xmlns:p14="http://schemas.microsoft.com/office/powerpoint/2010/main" val="211989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3845"/>
                                        </p:tgtEl>
                                        <p:attrNameLst>
                                          <p:attrName>style.visibility</p:attrName>
                                        </p:attrNameLst>
                                      </p:cBhvr>
                                      <p:to>
                                        <p:strVal val="visible"/>
                                      </p:to>
                                    </p:set>
                                    <p:animEffect transition="in" filter="wipe(up)">
                                      <p:cBhvr>
                                        <p:cTn id="12" dur="500"/>
                                        <p:tgtEl>
                                          <p:spTgt spid="163845"/>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63844"/>
                                        </p:tgtEl>
                                        <p:attrNameLst>
                                          <p:attrName>style.visibility</p:attrName>
                                        </p:attrNameLst>
                                      </p:cBhvr>
                                      <p:to>
                                        <p:strVal val="visible"/>
                                      </p:to>
                                    </p:set>
                                    <p:animEffect transition="in" filter="wipe(up)">
                                      <p:cBhvr>
                                        <p:cTn id="16" dur="500"/>
                                        <p:tgtEl>
                                          <p:spTgt spid="16384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63943"/>
                                        </p:tgtEl>
                                        <p:attrNameLst>
                                          <p:attrName>style.visibility</p:attrName>
                                        </p:attrNameLst>
                                      </p:cBhvr>
                                      <p:to>
                                        <p:strVal val="visible"/>
                                      </p:to>
                                    </p:set>
                                    <p:animEffect transition="in" filter="dissolve">
                                      <p:cBhvr>
                                        <p:cTn id="21" dur="500"/>
                                        <p:tgtEl>
                                          <p:spTgt spid="163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Going beyond the data</a:t>
            </a:r>
            <a:endParaRPr lang="en-IE" dirty="0"/>
          </a:p>
        </p:txBody>
      </p:sp>
      <p:sp>
        <p:nvSpPr>
          <p:cNvPr id="3" name="Content Placeholder 2"/>
          <p:cNvSpPr>
            <a:spLocks noGrp="1"/>
          </p:cNvSpPr>
          <p:nvPr>
            <p:ph sz="quarter" idx="1"/>
          </p:nvPr>
        </p:nvSpPr>
        <p:spPr/>
        <p:txBody>
          <a:bodyPr/>
          <a:lstStyle/>
          <a:p>
            <a:r>
              <a:rPr lang="en-IE" dirty="0" smtClean="0"/>
              <a:t>In reality we can’t collect enough samples</a:t>
            </a:r>
          </a:p>
          <a:p>
            <a:r>
              <a:rPr lang="en-IE" dirty="0" smtClean="0"/>
              <a:t>Instead we rely on an approximation of the sample mean and sample error </a:t>
            </a:r>
          </a:p>
          <a:p>
            <a:r>
              <a:rPr lang="en-IE" dirty="0" smtClean="0"/>
              <a:t>Based on the </a:t>
            </a:r>
            <a:r>
              <a:rPr lang="en-IE" b="1" dirty="0" smtClean="0"/>
              <a:t>Central Limit Theorem</a:t>
            </a:r>
          </a:p>
          <a:p>
            <a:pPr lvl="1"/>
            <a:r>
              <a:rPr lang="en-IE" dirty="0" smtClean="0"/>
              <a:t>As samples get large, the sampling distribution has a normal distribution with a sample mean equal to the population mean and a standard deviation of </a:t>
            </a:r>
          </a:p>
          <a:p>
            <a:pPr marL="274320" lvl="1" indent="0">
              <a:buNone/>
            </a:pPr>
            <a:endParaRPr lang="en-IE" dirty="0"/>
          </a:p>
        </p:txBody>
      </p:sp>
      <p:graphicFrame>
        <p:nvGraphicFramePr>
          <p:cNvPr id="4" name="Object 3"/>
          <p:cNvGraphicFramePr>
            <a:graphicFrameLocks noChangeAspect="1"/>
          </p:cNvGraphicFramePr>
          <p:nvPr>
            <p:extLst>
              <p:ext uri="{D42A27DB-BD31-4B8C-83A1-F6EECF244321}">
                <p14:modId xmlns:p14="http://schemas.microsoft.com/office/powerpoint/2010/main" val="1062656674"/>
              </p:ext>
            </p:extLst>
          </p:nvPr>
        </p:nvGraphicFramePr>
        <p:xfrm>
          <a:off x="4932040" y="3933056"/>
          <a:ext cx="2570163" cy="1624013"/>
        </p:xfrm>
        <a:graphic>
          <a:graphicData uri="http://schemas.openxmlformats.org/presentationml/2006/ole">
            <mc:AlternateContent xmlns:mc="http://schemas.openxmlformats.org/markup-compatibility/2006">
              <mc:Choice xmlns:v="urn:schemas-microsoft-com:vml" Requires="v">
                <p:oleObj spid="_x0000_s133140" name="Equation" r:id="rId3" imgW="660113" imgH="418918" progId="Equation.3">
                  <p:embed/>
                </p:oleObj>
              </mc:Choice>
              <mc:Fallback>
                <p:oleObj name="Equation" r:id="rId3" imgW="660113" imgH="418918" progId="Equation.3">
                  <p:embed/>
                  <p:pic>
                    <p:nvPicPr>
                      <p:cNvPr id="0" name="Object 1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3933056"/>
                        <a:ext cx="2570163" cy="1624013"/>
                      </a:xfrm>
                      <a:prstGeom prst="rect">
                        <a:avLst/>
                      </a:prstGeom>
                      <a:solidFill>
                        <a:srgbClr val="FFFF00"/>
                      </a:solidFill>
                      <a:ln w="57150">
                        <a:solidFill>
                          <a:schemeClr val="tx2"/>
                        </a:solidFill>
                        <a:miter lim="800000"/>
                        <a:headEnd/>
                        <a:tailEnd/>
                      </a:ln>
                      <a:effectLst>
                        <a:outerShdw dist="179605" dir="2700000" algn="ctr" rotWithShape="0">
                          <a:schemeClr val="tx1">
                            <a:alpha val="74997"/>
                          </a:schemeClr>
                        </a:outerShdw>
                      </a:effectLst>
                    </p:spPr>
                  </p:pic>
                </p:oleObj>
              </mc:Fallback>
            </mc:AlternateContent>
          </a:graphicData>
        </a:graphic>
      </p:graphicFrame>
    </p:spTree>
    <p:extLst>
      <p:ext uri="{BB962C8B-B14F-4D97-AF65-F5344CB8AC3E}">
        <p14:creationId xmlns:p14="http://schemas.microsoft.com/office/powerpoint/2010/main" val="225843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 what does this mean?</a:t>
            </a:r>
            <a:endParaRPr lang="en-IE" dirty="0"/>
          </a:p>
        </p:txBody>
      </p:sp>
      <p:sp>
        <p:nvSpPr>
          <p:cNvPr id="3" name="Content Placeholder 2"/>
          <p:cNvSpPr>
            <a:spLocks noGrp="1"/>
          </p:cNvSpPr>
          <p:nvPr>
            <p:ph sz="quarter" idx="1"/>
          </p:nvPr>
        </p:nvSpPr>
        <p:spPr/>
        <p:txBody>
          <a:bodyPr/>
          <a:lstStyle/>
          <a:p>
            <a:r>
              <a:rPr lang="en-IE" dirty="0" smtClean="0"/>
              <a:t>We can use the standard deviation of the sampling distribution as the approximation of the sample error</a:t>
            </a:r>
          </a:p>
          <a:p>
            <a:pPr lvl="1"/>
            <a:r>
              <a:rPr lang="en-IE" dirty="0" smtClean="0"/>
              <a:t>If our distribution follows the normal distribution</a:t>
            </a:r>
          </a:p>
          <a:p>
            <a:pPr lvl="1"/>
            <a:r>
              <a:rPr lang="en-IE" dirty="0" smtClean="0"/>
              <a:t>For other shapes of distribution we have other ways of approximating the population mean and standard error.</a:t>
            </a:r>
            <a:endParaRPr lang="en-IE" dirty="0"/>
          </a:p>
        </p:txBody>
      </p:sp>
    </p:spTree>
    <p:extLst>
      <p:ext uri="{BB962C8B-B14F-4D97-AF65-F5344CB8AC3E}">
        <p14:creationId xmlns:p14="http://schemas.microsoft.com/office/powerpoint/2010/main" val="228147951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GB" sz="4000" dirty="0" smtClean="0"/>
              <a:t>Confidence Intervals</a:t>
            </a:r>
            <a:endParaRPr lang="en-US" sz="4000" dirty="0" smtClean="0"/>
          </a:p>
        </p:txBody>
      </p:sp>
      <p:sp>
        <p:nvSpPr>
          <p:cNvPr id="30724" name="Rectangle 3"/>
          <p:cNvSpPr>
            <a:spLocks noGrp="1" noChangeArrowheads="1"/>
          </p:cNvSpPr>
          <p:nvPr>
            <p:ph type="body" idx="1"/>
          </p:nvPr>
        </p:nvSpPr>
        <p:spPr/>
        <p:txBody>
          <a:bodyPr/>
          <a:lstStyle/>
          <a:p>
            <a:pPr eaLnBrk="1" hangingPunct="1">
              <a:lnSpc>
                <a:spcPct val="80000"/>
              </a:lnSpc>
            </a:pPr>
            <a:r>
              <a:rPr lang="en-GB" sz="2800" dirty="0" smtClean="0"/>
              <a:t>CI represents a range of values between which we think a population value will fall</a:t>
            </a:r>
          </a:p>
          <a:p>
            <a:pPr eaLnBrk="1" hangingPunct="1">
              <a:lnSpc>
                <a:spcPct val="80000"/>
              </a:lnSpc>
            </a:pPr>
            <a:r>
              <a:rPr lang="en-GB" sz="2800" dirty="0" smtClean="0"/>
              <a:t>Suppose we are looking at our fish in Lough Mask</a:t>
            </a:r>
          </a:p>
          <a:p>
            <a:pPr eaLnBrk="1" hangingPunct="1">
              <a:lnSpc>
                <a:spcPct val="80000"/>
              </a:lnSpc>
            </a:pPr>
            <a:r>
              <a:rPr lang="en-GB" sz="2800" dirty="0" smtClean="0"/>
              <a:t>True mean</a:t>
            </a:r>
          </a:p>
          <a:p>
            <a:pPr lvl="1" eaLnBrk="1" hangingPunct="1">
              <a:lnSpc>
                <a:spcPct val="80000"/>
              </a:lnSpc>
            </a:pPr>
            <a:r>
              <a:rPr lang="en-GB" sz="2400" dirty="0" smtClean="0"/>
              <a:t>15 thousand fish</a:t>
            </a:r>
          </a:p>
          <a:p>
            <a:pPr eaLnBrk="1" hangingPunct="1">
              <a:lnSpc>
                <a:spcPct val="80000"/>
              </a:lnSpc>
            </a:pPr>
            <a:r>
              <a:rPr lang="en-GB" sz="2800" dirty="0" smtClean="0"/>
              <a:t>Sample mean</a:t>
            </a:r>
          </a:p>
          <a:p>
            <a:pPr lvl="1" eaLnBrk="1" hangingPunct="1">
              <a:lnSpc>
                <a:spcPct val="80000"/>
              </a:lnSpc>
            </a:pPr>
            <a:r>
              <a:rPr lang="en-GB" sz="2400" dirty="0" smtClean="0"/>
              <a:t> 17 thousand fish</a:t>
            </a:r>
          </a:p>
          <a:p>
            <a:pPr eaLnBrk="1" hangingPunct="1">
              <a:lnSpc>
                <a:spcPct val="80000"/>
              </a:lnSpc>
            </a:pPr>
            <a:r>
              <a:rPr lang="en-GB" sz="2800" dirty="0" smtClean="0"/>
              <a:t>Interval estimate</a:t>
            </a:r>
          </a:p>
          <a:p>
            <a:pPr lvl="1" eaLnBrk="1" hangingPunct="1">
              <a:lnSpc>
                <a:spcPct val="80000"/>
              </a:lnSpc>
            </a:pPr>
            <a:r>
              <a:rPr lang="en-GB" sz="2400" dirty="0" smtClean="0"/>
              <a:t>12 to 22 thousand(contains true value)</a:t>
            </a:r>
          </a:p>
          <a:p>
            <a:pPr lvl="1" eaLnBrk="1" hangingPunct="1">
              <a:lnSpc>
                <a:spcPct val="80000"/>
              </a:lnSpc>
            </a:pPr>
            <a:r>
              <a:rPr lang="en-GB" sz="2400" dirty="0" smtClean="0"/>
              <a:t>16 to 18 thousand (misses true value)</a:t>
            </a:r>
          </a:p>
          <a:p>
            <a:pPr lvl="1" eaLnBrk="1" hangingPunct="1">
              <a:lnSpc>
                <a:spcPct val="80000"/>
              </a:lnSpc>
            </a:pPr>
            <a:r>
              <a:rPr lang="en-GB" sz="2400" dirty="0" err="1" smtClean="0"/>
              <a:t>CIs</a:t>
            </a:r>
            <a:r>
              <a:rPr lang="en-GB" sz="2400" dirty="0" smtClean="0"/>
              <a:t> constructed such that 95% contain the true value.</a:t>
            </a:r>
            <a:endParaRPr lang="en-US" sz="2400" dirty="0" smtClean="0"/>
          </a:p>
        </p:txBody>
      </p:sp>
    </p:spTree>
    <p:extLst>
      <p:ext uri="{BB962C8B-B14F-4D97-AF65-F5344CB8AC3E}">
        <p14:creationId xmlns:p14="http://schemas.microsoft.com/office/powerpoint/2010/main" val="258719353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rotWithShape="1">
          <a:blip r:embed="rId3" cstate="print"/>
          <a:srcRect l="15630" b="3570"/>
          <a:stretch/>
        </p:blipFill>
        <p:spPr bwMode="auto">
          <a:xfrm>
            <a:off x="2346960" y="0"/>
            <a:ext cx="5341964" cy="6268720"/>
          </a:xfrm>
          <a:prstGeom prst="rect">
            <a:avLst/>
          </a:prstGeom>
          <a:noFill/>
          <a:ln w="9525">
            <a:noFill/>
            <a:miter lim="800000"/>
            <a:headEnd/>
            <a:tailEnd/>
          </a:ln>
          <a:effectLst/>
        </p:spPr>
      </p:pic>
      <p:sp>
        <p:nvSpPr>
          <p:cNvPr id="4" name="TextBox 3"/>
          <p:cNvSpPr txBox="1"/>
          <p:nvPr/>
        </p:nvSpPr>
        <p:spPr>
          <a:xfrm>
            <a:off x="3923928" y="6381328"/>
            <a:ext cx="3816424" cy="261610"/>
          </a:xfrm>
          <a:prstGeom prst="rect">
            <a:avLst/>
          </a:prstGeom>
          <a:noFill/>
        </p:spPr>
        <p:txBody>
          <a:bodyPr wrap="square" rtlCol="0">
            <a:spAutoFit/>
          </a:bodyPr>
          <a:lstStyle/>
          <a:p>
            <a:r>
              <a:rPr lang="en-IE" sz="1100" dirty="0" smtClean="0"/>
              <a:t>Fish Numbers(thousands)</a:t>
            </a:r>
            <a:endParaRPr lang="en-IE" sz="1100" dirty="0"/>
          </a:p>
        </p:txBody>
      </p:sp>
    </p:spTree>
    <p:extLst>
      <p:ext uri="{BB962C8B-B14F-4D97-AF65-F5344CB8AC3E}">
        <p14:creationId xmlns:p14="http://schemas.microsoft.com/office/powerpoint/2010/main" val="88895167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rotWithShape="1">
          <a:blip r:embed="rId2" cstate="print"/>
          <a:srcRect b="19062"/>
          <a:stretch/>
        </p:blipFill>
        <p:spPr bwMode="auto">
          <a:xfrm>
            <a:off x="1661952" y="928670"/>
            <a:ext cx="6578568" cy="1946610"/>
          </a:xfrm>
          <a:prstGeom prst="rect">
            <a:avLst/>
          </a:prstGeom>
          <a:noFill/>
          <a:ln w="9525">
            <a:noFill/>
            <a:miter lim="800000"/>
            <a:headEnd/>
            <a:tailEnd/>
          </a:ln>
          <a:effectLst/>
        </p:spPr>
      </p:pic>
      <p:pic>
        <p:nvPicPr>
          <p:cNvPr id="27651" name="Picture 3"/>
          <p:cNvPicPr>
            <a:picLocks noChangeAspect="1" noChangeArrowheads="1"/>
          </p:cNvPicPr>
          <p:nvPr/>
        </p:nvPicPr>
        <p:blipFill rotWithShape="1">
          <a:blip r:embed="rId3" cstate="print"/>
          <a:srcRect b="16834"/>
          <a:stretch/>
        </p:blipFill>
        <p:spPr bwMode="auto">
          <a:xfrm>
            <a:off x="1785918" y="3786191"/>
            <a:ext cx="6550132" cy="1893250"/>
          </a:xfrm>
          <a:prstGeom prst="rect">
            <a:avLst/>
          </a:prstGeom>
          <a:noFill/>
          <a:ln w="9525">
            <a:noFill/>
            <a:miter lim="800000"/>
            <a:headEnd/>
            <a:tailEnd/>
          </a:ln>
          <a:effectLst/>
        </p:spPr>
      </p:pic>
      <p:sp>
        <p:nvSpPr>
          <p:cNvPr id="4" name="TextBox 3"/>
          <p:cNvSpPr txBox="1"/>
          <p:nvPr/>
        </p:nvSpPr>
        <p:spPr>
          <a:xfrm>
            <a:off x="3707904" y="5679441"/>
            <a:ext cx="3816424" cy="307777"/>
          </a:xfrm>
          <a:prstGeom prst="rect">
            <a:avLst/>
          </a:prstGeom>
          <a:noFill/>
        </p:spPr>
        <p:txBody>
          <a:bodyPr wrap="square" rtlCol="0">
            <a:spAutoFit/>
          </a:bodyPr>
          <a:lstStyle/>
          <a:p>
            <a:r>
              <a:rPr lang="en-IE" sz="1400" dirty="0" smtClean="0"/>
              <a:t>Fish Numbers(thousands)</a:t>
            </a:r>
            <a:endParaRPr lang="en-IE" sz="1400" dirty="0"/>
          </a:p>
        </p:txBody>
      </p:sp>
      <p:sp>
        <p:nvSpPr>
          <p:cNvPr id="5" name="TextBox 4"/>
          <p:cNvSpPr txBox="1"/>
          <p:nvPr/>
        </p:nvSpPr>
        <p:spPr>
          <a:xfrm>
            <a:off x="3860304" y="2852936"/>
            <a:ext cx="3816424" cy="307777"/>
          </a:xfrm>
          <a:prstGeom prst="rect">
            <a:avLst/>
          </a:prstGeom>
          <a:noFill/>
        </p:spPr>
        <p:txBody>
          <a:bodyPr wrap="square" rtlCol="0">
            <a:spAutoFit/>
          </a:bodyPr>
          <a:lstStyle/>
          <a:p>
            <a:r>
              <a:rPr lang="en-IE" sz="1400" dirty="0" smtClean="0"/>
              <a:t>Fish Numbers(thousands)</a:t>
            </a:r>
            <a:endParaRPr lang="en-IE" sz="1400" dirty="0"/>
          </a:p>
        </p:txBody>
      </p:sp>
    </p:spTree>
    <p:extLst>
      <p:ext uri="{BB962C8B-B14F-4D97-AF65-F5344CB8AC3E}">
        <p14:creationId xmlns:p14="http://schemas.microsoft.com/office/powerpoint/2010/main" val="737453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normAutofit/>
          </a:bodyPr>
          <a:lstStyle/>
          <a:p>
            <a:pPr algn="l"/>
            <a:r>
              <a:rPr lang="en-US" sz="5000" dirty="0">
                <a:solidFill>
                  <a:schemeClr val="tx1"/>
                </a:solidFill>
                <a:latin typeface="Bookman Old Style" panose="02050604050505020204" pitchFamily="18" charset="0"/>
              </a:rPr>
              <a:t>Population characteristic </a:t>
            </a:r>
          </a:p>
        </p:txBody>
      </p:sp>
      <p:sp>
        <p:nvSpPr>
          <p:cNvPr id="192515" name="Rectangle 3"/>
          <p:cNvSpPr>
            <a:spLocks noGrp="1" noChangeArrowheads="1"/>
          </p:cNvSpPr>
          <p:nvPr>
            <p:ph type="body" sz="half" idx="4294967295"/>
          </p:nvPr>
        </p:nvSpPr>
        <p:spPr>
          <a:xfrm>
            <a:off x="0" y="1600200"/>
            <a:ext cx="8077200" cy="4525963"/>
          </a:xfrm>
        </p:spPr>
        <p:txBody>
          <a:bodyPr/>
          <a:lstStyle/>
          <a:p>
            <a:pPr marL="0" indent="0">
              <a:buNone/>
            </a:pPr>
            <a:r>
              <a:rPr lang="en-US" sz="3600" dirty="0">
                <a:latin typeface="Bookman Old Style" panose="02050604050505020204" pitchFamily="18" charset="0"/>
              </a:rPr>
              <a:t>Fixed value about a </a:t>
            </a:r>
            <a:r>
              <a:rPr lang="en-US" sz="3600" dirty="0" smtClean="0">
                <a:latin typeface="Bookman Old Style" panose="02050604050505020204" pitchFamily="18" charset="0"/>
              </a:rPr>
              <a:t>population typically </a:t>
            </a:r>
            <a:r>
              <a:rPr lang="en-US" sz="3600" dirty="0">
                <a:latin typeface="Bookman Old Style" panose="02050604050505020204" pitchFamily="18" charset="0"/>
              </a:rPr>
              <a:t>unknown</a:t>
            </a:r>
          </a:p>
        </p:txBody>
      </p:sp>
      <p:sp>
        <p:nvSpPr>
          <p:cNvPr id="192516" name="AutoShape 4"/>
          <p:cNvSpPr>
            <a:spLocks noChangeArrowheads="1"/>
          </p:cNvSpPr>
          <p:nvPr/>
        </p:nvSpPr>
        <p:spPr bwMode="auto">
          <a:xfrm>
            <a:off x="395536" y="1040903"/>
            <a:ext cx="8305800" cy="2743200"/>
          </a:xfrm>
          <a:prstGeom prst="wedgeRoundRectCallout">
            <a:avLst>
              <a:gd name="adj1" fmla="val -23644"/>
              <a:gd name="adj2" fmla="val 1041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lnSpc>
                <a:spcPct val="100000"/>
              </a:lnSpc>
              <a:spcBef>
                <a:spcPct val="0"/>
              </a:spcBef>
            </a:pPr>
            <a:r>
              <a:rPr lang="en-US" sz="3000" u="none" dirty="0"/>
              <a:t>Suppose we want to know the MEAN length of all the fish in </a:t>
            </a:r>
            <a:r>
              <a:rPr lang="en-US" sz="3000" dirty="0" smtClean="0"/>
              <a:t>Lough Mask</a:t>
            </a:r>
            <a:r>
              <a:rPr lang="en-US" sz="3000" u="none" dirty="0" smtClean="0"/>
              <a:t> . </a:t>
            </a:r>
            <a:r>
              <a:rPr lang="en-US" sz="3000" u="none" dirty="0"/>
              <a:t>. .</a:t>
            </a:r>
          </a:p>
          <a:p>
            <a:pPr algn="ctr" eaLnBrk="0" hangingPunct="0">
              <a:lnSpc>
                <a:spcPct val="100000"/>
              </a:lnSpc>
              <a:spcBef>
                <a:spcPct val="0"/>
              </a:spcBef>
            </a:pPr>
            <a:endParaRPr lang="en-US" sz="3000" u="none" dirty="0"/>
          </a:p>
          <a:p>
            <a:pPr algn="ctr" eaLnBrk="0" hangingPunct="0">
              <a:lnSpc>
                <a:spcPct val="100000"/>
              </a:lnSpc>
              <a:spcBef>
                <a:spcPct val="0"/>
              </a:spcBef>
            </a:pPr>
            <a:endParaRPr lang="en-US" sz="3000" u="none" dirty="0"/>
          </a:p>
        </p:txBody>
      </p:sp>
      <p:sp>
        <p:nvSpPr>
          <p:cNvPr id="192518" name="Text Box 6"/>
          <p:cNvSpPr txBox="1">
            <a:spLocks noChangeArrowheads="1"/>
          </p:cNvSpPr>
          <p:nvPr/>
        </p:nvSpPr>
        <p:spPr bwMode="auto">
          <a:xfrm>
            <a:off x="650875" y="2438400"/>
            <a:ext cx="64008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n-US" sz="3000" u="none">
                <a:solidFill>
                  <a:srgbClr val="0000FF"/>
                </a:solidFill>
                <a:latin typeface="Comic Sans MS" pitchFamily="66" charset="0"/>
              </a:rPr>
              <a:t>Is this a value that is known?</a:t>
            </a:r>
          </a:p>
        </p:txBody>
      </p:sp>
      <p:sp>
        <p:nvSpPr>
          <p:cNvPr id="192519" name="Text Box 7"/>
          <p:cNvSpPr txBox="1">
            <a:spLocks noChangeArrowheads="1"/>
          </p:cNvSpPr>
          <p:nvPr/>
        </p:nvSpPr>
        <p:spPr bwMode="auto">
          <a:xfrm>
            <a:off x="650875" y="2895600"/>
            <a:ext cx="5257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eaLnBrk="0" hangingPunct="0">
              <a:lnSpc>
                <a:spcPct val="100000"/>
              </a:lnSpc>
            </a:pPr>
            <a:r>
              <a:rPr lang="en-US" sz="3000" u="none">
                <a:solidFill>
                  <a:srgbClr val="0000FF"/>
                </a:solidFill>
                <a:latin typeface="Comic Sans MS" pitchFamily="66" charset="0"/>
              </a:rPr>
              <a:t>Can we find it out?</a:t>
            </a:r>
          </a:p>
        </p:txBody>
      </p:sp>
      <p:sp>
        <p:nvSpPr>
          <p:cNvPr id="192521" name="AutoShape 9"/>
          <p:cNvSpPr>
            <a:spLocks noChangeArrowheads="1"/>
          </p:cNvSpPr>
          <p:nvPr/>
        </p:nvSpPr>
        <p:spPr bwMode="auto">
          <a:xfrm>
            <a:off x="5148064" y="3809999"/>
            <a:ext cx="3789561" cy="2887663"/>
          </a:xfrm>
          <a:prstGeom prst="wedgeRoundRectCallout">
            <a:avLst>
              <a:gd name="adj1" fmla="val -51986"/>
              <a:gd name="adj2" fmla="val -69968"/>
              <a:gd name="adj3" fmla="val 16667"/>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sz="3000" u="none">
                <a:solidFill>
                  <a:srgbClr val="FFFF00"/>
                </a:solidFill>
              </a:rPr>
              <a:t>At any given point in time, how many values are there for the mean length of fish in the lake?</a:t>
            </a:r>
          </a:p>
        </p:txBody>
      </p:sp>
      <p:pic>
        <p:nvPicPr>
          <p:cNvPr id="9" name="Picture 2" descr="Image result for school of fish irel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867" y="4053204"/>
            <a:ext cx="3900066" cy="2117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275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5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25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2521"/>
                                        </p:tgtEl>
                                        <p:attrNameLst>
                                          <p:attrName>style.visibility</p:attrName>
                                        </p:attrNameLst>
                                      </p:cBhvr>
                                      <p:to>
                                        <p:strVal val="visible"/>
                                      </p:to>
                                    </p:set>
                                  </p:childTnLst>
                                  <p:subTnLst>
                                    <p:set>
                                      <p:cBhvr override="childStyle">
                                        <p:cTn dur="1" fill="hold" display="0" masterRel="nextClick" afterEffect="1"/>
                                        <p:tgtEl>
                                          <p:spTgt spid="19252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2514"/>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19251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9251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92519"/>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25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p:bldP spid="192515" grpId="0" build="p"/>
      <p:bldP spid="192516" grpId="0" animBg="1"/>
      <p:bldP spid="192518" grpId="0"/>
      <p:bldP spid="192518" grpId="1"/>
      <p:bldP spid="192519" grpId="0"/>
      <p:bldP spid="192519" grpId="1"/>
      <p:bldP spid="192521"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to construct a CI?</a:t>
            </a:r>
            <a:endParaRPr lang="en-IE" dirty="0"/>
          </a:p>
        </p:txBody>
      </p:sp>
      <p:sp>
        <p:nvSpPr>
          <p:cNvPr id="3" name="Content Placeholder 2"/>
          <p:cNvSpPr>
            <a:spLocks noGrp="1"/>
          </p:cNvSpPr>
          <p:nvPr>
            <p:ph sz="quarter" idx="1"/>
          </p:nvPr>
        </p:nvSpPr>
        <p:spPr/>
        <p:txBody>
          <a:bodyPr>
            <a:normAutofit/>
          </a:bodyPr>
          <a:lstStyle/>
          <a:p>
            <a:r>
              <a:rPr lang="en-IE" dirty="0" smtClean="0"/>
              <a:t>Typically look at 95% CI but can also look at 99%</a:t>
            </a:r>
          </a:p>
          <a:p>
            <a:r>
              <a:rPr lang="en-IE" dirty="0" smtClean="0"/>
              <a:t>What does this mean?</a:t>
            </a:r>
          </a:p>
          <a:p>
            <a:pPr lvl="1"/>
            <a:r>
              <a:rPr lang="en-IE" dirty="0" smtClean="0"/>
              <a:t>If we say CI is 95% then if we collected 100 samples, calculated the mean </a:t>
            </a:r>
          </a:p>
          <a:p>
            <a:pPr lvl="1"/>
            <a:r>
              <a:rPr lang="en-IE" dirty="0" smtClean="0"/>
              <a:t>Then a CI of 95% means we are confident </a:t>
            </a:r>
            <a:r>
              <a:rPr lang="en-IE" dirty="0" smtClean="0"/>
              <a:t>that 95 </a:t>
            </a:r>
            <a:r>
              <a:rPr lang="en-IE" dirty="0" smtClean="0"/>
              <a:t>of these would contain the true mean</a:t>
            </a:r>
          </a:p>
          <a:p>
            <a:r>
              <a:rPr lang="en-IE" dirty="0" smtClean="0"/>
              <a:t>How to calculate?</a:t>
            </a:r>
          </a:p>
          <a:p>
            <a:pPr lvl="1"/>
            <a:r>
              <a:rPr lang="en-IE" dirty="0" smtClean="0"/>
              <a:t>Need to know the limits within which 95% of the means fall</a:t>
            </a:r>
          </a:p>
          <a:p>
            <a:pPr lvl="1"/>
            <a:r>
              <a:rPr lang="en-IE" dirty="0" smtClean="0"/>
              <a:t>Go back to the normal distribution – 95% of scores fall between  +-1.96 </a:t>
            </a:r>
          </a:p>
          <a:p>
            <a:pPr lvl="1"/>
            <a:r>
              <a:rPr lang="en-IE" dirty="0" smtClean="0"/>
              <a:t>Once we know the mean and standard deviation we can calculate any score and therefore the CI</a:t>
            </a:r>
          </a:p>
          <a:p>
            <a:pPr lvl="2"/>
            <a:endParaRPr lang="en-IE" dirty="0"/>
          </a:p>
        </p:txBody>
      </p:sp>
    </p:spTree>
    <p:extLst>
      <p:ext uri="{BB962C8B-B14F-4D97-AF65-F5344CB8AC3E}">
        <p14:creationId xmlns:p14="http://schemas.microsoft.com/office/powerpoint/2010/main" val="220791751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CI</a:t>
            </a:r>
            <a:endParaRPr lang="en-IE"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IE" dirty="0" smtClean="0"/>
                  <a:t>Lower boundary  </a:t>
                </a:r>
                <a14:m>
                  <m:oMath xmlns:m="http://schemas.openxmlformats.org/officeDocument/2006/math">
                    <m:acc>
                      <m:accPr>
                        <m:chr m:val="̅"/>
                        <m:ctrlPr>
                          <a:rPr lang="en-IE" i="1" smtClean="0">
                            <a:latin typeface="Cambria Math"/>
                          </a:rPr>
                        </m:ctrlPr>
                      </m:accPr>
                      <m:e>
                        <m:r>
                          <a:rPr lang="en-IE" b="0" i="1" smtClean="0">
                            <a:latin typeface="Cambria Math"/>
                          </a:rPr>
                          <m:t>𝑋</m:t>
                        </m:r>
                      </m:e>
                    </m:acc>
                    <m:r>
                      <a:rPr lang="en-IE" i="1" smtClean="0">
                        <a:latin typeface="Cambria Math"/>
                      </a:rPr>
                      <m:t>=</m:t>
                    </m:r>
                    <m:r>
                      <a:rPr lang="en-IE" b="0" i="1" smtClean="0">
                        <a:latin typeface="Cambria Math"/>
                      </a:rPr>
                      <m:t>1−</m:t>
                    </m:r>
                    <m:r>
                      <a:rPr lang="en-IE" b="0" i="1" smtClean="0">
                        <a:latin typeface="Cambria Math"/>
                      </a:rPr>
                      <m:t>𝑆𝐸</m:t>
                    </m:r>
                  </m:oMath>
                </a14:m>
                <a:endParaRPr lang="en-IE" dirty="0" smtClean="0"/>
              </a:p>
              <a:p>
                <a:r>
                  <a:rPr lang="en-IE" dirty="0" smtClean="0"/>
                  <a:t>Upper boundary </a:t>
                </a:r>
                <a14:m>
                  <m:oMath xmlns:m="http://schemas.openxmlformats.org/officeDocument/2006/math">
                    <m:acc>
                      <m:accPr>
                        <m:chr m:val="̅"/>
                        <m:ctrlPr>
                          <a:rPr lang="en-IE" i="1">
                            <a:latin typeface="Cambria Math"/>
                          </a:rPr>
                        </m:ctrlPr>
                      </m:accPr>
                      <m:e>
                        <m:r>
                          <a:rPr lang="en-IE" i="1">
                            <a:latin typeface="Cambria Math"/>
                          </a:rPr>
                          <m:t>𝑋</m:t>
                        </m:r>
                      </m:e>
                    </m:acc>
                    <m:r>
                      <a:rPr lang="en-IE" i="1">
                        <a:latin typeface="Cambria Math"/>
                      </a:rPr>
                      <m:t>= 1</m:t>
                    </m:r>
                    <m:r>
                      <a:rPr lang="en-IE" b="0" i="1" smtClean="0">
                        <a:latin typeface="Cambria Math"/>
                      </a:rPr>
                      <m:t>+</m:t>
                    </m:r>
                    <m:r>
                      <a:rPr lang="en-IE" i="1">
                        <a:latin typeface="Cambria Math"/>
                      </a:rPr>
                      <m:t>𝑆𝐸</m:t>
                    </m:r>
                  </m:oMath>
                </a14:m>
                <a:endParaRPr lang="en-IE" dirty="0"/>
              </a:p>
              <a:p>
                <a14:m>
                  <m:oMath xmlns:m="http://schemas.openxmlformats.org/officeDocument/2006/math">
                    <m:acc>
                      <m:accPr>
                        <m:chr m:val="̅"/>
                        <m:ctrlPr>
                          <a:rPr lang="en-IE" i="1">
                            <a:latin typeface="Cambria Math"/>
                          </a:rPr>
                        </m:ctrlPr>
                      </m:accPr>
                      <m:e>
                        <m:r>
                          <a:rPr lang="en-IE" i="1">
                            <a:latin typeface="Cambria Math"/>
                          </a:rPr>
                          <m:t>𝑋</m:t>
                        </m:r>
                      </m:e>
                    </m:acc>
                  </m:oMath>
                </a14:m>
                <a:r>
                  <a:rPr lang="en-IE" dirty="0" smtClean="0"/>
                  <a:t> = population mean</a:t>
                </a:r>
              </a:p>
              <a:p>
                <a:r>
                  <a:rPr lang="en-IE" dirty="0" smtClean="0"/>
                  <a:t>SE = standard error of the mean</a:t>
                </a:r>
              </a:p>
              <a:p>
                <a:endParaRPr lang="en-IE" dirty="0"/>
              </a:p>
              <a:p>
                <a:r>
                  <a:rPr lang="en-IE" dirty="0" smtClean="0"/>
                  <a:t>And we can use our approximations for this also</a:t>
                </a:r>
                <a:endParaRPr lang="en-IE"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a:stretch>
              </a:blipFill>
            </p:spPr>
            <p:txBody>
              <a:bodyPr/>
              <a:lstStyle/>
              <a:p>
                <a:r>
                  <a:rPr lang="en-IE">
                    <a:noFill/>
                  </a:rPr>
                  <a:t> </a:t>
                </a:r>
              </a:p>
            </p:txBody>
          </p:sp>
        </mc:Fallback>
      </mc:AlternateContent>
    </p:spTree>
    <p:extLst>
      <p:ext uri="{BB962C8B-B14F-4D97-AF65-F5344CB8AC3E}">
        <p14:creationId xmlns:p14="http://schemas.microsoft.com/office/powerpoint/2010/main" val="235309481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The Art of Presenting Data</a:t>
            </a:r>
            <a:endParaRPr lang="en-GB" dirty="0"/>
          </a:p>
        </p:txBody>
      </p:sp>
      <p:sp>
        <p:nvSpPr>
          <p:cNvPr id="3" name="Content Placeholder 2"/>
          <p:cNvSpPr>
            <a:spLocks noGrp="1"/>
          </p:cNvSpPr>
          <p:nvPr>
            <p:ph idx="1"/>
          </p:nvPr>
        </p:nvSpPr>
        <p:spPr/>
        <p:txBody>
          <a:bodyPr/>
          <a:lstStyle/>
          <a:p>
            <a:r>
              <a:rPr lang="en-GB" smtClean="0"/>
              <a:t>Graphs should (Tufte, 2001):</a:t>
            </a:r>
          </a:p>
          <a:p>
            <a:pPr lvl="1"/>
            <a:r>
              <a:rPr lang="en-GB" smtClean="0"/>
              <a:t>Show the data.</a:t>
            </a:r>
          </a:p>
          <a:p>
            <a:pPr lvl="1"/>
            <a:r>
              <a:rPr lang="en-GB" smtClean="0"/>
              <a:t>Induce the reader to think about the data being presented (rather than some other aspect of the graph).</a:t>
            </a:r>
          </a:p>
          <a:p>
            <a:pPr lvl="1"/>
            <a:r>
              <a:rPr lang="en-GB" smtClean="0"/>
              <a:t>Avoid distorting the data.</a:t>
            </a:r>
          </a:p>
          <a:p>
            <a:pPr lvl="1"/>
            <a:r>
              <a:rPr lang="en-GB" smtClean="0"/>
              <a:t>Present many numbers with minimum ink.</a:t>
            </a:r>
          </a:p>
          <a:p>
            <a:pPr lvl="1"/>
            <a:r>
              <a:rPr lang="en-GB" smtClean="0"/>
              <a:t>Make large data sets (assuming you have one) coherent.</a:t>
            </a:r>
          </a:p>
          <a:p>
            <a:pPr lvl="1"/>
            <a:r>
              <a:rPr lang="en-GB" smtClean="0"/>
              <a:t>Encourage the reader to compare different pieces of data.</a:t>
            </a:r>
          </a:p>
          <a:p>
            <a:pPr lvl="1"/>
            <a:r>
              <a:rPr lang="en-GB" smtClean="0"/>
              <a:t>Reveal data.</a:t>
            </a:r>
            <a:endParaRPr lang="en-GB" dirty="0"/>
          </a:p>
        </p:txBody>
      </p:sp>
      <p:sp>
        <p:nvSpPr>
          <p:cNvPr id="6" name="TextBox 5"/>
          <p:cNvSpPr txBox="1"/>
          <p:nvPr/>
        </p:nvSpPr>
        <p:spPr>
          <a:xfrm>
            <a:off x="395536" y="5805264"/>
            <a:ext cx="8280920" cy="646331"/>
          </a:xfrm>
          <a:prstGeom prst="rect">
            <a:avLst/>
          </a:prstGeom>
          <a:noFill/>
        </p:spPr>
        <p:txBody>
          <a:bodyPr wrap="square" rtlCol="0">
            <a:spAutoFit/>
          </a:bodyPr>
          <a:lstStyle/>
          <a:p>
            <a:r>
              <a:rPr lang="en-IE" dirty="0" err="1" smtClean="0"/>
              <a:t>Tufte</a:t>
            </a:r>
            <a:r>
              <a:rPr lang="en-IE" dirty="0" smtClean="0"/>
              <a:t>(2001) </a:t>
            </a:r>
            <a:r>
              <a:rPr lang="en-IE" dirty="0"/>
              <a:t>Edward </a:t>
            </a:r>
            <a:r>
              <a:rPr lang="en-IE" dirty="0" err="1"/>
              <a:t>Tufte</a:t>
            </a:r>
            <a:r>
              <a:rPr lang="en-IE" dirty="0"/>
              <a:t>, </a:t>
            </a:r>
            <a:r>
              <a:rPr lang="en-IE" dirty="0" smtClean="0"/>
              <a:t>The </a:t>
            </a:r>
            <a:r>
              <a:rPr lang="en-IE" dirty="0"/>
              <a:t>Visual Display of Quantitative </a:t>
            </a:r>
            <a:r>
              <a:rPr lang="en-IE" dirty="0" smtClean="0"/>
              <a:t>Information, Graphics Press, 2nd edition,2001</a:t>
            </a:r>
            <a:endParaRPr lang="en-IE" dirty="0"/>
          </a:p>
        </p:txBody>
      </p:sp>
    </p:spTree>
    <p:extLst>
      <p:ext uri="{BB962C8B-B14F-4D97-AF65-F5344CB8AC3E}">
        <p14:creationId xmlns:p14="http://schemas.microsoft.com/office/powerpoint/2010/main" val="63265616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Is This Graph Bad?</a:t>
            </a:r>
            <a:endParaRPr lang="en-GB"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025" name="Object 1"/>
          <p:cNvGraphicFramePr>
            <a:graphicFrameLocks noChangeAspect="1"/>
          </p:cNvGraphicFramePr>
          <p:nvPr/>
        </p:nvGraphicFramePr>
        <p:xfrm>
          <a:off x="1643042" y="1214422"/>
          <a:ext cx="5429288" cy="5155871"/>
        </p:xfrm>
        <a:graphic>
          <a:graphicData uri="http://schemas.openxmlformats.org/presentationml/2006/ole">
            <mc:AlternateContent xmlns:mc="http://schemas.openxmlformats.org/markup-compatibility/2006">
              <mc:Choice xmlns:v="urn:schemas-microsoft-com:vml" Requires="v">
                <p:oleObj spid="_x0000_s108583" name="Picture" r:id="rId3" imgW="2648385" imgH="2498678" progId="Word.Picture.8">
                  <p:embed/>
                </p:oleObj>
              </mc:Choice>
              <mc:Fallback>
                <p:oleObj name="Picture" r:id="rId3" imgW="2648385" imgH="2498678"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42" y="1214422"/>
                        <a:ext cx="5429288" cy="51558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334592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Is This Graph Better?</a:t>
            </a:r>
            <a:endParaRPr lang="en-GB"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5" name="Picture 4" descr="Field2001RedoneBW"/>
          <p:cNvPicPr/>
          <p:nvPr/>
        </p:nvPicPr>
        <p:blipFill>
          <a:blip r:embed="rId2" cstate="print"/>
          <a:srcRect/>
          <a:stretch>
            <a:fillRect/>
          </a:stretch>
        </p:blipFill>
        <p:spPr bwMode="auto">
          <a:xfrm>
            <a:off x="1835696" y="1268760"/>
            <a:ext cx="5643602" cy="5143536"/>
          </a:xfrm>
          <a:prstGeom prst="rect">
            <a:avLst/>
          </a:prstGeom>
          <a:noFill/>
          <a:ln w="9525">
            <a:noFill/>
            <a:miter lim="800000"/>
            <a:headEnd/>
            <a:tailEnd/>
          </a:ln>
        </p:spPr>
      </p:pic>
    </p:spTree>
    <p:extLst>
      <p:ext uri="{BB962C8B-B14F-4D97-AF65-F5344CB8AC3E}">
        <p14:creationId xmlns:p14="http://schemas.microsoft.com/office/powerpoint/2010/main" val="349310079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 Careful with your scales</a:t>
            </a:r>
            <a:endParaRPr lang="en-GB"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5" name="Picture 4" descr="Macintosh HD:Users:andyfield:Documents:Academic:Books:Discovering Statistics:DSU R:DSU R I:DSUR I Screenshots:Cheese 1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112" y="1556792"/>
            <a:ext cx="5101952" cy="4021832"/>
          </a:xfrm>
          <a:prstGeom prst="rect">
            <a:avLst/>
          </a:prstGeom>
          <a:noFill/>
          <a:ln>
            <a:noFill/>
          </a:ln>
        </p:spPr>
      </p:pic>
      <p:pic>
        <p:nvPicPr>
          <p:cNvPr id="6" name="Picture 5" descr="Macintosh HD:Users:andyfield:Documents:Academic:Books:Discovering Statistics:DSU R:DSU R I:DSUR I Screenshots:Cheese 5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1484784"/>
            <a:ext cx="3888432" cy="4093840"/>
          </a:xfrm>
          <a:prstGeom prst="rect">
            <a:avLst/>
          </a:prstGeom>
          <a:noFill/>
          <a:ln>
            <a:noFill/>
          </a:ln>
        </p:spPr>
      </p:pic>
      <p:sp>
        <p:nvSpPr>
          <p:cNvPr id="3" name="Rectangle 2"/>
          <p:cNvSpPr/>
          <p:nvPr/>
        </p:nvSpPr>
        <p:spPr>
          <a:xfrm>
            <a:off x="2267744" y="5805264"/>
            <a:ext cx="2623848" cy="369332"/>
          </a:xfrm>
          <a:prstGeom prst="rect">
            <a:avLst/>
          </a:prstGeom>
        </p:spPr>
        <p:txBody>
          <a:bodyPr wrap="none">
            <a:spAutoFit/>
          </a:bodyPr>
          <a:lstStyle/>
          <a:p>
            <a:r>
              <a:rPr lang="en-GB" b="1" dirty="0"/>
              <a:t>Two graphs about cheese</a:t>
            </a:r>
            <a:r>
              <a:rPr lang="en-GB" dirty="0"/>
              <a:t> </a:t>
            </a:r>
            <a:endParaRPr lang="en-US" dirty="0"/>
          </a:p>
        </p:txBody>
      </p:sp>
    </p:spTree>
    <p:extLst>
      <p:ext uri="{BB962C8B-B14F-4D97-AF65-F5344CB8AC3E}">
        <p14:creationId xmlns:p14="http://schemas.microsoft.com/office/powerpoint/2010/main" val="156114642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Graphical Presentation</a:t>
            </a:r>
            <a:endParaRPr lang="en-US" dirty="0"/>
          </a:p>
        </p:txBody>
      </p:sp>
      <p:sp>
        <p:nvSpPr>
          <p:cNvPr id="4" name="Content Placeholder 3"/>
          <p:cNvSpPr>
            <a:spLocks noGrp="1"/>
          </p:cNvSpPr>
          <p:nvPr>
            <p:ph sz="quarter" idx="1"/>
          </p:nvPr>
        </p:nvSpPr>
        <p:spPr/>
        <p:txBody>
          <a:bodyPr>
            <a:normAutofit/>
          </a:bodyPr>
          <a:lstStyle/>
          <a:p>
            <a:r>
              <a:rPr lang="en-US" dirty="0" smtClean="0"/>
              <a:t>Nominal or Ordinal: </a:t>
            </a:r>
          </a:p>
          <a:p>
            <a:pPr lvl="1"/>
            <a:r>
              <a:rPr lang="en-US" dirty="0" smtClean="0"/>
              <a:t>Bar charts, Pie charts or Frequency Tables</a:t>
            </a:r>
          </a:p>
          <a:p>
            <a:r>
              <a:rPr lang="en-US" dirty="0" smtClean="0"/>
              <a:t>Interval or Ratio numerical: </a:t>
            </a:r>
          </a:p>
          <a:p>
            <a:pPr lvl="1"/>
            <a:r>
              <a:rPr lang="en-US" dirty="0" smtClean="0"/>
              <a:t>Histogram, Stem and Leaf  diagrams or Box-plot </a:t>
            </a:r>
            <a:endParaRPr lang="en-US" dirty="0"/>
          </a:p>
          <a:p>
            <a:pPr lvl="2"/>
            <a:r>
              <a:rPr lang="en-US" dirty="0" smtClean="0"/>
              <a:t>Depending on dispersion</a:t>
            </a:r>
          </a:p>
          <a:p>
            <a:pPr lvl="1"/>
            <a:endParaRPr lang="en-US" dirty="0" smtClean="0"/>
          </a:p>
          <a:p>
            <a:endParaRPr lang="en-US" dirty="0" smtClean="0"/>
          </a:p>
          <a:p>
            <a:endParaRPr lang="en-IE" dirty="0"/>
          </a:p>
        </p:txBody>
      </p:sp>
      <p:sp>
        <p:nvSpPr>
          <p:cNvPr id="5" name="5-Point Star 4"/>
          <p:cNvSpPr/>
          <p:nvPr/>
        </p:nvSpPr>
        <p:spPr>
          <a:xfrm>
            <a:off x="6660232" y="4725144"/>
            <a:ext cx="2452504" cy="1693624"/>
          </a:xfrm>
          <a:prstGeom prst="star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KEY SLIDE </a:t>
            </a:r>
            <a:endParaRPr lang="en-IE" dirty="0"/>
          </a:p>
        </p:txBody>
      </p:sp>
    </p:spTree>
    <p:extLst>
      <p:ext uri="{BB962C8B-B14F-4D97-AF65-F5344CB8AC3E}">
        <p14:creationId xmlns:p14="http://schemas.microsoft.com/office/powerpoint/2010/main" val="370910010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Stem-and-Leaf plot</a:t>
            </a:r>
            <a:endParaRPr lang="en-IE" dirty="0"/>
          </a:p>
        </p:txBody>
      </p:sp>
      <p:sp>
        <p:nvSpPr>
          <p:cNvPr id="5" name="Content Placeholder 4"/>
          <p:cNvSpPr>
            <a:spLocks noGrp="1"/>
          </p:cNvSpPr>
          <p:nvPr>
            <p:ph sz="quarter" idx="1"/>
          </p:nvPr>
        </p:nvSpPr>
        <p:spPr/>
        <p:txBody>
          <a:bodyPr/>
          <a:lstStyle/>
          <a:p>
            <a:r>
              <a:rPr lang="en-US" dirty="0" smtClean="0"/>
              <a:t>Shows data arranged by place value. </a:t>
            </a:r>
          </a:p>
          <a:p>
            <a:r>
              <a:rPr lang="en-US" dirty="0" smtClean="0"/>
              <a:t>You can use a stem-and-leaf plot when you want to display data in an organized way that allows you to see each value.</a:t>
            </a:r>
          </a:p>
          <a:p>
            <a:r>
              <a:rPr lang="en-US" dirty="0" smtClean="0"/>
              <a:t>Use for small to moderate sized data sets. </a:t>
            </a:r>
          </a:p>
          <a:p>
            <a:pPr lvl="1"/>
            <a:r>
              <a:rPr lang="en-US" dirty="0" smtClean="0"/>
              <a:t>Doesn’t work well for large data sets. </a:t>
            </a:r>
          </a:p>
          <a:p>
            <a:r>
              <a:rPr lang="en-US" dirty="0" smtClean="0"/>
              <a:t>Accompany with a comment on the </a:t>
            </a:r>
            <a:r>
              <a:rPr lang="en-US" dirty="0" err="1" smtClean="0"/>
              <a:t>centre</a:t>
            </a:r>
            <a:r>
              <a:rPr lang="en-US" dirty="0" smtClean="0"/>
              <a:t>, spread, and shape of the distribution and if there are any unusual features.</a:t>
            </a:r>
            <a:endParaRPr lang="en-IE" dirty="0"/>
          </a:p>
        </p:txBody>
      </p:sp>
    </p:spTree>
    <p:extLst>
      <p:ext uri="{BB962C8B-B14F-4D97-AF65-F5344CB8AC3E}">
        <p14:creationId xmlns:p14="http://schemas.microsoft.com/office/powerpoint/2010/main" val="223660316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9"/>
          <p:cNvSpPr txBox="1">
            <a:spLocks noChangeArrowheads="1"/>
          </p:cNvSpPr>
          <p:nvPr/>
        </p:nvSpPr>
        <p:spPr bwMode="auto">
          <a:xfrm>
            <a:off x="619125" y="1628800"/>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smtClean="0">
                <a:latin typeface="+mn-lt"/>
              </a:rPr>
              <a:t>Use </a:t>
            </a:r>
            <a:r>
              <a:rPr lang="en-US" sz="2400" dirty="0">
                <a:latin typeface="+mn-lt"/>
              </a:rPr>
              <a:t>the data in the table to make a stem-and-leaf plot.</a:t>
            </a:r>
          </a:p>
        </p:txBody>
      </p:sp>
      <p:graphicFrame>
        <p:nvGraphicFramePr>
          <p:cNvPr id="11315" name="Group 51"/>
          <p:cNvGraphicFramePr>
            <a:graphicFrameLocks noGrp="1"/>
          </p:cNvGraphicFramePr>
          <p:nvPr>
            <p:extLst>
              <p:ext uri="{D42A27DB-BD31-4B8C-83A1-F6EECF244321}">
                <p14:modId xmlns:p14="http://schemas.microsoft.com/office/powerpoint/2010/main" val="2618191630"/>
              </p:ext>
            </p:extLst>
          </p:nvPr>
        </p:nvGraphicFramePr>
        <p:xfrm>
          <a:off x="2362200" y="2595563"/>
          <a:ext cx="4267200" cy="1371600"/>
        </p:xfrm>
        <a:graphic>
          <a:graphicData uri="http://schemas.openxmlformats.org/drawingml/2006/table">
            <a:tbl>
              <a:tblPr/>
              <a:tblGrid>
                <a:gridCol w="854075"/>
                <a:gridCol w="852488"/>
                <a:gridCol w="854075"/>
                <a:gridCol w="852487"/>
                <a:gridCol w="854075"/>
              </a:tblGrid>
              <a:tr h="434975">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Verdana" pitchFamily="34" charset="0"/>
                        </a:rPr>
                        <a:t>Test Scores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0F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75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94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307" name="Text Box 43"/>
          <p:cNvSpPr txBox="1">
            <a:spLocks noChangeArrowheads="1"/>
          </p:cNvSpPr>
          <p:nvPr/>
        </p:nvSpPr>
        <p:spPr bwMode="auto">
          <a:xfrm>
            <a:off x="685800" y="4343400"/>
            <a:ext cx="495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7763" indent="-1147763"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b="1">
                <a:latin typeface="+mn-lt"/>
              </a:rPr>
              <a:t>Step 1</a:t>
            </a:r>
            <a:r>
              <a:rPr lang="en-US" sz="2000">
                <a:latin typeface="+mn-lt"/>
              </a:rPr>
              <a:t>: Group the data by tens digits.</a:t>
            </a:r>
          </a:p>
        </p:txBody>
      </p:sp>
      <p:sp>
        <p:nvSpPr>
          <p:cNvPr id="11308" name="Text Box 44"/>
          <p:cNvSpPr txBox="1">
            <a:spLocks noChangeArrowheads="1"/>
          </p:cNvSpPr>
          <p:nvPr/>
        </p:nvSpPr>
        <p:spPr bwMode="auto">
          <a:xfrm>
            <a:off x="685800" y="5241925"/>
            <a:ext cx="464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7763" indent="-1147763"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b="1">
                <a:latin typeface="+mn-lt"/>
              </a:rPr>
              <a:t>Step 2</a:t>
            </a:r>
            <a:r>
              <a:rPr lang="en-US" sz="2000">
                <a:latin typeface="+mn-lt"/>
              </a:rPr>
              <a:t>: Order the data from least to greatest.</a:t>
            </a:r>
          </a:p>
        </p:txBody>
      </p:sp>
      <p:sp>
        <p:nvSpPr>
          <p:cNvPr id="11309" name="Text Box 45"/>
          <p:cNvSpPr txBox="1">
            <a:spLocks noChangeArrowheads="1"/>
          </p:cNvSpPr>
          <p:nvPr/>
        </p:nvSpPr>
        <p:spPr bwMode="auto">
          <a:xfrm>
            <a:off x="5767388" y="4429125"/>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latin typeface="+mn-lt"/>
              </a:rPr>
              <a:t>75  79</a:t>
            </a:r>
          </a:p>
        </p:txBody>
      </p:sp>
      <p:sp>
        <p:nvSpPr>
          <p:cNvPr id="11310" name="Rectangle 46"/>
          <p:cNvSpPr>
            <a:spLocks noChangeArrowheads="1"/>
          </p:cNvSpPr>
          <p:nvPr/>
        </p:nvSpPr>
        <p:spPr bwMode="auto">
          <a:xfrm>
            <a:off x="5715000" y="4343400"/>
            <a:ext cx="2667000" cy="15240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1" name="Text Box 47"/>
          <p:cNvSpPr txBox="1">
            <a:spLocks noChangeArrowheads="1"/>
          </p:cNvSpPr>
          <p:nvPr/>
        </p:nvSpPr>
        <p:spPr bwMode="auto">
          <a:xfrm>
            <a:off x="5778500" y="4870450"/>
            <a:ext cx="314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mn-lt"/>
              </a:rPr>
              <a:t>83  84  86  86  88</a:t>
            </a:r>
          </a:p>
        </p:txBody>
      </p:sp>
      <p:sp>
        <p:nvSpPr>
          <p:cNvPr id="11312" name="Text Box 48"/>
          <p:cNvSpPr txBox="1">
            <a:spLocks noChangeArrowheads="1"/>
          </p:cNvSpPr>
          <p:nvPr/>
        </p:nvSpPr>
        <p:spPr bwMode="auto">
          <a:xfrm>
            <a:off x="5757863" y="532765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mn-lt"/>
              </a:rPr>
              <a:t>91  94  99</a:t>
            </a:r>
          </a:p>
        </p:txBody>
      </p:sp>
      <p:sp>
        <p:nvSpPr>
          <p:cNvPr id="2" name="Title 1"/>
          <p:cNvSpPr>
            <a:spLocks noGrp="1"/>
          </p:cNvSpPr>
          <p:nvPr>
            <p:ph type="title"/>
          </p:nvPr>
        </p:nvSpPr>
        <p:spPr/>
        <p:txBody>
          <a:bodyPr>
            <a:normAutofit/>
          </a:bodyPr>
          <a:lstStyle/>
          <a:p>
            <a:r>
              <a:rPr lang="en-US" altLang="en-US" dirty="0" smtClean="0"/>
              <a:t>Creating Stem-and-Leaf Plots</a:t>
            </a:r>
            <a:endParaRPr lang="en-IE" dirty="0"/>
          </a:p>
        </p:txBody>
      </p:sp>
    </p:spTree>
    <p:extLst>
      <p:ext uri="{BB962C8B-B14F-4D97-AF65-F5344CB8AC3E}">
        <p14:creationId xmlns:p14="http://schemas.microsoft.com/office/powerpoint/2010/main" val="332601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11315"/>
                                        </p:tgtEl>
                                        <p:attrNameLst>
                                          <p:attrName>style.visibility</p:attrName>
                                        </p:attrNameLst>
                                      </p:cBhvr>
                                      <p:to>
                                        <p:strVal val="visible"/>
                                      </p:to>
                                    </p:set>
                                    <p:animEffect transition="in" filter="box(in)">
                                      <p:cBhvr>
                                        <p:cTn id="7" dur="500"/>
                                        <p:tgtEl>
                                          <p:spTgt spid="11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307"/>
                                        </p:tgtEl>
                                        <p:attrNameLst>
                                          <p:attrName>style.visibility</p:attrName>
                                        </p:attrNameLst>
                                      </p:cBhvr>
                                      <p:to>
                                        <p:strVal val="visible"/>
                                      </p:to>
                                    </p:set>
                                    <p:animEffect transition="in" filter="dissolve">
                                      <p:cBhvr>
                                        <p:cTn id="12" dur="500"/>
                                        <p:tgtEl>
                                          <p:spTgt spid="113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308"/>
                                        </p:tgtEl>
                                        <p:attrNameLst>
                                          <p:attrName>style.visibility</p:attrName>
                                        </p:attrNameLst>
                                      </p:cBhvr>
                                      <p:to>
                                        <p:strVal val="visible"/>
                                      </p:to>
                                    </p:set>
                                    <p:animEffect transition="in" filter="dissolve">
                                      <p:cBhvr>
                                        <p:cTn id="17" dur="500"/>
                                        <p:tgtEl>
                                          <p:spTgt spid="113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310"/>
                                        </p:tgtEl>
                                        <p:attrNameLst>
                                          <p:attrName>style.visibility</p:attrName>
                                        </p:attrNameLst>
                                      </p:cBhvr>
                                      <p:to>
                                        <p:strVal val="visible"/>
                                      </p:to>
                                    </p:set>
                                    <p:animEffect transition="in" filter="box(in)">
                                      <p:cBhvr>
                                        <p:cTn id="22" dur="500"/>
                                        <p:tgtEl>
                                          <p:spTgt spid="11310"/>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1309"/>
                                        </p:tgtEl>
                                        <p:attrNameLst>
                                          <p:attrName>style.visibility</p:attrName>
                                        </p:attrNameLst>
                                      </p:cBhvr>
                                      <p:to>
                                        <p:strVal val="visible"/>
                                      </p:to>
                                    </p:set>
                                    <p:animEffect transition="in" filter="wipe(left)">
                                      <p:cBhvr>
                                        <p:cTn id="26" dur="500"/>
                                        <p:tgtEl>
                                          <p:spTgt spid="11309"/>
                                        </p:tgtEl>
                                      </p:cBhvr>
                                    </p:animEffect>
                                  </p:childTnLst>
                                </p:cTn>
                              </p:par>
                            </p:childTnLst>
                          </p:cTn>
                        </p:par>
                        <p:par>
                          <p:cTn id="27" fill="hold" nodeType="after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1311"/>
                                        </p:tgtEl>
                                        <p:attrNameLst>
                                          <p:attrName>style.visibility</p:attrName>
                                        </p:attrNameLst>
                                      </p:cBhvr>
                                      <p:to>
                                        <p:strVal val="visible"/>
                                      </p:to>
                                    </p:set>
                                    <p:animEffect transition="in" filter="wipe(left)">
                                      <p:cBhvr>
                                        <p:cTn id="30" dur="500"/>
                                        <p:tgtEl>
                                          <p:spTgt spid="11311"/>
                                        </p:tgtEl>
                                      </p:cBhvr>
                                    </p:animEffect>
                                  </p:childTnLst>
                                </p:cTn>
                              </p:par>
                            </p:childTnLst>
                          </p:cTn>
                        </p:par>
                        <p:par>
                          <p:cTn id="31" fill="hold" nodeType="afterGroup">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1312"/>
                                        </p:tgtEl>
                                        <p:attrNameLst>
                                          <p:attrName>style.visibility</p:attrName>
                                        </p:attrNameLst>
                                      </p:cBhvr>
                                      <p:to>
                                        <p:strVal val="visible"/>
                                      </p:to>
                                    </p:set>
                                    <p:animEffect transition="in" filter="wipe(left)">
                                      <p:cBhvr>
                                        <p:cTn id="34" dur="500"/>
                                        <p:tgtEl>
                                          <p:spTgt spid="11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7" grpId="0" autoUpdateAnimBg="0"/>
      <p:bldP spid="11308" grpId="0" autoUpdateAnimBg="0"/>
      <p:bldP spid="11309" grpId="0" autoUpdateAnimBg="0"/>
      <p:bldP spid="11310" grpId="0" animBg="1"/>
      <p:bldP spid="11311" grpId="0" autoUpdateAnimBg="0"/>
      <p:bldP spid="11312" grpId="0"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9" name="Text Box 31"/>
          <p:cNvSpPr txBox="1">
            <a:spLocks noChangeArrowheads="1"/>
          </p:cNvSpPr>
          <p:nvPr/>
        </p:nvSpPr>
        <p:spPr bwMode="auto">
          <a:xfrm>
            <a:off x="228600" y="1600200"/>
            <a:ext cx="5029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7763" indent="-1147763"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b="1" dirty="0">
                <a:latin typeface="+mn-lt"/>
              </a:rPr>
              <a:t>Step 3</a:t>
            </a:r>
            <a:r>
              <a:rPr lang="en-US" sz="2000" dirty="0">
                <a:latin typeface="+mn-lt"/>
              </a:rPr>
              <a:t>: List the tens digits of the   data in order from least to greatest. Write these in the “stems” column.</a:t>
            </a:r>
          </a:p>
        </p:txBody>
      </p:sp>
      <p:sp>
        <p:nvSpPr>
          <p:cNvPr id="12320" name="Text Box 32"/>
          <p:cNvSpPr txBox="1">
            <a:spLocks noChangeArrowheads="1"/>
          </p:cNvSpPr>
          <p:nvPr/>
        </p:nvSpPr>
        <p:spPr bwMode="auto">
          <a:xfrm>
            <a:off x="228600" y="3108325"/>
            <a:ext cx="4876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7763" indent="-1147763"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b="1" dirty="0">
                <a:latin typeface="+mn-lt"/>
              </a:rPr>
              <a:t>Step 4</a:t>
            </a:r>
            <a:r>
              <a:rPr lang="en-US" sz="2000" dirty="0">
                <a:latin typeface="+mn-lt"/>
              </a:rPr>
              <a:t>: For each tens digit, record the ones digits of each data value in order from least to greatest. Write these in the “leaves” column.</a:t>
            </a:r>
          </a:p>
        </p:txBody>
      </p:sp>
      <p:sp>
        <p:nvSpPr>
          <p:cNvPr id="12322" name="Text Box 34"/>
          <p:cNvSpPr txBox="1">
            <a:spLocks noChangeArrowheads="1"/>
          </p:cNvSpPr>
          <p:nvPr/>
        </p:nvSpPr>
        <p:spPr bwMode="auto">
          <a:xfrm>
            <a:off x="228600" y="5165725"/>
            <a:ext cx="518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371600" indent="-13716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b="1">
                <a:latin typeface="+mn-lt"/>
              </a:rPr>
              <a:t>Step 5</a:t>
            </a:r>
            <a:r>
              <a:rPr lang="en-US" sz="2000">
                <a:latin typeface="+mn-lt"/>
              </a:rPr>
              <a:t>: Title the graph and add a key.</a:t>
            </a:r>
          </a:p>
        </p:txBody>
      </p:sp>
      <p:sp>
        <p:nvSpPr>
          <p:cNvPr id="12324" name="Text Box 36"/>
          <p:cNvSpPr txBox="1">
            <a:spLocks noChangeArrowheads="1"/>
          </p:cNvSpPr>
          <p:nvPr/>
        </p:nvSpPr>
        <p:spPr bwMode="auto">
          <a:xfrm>
            <a:off x="5562600" y="47244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b="1">
                <a:latin typeface="+mn-lt"/>
              </a:rPr>
              <a:t>Stems	</a:t>
            </a:r>
          </a:p>
        </p:txBody>
      </p:sp>
      <p:sp>
        <p:nvSpPr>
          <p:cNvPr id="12325" name="Line 37"/>
          <p:cNvSpPr>
            <a:spLocks noChangeShapeType="1"/>
          </p:cNvSpPr>
          <p:nvPr/>
        </p:nvSpPr>
        <p:spPr bwMode="auto">
          <a:xfrm>
            <a:off x="5715000" y="51054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2327" name="Line 39"/>
          <p:cNvSpPr>
            <a:spLocks noChangeShapeType="1"/>
          </p:cNvSpPr>
          <p:nvPr/>
        </p:nvSpPr>
        <p:spPr bwMode="auto">
          <a:xfrm flipV="1">
            <a:off x="6791325" y="48768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2329" name="Text Box 41"/>
          <p:cNvSpPr txBox="1">
            <a:spLocks noChangeArrowheads="1"/>
          </p:cNvSpPr>
          <p:nvPr/>
        </p:nvSpPr>
        <p:spPr bwMode="auto">
          <a:xfrm>
            <a:off x="5943600" y="4343400"/>
            <a:ext cx="228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b="1">
                <a:latin typeface="+mn-lt"/>
              </a:rPr>
              <a:t>Test Scores</a:t>
            </a:r>
          </a:p>
        </p:txBody>
      </p:sp>
      <p:sp>
        <p:nvSpPr>
          <p:cNvPr id="12330" name="Text Box 42"/>
          <p:cNvSpPr txBox="1">
            <a:spLocks noChangeArrowheads="1"/>
          </p:cNvSpPr>
          <p:nvPr/>
        </p:nvSpPr>
        <p:spPr bwMode="auto">
          <a:xfrm>
            <a:off x="2667000" y="6003925"/>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i="1">
                <a:solidFill>
                  <a:srgbClr val="3366FF"/>
                </a:solidFill>
                <a:latin typeface="+mn-lt"/>
              </a:rPr>
              <a:t>Key: 7 5 means 75</a:t>
            </a:r>
          </a:p>
        </p:txBody>
      </p:sp>
      <p:sp>
        <p:nvSpPr>
          <p:cNvPr id="12331" name="Text Box 43"/>
          <p:cNvSpPr txBox="1">
            <a:spLocks noChangeArrowheads="1"/>
          </p:cNvSpPr>
          <p:nvPr/>
        </p:nvSpPr>
        <p:spPr bwMode="auto">
          <a:xfrm>
            <a:off x="7010400" y="47244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b="1">
                <a:latin typeface="+mn-lt"/>
              </a:rPr>
              <a:t>Leaves</a:t>
            </a:r>
          </a:p>
        </p:txBody>
      </p:sp>
      <p:sp>
        <p:nvSpPr>
          <p:cNvPr id="12332" name="Text Box 44"/>
          <p:cNvSpPr txBox="1">
            <a:spLocks noChangeArrowheads="1"/>
          </p:cNvSpPr>
          <p:nvPr/>
        </p:nvSpPr>
        <p:spPr bwMode="auto">
          <a:xfrm>
            <a:off x="6172200" y="5181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latin typeface="+mn-lt"/>
              </a:rPr>
              <a:t>7</a:t>
            </a:r>
          </a:p>
        </p:txBody>
      </p:sp>
      <p:sp>
        <p:nvSpPr>
          <p:cNvPr id="12333" name="Text Box 45"/>
          <p:cNvSpPr txBox="1">
            <a:spLocks noChangeArrowheads="1"/>
          </p:cNvSpPr>
          <p:nvPr/>
        </p:nvSpPr>
        <p:spPr bwMode="auto">
          <a:xfrm>
            <a:off x="6172200" y="55467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latin typeface="+mn-lt"/>
              </a:rPr>
              <a:t>8</a:t>
            </a:r>
          </a:p>
        </p:txBody>
      </p:sp>
      <p:sp>
        <p:nvSpPr>
          <p:cNvPr id="12334" name="Text Box 46"/>
          <p:cNvSpPr txBox="1">
            <a:spLocks noChangeArrowheads="1"/>
          </p:cNvSpPr>
          <p:nvPr/>
        </p:nvSpPr>
        <p:spPr bwMode="auto">
          <a:xfrm>
            <a:off x="6172200" y="59277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latin typeface="+mn-lt"/>
              </a:rPr>
              <a:t>9</a:t>
            </a:r>
          </a:p>
        </p:txBody>
      </p:sp>
      <p:sp>
        <p:nvSpPr>
          <p:cNvPr id="12335" name="Text Box 47"/>
          <p:cNvSpPr txBox="1">
            <a:spLocks noChangeArrowheads="1"/>
          </p:cNvSpPr>
          <p:nvPr/>
        </p:nvSpPr>
        <p:spPr bwMode="auto">
          <a:xfrm>
            <a:off x="7010400" y="51816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latin typeface="+mn-lt"/>
              </a:rPr>
              <a:t>5  9</a:t>
            </a:r>
          </a:p>
        </p:txBody>
      </p:sp>
      <p:sp>
        <p:nvSpPr>
          <p:cNvPr id="12336" name="Text Box 48"/>
          <p:cNvSpPr txBox="1">
            <a:spLocks noChangeArrowheads="1"/>
          </p:cNvSpPr>
          <p:nvPr/>
        </p:nvSpPr>
        <p:spPr bwMode="auto">
          <a:xfrm>
            <a:off x="7010400" y="5546725"/>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latin typeface="+mn-lt"/>
              </a:rPr>
              <a:t>3  4  6  6  8</a:t>
            </a:r>
          </a:p>
        </p:txBody>
      </p:sp>
      <p:sp>
        <p:nvSpPr>
          <p:cNvPr id="12337" name="Text Box 49"/>
          <p:cNvSpPr txBox="1">
            <a:spLocks noChangeArrowheads="1"/>
          </p:cNvSpPr>
          <p:nvPr/>
        </p:nvSpPr>
        <p:spPr bwMode="auto">
          <a:xfrm>
            <a:off x="7010400" y="5927725"/>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latin typeface="+mn-lt"/>
              </a:rPr>
              <a:t>1  4  9</a:t>
            </a:r>
          </a:p>
        </p:txBody>
      </p:sp>
      <p:sp>
        <p:nvSpPr>
          <p:cNvPr id="12338" name="Line 50"/>
          <p:cNvSpPr>
            <a:spLocks noChangeShapeType="1"/>
          </p:cNvSpPr>
          <p:nvPr/>
        </p:nvSpPr>
        <p:spPr bwMode="auto">
          <a:xfrm>
            <a:off x="3347864" y="6034088"/>
            <a:ext cx="0" cy="304800"/>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0259" name="Text Box 51"/>
          <p:cNvSpPr txBox="1">
            <a:spLocks noChangeArrowheads="1"/>
          </p:cNvSpPr>
          <p:nvPr/>
        </p:nvSpPr>
        <p:spPr bwMode="auto">
          <a:xfrm>
            <a:off x="5757863" y="16764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latin typeface="+mn-lt"/>
              </a:rPr>
              <a:t>75  79</a:t>
            </a:r>
          </a:p>
        </p:txBody>
      </p:sp>
      <p:sp>
        <p:nvSpPr>
          <p:cNvPr id="10260" name="Rectangle 52"/>
          <p:cNvSpPr>
            <a:spLocks noChangeArrowheads="1"/>
          </p:cNvSpPr>
          <p:nvPr/>
        </p:nvSpPr>
        <p:spPr bwMode="auto">
          <a:xfrm>
            <a:off x="5715000" y="1600200"/>
            <a:ext cx="2590800" cy="15240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61" name="Text Box 53"/>
          <p:cNvSpPr txBox="1">
            <a:spLocks noChangeArrowheads="1"/>
          </p:cNvSpPr>
          <p:nvPr/>
        </p:nvSpPr>
        <p:spPr bwMode="auto">
          <a:xfrm>
            <a:off x="5768975" y="2117725"/>
            <a:ext cx="314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mn-lt"/>
              </a:rPr>
              <a:t>83  84  86  86  88</a:t>
            </a:r>
          </a:p>
        </p:txBody>
      </p:sp>
      <p:sp>
        <p:nvSpPr>
          <p:cNvPr id="10262" name="Text Box 54"/>
          <p:cNvSpPr txBox="1">
            <a:spLocks noChangeArrowheads="1"/>
          </p:cNvSpPr>
          <p:nvPr/>
        </p:nvSpPr>
        <p:spPr bwMode="auto">
          <a:xfrm>
            <a:off x="5748338" y="2574925"/>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mn-lt"/>
              </a:rPr>
              <a:t>91  94  99</a:t>
            </a:r>
          </a:p>
        </p:txBody>
      </p:sp>
      <p:sp>
        <p:nvSpPr>
          <p:cNvPr id="2" name="Title 1"/>
          <p:cNvSpPr>
            <a:spLocks noGrp="1"/>
          </p:cNvSpPr>
          <p:nvPr>
            <p:ph type="title"/>
          </p:nvPr>
        </p:nvSpPr>
        <p:spPr/>
        <p:txBody>
          <a:bodyPr>
            <a:normAutofit/>
          </a:bodyPr>
          <a:lstStyle/>
          <a:p>
            <a:r>
              <a:rPr lang="en-IE" dirty="0" smtClean="0">
                <a:latin typeface="+mn-lt"/>
              </a:rPr>
              <a:t>Creating Stem-and-Leaf Plots</a:t>
            </a:r>
            <a:endParaRPr lang="en-IE" dirty="0">
              <a:latin typeface="+mn-lt"/>
            </a:endParaRPr>
          </a:p>
        </p:txBody>
      </p:sp>
    </p:spTree>
    <p:extLst>
      <p:ext uri="{BB962C8B-B14F-4D97-AF65-F5344CB8AC3E}">
        <p14:creationId xmlns:p14="http://schemas.microsoft.com/office/powerpoint/2010/main" val="1492561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319"/>
                                        </p:tgtEl>
                                        <p:attrNameLst>
                                          <p:attrName>style.visibility</p:attrName>
                                        </p:attrNameLst>
                                      </p:cBhvr>
                                      <p:to>
                                        <p:strVal val="visible"/>
                                      </p:to>
                                    </p:set>
                                    <p:animEffect transition="in" filter="dissolve">
                                      <p:cBhvr>
                                        <p:cTn id="7" dur="500"/>
                                        <p:tgtEl>
                                          <p:spTgt spid="123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325"/>
                                        </p:tgtEl>
                                        <p:attrNameLst>
                                          <p:attrName>style.visibility</p:attrName>
                                        </p:attrNameLst>
                                      </p:cBhvr>
                                      <p:to>
                                        <p:strVal val="visible"/>
                                      </p:to>
                                    </p:set>
                                    <p:animEffect transition="in" filter="box(in)">
                                      <p:cBhvr>
                                        <p:cTn id="12" dur="500"/>
                                        <p:tgtEl>
                                          <p:spTgt spid="12325"/>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2327"/>
                                        </p:tgtEl>
                                        <p:attrNameLst>
                                          <p:attrName>style.visibility</p:attrName>
                                        </p:attrNameLst>
                                      </p:cBhvr>
                                      <p:to>
                                        <p:strVal val="visible"/>
                                      </p:to>
                                    </p:set>
                                    <p:animEffect transition="in" filter="box(in)">
                                      <p:cBhvr>
                                        <p:cTn id="15" dur="500"/>
                                        <p:tgtEl>
                                          <p:spTgt spid="1232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324"/>
                                        </p:tgtEl>
                                        <p:attrNameLst>
                                          <p:attrName>style.visibility</p:attrName>
                                        </p:attrNameLst>
                                      </p:cBhvr>
                                      <p:to>
                                        <p:strVal val="visible"/>
                                      </p:to>
                                    </p:set>
                                    <p:animEffect transition="in" filter="dissolve">
                                      <p:cBhvr>
                                        <p:cTn id="20" dur="500"/>
                                        <p:tgtEl>
                                          <p:spTgt spid="12324"/>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2332"/>
                                        </p:tgtEl>
                                        <p:attrNameLst>
                                          <p:attrName>style.visibility</p:attrName>
                                        </p:attrNameLst>
                                      </p:cBhvr>
                                      <p:to>
                                        <p:strVal val="visible"/>
                                      </p:to>
                                    </p:set>
                                    <p:animEffect transition="in" filter="wipe(up)">
                                      <p:cBhvr>
                                        <p:cTn id="24" dur="500"/>
                                        <p:tgtEl>
                                          <p:spTgt spid="12332"/>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2333"/>
                                        </p:tgtEl>
                                        <p:attrNameLst>
                                          <p:attrName>style.visibility</p:attrName>
                                        </p:attrNameLst>
                                      </p:cBhvr>
                                      <p:to>
                                        <p:strVal val="visible"/>
                                      </p:to>
                                    </p:set>
                                    <p:animEffect transition="in" filter="wipe(up)">
                                      <p:cBhvr>
                                        <p:cTn id="28" dur="500"/>
                                        <p:tgtEl>
                                          <p:spTgt spid="12333"/>
                                        </p:tgtEl>
                                      </p:cBhvr>
                                    </p:animEffect>
                                  </p:childTnLst>
                                </p:cTn>
                              </p:par>
                            </p:childTnLst>
                          </p:cTn>
                        </p:par>
                        <p:par>
                          <p:cTn id="29" fill="hold" nodeType="afterGroup">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12334"/>
                                        </p:tgtEl>
                                        <p:attrNameLst>
                                          <p:attrName>style.visibility</p:attrName>
                                        </p:attrNameLst>
                                      </p:cBhvr>
                                      <p:to>
                                        <p:strVal val="visible"/>
                                      </p:to>
                                    </p:set>
                                    <p:animEffect transition="in" filter="wipe(up)">
                                      <p:cBhvr>
                                        <p:cTn id="32" dur="500"/>
                                        <p:tgtEl>
                                          <p:spTgt spid="123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320"/>
                                        </p:tgtEl>
                                        <p:attrNameLst>
                                          <p:attrName>style.visibility</p:attrName>
                                        </p:attrNameLst>
                                      </p:cBhvr>
                                      <p:to>
                                        <p:strVal val="visible"/>
                                      </p:to>
                                    </p:set>
                                    <p:animEffect transition="in" filter="dissolve">
                                      <p:cBhvr>
                                        <p:cTn id="37" dur="500"/>
                                        <p:tgtEl>
                                          <p:spTgt spid="123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331"/>
                                        </p:tgtEl>
                                        <p:attrNameLst>
                                          <p:attrName>style.visibility</p:attrName>
                                        </p:attrNameLst>
                                      </p:cBhvr>
                                      <p:to>
                                        <p:strVal val="visible"/>
                                      </p:to>
                                    </p:set>
                                    <p:animEffect transition="in" filter="dissolve">
                                      <p:cBhvr>
                                        <p:cTn id="42" dur="500"/>
                                        <p:tgtEl>
                                          <p:spTgt spid="12331"/>
                                        </p:tgtEl>
                                      </p:cBhvr>
                                    </p:animEffect>
                                  </p:childTnLst>
                                </p:cTn>
                              </p:par>
                            </p:childTnLst>
                          </p:cTn>
                        </p:par>
                        <p:par>
                          <p:cTn id="43" fill="hold" nodeType="afterGroup">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2335"/>
                                        </p:tgtEl>
                                        <p:attrNameLst>
                                          <p:attrName>style.visibility</p:attrName>
                                        </p:attrNameLst>
                                      </p:cBhvr>
                                      <p:to>
                                        <p:strVal val="visible"/>
                                      </p:to>
                                    </p:set>
                                    <p:animEffect transition="in" filter="wipe(up)">
                                      <p:cBhvr>
                                        <p:cTn id="46" dur="500"/>
                                        <p:tgtEl>
                                          <p:spTgt spid="12335"/>
                                        </p:tgtEl>
                                      </p:cBhvr>
                                    </p:animEffect>
                                  </p:childTnLst>
                                </p:cTn>
                              </p:par>
                            </p:childTnLst>
                          </p:cTn>
                        </p:par>
                        <p:par>
                          <p:cTn id="47" fill="hold" nodeType="afterGroup">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12336"/>
                                        </p:tgtEl>
                                        <p:attrNameLst>
                                          <p:attrName>style.visibility</p:attrName>
                                        </p:attrNameLst>
                                      </p:cBhvr>
                                      <p:to>
                                        <p:strVal val="visible"/>
                                      </p:to>
                                    </p:set>
                                    <p:animEffect transition="in" filter="wipe(up)">
                                      <p:cBhvr>
                                        <p:cTn id="50" dur="500"/>
                                        <p:tgtEl>
                                          <p:spTgt spid="12336"/>
                                        </p:tgtEl>
                                      </p:cBhvr>
                                    </p:animEffect>
                                  </p:childTnLst>
                                </p:cTn>
                              </p:par>
                            </p:childTnLst>
                          </p:cTn>
                        </p:par>
                        <p:par>
                          <p:cTn id="51" fill="hold" nodeType="afterGroup">
                            <p:stCondLst>
                              <p:cond delay="1500"/>
                            </p:stCondLst>
                            <p:childTnLst>
                              <p:par>
                                <p:cTn id="52" presetID="22" presetClass="entr" presetSubtype="1" fill="hold" grpId="0" nodeType="afterEffect">
                                  <p:stCondLst>
                                    <p:cond delay="0"/>
                                  </p:stCondLst>
                                  <p:childTnLst>
                                    <p:set>
                                      <p:cBhvr>
                                        <p:cTn id="53" dur="1" fill="hold">
                                          <p:stCondLst>
                                            <p:cond delay="0"/>
                                          </p:stCondLst>
                                        </p:cTn>
                                        <p:tgtEl>
                                          <p:spTgt spid="12337"/>
                                        </p:tgtEl>
                                        <p:attrNameLst>
                                          <p:attrName>style.visibility</p:attrName>
                                        </p:attrNameLst>
                                      </p:cBhvr>
                                      <p:to>
                                        <p:strVal val="visible"/>
                                      </p:to>
                                    </p:set>
                                    <p:animEffect transition="in" filter="wipe(up)">
                                      <p:cBhvr>
                                        <p:cTn id="54" dur="500"/>
                                        <p:tgtEl>
                                          <p:spTgt spid="1233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2322"/>
                                        </p:tgtEl>
                                        <p:attrNameLst>
                                          <p:attrName>style.visibility</p:attrName>
                                        </p:attrNameLst>
                                      </p:cBhvr>
                                      <p:to>
                                        <p:strVal val="visible"/>
                                      </p:to>
                                    </p:set>
                                    <p:animEffect transition="in" filter="dissolve">
                                      <p:cBhvr>
                                        <p:cTn id="59" dur="500"/>
                                        <p:tgtEl>
                                          <p:spTgt spid="1232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2329"/>
                                        </p:tgtEl>
                                        <p:attrNameLst>
                                          <p:attrName>style.visibility</p:attrName>
                                        </p:attrNameLst>
                                      </p:cBhvr>
                                      <p:to>
                                        <p:strVal val="visible"/>
                                      </p:to>
                                    </p:set>
                                    <p:animEffect transition="in" filter="dissolve">
                                      <p:cBhvr>
                                        <p:cTn id="64" dur="500"/>
                                        <p:tgtEl>
                                          <p:spTgt spid="12329"/>
                                        </p:tgtEl>
                                      </p:cBhvr>
                                    </p:animEffect>
                                  </p:childTnLst>
                                </p:cTn>
                              </p:par>
                            </p:childTnLst>
                          </p:cTn>
                        </p:par>
                        <p:par>
                          <p:cTn id="65" fill="hold" nodeType="afterGroup">
                            <p:stCondLst>
                              <p:cond delay="500"/>
                            </p:stCondLst>
                            <p:childTnLst>
                              <p:par>
                                <p:cTn id="66" presetID="9" presetClass="entr" presetSubtype="0" fill="hold" grpId="0" nodeType="afterEffect">
                                  <p:stCondLst>
                                    <p:cond delay="0"/>
                                  </p:stCondLst>
                                  <p:childTnLst>
                                    <p:set>
                                      <p:cBhvr>
                                        <p:cTn id="67" dur="1" fill="hold">
                                          <p:stCondLst>
                                            <p:cond delay="0"/>
                                          </p:stCondLst>
                                        </p:cTn>
                                        <p:tgtEl>
                                          <p:spTgt spid="12330"/>
                                        </p:tgtEl>
                                        <p:attrNameLst>
                                          <p:attrName>style.visibility</p:attrName>
                                        </p:attrNameLst>
                                      </p:cBhvr>
                                      <p:to>
                                        <p:strVal val="visible"/>
                                      </p:to>
                                    </p:set>
                                    <p:animEffect transition="in" filter="dissolve">
                                      <p:cBhvr>
                                        <p:cTn id="68" dur="500"/>
                                        <p:tgtEl>
                                          <p:spTgt spid="12330"/>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2338"/>
                                        </p:tgtEl>
                                        <p:attrNameLst>
                                          <p:attrName>style.visibility</p:attrName>
                                        </p:attrNameLst>
                                      </p:cBhvr>
                                      <p:to>
                                        <p:strVal val="visible"/>
                                      </p:to>
                                    </p:set>
                                    <p:animEffect transition="in" filter="dissolve">
                                      <p:cBhvr>
                                        <p:cTn id="71" dur="500"/>
                                        <p:tgtEl>
                                          <p:spTgt spid="12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9" grpId="0"/>
      <p:bldP spid="12320" grpId="0"/>
      <p:bldP spid="12322" grpId="0"/>
      <p:bldP spid="12324" grpId="0"/>
      <p:bldP spid="12325" grpId="0" animBg="1"/>
      <p:bldP spid="12327" grpId="0" animBg="1"/>
      <p:bldP spid="12329" grpId="0"/>
      <p:bldP spid="12330" grpId="0"/>
      <p:bldP spid="12331" grpId="0"/>
      <p:bldP spid="12332" grpId="0"/>
      <p:bldP spid="12333" grpId="0"/>
      <p:bldP spid="12334" grpId="0"/>
      <p:bldP spid="12335" grpId="0"/>
      <p:bldP spid="12336" grpId="0"/>
      <p:bldP spid="12337" grpId="0"/>
      <p:bldP spid="123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descr="Image result for school of fish irel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867" y="4053204"/>
            <a:ext cx="3900066" cy="2117180"/>
          </a:xfrm>
          <a:prstGeom prst="rect">
            <a:avLst/>
          </a:prstGeom>
          <a:noFill/>
          <a:extLst>
            <a:ext uri="{909E8E84-426E-40DD-AFC4-6F175D3DCCD1}">
              <a14:hiddenFill xmlns:a14="http://schemas.microsoft.com/office/drawing/2010/main">
                <a:solidFill>
                  <a:srgbClr val="FFFFFF"/>
                </a:solidFill>
              </a14:hiddenFill>
            </a:ext>
          </a:extLst>
        </p:spPr>
      </p:pic>
      <p:sp>
        <p:nvSpPr>
          <p:cNvPr id="193538" name="Rectangle 2"/>
          <p:cNvSpPr>
            <a:spLocks noGrp="1" noChangeArrowheads="1"/>
          </p:cNvSpPr>
          <p:nvPr>
            <p:ph type="title"/>
          </p:nvPr>
        </p:nvSpPr>
        <p:spPr/>
        <p:txBody>
          <a:bodyPr/>
          <a:lstStyle/>
          <a:p>
            <a:r>
              <a:rPr lang="en-US" dirty="0" smtClean="0"/>
              <a:t>Statistic </a:t>
            </a:r>
            <a:endParaRPr lang="en-US" dirty="0"/>
          </a:p>
        </p:txBody>
      </p:sp>
      <p:sp>
        <p:nvSpPr>
          <p:cNvPr id="193539" name="Rectangle 3"/>
          <p:cNvSpPr>
            <a:spLocks noGrp="1" noChangeArrowheads="1"/>
          </p:cNvSpPr>
          <p:nvPr>
            <p:ph type="body" sz="half" idx="4294967295"/>
          </p:nvPr>
        </p:nvSpPr>
        <p:spPr>
          <a:xfrm>
            <a:off x="0" y="1600200"/>
            <a:ext cx="4038600" cy="4525963"/>
          </a:xfrm>
        </p:spPr>
        <p:txBody>
          <a:bodyPr/>
          <a:lstStyle/>
          <a:p>
            <a:r>
              <a:rPr lang="en-US" smtClean="0"/>
              <a:t>Value calculated from a sample</a:t>
            </a:r>
            <a:endParaRPr lang="en-US"/>
          </a:p>
        </p:txBody>
      </p:sp>
      <p:sp>
        <p:nvSpPr>
          <p:cNvPr id="193541" name="AutoShape 5"/>
          <p:cNvSpPr>
            <a:spLocks noChangeArrowheads="1"/>
          </p:cNvSpPr>
          <p:nvPr/>
        </p:nvSpPr>
        <p:spPr bwMode="auto">
          <a:xfrm rot="1097581">
            <a:off x="838200" y="5301208"/>
            <a:ext cx="1295400" cy="642392"/>
          </a:xfrm>
          <a:custGeom>
            <a:avLst/>
            <a:gdLst>
              <a:gd name="G0" fmla="+- 2356 0 0"/>
              <a:gd name="G1" fmla="+- 21600 0 2356"/>
              <a:gd name="G2" fmla="+- 21600 0 235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56" y="10800"/>
                </a:moveTo>
                <a:cubicBezTo>
                  <a:pt x="2356" y="15463"/>
                  <a:pt x="6137" y="19244"/>
                  <a:pt x="10800" y="19244"/>
                </a:cubicBezTo>
                <a:cubicBezTo>
                  <a:pt x="15463" y="19244"/>
                  <a:pt x="19244" y="15463"/>
                  <a:pt x="19244" y="10800"/>
                </a:cubicBezTo>
                <a:cubicBezTo>
                  <a:pt x="19244" y="6137"/>
                  <a:pt x="15463" y="2356"/>
                  <a:pt x="10800" y="2356"/>
                </a:cubicBezTo>
                <a:cubicBezTo>
                  <a:pt x="6137" y="2356"/>
                  <a:pt x="2356" y="6137"/>
                  <a:pt x="2356" y="10800"/>
                </a:cubicBez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93542" name="AutoShape 6"/>
          <p:cNvSpPr>
            <a:spLocks noChangeArrowheads="1"/>
          </p:cNvSpPr>
          <p:nvPr/>
        </p:nvSpPr>
        <p:spPr bwMode="auto">
          <a:xfrm rot="964060">
            <a:off x="3283533" y="4115475"/>
            <a:ext cx="1295400" cy="731912"/>
          </a:xfrm>
          <a:custGeom>
            <a:avLst/>
            <a:gdLst>
              <a:gd name="G0" fmla="+- 2356 0 0"/>
              <a:gd name="G1" fmla="+- 21600 0 2356"/>
              <a:gd name="G2" fmla="+- 21600 0 235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56" y="10800"/>
                </a:moveTo>
                <a:cubicBezTo>
                  <a:pt x="2356" y="15463"/>
                  <a:pt x="6137" y="19244"/>
                  <a:pt x="10800" y="19244"/>
                </a:cubicBezTo>
                <a:cubicBezTo>
                  <a:pt x="15463" y="19244"/>
                  <a:pt x="19244" y="15463"/>
                  <a:pt x="19244" y="10800"/>
                </a:cubicBezTo>
                <a:cubicBezTo>
                  <a:pt x="19244" y="6137"/>
                  <a:pt x="15463" y="2356"/>
                  <a:pt x="10800" y="2356"/>
                </a:cubicBezTo>
                <a:cubicBezTo>
                  <a:pt x="6137" y="2356"/>
                  <a:pt x="2356" y="6137"/>
                  <a:pt x="2356" y="10800"/>
                </a:cubicBez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93543" name="AutoShape 7"/>
          <p:cNvSpPr>
            <a:spLocks noChangeArrowheads="1"/>
          </p:cNvSpPr>
          <p:nvPr/>
        </p:nvSpPr>
        <p:spPr bwMode="auto">
          <a:xfrm rot="599104">
            <a:off x="1259632" y="4053204"/>
            <a:ext cx="1295400" cy="687080"/>
          </a:xfrm>
          <a:custGeom>
            <a:avLst/>
            <a:gdLst>
              <a:gd name="G0" fmla="+- 2356 0 0"/>
              <a:gd name="G1" fmla="+- 21600 0 2356"/>
              <a:gd name="G2" fmla="+- 21600 0 235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56" y="10800"/>
                </a:moveTo>
                <a:cubicBezTo>
                  <a:pt x="2356" y="15463"/>
                  <a:pt x="6137" y="19244"/>
                  <a:pt x="10800" y="19244"/>
                </a:cubicBezTo>
                <a:cubicBezTo>
                  <a:pt x="15463" y="19244"/>
                  <a:pt x="19244" y="15463"/>
                  <a:pt x="19244" y="10800"/>
                </a:cubicBezTo>
                <a:cubicBezTo>
                  <a:pt x="19244" y="6137"/>
                  <a:pt x="15463" y="2356"/>
                  <a:pt x="10800" y="2356"/>
                </a:cubicBezTo>
                <a:cubicBezTo>
                  <a:pt x="6137" y="2356"/>
                  <a:pt x="2356" y="6137"/>
                  <a:pt x="2356" y="10800"/>
                </a:cubicBez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93544" name="AutoShape 8"/>
          <p:cNvSpPr>
            <a:spLocks noChangeArrowheads="1"/>
          </p:cNvSpPr>
          <p:nvPr/>
        </p:nvSpPr>
        <p:spPr bwMode="auto">
          <a:xfrm rot="1691123">
            <a:off x="2324023" y="5105400"/>
            <a:ext cx="1295400" cy="699864"/>
          </a:xfrm>
          <a:custGeom>
            <a:avLst/>
            <a:gdLst>
              <a:gd name="G0" fmla="+- 2356 0 0"/>
              <a:gd name="G1" fmla="+- 21600 0 2356"/>
              <a:gd name="G2" fmla="+- 21600 0 235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56" y="10800"/>
                </a:moveTo>
                <a:cubicBezTo>
                  <a:pt x="2356" y="15463"/>
                  <a:pt x="6137" y="19244"/>
                  <a:pt x="10800" y="19244"/>
                </a:cubicBezTo>
                <a:cubicBezTo>
                  <a:pt x="15463" y="19244"/>
                  <a:pt x="19244" y="15463"/>
                  <a:pt x="19244" y="10800"/>
                </a:cubicBezTo>
                <a:cubicBezTo>
                  <a:pt x="19244" y="6137"/>
                  <a:pt x="15463" y="2356"/>
                  <a:pt x="10800" y="2356"/>
                </a:cubicBezTo>
                <a:cubicBezTo>
                  <a:pt x="6137" y="2356"/>
                  <a:pt x="2356" y="6137"/>
                  <a:pt x="2356" y="10800"/>
                </a:cubicBez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93546" name="AutoShape 10"/>
          <p:cNvSpPr>
            <a:spLocks noChangeArrowheads="1"/>
          </p:cNvSpPr>
          <p:nvPr/>
        </p:nvSpPr>
        <p:spPr bwMode="auto">
          <a:xfrm>
            <a:off x="381000" y="990600"/>
            <a:ext cx="7924800" cy="2743200"/>
          </a:xfrm>
          <a:prstGeom prst="wedgeRoundRectCallout">
            <a:avLst>
              <a:gd name="adj1" fmla="val -26222"/>
              <a:gd name="adj2" fmla="val -31250"/>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lnSpc>
                <a:spcPct val="100000"/>
              </a:lnSpc>
              <a:spcBef>
                <a:spcPct val="0"/>
              </a:spcBef>
            </a:pPr>
            <a:r>
              <a:rPr lang="en-US" sz="3000" u="none" dirty="0"/>
              <a:t>Suppose we want to know the MEAN length of all the fish in </a:t>
            </a:r>
            <a:r>
              <a:rPr lang="en-US" sz="3000" u="none" dirty="0" smtClean="0"/>
              <a:t>Lough Mask.</a:t>
            </a:r>
            <a:endParaRPr lang="en-US" sz="3000" u="none" dirty="0"/>
          </a:p>
          <a:p>
            <a:pPr eaLnBrk="0" hangingPunct="0">
              <a:lnSpc>
                <a:spcPct val="100000"/>
              </a:lnSpc>
              <a:spcBef>
                <a:spcPct val="0"/>
              </a:spcBef>
            </a:pPr>
            <a:endParaRPr lang="en-US" sz="3000" u="none" dirty="0"/>
          </a:p>
          <a:p>
            <a:pPr eaLnBrk="0" hangingPunct="0">
              <a:lnSpc>
                <a:spcPct val="100000"/>
              </a:lnSpc>
              <a:spcBef>
                <a:spcPct val="0"/>
              </a:spcBef>
            </a:pPr>
            <a:r>
              <a:rPr lang="en-US" sz="3000" u="none" dirty="0"/>
              <a:t>What can we do to estimate this unknown population characteristic?</a:t>
            </a:r>
          </a:p>
        </p:txBody>
      </p:sp>
    </p:spTree>
    <p:extLst>
      <p:ext uri="{BB962C8B-B14F-4D97-AF65-F5344CB8AC3E}">
        <p14:creationId xmlns:p14="http://schemas.microsoft.com/office/powerpoint/2010/main" val="2359268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538"/>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93546"/>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353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35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35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35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3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p:bldP spid="193539" grpId="0" build="p"/>
      <p:bldP spid="193541" grpId="0" animBg="1"/>
      <p:bldP spid="193542" grpId="0" animBg="1"/>
      <p:bldP spid="193543" grpId="0" animBg="1"/>
      <p:bldP spid="193544" grpId="0" animBg="1"/>
      <p:bldP spid="193546"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8"/>
          <p:cNvSpPr txBox="1">
            <a:spLocks noChangeArrowheads="1"/>
          </p:cNvSpPr>
          <p:nvPr/>
        </p:nvSpPr>
        <p:spPr bwMode="auto">
          <a:xfrm>
            <a:off x="468928" y="1412776"/>
            <a:ext cx="8153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b="1" dirty="0" smtClean="0">
                <a:latin typeface="+mn-lt"/>
              </a:rPr>
              <a:t>Find </a:t>
            </a:r>
            <a:r>
              <a:rPr lang="en-US" sz="2400" b="1" dirty="0">
                <a:latin typeface="+mn-lt"/>
              </a:rPr>
              <a:t>the least value, greatest value, mean, median, mode, and range of the data.</a:t>
            </a:r>
          </a:p>
        </p:txBody>
      </p:sp>
      <p:sp>
        <p:nvSpPr>
          <p:cNvPr id="13315" name="Text Box 9"/>
          <p:cNvSpPr txBox="1">
            <a:spLocks noChangeArrowheads="1"/>
          </p:cNvSpPr>
          <p:nvPr/>
        </p:nvSpPr>
        <p:spPr bwMode="auto">
          <a:xfrm>
            <a:off x="5410200" y="2895600"/>
            <a:ext cx="1676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b="1">
                <a:latin typeface="+mn-lt"/>
              </a:rPr>
              <a:t>Stems	</a:t>
            </a:r>
          </a:p>
        </p:txBody>
      </p:sp>
      <p:sp>
        <p:nvSpPr>
          <p:cNvPr id="13316" name="Line 10"/>
          <p:cNvSpPr>
            <a:spLocks noChangeShapeType="1"/>
          </p:cNvSpPr>
          <p:nvPr/>
        </p:nvSpPr>
        <p:spPr bwMode="auto">
          <a:xfrm>
            <a:off x="5562600" y="32766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3317" name="Line 11"/>
          <p:cNvSpPr>
            <a:spLocks noChangeShapeType="1"/>
          </p:cNvSpPr>
          <p:nvPr/>
        </p:nvSpPr>
        <p:spPr bwMode="auto">
          <a:xfrm flipV="1">
            <a:off x="6629400" y="3048000"/>
            <a:ext cx="9525"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3318" name="Text Box 12"/>
          <p:cNvSpPr txBox="1">
            <a:spLocks noChangeArrowheads="1"/>
          </p:cNvSpPr>
          <p:nvPr/>
        </p:nvSpPr>
        <p:spPr bwMode="auto">
          <a:xfrm>
            <a:off x="6858000" y="2895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b="1">
                <a:latin typeface="+mn-lt"/>
              </a:rPr>
              <a:t>Leaves</a:t>
            </a:r>
          </a:p>
        </p:txBody>
      </p:sp>
      <p:sp>
        <p:nvSpPr>
          <p:cNvPr id="13319" name="Text Box 13"/>
          <p:cNvSpPr txBox="1">
            <a:spLocks noChangeArrowheads="1"/>
          </p:cNvSpPr>
          <p:nvPr/>
        </p:nvSpPr>
        <p:spPr bwMode="auto">
          <a:xfrm>
            <a:off x="6019800" y="3276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4</a:t>
            </a:r>
          </a:p>
        </p:txBody>
      </p:sp>
      <p:sp>
        <p:nvSpPr>
          <p:cNvPr id="13320" name="Text Box 14"/>
          <p:cNvSpPr txBox="1">
            <a:spLocks noChangeArrowheads="1"/>
          </p:cNvSpPr>
          <p:nvPr/>
        </p:nvSpPr>
        <p:spPr bwMode="auto">
          <a:xfrm>
            <a:off x="6019800" y="366712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5</a:t>
            </a:r>
          </a:p>
        </p:txBody>
      </p:sp>
      <p:sp>
        <p:nvSpPr>
          <p:cNvPr id="13321" name="Text Box 15"/>
          <p:cNvSpPr txBox="1">
            <a:spLocks noChangeArrowheads="1"/>
          </p:cNvSpPr>
          <p:nvPr/>
        </p:nvSpPr>
        <p:spPr bwMode="auto">
          <a:xfrm>
            <a:off x="6003925" y="40560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6</a:t>
            </a:r>
          </a:p>
        </p:txBody>
      </p:sp>
      <p:sp>
        <p:nvSpPr>
          <p:cNvPr id="13322" name="Text Box 16"/>
          <p:cNvSpPr txBox="1">
            <a:spLocks noChangeArrowheads="1"/>
          </p:cNvSpPr>
          <p:nvPr/>
        </p:nvSpPr>
        <p:spPr bwMode="auto">
          <a:xfrm>
            <a:off x="6846888" y="3298825"/>
            <a:ext cx="2068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0 0 1 5 7</a:t>
            </a:r>
          </a:p>
        </p:txBody>
      </p:sp>
      <p:sp>
        <p:nvSpPr>
          <p:cNvPr id="13323" name="Text Box 17"/>
          <p:cNvSpPr txBox="1">
            <a:spLocks noChangeArrowheads="1"/>
          </p:cNvSpPr>
          <p:nvPr/>
        </p:nvSpPr>
        <p:spPr bwMode="auto">
          <a:xfrm>
            <a:off x="6858000" y="36576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1 1 2 4</a:t>
            </a:r>
          </a:p>
        </p:txBody>
      </p:sp>
      <p:sp>
        <p:nvSpPr>
          <p:cNvPr id="13324" name="Text Box 18"/>
          <p:cNvSpPr txBox="1">
            <a:spLocks noChangeArrowheads="1"/>
          </p:cNvSpPr>
          <p:nvPr/>
        </p:nvSpPr>
        <p:spPr bwMode="auto">
          <a:xfrm>
            <a:off x="6842125" y="40386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3 3 3 5 9 9 </a:t>
            </a:r>
          </a:p>
        </p:txBody>
      </p:sp>
      <p:sp>
        <p:nvSpPr>
          <p:cNvPr id="13325" name="Text Box 19"/>
          <p:cNvSpPr txBox="1">
            <a:spLocks noChangeArrowheads="1"/>
          </p:cNvSpPr>
          <p:nvPr/>
        </p:nvSpPr>
        <p:spPr bwMode="auto">
          <a:xfrm>
            <a:off x="6019800" y="446405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7</a:t>
            </a:r>
          </a:p>
        </p:txBody>
      </p:sp>
      <p:sp>
        <p:nvSpPr>
          <p:cNvPr id="13326" name="Text Box 20"/>
          <p:cNvSpPr txBox="1">
            <a:spLocks noChangeArrowheads="1"/>
          </p:cNvSpPr>
          <p:nvPr/>
        </p:nvSpPr>
        <p:spPr bwMode="auto">
          <a:xfrm>
            <a:off x="6019800" y="4800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8</a:t>
            </a:r>
          </a:p>
        </p:txBody>
      </p:sp>
      <p:sp>
        <p:nvSpPr>
          <p:cNvPr id="13327" name="Text Box 21"/>
          <p:cNvSpPr txBox="1">
            <a:spLocks noChangeArrowheads="1"/>
          </p:cNvSpPr>
          <p:nvPr/>
        </p:nvSpPr>
        <p:spPr bwMode="auto">
          <a:xfrm>
            <a:off x="6019800" y="5181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9</a:t>
            </a:r>
          </a:p>
        </p:txBody>
      </p:sp>
      <p:sp>
        <p:nvSpPr>
          <p:cNvPr id="13328" name="Text Box 22"/>
          <p:cNvSpPr txBox="1">
            <a:spLocks noChangeArrowheads="1"/>
          </p:cNvSpPr>
          <p:nvPr/>
        </p:nvSpPr>
        <p:spPr bwMode="auto">
          <a:xfrm>
            <a:off x="6858000" y="4419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0 4 4</a:t>
            </a:r>
          </a:p>
        </p:txBody>
      </p:sp>
      <p:sp>
        <p:nvSpPr>
          <p:cNvPr id="13329" name="Text Box 23"/>
          <p:cNvSpPr txBox="1">
            <a:spLocks noChangeArrowheads="1"/>
          </p:cNvSpPr>
          <p:nvPr/>
        </p:nvSpPr>
        <p:spPr bwMode="auto">
          <a:xfrm>
            <a:off x="6858000" y="4805363"/>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3 6 7</a:t>
            </a:r>
          </a:p>
        </p:txBody>
      </p:sp>
      <p:sp>
        <p:nvSpPr>
          <p:cNvPr id="13330" name="Text Box 24"/>
          <p:cNvSpPr txBox="1">
            <a:spLocks noChangeArrowheads="1"/>
          </p:cNvSpPr>
          <p:nvPr/>
        </p:nvSpPr>
        <p:spPr bwMode="auto">
          <a:xfrm>
            <a:off x="6858000" y="5181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1 4</a:t>
            </a:r>
          </a:p>
        </p:txBody>
      </p:sp>
      <p:sp>
        <p:nvSpPr>
          <p:cNvPr id="15385" name="Text Box 25"/>
          <p:cNvSpPr txBox="1">
            <a:spLocks noChangeArrowheads="1"/>
          </p:cNvSpPr>
          <p:nvPr/>
        </p:nvSpPr>
        <p:spPr bwMode="auto">
          <a:xfrm>
            <a:off x="685800" y="2667000"/>
            <a:ext cx="4648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The least stem and least leaf give the least value, 40.</a:t>
            </a:r>
          </a:p>
        </p:txBody>
      </p:sp>
      <p:sp>
        <p:nvSpPr>
          <p:cNvPr id="15386" name="Text Box 26"/>
          <p:cNvSpPr txBox="1">
            <a:spLocks noChangeArrowheads="1"/>
          </p:cNvSpPr>
          <p:nvPr/>
        </p:nvSpPr>
        <p:spPr bwMode="auto">
          <a:xfrm>
            <a:off x="685800" y="3657600"/>
            <a:ext cx="449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The greatest stem and greatest leaf give the greatest value, 94.</a:t>
            </a:r>
          </a:p>
        </p:txBody>
      </p:sp>
      <p:sp>
        <p:nvSpPr>
          <p:cNvPr id="15387" name="Text Box 27"/>
          <p:cNvSpPr txBox="1">
            <a:spLocks noChangeArrowheads="1"/>
          </p:cNvSpPr>
          <p:nvPr/>
        </p:nvSpPr>
        <p:spPr bwMode="auto">
          <a:xfrm>
            <a:off x="685800" y="4953000"/>
            <a:ext cx="5486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Use the data values to find the mean (40 + … + 94) ÷ 23 = 64.</a:t>
            </a:r>
          </a:p>
        </p:txBody>
      </p:sp>
      <p:sp>
        <p:nvSpPr>
          <p:cNvPr id="13334" name="Text Box 29"/>
          <p:cNvSpPr txBox="1">
            <a:spLocks noChangeArrowheads="1"/>
          </p:cNvSpPr>
          <p:nvPr/>
        </p:nvSpPr>
        <p:spPr bwMode="auto">
          <a:xfrm>
            <a:off x="5791200" y="5851525"/>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i="1">
                <a:solidFill>
                  <a:srgbClr val="3366FF"/>
                </a:solidFill>
                <a:latin typeface="+mn-lt"/>
              </a:rPr>
              <a:t>Key: 4 0 means 40</a:t>
            </a:r>
          </a:p>
        </p:txBody>
      </p:sp>
      <p:sp>
        <p:nvSpPr>
          <p:cNvPr id="13335" name="Line 30"/>
          <p:cNvSpPr>
            <a:spLocks noChangeShapeType="1"/>
          </p:cNvSpPr>
          <p:nvPr/>
        </p:nvSpPr>
        <p:spPr bwMode="auto">
          <a:xfrm>
            <a:off x="6516216" y="5881688"/>
            <a:ext cx="0" cy="304800"/>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 name="Title 1"/>
          <p:cNvSpPr>
            <a:spLocks noGrp="1"/>
          </p:cNvSpPr>
          <p:nvPr>
            <p:ph type="title"/>
          </p:nvPr>
        </p:nvSpPr>
        <p:spPr/>
        <p:txBody>
          <a:bodyPr/>
          <a:lstStyle/>
          <a:p>
            <a:r>
              <a:rPr lang="en-US" altLang="en-US" dirty="0" smtClean="0"/>
              <a:t>Reading Stem-and-Leaf Plots</a:t>
            </a:r>
            <a:endParaRPr lang="en-IE" dirty="0"/>
          </a:p>
        </p:txBody>
      </p:sp>
    </p:spTree>
    <p:extLst>
      <p:ext uri="{BB962C8B-B14F-4D97-AF65-F5344CB8AC3E}">
        <p14:creationId xmlns:p14="http://schemas.microsoft.com/office/powerpoint/2010/main" val="3235007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385"/>
                                        </p:tgtEl>
                                        <p:attrNameLst>
                                          <p:attrName>style.visibility</p:attrName>
                                        </p:attrNameLst>
                                      </p:cBhvr>
                                      <p:to>
                                        <p:strVal val="visible"/>
                                      </p:to>
                                    </p:set>
                                    <p:animEffect transition="in" filter="slide(fromBottom)">
                                      <p:cBhvr>
                                        <p:cTn id="7" dur="500"/>
                                        <p:tgtEl>
                                          <p:spTgt spid="153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386"/>
                                        </p:tgtEl>
                                        <p:attrNameLst>
                                          <p:attrName>style.visibility</p:attrName>
                                        </p:attrNameLst>
                                      </p:cBhvr>
                                      <p:to>
                                        <p:strVal val="visible"/>
                                      </p:to>
                                    </p:set>
                                    <p:animEffect transition="in" filter="slide(fromBottom)">
                                      <p:cBhvr>
                                        <p:cTn id="12" dur="500"/>
                                        <p:tgtEl>
                                          <p:spTgt spid="153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387"/>
                                        </p:tgtEl>
                                        <p:attrNameLst>
                                          <p:attrName>style.visibility</p:attrName>
                                        </p:attrNameLst>
                                      </p:cBhvr>
                                      <p:to>
                                        <p:strVal val="visible"/>
                                      </p:to>
                                    </p:set>
                                    <p:animEffect transition="in" filter="slide(fromBottom)">
                                      <p:cBhvr>
                                        <p:cTn id="17" dur="500"/>
                                        <p:tgtEl>
                                          <p:spTgt spid="15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5" grpId="0"/>
      <p:bldP spid="15386" grpId="0"/>
      <p:bldP spid="15387"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8"/>
          <p:cNvSpPr txBox="1">
            <a:spLocks noChangeArrowheads="1"/>
          </p:cNvSpPr>
          <p:nvPr/>
        </p:nvSpPr>
        <p:spPr bwMode="auto">
          <a:xfrm>
            <a:off x="457200" y="838200"/>
            <a:ext cx="8153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endParaRPr lang="en-US" altLang="en-US" sz="2400" dirty="0">
              <a:solidFill>
                <a:srgbClr val="006699"/>
              </a:solidFill>
              <a:latin typeface="+mn-lt"/>
            </a:endParaRPr>
          </a:p>
          <a:p>
            <a:pPr eaLnBrk="1" hangingPunct="1">
              <a:spcBef>
                <a:spcPct val="50000"/>
              </a:spcBef>
            </a:pPr>
            <a:endParaRPr lang="en-US" sz="2000" dirty="0">
              <a:latin typeface="+mn-lt"/>
            </a:endParaRPr>
          </a:p>
        </p:txBody>
      </p:sp>
      <p:sp>
        <p:nvSpPr>
          <p:cNvPr id="16409" name="Text Box 25"/>
          <p:cNvSpPr txBox="1">
            <a:spLocks noChangeArrowheads="1"/>
          </p:cNvSpPr>
          <p:nvPr/>
        </p:nvSpPr>
        <p:spPr bwMode="auto">
          <a:xfrm>
            <a:off x="685800" y="1676400"/>
            <a:ext cx="4419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The median is the middle value in the table, 63.</a:t>
            </a:r>
          </a:p>
        </p:txBody>
      </p:sp>
      <p:sp>
        <p:nvSpPr>
          <p:cNvPr id="16410" name="Text Box 26"/>
          <p:cNvSpPr txBox="1">
            <a:spLocks noChangeArrowheads="1"/>
          </p:cNvSpPr>
          <p:nvPr/>
        </p:nvSpPr>
        <p:spPr bwMode="auto">
          <a:xfrm>
            <a:off x="685800" y="2590800"/>
            <a:ext cx="4572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rPr>
              <a:t>To find the mode, look for the number that occurs most often in a row of leaves. Then identify its stem. The mode is 63.</a:t>
            </a:r>
          </a:p>
        </p:txBody>
      </p:sp>
      <p:sp>
        <p:nvSpPr>
          <p:cNvPr id="16411" name="Text Box 27"/>
          <p:cNvSpPr txBox="1">
            <a:spLocks noChangeArrowheads="1"/>
          </p:cNvSpPr>
          <p:nvPr/>
        </p:nvSpPr>
        <p:spPr bwMode="auto">
          <a:xfrm>
            <a:off x="685800" y="4648200"/>
            <a:ext cx="472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latin typeface="+mn-lt"/>
              </a:rPr>
              <a:t>The range is the difference between the greatest and the least value.  94 – 40 = 54.</a:t>
            </a:r>
          </a:p>
        </p:txBody>
      </p:sp>
      <p:sp>
        <p:nvSpPr>
          <p:cNvPr id="14342" name="Text Box 30"/>
          <p:cNvSpPr txBox="1">
            <a:spLocks noChangeArrowheads="1"/>
          </p:cNvSpPr>
          <p:nvPr/>
        </p:nvSpPr>
        <p:spPr bwMode="auto">
          <a:xfrm>
            <a:off x="5410200" y="2895600"/>
            <a:ext cx="1676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b="1">
                <a:latin typeface="+mn-lt"/>
              </a:rPr>
              <a:t>Stems	</a:t>
            </a:r>
          </a:p>
        </p:txBody>
      </p:sp>
      <p:sp>
        <p:nvSpPr>
          <p:cNvPr id="14343" name="Line 31"/>
          <p:cNvSpPr>
            <a:spLocks noChangeShapeType="1"/>
          </p:cNvSpPr>
          <p:nvPr/>
        </p:nvSpPr>
        <p:spPr bwMode="auto">
          <a:xfrm>
            <a:off x="5562600" y="32766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4344" name="Line 32"/>
          <p:cNvSpPr>
            <a:spLocks noChangeShapeType="1"/>
          </p:cNvSpPr>
          <p:nvPr/>
        </p:nvSpPr>
        <p:spPr bwMode="auto">
          <a:xfrm flipV="1">
            <a:off x="6629400" y="3048000"/>
            <a:ext cx="9525"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4345" name="Text Box 33"/>
          <p:cNvSpPr txBox="1">
            <a:spLocks noChangeArrowheads="1"/>
          </p:cNvSpPr>
          <p:nvPr/>
        </p:nvSpPr>
        <p:spPr bwMode="auto">
          <a:xfrm>
            <a:off x="6858000" y="2895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b="1">
                <a:latin typeface="+mn-lt"/>
              </a:rPr>
              <a:t>Leaves</a:t>
            </a:r>
          </a:p>
        </p:txBody>
      </p:sp>
      <p:sp>
        <p:nvSpPr>
          <p:cNvPr id="14346" name="Text Box 34"/>
          <p:cNvSpPr txBox="1">
            <a:spLocks noChangeArrowheads="1"/>
          </p:cNvSpPr>
          <p:nvPr/>
        </p:nvSpPr>
        <p:spPr bwMode="auto">
          <a:xfrm>
            <a:off x="6019800" y="3276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4</a:t>
            </a:r>
          </a:p>
        </p:txBody>
      </p:sp>
      <p:sp>
        <p:nvSpPr>
          <p:cNvPr id="14347" name="Text Box 35"/>
          <p:cNvSpPr txBox="1">
            <a:spLocks noChangeArrowheads="1"/>
          </p:cNvSpPr>
          <p:nvPr/>
        </p:nvSpPr>
        <p:spPr bwMode="auto">
          <a:xfrm>
            <a:off x="6019800" y="366712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5</a:t>
            </a:r>
          </a:p>
        </p:txBody>
      </p:sp>
      <p:sp>
        <p:nvSpPr>
          <p:cNvPr id="14348" name="Text Box 36"/>
          <p:cNvSpPr txBox="1">
            <a:spLocks noChangeArrowheads="1"/>
          </p:cNvSpPr>
          <p:nvPr/>
        </p:nvSpPr>
        <p:spPr bwMode="auto">
          <a:xfrm>
            <a:off x="6003925" y="40560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6</a:t>
            </a:r>
          </a:p>
        </p:txBody>
      </p:sp>
      <p:sp>
        <p:nvSpPr>
          <p:cNvPr id="14349" name="Text Box 37"/>
          <p:cNvSpPr txBox="1">
            <a:spLocks noChangeArrowheads="1"/>
          </p:cNvSpPr>
          <p:nvPr/>
        </p:nvSpPr>
        <p:spPr bwMode="auto">
          <a:xfrm>
            <a:off x="6846888" y="3298825"/>
            <a:ext cx="2068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0 0 1 5 7</a:t>
            </a:r>
          </a:p>
        </p:txBody>
      </p:sp>
      <p:sp>
        <p:nvSpPr>
          <p:cNvPr id="14350" name="Text Box 38"/>
          <p:cNvSpPr txBox="1">
            <a:spLocks noChangeArrowheads="1"/>
          </p:cNvSpPr>
          <p:nvPr/>
        </p:nvSpPr>
        <p:spPr bwMode="auto">
          <a:xfrm>
            <a:off x="6858000" y="36576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1 1 2 4</a:t>
            </a:r>
          </a:p>
        </p:txBody>
      </p:sp>
      <p:sp>
        <p:nvSpPr>
          <p:cNvPr id="14351" name="Text Box 39"/>
          <p:cNvSpPr txBox="1">
            <a:spLocks noChangeArrowheads="1"/>
          </p:cNvSpPr>
          <p:nvPr/>
        </p:nvSpPr>
        <p:spPr bwMode="auto">
          <a:xfrm>
            <a:off x="6842125" y="40386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3 3 3 5 9 9 </a:t>
            </a:r>
          </a:p>
        </p:txBody>
      </p:sp>
      <p:sp>
        <p:nvSpPr>
          <p:cNvPr id="14352" name="Text Box 40"/>
          <p:cNvSpPr txBox="1">
            <a:spLocks noChangeArrowheads="1"/>
          </p:cNvSpPr>
          <p:nvPr/>
        </p:nvSpPr>
        <p:spPr bwMode="auto">
          <a:xfrm>
            <a:off x="6019800" y="446405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7</a:t>
            </a:r>
          </a:p>
        </p:txBody>
      </p:sp>
      <p:sp>
        <p:nvSpPr>
          <p:cNvPr id="14353" name="Text Box 41"/>
          <p:cNvSpPr txBox="1">
            <a:spLocks noChangeArrowheads="1"/>
          </p:cNvSpPr>
          <p:nvPr/>
        </p:nvSpPr>
        <p:spPr bwMode="auto">
          <a:xfrm>
            <a:off x="6019800" y="4800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8</a:t>
            </a:r>
          </a:p>
        </p:txBody>
      </p:sp>
      <p:sp>
        <p:nvSpPr>
          <p:cNvPr id="14354" name="Text Box 42"/>
          <p:cNvSpPr txBox="1">
            <a:spLocks noChangeArrowheads="1"/>
          </p:cNvSpPr>
          <p:nvPr/>
        </p:nvSpPr>
        <p:spPr bwMode="auto">
          <a:xfrm>
            <a:off x="6019800" y="5181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9</a:t>
            </a:r>
          </a:p>
        </p:txBody>
      </p:sp>
      <p:sp>
        <p:nvSpPr>
          <p:cNvPr id="14355" name="Text Box 43"/>
          <p:cNvSpPr txBox="1">
            <a:spLocks noChangeArrowheads="1"/>
          </p:cNvSpPr>
          <p:nvPr/>
        </p:nvSpPr>
        <p:spPr bwMode="auto">
          <a:xfrm>
            <a:off x="6858000" y="4419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0 4 4</a:t>
            </a:r>
          </a:p>
        </p:txBody>
      </p:sp>
      <p:sp>
        <p:nvSpPr>
          <p:cNvPr id="14356" name="Text Box 44"/>
          <p:cNvSpPr txBox="1">
            <a:spLocks noChangeArrowheads="1"/>
          </p:cNvSpPr>
          <p:nvPr/>
        </p:nvSpPr>
        <p:spPr bwMode="auto">
          <a:xfrm>
            <a:off x="6858000" y="4805363"/>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3 6 7</a:t>
            </a:r>
          </a:p>
        </p:txBody>
      </p:sp>
      <p:sp>
        <p:nvSpPr>
          <p:cNvPr id="14357" name="Text Box 45"/>
          <p:cNvSpPr txBox="1">
            <a:spLocks noChangeArrowheads="1"/>
          </p:cNvSpPr>
          <p:nvPr/>
        </p:nvSpPr>
        <p:spPr bwMode="auto">
          <a:xfrm>
            <a:off x="6858000" y="5181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mn-lt"/>
              </a:rPr>
              <a:t>1 4</a:t>
            </a:r>
          </a:p>
        </p:txBody>
      </p:sp>
      <p:sp>
        <p:nvSpPr>
          <p:cNvPr id="14358" name="Text Box 46"/>
          <p:cNvSpPr txBox="1">
            <a:spLocks noChangeArrowheads="1"/>
          </p:cNvSpPr>
          <p:nvPr/>
        </p:nvSpPr>
        <p:spPr bwMode="auto">
          <a:xfrm>
            <a:off x="5791200" y="5851525"/>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i="1">
                <a:solidFill>
                  <a:srgbClr val="3366FF"/>
                </a:solidFill>
                <a:latin typeface="+mn-lt"/>
              </a:rPr>
              <a:t>Key: 4 0 means 40</a:t>
            </a:r>
          </a:p>
        </p:txBody>
      </p:sp>
      <p:sp>
        <p:nvSpPr>
          <p:cNvPr id="14359" name="Line 47"/>
          <p:cNvSpPr>
            <a:spLocks noChangeShapeType="1"/>
          </p:cNvSpPr>
          <p:nvPr/>
        </p:nvSpPr>
        <p:spPr bwMode="auto">
          <a:xfrm>
            <a:off x="6516216" y="5881688"/>
            <a:ext cx="0" cy="304800"/>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 name="Title 2"/>
          <p:cNvSpPr>
            <a:spLocks noGrp="1"/>
          </p:cNvSpPr>
          <p:nvPr>
            <p:ph type="title"/>
          </p:nvPr>
        </p:nvSpPr>
        <p:spPr/>
        <p:txBody>
          <a:bodyPr/>
          <a:lstStyle/>
          <a:p>
            <a:r>
              <a:rPr lang="en-IE" dirty="0" smtClean="0"/>
              <a:t>Reading Stem-and-Leaf Plot</a:t>
            </a:r>
            <a:endParaRPr lang="en-IE" dirty="0"/>
          </a:p>
        </p:txBody>
      </p:sp>
    </p:spTree>
    <p:extLst>
      <p:ext uri="{BB962C8B-B14F-4D97-AF65-F5344CB8AC3E}">
        <p14:creationId xmlns:p14="http://schemas.microsoft.com/office/powerpoint/2010/main" val="3059696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409"/>
                                        </p:tgtEl>
                                        <p:attrNameLst>
                                          <p:attrName>style.visibility</p:attrName>
                                        </p:attrNameLst>
                                      </p:cBhvr>
                                      <p:to>
                                        <p:strVal val="visible"/>
                                      </p:to>
                                    </p:set>
                                    <p:animEffect transition="in" filter="slide(fromBottom)">
                                      <p:cBhvr>
                                        <p:cTn id="7" dur="500"/>
                                        <p:tgtEl>
                                          <p:spTgt spid="164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6410"/>
                                        </p:tgtEl>
                                        <p:attrNameLst>
                                          <p:attrName>style.visibility</p:attrName>
                                        </p:attrNameLst>
                                      </p:cBhvr>
                                      <p:to>
                                        <p:strVal val="visible"/>
                                      </p:to>
                                    </p:set>
                                    <p:animEffect transition="in" filter="slide(fromBottom)">
                                      <p:cBhvr>
                                        <p:cTn id="12" dur="500"/>
                                        <p:tgtEl>
                                          <p:spTgt spid="164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6411"/>
                                        </p:tgtEl>
                                        <p:attrNameLst>
                                          <p:attrName>style.visibility</p:attrName>
                                        </p:attrNameLst>
                                      </p:cBhvr>
                                      <p:to>
                                        <p:strVal val="visible"/>
                                      </p:to>
                                    </p:set>
                                    <p:animEffect transition="in" filter="slide(fromBottom)">
                                      <p:cBhvr>
                                        <p:cTn id="17" dur="500"/>
                                        <p:tgtEl>
                                          <p:spTgt spid="16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9" grpId="0"/>
      <p:bldP spid="16410" grpId="0"/>
      <p:bldP spid="16411"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dirty="0" smtClean="0"/>
              <a:t>Histograms</a:t>
            </a:r>
            <a:endParaRPr lang="en-US" dirty="0"/>
          </a:p>
        </p:txBody>
      </p:sp>
      <p:sp>
        <p:nvSpPr>
          <p:cNvPr id="131075" name="Rectangle 3"/>
          <p:cNvSpPr>
            <a:spLocks noGrp="1" noChangeArrowheads="1"/>
          </p:cNvSpPr>
          <p:nvPr>
            <p:ph sz="quarter" idx="1"/>
          </p:nvPr>
        </p:nvSpPr>
        <p:spPr/>
        <p:txBody>
          <a:bodyPr>
            <a:normAutofit fontScale="92500" lnSpcReduction="20000"/>
          </a:bodyPr>
          <a:lstStyle/>
          <a:p>
            <a:r>
              <a:rPr lang="en-US" dirty="0" smtClean="0"/>
              <a:t>When to Use		</a:t>
            </a:r>
          </a:p>
          <a:p>
            <a:pPr lvl="1"/>
            <a:r>
              <a:rPr lang="en-US" dirty="0" smtClean="0"/>
              <a:t>Univariate (single variable) numerical data</a:t>
            </a:r>
          </a:p>
          <a:p>
            <a:endParaRPr lang="en-US" dirty="0" smtClean="0"/>
          </a:p>
          <a:p>
            <a:pPr marL="274320" lvl="1">
              <a:spcBef>
                <a:spcPts val="600"/>
              </a:spcBef>
              <a:buClr>
                <a:schemeClr val="accent1"/>
              </a:buClr>
            </a:pPr>
            <a:r>
              <a:rPr lang="en-US" sz="2600" dirty="0"/>
              <a:t>Discrete data</a:t>
            </a:r>
          </a:p>
          <a:p>
            <a:pPr lvl="1"/>
            <a:r>
              <a:rPr lang="en-IE" dirty="0"/>
              <a:t>May only take on a finite number of values or countable number of values</a:t>
            </a:r>
          </a:p>
          <a:p>
            <a:pPr lvl="1"/>
            <a:r>
              <a:rPr lang="en-US" dirty="0" smtClean="0"/>
              <a:t>Draw a horizontal scale and mark it with the possible values for the variable</a:t>
            </a:r>
          </a:p>
          <a:p>
            <a:pPr lvl="1"/>
            <a:r>
              <a:rPr lang="en-US" dirty="0" smtClean="0"/>
              <a:t>Draw a vertical scale and mark it with frequency or relative frequency</a:t>
            </a:r>
          </a:p>
          <a:p>
            <a:pPr lvl="1"/>
            <a:r>
              <a:rPr lang="en-US" dirty="0" smtClean="0"/>
              <a:t>Above each possible value, draw a rectangle </a:t>
            </a:r>
            <a:r>
              <a:rPr lang="en-US" dirty="0" err="1" smtClean="0"/>
              <a:t>centred</a:t>
            </a:r>
            <a:r>
              <a:rPr lang="en-US" dirty="0" smtClean="0"/>
              <a:t> at that value with a height corresponding to its frequency or relative frequency</a:t>
            </a:r>
          </a:p>
          <a:p>
            <a:r>
              <a:rPr lang="en-US" dirty="0" smtClean="0"/>
              <a:t>To describe</a:t>
            </a:r>
          </a:p>
          <a:p>
            <a:pPr lvl="1"/>
            <a:r>
              <a:rPr lang="en-US" dirty="0" smtClean="0"/>
              <a:t>Comment on the </a:t>
            </a:r>
            <a:r>
              <a:rPr lang="en-US" dirty="0" err="1" smtClean="0"/>
              <a:t>centre</a:t>
            </a:r>
            <a:r>
              <a:rPr lang="en-US" dirty="0" smtClean="0"/>
              <a:t>, spread, and shape of the distribution and if there are any unusual features</a:t>
            </a:r>
            <a:endParaRPr lang="en-US" dirty="0"/>
          </a:p>
        </p:txBody>
      </p:sp>
      <p:sp>
        <p:nvSpPr>
          <p:cNvPr id="131078" name="AutoShape 6"/>
          <p:cNvSpPr>
            <a:spLocks noChangeArrowheads="1"/>
          </p:cNvSpPr>
          <p:nvPr/>
        </p:nvSpPr>
        <p:spPr bwMode="auto">
          <a:xfrm>
            <a:off x="6477000" y="3124200"/>
            <a:ext cx="914400" cy="609600"/>
          </a:xfrm>
          <a:prstGeom prst="wedgeRoundRectCallout">
            <a:avLst>
              <a:gd name="adj1" fmla="val -43750"/>
              <a:gd name="adj2" fmla="val 70000"/>
              <a:gd name="adj3"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endParaRPr lang="en-US">
              <a:latin typeface="+mj-lt"/>
            </a:endParaRPr>
          </a:p>
        </p:txBody>
      </p:sp>
      <p:sp>
        <p:nvSpPr>
          <p:cNvPr id="131079" name="AutoShape 7"/>
          <p:cNvSpPr>
            <a:spLocks noChangeArrowheads="1"/>
          </p:cNvSpPr>
          <p:nvPr/>
        </p:nvSpPr>
        <p:spPr bwMode="auto">
          <a:xfrm>
            <a:off x="4373096" y="2708920"/>
            <a:ext cx="4495800" cy="1024880"/>
          </a:xfrm>
          <a:prstGeom prst="wedgeRoundRectCallout">
            <a:avLst>
              <a:gd name="adj1" fmla="val -40676"/>
              <a:gd name="adj2" fmla="val -63370"/>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dirty="0">
                <a:latin typeface="+mj-lt"/>
              </a:rPr>
              <a:t>Constructed differently for discrete versus continuous data</a:t>
            </a:r>
          </a:p>
        </p:txBody>
      </p:sp>
      <p:sp>
        <p:nvSpPr>
          <p:cNvPr id="131080" name="AutoShape 8"/>
          <p:cNvSpPr>
            <a:spLocks noChangeArrowheads="1"/>
          </p:cNvSpPr>
          <p:nvPr/>
        </p:nvSpPr>
        <p:spPr bwMode="auto">
          <a:xfrm>
            <a:off x="2267744" y="1678320"/>
            <a:ext cx="7315200" cy="838200"/>
          </a:xfrm>
          <a:prstGeom prst="wedgeRoundRectCallout">
            <a:avLst>
              <a:gd name="adj1" fmla="val -46662"/>
              <a:gd name="adj2" fmla="val -77918"/>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350" indent="7938">
              <a:lnSpc>
                <a:spcPct val="100000"/>
              </a:lnSpc>
            </a:pPr>
            <a:r>
              <a:rPr lang="en-US">
                <a:latin typeface="+mj-lt"/>
              </a:rPr>
              <a:t>For comparative histograms – use two separate graphs with the same scale on the horizontal axis</a:t>
            </a:r>
          </a:p>
        </p:txBody>
      </p:sp>
    </p:spTree>
    <p:extLst>
      <p:ext uri="{BB962C8B-B14F-4D97-AF65-F5344CB8AC3E}">
        <p14:creationId xmlns:p14="http://schemas.microsoft.com/office/powerpoint/2010/main" val="4473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079"/>
                                        </p:tgtEl>
                                        <p:attrNameLst>
                                          <p:attrName>style.visibility</p:attrName>
                                        </p:attrNameLst>
                                      </p:cBhvr>
                                      <p:to>
                                        <p:strVal val="visible"/>
                                      </p:to>
                                    </p:set>
                                  </p:childTnLst>
                                  <p:subTnLst>
                                    <p:set>
                                      <p:cBhvr override="childStyle">
                                        <p:cTn dur="1" fill="hold" display="0" masterRel="nextClick" afterEffect="1"/>
                                        <p:tgtEl>
                                          <p:spTgt spid="13107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107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107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107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31075">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3107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1075">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1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9" grpId="0" animBg="1"/>
      <p:bldP spid="131080"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body" idx="4294967295"/>
          </p:nvPr>
        </p:nvSpPr>
        <p:spPr>
          <a:xfrm>
            <a:off x="609600" y="609600"/>
            <a:ext cx="8534400" cy="5867400"/>
          </a:xfrm>
        </p:spPr>
        <p:txBody>
          <a:bodyPr/>
          <a:lstStyle/>
          <a:p>
            <a:pPr marL="0" indent="0">
              <a:lnSpc>
                <a:spcPct val="80000"/>
              </a:lnSpc>
              <a:buFontTx/>
              <a:buNone/>
            </a:pPr>
            <a:r>
              <a:rPr lang="en-US" sz="2800">
                <a:solidFill>
                  <a:srgbClr val="0000FF"/>
                </a:solidFill>
                <a:latin typeface="Bookman Old Style" panose="02050604050505020204" pitchFamily="18" charset="0"/>
              </a:rPr>
              <a:t>Queen honey bees mate shortly after they become adults.  During a mating flight, the queen usually takes several partners, collecting sperm that she will store and use throughout the rest of her life.  A study on honey bees provided the following data on the number of partners for 30 queen bees.</a:t>
            </a:r>
          </a:p>
          <a:p>
            <a:pPr marL="0" indent="0">
              <a:lnSpc>
                <a:spcPct val="80000"/>
              </a:lnSpc>
              <a:buFontTx/>
              <a:buNone/>
            </a:pPr>
            <a:endParaRPr lang="en-US" sz="2800">
              <a:solidFill>
                <a:srgbClr val="0000FF"/>
              </a:solidFill>
              <a:latin typeface="Bookman Old Style" panose="02050604050505020204" pitchFamily="18" charset="0"/>
            </a:endParaRPr>
          </a:p>
          <a:p>
            <a:pPr marL="0" indent="0">
              <a:lnSpc>
                <a:spcPct val="80000"/>
              </a:lnSpc>
              <a:buFontTx/>
              <a:buNone/>
            </a:pPr>
            <a:r>
              <a:rPr lang="en-US" sz="2500">
                <a:solidFill>
                  <a:srgbClr val="00CC00"/>
                </a:solidFill>
                <a:latin typeface="Bookman Old Style" panose="02050604050505020204" pitchFamily="18" charset="0"/>
              </a:rPr>
              <a:t>12	2	4	6	6	7	8	7	8     11 8	3	5	6	7	10	1	9    	7     6 9	7	5	4	7	4	6	7	8    10</a:t>
            </a:r>
            <a:r>
              <a:rPr lang="en-US" sz="2800">
                <a:solidFill>
                  <a:srgbClr val="00CC00"/>
                </a:solidFill>
                <a:latin typeface="Bookman Old Style" panose="02050604050505020204" pitchFamily="18" charset="0"/>
              </a:rPr>
              <a:t> </a:t>
            </a:r>
          </a:p>
          <a:p>
            <a:pPr marL="0" indent="0">
              <a:lnSpc>
                <a:spcPct val="80000"/>
              </a:lnSpc>
              <a:buFontTx/>
              <a:buNone/>
            </a:pPr>
            <a:endParaRPr lang="en-US" sz="2800">
              <a:solidFill>
                <a:srgbClr val="00CC00"/>
              </a:solidFill>
              <a:latin typeface="Bookman Old Style" panose="02050604050505020204" pitchFamily="18" charset="0"/>
            </a:endParaRPr>
          </a:p>
          <a:p>
            <a:pPr marL="0" indent="0">
              <a:lnSpc>
                <a:spcPct val="80000"/>
              </a:lnSpc>
              <a:buFontTx/>
              <a:buNone/>
            </a:pPr>
            <a:r>
              <a:rPr lang="en-US" sz="2800">
                <a:solidFill>
                  <a:srgbClr val="00CC00"/>
                </a:solidFill>
                <a:latin typeface="Bookman Old Style" panose="02050604050505020204" pitchFamily="18" charset="0"/>
              </a:rPr>
              <a:t>Create a histogram for the number of partners of the queen bees.</a:t>
            </a:r>
          </a:p>
          <a:p>
            <a:pPr marL="0" indent="0">
              <a:lnSpc>
                <a:spcPct val="80000"/>
              </a:lnSpc>
              <a:buFontTx/>
              <a:buNone/>
            </a:pPr>
            <a:r>
              <a:rPr lang="en-US" sz="2100">
                <a:solidFill>
                  <a:srgbClr val="0000FF"/>
                </a:solidFill>
                <a:latin typeface="Bookman Old Style" panose="02050604050505020204" pitchFamily="18" charset="0"/>
              </a:rPr>
              <a:t>	</a:t>
            </a:r>
          </a:p>
        </p:txBody>
      </p:sp>
    </p:spTree>
    <p:extLst>
      <p:ext uri="{BB962C8B-B14F-4D97-AF65-F5344CB8AC3E}">
        <p14:creationId xmlns:p14="http://schemas.microsoft.com/office/powerpoint/2010/main" val="54026709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63" name="AutoShape 19"/>
          <p:cNvSpPr>
            <a:spLocks noChangeArrowheads="1"/>
          </p:cNvSpPr>
          <p:nvPr/>
        </p:nvSpPr>
        <p:spPr bwMode="auto">
          <a:xfrm>
            <a:off x="5943600" y="1066800"/>
            <a:ext cx="3124200" cy="1712912"/>
          </a:xfrm>
          <a:prstGeom prst="wedgeRoundRectCallout">
            <a:avLst>
              <a:gd name="adj1" fmla="val -227784"/>
              <a:gd name="adj2" fmla="val 25295"/>
              <a:gd name="adj3" fmla="val 16667"/>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a:solidFill>
                  <a:srgbClr val="FFFF00"/>
                </a:solidFill>
              </a:rPr>
              <a:t>Next draw a vertical axis, scaled  with frequency or relative frequency.</a:t>
            </a:r>
          </a:p>
        </p:txBody>
      </p:sp>
      <p:pic>
        <p:nvPicPr>
          <p:cNvPr id="159746" name="Picture 2"/>
          <p:cNvPicPr>
            <a:picLocks noChangeAspect="1" noChangeArrowheads="1"/>
          </p:cNvPicPr>
          <p:nvPr/>
        </p:nvPicPr>
        <p:blipFill>
          <a:blip r:embed="rId2">
            <a:extLst>
              <a:ext uri="{28A0092B-C50C-407E-A947-70E740481C1C}">
                <a14:useLocalDpi xmlns:a14="http://schemas.microsoft.com/office/drawing/2010/main" val="0"/>
              </a:ext>
            </a:extLst>
          </a:blip>
          <a:srcRect l="3906"/>
          <a:stretch>
            <a:fillRect/>
          </a:stretch>
        </p:blipFill>
        <p:spPr bwMode="auto">
          <a:xfrm>
            <a:off x="0" y="685800"/>
            <a:ext cx="4818063" cy="4111625"/>
          </a:xfrm>
          <a:prstGeom prst="rect">
            <a:avLst/>
          </a:prstGeom>
          <a:noFill/>
          <a:extLst>
            <a:ext uri="{909E8E84-426E-40DD-AFC4-6F175D3DCCD1}">
              <a14:hiddenFill xmlns:a14="http://schemas.microsoft.com/office/drawing/2010/main">
                <a:solidFill>
                  <a:srgbClr val="FFFFFF"/>
                </a:solidFill>
              </a14:hiddenFill>
            </a:ext>
          </a:extLst>
        </p:spPr>
      </p:pic>
      <p:sp>
        <p:nvSpPr>
          <p:cNvPr id="159747" name="AutoShape 3"/>
          <p:cNvSpPr>
            <a:spLocks noChangeArrowheads="1"/>
          </p:cNvSpPr>
          <p:nvPr/>
        </p:nvSpPr>
        <p:spPr bwMode="auto">
          <a:xfrm>
            <a:off x="5791200" y="685800"/>
            <a:ext cx="3124200" cy="1807096"/>
          </a:xfrm>
          <a:prstGeom prst="wedgeRoundRectCallout">
            <a:avLst>
              <a:gd name="adj1" fmla="val -99004"/>
              <a:gd name="adj2" fmla="val 143566"/>
              <a:gd name="adj3" fmla="val 16667"/>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dirty="0">
                <a:solidFill>
                  <a:srgbClr val="FFFF00"/>
                </a:solidFill>
              </a:rPr>
              <a:t>First draw a horizontal axis, scaled with the possible values of the variable of interest.</a:t>
            </a:r>
          </a:p>
        </p:txBody>
      </p:sp>
      <p:sp>
        <p:nvSpPr>
          <p:cNvPr id="159780" name="AutoShape 36"/>
          <p:cNvSpPr>
            <a:spLocks noChangeArrowheads="1"/>
          </p:cNvSpPr>
          <p:nvPr/>
        </p:nvSpPr>
        <p:spPr bwMode="auto">
          <a:xfrm>
            <a:off x="533400" y="4724400"/>
            <a:ext cx="3462536" cy="1152872"/>
          </a:xfrm>
          <a:prstGeom prst="wedgeRoundRectCallout">
            <a:avLst>
              <a:gd name="adj1" fmla="val -45495"/>
              <a:gd name="adj2" fmla="val -170019"/>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350" indent="7938" algn="ctr"/>
            <a:r>
              <a:rPr lang="en-US"/>
              <a:t>Suppose we use relative frequency instead of frequency on the vertical axis.</a:t>
            </a:r>
          </a:p>
        </p:txBody>
      </p:sp>
      <p:pic>
        <p:nvPicPr>
          <p:cNvPr id="159783" name="Picture 39"/>
          <p:cNvPicPr>
            <a:picLocks noChangeAspect="1" noChangeArrowheads="1"/>
          </p:cNvPicPr>
          <p:nvPr/>
        </p:nvPicPr>
        <p:blipFill>
          <a:blip r:embed="rId3">
            <a:extLst>
              <a:ext uri="{28A0092B-C50C-407E-A947-70E740481C1C}">
                <a14:useLocalDpi xmlns:a14="http://schemas.microsoft.com/office/drawing/2010/main" val="0"/>
              </a:ext>
            </a:extLst>
          </a:blip>
          <a:srcRect t="43610" b="41853"/>
          <a:stretch>
            <a:fillRect/>
          </a:stretch>
        </p:blipFill>
        <p:spPr bwMode="auto">
          <a:xfrm>
            <a:off x="301625" y="3822700"/>
            <a:ext cx="40417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784" name="Picture 40"/>
          <p:cNvPicPr>
            <a:picLocks noChangeAspect="1" noChangeArrowheads="1"/>
          </p:cNvPicPr>
          <p:nvPr/>
        </p:nvPicPr>
        <p:blipFill>
          <a:blip r:embed="rId4">
            <a:extLst>
              <a:ext uri="{28A0092B-C50C-407E-A947-70E740481C1C}">
                <a14:useLocalDpi xmlns:a14="http://schemas.microsoft.com/office/drawing/2010/main" val="0"/>
              </a:ext>
            </a:extLst>
          </a:blip>
          <a:srcRect r="86562"/>
          <a:stretch>
            <a:fillRect/>
          </a:stretch>
        </p:blipFill>
        <p:spPr bwMode="auto">
          <a:xfrm>
            <a:off x="-31750" y="1187450"/>
            <a:ext cx="762000" cy="318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9779" name="AutoShape 35"/>
          <p:cNvSpPr>
            <a:spLocks noChangeArrowheads="1"/>
          </p:cNvSpPr>
          <p:nvPr/>
        </p:nvSpPr>
        <p:spPr bwMode="auto">
          <a:xfrm>
            <a:off x="5791200" y="457200"/>
            <a:ext cx="3124200" cy="1531640"/>
          </a:xfrm>
          <a:prstGeom prst="wedgeRoundRectCallout">
            <a:avLst>
              <a:gd name="adj1" fmla="val -141607"/>
              <a:gd name="adj2" fmla="val 106689"/>
              <a:gd name="adj3" fmla="val 16667"/>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350" indent="7938" algn="ctr"/>
            <a:r>
              <a:rPr lang="en-US">
                <a:solidFill>
                  <a:srgbClr val="FFFF00"/>
                </a:solidFill>
              </a:rPr>
              <a:t>Draw a rectangle above each value with a height corresponding to the frequency.</a:t>
            </a:r>
          </a:p>
        </p:txBody>
      </p:sp>
      <p:pic>
        <p:nvPicPr>
          <p:cNvPr id="159781" name="Picture 37"/>
          <p:cNvPicPr>
            <a:picLocks noChangeAspect="1" noChangeArrowheads="1"/>
          </p:cNvPicPr>
          <p:nvPr/>
        </p:nvPicPr>
        <p:blipFill>
          <a:blip r:embed="rId5">
            <a:extLst>
              <a:ext uri="{28A0092B-C50C-407E-A947-70E740481C1C}">
                <a14:useLocalDpi xmlns:a14="http://schemas.microsoft.com/office/drawing/2010/main" val="0"/>
              </a:ext>
            </a:extLst>
          </a:blip>
          <a:srcRect l="2815" r="4556"/>
          <a:stretch>
            <a:fillRect/>
          </a:stretch>
        </p:blipFill>
        <p:spPr bwMode="auto">
          <a:xfrm>
            <a:off x="4495800" y="768350"/>
            <a:ext cx="46482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770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7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974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59763"/>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15978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59763"/>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59779"/>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159783"/>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159784"/>
                                        </p:tgtEl>
                                        <p:attrNameLst>
                                          <p:attrName>style.visibility</p:attrName>
                                        </p:attrNameLst>
                                      </p:cBhvr>
                                      <p:to>
                                        <p:strVal val="hidden"/>
                                      </p:to>
                                    </p:set>
                                  </p:childTnLst>
                                </p:cTn>
                              </p:par>
                            </p:childTnLst>
                          </p:cTn>
                        </p:par>
                        <p:par>
                          <p:cTn id="26" fill="hold" nodeType="afterGroup">
                            <p:stCondLst>
                              <p:cond delay="0"/>
                            </p:stCondLst>
                            <p:childTnLst>
                              <p:par>
                                <p:cTn id="27" presetID="1" presetClass="entr" presetSubtype="0" fill="hold" nodeType="afterEffect">
                                  <p:stCondLst>
                                    <p:cond delay="0"/>
                                  </p:stCondLst>
                                  <p:childTnLst>
                                    <p:set>
                                      <p:cBhvr>
                                        <p:cTn id="28" dur="1" fill="hold">
                                          <p:stCondLst>
                                            <p:cond delay="0"/>
                                          </p:stCondLst>
                                        </p:cTn>
                                        <p:tgtEl>
                                          <p:spTgt spid="15974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59779"/>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59780"/>
                                        </p:tgtEl>
                                        <p:attrNameLst>
                                          <p:attrName>style.visibility</p:attrName>
                                        </p:attrNameLst>
                                      </p:cBhvr>
                                      <p:to>
                                        <p:strVal val="visible"/>
                                      </p:to>
                                    </p:set>
                                  </p:childTnLst>
                                  <p:subTnLst>
                                    <p:set>
                                      <p:cBhvr override="childStyle">
                                        <p:cTn dur="1" fill="hold" display="0" masterRel="nextClick" afterEffect="1"/>
                                        <p:tgtEl>
                                          <p:spTgt spid="159780"/>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59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63" grpId="0" animBg="1"/>
      <p:bldP spid="159763" grpId="1" animBg="1"/>
      <p:bldP spid="159747" grpId="0" animBg="1"/>
      <p:bldP spid="159780" grpId="0" animBg="1"/>
      <p:bldP spid="159779" grpId="0" animBg="1"/>
      <p:bldP spid="159779" grpId="1"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smtClean="0"/>
              <a:t>Histograms</a:t>
            </a:r>
            <a:endParaRPr lang="en-US"/>
          </a:p>
        </p:txBody>
      </p:sp>
      <p:sp>
        <p:nvSpPr>
          <p:cNvPr id="160771" name="Rectangle 3"/>
          <p:cNvSpPr>
            <a:spLocks noGrp="1" noChangeArrowheads="1"/>
          </p:cNvSpPr>
          <p:nvPr>
            <p:ph sz="quarter" idx="1"/>
          </p:nvPr>
        </p:nvSpPr>
        <p:spPr/>
        <p:txBody>
          <a:bodyPr>
            <a:normAutofit/>
          </a:bodyPr>
          <a:lstStyle/>
          <a:p>
            <a:r>
              <a:rPr lang="en-US" dirty="0" smtClean="0"/>
              <a:t>When to Use		</a:t>
            </a:r>
          </a:p>
          <a:p>
            <a:pPr lvl="1"/>
            <a:r>
              <a:rPr lang="en-US" dirty="0" smtClean="0"/>
              <a:t>Univariate numerical data (one variable)</a:t>
            </a:r>
          </a:p>
          <a:p>
            <a:r>
              <a:rPr lang="en-US" dirty="0" smtClean="0"/>
              <a:t>Continuous data</a:t>
            </a:r>
          </a:p>
          <a:p>
            <a:pPr lvl="1"/>
            <a:r>
              <a:rPr lang="en-US" dirty="0" smtClean="0"/>
              <a:t>Mark the boundaries of the class intervals on the horizontal axis</a:t>
            </a:r>
          </a:p>
          <a:p>
            <a:pPr lvl="1"/>
            <a:r>
              <a:rPr lang="en-US" dirty="0" smtClean="0"/>
              <a:t>Draw a vertical scale and mark it with frequency or relative frequency</a:t>
            </a:r>
          </a:p>
          <a:p>
            <a:pPr lvl="1"/>
            <a:r>
              <a:rPr lang="en-US" dirty="0" smtClean="0"/>
              <a:t>Draw a rectangle directly above each class interval with a height corresponding to its frequency or relative frequency</a:t>
            </a:r>
          </a:p>
          <a:p>
            <a:r>
              <a:rPr lang="en-US" dirty="0" smtClean="0"/>
              <a:t>To describe</a:t>
            </a:r>
          </a:p>
          <a:p>
            <a:pPr lvl="1"/>
            <a:r>
              <a:rPr lang="en-US" dirty="0" smtClean="0"/>
              <a:t>Comment on the </a:t>
            </a:r>
            <a:r>
              <a:rPr lang="en-US" dirty="0" err="1" smtClean="0"/>
              <a:t>centre</a:t>
            </a:r>
            <a:r>
              <a:rPr lang="en-US" dirty="0" smtClean="0"/>
              <a:t> spread, and shape of the distribution and if there are any unusual features</a:t>
            </a:r>
            <a:endParaRPr lang="en-US" dirty="0"/>
          </a:p>
        </p:txBody>
      </p:sp>
      <p:sp>
        <p:nvSpPr>
          <p:cNvPr id="160772" name="AutoShape 4"/>
          <p:cNvSpPr>
            <a:spLocks noChangeArrowheads="1"/>
          </p:cNvSpPr>
          <p:nvPr/>
        </p:nvSpPr>
        <p:spPr bwMode="auto">
          <a:xfrm>
            <a:off x="6477000" y="3124200"/>
            <a:ext cx="914400" cy="609600"/>
          </a:xfrm>
          <a:prstGeom prst="wedgeRoundRectCallout">
            <a:avLst>
              <a:gd name="adj1" fmla="val -43750"/>
              <a:gd name="adj2" fmla="val 70000"/>
              <a:gd name="adj3"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endParaRPr lang="en-US"/>
          </a:p>
        </p:txBody>
      </p:sp>
      <p:sp>
        <p:nvSpPr>
          <p:cNvPr id="160775" name="AutoShape 7"/>
          <p:cNvSpPr>
            <a:spLocks noChangeArrowheads="1"/>
          </p:cNvSpPr>
          <p:nvPr/>
        </p:nvSpPr>
        <p:spPr bwMode="auto">
          <a:xfrm>
            <a:off x="3131840" y="2895600"/>
            <a:ext cx="5805264" cy="1066800"/>
          </a:xfrm>
          <a:prstGeom prst="wedgeRoundRectCallout">
            <a:avLst>
              <a:gd name="adj1" fmla="val -52397"/>
              <a:gd name="adj2" fmla="val -100775"/>
              <a:gd name="adj3" fmla="val 16667"/>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lnSpc>
                <a:spcPct val="100000"/>
              </a:lnSpc>
              <a:spcBef>
                <a:spcPct val="0"/>
              </a:spcBef>
            </a:pPr>
            <a:r>
              <a:rPr lang="en-US" sz="2400" b="1" dirty="0">
                <a:solidFill>
                  <a:srgbClr val="FFFF00"/>
                </a:solidFill>
              </a:rPr>
              <a:t>This is the type of histogram that most </a:t>
            </a:r>
            <a:r>
              <a:rPr lang="en-US" sz="2400" b="1" dirty="0" smtClean="0">
                <a:solidFill>
                  <a:srgbClr val="FFFF00"/>
                </a:solidFill>
              </a:rPr>
              <a:t>people are </a:t>
            </a:r>
            <a:r>
              <a:rPr lang="en-US" sz="2400" b="1" dirty="0">
                <a:solidFill>
                  <a:srgbClr val="FFFF00"/>
                </a:solidFill>
              </a:rPr>
              <a:t>familiar with.</a:t>
            </a:r>
            <a:endParaRPr lang="en-US" sz="2400" b="1" dirty="0">
              <a:solidFill>
                <a:srgbClr val="FFFF00"/>
              </a:solidFill>
              <a:effectLst>
                <a:outerShdw blurRad="38100" dist="38100" dir="2700000" algn="tl">
                  <a:srgbClr val="000000"/>
                </a:outerShdw>
              </a:effectLst>
            </a:endParaRPr>
          </a:p>
        </p:txBody>
      </p:sp>
    </p:spTree>
    <p:extLst>
      <p:ext uri="{BB962C8B-B14F-4D97-AF65-F5344CB8AC3E}">
        <p14:creationId xmlns:p14="http://schemas.microsoft.com/office/powerpoint/2010/main" val="2416186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77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077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077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0771">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60771">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077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0775"/>
                                        </p:tgtEl>
                                        <p:attrNameLst>
                                          <p:attrName>style.visibility</p:attrName>
                                        </p:attrNameLst>
                                      </p:cBhvr>
                                      <p:to>
                                        <p:strVal val="visible"/>
                                      </p:to>
                                    </p:set>
                                  </p:childTnLst>
                                  <p:subTnLst>
                                    <p:set>
                                      <p:cBhvr override="childStyle">
                                        <p:cTn dur="1" fill="hold" display="0" masterRel="nextClick" afterEffect="1"/>
                                        <p:tgtEl>
                                          <p:spTgt spid="16077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5"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type="body" idx="4294967295"/>
          </p:nvPr>
        </p:nvSpPr>
        <p:spPr>
          <a:xfrm>
            <a:off x="282928" y="304800"/>
            <a:ext cx="8229600" cy="2209800"/>
          </a:xfrm>
        </p:spPr>
        <p:txBody>
          <a:bodyPr/>
          <a:lstStyle/>
          <a:p>
            <a:pPr marL="6350" indent="7938">
              <a:buFontTx/>
              <a:buNone/>
            </a:pPr>
            <a:r>
              <a:rPr lang="en-US" sz="2800" dirty="0">
                <a:solidFill>
                  <a:srgbClr val="0000FF"/>
                </a:solidFill>
                <a:latin typeface="+mj-lt"/>
              </a:rPr>
              <a:t>A study examined the length of hours spent watching TV per day for a sample of children age 1 and for a sample of children age 3. Below are comparative histograms.</a:t>
            </a:r>
          </a:p>
        </p:txBody>
      </p:sp>
      <p:grpSp>
        <p:nvGrpSpPr>
          <p:cNvPr id="162823" name="Group 7"/>
          <p:cNvGrpSpPr>
            <a:grpSpLocks/>
          </p:cNvGrpSpPr>
          <p:nvPr/>
        </p:nvGrpSpPr>
        <p:grpSpPr bwMode="auto">
          <a:xfrm>
            <a:off x="533400" y="2362200"/>
            <a:ext cx="8610600" cy="3905250"/>
            <a:chOff x="336" y="1536"/>
            <a:chExt cx="5424" cy="2460"/>
          </a:xfrm>
        </p:grpSpPr>
        <p:pic>
          <p:nvPicPr>
            <p:cNvPr id="162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 y="1536"/>
              <a:ext cx="5424" cy="2354"/>
            </a:xfrm>
            <a:prstGeom prst="rect">
              <a:avLst/>
            </a:prstGeom>
            <a:noFill/>
            <a:extLst>
              <a:ext uri="{909E8E84-426E-40DD-AFC4-6F175D3DCCD1}">
                <a14:hiddenFill xmlns:a14="http://schemas.microsoft.com/office/drawing/2010/main">
                  <a:solidFill>
                    <a:srgbClr val="FFFFFF"/>
                  </a:solidFill>
                </a14:hiddenFill>
              </a:ext>
            </a:extLst>
          </p:spPr>
        </p:pic>
        <p:sp>
          <p:nvSpPr>
            <p:cNvPr id="162821" name="Text Box 5"/>
            <p:cNvSpPr txBox="1">
              <a:spLocks noChangeArrowheads="1"/>
            </p:cNvSpPr>
            <p:nvPr/>
          </p:nvSpPr>
          <p:spPr bwMode="auto">
            <a:xfrm>
              <a:off x="1296" y="3822"/>
              <a:ext cx="124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n-US" sz="1200">
                  <a:latin typeface="+mj-lt"/>
                </a:rPr>
                <a:t>Children Age 1</a:t>
              </a:r>
            </a:p>
          </p:txBody>
        </p:sp>
        <p:sp>
          <p:nvSpPr>
            <p:cNvPr id="162822" name="Text Box 6"/>
            <p:cNvSpPr txBox="1">
              <a:spLocks noChangeArrowheads="1"/>
            </p:cNvSpPr>
            <p:nvPr/>
          </p:nvSpPr>
          <p:spPr bwMode="auto">
            <a:xfrm>
              <a:off x="4002" y="3822"/>
              <a:ext cx="124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n-US" sz="1200">
                  <a:latin typeface="+mj-lt"/>
                </a:rPr>
                <a:t>Children Age 3</a:t>
              </a:r>
            </a:p>
          </p:txBody>
        </p:sp>
      </p:grpSp>
      <p:sp>
        <p:nvSpPr>
          <p:cNvPr id="162824" name="AutoShape 8"/>
          <p:cNvSpPr>
            <a:spLocks noChangeArrowheads="1"/>
          </p:cNvSpPr>
          <p:nvPr/>
        </p:nvSpPr>
        <p:spPr bwMode="auto">
          <a:xfrm>
            <a:off x="2133600" y="2514600"/>
            <a:ext cx="6172200" cy="1143000"/>
          </a:xfrm>
          <a:prstGeom prst="wedgeRoundRectCallout">
            <a:avLst>
              <a:gd name="adj1" fmla="val -18750"/>
              <a:gd name="adj2" fmla="val 75139"/>
              <a:gd name="adj3" fmla="val 16667"/>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a:solidFill>
                  <a:srgbClr val="FFFF00"/>
                </a:solidFill>
                <a:latin typeface="+mj-lt"/>
              </a:rPr>
              <a:t>Notice the common scale on the horizontal axis</a:t>
            </a:r>
          </a:p>
        </p:txBody>
      </p:sp>
      <p:sp>
        <p:nvSpPr>
          <p:cNvPr id="162825" name="AutoShape 9"/>
          <p:cNvSpPr>
            <a:spLocks noChangeArrowheads="1"/>
          </p:cNvSpPr>
          <p:nvPr/>
        </p:nvSpPr>
        <p:spPr bwMode="auto">
          <a:xfrm>
            <a:off x="1981200" y="2667000"/>
            <a:ext cx="6400800" cy="1143000"/>
          </a:xfrm>
          <a:prstGeom prst="wedgeRoundRectCallout">
            <a:avLst>
              <a:gd name="adj1" fmla="val -10343"/>
              <a:gd name="adj2" fmla="val 75139"/>
              <a:gd name="adj3" fmla="val 16667"/>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a:solidFill>
                  <a:srgbClr val="FFFF00"/>
                </a:solidFill>
                <a:latin typeface="+mj-lt"/>
              </a:rPr>
              <a:t>Write a few sentences comparing the distributions.</a:t>
            </a:r>
          </a:p>
        </p:txBody>
      </p:sp>
      <p:sp>
        <p:nvSpPr>
          <p:cNvPr id="162826" name="AutoShape 10"/>
          <p:cNvSpPr>
            <a:spLocks noChangeArrowheads="1"/>
          </p:cNvSpPr>
          <p:nvPr/>
        </p:nvSpPr>
        <p:spPr bwMode="auto">
          <a:xfrm>
            <a:off x="179512" y="3276600"/>
            <a:ext cx="8305800" cy="2528664"/>
          </a:xfrm>
          <a:prstGeom prst="wedgeRoundRectCallout">
            <a:avLst>
              <a:gd name="adj1" fmla="val 1417"/>
              <a:gd name="adj2" fmla="val 46528"/>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350" indent="7938" algn="just"/>
            <a:r>
              <a:rPr lang="en-US" sz="2400" dirty="0">
                <a:latin typeface="+mj-lt"/>
              </a:rPr>
              <a:t>The median number of hours spent watching TV per day was greater for the 1-year-olds than for the 3-year-olds. The distribution for the 3-year-olds was more strongly skewed right than the distribution for the 1-year-olds, but the two distributions had similar ranges.</a:t>
            </a:r>
          </a:p>
        </p:txBody>
      </p:sp>
    </p:spTree>
    <p:extLst>
      <p:ext uri="{BB962C8B-B14F-4D97-AF65-F5344CB8AC3E}">
        <p14:creationId xmlns:p14="http://schemas.microsoft.com/office/powerpoint/2010/main" val="2544948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24"/>
                                        </p:tgtEl>
                                        <p:attrNameLst>
                                          <p:attrName>style.visibility</p:attrName>
                                        </p:attrNameLst>
                                      </p:cBhvr>
                                      <p:to>
                                        <p:strVal val="visible"/>
                                      </p:to>
                                    </p:set>
                                  </p:childTnLst>
                                  <p:subTnLst>
                                    <p:set>
                                      <p:cBhvr override="childStyle">
                                        <p:cTn dur="1" fill="hold" display="0" masterRel="nextClick" afterEffect="1"/>
                                        <p:tgtEl>
                                          <p:spTgt spid="16282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2825"/>
                                        </p:tgtEl>
                                        <p:attrNameLst>
                                          <p:attrName>style.visibility</p:attrName>
                                        </p:attrNameLst>
                                      </p:cBhvr>
                                      <p:to>
                                        <p:strVal val="visible"/>
                                      </p:to>
                                    </p:set>
                                  </p:childTnLst>
                                  <p:subTnLst>
                                    <p:set>
                                      <p:cBhvr override="childStyle">
                                        <p:cTn dur="1" fill="hold" display="0" masterRel="nextClick" afterEffect="1"/>
                                        <p:tgtEl>
                                          <p:spTgt spid="16282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2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4" grpId="0" animBg="1"/>
      <p:bldP spid="162825" grpId="0" animBg="1"/>
      <p:bldP spid="162826"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Frequency Distribution</a:t>
            </a:r>
            <a:endParaRPr lang="en-IE" dirty="0"/>
          </a:p>
        </p:txBody>
      </p:sp>
      <p:sp>
        <p:nvSpPr>
          <p:cNvPr id="3" name="Content Placeholder 2"/>
          <p:cNvSpPr>
            <a:spLocks noGrp="1"/>
          </p:cNvSpPr>
          <p:nvPr>
            <p:ph sz="quarter" idx="1"/>
          </p:nvPr>
        </p:nvSpPr>
        <p:spPr/>
        <p:txBody>
          <a:bodyPr>
            <a:normAutofit fontScale="92500" lnSpcReduction="20000"/>
          </a:bodyPr>
          <a:lstStyle/>
          <a:p>
            <a:r>
              <a:rPr lang="en-IE" dirty="0" smtClean="0"/>
              <a:t>Graphs are useful in assisting us in assessing the distribution in a set of data for a particular variable</a:t>
            </a:r>
          </a:p>
          <a:p>
            <a:r>
              <a:rPr lang="en-IE" dirty="0" smtClean="0"/>
              <a:t>Frequency distribution shows the relative frequencies of values for variables of interest in a dataset</a:t>
            </a:r>
          </a:p>
          <a:p>
            <a:pPr lvl="1"/>
            <a:r>
              <a:rPr lang="en-IE" dirty="0" smtClean="0"/>
              <a:t>Where values have been binned into groups (e.g. 10 to 20, 21 to 30 </a:t>
            </a:r>
            <a:r>
              <a:rPr lang="en-IE" dirty="0" err="1" smtClean="0"/>
              <a:t>etc</a:t>
            </a:r>
            <a:r>
              <a:rPr lang="en-IE" dirty="0" smtClean="0"/>
              <a:t>)</a:t>
            </a:r>
          </a:p>
          <a:p>
            <a:pPr lvl="1"/>
            <a:r>
              <a:rPr lang="en-IE" dirty="0"/>
              <a:t>The height of each bar is proportional to the relative frequency in the data set of the group it represents.</a:t>
            </a:r>
            <a:endParaRPr lang="en-IE" dirty="0" smtClean="0"/>
          </a:p>
          <a:p>
            <a:r>
              <a:rPr lang="en-IE" dirty="0" smtClean="0"/>
              <a:t>Normal distribution	</a:t>
            </a:r>
          </a:p>
          <a:p>
            <a:pPr lvl="1"/>
            <a:r>
              <a:rPr lang="en-IE" dirty="0" smtClean="0"/>
              <a:t>Bell-shaped, scores equally distributed around a central value (mean)</a:t>
            </a:r>
          </a:p>
          <a:p>
            <a:r>
              <a:rPr lang="en-IE" dirty="0" smtClean="0"/>
              <a:t>Skewed</a:t>
            </a:r>
          </a:p>
          <a:p>
            <a:pPr lvl="1"/>
            <a:r>
              <a:rPr lang="en-IE" dirty="0" smtClean="0"/>
              <a:t>Lack of symmetry</a:t>
            </a:r>
          </a:p>
          <a:p>
            <a:pPr lvl="1"/>
            <a:r>
              <a:rPr lang="en-IE" dirty="0" smtClean="0"/>
              <a:t>Data pulled towards one end of the graph 	</a:t>
            </a:r>
          </a:p>
          <a:p>
            <a:r>
              <a:rPr lang="en-IE" dirty="0" smtClean="0"/>
              <a:t>Kurtosis</a:t>
            </a:r>
          </a:p>
          <a:p>
            <a:pPr lvl="1"/>
            <a:r>
              <a:rPr lang="en-IE" dirty="0" err="1" smtClean="0"/>
              <a:t>Pointyness</a:t>
            </a:r>
            <a:endParaRPr lang="en-IE" dirty="0" smtClean="0"/>
          </a:p>
        </p:txBody>
      </p:sp>
    </p:spTree>
    <p:extLst>
      <p:ext uri="{BB962C8B-B14F-4D97-AF65-F5344CB8AC3E}">
        <p14:creationId xmlns:p14="http://schemas.microsoft.com/office/powerpoint/2010/main" val="312608402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Plots in R</a:t>
            </a:r>
            <a:endParaRPr lang="en-IE" dirty="0"/>
          </a:p>
        </p:txBody>
      </p:sp>
      <p:sp>
        <p:nvSpPr>
          <p:cNvPr id="3" name="Content Placeholder 2"/>
          <p:cNvSpPr>
            <a:spLocks noGrp="1"/>
          </p:cNvSpPr>
          <p:nvPr>
            <p:ph sz="quarter" idx="1"/>
          </p:nvPr>
        </p:nvSpPr>
        <p:spPr/>
        <p:txBody>
          <a:bodyPr/>
          <a:lstStyle/>
          <a:p>
            <a:endParaRPr lang="en-IE" dirty="0"/>
          </a:p>
        </p:txBody>
      </p:sp>
    </p:spTree>
    <p:extLst>
      <p:ext uri="{BB962C8B-B14F-4D97-AF65-F5344CB8AC3E}">
        <p14:creationId xmlns:p14="http://schemas.microsoft.com/office/powerpoint/2010/main" val="141940502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smtClean="0"/>
              <a:t>ggplot2</a:t>
            </a:r>
            <a:endParaRPr lang="en-GB" i="1"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528887" y="1628800"/>
            <a:ext cx="4347369" cy="4248472"/>
          </a:xfrm>
          <a:prstGeom prst="rect">
            <a:avLst/>
          </a:prstGeom>
        </p:spPr>
      </p:pic>
      <p:sp>
        <p:nvSpPr>
          <p:cNvPr id="3" name="Rectangle 2"/>
          <p:cNvSpPr/>
          <p:nvPr/>
        </p:nvSpPr>
        <p:spPr>
          <a:xfrm>
            <a:off x="1979712" y="5877272"/>
            <a:ext cx="3833165" cy="369332"/>
          </a:xfrm>
          <a:prstGeom prst="rect">
            <a:avLst/>
          </a:prstGeom>
        </p:spPr>
        <p:txBody>
          <a:bodyPr wrap="none">
            <a:spAutoFit/>
          </a:bodyPr>
          <a:lstStyle/>
          <a:p>
            <a:r>
              <a:rPr lang="en-GB" b="1" dirty="0"/>
              <a:t>In </a:t>
            </a:r>
            <a:r>
              <a:rPr lang="en-GB" b="1" i="1" dirty="0"/>
              <a:t>ggplot2</a:t>
            </a:r>
            <a:r>
              <a:rPr lang="en-GB" b="1" dirty="0"/>
              <a:t> a plot is made up of layers.</a:t>
            </a:r>
            <a:r>
              <a:rPr lang="en-GB" dirty="0"/>
              <a:t> </a:t>
            </a:r>
            <a:endParaRPr lang="en-US" dirty="0"/>
          </a:p>
        </p:txBody>
      </p:sp>
    </p:spTree>
    <p:extLst>
      <p:ext uri="{BB962C8B-B14F-4D97-AF65-F5344CB8AC3E}">
        <p14:creationId xmlns:p14="http://schemas.microsoft.com/office/powerpoint/2010/main" val="40258218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dirty="0" smtClean="0"/>
              <a:t>Review</a:t>
            </a:r>
            <a:endParaRPr lang="en-US" dirty="0"/>
          </a:p>
        </p:txBody>
      </p:sp>
      <p:sp>
        <p:nvSpPr>
          <p:cNvPr id="211971" name="Rectangle 3"/>
          <p:cNvSpPr>
            <a:spLocks noGrp="1" noChangeArrowheads="1"/>
          </p:cNvSpPr>
          <p:nvPr>
            <p:ph type="body" idx="1"/>
          </p:nvPr>
        </p:nvSpPr>
        <p:spPr/>
        <p:txBody>
          <a:bodyPr/>
          <a:lstStyle/>
          <a:p>
            <a:r>
              <a:rPr lang="en-US" dirty="0" smtClean="0"/>
              <a:t>In a symmetrical distribution, the mean and median are equal.</a:t>
            </a:r>
          </a:p>
          <a:p>
            <a:pPr lvl="1"/>
            <a:r>
              <a:rPr lang="en-US" dirty="0"/>
              <a:t>In a symmetrical distribution, you should report the mean</a:t>
            </a:r>
          </a:p>
          <a:p>
            <a:r>
              <a:rPr lang="en-US" dirty="0" smtClean="0"/>
              <a:t>In a skewed distribution, the mean is pulled in the direction of the skewness.</a:t>
            </a:r>
          </a:p>
          <a:p>
            <a:pPr lvl="1"/>
            <a:r>
              <a:rPr lang="en-US" dirty="0" smtClean="0"/>
              <a:t>In a skewed distribution, you should report the median</a:t>
            </a:r>
            <a:endParaRPr lang="en-US" dirty="0"/>
          </a:p>
        </p:txBody>
      </p:sp>
    </p:spTree>
    <p:extLst>
      <p:ext uri="{BB962C8B-B14F-4D97-AF65-F5344CB8AC3E}">
        <p14:creationId xmlns:p14="http://schemas.microsoft.com/office/powerpoint/2010/main" val="2760356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19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19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19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2123727" y="1052736"/>
            <a:ext cx="5832649" cy="4464496"/>
          </a:xfrm>
          <a:prstGeom prst="rect">
            <a:avLst/>
          </a:prstGeom>
        </p:spPr>
      </p:pic>
      <p:sp>
        <p:nvSpPr>
          <p:cNvPr id="2" name="Rectangle 1"/>
          <p:cNvSpPr/>
          <p:nvPr/>
        </p:nvSpPr>
        <p:spPr>
          <a:xfrm>
            <a:off x="2411760" y="5805264"/>
            <a:ext cx="2465038" cy="369332"/>
          </a:xfrm>
          <a:prstGeom prst="rect">
            <a:avLst/>
          </a:prstGeom>
        </p:spPr>
        <p:txBody>
          <a:bodyPr wrap="none">
            <a:spAutoFit/>
          </a:bodyPr>
          <a:lstStyle/>
          <a:p>
            <a:r>
              <a:rPr lang="en-GB" b="1" dirty="0"/>
              <a:t>The anatomy of a graph</a:t>
            </a:r>
            <a:r>
              <a:rPr lang="en-GB" dirty="0"/>
              <a:t> </a:t>
            </a:r>
            <a:endParaRPr lang="en-US" dirty="0"/>
          </a:p>
        </p:txBody>
      </p:sp>
      <p:sp>
        <p:nvSpPr>
          <p:cNvPr id="4" name="TextBox 3"/>
          <p:cNvSpPr txBox="1"/>
          <p:nvPr/>
        </p:nvSpPr>
        <p:spPr>
          <a:xfrm>
            <a:off x="107504" y="2805028"/>
            <a:ext cx="1512168" cy="1200329"/>
          </a:xfrm>
          <a:prstGeom prst="rect">
            <a:avLst/>
          </a:prstGeom>
          <a:noFill/>
        </p:spPr>
        <p:txBody>
          <a:bodyPr wrap="square" rtlCol="0">
            <a:spAutoFit/>
          </a:bodyPr>
          <a:lstStyle/>
          <a:p>
            <a:r>
              <a:rPr lang="en-IE" dirty="0" smtClean="0"/>
              <a:t>A graph is made up of a series of layers</a:t>
            </a:r>
            <a:endParaRPr lang="en-IE" dirty="0"/>
          </a:p>
        </p:txBody>
      </p:sp>
      <p:sp>
        <p:nvSpPr>
          <p:cNvPr id="5" name="TextBox 4"/>
          <p:cNvSpPr txBox="1"/>
          <p:nvPr/>
        </p:nvSpPr>
        <p:spPr>
          <a:xfrm>
            <a:off x="5220072" y="5013176"/>
            <a:ext cx="2592288" cy="923330"/>
          </a:xfrm>
          <a:prstGeom prst="rect">
            <a:avLst/>
          </a:prstGeom>
          <a:noFill/>
        </p:spPr>
        <p:txBody>
          <a:bodyPr wrap="square" rtlCol="0">
            <a:spAutoFit/>
          </a:bodyPr>
          <a:lstStyle/>
          <a:p>
            <a:r>
              <a:rPr lang="en-IE" dirty="0" smtClean="0"/>
              <a:t>Each layer can be made up of different visual elements - </a:t>
            </a:r>
            <a:r>
              <a:rPr lang="en-IE" dirty="0" err="1" smtClean="0"/>
              <a:t>geoms</a:t>
            </a:r>
            <a:endParaRPr lang="en-IE" dirty="0"/>
          </a:p>
        </p:txBody>
      </p:sp>
    </p:spTree>
    <p:extLst>
      <p:ext uri="{BB962C8B-B14F-4D97-AF65-F5344CB8AC3E}">
        <p14:creationId xmlns:p14="http://schemas.microsoft.com/office/powerpoint/2010/main" val="181938508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Geometric Objects(</a:t>
            </a:r>
            <a:r>
              <a:rPr lang="en-IE" dirty="0" err="1" smtClean="0"/>
              <a:t>geoms</a:t>
            </a:r>
            <a:r>
              <a:rPr lang="en-IE" dirty="0" smtClean="0"/>
              <a:t>)</a:t>
            </a:r>
            <a:endParaRPr lang="en-IE" dirty="0"/>
          </a:p>
        </p:txBody>
      </p:sp>
      <p:sp>
        <p:nvSpPr>
          <p:cNvPr id="3" name="Content Placeholder 2"/>
          <p:cNvSpPr>
            <a:spLocks noGrp="1"/>
          </p:cNvSpPr>
          <p:nvPr>
            <p:ph sz="quarter" idx="1"/>
          </p:nvPr>
        </p:nvSpPr>
        <p:spPr/>
        <p:txBody>
          <a:bodyPr/>
          <a:lstStyle/>
          <a:p>
            <a:r>
              <a:rPr lang="en-IE" dirty="0" err="1" smtClean="0"/>
              <a:t>geom_bar</a:t>
            </a:r>
            <a:r>
              <a:rPr lang="en-IE" dirty="0" smtClean="0"/>
              <a:t>(): creates a layer with bars</a:t>
            </a:r>
          </a:p>
          <a:p>
            <a:r>
              <a:rPr lang="en-IE" dirty="0" err="1" smtClean="0"/>
              <a:t>geom_point</a:t>
            </a:r>
            <a:r>
              <a:rPr lang="en-IE" dirty="0" smtClean="0"/>
              <a:t>(): </a:t>
            </a:r>
            <a:r>
              <a:rPr lang="en-IE" dirty="0"/>
              <a:t>creates a layer with </a:t>
            </a:r>
            <a:r>
              <a:rPr lang="en-IE" dirty="0" smtClean="0"/>
              <a:t>data points</a:t>
            </a:r>
          </a:p>
          <a:p>
            <a:r>
              <a:rPr lang="en-IE" dirty="0" err="1" smtClean="0"/>
              <a:t>geom_line</a:t>
            </a:r>
            <a:r>
              <a:rPr lang="en-IE" dirty="0" smtClean="0"/>
              <a:t>(): </a:t>
            </a:r>
            <a:r>
              <a:rPr lang="en-IE" dirty="0"/>
              <a:t>creates a layer with </a:t>
            </a:r>
            <a:r>
              <a:rPr lang="en-IE" dirty="0" smtClean="0"/>
              <a:t>lines</a:t>
            </a:r>
            <a:endParaRPr lang="en-IE" dirty="0"/>
          </a:p>
          <a:p>
            <a:r>
              <a:rPr lang="en-IE" dirty="0" err="1" smtClean="0"/>
              <a:t>Geom_histogram</a:t>
            </a:r>
            <a:r>
              <a:rPr lang="en-IE" dirty="0" smtClean="0"/>
              <a:t>(): </a:t>
            </a:r>
            <a:r>
              <a:rPr lang="en-IE" dirty="0"/>
              <a:t>creates a layer </a:t>
            </a:r>
            <a:r>
              <a:rPr lang="en-IE" dirty="0" smtClean="0"/>
              <a:t>with a histogram</a:t>
            </a:r>
            <a:endParaRPr lang="en-IE" dirty="0"/>
          </a:p>
          <a:p>
            <a:r>
              <a:rPr lang="en-IE" dirty="0" err="1" smtClean="0"/>
              <a:t>geom_boxplot</a:t>
            </a:r>
            <a:r>
              <a:rPr lang="en-IE" dirty="0" smtClean="0"/>
              <a:t>(): </a:t>
            </a:r>
            <a:r>
              <a:rPr lang="en-IE" dirty="0"/>
              <a:t>creates a layer </a:t>
            </a:r>
            <a:r>
              <a:rPr lang="en-IE" dirty="0" smtClean="0"/>
              <a:t>with a box-whisker diagram</a:t>
            </a:r>
            <a:endParaRPr lang="en-IE" dirty="0"/>
          </a:p>
          <a:p>
            <a:r>
              <a:rPr lang="en-IE" dirty="0" err="1" smtClean="0"/>
              <a:t>geom_text</a:t>
            </a:r>
            <a:r>
              <a:rPr lang="en-IE" dirty="0" smtClean="0"/>
              <a:t>(): </a:t>
            </a:r>
            <a:r>
              <a:rPr lang="en-IE" dirty="0"/>
              <a:t>creates a layer with </a:t>
            </a:r>
            <a:r>
              <a:rPr lang="en-IE" dirty="0" smtClean="0"/>
              <a:t>text on it</a:t>
            </a:r>
            <a:endParaRPr lang="en-IE" dirty="0"/>
          </a:p>
          <a:p>
            <a:r>
              <a:rPr lang="en-IE" dirty="0" err="1" smtClean="0"/>
              <a:t>geom_density</a:t>
            </a:r>
            <a:r>
              <a:rPr lang="en-IE" dirty="0" smtClean="0"/>
              <a:t>(): </a:t>
            </a:r>
            <a:r>
              <a:rPr lang="en-IE" dirty="0"/>
              <a:t>creates a layer with </a:t>
            </a:r>
            <a:r>
              <a:rPr lang="en-IE" dirty="0" smtClean="0"/>
              <a:t>a density plot on it</a:t>
            </a:r>
            <a:endParaRPr lang="en-IE" dirty="0"/>
          </a:p>
          <a:p>
            <a:endParaRPr lang="en-IE" dirty="0"/>
          </a:p>
          <a:p>
            <a:endParaRPr lang="en-IE" dirty="0"/>
          </a:p>
        </p:txBody>
      </p:sp>
    </p:spTree>
    <p:extLst>
      <p:ext uri="{BB962C8B-B14F-4D97-AF65-F5344CB8AC3E}">
        <p14:creationId xmlns:p14="http://schemas.microsoft.com/office/powerpoint/2010/main" val="41174764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Geometric Object functions</a:t>
            </a:r>
            <a:endParaRPr lang="en-IE" dirty="0"/>
          </a:p>
        </p:txBody>
      </p:sp>
      <p:sp>
        <p:nvSpPr>
          <p:cNvPr id="3" name="Content Placeholder 2"/>
          <p:cNvSpPr>
            <a:spLocks noGrp="1"/>
          </p:cNvSpPr>
          <p:nvPr>
            <p:ph sz="quarter" idx="1"/>
          </p:nvPr>
        </p:nvSpPr>
        <p:spPr/>
        <p:txBody>
          <a:bodyPr/>
          <a:lstStyle/>
          <a:p>
            <a:r>
              <a:rPr lang="en-IE" dirty="0" smtClean="0"/>
              <a:t>Each takes different parameters. </a:t>
            </a:r>
          </a:p>
          <a:p>
            <a:r>
              <a:rPr lang="en-IE" dirty="0" smtClean="0"/>
              <a:t>See handout for pages from Andy Field re properties associated with common </a:t>
            </a:r>
            <a:r>
              <a:rPr lang="en-IE" dirty="0" err="1" smtClean="0"/>
              <a:t>geom</a:t>
            </a:r>
            <a:r>
              <a:rPr lang="en-IE" dirty="0" smtClean="0"/>
              <a:t> + some common aesthetics</a:t>
            </a:r>
          </a:p>
        </p:txBody>
      </p:sp>
    </p:spTree>
    <p:extLst>
      <p:ext uri="{BB962C8B-B14F-4D97-AF65-F5344CB8AC3E}">
        <p14:creationId xmlns:p14="http://schemas.microsoft.com/office/powerpoint/2010/main" val="88447789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Using </a:t>
            </a:r>
            <a:r>
              <a:rPr lang="en-IE" dirty="0" err="1" smtClean="0"/>
              <a:t>ggplot</a:t>
            </a:r>
            <a:r>
              <a:rPr lang="en-IE" dirty="0" smtClean="0"/>
              <a:t>()</a:t>
            </a:r>
            <a:endParaRPr lang="en-IE" dirty="0"/>
          </a:p>
        </p:txBody>
      </p:sp>
      <p:sp>
        <p:nvSpPr>
          <p:cNvPr id="3" name="Content Placeholder 2"/>
          <p:cNvSpPr>
            <a:spLocks noGrp="1"/>
          </p:cNvSpPr>
          <p:nvPr>
            <p:ph sz="quarter" idx="1"/>
          </p:nvPr>
        </p:nvSpPr>
        <p:spPr/>
        <p:txBody>
          <a:bodyPr/>
          <a:lstStyle/>
          <a:p>
            <a:r>
              <a:rPr lang="en-IE" dirty="0" smtClean="0"/>
              <a:t>Create an object that specifies the plot</a:t>
            </a:r>
          </a:p>
          <a:p>
            <a:pPr lvl="1"/>
            <a:r>
              <a:rPr lang="en-IE" dirty="0" smtClean="0"/>
              <a:t>Pass in the data and set whatever aesthetics you want to apply to all layers (if any)</a:t>
            </a:r>
          </a:p>
          <a:p>
            <a:pPr lvl="1"/>
            <a:r>
              <a:rPr lang="en-IE" dirty="0" smtClean="0"/>
              <a:t>Adjust the layers</a:t>
            </a:r>
          </a:p>
          <a:p>
            <a:pPr lvl="1"/>
            <a:r>
              <a:rPr lang="en-IE" dirty="0" smtClean="0"/>
              <a:t>Display/save the graph</a:t>
            </a:r>
          </a:p>
          <a:p>
            <a:pPr lvl="1"/>
            <a:endParaRPr lang="en-IE" dirty="0"/>
          </a:p>
        </p:txBody>
      </p:sp>
    </p:spTree>
    <p:extLst>
      <p:ext uri="{BB962C8B-B14F-4D97-AF65-F5344CB8AC3E}">
        <p14:creationId xmlns:p14="http://schemas.microsoft.com/office/powerpoint/2010/main" val="77924294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Examples</a:t>
            </a:r>
            <a:endParaRPr lang="en-IE" dirty="0"/>
          </a:p>
        </p:txBody>
      </p:sp>
      <p:sp>
        <p:nvSpPr>
          <p:cNvPr id="3" name="Content Placeholder 2"/>
          <p:cNvSpPr>
            <a:spLocks noGrp="1"/>
          </p:cNvSpPr>
          <p:nvPr>
            <p:ph sz="quarter" idx="1"/>
          </p:nvPr>
        </p:nvSpPr>
        <p:spPr/>
        <p:txBody>
          <a:bodyPr/>
          <a:lstStyle/>
          <a:p>
            <a:r>
              <a:rPr lang="en-IE" dirty="0" smtClean="0"/>
              <a:t>PSIWeek2.R</a:t>
            </a:r>
          </a:p>
          <a:p>
            <a:r>
              <a:rPr lang="en-IE" dirty="0" smtClean="0"/>
              <a:t>Details of the datasets used are </a:t>
            </a:r>
            <a:r>
              <a:rPr lang="en-IE" smtClean="0"/>
              <a:t>also provided.</a:t>
            </a:r>
            <a:endParaRPr lang="en-IE" dirty="0" smtClean="0"/>
          </a:p>
        </p:txBody>
      </p:sp>
    </p:spTree>
    <p:extLst>
      <p:ext uri="{BB962C8B-B14F-4D97-AF65-F5344CB8AC3E}">
        <p14:creationId xmlns:p14="http://schemas.microsoft.com/office/powerpoint/2010/main" val="1877698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smtClean="0"/>
              <a:t>Trimmed mean:</a:t>
            </a:r>
            <a:endParaRPr lang="en-US"/>
          </a:p>
        </p:txBody>
      </p:sp>
      <p:sp>
        <p:nvSpPr>
          <p:cNvPr id="212995" name="Rectangle 3"/>
          <p:cNvSpPr>
            <a:spLocks noGrp="1" noChangeArrowheads="1"/>
          </p:cNvSpPr>
          <p:nvPr>
            <p:ph sz="quarter" idx="1"/>
          </p:nvPr>
        </p:nvSpPr>
        <p:spPr/>
        <p:txBody>
          <a:bodyPr/>
          <a:lstStyle/>
          <a:p>
            <a:r>
              <a:rPr lang="en-US" dirty="0" smtClean="0"/>
              <a:t>Purpose is to remove outliers from a data set</a:t>
            </a:r>
          </a:p>
          <a:p>
            <a:r>
              <a:rPr lang="en-US" dirty="0" smtClean="0"/>
              <a:t>To calculate a trimmed mean:</a:t>
            </a:r>
          </a:p>
          <a:p>
            <a:pPr lvl="1"/>
            <a:r>
              <a:rPr lang="en-US" dirty="0" smtClean="0"/>
              <a:t>Multiply the percent to trim by n (number in the sample)</a:t>
            </a:r>
          </a:p>
          <a:p>
            <a:pPr lvl="1"/>
            <a:r>
              <a:rPr lang="en-US" dirty="0" smtClean="0"/>
              <a:t>Truncate that many observations from BOTH ends of the distribution (when listed in order)</a:t>
            </a:r>
          </a:p>
          <a:p>
            <a:pPr lvl="1"/>
            <a:r>
              <a:rPr lang="en-US" dirty="0" smtClean="0"/>
              <a:t>Calculate the mean with the shortened data set	</a:t>
            </a:r>
          </a:p>
          <a:p>
            <a:r>
              <a:rPr lang="en-US" dirty="0" smtClean="0"/>
              <a:t>Not often used</a:t>
            </a:r>
            <a:r>
              <a:rPr lang="en-US" dirty="0"/>
              <a:t> </a:t>
            </a:r>
            <a:r>
              <a:rPr lang="en-US" dirty="0" smtClean="0"/>
              <a:t>for large datasets</a:t>
            </a:r>
          </a:p>
          <a:p>
            <a:pPr lvl="1"/>
            <a:r>
              <a:rPr lang="en-US" dirty="0" smtClean="0"/>
              <a:t>Example Olympic Diving/Gymnastics scoring</a:t>
            </a:r>
          </a:p>
          <a:p>
            <a:pPr lvl="2"/>
            <a:r>
              <a:rPr lang="en-US" dirty="0" smtClean="0"/>
              <a:t>Used to eliminate extreme scores/bias from judges</a:t>
            </a:r>
          </a:p>
        </p:txBody>
      </p:sp>
    </p:spTree>
    <p:extLst>
      <p:ext uri="{BB962C8B-B14F-4D97-AF65-F5344CB8AC3E}">
        <p14:creationId xmlns:p14="http://schemas.microsoft.com/office/powerpoint/2010/main" val="2437240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29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29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29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29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9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29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4" name="Text Box 8"/>
          <p:cNvSpPr txBox="1">
            <a:spLocks noChangeArrowheads="1"/>
          </p:cNvSpPr>
          <p:nvPr/>
        </p:nvSpPr>
        <p:spPr bwMode="auto">
          <a:xfrm>
            <a:off x="533400" y="2590800"/>
            <a:ext cx="46482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n-US" u="none">
                <a:solidFill>
                  <a:srgbClr val="00CC00"/>
                </a:solidFill>
                <a:latin typeface="Comic Sans MS" pitchFamily="66" charset="0"/>
              </a:rPr>
              <a:t>Mean = 23.8</a:t>
            </a:r>
          </a:p>
        </p:txBody>
      </p:sp>
      <p:sp>
        <p:nvSpPr>
          <p:cNvPr id="214018" name="Rectangle 2"/>
          <p:cNvSpPr>
            <a:spLocks noGrp="1" noChangeArrowheads="1"/>
          </p:cNvSpPr>
          <p:nvPr>
            <p:ph type="body" sz="half" idx="4294967295"/>
          </p:nvPr>
        </p:nvSpPr>
        <p:spPr>
          <a:xfrm>
            <a:off x="301625" y="190500"/>
            <a:ext cx="8842375" cy="5794375"/>
          </a:xfrm>
        </p:spPr>
        <p:txBody>
          <a:bodyPr/>
          <a:lstStyle/>
          <a:p>
            <a:pPr marL="0" indent="0">
              <a:buFontTx/>
              <a:buNone/>
            </a:pPr>
            <a:r>
              <a:rPr lang="en-US">
                <a:solidFill>
                  <a:srgbClr val="0000FF"/>
                </a:solidFill>
                <a:latin typeface="Comic Sans MS" pitchFamily="66" charset="0"/>
              </a:rPr>
              <a:t>Find the mean of the following set of data.</a:t>
            </a:r>
          </a:p>
          <a:p>
            <a:pPr marL="0" indent="0">
              <a:buFontTx/>
              <a:buNone/>
            </a:pPr>
            <a:endParaRPr lang="en-US">
              <a:solidFill>
                <a:srgbClr val="0000FF"/>
              </a:solidFill>
              <a:latin typeface="Comic Sans MS" pitchFamily="66" charset="0"/>
            </a:endParaRPr>
          </a:p>
          <a:p>
            <a:pPr marL="0" indent="0">
              <a:buFontTx/>
              <a:buNone/>
            </a:pPr>
            <a:r>
              <a:rPr lang="en-US" sz="2100">
                <a:solidFill>
                  <a:srgbClr val="0000FF"/>
                </a:solidFill>
                <a:latin typeface="Comic Sans MS" pitchFamily="66" charset="0"/>
              </a:rPr>
              <a:t>12	14	19	20	22	24	25	26	26	50</a:t>
            </a:r>
          </a:p>
        </p:txBody>
      </p:sp>
      <p:graphicFrame>
        <p:nvGraphicFramePr>
          <p:cNvPr id="214022" name="Object 6"/>
          <p:cNvGraphicFramePr>
            <a:graphicFrameLocks noGrp="1" noChangeAspect="1"/>
          </p:cNvGraphicFramePr>
          <p:nvPr>
            <p:ph sz="half" idx="4294967295"/>
            <p:extLst>
              <p:ext uri="{D42A27DB-BD31-4B8C-83A1-F6EECF244321}">
                <p14:modId xmlns:p14="http://schemas.microsoft.com/office/powerpoint/2010/main" val="1923479526"/>
              </p:ext>
            </p:extLst>
          </p:nvPr>
        </p:nvGraphicFramePr>
        <p:xfrm>
          <a:off x="2138363" y="4648200"/>
          <a:ext cx="7005637" cy="965200"/>
        </p:xfrm>
        <a:graphic>
          <a:graphicData uri="http://schemas.openxmlformats.org/presentationml/2006/ole">
            <mc:AlternateContent xmlns:mc="http://schemas.openxmlformats.org/markup-compatibility/2006">
              <mc:Choice xmlns:v="urn:schemas-microsoft-com:vml" Requires="v">
                <p:oleObj spid="_x0000_s58620" name="Equation" r:id="rId3" imgW="2857320" imgH="393480" progId="Equation.3">
                  <p:embed/>
                </p:oleObj>
              </mc:Choice>
              <mc:Fallback>
                <p:oleObj name="Equation" r:id="rId3" imgW="2857320" imgH="393480" progId="Equation.3">
                  <p:embed/>
                  <p:pic>
                    <p:nvPicPr>
                      <p:cNvPr id="0" name=""/>
                      <p:cNvPicPr>
                        <a:picLocks noChangeAspect="1" noChangeArrowheads="1"/>
                      </p:cNvPicPr>
                      <p:nvPr/>
                    </p:nvPicPr>
                    <p:blipFill>
                      <a:blip r:embed="rId4"/>
                      <a:srcRect/>
                      <a:stretch>
                        <a:fillRect/>
                      </a:stretch>
                    </p:blipFill>
                    <p:spPr bwMode="auto">
                      <a:xfrm>
                        <a:off x="2138363" y="4648200"/>
                        <a:ext cx="7005637" cy="965200"/>
                      </a:xfrm>
                      <a:prstGeom prst="rect">
                        <a:avLst/>
                      </a:prstGeom>
                      <a:noFill/>
                      <a:ln>
                        <a:noFill/>
                      </a:ln>
                      <a:effectLst/>
                      <a:extLst/>
                    </p:spPr>
                  </p:pic>
                </p:oleObj>
              </mc:Fallback>
            </mc:AlternateContent>
          </a:graphicData>
        </a:graphic>
      </p:graphicFrame>
      <p:sp>
        <p:nvSpPr>
          <p:cNvPr id="214019" name="AutoShape 3"/>
          <p:cNvSpPr>
            <a:spLocks noChangeArrowheads="1"/>
          </p:cNvSpPr>
          <p:nvPr/>
        </p:nvSpPr>
        <p:spPr bwMode="auto">
          <a:xfrm>
            <a:off x="533400" y="2743200"/>
            <a:ext cx="8458200" cy="1447800"/>
          </a:xfrm>
          <a:prstGeom prst="wedgeRoundRectCallout">
            <a:avLst>
              <a:gd name="adj1" fmla="val 12986"/>
              <a:gd name="adj2" fmla="val -127083"/>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lnSpc>
                <a:spcPct val="100000"/>
              </a:lnSpc>
              <a:spcBef>
                <a:spcPct val="50000"/>
              </a:spcBef>
            </a:pPr>
            <a:r>
              <a:rPr lang="en-US" sz="3000" u="none"/>
              <a:t>10%(10) = 1    </a:t>
            </a:r>
          </a:p>
          <a:p>
            <a:pPr eaLnBrk="0" hangingPunct="0">
              <a:lnSpc>
                <a:spcPct val="100000"/>
              </a:lnSpc>
              <a:spcBef>
                <a:spcPct val="50000"/>
              </a:spcBef>
            </a:pPr>
            <a:r>
              <a:rPr lang="en-US" sz="3000" u="none"/>
              <a:t>So remove one observation from each side!</a:t>
            </a:r>
          </a:p>
        </p:txBody>
      </p:sp>
      <p:sp>
        <p:nvSpPr>
          <p:cNvPr id="214020" name="AutoShape 4"/>
          <p:cNvSpPr>
            <a:spLocks noChangeArrowheads="1"/>
          </p:cNvSpPr>
          <p:nvPr/>
        </p:nvSpPr>
        <p:spPr bwMode="auto">
          <a:xfrm>
            <a:off x="342900" y="1097280"/>
            <a:ext cx="381000" cy="45720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700"/>
                  <a:pt x="7477" y="3223"/>
                  <a:pt x="6106" y="4198"/>
                </a:cubicBezTo>
                <a:close/>
                <a:moveTo>
                  <a:pt x="4198" y="6106"/>
                </a:moveTo>
                <a:cubicBezTo>
                  <a:pt x="3223" y="7477"/>
                  <a:pt x="2700" y="9117"/>
                  <a:pt x="2700" y="10799"/>
                </a:cubicBezTo>
                <a:cubicBezTo>
                  <a:pt x="2700" y="15273"/>
                  <a:pt x="6326" y="18900"/>
                  <a:pt x="10800" y="18900"/>
                </a:cubicBezTo>
                <a:cubicBezTo>
                  <a:pt x="12482" y="18899"/>
                  <a:pt x="14122" y="18376"/>
                  <a:pt x="15493" y="17401"/>
                </a:cubicBez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14021" name="AutoShape 5"/>
          <p:cNvSpPr>
            <a:spLocks noChangeArrowheads="1"/>
          </p:cNvSpPr>
          <p:nvPr/>
        </p:nvSpPr>
        <p:spPr bwMode="auto">
          <a:xfrm>
            <a:off x="8610600" y="1097280"/>
            <a:ext cx="381000" cy="45720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700"/>
                  <a:pt x="7477" y="3223"/>
                  <a:pt x="6106" y="4198"/>
                </a:cubicBezTo>
                <a:close/>
                <a:moveTo>
                  <a:pt x="4198" y="6106"/>
                </a:moveTo>
                <a:cubicBezTo>
                  <a:pt x="3223" y="7477"/>
                  <a:pt x="2700" y="9117"/>
                  <a:pt x="2700" y="10799"/>
                </a:cubicBezTo>
                <a:cubicBezTo>
                  <a:pt x="2700" y="15273"/>
                  <a:pt x="6326" y="18900"/>
                  <a:pt x="10800" y="18900"/>
                </a:cubicBezTo>
                <a:cubicBezTo>
                  <a:pt x="12482" y="18899"/>
                  <a:pt x="14122" y="18376"/>
                  <a:pt x="15493" y="17401"/>
                </a:cubicBez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14023" name="AutoShape 7"/>
          <p:cNvSpPr>
            <a:spLocks noChangeArrowheads="1"/>
          </p:cNvSpPr>
          <p:nvPr/>
        </p:nvSpPr>
        <p:spPr bwMode="auto">
          <a:xfrm>
            <a:off x="4191000" y="2362200"/>
            <a:ext cx="4343400" cy="685800"/>
          </a:xfrm>
          <a:prstGeom prst="wedgeRoundRectCallout">
            <a:avLst>
              <a:gd name="adj1" fmla="val -48722"/>
              <a:gd name="adj2" fmla="val -118750"/>
              <a:gd name="adj3" fmla="val 16667"/>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588" indent="-1588">
              <a:lnSpc>
                <a:spcPct val="100000"/>
              </a:lnSpc>
            </a:pPr>
            <a:r>
              <a:rPr lang="en-US" u="none">
                <a:solidFill>
                  <a:srgbClr val="FFFF00"/>
                </a:solidFill>
              </a:rPr>
              <a:t>Find a 10% trimmed.</a:t>
            </a:r>
            <a:endParaRPr lang="en-US">
              <a:solidFill>
                <a:srgbClr val="FFFF00"/>
              </a:solidFill>
            </a:endParaRPr>
          </a:p>
        </p:txBody>
      </p:sp>
    </p:spTree>
    <p:extLst>
      <p:ext uri="{BB962C8B-B14F-4D97-AF65-F5344CB8AC3E}">
        <p14:creationId xmlns:p14="http://schemas.microsoft.com/office/powerpoint/2010/main" val="3099449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4023"/>
                                        </p:tgtEl>
                                        <p:attrNameLst>
                                          <p:attrName>style.visibility</p:attrName>
                                        </p:attrNameLst>
                                      </p:cBhvr>
                                      <p:to>
                                        <p:strVal val="visible"/>
                                      </p:to>
                                    </p:set>
                                  </p:childTnLst>
                                  <p:subTnLst>
                                    <p:set>
                                      <p:cBhvr override="childStyle">
                                        <p:cTn dur="1" fill="hold" display="0" masterRel="nextClick" afterEffect="1"/>
                                        <p:tgtEl>
                                          <p:spTgt spid="21402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4019"/>
                                        </p:tgtEl>
                                        <p:attrNameLst>
                                          <p:attrName>style.visibility</p:attrName>
                                        </p:attrNameLst>
                                      </p:cBhvr>
                                      <p:to>
                                        <p:strVal val="visible"/>
                                      </p:to>
                                    </p:set>
                                  </p:childTnLst>
                                  <p:subTnLst>
                                    <p:set>
                                      <p:cBhvr override="childStyle">
                                        <p:cTn dur="1" fill="hold" display="0" masterRel="nextClick" afterEffect="1"/>
                                        <p:tgtEl>
                                          <p:spTgt spid="21401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40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402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4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4" grpId="0"/>
      <p:bldP spid="214019" grpId="0" animBg="1"/>
      <p:bldP spid="214020" grpId="0" animBg="1"/>
      <p:bldP spid="214021" grpId="0" animBg="1"/>
      <p:bldP spid="214023"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57200" y="35456"/>
            <a:ext cx="7772400" cy="1143000"/>
          </a:xfrm>
        </p:spPr>
        <p:txBody>
          <a:bodyPr/>
          <a:lstStyle/>
          <a:p>
            <a:r>
              <a:rPr lang="en-US" dirty="0" smtClean="0"/>
              <a:t>Why is the study of variability important?</a:t>
            </a:r>
            <a:endParaRPr lang="en-US" dirty="0"/>
          </a:p>
        </p:txBody>
      </p:sp>
      <p:sp>
        <p:nvSpPr>
          <p:cNvPr id="215043" name="Rectangle 3"/>
          <p:cNvSpPr>
            <a:spLocks noGrp="1" noChangeArrowheads="1"/>
          </p:cNvSpPr>
          <p:nvPr>
            <p:ph type="body" sz="half" idx="1"/>
          </p:nvPr>
        </p:nvSpPr>
        <p:spPr>
          <a:xfrm>
            <a:off x="685800" y="1484784"/>
            <a:ext cx="3810000" cy="4611216"/>
          </a:xfrm>
        </p:spPr>
        <p:txBody>
          <a:bodyPr>
            <a:normAutofit fontScale="92500" lnSpcReduction="10000"/>
          </a:bodyPr>
          <a:lstStyle/>
          <a:p>
            <a:r>
              <a:rPr lang="en-US" dirty="0"/>
              <a:t>Variability (or dispersion) measures the amount of scatter in a dataset. </a:t>
            </a:r>
          </a:p>
          <a:p>
            <a:r>
              <a:rPr lang="en-US" dirty="0" smtClean="0"/>
              <a:t>There is variability in virtually everything</a:t>
            </a:r>
          </a:p>
          <a:p>
            <a:r>
              <a:rPr lang="en-US" dirty="0" smtClean="0"/>
              <a:t>Allows us to distinguish between usual and unusual values</a:t>
            </a:r>
          </a:p>
          <a:p>
            <a:r>
              <a:rPr lang="en-US" dirty="0" smtClean="0"/>
              <a:t>Reporting only a measure of </a:t>
            </a:r>
            <a:r>
              <a:rPr lang="en-US" dirty="0" err="1" smtClean="0"/>
              <a:t>centre</a:t>
            </a:r>
            <a:r>
              <a:rPr lang="en-US" dirty="0" smtClean="0"/>
              <a:t> doesn’t provide a complete picture of the distribution.</a:t>
            </a:r>
            <a:endParaRPr lang="en-US" dirty="0"/>
          </a:p>
        </p:txBody>
      </p:sp>
      <p:sp>
        <p:nvSpPr>
          <p:cNvPr id="7" name="Chart Placeholder 6"/>
          <p:cNvSpPr>
            <a:spLocks noGrp="1"/>
          </p:cNvSpPr>
          <p:nvPr>
            <p:ph type="chart" sz="half" idx="2"/>
          </p:nvPr>
        </p:nvSpPr>
        <p:spPr/>
      </p:sp>
      <p:grpSp>
        <p:nvGrpSpPr>
          <p:cNvPr id="215046" name="Group 6"/>
          <p:cNvGrpSpPr>
            <a:grpSpLocks/>
          </p:cNvGrpSpPr>
          <p:nvPr/>
        </p:nvGrpSpPr>
        <p:grpSpPr bwMode="auto">
          <a:xfrm>
            <a:off x="5004048" y="1371600"/>
            <a:ext cx="3911352" cy="3581400"/>
            <a:chOff x="2688" y="864"/>
            <a:chExt cx="2928" cy="2256"/>
          </a:xfrm>
        </p:grpSpPr>
        <p:sp>
          <p:nvSpPr>
            <p:cNvPr id="215044" name="AutoShape 4"/>
            <p:cNvSpPr>
              <a:spLocks noChangeArrowheads="1"/>
            </p:cNvSpPr>
            <p:nvPr/>
          </p:nvSpPr>
          <p:spPr bwMode="auto">
            <a:xfrm>
              <a:off x="2688" y="864"/>
              <a:ext cx="2928" cy="2256"/>
            </a:xfrm>
            <a:prstGeom prst="wedgeRoundRectCallout">
              <a:avLst>
                <a:gd name="adj1" fmla="val -11986"/>
                <a:gd name="adj2" fmla="val 41181"/>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u="none" dirty="0">
                  <a:latin typeface="+mj-lt"/>
                </a:rPr>
                <a:t>Does this can of </a:t>
              </a:r>
              <a:r>
                <a:rPr lang="en-US" u="none" dirty="0" smtClean="0">
                  <a:latin typeface="+mj-lt"/>
                </a:rPr>
                <a:t>cola </a:t>
              </a:r>
              <a:r>
                <a:rPr lang="en-US" u="none" dirty="0">
                  <a:latin typeface="+mj-lt"/>
                </a:rPr>
                <a:t>contain exactly </a:t>
              </a:r>
              <a:r>
                <a:rPr lang="en-US" u="none" dirty="0" smtClean="0">
                  <a:latin typeface="+mj-lt"/>
                </a:rPr>
                <a:t>330 ml?</a:t>
              </a:r>
              <a:endParaRPr lang="en-US" u="none" dirty="0">
                <a:latin typeface="+mj-lt"/>
              </a:endParaRPr>
            </a:p>
          </p:txBody>
        </p:sp>
        <p:pic>
          <p:nvPicPr>
            <p:cNvPr id="215045" name="Picture 5" descr="MC90043476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 y="1728"/>
              <a:ext cx="1152" cy="115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92297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15043">
                                            <p:txEl>
                                              <p:pRg st="0" end="0"/>
                                            </p:txEl>
                                          </p:spTgt>
                                        </p:tgtEl>
                                        <p:attrNameLst>
                                          <p:attrName>style.visibility</p:attrName>
                                        </p:attrNameLst>
                                      </p:cBhvr>
                                      <p:to>
                                        <p:strVal val="visible"/>
                                      </p:to>
                                    </p:set>
                                    <p:animEffect transition="in" filter="blinds(horizontal)">
                                      <p:cBhvr>
                                        <p:cTn id="11" dur="500"/>
                                        <p:tgtEl>
                                          <p:spTgt spid="21504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15043">
                                            <p:txEl>
                                              <p:pRg st="1" end="1"/>
                                            </p:txEl>
                                          </p:spTgt>
                                        </p:tgtEl>
                                        <p:attrNameLst>
                                          <p:attrName>style.visibility</p:attrName>
                                        </p:attrNameLst>
                                      </p:cBhvr>
                                      <p:to>
                                        <p:strVal val="visible"/>
                                      </p:to>
                                    </p:set>
                                    <p:animEffect transition="in" filter="blinds(horizontal)">
                                      <p:cBhvr>
                                        <p:cTn id="16" dur="500"/>
                                        <p:tgtEl>
                                          <p:spTgt spid="21504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15043">
                                            <p:txEl>
                                              <p:pRg st="2" end="2"/>
                                            </p:txEl>
                                          </p:spTgt>
                                        </p:tgtEl>
                                        <p:attrNameLst>
                                          <p:attrName>style.visibility</p:attrName>
                                        </p:attrNameLst>
                                      </p:cBhvr>
                                      <p:to>
                                        <p:strVal val="visible"/>
                                      </p:to>
                                    </p:set>
                                    <p:animEffect transition="in" filter="blinds(horizontal)">
                                      <p:cBhvr>
                                        <p:cTn id="21" dur="500"/>
                                        <p:tgtEl>
                                          <p:spTgt spid="21504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15043">
                                            <p:txEl>
                                              <p:pRg st="3" end="3"/>
                                            </p:txEl>
                                          </p:spTgt>
                                        </p:tgtEl>
                                        <p:attrNameLst>
                                          <p:attrName>style.visibility</p:attrName>
                                        </p:attrNameLst>
                                      </p:cBhvr>
                                      <p:to>
                                        <p:strVal val="visible"/>
                                      </p:to>
                                    </p:set>
                                    <p:animEffect transition="in" filter="blinds(horizontal)">
                                      <p:cBhvr>
                                        <p:cTn id="26" dur="500"/>
                                        <p:tgtEl>
                                          <p:spTgt spid="2150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uiExpand="1"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Variation</a:t>
            </a:r>
            <a:endParaRPr lang="en-GB" dirty="0"/>
          </a:p>
        </p:txBody>
      </p:sp>
      <p:sp>
        <p:nvSpPr>
          <p:cNvPr id="3" name="Content Placeholder 2"/>
          <p:cNvSpPr>
            <a:spLocks noGrp="1"/>
          </p:cNvSpPr>
          <p:nvPr>
            <p:ph idx="1"/>
          </p:nvPr>
        </p:nvSpPr>
        <p:spPr/>
        <p:txBody>
          <a:bodyPr>
            <a:normAutofit/>
          </a:bodyPr>
          <a:lstStyle/>
          <a:p>
            <a:r>
              <a:rPr lang="en-GB" dirty="0" smtClean="0"/>
              <a:t>Systematic Variation</a:t>
            </a:r>
          </a:p>
          <a:p>
            <a:pPr lvl="1"/>
            <a:r>
              <a:rPr lang="en-GB" dirty="0" smtClean="0"/>
              <a:t>Differences in performance created by a specific experimental manipulation.</a:t>
            </a:r>
          </a:p>
          <a:p>
            <a:r>
              <a:rPr lang="en-GB" dirty="0" smtClean="0"/>
              <a:t>Unsystematic Variation</a:t>
            </a:r>
          </a:p>
          <a:p>
            <a:pPr lvl="1"/>
            <a:r>
              <a:rPr lang="en-GB" dirty="0"/>
              <a:t>D</a:t>
            </a:r>
            <a:r>
              <a:rPr lang="en-GB" dirty="0" smtClean="0"/>
              <a:t>ifferences in performance created by unknown factors.</a:t>
            </a:r>
          </a:p>
          <a:p>
            <a:pPr lvl="2"/>
            <a:r>
              <a:rPr lang="en-GB" dirty="0" smtClean="0"/>
              <a:t>Age, gender, IQ, time of day, measurement error, etc.</a:t>
            </a:r>
          </a:p>
          <a:p>
            <a:r>
              <a:rPr lang="en-GB" dirty="0" smtClean="0"/>
              <a:t>Randomization</a:t>
            </a:r>
          </a:p>
          <a:p>
            <a:pPr lvl="1"/>
            <a:r>
              <a:rPr lang="en-GB" dirty="0" smtClean="0"/>
              <a:t>Minimizes unsystematic variation.</a:t>
            </a:r>
            <a:endParaRPr lang="en-GB" dirty="0"/>
          </a:p>
        </p:txBody>
      </p:sp>
    </p:spTree>
    <p:extLst>
      <p:ext uri="{BB962C8B-B14F-4D97-AF65-F5344CB8AC3E}">
        <p14:creationId xmlns:p14="http://schemas.microsoft.com/office/powerpoint/2010/main" val="1555513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Basics of Statistics</a:t>
            </a:r>
            <a:endParaRPr lang="en-US" dirty="0"/>
          </a:p>
        </p:txBody>
      </p:sp>
      <p:sp>
        <p:nvSpPr>
          <p:cNvPr id="2" name="Content Placeholder 1"/>
          <p:cNvSpPr>
            <a:spLocks noGrp="1"/>
          </p:cNvSpPr>
          <p:nvPr>
            <p:ph sz="quarter" idx="1"/>
          </p:nvPr>
        </p:nvSpPr>
        <p:spPr/>
        <p:txBody>
          <a:bodyPr/>
          <a:lstStyle/>
          <a:p>
            <a:r>
              <a:rPr lang="en-US" dirty="0" smtClean="0"/>
              <a:t>Science of collection, presentation, analysis, and reasonable interpretation of data.</a:t>
            </a:r>
          </a:p>
          <a:p>
            <a:r>
              <a:rPr lang="en-US" dirty="0" smtClean="0"/>
              <a:t>Statistics provides a rigorous scientific method for gaining insight into data. </a:t>
            </a:r>
          </a:p>
          <a:p>
            <a:endParaRPr lang="en-IE" dirty="0"/>
          </a:p>
        </p:txBody>
      </p:sp>
      <p:sp>
        <p:nvSpPr>
          <p:cNvPr id="2054" name="Text Box 6"/>
          <p:cNvSpPr txBox="1">
            <a:spLocks noChangeArrowheads="1"/>
          </p:cNvSpPr>
          <p:nvPr/>
        </p:nvSpPr>
        <p:spPr bwMode="auto">
          <a:xfrm>
            <a:off x="2041525" y="4608513"/>
            <a:ext cx="4587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sz="1800" b="0" dirty="0">
              <a:latin typeface="Arial" charset="0"/>
            </a:endParaRPr>
          </a:p>
        </p:txBody>
      </p:sp>
      <p:sp>
        <p:nvSpPr>
          <p:cNvPr id="2056" name="Text Box 8"/>
          <p:cNvSpPr txBox="1">
            <a:spLocks noChangeArrowheads="1"/>
          </p:cNvSpPr>
          <p:nvPr/>
        </p:nvSpPr>
        <p:spPr bwMode="auto">
          <a:xfrm>
            <a:off x="738389" y="3429000"/>
            <a:ext cx="8153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endParaRPr lang="en-US" sz="1800" b="0" dirty="0">
              <a:latin typeface="Arial" charset="0"/>
            </a:endParaRPr>
          </a:p>
        </p:txBody>
      </p:sp>
    </p:spTree>
    <p:extLst>
      <p:ext uri="{BB962C8B-B14F-4D97-AF65-F5344CB8AC3E}">
        <p14:creationId xmlns:p14="http://schemas.microsoft.com/office/powerpoint/2010/main" val="2374688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2936" name="Group 8"/>
          <p:cNvGrpSpPr>
            <a:grpSpLocks/>
          </p:cNvGrpSpPr>
          <p:nvPr/>
        </p:nvGrpSpPr>
        <p:grpSpPr bwMode="auto">
          <a:xfrm>
            <a:off x="1752600" y="924560"/>
            <a:ext cx="5562600" cy="3048000"/>
            <a:chOff x="432" y="2784"/>
            <a:chExt cx="2643" cy="1200"/>
          </a:xfrm>
        </p:grpSpPr>
        <p:pic>
          <p:nvPicPr>
            <p:cNvPr id="252937" name="Picture 9"/>
            <p:cNvPicPr>
              <a:picLocks noChangeAspect="1" noChangeArrowheads="1"/>
            </p:cNvPicPr>
            <p:nvPr/>
          </p:nvPicPr>
          <p:blipFill>
            <a:blip r:embed="rId2">
              <a:extLst>
                <a:ext uri="{28A0092B-C50C-407E-A947-70E740481C1C}">
                  <a14:useLocalDpi xmlns:a14="http://schemas.microsoft.com/office/drawing/2010/main" val="0"/>
                </a:ext>
              </a:extLst>
            </a:blip>
            <a:srcRect t="32182" b="30293"/>
            <a:stretch>
              <a:fillRect/>
            </a:stretch>
          </p:blipFill>
          <p:spPr bwMode="auto">
            <a:xfrm>
              <a:off x="432" y="2784"/>
              <a:ext cx="2643"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938" name="Picture 10"/>
            <p:cNvPicPr>
              <a:picLocks noChangeAspect="1" noChangeArrowheads="1"/>
            </p:cNvPicPr>
            <p:nvPr/>
          </p:nvPicPr>
          <p:blipFill>
            <a:blip r:embed="rId3">
              <a:extLst>
                <a:ext uri="{28A0092B-C50C-407E-A947-70E740481C1C}">
                  <a14:useLocalDpi xmlns:a14="http://schemas.microsoft.com/office/drawing/2010/main" val="0"/>
                </a:ext>
              </a:extLst>
            </a:blip>
            <a:srcRect t="37459" b="34398"/>
            <a:stretch>
              <a:fillRect/>
            </a:stretch>
          </p:blipFill>
          <p:spPr bwMode="auto">
            <a:xfrm>
              <a:off x="432" y="3264"/>
              <a:ext cx="2643"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939" name="Picture 11"/>
            <p:cNvPicPr>
              <a:picLocks noChangeAspect="1" noChangeArrowheads="1"/>
            </p:cNvPicPr>
            <p:nvPr/>
          </p:nvPicPr>
          <p:blipFill>
            <a:blip r:embed="rId4">
              <a:extLst>
                <a:ext uri="{28A0092B-C50C-407E-A947-70E740481C1C}">
                  <a14:useLocalDpi xmlns:a14="http://schemas.microsoft.com/office/drawing/2010/main" val="0"/>
                </a:ext>
              </a:extLst>
            </a:blip>
            <a:srcRect t="40651" b="34332"/>
            <a:stretch>
              <a:fillRect/>
            </a:stretch>
          </p:blipFill>
          <p:spPr bwMode="auto">
            <a:xfrm>
              <a:off x="432" y="3600"/>
              <a:ext cx="264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52941" name="Text Box 13"/>
          <p:cNvSpPr txBox="1">
            <a:spLocks noChangeArrowheads="1"/>
          </p:cNvSpPr>
          <p:nvPr/>
        </p:nvSpPr>
        <p:spPr bwMode="auto">
          <a:xfrm>
            <a:off x="609600" y="4038600"/>
            <a:ext cx="8077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588" indent="-1588">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n-US" u="none" dirty="0">
                <a:solidFill>
                  <a:srgbClr val="0000FF"/>
                </a:solidFill>
                <a:latin typeface="Bookman Old Style" panose="02050604050505020204" pitchFamily="18" charset="0"/>
              </a:rPr>
              <a:t>Notice that these three data sets all have the </a:t>
            </a:r>
            <a:r>
              <a:rPr lang="en-US" u="none" dirty="0">
                <a:solidFill>
                  <a:srgbClr val="FF0000"/>
                </a:solidFill>
                <a:latin typeface="Bookman Old Style" panose="02050604050505020204" pitchFamily="18" charset="0"/>
              </a:rPr>
              <a:t>same mean and median (at 45),</a:t>
            </a:r>
            <a:r>
              <a:rPr lang="en-US" u="none" dirty="0">
                <a:solidFill>
                  <a:srgbClr val="0000FF"/>
                </a:solidFill>
                <a:latin typeface="Bookman Old Style" panose="02050604050505020204" pitchFamily="18" charset="0"/>
              </a:rPr>
              <a:t> but they have very </a:t>
            </a:r>
            <a:r>
              <a:rPr lang="en-US" u="none" dirty="0">
                <a:solidFill>
                  <a:srgbClr val="00CC00"/>
                </a:solidFill>
                <a:latin typeface="Bookman Old Style" panose="02050604050505020204" pitchFamily="18" charset="0"/>
              </a:rPr>
              <a:t>different amounts of</a:t>
            </a:r>
            <a:r>
              <a:rPr lang="en-US" u="none" dirty="0">
                <a:solidFill>
                  <a:srgbClr val="0000FF"/>
                </a:solidFill>
                <a:latin typeface="Bookman Old Style" panose="02050604050505020204" pitchFamily="18" charset="0"/>
              </a:rPr>
              <a:t> </a:t>
            </a:r>
            <a:r>
              <a:rPr lang="en-US" u="none" dirty="0">
                <a:solidFill>
                  <a:srgbClr val="00CC00"/>
                </a:solidFill>
                <a:latin typeface="Bookman Old Style" panose="02050604050505020204" pitchFamily="18" charset="0"/>
              </a:rPr>
              <a:t>variability.</a:t>
            </a:r>
          </a:p>
        </p:txBody>
      </p:sp>
    </p:spTree>
    <p:extLst>
      <p:ext uri="{BB962C8B-B14F-4D97-AF65-F5344CB8AC3E}">
        <p14:creationId xmlns:p14="http://schemas.microsoft.com/office/powerpoint/2010/main" val="2695844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9" name="Rectangle 19"/>
          <p:cNvSpPr>
            <a:spLocks noGrp="1" noChangeArrowheads="1"/>
          </p:cNvSpPr>
          <p:nvPr>
            <p:ph type="title"/>
          </p:nvPr>
        </p:nvSpPr>
        <p:spPr/>
        <p:txBody>
          <a:bodyPr>
            <a:normAutofit fontScale="90000"/>
          </a:bodyPr>
          <a:lstStyle/>
          <a:p>
            <a:r>
              <a:rPr lang="en-US" dirty="0" smtClean="0"/>
              <a:t>Methods of Variability/Dispersion Measurement</a:t>
            </a:r>
            <a:endParaRPr lang="en-US" dirty="0"/>
          </a:p>
        </p:txBody>
      </p:sp>
      <p:sp>
        <p:nvSpPr>
          <p:cNvPr id="5" name="Content Placeholder 4"/>
          <p:cNvSpPr>
            <a:spLocks noGrp="1"/>
          </p:cNvSpPr>
          <p:nvPr>
            <p:ph sz="quarter" idx="1"/>
          </p:nvPr>
        </p:nvSpPr>
        <p:spPr/>
        <p:txBody>
          <a:bodyPr>
            <a:normAutofit/>
          </a:bodyPr>
          <a:lstStyle/>
          <a:p>
            <a:r>
              <a:rPr lang="en-US" dirty="0" smtClean="0"/>
              <a:t>Commonly used methods: </a:t>
            </a:r>
          </a:p>
          <a:p>
            <a:pPr lvl="1"/>
            <a:r>
              <a:rPr lang="en-US" dirty="0" smtClean="0"/>
              <a:t>Range, variance, standard deviation, interquartile range, coefficient of variation etc.</a:t>
            </a:r>
          </a:p>
          <a:p>
            <a:endParaRPr lang="en-IE" dirty="0"/>
          </a:p>
        </p:txBody>
      </p:sp>
    </p:spTree>
    <p:extLst>
      <p:ext uri="{BB962C8B-B14F-4D97-AF65-F5344CB8AC3E}">
        <p14:creationId xmlns:p14="http://schemas.microsoft.com/office/powerpoint/2010/main" val="18536065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smtClean="0"/>
              <a:t>Measures of Variability</a:t>
            </a:r>
            <a:endParaRPr lang="en-US"/>
          </a:p>
        </p:txBody>
      </p:sp>
      <p:sp>
        <p:nvSpPr>
          <p:cNvPr id="216067" name="Rectangle 3"/>
          <p:cNvSpPr>
            <a:spLocks noGrp="1" noChangeArrowheads="1"/>
          </p:cNvSpPr>
          <p:nvPr>
            <p:ph sz="quarter" idx="1"/>
          </p:nvPr>
        </p:nvSpPr>
        <p:spPr/>
        <p:txBody>
          <a:bodyPr/>
          <a:lstStyle/>
          <a:p>
            <a:r>
              <a:rPr lang="en-US" dirty="0" smtClean="0"/>
              <a:t>The simplest numeric measure of variability is range.</a:t>
            </a:r>
          </a:p>
          <a:p>
            <a:pPr marL="274320" lvl="1">
              <a:spcBef>
                <a:spcPts val="600"/>
              </a:spcBef>
              <a:buClr>
                <a:schemeClr val="accent1"/>
              </a:buClr>
            </a:pPr>
            <a:r>
              <a:rPr lang="en-US" dirty="0"/>
              <a:t>Its a crude measure of variability</a:t>
            </a:r>
            <a:r>
              <a:rPr lang="en-US" dirty="0" smtClean="0"/>
              <a:t>.</a:t>
            </a:r>
          </a:p>
          <a:p>
            <a:r>
              <a:rPr lang="en-US" dirty="0" smtClean="0"/>
              <a:t>Range = largest observation – smallest observation</a:t>
            </a:r>
            <a:endParaRPr lang="en-US" dirty="0"/>
          </a:p>
        </p:txBody>
      </p:sp>
      <p:grpSp>
        <p:nvGrpSpPr>
          <p:cNvPr id="216076" name="Group 12"/>
          <p:cNvGrpSpPr>
            <a:grpSpLocks/>
          </p:cNvGrpSpPr>
          <p:nvPr/>
        </p:nvGrpSpPr>
        <p:grpSpPr bwMode="auto">
          <a:xfrm>
            <a:off x="76200" y="3068637"/>
            <a:ext cx="4953000" cy="2362200"/>
            <a:chOff x="432" y="2784"/>
            <a:chExt cx="2643" cy="1200"/>
          </a:xfrm>
        </p:grpSpPr>
        <p:pic>
          <p:nvPicPr>
            <p:cNvPr id="216077" name="Picture 13"/>
            <p:cNvPicPr>
              <a:picLocks noChangeAspect="1" noChangeArrowheads="1"/>
            </p:cNvPicPr>
            <p:nvPr/>
          </p:nvPicPr>
          <p:blipFill>
            <a:blip r:embed="rId2">
              <a:extLst>
                <a:ext uri="{28A0092B-C50C-407E-A947-70E740481C1C}">
                  <a14:useLocalDpi xmlns:a14="http://schemas.microsoft.com/office/drawing/2010/main" val="0"/>
                </a:ext>
              </a:extLst>
            </a:blip>
            <a:srcRect t="32182" b="30293"/>
            <a:stretch>
              <a:fillRect/>
            </a:stretch>
          </p:blipFill>
          <p:spPr bwMode="auto">
            <a:xfrm>
              <a:off x="432" y="2784"/>
              <a:ext cx="2643"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6078" name="Picture 14"/>
            <p:cNvPicPr>
              <a:picLocks noChangeAspect="1" noChangeArrowheads="1"/>
            </p:cNvPicPr>
            <p:nvPr/>
          </p:nvPicPr>
          <p:blipFill>
            <a:blip r:embed="rId3">
              <a:extLst>
                <a:ext uri="{28A0092B-C50C-407E-A947-70E740481C1C}">
                  <a14:useLocalDpi xmlns:a14="http://schemas.microsoft.com/office/drawing/2010/main" val="0"/>
                </a:ext>
              </a:extLst>
            </a:blip>
            <a:srcRect t="37459" b="34398"/>
            <a:stretch>
              <a:fillRect/>
            </a:stretch>
          </p:blipFill>
          <p:spPr bwMode="auto">
            <a:xfrm>
              <a:off x="432" y="3264"/>
              <a:ext cx="2643"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6079" name="Picture 15"/>
            <p:cNvPicPr>
              <a:picLocks noChangeAspect="1" noChangeArrowheads="1"/>
            </p:cNvPicPr>
            <p:nvPr/>
          </p:nvPicPr>
          <p:blipFill>
            <a:blip r:embed="rId4">
              <a:extLst>
                <a:ext uri="{28A0092B-C50C-407E-A947-70E740481C1C}">
                  <a14:useLocalDpi xmlns:a14="http://schemas.microsoft.com/office/drawing/2010/main" val="0"/>
                </a:ext>
              </a:extLst>
            </a:blip>
            <a:srcRect t="40651" b="34332"/>
            <a:stretch>
              <a:fillRect/>
            </a:stretch>
          </p:blipFill>
          <p:spPr bwMode="auto">
            <a:xfrm>
              <a:off x="432" y="3600"/>
              <a:ext cx="264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16080" name="Text Box 16"/>
          <p:cNvSpPr txBox="1">
            <a:spLocks noChangeArrowheads="1"/>
          </p:cNvSpPr>
          <p:nvPr/>
        </p:nvSpPr>
        <p:spPr bwMode="auto">
          <a:xfrm>
            <a:off x="5257800" y="3221037"/>
            <a:ext cx="36576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3500" indent="-1588">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n-US" sz="2800" u="none">
                <a:solidFill>
                  <a:srgbClr val="0000FF"/>
                </a:solidFill>
                <a:latin typeface="Bookman Old Style" panose="02050604050505020204" pitchFamily="18" charset="0"/>
              </a:rPr>
              <a:t>The first two data sets have a range of 50 (70-20) but the third data set has a much smaller range of 10.</a:t>
            </a:r>
          </a:p>
        </p:txBody>
      </p:sp>
    </p:spTree>
    <p:extLst>
      <p:ext uri="{BB962C8B-B14F-4D97-AF65-F5344CB8AC3E}">
        <p14:creationId xmlns:p14="http://schemas.microsoft.com/office/powerpoint/2010/main" val="2604769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60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606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60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6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P spid="21608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4988" name="Object 12"/>
          <p:cNvGraphicFramePr>
            <a:graphicFrameLocks noChangeAspect="1"/>
          </p:cNvGraphicFramePr>
          <p:nvPr>
            <p:extLst>
              <p:ext uri="{D42A27DB-BD31-4B8C-83A1-F6EECF244321}">
                <p14:modId xmlns:p14="http://schemas.microsoft.com/office/powerpoint/2010/main" val="654358439"/>
              </p:ext>
            </p:extLst>
          </p:nvPr>
        </p:nvGraphicFramePr>
        <p:xfrm>
          <a:off x="1458352" y="4883944"/>
          <a:ext cx="4038600" cy="1509712"/>
        </p:xfrm>
        <a:graphic>
          <a:graphicData uri="http://schemas.openxmlformats.org/presentationml/2006/ole">
            <mc:AlternateContent xmlns:mc="http://schemas.openxmlformats.org/markup-compatibility/2006">
              <mc:Choice xmlns:v="urn:schemas-microsoft-com:vml" Requires="v">
                <p:oleObj spid="_x0000_s60664" name="Equation" r:id="rId3" imgW="1460160" imgH="545760" progId="Equation.3">
                  <p:embed/>
                </p:oleObj>
              </mc:Choice>
              <mc:Fallback>
                <p:oleObj name="Equation" r:id="rId3" imgW="1460160" imgH="5457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352" y="4883944"/>
                        <a:ext cx="4038600" cy="150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4978" name="Rectangle 2"/>
          <p:cNvSpPr>
            <a:spLocks noGrp="1" noChangeArrowheads="1"/>
          </p:cNvSpPr>
          <p:nvPr>
            <p:ph type="title"/>
          </p:nvPr>
        </p:nvSpPr>
        <p:spPr/>
        <p:txBody>
          <a:bodyPr/>
          <a:lstStyle/>
          <a:p>
            <a:r>
              <a:rPr lang="en-US" smtClean="0">
                <a:solidFill>
                  <a:schemeClr val="tx1"/>
                </a:solidFill>
              </a:rPr>
              <a:t>Measures of Variability</a:t>
            </a:r>
            <a:endParaRPr lang="en-US">
              <a:solidFill>
                <a:schemeClr val="tx1"/>
              </a:solidFill>
            </a:endParaRPr>
          </a:p>
        </p:txBody>
      </p:sp>
      <p:sp>
        <p:nvSpPr>
          <p:cNvPr id="254979" name="Rectangle 3"/>
          <p:cNvSpPr>
            <a:spLocks noGrp="1" noChangeArrowheads="1"/>
          </p:cNvSpPr>
          <p:nvPr>
            <p:ph type="body" idx="4294967295"/>
          </p:nvPr>
        </p:nvSpPr>
        <p:spPr>
          <a:xfrm>
            <a:off x="0" y="1600200"/>
            <a:ext cx="8229600" cy="1981200"/>
          </a:xfrm>
        </p:spPr>
        <p:txBody>
          <a:bodyPr/>
          <a:lstStyle/>
          <a:p>
            <a:pPr marL="1588" indent="-1588" eaLnBrk="0" hangingPunct="0">
              <a:spcBef>
                <a:spcPct val="50000"/>
              </a:spcBef>
              <a:buFontTx/>
              <a:buNone/>
            </a:pPr>
            <a:r>
              <a:rPr lang="en-US">
                <a:latin typeface="+mj-lt"/>
              </a:rPr>
              <a:t>Another measure of the variability in a data set uses the </a:t>
            </a:r>
            <a:r>
              <a:rPr lang="en-US" u="sng">
                <a:latin typeface="+mj-lt"/>
              </a:rPr>
              <a:t>deviations</a:t>
            </a:r>
            <a:r>
              <a:rPr lang="en-US">
                <a:latin typeface="+mj-lt"/>
              </a:rPr>
              <a:t> from the mean (</a:t>
            </a:r>
            <a:r>
              <a:rPr lang="en-US" i="1">
                <a:latin typeface="+mj-lt"/>
              </a:rPr>
              <a:t>x</a:t>
            </a:r>
            <a:r>
              <a:rPr lang="en-US">
                <a:latin typeface="+mj-lt"/>
              </a:rPr>
              <a:t> – </a:t>
            </a:r>
            <a:r>
              <a:rPr lang="en-US" i="1">
                <a:latin typeface="+mj-lt"/>
              </a:rPr>
              <a:t>x</a:t>
            </a:r>
            <a:r>
              <a:rPr lang="en-US">
                <a:latin typeface="+mj-lt"/>
              </a:rPr>
              <a:t>).</a:t>
            </a:r>
          </a:p>
        </p:txBody>
      </p:sp>
      <p:sp>
        <p:nvSpPr>
          <p:cNvPr id="254985" name="Line 9"/>
          <p:cNvSpPr>
            <a:spLocks noChangeShapeType="1"/>
          </p:cNvSpPr>
          <p:nvPr/>
        </p:nvSpPr>
        <p:spPr bwMode="auto">
          <a:xfrm>
            <a:off x="6399728" y="2132856"/>
            <a:ext cx="255587"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latin typeface="+mj-lt"/>
            </a:endParaRPr>
          </a:p>
        </p:txBody>
      </p:sp>
      <p:sp>
        <p:nvSpPr>
          <p:cNvPr id="254984" name="AutoShape 8"/>
          <p:cNvSpPr>
            <a:spLocks noChangeArrowheads="1"/>
          </p:cNvSpPr>
          <p:nvPr/>
        </p:nvSpPr>
        <p:spPr bwMode="auto">
          <a:xfrm>
            <a:off x="251768" y="2492896"/>
            <a:ext cx="8458200" cy="2246052"/>
          </a:xfrm>
          <a:prstGeom prst="wedgeRoundRectCallout">
            <a:avLst>
              <a:gd name="adj1" fmla="val -24810"/>
              <a:gd name="adj2" fmla="val -1972"/>
              <a:gd name="adj3" fmla="val 16667"/>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588" indent="-1588"/>
            <a:r>
              <a:rPr lang="en-US" sz="2000" u="none" dirty="0" smtClean="0">
                <a:latin typeface="+mj-lt"/>
              </a:rPr>
              <a:t>A sample </a:t>
            </a:r>
            <a:r>
              <a:rPr lang="en-US" sz="2000" u="none" dirty="0">
                <a:latin typeface="+mj-lt"/>
              </a:rPr>
              <a:t>of 6 fish that we caught from the lake . . .</a:t>
            </a:r>
          </a:p>
          <a:p>
            <a:pPr marL="1588" indent="-1588"/>
            <a:r>
              <a:rPr lang="en-US" sz="2000" u="none" dirty="0">
                <a:latin typeface="+mj-lt"/>
              </a:rPr>
              <a:t>They were the following lengths:</a:t>
            </a:r>
          </a:p>
          <a:p>
            <a:pPr marL="1588" indent="-1588" algn="ctr"/>
            <a:r>
              <a:rPr lang="en-US" sz="2000" u="none" dirty="0">
                <a:latin typeface="+mj-lt"/>
              </a:rPr>
              <a:t>3”, 4”, 5”, 6”, 8”, 10”</a:t>
            </a:r>
          </a:p>
          <a:p>
            <a:pPr marL="1588" indent="-1588"/>
            <a:r>
              <a:rPr lang="en-US" sz="2000" u="none" dirty="0">
                <a:latin typeface="+mj-lt"/>
              </a:rPr>
              <a:t>The mean length was 6 inches. </a:t>
            </a:r>
            <a:r>
              <a:rPr lang="en-US" sz="2000" u="none" dirty="0" smtClean="0">
                <a:latin typeface="+mj-lt"/>
              </a:rPr>
              <a:t>We can calculate </a:t>
            </a:r>
            <a:r>
              <a:rPr lang="en-US" sz="2000" u="none" dirty="0">
                <a:latin typeface="+mj-lt"/>
              </a:rPr>
              <a:t>the deviations from the mean.  What was the sum of these deviations?</a:t>
            </a:r>
          </a:p>
        </p:txBody>
      </p:sp>
      <p:sp>
        <p:nvSpPr>
          <p:cNvPr id="254986" name="AutoShape 10"/>
          <p:cNvSpPr>
            <a:spLocks noChangeArrowheads="1"/>
          </p:cNvSpPr>
          <p:nvPr/>
        </p:nvSpPr>
        <p:spPr bwMode="auto">
          <a:xfrm>
            <a:off x="2627784" y="2008808"/>
            <a:ext cx="2813992" cy="643136"/>
          </a:xfrm>
          <a:prstGeom prst="wedgeRoundRectCallout">
            <a:avLst>
              <a:gd name="adj1" fmla="val 14519"/>
              <a:gd name="adj2" fmla="val 192056"/>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u="none" dirty="0">
                <a:latin typeface="+mj-lt"/>
              </a:rPr>
              <a:t>Can we find an average deviation?</a:t>
            </a:r>
          </a:p>
        </p:txBody>
      </p:sp>
      <p:sp>
        <p:nvSpPr>
          <p:cNvPr id="254987" name="AutoShape 11"/>
          <p:cNvSpPr>
            <a:spLocks noChangeArrowheads="1"/>
          </p:cNvSpPr>
          <p:nvPr/>
        </p:nvSpPr>
        <p:spPr bwMode="auto">
          <a:xfrm>
            <a:off x="5508104" y="2008808"/>
            <a:ext cx="3948336" cy="969640"/>
          </a:xfrm>
          <a:prstGeom prst="wedgeRoundRectCallout">
            <a:avLst>
              <a:gd name="adj1" fmla="val -11255"/>
              <a:gd name="adj2" fmla="val 186539"/>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u="none" dirty="0">
                <a:latin typeface="+mj-lt"/>
              </a:rPr>
              <a:t>What can we do to the deviations so that we could find an average?</a:t>
            </a:r>
          </a:p>
        </p:txBody>
      </p:sp>
      <p:sp>
        <p:nvSpPr>
          <p:cNvPr id="254989" name="AutoShape 13"/>
          <p:cNvSpPr>
            <a:spLocks noChangeArrowheads="1"/>
          </p:cNvSpPr>
          <p:nvPr/>
        </p:nvSpPr>
        <p:spPr bwMode="auto">
          <a:xfrm>
            <a:off x="5867400" y="4419600"/>
            <a:ext cx="2895600" cy="1219200"/>
          </a:xfrm>
          <a:prstGeom prst="cloudCallout">
            <a:avLst>
              <a:gd name="adj1" fmla="val -97421"/>
              <a:gd name="adj2" fmla="val 98569"/>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0" hangingPunct="0">
              <a:lnSpc>
                <a:spcPct val="100000"/>
              </a:lnSpc>
              <a:spcBef>
                <a:spcPct val="0"/>
              </a:spcBef>
            </a:pPr>
            <a:r>
              <a:rPr lang="en-US" sz="2400" u="none" dirty="0">
                <a:latin typeface="+mj-lt"/>
              </a:rPr>
              <a:t>Degree of freedom</a:t>
            </a:r>
          </a:p>
        </p:txBody>
      </p:sp>
      <p:sp>
        <p:nvSpPr>
          <p:cNvPr id="254992" name="Text Box 16"/>
          <p:cNvSpPr txBox="1">
            <a:spLocks noChangeArrowheads="1"/>
          </p:cNvSpPr>
          <p:nvPr/>
        </p:nvSpPr>
        <p:spPr bwMode="auto">
          <a:xfrm>
            <a:off x="457200" y="3845515"/>
            <a:ext cx="83820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9525">
              <a:spcBef>
                <a:spcPct val="0"/>
              </a:spcBef>
              <a:defRPr>
                <a:solidFill>
                  <a:schemeClr val="tx1"/>
                </a:solidFill>
                <a:latin typeface="Arial" charset="0"/>
              </a:defRPr>
            </a:lvl1pPr>
            <a:lvl2pPr marL="630238">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eaLnBrk="0" hangingPunct="0">
              <a:lnSpc>
                <a:spcPct val="100000"/>
              </a:lnSpc>
              <a:spcBef>
                <a:spcPct val="50000"/>
              </a:spcBef>
            </a:pPr>
            <a:r>
              <a:rPr lang="en-US" u="none" dirty="0">
                <a:latin typeface="+mj-lt"/>
              </a:rPr>
              <a:t>The estimated average of the deviations squared is called the </a:t>
            </a:r>
            <a:r>
              <a:rPr lang="en-US" b="1" dirty="0">
                <a:latin typeface="+mj-lt"/>
              </a:rPr>
              <a:t>variance</a:t>
            </a:r>
            <a:r>
              <a:rPr lang="en-US" u="none" dirty="0">
                <a:latin typeface="+mj-lt"/>
              </a:rPr>
              <a:t>.</a:t>
            </a:r>
          </a:p>
          <a:p>
            <a:pPr>
              <a:spcBef>
                <a:spcPct val="50000"/>
              </a:spcBef>
            </a:pPr>
            <a:endParaRPr lang="en-US" dirty="0">
              <a:latin typeface="+mj-lt"/>
            </a:endParaRPr>
          </a:p>
        </p:txBody>
      </p:sp>
      <p:sp>
        <p:nvSpPr>
          <p:cNvPr id="254991" name="AutoShape 15"/>
          <p:cNvSpPr>
            <a:spLocks noChangeArrowheads="1"/>
          </p:cNvSpPr>
          <p:nvPr/>
        </p:nvSpPr>
        <p:spPr bwMode="auto">
          <a:xfrm>
            <a:off x="-30192" y="3247330"/>
            <a:ext cx="2895600" cy="1981200"/>
          </a:xfrm>
          <a:prstGeom prst="cloudCallout">
            <a:avLst>
              <a:gd name="adj1" fmla="val 8773"/>
              <a:gd name="adj2" fmla="val 6065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0" hangingPunct="0">
              <a:lnSpc>
                <a:spcPct val="100000"/>
              </a:lnSpc>
              <a:spcBef>
                <a:spcPct val="0"/>
              </a:spcBef>
            </a:pPr>
            <a:r>
              <a:rPr lang="en-US" sz="2400" u="none">
                <a:latin typeface="+mj-lt"/>
              </a:rPr>
              <a:t>Population variance is denoted by </a:t>
            </a:r>
            <a:r>
              <a:rPr lang="en-US" sz="2400" i="1" u="none">
                <a:latin typeface="+mj-lt"/>
              </a:rPr>
              <a:t>s</a:t>
            </a:r>
            <a:r>
              <a:rPr lang="en-US" sz="2400" u="none" baseline="30000">
                <a:latin typeface="+mj-lt"/>
              </a:rPr>
              <a:t>2</a:t>
            </a:r>
            <a:r>
              <a:rPr lang="en-US" sz="2400" u="none">
                <a:latin typeface="+mj-lt"/>
              </a:rPr>
              <a:t>.</a:t>
            </a:r>
          </a:p>
        </p:txBody>
      </p:sp>
    </p:spTree>
    <p:extLst>
      <p:ext uri="{BB962C8B-B14F-4D97-AF65-F5344CB8AC3E}">
        <p14:creationId xmlns:p14="http://schemas.microsoft.com/office/powerpoint/2010/main" val="1285925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498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498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986"/>
                                        </p:tgtEl>
                                        <p:attrNameLst>
                                          <p:attrName>style.visibility</p:attrName>
                                        </p:attrNameLst>
                                      </p:cBhvr>
                                      <p:to>
                                        <p:strVal val="visible"/>
                                      </p:to>
                                    </p:set>
                                  </p:childTnLst>
                                  <p:subTnLst>
                                    <p:set>
                                      <p:cBhvr override="childStyle">
                                        <p:cTn dur="1" fill="hold" display="0" masterRel="nextClick" afterEffect="1"/>
                                        <p:tgtEl>
                                          <p:spTgt spid="254986"/>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4987"/>
                                        </p:tgtEl>
                                        <p:attrNameLst>
                                          <p:attrName>style.visibility</p:attrName>
                                        </p:attrNameLst>
                                      </p:cBhvr>
                                      <p:to>
                                        <p:strVal val="visible"/>
                                      </p:to>
                                    </p:set>
                                  </p:childTnLst>
                                  <p:subTnLst>
                                    <p:set>
                                      <p:cBhvr override="childStyle">
                                        <p:cTn dur="1" fill="hold" display="0" masterRel="nextClick" afterEffect="1"/>
                                        <p:tgtEl>
                                          <p:spTgt spid="254987"/>
                                        </p:tgtEl>
                                        <p:attrNameLst>
                                          <p:attrName>style.visibility</p:attrName>
                                        </p:attrNameLst>
                                      </p:cBhvr>
                                      <p:to>
                                        <p:strVal val="hidden"/>
                                      </p:to>
                                    </p:set>
                                  </p:subTnLst>
                                </p:cTn>
                              </p:par>
                              <p:par>
                                <p:cTn id="21" presetID="1" presetClass="exit" presetSubtype="0" fill="hold" grpId="1" nodeType="withEffect">
                                  <p:stCondLst>
                                    <p:cond delay="0"/>
                                  </p:stCondLst>
                                  <p:childTnLst>
                                    <p:set>
                                      <p:cBhvr>
                                        <p:cTn id="22" dur="1" fill="hold">
                                          <p:stCondLst>
                                            <p:cond delay="0"/>
                                          </p:stCondLst>
                                        </p:cTn>
                                        <p:tgtEl>
                                          <p:spTgt spid="254984"/>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49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5498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498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49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5" grpId="0" animBg="1"/>
      <p:bldP spid="254984" grpId="0" animBg="1"/>
      <p:bldP spid="254984" grpId="1" animBg="1"/>
      <p:bldP spid="254986" grpId="0" animBg="1"/>
      <p:bldP spid="254987" grpId="0" animBg="1"/>
      <p:bldP spid="254989" grpId="0" animBg="1"/>
      <p:bldP spid="254992" grpId="0"/>
      <p:bldP spid="25499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9141" name="Group 69"/>
          <p:cNvGraphicFramePr>
            <a:graphicFrameLocks noGrp="1"/>
          </p:cNvGraphicFramePr>
          <p:nvPr>
            <p:ph sz="half" idx="4294967295"/>
          </p:nvPr>
        </p:nvGraphicFramePr>
        <p:xfrm>
          <a:off x="0" y="2514600"/>
          <a:ext cx="4013200" cy="3901440"/>
        </p:xfrm>
        <a:graphic>
          <a:graphicData uri="http://schemas.openxmlformats.org/drawingml/2006/table">
            <a:tbl>
              <a:tblPr/>
              <a:tblGrid>
                <a:gridCol w="1371600"/>
                <a:gridCol w="1320800"/>
                <a:gridCol w="1320800"/>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1" u="none" strike="noStrike" cap="none" normalizeH="0" baseline="0" smtClean="0">
                          <a:ln>
                            <a:noFill/>
                          </a:ln>
                          <a:solidFill>
                            <a:srgbClr val="0000FF"/>
                          </a:solidFill>
                          <a:effectLst/>
                          <a:latin typeface="Comic Sans MS" pitchFamily="66"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00FF"/>
                          </a:solidFill>
                          <a:effectLst/>
                          <a:latin typeface="Comic Sans MS" pitchFamily="66" charset="0"/>
                        </a:rPr>
                        <a:t>(</a:t>
                      </a:r>
                      <a:r>
                        <a:rPr kumimoji="0" lang="en-US" sz="2600" b="0" i="1" u="none" strike="noStrike" cap="none" normalizeH="0" baseline="0" smtClean="0">
                          <a:ln>
                            <a:noFill/>
                          </a:ln>
                          <a:solidFill>
                            <a:srgbClr val="0000FF"/>
                          </a:solidFill>
                          <a:effectLst/>
                          <a:latin typeface="Comic Sans MS" pitchFamily="66" charset="0"/>
                        </a:rPr>
                        <a:t>x</a:t>
                      </a:r>
                      <a:r>
                        <a:rPr kumimoji="0" lang="en-US" sz="2600" b="0" i="0" u="none" strike="noStrike" cap="none" normalizeH="0" baseline="0" smtClean="0">
                          <a:ln>
                            <a:noFill/>
                          </a:ln>
                          <a:solidFill>
                            <a:srgbClr val="0000FF"/>
                          </a:solidFill>
                          <a:effectLst/>
                          <a:latin typeface="Comic Sans MS" pitchFamily="66" charset="0"/>
                        </a:rPr>
                        <a:t> - </a:t>
                      </a:r>
                      <a:r>
                        <a:rPr kumimoji="0" lang="en-US" sz="2600" b="0" i="1" u="none" strike="noStrike" cap="none" normalizeH="0" baseline="0" smtClean="0">
                          <a:ln>
                            <a:noFill/>
                          </a:ln>
                          <a:solidFill>
                            <a:srgbClr val="0000FF"/>
                          </a:solidFill>
                          <a:effectLst/>
                          <a:latin typeface="Comic Sans MS" pitchFamily="66" charset="0"/>
                        </a:rPr>
                        <a:t>x</a:t>
                      </a:r>
                      <a:r>
                        <a:rPr kumimoji="0" lang="en-US" sz="2600" b="0" i="0" u="none" strike="noStrike" cap="none" normalizeH="0" baseline="0" smtClean="0">
                          <a:ln>
                            <a:noFill/>
                          </a:ln>
                          <a:solidFill>
                            <a:srgbClr val="0000FF"/>
                          </a:solidFill>
                          <a:effectLst/>
                          <a:latin typeface="Comic Sans MS" pitchFamily="66"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00FF"/>
                          </a:solidFill>
                          <a:effectLst/>
                          <a:latin typeface="Comic Sans MS" pitchFamily="66" charset="0"/>
                        </a:rPr>
                        <a:t>(</a:t>
                      </a:r>
                      <a:r>
                        <a:rPr kumimoji="0" lang="en-US" sz="2600" b="0" i="1" u="none" strike="noStrike" cap="none" normalizeH="0" baseline="0" smtClean="0">
                          <a:ln>
                            <a:noFill/>
                          </a:ln>
                          <a:solidFill>
                            <a:srgbClr val="0000FF"/>
                          </a:solidFill>
                          <a:effectLst/>
                          <a:latin typeface="Comic Sans MS" pitchFamily="66" charset="0"/>
                        </a:rPr>
                        <a:t>x</a:t>
                      </a:r>
                      <a:r>
                        <a:rPr kumimoji="0" lang="en-US" sz="2600" b="0" i="0" u="none" strike="noStrike" cap="none" normalizeH="0" baseline="0" smtClean="0">
                          <a:ln>
                            <a:noFill/>
                          </a:ln>
                          <a:solidFill>
                            <a:srgbClr val="0000FF"/>
                          </a:solidFill>
                          <a:effectLst/>
                          <a:latin typeface="Comic Sans MS" pitchFamily="66" charset="0"/>
                        </a:rPr>
                        <a:t> - </a:t>
                      </a:r>
                      <a:r>
                        <a:rPr kumimoji="0" lang="en-US" sz="2600" b="0" i="1" u="none" strike="noStrike" cap="none" normalizeH="0" baseline="0" smtClean="0">
                          <a:ln>
                            <a:noFill/>
                          </a:ln>
                          <a:solidFill>
                            <a:srgbClr val="0000FF"/>
                          </a:solidFill>
                          <a:effectLst/>
                          <a:latin typeface="Comic Sans MS" pitchFamily="66" charset="0"/>
                        </a:rPr>
                        <a:t>x</a:t>
                      </a:r>
                      <a:r>
                        <a:rPr kumimoji="0" lang="en-US" sz="2600" b="0" i="0" u="none" strike="noStrike" cap="none" normalizeH="0" baseline="0" smtClean="0">
                          <a:ln>
                            <a:noFill/>
                          </a:ln>
                          <a:solidFill>
                            <a:srgbClr val="0000FF"/>
                          </a:solidFill>
                          <a:effectLst/>
                          <a:latin typeface="Comic Sans MS" pitchFamily="66" charset="0"/>
                        </a:rPr>
                        <a:t>)</a:t>
                      </a:r>
                      <a:r>
                        <a:rPr kumimoji="0" lang="en-US" sz="2600" b="0" i="0" u="none" strike="noStrike" cap="none" normalizeH="0" baseline="30000" smtClean="0">
                          <a:ln>
                            <a:noFill/>
                          </a:ln>
                          <a:solidFill>
                            <a:srgbClr val="0000FF"/>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00FF"/>
                          </a:solidFill>
                          <a:effectLst/>
                          <a:latin typeface="Comic Sans MS" pitchFamily="66"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00FF"/>
                          </a:solidFill>
                          <a:effectLst/>
                          <a:latin typeface="Comic Sans MS" pitchFamily="66"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rgbClr val="0000FF"/>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00FF"/>
                          </a:solidFill>
                          <a:effectLst/>
                          <a:latin typeface="Comic Sans MS" pitchFamily="66"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00FF"/>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rgbClr val="0000FF"/>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00FF"/>
                          </a:solidFill>
                          <a:effectLst/>
                          <a:latin typeface="Comic Sans MS" pitchFamily="66"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00FF"/>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rgbClr val="0000FF"/>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00FF"/>
                          </a:solidFill>
                          <a:effectLst/>
                          <a:latin typeface="Comic Sans MS" pitchFamily="66"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00FF"/>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rgbClr val="0000FF"/>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00FF"/>
                          </a:solidFill>
                          <a:effectLst/>
                          <a:latin typeface="Comic Sans MS" pitchFamily="66"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00FF"/>
                          </a:solidFill>
                          <a:effectLst/>
                          <a:latin typeface="Comic Sans MS" pitchFamily="66"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rgbClr val="0000FF"/>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00FF"/>
                          </a:solidFill>
                          <a:effectLst/>
                          <a:latin typeface="Comic Sans MS" pitchFamily="66"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00FF"/>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rgbClr val="0000FF"/>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00FF"/>
                          </a:solidFill>
                          <a:effectLst/>
                          <a:latin typeface="Comic Sans MS" pitchFamily="66" charset="0"/>
                        </a:rPr>
                        <a:t>Sum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00FF"/>
                          </a:solidFill>
                          <a:effectLst/>
                          <a:latin typeface="Comic Sans MS" pitchFamily="66"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rgbClr val="0000FF"/>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9103" name="AutoShape 31"/>
          <p:cNvSpPr>
            <a:spLocks noChangeArrowheads="1"/>
          </p:cNvSpPr>
          <p:nvPr/>
        </p:nvSpPr>
        <p:spPr bwMode="auto">
          <a:xfrm>
            <a:off x="5029200" y="4038600"/>
            <a:ext cx="3581400" cy="1752600"/>
          </a:xfrm>
          <a:prstGeom prst="wedgeRoundRectCallout">
            <a:avLst>
              <a:gd name="adj1" fmla="val -68972"/>
              <a:gd name="adj2" fmla="val 63495"/>
              <a:gd name="adj3" fmla="val 16667"/>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350" indent="7938" eaLnBrk="0" hangingPunct="0">
              <a:lnSpc>
                <a:spcPct val="100000"/>
              </a:lnSpc>
              <a:spcBef>
                <a:spcPct val="50000"/>
              </a:spcBef>
            </a:pPr>
            <a:r>
              <a:rPr lang="en-US" sz="3000" u="none">
                <a:solidFill>
                  <a:srgbClr val="FFFF00"/>
                </a:solidFill>
              </a:rPr>
              <a:t>What is the sum of the deviations squared?</a:t>
            </a:r>
            <a:endParaRPr lang="en-US" sz="3000">
              <a:solidFill>
                <a:srgbClr val="FFFF00"/>
              </a:solidFill>
            </a:endParaRPr>
          </a:p>
        </p:txBody>
      </p:sp>
      <p:sp>
        <p:nvSpPr>
          <p:cNvPr id="259104" name="Text Box 32"/>
          <p:cNvSpPr txBox="1">
            <a:spLocks noChangeArrowheads="1"/>
          </p:cNvSpPr>
          <p:nvPr/>
        </p:nvSpPr>
        <p:spPr bwMode="auto">
          <a:xfrm>
            <a:off x="419100" y="332656"/>
            <a:ext cx="8153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u="none" dirty="0">
                <a:latin typeface="+mj-lt"/>
              </a:rPr>
              <a:t>Remember the sample of 6 fish that we caught from the lake . . .</a:t>
            </a:r>
          </a:p>
          <a:p>
            <a:r>
              <a:rPr lang="en-US" sz="2400" u="none" dirty="0">
                <a:latin typeface="+mj-lt"/>
              </a:rPr>
              <a:t>Find the variance of the length of fish.</a:t>
            </a:r>
          </a:p>
        </p:txBody>
      </p:sp>
      <p:sp>
        <p:nvSpPr>
          <p:cNvPr id="259106" name="AutoShape 34"/>
          <p:cNvSpPr>
            <a:spLocks noChangeArrowheads="1"/>
          </p:cNvSpPr>
          <p:nvPr/>
        </p:nvSpPr>
        <p:spPr bwMode="auto">
          <a:xfrm>
            <a:off x="4800600" y="4953000"/>
            <a:ext cx="3810000" cy="685800"/>
          </a:xfrm>
          <a:prstGeom prst="wedgeRoundRectCallout">
            <a:avLst>
              <a:gd name="adj1" fmla="val -62458"/>
              <a:gd name="adj2" fmla="val 128472"/>
              <a:gd name="adj3" fmla="val 16667"/>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lnSpc>
                <a:spcPct val="100000"/>
              </a:lnSpc>
              <a:spcBef>
                <a:spcPct val="0"/>
              </a:spcBef>
            </a:pPr>
            <a:r>
              <a:rPr lang="en-US" sz="3000" u="none">
                <a:solidFill>
                  <a:srgbClr val="FFFF00"/>
                </a:solidFill>
              </a:rPr>
              <a:t>Divide this by 5.</a:t>
            </a:r>
          </a:p>
        </p:txBody>
      </p:sp>
      <p:sp>
        <p:nvSpPr>
          <p:cNvPr id="259108" name="AutoShape 36"/>
          <p:cNvSpPr>
            <a:spLocks noChangeArrowheads="1"/>
          </p:cNvSpPr>
          <p:nvPr/>
        </p:nvSpPr>
        <p:spPr bwMode="auto">
          <a:xfrm>
            <a:off x="5181600" y="1600200"/>
            <a:ext cx="3962400" cy="990600"/>
          </a:xfrm>
          <a:prstGeom prst="wedgeRoundRectCallout">
            <a:avLst>
              <a:gd name="adj1" fmla="val -70074"/>
              <a:gd name="adj2" fmla="val 69231"/>
              <a:gd name="adj3" fmla="val 16667"/>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lnSpc>
                <a:spcPct val="100000"/>
              </a:lnSpc>
              <a:spcBef>
                <a:spcPct val="0"/>
              </a:spcBef>
            </a:pPr>
            <a:r>
              <a:rPr lang="en-US" sz="2800" u="none">
                <a:solidFill>
                  <a:srgbClr val="FFFF00"/>
                </a:solidFill>
              </a:rPr>
              <a:t>First square the deviations</a:t>
            </a:r>
          </a:p>
        </p:txBody>
      </p:sp>
      <p:sp>
        <p:nvSpPr>
          <p:cNvPr id="259109" name="Line 37"/>
          <p:cNvSpPr>
            <a:spLocks noChangeShapeType="1"/>
          </p:cNvSpPr>
          <p:nvPr/>
        </p:nvSpPr>
        <p:spPr bwMode="auto">
          <a:xfrm>
            <a:off x="2183160" y="2667000"/>
            <a:ext cx="22860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59118" name="AutoShape 46"/>
          <p:cNvSpPr>
            <a:spLocks noChangeArrowheads="1"/>
          </p:cNvSpPr>
          <p:nvPr/>
        </p:nvSpPr>
        <p:spPr bwMode="auto">
          <a:xfrm>
            <a:off x="4495800" y="2667000"/>
            <a:ext cx="4648200" cy="1447800"/>
          </a:xfrm>
          <a:prstGeom prst="wedgeRoundRectCallout">
            <a:avLst>
              <a:gd name="adj1" fmla="val -88079"/>
              <a:gd name="adj2" fmla="val 191120"/>
              <a:gd name="adj3" fmla="val 16667"/>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lnSpc>
                <a:spcPct val="100000"/>
              </a:lnSpc>
              <a:spcBef>
                <a:spcPct val="0"/>
              </a:spcBef>
            </a:pPr>
            <a:r>
              <a:rPr lang="en-US" sz="2800" u="none" dirty="0">
                <a:solidFill>
                  <a:srgbClr val="FFFF00"/>
                </a:solidFill>
              </a:rPr>
              <a:t>Finding the average of the deviations would always equal </a:t>
            </a:r>
            <a:r>
              <a:rPr lang="en-US" sz="2800" u="none" dirty="0" smtClean="0">
                <a:solidFill>
                  <a:srgbClr val="FFFF00"/>
                </a:solidFill>
              </a:rPr>
              <a:t>0 </a:t>
            </a:r>
            <a:r>
              <a:rPr lang="en-US" u="none" dirty="0" smtClean="0">
                <a:solidFill>
                  <a:srgbClr val="FFFF00"/>
                </a:solidFill>
              </a:rPr>
              <a:t>(in a symmetrical distribution)!</a:t>
            </a:r>
            <a:endParaRPr lang="en-US" u="none" dirty="0">
              <a:solidFill>
                <a:srgbClr val="FFFF00"/>
              </a:solidFill>
            </a:endParaRPr>
          </a:p>
        </p:txBody>
      </p:sp>
      <p:sp>
        <p:nvSpPr>
          <p:cNvPr id="259139" name="Line 67"/>
          <p:cNvSpPr>
            <a:spLocks noChangeShapeType="1"/>
          </p:cNvSpPr>
          <p:nvPr/>
        </p:nvSpPr>
        <p:spPr bwMode="auto">
          <a:xfrm>
            <a:off x="3491880" y="2667000"/>
            <a:ext cx="22860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nvGrpSpPr>
          <p:cNvPr id="259147" name="Group 75"/>
          <p:cNvGrpSpPr>
            <a:grpSpLocks/>
          </p:cNvGrpSpPr>
          <p:nvPr/>
        </p:nvGrpSpPr>
        <p:grpSpPr bwMode="auto">
          <a:xfrm>
            <a:off x="3390900" y="3048000"/>
            <a:ext cx="838200" cy="2927350"/>
            <a:chOff x="2136" y="1920"/>
            <a:chExt cx="528" cy="1844"/>
          </a:xfrm>
        </p:grpSpPr>
        <p:sp>
          <p:nvSpPr>
            <p:cNvPr id="259107" name="Text Box 35"/>
            <p:cNvSpPr txBox="1">
              <a:spLocks noChangeArrowheads="1"/>
            </p:cNvSpPr>
            <p:nvPr/>
          </p:nvSpPr>
          <p:spPr bwMode="auto">
            <a:xfrm>
              <a:off x="2136" y="1920"/>
              <a:ext cx="52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00000"/>
                </a:lnSpc>
                <a:spcBef>
                  <a:spcPct val="50000"/>
                </a:spcBef>
              </a:pPr>
              <a:r>
                <a:rPr lang="en-US" sz="2600" b="1" u="none">
                  <a:solidFill>
                    <a:srgbClr val="FF0000"/>
                  </a:solidFill>
                </a:rPr>
                <a:t>9</a:t>
              </a:r>
            </a:p>
          </p:txBody>
        </p:sp>
        <p:sp>
          <p:nvSpPr>
            <p:cNvPr id="259142" name="Text Box 70"/>
            <p:cNvSpPr txBox="1">
              <a:spLocks noChangeArrowheads="1"/>
            </p:cNvSpPr>
            <p:nvPr/>
          </p:nvSpPr>
          <p:spPr bwMode="auto">
            <a:xfrm>
              <a:off x="2136" y="2228"/>
              <a:ext cx="52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00000"/>
                </a:lnSpc>
                <a:spcBef>
                  <a:spcPct val="50000"/>
                </a:spcBef>
              </a:pPr>
              <a:r>
                <a:rPr lang="en-US" sz="2600" b="1" u="none">
                  <a:solidFill>
                    <a:srgbClr val="FF0000"/>
                  </a:solidFill>
                </a:rPr>
                <a:t>4</a:t>
              </a:r>
            </a:p>
          </p:txBody>
        </p:sp>
        <p:sp>
          <p:nvSpPr>
            <p:cNvPr id="259143" name="Text Box 71"/>
            <p:cNvSpPr txBox="1">
              <a:spLocks noChangeArrowheads="1"/>
            </p:cNvSpPr>
            <p:nvPr/>
          </p:nvSpPr>
          <p:spPr bwMode="auto">
            <a:xfrm>
              <a:off x="2136" y="2535"/>
              <a:ext cx="52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00000"/>
                </a:lnSpc>
                <a:spcBef>
                  <a:spcPct val="50000"/>
                </a:spcBef>
              </a:pPr>
              <a:r>
                <a:rPr lang="en-US" sz="2600" b="1" u="none">
                  <a:solidFill>
                    <a:srgbClr val="FF0000"/>
                  </a:solidFill>
                </a:rPr>
                <a:t>1</a:t>
              </a:r>
            </a:p>
          </p:txBody>
        </p:sp>
        <p:sp>
          <p:nvSpPr>
            <p:cNvPr id="259144" name="Text Box 72"/>
            <p:cNvSpPr txBox="1">
              <a:spLocks noChangeArrowheads="1"/>
            </p:cNvSpPr>
            <p:nvPr/>
          </p:nvSpPr>
          <p:spPr bwMode="auto">
            <a:xfrm>
              <a:off x="2136" y="2842"/>
              <a:ext cx="52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00000"/>
                </a:lnSpc>
                <a:spcBef>
                  <a:spcPct val="50000"/>
                </a:spcBef>
              </a:pPr>
              <a:r>
                <a:rPr lang="en-US" sz="2600" b="1" u="none">
                  <a:solidFill>
                    <a:srgbClr val="FF0000"/>
                  </a:solidFill>
                </a:rPr>
                <a:t>0</a:t>
              </a:r>
            </a:p>
          </p:txBody>
        </p:sp>
        <p:sp>
          <p:nvSpPr>
            <p:cNvPr id="259145" name="Text Box 73"/>
            <p:cNvSpPr txBox="1">
              <a:spLocks noChangeArrowheads="1"/>
            </p:cNvSpPr>
            <p:nvPr/>
          </p:nvSpPr>
          <p:spPr bwMode="auto">
            <a:xfrm>
              <a:off x="2136" y="3149"/>
              <a:ext cx="52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00000"/>
                </a:lnSpc>
                <a:spcBef>
                  <a:spcPct val="50000"/>
                </a:spcBef>
              </a:pPr>
              <a:r>
                <a:rPr lang="en-US" sz="2600" b="1" u="none">
                  <a:solidFill>
                    <a:srgbClr val="FF0000"/>
                  </a:solidFill>
                </a:rPr>
                <a:t>4</a:t>
              </a:r>
            </a:p>
          </p:txBody>
        </p:sp>
        <p:sp>
          <p:nvSpPr>
            <p:cNvPr id="259146" name="Text Box 74"/>
            <p:cNvSpPr txBox="1">
              <a:spLocks noChangeArrowheads="1"/>
            </p:cNvSpPr>
            <p:nvPr/>
          </p:nvSpPr>
          <p:spPr bwMode="auto">
            <a:xfrm>
              <a:off x="2136" y="3456"/>
              <a:ext cx="52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00000"/>
                </a:lnSpc>
                <a:spcBef>
                  <a:spcPct val="50000"/>
                </a:spcBef>
              </a:pPr>
              <a:r>
                <a:rPr lang="en-US" sz="2600" b="1" u="none">
                  <a:solidFill>
                    <a:srgbClr val="FF0000"/>
                  </a:solidFill>
                </a:rPr>
                <a:t>16</a:t>
              </a:r>
            </a:p>
          </p:txBody>
        </p:sp>
      </p:grpSp>
      <p:sp>
        <p:nvSpPr>
          <p:cNvPr id="259148" name="Text Box 76"/>
          <p:cNvSpPr txBox="1">
            <a:spLocks noChangeArrowheads="1"/>
          </p:cNvSpPr>
          <p:nvPr/>
        </p:nvSpPr>
        <p:spPr bwMode="auto">
          <a:xfrm>
            <a:off x="3479800" y="5930900"/>
            <a:ext cx="10668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n-US" u="none">
                <a:solidFill>
                  <a:srgbClr val="FF0000"/>
                </a:solidFill>
                <a:latin typeface="Comic Sans MS" pitchFamily="66" charset="0"/>
              </a:rPr>
              <a:t>34</a:t>
            </a:r>
          </a:p>
        </p:txBody>
      </p:sp>
      <p:sp>
        <p:nvSpPr>
          <p:cNvPr id="259149" name="Text Box 77"/>
          <p:cNvSpPr txBox="1">
            <a:spLocks noChangeArrowheads="1"/>
          </p:cNvSpPr>
          <p:nvPr/>
        </p:nvSpPr>
        <p:spPr bwMode="auto">
          <a:xfrm>
            <a:off x="5181600" y="5943600"/>
            <a:ext cx="3657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n-US" u="none" dirty="0">
                <a:solidFill>
                  <a:srgbClr val="00CC00"/>
                </a:solidFill>
                <a:latin typeface="Comic Sans MS" pitchFamily="66" charset="0"/>
              </a:rPr>
              <a:t>s</a:t>
            </a:r>
            <a:r>
              <a:rPr lang="en-US" u="none" baseline="30000" dirty="0">
                <a:solidFill>
                  <a:srgbClr val="00CC00"/>
                </a:solidFill>
                <a:latin typeface="Comic Sans MS" pitchFamily="66" charset="0"/>
              </a:rPr>
              <a:t>2</a:t>
            </a:r>
            <a:r>
              <a:rPr lang="en-US" u="none" dirty="0">
                <a:solidFill>
                  <a:srgbClr val="00CC00"/>
                </a:solidFill>
                <a:latin typeface="Comic Sans MS" pitchFamily="66" charset="0"/>
              </a:rPr>
              <a:t> = </a:t>
            </a:r>
            <a:r>
              <a:rPr lang="en-US" u="none" dirty="0" smtClean="0">
                <a:solidFill>
                  <a:srgbClr val="00CC00"/>
                </a:solidFill>
                <a:latin typeface="Comic Sans MS" pitchFamily="66" charset="0"/>
              </a:rPr>
              <a:t>6.8</a:t>
            </a:r>
            <a:endParaRPr lang="en-US" u="none" baseline="30000" dirty="0">
              <a:solidFill>
                <a:srgbClr val="00CC00"/>
              </a:solidFill>
              <a:latin typeface="Comic Sans MS" pitchFamily="66" charset="0"/>
            </a:endParaRPr>
          </a:p>
        </p:txBody>
      </p:sp>
      <p:sp>
        <p:nvSpPr>
          <p:cNvPr id="19" name="AutoShape 34"/>
          <p:cNvSpPr>
            <a:spLocks noChangeArrowheads="1"/>
          </p:cNvSpPr>
          <p:nvPr/>
        </p:nvSpPr>
        <p:spPr bwMode="auto">
          <a:xfrm>
            <a:off x="5508104" y="5238115"/>
            <a:ext cx="3810000" cy="685800"/>
          </a:xfrm>
          <a:prstGeom prst="wedgeRoundRectCallout">
            <a:avLst>
              <a:gd name="adj1" fmla="val -37391"/>
              <a:gd name="adj2" fmla="val 64768"/>
              <a:gd name="adj3" fmla="val 16667"/>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lnSpc>
                <a:spcPct val="100000"/>
              </a:lnSpc>
              <a:spcBef>
                <a:spcPct val="0"/>
              </a:spcBef>
            </a:pPr>
            <a:r>
              <a:rPr lang="en-US" sz="3000" u="none" dirty="0" smtClean="0">
                <a:solidFill>
                  <a:srgbClr val="FFFF00"/>
                </a:solidFill>
              </a:rPr>
              <a:t>Standard Deviation</a:t>
            </a:r>
            <a:endParaRPr lang="en-US" sz="3000" u="none" dirty="0">
              <a:solidFill>
                <a:srgbClr val="FFFF00"/>
              </a:solidFill>
            </a:endParaRPr>
          </a:p>
        </p:txBody>
      </p:sp>
    </p:spTree>
    <p:extLst>
      <p:ext uri="{BB962C8B-B14F-4D97-AF65-F5344CB8AC3E}">
        <p14:creationId xmlns:p14="http://schemas.microsoft.com/office/powerpoint/2010/main" val="2656898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9118"/>
                                        </p:tgtEl>
                                        <p:attrNameLst>
                                          <p:attrName>style.visibility</p:attrName>
                                        </p:attrNameLst>
                                      </p:cBhvr>
                                      <p:to>
                                        <p:strVal val="visible"/>
                                      </p:to>
                                    </p:set>
                                  </p:childTnLst>
                                  <p:subTnLst>
                                    <p:set>
                                      <p:cBhvr override="childStyle">
                                        <p:cTn dur="1" fill="hold" display="0" masterRel="nextClick" afterEffect="1"/>
                                        <p:tgtEl>
                                          <p:spTgt spid="259118"/>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9108"/>
                                        </p:tgtEl>
                                        <p:attrNameLst>
                                          <p:attrName>style.visibility</p:attrName>
                                        </p:attrNameLst>
                                      </p:cBhvr>
                                      <p:to>
                                        <p:strVal val="visible"/>
                                      </p:to>
                                    </p:set>
                                  </p:childTnLst>
                                  <p:subTnLst>
                                    <p:set>
                                      <p:cBhvr override="childStyle">
                                        <p:cTn dur="1" fill="hold" display="0" masterRel="nextClick" afterEffect="1"/>
                                        <p:tgtEl>
                                          <p:spTgt spid="25910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914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9103"/>
                                        </p:tgtEl>
                                        <p:attrNameLst>
                                          <p:attrName>style.visibility</p:attrName>
                                        </p:attrNameLst>
                                      </p:cBhvr>
                                      <p:to>
                                        <p:strVal val="visible"/>
                                      </p:to>
                                    </p:set>
                                  </p:childTnLst>
                                  <p:subTnLst>
                                    <p:set>
                                      <p:cBhvr override="childStyle">
                                        <p:cTn dur="1" fill="hold" display="0" masterRel="nextClick" afterEffect="1"/>
                                        <p:tgtEl>
                                          <p:spTgt spid="259103"/>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914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9106"/>
                                        </p:tgtEl>
                                        <p:attrNameLst>
                                          <p:attrName>style.visibility</p:attrName>
                                        </p:attrNameLst>
                                      </p:cBhvr>
                                      <p:to>
                                        <p:strVal val="visible"/>
                                      </p:to>
                                    </p:set>
                                  </p:childTnLst>
                                  <p:subTnLst>
                                    <p:set>
                                      <p:cBhvr override="childStyle">
                                        <p:cTn dur="1" fill="hold" display="0" masterRel="nextClick" afterEffect="1"/>
                                        <p:tgtEl>
                                          <p:spTgt spid="259106"/>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91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03" grpId="0" animBg="1"/>
      <p:bldP spid="259106" grpId="0" animBg="1"/>
      <p:bldP spid="259108" grpId="0" animBg="1"/>
      <p:bldP spid="259118" grpId="0" animBg="1"/>
      <p:bldP spid="259148" grpId="0"/>
      <p:bldP spid="259149" grpId="0"/>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smtClean="0"/>
              <a:t>Measures of Variability</a:t>
            </a:r>
            <a:endParaRPr lang="en-US"/>
          </a:p>
        </p:txBody>
      </p:sp>
      <p:sp>
        <p:nvSpPr>
          <p:cNvPr id="256003" name="Rectangle 3"/>
          <p:cNvSpPr>
            <a:spLocks noGrp="1" noChangeArrowheads="1"/>
          </p:cNvSpPr>
          <p:nvPr>
            <p:ph sz="quarter" idx="1"/>
          </p:nvPr>
        </p:nvSpPr>
        <p:spPr/>
        <p:txBody>
          <a:bodyPr/>
          <a:lstStyle/>
          <a:p>
            <a:r>
              <a:rPr lang="en-US" dirty="0" smtClean="0"/>
              <a:t>The square root of variance is called </a:t>
            </a:r>
            <a:r>
              <a:rPr lang="en-US" b="1" dirty="0" smtClean="0"/>
              <a:t>standard deviation</a:t>
            </a:r>
            <a:r>
              <a:rPr lang="en-US" dirty="0" smtClean="0"/>
              <a:t>.</a:t>
            </a:r>
          </a:p>
          <a:p>
            <a:r>
              <a:rPr lang="en-US" dirty="0" smtClean="0"/>
              <a:t>A typical deviation from the mean is the </a:t>
            </a:r>
            <a:r>
              <a:rPr lang="en-US" b="1" dirty="0" smtClean="0"/>
              <a:t>standard deviation.</a:t>
            </a:r>
          </a:p>
          <a:p>
            <a:endParaRPr lang="en-US" dirty="0" smtClean="0"/>
          </a:p>
          <a:p>
            <a:r>
              <a:rPr lang="en-US" dirty="0" smtClean="0"/>
              <a:t>Our fish example: s</a:t>
            </a:r>
            <a:r>
              <a:rPr lang="en-US" baseline="30000" dirty="0" smtClean="0"/>
              <a:t>2</a:t>
            </a:r>
            <a:r>
              <a:rPr lang="en-US" dirty="0" smtClean="0"/>
              <a:t> = 6.8 inches</a:t>
            </a:r>
            <a:r>
              <a:rPr lang="en-US" baseline="30000" dirty="0" smtClean="0"/>
              <a:t>2</a:t>
            </a:r>
            <a:r>
              <a:rPr lang="en-US" dirty="0" smtClean="0"/>
              <a:t>  so  s = 2.608 inches</a:t>
            </a:r>
          </a:p>
          <a:p>
            <a:r>
              <a:rPr lang="en-US" dirty="0" smtClean="0"/>
              <a:t>The fish in our sample deviate from the mean of 6 by an average of 2.608 inches.</a:t>
            </a:r>
            <a:endParaRPr lang="en-US" dirty="0"/>
          </a:p>
        </p:txBody>
      </p:sp>
    </p:spTree>
    <p:extLst>
      <p:ext uri="{BB962C8B-B14F-4D97-AF65-F5344CB8AC3E}">
        <p14:creationId xmlns:p14="http://schemas.microsoft.com/office/powerpoint/2010/main" val="548562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00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1" name="Rectangle 3"/>
          <p:cNvSpPr>
            <a:spLocks noGrp="1" noChangeArrowheads="1"/>
          </p:cNvSpPr>
          <p:nvPr>
            <p:ph type="body" idx="4294967295"/>
          </p:nvPr>
        </p:nvSpPr>
        <p:spPr/>
        <p:txBody>
          <a:bodyPr/>
          <a:lstStyle/>
          <a:p>
            <a:pPr marL="63500" indent="-1588">
              <a:buFontTx/>
              <a:buNone/>
            </a:pPr>
            <a:r>
              <a:rPr lang="en-US" dirty="0">
                <a:latin typeface="+mj-lt"/>
              </a:rPr>
              <a:t>When calculating sample variance, we use degrees of freedom (</a:t>
            </a:r>
            <a:r>
              <a:rPr lang="en-US" i="1" dirty="0">
                <a:latin typeface="+mj-lt"/>
              </a:rPr>
              <a:t>n</a:t>
            </a:r>
            <a:r>
              <a:rPr lang="en-US" dirty="0">
                <a:latin typeface="+mj-lt"/>
              </a:rPr>
              <a:t> – 1) in the denominator instead of </a:t>
            </a:r>
            <a:r>
              <a:rPr lang="en-US" i="1" dirty="0">
                <a:latin typeface="+mj-lt"/>
              </a:rPr>
              <a:t>n</a:t>
            </a:r>
            <a:r>
              <a:rPr lang="en-US" dirty="0">
                <a:latin typeface="+mj-lt"/>
              </a:rPr>
              <a:t> because this tends to produce better estimates.</a:t>
            </a:r>
          </a:p>
          <a:p>
            <a:pPr marL="63500" indent="-1588">
              <a:buFontTx/>
              <a:buNone/>
            </a:pPr>
            <a:endParaRPr lang="en-US" dirty="0">
              <a:solidFill>
                <a:srgbClr val="00CC00"/>
              </a:solidFill>
              <a:latin typeface="+mj-lt"/>
            </a:endParaRPr>
          </a:p>
          <a:p>
            <a:pPr marL="61912" indent="0">
              <a:buNone/>
            </a:pPr>
            <a:endParaRPr lang="en-US" dirty="0">
              <a:solidFill>
                <a:srgbClr val="00CC00"/>
              </a:solidFill>
              <a:latin typeface="+mj-lt"/>
            </a:endParaRPr>
          </a:p>
        </p:txBody>
      </p:sp>
      <p:sp>
        <p:nvSpPr>
          <p:cNvPr id="222213" name="AutoShape 5"/>
          <p:cNvSpPr>
            <a:spLocks noChangeArrowheads="1"/>
          </p:cNvSpPr>
          <p:nvPr/>
        </p:nvSpPr>
        <p:spPr bwMode="auto">
          <a:xfrm>
            <a:off x="1066800" y="2708920"/>
            <a:ext cx="7543800" cy="1253480"/>
          </a:xfrm>
          <a:prstGeom prst="wedgeRoundRectCallout">
            <a:avLst>
              <a:gd name="adj1" fmla="val 38301"/>
              <a:gd name="adj2" fmla="val 43347"/>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sz="2400" u="none">
                <a:latin typeface="+mj-lt"/>
              </a:rPr>
              <a:t>Suppose that everyone in the class caught a sample of 6 fish from the lake.  Would each of our samples contain the same fish?</a:t>
            </a:r>
          </a:p>
        </p:txBody>
      </p:sp>
      <p:sp>
        <p:nvSpPr>
          <p:cNvPr id="222214" name="AutoShape 6"/>
          <p:cNvSpPr>
            <a:spLocks noChangeArrowheads="1"/>
          </p:cNvSpPr>
          <p:nvPr/>
        </p:nvSpPr>
        <p:spPr bwMode="auto">
          <a:xfrm>
            <a:off x="609600" y="4343400"/>
            <a:ext cx="3818384" cy="1066800"/>
          </a:xfrm>
          <a:prstGeom prst="wedgeRoundRectCallout">
            <a:avLst>
              <a:gd name="adj1" fmla="val 25704"/>
              <a:gd name="adj2" fmla="val -111458"/>
              <a:gd name="adj3" fmla="val 16667"/>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sz="2400" u="none">
                <a:solidFill>
                  <a:srgbClr val="FFFF00"/>
                </a:solidFill>
                <a:latin typeface="+mj-lt"/>
              </a:rPr>
              <a:t>Would our mean lengths be the same?</a:t>
            </a:r>
          </a:p>
        </p:txBody>
      </p:sp>
      <p:sp>
        <p:nvSpPr>
          <p:cNvPr id="222215" name="AutoShape 7"/>
          <p:cNvSpPr>
            <a:spLocks noChangeArrowheads="1"/>
          </p:cNvSpPr>
          <p:nvPr/>
        </p:nvSpPr>
        <p:spPr bwMode="auto">
          <a:xfrm>
            <a:off x="2438400" y="5562600"/>
            <a:ext cx="4293840" cy="1066800"/>
          </a:xfrm>
          <a:prstGeom prst="wedgeRoundRectCallout">
            <a:avLst>
              <a:gd name="adj1" fmla="val 24523"/>
              <a:gd name="adj2" fmla="val -198185"/>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sz="2400" u="none" dirty="0">
                <a:latin typeface="+mj-lt"/>
              </a:rPr>
              <a:t>The samples would also have different ranges!</a:t>
            </a:r>
          </a:p>
        </p:txBody>
      </p:sp>
    </p:spTree>
    <p:extLst>
      <p:ext uri="{BB962C8B-B14F-4D97-AF65-F5344CB8AC3E}">
        <p14:creationId xmlns:p14="http://schemas.microsoft.com/office/powerpoint/2010/main" val="1619671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5"/>
                                        </p:tgtEl>
                                        <p:attrNameLst>
                                          <p:attrName>style.visibility</p:attrName>
                                        </p:attrNameLst>
                                      </p:cBhvr>
                                      <p:to>
                                        <p:strVal val="visible"/>
                                      </p:to>
                                    </p:set>
                                  </p:childTnLst>
                                  <p:subTnLst>
                                    <p:set>
                                      <p:cBhvr override="childStyle">
                                        <p:cTn dur="1" fill="hold" display="0" masterRel="nextClick" afterEffect="1"/>
                                        <p:tgtEl>
                                          <p:spTgt spid="22221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2211">
                                            <p:txEl>
                                              <p:pRg st="0" end="0"/>
                                            </p:txEl>
                                          </p:spTgt>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22221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222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autoUpdateAnimBg="0"/>
      <p:bldP spid="222213" grpId="0" animBg="1"/>
      <p:bldP spid="222214" grpId="0" animBg="1"/>
      <p:bldP spid="222214" grpId="1" animBg="1"/>
      <p:bldP spid="2222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Degrees of freedom</a:t>
            </a:r>
            <a:endParaRPr lang="en-IE" dirty="0"/>
          </a:p>
        </p:txBody>
      </p:sp>
      <p:sp>
        <p:nvSpPr>
          <p:cNvPr id="3" name="Content Placeholder 2"/>
          <p:cNvSpPr>
            <a:spLocks noGrp="1"/>
          </p:cNvSpPr>
          <p:nvPr>
            <p:ph sz="quarter" idx="1"/>
          </p:nvPr>
        </p:nvSpPr>
        <p:spPr/>
        <p:txBody>
          <a:bodyPr>
            <a:normAutofit/>
          </a:bodyPr>
          <a:lstStyle/>
          <a:p>
            <a:r>
              <a:rPr lang="en-IE" dirty="0"/>
              <a:t>Degrees of freedom of an estimate is </a:t>
            </a:r>
            <a:r>
              <a:rPr lang="en-IE" b="1" dirty="0"/>
              <a:t>the number of independent pieces of information that went into calculating the estimate</a:t>
            </a:r>
            <a:r>
              <a:rPr lang="en-IE" dirty="0"/>
              <a:t>. </a:t>
            </a:r>
            <a:endParaRPr lang="en-IE" dirty="0" smtClean="0"/>
          </a:p>
          <a:p>
            <a:pPr lvl="1"/>
            <a:r>
              <a:rPr lang="en-IE" dirty="0" smtClean="0"/>
              <a:t>It’s </a:t>
            </a:r>
            <a:r>
              <a:rPr lang="en-IE" dirty="0"/>
              <a:t>not quite the same as the number of items in the sample. </a:t>
            </a:r>
          </a:p>
          <a:p>
            <a:r>
              <a:rPr lang="en-IE" dirty="0" smtClean="0"/>
              <a:t>In order to get the </a:t>
            </a:r>
            <a:r>
              <a:rPr lang="en-IE" dirty="0" err="1" smtClean="0"/>
              <a:t>df</a:t>
            </a:r>
            <a:r>
              <a:rPr lang="en-IE" dirty="0" smtClean="0"/>
              <a:t> for the estimate, you have to subtract 1 from the number of items. </a:t>
            </a:r>
          </a:p>
          <a:p>
            <a:r>
              <a:rPr lang="en-IE" dirty="0" smtClean="0"/>
              <a:t>Why </a:t>
            </a:r>
            <a:r>
              <a:rPr lang="en-IE" dirty="0"/>
              <a:t>do we subtract 1 from the number of items? </a:t>
            </a:r>
          </a:p>
          <a:p>
            <a:pPr lvl="1"/>
            <a:r>
              <a:rPr lang="en-IE" dirty="0"/>
              <a:t>Another way to look at degrees of freedom is that they are the number of values that are free to vary in a data set. </a:t>
            </a:r>
            <a:endParaRPr lang="en-IE" dirty="0" smtClean="0"/>
          </a:p>
          <a:p>
            <a:pPr lvl="1"/>
            <a:r>
              <a:rPr lang="en-IE" dirty="0" smtClean="0"/>
              <a:t>Or the number of values that need to be known in order to know all the values needed to achieve a particular value.</a:t>
            </a:r>
          </a:p>
          <a:p>
            <a:pPr marL="274320" lvl="1" indent="0">
              <a:buNone/>
            </a:pPr>
            <a:endParaRPr lang="en-IE" dirty="0"/>
          </a:p>
          <a:p>
            <a:endParaRPr lang="en-IE" dirty="0" smtClean="0"/>
          </a:p>
        </p:txBody>
      </p:sp>
    </p:spTree>
    <p:extLst>
      <p:ext uri="{BB962C8B-B14F-4D97-AF65-F5344CB8AC3E}">
        <p14:creationId xmlns:p14="http://schemas.microsoft.com/office/powerpoint/2010/main" val="7320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Degrees of freedom</a:t>
            </a:r>
            <a:endParaRPr lang="en-IE" dirty="0"/>
          </a:p>
        </p:txBody>
      </p:sp>
      <p:sp>
        <p:nvSpPr>
          <p:cNvPr id="3" name="Content Placeholder 2"/>
          <p:cNvSpPr>
            <a:spLocks noGrp="1"/>
          </p:cNvSpPr>
          <p:nvPr>
            <p:ph sz="quarter" idx="1"/>
          </p:nvPr>
        </p:nvSpPr>
        <p:spPr/>
        <p:txBody>
          <a:bodyPr>
            <a:normAutofit lnSpcReduction="10000"/>
          </a:bodyPr>
          <a:lstStyle/>
          <a:p>
            <a:r>
              <a:rPr lang="en-IE" dirty="0" smtClean="0"/>
              <a:t>What does “free to vary” mean? </a:t>
            </a:r>
          </a:p>
          <a:p>
            <a:r>
              <a:rPr lang="en-IE" dirty="0" smtClean="0"/>
              <a:t>An example using the mean:</a:t>
            </a:r>
          </a:p>
          <a:p>
            <a:pPr lvl="1"/>
            <a:r>
              <a:rPr lang="en-IE" dirty="0" smtClean="0"/>
              <a:t>Pick a set of numbers that have a mean of 10.</a:t>
            </a:r>
          </a:p>
          <a:p>
            <a:pPr lvl="1"/>
            <a:r>
              <a:rPr lang="en-IE" dirty="0" smtClean="0"/>
              <a:t>Some sets of numbers you might pick: 9, 10, 11 or 8, 10, 12 or 5, 10, 15.</a:t>
            </a:r>
          </a:p>
          <a:p>
            <a:pPr lvl="1"/>
            <a:r>
              <a:rPr lang="en-IE" dirty="0" smtClean="0"/>
              <a:t>Once you have chosen the first two numbers in the set, the third is fixed. </a:t>
            </a:r>
          </a:p>
          <a:p>
            <a:pPr lvl="1"/>
            <a:r>
              <a:rPr lang="en-IE" dirty="0" smtClean="0"/>
              <a:t>In other words, you can’t choose the third item in the set. </a:t>
            </a:r>
          </a:p>
          <a:p>
            <a:pPr lvl="2"/>
            <a:r>
              <a:rPr lang="en-IE" dirty="0" smtClean="0"/>
              <a:t>The only numbers that are free to vary are the first two. </a:t>
            </a:r>
          </a:p>
          <a:p>
            <a:pPr lvl="2"/>
            <a:r>
              <a:rPr lang="en-IE" dirty="0" smtClean="0"/>
              <a:t>You can pick 9 + 10 or 5 + 15, but once you’ve made that decision you must choose a particular number that will give you the mean you are looking for. </a:t>
            </a:r>
          </a:p>
          <a:p>
            <a:pPr lvl="2"/>
            <a:r>
              <a:rPr lang="en-IE" dirty="0" smtClean="0"/>
              <a:t>So degrees of freedom for a set of three numbers is TWO (n-1).</a:t>
            </a:r>
          </a:p>
        </p:txBody>
      </p:sp>
    </p:spTree>
    <p:extLst>
      <p:ext uri="{BB962C8B-B14F-4D97-AF65-F5344CB8AC3E}">
        <p14:creationId xmlns:p14="http://schemas.microsoft.com/office/powerpoint/2010/main" val="157947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Degrees of freedom</a:t>
            </a:r>
            <a:endParaRPr lang="en-IE" dirty="0"/>
          </a:p>
        </p:txBody>
      </p:sp>
      <p:sp>
        <p:nvSpPr>
          <p:cNvPr id="3" name="Content Placeholder 2"/>
          <p:cNvSpPr>
            <a:spLocks noGrp="1"/>
          </p:cNvSpPr>
          <p:nvPr>
            <p:ph sz="quarter" idx="1"/>
          </p:nvPr>
        </p:nvSpPr>
        <p:spPr/>
        <p:txBody>
          <a:bodyPr/>
          <a:lstStyle/>
          <a:p>
            <a:pPr fontAlgn="base"/>
            <a:r>
              <a:rPr lang="en-IE" dirty="0" smtClean="0"/>
              <a:t>Two </a:t>
            </a:r>
            <a:r>
              <a:rPr lang="en-IE" dirty="0"/>
              <a:t>Samples</a:t>
            </a:r>
          </a:p>
          <a:p>
            <a:pPr fontAlgn="base"/>
            <a:r>
              <a:rPr lang="en-IE" dirty="0"/>
              <a:t>If you have two samples and want to find a parameter, like the mean, you have two </a:t>
            </a:r>
            <a:r>
              <a:rPr lang="en-IE" dirty="0" smtClean="0"/>
              <a:t>“</a:t>
            </a:r>
            <a:r>
              <a:rPr lang="en-IE" dirty="0"/>
              <a:t>N</a:t>
            </a:r>
            <a:r>
              <a:rPr lang="en-IE" dirty="0" smtClean="0"/>
              <a:t>”s </a:t>
            </a:r>
            <a:r>
              <a:rPr lang="en-IE" dirty="0"/>
              <a:t>to consider (sample </a:t>
            </a:r>
            <a:r>
              <a:rPr lang="en-IE" dirty="0" smtClean="0"/>
              <a:t>1(</a:t>
            </a:r>
            <a:r>
              <a:rPr lang="en-IE" i="1" dirty="0" smtClean="0"/>
              <a:t>N</a:t>
            </a:r>
            <a:r>
              <a:rPr lang="en-IE" i="1" baseline="-25000" dirty="0" smtClean="0"/>
              <a:t>1</a:t>
            </a:r>
            <a:r>
              <a:rPr lang="en-IE" i="1" dirty="0" smtClean="0"/>
              <a:t>)</a:t>
            </a:r>
            <a:r>
              <a:rPr lang="en-IE" dirty="0" smtClean="0"/>
              <a:t> </a:t>
            </a:r>
            <a:r>
              <a:rPr lang="en-IE" dirty="0"/>
              <a:t>and sample </a:t>
            </a:r>
            <a:r>
              <a:rPr lang="en-IE" dirty="0" smtClean="0"/>
              <a:t>2(</a:t>
            </a:r>
            <a:r>
              <a:rPr lang="en-IE" i="1" dirty="0" smtClean="0"/>
              <a:t>N</a:t>
            </a:r>
            <a:r>
              <a:rPr lang="en-IE" i="1" baseline="-25000" dirty="0" smtClean="0"/>
              <a:t>2</a:t>
            </a:r>
            <a:r>
              <a:rPr lang="en-IE" dirty="0" smtClean="0"/>
              <a:t>)). </a:t>
            </a:r>
          </a:p>
          <a:p>
            <a:pPr fontAlgn="base"/>
            <a:r>
              <a:rPr lang="en-IE" dirty="0" smtClean="0"/>
              <a:t>Degrees </a:t>
            </a:r>
            <a:r>
              <a:rPr lang="en-IE" dirty="0"/>
              <a:t>of freedom in that case is</a:t>
            </a:r>
            <a:r>
              <a:rPr lang="en-IE" dirty="0" smtClean="0"/>
              <a:t>: </a:t>
            </a:r>
            <a:r>
              <a:rPr lang="en-IE" i="1" dirty="0"/>
              <a:t>(N</a:t>
            </a:r>
            <a:r>
              <a:rPr lang="en-IE" i="1" baseline="-25000" dirty="0"/>
              <a:t>1</a:t>
            </a:r>
            <a:r>
              <a:rPr lang="en-IE" i="1" dirty="0"/>
              <a:t> + N</a:t>
            </a:r>
            <a:r>
              <a:rPr lang="en-IE" i="1" baseline="-25000" dirty="0"/>
              <a:t>2</a:t>
            </a:r>
            <a:r>
              <a:rPr lang="en-IE" i="1" dirty="0"/>
              <a:t>) – 2.</a:t>
            </a:r>
            <a:endParaRPr lang="en-IE" dirty="0"/>
          </a:p>
          <a:p>
            <a:pPr lvl="1"/>
            <a:endParaRPr lang="en-IE" dirty="0"/>
          </a:p>
          <a:p>
            <a:endParaRPr lang="en-IE" dirty="0"/>
          </a:p>
        </p:txBody>
      </p:sp>
    </p:spTree>
    <p:extLst>
      <p:ext uri="{BB962C8B-B14F-4D97-AF65-F5344CB8AC3E}">
        <p14:creationId xmlns:p14="http://schemas.microsoft.com/office/powerpoint/2010/main" val="4284264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Experiments and Variables</a:t>
            </a:r>
            <a:endParaRPr lang="en-IE" dirty="0"/>
          </a:p>
        </p:txBody>
      </p:sp>
      <p:sp>
        <p:nvSpPr>
          <p:cNvPr id="3" name="Content Placeholder 2"/>
          <p:cNvSpPr>
            <a:spLocks noGrp="1"/>
          </p:cNvSpPr>
          <p:nvPr>
            <p:ph sz="quarter" idx="1"/>
          </p:nvPr>
        </p:nvSpPr>
        <p:spPr/>
        <p:txBody>
          <a:bodyPr/>
          <a:lstStyle/>
          <a:p>
            <a:r>
              <a:rPr lang="en-IE" dirty="0"/>
              <a:t>For our purposes a statistical experiment or observation is any process through which measurements are obtained</a:t>
            </a:r>
          </a:p>
          <a:p>
            <a:r>
              <a:rPr lang="en-IE" dirty="0"/>
              <a:t>Common to use the letter x to represent the quantitative results of an experiment or observation </a:t>
            </a:r>
          </a:p>
          <a:p>
            <a:pPr lvl="1"/>
            <a:r>
              <a:rPr lang="en-IE" dirty="0"/>
              <a:t>X is a variable, x is the value of the variable</a:t>
            </a:r>
          </a:p>
          <a:p>
            <a:endParaRPr lang="en-IE" dirty="0"/>
          </a:p>
        </p:txBody>
      </p:sp>
    </p:spTree>
    <p:extLst>
      <p:ext uri="{BB962C8B-B14F-4D97-AF65-F5344CB8AC3E}">
        <p14:creationId xmlns:p14="http://schemas.microsoft.com/office/powerpoint/2010/main" val="27657512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smtClean="0"/>
              <a:t>Measures of Variability</a:t>
            </a:r>
            <a:endParaRPr lang="en-US"/>
          </a:p>
        </p:txBody>
      </p:sp>
      <p:sp>
        <p:nvSpPr>
          <p:cNvPr id="260099" name="Rectangle 3"/>
          <p:cNvSpPr>
            <a:spLocks noGrp="1" noChangeArrowheads="1"/>
          </p:cNvSpPr>
          <p:nvPr>
            <p:ph sz="quarter" idx="1"/>
          </p:nvPr>
        </p:nvSpPr>
        <p:spPr/>
        <p:txBody>
          <a:bodyPr/>
          <a:lstStyle/>
          <a:p>
            <a:r>
              <a:rPr lang="en-US" dirty="0" smtClean="0"/>
              <a:t>Interquartile range (IQR) is the range of the middle half of the data.  </a:t>
            </a:r>
          </a:p>
          <a:p>
            <a:r>
              <a:rPr lang="en-US" dirty="0" smtClean="0"/>
              <a:t>Lower quartile (Q1) is the median of the lower half of the data</a:t>
            </a:r>
          </a:p>
          <a:p>
            <a:r>
              <a:rPr lang="en-US" dirty="0" smtClean="0"/>
              <a:t>Upper quartile (Q3) is the median of the upper half of the data</a:t>
            </a:r>
          </a:p>
          <a:p>
            <a:endParaRPr lang="en-US" dirty="0" smtClean="0"/>
          </a:p>
          <a:p>
            <a:r>
              <a:rPr lang="en-US" dirty="0" err="1" smtClean="0"/>
              <a:t>iqr</a:t>
            </a:r>
            <a:r>
              <a:rPr lang="en-US" dirty="0" smtClean="0"/>
              <a:t> = Q3 – Q1</a:t>
            </a:r>
          </a:p>
          <a:p>
            <a:endParaRPr lang="en-US" dirty="0"/>
          </a:p>
        </p:txBody>
      </p:sp>
      <p:sp>
        <p:nvSpPr>
          <p:cNvPr id="260105" name="AutoShape 9"/>
          <p:cNvSpPr>
            <a:spLocks noChangeArrowheads="1"/>
          </p:cNvSpPr>
          <p:nvPr/>
        </p:nvSpPr>
        <p:spPr bwMode="auto">
          <a:xfrm>
            <a:off x="539552" y="4991100"/>
            <a:ext cx="8001000" cy="800100"/>
          </a:xfrm>
          <a:prstGeom prst="wedgeRoundRectCallout">
            <a:avLst>
              <a:gd name="adj1" fmla="val -15398"/>
              <a:gd name="adj2" fmla="val -102977"/>
              <a:gd name="adj3" fmla="val 16667"/>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sz="2400" u="none">
                <a:solidFill>
                  <a:srgbClr val="FFFF00"/>
                </a:solidFill>
              </a:rPr>
              <a:t>What advantage does the interquartile range have over the standard deviation?</a:t>
            </a:r>
          </a:p>
        </p:txBody>
      </p:sp>
      <p:sp>
        <p:nvSpPr>
          <p:cNvPr id="260107" name="AutoShape 11"/>
          <p:cNvSpPr>
            <a:spLocks noChangeArrowheads="1"/>
          </p:cNvSpPr>
          <p:nvPr/>
        </p:nvSpPr>
        <p:spPr bwMode="auto">
          <a:xfrm>
            <a:off x="457200" y="5791200"/>
            <a:ext cx="3970784" cy="685800"/>
          </a:xfrm>
          <a:prstGeom prst="wedgeRoundRectCallout">
            <a:avLst>
              <a:gd name="adj1" fmla="val 39167"/>
              <a:gd name="adj2" fmla="val -140556"/>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0000"/>
              </a:lnSpc>
              <a:spcBef>
                <a:spcPct val="30000"/>
              </a:spcBef>
            </a:pPr>
            <a:r>
              <a:rPr lang="en-US" sz="2000" u="none" dirty="0" smtClean="0"/>
              <a:t>The IQR is </a:t>
            </a:r>
            <a:r>
              <a:rPr lang="en-US" sz="2000" u="none" dirty="0"/>
              <a:t>resistant to extreme values</a:t>
            </a:r>
            <a:endParaRPr lang="en-US" sz="2000" dirty="0"/>
          </a:p>
        </p:txBody>
      </p:sp>
    </p:spTree>
    <p:extLst>
      <p:ext uri="{BB962C8B-B14F-4D97-AF65-F5344CB8AC3E}">
        <p14:creationId xmlns:p14="http://schemas.microsoft.com/office/powerpoint/2010/main" val="2048559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0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00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010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0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P spid="260105" grpId="0" animBg="1"/>
      <p:bldP spid="26010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ext Box 2"/>
          <p:cNvSpPr txBox="1">
            <a:spLocks noChangeArrowheads="1"/>
          </p:cNvSpPr>
          <p:nvPr/>
        </p:nvSpPr>
        <p:spPr bwMode="auto">
          <a:xfrm>
            <a:off x="304800" y="457200"/>
            <a:ext cx="8839200" cy="592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588" indent="-1588">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n-US" sz="2800" u="none" dirty="0">
                <a:solidFill>
                  <a:srgbClr val="0000FF"/>
                </a:solidFill>
                <a:latin typeface="Comic Sans MS" pitchFamily="66" charset="0"/>
              </a:rPr>
              <a:t>The </a:t>
            </a:r>
            <a:r>
              <a:rPr lang="en-US" sz="2800" i="1" u="none" dirty="0">
                <a:solidFill>
                  <a:srgbClr val="0000FF"/>
                </a:solidFill>
                <a:latin typeface="Comic Sans MS" pitchFamily="66" charset="0"/>
              </a:rPr>
              <a:t>Chronicle of Higher Education</a:t>
            </a:r>
            <a:r>
              <a:rPr lang="en-US" sz="2800" u="none" dirty="0">
                <a:solidFill>
                  <a:srgbClr val="0000FF"/>
                </a:solidFill>
                <a:latin typeface="Comic Sans MS" pitchFamily="66" charset="0"/>
              </a:rPr>
              <a:t> (2009-2010 issue) published the accompanying data on the percentage of the population with a bachelor’s or higher degree in 2007 for each of the 50 states and the District of Columbia.</a:t>
            </a:r>
          </a:p>
          <a:p>
            <a:pPr>
              <a:spcBef>
                <a:spcPct val="50000"/>
              </a:spcBef>
            </a:pPr>
            <a:endParaRPr lang="en-US" sz="2500" u="none" dirty="0">
              <a:solidFill>
                <a:srgbClr val="0000FF"/>
              </a:solidFill>
              <a:latin typeface="Comic Sans MS" pitchFamily="66" charset="0"/>
            </a:endParaRPr>
          </a:p>
          <a:p>
            <a:pPr>
              <a:spcBef>
                <a:spcPct val="50000"/>
              </a:spcBef>
            </a:pPr>
            <a:r>
              <a:rPr lang="en-US" sz="2500" u="none" dirty="0">
                <a:solidFill>
                  <a:srgbClr val="0000FF"/>
                </a:solidFill>
                <a:latin typeface="Comic Sans MS" pitchFamily="66" charset="0"/>
              </a:rPr>
              <a:t>21	27	26	19	30	35	35	26	47	26 27	30	24	29	22	24	29	20	20	27 35	38	25	31	19	24	27	27	23	34 25	32	26	24	22	28	26	30	23	25 22	25	29	33	34	30	17	25	23	34 26</a:t>
            </a:r>
          </a:p>
          <a:p>
            <a:pPr>
              <a:spcBef>
                <a:spcPct val="50000"/>
              </a:spcBef>
            </a:pPr>
            <a:r>
              <a:rPr lang="en-US" sz="2800" u="none" dirty="0" smtClean="0">
                <a:solidFill>
                  <a:srgbClr val="00CC00"/>
                </a:solidFill>
                <a:latin typeface="Comic Sans MS" pitchFamily="66" charset="0"/>
              </a:rPr>
              <a:t>Find </a:t>
            </a:r>
            <a:r>
              <a:rPr lang="en-US" sz="2800" u="none" dirty="0">
                <a:solidFill>
                  <a:srgbClr val="00CC00"/>
                </a:solidFill>
                <a:latin typeface="Comic Sans MS" pitchFamily="66" charset="0"/>
              </a:rPr>
              <a:t>the interquartile range for this set of data.</a:t>
            </a:r>
          </a:p>
        </p:txBody>
      </p:sp>
    </p:spTree>
    <p:extLst>
      <p:ext uri="{BB962C8B-B14F-4D97-AF65-F5344CB8AC3E}">
        <p14:creationId xmlns:p14="http://schemas.microsoft.com/office/powerpoint/2010/main" val="34862476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ext Box 2"/>
          <p:cNvSpPr txBox="1">
            <a:spLocks noChangeArrowheads="1"/>
          </p:cNvSpPr>
          <p:nvPr/>
        </p:nvSpPr>
        <p:spPr bwMode="auto">
          <a:xfrm>
            <a:off x="304800" y="457200"/>
            <a:ext cx="8839200" cy="274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588" indent="-1588">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n-US" sz="2500" u="none">
                <a:solidFill>
                  <a:srgbClr val="0000FF"/>
                </a:solidFill>
                <a:latin typeface="Comic Sans MS" pitchFamily="66" charset="0"/>
              </a:rPr>
              <a:t>21	27	26	19	30	35	35	26	47	26 27	30	24	29	22	24	29	20	20	27 35	38	25	31	19	24	27	27	23	34 25	32	26	24	22	28	26	30	23	25 22	25	29	33	34	30	17	25	23	34 26</a:t>
            </a:r>
          </a:p>
          <a:p>
            <a:pPr>
              <a:spcBef>
                <a:spcPct val="50000"/>
              </a:spcBef>
            </a:pPr>
            <a:endParaRPr lang="en-US" sz="2800" u="none">
              <a:solidFill>
                <a:srgbClr val="00CC00"/>
              </a:solidFill>
              <a:latin typeface="Comic Sans MS" pitchFamily="66" charset="0"/>
            </a:endParaRPr>
          </a:p>
        </p:txBody>
      </p:sp>
      <p:sp>
        <p:nvSpPr>
          <p:cNvPr id="263172" name="Text Box 4"/>
          <p:cNvSpPr txBox="1">
            <a:spLocks noChangeArrowheads="1"/>
          </p:cNvSpPr>
          <p:nvPr/>
        </p:nvSpPr>
        <p:spPr bwMode="auto">
          <a:xfrm>
            <a:off x="304800" y="460375"/>
            <a:ext cx="8839200" cy="274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588" indent="-1588">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n-US" sz="2500" u="none" dirty="0">
                <a:solidFill>
                  <a:srgbClr val="0000FF"/>
                </a:solidFill>
                <a:latin typeface="Comic Sans MS" pitchFamily="66" charset="0"/>
              </a:rPr>
              <a:t>17	19	19	20	20	21	22	22	22	23 23	23	24	24	24	24	25	25	25	25 25	26	26	26	26	26	26	27	27	27 27	27	28	29	29	29	30	30	30	30 31	32	33	34	34	34	35	35	35	38 47</a:t>
            </a:r>
          </a:p>
          <a:p>
            <a:pPr>
              <a:spcBef>
                <a:spcPct val="50000"/>
              </a:spcBef>
            </a:pPr>
            <a:endParaRPr lang="en-US" sz="2800" u="none" dirty="0">
              <a:solidFill>
                <a:srgbClr val="00CC00"/>
              </a:solidFill>
              <a:latin typeface="Comic Sans MS" pitchFamily="66" charset="0"/>
            </a:endParaRPr>
          </a:p>
        </p:txBody>
      </p:sp>
      <p:sp>
        <p:nvSpPr>
          <p:cNvPr id="263173" name="Text Box 5"/>
          <p:cNvSpPr txBox="1">
            <a:spLocks noChangeArrowheads="1"/>
          </p:cNvSpPr>
          <p:nvPr/>
        </p:nvSpPr>
        <p:spPr bwMode="auto">
          <a:xfrm>
            <a:off x="4860925" y="1193825"/>
            <a:ext cx="76200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n-US" sz="2500" u="none" dirty="0">
                <a:solidFill>
                  <a:srgbClr val="FF0000"/>
                </a:solidFill>
                <a:latin typeface="Comic Sans MS" pitchFamily="66" charset="0"/>
              </a:rPr>
              <a:t>26</a:t>
            </a:r>
          </a:p>
        </p:txBody>
      </p:sp>
      <p:sp>
        <p:nvSpPr>
          <p:cNvPr id="263174" name="AutoShape 6"/>
          <p:cNvSpPr>
            <a:spLocks noChangeArrowheads="1"/>
          </p:cNvSpPr>
          <p:nvPr/>
        </p:nvSpPr>
        <p:spPr bwMode="auto">
          <a:xfrm>
            <a:off x="1010816" y="4665712"/>
            <a:ext cx="7427168" cy="995536"/>
          </a:xfrm>
          <a:prstGeom prst="wedgeRoundRectCallout">
            <a:avLst>
              <a:gd name="adj1" fmla="val -15597"/>
              <a:gd name="adj2" fmla="val -175481"/>
              <a:gd name="adj3" fmla="val 16667"/>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sz="2400" u="none">
                <a:solidFill>
                  <a:srgbClr val="FFFF00"/>
                </a:solidFill>
              </a:rPr>
              <a:t>Find the lower quartile (Q</a:t>
            </a:r>
            <a:r>
              <a:rPr lang="en-US" sz="2400" u="none" baseline="-25000">
                <a:solidFill>
                  <a:srgbClr val="FFFF00"/>
                </a:solidFill>
              </a:rPr>
              <a:t>1</a:t>
            </a:r>
            <a:r>
              <a:rPr lang="en-US" sz="2400" u="none">
                <a:solidFill>
                  <a:srgbClr val="FFFF00"/>
                </a:solidFill>
              </a:rPr>
              <a:t>) by finding the median of the lower half.</a:t>
            </a:r>
          </a:p>
        </p:txBody>
      </p:sp>
      <p:sp>
        <p:nvSpPr>
          <p:cNvPr id="263175" name="Text Box 7"/>
          <p:cNvSpPr txBox="1">
            <a:spLocks noChangeArrowheads="1"/>
          </p:cNvSpPr>
          <p:nvPr/>
        </p:nvSpPr>
        <p:spPr bwMode="auto">
          <a:xfrm>
            <a:off x="2133600" y="806450"/>
            <a:ext cx="76200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n-US" sz="2500" u="none">
                <a:solidFill>
                  <a:srgbClr val="FF0000"/>
                </a:solidFill>
                <a:latin typeface="Comic Sans MS" pitchFamily="66" charset="0"/>
              </a:rPr>
              <a:t>24</a:t>
            </a:r>
          </a:p>
        </p:txBody>
      </p:sp>
      <p:sp>
        <p:nvSpPr>
          <p:cNvPr id="263177" name="Text Box 9"/>
          <p:cNvSpPr txBox="1">
            <a:spLocks noChangeArrowheads="1"/>
          </p:cNvSpPr>
          <p:nvPr/>
        </p:nvSpPr>
        <p:spPr bwMode="auto">
          <a:xfrm>
            <a:off x="7607300" y="1625873"/>
            <a:ext cx="76200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n-US" sz="2500" u="none" dirty="0">
                <a:solidFill>
                  <a:srgbClr val="FF0000"/>
                </a:solidFill>
                <a:latin typeface="Comic Sans MS" pitchFamily="66" charset="0"/>
              </a:rPr>
              <a:t>30</a:t>
            </a:r>
          </a:p>
        </p:txBody>
      </p:sp>
      <p:sp>
        <p:nvSpPr>
          <p:cNvPr id="263178" name="Text Box 10"/>
          <p:cNvSpPr txBox="1">
            <a:spLocks noChangeArrowheads="1"/>
          </p:cNvSpPr>
          <p:nvPr/>
        </p:nvSpPr>
        <p:spPr bwMode="auto">
          <a:xfrm>
            <a:off x="2940050" y="5257800"/>
            <a:ext cx="38862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pPr>
            <a:r>
              <a:rPr lang="en-US" u="none">
                <a:solidFill>
                  <a:srgbClr val="00CC00"/>
                </a:solidFill>
                <a:latin typeface="Comic Sans MS" pitchFamily="66" charset="0"/>
              </a:rPr>
              <a:t>iqr = 30 – 24 = 6</a:t>
            </a:r>
          </a:p>
        </p:txBody>
      </p:sp>
      <p:sp>
        <p:nvSpPr>
          <p:cNvPr id="263171" name="AutoShape 3"/>
          <p:cNvSpPr>
            <a:spLocks noChangeArrowheads="1"/>
          </p:cNvSpPr>
          <p:nvPr/>
        </p:nvSpPr>
        <p:spPr bwMode="auto">
          <a:xfrm>
            <a:off x="3131840" y="3429000"/>
            <a:ext cx="4945360" cy="876300"/>
          </a:xfrm>
          <a:prstGeom prst="wedgeRoundRectCallout">
            <a:avLst>
              <a:gd name="adj1" fmla="val -20329"/>
              <a:gd name="adj2" fmla="val -175481"/>
              <a:gd name="adj3" fmla="val 16667"/>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sz="2400" u="none">
                <a:solidFill>
                  <a:srgbClr val="FFFF00"/>
                </a:solidFill>
              </a:rPr>
              <a:t>First put the data in order &amp; find the median.</a:t>
            </a:r>
          </a:p>
        </p:txBody>
      </p:sp>
      <p:sp>
        <p:nvSpPr>
          <p:cNvPr id="263176" name="AutoShape 8"/>
          <p:cNvSpPr>
            <a:spLocks noChangeArrowheads="1"/>
          </p:cNvSpPr>
          <p:nvPr/>
        </p:nvSpPr>
        <p:spPr bwMode="auto">
          <a:xfrm>
            <a:off x="1835696" y="3962400"/>
            <a:ext cx="7003504" cy="906760"/>
          </a:xfrm>
          <a:prstGeom prst="wedgeRoundRectCallout">
            <a:avLst>
              <a:gd name="adj1" fmla="val -15597"/>
              <a:gd name="adj2" fmla="val -175481"/>
              <a:gd name="adj3" fmla="val 16667"/>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sz="2400" u="none" dirty="0">
                <a:solidFill>
                  <a:srgbClr val="FFFF00"/>
                </a:solidFill>
              </a:rPr>
              <a:t>Find the upper quartile (Q</a:t>
            </a:r>
            <a:r>
              <a:rPr lang="en-US" sz="2400" u="none" baseline="-25000" dirty="0">
                <a:solidFill>
                  <a:srgbClr val="FFFF00"/>
                </a:solidFill>
              </a:rPr>
              <a:t>3</a:t>
            </a:r>
            <a:r>
              <a:rPr lang="en-US" sz="2400" u="none" dirty="0">
                <a:solidFill>
                  <a:srgbClr val="FFFF00"/>
                </a:solidFill>
              </a:rPr>
              <a:t>) by finding the median of the upper half.</a:t>
            </a:r>
          </a:p>
        </p:txBody>
      </p:sp>
    </p:spTree>
    <p:extLst>
      <p:ext uri="{BB962C8B-B14F-4D97-AF65-F5344CB8AC3E}">
        <p14:creationId xmlns:p14="http://schemas.microsoft.com/office/powerpoint/2010/main" val="252462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3171"/>
                                        </p:tgtEl>
                                        <p:attrNameLst>
                                          <p:attrName>style.visibility</p:attrName>
                                        </p:attrNameLst>
                                      </p:cBhvr>
                                      <p:to>
                                        <p:strVal val="visible"/>
                                      </p:to>
                                    </p:set>
                                  </p:childTnLst>
                                  <p:subTnLst>
                                    <p:set>
                                      <p:cBhvr override="childStyle">
                                        <p:cTn dur="1" fill="hold" display="0" masterRel="nextClick" afterEffect="1"/>
                                        <p:tgtEl>
                                          <p:spTgt spid="263171"/>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6317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6317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317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3174"/>
                                        </p:tgtEl>
                                        <p:attrNameLst>
                                          <p:attrName>style.visibility</p:attrName>
                                        </p:attrNameLst>
                                      </p:cBhvr>
                                      <p:to>
                                        <p:strVal val="visible"/>
                                      </p:to>
                                    </p:set>
                                  </p:childTnLst>
                                  <p:subTnLst>
                                    <p:set>
                                      <p:cBhvr override="childStyle">
                                        <p:cTn dur="1" fill="hold" display="0" masterRel="nextClick" afterEffect="1"/>
                                        <p:tgtEl>
                                          <p:spTgt spid="263174"/>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317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3176"/>
                                        </p:tgtEl>
                                        <p:attrNameLst>
                                          <p:attrName>style.visibility</p:attrName>
                                        </p:attrNameLst>
                                      </p:cBhvr>
                                      <p:to>
                                        <p:strVal val="visible"/>
                                      </p:to>
                                    </p:set>
                                  </p:childTnLst>
                                  <p:subTnLst>
                                    <p:set>
                                      <p:cBhvr override="childStyle">
                                        <p:cTn dur="1" fill="hold" display="0" masterRel="nextClick" afterEffect="1"/>
                                        <p:tgtEl>
                                          <p:spTgt spid="263176"/>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317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3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0" grpId="0"/>
      <p:bldP spid="263172" grpId="0"/>
      <p:bldP spid="263173" grpId="0"/>
      <p:bldP spid="263174" grpId="0" animBg="1"/>
      <p:bldP spid="263175" grpId="0"/>
      <p:bldP spid="263177" grpId="0"/>
      <p:bldP spid="263178" grpId="0"/>
      <p:bldP spid="263171" grpId="0" animBg="1"/>
      <p:bldP spid="26317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Which Descriptive Statistic to use?</a:t>
            </a:r>
            <a:endParaRPr lang="en-US" dirty="0"/>
          </a:p>
        </p:txBody>
      </p:sp>
      <p:sp>
        <p:nvSpPr>
          <p:cNvPr id="4" name="Content Placeholder 3"/>
          <p:cNvSpPr>
            <a:spLocks noGrp="1"/>
          </p:cNvSpPr>
          <p:nvPr>
            <p:ph sz="quarter" idx="1"/>
          </p:nvPr>
        </p:nvSpPr>
        <p:spPr/>
        <p:txBody>
          <a:bodyPr>
            <a:normAutofit/>
          </a:bodyPr>
          <a:lstStyle/>
          <a:p>
            <a:r>
              <a:rPr lang="en-US" dirty="0" smtClean="0"/>
              <a:t>Depends on </a:t>
            </a:r>
            <a:r>
              <a:rPr lang="en-US" b="1" dirty="0" smtClean="0"/>
              <a:t>measurement type</a:t>
            </a:r>
            <a:r>
              <a:rPr lang="en-US" dirty="0" smtClean="0"/>
              <a:t> and </a:t>
            </a:r>
            <a:r>
              <a:rPr lang="en-US" b="1" dirty="0" smtClean="0"/>
              <a:t>data dispersion</a:t>
            </a:r>
            <a:endParaRPr lang="en-US" dirty="0" smtClean="0"/>
          </a:p>
          <a:p>
            <a:r>
              <a:rPr lang="en-US" dirty="0" smtClean="0"/>
              <a:t>Interval or Ratio (Scale)</a:t>
            </a:r>
          </a:p>
          <a:p>
            <a:pPr lvl="1"/>
            <a:r>
              <a:rPr lang="en-IE" dirty="0" smtClean="0"/>
              <a:t>Normally distributed</a:t>
            </a:r>
          </a:p>
          <a:p>
            <a:pPr lvl="2"/>
            <a:r>
              <a:rPr lang="en-IE" dirty="0" smtClean="0"/>
              <a:t>Mean and Standard Deviation </a:t>
            </a:r>
          </a:p>
          <a:p>
            <a:pPr lvl="1"/>
            <a:r>
              <a:rPr lang="en-IE" dirty="0" smtClean="0"/>
              <a:t>Skewed</a:t>
            </a:r>
          </a:p>
          <a:p>
            <a:pPr lvl="2"/>
            <a:r>
              <a:rPr lang="en-IE" dirty="0" smtClean="0"/>
              <a:t>Median and Interquartile Range </a:t>
            </a:r>
          </a:p>
          <a:p>
            <a:r>
              <a:rPr lang="en-US" dirty="0" smtClean="0"/>
              <a:t>Ordinal or nominal</a:t>
            </a:r>
          </a:p>
          <a:p>
            <a:pPr lvl="1"/>
            <a:r>
              <a:rPr lang="en-IE" dirty="0" smtClean="0"/>
              <a:t>Mode and/or simple frequencies</a:t>
            </a:r>
            <a:endParaRPr lang="en-US" dirty="0" smtClean="0"/>
          </a:p>
          <a:p>
            <a:pPr lvl="1"/>
            <a:endParaRPr lang="en-US" dirty="0" smtClean="0"/>
          </a:p>
          <a:p>
            <a:endParaRPr lang="en-US" dirty="0" smtClean="0"/>
          </a:p>
          <a:p>
            <a:endParaRPr lang="en-IE" dirty="0"/>
          </a:p>
        </p:txBody>
      </p:sp>
      <p:sp>
        <p:nvSpPr>
          <p:cNvPr id="2" name="5-Point Star 1"/>
          <p:cNvSpPr/>
          <p:nvPr/>
        </p:nvSpPr>
        <p:spPr>
          <a:xfrm>
            <a:off x="6660232" y="4725144"/>
            <a:ext cx="2452504" cy="1693624"/>
          </a:xfrm>
          <a:prstGeom prst="star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KEY SLIDE </a:t>
            </a:r>
            <a:endParaRPr lang="en-IE" dirty="0"/>
          </a:p>
        </p:txBody>
      </p:sp>
    </p:spTree>
    <p:extLst>
      <p:ext uri="{BB962C8B-B14F-4D97-AF65-F5344CB8AC3E}">
        <p14:creationId xmlns:p14="http://schemas.microsoft.com/office/powerpoint/2010/main" val="2151368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Research Process</a:t>
            </a:r>
            <a:endParaRPr lang="en-GB"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255147" y="1285860"/>
            <a:ext cx="7888853" cy="4786346"/>
          </a:xfrm>
          <a:prstGeom prst="rect">
            <a:avLst/>
          </a:prstGeom>
          <a:noFill/>
          <a:ln w="9525">
            <a:noFill/>
            <a:miter lim="800000"/>
            <a:headEnd/>
            <a:tailEnd/>
          </a:ln>
          <a:effectLst/>
        </p:spPr>
      </p:pic>
      <p:sp>
        <p:nvSpPr>
          <p:cNvPr id="4" name="Rectangle 3"/>
          <p:cNvSpPr/>
          <p:nvPr/>
        </p:nvSpPr>
        <p:spPr>
          <a:xfrm>
            <a:off x="1285852" y="4929198"/>
            <a:ext cx="6072230" cy="1071570"/>
          </a:xfrm>
          <a:prstGeom prst="rect">
            <a:avLst/>
          </a:prstGeom>
          <a:solidFill>
            <a:srgbClr val="4F81BD">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4717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Data</a:t>
            </a:r>
            <a:endParaRPr lang="en-GB" dirty="0"/>
          </a:p>
        </p:txBody>
      </p:sp>
      <p:sp>
        <p:nvSpPr>
          <p:cNvPr id="3" name="Content Placeholder 2"/>
          <p:cNvSpPr>
            <a:spLocks noGrp="1"/>
          </p:cNvSpPr>
          <p:nvPr>
            <p:ph idx="1"/>
          </p:nvPr>
        </p:nvSpPr>
        <p:spPr/>
        <p:txBody>
          <a:bodyPr/>
          <a:lstStyle/>
          <a:p>
            <a:r>
              <a:rPr lang="en-GB" dirty="0" smtClean="0"/>
              <a:t>First step: Graph the data</a:t>
            </a:r>
          </a:p>
          <a:p>
            <a:r>
              <a:rPr lang="en-GB" dirty="0" smtClean="0"/>
              <a:t>Frequency Distributions (aka Histograms)</a:t>
            </a:r>
          </a:p>
          <a:p>
            <a:pPr lvl="1"/>
            <a:r>
              <a:rPr lang="en-GB" dirty="0" smtClean="0"/>
              <a:t>A graph plotting values of observations on the horizontal axis, with a bar showing how many times each value occurred in the data set.</a:t>
            </a:r>
          </a:p>
          <a:p>
            <a:r>
              <a:rPr lang="en-GB" dirty="0" smtClean="0"/>
              <a:t>Ideal: The ‘Normal’ Distribution</a:t>
            </a:r>
          </a:p>
          <a:p>
            <a:pPr lvl="1"/>
            <a:r>
              <a:rPr lang="en-GB" dirty="0" smtClean="0"/>
              <a:t>Bell-shaped</a:t>
            </a:r>
          </a:p>
          <a:p>
            <a:pPr lvl="1"/>
            <a:r>
              <a:rPr lang="en-GB" dirty="0" smtClean="0"/>
              <a:t>Symmetrical around the centre</a:t>
            </a:r>
          </a:p>
          <a:p>
            <a:pPr lvl="1"/>
            <a:endParaRPr lang="en-GB" dirty="0"/>
          </a:p>
        </p:txBody>
      </p:sp>
    </p:spTree>
    <p:extLst>
      <p:ext uri="{BB962C8B-B14F-4D97-AF65-F5344CB8AC3E}">
        <p14:creationId xmlns:p14="http://schemas.microsoft.com/office/powerpoint/2010/main" val="10674291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Normal Distribution</a:t>
            </a:r>
            <a:endParaRPr lang="en-GB"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857223" y="1428736"/>
            <a:ext cx="8286777" cy="4602008"/>
          </a:xfrm>
          <a:prstGeom prst="rect">
            <a:avLst/>
          </a:prstGeom>
          <a:noFill/>
          <a:ln w="9525">
            <a:noFill/>
            <a:miter lim="800000"/>
            <a:headEnd/>
            <a:tailEnd/>
          </a:ln>
          <a:effectLst/>
        </p:spPr>
      </p:pic>
    </p:spTree>
    <p:extLst>
      <p:ext uri="{BB962C8B-B14F-4D97-AF65-F5344CB8AC3E}">
        <p14:creationId xmlns:p14="http://schemas.microsoft.com/office/powerpoint/2010/main" val="39094524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Skew</a:t>
            </a:r>
            <a:endParaRPr lang="en-GB"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877048" y="1357298"/>
            <a:ext cx="8266952" cy="4500594"/>
          </a:xfrm>
          <a:prstGeom prst="rect">
            <a:avLst/>
          </a:prstGeom>
          <a:noFill/>
          <a:ln w="9525">
            <a:noFill/>
            <a:miter lim="800000"/>
            <a:headEnd/>
            <a:tailEnd/>
          </a:ln>
          <a:effectLst/>
        </p:spPr>
      </p:pic>
    </p:spTree>
    <p:extLst>
      <p:ext uri="{BB962C8B-B14F-4D97-AF65-F5344CB8AC3E}">
        <p14:creationId xmlns:p14="http://schemas.microsoft.com/office/powerpoint/2010/main" val="19173144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Properties of Frequency Distributions</a:t>
            </a:r>
            <a:endParaRPr lang="en-GB" dirty="0"/>
          </a:p>
        </p:txBody>
      </p:sp>
      <p:sp>
        <p:nvSpPr>
          <p:cNvPr id="3" name="Content Placeholder 2"/>
          <p:cNvSpPr>
            <a:spLocks noGrp="1"/>
          </p:cNvSpPr>
          <p:nvPr>
            <p:ph idx="1"/>
          </p:nvPr>
        </p:nvSpPr>
        <p:spPr/>
        <p:txBody>
          <a:bodyPr>
            <a:normAutofit/>
          </a:bodyPr>
          <a:lstStyle/>
          <a:p>
            <a:r>
              <a:rPr lang="en-GB" dirty="0" smtClean="0"/>
              <a:t>Skew</a:t>
            </a:r>
          </a:p>
          <a:p>
            <a:pPr lvl="1"/>
            <a:r>
              <a:rPr lang="en-GB" dirty="0" smtClean="0"/>
              <a:t>The symmetry of the distribution.</a:t>
            </a:r>
          </a:p>
          <a:p>
            <a:pPr lvl="1"/>
            <a:r>
              <a:rPr lang="en-GB" dirty="0" smtClean="0"/>
              <a:t>Positive skew (scores bunched at low values with the tail pointing to high values).</a:t>
            </a:r>
          </a:p>
          <a:p>
            <a:pPr lvl="1"/>
            <a:r>
              <a:rPr lang="en-GB" dirty="0" smtClean="0"/>
              <a:t>Negative skew (scores bunched at high values with the tail pointing to low values).</a:t>
            </a:r>
          </a:p>
          <a:p>
            <a:r>
              <a:rPr lang="en-GB" dirty="0" smtClean="0"/>
              <a:t>Kurtosis</a:t>
            </a:r>
          </a:p>
          <a:p>
            <a:pPr lvl="1"/>
            <a:r>
              <a:rPr lang="en-GB" dirty="0" smtClean="0"/>
              <a:t>The ‘heaviness’ of the tails.</a:t>
            </a:r>
          </a:p>
          <a:p>
            <a:pPr lvl="1"/>
            <a:r>
              <a:rPr lang="en-GB" dirty="0" smtClean="0"/>
              <a:t>Leptokurtic = heavy tails (more scores in the tails).</a:t>
            </a:r>
          </a:p>
          <a:p>
            <a:pPr lvl="1"/>
            <a:r>
              <a:rPr lang="en-GB" dirty="0" err="1" smtClean="0"/>
              <a:t>Platykurtic</a:t>
            </a:r>
            <a:r>
              <a:rPr lang="en-GB" dirty="0" smtClean="0"/>
              <a:t> = light tails (more scores in the middle).</a:t>
            </a:r>
          </a:p>
          <a:p>
            <a:pPr lvl="1"/>
            <a:endParaRPr lang="en-GB" dirty="0"/>
          </a:p>
        </p:txBody>
      </p:sp>
    </p:spTree>
    <p:extLst>
      <p:ext uri="{BB962C8B-B14F-4D97-AF65-F5344CB8AC3E}">
        <p14:creationId xmlns:p14="http://schemas.microsoft.com/office/powerpoint/2010/main" val="37237112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Kurtosis</a:t>
            </a:r>
            <a:endParaRPr lang="en-GB"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000100" y="1071546"/>
            <a:ext cx="7715304" cy="5191002"/>
          </a:xfrm>
          <a:prstGeom prst="rect">
            <a:avLst/>
          </a:prstGeom>
          <a:noFill/>
          <a:ln w="9525">
            <a:noFill/>
            <a:miter lim="800000"/>
            <a:headEnd/>
            <a:tailEnd/>
          </a:ln>
          <a:effectLst/>
        </p:spPr>
      </p:pic>
    </p:spTree>
    <p:extLst>
      <p:ext uri="{BB962C8B-B14F-4D97-AF65-F5344CB8AC3E}">
        <p14:creationId xmlns:p14="http://schemas.microsoft.com/office/powerpoint/2010/main" val="334832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Random Variables</a:t>
            </a:r>
            <a:endParaRPr lang="en-IE" dirty="0"/>
          </a:p>
        </p:txBody>
      </p:sp>
      <p:sp>
        <p:nvSpPr>
          <p:cNvPr id="3" name="Content Placeholder 2"/>
          <p:cNvSpPr>
            <a:spLocks noGrp="1"/>
          </p:cNvSpPr>
          <p:nvPr>
            <p:ph sz="quarter" idx="1"/>
          </p:nvPr>
        </p:nvSpPr>
        <p:spPr/>
        <p:txBody>
          <a:bodyPr/>
          <a:lstStyle/>
          <a:p>
            <a:r>
              <a:rPr lang="en-IE" dirty="0" smtClean="0"/>
              <a:t>A variable is considered a random variable  if the value it takes on in a given experiment or observation is determined by chance</a:t>
            </a:r>
          </a:p>
          <a:p>
            <a:pPr lvl="1"/>
            <a:r>
              <a:rPr lang="en-IE" dirty="0" smtClean="0"/>
              <a:t>A variable whose realization is determined by chance </a:t>
            </a:r>
          </a:p>
          <a:p>
            <a:r>
              <a:rPr lang="en-IE" dirty="0" smtClean="0"/>
              <a:t>A discrete random variable </a:t>
            </a:r>
          </a:p>
          <a:p>
            <a:pPr lvl="1"/>
            <a:r>
              <a:rPr lang="en-IE" dirty="0" smtClean="0"/>
              <a:t>May only take on a finite number of values or countable number of values</a:t>
            </a:r>
          </a:p>
          <a:p>
            <a:pPr lvl="1"/>
            <a:r>
              <a:rPr lang="en-IE" dirty="0" smtClean="0"/>
              <a:t>Result of a count</a:t>
            </a:r>
          </a:p>
          <a:p>
            <a:r>
              <a:rPr lang="en-IE" dirty="0" smtClean="0"/>
              <a:t>A continuous random variable </a:t>
            </a:r>
          </a:p>
          <a:p>
            <a:pPr lvl="1"/>
            <a:r>
              <a:rPr lang="en-IE" dirty="0" smtClean="0"/>
              <a:t>May take on any number of values in a line interval</a:t>
            </a:r>
          </a:p>
          <a:p>
            <a:pPr lvl="1"/>
            <a:r>
              <a:rPr lang="en-IE" dirty="0" smtClean="0"/>
              <a:t>Measured on a continuous scale</a:t>
            </a:r>
          </a:p>
        </p:txBody>
      </p:sp>
    </p:spTree>
    <p:extLst>
      <p:ext uri="{BB962C8B-B14F-4D97-AF65-F5344CB8AC3E}">
        <p14:creationId xmlns:p14="http://schemas.microsoft.com/office/powerpoint/2010/main" val="28227935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Going beyond the data</a:t>
            </a:r>
            <a:endParaRPr lang="en-IE" dirty="0"/>
          </a:p>
        </p:txBody>
      </p:sp>
      <p:sp>
        <p:nvSpPr>
          <p:cNvPr id="3" name="Content Placeholder 2"/>
          <p:cNvSpPr>
            <a:spLocks noGrp="1"/>
          </p:cNvSpPr>
          <p:nvPr>
            <p:ph sz="quarter" idx="1"/>
          </p:nvPr>
        </p:nvSpPr>
        <p:spPr/>
        <p:txBody>
          <a:bodyPr/>
          <a:lstStyle/>
          <a:p>
            <a:endParaRPr lang="en-IE"/>
          </a:p>
        </p:txBody>
      </p:sp>
    </p:spTree>
    <p:extLst>
      <p:ext uri="{BB962C8B-B14F-4D97-AF65-F5344CB8AC3E}">
        <p14:creationId xmlns:p14="http://schemas.microsoft.com/office/powerpoint/2010/main" val="21901370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Frequency Distribution</a:t>
            </a:r>
            <a:endParaRPr lang="en-IE" dirty="0"/>
          </a:p>
        </p:txBody>
      </p:sp>
      <p:sp>
        <p:nvSpPr>
          <p:cNvPr id="3" name="Content Placeholder 2"/>
          <p:cNvSpPr>
            <a:spLocks noGrp="1"/>
          </p:cNvSpPr>
          <p:nvPr>
            <p:ph sz="quarter" idx="1"/>
          </p:nvPr>
        </p:nvSpPr>
        <p:spPr/>
        <p:txBody>
          <a:bodyPr/>
          <a:lstStyle/>
          <a:p>
            <a:r>
              <a:rPr lang="en-IE" dirty="0" smtClean="0"/>
              <a:t>Not only useful for descriptive purposes</a:t>
            </a:r>
          </a:p>
          <a:p>
            <a:r>
              <a:rPr lang="en-IE" dirty="0" smtClean="0"/>
              <a:t>Can be used to calculate likelihood of particular values occurring – </a:t>
            </a:r>
            <a:r>
              <a:rPr lang="en-IE" b="1" dirty="0" smtClean="0"/>
              <a:t>probability</a:t>
            </a:r>
          </a:p>
          <a:p>
            <a:r>
              <a:rPr lang="en-IE" dirty="0" smtClean="0"/>
              <a:t>For any distribution we could calculate the probability of achieving any of the possible values</a:t>
            </a:r>
          </a:p>
          <a:p>
            <a:pPr lvl="1"/>
            <a:r>
              <a:rPr lang="en-IE" dirty="0" smtClean="0"/>
              <a:t>Tedious, time consuming</a:t>
            </a:r>
          </a:p>
          <a:p>
            <a:pPr lvl="1"/>
            <a:r>
              <a:rPr lang="en-IE" dirty="0" smtClean="0"/>
              <a:t>Statisticians have created a range of idealized distributions </a:t>
            </a:r>
            <a:r>
              <a:rPr lang="en-IE" b="1" dirty="0" smtClean="0"/>
              <a:t>probability distributions</a:t>
            </a:r>
            <a:r>
              <a:rPr lang="en-IE" dirty="0" smtClean="0"/>
              <a:t> and from these we can calculate the likelihood of achieving particular values if our data distribution matches </a:t>
            </a:r>
          </a:p>
          <a:p>
            <a:pPr marL="274320" lvl="1" indent="0">
              <a:buNone/>
            </a:pPr>
            <a:endParaRPr lang="en-IE" dirty="0"/>
          </a:p>
        </p:txBody>
      </p:sp>
    </p:spTree>
    <p:extLst>
      <p:ext uri="{BB962C8B-B14F-4D97-AF65-F5344CB8AC3E}">
        <p14:creationId xmlns:p14="http://schemas.microsoft.com/office/powerpoint/2010/main" val="40849737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Probability</a:t>
            </a:r>
            <a:endParaRPr lang="en-IE" dirty="0"/>
          </a:p>
        </p:txBody>
      </p:sp>
      <p:sp>
        <p:nvSpPr>
          <p:cNvPr id="4" name="Content Placeholder 3"/>
          <p:cNvSpPr>
            <a:spLocks noGrp="1"/>
          </p:cNvSpPr>
          <p:nvPr>
            <p:ph sz="quarter" idx="1"/>
          </p:nvPr>
        </p:nvSpPr>
        <p:spPr/>
        <p:txBody>
          <a:bodyPr>
            <a:normAutofit fontScale="92500" lnSpcReduction="10000"/>
          </a:bodyPr>
          <a:lstStyle/>
          <a:p>
            <a:r>
              <a:rPr lang="en-IE" dirty="0"/>
              <a:t>Chance </a:t>
            </a:r>
            <a:r>
              <a:rPr lang="en-IE" dirty="0" smtClean="0"/>
              <a:t>behaviour </a:t>
            </a:r>
            <a:r>
              <a:rPr lang="en-IE" dirty="0"/>
              <a:t>is unpredictable in the short </a:t>
            </a:r>
            <a:r>
              <a:rPr lang="en-IE" dirty="0" smtClean="0"/>
              <a:t>term, but has </a:t>
            </a:r>
            <a:r>
              <a:rPr lang="en-IE" dirty="0"/>
              <a:t>a regular and predictable pattern in the long </a:t>
            </a:r>
            <a:r>
              <a:rPr lang="en-IE" dirty="0" smtClean="0"/>
              <a:t>term.</a:t>
            </a:r>
            <a:endParaRPr lang="en-IE" dirty="0"/>
          </a:p>
          <a:p>
            <a:r>
              <a:rPr lang="en-IE" dirty="0"/>
              <a:t>The probability of any outcome of a </a:t>
            </a:r>
            <a:r>
              <a:rPr lang="en-IE" dirty="0" smtClean="0"/>
              <a:t>random phenomenon </a:t>
            </a:r>
            <a:r>
              <a:rPr lang="en-IE" dirty="0"/>
              <a:t>is the proportion of times the </a:t>
            </a:r>
            <a:r>
              <a:rPr lang="en-IE" dirty="0" smtClean="0"/>
              <a:t>outcome would </a:t>
            </a:r>
            <a:r>
              <a:rPr lang="en-IE" dirty="0"/>
              <a:t>occur in a very long series of repetitions</a:t>
            </a:r>
            <a:r>
              <a:rPr lang="en-IE" dirty="0" smtClean="0"/>
              <a:t>.</a:t>
            </a:r>
          </a:p>
          <a:p>
            <a:r>
              <a:rPr lang="en-IE" dirty="0"/>
              <a:t>Sample Space </a:t>
            </a:r>
          </a:p>
          <a:p>
            <a:pPr lvl="1"/>
            <a:r>
              <a:rPr lang="en-IE" dirty="0" smtClean="0"/>
              <a:t>The </a:t>
            </a:r>
            <a:r>
              <a:rPr lang="en-IE" dirty="0"/>
              <a:t>set of all possible outcomes of </a:t>
            </a:r>
            <a:r>
              <a:rPr lang="en-IE" dirty="0" smtClean="0"/>
              <a:t>a random </a:t>
            </a:r>
            <a:r>
              <a:rPr lang="en-IE" dirty="0"/>
              <a:t>phenomenon</a:t>
            </a:r>
          </a:p>
          <a:p>
            <a:r>
              <a:rPr lang="en-IE" dirty="0"/>
              <a:t>Event </a:t>
            </a:r>
          </a:p>
          <a:p>
            <a:pPr lvl="1"/>
            <a:r>
              <a:rPr lang="en-IE" dirty="0" smtClean="0"/>
              <a:t>Any </a:t>
            </a:r>
            <a:r>
              <a:rPr lang="en-IE" dirty="0"/>
              <a:t>set of outcomes of interest</a:t>
            </a:r>
          </a:p>
          <a:p>
            <a:r>
              <a:rPr lang="en-IE" dirty="0"/>
              <a:t>Probability of an event </a:t>
            </a:r>
          </a:p>
          <a:p>
            <a:pPr lvl="1"/>
            <a:r>
              <a:rPr lang="en-IE" dirty="0" smtClean="0"/>
              <a:t>The </a:t>
            </a:r>
            <a:r>
              <a:rPr lang="en-IE" dirty="0"/>
              <a:t>relative frequency of </a:t>
            </a:r>
            <a:r>
              <a:rPr lang="en-IE" dirty="0" smtClean="0"/>
              <a:t>this set </a:t>
            </a:r>
            <a:r>
              <a:rPr lang="en-IE" dirty="0"/>
              <a:t>of outcomes over an infinite number of trials</a:t>
            </a:r>
          </a:p>
          <a:p>
            <a:r>
              <a:rPr lang="en-IE" dirty="0" smtClean="0"/>
              <a:t>P(A</a:t>
            </a:r>
            <a:r>
              <a:rPr lang="en-IE" dirty="0"/>
              <a:t>) is the probability of event A</a:t>
            </a:r>
          </a:p>
        </p:txBody>
      </p:sp>
    </p:spTree>
    <p:extLst>
      <p:ext uri="{BB962C8B-B14F-4D97-AF65-F5344CB8AC3E}">
        <p14:creationId xmlns:p14="http://schemas.microsoft.com/office/powerpoint/2010/main" val="4523843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normAutofit/>
          </a:bodyPr>
          <a:lstStyle/>
          <a:p>
            <a:r>
              <a:rPr lang="en-US" dirty="0" smtClean="0"/>
              <a:t>Probability Distributions</a:t>
            </a:r>
            <a:endParaRPr lang="en-US" dirty="0"/>
          </a:p>
        </p:txBody>
      </p:sp>
      <p:sp>
        <p:nvSpPr>
          <p:cNvPr id="189443" name="Rectangle 3"/>
          <p:cNvSpPr>
            <a:spLocks noGrp="1" noChangeArrowheads="1"/>
          </p:cNvSpPr>
          <p:nvPr>
            <p:ph type="body" idx="1"/>
          </p:nvPr>
        </p:nvSpPr>
        <p:spPr/>
        <p:txBody>
          <a:bodyPr>
            <a:normAutofit/>
          </a:bodyPr>
          <a:lstStyle/>
          <a:p>
            <a:r>
              <a:rPr lang="en-IE" dirty="0" smtClean="0"/>
              <a:t>X </a:t>
            </a:r>
            <a:r>
              <a:rPr lang="en-IE" dirty="0"/>
              <a:t>represents the random variable X.</a:t>
            </a:r>
          </a:p>
          <a:p>
            <a:r>
              <a:rPr lang="en-IE" dirty="0"/>
              <a:t>P(X) represents the probability of X.</a:t>
            </a:r>
          </a:p>
          <a:p>
            <a:r>
              <a:rPr lang="en-IE" dirty="0"/>
              <a:t>P(X = x) refers to the probability that the </a:t>
            </a:r>
            <a:r>
              <a:rPr lang="en-IE" dirty="0" smtClean="0"/>
              <a:t>discrete random </a:t>
            </a:r>
            <a:r>
              <a:rPr lang="en-IE" dirty="0"/>
              <a:t>variable X is equal to a particular value, denoted by x. </a:t>
            </a:r>
            <a:endParaRPr lang="en-IE" dirty="0" smtClean="0"/>
          </a:p>
          <a:p>
            <a:pPr lvl="1"/>
            <a:r>
              <a:rPr lang="en-IE" dirty="0" smtClean="0"/>
              <a:t>As </a:t>
            </a:r>
            <a:r>
              <a:rPr lang="en-IE" dirty="0"/>
              <a:t>an example, P(X = 1) refers to the probability that the random variable X is equal to 1</a:t>
            </a:r>
            <a:r>
              <a:rPr lang="en-IE" dirty="0" smtClean="0"/>
              <a:t>.</a:t>
            </a:r>
          </a:p>
          <a:p>
            <a:r>
              <a:rPr lang="en-IE" dirty="0" smtClean="0"/>
              <a:t>Cumulative probability is the probability that a value falls within a particular range or interval</a:t>
            </a:r>
          </a:p>
          <a:p>
            <a:pPr lvl="1"/>
            <a:r>
              <a:rPr lang="en-IE" dirty="0" smtClean="0"/>
              <a:t>P(X&lt;=x)</a:t>
            </a:r>
          </a:p>
          <a:p>
            <a:endParaRPr lang="en-US" dirty="0" smtClean="0"/>
          </a:p>
        </p:txBody>
      </p:sp>
    </p:spTree>
    <p:extLst>
      <p:ext uri="{BB962C8B-B14F-4D97-AF65-F5344CB8AC3E}">
        <p14:creationId xmlns:p14="http://schemas.microsoft.com/office/powerpoint/2010/main" val="11588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 calcmode="lin" valueType="num">
                                      <p:cBhvr additive="base">
                                        <p:cTn id="7" dur="500" fill="hold"/>
                                        <p:tgtEl>
                                          <p:spTgt spid="189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94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9443">
                                            <p:txEl>
                                              <p:pRg st="1" end="1"/>
                                            </p:txEl>
                                          </p:spTgt>
                                        </p:tgtEl>
                                        <p:attrNameLst>
                                          <p:attrName>style.visibility</p:attrName>
                                        </p:attrNameLst>
                                      </p:cBhvr>
                                      <p:to>
                                        <p:strVal val="visible"/>
                                      </p:to>
                                    </p:set>
                                    <p:anim calcmode="lin" valueType="num">
                                      <p:cBhvr additive="base">
                                        <p:cTn id="13" dur="500" fill="hold"/>
                                        <p:tgtEl>
                                          <p:spTgt spid="1894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94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9443">
                                            <p:txEl>
                                              <p:pRg st="2" end="2"/>
                                            </p:txEl>
                                          </p:spTgt>
                                        </p:tgtEl>
                                        <p:attrNameLst>
                                          <p:attrName>style.visibility</p:attrName>
                                        </p:attrNameLst>
                                      </p:cBhvr>
                                      <p:to>
                                        <p:strVal val="visible"/>
                                      </p:to>
                                    </p:set>
                                    <p:anim calcmode="lin" valueType="num">
                                      <p:cBhvr additive="base">
                                        <p:cTn id="19" dur="500" fill="hold"/>
                                        <p:tgtEl>
                                          <p:spTgt spid="1894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944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9443">
                                            <p:txEl>
                                              <p:pRg st="3" end="3"/>
                                            </p:txEl>
                                          </p:spTgt>
                                        </p:tgtEl>
                                        <p:attrNameLst>
                                          <p:attrName>style.visibility</p:attrName>
                                        </p:attrNameLst>
                                      </p:cBhvr>
                                      <p:to>
                                        <p:strVal val="visible"/>
                                      </p:to>
                                    </p:set>
                                    <p:anim calcmode="lin" valueType="num">
                                      <p:cBhvr additive="base">
                                        <p:cTn id="23" dur="500" fill="hold"/>
                                        <p:tgtEl>
                                          <p:spTgt spid="18944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894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89443">
                                            <p:txEl>
                                              <p:pRg st="4" end="4"/>
                                            </p:txEl>
                                          </p:spTgt>
                                        </p:tgtEl>
                                        <p:attrNameLst>
                                          <p:attrName>style.visibility</p:attrName>
                                        </p:attrNameLst>
                                      </p:cBhvr>
                                      <p:to>
                                        <p:strVal val="visible"/>
                                      </p:to>
                                    </p:set>
                                    <p:anim calcmode="lin" valueType="num">
                                      <p:cBhvr additive="base">
                                        <p:cTn id="29" dur="500" fill="hold"/>
                                        <p:tgtEl>
                                          <p:spTgt spid="18944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89443">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89443">
                                            <p:txEl>
                                              <p:pRg st="5" end="5"/>
                                            </p:txEl>
                                          </p:spTgt>
                                        </p:tgtEl>
                                        <p:attrNameLst>
                                          <p:attrName>style.visibility</p:attrName>
                                        </p:attrNameLst>
                                      </p:cBhvr>
                                      <p:to>
                                        <p:strVal val="visible"/>
                                      </p:to>
                                    </p:set>
                                    <p:anim calcmode="lin" valueType="num">
                                      <p:cBhvr additive="base">
                                        <p:cTn id="33" dur="500" fill="hold"/>
                                        <p:tgtEl>
                                          <p:spTgt spid="189443">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894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normAutofit/>
          </a:bodyPr>
          <a:lstStyle/>
          <a:p>
            <a:r>
              <a:rPr lang="en-US" dirty="0" smtClean="0"/>
              <a:t>Probability Distributions</a:t>
            </a:r>
            <a:endParaRPr lang="en-US" dirty="0"/>
          </a:p>
        </p:txBody>
      </p:sp>
      <p:sp>
        <p:nvSpPr>
          <p:cNvPr id="189443" name="Rectangle 3"/>
          <p:cNvSpPr>
            <a:spLocks noGrp="1" noChangeArrowheads="1"/>
          </p:cNvSpPr>
          <p:nvPr>
            <p:ph type="body" idx="1"/>
          </p:nvPr>
        </p:nvSpPr>
        <p:spPr/>
        <p:txBody>
          <a:bodyPr>
            <a:normAutofit/>
          </a:bodyPr>
          <a:lstStyle/>
          <a:p>
            <a:r>
              <a:rPr lang="en-IE" dirty="0" smtClean="0"/>
              <a:t>The </a:t>
            </a:r>
            <a:r>
              <a:rPr lang="en-IE" dirty="0"/>
              <a:t>probability distribution for a </a:t>
            </a:r>
            <a:r>
              <a:rPr lang="en-IE" dirty="0" smtClean="0"/>
              <a:t>random </a:t>
            </a:r>
            <a:r>
              <a:rPr lang="en-IE" dirty="0"/>
              <a:t>variable </a:t>
            </a:r>
            <a:r>
              <a:rPr lang="en-IE" dirty="0" smtClean="0"/>
              <a:t>X gives</a:t>
            </a:r>
            <a:r>
              <a:rPr lang="en-IE" dirty="0"/>
              <a:t> </a:t>
            </a:r>
            <a:r>
              <a:rPr lang="en-IE" dirty="0" smtClean="0"/>
              <a:t>the </a:t>
            </a:r>
            <a:r>
              <a:rPr lang="en-IE" dirty="0"/>
              <a:t>possible values for X, </a:t>
            </a:r>
            <a:r>
              <a:rPr lang="en-IE" dirty="0" smtClean="0"/>
              <a:t>and the </a:t>
            </a:r>
            <a:r>
              <a:rPr lang="en-IE" dirty="0"/>
              <a:t>probabilities associated with each possible </a:t>
            </a:r>
            <a:r>
              <a:rPr lang="en-IE" dirty="0" smtClean="0"/>
              <a:t>value (i.e</a:t>
            </a:r>
            <a:r>
              <a:rPr lang="en-IE" dirty="0"/>
              <a:t>., the likelihood that the values will occur)</a:t>
            </a:r>
          </a:p>
          <a:p>
            <a:pPr lvl="1"/>
            <a:r>
              <a:rPr lang="en-IE" dirty="0"/>
              <a:t>Has a probability assigned to each distinct value of the variable</a:t>
            </a:r>
          </a:p>
          <a:p>
            <a:r>
              <a:rPr lang="en-IE" dirty="0" smtClean="0"/>
              <a:t>A</a:t>
            </a:r>
            <a:r>
              <a:rPr lang="en-IE" dirty="0"/>
              <a:t> </a:t>
            </a:r>
            <a:r>
              <a:rPr lang="en-IE" b="1" dirty="0"/>
              <a:t>cumulative probability</a:t>
            </a:r>
            <a:r>
              <a:rPr lang="en-IE" dirty="0"/>
              <a:t> refers to the probability that the value of a random variable falls within a specified range</a:t>
            </a:r>
            <a:r>
              <a:rPr lang="en-IE" dirty="0" smtClean="0"/>
              <a:t>.</a:t>
            </a:r>
          </a:p>
          <a:p>
            <a:r>
              <a:rPr lang="en-IE" dirty="0" smtClean="0"/>
              <a:t>The </a:t>
            </a:r>
            <a:r>
              <a:rPr lang="en-IE" dirty="0"/>
              <a:t>methods used to specify discrete </a:t>
            </a:r>
            <a:r>
              <a:rPr lang="en-IE" dirty="0" smtClean="0"/>
              <a:t>probability distributions </a:t>
            </a:r>
            <a:r>
              <a:rPr lang="en-IE" dirty="0"/>
              <a:t>are similar to (but slightly different </a:t>
            </a:r>
            <a:r>
              <a:rPr lang="en-IE" dirty="0" smtClean="0"/>
              <a:t>from) those </a:t>
            </a:r>
            <a:r>
              <a:rPr lang="en-IE" dirty="0"/>
              <a:t>used to specify continuous </a:t>
            </a:r>
            <a:r>
              <a:rPr lang="en-IE" dirty="0" smtClean="0"/>
              <a:t>probability </a:t>
            </a:r>
            <a:r>
              <a:rPr lang="en-IE" dirty="0"/>
              <a:t>distributions</a:t>
            </a:r>
          </a:p>
          <a:p>
            <a:endParaRPr lang="en-US" dirty="0"/>
          </a:p>
          <a:p>
            <a:endParaRPr lang="en-US" dirty="0" smtClean="0"/>
          </a:p>
        </p:txBody>
      </p:sp>
    </p:spTree>
    <p:extLst>
      <p:ext uri="{BB962C8B-B14F-4D97-AF65-F5344CB8AC3E}">
        <p14:creationId xmlns:p14="http://schemas.microsoft.com/office/powerpoint/2010/main" val="151638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 calcmode="lin" valueType="num">
                                      <p:cBhvr additive="base">
                                        <p:cTn id="7" dur="500" fill="hold"/>
                                        <p:tgtEl>
                                          <p:spTgt spid="189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94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9443">
                                            <p:txEl>
                                              <p:pRg st="1" end="1"/>
                                            </p:txEl>
                                          </p:spTgt>
                                        </p:tgtEl>
                                        <p:attrNameLst>
                                          <p:attrName>style.visibility</p:attrName>
                                        </p:attrNameLst>
                                      </p:cBhvr>
                                      <p:to>
                                        <p:strVal val="visible"/>
                                      </p:to>
                                    </p:set>
                                    <p:anim calcmode="lin" valueType="num">
                                      <p:cBhvr additive="base">
                                        <p:cTn id="11" dur="500" fill="hold"/>
                                        <p:tgtEl>
                                          <p:spTgt spid="1894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94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89443">
                                            <p:txEl>
                                              <p:pRg st="2" end="2"/>
                                            </p:txEl>
                                          </p:spTgt>
                                        </p:tgtEl>
                                        <p:attrNameLst>
                                          <p:attrName>style.visibility</p:attrName>
                                        </p:attrNameLst>
                                      </p:cBhvr>
                                      <p:to>
                                        <p:strVal val="visible"/>
                                      </p:to>
                                    </p:set>
                                    <p:anim calcmode="lin" valueType="num">
                                      <p:cBhvr additive="base">
                                        <p:cTn id="17" dur="500" fill="hold"/>
                                        <p:tgtEl>
                                          <p:spTgt spid="18944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894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89443">
                                            <p:txEl>
                                              <p:pRg st="3" end="3"/>
                                            </p:txEl>
                                          </p:spTgt>
                                        </p:tgtEl>
                                        <p:attrNameLst>
                                          <p:attrName>style.visibility</p:attrName>
                                        </p:attrNameLst>
                                      </p:cBhvr>
                                      <p:to>
                                        <p:strVal val="visible"/>
                                      </p:to>
                                    </p:set>
                                    <p:anim calcmode="lin" valueType="num">
                                      <p:cBhvr additive="base">
                                        <p:cTn id="23" dur="500" fill="hold"/>
                                        <p:tgtEl>
                                          <p:spTgt spid="18944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894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Discrete Random Variable</a:t>
            </a:r>
            <a:endParaRPr lang="en-IE" dirty="0"/>
          </a:p>
        </p:txBody>
      </p:sp>
      <p:sp>
        <p:nvSpPr>
          <p:cNvPr id="3" name="Content Placeholder 2"/>
          <p:cNvSpPr>
            <a:spLocks noGrp="1"/>
          </p:cNvSpPr>
          <p:nvPr>
            <p:ph sz="quarter" idx="1"/>
          </p:nvPr>
        </p:nvSpPr>
        <p:spPr/>
        <p:txBody>
          <a:bodyPr>
            <a:normAutofit lnSpcReduction="10000"/>
          </a:bodyPr>
          <a:lstStyle/>
          <a:p>
            <a:r>
              <a:rPr lang="en-IE" dirty="0" smtClean="0"/>
              <a:t>Has a probability assigned to each distinct value of the variable</a:t>
            </a:r>
          </a:p>
          <a:p>
            <a:r>
              <a:rPr lang="en-IE" dirty="0" smtClean="0"/>
              <a:t>The sum of all assigned probabilities must be 1</a:t>
            </a:r>
          </a:p>
          <a:p>
            <a:r>
              <a:rPr lang="en-IE" dirty="0" smtClean="0"/>
              <a:t>Probability distribution can be considered a relative-frequency distribution and therefore has a mean and standard deviation</a:t>
            </a:r>
          </a:p>
          <a:p>
            <a:r>
              <a:rPr lang="en-IE" dirty="0" smtClean="0"/>
              <a:t>Mean is often called the </a:t>
            </a:r>
            <a:r>
              <a:rPr lang="en-IE" i="1" dirty="0" smtClean="0"/>
              <a:t>expected value</a:t>
            </a:r>
            <a:r>
              <a:rPr lang="en-IE" dirty="0" smtClean="0"/>
              <a:t> </a:t>
            </a:r>
          </a:p>
          <a:p>
            <a:pPr lvl="1"/>
            <a:r>
              <a:rPr lang="en-IE" dirty="0" smtClean="0"/>
              <a:t>Represents a cluster point for the entire distribution</a:t>
            </a:r>
          </a:p>
          <a:p>
            <a:pPr lvl="1"/>
            <a:r>
              <a:rPr lang="en-IE" dirty="0" smtClean="0"/>
              <a:t>Need not be an actual value of a point of the sample space</a:t>
            </a:r>
          </a:p>
          <a:p>
            <a:r>
              <a:rPr lang="en-IE" dirty="0" smtClean="0"/>
              <a:t>Standard deviation is represented as a measure of </a:t>
            </a:r>
            <a:r>
              <a:rPr lang="en-IE" i="1" dirty="0" smtClean="0"/>
              <a:t>risk</a:t>
            </a:r>
            <a:endParaRPr lang="en-IE" dirty="0" smtClean="0"/>
          </a:p>
          <a:p>
            <a:pPr lvl="1"/>
            <a:r>
              <a:rPr lang="en-IE" dirty="0" smtClean="0"/>
              <a:t>Larger the standard deviation, the more likely it is that a random variable x is different from the expected value </a:t>
            </a:r>
          </a:p>
        </p:txBody>
      </p:sp>
    </p:spTree>
    <p:extLst>
      <p:ext uri="{BB962C8B-B14F-4D97-AF65-F5344CB8AC3E}">
        <p14:creationId xmlns:p14="http://schemas.microsoft.com/office/powerpoint/2010/main" val="7377298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Discrete Probability Distribution </a:t>
            </a:r>
            <a:endParaRPr lang="en-IE" dirty="0"/>
          </a:p>
        </p:txBody>
      </p:sp>
      <p:sp>
        <p:nvSpPr>
          <p:cNvPr id="3" name="Content Placeholder 2"/>
          <p:cNvSpPr>
            <a:spLocks noGrp="1"/>
          </p:cNvSpPr>
          <p:nvPr>
            <p:ph sz="quarter" idx="1"/>
          </p:nvPr>
        </p:nvSpPr>
        <p:spPr/>
        <p:txBody>
          <a:bodyPr/>
          <a:lstStyle/>
          <a:p>
            <a:r>
              <a:rPr lang="en-IE" dirty="0" smtClean="0"/>
              <a:t>Shows us the complete space on which the distribution is based</a:t>
            </a:r>
          </a:p>
          <a:p>
            <a:r>
              <a:rPr lang="en-IE" dirty="0" smtClean="0"/>
              <a:t>The corresponding probability of each event in the sample space</a:t>
            </a:r>
          </a:p>
          <a:p>
            <a:endParaRPr lang="en-IE" dirty="0"/>
          </a:p>
        </p:txBody>
      </p:sp>
    </p:spTree>
    <p:extLst>
      <p:ext uri="{BB962C8B-B14F-4D97-AF65-F5344CB8AC3E}">
        <p14:creationId xmlns:p14="http://schemas.microsoft.com/office/powerpoint/2010/main" val="37030642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Probability Distributions</a:t>
            </a:r>
            <a:endParaRPr lang="en-IE" dirty="0"/>
          </a:p>
        </p:txBody>
      </p:sp>
      <p:sp>
        <p:nvSpPr>
          <p:cNvPr id="3" name="Content Placeholder 2"/>
          <p:cNvSpPr>
            <a:spLocks noGrp="1"/>
          </p:cNvSpPr>
          <p:nvPr>
            <p:ph sz="quarter" idx="1"/>
          </p:nvPr>
        </p:nvSpPr>
        <p:spPr/>
        <p:txBody>
          <a:bodyPr>
            <a:normAutofit/>
          </a:bodyPr>
          <a:lstStyle/>
          <a:p>
            <a:r>
              <a:rPr lang="en-IE" dirty="0" smtClean="0"/>
              <a:t>Suppose </a:t>
            </a:r>
            <a:r>
              <a:rPr lang="en-IE" dirty="0"/>
              <a:t>you flip a coin two times. </a:t>
            </a:r>
            <a:endParaRPr lang="en-IE" dirty="0" smtClean="0"/>
          </a:p>
          <a:p>
            <a:r>
              <a:rPr lang="en-IE" dirty="0" smtClean="0"/>
              <a:t>This </a:t>
            </a:r>
            <a:r>
              <a:rPr lang="en-IE" dirty="0"/>
              <a:t>simple statistical experiment can have four possible outcomes: </a:t>
            </a:r>
            <a:endParaRPr lang="en-IE" dirty="0" smtClean="0"/>
          </a:p>
          <a:p>
            <a:pPr lvl="1"/>
            <a:r>
              <a:rPr lang="en-IE" dirty="0" smtClean="0"/>
              <a:t>HH (two heads), HT (heads and tails), TH  (tails and heads), </a:t>
            </a:r>
            <a:r>
              <a:rPr lang="en-IE" dirty="0"/>
              <a:t>and TT</a:t>
            </a:r>
            <a:r>
              <a:rPr lang="en-IE" dirty="0" smtClean="0"/>
              <a:t>.(tails and tails) </a:t>
            </a:r>
          </a:p>
          <a:p>
            <a:r>
              <a:rPr lang="en-IE" dirty="0" smtClean="0"/>
              <a:t>Let </a:t>
            </a:r>
            <a:r>
              <a:rPr lang="en-IE" dirty="0"/>
              <a:t>the variable X represent the number of Heads that result from this experiment</a:t>
            </a:r>
            <a:r>
              <a:rPr lang="en-IE" dirty="0" smtClean="0"/>
              <a:t>.</a:t>
            </a:r>
          </a:p>
          <a:p>
            <a:pPr lvl="1"/>
            <a:r>
              <a:rPr lang="en-IE" dirty="0" smtClean="0"/>
              <a:t>X </a:t>
            </a:r>
            <a:r>
              <a:rPr lang="en-IE" dirty="0"/>
              <a:t>can take on the values 0, 1, or 2. </a:t>
            </a:r>
            <a:endParaRPr lang="en-IE" dirty="0" smtClean="0"/>
          </a:p>
          <a:p>
            <a:r>
              <a:rPr lang="en-IE" dirty="0" smtClean="0"/>
              <a:t>In </a:t>
            </a:r>
            <a:r>
              <a:rPr lang="en-IE" dirty="0"/>
              <a:t>this example, X is a random </a:t>
            </a:r>
            <a:r>
              <a:rPr lang="en-IE" dirty="0" smtClean="0"/>
              <a:t>variable because </a:t>
            </a:r>
            <a:r>
              <a:rPr lang="en-IE" dirty="0"/>
              <a:t>its value is determined by the outcome of a statistical experiment</a:t>
            </a:r>
            <a:r>
              <a:rPr lang="en-IE" dirty="0" smtClean="0"/>
              <a:t>.</a:t>
            </a:r>
          </a:p>
          <a:p>
            <a:endParaRPr lang="en-US" dirty="0" smtClean="0"/>
          </a:p>
        </p:txBody>
      </p:sp>
    </p:spTree>
    <p:extLst>
      <p:ext uri="{BB962C8B-B14F-4D97-AF65-F5344CB8AC3E}">
        <p14:creationId xmlns:p14="http://schemas.microsoft.com/office/powerpoint/2010/main" val="35030415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Probability Distribution</a:t>
            </a:r>
            <a:endParaRPr lang="en-IE" dirty="0"/>
          </a:p>
        </p:txBody>
      </p:sp>
      <p:sp>
        <p:nvSpPr>
          <p:cNvPr id="7" name="Content Placeholder 6"/>
          <p:cNvSpPr>
            <a:spLocks noGrp="1"/>
          </p:cNvSpPr>
          <p:nvPr>
            <p:ph sz="quarter" idx="1"/>
          </p:nvPr>
        </p:nvSpPr>
        <p:spPr/>
        <p:txBody>
          <a:bodyPr/>
          <a:lstStyle/>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dirty="0"/>
          </a:p>
        </p:txBody>
      </p:sp>
      <p:sp>
        <p:nvSpPr>
          <p:cNvPr id="9" name="Content Placeholder 2"/>
          <p:cNvSpPr txBox="1">
            <a:spLocks/>
          </p:cNvSpPr>
          <p:nvPr/>
        </p:nvSpPr>
        <p:spPr>
          <a:xfrm>
            <a:off x="609600" y="1371600"/>
            <a:ext cx="8229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IE" dirty="0"/>
              <a:t>A probability distribution is a table or an equation that links each outcome of a statistical experiment with its probability of occurrence.</a:t>
            </a:r>
          </a:p>
          <a:p>
            <a:endParaRPr lang="en-IE" dirty="0"/>
          </a:p>
          <a:p>
            <a:endParaRPr lang="en-US" dirty="0" smtClean="0"/>
          </a:p>
        </p:txBody>
      </p:sp>
      <p:graphicFrame>
        <p:nvGraphicFramePr>
          <p:cNvPr id="5" name="Content Placeholder 3"/>
          <p:cNvGraphicFramePr>
            <a:graphicFrameLocks/>
          </p:cNvGraphicFramePr>
          <p:nvPr>
            <p:extLst>
              <p:ext uri="{D42A27DB-BD31-4B8C-83A1-F6EECF244321}">
                <p14:modId xmlns:p14="http://schemas.microsoft.com/office/powerpoint/2010/main" val="3715323725"/>
              </p:ext>
            </p:extLst>
          </p:nvPr>
        </p:nvGraphicFramePr>
        <p:xfrm>
          <a:off x="1412032" y="3140968"/>
          <a:ext cx="6624736" cy="1670418"/>
        </p:xfrm>
        <a:graphic>
          <a:graphicData uri="http://schemas.openxmlformats.org/drawingml/2006/table">
            <a:tbl>
              <a:tblPr/>
              <a:tblGrid>
                <a:gridCol w="3312368"/>
                <a:gridCol w="3312368"/>
              </a:tblGrid>
              <a:tr h="288367">
                <a:tc>
                  <a:txBody>
                    <a:bodyPr/>
                    <a:lstStyle/>
                    <a:p>
                      <a:r>
                        <a:rPr lang="en-IE" sz="1600" dirty="0">
                          <a:effectLst/>
                        </a:rPr>
                        <a:t>Number of </a:t>
                      </a:r>
                      <a:r>
                        <a:rPr lang="en-IE" sz="1600" dirty="0" smtClean="0">
                          <a:effectLst/>
                        </a:rPr>
                        <a:t>heads(X)</a:t>
                      </a:r>
                      <a:endParaRPr lang="en-IE" sz="1600" dirty="0">
                        <a:effectLst/>
                      </a:endParaRPr>
                    </a:p>
                  </a:txBody>
                  <a:tcPr marL="57938" marR="57938" marT="38100" marB="38100"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B0C4DE"/>
                      </a:solidFill>
                      <a:prstDash val="solid"/>
                      <a:round/>
                      <a:headEnd type="none" w="med" len="med"/>
                      <a:tailEnd type="none" w="med" len="med"/>
                    </a:lnB>
                    <a:solidFill>
                      <a:srgbClr val="B0C4DE"/>
                    </a:solidFill>
                  </a:tcPr>
                </a:tc>
                <a:tc>
                  <a:txBody>
                    <a:bodyPr/>
                    <a:lstStyle/>
                    <a:p>
                      <a:r>
                        <a:rPr lang="en-IE" sz="1600">
                          <a:effectLst/>
                        </a:rPr>
                        <a:t>Probability</a:t>
                      </a:r>
                    </a:p>
                  </a:txBody>
                  <a:tcPr marL="57938" marR="57938" marT="38100" marB="38100"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B0C4DE"/>
                      </a:solidFill>
                      <a:prstDash val="solid"/>
                      <a:round/>
                      <a:headEnd type="none" w="med" len="med"/>
                      <a:tailEnd type="none" w="med" len="med"/>
                    </a:lnB>
                    <a:solidFill>
                      <a:srgbClr val="B0C4DE"/>
                    </a:solidFill>
                  </a:tcPr>
                </a:tc>
              </a:tr>
              <a:tr h="302098">
                <a:tc>
                  <a:txBody>
                    <a:bodyPr/>
                    <a:lstStyle/>
                    <a:p>
                      <a:pPr algn="ctr"/>
                      <a:r>
                        <a:rPr lang="en-IE" sz="1600" dirty="0">
                          <a:effectLst/>
                        </a:rPr>
                        <a:t>0</a:t>
                      </a:r>
                    </a:p>
                  </a:txBody>
                  <a:tcPr marL="139051" marR="139051" anchor="ctr">
                    <a:lnL w="7620" cap="flat" cmpd="sng" algn="ctr">
                      <a:solidFill>
                        <a:srgbClr val="B0C4DE"/>
                      </a:solidFill>
                      <a:prstDash val="solid"/>
                      <a:round/>
                      <a:headEnd type="none" w="med" len="med"/>
                      <a:tailEnd type="none" w="med" len="med"/>
                    </a:lnL>
                    <a:lnR w="7620" cap="flat" cmpd="sng" algn="ctr">
                      <a:solidFill>
                        <a:srgbClr val="B0C4DE"/>
                      </a:solidFill>
                      <a:prstDash val="solid"/>
                      <a:round/>
                      <a:headEnd type="none" w="med" len="med"/>
                      <a:tailEnd type="none" w="med" len="med"/>
                    </a:lnR>
                    <a:lnT w="7620" cap="flat" cmpd="sng" algn="ctr">
                      <a:solidFill>
                        <a:srgbClr val="B0C4DE"/>
                      </a:solidFill>
                      <a:prstDash val="solid"/>
                      <a:round/>
                      <a:headEnd type="none" w="med" len="med"/>
                      <a:tailEnd type="none" w="med" len="med"/>
                    </a:lnT>
                    <a:lnB w="7620" cap="flat" cmpd="sng" algn="ctr">
                      <a:solidFill>
                        <a:srgbClr val="B0C4DE"/>
                      </a:solidFill>
                      <a:prstDash val="solid"/>
                      <a:round/>
                      <a:headEnd type="none" w="med" len="med"/>
                      <a:tailEnd type="none" w="med" len="med"/>
                    </a:lnB>
                  </a:tcPr>
                </a:tc>
                <a:tc>
                  <a:txBody>
                    <a:bodyPr/>
                    <a:lstStyle/>
                    <a:p>
                      <a:pPr algn="ctr"/>
                      <a:r>
                        <a:rPr lang="en-IE" sz="1600">
                          <a:effectLst/>
                        </a:rPr>
                        <a:t>0.25</a:t>
                      </a:r>
                    </a:p>
                  </a:txBody>
                  <a:tcPr marL="139051" marR="139051" anchor="ctr">
                    <a:lnL w="7620" cap="flat" cmpd="sng" algn="ctr">
                      <a:solidFill>
                        <a:srgbClr val="B0C4DE"/>
                      </a:solidFill>
                      <a:prstDash val="solid"/>
                      <a:round/>
                      <a:headEnd type="none" w="med" len="med"/>
                      <a:tailEnd type="none" w="med" len="med"/>
                    </a:lnL>
                    <a:lnR w="7620" cap="flat" cmpd="sng" algn="ctr">
                      <a:solidFill>
                        <a:srgbClr val="B0C4DE"/>
                      </a:solidFill>
                      <a:prstDash val="solid"/>
                      <a:round/>
                      <a:headEnd type="none" w="med" len="med"/>
                      <a:tailEnd type="none" w="med" len="med"/>
                    </a:lnR>
                    <a:lnT w="7620" cap="flat" cmpd="sng" algn="ctr">
                      <a:solidFill>
                        <a:srgbClr val="B0C4DE"/>
                      </a:solidFill>
                      <a:prstDash val="solid"/>
                      <a:round/>
                      <a:headEnd type="none" w="med" len="med"/>
                      <a:tailEnd type="none" w="med" len="med"/>
                    </a:lnT>
                    <a:lnB w="7620" cap="flat" cmpd="sng" algn="ctr">
                      <a:solidFill>
                        <a:srgbClr val="B0C4DE"/>
                      </a:solidFill>
                      <a:prstDash val="solid"/>
                      <a:round/>
                      <a:headEnd type="none" w="med" len="med"/>
                      <a:tailEnd type="none" w="med" len="med"/>
                    </a:lnB>
                  </a:tcPr>
                </a:tc>
              </a:tr>
              <a:tr h="302098">
                <a:tc>
                  <a:txBody>
                    <a:bodyPr/>
                    <a:lstStyle/>
                    <a:p>
                      <a:pPr algn="ctr"/>
                      <a:r>
                        <a:rPr lang="en-IE" sz="1600">
                          <a:effectLst/>
                        </a:rPr>
                        <a:t>1</a:t>
                      </a:r>
                    </a:p>
                  </a:txBody>
                  <a:tcPr marL="139051" marR="139051" anchor="ctr">
                    <a:lnL w="7620" cap="flat" cmpd="sng" algn="ctr">
                      <a:solidFill>
                        <a:srgbClr val="B0C4DE"/>
                      </a:solidFill>
                      <a:prstDash val="solid"/>
                      <a:round/>
                      <a:headEnd type="none" w="med" len="med"/>
                      <a:tailEnd type="none" w="med" len="med"/>
                    </a:lnL>
                    <a:lnR w="7620" cap="flat" cmpd="sng" algn="ctr">
                      <a:solidFill>
                        <a:srgbClr val="B0C4DE"/>
                      </a:solidFill>
                      <a:prstDash val="solid"/>
                      <a:round/>
                      <a:headEnd type="none" w="med" len="med"/>
                      <a:tailEnd type="none" w="med" len="med"/>
                    </a:lnR>
                    <a:lnT w="7620" cap="flat" cmpd="sng" algn="ctr">
                      <a:solidFill>
                        <a:srgbClr val="B0C4DE"/>
                      </a:solidFill>
                      <a:prstDash val="solid"/>
                      <a:round/>
                      <a:headEnd type="none" w="med" len="med"/>
                      <a:tailEnd type="none" w="med" len="med"/>
                    </a:lnT>
                    <a:lnB w="7620" cap="flat" cmpd="sng" algn="ctr">
                      <a:solidFill>
                        <a:srgbClr val="B0C4DE"/>
                      </a:solidFill>
                      <a:prstDash val="solid"/>
                      <a:round/>
                      <a:headEnd type="none" w="med" len="med"/>
                      <a:tailEnd type="none" w="med" len="med"/>
                    </a:lnB>
                  </a:tcPr>
                </a:tc>
                <a:tc>
                  <a:txBody>
                    <a:bodyPr/>
                    <a:lstStyle/>
                    <a:p>
                      <a:pPr algn="ctr"/>
                      <a:r>
                        <a:rPr lang="en-IE" sz="1600" dirty="0">
                          <a:effectLst/>
                        </a:rPr>
                        <a:t>0.50</a:t>
                      </a:r>
                    </a:p>
                  </a:txBody>
                  <a:tcPr marL="139051" marR="139051" anchor="ctr">
                    <a:lnL w="7620" cap="flat" cmpd="sng" algn="ctr">
                      <a:solidFill>
                        <a:srgbClr val="B0C4DE"/>
                      </a:solidFill>
                      <a:prstDash val="solid"/>
                      <a:round/>
                      <a:headEnd type="none" w="med" len="med"/>
                      <a:tailEnd type="none" w="med" len="med"/>
                    </a:lnL>
                    <a:lnR w="7620" cap="flat" cmpd="sng" algn="ctr">
                      <a:solidFill>
                        <a:srgbClr val="B0C4DE"/>
                      </a:solidFill>
                      <a:prstDash val="solid"/>
                      <a:round/>
                      <a:headEnd type="none" w="med" len="med"/>
                      <a:tailEnd type="none" w="med" len="med"/>
                    </a:lnR>
                    <a:lnT w="7620" cap="flat" cmpd="sng" algn="ctr">
                      <a:solidFill>
                        <a:srgbClr val="B0C4DE"/>
                      </a:solidFill>
                      <a:prstDash val="solid"/>
                      <a:round/>
                      <a:headEnd type="none" w="med" len="med"/>
                      <a:tailEnd type="none" w="med" len="med"/>
                    </a:lnT>
                    <a:lnB w="7620" cap="flat" cmpd="sng" algn="ctr">
                      <a:solidFill>
                        <a:srgbClr val="B0C4DE"/>
                      </a:solidFill>
                      <a:prstDash val="solid"/>
                      <a:round/>
                      <a:headEnd type="none" w="med" len="med"/>
                      <a:tailEnd type="none" w="med" len="med"/>
                    </a:lnB>
                  </a:tcPr>
                </a:tc>
              </a:tr>
              <a:tr h="302098">
                <a:tc>
                  <a:txBody>
                    <a:bodyPr/>
                    <a:lstStyle/>
                    <a:p>
                      <a:pPr algn="ctr"/>
                      <a:r>
                        <a:rPr lang="en-IE" sz="1600">
                          <a:effectLst/>
                        </a:rPr>
                        <a:t>2</a:t>
                      </a:r>
                    </a:p>
                  </a:txBody>
                  <a:tcPr marL="139051" marR="139051" anchor="ctr">
                    <a:lnL w="7620" cap="flat" cmpd="sng" algn="ctr">
                      <a:solidFill>
                        <a:srgbClr val="B0C4DE"/>
                      </a:solidFill>
                      <a:prstDash val="solid"/>
                      <a:round/>
                      <a:headEnd type="none" w="med" len="med"/>
                      <a:tailEnd type="none" w="med" len="med"/>
                    </a:lnL>
                    <a:lnR w="7620" cap="flat" cmpd="sng" algn="ctr">
                      <a:solidFill>
                        <a:srgbClr val="B0C4DE"/>
                      </a:solidFill>
                      <a:prstDash val="solid"/>
                      <a:round/>
                      <a:headEnd type="none" w="med" len="med"/>
                      <a:tailEnd type="none" w="med" len="med"/>
                    </a:lnR>
                    <a:lnT w="7620" cap="flat" cmpd="sng" algn="ctr">
                      <a:solidFill>
                        <a:srgbClr val="B0C4DE"/>
                      </a:solidFill>
                      <a:prstDash val="solid"/>
                      <a:round/>
                      <a:headEnd type="none" w="med" len="med"/>
                      <a:tailEnd type="none" w="med" len="med"/>
                    </a:lnT>
                    <a:lnB w="7620" cap="flat" cmpd="sng" algn="ctr">
                      <a:solidFill>
                        <a:srgbClr val="B0C4DE"/>
                      </a:solidFill>
                      <a:prstDash val="solid"/>
                      <a:round/>
                      <a:headEnd type="none" w="med" len="med"/>
                      <a:tailEnd type="none" w="med" len="med"/>
                    </a:lnB>
                  </a:tcPr>
                </a:tc>
                <a:tc>
                  <a:txBody>
                    <a:bodyPr/>
                    <a:lstStyle/>
                    <a:p>
                      <a:pPr algn="ctr"/>
                      <a:r>
                        <a:rPr lang="en-IE" sz="1600" dirty="0">
                          <a:effectLst/>
                        </a:rPr>
                        <a:t>0.25</a:t>
                      </a:r>
                    </a:p>
                  </a:txBody>
                  <a:tcPr marL="139051" marR="139051" anchor="ctr">
                    <a:lnL w="7620" cap="flat" cmpd="sng" algn="ctr">
                      <a:solidFill>
                        <a:srgbClr val="B0C4DE"/>
                      </a:solidFill>
                      <a:prstDash val="solid"/>
                      <a:round/>
                      <a:headEnd type="none" w="med" len="med"/>
                      <a:tailEnd type="none" w="med" len="med"/>
                    </a:lnL>
                    <a:lnR w="7620" cap="flat" cmpd="sng" algn="ctr">
                      <a:solidFill>
                        <a:srgbClr val="B0C4DE"/>
                      </a:solidFill>
                      <a:prstDash val="solid"/>
                      <a:round/>
                      <a:headEnd type="none" w="med" len="med"/>
                      <a:tailEnd type="none" w="med" len="med"/>
                    </a:lnR>
                    <a:lnT w="7620" cap="flat" cmpd="sng" algn="ctr">
                      <a:solidFill>
                        <a:srgbClr val="B0C4DE"/>
                      </a:solidFill>
                      <a:prstDash val="solid"/>
                      <a:round/>
                      <a:headEnd type="none" w="med" len="med"/>
                      <a:tailEnd type="none" w="med" len="med"/>
                    </a:lnT>
                    <a:lnB w="7620" cap="flat" cmpd="sng" algn="ctr">
                      <a:solidFill>
                        <a:srgbClr val="B0C4DE"/>
                      </a:solidFill>
                      <a:prstDash val="solid"/>
                      <a:round/>
                      <a:headEnd type="none" w="med" len="med"/>
                      <a:tailEnd type="none" w="med" len="med"/>
                    </a:lnB>
                  </a:tcPr>
                </a:tc>
              </a:tr>
              <a:tr h="344538">
                <a:tc gridSpan="2">
                  <a:txBody>
                    <a:bodyPr/>
                    <a:lstStyle/>
                    <a:p>
                      <a:pPr algn="ctr"/>
                      <a:r>
                        <a:rPr lang="en-IE" sz="1600" dirty="0" smtClean="0">
                          <a:effectLst/>
                        </a:rPr>
                        <a:t>Probability</a:t>
                      </a:r>
                      <a:r>
                        <a:rPr lang="en-IE" sz="1600" baseline="0" dirty="0" smtClean="0">
                          <a:effectLst/>
                        </a:rPr>
                        <a:t> of X=</a:t>
                      </a:r>
                      <a:r>
                        <a:rPr lang="en-IE" sz="1600" dirty="0" smtClean="0"/>
                        <a:t>the number of Heads that result from this experiment</a:t>
                      </a:r>
                      <a:endParaRPr lang="en-IE" sz="1600" dirty="0">
                        <a:effectLst/>
                      </a:endParaRPr>
                    </a:p>
                  </a:txBody>
                  <a:tcPr marL="139051" marR="139051" anchor="ctr">
                    <a:lnL w="7620" cap="flat" cmpd="sng" algn="ctr">
                      <a:solidFill>
                        <a:srgbClr val="B0C4DE"/>
                      </a:solidFill>
                      <a:prstDash val="solid"/>
                      <a:round/>
                      <a:headEnd type="none" w="med" len="med"/>
                      <a:tailEnd type="none" w="med" len="med"/>
                    </a:lnL>
                    <a:lnR w="7620" cap="flat" cmpd="sng" algn="ctr">
                      <a:solidFill>
                        <a:srgbClr val="B0C4DE"/>
                      </a:solidFill>
                      <a:prstDash val="solid"/>
                      <a:round/>
                      <a:headEnd type="none" w="med" len="med"/>
                      <a:tailEnd type="none" w="med" len="med"/>
                    </a:lnR>
                    <a:lnT w="7620" cap="flat" cmpd="sng" algn="ctr">
                      <a:solidFill>
                        <a:srgbClr val="B0C4DE"/>
                      </a:solidFill>
                      <a:prstDash val="solid"/>
                      <a:round/>
                      <a:headEnd type="none" w="med" len="med"/>
                      <a:tailEnd type="none" w="med" len="med"/>
                    </a:lnT>
                    <a:lnB w="7620" cap="flat" cmpd="sng" algn="ctr">
                      <a:solidFill>
                        <a:srgbClr val="B0C4DE"/>
                      </a:solidFill>
                      <a:prstDash val="solid"/>
                      <a:round/>
                      <a:headEnd type="none" w="med" len="med"/>
                      <a:tailEnd type="none" w="med" len="med"/>
                    </a:lnB>
                  </a:tcPr>
                </a:tc>
                <a:tc hMerge="1">
                  <a:txBody>
                    <a:bodyPr/>
                    <a:lstStyle/>
                    <a:p>
                      <a:pPr algn="ctr"/>
                      <a:endParaRPr lang="en-IE" dirty="0">
                        <a:effectLst/>
                      </a:endParaRPr>
                    </a:p>
                  </a:txBody>
                  <a:tcPr marL="139051" marR="139051" anchor="ctr">
                    <a:lnL w="7620" cap="flat" cmpd="sng" algn="ctr">
                      <a:solidFill>
                        <a:srgbClr val="B0C4DE"/>
                      </a:solidFill>
                      <a:prstDash val="solid"/>
                      <a:round/>
                      <a:headEnd type="none" w="med" len="med"/>
                      <a:tailEnd type="none" w="med" len="med"/>
                    </a:lnL>
                    <a:lnR w="7620" cap="flat" cmpd="sng" algn="ctr">
                      <a:solidFill>
                        <a:srgbClr val="B0C4DE"/>
                      </a:solidFill>
                      <a:prstDash val="solid"/>
                      <a:round/>
                      <a:headEnd type="none" w="med" len="med"/>
                      <a:tailEnd type="none" w="med" len="med"/>
                    </a:lnR>
                    <a:lnT w="7620" cap="flat" cmpd="sng" algn="ctr">
                      <a:solidFill>
                        <a:srgbClr val="B0C4DE"/>
                      </a:solidFill>
                      <a:prstDash val="solid"/>
                      <a:round/>
                      <a:headEnd type="none" w="med" len="med"/>
                      <a:tailEnd type="none" w="med" len="med"/>
                    </a:lnT>
                    <a:lnB w="7620" cap="flat" cmpd="sng" algn="ctr">
                      <a:solidFill>
                        <a:srgbClr val="B0C4DE"/>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214716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Probability Distributions</a:t>
            </a:r>
            <a:endParaRPr lang="en-IE" dirty="0"/>
          </a:p>
        </p:txBody>
      </p:sp>
      <p:sp>
        <p:nvSpPr>
          <p:cNvPr id="3" name="Content Placeholder 2"/>
          <p:cNvSpPr>
            <a:spLocks noGrp="1"/>
          </p:cNvSpPr>
          <p:nvPr>
            <p:ph sz="quarter" idx="1"/>
          </p:nvPr>
        </p:nvSpPr>
        <p:spPr/>
        <p:txBody>
          <a:bodyPr>
            <a:normAutofit fontScale="92500"/>
          </a:bodyPr>
          <a:lstStyle/>
          <a:p>
            <a:r>
              <a:rPr lang="en-IE" dirty="0" smtClean="0"/>
              <a:t>A</a:t>
            </a:r>
            <a:r>
              <a:rPr lang="en-IE" dirty="0"/>
              <a:t> </a:t>
            </a:r>
            <a:r>
              <a:rPr lang="en-IE" b="1" dirty="0"/>
              <a:t>cumulative probability</a:t>
            </a:r>
            <a:r>
              <a:rPr lang="en-IE" dirty="0"/>
              <a:t> refers to the probability that the value of a random variable falls within a specified range</a:t>
            </a:r>
            <a:r>
              <a:rPr lang="en-IE" dirty="0" smtClean="0"/>
              <a:t>.</a:t>
            </a:r>
          </a:p>
          <a:p>
            <a:r>
              <a:rPr lang="en-IE" dirty="0" smtClean="0"/>
              <a:t>This can </a:t>
            </a:r>
            <a:r>
              <a:rPr lang="en-IE" dirty="0"/>
              <a:t>be represented by a table or an </a:t>
            </a:r>
            <a:r>
              <a:rPr lang="en-IE" dirty="0" smtClean="0"/>
              <a:t>equation which refers </a:t>
            </a:r>
            <a:r>
              <a:rPr lang="en-IE" dirty="0"/>
              <a:t>to the probability than the random variable X is </a:t>
            </a:r>
            <a:r>
              <a:rPr lang="en-IE" i="1" dirty="0"/>
              <a:t>less than or equal</a:t>
            </a:r>
            <a:r>
              <a:rPr lang="en-IE" dirty="0"/>
              <a:t> to </a:t>
            </a:r>
            <a:r>
              <a:rPr lang="en-IE" dirty="0" smtClean="0"/>
              <a:t>x.</a:t>
            </a:r>
          </a:p>
          <a:p>
            <a:r>
              <a:rPr lang="en-IE" dirty="0" smtClean="0"/>
              <a:t>If </a:t>
            </a:r>
            <a:r>
              <a:rPr lang="en-IE" dirty="0"/>
              <a:t>we flip a coin two times, </a:t>
            </a:r>
            <a:r>
              <a:rPr lang="en-IE" dirty="0" smtClean="0"/>
              <a:t>what </a:t>
            </a:r>
            <a:r>
              <a:rPr lang="en-IE" dirty="0"/>
              <a:t>is the probability that the coin flips would result in one or fewer heads? </a:t>
            </a:r>
            <a:endParaRPr lang="en-IE" dirty="0" smtClean="0"/>
          </a:p>
          <a:p>
            <a:r>
              <a:rPr lang="en-IE" dirty="0" smtClean="0"/>
              <a:t>The </a:t>
            </a:r>
            <a:r>
              <a:rPr lang="en-IE" dirty="0"/>
              <a:t>answer would be a cumulative probability. </a:t>
            </a:r>
            <a:endParaRPr lang="en-IE" dirty="0" smtClean="0"/>
          </a:p>
          <a:p>
            <a:pPr lvl="1"/>
            <a:r>
              <a:rPr lang="en-IE" dirty="0" smtClean="0"/>
              <a:t>It </a:t>
            </a:r>
            <a:r>
              <a:rPr lang="en-IE" dirty="0"/>
              <a:t>would be the probability that the coin flip experiment results in zero heads </a:t>
            </a:r>
            <a:r>
              <a:rPr lang="en-IE" u="sng" dirty="0"/>
              <a:t>plus</a:t>
            </a:r>
            <a:r>
              <a:rPr lang="en-IE" dirty="0"/>
              <a:t> the probability that the experiment results in one head.</a:t>
            </a:r>
            <a:endParaRPr lang="nn-NO" dirty="0" smtClean="0"/>
          </a:p>
          <a:p>
            <a:pPr marL="0" indent="0">
              <a:buNone/>
            </a:pPr>
            <a:r>
              <a:rPr lang="nn-NO" dirty="0" smtClean="0"/>
              <a:t>	P(X</a:t>
            </a:r>
            <a:r>
              <a:rPr lang="nn-NO" dirty="0"/>
              <a:t> </a:t>
            </a:r>
            <a:r>
              <a:rPr lang="nn-NO" u="sng" dirty="0"/>
              <a:t>&lt;</a:t>
            </a:r>
            <a:r>
              <a:rPr lang="nn-NO" dirty="0"/>
              <a:t> 1) = P(X = 0) + P(X = 1) = 0.25 + 0.50 = 0.75</a:t>
            </a:r>
            <a:endParaRPr lang="en-IE" dirty="0"/>
          </a:p>
        </p:txBody>
      </p:sp>
    </p:spTree>
    <p:extLst>
      <p:ext uri="{BB962C8B-B14F-4D97-AF65-F5344CB8AC3E}">
        <p14:creationId xmlns:p14="http://schemas.microsoft.com/office/powerpoint/2010/main" val="425952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Variables</a:t>
            </a:r>
            <a:endParaRPr lang="en-IE" dirty="0"/>
          </a:p>
        </p:txBody>
      </p:sp>
      <p:sp>
        <p:nvSpPr>
          <p:cNvPr id="3" name="Content Placeholder 2"/>
          <p:cNvSpPr>
            <a:spLocks noGrp="1"/>
          </p:cNvSpPr>
          <p:nvPr>
            <p:ph sz="quarter" idx="1"/>
          </p:nvPr>
        </p:nvSpPr>
        <p:spPr/>
        <p:txBody>
          <a:bodyPr>
            <a:normAutofit/>
          </a:bodyPr>
          <a:lstStyle/>
          <a:p>
            <a:r>
              <a:rPr lang="en-IE" dirty="0" smtClean="0"/>
              <a:t>Not only something we measure</a:t>
            </a:r>
          </a:p>
          <a:p>
            <a:r>
              <a:rPr lang="en-IE" dirty="0" smtClean="0"/>
              <a:t>Others </a:t>
            </a:r>
            <a:r>
              <a:rPr lang="en-IE" dirty="0"/>
              <a:t>we measure </a:t>
            </a:r>
            <a:r>
              <a:rPr lang="en-IE" dirty="0" smtClean="0"/>
              <a:t>indirectly </a:t>
            </a:r>
            <a:endParaRPr lang="en-IE" dirty="0"/>
          </a:p>
          <a:p>
            <a:pPr lvl="1"/>
            <a:r>
              <a:rPr lang="en-IE" dirty="0"/>
              <a:t>There will sometimes be a difference between the numbers we use to represent a thing we are measuring and the actual value of the thing (if we were measuring it directly)</a:t>
            </a:r>
          </a:p>
          <a:p>
            <a:pPr lvl="1"/>
            <a:r>
              <a:rPr lang="en-IE" dirty="0"/>
              <a:t>Measurement error</a:t>
            </a:r>
          </a:p>
          <a:p>
            <a:pPr lvl="2"/>
            <a:r>
              <a:rPr lang="en-IE" dirty="0"/>
              <a:t>E.g. psychological tests are approximate measures</a:t>
            </a:r>
          </a:p>
          <a:p>
            <a:endParaRPr lang="en-IE" dirty="0"/>
          </a:p>
        </p:txBody>
      </p:sp>
    </p:spTree>
    <p:extLst>
      <p:ext uri="{BB962C8B-B14F-4D97-AF65-F5344CB8AC3E}">
        <p14:creationId xmlns:p14="http://schemas.microsoft.com/office/powerpoint/2010/main" val="5016585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Probability Distribution</a:t>
            </a:r>
            <a:endParaRPr lang="en-IE"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812613606"/>
              </p:ext>
            </p:extLst>
          </p:nvPr>
        </p:nvGraphicFramePr>
        <p:xfrm>
          <a:off x="457200" y="2826702"/>
          <a:ext cx="8229600" cy="1722120"/>
        </p:xfrm>
        <a:graphic>
          <a:graphicData uri="http://schemas.openxmlformats.org/drawingml/2006/table">
            <a:tbl>
              <a:tblPr/>
              <a:tblGrid>
                <a:gridCol w="2743200"/>
                <a:gridCol w="2743200"/>
                <a:gridCol w="2743200"/>
              </a:tblGrid>
              <a:tr h="0">
                <a:tc>
                  <a:txBody>
                    <a:bodyPr/>
                    <a:lstStyle/>
                    <a:p>
                      <a:r>
                        <a:rPr lang="en-IE" dirty="0">
                          <a:effectLst/>
                        </a:rPr>
                        <a:t>Number of heads</a:t>
                      </a:r>
                      <a:r>
                        <a:rPr lang="en-IE" dirty="0" smtClean="0">
                          <a:effectLst/>
                        </a:rPr>
                        <a:t>:</a:t>
                      </a:r>
                      <a:endParaRPr lang="en-IE" dirty="0">
                        <a:effectLst/>
                      </a:endParaRPr>
                    </a:p>
                  </a:txBody>
                  <a:tcPr marL="38100" marR="38100" marT="38100" marB="38100"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B0C4DE"/>
                      </a:solidFill>
                      <a:prstDash val="solid"/>
                      <a:round/>
                      <a:headEnd type="none" w="med" len="med"/>
                      <a:tailEnd type="none" w="med" len="med"/>
                    </a:lnB>
                    <a:solidFill>
                      <a:srgbClr val="B0C4DE"/>
                    </a:solidFill>
                  </a:tcPr>
                </a:tc>
                <a:tc>
                  <a:txBody>
                    <a:bodyPr/>
                    <a:lstStyle/>
                    <a:p>
                      <a:r>
                        <a:rPr lang="en-IE">
                          <a:effectLst/>
                        </a:rPr>
                        <a:t>Probability:</a:t>
                      </a:r>
                      <a:br>
                        <a:rPr lang="en-IE">
                          <a:effectLst/>
                        </a:rPr>
                      </a:br>
                      <a:r>
                        <a:rPr lang="en-IE">
                          <a:effectLst/>
                        </a:rPr>
                        <a:t>P(X = x)</a:t>
                      </a:r>
                    </a:p>
                  </a:txBody>
                  <a:tcPr marL="38100" marR="38100" marT="38100" marB="38100"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B0C4DE"/>
                      </a:solidFill>
                      <a:prstDash val="solid"/>
                      <a:round/>
                      <a:headEnd type="none" w="med" len="med"/>
                      <a:tailEnd type="none" w="med" len="med"/>
                    </a:lnB>
                    <a:solidFill>
                      <a:srgbClr val="B0C4DE"/>
                    </a:solidFill>
                  </a:tcPr>
                </a:tc>
                <a:tc>
                  <a:txBody>
                    <a:bodyPr/>
                    <a:lstStyle/>
                    <a:p>
                      <a:r>
                        <a:rPr lang="en-IE">
                          <a:effectLst/>
                        </a:rPr>
                        <a:t>Cumulative Probability:</a:t>
                      </a:r>
                      <a:br>
                        <a:rPr lang="en-IE">
                          <a:effectLst/>
                        </a:rPr>
                      </a:br>
                      <a:r>
                        <a:rPr lang="en-IE">
                          <a:effectLst/>
                        </a:rPr>
                        <a:t>P(X </a:t>
                      </a:r>
                      <a:r>
                        <a:rPr lang="en-IE" u="sng">
                          <a:effectLst/>
                        </a:rPr>
                        <a:t>&lt;</a:t>
                      </a:r>
                      <a:r>
                        <a:rPr lang="en-IE">
                          <a:effectLst/>
                        </a:rPr>
                        <a:t> x)</a:t>
                      </a:r>
                    </a:p>
                  </a:txBody>
                  <a:tcPr marL="38100" marR="38100" marT="38100" marB="38100"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B0C4DE"/>
                      </a:solidFill>
                      <a:prstDash val="solid"/>
                      <a:round/>
                      <a:headEnd type="none" w="med" len="med"/>
                      <a:tailEnd type="none" w="med" len="med"/>
                    </a:lnB>
                    <a:solidFill>
                      <a:srgbClr val="B0C4DE"/>
                    </a:solidFill>
                  </a:tcPr>
                </a:tc>
              </a:tr>
              <a:tr h="0">
                <a:tc>
                  <a:txBody>
                    <a:bodyPr/>
                    <a:lstStyle/>
                    <a:p>
                      <a:pPr algn="ctr"/>
                      <a:r>
                        <a:rPr lang="en-IE">
                          <a:effectLst/>
                        </a:rPr>
                        <a:t>0</a:t>
                      </a:r>
                    </a:p>
                  </a:txBody>
                  <a:tcPr anchor="ctr">
                    <a:lnL w="7620" cap="flat" cmpd="sng" algn="ctr">
                      <a:solidFill>
                        <a:srgbClr val="B0C4DE"/>
                      </a:solidFill>
                      <a:prstDash val="solid"/>
                      <a:round/>
                      <a:headEnd type="none" w="med" len="med"/>
                      <a:tailEnd type="none" w="med" len="med"/>
                    </a:lnL>
                    <a:lnR w="7620" cap="flat" cmpd="sng" algn="ctr">
                      <a:solidFill>
                        <a:srgbClr val="B0C4DE"/>
                      </a:solidFill>
                      <a:prstDash val="solid"/>
                      <a:round/>
                      <a:headEnd type="none" w="med" len="med"/>
                      <a:tailEnd type="none" w="med" len="med"/>
                    </a:lnR>
                    <a:lnT w="7620" cap="flat" cmpd="sng" algn="ctr">
                      <a:solidFill>
                        <a:srgbClr val="B0C4DE"/>
                      </a:solidFill>
                      <a:prstDash val="solid"/>
                      <a:round/>
                      <a:headEnd type="none" w="med" len="med"/>
                      <a:tailEnd type="none" w="med" len="med"/>
                    </a:lnT>
                    <a:lnB w="7620" cap="flat" cmpd="sng" algn="ctr">
                      <a:solidFill>
                        <a:srgbClr val="B0C4DE"/>
                      </a:solidFill>
                      <a:prstDash val="solid"/>
                      <a:round/>
                      <a:headEnd type="none" w="med" len="med"/>
                      <a:tailEnd type="none" w="med" len="med"/>
                    </a:lnB>
                  </a:tcPr>
                </a:tc>
                <a:tc>
                  <a:txBody>
                    <a:bodyPr/>
                    <a:lstStyle/>
                    <a:p>
                      <a:pPr algn="ctr"/>
                      <a:r>
                        <a:rPr lang="en-IE">
                          <a:effectLst/>
                        </a:rPr>
                        <a:t>0.25</a:t>
                      </a:r>
                    </a:p>
                  </a:txBody>
                  <a:tcPr anchor="ctr">
                    <a:lnL w="7620" cap="flat" cmpd="sng" algn="ctr">
                      <a:solidFill>
                        <a:srgbClr val="B0C4DE"/>
                      </a:solidFill>
                      <a:prstDash val="solid"/>
                      <a:round/>
                      <a:headEnd type="none" w="med" len="med"/>
                      <a:tailEnd type="none" w="med" len="med"/>
                    </a:lnL>
                    <a:lnR w="7620" cap="flat" cmpd="sng" algn="ctr">
                      <a:solidFill>
                        <a:srgbClr val="B0C4DE"/>
                      </a:solidFill>
                      <a:prstDash val="solid"/>
                      <a:round/>
                      <a:headEnd type="none" w="med" len="med"/>
                      <a:tailEnd type="none" w="med" len="med"/>
                    </a:lnR>
                    <a:lnT w="7620" cap="flat" cmpd="sng" algn="ctr">
                      <a:solidFill>
                        <a:srgbClr val="B0C4DE"/>
                      </a:solidFill>
                      <a:prstDash val="solid"/>
                      <a:round/>
                      <a:headEnd type="none" w="med" len="med"/>
                      <a:tailEnd type="none" w="med" len="med"/>
                    </a:lnT>
                    <a:lnB w="7620" cap="flat" cmpd="sng" algn="ctr">
                      <a:solidFill>
                        <a:srgbClr val="B0C4DE"/>
                      </a:solidFill>
                      <a:prstDash val="solid"/>
                      <a:round/>
                      <a:headEnd type="none" w="med" len="med"/>
                      <a:tailEnd type="none" w="med" len="med"/>
                    </a:lnB>
                  </a:tcPr>
                </a:tc>
                <a:tc>
                  <a:txBody>
                    <a:bodyPr/>
                    <a:lstStyle/>
                    <a:p>
                      <a:pPr algn="ctr"/>
                      <a:r>
                        <a:rPr lang="en-IE">
                          <a:effectLst/>
                        </a:rPr>
                        <a:t>0.25</a:t>
                      </a:r>
                    </a:p>
                  </a:txBody>
                  <a:tcPr anchor="ctr">
                    <a:lnL w="7620" cap="flat" cmpd="sng" algn="ctr">
                      <a:solidFill>
                        <a:srgbClr val="B0C4DE"/>
                      </a:solidFill>
                      <a:prstDash val="solid"/>
                      <a:round/>
                      <a:headEnd type="none" w="med" len="med"/>
                      <a:tailEnd type="none" w="med" len="med"/>
                    </a:lnL>
                    <a:lnR w="7620" cap="flat" cmpd="sng" algn="ctr">
                      <a:solidFill>
                        <a:srgbClr val="B0C4DE"/>
                      </a:solidFill>
                      <a:prstDash val="solid"/>
                      <a:round/>
                      <a:headEnd type="none" w="med" len="med"/>
                      <a:tailEnd type="none" w="med" len="med"/>
                    </a:lnR>
                    <a:lnT w="7620" cap="flat" cmpd="sng" algn="ctr">
                      <a:solidFill>
                        <a:srgbClr val="B0C4DE"/>
                      </a:solidFill>
                      <a:prstDash val="solid"/>
                      <a:round/>
                      <a:headEnd type="none" w="med" len="med"/>
                      <a:tailEnd type="none" w="med" len="med"/>
                    </a:lnT>
                    <a:lnB w="7620" cap="flat" cmpd="sng" algn="ctr">
                      <a:solidFill>
                        <a:srgbClr val="B0C4DE"/>
                      </a:solidFill>
                      <a:prstDash val="solid"/>
                      <a:round/>
                      <a:headEnd type="none" w="med" len="med"/>
                      <a:tailEnd type="none" w="med" len="med"/>
                    </a:lnB>
                  </a:tcPr>
                </a:tc>
              </a:tr>
              <a:tr h="0">
                <a:tc>
                  <a:txBody>
                    <a:bodyPr/>
                    <a:lstStyle/>
                    <a:p>
                      <a:pPr algn="ctr"/>
                      <a:r>
                        <a:rPr lang="en-IE">
                          <a:effectLst/>
                        </a:rPr>
                        <a:t>1</a:t>
                      </a:r>
                    </a:p>
                  </a:txBody>
                  <a:tcPr anchor="ctr">
                    <a:lnL w="7620" cap="flat" cmpd="sng" algn="ctr">
                      <a:solidFill>
                        <a:srgbClr val="B0C4DE"/>
                      </a:solidFill>
                      <a:prstDash val="solid"/>
                      <a:round/>
                      <a:headEnd type="none" w="med" len="med"/>
                      <a:tailEnd type="none" w="med" len="med"/>
                    </a:lnL>
                    <a:lnR w="7620" cap="flat" cmpd="sng" algn="ctr">
                      <a:solidFill>
                        <a:srgbClr val="B0C4DE"/>
                      </a:solidFill>
                      <a:prstDash val="solid"/>
                      <a:round/>
                      <a:headEnd type="none" w="med" len="med"/>
                      <a:tailEnd type="none" w="med" len="med"/>
                    </a:lnR>
                    <a:lnT w="7620" cap="flat" cmpd="sng" algn="ctr">
                      <a:solidFill>
                        <a:srgbClr val="B0C4DE"/>
                      </a:solidFill>
                      <a:prstDash val="solid"/>
                      <a:round/>
                      <a:headEnd type="none" w="med" len="med"/>
                      <a:tailEnd type="none" w="med" len="med"/>
                    </a:lnT>
                    <a:lnB w="7620" cap="flat" cmpd="sng" algn="ctr">
                      <a:solidFill>
                        <a:srgbClr val="B0C4DE"/>
                      </a:solidFill>
                      <a:prstDash val="solid"/>
                      <a:round/>
                      <a:headEnd type="none" w="med" len="med"/>
                      <a:tailEnd type="none" w="med" len="med"/>
                    </a:lnB>
                  </a:tcPr>
                </a:tc>
                <a:tc>
                  <a:txBody>
                    <a:bodyPr/>
                    <a:lstStyle/>
                    <a:p>
                      <a:pPr algn="ctr"/>
                      <a:r>
                        <a:rPr lang="en-IE">
                          <a:effectLst/>
                        </a:rPr>
                        <a:t>0.50</a:t>
                      </a:r>
                    </a:p>
                  </a:txBody>
                  <a:tcPr anchor="ctr">
                    <a:lnL w="7620" cap="flat" cmpd="sng" algn="ctr">
                      <a:solidFill>
                        <a:srgbClr val="B0C4DE"/>
                      </a:solidFill>
                      <a:prstDash val="solid"/>
                      <a:round/>
                      <a:headEnd type="none" w="med" len="med"/>
                      <a:tailEnd type="none" w="med" len="med"/>
                    </a:lnL>
                    <a:lnR w="7620" cap="flat" cmpd="sng" algn="ctr">
                      <a:solidFill>
                        <a:srgbClr val="B0C4DE"/>
                      </a:solidFill>
                      <a:prstDash val="solid"/>
                      <a:round/>
                      <a:headEnd type="none" w="med" len="med"/>
                      <a:tailEnd type="none" w="med" len="med"/>
                    </a:lnR>
                    <a:lnT w="7620" cap="flat" cmpd="sng" algn="ctr">
                      <a:solidFill>
                        <a:srgbClr val="B0C4DE"/>
                      </a:solidFill>
                      <a:prstDash val="solid"/>
                      <a:round/>
                      <a:headEnd type="none" w="med" len="med"/>
                      <a:tailEnd type="none" w="med" len="med"/>
                    </a:lnT>
                    <a:lnB w="7620" cap="flat" cmpd="sng" algn="ctr">
                      <a:solidFill>
                        <a:srgbClr val="B0C4DE"/>
                      </a:solidFill>
                      <a:prstDash val="solid"/>
                      <a:round/>
                      <a:headEnd type="none" w="med" len="med"/>
                      <a:tailEnd type="none" w="med" len="med"/>
                    </a:lnB>
                  </a:tcPr>
                </a:tc>
                <a:tc>
                  <a:txBody>
                    <a:bodyPr/>
                    <a:lstStyle/>
                    <a:p>
                      <a:pPr algn="ctr"/>
                      <a:r>
                        <a:rPr lang="en-IE">
                          <a:effectLst/>
                        </a:rPr>
                        <a:t>0.75</a:t>
                      </a:r>
                    </a:p>
                  </a:txBody>
                  <a:tcPr anchor="ctr">
                    <a:lnL w="7620" cap="flat" cmpd="sng" algn="ctr">
                      <a:solidFill>
                        <a:srgbClr val="B0C4DE"/>
                      </a:solidFill>
                      <a:prstDash val="solid"/>
                      <a:round/>
                      <a:headEnd type="none" w="med" len="med"/>
                      <a:tailEnd type="none" w="med" len="med"/>
                    </a:lnL>
                    <a:lnR w="7620" cap="flat" cmpd="sng" algn="ctr">
                      <a:solidFill>
                        <a:srgbClr val="B0C4DE"/>
                      </a:solidFill>
                      <a:prstDash val="solid"/>
                      <a:round/>
                      <a:headEnd type="none" w="med" len="med"/>
                      <a:tailEnd type="none" w="med" len="med"/>
                    </a:lnR>
                    <a:lnT w="7620" cap="flat" cmpd="sng" algn="ctr">
                      <a:solidFill>
                        <a:srgbClr val="B0C4DE"/>
                      </a:solidFill>
                      <a:prstDash val="solid"/>
                      <a:round/>
                      <a:headEnd type="none" w="med" len="med"/>
                      <a:tailEnd type="none" w="med" len="med"/>
                    </a:lnT>
                    <a:lnB w="7620" cap="flat" cmpd="sng" algn="ctr">
                      <a:solidFill>
                        <a:srgbClr val="B0C4DE"/>
                      </a:solidFill>
                      <a:prstDash val="solid"/>
                      <a:round/>
                      <a:headEnd type="none" w="med" len="med"/>
                      <a:tailEnd type="none" w="med" len="med"/>
                    </a:lnB>
                  </a:tcPr>
                </a:tc>
              </a:tr>
              <a:tr h="0">
                <a:tc>
                  <a:txBody>
                    <a:bodyPr/>
                    <a:lstStyle/>
                    <a:p>
                      <a:pPr algn="ctr"/>
                      <a:r>
                        <a:rPr lang="en-IE">
                          <a:effectLst/>
                        </a:rPr>
                        <a:t>2</a:t>
                      </a:r>
                    </a:p>
                  </a:txBody>
                  <a:tcPr anchor="ctr">
                    <a:lnL w="7620" cap="flat" cmpd="sng" algn="ctr">
                      <a:solidFill>
                        <a:srgbClr val="B0C4DE"/>
                      </a:solidFill>
                      <a:prstDash val="solid"/>
                      <a:round/>
                      <a:headEnd type="none" w="med" len="med"/>
                      <a:tailEnd type="none" w="med" len="med"/>
                    </a:lnL>
                    <a:lnR w="7620" cap="flat" cmpd="sng" algn="ctr">
                      <a:solidFill>
                        <a:srgbClr val="B0C4DE"/>
                      </a:solidFill>
                      <a:prstDash val="solid"/>
                      <a:round/>
                      <a:headEnd type="none" w="med" len="med"/>
                      <a:tailEnd type="none" w="med" len="med"/>
                    </a:lnR>
                    <a:lnT w="7620" cap="flat" cmpd="sng" algn="ctr">
                      <a:solidFill>
                        <a:srgbClr val="B0C4DE"/>
                      </a:solidFill>
                      <a:prstDash val="solid"/>
                      <a:round/>
                      <a:headEnd type="none" w="med" len="med"/>
                      <a:tailEnd type="none" w="med" len="med"/>
                    </a:lnT>
                    <a:lnB w="7620" cap="flat" cmpd="sng" algn="ctr">
                      <a:solidFill>
                        <a:srgbClr val="B0C4DE"/>
                      </a:solidFill>
                      <a:prstDash val="solid"/>
                      <a:round/>
                      <a:headEnd type="none" w="med" len="med"/>
                      <a:tailEnd type="none" w="med" len="med"/>
                    </a:lnB>
                  </a:tcPr>
                </a:tc>
                <a:tc>
                  <a:txBody>
                    <a:bodyPr/>
                    <a:lstStyle/>
                    <a:p>
                      <a:pPr algn="ctr"/>
                      <a:r>
                        <a:rPr lang="en-IE">
                          <a:effectLst/>
                        </a:rPr>
                        <a:t>0.25</a:t>
                      </a:r>
                    </a:p>
                  </a:txBody>
                  <a:tcPr anchor="ctr">
                    <a:lnL w="7620" cap="flat" cmpd="sng" algn="ctr">
                      <a:solidFill>
                        <a:srgbClr val="B0C4DE"/>
                      </a:solidFill>
                      <a:prstDash val="solid"/>
                      <a:round/>
                      <a:headEnd type="none" w="med" len="med"/>
                      <a:tailEnd type="none" w="med" len="med"/>
                    </a:lnL>
                    <a:lnR w="7620" cap="flat" cmpd="sng" algn="ctr">
                      <a:solidFill>
                        <a:srgbClr val="B0C4DE"/>
                      </a:solidFill>
                      <a:prstDash val="solid"/>
                      <a:round/>
                      <a:headEnd type="none" w="med" len="med"/>
                      <a:tailEnd type="none" w="med" len="med"/>
                    </a:lnR>
                    <a:lnT w="7620" cap="flat" cmpd="sng" algn="ctr">
                      <a:solidFill>
                        <a:srgbClr val="B0C4DE"/>
                      </a:solidFill>
                      <a:prstDash val="solid"/>
                      <a:round/>
                      <a:headEnd type="none" w="med" len="med"/>
                      <a:tailEnd type="none" w="med" len="med"/>
                    </a:lnT>
                    <a:lnB w="7620" cap="flat" cmpd="sng" algn="ctr">
                      <a:solidFill>
                        <a:srgbClr val="B0C4DE"/>
                      </a:solidFill>
                      <a:prstDash val="solid"/>
                      <a:round/>
                      <a:headEnd type="none" w="med" len="med"/>
                      <a:tailEnd type="none" w="med" len="med"/>
                    </a:lnB>
                  </a:tcPr>
                </a:tc>
                <a:tc>
                  <a:txBody>
                    <a:bodyPr/>
                    <a:lstStyle/>
                    <a:p>
                      <a:pPr algn="ctr"/>
                      <a:r>
                        <a:rPr lang="en-IE" dirty="0">
                          <a:effectLst/>
                        </a:rPr>
                        <a:t>1.00</a:t>
                      </a:r>
                    </a:p>
                  </a:txBody>
                  <a:tcPr anchor="ctr">
                    <a:lnL w="7620" cap="flat" cmpd="sng" algn="ctr">
                      <a:solidFill>
                        <a:srgbClr val="B0C4DE"/>
                      </a:solidFill>
                      <a:prstDash val="solid"/>
                      <a:round/>
                      <a:headEnd type="none" w="med" len="med"/>
                      <a:tailEnd type="none" w="med" len="med"/>
                    </a:lnL>
                    <a:lnR w="7620" cap="flat" cmpd="sng" algn="ctr">
                      <a:solidFill>
                        <a:srgbClr val="B0C4DE"/>
                      </a:solidFill>
                      <a:prstDash val="solid"/>
                      <a:round/>
                      <a:headEnd type="none" w="med" len="med"/>
                      <a:tailEnd type="none" w="med" len="med"/>
                    </a:lnR>
                    <a:lnT w="7620" cap="flat" cmpd="sng" algn="ctr">
                      <a:solidFill>
                        <a:srgbClr val="B0C4DE"/>
                      </a:solidFill>
                      <a:prstDash val="solid"/>
                      <a:round/>
                      <a:headEnd type="none" w="med" len="med"/>
                      <a:tailEnd type="none" w="med" len="med"/>
                    </a:lnT>
                    <a:lnB w="7620" cap="flat" cmpd="sng" algn="ctr">
                      <a:solidFill>
                        <a:srgbClr val="B0C4DE"/>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42480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Probability Distribution</a:t>
            </a:r>
            <a:endParaRPr lang="en-IE" dirty="0"/>
          </a:p>
        </p:txBody>
      </p:sp>
      <p:sp>
        <p:nvSpPr>
          <p:cNvPr id="3" name="Content Placeholder 2"/>
          <p:cNvSpPr>
            <a:spLocks noGrp="1"/>
          </p:cNvSpPr>
          <p:nvPr>
            <p:ph sz="quarter" idx="1"/>
          </p:nvPr>
        </p:nvSpPr>
        <p:spPr/>
        <p:txBody>
          <a:bodyPr>
            <a:normAutofit fontScale="92500" lnSpcReduction="10000"/>
          </a:bodyPr>
          <a:lstStyle/>
          <a:p>
            <a:r>
              <a:rPr lang="en-IE" dirty="0"/>
              <a:t>The simplest probability distribution occurs when all of the values of a random variable occur with equal probability. </a:t>
            </a:r>
            <a:endParaRPr lang="en-IE" dirty="0" smtClean="0"/>
          </a:p>
          <a:p>
            <a:r>
              <a:rPr lang="en-IE" dirty="0" smtClean="0"/>
              <a:t>This </a:t>
            </a:r>
            <a:r>
              <a:rPr lang="en-IE" dirty="0"/>
              <a:t>probability distribution is called the </a:t>
            </a:r>
            <a:r>
              <a:rPr lang="en-IE" b="1" dirty="0"/>
              <a:t>uniform distribution</a:t>
            </a:r>
            <a:r>
              <a:rPr lang="en-IE" dirty="0" smtClean="0"/>
              <a:t>.</a:t>
            </a:r>
          </a:p>
          <a:p>
            <a:r>
              <a:rPr lang="en-IE" dirty="0" smtClean="0"/>
              <a:t>Suppose </a:t>
            </a:r>
            <a:r>
              <a:rPr lang="en-IE" dirty="0"/>
              <a:t>the random variable X can assume k different values. </a:t>
            </a:r>
            <a:endParaRPr lang="en-IE" dirty="0" smtClean="0"/>
          </a:p>
          <a:p>
            <a:r>
              <a:rPr lang="en-IE" dirty="0" smtClean="0"/>
              <a:t>Suppose </a:t>
            </a:r>
            <a:r>
              <a:rPr lang="en-IE" dirty="0"/>
              <a:t>also that the P(X = </a:t>
            </a:r>
            <a:r>
              <a:rPr lang="en-IE" dirty="0" err="1"/>
              <a:t>x</a:t>
            </a:r>
            <a:r>
              <a:rPr lang="en-IE" baseline="-25000" dirty="0" err="1"/>
              <a:t>k</a:t>
            </a:r>
            <a:r>
              <a:rPr lang="en-IE" dirty="0"/>
              <a:t>) is constant. </a:t>
            </a:r>
            <a:r>
              <a:rPr lang="en-IE" dirty="0" smtClean="0"/>
              <a:t> </a:t>
            </a:r>
            <a:r>
              <a:rPr lang="en-IE" dirty="0" err="1" smtClean="0"/>
              <a:t>Then,P</a:t>
            </a:r>
            <a:r>
              <a:rPr lang="en-IE" dirty="0" smtClean="0"/>
              <a:t>(X </a:t>
            </a:r>
            <a:r>
              <a:rPr lang="en-IE" dirty="0"/>
              <a:t>= </a:t>
            </a:r>
            <a:r>
              <a:rPr lang="en-IE" dirty="0" err="1"/>
              <a:t>x</a:t>
            </a:r>
            <a:r>
              <a:rPr lang="en-IE" baseline="-25000" dirty="0" err="1"/>
              <a:t>k</a:t>
            </a:r>
            <a:r>
              <a:rPr lang="en-IE" dirty="0"/>
              <a:t>) = </a:t>
            </a:r>
            <a:r>
              <a:rPr lang="en-IE" dirty="0" smtClean="0"/>
              <a:t>1/k</a:t>
            </a:r>
          </a:p>
          <a:p>
            <a:r>
              <a:rPr lang="en-IE" dirty="0"/>
              <a:t>Suppose a die is tossed. </a:t>
            </a:r>
            <a:endParaRPr lang="en-IE" dirty="0" smtClean="0"/>
          </a:p>
          <a:p>
            <a:pPr lvl="1"/>
            <a:r>
              <a:rPr lang="en-IE" dirty="0" smtClean="0"/>
              <a:t>What </a:t>
            </a:r>
            <a:r>
              <a:rPr lang="en-IE" dirty="0"/>
              <a:t>is the probability that the die will land on 5 ?</a:t>
            </a:r>
          </a:p>
          <a:p>
            <a:pPr lvl="1"/>
            <a:r>
              <a:rPr lang="en-IE" dirty="0" smtClean="0"/>
              <a:t>There </a:t>
            </a:r>
            <a:r>
              <a:rPr lang="en-IE" dirty="0"/>
              <a:t>are 6 possible outcomes represented by: S = { 1, 2, 3, 4, 5, 6 }. </a:t>
            </a:r>
            <a:endParaRPr lang="en-IE" dirty="0" smtClean="0"/>
          </a:p>
          <a:p>
            <a:pPr lvl="1"/>
            <a:r>
              <a:rPr lang="en-IE" dirty="0" smtClean="0"/>
              <a:t>Each </a:t>
            </a:r>
            <a:r>
              <a:rPr lang="en-IE" dirty="0"/>
              <a:t>possible outcome is a random variable (X), and each outcome is equally likely to occur. </a:t>
            </a:r>
            <a:endParaRPr lang="en-IE" dirty="0" smtClean="0"/>
          </a:p>
          <a:p>
            <a:pPr lvl="1"/>
            <a:r>
              <a:rPr lang="en-IE" dirty="0" smtClean="0"/>
              <a:t>Thus</a:t>
            </a:r>
            <a:r>
              <a:rPr lang="en-IE" dirty="0"/>
              <a:t>, we have a uniform distribution. Therefore, the P(X = 5) = 1/6.</a:t>
            </a:r>
          </a:p>
          <a:p>
            <a:endParaRPr lang="en-IE" dirty="0"/>
          </a:p>
          <a:p>
            <a:endParaRPr lang="en-IE" dirty="0"/>
          </a:p>
        </p:txBody>
      </p:sp>
    </p:spTree>
    <p:extLst>
      <p:ext uri="{BB962C8B-B14F-4D97-AF65-F5344CB8AC3E}">
        <p14:creationId xmlns:p14="http://schemas.microsoft.com/office/powerpoint/2010/main" val="12606484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Probability Distribution</a:t>
            </a:r>
            <a:endParaRPr lang="en-IE" dirty="0"/>
          </a:p>
        </p:txBody>
      </p:sp>
      <p:sp>
        <p:nvSpPr>
          <p:cNvPr id="3" name="Content Placeholder 2"/>
          <p:cNvSpPr>
            <a:spLocks noGrp="1"/>
          </p:cNvSpPr>
          <p:nvPr>
            <p:ph sz="quarter" idx="1"/>
          </p:nvPr>
        </p:nvSpPr>
        <p:spPr/>
        <p:txBody>
          <a:bodyPr>
            <a:normAutofit/>
          </a:bodyPr>
          <a:lstStyle/>
          <a:p>
            <a:r>
              <a:rPr lang="en-IE" dirty="0"/>
              <a:t>Suppose </a:t>
            </a:r>
            <a:r>
              <a:rPr lang="en-IE" dirty="0" smtClean="0"/>
              <a:t>we undertake a dice </a:t>
            </a:r>
            <a:r>
              <a:rPr lang="en-IE" dirty="0"/>
              <a:t>tossing </a:t>
            </a:r>
            <a:r>
              <a:rPr lang="en-IE" dirty="0" smtClean="0"/>
              <a:t>experiment</a:t>
            </a:r>
          </a:p>
          <a:p>
            <a:r>
              <a:rPr lang="en-IE" dirty="0" smtClean="0"/>
              <a:t>This </a:t>
            </a:r>
            <a:r>
              <a:rPr lang="en-IE" dirty="0"/>
              <a:t>time, we ask what is the probability that the die will land on a number that is smaller than 5 ?</a:t>
            </a:r>
          </a:p>
          <a:p>
            <a:r>
              <a:rPr lang="en-IE" dirty="0" smtClean="0"/>
              <a:t>There </a:t>
            </a:r>
            <a:r>
              <a:rPr lang="en-IE" dirty="0"/>
              <a:t>are </a:t>
            </a:r>
            <a:r>
              <a:rPr lang="en-IE" dirty="0" smtClean="0"/>
              <a:t>still 6 </a:t>
            </a:r>
            <a:r>
              <a:rPr lang="en-IE" dirty="0"/>
              <a:t>possible outcomes represented by: S = { 1, 2, 3, 4, 5, 6 }. </a:t>
            </a:r>
            <a:endParaRPr lang="en-IE" dirty="0" smtClean="0"/>
          </a:p>
          <a:p>
            <a:r>
              <a:rPr lang="en-IE" dirty="0" smtClean="0"/>
              <a:t>This </a:t>
            </a:r>
            <a:r>
              <a:rPr lang="en-IE" dirty="0"/>
              <a:t>problem involves a cumulative probability. </a:t>
            </a:r>
            <a:endParaRPr lang="en-IE" dirty="0" smtClean="0"/>
          </a:p>
          <a:p>
            <a:r>
              <a:rPr lang="en-IE" dirty="0" smtClean="0"/>
              <a:t>The </a:t>
            </a:r>
            <a:r>
              <a:rPr lang="en-IE" dirty="0"/>
              <a:t>probability that the die will land on a number smaller than 5 is equal to:</a:t>
            </a:r>
          </a:p>
          <a:p>
            <a:r>
              <a:rPr lang="en-IE" dirty="0"/>
              <a:t>P( X &lt; 5 ) = P(X = 1) + P(X = 2) + P(X = 3) + P(X = 4) = 1/6 + 1/6 + 1/6 + 1/6 = 2/3</a:t>
            </a:r>
          </a:p>
          <a:p>
            <a:endParaRPr lang="en-IE" dirty="0"/>
          </a:p>
        </p:txBody>
      </p:sp>
    </p:spTree>
    <p:extLst>
      <p:ext uri="{BB962C8B-B14F-4D97-AF65-F5344CB8AC3E}">
        <p14:creationId xmlns:p14="http://schemas.microsoft.com/office/powerpoint/2010/main" val="29843753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Continuous Probability Distribution </a:t>
            </a:r>
            <a:endParaRPr lang="en-IE" dirty="0"/>
          </a:p>
        </p:txBody>
      </p:sp>
      <p:sp>
        <p:nvSpPr>
          <p:cNvPr id="3" name="Content Placeholder 2"/>
          <p:cNvSpPr>
            <a:spLocks noGrp="1"/>
          </p:cNvSpPr>
          <p:nvPr>
            <p:ph sz="quarter" idx="1"/>
          </p:nvPr>
        </p:nvSpPr>
        <p:spPr/>
        <p:txBody>
          <a:bodyPr>
            <a:normAutofit/>
          </a:bodyPr>
          <a:lstStyle/>
          <a:p>
            <a:r>
              <a:rPr lang="en-IE" dirty="0" smtClean="0"/>
              <a:t>If a random variable is a </a:t>
            </a:r>
            <a:r>
              <a:rPr lang="en-IE" b="1" dirty="0" smtClean="0"/>
              <a:t>continuous variable</a:t>
            </a:r>
            <a:r>
              <a:rPr lang="en-IE" dirty="0"/>
              <a:t> </a:t>
            </a:r>
            <a:r>
              <a:rPr lang="en-IE" dirty="0" smtClean="0"/>
              <a:t>(variable</a:t>
            </a:r>
            <a:r>
              <a:rPr lang="en-IE" dirty="0"/>
              <a:t> can take on any value between two specified </a:t>
            </a:r>
            <a:r>
              <a:rPr lang="en-IE" dirty="0" smtClean="0"/>
              <a:t>values), its probability distribution is called a continuous probability distribution.</a:t>
            </a:r>
          </a:p>
          <a:p>
            <a:r>
              <a:rPr lang="en-IE" dirty="0" smtClean="0"/>
              <a:t>A continuous probability distribution cannot be expressed in tabular form </a:t>
            </a:r>
            <a:endParaRPr lang="en-IE" dirty="0"/>
          </a:p>
          <a:p>
            <a:pPr lvl="1"/>
            <a:r>
              <a:rPr lang="en-IE" dirty="0" smtClean="0"/>
              <a:t>An equation or formula (</a:t>
            </a:r>
            <a:r>
              <a:rPr lang="en-IE" b="1" dirty="0" smtClean="0"/>
              <a:t>probability density function) </a:t>
            </a:r>
            <a:r>
              <a:rPr lang="en-IE" dirty="0" smtClean="0"/>
              <a:t>is used.</a:t>
            </a:r>
          </a:p>
          <a:p>
            <a:pPr lvl="1"/>
            <a:r>
              <a:rPr lang="en-IE" dirty="0"/>
              <a:t>Hypothesis testing </a:t>
            </a:r>
            <a:r>
              <a:rPr lang="en-IE" dirty="0" smtClean="0"/>
              <a:t>relies </a:t>
            </a:r>
            <a:r>
              <a:rPr lang="en-IE" dirty="0"/>
              <a:t>extensively on the idea that, having </a:t>
            </a:r>
            <a:r>
              <a:rPr lang="en-IE" dirty="0" smtClean="0"/>
              <a:t>such a function, </a:t>
            </a:r>
            <a:r>
              <a:rPr lang="en-IE" dirty="0"/>
              <a:t>one can compute the probability of all the corresponding </a:t>
            </a:r>
            <a:r>
              <a:rPr lang="en-IE" dirty="0" smtClean="0"/>
              <a:t>events</a:t>
            </a:r>
            <a:r>
              <a:rPr lang="en-IE" dirty="0"/>
              <a:t> </a:t>
            </a:r>
            <a:r>
              <a:rPr lang="en-IE" dirty="0" smtClean="0"/>
              <a:t>i.e. probability of a X taking a value less than or equal to a particular value (a)</a:t>
            </a:r>
          </a:p>
        </p:txBody>
      </p:sp>
    </p:spTree>
    <p:extLst>
      <p:ext uri="{BB962C8B-B14F-4D97-AF65-F5344CB8AC3E}">
        <p14:creationId xmlns:p14="http://schemas.microsoft.com/office/powerpoint/2010/main" val="40379920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Continuous Probability Distribution </a:t>
            </a:r>
            <a:endParaRPr lang="en-IE" dirty="0"/>
          </a:p>
        </p:txBody>
      </p:sp>
      <p:sp>
        <p:nvSpPr>
          <p:cNvPr id="3" name="Content Placeholder 2"/>
          <p:cNvSpPr>
            <a:spLocks noGrp="1"/>
          </p:cNvSpPr>
          <p:nvPr>
            <p:ph sz="quarter" idx="1"/>
          </p:nvPr>
        </p:nvSpPr>
        <p:spPr/>
        <p:txBody>
          <a:bodyPr>
            <a:normAutofit/>
          </a:bodyPr>
          <a:lstStyle/>
          <a:p>
            <a:r>
              <a:rPr lang="en-IE" dirty="0" smtClean="0"/>
              <a:t>The density function has the following properties:</a:t>
            </a:r>
          </a:p>
          <a:p>
            <a:pPr lvl="1"/>
            <a:r>
              <a:rPr lang="en-IE" dirty="0" smtClean="0"/>
              <a:t>Since the continuous random variable is defined over a continuous range of values (called the domain of the variable), the graph of the density function will also be continuous over that range.</a:t>
            </a:r>
          </a:p>
          <a:p>
            <a:pPr lvl="1"/>
            <a:r>
              <a:rPr lang="en-IE" dirty="0" smtClean="0"/>
              <a:t>The area bounded by the curve of the density function and the x-axis is equal to 1, when computed over the domain of the variable.</a:t>
            </a:r>
          </a:p>
          <a:p>
            <a:pPr lvl="1"/>
            <a:r>
              <a:rPr lang="en-IE" dirty="0" smtClean="0"/>
              <a:t>The probability that a random variable assumes a value between a and b is equal to the area under the density function graph bounded by a and b.</a:t>
            </a:r>
          </a:p>
        </p:txBody>
      </p:sp>
    </p:spTree>
    <p:extLst>
      <p:ext uri="{BB962C8B-B14F-4D97-AF65-F5344CB8AC3E}">
        <p14:creationId xmlns:p14="http://schemas.microsoft.com/office/powerpoint/2010/main" val="41222574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Continuous Probability Function</a:t>
            </a:r>
            <a:endParaRPr lang="en-IE" dirty="0"/>
          </a:p>
        </p:txBody>
      </p:sp>
      <p:sp>
        <p:nvSpPr>
          <p:cNvPr id="3" name="Content Placeholder 2"/>
          <p:cNvSpPr>
            <a:spLocks noGrp="1"/>
          </p:cNvSpPr>
          <p:nvPr>
            <p:ph sz="quarter" idx="1"/>
          </p:nvPr>
        </p:nvSpPr>
        <p:spPr>
          <a:xfrm>
            <a:off x="457200" y="1219200"/>
            <a:ext cx="5482952" cy="4937760"/>
          </a:xfrm>
        </p:spPr>
        <p:txBody>
          <a:bodyPr>
            <a:normAutofit fontScale="92500"/>
          </a:bodyPr>
          <a:lstStyle/>
          <a:p>
            <a:r>
              <a:rPr lang="en-IE" dirty="0"/>
              <a:t>C</a:t>
            </a:r>
            <a:r>
              <a:rPr lang="en-IE" dirty="0" smtClean="0"/>
              <a:t>onsider </a:t>
            </a:r>
            <a:r>
              <a:rPr lang="en-IE" dirty="0"/>
              <a:t>the probability density function shown in the graph below. </a:t>
            </a:r>
            <a:endParaRPr lang="en-IE" dirty="0" smtClean="0"/>
          </a:p>
          <a:p>
            <a:r>
              <a:rPr lang="en-IE" dirty="0" smtClean="0"/>
              <a:t>Suppose </a:t>
            </a:r>
            <a:r>
              <a:rPr lang="en-IE" dirty="0"/>
              <a:t>we wanted to know the probability that the random variable </a:t>
            </a:r>
            <a:r>
              <a:rPr lang="en-IE" i="1" dirty="0"/>
              <a:t>X</a:t>
            </a:r>
            <a:r>
              <a:rPr lang="en-IE" dirty="0"/>
              <a:t> was less than or equal to </a:t>
            </a:r>
            <a:r>
              <a:rPr lang="en-IE" i="1" dirty="0"/>
              <a:t>a</a:t>
            </a:r>
            <a:r>
              <a:rPr lang="en-IE" dirty="0"/>
              <a:t>. </a:t>
            </a:r>
            <a:endParaRPr lang="en-IE" dirty="0" smtClean="0"/>
          </a:p>
          <a:p>
            <a:r>
              <a:rPr lang="en-IE" dirty="0" smtClean="0"/>
              <a:t>This is </a:t>
            </a:r>
            <a:r>
              <a:rPr lang="en-IE" dirty="0"/>
              <a:t>equal to the area under the curve bounded by </a:t>
            </a:r>
            <a:r>
              <a:rPr lang="en-IE" i="1" dirty="0"/>
              <a:t>a</a:t>
            </a:r>
            <a:r>
              <a:rPr lang="en-IE" dirty="0"/>
              <a:t> and minus infinity - as indicated by the shaded area</a:t>
            </a:r>
            <a:r>
              <a:rPr lang="en-IE" dirty="0" smtClean="0"/>
              <a:t>.</a:t>
            </a:r>
          </a:p>
          <a:p>
            <a:r>
              <a:rPr lang="en-IE" dirty="0"/>
              <a:t>The shaded area in the graph represents the probability that the random variable </a:t>
            </a:r>
            <a:r>
              <a:rPr lang="en-IE" i="1" dirty="0"/>
              <a:t>X</a:t>
            </a:r>
            <a:r>
              <a:rPr lang="en-IE" dirty="0"/>
              <a:t> is less than or equal to </a:t>
            </a:r>
            <a:r>
              <a:rPr lang="en-IE" i="1" dirty="0"/>
              <a:t>a</a:t>
            </a:r>
            <a:r>
              <a:rPr lang="en-IE" dirty="0"/>
              <a:t>. </a:t>
            </a:r>
            <a:endParaRPr lang="en-IE" dirty="0" smtClean="0"/>
          </a:p>
          <a:p>
            <a:r>
              <a:rPr lang="en-IE" dirty="0" smtClean="0"/>
              <a:t>This </a:t>
            </a:r>
            <a:r>
              <a:rPr lang="en-IE" dirty="0"/>
              <a:t>is a </a:t>
            </a:r>
            <a:r>
              <a:rPr lang="en-IE" b="1" dirty="0"/>
              <a:t>cumulative probability. </a:t>
            </a:r>
            <a:endParaRPr lang="en-IE" b="1" dirty="0" smtClean="0"/>
          </a:p>
        </p:txBody>
      </p:sp>
      <p:pic>
        <p:nvPicPr>
          <p:cNvPr id="348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869" t="11430" r="20609"/>
          <a:stretch/>
        </p:blipFill>
        <p:spPr bwMode="auto">
          <a:xfrm>
            <a:off x="5960962" y="3717032"/>
            <a:ext cx="2931518" cy="2595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98497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E" dirty="0" smtClean="0"/>
              <a:t>Calculating Probability from a Frequency distribution</a:t>
            </a:r>
            <a:endParaRPr lang="en-IE" dirty="0"/>
          </a:p>
        </p:txBody>
      </p:sp>
      <p:sp>
        <p:nvSpPr>
          <p:cNvPr id="4" name="Content Placeholder 3"/>
          <p:cNvSpPr>
            <a:spLocks noGrp="1"/>
          </p:cNvSpPr>
          <p:nvPr>
            <p:ph sz="quarter" idx="1"/>
          </p:nvPr>
        </p:nvSpPr>
        <p:spPr/>
        <p:txBody>
          <a:bodyPr>
            <a:normAutofit fontScale="92500" lnSpcReduction="10000"/>
          </a:bodyPr>
          <a:lstStyle/>
          <a:p>
            <a:r>
              <a:rPr lang="en-IE" dirty="0" smtClean="0"/>
              <a:t>Statisticians have described several common frequency distributions</a:t>
            </a:r>
          </a:p>
          <a:p>
            <a:r>
              <a:rPr lang="en-IE" dirty="0" smtClean="0"/>
              <a:t>For each they have created mathematical formulae (</a:t>
            </a:r>
            <a:r>
              <a:rPr lang="en-IE" b="1" dirty="0" smtClean="0"/>
              <a:t>probability density functions</a:t>
            </a:r>
            <a:r>
              <a:rPr lang="en-IE" dirty="0" smtClean="0"/>
              <a:t>) that specify idealized versions of these distributions</a:t>
            </a:r>
          </a:p>
          <a:p>
            <a:r>
              <a:rPr lang="en-IE" dirty="0" smtClean="0"/>
              <a:t>We can draw the function by plotting the value of a variable x against the probability of it occurring y which gives us the probability distribution</a:t>
            </a:r>
          </a:p>
          <a:p>
            <a:r>
              <a:rPr lang="en-IE" dirty="0" smtClean="0"/>
              <a:t>The area under the curve of this distribution tells us something about the probability of a value occurring </a:t>
            </a:r>
          </a:p>
          <a:p>
            <a:r>
              <a:rPr lang="en-IE" dirty="0" smtClean="0"/>
              <a:t>We can use the area under the curve between two values to tell us how likely it is that a score falls between these two values</a:t>
            </a:r>
          </a:p>
        </p:txBody>
      </p:sp>
    </p:spTree>
    <p:extLst>
      <p:ext uri="{BB962C8B-B14F-4D97-AF65-F5344CB8AC3E}">
        <p14:creationId xmlns:p14="http://schemas.microsoft.com/office/powerpoint/2010/main" val="35108146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 what does this mean for us?</a:t>
            </a:r>
            <a:endParaRPr lang="en-IE" dirty="0"/>
          </a:p>
        </p:txBody>
      </p:sp>
      <p:sp>
        <p:nvSpPr>
          <p:cNvPr id="3" name="Content Placeholder 2"/>
          <p:cNvSpPr>
            <a:spLocks noGrp="1"/>
          </p:cNvSpPr>
          <p:nvPr>
            <p:ph sz="quarter" idx="1"/>
          </p:nvPr>
        </p:nvSpPr>
        <p:spPr/>
        <p:txBody>
          <a:bodyPr/>
          <a:lstStyle/>
          <a:p>
            <a:r>
              <a:rPr lang="en-IE" dirty="0" smtClean="0"/>
              <a:t>Our frequency distribution gives use the opportunity to </a:t>
            </a:r>
            <a:r>
              <a:rPr lang="en-IE" dirty="0" err="1" smtClean="0"/>
              <a:t>to</a:t>
            </a:r>
            <a:r>
              <a:rPr lang="en-IE" dirty="0" smtClean="0"/>
              <a:t> calculate likelihood of particular values occurring – </a:t>
            </a:r>
            <a:r>
              <a:rPr lang="en-IE" b="1" dirty="0" smtClean="0"/>
              <a:t>probability</a:t>
            </a:r>
            <a:r>
              <a:rPr lang="en-IE" dirty="0" smtClean="0"/>
              <a:t> using relevant probability calculations</a:t>
            </a:r>
            <a:endParaRPr lang="en-IE" b="1" dirty="0" smtClean="0"/>
          </a:p>
          <a:p>
            <a:pPr lvl="1"/>
            <a:r>
              <a:rPr lang="en-IE" dirty="0" smtClean="0"/>
              <a:t>Tedious, time consuming</a:t>
            </a:r>
          </a:p>
          <a:p>
            <a:pPr lvl="1"/>
            <a:r>
              <a:rPr lang="en-IE" dirty="0" smtClean="0"/>
              <a:t>Statisticians have created a range of idealized distributions </a:t>
            </a:r>
            <a:r>
              <a:rPr lang="en-IE" b="1" dirty="0" smtClean="0"/>
              <a:t>probability distributions</a:t>
            </a:r>
            <a:r>
              <a:rPr lang="en-IE" dirty="0" smtClean="0"/>
              <a:t> and from these we can calculate the likelihood of achieving particular values if our data distribution matches </a:t>
            </a:r>
          </a:p>
          <a:p>
            <a:pPr marL="274320" lvl="1" indent="0">
              <a:buNone/>
            </a:pPr>
            <a:endParaRPr lang="en-IE" dirty="0"/>
          </a:p>
        </p:txBody>
      </p:sp>
    </p:spTree>
    <p:extLst>
      <p:ext uri="{BB962C8B-B14F-4D97-AF65-F5344CB8AC3E}">
        <p14:creationId xmlns:p14="http://schemas.microsoft.com/office/powerpoint/2010/main" val="32274727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Standard normal</a:t>
            </a:r>
            <a:endParaRPr lang="en-IE" dirty="0"/>
          </a:p>
        </p:txBody>
      </p:sp>
      <p:sp>
        <p:nvSpPr>
          <p:cNvPr id="3" name="Content Placeholder 2"/>
          <p:cNvSpPr>
            <a:spLocks noGrp="1"/>
          </p:cNvSpPr>
          <p:nvPr>
            <p:ph sz="quarter" idx="1"/>
          </p:nvPr>
        </p:nvSpPr>
        <p:spPr/>
        <p:txBody>
          <a:bodyPr/>
          <a:lstStyle/>
          <a:p>
            <a:r>
              <a:rPr lang="en-IE" dirty="0" smtClean="0"/>
              <a:t>Statisticians have calculated the probability of scores occurring in a distribution with a mean of 0 and a standard deviation of 1</a:t>
            </a:r>
          </a:p>
          <a:p>
            <a:r>
              <a:rPr lang="en-IE" dirty="0" smtClean="0"/>
              <a:t>So what?</a:t>
            </a:r>
          </a:p>
          <a:p>
            <a:pPr lvl="1"/>
            <a:r>
              <a:rPr lang="en-IE" dirty="0" smtClean="0"/>
              <a:t>If we have data shaped like the normal distribution then the mean can be mapped to 0 and the standard deviation to 1</a:t>
            </a:r>
          </a:p>
          <a:p>
            <a:pPr lvl="1"/>
            <a:r>
              <a:rPr lang="en-IE" dirty="0" smtClean="0"/>
              <a:t>We can then use the tables of probability created by these statisticians to work out the probability of particular scores occurring within that distribution</a:t>
            </a:r>
          </a:p>
          <a:p>
            <a:r>
              <a:rPr lang="en-IE" dirty="0" smtClean="0"/>
              <a:t>How do we map our scores to fit the standard normal?</a:t>
            </a:r>
            <a:endParaRPr lang="en-IE" dirty="0"/>
          </a:p>
        </p:txBody>
      </p:sp>
    </p:spTree>
    <p:extLst>
      <p:ext uri="{BB962C8B-B14F-4D97-AF65-F5344CB8AC3E}">
        <p14:creationId xmlns:p14="http://schemas.microsoft.com/office/powerpoint/2010/main" val="23087387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Z Scores and Raw scores</a:t>
            </a:r>
            <a:endParaRPr lang="en-IE" dirty="0"/>
          </a:p>
        </p:txBody>
      </p:sp>
      <p:sp>
        <p:nvSpPr>
          <p:cNvPr id="3" name="Content Placeholder 2"/>
          <p:cNvSpPr>
            <a:spLocks noGrp="1"/>
          </p:cNvSpPr>
          <p:nvPr>
            <p:ph sz="quarter" idx="1"/>
          </p:nvPr>
        </p:nvSpPr>
        <p:spPr/>
        <p:txBody>
          <a:bodyPr>
            <a:normAutofit/>
          </a:bodyPr>
          <a:lstStyle/>
          <a:p>
            <a:r>
              <a:rPr lang="en-IE" dirty="0" smtClean="0"/>
              <a:t>If we want to compare samples with normal distributions then mean of each may located anywhere on the x axis and the scores more/less spread out as determined by the standard deviation</a:t>
            </a:r>
          </a:p>
          <a:p>
            <a:r>
              <a:rPr lang="en-IE" dirty="0" smtClean="0"/>
              <a:t>This causes difficulties when calculating the area under the curve and hence the probability that a measurement will fall into the interval of interest</a:t>
            </a:r>
          </a:p>
          <a:p>
            <a:r>
              <a:rPr lang="en-IE" dirty="0" smtClean="0"/>
              <a:t>We could have sets of tables that calculate the area under the curve for each combination of </a:t>
            </a:r>
            <a:r>
              <a:rPr lang="en-IE" dirty="0"/>
              <a:t>µ and </a:t>
            </a:r>
            <a:r>
              <a:rPr lang="en-IE" dirty="0" smtClean="0"/>
              <a:t>σ</a:t>
            </a:r>
            <a:r>
              <a:rPr lang="en-IE" baseline="30000" dirty="0"/>
              <a:t> </a:t>
            </a:r>
            <a:r>
              <a:rPr lang="en-IE" dirty="0" smtClean="0"/>
              <a:t>but this would be quite an onerous task to compile or use</a:t>
            </a:r>
          </a:p>
        </p:txBody>
      </p:sp>
    </p:spTree>
    <p:extLst>
      <p:ext uri="{BB962C8B-B14F-4D97-AF65-F5344CB8AC3E}">
        <p14:creationId xmlns:p14="http://schemas.microsoft.com/office/powerpoint/2010/main" val="1208681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Variables</a:t>
            </a:r>
            <a:endParaRPr lang="en-IE" dirty="0"/>
          </a:p>
        </p:txBody>
      </p:sp>
      <p:sp>
        <p:nvSpPr>
          <p:cNvPr id="3" name="Content Placeholder 2"/>
          <p:cNvSpPr>
            <a:spLocks noGrp="1"/>
          </p:cNvSpPr>
          <p:nvPr>
            <p:ph sz="quarter" idx="1"/>
          </p:nvPr>
        </p:nvSpPr>
        <p:spPr/>
        <p:txBody>
          <a:bodyPr>
            <a:normAutofit/>
          </a:bodyPr>
          <a:lstStyle/>
          <a:p>
            <a:r>
              <a:rPr lang="en-IE" dirty="0"/>
              <a:t>May be</a:t>
            </a:r>
          </a:p>
          <a:p>
            <a:pPr lvl="1"/>
            <a:r>
              <a:rPr lang="en-IE" dirty="0"/>
              <a:t>Things we can manipulate</a:t>
            </a:r>
          </a:p>
          <a:p>
            <a:pPr lvl="1"/>
            <a:r>
              <a:rPr lang="en-IE" dirty="0"/>
              <a:t>Compute</a:t>
            </a:r>
          </a:p>
          <a:p>
            <a:pPr lvl="1"/>
            <a:r>
              <a:rPr lang="en-IE" dirty="0"/>
              <a:t>Or control for</a:t>
            </a:r>
          </a:p>
          <a:p>
            <a:endParaRPr lang="en-IE" dirty="0"/>
          </a:p>
        </p:txBody>
      </p:sp>
    </p:spTree>
    <p:extLst>
      <p:ext uri="{BB962C8B-B14F-4D97-AF65-F5344CB8AC3E}">
        <p14:creationId xmlns:p14="http://schemas.microsoft.com/office/powerpoint/2010/main" val="16454113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Z Scores and Raw scores</a:t>
            </a:r>
            <a:endParaRPr lang="en-IE" dirty="0"/>
          </a:p>
        </p:txBody>
      </p:sp>
      <p:sp>
        <p:nvSpPr>
          <p:cNvPr id="3" name="Content Placeholder 2"/>
          <p:cNvSpPr>
            <a:spLocks noGrp="1"/>
          </p:cNvSpPr>
          <p:nvPr>
            <p:ph sz="quarter" idx="1"/>
          </p:nvPr>
        </p:nvSpPr>
        <p:spPr/>
        <p:txBody>
          <a:bodyPr>
            <a:normAutofit/>
          </a:bodyPr>
          <a:lstStyle/>
          <a:p>
            <a:r>
              <a:rPr lang="en-IE" dirty="0" smtClean="0"/>
              <a:t>We need a way to standardise the distributions  so we can use one table for all normal distributions</a:t>
            </a:r>
          </a:p>
          <a:p>
            <a:r>
              <a:rPr lang="en-IE" dirty="0" smtClean="0"/>
              <a:t>We can use the standard deviation as the measurement scale</a:t>
            </a:r>
          </a:p>
          <a:p>
            <a:pPr lvl="1"/>
            <a:r>
              <a:rPr lang="en-IE" dirty="0" smtClean="0"/>
              <a:t>We consider how many standard deviations a measure is from the mean</a:t>
            </a:r>
          </a:p>
          <a:p>
            <a:pPr lvl="1"/>
            <a:r>
              <a:rPr lang="en-IE" dirty="0" smtClean="0"/>
              <a:t>This allows comparison between a value in one normal distribution with a value in another </a:t>
            </a:r>
          </a:p>
        </p:txBody>
      </p:sp>
    </p:spTree>
    <p:extLst>
      <p:ext uri="{BB962C8B-B14F-4D97-AF65-F5344CB8AC3E}">
        <p14:creationId xmlns:p14="http://schemas.microsoft.com/office/powerpoint/2010/main" val="381841984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Going beyond the data: Z-scores</a:t>
            </a:r>
            <a:endParaRPr lang="en-GB" dirty="0"/>
          </a:p>
        </p:txBody>
      </p:sp>
      <p:sp>
        <p:nvSpPr>
          <p:cNvPr id="3" name="Content Placeholder 2"/>
          <p:cNvSpPr>
            <a:spLocks noGrp="1"/>
          </p:cNvSpPr>
          <p:nvPr>
            <p:ph idx="1"/>
          </p:nvPr>
        </p:nvSpPr>
        <p:spPr/>
        <p:txBody>
          <a:bodyPr/>
          <a:lstStyle/>
          <a:p>
            <a:r>
              <a:rPr lang="en-GB" dirty="0" smtClean="0"/>
              <a:t>Z-scores</a:t>
            </a:r>
          </a:p>
          <a:p>
            <a:pPr lvl="1"/>
            <a:r>
              <a:rPr lang="en-GB" dirty="0" smtClean="0"/>
              <a:t>Standardising a score with respect to the other scores in the group.</a:t>
            </a:r>
          </a:p>
          <a:p>
            <a:pPr lvl="1"/>
            <a:r>
              <a:rPr lang="en-GB" dirty="0" smtClean="0"/>
              <a:t>Expresses a score in terms of how many standard deviations it is away from the mean.</a:t>
            </a:r>
          </a:p>
          <a:p>
            <a:pPr lvl="1"/>
            <a:r>
              <a:rPr lang="en-GB" dirty="0" smtClean="0"/>
              <a:t>The distribution of z-scores has a mean of 0 and SD = 1.</a:t>
            </a:r>
          </a:p>
          <a:p>
            <a:endParaRPr lang="en-GB" dirty="0"/>
          </a:p>
        </p:txBody>
      </p:sp>
    </p:spTree>
    <p:extLst>
      <p:ext uri="{BB962C8B-B14F-4D97-AF65-F5344CB8AC3E}">
        <p14:creationId xmlns:p14="http://schemas.microsoft.com/office/powerpoint/2010/main" val="30361891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ChangeArrowheads="1"/>
          </p:cNvSpPr>
          <p:nvPr/>
        </p:nvSpPr>
        <p:spPr bwMode="auto">
          <a:xfrm>
            <a:off x="36512" y="2667000"/>
            <a:ext cx="9144000" cy="4191000"/>
          </a:xfrm>
          <a:prstGeom prst="rect">
            <a:avLst/>
          </a:prstGeom>
          <a:solidFill>
            <a:schemeClr val="bg1"/>
          </a:solidFill>
          <a:ln w="9525">
            <a:noFill/>
            <a:miter lim="800000"/>
            <a:headEnd/>
            <a:tailEnd/>
          </a:ln>
        </p:spPr>
        <p:txBody>
          <a:bodyPr wrap="none" anchor="ctr"/>
          <a:lstStyle/>
          <a:p>
            <a:endParaRPr lang="en-US">
              <a:latin typeface="+mj-lt"/>
            </a:endParaRPr>
          </a:p>
        </p:txBody>
      </p:sp>
      <p:sp>
        <p:nvSpPr>
          <p:cNvPr id="17411" name="Text Box 2"/>
          <p:cNvSpPr txBox="1">
            <a:spLocks noChangeArrowheads="1"/>
          </p:cNvSpPr>
          <p:nvPr/>
        </p:nvSpPr>
        <p:spPr bwMode="auto">
          <a:xfrm>
            <a:off x="289812" y="1159584"/>
            <a:ext cx="8458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000" dirty="0" smtClean="0">
                <a:latin typeface="+mj-lt"/>
              </a:rPr>
              <a:t>A </a:t>
            </a:r>
            <a:r>
              <a:rPr lang="en-GB" sz="2000" dirty="0">
                <a:latin typeface="+mj-lt"/>
              </a:rPr>
              <a:t>z-score states the position of a raw score in relation to the mean of the distribution, using the standard deviation as the unit of measurement.</a:t>
            </a:r>
            <a:endParaRPr lang="en-GB" sz="1600" dirty="0">
              <a:latin typeface="+mj-lt"/>
            </a:endParaRPr>
          </a:p>
        </p:txBody>
      </p:sp>
      <p:graphicFrame>
        <p:nvGraphicFramePr>
          <p:cNvPr id="17412" name="Object 3"/>
          <p:cNvGraphicFramePr>
            <a:graphicFrameLocks noChangeAspect="1"/>
          </p:cNvGraphicFramePr>
          <p:nvPr>
            <p:extLst>
              <p:ext uri="{D42A27DB-BD31-4B8C-83A1-F6EECF244321}">
                <p14:modId xmlns:p14="http://schemas.microsoft.com/office/powerpoint/2010/main" val="3738907282"/>
              </p:ext>
            </p:extLst>
          </p:nvPr>
        </p:nvGraphicFramePr>
        <p:xfrm>
          <a:off x="369888" y="2708275"/>
          <a:ext cx="3632200" cy="4110038"/>
        </p:xfrm>
        <a:graphic>
          <a:graphicData uri="http://schemas.openxmlformats.org/presentationml/2006/ole">
            <mc:AlternateContent xmlns:mc="http://schemas.openxmlformats.org/markup-compatibility/2006">
              <mc:Choice xmlns:v="urn:schemas-microsoft-com:vml" Requires="v">
                <p:oleObj spid="_x0000_s118806" name="Equation" r:id="rId4" imgW="1815840" imgH="2184120" progId="Equation.3">
                  <p:embed/>
                </p:oleObj>
              </mc:Choice>
              <mc:Fallback>
                <p:oleObj name="Equation" r:id="rId4" imgW="1815840" imgH="2184120" progId="Equation.3">
                  <p:embed/>
                  <p:pic>
                    <p:nvPicPr>
                      <p:cNvPr id="0" name=""/>
                      <p:cNvPicPr>
                        <a:picLocks noChangeAspect="1" noChangeArrowheads="1"/>
                      </p:cNvPicPr>
                      <p:nvPr/>
                    </p:nvPicPr>
                    <p:blipFill>
                      <a:blip r:embed="rId5"/>
                      <a:srcRect/>
                      <a:stretch>
                        <a:fillRect/>
                      </a:stretch>
                    </p:blipFill>
                    <p:spPr bwMode="auto">
                      <a:xfrm>
                        <a:off x="369888" y="2708275"/>
                        <a:ext cx="3632200" cy="41100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3" name="Text Box 4"/>
          <p:cNvSpPr txBox="1">
            <a:spLocks noChangeArrowheads="1"/>
          </p:cNvSpPr>
          <p:nvPr/>
        </p:nvSpPr>
        <p:spPr bwMode="auto">
          <a:xfrm>
            <a:off x="1219200" y="5429250"/>
            <a:ext cx="629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a:latin typeface="+mj-lt"/>
            </a:endParaRPr>
          </a:p>
        </p:txBody>
      </p:sp>
      <p:sp>
        <p:nvSpPr>
          <p:cNvPr id="17414" name="TextBox 5"/>
          <p:cNvSpPr txBox="1">
            <a:spLocks noChangeArrowheads="1"/>
          </p:cNvSpPr>
          <p:nvPr/>
        </p:nvSpPr>
        <p:spPr bwMode="auto">
          <a:xfrm>
            <a:off x="4357688" y="3500438"/>
            <a:ext cx="450056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dirty="0">
                <a:latin typeface="+mj-lt"/>
              </a:rPr>
              <a:t>1. Find the </a:t>
            </a:r>
            <a:r>
              <a:rPr lang="en-GB" i="1" dirty="0">
                <a:latin typeface="+mj-lt"/>
              </a:rPr>
              <a:t>difference</a:t>
            </a:r>
            <a:r>
              <a:rPr lang="en-GB" dirty="0">
                <a:latin typeface="+mj-lt"/>
              </a:rPr>
              <a:t> between a score and the mean of the set of scores.</a:t>
            </a:r>
          </a:p>
          <a:p>
            <a:pPr eaLnBrk="1" hangingPunct="1">
              <a:spcBef>
                <a:spcPct val="50000"/>
              </a:spcBef>
            </a:pPr>
            <a:r>
              <a:rPr lang="en-GB" dirty="0">
                <a:latin typeface="+mj-lt"/>
              </a:rPr>
              <a:t>2. Divide this difference by the SD (in order to assess how big it really  is). </a:t>
            </a:r>
          </a:p>
        </p:txBody>
      </p:sp>
      <p:sp>
        <p:nvSpPr>
          <p:cNvPr id="2" name="Title 1"/>
          <p:cNvSpPr>
            <a:spLocks noGrp="1"/>
          </p:cNvSpPr>
          <p:nvPr>
            <p:ph type="title"/>
          </p:nvPr>
        </p:nvSpPr>
        <p:spPr/>
        <p:txBody>
          <a:bodyPr/>
          <a:lstStyle/>
          <a:p>
            <a:r>
              <a:rPr lang="en-GB" dirty="0" smtClean="0"/>
              <a:t>z-scores</a:t>
            </a:r>
            <a:endParaRPr lang="en-IE" dirty="0"/>
          </a:p>
        </p:txBody>
      </p:sp>
      <p:sp>
        <p:nvSpPr>
          <p:cNvPr id="3" name="Oval Callout 2"/>
          <p:cNvSpPr/>
          <p:nvPr/>
        </p:nvSpPr>
        <p:spPr>
          <a:xfrm>
            <a:off x="5591632" y="1988840"/>
            <a:ext cx="2580768" cy="1511598"/>
          </a:xfrm>
          <a:prstGeom prst="wedgeEllipseCallout">
            <a:avLst>
              <a:gd name="adj1" fmla="val -115778"/>
              <a:gd name="adj2" fmla="val 2021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latin typeface="+mj-lt"/>
              </a:rPr>
              <a:t>This is a z test</a:t>
            </a:r>
          </a:p>
          <a:p>
            <a:pPr algn="ctr"/>
            <a:r>
              <a:rPr lang="en-IE" dirty="0" smtClean="0">
                <a:latin typeface="+mj-lt"/>
              </a:rPr>
              <a:t>The z score is therefore a test statistic</a:t>
            </a:r>
            <a:endParaRPr lang="en-IE" dirty="0">
              <a:latin typeface="+mj-lt"/>
            </a:endParaRPr>
          </a:p>
        </p:txBody>
      </p:sp>
    </p:spTree>
    <p:extLst>
      <p:ext uri="{BB962C8B-B14F-4D97-AF65-F5344CB8AC3E}">
        <p14:creationId xmlns:p14="http://schemas.microsoft.com/office/powerpoint/2010/main" val="33379828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17"/>
          <p:cNvGrpSpPr>
            <a:grpSpLocks/>
          </p:cNvGrpSpPr>
          <p:nvPr/>
        </p:nvGrpSpPr>
        <p:grpSpPr bwMode="auto">
          <a:xfrm>
            <a:off x="642938" y="2571750"/>
            <a:ext cx="7696200" cy="2971800"/>
            <a:chOff x="384" y="576"/>
            <a:chExt cx="3312" cy="2016"/>
          </a:xfrm>
        </p:grpSpPr>
        <p:grpSp>
          <p:nvGrpSpPr>
            <p:cNvPr id="19464" name="Group 2"/>
            <p:cNvGrpSpPr>
              <a:grpSpLocks/>
            </p:cNvGrpSpPr>
            <p:nvPr/>
          </p:nvGrpSpPr>
          <p:grpSpPr bwMode="auto">
            <a:xfrm>
              <a:off x="384" y="576"/>
              <a:ext cx="3312" cy="2016"/>
              <a:chOff x="336" y="1152"/>
              <a:chExt cx="3456" cy="2352"/>
            </a:xfrm>
          </p:grpSpPr>
          <p:grpSp>
            <p:nvGrpSpPr>
              <p:cNvPr id="19471" name="Group 3"/>
              <p:cNvGrpSpPr>
                <a:grpSpLocks/>
              </p:cNvGrpSpPr>
              <p:nvPr/>
            </p:nvGrpSpPr>
            <p:grpSpPr bwMode="auto">
              <a:xfrm>
                <a:off x="336" y="1440"/>
                <a:ext cx="3456" cy="2016"/>
                <a:chOff x="192" y="3360"/>
                <a:chExt cx="3456" cy="2016"/>
              </a:xfrm>
            </p:grpSpPr>
            <p:sp>
              <p:nvSpPr>
                <p:cNvPr id="19473" name="Line 4"/>
                <p:cNvSpPr>
                  <a:spLocks noChangeShapeType="1"/>
                </p:cNvSpPr>
                <p:nvPr/>
              </p:nvSpPr>
              <p:spPr bwMode="auto">
                <a:xfrm>
                  <a:off x="192" y="5184"/>
                  <a:ext cx="34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E" sz="1600">
                    <a:latin typeface="+mj-lt"/>
                  </a:endParaRPr>
                </a:p>
              </p:txBody>
            </p:sp>
            <p:sp>
              <p:nvSpPr>
                <p:cNvPr id="19474" name="Freeform 5"/>
                <p:cNvSpPr>
                  <a:spLocks/>
                </p:cNvSpPr>
                <p:nvPr/>
              </p:nvSpPr>
              <p:spPr bwMode="auto">
                <a:xfrm>
                  <a:off x="432" y="3600"/>
                  <a:ext cx="1569" cy="1536"/>
                </a:xfrm>
                <a:custGeom>
                  <a:avLst/>
                  <a:gdLst>
                    <a:gd name="T0" fmla="*/ 961 w 1774"/>
                    <a:gd name="T1" fmla="*/ 0 h 1895"/>
                    <a:gd name="T2" fmla="*/ 911 w 1774"/>
                    <a:gd name="T3" fmla="*/ 10 h 1895"/>
                    <a:gd name="T4" fmla="*/ 877 w 1774"/>
                    <a:gd name="T5" fmla="*/ 15 h 1895"/>
                    <a:gd name="T6" fmla="*/ 830 w 1774"/>
                    <a:gd name="T7" fmla="*/ 27 h 1895"/>
                    <a:gd name="T8" fmla="*/ 754 w 1774"/>
                    <a:gd name="T9" fmla="*/ 69 h 1895"/>
                    <a:gd name="T10" fmla="*/ 722 w 1774"/>
                    <a:gd name="T11" fmla="*/ 96 h 1895"/>
                    <a:gd name="T12" fmla="*/ 714 w 1774"/>
                    <a:gd name="T13" fmla="*/ 111 h 1895"/>
                    <a:gd name="T14" fmla="*/ 680 w 1774"/>
                    <a:gd name="T15" fmla="*/ 138 h 1895"/>
                    <a:gd name="T16" fmla="*/ 607 w 1774"/>
                    <a:gd name="T17" fmla="*/ 297 h 1895"/>
                    <a:gd name="T18" fmla="*/ 584 w 1774"/>
                    <a:gd name="T19" fmla="*/ 344 h 1895"/>
                    <a:gd name="T20" fmla="*/ 517 w 1774"/>
                    <a:gd name="T21" fmla="*/ 451 h 1895"/>
                    <a:gd name="T22" fmla="*/ 493 w 1774"/>
                    <a:gd name="T23" fmla="*/ 482 h 1895"/>
                    <a:gd name="T24" fmla="*/ 484 w 1774"/>
                    <a:gd name="T25" fmla="*/ 498 h 1895"/>
                    <a:gd name="T26" fmla="*/ 468 w 1774"/>
                    <a:gd name="T27" fmla="*/ 509 h 1895"/>
                    <a:gd name="T28" fmla="*/ 353 w 1774"/>
                    <a:gd name="T29" fmla="*/ 584 h 1895"/>
                    <a:gd name="T30" fmla="*/ 303 w 1774"/>
                    <a:gd name="T31" fmla="*/ 605 h 1895"/>
                    <a:gd name="T32" fmla="*/ 254 w 1774"/>
                    <a:gd name="T33" fmla="*/ 615 h 1895"/>
                    <a:gd name="T34" fmla="*/ 115 w 1774"/>
                    <a:gd name="T35" fmla="*/ 647 h 1895"/>
                    <a:gd name="T36" fmla="*/ 50 w 1774"/>
                    <a:gd name="T37" fmla="*/ 657 h 1895"/>
                    <a:gd name="T38" fmla="*/ 0 w 1774"/>
                    <a:gd name="T39" fmla="*/ 663 h 18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74"/>
                    <a:gd name="T61" fmla="*/ 0 h 1895"/>
                    <a:gd name="T62" fmla="*/ 1774 w 1774"/>
                    <a:gd name="T63" fmla="*/ 1895 h 18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74" h="1895">
                      <a:moveTo>
                        <a:pt x="1774" y="0"/>
                      </a:moveTo>
                      <a:cubicBezTo>
                        <a:pt x="1744" y="10"/>
                        <a:pt x="1714" y="22"/>
                        <a:pt x="1683" y="30"/>
                      </a:cubicBezTo>
                      <a:cubicBezTo>
                        <a:pt x="1663" y="35"/>
                        <a:pt x="1642" y="39"/>
                        <a:pt x="1622" y="45"/>
                      </a:cubicBezTo>
                      <a:cubicBezTo>
                        <a:pt x="1591" y="54"/>
                        <a:pt x="1531" y="76"/>
                        <a:pt x="1531" y="76"/>
                      </a:cubicBezTo>
                      <a:cubicBezTo>
                        <a:pt x="1492" y="135"/>
                        <a:pt x="1461" y="175"/>
                        <a:pt x="1395" y="197"/>
                      </a:cubicBezTo>
                      <a:cubicBezTo>
                        <a:pt x="1358" y="309"/>
                        <a:pt x="1412" y="175"/>
                        <a:pt x="1334" y="273"/>
                      </a:cubicBezTo>
                      <a:cubicBezTo>
                        <a:pt x="1324" y="285"/>
                        <a:pt x="1326" y="304"/>
                        <a:pt x="1319" y="318"/>
                      </a:cubicBezTo>
                      <a:cubicBezTo>
                        <a:pt x="1299" y="359"/>
                        <a:pt x="1288" y="365"/>
                        <a:pt x="1258" y="394"/>
                      </a:cubicBezTo>
                      <a:cubicBezTo>
                        <a:pt x="1220" y="547"/>
                        <a:pt x="1163" y="697"/>
                        <a:pt x="1122" y="849"/>
                      </a:cubicBezTo>
                      <a:cubicBezTo>
                        <a:pt x="1110" y="895"/>
                        <a:pt x="1085" y="938"/>
                        <a:pt x="1077" y="985"/>
                      </a:cubicBezTo>
                      <a:cubicBezTo>
                        <a:pt x="1057" y="1098"/>
                        <a:pt x="1039" y="1207"/>
                        <a:pt x="955" y="1288"/>
                      </a:cubicBezTo>
                      <a:cubicBezTo>
                        <a:pt x="917" y="1405"/>
                        <a:pt x="968" y="1261"/>
                        <a:pt x="910" y="1379"/>
                      </a:cubicBezTo>
                      <a:cubicBezTo>
                        <a:pt x="903" y="1393"/>
                        <a:pt x="903" y="1411"/>
                        <a:pt x="895" y="1425"/>
                      </a:cubicBezTo>
                      <a:cubicBezTo>
                        <a:pt x="888" y="1437"/>
                        <a:pt x="873" y="1444"/>
                        <a:pt x="864" y="1455"/>
                      </a:cubicBezTo>
                      <a:cubicBezTo>
                        <a:pt x="802" y="1537"/>
                        <a:pt x="755" y="1633"/>
                        <a:pt x="652" y="1667"/>
                      </a:cubicBezTo>
                      <a:cubicBezTo>
                        <a:pt x="622" y="1687"/>
                        <a:pt x="596" y="1717"/>
                        <a:pt x="561" y="1728"/>
                      </a:cubicBezTo>
                      <a:cubicBezTo>
                        <a:pt x="531" y="1738"/>
                        <a:pt x="470" y="1758"/>
                        <a:pt x="470" y="1758"/>
                      </a:cubicBezTo>
                      <a:cubicBezTo>
                        <a:pt x="408" y="1822"/>
                        <a:pt x="297" y="1829"/>
                        <a:pt x="213" y="1849"/>
                      </a:cubicBezTo>
                      <a:cubicBezTo>
                        <a:pt x="172" y="1859"/>
                        <a:pt x="132" y="1870"/>
                        <a:pt x="91" y="1880"/>
                      </a:cubicBezTo>
                      <a:cubicBezTo>
                        <a:pt x="61" y="1888"/>
                        <a:pt x="0" y="1895"/>
                        <a:pt x="0" y="1895"/>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sz="1600">
                    <a:latin typeface="+mj-lt"/>
                  </a:endParaRPr>
                </a:p>
              </p:txBody>
            </p:sp>
            <p:sp>
              <p:nvSpPr>
                <p:cNvPr id="19475" name="Freeform 6"/>
                <p:cNvSpPr>
                  <a:spLocks/>
                </p:cNvSpPr>
                <p:nvPr/>
              </p:nvSpPr>
              <p:spPr bwMode="auto">
                <a:xfrm flipH="1">
                  <a:off x="2016" y="3600"/>
                  <a:ext cx="1584" cy="1536"/>
                </a:xfrm>
                <a:custGeom>
                  <a:avLst/>
                  <a:gdLst>
                    <a:gd name="T0" fmla="*/ 1007 w 1774"/>
                    <a:gd name="T1" fmla="*/ 0 h 1895"/>
                    <a:gd name="T2" fmla="*/ 955 w 1774"/>
                    <a:gd name="T3" fmla="*/ 10 h 1895"/>
                    <a:gd name="T4" fmla="*/ 921 w 1774"/>
                    <a:gd name="T5" fmla="*/ 15 h 1895"/>
                    <a:gd name="T6" fmla="*/ 869 w 1774"/>
                    <a:gd name="T7" fmla="*/ 27 h 1895"/>
                    <a:gd name="T8" fmla="*/ 793 w 1774"/>
                    <a:gd name="T9" fmla="*/ 69 h 1895"/>
                    <a:gd name="T10" fmla="*/ 756 w 1774"/>
                    <a:gd name="T11" fmla="*/ 96 h 1895"/>
                    <a:gd name="T12" fmla="*/ 748 w 1774"/>
                    <a:gd name="T13" fmla="*/ 111 h 1895"/>
                    <a:gd name="T14" fmla="*/ 714 w 1774"/>
                    <a:gd name="T15" fmla="*/ 138 h 1895"/>
                    <a:gd name="T16" fmla="*/ 637 w 1774"/>
                    <a:gd name="T17" fmla="*/ 297 h 1895"/>
                    <a:gd name="T18" fmla="*/ 612 w 1774"/>
                    <a:gd name="T19" fmla="*/ 344 h 1895"/>
                    <a:gd name="T20" fmla="*/ 542 w 1774"/>
                    <a:gd name="T21" fmla="*/ 451 h 1895"/>
                    <a:gd name="T22" fmla="*/ 517 w 1774"/>
                    <a:gd name="T23" fmla="*/ 482 h 1895"/>
                    <a:gd name="T24" fmla="*/ 508 w 1774"/>
                    <a:gd name="T25" fmla="*/ 498 h 1895"/>
                    <a:gd name="T26" fmla="*/ 489 w 1774"/>
                    <a:gd name="T27" fmla="*/ 509 h 1895"/>
                    <a:gd name="T28" fmla="*/ 370 w 1774"/>
                    <a:gd name="T29" fmla="*/ 584 h 1895"/>
                    <a:gd name="T30" fmla="*/ 318 w 1774"/>
                    <a:gd name="T31" fmla="*/ 605 h 1895"/>
                    <a:gd name="T32" fmla="*/ 267 w 1774"/>
                    <a:gd name="T33" fmla="*/ 615 h 1895"/>
                    <a:gd name="T34" fmla="*/ 121 w 1774"/>
                    <a:gd name="T35" fmla="*/ 647 h 1895"/>
                    <a:gd name="T36" fmla="*/ 51 w 1774"/>
                    <a:gd name="T37" fmla="*/ 657 h 1895"/>
                    <a:gd name="T38" fmla="*/ 0 w 1774"/>
                    <a:gd name="T39" fmla="*/ 663 h 18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74"/>
                    <a:gd name="T61" fmla="*/ 0 h 1895"/>
                    <a:gd name="T62" fmla="*/ 1774 w 1774"/>
                    <a:gd name="T63" fmla="*/ 1895 h 18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74" h="1895">
                      <a:moveTo>
                        <a:pt x="1774" y="0"/>
                      </a:moveTo>
                      <a:cubicBezTo>
                        <a:pt x="1744" y="10"/>
                        <a:pt x="1714" y="22"/>
                        <a:pt x="1683" y="30"/>
                      </a:cubicBezTo>
                      <a:cubicBezTo>
                        <a:pt x="1663" y="35"/>
                        <a:pt x="1642" y="39"/>
                        <a:pt x="1622" y="45"/>
                      </a:cubicBezTo>
                      <a:cubicBezTo>
                        <a:pt x="1591" y="54"/>
                        <a:pt x="1531" y="76"/>
                        <a:pt x="1531" y="76"/>
                      </a:cubicBezTo>
                      <a:cubicBezTo>
                        <a:pt x="1492" y="135"/>
                        <a:pt x="1461" y="175"/>
                        <a:pt x="1395" y="197"/>
                      </a:cubicBezTo>
                      <a:cubicBezTo>
                        <a:pt x="1358" y="309"/>
                        <a:pt x="1412" y="175"/>
                        <a:pt x="1334" y="273"/>
                      </a:cubicBezTo>
                      <a:cubicBezTo>
                        <a:pt x="1324" y="285"/>
                        <a:pt x="1326" y="304"/>
                        <a:pt x="1319" y="318"/>
                      </a:cubicBezTo>
                      <a:cubicBezTo>
                        <a:pt x="1299" y="359"/>
                        <a:pt x="1288" y="365"/>
                        <a:pt x="1258" y="394"/>
                      </a:cubicBezTo>
                      <a:cubicBezTo>
                        <a:pt x="1220" y="547"/>
                        <a:pt x="1163" y="697"/>
                        <a:pt x="1122" y="849"/>
                      </a:cubicBezTo>
                      <a:cubicBezTo>
                        <a:pt x="1110" y="895"/>
                        <a:pt x="1085" y="938"/>
                        <a:pt x="1077" y="985"/>
                      </a:cubicBezTo>
                      <a:cubicBezTo>
                        <a:pt x="1057" y="1098"/>
                        <a:pt x="1039" y="1207"/>
                        <a:pt x="955" y="1288"/>
                      </a:cubicBezTo>
                      <a:cubicBezTo>
                        <a:pt x="917" y="1405"/>
                        <a:pt x="968" y="1261"/>
                        <a:pt x="910" y="1379"/>
                      </a:cubicBezTo>
                      <a:cubicBezTo>
                        <a:pt x="903" y="1393"/>
                        <a:pt x="903" y="1411"/>
                        <a:pt x="895" y="1425"/>
                      </a:cubicBezTo>
                      <a:cubicBezTo>
                        <a:pt x="888" y="1437"/>
                        <a:pt x="873" y="1444"/>
                        <a:pt x="864" y="1455"/>
                      </a:cubicBezTo>
                      <a:cubicBezTo>
                        <a:pt x="802" y="1537"/>
                        <a:pt x="755" y="1633"/>
                        <a:pt x="652" y="1667"/>
                      </a:cubicBezTo>
                      <a:cubicBezTo>
                        <a:pt x="622" y="1687"/>
                        <a:pt x="596" y="1717"/>
                        <a:pt x="561" y="1728"/>
                      </a:cubicBezTo>
                      <a:cubicBezTo>
                        <a:pt x="531" y="1738"/>
                        <a:pt x="470" y="1758"/>
                        <a:pt x="470" y="1758"/>
                      </a:cubicBezTo>
                      <a:cubicBezTo>
                        <a:pt x="408" y="1822"/>
                        <a:pt x="297" y="1829"/>
                        <a:pt x="213" y="1849"/>
                      </a:cubicBezTo>
                      <a:cubicBezTo>
                        <a:pt x="172" y="1859"/>
                        <a:pt x="132" y="1870"/>
                        <a:pt x="91" y="1880"/>
                      </a:cubicBezTo>
                      <a:cubicBezTo>
                        <a:pt x="61" y="1888"/>
                        <a:pt x="0" y="1895"/>
                        <a:pt x="0" y="1895"/>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sz="1600">
                    <a:latin typeface="+mj-lt"/>
                  </a:endParaRPr>
                </a:p>
              </p:txBody>
            </p:sp>
            <p:sp>
              <p:nvSpPr>
                <p:cNvPr id="19476" name="Line 7"/>
                <p:cNvSpPr>
                  <a:spLocks noChangeShapeType="1"/>
                </p:cNvSpPr>
                <p:nvPr/>
              </p:nvSpPr>
              <p:spPr bwMode="auto">
                <a:xfrm flipH="1">
                  <a:off x="2016" y="3360"/>
                  <a:ext cx="0" cy="20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E" sz="1600">
                    <a:latin typeface="+mj-lt"/>
                  </a:endParaRPr>
                </a:p>
              </p:txBody>
            </p:sp>
          </p:grpSp>
          <p:sp>
            <p:nvSpPr>
              <p:cNvPr id="19472" name="Line 8"/>
              <p:cNvSpPr>
                <a:spLocks noChangeShapeType="1"/>
              </p:cNvSpPr>
              <p:nvPr/>
            </p:nvSpPr>
            <p:spPr bwMode="auto">
              <a:xfrm>
                <a:off x="432" y="1152"/>
                <a:ext cx="0" cy="23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E" sz="1600">
                  <a:latin typeface="+mj-lt"/>
                </a:endParaRPr>
              </a:p>
            </p:txBody>
          </p:sp>
        </p:grpSp>
        <p:sp>
          <p:nvSpPr>
            <p:cNvPr id="19465" name="Line 9"/>
            <p:cNvSpPr>
              <a:spLocks noChangeShapeType="1"/>
            </p:cNvSpPr>
            <p:nvPr/>
          </p:nvSpPr>
          <p:spPr bwMode="auto">
            <a:xfrm>
              <a:off x="1728" y="960"/>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sz="1600">
                <a:latin typeface="+mj-lt"/>
              </a:endParaRPr>
            </a:p>
          </p:txBody>
        </p:sp>
        <p:sp>
          <p:nvSpPr>
            <p:cNvPr id="19466" name="Line 10"/>
            <p:cNvSpPr>
              <a:spLocks noChangeShapeType="1"/>
            </p:cNvSpPr>
            <p:nvPr/>
          </p:nvSpPr>
          <p:spPr bwMode="auto">
            <a:xfrm>
              <a:off x="1296" y="960"/>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sz="1600">
                <a:latin typeface="+mj-lt"/>
              </a:endParaRPr>
            </a:p>
          </p:txBody>
        </p:sp>
        <p:sp>
          <p:nvSpPr>
            <p:cNvPr id="19467" name="Line 11"/>
            <p:cNvSpPr>
              <a:spLocks noChangeShapeType="1"/>
            </p:cNvSpPr>
            <p:nvPr/>
          </p:nvSpPr>
          <p:spPr bwMode="auto">
            <a:xfrm>
              <a:off x="912" y="960"/>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sz="1600">
                <a:latin typeface="+mj-lt"/>
              </a:endParaRPr>
            </a:p>
          </p:txBody>
        </p:sp>
        <p:sp>
          <p:nvSpPr>
            <p:cNvPr id="19468" name="Line 12"/>
            <p:cNvSpPr>
              <a:spLocks noChangeShapeType="1"/>
            </p:cNvSpPr>
            <p:nvPr/>
          </p:nvSpPr>
          <p:spPr bwMode="auto">
            <a:xfrm>
              <a:off x="2976" y="960"/>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sz="1600">
                <a:latin typeface="+mj-lt"/>
              </a:endParaRPr>
            </a:p>
          </p:txBody>
        </p:sp>
        <p:sp>
          <p:nvSpPr>
            <p:cNvPr id="19469" name="Line 13"/>
            <p:cNvSpPr>
              <a:spLocks noChangeShapeType="1"/>
            </p:cNvSpPr>
            <p:nvPr/>
          </p:nvSpPr>
          <p:spPr bwMode="auto">
            <a:xfrm>
              <a:off x="2544" y="960"/>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sz="1600">
                <a:latin typeface="+mj-lt"/>
              </a:endParaRPr>
            </a:p>
          </p:txBody>
        </p:sp>
        <p:sp>
          <p:nvSpPr>
            <p:cNvPr id="19470" name="Line 15"/>
            <p:cNvSpPr>
              <a:spLocks noChangeShapeType="1"/>
            </p:cNvSpPr>
            <p:nvPr/>
          </p:nvSpPr>
          <p:spPr bwMode="auto">
            <a:xfrm>
              <a:off x="3408" y="960"/>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sz="1600">
                <a:latin typeface="+mj-lt"/>
              </a:endParaRPr>
            </a:p>
          </p:txBody>
        </p:sp>
      </p:grpSp>
      <p:sp>
        <p:nvSpPr>
          <p:cNvPr id="19459" name="Text Box 16"/>
          <p:cNvSpPr txBox="1">
            <a:spLocks noChangeArrowheads="1"/>
          </p:cNvSpPr>
          <p:nvPr/>
        </p:nvSpPr>
        <p:spPr bwMode="auto">
          <a:xfrm>
            <a:off x="1219200" y="5562600"/>
            <a:ext cx="7239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000" b="1">
                <a:latin typeface="+mj-lt"/>
              </a:rPr>
              <a:t>    55       70        85       100      115     130      145</a:t>
            </a:r>
          </a:p>
        </p:txBody>
      </p:sp>
      <p:sp>
        <p:nvSpPr>
          <p:cNvPr id="19460" name="Text Box 34"/>
          <p:cNvSpPr txBox="1">
            <a:spLocks noChangeArrowheads="1"/>
          </p:cNvSpPr>
          <p:nvPr/>
        </p:nvSpPr>
        <p:spPr bwMode="auto">
          <a:xfrm>
            <a:off x="285750" y="142875"/>
            <a:ext cx="8715375"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000" dirty="0">
                <a:latin typeface="+mj-lt"/>
              </a:rPr>
              <a:t>z-scores  </a:t>
            </a:r>
            <a:r>
              <a:rPr lang="en-GB" sz="2000" i="1" dirty="0">
                <a:latin typeface="+mj-lt"/>
              </a:rPr>
              <a:t>transform</a:t>
            </a:r>
            <a:r>
              <a:rPr lang="en-GB" sz="2000" dirty="0">
                <a:latin typeface="+mj-lt"/>
              </a:rPr>
              <a:t> our original </a:t>
            </a:r>
            <a:r>
              <a:rPr lang="en-GB" sz="2000" dirty="0" smtClean="0">
                <a:latin typeface="+mj-lt"/>
              </a:rPr>
              <a:t>IQ scores </a:t>
            </a:r>
            <a:r>
              <a:rPr lang="en-GB" sz="2000" dirty="0">
                <a:latin typeface="+mj-lt"/>
              </a:rPr>
              <a:t>into scores with a mean of 0 and an SD of 1.</a:t>
            </a:r>
          </a:p>
          <a:p>
            <a:pPr eaLnBrk="1" hangingPunct="1">
              <a:spcBef>
                <a:spcPct val="50000"/>
              </a:spcBef>
            </a:pPr>
            <a:r>
              <a:rPr lang="en-GB" i="1" dirty="0">
                <a:latin typeface="+mj-lt"/>
              </a:rPr>
              <a:t>Raw IQ scores (mean = 100, SD = 15)</a:t>
            </a:r>
          </a:p>
          <a:p>
            <a:pPr eaLnBrk="1" hangingPunct="1">
              <a:spcBef>
                <a:spcPct val="50000"/>
              </a:spcBef>
            </a:pPr>
            <a:r>
              <a:rPr lang="en-GB" dirty="0">
                <a:latin typeface="+mj-lt"/>
              </a:rPr>
              <a:t>z  for 100 = (100-100) / 15 = </a:t>
            </a:r>
            <a:r>
              <a:rPr lang="en-GB" dirty="0">
                <a:solidFill>
                  <a:srgbClr val="FF0000"/>
                </a:solidFill>
                <a:latin typeface="+mj-lt"/>
              </a:rPr>
              <a:t>0</a:t>
            </a:r>
            <a:r>
              <a:rPr lang="en-GB" dirty="0">
                <a:latin typeface="+mj-lt"/>
              </a:rPr>
              <a:t>, 	z for 115 = (115-100) / 15 = </a:t>
            </a:r>
            <a:r>
              <a:rPr lang="en-GB" dirty="0">
                <a:solidFill>
                  <a:srgbClr val="FF0000"/>
                </a:solidFill>
                <a:latin typeface="+mj-lt"/>
              </a:rPr>
              <a:t>1</a:t>
            </a:r>
            <a:r>
              <a:rPr lang="en-GB" dirty="0">
                <a:latin typeface="+mj-lt"/>
              </a:rPr>
              <a:t>,</a:t>
            </a:r>
          </a:p>
          <a:p>
            <a:pPr eaLnBrk="1" hangingPunct="1">
              <a:spcBef>
                <a:spcPct val="50000"/>
              </a:spcBef>
            </a:pPr>
            <a:r>
              <a:rPr lang="en-GB" dirty="0">
                <a:latin typeface="+mj-lt"/>
              </a:rPr>
              <a:t>z for 70 = (70-100) / </a:t>
            </a:r>
            <a:r>
              <a:rPr lang="en-GB" dirty="0">
                <a:solidFill>
                  <a:srgbClr val="FF0000"/>
                </a:solidFill>
                <a:latin typeface="+mj-lt"/>
              </a:rPr>
              <a:t>-2</a:t>
            </a:r>
            <a:r>
              <a:rPr lang="en-GB" dirty="0">
                <a:latin typeface="+mj-lt"/>
              </a:rPr>
              <a:t>, etc.</a:t>
            </a:r>
            <a:endParaRPr lang="en-GB" i="1" dirty="0">
              <a:latin typeface="+mj-lt"/>
            </a:endParaRPr>
          </a:p>
        </p:txBody>
      </p:sp>
      <p:sp>
        <p:nvSpPr>
          <p:cNvPr id="19461" name="Text Box 17"/>
          <p:cNvSpPr txBox="1">
            <a:spLocks noChangeArrowheads="1"/>
          </p:cNvSpPr>
          <p:nvPr/>
        </p:nvSpPr>
        <p:spPr bwMode="auto">
          <a:xfrm>
            <a:off x="1357313" y="6000750"/>
            <a:ext cx="6629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000" b="1">
                <a:solidFill>
                  <a:srgbClr val="FF0000"/>
                </a:solidFill>
                <a:latin typeface="+mj-lt"/>
              </a:rPr>
              <a:t>   -3       -2        -1          0       +1        +2        +3</a:t>
            </a:r>
          </a:p>
        </p:txBody>
      </p:sp>
      <p:sp>
        <p:nvSpPr>
          <p:cNvPr id="19462" name="TextBox 19"/>
          <p:cNvSpPr txBox="1">
            <a:spLocks noChangeArrowheads="1"/>
          </p:cNvSpPr>
          <p:nvPr/>
        </p:nvSpPr>
        <p:spPr bwMode="auto">
          <a:xfrm>
            <a:off x="285750" y="5643563"/>
            <a:ext cx="10715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600" b="1">
                <a:latin typeface="+mj-lt"/>
              </a:rPr>
              <a:t>raw:</a:t>
            </a:r>
          </a:p>
        </p:txBody>
      </p:sp>
      <p:sp>
        <p:nvSpPr>
          <p:cNvPr id="19463" name="TextBox 20"/>
          <p:cNvSpPr txBox="1">
            <a:spLocks noChangeArrowheads="1"/>
          </p:cNvSpPr>
          <p:nvPr/>
        </p:nvSpPr>
        <p:spPr bwMode="auto">
          <a:xfrm>
            <a:off x="142875" y="6000750"/>
            <a:ext cx="10715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600" b="1">
                <a:solidFill>
                  <a:srgbClr val="FF0000"/>
                </a:solidFill>
                <a:latin typeface="+mj-lt"/>
              </a:rPr>
              <a:t>z-score:</a:t>
            </a:r>
          </a:p>
        </p:txBody>
      </p:sp>
    </p:spTree>
    <p:extLst>
      <p:ext uri="{BB962C8B-B14F-4D97-AF65-F5344CB8AC3E}">
        <p14:creationId xmlns:p14="http://schemas.microsoft.com/office/powerpoint/2010/main" val="2838685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29"/>
          <p:cNvSpPr txBox="1">
            <a:spLocks noChangeArrowheads="1"/>
          </p:cNvSpPr>
          <p:nvPr/>
        </p:nvSpPr>
        <p:spPr bwMode="auto">
          <a:xfrm>
            <a:off x="322466" y="5170339"/>
            <a:ext cx="8459788"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000" i="1" dirty="0" smtClean="0">
                <a:latin typeface="+mj-lt"/>
              </a:rPr>
              <a:t>z-score </a:t>
            </a:r>
            <a:r>
              <a:rPr lang="en-GB" sz="2000" i="1" dirty="0">
                <a:latin typeface="+mj-lt"/>
              </a:rPr>
              <a:t>distribution:</a:t>
            </a:r>
            <a:r>
              <a:rPr lang="en-GB" sz="2000" dirty="0">
                <a:latin typeface="+mj-lt"/>
              </a:rPr>
              <a:t> </a:t>
            </a:r>
          </a:p>
          <a:p>
            <a:pPr eaLnBrk="1" hangingPunct="1">
              <a:spcBef>
                <a:spcPct val="50000"/>
              </a:spcBef>
            </a:pPr>
            <a:r>
              <a:rPr lang="en-GB" dirty="0">
                <a:latin typeface="+mj-lt"/>
              </a:rPr>
              <a:t>X is expressed in terms of its </a:t>
            </a:r>
            <a:r>
              <a:rPr lang="en-GB" i="1" dirty="0">
                <a:latin typeface="+mj-lt"/>
              </a:rPr>
              <a:t>deviation</a:t>
            </a:r>
            <a:r>
              <a:rPr lang="en-GB" dirty="0">
                <a:latin typeface="+mj-lt"/>
              </a:rPr>
              <a:t> from the mean (in SDs</a:t>
            </a:r>
            <a:r>
              <a:rPr lang="en-GB" dirty="0" smtClean="0">
                <a:latin typeface="+mj-lt"/>
              </a:rPr>
              <a:t>).</a:t>
            </a:r>
          </a:p>
          <a:p>
            <a:pPr eaLnBrk="1" hangingPunct="1">
              <a:spcBef>
                <a:spcPct val="50000"/>
              </a:spcBef>
            </a:pPr>
            <a:r>
              <a:rPr lang="en-GB" dirty="0" smtClean="0">
                <a:latin typeface="+mj-lt"/>
              </a:rPr>
              <a:t>So plotting the z scores we are plotting the test statistic</a:t>
            </a:r>
            <a:endParaRPr lang="en-GB" dirty="0">
              <a:latin typeface="+mj-lt"/>
            </a:endParaRPr>
          </a:p>
        </p:txBody>
      </p:sp>
      <p:sp>
        <p:nvSpPr>
          <p:cNvPr id="18437" name="Text Box 33"/>
          <p:cNvSpPr txBox="1">
            <a:spLocks noChangeArrowheads="1"/>
          </p:cNvSpPr>
          <p:nvPr/>
        </p:nvSpPr>
        <p:spPr bwMode="auto">
          <a:xfrm>
            <a:off x="3149600" y="1812776"/>
            <a:ext cx="1422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b="1">
                <a:latin typeface="+mj-lt"/>
              </a:rPr>
              <a:t>X = 65</a:t>
            </a:r>
          </a:p>
        </p:txBody>
      </p:sp>
      <p:grpSp>
        <p:nvGrpSpPr>
          <p:cNvPr id="18438" name="Group 41"/>
          <p:cNvGrpSpPr>
            <a:grpSpLocks/>
          </p:cNvGrpSpPr>
          <p:nvPr/>
        </p:nvGrpSpPr>
        <p:grpSpPr bwMode="auto">
          <a:xfrm>
            <a:off x="948214" y="2027148"/>
            <a:ext cx="7823200" cy="1905000"/>
            <a:chOff x="576" y="1248"/>
            <a:chExt cx="4928" cy="1200"/>
          </a:xfrm>
        </p:grpSpPr>
        <p:grpSp>
          <p:nvGrpSpPr>
            <p:cNvPr id="18450" name="Group 39"/>
            <p:cNvGrpSpPr>
              <a:grpSpLocks/>
            </p:cNvGrpSpPr>
            <p:nvPr/>
          </p:nvGrpSpPr>
          <p:grpSpPr bwMode="auto">
            <a:xfrm>
              <a:off x="576" y="1248"/>
              <a:ext cx="2176" cy="1200"/>
              <a:chOff x="576" y="1248"/>
              <a:chExt cx="2176" cy="1200"/>
            </a:xfrm>
          </p:grpSpPr>
          <p:grpSp>
            <p:nvGrpSpPr>
              <p:cNvPr id="18464" name="Group 3"/>
              <p:cNvGrpSpPr>
                <a:grpSpLocks/>
              </p:cNvGrpSpPr>
              <p:nvPr/>
            </p:nvGrpSpPr>
            <p:grpSpPr bwMode="auto">
              <a:xfrm>
                <a:off x="576" y="1248"/>
                <a:ext cx="2176" cy="720"/>
                <a:chOff x="336" y="1152"/>
                <a:chExt cx="3456" cy="2352"/>
              </a:xfrm>
            </p:grpSpPr>
            <p:grpSp>
              <p:nvGrpSpPr>
                <p:cNvPr id="18468" name="Group 4"/>
                <p:cNvGrpSpPr>
                  <a:grpSpLocks/>
                </p:cNvGrpSpPr>
                <p:nvPr/>
              </p:nvGrpSpPr>
              <p:grpSpPr bwMode="auto">
                <a:xfrm>
                  <a:off x="336" y="1440"/>
                  <a:ext cx="3456" cy="2016"/>
                  <a:chOff x="192" y="3360"/>
                  <a:chExt cx="3456" cy="2016"/>
                </a:xfrm>
              </p:grpSpPr>
              <p:sp>
                <p:nvSpPr>
                  <p:cNvPr id="18470" name="Line 5"/>
                  <p:cNvSpPr>
                    <a:spLocks noChangeShapeType="1"/>
                  </p:cNvSpPr>
                  <p:nvPr/>
                </p:nvSpPr>
                <p:spPr bwMode="auto">
                  <a:xfrm>
                    <a:off x="192" y="5184"/>
                    <a:ext cx="34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latin typeface="+mj-lt"/>
                    </a:endParaRPr>
                  </a:p>
                </p:txBody>
              </p:sp>
              <p:sp>
                <p:nvSpPr>
                  <p:cNvPr id="18471" name="Freeform 6"/>
                  <p:cNvSpPr>
                    <a:spLocks/>
                  </p:cNvSpPr>
                  <p:nvPr/>
                </p:nvSpPr>
                <p:spPr bwMode="auto">
                  <a:xfrm>
                    <a:off x="432" y="3600"/>
                    <a:ext cx="1569" cy="1536"/>
                  </a:xfrm>
                  <a:custGeom>
                    <a:avLst/>
                    <a:gdLst>
                      <a:gd name="T0" fmla="*/ 961 w 1774"/>
                      <a:gd name="T1" fmla="*/ 0 h 1895"/>
                      <a:gd name="T2" fmla="*/ 911 w 1774"/>
                      <a:gd name="T3" fmla="*/ 10 h 1895"/>
                      <a:gd name="T4" fmla="*/ 877 w 1774"/>
                      <a:gd name="T5" fmla="*/ 15 h 1895"/>
                      <a:gd name="T6" fmla="*/ 830 w 1774"/>
                      <a:gd name="T7" fmla="*/ 27 h 1895"/>
                      <a:gd name="T8" fmla="*/ 754 w 1774"/>
                      <a:gd name="T9" fmla="*/ 69 h 1895"/>
                      <a:gd name="T10" fmla="*/ 722 w 1774"/>
                      <a:gd name="T11" fmla="*/ 96 h 1895"/>
                      <a:gd name="T12" fmla="*/ 714 w 1774"/>
                      <a:gd name="T13" fmla="*/ 111 h 1895"/>
                      <a:gd name="T14" fmla="*/ 680 w 1774"/>
                      <a:gd name="T15" fmla="*/ 138 h 1895"/>
                      <a:gd name="T16" fmla="*/ 607 w 1774"/>
                      <a:gd name="T17" fmla="*/ 297 h 1895"/>
                      <a:gd name="T18" fmla="*/ 584 w 1774"/>
                      <a:gd name="T19" fmla="*/ 344 h 1895"/>
                      <a:gd name="T20" fmla="*/ 517 w 1774"/>
                      <a:gd name="T21" fmla="*/ 451 h 1895"/>
                      <a:gd name="T22" fmla="*/ 493 w 1774"/>
                      <a:gd name="T23" fmla="*/ 482 h 1895"/>
                      <a:gd name="T24" fmla="*/ 484 w 1774"/>
                      <a:gd name="T25" fmla="*/ 498 h 1895"/>
                      <a:gd name="T26" fmla="*/ 468 w 1774"/>
                      <a:gd name="T27" fmla="*/ 509 h 1895"/>
                      <a:gd name="T28" fmla="*/ 353 w 1774"/>
                      <a:gd name="T29" fmla="*/ 584 h 1895"/>
                      <a:gd name="T30" fmla="*/ 303 w 1774"/>
                      <a:gd name="T31" fmla="*/ 605 h 1895"/>
                      <a:gd name="T32" fmla="*/ 254 w 1774"/>
                      <a:gd name="T33" fmla="*/ 615 h 1895"/>
                      <a:gd name="T34" fmla="*/ 115 w 1774"/>
                      <a:gd name="T35" fmla="*/ 647 h 1895"/>
                      <a:gd name="T36" fmla="*/ 50 w 1774"/>
                      <a:gd name="T37" fmla="*/ 657 h 1895"/>
                      <a:gd name="T38" fmla="*/ 0 w 1774"/>
                      <a:gd name="T39" fmla="*/ 663 h 18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74"/>
                      <a:gd name="T61" fmla="*/ 0 h 1895"/>
                      <a:gd name="T62" fmla="*/ 1774 w 1774"/>
                      <a:gd name="T63" fmla="*/ 1895 h 18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74" h="1895">
                        <a:moveTo>
                          <a:pt x="1774" y="0"/>
                        </a:moveTo>
                        <a:cubicBezTo>
                          <a:pt x="1744" y="10"/>
                          <a:pt x="1714" y="22"/>
                          <a:pt x="1683" y="30"/>
                        </a:cubicBezTo>
                        <a:cubicBezTo>
                          <a:pt x="1663" y="35"/>
                          <a:pt x="1642" y="39"/>
                          <a:pt x="1622" y="45"/>
                        </a:cubicBezTo>
                        <a:cubicBezTo>
                          <a:pt x="1591" y="54"/>
                          <a:pt x="1531" y="76"/>
                          <a:pt x="1531" y="76"/>
                        </a:cubicBezTo>
                        <a:cubicBezTo>
                          <a:pt x="1492" y="135"/>
                          <a:pt x="1461" y="175"/>
                          <a:pt x="1395" y="197"/>
                        </a:cubicBezTo>
                        <a:cubicBezTo>
                          <a:pt x="1358" y="309"/>
                          <a:pt x="1412" y="175"/>
                          <a:pt x="1334" y="273"/>
                        </a:cubicBezTo>
                        <a:cubicBezTo>
                          <a:pt x="1324" y="285"/>
                          <a:pt x="1326" y="304"/>
                          <a:pt x="1319" y="318"/>
                        </a:cubicBezTo>
                        <a:cubicBezTo>
                          <a:pt x="1299" y="359"/>
                          <a:pt x="1288" y="365"/>
                          <a:pt x="1258" y="394"/>
                        </a:cubicBezTo>
                        <a:cubicBezTo>
                          <a:pt x="1220" y="547"/>
                          <a:pt x="1163" y="697"/>
                          <a:pt x="1122" y="849"/>
                        </a:cubicBezTo>
                        <a:cubicBezTo>
                          <a:pt x="1110" y="895"/>
                          <a:pt x="1085" y="938"/>
                          <a:pt x="1077" y="985"/>
                        </a:cubicBezTo>
                        <a:cubicBezTo>
                          <a:pt x="1057" y="1098"/>
                          <a:pt x="1039" y="1207"/>
                          <a:pt x="955" y="1288"/>
                        </a:cubicBezTo>
                        <a:cubicBezTo>
                          <a:pt x="917" y="1405"/>
                          <a:pt x="968" y="1261"/>
                          <a:pt x="910" y="1379"/>
                        </a:cubicBezTo>
                        <a:cubicBezTo>
                          <a:pt x="903" y="1393"/>
                          <a:pt x="903" y="1411"/>
                          <a:pt x="895" y="1425"/>
                        </a:cubicBezTo>
                        <a:cubicBezTo>
                          <a:pt x="888" y="1437"/>
                          <a:pt x="873" y="1444"/>
                          <a:pt x="864" y="1455"/>
                        </a:cubicBezTo>
                        <a:cubicBezTo>
                          <a:pt x="802" y="1537"/>
                          <a:pt x="755" y="1633"/>
                          <a:pt x="652" y="1667"/>
                        </a:cubicBezTo>
                        <a:cubicBezTo>
                          <a:pt x="622" y="1687"/>
                          <a:pt x="596" y="1717"/>
                          <a:pt x="561" y="1728"/>
                        </a:cubicBezTo>
                        <a:cubicBezTo>
                          <a:pt x="531" y="1738"/>
                          <a:pt x="470" y="1758"/>
                          <a:pt x="470" y="1758"/>
                        </a:cubicBezTo>
                        <a:cubicBezTo>
                          <a:pt x="408" y="1822"/>
                          <a:pt x="297" y="1829"/>
                          <a:pt x="213" y="1849"/>
                        </a:cubicBezTo>
                        <a:cubicBezTo>
                          <a:pt x="172" y="1859"/>
                          <a:pt x="132" y="1870"/>
                          <a:pt x="91" y="1880"/>
                        </a:cubicBezTo>
                        <a:cubicBezTo>
                          <a:pt x="61" y="1888"/>
                          <a:pt x="0" y="1895"/>
                          <a:pt x="0" y="1895"/>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latin typeface="+mj-lt"/>
                    </a:endParaRPr>
                  </a:p>
                </p:txBody>
              </p:sp>
              <p:sp>
                <p:nvSpPr>
                  <p:cNvPr id="18472" name="Freeform 7"/>
                  <p:cNvSpPr>
                    <a:spLocks/>
                  </p:cNvSpPr>
                  <p:nvPr/>
                </p:nvSpPr>
                <p:spPr bwMode="auto">
                  <a:xfrm flipH="1">
                    <a:off x="2016" y="3600"/>
                    <a:ext cx="1584" cy="1536"/>
                  </a:xfrm>
                  <a:custGeom>
                    <a:avLst/>
                    <a:gdLst>
                      <a:gd name="T0" fmla="*/ 1007 w 1774"/>
                      <a:gd name="T1" fmla="*/ 0 h 1895"/>
                      <a:gd name="T2" fmla="*/ 955 w 1774"/>
                      <a:gd name="T3" fmla="*/ 10 h 1895"/>
                      <a:gd name="T4" fmla="*/ 921 w 1774"/>
                      <a:gd name="T5" fmla="*/ 15 h 1895"/>
                      <a:gd name="T6" fmla="*/ 869 w 1774"/>
                      <a:gd name="T7" fmla="*/ 27 h 1895"/>
                      <a:gd name="T8" fmla="*/ 793 w 1774"/>
                      <a:gd name="T9" fmla="*/ 69 h 1895"/>
                      <a:gd name="T10" fmla="*/ 756 w 1774"/>
                      <a:gd name="T11" fmla="*/ 96 h 1895"/>
                      <a:gd name="T12" fmla="*/ 748 w 1774"/>
                      <a:gd name="T13" fmla="*/ 111 h 1895"/>
                      <a:gd name="T14" fmla="*/ 714 w 1774"/>
                      <a:gd name="T15" fmla="*/ 138 h 1895"/>
                      <a:gd name="T16" fmla="*/ 637 w 1774"/>
                      <a:gd name="T17" fmla="*/ 297 h 1895"/>
                      <a:gd name="T18" fmla="*/ 612 w 1774"/>
                      <a:gd name="T19" fmla="*/ 344 h 1895"/>
                      <a:gd name="T20" fmla="*/ 542 w 1774"/>
                      <a:gd name="T21" fmla="*/ 451 h 1895"/>
                      <a:gd name="T22" fmla="*/ 517 w 1774"/>
                      <a:gd name="T23" fmla="*/ 482 h 1895"/>
                      <a:gd name="T24" fmla="*/ 508 w 1774"/>
                      <a:gd name="T25" fmla="*/ 498 h 1895"/>
                      <a:gd name="T26" fmla="*/ 489 w 1774"/>
                      <a:gd name="T27" fmla="*/ 509 h 1895"/>
                      <a:gd name="T28" fmla="*/ 370 w 1774"/>
                      <a:gd name="T29" fmla="*/ 584 h 1895"/>
                      <a:gd name="T30" fmla="*/ 318 w 1774"/>
                      <a:gd name="T31" fmla="*/ 605 h 1895"/>
                      <a:gd name="T32" fmla="*/ 267 w 1774"/>
                      <a:gd name="T33" fmla="*/ 615 h 1895"/>
                      <a:gd name="T34" fmla="*/ 121 w 1774"/>
                      <a:gd name="T35" fmla="*/ 647 h 1895"/>
                      <a:gd name="T36" fmla="*/ 51 w 1774"/>
                      <a:gd name="T37" fmla="*/ 657 h 1895"/>
                      <a:gd name="T38" fmla="*/ 0 w 1774"/>
                      <a:gd name="T39" fmla="*/ 663 h 18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74"/>
                      <a:gd name="T61" fmla="*/ 0 h 1895"/>
                      <a:gd name="T62" fmla="*/ 1774 w 1774"/>
                      <a:gd name="T63" fmla="*/ 1895 h 18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74" h="1895">
                        <a:moveTo>
                          <a:pt x="1774" y="0"/>
                        </a:moveTo>
                        <a:cubicBezTo>
                          <a:pt x="1744" y="10"/>
                          <a:pt x="1714" y="22"/>
                          <a:pt x="1683" y="30"/>
                        </a:cubicBezTo>
                        <a:cubicBezTo>
                          <a:pt x="1663" y="35"/>
                          <a:pt x="1642" y="39"/>
                          <a:pt x="1622" y="45"/>
                        </a:cubicBezTo>
                        <a:cubicBezTo>
                          <a:pt x="1591" y="54"/>
                          <a:pt x="1531" y="76"/>
                          <a:pt x="1531" y="76"/>
                        </a:cubicBezTo>
                        <a:cubicBezTo>
                          <a:pt x="1492" y="135"/>
                          <a:pt x="1461" y="175"/>
                          <a:pt x="1395" y="197"/>
                        </a:cubicBezTo>
                        <a:cubicBezTo>
                          <a:pt x="1358" y="309"/>
                          <a:pt x="1412" y="175"/>
                          <a:pt x="1334" y="273"/>
                        </a:cubicBezTo>
                        <a:cubicBezTo>
                          <a:pt x="1324" y="285"/>
                          <a:pt x="1326" y="304"/>
                          <a:pt x="1319" y="318"/>
                        </a:cubicBezTo>
                        <a:cubicBezTo>
                          <a:pt x="1299" y="359"/>
                          <a:pt x="1288" y="365"/>
                          <a:pt x="1258" y="394"/>
                        </a:cubicBezTo>
                        <a:cubicBezTo>
                          <a:pt x="1220" y="547"/>
                          <a:pt x="1163" y="697"/>
                          <a:pt x="1122" y="849"/>
                        </a:cubicBezTo>
                        <a:cubicBezTo>
                          <a:pt x="1110" y="895"/>
                          <a:pt x="1085" y="938"/>
                          <a:pt x="1077" y="985"/>
                        </a:cubicBezTo>
                        <a:cubicBezTo>
                          <a:pt x="1057" y="1098"/>
                          <a:pt x="1039" y="1207"/>
                          <a:pt x="955" y="1288"/>
                        </a:cubicBezTo>
                        <a:cubicBezTo>
                          <a:pt x="917" y="1405"/>
                          <a:pt x="968" y="1261"/>
                          <a:pt x="910" y="1379"/>
                        </a:cubicBezTo>
                        <a:cubicBezTo>
                          <a:pt x="903" y="1393"/>
                          <a:pt x="903" y="1411"/>
                          <a:pt x="895" y="1425"/>
                        </a:cubicBezTo>
                        <a:cubicBezTo>
                          <a:pt x="888" y="1437"/>
                          <a:pt x="873" y="1444"/>
                          <a:pt x="864" y="1455"/>
                        </a:cubicBezTo>
                        <a:cubicBezTo>
                          <a:pt x="802" y="1537"/>
                          <a:pt x="755" y="1633"/>
                          <a:pt x="652" y="1667"/>
                        </a:cubicBezTo>
                        <a:cubicBezTo>
                          <a:pt x="622" y="1687"/>
                          <a:pt x="596" y="1717"/>
                          <a:pt x="561" y="1728"/>
                        </a:cubicBezTo>
                        <a:cubicBezTo>
                          <a:pt x="531" y="1738"/>
                          <a:pt x="470" y="1758"/>
                          <a:pt x="470" y="1758"/>
                        </a:cubicBezTo>
                        <a:cubicBezTo>
                          <a:pt x="408" y="1822"/>
                          <a:pt x="297" y="1829"/>
                          <a:pt x="213" y="1849"/>
                        </a:cubicBezTo>
                        <a:cubicBezTo>
                          <a:pt x="172" y="1859"/>
                          <a:pt x="132" y="1870"/>
                          <a:pt x="91" y="1880"/>
                        </a:cubicBezTo>
                        <a:cubicBezTo>
                          <a:pt x="61" y="1888"/>
                          <a:pt x="0" y="1895"/>
                          <a:pt x="0" y="1895"/>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latin typeface="+mj-lt"/>
                    </a:endParaRPr>
                  </a:p>
                </p:txBody>
              </p:sp>
              <p:sp>
                <p:nvSpPr>
                  <p:cNvPr id="18473" name="Line 8"/>
                  <p:cNvSpPr>
                    <a:spLocks noChangeShapeType="1"/>
                  </p:cNvSpPr>
                  <p:nvPr/>
                </p:nvSpPr>
                <p:spPr bwMode="auto">
                  <a:xfrm flipH="1">
                    <a:off x="2016" y="3360"/>
                    <a:ext cx="0" cy="20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latin typeface="+mj-lt"/>
                    </a:endParaRPr>
                  </a:p>
                </p:txBody>
              </p:sp>
            </p:grpSp>
            <p:sp>
              <p:nvSpPr>
                <p:cNvPr id="18469" name="Line 9"/>
                <p:cNvSpPr>
                  <a:spLocks noChangeShapeType="1"/>
                </p:cNvSpPr>
                <p:nvPr/>
              </p:nvSpPr>
              <p:spPr bwMode="auto">
                <a:xfrm>
                  <a:off x="432" y="1152"/>
                  <a:ext cx="0" cy="23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latin typeface="+mj-lt"/>
                  </a:endParaRPr>
                </a:p>
              </p:txBody>
            </p:sp>
          </p:grpSp>
          <p:sp>
            <p:nvSpPr>
              <p:cNvPr id="18465" name="Line 24"/>
              <p:cNvSpPr>
                <a:spLocks noChangeShapeType="1"/>
              </p:cNvSpPr>
              <p:nvPr/>
            </p:nvSpPr>
            <p:spPr bwMode="auto">
              <a:xfrm>
                <a:off x="1792" y="2268"/>
                <a:ext cx="320" cy="18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IE">
                  <a:latin typeface="+mj-lt"/>
                </a:endParaRPr>
              </a:p>
            </p:txBody>
          </p:sp>
          <p:graphicFrame>
            <p:nvGraphicFramePr>
              <p:cNvPr id="18466" name="Object 27"/>
              <p:cNvGraphicFramePr>
                <a:graphicFrameLocks noChangeAspect="1"/>
              </p:cNvGraphicFramePr>
              <p:nvPr/>
            </p:nvGraphicFramePr>
            <p:xfrm>
              <a:off x="1293" y="2052"/>
              <a:ext cx="858" cy="156"/>
            </p:xfrm>
            <a:graphic>
              <a:graphicData uri="http://schemas.openxmlformats.org/presentationml/2006/ole">
                <mc:AlternateContent xmlns:mc="http://schemas.openxmlformats.org/markup-compatibility/2006">
                  <mc:Choice xmlns:v="urn:schemas-microsoft-com:vml" Requires="v">
                    <p:oleObj spid="_x0000_s119870" name="Equation" r:id="rId4" imgW="1816100" imgH="330200" progId="Equation.3">
                      <p:embed/>
                    </p:oleObj>
                  </mc:Choice>
                  <mc:Fallback>
                    <p:oleObj name="Equation" r:id="rId4" imgW="1816100" imgH="330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3" y="2052"/>
                            <a:ext cx="858"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67" name="Line 31"/>
              <p:cNvSpPr>
                <a:spLocks noChangeShapeType="1"/>
              </p:cNvSpPr>
              <p:nvPr/>
            </p:nvSpPr>
            <p:spPr bwMode="auto">
              <a:xfrm>
                <a:off x="1920" y="1296"/>
                <a:ext cx="0" cy="6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latin typeface="+mj-lt"/>
                </a:endParaRPr>
              </a:p>
            </p:txBody>
          </p:sp>
        </p:grpSp>
        <p:grpSp>
          <p:nvGrpSpPr>
            <p:cNvPr id="18451" name="Group 40"/>
            <p:cNvGrpSpPr>
              <a:grpSpLocks/>
            </p:cNvGrpSpPr>
            <p:nvPr/>
          </p:nvGrpSpPr>
          <p:grpSpPr bwMode="auto">
            <a:xfrm>
              <a:off x="3200" y="1260"/>
              <a:ext cx="2304" cy="1188"/>
              <a:chOff x="3200" y="1260"/>
              <a:chExt cx="2304" cy="1188"/>
            </a:xfrm>
          </p:grpSpPr>
          <p:sp>
            <p:nvSpPr>
              <p:cNvPr id="18452" name="Line 25"/>
              <p:cNvSpPr>
                <a:spLocks noChangeShapeType="1"/>
              </p:cNvSpPr>
              <p:nvPr/>
            </p:nvSpPr>
            <p:spPr bwMode="auto">
              <a:xfrm flipH="1">
                <a:off x="3904" y="2268"/>
                <a:ext cx="320" cy="18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IE">
                  <a:latin typeface="+mj-lt"/>
                </a:endParaRPr>
              </a:p>
            </p:txBody>
          </p:sp>
          <p:grpSp>
            <p:nvGrpSpPr>
              <p:cNvPr id="18453" name="Group 38"/>
              <p:cNvGrpSpPr>
                <a:grpSpLocks/>
              </p:cNvGrpSpPr>
              <p:nvPr/>
            </p:nvGrpSpPr>
            <p:grpSpPr bwMode="auto">
              <a:xfrm>
                <a:off x="3200" y="1260"/>
                <a:ext cx="2304" cy="948"/>
                <a:chOff x="3200" y="1260"/>
                <a:chExt cx="2304" cy="948"/>
              </a:xfrm>
            </p:grpSpPr>
            <p:grpSp>
              <p:nvGrpSpPr>
                <p:cNvPr id="18454" name="Group 10"/>
                <p:cNvGrpSpPr>
                  <a:grpSpLocks/>
                </p:cNvGrpSpPr>
                <p:nvPr/>
              </p:nvGrpSpPr>
              <p:grpSpPr bwMode="auto">
                <a:xfrm>
                  <a:off x="3200" y="1260"/>
                  <a:ext cx="2176" cy="720"/>
                  <a:chOff x="336" y="1152"/>
                  <a:chExt cx="3456" cy="2352"/>
                </a:xfrm>
              </p:grpSpPr>
              <p:grpSp>
                <p:nvGrpSpPr>
                  <p:cNvPr id="18458" name="Group 11"/>
                  <p:cNvGrpSpPr>
                    <a:grpSpLocks/>
                  </p:cNvGrpSpPr>
                  <p:nvPr/>
                </p:nvGrpSpPr>
                <p:grpSpPr bwMode="auto">
                  <a:xfrm>
                    <a:off x="336" y="1440"/>
                    <a:ext cx="3456" cy="2016"/>
                    <a:chOff x="192" y="3360"/>
                    <a:chExt cx="3456" cy="2016"/>
                  </a:xfrm>
                </p:grpSpPr>
                <p:sp>
                  <p:nvSpPr>
                    <p:cNvPr id="18460" name="Line 12"/>
                    <p:cNvSpPr>
                      <a:spLocks noChangeShapeType="1"/>
                    </p:cNvSpPr>
                    <p:nvPr/>
                  </p:nvSpPr>
                  <p:spPr bwMode="auto">
                    <a:xfrm>
                      <a:off x="192" y="5184"/>
                      <a:ext cx="34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latin typeface="+mj-lt"/>
                      </a:endParaRPr>
                    </a:p>
                  </p:txBody>
                </p:sp>
                <p:sp>
                  <p:nvSpPr>
                    <p:cNvPr id="18461" name="Freeform 13"/>
                    <p:cNvSpPr>
                      <a:spLocks/>
                    </p:cNvSpPr>
                    <p:nvPr/>
                  </p:nvSpPr>
                  <p:spPr bwMode="auto">
                    <a:xfrm>
                      <a:off x="432" y="3600"/>
                      <a:ext cx="1569" cy="1536"/>
                    </a:xfrm>
                    <a:custGeom>
                      <a:avLst/>
                      <a:gdLst>
                        <a:gd name="T0" fmla="*/ 961 w 1774"/>
                        <a:gd name="T1" fmla="*/ 0 h 1895"/>
                        <a:gd name="T2" fmla="*/ 911 w 1774"/>
                        <a:gd name="T3" fmla="*/ 10 h 1895"/>
                        <a:gd name="T4" fmla="*/ 877 w 1774"/>
                        <a:gd name="T5" fmla="*/ 15 h 1895"/>
                        <a:gd name="T6" fmla="*/ 830 w 1774"/>
                        <a:gd name="T7" fmla="*/ 27 h 1895"/>
                        <a:gd name="T8" fmla="*/ 754 w 1774"/>
                        <a:gd name="T9" fmla="*/ 69 h 1895"/>
                        <a:gd name="T10" fmla="*/ 722 w 1774"/>
                        <a:gd name="T11" fmla="*/ 96 h 1895"/>
                        <a:gd name="T12" fmla="*/ 714 w 1774"/>
                        <a:gd name="T13" fmla="*/ 111 h 1895"/>
                        <a:gd name="T14" fmla="*/ 680 w 1774"/>
                        <a:gd name="T15" fmla="*/ 138 h 1895"/>
                        <a:gd name="T16" fmla="*/ 607 w 1774"/>
                        <a:gd name="T17" fmla="*/ 297 h 1895"/>
                        <a:gd name="T18" fmla="*/ 584 w 1774"/>
                        <a:gd name="T19" fmla="*/ 344 h 1895"/>
                        <a:gd name="T20" fmla="*/ 517 w 1774"/>
                        <a:gd name="T21" fmla="*/ 451 h 1895"/>
                        <a:gd name="T22" fmla="*/ 493 w 1774"/>
                        <a:gd name="T23" fmla="*/ 482 h 1895"/>
                        <a:gd name="T24" fmla="*/ 484 w 1774"/>
                        <a:gd name="T25" fmla="*/ 498 h 1895"/>
                        <a:gd name="T26" fmla="*/ 468 w 1774"/>
                        <a:gd name="T27" fmla="*/ 509 h 1895"/>
                        <a:gd name="T28" fmla="*/ 353 w 1774"/>
                        <a:gd name="T29" fmla="*/ 584 h 1895"/>
                        <a:gd name="T30" fmla="*/ 303 w 1774"/>
                        <a:gd name="T31" fmla="*/ 605 h 1895"/>
                        <a:gd name="T32" fmla="*/ 254 w 1774"/>
                        <a:gd name="T33" fmla="*/ 615 h 1895"/>
                        <a:gd name="T34" fmla="*/ 115 w 1774"/>
                        <a:gd name="T35" fmla="*/ 647 h 1895"/>
                        <a:gd name="T36" fmla="*/ 50 w 1774"/>
                        <a:gd name="T37" fmla="*/ 657 h 1895"/>
                        <a:gd name="T38" fmla="*/ 0 w 1774"/>
                        <a:gd name="T39" fmla="*/ 663 h 18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74"/>
                        <a:gd name="T61" fmla="*/ 0 h 1895"/>
                        <a:gd name="T62" fmla="*/ 1774 w 1774"/>
                        <a:gd name="T63" fmla="*/ 1895 h 18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74" h="1895">
                          <a:moveTo>
                            <a:pt x="1774" y="0"/>
                          </a:moveTo>
                          <a:cubicBezTo>
                            <a:pt x="1744" y="10"/>
                            <a:pt x="1714" y="22"/>
                            <a:pt x="1683" y="30"/>
                          </a:cubicBezTo>
                          <a:cubicBezTo>
                            <a:pt x="1663" y="35"/>
                            <a:pt x="1642" y="39"/>
                            <a:pt x="1622" y="45"/>
                          </a:cubicBezTo>
                          <a:cubicBezTo>
                            <a:pt x="1591" y="54"/>
                            <a:pt x="1531" y="76"/>
                            <a:pt x="1531" y="76"/>
                          </a:cubicBezTo>
                          <a:cubicBezTo>
                            <a:pt x="1492" y="135"/>
                            <a:pt x="1461" y="175"/>
                            <a:pt x="1395" y="197"/>
                          </a:cubicBezTo>
                          <a:cubicBezTo>
                            <a:pt x="1358" y="309"/>
                            <a:pt x="1412" y="175"/>
                            <a:pt x="1334" y="273"/>
                          </a:cubicBezTo>
                          <a:cubicBezTo>
                            <a:pt x="1324" y="285"/>
                            <a:pt x="1326" y="304"/>
                            <a:pt x="1319" y="318"/>
                          </a:cubicBezTo>
                          <a:cubicBezTo>
                            <a:pt x="1299" y="359"/>
                            <a:pt x="1288" y="365"/>
                            <a:pt x="1258" y="394"/>
                          </a:cubicBezTo>
                          <a:cubicBezTo>
                            <a:pt x="1220" y="547"/>
                            <a:pt x="1163" y="697"/>
                            <a:pt x="1122" y="849"/>
                          </a:cubicBezTo>
                          <a:cubicBezTo>
                            <a:pt x="1110" y="895"/>
                            <a:pt x="1085" y="938"/>
                            <a:pt x="1077" y="985"/>
                          </a:cubicBezTo>
                          <a:cubicBezTo>
                            <a:pt x="1057" y="1098"/>
                            <a:pt x="1039" y="1207"/>
                            <a:pt x="955" y="1288"/>
                          </a:cubicBezTo>
                          <a:cubicBezTo>
                            <a:pt x="917" y="1405"/>
                            <a:pt x="968" y="1261"/>
                            <a:pt x="910" y="1379"/>
                          </a:cubicBezTo>
                          <a:cubicBezTo>
                            <a:pt x="903" y="1393"/>
                            <a:pt x="903" y="1411"/>
                            <a:pt x="895" y="1425"/>
                          </a:cubicBezTo>
                          <a:cubicBezTo>
                            <a:pt x="888" y="1437"/>
                            <a:pt x="873" y="1444"/>
                            <a:pt x="864" y="1455"/>
                          </a:cubicBezTo>
                          <a:cubicBezTo>
                            <a:pt x="802" y="1537"/>
                            <a:pt x="755" y="1633"/>
                            <a:pt x="652" y="1667"/>
                          </a:cubicBezTo>
                          <a:cubicBezTo>
                            <a:pt x="622" y="1687"/>
                            <a:pt x="596" y="1717"/>
                            <a:pt x="561" y="1728"/>
                          </a:cubicBezTo>
                          <a:cubicBezTo>
                            <a:pt x="531" y="1738"/>
                            <a:pt x="470" y="1758"/>
                            <a:pt x="470" y="1758"/>
                          </a:cubicBezTo>
                          <a:cubicBezTo>
                            <a:pt x="408" y="1822"/>
                            <a:pt x="297" y="1829"/>
                            <a:pt x="213" y="1849"/>
                          </a:cubicBezTo>
                          <a:cubicBezTo>
                            <a:pt x="172" y="1859"/>
                            <a:pt x="132" y="1870"/>
                            <a:pt x="91" y="1880"/>
                          </a:cubicBezTo>
                          <a:cubicBezTo>
                            <a:pt x="61" y="1888"/>
                            <a:pt x="0" y="1895"/>
                            <a:pt x="0" y="1895"/>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latin typeface="+mj-lt"/>
                      </a:endParaRPr>
                    </a:p>
                  </p:txBody>
                </p:sp>
                <p:sp>
                  <p:nvSpPr>
                    <p:cNvPr id="18462" name="Freeform 14"/>
                    <p:cNvSpPr>
                      <a:spLocks/>
                    </p:cNvSpPr>
                    <p:nvPr/>
                  </p:nvSpPr>
                  <p:spPr bwMode="auto">
                    <a:xfrm flipH="1">
                      <a:off x="2016" y="3600"/>
                      <a:ext cx="1584" cy="1536"/>
                    </a:xfrm>
                    <a:custGeom>
                      <a:avLst/>
                      <a:gdLst>
                        <a:gd name="T0" fmla="*/ 1007 w 1774"/>
                        <a:gd name="T1" fmla="*/ 0 h 1895"/>
                        <a:gd name="T2" fmla="*/ 955 w 1774"/>
                        <a:gd name="T3" fmla="*/ 10 h 1895"/>
                        <a:gd name="T4" fmla="*/ 921 w 1774"/>
                        <a:gd name="T5" fmla="*/ 15 h 1895"/>
                        <a:gd name="T6" fmla="*/ 869 w 1774"/>
                        <a:gd name="T7" fmla="*/ 27 h 1895"/>
                        <a:gd name="T8" fmla="*/ 793 w 1774"/>
                        <a:gd name="T9" fmla="*/ 69 h 1895"/>
                        <a:gd name="T10" fmla="*/ 756 w 1774"/>
                        <a:gd name="T11" fmla="*/ 96 h 1895"/>
                        <a:gd name="T12" fmla="*/ 748 w 1774"/>
                        <a:gd name="T13" fmla="*/ 111 h 1895"/>
                        <a:gd name="T14" fmla="*/ 714 w 1774"/>
                        <a:gd name="T15" fmla="*/ 138 h 1895"/>
                        <a:gd name="T16" fmla="*/ 637 w 1774"/>
                        <a:gd name="T17" fmla="*/ 297 h 1895"/>
                        <a:gd name="T18" fmla="*/ 612 w 1774"/>
                        <a:gd name="T19" fmla="*/ 344 h 1895"/>
                        <a:gd name="T20" fmla="*/ 542 w 1774"/>
                        <a:gd name="T21" fmla="*/ 451 h 1895"/>
                        <a:gd name="T22" fmla="*/ 517 w 1774"/>
                        <a:gd name="T23" fmla="*/ 482 h 1895"/>
                        <a:gd name="T24" fmla="*/ 508 w 1774"/>
                        <a:gd name="T25" fmla="*/ 498 h 1895"/>
                        <a:gd name="T26" fmla="*/ 489 w 1774"/>
                        <a:gd name="T27" fmla="*/ 509 h 1895"/>
                        <a:gd name="T28" fmla="*/ 370 w 1774"/>
                        <a:gd name="T29" fmla="*/ 584 h 1895"/>
                        <a:gd name="T30" fmla="*/ 318 w 1774"/>
                        <a:gd name="T31" fmla="*/ 605 h 1895"/>
                        <a:gd name="T32" fmla="*/ 267 w 1774"/>
                        <a:gd name="T33" fmla="*/ 615 h 1895"/>
                        <a:gd name="T34" fmla="*/ 121 w 1774"/>
                        <a:gd name="T35" fmla="*/ 647 h 1895"/>
                        <a:gd name="T36" fmla="*/ 51 w 1774"/>
                        <a:gd name="T37" fmla="*/ 657 h 1895"/>
                        <a:gd name="T38" fmla="*/ 0 w 1774"/>
                        <a:gd name="T39" fmla="*/ 663 h 18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74"/>
                        <a:gd name="T61" fmla="*/ 0 h 1895"/>
                        <a:gd name="T62" fmla="*/ 1774 w 1774"/>
                        <a:gd name="T63" fmla="*/ 1895 h 18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74" h="1895">
                          <a:moveTo>
                            <a:pt x="1774" y="0"/>
                          </a:moveTo>
                          <a:cubicBezTo>
                            <a:pt x="1744" y="10"/>
                            <a:pt x="1714" y="22"/>
                            <a:pt x="1683" y="30"/>
                          </a:cubicBezTo>
                          <a:cubicBezTo>
                            <a:pt x="1663" y="35"/>
                            <a:pt x="1642" y="39"/>
                            <a:pt x="1622" y="45"/>
                          </a:cubicBezTo>
                          <a:cubicBezTo>
                            <a:pt x="1591" y="54"/>
                            <a:pt x="1531" y="76"/>
                            <a:pt x="1531" y="76"/>
                          </a:cubicBezTo>
                          <a:cubicBezTo>
                            <a:pt x="1492" y="135"/>
                            <a:pt x="1461" y="175"/>
                            <a:pt x="1395" y="197"/>
                          </a:cubicBezTo>
                          <a:cubicBezTo>
                            <a:pt x="1358" y="309"/>
                            <a:pt x="1412" y="175"/>
                            <a:pt x="1334" y="273"/>
                          </a:cubicBezTo>
                          <a:cubicBezTo>
                            <a:pt x="1324" y="285"/>
                            <a:pt x="1326" y="304"/>
                            <a:pt x="1319" y="318"/>
                          </a:cubicBezTo>
                          <a:cubicBezTo>
                            <a:pt x="1299" y="359"/>
                            <a:pt x="1288" y="365"/>
                            <a:pt x="1258" y="394"/>
                          </a:cubicBezTo>
                          <a:cubicBezTo>
                            <a:pt x="1220" y="547"/>
                            <a:pt x="1163" y="697"/>
                            <a:pt x="1122" y="849"/>
                          </a:cubicBezTo>
                          <a:cubicBezTo>
                            <a:pt x="1110" y="895"/>
                            <a:pt x="1085" y="938"/>
                            <a:pt x="1077" y="985"/>
                          </a:cubicBezTo>
                          <a:cubicBezTo>
                            <a:pt x="1057" y="1098"/>
                            <a:pt x="1039" y="1207"/>
                            <a:pt x="955" y="1288"/>
                          </a:cubicBezTo>
                          <a:cubicBezTo>
                            <a:pt x="917" y="1405"/>
                            <a:pt x="968" y="1261"/>
                            <a:pt x="910" y="1379"/>
                          </a:cubicBezTo>
                          <a:cubicBezTo>
                            <a:pt x="903" y="1393"/>
                            <a:pt x="903" y="1411"/>
                            <a:pt x="895" y="1425"/>
                          </a:cubicBezTo>
                          <a:cubicBezTo>
                            <a:pt x="888" y="1437"/>
                            <a:pt x="873" y="1444"/>
                            <a:pt x="864" y="1455"/>
                          </a:cubicBezTo>
                          <a:cubicBezTo>
                            <a:pt x="802" y="1537"/>
                            <a:pt x="755" y="1633"/>
                            <a:pt x="652" y="1667"/>
                          </a:cubicBezTo>
                          <a:cubicBezTo>
                            <a:pt x="622" y="1687"/>
                            <a:pt x="596" y="1717"/>
                            <a:pt x="561" y="1728"/>
                          </a:cubicBezTo>
                          <a:cubicBezTo>
                            <a:pt x="531" y="1738"/>
                            <a:pt x="470" y="1758"/>
                            <a:pt x="470" y="1758"/>
                          </a:cubicBezTo>
                          <a:cubicBezTo>
                            <a:pt x="408" y="1822"/>
                            <a:pt x="297" y="1829"/>
                            <a:pt x="213" y="1849"/>
                          </a:cubicBezTo>
                          <a:cubicBezTo>
                            <a:pt x="172" y="1859"/>
                            <a:pt x="132" y="1870"/>
                            <a:pt x="91" y="1880"/>
                          </a:cubicBezTo>
                          <a:cubicBezTo>
                            <a:pt x="61" y="1888"/>
                            <a:pt x="0" y="1895"/>
                            <a:pt x="0" y="1895"/>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latin typeface="+mj-lt"/>
                      </a:endParaRPr>
                    </a:p>
                  </p:txBody>
                </p:sp>
                <p:sp>
                  <p:nvSpPr>
                    <p:cNvPr id="18463" name="Line 15"/>
                    <p:cNvSpPr>
                      <a:spLocks noChangeShapeType="1"/>
                    </p:cNvSpPr>
                    <p:nvPr/>
                  </p:nvSpPr>
                  <p:spPr bwMode="auto">
                    <a:xfrm flipH="1">
                      <a:off x="2016" y="3360"/>
                      <a:ext cx="0" cy="20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latin typeface="+mj-lt"/>
                      </a:endParaRPr>
                    </a:p>
                  </p:txBody>
                </p:sp>
              </p:grpSp>
              <p:sp>
                <p:nvSpPr>
                  <p:cNvPr id="18459" name="Line 16"/>
                  <p:cNvSpPr>
                    <a:spLocks noChangeShapeType="1"/>
                  </p:cNvSpPr>
                  <p:nvPr/>
                </p:nvSpPr>
                <p:spPr bwMode="auto">
                  <a:xfrm>
                    <a:off x="432" y="1152"/>
                    <a:ext cx="0" cy="23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latin typeface="+mj-lt"/>
                    </a:endParaRPr>
                  </a:p>
                </p:txBody>
              </p:sp>
            </p:grpSp>
            <p:graphicFrame>
              <p:nvGraphicFramePr>
                <p:cNvPr id="18455" name="Object 28"/>
                <p:cNvGraphicFramePr>
                  <a:graphicFrameLocks noChangeAspect="1"/>
                </p:cNvGraphicFramePr>
                <p:nvPr/>
              </p:nvGraphicFramePr>
              <p:xfrm>
                <a:off x="3774" y="2052"/>
                <a:ext cx="888" cy="156"/>
              </p:xfrm>
              <a:graphic>
                <a:graphicData uri="http://schemas.openxmlformats.org/presentationml/2006/ole">
                  <mc:AlternateContent xmlns:mc="http://schemas.openxmlformats.org/markup-compatibility/2006">
                    <mc:Choice xmlns:v="urn:schemas-microsoft-com:vml" Requires="v">
                      <p:oleObj spid="_x0000_s119871" name="Equation" r:id="rId6" imgW="1879600" imgH="330200" progId="Equation.3">
                        <p:embed/>
                      </p:oleObj>
                    </mc:Choice>
                    <mc:Fallback>
                      <p:oleObj name="Equation" r:id="rId6" imgW="1879600" imgH="330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4" y="2052"/>
                              <a:ext cx="888"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56" name="Line 32"/>
                <p:cNvSpPr>
                  <a:spLocks noChangeShapeType="1"/>
                </p:cNvSpPr>
                <p:nvPr/>
              </p:nvSpPr>
              <p:spPr bwMode="auto">
                <a:xfrm>
                  <a:off x="4544" y="1332"/>
                  <a:ext cx="0" cy="6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latin typeface="+mj-lt"/>
                  </a:endParaRPr>
                </a:p>
              </p:txBody>
            </p:sp>
            <p:sp>
              <p:nvSpPr>
                <p:cNvPr id="18457" name="Text Box 34"/>
                <p:cNvSpPr txBox="1">
                  <a:spLocks noChangeArrowheads="1"/>
                </p:cNvSpPr>
                <p:nvPr/>
              </p:nvSpPr>
              <p:spPr bwMode="auto">
                <a:xfrm>
                  <a:off x="4608" y="1296"/>
                  <a:ext cx="8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b="1">
                      <a:latin typeface="+mj-lt"/>
                    </a:rPr>
                    <a:t>X = 236</a:t>
                  </a:r>
                </a:p>
              </p:txBody>
            </p:sp>
          </p:grpSp>
        </p:grpSp>
      </p:grpSp>
      <p:grpSp>
        <p:nvGrpSpPr>
          <p:cNvPr id="18439" name="Group 42"/>
          <p:cNvGrpSpPr>
            <a:grpSpLocks/>
          </p:cNvGrpSpPr>
          <p:nvPr/>
        </p:nvGrpSpPr>
        <p:grpSpPr bwMode="auto">
          <a:xfrm>
            <a:off x="3554589" y="3989239"/>
            <a:ext cx="3987800" cy="1485900"/>
            <a:chOff x="1776" y="3072"/>
            <a:chExt cx="2512" cy="936"/>
          </a:xfrm>
        </p:grpSpPr>
        <p:grpSp>
          <p:nvGrpSpPr>
            <p:cNvPr id="18440" name="Group 17"/>
            <p:cNvGrpSpPr>
              <a:grpSpLocks/>
            </p:cNvGrpSpPr>
            <p:nvPr/>
          </p:nvGrpSpPr>
          <p:grpSpPr bwMode="auto">
            <a:xfrm>
              <a:off x="1776" y="3072"/>
              <a:ext cx="2176" cy="720"/>
              <a:chOff x="336" y="1152"/>
              <a:chExt cx="3456" cy="2352"/>
            </a:xfrm>
          </p:grpSpPr>
          <p:grpSp>
            <p:nvGrpSpPr>
              <p:cNvPr id="18444" name="Group 18"/>
              <p:cNvGrpSpPr>
                <a:grpSpLocks/>
              </p:cNvGrpSpPr>
              <p:nvPr/>
            </p:nvGrpSpPr>
            <p:grpSpPr bwMode="auto">
              <a:xfrm>
                <a:off x="336" y="1440"/>
                <a:ext cx="3456" cy="2016"/>
                <a:chOff x="192" y="3360"/>
                <a:chExt cx="3456" cy="2016"/>
              </a:xfrm>
            </p:grpSpPr>
            <p:sp>
              <p:nvSpPr>
                <p:cNvPr id="18446" name="Line 19"/>
                <p:cNvSpPr>
                  <a:spLocks noChangeShapeType="1"/>
                </p:cNvSpPr>
                <p:nvPr/>
              </p:nvSpPr>
              <p:spPr bwMode="auto">
                <a:xfrm>
                  <a:off x="192" y="5184"/>
                  <a:ext cx="34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latin typeface="+mj-lt"/>
                  </a:endParaRPr>
                </a:p>
              </p:txBody>
            </p:sp>
            <p:sp>
              <p:nvSpPr>
                <p:cNvPr id="18447" name="Freeform 20"/>
                <p:cNvSpPr>
                  <a:spLocks/>
                </p:cNvSpPr>
                <p:nvPr/>
              </p:nvSpPr>
              <p:spPr bwMode="auto">
                <a:xfrm>
                  <a:off x="432" y="3600"/>
                  <a:ext cx="1569" cy="1536"/>
                </a:xfrm>
                <a:custGeom>
                  <a:avLst/>
                  <a:gdLst>
                    <a:gd name="T0" fmla="*/ 961 w 1774"/>
                    <a:gd name="T1" fmla="*/ 0 h 1895"/>
                    <a:gd name="T2" fmla="*/ 911 w 1774"/>
                    <a:gd name="T3" fmla="*/ 10 h 1895"/>
                    <a:gd name="T4" fmla="*/ 877 w 1774"/>
                    <a:gd name="T5" fmla="*/ 15 h 1895"/>
                    <a:gd name="T6" fmla="*/ 830 w 1774"/>
                    <a:gd name="T7" fmla="*/ 27 h 1895"/>
                    <a:gd name="T8" fmla="*/ 754 w 1774"/>
                    <a:gd name="T9" fmla="*/ 69 h 1895"/>
                    <a:gd name="T10" fmla="*/ 722 w 1774"/>
                    <a:gd name="T11" fmla="*/ 96 h 1895"/>
                    <a:gd name="T12" fmla="*/ 714 w 1774"/>
                    <a:gd name="T13" fmla="*/ 111 h 1895"/>
                    <a:gd name="T14" fmla="*/ 680 w 1774"/>
                    <a:gd name="T15" fmla="*/ 138 h 1895"/>
                    <a:gd name="T16" fmla="*/ 607 w 1774"/>
                    <a:gd name="T17" fmla="*/ 297 h 1895"/>
                    <a:gd name="T18" fmla="*/ 584 w 1774"/>
                    <a:gd name="T19" fmla="*/ 344 h 1895"/>
                    <a:gd name="T20" fmla="*/ 517 w 1774"/>
                    <a:gd name="T21" fmla="*/ 451 h 1895"/>
                    <a:gd name="T22" fmla="*/ 493 w 1774"/>
                    <a:gd name="T23" fmla="*/ 482 h 1895"/>
                    <a:gd name="T24" fmla="*/ 484 w 1774"/>
                    <a:gd name="T25" fmla="*/ 498 h 1895"/>
                    <a:gd name="T26" fmla="*/ 468 w 1774"/>
                    <a:gd name="T27" fmla="*/ 509 h 1895"/>
                    <a:gd name="T28" fmla="*/ 353 w 1774"/>
                    <a:gd name="T29" fmla="*/ 584 h 1895"/>
                    <a:gd name="T30" fmla="*/ 303 w 1774"/>
                    <a:gd name="T31" fmla="*/ 605 h 1895"/>
                    <a:gd name="T32" fmla="*/ 254 w 1774"/>
                    <a:gd name="T33" fmla="*/ 615 h 1895"/>
                    <a:gd name="T34" fmla="*/ 115 w 1774"/>
                    <a:gd name="T35" fmla="*/ 647 h 1895"/>
                    <a:gd name="T36" fmla="*/ 50 w 1774"/>
                    <a:gd name="T37" fmla="*/ 657 h 1895"/>
                    <a:gd name="T38" fmla="*/ 0 w 1774"/>
                    <a:gd name="T39" fmla="*/ 663 h 18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74"/>
                    <a:gd name="T61" fmla="*/ 0 h 1895"/>
                    <a:gd name="T62" fmla="*/ 1774 w 1774"/>
                    <a:gd name="T63" fmla="*/ 1895 h 18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74" h="1895">
                      <a:moveTo>
                        <a:pt x="1774" y="0"/>
                      </a:moveTo>
                      <a:cubicBezTo>
                        <a:pt x="1744" y="10"/>
                        <a:pt x="1714" y="22"/>
                        <a:pt x="1683" y="30"/>
                      </a:cubicBezTo>
                      <a:cubicBezTo>
                        <a:pt x="1663" y="35"/>
                        <a:pt x="1642" y="39"/>
                        <a:pt x="1622" y="45"/>
                      </a:cubicBezTo>
                      <a:cubicBezTo>
                        <a:pt x="1591" y="54"/>
                        <a:pt x="1531" y="76"/>
                        <a:pt x="1531" y="76"/>
                      </a:cubicBezTo>
                      <a:cubicBezTo>
                        <a:pt x="1492" y="135"/>
                        <a:pt x="1461" y="175"/>
                        <a:pt x="1395" y="197"/>
                      </a:cubicBezTo>
                      <a:cubicBezTo>
                        <a:pt x="1358" y="309"/>
                        <a:pt x="1412" y="175"/>
                        <a:pt x="1334" y="273"/>
                      </a:cubicBezTo>
                      <a:cubicBezTo>
                        <a:pt x="1324" y="285"/>
                        <a:pt x="1326" y="304"/>
                        <a:pt x="1319" y="318"/>
                      </a:cubicBezTo>
                      <a:cubicBezTo>
                        <a:pt x="1299" y="359"/>
                        <a:pt x="1288" y="365"/>
                        <a:pt x="1258" y="394"/>
                      </a:cubicBezTo>
                      <a:cubicBezTo>
                        <a:pt x="1220" y="547"/>
                        <a:pt x="1163" y="697"/>
                        <a:pt x="1122" y="849"/>
                      </a:cubicBezTo>
                      <a:cubicBezTo>
                        <a:pt x="1110" y="895"/>
                        <a:pt x="1085" y="938"/>
                        <a:pt x="1077" y="985"/>
                      </a:cubicBezTo>
                      <a:cubicBezTo>
                        <a:pt x="1057" y="1098"/>
                        <a:pt x="1039" y="1207"/>
                        <a:pt x="955" y="1288"/>
                      </a:cubicBezTo>
                      <a:cubicBezTo>
                        <a:pt x="917" y="1405"/>
                        <a:pt x="968" y="1261"/>
                        <a:pt x="910" y="1379"/>
                      </a:cubicBezTo>
                      <a:cubicBezTo>
                        <a:pt x="903" y="1393"/>
                        <a:pt x="903" y="1411"/>
                        <a:pt x="895" y="1425"/>
                      </a:cubicBezTo>
                      <a:cubicBezTo>
                        <a:pt x="888" y="1437"/>
                        <a:pt x="873" y="1444"/>
                        <a:pt x="864" y="1455"/>
                      </a:cubicBezTo>
                      <a:cubicBezTo>
                        <a:pt x="802" y="1537"/>
                        <a:pt x="755" y="1633"/>
                        <a:pt x="652" y="1667"/>
                      </a:cubicBezTo>
                      <a:cubicBezTo>
                        <a:pt x="622" y="1687"/>
                        <a:pt x="596" y="1717"/>
                        <a:pt x="561" y="1728"/>
                      </a:cubicBezTo>
                      <a:cubicBezTo>
                        <a:pt x="531" y="1738"/>
                        <a:pt x="470" y="1758"/>
                        <a:pt x="470" y="1758"/>
                      </a:cubicBezTo>
                      <a:cubicBezTo>
                        <a:pt x="408" y="1822"/>
                        <a:pt x="297" y="1829"/>
                        <a:pt x="213" y="1849"/>
                      </a:cubicBezTo>
                      <a:cubicBezTo>
                        <a:pt x="172" y="1859"/>
                        <a:pt x="132" y="1870"/>
                        <a:pt x="91" y="1880"/>
                      </a:cubicBezTo>
                      <a:cubicBezTo>
                        <a:pt x="61" y="1888"/>
                        <a:pt x="0" y="1895"/>
                        <a:pt x="0" y="1895"/>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latin typeface="+mj-lt"/>
                  </a:endParaRPr>
                </a:p>
              </p:txBody>
            </p:sp>
            <p:sp>
              <p:nvSpPr>
                <p:cNvPr id="18448" name="Freeform 21"/>
                <p:cNvSpPr>
                  <a:spLocks/>
                </p:cNvSpPr>
                <p:nvPr/>
              </p:nvSpPr>
              <p:spPr bwMode="auto">
                <a:xfrm flipH="1">
                  <a:off x="2016" y="3600"/>
                  <a:ext cx="1584" cy="1536"/>
                </a:xfrm>
                <a:custGeom>
                  <a:avLst/>
                  <a:gdLst>
                    <a:gd name="T0" fmla="*/ 1007 w 1774"/>
                    <a:gd name="T1" fmla="*/ 0 h 1895"/>
                    <a:gd name="T2" fmla="*/ 955 w 1774"/>
                    <a:gd name="T3" fmla="*/ 10 h 1895"/>
                    <a:gd name="T4" fmla="*/ 921 w 1774"/>
                    <a:gd name="T5" fmla="*/ 15 h 1895"/>
                    <a:gd name="T6" fmla="*/ 869 w 1774"/>
                    <a:gd name="T7" fmla="*/ 27 h 1895"/>
                    <a:gd name="T8" fmla="*/ 793 w 1774"/>
                    <a:gd name="T9" fmla="*/ 69 h 1895"/>
                    <a:gd name="T10" fmla="*/ 756 w 1774"/>
                    <a:gd name="T11" fmla="*/ 96 h 1895"/>
                    <a:gd name="T12" fmla="*/ 748 w 1774"/>
                    <a:gd name="T13" fmla="*/ 111 h 1895"/>
                    <a:gd name="T14" fmla="*/ 714 w 1774"/>
                    <a:gd name="T15" fmla="*/ 138 h 1895"/>
                    <a:gd name="T16" fmla="*/ 637 w 1774"/>
                    <a:gd name="T17" fmla="*/ 297 h 1895"/>
                    <a:gd name="T18" fmla="*/ 612 w 1774"/>
                    <a:gd name="T19" fmla="*/ 344 h 1895"/>
                    <a:gd name="T20" fmla="*/ 542 w 1774"/>
                    <a:gd name="T21" fmla="*/ 451 h 1895"/>
                    <a:gd name="T22" fmla="*/ 517 w 1774"/>
                    <a:gd name="T23" fmla="*/ 482 h 1895"/>
                    <a:gd name="T24" fmla="*/ 508 w 1774"/>
                    <a:gd name="T25" fmla="*/ 498 h 1895"/>
                    <a:gd name="T26" fmla="*/ 489 w 1774"/>
                    <a:gd name="T27" fmla="*/ 509 h 1895"/>
                    <a:gd name="T28" fmla="*/ 370 w 1774"/>
                    <a:gd name="T29" fmla="*/ 584 h 1895"/>
                    <a:gd name="T30" fmla="*/ 318 w 1774"/>
                    <a:gd name="T31" fmla="*/ 605 h 1895"/>
                    <a:gd name="T32" fmla="*/ 267 w 1774"/>
                    <a:gd name="T33" fmla="*/ 615 h 1895"/>
                    <a:gd name="T34" fmla="*/ 121 w 1774"/>
                    <a:gd name="T35" fmla="*/ 647 h 1895"/>
                    <a:gd name="T36" fmla="*/ 51 w 1774"/>
                    <a:gd name="T37" fmla="*/ 657 h 1895"/>
                    <a:gd name="T38" fmla="*/ 0 w 1774"/>
                    <a:gd name="T39" fmla="*/ 663 h 18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74"/>
                    <a:gd name="T61" fmla="*/ 0 h 1895"/>
                    <a:gd name="T62" fmla="*/ 1774 w 1774"/>
                    <a:gd name="T63" fmla="*/ 1895 h 18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74" h="1895">
                      <a:moveTo>
                        <a:pt x="1774" y="0"/>
                      </a:moveTo>
                      <a:cubicBezTo>
                        <a:pt x="1744" y="10"/>
                        <a:pt x="1714" y="22"/>
                        <a:pt x="1683" y="30"/>
                      </a:cubicBezTo>
                      <a:cubicBezTo>
                        <a:pt x="1663" y="35"/>
                        <a:pt x="1642" y="39"/>
                        <a:pt x="1622" y="45"/>
                      </a:cubicBezTo>
                      <a:cubicBezTo>
                        <a:pt x="1591" y="54"/>
                        <a:pt x="1531" y="76"/>
                        <a:pt x="1531" y="76"/>
                      </a:cubicBezTo>
                      <a:cubicBezTo>
                        <a:pt x="1492" y="135"/>
                        <a:pt x="1461" y="175"/>
                        <a:pt x="1395" y="197"/>
                      </a:cubicBezTo>
                      <a:cubicBezTo>
                        <a:pt x="1358" y="309"/>
                        <a:pt x="1412" y="175"/>
                        <a:pt x="1334" y="273"/>
                      </a:cubicBezTo>
                      <a:cubicBezTo>
                        <a:pt x="1324" y="285"/>
                        <a:pt x="1326" y="304"/>
                        <a:pt x="1319" y="318"/>
                      </a:cubicBezTo>
                      <a:cubicBezTo>
                        <a:pt x="1299" y="359"/>
                        <a:pt x="1288" y="365"/>
                        <a:pt x="1258" y="394"/>
                      </a:cubicBezTo>
                      <a:cubicBezTo>
                        <a:pt x="1220" y="547"/>
                        <a:pt x="1163" y="697"/>
                        <a:pt x="1122" y="849"/>
                      </a:cubicBezTo>
                      <a:cubicBezTo>
                        <a:pt x="1110" y="895"/>
                        <a:pt x="1085" y="938"/>
                        <a:pt x="1077" y="985"/>
                      </a:cubicBezTo>
                      <a:cubicBezTo>
                        <a:pt x="1057" y="1098"/>
                        <a:pt x="1039" y="1207"/>
                        <a:pt x="955" y="1288"/>
                      </a:cubicBezTo>
                      <a:cubicBezTo>
                        <a:pt x="917" y="1405"/>
                        <a:pt x="968" y="1261"/>
                        <a:pt x="910" y="1379"/>
                      </a:cubicBezTo>
                      <a:cubicBezTo>
                        <a:pt x="903" y="1393"/>
                        <a:pt x="903" y="1411"/>
                        <a:pt x="895" y="1425"/>
                      </a:cubicBezTo>
                      <a:cubicBezTo>
                        <a:pt x="888" y="1437"/>
                        <a:pt x="873" y="1444"/>
                        <a:pt x="864" y="1455"/>
                      </a:cubicBezTo>
                      <a:cubicBezTo>
                        <a:pt x="802" y="1537"/>
                        <a:pt x="755" y="1633"/>
                        <a:pt x="652" y="1667"/>
                      </a:cubicBezTo>
                      <a:cubicBezTo>
                        <a:pt x="622" y="1687"/>
                        <a:pt x="596" y="1717"/>
                        <a:pt x="561" y="1728"/>
                      </a:cubicBezTo>
                      <a:cubicBezTo>
                        <a:pt x="531" y="1738"/>
                        <a:pt x="470" y="1758"/>
                        <a:pt x="470" y="1758"/>
                      </a:cubicBezTo>
                      <a:cubicBezTo>
                        <a:pt x="408" y="1822"/>
                        <a:pt x="297" y="1829"/>
                        <a:pt x="213" y="1849"/>
                      </a:cubicBezTo>
                      <a:cubicBezTo>
                        <a:pt x="172" y="1859"/>
                        <a:pt x="132" y="1870"/>
                        <a:pt x="91" y="1880"/>
                      </a:cubicBezTo>
                      <a:cubicBezTo>
                        <a:pt x="61" y="1888"/>
                        <a:pt x="0" y="1895"/>
                        <a:pt x="0" y="1895"/>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latin typeface="+mj-lt"/>
                  </a:endParaRPr>
                </a:p>
              </p:txBody>
            </p:sp>
            <p:sp>
              <p:nvSpPr>
                <p:cNvPr id="18449" name="Line 22"/>
                <p:cNvSpPr>
                  <a:spLocks noChangeShapeType="1"/>
                </p:cNvSpPr>
                <p:nvPr/>
              </p:nvSpPr>
              <p:spPr bwMode="auto">
                <a:xfrm flipH="1">
                  <a:off x="2016" y="3360"/>
                  <a:ext cx="0" cy="20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latin typeface="+mj-lt"/>
                  </a:endParaRPr>
                </a:p>
              </p:txBody>
            </p:sp>
          </p:grpSp>
          <p:sp>
            <p:nvSpPr>
              <p:cNvPr id="18445" name="Line 23"/>
              <p:cNvSpPr>
                <a:spLocks noChangeShapeType="1"/>
              </p:cNvSpPr>
              <p:nvPr/>
            </p:nvSpPr>
            <p:spPr bwMode="auto">
              <a:xfrm>
                <a:off x="432" y="1152"/>
                <a:ext cx="0" cy="23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latin typeface="+mj-lt"/>
                </a:endParaRPr>
              </a:p>
            </p:txBody>
          </p:sp>
        </p:grpSp>
        <p:graphicFrame>
          <p:nvGraphicFramePr>
            <p:cNvPr id="18441" name="Object 30"/>
            <p:cNvGraphicFramePr>
              <a:graphicFrameLocks noChangeAspect="1"/>
            </p:cNvGraphicFramePr>
            <p:nvPr/>
          </p:nvGraphicFramePr>
          <p:xfrm>
            <a:off x="2520" y="3852"/>
            <a:ext cx="708" cy="156"/>
          </p:xfrm>
          <a:graphic>
            <a:graphicData uri="http://schemas.openxmlformats.org/presentationml/2006/ole">
              <mc:AlternateContent xmlns:mc="http://schemas.openxmlformats.org/markup-compatibility/2006">
                <mc:Choice xmlns:v="urn:schemas-microsoft-com:vml" Requires="v">
                  <p:oleObj spid="_x0000_s119872" name="Equation" r:id="rId8" imgW="1498600" imgH="330200" progId="Equation.3">
                    <p:embed/>
                  </p:oleObj>
                </mc:Choice>
                <mc:Fallback>
                  <p:oleObj name="Equation" r:id="rId8" imgW="1498600" imgH="330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0" y="3852"/>
                          <a:ext cx="708"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2" name="Line 35"/>
            <p:cNvSpPr>
              <a:spLocks noChangeShapeType="1"/>
            </p:cNvSpPr>
            <p:nvPr/>
          </p:nvSpPr>
          <p:spPr bwMode="auto">
            <a:xfrm>
              <a:off x="3200" y="3132"/>
              <a:ext cx="0" cy="6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E">
                <a:latin typeface="+mj-lt"/>
              </a:endParaRPr>
            </a:p>
          </p:txBody>
        </p:sp>
        <p:sp>
          <p:nvSpPr>
            <p:cNvPr id="18443" name="Text Box 36"/>
            <p:cNvSpPr txBox="1">
              <a:spLocks noChangeArrowheads="1"/>
            </p:cNvSpPr>
            <p:nvPr/>
          </p:nvSpPr>
          <p:spPr bwMode="auto">
            <a:xfrm>
              <a:off x="3392" y="3132"/>
              <a:ext cx="8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b="1">
                  <a:latin typeface="+mj-lt"/>
                </a:rPr>
                <a:t>z = 1.5</a:t>
              </a:r>
            </a:p>
          </p:txBody>
        </p:sp>
      </p:grpSp>
      <p:sp>
        <p:nvSpPr>
          <p:cNvPr id="2" name="Title 1"/>
          <p:cNvSpPr>
            <a:spLocks noGrp="1"/>
          </p:cNvSpPr>
          <p:nvPr>
            <p:ph type="title"/>
          </p:nvPr>
        </p:nvSpPr>
        <p:spPr/>
        <p:txBody>
          <a:bodyPr>
            <a:normAutofit fontScale="90000"/>
          </a:bodyPr>
          <a:lstStyle/>
          <a:p>
            <a:r>
              <a:rPr lang="en-GB" dirty="0" smtClean="0"/>
              <a:t>Raw score distributions V Z Score distributions</a:t>
            </a:r>
            <a:endParaRPr lang="en-IE" dirty="0"/>
          </a:p>
        </p:txBody>
      </p:sp>
      <p:sp>
        <p:nvSpPr>
          <p:cNvPr id="5" name="TextBox 4"/>
          <p:cNvSpPr txBox="1"/>
          <p:nvPr/>
        </p:nvSpPr>
        <p:spPr>
          <a:xfrm>
            <a:off x="568561" y="1321862"/>
            <a:ext cx="7133684" cy="369332"/>
          </a:xfrm>
          <a:prstGeom prst="rect">
            <a:avLst/>
          </a:prstGeom>
          <a:noFill/>
        </p:spPr>
        <p:txBody>
          <a:bodyPr wrap="none" rtlCol="0">
            <a:spAutoFit/>
          </a:bodyPr>
          <a:lstStyle/>
          <a:p>
            <a:r>
              <a:rPr lang="en-GB" dirty="0">
                <a:latin typeface="+mj-lt"/>
              </a:rPr>
              <a:t>A score, X, is expressed in the original units of measurement</a:t>
            </a:r>
            <a:r>
              <a:rPr lang="en-GB" dirty="0" smtClean="0">
                <a:latin typeface="+mj-lt"/>
              </a:rPr>
              <a:t>:</a:t>
            </a:r>
            <a:endParaRPr lang="en-GB" dirty="0">
              <a:latin typeface="+mj-lt"/>
            </a:endParaRPr>
          </a:p>
        </p:txBody>
      </p:sp>
    </p:spTree>
    <p:extLst>
      <p:ext uri="{BB962C8B-B14F-4D97-AF65-F5344CB8AC3E}">
        <p14:creationId xmlns:p14="http://schemas.microsoft.com/office/powerpoint/2010/main" val="1786776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 Standard Normal Distribution</a:t>
            </a:r>
            <a:endParaRPr lang="en-IE" dirty="0"/>
          </a:p>
        </p:txBody>
      </p:sp>
      <p:sp>
        <p:nvSpPr>
          <p:cNvPr id="3" name="Content Placeholder 2"/>
          <p:cNvSpPr>
            <a:spLocks noGrp="1"/>
          </p:cNvSpPr>
          <p:nvPr>
            <p:ph sz="quarter" idx="1"/>
          </p:nvPr>
        </p:nvSpPr>
        <p:spPr/>
        <p:txBody>
          <a:bodyPr>
            <a:normAutofit/>
          </a:bodyPr>
          <a:lstStyle/>
          <a:p>
            <a:r>
              <a:rPr lang="en-IE" dirty="0" smtClean="0"/>
              <a:t>The </a:t>
            </a:r>
            <a:r>
              <a:rPr lang="en-IE" dirty="0"/>
              <a:t>distribution of a normal variable with </a:t>
            </a:r>
            <a:r>
              <a:rPr lang="en-IE" dirty="0" smtClean="0"/>
              <a:t>mean equal </a:t>
            </a:r>
            <a:r>
              <a:rPr lang="en-IE" dirty="0"/>
              <a:t>to zero and </a:t>
            </a:r>
            <a:r>
              <a:rPr lang="en-IE" dirty="0" smtClean="0"/>
              <a:t>standard deviation </a:t>
            </a:r>
            <a:r>
              <a:rPr lang="en-IE" dirty="0"/>
              <a:t>equal to 1. </a:t>
            </a:r>
            <a:endParaRPr lang="en-IE" dirty="0" smtClean="0"/>
          </a:p>
          <a:p>
            <a:pPr lvl="1"/>
            <a:r>
              <a:rPr lang="en-IE" dirty="0" smtClean="0"/>
              <a:t>Looks </a:t>
            </a:r>
            <a:r>
              <a:rPr lang="en-IE" dirty="0"/>
              <a:t>identical to </a:t>
            </a:r>
            <a:r>
              <a:rPr lang="en-IE" dirty="0" smtClean="0"/>
              <a:t>that of </a:t>
            </a:r>
            <a:r>
              <a:rPr lang="en-IE" dirty="0"/>
              <a:t>the </a:t>
            </a:r>
            <a:r>
              <a:rPr lang="en-IE" dirty="0" smtClean="0"/>
              <a:t>normal</a:t>
            </a:r>
            <a:r>
              <a:rPr lang="en-IE" dirty="0"/>
              <a:t> </a:t>
            </a:r>
            <a:r>
              <a:rPr lang="en-IE" dirty="0" smtClean="0"/>
              <a:t>but uses a different measurement scale.</a:t>
            </a:r>
          </a:p>
          <a:p>
            <a:r>
              <a:rPr lang="en-IE" dirty="0" smtClean="0"/>
              <a:t>So what? </a:t>
            </a:r>
          </a:p>
          <a:p>
            <a:pPr lvl="1"/>
            <a:r>
              <a:rPr lang="en-IE" dirty="0" smtClean="0"/>
              <a:t>It </a:t>
            </a:r>
            <a:r>
              <a:rPr lang="en-IE" dirty="0"/>
              <a:t>is the fact that we </a:t>
            </a:r>
            <a:r>
              <a:rPr lang="en-IE" dirty="0" smtClean="0"/>
              <a:t>can now have </a:t>
            </a:r>
            <a:r>
              <a:rPr lang="en-IE" dirty="0"/>
              <a:t>a table showing, for each point in [−∞, +∞], the probability that we </a:t>
            </a:r>
            <a:r>
              <a:rPr lang="en-IE" dirty="0" smtClean="0"/>
              <a:t>have a realization of a variable </a:t>
            </a:r>
            <a:r>
              <a:rPr lang="en-IE" dirty="0"/>
              <a:t>to the left and to the right of that point. </a:t>
            </a:r>
            <a:endParaRPr lang="en-IE" dirty="0" smtClean="0"/>
          </a:p>
        </p:txBody>
      </p:sp>
    </p:spTree>
    <p:extLst>
      <p:ext uri="{BB962C8B-B14F-4D97-AF65-F5344CB8AC3E}">
        <p14:creationId xmlns:p14="http://schemas.microsoft.com/office/powerpoint/2010/main" val="156610046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E"/>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518"/>
            <a:ext cx="6696744" cy="6738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092280" y="1700808"/>
            <a:ext cx="1800200" cy="2585323"/>
          </a:xfrm>
          <a:prstGeom prst="rect">
            <a:avLst/>
          </a:prstGeom>
          <a:noFill/>
        </p:spPr>
        <p:txBody>
          <a:bodyPr wrap="square" rtlCol="0">
            <a:spAutoFit/>
          </a:bodyPr>
          <a:lstStyle/>
          <a:p>
            <a:r>
              <a:rPr lang="en-IE" dirty="0" smtClean="0"/>
              <a:t>The </a:t>
            </a:r>
            <a:r>
              <a:rPr lang="en-IE" dirty="0"/>
              <a:t>probability that </a:t>
            </a:r>
            <a:r>
              <a:rPr lang="en-IE" dirty="0" smtClean="0"/>
              <a:t>a realization is lower than </a:t>
            </a:r>
            <a:r>
              <a:rPr lang="en-IE" dirty="0"/>
              <a:t>point </a:t>
            </a:r>
            <a:r>
              <a:rPr lang="en-IE" dirty="0" smtClean="0"/>
              <a:t>2.33 = 0.99</a:t>
            </a:r>
          </a:p>
          <a:p>
            <a:r>
              <a:rPr lang="en-IE" dirty="0" smtClean="0"/>
              <a:t>Then </a:t>
            </a:r>
            <a:r>
              <a:rPr lang="en-IE" dirty="0"/>
              <a:t>the probability that the realization is above </a:t>
            </a:r>
            <a:r>
              <a:rPr lang="en-IE" dirty="0" smtClean="0"/>
              <a:t>2.33 (1-0.99) = 0.01</a:t>
            </a:r>
            <a:endParaRPr lang="en-IE" dirty="0"/>
          </a:p>
        </p:txBody>
      </p:sp>
      <p:cxnSp>
        <p:nvCxnSpPr>
          <p:cNvPr id="7" name="Straight Arrow Connector 6"/>
          <p:cNvCxnSpPr/>
          <p:nvPr/>
        </p:nvCxnSpPr>
        <p:spPr>
          <a:xfrm flipH="1">
            <a:off x="3131840" y="2996952"/>
            <a:ext cx="4032448" cy="2520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8137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Why use z-scores?</a:t>
            </a:r>
            <a:endParaRPr lang="en-IE" dirty="0"/>
          </a:p>
        </p:txBody>
      </p:sp>
      <p:sp>
        <p:nvSpPr>
          <p:cNvPr id="3" name="Content Placeholder 2"/>
          <p:cNvSpPr>
            <a:spLocks noGrp="1"/>
          </p:cNvSpPr>
          <p:nvPr>
            <p:ph sz="quarter" idx="1"/>
          </p:nvPr>
        </p:nvSpPr>
        <p:spPr/>
        <p:txBody>
          <a:bodyPr/>
          <a:lstStyle/>
          <a:p>
            <a:r>
              <a:rPr lang="en-GB" dirty="0" smtClean="0"/>
              <a:t>z-scores make it easier to compare scores from distributions using different scales.</a:t>
            </a:r>
          </a:p>
          <a:p>
            <a:r>
              <a:rPr lang="en-GB" dirty="0" smtClean="0"/>
              <a:t>e.g.  two tests:</a:t>
            </a:r>
          </a:p>
          <a:p>
            <a:pPr marL="0" indent="0">
              <a:buNone/>
            </a:pPr>
            <a:endParaRPr lang="en-GB" dirty="0" smtClean="0"/>
          </a:p>
          <a:p>
            <a:pPr lvl="1"/>
            <a:r>
              <a:rPr lang="en-GB" dirty="0" smtClean="0"/>
              <a:t>Test A: Fred scores 78. Mean score = 70, SD = 8.</a:t>
            </a:r>
          </a:p>
          <a:p>
            <a:pPr lvl="1"/>
            <a:r>
              <a:rPr lang="en-GB" dirty="0" smtClean="0"/>
              <a:t>Test B: Fred scores 78. Mean score = 66, SD = 6.</a:t>
            </a:r>
          </a:p>
          <a:p>
            <a:endParaRPr lang="en-GB" dirty="0" smtClean="0"/>
          </a:p>
          <a:p>
            <a:pPr lvl="1"/>
            <a:r>
              <a:rPr lang="en-GB" dirty="0" smtClean="0"/>
              <a:t>Did Fred do better or worse in comparison to the rest of the class on the second test?</a:t>
            </a:r>
          </a:p>
          <a:p>
            <a:endParaRPr lang="en-GB" dirty="0" smtClean="0"/>
          </a:p>
          <a:p>
            <a:endParaRPr lang="en-IE" dirty="0"/>
          </a:p>
        </p:txBody>
      </p:sp>
    </p:spTree>
    <p:extLst>
      <p:ext uri="{BB962C8B-B14F-4D97-AF65-F5344CB8AC3E}">
        <p14:creationId xmlns:p14="http://schemas.microsoft.com/office/powerpoint/2010/main" val="1672262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838200" y="522288"/>
            <a:ext cx="76200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400" dirty="0">
                <a:latin typeface="+mj-lt"/>
              </a:rPr>
              <a:t>Test A: as a z-score, z = (78-70) / 8   = 1.00</a:t>
            </a:r>
          </a:p>
          <a:p>
            <a:pPr eaLnBrk="1" hangingPunct="1">
              <a:spcBef>
                <a:spcPct val="50000"/>
              </a:spcBef>
            </a:pPr>
            <a:r>
              <a:rPr lang="en-GB" sz="2400" dirty="0">
                <a:latin typeface="+mj-lt"/>
              </a:rPr>
              <a:t>Test B: as a z-score , z = (78 - 66) / 6 = 2.00</a:t>
            </a:r>
          </a:p>
          <a:p>
            <a:pPr eaLnBrk="1" hangingPunct="1">
              <a:spcBef>
                <a:spcPct val="50000"/>
              </a:spcBef>
            </a:pPr>
            <a:endParaRPr lang="en-GB" sz="2400" dirty="0">
              <a:latin typeface="+mj-lt"/>
            </a:endParaRPr>
          </a:p>
          <a:p>
            <a:pPr eaLnBrk="1" hangingPunct="1">
              <a:spcBef>
                <a:spcPct val="50000"/>
              </a:spcBef>
            </a:pPr>
            <a:r>
              <a:rPr lang="en-GB" sz="2400" dirty="0">
                <a:latin typeface="+mj-lt"/>
              </a:rPr>
              <a:t>Conclusion: Fred </a:t>
            </a:r>
            <a:r>
              <a:rPr lang="en-GB" sz="2400" dirty="0" smtClean="0">
                <a:latin typeface="+mj-lt"/>
              </a:rPr>
              <a:t>comparatively did </a:t>
            </a:r>
            <a:r>
              <a:rPr lang="en-GB" sz="2400" dirty="0">
                <a:latin typeface="+mj-lt"/>
              </a:rPr>
              <a:t>much better on Test B.</a:t>
            </a:r>
          </a:p>
        </p:txBody>
      </p:sp>
      <p:graphicFrame>
        <p:nvGraphicFramePr>
          <p:cNvPr id="21507" name="Object 31"/>
          <p:cNvGraphicFramePr>
            <a:graphicFrameLocks noChangeAspect="1"/>
          </p:cNvGraphicFramePr>
          <p:nvPr>
            <p:extLst>
              <p:ext uri="{D42A27DB-BD31-4B8C-83A1-F6EECF244321}">
                <p14:modId xmlns:p14="http://schemas.microsoft.com/office/powerpoint/2010/main" val="3129461530"/>
              </p:ext>
            </p:extLst>
          </p:nvPr>
        </p:nvGraphicFramePr>
        <p:xfrm>
          <a:off x="0" y="3284538"/>
          <a:ext cx="8991600" cy="3024187"/>
        </p:xfrm>
        <a:graphic>
          <a:graphicData uri="http://schemas.openxmlformats.org/presentationml/2006/ole">
            <mc:AlternateContent xmlns:mc="http://schemas.openxmlformats.org/markup-compatibility/2006">
              <mc:Choice xmlns:v="urn:schemas-microsoft-com:vml" Requires="v">
                <p:oleObj spid="_x0000_s120854" name="Image" r:id="rId3" imgW="10991881" imgH="3634310" progId="Photoshop.Image.5">
                  <p:embed/>
                </p:oleObj>
              </mc:Choice>
              <mc:Fallback>
                <p:oleObj name="Image" r:id="rId3" imgW="10991881" imgH="3634310" progId="Photoshop.Image.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84538"/>
                        <a:ext cx="8991600"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43194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04800" y="304800"/>
            <a:ext cx="8686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400" dirty="0" smtClean="0">
                <a:latin typeface="+mj-lt"/>
              </a:rPr>
              <a:t>z-scores </a:t>
            </a:r>
            <a:r>
              <a:rPr lang="en-GB" sz="2400" dirty="0">
                <a:latin typeface="+mj-lt"/>
              </a:rPr>
              <a:t>enable us to determine the relationship between one score and the rest of the scores, using just one table for </a:t>
            </a:r>
            <a:r>
              <a:rPr lang="en-GB" sz="2400" i="1" dirty="0">
                <a:latin typeface="+mj-lt"/>
              </a:rPr>
              <a:t>all</a:t>
            </a:r>
            <a:r>
              <a:rPr lang="en-GB" sz="2400" dirty="0">
                <a:latin typeface="+mj-lt"/>
              </a:rPr>
              <a:t> normal distributions.</a:t>
            </a:r>
          </a:p>
          <a:p>
            <a:pPr eaLnBrk="1" hangingPunct="1">
              <a:spcBef>
                <a:spcPct val="50000"/>
              </a:spcBef>
            </a:pPr>
            <a:r>
              <a:rPr lang="en-GB" sz="2400" dirty="0" smtClean="0">
                <a:latin typeface="+mj-lt"/>
              </a:rPr>
              <a:t>If </a:t>
            </a:r>
            <a:r>
              <a:rPr lang="en-GB" sz="2400" dirty="0">
                <a:latin typeface="+mj-lt"/>
              </a:rPr>
              <a:t>we have 480 scores, normally distributed with a mean of 60 and an SD of 8, how many would be 76 or above?</a:t>
            </a:r>
          </a:p>
          <a:p>
            <a:pPr eaLnBrk="1" hangingPunct="1">
              <a:spcBef>
                <a:spcPct val="50000"/>
              </a:spcBef>
            </a:pPr>
            <a:r>
              <a:rPr lang="en-GB" sz="2400" dirty="0" smtClean="0">
                <a:latin typeface="+mj-lt"/>
              </a:rPr>
              <a:t>Graph </a:t>
            </a:r>
            <a:r>
              <a:rPr lang="en-GB" sz="2400" dirty="0">
                <a:latin typeface="+mj-lt"/>
              </a:rPr>
              <a:t>the problem:</a:t>
            </a:r>
          </a:p>
        </p:txBody>
      </p:sp>
      <p:graphicFrame>
        <p:nvGraphicFramePr>
          <p:cNvPr id="22531" name="Object 3"/>
          <p:cNvGraphicFramePr>
            <a:graphicFrameLocks noChangeAspect="1"/>
          </p:cNvGraphicFramePr>
          <p:nvPr>
            <p:extLst>
              <p:ext uri="{D42A27DB-BD31-4B8C-83A1-F6EECF244321}">
                <p14:modId xmlns:p14="http://schemas.microsoft.com/office/powerpoint/2010/main" val="2587508484"/>
              </p:ext>
            </p:extLst>
          </p:nvPr>
        </p:nvGraphicFramePr>
        <p:xfrm>
          <a:off x="4449783" y="3284984"/>
          <a:ext cx="4442697" cy="3002856"/>
        </p:xfrm>
        <a:graphic>
          <a:graphicData uri="http://schemas.openxmlformats.org/presentationml/2006/ole">
            <mc:AlternateContent xmlns:mc="http://schemas.openxmlformats.org/markup-compatibility/2006">
              <mc:Choice xmlns:v="urn:schemas-microsoft-com:vml" Requires="v">
                <p:oleObj spid="_x0000_s121878" name="Image" r:id="rId4" imgW="4981292" imgH="3367455" progId="Photoshop.Image.5">
                  <p:embed/>
                </p:oleObj>
              </mc:Choice>
              <mc:Fallback>
                <p:oleObj name="Image" r:id="rId4" imgW="4981292" imgH="3367455" progId="Photoshop.Image.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9783" y="3284984"/>
                        <a:ext cx="4442697" cy="300285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37638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dirty="0" smtClean="0"/>
              <a:t>Study Design</a:t>
            </a:r>
            <a:endParaRPr lang="en-US" dirty="0"/>
          </a:p>
        </p:txBody>
      </p:sp>
      <p:sp>
        <p:nvSpPr>
          <p:cNvPr id="234499" name="Rectangle 3"/>
          <p:cNvSpPr>
            <a:spLocks noGrp="1" noChangeArrowheads="1"/>
          </p:cNvSpPr>
          <p:nvPr>
            <p:ph sz="quarter" idx="1"/>
          </p:nvPr>
        </p:nvSpPr>
        <p:spPr/>
        <p:txBody>
          <a:bodyPr/>
          <a:lstStyle/>
          <a:p>
            <a:r>
              <a:rPr lang="en-US" dirty="0" smtClean="0"/>
              <a:t>A careful advance plan of data collection and the analytic approach is needed to answer the question under investigation in a scientific way.</a:t>
            </a:r>
          </a:p>
          <a:p>
            <a:r>
              <a:rPr lang="en-US" dirty="0" smtClean="0"/>
              <a:t>The basic elements of a study design</a:t>
            </a:r>
          </a:p>
          <a:p>
            <a:pPr lvl="1"/>
            <a:r>
              <a:rPr lang="en-US" dirty="0" smtClean="0"/>
              <a:t>Selecting an appropriate sample size for a specified level of power and level of significance</a:t>
            </a:r>
          </a:p>
          <a:p>
            <a:pPr lvl="1"/>
            <a:r>
              <a:rPr lang="en-US" dirty="0" smtClean="0"/>
              <a:t>Select appropriate measures</a:t>
            </a:r>
          </a:p>
          <a:p>
            <a:pPr lvl="1"/>
            <a:r>
              <a:rPr lang="en-US" dirty="0" smtClean="0"/>
              <a:t>Selecting methods of sampling, data collection, and analysis appropriate to the study's objectives</a:t>
            </a:r>
            <a:endParaRPr lang="en-US" dirty="0"/>
          </a:p>
        </p:txBody>
      </p:sp>
    </p:spTree>
    <p:extLst>
      <p:ext uri="{BB962C8B-B14F-4D97-AF65-F5344CB8AC3E}">
        <p14:creationId xmlns:p14="http://schemas.microsoft.com/office/powerpoint/2010/main" val="24319902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nvGraphicFramePr>
        <p:xfrm>
          <a:off x="2133600" y="228600"/>
          <a:ext cx="4981575" cy="3367088"/>
        </p:xfrm>
        <a:graphic>
          <a:graphicData uri="http://schemas.openxmlformats.org/presentationml/2006/ole">
            <mc:AlternateContent xmlns:mc="http://schemas.openxmlformats.org/markup-compatibility/2006">
              <mc:Choice xmlns:v="urn:schemas-microsoft-com:vml" Requires="v">
                <p:oleObj spid="_x0000_s122902" name="Image" r:id="rId3" imgW="4981292" imgH="3367455" progId="Photoshop.Image.5">
                  <p:embed/>
                </p:oleObj>
              </mc:Choice>
              <mc:Fallback>
                <p:oleObj name="Image" r:id="rId3" imgW="4981292" imgH="3367455" progId="Photoshop.Image.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28600"/>
                        <a:ext cx="4981575" cy="336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5" name="Text Box 3"/>
          <p:cNvSpPr txBox="1">
            <a:spLocks noChangeArrowheads="1"/>
          </p:cNvSpPr>
          <p:nvPr/>
        </p:nvSpPr>
        <p:spPr bwMode="auto">
          <a:xfrm>
            <a:off x="228600" y="3657600"/>
            <a:ext cx="8686800" cy="230832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400" dirty="0" smtClean="0">
                <a:latin typeface="+mj-lt"/>
              </a:rPr>
              <a:t>Work </a:t>
            </a:r>
            <a:r>
              <a:rPr lang="en-GB" sz="2400" dirty="0">
                <a:latin typeface="+mj-lt"/>
              </a:rPr>
              <a:t>out the z-score for 76:</a:t>
            </a:r>
          </a:p>
          <a:p>
            <a:pPr eaLnBrk="1" hangingPunct="1">
              <a:spcBef>
                <a:spcPct val="50000"/>
              </a:spcBef>
            </a:pPr>
            <a:r>
              <a:rPr lang="en-GB" sz="2400" dirty="0">
                <a:latin typeface="+mj-lt"/>
              </a:rPr>
              <a:t>z = (X - X) / s     =     (76 - 60) / 8     =     16 / 8   = </a:t>
            </a:r>
            <a:r>
              <a:rPr lang="en-GB" sz="2400" dirty="0" smtClean="0">
                <a:latin typeface="+mj-lt"/>
              </a:rPr>
              <a:t>2.00</a:t>
            </a:r>
            <a:endParaRPr lang="en-GB" sz="2400" dirty="0">
              <a:latin typeface="+mj-lt"/>
            </a:endParaRPr>
          </a:p>
          <a:p>
            <a:pPr eaLnBrk="1" hangingPunct="1">
              <a:spcBef>
                <a:spcPct val="50000"/>
              </a:spcBef>
            </a:pPr>
            <a:r>
              <a:rPr lang="en-GB" sz="2400" dirty="0" smtClean="0">
                <a:latin typeface="+mj-lt"/>
              </a:rPr>
              <a:t>We </a:t>
            </a:r>
            <a:r>
              <a:rPr lang="en-GB" sz="2400" dirty="0">
                <a:latin typeface="+mj-lt"/>
              </a:rPr>
              <a:t>need to know the size of the </a:t>
            </a:r>
            <a:r>
              <a:rPr lang="en-GB" sz="2400" dirty="0">
                <a:solidFill>
                  <a:srgbClr val="FF0000"/>
                </a:solidFill>
                <a:latin typeface="+mj-lt"/>
              </a:rPr>
              <a:t>area beyond z </a:t>
            </a:r>
            <a:r>
              <a:rPr lang="en-GB" sz="2400" dirty="0">
                <a:latin typeface="+mj-lt"/>
              </a:rPr>
              <a:t>(remember - the area under the Normal curve corresponds directly to the proportion of scores).</a:t>
            </a:r>
          </a:p>
        </p:txBody>
      </p:sp>
      <p:sp>
        <p:nvSpPr>
          <p:cNvPr id="23556" name="Line 4"/>
          <p:cNvSpPr>
            <a:spLocks noChangeShapeType="1"/>
          </p:cNvSpPr>
          <p:nvPr/>
        </p:nvSpPr>
        <p:spPr bwMode="auto">
          <a:xfrm>
            <a:off x="1403350" y="4221163"/>
            <a:ext cx="228600"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3557" name="Line 5"/>
          <p:cNvSpPr>
            <a:spLocks noChangeShapeType="1"/>
          </p:cNvSpPr>
          <p:nvPr/>
        </p:nvSpPr>
        <p:spPr bwMode="auto">
          <a:xfrm>
            <a:off x="1475780" y="4292600"/>
            <a:ext cx="2159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Tree>
    <p:extLst>
      <p:ext uri="{BB962C8B-B14F-4D97-AF65-F5344CB8AC3E}">
        <p14:creationId xmlns:p14="http://schemas.microsoft.com/office/powerpoint/2010/main" val="3301628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228600" y="304800"/>
            <a:ext cx="8686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400" dirty="0">
                <a:latin typeface="+mj-lt"/>
              </a:rPr>
              <a:t>Many statistics books </a:t>
            </a:r>
            <a:r>
              <a:rPr lang="en-GB" sz="2400" dirty="0" smtClean="0">
                <a:latin typeface="+mj-lt"/>
              </a:rPr>
              <a:t>have </a:t>
            </a:r>
            <a:r>
              <a:rPr lang="en-GB" sz="2400" dirty="0">
                <a:latin typeface="+mj-lt"/>
              </a:rPr>
              <a:t>z-score tables, giving us this information:</a:t>
            </a:r>
          </a:p>
        </p:txBody>
      </p:sp>
      <p:graphicFrame>
        <p:nvGraphicFramePr>
          <p:cNvPr id="28881" name="Group 209"/>
          <p:cNvGraphicFramePr>
            <a:graphicFrameLocks noGrp="1"/>
          </p:cNvGraphicFramePr>
          <p:nvPr>
            <p:extLst>
              <p:ext uri="{D42A27DB-BD31-4B8C-83A1-F6EECF244321}">
                <p14:modId xmlns:p14="http://schemas.microsoft.com/office/powerpoint/2010/main" val="2570608893"/>
              </p:ext>
            </p:extLst>
          </p:nvPr>
        </p:nvGraphicFramePr>
        <p:xfrm>
          <a:off x="182563" y="1268760"/>
          <a:ext cx="5181600" cy="4937540"/>
        </p:xfrm>
        <a:graphic>
          <a:graphicData uri="http://schemas.openxmlformats.org/drawingml/2006/table">
            <a:tbl>
              <a:tblPr/>
              <a:tblGrid>
                <a:gridCol w="838200"/>
                <a:gridCol w="2667000"/>
                <a:gridCol w="1676400"/>
              </a:tblGrid>
              <a:tr h="8228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z</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(a) Area between mean and z</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(b) Area beyond z</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1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0.00</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0.0000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0.5000</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1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0.01</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0.0040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0.4960</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1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0.02</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0.0080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0.4920</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1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1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1.00</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0.3413</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0.1587</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1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1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2.00</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0.4772</a:t>
                      </a:r>
                      <a:endParaRPr kumimoji="0" lang="en-GB" sz="2400" b="1" i="0" u="none" strike="noStrike" cap="none" normalizeH="0" baseline="30000" dirty="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0.0228</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1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Arial" charset="0"/>
                        </a:rPr>
                        <a: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1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3.00</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0.4987</a:t>
                      </a:r>
                      <a:endParaRPr kumimoji="0" lang="en-GB" sz="2400" b="1" i="0" u="none" strike="noStrike" cap="none" normalizeH="0" baseline="30000" dirty="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0.0013</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24626" name="Object 193"/>
          <p:cNvGraphicFramePr>
            <a:graphicFrameLocks noChangeAspect="1"/>
          </p:cNvGraphicFramePr>
          <p:nvPr>
            <p:extLst>
              <p:ext uri="{D42A27DB-BD31-4B8C-83A1-F6EECF244321}">
                <p14:modId xmlns:p14="http://schemas.microsoft.com/office/powerpoint/2010/main" val="115066828"/>
              </p:ext>
            </p:extLst>
          </p:nvPr>
        </p:nvGraphicFramePr>
        <p:xfrm>
          <a:off x="5817394" y="2486819"/>
          <a:ext cx="2751137" cy="1731962"/>
        </p:xfrm>
        <a:graphic>
          <a:graphicData uri="http://schemas.openxmlformats.org/presentationml/2006/ole">
            <mc:AlternateContent xmlns:mc="http://schemas.openxmlformats.org/markup-compatibility/2006">
              <mc:Choice xmlns:v="urn:schemas-microsoft-com:vml" Requires="v">
                <p:oleObj spid="_x0000_s123946" name="Image" r:id="rId3" imgW="5044829" imgH="3176844" progId="Photoshop.Image.5">
                  <p:embed/>
                </p:oleObj>
              </mc:Choice>
              <mc:Fallback>
                <p:oleObj name="Image" r:id="rId3" imgW="5044829" imgH="3176844" progId="Photoshop.Image.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7394" y="2486819"/>
                        <a:ext cx="2751137" cy="173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27" name="Object 194"/>
          <p:cNvGraphicFramePr>
            <a:graphicFrameLocks noChangeAspect="1"/>
          </p:cNvGraphicFramePr>
          <p:nvPr>
            <p:extLst>
              <p:ext uri="{D42A27DB-BD31-4B8C-83A1-F6EECF244321}">
                <p14:modId xmlns:p14="http://schemas.microsoft.com/office/powerpoint/2010/main" val="3061717740"/>
              </p:ext>
            </p:extLst>
          </p:nvPr>
        </p:nvGraphicFramePr>
        <p:xfrm>
          <a:off x="5817394" y="760933"/>
          <a:ext cx="2751137" cy="1731963"/>
        </p:xfrm>
        <a:graphic>
          <a:graphicData uri="http://schemas.openxmlformats.org/presentationml/2006/ole">
            <mc:AlternateContent xmlns:mc="http://schemas.openxmlformats.org/markup-compatibility/2006">
              <mc:Choice xmlns:v="urn:schemas-microsoft-com:vml" Requires="v">
                <p:oleObj spid="_x0000_s123947" name="Image" r:id="rId5" imgW="5044829" imgH="3176844" progId="Photoshop.Image.5">
                  <p:embed/>
                </p:oleObj>
              </mc:Choice>
              <mc:Fallback>
                <p:oleObj name="Image" r:id="rId5" imgW="5044829" imgH="3176844" progId="Photoshop.Image.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7394" y="760933"/>
                        <a:ext cx="2751137" cy="173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28" name="Text Box 205"/>
          <p:cNvSpPr txBox="1">
            <a:spLocks noChangeArrowheads="1"/>
          </p:cNvSpPr>
          <p:nvPr/>
        </p:nvSpPr>
        <p:spPr bwMode="auto">
          <a:xfrm>
            <a:off x="6019800" y="1371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sz="2400">
                <a:latin typeface="+mj-lt"/>
              </a:rPr>
              <a:t>(a)</a:t>
            </a:r>
          </a:p>
        </p:txBody>
      </p:sp>
      <p:sp>
        <p:nvSpPr>
          <p:cNvPr id="24629" name="Text Box 206"/>
          <p:cNvSpPr txBox="1">
            <a:spLocks noChangeArrowheads="1"/>
          </p:cNvSpPr>
          <p:nvPr/>
        </p:nvSpPr>
        <p:spPr bwMode="auto">
          <a:xfrm>
            <a:off x="6019800" y="31242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sz="2400">
                <a:latin typeface="+mj-lt"/>
              </a:rPr>
              <a:t>(b)</a:t>
            </a:r>
          </a:p>
        </p:txBody>
      </p:sp>
      <p:sp>
        <p:nvSpPr>
          <p:cNvPr id="2" name="Rectangle 1"/>
          <p:cNvSpPr/>
          <p:nvPr/>
        </p:nvSpPr>
        <p:spPr>
          <a:xfrm>
            <a:off x="179512" y="4653136"/>
            <a:ext cx="5112568" cy="792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latin typeface="+mj-lt"/>
            </a:endParaRPr>
          </a:p>
        </p:txBody>
      </p:sp>
    </p:spTree>
    <p:extLst>
      <p:ext uri="{BB962C8B-B14F-4D97-AF65-F5344CB8AC3E}">
        <p14:creationId xmlns:p14="http://schemas.microsoft.com/office/powerpoint/2010/main" val="550847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228600" y="3657600"/>
            <a:ext cx="8686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400" dirty="0" smtClean="0">
                <a:latin typeface="+mj-lt"/>
              </a:rPr>
              <a:t>So</a:t>
            </a:r>
            <a:r>
              <a:rPr lang="en-GB" sz="2400" dirty="0">
                <a:latin typeface="+mj-lt"/>
              </a:rPr>
              <a:t>: as a proportion of 1, 0.0228 of scores are likely to be 76 or more.</a:t>
            </a:r>
          </a:p>
          <a:p>
            <a:pPr eaLnBrk="1" hangingPunct="1">
              <a:spcBef>
                <a:spcPct val="50000"/>
              </a:spcBef>
            </a:pPr>
            <a:r>
              <a:rPr lang="en-GB" sz="2400" dirty="0">
                <a:latin typeface="+mj-lt"/>
              </a:rPr>
              <a:t>As a percentage, = 2.28</a:t>
            </a:r>
            <a:r>
              <a:rPr lang="en-GB" sz="2400" dirty="0" smtClean="0">
                <a:latin typeface="+mj-lt"/>
              </a:rPr>
              <a:t>%</a:t>
            </a:r>
            <a:endParaRPr lang="en-GB" sz="2400" dirty="0">
              <a:latin typeface="+mj-lt"/>
            </a:endParaRPr>
          </a:p>
          <a:p>
            <a:pPr eaLnBrk="1" hangingPunct="1">
              <a:spcBef>
                <a:spcPct val="50000"/>
              </a:spcBef>
            </a:pPr>
            <a:r>
              <a:rPr lang="en-GB" sz="2400" dirty="0">
                <a:latin typeface="+mj-lt"/>
              </a:rPr>
              <a:t>As a number,  0.0228 * 480  = 10.94 scores.</a:t>
            </a:r>
          </a:p>
        </p:txBody>
      </p:sp>
      <p:graphicFrame>
        <p:nvGraphicFramePr>
          <p:cNvPr id="25603" name="Object 3"/>
          <p:cNvGraphicFramePr>
            <a:graphicFrameLocks noChangeAspect="1"/>
          </p:cNvGraphicFramePr>
          <p:nvPr/>
        </p:nvGraphicFramePr>
        <p:xfrm>
          <a:off x="2133600" y="228600"/>
          <a:ext cx="4981575" cy="3367088"/>
        </p:xfrm>
        <a:graphic>
          <a:graphicData uri="http://schemas.openxmlformats.org/presentationml/2006/ole">
            <mc:AlternateContent xmlns:mc="http://schemas.openxmlformats.org/markup-compatibility/2006">
              <mc:Choice xmlns:v="urn:schemas-microsoft-com:vml" Requires="v">
                <p:oleObj spid="_x0000_s124950" name="Image" r:id="rId3" imgW="4981292" imgH="3367455" progId="Photoshop.Image.5">
                  <p:embed/>
                </p:oleObj>
              </mc:Choice>
              <mc:Fallback>
                <p:oleObj name="Image" r:id="rId3" imgW="4981292" imgH="3367455" progId="Photoshop.Image.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28600"/>
                        <a:ext cx="4981575" cy="336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4" name="Text Box 4"/>
          <p:cNvSpPr txBox="1">
            <a:spLocks noChangeArrowheads="1"/>
          </p:cNvSpPr>
          <p:nvPr/>
        </p:nvSpPr>
        <p:spPr bwMode="auto">
          <a:xfrm>
            <a:off x="6477000" y="1143000"/>
            <a:ext cx="12954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sz="2800" b="1"/>
              <a:t>0.0228</a:t>
            </a:r>
          </a:p>
        </p:txBody>
      </p:sp>
    </p:spTree>
    <p:extLst>
      <p:ext uri="{BB962C8B-B14F-4D97-AF65-F5344CB8AC3E}">
        <p14:creationId xmlns:p14="http://schemas.microsoft.com/office/powerpoint/2010/main" val="3355851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179388" y="260350"/>
            <a:ext cx="8713787"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pPr>
            <a:r>
              <a:rPr lang="en-GB" sz="2400" dirty="0">
                <a:latin typeface="+mj-lt"/>
              </a:rPr>
              <a:t>Word comprehension test scores:</a:t>
            </a:r>
          </a:p>
          <a:p>
            <a:pPr eaLnBrk="1" hangingPunct="1">
              <a:spcBef>
                <a:spcPts val="600"/>
              </a:spcBef>
            </a:pPr>
            <a:r>
              <a:rPr lang="en-GB" sz="2400" dirty="0" smtClean="0">
                <a:latin typeface="+mj-lt"/>
              </a:rPr>
              <a:t>Person with no brain damage: no</a:t>
            </a:r>
            <a:r>
              <a:rPr lang="en-GB" sz="2400" dirty="0">
                <a:latin typeface="+mj-lt"/>
              </a:rPr>
              <a:t>. correct: mean = 92, SD = 6 out of 100</a:t>
            </a:r>
          </a:p>
          <a:p>
            <a:pPr eaLnBrk="1" hangingPunct="1">
              <a:spcBef>
                <a:spcPts val="600"/>
              </a:spcBef>
            </a:pPr>
            <a:r>
              <a:rPr lang="en-GB" sz="2400" dirty="0">
                <a:latin typeface="+mj-lt"/>
              </a:rPr>
              <a:t>Brain-damaged </a:t>
            </a:r>
            <a:r>
              <a:rPr lang="en-GB" sz="2400" dirty="0" smtClean="0">
                <a:latin typeface="+mj-lt"/>
              </a:rPr>
              <a:t>person</a:t>
            </a:r>
            <a:r>
              <a:rPr lang="en-GB" sz="2400" dirty="0">
                <a:latin typeface="+mj-lt"/>
              </a:rPr>
              <a:t>:</a:t>
            </a:r>
            <a:r>
              <a:rPr lang="en-GB" sz="2400" dirty="0" smtClean="0">
                <a:latin typeface="+mj-lt"/>
              </a:rPr>
              <a:t> </a:t>
            </a:r>
            <a:r>
              <a:rPr lang="en-GB" sz="2400" dirty="0">
                <a:latin typeface="+mj-lt"/>
              </a:rPr>
              <a:t>no. correct: 89  out of 100.</a:t>
            </a:r>
          </a:p>
          <a:p>
            <a:pPr eaLnBrk="1" hangingPunct="1">
              <a:spcBef>
                <a:spcPts val="600"/>
              </a:spcBef>
            </a:pPr>
            <a:r>
              <a:rPr lang="en-GB" sz="2400" dirty="0">
                <a:latin typeface="+mj-lt"/>
              </a:rPr>
              <a:t>Is this person's comprehension significantly impaired?</a:t>
            </a:r>
          </a:p>
        </p:txBody>
      </p:sp>
      <p:sp>
        <p:nvSpPr>
          <p:cNvPr id="40967" name="Text Box 7"/>
          <p:cNvSpPr txBox="1">
            <a:spLocks noChangeArrowheads="1"/>
          </p:cNvSpPr>
          <p:nvPr/>
        </p:nvSpPr>
        <p:spPr bwMode="auto">
          <a:xfrm>
            <a:off x="323850" y="2565400"/>
            <a:ext cx="3673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000" b="1" dirty="0">
                <a:latin typeface="+mj-lt"/>
              </a:rPr>
              <a:t>Step 1: </a:t>
            </a:r>
            <a:r>
              <a:rPr lang="en-GB" sz="2000" dirty="0" smtClean="0">
                <a:latin typeface="+mj-lt"/>
              </a:rPr>
              <a:t>Graph </a:t>
            </a:r>
            <a:r>
              <a:rPr lang="en-GB" sz="2000" dirty="0">
                <a:latin typeface="+mj-lt"/>
              </a:rPr>
              <a:t>the problem:</a:t>
            </a:r>
          </a:p>
        </p:txBody>
      </p:sp>
      <p:sp>
        <p:nvSpPr>
          <p:cNvPr id="40973" name="Text Box 13"/>
          <p:cNvSpPr txBox="1">
            <a:spLocks noChangeArrowheads="1"/>
          </p:cNvSpPr>
          <p:nvPr/>
        </p:nvSpPr>
        <p:spPr bwMode="auto">
          <a:xfrm>
            <a:off x="323850" y="3573463"/>
            <a:ext cx="45370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000" b="1" dirty="0">
                <a:latin typeface="+mj-lt"/>
              </a:rPr>
              <a:t>Step 2: </a:t>
            </a:r>
            <a:r>
              <a:rPr lang="en-GB" sz="2000" dirty="0" smtClean="0">
                <a:latin typeface="+mj-lt"/>
              </a:rPr>
              <a:t>Convert </a:t>
            </a:r>
            <a:r>
              <a:rPr lang="en-GB" sz="2000" dirty="0">
                <a:latin typeface="+mj-lt"/>
              </a:rPr>
              <a:t>89 into a z-score:</a:t>
            </a:r>
          </a:p>
        </p:txBody>
      </p:sp>
      <p:sp>
        <p:nvSpPr>
          <p:cNvPr id="40974" name="Text Box 14"/>
          <p:cNvSpPr txBox="1">
            <a:spLocks noChangeArrowheads="1"/>
          </p:cNvSpPr>
          <p:nvPr/>
        </p:nvSpPr>
        <p:spPr bwMode="auto">
          <a:xfrm>
            <a:off x="395288" y="4652963"/>
            <a:ext cx="42481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000">
                <a:latin typeface="+mj-lt"/>
              </a:rPr>
              <a:t>z = (89 - 92) / 6 =  - 3 / 6  =   - 0.5</a:t>
            </a:r>
          </a:p>
        </p:txBody>
      </p:sp>
      <p:grpSp>
        <p:nvGrpSpPr>
          <p:cNvPr id="2" name="Group 19"/>
          <p:cNvGrpSpPr>
            <a:grpSpLocks/>
          </p:cNvGrpSpPr>
          <p:nvPr/>
        </p:nvGrpSpPr>
        <p:grpSpPr bwMode="auto">
          <a:xfrm>
            <a:off x="5076825" y="2492375"/>
            <a:ext cx="3887788" cy="2679700"/>
            <a:chOff x="3198" y="1570"/>
            <a:chExt cx="2449" cy="1688"/>
          </a:xfrm>
        </p:grpSpPr>
        <p:pic>
          <p:nvPicPr>
            <p:cNvPr id="27655" name="Picture 6" descr="N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570"/>
              <a:ext cx="2449" cy="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Text Box 8"/>
            <p:cNvSpPr txBox="1">
              <a:spLocks noChangeArrowheads="1"/>
            </p:cNvSpPr>
            <p:nvPr/>
          </p:nvSpPr>
          <p:spPr bwMode="auto">
            <a:xfrm>
              <a:off x="4150" y="2886"/>
              <a:ext cx="499"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000">
                  <a:latin typeface="+mj-lt"/>
                </a:rPr>
                <a:t>92</a:t>
              </a:r>
            </a:p>
          </p:txBody>
        </p:sp>
        <p:sp>
          <p:nvSpPr>
            <p:cNvPr id="27657" name="Line 11"/>
            <p:cNvSpPr>
              <a:spLocks noChangeShapeType="1"/>
            </p:cNvSpPr>
            <p:nvPr/>
          </p:nvSpPr>
          <p:spPr bwMode="auto">
            <a:xfrm>
              <a:off x="3878" y="2341"/>
              <a:ext cx="0" cy="544"/>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en-IE">
                <a:latin typeface="+mj-lt"/>
              </a:endParaRPr>
            </a:p>
          </p:txBody>
        </p:sp>
        <p:sp>
          <p:nvSpPr>
            <p:cNvPr id="27658" name="Text Box 12"/>
            <p:cNvSpPr txBox="1">
              <a:spLocks noChangeArrowheads="1"/>
            </p:cNvSpPr>
            <p:nvPr/>
          </p:nvSpPr>
          <p:spPr bwMode="auto">
            <a:xfrm>
              <a:off x="3742" y="2886"/>
              <a:ext cx="317" cy="2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000">
                  <a:latin typeface="+mj-lt"/>
                </a:rPr>
                <a:t>89</a:t>
              </a:r>
            </a:p>
          </p:txBody>
        </p:sp>
        <p:grpSp>
          <p:nvGrpSpPr>
            <p:cNvPr id="27659" name="Group 16"/>
            <p:cNvGrpSpPr>
              <a:grpSpLocks/>
            </p:cNvGrpSpPr>
            <p:nvPr/>
          </p:nvGrpSpPr>
          <p:grpSpPr bwMode="auto">
            <a:xfrm>
              <a:off x="3470" y="1979"/>
              <a:ext cx="318" cy="725"/>
              <a:chOff x="3515" y="346"/>
              <a:chExt cx="318" cy="725"/>
            </a:xfrm>
          </p:grpSpPr>
          <p:sp>
            <p:nvSpPr>
              <p:cNvPr id="27660" name="Line 17"/>
              <p:cNvSpPr>
                <a:spLocks noChangeShapeType="1"/>
              </p:cNvSpPr>
              <p:nvPr/>
            </p:nvSpPr>
            <p:spPr bwMode="auto">
              <a:xfrm>
                <a:off x="3651" y="618"/>
                <a:ext cx="182" cy="45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latin typeface="+mj-lt"/>
                </a:endParaRPr>
              </a:p>
            </p:txBody>
          </p:sp>
          <p:sp>
            <p:nvSpPr>
              <p:cNvPr id="27661" name="Text Box 18"/>
              <p:cNvSpPr txBox="1">
                <a:spLocks noChangeArrowheads="1"/>
              </p:cNvSpPr>
              <p:nvPr/>
            </p:nvSpPr>
            <p:spPr bwMode="auto">
              <a:xfrm>
                <a:off x="3515" y="346"/>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400">
                    <a:latin typeface="+mj-lt"/>
                  </a:rPr>
                  <a:t>?</a:t>
                </a:r>
              </a:p>
            </p:txBody>
          </p:sp>
        </p:grpSp>
      </p:grpSp>
    </p:spTree>
    <p:extLst>
      <p:ext uri="{BB962C8B-B14F-4D97-AF65-F5344CB8AC3E}">
        <p14:creationId xmlns:p14="http://schemas.microsoft.com/office/powerpoint/2010/main" val="434125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7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P spid="40967" grpId="0"/>
      <p:bldP spid="40973" grpId="0"/>
      <p:bldP spid="4097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p:cNvSpPr txBox="1">
            <a:spLocks noChangeArrowheads="1"/>
          </p:cNvSpPr>
          <p:nvPr/>
        </p:nvSpPr>
        <p:spPr bwMode="auto">
          <a:xfrm>
            <a:off x="395288" y="549275"/>
            <a:ext cx="36734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000" b="1" dirty="0">
                <a:latin typeface="+mj-lt"/>
              </a:rPr>
              <a:t>Step 3: </a:t>
            </a:r>
            <a:r>
              <a:rPr lang="en-GB" sz="2000" dirty="0">
                <a:latin typeface="+mj-lt"/>
              </a:rPr>
              <a:t>use the table to find the "area beyond z" for our z of - 0.5:</a:t>
            </a:r>
          </a:p>
        </p:txBody>
      </p:sp>
      <p:pic>
        <p:nvPicPr>
          <p:cNvPr id="41996"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565400"/>
            <a:ext cx="4643437"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7" name="Line 13"/>
          <p:cNvSpPr>
            <a:spLocks noChangeShapeType="1"/>
          </p:cNvSpPr>
          <p:nvPr/>
        </p:nvSpPr>
        <p:spPr bwMode="auto">
          <a:xfrm>
            <a:off x="4859338" y="4365625"/>
            <a:ext cx="647700" cy="0"/>
          </a:xfrm>
          <a:prstGeom prst="line">
            <a:avLst/>
          </a:prstGeom>
          <a:noFill/>
          <a:ln w="508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IE">
              <a:latin typeface="+mj-lt"/>
            </a:endParaRPr>
          </a:p>
        </p:txBody>
      </p:sp>
      <p:sp>
        <p:nvSpPr>
          <p:cNvPr id="41998" name="Line 14"/>
          <p:cNvSpPr>
            <a:spLocks noChangeShapeType="1"/>
          </p:cNvSpPr>
          <p:nvPr/>
        </p:nvSpPr>
        <p:spPr bwMode="auto">
          <a:xfrm>
            <a:off x="7885113" y="4365625"/>
            <a:ext cx="647700" cy="0"/>
          </a:xfrm>
          <a:prstGeom prst="line">
            <a:avLst/>
          </a:prstGeom>
          <a:noFill/>
          <a:ln w="508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IE">
              <a:latin typeface="+mj-lt"/>
            </a:endParaRPr>
          </a:p>
        </p:txBody>
      </p:sp>
      <p:sp>
        <p:nvSpPr>
          <p:cNvPr id="41999" name="Text Box 15"/>
          <p:cNvSpPr txBox="1">
            <a:spLocks noChangeArrowheads="1"/>
          </p:cNvSpPr>
          <p:nvPr/>
        </p:nvSpPr>
        <p:spPr bwMode="auto">
          <a:xfrm>
            <a:off x="539750" y="1844675"/>
            <a:ext cx="30241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000">
                <a:latin typeface="+mj-lt"/>
              </a:rPr>
              <a:t>Area beyond z = 0.3085</a:t>
            </a:r>
          </a:p>
        </p:txBody>
      </p:sp>
      <p:sp>
        <p:nvSpPr>
          <p:cNvPr id="42000" name="Text Box 16"/>
          <p:cNvSpPr txBox="1">
            <a:spLocks noChangeArrowheads="1"/>
          </p:cNvSpPr>
          <p:nvPr/>
        </p:nvSpPr>
        <p:spPr bwMode="auto">
          <a:xfrm>
            <a:off x="323850" y="2997200"/>
            <a:ext cx="381635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000" dirty="0">
                <a:latin typeface="+mj-lt"/>
              </a:rPr>
              <a:t>Conclusion: .31 (31%) of </a:t>
            </a:r>
            <a:r>
              <a:rPr lang="en-GB" sz="2000" dirty="0" smtClean="0">
                <a:latin typeface="+mj-lt"/>
              </a:rPr>
              <a:t>people without brain damage are </a:t>
            </a:r>
            <a:r>
              <a:rPr lang="en-GB" sz="2000" dirty="0">
                <a:latin typeface="+mj-lt"/>
              </a:rPr>
              <a:t>likely to have a comprehension score this low or lower.</a:t>
            </a:r>
          </a:p>
        </p:txBody>
      </p:sp>
      <p:grpSp>
        <p:nvGrpSpPr>
          <p:cNvPr id="28680" name="Group 20"/>
          <p:cNvGrpSpPr>
            <a:grpSpLocks/>
          </p:cNvGrpSpPr>
          <p:nvPr/>
        </p:nvGrpSpPr>
        <p:grpSpPr bwMode="auto">
          <a:xfrm>
            <a:off x="5364163" y="188913"/>
            <a:ext cx="3600450" cy="2459037"/>
            <a:chOff x="3379" y="119"/>
            <a:chExt cx="2268" cy="1549"/>
          </a:xfrm>
        </p:grpSpPr>
        <p:grpSp>
          <p:nvGrpSpPr>
            <p:cNvPr id="28681" name="Group 10"/>
            <p:cNvGrpSpPr>
              <a:grpSpLocks/>
            </p:cNvGrpSpPr>
            <p:nvPr/>
          </p:nvGrpSpPr>
          <p:grpSpPr bwMode="auto">
            <a:xfrm>
              <a:off x="3379" y="119"/>
              <a:ext cx="2268" cy="1549"/>
              <a:chOff x="3198" y="1570"/>
              <a:chExt cx="2449" cy="1848"/>
            </a:xfrm>
          </p:grpSpPr>
          <p:pic>
            <p:nvPicPr>
              <p:cNvPr id="28685" name="Picture 3" descr="N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570"/>
                <a:ext cx="2449" cy="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6" name="Text Box 5"/>
              <p:cNvSpPr txBox="1">
                <a:spLocks noChangeArrowheads="1"/>
              </p:cNvSpPr>
              <p:nvPr/>
            </p:nvSpPr>
            <p:spPr bwMode="auto">
              <a:xfrm>
                <a:off x="4150" y="2886"/>
                <a:ext cx="500"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000">
                    <a:latin typeface="+mj-lt"/>
                  </a:rPr>
                  <a:t>92</a:t>
                </a:r>
              </a:p>
            </p:txBody>
          </p:sp>
          <p:sp>
            <p:nvSpPr>
              <p:cNvPr id="28687" name="Line 6"/>
              <p:cNvSpPr>
                <a:spLocks noChangeShapeType="1"/>
              </p:cNvSpPr>
              <p:nvPr/>
            </p:nvSpPr>
            <p:spPr bwMode="auto">
              <a:xfrm>
                <a:off x="3878" y="2341"/>
                <a:ext cx="0" cy="544"/>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en-IE">
                  <a:latin typeface="+mj-lt"/>
                </a:endParaRPr>
              </a:p>
            </p:txBody>
          </p:sp>
          <p:sp>
            <p:nvSpPr>
              <p:cNvPr id="28688" name="Text Box 7"/>
              <p:cNvSpPr txBox="1">
                <a:spLocks noChangeArrowheads="1"/>
              </p:cNvSpPr>
              <p:nvPr/>
            </p:nvSpPr>
            <p:spPr bwMode="auto">
              <a:xfrm>
                <a:off x="3742" y="2886"/>
                <a:ext cx="318" cy="5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000">
                    <a:latin typeface="+mj-lt"/>
                  </a:rPr>
                  <a:t>89</a:t>
                </a:r>
              </a:p>
            </p:txBody>
          </p:sp>
        </p:grpSp>
        <p:grpSp>
          <p:nvGrpSpPr>
            <p:cNvPr id="28682" name="Group 19"/>
            <p:cNvGrpSpPr>
              <a:grpSpLocks/>
            </p:cNvGrpSpPr>
            <p:nvPr/>
          </p:nvGrpSpPr>
          <p:grpSpPr bwMode="auto">
            <a:xfrm>
              <a:off x="3515" y="346"/>
              <a:ext cx="318" cy="725"/>
              <a:chOff x="3515" y="346"/>
              <a:chExt cx="318" cy="725"/>
            </a:xfrm>
          </p:grpSpPr>
          <p:sp>
            <p:nvSpPr>
              <p:cNvPr id="28683" name="Line 17"/>
              <p:cNvSpPr>
                <a:spLocks noChangeShapeType="1"/>
              </p:cNvSpPr>
              <p:nvPr/>
            </p:nvSpPr>
            <p:spPr bwMode="auto">
              <a:xfrm>
                <a:off x="3651" y="618"/>
                <a:ext cx="182" cy="45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latin typeface="+mj-lt"/>
                </a:endParaRPr>
              </a:p>
            </p:txBody>
          </p:sp>
          <p:sp>
            <p:nvSpPr>
              <p:cNvPr id="28684" name="Text Box 18"/>
              <p:cNvSpPr txBox="1">
                <a:spLocks noChangeArrowheads="1"/>
              </p:cNvSpPr>
              <p:nvPr/>
            </p:nvSpPr>
            <p:spPr bwMode="auto">
              <a:xfrm>
                <a:off x="3515" y="346"/>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400">
                    <a:latin typeface="+mj-lt"/>
                  </a:rPr>
                  <a:t>?</a:t>
                </a:r>
              </a:p>
            </p:txBody>
          </p:sp>
        </p:grpSp>
      </p:grpSp>
    </p:spTree>
    <p:extLst>
      <p:ext uri="{BB962C8B-B14F-4D97-AF65-F5344CB8AC3E}">
        <p14:creationId xmlns:p14="http://schemas.microsoft.com/office/powerpoint/2010/main" val="3457867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19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9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9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9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99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0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P spid="41988" grpId="1"/>
      <p:bldP spid="41997" grpId="0" animBg="1"/>
      <p:bldP spid="41998" grpId="0" animBg="1"/>
      <p:bldP spid="41999" grpId="0"/>
      <p:bldP spid="4200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Normal Distribution</a:t>
            </a:r>
            <a:endParaRPr lang="en-GB"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873567" y="1817370"/>
            <a:ext cx="5396865" cy="3223260"/>
          </a:xfrm>
          <a:prstGeom prst="rect">
            <a:avLst/>
          </a:prstGeom>
        </p:spPr>
      </p:pic>
      <p:sp>
        <p:nvSpPr>
          <p:cNvPr id="3" name="Content Placeholder 2"/>
          <p:cNvSpPr>
            <a:spLocks noGrp="1"/>
          </p:cNvSpPr>
          <p:nvPr>
            <p:ph idx="1"/>
          </p:nvPr>
        </p:nvSpPr>
        <p:spPr/>
        <p:txBody>
          <a:bodyPr>
            <a:normAutofit lnSpcReduction="10000"/>
          </a:bodyPr>
          <a:lstStyle/>
          <a:p>
            <a:endParaRPr lang="en-GB" b="1" dirty="0" smtClean="0"/>
          </a:p>
          <a:p>
            <a:endParaRPr lang="en-GB" b="1" dirty="0"/>
          </a:p>
          <a:p>
            <a:endParaRPr lang="en-GB" b="1" dirty="0" smtClean="0"/>
          </a:p>
          <a:p>
            <a:endParaRPr lang="en-GB" b="1" dirty="0"/>
          </a:p>
          <a:p>
            <a:endParaRPr lang="en-GB" b="1" dirty="0" smtClean="0"/>
          </a:p>
          <a:p>
            <a:endParaRPr lang="en-GB" b="1" dirty="0"/>
          </a:p>
          <a:p>
            <a:pPr marL="457200" lvl="1" indent="0">
              <a:buNone/>
            </a:pPr>
            <a:endParaRPr lang="en-GB" dirty="0" smtClean="0"/>
          </a:p>
          <a:p>
            <a:pPr marL="457200" lvl="1" indent="0">
              <a:buNone/>
            </a:pPr>
            <a:endParaRPr lang="en-GB" dirty="0"/>
          </a:p>
          <a:p>
            <a:pPr marL="457200" lvl="1" indent="0">
              <a:buNone/>
            </a:pPr>
            <a:endParaRPr lang="en-GB" dirty="0" smtClean="0"/>
          </a:p>
          <a:p>
            <a:pPr marL="457200" lvl="1" indent="0">
              <a:buNone/>
            </a:pPr>
            <a:r>
              <a:rPr lang="en-GB" dirty="0" smtClean="0"/>
              <a:t>The </a:t>
            </a:r>
            <a:r>
              <a:rPr lang="en-GB" dirty="0"/>
              <a:t>curve shows the idealized </a:t>
            </a:r>
            <a:r>
              <a:rPr lang="en-GB" dirty="0" smtClean="0"/>
              <a:t>shape.</a:t>
            </a:r>
          </a:p>
          <a:p>
            <a:pPr marL="457200" lvl="1" indent="0">
              <a:buNone/>
            </a:pPr>
            <a:r>
              <a:rPr lang="en-GB" b="1" dirty="0" smtClean="0"/>
              <a:t>It is important that our data is close to this shape if we wish to use Parametric tests.</a:t>
            </a:r>
            <a:endParaRPr lang="en-GB" b="1" dirty="0"/>
          </a:p>
          <a:p>
            <a:endParaRPr lang="en-US" dirty="0"/>
          </a:p>
        </p:txBody>
      </p:sp>
    </p:spTree>
    <p:extLst>
      <p:ext uri="{BB962C8B-B14F-4D97-AF65-F5344CB8AC3E}">
        <p14:creationId xmlns:p14="http://schemas.microsoft.com/office/powerpoint/2010/main" val="2192768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 Normal Distribution</a:t>
            </a:r>
            <a:endParaRPr lang="en-IE" dirty="0"/>
          </a:p>
        </p:txBody>
      </p:sp>
      <p:sp>
        <p:nvSpPr>
          <p:cNvPr id="3" name="Content Placeholder 2"/>
          <p:cNvSpPr>
            <a:spLocks noGrp="1"/>
          </p:cNvSpPr>
          <p:nvPr>
            <p:ph sz="quarter" idx="1"/>
          </p:nvPr>
        </p:nvSpPr>
        <p:spPr/>
        <p:txBody>
          <a:bodyPr>
            <a:normAutofit fontScale="85000" lnSpcReduction="10000"/>
          </a:bodyPr>
          <a:lstStyle/>
          <a:p>
            <a:r>
              <a:rPr lang="en-IE" dirty="0" smtClean="0"/>
              <a:t>Normal Curve or Bell-shaped Curve</a:t>
            </a:r>
          </a:p>
          <a:p>
            <a:pPr lvl="1"/>
            <a:r>
              <a:rPr lang="en-IE" dirty="0" smtClean="0"/>
              <a:t>Key players: Abraham </a:t>
            </a:r>
            <a:r>
              <a:rPr lang="en-IE" dirty="0" err="1" smtClean="0"/>
              <a:t>DeMoivre</a:t>
            </a:r>
            <a:r>
              <a:rPr lang="en-IE" dirty="0" smtClean="0"/>
              <a:t> (1667-1754) and Carl Frederick Gauss (1777-1855)</a:t>
            </a:r>
          </a:p>
          <a:p>
            <a:pPr lvl="1"/>
            <a:r>
              <a:rPr lang="en-IE" dirty="0" smtClean="0"/>
              <a:t>Sometimes normal distribution is referred to as a Gaussian distribution</a:t>
            </a:r>
          </a:p>
          <a:p>
            <a:r>
              <a:rPr lang="en-IE" dirty="0" smtClean="0"/>
              <a:t>Smooth, symmetrical curve about the mean which is the highest point of the curve</a:t>
            </a:r>
          </a:p>
          <a:p>
            <a:r>
              <a:rPr lang="en-IE" dirty="0" smtClean="0"/>
              <a:t>Approaches the horizontal axis but never touches it (asymptotic)</a:t>
            </a:r>
          </a:p>
          <a:p>
            <a:r>
              <a:rPr lang="en-IE" dirty="0" smtClean="0"/>
              <a:t>The spread of the curve is determined by the standard deviation</a:t>
            </a:r>
          </a:p>
          <a:p>
            <a:pPr lvl="1"/>
            <a:r>
              <a:rPr lang="en-IE" dirty="0" smtClean="0"/>
              <a:t>Larger this value the more spread out the curve is, smaller the more peaked it is</a:t>
            </a:r>
          </a:p>
          <a:p>
            <a:r>
              <a:rPr lang="en-IE" dirty="0" smtClean="0"/>
              <a:t>The inflection points where it starts to transition are determined by the mean +/- one standard deviation</a:t>
            </a:r>
          </a:p>
          <a:p>
            <a:r>
              <a:rPr lang="en-IE" dirty="0" smtClean="0"/>
              <a:t>The area under the curve is 1</a:t>
            </a:r>
          </a:p>
          <a:p>
            <a:endParaRPr lang="en-IE" dirty="0"/>
          </a:p>
        </p:txBody>
      </p:sp>
    </p:spTree>
    <p:extLst>
      <p:ext uri="{BB962C8B-B14F-4D97-AF65-F5344CB8AC3E}">
        <p14:creationId xmlns:p14="http://schemas.microsoft.com/office/powerpoint/2010/main" val="225691651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dirty="0" smtClean="0"/>
              <a:t>Normal Distribution</a:t>
            </a:r>
            <a:endParaRPr lang="en-US" dirty="0"/>
          </a:p>
        </p:txBody>
      </p:sp>
      <p:sp>
        <p:nvSpPr>
          <p:cNvPr id="8" name="Content Placeholder 7"/>
          <p:cNvSpPr>
            <a:spLocks noGrp="1"/>
          </p:cNvSpPr>
          <p:nvPr>
            <p:ph sz="quarter" idx="1"/>
          </p:nvPr>
        </p:nvSpPr>
        <p:spPr/>
        <p:txBody>
          <a:bodyPr>
            <a:normAutofit/>
          </a:bodyPr>
          <a:lstStyle/>
          <a:p>
            <a:r>
              <a:rPr lang="en-US" dirty="0" smtClean="0"/>
              <a:t>A </a:t>
            </a:r>
            <a:r>
              <a:rPr lang="en-US" i="1" dirty="0" smtClean="0"/>
              <a:t>density curve </a:t>
            </a:r>
            <a:r>
              <a:rPr lang="en-US" dirty="0" smtClean="0"/>
              <a:t>describes the overall pattern of a distribution. </a:t>
            </a:r>
          </a:p>
          <a:p>
            <a:r>
              <a:rPr lang="en-US" dirty="0" smtClean="0"/>
              <a:t>Formula used to generate the shape of the curve is the </a:t>
            </a:r>
            <a:r>
              <a:rPr lang="en-US" i="1" dirty="0" smtClean="0"/>
              <a:t>normal density function</a:t>
            </a:r>
          </a:p>
          <a:p>
            <a:r>
              <a:rPr lang="en-US" dirty="0" smtClean="0"/>
              <a:t>A distribution is </a:t>
            </a:r>
            <a:r>
              <a:rPr lang="en-US" b="1" dirty="0" smtClean="0"/>
              <a:t>normal</a:t>
            </a:r>
            <a:r>
              <a:rPr lang="en-US" dirty="0" smtClean="0"/>
              <a:t> if its density curve is symmetric, single-peaked and bell-shaped. </a:t>
            </a:r>
          </a:p>
          <a:p>
            <a:pPr lvl="1"/>
            <a:r>
              <a:rPr lang="en-US" dirty="0" smtClean="0"/>
              <a:t>Mean, Median, and mode are same for a normal distribution. </a:t>
            </a:r>
          </a:p>
          <a:p>
            <a:endParaRPr lang="el-GR" dirty="0" smtClean="0"/>
          </a:p>
          <a:p>
            <a:endParaRPr lang="en-US" dirty="0" smtClean="0"/>
          </a:p>
          <a:p>
            <a:endParaRPr lang="en-US" dirty="0" smtClean="0"/>
          </a:p>
          <a:p>
            <a:endParaRPr lang="en-US" dirty="0" smtClean="0"/>
          </a:p>
          <a:p>
            <a:endParaRPr lang="en-IE" dirty="0"/>
          </a:p>
        </p:txBody>
      </p:sp>
    </p:spTree>
    <p:extLst>
      <p:ext uri="{BB962C8B-B14F-4D97-AF65-F5344CB8AC3E}">
        <p14:creationId xmlns:p14="http://schemas.microsoft.com/office/powerpoint/2010/main" val="30004705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019300" y="1857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7171" name="Rectangle 3"/>
          <p:cNvSpPr>
            <a:spLocks noChangeArrowheads="1"/>
          </p:cNvSpPr>
          <p:nvPr/>
        </p:nvSpPr>
        <p:spPr bwMode="auto">
          <a:xfrm>
            <a:off x="1168400" y="2251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graphicFrame>
        <p:nvGraphicFramePr>
          <p:cNvPr id="7172" name="Object 4"/>
          <p:cNvGraphicFramePr>
            <a:graphicFrameLocks noChangeAspect="1"/>
          </p:cNvGraphicFramePr>
          <p:nvPr/>
        </p:nvGraphicFramePr>
        <p:xfrm>
          <a:off x="1619250" y="1773238"/>
          <a:ext cx="6324600" cy="3922712"/>
        </p:xfrm>
        <a:graphic>
          <a:graphicData uri="http://schemas.openxmlformats.org/presentationml/2006/ole">
            <mc:AlternateContent xmlns:mc="http://schemas.openxmlformats.org/markup-compatibility/2006">
              <mc:Choice xmlns:v="urn:schemas-microsoft-com:vml" Requires="v">
                <p:oleObj spid="_x0000_s125974" name="Picture" r:id="rId4" imgW="4706112" imgH="2340864" progId="Word.Picture.8">
                  <p:embed/>
                </p:oleObj>
              </mc:Choice>
              <mc:Fallback>
                <p:oleObj name="Picture" r:id="rId4" imgW="4706112" imgH="2340864" progId="Word.Picture.8">
                  <p:embed/>
                  <p:pic>
                    <p:nvPicPr>
                      <p:cNvPr id="0" name=""/>
                      <p:cNvPicPr>
                        <a:picLocks noChangeAspect="1" noChangeArrowheads="1"/>
                      </p:cNvPicPr>
                      <p:nvPr/>
                    </p:nvPicPr>
                    <p:blipFill>
                      <a:blip r:embed="rId5">
                        <a:lum contrast="42000"/>
                        <a:extLst>
                          <a:ext uri="{28A0092B-C50C-407E-A947-70E740481C1C}">
                            <a14:useLocalDpi xmlns:a14="http://schemas.microsoft.com/office/drawing/2010/main" val="0"/>
                          </a:ext>
                        </a:extLst>
                      </a:blip>
                      <a:srcRect l="6314" t="4503" r="17879" b="28946"/>
                      <a:stretch>
                        <a:fillRect/>
                      </a:stretch>
                    </p:blipFill>
                    <p:spPr bwMode="auto">
                      <a:xfrm>
                        <a:off x="1619250" y="1773238"/>
                        <a:ext cx="6324600" cy="392271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3" name="Text Box 6"/>
          <p:cNvSpPr txBox="1">
            <a:spLocks noChangeArrowheads="1"/>
          </p:cNvSpPr>
          <p:nvPr/>
        </p:nvSpPr>
        <p:spPr bwMode="auto">
          <a:xfrm>
            <a:off x="827584" y="5877272"/>
            <a:ext cx="772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400" b="1" dirty="0" smtClean="0"/>
              <a:t>1</a:t>
            </a:r>
            <a:r>
              <a:rPr lang="en-GB" sz="2400" b="1" dirty="0"/>
              <a:t>. It is bell-shaped and asymptotic at the extremes.</a:t>
            </a:r>
          </a:p>
        </p:txBody>
      </p:sp>
      <p:sp>
        <p:nvSpPr>
          <p:cNvPr id="2" name="Title 1"/>
          <p:cNvSpPr>
            <a:spLocks noGrp="1"/>
          </p:cNvSpPr>
          <p:nvPr>
            <p:ph type="title"/>
          </p:nvPr>
        </p:nvSpPr>
        <p:spPr/>
        <p:txBody>
          <a:bodyPr>
            <a:normAutofit fontScale="90000"/>
          </a:bodyPr>
          <a:lstStyle/>
          <a:p>
            <a:r>
              <a:rPr lang="en-GB" smtClean="0"/>
              <a:t>Properties of the Normal Distribution:</a:t>
            </a:r>
            <a:br>
              <a:rPr lang="en-GB" smtClean="0"/>
            </a:br>
            <a:endParaRPr lang="en-IE" dirty="0"/>
          </a:p>
        </p:txBody>
      </p:sp>
    </p:spTree>
    <p:extLst>
      <p:ext uri="{BB962C8B-B14F-4D97-AF65-F5344CB8AC3E}">
        <p14:creationId xmlns:p14="http://schemas.microsoft.com/office/powerpoint/2010/main" val="258397387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019300" y="1857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8195" name="Rectangle 3"/>
          <p:cNvSpPr>
            <a:spLocks noChangeArrowheads="1"/>
          </p:cNvSpPr>
          <p:nvPr/>
        </p:nvSpPr>
        <p:spPr bwMode="auto">
          <a:xfrm>
            <a:off x="1168400" y="2251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graphicFrame>
        <p:nvGraphicFramePr>
          <p:cNvPr id="8196" name="Object 4"/>
          <p:cNvGraphicFramePr>
            <a:graphicFrameLocks noChangeAspect="1"/>
          </p:cNvGraphicFramePr>
          <p:nvPr>
            <p:extLst>
              <p:ext uri="{D42A27DB-BD31-4B8C-83A1-F6EECF244321}">
                <p14:modId xmlns:p14="http://schemas.microsoft.com/office/powerpoint/2010/main" val="2679575578"/>
              </p:ext>
            </p:extLst>
          </p:nvPr>
        </p:nvGraphicFramePr>
        <p:xfrm>
          <a:off x="1475656" y="764704"/>
          <a:ext cx="6324600" cy="3922713"/>
        </p:xfrm>
        <a:graphic>
          <a:graphicData uri="http://schemas.openxmlformats.org/presentationml/2006/ole">
            <mc:AlternateContent xmlns:mc="http://schemas.openxmlformats.org/markup-compatibility/2006">
              <mc:Choice xmlns:v="urn:schemas-microsoft-com:vml" Requires="v">
                <p:oleObj spid="_x0000_s126998" name="Picture" r:id="rId4" imgW="4706112" imgH="2340864" progId="Word.Picture.8">
                  <p:embed/>
                </p:oleObj>
              </mc:Choice>
              <mc:Fallback>
                <p:oleObj name="Picture" r:id="rId4" imgW="4706112" imgH="2340864" progId="Word.Picture.8">
                  <p:embed/>
                  <p:pic>
                    <p:nvPicPr>
                      <p:cNvPr id="0" name=""/>
                      <p:cNvPicPr>
                        <a:picLocks noChangeAspect="1" noChangeArrowheads="1"/>
                      </p:cNvPicPr>
                      <p:nvPr/>
                    </p:nvPicPr>
                    <p:blipFill>
                      <a:blip r:embed="rId5">
                        <a:lum contrast="42000"/>
                        <a:extLst>
                          <a:ext uri="{28A0092B-C50C-407E-A947-70E740481C1C}">
                            <a14:useLocalDpi xmlns:a14="http://schemas.microsoft.com/office/drawing/2010/main" val="0"/>
                          </a:ext>
                        </a:extLst>
                      </a:blip>
                      <a:srcRect l="6314" t="4503" r="17879" b="28946"/>
                      <a:stretch>
                        <a:fillRect/>
                      </a:stretch>
                    </p:blipFill>
                    <p:spPr bwMode="auto">
                      <a:xfrm>
                        <a:off x="1475656" y="764704"/>
                        <a:ext cx="6324600" cy="3922713"/>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7" name="Text Box 6"/>
          <p:cNvSpPr txBox="1">
            <a:spLocks noChangeArrowheads="1"/>
          </p:cNvSpPr>
          <p:nvPr/>
        </p:nvSpPr>
        <p:spPr bwMode="auto">
          <a:xfrm>
            <a:off x="971600" y="5877272"/>
            <a:ext cx="772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400" b="1" dirty="0"/>
              <a:t>2. It's symmetrical around the mean.</a:t>
            </a:r>
          </a:p>
        </p:txBody>
      </p:sp>
    </p:spTree>
    <p:extLst>
      <p:ext uri="{BB962C8B-B14F-4D97-AF65-F5344CB8AC3E}">
        <p14:creationId xmlns:p14="http://schemas.microsoft.com/office/powerpoint/2010/main" val="452755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Guidelines for Presenting Descriptive Statistics</a:t>
            </a:r>
            <a:endParaRPr lang="en-IE" dirty="0"/>
          </a:p>
        </p:txBody>
      </p:sp>
      <p:sp>
        <p:nvSpPr>
          <p:cNvPr id="3" name="Content Placeholder 2"/>
          <p:cNvSpPr>
            <a:spLocks noGrp="1"/>
          </p:cNvSpPr>
          <p:nvPr>
            <p:ph sz="quarter" idx="1"/>
          </p:nvPr>
        </p:nvSpPr>
        <p:spPr/>
        <p:txBody>
          <a:bodyPr>
            <a:normAutofit/>
          </a:bodyPr>
          <a:lstStyle/>
          <a:p>
            <a:r>
              <a:rPr lang="en-IE" dirty="0" smtClean="0"/>
              <a:t>Ensure </a:t>
            </a:r>
            <a:r>
              <a:rPr lang="en-IE" dirty="0"/>
              <a:t>that you are using the most appropriate way of summarizing and </a:t>
            </a:r>
            <a:r>
              <a:rPr lang="en-IE" dirty="0" smtClean="0"/>
              <a:t>presenting your data</a:t>
            </a:r>
          </a:p>
          <a:p>
            <a:r>
              <a:rPr lang="en-IE" dirty="0" smtClean="0"/>
              <a:t>Be </a:t>
            </a:r>
            <a:r>
              <a:rPr lang="en-IE" dirty="0"/>
              <a:t>as efficient as possible when presenting your findings.</a:t>
            </a:r>
          </a:p>
          <a:p>
            <a:pPr lvl="1"/>
            <a:r>
              <a:rPr lang="en-IE" dirty="0" smtClean="0"/>
              <a:t>All </a:t>
            </a:r>
            <a:r>
              <a:rPr lang="en-IE" dirty="0"/>
              <a:t>charts and tables should, as far as possible, be self-explanatory</a:t>
            </a:r>
            <a:r>
              <a:rPr lang="en-IE" dirty="0" smtClean="0"/>
              <a:t>.</a:t>
            </a:r>
          </a:p>
          <a:p>
            <a:pPr lvl="1"/>
            <a:r>
              <a:rPr lang="en-IE" dirty="0" smtClean="0"/>
              <a:t>Use appropriate visualisation for the variables of interest</a:t>
            </a:r>
            <a:endParaRPr lang="en-IE" dirty="0"/>
          </a:p>
          <a:p>
            <a:r>
              <a:rPr lang="en-IE" dirty="0" smtClean="0"/>
              <a:t>Be </a:t>
            </a:r>
            <a:r>
              <a:rPr lang="en-IE" dirty="0"/>
              <a:t>consistent in the way you present your findings.</a:t>
            </a:r>
          </a:p>
          <a:p>
            <a:r>
              <a:rPr lang="en-IE" dirty="0" smtClean="0"/>
              <a:t>Ensure </a:t>
            </a:r>
            <a:r>
              <a:rPr lang="en-IE" dirty="0"/>
              <a:t>that your data are not presented in a way that may be misleading </a:t>
            </a:r>
            <a:r>
              <a:rPr lang="en-IE" dirty="0" smtClean="0"/>
              <a:t>and/or confusing</a:t>
            </a:r>
            <a:r>
              <a:rPr lang="en-IE" dirty="0"/>
              <a:t>.</a:t>
            </a:r>
          </a:p>
        </p:txBody>
      </p:sp>
    </p:spTree>
    <p:extLst>
      <p:ext uri="{BB962C8B-B14F-4D97-AF65-F5344CB8AC3E}">
        <p14:creationId xmlns:p14="http://schemas.microsoft.com/office/powerpoint/2010/main" val="63955680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019300" y="1857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9219" name="Rectangle 3"/>
          <p:cNvSpPr>
            <a:spLocks noChangeArrowheads="1"/>
          </p:cNvSpPr>
          <p:nvPr/>
        </p:nvSpPr>
        <p:spPr bwMode="auto">
          <a:xfrm>
            <a:off x="1168400" y="2251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graphicFrame>
        <p:nvGraphicFramePr>
          <p:cNvPr id="9220" name="Object 4"/>
          <p:cNvGraphicFramePr>
            <a:graphicFrameLocks noChangeAspect="1"/>
          </p:cNvGraphicFramePr>
          <p:nvPr>
            <p:extLst>
              <p:ext uri="{D42A27DB-BD31-4B8C-83A1-F6EECF244321}">
                <p14:modId xmlns:p14="http://schemas.microsoft.com/office/powerpoint/2010/main" val="2685512450"/>
              </p:ext>
            </p:extLst>
          </p:nvPr>
        </p:nvGraphicFramePr>
        <p:xfrm>
          <a:off x="1454076" y="764704"/>
          <a:ext cx="6324600" cy="3922713"/>
        </p:xfrm>
        <a:graphic>
          <a:graphicData uri="http://schemas.openxmlformats.org/presentationml/2006/ole">
            <mc:AlternateContent xmlns:mc="http://schemas.openxmlformats.org/markup-compatibility/2006">
              <mc:Choice xmlns:v="urn:schemas-microsoft-com:vml" Requires="v">
                <p:oleObj spid="_x0000_s128022" name="Picture" r:id="rId4" imgW="4706112" imgH="2340864" progId="Word.Picture.8">
                  <p:embed/>
                </p:oleObj>
              </mc:Choice>
              <mc:Fallback>
                <p:oleObj name="Picture" r:id="rId4" imgW="4706112" imgH="2340864" progId="Word.Picture.8">
                  <p:embed/>
                  <p:pic>
                    <p:nvPicPr>
                      <p:cNvPr id="0" name=""/>
                      <p:cNvPicPr>
                        <a:picLocks noChangeAspect="1" noChangeArrowheads="1"/>
                      </p:cNvPicPr>
                      <p:nvPr/>
                    </p:nvPicPr>
                    <p:blipFill>
                      <a:blip r:embed="rId5">
                        <a:lum contrast="42000"/>
                        <a:extLst>
                          <a:ext uri="{28A0092B-C50C-407E-A947-70E740481C1C}">
                            <a14:useLocalDpi xmlns:a14="http://schemas.microsoft.com/office/drawing/2010/main" val="0"/>
                          </a:ext>
                        </a:extLst>
                      </a:blip>
                      <a:srcRect l="6314" t="4503" r="17879" b="28946"/>
                      <a:stretch>
                        <a:fillRect/>
                      </a:stretch>
                    </p:blipFill>
                    <p:spPr bwMode="auto">
                      <a:xfrm>
                        <a:off x="1454076" y="764704"/>
                        <a:ext cx="6324600" cy="3922713"/>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1" name="Text Box 6"/>
          <p:cNvSpPr txBox="1">
            <a:spLocks noChangeArrowheads="1"/>
          </p:cNvSpPr>
          <p:nvPr/>
        </p:nvSpPr>
        <p:spPr bwMode="auto">
          <a:xfrm>
            <a:off x="755576" y="5733256"/>
            <a:ext cx="772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400" b="1" dirty="0"/>
              <a:t>3. The mean, median and mode all have same value.</a:t>
            </a:r>
          </a:p>
        </p:txBody>
      </p:sp>
    </p:spTree>
    <p:extLst>
      <p:ext uri="{BB962C8B-B14F-4D97-AF65-F5344CB8AC3E}">
        <p14:creationId xmlns:p14="http://schemas.microsoft.com/office/powerpoint/2010/main" val="33421193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2019300" y="1857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10243" name="Rectangle 3"/>
          <p:cNvSpPr>
            <a:spLocks noChangeArrowheads="1"/>
          </p:cNvSpPr>
          <p:nvPr/>
        </p:nvSpPr>
        <p:spPr bwMode="auto">
          <a:xfrm>
            <a:off x="1168400" y="2251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graphicFrame>
        <p:nvGraphicFramePr>
          <p:cNvPr id="10244" name="Object 4"/>
          <p:cNvGraphicFramePr>
            <a:graphicFrameLocks noChangeAspect="1"/>
          </p:cNvGraphicFramePr>
          <p:nvPr>
            <p:extLst>
              <p:ext uri="{D42A27DB-BD31-4B8C-83A1-F6EECF244321}">
                <p14:modId xmlns:p14="http://schemas.microsoft.com/office/powerpoint/2010/main" val="203649167"/>
              </p:ext>
            </p:extLst>
          </p:nvPr>
        </p:nvGraphicFramePr>
        <p:xfrm>
          <a:off x="1526084" y="764704"/>
          <a:ext cx="6324600" cy="3922713"/>
        </p:xfrm>
        <a:graphic>
          <a:graphicData uri="http://schemas.openxmlformats.org/presentationml/2006/ole">
            <mc:AlternateContent xmlns:mc="http://schemas.openxmlformats.org/markup-compatibility/2006">
              <mc:Choice xmlns:v="urn:schemas-microsoft-com:vml" Requires="v">
                <p:oleObj spid="_x0000_s129046" name="Picture" r:id="rId4" imgW="4706112" imgH="2340864" progId="Word.Picture.8">
                  <p:embed/>
                </p:oleObj>
              </mc:Choice>
              <mc:Fallback>
                <p:oleObj name="Picture" r:id="rId4" imgW="4706112" imgH="2340864" progId="Word.Picture.8">
                  <p:embed/>
                  <p:pic>
                    <p:nvPicPr>
                      <p:cNvPr id="0" name=""/>
                      <p:cNvPicPr>
                        <a:picLocks noChangeAspect="1" noChangeArrowheads="1"/>
                      </p:cNvPicPr>
                      <p:nvPr/>
                    </p:nvPicPr>
                    <p:blipFill>
                      <a:blip r:embed="rId5">
                        <a:lum contrast="42000"/>
                        <a:extLst>
                          <a:ext uri="{28A0092B-C50C-407E-A947-70E740481C1C}">
                            <a14:useLocalDpi xmlns:a14="http://schemas.microsoft.com/office/drawing/2010/main" val="0"/>
                          </a:ext>
                        </a:extLst>
                      </a:blip>
                      <a:srcRect l="6314" t="4503" r="17879" b="28946"/>
                      <a:stretch>
                        <a:fillRect/>
                      </a:stretch>
                    </p:blipFill>
                    <p:spPr bwMode="auto">
                      <a:xfrm>
                        <a:off x="1526084" y="764704"/>
                        <a:ext cx="6324600" cy="3922713"/>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5" name="Text Box 6"/>
          <p:cNvSpPr txBox="1">
            <a:spLocks noChangeArrowheads="1"/>
          </p:cNvSpPr>
          <p:nvPr/>
        </p:nvSpPr>
        <p:spPr bwMode="auto">
          <a:xfrm>
            <a:off x="827584" y="5445224"/>
            <a:ext cx="772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400" b="1" dirty="0"/>
              <a:t>4. It can be specified completely, once mean and SD are known.</a:t>
            </a:r>
          </a:p>
        </p:txBody>
      </p:sp>
    </p:spTree>
    <p:extLst>
      <p:ext uri="{BB962C8B-B14F-4D97-AF65-F5344CB8AC3E}">
        <p14:creationId xmlns:p14="http://schemas.microsoft.com/office/powerpoint/2010/main" val="12930074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019300" y="1857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11267" name="Rectangle 3"/>
          <p:cNvSpPr>
            <a:spLocks noChangeArrowheads="1"/>
          </p:cNvSpPr>
          <p:nvPr/>
        </p:nvSpPr>
        <p:spPr bwMode="auto">
          <a:xfrm>
            <a:off x="1168400" y="2251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graphicFrame>
        <p:nvGraphicFramePr>
          <p:cNvPr id="11268" name="Object 4"/>
          <p:cNvGraphicFramePr>
            <a:graphicFrameLocks noChangeAspect="1"/>
          </p:cNvGraphicFramePr>
          <p:nvPr>
            <p:extLst>
              <p:ext uri="{D42A27DB-BD31-4B8C-83A1-F6EECF244321}">
                <p14:modId xmlns:p14="http://schemas.microsoft.com/office/powerpoint/2010/main" val="110482958"/>
              </p:ext>
            </p:extLst>
          </p:nvPr>
        </p:nvGraphicFramePr>
        <p:xfrm>
          <a:off x="1165823" y="289719"/>
          <a:ext cx="6324600" cy="3922712"/>
        </p:xfrm>
        <a:graphic>
          <a:graphicData uri="http://schemas.openxmlformats.org/presentationml/2006/ole">
            <mc:AlternateContent xmlns:mc="http://schemas.openxmlformats.org/markup-compatibility/2006">
              <mc:Choice xmlns:v="urn:schemas-microsoft-com:vml" Requires="v">
                <p:oleObj spid="_x0000_s130070" name="Picture" r:id="rId4" imgW="4706112" imgH="2340864" progId="Word.Picture.8">
                  <p:embed/>
                </p:oleObj>
              </mc:Choice>
              <mc:Fallback>
                <p:oleObj name="Picture" r:id="rId4" imgW="4706112" imgH="2340864" progId="Word.Picture.8">
                  <p:embed/>
                  <p:pic>
                    <p:nvPicPr>
                      <p:cNvPr id="0" name=""/>
                      <p:cNvPicPr>
                        <a:picLocks noChangeAspect="1" noChangeArrowheads="1"/>
                      </p:cNvPicPr>
                      <p:nvPr/>
                    </p:nvPicPr>
                    <p:blipFill>
                      <a:blip r:embed="rId5">
                        <a:lum contrast="42000"/>
                        <a:extLst>
                          <a:ext uri="{28A0092B-C50C-407E-A947-70E740481C1C}">
                            <a14:useLocalDpi xmlns:a14="http://schemas.microsoft.com/office/drawing/2010/main" val="0"/>
                          </a:ext>
                        </a:extLst>
                      </a:blip>
                      <a:srcRect l="6314" t="4503" r="17879" b="28946"/>
                      <a:stretch>
                        <a:fillRect/>
                      </a:stretch>
                    </p:blipFill>
                    <p:spPr bwMode="auto">
                      <a:xfrm>
                        <a:off x="1165823" y="289719"/>
                        <a:ext cx="6324600" cy="392271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9" name="Text Box 6"/>
          <p:cNvSpPr txBox="1">
            <a:spLocks noChangeArrowheads="1"/>
          </p:cNvSpPr>
          <p:nvPr/>
        </p:nvSpPr>
        <p:spPr bwMode="auto">
          <a:xfrm>
            <a:off x="827584" y="4581128"/>
            <a:ext cx="772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400" b="1" dirty="0"/>
              <a:t>5. The area under the curve is directly proportional to the relative frequency of observations.</a:t>
            </a:r>
          </a:p>
        </p:txBody>
      </p:sp>
      <p:sp>
        <p:nvSpPr>
          <p:cNvPr id="2" name="TextBox 1"/>
          <p:cNvSpPr txBox="1"/>
          <p:nvPr/>
        </p:nvSpPr>
        <p:spPr>
          <a:xfrm>
            <a:off x="928192" y="5573505"/>
            <a:ext cx="7416824" cy="646331"/>
          </a:xfrm>
          <a:prstGeom prst="rect">
            <a:avLst/>
          </a:prstGeom>
          <a:noFill/>
        </p:spPr>
        <p:txBody>
          <a:bodyPr wrap="square" rtlCol="0">
            <a:spAutoFit/>
          </a:bodyPr>
          <a:lstStyle/>
          <a:p>
            <a:r>
              <a:rPr lang="en-IE" dirty="0" smtClean="0"/>
              <a:t>Thus we can calculate the probability of observations occurring in a population</a:t>
            </a:r>
            <a:endParaRPr lang="en-IE" dirty="0"/>
          </a:p>
        </p:txBody>
      </p:sp>
    </p:spTree>
    <p:extLst>
      <p:ext uri="{BB962C8B-B14F-4D97-AF65-F5344CB8AC3E}">
        <p14:creationId xmlns:p14="http://schemas.microsoft.com/office/powerpoint/2010/main" val="56647508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2019300" y="1857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12291" name="Rectangle 3"/>
          <p:cNvSpPr>
            <a:spLocks noChangeArrowheads="1"/>
          </p:cNvSpPr>
          <p:nvPr/>
        </p:nvSpPr>
        <p:spPr bwMode="auto">
          <a:xfrm>
            <a:off x="1168400" y="2251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12292" name="Text Box 5"/>
          <p:cNvSpPr txBox="1">
            <a:spLocks noChangeArrowheads="1"/>
          </p:cNvSpPr>
          <p:nvPr/>
        </p:nvSpPr>
        <p:spPr bwMode="auto">
          <a:xfrm>
            <a:off x="838200" y="5257800"/>
            <a:ext cx="772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2400" b="1"/>
          </a:p>
        </p:txBody>
      </p:sp>
      <p:sp>
        <p:nvSpPr>
          <p:cNvPr id="12293" name="Text Box 6"/>
          <p:cNvSpPr txBox="1">
            <a:spLocks noChangeArrowheads="1"/>
          </p:cNvSpPr>
          <p:nvPr/>
        </p:nvSpPr>
        <p:spPr bwMode="auto">
          <a:xfrm>
            <a:off x="838200" y="5257800"/>
            <a:ext cx="772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400" b="1" dirty="0"/>
              <a:t>e.g. here, 50% of scores fall below the mean, as does 50% of the area under the curve.</a:t>
            </a:r>
          </a:p>
        </p:txBody>
      </p:sp>
      <p:graphicFrame>
        <p:nvGraphicFramePr>
          <p:cNvPr id="12294" name="Object 8"/>
          <p:cNvGraphicFramePr>
            <a:graphicFrameLocks noChangeAspect="1"/>
          </p:cNvGraphicFramePr>
          <p:nvPr/>
        </p:nvGraphicFramePr>
        <p:xfrm>
          <a:off x="914400" y="533400"/>
          <a:ext cx="7315200" cy="4559300"/>
        </p:xfrm>
        <a:graphic>
          <a:graphicData uri="http://schemas.openxmlformats.org/presentationml/2006/ole">
            <mc:AlternateContent xmlns:mc="http://schemas.openxmlformats.org/markup-compatibility/2006">
              <mc:Choice xmlns:v="urn:schemas-microsoft-com:vml" Requires="v">
                <p:oleObj spid="_x0000_s131094" name="Image" r:id="rId4" imgW="8259795" imgH="5146488" progId="Photoshop.Image.5">
                  <p:embed/>
                </p:oleObj>
              </mc:Choice>
              <mc:Fallback>
                <p:oleObj name="Image" r:id="rId4" imgW="8259795" imgH="5146488" progId="Photoshop.Image.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533400"/>
                        <a:ext cx="7315200" cy="455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76841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019300" y="1857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13315" name="Rectangle 3"/>
          <p:cNvSpPr>
            <a:spLocks noChangeArrowheads="1"/>
          </p:cNvSpPr>
          <p:nvPr/>
        </p:nvSpPr>
        <p:spPr bwMode="auto">
          <a:xfrm>
            <a:off x="1168400" y="2251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13316" name="Text Box 4"/>
          <p:cNvSpPr txBox="1">
            <a:spLocks noChangeArrowheads="1"/>
          </p:cNvSpPr>
          <p:nvPr/>
        </p:nvSpPr>
        <p:spPr bwMode="auto">
          <a:xfrm>
            <a:off x="838200" y="5257800"/>
            <a:ext cx="772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2400" b="1"/>
          </a:p>
        </p:txBody>
      </p:sp>
      <p:sp>
        <p:nvSpPr>
          <p:cNvPr id="13317" name="Text Box 5"/>
          <p:cNvSpPr txBox="1">
            <a:spLocks noChangeArrowheads="1"/>
          </p:cNvSpPr>
          <p:nvPr/>
        </p:nvSpPr>
        <p:spPr bwMode="auto">
          <a:xfrm>
            <a:off x="838200" y="5257800"/>
            <a:ext cx="772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400" b="1"/>
              <a:t>e.g. here, 85% of scores fall below score X, corresponding to 85% of the area under the curve.</a:t>
            </a:r>
          </a:p>
        </p:txBody>
      </p:sp>
      <p:graphicFrame>
        <p:nvGraphicFramePr>
          <p:cNvPr id="13318" name="Object 8"/>
          <p:cNvGraphicFramePr>
            <a:graphicFrameLocks noChangeAspect="1"/>
          </p:cNvGraphicFramePr>
          <p:nvPr/>
        </p:nvGraphicFramePr>
        <p:xfrm>
          <a:off x="1066800" y="533400"/>
          <a:ext cx="7239000" cy="4510088"/>
        </p:xfrm>
        <a:graphic>
          <a:graphicData uri="http://schemas.openxmlformats.org/presentationml/2006/ole">
            <mc:AlternateContent xmlns:mc="http://schemas.openxmlformats.org/markup-compatibility/2006">
              <mc:Choice xmlns:v="urn:schemas-microsoft-com:vml" Requires="v">
                <p:oleObj spid="_x0000_s132118" name="Image" r:id="rId4" imgW="8259795" imgH="5146488" progId="Photoshop.Image.5">
                  <p:embed/>
                </p:oleObj>
              </mc:Choice>
              <mc:Fallback>
                <p:oleObj name="Image" r:id="rId4" imgW="8259795" imgH="5146488" progId="Photoshop.Image.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533400"/>
                        <a:ext cx="7239000" cy="451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1452331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a:t>Normal Distribution</a:t>
            </a:r>
          </a:p>
        </p:txBody>
      </p:sp>
      <p:sp>
        <p:nvSpPr>
          <p:cNvPr id="215054" name="Text Box 14"/>
          <p:cNvSpPr txBox="1">
            <a:spLocks noChangeArrowheads="1"/>
          </p:cNvSpPr>
          <p:nvPr/>
        </p:nvSpPr>
        <p:spPr bwMode="auto">
          <a:xfrm>
            <a:off x="6553200" y="3505200"/>
            <a:ext cx="25908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0" dirty="0"/>
              <a:t>If we know µ and </a:t>
            </a:r>
            <a:r>
              <a:rPr lang="el-GR" sz="1800" b="0" dirty="0"/>
              <a:t>σ</a:t>
            </a:r>
            <a:r>
              <a:rPr lang="en-US" sz="1800" b="0" dirty="0"/>
              <a:t>, we </a:t>
            </a:r>
            <a:r>
              <a:rPr lang="en-US" sz="1800" b="0" dirty="0" smtClean="0"/>
              <a:t>derive a lot of additional information about the data </a:t>
            </a:r>
            <a:r>
              <a:rPr lang="en-US" dirty="0" smtClean="0"/>
              <a:t>with a</a:t>
            </a:r>
            <a:r>
              <a:rPr lang="en-US" sz="1800" b="0" dirty="0" smtClean="0"/>
              <a:t> </a:t>
            </a:r>
            <a:r>
              <a:rPr lang="en-US" sz="1800" b="0" dirty="0"/>
              <a:t>normal distribution.</a:t>
            </a:r>
            <a:endParaRPr lang="el-GR" sz="1800" b="0" dirty="0"/>
          </a:p>
        </p:txBody>
      </p:sp>
      <p:pic>
        <p:nvPicPr>
          <p:cNvPr id="78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972" y="2705100"/>
            <a:ext cx="5602128" cy="2596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57962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dirty="0"/>
              <a:t>Normal Distribution</a:t>
            </a:r>
          </a:p>
        </p:txBody>
      </p:sp>
      <p:sp>
        <p:nvSpPr>
          <p:cNvPr id="2" name="Content Placeholder 1"/>
          <p:cNvSpPr>
            <a:spLocks noGrp="1"/>
          </p:cNvSpPr>
          <p:nvPr>
            <p:ph sz="quarter" idx="1"/>
          </p:nvPr>
        </p:nvSpPr>
        <p:spPr/>
        <p:txBody>
          <a:bodyPr/>
          <a:lstStyle/>
          <a:p>
            <a:r>
              <a:rPr lang="en-US" dirty="0" smtClean="0"/>
              <a:t>The Empirical Rule - The </a:t>
            </a:r>
            <a:r>
              <a:rPr lang="en-US" dirty="0"/>
              <a:t>68-95-99.7 </a:t>
            </a:r>
            <a:r>
              <a:rPr lang="en-US" dirty="0" smtClean="0"/>
              <a:t>Rule </a:t>
            </a:r>
            <a:endParaRPr lang="en-US" dirty="0"/>
          </a:p>
          <a:p>
            <a:r>
              <a:rPr lang="en-US" sz="2800" dirty="0"/>
              <a:t>In the normal distribution with mean µ and standard deviation </a:t>
            </a:r>
            <a:r>
              <a:rPr lang="el-GR" sz="2800" dirty="0"/>
              <a:t>σ</a:t>
            </a:r>
            <a:r>
              <a:rPr lang="en-US" sz="2800" dirty="0"/>
              <a:t>:</a:t>
            </a:r>
          </a:p>
          <a:p>
            <a:pPr lvl="1"/>
            <a:r>
              <a:rPr lang="en-US" dirty="0"/>
              <a:t>68% of the observations fall within </a:t>
            </a:r>
            <a:r>
              <a:rPr lang="el-GR" dirty="0"/>
              <a:t>σ</a:t>
            </a:r>
            <a:r>
              <a:rPr lang="en-US" dirty="0"/>
              <a:t> of the mean µ.</a:t>
            </a:r>
          </a:p>
          <a:p>
            <a:pPr lvl="1"/>
            <a:r>
              <a:rPr lang="en-US" dirty="0"/>
              <a:t>95% of the observations fall within 2</a:t>
            </a:r>
            <a:r>
              <a:rPr lang="el-GR" dirty="0"/>
              <a:t>σ</a:t>
            </a:r>
            <a:r>
              <a:rPr lang="en-US" dirty="0"/>
              <a:t> of the mean µ.</a:t>
            </a:r>
          </a:p>
          <a:p>
            <a:pPr lvl="1"/>
            <a:r>
              <a:rPr lang="en-US" dirty="0"/>
              <a:t>99.7% of the observations fall within 3</a:t>
            </a:r>
            <a:r>
              <a:rPr lang="el-GR" dirty="0"/>
              <a:t>σ</a:t>
            </a:r>
            <a:r>
              <a:rPr lang="en-US" dirty="0"/>
              <a:t> of the mean µ.</a:t>
            </a:r>
          </a:p>
          <a:p>
            <a:endParaRPr lang="en-US" dirty="0"/>
          </a:p>
          <a:p>
            <a:endParaRPr lang="en-US" dirty="0"/>
          </a:p>
          <a:p>
            <a:endParaRPr lang="el-GR" sz="2800" dirty="0"/>
          </a:p>
          <a:p>
            <a:endParaRPr lang="en-IE" dirty="0"/>
          </a:p>
        </p:txBody>
      </p:sp>
    </p:spTree>
    <p:extLst>
      <p:ext uri="{BB962C8B-B14F-4D97-AF65-F5344CB8AC3E}">
        <p14:creationId xmlns:p14="http://schemas.microsoft.com/office/powerpoint/2010/main" val="37601787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norm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333375"/>
            <a:ext cx="10839450"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076853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norm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333375"/>
            <a:ext cx="10839450"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3763" name="Rectangle 3"/>
          <p:cNvSpPr>
            <a:spLocks noChangeArrowheads="1"/>
          </p:cNvSpPr>
          <p:nvPr/>
        </p:nvSpPr>
        <p:spPr bwMode="auto">
          <a:xfrm>
            <a:off x="-528638" y="946150"/>
            <a:ext cx="3673476" cy="4897438"/>
          </a:xfrm>
          <a:prstGeom prst="rect">
            <a:avLst/>
          </a:prstGeom>
          <a:solidFill>
            <a:srgbClr val="CCECFF"/>
          </a:solidFill>
          <a:ln w="9525">
            <a:solidFill>
              <a:srgbClr val="CCECFF"/>
            </a:solidFill>
            <a:miter lim="800000"/>
            <a:headEnd/>
            <a:tailEnd/>
          </a:ln>
        </p:spPr>
        <p:txBody>
          <a:bodyPr wrap="none" anchor="ctr"/>
          <a:lstStyle/>
          <a:p>
            <a:endParaRPr lang="en-IE" dirty="0"/>
          </a:p>
        </p:txBody>
      </p:sp>
      <p:sp>
        <p:nvSpPr>
          <p:cNvPr id="373764" name="Rectangle 4"/>
          <p:cNvSpPr>
            <a:spLocks noChangeArrowheads="1"/>
          </p:cNvSpPr>
          <p:nvPr/>
        </p:nvSpPr>
        <p:spPr bwMode="auto">
          <a:xfrm>
            <a:off x="5900738" y="946150"/>
            <a:ext cx="3673475" cy="4897438"/>
          </a:xfrm>
          <a:prstGeom prst="rect">
            <a:avLst/>
          </a:prstGeom>
          <a:solidFill>
            <a:srgbClr val="CCECFF"/>
          </a:solidFill>
          <a:ln w="9525">
            <a:solidFill>
              <a:srgbClr val="CCECFF"/>
            </a:solidFill>
            <a:miter lim="800000"/>
            <a:headEnd/>
            <a:tailEnd/>
          </a:ln>
        </p:spPr>
        <p:txBody>
          <a:bodyPr wrap="none" anchor="ctr"/>
          <a:lstStyle/>
          <a:p>
            <a:endParaRPr lang="en-IE" dirty="0"/>
          </a:p>
        </p:txBody>
      </p:sp>
      <p:sp>
        <p:nvSpPr>
          <p:cNvPr id="34821" name="Oval 5"/>
          <p:cNvSpPr>
            <a:spLocks noChangeArrowheads="1"/>
          </p:cNvSpPr>
          <p:nvPr/>
        </p:nvSpPr>
        <p:spPr bwMode="auto">
          <a:xfrm>
            <a:off x="2843213" y="5876925"/>
            <a:ext cx="720725" cy="6477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E" dirty="0"/>
          </a:p>
        </p:txBody>
      </p:sp>
      <p:sp>
        <p:nvSpPr>
          <p:cNvPr id="34822" name="Oval 6"/>
          <p:cNvSpPr>
            <a:spLocks noChangeArrowheads="1"/>
          </p:cNvSpPr>
          <p:nvPr/>
        </p:nvSpPr>
        <p:spPr bwMode="auto">
          <a:xfrm>
            <a:off x="5508625" y="5876925"/>
            <a:ext cx="720725" cy="6477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E" dirty="0"/>
          </a:p>
        </p:txBody>
      </p:sp>
    </p:spTree>
    <p:extLst>
      <p:ext uri="{BB962C8B-B14F-4D97-AF65-F5344CB8AC3E}">
        <p14:creationId xmlns:p14="http://schemas.microsoft.com/office/powerpoint/2010/main" val="3890772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3763"/>
                                        </p:tgtEl>
                                        <p:attrNameLst>
                                          <p:attrName>style.visibility</p:attrName>
                                        </p:attrNameLst>
                                      </p:cBhvr>
                                      <p:to>
                                        <p:strVal val="visible"/>
                                      </p:to>
                                    </p:set>
                                    <p:animEffect transition="in" filter="wipe(up)">
                                      <p:cBhvr>
                                        <p:cTn id="7" dur="500"/>
                                        <p:tgtEl>
                                          <p:spTgt spid="37376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73764"/>
                                        </p:tgtEl>
                                        <p:attrNameLst>
                                          <p:attrName>style.visibility</p:attrName>
                                        </p:attrNameLst>
                                      </p:cBhvr>
                                      <p:to>
                                        <p:strVal val="visible"/>
                                      </p:to>
                                    </p:set>
                                    <p:animEffect transition="in" filter="wipe(up)">
                                      <p:cBhvr>
                                        <p:cTn id="10" dur="500"/>
                                        <p:tgtEl>
                                          <p:spTgt spid="373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animBg="1"/>
      <p:bldP spid="37376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norm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333375"/>
            <a:ext cx="10839450" cy="6191250"/>
          </a:xfrm>
          <a:prstGeom prst="rect">
            <a:avLst/>
          </a:prstGeom>
          <a:noFill/>
          <a:ln w="9525">
            <a:solidFill>
              <a:srgbClr val="CCECFF"/>
            </a:solidFill>
            <a:miter lim="800000"/>
            <a:headEnd/>
            <a:tailEnd/>
          </a:ln>
          <a:extLst>
            <a:ext uri="{909E8E84-426E-40DD-AFC4-6F175D3DCCD1}">
              <a14:hiddenFill xmlns:a14="http://schemas.microsoft.com/office/drawing/2010/main">
                <a:solidFill>
                  <a:srgbClr val="FFFFFF"/>
                </a:solidFill>
              </a14:hiddenFill>
            </a:ext>
          </a:extLst>
        </p:spPr>
      </p:pic>
      <p:sp>
        <p:nvSpPr>
          <p:cNvPr id="35843" name="Oval 3"/>
          <p:cNvSpPr>
            <a:spLocks noChangeArrowheads="1"/>
          </p:cNvSpPr>
          <p:nvPr/>
        </p:nvSpPr>
        <p:spPr bwMode="auto">
          <a:xfrm>
            <a:off x="2843213" y="5876925"/>
            <a:ext cx="720725" cy="6477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E" dirty="0"/>
          </a:p>
        </p:txBody>
      </p:sp>
      <p:sp>
        <p:nvSpPr>
          <p:cNvPr id="35844" name="Oval 4"/>
          <p:cNvSpPr>
            <a:spLocks noChangeArrowheads="1"/>
          </p:cNvSpPr>
          <p:nvPr/>
        </p:nvSpPr>
        <p:spPr bwMode="auto">
          <a:xfrm>
            <a:off x="5508625" y="5876925"/>
            <a:ext cx="720725" cy="6477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E" dirty="0"/>
          </a:p>
        </p:txBody>
      </p:sp>
    </p:spTree>
    <p:extLst>
      <p:ext uri="{BB962C8B-B14F-4D97-AF65-F5344CB8AC3E}">
        <p14:creationId xmlns:p14="http://schemas.microsoft.com/office/powerpoint/2010/main" val="2630532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normAutofit fontScale="90000"/>
          </a:bodyPr>
          <a:lstStyle/>
          <a:p>
            <a:r>
              <a:rPr lang="en-US" dirty="0" smtClean="0"/>
              <a:t>What do I need to describe for numerical data?</a:t>
            </a:r>
            <a:endParaRPr lang="en-US" dirty="0"/>
          </a:p>
        </p:txBody>
      </p:sp>
      <p:sp>
        <p:nvSpPr>
          <p:cNvPr id="118787" name="Rectangle 3"/>
          <p:cNvSpPr>
            <a:spLocks noGrp="1" noChangeArrowheads="1"/>
          </p:cNvSpPr>
          <p:nvPr>
            <p:ph sz="quarter" idx="1"/>
          </p:nvPr>
        </p:nvSpPr>
        <p:spPr/>
        <p:txBody>
          <a:bodyPr>
            <a:normAutofit/>
          </a:bodyPr>
          <a:lstStyle/>
          <a:p>
            <a:r>
              <a:rPr lang="en-US" dirty="0" smtClean="0"/>
              <a:t>Centre</a:t>
            </a:r>
          </a:p>
          <a:p>
            <a:pPr lvl="1"/>
            <a:r>
              <a:rPr lang="en-US" dirty="0" smtClean="0"/>
              <a:t>Discuss where the middle of the data falls</a:t>
            </a:r>
          </a:p>
          <a:p>
            <a:pPr lvl="1"/>
            <a:r>
              <a:rPr lang="en-US" dirty="0"/>
              <a:t>M</a:t>
            </a:r>
            <a:r>
              <a:rPr lang="en-US" dirty="0" smtClean="0"/>
              <a:t>easures of central tendency</a:t>
            </a:r>
          </a:p>
          <a:p>
            <a:pPr lvl="2"/>
            <a:r>
              <a:rPr lang="en-US" dirty="0" smtClean="0"/>
              <a:t>mean, median and mode</a:t>
            </a:r>
          </a:p>
          <a:p>
            <a:r>
              <a:rPr lang="en-IE" dirty="0" smtClean="0"/>
              <a:t>Spread	</a:t>
            </a:r>
          </a:p>
          <a:p>
            <a:pPr lvl="1"/>
            <a:r>
              <a:rPr lang="en-IE" dirty="0" smtClean="0"/>
              <a:t>Discuss how spread out the data is</a:t>
            </a:r>
          </a:p>
          <a:p>
            <a:pPr lvl="1"/>
            <a:r>
              <a:rPr lang="en-IE" dirty="0" smtClean="0"/>
              <a:t>Refers to the variability in the data</a:t>
            </a:r>
          </a:p>
          <a:p>
            <a:pPr lvl="2"/>
            <a:r>
              <a:rPr lang="en-IE" dirty="0" smtClean="0"/>
              <a:t>Range, standard deviation, IQR</a:t>
            </a:r>
          </a:p>
          <a:p>
            <a:r>
              <a:rPr lang="en-IE" dirty="0" smtClean="0"/>
              <a:t>Shape</a:t>
            </a:r>
          </a:p>
          <a:p>
            <a:pPr lvl="1"/>
            <a:r>
              <a:rPr lang="en-IE" dirty="0" smtClean="0"/>
              <a:t>Refers to the overall shape of the distribution</a:t>
            </a:r>
          </a:p>
          <a:p>
            <a:pPr lvl="1"/>
            <a:r>
              <a:rPr lang="en-IE" dirty="0" smtClean="0"/>
              <a:t>Symmetrical, uniform, skewed, or bimodal</a:t>
            </a:r>
          </a:p>
          <a:p>
            <a:endParaRPr lang="en-IE" dirty="0" smtClean="0"/>
          </a:p>
          <a:p>
            <a:endParaRPr lang="en-US" dirty="0"/>
          </a:p>
        </p:txBody>
      </p:sp>
    </p:spTree>
    <p:extLst>
      <p:ext uri="{BB962C8B-B14F-4D97-AF65-F5344CB8AC3E}">
        <p14:creationId xmlns:p14="http://schemas.microsoft.com/office/powerpoint/2010/main" val="40047352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norm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333375"/>
            <a:ext cx="10839450"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7859" name="Rectangle 3"/>
          <p:cNvSpPr>
            <a:spLocks noChangeArrowheads="1"/>
          </p:cNvSpPr>
          <p:nvPr/>
        </p:nvSpPr>
        <p:spPr bwMode="auto">
          <a:xfrm>
            <a:off x="-503238" y="946150"/>
            <a:ext cx="2292351" cy="4897438"/>
          </a:xfrm>
          <a:prstGeom prst="rect">
            <a:avLst/>
          </a:prstGeom>
          <a:solidFill>
            <a:srgbClr val="CCECFF"/>
          </a:solidFill>
          <a:ln w="9525">
            <a:solidFill>
              <a:srgbClr val="CCECFF"/>
            </a:solidFill>
            <a:miter lim="800000"/>
            <a:headEnd/>
            <a:tailEnd/>
          </a:ln>
        </p:spPr>
        <p:txBody>
          <a:bodyPr wrap="none" anchor="ctr"/>
          <a:lstStyle/>
          <a:p>
            <a:endParaRPr lang="en-IE" dirty="0"/>
          </a:p>
        </p:txBody>
      </p:sp>
      <p:sp>
        <p:nvSpPr>
          <p:cNvPr id="377860" name="Rectangle 4"/>
          <p:cNvSpPr>
            <a:spLocks noChangeArrowheads="1"/>
          </p:cNvSpPr>
          <p:nvPr/>
        </p:nvSpPr>
        <p:spPr bwMode="auto">
          <a:xfrm>
            <a:off x="7248525" y="946150"/>
            <a:ext cx="2338388" cy="4897438"/>
          </a:xfrm>
          <a:prstGeom prst="rect">
            <a:avLst/>
          </a:prstGeom>
          <a:solidFill>
            <a:srgbClr val="CCECFF"/>
          </a:solidFill>
          <a:ln w="9525">
            <a:solidFill>
              <a:srgbClr val="CCECFF"/>
            </a:solidFill>
            <a:miter lim="800000"/>
            <a:headEnd/>
            <a:tailEnd/>
          </a:ln>
        </p:spPr>
        <p:txBody>
          <a:bodyPr wrap="none" anchor="ctr"/>
          <a:lstStyle/>
          <a:p>
            <a:endParaRPr lang="en-IE" dirty="0"/>
          </a:p>
        </p:txBody>
      </p:sp>
      <p:sp>
        <p:nvSpPr>
          <p:cNvPr id="36869" name="Oval 5"/>
          <p:cNvSpPr>
            <a:spLocks noChangeArrowheads="1"/>
          </p:cNvSpPr>
          <p:nvPr/>
        </p:nvSpPr>
        <p:spPr bwMode="auto">
          <a:xfrm>
            <a:off x="6875463" y="5876925"/>
            <a:ext cx="720725" cy="6477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E" dirty="0"/>
          </a:p>
        </p:txBody>
      </p:sp>
      <p:sp>
        <p:nvSpPr>
          <p:cNvPr id="36870" name="Oval 6"/>
          <p:cNvSpPr>
            <a:spLocks noChangeArrowheads="1"/>
          </p:cNvSpPr>
          <p:nvPr/>
        </p:nvSpPr>
        <p:spPr bwMode="auto">
          <a:xfrm>
            <a:off x="1474788" y="5876925"/>
            <a:ext cx="720725" cy="6477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E" dirty="0"/>
          </a:p>
        </p:txBody>
      </p:sp>
    </p:spTree>
    <p:extLst>
      <p:ext uri="{BB962C8B-B14F-4D97-AF65-F5344CB8AC3E}">
        <p14:creationId xmlns:p14="http://schemas.microsoft.com/office/powerpoint/2010/main" val="4109493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7859"/>
                                        </p:tgtEl>
                                        <p:attrNameLst>
                                          <p:attrName>style.visibility</p:attrName>
                                        </p:attrNameLst>
                                      </p:cBhvr>
                                      <p:to>
                                        <p:strVal val="visible"/>
                                      </p:to>
                                    </p:set>
                                    <p:animEffect transition="in" filter="wipe(up)">
                                      <p:cBhvr>
                                        <p:cTn id="7" dur="500"/>
                                        <p:tgtEl>
                                          <p:spTgt spid="37785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77860"/>
                                        </p:tgtEl>
                                        <p:attrNameLst>
                                          <p:attrName>style.visibility</p:attrName>
                                        </p:attrNameLst>
                                      </p:cBhvr>
                                      <p:to>
                                        <p:strVal val="visible"/>
                                      </p:to>
                                    </p:set>
                                    <p:animEffect transition="in" filter="wipe(up)">
                                      <p:cBhvr>
                                        <p:cTn id="10" dur="500"/>
                                        <p:tgtEl>
                                          <p:spTgt spid="377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animBg="1"/>
      <p:bldP spid="377860"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norm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333375"/>
            <a:ext cx="10839450"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Oval 3"/>
          <p:cNvSpPr>
            <a:spLocks noChangeArrowheads="1"/>
          </p:cNvSpPr>
          <p:nvPr/>
        </p:nvSpPr>
        <p:spPr bwMode="auto">
          <a:xfrm>
            <a:off x="6875463" y="5876925"/>
            <a:ext cx="720725" cy="6477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E" dirty="0"/>
          </a:p>
        </p:txBody>
      </p:sp>
      <p:sp>
        <p:nvSpPr>
          <p:cNvPr id="37892" name="Oval 4"/>
          <p:cNvSpPr>
            <a:spLocks noChangeArrowheads="1"/>
          </p:cNvSpPr>
          <p:nvPr/>
        </p:nvSpPr>
        <p:spPr bwMode="auto">
          <a:xfrm>
            <a:off x="1474788" y="5876925"/>
            <a:ext cx="720725" cy="6477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E" dirty="0"/>
          </a:p>
        </p:txBody>
      </p:sp>
    </p:spTree>
    <p:extLst>
      <p:ext uri="{BB962C8B-B14F-4D97-AF65-F5344CB8AC3E}">
        <p14:creationId xmlns:p14="http://schemas.microsoft.com/office/powerpoint/2010/main" val="197490294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norm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333375"/>
            <a:ext cx="10839450"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1955" name="Rectangle 3"/>
          <p:cNvSpPr>
            <a:spLocks noChangeArrowheads="1"/>
          </p:cNvSpPr>
          <p:nvPr/>
        </p:nvSpPr>
        <p:spPr bwMode="auto">
          <a:xfrm>
            <a:off x="-477838" y="946150"/>
            <a:ext cx="898526" cy="4897438"/>
          </a:xfrm>
          <a:prstGeom prst="rect">
            <a:avLst/>
          </a:prstGeom>
          <a:solidFill>
            <a:srgbClr val="CCECFF"/>
          </a:solidFill>
          <a:ln w="9525">
            <a:solidFill>
              <a:srgbClr val="CCECFF"/>
            </a:solidFill>
            <a:miter lim="800000"/>
            <a:headEnd/>
            <a:tailEnd/>
          </a:ln>
        </p:spPr>
        <p:txBody>
          <a:bodyPr wrap="none" anchor="ctr"/>
          <a:lstStyle/>
          <a:p>
            <a:endParaRPr lang="en-IE" dirty="0"/>
          </a:p>
        </p:txBody>
      </p:sp>
      <p:sp>
        <p:nvSpPr>
          <p:cNvPr id="381956" name="Rectangle 4"/>
          <p:cNvSpPr>
            <a:spLocks noChangeArrowheads="1"/>
          </p:cNvSpPr>
          <p:nvPr/>
        </p:nvSpPr>
        <p:spPr bwMode="auto">
          <a:xfrm>
            <a:off x="8616950" y="946150"/>
            <a:ext cx="982663" cy="4897438"/>
          </a:xfrm>
          <a:prstGeom prst="rect">
            <a:avLst/>
          </a:prstGeom>
          <a:solidFill>
            <a:srgbClr val="CCECFF"/>
          </a:solidFill>
          <a:ln w="9525">
            <a:solidFill>
              <a:srgbClr val="CCECFF"/>
            </a:solidFill>
            <a:miter lim="800000"/>
            <a:headEnd/>
            <a:tailEnd/>
          </a:ln>
        </p:spPr>
        <p:txBody>
          <a:bodyPr wrap="none" anchor="ctr"/>
          <a:lstStyle/>
          <a:p>
            <a:endParaRPr lang="en-IE" dirty="0"/>
          </a:p>
        </p:txBody>
      </p:sp>
      <p:sp>
        <p:nvSpPr>
          <p:cNvPr id="38917" name="Oval 5"/>
          <p:cNvSpPr>
            <a:spLocks noChangeArrowheads="1"/>
          </p:cNvSpPr>
          <p:nvPr/>
        </p:nvSpPr>
        <p:spPr bwMode="auto">
          <a:xfrm>
            <a:off x="106363" y="5876925"/>
            <a:ext cx="720725" cy="6477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E" dirty="0"/>
          </a:p>
        </p:txBody>
      </p:sp>
      <p:sp>
        <p:nvSpPr>
          <p:cNvPr id="38918" name="Oval 6"/>
          <p:cNvSpPr>
            <a:spLocks noChangeArrowheads="1"/>
          </p:cNvSpPr>
          <p:nvPr/>
        </p:nvSpPr>
        <p:spPr bwMode="auto">
          <a:xfrm>
            <a:off x="8243888" y="5876925"/>
            <a:ext cx="720725" cy="6477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E" dirty="0"/>
          </a:p>
        </p:txBody>
      </p:sp>
    </p:spTree>
    <p:extLst>
      <p:ext uri="{BB962C8B-B14F-4D97-AF65-F5344CB8AC3E}">
        <p14:creationId xmlns:p14="http://schemas.microsoft.com/office/powerpoint/2010/main" val="26387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1955"/>
                                        </p:tgtEl>
                                        <p:attrNameLst>
                                          <p:attrName>style.visibility</p:attrName>
                                        </p:attrNameLst>
                                      </p:cBhvr>
                                      <p:to>
                                        <p:strVal val="visible"/>
                                      </p:to>
                                    </p:set>
                                    <p:animEffect transition="in" filter="wipe(up)">
                                      <p:cBhvr>
                                        <p:cTn id="7" dur="500"/>
                                        <p:tgtEl>
                                          <p:spTgt spid="38195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81956"/>
                                        </p:tgtEl>
                                        <p:attrNameLst>
                                          <p:attrName>style.visibility</p:attrName>
                                        </p:attrNameLst>
                                      </p:cBhvr>
                                      <p:to>
                                        <p:strVal val="visible"/>
                                      </p:to>
                                    </p:set>
                                    <p:animEffect transition="in" filter="wipe(up)">
                                      <p:cBhvr>
                                        <p:cTn id="10" dur="500"/>
                                        <p:tgtEl>
                                          <p:spTgt spid="381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animBg="1"/>
      <p:bldP spid="38195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norm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333375"/>
            <a:ext cx="10839450"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Oval 3"/>
          <p:cNvSpPr>
            <a:spLocks noChangeArrowheads="1"/>
          </p:cNvSpPr>
          <p:nvPr/>
        </p:nvSpPr>
        <p:spPr bwMode="auto">
          <a:xfrm>
            <a:off x="8243888" y="5876925"/>
            <a:ext cx="720725" cy="6477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E" dirty="0"/>
          </a:p>
        </p:txBody>
      </p:sp>
      <p:sp>
        <p:nvSpPr>
          <p:cNvPr id="39940" name="Oval 4"/>
          <p:cNvSpPr>
            <a:spLocks noChangeArrowheads="1"/>
          </p:cNvSpPr>
          <p:nvPr/>
        </p:nvSpPr>
        <p:spPr bwMode="auto">
          <a:xfrm>
            <a:off x="106363" y="5876925"/>
            <a:ext cx="720725" cy="6477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E" dirty="0"/>
          </a:p>
        </p:txBody>
      </p:sp>
    </p:spTree>
    <p:extLst>
      <p:ext uri="{BB962C8B-B14F-4D97-AF65-F5344CB8AC3E}">
        <p14:creationId xmlns:p14="http://schemas.microsoft.com/office/powerpoint/2010/main" val="418719334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norm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333375"/>
            <a:ext cx="10839450"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582263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norm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057" y="1412775"/>
            <a:ext cx="7438096" cy="4248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968825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IE" dirty="0" smtClean="0"/>
              <a:t>The Normal Distribution</a:t>
            </a:r>
            <a:endParaRPr lang="en-US" dirty="0" smtClean="0"/>
          </a:p>
        </p:txBody>
      </p:sp>
      <p:sp>
        <p:nvSpPr>
          <p:cNvPr id="43011" name="Rectangle 3"/>
          <p:cNvSpPr>
            <a:spLocks noGrp="1" noChangeArrowheads="1"/>
          </p:cNvSpPr>
          <p:nvPr>
            <p:ph type="body" idx="1"/>
          </p:nvPr>
        </p:nvSpPr>
        <p:spPr/>
        <p:txBody>
          <a:bodyPr/>
          <a:lstStyle/>
          <a:p>
            <a:pPr eaLnBrk="1" hangingPunct="1">
              <a:lnSpc>
                <a:spcPct val="90000"/>
              </a:lnSpc>
            </a:pPr>
            <a:r>
              <a:rPr lang="en-US" dirty="0" smtClean="0"/>
              <a:t>If a variable is normally distributed, then:</a:t>
            </a:r>
          </a:p>
          <a:p>
            <a:pPr lvl="1" eaLnBrk="1" hangingPunct="1">
              <a:lnSpc>
                <a:spcPct val="90000"/>
              </a:lnSpc>
            </a:pPr>
            <a:r>
              <a:rPr lang="en-US" sz="2400" dirty="0" smtClean="0"/>
              <a:t>within one standard deviation of the mean there will be approximately 68% of the data </a:t>
            </a:r>
          </a:p>
          <a:p>
            <a:pPr lvl="1" eaLnBrk="1" hangingPunct="1">
              <a:lnSpc>
                <a:spcPct val="90000"/>
              </a:lnSpc>
            </a:pPr>
            <a:r>
              <a:rPr lang="en-US" sz="2400" dirty="0" smtClean="0"/>
              <a:t>within two standard deviations of the mean there will be approximately 95% of the data </a:t>
            </a:r>
          </a:p>
          <a:p>
            <a:pPr lvl="1" eaLnBrk="1" hangingPunct="1">
              <a:lnSpc>
                <a:spcPct val="90000"/>
              </a:lnSpc>
            </a:pPr>
            <a:r>
              <a:rPr lang="en-US" sz="2400" dirty="0" smtClean="0"/>
              <a:t>within three standard deviations of the mean there will be approximately 99.7% of the data </a:t>
            </a:r>
          </a:p>
        </p:txBody>
      </p:sp>
    </p:spTree>
    <p:extLst>
      <p:ext uri="{BB962C8B-B14F-4D97-AF65-F5344CB8AC3E}">
        <p14:creationId xmlns:p14="http://schemas.microsoft.com/office/powerpoint/2010/main" val="23800936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Properties of z-scores</a:t>
            </a:r>
            <a:endParaRPr lang="en-GB" dirty="0"/>
          </a:p>
        </p:txBody>
      </p:sp>
      <p:sp>
        <p:nvSpPr>
          <p:cNvPr id="3" name="Content Placeholder 2"/>
          <p:cNvSpPr>
            <a:spLocks noGrp="1"/>
          </p:cNvSpPr>
          <p:nvPr>
            <p:ph idx="1"/>
          </p:nvPr>
        </p:nvSpPr>
        <p:spPr/>
        <p:txBody>
          <a:bodyPr/>
          <a:lstStyle/>
          <a:p>
            <a:r>
              <a:rPr lang="en-GB" dirty="0" smtClean="0"/>
              <a:t>1.96 cuts off the top 2.5% of the distribution.</a:t>
            </a:r>
          </a:p>
          <a:p>
            <a:r>
              <a:rPr lang="en-GB" dirty="0" smtClean="0"/>
              <a:t>−1.96 cuts off the bottom 2.5% of the distribution.</a:t>
            </a:r>
          </a:p>
          <a:p>
            <a:r>
              <a:rPr lang="en-GB" dirty="0" smtClean="0"/>
              <a:t>As such, 95% of z-scores lie between −1.96 and 1.96.</a:t>
            </a:r>
          </a:p>
          <a:p>
            <a:r>
              <a:rPr lang="en-GB" dirty="0" smtClean="0"/>
              <a:t>99% of z-scores lie between −2.58 and 2.58,</a:t>
            </a:r>
          </a:p>
          <a:p>
            <a:r>
              <a:rPr lang="en-GB" dirty="0" smtClean="0"/>
              <a:t>99.9% of them lie between −3.29 and 3.29. </a:t>
            </a:r>
            <a:endParaRPr lang="en-GB" dirty="0"/>
          </a:p>
        </p:txBody>
      </p:sp>
    </p:spTree>
    <p:extLst>
      <p:ext uri="{BB962C8B-B14F-4D97-AF65-F5344CB8AC3E}">
        <p14:creationId xmlns:p14="http://schemas.microsoft.com/office/powerpoint/2010/main" val="4607283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Normal Distribution in summary</a:t>
            </a:r>
            <a:endParaRPr lang="en-IE" dirty="0"/>
          </a:p>
        </p:txBody>
      </p:sp>
      <p:sp>
        <p:nvSpPr>
          <p:cNvPr id="3" name="Content Placeholder 2"/>
          <p:cNvSpPr>
            <a:spLocks noGrp="1"/>
          </p:cNvSpPr>
          <p:nvPr>
            <p:ph sz="quarter" idx="1"/>
          </p:nvPr>
        </p:nvSpPr>
        <p:spPr/>
        <p:txBody>
          <a:bodyPr/>
          <a:lstStyle/>
          <a:p>
            <a:r>
              <a:rPr lang="en-GB" dirty="0" smtClean="0"/>
              <a:t>Many psychological/biological properties are normally distributed.</a:t>
            </a:r>
          </a:p>
          <a:p>
            <a:r>
              <a:rPr lang="en-GB" dirty="0" smtClean="0"/>
              <a:t>This is very important for statistical inference (extrapolating from samples to populations)</a:t>
            </a:r>
          </a:p>
          <a:p>
            <a:r>
              <a:rPr lang="en-GB" dirty="0" smtClean="0"/>
              <a:t>z-scores provide a way of </a:t>
            </a:r>
          </a:p>
          <a:p>
            <a:pPr lvl="1"/>
            <a:r>
              <a:rPr lang="en-GB" dirty="0" smtClean="0"/>
              <a:t>(a) comparing scores on different raw-score scales;</a:t>
            </a:r>
          </a:p>
          <a:p>
            <a:pPr lvl="1"/>
            <a:r>
              <a:rPr lang="en-GB" dirty="0" smtClean="0"/>
              <a:t>(b) showing how a given score stands in relation to the overall set of scores.</a:t>
            </a:r>
          </a:p>
          <a:p>
            <a:pPr lvl="1"/>
            <a:r>
              <a:rPr lang="en-GB" dirty="0" smtClean="0"/>
              <a:t>(c) using probability tables to calculate likelihood of particular scores.</a:t>
            </a:r>
          </a:p>
          <a:p>
            <a:endParaRPr lang="en-IE" dirty="0"/>
          </a:p>
        </p:txBody>
      </p:sp>
    </p:spTree>
    <p:extLst>
      <p:ext uri="{BB962C8B-B14F-4D97-AF65-F5344CB8AC3E}">
        <p14:creationId xmlns:p14="http://schemas.microsoft.com/office/powerpoint/2010/main" val="1303159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Normal distribution in summary</a:t>
            </a:r>
            <a:endParaRPr lang="en-IE" dirty="0"/>
          </a:p>
        </p:txBody>
      </p:sp>
      <p:sp>
        <p:nvSpPr>
          <p:cNvPr id="3" name="Content Placeholder 2"/>
          <p:cNvSpPr>
            <a:spLocks noGrp="1"/>
          </p:cNvSpPr>
          <p:nvPr>
            <p:ph sz="quarter" idx="1"/>
          </p:nvPr>
        </p:nvSpPr>
        <p:spPr/>
        <p:txBody>
          <a:bodyPr>
            <a:normAutofit/>
          </a:bodyPr>
          <a:lstStyle/>
          <a:p>
            <a:r>
              <a:rPr lang="en-GB" dirty="0" smtClean="0"/>
              <a:t>The logic of z-scores underlies many statistical tests:</a:t>
            </a:r>
          </a:p>
          <a:p>
            <a:pPr marL="274320" lvl="1" indent="0">
              <a:buNone/>
            </a:pPr>
            <a:r>
              <a:rPr lang="en-GB" dirty="0" smtClean="0"/>
              <a:t>1. Scores are normally distributed around their mean.</a:t>
            </a:r>
          </a:p>
          <a:p>
            <a:pPr marL="274320" lvl="1" indent="0">
              <a:buNone/>
            </a:pPr>
            <a:r>
              <a:rPr lang="en-GB" dirty="0" smtClean="0"/>
              <a:t>2. Sample means are normally distributed around the population mean.</a:t>
            </a:r>
          </a:p>
          <a:p>
            <a:pPr marL="274320" lvl="1" indent="0">
              <a:buNone/>
            </a:pPr>
            <a:r>
              <a:rPr lang="en-GB" dirty="0" smtClean="0"/>
              <a:t>3. Differences between sample means are normally distributed around zero ("no difference").</a:t>
            </a:r>
          </a:p>
          <a:p>
            <a:r>
              <a:rPr lang="en-GB" dirty="0" smtClean="0"/>
              <a:t>We can exploit these phenomena in devising tests to help us decide whether or not an observed difference between sample means is due to chance.</a:t>
            </a:r>
            <a:endParaRPr lang="en-GB" dirty="0"/>
          </a:p>
        </p:txBody>
      </p:sp>
    </p:spTree>
    <p:extLst>
      <p:ext uri="{BB962C8B-B14F-4D97-AF65-F5344CB8AC3E}">
        <p14:creationId xmlns:p14="http://schemas.microsoft.com/office/powerpoint/2010/main" val="2399098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2002</TotalTime>
  <Words>7145</Words>
  <Application>Microsoft Office PowerPoint</Application>
  <PresentationFormat>On-screen Show (4:3)</PresentationFormat>
  <Paragraphs>986</Paragraphs>
  <Slides>154</Slides>
  <Notes>46</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154</vt:i4>
      </vt:variant>
    </vt:vector>
  </HeadingPairs>
  <TitlesOfParts>
    <vt:vector size="158" baseType="lpstr">
      <vt:lpstr>Origin</vt:lpstr>
      <vt:lpstr>Equation</vt:lpstr>
      <vt:lpstr>Image</vt:lpstr>
      <vt:lpstr>Picture</vt:lpstr>
      <vt:lpstr>Probability and Statistical Inference </vt:lpstr>
      <vt:lpstr>Basics of Statistics</vt:lpstr>
      <vt:lpstr>Experiments and Variables</vt:lpstr>
      <vt:lpstr>Random Variables</vt:lpstr>
      <vt:lpstr>Variables</vt:lpstr>
      <vt:lpstr>Variables</vt:lpstr>
      <vt:lpstr>Study Design</vt:lpstr>
      <vt:lpstr>Guidelines for Presenting Descriptive Statistics</vt:lpstr>
      <vt:lpstr>What do I need to describe for numerical data?</vt:lpstr>
      <vt:lpstr>What do I need to describe for numerical data?</vt:lpstr>
      <vt:lpstr>Methods of centre Measurement</vt:lpstr>
      <vt:lpstr>Mean or Median</vt:lpstr>
      <vt:lpstr>Population characteristic </vt:lpstr>
      <vt:lpstr>Statistic </vt:lpstr>
      <vt:lpstr>Review</vt:lpstr>
      <vt:lpstr>Trimmed mean:</vt:lpstr>
      <vt:lpstr>PowerPoint Presentation</vt:lpstr>
      <vt:lpstr>Why is the study of variability important?</vt:lpstr>
      <vt:lpstr>Types of Variation</vt:lpstr>
      <vt:lpstr>PowerPoint Presentation</vt:lpstr>
      <vt:lpstr>Methods of Variability/Dispersion Measurement</vt:lpstr>
      <vt:lpstr>Measures of Variability</vt:lpstr>
      <vt:lpstr>Measures of Variability</vt:lpstr>
      <vt:lpstr>PowerPoint Presentation</vt:lpstr>
      <vt:lpstr>Measures of Variability</vt:lpstr>
      <vt:lpstr>PowerPoint Presentation</vt:lpstr>
      <vt:lpstr>Degrees of freedom</vt:lpstr>
      <vt:lpstr>Degrees of freedom</vt:lpstr>
      <vt:lpstr>Degrees of freedom</vt:lpstr>
      <vt:lpstr>Measures of Variability</vt:lpstr>
      <vt:lpstr>PowerPoint Presentation</vt:lpstr>
      <vt:lpstr>PowerPoint Presentation</vt:lpstr>
      <vt:lpstr>Which Descriptive Statistic to use?</vt:lpstr>
      <vt:lpstr>The Research Process</vt:lpstr>
      <vt:lpstr>Analysing Data</vt:lpstr>
      <vt:lpstr>The Normal Distribution</vt:lpstr>
      <vt:lpstr>Skew</vt:lpstr>
      <vt:lpstr>Properties of Frequency Distributions</vt:lpstr>
      <vt:lpstr>Kurtosis</vt:lpstr>
      <vt:lpstr>Going beyond the data</vt:lpstr>
      <vt:lpstr>Frequency Distribution</vt:lpstr>
      <vt:lpstr>Probability</vt:lpstr>
      <vt:lpstr>Probability Distributions</vt:lpstr>
      <vt:lpstr>Probability Distributions</vt:lpstr>
      <vt:lpstr>Discrete Random Variable</vt:lpstr>
      <vt:lpstr>Discrete Probability Distribution </vt:lpstr>
      <vt:lpstr>Probability Distributions</vt:lpstr>
      <vt:lpstr>Probability Distribution</vt:lpstr>
      <vt:lpstr>Probability Distributions</vt:lpstr>
      <vt:lpstr>Probability Distribution</vt:lpstr>
      <vt:lpstr>Probability Distribution</vt:lpstr>
      <vt:lpstr>Probability Distribution</vt:lpstr>
      <vt:lpstr>Continuous Probability Distribution </vt:lpstr>
      <vt:lpstr>Continuous Probability Distribution </vt:lpstr>
      <vt:lpstr>Continuous Probability Function</vt:lpstr>
      <vt:lpstr>Calculating Probability from a Frequency distribution</vt:lpstr>
      <vt:lpstr>So what does this mean for us?</vt:lpstr>
      <vt:lpstr>Standard normal</vt:lpstr>
      <vt:lpstr>Z Scores and Raw scores</vt:lpstr>
      <vt:lpstr>Z Scores and Raw scores</vt:lpstr>
      <vt:lpstr>Going beyond the data: Z-scores</vt:lpstr>
      <vt:lpstr>z-scores</vt:lpstr>
      <vt:lpstr>PowerPoint Presentation</vt:lpstr>
      <vt:lpstr>Raw score distributions V Z Score distributions</vt:lpstr>
      <vt:lpstr>The Standard Normal Distribution</vt:lpstr>
      <vt:lpstr>PowerPoint Presentation</vt:lpstr>
      <vt:lpstr>Why use z-scores?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Normal Distribution</vt:lpstr>
      <vt:lpstr>The Normal Distribution</vt:lpstr>
      <vt:lpstr>Normal Distribution</vt:lpstr>
      <vt:lpstr>Properties of the Normal Distribution: </vt:lpstr>
      <vt:lpstr>PowerPoint Presentation</vt:lpstr>
      <vt:lpstr>PowerPoint Presentation</vt:lpstr>
      <vt:lpstr>PowerPoint Presentation</vt:lpstr>
      <vt:lpstr>PowerPoint Presentation</vt:lpstr>
      <vt:lpstr>PowerPoint Presentation</vt:lpstr>
      <vt:lpstr>PowerPoint Presentation</vt:lpstr>
      <vt:lpstr>Normal Distribution</vt:lpstr>
      <vt:lpstr>Normal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Normal Distribution</vt:lpstr>
      <vt:lpstr>Properties of z-scores</vt:lpstr>
      <vt:lpstr>Normal Distribution in summary</vt:lpstr>
      <vt:lpstr>Normal distribution in summary</vt:lpstr>
      <vt:lpstr>Distribution is central to choosing the correct test</vt:lpstr>
      <vt:lpstr>The Research Process</vt:lpstr>
      <vt:lpstr>PowerPoint Presentation</vt:lpstr>
      <vt:lpstr>Populations and Samples</vt:lpstr>
      <vt:lpstr>The Only Equation You Will Ever Need</vt:lpstr>
      <vt:lpstr>A Simple Statistical Model</vt:lpstr>
      <vt:lpstr>The Mean</vt:lpstr>
      <vt:lpstr>Measuring the ‘Fit’ of the Model</vt:lpstr>
      <vt:lpstr>Calculating ‘Error’</vt:lpstr>
      <vt:lpstr>PowerPoint Presentation</vt:lpstr>
      <vt:lpstr>Use the Total Error?</vt:lpstr>
      <vt:lpstr>Sum of Squared Errors</vt:lpstr>
      <vt:lpstr>PowerPoint Presentation</vt:lpstr>
      <vt:lpstr>Variance</vt:lpstr>
      <vt:lpstr>Standard Deviation</vt:lpstr>
      <vt:lpstr>Same Mean, Different SD</vt:lpstr>
      <vt:lpstr>The SD and the Shape of a Distribution</vt:lpstr>
      <vt:lpstr>So what is the mean a model of?</vt:lpstr>
      <vt:lpstr>Important Things to Remember</vt:lpstr>
      <vt:lpstr>Samples vs. Populations</vt:lpstr>
      <vt:lpstr>Going beyond the data</vt:lpstr>
      <vt:lpstr>Going beyond the data</vt:lpstr>
      <vt:lpstr>Going beyond the data</vt:lpstr>
      <vt:lpstr>Sampling Variation</vt:lpstr>
      <vt:lpstr>PowerPoint Presentation</vt:lpstr>
      <vt:lpstr>Going beyond the data</vt:lpstr>
      <vt:lpstr>So what does this mean?</vt:lpstr>
      <vt:lpstr>Confidence Intervals</vt:lpstr>
      <vt:lpstr>PowerPoint Presentation</vt:lpstr>
      <vt:lpstr>PowerPoint Presentation</vt:lpstr>
      <vt:lpstr>How to construct a CI?</vt:lpstr>
      <vt:lpstr>CI</vt:lpstr>
      <vt:lpstr>The Art of Presenting Data</vt:lpstr>
      <vt:lpstr>Why Is This Graph Bad?</vt:lpstr>
      <vt:lpstr>Why Is This Graph Better?</vt:lpstr>
      <vt:lpstr>Be Careful with your scales</vt:lpstr>
      <vt:lpstr>Graphical Presentation</vt:lpstr>
      <vt:lpstr>Stem-and-Leaf plot</vt:lpstr>
      <vt:lpstr>Creating Stem-and-Leaf Plots</vt:lpstr>
      <vt:lpstr>Creating Stem-and-Leaf Plots</vt:lpstr>
      <vt:lpstr>Reading Stem-and-Leaf Plots</vt:lpstr>
      <vt:lpstr>Reading Stem-and-Leaf Plot</vt:lpstr>
      <vt:lpstr>Histograms</vt:lpstr>
      <vt:lpstr>PowerPoint Presentation</vt:lpstr>
      <vt:lpstr>PowerPoint Presentation</vt:lpstr>
      <vt:lpstr>Histograms</vt:lpstr>
      <vt:lpstr>PowerPoint Presentation</vt:lpstr>
      <vt:lpstr>Frequency Distribution</vt:lpstr>
      <vt:lpstr>Plots in R</vt:lpstr>
      <vt:lpstr>ggplot2</vt:lpstr>
      <vt:lpstr>PowerPoint Presentation</vt:lpstr>
      <vt:lpstr>Geometric Objects(geoms)</vt:lpstr>
      <vt:lpstr>Geometric Object functions</vt:lpstr>
      <vt:lpstr>Using ggplot()</vt:lpstr>
      <vt:lpstr>Examples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Statistical Inference</dc:title>
  <dc:creator>DIT</dc:creator>
  <cp:lastModifiedBy>DIT</cp:lastModifiedBy>
  <cp:revision>453</cp:revision>
  <dcterms:created xsi:type="dcterms:W3CDTF">2015-09-11T12:33:47Z</dcterms:created>
  <dcterms:modified xsi:type="dcterms:W3CDTF">2018-09-26T11:51:00Z</dcterms:modified>
</cp:coreProperties>
</file>