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6"/>
  </p:notesMasterIdLst>
  <p:sldIdLst>
    <p:sldId id="256" r:id="rId2"/>
    <p:sldId id="687" r:id="rId3"/>
    <p:sldId id="606" r:id="rId4"/>
    <p:sldId id="813" r:id="rId5"/>
    <p:sldId id="608" r:id="rId6"/>
    <p:sldId id="610" r:id="rId7"/>
    <p:sldId id="611" r:id="rId8"/>
    <p:sldId id="612" r:id="rId9"/>
    <p:sldId id="613" r:id="rId10"/>
    <p:sldId id="614" r:id="rId11"/>
    <p:sldId id="615" r:id="rId12"/>
    <p:sldId id="616" r:id="rId13"/>
    <p:sldId id="617" r:id="rId14"/>
    <p:sldId id="618" r:id="rId15"/>
    <p:sldId id="619" r:id="rId16"/>
    <p:sldId id="620" r:id="rId17"/>
    <p:sldId id="621" r:id="rId18"/>
    <p:sldId id="622" r:id="rId19"/>
    <p:sldId id="623" r:id="rId20"/>
    <p:sldId id="624" r:id="rId21"/>
    <p:sldId id="625" r:id="rId22"/>
    <p:sldId id="626" r:id="rId23"/>
    <p:sldId id="688" r:id="rId24"/>
    <p:sldId id="689" r:id="rId25"/>
    <p:sldId id="634" r:id="rId26"/>
    <p:sldId id="636" r:id="rId27"/>
    <p:sldId id="637" r:id="rId28"/>
    <p:sldId id="638" r:id="rId29"/>
    <p:sldId id="639" r:id="rId30"/>
    <p:sldId id="640" r:id="rId31"/>
    <p:sldId id="641" r:id="rId32"/>
    <p:sldId id="642" r:id="rId33"/>
    <p:sldId id="643" r:id="rId34"/>
    <p:sldId id="901" r:id="rId35"/>
    <p:sldId id="644" r:id="rId36"/>
    <p:sldId id="902" r:id="rId37"/>
    <p:sldId id="647" r:id="rId38"/>
    <p:sldId id="883" r:id="rId39"/>
    <p:sldId id="869" r:id="rId40"/>
    <p:sldId id="870" r:id="rId41"/>
    <p:sldId id="871" r:id="rId42"/>
    <p:sldId id="872" r:id="rId43"/>
    <p:sldId id="873" r:id="rId44"/>
    <p:sldId id="882" r:id="rId45"/>
    <p:sldId id="874" r:id="rId46"/>
    <p:sldId id="905" r:id="rId47"/>
    <p:sldId id="877" r:id="rId48"/>
    <p:sldId id="906" r:id="rId49"/>
    <p:sldId id="907" r:id="rId50"/>
    <p:sldId id="908" r:id="rId51"/>
    <p:sldId id="909" r:id="rId52"/>
    <p:sldId id="910" r:id="rId53"/>
    <p:sldId id="911" r:id="rId54"/>
    <p:sldId id="879" r:id="rId55"/>
    <p:sldId id="878" r:id="rId56"/>
    <p:sldId id="912" r:id="rId57"/>
    <p:sldId id="886" r:id="rId58"/>
    <p:sldId id="880" r:id="rId59"/>
    <p:sldId id="891" r:id="rId60"/>
    <p:sldId id="648" r:id="rId61"/>
    <p:sldId id="651" r:id="rId62"/>
    <p:sldId id="798" r:id="rId63"/>
    <p:sldId id="693" r:id="rId64"/>
    <p:sldId id="653" r:id="rId65"/>
    <p:sldId id="694" r:id="rId66"/>
    <p:sldId id="656" r:id="rId67"/>
    <p:sldId id="657" r:id="rId68"/>
    <p:sldId id="816" r:id="rId69"/>
    <p:sldId id="903" r:id="rId70"/>
    <p:sldId id="904" r:id="rId71"/>
    <p:sldId id="658" r:id="rId72"/>
    <p:sldId id="659" r:id="rId73"/>
    <p:sldId id="660" r:id="rId74"/>
    <p:sldId id="661" r:id="rId75"/>
    <p:sldId id="662" r:id="rId76"/>
    <p:sldId id="663" r:id="rId77"/>
    <p:sldId id="664" r:id="rId78"/>
    <p:sldId id="665" r:id="rId79"/>
    <p:sldId id="666" r:id="rId80"/>
    <p:sldId id="667" r:id="rId81"/>
    <p:sldId id="668" r:id="rId82"/>
    <p:sldId id="669" r:id="rId83"/>
    <p:sldId id="670" r:id="rId84"/>
    <p:sldId id="671" r:id="rId85"/>
    <p:sldId id="672" r:id="rId86"/>
    <p:sldId id="673" r:id="rId87"/>
    <p:sldId id="674" r:id="rId88"/>
    <p:sldId id="675" r:id="rId89"/>
    <p:sldId id="676" r:id="rId90"/>
    <p:sldId id="677" r:id="rId91"/>
    <p:sldId id="678" r:id="rId92"/>
    <p:sldId id="679" r:id="rId93"/>
    <p:sldId id="680" r:id="rId94"/>
    <p:sldId id="681" r:id="rId95"/>
    <p:sldId id="682" r:id="rId96"/>
    <p:sldId id="683" r:id="rId97"/>
    <p:sldId id="684" r:id="rId98"/>
    <p:sldId id="685" r:id="rId99"/>
    <p:sldId id="686" r:id="rId100"/>
    <p:sldId id="695" r:id="rId101"/>
    <p:sldId id="815" r:id="rId102"/>
    <p:sldId id="697" r:id="rId103"/>
    <p:sldId id="698" r:id="rId104"/>
    <p:sldId id="699" r:id="rId105"/>
    <p:sldId id="700" r:id="rId106"/>
    <p:sldId id="701" r:id="rId107"/>
    <p:sldId id="702" r:id="rId108"/>
    <p:sldId id="703" r:id="rId109"/>
    <p:sldId id="704" r:id="rId110"/>
    <p:sldId id="705" r:id="rId111"/>
    <p:sldId id="706" r:id="rId112"/>
    <p:sldId id="707" r:id="rId113"/>
    <p:sldId id="708" r:id="rId114"/>
    <p:sldId id="709" r:id="rId115"/>
    <p:sldId id="711" r:id="rId116"/>
    <p:sldId id="712" r:id="rId117"/>
    <p:sldId id="888" r:id="rId118"/>
    <p:sldId id="715" r:id="rId119"/>
    <p:sldId id="893" r:id="rId120"/>
    <p:sldId id="716" r:id="rId121"/>
    <p:sldId id="717" r:id="rId122"/>
    <p:sldId id="718" r:id="rId123"/>
    <p:sldId id="730" r:id="rId124"/>
    <p:sldId id="796" r:id="rId125"/>
    <p:sldId id="731" r:id="rId126"/>
    <p:sldId id="732" r:id="rId127"/>
    <p:sldId id="734" r:id="rId128"/>
    <p:sldId id="736" r:id="rId129"/>
    <p:sldId id="889" r:id="rId130"/>
    <p:sldId id="738" r:id="rId131"/>
    <p:sldId id="739" r:id="rId132"/>
    <p:sldId id="740" r:id="rId133"/>
    <p:sldId id="741" r:id="rId134"/>
    <p:sldId id="742" r:id="rId135"/>
    <p:sldId id="743" r:id="rId136"/>
    <p:sldId id="744" r:id="rId137"/>
    <p:sldId id="745" r:id="rId138"/>
    <p:sldId id="894" r:id="rId139"/>
    <p:sldId id="895" r:id="rId140"/>
    <p:sldId id="896" r:id="rId141"/>
    <p:sldId id="897" r:id="rId142"/>
    <p:sldId id="898" r:id="rId143"/>
    <p:sldId id="899" r:id="rId144"/>
    <p:sldId id="900" r:id="rId1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62" autoAdjust="0"/>
    <p:restoredTop sz="94660"/>
  </p:normalViewPr>
  <p:slideViewPr>
    <p:cSldViewPr>
      <p:cViewPr varScale="1">
        <p:scale>
          <a:sx n="89" d="100"/>
          <a:sy n="89" d="100"/>
        </p:scale>
        <p:origin x="-1363" y="-62"/>
      </p:cViewPr>
      <p:guideLst>
        <p:guide orient="horz" pos="2160"/>
        <p:guide pos="2880"/>
      </p:guideLst>
    </p:cSldViewPr>
  </p:slideViewPr>
  <p:notesTextViewPr>
    <p:cViewPr>
      <p:scale>
        <a:sx n="1" d="1"/>
        <a:sy n="1" d="1"/>
      </p:scale>
      <p:origin x="0" y="0"/>
    </p:cViewPr>
  </p:notesTextViewPr>
  <p:sorterViewPr>
    <p:cViewPr>
      <p:scale>
        <a:sx n="100" d="100"/>
        <a:sy n="100" d="100"/>
      </p:scale>
      <p:origin x="0" y="10306"/>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theme" Target="theme/theme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9.emf"/></Relationships>
</file>

<file path=ppt/ink/ink1.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6:07:59.338"/>
    </inkml:context>
    <inkml:brush xml:id="br0">
      <inkml:brushProperty name="width" value="0.05292" units="cm"/>
      <inkml:brushProperty name="height" value="0.05292" units="cm"/>
      <inkml:brushProperty name="color" value="#000514"/>
      <inkml:brushProperty name="fitToCurve" value="1"/>
    </inkml:brush>
  </inkml:definitions>
  <inkml:trace contextRef="#ctx0" brushRef="#br0">55-2 19,'1'9'29,"-5"-9"0,7 6 2,-4-6 0,-8-3-13,12 6-5,-7-6-4,4 0-2,-6 1-3,3 1 0,-2-2-2,-1 0-4,5 6-5,-9-3-15,3-3-10,5 6-1,-2-3-2,7 4 2,-3-8 1</inkml:trace>
</inkml:ink>
</file>

<file path=ppt/ink/ink10.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6:07:22.506"/>
    </inkml:context>
    <inkml:brush xml:id="br0">
      <inkml:brushProperty name="width" value="0.05292" units="cm"/>
      <inkml:brushProperty name="height" value="0.05292" units="cm"/>
      <inkml:brushProperty name="color" value="#000514"/>
      <inkml:brushProperty name="fitToCurve" value="1"/>
    </inkml:brush>
  </inkml:definitions>
  <inkml:trace contextRef="#ctx0" brushRef="#br0">68 280 20,'17'3'27,"-13"-8"1,3-1 3,-10 0 0,-4-2-15,4 2-2,-12-2-1,5 8-4,-6-7-2,6 11-1,-3-1-1,5 2-2,-2 1-2,10 2 1,0-2-1,5 5-1,2-5 1,3 0 0,2 1-1,1-2 1,-3-5-1,-2 0 1,-1-4-1,-1-1 0,0 0-3,-6-7-4,10 6-12,-6-3-17,3-2 2,2 3-3,-2-7 3,7 7-1</inkml:trace>
  <inkml:trace contextRef="#ctx0" brushRef="#br0" timeOffset="411">379 259 15,'11'7'24,"-11"-8"1,6 5 4,-2-5-6,-2-4-5,2 7 1,-8-6-2,5 5-3,-8-4-2,7 9-2,-8-6-3,3 4-1,-5-1-2,3 3-2,1-1-1,2 2 1,3-4-2,5 1 0,0-2 0,6-2 1,0 0-1,0-3 0,-1 0 0,-2 0 0,-1-1 0,-5-3-2,-1 7-2,-6-10-7,2 6-18,0 1-8,0-4 1,2 3-1,2-2 1,7 5 1</inkml:trace>
  <inkml:trace contextRef="#ctx0" brushRef="#br0" timeOffset="781">705 251 5,'4'11'28,"-8"-10"0,5 6 2,-8-5 0,7 4 2,6-2-15,-14-8-6,14 8-2,-12-4-1,8 5 0,-11 1-2,5 4 0,0-3-3,1 4-2,0 1 0,3-7-1,0 1 1,7-3-2,3-3 1,3 0 1,-2-3-1,7-5 2,-8-1-1,0 1 0,-5-1 0,1 2 0,-5 0 0,-2-2-2,-6 4-2,-5-4-6,10 5-17,-8 1-12,-6 0 1,2 5 0,-12-5 0,0 3 2</inkml:trace>
  <inkml:trace contextRef="#ctx0" brushRef="#br0" timeOffset="5498">153-1 12,'9'8'32,"-6"-5"1,1 4 2,-4-1-1,-1-9 2,-2 12-23,-6-9-1,1 5-4,-4-5-3,4 6-1,-4-3-1,5 2-1,3-2 0,5 4-1,2-7 0,4 3-1,6-3 0,3-3 1,-2 0-1,0-4 0,1 2 0,-4 0 0,-1 0-1,-8-1-1,-2 3-3,-9-5-8,0 5-23,4 4-2,-2-5 1,4 3-1,-3-2 1</inkml:trace>
  <inkml:trace contextRef="#ctx0" brushRef="#br0" timeOffset="5899">543 72 15,'-3'3'31,"6"3"2,-7 0 1,2-1 0,-2-5 2,0-3-23,8 3-2,-7-2-4,3 2-1,0-3-1,5 3 0,-5-3-2,4 3 0,-3 0-1,4 3-1,-1-3-3,0-6-4,5 9-15,-1-9-16,-1-2-2,3 4 2,-5-6-2,-1 1 1</inkml:trace>
</inkml:ink>
</file>

<file path=ppt/ink/ink11.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6:07:30.277"/>
    </inkml:context>
    <inkml:brush xml:id="br0">
      <inkml:brushProperty name="width" value="0.05292" units="cm"/>
      <inkml:brushProperty name="height" value="0.05292" units="cm"/>
      <inkml:brushProperty name="color" value="#000514"/>
      <inkml:brushProperty name="fitToCurve" value="1"/>
    </inkml:brush>
  </inkml:definitions>
  <inkml:trace contextRef="#ctx0" brushRef="#br0">141 66 17,'6'6'29,"-7"-9"0,2 6 3,-1-3 0,0-3-11,2 3-4,-7-6-5,4 3-5,-4-2-1,4 5 0,-7-3-1,4 3-1,-2-3-2,0 7 1,3-1-1,1 3 0,-2-1-1,4 1 1,6 0-2,-2 0 1,7-3-1,1 1 1,-2-4 0,7 0 0,-6-4-1,0 1 1,1-3-1,-6-1-1,0 1-4,-9-5-7,-3 5-24,3 0-2,-5 3 2,2 0-3,-1 0 3</inkml:trace>
  <inkml:trace contextRef="#ctx0" brushRef="#br0" timeOffset="5868">4 26 16,'-4'-3'29,"7"6"0,-8-3 2,8 5 0,-1-2-13,-4-6-5,5 3-3,2 0-8,-1-8-7,6 2-18,5 3-7,-4-7 0,8 9-2,-4-5 2</inkml:trace>
</inkml:ink>
</file>

<file path=ppt/ink/ink12.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6:07:30.788"/>
    </inkml:context>
    <inkml:brush xml:id="br0">
      <inkml:brushProperty name="width" value="0.05292" units="cm"/>
      <inkml:brushProperty name="height" value="0.05292" units="cm"/>
      <inkml:brushProperty name="color" value="#000514"/>
      <inkml:brushProperty name="fitToCurve" value="1"/>
    </inkml:brush>
  </inkml:definitions>
  <inkml:trace contextRef="#ctx0" brushRef="#br0">118 5 4,'9'5'22,"-10"-7"2,8 7 2,-10-8 3,9 3-11,-2 0-1,-7-2-3,10 2-2,-7-3 1,6 8-2,-8-5-2,9 3-2,-7 0-1,3 0-2,3 0-1,-3 3-1,0-3-1,2-1 0,1-2-1,1 3 1,0-6-1,-4 3 0,4 0 1,-4-2-1,2-1 1,-4-3-1,-1 3 0,-4-3-3,5 6-6,-7-5-17,-2 2-10,4 0-1,-2 0 1,4 6 0,0-3 0</inkml:trace>
  <inkml:trace contextRef="#ctx0" brushRef="#br0" timeOffset="5598">0 42 2,'9'22'24,"-8"-15"2,13 9-2,-7-16 2,12 13-5,-9-12-32,-10-15-10,4 11-4,-12-13 1,8 16-1</inkml:trace>
</inkml:ink>
</file>

<file path=ppt/ink/ink13.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6:07:33.702"/>
    </inkml:context>
    <inkml:brush xml:id="br0">
      <inkml:brushProperty name="width" value="0.05292" units="cm"/>
      <inkml:brushProperty name="height" value="0.05292" units="cm"/>
      <inkml:brushProperty name="color" value="#000514"/>
      <inkml:brushProperty name="fitToCurve" value="1"/>
    </inkml:brush>
  </inkml:definitions>
  <inkml:trace contextRef="#ctx0" brushRef="#br0">61 64 7,'-7'-3'23,"8"7"1,-5-5 2,4 1-3,-3 0-4,-2 0-3,4 3-3,-8-6-2,13 3-2,-4-3-2,6 3-1,-6-3-1,8 6 0,-5-8-1,1 5 0,0-1-1,-1 1-2,-4-3 1,-1 3-1,1-1-1,-2-2 1,-1 1-1,4-1 0,-3 2 0,1-2 0,4 1 1,-1 1-1,-2-1 0,1-1 0,0 2 0,-3 0 0,-2-2 1,-1 3-1,-3-2 1,2 2-1,0-1 1,-1 2 0,2-1 0,6 2 0,0 1 0,0-2 0,5 2-1,1-2 1,0 1 0,1-2-1,-1 0 0,-3-3-3,7 0-15,-4 0-17,-6-6 1,0 5 0,-6-5-2,6 3 1</inkml:trace>
</inkml:ink>
</file>

<file path=ppt/ink/ink14.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6:07:31.569"/>
    </inkml:context>
    <inkml:brush xml:id="br0">
      <inkml:brushProperty name="width" value="0.05292" units="cm"/>
      <inkml:brushProperty name="height" value="0.05292" units="cm"/>
      <inkml:brushProperty name="color" value="#000514"/>
      <inkml:brushProperty name="fitToCurve" value="1"/>
    </inkml:brush>
  </inkml:definitions>
  <inkml:trace contextRef="#ctx0" brushRef="#br0">2-2 10,'1'5'25,"-4"-7"2,7 8 3,-4-5-3,5-1-6,-1 1-3,-2-1-4,7 6-4,-3-6-2,1 4-2,-2-4-2,4 2-1,-5-2-2,4 4-3,2 6-5,-10-14-11,0 4-16,4 0 1,1-3-1,-1 6 1,2-6 0</inkml:trace>
</inkml:ink>
</file>

<file path=ppt/ink/ink15.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6:07:32.210"/>
    </inkml:context>
    <inkml:brush xml:id="br0">
      <inkml:brushProperty name="width" value="0.05292" units="cm"/>
      <inkml:brushProperty name="height" value="0.05292" units="cm"/>
      <inkml:brushProperty name="color" value="#000514"/>
      <inkml:brushProperty name="fitToCurve" value="1"/>
    </inkml:brush>
  </inkml:definitions>
  <inkml:trace contextRef="#ctx0" brushRef="#br0">76 57 25,'8'3'29,"-14"-9"2,6 6-1,-5-6 1,0-1-15,0 3-3,-7-16-6,1 14-2,3 1-1,3 2-1,-5 0 0,1 3-1,3 3 1,3 3-2,2-2 1,4 7-1,-3 6-1,6-8 1,4 8-2,3-13 1,-3-1 1,3 0-1,3-3 2,-1 0-1,-8-9 0,2 3 1,-9-6 1,1 4-1,-5 3 0,-4-3 0,-3-2 0,-1 4-1,1 4 0,2 0 1,-1-1-1,3 6-1,2-1-2,5 0-2,9 19-9,-2-14-17,4-6-7,6 3 0,3-2 0,6 1 1</inkml:trace>
</inkml:ink>
</file>

<file path=ppt/ink/ink16.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6:07:32.781"/>
    </inkml:context>
    <inkml:brush xml:id="br0">
      <inkml:brushProperty name="width" value="0.05292" units="cm"/>
      <inkml:brushProperty name="height" value="0.05292" units="cm"/>
      <inkml:brushProperty name="color" value="#000514"/>
      <inkml:brushProperty name="fitToCurve" value="1"/>
    </inkml:brush>
  </inkml:definitions>
  <inkml:trace contextRef="#ctx0" brushRef="#br0">0 69 17,'11'-7'25,"7"7"1,-11-8 4,5 2-10,0 2-1,-5-11-3,0 9-4,-4-8-3,1 11-3,-4-2-1,1 7-1,-12-2-1,4 3-1,3 0-1,4 1 0,-9 2 0,0 0 0,8 1-1,2-2 0,7 9 1,-5-7-2,-1-3 1,3-3 0,6 1-3,0-5-5,-10-5-21,7 5-3,-11-16 0,10 13-1,-11-7 1</inkml:trace>
</inkml:ink>
</file>

<file path=ppt/ink/ink17.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6:07:36.957"/>
    </inkml:context>
    <inkml:brush xml:id="br0">
      <inkml:brushProperty name="width" value="0.05292" units="cm"/>
      <inkml:brushProperty name="height" value="0.05292" units="cm"/>
      <inkml:brushProperty name="color" value="#000514"/>
      <inkml:brushProperty name="fitToCurve" value="1"/>
    </inkml:brush>
  </inkml:definitions>
  <inkml:trace contextRef="#ctx0" brushRef="#br0">5023 77 17,'16'8'28,"-10"-8"2,-4 3 2,-4-3 1,-6-7-13,7 8-1,-12-9-6,6 3-4,-9-5-1,2 5-2,1-2-3,1 2-2,2 1-5,-1-4-12,8-1-20,6 6 1,0-5-1,4 8 0,-8-9 0</inkml:trace>
  <inkml:trace contextRef="#ctx0" brushRef="#br0" timeOffset="400">4058 145 19,'-1'6'30,"8"9"1,-11-9 0,8 8-2,-13-14-9,7-10-45,6 7-3,-7-8-2,6 9-1,-10-7 0</inkml:trace>
  <inkml:trace contextRef="#ctx0" brushRef="#br0" timeOffset="1612">7 717 17,'-7'-3'21,"10"10"2,-3-7-3,4 3-1,-1 0-3,-1 1-1,3 6-2,-3-1-1,3 5-2,-3-1-1,7 7-2,-4-1-2,7 4-1,-2 3-1,4 2-1,0-1-1,5 2 1,1-2-1,2 1 0,1-5-1,-2 0 0,5-3 1,0-3-1,-1-3 0,0 0 1,-1-2-1,3-7 1,-4 4-1,7-2 1,-5-1-1,4-3 0,2-2 1,-1-4-1,2-1 1,-1-3-1,1-2 0,-1-1 0,1-1 0,1 1 1,-3 0-1,0 4 1,-3-1-1,2 3 1,4-3 0,-4 2 0,-2 3 1,4 2-1,-2-6 1,3 2-1,1 1 0,0 1 1,-3 0-1,1-1 0,1 1 0,-2 1 0,-7 5 0,3 2 0,-8-3 0,1 4 0,-2 3 0,-3 1 0,2 2 0,-3 1 0,-2-2 0,2 2-1,-3 0 1,0-3 0,-2 1 0,-6 1 0,1-3-1,2-3 1,-4 0-1,-1 0 1,3 0-1,1 2 1,-1-7-1,-1 4 0,0-3 1,0 0-1,2 0 0,-1-3 1,-2 0-1,4-3 0,-4 3 0,2-3 0,6 0 0,-2 0 0,1-1 0,7-2 1,-4-1-1,5 0 0,0-1-1,0-1 1,-1-1 1,4-4-1,-6 2 0,1 0 0,-2-1 0,6 0 0,1-3 0,2 1 0,1 0 0,2 4 0,1-3 0,2 4 1,2 0-1,-4 1 0,0 4 0,-1 2 1,-1-1-1,6 1 0,-4 3 0,4 0 0,1-2 0,2 4 0,1-1 1,0 1-1,4 3 0,-3 0 0,1-3 1,4 4-1,-5 3 0,5-1 1,-2-1-1,0-1 0,-1-3 0,-4 0 1,8-3-1,-3-6 0,3-4 0,-4 1 0,1-3 0,-2-4 1,-1 0-1,3-4 0,-8 0 0,-2 1 0,-1-4 0,-5-1-1,-2-1 1,-3 0 0,-3 1-2,-10-2-4,0 10-8,-15-4-25,-8 1-1,-12 1 2,-5 1-2,-12 6 1</inkml:trace>
  <inkml:trace contextRef="#ctx0" brushRef="#br0" timeOffset="3264">225 1867 19,'12'14'24,"-9"-10"2,5 7 2,1-5-6,-2-6-6,7 2 1,-7-15-3,15 4-1,-9-18-2,18 3 0,-3-14-1,7-2-2,4-10-2,4-4 0,0-6-2,7 2-2,-2 2 1,-1 2-1,-6 7-1,-2 7 0,-7 1 0,-2 13 0,-4 7-1,-9 5-1,1 3 0,-2 5-3,7 9-3,-9-9-9,4 12-22,5 0-1,-3 5 1,-5 6-1,-2 2 2</inkml:trace>
  <inkml:trace contextRef="#ctx0" brushRef="#br0" timeOffset="3615">827 1555 18,'-40'1'32,"4"5"1,-7-7 1,0 4 0,-1-3-1,-5-3-23,10 1-4,-2-5 0,4 4-4,-4 2-1,8 2 0,3 2-2,-1-3-6,16 4-12,4-1-16,5-3 1,12 3 0,8-6 0,11 5 1</inkml:trace>
  <inkml:trace contextRef="#ctx0" brushRef="#br0" timeOffset="3895">777 1599 7,'-4'16'28,"-11"-9"1,14 6 1,-3-8-1,8 7 1,9-7-16,-6-2-8,12 0 0,-6-4-3,11 2-1,-7-4-1,2 0 1,-2-2-1,-1-1 0,-3-5 0,1 1 0,-4-2 0,-3 1 0,-4-2 1,-4 0 0,-7 2 0,-2 4 0,-10 3 2,0 5-1,-14 3 1,4 6 0,-3 3-1,7 3 1,-3 5-1,9 0-1,3 2-1,10 3-1,7-5 0,10 0-1,9 1-2,1-7-3,11 1-7,-1-6-16,5-7-7,2-3 0,3-4-1,-4-5 2,-6-8 2</inkml:trace>
  <inkml:trace contextRef="#ctx0" brushRef="#br0" timeOffset="4306">1242 1579 9,'-2'6'29,"-14"0"1,5 9 3,-8-2-1,5 0 0,5 7-17,-8-6-4,13 12-2,-9-6-3,9 2 0,-4 0-1,8 5-2,-4-7 0,7-3 0,-2-5-2,4 1-1,3-10 0,5-3 0,3-8 0,0-7-1,5 0 1,1-1 0,-1-8 0,2 4-1,-6 1 2,-2 5-1,-5 3 1,-2 2-1,-3 6 1,-5 8 0,-5 5 0,4 1 0,-2 3-1,2 3 0,2 3 0,2 0 0,6-3 0,1-4 0,2-4 0,6-4 0,-3-6 0,4-5 1,-3-8 0,2-5-1,0-2 0,-5-2 0,4 1 0,-6-7-1,4 4-3,-8-7-9,1 8-24,0 3 0,-6 2 0,0 5-1,-11 3 1</inkml:trace>
  <inkml:trace contextRef="#ctx0" brushRef="#br0" timeOffset="5477">3188 764 14,'-4'-3'24,"11"9"3,-8-6 3,2-3-8,2 9-2,-5-9-2,5 8-1,-6-3-5,5 9-2,-4-7-2,4 6-3,-4-1-2,4 2 0,2 2-2,1 3 1,3-1-1,2 0 1,-1 0-1,5 1 0,-1 1 0,4 0 0,-2-3 0,3 1 0,2-1 0,0-6-1,2 4 0,-1-7 0,-1 0 1,2-4-1,2-4 0,3-2 0,1-1 0,2-3 0,0-5 0,-1 1 0,-1 0 1,2 2-1,-2 1 1,-3 3-1,1-2 0,1 2 1,5 5-1,5-1 0,5 0 1,1 0-1,-2 0 1,1-1-1,-2 2 0,-4 1 1,-5 1 0,-2 3-1,-9-2 1,-1 5 0,-3 4-1,-2 1 1,3-1 0,-3 3-1,2-2 0,-4 4 1,3 0-1,0 1 0,-4 0 1,1-2 0,-2 6-1,0-3 1,-3 0 0,0 0 0,-1-3 0,-3-2 0,1-4 0,-1 1-1,0-5 1,-2-1-1,1 3 1,-1-5-1,2 2 0,-2-2 0,2 1 0,2-4 0,-1 2 0,0-1 0,0-3 0,-1-4 0,2 3-1,8-4 1,-1 1 1,4-4-1,0-2 0,1 0 0,2 2 0,4 0 0,1-1 0,-2 4 0,-2-2 0,3 1 0,0 6 0,1-2 0,5 2 0,-1 1 0,0 1 1,4 0-1,1 2 0,2 2 0,-1-4 1,1 2-1,2 1 0,-3 2 1,1-3-1,-2 1 1,-6 2 1,3 0-2,-1 1 0,2 3 0,-4-2 0,4 2 0,-4-2 0,6 3 0,3-1 0,-3 0 0,-3-2 0,0 3 0,1 0 0,1-1 0,-1 0 0,0 2 0,-3 1 0,5 1 0,-1-2 0,2-1 0,-2-2 0,3-3 0,3-3 0,0-4 0,3-4 0,-1-4 0,4-4 0,-1 0 0,0-6 0,-6 2 0,2-5 0,-7 3 0,-4-2 0,-8-2 0,-2 2 0,-3 0 0,-3 1 0,-6-6 0,-2 7 0,-3-4 0,-1 3 0,-3-1-4,3 7-10,-5-6-25,-1 3-2,-3 6 1,-5 1-1,1 3 2</inkml:trace>
  <inkml:trace contextRef="#ctx0" brushRef="#br0" timeOffset="7150">3941 1263 11,'11'3'28,"-11"-3"2,6 3 3,-5-3 1,-9-1-10,14 6-6,-17-6-1,9 11-4,-11-5-4,3 8-2,-10 2-2,-2 6-1,-8-3-1,-3 15-1,-4-4 0,-3 3 0,0 1 0,-1 0-1,1-1 0,4-3-1,8-1 0,3-8-2,11 0-4,0-11-5,15 8-10,5-11-18,5-4 1,8 0 0,1-5-1,9-1 4</inkml:trace>
  <inkml:trace contextRef="#ctx0" brushRef="#br0" timeOffset="7500">4176 1485 24,'7'-10'29,"2"10"3,-9-10 1,-3 10 0,-3 3-14,-10-3-3,2 12-4,-9-5-4,0 4-2,-7 3-2,0 5-2,4 4 0,0 2-1,5-3 0,8-3-1,9 4 0,8-3-1,10-4 1,9-6-1,4-6 0,5-5 1,2-7 0,4 0 0,-7-8 1,-1-1-1,-7-1 1,0-1 0,-6 1 0,-7 3-1,-4-7 1,-5-1-2,-2 6-3,-10-3-4,3 7-10,-6 2-16,-2-5-2,-1 2 0,3 10 2,4 2 0</inkml:trace>
  <inkml:trace contextRef="#ctx0" brushRef="#br0" timeOffset="7961">4900 1258 14,'10'7'30,"-10"-3"3,-5 3 1,-9 2 0,-3 9 3,0 3-18,-18-3-5,4 17-4,-16-8-2,8 9-2,-7-4 0,10 7-2,-1-6-1,10-1 0,1 0-3,10-10 0,5 4 0,6-5 0,7-1 0,6-7-6,9-2-2,1-11-6,16 2-8,-5-9-9,5-5-8,3 0 1,1-5 2,0-1 2</inkml:trace>
  <inkml:trace contextRef="#ctx0" brushRef="#br0" timeOffset="8241">4847 1528 16,'-22'-3'25,"-14"-8"3,-2 5 2,-5-7-4,-2 6-4,5-6-4,-3 5-4,6 3-5,8-3-3,5 5-8,11 10-13,10 6-17,3-16 2,11 7-4,7-4 3,16 12-1</inkml:trace>
  <inkml:trace contextRef="#ctx0" brushRef="#br0" timeOffset="8461">5204 1534 12,'21'0'26,"-12"0"2,-1 0 4,-11-7-1,-4 5-10,-3-8-1,-13 0-6,2 2-3,-12 8-3,4 0-1,-8 0-3,5 7-1,1-7-1,8 10-1,-1 1-1,6 6 0,7-5 0,8-1-2,6 6 1,7 3-1,7 0 1,2 0-1,8 0 1,-4-2 0,-3-5 1,-3 0-1,-11-5 2,-9-1 0,-18-1-1,-11 1 2,-12-2-1,-7-3-1,-2 3 0,-1-10-4,8 3-15,7-8-15,11-9 0,16 1 0,11-8-2,17-1 2</inkml:trace>
  <inkml:trace contextRef="#ctx0" brushRef="#br0" timeOffset="9523">6541 791 18,'9'8'27,"-9"-8"0,3 9 4,-8-6-1,0 1-12,5 5-5,-9-5-1,5 7-4,-5-2-1,5 8-1,-6-3 0,4 3-2,-1 4 0,2 2 0,3-1-2,2 0 0,2 4-1,7-9 0,3 3-1,5-6 1,4-1-1,2 0 0,2-5 0,-1-2 0,3-3 0,-1 3 1,0-6-1,4 2 0,0-7 0,0 2 0,3-4 0,1-2 0,2-1 0,3-3 0,0 1 0,-1-5 0,-3 1 0,4 0 0,-11 1 0,7 0 1,-5 7-1,0-4 1,0 7-1,0 2 1,-1 3-1,1 0 1,4 3 0,-2 0-1,-1-1 0,1 4 1,-2 0-1,-4 0 1,2 2-1,-3-2 0,-5 2 1,0 1-1,-4 2 1,1-1 0,-6 0 0,-1 6 0,0-2 0,0 2 1,-7-1-1,2-2 1,-3 4-1,1-3 1,0-2 0,1-1 0,-8-4-1,7-2 0,0-3 0,-2 3-1,-1-7 1,0 1-2,2-2 1,4-5 0,-1-2 0,2 1 0,3-1 0,0-4 0,5 0 0,1-1 0,-5 0 0,1 2 0,5-4 0,-2 1 0,1 1 0,0-4 0,4 2 0,3-3 0,4 3 0,-1-3 1,1 3-1,-1 1 0,3 6 0,-6 2-1,7 2 1,-6-1 0,2 4 0,1 0 0,2 0 1,-2 3-1,2 0 0,4 0 0,-6 0 0,2 3 0,-4 0 0,6 3 0,-3 0 0,-2-4 1,6 4-1,8 0 0,-6-1 0,6 0 0,3-1 0,0 0 0,5-2 0,-5 1 0,-3-2 0,-3-4 0,-1 3 0,-5-4 0,-3-2 0,0-2 0,-5-4 0,6-1 0,-3-2 0,2-4 0,-3 1 0,-1-2 0,-1-1 0,0-2 0,-6 3 0,-5 0-1,-8 3 1,-4-3-1,0 6-3,-10 1-5,-2 3-26,-9 3-4,-1 3 0,-5-2 1,-10 6-2,-5 0 3</inkml:trace>
  <inkml:trace contextRef="#ctx0" brushRef="#br0" timeOffset="11055">6772 1832 5,'-10'13'24,"11"6"3,-4-12 3,6 0 1,9-4-8,-5-16-2,14 4-2,-6-18-4,16 5-2,-3-18-1,13 3-2,-2-7-1,8-6-2,3-4-2,6 5-1,-7 0-4,5 3 0,-3 5 0,-4 5 0,-1 4 0,-6 12 0,-4 5 0,-9 5 0,9 13-3,-13-3-11,0 9-25,0 7-2,-6 6 2,-7 10-1,-7-1 1,-3 2 3</inkml:trace>
  <inkml:trace contextRef="#ctx0" brushRef="#br0" timeOffset="11325">7459 1572 7,'-45'11'30,"-11"-6"0,-7-1 4,-6-8-3,0 4 1,2-3-15,3-9-15,3 4-21,13-2-10,10 3-2,14 1-2,11 3 2,3 0-1</inkml:trace>
  <inkml:trace contextRef="#ctx0" brushRef="#br0" timeOffset="11576">7328 1596 5,'13'14'27,"-7"-11"0,8 12 3,-5-8-2,5 4 2,5-1-15,1-7-4,4 4-5,-1-10-1,4 3-2,-2-7 0,0 0-1,0-6 1,-4 2-1,-5-8 0,0 5-1,-6-3 2,-7 6-1,-8-4 1,-6 8-1,-11 0 0,-2 4 0,-5 3 0,-6 2 0,-1 5 0,-2 4-1,5 5 0,3 4 0,7 5 0,3 7 0,10 5-1,6 0 0,8-3-2,8-9-1,18 4-7,-4-16-13,17-6-13,10-7 1,-2-12-1,4-5 1,-1-8 2</inkml:trace>
  <inkml:trace contextRef="#ctx0" brushRef="#br0" timeOffset="11966">7879 1593 17,'-9'12'30,"-7"-2"0,0 4 3,1-3-2,5-2-1,1 11-16,-10-6-4,8 9-5,1-2-1,1 2-1,5 0 0,4-2-2,7-4 0,7-4-1,7-7 1,1-8-1,7-3-1,3-4 1,-2-7 0,-4-1 1,-3-1-1,-2-2 1,-4 0 0,-4 9 1,-6-1 0,2 4 1,-8 2 0,2 6 0,-7 6 0,4 8-1,-3 3 1,0 3-2,-1 3 1,2-2-2,2 3 0,5 0 0,-1-5 0,0-4 0,5-5 0,4 2 1,1-8 0,0-1 0,-2-7 1,8-2-1,2-8 1,2-2 0,-3-7 0,5-4-1,-6-3 2,5-2-3,-4-2 0,-8-2 0,1 3 0,-8 5-2,3 2-7,-4 5-30,-9-2 0,-3 2-1,-2 2 0,1 6 0,-9-9 1</inkml:trace>
  <inkml:trace contextRef="#ctx0" brushRef="#br0" timeOffset="25305">2973 378 8,'0'3'27,"7"4"2,-10-4 1,9 4 0,-6-4-13,-3-3-2,5 1-4,-4-1-5,1 0-11,1-7-20,11 6-4,-8-5-2,13 8 0,-10-8 1</inkml:trace>
  <inkml:trace contextRef="#ctx0" brushRef="#br0" timeOffset="28700">2883 402 20,'-17'6'24,"9"11"0,-6-11 1,8 2-4,1-8-19,-4-8-21,18 4-4,-8-12-1,13 10 0,-8-9-1</inkml:trace>
</inkml:ink>
</file>

<file path=ppt/ink/ink18.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6:07:07.986"/>
    </inkml:context>
    <inkml:brush xml:id="br0">
      <inkml:brushProperty name="width" value="0.05292" units="cm"/>
      <inkml:brushProperty name="height" value="0.05292" units="cm"/>
      <inkml:brushProperty name="color" value="#000514"/>
      <inkml:brushProperty name="fitToCurve" value="1"/>
    </inkml:brush>
  </inkml:definitions>
  <inkml:trace contextRef="#ctx0" brushRef="#br0">3 66 10,'9'3'17,"-14"-11"1,11 7-5,-6-5-3,0 0-1,0 0 2,0-2-3,0 5 1,0-1 0,0 4 1,-4-3-2,4 4 0,-6-2-2,6 5 0,-3-2-3,5 2 0,-4-1 0,5 3-1,0 0-1,3 0 1,0-1 0,4 0 1,-3-1-1,3-1 0,1-3 0,-1 3 0,-1-6-1,-1 3 0,-2-4 1,2-3-1,-7 0 0,4 1 0,-8-2 0,1 1 0,-1-1 0,-4 1 0,4 1 0,-3 1-1,3 2 1,2 0 0,-1 3-1,2-1-3,5 7-9,2 0-20,-9-5 0,7 7-1,-7-5 1,11 7-1</inkml:trace>
</inkml:ink>
</file>

<file path=ppt/ink/ink19.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6:07:09.048"/>
    </inkml:context>
    <inkml:brush xml:id="br0">
      <inkml:brushProperty name="width" value="0.05292" units="cm"/>
      <inkml:brushProperty name="height" value="0.05292" units="cm"/>
      <inkml:brushProperty name="color" value="#000514"/>
      <inkml:brushProperty name="fitToCurve" value="1"/>
    </inkml:brush>
  </inkml:definitions>
  <inkml:trace contextRef="#ctx0" brushRef="#br0">65 53 4,'7'3'18,"-20"-8"3,12 5-3,-9-6-2,4 6-1,-4 0-4,1-3-1,1 3-1,2 3-1,0 0-1,3 0-3,3 2 1,2-2-2,5 2-1,-1 1 0,6-3 0,-1-1 0,4 1 0,-3-3-1,6 0 1,-9-3-1,1-2 0,-6-1 1,3 1-1,-7-1 2,0-3-1,-4 0 0,-2 3 0,-2-1-1,2 1 1,0 1-1,-2-1-3,6 5-10,4 2-18,-9-6 0,4 9-1,-7-4 0,8 5 0</inkml:trace>
</inkml:ink>
</file>

<file path=ppt/ink/ink2.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6:08:00.449"/>
    </inkml:context>
    <inkml:brush xml:id="br0">
      <inkml:brushProperty name="width" value="0.05292" units="cm"/>
      <inkml:brushProperty name="height" value="0.05292" units="cm"/>
      <inkml:brushProperty name="color" value="#000514"/>
      <inkml:brushProperty name="fitToCurve" value="1"/>
    </inkml:brush>
  </inkml:definitions>
  <inkml:trace contextRef="#ctx0" brushRef="#br0">47-2 5,'10'10'31,"-4"-4"2,2 2 2,-5-2 0,0 2 2,-2 2-17,-5-10-6,7 5-2,-9-5-4,3 1-2,-2-2 0,2 1-2,-1-2-1,1 2-1,-3-3 0,3-1 0,-6 1-2,4-4 0,-1 4 0,-1-1 0,-1 2-2,-3-4-5,13 9-14,-4-6-18,1 2-2,5-1 1,6-1-2,5 2 3</inkml:trace>
</inkml:ink>
</file>

<file path=ppt/ink/ink20.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6:07:17.760"/>
    </inkml:context>
    <inkml:brush xml:id="br0">
      <inkml:brushProperty name="width" value="0.05292" units="cm"/>
      <inkml:brushProperty name="height" value="0.05292" units="cm"/>
      <inkml:brushProperty name="color" value="#000514"/>
      <inkml:brushProperty name="fitToCurve" value="1"/>
    </inkml:brush>
  </inkml:definitions>
  <inkml:trace contextRef="#ctx0" brushRef="#br0">41 0 16,'-5'5'33,"-4"-5"1,2 8 1,-2-6-1,1 3 0,5-1-22,3-6-15,8 4-28,-1-11-2,7 7-1,-5-6-1,2 10 1</inkml:trace>
</inkml:ink>
</file>

<file path=ppt/ink/ink21.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6:07:10.199"/>
    </inkml:context>
    <inkml:brush xml:id="br0">
      <inkml:brushProperty name="width" value="0.05292" units="cm"/>
      <inkml:brushProperty name="height" value="0.05292" units="cm"/>
      <inkml:brushProperty name="color" value="#000514"/>
      <inkml:brushProperty name="fitToCurve" value="1"/>
    </inkml:brush>
  </inkml:definitions>
  <inkml:trace contextRef="#ctx0" brushRef="#br0">14 44 8,'-7'-6'21,"14"9"1,-13-9-1,8 5-1,-4-2-5,1 0-2,1 2-3,-1-2-2,1 1-2,-2 0-2,2 2 0,-3 0-2,2 1 0,1 0 0,0 4 0,1-1 0,5 0 0,1 2 0,0 0 0,2-4 1,4 0-1,-3-1 0,6 1 0,-8-4 1,2 1-1,-5-3 0,2 1 0,-4-2 0,-3 1-1,0-2 1,-2 1-1,-1-1 0,1 2 0,-1 1-1,0-1-3,1 5-5,-2 2-21,1-4-3,5 5 0,-2-6-1,8 8 0</inkml:trace>
  <inkml:trace contextRef="#ctx0" brushRef="#br0" timeOffset="751">438 20 11,'10'5'23,"-9"-10"3,7 7-1,-6-2-3,0 0-4,1 0-3,-5-2-3,5 4-3,-4-4-2,-1 2 0,-1-3-3,2 3-1,-3 0-1,-1 0-1,0 0 1,0 3-1,2 2 0,-1 1-1,4 0 1,2 2 0,2-1 0,2 0-1,2 0 1,2-1 0,-1-3 0,2 0 0,-1-3 0,0-3 0,-2-3 0,-1 1 0,-1-4 0,-2 2 0,-3-2 0,-1 1 0,-1 2-1,-3-2-2,1 5-5,-7-3-14,-3 3-13,4 6 1,-8-3-1,5 6 0,-3-6 2</inkml:trace>
  <inkml:trace contextRef="#ctx0" brushRef="#br0" timeOffset="24935">215 66 8,'2'8'26,"-5"-10"4,7 4 1,-2-2-3,-2-3-3,7 6-1,-12-6-7,11 6-5,-7-8-3,2 8-3,-1-7-2,3 0-3,3-2-4,-3-5-8,7-2-23,4 3-3,-2 0 2,2 4-2,-1-2 2</inkml:trace>
</inkml:ink>
</file>

<file path=ppt/ink/ink22.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6:07:11.731"/>
    </inkml:context>
    <inkml:brush xml:id="br0">
      <inkml:brushProperty name="width" value="0.05292" units="cm"/>
      <inkml:brushProperty name="height" value="0.05292" units="cm"/>
      <inkml:brushProperty name="color" value="#000514"/>
      <inkml:brushProperty name="fitToCurve" value="1"/>
    </inkml:brush>
  </inkml:definitions>
  <inkml:trace contextRef="#ctx0" brushRef="#br0">92 37 17,'-8'-2'19,"16"4"0,-11-4-3,7-1-4,-2 0 2,-2-2-3,1 2 2,-5 0-1,1 0 0,-3 0-3,1 6 0,-2-6-1,1 3-3,-3 0-2,6 3-1,0 0-1,3 0 0,3 0-1,5-1 0,-2 1 1,4 3-1,2-4 0,3 1 0,-5-3 1,2 0 0,-5 0-1,0-3 1,-4 1 0,-1-4 1,-4 2-1,1 0 0,-2 1 0,1-3 0,-2 1-1,-3 1-4,2 2-13,2 4-16,-4-4 2,4 6-2,-6-5 0,6 5 1</inkml:trace>
  <inkml:trace contextRef="#ctx0" brushRef="#br0" timeOffset="23713">-3 82 6,'18'1'32,"1"6"1,-10-7 2,-2 3 1,-8-3 0,-8-11-17,9 12-7,-10-14-3,5 8-5,1 3-4,-6-7-8,7 1-27,13 2-2,0-5 1,5 8-1,0-2 1</inkml:trace>
</inkml:ink>
</file>

<file path=ppt/ink/ink23.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6:07:12.903"/>
    </inkml:context>
    <inkml:brush xml:id="br0">
      <inkml:brushProperty name="width" value="0.05292" units="cm"/>
      <inkml:brushProperty name="height" value="0.05292" units="cm"/>
      <inkml:brushProperty name="color" value="#000514"/>
      <inkml:brushProperty name="fitToCurve" value="1"/>
    </inkml:brush>
  </inkml:definitions>
  <inkml:trace contextRef="#ctx0" brushRef="#br0">292 27 2,'-1'-4'19,"8"7"3,-10-10 3,7 4-6,-2-1-1,-5 0-2,0 1-2,-2-1-1,-1 4-2,-4-1-2,7 3-2,-5 0-2,2 3-1,2-1-1,5 5 0,2-4-1,3 3 0,2-1 0,2 2-1,1-5 1,2 1-1,-1-5-1,-3 2 1,1-5 0,-1 1 0,-2-3 0,-4 1 1,-3-3-1,0 0 0,-3 1 0,-3 1 0,3-1 0,-4 1-1,7 5-4,-7-7-5,7 7-14,-3 0-12,2-1 1,5 2-1,-4-1 1,5 3 1</inkml:trace>
  <inkml:trace contextRef="#ctx0" brushRef="#br0" timeOffset="3895">0 46 2,'10'3'25,"-8"-8"4,5 6 1,-6-4 1,1 2-7,2 2-5,-8-3-3,6 4-5,-7-4-4,5 4-1,-4-2-3,2 2 0,-1-2-1,3 2-1,0 0 0,2 1-1,1-1 1,1 0-1,3 0 1,0 0-1,0-4 0,-1 1 0,1-3 1,-4-2-1,1 1 0,-3-1 1,1 1-3,-6-3-4,2-1-25,1 7-4,-6-1 0,2 6-1,-5-5 2,3 6-1</inkml:trace>
</inkml:ink>
</file>

<file path=ppt/ink/ink24.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6:07:13.404"/>
    </inkml:context>
    <inkml:brush xml:id="br0">
      <inkml:brushProperty name="width" value="0.05292" units="cm"/>
      <inkml:brushProperty name="height" value="0.05292" units="cm"/>
      <inkml:brushProperty name="color" value="#000514"/>
      <inkml:brushProperty name="fitToCurve" value="1"/>
    </inkml:brush>
  </inkml:definitions>
  <inkml:trace contextRef="#ctx0" brushRef="#br0">47 36 14,'0'4'28,"-8"-5"2,5 4 2,-7-3-1,0-2-9,8 6-5,-6-6-6,6 4-3,-4-4-3,6 7-1,0-4-1,5 4 0,-2-1-2,4 2 1,-3-2-2,5 1 1,1-2-1,0-2 0,1-2 1,1-1-1,-4-1 1,1-3 0,-6-1-1,1 3 1,0-4 0,-4 3 0,0-1 0,-4 0 0,1 0-1,0 0-1,3 6-3,-7-6-7,4 2-22,3 5-4,-4-2 2,4 5-1,-3-4 1</inkml:trace>
  <inkml:trace contextRef="#ctx0" brushRef="#br0" timeOffset="400">287 61 14,'13'6'26,"-12"-9"2,4 3 3,-10-1 0,1-5-11,4 6-3,-10-7-4,6 4-2,-6-2-2,4 3-2,-3 1-2,5 1-1,-3 1-1,4 1-2,3 3 0,0 1 0,3 0-1,1-2 1,2-1-2,0 0 1,2 0 0,1-3 0,-1-3 1,-2-2-1,0 0 0,0 0 0,-4-1 1,0 0-1,-2 1-1,-6-2-2,6 7-5,-8-5-13,2 2-15,3 2 0,-3 2 0,8 2 0,0 2 2</inkml:trace>
  <inkml:trace contextRef="#ctx0" brushRef="#br0" timeOffset="791">574 42 19,'3'-3'30,"4"0"1,-10-3 3,-1 6 0,3-3-12,-14-6-6,8 6-2,-6-3-5,3 6-3,-3 0-1,6 6-2,-3-3-1,7 6 0,3 0-1,4 0-1,2-1 1,1-2-1,6-1 0,-1 0 0,3-4 0,-3-1 0,1-3 0,-2-3 1,-4 1-1,2-1 0,-3-2-1,-5-1 0,1 3-4,-7-3-4,8 9-10,-1-3-18,-5 0 1,1 3-1,-3 3 1,2 9 1</inkml:trace>
  <inkml:trace contextRef="#ctx0" brushRef="#br0" timeOffset="1171">860 53 2,'14'3'29,"-8"-6"2,1 3 2,-7-6 1,0 6 0,0-3-14,-10-8-5,4 11-5,-5-9-3,4 9-1,-5-3-2,5 3-1,1 3-1,5 6 0,1-3-1,1-1-1,6 1 0,6 3 0,-3-7 0,5 4 0,-1-6 0,-1 0-1,0 0 2,-2-3-1,-2-2 1,-3-1-1,-3 0 1,-3-2-1,-2 5 0,1-3-2,1 0-3,-7 0-6,7 6-17,0 3-10,0-3 2,2 6-2,6-3 1,3 6 2</inkml:trace>
  <inkml:trace contextRef="#ctx0" brushRef="#br0" timeOffset="1552">1200 59 9,'16'2'26,"-10"-4"2,2 7 3,-8-5 0,0-3-9,2 3-2,-11-5-4,8 2-5,-9-6-2,7 9 0,-6-8-3,5 5-1,-1-2-1,3 4-1,0 4-1,2 3 0,0 0-2,0-1 1,2 4 0,2-1-2,0-2 1,3 2 0,-1-4 0,3-4 1,1-1-1,3-1 1,-3-4 0,1 0-1,-4-4 1,2-2 0,-5 3 0,-1 0-1,-4 0 1,-5 0-1,-1 4-2,-5-1-2,5 12-8,-6 0-25,2-1-1,2 2 0,3 4-1,5 0 1</inkml:trace>
  <inkml:trace contextRef="#ctx0" brushRef="#br0" timeOffset="6318">1089 15 23,'3'4'27,"-7"-5"1,4 7 2,-6-9 1,2 0-17,4 3-3,-7-5 0,5 5-3,-3-3-2,3 3 0,-4-3-2,2 5-1,1 1 0,0-2-2,2 4 0,1 1 0,1 3-1,4-3 0,3 2 1,1-2-1,1-3 0,1 2 1,2-5 0,-1 0 0,-3-5 0,-1-1 0,-4 0 0,2-2-1,-4-1 0,-5-2-2,0 7-8,-4 1-25,-6-3 1,-3 6-1,-7-5-1,1 7 1</inkml:trace>
</inkml:ink>
</file>

<file path=ppt/ink/ink25.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6:07:15.386"/>
    </inkml:context>
    <inkml:brush xml:id="br0">
      <inkml:brushProperty name="width" value="0.05292" units="cm"/>
      <inkml:brushProperty name="height" value="0.05292" units="cm"/>
      <inkml:brushProperty name="color" value="#000514"/>
      <inkml:brushProperty name="fitToCurve" value="1"/>
    </inkml:brush>
  </inkml:definitions>
  <inkml:trace contextRef="#ctx0" brushRef="#br0">40 114 10,'10'-7'29,"6"7"1,-12-5 3,4 4-1,-10 2-6,-4-8-7,6 6-4,-10-8-5,7 9-2,-9-7-1,3 7-1,-3-2-2,5 4-1,-1 1-1,3 1-1,1 0 0,8 1-1,1 0 0,6 0 0,3-4 0,2 1-1,1-2 1,2-2 0,-3-1 1,-5 0-1,0-2 0,-4 0 0,-4 1 1,-5-2-1,1-3-1,-5 5-2,6 1-2,-7-3-6,8 5-10,-2 0-17,2-1 1,4 4-1,3-1 2,5 3 1</inkml:trace>
  <inkml:trace contextRef="#ctx0" brushRef="#br0" timeOffset="391">394 49 26,'0'-2'29,"1"5"3,-4-3 0,-3-4-2,4 4-12,-9-4-2,6 5-6,-8-4-3,3 5-1,0-1-2,5 3-1,-2 1-1,7 3 0,2 0-1,5-1 0,3-1-1,4-2 1,3-1 0,-1-2 0,0-4 0,4 1 0,-7-1 1,-1-3-1,-5 0 1,-6 2-2,-2-2 1,-5 0-1,-4 0-1,-4-2-3,2 5-6,-8-6-13,4 0-14,5 4 1,-1-1-2,4 3 3,-4 0 0</inkml:trace>
</inkml:ink>
</file>

<file path=ppt/ink/ink26.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8:13:36.28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 7879 5,'1'-9'9,"11"6"-1,-11-7 0,8 10-1,-5-5 0,-2 2-1,5-3 0,-4 3-1,10-2-1,-6-2 0,4-3-1,1-3 1,5-3-1,-1-2 0,1-2 2,0-3-2,-1 1 0,1-2 0,2 7 0,-1-6-1,0 5 1,-1-1-1,0 4 1,-3-2-1,4 0 1,-1-1-1,1 3 1,0-4 0,2 4 0,0-5 0,0 5-1,1-3 0,-1 9 0,1-3 0,-3 7-1,-2-3 1,1-5 0,-1 7-1,0-9 2,-2 3-2,2-6 1,0 2-1,-1-7 1,0 6-2,3 3 1,-3-6 0,5 4-1,-3 2 1,-1-2-1,1-1 0,-3 2 1,5-1-1,-5 0 0,-1 1 0,2-3 0,-3 4 0,3 0 0,9-3 0,-9 0 0,3-5 1,5 1-1,-6-2 0,2 0 1,-3 1-1,1-3 1,-11 4 0,8-2 0,-5 3 0,-5 0-1,9 1 1,-2-4 0,5 1 0,0-2-1,4 0 0,-3 1 0,2-2 1,-1 2-1,1-3 0,-2 6 0,-1-1 0,-2 1 0,1 3 1,-2 3-1,0 1 0,-2 3 1,5-3 0,-2 10 1,2-3-2,-3-11 2,0 3-2,0-6 1,2 2 0,-2-5-1,-1-1 1,-1-5-1,2 1 0,3 9 0,-3-1 0,-2-3 0,1 2 1,4 0-1,-5-1 0,1-2 0,-1 4 0,1-6 0,-4 1 1,4-1 0,-4-2 0,2-2 0,-1 0 0,-3-1 0,1-1 0,1 4 1,-3-4-1,2 4 0,-6-1 0,4 2 0,-1-1 0,-1-1-1,0 1 2,2 1-1,-2-2 0,3 12-1,-3-3 1,0 8 0,0 0 0,1-11 0,-3 3 0,1 2 1,-1-2-2,1-4 2,-2-2-2,4-2 1,-4-7 0,0 14 0,1-2-1,2-1 1,-3 1-1,4-4 1,-2 3-1,-2 1 1,0 0-1,1-1 0,-1-1 1,0-2-1,0-1 0,2 1 0,-2-1 0,3-3 0,0-1 1,-2 4-1,0-1 0,-1 4 1,3-1-1,0 3 0,0 0 1,-2 4-1,-1 1 0,0 1 0,2 3 1,-1-3-1,-1 3 1,3 0-1,1 1 1,-1 1-1,5 1 1,-4 2-1,3-11 1,-1-2 0,1 0-1,0 1 1,-1-3-1,-2-2 1,0 0-1,1-6 1,-2 12-1,1-2-1,2-3 1,-2 1 0,2-2 0,-2-1 0,2-5 1,-2-2-1,15 2 0,-4-3 0,-12 1 1,13-3-1,-13 3 1,0-3-1,10 3 1,-2 0-1,-11 2 1,0 1 0,12-3 0,-12 0 0,10 5-1,1 2 1,-24 6 0,13-14 1,0 4-2,0-3 2,-11-3-2,-1 3 1,-2-2 0,14-5 1,-1-5-2,-12 12 1,-2 0-1,1 0 0,11 0 1,2-5 0,-1 2-1,-12 0 1,11-6-1,2 2 0,-2-2 1,-2 1-1,0-1 1,-1 6-1,2 3 0,-1-1 1,0 7-1,-1 4 0,0 5 1,2-11 0,-1 3-1,1 0 1,-2-1-1,4-1 0,-3-2 1,2 2-1,2-3 0,0 7 0,-4 8 0,4-3 0,-2-1 0,2 5 0,1 2 1,0-2-1,-5 1 0,5-2 0,-3-5 1,3 4-1,2-4 1,-4-5-1,1-1 0,-1-1 0,2-5 0,-1 3 0,-2-2 0,2 2 0,-2 1 0,1 4 0,1 3 0,1 1 2,-3 2-2,2 0 0,1 6 0,0-4 0,-2 0 0,2-2 0,0 4 0,-3-2 0,3 4 0,-1-1 0,-3 7 0,4 1 0,-3-10 0,1 0 0,1-1 0,1 4 0,0-6 0,0 0 0,0-4 0,-2 0 0,2 10 0,-2-2 0,0-1 0,1-4 0,-1 2 0,1 0 0,-3 1 0,1 1 0,0 0 0,3-5 0,-2 4 0,0 1 0,2-3 0,-2 3 0,4-6 0,0 0 0,0-5 0,-1 5 0,2-7 0,1 0 0,-2-4 0,1-3 0,0 3 0,1 2 0,-3 4 0,2-3 0,3 6 0,-5 1 0,4 4 0,0 0 0,-2 5 0,4-4 0,-2 8 0,1-4 0,-2-4 0,2 10 0,1-14 0,-2 3 0,5 3 0,-1 0 0,-3-7 0,2 2 0,1 8 0,1-13 0,-1 14 0,6-1 0,4-2 0,-6 2 0,6 4 0,-6 0 0,-1 3 0,0 1 0,1-1 0,-12 0 0,1 2 0,2-3 0,-1-2 0,5-1 0,0-2 0,3 0 0,1 1 0,1 0 0,4 1 0,0 5 0,4 0 0,2 2 0,2 1 0,-1 0 0,1 1 0,-1-3 0,-3 2 0,0-5 0,-1-1 0,-2 1 0,-2-1 0,3 5 0,2 4 0,1 0 0,-2 1 0,7 4 0,-4 5 0,0-6 0,1 4 0,-1-3 0,-1-4 0,-5 2 0,0-3 0,-1-1 0,1-2 0,-3 4 0,2 2 0,-3 0 0,0 4 0,3-4 0,0 1 0,-1 0 0,-3-1 0,2 0 0,2-1 0,7-2 0,3-5 0,-6 5 0,3-3 0,-6 3 0,2 3 0,-4-3 0,1 6 0,-12-3 0,4 5 0,2 1 0,0 2 0,3 1 0,0-1 0,4-2 0,0-1 0,2-1 0,-4 0 0,0-2 0,-4 0 0,5 0 0,-2-3 0,2 6 0,-3-1 0,1-2 0,-2 4 0,2 0 0,-1-2 0,0-3 0,1 3 0,-2-1 0,4-1 0,-4 3 0,0-1 0,7-2 0,1 4 0,-7 4 0,5-9 0,2 7 0,-5-1 0,6 9 0,2 2 0,-9-5 0,8 2 0,-3-5 0,2 6 0,-1-9 0,3 4 0,-7-14 0,4 0 0,-1 6 0,-1-6 0,-2 5 0,0-2 0,-3 6 0,4-1 0,-3 1 0,3-1 0,8 4 0,1-4 0,-8 7 0,5-4 0,-3 6 0,-1-3 0,1 1 0,-1-1 0,-11 0 0,-2 0 0,7-5 0,0 5 0,7-1 0,-3 0 0,-1 1 0,1 3 0,6-1 0,3-2 0,-2 7 0,-2-5 0,-1 0 0,5-1 0,1 0 0,-1-4 0,-3 0 0,1-2 0,5 2 0,-6 4 0,6-4 0,-6 3 0,-3 2 0,10-1 0,-9-5 0,1 10 0,-2-10 0,2 0 0,-5 2 0,6-5 0,-9-1 0,3-1 0,-1 4 0,1-6 0,-2 2 0,2 1 0,-1 0 0,-1 2 0,1 1 0,-4-5 0,9 2 0,2 1 0,-7-4 0,1 1 0,-4-1 0,-2-2 0,-1-2 0,3 5 0,-11-4 0,-1 3 0,6 1 0,1 1 0,3-1 0,-2-1 0,2 4 0,-1-2 0,-1 1 0,2-3 0,1-2 0,-4 2 0,4-3 0,1 3 0,1 0 0,-3-3 0,5 3 0,-1 3 0,-1-1 0,3-2 0,-3 4 0,4-3 0,-7-2 0,6 2 0,-2-1 0,1-2 0,-2 1 0,-4-1 0,0-1 0,1 3 0,7-1 0,-5-4 0,-2 5 0,9-2 0,-3 1 0,-1 2 0,8-1 0,4 0 0,-14 0 0,6 2 0,4-5 0,-8 0 0,0 3 0,6-3 0,-11 0 0,-7 2 0,8-2 0,-4 0 0,0 1 0,4-1 0,-3-1 0,-3 1 0,5-2 0,-1-2 0,2 3 0,4-2 0,-4 0 0,0 4 0,15-1 0,-11-3 0,-3 3 0,13 5 0,-6-7 0,0 4 0,-3-1 0,0-2 0,-11-4 0,7 7 0,1-2 0,-8-3 0,5 0 0,0 0 0,-1 0 0,4 1 0,5 2 0,2-6 0,-4 3 0,-1 0 0,3 0 0,-1 0 0,5 2 0,-1-3 0,-6-2 0,1 3 0,6-2 0,-3-1 0,-2 0 0,4 0 0,-1-2 0,-3 2 0,6 3 0,0-1 0,-5 3 0,3-2 0,2-1 0,-8-1 0,5 1 0,2-2 0,-6 1 0,5 2 0,-5-3 0,2 3 0,1-2 0,3 0 0,-5 4 0,2-2 0,-1 0 0,-3 2 0,3-2 0,-1 0 0,5 0 0,6-1 0,-8 1 0,-2-3 0,0 2 0,-1-2 0,-1 2 0,5-2 0,-16 4 0,-1 0 0,10-4 0,-5 4 0,6-1 0,-5 0 0,-1-3 0,2 3 0,5-2 0,-3-1 0,-1 0 0,1 1 0,-4-1 0,8 2 0,3-4 0,-1 3 0,-7 3 0,10-2 0,-4-2 0,-8 2 0,11-2 0,-4-1 0,-8 3 0,6 3 0,3-9 0,-9 2 0,9 1 0,3-4 0,-9 2 0,6 1 0,7-4 0,-6-2 0,-3 6 0,10-2 0,-8-2 0,-2 5 0,6-7 0,-6 4 0,-4 4 0,2-1 0,0-4 0,-3 2 0,4 4 0,-1-3 0,-9 6 0,7-4 0,-3-3 0,0-2 0,2 2 0,2 1 0,-7-4 0,2 4 0,14-3 0,-13-4 0,7 4 0,4-1 0,-8 3 0,0-1 0,-1-3 0,3 1 0,-15 4 0,13-4 0,-10 2 0,-3 2 0,6-1 0,-3-2 0,7 0 0,-3 3 0,3-2 0,-4 3 0,2-1 0,2 5 0,2-4 0,2 7 0,-4-3 0,2 3 0,-1-1 0,1 1 0,1-2 0,0 2 0,-1-13 0,0 0 0,-2 13 0,-1-15 0,2 15 0,3-14 0,-2-1 0,2-5 0,-2 18 0,1-4 0,2-13 0,5 9 0,-2-11 0,-7 10 0,12 2 0,-6-2 0,-7 2 0,3-2 0,4 2 0,-6 1 0,4 2 0,5 0 0,-11 1 0,8-1 0,0-4 0,1 3 0,2 0 0,1-3 0,-9-2 0,8 5 0,-4-6 0,-2 5 0,7-1 0,-5-5 0,0 4 0,1 1 0,-1 1 0,-2-3 0,5 2 0,-3 0 0,-5-2 0,18 4 0,-11-4 0,3-2 0,-3 0 0,-1-1 0,-2-3 0,0-3 0,-2 3 0,-13-2 0,8-2 0,-4 1 0,3-2 0,-3 1 0,8 0 0,1-5 0,1 7 0,3 2 0,-8 0 0,1-3 0,7 6 0,2 0 0,-3 0 0,-1 8 0,-2-5 0,-3 1 0,10 1 0,2 2 0,-6-2 0,-2 1 0,7-1 0,-2-1 0,-3 2 0,10-1 0,-8-1 0,-3 3 0,9 1 0,-4 1 0,-4 2 0,-3-1 0,4 1 0,-4 1 0,4-3 0,3 3 0,-8-2 0,1 4 0,1-4 0,6 4 0,-10-3-2,10 7-11,-26-1-17,8 3-14,-11 4 2,1-8-1,-4 4 2,-6-17 3</inkml:trace>
  <inkml:trace contextRef="#ctx0" brushRef="#br0" timeOffset="28154">4152 4280 4,'-7'-14'14,"7"8"-2,-6-8-3,3 6-2,-2 0-1,-1 4-1,0-2-2,-1 5-1,-2-4 0,-1-3-1,-2-4 0,-7-2 0,2-6 0,-3-6 1,1 1 0,-1-5 0,1 0 0,-1 2 1,0 2-1,3 2 0,1 4 1,-4-2-2,7 0 0,-7-1 0,-3 0-1,0-5 0,-1-2 0,-4-3 1,0-7 0,1 2 0,-5-4 1,3 0-1,1 0 1,2-1 0,0 1 0,2 0-1,1 0 1,0 0-1,-2 1 1,4 1-1,-5-1 0,-4 1 1,0-1-2,0-1 1,-5 4 0,4 1 0,-1-1-1,-2 2 1,5 3-1,3 0 1,2 1 1,2 0-2,1 4 1,1-6 0,0-1-1,-2 3 1,4-4-1,-5-4 1,1 0-2,-2-1 2,-1-6-1,0 6 1,-3-8-1,7 5 1,-2 4-1,1-4 1,-2 3-1,2-2 0,2 5 1,2-1-1,-2 2 0,1 0 0,-5-3 2,2 0-2,-2 3 1,1 0-1,0 2 1,-3 2-1,2-1 1,2 0-1,-4 1-1,5 2 2,-4 1-1,4 0 0,-1-3 0,-1 2 0,-2-5 0,2 6 0,3-1 0,-2-1 0,5 3 0,0 0 1,-1 8-1,7-2-1,1 6 1,0-3 0,3 4 0,-2-1 0,0 3 0,-1-5 0,-2 1 0,-6-2 0,1 0 0,0-4 0,0 5 0,0-1 0,1 3 0,1 2 0,5 0 0,2 4 0,3 2 0,0-1 0,2-2 1,-1 3-1,2-1 0,-4-7-1,-1 6 1,-1-7 0,-2 3 0,2 2 0,-2 6 0,6-6-1,-7 7 1,9 6 0,-2-3 0,4 1-1,-4-1 1,-2-1-1,0-4 0,-4 3 1,4-5-2,-4 1-5,5 1-7,-10-2-12,17 17 0,-4-10 1,18 17-1</inkml:trace>
</inkml:ink>
</file>

<file path=ppt/ink/ink27.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8:13:44.72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2869 4923 0,'-4'6'25,"10"6"1,-15-7 1,15 2-7,-5-4-4,2-2-4,10 3-1,-9-2-1,6 2-2,-1-3-1,9 7-2,-8-4 1,6 9-1,-1-3-2,0 4 0,0 6-2,2-6 0,1 6 0,-2 1-2,6-4 2,-1 2-1,2-6 0,2 1-1,10-14 1,-12 10-1,6-10 0,1 0 1,-9 0 0,1-11 0,-4-1-1,-1-5 2,-9-3-1,6-3 1,-3-4-1,2-3 1,9-4 0,-2 6 0,4-4 0,2-2 1,0-4-1,8-2 0,-1-5 1,-1-2 0,2 2-1,5 1 1,-6-2 0,7 8-1,0 2 1,-6 5 0,-1 6-1,6 4 0,-6-2 1,0 6-1,-1 0-1,-5-1 1,-1 2-1,17-1 0,-6 0 1,-6 4-1,-2 2 0,-3-4 0,-5 7 1,1-1-1,-4 5 1,-12 2 0,3 5-1,1 4 1,0 2 0,1 2-1,2 2 1,-1 1-1,-1-2 1,-4 1-1,-2-3-1,-1-3 1,0-4-1,-1-3 1,1-2-1,-1-2 1,-1-5-1,2-1 1,-1-1 0,0-3 0,1 1 0,-3 0 0,1 2 0,-2 1-1,4-9 1,-2-2 1,0 0-1,1-1 1,2-1-1,3-5 0,-1-1 0,3-2 1,-1 7-2,2 0 1,4 2 0,-1-2 0,6 3 1,-4-1-1,4 0 0,7-1 0,-1 0 0,1-3 0,-2 2 0,2-2 0,-4-2 0,4 2 0,-3 4 0,-4-1 0,1 1 0,-3 2 1,4 3-1,-1 0 0,-1 2 1,-1 0-1,4 1 0,-2 0 0,1-2 1,5-1-1,-3 0 0,1 1 0,8 1 0,-8-2 0,-2 2 0,3-1 0,1-1 1,-4 2-1,2-4 0,-1 5 0,-7 2 1,9 1-1,-2 2 1,2-9 0,-4-3 0,-1-1 0,-4-2 0,3-3 0,-4-4-1,-6-5 1,0-2-1,-10 9 0,-2 1 1,1-4-1,-5 4 0,-2-1 1,-4 7 0,-3 0-1,-5 5 0,1 3 0,3 5-3,-2-8-7,5 0-28,4-1-2,6-11 0,14-5 0,4-12 0</inkml:trace>
  <inkml:trace contextRef="#ctx0" brushRef="#br0" timeOffset="1853">4117 5013 17,'4'8'28,"-5"-2"2,9 4 1,-5-6-8,-3-1-8,5 5-4,9 4-3,-10 8-3,-4-9 1,5 9-3,9 3 0,-11 7-1,0 8 0,12 12 0,-15-3-1,16 7 1,-3 10-2,3-1 0,-16-2-2,13-11-2,0-6-7,-13-14-13,5-16-9,4-4-2,-3-15 2,4 0 0</inkml:trace>
  <inkml:trace contextRef="#ctx0" brushRef="#br0" timeOffset="2193">4395 5154 2,'-3'0'25,"9"1"2,-10-1 0,2 4-2,2 9-9,-1-4-4,-2-1-2,3 6-2,4 1-2,0 5-1,6 0-1,3-1 0,3 1-1,0-3-2,3-5 1,2-4-2,-4-5 1,-2-6-1,-4-4 0,0-4 1,-3-5-1,-7-2 1,3-2 0,-9-6 0,3 10 1,-6-2-1,-4 7 0,-2-4 0,-1 10-1,3-1-1,-7 6-2,5 0-3,-9 0-5,8 0-6,-2 0-5,-1 0-11,5 0 0,0 0 1,10-11 3</inkml:trace>
  <inkml:trace contextRef="#ctx0" brushRef="#br0" timeOffset="2684">4689 4804 3,'8'26'26,"-8"-4"1,9 9 3,-8-3-7,1 0-5,8 7-4,-9-2-3,11 5-2,1-11-2,5 3-2,-5-3-1,6-2-2,1-3-1,3-5-3,1-8-5,-5-9-12,-1 0-13,5-3 0,-5-20-2,2-1 2</inkml:trace>
  <inkml:trace contextRef="#ctx0" brushRef="#br0" timeOffset="2914">4950 4896 13,'-26'14'28,"4"24"0,-9 2 2,4-4-7,-9 2-8,3-9-6,0 1-4,3-10-3,0 4-3,8-24-2,2-14-5,9 15-8,6-1-11,-9-17-3,23 1 1,-4-2 1</inkml:trace>
  <inkml:trace contextRef="#ctx0" brushRef="#br0" timeOffset="3174">5195 4608 7,'0'1'27,"0"22"1,-16-3 0,6 5-8,-10 3-5,1-3-4,-2 1-3,3-8-4,-3 2-1,1-7-2,14-1 1,-1-4-1,4 1-1,22-3 1,-9-1-1,7-2 1,5 3 0,-1-3-1,1 4 1,3 0 0,0 0 0,-14 2-1,8 1 1,-11-2-1,-6 6 0,1-1 0,-3 4 0,-7 0-1,-11 1 0,7 9-4,5-12-19,-17-11-6,9 1-1,-3-19 1,8-4 0</inkml:trace>
  <inkml:trace contextRef="#ctx0" brushRef="#br0" timeOffset="4536">5786 2357 16,'-3'-9'22,"12"9"3,-12 10-8,7-10-1,-2 10-4,-4-5-1,12 9-1,-8-4-2,1 8 0,4 0-2,0 0-1,-7 6-1,13 0-1,-3 5-1,0-1-1,4 1 0,1-6-1,0-1 0,8-9 0,12-6-1,-12-7 1,5-5-1,2-12 0,-4-3 1,4-5-1,0-3 0,-1 0 0,-6-7 1,6 10 0,-4 0 0,4-10 0,0-5 0,4 2 0,1-2 1,-4-2-1,0 3 1,0-8 0,6-2 0,3 18 0,-6 3 3,-2 4-2,-2 4 0,8 3 0,-5 6-1,2 1 1,-7 4-1,-2 5 1,-5-2-2,6 6 1,-8-3 0,-5 7 0,4-2-1,-2 2 1,-5 2 0,0-3-1,1 2 1,1-1 0,-7 1-1,16-3 1,-7-1 0,-14 1-1,17-2 1,-15-1-2,-4-2 1,-1-2 0,0-1 0,-14-2-1,1-2 1,12 0 0,-12-6 0,13-1 0,2-1 0,2-7 0,15-2 1,1-3-1,-14-4 0,19-1 1,-8-1-1,5-1 1,-2 3-1,-4 0 0,-9 5 1,-2 0-1,22 1 1,-14 2-1,4-3 1,4 2-1,9 3 1,-4 2 0,4 2 0,4-6 2,0 1-1,-1 3 1,1-2-2,5 4 2,-4-6-1,0 3 1,1-6-2,5 9-1,-4 0 1,5-3 0,-2 2 0,-10 0 0,-3-1 0,9 4-1,0-2 1,-9 0 0,-1 1-1,16 1 1,-7-7 0,1 5-1,1-3 0,-2-5 1,-4-1-1,14-5 0,-4-2 0,-7-3 0,2-2 0,12-2 0,0-1 1,-1 0-1,6 1 0,-7 1 0,0 6 1,0-1 0,-2-5 0,-7 1 0,-1-6 0,-3 0 0,-7-2 1,-6 0-1,0-5 0,2-3 0,-6 7 0,-9 4-1,-1 6 1,3 6-1,-8 1-1,-8 9-3,2 8-6,-14-1-29,-5 1-2,0 6 1,-5 2-1,5 3 2</inkml:trace>
  <inkml:trace contextRef="#ctx0" brushRef="#br0" timeOffset="6138">6860 3256 22,'11'3'27,"15"11"1,-16-16 1,-2-18-11,0-1-3,-8-16-2,1-10-1,-8-13 0,0-2-3,-16-27 0,13 12-3,-2-7-1,5 3-1,0 1-1,4 13-2,3 12 1,7 1-1,0 10 0,5 4-1,1 11-2,-3 1-6,16 8-16,-2-2-14,-3 4 1,-3 24-2,-1-1 2</inkml:trace>
  <inkml:trace contextRef="#ctx0" brushRef="#br0" timeOffset="6428">7016 2535 0,'-19'56'29,"-10"-5"1,5 9 1,-12-8-2,3 1-9,6-10-9,-7-9-6,4-4-2,7-13-2,1-4-1,2-6-2,0-7-2,10 1-7,-1-4-11,1-6-8,14 4-1,-4-8 1,7 9 1</inkml:trace>
  <inkml:trace contextRef="#ctx0" brushRef="#br0" timeOffset="6688">7072 2696 2,'4'-7'24,"10"7"1,-4-13 0,5 3-5,-1-8-7,2-11-5,-3 2-2,4-4-2,-6 2-2,-2-2-1,-6 5 1,-3 3-1,-2 8 2,-2 2 0,-5 9 0,-3 5 2,-3 9-1,-1 3 1,-1 5 0,2 4-1,6 9 1,-3 3-2,5 2 0,6 1-1,11 0 0,0-4-1,4-3 0,5-6-1,5-10 0,11-8-1,-8-15-1,6-6-4,-3-15-7,7-6-7,2-8-8,-5-7-5,-9 5 1,-12 2 1</inkml:trace>
  <inkml:trace contextRef="#ctx0" brushRef="#br0" timeOffset="7019">7436 2348 7,'-2'0'27,"-15"0"0,14 18 1,-11-1-5,11-9-7,4 12-4,1-6-3,6-1-2,0 6-3,0-2-1,2-2-1,7 1 0,-2-3-1,1-3 2,1-4-2,-6-5-1,-1-8 1,6-4 0,-2-8-1,-8 2 1,1-7 0,-5 7-1,-4 0 0,4-9 2,7 13-1,-9-3 2,-11 11-2,10 5 1,1 0 0,4 0 0,6 0 0,0 11-2,3-8 1,2 7-1,8-6-1,0-4 1,0 2-1,-3-2 0,0 0 0,-7 0 1,-6-2 0,2 2 0,-8-4 1,1-9 0,-4-8 1,-3-5-1,-2-4 0,2-8 1,-3-2-1,-7-1 0,2-4 0,2 8-3,-6 10-4,7 7-26,-10-6-3,7 12 1,1-6-3,1 3 2</inkml:trace>
  <inkml:trace contextRef="#ctx0" brushRef="#br0" timeOffset="8691">0 7685 1,'8'12'20,"-8"-5"-2,8 7-2,-8-1-1,4 4-3,-2 0-1,-1 9-3,2-9-1,0 5-2,4 5-2,0-9-1,6-7 0,2 0-1,10-6 1,1-5-2,7-6 1,4-5-1,5-11 1,1 7-1,3-3 0,-3-4-1,4 2 1,-2-12 0,-4 2-1,2-1 1,0-9 0,3-5-1,1-5 1,1-3 1,-4-3-1,2-1 0,1 3 0,-2 3 1,-7 7 0,-2 0 0,-3 4 1,-4 1 1,1 14-1,-3-4 2,1 1 0,-6-1 0,6 2 1,-3 4-1,1 6 1,-5 2 0,3-1 1,-2 4-1,1 14-1,6 8 0,-2 7-1,-6-4 0,4 4-2,-8-4 0,0 4 0,-4-6 0,0 2-1,-13-13 0,3 0 1,-3 1-1,0 1 0,1-1 0,-1-1 0,0 2-1,0-2 0,2 0 0,-2 0 1,1-3-1,0 3 1,2-2-1,0-12 2,4-3 0,0-3 0,1-1-1,0-5 1,1-4-1,1-3 0,1-1 0,-1 10 0,2-2 0,2 1 0,3-2 0,2 0 0,7 1 0,0-2 0,1 2 0,4-7 1,4 3-1,1 0 0,2-1 0,-3 1 0,-1 2 1,2 2 0,-3-1-1,-3 7 1,1 0 1,0 2-1,-4-1 1,3 2-1,0 1 1,14 2-1,-5 0 0,0-2-1,-8 2 1,1 0-1,1-2 1,-2 0-1,-1 2 1,-12-13 0,3-3 0,2-3 0,4-4-1,-1-2 1,-2 0-1,1-4 1,-4-4-1,1 6 0,-5 2 1,-4-2-1,3 1 1,-3 0-1,-6 0 1,-3 3-1,-7 2 0,-3 0 1,1 3-1,-10 3 0,-2 8-2,-7-1-4,2 8-10,-1 1-21,2 2-1,2 9 0,2 8 0,10 3 1</inkml:trace>
  <inkml:trace contextRef="#ctx0" brushRef="#br0" timeOffset="10243">991 8238 19,'8'-5'27,"9"4"1,-6-12-2,6-10-7,-3-2-5,-5-12-2,4 0-1,-10-5-1,2 13 0,-13-18-3,8 5 1,-6-8-2,0 6-1,2-7-1,5 4 0,-2-9-2,4-3-1,0 6 0,4 0 0,4 3 0,0-3-1,4 8 1,-1-1-1,2 9 0,4 3-2,5 13-2,-6-1-8,7 14-26,-2 9 1,-2 8 0,2 11-1,-4 4 1</inkml:trace>
  <inkml:trace contextRef="#ctx0" brushRef="#br0" timeOffset="10583">1278 7751 4,'-27'22'28,"10"14"0,-12-7 1,6 0 0,0-3-11,-5-10-9,-1 1-5,-6-9-1,2 9-2,0-5 1,-5-2-1,7 4 0,4-5-2,7 3-5,4-7-6,6-11-18,26 2 0,-5-9 0,21 4 1</inkml:trace>
  <inkml:trace contextRef="#ctx0" brushRef="#br0" timeOffset="10874">1323 7788 6,'10'8'24,"-4"-8"2,14 5 0,-9-7-5,5-6-8,5 2-4,-3-8-2,3-1-3,-4-5 0,2-2-2,-11-4 0,8-1-1,-4-4 0,-5 2-1,1 2 0,-2 0 1,-4 7 0,-4 3 0,-2 4 0,0 8 1,-9 10 0,-3 8 1,4 7-1,-5 4 1,10 5-1,-7 5-1,8-3 1,-4 6-1,10-5 1,10-4-1,-9-2 0,14-6-1,-5-5 0,11-6-1,1-8 0,11-7-4,0-5 1,-6-9-2,13-3-2,-7-9-5,3-3-7,1-2-9,-15-8-1,8 4 1,-19-11 3</inkml:trace>
  <inkml:trace contextRef="#ctx0" brushRef="#br0" timeOffset="11274">1803 7293 17,'-6'20'26,"-5"-4"1,5 14-2,2-3-6,-1 0-4,5 4-4,-3-2-1,9 2-3,-4-10-2,8 2-2,-2-8-1,5-4-1,1-5 1,1-3-1,-1-6-1,5-3-1,-6 0 1,-2-8-2,2 1 2,-3-7-1,-4-6 1,1-1-1,-1-4 1,1 0-1,-1-1 1,-2 2 1,-1 6 1,5 7 1,-5 6-1,6 11 0,-3 5 1,-2 7 0,3 5-1,4 3 0,1 0-1,-2 3 0,0-6-1,1 0 0,2-2 0,-1-6 0,2-3-1,-5-8 1,4-1 0,-6-8-1,3 0 1,-2-7 0,0 1 0,0-3 0,-2 2 0,0 1 1,-1 3-1,3-1 0,-4 5 1,0 2-1,2-2 0,-2 1-1,-4-1 1,2 0 0,1-2 0,-5-6-1,1 1 1,1-5 0,-2-3 0,-3 0 0,0-1 1,-3 3-1,-1 2 1,-2 4-1,1 4-2,-6 5-21,-3 0-11,9 8 2,-6-1-3,16 1 1</inkml:trace>
  <inkml:trace contextRef="#ctx0" brushRef="#br0" timeOffset="17251">3611 3753 4,'-9'-7'11,"9"10"-1,-5-5 1,6 4-1,-1-1 0,7 5-1,-4-3 0,6 8-3,-2 1 0,3 5-2,3 3-1,1 1-1,2 5 0,0-2-1,1 2 1,-1-8 0,1-2 1,-6-5 0,-2-2 0,-6-9 0,-2-3-1,-6-9 0,-1-5 0,-6-3-1,-3-7-1,-7-3 0,3-2 0,-8-4 1,6 2-1,1 3 0,1 8 0,5 0 1,2 9-1,2 2 1,6 5-1,0 6 1,6 4 0,1 1-1,0 6 1,-1 3 0,5-2 0,3 8-1,3 5 0,7 0 1,-3 4-1,9 4 0,-6-1 1,7-5-1,-1 2 1,-6-5 0,-1-6 0,-7-8 0,-3-6 0,-10-9 0,-5-7 0,-6-5 0,-6-10 0,-5-1-1,-4-6-1,-3-2 1,-1 2 0,0 2 0,4 4 0,5 4 0,2 8 1,4 3-1,8 6 1,1 8-1,11 6 1,3 5-1,3 8 1,6 5-1,4 3 1,4 9-1,-1-1 0,6 1 1,-6-3-1,-2 1 0,-1-8 0,-2-6 0,-7-6 0,-2-6 0,-5-8-1,-7-5 1,-4-7 0,-3-5 0,-9-4-1,3-6 1,-5-3 0,-6 0 0,2-4 0,-2 4 0,6 3 0,5 7 0,0 6 0,3 7 0,6 5 0,7 11 0,6 5-1,7 6 0,-2 3-1,5 5-1,0-5-5,2 0-10,8 2-11,-12-16 2,5 9 0,-17-22 0</inkml:trace>
</inkml:ink>
</file>

<file path=ppt/ink/ink3.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6:07:59.969"/>
    </inkml:context>
    <inkml:brush xml:id="br0">
      <inkml:brushProperty name="width" value="0.05292" units="cm"/>
      <inkml:brushProperty name="height" value="0.05292" units="cm"/>
      <inkml:brushProperty name="color" value="#000514"/>
      <inkml:brushProperty name="fitToCurve" value="1"/>
    </inkml:brush>
  </inkml:definitions>
  <inkml:trace contextRef="#ctx0" brushRef="#br0">11 0 3,'6'10'31,"-10"-4"1,8 2 2,-10-4-2,6 4 0,0-1-17,-5-9-7,5 2-3,-5-3-3,3 1-5,6 0-6,-1 1-17,-1-6-6,4 5 0,-6-3-2,8 7 2</inkml:trace>
</inkml:ink>
</file>

<file path=ppt/ink/ink4.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6:08:01.010"/>
    </inkml:context>
    <inkml:brush xml:id="br0">
      <inkml:brushProperty name="width" value="0.05292" units="cm"/>
      <inkml:brushProperty name="height" value="0.05292" units="cm"/>
      <inkml:brushProperty name="color" value="#000514"/>
      <inkml:brushProperty name="fitToCurve" value="1"/>
    </inkml:brush>
  </inkml:definitions>
  <inkml:trace contextRef="#ctx0" brushRef="#br0">11 0 19,'-1'9'33,"2"2"4,-2 4-1,1-5 0,-3 2 0,-1-10-25,5 2-2,-3-7-3,3 2-3,0-2-1,1 0 0,-1 0 0,0 0-2,3 3-3,-5-5-6,4 1-22,-3 4-7,-3 0 0,0 3 0,-1-2 0,0 4 1</inkml:trace>
</inkml:ink>
</file>

<file path=ppt/ink/ink5.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6:08:04.615"/>
    </inkml:context>
    <inkml:brush xml:id="br0">
      <inkml:brushProperty name="width" value="0.05292" units="cm"/>
      <inkml:brushProperty name="height" value="0.05292" units="cm"/>
      <inkml:brushProperty name="color" value="#000514"/>
      <inkml:brushProperty name="fitToCurve" value="1"/>
    </inkml:brush>
  </inkml:definitions>
  <inkml:trace contextRef="#ctx0" brushRef="#br0">68 12 6,'6'11'28,"-12"-5"1,5 2 2,-8-5-1,6-5-7,-3 5-10,-7-8-2,7 2-8,-3 0-11,5 2-21,-7-10-1,10 6-1,-5-6 1,8 9-1</inkml:trace>
</inkml:ink>
</file>

<file path=ppt/ink/ink6.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6:08:03.283"/>
    </inkml:context>
    <inkml:brush xml:id="br0">
      <inkml:brushProperty name="width" value="0.05292" units="cm"/>
      <inkml:brushProperty name="height" value="0.05292" units="cm"/>
      <inkml:brushProperty name="color" value="#000514"/>
      <inkml:brushProperty name="fitToCurve" value="1"/>
    </inkml:brush>
  </inkml:definitions>
  <inkml:trace contextRef="#ctx0" brushRef="#br0">31 0 10,'4'-1'30,"3"9"2,-7-8 1,0 5 0,0-1 1,-3-4-19,2 5-5,-6-7-3,1 4-4,1-2 0,-2 0-3,2 2-2,-4-6-5,9 6-11,5 0-16,-8-7 0,9 5 0,-6-4 0,4 6 1</inkml:trace>
</inkml:ink>
</file>

<file path=ppt/ink/ink7.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6:08:03.974"/>
    </inkml:context>
    <inkml:brush xml:id="br0">
      <inkml:brushProperty name="width" value="0.05292" units="cm"/>
      <inkml:brushProperty name="height" value="0.05292" units="cm"/>
      <inkml:brushProperty name="color" value="#000514"/>
      <inkml:brushProperty name="fitToCurve" value="1"/>
    </inkml:brush>
  </inkml:definitions>
  <inkml:trace contextRef="#ctx0" brushRef="#br0">52 0 14,'-13'7'26,"7"4"1,-7-7 4,10 1-6,2-1-5,-7-4-3,10 5-2,-7-7-6,5 4-2,0-4-2,3 4-2,-1-4-5,-4-2-4,4 2-10,5-1-17,-13-4 0,9 5-1,-12-5 1,3 5 1</inkml:trace>
</inkml:ink>
</file>

<file path=ppt/ink/ink8.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6:07:24.619"/>
    </inkml:context>
    <inkml:brush xml:id="br0">
      <inkml:brushProperty name="width" value="0.05292" units="cm"/>
      <inkml:brushProperty name="height" value="0.05292" units="cm"/>
      <inkml:brushProperty name="color" value="#000514"/>
      <inkml:brushProperty name="fitToCurve" value="1"/>
    </inkml:brush>
  </inkml:definitions>
  <inkml:trace contextRef="#ctx0" brushRef="#br0">6 34 15,'0'6'25,"-4"-9"0,4 6 2,-1-6 2,1 0-11,5 3-6,-5-6 0,8 9 0,-8-6-2,2 6 0,-3-6-1,0 9-2,-2-6-2,0 6-2,1-1-1,2-2-1,0 0 0,0 3-1,2-3 0,1-3 1,0 0-1,-1-3 0,1 0 0,-1-3 0,-2 3-4,-3-8-8,1 5-23,2 1-2,0-4 1,9 3-1,1-2 1</inkml:trace>
</inkml:ink>
</file>

<file path=ppt/ink/ink9.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6:07:21.315"/>
    </inkml:context>
    <inkml:brush xml:id="br0">
      <inkml:brushProperty name="width" value="0.05292" units="cm"/>
      <inkml:brushProperty name="height" value="0.05292" units="cm"/>
      <inkml:brushProperty name="color" value="#000514"/>
      <inkml:brushProperty name="fitToCurve" value="1"/>
    </inkml:brush>
  </inkml:definitions>
  <inkml:trace contextRef="#ctx0" brushRef="#br0">349 284 1,'4'6'25,"-14"-9"1,6 7 2,-7-4 2,5 0-9,-1 3-5,-3-3-3,5 3-3,-5-3-4,6 3-2,0-3-1,4 3-1,0-1 0,2 1 1,3 0-1,0 3 0,1-6 2,0 5-1,0-5 1,-2 3 0,-3-3-1,4 0-1,-5 0 0,1 0-1,-1-3 1,0 1-2,0-4-1,0 0-3,6 6-7,-6-5-18,-1-1-7,5 3 1,-7-3-1,7 6 1</inkml:trace>
  <inkml:trace contextRef="#ctx0" brushRef="#br0" timeOffset="410">580 178 3,'2'4'23,"-9"-11"0,5 14 2,-8-8 3,7 2-12,0 3-1,-1-2-1,5 6-1,-2-6-1,8 8-1,-5-10-2,6 5-2,-3-6-1,5 4-2,-7-6 0,4 3-1,-7-3-1,3 0 1,-3 0-1,0 0-1,0-1-2,-3 0-2,3 4-9,0 3-21,0-8-4,0 7 1,3-5-1,4 3 1</inkml:trace>
  <inkml:trace contextRef="#ctx0" brushRef="#br0" timeOffset="801">981 156 11,'-4'0'29,"2"9"1,-6-6 2,2 2 0,-6-2 1,2 0-21,9 3-4,-9-3 1,7 2-3,-4 1 0,7 3-2,-2-4 0,4 2-1,1-2 0,4 0-1,0-3-1,2-1 1,-1-4-1,1 0 0,0-1 0,-2 0 0,-3-5 0,-2-2 0,0 5-1,-2 1-1,0-1-2,-4-5-5,6 5-18,0 3-12,3 0 1,0 0-1,-2-2 1,3 8 1</inkml:trace>
  <inkml:trace contextRef="#ctx0" brushRef="#br0" timeOffset="2824">62 249 24,'4'-5'30,"3"4"3,-1-2-1,-12 0-4,5 5-4,-11-4-8,4 5-5,-5-3-5,3 3-2,-3-2-1,4 1-2,2 1 1,7 2-1,0-5 0,9 3 1,1-3 0,1 0-1,-1-3 1,2 3-1,-4-7 0,0 2 0,-6 0 0,-2-3-1,-2-1-2,-6-1-3,8 6-10,-4-6-22,-3 0 1,-2 0 0,-2 0-1,2 5 1</inkml:trace>
  <inkml:trace contextRef="#ctx0" brushRef="#br0" timeOffset="5788">315 107 12,'2'7'27,"-7"-7"1,3 8 4,-5-8-1,4 0-11,6 6-4,-9-10-3,11 9-3,-7-6-1,5 4-2,-4-6-1,2 6-2,-1-5 0,0 2-1,0 0-2,2 0 0,-1-1 0,5 0-1,-2 1 0,3-5 0,-2 4 0,2-3 0,0-2 0,-4 3-1,0 2-1,-8-6-7,4 5-16,-8 4-11,-1-4 0,0 5-1,0-6 1,4 3 1</inkml:trace>
  <inkml:trace contextRef="#ctx0" brushRef="#br0" timeOffset="6228">756 26 23,'-5'-1'28,"7"9"2,-7-8 1,7 1 0,-1 4-14,-4-10-3,8 10-3,-8-8-2,6 7-1,-6-8-1,4 8-1,-1-2-1,2 2-1,-2-1-1,4 4 0,0-4-2,6 1 1,6-1-1,0-1 1,-2-3-1,2 1 1,-4-4-1,3 0 1,-9-2 0,-3 0 0,-9-2 0,-2 2-1,-7-1 0,2 3-1,-2-1 0,-1 1-3,4 6-6,-5-10-13,10 10-17,5-5-2,5 3 2,3-3 0,4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8D809-4254-4BB0-AAD1-5A228739B9B0}" type="datetimeFigureOut">
              <a:rPr lang="en-IE" smtClean="0"/>
              <a:t>28/09/2018</a:t>
            </a:fld>
            <a:endParaRPr lang="en-IE"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D56092-1756-4081-9979-36BCB3FBE215}" type="slidenum">
              <a:rPr lang="en-IE" smtClean="0"/>
              <a:t>‹#›</a:t>
            </a:fld>
            <a:endParaRPr lang="en-IE" dirty="0"/>
          </a:p>
        </p:txBody>
      </p:sp>
    </p:spTree>
    <p:extLst>
      <p:ext uri="{BB962C8B-B14F-4D97-AF65-F5344CB8AC3E}">
        <p14:creationId xmlns:p14="http://schemas.microsoft.com/office/powerpoint/2010/main" val="216668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B087FC-9535-437F-A626-636C3BA97BC0}" type="slidenum">
              <a:rPr lang="en-US"/>
              <a:pPr/>
              <a:t>13</a:t>
            </a:fld>
            <a:endParaRPr lang="en-US"/>
          </a:p>
        </p:txBody>
      </p:sp>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p:txBody>
          <a:bodyPr/>
          <a:lstStyle/>
          <a:p>
            <a:pPr marL="228600" indent="-228600">
              <a:buFontTx/>
              <a:buAutoNum type="arabicPeriod"/>
            </a:pPr>
            <a:r>
              <a:rPr lang="en-US"/>
              <a:t>Students should doubt that any relationship exists between age and weight.</a:t>
            </a:r>
          </a:p>
          <a:p>
            <a:pPr marL="228600" indent="-228600">
              <a:buFontTx/>
              <a:buAutoNum type="arabicPeriod"/>
            </a:pPr>
            <a:r>
              <a:rPr lang="en-US"/>
              <a:t>Ask students what feature of the scatterplot indicates that there is little to no relationship between age and weight in adults.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AC5CC5-FEBE-4323-85B4-1B45DBDBA4E0}" type="slidenum">
              <a:rPr lang="en-US"/>
              <a:pPr/>
              <a:t>80</a:t>
            </a:fld>
            <a:endParaRPr lang="en-US"/>
          </a:p>
        </p:txBody>
      </p:sp>
      <p:sp>
        <p:nvSpPr>
          <p:cNvPr id="749570" name="Rectangle 2"/>
          <p:cNvSpPr>
            <a:spLocks noGrp="1" noRot="1" noChangeAspect="1" noChangeArrowheads="1" noTextEdit="1"/>
          </p:cNvSpPr>
          <p:nvPr>
            <p:ph type="sldImg"/>
          </p:nvPr>
        </p:nvSpPr>
        <p:spPr>
          <a:ln/>
        </p:spPr>
      </p:sp>
      <p:sp>
        <p:nvSpPr>
          <p:cNvPr id="749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C2DF01-9E39-4011-A02B-A2299767213C}" type="slidenum">
              <a:rPr lang="en-US"/>
              <a:pPr/>
              <a:t>102</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r>
              <a:rPr lang="en-GB"/>
              <a:t>Usually, you only have access to samples which means you never capture a population as a whole</a:t>
            </a:r>
          </a:p>
          <a:p>
            <a:r>
              <a:rPr lang="en-GB"/>
              <a:t>Need to be careful that your samples is representative of your population</a:t>
            </a:r>
          </a:p>
          <a:p>
            <a:endParaRPr lang="en-GB"/>
          </a:p>
          <a:p>
            <a:endParaRPr lang="en-GB" b="1"/>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DBC2EF-3072-4F14-B684-24D9162B6A08}" type="slidenum">
              <a:rPr lang="en-US"/>
              <a:pPr/>
              <a:t>103</a:t>
            </a:fld>
            <a:endParaRPr lang="en-US"/>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endParaRPr lang="en-GB" altLang="zh-CN" b="1" dirty="0"/>
          </a:p>
          <a:p>
            <a:r>
              <a:rPr lang="en-GB" altLang="zh-CN" dirty="0"/>
              <a:t>There are lots of different types of t-tests, which need to be used depending on the type of data you have</a:t>
            </a:r>
          </a:p>
          <a:p>
            <a:endParaRPr lang="en-GB" altLang="zh-CN" dirty="0"/>
          </a:p>
          <a:p>
            <a:r>
              <a:rPr lang="en-GB" altLang="zh-CN" dirty="0"/>
              <a:t>(equal) interval measures</a:t>
            </a:r>
          </a:p>
          <a:p>
            <a:pPr lvl="1"/>
            <a:r>
              <a:rPr lang="en-GB" altLang="zh-CN" dirty="0"/>
              <a:t>Scales in which the difference between consecutive measuring points on the scale is of equal value throughout</a:t>
            </a:r>
          </a:p>
          <a:p>
            <a:pPr lvl="1"/>
            <a:r>
              <a:rPr lang="en-GB" altLang="zh-CN" dirty="0"/>
              <a:t>No arbitrary zero, </a:t>
            </a:r>
            <a:r>
              <a:rPr lang="en-GB" altLang="zh-CN" dirty="0" err="1"/>
              <a:t>ie</a:t>
            </a:r>
            <a:r>
              <a:rPr lang="en-GB" altLang="zh-CN" dirty="0"/>
              <a:t> positive and negative measures, </a:t>
            </a:r>
            <a:r>
              <a:rPr lang="en-GB" altLang="zh-CN" dirty="0" err="1"/>
              <a:t>eg</a:t>
            </a:r>
            <a:r>
              <a:rPr lang="en-GB" altLang="zh-CN" dirty="0"/>
              <a:t> temperature</a:t>
            </a:r>
          </a:p>
          <a:p>
            <a:endParaRPr lang="en-GB" altLang="zh-CN" dirty="0"/>
          </a:p>
          <a:p>
            <a:r>
              <a:rPr lang="en-GB" altLang="zh-CN" dirty="0"/>
              <a:t>Ordinal measures</a:t>
            </a:r>
          </a:p>
          <a:p>
            <a:pPr lvl="1"/>
            <a:r>
              <a:rPr lang="en-GB" altLang="zh-CN" dirty="0"/>
              <a:t>Scales on which the items can be ranked in order</a:t>
            </a:r>
          </a:p>
          <a:p>
            <a:pPr lvl="1"/>
            <a:r>
              <a:rPr lang="en-GB" altLang="zh-CN" dirty="0"/>
              <a:t>There is an order of magnitude but intervals may vary, </a:t>
            </a:r>
            <a:r>
              <a:rPr lang="en-GB" altLang="zh-CN" dirty="0" err="1"/>
              <a:t>ie</a:t>
            </a:r>
            <a:r>
              <a:rPr lang="en-GB" altLang="zh-CN" dirty="0"/>
              <a:t> one item on the scale is more or less than another but it is not clear by how much as this cannot be measured</a:t>
            </a:r>
          </a:p>
          <a:p>
            <a:pPr lvl="1"/>
            <a:r>
              <a:rPr lang="en-GB" altLang="zh-CN" dirty="0"/>
              <a:t>Often statements/ feelings are attached to numbers which can then be used for rating; in fact, this data can only be ranked (from highest to lowest) , </a:t>
            </a:r>
            <a:r>
              <a:rPr lang="en-GB" altLang="zh-CN" dirty="0" err="1"/>
              <a:t>ie</a:t>
            </a:r>
            <a:r>
              <a:rPr lang="en-GB" altLang="zh-CN" dirty="0"/>
              <a:t> what score had the highest turn-out </a:t>
            </a:r>
          </a:p>
          <a:p>
            <a:pPr lvl="2"/>
            <a:r>
              <a:rPr lang="en-GB" altLang="zh-CN" dirty="0"/>
              <a:t>1= very good, 2= good, 3= neutral, 4= bad, 5= very bad</a:t>
            </a:r>
          </a:p>
          <a:p>
            <a:endParaRPr lang="en-GB" altLang="zh-CN" dirty="0"/>
          </a:p>
          <a:p>
            <a:r>
              <a:rPr lang="en-GB" altLang="zh-CN" dirty="0"/>
              <a:t>Different measurements have a direct influence on the way analysis is conducted because some of them are more amenable to mathematical operations than others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09E014-23E6-43BC-BBDB-AD76EB2CACCF}" type="slidenum">
              <a:rPr lang="en-US"/>
              <a:pPr/>
              <a:t>104</a:t>
            </a:fld>
            <a:endParaRPr lang="en-US"/>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p:txBody>
          <a:bodyPr/>
          <a:lstStyle/>
          <a:p>
            <a:pPr marL="685800" lvl="1" indent="-228600"/>
            <a:endParaRPr lang="en-GB"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1188BA-8FCD-4F8A-A211-95AFF0FE152E}" type="slidenum">
              <a:rPr lang="en-US"/>
              <a:pPr/>
              <a:t>108</a:t>
            </a:fld>
            <a:endParaRPr lang="en-US"/>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r>
              <a:rPr lang="en-GB" b="1" dirty="0"/>
              <a:t>Is the activation different when you compare 2 different conditions?</a:t>
            </a:r>
          </a:p>
          <a:p>
            <a:endParaRPr lang="en-GB" dirty="0"/>
          </a:p>
          <a:p>
            <a:r>
              <a:rPr lang="en-GB" dirty="0"/>
              <a:t>Exp. 1: reading script is compared to “Reading” finger spelling (sign)</a:t>
            </a:r>
          </a:p>
          <a:p>
            <a:r>
              <a:rPr lang="en-GB" dirty="0"/>
              <a:t>or</a:t>
            </a:r>
            <a:endParaRPr lang="en-GB" b="1" dirty="0"/>
          </a:p>
          <a:p>
            <a:r>
              <a:rPr lang="en-GB" dirty="0"/>
              <a:t>Exp. 2: when  picture naming is compared to reading aloud those exact object labels (</a:t>
            </a:r>
            <a:r>
              <a:rPr lang="en-GB" dirty="0" err="1"/>
              <a:t>eg</a:t>
            </a:r>
            <a:r>
              <a:rPr lang="en-GB" dirty="0"/>
              <a:t>, naming the picture of a tiger versus reading the word “tiger”)?</a:t>
            </a:r>
            <a:endParaRPr lang="en-US" dirty="0"/>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E5A1F2-BA7D-4F46-ABA9-4A73B81F378B}" type="slidenum">
              <a:rPr lang="en-US"/>
              <a:pPr/>
              <a:t>109</a:t>
            </a:fld>
            <a:endParaRPr lang="en-US"/>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r>
              <a:rPr lang="en-GB" dirty="0" smtClean="0"/>
              <a:t>or</a:t>
            </a:r>
            <a:endParaRPr lang="en-GB" b="1" dirty="0"/>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E5A1F2-BA7D-4F46-ABA9-4A73B81F378B}" type="slidenum">
              <a:rPr lang="en-US"/>
              <a:pPr/>
              <a:t>110</a:t>
            </a:fld>
            <a:endParaRPr lang="en-US"/>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r>
              <a:rPr lang="en-GB" dirty="0" smtClean="0"/>
              <a:t>or</a:t>
            </a:r>
            <a:endParaRPr lang="en-GB" b="1" dirty="0"/>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95E93F-B02D-4CDE-B67D-C57071516338}" type="slidenum">
              <a:rPr lang="en-US"/>
              <a:pPr/>
              <a:t>111</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r>
              <a:rPr lang="en-GB" dirty="0"/>
              <a:t>t-value+ an end product of a calculation</a:t>
            </a:r>
          </a:p>
          <a:p>
            <a:r>
              <a:rPr lang="en-GB" dirty="0" err="1"/>
              <a:t>df</a:t>
            </a:r>
            <a:r>
              <a:rPr lang="en-GB" dirty="0"/>
              <a:t> = degrees of freedom (the number of individual scores that can vary without changing the sample mean)</a:t>
            </a:r>
          </a:p>
          <a:p>
            <a:endParaRPr lang="en-GB" altLang="zh-CN" b="1" dirty="0"/>
          </a:p>
          <a:p>
            <a:r>
              <a:rPr lang="en-GB" altLang="zh-CN" b="1" dirty="0"/>
              <a:t>Standard error</a:t>
            </a:r>
            <a:endParaRPr lang="en-US" altLang="zh-CN" dirty="0"/>
          </a:p>
          <a:p>
            <a:r>
              <a:rPr lang="en-GB" altLang="zh-CN" dirty="0"/>
              <a:t>Is the </a:t>
            </a:r>
            <a:r>
              <a:rPr lang="en-GB" altLang="zh-CN" b="1" dirty="0"/>
              <a:t>standard deviation of sample means</a:t>
            </a:r>
            <a:endParaRPr lang="en-GB" altLang="zh-CN" dirty="0"/>
          </a:p>
          <a:p>
            <a:r>
              <a:rPr lang="en-GB" altLang="zh-CN" dirty="0"/>
              <a:t>It is a measure of </a:t>
            </a:r>
            <a:r>
              <a:rPr lang="en-GB" altLang="zh-CN" b="1" dirty="0"/>
              <a:t>how representative a sample is likely to be of the population</a:t>
            </a:r>
            <a:endParaRPr lang="en-US" altLang="zh-CN" dirty="0"/>
          </a:p>
          <a:p>
            <a:pPr lvl="1"/>
            <a:r>
              <a:rPr lang="en-GB" altLang="zh-CN" dirty="0"/>
              <a:t>Large SE (relative to the sample mean): lots of variability between means of different samples </a:t>
            </a:r>
            <a:r>
              <a:rPr lang="en-GB" altLang="zh-CN" dirty="0">
                <a:sym typeface="Wingdings" pitchFamily="2" charset="2"/>
              </a:rPr>
              <a:t></a:t>
            </a:r>
            <a:r>
              <a:rPr lang="en-GB" altLang="zh-CN" dirty="0"/>
              <a:t> used sample may not be representative of a population</a:t>
            </a:r>
          </a:p>
          <a:p>
            <a:pPr lvl="1"/>
            <a:r>
              <a:rPr lang="en-GB" altLang="zh-CN" dirty="0"/>
              <a:t>Small SE: most sample means are similar to the population mean </a:t>
            </a:r>
            <a:r>
              <a:rPr lang="en-GB" altLang="zh-CN" dirty="0">
                <a:sym typeface="Wingdings" pitchFamily="2" charset="2"/>
              </a:rPr>
              <a:t></a:t>
            </a:r>
            <a:r>
              <a:rPr lang="en-GB" altLang="zh-CN" dirty="0"/>
              <a:t> sample is likely to be an accurate reflection of the population</a:t>
            </a:r>
            <a:endParaRPr lang="en-US" altLang="zh-CN" dirty="0"/>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69B5DF-009E-4AF5-B1E9-5D8C962473DD}" type="slidenum">
              <a:rPr lang="en-US"/>
              <a:pPr/>
              <a:t>112</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pPr>
              <a:lnSpc>
                <a:spcPct val="90000"/>
              </a:lnSpc>
            </a:pPr>
            <a:r>
              <a:rPr lang="en-GB" altLang="zh-CN" b="1"/>
              <a:t>2-tailed tests vs one-tailed tests</a:t>
            </a:r>
            <a:endParaRPr lang="en-GB" altLang="zh-CN"/>
          </a:p>
          <a:p>
            <a:pPr>
              <a:lnSpc>
                <a:spcPct val="90000"/>
              </a:lnSpc>
            </a:pPr>
            <a:endParaRPr lang="en-GB" altLang="zh-CN"/>
          </a:p>
          <a:p>
            <a:pPr>
              <a:lnSpc>
                <a:spcPct val="90000"/>
              </a:lnSpc>
            </a:pPr>
            <a:r>
              <a:rPr lang="en-GB" altLang="zh-CN"/>
              <a:t>If you set alpha-level at 0.05, there is 5% “area” in which a score would fall (outside where it is expected) </a:t>
            </a:r>
          </a:p>
          <a:p>
            <a:pPr>
              <a:lnSpc>
                <a:spcPct val="90000"/>
              </a:lnSpc>
            </a:pPr>
            <a:r>
              <a:rPr lang="en-GB" altLang="zh-CN"/>
              <a:t>2-tailed tests leave room for this area to occur on both extreme ends, ie improvement may be either positive or negative (ie, 2,5% at either end)</a:t>
            </a:r>
          </a:p>
          <a:p>
            <a:pPr>
              <a:lnSpc>
                <a:spcPct val="90000"/>
              </a:lnSpc>
            </a:pPr>
            <a:r>
              <a:rPr lang="en-GB" altLang="zh-CN"/>
              <a:t>One-tailed tests deny this and assume that the 5% can only occur at one extreme end (5%)</a:t>
            </a:r>
          </a:p>
          <a:p>
            <a:pPr>
              <a:lnSpc>
                <a:spcPct val="90000"/>
              </a:lnSpc>
            </a:pPr>
            <a:r>
              <a:rPr lang="en-GB" altLang="zh-CN"/>
              <a:t>Both tails are meaningful in behavioural studies and should be favoured</a:t>
            </a:r>
            <a:r>
              <a:rPr lang="en-US" altLang="zh-CN"/>
              <a:t> </a:t>
            </a:r>
          </a:p>
          <a:p>
            <a:pPr>
              <a:lnSpc>
                <a:spcPct val="90000"/>
              </a:lnSpc>
            </a:pPr>
            <a:endParaRPr lang="en-GB" altLang="zh-CN"/>
          </a:p>
          <a:p>
            <a:pPr>
              <a:lnSpc>
                <a:spcPct val="90000"/>
              </a:lnSpc>
            </a:pPr>
            <a:r>
              <a:rPr lang="en-GB" b="1"/>
              <a:t>2 sample t-tests vs 1 sample t-tests</a:t>
            </a:r>
            <a:endParaRPr lang="en-GB" altLang="zh-CN"/>
          </a:p>
          <a:p>
            <a:pPr>
              <a:lnSpc>
                <a:spcPct val="90000"/>
              </a:lnSpc>
            </a:pPr>
            <a:r>
              <a:rPr lang="en-GB"/>
              <a:t>2 sample t-tests compare the mean of 2 samples (both means are measured within the experiment) </a:t>
            </a:r>
          </a:p>
          <a:p>
            <a:pPr>
              <a:lnSpc>
                <a:spcPct val="90000"/>
              </a:lnSpc>
            </a:pPr>
            <a:r>
              <a:rPr lang="en-GB"/>
              <a:t>1 sample t-tests compare the mean of one sample to a known value, often </a:t>
            </a:r>
            <a:r>
              <a:rPr lang="en-US"/>
              <a:t>a (previously known) population mean </a:t>
            </a:r>
          </a:p>
          <a:p>
            <a:pPr>
              <a:lnSpc>
                <a:spcPct val="90000"/>
              </a:lnSpc>
            </a:pPr>
            <a:endParaRPr lang="en-GB"/>
          </a:p>
          <a:p>
            <a:pPr>
              <a:lnSpc>
                <a:spcPct val="90000"/>
              </a:lnSpc>
            </a:pPr>
            <a:r>
              <a:rPr lang="en-GB"/>
              <a:t>In fMRI: compare either 2 activation means of 2 different groups to each other or see if your one sample reaches a level  of activation that you are expecting given some prior knowledge</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909872-ACEF-43B7-8686-4C099B342082}" type="slidenum">
              <a:rPr lang="en-US"/>
              <a:pPr/>
              <a:t>14</a:t>
            </a:fld>
            <a:endParaRPr lang="en-US"/>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p:txBody>
          <a:bodyPr/>
          <a:lstStyle/>
          <a:p>
            <a:pPr marL="228600" indent="-228600">
              <a:buFontTx/>
              <a:buAutoNum type="arabicPeriod"/>
            </a:pPr>
            <a:r>
              <a:rPr lang="en-US"/>
              <a:t>Have students explain what features of the graph indicate that there is a relationship between height and weight in adults.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A78342-292C-493F-A5BE-1F6D44BB0474}" type="slidenum">
              <a:rPr lang="en-US"/>
              <a:pPr/>
              <a:t>15</a:t>
            </a:fld>
            <a:endParaRPr lang="en-US"/>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pPr marL="228600" indent="-228600">
              <a:buFontTx/>
              <a:buAutoNum type="arabicParenR"/>
            </a:pPr>
            <a:r>
              <a:rPr lang="en-US"/>
              <a:t>A positive relationship is one where as x increases, y increases.</a:t>
            </a:r>
          </a:p>
          <a:p>
            <a:pPr marL="228600" indent="-228600">
              <a:buFontTx/>
              <a:buAutoNum type="arabicParenR"/>
            </a:pPr>
            <a:r>
              <a:rPr lang="en-US"/>
              <a:t>A negative relationship is one where as x increases, y dereases.</a:t>
            </a:r>
          </a:p>
          <a:p>
            <a:pPr marL="228600" indent="-228600">
              <a:buFontTx/>
              <a:buAutoNum type="arabicParenR"/>
            </a:pP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A6C6A5-1372-4374-A66C-A17AF217A2B5}" type="slidenum">
              <a:rPr lang="en-US"/>
              <a:pPr/>
              <a:t>16</a:t>
            </a:fld>
            <a:endParaRPr lang="en-US"/>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pPr marL="228600" indent="-228600">
              <a:buFontTx/>
              <a:buAutoNum type="arabicParenR"/>
            </a:pPr>
            <a:r>
              <a:rPr lang="en-US"/>
              <a:t>Direction should be positive or negative (or none)</a:t>
            </a:r>
          </a:p>
          <a:p>
            <a:pPr marL="228600" indent="-228600">
              <a:buFontTx/>
              <a:buAutoNum type="arabicParenR"/>
            </a:pPr>
            <a:r>
              <a:rPr lang="en-US"/>
              <a:t>Strength should be weak or strong</a:t>
            </a:r>
          </a:p>
          <a:p>
            <a:pPr marL="228600" indent="-228600">
              <a:buFontTx/>
              <a:buAutoNum type="arabicParenR"/>
            </a:pPr>
            <a:r>
              <a:rPr lang="en-US"/>
              <a:t>Be sure to ask what feature(s) of the graph indicate the relationship.</a:t>
            </a:r>
          </a:p>
          <a:p>
            <a:pPr marL="228600" indent="-228600">
              <a:buFontTx/>
              <a:buAutoNum type="arabicParenR"/>
            </a:pPr>
            <a:r>
              <a:rPr lang="en-US"/>
              <a:t>Set A has a strong, positive linear relationship.</a:t>
            </a:r>
          </a:p>
          <a:p>
            <a:pPr marL="228600" indent="-228600">
              <a:buFontTx/>
              <a:buAutoNum type="arabicParenR"/>
            </a:pPr>
            <a:r>
              <a:rPr lang="en-US"/>
              <a:t>Set B shows little or no relationship.</a:t>
            </a:r>
          </a:p>
          <a:p>
            <a:pPr marL="228600" indent="-228600">
              <a:buFontTx/>
              <a:buAutoNum type="arabicParenR"/>
            </a:pPr>
            <a:r>
              <a:rPr lang="en-US"/>
              <a:t>Set C has a moderate, negative linear relationship.</a:t>
            </a:r>
          </a:p>
          <a:p>
            <a:pPr marL="228600" indent="-228600">
              <a:buFontTx/>
              <a:buAutoNum type="arabicParenR"/>
            </a:pPr>
            <a:r>
              <a:rPr lang="en-US"/>
              <a:t>Set D has a strong positive curved relationship.</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F6B6CBE7-BCA5-45D4-8A25-41F777A3C547}" type="slidenum">
              <a:rPr lang="en-US" smtClean="0">
                <a:latin typeface="Arial" pitchFamily="34" charset="0"/>
              </a:rPr>
              <a:pPr/>
              <a:t>30</a:t>
            </a:fld>
            <a:endParaRPr lang="en-US" dirty="0" smtClean="0">
              <a:latin typeface="Arial"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915054" y="4343400"/>
            <a:ext cx="5027893" cy="4114800"/>
          </a:xfrm>
          <a:noFill/>
          <a:ln/>
        </p:spPr>
        <p:txBody>
          <a:bodyPr/>
          <a:lstStyle/>
          <a:p>
            <a:pPr algn="just" eaLnBrk="1" hangingPunct="1">
              <a:spcAft>
                <a:spcPts val="1000"/>
              </a:spcAft>
            </a:pPr>
            <a:r>
              <a:rPr lang="en-GB" dirty="0" smtClean="0">
                <a:latin typeface="Arial" pitchFamily="34" charset="0"/>
              </a:rPr>
              <a:t>Appreciation of Norwegian</a:t>
            </a:r>
            <a:r>
              <a:rPr lang="en-GB" baseline="0" dirty="0" smtClean="0">
                <a:latin typeface="Arial" pitchFamily="34" charset="0"/>
              </a:rPr>
              <a:t> Black metal Band Dimmu Borgin against age</a:t>
            </a:r>
            <a:endParaRPr lang="en-GB" dirty="0"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A2A1AE41-72C7-4F8C-B8C3-CE068D61AABA}" type="slidenum">
              <a:rPr lang="en-US" smtClean="0"/>
              <a:pPr/>
              <a:t>49</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14400" y="4343400"/>
            <a:ext cx="5029200" cy="4114800"/>
          </a:xfrm>
          <a:noFill/>
          <a:ln/>
        </p:spPr>
        <p:txBody>
          <a:bodyPr/>
          <a:lstStyle/>
          <a:p>
            <a:pPr eaLnBrk="1" hangingPunct="1"/>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A8CB4F-FEE5-47DC-AABC-D637006397C4}" type="slidenum">
              <a:rPr lang="en-US"/>
              <a:pPr/>
              <a:t>77</a:t>
            </a:fld>
            <a:endParaRPr lang="en-US"/>
          </a:p>
        </p:txBody>
      </p:sp>
      <p:sp>
        <p:nvSpPr>
          <p:cNvPr id="741378" name="Rectangle 2"/>
          <p:cNvSpPr>
            <a:spLocks noGrp="1" noRot="1" noChangeAspect="1" noChangeArrowheads="1" noTextEdit="1"/>
          </p:cNvSpPr>
          <p:nvPr>
            <p:ph type="sldImg"/>
          </p:nvPr>
        </p:nvSpPr>
        <p:spPr>
          <a:ln/>
        </p:spPr>
      </p:sp>
      <p:sp>
        <p:nvSpPr>
          <p:cNvPr id="74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C79B3-2FE5-4769-AFC5-1BF6676805FC}" type="slidenum">
              <a:rPr lang="en-US"/>
              <a:pPr/>
              <a:t>78</a:t>
            </a:fld>
            <a:endParaRPr lang="en-US"/>
          </a:p>
        </p:txBody>
      </p:sp>
      <p:sp>
        <p:nvSpPr>
          <p:cNvPr id="745474" name="Rectangle 2"/>
          <p:cNvSpPr>
            <a:spLocks noGrp="1" noRot="1" noChangeAspect="1" noChangeArrowheads="1" noTextEdit="1"/>
          </p:cNvSpPr>
          <p:nvPr>
            <p:ph type="sldImg"/>
          </p:nvPr>
        </p:nvSpPr>
        <p:spPr>
          <a:ln/>
        </p:spPr>
      </p:sp>
      <p:sp>
        <p:nvSpPr>
          <p:cNvPr id="745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3B9A4D-C5AD-495E-B832-BF56841874EF}" type="slidenum">
              <a:rPr lang="en-US"/>
              <a:pPr/>
              <a:t>79</a:t>
            </a:fld>
            <a:endParaRPr lang="en-US"/>
          </a:p>
        </p:txBody>
      </p:sp>
      <p:sp>
        <p:nvSpPr>
          <p:cNvPr id="747522" name="Rectangle 2"/>
          <p:cNvSpPr>
            <a:spLocks noGrp="1" noRot="1" noChangeAspect="1" noChangeArrowheads="1" noTextEdit="1"/>
          </p:cNvSpPr>
          <p:nvPr>
            <p:ph type="sldImg"/>
          </p:nvPr>
        </p:nvSpPr>
        <p:spPr>
          <a:ln/>
        </p:spPr>
      </p:sp>
      <p:sp>
        <p:nvSpPr>
          <p:cNvPr id="74752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2867D989-59E2-43E1-87A3-3C4C391DADF5}" type="datetimeFigureOut">
              <a:rPr lang="en-IE" smtClean="0"/>
              <a:t>28/09/2018</a:t>
            </a:fld>
            <a:endParaRPr lang="en-IE" dirty="0"/>
          </a:p>
        </p:txBody>
      </p:sp>
      <p:sp>
        <p:nvSpPr>
          <p:cNvPr id="17" name="Footer Placeholder 16"/>
          <p:cNvSpPr>
            <a:spLocks noGrp="1"/>
          </p:cNvSpPr>
          <p:nvPr>
            <p:ph type="ftr" sz="quarter" idx="11"/>
          </p:nvPr>
        </p:nvSpPr>
        <p:spPr>
          <a:xfrm>
            <a:off x="2898648" y="6355080"/>
            <a:ext cx="3474720" cy="365760"/>
          </a:xfrm>
        </p:spPr>
        <p:txBody>
          <a:bodyPr/>
          <a:lstStyle/>
          <a:p>
            <a:endParaRPr lang="en-IE" dirty="0"/>
          </a:p>
        </p:txBody>
      </p:sp>
      <p:sp>
        <p:nvSpPr>
          <p:cNvPr id="29" name="Slide Number Placeholder 28"/>
          <p:cNvSpPr>
            <a:spLocks noGrp="1"/>
          </p:cNvSpPr>
          <p:nvPr>
            <p:ph type="sldNum" sz="quarter" idx="12"/>
          </p:nvPr>
        </p:nvSpPr>
        <p:spPr>
          <a:xfrm>
            <a:off x="1216152" y="6355080"/>
            <a:ext cx="1219200" cy="365760"/>
          </a:xfrm>
        </p:spPr>
        <p:txBody>
          <a:bodyPr/>
          <a:lstStyle/>
          <a:p>
            <a:fld id="{EB9FF3A8-384E-41AC-A837-7A5B90090538}" type="slidenum">
              <a:rPr lang="en-IE" smtClean="0"/>
              <a:t>‹#›</a:t>
            </a:fld>
            <a:endParaRPr lang="en-IE"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67D989-59E2-43E1-87A3-3C4C391DADF5}" type="datetimeFigureOut">
              <a:rPr lang="en-IE" smtClean="0"/>
              <a:t>28/09/2018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EB9FF3A8-384E-41AC-A837-7A5B90090538}" type="slidenum">
              <a:rPr lang="en-IE" smtClean="0"/>
              <a:t>‹#›</a:t>
            </a:fld>
            <a:endParaRPr lang="en-I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67D989-59E2-43E1-87A3-3C4C391DADF5}" type="datetimeFigureOut">
              <a:rPr lang="en-IE" smtClean="0"/>
              <a:t>28/09/2018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EB9FF3A8-384E-41AC-A837-7A5B90090538}" type="slidenum">
              <a:rPr lang="en-IE" smtClean="0"/>
              <a:t>‹#›</a:t>
            </a:fld>
            <a:endParaRPr lang="en-IE"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63713" y="274638"/>
            <a:ext cx="6923087" cy="1143000"/>
          </a:xfrm>
        </p:spPr>
        <p:txBody>
          <a:bodyPr/>
          <a:lstStyle/>
          <a:p>
            <a:r>
              <a:rPr lang="en-GB" smtClean="0"/>
              <a:t>Click to edit Master title style</a:t>
            </a:r>
            <a:endParaRPr lang="en-GB"/>
          </a:p>
        </p:txBody>
      </p:sp>
      <p:sp>
        <p:nvSpPr>
          <p:cNvPr id="3" name="Text Placeholder 2"/>
          <p:cNvSpPr>
            <a:spLocks noGrp="1"/>
          </p:cNvSpPr>
          <p:nvPr>
            <p:ph type="body" sz="half" idx="1"/>
          </p:nvPr>
        </p:nvSpPr>
        <p:spPr>
          <a:xfrm>
            <a:off x="1763713" y="1600200"/>
            <a:ext cx="3384550" cy="4525963"/>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5300663" y="1600200"/>
            <a:ext cx="3386137" cy="4525963"/>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Tree>
    <p:extLst>
      <p:ext uri="{BB962C8B-B14F-4D97-AF65-F5344CB8AC3E}">
        <p14:creationId xmlns:p14="http://schemas.microsoft.com/office/powerpoint/2010/main" val="1680684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977901" y="274638"/>
            <a:ext cx="7708900" cy="1143000"/>
          </a:xfrm>
        </p:spPr>
        <p:txBody>
          <a:bodyPr/>
          <a:lstStyle/>
          <a:p>
            <a:r>
              <a:rPr lang="en-GB" smtClean="0"/>
              <a:t>Click to edit Master title style</a:t>
            </a:r>
            <a:endParaRPr lang="en-GB" dirty="0"/>
          </a:p>
        </p:txBody>
      </p:sp>
      <p:sp>
        <p:nvSpPr>
          <p:cNvPr id="3" name="Text Placeholder 2"/>
          <p:cNvSpPr>
            <a:spLocks noGrp="1"/>
          </p:cNvSpPr>
          <p:nvPr>
            <p:ph type="body" sz="half" idx="1"/>
          </p:nvPr>
        </p:nvSpPr>
        <p:spPr>
          <a:xfrm>
            <a:off x="977901" y="1600200"/>
            <a:ext cx="7708900" cy="218598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dirty="0"/>
          </a:p>
        </p:txBody>
      </p:sp>
      <p:sp>
        <p:nvSpPr>
          <p:cNvPr id="4" name="Content Placeholder 3"/>
          <p:cNvSpPr>
            <a:spLocks noGrp="1"/>
          </p:cNvSpPr>
          <p:nvPr>
            <p:ph sz="half" idx="2"/>
          </p:nvPr>
        </p:nvSpPr>
        <p:spPr>
          <a:xfrm>
            <a:off x="977901" y="3938588"/>
            <a:ext cx="7708900" cy="2187575"/>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dirty="0"/>
          </a:p>
        </p:txBody>
      </p:sp>
    </p:spTree>
    <p:extLst>
      <p:ext uri="{BB962C8B-B14F-4D97-AF65-F5344CB8AC3E}">
        <p14:creationId xmlns:p14="http://schemas.microsoft.com/office/powerpoint/2010/main" val="414705113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E"/>
          </a:p>
        </p:txBody>
      </p:sp>
      <p:sp>
        <p:nvSpPr>
          <p:cNvPr id="3" name="Table Placeholder 2"/>
          <p:cNvSpPr>
            <a:spLocks noGrp="1"/>
          </p:cNvSpPr>
          <p:nvPr>
            <p:ph type="tbl" idx="1"/>
          </p:nvPr>
        </p:nvSpPr>
        <p:spPr>
          <a:xfrm>
            <a:off x="457200" y="1600200"/>
            <a:ext cx="8229600" cy="4525963"/>
          </a:xfrm>
        </p:spPr>
        <p:txBody>
          <a:bodyPr/>
          <a:lstStyle/>
          <a:p>
            <a:endParaRPr lang="en-IE"/>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743E08C7-D96B-4C31-8CA8-059D1DDC0295}" type="slidenum">
              <a:rPr lang="en-US"/>
              <a:pPr/>
              <a:t>‹#›</a:t>
            </a:fld>
            <a:endParaRPr lang="en-US"/>
          </a:p>
        </p:txBody>
      </p:sp>
    </p:spTree>
    <p:extLst>
      <p:ext uri="{BB962C8B-B14F-4D97-AF65-F5344CB8AC3E}">
        <p14:creationId xmlns:p14="http://schemas.microsoft.com/office/powerpoint/2010/main" val="21784734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E"/>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half" idx="3"/>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C9EA3DC9-C76C-4714-A274-96DB374BA25F}" type="slidenum">
              <a:rPr lang="en-US"/>
              <a:pPr/>
              <a:t>‹#›</a:t>
            </a:fld>
            <a:endParaRPr lang="en-US"/>
          </a:p>
        </p:txBody>
      </p:sp>
    </p:spTree>
    <p:extLst>
      <p:ext uri="{BB962C8B-B14F-4D97-AF65-F5344CB8AC3E}">
        <p14:creationId xmlns:p14="http://schemas.microsoft.com/office/powerpoint/2010/main" val="1738845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AndTx">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E"/>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quarter" idx="2"/>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half" idx="3"/>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34D39134-E796-47AC-BF60-20A414EF0705}" type="slidenum">
              <a:rPr lang="en-US"/>
              <a:pPr/>
              <a:t>‹#›</a:t>
            </a:fld>
            <a:endParaRPr lang="en-US"/>
          </a:p>
        </p:txBody>
      </p:sp>
    </p:spTree>
    <p:extLst>
      <p:ext uri="{BB962C8B-B14F-4D97-AF65-F5344CB8AC3E}">
        <p14:creationId xmlns:p14="http://schemas.microsoft.com/office/powerpoint/2010/main" val="360425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867D989-59E2-43E1-87A3-3C4C391DADF5}" type="datetimeFigureOut">
              <a:rPr lang="en-IE" smtClean="0"/>
              <a:t>28/09/2018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EB9FF3A8-384E-41AC-A837-7A5B90090538}" type="slidenum">
              <a:rPr lang="en-IE" smtClean="0"/>
              <a:t>‹#›</a:t>
            </a:fld>
            <a:endParaRPr lang="en-IE"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2867D989-59E2-43E1-87A3-3C4C391DADF5}" type="datetimeFigureOut">
              <a:rPr lang="en-IE" smtClean="0"/>
              <a:t>28/09/2018</a:t>
            </a:fld>
            <a:endParaRPr lang="en-IE" dirty="0"/>
          </a:p>
        </p:txBody>
      </p:sp>
      <p:sp>
        <p:nvSpPr>
          <p:cNvPr id="5" name="Footer Placeholder 4"/>
          <p:cNvSpPr>
            <a:spLocks noGrp="1"/>
          </p:cNvSpPr>
          <p:nvPr>
            <p:ph type="ftr" sz="quarter" idx="11"/>
          </p:nvPr>
        </p:nvSpPr>
        <p:spPr>
          <a:xfrm>
            <a:off x="2898648" y="6355080"/>
            <a:ext cx="3474720" cy="365760"/>
          </a:xfrm>
        </p:spPr>
        <p:txBody>
          <a:bodyPr/>
          <a:lstStyle/>
          <a:p>
            <a:endParaRPr lang="en-IE" dirty="0"/>
          </a:p>
        </p:txBody>
      </p:sp>
      <p:sp>
        <p:nvSpPr>
          <p:cNvPr id="6" name="Slide Number Placeholder 5"/>
          <p:cNvSpPr>
            <a:spLocks noGrp="1"/>
          </p:cNvSpPr>
          <p:nvPr>
            <p:ph type="sldNum" sz="quarter" idx="12"/>
          </p:nvPr>
        </p:nvSpPr>
        <p:spPr>
          <a:xfrm>
            <a:off x="1069848" y="6355080"/>
            <a:ext cx="1520952" cy="365760"/>
          </a:xfrm>
        </p:spPr>
        <p:txBody>
          <a:bodyPr/>
          <a:lstStyle/>
          <a:p>
            <a:fld id="{EB9FF3A8-384E-41AC-A837-7A5B90090538}" type="slidenum">
              <a:rPr lang="en-IE" smtClean="0"/>
              <a:t>‹#›</a:t>
            </a:fld>
            <a:endParaRPr lang="en-IE"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867D989-59E2-43E1-87A3-3C4C391DADF5}" type="datetimeFigureOut">
              <a:rPr lang="en-IE" smtClean="0"/>
              <a:t>28/09/2018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EB9FF3A8-384E-41AC-A837-7A5B90090538}" type="slidenum">
              <a:rPr lang="en-IE" smtClean="0"/>
              <a:t>‹#›</a:t>
            </a:fld>
            <a:endParaRPr lang="en-IE"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867D989-59E2-43E1-87A3-3C4C391DADF5}" type="datetimeFigureOut">
              <a:rPr lang="en-IE" smtClean="0"/>
              <a:t>28/09/2018</a:t>
            </a:fld>
            <a:endParaRPr lang="en-IE" dirty="0"/>
          </a:p>
        </p:txBody>
      </p:sp>
      <p:sp>
        <p:nvSpPr>
          <p:cNvPr id="8" name="Footer Placeholder 7"/>
          <p:cNvSpPr>
            <a:spLocks noGrp="1"/>
          </p:cNvSpPr>
          <p:nvPr>
            <p:ph type="ftr" sz="quarter" idx="11"/>
          </p:nvPr>
        </p:nvSpPr>
        <p:spPr/>
        <p:txBody>
          <a:bodyPr/>
          <a:lstStyle/>
          <a:p>
            <a:endParaRPr lang="en-IE" dirty="0"/>
          </a:p>
        </p:txBody>
      </p:sp>
      <p:sp>
        <p:nvSpPr>
          <p:cNvPr id="9" name="Slide Number Placeholder 8"/>
          <p:cNvSpPr>
            <a:spLocks noGrp="1"/>
          </p:cNvSpPr>
          <p:nvPr>
            <p:ph type="sldNum" sz="quarter" idx="12"/>
          </p:nvPr>
        </p:nvSpPr>
        <p:spPr/>
        <p:txBody>
          <a:bodyPr/>
          <a:lstStyle/>
          <a:p>
            <a:fld id="{EB9FF3A8-384E-41AC-A837-7A5B90090538}" type="slidenum">
              <a:rPr lang="en-IE" smtClean="0"/>
              <a:t>‹#›</a:t>
            </a:fld>
            <a:endParaRPr lang="en-IE"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867D989-59E2-43E1-87A3-3C4C391DADF5}" type="datetimeFigureOut">
              <a:rPr lang="en-IE" smtClean="0"/>
              <a:t>28/09/2018</a:t>
            </a:fld>
            <a:endParaRPr lang="en-IE" dirty="0"/>
          </a:p>
        </p:txBody>
      </p:sp>
      <p:sp>
        <p:nvSpPr>
          <p:cNvPr id="4" name="Footer Placeholder 3"/>
          <p:cNvSpPr>
            <a:spLocks noGrp="1"/>
          </p:cNvSpPr>
          <p:nvPr>
            <p:ph type="ftr" sz="quarter" idx="11"/>
          </p:nvPr>
        </p:nvSpPr>
        <p:spPr/>
        <p:txBody>
          <a:bodyPr/>
          <a:lstStyle/>
          <a:p>
            <a:endParaRPr lang="en-IE" dirty="0"/>
          </a:p>
        </p:txBody>
      </p:sp>
      <p:sp>
        <p:nvSpPr>
          <p:cNvPr id="5" name="Slide Number Placeholder 4"/>
          <p:cNvSpPr>
            <a:spLocks noGrp="1"/>
          </p:cNvSpPr>
          <p:nvPr>
            <p:ph type="sldNum" sz="quarter" idx="12"/>
          </p:nvPr>
        </p:nvSpPr>
        <p:spPr/>
        <p:txBody>
          <a:bodyPr/>
          <a:lstStyle/>
          <a:p>
            <a:fld id="{EB9FF3A8-384E-41AC-A837-7A5B90090538}" type="slidenum">
              <a:rPr lang="en-IE" smtClean="0"/>
              <a:t>‹#›</a:t>
            </a:fld>
            <a:endParaRPr lang="en-IE"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7D989-59E2-43E1-87A3-3C4C391DADF5}" type="datetimeFigureOut">
              <a:rPr lang="en-IE" smtClean="0"/>
              <a:t>28/09/2018</a:t>
            </a:fld>
            <a:endParaRPr lang="en-IE" dirty="0"/>
          </a:p>
        </p:txBody>
      </p:sp>
      <p:sp>
        <p:nvSpPr>
          <p:cNvPr id="3" name="Footer Placeholder 2"/>
          <p:cNvSpPr>
            <a:spLocks noGrp="1"/>
          </p:cNvSpPr>
          <p:nvPr>
            <p:ph type="ftr" sz="quarter" idx="11"/>
          </p:nvPr>
        </p:nvSpPr>
        <p:spPr/>
        <p:txBody>
          <a:bodyPr/>
          <a:lstStyle/>
          <a:p>
            <a:endParaRPr lang="en-IE" dirty="0"/>
          </a:p>
        </p:txBody>
      </p:sp>
      <p:sp>
        <p:nvSpPr>
          <p:cNvPr id="4" name="Slide Number Placeholder 3"/>
          <p:cNvSpPr>
            <a:spLocks noGrp="1"/>
          </p:cNvSpPr>
          <p:nvPr>
            <p:ph type="sldNum" sz="quarter" idx="12"/>
          </p:nvPr>
        </p:nvSpPr>
        <p:spPr/>
        <p:txBody>
          <a:bodyPr/>
          <a:lstStyle/>
          <a:p>
            <a:fld id="{EB9FF3A8-384E-41AC-A837-7A5B90090538}" type="slidenum">
              <a:rPr lang="en-IE" smtClean="0"/>
              <a:t>‹#›</a:t>
            </a:fld>
            <a:endParaRPr lang="en-IE" dirty="0"/>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867D989-59E2-43E1-87A3-3C4C391DADF5}" type="datetimeFigureOut">
              <a:rPr lang="en-IE" smtClean="0"/>
              <a:t>28/09/2018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EB9FF3A8-384E-41AC-A837-7A5B90090538}" type="slidenum">
              <a:rPr lang="en-IE" smtClean="0"/>
              <a:t>‹#›</a:t>
            </a:fld>
            <a:endParaRPr lang="en-IE"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867D989-59E2-43E1-87A3-3C4C391DADF5}" type="datetimeFigureOut">
              <a:rPr lang="en-IE" smtClean="0"/>
              <a:t>28/09/2018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EB9FF3A8-384E-41AC-A837-7A5B90090538}" type="slidenum">
              <a:rPr lang="en-IE" smtClean="0"/>
              <a:t>‹#›</a:t>
            </a:fld>
            <a:endParaRPr lang="en-IE"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2867D989-59E2-43E1-87A3-3C4C391DADF5}" type="datetimeFigureOut">
              <a:rPr lang="en-IE" smtClean="0"/>
              <a:t>28/09/2018</a:t>
            </a:fld>
            <a:endParaRPr lang="en-IE" dirty="0"/>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IE"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EB9FF3A8-384E-41AC-A837-7A5B90090538}" type="slidenum">
              <a:rPr lang="en-IE" smtClean="0"/>
              <a:t>‹#›</a:t>
            </a:fld>
            <a:endParaRPr lang="en-IE"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10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image" Target="../media/image32.jpeg"/><Relationship Id="rId4" Type="http://schemas.openxmlformats.org/officeDocument/2006/relationships/image" Target="../media/image31.png"/></Relationships>
</file>

<file path=ppt/slides/_rels/slide10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2" Type="http://schemas.openxmlformats.org/officeDocument/2006/relationships/hyperlink" Target="https://www.easycalculation.com/statistics/t-distribution-critical-value-table.php" TargetMode="Externa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10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16.xml"/><Relationship Id="rId4" Type="http://schemas.openxmlformats.org/officeDocument/2006/relationships/image" Target="../media/image38.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16.xml"/><Relationship Id="rId4" Type="http://schemas.openxmlformats.org/officeDocument/2006/relationships/image" Target="../media/image38.emf"/></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9.emf"/><Relationship Id="rId4" Type="http://schemas.openxmlformats.org/officeDocument/2006/relationships/oleObject" Target="../embeddings/oleObject1.bin"/></Relationships>
</file>

<file path=ppt/slides/_rels/slide1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43.png"/><Relationship Id="rId5" Type="http://schemas.openxmlformats.org/officeDocument/2006/relationships/image" Target="../media/image42.jpeg"/><Relationship Id="rId4" Type="http://schemas.openxmlformats.org/officeDocument/2006/relationships/image" Target="../media/image4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1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wmf"/><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pss.allenandunwin.com.s3-website-ap-southeast-2.amazonaws.com/data-files.html#.Wb0vvnWP-po"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clipboard/media/image14.emf"/><Relationship Id="rId26" Type="http://schemas.openxmlformats.org/officeDocument/2006/relationships/image" Target="../../clipboard/media/image18.emf"/><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clipboard/media/image22.emf"/><Relationship Id="rId42" Type="http://schemas.openxmlformats.org/officeDocument/2006/relationships/image" Target="../../clipboard/media/image26.emf"/><Relationship Id="rId47" Type="http://schemas.openxmlformats.org/officeDocument/2006/relationships/customXml" Target="../ink/ink23.xml"/><Relationship Id="rId50" Type="http://schemas.openxmlformats.org/officeDocument/2006/relationships/image" Target="../../clipboard/media/image30.emf"/><Relationship Id="rId7" Type="http://schemas.openxmlformats.org/officeDocument/2006/relationships/customXml" Target="../ink/ink3.xml"/><Relationship Id="rId2" Type="http://schemas.openxmlformats.org/officeDocument/2006/relationships/image" Target="../media/image16.png"/><Relationship Id="rId16" Type="http://schemas.openxmlformats.org/officeDocument/2006/relationships/image" Target="../../clipboard/media/image13.emf"/><Relationship Id="rId29" Type="http://schemas.openxmlformats.org/officeDocument/2006/relationships/customXml" Target="../ink/ink14.xml"/><Relationship Id="rId11" Type="http://schemas.openxmlformats.org/officeDocument/2006/relationships/customXml" Target="../ink/ink5.xml"/><Relationship Id="rId24" Type="http://schemas.openxmlformats.org/officeDocument/2006/relationships/image" Target="../../clipboard/media/image17.emf"/><Relationship Id="rId32" Type="http://schemas.openxmlformats.org/officeDocument/2006/relationships/image" Target="../../clipboard/media/image21.emf"/><Relationship Id="rId37" Type="http://schemas.openxmlformats.org/officeDocument/2006/relationships/customXml" Target="../ink/ink18.xml"/><Relationship Id="rId40" Type="http://schemas.openxmlformats.org/officeDocument/2006/relationships/image" Target="../../clipboard/media/image25.emf"/><Relationship Id="rId45" Type="http://schemas.openxmlformats.org/officeDocument/2006/relationships/customXml" Target="../ink/ink22.xml"/><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clipboard/media/image19.emf"/><Relationship Id="rId36" Type="http://schemas.openxmlformats.org/officeDocument/2006/relationships/image" Target="../../clipboard/media/image23.emf"/><Relationship Id="rId49" Type="http://schemas.openxmlformats.org/officeDocument/2006/relationships/customXml" Target="../ink/ink24.xml"/><Relationship Id="rId10" Type="http://schemas.openxmlformats.org/officeDocument/2006/relationships/image" Target="../../clipboard/media/image10.emf"/><Relationship Id="rId19" Type="http://schemas.openxmlformats.org/officeDocument/2006/relationships/customXml" Target="../ink/ink9.xml"/><Relationship Id="rId31" Type="http://schemas.openxmlformats.org/officeDocument/2006/relationships/customXml" Target="../ink/ink15.xml"/><Relationship Id="rId44" Type="http://schemas.openxmlformats.org/officeDocument/2006/relationships/image" Target="../../clipboard/media/image27.emf"/><Relationship Id="rId52" Type="http://schemas.openxmlformats.org/officeDocument/2006/relationships/image" Target="../../clipboard/media/image31.emf"/><Relationship Id="rId4" Type="http://schemas.openxmlformats.org/officeDocument/2006/relationships/image" Target="../../clipboard/media/image7.emf"/><Relationship Id="rId9" Type="http://schemas.openxmlformats.org/officeDocument/2006/relationships/customXml" Target="../ink/ink4.xml"/><Relationship Id="rId14" Type="http://schemas.openxmlformats.org/officeDocument/2006/relationships/image" Target="../../clipboard/media/image12.emf"/><Relationship Id="rId22" Type="http://schemas.openxmlformats.org/officeDocument/2006/relationships/image" Target="../../clipboard/media/image16.emf"/><Relationship Id="rId27" Type="http://schemas.openxmlformats.org/officeDocument/2006/relationships/customXml" Target="../ink/ink13.xml"/><Relationship Id="rId30" Type="http://schemas.openxmlformats.org/officeDocument/2006/relationships/image" Target="../../clipboard/media/image20.emf"/><Relationship Id="rId35" Type="http://schemas.openxmlformats.org/officeDocument/2006/relationships/customXml" Target="../ink/ink17.xml"/><Relationship Id="rId43" Type="http://schemas.openxmlformats.org/officeDocument/2006/relationships/customXml" Target="../ink/ink21.xml"/><Relationship Id="rId48" Type="http://schemas.openxmlformats.org/officeDocument/2006/relationships/image" Target="../../clipboard/media/image29.emf"/><Relationship Id="rId8" Type="http://schemas.openxmlformats.org/officeDocument/2006/relationships/image" Target="../../clipboard/media/image9.emf"/><Relationship Id="rId51" Type="http://schemas.openxmlformats.org/officeDocument/2006/relationships/customXml" Target="../ink/ink25.xml"/><Relationship Id="rId3" Type="http://schemas.openxmlformats.org/officeDocument/2006/relationships/customXml" Target="../ink/ink1.xml"/><Relationship Id="rId12" Type="http://schemas.openxmlformats.org/officeDocument/2006/relationships/image" Target="../../clipboard/media/image11.emf"/><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clipboard/media/image24.emf"/><Relationship Id="rId46" Type="http://schemas.openxmlformats.org/officeDocument/2006/relationships/image" Target="../../clipboard/media/image28.emf"/><Relationship Id="rId20" Type="http://schemas.openxmlformats.org/officeDocument/2006/relationships/image" Target="../../clipboard/media/image15.emf"/><Relationship Id="rId41" Type="http://schemas.openxmlformats.org/officeDocument/2006/relationships/customXml" Target="../ink/ink20.xml"/><Relationship Id="rId1" Type="http://schemas.openxmlformats.org/officeDocument/2006/relationships/slideLayout" Target="../slideLayouts/slideLayout2.xml"/><Relationship Id="rId6" Type="http://schemas.openxmlformats.org/officeDocument/2006/relationships/image" Target="../../clipboard/media/image8.emf"/></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clipboard/media/image34.emf"/><Relationship Id="rId5" Type="http://schemas.openxmlformats.org/officeDocument/2006/relationships/customXml" Target="../ink/ink27.xml"/><Relationship Id="rId4" Type="http://schemas.openxmlformats.org/officeDocument/2006/relationships/image" Target="../../clipboard/media/image33.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E" dirty="0" smtClean="0"/>
              <a:t>Probability and Statistical Inference</a:t>
            </a:r>
            <a:endParaRPr lang="en-IE" dirty="0"/>
          </a:p>
        </p:txBody>
      </p:sp>
      <p:sp>
        <p:nvSpPr>
          <p:cNvPr id="3" name="Subtitle 2"/>
          <p:cNvSpPr>
            <a:spLocks noGrp="1"/>
          </p:cNvSpPr>
          <p:nvPr>
            <p:ph type="subTitle" idx="1"/>
          </p:nvPr>
        </p:nvSpPr>
        <p:spPr/>
        <p:txBody>
          <a:bodyPr/>
          <a:lstStyle/>
          <a:p>
            <a:r>
              <a:rPr lang="en-IE" dirty="0" smtClean="0"/>
              <a:t>Correlation and Difference</a:t>
            </a:r>
            <a:endParaRPr lang="en-IE" dirty="0"/>
          </a:p>
        </p:txBody>
      </p:sp>
      <p:sp>
        <p:nvSpPr>
          <p:cNvPr id="4" name="TextBox 3"/>
          <p:cNvSpPr txBox="1"/>
          <p:nvPr/>
        </p:nvSpPr>
        <p:spPr>
          <a:xfrm>
            <a:off x="35496" y="5733256"/>
            <a:ext cx="8496944" cy="1200329"/>
          </a:xfrm>
          <a:prstGeom prst="rect">
            <a:avLst/>
          </a:prstGeom>
          <a:noFill/>
        </p:spPr>
        <p:txBody>
          <a:bodyPr wrap="square" rtlCol="0">
            <a:spAutoFit/>
          </a:bodyPr>
          <a:lstStyle/>
          <a:p>
            <a:r>
              <a:rPr lang="en-IE" dirty="0"/>
              <a:t>Sources used in creation of  this lecture: </a:t>
            </a:r>
          </a:p>
          <a:p>
            <a:r>
              <a:rPr lang="en-IE" dirty="0"/>
              <a:t>Statistics and Data Analysis, Peck, Olsen and Devore; Discovering Statistics Using IBM </a:t>
            </a:r>
            <a:r>
              <a:rPr lang="en-IE" dirty="0" smtClean="0"/>
              <a:t>SPSS (And equivalent R book), </a:t>
            </a:r>
            <a:r>
              <a:rPr lang="en-IE" dirty="0"/>
              <a:t>Andy Field; Understanding Basic Statistics, </a:t>
            </a:r>
            <a:r>
              <a:rPr lang="en-IE" dirty="0" err="1"/>
              <a:t>Brase</a:t>
            </a:r>
            <a:r>
              <a:rPr lang="en-IE" dirty="0"/>
              <a:t> and </a:t>
            </a:r>
            <a:r>
              <a:rPr lang="en-IE" dirty="0" err="1"/>
              <a:t>Brase;SPSS</a:t>
            </a:r>
            <a:r>
              <a:rPr lang="en-IE" dirty="0"/>
              <a:t> Survival Manual, Julie Pallant</a:t>
            </a:r>
          </a:p>
        </p:txBody>
      </p:sp>
    </p:spTree>
    <p:extLst>
      <p:ext uri="{BB962C8B-B14F-4D97-AF65-F5344CB8AC3E}">
        <p14:creationId xmlns:p14="http://schemas.microsoft.com/office/powerpoint/2010/main" val="36175278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No Correlation</a:t>
            </a:r>
          </a:p>
        </p:txBody>
      </p:sp>
      <p:pic>
        <p:nvPicPr>
          <p:cNvPr id="8196" name="Picture 4"/>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a:xfrm>
            <a:off x="6084168" y="1340768"/>
            <a:ext cx="2285714" cy="2553056"/>
          </a:xfrm>
        </p:spPr>
      </p:pic>
      <p:sp>
        <p:nvSpPr>
          <p:cNvPr id="8195" name="Rectangle 3"/>
          <p:cNvSpPr>
            <a:spLocks noGrp="1" noChangeArrowheads="1"/>
          </p:cNvSpPr>
          <p:nvPr>
            <p:ph type="body" sz="half" idx="4294967295"/>
          </p:nvPr>
        </p:nvSpPr>
        <p:spPr>
          <a:xfrm>
            <a:off x="0" y="1600200"/>
            <a:ext cx="4038600" cy="4525963"/>
          </a:xfrm>
        </p:spPr>
        <p:txBody>
          <a:bodyPr/>
          <a:lstStyle/>
          <a:p>
            <a:r>
              <a:rPr lang="en-US" altLang="en-US" smtClean="0"/>
              <a:t>If there seems to be no pattern, and the points looked scattered, then it is no correlation.</a:t>
            </a:r>
          </a:p>
          <a:p>
            <a:endParaRPr lang="en-US" altLang="en-US" smtClean="0"/>
          </a:p>
          <a:p>
            <a:r>
              <a:rPr lang="en-US" altLang="en-US" smtClean="0"/>
              <a:t>This means the two are not related.</a:t>
            </a:r>
          </a:p>
        </p:txBody>
      </p:sp>
    </p:spTree>
    <p:extLst>
      <p:ext uri="{BB962C8B-B14F-4D97-AF65-F5344CB8AC3E}">
        <p14:creationId xmlns:p14="http://schemas.microsoft.com/office/powerpoint/2010/main" val="207297838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Spearman Correlation in R</a:t>
            </a:r>
            <a:endParaRPr lang="en-IE" dirty="0"/>
          </a:p>
        </p:txBody>
      </p:sp>
      <p:pic>
        <p:nvPicPr>
          <p:cNvPr id="4301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24" t="2943" r="24212" b="2241"/>
          <a:stretch/>
        </p:blipFill>
        <p:spPr bwMode="auto">
          <a:xfrm>
            <a:off x="1259632" y="1196752"/>
            <a:ext cx="6320779" cy="5477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a:xfrm>
            <a:off x="1259632" y="3935433"/>
            <a:ext cx="1296144" cy="35766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 name="TextBox 3"/>
          <p:cNvSpPr txBox="1"/>
          <p:nvPr/>
        </p:nvSpPr>
        <p:spPr>
          <a:xfrm>
            <a:off x="4420021" y="3935433"/>
            <a:ext cx="3320331" cy="338554"/>
          </a:xfrm>
          <a:prstGeom prst="rect">
            <a:avLst/>
          </a:prstGeom>
          <a:noFill/>
        </p:spPr>
        <p:txBody>
          <a:bodyPr wrap="square" rtlCol="0">
            <a:spAutoFit/>
          </a:bodyPr>
          <a:lstStyle/>
          <a:p>
            <a:r>
              <a:rPr lang="en-IE" sz="1600" dirty="0" smtClean="0"/>
              <a:t>Spearman’s Rho is the statistic</a:t>
            </a:r>
            <a:endParaRPr lang="en-IE" sz="1600" dirty="0"/>
          </a:p>
        </p:txBody>
      </p:sp>
      <p:sp>
        <p:nvSpPr>
          <p:cNvPr id="6" name="TextBox 5"/>
          <p:cNvSpPr txBox="1"/>
          <p:nvPr/>
        </p:nvSpPr>
        <p:spPr>
          <a:xfrm>
            <a:off x="3491880" y="6335226"/>
            <a:ext cx="3320331" cy="338554"/>
          </a:xfrm>
          <a:prstGeom prst="rect">
            <a:avLst/>
          </a:prstGeom>
          <a:noFill/>
        </p:spPr>
        <p:txBody>
          <a:bodyPr wrap="square" rtlCol="0">
            <a:spAutoFit/>
          </a:bodyPr>
          <a:lstStyle/>
          <a:p>
            <a:r>
              <a:rPr lang="en-IE" sz="1600" dirty="0" smtClean="0"/>
              <a:t>Kendall’s Tau is the statistic</a:t>
            </a:r>
            <a:endParaRPr lang="en-IE" sz="1600" dirty="0"/>
          </a:p>
        </p:txBody>
      </p:sp>
      <p:sp>
        <p:nvSpPr>
          <p:cNvPr id="7" name="Oval 6"/>
          <p:cNvSpPr/>
          <p:nvPr/>
        </p:nvSpPr>
        <p:spPr>
          <a:xfrm>
            <a:off x="1412032" y="6335227"/>
            <a:ext cx="1296144" cy="406142"/>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36100438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Reporting Spearman and Kendall in words</a:t>
            </a:r>
            <a:endParaRPr lang="en-IE" dirty="0"/>
          </a:p>
        </p:txBody>
      </p:sp>
      <p:sp>
        <p:nvSpPr>
          <p:cNvPr id="3" name="Content Placeholder 2"/>
          <p:cNvSpPr>
            <a:spLocks noGrp="1"/>
          </p:cNvSpPr>
          <p:nvPr>
            <p:ph sz="quarter" idx="1"/>
          </p:nvPr>
        </p:nvSpPr>
        <p:spPr/>
        <p:txBody>
          <a:bodyPr/>
          <a:lstStyle/>
          <a:p>
            <a:r>
              <a:rPr lang="en-IE" dirty="0" smtClean="0"/>
              <a:t>As you would for Pearson except make sure you cite the correct test and give the correct statistic </a:t>
            </a:r>
          </a:p>
          <a:p>
            <a:pPr lvl="1"/>
            <a:r>
              <a:rPr lang="en-IE" dirty="0" smtClean="0"/>
              <a:t>Spearman </a:t>
            </a:r>
          </a:p>
          <a:p>
            <a:pPr lvl="2"/>
            <a:r>
              <a:rPr lang="en-IE" dirty="0" smtClean="0"/>
              <a:t>Spearman’s rho </a:t>
            </a:r>
          </a:p>
          <a:p>
            <a:pPr lvl="2"/>
            <a:r>
              <a:rPr lang="en-IE" dirty="0" smtClean="0"/>
              <a:t>or </a:t>
            </a:r>
            <a:r>
              <a:rPr lang="en-IE" dirty="0" err="1" smtClean="0"/>
              <a:t>r</a:t>
            </a:r>
            <a:r>
              <a:rPr lang="en-IE" baseline="-25000" dirty="0" err="1" smtClean="0"/>
              <a:t>s</a:t>
            </a:r>
            <a:r>
              <a:rPr lang="en-IE" dirty="0"/>
              <a:t> </a:t>
            </a:r>
          </a:p>
          <a:p>
            <a:pPr lvl="2"/>
            <a:r>
              <a:rPr lang="en-IE" dirty="0" smtClean="0"/>
              <a:t>or </a:t>
            </a:r>
            <a:r>
              <a:rPr lang="en-IE" dirty="0"/>
              <a:t>the Greek letter </a:t>
            </a:r>
            <a:r>
              <a:rPr lang="en-IE" dirty="0" smtClean="0"/>
              <a:t>ρ</a:t>
            </a:r>
          </a:p>
          <a:p>
            <a:pPr lvl="1"/>
            <a:r>
              <a:rPr lang="en-IE" dirty="0" smtClean="0"/>
              <a:t>Kendall</a:t>
            </a:r>
          </a:p>
          <a:p>
            <a:pPr lvl="2"/>
            <a:r>
              <a:rPr lang="en-IE" dirty="0" smtClean="0"/>
              <a:t>Kendall’s tau </a:t>
            </a:r>
          </a:p>
          <a:p>
            <a:pPr lvl="2"/>
            <a:r>
              <a:rPr lang="en-IE" dirty="0"/>
              <a:t>Kendall's </a:t>
            </a:r>
            <a:r>
              <a:rPr lang="en-IE" dirty="0" smtClean="0"/>
              <a:t>tau-b</a:t>
            </a:r>
          </a:p>
          <a:p>
            <a:pPr lvl="2"/>
            <a:r>
              <a:rPr lang="el-GR" i="1" dirty="0"/>
              <a:t>τ</a:t>
            </a:r>
            <a:r>
              <a:rPr lang="en-IE" baseline="-25000" dirty="0"/>
              <a:t>b</a:t>
            </a:r>
            <a:endParaRPr lang="en-IE" dirty="0" smtClean="0"/>
          </a:p>
          <a:p>
            <a:pPr lvl="2"/>
            <a:endParaRPr lang="en-IE" dirty="0"/>
          </a:p>
        </p:txBody>
      </p:sp>
    </p:spTree>
    <p:extLst>
      <p:ext uri="{BB962C8B-B14F-4D97-AF65-F5344CB8AC3E}">
        <p14:creationId xmlns:p14="http://schemas.microsoft.com/office/powerpoint/2010/main" val="391703765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a:t>Comparison between Samples</a:t>
            </a:r>
            <a:endParaRPr lang="en-US"/>
          </a:p>
        </p:txBody>
      </p:sp>
      <p:pic>
        <p:nvPicPr>
          <p:cNvPr id="7175" name="Picture 7" descr="sample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105400" y="2060848"/>
            <a:ext cx="4038600" cy="34020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6" name="Text Box 8"/>
          <p:cNvSpPr txBox="1">
            <a:spLocks noChangeArrowheads="1"/>
          </p:cNvSpPr>
          <p:nvPr/>
        </p:nvSpPr>
        <p:spPr bwMode="auto">
          <a:xfrm>
            <a:off x="5652120" y="1412776"/>
            <a:ext cx="3095625" cy="64135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15875" algn="ctr">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b="1" dirty="0"/>
              <a:t>Are these groups different?</a:t>
            </a:r>
            <a:endParaRPr lang="en-US" b="1" dirty="0"/>
          </a:p>
        </p:txBody>
      </p:sp>
      <p:sp>
        <p:nvSpPr>
          <p:cNvPr id="2" name="Content Placeholder 1"/>
          <p:cNvSpPr>
            <a:spLocks noGrp="1"/>
          </p:cNvSpPr>
          <p:nvPr>
            <p:ph sz="quarter" idx="1"/>
          </p:nvPr>
        </p:nvSpPr>
        <p:spPr/>
        <p:txBody>
          <a:bodyPr>
            <a:normAutofit/>
          </a:bodyPr>
          <a:lstStyle/>
          <a:p>
            <a:pPr marL="0" indent="0">
              <a:buNone/>
            </a:pPr>
            <a:r>
              <a:rPr lang="en-IE" sz="2000" dirty="0"/>
              <a:t>Sometimes we want to investigate if an effect is different for different groups within our population</a:t>
            </a:r>
          </a:p>
          <a:p>
            <a:pPr marL="0" indent="0">
              <a:buNone/>
            </a:pPr>
            <a:r>
              <a:rPr lang="en-IE" sz="2000" dirty="0"/>
              <a:t>There are a range of statistical tests we can use. </a:t>
            </a:r>
            <a:r>
              <a:rPr lang="en-IE" sz="2000" dirty="0" smtClean="0"/>
              <a:t>The </a:t>
            </a:r>
            <a:r>
              <a:rPr lang="en-IE" sz="2000" dirty="0"/>
              <a:t>choice depends on:</a:t>
            </a:r>
          </a:p>
          <a:p>
            <a:pPr marL="274320" lvl="1" indent="0">
              <a:buNone/>
            </a:pPr>
            <a:r>
              <a:rPr lang="en-IE" sz="1800" dirty="0"/>
              <a:t>The measurement of the variable</a:t>
            </a:r>
          </a:p>
          <a:p>
            <a:pPr marL="274320" lvl="1" indent="0">
              <a:buNone/>
            </a:pPr>
            <a:r>
              <a:rPr lang="en-IE" sz="1800" dirty="0"/>
              <a:t>The shape of the data</a:t>
            </a:r>
          </a:p>
          <a:p>
            <a:pPr marL="0" indent="0">
              <a:buNone/>
            </a:pPr>
            <a:endParaRPr lang="en-IE" sz="2000" dirty="0"/>
          </a:p>
        </p:txBody>
      </p:sp>
      <p:pic>
        <p:nvPicPr>
          <p:cNvPr id="624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3848108"/>
            <a:ext cx="4013363" cy="3006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032425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85763" y="-8400"/>
            <a:ext cx="8229600" cy="1143000"/>
          </a:xfrm>
        </p:spPr>
        <p:txBody>
          <a:bodyPr/>
          <a:lstStyle/>
          <a:p>
            <a:r>
              <a:rPr lang="en-GB" dirty="0" smtClean="0"/>
              <a:t>Tests for Group Comparison</a:t>
            </a:r>
            <a:endParaRPr lang="en-US" dirty="0"/>
          </a:p>
        </p:txBody>
      </p:sp>
      <p:graphicFrame>
        <p:nvGraphicFramePr>
          <p:cNvPr id="18464" name="Group 32"/>
          <p:cNvGraphicFramePr>
            <a:graphicFrameLocks noGrp="1"/>
          </p:cNvGraphicFramePr>
          <p:nvPr>
            <p:ph idx="1"/>
            <p:extLst>
              <p:ext uri="{D42A27DB-BD31-4B8C-83A1-F6EECF244321}">
                <p14:modId xmlns:p14="http://schemas.microsoft.com/office/powerpoint/2010/main" val="3949231285"/>
              </p:ext>
            </p:extLst>
          </p:nvPr>
        </p:nvGraphicFramePr>
        <p:xfrm>
          <a:off x="385763" y="1196753"/>
          <a:ext cx="8229600" cy="4440021"/>
        </p:xfrm>
        <a:graphic>
          <a:graphicData uri="http://schemas.openxmlformats.org/drawingml/2006/table">
            <a:tbl>
              <a:tblPr/>
              <a:tblGrid>
                <a:gridCol w="2743200"/>
                <a:gridCol w="2743200"/>
                <a:gridCol w="2743200"/>
              </a:tblGrid>
              <a:tr h="134367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zh-CN" sz="2800" b="1" i="0" u="none" strike="noStrike" cap="none" normalizeH="0" baseline="0" smtClean="0">
                          <a:ln>
                            <a:noFill/>
                          </a:ln>
                          <a:solidFill>
                            <a:schemeClr val="tx1"/>
                          </a:solidFill>
                          <a:effectLst/>
                          <a:latin typeface="Arial" charset="0"/>
                          <a:ea typeface="宋体" charset="-122"/>
                        </a:rPr>
                        <a:t>Independent Samples</a:t>
                      </a:r>
                      <a:r>
                        <a:rPr kumimoji="0" lang="en-US" altLang="zh-CN" sz="2800" b="0" i="0" u="none" strike="noStrike" cap="none" normalizeH="0" baseline="0" smtClean="0">
                          <a:ln>
                            <a:noFill/>
                          </a:ln>
                          <a:solidFill>
                            <a:schemeClr val="tx1"/>
                          </a:solidFill>
                          <a:effectLst/>
                          <a:latin typeface="Arial" charset="0"/>
                          <a:ea typeface="宋体" charset="-122"/>
                        </a:rPr>
                        <a:t> </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zh-CN" sz="2800" b="1" i="0" u="none" strike="noStrike" cap="none" normalizeH="0" baseline="0" dirty="0" smtClean="0">
                          <a:ln>
                            <a:noFill/>
                          </a:ln>
                          <a:solidFill>
                            <a:schemeClr val="tx1"/>
                          </a:solidFill>
                          <a:effectLst/>
                          <a:latin typeface="Arial" charset="0"/>
                          <a:ea typeface="宋体" charset="-122"/>
                        </a:rPr>
                        <a:t>Related Samples</a:t>
                      </a:r>
                      <a:r>
                        <a:rPr kumimoji="0" lang="en-US" altLang="zh-CN" sz="28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zh-CN" sz="1400" b="0" i="0" u="none" strike="noStrike" cap="none" normalizeH="0" baseline="0" dirty="0" smtClean="0">
                          <a:ln>
                            <a:noFill/>
                          </a:ln>
                          <a:solidFill>
                            <a:schemeClr val="tx1"/>
                          </a:solidFill>
                          <a:effectLst/>
                          <a:latin typeface="Arial" charset="0"/>
                          <a:ea typeface="宋体" charset="-122"/>
                        </a:rPr>
                        <a:t>also called dependent means test</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8207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zh-CN" sz="2800" b="1" i="0" u="none" strike="noStrike" cap="none" normalizeH="0" baseline="0" smtClean="0">
                          <a:ln>
                            <a:noFill/>
                          </a:ln>
                          <a:solidFill>
                            <a:schemeClr val="tx1"/>
                          </a:solidFill>
                          <a:effectLst/>
                          <a:latin typeface="Arial" charset="0"/>
                          <a:ea typeface="宋体" charset="-122"/>
                        </a:rPr>
                        <a:t>Interval measures/ parametric</a:t>
                      </a:r>
                      <a:r>
                        <a:rPr kumimoji="0" lang="en-US" altLang="zh-CN" sz="2800" b="0" i="0" u="none" strike="noStrike" cap="none" normalizeH="0" baseline="0" smtClean="0">
                          <a:ln>
                            <a:noFill/>
                          </a:ln>
                          <a:solidFill>
                            <a:schemeClr val="tx1"/>
                          </a:solidFill>
                          <a:effectLst/>
                          <a:latin typeface="Arial" charset="0"/>
                          <a:ea typeface="宋体" charset="-122"/>
                        </a:rPr>
                        <a:t> </a:t>
                      </a: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zh-CN" sz="2800" b="0" i="0" u="none" strike="noStrike" cap="none" normalizeH="0" baseline="0" smtClean="0">
                          <a:ln>
                            <a:noFill/>
                          </a:ln>
                          <a:solidFill>
                            <a:schemeClr val="tx1"/>
                          </a:solidFill>
                          <a:effectLst/>
                          <a:latin typeface="Arial" charset="0"/>
                          <a:ea typeface="宋体" charset="-122"/>
                        </a:rPr>
                        <a:t>Independent samples t-test</a:t>
                      </a:r>
                      <a:r>
                        <a:rPr kumimoji="0" lang="en-GB" altLang="zh-CN" sz="2800" b="1" i="0" u="none" strike="noStrike" cap="none" normalizeH="0" baseline="0" smtClean="0">
                          <a:ln>
                            <a:noFill/>
                          </a:ln>
                          <a:solidFill>
                            <a:schemeClr val="tx1"/>
                          </a:solidFill>
                          <a:effectLst/>
                          <a:latin typeface="Arial" charset="0"/>
                          <a:ea typeface="宋体" charset="-122"/>
                        </a:rPr>
                        <a:t>*</a:t>
                      </a:r>
                      <a:endParaRPr kumimoji="0" lang="en-US" sz="28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zh-CN" sz="2800" b="0" i="0" u="none" strike="noStrike" cap="none" normalizeH="0" baseline="0" smtClean="0">
                          <a:ln>
                            <a:noFill/>
                          </a:ln>
                          <a:solidFill>
                            <a:schemeClr val="tx1"/>
                          </a:solidFill>
                          <a:effectLst/>
                          <a:latin typeface="Arial" charset="0"/>
                          <a:ea typeface="宋体" charset="-122"/>
                        </a:rPr>
                        <a:t>Paired samples t-test**</a:t>
                      </a:r>
                    </a:p>
                    <a:p>
                      <a:pPr marL="0" marR="0" lvl="0" indent="0" algn="l" defTabSz="914400" rtl="0" eaLnBrk="1" fontAlgn="base" latinLnBrk="0" hangingPunct="1">
                        <a:lnSpc>
                          <a:spcPct val="9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4367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zh-CN" sz="2800" b="1" i="0" u="none" strike="noStrike" cap="none" normalizeH="0" baseline="0" smtClean="0">
                          <a:ln>
                            <a:noFill/>
                          </a:ln>
                          <a:solidFill>
                            <a:schemeClr val="tx1"/>
                          </a:solidFill>
                          <a:effectLst/>
                          <a:latin typeface="Arial" charset="0"/>
                          <a:ea typeface="宋体" charset="-122"/>
                        </a:rPr>
                        <a:t>Ordinal/ non-parametric</a:t>
                      </a:r>
                      <a:r>
                        <a:rPr kumimoji="0" lang="en-US" altLang="zh-CN" sz="2800" b="0" i="0" u="none" strike="noStrike" cap="none" normalizeH="0" baseline="0" smtClean="0">
                          <a:ln>
                            <a:noFill/>
                          </a:ln>
                          <a:solidFill>
                            <a:schemeClr val="tx1"/>
                          </a:solidFill>
                          <a:effectLst/>
                          <a:latin typeface="Arial" charset="0"/>
                          <a:ea typeface="宋体" charset="-122"/>
                        </a:rPr>
                        <a:t> </a:t>
                      </a: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zh-CN" sz="2800" b="0" i="0" u="none" strike="noStrike" cap="none" normalizeH="0" baseline="0" smtClean="0">
                          <a:ln>
                            <a:noFill/>
                          </a:ln>
                          <a:solidFill>
                            <a:schemeClr val="tx1"/>
                          </a:solidFill>
                          <a:effectLst/>
                          <a:latin typeface="Arial" charset="0"/>
                          <a:ea typeface="宋体" charset="-122"/>
                        </a:rPr>
                        <a:t>Mann-Whitney U-Test</a:t>
                      </a:r>
                      <a:r>
                        <a:rPr kumimoji="0" lang="en-US" altLang="zh-CN" sz="2800" b="0" i="0" u="none" strike="noStrike" cap="none" normalizeH="0" baseline="0" smtClean="0">
                          <a:ln>
                            <a:noFill/>
                          </a:ln>
                          <a:solidFill>
                            <a:schemeClr val="tx1"/>
                          </a:solidFill>
                          <a:effectLst/>
                          <a:latin typeface="Arial" charset="0"/>
                          <a:ea typeface="宋体" charset="-122"/>
                        </a:rPr>
                        <a:t> </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zh-CN" sz="2800" b="0" i="0" u="none" strike="noStrike" cap="none" normalizeH="0" baseline="0" dirty="0" smtClean="0">
                          <a:ln>
                            <a:noFill/>
                          </a:ln>
                          <a:solidFill>
                            <a:schemeClr val="tx1"/>
                          </a:solidFill>
                          <a:effectLst/>
                          <a:latin typeface="Arial" charset="0"/>
                          <a:ea typeface="宋体" charset="-122"/>
                        </a:rPr>
                        <a:t>Wilcoxon test</a:t>
                      </a:r>
                      <a:r>
                        <a:rPr kumimoji="0" lang="en-US" altLang="zh-CN" sz="2800" b="0" i="0" u="none" strike="noStrike" cap="none" normalizeH="0" baseline="0" dirty="0" smtClean="0">
                          <a:ln>
                            <a:noFill/>
                          </a:ln>
                          <a:solidFill>
                            <a:schemeClr val="tx1"/>
                          </a:solidFill>
                          <a:effectLst/>
                          <a:latin typeface="Arial" charset="0"/>
                          <a:ea typeface="宋体" charset="-122"/>
                        </a:rPr>
                        <a:t> </a:t>
                      </a:r>
                      <a:endParaRPr kumimoji="0" lang="en-US"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465" name="Text Box 33"/>
          <p:cNvSpPr txBox="1">
            <a:spLocks noChangeArrowheads="1"/>
          </p:cNvSpPr>
          <p:nvPr/>
        </p:nvSpPr>
        <p:spPr bwMode="auto">
          <a:xfrm>
            <a:off x="793584" y="5661248"/>
            <a:ext cx="8208962" cy="707886"/>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15875" algn="ctr">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GB" altLang="zh-CN" sz="1600" dirty="0">
                <a:ea typeface="宋体" charset="-122"/>
              </a:rPr>
              <a:t>* 2 </a:t>
            </a:r>
            <a:r>
              <a:rPr lang="en-GB" altLang="zh-CN" sz="1600" dirty="0" smtClean="0">
                <a:ea typeface="宋体" charset="-122"/>
              </a:rPr>
              <a:t>different groups of participants</a:t>
            </a:r>
            <a:endParaRPr lang="en-GB" altLang="zh-CN" sz="1600" dirty="0">
              <a:ea typeface="宋体" charset="-122"/>
            </a:endParaRPr>
          </a:p>
          <a:p>
            <a:pPr algn="l">
              <a:spcBef>
                <a:spcPct val="50000"/>
              </a:spcBef>
            </a:pPr>
            <a:r>
              <a:rPr lang="en-GB" altLang="zh-CN" sz="1600" dirty="0">
                <a:ea typeface="宋体" charset="-122"/>
              </a:rPr>
              <a:t>** 2 </a:t>
            </a:r>
            <a:r>
              <a:rPr lang="en-GB" altLang="zh-CN" sz="1600" dirty="0" smtClean="0">
                <a:ea typeface="宋体" charset="-122"/>
              </a:rPr>
              <a:t>same </a:t>
            </a:r>
            <a:r>
              <a:rPr lang="en-GB" altLang="zh-CN" sz="1600" dirty="0">
                <a:ea typeface="宋体" charset="-122"/>
              </a:rPr>
              <a:t>participants </a:t>
            </a:r>
            <a:r>
              <a:rPr lang="en-GB" altLang="zh-CN" sz="1600" dirty="0" smtClean="0">
                <a:ea typeface="宋体" charset="-122"/>
              </a:rPr>
              <a:t>measured at two different points</a:t>
            </a:r>
            <a:endParaRPr lang="en-US" sz="1600" dirty="0"/>
          </a:p>
        </p:txBody>
      </p:sp>
      <p:pic>
        <p:nvPicPr>
          <p:cNvPr id="18466" name="Picture 34" descr="samp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60803" y="3573016"/>
            <a:ext cx="719138" cy="539750"/>
          </a:xfrm>
          <a:prstGeom prst="rect">
            <a:avLst/>
          </a:prstGeom>
          <a:noFill/>
          <a:extLst>
            <a:ext uri="{909E8E84-426E-40DD-AFC4-6F175D3DCCD1}">
              <a14:hiddenFill xmlns:a14="http://schemas.microsoft.com/office/drawing/2010/main">
                <a:solidFill>
                  <a:srgbClr val="FFFFFF"/>
                </a:solidFill>
              </a14:hiddenFill>
            </a:ext>
          </a:extLst>
        </p:spPr>
      </p:pic>
      <p:pic>
        <p:nvPicPr>
          <p:cNvPr id="18467" name="Picture 35" descr="sampl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6445" y="3567642"/>
            <a:ext cx="595312" cy="501650"/>
          </a:xfrm>
          <a:prstGeom prst="rect">
            <a:avLst/>
          </a:prstGeom>
          <a:noFill/>
          <a:extLst>
            <a:ext uri="{909E8E84-426E-40DD-AFC4-6F175D3DCCD1}">
              <a14:hiddenFill xmlns:a14="http://schemas.microsoft.com/office/drawing/2010/main">
                <a:solidFill>
                  <a:srgbClr val="FFFFFF"/>
                </a:solidFill>
              </a14:hiddenFill>
            </a:ext>
          </a:extLst>
        </p:spPr>
      </p:pic>
      <p:pic>
        <p:nvPicPr>
          <p:cNvPr id="18468" name="Picture 36" descr="samp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6296" y="3548592"/>
            <a:ext cx="719138" cy="539750"/>
          </a:xfrm>
          <a:prstGeom prst="rect">
            <a:avLst/>
          </a:prstGeom>
          <a:noFill/>
          <a:extLst>
            <a:ext uri="{909E8E84-426E-40DD-AFC4-6F175D3DCCD1}">
              <a14:hiddenFill xmlns:a14="http://schemas.microsoft.com/office/drawing/2010/main">
                <a:solidFill>
                  <a:srgbClr val="FFFFFF"/>
                </a:solidFill>
              </a14:hiddenFill>
            </a:ext>
          </a:extLst>
        </p:spPr>
      </p:pic>
      <p:pic>
        <p:nvPicPr>
          <p:cNvPr id="18470" name="Picture 38" descr="old simpso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12160" y="3593654"/>
            <a:ext cx="717550" cy="519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51459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52" name="Group 16"/>
          <p:cNvGrpSpPr>
            <a:grpSpLocks noChangeAspect="1"/>
          </p:cNvGrpSpPr>
          <p:nvPr/>
        </p:nvGrpSpPr>
        <p:grpSpPr bwMode="auto">
          <a:xfrm>
            <a:off x="5613400" y="1600200"/>
            <a:ext cx="2106613" cy="2185988"/>
            <a:chOff x="3536" y="1008"/>
            <a:chExt cx="1327" cy="1377"/>
          </a:xfrm>
        </p:grpSpPr>
        <p:sp>
          <p:nvSpPr>
            <p:cNvPr id="14351" name="AutoShape 15"/>
            <p:cNvSpPr>
              <a:spLocks noChangeAspect="1" noChangeArrowheads="1" noTextEdit="1"/>
            </p:cNvSpPr>
            <p:nvPr/>
          </p:nvSpPr>
          <p:spPr bwMode="auto">
            <a:xfrm>
              <a:off x="3536" y="1008"/>
              <a:ext cx="1327" cy="1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14353" name="Rectangle 17"/>
            <p:cNvSpPr>
              <a:spLocks noChangeArrowheads="1"/>
            </p:cNvSpPr>
            <p:nvPr/>
          </p:nvSpPr>
          <p:spPr bwMode="auto">
            <a:xfrm>
              <a:off x="3536" y="1008"/>
              <a:ext cx="1327" cy="1377"/>
            </a:xfrm>
            <a:prstGeom prst="rect">
              <a:avLst/>
            </a:prstGeom>
            <a:solidFill>
              <a:srgbClr val="FFFFFF"/>
            </a:solidFill>
            <a:ln w="4763" cap="sq">
              <a:solidFill>
                <a:srgbClr val="FFFFFF"/>
              </a:solidFill>
              <a:miter lim="800000"/>
              <a:headEnd/>
              <a:tailEnd/>
            </a:ln>
          </p:spPr>
          <p:txBody>
            <a:bodyPr/>
            <a:lstStyle/>
            <a:p>
              <a:endParaRPr lang="en-IE"/>
            </a:p>
          </p:txBody>
        </p:sp>
        <p:sp>
          <p:nvSpPr>
            <p:cNvPr id="14354" name="Rectangle 18"/>
            <p:cNvSpPr>
              <a:spLocks noChangeArrowheads="1"/>
            </p:cNvSpPr>
            <p:nvPr/>
          </p:nvSpPr>
          <p:spPr bwMode="auto">
            <a:xfrm>
              <a:off x="3687" y="1042"/>
              <a:ext cx="844" cy="1179"/>
            </a:xfrm>
            <a:prstGeom prst="rect">
              <a:avLst/>
            </a:prstGeom>
            <a:solidFill>
              <a:srgbClr val="F0F0F0"/>
            </a:solidFill>
            <a:ln w="3175">
              <a:solidFill>
                <a:srgbClr val="000000"/>
              </a:solidFill>
              <a:miter lim="800000"/>
              <a:headEnd/>
              <a:tailEnd/>
            </a:ln>
          </p:spPr>
          <p:txBody>
            <a:bodyPr/>
            <a:lstStyle/>
            <a:p>
              <a:endParaRPr lang="en-IE"/>
            </a:p>
          </p:txBody>
        </p:sp>
        <p:sp>
          <p:nvSpPr>
            <p:cNvPr id="14355" name="Line 19"/>
            <p:cNvSpPr>
              <a:spLocks noChangeShapeType="1"/>
            </p:cNvSpPr>
            <p:nvPr/>
          </p:nvSpPr>
          <p:spPr bwMode="auto">
            <a:xfrm>
              <a:off x="3687" y="2221"/>
              <a:ext cx="844" cy="0"/>
            </a:xfrm>
            <a:prstGeom prst="line">
              <a:avLst/>
            </a:prstGeom>
            <a:noFill/>
            <a:ln w="476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E"/>
            </a:p>
          </p:txBody>
        </p:sp>
        <p:sp>
          <p:nvSpPr>
            <p:cNvPr id="14356" name="Line 20"/>
            <p:cNvSpPr>
              <a:spLocks noChangeShapeType="1"/>
            </p:cNvSpPr>
            <p:nvPr/>
          </p:nvSpPr>
          <p:spPr bwMode="auto">
            <a:xfrm>
              <a:off x="3891" y="2221"/>
              <a:ext cx="0" cy="19"/>
            </a:xfrm>
            <a:prstGeom prst="line">
              <a:avLst/>
            </a:prstGeom>
            <a:noFill/>
            <a:ln w="476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E"/>
            </a:p>
          </p:txBody>
        </p:sp>
        <p:sp>
          <p:nvSpPr>
            <p:cNvPr id="14357" name="Rectangle 21"/>
            <p:cNvSpPr>
              <a:spLocks noChangeArrowheads="1"/>
            </p:cNvSpPr>
            <p:nvPr/>
          </p:nvSpPr>
          <p:spPr bwMode="auto">
            <a:xfrm>
              <a:off x="4221" y="2250"/>
              <a:ext cx="243" cy="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400">
                  <a:solidFill>
                    <a:srgbClr val="000000"/>
                  </a:solidFill>
                </a:rPr>
                <a:t>right hemisphere</a:t>
              </a:r>
              <a:endParaRPr lang="en-US"/>
            </a:p>
          </p:txBody>
        </p:sp>
        <p:sp>
          <p:nvSpPr>
            <p:cNvPr id="14358" name="Rectangle 22"/>
            <p:cNvSpPr>
              <a:spLocks noChangeArrowheads="1"/>
            </p:cNvSpPr>
            <p:nvPr/>
          </p:nvSpPr>
          <p:spPr bwMode="auto">
            <a:xfrm>
              <a:off x="3787" y="2250"/>
              <a:ext cx="235" cy="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400">
                  <a:solidFill>
                    <a:srgbClr val="000000"/>
                  </a:solidFill>
                </a:rPr>
                <a:t>Left hemisphere</a:t>
              </a:r>
              <a:endParaRPr lang="en-US"/>
            </a:p>
          </p:txBody>
        </p:sp>
        <p:sp>
          <p:nvSpPr>
            <p:cNvPr id="14359" name="Line 23"/>
            <p:cNvSpPr>
              <a:spLocks noChangeShapeType="1"/>
            </p:cNvSpPr>
            <p:nvPr/>
          </p:nvSpPr>
          <p:spPr bwMode="auto">
            <a:xfrm>
              <a:off x="4328" y="2221"/>
              <a:ext cx="0" cy="19"/>
            </a:xfrm>
            <a:prstGeom prst="line">
              <a:avLst/>
            </a:prstGeom>
            <a:noFill/>
            <a:ln w="476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E"/>
            </a:p>
          </p:txBody>
        </p:sp>
        <p:sp>
          <p:nvSpPr>
            <p:cNvPr id="14360" name="Rectangle 24"/>
            <p:cNvSpPr>
              <a:spLocks noChangeArrowheads="1"/>
            </p:cNvSpPr>
            <p:nvPr/>
          </p:nvSpPr>
          <p:spPr bwMode="auto">
            <a:xfrm>
              <a:off x="4012" y="2299"/>
              <a:ext cx="207"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500" b="1">
                  <a:solidFill>
                    <a:srgbClr val="000000"/>
                  </a:solidFill>
                </a:rPr>
                <a:t>lesion site</a:t>
              </a:r>
              <a:endParaRPr lang="en-US"/>
            </a:p>
          </p:txBody>
        </p:sp>
        <p:sp>
          <p:nvSpPr>
            <p:cNvPr id="14361" name="Line 25"/>
            <p:cNvSpPr>
              <a:spLocks noChangeShapeType="1"/>
            </p:cNvSpPr>
            <p:nvPr/>
          </p:nvSpPr>
          <p:spPr bwMode="auto">
            <a:xfrm flipV="1">
              <a:off x="3687" y="1042"/>
              <a:ext cx="0" cy="1179"/>
            </a:xfrm>
            <a:prstGeom prst="line">
              <a:avLst/>
            </a:prstGeom>
            <a:noFill/>
            <a:ln w="476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E"/>
            </a:p>
          </p:txBody>
        </p:sp>
        <p:sp>
          <p:nvSpPr>
            <p:cNvPr id="14362" name="Line 26"/>
            <p:cNvSpPr>
              <a:spLocks noChangeShapeType="1"/>
            </p:cNvSpPr>
            <p:nvPr/>
          </p:nvSpPr>
          <p:spPr bwMode="auto">
            <a:xfrm flipH="1">
              <a:off x="3668" y="2029"/>
              <a:ext cx="19" cy="0"/>
            </a:xfrm>
            <a:prstGeom prst="line">
              <a:avLst/>
            </a:prstGeom>
            <a:noFill/>
            <a:ln w="476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E"/>
            </a:p>
          </p:txBody>
        </p:sp>
        <p:sp>
          <p:nvSpPr>
            <p:cNvPr id="14363" name="Line 27"/>
            <p:cNvSpPr>
              <a:spLocks noChangeShapeType="1"/>
            </p:cNvSpPr>
            <p:nvPr/>
          </p:nvSpPr>
          <p:spPr bwMode="auto">
            <a:xfrm flipH="1">
              <a:off x="3668" y="1764"/>
              <a:ext cx="19" cy="0"/>
            </a:xfrm>
            <a:prstGeom prst="line">
              <a:avLst/>
            </a:prstGeom>
            <a:noFill/>
            <a:ln w="476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E"/>
            </a:p>
          </p:txBody>
        </p:sp>
        <p:sp>
          <p:nvSpPr>
            <p:cNvPr id="14364" name="Line 28"/>
            <p:cNvSpPr>
              <a:spLocks noChangeShapeType="1"/>
            </p:cNvSpPr>
            <p:nvPr/>
          </p:nvSpPr>
          <p:spPr bwMode="auto">
            <a:xfrm flipH="1">
              <a:off x="3668" y="1499"/>
              <a:ext cx="19" cy="0"/>
            </a:xfrm>
            <a:prstGeom prst="line">
              <a:avLst/>
            </a:prstGeom>
            <a:noFill/>
            <a:ln w="476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E"/>
            </a:p>
          </p:txBody>
        </p:sp>
        <p:sp>
          <p:nvSpPr>
            <p:cNvPr id="14365" name="Rectangle 29"/>
            <p:cNvSpPr>
              <a:spLocks noChangeArrowheads="1"/>
            </p:cNvSpPr>
            <p:nvPr/>
          </p:nvSpPr>
          <p:spPr bwMode="auto">
            <a:xfrm>
              <a:off x="3631" y="1219"/>
              <a:ext cx="48" cy="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400">
                  <a:solidFill>
                    <a:srgbClr val="000000"/>
                  </a:solidFill>
                </a:rPr>
                <a:t>12</a:t>
              </a:r>
              <a:endParaRPr lang="en-US"/>
            </a:p>
          </p:txBody>
        </p:sp>
        <p:sp>
          <p:nvSpPr>
            <p:cNvPr id="14366" name="Rectangle 30"/>
            <p:cNvSpPr>
              <a:spLocks noChangeArrowheads="1"/>
            </p:cNvSpPr>
            <p:nvPr/>
          </p:nvSpPr>
          <p:spPr bwMode="auto">
            <a:xfrm>
              <a:off x="3631" y="1484"/>
              <a:ext cx="48" cy="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400">
                  <a:solidFill>
                    <a:srgbClr val="000000"/>
                  </a:solidFill>
                </a:rPr>
                <a:t>10</a:t>
              </a:r>
              <a:endParaRPr lang="en-US"/>
            </a:p>
          </p:txBody>
        </p:sp>
        <p:sp>
          <p:nvSpPr>
            <p:cNvPr id="14367" name="Rectangle 31"/>
            <p:cNvSpPr>
              <a:spLocks noChangeArrowheads="1"/>
            </p:cNvSpPr>
            <p:nvPr/>
          </p:nvSpPr>
          <p:spPr bwMode="auto">
            <a:xfrm>
              <a:off x="3647" y="1749"/>
              <a:ext cx="31" cy="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400">
                  <a:solidFill>
                    <a:srgbClr val="000000"/>
                  </a:solidFill>
                </a:rPr>
                <a:t>8</a:t>
              </a:r>
              <a:endParaRPr lang="en-US"/>
            </a:p>
          </p:txBody>
        </p:sp>
        <p:sp>
          <p:nvSpPr>
            <p:cNvPr id="14368" name="Rectangle 32"/>
            <p:cNvSpPr>
              <a:spLocks noChangeArrowheads="1"/>
            </p:cNvSpPr>
            <p:nvPr/>
          </p:nvSpPr>
          <p:spPr bwMode="auto">
            <a:xfrm>
              <a:off x="3647" y="2015"/>
              <a:ext cx="31" cy="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400">
                  <a:solidFill>
                    <a:srgbClr val="000000"/>
                  </a:solidFill>
                </a:rPr>
                <a:t>6</a:t>
              </a:r>
              <a:endParaRPr lang="en-US"/>
            </a:p>
          </p:txBody>
        </p:sp>
        <p:sp>
          <p:nvSpPr>
            <p:cNvPr id="14369" name="Line 33"/>
            <p:cNvSpPr>
              <a:spLocks noChangeShapeType="1"/>
            </p:cNvSpPr>
            <p:nvPr/>
          </p:nvSpPr>
          <p:spPr bwMode="auto">
            <a:xfrm flipH="1">
              <a:off x="3668" y="1234"/>
              <a:ext cx="19" cy="0"/>
            </a:xfrm>
            <a:prstGeom prst="line">
              <a:avLst/>
            </a:prstGeom>
            <a:noFill/>
            <a:ln w="476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E"/>
            </a:p>
          </p:txBody>
        </p:sp>
        <p:sp>
          <p:nvSpPr>
            <p:cNvPr id="14370" name="Rectangle 34"/>
            <p:cNvSpPr>
              <a:spLocks noChangeArrowheads="1"/>
            </p:cNvSpPr>
            <p:nvPr/>
          </p:nvSpPr>
          <p:spPr bwMode="auto">
            <a:xfrm rot="16200000">
              <a:off x="3527" y="1596"/>
              <a:ext cx="145"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500" b="1">
                  <a:solidFill>
                    <a:srgbClr val="000000"/>
                  </a:solidFill>
                </a:rPr>
                <a:t>95% CI</a:t>
              </a:r>
              <a:endParaRPr lang="en-US"/>
            </a:p>
          </p:txBody>
        </p:sp>
        <p:sp>
          <p:nvSpPr>
            <p:cNvPr id="14371" name="Freeform 35"/>
            <p:cNvSpPr>
              <a:spLocks/>
            </p:cNvSpPr>
            <p:nvPr/>
          </p:nvSpPr>
          <p:spPr bwMode="auto">
            <a:xfrm>
              <a:off x="3810" y="1798"/>
              <a:ext cx="0" cy="250"/>
            </a:xfrm>
            <a:custGeom>
              <a:avLst/>
              <a:gdLst>
                <a:gd name="T0" fmla="*/ 1814 h 1814"/>
                <a:gd name="T1" fmla="*/ 0 h 1814"/>
                <a:gd name="T2" fmla="*/ 1814 h 1814"/>
              </a:gdLst>
              <a:ahLst/>
              <a:cxnLst>
                <a:cxn ang="0">
                  <a:pos x="0" y="T0"/>
                </a:cxn>
                <a:cxn ang="0">
                  <a:pos x="0" y="T1"/>
                </a:cxn>
                <a:cxn ang="0">
                  <a:pos x="0" y="T2"/>
                </a:cxn>
              </a:cxnLst>
              <a:rect l="0" t="0" r="r" b="b"/>
              <a:pathLst>
                <a:path h="1814">
                  <a:moveTo>
                    <a:pt x="0" y="1814"/>
                  </a:moveTo>
                  <a:lnTo>
                    <a:pt x="0" y="0"/>
                  </a:lnTo>
                  <a:lnTo>
                    <a:pt x="0" y="1814"/>
                  </a:lnTo>
                  <a:close/>
                </a:path>
              </a:pathLst>
            </a:custGeom>
            <a:solidFill>
              <a:srgbClr val="3E58AC"/>
            </a:solidFill>
            <a:ln w="4763" cap="sq">
              <a:solidFill>
                <a:srgbClr val="3E58AC"/>
              </a:solidFill>
              <a:prstDash val="solid"/>
              <a:miter lim="800000"/>
              <a:headEnd/>
              <a:tailEnd/>
            </a:ln>
          </p:spPr>
          <p:txBody>
            <a:bodyPr/>
            <a:lstStyle/>
            <a:p>
              <a:endParaRPr lang="en-IE"/>
            </a:p>
          </p:txBody>
        </p:sp>
        <p:sp>
          <p:nvSpPr>
            <p:cNvPr id="14372" name="Freeform 36"/>
            <p:cNvSpPr>
              <a:spLocks/>
            </p:cNvSpPr>
            <p:nvPr/>
          </p:nvSpPr>
          <p:spPr bwMode="auto">
            <a:xfrm>
              <a:off x="3790" y="1798"/>
              <a:ext cx="40" cy="250"/>
            </a:xfrm>
            <a:custGeom>
              <a:avLst/>
              <a:gdLst>
                <a:gd name="T0" fmla="*/ 0 w 304"/>
                <a:gd name="T1" fmla="*/ 1814 h 1814"/>
                <a:gd name="T2" fmla="*/ 152 w 304"/>
                <a:gd name="T3" fmla="*/ 1814 h 1814"/>
                <a:gd name="T4" fmla="*/ 152 w 304"/>
                <a:gd name="T5" fmla="*/ 0 h 1814"/>
                <a:gd name="T6" fmla="*/ 0 w 304"/>
                <a:gd name="T7" fmla="*/ 0 h 1814"/>
                <a:gd name="T8" fmla="*/ 304 w 304"/>
                <a:gd name="T9" fmla="*/ 0 h 1814"/>
                <a:gd name="T10" fmla="*/ 152 w 304"/>
                <a:gd name="T11" fmla="*/ 0 h 1814"/>
                <a:gd name="T12" fmla="*/ 152 w 304"/>
                <a:gd name="T13" fmla="*/ 1814 h 1814"/>
                <a:gd name="T14" fmla="*/ 304 w 304"/>
                <a:gd name="T15" fmla="*/ 1814 h 1814"/>
                <a:gd name="T16" fmla="*/ 0 w 304"/>
                <a:gd name="T17" fmla="*/ 1814 h 1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1814">
                  <a:moveTo>
                    <a:pt x="0" y="1814"/>
                  </a:moveTo>
                  <a:lnTo>
                    <a:pt x="152" y="1814"/>
                  </a:lnTo>
                  <a:lnTo>
                    <a:pt x="152" y="0"/>
                  </a:lnTo>
                  <a:lnTo>
                    <a:pt x="0" y="0"/>
                  </a:lnTo>
                  <a:lnTo>
                    <a:pt x="304" y="0"/>
                  </a:lnTo>
                  <a:lnTo>
                    <a:pt x="152" y="0"/>
                  </a:lnTo>
                  <a:lnTo>
                    <a:pt x="152" y="1814"/>
                  </a:lnTo>
                  <a:lnTo>
                    <a:pt x="304" y="1814"/>
                  </a:lnTo>
                  <a:lnTo>
                    <a:pt x="0" y="1814"/>
                  </a:lnTo>
                </a:path>
              </a:pathLst>
            </a:custGeom>
            <a:noFill/>
            <a:ln w="4763" cap="flat">
              <a:solidFill>
                <a:srgbClr val="3E58A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14373" name="Freeform 37"/>
            <p:cNvSpPr>
              <a:spLocks/>
            </p:cNvSpPr>
            <p:nvPr/>
          </p:nvSpPr>
          <p:spPr bwMode="auto">
            <a:xfrm>
              <a:off x="4247" y="1125"/>
              <a:ext cx="0" cy="244"/>
            </a:xfrm>
            <a:custGeom>
              <a:avLst/>
              <a:gdLst>
                <a:gd name="T0" fmla="*/ 1772 h 1772"/>
                <a:gd name="T1" fmla="*/ 0 h 1772"/>
                <a:gd name="T2" fmla="*/ 1772 h 1772"/>
              </a:gdLst>
              <a:ahLst/>
              <a:cxnLst>
                <a:cxn ang="0">
                  <a:pos x="0" y="T0"/>
                </a:cxn>
                <a:cxn ang="0">
                  <a:pos x="0" y="T1"/>
                </a:cxn>
                <a:cxn ang="0">
                  <a:pos x="0" y="T2"/>
                </a:cxn>
              </a:cxnLst>
              <a:rect l="0" t="0" r="r" b="b"/>
              <a:pathLst>
                <a:path h="1772">
                  <a:moveTo>
                    <a:pt x="0" y="1772"/>
                  </a:moveTo>
                  <a:lnTo>
                    <a:pt x="0" y="0"/>
                  </a:lnTo>
                  <a:lnTo>
                    <a:pt x="0" y="1772"/>
                  </a:lnTo>
                  <a:close/>
                </a:path>
              </a:pathLst>
            </a:custGeom>
            <a:solidFill>
              <a:srgbClr val="3E58AC"/>
            </a:solidFill>
            <a:ln w="4763" cap="flat">
              <a:solidFill>
                <a:srgbClr val="3E58AC"/>
              </a:solidFill>
              <a:prstDash val="solid"/>
              <a:miter lim="800000"/>
              <a:headEnd/>
              <a:tailEnd/>
            </a:ln>
          </p:spPr>
          <p:txBody>
            <a:bodyPr/>
            <a:lstStyle/>
            <a:p>
              <a:endParaRPr lang="en-IE"/>
            </a:p>
          </p:txBody>
        </p:sp>
        <p:sp>
          <p:nvSpPr>
            <p:cNvPr id="14374" name="Freeform 38"/>
            <p:cNvSpPr>
              <a:spLocks/>
            </p:cNvSpPr>
            <p:nvPr/>
          </p:nvSpPr>
          <p:spPr bwMode="auto">
            <a:xfrm>
              <a:off x="4227" y="1125"/>
              <a:ext cx="40" cy="244"/>
            </a:xfrm>
            <a:custGeom>
              <a:avLst/>
              <a:gdLst>
                <a:gd name="T0" fmla="*/ 0 w 304"/>
                <a:gd name="T1" fmla="*/ 1772 h 1772"/>
                <a:gd name="T2" fmla="*/ 152 w 304"/>
                <a:gd name="T3" fmla="*/ 1772 h 1772"/>
                <a:gd name="T4" fmla="*/ 152 w 304"/>
                <a:gd name="T5" fmla="*/ 0 h 1772"/>
                <a:gd name="T6" fmla="*/ 0 w 304"/>
                <a:gd name="T7" fmla="*/ 0 h 1772"/>
                <a:gd name="T8" fmla="*/ 304 w 304"/>
                <a:gd name="T9" fmla="*/ 0 h 1772"/>
                <a:gd name="T10" fmla="*/ 152 w 304"/>
                <a:gd name="T11" fmla="*/ 0 h 1772"/>
                <a:gd name="T12" fmla="*/ 152 w 304"/>
                <a:gd name="T13" fmla="*/ 1772 h 1772"/>
                <a:gd name="T14" fmla="*/ 304 w 304"/>
                <a:gd name="T15" fmla="*/ 1772 h 1772"/>
                <a:gd name="T16" fmla="*/ 0 w 304"/>
                <a:gd name="T17" fmla="*/ 1772 h 1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1772">
                  <a:moveTo>
                    <a:pt x="0" y="1772"/>
                  </a:moveTo>
                  <a:lnTo>
                    <a:pt x="152" y="1772"/>
                  </a:lnTo>
                  <a:lnTo>
                    <a:pt x="152" y="0"/>
                  </a:lnTo>
                  <a:lnTo>
                    <a:pt x="0" y="0"/>
                  </a:lnTo>
                  <a:lnTo>
                    <a:pt x="304" y="0"/>
                  </a:lnTo>
                  <a:lnTo>
                    <a:pt x="152" y="0"/>
                  </a:lnTo>
                  <a:lnTo>
                    <a:pt x="152" y="1772"/>
                  </a:lnTo>
                  <a:lnTo>
                    <a:pt x="304" y="1772"/>
                  </a:lnTo>
                  <a:lnTo>
                    <a:pt x="0" y="1772"/>
                  </a:lnTo>
                </a:path>
              </a:pathLst>
            </a:custGeom>
            <a:noFill/>
            <a:ln w="4763" cap="flat">
              <a:solidFill>
                <a:srgbClr val="3E58A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14375" name="Freeform 39"/>
            <p:cNvSpPr>
              <a:spLocks/>
            </p:cNvSpPr>
            <p:nvPr/>
          </p:nvSpPr>
          <p:spPr bwMode="auto">
            <a:xfrm>
              <a:off x="3971" y="1796"/>
              <a:ext cx="0" cy="227"/>
            </a:xfrm>
            <a:custGeom>
              <a:avLst/>
              <a:gdLst>
                <a:gd name="T0" fmla="*/ 1649 h 1649"/>
                <a:gd name="T1" fmla="*/ 0 h 1649"/>
                <a:gd name="T2" fmla="*/ 1649 h 1649"/>
              </a:gdLst>
              <a:ahLst/>
              <a:cxnLst>
                <a:cxn ang="0">
                  <a:pos x="0" y="T0"/>
                </a:cxn>
                <a:cxn ang="0">
                  <a:pos x="0" y="T1"/>
                </a:cxn>
                <a:cxn ang="0">
                  <a:pos x="0" y="T2"/>
                </a:cxn>
              </a:cxnLst>
              <a:rect l="0" t="0" r="r" b="b"/>
              <a:pathLst>
                <a:path h="1649">
                  <a:moveTo>
                    <a:pt x="0" y="1649"/>
                  </a:moveTo>
                  <a:lnTo>
                    <a:pt x="0" y="0"/>
                  </a:lnTo>
                  <a:lnTo>
                    <a:pt x="0" y="1649"/>
                  </a:lnTo>
                  <a:close/>
                </a:path>
              </a:pathLst>
            </a:custGeom>
            <a:solidFill>
              <a:srgbClr val="2EB848"/>
            </a:solidFill>
            <a:ln w="4763" cap="flat">
              <a:solidFill>
                <a:srgbClr val="2EB848"/>
              </a:solidFill>
              <a:prstDash val="solid"/>
              <a:miter lim="800000"/>
              <a:headEnd/>
              <a:tailEnd/>
            </a:ln>
          </p:spPr>
          <p:txBody>
            <a:bodyPr/>
            <a:lstStyle/>
            <a:p>
              <a:endParaRPr lang="en-IE"/>
            </a:p>
          </p:txBody>
        </p:sp>
        <p:sp>
          <p:nvSpPr>
            <p:cNvPr id="14376" name="Freeform 40"/>
            <p:cNvSpPr>
              <a:spLocks/>
            </p:cNvSpPr>
            <p:nvPr/>
          </p:nvSpPr>
          <p:spPr bwMode="auto">
            <a:xfrm>
              <a:off x="3951" y="1796"/>
              <a:ext cx="41" cy="227"/>
            </a:xfrm>
            <a:custGeom>
              <a:avLst/>
              <a:gdLst>
                <a:gd name="T0" fmla="*/ 0 w 304"/>
                <a:gd name="T1" fmla="*/ 1649 h 1649"/>
                <a:gd name="T2" fmla="*/ 152 w 304"/>
                <a:gd name="T3" fmla="*/ 1649 h 1649"/>
                <a:gd name="T4" fmla="*/ 152 w 304"/>
                <a:gd name="T5" fmla="*/ 0 h 1649"/>
                <a:gd name="T6" fmla="*/ 0 w 304"/>
                <a:gd name="T7" fmla="*/ 0 h 1649"/>
                <a:gd name="T8" fmla="*/ 304 w 304"/>
                <a:gd name="T9" fmla="*/ 0 h 1649"/>
                <a:gd name="T10" fmla="*/ 152 w 304"/>
                <a:gd name="T11" fmla="*/ 0 h 1649"/>
                <a:gd name="T12" fmla="*/ 152 w 304"/>
                <a:gd name="T13" fmla="*/ 1649 h 1649"/>
                <a:gd name="T14" fmla="*/ 304 w 304"/>
                <a:gd name="T15" fmla="*/ 1649 h 1649"/>
                <a:gd name="T16" fmla="*/ 0 w 304"/>
                <a:gd name="T17" fmla="*/ 1649 h 1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1649">
                  <a:moveTo>
                    <a:pt x="0" y="1649"/>
                  </a:moveTo>
                  <a:lnTo>
                    <a:pt x="152" y="1649"/>
                  </a:lnTo>
                  <a:lnTo>
                    <a:pt x="152" y="0"/>
                  </a:lnTo>
                  <a:lnTo>
                    <a:pt x="0" y="0"/>
                  </a:lnTo>
                  <a:lnTo>
                    <a:pt x="304" y="0"/>
                  </a:lnTo>
                  <a:lnTo>
                    <a:pt x="152" y="0"/>
                  </a:lnTo>
                  <a:lnTo>
                    <a:pt x="152" y="1649"/>
                  </a:lnTo>
                  <a:lnTo>
                    <a:pt x="304" y="1649"/>
                  </a:lnTo>
                  <a:lnTo>
                    <a:pt x="0" y="1649"/>
                  </a:lnTo>
                </a:path>
              </a:pathLst>
            </a:custGeom>
            <a:noFill/>
            <a:ln w="4763" cap="flat">
              <a:solidFill>
                <a:srgbClr val="2EB848"/>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14377" name="Freeform 41"/>
            <p:cNvSpPr>
              <a:spLocks/>
            </p:cNvSpPr>
            <p:nvPr/>
          </p:nvSpPr>
          <p:spPr bwMode="auto">
            <a:xfrm>
              <a:off x="4408" y="1922"/>
              <a:ext cx="0" cy="188"/>
            </a:xfrm>
            <a:custGeom>
              <a:avLst/>
              <a:gdLst>
                <a:gd name="T0" fmla="*/ 1370 h 1370"/>
                <a:gd name="T1" fmla="*/ 0 h 1370"/>
                <a:gd name="T2" fmla="*/ 1370 h 1370"/>
              </a:gdLst>
              <a:ahLst/>
              <a:cxnLst>
                <a:cxn ang="0">
                  <a:pos x="0" y="T0"/>
                </a:cxn>
                <a:cxn ang="0">
                  <a:pos x="0" y="T1"/>
                </a:cxn>
                <a:cxn ang="0">
                  <a:pos x="0" y="T2"/>
                </a:cxn>
              </a:cxnLst>
              <a:rect l="0" t="0" r="r" b="b"/>
              <a:pathLst>
                <a:path h="1370">
                  <a:moveTo>
                    <a:pt x="0" y="1370"/>
                  </a:moveTo>
                  <a:lnTo>
                    <a:pt x="0" y="0"/>
                  </a:lnTo>
                  <a:lnTo>
                    <a:pt x="0" y="1370"/>
                  </a:lnTo>
                  <a:close/>
                </a:path>
              </a:pathLst>
            </a:custGeom>
            <a:solidFill>
              <a:srgbClr val="2EB848"/>
            </a:solidFill>
            <a:ln w="4763" cap="flat">
              <a:solidFill>
                <a:srgbClr val="2EB848"/>
              </a:solidFill>
              <a:prstDash val="solid"/>
              <a:miter lim="800000"/>
              <a:headEnd/>
              <a:tailEnd/>
            </a:ln>
          </p:spPr>
          <p:txBody>
            <a:bodyPr/>
            <a:lstStyle/>
            <a:p>
              <a:endParaRPr lang="en-IE"/>
            </a:p>
          </p:txBody>
        </p:sp>
        <p:sp>
          <p:nvSpPr>
            <p:cNvPr id="14378" name="Freeform 42"/>
            <p:cNvSpPr>
              <a:spLocks/>
            </p:cNvSpPr>
            <p:nvPr/>
          </p:nvSpPr>
          <p:spPr bwMode="auto">
            <a:xfrm>
              <a:off x="4388" y="1922"/>
              <a:ext cx="40" cy="188"/>
            </a:xfrm>
            <a:custGeom>
              <a:avLst/>
              <a:gdLst>
                <a:gd name="T0" fmla="*/ 0 w 304"/>
                <a:gd name="T1" fmla="*/ 1370 h 1370"/>
                <a:gd name="T2" fmla="*/ 152 w 304"/>
                <a:gd name="T3" fmla="*/ 1370 h 1370"/>
                <a:gd name="T4" fmla="*/ 152 w 304"/>
                <a:gd name="T5" fmla="*/ 0 h 1370"/>
                <a:gd name="T6" fmla="*/ 0 w 304"/>
                <a:gd name="T7" fmla="*/ 0 h 1370"/>
                <a:gd name="T8" fmla="*/ 304 w 304"/>
                <a:gd name="T9" fmla="*/ 0 h 1370"/>
                <a:gd name="T10" fmla="*/ 152 w 304"/>
                <a:gd name="T11" fmla="*/ 0 h 1370"/>
                <a:gd name="T12" fmla="*/ 152 w 304"/>
                <a:gd name="T13" fmla="*/ 1370 h 1370"/>
                <a:gd name="T14" fmla="*/ 304 w 304"/>
                <a:gd name="T15" fmla="*/ 1370 h 1370"/>
                <a:gd name="T16" fmla="*/ 0 w 304"/>
                <a:gd name="T17" fmla="*/ 1370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1370">
                  <a:moveTo>
                    <a:pt x="0" y="1370"/>
                  </a:moveTo>
                  <a:lnTo>
                    <a:pt x="152" y="1370"/>
                  </a:lnTo>
                  <a:lnTo>
                    <a:pt x="152" y="0"/>
                  </a:lnTo>
                  <a:lnTo>
                    <a:pt x="0" y="0"/>
                  </a:lnTo>
                  <a:lnTo>
                    <a:pt x="304" y="0"/>
                  </a:lnTo>
                  <a:lnTo>
                    <a:pt x="152" y="0"/>
                  </a:lnTo>
                  <a:lnTo>
                    <a:pt x="152" y="1370"/>
                  </a:lnTo>
                  <a:lnTo>
                    <a:pt x="304" y="1370"/>
                  </a:lnTo>
                  <a:lnTo>
                    <a:pt x="0" y="1370"/>
                  </a:lnTo>
                </a:path>
              </a:pathLst>
            </a:custGeom>
            <a:noFill/>
            <a:ln w="4763" cap="flat">
              <a:solidFill>
                <a:srgbClr val="2EB848"/>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14379" name="Oval 43"/>
            <p:cNvSpPr>
              <a:spLocks noChangeArrowheads="1"/>
            </p:cNvSpPr>
            <p:nvPr/>
          </p:nvSpPr>
          <p:spPr bwMode="auto">
            <a:xfrm>
              <a:off x="3801" y="1914"/>
              <a:ext cx="18" cy="18"/>
            </a:xfrm>
            <a:prstGeom prst="ellipse">
              <a:avLst/>
            </a:prstGeom>
            <a:noFill/>
            <a:ln w="4763">
              <a:solidFill>
                <a:srgbClr val="3E58AC"/>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14380" name="Oval 44"/>
            <p:cNvSpPr>
              <a:spLocks noChangeArrowheads="1"/>
            </p:cNvSpPr>
            <p:nvPr/>
          </p:nvSpPr>
          <p:spPr bwMode="auto">
            <a:xfrm>
              <a:off x="4238" y="1238"/>
              <a:ext cx="18" cy="18"/>
            </a:xfrm>
            <a:prstGeom prst="ellipse">
              <a:avLst/>
            </a:prstGeom>
            <a:noFill/>
            <a:ln w="4763">
              <a:solidFill>
                <a:srgbClr val="3E58AC"/>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14381" name="Oval 45"/>
            <p:cNvSpPr>
              <a:spLocks noChangeArrowheads="1"/>
            </p:cNvSpPr>
            <p:nvPr/>
          </p:nvSpPr>
          <p:spPr bwMode="auto">
            <a:xfrm>
              <a:off x="3962" y="1901"/>
              <a:ext cx="18" cy="18"/>
            </a:xfrm>
            <a:prstGeom prst="ellipse">
              <a:avLst/>
            </a:prstGeom>
            <a:noFill/>
            <a:ln w="4763">
              <a:solidFill>
                <a:srgbClr val="2EB848"/>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14382" name="Oval 46"/>
            <p:cNvSpPr>
              <a:spLocks noChangeArrowheads="1"/>
            </p:cNvSpPr>
            <p:nvPr/>
          </p:nvSpPr>
          <p:spPr bwMode="auto">
            <a:xfrm>
              <a:off x="4399" y="2007"/>
              <a:ext cx="18" cy="18"/>
            </a:xfrm>
            <a:prstGeom prst="ellipse">
              <a:avLst/>
            </a:prstGeom>
            <a:noFill/>
            <a:ln w="4763">
              <a:solidFill>
                <a:srgbClr val="2EB848"/>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14383" name="Freeform 47"/>
            <p:cNvSpPr>
              <a:spLocks/>
            </p:cNvSpPr>
            <p:nvPr/>
          </p:nvSpPr>
          <p:spPr bwMode="auto">
            <a:xfrm>
              <a:off x="4630" y="1047"/>
              <a:ext cx="18" cy="38"/>
            </a:xfrm>
            <a:custGeom>
              <a:avLst/>
              <a:gdLst>
                <a:gd name="T0" fmla="*/ 69 w 137"/>
                <a:gd name="T1" fmla="*/ 0 h 275"/>
                <a:gd name="T2" fmla="*/ 69 w 137"/>
                <a:gd name="T3" fmla="*/ 275 h 275"/>
                <a:gd name="T4" fmla="*/ 0 w 137"/>
                <a:gd name="T5" fmla="*/ 275 h 275"/>
                <a:gd name="T6" fmla="*/ 137 w 137"/>
                <a:gd name="T7" fmla="*/ 275 h 275"/>
                <a:gd name="T8" fmla="*/ 69 w 137"/>
                <a:gd name="T9" fmla="*/ 275 h 275"/>
                <a:gd name="T10" fmla="*/ 69 w 137"/>
                <a:gd name="T11" fmla="*/ 0 h 275"/>
                <a:gd name="T12" fmla="*/ 0 w 137"/>
                <a:gd name="T13" fmla="*/ 0 h 275"/>
                <a:gd name="T14" fmla="*/ 137 w 137"/>
                <a:gd name="T15" fmla="*/ 0 h 275"/>
                <a:gd name="T16" fmla="*/ 69 w 137"/>
                <a:gd name="T17"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275">
                  <a:moveTo>
                    <a:pt x="69" y="0"/>
                  </a:moveTo>
                  <a:lnTo>
                    <a:pt x="69" y="275"/>
                  </a:lnTo>
                  <a:lnTo>
                    <a:pt x="0" y="275"/>
                  </a:lnTo>
                  <a:lnTo>
                    <a:pt x="137" y="275"/>
                  </a:lnTo>
                  <a:lnTo>
                    <a:pt x="69" y="275"/>
                  </a:lnTo>
                  <a:lnTo>
                    <a:pt x="69" y="0"/>
                  </a:lnTo>
                  <a:lnTo>
                    <a:pt x="0" y="0"/>
                  </a:lnTo>
                  <a:lnTo>
                    <a:pt x="137" y="0"/>
                  </a:lnTo>
                  <a:lnTo>
                    <a:pt x="69" y="0"/>
                  </a:lnTo>
                </a:path>
              </a:pathLst>
            </a:custGeom>
            <a:solidFill>
              <a:srgbClr val="3E58AC"/>
            </a:solidFill>
            <a:ln w="4763" cap="flat">
              <a:solidFill>
                <a:srgbClr val="3E58AC"/>
              </a:solidFill>
              <a:prstDash val="solid"/>
              <a:miter lim="800000"/>
              <a:headEnd/>
              <a:tailEnd/>
            </a:ln>
          </p:spPr>
          <p:txBody>
            <a:bodyPr/>
            <a:lstStyle/>
            <a:p>
              <a:endParaRPr lang="en-IE"/>
            </a:p>
          </p:txBody>
        </p:sp>
        <p:sp>
          <p:nvSpPr>
            <p:cNvPr id="14384" name="Freeform 48"/>
            <p:cNvSpPr>
              <a:spLocks/>
            </p:cNvSpPr>
            <p:nvPr/>
          </p:nvSpPr>
          <p:spPr bwMode="auto">
            <a:xfrm>
              <a:off x="4630" y="1095"/>
              <a:ext cx="18" cy="38"/>
            </a:xfrm>
            <a:custGeom>
              <a:avLst/>
              <a:gdLst>
                <a:gd name="T0" fmla="*/ 69 w 137"/>
                <a:gd name="T1" fmla="*/ 0 h 276"/>
                <a:gd name="T2" fmla="*/ 69 w 137"/>
                <a:gd name="T3" fmla="*/ 276 h 276"/>
                <a:gd name="T4" fmla="*/ 0 w 137"/>
                <a:gd name="T5" fmla="*/ 276 h 276"/>
                <a:gd name="T6" fmla="*/ 137 w 137"/>
                <a:gd name="T7" fmla="*/ 276 h 276"/>
                <a:gd name="T8" fmla="*/ 69 w 137"/>
                <a:gd name="T9" fmla="*/ 276 h 276"/>
                <a:gd name="T10" fmla="*/ 69 w 137"/>
                <a:gd name="T11" fmla="*/ 0 h 276"/>
                <a:gd name="T12" fmla="*/ 0 w 137"/>
                <a:gd name="T13" fmla="*/ 0 h 276"/>
                <a:gd name="T14" fmla="*/ 137 w 137"/>
                <a:gd name="T15" fmla="*/ 0 h 276"/>
                <a:gd name="T16" fmla="*/ 69 w 137"/>
                <a:gd name="T17"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276">
                  <a:moveTo>
                    <a:pt x="69" y="0"/>
                  </a:moveTo>
                  <a:lnTo>
                    <a:pt x="69" y="276"/>
                  </a:lnTo>
                  <a:lnTo>
                    <a:pt x="0" y="276"/>
                  </a:lnTo>
                  <a:lnTo>
                    <a:pt x="137" y="276"/>
                  </a:lnTo>
                  <a:lnTo>
                    <a:pt x="69" y="276"/>
                  </a:lnTo>
                  <a:lnTo>
                    <a:pt x="69" y="0"/>
                  </a:lnTo>
                  <a:lnTo>
                    <a:pt x="0" y="0"/>
                  </a:lnTo>
                  <a:lnTo>
                    <a:pt x="137" y="0"/>
                  </a:lnTo>
                  <a:lnTo>
                    <a:pt x="69" y="0"/>
                  </a:lnTo>
                </a:path>
              </a:pathLst>
            </a:custGeom>
            <a:solidFill>
              <a:srgbClr val="2EB848"/>
            </a:solidFill>
            <a:ln w="4763" cap="flat">
              <a:solidFill>
                <a:srgbClr val="2EB848"/>
              </a:solidFill>
              <a:prstDash val="solid"/>
              <a:miter lim="800000"/>
              <a:headEnd/>
              <a:tailEnd/>
            </a:ln>
          </p:spPr>
          <p:txBody>
            <a:bodyPr/>
            <a:lstStyle/>
            <a:p>
              <a:endParaRPr lang="en-IE"/>
            </a:p>
          </p:txBody>
        </p:sp>
        <p:sp>
          <p:nvSpPr>
            <p:cNvPr id="14385" name="Rectangle 49"/>
            <p:cNvSpPr>
              <a:spLocks noChangeArrowheads="1"/>
            </p:cNvSpPr>
            <p:nvPr/>
          </p:nvSpPr>
          <p:spPr bwMode="auto">
            <a:xfrm>
              <a:off x="4668" y="1094"/>
              <a:ext cx="92" cy="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500">
                  <a:solidFill>
                    <a:srgbClr val="000000"/>
                  </a:solidFill>
                </a:rPr>
                <a:t>infer</a:t>
              </a:r>
              <a:endParaRPr lang="en-US"/>
            </a:p>
          </p:txBody>
        </p:sp>
        <p:sp>
          <p:nvSpPr>
            <p:cNvPr id="14386" name="Rectangle 50"/>
            <p:cNvSpPr>
              <a:spLocks noChangeArrowheads="1"/>
            </p:cNvSpPr>
            <p:nvPr/>
          </p:nvSpPr>
          <p:spPr bwMode="auto">
            <a:xfrm>
              <a:off x="4668" y="1046"/>
              <a:ext cx="110" cy="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500">
                  <a:solidFill>
                    <a:srgbClr val="000000"/>
                  </a:solidFill>
                </a:rPr>
                <a:t>comp</a:t>
              </a:r>
              <a:endParaRPr lang="en-US"/>
            </a:p>
          </p:txBody>
        </p:sp>
      </p:grpSp>
      <p:sp>
        <p:nvSpPr>
          <p:cNvPr id="14338" name="Rectangle 2"/>
          <p:cNvSpPr>
            <a:spLocks noGrp="1" noChangeArrowheads="1"/>
          </p:cNvSpPr>
          <p:nvPr>
            <p:ph type="title"/>
          </p:nvPr>
        </p:nvSpPr>
        <p:spPr>
          <a:xfrm>
            <a:off x="251520" y="-99392"/>
            <a:ext cx="8229600" cy="1143000"/>
          </a:xfrm>
        </p:spPr>
        <p:txBody>
          <a:bodyPr/>
          <a:lstStyle/>
          <a:p>
            <a:r>
              <a:rPr lang="en-GB" dirty="0" smtClean="0"/>
              <a:t>Parametric: t-tests</a:t>
            </a:r>
            <a:endParaRPr lang="en-US" dirty="0"/>
          </a:p>
        </p:txBody>
      </p:sp>
      <p:pic>
        <p:nvPicPr>
          <p:cNvPr id="14345" name="Picture 9"/>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827088" y="1773238"/>
            <a:ext cx="3427412" cy="1504950"/>
          </a:xfrm>
          <a:noFill/>
          <a:ln/>
        </p:spPr>
      </p:pic>
      <p:sp>
        <p:nvSpPr>
          <p:cNvPr id="14339" name="Rectangle 3"/>
          <p:cNvSpPr>
            <a:spLocks noGrp="1" noChangeArrowheads="1"/>
          </p:cNvSpPr>
          <p:nvPr>
            <p:ph type="body" sz="half" idx="3"/>
          </p:nvPr>
        </p:nvSpPr>
        <p:spPr/>
        <p:txBody>
          <a:bodyPr>
            <a:normAutofit lnSpcReduction="10000"/>
          </a:bodyPr>
          <a:lstStyle/>
          <a:p>
            <a:pPr>
              <a:lnSpc>
                <a:spcPct val="90000"/>
              </a:lnSpc>
            </a:pPr>
            <a:r>
              <a:rPr lang="en-GB" sz="2400" dirty="0"/>
              <a:t>Compare the </a:t>
            </a:r>
            <a:r>
              <a:rPr lang="en-GB" sz="2400" b="1" dirty="0"/>
              <a:t>mean</a:t>
            </a:r>
            <a:r>
              <a:rPr lang="en-GB" sz="2400" dirty="0"/>
              <a:t> between 2 </a:t>
            </a:r>
            <a:r>
              <a:rPr lang="en-GB" sz="2400" dirty="0" smtClean="0"/>
              <a:t>samples/groups/conditions</a:t>
            </a:r>
            <a:endParaRPr lang="en-GB" sz="2400" dirty="0"/>
          </a:p>
          <a:p>
            <a:pPr>
              <a:lnSpc>
                <a:spcPct val="90000"/>
              </a:lnSpc>
            </a:pPr>
            <a:r>
              <a:rPr lang="en-GB" altLang="zh-CN" sz="2400" b="1" dirty="0">
                <a:ea typeface="宋体" charset="-122"/>
              </a:rPr>
              <a:t>I</a:t>
            </a:r>
            <a:r>
              <a:rPr lang="en-GB" altLang="zh-CN" sz="2400" b="1" dirty="0" smtClean="0">
                <a:ea typeface="宋体" charset="-122"/>
              </a:rPr>
              <a:t>f </a:t>
            </a:r>
            <a:r>
              <a:rPr lang="en-GB" altLang="zh-CN" sz="2400" b="1" dirty="0">
                <a:ea typeface="宋体" charset="-122"/>
              </a:rPr>
              <a:t>2 samples are taken from the same population, then they should have fairly similar means </a:t>
            </a:r>
          </a:p>
          <a:p>
            <a:pPr>
              <a:lnSpc>
                <a:spcPct val="90000"/>
              </a:lnSpc>
              <a:buFontTx/>
              <a:buNone/>
            </a:pPr>
            <a:r>
              <a:rPr lang="en-GB" altLang="zh-CN" sz="2400" b="1" dirty="0">
                <a:ea typeface="宋体" charset="-122"/>
                <a:sym typeface="Wingdings" pitchFamily="2" charset="2"/>
              </a:rPr>
              <a:t>	</a:t>
            </a:r>
            <a:r>
              <a:rPr lang="en-US" altLang="zh-CN" sz="2400" dirty="0">
                <a:ea typeface="宋体" charset="-122"/>
              </a:rPr>
              <a:t> </a:t>
            </a:r>
            <a:r>
              <a:rPr lang="en-US" altLang="zh-CN" sz="2400" b="1" dirty="0">
                <a:ea typeface="宋体" charset="-122"/>
              </a:rPr>
              <a:t>if 2 means are statistically different</a:t>
            </a:r>
            <a:r>
              <a:rPr lang="en-US" altLang="zh-CN" sz="2400" dirty="0">
                <a:ea typeface="宋体" charset="-122"/>
              </a:rPr>
              <a:t>, then </a:t>
            </a:r>
            <a:r>
              <a:rPr lang="en-US" altLang="zh-CN" sz="2400" b="1" dirty="0">
                <a:ea typeface="宋体" charset="-122"/>
              </a:rPr>
              <a:t>the samples are likely to be drawn from 2 different populations</a:t>
            </a:r>
            <a:r>
              <a:rPr lang="en-US" altLang="zh-CN" sz="2400" dirty="0">
                <a:ea typeface="宋体" charset="-122"/>
              </a:rPr>
              <a:t>, </a:t>
            </a:r>
            <a:r>
              <a:rPr lang="en-US" altLang="zh-CN" sz="2400" dirty="0" smtClean="0">
                <a:ea typeface="宋体" charset="-122"/>
              </a:rPr>
              <a:t>i.e. </a:t>
            </a:r>
            <a:r>
              <a:rPr lang="en-US" altLang="zh-CN" sz="2400" dirty="0">
                <a:ea typeface="宋体" charset="-122"/>
              </a:rPr>
              <a:t>they really are different</a:t>
            </a:r>
            <a:r>
              <a:rPr lang="en-GB" altLang="zh-CN" sz="2400" dirty="0">
                <a:ea typeface="宋体" charset="-122"/>
              </a:rPr>
              <a:t>  </a:t>
            </a:r>
            <a:endParaRPr lang="en-US" sz="2400" dirty="0"/>
          </a:p>
        </p:txBody>
      </p:sp>
      <p:sp>
        <p:nvSpPr>
          <p:cNvPr id="14348" name="Text Box 12"/>
          <p:cNvSpPr txBox="1">
            <a:spLocks noChangeArrowheads="1"/>
          </p:cNvSpPr>
          <p:nvPr/>
        </p:nvSpPr>
        <p:spPr bwMode="auto">
          <a:xfrm>
            <a:off x="7235825" y="1628775"/>
            <a:ext cx="431800" cy="366713"/>
          </a:xfrm>
          <a:prstGeom prst="rect">
            <a:avLst/>
          </a:prstGeom>
          <a:solidFill>
            <a:schemeClr val="bg1"/>
          </a:solidFill>
          <a:ln>
            <a:noFill/>
          </a:ln>
          <a:effectLst/>
          <a:extLst>
            <a:ext uri="{91240B29-F687-4F45-9708-019B960494DF}">
              <a14:hiddenLine xmlns:a14="http://schemas.microsoft.com/office/drawing/2010/main" w="15875" algn="ctr">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a:p>
        </p:txBody>
      </p:sp>
      <p:sp>
        <p:nvSpPr>
          <p:cNvPr id="14349" name="Text Box 13"/>
          <p:cNvSpPr txBox="1">
            <a:spLocks noChangeArrowheads="1"/>
          </p:cNvSpPr>
          <p:nvPr/>
        </p:nvSpPr>
        <p:spPr bwMode="auto">
          <a:xfrm>
            <a:off x="5795963" y="3573463"/>
            <a:ext cx="1512887" cy="214312"/>
          </a:xfrm>
          <a:prstGeom prst="rect">
            <a:avLst/>
          </a:prstGeom>
          <a:solidFill>
            <a:schemeClr val="bg1"/>
          </a:solidFill>
          <a:ln>
            <a:noFill/>
          </a:ln>
          <a:effectLst/>
          <a:extLst>
            <a:ext uri="{91240B29-F687-4F45-9708-019B960494DF}">
              <a14:hiddenLine xmlns:a14="http://schemas.microsoft.com/office/drawing/2010/main" w="15875" algn="ctr">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800"/>
              <a:t>Exp. 1            Exp. 2</a:t>
            </a:r>
            <a:endParaRPr lang="en-US" sz="800"/>
          </a:p>
        </p:txBody>
      </p:sp>
    </p:spTree>
    <p:extLst>
      <p:ext uri="{BB962C8B-B14F-4D97-AF65-F5344CB8AC3E}">
        <p14:creationId xmlns:p14="http://schemas.microsoft.com/office/powerpoint/2010/main" val="298381880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dirty="0"/>
              <a:t>t</a:t>
            </a:r>
            <a:r>
              <a:rPr lang="en-US" dirty="0" smtClean="0"/>
              <a:t> Distribution</a:t>
            </a:r>
            <a:endParaRPr lang="en-US" dirty="0"/>
          </a:p>
        </p:txBody>
      </p:sp>
      <p:sp>
        <p:nvSpPr>
          <p:cNvPr id="52227" name="Rectangle 3"/>
          <p:cNvSpPr>
            <a:spLocks noGrp="1" noChangeArrowheads="1"/>
          </p:cNvSpPr>
          <p:nvPr>
            <p:ph type="body" idx="1"/>
          </p:nvPr>
        </p:nvSpPr>
        <p:spPr/>
        <p:txBody>
          <a:bodyPr/>
          <a:lstStyle/>
          <a:p>
            <a:r>
              <a:rPr lang="en-US" dirty="0" smtClean="0"/>
              <a:t>Very similar to the Z distribution by assuming normality.</a:t>
            </a:r>
          </a:p>
          <a:p>
            <a:endParaRPr lang="en-US" dirty="0" smtClean="0"/>
          </a:p>
          <a:p>
            <a:r>
              <a:rPr lang="en-US" dirty="0" smtClean="0"/>
              <a:t>Normality is obtained after about 120 data observations.</a:t>
            </a:r>
          </a:p>
          <a:p>
            <a:pPr lvl="1"/>
            <a:r>
              <a:rPr lang="en-US" dirty="0" smtClean="0"/>
              <a:t>In which case t = z </a:t>
            </a:r>
          </a:p>
          <a:p>
            <a:pPr marL="0" indent="0">
              <a:buNone/>
            </a:pPr>
            <a:endParaRPr lang="en-US" dirty="0" smtClean="0"/>
          </a:p>
          <a:p>
            <a:r>
              <a:rPr lang="en-US" dirty="0" smtClean="0"/>
              <a:t>Basic rule of parameter estimation: </a:t>
            </a:r>
          </a:p>
          <a:p>
            <a:pPr lvl="1"/>
            <a:r>
              <a:rPr lang="en-US" dirty="0"/>
              <a:t>T</a:t>
            </a:r>
            <a:r>
              <a:rPr lang="en-US" dirty="0" smtClean="0"/>
              <a:t>he higher the observations (N) of sample the more reflective of overall population. </a:t>
            </a:r>
            <a:endParaRPr lang="en-US" dirty="0"/>
          </a:p>
        </p:txBody>
      </p:sp>
    </p:spTree>
    <p:extLst>
      <p:ext uri="{BB962C8B-B14F-4D97-AF65-F5344CB8AC3E}">
        <p14:creationId xmlns:p14="http://schemas.microsoft.com/office/powerpoint/2010/main" val="105020218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9552" y="-99392"/>
            <a:ext cx="7708900" cy="1143000"/>
          </a:xfrm>
        </p:spPr>
        <p:txBody>
          <a:bodyPr/>
          <a:lstStyle/>
          <a:p>
            <a:r>
              <a:rPr lang="en-US" altLang="en-US" dirty="0" smtClean="0"/>
              <a:t>The t Distribution</a:t>
            </a:r>
          </a:p>
        </p:txBody>
      </p:sp>
      <p:sp>
        <p:nvSpPr>
          <p:cNvPr id="2" name="Text Placeholder 1"/>
          <p:cNvSpPr>
            <a:spLocks noGrp="1"/>
          </p:cNvSpPr>
          <p:nvPr>
            <p:ph type="body" sz="half" idx="1"/>
          </p:nvPr>
        </p:nvSpPr>
        <p:spPr>
          <a:xfrm>
            <a:off x="467544" y="1141412"/>
            <a:ext cx="8676456" cy="2185988"/>
          </a:xfrm>
        </p:spPr>
        <p:txBody>
          <a:bodyPr/>
          <a:lstStyle/>
          <a:p>
            <a:r>
              <a:rPr lang="en-US" altLang="en-US" dirty="0" smtClean="0"/>
              <a:t>The t distribution is a short, fat relative of the normal. </a:t>
            </a:r>
          </a:p>
          <a:p>
            <a:r>
              <a:rPr lang="en-US" altLang="en-US" dirty="0" smtClean="0"/>
              <a:t>The shape of t depends on its degrees of freedom. </a:t>
            </a:r>
          </a:p>
          <a:p>
            <a:r>
              <a:rPr lang="en-US" altLang="en-US" dirty="0" smtClean="0"/>
              <a:t>As N becomes infinitely large, t becomes normal and becomes z</a:t>
            </a:r>
            <a:endParaRPr lang="en-IE" dirty="0"/>
          </a:p>
        </p:txBody>
      </p:sp>
      <p:sp>
        <p:nvSpPr>
          <p:cNvPr id="6" name="Content Placeholder 5"/>
          <p:cNvSpPr>
            <a:spLocks noGrp="1"/>
          </p:cNvSpPr>
          <p:nvPr>
            <p:ph sz="half" idx="2"/>
          </p:nvPr>
        </p:nvSpPr>
        <p:spPr/>
        <p:txBody>
          <a:bodyPr/>
          <a:lstStyle/>
          <a:p>
            <a:endParaRPr lang="en-IE"/>
          </a:p>
        </p:txBody>
      </p:sp>
      <p:pic>
        <p:nvPicPr>
          <p:cNvPr id="9221" name="Picture 6" descr="C:\My Documents\My Pictures\tdist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327400"/>
            <a:ext cx="5410200"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480681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a:t>t</a:t>
            </a:r>
            <a:r>
              <a:rPr lang="en-IE" dirty="0" smtClean="0"/>
              <a:t> distribution critical values table</a:t>
            </a:r>
            <a:endParaRPr lang="en-IE" dirty="0"/>
          </a:p>
        </p:txBody>
      </p:sp>
      <p:sp>
        <p:nvSpPr>
          <p:cNvPr id="6" name="Content Placeholder 5"/>
          <p:cNvSpPr>
            <a:spLocks noGrp="1"/>
          </p:cNvSpPr>
          <p:nvPr>
            <p:ph sz="quarter" idx="1"/>
          </p:nvPr>
        </p:nvSpPr>
        <p:spPr/>
        <p:txBody>
          <a:bodyPr/>
          <a:lstStyle/>
          <a:p>
            <a:r>
              <a:rPr lang="en-IE" dirty="0" smtClean="0"/>
              <a:t>Only need to check if your sample is smaller than 120</a:t>
            </a:r>
          </a:p>
          <a:p>
            <a:pPr marL="0" indent="0">
              <a:buNone/>
            </a:pPr>
            <a:endParaRPr lang="en-IE" dirty="0"/>
          </a:p>
          <a:p>
            <a:pPr marL="0" indent="0">
              <a:buNone/>
            </a:pPr>
            <a:r>
              <a:rPr lang="en-IE" dirty="0" smtClean="0">
                <a:hlinkClick r:id="rId2"/>
              </a:rPr>
              <a:t>https</a:t>
            </a:r>
            <a:r>
              <a:rPr lang="en-IE" dirty="0">
                <a:hlinkClick r:id="rId2"/>
              </a:rPr>
              <a:t>://</a:t>
            </a:r>
            <a:r>
              <a:rPr lang="en-IE" dirty="0" smtClean="0">
                <a:hlinkClick r:id="rId2"/>
              </a:rPr>
              <a:t>www.easycalculation.com/statistics/t-distribution-critical-value-table.php</a:t>
            </a:r>
            <a:endParaRPr lang="en-IE" dirty="0" smtClean="0"/>
          </a:p>
          <a:p>
            <a:endParaRPr lang="en-IE" dirty="0"/>
          </a:p>
          <a:p>
            <a:r>
              <a:rPr lang="en-IE" dirty="0" smtClean="0"/>
              <a:t>Your statistical tool will do this look up for you and calculate whether your test is statistically significant or not.</a:t>
            </a:r>
            <a:endParaRPr lang="en-IE" dirty="0"/>
          </a:p>
        </p:txBody>
      </p:sp>
    </p:spTree>
    <p:extLst>
      <p:ext uri="{BB962C8B-B14F-4D97-AF65-F5344CB8AC3E}">
        <p14:creationId xmlns:p14="http://schemas.microsoft.com/office/powerpoint/2010/main" val="123460637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r>
              <a:rPr lang="en-GB" sz="4000" dirty="0"/>
              <a:t>Comparison between </a:t>
            </a:r>
            <a:r>
              <a:rPr lang="en-GB" sz="4000" dirty="0" smtClean="0"/>
              <a:t>Conditions</a:t>
            </a:r>
            <a:endParaRPr lang="en-US" sz="4000" dirty="0"/>
          </a:p>
        </p:txBody>
      </p:sp>
      <p:pic>
        <p:nvPicPr>
          <p:cNvPr id="28678" name="Picture 6"/>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4932363" y="2654077"/>
            <a:ext cx="3810000" cy="2857500"/>
          </a:xfrm>
          <a:noFill/>
          <a:ln/>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15875" cap="flat" cmpd="sng" algn="ctr">
                <a:solidFill>
                  <a:srgbClr val="FF9900"/>
                </a:solidFill>
                <a:prstDash val="solid"/>
                <a:miter lim="800000"/>
                <a:headEnd/>
                <a:tailEnd/>
              </a14:hiddenLine>
            </a:ext>
          </a:extLst>
        </p:spPr>
      </p:pic>
      <p:pic>
        <p:nvPicPr>
          <p:cNvPr id="28679" name="Picture 7"/>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971550" y="2509614"/>
            <a:ext cx="3305175" cy="3295650"/>
          </a:xfrm>
          <a:noFill/>
          <a:ln/>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15875" cap="flat" cmpd="sng" algn="ctr">
                <a:solidFill>
                  <a:srgbClr val="FF9900"/>
                </a:solidFill>
                <a:prstDash val="solid"/>
                <a:miter lim="800000"/>
                <a:headEnd/>
                <a:tailEnd/>
              </a14:hiddenLine>
            </a:ext>
          </a:extLst>
        </p:spPr>
      </p:pic>
      <p:sp>
        <p:nvSpPr>
          <p:cNvPr id="28680" name="Text Box 8"/>
          <p:cNvSpPr txBox="1">
            <a:spLocks noChangeArrowheads="1"/>
          </p:cNvSpPr>
          <p:nvPr/>
        </p:nvSpPr>
        <p:spPr bwMode="auto">
          <a:xfrm>
            <a:off x="1619672" y="5935261"/>
            <a:ext cx="7345362" cy="36671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15875" algn="ctr">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dirty="0"/>
              <a:t>Reading aloud 		vs		 Picture naming</a:t>
            </a:r>
            <a:endParaRPr lang="en-US" dirty="0"/>
          </a:p>
        </p:txBody>
      </p:sp>
      <p:sp>
        <p:nvSpPr>
          <p:cNvPr id="28682" name="Text Box 10"/>
          <p:cNvSpPr txBox="1">
            <a:spLocks noChangeArrowheads="1"/>
          </p:cNvSpPr>
          <p:nvPr/>
        </p:nvSpPr>
        <p:spPr bwMode="auto">
          <a:xfrm>
            <a:off x="1259210" y="2104209"/>
            <a:ext cx="7561262" cy="366712"/>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15875" algn="ctr">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dirty="0"/>
              <a:t>Reading aloud (script)	    vs	“Reading” finger spelling (sign)</a:t>
            </a:r>
            <a:endParaRPr lang="en-US" dirty="0"/>
          </a:p>
        </p:txBody>
      </p:sp>
      <p:sp>
        <p:nvSpPr>
          <p:cNvPr id="2" name="TextBox 1"/>
          <p:cNvSpPr txBox="1"/>
          <p:nvPr/>
        </p:nvSpPr>
        <p:spPr>
          <a:xfrm>
            <a:off x="413383" y="1268760"/>
            <a:ext cx="8820472" cy="1015663"/>
          </a:xfrm>
          <a:prstGeom prst="rect">
            <a:avLst/>
          </a:prstGeom>
          <a:noFill/>
        </p:spPr>
        <p:txBody>
          <a:bodyPr wrap="square" rtlCol="0">
            <a:spAutoFit/>
          </a:bodyPr>
          <a:lstStyle/>
          <a:p>
            <a:r>
              <a:rPr lang="en-GB" sz="2000" b="1" dirty="0"/>
              <a:t>Is the activation </a:t>
            </a:r>
            <a:r>
              <a:rPr lang="en-GB" sz="2000" b="1" dirty="0" smtClean="0"/>
              <a:t> (from MRI) different </a:t>
            </a:r>
            <a:r>
              <a:rPr lang="en-GB" sz="2000" b="1" dirty="0"/>
              <a:t>when you compare 2 different conditions?</a:t>
            </a:r>
          </a:p>
          <a:p>
            <a:endParaRPr lang="en-IE" sz="2000" dirty="0"/>
          </a:p>
        </p:txBody>
      </p:sp>
    </p:spTree>
    <p:extLst>
      <p:ext uri="{BB962C8B-B14F-4D97-AF65-F5344CB8AC3E}">
        <p14:creationId xmlns:p14="http://schemas.microsoft.com/office/powerpoint/2010/main" val="410049613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a:xfrm>
            <a:off x="312738" y="0"/>
            <a:ext cx="8229600" cy="1143000"/>
          </a:xfrm>
        </p:spPr>
        <p:txBody>
          <a:bodyPr/>
          <a:lstStyle/>
          <a:p>
            <a:r>
              <a:rPr lang="en-GB" dirty="0" smtClean="0"/>
              <a:t>t-test</a:t>
            </a:r>
            <a:endParaRPr lang="en-US" dirty="0"/>
          </a:p>
        </p:txBody>
      </p:sp>
      <p:pic>
        <p:nvPicPr>
          <p:cNvPr id="33797" name="Picture 5"/>
          <p:cNvPicPr>
            <a:picLocks noGrp="1" noChangeAspect="1" noChangeArrowheads="1"/>
          </p:cNvPicPr>
          <p:nvPr>
            <p:ph sz="quarter" idx="1"/>
          </p:nvPr>
        </p:nvPicPr>
        <p:blipFill>
          <a:blip r:embed="rId3" cstate="print">
            <a:extLst>
              <a:ext uri="{28A0092B-C50C-407E-A947-70E740481C1C}">
                <a14:useLocalDpi xmlns:a14="http://schemas.microsoft.com/office/drawing/2010/main" val="0"/>
              </a:ext>
            </a:extLst>
          </a:blip>
          <a:srcRect/>
          <a:stretch>
            <a:fillRect/>
          </a:stretch>
        </p:blipFill>
        <p:spPr>
          <a:xfrm>
            <a:off x="395536" y="1412776"/>
            <a:ext cx="1579230" cy="2185988"/>
          </a:xfrm>
        </p:spPr>
      </p:pic>
      <p:pic>
        <p:nvPicPr>
          <p:cNvPr id="33801" name="Picture 9" descr="exp"/>
          <p:cNvPicPr>
            <a:picLocks noGrp="1" noChangeAspect="1" noChangeArrowheads="1"/>
          </p:cNvPicPr>
          <p:nvPr>
            <p:ph sz="quarter" idx="2"/>
          </p:nvPr>
        </p:nvPicPr>
        <p:blipFill rotWithShape="1">
          <a:blip r:embed="rId4" cstate="print">
            <a:extLst>
              <a:ext uri="{28A0092B-C50C-407E-A947-70E740481C1C}">
                <a14:useLocalDpi xmlns:a14="http://schemas.microsoft.com/office/drawing/2010/main" val="0"/>
              </a:ext>
            </a:extLst>
          </a:blip>
          <a:srcRect r="25237" b="-3928"/>
          <a:stretch/>
        </p:blipFill>
        <p:spPr>
          <a:xfrm>
            <a:off x="539552" y="3018274"/>
            <a:ext cx="2988835" cy="3107890"/>
          </a:xfrm>
        </p:spPr>
      </p:pic>
      <p:sp>
        <p:nvSpPr>
          <p:cNvPr id="33800" name="Rectangle 8"/>
          <p:cNvSpPr>
            <a:spLocks noGrp="1" noChangeArrowheads="1"/>
          </p:cNvSpPr>
          <p:nvPr>
            <p:ph type="body" sz="half" idx="3"/>
          </p:nvPr>
        </p:nvSpPr>
        <p:spPr>
          <a:xfrm>
            <a:off x="4427538" y="1124744"/>
            <a:ext cx="4608958" cy="5001419"/>
          </a:xfrm>
        </p:spPr>
        <p:txBody>
          <a:bodyPr>
            <a:noAutofit/>
          </a:bodyPr>
          <a:lstStyle/>
          <a:p>
            <a:r>
              <a:rPr lang="en-GB" sz="3200" dirty="0" smtClean="0"/>
              <a:t>Exp. 1</a:t>
            </a:r>
          </a:p>
          <a:p>
            <a:r>
              <a:rPr lang="en-GB" sz="3200" dirty="0" smtClean="0"/>
              <a:t>Reading script (blue) is compared to “Reading” finger spelling (green)</a:t>
            </a:r>
          </a:p>
          <a:p>
            <a:pPr lvl="1"/>
            <a:r>
              <a:rPr lang="en-GB" sz="2400" dirty="0" smtClean="0"/>
              <a:t>Activation patterns are similar, not significantly different </a:t>
            </a:r>
          </a:p>
          <a:p>
            <a:pPr lvl="1"/>
            <a:r>
              <a:rPr lang="en-GB" sz="2400" dirty="0" smtClean="0"/>
              <a:t>=&gt; they are similar tasks </a:t>
            </a:r>
          </a:p>
        </p:txBody>
      </p:sp>
      <p:sp>
        <p:nvSpPr>
          <p:cNvPr id="33802" name="Text Box 10"/>
          <p:cNvSpPr txBox="1">
            <a:spLocks noChangeArrowheads="1"/>
          </p:cNvSpPr>
          <p:nvPr/>
        </p:nvSpPr>
        <p:spPr bwMode="auto">
          <a:xfrm>
            <a:off x="3924300" y="2924175"/>
            <a:ext cx="503238" cy="366713"/>
          </a:xfrm>
          <a:prstGeom prst="rect">
            <a:avLst/>
          </a:prstGeom>
          <a:solidFill>
            <a:schemeClr val="bg1"/>
          </a:solidFill>
          <a:ln>
            <a:noFill/>
          </a:ln>
          <a:effectLst/>
          <a:extLst>
            <a:ext uri="{91240B29-F687-4F45-9708-019B960494DF}">
              <a14:hiddenLine xmlns:a14="http://schemas.microsoft.com/office/drawing/2010/main" w="15875" algn="ctr">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p>
        </p:txBody>
      </p:sp>
      <p:sp>
        <p:nvSpPr>
          <p:cNvPr id="33803" name="Text Box 11"/>
          <p:cNvSpPr txBox="1">
            <a:spLocks noChangeArrowheads="1"/>
          </p:cNvSpPr>
          <p:nvPr/>
        </p:nvSpPr>
        <p:spPr bwMode="auto">
          <a:xfrm>
            <a:off x="1763713" y="5907520"/>
            <a:ext cx="2016125" cy="274638"/>
          </a:xfrm>
          <a:prstGeom prst="rect">
            <a:avLst/>
          </a:prstGeom>
          <a:solidFill>
            <a:schemeClr val="bg1"/>
          </a:solidFill>
          <a:ln>
            <a:noFill/>
          </a:ln>
          <a:effectLst/>
          <a:extLst>
            <a:ext uri="{91240B29-F687-4F45-9708-019B960494DF}">
              <a14:hiddenLine xmlns:a14="http://schemas.microsoft.com/office/drawing/2010/main" w="15875" algn="ctr">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1200"/>
              <a:t>Exp. 1            Exp. 2</a:t>
            </a:r>
            <a:endParaRPr lang="en-US" sz="1200"/>
          </a:p>
        </p:txBody>
      </p:sp>
      <p:sp>
        <p:nvSpPr>
          <p:cNvPr id="2" name="Rectangle 1"/>
          <p:cNvSpPr/>
          <p:nvPr/>
        </p:nvSpPr>
        <p:spPr>
          <a:xfrm>
            <a:off x="755576" y="4293096"/>
            <a:ext cx="1584176" cy="1512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32515253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No Correlation</a:t>
            </a:r>
          </a:p>
        </p:txBody>
      </p:sp>
      <p:sp>
        <p:nvSpPr>
          <p:cNvPr id="10" name="Content Placeholder 9"/>
          <p:cNvSpPr>
            <a:spLocks noGrp="1"/>
          </p:cNvSpPr>
          <p:nvPr>
            <p:ph sz="quarter" idx="1"/>
          </p:nvPr>
        </p:nvSpPr>
        <p:spPr/>
        <p:txBody>
          <a:bodyPr/>
          <a:lstStyle/>
          <a:p>
            <a:r>
              <a:rPr lang="en-US" altLang="en-US" dirty="0"/>
              <a:t>If you look at hair </a:t>
            </a:r>
            <a:r>
              <a:rPr lang="en-US" altLang="en-US" dirty="0" err="1"/>
              <a:t>colour</a:t>
            </a:r>
            <a:r>
              <a:rPr lang="en-US" altLang="en-US" dirty="0"/>
              <a:t> of </a:t>
            </a:r>
            <a:r>
              <a:rPr lang="en-US" altLang="en-US" dirty="0" smtClean="0"/>
              <a:t>boots a premier league footballer </a:t>
            </a:r>
            <a:r>
              <a:rPr lang="en-US" altLang="en-US" dirty="0" smtClean="0"/>
              <a:t>wears </a:t>
            </a:r>
            <a:r>
              <a:rPr lang="en-US" altLang="en-US" dirty="0"/>
              <a:t>and their </a:t>
            </a:r>
            <a:r>
              <a:rPr lang="en-US" altLang="en-US" dirty="0" smtClean="0"/>
              <a:t>scoring average, </a:t>
            </a:r>
            <a:r>
              <a:rPr lang="en-US" altLang="en-US" dirty="0"/>
              <a:t>you will find </a:t>
            </a:r>
            <a:r>
              <a:rPr lang="en-US" altLang="en-US" dirty="0" smtClean="0"/>
              <a:t>that there is no correlation between the two.</a:t>
            </a:r>
            <a:endParaRPr lang="en-IE" dirty="0"/>
          </a:p>
        </p:txBody>
      </p:sp>
    </p:spTree>
    <p:extLst>
      <p:ext uri="{BB962C8B-B14F-4D97-AF65-F5344CB8AC3E}">
        <p14:creationId xmlns:p14="http://schemas.microsoft.com/office/powerpoint/2010/main" val="309533878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a:xfrm>
            <a:off x="312738" y="0"/>
            <a:ext cx="8229600" cy="1143000"/>
          </a:xfrm>
        </p:spPr>
        <p:txBody>
          <a:bodyPr/>
          <a:lstStyle/>
          <a:p>
            <a:r>
              <a:rPr lang="en-GB" dirty="0" smtClean="0"/>
              <a:t>t-test</a:t>
            </a:r>
            <a:endParaRPr lang="en-US" dirty="0"/>
          </a:p>
        </p:txBody>
      </p:sp>
      <p:pic>
        <p:nvPicPr>
          <p:cNvPr id="33797" name="Picture 5"/>
          <p:cNvPicPr>
            <a:picLocks noGrp="1" noChangeAspect="1" noChangeArrowheads="1"/>
          </p:cNvPicPr>
          <p:nvPr>
            <p:ph sz="quarter" idx="1"/>
          </p:nvPr>
        </p:nvPicPr>
        <p:blipFill>
          <a:blip r:embed="rId3" cstate="print">
            <a:extLst>
              <a:ext uri="{28A0092B-C50C-407E-A947-70E740481C1C}">
                <a14:useLocalDpi xmlns:a14="http://schemas.microsoft.com/office/drawing/2010/main" val="0"/>
              </a:ext>
            </a:extLst>
          </a:blip>
          <a:srcRect/>
          <a:stretch>
            <a:fillRect/>
          </a:stretch>
        </p:blipFill>
        <p:spPr>
          <a:xfrm>
            <a:off x="395536" y="1104900"/>
            <a:ext cx="1579230" cy="2185988"/>
          </a:xfrm>
        </p:spPr>
      </p:pic>
      <p:pic>
        <p:nvPicPr>
          <p:cNvPr id="33801" name="Picture 9" descr="exp"/>
          <p:cNvPicPr>
            <a:picLocks noGrp="1" noChangeAspect="1" noChangeArrowheads="1"/>
          </p:cNvPicPr>
          <p:nvPr>
            <p:ph sz="quarter" idx="2"/>
          </p:nvPr>
        </p:nvPicPr>
        <p:blipFill>
          <a:blip r:embed="rId4" cstate="print">
            <a:extLst>
              <a:ext uri="{28A0092B-C50C-407E-A947-70E740481C1C}">
                <a14:useLocalDpi xmlns:a14="http://schemas.microsoft.com/office/drawing/2010/main" val="0"/>
              </a:ext>
            </a:extLst>
          </a:blip>
          <a:srcRect/>
          <a:stretch>
            <a:fillRect/>
          </a:stretch>
        </p:blipFill>
        <p:spPr>
          <a:xfrm>
            <a:off x="539552" y="2564904"/>
            <a:ext cx="3744416" cy="3893568"/>
          </a:xfrm>
        </p:spPr>
      </p:pic>
      <p:sp>
        <p:nvSpPr>
          <p:cNvPr id="33800" name="Rectangle 8"/>
          <p:cNvSpPr>
            <a:spLocks noGrp="1" noChangeArrowheads="1"/>
          </p:cNvSpPr>
          <p:nvPr>
            <p:ph type="body" sz="half" idx="3"/>
          </p:nvPr>
        </p:nvSpPr>
        <p:spPr>
          <a:xfrm>
            <a:off x="4427538" y="1124744"/>
            <a:ext cx="4608958" cy="5001419"/>
          </a:xfrm>
        </p:spPr>
        <p:txBody>
          <a:bodyPr>
            <a:noAutofit/>
          </a:bodyPr>
          <a:lstStyle/>
          <a:p>
            <a:r>
              <a:rPr lang="en-GB" sz="2400" dirty="0" smtClean="0"/>
              <a:t>Exp. 2</a:t>
            </a:r>
          </a:p>
          <a:p>
            <a:r>
              <a:rPr lang="en-GB" sz="2400" dirty="0" smtClean="0"/>
              <a:t>When  picture naming (green) is compared to reading aloud (blue) those exact object labels (e.g</a:t>
            </a:r>
            <a:r>
              <a:rPr lang="en-GB" sz="2400" dirty="0"/>
              <a:t>.</a:t>
            </a:r>
            <a:r>
              <a:rPr lang="en-GB" sz="2400" dirty="0" smtClean="0"/>
              <a:t> naming the picture of a tiger versus reading the word “tiger”) </a:t>
            </a:r>
          </a:p>
          <a:p>
            <a:pPr lvl="1"/>
            <a:r>
              <a:rPr lang="en-GB" sz="1800" dirty="0" smtClean="0"/>
              <a:t>reading causes significantly stronger activation and this is different to naming</a:t>
            </a:r>
          </a:p>
          <a:p>
            <a:pPr lvl="1"/>
            <a:r>
              <a:rPr lang="en-GB" sz="1800" dirty="0" smtClean="0"/>
              <a:t>Activation patterns are very (and significantly) different </a:t>
            </a:r>
            <a:r>
              <a:rPr lang="en-GB" sz="1800" dirty="0">
                <a:sym typeface="Wingdings" pitchFamily="2" charset="2"/>
              </a:rPr>
              <a:t> </a:t>
            </a:r>
            <a:endParaRPr lang="en-GB" sz="1800" dirty="0" smtClean="0">
              <a:sym typeface="Wingdings" pitchFamily="2" charset="2"/>
            </a:endParaRPr>
          </a:p>
          <a:p>
            <a:pPr lvl="1"/>
            <a:r>
              <a:rPr lang="en-GB" sz="1800" dirty="0" smtClean="0">
                <a:sym typeface="Wingdings" pitchFamily="2" charset="2"/>
              </a:rPr>
              <a:t>=&gt;</a:t>
            </a:r>
            <a:r>
              <a:rPr lang="en-GB" altLang="zh-CN" sz="1800" dirty="0" smtClean="0">
                <a:sym typeface="Wingdings" pitchFamily="2" charset="2"/>
              </a:rPr>
              <a:t>reading aloud  different to naming</a:t>
            </a:r>
            <a:endParaRPr lang="en-US" sz="1800" dirty="0">
              <a:sym typeface="Wingdings" pitchFamily="2" charset="2"/>
            </a:endParaRPr>
          </a:p>
        </p:txBody>
      </p:sp>
      <p:sp>
        <p:nvSpPr>
          <p:cNvPr id="33802" name="Text Box 10"/>
          <p:cNvSpPr txBox="1">
            <a:spLocks noChangeArrowheads="1"/>
          </p:cNvSpPr>
          <p:nvPr/>
        </p:nvSpPr>
        <p:spPr bwMode="auto">
          <a:xfrm>
            <a:off x="3924300" y="2924175"/>
            <a:ext cx="503238" cy="366713"/>
          </a:xfrm>
          <a:prstGeom prst="rect">
            <a:avLst/>
          </a:prstGeom>
          <a:solidFill>
            <a:schemeClr val="bg1"/>
          </a:solidFill>
          <a:ln>
            <a:noFill/>
          </a:ln>
          <a:effectLst/>
          <a:extLst>
            <a:ext uri="{91240B29-F687-4F45-9708-019B960494DF}">
              <a14:hiddenLine xmlns:a14="http://schemas.microsoft.com/office/drawing/2010/main" w="15875" algn="ctr">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p>
        </p:txBody>
      </p:sp>
      <p:sp>
        <p:nvSpPr>
          <p:cNvPr id="33803" name="Text Box 11"/>
          <p:cNvSpPr txBox="1">
            <a:spLocks noChangeArrowheads="1"/>
          </p:cNvSpPr>
          <p:nvPr/>
        </p:nvSpPr>
        <p:spPr bwMode="auto">
          <a:xfrm>
            <a:off x="1331739" y="6309320"/>
            <a:ext cx="2016125" cy="274638"/>
          </a:xfrm>
          <a:prstGeom prst="rect">
            <a:avLst/>
          </a:prstGeom>
          <a:solidFill>
            <a:schemeClr val="bg1"/>
          </a:solidFill>
          <a:ln>
            <a:noFill/>
          </a:ln>
          <a:effectLst/>
          <a:extLst>
            <a:ext uri="{91240B29-F687-4F45-9708-019B960494DF}">
              <a14:hiddenLine xmlns:a14="http://schemas.microsoft.com/office/drawing/2010/main" w="15875" algn="ctr">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1200" dirty="0"/>
              <a:t>Exp. 1            Exp. 2</a:t>
            </a:r>
            <a:endParaRPr lang="en-US" sz="1200" dirty="0"/>
          </a:p>
        </p:txBody>
      </p:sp>
      <p:sp>
        <p:nvSpPr>
          <p:cNvPr id="2" name="Rectangle 1"/>
          <p:cNvSpPr/>
          <p:nvPr/>
        </p:nvSpPr>
        <p:spPr>
          <a:xfrm>
            <a:off x="2123728" y="2636912"/>
            <a:ext cx="1800572" cy="36724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384508729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GB" dirty="0" smtClean="0"/>
              <a:t>Formula for test statistic</a:t>
            </a:r>
            <a:endParaRPr lang="en-US" dirty="0"/>
          </a:p>
        </p:txBody>
      </p:sp>
      <p:graphicFrame>
        <p:nvGraphicFramePr>
          <p:cNvPr id="23557" name="Object 5"/>
          <p:cNvGraphicFramePr>
            <a:graphicFrameLocks noGrp="1" noChangeAspect="1"/>
          </p:cNvGraphicFramePr>
          <p:nvPr>
            <p:ph idx="1"/>
          </p:nvPr>
        </p:nvGraphicFramePr>
        <p:xfrm>
          <a:off x="1403350" y="1700213"/>
          <a:ext cx="5903913" cy="3971925"/>
        </p:xfrm>
        <a:graphic>
          <a:graphicData uri="http://schemas.openxmlformats.org/presentationml/2006/ole">
            <mc:AlternateContent xmlns:mc="http://schemas.openxmlformats.org/markup-compatibility/2006">
              <mc:Choice xmlns:v="urn:schemas-microsoft-com:vml" Requires="v">
                <p:oleObj spid="_x0000_s40022" name="Equation" r:id="rId4" imgW="698400" imgH="469800" progId="Equation.3">
                  <p:embed/>
                </p:oleObj>
              </mc:Choice>
              <mc:Fallback>
                <p:oleObj name="Equation" r:id="rId4" imgW="698400" imgH="469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1700213"/>
                        <a:ext cx="5903913" cy="397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8" name="Text Box 6"/>
          <p:cNvSpPr txBox="1">
            <a:spLocks noChangeArrowheads="1"/>
          </p:cNvSpPr>
          <p:nvPr/>
        </p:nvSpPr>
        <p:spPr bwMode="auto">
          <a:xfrm>
            <a:off x="611560" y="5589240"/>
            <a:ext cx="7993063" cy="78483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15875" algn="ctr">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zh-CN" b="1" dirty="0">
                <a:ea typeface="宋体" charset="-122"/>
              </a:rPr>
              <a:t>Reporting convention: t= 11.456, </a:t>
            </a:r>
            <a:r>
              <a:rPr lang="en-GB" altLang="zh-CN" b="1" dirty="0" smtClean="0">
                <a:ea typeface="宋体" charset="-122"/>
              </a:rPr>
              <a:t> </a:t>
            </a:r>
            <a:r>
              <a:rPr lang="en-GB" altLang="zh-CN" b="1" dirty="0" err="1" smtClean="0">
                <a:ea typeface="宋体" charset="-122"/>
              </a:rPr>
              <a:t>df</a:t>
            </a:r>
            <a:r>
              <a:rPr lang="en-GB" altLang="zh-CN" b="1" dirty="0">
                <a:ea typeface="宋体" charset="-122"/>
              </a:rPr>
              <a:t>= 9, </a:t>
            </a:r>
            <a:r>
              <a:rPr lang="en-GB" altLang="zh-CN" b="1" dirty="0" smtClean="0">
                <a:ea typeface="宋体" charset="-122"/>
              </a:rPr>
              <a:t> p</a:t>
            </a:r>
            <a:r>
              <a:rPr lang="en-GB" altLang="zh-CN" b="1" dirty="0">
                <a:ea typeface="宋体" charset="-122"/>
              </a:rPr>
              <a:t>&lt; </a:t>
            </a:r>
            <a:r>
              <a:rPr lang="en-GB" altLang="zh-CN" b="1" dirty="0" smtClean="0">
                <a:ea typeface="宋体" charset="-122"/>
              </a:rPr>
              <a:t>0.001</a:t>
            </a:r>
            <a:endParaRPr lang="en-GB" altLang="zh-CN" b="1" dirty="0">
              <a:ea typeface="宋体" charset="-122"/>
            </a:endParaRPr>
          </a:p>
          <a:p>
            <a:pPr>
              <a:spcBef>
                <a:spcPct val="50000"/>
              </a:spcBef>
            </a:pPr>
            <a:r>
              <a:rPr lang="en-GB" altLang="zh-CN" b="1" dirty="0">
                <a:ea typeface="宋体" charset="-122"/>
              </a:rPr>
              <a:t>(</a:t>
            </a:r>
            <a:r>
              <a:rPr lang="en-GB" altLang="zh-CN" b="1" dirty="0" smtClean="0">
                <a:ea typeface="宋体" charset="-122"/>
              </a:rPr>
              <a:t>Remember </a:t>
            </a:r>
            <a:r>
              <a:rPr lang="en-GB" altLang="zh-CN" b="1" dirty="0" err="1" smtClean="0">
                <a:ea typeface="宋体" charset="-122"/>
              </a:rPr>
              <a:t>df</a:t>
            </a:r>
            <a:r>
              <a:rPr lang="en-GB" altLang="zh-CN" b="1" dirty="0" smtClean="0">
                <a:ea typeface="宋体" charset="-122"/>
              </a:rPr>
              <a:t> depends on the number in your sample)</a:t>
            </a:r>
            <a:r>
              <a:rPr lang="en-GB" altLang="zh-CN" dirty="0" smtClean="0">
                <a:ea typeface="宋体" charset="-122"/>
              </a:rPr>
              <a:t> </a:t>
            </a:r>
            <a:endParaRPr lang="en-US" dirty="0"/>
          </a:p>
        </p:txBody>
      </p:sp>
      <p:sp>
        <p:nvSpPr>
          <p:cNvPr id="23559" name="Text Box 7"/>
          <p:cNvSpPr txBox="1">
            <a:spLocks noChangeArrowheads="1"/>
          </p:cNvSpPr>
          <p:nvPr/>
        </p:nvSpPr>
        <p:spPr bwMode="auto">
          <a:xfrm>
            <a:off x="395288" y="1268413"/>
            <a:ext cx="79216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GB" sz="2400" dirty="0">
                <a:cs typeface="Arial" charset="0"/>
              </a:rPr>
              <a:t>Difference between the means divided by the pooled </a:t>
            </a:r>
            <a:r>
              <a:rPr lang="en-GB" sz="2400" dirty="0">
                <a:solidFill>
                  <a:srgbClr val="FF0000"/>
                </a:solidFill>
                <a:cs typeface="Arial" charset="0"/>
              </a:rPr>
              <a:t>standard error of the mean</a:t>
            </a:r>
            <a:endParaRPr lang="en-US" sz="2400" dirty="0">
              <a:solidFill>
                <a:srgbClr val="FF0000"/>
              </a:solidFill>
              <a:cs typeface="Arial" charset="0"/>
            </a:endParaRPr>
          </a:p>
        </p:txBody>
      </p:sp>
      <p:sp>
        <p:nvSpPr>
          <p:cNvPr id="2" name="Oval Callout 1"/>
          <p:cNvSpPr/>
          <p:nvPr/>
        </p:nvSpPr>
        <p:spPr>
          <a:xfrm>
            <a:off x="6588224" y="3429000"/>
            <a:ext cx="2555776" cy="1872208"/>
          </a:xfrm>
          <a:prstGeom prst="wedgeEllipseCallout">
            <a:avLst>
              <a:gd name="adj1" fmla="val -64820"/>
              <a:gd name="adj2" fmla="val 29586"/>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sz="1600" dirty="0" smtClean="0"/>
              <a:t>SE variability between sample means  - if large then may be a problem with representativeness of the sample</a:t>
            </a:r>
            <a:endParaRPr lang="en-IE" sz="1600" dirty="0"/>
          </a:p>
        </p:txBody>
      </p:sp>
    </p:spTree>
    <p:extLst>
      <p:ext uri="{BB962C8B-B14F-4D97-AF65-F5344CB8AC3E}">
        <p14:creationId xmlns:p14="http://schemas.microsoft.com/office/powerpoint/2010/main" val="352653059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Types of t-tests cont.</a:t>
            </a:r>
            <a:endParaRPr lang="en-US"/>
          </a:p>
        </p:txBody>
      </p:sp>
      <p:sp>
        <p:nvSpPr>
          <p:cNvPr id="44036" name="Rectangle 4"/>
          <p:cNvSpPr>
            <a:spLocks noGrp="1" noChangeArrowheads="1"/>
          </p:cNvSpPr>
          <p:nvPr>
            <p:ph type="body" sz="half" idx="1"/>
          </p:nvPr>
        </p:nvSpPr>
        <p:spPr/>
        <p:txBody>
          <a:bodyPr/>
          <a:lstStyle/>
          <a:p>
            <a:r>
              <a:rPr lang="en-GB" altLang="zh-CN" b="1">
                <a:ea typeface="宋体" charset="-122"/>
              </a:rPr>
              <a:t>2-tailed tests vs one-tailed tests</a:t>
            </a:r>
            <a:endParaRPr lang="en-GB" altLang="zh-CN">
              <a:ea typeface="宋体" charset="-122"/>
            </a:endParaRPr>
          </a:p>
          <a:p>
            <a:endParaRPr lang="en-US"/>
          </a:p>
        </p:txBody>
      </p:sp>
      <p:sp>
        <p:nvSpPr>
          <p:cNvPr id="44037" name="Rectangle 5"/>
          <p:cNvSpPr>
            <a:spLocks noGrp="1" noChangeArrowheads="1"/>
          </p:cNvSpPr>
          <p:nvPr>
            <p:ph type="body" sz="half" idx="2"/>
          </p:nvPr>
        </p:nvSpPr>
        <p:spPr/>
        <p:txBody>
          <a:bodyPr/>
          <a:lstStyle/>
          <a:p>
            <a:r>
              <a:rPr lang="en-GB" b="1"/>
              <a:t>2 sample t-tests vs 1 sample t-tests</a:t>
            </a:r>
            <a:endParaRPr lang="en-US" b="1"/>
          </a:p>
          <a:p>
            <a:endParaRPr lang="en-US"/>
          </a:p>
        </p:txBody>
      </p:sp>
      <p:pic>
        <p:nvPicPr>
          <p:cNvPr id="4403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313" y="2781300"/>
            <a:ext cx="1976437" cy="124460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15875" algn="ctr">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4797425"/>
            <a:ext cx="3527425" cy="1450975"/>
          </a:xfrm>
          <a:prstGeom prst="rect">
            <a:avLst/>
          </a:prstGeom>
          <a:noFill/>
          <a:ln>
            <a:noFill/>
          </a:ln>
          <a:effectLst/>
          <a:extLst>
            <a:ext uri="{91240B29-F687-4F45-9708-019B960494DF}">
              <a14:hiddenLine xmlns:a14="http://schemas.microsoft.com/office/drawing/2010/main" w="15875" algn="ctr">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041" name="Text Box 9"/>
          <p:cNvSpPr txBox="1">
            <a:spLocks noChangeArrowheads="1"/>
          </p:cNvSpPr>
          <p:nvPr/>
        </p:nvSpPr>
        <p:spPr bwMode="auto">
          <a:xfrm>
            <a:off x="2268538" y="3429000"/>
            <a:ext cx="358775" cy="36671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15875" algn="ctr">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p>
        </p:txBody>
      </p:sp>
      <p:sp>
        <p:nvSpPr>
          <p:cNvPr id="44042" name="AutoShape 10"/>
          <p:cNvSpPr>
            <a:spLocks noChangeArrowheads="1"/>
          </p:cNvSpPr>
          <p:nvPr/>
        </p:nvSpPr>
        <p:spPr bwMode="auto">
          <a:xfrm>
            <a:off x="2124075" y="3357563"/>
            <a:ext cx="647700" cy="288925"/>
          </a:xfrm>
          <a:prstGeom prst="wedgeRoundRectCallout">
            <a:avLst>
              <a:gd name="adj1" fmla="val -57106"/>
              <a:gd name="adj2" fmla="val 100000"/>
              <a:gd name="adj3" fmla="val 16667"/>
            </a:avLst>
          </a:prstGeom>
          <a:solidFill>
            <a:srgbClr val="FFCC00"/>
          </a:solidFill>
          <a:ln w="15875"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GB" sz="1200"/>
              <a:t>2.5%</a:t>
            </a:r>
            <a:endParaRPr lang="en-US" sz="1200"/>
          </a:p>
        </p:txBody>
      </p:sp>
      <p:sp>
        <p:nvSpPr>
          <p:cNvPr id="44043" name="AutoShape 11"/>
          <p:cNvSpPr>
            <a:spLocks noChangeArrowheads="1"/>
          </p:cNvSpPr>
          <p:nvPr/>
        </p:nvSpPr>
        <p:spPr bwMode="auto">
          <a:xfrm>
            <a:off x="323850" y="3357563"/>
            <a:ext cx="647700" cy="288925"/>
          </a:xfrm>
          <a:prstGeom prst="wedgeRoundRectCallout">
            <a:avLst>
              <a:gd name="adj1" fmla="val 39463"/>
              <a:gd name="adj2" fmla="val 102199"/>
              <a:gd name="adj3" fmla="val 16667"/>
            </a:avLst>
          </a:prstGeom>
          <a:solidFill>
            <a:srgbClr val="FFCC00"/>
          </a:solidFill>
          <a:ln w="15875"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GB" sz="1200"/>
              <a:t>2.5%</a:t>
            </a:r>
            <a:endParaRPr lang="en-US" sz="1200"/>
          </a:p>
        </p:txBody>
      </p:sp>
      <p:sp>
        <p:nvSpPr>
          <p:cNvPr id="44044" name="AutoShape 12"/>
          <p:cNvSpPr>
            <a:spLocks noChangeArrowheads="1"/>
          </p:cNvSpPr>
          <p:nvPr/>
        </p:nvSpPr>
        <p:spPr bwMode="auto">
          <a:xfrm>
            <a:off x="1258888" y="6021388"/>
            <a:ext cx="647700" cy="288925"/>
          </a:xfrm>
          <a:prstGeom prst="wedgeRoundRectCallout">
            <a:avLst>
              <a:gd name="adj1" fmla="val -26472"/>
              <a:gd name="adj2" fmla="val -110991"/>
              <a:gd name="adj3" fmla="val 16667"/>
            </a:avLst>
          </a:prstGeom>
          <a:solidFill>
            <a:srgbClr val="FFCC00"/>
          </a:solidFill>
          <a:ln w="15875"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GB" sz="1200"/>
              <a:t>5%</a:t>
            </a:r>
            <a:endParaRPr lang="en-US" sz="1200"/>
          </a:p>
        </p:txBody>
      </p:sp>
      <p:pic>
        <p:nvPicPr>
          <p:cNvPr id="44045" name="Picture 13" descr="sampl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3800" y="2708275"/>
            <a:ext cx="1512888"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6" name="Picture 14" descr="sample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19925" y="2708275"/>
            <a:ext cx="1296988"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7" name="AutoShape 15"/>
          <p:cNvSpPr>
            <a:spLocks noChangeArrowheads="1"/>
          </p:cNvSpPr>
          <p:nvPr/>
        </p:nvSpPr>
        <p:spPr bwMode="auto">
          <a:xfrm>
            <a:off x="6372225" y="3068638"/>
            <a:ext cx="720725" cy="358775"/>
          </a:xfrm>
          <a:prstGeom prst="leftRightArrow">
            <a:avLst>
              <a:gd name="adj1" fmla="val 50000"/>
              <a:gd name="adj2" fmla="val 40177"/>
            </a:avLst>
          </a:prstGeom>
          <a:solidFill>
            <a:srgbClr val="FFCC00"/>
          </a:solidFill>
          <a:ln w="15875"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44048" name="Text Box 16"/>
          <p:cNvSpPr txBox="1">
            <a:spLocks noChangeArrowheads="1"/>
          </p:cNvSpPr>
          <p:nvPr/>
        </p:nvSpPr>
        <p:spPr bwMode="auto">
          <a:xfrm>
            <a:off x="5292725" y="3789363"/>
            <a:ext cx="863600" cy="366712"/>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15875" algn="ctr">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t>Mean</a:t>
            </a:r>
            <a:endParaRPr lang="en-US"/>
          </a:p>
        </p:txBody>
      </p:sp>
      <p:sp>
        <p:nvSpPr>
          <p:cNvPr id="44049" name="Text Box 17"/>
          <p:cNvSpPr txBox="1">
            <a:spLocks noChangeArrowheads="1"/>
          </p:cNvSpPr>
          <p:nvPr/>
        </p:nvSpPr>
        <p:spPr bwMode="auto">
          <a:xfrm>
            <a:off x="7235825" y="3789363"/>
            <a:ext cx="863600" cy="366712"/>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15875" algn="ctr">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t>Mean</a:t>
            </a:r>
            <a:endParaRPr lang="en-US"/>
          </a:p>
        </p:txBody>
      </p:sp>
      <p:pic>
        <p:nvPicPr>
          <p:cNvPr id="44050" name="Picture 18" descr="sampl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48263" y="4508500"/>
            <a:ext cx="1512887"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51" name="Text Box 19"/>
          <p:cNvSpPr txBox="1">
            <a:spLocks noChangeArrowheads="1"/>
          </p:cNvSpPr>
          <p:nvPr/>
        </p:nvSpPr>
        <p:spPr bwMode="auto">
          <a:xfrm>
            <a:off x="5508625" y="5661025"/>
            <a:ext cx="863600" cy="36671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15875" algn="ctr">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t>Mean</a:t>
            </a:r>
            <a:endParaRPr lang="en-US"/>
          </a:p>
        </p:txBody>
      </p:sp>
      <p:sp>
        <p:nvSpPr>
          <p:cNvPr id="44052" name="AutoShape 20"/>
          <p:cNvSpPr>
            <a:spLocks noChangeArrowheads="1"/>
          </p:cNvSpPr>
          <p:nvPr/>
        </p:nvSpPr>
        <p:spPr bwMode="auto">
          <a:xfrm>
            <a:off x="6516688" y="4941888"/>
            <a:ext cx="720725" cy="358775"/>
          </a:xfrm>
          <a:prstGeom prst="leftRightArrow">
            <a:avLst>
              <a:gd name="adj1" fmla="val 50000"/>
              <a:gd name="adj2" fmla="val 40177"/>
            </a:avLst>
          </a:prstGeom>
          <a:solidFill>
            <a:srgbClr val="FFCC00"/>
          </a:solidFill>
          <a:ln w="15875"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44053" name="Text Box 21"/>
          <p:cNvSpPr txBox="1">
            <a:spLocks noChangeArrowheads="1"/>
          </p:cNvSpPr>
          <p:nvPr/>
        </p:nvSpPr>
        <p:spPr bwMode="auto">
          <a:xfrm>
            <a:off x="7451725" y="4868863"/>
            <a:ext cx="1081088" cy="657225"/>
          </a:xfrm>
          <a:prstGeom prst="rect">
            <a:avLst/>
          </a:prstGeom>
          <a:noFill/>
          <a:ln w="15875" algn="ctr">
            <a:solidFill>
              <a:srgbClr val="FF00FF"/>
            </a:solidFill>
            <a:miter lim="800000"/>
            <a:headEnd/>
            <a:tailEnd/>
          </a:ln>
          <a:effectLst/>
          <a:extLst>
            <a:ext uri="{909E8E84-426E-40DD-AFC4-6F175D3DCCD1}">
              <a14:hiddenFill xmlns:a14="http://schemas.microsoft.com/office/drawing/2010/main">
                <a:solidFill>
                  <a:srgbClr val="FF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t>A known value</a:t>
            </a:r>
            <a:endParaRPr lang="en-US"/>
          </a:p>
        </p:txBody>
      </p:sp>
    </p:spTree>
    <p:extLst>
      <p:ext uri="{BB962C8B-B14F-4D97-AF65-F5344CB8AC3E}">
        <p14:creationId xmlns:p14="http://schemas.microsoft.com/office/powerpoint/2010/main" val="142932116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smtClean="0"/>
              <a:t>Assumptions</a:t>
            </a:r>
          </a:p>
        </p:txBody>
      </p:sp>
      <p:sp>
        <p:nvSpPr>
          <p:cNvPr id="20483" name="Rectangle 3"/>
          <p:cNvSpPr>
            <a:spLocks noGrp="1" noChangeArrowheads="1"/>
          </p:cNvSpPr>
          <p:nvPr>
            <p:ph type="body" idx="1"/>
          </p:nvPr>
        </p:nvSpPr>
        <p:spPr/>
        <p:txBody>
          <a:bodyPr/>
          <a:lstStyle/>
          <a:p>
            <a:r>
              <a:rPr lang="en-US" altLang="en-US" dirty="0" smtClean="0"/>
              <a:t>The </a:t>
            </a:r>
            <a:r>
              <a:rPr lang="en-US" altLang="en-US" i="1" dirty="0" smtClean="0"/>
              <a:t>t</a:t>
            </a:r>
            <a:r>
              <a:rPr lang="en-US" altLang="en-US" dirty="0" smtClean="0"/>
              <a:t>-test is based on assumptions of normality and homogeneity of variance.</a:t>
            </a:r>
          </a:p>
          <a:p>
            <a:pPr lvl="1"/>
            <a:r>
              <a:rPr lang="en-US" altLang="en-US" dirty="0" smtClean="0"/>
              <a:t>You can test for both these</a:t>
            </a:r>
          </a:p>
          <a:p>
            <a:r>
              <a:rPr lang="en-US" altLang="en-US" dirty="0" smtClean="0"/>
              <a:t>As long as the samples in each group are large and nearly equal, the </a:t>
            </a:r>
            <a:r>
              <a:rPr lang="en-US" altLang="en-US" i="1" dirty="0" smtClean="0"/>
              <a:t>t</a:t>
            </a:r>
            <a:r>
              <a:rPr lang="en-US" altLang="en-US" dirty="0" smtClean="0"/>
              <a:t>-test is robust, that is, still good, even though assumptions are not met.</a:t>
            </a:r>
          </a:p>
        </p:txBody>
      </p:sp>
    </p:spTree>
    <p:extLst>
      <p:ext uri="{BB962C8B-B14F-4D97-AF65-F5344CB8AC3E}">
        <p14:creationId xmlns:p14="http://schemas.microsoft.com/office/powerpoint/2010/main" val="380361445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Assumptions of the </a:t>
            </a:r>
            <a:r>
              <a:rPr lang="en-GB" i="1" dirty="0" smtClean="0"/>
              <a:t>t</a:t>
            </a:r>
            <a:r>
              <a:rPr lang="en-GB" dirty="0" smtClean="0"/>
              <a:t>-test</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Both the independent </a:t>
            </a:r>
            <a:r>
              <a:rPr lang="en-GB" i="1" dirty="0" smtClean="0"/>
              <a:t>t</a:t>
            </a:r>
            <a:r>
              <a:rPr lang="en-GB" dirty="0" smtClean="0"/>
              <a:t>-test and the dependent </a:t>
            </a:r>
            <a:r>
              <a:rPr lang="en-GB" i="1" dirty="0" smtClean="0"/>
              <a:t>t</a:t>
            </a:r>
            <a:r>
              <a:rPr lang="en-GB" dirty="0" smtClean="0"/>
              <a:t>-test are </a:t>
            </a:r>
            <a:r>
              <a:rPr lang="en-GB" i="1" dirty="0" smtClean="0"/>
              <a:t>parametric tests</a:t>
            </a:r>
            <a:r>
              <a:rPr lang="en-GB" dirty="0" smtClean="0"/>
              <a:t> based on the normal distribution. </a:t>
            </a:r>
          </a:p>
          <a:p>
            <a:r>
              <a:rPr lang="en-GB" dirty="0" smtClean="0"/>
              <a:t>Therefore, they assume:</a:t>
            </a:r>
          </a:p>
          <a:p>
            <a:pPr lvl="1"/>
            <a:r>
              <a:rPr lang="en-GB" dirty="0"/>
              <a:t>Data are measured at least at the interval level.</a:t>
            </a:r>
          </a:p>
          <a:p>
            <a:pPr lvl="1"/>
            <a:r>
              <a:rPr lang="en-GB" dirty="0" smtClean="0"/>
              <a:t>The sampling distribution is normally distributed. </a:t>
            </a:r>
          </a:p>
          <a:p>
            <a:pPr lvl="1"/>
            <a:r>
              <a:rPr lang="en-GB" dirty="0" smtClean="0"/>
              <a:t>In the dependent </a:t>
            </a:r>
            <a:r>
              <a:rPr lang="en-GB" i="1" dirty="0" smtClean="0"/>
              <a:t>t­</a:t>
            </a:r>
            <a:r>
              <a:rPr lang="en-GB" dirty="0" smtClean="0"/>
              <a:t>-test this means that the sampling distribution of the </a:t>
            </a:r>
            <a:r>
              <a:rPr lang="en-GB" i="1" dirty="0" smtClean="0"/>
              <a:t>differences</a:t>
            </a:r>
            <a:r>
              <a:rPr lang="en-GB" dirty="0" smtClean="0"/>
              <a:t> between scores should be normal, not the scores themselves.</a:t>
            </a:r>
          </a:p>
          <a:p>
            <a:r>
              <a:rPr lang="en-GB" dirty="0" smtClean="0"/>
              <a:t>The independent </a:t>
            </a:r>
            <a:r>
              <a:rPr lang="en-GB" i="1" dirty="0" smtClean="0"/>
              <a:t>t</a:t>
            </a:r>
            <a:r>
              <a:rPr lang="en-GB" dirty="0" smtClean="0"/>
              <a:t>-test, because it is used to test different groups of people, also assumes:</a:t>
            </a:r>
          </a:p>
          <a:p>
            <a:pPr lvl="1"/>
            <a:r>
              <a:rPr lang="en-GB" dirty="0" smtClean="0"/>
              <a:t>Variances in these populations are roughly equal (</a:t>
            </a:r>
            <a:r>
              <a:rPr lang="en-GB" i="1" dirty="0" smtClean="0"/>
              <a:t>homogeneity of variance</a:t>
            </a:r>
            <a:r>
              <a:rPr lang="en-GB" dirty="0" smtClean="0"/>
              <a:t>).</a:t>
            </a:r>
          </a:p>
          <a:p>
            <a:pPr lvl="1"/>
            <a:r>
              <a:rPr lang="en-GB" dirty="0" smtClean="0"/>
              <a:t>Scores in different treatment conditions are independent (because they come from different people).</a:t>
            </a:r>
          </a:p>
        </p:txBody>
      </p:sp>
      <p:sp>
        <p:nvSpPr>
          <p:cNvPr id="4" name="Date Placeholder 3"/>
          <p:cNvSpPr>
            <a:spLocks noGrp="1"/>
          </p:cNvSpPr>
          <p:nvPr>
            <p:ph type="dt" sz="half" idx="10"/>
          </p:nvPr>
        </p:nvSpPr>
        <p:spPr/>
        <p:txBody>
          <a:bodyPr/>
          <a:lstStyle/>
          <a:p>
            <a:endParaRPr lang="en-IE" dirty="0"/>
          </a:p>
        </p:txBody>
      </p:sp>
    </p:spTree>
    <p:extLst>
      <p:ext uri="{BB962C8B-B14F-4D97-AF65-F5344CB8AC3E}">
        <p14:creationId xmlns:p14="http://schemas.microsoft.com/office/powerpoint/2010/main" val="213272483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Independent </a:t>
            </a:r>
            <a:r>
              <a:rPr lang="en-US" i="1" dirty="0" smtClean="0"/>
              <a:t>t</a:t>
            </a:r>
            <a:r>
              <a:rPr lang="en-US" dirty="0" smtClean="0"/>
              <a:t>-test using SPSS</a:t>
            </a:r>
            <a:endParaRPr lang="en-US" dirty="0"/>
          </a:p>
        </p:txBody>
      </p:sp>
      <p:pic>
        <p:nvPicPr>
          <p:cNvPr id="4" name="Picture 3"/>
          <p:cNvPicPr>
            <a:picLocks noChangeAspect="1"/>
          </p:cNvPicPr>
          <p:nvPr/>
        </p:nvPicPr>
        <p:blipFill>
          <a:blip r:embed="rId2"/>
          <a:stretch>
            <a:fillRect/>
          </a:stretch>
        </p:blipFill>
        <p:spPr>
          <a:xfrm>
            <a:off x="1028705" y="2006604"/>
            <a:ext cx="7886700" cy="2522220"/>
          </a:xfrm>
          <a:prstGeom prst="rect">
            <a:avLst/>
          </a:prstGeom>
        </p:spPr>
      </p:pic>
      <p:sp>
        <p:nvSpPr>
          <p:cNvPr id="3" name="Date Placeholder 2"/>
          <p:cNvSpPr>
            <a:spLocks noGrp="1"/>
          </p:cNvSpPr>
          <p:nvPr>
            <p:ph type="dt" sz="half" idx="10"/>
          </p:nvPr>
        </p:nvSpPr>
        <p:spPr/>
        <p:txBody>
          <a:bodyPr/>
          <a:lstStyle/>
          <a:p>
            <a:endParaRPr lang="en-IE" dirty="0"/>
          </a:p>
        </p:txBody>
      </p:sp>
    </p:spTree>
    <p:extLst>
      <p:ext uri="{BB962C8B-B14F-4D97-AF65-F5344CB8AC3E}">
        <p14:creationId xmlns:p14="http://schemas.microsoft.com/office/powerpoint/2010/main" val="232893795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Independent </a:t>
            </a:r>
            <a:r>
              <a:rPr lang="en-GB" i="1" dirty="0" smtClean="0"/>
              <a:t>t</a:t>
            </a:r>
            <a:r>
              <a:rPr lang="en-GB" dirty="0" smtClean="0"/>
              <a:t>-test Example</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Survey.dat </a:t>
            </a:r>
            <a:r>
              <a:rPr lang="en-GB" dirty="0" smtClean="0"/>
              <a:t>(Julie Pallant)</a:t>
            </a:r>
          </a:p>
          <a:p>
            <a:r>
              <a:rPr lang="en-IE" dirty="0" smtClean="0"/>
              <a:t>Dataset created from a </a:t>
            </a:r>
            <a:r>
              <a:rPr lang="en-IE" dirty="0"/>
              <a:t>designed to explore the factors that impact on respondents’ psychological adjustment and </a:t>
            </a:r>
            <a:r>
              <a:rPr lang="en-IE" dirty="0" smtClean="0"/>
              <a:t>wellbeing.</a:t>
            </a:r>
          </a:p>
          <a:p>
            <a:r>
              <a:rPr lang="en-IE" dirty="0" smtClean="0"/>
              <a:t>Question:</a:t>
            </a:r>
            <a:endParaRPr lang="en-GB" dirty="0" smtClean="0"/>
          </a:p>
          <a:p>
            <a:pPr lvl="1"/>
            <a:r>
              <a:rPr lang="en-GB" dirty="0" smtClean="0"/>
              <a:t>Is there a significant difference in the mean self-esteem scores for males and females?</a:t>
            </a:r>
          </a:p>
          <a:p>
            <a:r>
              <a:rPr lang="en-GB" dirty="0" smtClean="0"/>
              <a:t>Need</a:t>
            </a:r>
          </a:p>
          <a:p>
            <a:pPr lvl="1"/>
            <a:r>
              <a:rPr lang="en-GB" dirty="0" smtClean="0"/>
              <a:t>One categorical variable (male/female gender)</a:t>
            </a:r>
          </a:p>
          <a:p>
            <a:pPr lvl="1"/>
            <a:r>
              <a:rPr lang="en-GB" dirty="0" smtClean="0"/>
              <a:t>One continuous, dependent variable (self-esteem </a:t>
            </a:r>
            <a:r>
              <a:rPr lang="en-GB" dirty="0"/>
              <a:t>score </a:t>
            </a:r>
            <a:r>
              <a:rPr lang="en-GB" dirty="0" err="1" smtClean="0"/>
              <a:t>tslfest</a:t>
            </a:r>
            <a:r>
              <a:rPr lang="en-GB" dirty="0" smtClean="0"/>
              <a:t>)</a:t>
            </a:r>
          </a:p>
          <a:p>
            <a:r>
              <a:rPr lang="en-GB" dirty="0" smtClean="0"/>
              <a:t>T-test</a:t>
            </a:r>
          </a:p>
          <a:p>
            <a:pPr lvl="1"/>
            <a:r>
              <a:rPr lang="en-GB" dirty="0" smtClean="0"/>
              <a:t>Will tell you whether there is a statistically significant difference between the mean scores of the groups</a:t>
            </a:r>
          </a:p>
        </p:txBody>
      </p:sp>
      <p:sp>
        <p:nvSpPr>
          <p:cNvPr id="4" name="Date Placeholder 3"/>
          <p:cNvSpPr>
            <a:spLocks noGrp="1"/>
          </p:cNvSpPr>
          <p:nvPr>
            <p:ph type="dt" sz="half" idx="10"/>
          </p:nvPr>
        </p:nvSpPr>
        <p:spPr/>
        <p:txBody>
          <a:bodyPr/>
          <a:lstStyle/>
          <a:p>
            <a:endParaRPr lang="en-IE" dirty="0"/>
          </a:p>
        </p:txBody>
      </p:sp>
    </p:spTree>
    <p:extLst>
      <p:ext uri="{BB962C8B-B14F-4D97-AF65-F5344CB8AC3E}">
        <p14:creationId xmlns:p14="http://schemas.microsoft.com/office/powerpoint/2010/main" val="63000062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Independent t-test in R</a:t>
            </a:r>
            <a:endParaRPr lang="en-IE" dirty="0"/>
          </a:p>
        </p:txBody>
      </p:sp>
      <p:sp>
        <p:nvSpPr>
          <p:cNvPr id="3" name="Content Placeholder 2"/>
          <p:cNvSpPr>
            <a:spLocks noGrp="1"/>
          </p:cNvSpPr>
          <p:nvPr>
            <p:ph sz="quarter" idx="1"/>
          </p:nvPr>
        </p:nvSpPr>
        <p:spPr/>
        <p:txBody>
          <a:bodyPr>
            <a:normAutofit/>
          </a:bodyPr>
          <a:lstStyle/>
          <a:p>
            <a:r>
              <a:rPr lang="en-IE" dirty="0" smtClean="0"/>
              <a:t>We need to look at the descriptive statistics for the variable by group </a:t>
            </a:r>
          </a:p>
          <a:p>
            <a:pPr marL="0" indent="0">
              <a:buNone/>
            </a:pPr>
            <a:endParaRPr lang="en-IE" dirty="0" smtClean="0"/>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852936"/>
            <a:ext cx="7917976" cy="2997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263987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Independent t-test in R</a:t>
            </a:r>
            <a:endParaRPr lang="en-IE" dirty="0"/>
          </a:p>
        </p:txBody>
      </p:sp>
      <p:sp>
        <p:nvSpPr>
          <p:cNvPr id="3" name="Content Placeholder 2"/>
          <p:cNvSpPr>
            <a:spLocks noGrp="1"/>
          </p:cNvSpPr>
          <p:nvPr>
            <p:ph sz="quarter" idx="1"/>
          </p:nvPr>
        </p:nvSpPr>
        <p:spPr/>
        <p:txBody>
          <a:bodyPr>
            <a:normAutofit/>
          </a:bodyPr>
          <a:lstStyle/>
          <a:p>
            <a:r>
              <a:rPr lang="en-IE" dirty="0" smtClean="0"/>
              <a:t>We need to know the homogeneity of variance in advance so we can set the parameter on the t-test so we conduct the </a:t>
            </a:r>
            <a:r>
              <a:rPr lang="en-IE" dirty="0" err="1" smtClean="0"/>
              <a:t>Levene’s</a:t>
            </a:r>
            <a:r>
              <a:rPr lang="en-IE" dirty="0" smtClean="0"/>
              <a:t> test first</a:t>
            </a:r>
          </a:p>
          <a:p>
            <a:pPr marL="0" indent="0">
              <a:buNone/>
            </a:pPr>
            <a:endParaRPr lang="en-IE" dirty="0" smtClean="0"/>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784" y="2762250"/>
            <a:ext cx="8892720" cy="1674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596954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Testing for Homogeneity of Variance</a:t>
            </a:r>
            <a:endParaRPr lang="en-IE" dirty="0"/>
          </a:p>
        </p:txBody>
      </p:sp>
      <p:sp>
        <p:nvSpPr>
          <p:cNvPr id="3" name="Content Placeholder 2"/>
          <p:cNvSpPr>
            <a:spLocks noGrp="1"/>
          </p:cNvSpPr>
          <p:nvPr>
            <p:ph sz="quarter" idx="1"/>
          </p:nvPr>
        </p:nvSpPr>
        <p:spPr/>
        <p:txBody>
          <a:bodyPr>
            <a:normAutofit fontScale="92500" lnSpcReduction="10000"/>
          </a:bodyPr>
          <a:lstStyle/>
          <a:p>
            <a:r>
              <a:rPr lang="en-IE" dirty="0" smtClean="0"/>
              <a:t>In SPSS the relevant test for homogeneity of variance will be included in the output for the test you are conducting (</a:t>
            </a:r>
            <a:r>
              <a:rPr lang="en-IE" dirty="0" err="1" smtClean="0"/>
              <a:t>e.g</a:t>
            </a:r>
            <a:r>
              <a:rPr lang="en-IE" dirty="0" smtClean="0"/>
              <a:t> </a:t>
            </a:r>
            <a:r>
              <a:rPr lang="en-IE" dirty="0" err="1" smtClean="0"/>
              <a:t>Levene’s</a:t>
            </a:r>
            <a:r>
              <a:rPr lang="en-IE" dirty="0" smtClean="0"/>
              <a:t> test for t-test, Bartlett’s test for other tests)</a:t>
            </a:r>
          </a:p>
          <a:p>
            <a:r>
              <a:rPr lang="en-IE" dirty="0" smtClean="0"/>
              <a:t>In R you need to choose and test in advance of running other tests</a:t>
            </a:r>
          </a:p>
          <a:p>
            <a:pPr lvl="1"/>
            <a:r>
              <a:rPr lang="en-IE" dirty="0" err="1" smtClean="0"/>
              <a:t>Levene’s</a:t>
            </a:r>
            <a:r>
              <a:rPr lang="en-IE" dirty="0" smtClean="0"/>
              <a:t> test is best – this is the most robust test for normally distributed data. Null hypothesis is that the variance is equal.</a:t>
            </a:r>
          </a:p>
          <a:p>
            <a:pPr lvl="1"/>
            <a:r>
              <a:rPr lang="en-IE" dirty="0" err="1"/>
              <a:t>Fligner</a:t>
            </a:r>
            <a:r>
              <a:rPr lang="en-IE" dirty="0"/>
              <a:t>-Killeen test - this is a non-parametric </a:t>
            </a:r>
            <a:r>
              <a:rPr lang="en-IE" dirty="0" smtClean="0"/>
              <a:t>test equivalent.</a:t>
            </a:r>
          </a:p>
          <a:p>
            <a:pPr lvl="1"/>
            <a:r>
              <a:rPr lang="en-IE" dirty="0" smtClean="0"/>
              <a:t>To run in R</a:t>
            </a:r>
          </a:p>
          <a:p>
            <a:pPr lvl="2"/>
            <a:r>
              <a:rPr lang="en-IE" dirty="0" err="1" smtClean="0"/>
              <a:t>Levene’s</a:t>
            </a:r>
            <a:r>
              <a:rPr lang="en-IE" dirty="0" smtClean="0"/>
              <a:t> is in the library car</a:t>
            </a:r>
          </a:p>
          <a:p>
            <a:pPr lvl="2"/>
            <a:r>
              <a:rPr lang="en-IE" dirty="0" smtClean="0"/>
              <a:t>library(car)</a:t>
            </a:r>
          </a:p>
          <a:p>
            <a:pPr lvl="2"/>
            <a:r>
              <a:rPr lang="en-IE" dirty="0" err="1" smtClean="0"/>
              <a:t>leveneTest</a:t>
            </a:r>
            <a:r>
              <a:rPr lang="en-IE" dirty="0" smtClean="0"/>
              <a:t>(</a:t>
            </a:r>
            <a:r>
              <a:rPr lang="en-IE" dirty="0" err="1" smtClean="0"/>
              <a:t>continuousvariable</a:t>
            </a:r>
            <a:r>
              <a:rPr lang="en-IE" dirty="0" smtClean="0"/>
              <a:t> ~ </a:t>
            </a:r>
            <a:r>
              <a:rPr lang="en-IE" dirty="0" err="1" smtClean="0"/>
              <a:t>categoricalvariable</a:t>
            </a:r>
            <a:r>
              <a:rPr lang="en-IE" dirty="0" smtClean="0"/>
              <a:t>, data=</a:t>
            </a:r>
            <a:r>
              <a:rPr lang="en-IE" dirty="0" err="1" smtClean="0"/>
              <a:t>dataframename</a:t>
            </a:r>
            <a:r>
              <a:rPr lang="en-IE" dirty="0" smtClean="0"/>
              <a:t>)</a:t>
            </a:r>
          </a:p>
          <a:p>
            <a:pPr lvl="2"/>
            <a:r>
              <a:rPr lang="en-IE" dirty="0" smtClean="0"/>
              <a:t>E.g. </a:t>
            </a:r>
            <a:r>
              <a:rPr lang="en-IE" dirty="0" err="1" smtClean="0"/>
              <a:t>levelTest</a:t>
            </a:r>
            <a:r>
              <a:rPr lang="en-IE" dirty="0" smtClean="0"/>
              <a:t>(</a:t>
            </a:r>
            <a:r>
              <a:rPr lang="en-IE" dirty="0" err="1" smtClean="0"/>
              <a:t>tslfest~sex,data</a:t>
            </a:r>
            <a:r>
              <a:rPr lang="en-IE" dirty="0" smtClean="0"/>
              <a:t>=</a:t>
            </a:r>
            <a:r>
              <a:rPr lang="en-IE" dirty="0" err="1" smtClean="0"/>
              <a:t>sdata</a:t>
            </a:r>
            <a:r>
              <a:rPr lang="en-IE" dirty="0" smtClean="0"/>
              <a:t>)</a:t>
            </a:r>
          </a:p>
          <a:p>
            <a:pPr lvl="2"/>
            <a:r>
              <a:rPr lang="en-IE" dirty="0" smtClean="0"/>
              <a:t>Gives as output an F statistic and an estimate of significance</a:t>
            </a:r>
          </a:p>
        </p:txBody>
      </p:sp>
    </p:spTree>
    <p:extLst>
      <p:ext uri="{BB962C8B-B14F-4D97-AF65-F5344CB8AC3E}">
        <p14:creationId xmlns:p14="http://schemas.microsoft.com/office/powerpoint/2010/main" val="3208563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230563" y="152400"/>
            <a:ext cx="21034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0" hangingPunct="0"/>
            <a:r>
              <a:rPr lang="en-US" altLang="en-US" u="sng">
                <a:latin typeface="Times New Roman" pitchFamily="18" charset="0"/>
              </a:rPr>
              <a:t>Scatterplots</a:t>
            </a:r>
          </a:p>
        </p:txBody>
      </p:sp>
      <p:sp>
        <p:nvSpPr>
          <p:cNvPr id="10243" name="Text Box 3"/>
          <p:cNvSpPr txBox="1">
            <a:spLocks noChangeArrowheads="1"/>
          </p:cNvSpPr>
          <p:nvPr/>
        </p:nvSpPr>
        <p:spPr bwMode="auto">
          <a:xfrm>
            <a:off x="838200" y="609600"/>
            <a:ext cx="77057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0" hangingPunct="0"/>
            <a:r>
              <a:rPr lang="en-US" altLang="en-US">
                <a:latin typeface="Times New Roman" pitchFamily="18" charset="0"/>
              </a:rPr>
              <a:t>Which scatterplots below show a linear trend?</a:t>
            </a:r>
          </a:p>
        </p:txBody>
      </p:sp>
      <p:sp>
        <p:nvSpPr>
          <p:cNvPr id="10244" name="Line 4"/>
          <p:cNvSpPr>
            <a:spLocks noChangeShapeType="1"/>
          </p:cNvSpPr>
          <p:nvPr/>
        </p:nvSpPr>
        <p:spPr bwMode="auto">
          <a:xfrm flipV="1">
            <a:off x="838200" y="1447800"/>
            <a:ext cx="0" cy="1981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10245" name="Line 5"/>
          <p:cNvSpPr>
            <a:spLocks noChangeShapeType="1"/>
          </p:cNvSpPr>
          <p:nvPr/>
        </p:nvSpPr>
        <p:spPr bwMode="auto">
          <a:xfrm>
            <a:off x="838200" y="3416300"/>
            <a:ext cx="1905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10246" name="Oval 6"/>
          <p:cNvSpPr>
            <a:spLocks noChangeArrowheads="1"/>
          </p:cNvSpPr>
          <p:nvPr/>
        </p:nvSpPr>
        <p:spPr bwMode="auto">
          <a:xfrm>
            <a:off x="1066800" y="25019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47" name="Oval 7"/>
          <p:cNvSpPr>
            <a:spLocks noChangeArrowheads="1"/>
          </p:cNvSpPr>
          <p:nvPr/>
        </p:nvSpPr>
        <p:spPr bwMode="auto">
          <a:xfrm>
            <a:off x="1981200" y="22733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48" name="Oval 8"/>
          <p:cNvSpPr>
            <a:spLocks noChangeArrowheads="1"/>
          </p:cNvSpPr>
          <p:nvPr/>
        </p:nvSpPr>
        <p:spPr bwMode="auto">
          <a:xfrm>
            <a:off x="1295400" y="28829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49" name="Oval 9"/>
          <p:cNvSpPr>
            <a:spLocks noChangeArrowheads="1"/>
          </p:cNvSpPr>
          <p:nvPr/>
        </p:nvSpPr>
        <p:spPr bwMode="auto">
          <a:xfrm>
            <a:off x="2286000" y="27305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50" name="Oval 10"/>
          <p:cNvSpPr>
            <a:spLocks noChangeArrowheads="1"/>
          </p:cNvSpPr>
          <p:nvPr/>
        </p:nvSpPr>
        <p:spPr bwMode="auto">
          <a:xfrm>
            <a:off x="1600200" y="21209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51" name="Oval 11"/>
          <p:cNvSpPr>
            <a:spLocks noChangeArrowheads="1"/>
          </p:cNvSpPr>
          <p:nvPr/>
        </p:nvSpPr>
        <p:spPr bwMode="auto">
          <a:xfrm>
            <a:off x="1828800" y="32639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52" name="Oval 12"/>
          <p:cNvSpPr>
            <a:spLocks noChangeArrowheads="1"/>
          </p:cNvSpPr>
          <p:nvPr/>
        </p:nvSpPr>
        <p:spPr bwMode="auto">
          <a:xfrm>
            <a:off x="2514600" y="19685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53" name="Oval 13"/>
          <p:cNvSpPr>
            <a:spLocks noChangeArrowheads="1"/>
          </p:cNvSpPr>
          <p:nvPr/>
        </p:nvSpPr>
        <p:spPr bwMode="auto">
          <a:xfrm>
            <a:off x="1905000" y="26543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54" name="Oval 14"/>
          <p:cNvSpPr>
            <a:spLocks noChangeArrowheads="1"/>
          </p:cNvSpPr>
          <p:nvPr/>
        </p:nvSpPr>
        <p:spPr bwMode="auto">
          <a:xfrm>
            <a:off x="1295400" y="17399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55" name="Line 15"/>
          <p:cNvSpPr>
            <a:spLocks noChangeShapeType="1"/>
          </p:cNvSpPr>
          <p:nvPr/>
        </p:nvSpPr>
        <p:spPr bwMode="auto">
          <a:xfrm flipV="1">
            <a:off x="3733800" y="1447800"/>
            <a:ext cx="0" cy="1981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10256" name="Line 16"/>
          <p:cNvSpPr>
            <a:spLocks noChangeShapeType="1"/>
          </p:cNvSpPr>
          <p:nvPr/>
        </p:nvSpPr>
        <p:spPr bwMode="auto">
          <a:xfrm>
            <a:off x="3733800" y="3416300"/>
            <a:ext cx="1905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10257" name="Oval 17"/>
          <p:cNvSpPr>
            <a:spLocks noChangeArrowheads="1"/>
          </p:cNvSpPr>
          <p:nvPr/>
        </p:nvSpPr>
        <p:spPr bwMode="auto">
          <a:xfrm>
            <a:off x="3962400" y="19812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58" name="Oval 18"/>
          <p:cNvSpPr>
            <a:spLocks noChangeArrowheads="1"/>
          </p:cNvSpPr>
          <p:nvPr/>
        </p:nvSpPr>
        <p:spPr bwMode="auto">
          <a:xfrm>
            <a:off x="5029200" y="28956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59" name="Oval 19"/>
          <p:cNvSpPr>
            <a:spLocks noChangeArrowheads="1"/>
          </p:cNvSpPr>
          <p:nvPr/>
        </p:nvSpPr>
        <p:spPr bwMode="auto">
          <a:xfrm>
            <a:off x="4267200" y="19050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60" name="Oval 20"/>
          <p:cNvSpPr>
            <a:spLocks noChangeArrowheads="1"/>
          </p:cNvSpPr>
          <p:nvPr/>
        </p:nvSpPr>
        <p:spPr bwMode="auto">
          <a:xfrm>
            <a:off x="5181600" y="27305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61" name="Oval 21"/>
          <p:cNvSpPr>
            <a:spLocks noChangeArrowheads="1"/>
          </p:cNvSpPr>
          <p:nvPr/>
        </p:nvSpPr>
        <p:spPr bwMode="auto">
          <a:xfrm>
            <a:off x="4495800" y="21209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62" name="Oval 22"/>
          <p:cNvSpPr>
            <a:spLocks noChangeArrowheads="1"/>
          </p:cNvSpPr>
          <p:nvPr/>
        </p:nvSpPr>
        <p:spPr bwMode="auto">
          <a:xfrm>
            <a:off x="5410200" y="32639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63" name="Oval 23"/>
          <p:cNvSpPr>
            <a:spLocks noChangeArrowheads="1"/>
          </p:cNvSpPr>
          <p:nvPr/>
        </p:nvSpPr>
        <p:spPr bwMode="auto">
          <a:xfrm>
            <a:off x="4724400" y="24384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64" name="Oval 24"/>
          <p:cNvSpPr>
            <a:spLocks noChangeArrowheads="1"/>
          </p:cNvSpPr>
          <p:nvPr/>
        </p:nvSpPr>
        <p:spPr bwMode="auto">
          <a:xfrm>
            <a:off x="4800600" y="26543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65" name="Oval 25"/>
          <p:cNvSpPr>
            <a:spLocks noChangeArrowheads="1"/>
          </p:cNvSpPr>
          <p:nvPr/>
        </p:nvSpPr>
        <p:spPr bwMode="auto">
          <a:xfrm>
            <a:off x="3886200" y="17399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66" name="Line 26"/>
          <p:cNvSpPr>
            <a:spLocks noChangeShapeType="1"/>
          </p:cNvSpPr>
          <p:nvPr/>
        </p:nvSpPr>
        <p:spPr bwMode="auto">
          <a:xfrm flipV="1">
            <a:off x="6400800" y="1447800"/>
            <a:ext cx="0" cy="1981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10267" name="Line 27"/>
          <p:cNvSpPr>
            <a:spLocks noChangeShapeType="1"/>
          </p:cNvSpPr>
          <p:nvPr/>
        </p:nvSpPr>
        <p:spPr bwMode="auto">
          <a:xfrm>
            <a:off x="6400800" y="3416300"/>
            <a:ext cx="1905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10268" name="Oval 28"/>
          <p:cNvSpPr>
            <a:spLocks noChangeArrowheads="1"/>
          </p:cNvSpPr>
          <p:nvPr/>
        </p:nvSpPr>
        <p:spPr bwMode="auto">
          <a:xfrm>
            <a:off x="6629400" y="25019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69" name="Oval 29"/>
          <p:cNvSpPr>
            <a:spLocks noChangeArrowheads="1"/>
          </p:cNvSpPr>
          <p:nvPr/>
        </p:nvSpPr>
        <p:spPr bwMode="auto">
          <a:xfrm>
            <a:off x="7543800" y="17526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70" name="Oval 30"/>
          <p:cNvSpPr>
            <a:spLocks noChangeArrowheads="1"/>
          </p:cNvSpPr>
          <p:nvPr/>
        </p:nvSpPr>
        <p:spPr bwMode="auto">
          <a:xfrm>
            <a:off x="6858000" y="23622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71" name="Oval 31"/>
          <p:cNvSpPr>
            <a:spLocks noChangeArrowheads="1"/>
          </p:cNvSpPr>
          <p:nvPr/>
        </p:nvSpPr>
        <p:spPr bwMode="auto">
          <a:xfrm>
            <a:off x="7848600" y="19050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72" name="Oval 32"/>
          <p:cNvSpPr>
            <a:spLocks noChangeArrowheads="1"/>
          </p:cNvSpPr>
          <p:nvPr/>
        </p:nvSpPr>
        <p:spPr bwMode="auto">
          <a:xfrm>
            <a:off x="7162800" y="21209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73" name="Oval 33"/>
          <p:cNvSpPr>
            <a:spLocks noChangeArrowheads="1"/>
          </p:cNvSpPr>
          <p:nvPr/>
        </p:nvSpPr>
        <p:spPr bwMode="auto">
          <a:xfrm>
            <a:off x="8077200" y="15240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74" name="Oval 34"/>
          <p:cNvSpPr>
            <a:spLocks noChangeArrowheads="1"/>
          </p:cNvSpPr>
          <p:nvPr/>
        </p:nvSpPr>
        <p:spPr bwMode="auto">
          <a:xfrm>
            <a:off x="7467600" y="20574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75" name="Oval 35"/>
          <p:cNvSpPr>
            <a:spLocks noChangeArrowheads="1"/>
          </p:cNvSpPr>
          <p:nvPr/>
        </p:nvSpPr>
        <p:spPr bwMode="auto">
          <a:xfrm>
            <a:off x="6858000" y="25908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76" name="Text Box 36"/>
          <p:cNvSpPr txBox="1">
            <a:spLocks noChangeArrowheads="1"/>
          </p:cNvSpPr>
          <p:nvPr/>
        </p:nvSpPr>
        <p:spPr bwMode="auto">
          <a:xfrm>
            <a:off x="338138" y="1238250"/>
            <a:ext cx="5000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0" hangingPunct="0"/>
            <a:r>
              <a:rPr lang="en-US" altLang="en-US">
                <a:latin typeface="Times New Roman" pitchFamily="18" charset="0"/>
              </a:rPr>
              <a:t>a)</a:t>
            </a:r>
          </a:p>
        </p:txBody>
      </p:sp>
      <p:sp>
        <p:nvSpPr>
          <p:cNvPr id="10277" name="Text Box 37"/>
          <p:cNvSpPr txBox="1">
            <a:spLocks noChangeArrowheads="1"/>
          </p:cNvSpPr>
          <p:nvPr/>
        </p:nvSpPr>
        <p:spPr bwMode="auto">
          <a:xfrm>
            <a:off x="3200400" y="1249363"/>
            <a:ext cx="5000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0" hangingPunct="0"/>
            <a:r>
              <a:rPr lang="en-US" altLang="en-US">
                <a:latin typeface="Times New Roman" pitchFamily="18" charset="0"/>
              </a:rPr>
              <a:t>c)</a:t>
            </a:r>
          </a:p>
        </p:txBody>
      </p:sp>
      <p:sp>
        <p:nvSpPr>
          <p:cNvPr id="10278" name="Text Box 38"/>
          <p:cNvSpPr txBox="1">
            <a:spLocks noChangeArrowheads="1"/>
          </p:cNvSpPr>
          <p:nvPr/>
        </p:nvSpPr>
        <p:spPr bwMode="auto">
          <a:xfrm>
            <a:off x="5900738" y="1249363"/>
            <a:ext cx="5000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0" hangingPunct="0"/>
            <a:r>
              <a:rPr lang="en-US" altLang="en-US">
                <a:latin typeface="Times New Roman" pitchFamily="18" charset="0"/>
              </a:rPr>
              <a:t>e)</a:t>
            </a:r>
          </a:p>
        </p:txBody>
      </p:sp>
      <p:sp>
        <p:nvSpPr>
          <p:cNvPr id="10279" name="Line 39"/>
          <p:cNvSpPr>
            <a:spLocks noChangeShapeType="1"/>
          </p:cNvSpPr>
          <p:nvPr/>
        </p:nvSpPr>
        <p:spPr bwMode="auto">
          <a:xfrm flipV="1">
            <a:off x="838200" y="4038600"/>
            <a:ext cx="0" cy="1981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10280" name="Line 40"/>
          <p:cNvSpPr>
            <a:spLocks noChangeShapeType="1"/>
          </p:cNvSpPr>
          <p:nvPr/>
        </p:nvSpPr>
        <p:spPr bwMode="auto">
          <a:xfrm>
            <a:off x="838200" y="6007100"/>
            <a:ext cx="1905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10281" name="Oval 41"/>
          <p:cNvSpPr>
            <a:spLocks noChangeArrowheads="1"/>
          </p:cNvSpPr>
          <p:nvPr/>
        </p:nvSpPr>
        <p:spPr bwMode="auto">
          <a:xfrm>
            <a:off x="1066800" y="50927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82" name="Oval 42"/>
          <p:cNvSpPr>
            <a:spLocks noChangeArrowheads="1"/>
          </p:cNvSpPr>
          <p:nvPr/>
        </p:nvSpPr>
        <p:spPr bwMode="auto">
          <a:xfrm>
            <a:off x="914400" y="57912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83" name="Oval 43"/>
          <p:cNvSpPr>
            <a:spLocks noChangeArrowheads="1"/>
          </p:cNvSpPr>
          <p:nvPr/>
        </p:nvSpPr>
        <p:spPr bwMode="auto">
          <a:xfrm>
            <a:off x="1295400" y="54737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84" name="Oval 44"/>
          <p:cNvSpPr>
            <a:spLocks noChangeArrowheads="1"/>
          </p:cNvSpPr>
          <p:nvPr/>
        </p:nvSpPr>
        <p:spPr bwMode="auto">
          <a:xfrm>
            <a:off x="990600" y="53213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85" name="Oval 45"/>
          <p:cNvSpPr>
            <a:spLocks noChangeArrowheads="1"/>
          </p:cNvSpPr>
          <p:nvPr/>
        </p:nvSpPr>
        <p:spPr bwMode="auto">
          <a:xfrm>
            <a:off x="1447800" y="57150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86" name="Oval 46"/>
          <p:cNvSpPr>
            <a:spLocks noChangeArrowheads="1"/>
          </p:cNvSpPr>
          <p:nvPr/>
        </p:nvSpPr>
        <p:spPr bwMode="auto">
          <a:xfrm>
            <a:off x="1295400" y="58547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87" name="Oval 47"/>
          <p:cNvSpPr>
            <a:spLocks noChangeArrowheads="1"/>
          </p:cNvSpPr>
          <p:nvPr/>
        </p:nvSpPr>
        <p:spPr bwMode="auto">
          <a:xfrm>
            <a:off x="1066800" y="56388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88" name="Oval 48"/>
          <p:cNvSpPr>
            <a:spLocks noChangeArrowheads="1"/>
          </p:cNvSpPr>
          <p:nvPr/>
        </p:nvSpPr>
        <p:spPr bwMode="auto">
          <a:xfrm>
            <a:off x="914400" y="52451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89" name="Oval 49"/>
          <p:cNvSpPr>
            <a:spLocks noChangeArrowheads="1"/>
          </p:cNvSpPr>
          <p:nvPr/>
        </p:nvSpPr>
        <p:spPr bwMode="auto">
          <a:xfrm>
            <a:off x="1219200" y="57150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90" name="Line 50"/>
          <p:cNvSpPr>
            <a:spLocks noChangeShapeType="1"/>
          </p:cNvSpPr>
          <p:nvPr/>
        </p:nvSpPr>
        <p:spPr bwMode="auto">
          <a:xfrm flipV="1">
            <a:off x="3733800" y="4038600"/>
            <a:ext cx="0" cy="1981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10291" name="Line 51"/>
          <p:cNvSpPr>
            <a:spLocks noChangeShapeType="1"/>
          </p:cNvSpPr>
          <p:nvPr/>
        </p:nvSpPr>
        <p:spPr bwMode="auto">
          <a:xfrm>
            <a:off x="3733800" y="6007100"/>
            <a:ext cx="1905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10292" name="Oval 52"/>
          <p:cNvSpPr>
            <a:spLocks noChangeArrowheads="1"/>
          </p:cNvSpPr>
          <p:nvPr/>
        </p:nvSpPr>
        <p:spPr bwMode="auto">
          <a:xfrm>
            <a:off x="4953000" y="45720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93" name="Oval 53"/>
          <p:cNvSpPr>
            <a:spLocks noChangeArrowheads="1"/>
          </p:cNvSpPr>
          <p:nvPr/>
        </p:nvSpPr>
        <p:spPr bwMode="auto">
          <a:xfrm>
            <a:off x="4495800" y="54864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94" name="Oval 54"/>
          <p:cNvSpPr>
            <a:spLocks noChangeArrowheads="1"/>
          </p:cNvSpPr>
          <p:nvPr/>
        </p:nvSpPr>
        <p:spPr bwMode="auto">
          <a:xfrm>
            <a:off x="4267200" y="44958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95" name="Oval 55"/>
          <p:cNvSpPr>
            <a:spLocks noChangeArrowheads="1"/>
          </p:cNvSpPr>
          <p:nvPr/>
        </p:nvSpPr>
        <p:spPr bwMode="auto">
          <a:xfrm>
            <a:off x="5029200" y="53213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96" name="Oval 56"/>
          <p:cNvSpPr>
            <a:spLocks noChangeArrowheads="1"/>
          </p:cNvSpPr>
          <p:nvPr/>
        </p:nvSpPr>
        <p:spPr bwMode="auto">
          <a:xfrm>
            <a:off x="4038600" y="47117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97" name="Oval 57"/>
          <p:cNvSpPr>
            <a:spLocks noChangeArrowheads="1"/>
          </p:cNvSpPr>
          <p:nvPr/>
        </p:nvSpPr>
        <p:spPr bwMode="auto">
          <a:xfrm>
            <a:off x="5410200" y="58547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98" name="Oval 58"/>
          <p:cNvSpPr>
            <a:spLocks noChangeArrowheads="1"/>
          </p:cNvSpPr>
          <p:nvPr/>
        </p:nvSpPr>
        <p:spPr bwMode="auto">
          <a:xfrm>
            <a:off x="5181600" y="50292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99" name="Oval 59"/>
          <p:cNvSpPr>
            <a:spLocks noChangeArrowheads="1"/>
          </p:cNvSpPr>
          <p:nvPr/>
        </p:nvSpPr>
        <p:spPr bwMode="auto">
          <a:xfrm>
            <a:off x="4038600" y="52451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300" name="Oval 60"/>
          <p:cNvSpPr>
            <a:spLocks noChangeArrowheads="1"/>
          </p:cNvSpPr>
          <p:nvPr/>
        </p:nvSpPr>
        <p:spPr bwMode="auto">
          <a:xfrm>
            <a:off x="4572000" y="43307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301" name="Line 61"/>
          <p:cNvSpPr>
            <a:spLocks noChangeShapeType="1"/>
          </p:cNvSpPr>
          <p:nvPr/>
        </p:nvSpPr>
        <p:spPr bwMode="auto">
          <a:xfrm flipV="1">
            <a:off x="6400800" y="4038600"/>
            <a:ext cx="0" cy="1981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10302" name="Line 62"/>
          <p:cNvSpPr>
            <a:spLocks noChangeShapeType="1"/>
          </p:cNvSpPr>
          <p:nvPr/>
        </p:nvSpPr>
        <p:spPr bwMode="auto">
          <a:xfrm>
            <a:off x="6400800" y="6007100"/>
            <a:ext cx="1905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10303" name="Oval 63"/>
          <p:cNvSpPr>
            <a:spLocks noChangeArrowheads="1"/>
          </p:cNvSpPr>
          <p:nvPr/>
        </p:nvSpPr>
        <p:spPr bwMode="auto">
          <a:xfrm>
            <a:off x="6553200" y="48006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304" name="Oval 64"/>
          <p:cNvSpPr>
            <a:spLocks noChangeArrowheads="1"/>
          </p:cNvSpPr>
          <p:nvPr/>
        </p:nvSpPr>
        <p:spPr bwMode="auto">
          <a:xfrm>
            <a:off x="6858000" y="47244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305" name="Oval 65"/>
          <p:cNvSpPr>
            <a:spLocks noChangeArrowheads="1"/>
          </p:cNvSpPr>
          <p:nvPr/>
        </p:nvSpPr>
        <p:spPr bwMode="auto">
          <a:xfrm>
            <a:off x="7772400" y="48006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306" name="Oval 66"/>
          <p:cNvSpPr>
            <a:spLocks noChangeArrowheads="1"/>
          </p:cNvSpPr>
          <p:nvPr/>
        </p:nvSpPr>
        <p:spPr bwMode="auto">
          <a:xfrm>
            <a:off x="7543800" y="47244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307" name="Oval 67"/>
          <p:cNvSpPr>
            <a:spLocks noChangeArrowheads="1"/>
          </p:cNvSpPr>
          <p:nvPr/>
        </p:nvSpPr>
        <p:spPr bwMode="auto">
          <a:xfrm>
            <a:off x="7162800" y="47117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308" name="Oval 68"/>
          <p:cNvSpPr>
            <a:spLocks noChangeArrowheads="1"/>
          </p:cNvSpPr>
          <p:nvPr/>
        </p:nvSpPr>
        <p:spPr bwMode="auto">
          <a:xfrm>
            <a:off x="8001000" y="49149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309" name="Oval 69"/>
          <p:cNvSpPr>
            <a:spLocks noChangeArrowheads="1"/>
          </p:cNvSpPr>
          <p:nvPr/>
        </p:nvSpPr>
        <p:spPr bwMode="auto">
          <a:xfrm>
            <a:off x="7010400" y="48641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310" name="Oval 70"/>
          <p:cNvSpPr>
            <a:spLocks noChangeArrowheads="1"/>
          </p:cNvSpPr>
          <p:nvPr/>
        </p:nvSpPr>
        <p:spPr bwMode="auto">
          <a:xfrm>
            <a:off x="7467600" y="49530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311" name="Text Box 71"/>
          <p:cNvSpPr txBox="1">
            <a:spLocks noChangeArrowheads="1"/>
          </p:cNvSpPr>
          <p:nvPr/>
        </p:nvSpPr>
        <p:spPr bwMode="auto">
          <a:xfrm>
            <a:off x="338138" y="3829050"/>
            <a:ext cx="5222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0" hangingPunct="0"/>
            <a:r>
              <a:rPr lang="en-US" altLang="en-US">
                <a:latin typeface="Times New Roman" pitchFamily="18" charset="0"/>
              </a:rPr>
              <a:t>b)</a:t>
            </a:r>
          </a:p>
        </p:txBody>
      </p:sp>
      <p:sp>
        <p:nvSpPr>
          <p:cNvPr id="10312" name="Text Box 72"/>
          <p:cNvSpPr txBox="1">
            <a:spLocks noChangeArrowheads="1"/>
          </p:cNvSpPr>
          <p:nvPr/>
        </p:nvSpPr>
        <p:spPr bwMode="auto">
          <a:xfrm>
            <a:off x="3200400" y="3840163"/>
            <a:ext cx="5222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0" hangingPunct="0"/>
            <a:r>
              <a:rPr lang="en-US" altLang="en-US">
                <a:latin typeface="Times New Roman" pitchFamily="18" charset="0"/>
              </a:rPr>
              <a:t>d)</a:t>
            </a:r>
          </a:p>
        </p:txBody>
      </p:sp>
      <p:sp>
        <p:nvSpPr>
          <p:cNvPr id="10313" name="Text Box 73"/>
          <p:cNvSpPr txBox="1">
            <a:spLocks noChangeArrowheads="1"/>
          </p:cNvSpPr>
          <p:nvPr/>
        </p:nvSpPr>
        <p:spPr bwMode="auto">
          <a:xfrm>
            <a:off x="5900738" y="3840163"/>
            <a:ext cx="4540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0" hangingPunct="0"/>
            <a:r>
              <a:rPr lang="en-US" altLang="en-US">
                <a:latin typeface="Times New Roman" pitchFamily="18" charset="0"/>
              </a:rPr>
              <a:t>f)</a:t>
            </a:r>
          </a:p>
        </p:txBody>
      </p:sp>
      <p:sp>
        <p:nvSpPr>
          <p:cNvPr id="18506" name="Oval 74"/>
          <p:cNvSpPr>
            <a:spLocks noChangeArrowheads="1"/>
          </p:cNvSpPr>
          <p:nvPr/>
        </p:nvSpPr>
        <p:spPr bwMode="auto">
          <a:xfrm>
            <a:off x="3200400" y="1371600"/>
            <a:ext cx="457200" cy="457200"/>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en-US"/>
          </a:p>
        </p:txBody>
      </p:sp>
      <p:sp>
        <p:nvSpPr>
          <p:cNvPr id="18507" name="Line 75"/>
          <p:cNvSpPr>
            <a:spLocks noChangeShapeType="1"/>
          </p:cNvSpPr>
          <p:nvPr/>
        </p:nvSpPr>
        <p:spPr bwMode="auto">
          <a:xfrm>
            <a:off x="3733800" y="1600200"/>
            <a:ext cx="1828800" cy="16002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18508" name="Oval 76"/>
          <p:cNvSpPr>
            <a:spLocks noChangeArrowheads="1"/>
          </p:cNvSpPr>
          <p:nvPr/>
        </p:nvSpPr>
        <p:spPr bwMode="auto">
          <a:xfrm>
            <a:off x="5867400" y="1371600"/>
            <a:ext cx="457200" cy="457200"/>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en-US"/>
          </a:p>
        </p:txBody>
      </p:sp>
      <p:sp>
        <p:nvSpPr>
          <p:cNvPr id="18509" name="Line 77"/>
          <p:cNvSpPr>
            <a:spLocks noChangeShapeType="1"/>
          </p:cNvSpPr>
          <p:nvPr/>
        </p:nvSpPr>
        <p:spPr bwMode="auto">
          <a:xfrm flipV="1">
            <a:off x="6400800" y="1295400"/>
            <a:ext cx="1981200" cy="16002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18510" name="Oval 78"/>
          <p:cNvSpPr>
            <a:spLocks noChangeArrowheads="1"/>
          </p:cNvSpPr>
          <p:nvPr/>
        </p:nvSpPr>
        <p:spPr bwMode="auto">
          <a:xfrm>
            <a:off x="5854700" y="3937000"/>
            <a:ext cx="457200" cy="457200"/>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en-US"/>
          </a:p>
        </p:txBody>
      </p:sp>
      <p:sp>
        <p:nvSpPr>
          <p:cNvPr id="18511" name="Line 79"/>
          <p:cNvSpPr>
            <a:spLocks noChangeShapeType="1"/>
          </p:cNvSpPr>
          <p:nvPr/>
        </p:nvSpPr>
        <p:spPr bwMode="auto">
          <a:xfrm rot="5400000" flipV="1">
            <a:off x="7391400" y="3848100"/>
            <a:ext cx="0" cy="19812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18512" name="Text Box 80"/>
          <p:cNvSpPr txBox="1">
            <a:spLocks noChangeArrowheads="1"/>
          </p:cNvSpPr>
          <p:nvPr/>
        </p:nvSpPr>
        <p:spPr bwMode="auto">
          <a:xfrm>
            <a:off x="4343400" y="1336675"/>
            <a:ext cx="1570038"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0" hangingPunct="0"/>
            <a:r>
              <a:rPr lang="en-US" altLang="en-US" sz="2400">
                <a:latin typeface="Times New Roman" pitchFamily="18" charset="0"/>
              </a:rPr>
              <a:t>Negative</a:t>
            </a:r>
          </a:p>
          <a:p>
            <a:pPr eaLnBrk="0" hangingPunct="0">
              <a:lnSpc>
                <a:spcPct val="90000"/>
              </a:lnSpc>
            </a:pPr>
            <a:r>
              <a:rPr lang="en-US" altLang="en-US" sz="2400">
                <a:latin typeface="Times New Roman" pitchFamily="18" charset="0"/>
              </a:rPr>
              <a:t>Correlation</a:t>
            </a:r>
          </a:p>
        </p:txBody>
      </p:sp>
      <p:sp>
        <p:nvSpPr>
          <p:cNvPr id="18513" name="Text Box 81"/>
          <p:cNvSpPr txBox="1">
            <a:spLocks noChangeArrowheads="1"/>
          </p:cNvSpPr>
          <p:nvPr/>
        </p:nvSpPr>
        <p:spPr bwMode="auto">
          <a:xfrm>
            <a:off x="7162800" y="2420938"/>
            <a:ext cx="157003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0" hangingPunct="0">
              <a:lnSpc>
                <a:spcPct val="80000"/>
              </a:lnSpc>
            </a:pPr>
            <a:r>
              <a:rPr lang="en-US" altLang="en-US" sz="2400">
                <a:latin typeface="Times New Roman" pitchFamily="18" charset="0"/>
              </a:rPr>
              <a:t>Positive</a:t>
            </a:r>
          </a:p>
          <a:p>
            <a:pPr eaLnBrk="0" hangingPunct="0">
              <a:lnSpc>
                <a:spcPct val="80000"/>
              </a:lnSpc>
            </a:pPr>
            <a:r>
              <a:rPr lang="en-US" altLang="en-US" sz="2400">
                <a:latin typeface="Times New Roman" pitchFamily="18" charset="0"/>
              </a:rPr>
              <a:t>Correlation</a:t>
            </a:r>
          </a:p>
        </p:txBody>
      </p:sp>
      <p:sp>
        <p:nvSpPr>
          <p:cNvPr id="18514" name="Text Box 82"/>
          <p:cNvSpPr txBox="1">
            <a:spLocks noChangeArrowheads="1"/>
          </p:cNvSpPr>
          <p:nvPr/>
        </p:nvSpPr>
        <p:spPr bwMode="auto">
          <a:xfrm>
            <a:off x="6858000" y="5105400"/>
            <a:ext cx="157003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0" hangingPunct="0">
              <a:lnSpc>
                <a:spcPct val="80000"/>
              </a:lnSpc>
            </a:pPr>
            <a:r>
              <a:rPr lang="en-US" altLang="en-US" sz="2400">
                <a:latin typeface="Times New Roman" pitchFamily="18" charset="0"/>
              </a:rPr>
              <a:t>Constant</a:t>
            </a:r>
          </a:p>
          <a:p>
            <a:pPr eaLnBrk="0" hangingPunct="0">
              <a:lnSpc>
                <a:spcPct val="80000"/>
              </a:lnSpc>
            </a:pPr>
            <a:r>
              <a:rPr lang="en-US" altLang="en-US" sz="2400">
                <a:latin typeface="Times New Roman" pitchFamily="18" charset="0"/>
              </a:rPr>
              <a:t>Correlation</a:t>
            </a:r>
          </a:p>
        </p:txBody>
      </p:sp>
    </p:spTree>
    <p:extLst>
      <p:ext uri="{BB962C8B-B14F-4D97-AF65-F5344CB8AC3E}">
        <p14:creationId xmlns:p14="http://schemas.microsoft.com/office/powerpoint/2010/main" val="29239409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506"/>
                                        </p:tgtEl>
                                        <p:attrNameLst>
                                          <p:attrName>style.visibility</p:attrName>
                                        </p:attrNameLst>
                                      </p:cBhvr>
                                      <p:to>
                                        <p:strVal val="visible"/>
                                      </p:to>
                                    </p:set>
                                    <p:animEffect transition="in" filter="wipe(left)">
                                      <p:cBhvr>
                                        <p:cTn id="7" dur="500"/>
                                        <p:tgtEl>
                                          <p:spTgt spid="185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507"/>
                                        </p:tgtEl>
                                        <p:attrNameLst>
                                          <p:attrName>style.visibility</p:attrName>
                                        </p:attrNameLst>
                                      </p:cBhvr>
                                      <p:to>
                                        <p:strVal val="visible"/>
                                      </p:to>
                                    </p:set>
                                    <p:animEffect transition="in" filter="wipe(left)">
                                      <p:cBhvr>
                                        <p:cTn id="12" dur="500"/>
                                        <p:tgtEl>
                                          <p:spTgt spid="185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508"/>
                                        </p:tgtEl>
                                        <p:attrNameLst>
                                          <p:attrName>style.visibility</p:attrName>
                                        </p:attrNameLst>
                                      </p:cBhvr>
                                      <p:to>
                                        <p:strVal val="visible"/>
                                      </p:to>
                                    </p:set>
                                    <p:animEffect transition="in" filter="wipe(left)">
                                      <p:cBhvr>
                                        <p:cTn id="17" dur="500"/>
                                        <p:tgtEl>
                                          <p:spTgt spid="185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509"/>
                                        </p:tgtEl>
                                        <p:attrNameLst>
                                          <p:attrName>style.visibility</p:attrName>
                                        </p:attrNameLst>
                                      </p:cBhvr>
                                      <p:to>
                                        <p:strVal val="visible"/>
                                      </p:to>
                                    </p:set>
                                    <p:animEffect transition="in" filter="wipe(left)">
                                      <p:cBhvr>
                                        <p:cTn id="22" dur="500"/>
                                        <p:tgtEl>
                                          <p:spTgt spid="185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510"/>
                                        </p:tgtEl>
                                        <p:attrNameLst>
                                          <p:attrName>style.visibility</p:attrName>
                                        </p:attrNameLst>
                                      </p:cBhvr>
                                      <p:to>
                                        <p:strVal val="visible"/>
                                      </p:to>
                                    </p:set>
                                    <p:animEffect transition="in" filter="wipe(left)">
                                      <p:cBhvr>
                                        <p:cTn id="27" dur="500"/>
                                        <p:tgtEl>
                                          <p:spTgt spid="185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511"/>
                                        </p:tgtEl>
                                        <p:attrNameLst>
                                          <p:attrName>style.visibility</p:attrName>
                                        </p:attrNameLst>
                                      </p:cBhvr>
                                      <p:to>
                                        <p:strVal val="visible"/>
                                      </p:to>
                                    </p:set>
                                    <p:animEffect transition="in" filter="wipe(left)">
                                      <p:cBhvr>
                                        <p:cTn id="32" dur="500"/>
                                        <p:tgtEl>
                                          <p:spTgt spid="185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851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8513"/>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85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06" grpId="0" animBg="1"/>
      <p:bldP spid="18507" grpId="0" animBg="1"/>
      <p:bldP spid="18508" grpId="0" animBg="1"/>
      <p:bldP spid="18509" grpId="0" animBg="1"/>
      <p:bldP spid="18510" grpId="0" animBg="1"/>
      <p:bldP spid="18511" grpId="0" animBg="1"/>
      <p:bldP spid="18512" grpId="0" autoUpdateAnimBg="0"/>
      <p:bldP spid="18513" grpId="0" autoUpdateAnimBg="0"/>
      <p:bldP spid="18514" grpId="0"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Independent t-test in R</a:t>
            </a:r>
            <a:endParaRPr lang="en-IE" dirty="0"/>
          </a:p>
        </p:txBody>
      </p:sp>
      <p:sp>
        <p:nvSpPr>
          <p:cNvPr id="3" name="Content Placeholder 2"/>
          <p:cNvSpPr>
            <a:spLocks noGrp="1"/>
          </p:cNvSpPr>
          <p:nvPr>
            <p:ph sz="quarter" idx="1"/>
          </p:nvPr>
        </p:nvSpPr>
        <p:spPr/>
        <p:txBody>
          <a:bodyPr>
            <a:normAutofit/>
          </a:bodyPr>
          <a:lstStyle/>
          <a:p>
            <a:r>
              <a:rPr lang="en-IE" sz="2400" dirty="0" smtClean="0"/>
              <a:t>Conduct the t-test: </a:t>
            </a:r>
            <a:r>
              <a:rPr lang="en-IE" sz="2400" b="1" dirty="0" err="1" smtClean="0"/>
              <a:t>t.test</a:t>
            </a:r>
            <a:r>
              <a:rPr lang="en-IE" sz="2400" b="1" dirty="0"/>
              <a:t>( )</a:t>
            </a:r>
            <a:r>
              <a:rPr lang="en-IE" sz="2400" dirty="0"/>
              <a:t> function produces a variety of t-tests. </a:t>
            </a:r>
          </a:p>
          <a:p>
            <a:pPr lvl="1"/>
            <a:r>
              <a:rPr lang="en-IE" sz="2000" dirty="0" err="1"/>
              <a:t>t.test</a:t>
            </a:r>
            <a:r>
              <a:rPr lang="en-IE" sz="2000" dirty="0"/>
              <a:t>(</a:t>
            </a:r>
            <a:r>
              <a:rPr lang="en-IE" sz="2000" dirty="0" err="1"/>
              <a:t>y~x</a:t>
            </a:r>
            <a:r>
              <a:rPr lang="en-IE" sz="2000" dirty="0"/>
              <a:t>) # where y is numeric and x is a binary factor </a:t>
            </a:r>
            <a:endParaRPr lang="en-IE" sz="2000" dirty="0" smtClean="0"/>
          </a:p>
          <a:p>
            <a:pPr lvl="1"/>
            <a:r>
              <a:rPr lang="en-IE" sz="2000" dirty="0" smtClean="0"/>
              <a:t>Unlike </a:t>
            </a:r>
            <a:r>
              <a:rPr lang="en-IE" sz="2000" dirty="0"/>
              <a:t>most statistical packages, the default assumes unequal variance and applies the Welsh </a:t>
            </a:r>
            <a:r>
              <a:rPr lang="en-IE" sz="2000" dirty="0" err="1"/>
              <a:t>df</a:t>
            </a:r>
            <a:r>
              <a:rPr lang="en-IE" sz="2000" dirty="0"/>
              <a:t> </a:t>
            </a:r>
            <a:r>
              <a:rPr lang="en-IE" sz="2000" dirty="0" smtClean="0"/>
              <a:t>modification.</a:t>
            </a:r>
          </a:p>
          <a:p>
            <a:pPr lvl="1"/>
            <a:r>
              <a:rPr lang="en-IE" sz="2000" dirty="0" smtClean="0"/>
              <a:t> You </a:t>
            </a:r>
            <a:r>
              <a:rPr lang="en-IE" sz="2000" dirty="0"/>
              <a:t>can use the </a:t>
            </a:r>
            <a:r>
              <a:rPr lang="en-IE" sz="2000" b="1" dirty="0" err="1"/>
              <a:t>var.equal</a:t>
            </a:r>
            <a:r>
              <a:rPr lang="en-IE" sz="2000" b="1" dirty="0"/>
              <a:t> = TRUE</a:t>
            </a:r>
            <a:r>
              <a:rPr lang="en-IE" sz="2000" dirty="0"/>
              <a:t> option to specify equal variances and a pooled variance estimate. </a:t>
            </a:r>
            <a:endParaRPr lang="en-IE" sz="2000" dirty="0" smtClean="0"/>
          </a:p>
          <a:p>
            <a:pPr lvl="1"/>
            <a:endParaRPr lang="en-IE" dirty="0" smtClean="0"/>
          </a:p>
        </p:txBody>
      </p:sp>
      <p:pic>
        <p:nvPicPr>
          <p:cNvPr id="4096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771" t="5625" r="11127" b="4097"/>
          <a:stretch/>
        </p:blipFill>
        <p:spPr bwMode="auto">
          <a:xfrm>
            <a:off x="795412" y="3717032"/>
            <a:ext cx="7665020" cy="2722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323983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Calculating effect size</a:t>
            </a:r>
            <a:endParaRPr lang="en-IE" dirty="0"/>
          </a:p>
        </p:txBody>
      </p:sp>
      <p:sp>
        <p:nvSpPr>
          <p:cNvPr id="3" name="Date Placeholder 2"/>
          <p:cNvSpPr>
            <a:spLocks noGrp="1"/>
          </p:cNvSpPr>
          <p:nvPr>
            <p:ph type="dt" sz="half" idx="10"/>
          </p:nvPr>
        </p:nvSpPr>
        <p:spPr/>
        <p:txBody>
          <a:bodyPr/>
          <a:lstStyle/>
          <a:p>
            <a:endParaRPr lang="en-IE"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fontScale="92500"/>
              </a:bodyPr>
              <a:lstStyle/>
              <a:p>
                <a:r>
                  <a:rPr lang="en-IE" dirty="0" smtClean="0"/>
                  <a:t>Magnitude of the difference between the means of your groups</a:t>
                </a:r>
              </a:p>
              <a:p>
                <a:r>
                  <a:rPr lang="en-IE" dirty="0" smtClean="0"/>
                  <a:t>Eta squared ranges from 0 to 1</a:t>
                </a:r>
              </a:p>
              <a:p>
                <a:pPr marL="0" indent="0">
                  <a:buNone/>
                </a:pPr>
                <a14:m>
                  <m:oMathPara xmlns:m="http://schemas.openxmlformats.org/officeDocument/2006/math">
                    <m:oMathParaPr>
                      <m:jc m:val="centerGroup"/>
                    </m:oMathParaPr>
                    <m:oMath xmlns:m="http://schemas.openxmlformats.org/officeDocument/2006/math">
                      <m:r>
                        <a:rPr lang="en-IE" b="0" i="1" smtClean="0">
                          <a:latin typeface="Cambria Math"/>
                        </a:rPr>
                        <m:t>𝑒𝑡𝑎</m:t>
                      </m:r>
                      <m:r>
                        <a:rPr lang="en-IE" b="0" i="1" smtClean="0">
                          <a:latin typeface="Cambria Math"/>
                        </a:rPr>
                        <m:t> </m:t>
                      </m:r>
                      <m:r>
                        <a:rPr lang="en-IE" b="0" i="1" smtClean="0">
                          <a:latin typeface="Cambria Math"/>
                        </a:rPr>
                        <m:t>𝑠𝑞𝑢𝑎𝑟𝑒𝑑</m:t>
                      </m:r>
                      <m:r>
                        <a:rPr lang="en-IE" b="0" i="1" smtClean="0">
                          <a:latin typeface="Cambria Math"/>
                        </a:rPr>
                        <m:t>=</m:t>
                      </m:r>
                      <m:f>
                        <m:fPr>
                          <m:ctrlPr>
                            <a:rPr lang="en-IE" b="0" i="1" smtClean="0">
                              <a:latin typeface="Cambria Math"/>
                            </a:rPr>
                          </m:ctrlPr>
                        </m:fPr>
                        <m:num>
                          <m:r>
                            <a:rPr lang="en-IE" b="0" i="1" smtClean="0">
                              <a:latin typeface="Cambria Math"/>
                            </a:rPr>
                            <m:t>𝑡</m:t>
                          </m:r>
                          <m:r>
                            <a:rPr lang="en-IE" b="0" i="1" baseline="30000" smtClean="0">
                              <a:latin typeface="Cambria Math"/>
                            </a:rPr>
                            <m:t>2</m:t>
                          </m:r>
                        </m:num>
                        <m:den>
                          <m:r>
                            <a:rPr lang="en-IE" b="0" i="1" smtClean="0">
                              <a:latin typeface="Cambria Math"/>
                            </a:rPr>
                            <m:t>𝑡</m:t>
                          </m:r>
                          <m:r>
                            <a:rPr lang="en-IE" b="0" i="1" baseline="30000" smtClean="0">
                              <a:latin typeface="Cambria Math"/>
                            </a:rPr>
                            <m:t>2</m:t>
                          </m:r>
                          <m:r>
                            <a:rPr lang="en-IE" b="0" i="1" smtClean="0">
                              <a:latin typeface="Cambria Math"/>
                            </a:rPr>
                            <m:t>+(</m:t>
                          </m:r>
                          <m:r>
                            <a:rPr lang="en-IE" b="0" i="1" smtClean="0">
                              <a:latin typeface="Cambria Math"/>
                            </a:rPr>
                            <m:t>𝑁</m:t>
                          </m:r>
                          <m:r>
                            <a:rPr lang="en-IE" b="0" i="1" smtClean="0">
                              <a:latin typeface="Cambria Math"/>
                            </a:rPr>
                            <m:t>1+</m:t>
                          </m:r>
                          <m:r>
                            <a:rPr lang="en-IE" b="0" i="1" smtClean="0">
                              <a:latin typeface="Cambria Math"/>
                            </a:rPr>
                            <m:t>𝑁</m:t>
                          </m:r>
                          <m:r>
                            <a:rPr lang="en-IE" b="0" i="1" smtClean="0">
                              <a:latin typeface="Cambria Math"/>
                            </a:rPr>
                            <m:t>2−2)</m:t>
                          </m:r>
                        </m:den>
                      </m:f>
                    </m:oMath>
                  </m:oMathPara>
                </a14:m>
                <a:endParaRPr lang="en-IE" b="0" dirty="0" smtClean="0"/>
              </a:p>
              <a:p>
                <a:pPr marL="0" indent="0">
                  <a:buNone/>
                </a:pPr>
                <a:r>
                  <a:rPr lang="en-IE" dirty="0" smtClean="0">
                    <a:latin typeface="Courier New" panose="02070309020205020404" pitchFamily="49" charset="0"/>
                    <a:cs typeface="Courier New" panose="02070309020205020404" pitchFamily="49" charset="0"/>
                  </a:rPr>
                  <a:t>T=1.62</a:t>
                </a:r>
              </a:p>
              <a:p>
                <a:pPr marL="0" indent="0">
                  <a:buNone/>
                </a:pPr>
                <a:r>
                  <a:rPr lang="en-IE" dirty="0" smtClean="0">
                    <a:latin typeface="Courier New" panose="02070309020205020404" pitchFamily="49" charset="0"/>
                    <a:cs typeface="Courier New" panose="02070309020205020404" pitchFamily="49" charset="0"/>
                  </a:rPr>
                  <a:t>N1=Number in group 1 (males) 184</a:t>
                </a:r>
              </a:p>
              <a:p>
                <a:pPr marL="0" indent="0">
                  <a:buNone/>
                </a:pPr>
                <a:r>
                  <a:rPr lang="en-IE" b="0" dirty="0" smtClean="0">
                    <a:latin typeface="Courier New" panose="02070309020205020404" pitchFamily="49" charset="0"/>
                    <a:cs typeface="Courier New" panose="02070309020205020404" pitchFamily="49" charset="0"/>
                  </a:rPr>
                  <a:t>N2 = number in group 2 (females) 252</a:t>
                </a:r>
              </a:p>
              <a:p>
                <a:pPr marL="0" indent="0" algn="ctr">
                  <a:buNone/>
                </a:pPr>
                <a14:m>
                  <m:oMath xmlns:m="http://schemas.openxmlformats.org/officeDocument/2006/math">
                    <m:r>
                      <a:rPr lang="en-IE" b="0" i="1" smtClean="0">
                        <a:latin typeface="Cambria Math"/>
                      </a:rPr>
                      <m:t>𝑒𝑡𝑎</m:t>
                    </m:r>
                    <m:r>
                      <a:rPr lang="en-IE" b="0" i="1" smtClean="0">
                        <a:latin typeface="Cambria Math"/>
                      </a:rPr>
                      <m:t> </m:t>
                    </m:r>
                    <m:r>
                      <a:rPr lang="en-IE" b="0" i="1" smtClean="0">
                        <a:latin typeface="Cambria Math"/>
                      </a:rPr>
                      <m:t>𝑠𝑞𝑢𝑎𝑟𝑒𝑑</m:t>
                    </m:r>
                    <m:r>
                      <a:rPr lang="en-IE" i="1">
                        <a:latin typeface="Cambria Math"/>
                      </a:rPr>
                      <m:t>=</m:t>
                    </m:r>
                    <m:f>
                      <m:fPr>
                        <m:ctrlPr>
                          <a:rPr lang="en-IE" i="1">
                            <a:latin typeface="Cambria Math"/>
                          </a:rPr>
                        </m:ctrlPr>
                      </m:fPr>
                      <m:num>
                        <m:r>
                          <a:rPr lang="en-IE" b="0" i="1" smtClean="0">
                            <a:latin typeface="Cambria Math"/>
                          </a:rPr>
                          <m:t>1.62</m:t>
                        </m:r>
                        <m:r>
                          <a:rPr lang="en-IE" i="1" baseline="30000">
                            <a:latin typeface="Cambria Math"/>
                          </a:rPr>
                          <m:t>2</m:t>
                        </m:r>
                      </m:num>
                      <m:den>
                        <m:r>
                          <a:rPr lang="en-IE" b="0" i="1" smtClean="0">
                            <a:latin typeface="Cambria Math"/>
                          </a:rPr>
                          <m:t>1.62</m:t>
                        </m:r>
                        <m:r>
                          <a:rPr lang="en-IE" i="1" baseline="30000">
                            <a:latin typeface="Cambria Math"/>
                          </a:rPr>
                          <m:t>2</m:t>
                        </m:r>
                        <m:r>
                          <a:rPr lang="en-IE" i="1">
                            <a:latin typeface="Cambria Math"/>
                          </a:rPr>
                          <m:t>+(</m:t>
                        </m:r>
                        <m:r>
                          <a:rPr lang="en-IE" b="0" i="1" smtClean="0">
                            <a:latin typeface="Cambria Math"/>
                          </a:rPr>
                          <m:t>184</m:t>
                        </m:r>
                        <m:r>
                          <a:rPr lang="en-IE" i="1">
                            <a:latin typeface="Cambria Math"/>
                          </a:rPr>
                          <m:t>+</m:t>
                        </m:r>
                        <m:r>
                          <a:rPr lang="en-IE" b="0" i="1" smtClean="0">
                            <a:latin typeface="Cambria Math"/>
                          </a:rPr>
                          <m:t>252</m:t>
                        </m:r>
                        <m:r>
                          <a:rPr lang="en-IE" i="1">
                            <a:latin typeface="Cambria Math"/>
                          </a:rPr>
                          <m:t>−2)</m:t>
                        </m:r>
                      </m:den>
                    </m:f>
                  </m:oMath>
                </a14:m>
                <a:r>
                  <a:rPr lang="en-IE" dirty="0" smtClean="0"/>
                  <a:t>=0.006</a:t>
                </a:r>
              </a:p>
              <a:p>
                <a:pPr marL="0" indent="0">
                  <a:buNone/>
                </a:pPr>
                <a:endParaRPr lang="en-IE" dirty="0" smtClean="0"/>
              </a:p>
              <a:p>
                <a:pPr marL="0" indent="0">
                  <a:buNone/>
                </a:pPr>
                <a:r>
                  <a:rPr lang="en-IE" dirty="0" smtClean="0">
                    <a:latin typeface="Courier New" panose="02070309020205020404" pitchFamily="49" charset="0"/>
                    <a:cs typeface="Courier New" panose="02070309020205020404" pitchFamily="49" charset="0"/>
                  </a:rPr>
                  <a:t>Guidelines on effect size: 0.01 = small, 0.06 = moderate, 0.14 =large</a:t>
                </a:r>
              </a:p>
              <a:p>
                <a:endParaRPr lang="en-IE" b="0" dirty="0" smtClean="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1111" t="-988" r="-1111" b="-988"/>
                </a:stretch>
              </a:blipFill>
            </p:spPr>
            <p:txBody>
              <a:bodyPr/>
              <a:lstStyle/>
              <a:p>
                <a:r>
                  <a:rPr lang="en-IE">
                    <a:noFill/>
                  </a:rPr>
                  <a:t> </a:t>
                </a:r>
              </a:p>
            </p:txBody>
          </p:sp>
        </mc:Fallback>
      </mc:AlternateContent>
    </p:spTree>
    <p:extLst>
      <p:ext uri="{BB962C8B-B14F-4D97-AF65-F5344CB8AC3E}">
        <p14:creationId xmlns:p14="http://schemas.microsoft.com/office/powerpoint/2010/main" val="184959473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Calculating effect size</a:t>
            </a:r>
            <a:endParaRPr lang="en-IE" dirty="0"/>
          </a:p>
        </p:txBody>
      </p:sp>
      <p:sp>
        <p:nvSpPr>
          <p:cNvPr id="3" name="Date Placeholder 2"/>
          <p:cNvSpPr>
            <a:spLocks noGrp="1"/>
          </p:cNvSpPr>
          <p:nvPr>
            <p:ph type="dt" sz="half" idx="10"/>
          </p:nvPr>
        </p:nvSpPr>
        <p:spPr/>
        <p:txBody>
          <a:bodyPr/>
          <a:lstStyle/>
          <a:p>
            <a:endParaRPr lang="en-IE" dirty="0"/>
          </a:p>
        </p:txBody>
      </p:sp>
      <p:sp>
        <p:nvSpPr>
          <p:cNvPr id="4" name="Content Placeholder 3"/>
          <p:cNvSpPr>
            <a:spLocks noGrp="1"/>
          </p:cNvSpPr>
          <p:nvPr>
            <p:ph sz="quarter" idx="1"/>
          </p:nvPr>
        </p:nvSpPr>
        <p:spPr/>
        <p:txBody>
          <a:bodyPr>
            <a:normAutofit/>
          </a:bodyPr>
          <a:lstStyle/>
          <a:p>
            <a:r>
              <a:rPr lang="en-IE" dirty="0" smtClean="0"/>
              <a:t>Cohen’s d</a:t>
            </a:r>
          </a:p>
          <a:p>
            <a:pPr lvl="1"/>
            <a:r>
              <a:rPr lang="en-IE" dirty="0" smtClean="0"/>
              <a:t>Value </a:t>
            </a:r>
            <a:r>
              <a:rPr lang="en-IE" dirty="0"/>
              <a:t>for a between subjects </a:t>
            </a:r>
            <a:r>
              <a:rPr lang="en-IE" i="1" dirty="0"/>
              <a:t>t</a:t>
            </a:r>
            <a:r>
              <a:rPr lang="en-IE" dirty="0"/>
              <a:t> test and the degrees of freedom</a:t>
            </a:r>
            <a:r>
              <a:rPr lang="en-IE" dirty="0" smtClean="0"/>
              <a:t>.</a:t>
            </a:r>
          </a:p>
          <a:p>
            <a:pPr marL="0" indent="0">
              <a:buNone/>
            </a:pPr>
            <a:r>
              <a:rPr lang="en-IE" dirty="0" smtClean="0"/>
              <a:t>Cohen's</a:t>
            </a:r>
            <a:r>
              <a:rPr lang="en-IE" i="1" dirty="0"/>
              <a:t> d</a:t>
            </a:r>
            <a:r>
              <a:rPr lang="en-IE" dirty="0"/>
              <a:t> = 2</a:t>
            </a:r>
            <a:r>
              <a:rPr lang="en-IE" i="1" dirty="0"/>
              <a:t>t</a:t>
            </a:r>
            <a:r>
              <a:rPr lang="en-IE" dirty="0"/>
              <a:t> /√(</a:t>
            </a:r>
            <a:r>
              <a:rPr lang="en-IE" i="1" dirty="0"/>
              <a:t>df</a:t>
            </a:r>
            <a:r>
              <a:rPr lang="en-IE" dirty="0"/>
              <a:t>)</a:t>
            </a:r>
          </a:p>
          <a:p>
            <a:pPr marL="0" indent="0">
              <a:buNone/>
            </a:pPr>
            <a:r>
              <a:rPr lang="en-IE" dirty="0" smtClean="0"/>
              <a:t>In this case d= 0.155</a:t>
            </a:r>
          </a:p>
          <a:p>
            <a:pPr marL="0" indent="0">
              <a:buNone/>
            </a:pPr>
            <a:endParaRPr lang="en-IE" dirty="0"/>
          </a:p>
          <a:p>
            <a:r>
              <a:rPr lang="en-IE" dirty="0" smtClean="0"/>
              <a:t>Reporting Cohen’s d</a:t>
            </a:r>
          </a:p>
          <a:p>
            <a:pPr lvl="1"/>
            <a:r>
              <a:rPr lang="en-IE" dirty="0" smtClean="0"/>
              <a:t>0.2=small effect, 0.5=moderate, 0.8 = large</a:t>
            </a:r>
            <a:endParaRPr lang="en-IE" dirty="0"/>
          </a:p>
          <a:p>
            <a:pPr marL="0" indent="0">
              <a:buNone/>
            </a:pPr>
            <a:endParaRPr lang="en-IE" dirty="0" smtClean="0"/>
          </a:p>
          <a:p>
            <a:pPr marL="0" indent="0">
              <a:buNone/>
            </a:pPr>
            <a:r>
              <a:rPr lang="en-IE" dirty="0" smtClean="0"/>
              <a:t>NOTE: Choice of using eta squared or Cohen’s d depends on your field of study</a:t>
            </a:r>
            <a:endParaRPr lang="en-IE" dirty="0"/>
          </a:p>
          <a:p>
            <a:endParaRPr lang="en-IE" dirty="0"/>
          </a:p>
        </p:txBody>
      </p:sp>
    </p:spTree>
    <p:extLst>
      <p:ext uri="{BB962C8B-B14F-4D97-AF65-F5344CB8AC3E}">
        <p14:creationId xmlns:p14="http://schemas.microsoft.com/office/powerpoint/2010/main" val="323224787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Assumptions for Non-Parametric Tests</a:t>
            </a:r>
            <a:endParaRPr lang="en-IE" dirty="0"/>
          </a:p>
        </p:txBody>
      </p:sp>
      <p:sp>
        <p:nvSpPr>
          <p:cNvPr id="3" name="Content Placeholder 2"/>
          <p:cNvSpPr>
            <a:spLocks noGrp="1"/>
          </p:cNvSpPr>
          <p:nvPr>
            <p:ph sz="quarter" idx="1"/>
          </p:nvPr>
        </p:nvSpPr>
        <p:spPr/>
        <p:txBody>
          <a:bodyPr/>
          <a:lstStyle/>
          <a:p>
            <a:r>
              <a:rPr lang="en-IE" dirty="0" smtClean="0"/>
              <a:t>Random samples</a:t>
            </a:r>
          </a:p>
          <a:p>
            <a:r>
              <a:rPr lang="en-IE" dirty="0" smtClean="0"/>
              <a:t>Independent observations</a:t>
            </a:r>
          </a:p>
          <a:p>
            <a:pPr lvl="1"/>
            <a:r>
              <a:rPr lang="en-IE" dirty="0" smtClean="0"/>
              <a:t>Each case is counted only once </a:t>
            </a:r>
          </a:p>
          <a:p>
            <a:pPr lvl="1"/>
            <a:r>
              <a:rPr lang="en-IE" dirty="0" smtClean="0"/>
              <a:t>Unless it is a repeated measure where the same participants are retested on different occasions or under different conditions</a:t>
            </a:r>
          </a:p>
        </p:txBody>
      </p:sp>
      <p:sp>
        <p:nvSpPr>
          <p:cNvPr id="4" name="Date Placeholder 3"/>
          <p:cNvSpPr>
            <a:spLocks noGrp="1"/>
          </p:cNvSpPr>
          <p:nvPr>
            <p:ph type="dt" sz="half" idx="10"/>
          </p:nvPr>
        </p:nvSpPr>
        <p:spPr/>
        <p:txBody>
          <a:bodyPr/>
          <a:lstStyle/>
          <a:p>
            <a:endParaRPr lang="en-IE" dirty="0"/>
          </a:p>
        </p:txBody>
      </p:sp>
    </p:spTree>
    <p:extLst>
      <p:ext uri="{BB962C8B-B14F-4D97-AF65-F5344CB8AC3E}">
        <p14:creationId xmlns:p14="http://schemas.microsoft.com/office/powerpoint/2010/main" val="91280585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Non-Parametric Example from Andy Field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Our neurologist investigating the depressant effects of certain alcoholic drinks:</a:t>
            </a:r>
          </a:p>
          <a:p>
            <a:pPr lvl="1"/>
            <a:r>
              <a:rPr lang="en-US" dirty="0" smtClean="0"/>
              <a:t>Tested 20 clubbers</a:t>
            </a:r>
          </a:p>
          <a:p>
            <a:pPr lvl="1"/>
            <a:r>
              <a:rPr lang="en-US" dirty="0" smtClean="0"/>
              <a:t>10 were allowed to drink only vodka on a Saturday night</a:t>
            </a:r>
          </a:p>
          <a:p>
            <a:pPr lvl="1"/>
            <a:r>
              <a:rPr lang="en-US" dirty="0" smtClean="0"/>
              <a:t>10 were allowed to drink only beer. </a:t>
            </a:r>
          </a:p>
          <a:p>
            <a:pPr lvl="1"/>
            <a:r>
              <a:rPr lang="en-US" dirty="0" smtClean="0"/>
              <a:t>Levels of depression were measured using the Beck Depression Inventory (BDI) the day after and midweek.</a:t>
            </a:r>
          </a:p>
          <a:p>
            <a:r>
              <a:rPr lang="en-IE" dirty="0"/>
              <a:t>We are hypothesising that two groups of different entities will differ on the result of a test for depression.</a:t>
            </a:r>
          </a:p>
          <a:p>
            <a:r>
              <a:rPr lang="en-US" dirty="0" smtClean="0"/>
              <a:t>A similar number of high and low ranks in each group would </a:t>
            </a:r>
            <a:r>
              <a:rPr lang="en-GB" dirty="0" smtClean="0"/>
              <a:t>suggest depression levels do not differ between the groups.</a:t>
            </a:r>
          </a:p>
          <a:p>
            <a:r>
              <a:rPr lang="en-US" dirty="0" smtClean="0"/>
              <a:t>A greater number of high ranks in the vodka group than the beer group would suggest the vodka group is more depressed than the beer group.</a:t>
            </a:r>
          </a:p>
          <a:p>
            <a:r>
              <a:rPr lang="en-GB" b="1" smtClean="0"/>
              <a:t>Field-BDI-NonParametric.dat</a:t>
            </a:r>
            <a:endParaRPr lang="en-US" dirty="0" smtClean="0"/>
          </a:p>
          <a:p>
            <a:endParaRPr lang="en-US" dirty="0"/>
          </a:p>
        </p:txBody>
      </p:sp>
      <p:sp>
        <p:nvSpPr>
          <p:cNvPr id="4" name="Date Placeholder 3"/>
          <p:cNvSpPr>
            <a:spLocks noGrp="1"/>
          </p:cNvSpPr>
          <p:nvPr>
            <p:ph type="dt" sz="half" idx="10"/>
          </p:nvPr>
        </p:nvSpPr>
        <p:spPr/>
        <p:txBody>
          <a:bodyPr/>
          <a:lstStyle/>
          <a:p>
            <a:endParaRPr lang="en-IE" dirty="0"/>
          </a:p>
        </p:txBody>
      </p:sp>
    </p:spTree>
    <p:extLst>
      <p:ext uri="{BB962C8B-B14F-4D97-AF65-F5344CB8AC3E}">
        <p14:creationId xmlns:p14="http://schemas.microsoft.com/office/powerpoint/2010/main" val="4313431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Non-Parametric: Comparing two independent conditions</a:t>
            </a:r>
            <a:endParaRPr lang="en-IE" dirty="0"/>
          </a:p>
        </p:txBody>
      </p:sp>
      <p:sp>
        <p:nvSpPr>
          <p:cNvPr id="3" name="Content Placeholder 2"/>
          <p:cNvSpPr>
            <a:spLocks noGrp="1"/>
          </p:cNvSpPr>
          <p:nvPr>
            <p:ph sz="quarter" idx="1"/>
          </p:nvPr>
        </p:nvSpPr>
        <p:spPr/>
        <p:txBody>
          <a:bodyPr>
            <a:normAutofit/>
          </a:bodyPr>
          <a:lstStyle/>
          <a:p>
            <a:r>
              <a:rPr lang="en-IE" dirty="0" smtClean="0"/>
              <a:t>This requires us to fit a model that compares the distribution of this variable for those in the beer group and the vodka group.</a:t>
            </a:r>
          </a:p>
          <a:p>
            <a:r>
              <a:rPr lang="en-US" dirty="0" smtClean="0"/>
              <a:t>Requires us to test differences between two conditions in which different participants have been used.</a:t>
            </a:r>
            <a:endParaRPr lang="en-IE" dirty="0" smtClean="0"/>
          </a:p>
          <a:p>
            <a:r>
              <a:rPr lang="en-IE" dirty="0" smtClean="0"/>
              <a:t>To compare the distribution of two conditions and these conditions then you can use:</a:t>
            </a:r>
          </a:p>
          <a:p>
            <a:pPr lvl="1"/>
            <a:r>
              <a:rPr lang="en-IE" dirty="0" smtClean="0"/>
              <a:t>The Mann-Whitney test and</a:t>
            </a:r>
          </a:p>
          <a:p>
            <a:pPr lvl="1"/>
            <a:r>
              <a:rPr lang="en-IE" dirty="0" smtClean="0"/>
              <a:t>Wilcoxon’s Rank-sum test</a:t>
            </a:r>
          </a:p>
          <a:p>
            <a:r>
              <a:rPr lang="en-IE" dirty="0" smtClean="0"/>
              <a:t>These work on ranking data.</a:t>
            </a:r>
          </a:p>
        </p:txBody>
      </p:sp>
      <p:sp>
        <p:nvSpPr>
          <p:cNvPr id="4" name="Date Placeholder 3"/>
          <p:cNvSpPr>
            <a:spLocks noGrp="1"/>
          </p:cNvSpPr>
          <p:nvPr>
            <p:ph type="dt" sz="half" idx="10"/>
          </p:nvPr>
        </p:nvSpPr>
        <p:spPr/>
        <p:txBody>
          <a:bodyPr/>
          <a:lstStyle/>
          <a:p>
            <a:endParaRPr lang="en-IE" dirty="0"/>
          </a:p>
        </p:txBody>
      </p:sp>
    </p:spTree>
    <p:extLst>
      <p:ext uri="{BB962C8B-B14F-4D97-AF65-F5344CB8AC3E}">
        <p14:creationId xmlns:p14="http://schemas.microsoft.com/office/powerpoint/2010/main" val="236291248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Ranking Data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tests work on the principle of ranking the data for each group: </a:t>
            </a:r>
          </a:p>
          <a:p>
            <a:pPr lvl="1"/>
            <a:r>
              <a:rPr lang="en-US" dirty="0" smtClean="0"/>
              <a:t>Lowest score = a rank of 1, </a:t>
            </a:r>
          </a:p>
          <a:p>
            <a:pPr lvl="1"/>
            <a:r>
              <a:rPr lang="en-US" dirty="0" smtClean="0"/>
              <a:t>Next highest score = a rank of 2, and so on. </a:t>
            </a:r>
          </a:p>
          <a:p>
            <a:pPr lvl="1"/>
            <a:r>
              <a:rPr lang="en-GB" dirty="0" smtClean="0"/>
              <a:t>Tied ranks are given the same rank: the average of the potential ranks.</a:t>
            </a:r>
            <a:endParaRPr lang="en-US" dirty="0" smtClean="0"/>
          </a:p>
          <a:p>
            <a:r>
              <a:rPr lang="en-GB" dirty="0" smtClean="0"/>
              <a:t>For an unequal group size the test statistic (Ws) = sum of ranks in the group that contains the least people.</a:t>
            </a:r>
          </a:p>
          <a:p>
            <a:r>
              <a:rPr lang="en-GB" dirty="0" smtClean="0"/>
              <a:t>For an equal group size the test statistic Ws  = the value of the smaller summed rank.</a:t>
            </a:r>
          </a:p>
          <a:p>
            <a:r>
              <a:rPr lang="en-GB" dirty="0" smtClean="0"/>
              <a:t>Add up the ranks for the two groups and take the lowest of these sums to be our test statistic. </a:t>
            </a:r>
          </a:p>
          <a:p>
            <a:r>
              <a:rPr lang="en-US" dirty="0" smtClean="0"/>
              <a:t>The analysis is carried out on the ranks rather than the actual data.</a:t>
            </a:r>
          </a:p>
          <a:p>
            <a:pPr lvl="1"/>
            <a:endParaRPr lang="en-GB" dirty="0" smtClean="0"/>
          </a:p>
          <a:p>
            <a:endParaRPr lang="en-US" dirty="0" smtClean="0"/>
          </a:p>
          <a:p>
            <a:endParaRPr lang="en-US" dirty="0"/>
          </a:p>
        </p:txBody>
      </p:sp>
      <p:sp>
        <p:nvSpPr>
          <p:cNvPr id="4" name="Date Placeholder 3"/>
          <p:cNvSpPr>
            <a:spLocks noGrp="1"/>
          </p:cNvSpPr>
          <p:nvPr>
            <p:ph type="dt" sz="half" idx="10"/>
          </p:nvPr>
        </p:nvSpPr>
        <p:spPr/>
        <p:txBody>
          <a:bodyPr/>
          <a:lstStyle/>
          <a:p>
            <a:endParaRPr lang="en-IE" dirty="0"/>
          </a:p>
        </p:txBody>
      </p:sp>
    </p:spTree>
    <p:extLst>
      <p:ext uri="{BB962C8B-B14F-4D97-AF65-F5344CB8AC3E}">
        <p14:creationId xmlns:p14="http://schemas.microsoft.com/office/powerpoint/2010/main" val="313945257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Ranking the Depression scores for Wednesday and Sunday</a:t>
            </a:r>
            <a:endParaRPr lang="en-GB" dirty="0"/>
          </a:p>
        </p:txBody>
      </p:sp>
      <p:pic>
        <p:nvPicPr>
          <p:cNvPr id="3" name="Picture 2"/>
          <p:cNvPicPr>
            <a:picLocks noChangeAspect="1"/>
          </p:cNvPicPr>
          <p:nvPr/>
        </p:nvPicPr>
        <p:blipFill>
          <a:blip r:embed="rId2"/>
          <a:stretch>
            <a:fillRect/>
          </a:stretch>
        </p:blipFill>
        <p:spPr>
          <a:xfrm>
            <a:off x="453121" y="1340769"/>
            <a:ext cx="8026034" cy="4928586"/>
          </a:xfrm>
          <a:prstGeom prst="rect">
            <a:avLst/>
          </a:prstGeom>
        </p:spPr>
      </p:pic>
      <p:sp>
        <p:nvSpPr>
          <p:cNvPr id="4" name="Date Placeholder 3"/>
          <p:cNvSpPr>
            <a:spLocks noGrp="1"/>
          </p:cNvSpPr>
          <p:nvPr>
            <p:ph type="dt" sz="half" idx="10"/>
          </p:nvPr>
        </p:nvSpPr>
        <p:spPr/>
        <p:txBody>
          <a:bodyPr/>
          <a:lstStyle/>
          <a:p>
            <a:endParaRPr lang="en-IE" dirty="0"/>
          </a:p>
        </p:txBody>
      </p:sp>
      <p:sp>
        <p:nvSpPr>
          <p:cNvPr id="5" name="TextBox 4"/>
          <p:cNvSpPr txBox="1"/>
          <p:nvPr/>
        </p:nvSpPr>
        <p:spPr>
          <a:xfrm>
            <a:off x="1763688" y="3224009"/>
            <a:ext cx="2376264" cy="27699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IE" sz="1200" dirty="0" smtClean="0"/>
              <a:t>Sum of ranks for Vodka=59</a:t>
            </a:r>
            <a:endParaRPr lang="en-IE" sz="1200" dirty="0"/>
          </a:p>
        </p:txBody>
      </p:sp>
      <p:sp>
        <p:nvSpPr>
          <p:cNvPr id="6" name="TextBox 5"/>
          <p:cNvSpPr txBox="1"/>
          <p:nvPr/>
        </p:nvSpPr>
        <p:spPr>
          <a:xfrm>
            <a:off x="6102891" y="3224813"/>
            <a:ext cx="2376264" cy="27699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IE" sz="1200" dirty="0" smtClean="0"/>
              <a:t>Sum of ranks for Beer=151</a:t>
            </a:r>
            <a:endParaRPr lang="en-IE" sz="1200" dirty="0"/>
          </a:p>
        </p:txBody>
      </p:sp>
      <p:sp>
        <p:nvSpPr>
          <p:cNvPr id="7" name="TextBox 6"/>
          <p:cNvSpPr txBox="1"/>
          <p:nvPr/>
        </p:nvSpPr>
        <p:spPr>
          <a:xfrm>
            <a:off x="6102891" y="5589240"/>
            <a:ext cx="2376264" cy="27699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IE" sz="1200" dirty="0" smtClean="0"/>
              <a:t>Sum of ranks for Beer=119.5</a:t>
            </a:r>
            <a:endParaRPr lang="en-IE" sz="1200" dirty="0"/>
          </a:p>
        </p:txBody>
      </p:sp>
      <p:sp>
        <p:nvSpPr>
          <p:cNvPr id="8" name="TextBox 7"/>
          <p:cNvSpPr txBox="1"/>
          <p:nvPr/>
        </p:nvSpPr>
        <p:spPr>
          <a:xfrm>
            <a:off x="1763688" y="5575746"/>
            <a:ext cx="2376264" cy="27699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IE" sz="1200" dirty="0" smtClean="0"/>
              <a:t>Sum of ranks for Vodka=90.5</a:t>
            </a:r>
            <a:endParaRPr lang="en-IE" sz="1200" dirty="0"/>
          </a:p>
        </p:txBody>
      </p:sp>
    </p:spTree>
    <p:extLst>
      <p:ext uri="{BB962C8B-B14F-4D97-AF65-F5344CB8AC3E}">
        <p14:creationId xmlns:p14="http://schemas.microsoft.com/office/powerpoint/2010/main" val="252943232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Provisional analysis using IBM SPSS</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First, run some exploratory analyses on the data</a:t>
            </a:r>
          </a:p>
          <a:p>
            <a:pPr lvl="1"/>
            <a:r>
              <a:rPr lang="en-GB" dirty="0" smtClean="0"/>
              <a:t>Run these exploratory analyses for each group because we’re going to be looking for group differences. </a:t>
            </a:r>
          </a:p>
          <a:p>
            <a:r>
              <a:rPr lang="en-IE" sz="2400" dirty="0" smtClean="0"/>
              <a:t>Using Menus</a:t>
            </a:r>
          </a:p>
          <a:p>
            <a:pPr lvl="1"/>
            <a:r>
              <a:rPr lang="en-IE" sz="2100" dirty="0" err="1" smtClean="0"/>
              <a:t>Analyze</a:t>
            </a:r>
            <a:r>
              <a:rPr lang="en-IE" sz="2100" dirty="0" smtClean="0"/>
              <a:t> -&gt; Descriptive Statistics -&gt; Explore ; </a:t>
            </a:r>
          </a:p>
          <a:p>
            <a:pPr lvl="1"/>
            <a:r>
              <a:rPr lang="en-IE" sz="2100" dirty="0" smtClean="0"/>
              <a:t>Put BDI Sunday in dependent box, Drink in factor box; </a:t>
            </a:r>
          </a:p>
          <a:p>
            <a:pPr lvl="1"/>
            <a:r>
              <a:rPr lang="en-IE" sz="2100" i="1" dirty="0" smtClean="0"/>
              <a:t>Click Plots and make sure normality plots with tests is checked.</a:t>
            </a:r>
          </a:p>
          <a:p>
            <a:r>
              <a:rPr lang="en-IE" sz="2400" dirty="0" smtClean="0"/>
              <a:t>In Syntax</a:t>
            </a:r>
          </a:p>
          <a:p>
            <a:pPr lvl="1"/>
            <a:r>
              <a:rPr lang="en-IE" sz="2100" dirty="0" smtClean="0"/>
              <a:t>Using the Examine command</a:t>
            </a:r>
          </a:p>
          <a:p>
            <a:pPr marL="0" indent="0">
              <a:buNone/>
            </a:pPr>
            <a:r>
              <a:rPr lang="en-IE" sz="2800" dirty="0"/>
              <a:t>EXAMINE VARIABLES=</a:t>
            </a:r>
            <a:r>
              <a:rPr lang="en-IE" sz="2800" dirty="0" err="1"/>
              <a:t>BDISun</a:t>
            </a:r>
            <a:r>
              <a:rPr lang="en-IE" sz="2800" dirty="0"/>
              <a:t> BY Drink</a:t>
            </a:r>
          </a:p>
          <a:p>
            <a:pPr marL="0" indent="0">
              <a:buNone/>
            </a:pPr>
            <a:r>
              <a:rPr lang="en-IE" sz="2800" dirty="0"/>
              <a:t>  /PLOT BOXPLOT STEMLEAF</a:t>
            </a:r>
          </a:p>
          <a:p>
            <a:pPr marL="0" indent="0">
              <a:buNone/>
            </a:pPr>
            <a:r>
              <a:rPr lang="en-IE" sz="2800" dirty="0"/>
              <a:t>  /COMPARE GROUPS</a:t>
            </a:r>
          </a:p>
          <a:p>
            <a:pPr marL="0" indent="0">
              <a:buNone/>
            </a:pPr>
            <a:r>
              <a:rPr lang="en-IE" sz="2800" dirty="0"/>
              <a:t>  /STATISTICS DESCRIPTIVES</a:t>
            </a:r>
          </a:p>
          <a:p>
            <a:pPr marL="0" indent="0">
              <a:buNone/>
            </a:pPr>
            <a:r>
              <a:rPr lang="en-IE" sz="2800" dirty="0"/>
              <a:t>  /CINTERVAL 95</a:t>
            </a:r>
          </a:p>
          <a:p>
            <a:pPr marL="0" indent="0">
              <a:buNone/>
            </a:pPr>
            <a:r>
              <a:rPr lang="en-IE" sz="2800" dirty="0"/>
              <a:t>  /MISSING LISTWISE</a:t>
            </a:r>
          </a:p>
          <a:p>
            <a:pPr marL="0" indent="0">
              <a:buNone/>
            </a:pPr>
            <a:r>
              <a:rPr lang="en-IE" sz="2800" dirty="0"/>
              <a:t>  /NOTOTAL.</a:t>
            </a:r>
            <a:endParaRPr lang="en-IE" sz="800" dirty="0"/>
          </a:p>
          <a:p>
            <a:r>
              <a:rPr lang="en-IE" sz="800" dirty="0"/>
              <a:t>  </a:t>
            </a:r>
          </a:p>
          <a:p>
            <a:pPr lvl="1"/>
            <a:endParaRPr lang="en-IE" sz="2100" dirty="0" smtClean="0"/>
          </a:p>
        </p:txBody>
      </p:sp>
      <p:sp>
        <p:nvSpPr>
          <p:cNvPr id="4" name="Date Placeholder 3"/>
          <p:cNvSpPr>
            <a:spLocks noGrp="1"/>
          </p:cNvSpPr>
          <p:nvPr>
            <p:ph type="dt" sz="half" idx="10"/>
          </p:nvPr>
        </p:nvSpPr>
        <p:spPr/>
        <p:txBody>
          <a:bodyPr/>
          <a:lstStyle/>
          <a:p>
            <a:endParaRPr lang="en-IE" dirty="0"/>
          </a:p>
        </p:txBody>
      </p:sp>
    </p:spTree>
    <p:extLst>
      <p:ext uri="{BB962C8B-B14F-4D97-AF65-F5344CB8AC3E}">
        <p14:creationId xmlns:p14="http://schemas.microsoft.com/office/powerpoint/2010/main" val="130984242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Provisional analysis using R</a:t>
            </a:r>
            <a:endParaRPr lang="en-GB" dirty="0"/>
          </a:p>
        </p:txBody>
      </p:sp>
      <p:sp>
        <p:nvSpPr>
          <p:cNvPr id="3" name="Content Placeholder 2"/>
          <p:cNvSpPr>
            <a:spLocks noGrp="1"/>
          </p:cNvSpPr>
          <p:nvPr>
            <p:ph idx="1"/>
          </p:nvPr>
        </p:nvSpPr>
        <p:spPr/>
        <p:txBody>
          <a:bodyPr/>
          <a:lstStyle/>
          <a:p>
            <a:r>
              <a:rPr lang="en-IE" dirty="0" smtClean="0"/>
              <a:t>Load the data</a:t>
            </a:r>
            <a:endParaRPr lang="en-IE" sz="2400" dirty="0" smtClean="0"/>
          </a:p>
          <a:p>
            <a:pPr lvl="1"/>
            <a:r>
              <a:rPr lang="en-IE" dirty="0" err="1"/>
              <a:t>drinkset</a:t>
            </a:r>
            <a:r>
              <a:rPr lang="en-IE" dirty="0"/>
              <a:t>&lt;- </a:t>
            </a:r>
            <a:r>
              <a:rPr lang="en-IE" dirty="0" err="1"/>
              <a:t>read.table</a:t>
            </a:r>
            <a:r>
              <a:rPr lang="en-IE" dirty="0"/>
              <a:t>("C:/</a:t>
            </a:r>
            <a:r>
              <a:rPr lang="en-IE" dirty="0" err="1"/>
              <a:t>tempR</a:t>
            </a:r>
            <a:r>
              <a:rPr lang="en-IE" dirty="0"/>
              <a:t>/Field-BDI-Non-parametric.dat</a:t>
            </a:r>
            <a:r>
              <a:rPr lang="en-IE" dirty="0" smtClean="0"/>
              <a:t>")</a:t>
            </a:r>
          </a:p>
          <a:p>
            <a:r>
              <a:rPr lang="en-IE" dirty="0" smtClean="0"/>
              <a:t>Get your descriptive statistics</a:t>
            </a:r>
            <a:endParaRPr lang="en-IE" dirty="0"/>
          </a:p>
          <a:p>
            <a:pPr lvl="1"/>
            <a:r>
              <a:rPr lang="en-IE" dirty="0" err="1"/>
              <a:t>describeBy</a:t>
            </a:r>
            <a:r>
              <a:rPr lang="en-IE" dirty="0"/>
              <a:t>(</a:t>
            </a:r>
            <a:r>
              <a:rPr lang="en-IE" dirty="0" err="1"/>
              <a:t>drinkset$bdisun,group</a:t>
            </a:r>
            <a:r>
              <a:rPr lang="en-IE" dirty="0"/>
              <a:t>=</a:t>
            </a:r>
            <a:r>
              <a:rPr lang="en-IE" dirty="0" err="1"/>
              <a:t>drinkset$drink</a:t>
            </a:r>
            <a:r>
              <a:rPr lang="en-IE" dirty="0" smtClean="0"/>
              <a:t>)</a:t>
            </a:r>
          </a:p>
          <a:p>
            <a:r>
              <a:rPr lang="en-IE" dirty="0" smtClean="0"/>
              <a:t>Create your plots using </a:t>
            </a:r>
            <a:r>
              <a:rPr lang="en-IE" dirty="0" err="1" smtClean="0"/>
              <a:t>ggplot</a:t>
            </a:r>
            <a:endParaRPr lang="en-IE" dirty="0" smtClean="0"/>
          </a:p>
          <a:p>
            <a:pPr lvl="1"/>
            <a:endParaRPr lang="en-GB" dirty="0"/>
          </a:p>
        </p:txBody>
      </p:sp>
      <p:sp>
        <p:nvSpPr>
          <p:cNvPr id="4" name="Date Placeholder 3"/>
          <p:cNvSpPr>
            <a:spLocks noGrp="1"/>
          </p:cNvSpPr>
          <p:nvPr>
            <p:ph type="dt" sz="half" idx="10"/>
          </p:nvPr>
        </p:nvSpPr>
        <p:spPr/>
        <p:txBody>
          <a:bodyPr/>
          <a:lstStyle/>
          <a:p>
            <a:endParaRPr lang="en-IE" dirty="0"/>
          </a:p>
        </p:txBody>
      </p:sp>
    </p:spTree>
    <p:extLst>
      <p:ext uri="{BB962C8B-B14F-4D97-AF65-F5344CB8AC3E}">
        <p14:creationId xmlns:p14="http://schemas.microsoft.com/office/powerpoint/2010/main" val="13196924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sz="half" idx="4294967295"/>
          </p:nvPr>
        </p:nvSpPr>
        <p:spPr>
          <a:xfrm>
            <a:off x="0" y="457200"/>
            <a:ext cx="8153400" cy="3581400"/>
          </a:xfrm>
        </p:spPr>
        <p:txBody>
          <a:bodyPr/>
          <a:lstStyle/>
          <a:p>
            <a:pPr marL="6350" indent="7938">
              <a:buFontTx/>
              <a:buNone/>
            </a:pPr>
            <a:r>
              <a:rPr lang="en-US" dirty="0">
                <a:solidFill>
                  <a:srgbClr val="0000FF"/>
                </a:solidFill>
                <a:latin typeface="+mj-lt"/>
              </a:rPr>
              <a:t>Suppose we found the age and weight for each person in a sample of 10 adults. Is there any relationship between the age and weight of these adults?</a:t>
            </a:r>
          </a:p>
          <a:p>
            <a:pPr marL="6350" indent="7938">
              <a:buFontTx/>
              <a:buNone/>
            </a:pPr>
            <a:endParaRPr lang="en-US" dirty="0">
              <a:solidFill>
                <a:srgbClr val="0000FF"/>
              </a:solidFill>
              <a:latin typeface="+mj-lt"/>
            </a:endParaRPr>
          </a:p>
          <a:p>
            <a:pPr marL="6350" indent="7938">
              <a:buFontTx/>
              <a:buNone/>
            </a:pPr>
            <a:r>
              <a:rPr lang="en-US" dirty="0">
                <a:solidFill>
                  <a:srgbClr val="FF0000"/>
                </a:solidFill>
                <a:latin typeface="+mj-lt"/>
              </a:rPr>
              <a:t>Create a scatterplot of the data below.</a:t>
            </a:r>
            <a:r>
              <a:rPr lang="en-US" dirty="0">
                <a:solidFill>
                  <a:schemeClr val="accent2"/>
                </a:solidFill>
                <a:latin typeface="+mj-lt"/>
              </a:rPr>
              <a:t> </a:t>
            </a:r>
          </a:p>
          <a:p>
            <a:pPr marL="6350" indent="7938">
              <a:buFontTx/>
              <a:buNone/>
            </a:pPr>
            <a:endParaRPr lang="en-US" dirty="0">
              <a:solidFill>
                <a:schemeClr val="accent2"/>
              </a:solidFill>
              <a:latin typeface="+mj-lt"/>
            </a:endParaRPr>
          </a:p>
          <a:p>
            <a:pPr marL="6350" indent="7938">
              <a:buFontTx/>
              <a:buNone/>
            </a:pPr>
            <a:endParaRPr lang="en-US" dirty="0">
              <a:latin typeface="+mj-lt"/>
            </a:endParaRPr>
          </a:p>
        </p:txBody>
      </p:sp>
      <p:graphicFrame>
        <p:nvGraphicFramePr>
          <p:cNvPr id="3118" name="Group 46"/>
          <p:cNvGraphicFramePr>
            <a:graphicFrameLocks noGrp="1"/>
          </p:cNvGraphicFramePr>
          <p:nvPr>
            <p:ph sz="half" idx="4294967295"/>
            <p:extLst>
              <p:ext uri="{D42A27DB-BD31-4B8C-83A1-F6EECF244321}">
                <p14:modId xmlns:p14="http://schemas.microsoft.com/office/powerpoint/2010/main" val="2502942972"/>
              </p:ext>
            </p:extLst>
          </p:nvPr>
        </p:nvGraphicFramePr>
        <p:xfrm>
          <a:off x="0" y="5105400"/>
          <a:ext cx="8534400" cy="1096963"/>
        </p:xfrm>
        <a:graphic>
          <a:graphicData uri="http://schemas.openxmlformats.org/drawingml/2006/table">
            <a:tbl>
              <a:tblPr/>
              <a:tblGrid>
                <a:gridCol w="776288"/>
                <a:gridCol w="774700"/>
                <a:gridCol w="776287"/>
                <a:gridCol w="777875"/>
                <a:gridCol w="774700"/>
                <a:gridCol w="774700"/>
                <a:gridCol w="777875"/>
                <a:gridCol w="774700"/>
                <a:gridCol w="776288"/>
                <a:gridCol w="774700"/>
                <a:gridCol w="776287"/>
              </a:tblGrid>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39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Wt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256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124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320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185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158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129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103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196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130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19" name="AutoShape 47"/>
          <p:cNvSpPr>
            <a:spLocks noChangeArrowheads="1"/>
          </p:cNvSpPr>
          <p:nvPr/>
        </p:nvSpPr>
        <p:spPr bwMode="auto">
          <a:xfrm>
            <a:off x="1524000" y="2743200"/>
            <a:ext cx="5943600" cy="1600200"/>
          </a:xfrm>
          <a:prstGeom prst="wedgeRoundRectCallout">
            <a:avLst>
              <a:gd name="adj1" fmla="val 20005"/>
              <a:gd name="adj2" fmla="val -101389"/>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spcBef>
                <a:spcPct val="0"/>
              </a:spcBef>
            </a:pPr>
            <a:r>
              <a:rPr lang="en-US" sz="3000" b="1">
                <a:latin typeface="+mj-lt"/>
              </a:rPr>
              <a:t>Do you think there is a relationship?  If so, what kind?  If not, why not?</a:t>
            </a:r>
          </a:p>
        </p:txBody>
      </p:sp>
      <p:grpSp>
        <p:nvGrpSpPr>
          <p:cNvPr id="3124" name="Group 52"/>
          <p:cNvGrpSpPr>
            <a:grpSpLocks/>
          </p:cNvGrpSpPr>
          <p:nvPr/>
        </p:nvGrpSpPr>
        <p:grpSpPr bwMode="auto">
          <a:xfrm>
            <a:off x="2438400" y="2514600"/>
            <a:ext cx="3657600" cy="2743200"/>
            <a:chOff x="1584" y="1392"/>
            <a:chExt cx="2304" cy="1728"/>
          </a:xfrm>
        </p:grpSpPr>
        <p:sp>
          <p:nvSpPr>
            <p:cNvPr id="3121" name="Rectangle 49"/>
            <p:cNvSpPr>
              <a:spLocks noChangeArrowheads="1"/>
            </p:cNvSpPr>
            <p:nvPr/>
          </p:nvSpPr>
          <p:spPr bwMode="auto">
            <a:xfrm>
              <a:off x="1584" y="1392"/>
              <a:ext cx="2304" cy="1728"/>
            </a:xfrm>
            <a:prstGeom prst="re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latin typeface="+mj-lt"/>
              </a:endParaRPr>
            </a:p>
          </p:txBody>
        </p:sp>
        <p:pic>
          <p:nvPicPr>
            <p:cNvPr id="3120" name="Picture 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 y="1584"/>
              <a:ext cx="1746" cy="1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22" name="Text Box 50"/>
            <p:cNvSpPr txBox="1">
              <a:spLocks noChangeArrowheads="1"/>
            </p:cNvSpPr>
            <p:nvPr/>
          </p:nvSpPr>
          <p:spPr bwMode="auto">
            <a:xfrm>
              <a:off x="2592" y="2784"/>
              <a:ext cx="480"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lang="en-US" sz="2500">
                  <a:solidFill>
                    <a:schemeClr val="tx1"/>
                  </a:solidFill>
                  <a:latin typeface="+mj-lt"/>
                </a:rPr>
                <a:t>Age</a:t>
              </a:r>
            </a:p>
          </p:txBody>
        </p:sp>
        <p:sp>
          <p:nvSpPr>
            <p:cNvPr id="3123" name="Text Box 51"/>
            <p:cNvSpPr txBox="1">
              <a:spLocks noChangeArrowheads="1"/>
            </p:cNvSpPr>
            <p:nvPr/>
          </p:nvSpPr>
          <p:spPr bwMode="auto">
            <a:xfrm rot="10800000">
              <a:off x="1679" y="1635"/>
              <a:ext cx="359"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nchor="b" anchorCtr="1">
              <a:spAutoFit/>
            </a:bodyPr>
            <a:lstStyle/>
            <a:p>
              <a:pPr>
                <a:lnSpc>
                  <a:spcPct val="100000"/>
                </a:lnSpc>
                <a:spcBef>
                  <a:spcPct val="50000"/>
                </a:spcBef>
              </a:pPr>
              <a:r>
                <a:rPr lang="en-US" sz="2500">
                  <a:solidFill>
                    <a:schemeClr val="tx1"/>
                  </a:solidFill>
                  <a:latin typeface="+mj-lt"/>
                </a:rPr>
                <a:t>Weight</a:t>
              </a:r>
            </a:p>
          </p:txBody>
        </p:sp>
      </p:grpSp>
      <p:sp>
        <p:nvSpPr>
          <p:cNvPr id="3125" name="AutoShape 53"/>
          <p:cNvSpPr>
            <a:spLocks noChangeArrowheads="1"/>
          </p:cNvSpPr>
          <p:nvPr/>
        </p:nvSpPr>
        <p:spPr bwMode="auto">
          <a:xfrm>
            <a:off x="6400800" y="1143000"/>
            <a:ext cx="2514600" cy="3373438"/>
          </a:xfrm>
          <a:prstGeom prst="wedgeRoundRectCallout">
            <a:avLst>
              <a:gd name="adj1" fmla="val -95668"/>
              <a:gd name="adj2" fmla="val 27022"/>
              <a:gd name="adj3" fmla="val 1666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spcBef>
                <a:spcPct val="0"/>
              </a:spcBef>
            </a:pPr>
            <a:r>
              <a:rPr lang="en-US" sz="2400" b="1" dirty="0">
                <a:solidFill>
                  <a:srgbClr val="FFFF00"/>
                </a:solidFill>
                <a:latin typeface="+mj-lt"/>
              </a:rPr>
              <a:t>There does not appear to be a relationship between age and weight in adults.</a:t>
            </a:r>
          </a:p>
        </p:txBody>
      </p:sp>
    </p:spTree>
    <p:extLst>
      <p:ext uri="{BB962C8B-B14F-4D97-AF65-F5344CB8AC3E}">
        <p14:creationId xmlns:p14="http://schemas.microsoft.com/office/powerpoint/2010/main" val="20716986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19"/>
                                        </p:tgtEl>
                                        <p:attrNameLst>
                                          <p:attrName>style.visibility</p:attrName>
                                        </p:attrNameLst>
                                      </p:cBhvr>
                                      <p:to>
                                        <p:strVal val="visible"/>
                                      </p:to>
                                    </p:set>
                                  </p:childTnLst>
                                  <p:subTnLst>
                                    <p:set>
                                      <p:cBhvr override="childStyle">
                                        <p:cTn dur="1" fill="hold" display="0" masterRel="nextClick" afterEffect="1"/>
                                        <p:tgtEl>
                                          <p:spTgt spid="3119"/>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2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9" grpId="0" animBg="1"/>
      <p:bldP spid="3125"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Mann-Whitney Test</a:t>
            </a:r>
            <a:endParaRPr lang="en-IE" dirty="0"/>
          </a:p>
        </p:txBody>
      </p:sp>
      <p:sp>
        <p:nvSpPr>
          <p:cNvPr id="3" name="Content Placeholder 2"/>
          <p:cNvSpPr>
            <a:spLocks noGrp="1"/>
          </p:cNvSpPr>
          <p:nvPr>
            <p:ph sz="quarter" idx="1"/>
          </p:nvPr>
        </p:nvSpPr>
        <p:spPr/>
        <p:txBody>
          <a:bodyPr/>
          <a:lstStyle/>
          <a:p>
            <a:pPr marL="0" indent="0">
              <a:buNone/>
            </a:pPr>
            <a:r>
              <a:rPr lang="en-IE" dirty="0" smtClean="0"/>
              <a:t>SPSS Menus: Analyse -&gt; Non-Parametric Tests -&gt;Independent Samples</a:t>
            </a:r>
          </a:p>
          <a:p>
            <a:pPr marL="0" indent="0">
              <a:buNone/>
            </a:pPr>
            <a:r>
              <a:rPr lang="en-IE" dirty="0" smtClean="0"/>
              <a:t>Click Customise Analysis</a:t>
            </a:r>
            <a:endParaRPr lang="en-IE" dirty="0"/>
          </a:p>
        </p:txBody>
      </p:sp>
      <p:pic>
        <p:nvPicPr>
          <p:cNvPr id="1026" name="Picture 2" descr="C:\Users\DEIRDR~1.LAW\AppData\Local\Temp\SNAGHTML6d52fb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707" y="2852936"/>
            <a:ext cx="4102260" cy="310344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852936"/>
            <a:ext cx="3833334" cy="29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endParaRPr lang="en-IE" dirty="0"/>
          </a:p>
        </p:txBody>
      </p:sp>
      <p:sp>
        <p:nvSpPr>
          <p:cNvPr id="5" name="Rectangle 4"/>
          <p:cNvSpPr/>
          <p:nvPr/>
        </p:nvSpPr>
        <p:spPr>
          <a:xfrm>
            <a:off x="1547664" y="5085184"/>
            <a:ext cx="2664296" cy="576064"/>
          </a:xfrm>
          <a:prstGeom prst="rect">
            <a:avLst/>
          </a:prstGeom>
          <a:noFill/>
          <a:ln w="38100"/>
        </p:spPr>
        <p:style>
          <a:lnRef idx="2">
            <a:schemeClr val="accent4"/>
          </a:lnRef>
          <a:fillRef idx="1">
            <a:schemeClr val="lt1"/>
          </a:fillRef>
          <a:effectRef idx="0">
            <a:schemeClr val="accent4"/>
          </a:effectRef>
          <a:fontRef idx="minor">
            <a:schemeClr val="dk1"/>
          </a:fontRef>
        </p:style>
        <p:txBody>
          <a:bodyPr rtlCol="0" anchor="ctr"/>
          <a:lstStyle/>
          <a:p>
            <a:pPr algn="ctr"/>
            <a:endParaRPr lang="en-IE" dirty="0" smtClean="0"/>
          </a:p>
        </p:txBody>
      </p:sp>
      <p:sp>
        <p:nvSpPr>
          <p:cNvPr id="8" name="Rectangle 7"/>
          <p:cNvSpPr/>
          <p:nvPr/>
        </p:nvSpPr>
        <p:spPr>
          <a:xfrm>
            <a:off x="1556048" y="3429000"/>
            <a:ext cx="2664296" cy="576064"/>
          </a:xfrm>
          <a:prstGeom prst="rect">
            <a:avLst/>
          </a:prstGeom>
          <a:noFill/>
          <a:ln w="38100"/>
        </p:spPr>
        <p:style>
          <a:lnRef idx="2">
            <a:schemeClr val="accent4"/>
          </a:lnRef>
          <a:fillRef idx="1">
            <a:schemeClr val="lt1"/>
          </a:fillRef>
          <a:effectRef idx="0">
            <a:schemeClr val="accent4"/>
          </a:effectRef>
          <a:fontRef idx="minor">
            <a:schemeClr val="dk1"/>
          </a:fontRef>
        </p:style>
        <p:txBody>
          <a:bodyPr rtlCol="0" anchor="ctr"/>
          <a:lstStyle/>
          <a:p>
            <a:pPr algn="ctr"/>
            <a:endParaRPr lang="en-IE" dirty="0" smtClean="0"/>
          </a:p>
        </p:txBody>
      </p:sp>
      <p:sp>
        <p:nvSpPr>
          <p:cNvPr id="6" name="Rectangle 5"/>
          <p:cNvSpPr/>
          <p:nvPr/>
        </p:nvSpPr>
        <p:spPr>
          <a:xfrm>
            <a:off x="539552" y="2996952"/>
            <a:ext cx="360040" cy="216024"/>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IE" dirty="0" smtClean="0"/>
          </a:p>
        </p:txBody>
      </p:sp>
      <p:sp>
        <p:nvSpPr>
          <p:cNvPr id="10" name="Rectangle 9"/>
          <p:cNvSpPr/>
          <p:nvPr/>
        </p:nvSpPr>
        <p:spPr>
          <a:xfrm>
            <a:off x="5508104" y="2996952"/>
            <a:ext cx="360040" cy="216024"/>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IE" dirty="0" smtClean="0"/>
          </a:p>
        </p:txBody>
      </p:sp>
      <p:sp>
        <p:nvSpPr>
          <p:cNvPr id="11" name="Rectangle 10"/>
          <p:cNvSpPr/>
          <p:nvPr/>
        </p:nvSpPr>
        <p:spPr>
          <a:xfrm>
            <a:off x="5796136" y="3717032"/>
            <a:ext cx="1332148" cy="144016"/>
          </a:xfrm>
          <a:prstGeom prst="rect">
            <a:avLst/>
          </a:prstGeom>
          <a:noFill/>
          <a:ln w="38100"/>
        </p:spPr>
        <p:style>
          <a:lnRef idx="2">
            <a:schemeClr val="accent4"/>
          </a:lnRef>
          <a:fillRef idx="1">
            <a:schemeClr val="lt1"/>
          </a:fillRef>
          <a:effectRef idx="0">
            <a:schemeClr val="accent4"/>
          </a:effectRef>
          <a:fontRef idx="minor">
            <a:schemeClr val="dk1"/>
          </a:fontRef>
        </p:style>
        <p:txBody>
          <a:bodyPr rtlCol="0" anchor="ctr"/>
          <a:lstStyle/>
          <a:p>
            <a:pPr algn="ctr"/>
            <a:endParaRPr lang="en-IE" dirty="0" smtClean="0"/>
          </a:p>
        </p:txBody>
      </p:sp>
    </p:spTree>
    <p:extLst>
      <p:ext uri="{BB962C8B-B14F-4D97-AF65-F5344CB8AC3E}">
        <p14:creationId xmlns:p14="http://schemas.microsoft.com/office/powerpoint/2010/main" val="150523389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23528" y="2132856"/>
            <a:ext cx="8568952" cy="456668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E" dirty="0" smtClean="0"/>
          </a:p>
        </p:txBody>
      </p:sp>
      <p:sp>
        <p:nvSpPr>
          <p:cNvPr id="2" name="Date Placeholder 1"/>
          <p:cNvSpPr>
            <a:spLocks noGrp="1"/>
          </p:cNvSpPr>
          <p:nvPr>
            <p:ph type="dt" sz="half" idx="10"/>
          </p:nvPr>
        </p:nvSpPr>
        <p:spPr/>
        <p:txBody>
          <a:bodyPr/>
          <a:lstStyle/>
          <a:p>
            <a:endParaRPr lang="en-IE" dirty="0"/>
          </a:p>
        </p:txBody>
      </p:sp>
      <p:pic>
        <p:nvPicPr>
          <p:cNvPr id="1945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177" t="9762" r="6952" b="15738"/>
          <a:stretch/>
        </p:blipFill>
        <p:spPr bwMode="auto">
          <a:xfrm>
            <a:off x="2004207" y="0"/>
            <a:ext cx="3518483" cy="2066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3933056"/>
            <a:ext cx="3793406" cy="2113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0950" y="2132856"/>
            <a:ext cx="3851920" cy="4566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6444208" y="116632"/>
            <a:ext cx="2232248" cy="108012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E" dirty="0" smtClean="0"/>
              <a:t>Double-click Summary to get into Detailed Analysis</a:t>
            </a:r>
          </a:p>
        </p:txBody>
      </p:sp>
      <p:cxnSp>
        <p:nvCxnSpPr>
          <p:cNvPr id="7" name="Elbow Connector 6"/>
          <p:cNvCxnSpPr/>
          <p:nvPr/>
        </p:nvCxnSpPr>
        <p:spPr>
          <a:xfrm rot="10800000" flipV="1">
            <a:off x="5522690" y="656692"/>
            <a:ext cx="921518" cy="180020"/>
          </a:xfrm>
          <a:prstGeom prst="bentConnector3">
            <a:avLst/>
          </a:prstGeom>
          <a:ln w="38100">
            <a:solidFill>
              <a:srgbClr val="F8AB5E"/>
            </a:solidFill>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p:cNvCxnSpPr/>
          <p:nvPr/>
        </p:nvCxnSpPr>
        <p:spPr>
          <a:xfrm rot="5400000">
            <a:off x="6480212" y="1376772"/>
            <a:ext cx="792088" cy="432048"/>
          </a:xfrm>
          <a:prstGeom prst="bentConnector3">
            <a:avLst/>
          </a:prstGeom>
          <a:ln w="38100">
            <a:solidFill>
              <a:srgbClr val="F8AB5E"/>
            </a:solidFill>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0" y="1988840"/>
            <a:ext cx="2555776" cy="108012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E" dirty="0" smtClean="0"/>
              <a:t>Double-click each row to view the details of the analysis – shown in the right-hand pane</a:t>
            </a:r>
          </a:p>
        </p:txBody>
      </p:sp>
      <p:cxnSp>
        <p:nvCxnSpPr>
          <p:cNvPr id="18" name="Straight Arrow Connector 17"/>
          <p:cNvCxnSpPr/>
          <p:nvPr/>
        </p:nvCxnSpPr>
        <p:spPr>
          <a:xfrm>
            <a:off x="971600" y="3068960"/>
            <a:ext cx="306288" cy="1080120"/>
          </a:xfrm>
          <a:prstGeom prst="straightConnector1">
            <a:avLst/>
          </a:prstGeom>
          <a:ln w="38100">
            <a:solidFill>
              <a:srgbClr val="F8AB5E"/>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72719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IE" dirty="0"/>
          </a:p>
        </p:txBody>
      </p:sp>
      <p:pic>
        <p:nvPicPr>
          <p:cNvPr id="2253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908719"/>
            <a:ext cx="4300563" cy="5098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val Callout 1"/>
          <p:cNvSpPr/>
          <p:nvPr/>
        </p:nvSpPr>
        <p:spPr>
          <a:xfrm>
            <a:off x="0" y="4437112"/>
            <a:ext cx="1835696" cy="288032"/>
          </a:xfrm>
          <a:prstGeom prst="wedgeEllipseCallout">
            <a:avLst>
              <a:gd name="adj1" fmla="val 43740"/>
              <a:gd name="adj2" fmla="val 217644"/>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E" sz="1600" dirty="0" smtClean="0"/>
              <a:t>This is Z</a:t>
            </a:r>
          </a:p>
        </p:txBody>
      </p:sp>
      <p:pic>
        <p:nvPicPr>
          <p:cNvPr id="2253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4003" y="908720"/>
            <a:ext cx="4322493"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794791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smtClean="0"/>
              <a:t>Mann-Whitney test</a:t>
            </a:r>
            <a:endParaRPr lang="en-IE" dirty="0"/>
          </a:p>
        </p:txBody>
      </p:sp>
      <p:sp>
        <p:nvSpPr>
          <p:cNvPr id="2" name="Date Placeholder 1"/>
          <p:cNvSpPr>
            <a:spLocks noGrp="1"/>
          </p:cNvSpPr>
          <p:nvPr>
            <p:ph type="dt" sz="half" idx="10"/>
          </p:nvPr>
        </p:nvSpPr>
        <p:spPr/>
        <p:txBody>
          <a:bodyPr/>
          <a:lstStyle/>
          <a:p>
            <a:endParaRPr lang="en-IE" dirty="0"/>
          </a:p>
        </p:txBody>
      </p:sp>
      <p:sp>
        <p:nvSpPr>
          <p:cNvPr id="4" name="Content Placeholder 3"/>
          <p:cNvSpPr>
            <a:spLocks noGrp="1"/>
          </p:cNvSpPr>
          <p:nvPr>
            <p:ph sz="quarter" idx="1"/>
          </p:nvPr>
        </p:nvSpPr>
        <p:spPr/>
        <p:txBody>
          <a:bodyPr>
            <a:normAutofit/>
          </a:bodyPr>
          <a:lstStyle/>
          <a:p>
            <a:r>
              <a:rPr lang="en-IE" dirty="0"/>
              <a:t>It is used to test the null hypothesis that two samples come from the same population (i.e. have the same median) or, alternatively, whether observations in one sample tend to be larger than observations in the other</a:t>
            </a:r>
            <a:r>
              <a:rPr lang="en-IE" dirty="0" smtClean="0"/>
              <a:t>.</a:t>
            </a:r>
          </a:p>
          <a:p>
            <a:r>
              <a:rPr lang="en-IE" dirty="0" smtClean="0"/>
              <a:t>Compares </a:t>
            </a:r>
            <a:r>
              <a:rPr lang="en-IE" dirty="0"/>
              <a:t>the medians from two populations and works when the </a:t>
            </a:r>
            <a:r>
              <a:rPr lang="en-IE" i="1" dirty="0"/>
              <a:t>Y</a:t>
            </a:r>
            <a:r>
              <a:rPr lang="en-IE" dirty="0"/>
              <a:t> variable is </a:t>
            </a:r>
            <a:r>
              <a:rPr lang="en-IE" dirty="0" smtClean="0"/>
              <a:t>continuous and </a:t>
            </a:r>
            <a:r>
              <a:rPr lang="en-IE" dirty="0"/>
              <a:t>the </a:t>
            </a:r>
            <a:r>
              <a:rPr lang="en-IE" i="1" dirty="0"/>
              <a:t>X</a:t>
            </a:r>
            <a:r>
              <a:rPr lang="en-IE" dirty="0"/>
              <a:t> variable is discrete with two attributes. </a:t>
            </a:r>
            <a:endParaRPr lang="en-IE" dirty="0" smtClean="0"/>
          </a:p>
          <a:p>
            <a:pPr lvl="1"/>
            <a:r>
              <a:rPr lang="en-IE" dirty="0" smtClean="0"/>
              <a:t>Of </a:t>
            </a:r>
            <a:r>
              <a:rPr lang="en-IE" dirty="0"/>
              <a:t>course, the Mann-Whitney test can also be used for normally distributed data, but in that case it is less powerful than the 2-sample </a:t>
            </a:r>
            <a:r>
              <a:rPr lang="en-IE" i="1" dirty="0"/>
              <a:t>t</a:t>
            </a:r>
            <a:r>
              <a:rPr lang="en-IE" dirty="0"/>
              <a:t>-test</a:t>
            </a:r>
            <a:r>
              <a:rPr lang="en-IE" dirty="0" smtClean="0"/>
              <a:t>.</a:t>
            </a:r>
          </a:p>
          <a:p>
            <a:endParaRPr lang="en-IE" dirty="0"/>
          </a:p>
        </p:txBody>
      </p:sp>
    </p:spTree>
    <p:extLst>
      <p:ext uri="{BB962C8B-B14F-4D97-AF65-F5344CB8AC3E}">
        <p14:creationId xmlns:p14="http://schemas.microsoft.com/office/powerpoint/2010/main" val="71306077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The U Value</a:t>
            </a:r>
            <a:endParaRPr lang="en-IE" dirty="0"/>
          </a:p>
        </p:txBody>
      </p:sp>
      <p:sp>
        <p:nvSpPr>
          <p:cNvPr id="3" name="Content Placeholder 2"/>
          <p:cNvSpPr>
            <a:spLocks noGrp="1"/>
          </p:cNvSpPr>
          <p:nvPr>
            <p:ph sz="quarter" idx="1"/>
          </p:nvPr>
        </p:nvSpPr>
        <p:spPr/>
        <p:txBody>
          <a:bodyPr>
            <a:normAutofit/>
          </a:bodyPr>
          <a:lstStyle/>
          <a:p>
            <a:r>
              <a:rPr lang="en-IE" dirty="0"/>
              <a:t>The U value for each group is calculated by subtracting the possible minimum rank which the group can take from the sum of the ranks, and the smallest U value is used for the test</a:t>
            </a:r>
            <a:r>
              <a:rPr lang="en-IE" dirty="0" smtClean="0"/>
              <a:t>.</a:t>
            </a:r>
          </a:p>
          <a:p>
            <a:r>
              <a:rPr lang="en-IE" dirty="0" smtClean="0"/>
              <a:t>For </a:t>
            </a:r>
            <a:r>
              <a:rPr lang="en-IE" dirty="0"/>
              <a:t>the test of significance of the Mann-Whitney U-test it is assumed that with n &gt; 80 or each of the two samples at least &gt; 30 the distribution of the U-value from the sample approximates normal distribution.  </a:t>
            </a:r>
            <a:endParaRPr lang="en-IE" dirty="0" smtClean="0"/>
          </a:p>
          <a:p>
            <a:r>
              <a:rPr lang="en-IE" dirty="0" smtClean="0"/>
              <a:t>U value is compared to table of critical values depending on the size of each sample </a:t>
            </a:r>
          </a:p>
          <a:p>
            <a:pPr lvl="1"/>
            <a:r>
              <a:rPr lang="en-IE" dirty="0" smtClean="0"/>
              <a:t>U value must be </a:t>
            </a:r>
            <a:r>
              <a:rPr lang="en-IE" i="1" dirty="0" smtClean="0"/>
              <a:t>equal to or less than critical value </a:t>
            </a:r>
          </a:p>
        </p:txBody>
      </p:sp>
      <p:sp>
        <p:nvSpPr>
          <p:cNvPr id="4" name="Date Placeholder 3"/>
          <p:cNvSpPr>
            <a:spLocks noGrp="1"/>
          </p:cNvSpPr>
          <p:nvPr>
            <p:ph type="dt" sz="half" idx="10"/>
          </p:nvPr>
        </p:nvSpPr>
        <p:spPr/>
        <p:txBody>
          <a:bodyPr/>
          <a:lstStyle/>
          <a:p>
            <a:endParaRPr lang="en-IE" dirty="0"/>
          </a:p>
        </p:txBody>
      </p:sp>
    </p:spTree>
    <p:extLst>
      <p:ext uri="{BB962C8B-B14F-4D97-AF65-F5344CB8AC3E}">
        <p14:creationId xmlns:p14="http://schemas.microsoft.com/office/powerpoint/2010/main" val="42313275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Calculating an Effect Size</a:t>
            </a:r>
            <a:endParaRPr lang="en-GB" dirty="0"/>
          </a:p>
        </p:txBody>
      </p:sp>
      <p:sp>
        <p:nvSpPr>
          <p:cNvPr id="7" name="Content Placeholder 6"/>
          <p:cNvSpPr>
            <a:spLocks noGrp="1"/>
          </p:cNvSpPr>
          <p:nvPr>
            <p:ph idx="1"/>
          </p:nvPr>
        </p:nvSpPr>
        <p:spPr/>
        <p:txBody>
          <a:bodyPr/>
          <a:lstStyle/>
          <a:p>
            <a:r>
              <a:rPr lang="en-GB" dirty="0" smtClean="0"/>
              <a:t>The equation to convert a z-score into the effect size estimate, r, is as follows (from Rosenthal, 1991: 19):</a:t>
            </a:r>
          </a:p>
          <a:p>
            <a:endParaRPr lang="en-GB" dirty="0" smtClean="0"/>
          </a:p>
          <a:p>
            <a:pPr lvl="1"/>
            <a:endParaRPr lang="en-GB" dirty="0" smtClean="0"/>
          </a:p>
          <a:p>
            <a:pPr lvl="1"/>
            <a:r>
              <a:rPr lang="en-GB" dirty="0" smtClean="0"/>
              <a:t>z is the z-score that SPSS produces</a:t>
            </a:r>
          </a:p>
          <a:p>
            <a:pPr lvl="1"/>
            <a:r>
              <a:rPr lang="en-GB" dirty="0" smtClean="0"/>
              <a:t>N is the size of the study (i.e. the number of total observations)</a:t>
            </a:r>
          </a:p>
          <a:p>
            <a:pPr lvl="1"/>
            <a:r>
              <a:rPr lang="en-GB" dirty="0" smtClean="0"/>
              <a:t>We had 10 vodka users and 10 beer users and so the total number of observations was 20. </a:t>
            </a:r>
          </a:p>
          <a:p>
            <a:pPr lvl="1"/>
            <a:endParaRPr lang="en-GB" dirty="0" smtClean="0"/>
          </a:p>
          <a:p>
            <a:pPr lvl="1"/>
            <a:endParaRPr lang="en-GB" dirty="0" smtClean="0"/>
          </a:p>
          <a:p>
            <a:endParaRPr lang="en-GB" dirty="0" smtClean="0"/>
          </a:p>
          <a:p>
            <a:endParaRPr lang="en-GB" dirty="0" smtClean="0"/>
          </a:p>
          <a:p>
            <a:endParaRPr lang="en-GB" dirty="0" smtClean="0"/>
          </a:p>
          <a:p>
            <a:endParaRPr lang="en-GB" dirty="0" smtClean="0"/>
          </a:p>
          <a:p>
            <a:endParaRPr lang="en-GB" dirty="0"/>
          </a:p>
        </p:txBody>
      </p:sp>
      <p:pic>
        <p:nvPicPr>
          <p:cNvPr id="11" name="Picture 10"/>
          <p:cNvPicPr/>
          <p:nvPr/>
        </p:nvPicPr>
        <p:blipFill>
          <a:blip r:embed="rId2" cstate="print"/>
          <a:srcRect/>
          <a:stretch>
            <a:fillRect/>
          </a:stretch>
        </p:blipFill>
        <p:spPr bwMode="auto">
          <a:xfrm>
            <a:off x="3707904" y="2132856"/>
            <a:ext cx="1071570" cy="714380"/>
          </a:xfrm>
          <a:prstGeom prst="rect">
            <a:avLst/>
          </a:prstGeom>
          <a:noFill/>
          <a:ln w="9525">
            <a:noFill/>
            <a:miter lim="800000"/>
            <a:headEnd/>
            <a:tailEnd/>
          </a:ln>
        </p:spPr>
      </p:pic>
      <p:pic>
        <p:nvPicPr>
          <p:cNvPr id="6152" name="Picture 8"/>
          <p:cNvPicPr>
            <a:picLocks noChangeAspect="1" noChangeArrowheads="1"/>
          </p:cNvPicPr>
          <p:nvPr/>
        </p:nvPicPr>
        <p:blipFill>
          <a:blip r:embed="rId3" cstate="print"/>
          <a:srcRect/>
          <a:stretch>
            <a:fillRect/>
          </a:stretch>
        </p:blipFill>
        <p:spPr bwMode="auto">
          <a:xfrm>
            <a:off x="1314802" y="4509120"/>
            <a:ext cx="3033527" cy="714380"/>
          </a:xfrm>
          <a:prstGeom prst="rect">
            <a:avLst/>
          </a:prstGeom>
          <a:noFill/>
          <a:ln w="9525">
            <a:noFill/>
            <a:miter lim="800000"/>
            <a:headEnd/>
            <a:tailEnd/>
          </a:ln>
        </p:spPr>
      </p:pic>
      <p:pic>
        <p:nvPicPr>
          <p:cNvPr id="6156" name="Picture 12"/>
          <p:cNvPicPr>
            <a:picLocks noChangeAspect="1" noChangeArrowheads="1"/>
          </p:cNvPicPr>
          <p:nvPr/>
        </p:nvPicPr>
        <p:blipFill>
          <a:blip r:embed="rId4" cstate="print"/>
          <a:srcRect/>
          <a:stretch>
            <a:fillRect/>
          </a:stretch>
        </p:blipFill>
        <p:spPr bwMode="auto">
          <a:xfrm>
            <a:off x="1168400" y="5496182"/>
            <a:ext cx="3326332" cy="714380"/>
          </a:xfrm>
          <a:prstGeom prst="rect">
            <a:avLst/>
          </a:prstGeom>
          <a:noFill/>
          <a:ln w="9525">
            <a:noFill/>
            <a:miter lim="800000"/>
            <a:headEnd/>
            <a:tailEnd/>
          </a:ln>
        </p:spPr>
      </p:pic>
      <p:sp>
        <p:nvSpPr>
          <p:cNvPr id="3" name="TextBox 2"/>
          <p:cNvSpPr txBox="1"/>
          <p:nvPr/>
        </p:nvSpPr>
        <p:spPr>
          <a:xfrm>
            <a:off x="755576" y="6453336"/>
            <a:ext cx="7776864" cy="369332"/>
          </a:xfrm>
          <a:prstGeom prst="rect">
            <a:avLst/>
          </a:prstGeom>
          <a:noFill/>
        </p:spPr>
        <p:txBody>
          <a:bodyPr wrap="square" rtlCol="0">
            <a:spAutoFit/>
          </a:bodyPr>
          <a:lstStyle/>
          <a:p>
            <a:r>
              <a:rPr lang="en-IE" dirty="0" smtClean="0"/>
              <a:t>Rosenthal 1991 Meta-analytic procedures for social research, SAGE</a:t>
            </a:r>
            <a:endParaRPr lang="en-IE" dirty="0"/>
          </a:p>
        </p:txBody>
      </p:sp>
      <p:sp>
        <p:nvSpPr>
          <p:cNvPr id="4" name="Oval Callout 3"/>
          <p:cNvSpPr/>
          <p:nvPr/>
        </p:nvSpPr>
        <p:spPr>
          <a:xfrm>
            <a:off x="5773351" y="5223500"/>
            <a:ext cx="3168352" cy="648072"/>
          </a:xfrm>
          <a:prstGeom prst="wedgeEllipseCallout">
            <a:avLst>
              <a:gd name="adj1" fmla="val -137993"/>
              <a:gd name="adj2" fmla="val -117229"/>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E" dirty="0" smtClean="0"/>
              <a:t>Rounded value of Z</a:t>
            </a:r>
          </a:p>
        </p:txBody>
      </p:sp>
      <p:sp>
        <p:nvSpPr>
          <p:cNvPr id="5" name="Date Placeholder 4"/>
          <p:cNvSpPr>
            <a:spLocks noGrp="1"/>
          </p:cNvSpPr>
          <p:nvPr>
            <p:ph type="dt" sz="half" idx="10"/>
          </p:nvPr>
        </p:nvSpPr>
        <p:spPr/>
        <p:txBody>
          <a:bodyPr/>
          <a:lstStyle/>
          <a:p>
            <a:endParaRPr lang="en-IE" dirty="0"/>
          </a:p>
        </p:txBody>
      </p:sp>
    </p:spTree>
    <p:extLst>
      <p:ext uri="{BB962C8B-B14F-4D97-AF65-F5344CB8AC3E}">
        <p14:creationId xmlns:p14="http://schemas.microsoft.com/office/powerpoint/2010/main" val="390065988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Reporting the Results</a:t>
            </a:r>
            <a:endParaRPr lang="en-GB" dirty="0"/>
          </a:p>
        </p:txBody>
      </p:sp>
      <p:sp>
        <p:nvSpPr>
          <p:cNvPr id="3" name="Content Placeholder 2"/>
          <p:cNvSpPr>
            <a:spLocks noGrp="1"/>
          </p:cNvSpPr>
          <p:nvPr>
            <p:ph idx="1"/>
          </p:nvPr>
        </p:nvSpPr>
        <p:spPr/>
        <p:txBody>
          <a:bodyPr/>
          <a:lstStyle/>
          <a:p>
            <a:r>
              <a:rPr lang="en-GB" dirty="0" smtClean="0"/>
              <a:t>For the Mann–Whitney test:</a:t>
            </a:r>
          </a:p>
          <a:p>
            <a:pPr marL="274320" lvl="1" indent="0">
              <a:buNone/>
            </a:pPr>
            <a:r>
              <a:rPr lang="en-GB" dirty="0" smtClean="0">
                <a:latin typeface="Times New Roman" panose="02020603050405020304" pitchFamily="18" charset="0"/>
                <a:cs typeface="Times New Roman" panose="02020603050405020304" pitchFamily="18" charset="0"/>
              </a:rPr>
              <a:t>Depression levels in vodka users (Mdn = 17.50) did not differ significantly from beer users (Mdn = 16.00) the day after the drugs were taken, (U = 35.50, z = −1.11, p = .280, r = −.25). However, by Wednesday, vodka users (Mdn = 33.50) were significantly more depressed than beer users (Mdn = 7.50), (U = 4.00, z = −3.48, p &lt; .001, r = −.78).</a:t>
            </a:r>
          </a:p>
          <a:p>
            <a:pPr marL="274320" lvl="1" indent="0">
              <a:buNone/>
            </a:pPr>
            <a:endParaRPr lang="en-GB" dirty="0" smtClean="0">
              <a:latin typeface="Times New Roman" panose="02020603050405020304" pitchFamily="18" charset="0"/>
              <a:cs typeface="Times New Roman" panose="02020603050405020304" pitchFamily="18" charset="0"/>
            </a:endParaRPr>
          </a:p>
          <a:p>
            <a:r>
              <a:rPr lang="en-GB" dirty="0" smtClean="0"/>
              <a:t>NOTE</a:t>
            </a:r>
          </a:p>
          <a:p>
            <a:pPr lvl="1"/>
            <a:r>
              <a:rPr lang="en-GB" dirty="0"/>
              <a:t>W</a:t>
            </a:r>
            <a:r>
              <a:rPr lang="en-GB" dirty="0" smtClean="0"/>
              <a:t>e report the median values because the data is not normally distributed.</a:t>
            </a:r>
          </a:p>
          <a:p>
            <a:endParaRPr lang="en-GB" dirty="0"/>
          </a:p>
        </p:txBody>
      </p:sp>
      <p:sp>
        <p:nvSpPr>
          <p:cNvPr id="4" name="Date Placeholder 3"/>
          <p:cNvSpPr>
            <a:spLocks noGrp="1"/>
          </p:cNvSpPr>
          <p:nvPr>
            <p:ph type="dt" sz="half" idx="10"/>
          </p:nvPr>
        </p:nvSpPr>
        <p:spPr/>
        <p:txBody>
          <a:bodyPr/>
          <a:lstStyle/>
          <a:p>
            <a:endParaRPr lang="en-IE" dirty="0"/>
          </a:p>
        </p:txBody>
      </p:sp>
    </p:spTree>
    <p:extLst>
      <p:ext uri="{BB962C8B-B14F-4D97-AF65-F5344CB8AC3E}">
        <p14:creationId xmlns:p14="http://schemas.microsoft.com/office/powerpoint/2010/main" val="1055929925"/>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 R – Mann Whitney U</a:t>
            </a:r>
            <a:endParaRPr lang="en-IE" dirty="0"/>
          </a:p>
        </p:txBody>
      </p:sp>
      <p:sp>
        <p:nvSpPr>
          <p:cNvPr id="3" name="Content Placeholder 2"/>
          <p:cNvSpPr>
            <a:spLocks noGrp="1"/>
          </p:cNvSpPr>
          <p:nvPr>
            <p:ph sz="quarter" idx="1"/>
          </p:nvPr>
        </p:nvSpPr>
        <p:spPr/>
        <p:txBody>
          <a:bodyPr>
            <a:normAutofit fontScale="77500" lnSpcReduction="20000"/>
          </a:bodyPr>
          <a:lstStyle/>
          <a:p>
            <a:pPr marL="0" indent="0">
              <a:buNone/>
            </a:pPr>
            <a:r>
              <a:rPr lang="en-IE" b="1" dirty="0" err="1">
                <a:latin typeface="Courier New" panose="02070309020205020404" pitchFamily="49" charset="0"/>
                <a:cs typeface="Courier New" panose="02070309020205020404" pitchFamily="49" charset="0"/>
              </a:rPr>
              <a:t>wilcox.test</a:t>
            </a:r>
            <a:r>
              <a:rPr lang="en-IE" b="1" dirty="0">
                <a:latin typeface="Courier New" panose="02070309020205020404" pitchFamily="49" charset="0"/>
                <a:cs typeface="Courier New" panose="02070309020205020404" pitchFamily="49" charset="0"/>
              </a:rPr>
              <a:t>(</a:t>
            </a:r>
            <a:r>
              <a:rPr lang="en-IE" b="1" dirty="0" err="1">
                <a:latin typeface="Courier New" panose="02070309020205020404" pitchFamily="49" charset="0"/>
                <a:cs typeface="Courier New" panose="02070309020205020404" pitchFamily="49" charset="0"/>
              </a:rPr>
              <a:t>y~A</a:t>
            </a:r>
            <a:r>
              <a:rPr lang="en-IE" b="1" dirty="0" smtClean="0">
                <a:latin typeface="Courier New" panose="02070309020205020404" pitchFamily="49" charset="0"/>
                <a:cs typeface="Courier New" panose="02070309020205020404" pitchFamily="49" charset="0"/>
              </a:rPr>
              <a:t>)#where y is </a:t>
            </a:r>
            <a:r>
              <a:rPr lang="en-IE" b="1" smtClean="0">
                <a:latin typeface="Courier New" panose="02070309020205020404" pitchFamily="49" charset="0"/>
                <a:cs typeface="Courier New" panose="02070309020205020404" pitchFamily="49" charset="0"/>
              </a:rPr>
              <a:t>your continuous </a:t>
            </a:r>
            <a:r>
              <a:rPr lang="en-IE" b="1" dirty="0" smtClean="0">
                <a:latin typeface="Courier New" panose="02070309020205020404" pitchFamily="49" charset="0"/>
                <a:cs typeface="Courier New" panose="02070309020205020404" pitchFamily="49" charset="0"/>
              </a:rPr>
              <a:t>variable and A is your categorical </a:t>
            </a:r>
            <a:endParaRPr lang="en-IE" b="1" dirty="0">
              <a:latin typeface="Courier New" panose="02070309020205020404" pitchFamily="49" charset="0"/>
              <a:cs typeface="Courier New" panose="02070309020205020404" pitchFamily="49" charset="0"/>
            </a:endParaRPr>
          </a:p>
          <a:p>
            <a:pPr marL="0" indent="0">
              <a:buNone/>
            </a:pPr>
            <a:r>
              <a:rPr lang="en-IE" sz="2200" dirty="0" err="1" smtClean="0">
                <a:latin typeface="Courier New" panose="02070309020205020404" pitchFamily="49" charset="0"/>
                <a:cs typeface="Courier New" panose="02070309020205020404" pitchFamily="49" charset="0"/>
              </a:rPr>
              <a:t>drinkset</a:t>
            </a:r>
            <a:r>
              <a:rPr lang="en-IE" sz="2200" dirty="0" smtClean="0">
                <a:latin typeface="Courier New" panose="02070309020205020404" pitchFamily="49" charset="0"/>
                <a:cs typeface="Courier New" panose="02070309020205020404" pitchFamily="49" charset="0"/>
              </a:rPr>
              <a:t>&lt;- </a:t>
            </a:r>
            <a:r>
              <a:rPr lang="en-IE" sz="2200" dirty="0" err="1">
                <a:latin typeface="Courier New" panose="02070309020205020404" pitchFamily="49" charset="0"/>
                <a:cs typeface="Courier New" panose="02070309020205020404" pitchFamily="49" charset="0"/>
              </a:rPr>
              <a:t>read.table</a:t>
            </a:r>
            <a:r>
              <a:rPr lang="en-IE" sz="2200" dirty="0">
                <a:latin typeface="Courier New" panose="02070309020205020404" pitchFamily="49" charset="0"/>
                <a:cs typeface="Courier New" panose="02070309020205020404" pitchFamily="49" charset="0"/>
              </a:rPr>
              <a:t>('Field-BDI-Non-parametric.dat</a:t>
            </a:r>
            <a:r>
              <a:rPr lang="en-IE" sz="2200" dirty="0" smtClean="0">
                <a:latin typeface="Courier New" panose="02070309020205020404" pitchFamily="49" charset="0"/>
                <a:cs typeface="Courier New" panose="02070309020205020404" pitchFamily="49" charset="0"/>
              </a:rPr>
              <a:t>')</a:t>
            </a:r>
          </a:p>
          <a:p>
            <a:pPr marL="0" indent="0">
              <a:buNone/>
            </a:pPr>
            <a:r>
              <a:rPr lang="en-IE" sz="2200" dirty="0" err="1" smtClean="0">
                <a:latin typeface="Courier New" panose="02070309020205020404" pitchFamily="49" charset="0"/>
                <a:cs typeface="Courier New" panose="02070309020205020404" pitchFamily="49" charset="0"/>
              </a:rPr>
              <a:t>wilcox.test</a:t>
            </a:r>
            <a:r>
              <a:rPr lang="en-IE" sz="2200" dirty="0" smtClean="0">
                <a:latin typeface="Courier New" panose="02070309020205020404" pitchFamily="49" charset="0"/>
                <a:cs typeface="Courier New" panose="02070309020205020404" pitchFamily="49" charset="0"/>
              </a:rPr>
              <a:t>(</a:t>
            </a:r>
            <a:r>
              <a:rPr lang="en-IE" sz="2200" dirty="0" err="1" smtClean="0">
                <a:latin typeface="Courier New" panose="02070309020205020404" pitchFamily="49" charset="0"/>
                <a:cs typeface="Courier New" panose="02070309020205020404" pitchFamily="49" charset="0"/>
              </a:rPr>
              <a:t>bdisun~drink</a:t>
            </a:r>
            <a:r>
              <a:rPr lang="en-IE" sz="2200" dirty="0">
                <a:latin typeface="Courier New" panose="02070309020205020404" pitchFamily="49" charset="0"/>
                <a:cs typeface="Courier New" panose="02070309020205020404" pitchFamily="49" charset="0"/>
              </a:rPr>
              <a:t>, data=</a:t>
            </a:r>
            <a:r>
              <a:rPr lang="en-IE" sz="2200" dirty="0" err="1">
                <a:latin typeface="Courier New" panose="02070309020205020404" pitchFamily="49" charset="0"/>
                <a:cs typeface="Courier New" panose="02070309020205020404" pitchFamily="49" charset="0"/>
              </a:rPr>
              <a:t>drinkset</a:t>
            </a:r>
            <a:r>
              <a:rPr lang="en-IE" sz="2200" dirty="0">
                <a:latin typeface="Courier New" panose="02070309020205020404" pitchFamily="49" charset="0"/>
                <a:cs typeface="Courier New" panose="02070309020205020404" pitchFamily="49" charset="0"/>
              </a:rPr>
              <a:t>) Warning in </a:t>
            </a:r>
            <a:r>
              <a:rPr lang="en-IE" sz="2200" dirty="0" err="1">
                <a:latin typeface="Courier New" panose="02070309020205020404" pitchFamily="49" charset="0"/>
                <a:cs typeface="Courier New" panose="02070309020205020404" pitchFamily="49" charset="0"/>
              </a:rPr>
              <a:t>wilcox.test.default</a:t>
            </a:r>
            <a:r>
              <a:rPr lang="en-IE" sz="2200" dirty="0">
                <a:latin typeface="Courier New" panose="02070309020205020404" pitchFamily="49" charset="0"/>
                <a:cs typeface="Courier New" panose="02070309020205020404" pitchFamily="49" charset="0"/>
              </a:rPr>
              <a:t>(x = c(16L, 15L, 20L, 15L, 16L, 13L, 14L, : cannot compute exact p-value with ties </a:t>
            </a:r>
            <a:endParaRPr lang="en-IE" sz="2200" dirty="0" smtClean="0">
              <a:latin typeface="Courier New" panose="02070309020205020404" pitchFamily="49" charset="0"/>
              <a:cs typeface="Courier New" panose="02070309020205020404" pitchFamily="49" charset="0"/>
            </a:endParaRPr>
          </a:p>
          <a:p>
            <a:pPr marL="0" indent="0">
              <a:buNone/>
            </a:pPr>
            <a:r>
              <a:rPr lang="en-IE" sz="2200" dirty="0" smtClean="0">
                <a:latin typeface="Courier New" panose="02070309020205020404" pitchFamily="49" charset="0"/>
                <a:cs typeface="Courier New" panose="02070309020205020404" pitchFamily="49" charset="0"/>
              </a:rPr>
              <a:t>Wilcoxon </a:t>
            </a:r>
            <a:r>
              <a:rPr lang="en-IE" sz="2200" dirty="0">
                <a:latin typeface="Courier New" panose="02070309020205020404" pitchFamily="49" charset="0"/>
                <a:cs typeface="Courier New" panose="02070309020205020404" pitchFamily="49" charset="0"/>
              </a:rPr>
              <a:t>rank sum test with continuity correction data: </a:t>
            </a:r>
            <a:r>
              <a:rPr lang="en-IE" sz="2200" dirty="0" err="1">
                <a:latin typeface="Courier New" panose="02070309020205020404" pitchFamily="49" charset="0"/>
                <a:cs typeface="Courier New" panose="02070309020205020404" pitchFamily="49" charset="0"/>
              </a:rPr>
              <a:t>bdisun</a:t>
            </a:r>
            <a:r>
              <a:rPr lang="en-IE" sz="2200" dirty="0">
                <a:latin typeface="Courier New" panose="02070309020205020404" pitchFamily="49" charset="0"/>
                <a:cs typeface="Courier New" panose="02070309020205020404" pitchFamily="49" charset="0"/>
              </a:rPr>
              <a:t> by drink </a:t>
            </a:r>
            <a:endParaRPr lang="en-IE" sz="2200" dirty="0" smtClean="0">
              <a:latin typeface="Courier New" panose="02070309020205020404" pitchFamily="49" charset="0"/>
              <a:cs typeface="Courier New" panose="02070309020205020404" pitchFamily="49" charset="0"/>
            </a:endParaRPr>
          </a:p>
          <a:p>
            <a:pPr marL="0" indent="0">
              <a:buNone/>
            </a:pPr>
            <a:r>
              <a:rPr lang="en-IE" sz="2200" dirty="0" smtClean="0">
                <a:latin typeface="Courier New" panose="02070309020205020404" pitchFamily="49" charset="0"/>
                <a:cs typeface="Courier New" panose="02070309020205020404" pitchFamily="49" charset="0"/>
              </a:rPr>
              <a:t>W </a:t>
            </a:r>
            <a:r>
              <a:rPr lang="en-IE" sz="2200" dirty="0">
                <a:latin typeface="Courier New" panose="02070309020205020404" pitchFamily="49" charset="0"/>
                <a:cs typeface="Courier New" panose="02070309020205020404" pitchFamily="49" charset="0"/>
              </a:rPr>
              <a:t>= 35.5, p-value = 0.2861 alternative hypothesis: true location shift is not equal to </a:t>
            </a:r>
            <a:r>
              <a:rPr lang="en-IE" sz="2200" dirty="0" smtClean="0">
                <a:latin typeface="Courier New" panose="02070309020205020404" pitchFamily="49" charset="0"/>
                <a:cs typeface="Courier New" panose="02070309020205020404" pitchFamily="49" charset="0"/>
              </a:rPr>
              <a:t>0</a:t>
            </a:r>
          </a:p>
          <a:p>
            <a:pPr marL="0" indent="0">
              <a:buNone/>
            </a:pPr>
            <a:endParaRPr lang="en-IE" sz="2200" dirty="0" smtClean="0">
              <a:latin typeface="Courier New" panose="02070309020205020404" pitchFamily="49" charset="0"/>
              <a:cs typeface="Courier New" panose="02070309020205020404" pitchFamily="49" charset="0"/>
            </a:endParaRPr>
          </a:p>
          <a:p>
            <a:pPr marL="0" indent="0">
              <a:buNone/>
            </a:pPr>
            <a:r>
              <a:rPr lang="en-IE" sz="2400" dirty="0" err="1">
                <a:latin typeface="Courier New" panose="02070309020205020404" pitchFamily="49" charset="0"/>
                <a:cs typeface="Courier New" panose="02070309020205020404" pitchFamily="49" charset="0"/>
              </a:rPr>
              <a:t>wilcox.test</a:t>
            </a:r>
            <a:r>
              <a:rPr lang="en-IE" sz="2400" dirty="0">
                <a:latin typeface="Courier New" panose="02070309020205020404" pitchFamily="49" charset="0"/>
                <a:cs typeface="Courier New" panose="02070309020205020404" pitchFamily="49" charset="0"/>
              </a:rPr>
              <a:t>(</a:t>
            </a:r>
            <a:r>
              <a:rPr lang="en-IE" sz="2400" dirty="0" err="1">
                <a:latin typeface="Courier New" panose="02070309020205020404" pitchFamily="49" charset="0"/>
                <a:cs typeface="Courier New" panose="02070309020205020404" pitchFamily="49" charset="0"/>
              </a:rPr>
              <a:t>bdiwed~drink</a:t>
            </a:r>
            <a:r>
              <a:rPr lang="en-IE" sz="2400" dirty="0">
                <a:latin typeface="Courier New" panose="02070309020205020404" pitchFamily="49" charset="0"/>
                <a:cs typeface="Courier New" panose="02070309020205020404" pitchFamily="49" charset="0"/>
              </a:rPr>
              <a:t>, data=</a:t>
            </a:r>
            <a:r>
              <a:rPr lang="en-IE" sz="2400" dirty="0" err="1">
                <a:latin typeface="Courier New" panose="02070309020205020404" pitchFamily="49" charset="0"/>
                <a:cs typeface="Courier New" panose="02070309020205020404" pitchFamily="49" charset="0"/>
              </a:rPr>
              <a:t>drinkset</a:t>
            </a:r>
            <a:r>
              <a:rPr lang="en-IE" sz="2400" dirty="0">
                <a:latin typeface="Courier New" panose="02070309020205020404" pitchFamily="49" charset="0"/>
                <a:cs typeface="Courier New" panose="02070309020205020404" pitchFamily="49" charset="0"/>
              </a:rPr>
              <a:t>) </a:t>
            </a:r>
            <a:endParaRPr lang="en-IE" sz="2400" dirty="0" smtClean="0">
              <a:latin typeface="Courier New" panose="02070309020205020404" pitchFamily="49" charset="0"/>
              <a:cs typeface="Courier New" panose="02070309020205020404" pitchFamily="49" charset="0"/>
            </a:endParaRPr>
          </a:p>
          <a:p>
            <a:pPr marL="0" indent="0">
              <a:buNone/>
            </a:pPr>
            <a:r>
              <a:rPr lang="en-IE" sz="2400" dirty="0" smtClean="0">
                <a:latin typeface="Courier New" panose="02070309020205020404" pitchFamily="49" charset="0"/>
                <a:cs typeface="Courier New" panose="02070309020205020404" pitchFamily="49" charset="0"/>
              </a:rPr>
              <a:t>Warning </a:t>
            </a:r>
            <a:r>
              <a:rPr lang="en-IE" sz="2400" dirty="0">
                <a:latin typeface="Courier New" panose="02070309020205020404" pitchFamily="49" charset="0"/>
                <a:cs typeface="Courier New" panose="02070309020205020404" pitchFamily="49" charset="0"/>
              </a:rPr>
              <a:t>in </a:t>
            </a:r>
            <a:r>
              <a:rPr lang="en-IE" sz="2400" dirty="0" err="1">
                <a:latin typeface="Courier New" panose="02070309020205020404" pitchFamily="49" charset="0"/>
                <a:cs typeface="Courier New" panose="02070309020205020404" pitchFamily="49" charset="0"/>
              </a:rPr>
              <a:t>wilcox.test.default</a:t>
            </a:r>
            <a:r>
              <a:rPr lang="en-IE" sz="2400" dirty="0">
                <a:latin typeface="Courier New" panose="02070309020205020404" pitchFamily="49" charset="0"/>
                <a:cs typeface="Courier New" panose="02070309020205020404" pitchFamily="49" charset="0"/>
              </a:rPr>
              <a:t>(x = c(5L, 6L, 30L, 8L, 9L, 7L, 6L, 17L, 3L, : cannot compute exact p-value with ties Wilcoxon rank sum test with continuity correction data: </a:t>
            </a:r>
            <a:r>
              <a:rPr lang="en-IE" sz="2400" dirty="0" err="1">
                <a:latin typeface="Courier New" panose="02070309020205020404" pitchFamily="49" charset="0"/>
                <a:cs typeface="Courier New" panose="02070309020205020404" pitchFamily="49" charset="0"/>
              </a:rPr>
              <a:t>bdiwed</a:t>
            </a:r>
            <a:r>
              <a:rPr lang="en-IE" sz="2400" dirty="0">
                <a:latin typeface="Courier New" panose="02070309020205020404" pitchFamily="49" charset="0"/>
                <a:cs typeface="Courier New" panose="02070309020205020404" pitchFamily="49" charset="0"/>
              </a:rPr>
              <a:t> by drink </a:t>
            </a:r>
            <a:endParaRPr lang="en-IE" sz="2400" dirty="0" smtClean="0">
              <a:latin typeface="Courier New" panose="02070309020205020404" pitchFamily="49" charset="0"/>
              <a:cs typeface="Courier New" panose="02070309020205020404" pitchFamily="49" charset="0"/>
            </a:endParaRPr>
          </a:p>
          <a:p>
            <a:pPr marL="0" indent="0">
              <a:buNone/>
            </a:pPr>
            <a:r>
              <a:rPr lang="en-IE" sz="2400" dirty="0" smtClean="0">
                <a:latin typeface="Courier New" panose="02070309020205020404" pitchFamily="49" charset="0"/>
                <a:cs typeface="Courier New" panose="02070309020205020404" pitchFamily="49" charset="0"/>
              </a:rPr>
              <a:t>W </a:t>
            </a:r>
            <a:r>
              <a:rPr lang="en-IE" sz="2400" dirty="0">
                <a:latin typeface="Courier New" panose="02070309020205020404" pitchFamily="49" charset="0"/>
                <a:cs typeface="Courier New" panose="02070309020205020404" pitchFamily="49" charset="0"/>
              </a:rPr>
              <a:t>= 4, p-value = 0.000569 alternative hypothesis: true location shift is not equal to 0</a:t>
            </a:r>
            <a:endParaRPr lang="en-IE" sz="2200" dirty="0" smtClean="0">
              <a:latin typeface="Courier New" panose="02070309020205020404" pitchFamily="49" charset="0"/>
              <a:cs typeface="Courier New" panose="02070309020205020404" pitchFamily="49" charset="0"/>
            </a:endParaRPr>
          </a:p>
          <a:p>
            <a:endParaRPr lang="en-IE" dirty="0"/>
          </a:p>
        </p:txBody>
      </p:sp>
    </p:spTree>
    <p:extLst>
      <p:ext uri="{BB962C8B-B14F-4D97-AF65-F5344CB8AC3E}">
        <p14:creationId xmlns:p14="http://schemas.microsoft.com/office/powerpoint/2010/main" val="257303397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Relationships and Causality</a:t>
            </a:r>
            <a:endParaRPr lang="en-IE" dirty="0"/>
          </a:p>
        </p:txBody>
      </p:sp>
      <p:sp>
        <p:nvSpPr>
          <p:cNvPr id="3" name="Content Placeholder 2"/>
          <p:cNvSpPr>
            <a:spLocks noGrp="1"/>
          </p:cNvSpPr>
          <p:nvPr>
            <p:ph sz="quarter" idx="1"/>
          </p:nvPr>
        </p:nvSpPr>
        <p:spPr/>
        <p:txBody>
          <a:bodyPr/>
          <a:lstStyle/>
          <a:p>
            <a:r>
              <a:rPr lang="en-IE" dirty="0" smtClean="0"/>
              <a:t>How to determine if a relationship is causal?</a:t>
            </a:r>
          </a:p>
          <a:p>
            <a:pPr lvl="1"/>
            <a:r>
              <a:rPr lang="en-IE" dirty="0" smtClean="0"/>
              <a:t>Identify the directionality of relationships between </a:t>
            </a:r>
            <a:r>
              <a:rPr lang="en-IE" b="1" i="1" dirty="0" smtClean="0"/>
              <a:t>independent</a:t>
            </a:r>
            <a:r>
              <a:rPr lang="en-IE" b="1" dirty="0" smtClean="0"/>
              <a:t> </a:t>
            </a:r>
            <a:r>
              <a:rPr lang="en-IE" i="1" dirty="0" smtClean="0"/>
              <a:t>(also called predictor variable) </a:t>
            </a:r>
            <a:r>
              <a:rPr lang="en-IE" dirty="0" smtClean="0"/>
              <a:t>and </a:t>
            </a:r>
            <a:r>
              <a:rPr lang="en-IE" b="1" i="1" dirty="0" smtClean="0"/>
              <a:t>dependent variables </a:t>
            </a:r>
            <a:r>
              <a:rPr lang="en-IE" i="1" dirty="0" smtClean="0"/>
              <a:t>(also called outcome variable)</a:t>
            </a:r>
            <a:endParaRPr lang="en-IE" b="1" i="1" dirty="0" smtClean="0"/>
          </a:p>
          <a:p>
            <a:r>
              <a:rPr lang="en-IE" b="1" dirty="0" smtClean="0"/>
              <a:t>Independent Variable </a:t>
            </a:r>
            <a:r>
              <a:rPr lang="en-IE" dirty="0"/>
              <a:t>h</a:t>
            </a:r>
            <a:r>
              <a:rPr lang="en-IE" dirty="0" smtClean="0"/>
              <a:t>ypothesised to cause changes in </a:t>
            </a:r>
            <a:r>
              <a:rPr lang="en-IE" b="1" dirty="0"/>
              <a:t>D</a:t>
            </a:r>
            <a:r>
              <a:rPr lang="en-IE" b="1" dirty="0" smtClean="0"/>
              <a:t>ependent Variables</a:t>
            </a:r>
          </a:p>
          <a:p>
            <a:pPr marL="274320" lvl="1" indent="0">
              <a:buNone/>
            </a:pPr>
            <a:endParaRPr lang="en-IE" dirty="0"/>
          </a:p>
        </p:txBody>
      </p:sp>
    </p:spTree>
    <p:extLst>
      <p:ext uri="{BB962C8B-B14F-4D97-AF65-F5344CB8AC3E}">
        <p14:creationId xmlns:p14="http://schemas.microsoft.com/office/powerpoint/2010/main" val="400387546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Relationships and Causality</a:t>
            </a:r>
            <a:endParaRPr lang="en-IE" dirty="0"/>
          </a:p>
        </p:txBody>
      </p:sp>
      <p:sp>
        <p:nvSpPr>
          <p:cNvPr id="3" name="Content Placeholder 2"/>
          <p:cNvSpPr>
            <a:spLocks noGrp="1"/>
          </p:cNvSpPr>
          <p:nvPr>
            <p:ph sz="quarter" idx="1"/>
          </p:nvPr>
        </p:nvSpPr>
        <p:spPr/>
        <p:txBody>
          <a:bodyPr/>
          <a:lstStyle/>
          <a:p>
            <a:r>
              <a:rPr lang="en-IE" dirty="0" smtClean="0"/>
              <a:t>Examples:</a:t>
            </a:r>
            <a:endParaRPr lang="en-IE" b="1" dirty="0" smtClean="0"/>
          </a:p>
          <a:p>
            <a:pPr marL="274320" lvl="1" indent="0">
              <a:buNone/>
            </a:pPr>
            <a:endParaRPr lang="en-IE" dirty="0"/>
          </a:p>
        </p:txBody>
      </p:sp>
      <p:graphicFrame>
        <p:nvGraphicFramePr>
          <p:cNvPr id="4" name="Table 3"/>
          <p:cNvGraphicFramePr>
            <a:graphicFrameLocks noGrp="1"/>
          </p:cNvGraphicFramePr>
          <p:nvPr>
            <p:extLst>
              <p:ext uri="{D42A27DB-BD31-4B8C-83A1-F6EECF244321}">
                <p14:modId xmlns:p14="http://schemas.microsoft.com/office/powerpoint/2010/main" val="3515918721"/>
              </p:ext>
            </p:extLst>
          </p:nvPr>
        </p:nvGraphicFramePr>
        <p:xfrm>
          <a:off x="1475656" y="2060848"/>
          <a:ext cx="6096000" cy="259588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IE" dirty="0" smtClean="0"/>
                        <a:t>Independent Variable</a:t>
                      </a:r>
                      <a:endParaRPr lang="en-IE" dirty="0"/>
                    </a:p>
                  </a:txBody>
                  <a:tcPr/>
                </a:tc>
                <a:tc>
                  <a:txBody>
                    <a:bodyPr/>
                    <a:lstStyle/>
                    <a:p>
                      <a:r>
                        <a:rPr lang="en-IE" dirty="0" smtClean="0"/>
                        <a:t>Dependent Variable</a:t>
                      </a:r>
                      <a:endParaRPr lang="en-IE" dirty="0"/>
                    </a:p>
                  </a:txBody>
                  <a:tcPr/>
                </a:tc>
              </a:tr>
              <a:tr h="370840">
                <a:tc>
                  <a:txBody>
                    <a:bodyPr/>
                    <a:lstStyle/>
                    <a:p>
                      <a:r>
                        <a:rPr lang="en-IE" dirty="0" smtClean="0"/>
                        <a:t>Death Penalty</a:t>
                      </a:r>
                      <a:endParaRPr lang="en-IE" dirty="0"/>
                    </a:p>
                  </a:txBody>
                  <a:tcPr/>
                </a:tc>
                <a:tc>
                  <a:txBody>
                    <a:bodyPr/>
                    <a:lstStyle/>
                    <a:p>
                      <a:r>
                        <a:rPr lang="en-IE" dirty="0" smtClean="0"/>
                        <a:t>Crime</a:t>
                      </a:r>
                      <a:r>
                        <a:rPr lang="en-IE" baseline="0" dirty="0" smtClean="0"/>
                        <a:t> Rate</a:t>
                      </a:r>
                      <a:endParaRPr lang="en-IE" dirty="0"/>
                    </a:p>
                  </a:txBody>
                  <a:tcPr/>
                </a:tc>
              </a:tr>
              <a:tr h="370840">
                <a:tc>
                  <a:txBody>
                    <a:bodyPr/>
                    <a:lstStyle/>
                    <a:p>
                      <a:r>
                        <a:rPr lang="en-IE" dirty="0" smtClean="0"/>
                        <a:t>School Funding</a:t>
                      </a:r>
                      <a:r>
                        <a:rPr lang="en-IE" baseline="0" dirty="0" smtClean="0"/>
                        <a:t> </a:t>
                      </a:r>
                      <a:endParaRPr lang="en-IE" dirty="0"/>
                    </a:p>
                  </a:txBody>
                  <a:tcPr/>
                </a:tc>
                <a:tc>
                  <a:txBody>
                    <a:bodyPr/>
                    <a:lstStyle/>
                    <a:p>
                      <a:r>
                        <a:rPr lang="en-IE" dirty="0" smtClean="0"/>
                        <a:t>Graduation Rate</a:t>
                      </a:r>
                      <a:endParaRPr lang="en-IE" dirty="0"/>
                    </a:p>
                  </a:txBody>
                  <a:tcPr/>
                </a:tc>
              </a:tr>
              <a:tr h="370840">
                <a:tc>
                  <a:txBody>
                    <a:bodyPr/>
                    <a:lstStyle/>
                    <a:p>
                      <a:r>
                        <a:rPr lang="en-IE" dirty="0" smtClean="0"/>
                        <a:t>Graduation</a:t>
                      </a:r>
                      <a:r>
                        <a:rPr lang="en-IE" baseline="0" dirty="0" smtClean="0"/>
                        <a:t> Rate</a:t>
                      </a:r>
                      <a:endParaRPr lang="en-IE" dirty="0"/>
                    </a:p>
                  </a:txBody>
                  <a:tcPr/>
                </a:tc>
                <a:tc>
                  <a:txBody>
                    <a:bodyPr/>
                    <a:lstStyle/>
                    <a:p>
                      <a:r>
                        <a:rPr lang="en-IE" dirty="0" smtClean="0"/>
                        <a:t>Crime Rate</a:t>
                      </a:r>
                      <a:endParaRPr lang="en-IE" dirty="0"/>
                    </a:p>
                  </a:txBody>
                  <a:tcPr/>
                </a:tc>
              </a:tr>
              <a:tr h="370840">
                <a:tc>
                  <a:txBody>
                    <a:bodyPr/>
                    <a:lstStyle/>
                    <a:p>
                      <a:r>
                        <a:rPr lang="en-IE" dirty="0" smtClean="0"/>
                        <a:t>Parental Income </a:t>
                      </a:r>
                      <a:endParaRPr lang="en-I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t>Graduation</a:t>
                      </a:r>
                      <a:r>
                        <a:rPr lang="en-IE" baseline="0" dirty="0" smtClean="0"/>
                        <a:t> Rate</a:t>
                      </a:r>
                      <a:endParaRPr lang="en-IE" dirty="0" smtClean="0"/>
                    </a:p>
                  </a:txBody>
                  <a:tcPr/>
                </a:tc>
              </a:tr>
              <a:tr h="370840">
                <a:tc>
                  <a:txBody>
                    <a:bodyPr/>
                    <a:lstStyle/>
                    <a:p>
                      <a:r>
                        <a:rPr lang="en-IE" dirty="0" smtClean="0"/>
                        <a:t>Parental</a:t>
                      </a:r>
                      <a:r>
                        <a:rPr lang="en-IE" baseline="0" dirty="0" smtClean="0"/>
                        <a:t> Educational Level </a:t>
                      </a:r>
                      <a:endParaRPr lang="en-I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t>Graduation</a:t>
                      </a:r>
                      <a:r>
                        <a:rPr lang="en-IE" baseline="0" dirty="0" smtClean="0"/>
                        <a:t> Rate</a:t>
                      </a:r>
                      <a:endParaRPr lang="en-IE" dirty="0" smtClean="0"/>
                    </a:p>
                  </a:txBody>
                  <a:tcPr/>
                </a:tc>
              </a:tr>
              <a:tr h="370840">
                <a:tc>
                  <a:txBody>
                    <a:bodyPr/>
                    <a:lstStyle/>
                    <a:p>
                      <a:r>
                        <a:rPr lang="en-IE" dirty="0" smtClean="0"/>
                        <a:t>Revision time </a:t>
                      </a:r>
                      <a:endParaRPr lang="en-I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t>Exam Result</a:t>
                      </a:r>
                    </a:p>
                  </a:txBody>
                  <a:tcPr/>
                </a:tc>
              </a:tr>
            </a:tbl>
          </a:graphicData>
        </a:graphic>
      </p:graphicFrame>
    </p:spTree>
    <p:extLst>
      <p:ext uri="{BB962C8B-B14F-4D97-AF65-F5344CB8AC3E}">
        <p14:creationId xmlns:p14="http://schemas.microsoft.com/office/powerpoint/2010/main" val="5975355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sz="half" idx="4294967295"/>
          </p:nvPr>
        </p:nvSpPr>
        <p:spPr>
          <a:xfrm>
            <a:off x="0" y="533400"/>
            <a:ext cx="8153400" cy="3505200"/>
          </a:xfrm>
        </p:spPr>
        <p:txBody>
          <a:bodyPr/>
          <a:lstStyle/>
          <a:p>
            <a:pPr marL="3175" indent="-3175">
              <a:buFontTx/>
              <a:buNone/>
            </a:pPr>
            <a:r>
              <a:rPr lang="en-US">
                <a:solidFill>
                  <a:schemeClr val="accent2"/>
                </a:solidFill>
                <a:latin typeface="+mj-lt"/>
              </a:rPr>
              <a:t>	</a:t>
            </a:r>
            <a:r>
              <a:rPr lang="en-US">
                <a:solidFill>
                  <a:srgbClr val="0000FF"/>
                </a:solidFill>
                <a:latin typeface="+mj-lt"/>
              </a:rPr>
              <a:t>Suppose we found the height and weight for each person in a sample of 10 adults. Is there any relationship between the height and weight of these adults?</a:t>
            </a:r>
          </a:p>
          <a:p>
            <a:pPr marL="3175" indent="-3175">
              <a:buFontTx/>
              <a:buNone/>
            </a:pPr>
            <a:endParaRPr lang="en-US">
              <a:solidFill>
                <a:srgbClr val="0000FF"/>
              </a:solidFill>
              <a:latin typeface="+mj-lt"/>
            </a:endParaRPr>
          </a:p>
          <a:p>
            <a:pPr marL="3175" indent="-3175">
              <a:buFontTx/>
              <a:buNone/>
            </a:pPr>
            <a:r>
              <a:rPr lang="en-US">
                <a:solidFill>
                  <a:srgbClr val="FF0000"/>
                </a:solidFill>
                <a:latin typeface="+mj-lt"/>
              </a:rPr>
              <a:t>	Create a scatterplot of the data below.</a:t>
            </a:r>
            <a:r>
              <a:rPr lang="en-US">
                <a:solidFill>
                  <a:schemeClr val="accent2"/>
                </a:solidFill>
                <a:latin typeface="+mj-lt"/>
              </a:rPr>
              <a:t> </a:t>
            </a:r>
          </a:p>
          <a:p>
            <a:pPr marL="3175" indent="-3175">
              <a:buFontTx/>
              <a:buNone/>
            </a:pPr>
            <a:endParaRPr lang="en-US">
              <a:latin typeface="+mj-lt"/>
            </a:endParaRPr>
          </a:p>
        </p:txBody>
      </p:sp>
      <p:graphicFrame>
        <p:nvGraphicFramePr>
          <p:cNvPr id="5166" name="Group 46"/>
          <p:cNvGraphicFramePr>
            <a:graphicFrameLocks noGrp="1"/>
          </p:cNvGraphicFramePr>
          <p:nvPr>
            <p:ph sz="half" idx="4294967295"/>
            <p:extLst>
              <p:ext uri="{D42A27DB-BD31-4B8C-83A1-F6EECF244321}">
                <p14:modId xmlns:p14="http://schemas.microsoft.com/office/powerpoint/2010/main" val="3588071149"/>
              </p:ext>
            </p:extLst>
          </p:nvPr>
        </p:nvGraphicFramePr>
        <p:xfrm>
          <a:off x="609600" y="5181600"/>
          <a:ext cx="8534400" cy="891540"/>
        </p:xfrm>
        <a:graphic>
          <a:graphicData uri="http://schemas.openxmlformats.org/drawingml/2006/table">
            <a:tbl>
              <a:tblPr/>
              <a:tblGrid>
                <a:gridCol w="774700"/>
                <a:gridCol w="776288"/>
                <a:gridCol w="776287"/>
                <a:gridCol w="796925"/>
                <a:gridCol w="755650"/>
                <a:gridCol w="774700"/>
                <a:gridCol w="777875"/>
                <a:gridCol w="774700"/>
                <a:gridCol w="776288"/>
                <a:gridCol w="776287"/>
                <a:gridCol w="774700"/>
              </a:tblGrid>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Ht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74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77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73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64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Wt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256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124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320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185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158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129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103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196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130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161" name="Text Box 41"/>
          <p:cNvSpPr txBox="1">
            <a:spLocks noChangeArrowheads="1"/>
          </p:cNvSpPr>
          <p:nvPr/>
        </p:nvSpPr>
        <p:spPr bwMode="auto">
          <a:xfrm>
            <a:off x="381000" y="4114800"/>
            <a:ext cx="8305800" cy="855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80000"/>
              </a:lnSpc>
            </a:pPr>
            <a:r>
              <a:rPr lang="en-US" sz="3100">
                <a:solidFill>
                  <a:srgbClr val="00CC00"/>
                </a:solidFill>
                <a:latin typeface="+mj-lt"/>
              </a:rPr>
              <a:t>Is it positive or negative?  Weak or strong?</a:t>
            </a:r>
          </a:p>
        </p:txBody>
      </p:sp>
      <p:sp>
        <p:nvSpPr>
          <p:cNvPr id="5168" name="AutoShape 48"/>
          <p:cNvSpPr>
            <a:spLocks noChangeArrowheads="1"/>
          </p:cNvSpPr>
          <p:nvPr/>
        </p:nvSpPr>
        <p:spPr bwMode="auto">
          <a:xfrm>
            <a:off x="1524000" y="2743200"/>
            <a:ext cx="5943600" cy="1600200"/>
          </a:xfrm>
          <a:prstGeom prst="wedgeRoundRectCallout">
            <a:avLst>
              <a:gd name="adj1" fmla="val 20005"/>
              <a:gd name="adj2" fmla="val -101389"/>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spcBef>
                <a:spcPct val="0"/>
              </a:spcBef>
            </a:pPr>
            <a:r>
              <a:rPr lang="en-US" sz="3000" b="1">
                <a:latin typeface="+mj-lt"/>
              </a:rPr>
              <a:t>Do you think there is a relationship?  If so, what kind?  If not, why not?</a:t>
            </a:r>
          </a:p>
        </p:txBody>
      </p:sp>
      <p:grpSp>
        <p:nvGrpSpPr>
          <p:cNvPr id="5175" name="Group 55"/>
          <p:cNvGrpSpPr>
            <a:grpSpLocks/>
          </p:cNvGrpSpPr>
          <p:nvPr/>
        </p:nvGrpSpPr>
        <p:grpSpPr bwMode="auto">
          <a:xfrm>
            <a:off x="1905000" y="1219200"/>
            <a:ext cx="3657600" cy="2743200"/>
            <a:chOff x="1536" y="1584"/>
            <a:chExt cx="2304" cy="1728"/>
          </a:xfrm>
        </p:grpSpPr>
        <p:sp>
          <p:nvSpPr>
            <p:cNvPr id="5170" name="Rectangle 50"/>
            <p:cNvSpPr>
              <a:spLocks noChangeArrowheads="1"/>
            </p:cNvSpPr>
            <p:nvPr/>
          </p:nvSpPr>
          <p:spPr bwMode="auto">
            <a:xfrm>
              <a:off x="1536" y="1584"/>
              <a:ext cx="2304" cy="1728"/>
            </a:xfrm>
            <a:prstGeom prst="re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latin typeface="+mj-lt"/>
              </a:endParaRPr>
            </a:p>
          </p:txBody>
        </p:sp>
        <p:sp>
          <p:nvSpPr>
            <p:cNvPr id="5172" name="Text Box 52"/>
            <p:cNvSpPr txBox="1">
              <a:spLocks noChangeArrowheads="1"/>
            </p:cNvSpPr>
            <p:nvPr/>
          </p:nvSpPr>
          <p:spPr bwMode="auto">
            <a:xfrm>
              <a:off x="2394" y="2976"/>
              <a:ext cx="1008"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lang="en-US" sz="2500">
                  <a:solidFill>
                    <a:schemeClr val="tx1"/>
                  </a:solidFill>
                  <a:latin typeface="+mj-lt"/>
                </a:rPr>
                <a:t>Height</a:t>
              </a:r>
            </a:p>
          </p:txBody>
        </p:sp>
        <p:sp>
          <p:nvSpPr>
            <p:cNvPr id="5173" name="Text Box 53"/>
            <p:cNvSpPr txBox="1">
              <a:spLocks noChangeArrowheads="1"/>
            </p:cNvSpPr>
            <p:nvPr/>
          </p:nvSpPr>
          <p:spPr bwMode="auto">
            <a:xfrm rot="10800000">
              <a:off x="1631" y="1827"/>
              <a:ext cx="359"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nchor="b" anchorCtr="1">
              <a:spAutoFit/>
            </a:bodyPr>
            <a:lstStyle/>
            <a:p>
              <a:pPr>
                <a:lnSpc>
                  <a:spcPct val="100000"/>
                </a:lnSpc>
                <a:spcBef>
                  <a:spcPct val="50000"/>
                </a:spcBef>
              </a:pPr>
              <a:r>
                <a:rPr lang="en-US" sz="2500">
                  <a:solidFill>
                    <a:schemeClr val="tx1"/>
                  </a:solidFill>
                  <a:latin typeface="+mj-lt"/>
                </a:rPr>
                <a:t>Weight</a:t>
              </a:r>
            </a:p>
          </p:txBody>
        </p:sp>
        <p:pic>
          <p:nvPicPr>
            <p:cNvPr id="5174" name="Picture 5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 y="1800"/>
              <a:ext cx="1714" cy="1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2404087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68"/>
                                        </p:tgtEl>
                                        <p:attrNameLst>
                                          <p:attrName>style.visibility</p:attrName>
                                        </p:attrNameLst>
                                      </p:cBhvr>
                                      <p:to>
                                        <p:strVal val="visible"/>
                                      </p:to>
                                    </p:set>
                                  </p:childTnLst>
                                  <p:subTnLst>
                                    <p:set>
                                      <p:cBhvr override="childStyle">
                                        <p:cTn dur="1" fill="hold" display="0" masterRel="nextClick" afterEffect="1"/>
                                        <p:tgtEl>
                                          <p:spTgt spid="5168"/>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7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1" grpId="0"/>
      <p:bldP spid="5168"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Causal Relationship</a:t>
            </a:r>
            <a:endParaRPr lang="en-IE" dirty="0"/>
          </a:p>
        </p:txBody>
      </p:sp>
      <p:sp>
        <p:nvSpPr>
          <p:cNvPr id="3" name="Content Placeholder 2"/>
          <p:cNvSpPr>
            <a:spLocks noGrp="1"/>
          </p:cNvSpPr>
          <p:nvPr>
            <p:ph sz="quarter" idx="1"/>
          </p:nvPr>
        </p:nvSpPr>
        <p:spPr/>
        <p:txBody>
          <a:bodyPr>
            <a:normAutofit lnSpcReduction="10000"/>
          </a:bodyPr>
          <a:lstStyle/>
          <a:p>
            <a:r>
              <a:rPr lang="en-IE" dirty="0" smtClean="0"/>
              <a:t>To assert a causal relationship is to claim that changes in the independent variable create changes in the dependent variable</a:t>
            </a:r>
          </a:p>
          <a:p>
            <a:r>
              <a:rPr lang="en-IE" dirty="0" smtClean="0"/>
              <a:t>In practice can only assert that one factor causes change in another when you can satisfy the following criteria:</a:t>
            </a:r>
          </a:p>
          <a:p>
            <a:pPr lvl="1"/>
            <a:r>
              <a:rPr lang="en-IE" dirty="0" smtClean="0"/>
              <a:t>Association</a:t>
            </a:r>
          </a:p>
          <a:p>
            <a:pPr lvl="2"/>
            <a:r>
              <a:rPr lang="en-IE" dirty="0" smtClean="0"/>
              <a:t>There must be a relationship between the two variables</a:t>
            </a:r>
          </a:p>
          <a:p>
            <a:pPr lvl="1"/>
            <a:r>
              <a:rPr lang="en-IE" dirty="0" smtClean="0"/>
              <a:t>Time order</a:t>
            </a:r>
          </a:p>
          <a:p>
            <a:pPr lvl="2"/>
            <a:r>
              <a:rPr lang="en-IE" dirty="0" smtClean="0"/>
              <a:t>The change in the independent variable </a:t>
            </a:r>
            <a:r>
              <a:rPr lang="en-IE" i="1" dirty="0" smtClean="0"/>
              <a:t>precedes </a:t>
            </a:r>
            <a:r>
              <a:rPr lang="en-IE" dirty="0" smtClean="0"/>
              <a:t>the change in the dependent</a:t>
            </a:r>
          </a:p>
          <a:p>
            <a:pPr lvl="1"/>
            <a:r>
              <a:rPr lang="en-IE" dirty="0" smtClean="0"/>
              <a:t>Non-spuriousness</a:t>
            </a:r>
          </a:p>
          <a:p>
            <a:pPr lvl="2"/>
            <a:r>
              <a:rPr lang="en-IE" dirty="0" smtClean="0"/>
              <a:t>The effects of a third unmeasured ‘spurious’ factor does not produce the relationship between the two variables</a:t>
            </a:r>
          </a:p>
        </p:txBody>
      </p:sp>
    </p:spTree>
    <p:extLst>
      <p:ext uri="{BB962C8B-B14F-4D97-AF65-F5344CB8AC3E}">
        <p14:creationId xmlns:p14="http://schemas.microsoft.com/office/powerpoint/2010/main" val="81980404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Causal Relationship - Association</a:t>
            </a:r>
            <a:endParaRPr lang="en-IE" dirty="0"/>
          </a:p>
        </p:txBody>
      </p:sp>
      <p:sp>
        <p:nvSpPr>
          <p:cNvPr id="3" name="Content Placeholder 2"/>
          <p:cNvSpPr>
            <a:spLocks noGrp="1"/>
          </p:cNvSpPr>
          <p:nvPr>
            <p:ph sz="quarter" idx="1"/>
          </p:nvPr>
        </p:nvSpPr>
        <p:spPr/>
        <p:txBody>
          <a:bodyPr/>
          <a:lstStyle/>
          <a:p>
            <a:r>
              <a:rPr lang="en-IE" dirty="0" smtClean="0"/>
              <a:t>Variables correspond to each other in predictable ways</a:t>
            </a:r>
          </a:p>
          <a:p>
            <a:pPr lvl="1"/>
            <a:r>
              <a:rPr lang="en-IE" dirty="0" smtClean="0"/>
              <a:t>Can be either positive (an increase in one causes an increase in the other)</a:t>
            </a:r>
          </a:p>
          <a:p>
            <a:pPr lvl="1"/>
            <a:r>
              <a:rPr lang="en-IE" dirty="0" smtClean="0"/>
              <a:t> Or negative (an increase in one causes a decrease in the other)</a:t>
            </a:r>
          </a:p>
          <a:p>
            <a:r>
              <a:rPr lang="en-IE" dirty="0" smtClean="0"/>
              <a:t>Many associations are not causal</a:t>
            </a:r>
          </a:p>
          <a:p>
            <a:pPr lvl="1"/>
            <a:r>
              <a:rPr lang="en-IE" dirty="0" smtClean="0"/>
              <a:t>E.g. </a:t>
            </a:r>
          </a:p>
          <a:p>
            <a:pPr lvl="2"/>
            <a:r>
              <a:rPr lang="en-IE" dirty="0"/>
              <a:t>R</a:t>
            </a:r>
            <a:r>
              <a:rPr lang="en-IE" dirty="0" smtClean="0"/>
              <a:t>ed cars do not cause more accidents </a:t>
            </a:r>
          </a:p>
          <a:p>
            <a:pPr lvl="2"/>
            <a:r>
              <a:rPr lang="en-IE" dirty="0" smtClean="0"/>
              <a:t>Rather aggressive drivers are more likely to buy red cars </a:t>
            </a:r>
          </a:p>
          <a:p>
            <a:pPr lvl="2"/>
            <a:r>
              <a:rPr lang="en-IE" dirty="0" smtClean="0"/>
              <a:t>Aggressive drivers are more likely to be involved in accidents</a:t>
            </a:r>
          </a:p>
        </p:txBody>
      </p:sp>
    </p:spTree>
    <p:extLst>
      <p:ext uri="{BB962C8B-B14F-4D97-AF65-F5344CB8AC3E}">
        <p14:creationId xmlns:p14="http://schemas.microsoft.com/office/powerpoint/2010/main" val="2218442772"/>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Causal Relationship – Time Order</a:t>
            </a:r>
            <a:endParaRPr lang="en-IE" dirty="0"/>
          </a:p>
        </p:txBody>
      </p:sp>
      <p:sp>
        <p:nvSpPr>
          <p:cNvPr id="3" name="Content Placeholder 2"/>
          <p:cNvSpPr>
            <a:spLocks noGrp="1"/>
          </p:cNvSpPr>
          <p:nvPr>
            <p:ph sz="quarter" idx="1"/>
          </p:nvPr>
        </p:nvSpPr>
        <p:spPr/>
        <p:txBody>
          <a:bodyPr/>
          <a:lstStyle/>
          <a:p>
            <a:r>
              <a:rPr lang="en-IE" dirty="0" smtClean="0"/>
              <a:t>Logically when a change in one variable causes a change in another, the change in the independent needs to occur before the change in the dependent</a:t>
            </a:r>
          </a:p>
          <a:p>
            <a:r>
              <a:rPr lang="en-IE" dirty="0" smtClean="0"/>
              <a:t>Need to be careful</a:t>
            </a:r>
          </a:p>
          <a:p>
            <a:pPr lvl="1"/>
            <a:r>
              <a:rPr lang="en-IE" dirty="0" smtClean="0"/>
              <a:t>Even if time order is satisfied, a causal relationship may not exist</a:t>
            </a:r>
          </a:p>
        </p:txBody>
      </p:sp>
    </p:spTree>
    <p:extLst>
      <p:ext uri="{BB962C8B-B14F-4D97-AF65-F5344CB8AC3E}">
        <p14:creationId xmlns:p14="http://schemas.microsoft.com/office/powerpoint/2010/main" val="336916974"/>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Causal Relationship – Non-spuriousness</a:t>
            </a:r>
            <a:endParaRPr lang="en-IE" dirty="0"/>
          </a:p>
        </p:txBody>
      </p:sp>
      <p:sp>
        <p:nvSpPr>
          <p:cNvPr id="3" name="Content Placeholder 2"/>
          <p:cNvSpPr>
            <a:spLocks noGrp="1"/>
          </p:cNvSpPr>
          <p:nvPr>
            <p:ph sz="quarter" idx="1"/>
          </p:nvPr>
        </p:nvSpPr>
        <p:spPr/>
        <p:txBody>
          <a:bodyPr/>
          <a:lstStyle/>
          <a:p>
            <a:r>
              <a:rPr lang="en-IE" dirty="0" smtClean="0"/>
              <a:t>A spurious relationship exists when two variables appear to be causally related</a:t>
            </a:r>
            <a:r>
              <a:rPr lang="en-IE" dirty="0"/>
              <a:t> </a:t>
            </a:r>
            <a:r>
              <a:rPr lang="en-IE" dirty="0" smtClean="0"/>
              <a:t>but their relationship can be attributed to a third unidentified variable</a:t>
            </a:r>
          </a:p>
          <a:p>
            <a:r>
              <a:rPr lang="en-IE" dirty="0" smtClean="0"/>
              <a:t>E.g. </a:t>
            </a:r>
          </a:p>
          <a:p>
            <a:pPr lvl="1"/>
            <a:r>
              <a:rPr lang="en-IE" dirty="0" smtClean="0"/>
              <a:t>Ice cream consumption causing drowning deaths</a:t>
            </a:r>
          </a:p>
          <a:p>
            <a:pPr lvl="1"/>
            <a:r>
              <a:rPr lang="en-IE" dirty="0" smtClean="0"/>
              <a:t>There is an association between ice cream consumption and drowning (more people die during times when a lot of ice cream is being consumed) </a:t>
            </a:r>
          </a:p>
          <a:p>
            <a:pPr lvl="1"/>
            <a:r>
              <a:rPr lang="en-IE" dirty="0" smtClean="0"/>
              <a:t>Time order can also be satisfied – increase in ice cream sales precede increase in drowning deaths</a:t>
            </a:r>
          </a:p>
          <a:p>
            <a:pPr lvl="1"/>
            <a:r>
              <a:rPr lang="en-IE" dirty="0" smtClean="0"/>
              <a:t>However,  the unmeasured factor here is seasonal temperature</a:t>
            </a:r>
          </a:p>
          <a:p>
            <a:pPr lvl="2"/>
            <a:r>
              <a:rPr lang="en-IE" dirty="0" smtClean="0"/>
              <a:t>In warm weather more people consume ice cream and swim </a:t>
            </a:r>
          </a:p>
        </p:txBody>
      </p:sp>
    </p:spTree>
    <p:extLst>
      <p:ext uri="{BB962C8B-B14F-4D97-AF65-F5344CB8AC3E}">
        <p14:creationId xmlns:p14="http://schemas.microsoft.com/office/powerpoint/2010/main" val="407879437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Relationships and Causality</a:t>
            </a:r>
            <a:endParaRPr lang="en-IE" dirty="0"/>
          </a:p>
        </p:txBody>
      </p:sp>
      <p:sp>
        <p:nvSpPr>
          <p:cNvPr id="3" name="Content Placeholder 2"/>
          <p:cNvSpPr>
            <a:spLocks noGrp="1"/>
          </p:cNvSpPr>
          <p:nvPr>
            <p:ph sz="quarter" idx="1"/>
          </p:nvPr>
        </p:nvSpPr>
        <p:spPr/>
        <p:txBody>
          <a:bodyPr>
            <a:normAutofit fontScale="92500"/>
          </a:bodyPr>
          <a:lstStyle/>
          <a:p>
            <a:r>
              <a:rPr lang="en-IE" dirty="0" smtClean="0"/>
              <a:t>Causality</a:t>
            </a:r>
          </a:p>
          <a:p>
            <a:pPr lvl="1"/>
            <a:r>
              <a:rPr lang="en-IE" dirty="0" smtClean="0"/>
              <a:t>Determining how particular sets of conditions (represented by variables) lead to particular outcomes (also represented by variables)</a:t>
            </a:r>
          </a:p>
          <a:p>
            <a:r>
              <a:rPr lang="en-IE" dirty="0" smtClean="0"/>
              <a:t>Seldom are relationships </a:t>
            </a:r>
            <a:r>
              <a:rPr lang="en-IE" b="1" dirty="0" smtClean="0"/>
              <a:t>deterministic</a:t>
            </a:r>
          </a:p>
          <a:p>
            <a:pPr marL="548640" lvl="2">
              <a:spcBef>
                <a:spcPts val="600"/>
              </a:spcBef>
              <a:buClr>
                <a:schemeClr val="accent1"/>
              </a:buClr>
            </a:pPr>
            <a:r>
              <a:rPr lang="en-IE" dirty="0" smtClean="0"/>
              <a:t>Everyone </a:t>
            </a:r>
            <a:r>
              <a:rPr lang="en-IE" dirty="0"/>
              <a:t>completing a university degree will have a higher income than those who do </a:t>
            </a:r>
            <a:r>
              <a:rPr lang="en-IE" dirty="0" smtClean="0"/>
              <a:t>not (unlikely to be true)</a:t>
            </a:r>
            <a:endParaRPr lang="en-IE" dirty="0"/>
          </a:p>
          <a:p>
            <a:r>
              <a:rPr lang="en-IE" dirty="0" smtClean="0"/>
              <a:t>Most are </a:t>
            </a:r>
            <a:r>
              <a:rPr lang="en-IE" b="1" dirty="0" smtClean="0"/>
              <a:t>probabilistic</a:t>
            </a:r>
            <a:r>
              <a:rPr lang="en-IE" dirty="0" smtClean="0"/>
              <a:t> </a:t>
            </a:r>
          </a:p>
          <a:p>
            <a:pPr lvl="1"/>
            <a:r>
              <a:rPr lang="en-IE" dirty="0" smtClean="0"/>
              <a:t>i.e. factors increase or decrease tendency towards particular outcomes</a:t>
            </a:r>
          </a:p>
          <a:p>
            <a:pPr lvl="1"/>
            <a:r>
              <a:rPr lang="en-IE" dirty="0" smtClean="0"/>
              <a:t>Those with a university degree </a:t>
            </a:r>
            <a:r>
              <a:rPr lang="en-IE" i="1" dirty="0" smtClean="0"/>
              <a:t>tend</a:t>
            </a:r>
            <a:r>
              <a:rPr lang="en-IE" dirty="0" smtClean="0"/>
              <a:t> to earn more than those who do not</a:t>
            </a:r>
          </a:p>
          <a:p>
            <a:pPr lvl="1"/>
            <a:r>
              <a:rPr lang="en-IE" dirty="0" smtClean="0"/>
              <a:t>University education is a </a:t>
            </a:r>
            <a:r>
              <a:rPr lang="en-IE" i="1" dirty="0" smtClean="0"/>
              <a:t>factor</a:t>
            </a:r>
            <a:r>
              <a:rPr lang="en-IE" dirty="0" smtClean="0"/>
              <a:t> that pushes another factor (income) in a predictable direction</a:t>
            </a:r>
          </a:p>
          <a:p>
            <a:pPr lvl="1"/>
            <a:endParaRPr lang="en-IE" dirty="0" smtClean="0"/>
          </a:p>
        </p:txBody>
      </p:sp>
    </p:spTree>
    <p:extLst>
      <p:ext uri="{BB962C8B-B14F-4D97-AF65-F5344CB8AC3E}">
        <p14:creationId xmlns:p14="http://schemas.microsoft.com/office/powerpoint/2010/main" val="12888868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Correlation</a:t>
            </a:r>
            <a:endParaRPr lang="en-US"/>
          </a:p>
        </p:txBody>
      </p:sp>
      <p:sp>
        <p:nvSpPr>
          <p:cNvPr id="19459" name="Rectangle 3"/>
          <p:cNvSpPr>
            <a:spLocks noGrp="1" noChangeArrowheads="1"/>
          </p:cNvSpPr>
          <p:nvPr>
            <p:ph sz="quarter" idx="1"/>
          </p:nvPr>
        </p:nvSpPr>
        <p:spPr/>
        <p:txBody>
          <a:bodyPr/>
          <a:lstStyle/>
          <a:p>
            <a:r>
              <a:rPr lang="en-US" smtClean="0"/>
              <a:t>The relationship between bivariate numerical variables</a:t>
            </a:r>
          </a:p>
          <a:p>
            <a:pPr lvl="1"/>
            <a:endParaRPr lang="en-US" smtClean="0"/>
          </a:p>
          <a:p>
            <a:pPr lvl="1"/>
            <a:r>
              <a:rPr lang="en-US" smtClean="0"/>
              <a:t>May be positive or negative</a:t>
            </a:r>
          </a:p>
          <a:p>
            <a:pPr lvl="1"/>
            <a:endParaRPr lang="en-US" smtClean="0"/>
          </a:p>
          <a:p>
            <a:pPr lvl="1"/>
            <a:r>
              <a:rPr lang="en-US" smtClean="0"/>
              <a:t>May be weak or strong</a:t>
            </a:r>
          </a:p>
          <a:p>
            <a:pPr lvl="1"/>
            <a:endParaRPr lang="en-US"/>
          </a:p>
        </p:txBody>
      </p:sp>
      <p:sp>
        <p:nvSpPr>
          <p:cNvPr id="19460" name="AutoShape 4"/>
          <p:cNvSpPr>
            <a:spLocks noChangeArrowheads="1"/>
          </p:cNvSpPr>
          <p:nvPr/>
        </p:nvSpPr>
        <p:spPr bwMode="auto">
          <a:xfrm>
            <a:off x="179512" y="3284984"/>
            <a:ext cx="3888432" cy="1296144"/>
          </a:xfrm>
          <a:prstGeom prst="wedgeRoundRectCallout">
            <a:avLst>
              <a:gd name="adj1" fmla="val -443"/>
              <a:gd name="adj2" fmla="val -115725"/>
              <a:gd name="adj3" fmla="val 1666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spcBef>
                <a:spcPct val="0"/>
              </a:spcBef>
            </a:pPr>
            <a:r>
              <a:rPr lang="en-US" sz="2000" b="1" dirty="0">
                <a:solidFill>
                  <a:srgbClr val="FFFF00"/>
                </a:solidFill>
                <a:latin typeface="+mj-lt"/>
              </a:rPr>
              <a:t>What does it mean if the relationship is positive?</a:t>
            </a:r>
          </a:p>
          <a:p>
            <a:pPr algn="ctr">
              <a:lnSpc>
                <a:spcPct val="100000"/>
              </a:lnSpc>
              <a:spcBef>
                <a:spcPct val="0"/>
              </a:spcBef>
            </a:pPr>
            <a:r>
              <a:rPr lang="en-US" sz="2000" b="1" dirty="0">
                <a:solidFill>
                  <a:srgbClr val="FFFF00"/>
                </a:solidFill>
                <a:latin typeface="+mj-lt"/>
              </a:rPr>
              <a:t>n</a:t>
            </a:r>
            <a:r>
              <a:rPr lang="en-US" sz="2000" b="1" dirty="0" smtClean="0">
                <a:solidFill>
                  <a:srgbClr val="FFFF00"/>
                </a:solidFill>
                <a:latin typeface="+mj-lt"/>
              </a:rPr>
              <a:t>egative</a:t>
            </a:r>
            <a:r>
              <a:rPr lang="en-US" sz="2000" b="1" dirty="0">
                <a:solidFill>
                  <a:srgbClr val="FFFF00"/>
                </a:solidFill>
                <a:latin typeface="+mj-lt"/>
              </a:rPr>
              <a:t>?</a:t>
            </a:r>
          </a:p>
        </p:txBody>
      </p:sp>
      <p:sp>
        <p:nvSpPr>
          <p:cNvPr id="19461" name="AutoShape 5"/>
          <p:cNvSpPr>
            <a:spLocks noChangeArrowheads="1"/>
          </p:cNvSpPr>
          <p:nvPr/>
        </p:nvSpPr>
        <p:spPr bwMode="auto">
          <a:xfrm>
            <a:off x="4572000" y="1447800"/>
            <a:ext cx="3429000" cy="1765176"/>
          </a:xfrm>
          <a:prstGeom prst="wedgeRoundRectCallout">
            <a:avLst>
              <a:gd name="adj1" fmla="val -77952"/>
              <a:gd name="adj2" fmla="val 47597"/>
              <a:gd name="adj3" fmla="val 16667"/>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1">
              <a:lnSpc>
                <a:spcPct val="100000"/>
              </a:lnSpc>
            </a:pPr>
            <a:r>
              <a:rPr lang="en-US" sz="2000" b="1" dirty="0">
                <a:solidFill>
                  <a:srgbClr val="FFFF00"/>
                </a:solidFill>
                <a:latin typeface="+mj-lt"/>
              </a:rPr>
              <a:t>What feature(s) of the graph would indicate a weak or strong relationship?</a:t>
            </a:r>
          </a:p>
        </p:txBody>
      </p:sp>
    </p:spTree>
    <p:extLst>
      <p:ext uri="{BB962C8B-B14F-4D97-AF65-F5344CB8AC3E}">
        <p14:creationId xmlns:p14="http://schemas.microsoft.com/office/powerpoint/2010/main" val="27275359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childTnLst>
                                  <p:subTnLst>
                                    <p:set>
                                      <p:cBhvr override="childStyle">
                                        <p:cTn dur="1" fill="hold" display="0" masterRel="nextClick" afterEffect="1"/>
                                        <p:tgtEl>
                                          <p:spTgt spid="19460"/>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nimBg="1"/>
      <p:bldP spid="194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algn="l"/>
            <a:r>
              <a:rPr lang="en-US" sz="4000">
                <a:solidFill>
                  <a:srgbClr val="0000FF"/>
                </a:solidFill>
              </a:rPr>
              <a:t>Identify the strength and direction of the following data sets.</a:t>
            </a:r>
          </a:p>
        </p:txBody>
      </p:sp>
      <p:pic>
        <p:nvPicPr>
          <p:cNvPr id="204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447800"/>
            <a:ext cx="2614613" cy="2743200"/>
          </a:xfrm>
          <a:prstGeom prst="rect">
            <a:avLst/>
          </a:prstGeom>
          <a:noFill/>
          <a:extLst>
            <a:ext uri="{909E8E84-426E-40DD-AFC4-6F175D3DCCD1}">
              <a14:hiddenFill xmlns:a14="http://schemas.microsoft.com/office/drawing/2010/main">
                <a:solidFill>
                  <a:srgbClr val="FFFFFF"/>
                </a:solidFill>
              </a14:hiddenFill>
            </a:ext>
          </a:extLst>
        </p:spPr>
      </p:pic>
      <p:sp>
        <p:nvSpPr>
          <p:cNvPr id="20487" name="Text Box 7"/>
          <p:cNvSpPr txBox="1">
            <a:spLocks noChangeArrowheads="1"/>
          </p:cNvSpPr>
          <p:nvPr/>
        </p:nvSpPr>
        <p:spPr bwMode="auto">
          <a:xfrm>
            <a:off x="990600" y="18288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0000"/>
              </a:lnSpc>
              <a:spcBef>
                <a:spcPct val="50000"/>
              </a:spcBef>
            </a:pPr>
            <a:r>
              <a:rPr lang="en-US" sz="2000">
                <a:solidFill>
                  <a:srgbClr val="FF9900"/>
                </a:solidFill>
                <a:latin typeface="+mj-lt"/>
              </a:rPr>
              <a:t>Set A</a:t>
            </a:r>
          </a:p>
        </p:txBody>
      </p:sp>
      <p:grpSp>
        <p:nvGrpSpPr>
          <p:cNvPr id="20495" name="Group 15"/>
          <p:cNvGrpSpPr>
            <a:grpSpLocks/>
          </p:cNvGrpSpPr>
          <p:nvPr/>
        </p:nvGrpSpPr>
        <p:grpSpPr bwMode="auto">
          <a:xfrm>
            <a:off x="3352800" y="1447800"/>
            <a:ext cx="2705100" cy="2655888"/>
            <a:chOff x="2112" y="912"/>
            <a:chExt cx="1704" cy="1673"/>
          </a:xfrm>
        </p:grpSpPr>
        <p:pic>
          <p:nvPicPr>
            <p:cNvPr id="2048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2" y="912"/>
              <a:ext cx="1704" cy="1673"/>
            </a:xfrm>
            <a:prstGeom prst="rect">
              <a:avLst/>
            </a:prstGeom>
            <a:noFill/>
            <a:extLst>
              <a:ext uri="{909E8E84-426E-40DD-AFC4-6F175D3DCCD1}">
                <a14:hiddenFill xmlns:a14="http://schemas.microsoft.com/office/drawing/2010/main">
                  <a:solidFill>
                    <a:srgbClr val="FFFFFF"/>
                  </a:solidFill>
                </a14:hiddenFill>
              </a:ext>
            </a:extLst>
          </p:spPr>
        </p:pic>
        <p:sp>
          <p:nvSpPr>
            <p:cNvPr id="20488" name="Text Box 8"/>
            <p:cNvSpPr txBox="1">
              <a:spLocks noChangeArrowheads="1"/>
            </p:cNvSpPr>
            <p:nvPr/>
          </p:nvSpPr>
          <p:spPr bwMode="auto">
            <a:xfrm>
              <a:off x="2736" y="1152"/>
              <a:ext cx="9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0000"/>
                </a:lnSpc>
                <a:spcBef>
                  <a:spcPct val="50000"/>
                </a:spcBef>
              </a:pPr>
              <a:r>
                <a:rPr lang="en-US" sz="2000">
                  <a:solidFill>
                    <a:srgbClr val="FF9900"/>
                  </a:solidFill>
                  <a:latin typeface="+mj-lt"/>
                </a:rPr>
                <a:t>Set B</a:t>
              </a:r>
            </a:p>
          </p:txBody>
        </p:sp>
      </p:grpSp>
      <p:grpSp>
        <p:nvGrpSpPr>
          <p:cNvPr id="20496" name="Group 16"/>
          <p:cNvGrpSpPr>
            <a:grpSpLocks/>
          </p:cNvGrpSpPr>
          <p:nvPr/>
        </p:nvGrpSpPr>
        <p:grpSpPr bwMode="auto">
          <a:xfrm>
            <a:off x="6248400" y="1447800"/>
            <a:ext cx="2405063" cy="2816225"/>
            <a:chOff x="3936" y="912"/>
            <a:chExt cx="1515" cy="1774"/>
          </a:xfrm>
        </p:grpSpPr>
        <p:pic>
          <p:nvPicPr>
            <p:cNvPr id="2048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6" y="912"/>
              <a:ext cx="1515" cy="1774"/>
            </a:xfrm>
            <a:prstGeom prst="rect">
              <a:avLst/>
            </a:prstGeom>
            <a:noFill/>
            <a:extLst>
              <a:ext uri="{909E8E84-426E-40DD-AFC4-6F175D3DCCD1}">
                <a14:hiddenFill xmlns:a14="http://schemas.microsoft.com/office/drawing/2010/main">
                  <a:solidFill>
                    <a:srgbClr val="FFFFFF"/>
                  </a:solidFill>
                </a14:hiddenFill>
              </a:ext>
            </a:extLst>
          </p:spPr>
        </p:pic>
        <p:sp>
          <p:nvSpPr>
            <p:cNvPr id="20489" name="Text Box 9"/>
            <p:cNvSpPr txBox="1">
              <a:spLocks noChangeArrowheads="1"/>
            </p:cNvSpPr>
            <p:nvPr/>
          </p:nvSpPr>
          <p:spPr bwMode="auto">
            <a:xfrm>
              <a:off x="4416" y="1152"/>
              <a:ext cx="9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0000"/>
                </a:lnSpc>
                <a:spcBef>
                  <a:spcPct val="50000"/>
                </a:spcBef>
              </a:pPr>
              <a:r>
                <a:rPr lang="en-US" sz="2000">
                  <a:solidFill>
                    <a:srgbClr val="FF9900"/>
                  </a:solidFill>
                  <a:latin typeface="+mj-lt"/>
                </a:rPr>
                <a:t>Set C</a:t>
              </a:r>
            </a:p>
          </p:txBody>
        </p:sp>
      </p:grpSp>
      <p:sp>
        <p:nvSpPr>
          <p:cNvPr id="20490" name="AutoShape 10"/>
          <p:cNvSpPr>
            <a:spLocks noChangeArrowheads="1"/>
          </p:cNvSpPr>
          <p:nvPr/>
        </p:nvSpPr>
        <p:spPr bwMode="auto">
          <a:xfrm>
            <a:off x="990600" y="5334000"/>
            <a:ext cx="6324600" cy="1143000"/>
          </a:xfrm>
          <a:prstGeom prst="wedgeRoundRectCallout">
            <a:avLst>
              <a:gd name="adj1" fmla="val -30926"/>
              <a:gd name="adj2" fmla="val -113611"/>
              <a:gd name="adj3" fmla="val 16667"/>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spcBef>
                <a:spcPct val="0"/>
              </a:spcBef>
            </a:pPr>
            <a:r>
              <a:rPr lang="en-US" sz="3000" b="1">
                <a:solidFill>
                  <a:srgbClr val="FFFF00"/>
                </a:solidFill>
                <a:latin typeface="+mj-lt"/>
              </a:rPr>
              <a:t>Set A shows a strong, positive linear relationship. </a:t>
            </a:r>
          </a:p>
        </p:txBody>
      </p:sp>
      <p:sp>
        <p:nvSpPr>
          <p:cNvPr id="20491" name="AutoShape 11"/>
          <p:cNvSpPr>
            <a:spLocks noChangeArrowheads="1"/>
          </p:cNvSpPr>
          <p:nvPr/>
        </p:nvSpPr>
        <p:spPr bwMode="auto">
          <a:xfrm>
            <a:off x="1143000" y="5486400"/>
            <a:ext cx="6324600" cy="1143000"/>
          </a:xfrm>
          <a:prstGeom prst="wedgeRoundRectCallout">
            <a:avLst>
              <a:gd name="adj1" fmla="val -2986"/>
              <a:gd name="adj2" fmla="val -142917"/>
              <a:gd name="adj3" fmla="val 16667"/>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spcBef>
                <a:spcPct val="0"/>
              </a:spcBef>
            </a:pPr>
            <a:r>
              <a:rPr lang="en-US" sz="3000" b="1">
                <a:solidFill>
                  <a:srgbClr val="FFFF00"/>
                </a:solidFill>
                <a:latin typeface="+mj-lt"/>
              </a:rPr>
              <a:t>Set B shows little or no relationship. </a:t>
            </a:r>
          </a:p>
        </p:txBody>
      </p:sp>
      <p:sp>
        <p:nvSpPr>
          <p:cNvPr id="20492" name="AutoShape 12"/>
          <p:cNvSpPr>
            <a:spLocks noChangeArrowheads="1"/>
          </p:cNvSpPr>
          <p:nvPr/>
        </p:nvSpPr>
        <p:spPr bwMode="auto">
          <a:xfrm>
            <a:off x="1295400" y="5638800"/>
            <a:ext cx="7315200" cy="1143000"/>
          </a:xfrm>
          <a:prstGeom prst="wedgeRoundRectCallout">
            <a:avLst>
              <a:gd name="adj1" fmla="val 26083"/>
              <a:gd name="adj2" fmla="val -139028"/>
              <a:gd name="adj3" fmla="val 16667"/>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spcBef>
                <a:spcPct val="0"/>
              </a:spcBef>
            </a:pPr>
            <a:r>
              <a:rPr lang="en-US" sz="3000" b="1">
                <a:solidFill>
                  <a:srgbClr val="FFFF00"/>
                </a:solidFill>
                <a:latin typeface="+mj-lt"/>
              </a:rPr>
              <a:t>Set C shows a weaker (moderate), negative linear relationship. </a:t>
            </a:r>
          </a:p>
        </p:txBody>
      </p:sp>
      <p:grpSp>
        <p:nvGrpSpPr>
          <p:cNvPr id="20497" name="Group 17"/>
          <p:cNvGrpSpPr>
            <a:grpSpLocks/>
          </p:cNvGrpSpPr>
          <p:nvPr/>
        </p:nvGrpSpPr>
        <p:grpSpPr bwMode="auto">
          <a:xfrm>
            <a:off x="609600" y="4111625"/>
            <a:ext cx="2797175" cy="2746375"/>
            <a:chOff x="384" y="2590"/>
            <a:chExt cx="1762" cy="1730"/>
          </a:xfrm>
        </p:grpSpPr>
        <p:pic>
          <p:nvPicPr>
            <p:cNvPr id="20493"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 y="2590"/>
              <a:ext cx="1762" cy="1730"/>
            </a:xfrm>
            <a:prstGeom prst="rect">
              <a:avLst/>
            </a:prstGeom>
            <a:noFill/>
            <a:extLst>
              <a:ext uri="{909E8E84-426E-40DD-AFC4-6F175D3DCCD1}">
                <a14:hiddenFill xmlns:a14="http://schemas.microsoft.com/office/drawing/2010/main">
                  <a:solidFill>
                    <a:srgbClr val="FFFFFF"/>
                  </a:solidFill>
                </a14:hiddenFill>
              </a:ext>
            </a:extLst>
          </p:spPr>
        </p:pic>
        <p:sp>
          <p:nvSpPr>
            <p:cNvPr id="20494" name="Text Box 14"/>
            <p:cNvSpPr txBox="1">
              <a:spLocks noChangeArrowheads="1"/>
            </p:cNvSpPr>
            <p:nvPr/>
          </p:nvSpPr>
          <p:spPr bwMode="auto">
            <a:xfrm>
              <a:off x="672" y="2784"/>
              <a:ext cx="9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0000"/>
                </a:lnSpc>
                <a:spcBef>
                  <a:spcPct val="50000"/>
                </a:spcBef>
              </a:pPr>
              <a:r>
                <a:rPr lang="en-US" sz="2000">
                  <a:solidFill>
                    <a:srgbClr val="FF9900"/>
                  </a:solidFill>
                  <a:latin typeface="+mj-lt"/>
                </a:rPr>
                <a:t>Set D</a:t>
              </a:r>
            </a:p>
          </p:txBody>
        </p:sp>
      </p:grpSp>
      <p:sp>
        <p:nvSpPr>
          <p:cNvPr id="20498" name="AutoShape 18"/>
          <p:cNvSpPr>
            <a:spLocks noChangeArrowheads="1"/>
          </p:cNvSpPr>
          <p:nvPr/>
        </p:nvSpPr>
        <p:spPr bwMode="auto">
          <a:xfrm>
            <a:off x="4724400" y="4419600"/>
            <a:ext cx="4168080" cy="2133600"/>
          </a:xfrm>
          <a:prstGeom prst="wedgeRoundRectCallout">
            <a:avLst>
              <a:gd name="adj1" fmla="val -90824"/>
              <a:gd name="adj2" fmla="val -14806"/>
              <a:gd name="adj3" fmla="val 16667"/>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spcBef>
                <a:spcPct val="0"/>
              </a:spcBef>
            </a:pPr>
            <a:r>
              <a:rPr lang="en-US" sz="2800" b="1" dirty="0">
                <a:solidFill>
                  <a:srgbClr val="FFFF00"/>
                </a:solidFill>
                <a:latin typeface="+mj-lt"/>
              </a:rPr>
              <a:t>Set D shows a strong, positive </a:t>
            </a:r>
            <a:r>
              <a:rPr lang="en-US" sz="2800" b="1" dirty="0">
                <a:solidFill>
                  <a:srgbClr val="FF0000"/>
                </a:solidFill>
                <a:latin typeface="+mj-lt"/>
              </a:rPr>
              <a:t>curved</a:t>
            </a:r>
            <a:r>
              <a:rPr lang="en-US" sz="2800" b="1" dirty="0">
                <a:solidFill>
                  <a:srgbClr val="FFFF00"/>
                </a:solidFill>
                <a:latin typeface="+mj-lt"/>
              </a:rPr>
              <a:t> relationship. </a:t>
            </a:r>
          </a:p>
        </p:txBody>
      </p:sp>
    </p:spTree>
    <p:extLst>
      <p:ext uri="{BB962C8B-B14F-4D97-AF65-F5344CB8AC3E}">
        <p14:creationId xmlns:p14="http://schemas.microsoft.com/office/powerpoint/2010/main" val="15728585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90"/>
                                        </p:tgtEl>
                                        <p:attrNameLst>
                                          <p:attrName>style.visibility</p:attrName>
                                        </p:attrNameLst>
                                      </p:cBhvr>
                                      <p:to>
                                        <p:strVal val="visible"/>
                                      </p:to>
                                    </p:set>
                                  </p:childTnLst>
                                  <p:subTnLst>
                                    <p:set>
                                      <p:cBhvr override="childStyle">
                                        <p:cTn dur="1" fill="hold" display="0" masterRel="nextClick" afterEffect="1"/>
                                        <p:tgtEl>
                                          <p:spTgt spid="20490"/>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49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91"/>
                                        </p:tgtEl>
                                        <p:attrNameLst>
                                          <p:attrName>style.visibility</p:attrName>
                                        </p:attrNameLst>
                                      </p:cBhvr>
                                      <p:to>
                                        <p:strVal val="visible"/>
                                      </p:to>
                                    </p:set>
                                  </p:childTnLst>
                                  <p:subTnLst>
                                    <p:set>
                                      <p:cBhvr override="childStyle">
                                        <p:cTn dur="1" fill="hold" display="0" masterRel="nextClick" afterEffect="1"/>
                                        <p:tgtEl>
                                          <p:spTgt spid="20491"/>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49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492"/>
                                        </p:tgtEl>
                                        <p:attrNameLst>
                                          <p:attrName>style.visibility</p:attrName>
                                        </p:attrNameLst>
                                      </p:cBhvr>
                                      <p:to>
                                        <p:strVal val="visible"/>
                                      </p:to>
                                    </p:set>
                                  </p:childTnLst>
                                  <p:subTnLst>
                                    <p:set>
                                      <p:cBhvr override="childStyle">
                                        <p:cTn dur="1" fill="hold" display="0" masterRel="nextClick" afterEffect="1"/>
                                        <p:tgtEl>
                                          <p:spTgt spid="20492"/>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049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4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0" grpId="0" animBg="1"/>
      <p:bldP spid="20491" grpId="0" animBg="1"/>
      <p:bldP spid="20492" grpId="0" animBg="1"/>
      <p:bldP spid="2049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Simple Example</a:t>
            </a:r>
            <a:endParaRPr lang="en-IE" dirty="0"/>
          </a:p>
        </p:txBody>
      </p:sp>
      <p:sp>
        <p:nvSpPr>
          <p:cNvPr id="3" name="Content Placeholder 2"/>
          <p:cNvSpPr>
            <a:spLocks noGrp="1"/>
          </p:cNvSpPr>
          <p:nvPr>
            <p:ph sz="quarter" idx="1"/>
          </p:nvPr>
        </p:nvSpPr>
        <p:spPr/>
        <p:txBody>
          <a:bodyPr/>
          <a:lstStyle/>
          <a:p>
            <a:r>
              <a:rPr lang="en-IE" dirty="0" smtClean="0"/>
              <a:t>Suppose we want to look at children’s maths scores at age 16 and their achievement of a standard maths test at aged 7</a:t>
            </a:r>
          </a:p>
          <a:p>
            <a:r>
              <a:rPr lang="en-IE" dirty="0" smtClean="0"/>
              <a:t>We are interested to see if the score a child achieves at age 7 is related to the score they achieve at age 16</a:t>
            </a:r>
          </a:p>
          <a:p>
            <a:pPr lvl="1"/>
            <a:r>
              <a:rPr lang="en-IE" dirty="0" smtClean="0"/>
              <a:t>And if so what is the direction and strength of the relationship</a:t>
            </a:r>
            <a:endParaRPr lang="en-IE" dirty="0"/>
          </a:p>
        </p:txBody>
      </p:sp>
    </p:spTree>
    <p:extLst>
      <p:ext uri="{BB962C8B-B14F-4D97-AF65-F5344CB8AC3E}">
        <p14:creationId xmlns:p14="http://schemas.microsoft.com/office/powerpoint/2010/main" val="39968556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smtClean="0"/>
              <a:t>Simple Example</a:t>
            </a:r>
            <a:endParaRPr lang="en-IE" dirty="0"/>
          </a:p>
        </p:txBody>
      </p:sp>
      <p:sp>
        <p:nvSpPr>
          <p:cNvPr id="7" name="Text Placeholder 6"/>
          <p:cNvSpPr>
            <a:spLocks noGrp="1"/>
          </p:cNvSpPr>
          <p:nvPr>
            <p:ph type="body" idx="2"/>
          </p:nvPr>
        </p:nvSpPr>
        <p:spPr/>
        <p:txBody>
          <a:bodyPr/>
          <a:lstStyle/>
          <a:p>
            <a:r>
              <a:rPr lang="en-IE" dirty="0" smtClean="0"/>
              <a:t>‘</a:t>
            </a:r>
            <a:r>
              <a:rPr lang="en-IE" dirty="0"/>
              <a:t>y’ is the </a:t>
            </a:r>
            <a:r>
              <a:rPr lang="en-IE" dirty="0" smtClean="0"/>
              <a:t>outcome </a:t>
            </a:r>
            <a:r>
              <a:rPr lang="en-IE" dirty="0"/>
              <a:t>variable </a:t>
            </a:r>
            <a:r>
              <a:rPr lang="en-IE" dirty="0" smtClean="0"/>
              <a:t>(</a:t>
            </a:r>
            <a:r>
              <a:rPr lang="en-IE" dirty="0"/>
              <a:t>in this case GCSE Score</a:t>
            </a:r>
            <a:r>
              <a:rPr lang="en-IE" dirty="0" smtClean="0"/>
              <a:t>) – the dependent variable</a:t>
            </a:r>
          </a:p>
          <a:p>
            <a:r>
              <a:rPr lang="en-IE" dirty="0" smtClean="0"/>
              <a:t>‘</a:t>
            </a:r>
          </a:p>
        </p:txBody>
      </p:sp>
      <p:sp>
        <p:nvSpPr>
          <p:cNvPr id="8" name="TextBox 7"/>
          <p:cNvSpPr txBox="1"/>
          <p:nvPr/>
        </p:nvSpPr>
        <p:spPr>
          <a:xfrm>
            <a:off x="827584" y="5085184"/>
            <a:ext cx="5040560" cy="646331"/>
          </a:xfrm>
          <a:prstGeom prst="rect">
            <a:avLst/>
          </a:prstGeom>
          <a:noFill/>
        </p:spPr>
        <p:txBody>
          <a:bodyPr wrap="square" rtlCol="0">
            <a:spAutoFit/>
          </a:bodyPr>
          <a:lstStyle/>
          <a:p>
            <a:r>
              <a:rPr lang="en-IE" dirty="0" smtClean="0"/>
              <a:t>Relationship between Maths score age 7 with GCSE result at age 16 (for 25 students)</a:t>
            </a:r>
            <a:endParaRPr lang="en-IE" dirty="0"/>
          </a:p>
        </p:txBody>
      </p:sp>
      <p:grpSp>
        <p:nvGrpSpPr>
          <p:cNvPr id="13" name="Group 12"/>
          <p:cNvGrpSpPr/>
          <p:nvPr/>
        </p:nvGrpSpPr>
        <p:grpSpPr>
          <a:xfrm>
            <a:off x="467544" y="1772816"/>
            <a:ext cx="5112568" cy="3079762"/>
            <a:chOff x="467544" y="1772816"/>
            <a:chExt cx="5112568" cy="3079762"/>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5112568" cy="307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363565" y="1772816"/>
              <a:ext cx="288032" cy="369332"/>
            </a:xfrm>
            <a:prstGeom prst="rect">
              <a:avLst/>
            </a:prstGeom>
            <a:noFill/>
          </p:spPr>
          <p:txBody>
            <a:bodyPr wrap="square" rtlCol="0">
              <a:spAutoFit/>
            </a:bodyPr>
            <a:lstStyle/>
            <a:p>
              <a:r>
                <a:rPr lang="en-IE" dirty="0" smtClean="0"/>
                <a:t>y</a:t>
              </a:r>
              <a:endParaRPr lang="en-IE" dirty="0"/>
            </a:p>
          </p:txBody>
        </p:sp>
        <p:sp>
          <p:nvSpPr>
            <p:cNvPr id="11" name="TextBox 10"/>
            <p:cNvSpPr txBox="1"/>
            <p:nvPr/>
          </p:nvSpPr>
          <p:spPr>
            <a:xfrm>
              <a:off x="4355976" y="4365104"/>
              <a:ext cx="792088" cy="369332"/>
            </a:xfrm>
            <a:prstGeom prst="rect">
              <a:avLst/>
            </a:prstGeom>
            <a:noFill/>
          </p:spPr>
          <p:txBody>
            <a:bodyPr wrap="square" rtlCol="0">
              <a:spAutoFit/>
            </a:bodyPr>
            <a:lstStyle/>
            <a:p>
              <a:r>
                <a:rPr lang="en-IE" dirty="0" smtClean="0"/>
                <a:t>x</a:t>
              </a:r>
              <a:endParaRPr lang="en-IE" dirty="0"/>
            </a:p>
          </p:txBody>
        </p:sp>
      </p:grpSp>
      <p:sp>
        <p:nvSpPr>
          <p:cNvPr id="14" name="Rectangle 13"/>
          <p:cNvSpPr/>
          <p:nvPr/>
        </p:nvSpPr>
        <p:spPr>
          <a:xfrm>
            <a:off x="1363565" y="1772816"/>
            <a:ext cx="400123"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5" name="TextBox 14"/>
          <p:cNvSpPr txBox="1"/>
          <p:nvPr/>
        </p:nvSpPr>
        <p:spPr>
          <a:xfrm>
            <a:off x="1734215" y="836711"/>
            <a:ext cx="2808312"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b="1" dirty="0"/>
              <a:t>y</a:t>
            </a:r>
            <a:r>
              <a:rPr lang="en-IE" sz="2400" b="1" dirty="0" smtClean="0"/>
              <a:t> = b0 + bx + e</a:t>
            </a:r>
            <a:endParaRPr lang="en-IE" sz="2400" b="1" dirty="0"/>
          </a:p>
        </p:txBody>
      </p:sp>
      <p:sp>
        <p:nvSpPr>
          <p:cNvPr id="3" name="Rectangle 2"/>
          <p:cNvSpPr/>
          <p:nvPr/>
        </p:nvSpPr>
        <p:spPr>
          <a:xfrm>
            <a:off x="899592" y="3645024"/>
            <a:ext cx="463973"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100" b="1" dirty="0" smtClean="0">
                <a:solidFill>
                  <a:schemeClr val="tx1"/>
                </a:solidFill>
              </a:rPr>
              <a:t>b0</a:t>
            </a:r>
            <a:endParaRPr lang="en-IE" sz="1100" b="1" dirty="0">
              <a:solidFill>
                <a:schemeClr val="tx1"/>
              </a:solidFill>
            </a:endParaRPr>
          </a:p>
        </p:txBody>
      </p:sp>
    </p:spTree>
    <p:extLst>
      <p:ext uri="{BB962C8B-B14F-4D97-AF65-F5344CB8AC3E}">
        <p14:creationId xmlns:p14="http://schemas.microsoft.com/office/powerpoint/2010/main" val="38399620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a:t>Simple Example</a:t>
            </a:r>
          </a:p>
        </p:txBody>
      </p:sp>
      <p:sp>
        <p:nvSpPr>
          <p:cNvPr id="7" name="Text Placeholder 6"/>
          <p:cNvSpPr>
            <a:spLocks noGrp="1"/>
          </p:cNvSpPr>
          <p:nvPr>
            <p:ph type="body" idx="2"/>
          </p:nvPr>
        </p:nvSpPr>
        <p:spPr/>
        <p:txBody>
          <a:bodyPr/>
          <a:lstStyle/>
          <a:p>
            <a:r>
              <a:rPr lang="en-IE" dirty="0"/>
              <a:t>‘x’ is the </a:t>
            </a:r>
            <a:r>
              <a:rPr lang="en-IE" dirty="0" smtClean="0"/>
              <a:t> independent  </a:t>
            </a:r>
            <a:r>
              <a:rPr lang="en-IE" dirty="0"/>
              <a:t>variable (in this case Maths </a:t>
            </a:r>
            <a:r>
              <a:rPr lang="en-IE" dirty="0" smtClean="0"/>
              <a:t>Score aged 7)</a:t>
            </a:r>
            <a:endParaRPr lang="en-IE" dirty="0"/>
          </a:p>
        </p:txBody>
      </p:sp>
      <p:sp>
        <p:nvSpPr>
          <p:cNvPr id="6" name="Content Placeholder 5"/>
          <p:cNvSpPr>
            <a:spLocks noGrp="1"/>
          </p:cNvSpPr>
          <p:nvPr>
            <p:ph sz="quarter" idx="1"/>
          </p:nvPr>
        </p:nvSpPr>
        <p:spPr/>
        <p:txBody>
          <a:bodyPr/>
          <a:lstStyle/>
          <a:p>
            <a:endParaRPr lang="en-IE" dirty="0"/>
          </a:p>
        </p:txBody>
      </p:sp>
      <p:sp>
        <p:nvSpPr>
          <p:cNvPr id="16" name="TextBox 15"/>
          <p:cNvSpPr txBox="1"/>
          <p:nvPr/>
        </p:nvSpPr>
        <p:spPr>
          <a:xfrm>
            <a:off x="827584" y="5158933"/>
            <a:ext cx="5040560" cy="646331"/>
          </a:xfrm>
          <a:prstGeom prst="rect">
            <a:avLst/>
          </a:prstGeom>
          <a:noFill/>
        </p:spPr>
        <p:txBody>
          <a:bodyPr wrap="square" rtlCol="0">
            <a:spAutoFit/>
          </a:bodyPr>
          <a:lstStyle/>
          <a:p>
            <a:r>
              <a:rPr lang="en-IE" dirty="0" smtClean="0"/>
              <a:t>Relationship between Maths score age 7 with GCSE result at age 16 (for 25 students)</a:t>
            </a:r>
            <a:endParaRPr lang="en-IE" dirty="0"/>
          </a:p>
        </p:txBody>
      </p:sp>
      <p:grpSp>
        <p:nvGrpSpPr>
          <p:cNvPr id="19" name="Group 18"/>
          <p:cNvGrpSpPr/>
          <p:nvPr/>
        </p:nvGrpSpPr>
        <p:grpSpPr>
          <a:xfrm>
            <a:off x="467544" y="1846565"/>
            <a:ext cx="5112568" cy="3079762"/>
            <a:chOff x="467544" y="1772816"/>
            <a:chExt cx="5112568" cy="3079762"/>
          </a:xfrm>
        </p:grpSpPr>
        <p:pic>
          <p:nvPicPr>
            <p:cNvPr id="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5112568" cy="307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20"/>
            <p:cNvSpPr txBox="1"/>
            <p:nvPr/>
          </p:nvSpPr>
          <p:spPr>
            <a:xfrm>
              <a:off x="1363565" y="1772816"/>
              <a:ext cx="288032" cy="369332"/>
            </a:xfrm>
            <a:prstGeom prst="rect">
              <a:avLst/>
            </a:prstGeom>
            <a:noFill/>
          </p:spPr>
          <p:txBody>
            <a:bodyPr wrap="square" rtlCol="0">
              <a:spAutoFit/>
            </a:bodyPr>
            <a:lstStyle/>
            <a:p>
              <a:r>
                <a:rPr lang="en-IE" dirty="0" smtClean="0"/>
                <a:t>y</a:t>
              </a:r>
              <a:endParaRPr lang="en-IE" dirty="0"/>
            </a:p>
          </p:txBody>
        </p:sp>
        <p:sp>
          <p:nvSpPr>
            <p:cNvPr id="22" name="TextBox 21"/>
            <p:cNvSpPr txBox="1"/>
            <p:nvPr/>
          </p:nvSpPr>
          <p:spPr>
            <a:xfrm>
              <a:off x="4355976" y="4365104"/>
              <a:ext cx="792088" cy="369332"/>
            </a:xfrm>
            <a:prstGeom prst="rect">
              <a:avLst/>
            </a:prstGeom>
            <a:noFill/>
          </p:spPr>
          <p:txBody>
            <a:bodyPr wrap="square" rtlCol="0">
              <a:spAutoFit/>
            </a:bodyPr>
            <a:lstStyle/>
            <a:p>
              <a:r>
                <a:rPr lang="en-IE" dirty="0" smtClean="0"/>
                <a:t>x</a:t>
              </a:r>
              <a:endParaRPr lang="en-IE" dirty="0"/>
            </a:p>
          </p:txBody>
        </p:sp>
      </p:grpSp>
      <p:sp>
        <p:nvSpPr>
          <p:cNvPr id="23" name="Rectangle 22"/>
          <p:cNvSpPr/>
          <p:nvPr/>
        </p:nvSpPr>
        <p:spPr>
          <a:xfrm>
            <a:off x="1363565" y="1846565"/>
            <a:ext cx="400123"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24" name="TextBox 23"/>
          <p:cNvSpPr txBox="1"/>
          <p:nvPr/>
        </p:nvSpPr>
        <p:spPr>
          <a:xfrm>
            <a:off x="1734215" y="910460"/>
            <a:ext cx="2808312"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b="1" dirty="0"/>
              <a:t>y</a:t>
            </a:r>
            <a:r>
              <a:rPr lang="en-IE" sz="2400" b="1" dirty="0" smtClean="0"/>
              <a:t> = b0 + bx + e</a:t>
            </a:r>
            <a:endParaRPr lang="en-IE" sz="2400" b="1" dirty="0"/>
          </a:p>
        </p:txBody>
      </p:sp>
      <p:sp>
        <p:nvSpPr>
          <p:cNvPr id="25" name="Rectangle 24"/>
          <p:cNvSpPr/>
          <p:nvPr/>
        </p:nvSpPr>
        <p:spPr>
          <a:xfrm>
            <a:off x="899592" y="3718773"/>
            <a:ext cx="463973"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100" b="1" dirty="0" smtClean="0">
                <a:solidFill>
                  <a:schemeClr val="tx1"/>
                </a:solidFill>
              </a:rPr>
              <a:t>b0</a:t>
            </a:r>
            <a:endParaRPr lang="en-IE" sz="1100" b="1" dirty="0">
              <a:solidFill>
                <a:schemeClr val="tx1"/>
              </a:solidFill>
            </a:endParaRPr>
          </a:p>
        </p:txBody>
      </p:sp>
    </p:spTree>
    <p:extLst>
      <p:ext uri="{BB962C8B-B14F-4D97-AF65-F5344CB8AC3E}">
        <p14:creationId xmlns:p14="http://schemas.microsoft.com/office/powerpoint/2010/main" val="39118143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Before Inferential Statistics…</a:t>
            </a:r>
            <a:endParaRPr lang="en-IE" dirty="0"/>
          </a:p>
        </p:txBody>
      </p:sp>
      <p:sp>
        <p:nvSpPr>
          <p:cNvPr id="3" name="Content Placeholder 2"/>
          <p:cNvSpPr>
            <a:spLocks noGrp="1"/>
          </p:cNvSpPr>
          <p:nvPr>
            <p:ph sz="quarter" idx="1"/>
          </p:nvPr>
        </p:nvSpPr>
        <p:spPr/>
        <p:txBody>
          <a:bodyPr/>
          <a:lstStyle/>
          <a:p>
            <a:r>
              <a:rPr lang="en-IE" dirty="0" smtClean="0"/>
              <a:t>We need to establish evidence to support going ahead with building a predictive model</a:t>
            </a:r>
          </a:p>
          <a:p>
            <a:r>
              <a:rPr lang="en-IE" dirty="0" smtClean="0"/>
              <a:t>If we are asserting a relationship</a:t>
            </a:r>
          </a:p>
          <a:p>
            <a:pPr lvl="1"/>
            <a:r>
              <a:rPr lang="en-IE" dirty="0" smtClean="0"/>
              <a:t>We need to investigate if there is any evidence of a relationship using the appropriate test and make a decision based on the results (strength, direction etc.)</a:t>
            </a:r>
          </a:p>
          <a:p>
            <a:r>
              <a:rPr lang="en-IE" dirty="0" smtClean="0"/>
              <a:t>If we are asserting a differential effect for different groups</a:t>
            </a:r>
          </a:p>
          <a:p>
            <a:pPr lvl="1"/>
            <a:r>
              <a:rPr lang="en-IE" dirty="0" smtClean="0"/>
              <a:t>We need to investigate if there is any difference using the appropriate test and make a decision based on the result</a:t>
            </a:r>
          </a:p>
        </p:txBody>
      </p:sp>
    </p:spTree>
    <p:extLst>
      <p:ext uri="{BB962C8B-B14F-4D97-AF65-F5344CB8AC3E}">
        <p14:creationId xmlns:p14="http://schemas.microsoft.com/office/powerpoint/2010/main" val="2620473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a:t>Simple Example</a:t>
            </a:r>
          </a:p>
        </p:txBody>
      </p:sp>
      <p:sp>
        <p:nvSpPr>
          <p:cNvPr id="7" name="Text Placeholder 6"/>
          <p:cNvSpPr>
            <a:spLocks noGrp="1"/>
          </p:cNvSpPr>
          <p:nvPr>
            <p:ph type="body" idx="2"/>
          </p:nvPr>
        </p:nvSpPr>
        <p:spPr/>
        <p:txBody>
          <a:bodyPr>
            <a:normAutofit/>
          </a:bodyPr>
          <a:lstStyle/>
          <a:p>
            <a:r>
              <a:rPr lang="en-IE" sz="1800" dirty="0" smtClean="0"/>
              <a:t>‘b0’ </a:t>
            </a:r>
            <a:r>
              <a:rPr lang="en-IE" sz="1800" dirty="0"/>
              <a:t>is the intercept or the point where the line crosses the </a:t>
            </a:r>
            <a:r>
              <a:rPr lang="en-IE" sz="1800" dirty="0" smtClean="0"/>
              <a:t>y-axis (y value when x =0)</a:t>
            </a:r>
            <a:endParaRPr lang="en-IE" sz="1800" dirty="0"/>
          </a:p>
        </p:txBody>
      </p:sp>
      <p:sp>
        <p:nvSpPr>
          <p:cNvPr id="6" name="Content Placeholder 5"/>
          <p:cNvSpPr>
            <a:spLocks noGrp="1"/>
          </p:cNvSpPr>
          <p:nvPr>
            <p:ph sz="quarter" idx="1"/>
          </p:nvPr>
        </p:nvSpPr>
        <p:spPr/>
        <p:txBody>
          <a:bodyPr/>
          <a:lstStyle/>
          <a:p>
            <a:endParaRPr lang="en-IE" dirty="0"/>
          </a:p>
        </p:txBody>
      </p:sp>
      <p:sp>
        <p:nvSpPr>
          <p:cNvPr id="14" name="TextBox 13"/>
          <p:cNvSpPr txBox="1"/>
          <p:nvPr/>
        </p:nvSpPr>
        <p:spPr>
          <a:xfrm>
            <a:off x="827584" y="5085184"/>
            <a:ext cx="5040560" cy="646331"/>
          </a:xfrm>
          <a:prstGeom prst="rect">
            <a:avLst/>
          </a:prstGeom>
          <a:noFill/>
        </p:spPr>
        <p:txBody>
          <a:bodyPr wrap="square" rtlCol="0">
            <a:spAutoFit/>
          </a:bodyPr>
          <a:lstStyle/>
          <a:p>
            <a:r>
              <a:rPr lang="en-IE" dirty="0" smtClean="0"/>
              <a:t>Relationship between Maths score age 7 with GCSE result at age 16 (for 25 students)</a:t>
            </a:r>
            <a:endParaRPr lang="en-IE" dirty="0"/>
          </a:p>
        </p:txBody>
      </p:sp>
      <p:grpSp>
        <p:nvGrpSpPr>
          <p:cNvPr id="17" name="Group 16"/>
          <p:cNvGrpSpPr/>
          <p:nvPr/>
        </p:nvGrpSpPr>
        <p:grpSpPr>
          <a:xfrm>
            <a:off x="467544" y="1772816"/>
            <a:ext cx="5112568" cy="3079762"/>
            <a:chOff x="467544" y="1772816"/>
            <a:chExt cx="5112568" cy="3079762"/>
          </a:xfrm>
        </p:grpSpPr>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5112568" cy="307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1363565" y="1772816"/>
              <a:ext cx="288032" cy="369332"/>
            </a:xfrm>
            <a:prstGeom prst="rect">
              <a:avLst/>
            </a:prstGeom>
            <a:noFill/>
          </p:spPr>
          <p:txBody>
            <a:bodyPr wrap="square" rtlCol="0">
              <a:spAutoFit/>
            </a:bodyPr>
            <a:lstStyle/>
            <a:p>
              <a:r>
                <a:rPr lang="en-IE" dirty="0" smtClean="0"/>
                <a:t>y</a:t>
              </a:r>
              <a:endParaRPr lang="en-IE" dirty="0"/>
            </a:p>
          </p:txBody>
        </p:sp>
        <p:sp>
          <p:nvSpPr>
            <p:cNvPr id="20" name="TextBox 19"/>
            <p:cNvSpPr txBox="1"/>
            <p:nvPr/>
          </p:nvSpPr>
          <p:spPr>
            <a:xfrm>
              <a:off x="4355976" y="4365104"/>
              <a:ext cx="792088" cy="369332"/>
            </a:xfrm>
            <a:prstGeom prst="rect">
              <a:avLst/>
            </a:prstGeom>
            <a:noFill/>
          </p:spPr>
          <p:txBody>
            <a:bodyPr wrap="square" rtlCol="0">
              <a:spAutoFit/>
            </a:bodyPr>
            <a:lstStyle/>
            <a:p>
              <a:r>
                <a:rPr lang="en-IE" dirty="0" smtClean="0"/>
                <a:t>x</a:t>
              </a:r>
              <a:endParaRPr lang="en-IE" dirty="0"/>
            </a:p>
          </p:txBody>
        </p:sp>
      </p:grpSp>
      <p:sp>
        <p:nvSpPr>
          <p:cNvPr id="21" name="Rectangle 20"/>
          <p:cNvSpPr/>
          <p:nvPr/>
        </p:nvSpPr>
        <p:spPr>
          <a:xfrm>
            <a:off x="1363565" y="1772816"/>
            <a:ext cx="400123"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22" name="TextBox 21"/>
          <p:cNvSpPr txBox="1"/>
          <p:nvPr/>
        </p:nvSpPr>
        <p:spPr>
          <a:xfrm>
            <a:off x="1734215" y="836711"/>
            <a:ext cx="2808312"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b="1" dirty="0"/>
              <a:t>y</a:t>
            </a:r>
            <a:r>
              <a:rPr lang="en-IE" sz="2400" b="1" dirty="0" smtClean="0"/>
              <a:t> = b0 + bx + e</a:t>
            </a:r>
            <a:endParaRPr lang="en-IE" sz="2400" b="1" dirty="0"/>
          </a:p>
        </p:txBody>
      </p:sp>
      <p:sp>
        <p:nvSpPr>
          <p:cNvPr id="23" name="Rectangle 22"/>
          <p:cNvSpPr/>
          <p:nvPr/>
        </p:nvSpPr>
        <p:spPr>
          <a:xfrm>
            <a:off x="899592" y="3645024"/>
            <a:ext cx="463973"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100" b="1" dirty="0" smtClean="0">
                <a:solidFill>
                  <a:schemeClr val="tx1"/>
                </a:solidFill>
              </a:rPr>
              <a:t>b0</a:t>
            </a:r>
            <a:endParaRPr lang="en-IE" sz="1100" b="1" dirty="0">
              <a:solidFill>
                <a:schemeClr val="tx1"/>
              </a:solidFill>
            </a:endParaRPr>
          </a:p>
        </p:txBody>
      </p:sp>
    </p:spTree>
    <p:extLst>
      <p:ext uri="{BB962C8B-B14F-4D97-AF65-F5344CB8AC3E}">
        <p14:creationId xmlns:p14="http://schemas.microsoft.com/office/powerpoint/2010/main" val="38074641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a:t>Simple Example</a:t>
            </a:r>
          </a:p>
        </p:txBody>
      </p:sp>
      <p:sp>
        <p:nvSpPr>
          <p:cNvPr id="7" name="Text Placeholder 6"/>
          <p:cNvSpPr>
            <a:spLocks noGrp="1"/>
          </p:cNvSpPr>
          <p:nvPr>
            <p:ph type="body" idx="2"/>
          </p:nvPr>
        </p:nvSpPr>
        <p:spPr/>
        <p:txBody>
          <a:bodyPr>
            <a:normAutofit/>
          </a:bodyPr>
          <a:lstStyle/>
          <a:p>
            <a:r>
              <a:rPr lang="en-IE" sz="1800" dirty="0"/>
              <a:t>‘</a:t>
            </a:r>
            <a:r>
              <a:rPr lang="en-IE" sz="1800" dirty="0" smtClean="0"/>
              <a:t>b’ </a:t>
            </a:r>
            <a:r>
              <a:rPr lang="en-IE" sz="1800" dirty="0"/>
              <a:t>is the gradient of the line </a:t>
            </a:r>
          </a:p>
          <a:p>
            <a:r>
              <a:rPr lang="en-IE" sz="1800" dirty="0" smtClean="0"/>
              <a:t>Represents </a:t>
            </a:r>
            <a:r>
              <a:rPr lang="en-IE" sz="1800" dirty="0"/>
              <a:t>the amount that the </a:t>
            </a:r>
            <a:r>
              <a:rPr lang="en-IE" sz="1800" dirty="0" smtClean="0"/>
              <a:t>outcome variable </a:t>
            </a:r>
            <a:r>
              <a:rPr lang="en-IE" sz="1800" dirty="0"/>
              <a:t>changes for one </a:t>
            </a:r>
            <a:r>
              <a:rPr lang="en-IE" sz="1800" dirty="0" smtClean="0"/>
              <a:t>unit change </a:t>
            </a:r>
            <a:r>
              <a:rPr lang="en-IE" sz="1800" dirty="0"/>
              <a:t>in the </a:t>
            </a:r>
            <a:r>
              <a:rPr lang="en-IE" sz="1800" dirty="0" smtClean="0"/>
              <a:t>independent variable </a:t>
            </a:r>
          </a:p>
          <a:p>
            <a:r>
              <a:rPr lang="en-IE" sz="1800" dirty="0" smtClean="0"/>
              <a:t>(</a:t>
            </a:r>
            <a:r>
              <a:rPr lang="en-IE" sz="1800" dirty="0"/>
              <a:t>e.g. for every one percentage point </a:t>
            </a:r>
            <a:r>
              <a:rPr lang="en-IE" sz="1800" dirty="0" smtClean="0"/>
              <a:t>increase in </a:t>
            </a:r>
            <a:r>
              <a:rPr lang="en-IE" sz="1800" dirty="0"/>
              <a:t>a child’s Maths Test score, the line suggests that the child’s </a:t>
            </a:r>
            <a:r>
              <a:rPr lang="en-IE" sz="1800" dirty="0" smtClean="0"/>
              <a:t>GCSE </a:t>
            </a:r>
            <a:r>
              <a:rPr lang="en-IE" sz="1800" dirty="0"/>
              <a:t>Score </a:t>
            </a:r>
            <a:r>
              <a:rPr lang="en-IE" sz="1800" dirty="0" smtClean="0"/>
              <a:t>increases  </a:t>
            </a:r>
            <a:r>
              <a:rPr lang="en-IE" sz="1800" dirty="0"/>
              <a:t>by ‘b’ points);</a:t>
            </a:r>
          </a:p>
        </p:txBody>
      </p:sp>
      <p:sp>
        <p:nvSpPr>
          <p:cNvPr id="6" name="Content Placeholder 5"/>
          <p:cNvSpPr>
            <a:spLocks noGrp="1"/>
          </p:cNvSpPr>
          <p:nvPr>
            <p:ph sz="quarter" idx="1"/>
          </p:nvPr>
        </p:nvSpPr>
        <p:spPr/>
        <p:txBody>
          <a:bodyPr/>
          <a:lstStyle/>
          <a:p>
            <a:endParaRPr lang="en-IE" dirty="0"/>
          </a:p>
        </p:txBody>
      </p:sp>
      <p:sp>
        <p:nvSpPr>
          <p:cNvPr id="14" name="TextBox 13"/>
          <p:cNvSpPr txBox="1"/>
          <p:nvPr/>
        </p:nvSpPr>
        <p:spPr>
          <a:xfrm>
            <a:off x="827584" y="5085184"/>
            <a:ext cx="5040560" cy="646331"/>
          </a:xfrm>
          <a:prstGeom prst="rect">
            <a:avLst/>
          </a:prstGeom>
          <a:noFill/>
        </p:spPr>
        <p:txBody>
          <a:bodyPr wrap="square" rtlCol="0">
            <a:spAutoFit/>
          </a:bodyPr>
          <a:lstStyle/>
          <a:p>
            <a:r>
              <a:rPr lang="en-IE" dirty="0" smtClean="0"/>
              <a:t>Relationship between Maths score age 7 with GCSE result at age 16 (for 25 students)</a:t>
            </a:r>
            <a:endParaRPr lang="en-IE" dirty="0"/>
          </a:p>
        </p:txBody>
      </p:sp>
      <p:grpSp>
        <p:nvGrpSpPr>
          <p:cNvPr id="17" name="Group 16"/>
          <p:cNvGrpSpPr/>
          <p:nvPr/>
        </p:nvGrpSpPr>
        <p:grpSpPr>
          <a:xfrm>
            <a:off x="467544" y="1772816"/>
            <a:ext cx="5112568" cy="3079762"/>
            <a:chOff x="467544" y="1772816"/>
            <a:chExt cx="5112568" cy="3079762"/>
          </a:xfrm>
        </p:grpSpPr>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5112568" cy="307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1363565" y="1772816"/>
              <a:ext cx="288032" cy="369332"/>
            </a:xfrm>
            <a:prstGeom prst="rect">
              <a:avLst/>
            </a:prstGeom>
            <a:noFill/>
          </p:spPr>
          <p:txBody>
            <a:bodyPr wrap="square" rtlCol="0">
              <a:spAutoFit/>
            </a:bodyPr>
            <a:lstStyle/>
            <a:p>
              <a:r>
                <a:rPr lang="en-IE" dirty="0" smtClean="0"/>
                <a:t>y</a:t>
              </a:r>
              <a:endParaRPr lang="en-IE" dirty="0"/>
            </a:p>
          </p:txBody>
        </p:sp>
        <p:sp>
          <p:nvSpPr>
            <p:cNvPr id="20" name="TextBox 19"/>
            <p:cNvSpPr txBox="1"/>
            <p:nvPr/>
          </p:nvSpPr>
          <p:spPr>
            <a:xfrm>
              <a:off x="4355976" y="4365104"/>
              <a:ext cx="792088" cy="369332"/>
            </a:xfrm>
            <a:prstGeom prst="rect">
              <a:avLst/>
            </a:prstGeom>
            <a:noFill/>
          </p:spPr>
          <p:txBody>
            <a:bodyPr wrap="square" rtlCol="0">
              <a:spAutoFit/>
            </a:bodyPr>
            <a:lstStyle/>
            <a:p>
              <a:r>
                <a:rPr lang="en-IE" dirty="0" smtClean="0"/>
                <a:t>x</a:t>
              </a:r>
              <a:endParaRPr lang="en-IE" dirty="0"/>
            </a:p>
          </p:txBody>
        </p:sp>
      </p:grpSp>
      <p:sp>
        <p:nvSpPr>
          <p:cNvPr id="21" name="Rectangle 20"/>
          <p:cNvSpPr/>
          <p:nvPr/>
        </p:nvSpPr>
        <p:spPr>
          <a:xfrm>
            <a:off x="1363565" y="1772816"/>
            <a:ext cx="400123"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22" name="TextBox 21"/>
          <p:cNvSpPr txBox="1"/>
          <p:nvPr/>
        </p:nvSpPr>
        <p:spPr>
          <a:xfrm>
            <a:off x="1734215" y="836711"/>
            <a:ext cx="2808312"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b="1" dirty="0"/>
              <a:t>y</a:t>
            </a:r>
            <a:r>
              <a:rPr lang="en-IE" sz="2400" b="1" dirty="0" smtClean="0"/>
              <a:t> = b0 + bx + e</a:t>
            </a:r>
            <a:endParaRPr lang="en-IE" sz="2400" b="1" dirty="0"/>
          </a:p>
        </p:txBody>
      </p:sp>
      <p:sp>
        <p:nvSpPr>
          <p:cNvPr id="23" name="Rectangle 22"/>
          <p:cNvSpPr/>
          <p:nvPr/>
        </p:nvSpPr>
        <p:spPr>
          <a:xfrm>
            <a:off x="899592" y="3645024"/>
            <a:ext cx="463973"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100" b="1" dirty="0" smtClean="0">
                <a:solidFill>
                  <a:schemeClr val="tx1"/>
                </a:solidFill>
              </a:rPr>
              <a:t>b0</a:t>
            </a:r>
            <a:endParaRPr lang="en-IE" sz="1100" b="1" dirty="0">
              <a:solidFill>
                <a:schemeClr val="tx1"/>
              </a:solidFill>
            </a:endParaRPr>
          </a:p>
        </p:txBody>
      </p:sp>
    </p:spTree>
    <p:extLst>
      <p:ext uri="{BB962C8B-B14F-4D97-AF65-F5344CB8AC3E}">
        <p14:creationId xmlns:p14="http://schemas.microsoft.com/office/powerpoint/2010/main" val="42248391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a:t>Simple </a:t>
            </a:r>
            <a:r>
              <a:rPr lang="en-IE" dirty="0" smtClean="0"/>
              <a:t>Example</a:t>
            </a:r>
            <a:endParaRPr lang="en-IE" dirty="0"/>
          </a:p>
        </p:txBody>
      </p:sp>
      <p:sp>
        <p:nvSpPr>
          <p:cNvPr id="7" name="Text Placeholder 6"/>
          <p:cNvSpPr>
            <a:spLocks noGrp="1"/>
          </p:cNvSpPr>
          <p:nvPr>
            <p:ph type="body" idx="2"/>
          </p:nvPr>
        </p:nvSpPr>
        <p:spPr>
          <a:xfrm>
            <a:off x="6324600" y="1219200"/>
            <a:ext cx="2711896" cy="4843463"/>
          </a:xfrm>
        </p:spPr>
        <p:txBody>
          <a:bodyPr>
            <a:noAutofit/>
          </a:bodyPr>
          <a:lstStyle/>
          <a:p>
            <a:pPr>
              <a:lnSpc>
                <a:spcPts val="1800"/>
              </a:lnSpc>
              <a:spcAft>
                <a:spcPts val="600"/>
              </a:spcAft>
            </a:pPr>
            <a:r>
              <a:rPr lang="en-IE" dirty="0" smtClean="0"/>
              <a:t>If </a:t>
            </a:r>
            <a:r>
              <a:rPr lang="en-IE" dirty="0"/>
              <a:t>the line did completely model the data then all of the points would rest exactly on the line. </a:t>
            </a:r>
            <a:endParaRPr lang="en-IE" dirty="0" smtClean="0"/>
          </a:p>
          <a:p>
            <a:pPr>
              <a:lnSpc>
                <a:spcPts val="1800"/>
              </a:lnSpc>
              <a:spcAft>
                <a:spcPts val="600"/>
              </a:spcAft>
            </a:pPr>
            <a:r>
              <a:rPr lang="en-IE" dirty="0" smtClean="0"/>
              <a:t>e is </a:t>
            </a:r>
            <a:r>
              <a:rPr lang="en-IE" dirty="0"/>
              <a:t>basically the vertical distance between each point and the line </a:t>
            </a:r>
            <a:r>
              <a:rPr lang="en-IE" dirty="0" smtClean="0"/>
              <a:t>itself.</a:t>
            </a:r>
          </a:p>
          <a:p>
            <a:pPr>
              <a:lnSpc>
                <a:spcPts val="1800"/>
              </a:lnSpc>
              <a:spcAft>
                <a:spcPts val="600"/>
              </a:spcAft>
            </a:pPr>
            <a:r>
              <a:rPr lang="en-IE" dirty="0" smtClean="0"/>
              <a:t>Model is a best fit.</a:t>
            </a:r>
          </a:p>
          <a:p>
            <a:pPr>
              <a:lnSpc>
                <a:spcPts val="1800"/>
              </a:lnSpc>
              <a:spcAft>
                <a:spcPts val="600"/>
              </a:spcAft>
            </a:pPr>
            <a:r>
              <a:rPr lang="en-IE" dirty="0"/>
              <a:t>‘e’ obviously </a:t>
            </a:r>
            <a:r>
              <a:rPr lang="en-IE" dirty="0" smtClean="0"/>
              <a:t>varies.</a:t>
            </a:r>
            <a:endParaRPr lang="en-IE" dirty="0"/>
          </a:p>
          <a:p>
            <a:pPr>
              <a:lnSpc>
                <a:spcPts val="1800"/>
              </a:lnSpc>
              <a:spcAft>
                <a:spcPts val="600"/>
              </a:spcAft>
            </a:pPr>
            <a:r>
              <a:rPr lang="en-IE" dirty="0"/>
              <a:t>Without any further information </a:t>
            </a:r>
            <a:r>
              <a:rPr lang="en-IE" dirty="0" smtClean="0"/>
              <a:t>about confounding variables we cannot explain this variation – so we include it as an error.</a:t>
            </a:r>
          </a:p>
          <a:p>
            <a:pPr>
              <a:lnSpc>
                <a:spcPts val="1800"/>
              </a:lnSpc>
              <a:spcAft>
                <a:spcPts val="600"/>
              </a:spcAft>
            </a:pPr>
            <a:endParaRPr lang="en-IE" dirty="0" smtClean="0"/>
          </a:p>
        </p:txBody>
      </p:sp>
      <p:sp>
        <p:nvSpPr>
          <p:cNvPr id="16" name="TextBox 15"/>
          <p:cNvSpPr txBox="1"/>
          <p:nvPr/>
        </p:nvSpPr>
        <p:spPr>
          <a:xfrm>
            <a:off x="827584" y="5085184"/>
            <a:ext cx="5040560" cy="646331"/>
          </a:xfrm>
          <a:prstGeom prst="rect">
            <a:avLst/>
          </a:prstGeom>
          <a:noFill/>
        </p:spPr>
        <p:txBody>
          <a:bodyPr wrap="square" rtlCol="0">
            <a:spAutoFit/>
          </a:bodyPr>
          <a:lstStyle/>
          <a:p>
            <a:r>
              <a:rPr lang="en-IE" dirty="0" smtClean="0"/>
              <a:t>Relationship between Maths score age 7 with GCSE result at age 16 (for 25 students)</a:t>
            </a:r>
            <a:endParaRPr lang="en-IE" dirty="0"/>
          </a:p>
        </p:txBody>
      </p:sp>
      <p:grpSp>
        <p:nvGrpSpPr>
          <p:cNvPr id="17" name="Group 16"/>
          <p:cNvGrpSpPr/>
          <p:nvPr/>
        </p:nvGrpSpPr>
        <p:grpSpPr>
          <a:xfrm>
            <a:off x="467544" y="1772816"/>
            <a:ext cx="5112568" cy="3079762"/>
            <a:chOff x="467544" y="1772816"/>
            <a:chExt cx="5112568" cy="3079762"/>
          </a:xfrm>
        </p:grpSpPr>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5112568" cy="307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1363565" y="1772816"/>
              <a:ext cx="288032" cy="369332"/>
            </a:xfrm>
            <a:prstGeom prst="rect">
              <a:avLst/>
            </a:prstGeom>
            <a:noFill/>
          </p:spPr>
          <p:txBody>
            <a:bodyPr wrap="square" rtlCol="0">
              <a:spAutoFit/>
            </a:bodyPr>
            <a:lstStyle/>
            <a:p>
              <a:r>
                <a:rPr lang="en-IE" dirty="0" smtClean="0"/>
                <a:t>y</a:t>
              </a:r>
              <a:endParaRPr lang="en-IE" dirty="0"/>
            </a:p>
          </p:txBody>
        </p:sp>
        <p:sp>
          <p:nvSpPr>
            <p:cNvPr id="20" name="TextBox 19"/>
            <p:cNvSpPr txBox="1"/>
            <p:nvPr/>
          </p:nvSpPr>
          <p:spPr>
            <a:xfrm>
              <a:off x="4355976" y="4365104"/>
              <a:ext cx="792088" cy="369332"/>
            </a:xfrm>
            <a:prstGeom prst="rect">
              <a:avLst/>
            </a:prstGeom>
            <a:noFill/>
          </p:spPr>
          <p:txBody>
            <a:bodyPr wrap="square" rtlCol="0">
              <a:spAutoFit/>
            </a:bodyPr>
            <a:lstStyle/>
            <a:p>
              <a:r>
                <a:rPr lang="en-IE" dirty="0" smtClean="0"/>
                <a:t>x</a:t>
              </a:r>
              <a:endParaRPr lang="en-IE" dirty="0"/>
            </a:p>
          </p:txBody>
        </p:sp>
      </p:grpSp>
      <p:sp>
        <p:nvSpPr>
          <p:cNvPr id="21" name="Rectangle 20"/>
          <p:cNvSpPr/>
          <p:nvPr/>
        </p:nvSpPr>
        <p:spPr>
          <a:xfrm>
            <a:off x="1363565" y="1772816"/>
            <a:ext cx="400123"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22" name="TextBox 21"/>
          <p:cNvSpPr txBox="1"/>
          <p:nvPr/>
        </p:nvSpPr>
        <p:spPr>
          <a:xfrm>
            <a:off x="1734215" y="836711"/>
            <a:ext cx="2808312"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b="1" dirty="0"/>
              <a:t>y</a:t>
            </a:r>
            <a:r>
              <a:rPr lang="en-IE" sz="2400" b="1" dirty="0" smtClean="0"/>
              <a:t> = b0 + bx + e</a:t>
            </a:r>
            <a:endParaRPr lang="en-IE" sz="2400" b="1" dirty="0"/>
          </a:p>
        </p:txBody>
      </p:sp>
      <p:sp>
        <p:nvSpPr>
          <p:cNvPr id="23" name="Rectangle 22"/>
          <p:cNvSpPr/>
          <p:nvPr/>
        </p:nvSpPr>
        <p:spPr>
          <a:xfrm>
            <a:off x="899592" y="3645024"/>
            <a:ext cx="463973"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100" b="1" dirty="0" smtClean="0">
                <a:solidFill>
                  <a:schemeClr val="tx1"/>
                </a:solidFill>
              </a:rPr>
              <a:t>b0</a:t>
            </a:r>
            <a:endParaRPr lang="en-IE" sz="1100" b="1" dirty="0">
              <a:solidFill>
                <a:schemeClr val="tx1"/>
              </a:solidFill>
            </a:endParaRPr>
          </a:p>
        </p:txBody>
      </p:sp>
    </p:spTree>
    <p:extLst>
      <p:ext uri="{BB962C8B-B14F-4D97-AF65-F5344CB8AC3E}">
        <p14:creationId xmlns:p14="http://schemas.microsoft.com/office/powerpoint/2010/main" val="2494469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a:t>Simple </a:t>
            </a:r>
            <a:r>
              <a:rPr lang="en-IE" dirty="0" smtClean="0"/>
              <a:t>Example</a:t>
            </a:r>
            <a:endParaRPr lang="en-IE" dirty="0"/>
          </a:p>
        </p:txBody>
      </p:sp>
      <p:sp>
        <p:nvSpPr>
          <p:cNvPr id="7" name="Text Placeholder 6"/>
          <p:cNvSpPr>
            <a:spLocks noGrp="1"/>
          </p:cNvSpPr>
          <p:nvPr>
            <p:ph type="body" idx="2"/>
          </p:nvPr>
        </p:nvSpPr>
        <p:spPr>
          <a:xfrm>
            <a:off x="6324600" y="1219200"/>
            <a:ext cx="2711896" cy="4843463"/>
          </a:xfrm>
        </p:spPr>
        <p:txBody>
          <a:bodyPr>
            <a:noAutofit/>
          </a:bodyPr>
          <a:lstStyle/>
          <a:p>
            <a:pPr>
              <a:lnSpc>
                <a:spcPts val="1800"/>
              </a:lnSpc>
              <a:spcAft>
                <a:spcPts val="600"/>
              </a:spcAft>
            </a:pPr>
            <a:r>
              <a:rPr lang="en-IE" dirty="0" smtClean="0"/>
              <a:t>However,  if we are dealing with a normal distribution these error terms will cancel each other out and we do not need to include it in the equation.</a:t>
            </a:r>
            <a:endParaRPr lang="en-IE" dirty="0"/>
          </a:p>
          <a:p>
            <a:pPr>
              <a:lnSpc>
                <a:spcPts val="1800"/>
              </a:lnSpc>
              <a:spcAft>
                <a:spcPts val="600"/>
              </a:spcAft>
            </a:pPr>
            <a:endParaRPr lang="en-IE" dirty="0" smtClean="0"/>
          </a:p>
        </p:txBody>
      </p:sp>
      <p:sp>
        <p:nvSpPr>
          <p:cNvPr id="16" name="TextBox 15"/>
          <p:cNvSpPr txBox="1"/>
          <p:nvPr/>
        </p:nvSpPr>
        <p:spPr>
          <a:xfrm>
            <a:off x="827584" y="5085184"/>
            <a:ext cx="5040560" cy="646331"/>
          </a:xfrm>
          <a:prstGeom prst="rect">
            <a:avLst/>
          </a:prstGeom>
          <a:noFill/>
        </p:spPr>
        <p:txBody>
          <a:bodyPr wrap="square" rtlCol="0">
            <a:spAutoFit/>
          </a:bodyPr>
          <a:lstStyle/>
          <a:p>
            <a:r>
              <a:rPr lang="en-IE" dirty="0" smtClean="0"/>
              <a:t>Relationship between Maths score age 7 with GCSE result at age 16 (for 25 students)</a:t>
            </a:r>
            <a:endParaRPr lang="en-IE" dirty="0"/>
          </a:p>
        </p:txBody>
      </p:sp>
      <p:grpSp>
        <p:nvGrpSpPr>
          <p:cNvPr id="17" name="Group 16"/>
          <p:cNvGrpSpPr/>
          <p:nvPr/>
        </p:nvGrpSpPr>
        <p:grpSpPr>
          <a:xfrm>
            <a:off x="467544" y="1772816"/>
            <a:ext cx="5112568" cy="3079762"/>
            <a:chOff x="467544" y="1772816"/>
            <a:chExt cx="5112568" cy="3079762"/>
          </a:xfrm>
        </p:grpSpPr>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5112568" cy="307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1363565" y="1772816"/>
              <a:ext cx="288032" cy="369332"/>
            </a:xfrm>
            <a:prstGeom prst="rect">
              <a:avLst/>
            </a:prstGeom>
            <a:noFill/>
          </p:spPr>
          <p:txBody>
            <a:bodyPr wrap="square" rtlCol="0">
              <a:spAutoFit/>
            </a:bodyPr>
            <a:lstStyle/>
            <a:p>
              <a:r>
                <a:rPr lang="en-IE" dirty="0" smtClean="0"/>
                <a:t>y</a:t>
              </a:r>
              <a:endParaRPr lang="en-IE" dirty="0"/>
            </a:p>
          </p:txBody>
        </p:sp>
        <p:sp>
          <p:nvSpPr>
            <p:cNvPr id="20" name="TextBox 19"/>
            <p:cNvSpPr txBox="1"/>
            <p:nvPr/>
          </p:nvSpPr>
          <p:spPr>
            <a:xfrm>
              <a:off x="4355976" y="4365104"/>
              <a:ext cx="792088" cy="369332"/>
            </a:xfrm>
            <a:prstGeom prst="rect">
              <a:avLst/>
            </a:prstGeom>
            <a:noFill/>
          </p:spPr>
          <p:txBody>
            <a:bodyPr wrap="square" rtlCol="0">
              <a:spAutoFit/>
            </a:bodyPr>
            <a:lstStyle/>
            <a:p>
              <a:r>
                <a:rPr lang="en-IE" dirty="0" smtClean="0"/>
                <a:t>x</a:t>
              </a:r>
              <a:endParaRPr lang="en-IE" dirty="0"/>
            </a:p>
          </p:txBody>
        </p:sp>
      </p:grpSp>
      <p:sp>
        <p:nvSpPr>
          <p:cNvPr id="21" name="Rectangle 20"/>
          <p:cNvSpPr/>
          <p:nvPr/>
        </p:nvSpPr>
        <p:spPr>
          <a:xfrm>
            <a:off x="1363565" y="1772816"/>
            <a:ext cx="400123"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22" name="TextBox 21"/>
          <p:cNvSpPr txBox="1"/>
          <p:nvPr/>
        </p:nvSpPr>
        <p:spPr>
          <a:xfrm>
            <a:off x="1734215" y="836711"/>
            <a:ext cx="2808312"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b="1" dirty="0"/>
              <a:t>y</a:t>
            </a:r>
            <a:r>
              <a:rPr lang="en-IE" sz="2400" b="1" dirty="0" smtClean="0"/>
              <a:t> = b0 + </a:t>
            </a:r>
            <a:r>
              <a:rPr lang="en-IE" sz="2400" b="1" dirty="0" err="1" smtClean="0"/>
              <a:t>bx</a:t>
            </a:r>
            <a:r>
              <a:rPr lang="en-IE" sz="2400" b="1" dirty="0" smtClean="0"/>
              <a:t> </a:t>
            </a:r>
            <a:endParaRPr lang="en-IE" sz="2400" b="1" dirty="0"/>
          </a:p>
        </p:txBody>
      </p:sp>
      <p:sp>
        <p:nvSpPr>
          <p:cNvPr id="23" name="Rectangle 22"/>
          <p:cNvSpPr/>
          <p:nvPr/>
        </p:nvSpPr>
        <p:spPr>
          <a:xfrm>
            <a:off x="899592" y="3645024"/>
            <a:ext cx="463973"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100" b="1" dirty="0" smtClean="0">
                <a:solidFill>
                  <a:schemeClr val="tx1"/>
                </a:solidFill>
              </a:rPr>
              <a:t>b0</a:t>
            </a:r>
            <a:endParaRPr lang="en-IE" sz="1100" b="1" dirty="0">
              <a:solidFill>
                <a:schemeClr val="tx1"/>
              </a:solidFill>
            </a:endParaRPr>
          </a:p>
        </p:txBody>
      </p:sp>
    </p:spTree>
    <p:extLst>
      <p:ext uri="{BB962C8B-B14F-4D97-AF65-F5344CB8AC3E}">
        <p14:creationId xmlns:p14="http://schemas.microsoft.com/office/powerpoint/2010/main" val="37246562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We are really looking at Co-variation</a:t>
            </a:r>
            <a:endParaRPr lang="en-IE" dirty="0"/>
          </a:p>
        </p:txBody>
      </p:sp>
      <p:sp>
        <p:nvSpPr>
          <p:cNvPr id="3" name="Date Placeholder 2"/>
          <p:cNvSpPr>
            <a:spLocks noGrp="1"/>
          </p:cNvSpPr>
          <p:nvPr>
            <p:ph type="dt" sz="half" idx="10"/>
          </p:nvPr>
        </p:nvSpPr>
        <p:spPr/>
        <p:txBody>
          <a:bodyPr/>
          <a:lstStyle/>
          <a:p>
            <a:endParaRPr lang="en-IE" dirty="0"/>
          </a:p>
        </p:txBody>
      </p:sp>
      <p:sp>
        <p:nvSpPr>
          <p:cNvPr id="4" name="Content Placeholder 3"/>
          <p:cNvSpPr>
            <a:spLocks noGrp="1"/>
          </p:cNvSpPr>
          <p:nvPr>
            <p:ph sz="quarter" idx="1"/>
          </p:nvPr>
        </p:nvSpPr>
        <p:spPr/>
        <p:txBody>
          <a:bodyPr/>
          <a:lstStyle/>
          <a:p>
            <a:r>
              <a:rPr lang="en-IE" dirty="0" smtClean="0"/>
              <a:t>World is full of co-variation</a:t>
            </a:r>
          </a:p>
          <a:p>
            <a:pPr lvl="1"/>
            <a:r>
              <a:rPr lang="en-IE" dirty="0" smtClean="0"/>
              <a:t>Nutrition and growth</a:t>
            </a:r>
          </a:p>
          <a:p>
            <a:pPr lvl="1"/>
            <a:r>
              <a:rPr lang="en-IE" dirty="0" smtClean="0"/>
              <a:t>Pollen and bees</a:t>
            </a:r>
          </a:p>
          <a:p>
            <a:pPr lvl="1"/>
            <a:r>
              <a:rPr lang="en-IE" dirty="0" smtClean="0"/>
              <a:t>Violence on TV and violence in Society ?</a:t>
            </a:r>
            <a:endParaRPr lang="en-IE" dirty="0"/>
          </a:p>
        </p:txBody>
      </p:sp>
    </p:spTree>
    <p:extLst>
      <p:ext uri="{BB962C8B-B14F-4D97-AF65-F5344CB8AC3E}">
        <p14:creationId xmlns:p14="http://schemas.microsoft.com/office/powerpoint/2010/main" val="462749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Parametric v Non-parametric</a:t>
            </a:r>
            <a:endParaRPr lang="en-IE" dirty="0"/>
          </a:p>
        </p:txBody>
      </p:sp>
      <p:sp>
        <p:nvSpPr>
          <p:cNvPr id="3" name="Content Placeholder 2"/>
          <p:cNvSpPr>
            <a:spLocks noGrp="1"/>
          </p:cNvSpPr>
          <p:nvPr>
            <p:ph sz="quarter" idx="1"/>
          </p:nvPr>
        </p:nvSpPr>
        <p:spPr/>
        <p:txBody>
          <a:bodyPr>
            <a:normAutofit fontScale="92500"/>
          </a:bodyPr>
          <a:lstStyle/>
          <a:p>
            <a:r>
              <a:rPr lang="en-IE" dirty="0" smtClean="0"/>
              <a:t>Parametric</a:t>
            </a:r>
          </a:p>
          <a:p>
            <a:pPr lvl="1"/>
            <a:r>
              <a:rPr lang="en-IE" dirty="0" smtClean="0"/>
              <a:t>Make assumptions about the population from which the sample is taken</a:t>
            </a:r>
          </a:p>
          <a:p>
            <a:pPr lvl="1"/>
            <a:r>
              <a:rPr lang="en-IE" dirty="0" smtClean="0"/>
              <a:t>Shape of the population (normally distributed)</a:t>
            </a:r>
          </a:p>
          <a:p>
            <a:r>
              <a:rPr lang="en-IE" dirty="0" smtClean="0"/>
              <a:t>Non-parametric</a:t>
            </a:r>
          </a:p>
          <a:p>
            <a:pPr lvl="1"/>
            <a:r>
              <a:rPr lang="en-IE" dirty="0" smtClean="0"/>
              <a:t>Do not make assumptions about the population and its distribution</a:t>
            </a:r>
          </a:p>
          <a:p>
            <a:pPr lvl="1"/>
            <a:r>
              <a:rPr lang="en-IE" dirty="0"/>
              <a:t>Tolerant set of tests which don’t expect your data to anything fancy</a:t>
            </a:r>
          </a:p>
          <a:p>
            <a:pPr lvl="2"/>
            <a:r>
              <a:rPr lang="en-IE" dirty="0"/>
              <a:t>Not high-powered and don’t promise more than they can </a:t>
            </a:r>
            <a:r>
              <a:rPr lang="en-IE" dirty="0" smtClean="0"/>
              <a:t>deliver</a:t>
            </a:r>
          </a:p>
          <a:p>
            <a:pPr lvl="2"/>
            <a:r>
              <a:rPr lang="en-IE" dirty="0" smtClean="0"/>
              <a:t>May fail to detect differences that exist </a:t>
            </a:r>
          </a:p>
          <a:p>
            <a:pPr lvl="1"/>
            <a:r>
              <a:rPr lang="en-IE" dirty="0" smtClean="0"/>
              <a:t>Use for nominal or ordinal data </a:t>
            </a:r>
          </a:p>
          <a:p>
            <a:pPr lvl="1"/>
            <a:r>
              <a:rPr lang="en-IE" dirty="0" smtClean="0"/>
              <a:t>Use for small samples </a:t>
            </a:r>
          </a:p>
          <a:p>
            <a:pPr lvl="1"/>
            <a:r>
              <a:rPr lang="en-IE" dirty="0" smtClean="0"/>
              <a:t>Use for skewed data</a:t>
            </a:r>
            <a:endParaRPr lang="en-IE" dirty="0"/>
          </a:p>
          <a:p>
            <a:pPr lvl="1"/>
            <a:endParaRPr lang="en-IE" dirty="0"/>
          </a:p>
        </p:txBody>
      </p:sp>
      <p:sp>
        <p:nvSpPr>
          <p:cNvPr id="4" name="Date Placeholder 3"/>
          <p:cNvSpPr>
            <a:spLocks noGrp="1"/>
          </p:cNvSpPr>
          <p:nvPr>
            <p:ph type="dt" sz="half" idx="10"/>
          </p:nvPr>
        </p:nvSpPr>
        <p:spPr/>
        <p:txBody>
          <a:bodyPr/>
          <a:lstStyle/>
          <a:p>
            <a:endParaRPr lang="en-IE" dirty="0"/>
          </a:p>
        </p:txBody>
      </p:sp>
    </p:spTree>
    <p:extLst>
      <p:ext uri="{BB962C8B-B14F-4D97-AF65-F5344CB8AC3E}">
        <p14:creationId xmlns:p14="http://schemas.microsoft.com/office/powerpoint/2010/main" val="12040627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 Correlation?</a:t>
            </a:r>
            <a:endParaRPr lang="en-GB" dirty="0"/>
          </a:p>
        </p:txBody>
      </p:sp>
      <p:sp>
        <p:nvSpPr>
          <p:cNvPr id="3" name="Content Placeholder 2"/>
          <p:cNvSpPr>
            <a:spLocks noGrp="1"/>
          </p:cNvSpPr>
          <p:nvPr>
            <p:ph idx="1"/>
          </p:nvPr>
        </p:nvSpPr>
        <p:spPr/>
        <p:txBody>
          <a:bodyPr/>
          <a:lstStyle/>
          <a:p>
            <a:r>
              <a:rPr lang="en-GB" dirty="0" smtClean="0"/>
              <a:t>It is a way of measuring the extent to which two variables are related.</a:t>
            </a:r>
          </a:p>
          <a:p>
            <a:r>
              <a:rPr lang="en-GB" dirty="0" smtClean="0"/>
              <a:t>It measures the pattern of values across variables.</a:t>
            </a:r>
          </a:p>
          <a:p>
            <a:r>
              <a:rPr lang="en-GB" dirty="0" smtClean="0"/>
              <a:t>It is used to describe the strength and direction of the linear relationship between two variables.</a:t>
            </a:r>
          </a:p>
          <a:p>
            <a:pPr lvl="1"/>
            <a:r>
              <a:rPr lang="en-GB" dirty="0" smtClean="0"/>
              <a:t>Pearson Correlation  (Parametric)</a:t>
            </a:r>
          </a:p>
          <a:p>
            <a:pPr lvl="1"/>
            <a:r>
              <a:rPr lang="en-GB" dirty="0" smtClean="0"/>
              <a:t>Spearman Rank Order Correlation (Non-Parametric)</a:t>
            </a:r>
          </a:p>
        </p:txBody>
      </p:sp>
      <p:sp>
        <p:nvSpPr>
          <p:cNvPr id="4" name="Date Placeholder 3"/>
          <p:cNvSpPr>
            <a:spLocks noGrp="1"/>
          </p:cNvSpPr>
          <p:nvPr>
            <p:ph type="dt" sz="half" idx="10"/>
          </p:nvPr>
        </p:nvSpPr>
        <p:spPr/>
        <p:txBody>
          <a:bodyPr/>
          <a:lstStyle/>
          <a:p>
            <a:endParaRPr lang="en-IE" dirty="0"/>
          </a:p>
        </p:txBody>
      </p:sp>
    </p:spTree>
    <p:extLst>
      <p:ext uri="{BB962C8B-B14F-4D97-AF65-F5344CB8AC3E}">
        <p14:creationId xmlns:p14="http://schemas.microsoft.com/office/powerpoint/2010/main" val="1984735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Measuring Relationships</a:t>
            </a:r>
            <a:endParaRPr lang="en-GB" dirty="0"/>
          </a:p>
        </p:txBody>
      </p:sp>
      <p:sp>
        <p:nvSpPr>
          <p:cNvPr id="3" name="Content Placeholder 2"/>
          <p:cNvSpPr>
            <a:spLocks noGrp="1"/>
          </p:cNvSpPr>
          <p:nvPr>
            <p:ph idx="1"/>
          </p:nvPr>
        </p:nvSpPr>
        <p:spPr/>
        <p:txBody>
          <a:bodyPr>
            <a:normAutofit lnSpcReduction="10000"/>
          </a:bodyPr>
          <a:lstStyle/>
          <a:p>
            <a:r>
              <a:rPr lang="en-GB" dirty="0" smtClean="0"/>
              <a:t>We are investigating whether as one variable increases, the other increases, decreases or stays the same.</a:t>
            </a:r>
          </a:p>
          <a:p>
            <a:r>
              <a:rPr lang="en-GB" dirty="0" smtClean="0"/>
              <a:t>We assess the relationship via the </a:t>
            </a:r>
            <a:r>
              <a:rPr lang="en-GB" b="1" dirty="0" smtClean="0"/>
              <a:t>correlation coefficient</a:t>
            </a:r>
            <a:r>
              <a:rPr lang="en-GB" dirty="0" smtClean="0"/>
              <a:t>.</a:t>
            </a:r>
          </a:p>
          <a:p>
            <a:r>
              <a:rPr lang="en-GB" dirty="0" smtClean="0"/>
              <a:t>And by calculating the </a:t>
            </a:r>
            <a:r>
              <a:rPr lang="en-GB" b="1" dirty="0" smtClean="0"/>
              <a:t>Covariance</a:t>
            </a:r>
            <a:r>
              <a:rPr lang="en-GB" dirty="0" smtClean="0"/>
              <a:t>.</a:t>
            </a:r>
          </a:p>
          <a:p>
            <a:pPr lvl="1"/>
            <a:r>
              <a:rPr lang="en-GB" dirty="0" smtClean="0"/>
              <a:t>We look at how much each score deviates from the mean.</a:t>
            </a:r>
          </a:p>
          <a:p>
            <a:pPr lvl="1"/>
            <a:r>
              <a:rPr lang="en-GB" dirty="0" smtClean="0"/>
              <a:t>If both variables deviate from the mean by the same amount, they are likely to be related.</a:t>
            </a:r>
          </a:p>
          <a:p>
            <a:r>
              <a:rPr lang="en-GB" dirty="0" smtClean="0"/>
              <a:t>We can look at a bi-variate correlation or a partial correlation</a:t>
            </a:r>
          </a:p>
          <a:p>
            <a:pPr lvl="1"/>
            <a:r>
              <a:rPr lang="en-GB" dirty="0" smtClean="0"/>
              <a:t>Bi-variate – two variables</a:t>
            </a:r>
          </a:p>
          <a:p>
            <a:pPr lvl="1"/>
            <a:r>
              <a:rPr lang="en-GB" dirty="0" smtClean="0"/>
              <a:t>Partial – two variables while controlling for another</a:t>
            </a:r>
          </a:p>
        </p:txBody>
      </p:sp>
      <p:sp>
        <p:nvSpPr>
          <p:cNvPr id="4" name="Date Placeholder 3"/>
          <p:cNvSpPr>
            <a:spLocks noGrp="1"/>
          </p:cNvSpPr>
          <p:nvPr>
            <p:ph type="dt" sz="half" idx="10"/>
          </p:nvPr>
        </p:nvSpPr>
        <p:spPr/>
        <p:txBody>
          <a:bodyPr/>
          <a:lstStyle/>
          <a:p>
            <a:endParaRPr lang="en-IE" dirty="0"/>
          </a:p>
        </p:txBody>
      </p:sp>
    </p:spTree>
    <p:extLst>
      <p:ext uri="{BB962C8B-B14F-4D97-AF65-F5344CB8AC3E}">
        <p14:creationId xmlns:p14="http://schemas.microsoft.com/office/powerpoint/2010/main" val="17511092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Linear Correlation</a:t>
            </a:r>
            <a:endParaRPr lang="en-IE" dirty="0"/>
          </a:p>
        </p:txBody>
      </p:sp>
      <p:sp>
        <p:nvSpPr>
          <p:cNvPr id="3" name="Content Placeholder 2"/>
          <p:cNvSpPr>
            <a:spLocks noGrp="1"/>
          </p:cNvSpPr>
          <p:nvPr>
            <p:ph sz="quarter" idx="1"/>
          </p:nvPr>
        </p:nvSpPr>
        <p:spPr/>
        <p:txBody>
          <a:bodyPr>
            <a:normAutofit/>
          </a:bodyPr>
          <a:lstStyle/>
          <a:p>
            <a:r>
              <a:rPr lang="en-IE" dirty="0" smtClean="0"/>
              <a:t>The extent to which two variables have a straight line relationship</a:t>
            </a:r>
          </a:p>
          <a:p>
            <a:r>
              <a:rPr lang="en-IE" dirty="0" smtClean="0"/>
              <a:t>We are interested in </a:t>
            </a:r>
          </a:p>
          <a:p>
            <a:pPr lvl="1"/>
            <a:r>
              <a:rPr lang="en-IE" dirty="0" smtClean="0"/>
              <a:t>Direction (+/-)</a:t>
            </a:r>
          </a:p>
          <a:p>
            <a:pPr lvl="1"/>
            <a:r>
              <a:rPr lang="en-IE" dirty="0" smtClean="0"/>
              <a:t>Strength (Weak/Moderate/Strong)</a:t>
            </a:r>
          </a:p>
          <a:p>
            <a:pPr lvl="2"/>
            <a:r>
              <a:rPr lang="en-IE" dirty="0" smtClean="0"/>
              <a:t>Values closer to +1 or  -1 indicate stronger relationship</a:t>
            </a:r>
          </a:p>
          <a:p>
            <a:pPr lvl="1"/>
            <a:r>
              <a:rPr lang="en-IE" dirty="0" smtClean="0"/>
              <a:t>Statistical Significance</a:t>
            </a:r>
          </a:p>
          <a:p>
            <a:pPr lvl="2"/>
            <a:r>
              <a:rPr lang="en-IE" dirty="0" smtClean="0"/>
              <a:t>Likelihood the relationship we observe is occurring due to chance</a:t>
            </a:r>
            <a:endParaRPr lang="en-IE" dirty="0"/>
          </a:p>
          <a:p>
            <a:pPr marL="0" indent="0">
              <a:buNone/>
            </a:pPr>
            <a:endParaRPr lang="en-IE" dirty="0"/>
          </a:p>
          <a:p>
            <a:endParaRPr lang="en-IE" dirty="0"/>
          </a:p>
        </p:txBody>
      </p:sp>
    </p:spTree>
    <p:extLst>
      <p:ext uri="{BB962C8B-B14F-4D97-AF65-F5344CB8AC3E}">
        <p14:creationId xmlns:p14="http://schemas.microsoft.com/office/powerpoint/2010/main" val="327069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Relationships</a:t>
            </a:r>
            <a:endParaRPr lang="en-US" dirty="0"/>
          </a:p>
        </p:txBody>
      </p:sp>
      <p:sp>
        <p:nvSpPr>
          <p:cNvPr id="3" name="Content Placeholder 2"/>
          <p:cNvSpPr>
            <a:spLocks noGrp="1"/>
          </p:cNvSpPr>
          <p:nvPr>
            <p:ph idx="1"/>
          </p:nvPr>
        </p:nvSpPr>
        <p:spPr/>
        <p:txBody>
          <a:bodyPr/>
          <a:lstStyle/>
          <a:p>
            <a:pPr>
              <a:lnSpc>
                <a:spcPct val="150000"/>
              </a:lnSpc>
              <a:spcBef>
                <a:spcPts val="600"/>
              </a:spcBef>
              <a:spcAft>
                <a:spcPts val="600"/>
              </a:spcAft>
            </a:pPr>
            <a:r>
              <a:rPr lang="en-US" dirty="0" smtClean="0">
                <a:ea typeface="ＭＳ 明朝"/>
                <a:cs typeface="Times New Roman"/>
              </a:rPr>
              <a:t>First, look at some scatterplots of the variables that have been measured.</a:t>
            </a:r>
          </a:p>
          <a:p>
            <a:pPr marL="0" indent="0">
              <a:lnSpc>
                <a:spcPct val="150000"/>
              </a:lnSpc>
              <a:spcBef>
                <a:spcPts val="600"/>
              </a:spcBef>
              <a:spcAft>
                <a:spcPts val="600"/>
              </a:spcAft>
              <a:buNone/>
            </a:pPr>
            <a:r>
              <a:rPr lang="en-US" dirty="0">
                <a:ea typeface="ＭＳ 明朝"/>
                <a:cs typeface="Times New Roman"/>
              </a:rPr>
              <a:t>O</a:t>
            </a:r>
            <a:r>
              <a:rPr lang="en-GB" dirty="0">
                <a:ea typeface="ＭＳ 明朝"/>
                <a:cs typeface="Times New Roman"/>
              </a:rPr>
              <a:t>utcome</a:t>
            </a:r>
            <a:r>
              <a:rPr lang="en-GB" i="1" baseline="-25000" dirty="0">
                <a:ea typeface="ＭＳ 明朝"/>
                <a:cs typeface="Times New Roman"/>
              </a:rPr>
              <a:t>i </a:t>
            </a:r>
            <a:r>
              <a:rPr lang="en-GB" dirty="0">
                <a:ea typeface="ＭＳ 明朝"/>
                <a:cs typeface="Times New Roman"/>
              </a:rPr>
              <a:t>= </a:t>
            </a:r>
            <a:r>
              <a:rPr lang="en-GB" dirty="0" smtClean="0">
                <a:ea typeface="ＭＳ 明朝"/>
                <a:cs typeface="Times New Roman"/>
              </a:rPr>
              <a:t>(model</a:t>
            </a:r>
            <a:r>
              <a:rPr lang="en-GB" baseline="-25000" dirty="0" smtClean="0">
                <a:ea typeface="ＭＳ 明朝"/>
                <a:cs typeface="Times New Roman"/>
              </a:rPr>
              <a:t> </a:t>
            </a:r>
            <a:r>
              <a:rPr lang="en-GB" dirty="0">
                <a:ea typeface="ＭＳ 明朝"/>
                <a:cs typeface="Times New Roman"/>
              </a:rPr>
              <a:t>) + </a:t>
            </a:r>
            <a:r>
              <a:rPr lang="en-GB" dirty="0" smtClean="0">
                <a:ea typeface="ＭＳ 明朝"/>
                <a:cs typeface="Times New Roman"/>
              </a:rPr>
              <a:t>error</a:t>
            </a:r>
            <a:r>
              <a:rPr lang="en-GB" i="1" baseline="-25000" dirty="0" smtClean="0">
                <a:ea typeface="ＭＳ 明朝"/>
                <a:cs typeface="Times New Roman"/>
              </a:rPr>
              <a:t>i</a:t>
            </a:r>
            <a:endParaRPr lang="en-US" dirty="0" smtClean="0">
              <a:ea typeface="ＭＳ 明朝"/>
              <a:cs typeface="Times New Roman"/>
            </a:endParaRPr>
          </a:p>
          <a:p>
            <a:pPr marL="0" indent="0">
              <a:lnSpc>
                <a:spcPct val="150000"/>
              </a:lnSpc>
              <a:spcBef>
                <a:spcPts val="600"/>
              </a:spcBef>
              <a:spcAft>
                <a:spcPts val="600"/>
              </a:spcAft>
              <a:buNone/>
            </a:pPr>
            <a:r>
              <a:rPr lang="en-US" dirty="0" smtClean="0">
                <a:ea typeface="ＭＳ 明朝"/>
                <a:cs typeface="Times New Roman"/>
              </a:rPr>
              <a:t>O</a:t>
            </a:r>
            <a:r>
              <a:rPr lang="en-GB" dirty="0" smtClean="0">
                <a:ea typeface="ＭＳ 明朝"/>
                <a:cs typeface="Times New Roman"/>
              </a:rPr>
              <a:t>utcome</a:t>
            </a:r>
            <a:r>
              <a:rPr lang="en-GB" i="1" baseline="-25000" dirty="0" smtClean="0">
                <a:ea typeface="ＭＳ 明朝"/>
                <a:cs typeface="Times New Roman"/>
              </a:rPr>
              <a:t>i </a:t>
            </a:r>
            <a:r>
              <a:rPr lang="en-GB" dirty="0" smtClean="0">
                <a:ea typeface="ＭＳ 明朝"/>
                <a:cs typeface="Times New Roman"/>
              </a:rPr>
              <a:t>= (</a:t>
            </a:r>
            <a:r>
              <a:rPr lang="en-GB" i="1" dirty="0" smtClean="0">
                <a:ea typeface="ＭＳ 明朝"/>
                <a:cs typeface="Times New Roman"/>
              </a:rPr>
              <a:t>bX</a:t>
            </a:r>
            <a:r>
              <a:rPr lang="en-GB" i="1" baseline="-25000" dirty="0" smtClean="0">
                <a:ea typeface="ＭＳ 明朝"/>
                <a:cs typeface="Times New Roman"/>
              </a:rPr>
              <a:t>i </a:t>
            </a:r>
            <a:r>
              <a:rPr lang="en-GB" dirty="0" smtClean="0">
                <a:ea typeface="ＭＳ 明朝"/>
                <a:cs typeface="Times New Roman"/>
              </a:rPr>
              <a:t>) + error</a:t>
            </a:r>
            <a:r>
              <a:rPr lang="en-GB" i="1" baseline="-25000" dirty="0" smtClean="0">
                <a:ea typeface="ＭＳ 明朝"/>
                <a:cs typeface="Times New Roman"/>
              </a:rPr>
              <a:t>i</a:t>
            </a:r>
            <a:endParaRPr lang="en-GB" baseline="-25000" dirty="0">
              <a:ea typeface="ＭＳ 明朝"/>
              <a:cs typeface="Times New Roman"/>
            </a:endParaRPr>
          </a:p>
        </p:txBody>
      </p:sp>
      <p:sp>
        <p:nvSpPr>
          <p:cNvPr id="4" name="Date Placeholder 3"/>
          <p:cNvSpPr>
            <a:spLocks noGrp="1"/>
          </p:cNvSpPr>
          <p:nvPr>
            <p:ph type="dt" sz="half" idx="10"/>
          </p:nvPr>
        </p:nvSpPr>
        <p:spPr/>
        <p:txBody>
          <a:bodyPr/>
          <a:lstStyle/>
          <a:p>
            <a:endParaRPr lang="en-IE" dirty="0"/>
          </a:p>
        </p:txBody>
      </p:sp>
    </p:spTree>
    <p:extLst>
      <p:ext uri="{BB962C8B-B14F-4D97-AF65-F5344CB8AC3E}">
        <p14:creationId xmlns:p14="http://schemas.microsoft.com/office/powerpoint/2010/main" val="37272825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The General Linear Statistical Model</a:t>
            </a:r>
            <a:endParaRPr lang="en-IE" dirty="0"/>
          </a:p>
        </p:txBody>
      </p:sp>
      <p:sp>
        <p:nvSpPr>
          <p:cNvPr id="3" name="Content Placeholder 2"/>
          <p:cNvSpPr>
            <a:spLocks noGrp="1"/>
          </p:cNvSpPr>
          <p:nvPr>
            <p:ph sz="quarter" idx="1"/>
          </p:nvPr>
        </p:nvSpPr>
        <p:spPr/>
        <p:txBody>
          <a:bodyPr>
            <a:normAutofit fontScale="85000" lnSpcReduction="20000"/>
          </a:bodyPr>
          <a:lstStyle/>
          <a:p>
            <a:r>
              <a:rPr lang="en-IE" dirty="0" smtClean="0"/>
              <a:t>Concepts of interest (measured by their variables) are hypothesised to be related to each other in some way</a:t>
            </a:r>
          </a:p>
          <a:p>
            <a:r>
              <a:rPr lang="en-IE" dirty="0"/>
              <a:t>The goal </a:t>
            </a:r>
            <a:r>
              <a:rPr lang="en-IE" dirty="0" smtClean="0"/>
              <a:t>is </a:t>
            </a:r>
            <a:r>
              <a:rPr lang="en-IE" dirty="0"/>
              <a:t>to summarize or describe accurately what is happening in the </a:t>
            </a:r>
            <a:r>
              <a:rPr lang="en-IE" dirty="0" smtClean="0"/>
              <a:t>data.</a:t>
            </a:r>
          </a:p>
          <a:p>
            <a:r>
              <a:rPr lang="en-IE" dirty="0" smtClean="0"/>
              <a:t>Easiest way to think about it is for bivariate data</a:t>
            </a:r>
          </a:p>
          <a:p>
            <a:pPr lvl="1"/>
            <a:r>
              <a:rPr lang="en-IE" dirty="0" smtClean="0"/>
              <a:t>Looking to model the pattern in ordered pairs where each member of the pair is the value of one of the variables of interest</a:t>
            </a:r>
          </a:p>
          <a:p>
            <a:pPr lvl="1"/>
            <a:r>
              <a:rPr lang="en-IE" dirty="0" smtClean="0"/>
              <a:t>Our statistical </a:t>
            </a:r>
            <a:r>
              <a:rPr lang="en-IE" dirty="0"/>
              <a:t>model takes the form of a mathematical </a:t>
            </a:r>
            <a:r>
              <a:rPr lang="en-IE" dirty="0" smtClean="0"/>
              <a:t>equation</a:t>
            </a:r>
          </a:p>
          <a:p>
            <a:pPr lvl="2"/>
            <a:r>
              <a:rPr lang="en-IE" dirty="0" err="1"/>
              <a:t>Outcome</a:t>
            </a:r>
            <a:r>
              <a:rPr lang="en-IE" baseline="-25000" dirty="0" err="1"/>
              <a:t>i</a:t>
            </a:r>
            <a:r>
              <a:rPr lang="en-IE" dirty="0"/>
              <a:t> = model + </a:t>
            </a:r>
            <a:r>
              <a:rPr lang="en-IE" dirty="0" err="1"/>
              <a:t>error</a:t>
            </a:r>
            <a:r>
              <a:rPr lang="en-IE" baseline="-25000" dirty="0" err="1"/>
              <a:t>i</a:t>
            </a:r>
            <a:r>
              <a:rPr lang="en-IE" baseline="-25000" dirty="0"/>
              <a:t> (</a:t>
            </a:r>
            <a:r>
              <a:rPr lang="en-IE" dirty="0" err="1"/>
              <a:t>i</a:t>
            </a:r>
            <a:r>
              <a:rPr lang="en-IE" dirty="0"/>
              <a:t> = </a:t>
            </a:r>
            <a:r>
              <a:rPr lang="en-IE" dirty="0" err="1"/>
              <a:t>ith</a:t>
            </a:r>
            <a:r>
              <a:rPr lang="en-IE" dirty="0"/>
              <a:t> case)</a:t>
            </a:r>
          </a:p>
          <a:p>
            <a:pPr lvl="2"/>
            <a:r>
              <a:rPr lang="en-IE" dirty="0"/>
              <a:t>Outcome in the data we observed = model we built + an error</a:t>
            </a:r>
          </a:p>
          <a:p>
            <a:pPr lvl="1"/>
            <a:r>
              <a:rPr lang="en-IE" dirty="0" smtClean="0"/>
              <a:t>In the linear model</a:t>
            </a:r>
            <a:endParaRPr lang="en-IE" dirty="0"/>
          </a:p>
          <a:p>
            <a:pPr lvl="2"/>
            <a:r>
              <a:rPr lang="en-IE" dirty="0" smtClean="0"/>
              <a:t>Trying to fit a line to it to model the pattern </a:t>
            </a:r>
          </a:p>
          <a:p>
            <a:pPr lvl="2"/>
            <a:r>
              <a:rPr lang="en-IE" dirty="0" smtClean="0"/>
              <a:t>Using the equation of a line y =  b</a:t>
            </a:r>
            <a:r>
              <a:rPr lang="en-IE" baseline="-25000" dirty="0" smtClean="0"/>
              <a:t>0</a:t>
            </a:r>
            <a:r>
              <a:rPr lang="en-IE" dirty="0" smtClean="0"/>
              <a:t> + b</a:t>
            </a:r>
            <a:r>
              <a:rPr lang="en-IE" baseline="-25000" dirty="0" smtClean="0"/>
              <a:t>1</a:t>
            </a:r>
            <a:r>
              <a:rPr lang="en-IE" dirty="0" smtClean="0"/>
              <a:t>x + e</a:t>
            </a:r>
          </a:p>
          <a:p>
            <a:pPr lvl="3"/>
            <a:r>
              <a:rPr lang="en-IE" dirty="0" smtClean="0"/>
              <a:t>Where y is our dependent (or outcome) variable and x is the independent (or predictor)</a:t>
            </a:r>
          </a:p>
          <a:p>
            <a:pPr lvl="3"/>
            <a:r>
              <a:rPr lang="en-IE" dirty="0" smtClean="0"/>
              <a:t>b</a:t>
            </a:r>
            <a:r>
              <a:rPr lang="en-IE" baseline="-25000" dirty="0" smtClean="0"/>
              <a:t>0 </a:t>
            </a:r>
            <a:r>
              <a:rPr lang="en-IE" dirty="0" smtClean="0"/>
              <a:t>is the intercept (value of y when x is 0)</a:t>
            </a:r>
          </a:p>
          <a:p>
            <a:pPr lvl="3"/>
            <a:r>
              <a:rPr lang="en-IE" dirty="0" smtClean="0"/>
              <a:t>e is </a:t>
            </a:r>
            <a:r>
              <a:rPr lang="en-IE" dirty="0"/>
              <a:t>the error term  </a:t>
            </a:r>
            <a:r>
              <a:rPr lang="en-IE" dirty="0" smtClean="0"/>
              <a:t> - the degree </a:t>
            </a:r>
            <a:r>
              <a:rPr lang="en-IE" dirty="0"/>
              <a:t>to which the line is in error in describing each </a:t>
            </a:r>
            <a:r>
              <a:rPr lang="en-IE" dirty="0" smtClean="0"/>
              <a:t>data point</a:t>
            </a:r>
          </a:p>
        </p:txBody>
      </p:sp>
    </p:spTree>
    <p:extLst>
      <p:ext uri="{BB962C8B-B14F-4D97-AF65-F5344CB8AC3E}">
        <p14:creationId xmlns:p14="http://schemas.microsoft.com/office/powerpoint/2010/main" val="1180592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WordArt 3"/>
          <p:cNvSpPr>
            <a:spLocks noChangeArrowheads="1" noChangeShapeType="1" noTextEdit="1"/>
          </p:cNvSpPr>
          <p:nvPr/>
        </p:nvSpPr>
        <p:spPr bwMode="auto">
          <a:xfrm>
            <a:off x="2771775" y="188913"/>
            <a:ext cx="3952875" cy="647700"/>
          </a:xfrm>
          <a:prstGeom prst="rect">
            <a:avLst/>
          </a:prstGeom>
        </p:spPr>
        <p:txBody>
          <a:bodyPr wrap="none" fromWordArt="1">
            <a:prstTxWarp prst="textPlain">
              <a:avLst>
                <a:gd name="adj" fmla="val 50000"/>
              </a:avLst>
            </a:prstTxWarp>
          </a:bodyPr>
          <a:lstStyle/>
          <a:p>
            <a:pPr algn="ctr"/>
            <a:endParaRPr lang="en-GB" sz="3600" kern="10" dirty="0">
              <a:ln w="25400">
                <a:solidFill>
                  <a:srgbClr val="000080"/>
                </a:solidFill>
                <a:round/>
                <a:headEnd/>
                <a:tailEnd/>
              </a:ln>
              <a:noFill/>
              <a:latin typeface="Arial Black"/>
            </a:endParaRPr>
          </a:p>
        </p:txBody>
      </p:sp>
      <p:sp>
        <p:nvSpPr>
          <p:cNvPr id="4" name="Title 3"/>
          <p:cNvSpPr>
            <a:spLocks noGrp="1"/>
          </p:cNvSpPr>
          <p:nvPr>
            <p:ph type="title"/>
          </p:nvPr>
        </p:nvSpPr>
        <p:spPr/>
        <p:txBody>
          <a:bodyPr>
            <a:normAutofit/>
          </a:bodyPr>
          <a:lstStyle/>
          <a:p>
            <a:r>
              <a:rPr lang="en-GB" dirty="0" smtClean="0"/>
              <a:t>Strength of relationships</a:t>
            </a:r>
            <a:endParaRPr lang="en-IE" dirty="0"/>
          </a:p>
        </p:txBody>
      </p:sp>
      <p:sp>
        <p:nvSpPr>
          <p:cNvPr id="3" name="Date Placeholder 2"/>
          <p:cNvSpPr>
            <a:spLocks noGrp="1"/>
          </p:cNvSpPr>
          <p:nvPr>
            <p:ph type="dt" sz="half" idx="10"/>
          </p:nvPr>
        </p:nvSpPr>
        <p:spPr/>
        <p:txBody>
          <a:bodyPr/>
          <a:lstStyle/>
          <a:p>
            <a:endParaRPr lang="en-IE" dirty="0"/>
          </a:p>
        </p:txBody>
      </p:sp>
      <p:pic>
        <p:nvPicPr>
          <p:cNvPr id="10441" name="Picture 201"/>
          <p:cNvPicPr>
            <a:picLocks noChangeAspect="1" noChangeArrowheads="1"/>
          </p:cNvPicPr>
          <p:nvPr/>
        </p:nvPicPr>
        <p:blipFill rotWithShape="1">
          <a:blip r:embed="rId3">
            <a:extLst>
              <a:ext uri="{28A0092B-C50C-407E-A947-70E740481C1C}">
                <a14:useLocalDpi xmlns:a14="http://schemas.microsoft.com/office/drawing/2010/main" val="0"/>
              </a:ext>
            </a:extLst>
          </a:blip>
          <a:srcRect l="2660" t="6725" r="3471" b="9406"/>
          <a:stretch/>
        </p:blipFill>
        <p:spPr bwMode="auto">
          <a:xfrm>
            <a:off x="755576" y="1268760"/>
            <a:ext cx="7089405" cy="4750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1933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nodePh="1">
                                  <p:stCondLst>
                                    <p:cond delay="0"/>
                                  </p:stCondLst>
                                  <p:endCondLst>
                                    <p:cond evt="begin" delay="0">
                                      <p:tn val="5"/>
                                    </p:cond>
                                  </p:endCondLst>
                                  <p:childTnLst>
                                    <p:set>
                                      <p:cBhvr>
                                        <p:cTn id="6" dur="1" fill="hold">
                                          <p:stCondLst>
                                            <p:cond delay="0"/>
                                          </p:stCondLst>
                                        </p:cTn>
                                        <p:tgtEl>
                                          <p:spTgt spid="36867"/>
                                        </p:tgtEl>
                                        <p:attrNameLst>
                                          <p:attrName>style.visibility</p:attrName>
                                        </p:attrNameLst>
                                      </p:cBhvr>
                                      <p:to>
                                        <p:strVal val="visible"/>
                                      </p:to>
                                    </p:set>
                                    <p:anim calcmode="lin" valueType="num">
                                      <p:cBhvr>
                                        <p:cTn id="7" dur="500" fill="hold"/>
                                        <p:tgtEl>
                                          <p:spTgt spid="36867"/>
                                        </p:tgtEl>
                                        <p:attrNameLst>
                                          <p:attrName>ppt_w</p:attrName>
                                        </p:attrNameLst>
                                      </p:cBhvr>
                                      <p:tavLst>
                                        <p:tav tm="0">
                                          <p:val>
                                            <p:fltVal val="0"/>
                                          </p:val>
                                        </p:tav>
                                        <p:tav tm="100000">
                                          <p:val>
                                            <p:strVal val="#ppt_w"/>
                                          </p:val>
                                        </p:tav>
                                      </p:tavLst>
                                    </p:anim>
                                    <p:anim calcmode="lin" valueType="num">
                                      <p:cBhvr>
                                        <p:cTn id="8" dur="500" fill="hold"/>
                                        <p:tgtEl>
                                          <p:spTgt spid="36867"/>
                                        </p:tgtEl>
                                        <p:attrNameLst>
                                          <p:attrName>ppt_h</p:attrName>
                                        </p:attrNameLst>
                                      </p:cBhvr>
                                      <p:tavLst>
                                        <p:tav tm="0">
                                          <p:val>
                                            <p:fltVal val="0"/>
                                          </p:val>
                                        </p:tav>
                                        <p:tav tm="100000">
                                          <p:val>
                                            <p:strVal val="#ppt_h"/>
                                          </p:val>
                                        </p:tav>
                                      </p:tavLst>
                                    </p:anim>
                                    <p:animEffect transition="in" filter="fade">
                                      <p:cBhvr>
                                        <p:cTn id="9" dur="500"/>
                                        <p:tgtEl>
                                          <p:spTgt spid="36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Assumptions Parametric Correlation</a:t>
            </a:r>
            <a:endParaRPr lang="en-IE" dirty="0"/>
          </a:p>
        </p:txBody>
      </p:sp>
      <p:sp>
        <p:nvSpPr>
          <p:cNvPr id="3" name="Content Placeholder 2"/>
          <p:cNvSpPr>
            <a:spLocks noGrp="1"/>
          </p:cNvSpPr>
          <p:nvPr>
            <p:ph sz="quarter" idx="1"/>
          </p:nvPr>
        </p:nvSpPr>
        <p:spPr/>
        <p:txBody>
          <a:bodyPr>
            <a:normAutofit/>
          </a:bodyPr>
          <a:lstStyle/>
          <a:p>
            <a:r>
              <a:rPr lang="en-IE" dirty="0" smtClean="0"/>
              <a:t>Pearson’s Correlation</a:t>
            </a:r>
          </a:p>
          <a:p>
            <a:r>
              <a:rPr lang="en-IE" dirty="0" smtClean="0"/>
              <a:t>Level of measurement</a:t>
            </a:r>
          </a:p>
          <a:p>
            <a:pPr lvl="1"/>
            <a:r>
              <a:rPr lang="en-IE" dirty="0" smtClean="0"/>
              <a:t>Interval or ratio</a:t>
            </a:r>
          </a:p>
          <a:p>
            <a:pPr lvl="1"/>
            <a:r>
              <a:rPr lang="en-IE" dirty="0" smtClean="0"/>
              <a:t>Exception: </a:t>
            </a:r>
          </a:p>
          <a:p>
            <a:pPr lvl="2"/>
            <a:r>
              <a:rPr lang="en-IE" dirty="0" smtClean="0"/>
              <a:t>You can have one independent variable with two categories (e.g. gender) and one continuous dependent. </a:t>
            </a:r>
          </a:p>
          <a:p>
            <a:pPr lvl="2"/>
            <a:r>
              <a:rPr lang="en-IE" dirty="0" smtClean="0"/>
              <a:t>Caveat: you must have approximately the same numbers of cases for each category of the categorical variable</a:t>
            </a:r>
          </a:p>
          <a:p>
            <a:r>
              <a:rPr lang="en-IE" dirty="0" smtClean="0"/>
              <a:t>Spearman’s Rho can be used for ordinal or ranked data</a:t>
            </a:r>
          </a:p>
        </p:txBody>
      </p:sp>
      <p:sp>
        <p:nvSpPr>
          <p:cNvPr id="4" name="Date Placeholder 3"/>
          <p:cNvSpPr>
            <a:spLocks noGrp="1"/>
          </p:cNvSpPr>
          <p:nvPr>
            <p:ph type="dt" sz="half" idx="10"/>
          </p:nvPr>
        </p:nvSpPr>
        <p:spPr/>
        <p:txBody>
          <a:bodyPr/>
          <a:lstStyle/>
          <a:p>
            <a:endParaRPr lang="en-IE" dirty="0"/>
          </a:p>
        </p:txBody>
      </p:sp>
    </p:spTree>
    <p:extLst>
      <p:ext uri="{BB962C8B-B14F-4D97-AF65-F5344CB8AC3E}">
        <p14:creationId xmlns:p14="http://schemas.microsoft.com/office/powerpoint/2010/main" val="3052315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Assumptions Parametric Correlation</a:t>
            </a:r>
            <a:endParaRPr lang="en-IE" dirty="0"/>
          </a:p>
        </p:txBody>
      </p:sp>
      <p:sp>
        <p:nvSpPr>
          <p:cNvPr id="3" name="Content Placeholder 2"/>
          <p:cNvSpPr>
            <a:spLocks noGrp="1"/>
          </p:cNvSpPr>
          <p:nvPr>
            <p:ph sz="quarter" idx="1"/>
          </p:nvPr>
        </p:nvSpPr>
        <p:spPr/>
        <p:txBody>
          <a:bodyPr>
            <a:normAutofit/>
          </a:bodyPr>
          <a:lstStyle/>
          <a:p>
            <a:r>
              <a:rPr lang="en-IE" dirty="0" smtClean="0"/>
              <a:t>Related Pairs</a:t>
            </a:r>
          </a:p>
          <a:p>
            <a:pPr lvl="1"/>
            <a:r>
              <a:rPr lang="en-IE" dirty="0" smtClean="0"/>
              <a:t>Each case must provide a score on the two independent variables</a:t>
            </a:r>
          </a:p>
          <a:p>
            <a:r>
              <a:rPr lang="en-IE" dirty="0" smtClean="0"/>
              <a:t>Independence of observations</a:t>
            </a:r>
          </a:p>
          <a:p>
            <a:pPr lvl="1"/>
            <a:r>
              <a:rPr lang="en-IE" dirty="0" smtClean="0"/>
              <a:t>Each measurement must not be influenced by any other</a:t>
            </a:r>
          </a:p>
          <a:p>
            <a:pPr lvl="1"/>
            <a:r>
              <a:rPr lang="en-IE" dirty="0" smtClean="0"/>
              <a:t>E.g. if studying TV habits on children and all children are from same family then behaviours of one child are likely to affect all so observation is unlikely to be independent</a:t>
            </a:r>
          </a:p>
          <a:p>
            <a:pPr lvl="1"/>
            <a:endParaRPr lang="en-IE" dirty="0"/>
          </a:p>
        </p:txBody>
      </p:sp>
      <p:sp>
        <p:nvSpPr>
          <p:cNvPr id="4" name="Date Placeholder 3"/>
          <p:cNvSpPr>
            <a:spLocks noGrp="1"/>
          </p:cNvSpPr>
          <p:nvPr>
            <p:ph type="dt" sz="half" idx="10"/>
          </p:nvPr>
        </p:nvSpPr>
        <p:spPr/>
        <p:txBody>
          <a:bodyPr/>
          <a:lstStyle/>
          <a:p>
            <a:endParaRPr lang="en-IE" dirty="0"/>
          </a:p>
        </p:txBody>
      </p:sp>
    </p:spTree>
    <p:extLst>
      <p:ext uri="{BB962C8B-B14F-4D97-AF65-F5344CB8AC3E}">
        <p14:creationId xmlns:p14="http://schemas.microsoft.com/office/powerpoint/2010/main" val="15867823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Assumptions for Parametric Correlation</a:t>
            </a:r>
            <a:endParaRPr lang="en-IE" dirty="0"/>
          </a:p>
        </p:txBody>
      </p:sp>
      <p:sp>
        <p:nvSpPr>
          <p:cNvPr id="3" name="Content Placeholder 2"/>
          <p:cNvSpPr>
            <a:spLocks noGrp="1"/>
          </p:cNvSpPr>
          <p:nvPr>
            <p:ph sz="quarter" idx="1"/>
          </p:nvPr>
        </p:nvSpPr>
        <p:spPr/>
        <p:txBody>
          <a:bodyPr>
            <a:normAutofit fontScale="92500" lnSpcReduction="10000"/>
          </a:bodyPr>
          <a:lstStyle/>
          <a:p>
            <a:r>
              <a:rPr lang="en-IE" dirty="0" smtClean="0"/>
              <a:t>Normality</a:t>
            </a:r>
          </a:p>
          <a:p>
            <a:pPr lvl="1"/>
            <a:r>
              <a:rPr lang="en-IE" dirty="0" smtClean="0"/>
              <a:t>Scores should be normally distributed</a:t>
            </a:r>
          </a:p>
          <a:p>
            <a:pPr lvl="1"/>
            <a:r>
              <a:rPr lang="en-IE" dirty="0" smtClean="0"/>
              <a:t>Inspect histograms for each variable</a:t>
            </a:r>
          </a:p>
          <a:p>
            <a:r>
              <a:rPr lang="en-IE" dirty="0" smtClean="0"/>
              <a:t>Linearity</a:t>
            </a:r>
          </a:p>
          <a:p>
            <a:pPr lvl="1"/>
            <a:r>
              <a:rPr lang="en-IE" dirty="0" smtClean="0"/>
              <a:t>There must be a linear relationship between the two variables</a:t>
            </a:r>
          </a:p>
          <a:p>
            <a:pPr lvl="1"/>
            <a:r>
              <a:rPr lang="en-IE" dirty="0" smtClean="0"/>
              <a:t>Inspect a scatterplot and you should see a straight line not a curve</a:t>
            </a:r>
          </a:p>
          <a:p>
            <a:r>
              <a:rPr lang="en-IE" dirty="0" smtClean="0"/>
              <a:t>Homoscedasticity</a:t>
            </a:r>
          </a:p>
          <a:p>
            <a:pPr lvl="1"/>
            <a:r>
              <a:rPr lang="en-IE" dirty="0" smtClean="0"/>
              <a:t>Variability of variable 1 should be similar to variable 2 </a:t>
            </a:r>
          </a:p>
          <a:p>
            <a:pPr lvl="1"/>
            <a:r>
              <a:rPr lang="en-IE" dirty="0" smtClean="0"/>
              <a:t>Check scatterplot</a:t>
            </a:r>
          </a:p>
          <a:p>
            <a:pPr lvl="2"/>
            <a:r>
              <a:rPr lang="en-IE" dirty="0" smtClean="0"/>
              <a:t>Looking at distance </a:t>
            </a:r>
            <a:r>
              <a:rPr lang="en-IE" dirty="0"/>
              <a:t>between the points to that straight line. </a:t>
            </a:r>
            <a:endParaRPr lang="en-IE" dirty="0" smtClean="0"/>
          </a:p>
          <a:p>
            <a:pPr lvl="2"/>
            <a:r>
              <a:rPr lang="en-IE" dirty="0" smtClean="0"/>
              <a:t>The </a:t>
            </a:r>
            <a:r>
              <a:rPr lang="en-IE" dirty="0"/>
              <a:t>shape of the scatterplot should be tube-like </a:t>
            </a:r>
            <a:r>
              <a:rPr lang="en-IE" dirty="0" smtClean="0"/>
              <a:t>or rectangular in </a:t>
            </a:r>
            <a:r>
              <a:rPr lang="en-IE" dirty="0"/>
              <a:t>shape. </a:t>
            </a:r>
            <a:endParaRPr lang="en-IE" dirty="0" smtClean="0"/>
          </a:p>
          <a:p>
            <a:pPr lvl="2"/>
            <a:r>
              <a:rPr lang="en-IE" dirty="0" smtClean="0"/>
              <a:t>If </a:t>
            </a:r>
            <a:r>
              <a:rPr lang="en-IE" dirty="0"/>
              <a:t>the shape is cone-like, then </a:t>
            </a:r>
            <a:r>
              <a:rPr lang="en-IE" dirty="0" smtClean="0"/>
              <a:t>homoscedasticity </a:t>
            </a:r>
            <a:r>
              <a:rPr lang="en-IE" dirty="0"/>
              <a:t>would not be met</a:t>
            </a:r>
            <a:r>
              <a:rPr lang="en-IE" dirty="0" smtClean="0"/>
              <a:t>.</a:t>
            </a:r>
          </a:p>
          <a:p>
            <a:pPr lvl="1"/>
            <a:r>
              <a:rPr lang="en-IE" dirty="0" smtClean="0"/>
              <a:t>It is a matter of degree</a:t>
            </a:r>
          </a:p>
        </p:txBody>
      </p:sp>
      <p:sp>
        <p:nvSpPr>
          <p:cNvPr id="4" name="Date Placeholder 3"/>
          <p:cNvSpPr>
            <a:spLocks noGrp="1"/>
          </p:cNvSpPr>
          <p:nvPr>
            <p:ph type="dt" sz="half" idx="10"/>
          </p:nvPr>
        </p:nvSpPr>
        <p:spPr/>
        <p:txBody>
          <a:bodyPr/>
          <a:lstStyle/>
          <a:p>
            <a:endParaRPr lang="en-IE" dirty="0"/>
          </a:p>
        </p:txBody>
      </p:sp>
    </p:spTree>
    <p:extLst>
      <p:ext uri="{BB962C8B-B14F-4D97-AF65-F5344CB8AC3E}">
        <p14:creationId xmlns:p14="http://schemas.microsoft.com/office/powerpoint/2010/main" val="10989830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Homoscedasticity</a:t>
            </a:r>
          </a:p>
        </p:txBody>
      </p:sp>
      <p:sp>
        <p:nvSpPr>
          <p:cNvPr id="3" name="Content Placeholder 2"/>
          <p:cNvSpPr>
            <a:spLocks noGrp="1"/>
          </p:cNvSpPr>
          <p:nvPr>
            <p:ph sz="quarter" idx="1"/>
          </p:nvPr>
        </p:nvSpPr>
        <p:spPr/>
        <p:txBody>
          <a:bodyPr>
            <a:normAutofit fontScale="85000" lnSpcReduction="20000"/>
          </a:bodyPr>
          <a:lstStyle/>
          <a:p>
            <a:r>
              <a:rPr lang="en-IE" dirty="0" smtClean="0"/>
              <a:t>We are interested in the relationship between income levels and spending on gadgets. </a:t>
            </a:r>
            <a:endParaRPr lang="en-IE" dirty="0"/>
          </a:p>
          <a:p>
            <a:r>
              <a:rPr lang="en-IE" dirty="0" smtClean="0"/>
              <a:t>We want to investigate if income level could be considered to predict the level of spending on gadgets.</a:t>
            </a:r>
          </a:p>
          <a:p>
            <a:r>
              <a:rPr lang="en-IE" dirty="0" smtClean="0"/>
              <a:t>We find a strong</a:t>
            </a:r>
            <a:r>
              <a:rPr lang="en-IE" dirty="0"/>
              <a:t>, positive association between income and spending. </a:t>
            </a:r>
            <a:endParaRPr lang="en-IE" dirty="0" smtClean="0"/>
          </a:p>
          <a:p>
            <a:pPr lvl="1"/>
            <a:r>
              <a:rPr lang="en-IE" dirty="0" smtClean="0"/>
              <a:t>So far so good.</a:t>
            </a:r>
          </a:p>
          <a:p>
            <a:r>
              <a:rPr lang="en-IE" dirty="0" smtClean="0"/>
              <a:t>But when we look at our pattern graphically we find the levels of spend are low for low incomes </a:t>
            </a:r>
          </a:p>
          <a:p>
            <a:pPr lvl="1"/>
            <a:r>
              <a:rPr lang="en-IE" dirty="0" smtClean="0"/>
              <a:t>This makes sense people with low incomes don’t spend lots of money on luxury items</a:t>
            </a:r>
          </a:p>
          <a:p>
            <a:r>
              <a:rPr lang="en-IE" dirty="0" smtClean="0"/>
              <a:t>And we find the level of spend varies for those with high incomes</a:t>
            </a:r>
          </a:p>
          <a:p>
            <a:pPr lvl="1"/>
            <a:r>
              <a:rPr lang="en-IE" dirty="0" smtClean="0"/>
              <a:t>Again this makes sense, some people are more moderate in their spending than others</a:t>
            </a:r>
          </a:p>
          <a:p>
            <a:r>
              <a:rPr lang="en-IE" dirty="0" smtClean="0"/>
              <a:t>We therefore have </a:t>
            </a:r>
            <a:r>
              <a:rPr lang="en-IE" b="1" dirty="0" smtClean="0"/>
              <a:t>heteroscedasticity</a:t>
            </a:r>
            <a:r>
              <a:rPr lang="en-IE" dirty="0" smtClean="0"/>
              <a:t> which means that it doesn’t make sense to base any prediction based on this relationship</a:t>
            </a:r>
          </a:p>
        </p:txBody>
      </p:sp>
    </p:spTree>
    <p:extLst>
      <p:ext uri="{BB962C8B-B14F-4D97-AF65-F5344CB8AC3E}">
        <p14:creationId xmlns:p14="http://schemas.microsoft.com/office/powerpoint/2010/main" val="37701271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smtClean="0"/>
              <a:t>Homoscedasticity</a:t>
            </a:r>
            <a:endParaRPr lang="en-IE" dirty="0"/>
          </a:p>
        </p:txBody>
      </p:sp>
      <p:sp>
        <p:nvSpPr>
          <p:cNvPr id="3" name="Date Placeholder 2"/>
          <p:cNvSpPr>
            <a:spLocks noGrp="1"/>
          </p:cNvSpPr>
          <p:nvPr>
            <p:ph type="dt" sz="half" idx="10"/>
          </p:nvPr>
        </p:nvSpPr>
        <p:spPr/>
        <p:txBody>
          <a:bodyPr/>
          <a:lstStyle/>
          <a:p>
            <a:endParaRPr lang="en-IE"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559" y="2038350"/>
            <a:ext cx="6201480" cy="3334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47672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Getting Started With Analysis</a:t>
            </a:r>
            <a:endParaRPr lang="en-IE" dirty="0"/>
          </a:p>
        </p:txBody>
      </p:sp>
      <p:sp>
        <p:nvSpPr>
          <p:cNvPr id="3" name="Content Placeholder 2"/>
          <p:cNvSpPr>
            <a:spLocks noGrp="1"/>
          </p:cNvSpPr>
          <p:nvPr>
            <p:ph sz="quarter" idx="1"/>
          </p:nvPr>
        </p:nvSpPr>
        <p:spPr/>
        <p:txBody>
          <a:bodyPr/>
          <a:lstStyle/>
          <a:p>
            <a:r>
              <a:rPr lang="en-IE" dirty="0" smtClean="0"/>
              <a:t>Inspect your data</a:t>
            </a:r>
          </a:p>
          <a:p>
            <a:r>
              <a:rPr lang="en-IE" dirty="0" smtClean="0"/>
              <a:t>Generate your descriptive statistics</a:t>
            </a:r>
          </a:p>
          <a:p>
            <a:r>
              <a:rPr lang="en-IE" dirty="0" smtClean="0"/>
              <a:t>Generate your visuals (graphs)</a:t>
            </a:r>
          </a:p>
          <a:p>
            <a:r>
              <a:rPr lang="en-IE" dirty="0" smtClean="0"/>
              <a:t>Make decisions about normality</a:t>
            </a:r>
          </a:p>
          <a:p>
            <a:pPr lvl="1"/>
            <a:r>
              <a:rPr lang="en-IE" dirty="0" smtClean="0"/>
              <a:t>Choose the correct tests</a:t>
            </a:r>
            <a:endParaRPr lang="en-IE" dirty="0"/>
          </a:p>
        </p:txBody>
      </p:sp>
    </p:spTree>
    <p:extLst>
      <p:ext uri="{BB962C8B-B14F-4D97-AF65-F5344CB8AC3E}">
        <p14:creationId xmlns:p14="http://schemas.microsoft.com/office/powerpoint/2010/main" val="1299565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Example Pearson Correlation</a:t>
            </a:r>
            <a:endParaRPr lang="en-IE" dirty="0"/>
          </a:p>
        </p:txBody>
      </p:sp>
      <p:sp>
        <p:nvSpPr>
          <p:cNvPr id="4" name="Date Placeholder 3"/>
          <p:cNvSpPr>
            <a:spLocks noGrp="1"/>
          </p:cNvSpPr>
          <p:nvPr>
            <p:ph type="dt" sz="half" idx="10"/>
          </p:nvPr>
        </p:nvSpPr>
        <p:spPr/>
        <p:txBody>
          <a:bodyPr/>
          <a:lstStyle/>
          <a:p>
            <a:endParaRPr lang="en-IE" dirty="0"/>
          </a:p>
        </p:txBody>
      </p:sp>
      <p:sp>
        <p:nvSpPr>
          <p:cNvPr id="3" name="Content Placeholder 2"/>
          <p:cNvSpPr>
            <a:spLocks noGrp="1"/>
          </p:cNvSpPr>
          <p:nvPr>
            <p:ph sz="quarter" idx="1"/>
          </p:nvPr>
        </p:nvSpPr>
        <p:spPr/>
        <p:txBody>
          <a:bodyPr>
            <a:normAutofit/>
          </a:bodyPr>
          <a:lstStyle/>
          <a:p>
            <a:r>
              <a:rPr lang="en-IE" dirty="0" smtClean="0"/>
              <a:t>For the dataset </a:t>
            </a:r>
            <a:r>
              <a:rPr lang="en-IE" dirty="0" err="1" smtClean="0"/>
              <a:t>survey.sav</a:t>
            </a:r>
            <a:r>
              <a:rPr lang="en-IE" dirty="0" smtClean="0"/>
              <a:t> (SPSS), survey.dat (R)</a:t>
            </a:r>
            <a:endParaRPr lang="en-IE" dirty="0"/>
          </a:p>
          <a:p>
            <a:pPr lvl="1"/>
            <a:r>
              <a:rPr lang="en-IE" dirty="0"/>
              <a:t>SPSS Survival Manual 6</a:t>
            </a:r>
            <a:r>
              <a:rPr lang="en-IE" baseline="30000" dirty="0"/>
              <a:t>th</a:t>
            </a:r>
            <a:r>
              <a:rPr lang="en-IE" dirty="0"/>
              <a:t> Edition Julie Pallant</a:t>
            </a:r>
          </a:p>
          <a:p>
            <a:pPr lvl="1"/>
            <a:r>
              <a:rPr lang="en-IE" dirty="0" smtClean="0">
                <a:hlinkClick r:id="rId2"/>
              </a:rPr>
              <a:t>http</a:t>
            </a:r>
            <a:r>
              <a:rPr lang="en-IE" dirty="0">
                <a:hlinkClick r:id="rId2"/>
              </a:rPr>
              <a:t>://spss.allenandunwin.com.s3-website-ap-southeast-2.amazonaws.com/data-files.html#.</a:t>
            </a:r>
            <a:r>
              <a:rPr lang="en-IE" dirty="0" smtClean="0">
                <a:hlinkClick r:id="rId2"/>
              </a:rPr>
              <a:t>Wb0vvnWP-po</a:t>
            </a:r>
            <a:endParaRPr lang="en-IE" dirty="0" smtClean="0"/>
          </a:p>
          <a:p>
            <a:pPr lvl="1"/>
            <a:r>
              <a:rPr lang="en-IE" dirty="0"/>
              <a:t>Dataset created from a designed to explore the factors that impact on respondents’ psychological adjustment and wellbeing</a:t>
            </a:r>
            <a:r>
              <a:rPr lang="en-IE" dirty="0" smtClean="0"/>
              <a:t>.</a:t>
            </a:r>
          </a:p>
          <a:p>
            <a:pPr lvl="1"/>
            <a:r>
              <a:rPr lang="en-IE" dirty="0" smtClean="0"/>
              <a:t>R dataset has been made available to </a:t>
            </a:r>
            <a:r>
              <a:rPr lang="en-IE" dirty="0" smtClean="0"/>
              <a:t>you (survey.dat)</a:t>
            </a:r>
            <a:endParaRPr lang="en-IE" dirty="0" smtClean="0"/>
          </a:p>
          <a:p>
            <a:pPr lvl="1"/>
            <a:r>
              <a:rPr lang="en-IE" dirty="0" smtClean="0"/>
              <a:t>To load the data in R the command is  (as usual change the location to reflect where you have the file saved</a:t>
            </a:r>
          </a:p>
          <a:p>
            <a:pPr marL="822960" lvl="3" indent="0">
              <a:buNone/>
            </a:pPr>
            <a:r>
              <a:rPr lang="en-IE" dirty="0">
                <a:latin typeface="Courier New" panose="02070309020205020404" pitchFamily="49" charset="0"/>
                <a:cs typeface="Courier New" panose="02070309020205020404" pitchFamily="49" charset="0"/>
              </a:rPr>
              <a:t>survey &lt;- </a:t>
            </a:r>
            <a:r>
              <a:rPr lang="en-IE" dirty="0" err="1">
                <a:latin typeface="Courier New" panose="02070309020205020404" pitchFamily="49" charset="0"/>
                <a:cs typeface="Courier New" panose="02070309020205020404" pitchFamily="49" charset="0"/>
              </a:rPr>
              <a:t>read.table</a:t>
            </a:r>
            <a:r>
              <a:rPr lang="en-IE" dirty="0" smtClean="0">
                <a:latin typeface="Courier New" panose="02070309020205020404" pitchFamily="49" charset="0"/>
                <a:cs typeface="Courier New" panose="02070309020205020404" pitchFamily="49" charset="0"/>
              </a:rPr>
              <a:t>("survey.dat</a:t>
            </a:r>
            <a:r>
              <a:rPr lang="en-IE" dirty="0" smtClean="0">
                <a:latin typeface="Courier New" panose="02070309020205020404" pitchFamily="49" charset="0"/>
                <a:cs typeface="Courier New" panose="02070309020205020404" pitchFamily="49" charset="0"/>
              </a:rPr>
              <a:t>”)</a:t>
            </a:r>
          </a:p>
        </p:txBody>
      </p:sp>
      <p:sp>
        <p:nvSpPr>
          <p:cNvPr id="5" name="TextBox 4"/>
          <p:cNvSpPr txBox="1"/>
          <p:nvPr/>
        </p:nvSpPr>
        <p:spPr>
          <a:xfrm>
            <a:off x="323528" y="5733256"/>
            <a:ext cx="7920880" cy="369332"/>
          </a:xfrm>
          <a:prstGeom prst="rect">
            <a:avLst/>
          </a:prstGeom>
          <a:noFill/>
        </p:spPr>
        <p:txBody>
          <a:bodyPr wrap="square" rtlCol="0">
            <a:spAutoFit/>
          </a:bodyPr>
          <a:lstStyle/>
          <a:p>
            <a:r>
              <a:rPr lang="en-IE" dirty="0" smtClean="0"/>
              <a:t>PSIWeek3-Lecture.rmd contains all the commands.</a:t>
            </a:r>
            <a:endParaRPr lang="en-IE" dirty="0"/>
          </a:p>
        </p:txBody>
      </p:sp>
    </p:spTree>
    <p:extLst>
      <p:ext uri="{BB962C8B-B14F-4D97-AF65-F5344CB8AC3E}">
        <p14:creationId xmlns:p14="http://schemas.microsoft.com/office/powerpoint/2010/main" val="40314436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Example Pearson Correlation</a:t>
            </a:r>
            <a:endParaRPr lang="en-IE" dirty="0"/>
          </a:p>
        </p:txBody>
      </p:sp>
      <p:sp>
        <p:nvSpPr>
          <p:cNvPr id="4" name="Date Placeholder 3"/>
          <p:cNvSpPr>
            <a:spLocks noGrp="1"/>
          </p:cNvSpPr>
          <p:nvPr>
            <p:ph type="dt" sz="half" idx="10"/>
          </p:nvPr>
        </p:nvSpPr>
        <p:spPr/>
        <p:txBody>
          <a:bodyPr/>
          <a:lstStyle/>
          <a:p>
            <a:endParaRPr lang="en-IE" dirty="0"/>
          </a:p>
        </p:txBody>
      </p:sp>
      <p:sp>
        <p:nvSpPr>
          <p:cNvPr id="3" name="Content Placeholder 2"/>
          <p:cNvSpPr>
            <a:spLocks noGrp="1"/>
          </p:cNvSpPr>
          <p:nvPr>
            <p:ph sz="quarter" idx="1"/>
          </p:nvPr>
        </p:nvSpPr>
        <p:spPr/>
        <p:txBody>
          <a:bodyPr/>
          <a:lstStyle/>
          <a:p>
            <a:r>
              <a:rPr lang="en-IE" dirty="0" smtClean="0"/>
              <a:t>Question:</a:t>
            </a:r>
          </a:p>
          <a:p>
            <a:pPr lvl="1"/>
            <a:r>
              <a:rPr lang="en-IE" dirty="0" smtClean="0"/>
              <a:t>“Is there a relationship between respondents’ feelings of control and their level of perceived stress?</a:t>
            </a:r>
          </a:p>
          <a:p>
            <a:r>
              <a:rPr lang="en-IE" dirty="0" smtClean="0"/>
              <a:t>Variables:</a:t>
            </a:r>
          </a:p>
          <a:p>
            <a:pPr lvl="1"/>
            <a:r>
              <a:rPr lang="en-IE" dirty="0" smtClean="0"/>
              <a:t>Feeing of control</a:t>
            </a:r>
          </a:p>
          <a:p>
            <a:pPr lvl="2"/>
            <a:r>
              <a:rPr lang="en-IE" b="1" dirty="0" err="1" smtClean="0"/>
              <a:t>tpcoiss</a:t>
            </a:r>
            <a:r>
              <a:rPr lang="en-IE" dirty="0" smtClean="0"/>
              <a:t> </a:t>
            </a:r>
            <a:endParaRPr lang="en-IE" dirty="0" smtClean="0"/>
          </a:p>
          <a:p>
            <a:pPr lvl="2"/>
            <a:r>
              <a:rPr lang="en-IE" dirty="0" smtClean="0"/>
              <a:t>Total PCOISS </a:t>
            </a:r>
            <a:r>
              <a:rPr lang="en-IE" dirty="0" smtClean="0"/>
              <a:t>derived from the PCOISS questionnaire (</a:t>
            </a:r>
            <a:r>
              <a:rPr lang="en-IE" dirty="0" err="1" smtClean="0"/>
              <a:t>tpcoiss</a:t>
            </a:r>
            <a:r>
              <a:rPr lang="en-IE" dirty="0" smtClean="0"/>
              <a:t>)</a:t>
            </a:r>
          </a:p>
          <a:p>
            <a:pPr lvl="2"/>
            <a:r>
              <a:rPr lang="en-IE" b="1" dirty="0" smtClean="0"/>
              <a:t>Dependent  variable</a:t>
            </a:r>
          </a:p>
          <a:p>
            <a:pPr lvl="1"/>
            <a:r>
              <a:rPr lang="en-IE" dirty="0" smtClean="0"/>
              <a:t>Total Perceived Stress </a:t>
            </a:r>
          </a:p>
          <a:p>
            <a:pPr lvl="2"/>
            <a:r>
              <a:rPr lang="en-IE" b="1" dirty="0" err="1" smtClean="0"/>
              <a:t>tpstress</a:t>
            </a:r>
            <a:endParaRPr lang="en-IE" b="1" dirty="0" smtClean="0"/>
          </a:p>
          <a:p>
            <a:pPr lvl="2"/>
            <a:r>
              <a:rPr lang="en-IE" dirty="0" smtClean="0"/>
              <a:t>Derived from the perceived stress questionnaire</a:t>
            </a:r>
            <a:endParaRPr lang="en-IE" dirty="0" smtClean="0"/>
          </a:p>
          <a:p>
            <a:pPr lvl="2"/>
            <a:r>
              <a:rPr lang="en-IE" b="1" dirty="0" smtClean="0"/>
              <a:t>Independent variable</a:t>
            </a:r>
            <a:endParaRPr lang="en-IE" b="1" dirty="0"/>
          </a:p>
        </p:txBody>
      </p:sp>
    </p:spTree>
    <p:extLst>
      <p:ext uri="{BB962C8B-B14F-4D97-AF65-F5344CB8AC3E}">
        <p14:creationId xmlns:p14="http://schemas.microsoft.com/office/powerpoint/2010/main" val="2654707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Plots and Histograms</a:t>
            </a:r>
            <a:endParaRPr lang="en-IE" dirty="0"/>
          </a:p>
        </p:txBody>
      </p:sp>
      <p:sp>
        <p:nvSpPr>
          <p:cNvPr id="3" name="Date Placeholder 2"/>
          <p:cNvSpPr>
            <a:spLocks noGrp="1"/>
          </p:cNvSpPr>
          <p:nvPr>
            <p:ph type="dt" sz="half" idx="10"/>
          </p:nvPr>
        </p:nvSpPr>
        <p:spPr/>
        <p:txBody>
          <a:bodyPr/>
          <a:lstStyle/>
          <a:p>
            <a:endParaRPr lang="en-IE" dirty="0"/>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988840"/>
            <a:ext cx="8151905"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58105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Correlation - what are we interested in?</a:t>
            </a:r>
            <a:endParaRPr lang="en-IE" dirty="0"/>
          </a:p>
        </p:txBody>
      </p:sp>
      <p:sp>
        <p:nvSpPr>
          <p:cNvPr id="3" name="Content Placeholder 2"/>
          <p:cNvSpPr>
            <a:spLocks noGrp="1"/>
          </p:cNvSpPr>
          <p:nvPr>
            <p:ph sz="quarter" idx="1"/>
          </p:nvPr>
        </p:nvSpPr>
        <p:spPr/>
        <p:txBody>
          <a:bodyPr/>
          <a:lstStyle/>
          <a:p>
            <a:r>
              <a:rPr lang="en-IE" dirty="0" smtClean="0"/>
              <a:t>Direction</a:t>
            </a:r>
          </a:p>
          <a:p>
            <a:pPr lvl="1"/>
            <a:r>
              <a:rPr lang="en-IE" dirty="0" smtClean="0"/>
              <a:t>Positive or negative</a:t>
            </a:r>
          </a:p>
          <a:p>
            <a:pPr lvl="1"/>
            <a:r>
              <a:rPr lang="en-IE" dirty="0" smtClean="0"/>
              <a:t>Slope of the line</a:t>
            </a:r>
          </a:p>
          <a:p>
            <a:r>
              <a:rPr lang="en-IE" dirty="0" smtClean="0"/>
              <a:t>Strength</a:t>
            </a:r>
          </a:p>
          <a:p>
            <a:pPr lvl="1"/>
            <a:r>
              <a:rPr lang="en-IE" dirty="0" smtClean="0"/>
              <a:t>How close are the data points to the line</a:t>
            </a:r>
          </a:p>
          <a:p>
            <a:pPr lvl="2"/>
            <a:r>
              <a:rPr lang="en-IE" dirty="0" smtClean="0"/>
              <a:t>Very close = strong</a:t>
            </a:r>
          </a:p>
          <a:p>
            <a:pPr lvl="2"/>
            <a:r>
              <a:rPr lang="en-IE" dirty="0" smtClean="0"/>
              <a:t>Very dispersed = weak</a:t>
            </a:r>
          </a:p>
          <a:p>
            <a:pPr marL="594360" lvl="2" indent="0">
              <a:buNone/>
            </a:pPr>
            <a:endParaRPr lang="en-IE" dirty="0"/>
          </a:p>
        </p:txBody>
      </p:sp>
    </p:spTree>
    <p:extLst>
      <p:ext uri="{BB962C8B-B14F-4D97-AF65-F5344CB8AC3E}">
        <p14:creationId xmlns:p14="http://schemas.microsoft.com/office/powerpoint/2010/main" val="40732443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lstStyle/>
          <a:p>
            <a:pPr eaLnBrk="1" hangingPunct="1">
              <a:defRPr/>
            </a:pPr>
            <a:r>
              <a:rPr lang="en-US" altLang="en-US" dirty="0" smtClean="0"/>
              <a:t>Normal Quantile Plot</a:t>
            </a:r>
          </a:p>
        </p:txBody>
      </p:sp>
      <p:sp>
        <p:nvSpPr>
          <p:cNvPr id="11267" name="Rectangle 3"/>
          <p:cNvSpPr>
            <a:spLocks noGrp="1" noChangeArrowheads="1"/>
          </p:cNvSpPr>
          <p:nvPr>
            <p:ph type="body" idx="1"/>
          </p:nvPr>
        </p:nvSpPr>
        <p:spPr/>
        <p:txBody>
          <a:bodyPr/>
          <a:lstStyle/>
          <a:p>
            <a:pPr eaLnBrk="1" hangingPunct="1">
              <a:defRPr/>
            </a:pPr>
            <a:r>
              <a:rPr lang="en-US" altLang="en-US" dirty="0" smtClean="0"/>
              <a:t>Basically compares the spacing of our data to what we would expect to see in terms of spacing if our data were approximately normal.</a:t>
            </a:r>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124200"/>
            <a:ext cx="3962400" cy="363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11277" name="Ink 13"/>
              <p14:cNvContentPartPr>
                <a14:cpLocks xmlns:a14="http://schemas.microsoft.com/office/drawing/2010/main" noRot="1" noChangeAspect="1" noEditPoints="1" noChangeArrowheads="1" noChangeShapeType="1"/>
              </p14:cNvContentPartPr>
              <p14:nvPr/>
            </p14:nvContentPartPr>
            <p14:xfrm>
              <a:off x="2741613" y="5727700"/>
              <a:ext cx="20637" cy="4763"/>
            </p14:xfrm>
          </p:contentPart>
        </mc:Choice>
        <mc:Fallback xmlns="">
          <p:pic>
            <p:nvPicPr>
              <p:cNvPr id="11277" name="Ink 13"/>
              <p:cNvPicPr>
                <a:picLocks noRot="1" noChangeAspect="1" noEditPoints="1" noChangeArrowheads="1" noChangeShapeType="1"/>
              </p:cNvPicPr>
              <p:nvPr/>
            </p:nvPicPr>
            <p:blipFill>
              <a:blip r:embed="rId4"/>
              <a:stretch>
                <a:fillRect/>
              </a:stretch>
            </p:blipFill>
            <p:spPr>
              <a:xfrm>
                <a:off x="2734010" y="5714144"/>
                <a:ext cx="37653" cy="3041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278" name="Ink 14"/>
              <p14:cNvContentPartPr>
                <a14:cpLocks xmlns:a14="http://schemas.microsoft.com/office/drawing/2010/main" noRot="1" noChangeAspect="1" noEditPoints="1" noChangeArrowheads="1" noChangeShapeType="1"/>
              </p14:cNvContentPartPr>
              <p14:nvPr/>
            </p14:nvContentPartPr>
            <p14:xfrm>
              <a:off x="2860675" y="5676900"/>
              <a:ext cx="28575" cy="19050"/>
            </p14:xfrm>
          </p:contentPart>
        </mc:Choice>
        <mc:Fallback xmlns="">
          <p:pic>
            <p:nvPicPr>
              <p:cNvPr id="11278" name="Ink 14"/>
              <p:cNvPicPr>
                <a:picLocks noRot="1" noChangeAspect="1" noEditPoints="1" noChangeArrowheads="1" noChangeShapeType="1"/>
              </p:cNvPicPr>
              <p:nvPr/>
            </p:nvPicPr>
            <p:blipFill>
              <a:blip r:embed="rId6"/>
              <a:stretch>
                <a:fillRect/>
              </a:stretch>
            </p:blipFill>
            <p:spPr>
              <a:xfrm>
                <a:off x="2844760" y="5667555"/>
                <a:ext cx="58959" cy="4421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279" name="Ink 15"/>
              <p14:cNvContentPartPr>
                <a14:cpLocks xmlns:a14="http://schemas.microsoft.com/office/drawing/2010/main" noRot="1" noChangeAspect="1" noEditPoints="1" noChangeArrowheads="1" noChangeShapeType="1"/>
              </p14:cNvContentPartPr>
              <p14:nvPr/>
            </p14:nvContentPartPr>
            <p14:xfrm>
              <a:off x="2979738" y="5678488"/>
              <a:ext cx="7937" cy="15875"/>
            </p14:xfrm>
          </p:contentPart>
        </mc:Choice>
        <mc:Fallback xmlns="">
          <p:pic>
            <p:nvPicPr>
              <p:cNvPr id="11279" name="Ink 15"/>
              <p:cNvPicPr>
                <a:picLocks noRot="1" noChangeAspect="1" noEditPoints="1" noChangeArrowheads="1" noChangeShapeType="1"/>
              </p:cNvPicPr>
              <p:nvPr/>
            </p:nvPicPr>
            <p:blipFill>
              <a:blip r:embed="rId8"/>
              <a:stretch>
                <a:fillRect/>
              </a:stretch>
            </p:blipFill>
            <p:spPr>
              <a:xfrm>
                <a:off x="2966750" y="5675962"/>
                <a:ext cx="29223" cy="30668"/>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280" name="Ink 16"/>
              <p14:cNvContentPartPr>
                <a14:cpLocks xmlns:a14="http://schemas.microsoft.com/office/drawing/2010/main" noRot="1" noChangeAspect="1" noEditPoints="1" noChangeArrowheads="1" noChangeShapeType="1"/>
              </p14:cNvContentPartPr>
              <p14:nvPr/>
            </p14:nvContentPartPr>
            <p14:xfrm>
              <a:off x="3103563" y="5683250"/>
              <a:ext cx="4762" cy="22225"/>
            </p14:xfrm>
          </p:contentPart>
        </mc:Choice>
        <mc:Fallback xmlns="">
          <p:pic>
            <p:nvPicPr>
              <p:cNvPr id="11280" name="Ink 16"/>
              <p:cNvPicPr>
                <a:picLocks noRot="1" noChangeAspect="1" noEditPoints="1" noChangeArrowheads="1" noChangeShapeType="1"/>
              </p:cNvPicPr>
              <p:nvPr/>
            </p:nvPicPr>
            <p:blipFill>
              <a:blip r:embed="rId10"/>
              <a:stretch>
                <a:fillRect/>
              </a:stretch>
            </p:blipFill>
            <p:spPr>
              <a:xfrm>
                <a:off x="3089277" y="5679665"/>
                <a:ext cx="33700" cy="40148"/>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281" name="Ink 17"/>
              <p14:cNvContentPartPr>
                <a14:cpLocks xmlns:a14="http://schemas.microsoft.com/office/drawing/2010/main" noRot="1" noChangeAspect="1" noEditPoints="1" noChangeArrowheads="1" noChangeShapeType="1"/>
              </p14:cNvContentPartPr>
              <p14:nvPr/>
            </p14:nvContentPartPr>
            <p14:xfrm>
              <a:off x="3322638" y="5799138"/>
              <a:ext cx="26987" cy="14287"/>
            </p14:xfrm>
          </p:contentPart>
        </mc:Choice>
        <mc:Fallback xmlns="">
          <p:pic>
            <p:nvPicPr>
              <p:cNvPr id="11281" name="Ink 17"/>
              <p:cNvPicPr>
                <a:picLocks noRot="1" noChangeAspect="1" noEditPoints="1" noChangeArrowheads="1" noChangeShapeType="1"/>
              </p:cNvPicPr>
              <p:nvPr/>
            </p:nvPicPr>
            <p:blipFill>
              <a:blip r:embed="rId12"/>
              <a:stretch>
                <a:fillRect/>
              </a:stretch>
            </p:blipFill>
            <p:spPr>
              <a:xfrm>
                <a:off x="3316803" y="5794852"/>
                <a:ext cx="37928" cy="30003"/>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282" name="Ink 18"/>
              <p14:cNvContentPartPr>
                <a14:cpLocks xmlns:a14="http://schemas.microsoft.com/office/drawing/2010/main" noRot="1" noChangeAspect="1" noEditPoints="1" noChangeArrowheads="1" noChangeShapeType="1"/>
              </p14:cNvContentPartPr>
              <p14:nvPr/>
            </p14:nvContentPartPr>
            <p14:xfrm>
              <a:off x="3440113" y="5859463"/>
              <a:ext cx="15875" cy="7937"/>
            </p14:xfrm>
          </p:contentPart>
        </mc:Choice>
        <mc:Fallback xmlns="">
          <p:pic>
            <p:nvPicPr>
              <p:cNvPr id="11282" name="Ink 18"/>
              <p:cNvPicPr>
                <a:picLocks noRot="1" noChangeAspect="1" noEditPoints="1" noChangeArrowheads="1" noChangeShapeType="1"/>
              </p:cNvPicPr>
              <p:nvPr/>
            </p:nvPicPr>
            <p:blipFill>
              <a:blip r:embed="rId14"/>
              <a:stretch>
                <a:fillRect/>
              </a:stretch>
            </p:blipFill>
            <p:spPr>
              <a:xfrm>
                <a:off x="3426403" y="5852608"/>
                <a:ext cx="41491" cy="28862"/>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283" name="Ink 19"/>
              <p14:cNvContentPartPr>
                <a14:cpLocks xmlns:a14="http://schemas.microsoft.com/office/drawing/2010/main" noRot="1" noChangeAspect="1" noEditPoints="1" noChangeArrowheads="1" noChangeShapeType="1"/>
              </p14:cNvContentPartPr>
              <p14:nvPr/>
            </p14:nvContentPartPr>
            <p14:xfrm>
              <a:off x="3608388" y="5865813"/>
              <a:ext cx="19050" cy="12700"/>
            </p14:xfrm>
          </p:contentPart>
        </mc:Choice>
        <mc:Fallback xmlns="">
          <p:pic>
            <p:nvPicPr>
              <p:cNvPr id="11283" name="Ink 19"/>
              <p:cNvPicPr>
                <a:picLocks noRot="1" noChangeAspect="1" noEditPoints="1" noChangeArrowheads="1" noChangeShapeType="1"/>
              </p:cNvPicPr>
              <p:nvPr/>
            </p:nvPicPr>
            <p:blipFill>
              <a:blip r:embed="rId16"/>
              <a:stretch>
                <a:fillRect/>
              </a:stretch>
            </p:blipFill>
            <p:spPr>
              <a:xfrm>
                <a:off x="3597246" y="5862547"/>
                <a:ext cx="33427" cy="29754"/>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284" name="Ink 20"/>
              <p14:cNvContentPartPr>
                <a14:cpLocks xmlns:a14="http://schemas.microsoft.com/office/drawing/2010/main" noRot="1" noChangeAspect="1" noEditPoints="1" noChangeArrowheads="1" noChangeShapeType="1"/>
              </p14:cNvContentPartPr>
              <p14:nvPr/>
            </p14:nvContentPartPr>
            <p14:xfrm>
              <a:off x="2444750" y="5843588"/>
              <a:ext cx="12700" cy="22225"/>
            </p14:xfrm>
          </p:contentPart>
        </mc:Choice>
        <mc:Fallback xmlns="">
          <p:pic>
            <p:nvPicPr>
              <p:cNvPr id="11284" name="Ink 20"/>
              <p:cNvPicPr>
                <a:picLocks noRot="1" noChangeAspect="1" noEditPoints="1" noChangeArrowheads="1" noChangeShapeType="1"/>
              </p:cNvPicPr>
              <p:nvPr/>
            </p:nvPicPr>
            <p:blipFill>
              <a:blip r:embed="rId18"/>
              <a:stretch>
                <a:fillRect/>
              </a:stretch>
            </p:blipFill>
            <p:spPr>
              <a:xfrm>
                <a:off x="2432050" y="5839580"/>
                <a:ext cx="34925" cy="41171"/>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1285" name="Ink 21"/>
              <p14:cNvContentPartPr>
                <a14:cpLocks xmlns:a14="http://schemas.microsoft.com/office/drawing/2010/main" noRot="1" noChangeAspect="1" noEditPoints="1" noChangeArrowheads="1" noChangeShapeType="1"/>
              </p14:cNvContentPartPr>
              <p14:nvPr/>
            </p14:nvContentPartPr>
            <p14:xfrm>
              <a:off x="2570163" y="5762625"/>
              <a:ext cx="361950" cy="117475"/>
            </p14:xfrm>
          </p:contentPart>
        </mc:Choice>
        <mc:Fallback xmlns="">
          <p:pic>
            <p:nvPicPr>
              <p:cNvPr id="11285" name="Ink 21"/>
              <p:cNvPicPr>
                <a:picLocks noRot="1" noChangeAspect="1" noEditPoints="1" noChangeArrowheads="1" noChangeShapeType="1"/>
              </p:cNvPicPr>
              <p:nvPr/>
            </p:nvPicPr>
            <p:blipFill>
              <a:blip r:embed="rId20"/>
              <a:stretch>
                <a:fillRect/>
              </a:stretch>
            </p:blipFill>
            <p:spPr>
              <a:xfrm>
                <a:off x="2555757" y="5750733"/>
                <a:ext cx="385000" cy="143781"/>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1286" name="Ink 22"/>
              <p14:cNvContentPartPr>
                <a14:cpLocks xmlns:a14="http://schemas.microsoft.com/office/drawing/2010/main" noRot="1" noChangeAspect="1" noEditPoints="1" noChangeArrowheads="1" noChangeShapeType="1"/>
              </p14:cNvContentPartPr>
              <p14:nvPr/>
            </p14:nvContentPartPr>
            <p14:xfrm>
              <a:off x="3021013" y="5737225"/>
              <a:ext cx="276225" cy="125413"/>
            </p14:xfrm>
          </p:contentPart>
        </mc:Choice>
        <mc:Fallback xmlns="">
          <p:pic>
            <p:nvPicPr>
              <p:cNvPr id="11286" name="Ink 22"/>
              <p:cNvPicPr>
                <a:picLocks noRot="1" noChangeAspect="1" noEditPoints="1" noChangeArrowheads="1" noChangeShapeType="1"/>
              </p:cNvPicPr>
              <p:nvPr/>
            </p:nvPicPr>
            <p:blipFill>
              <a:blip r:embed="rId22"/>
              <a:stretch>
                <a:fillRect/>
              </a:stretch>
            </p:blipFill>
            <p:spPr>
              <a:xfrm>
                <a:off x="3006608" y="5728936"/>
                <a:ext cx="306116" cy="148477"/>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1287" name="Ink 23"/>
              <p14:cNvContentPartPr>
                <a14:cpLocks xmlns:a14="http://schemas.microsoft.com/office/drawing/2010/main" noRot="1" noChangeAspect="1" noEditPoints="1" noChangeArrowheads="1" noChangeShapeType="1"/>
              </p14:cNvContentPartPr>
              <p14:nvPr/>
            </p14:nvContentPartPr>
            <p14:xfrm>
              <a:off x="3500438" y="5884863"/>
              <a:ext cx="74612" cy="34925"/>
            </p14:xfrm>
          </p:contentPart>
        </mc:Choice>
        <mc:Fallback xmlns="">
          <p:pic>
            <p:nvPicPr>
              <p:cNvPr id="11287" name="Ink 23"/>
              <p:cNvPicPr>
                <a:picLocks noRot="1" noChangeAspect="1" noEditPoints="1" noChangeArrowheads="1" noChangeShapeType="1"/>
              </p:cNvPicPr>
              <p:nvPr/>
            </p:nvPicPr>
            <p:blipFill>
              <a:blip r:embed="rId24"/>
              <a:stretch>
                <a:fillRect/>
              </a:stretch>
            </p:blipFill>
            <p:spPr>
              <a:xfrm>
                <a:off x="3489625" y="5879822"/>
                <a:ext cx="100564" cy="55448"/>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1288" name="Ink 24"/>
              <p14:cNvContentPartPr>
                <a14:cpLocks xmlns:a14="http://schemas.microsoft.com/office/drawing/2010/main" noRot="1" noChangeAspect="1" noEditPoints="1" noChangeArrowheads="1" noChangeShapeType="1"/>
              </p14:cNvContentPartPr>
              <p14:nvPr/>
            </p14:nvContentPartPr>
            <p14:xfrm>
              <a:off x="3657600" y="5905500"/>
              <a:ext cx="77788" cy="36513"/>
            </p14:xfrm>
          </p:contentPart>
        </mc:Choice>
        <mc:Fallback xmlns="">
          <p:pic>
            <p:nvPicPr>
              <p:cNvPr id="11288" name="Ink 24"/>
              <p:cNvPicPr>
                <a:picLocks noRot="1" noChangeAspect="1" noEditPoints="1" noChangeArrowheads="1" noChangeShapeType="1"/>
              </p:cNvPicPr>
              <p:nvPr/>
            </p:nvPicPr>
            <p:blipFill>
              <a:blip r:embed="rId26"/>
              <a:stretch>
                <a:fillRect/>
              </a:stretch>
            </p:blipFill>
            <p:spPr>
              <a:xfrm>
                <a:off x="3655079" y="5895378"/>
                <a:ext cx="95434" cy="55673"/>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1289" name="Ink 25"/>
              <p14:cNvContentPartPr>
                <a14:cpLocks xmlns:a14="http://schemas.microsoft.com/office/drawing/2010/main" noRot="1" noChangeAspect="1" noEditPoints="1" noChangeArrowheads="1" noChangeShapeType="1"/>
              </p14:cNvContentPartPr>
              <p14:nvPr/>
            </p14:nvContentPartPr>
            <p14:xfrm>
              <a:off x="3851275" y="5897563"/>
              <a:ext cx="23813" cy="23812"/>
            </p14:xfrm>
          </p:contentPart>
        </mc:Choice>
        <mc:Fallback xmlns="">
          <p:pic>
            <p:nvPicPr>
              <p:cNvPr id="11289" name="Ink 25"/>
              <p:cNvPicPr>
                <a:picLocks noRot="1" noChangeAspect="1" noEditPoints="1" noChangeArrowheads="1" noChangeShapeType="1"/>
              </p:cNvPicPr>
              <p:nvPr/>
            </p:nvPicPr>
            <p:blipFill>
              <a:blip r:embed="rId28"/>
              <a:stretch>
                <a:fillRect/>
              </a:stretch>
            </p:blipFill>
            <p:spPr>
              <a:xfrm>
                <a:off x="3836482" y="5891790"/>
                <a:ext cx="52677" cy="40769"/>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1290" name="Ink 26"/>
              <p14:cNvContentPartPr>
                <a14:cpLocks xmlns:a14="http://schemas.microsoft.com/office/drawing/2010/main" noRot="1" noChangeAspect="1" noEditPoints="1" noChangeArrowheads="1" noChangeShapeType="1"/>
              </p14:cNvContentPartPr>
              <p14:nvPr/>
            </p14:nvContentPartPr>
            <p14:xfrm>
              <a:off x="3998913" y="5919788"/>
              <a:ext cx="33337" cy="12700"/>
            </p14:xfrm>
          </p:contentPart>
        </mc:Choice>
        <mc:Fallback xmlns="">
          <p:pic>
            <p:nvPicPr>
              <p:cNvPr id="11290" name="Ink 26"/>
              <p:cNvPicPr>
                <a:picLocks noRot="1" noChangeAspect="1" noEditPoints="1" noChangeArrowheads="1" noChangeShapeType="1"/>
              </p:cNvPicPr>
              <p:nvPr/>
            </p:nvPicPr>
            <p:blipFill>
              <a:blip r:embed="rId30"/>
              <a:stretch>
                <a:fillRect/>
              </a:stretch>
            </p:blipFill>
            <p:spPr>
              <a:xfrm>
                <a:off x="3991385" y="5911805"/>
                <a:ext cx="47317" cy="34109"/>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1291" name="Ink 27"/>
              <p14:cNvContentPartPr>
                <a14:cpLocks xmlns:a14="http://schemas.microsoft.com/office/drawing/2010/main" noRot="1" noChangeAspect="1" noEditPoints="1" noChangeArrowheads="1" noChangeShapeType="1"/>
              </p14:cNvContentPartPr>
              <p14:nvPr/>
            </p14:nvContentPartPr>
            <p14:xfrm>
              <a:off x="4327525" y="5910263"/>
              <a:ext cx="41275" cy="28575"/>
            </p14:xfrm>
          </p:contentPart>
        </mc:Choice>
        <mc:Fallback xmlns="">
          <p:pic>
            <p:nvPicPr>
              <p:cNvPr id="11291" name="Ink 27"/>
              <p:cNvPicPr>
                <a:picLocks noRot="1" noChangeAspect="1" noEditPoints="1" noChangeArrowheads="1" noChangeShapeType="1"/>
              </p:cNvPicPr>
              <p:nvPr/>
            </p:nvPicPr>
            <p:blipFill>
              <a:blip r:embed="rId32"/>
              <a:stretch>
                <a:fillRect/>
              </a:stretch>
            </p:blipFill>
            <p:spPr>
              <a:xfrm>
                <a:off x="4313648" y="5895975"/>
                <a:ext cx="65115" cy="57526"/>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1292" name="Ink 28"/>
              <p14:cNvContentPartPr>
                <a14:cpLocks xmlns:a14="http://schemas.microsoft.com/office/drawing/2010/main" noRot="1" noChangeAspect="1" noEditPoints="1" noChangeArrowheads="1" noChangeShapeType="1"/>
              </p14:cNvContentPartPr>
              <p14:nvPr/>
            </p14:nvContentPartPr>
            <p14:xfrm>
              <a:off x="4602163" y="5911850"/>
              <a:ext cx="34925" cy="23813"/>
            </p14:xfrm>
          </p:contentPart>
        </mc:Choice>
        <mc:Fallback xmlns="">
          <p:pic>
            <p:nvPicPr>
              <p:cNvPr id="11292" name="Ink 28"/>
              <p:cNvPicPr>
                <a:picLocks noRot="1" noChangeAspect="1" noEditPoints="1" noChangeArrowheads="1" noChangeShapeType="1"/>
              </p:cNvPicPr>
              <p:nvPr/>
            </p:nvPicPr>
            <p:blipFill>
              <a:blip r:embed="rId34"/>
              <a:stretch>
                <a:fillRect/>
              </a:stretch>
            </p:blipFill>
            <p:spPr>
              <a:xfrm>
                <a:off x="4598988" y="5898407"/>
                <a:ext cx="45861" cy="4993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1293" name="Ink 29"/>
              <p14:cNvContentPartPr>
                <a14:cpLocks xmlns:a14="http://schemas.microsoft.com/office/drawing/2010/main" noRot="1" noChangeAspect="1" noEditPoints="1" noChangeArrowheads="1" noChangeShapeType="1"/>
              </p14:cNvContentPartPr>
              <p14:nvPr/>
            </p14:nvContentPartPr>
            <p14:xfrm>
              <a:off x="1196975" y="5738813"/>
              <a:ext cx="3314700" cy="685800"/>
            </p14:xfrm>
          </p:contentPart>
        </mc:Choice>
        <mc:Fallback xmlns="">
          <p:pic>
            <p:nvPicPr>
              <p:cNvPr id="11293" name="Ink 29"/>
              <p:cNvPicPr>
                <a:picLocks noRot="1" noChangeAspect="1" noEditPoints="1" noChangeArrowheads="1" noChangeShapeType="1"/>
              </p:cNvPicPr>
              <p:nvPr/>
            </p:nvPicPr>
            <p:blipFill>
              <a:blip r:embed="rId36"/>
              <a:stretch>
                <a:fillRect/>
              </a:stretch>
            </p:blipFill>
            <p:spPr>
              <a:xfrm>
                <a:off x="1191215" y="5734491"/>
                <a:ext cx="3337019" cy="703809"/>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1294" name="Ink 30"/>
              <p14:cNvContentPartPr>
                <a14:cpLocks xmlns:a14="http://schemas.microsoft.com/office/drawing/2010/main" noRot="1" noChangeAspect="1" noEditPoints="1" noChangeArrowheads="1" noChangeShapeType="1"/>
              </p14:cNvContentPartPr>
              <p14:nvPr/>
            </p14:nvContentPartPr>
            <p14:xfrm>
              <a:off x="1243013" y="5902325"/>
              <a:ext cx="36512" cy="26988"/>
            </p14:xfrm>
          </p:contentPart>
        </mc:Choice>
        <mc:Fallback xmlns="">
          <p:pic>
            <p:nvPicPr>
              <p:cNvPr id="11294" name="Ink 30"/>
              <p:cNvPicPr>
                <a:picLocks noRot="1" noChangeAspect="1" noEditPoints="1" noChangeArrowheads="1" noChangeShapeType="1"/>
              </p:cNvPicPr>
              <p:nvPr/>
            </p:nvPicPr>
            <p:blipFill>
              <a:blip r:embed="rId38"/>
              <a:stretch>
                <a:fillRect/>
              </a:stretch>
            </p:blipFill>
            <p:spPr>
              <a:xfrm>
                <a:off x="1231445" y="5889196"/>
                <a:ext cx="61094" cy="52517"/>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1295" name="Ink 31"/>
              <p14:cNvContentPartPr>
                <a14:cpLocks xmlns:a14="http://schemas.microsoft.com/office/drawing/2010/main" noRot="1" noChangeAspect="1" noEditPoints="1" noChangeArrowheads="1" noChangeShapeType="1"/>
              </p14:cNvContentPartPr>
              <p14:nvPr/>
            </p14:nvContentPartPr>
            <p14:xfrm>
              <a:off x="1622425" y="5897563"/>
              <a:ext cx="41275" cy="28575"/>
            </p14:xfrm>
          </p:contentPart>
        </mc:Choice>
        <mc:Fallback xmlns="">
          <p:pic>
            <p:nvPicPr>
              <p:cNvPr id="11295" name="Ink 31"/>
              <p:cNvPicPr>
                <a:picLocks noRot="1" noChangeAspect="1" noEditPoints="1" noChangeArrowheads="1" noChangeShapeType="1"/>
              </p:cNvPicPr>
              <p:nvPr/>
            </p:nvPicPr>
            <p:blipFill>
              <a:blip r:embed="rId40"/>
              <a:stretch>
                <a:fillRect/>
              </a:stretch>
            </p:blipFill>
            <p:spPr>
              <a:xfrm>
                <a:off x="1612017" y="5887073"/>
                <a:ext cx="63528" cy="50639"/>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1296" name="Ink 32"/>
              <p14:cNvContentPartPr>
                <a14:cpLocks xmlns:a14="http://schemas.microsoft.com/office/drawing/2010/main" noRot="1" noChangeAspect="1" noEditPoints="1" noChangeArrowheads="1" noChangeShapeType="1"/>
              </p14:cNvContentPartPr>
              <p14:nvPr/>
            </p14:nvContentPartPr>
            <p14:xfrm>
              <a:off x="1863725" y="5918200"/>
              <a:ext cx="17463" cy="7938"/>
            </p14:xfrm>
          </p:contentPart>
        </mc:Choice>
        <mc:Fallback xmlns="">
          <p:pic>
            <p:nvPicPr>
              <p:cNvPr id="11296" name="Ink 32"/>
              <p:cNvPicPr>
                <a:picLocks noRot="1" noChangeAspect="1" noEditPoints="1" noChangeArrowheads="1" noChangeShapeType="1"/>
              </p:cNvPicPr>
              <p:nvPr/>
            </p:nvPicPr>
            <p:blipFill>
              <a:blip r:embed="rId42"/>
              <a:stretch>
                <a:fillRect/>
              </a:stretch>
            </p:blipFill>
            <p:spPr>
              <a:xfrm>
                <a:off x="1850539" y="5912427"/>
                <a:ext cx="34570" cy="27061"/>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1297" name="Ink 33"/>
              <p14:cNvContentPartPr>
                <a14:cpLocks xmlns:a14="http://schemas.microsoft.com/office/drawing/2010/main" noRot="1" noChangeAspect="1" noEditPoints="1" noChangeArrowheads="1" noChangeShapeType="1"/>
              </p14:cNvContentPartPr>
              <p14:nvPr/>
            </p14:nvContentPartPr>
            <p14:xfrm>
              <a:off x="2006600" y="5900738"/>
              <a:ext cx="190500" cy="28575"/>
            </p14:xfrm>
          </p:contentPart>
        </mc:Choice>
        <mc:Fallback xmlns="">
          <p:pic>
            <p:nvPicPr>
              <p:cNvPr id="11297" name="Ink 33"/>
              <p:cNvPicPr>
                <a:picLocks noRot="1" noChangeAspect="1" noEditPoints="1" noChangeArrowheads="1" noChangeShapeType="1"/>
              </p:cNvPicPr>
              <p:nvPr/>
            </p:nvPicPr>
            <p:blipFill>
              <a:blip r:embed="rId44"/>
              <a:stretch>
                <a:fillRect/>
              </a:stretch>
            </p:blipFill>
            <p:spPr>
              <a:xfrm>
                <a:off x="1995098" y="5890248"/>
                <a:ext cx="215660" cy="52448"/>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1298" name="Ink 34"/>
              <p14:cNvContentPartPr>
                <a14:cpLocks xmlns:a14="http://schemas.microsoft.com/office/drawing/2010/main" noRot="1" noChangeAspect="1" noEditPoints="1" noChangeArrowheads="1" noChangeShapeType="1"/>
              </p14:cNvContentPartPr>
              <p14:nvPr/>
            </p14:nvContentPartPr>
            <p14:xfrm>
              <a:off x="2314575" y="5903913"/>
              <a:ext cx="52388" cy="33337"/>
            </p14:xfrm>
          </p:contentPart>
        </mc:Choice>
        <mc:Fallback xmlns="">
          <p:pic>
            <p:nvPicPr>
              <p:cNvPr id="11298" name="Ink 34"/>
              <p:cNvPicPr>
                <a:picLocks noRot="1" noChangeAspect="1" noEditPoints="1" noChangeArrowheads="1" noChangeShapeType="1"/>
              </p:cNvPicPr>
              <p:nvPr/>
            </p:nvPicPr>
            <p:blipFill>
              <a:blip r:embed="rId46"/>
              <a:stretch>
                <a:fillRect/>
              </a:stretch>
            </p:blipFill>
            <p:spPr>
              <a:xfrm>
                <a:off x="2305246" y="5891725"/>
                <a:ext cx="74635" cy="57712"/>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1299" name="Ink 35"/>
              <p14:cNvContentPartPr>
                <a14:cpLocks xmlns:a14="http://schemas.microsoft.com/office/drawing/2010/main" noRot="1" noChangeAspect="1" noEditPoints="1" noChangeArrowheads="1" noChangeShapeType="1"/>
              </p14:cNvContentPartPr>
              <p14:nvPr/>
            </p14:nvContentPartPr>
            <p14:xfrm>
              <a:off x="2471738" y="5895975"/>
              <a:ext cx="128587" cy="22225"/>
            </p14:xfrm>
          </p:contentPart>
        </mc:Choice>
        <mc:Fallback xmlns="">
          <p:pic>
            <p:nvPicPr>
              <p:cNvPr id="11299" name="Ink 35"/>
              <p:cNvPicPr>
                <a:picLocks noRot="1" noChangeAspect="1" noEditPoints="1" noChangeArrowheads="1" noChangeShapeType="1"/>
              </p:cNvPicPr>
              <p:nvPr/>
            </p:nvPicPr>
            <p:blipFill>
              <a:blip r:embed="rId48"/>
              <a:stretch>
                <a:fillRect/>
              </a:stretch>
            </p:blipFill>
            <p:spPr>
              <a:xfrm>
                <a:off x="2461293" y="5883952"/>
                <a:ext cx="153080" cy="48093"/>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1300" name="Ink 36"/>
              <p14:cNvContentPartPr>
                <a14:cpLocks xmlns:a14="http://schemas.microsoft.com/office/drawing/2010/main" noRot="1" noChangeAspect="1" noEditPoints="1" noChangeArrowheads="1" noChangeShapeType="1"/>
              </p14:cNvContentPartPr>
              <p14:nvPr/>
            </p14:nvContentPartPr>
            <p14:xfrm>
              <a:off x="2692400" y="5899150"/>
              <a:ext cx="463550" cy="30163"/>
            </p14:xfrm>
          </p:contentPart>
        </mc:Choice>
        <mc:Fallback xmlns="">
          <p:pic>
            <p:nvPicPr>
              <p:cNvPr id="11300" name="Ink 36"/>
              <p:cNvPicPr>
                <a:picLocks noRot="1" noChangeAspect="1" noEditPoints="1" noChangeArrowheads="1" noChangeShapeType="1"/>
              </p:cNvPicPr>
              <p:nvPr/>
            </p:nvPicPr>
            <p:blipFill>
              <a:blip r:embed="rId50"/>
              <a:stretch>
                <a:fillRect/>
              </a:stretch>
            </p:blipFill>
            <p:spPr>
              <a:xfrm>
                <a:off x="2678364" y="5883709"/>
                <a:ext cx="493422" cy="61044"/>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1301" name="Ink 37"/>
              <p14:cNvContentPartPr>
                <a14:cpLocks xmlns:a14="http://schemas.microsoft.com/office/drawing/2010/main" noRot="1" noChangeAspect="1" noEditPoints="1" noChangeArrowheads="1" noChangeShapeType="1"/>
              </p14:cNvContentPartPr>
              <p14:nvPr/>
            </p14:nvContentPartPr>
            <p14:xfrm>
              <a:off x="3238500" y="5881688"/>
              <a:ext cx="165100" cy="41275"/>
            </p14:xfrm>
          </p:contentPart>
        </mc:Choice>
        <mc:Fallback xmlns="">
          <p:pic>
            <p:nvPicPr>
              <p:cNvPr id="11301" name="Ink 37"/>
              <p:cNvPicPr>
                <a:picLocks noRot="1" noChangeAspect="1" noEditPoints="1" noChangeArrowheads="1" noChangeShapeType="1"/>
              </p:cNvPicPr>
              <p:nvPr/>
            </p:nvPicPr>
            <p:blipFill>
              <a:blip r:embed="rId52"/>
              <a:stretch>
                <a:fillRect/>
              </a:stretch>
            </p:blipFill>
            <p:spPr>
              <a:xfrm>
                <a:off x="3223033" y="5876619"/>
                <a:ext cx="195674" cy="59378"/>
              </a:xfrm>
              <a:prstGeom prst="rect">
                <a:avLst/>
              </a:prstGeom>
            </p:spPr>
          </p:pic>
        </mc:Fallback>
      </mc:AlternateContent>
      <p:sp>
        <p:nvSpPr>
          <p:cNvPr id="11302" name="Text Box 38"/>
          <p:cNvSpPr txBox="1">
            <a:spLocks noChangeArrowheads="1"/>
          </p:cNvSpPr>
          <p:nvPr/>
        </p:nvSpPr>
        <p:spPr bwMode="auto">
          <a:xfrm>
            <a:off x="4637088" y="2790021"/>
            <a:ext cx="4267200" cy="2554545"/>
          </a:xfrm>
          <a:prstGeom prst="rect">
            <a:avLst/>
          </a:prstGeom>
          <a:solidFill>
            <a:schemeClr val="bg1"/>
          </a:solidFill>
          <a:ln w="381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Garamond" pitchFamily="18" charset="0"/>
                <a:cs typeface="Arial" charset="0"/>
              </a:defRPr>
            </a:lvl1pPr>
            <a:lvl2pPr>
              <a:defRPr sz="2800">
                <a:solidFill>
                  <a:schemeClr val="tx1"/>
                </a:solidFill>
                <a:latin typeface="Garamond" pitchFamily="18" charset="0"/>
                <a:cs typeface="Arial" charset="0"/>
              </a:defRPr>
            </a:lvl2pPr>
            <a:lvl3pPr>
              <a:defRPr sz="2400">
                <a:solidFill>
                  <a:schemeClr val="tx1"/>
                </a:solidFill>
                <a:latin typeface="Garamond" pitchFamily="18" charset="0"/>
                <a:cs typeface="Arial" charset="0"/>
              </a:defRPr>
            </a:lvl3pPr>
            <a:lvl4pPr>
              <a:defRPr sz="2000">
                <a:solidFill>
                  <a:schemeClr val="tx1"/>
                </a:solidFill>
                <a:latin typeface="Garamond" pitchFamily="18" charset="0"/>
                <a:cs typeface="Arial" charset="0"/>
              </a:defRPr>
            </a:lvl4pPr>
            <a:lvl5pPr>
              <a:defRPr sz="2000">
                <a:solidFill>
                  <a:schemeClr val="tx1"/>
                </a:solidFill>
                <a:latin typeface="Garamond" pitchFamily="18" charset="0"/>
                <a:cs typeface="Arial" charset="0"/>
              </a:defRPr>
            </a:lvl5pPr>
            <a:lvl6pPr eaLnBrk="0" hangingPunct="0">
              <a:defRPr sz="2000">
                <a:solidFill>
                  <a:schemeClr val="tx1"/>
                </a:solidFill>
                <a:latin typeface="Garamond" pitchFamily="18" charset="0"/>
                <a:cs typeface="Arial" charset="0"/>
              </a:defRPr>
            </a:lvl6pPr>
            <a:lvl7pPr eaLnBrk="0" hangingPunct="0">
              <a:defRPr sz="2000">
                <a:solidFill>
                  <a:schemeClr val="tx1"/>
                </a:solidFill>
                <a:latin typeface="Garamond" pitchFamily="18" charset="0"/>
                <a:cs typeface="Arial" charset="0"/>
              </a:defRPr>
            </a:lvl7pPr>
            <a:lvl8pPr eaLnBrk="0" hangingPunct="0">
              <a:defRPr sz="2000">
                <a:solidFill>
                  <a:schemeClr val="tx1"/>
                </a:solidFill>
                <a:latin typeface="Garamond" pitchFamily="18" charset="0"/>
                <a:cs typeface="Arial" charset="0"/>
              </a:defRPr>
            </a:lvl8pPr>
            <a:lvl9pPr eaLnBrk="0" hangingPunct="0">
              <a:defRPr sz="2000">
                <a:solidFill>
                  <a:schemeClr val="tx1"/>
                </a:solidFill>
                <a:latin typeface="Garamond" pitchFamily="18" charset="0"/>
                <a:cs typeface="Arial" charset="0"/>
              </a:defRPr>
            </a:lvl9pPr>
          </a:lstStyle>
          <a:p>
            <a:pPr eaLnBrk="1" hangingPunct="1">
              <a:spcBef>
                <a:spcPct val="50000"/>
              </a:spcBef>
            </a:pPr>
            <a:r>
              <a:rPr lang="en-US" altLang="en-US" sz="2000" dirty="0">
                <a:latin typeface="Times New Roman" pitchFamily="18" charset="0"/>
              </a:rPr>
              <a:t>If our data is approximately normally distributed we should spacing similar to what </a:t>
            </a:r>
            <a:r>
              <a:rPr lang="en-US" altLang="en-US" sz="2000" dirty="0" smtClean="0">
                <a:latin typeface="Times New Roman" pitchFamily="18" charset="0"/>
              </a:rPr>
              <a:t>is shown </a:t>
            </a:r>
            <a:r>
              <a:rPr lang="en-US" altLang="en-US" sz="2000" dirty="0">
                <a:latin typeface="Times New Roman" pitchFamily="18" charset="0"/>
              </a:rPr>
              <a:t>on the normal curve on the right.  Very few observations in both tails and increasingly more observations as we  move towards the mean from either side.  Also remember the spacing must be symmetric about the mean.</a:t>
            </a:r>
          </a:p>
        </p:txBody>
      </p:sp>
    </p:spTree>
    <p:extLst>
      <p:ext uri="{BB962C8B-B14F-4D97-AF65-F5344CB8AC3E}">
        <p14:creationId xmlns:p14="http://schemas.microsoft.com/office/powerpoint/2010/main" val="24255297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302"/>
                                        </p:tgtEl>
                                        <p:attrNameLst>
                                          <p:attrName>style.visibility</p:attrName>
                                        </p:attrNameLst>
                                      </p:cBhvr>
                                      <p:to>
                                        <p:strVal val="visible"/>
                                      </p:to>
                                    </p:set>
                                    <p:anim calcmode="lin" valueType="num">
                                      <p:cBhvr additive="base">
                                        <p:cTn id="7" dur="500" fill="hold"/>
                                        <p:tgtEl>
                                          <p:spTgt spid="11302"/>
                                        </p:tgtEl>
                                        <p:attrNameLst>
                                          <p:attrName>ppt_x</p:attrName>
                                        </p:attrNameLst>
                                      </p:cBhvr>
                                      <p:tavLst>
                                        <p:tav tm="0">
                                          <p:val>
                                            <p:strVal val="1+#ppt_w/2"/>
                                          </p:val>
                                        </p:tav>
                                        <p:tav tm="100000">
                                          <p:val>
                                            <p:strVal val="#ppt_x"/>
                                          </p:val>
                                        </p:tav>
                                      </p:tavLst>
                                    </p:anim>
                                    <p:anim calcmode="lin" valueType="num">
                                      <p:cBhvr additive="base">
                                        <p:cTn id="8" dur="500" fill="hold"/>
                                        <p:tgtEl>
                                          <p:spTgt spid="113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0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p:txBody>
          <a:bodyPr/>
          <a:lstStyle/>
          <a:p>
            <a:pPr eaLnBrk="1" hangingPunct="1">
              <a:defRPr/>
            </a:pPr>
            <a:r>
              <a:rPr lang="en-US" altLang="en-US" dirty="0" smtClean="0"/>
              <a:t>Normal Quantile Plot</a:t>
            </a:r>
          </a:p>
        </p:txBody>
      </p:sp>
      <p:pic>
        <p:nvPicPr>
          <p:cNvPr id="12294" name="Picture 6"/>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42875" y="1219200"/>
            <a:ext cx="6172200" cy="4991100"/>
          </a:xfrm>
          <a:noFill/>
        </p:spPr>
      </p:pic>
      <p:sp>
        <p:nvSpPr>
          <p:cNvPr id="12297" name="Text Box 9"/>
          <p:cNvSpPr txBox="1">
            <a:spLocks noChangeArrowheads="1"/>
          </p:cNvSpPr>
          <p:nvPr/>
        </p:nvSpPr>
        <p:spPr bwMode="auto">
          <a:xfrm>
            <a:off x="6400800" y="1124744"/>
            <a:ext cx="2743200" cy="531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Garamond" pitchFamily="18" charset="0"/>
                <a:cs typeface="Arial" charset="0"/>
              </a:defRPr>
            </a:lvl1pPr>
            <a:lvl2pPr>
              <a:defRPr sz="2800">
                <a:solidFill>
                  <a:schemeClr val="tx1"/>
                </a:solidFill>
                <a:latin typeface="Garamond" pitchFamily="18" charset="0"/>
                <a:cs typeface="Arial" charset="0"/>
              </a:defRPr>
            </a:lvl2pPr>
            <a:lvl3pPr>
              <a:defRPr sz="2400">
                <a:solidFill>
                  <a:schemeClr val="tx1"/>
                </a:solidFill>
                <a:latin typeface="Garamond" pitchFamily="18" charset="0"/>
                <a:cs typeface="Arial" charset="0"/>
              </a:defRPr>
            </a:lvl3pPr>
            <a:lvl4pPr>
              <a:defRPr sz="2000">
                <a:solidFill>
                  <a:schemeClr val="tx1"/>
                </a:solidFill>
                <a:latin typeface="Garamond" pitchFamily="18" charset="0"/>
                <a:cs typeface="Arial" charset="0"/>
              </a:defRPr>
            </a:lvl4pPr>
            <a:lvl5pPr>
              <a:defRPr sz="2000">
                <a:solidFill>
                  <a:schemeClr val="tx1"/>
                </a:solidFill>
                <a:latin typeface="Garamond" pitchFamily="18" charset="0"/>
                <a:cs typeface="Arial" charset="0"/>
              </a:defRPr>
            </a:lvl5pPr>
            <a:lvl6pPr eaLnBrk="0" hangingPunct="0">
              <a:defRPr sz="2000">
                <a:solidFill>
                  <a:schemeClr val="tx1"/>
                </a:solidFill>
                <a:latin typeface="Garamond" pitchFamily="18" charset="0"/>
                <a:cs typeface="Arial" charset="0"/>
              </a:defRPr>
            </a:lvl6pPr>
            <a:lvl7pPr eaLnBrk="0" hangingPunct="0">
              <a:defRPr sz="2000">
                <a:solidFill>
                  <a:schemeClr val="tx1"/>
                </a:solidFill>
                <a:latin typeface="Garamond" pitchFamily="18" charset="0"/>
                <a:cs typeface="Arial" charset="0"/>
              </a:defRPr>
            </a:lvl7pPr>
            <a:lvl8pPr eaLnBrk="0" hangingPunct="0">
              <a:defRPr sz="2000">
                <a:solidFill>
                  <a:schemeClr val="tx1"/>
                </a:solidFill>
                <a:latin typeface="Garamond" pitchFamily="18" charset="0"/>
                <a:cs typeface="Arial" charset="0"/>
              </a:defRPr>
            </a:lvl8pPr>
            <a:lvl9pPr eaLnBrk="0" hangingPunct="0">
              <a:defRPr sz="2000">
                <a:solidFill>
                  <a:schemeClr val="tx1"/>
                </a:solidFill>
                <a:latin typeface="Garamond" pitchFamily="18" charset="0"/>
                <a:cs typeface="Arial" charset="0"/>
              </a:defRPr>
            </a:lvl9pPr>
          </a:lstStyle>
          <a:p>
            <a:pPr eaLnBrk="1" hangingPunct="1">
              <a:spcBef>
                <a:spcPct val="50000"/>
              </a:spcBef>
            </a:pPr>
            <a:r>
              <a:rPr lang="en-US" altLang="en-US" sz="1800" b="1" u="sng" dirty="0">
                <a:latin typeface="Times New Roman" pitchFamily="18" charset="0"/>
              </a:rPr>
              <a:t>THE IDEAL PLOT:</a:t>
            </a:r>
          </a:p>
          <a:p>
            <a:pPr eaLnBrk="1" hangingPunct="1">
              <a:spcBef>
                <a:spcPct val="50000"/>
              </a:spcBef>
            </a:pPr>
            <a:r>
              <a:rPr lang="en-US" altLang="en-US" sz="1800" dirty="0">
                <a:latin typeface="Times New Roman" pitchFamily="18" charset="0"/>
              </a:rPr>
              <a:t>Here is an example where the data is perfectly normal. The plot on right is a normal quantile plot with the data on the vertical axis and the expected z-scores if our data was normal on the horizontal axis.  </a:t>
            </a:r>
          </a:p>
          <a:p>
            <a:pPr eaLnBrk="1" hangingPunct="1">
              <a:spcBef>
                <a:spcPct val="50000"/>
              </a:spcBef>
            </a:pPr>
            <a:r>
              <a:rPr lang="en-US" altLang="en-US" sz="1800" dirty="0">
                <a:latin typeface="Times New Roman" pitchFamily="18" charset="0"/>
              </a:rPr>
              <a:t>When our data is approximately normal the spacing of the two will agree resulting in a plot with observations lying on the reference line in the normal quantile plot.  The points should lie within the dashed lines.</a:t>
            </a:r>
          </a:p>
        </p:txBody>
      </p:sp>
    </p:spTree>
    <p:extLst>
      <p:ext uri="{BB962C8B-B14F-4D97-AF65-F5344CB8AC3E}">
        <p14:creationId xmlns:p14="http://schemas.microsoft.com/office/powerpoint/2010/main" val="10336193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12297"/>
                                        </p:tgtEl>
                                        <p:attrNameLst>
                                          <p:attrName>style.visibility</p:attrName>
                                        </p:attrNameLst>
                                      </p:cBhvr>
                                      <p:to>
                                        <p:strVal val="visible"/>
                                      </p:to>
                                    </p:set>
                                    <p:anim calcmode="lin" valueType="num">
                                      <p:cBhvr additive="base">
                                        <p:cTn id="11" dur="500" fill="hold"/>
                                        <p:tgtEl>
                                          <p:spTgt spid="12297"/>
                                        </p:tgtEl>
                                        <p:attrNameLst>
                                          <p:attrName>ppt_x</p:attrName>
                                        </p:attrNameLst>
                                      </p:cBhvr>
                                      <p:tavLst>
                                        <p:tav tm="0">
                                          <p:val>
                                            <p:strVal val="1+#ppt_w/2"/>
                                          </p:val>
                                        </p:tav>
                                        <p:tav tm="100000">
                                          <p:val>
                                            <p:strVal val="#ppt_x"/>
                                          </p:val>
                                        </p:tav>
                                      </p:tavLst>
                                    </p:anim>
                                    <p:anim calcmode="lin" valueType="num">
                                      <p:cBhvr additive="base">
                                        <p:cTn id="12" dur="500" fill="hold"/>
                                        <p:tgtEl>
                                          <p:spTgt spid="122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pPr eaLnBrk="1" hangingPunct="1">
              <a:defRPr/>
            </a:pPr>
            <a:r>
              <a:rPr lang="en-US" altLang="en-US" dirty="0" smtClean="0"/>
              <a:t>Normal Quantile Plot</a:t>
            </a:r>
          </a:p>
        </p:txBody>
      </p:sp>
      <p:pic>
        <p:nvPicPr>
          <p:cNvPr id="11267"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42875" y="1219200"/>
            <a:ext cx="6172200" cy="4991100"/>
          </a:xfrm>
          <a:noFill/>
        </p:spPr>
      </p:pic>
      <p:sp>
        <p:nvSpPr>
          <p:cNvPr id="11268" name="Text Box 4"/>
          <p:cNvSpPr txBox="1">
            <a:spLocks noChangeArrowheads="1"/>
          </p:cNvSpPr>
          <p:nvPr/>
        </p:nvSpPr>
        <p:spPr bwMode="auto">
          <a:xfrm>
            <a:off x="6400800" y="1219200"/>
            <a:ext cx="2743200" cy="531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Garamond" pitchFamily="18" charset="0"/>
                <a:cs typeface="Arial" charset="0"/>
              </a:defRPr>
            </a:lvl1pPr>
            <a:lvl2pPr>
              <a:defRPr sz="2800">
                <a:solidFill>
                  <a:schemeClr val="tx1"/>
                </a:solidFill>
                <a:latin typeface="Garamond" pitchFamily="18" charset="0"/>
                <a:cs typeface="Arial" charset="0"/>
              </a:defRPr>
            </a:lvl2pPr>
            <a:lvl3pPr>
              <a:defRPr sz="2400">
                <a:solidFill>
                  <a:schemeClr val="tx1"/>
                </a:solidFill>
                <a:latin typeface="Garamond" pitchFamily="18" charset="0"/>
                <a:cs typeface="Arial" charset="0"/>
              </a:defRPr>
            </a:lvl3pPr>
            <a:lvl4pPr>
              <a:defRPr sz="2000">
                <a:solidFill>
                  <a:schemeClr val="tx1"/>
                </a:solidFill>
                <a:latin typeface="Garamond" pitchFamily="18" charset="0"/>
                <a:cs typeface="Arial" charset="0"/>
              </a:defRPr>
            </a:lvl4pPr>
            <a:lvl5pPr>
              <a:defRPr sz="2000">
                <a:solidFill>
                  <a:schemeClr val="tx1"/>
                </a:solidFill>
                <a:latin typeface="Garamond" pitchFamily="18" charset="0"/>
                <a:cs typeface="Arial" charset="0"/>
              </a:defRPr>
            </a:lvl5pPr>
            <a:lvl6pPr eaLnBrk="0" hangingPunct="0">
              <a:defRPr sz="2000">
                <a:solidFill>
                  <a:schemeClr val="tx1"/>
                </a:solidFill>
                <a:latin typeface="Garamond" pitchFamily="18" charset="0"/>
                <a:cs typeface="Arial" charset="0"/>
              </a:defRPr>
            </a:lvl6pPr>
            <a:lvl7pPr eaLnBrk="0" hangingPunct="0">
              <a:defRPr sz="2000">
                <a:solidFill>
                  <a:schemeClr val="tx1"/>
                </a:solidFill>
                <a:latin typeface="Garamond" pitchFamily="18" charset="0"/>
                <a:cs typeface="Arial" charset="0"/>
              </a:defRPr>
            </a:lvl7pPr>
            <a:lvl8pPr eaLnBrk="0" hangingPunct="0">
              <a:defRPr sz="2000">
                <a:solidFill>
                  <a:schemeClr val="tx1"/>
                </a:solidFill>
                <a:latin typeface="Garamond" pitchFamily="18" charset="0"/>
                <a:cs typeface="Arial" charset="0"/>
              </a:defRPr>
            </a:lvl8pPr>
            <a:lvl9pPr eaLnBrk="0" hangingPunct="0">
              <a:defRPr sz="2000">
                <a:solidFill>
                  <a:schemeClr val="tx1"/>
                </a:solidFill>
                <a:latin typeface="Garamond" pitchFamily="18" charset="0"/>
                <a:cs typeface="Arial" charset="0"/>
              </a:defRPr>
            </a:lvl9pPr>
          </a:lstStyle>
          <a:p>
            <a:pPr eaLnBrk="1" hangingPunct="1">
              <a:spcBef>
                <a:spcPct val="50000"/>
              </a:spcBef>
            </a:pPr>
            <a:r>
              <a:rPr lang="en-US" altLang="en-US" sz="1800" b="1" u="sng" dirty="0">
                <a:latin typeface="Times New Roman" pitchFamily="18" charset="0"/>
              </a:rPr>
              <a:t>THE IDEAL PLOT:</a:t>
            </a:r>
          </a:p>
          <a:p>
            <a:pPr eaLnBrk="1" hangingPunct="1">
              <a:spcBef>
                <a:spcPct val="50000"/>
              </a:spcBef>
            </a:pPr>
            <a:r>
              <a:rPr lang="en-US" altLang="en-US" sz="1800" dirty="0">
                <a:latin typeface="Times New Roman" pitchFamily="18" charset="0"/>
              </a:rPr>
              <a:t>Here is an example where the data is perfectly normal. The plot on right is a normal quantile plot with the data on the vertical axis and the expected z-scores if our data was normal on the horizontal axis.  </a:t>
            </a:r>
          </a:p>
          <a:p>
            <a:pPr eaLnBrk="1" hangingPunct="1">
              <a:spcBef>
                <a:spcPct val="50000"/>
              </a:spcBef>
            </a:pPr>
            <a:r>
              <a:rPr lang="en-US" altLang="en-US" sz="1800" dirty="0">
                <a:latin typeface="Times New Roman" pitchFamily="18" charset="0"/>
              </a:rPr>
              <a:t>When our data is approximately normal the spacing of the two will agree resulting in a plot with observations lying on the reference line in the normal quantile plot.  The points should lie within the dashed lines.</a:t>
            </a:r>
          </a:p>
        </p:txBody>
      </p:sp>
      <mc:AlternateContent xmlns:mc="http://schemas.openxmlformats.org/markup-compatibility/2006" xmlns:p14="http://schemas.microsoft.com/office/powerpoint/2010/main">
        <mc:Choice Requires="p14">
          <p:contentPart p14:bwMode="auto" r:id="rId3">
            <p14:nvContentPartPr>
              <p14:cNvPr id="20486" name="Ink 6"/>
              <p14:cNvContentPartPr>
                <a14:cpLocks xmlns:a14="http://schemas.microsoft.com/office/drawing/2010/main" noRot="1" noChangeAspect="1" noEditPoints="1" noChangeArrowheads="1" noChangeShapeType="1"/>
              </p14:cNvContentPartPr>
              <p14:nvPr/>
            </p14:nvContentPartPr>
            <p14:xfrm>
              <a:off x="2760663" y="2301875"/>
              <a:ext cx="3246437" cy="2836863"/>
            </p14:xfrm>
          </p:contentPart>
        </mc:Choice>
        <mc:Fallback xmlns="">
          <p:pic>
            <p:nvPicPr>
              <p:cNvPr id="20486" name="Ink 6"/>
              <p:cNvPicPr>
                <a:picLocks noRot="1" noChangeAspect="1" noEditPoints="1" noChangeArrowheads="1" noChangeShapeType="1"/>
              </p:cNvPicPr>
              <p:nvPr/>
            </p:nvPicPr>
            <p:blipFill>
              <a:blip r:embed="rId4"/>
              <a:stretch>
                <a:fillRect/>
              </a:stretch>
            </p:blipFill>
            <p:spPr>
              <a:xfrm>
                <a:off x="2757783" y="2285315"/>
                <a:ext cx="3265157" cy="2855943"/>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0487" name="Ink 7"/>
              <p14:cNvContentPartPr>
                <a14:cpLocks xmlns:a14="http://schemas.microsoft.com/office/drawing/2010/main" noRot="1" noChangeAspect="1" noEditPoints="1" noChangeArrowheads="1" noChangeShapeType="1"/>
              </p14:cNvContentPartPr>
              <p14:nvPr/>
            </p14:nvContentPartPr>
            <p14:xfrm>
              <a:off x="2921000" y="2439988"/>
              <a:ext cx="3113088" cy="2965450"/>
            </p14:xfrm>
          </p:contentPart>
        </mc:Choice>
        <mc:Fallback xmlns="">
          <p:pic>
            <p:nvPicPr>
              <p:cNvPr id="20487" name="Ink 7"/>
              <p:cNvPicPr>
                <a:picLocks noRot="1" noChangeAspect="1" noEditPoints="1" noChangeArrowheads="1" noChangeShapeType="1"/>
              </p:cNvPicPr>
              <p:nvPr/>
            </p:nvPicPr>
            <p:blipFill>
              <a:blip r:embed="rId6"/>
              <a:stretch>
                <a:fillRect/>
              </a:stretch>
            </p:blipFill>
            <p:spPr>
              <a:xfrm>
                <a:off x="2918480" y="2434228"/>
                <a:ext cx="3131449" cy="2975530"/>
              </a:xfrm>
              <a:prstGeom prst="rect">
                <a:avLst/>
              </a:prstGeom>
            </p:spPr>
          </p:pic>
        </mc:Fallback>
      </mc:AlternateContent>
    </p:spTree>
    <p:extLst>
      <p:ext uri="{BB962C8B-B14F-4D97-AF65-F5344CB8AC3E}">
        <p14:creationId xmlns:p14="http://schemas.microsoft.com/office/powerpoint/2010/main" val="35799717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Detrended</a:t>
            </a:r>
            <a:r>
              <a:rPr lang="en-IE" dirty="0" smtClean="0"/>
              <a:t> Q-Q Plot</a:t>
            </a:r>
            <a:endParaRPr lang="en-IE" dirty="0"/>
          </a:p>
        </p:txBody>
      </p:sp>
      <p:sp>
        <p:nvSpPr>
          <p:cNvPr id="3" name="Content Placeholder 2"/>
          <p:cNvSpPr>
            <a:spLocks noGrp="1"/>
          </p:cNvSpPr>
          <p:nvPr>
            <p:ph sz="quarter" idx="1"/>
          </p:nvPr>
        </p:nvSpPr>
        <p:spPr/>
        <p:txBody>
          <a:bodyPr/>
          <a:lstStyle/>
          <a:p>
            <a:r>
              <a:rPr lang="en-IE" dirty="0"/>
              <a:t>In the </a:t>
            </a:r>
            <a:r>
              <a:rPr lang="en-IE" b="1" dirty="0" err="1"/>
              <a:t>Detrended</a:t>
            </a:r>
            <a:r>
              <a:rPr lang="en-IE" b="1" dirty="0"/>
              <a:t> Plot</a:t>
            </a:r>
            <a:r>
              <a:rPr lang="en-IE" dirty="0"/>
              <a:t>, the horizontal line at the origin represents the quantiles that we would expect to see if the data were normal; </a:t>
            </a:r>
            <a:endParaRPr lang="en-IE" dirty="0" smtClean="0"/>
          </a:p>
          <a:p>
            <a:r>
              <a:rPr lang="en-IE" dirty="0" smtClean="0"/>
              <a:t>The </a:t>
            </a:r>
            <a:r>
              <a:rPr lang="en-IE" dirty="0"/>
              <a:t>dots represent the </a:t>
            </a:r>
            <a:r>
              <a:rPr lang="en-IE" i="1" dirty="0"/>
              <a:t>magnitude</a:t>
            </a:r>
            <a:r>
              <a:rPr lang="en-IE" dirty="0"/>
              <a:t> and </a:t>
            </a:r>
            <a:r>
              <a:rPr lang="en-IE" i="1" dirty="0"/>
              <a:t>direction</a:t>
            </a:r>
            <a:r>
              <a:rPr lang="en-IE" dirty="0"/>
              <a:t> of deviation in the observed quantiles. </a:t>
            </a:r>
            <a:endParaRPr lang="en-IE" dirty="0" smtClean="0"/>
          </a:p>
          <a:p>
            <a:r>
              <a:rPr lang="en-IE" dirty="0" smtClean="0"/>
              <a:t>Each </a:t>
            </a:r>
            <a:r>
              <a:rPr lang="en-IE" dirty="0"/>
              <a:t>dot is calculated by subtracting the expected quantile from the observed quantile. </a:t>
            </a:r>
            <a:endParaRPr lang="en-IE" dirty="0" smtClean="0"/>
          </a:p>
          <a:p>
            <a:r>
              <a:rPr lang="en-IE" dirty="0" smtClean="0"/>
              <a:t>(</a:t>
            </a:r>
            <a:r>
              <a:rPr lang="en-IE" dirty="0"/>
              <a:t>This implies that if a dot is below the trend line on the Normal Q-Q plot, it will appear above the trend line on the </a:t>
            </a:r>
            <a:r>
              <a:rPr lang="en-IE" dirty="0" err="1"/>
              <a:t>Detrended</a:t>
            </a:r>
            <a:r>
              <a:rPr lang="en-IE" dirty="0"/>
              <a:t> Normal Q-Q plot, because observed - expected &gt; 0.)</a:t>
            </a:r>
          </a:p>
        </p:txBody>
      </p:sp>
    </p:spTree>
    <p:extLst>
      <p:ext uri="{BB962C8B-B14F-4D97-AF65-F5344CB8AC3E}">
        <p14:creationId xmlns:p14="http://schemas.microsoft.com/office/powerpoint/2010/main" val="1947780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do I inspect a scale variable?</a:t>
            </a:r>
            <a:endParaRPr lang="en-IE" dirty="0"/>
          </a:p>
        </p:txBody>
      </p:sp>
      <p:sp>
        <p:nvSpPr>
          <p:cNvPr id="3" name="Content Placeholder 2"/>
          <p:cNvSpPr>
            <a:spLocks noGrp="1"/>
          </p:cNvSpPr>
          <p:nvPr>
            <p:ph sz="quarter" idx="1"/>
          </p:nvPr>
        </p:nvSpPr>
        <p:spPr/>
        <p:txBody>
          <a:bodyPr>
            <a:normAutofit/>
          </a:bodyPr>
          <a:lstStyle/>
          <a:p>
            <a:pPr marL="457200" indent="-457200">
              <a:buFont typeface="+mj-lt"/>
              <a:buAutoNum type="arabicPeriod"/>
            </a:pPr>
            <a:r>
              <a:rPr lang="en-IE" dirty="0" smtClean="0"/>
              <a:t>Generate summary statistics</a:t>
            </a:r>
          </a:p>
          <a:p>
            <a:pPr marL="457200" indent="-457200">
              <a:buFont typeface="+mj-lt"/>
              <a:buAutoNum type="arabicPeriod"/>
            </a:pPr>
            <a:r>
              <a:rPr lang="en-IE" dirty="0" smtClean="0"/>
              <a:t>Make sure you include skewness and kurtosis</a:t>
            </a:r>
          </a:p>
          <a:p>
            <a:pPr marL="457200" indent="-457200">
              <a:buFont typeface="+mj-lt"/>
              <a:buAutoNum type="arabicPeriod"/>
            </a:pPr>
            <a:r>
              <a:rPr lang="en-IE" dirty="0" smtClean="0"/>
              <a:t>Generate a histogram with a normal curve showing</a:t>
            </a:r>
          </a:p>
          <a:p>
            <a:pPr marL="457200" indent="-457200">
              <a:buFont typeface="+mj-lt"/>
              <a:buAutoNum type="arabicPeriod"/>
            </a:pPr>
            <a:r>
              <a:rPr lang="en-IE" dirty="0" smtClean="0"/>
              <a:t>Generate a Q-Q plot</a:t>
            </a:r>
          </a:p>
          <a:p>
            <a:pPr marL="457200" indent="-457200">
              <a:buFont typeface="+mj-lt"/>
              <a:buAutoNum type="arabicPeriod"/>
            </a:pPr>
            <a:r>
              <a:rPr lang="en-IE" dirty="0" smtClean="0"/>
              <a:t>Review your statistics and plots to see how far away from normal your data is</a:t>
            </a:r>
            <a:endParaRPr lang="en-IE" dirty="0"/>
          </a:p>
        </p:txBody>
      </p:sp>
    </p:spTree>
    <p:extLst>
      <p:ext uri="{BB962C8B-B14F-4D97-AF65-F5344CB8AC3E}">
        <p14:creationId xmlns:p14="http://schemas.microsoft.com/office/powerpoint/2010/main" val="7249280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do I inspect a scale variable in R?</a:t>
            </a:r>
            <a:endParaRPr lang="en-IE" dirty="0"/>
          </a:p>
        </p:txBody>
      </p:sp>
      <p:sp>
        <p:nvSpPr>
          <p:cNvPr id="3" name="Content Placeholder 2"/>
          <p:cNvSpPr>
            <a:spLocks noGrp="1"/>
          </p:cNvSpPr>
          <p:nvPr>
            <p:ph sz="quarter" idx="1"/>
          </p:nvPr>
        </p:nvSpPr>
        <p:spPr/>
        <p:txBody>
          <a:bodyPr>
            <a:normAutofit fontScale="85000" lnSpcReduction="20000"/>
          </a:bodyPr>
          <a:lstStyle/>
          <a:p>
            <a:r>
              <a:rPr lang="en-IE" dirty="0" smtClean="0"/>
              <a:t>Use packages </a:t>
            </a:r>
            <a:r>
              <a:rPr lang="en-IE" dirty="0" err="1" smtClean="0"/>
              <a:t>pastecs</a:t>
            </a:r>
            <a:r>
              <a:rPr lang="en-IE" dirty="0" smtClean="0"/>
              <a:t>, ggplot2 and </a:t>
            </a:r>
            <a:r>
              <a:rPr lang="en-IE" dirty="0" err="1" smtClean="0"/>
              <a:t>semTools</a:t>
            </a:r>
            <a:endParaRPr lang="en-IE" dirty="0" smtClean="0"/>
          </a:p>
          <a:p>
            <a:pPr lvl="1"/>
            <a:r>
              <a:rPr lang="en-IE" dirty="0" smtClean="0"/>
              <a:t>Install them using the </a:t>
            </a:r>
            <a:r>
              <a:rPr lang="en-IE" dirty="0" err="1" smtClean="0"/>
              <a:t>install.packages</a:t>
            </a:r>
            <a:r>
              <a:rPr lang="en-IE" dirty="0" smtClean="0"/>
              <a:t> e.g. </a:t>
            </a:r>
            <a:r>
              <a:rPr lang="en-IE" dirty="0" err="1" smtClean="0"/>
              <a:t>install.packages</a:t>
            </a:r>
            <a:r>
              <a:rPr lang="en-IE" dirty="0" smtClean="0"/>
              <a:t>(“</a:t>
            </a:r>
            <a:r>
              <a:rPr lang="en-IE" dirty="0" err="1" smtClean="0"/>
              <a:t>pastecs</a:t>
            </a:r>
            <a:r>
              <a:rPr lang="en-IE" dirty="0" smtClean="0"/>
              <a:t>”)</a:t>
            </a:r>
          </a:p>
          <a:p>
            <a:pPr lvl="1"/>
            <a:r>
              <a:rPr lang="en-IE" dirty="0" smtClean="0"/>
              <a:t>Thereafter tell R you want to use them e.g. library(</a:t>
            </a:r>
            <a:r>
              <a:rPr lang="en-IE" dirty="0" err="1" smtClean="0"/>
              <a:t>pastecs</a:t>
            </a:r>
            <a:r>
              <a:rPr lang="en-IE" dirty="0" smtClean="0"/>
              <a:t>)</a:t>
            </a:r>
          </a:p>
          <a:p>
            <a:r>
              <a:rPr lang="en-IE" dirty="0" smtClean="0"/>
              <a:t>Statistical summary</a:t>
            </a:r>
          </a:p>
          <a:p>
            <a:pPr marL="274320" lvl="1" indent="0">
              <a:buNone/>
            </a:pPr>
            <a:r>
              <a:rPr lang="en-IE" dirty="0" smtClean="0">
                <a:latin typeface="Courier New" panose="02070309020205020404" pitchFamily="49" charset="0"/>
                <a:cs typeface="Courier New" panose="02070309020205020404" pitchFamily="49" charset="0"/>
              </a:rPr>
              <a:t>library(</a:t>
            </a:r>
            <a:r>
              <a:rPr lang="en-IE" dirty="0" err="1" smtClean="0">
                <a:latin typeface="Courier New" panose="02070309020205020404" pitchFamily="49" charset="0"/>
                <a:cs typeface="Courier New" panose="02070309020205020404" pitchFamily="49" charset="0"/>
              </a:rPr>
              <a:t>pastecs</a:t>
            </a:r>
            <a:r>
              <a:rPr lang="en-IE" dirty="0" smtClean="0">
                <a:latin typeface="Courier New" panose="02070309020205020404" pitchFamily="49" charset="0"/>
                <a:cs typeface="Courier New" panose="02070309020205020404" pitchFamily="49" charset="0"/>
              </a:rPr>
              <a:t>)</a:t>
            </a:r>
          </a:p>
          <a:p>
            <a:pPr lvl="1"/>
            <a:r>
              <a:rPr lang="en-IE" dirty="0" smtClean="0"/>
              <a:t>Use </a:t>
            </a:r>
            <a:r>
              <a:rPr lang="en-IE" dirty="0" err="1" smtClean="0"/>
              <a:t>stat.desc</a:t>
            </a:r>
            <a:r>
              <a:rPr lang="en-IE" dirty="0" smtClean="0"/>
              <a:t> function </a:t>
            </a:r>
            <a:r>
              <a:rPr lang="en-IE" dirty="0"/>
              <a:t>form </a:t>
            </a:r>
            <a:endParaRPr lang="en-IE" dirty="0" smtClean="0"/>
          </a:p>
          <a:p>
            <a:pPr lvl="1"/>
            <a:r>
              <a:rPr lang="en-IE" dirty="0" smtClean="0"/>
              <a:t>Will give you a set of summary statistics for a variable </a:t>
            </a:r>
            <a:endParaRPr lang="en-IE" dirty="0"/>
          </a:p>
          <a:p>
            <a:pPr marL="274320" lvl="1" indent="0">
              <a:buNone/>
            </a:pPr>
            <a:r>
              <a:rPr lang="en-IE" dirty="0" err="1" smtClean="0">
                <a:latin typeface="Courier New" panose="02070309020205020404" pitchFamily="49" charset="0"/>
                <a:cs typeface="Courier New" panose="02070309020205020404" pitchFamily="49" charset="0"/>
              </a:rPr>
              <a:t>stat.desc</a:t>
            </a:r>
            <a:r>
              <a:rPr lang="en-IE" dirty="0" smtClean="0">
                <a:latin typeface="Courier New" panose="02070309020205020404" pitchFamily="49" charset="0"/>
                <a:cs typeface="Courier New" panose="02070309020205020404" pitchFamily="49" charset="0"/>
              </a:rPr>
              <a:t>(</a:t>
            </a:r>
            <a:r>
              <a:rPr lang="en-IE" dirty="0" err="1" smtClean="0">
                <a:latin typeface="Courier New" panose="02070309020205020404" pitchFamily="49" charset="0"/>
                <a:cs typeface="Courier New" panose="02070309020205020404" pitchFamily="49" charset="0"/>
              </a:rPr>
              <a:t>varname</a:t>
            </a:r>
            <a:r>
              <a:rPr lang="en-IE" dirty="0" smtClean="0">
                <a:latin typeface="Courier New" panose="02070309020205020404" pitchFamily="49" charset="0"/>
                <a:cs typeface="Courier New" panose="02070309020205020404" pitchFamily="49" charset="0"/>
              </a:rPr>
              <a:t>, </a:t>
            </a:r>
            <a:r>
              <a:rPr lang="en-IE" dirty="0">
                <a:latin typeface="Courier New" panose="02070309020205020404" pitchFamily="49" charset="0"/>
                <a:cs typeface="Courier New" panose="02070309020205020404" pitchFamily="49" charset="0"/>
              </a:rPr>
              <a:t>basic=F</a:t>
            </a:r>
            <a:r>
              <a:rPr lang="en-IE" dirty="0" smtClean="0">
                <a:latin typeface="Courier New" panose="02070309020205020404" pitchFamily="49" charset="0"/>
                <a:cs typeface="Courier New" panose="02070309020205020404" pitchFamily="49" charset="0"/>
              </a:rPr>
              <a:t>)</a:t>
            </a:r>
          </a:p>
          <a:p>
            <a:pPr lvl="2"/>
            <a:r>
              <a:rPr lang="en-IE" dirty="0"/>
              <a:t>Make sure you include the basic switch=F to ensure you don't get </a:t>
            </a:r>
            <a:r>
              <a:rPr lang="en-IE" dirty="0" err="1"/>
              <a:t>scienfitic</a:t>
            </a:r>
            <a:r>
              <a:rPr lang="en-IE" dirty="0"/>
              <a:t> </a:t>
            </a:r>
            <a:r>
              <a:rPr lang="en-IE" dirty="0" smtClean="0"/>
              <a:t>notation</a:t>
            </a:r>
          </a:p>
          <a:p>
            <a:r>
              <a:rPr lang="en-IE" dirty="0"/>
              <a:t>S</a:t>
            </a:r>
            <a:r>
              <a:rPr lang="en-IE" dirty="0" smtClean="0"/>
              <a:t>kewness and kurtosis with standard error Use package </a:t>
            </a:r>
            <a:r>
              <a:rPr lang="en-IE" dirty="0" err="1" smtClean="0"/>
              <a:t>semTools</a:t>
            </a:r>
            <a:endParaRPr lang="en-IE" dirty="0" smtClean="0"/>
          </a:p>
          <a:p>
            <a:pPr marL="274320" lvl="1" indent="0">
              <a:buNone/>
            </a:pPr>
            <a:r>
              <a:rPr lang="en-IE" dirty="0">
                <a:latin typeface="Courier New" panose="02070309020205020404" pitchFamily="49" charset="0"/>
                <a:cs typeface="Courier New" panose="02070309020205020404" pitchFamily="49" charset="0"/>
              </a:rPr>
              <a:t>l</a:t>
            </a:r>
            <a:r>
              <a:rPr lang="en-IE" dirty="0" smtClean="0">
                <a:latin typeface="Courier New" panose="02070309020205020404" pitchFamily="49" charset="0"/>
                <a:cs typeface="Courier New" panose="02070309020205020404" pitchFamily="49" charset="0"/>
              </a:rPr>
              <a:t>ibrary(</a:t>
            </a:r>
            <a:r>
              <a:rPr lang="en-IE" dirty="0" err="1" smtClean="0">
                <a:latin typeface="Courier New" panose="02070309020205020404" pitchFamily="49" charset="0"/>
                <a:cs typeface="Courier New" panose="02070309020205020404" pitchFamily="49" charset="0"/>
              </a:rPr>
              <a:t>semTools</a:t>
            </a:r>
            <a:r>
              <a:rPr lang="en-IE" dirty="0" smtClean="0">
                <a:latin typeface="Courier New" panose="02070309020205020404" pitchFamily="49" charset="0"/>
                <a:cs typeface="Courier New" panose="02070309020205020404" pitchFamily="49" charset="0"/>
              </a:rPr>
              <a:t>)</a:t>
            </a:r>
          </a:p>
          <a:p>
            <a:pPr marL="274320" lvl="1" indent="0">
              <a:buNone/>
            </a:pPr>
            <a:r>
              <a:rPr lang="en-IE" dirty="0" smtClean="0">
                <a:latin typeface="Courier New" panose="02070309020205020404" pitchFamily="49" charset="0"/>
                <a:cs typeface="Courier New" panose="02070309020205020404" pitchFamily="49" charset="0"/>
              </a:rPr>
              <a:t>skew(</a:t>
            </a:r>
            <a:r>
              <a:rPr lang="en-IE" dirty="0" err="1" smtClean="0">
                <a:latin typeface="Courier New" panose="02070309020205020404" pitchFamily="49" charset="0"/>
                <a:cs typeface="Courier New" panose="02070309020205020404" pitchFamily="49" charset="0"/>
              </a:rPr>
              <a:t>varname</a:t>
            </a:r>
            <a:r>
              <a:rPr lang="en-IE" dirty="0" smtClean="0">
                <a:latin typeface="Courier New" panose="02070309020205020404" pitchFamily="49" charset="0"/>
                <a:cs typeface="Courier New" panose="02070309020205020404" pitchFamily="49" charset="0"/>
              </a:rPr>
              <a:t>)</a:t>
            </a:r>
          </a:p>
          <a:p>
            <a:pPr marL="274320" lvl="1" indent="0">
              <a:buNone/>
            </a:pPr>
            <a:r>
              <a:rPr lang="en-IE" dirty="0" smtClean="0">
                <a:latin typeface="Courier New" panose="02070309020205020404" pitchFamily="49" charset="0"/>
                <a:cs typeface="Courier New" panose="02070309020205020404" pitchFamily="49" charset="0"/>
              </a:rPr>
              <a:t>kurtosis(</a:t>
            </a:r>
            <a:r>
              <a:rPr lang="en-IE" dirty="0" err="1" smtClean="0">
                <a:latin typeface="Courier New" panose="02070309020205020404" pitchFamily="49" charset="0"/>
                <a:cs typeface="Courier New" panose="02070309020205020404" pitchFamily="49" charset="0"/>
              </a:rPr>
              <a:t>varname</a:t>
            </a:r>
            <a:r>
              <a:rPr lang="en-IE" dirty="0" smtClean="0">
                <a:latin typeface="Courier New" panose="02070309020205020404" pitchFamily="49" charset="0"/>
                <a:cs typeface="Courier New" panose="02070309020205020404" pitchFamily="49" charset="0"/>
              </a:rPr>
              <a:t>)</a:t>
            </a:r>
          </a:p>
          <a:p>
            <a:pPr lvl="1"/>
            <a:r>
              <a:rPr lang="en-IE" dirty="0" smtClean="0"/>
              <a:t>(we need the standard error to </a:t>
            </a:r>
            <a:r>
              <a:rPr lang="en-IE" dirty="0"/>
              <a:t>facilitate creating standardised </a:t>
            </a:r>
            <a:r>
              <a:rPr lang="en-IE" dirty="0" smtClean="0"/>
              <a:t>score</a:t>
            </a:r>
            <a:r>
              <a:rPr lang="en-IE" dirty="0"/>
              <a:t> </a:t>
            </a:r>
            <a:r>
              <a:rPr lang="en-IE" dirty="0" smtClean="0"/>
              <a:t>of skewness and kurtosis)</a:t>
            </a:r>
          </a:p>
          <a:p>
            <a:pPr lvl="1"/>
            <a:endParaRPr lang="en-IE" dirty="0"/>
          </a:p>
        </p:txBody>
      </p:sp>
    </p:spTree>
    <p:extLst>
      <p:ext uri="{BB962C8B-B14F-4D97-AF65-F5344CB8AC3E}">
        <p14:creationId xmlns:p14="http://schemas.microsoft.com/office/powerpoint/2010/main" val="2695902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do I inspect a scale variable in R?</a:t>
            </a:r>
            <a:endParaRPr lang="en-IE" dirty="0"/>
          </a:p>
        </p:txBody>
      </p:sp>
      <p:sp>
        <p:nvSpPr>
          <p:cNvPr id="4" name="Content Placeholder 3"/>
          <p:cNvSpPr>
            <a:spLocks noGrp="1"/>
          </p:cNvSpPr>
          <p:nvPr>
            <p:ph sz="quarter" idx="1"/>
          </p:nvPr>
        </p:nvSpPr>
        <p:spPr/>
        <p:txBody>
          <a:bodyPr>
            <a:normAutofit fontScale="92500" lnSpcReduction="20000"/>
          </a:bodyPr>
          <a:lstStyle/>
          <a:p>
            <a:r>
              <a:rPr lang="en-IE" dirty="0"/>
              <a:t>Create a histogram</a:t>
            </a:r>
          </a:p>
          <a:p>
            <a:pPr marL="274320" lvl="1" indent="0">
              <a:buNone/>
            </a:pPr>
            <a:r>
              <a:rPr lang="en-IE" dirty="0">
                <a:latin typeface="Courier New" panose="02070309020205020404" pitchFamily="49" charset="0"/>
                <a:cs typeface="Courier New" panose="02070309020205020404" pitchFamily="49" charset="0"/>
              </a:rPr>
              <a:t>library(ggplot2)</a:t>
            </a:r>
          </a:p>
          <a:p>
            <a:pPr marL="274320" lvl="1" indent="0">
              <a:buNone/>
            </a:pPr>
            <a:r>
              <a:rPr lang="en-IE" dirty="0">
                <a:latin typeface="Courier New" panose="02070309020205020404" pitchFamily="49" charset="0"/>
                <a:cs typeface="Courier New" panose="02070309020205020404" pitchFamily="49" charset="0"/>
              </a:rPr>
              <a:t>g &lt;- </a:t>
            </a:r>
            <a:r>
              <a:rPr lang="en-IE" dirty="0" err="1">
                <a:latin typeface="Courier New" panose="02070309020205020404" pitchFamily="49" charset="0"/>
                <a:cs typeface="Courier New" panose="02070309020205020404" pitchFamily="49" charset="0"/>
              </a:rPr>
              <a:t>ggplot</a:t>
            </a:r>
            <a:r>
              <a:rPr lang="en-IE" dirty="0">
                <a:latin typeface="Courier New" panose="02070309020205020404" pitchFamily="49" charset="0"/>
                <a:cs typeface="Courier New" panose="02070309020205020404" pitchFamily="49" charset="0"/>
              </a:rPr>
              <a:t>(survey, </a:t>
            </a:r>
            <a:r>
              <a:rPr lang="en-IE" dirty="0" err="1">
                <a:latin typeface="Courier New" panose="02070309020205020404" pitchFamily="49" charset="0"/>
                <a:cs typeface="Courier New" panose="02070309020205020404" pitchFamily="49" charset="0"/>
              </a:rPr>
              <a:t>aes</a:t>
            </a:r>
            <a:r>
              <a:rPr lang="en-IE" dirty="0">
                <a:latin typeface="Courier New" panose="02070309020205020404" pitchFamily="49" charset="0"/>
                <a:cs typeface="Courier New" panose="02070309020205020404" pitchFamily="49" charset="0"/>
              </a:rPr>
              <a:t>(x=</a:t>
            </a:r>
            <a:r>
              <a:rPr lang="en-IE" dirty="0" err="1">
                <a:latin typeface="Courier New" panose="02070309020205020404" pitchFamily="49" charset="0"/>
                <a:cs typeface="Courier New" panose="02070309020205020404" pitchFamily="49" charset="0"/>
              </a:rPr>
              <a:t>varname</a:t>
            </a:r>
            <a:r>
              <a:rPr lang="en-IE" dirty="0">
                <a:latin typeface="Courier New" panose="02070309020205020404" pitchFamily="49" charset="0"/>
                <a:cs typeface="Courier New" panose="02070309020205020404" pitchFamily="49" charset="0"/>
              </a:rPr>
              <a:t>))</a:t>
            </a:r>
          </a:p>
          <a:p>
            <a:pPr lvl="1"/>
            <a:r>
              <a:rPr lang="en-IE" dirty="0">
                <a:latin typeface="Courier New" panose="02070309020205020404" pitchFamily="49" charset="0"/>
                <a:cs typeface="Courier New" panose="02070309020205020404" pitchFamily="49" charset="0"/>
              </a:rPr>
              <a:t>#Change the label of the x axis</a:t>
            </a:r>
          </a:p>
          <a:p>
            <a:pPr marL="274320" lvl="1" indent="0">
              <a:buNone/>
            </a:pPr>
            <a:r>
              <a:rPr lang="en-IE" dirty="0">
                <a:latin typeface="Courier New" panose="02070309020205020404" pitchFamily="49" charset="0"/>
                <a:cs typeface="Courier New" panose="02070309020205020404" pitchFamily="49" charset="0"/>
              </a:rPr>
              <a:t>gg &lt;- gg + labs(x=“The Label of the X Axis")</a:t>
            </a:r>
          </a:p>
          <a:p>
            <a:pPr lvl="1"/>
            <a:r>
              <a:rPr lang="en-IE" dirty="0">
                <a:latin typeface="Courier New" panose="02070309020205020404" pitchFamily="49" charset="0"/>
                <a:cs typeface="Courier New" panose="02070309020205020404" pitchFamily="49" charset="0"/>
              </a:rPr>
              <a:t>#manage </a:t>
            </a:r>
            <a:r>
              <a:rPr lang="en-IE" dirty="0" err="1">
                <a:latin typeface="Courier New" panose="02070309020205020404" pitchFamily="49" charset="0"/>
                <a:cs typeface="Courier New" panose="02070309020205020404" pitchFamily="49" charset="0"/>
              </a:rPr>
              <a:t>binwidth</a:t>
            </a:r>
            <a:r>
              <a:rPr lang="en-IE" dirty="0">
                <a:latin typeface="Courier New" panose="02070309020205020404" pitchFamily="49" charset="0"/>
                <a:cs typeface="Courier New" panose="02070309020205020404" pitchFamily="49" charset="0"/>
              </a:rPr>
              <a:t> and colours</a:t>
            </a:r>
          </a:p>
          <a:p>
            <a:pPr marL="274320" lvl="1" indent="0">
              <a:buNone/>
            </a:pPr>
            <a:r>
              <a:rPr lang="en-IE" dirty="0">
                <a:latin typeface="Courier New" panose="02070309020205020404" pitchFamily="49" charset="0"/>
                <a:cs typeface="Courier New" panose="02070309020205020404" pitchFamily="49" charset="0"/>
              </a:rPr>
              <a:t>gg &lt;- gg + </a:t>
            </a:r>
            <a:r>
              <a:rPr lang="en-IE" dirty="0" err="1">
                <a:latin typeface="Courier New" panose="02070309020205020404" pitchFamily="49" charset="0"/>
                <a:cs typeface="Courier New" panose="02070309020205020404" pitchFamily="49" charset="0"/>
              </a:rPr>
              <a:t>geom_histogram</a:t>
            </a:r>
            <a:r>
              <a:rPr lang="en-IE" dirty="0">
                <a:latin typeface="Courier New" panose="02070309020205020404" pitchFamily="49" charset="0"/>
                <a:cs typeface="Courier New" panose="02070309020205020404" pitchFamily="49" charset="0"/>
              </a:rPr>
              <a:t>(</a:t>
            </a:r>
            <a:r>
              <a:rPr lang="en-IE" dirty="0" err="1">
                <a:latin typeface="Courier New" panose="02070309020205020404" pitchFamily="49" charset="0"/>
                <a:cs typeface="Courier New" panose="02070309020205020404" pitchFamily="49" charset="0"/>
              </a:rPr>
              <a:t>binwidth</a:t>
            </a:r>
            <a:r>
              <a:rPr lang="en-IE" dirty="0">
                <a:latin typeface="Courier New" panose="02070309020205020404" pitchFamily="49" charset="0"/>
                <a:cs typeface="Courier New" panose="02070309020205020404" pitchFamily="49" charset="0"/>
              </a:rPr>
              <a:t>=2, colour="black", </a:t>
            </a:r>
            <a:r>
              <a:rPr lang="en-IE" dirty="0" err="1">
                <a:latin typeface="Courier New" panose="02070309020205020404" pitchFamily="49" charset="0"/>
                <a:cs typeface="Courier New" panose="02070309020205020404" pitchFamily="49" charset="0"/>
              </a:rPr>
              <a:t>aes</a:t>
            </a:r>
            <a:r>
              <a:rPr lang="en-IE" dirty="0">
                <a:latin typeface="Courier New" panose="02070309020205020404" pitchFamily="49" charset="0"/>
                <a:cs typeface="Courier New" panose="02070309020205020404" pitchFamily="49" charset="0"/>
              </a:rPr>
              <a:t>(y=..density.., fill=..count..))</a:t>
            </a:r>
          </a:p>
          <a:p>
            <a:pPr marL="274320" lvl="1" indent="0">
              <a:buNone/>
            </a:pPr>
            <a:r>
              <a:rPr lang="en-IE" dirty="0">
                <a:latin typeface="Courier New" panose="02070309020205020404" pitchFamily="49" charset="0"/>
                <a:cs typeface="Courier New" panose="02070309020205020404" pitchFamily="49" charset="0"/>
              </a:rPr>
              <a:t>gg &lt;- gg + </a:t>
            </a:r>
            <a:r>
              <a:rPr lang="en-IE" dirty="0" err="1">
                <a:latin typeface="Courier New" panose="02070309020205020404" pitchFamily="49" charset="0"/>
                <a:cs typeface="Courier New" panose="02070309020205020404" pitchFamily="49" charset="0"/>
              </a:rPr>
              <a:t>scale_fill_gradient</a:t>
            </a:r>
            <a:r>
              <a:rPr lang="en-IE" dirty="0">
                <a:latin typeface="Courier New" panose="02070309020205020404" pitchFamily="49" charset="0"/>
                <a:cs typeface="Courier New" panose="02070309020205020404" pitchFamily="49" charset="0"/>
              </a:rPr>
              <a:t>("Count", low="#DCDCDC", high="#7C7C7C")</a:t>
            </a:r>
          </a:p>
          <a:p>
            <a:r>
              <a:rPr lang="en-IE" dirty="0" err="1"/>
              <a:t>qqnorm</a:t>
            </a:r>
            <a:r>
              <a:rPr lang="en-IE" dirty="0"/>
              <a:t> will create a </a:t>
            </a:r>
            <a:r>
              <a:rPr lang="en-IE" dirty="0" err="1"/>
              <a:t>qqplot</a:t>
            </a:r>
            <a:endParaRPr lang="en-IE" dirty="0"/>
          </a:p>
          <a:p>
            <a:pPr marL="274320" lvl="1" indent="0">
              <a:buNone/>
            </a:pPr>
            <a:r>
              <a:rPr lang="en-IE" dirty="0" err="1" smtClean="0">
                <a:latin typeface="Courier New" panose="02070309020205020404" pitchFamily="49" charset="0"/>
                <a:cs typeface="Courier New" panose="02070309020205020404" pitchFamily="49" charset="0"/>
              </a:rPr>
              <a:t>qqnorm</a:t>
            </a:r>
            <a:r>
              <a:rPr lang="en-IE" dirty="0" smtClean="0">
                <a:latin typeface="Courier New" panose="02070309020205020404" pitchFamily="49" charset="0"/>
                <a:cs typeface="Courier New" panose="02070309020205020404" pitchFamily="49" charset="0"/>
              </a:rPr>
              <a:t>(</a:t>
            </a:r>
            <a:r>
              <a:rPr lang="en-IE" dirty="0" err="1" smtClean="0">
                <a:latin typeface="Courier New" panose="02070309020205020404" pitchFamily="49" charset="0"/>
                <a:cs typeface="Courier New" panose="02070309020205020404" pitchFamily="49" charset="0"/>
              </a:rPr>
              <a:t>varname</a:t>
            </a:r>
            <a:r>
              <a:rPr lang="en-IE" dirty="0" smtClean="0">
                <a:latin typeface="Courier New" panose="02070309020205020404" pitchFamily="49" charset="0"/>
                <a:cs typeface="Courier New" panose="02070309020205020404" pitchFamily="49" charset="0"/>
              </a:rPr>
              <a:t>)</a:t>
            </a:r>
            <a:endParaRPr lang="en-IE" dirty="0">
              <a:latin typeface="Courier New" panose="02070309020205020404" pitchFamily="49" charset="0"/>
              <a:cs typeface="Courier New" panose="02070309020205020404" pitchFamily="49" charset="0"/>
            </a:endParaRPr>
          </a:p>
          <a:p>
            <a:pPr marL="274320" lvl="1" indent="0">
              <a:buNone/>
            </a:pPr>
            <a:r>
              <a:rPr lang="en-IE" dirty="0" err="1" smtClean="0">
                <a:latin typeface="Courier New" panose="02070309020205020404" pitchFamily="49" charset="0"/>
                <a:cs typeface="Courier New" panose="02070309020205020404" pitchFamily="49" charset="0"/>
              </a:rPr>
              <a:t>qqline</a:t>
            </a:r>
            <a:r>
              <a:rPr lang="en-IE" dirty="0" smtClean="0">
                <a:latin typeface="Courier New" panose="02070309020205020404" pitchFamily="49" charset="0"/>
                <a:cs typeface="Courier New" panose="02070309020205020404" pitchFamily="49" charset="0"/>
              </a:rPr>
              <a:t>(</a:t>
            </a:r>
            <a:r>
              <a:rPr lang="en-IE" dirty="0" err="1" smtClean="0">
                <a:latin typeface="Courier New" panose="02070309020205020404" pitchFamily="49" charset="0"/>
                <a:cs typeface="Courier New" panose="02070309020205020404" pitchFamily="49" charset="0"/>
              </a:rPr>
              <a:t>varname</a:t>
            </a:r>
            <a:r>
              <a:rPr lang="en-IE" dirty="0" smtClean="0">
                <a:latin typeface="Courier New" panose="02070309020205020404" pitchFamily="49" charset="0"/>
                <a:cs typeface="Courier New" panose="02070309020205020404" pitchFamily="49" charset="0"/>
              </a:rPr>
              <a:t>, </a:t>
            </a:r>
            <a:r>
              <a:rPr lang="en-IE" dirty="0">
                <a:latin typeface="Courier New" panose="02070309020205020404" pitchFamily="49" charset="0"/>
                <a:cs typeface="Courier New" panose="02070309020205020404" pitchFamily="49" charset="0"/>
              </a:rPr>
              <a:t>col=2) </a:t>
            </a:r>
            <a:endParaRPr lang="en-IE" dirty="0" smtClean="0">
              <a:latin typeface="Courier New" panose="02070309020205020404" pitchFamily="49" charset="0"/>
              <a:cs typeface="Courier New" panose="02070309020205020404" pitchFamily="49" charset="0"/>
            </a:endParaRPr>
          </a:p>
          <a:p>
            <a:pPr lvl="2"/>
            <a:r>
              <a:rPr lang="en-IE" dirty="0" err="1" smtClean="0"/>
              <a:t>Qqline</a:t>
            </a:r>
            <a:r>
              <a:rPr lang="en-IE" dirty="0" smtClean="0"/>
              <a:t> will show </a:t>
            </a:r>
            <a:r>
              <a:rPr lang="en-IE" dirty="0"/>
              <a:t>a line on </a:t>
            </a:r>
            <a:r>
              <a:rPr lang="en-IE" dirty="0" smtClean="0"/>
              <a:t>the plot</a:t>
            </a:r>
            <a:endParaRPr lang="en-IE" dirty="0"/>
          </a:p>
          <a:p>
            <a:endParaRPr lang="en-IE" dirty="0"/>
          </a:p>
        </p:txBody>
      </p:sp>
    </p:spTree>
    <p:extLst>
      <p:ext uri="{BB962C8B-B14F-4D97-AF65-F5344CB8AC3E}">
        <p14:creationId xmlns:p14="http://schemas.microsoft.com/office/powerpoint/2010/main" val="487980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Tests of Normality</a:t>
            </a:r>
            <a:endParaRPr lang="en-IE" dirty="0"/>
          </a:p>
        </p:txBody>
      </p:sp>
      <p:sp>
        <p:nvSpPr>
          <p:cNvPr id="3" name="Date Placeholder 2"/>
          <p:cNvSpPr>
            <a:spLocks noGrp="1"/>
          </p:cNvSpPr>
          <p:nvPr>
            <p:ph type="dt" sz="half" idx="10"/>
          </p:nvPr>
        </p:nvSpPr>
        <p:spPr/>
        <p:txBody>
          <a:bodyPr/>
          <a:lstStyle/>
          <a:p>
            <a:endParaRPr lang="en-IE" dirty="0"/>
          </a:p>
        </p:txBody>
      </p:sp>
      <p:sp>
        <p:nvSpPr>
          <p:cNvPr id="11" name="Content Placeholder 10"/>
          <p:cNvSpPr>
            <a:spLocks noGrp="1"/>
          </p:cNvSpPr>
          <p:nvPr>
            <p:ph sz="quarter" idx="1"/>
          </p:nvPr>
        </p:nvSpPr>
        <p:spPr/>
        <p:txBody>
          <a:bodyPr>
            <a:normAutofit/>
          </a:bodyPr>
          <a:lstStyle/>
          <a:p>
            <a:r>
              <a:rPr lang="en-IE" dirty="0"/>
              <a:t>As with all estimates we are unlikely to ever see the values of zero in either skewness or kurtosis statistics for the standardised scores of the variable of interest.</a:t>
            </a:r>
          </a:p>
          <a:p>
            <a:r>
              <a:rPr lang="en-IE" dirty="0"/>
              <a:t>The real question is whether the given estimates vary significantly from zero.  </a:t>
            </a:r>
            <a:endParaRPr lang="en-IE" dirty="0" smtClean="0"/>
          </a:p>
          <a:p>
            <a:r>
              <a:rPr lang="en-IE" dirty="0" smtClean="0"/>
              <a:t>We </a:t>
            </a:r>
            <a:r>
              <a:rPr lang="en-IE" dirty="0"/>
              <a:t>need to look at the standard error of skewness and kurtosis. </a:t>
            </a:r>
          </a:p>
          <a:p>
            <a:r>
              <a:rPr lang="en-IE" dirty="0"/>
              <a:t>We are looking for is whether the value of ‘zero’ is within the 95% confidence interval. </a:t>
            </a:r>
          </a:p>
          <a:p>
            <a:endParaRPr lang="en-IE" dirty="0"/>
          </a:p>
        </p:txBody>
      </p:sp>
    </p:spTree>
    <p:extLst>
      <p:ext uri="{BB962C8B-B14F-4D97-AF65-F5344CB8AC3E}">
        <p14:creationId xmlns:p14="http://schemas.microsoft.com/office/powerpoint/2010/main" val="41295479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GB" smtClean="0"/>
              <a:t>Confidence Intervals</a:t>
            </a:r>
            <a:endParaRPr lang="en-US" dirty="0" smtClean="0"/>
          </a:p>
        </p:txBody>
      </p:sp>
      <p:sp>
        <p:nvSpPr>
          <p:cNvPr id="30724" name="Rectangle 3"/>
          <p:cNvSpPr>
            <a:spLocks noGrp="1" noChangeArrowheads="1"/>
          </p:cNvSpPr>
          <p:nvPr>
            <p:ph type="body" idx="1"/>
          </p:nvPr>
        </p:nvSpPr>
        <p:spPr/>
        <p:txBody>
          <a:bodyPr>
            <a:normAutofit fontScale="85000" lnSpcReduction="20000"/>
          </a:bodyPr>
          <a:lstStyle/>
          <a:p>
            <a:r>
              <a:rPr lang="en-GB" dirty="0" smtClean="0"/>
              <a:t>CI represents a range of values between which we think a population value will fall</a:t>
            </a:r>
          </a:p>
          <a:p>
            <a:r>
              <a:rPr lang="en-GB" dirty="0" smtClean="0"/>
              <a:t>Suppose we are looking at our fish in Lough Mask</a:t>
            </a:r>
          </a:p>
          <a:p>
            <a:r>
              <a:rPr lang="en-GB" dirty="0" smtClean="0"/>
              <a:t>True mean</a:t>
            </a:r>
          </a:p>
          <a:p>
            <a:pPr lvl="1"/>
            <a:r>
              <a:rPr lang="en-GB" dirty="0" smtClean="0"/>
              <a:t>15 thousand fish</a:t>
            </a:r>
          </a:p>
          <a:p>
            <a:r>
              <a:rPr lang="en-GB" dirty="0" smtClean="0"/>
              <a:t>Sample mean</a:t>
            </a:r>
          </a:p>
          <a:p>
            <a:pPr lvl="1"/>
            <a:r>
              <a:rPr lang="en-GB" dirty="0" smtClean="0"/>
              <a:t> 17 thousand fish</a:t>
            </a:r>
          </a:p>
          <a:p>
            <a:r>
              <a:rPr lang="en-GB" dirty="0" smtClean="0"/>
              <a:t>Interval estimate</a:t>
            </a:r>
          </a:p>
          <a:p>
            <a:pPr lvl="1"/>
            <a:r>
              <a:rPr lang="en-GB" dirty="0" smtClean="0"/>
              <a:t>12 to 22 thousand(contains true value)</a:t>
            </a:r>
          </a:p>
          <a:p>
            <a:pPr lvl="2"/>
            <a:r>
              <a:rPr lang="en-GB" dirty="0" smtClean="0"/>
              <a:t>12 thousand &lt; µ &lt; 22 thousand</a:t>
            </a:r>
            <a:endParaRPr lang="en-GB" dirty="0" smtClean="0"/>
          </a:p>
          <a:p>
            <a:pPr lvl="1"/>
            <a:r>
              <a:rPr lang="en-GB" dirty="0" smtClean="0"/>
              <a:t>16 to 18 thousand (misses true value)</a:t>
            </a:r>
          </a:p>
          <a:p>
            <a:pPr lvl="1"/>
            <a:r>
              <a:rPr lang="en-GB" dirty="0" smtClean="0"/>
              <a:t>CIs constructed such that 95% contain the true value.</a:t>
            </a:r>
          </a:p>
          <a:p>
            <a:r>
              <a:rPr lang="en-IE" dirty="0" smtClean="0"/>
              <a:t>Confidence intervals for means are intervals constructed using a procedure that will contain the population mean a specified proportion of the time, typically either 95% or 99% of the time.</a:t>
            </a:r>
            <a:endParaRPr lang="en-US" dirty="0" smtClean="0"/>
          </a:p>
        </p:txBody>
      </p:sp>
    </p:spTree>
    <p:extLst>
      <p:ext uri="{BB962C8B-B14F-4D97-AF65-F5344CB8AC3E}">
        <p14:creationId xmlns:p14="http://schemas.microsoft.com/office/powerpoint/2010/main" val="22649450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rotWithShape="1">
          <a:blip r:embed="rId3" cstate="print"/>
          <a:srcRect l="15630" b="3570"/>
          <a:stretch/>
        </p:blipFill>
        <p:spPr bwMode="auto">
          <a:xfrm>
            <a:off x="2346960" y="0"/>
            <a:ext cx="5341964" cy="6268720"/>
          </a:xfrm>
          <a:prstGeom prst="rect">
            <a:avLst/>
          </a:prstGeom>
          <a:noFill/>
          <a:ln w="9525">
            <a:noFill/>
            <a:miter lim="800000"/>
            <a:headEnd/>
            <a:tailEnd/>
          </a:ln>
          <a:effectLst/>
        </p:spPr>
      </p:pic>
      <p:sp>
        <p:nvSpPr>
          <p:cNvPr id="4" name="TextBox 3"/>
          <p:cNvSpPr txBox="1"/>
          <p:nvPr/>
        </p:nvSpPr>
        <p:spPr>
          <a:xfrm>
            <a:off x="3923928" y="6381328"/>
            <a:ext cx="3816424" cy="261610"/>
          </a:xfrm>
          <a:prstGeom prst="rect">
            <a:avLst/>
          </a:prstGeom>
          <a:noFill/>
        </p:spPr>
        <p:txBody>
          <a:bodyPr wrap="square" rtlCol="0">
            <a:spAutoFit/>
          </a:bodyPr>
          <a:lstStyle/>
          <a:p>
            <a:r>
              <a:rPr lang="en-IE" sz="1100" dirty="0" smtClean="0"/>
              <a:t>Fish Numbers(thousands)</a:t>
            </a:r>
            <a:endParaRPr lang="en-IE" sz="1100" dirty="0"/>
          </a:p>
        </p:txBody>
      </p:sp>
    </p:spTree>
    <p:extLst>
      <p:ext uri="{BB962C8B-B14F-4D97-AF65-F5344CB8AC3E}">
        <p14:creationId xmlns:p14="http://schemas.microsoft.com/office/powerpoint/2010/main" val="5776965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smtClean="0"/>
              <a:t>Scatterplots</a:t>
            </a:r>
            <a:endParaRPr lang="en-US"/>
          </a:p>
        </p:txBody>
      </p:sp>
      <p:sp>
        <p:nvSpPr>
          <p:cNvPr id="175107" name="Rectangle 3"/>
          <p:cNvSpPr>
            <a:spLocks noGrp="1" noChangeArrowheads="1"/>
          </p:cNvSpPr>
          <p:nvPr>
            <p:ph sz="quarter" idx="1"/>
          </p:nvPr>
        </p:nvSpPr>
        <p:spPr/>
        <p:txBody>
          <a:bodyPr>
            <a:normAutofit lnSpcReduction="10000"/>
          </a:bodyPr>
          <a:lstStyle/>
          <a:p>
            <a:r>
              <a:rPr lang="en-US" dirty="0" smtClean="0"/>
              <a:t>When to Use		</a:t>
            </a:r>
          </a:p>
          <a:p>
            <a:pPr lvl="1"/>
            <a:r>
              <a:rPr lang="en-US" dirty="0" smtClean="0"/>
              <a:t>Bivariate numerical data (two variables)</a:t>
            </a:r>
          </a:p>
          <a:p>
            <a:pPr lvl="1"/>
            <a:r>
              <a:rPr lang="en-US" dirty="0" smtClean="0"/>
              <a:t>Plot the relationship between two variables </a:t>
            </a:r>
          </a:p>
          <a:p>
            <a:pPr lvl="2"/>
            <a:r>
              <a:rPr lang="en-US" dirty="0" smtClean="0"/>
              <a:t>One independent, one dependent</a:t>
            </a:r>
          </a:p>
          <a:p>
            <a:pPr lvl="1"/>
            <a:r>
              <a:rPr lang="en-US" dirty="0" smtClean="0"/>
              <a:t>Collection of ordered pairs</a:t>
            </a:r>
          </a:p>
          <a:p>
            <a:r>
              <a:rPr lang="en-US" dirty="0" smtClean="0"/>
              <a:t>How to construct	</a:t>
            </a:r>
          </a:p>
          <a:p>
            <a:pPr lvl="1"/>
            <a:r>
              <a:rPr lang="en-US" dirty="0" smtClean="0"/>
              <a:t> Draw a horizontal scale and mark it with appropriate values of the independent variable</a:t>
            </a:r>
          </a:p>
          <a:p>
            <a:pPr lvl="1"/>
            <a:r>
              <a:rPr lang="en-US" dirty="0" smtClean="0"/>
              <a:t> Draw a vertical scale and mark it appropriate values of the dependent variable</a:t>
            </a:r>
          </a:p>
          <a:p>
            <a:pPr lvl="1"/>
            <a:r>
              <a:rPr lang="en-US" dirty="0" smtClean="0"/>
              <a:t> Plot each point corresponding to the observations</a:t>
            </a:r>
          </a:p>
          <a:p>
            <a:r>
              <a:rPr lang="en-US" dirty="0" smtClean="0"/>
              <a:t>To describe</a:t>
            </a:r>
          </a:p>
          <a:p>
            <a:pPr lvl="1"/>
            <a:r>
              <a:rPr lang="en-US" dirty="0" smtClean="0"/>
              <a:t>Comment the relationship between the variables</a:t>
            </a:r>
            <a:endParaRPr lang="en-US" dirty="0"/>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113526"/>
            <a:ext cx="3280057" cy="158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80359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510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5107">
                                            <p:txEl>
                                              <p:pRg st="6" end="6"/>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75107">
                                            <p:txEl>
                                              <p:pRg st="7" end="7"/>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75107">
                                            <p:txEl>
                                              <p:pRg st="8" end="8"/>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75107">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510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rotWithShape="1">
          <a:blip r:embed="rId2" cstate="print"/>
          <a:srcRect b="19062"/>
          <a:stretch/>
        </p:blipFill>
        <p:spPr bwMode="auto">
          <a:xfrm>
            <a:off x="1661952" y="928670"/>
            <a:ext cx="6578568" cy="1946610"/>
          </a:xfrm>
          <a:prstGeom prst="rect">
            <a:avLst/>
          </a:prstGeom>
          <a:noFill/>
          <a:ln w="9525">
            <a:noFill/>
            <a:miter lim="800000"/>
            <a:headEnd/>
            <a:tailEnd/>
          </a:ln>
          <a:effectLst/>
        </p:spPr>
      </p:pic>
      <p:pic>
        <p:nvPicPr>
          <p:cNvPr id="27651" name="Picture 3"/>
          <p:cNvPicPr>
            <a:picLocks noChangeAspect="1" noChangeArrowheads="1"/>
          </p:cNvPicPr>
          <p:nvPr/>
        </p:nvPicPr>
        <p:blipFill rotWithShape="1">
          <a:blip r:embed="rId3" cstate="print"/>
          <a:srcRect b="16834"/>
          <a:stretch/>
        </p:blipFill>
        <p:spPr bwMode="auto">
          <a:xfrm>
            <a:off x="1785918" y="3786191"/>
            <a:ext cx="6550132" cy="1893250"/>
          </a:xfrm>
          <a:prstGeom prst="rect">
            <a:avLst/>
          </a:prstGeom>
          <a:noFill/>
          <a:ln w="9525">
            <a:noFill/>
            <a:miter lim="800000"/>
            <a:headEnd/>
            <a:tailEnd/>
          </a:ln>
          <a:effectLst/>
        </p:spPr>
      </p:pic>
      <p:sp>
        <p:nvSpPr>
          <p:cNvPr id="4" name="TextBox 3"/>
          <p:cNvSpPr txBox="1"/>
          <p:nvPr/>
        </p:nvSpPr>
        <p:spPr>
          <a:xfrm>
            <a:off x="3707904" y="5679441"/>
            <a:ext cx="3816424" cy="307777"/>
          </a:xfrm>
          <a:prstGeom prst="rect">
            <a:avLst/>
          </a:prstGeom>
          <a:noFill/>
        </p:spPr>
        <p:txBody>
          <a:bodyPr wrap="square" rtlCol="0">
            <a:spAutoFit/>
          </a:bodyPr>
          <a:lstStyle/>
          <a:p>
            <a:r>
              <a:rPr lang="en-IE" sz="1400" dirty="0" smtClean="0"/>
              <a:t>Fish Numbers(thousands)</a:t>
            </a:r>
            <a:endParaRPr lang="en-IE" sz="1400" dirty="0"/>
          </a:p>
        </p:txBody>
      </p:sp>
      <p:sp>
        <p:nvSpPr>
          <p:cNvPr id="5" name="TextBox 4"/>
          <p:cNvSpPr txBox="1"/>
          <p:nvPr/>
        </p:nvSpPr>
        <p:spPr>
          <a:xfrm>
            <a:off x="3860304" y="2852936"/>
            <a:ext cx="3816424" cy="307777"/>
          </a:xfrm>
          <a:prstGeom prst="rect">
            <a:avLst/>
          </a:prstGeom>
          <a:noFill/>
        </p:spPr>
        <p:txBody>
          <a:bodyPr wrap="square" rtlCol="0">
            <a:spAutoFit/>
          </a:bodyPr>
          <a:lstStyle/>
          <a:p>
            <a:r>
              <a:rPr lang="en-IE" sz="1400" dirty="0" smtClean="0"/>
              <a:t>Fish Numbers(thousands)</a:t>
            </a:r>
            <a:endParaRPr lang="en-IE" sz="1400" dirty="0"/>
          </a:p>
        </p:txBody>
      </p:sp>
    </p:spTree>
    <p:extLst>
      <p:ext uri="{BB962C8B-B14F-4D97-AF65-F5344CB8AC3E}">
        <p14:creationId xmlns:p14="http://schemas.microsoft.com/office/powerpoint/2010/main" val="122302175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to construct a CI?</a:t>
            </a:r>
            <a:endParaRPr lang="en-IE" dirty="0"/>
          </a:p>
        </p:txBody>
      </p:sp>
      <p:sp>
        <p:nvSpPr>
          <p:cNvPr id="3" name="Content Placeholder 2"/>
          <p:cNvSpPr>
            <a:spLocks noGrp="1"/>
          </p:cNvSpPr>
          <p:nvPr>
            <p:ph sz="quarter" idx="1"/>
          </p:nvPr>
        </p:nvSpPr>
        <p:spPr/>
        <p:txBody>
          <a:bodyPr>
            <a:normAutofit/>
          </a:bodyPr>
          <a:lstStyle/>
          <a:p>
            <a:r>
              <a:rPr lang="en-IE" dirty="0" smtClean="0"/>
              <a:t>Typically look at 95% CI but can also look at 99%</a:t>
            </a:r>
          </a:p>
          <a:p>
            <a:r>
              <a:rPr lang="en-IE" dirty="0" smtClean="0"/>
              <a:t>What does this mean?</a:t>
            </a:r>
          </a:p>
          <a:p>
            <a:pPr lvl="1"/>
            <a:r>
              <a:rPr lang="en-IE" dirty="0" smtClean="0"/>
              <a:t>If we say CI is 95% then if we collected 100 samples, calculated the mean </a:t>
            </a:r>
          </a:p>
          <a:p>
            <a:pPr lvl="1"/>
            <a:r>
              <a:rPr lang="en-IE" dirty="0" smtClean="0"/>
              <a:t>Then a CI of 95% means we are confident that 95 of these would contain the true mean</a:t>
            </a:r>
          </a:p>
          <a:p>
            <a:r>
              <a:rPr lang="en-IE" dirty="0"/>
              <a:t>When you compute a confidence interval on the mean, you compute the mean of a sample in order to estimate the mean of the population. </a:t>
            </a:r>
            <a:endParaRPr lang="en-IE" dirty="0" smtClean="0"/>
          </a:p>
          <a:p>
            <a:pPr lvl="1"/>
            <a:r>
              <a:rPr lang="en-IE" dirty="0" smtClean="0"/>
              <a:t>Clearly</a:t>
            </a:r>
            <a:r>
              <a:rPr lang="en-IE" dirty="0"/>
              <a:t>, if you already knew the population mean, there would be no need for a confidence interval. </a:t>
            </a:r>
            <a:endParaRPr lang="en-IE" dirty="0" smtClean="0"/>
          </a:p>
          <a:p>
            <a:pPr lvl="2"/>
            <a:endParaRPr lang="en-IE" dirty="0"/>
          </a:p>
        </p:txBody>
      </p:sp>
    </p:spTree>
    <p:extLst>
      <p:ext uri="{BB962C8B-B14F-4D97-AF65-F5344CB8AC3E}">
        <p14:creationId xmlns:p14="http://schemas.microsoft.com/office/powerpoint/2010/main" val="38969070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CI</a:t>
            </a:r>
            <a:endParaRPr lang="en-IE"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IE" dirty="0" smtClean="0"/>
                  <a:t>Lower boundary  </a:t>
                </a:r>
                <a14:m>
                  <m:oMath xmlns:m="http://schemas.openxmlformats.org/officeDocument/2006/math">
                    <m:acc>
                      <m:accPr>
                        <m:chr m:val="̅"/>
                        <m:ctrlPr>
                          <a:rPr lang="en-IE" i="1" smtClean="0">
                            <a:latin typeface="Cambria Math"/>
                          </a:rPr>
                        </m:ctrlPr>
                      </m:accPr>
                      <m:e>
                        <m:r>
                          <a:rPr lang="en-IE" b="0" i="1" smtClean="0">
                            <a:latin typeface="Cambria Math"/>
                          </a:rPr>
                          <m:t>𝑋</m:t>
                        </m:r>
                      </m:e>
                    </m:acc>
                    <m:r>
                      <a:rPr lang="en-IE" i="1" smtClean="0">
                        <a:latin typeface="Cambria Math"/>
                      </a:rPr>
                      <m:t>=</m:t>
                    </m:r>
                    <m:r>
                      <a:rPr lang="en-IE" b="0" i="1" smtClean="0">
                        <a:latin typeface="Cambria Math"/>
                      </a:rPr>
                      <m:t>1−</m:t>
                    </m:r>
                    <m:r>
                      <a:rPr lang="en-IE" b="0" i="1" smtClean="0">
                        <a:latin typeface="Cambria Math"/>
                      </a:rPr>
                      <m:t>𝑆𝐸</m:t>
                    </m:r>
                  </m:oMath>
                </a14:m>
                <a:endParaRPr lang="en-IE" dirty="0" smtClean="0"/>
              </a:p>
              <a:p>
                <a:r>
                  <a:rPr lang="en-IE" dirty="0" smtClean="0"/>
                  <a:t>Upper boundary </a:t>
                </a:r>
                <a14:m>
                  <m:oMath xmlns:m="http://schemas.openxmlformats.org/officeDocument/2006/math">
                    <m:acc>
                      <m:accPr>
                        <m:chr m:val="̅"/>
                        <m:ctrlPr>
                          <a:rPr lang="en-IE" i="1">
                            <a:latin typeface="Cambria Math"/>
                          </a:rPr>
                        </m:ctrlPr>
                      </m:accPr>
                      <m:e>
                        <m:r>
                          <a:rPr lang="en-IE" i="1">
                            <a:latin typeface="Cambria Math"/>
                          </a:rPr>
                          <m:t>𝑋</m:t>
                        </m:r>
                      </m:e>
                    </m:acc>
                    <m:r>
                      <a:rPr lang="en-IE" i="1">
                        <a:latin typeface="Cambria Math"/>
                      </a:rPr>
                      <m:t>= 1</m:t>
                    </m:r>
                    <m:r>
                      <a:rPr lang="en-IE" b="0" i="1" smtClean="0">
                        <a:latin typeface="Cambria Math"/>
                      </a:rPr>
                      <m:t>+</m:t>
                    </m:r>
                    <m:r>
                      <a:rPr lang="en-IE" i="1">
                        <a:latin typeface="Cambria Math"/>
                      </a:rPr>
                      <m:t>𝑆𝐸</m:t>
                    </m:r>
                  </m:oMath>
                </a14:m>
                <a:endParaRPr lang="en-IE" dirty="0"/>
              </a:p>
              <a:p>
                <a14:m>
                  <m:oMath xmlns:m="http://schemas.openxmlformats.org/officeDocument/2006/math">
                    <m:acc>
                      <m:accPr>
                        <m:chr m:val="̅"/>
                        <m:ctrlPr>
                          <a:rPr lang="en-IE" i="1">
                            <a:latin typeface="Cambria Math"/>
                          </a:rPr>
                        </m:ctrlPr>
                      </m:accPr>
                      <m:e>
                        <m:r>
                          <a:rPr lang="en-IE" i="1">
                            <a:latin typeface="Cambria Math"/>
                          </a:rPr>
                          <m:t>𝑋</m:t>
                        </m:r>
                      </m:e>
                    </m:acc>
                  </m:oMath>
                </a14:m>
                <a:r>
                  <a:rPr lang="en-IE" dirty="0" smtClean="0"/>
                  <a:t> = population mean</a:t>
                </a:r>
              </a:p>
              <a:p>
                <a:r>
                  <a:rPr lang="en-IE" dirty="0" smtClean="0"/>
                  <a:t>SE = standard error of the mean</a:t>
                </a:r>
              </a:p>
              <a:p>
                <a:endParaRPr lang="en-IE" dirty="0"/>
              </a:p>
              <a:p>
                <a:r>
                  <a:rPr lang="en-IE" dirty="0" smtClean="0"/>
                  <a:t>And we can use our approximations for this also</a:t>
                </a:r>
                <a:endParaRPr lang="en-IE"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593" t="-1111"/>
                </a:stretch>
              </a:blipFill>
            </p:spPr>
            <p:txBody>
              <a:bodyPr/>
              <a:lstStyle/>
              <a:p>
                <a:r>
                  <a:rPr lang="en-IE">
                    <a:noFill/>
                  </a:rPr>
                  <a:t> </a:t>
                </a:r>
              </a:p>
            </p:txBody>
          </p:sp>
        </mc:Fallback>
      </mc:AlternateContent>
    </p:spTree>
    <p:extLst>
      <p:ext uri="{BB962C8B-B14F-4D97-AF65-F5344CB8AC3E}">
        <p14:creationId xmlns:p14="http://schemas.microsoft.com/office/powerpoint/2010/main" val="23031242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CI</a:t>
            </a:r>
            <a:endParaRPr lang="en-IE" dirty="0"/>
          </a:p>
        </p:txBody>
      </p:sp>
      <p:sp>
        <p:nvSpPr>
          <p:cNvPr id="3" name="Content Placeholder 2"/>
          <p:cNvSpPr>
            <a:spLocks noGrp="1"/>
          </p:cNvSpPr>
          <p:nvPr>
            <p:ph sz="quarter" idx="1"/>
          </p:nvPr>
        </p:nvSpPr>
        <p:spPr/>
        <p:txBody>
          <a:bodyPr/>
          <a:lstStyle/>
          <a:p>
            <a:r>
              <a:rPr lang="en-IE" dirty="0"/>
              <a:t>How to calculate?</a:t>
            </a:r>
          </a:p>
          <a:p>
            <a:pPr lvl="1"/>
            <a:r>
              <a:rPr lang="en-IE" dirty="0"/>
              <a:t>Need to know the limits within which 95% of the means fall</a:t>
            </a:r>
          </a:p>
          <a:p>
            <a:pPr lvl="1"/>
            <a:r>
              <a:rPr lang="en-IE" dirty="0"/>
              <a:t>Go back to the normal distribution – 95% of scores fall between  +-1.96 </a:t>
            </a:r>
          </a:p>
          <a:p>
            <a:pPr lvl="1"/>
            <a:r>
              <a:rPr lang="en-IE" dirty="0"/>
              <a:t>Once we know the mean and standard deviation we can calculate any score and therefore the CI</a:t>
            </a:r>
          </a:p>
          <a:p>
            <a:endParaRPr lang="en-IE" dirty="0"/>
          </a:p>
        </p:txBody>
      </p:sp>
    </p:spTree>
    <p:extLst>
      <p:ext uri="{BB962C8B-B14F-4D97-AF65-F5344CB8AC3E}">
        <p14:creationId xmlns:p14="http://schemas.microsoft.com/office/powerpoint/2010/main" val="1898815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Skewness and Kurtosis</a:t>
            </a:r>
            <a:endParaRPr lang="en-IE" dirty="0"/>
          </a:p>
        </p:txBody>
      </p:sp>
      <p:sp>
        <p:nvSpPr>
          <p:cNvPr id="3" name="Content Placeholder 2"/>
          <p:cNvSpPr>
            <a:spLocks noGrp="1"/>
          </p:cNvSpPr>
          <p:nvPr>
            <p:ph sz="quarter" idx="1"/>
          </p:nvPr>
        </p:nvSpPr>
        <p:spPr/>
        <p:txBody>
          <a:bodyPr/>
          <a:lstStyle/>
          <a:p>
            <a:r>
              <a:rPr lang="en-IE" dirty="0" smtClean="0"/>
              <a:t>Standardised scores for skewness and kurtosis between   -2 and +2 are considered acceptable in order to prove normal univariate distribution. </a:t>
            </a:r>
          </a:p>
          <a:p>
            <a:pPr lvl="1"/>
            <a:r>
              <a:rPr lang="en-IE" dirty="0" smtClean="0"/>
              <a:t>George, D., &amp; </a:t>
            </a:r>
            <a:r>
              <a:rPr lang="en-IE" dirty="0" err="1" smtClean="0"/>
              <a:t>Mallery</a:t>
            </a:r>
            <a:r>
              <a:rPr lang="en-IE" dirty="0" smtClean="0"/>
              <a:t>, M. (2010). SPSS for Windows Step by Step: A Simple Guide and Reference</a:t>
            </a:r>
          </a:p>
          <a:p>
            <a:r>
              <a:rPr lang="en-IE" dirty="0" smtClean="0"/>
              <a:t>Within R use library </a:t>
            </a:r>
            <a:r>
              <a:rPr lang="en-IE" dirty="0" err="1" smtClean="0"/>
              <a:t>semTools</a:t>
            </a:r>
            <a:endParaRPr lang="en-IE" dirty="0" smtClean="0"/>
          </a:p>
          <a:p>
            <a:pPr lvl="1"/>
            <a:r>
              <a:rPr lang="en-IE" dirty="0" smtClean="0"/>
              <a:t>skew(</a:t>
            </a:r>
            <a:r>
              <a:rPr lang="en-IE" dirty="0" err="1" smtClean="0"/>
              <a:t>survey$tpcoiss</a:t>
            </a:r>
            <a:r>
              <a:rPr lang="en-IE" dirty="0" smtClean="0"/>
              <a:t>)</a:t>
            </a:r>
          </a:p>
          <a:p>
            <a:pPr lvl="1"/>
            <a:r>
              <a:rPr lang="en-IE" dirty="0" smtClean="0"/>
              <a:t>kurtosis(</a:t>
            </a:r>
            <a:r>
              <a:rPr lang="en-IE" dirty="0" err="1" smtClean="0"/>
              <a:t>survey$tpcoiss</a:t>
            </a:r>
            <a:r>
              <a:rPr lang="en-IE" dirty="0" smtClean="0"/>
              <a:t>)</a:t>
            </a:r>
          </a:p>
          <a:p>
            <a:pPr lvl="1"/>
            <a:r>
              <a:rPr lang="en-IE" dirty="0" smtClean="0"/>
              <a:t>Be careful when loading libraries, some have functions with the same names and later loads will override others</a:t>
            </a:r>
          </a:p>
          <a:p>
            <a:endParaRPr lang="en-IE" dirty="0"/>
          </a:p>
        </p:txBody>
      </p:sp>
    </p:spTree>
    <p:extLst>
      <p:ext uri="{BB962C8B-B14F-4D97-AF65-F5344CB8AC3E}">
        <p14:creationId xmlns:p14="http://schemas.microsoft.com/office/powerpoint/2010/main" val="35706369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Tests of Normality</a:t>
            </a:r>
            <a:endParaRPr lang="en-IE" dirty="0"/>
          </a:p>
        </p:txBody>
      </p:sp>
      <p:sp>
        <p:nvSpPr>
          <p:cNvPr id="3" name="Date Placeholder 2"/>
          <p:cNvSpPr>
            <a:spLocks noGrp="1"/>
          </p:cNvSpPr>
          <p:nvPr>
            <p:ph type="dt" sz="half" idx="10"/>
          </p:nvPr>
        </p:nvSpPr>
        <p:spPr/>
        <p:txBody>
          <a:bodyPr/>
          <a:lstStyle/>
          <a:p>
            <a:endParaRPr lang="en-IE" dirty="0"/>
          </a:p>
        </p:txBody>
      </p:sp>
      <p:sp>
        <p:nvSpPr>
          <p:cNvPr id="6" name="Content Placeholder 5"/>
          <p:cNvSpPr>
            <a:spLocks noGrp="1"/>
          </p:cNvSpPr>
          <p:nvPr>
            <p:ph sz="quarter" idx="1"/>
          </p:nvPr>
        </p:nvSpPr>
        <p:spPr/>
        <p:txBody>
          <a:bodyPr>
            <a:normAutofit lnSpcReduction="10000"/>
          </a:bodyPr>
          <a:lstStyle/>
          <a:p>
            <a:r>
              <a:rPr lang="en-IE" dirty="0" smtClean="0"/>
              <a:t>Standardised scores (value/</a:t>
            </a:r>
            <a:r>
              <a:rPr lang="en-IE" dirty="0" err="1" smtClean="0"/>
              <a:t>std.error</a:t>
            </a:r>
            <a:r>
              <a:rPr lang="en-IE" dirty="0" smtClean="0"/>
              <a:t>) for skewness between -2 and +2 are considered acceptable in order to prove normal univariate distribution. </a:t>
            </a:r>
          </a:p>
          <a:p>
            <a:pPr lvl="1"/>
            <a:r>
              <a:rPr lang="en-IE" dirty="0" smtClean="0"/>
              <a:t>George, D., &amp; </a:t>
            </a:r>
            <a:r>
              <a:rPr lang="en-IE" dirty="0" err="1" smtClean="0"/>
              <a:t>Mallery</a:t>
            </a:r>
            <a:r>
              <a:rPr lang="en-IE" dirty="0" smtClean="0"/>
              <a:t>, M. (2010). SPSS for Windows Step by Step: A Simple Guide and Reference</a:t>
            </a:r>
          </a:p>
          <a:p>
            <a:r>
              <a:rPr lang="en-IE" dirty="0" err="1" smtClean="0"/>
              <a:t>Tpcois</a:t>
            </a:r>
            <a:r>
              <a:rPr lang="en-IE" dirty="0" smtClean="0"/>
              <a:t>: </a:t>
            </a:r>
          </a:p>
          <a:p>
            <a:pPr lvl="1"/>
            <a:r>
              <a:rPr lang="en-IE" dirty="0" smtClean="0"/>
              <a:t>Standardised Skew = -.401/.118=-3.40 Standardised Kurtosis=.257/.236=1.08 </a:t>
            </a:r>
          </a:p>
          <a:p>
            <a:r>
              <a:rPr lang="en-IE" dirty="0" smtClean="0"/>
              <a:t>Skewness is not acceptable so we need to look into this further. </a:t>
            </a:r>
          </a:p>
          <a:p>
            <a:r>
              <a:rPr lang="en-IE" dirty="0" smtClean="0"/>
              <a:t>Need to l</a:t>
            </a:r>
            <a:r>
              <a:rPr lang="en-IE" dirty="0" smtClean="0"/>
              <a:t>ook at the outliers, how many of them there are or whether we can transform it to become more normal.</a:t>
            </a:r>
            <a:endParaRPr lang="en-IE" dirty="0"/>
          </a:p>
        </p:txBody>
      </p:sp>
    </p:spTree>
    <p:extLst>
      <p:ext uri="{BB962C8B-B14F-4D97-AF65-F5344CB8AC3E}">
        <p14:creationId xmlns:p14="http://schemas.microsoft.com/office/powerpoint/2010/main" val="258618707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So our data has failed the standardised skew</a:t>
            </a:r>
            <a:endParaRPr lang="en-IE" dirty="0"/>
          </a:p>
        </p:txBody>
      </p:sp>
      <p:sp>
        <p:nvSpPr>
          <p:cNvPr id="3" name="Content Placeholder 2"/>
          <p:cNvSpPr>
            <a:spLocks noGrp="1"/>
          </p:cNvSpPr>
          <p:nvPr>
            <p:ph sz="quarter" idx="1"/>
          </p:nvPr>
        </p:nvSpPr>
        <p:spPr/>
        <p:txBody>
          <a:bodyPr/>
          <a:lstStyle/>
          <a:p>
            <a:r>
              <a:rPr lang="en-IE" dirty="0" smtClean="0"/>
              <a:t>Does this mean we can’t use parametric tests?</a:t>
            </a:r>
          </a:p>
          <a:p>
            <a:r>
              <a:rPr lang="en-IE" dirty="0" smtClean="0"/>
              <a:t>No</a:t>
            </a:r>
          </a:p>
          <a:p>
            <a:pPr lvl="1"/>
            <a:r>
              <a:rPr lang="en-IE" dirty="0" smtClean="0"/>
              <a:t>We can do some additional checks</a:t>
            </a:r>
          </a:p>
          <a:p>
            <a:r>
              <a:rPr lang="en-IE" dirty="0" smtClean="0"/>
              <a:t>First create a histogram to see how much skew there is</a:t>
            </a:r>
            <a:endParaRPr lang="en-IE" dirty="0"/>
          </a:p>
        </p:txBody>
      </p:sp>
    </p:spTree>
    <p:extLst>
      <p:ext uri="{BB962C8B-B14F-4D97-AF65-F5344CB8AC3E}">
        <p14:creationId xmlns:p14="http://schemas.microsoft.com/office/powerpoint/2010/main" val="14510423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So our data fails the standardised skew</a:t>
            </a:r>
            <a:endParaRPr lang="en-IE" dirty="0"/>
          </a:p>
        </p:txBody>
      </p:sp>
      <p:sp>
        <p:nvSpPr>
          <p:cNvPr id="3" name="Content Placeholder 2"/>
          <p:cNvSpPr>
            <a:spLocks noGrp="1"/>
          </p:cNvSpPr>
          <p:nvPr>
            <p:ph sz="quarter" idx="1"/>
          </p:nvPr>
        </p:nvSpPr>
        <p:spPr/>
        <p:txBody>
          <a:bodyPr>
            <a:normAutofit/>
          </a:bodyPr>
          <a:lstStyle/>
          <a:p>
            <a:r>
              <a:rPr lang="en-IE" dirty="0" smtClean="0"/>
              <a:t>Convert </a:t>
            </a:r>
            <a:r>
              <a:rPr lang="en-IE" dirty="0" smtClean="0"/>
              <a:t>the raw score </a:t>
            </a:r>
            <a:r>
              <a:rPr lang="en-IE" dirty="0" smtClean="0"/>
              <a:t>for </a:t>
            </a:r>
            <a:r>
              <a:rPr lang="en-IE" dirty="0" err="1" smtClean="0"/>
              <a:t>tpcoiss</a:t>
            </a:r>
            <a:r>
              <a:rPr lang="en-IE" dirty="0" smtClean="0"/>
              <a:t> to </a:t>
            </a:r>
            <a:r>
              <a:rPr lang="en-IE" dirty="0" smtClean="0"/>
              <a:t>a standardised score</a:t>
            </a:r>
          </a:p>
          <a:p>
            <a:r>
              <a:rPr lang="en-IE" dirty="0" smtClean="0"/>
              <a:t>If 95% of our data falls within +/- 1.96 then we can treat the data as </a:t>
            </a:r>
            <a:r>
              <a:rPr lang="en-IE" dirty="0" smtClean="0"/>
              <a:t>normal</a:t>
            </a:r>
          </a:p>
          <a:p>
            <a:r>
              <a:rPr lang="en-IE" dirty="0"/>
              <a:t>sort (scale(</a:t>
            </a:r>
            <a:r>
              <a:rPr lang="en-IE" dirty="0" err="1"/>
              <a:t>survey$tpcoiss</a:t>
            </a:r>
            <a:r>
              <a:rPr lang="en-IE" dirty="0"/>
              <a:t>))</a:t>
            </a:r>
          </a:p>
          <a:p>
            <a:pPr lvl="1"/>
            <a:r>
              <a:rPr lang="en-IE" dirty="0"/>
              <a:t>will sort a list in ascending </a:t>
            </a:r>
            <a:r>
              <a:rPr lang="en-IE" dirty="0" smtClean="0"/>
              <a:t>order</a:t>
            </a:r>
          </a:p>
          <a:p>
            <a:endParaRPr lang="en-IE" dirty="0"/>
          </a:p>
          <a:p>
            <a:endParaRPr lang="en-IE" dirty="0" smtClean="0"/>
          </a:p>
        </p:txBody>
      </p:sp>
    </p:spTree>
    <p:extLst>
      <p:ext uri="{BB962C8B-B14F-4D97-AF65-F5344CB8AC3E}">
        <p14:creationId xmlns:p14="http://schemas.microsoft.com/office/powerpoint/2010/main" val="18613133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Deciding Normality</a:t>
            </a:r>
            <a:endParaRPr lang="en-IE" dirty="0"/>
          </a:p>
        </p:txBody>
      </p:sp>
      <p:sp>
        <p:nvSpPr>
          <p:cNvPr id="3" name="Content Placeholder 2"/>
          <p:cNvSpPr>
            <a:spLocks noGrp="1"/>
          </p:cNvSpPr>
          <p:nvPr>
            <p:ph sz="quarter" idx="1"/>
          </p:nvPr>
        </p:nvSpPr>
        <p:spPr/>
        <p:txBody>
          <a:bodyPr/>
          <a:lstStyle/>
          <a:p>
            <a:r>
              <a:rPr lang="en-IE" dirty="0" smtClean="0"/>
              <a:t>Check your Q-Q Plot</a:t>
            </a:r>
          </a:p>
          <a:p>
            <a:r>
              <a:rPr lang="en-IE" dirty="0" smtClean="0"/>
              <a:t>Check skewness and kurtosis standardised scores</a:t>
            </a:r>
          </a:p>
          <a:p>
            <a:r>
              <a:rPr lang="en-IE" dirty="0" smtClean="0"/>
              <a:t>Check impact of outliers</a:t>
            </a:r>
          </a:p>
          <a:p>
            <a:pPr lvl="1"/>
            <a:r>
              <a:rPr lang="en-IE" dirty="0" smtClean="0"/>
              <a:t>At 0.05 level if 95% of your data is within +/- 1.96 when converted to standardised scores – it is likely your data is safe to treat as normal</a:t>
            </a:r>
          </a:p>
          <a:p>
            <a:pPr lvl="1"/>
            <a:r>
              <a:rPr lang="en-US" dirty="0"/>
              <a:t>If the sample size is small (80 or fewer cases), a case is an outlier if its standard score is </a:t>
            </a:r>
            <a:r>
              <a:rPr lang="en-US" dirty="0">
                <a:latin typeface="Tahoma" pitchFamily="34" charset="0"/>
              </a:rPr>
              <a:t>±</a:t>
            </a:r>
            <a:r>
              <a:rPr lang="en-US" dirty="0"/>
              <a:t>2.5 or beyond.</a:t>
            </a:r>
          </a:p>
          <a:p>
            <a:pPr lvl="1"/>
            <a:r>
              <a:rPr lang="en-US" dirty="0"/>
              <a:t>If the sample size is larger than 80 cases, a case is an outlier if its standard score is </a:t>
            </a:r>
            <a:r>
              <a:rPr lang="en-US" dirty="0">
                <a:latin typeface="Tahoma" pitchFamily="34" charset="0"/>
              </a:rPr>
              <a:t>±</a:t>
            </a:r>
            <a:r>
              <a:rPr lang="en-US" dirty="0"/>
              <a:t>3.29 or beyond</a:t>
            </a:r>
          </a:p>
          <a:p>
            <a:pPr lvl="1"/>
            <a:endParaRPr lang="en-IE" dirty="0" smtClean="0"/>
          </a:p>
        </p:txBody>
      </p:sp>
    </p:spTree>
    <p:extLst>
      <p:ext uri="{BB962C8B-B14F-4D97-AF65-F5344CB8AC3E}">
        <p14:creationId xmlns:p14="http://schemas.microsoft.com/office/powerpoint/2010/main" val="41493949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So our data fails the standardised skew</a:t>
            </a:r>
            <a:endParaRPr lang="en-IE" dirty="0"/>
          </a:p>
        </p:txBody>
      </p:sp>
      <p:sp>
        <p:nvSpPr>
          <p:cNvPr id="3" name="Content Placeholder 2"/>
          <p:cNvSpPr>
            <a:spLocks noGrp="1"/>
          </p:cNvSpPr>
          <p:nvPr>
            <p:ph sz="quarter" idx="1"/>
          </p:nvPr>
        </p:nvSpPr>
        <p:spPr/>
        <p:txBody>
          <a:bodyPr>
            <a:normAutofit/>
          </a:bodyPr>
          <a:lstStyle/>
          <a:p>
            <a:r>
              <a:rPr lang="en-IE" dirty="0" smtClean="0"/>
              <a:t>For </a:t>
            </a:r>
            <a:r>
              <a:rPr lang="en-IE" dirty="0" err="1" smtClean="0"/>
              <a:t>tpcoiss</a:t>
            </a:r>
            <a:endParaRPr lang="en-IE" dirty="0" smtClean="0"/>
          </a:p>
          <a:p>
            <a:pPr lvl="1"/>
            <a:r>
              <a:rPr lang="en-IE" dirty="0" smtClean="0"/>
              <a:t>23 values fall outside +/- 1.96 (including missing data)</a:t>
            </a:r>
          </a:p>
          <a:p>
            <a:pPr lvl="1"/>
            <a:r>
              <a:rPr lang="en-IE" dirty="0" smtClean="0"/>
              <a:t>23/439=5.2% of our data</a:t>
            </a:r>
          </a:p>
          <a:p>
            <a:pPr lvl="1"/>
            <a:r>
              <a:rPr lang="en-IE" dirty="0" smtClean="0"/>
              <a:t>10/439=2% of our data (if we exclude missing data)</a:t>
            </a:r>
          </a:p>
          <a:p>
            <a:pPr lvl="1"/>
            <a:r>
              <a:rPr lang="en-IE" dirty="0" smtClean="0"/>
              <a:t>Since the data is larger than 80 cases we can use +/- 3.29 as our measure</a:t>
            </a:r>
          </a:p>
          <a:p>
            <a:pPr lvl="1"/>
            <a:r>
              <a:rPr lang="en-IE" dirty="0" smtClean="0"/>
              <a:t>11/439=2.5% (including missing data)</a:t>
            </a:r>
          </a:p>
          <a:p>
            <a:pPr lvl="1"/>
            <a:r>
              <a:rPr lang="en-IE" dirty="0" smtClean="0"/>
              <a:t>2/439=0.04% (excluding missing data)</a:t>
            </a:r>
          </a:p>
          <a:p>
            <a:pPr lvl="1"/>
            <a:r>
              <a:rPr lang="en-IE" dirty="0" smtClean="0"/>
              <a:t>So it is ok to treat as normal</a:t>
            </a:r>
          </a:p>
        </p:txBody>
      </p:sp>
    </p:spTree>
    <p:extLst>
      <p:ext uri="{BB962C8B-B14F-4D97-AF65-F5344CB8AC3E}">
        <p14:creationId xmlns:p14="http://schemas.microsoft.com/office/powerpoint/2010/main" val="3344563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67544" y="0"/>
            <a:ext cx="6923087" cy="1143000"/>
          </a:xfrm>
        </p:spPr>
        <p:txBody>
          <a:bodyPr/>
          <a:lstStyle/>
          <a:p>
            <a:r>
              <a:rPr lang="en-US" dirty="0" smtClean="0"/>
              <a:t>Positive Correlation</a:t>
            </a:r>
            <a:endParaRPr lang="en-US" dirty="0" smtClean="0"/>
          </a:p>
        </p:txBody>
      </p:sp>
      <p:sp>
        <p:nvSpPr>
          <p:cNvPr id="4099" name="Rectangle 3"/>
          <p:cNvSpPr>
            <a:spLocks noGrp="1" noChangeArrowheads="1"/>
          </p:cNvSpPr>
          <p:nvPr>
            <p:ph type="body" sz="half" idx="1"/>
          </p:nvPr>
        </p:nvSpPr>
        <p:spPr>
          <a:xfrm>
            <a:off x="611560" y="1628800"/>
            <a:ext cx="3384550" cy="4525963"/>
          </a:xfrm>
        </p:spPr>
        <p:txBody>
          <a:bodyPr/>
          <a:lstStyle/>
          <a:p>
            <a:r>
              <a:rPr lang="en-US" altLang="en-US" dirty="0" smtClean="0"/>
              <a:t>If the x-coordinates and the y-coordinates both increase, then it is POSITIVE CORRELATION.</a:t>
            </a:r>
          </a:p>
          <a:p>
            <a:r>
              <a:rPr lang="en-US" altLang="en-US" dirty="0" smtClean="0"/>
              <a:t>This means that both are going up, and they are related.</a:t>
            </a:r>
          </a:p>
          <a:p>
            <a:endParaRPr lang="en-US" altLang="en-US" dirty="0" smtClean="0"/>
          </a:p>
          <a:p>
            <a:endParaRPr lang="en-US" altLang="en-US" dirty="0" smtClean="0"/>
          </a:p>
        </p:txBody>
      </p:sp>
      <p:pic>
        <p:nvPicPr>
          <p:cNvPr id="4100"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a:xfrm>
            <a:off x="5652120" y="1628800"/>
            <a:ext cx="2429214" cy="2619048"/>
          </a:xfrm>
        </p:spPr>
      </p:pic>
      <p:sp>
        <p:nvSpPr>
          <p:cNvPr id="4101" name="AutoShape 6"/>
          <p:cNvSpPr>
            <a:spLocks noChangeArrowheads="1"/>
          </p:cNvSpPr>
          <p:nvPr/>
        </p:nvSpPr>
        <p:spPr bwMode="auto">
          <a:xfrm>
            <a:off x="4644008" y="1484784"/>
            <a:ext cx="1143000" cy="1371600"/>
          </a:xfrm>
          <a:prstGeom prst="upArrow">
            <a:avLst>
              <a:gd name="adj1" fmla="val 50000"/>
              <a:gd name="adj2" fmla="val 30000"/>
            </a:avLst>
          </a:prstGeom>
          <a:solidFill>
            <a:schemeClr val="accent1"/>
          </a:solidFill>
          <a:ln w="9525">
            <a:solidFill>
              <a:schemeClr val="tx1"/>
            </a:solidFill>
            <a:miter lim="800000"/>
            <a:headEnd/>
            <a:tailEnd/>
          </a:ln>
        </p:spPr>
        <p:txBody>
          <a:bodyPr wrap="none" anchor="ctr"/>
          <a:lstStyle/>
          <a:p>
            <a:endParaRPr lang="en-US" altLang="en-US"/>
          </a:p>
        </p:txBody>
      </p:sp>
      <p:sp>
        <p:nvSpPr>
          <p:cNvPr id="4102" name="AutoShape 7"/>
          <p:cNvSpPr>
            <a:spLocks noChangeArrowheads="1"/>
          </p:cNvSpPr>
          <p:nvPr/>
        </p:nvSpPr>
        <p:spPr bwMode="auto">
          <a:xfrm>
            <a:off x="7236296" y="4203316"/>
            <a:ext cx="1143000" cy="1524000"/>
          </a:xfrm>
          <a:prstGeom prst="upArrow">
            <a:avLst>
              <a:gd name="adj1" fmla="val 50000"/>
              <a:gd name="adj2" fmla="val 33333"/>
            </a:avLst>
          </a:prstGeom>
          <a:solidFill>
            <a:schemeClr val="accent1"/>
          </a:solidFill>
          <a:ln w="9525">
            <a:solidFill>
              <a:schemeClr val="tx1"/>
            </a:solidFill>
            <a:miter lim="800000"/>
            <a:headEnd/>
            <a:tailEnd/>
          </a:ln>
        </p:spPr>
        <p:txBody>
          <a:bodyPr wrap="none" anchor="ctr"/>
          <a:lstStyle/>
          <a:p>
            <a:endParaRPr lang="en-US" altLang="en-US"/>
          </a:p>
        </p:txBody>
      </p:sp>
    </p:spTree>
    <p:extLst>
      <p:ext uri="{BB962C8B-B14F-4D97-AF65-F5344CB8AC3E}">
        <p14:creationId xmlns:p14="http://schemas.microsoft.com/office/powerpoint/2010/main" val="29267544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Example Pearson Correlation</a:t>
            </a:r>
            <a:endParaRPr lang="en-IE" dirty="0"/>
          </a:p>
        </p:txBody>
      </p:sp>
      <p:sp>
        <p:nvSpPr>
          <p:cNvPr id="4" name="Date Placeholder 3"/>
          <p:cNvSpPr>
            <a:spLocks noGrp="1"/>
          </p:cNvSpPr>
          <p:nvPr>
            <p:ph type="dt" sz="half" idx="10"/>
          </p:nvPr>
        </p:nvSpPr>
        <p:spPr/>
        <p:txBody>
          <a:bodyPr/>
          <a:lstStyle/>
          <a:p>
            <a:endParaRPr lang="en-IE" dirty="0"/>
          </a:p>
        </p:txBody>
      </p:sp>
      <p:sp>
        <p:nvSpPr>
          <p:cNvPr id="5" name="Content Placeholder 4"/>
          <p:cNvSpPr>
            <a:spLocks noGrp="1"/>
          </p:cNvSpPr>
          <p:nvPr>
            <p:ph sz="quarter" idx="1"/>
          </p:nvPr>
        </p:nvSpPr>
        <p:spPr/>
        <p:txBody>
          <a:bodyPr>
            <a:normAutofit/>
          </a:bodyPr>
          <a:lstStyle/>
          <a:p>
            <a:r>
              <a:rPr lang="en-IE" dirty="0" smtClean="0"/>
              <a:t>Look at the distribution of both variables</a:t>
            </a:r>
          </a:p>
          <a:p>
            <a:r>
              <a:rPr lang="en-IE" dirty="0" smtClean="0"/>
              <a:t>Create a scatterplot</a:t>
            </a:r>
          </a:p>
          <a:p>
            <a:pPr lvl="1"/>
            <a:r>
              <a:rPr lang="en-IE" dirty="0" smtClean="0"/>
              <a:t>Look at outliers</a:t>
            </a:r>
          </a:p>
          <a:p>
            <a:pPr lvl="1"/>
            <a:r>
              <a:rPr lang="en-IE" dirty="0" smtClean="0"/>
              <a:t>Look at distribution of the data points</a:t>
            </a:r>
          </a:p>
          <a:p>
            <a:r>
              <a:rPr lang="en-IE" dirty="0" smtClean="0"/>
              <a:t>Run the correlation</a:t>
            </a:r>
          </a:p>
          <a:p>
            <a:r>
              <a:rPr lang="en-IE" dirty="0" smtClean="0"/>
              <a:t>Interpret the output</a:t>
            </a:r>
          </a:p>
          <a:p>
            <a:pPr lvl="1"/>
            <a:r>
              <a:rPr lang="en-IE" dirty="0"/>
              <a:t>Check the information you have been given about the sample</a:t>
            </a:r>
          </a:p>
          <a:p>
            <a:pPr lvl="1"/>
            <a:r>
              <a:rPr lang="en-IE" dirty="0"/>
              <a:t>Determine the direction of the relationship</a:t>
            </a:r>
          </a:p>
          <a:p>
            <a:pPr lvl="1"/>
            <a:r>
              <a:rPr lang="en-IE" dirty="0"/>
              <a:t>Determine the strength of the relationship</a:t>
            </a:r>
          </a:p>
          <a:p>
            <a:pPr lvl="1"/>
            <a:r>
              <a:rPr lang="en-IE" dirty="0"/>
              <a:t>Calculate the coefficient of determination </a:t>
            </a:r>
          </a:p>
          <a:p>
            <a:pPr lvl="1"/>
            <a:r>
              <a:rPr lang="en-IE" dirty="0"/>
              <a:t>Assess the significance level</a:t>
            </a:r>
          </a:p>
          <a:p>
            <a:pPr lvl="1"/>
            <a:endParaRPr lang="en-IE" dirty="0"/>
          </a:p>
        </p:txBody>
      </p:sp>
    </p:spTree>
    <p:extLst>
      <p:ext uri="{BB962C8B-B14F-4D97-AF65-F5344CB8AC3E}">
        <p14:creationId xmlns:p14="http://schemas.microsoft.com/office/powerpoint/2010/main" val="28617851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Conducting Correlation Analysis</a:t>
            </a:r>
            <a:endParaRPr lang="en-US" dirty="0"/>
          </a:p>
        </p:txBody>
      </p:sp>
      <p:pic>
        <p:nvPicPr>
          <p:cNvPr id="5" name="Picture 4"/>
          <p:cNvPicPr>
            <a:picLocks noChangeAspect="1"/>
          </p:cNvPicPr>
          <p:nvPr/>
        </p:nvPicPr>
        <p:blipFill>
          <a:blip r:embed="rId2"/>
          <a:stretch>
            <a:fillRect/>
          </a:stretch>
        </p:blipFill>
        <p:spPr>
          <a:xfrm>
            <a:off x="323528" y="2060848"/>
            <a:ext cx="8212774" cy="3095724"/>
          </a:xfrm>
          <a:prstGeom prst="rect">
            <a:avLst/>
          </a:prstGeom>
        </p:spPr>
      </p:pic>
      <p:sp>
        <p:nvSpPr>
          <p:cNvPr id="2" name="Date Placeholder 1"/>
          <p:cNvSpPr>
            <a:spLocks noGrp="1"/>
          </p:cNvSpPr>
          <p:nvPr>
            <p:ph type="dt" sz="half" idx="10"/>
          </p:nvPr>
        </p:nvSpPr>
        <p:spPr/>
        <p:txBody>
          <a:bodyPr/>
          <a:lstStyle/>
          <a:p>
            <a:endParaRPr lang="en-IE" dirty="0"/>
          </a:p>
        </p:txBody>
      </p:sp>
      <p:sp>
        <p:nvSpPr>
          <p:cNvPr id="3" name="TextBox 2"/>
          <p:cNvSpPr txBox="1"/>
          <p:nvPr/>
        </p:nvSpPr>
        <p:spPr>
          <a:xfrm>
            <a:off x="323528" y="5589240"/>
            <a:ext cx="8424936" cy="369332"/>
          </a:xfrm>
          <a:prstGeom prst="rect">
            <a:avLst/>
          </a:prstGeom>
          <a:noFill/>
        </p:spPr>
        <p:txBody>
          <a:bodyPr wrap="square" rtlCol="0">
            <a:spAutoFit/>
          </a:bodyPr>
          <a:lstStyle/>
          <a:p>
            <a:r>
              <a:rPr lang="en-IE" dirty="0" smtClean="0"/>
              <a:t>Andy Field, Discovering Statistics</a:t>
            </a:r>
            <a:endParaRPr lang="en-IE" dirty="0"/>
          </a:p>
        </p:txBody>
      </p:sp>
    </p:spTree>
    <p:extLst>
      <p:ext uri="{BB962C8B-B14F-4D97-AF65-F5344CB8AC3E}">
        <p14:creationId xmlns:p14="http://schemas.microsoft.com/office/powerpoint/2010/main" val="27342032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Total PCOISS and Total Perceived Stress </a:t>
            </a:r>
            <a:endParaRPr lang="en-IE" dirty="0"/>
          </a:p>
        </p:txBody>
      </p:sp>
      <p:sp>
        <p:nvSpPr>
          <p:cNvPr id="4" name="Date Placeholder 3"/>
          <p:cNvSpPr>
            <a:spLocks noGrp="1"/>
          </p:cNvSpPr>
          <p:nvPr>
            <p:ph type="dt" sz="half" idx="10"/>
          </p:nvPr>
        </p:nvSpPr>
        <p:spPr/>
        <p:txBody>
          <a:bodyPr/>
          <a:lstStyle/>
          <a:p>
            <a:endParaRPr lang="en-IE" dirty="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7" y="1031875"/>
            <a:ext cx="6535812" cy="5757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438415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Total PCOISS and Total Perceived Stress</a:t>
            </a:r>
            <a:endParaRPr lang="en-IE" dirty="0"/>
          </a:p>
        </p:txBody>
      </p:sp>
      <p:sp>
        <p:nvSpPr>
          <p:cNvPr id="4" name="Date Placeholder 3"/>
          <p:cNvSpPr>
            <a:spLocks noGrp="1"/>
          </p:cNvSpPr>
          <p:nvPr>
            <p:ph type="dt" sz="half" idx="10"/>
          </p:nvPr>
        </p:nvSpPr>
        <p:spPr/>
        <p:txBody>
          <a:bodyPr/>
          <a:lstStyle/>
          <a:p>
            <a:endParaRPr lang="en-IE" dirty="0"/>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124744"/>
            <a:ext cx="7833372" cy="5599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977512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Total PCOISS and Total Perceived Stress</a:t>
            </a:r>
            <a:endParaRPr lang="en-IE" dirty="0"/>
          </a:p>
        </p:txBody>
      </p:sp>
      <p:sp>
        <p:nvSpPr>
          <p:cNvPr id="3" name="TextBox 2"/>
          <p:cNvSpPr txBox="1"/>
          <p:nvPr/>
        </p:nvSpPr>
        <p:spPr>
          <a:xfrm>
            <a:off x="6012160" y="1772816"/>
            <a:ext cx="3024336" cy="1477328"/>
          </a:xfrm>
          <a:prstGeom prst="rect">
            <a:avLst/>
          </a:prstGeom>
          <a:noFill/>
        </p:spPr>
        <p:txBody>
          <a:bodyPr wrap="square" rtlCol="0">
            <a:spAutoFit/>
          </a:bodyPr>
          <a:lstStyle/>
          <a:p>
            <a:r>
              <a:rPr lang="en-IE" dirty="0" smtClean="0"/>
              <a:t>There appears to be negative correlation.</a:t>
            </a:r>
          </a:p>
          <a:p>
            <a:endParaRPr lang="en-IE" dirty="0"/>
          </a:p>
          <a:p>
            <a:r>
              <a:rPr lang="en-IE" dirty="0" smtClean="0"/>
              <a:t>As stress increases, perceived control decreases</a:t>
            </a:r>
          </a:p>
        </p:txBody>
      </p:sp>
      <p:sp>
        <p:nvSpPr>
          <p:cNvPr id="4" name="Date Placeholder 3"/>
          <p:cNvSpPr>
            <a:spLocks noGrp="1"/>
          </p:cNvSpPr>
          <p:nvPr>
            <p:ph type="dt" sz="half" idx="10"/>
          </p:nvPr>
        </p:nvSpPr>
        <p:spPr/>
        <p:txBody>
          <a:bodyPr/>
          <a:lstStyle/>
          <a:p>
            <a:endParaRPr lang="en-IE" dirty="0"/>
          </a:p>
        </p:txBody>
      </p:sp>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7529" r="26859"/>
          <a:stretch/>
        </p:blipFill>
        <p:spPr bwMode="auto">
          <a:xfrm>
            <a:off x="0" y="2060848"/>
            <a:ext cx="5729419" cy="4058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475173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Doing an Correlation in R</a:t>
            </a:r>
            <a:br>
              <a:rPr lang="en-IE" dirty="0" smtClean="0"/>
            </a:br>
            <a:r>
              <a:rPr lang="en-IE" dirty="0" smtClean="0"/>
              <a:t>Total PCOISS, Total Perceived Stress</a:t>
            </a:r>
            <a:endParaRPr lang="en-IE" dirty="0"/>
          </a:p>
        </p:txBody>
      </p:sp>
      <p:sp>
        <p:nvSpPr>
          <p:cNvPr id="3" name="Date Placeholder 2"/>
          <p:cNvSpPr>
            <a:spLocks noGrp="1"/>
          </p:cNvSpPr>
          <p:nvPr>
            <p:ph type="dt" sz="half" idx="10"/>
          </p:nvPr>
        </p:nvSpPr>
        <p:spPr/>
        <p:txBody>
          <a:bodyPr/>
          <a:lstStyle/>
          <a:p>
            <a:endParaRPr lang="en-IE" dirty="0"/>
          </a:p>
        </p:txBody>
      </p:sp>
      <p:sp>
        <p:nvSpPr>
          <p:cNvPr id="5" name="TextBox 4"/>
          <p:cNvSpPr txBox="1"/>
          <p:nvPr/>
        </p:nvSpPr>
        <p:spPr>
          <a:xfrm>
            <a:off x="755576" y="4869160"/>
            <a:ext cx="8208912" cy="1200329"/>
          </a:xfrm>
          <a:prstGeom prst="rect">
            <a:avLst/>
          </a:prstGeom>
          <a:noFill/>
        </p:spPr>
        <p:txBody>
          <a:bodyPr wrap="square" rtlCol="0">
            <a:spAutoFit/>
          </a:bodyPr>
          <a:lstStyle/>
          <a:p>
            <a:r>
              <a:rPr lang="en-IE" dirty="0" smtClean="0"/>
              <a:t> </a:t>
            </a:r>
          </a:p>
          <a:p>
            <a:r>
              <a:rPr lang="en-IE" b="1" dirty="0" smtClean="0"/>
              <a:t>Note 1:</a:t>
            </a:r>
            <a:r>
              <a:rPr lang="en-IE" dirty="0" smtClean="0"/>
              <a:t> 2.2e-16 is 2.2 * e to the power of -16 (very small number)</a:t>
            </a:r>
          </a:p>
          <a:p>
            <a:r>
              <a:rPr lang="en-IE" b="1" dirty="0" smtClean="0"/>
              <a:t>Note 2: </a:t>
            </a:r>
            <a:r>
              <a:rPr lang="en-IE" dirty="0" smtClean="0"/>
              <a:t> You should round your co-efficient to 2 or three decimal places e.g. -0.581 </a:t>
            </a:r>
            <a:endParaRPr lang="en-IE" b="1" dirty="0" smtClean="0"/>
          </a:p>
          <a:p>
            <a:endParaRPr lang="en-IE" dirty="0"/>
          </a:p>
        </p:txBody>
      </p:sp>
      <p:pic>
        <p:nvPicPr>
          <p:cNvPr id="4198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25" t="5076" r="38669" b="4262"/>
          <a:stretch/>
        </p:blipFill>
        <p:spPr bwMode="auto">
          <a:xfrm>
            <a:off x="487109" y="1486968"/>
            <a:ext cx="6596563" cy="3230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631125" y="4221088"/>
            <a:ext cx="1564611" cy="576064"/>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TextBox 5"/>
          <p:cNvSpPr txBox="1"/>
          <p:nvPr/>
        </p:nvSpPr>
        <p:spPr>
          <a:xfrm>
            <a:off x="2555776" y="4365104"/>
            <a:ext cx="5040560" cy="646331"/>
          </a:xfrm>
          <a:prstGeom prst="rect">
            <a:avLst/>
          </a:prstGeom>
          <a:noFill/>
        </p:spPr>
        <p:txBody>
          <a:bodyPr wrap="square" rtlCol="0">
            <a:spAutoFit/>
          </a:bodyPr>
          <a:lstStyle/>
          <a:p>
            <a:r>
              <a:rPr lang="en-IE" dirty="0" smtClean="0"/>
              <a:t>Pearson’s correlation co-efficient is the statistic</a:t>
            </a:r>
          </a:p>
          <a:p>
            <a:r>
              <a:rPr lang="en-IE" dirty="0" smtClean="0"/>
              <a:t>Call it r</a:t>
            </a:r>
            <a:endParaRPr lang="en-IE" dirty="0"/>
          </a:p>
        </p:txBody>
      </p:sp>
    </p:spTree>
    <p:extLst>
      <p:ext uri="{BB962C8B-B14F-4D97-AF65-F5344CB8AC3E}">
        <p14:creationId xmlns:p14="http://schemas.microsoft.com/office/powerpoint/2010/main" val="87549865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Things to know about the Correlation Co-efficient</a:t>
            </a:r>
            <a:endParaRPr lang="en-GB" dirty="0"/>
          </a:p>
        </p:txBody>
      </p:sp>
      <p:sp>
        <p:nvSpPr>
          <p:cNvPr id="3" name="Content Placeholder 2"/>
          <p:cNvSpPr>
            <a:spLocks noGrp="1"/>
          </p:cNvSpPr>
          <p:nvPr>
            <p:ph idx="1"/>
          </p:nvPr>
        </p:nvSpPr>
        <p:spPr/>
        <p:txBody>
          <a:bodyPr>
            <a:normAutofit/>
          </a:bodyPr>
          <a:lstStyle/>
          <a:p>
            <a:r>
              <a:rPr lang="en-GB" dirty="0" smtClean="0"/>
              <a:t>It varies between -1 and +1</a:t>
            </a:r>
          </a:p>
          <a:p>
            <a:pPr lvl="1"/>
            <a:r>
              <a:rPr lang="en-GB" dirty="0" smtClean="0"/>
              <a:t>0 = no relationship</a:t>
            </a:r>
          </a:p>
          <a:p>
            <a:r>
              <a:rPr lang="en-GB" dirty="0" smtClean="0"/>
              <a:t>It is an effect size (ignore sign for magnitude of effect)</a:t>
            </a:r>
          </a:p>
          <a:p>
            <a:pPr lvl="1"/>
            <a:r>
              <a:rPr lang="en-GB" dirty="0" smtClean="0"/>
              <a:t>±.1 = small/weak</a:t>
            </a:r>
          </a:p>
          <a:p>
            <a:pPr lvl="1"/>
            <a:r>
              <a:rPr lang="en-GB" dirty="0" smtClean="0"/>
              <a:t>±.3 = medium/moderate</a:t>
            </a:r>
          </a:p>
          <a:p>
            <a:pPr lvl="1"/>
            <a:r>
              <a:rPr lang="en-GB" dirty="0" smtClean="0"/>
              <a:t>±.5 = large/strong</a:t>
            </a:r>
          </a:p>
          <a:p>
            <a:pPr lvl="1"/>
            <a:r>
              <a:rPr lang="en-GB" dirty="0" smtClean="0"/>
              <a:t>Cohen’s effect size heuristic is standard</a:t>
            </a:r>
          </a:p>
          <a:p>
            <a:r>
              <a:rPr lang="en-GB" dirty="0" smtClean="0"/>
              <a:t>Find a book that is respected in your field that discusses this  and cite it when stating you used Cohen’s convention</a:t>
            </a:r>
          </a:p>
        </p:txBody>
      </p:sp>
      <p:sp>
        <p:nvSpPr>
          <p:cNvPr id="4" name="Date Placeholder 3"/>
          <p:cNvSpPr>
            <a:spLocks noGrp="1"/>
          </p:cNvSpPr>
          <p:nvPr>
            <p:ph type="dt" sz="half" idx="10"/>
          </p:nvPr>
        </p:nvSpPr>
        <p:spPr/>
        <p:txBody>
          <a:bodyPr/>
          <a:lstStyle/>
          <a:p>
            <a:endParaRPr lang="en-IE" dirty="0"/>
          </a:p>
        </p:txBody>
      </p:sp>
      <p:sp>
        <p:nvSpPr>
          <p:cNvPr id="5" name="5-Point Star 4"/>
          <p:cNvSpPr/>
          <p:nvPr/>
        </p:nvSpPr>
        <p:spPr>
          <a:xfrm>
            <a:off x="6948264" y="4797152"/>
            <a:ext cx="2016224" cy="1872208"/>
          </a:xfrm>
          <a:prstGeom prst="star5">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IE" dirty="0" smtClean="0"/>
              <a:t>Key Slide</a:t>
            </a:r>
            <a:endParaRPr lang="en-IE" dirty="0"/>
          </a:p>
        </p:txBody>
      </p:sp>
    </p:spTree>
    <p:extLst>
      <p:ext uri="{BB962C8B-B14F-4D97-AF65-F5344CB8AC3E}">
        <p14:creationId xmlns:p14="http://schemas.microsoft.com/office/powerpoint/2010/main" val="117021622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a:t>
            </a:r>
            <a:r>
              <a:rPr lang="en-IE" baseline="30000" dirty="0" smtClean="0"/>
              <a:t>2</a:t>
            </a:r>
            <a:endParaRPr lang="en-IE" baseline="30000" dirty="0"/>
          </a:p>
        </p:txBody>
      </p:sp>
      <p:sp>
        <p:nvSpPr>
          <p:cNvPr id="3" name="Text Placeholder 2"/>
          <p:cNvSpPr>
            <a:spLocks noGrp="1"/>
          </p:cNvSpPr>
          <p:nvPr>
            <p:ph type="body" idx="2"/>
          </p:nvPr>
        </p:nvSpPr>
        <p:spPr/>
        <p:txBody>
          <a:bodyPr/>
          <a:lstStyle/>
          <a:p>
            <a:r>
              <a:rPr lang="en-IE" dirty="0" smtClean="0"/>
              <a:t>Shared variance </a:t>
            </a:r>
            <a:endParaRPr lang="en-IE" dirty="0"/>
          </a:p>
        </p:txBody>
      </p:sp>
      <p:sp>
        <p:nvSpPr>
          <p:cNvPr id="4" name="Date Placeholder 3"/>
          <p:cNvSpPr>
            <a:spLocks noGrp="1"/>
          </p:cNvSpPr>
          <p:nvPr>
            <p:ph type="dt" sz="half" idx="10"/>
          </p:nvPr>
        </p:nvSpPr>
        <p:spPr/>
        <p:txBody>
          <a:bodyPr/>
          <a:lstStyle/>
          <a:p>
            <a:endParaRPr lang="en-IE" dirty="0"/>
          </a:p>
        </p:txBody>
      </p:sp>
      <p:sp>
        <p:nvSpPr>
          <p:cNvPr id="5" name="Content Placeholder 4"/>
          <p:cNvSpPr>
            <a:spLocks noGrp="1"/>
          </p:cNvSpPr>
          <p:nvPr>
            <p:ph sz="quarter" idx="1"/>
          </p:nvPr>
        </p:nvSpPr>
        <p:spPr/>
        <p:txBody>
          <a:bodyPr>
            <a:normAutofit lnSpcReduction="10000"/>
          </a:bodyPr>
          <a:lstStyle/>
          <a:p>
            <a:r>
              <a:rPr lang="en-GB" dirty="0"/>
              <a:t>Coefficient of determination, </a:t>
            </a:r>
            <a:r>
              <a:rPr lang="en-GB" i="1" dirty="0"/>
              <a:t>r</a:t>
            </a:r>
            <a:r>
              <a:rPr lang="en-GB" i="1" baseline="30000" dirty="0"/>
              <a:t>2</a:t>
            </a:r>
          </a:p>
          <a:p>
            <a:pPr lvl="1"/>
            <a:r>
              <a:rPr lang="en-GB" dirty="0"/>
              <a:t>By squaring the value of </a:t>
            </a:r>
            <a:r>
              <a:rPr lang="en-GB" i="1" dirty="0"/>
              <a:t>r</a:t>
            </a:r>
            <a:r>
              <a:rPr lang="en-GB" dirty="0"/>
              <a:t> you get the proportion of variance in one variable shared by the other.</a:t>
            </a:r>
          </a:p>
          <a:p>
            <a:r>
              <a:rPr lang="en-GB" dirty="0"/>
              <a:t>You can report this if it is relevant to your </a:t>
            </a:r>
            <a:r>
              <a:rPr lang="en-GB" dirty="0" smtClean="0"/>
              <a:t>domain.</a:t>
            </a:r>
          </a:p>
          <a:p>
            <a:r>
              <a:rPr lang="en-GB" dirty="0" smtClean="0"/>
              <a:t>In </a:t>
            </a:r>
            <a:r>
              <a:rPr lang="en-GB" dirty="0"/>
              <a:t>some cases you may report a set of coefficients in a table and discuss the variance in the text</a:t>
            </a:r>
            <a:r>
              <a:rPr lang="en-GB" dirty="0" smtClean="0"/>
              <a:t>.</a:t>
            </a:r>
          </a:p>
          <a:p>
            <a:r>
              <a:rPr lang="en-GB" dirty="0" smtClean="0"/>
              <a:t>For our example </a:t>
            </a:r>
            <a:r>
              <a:rPr lang="en-GB" i="1" dirty="0" smtClean="0"/>
              <a:t>r</a:t>
            </a:r>
            <a:r>
              <a:rPr lang="en-GB" i="1" baseline="30000" dirty="0" smtClean="0"/>
              <a:t>2</a:t>
            </a:r>
            <a:r>
              <a:rPr lang="en-GB" i="1" dirty="0" smtClean="0"/>
              <a:t> </a:t>
            </a:r>
            <a:r>
              <a:rPr lang="en-GB" dirty="0" smtClean="0"/>
              <a:t>for -.580*-.580=.3364</a:t>
            </a:r>
          </a:p>
          <a:p>
            <a:r>
              <a:rPr lang="en-GB" dirty="0" smtClean="0"/>
              <a:t>This means that time Total PCOISS and Total Perceived stress share 33.64% of their variance</a:t>
            </a:r>
          </a:p>
          <a:p>
            <a:pPr lvl="2"/>
            <a:r>
              <a:rPr lang="en-GB" dirty="0" smtClean="0"/>
              <a:t>Always round up to 2 decimal places</a:t>
            </a:r>
          </a:p>
          <a:p>
            <a:pPr lvl="2"/>
            <a:endParaRPr lang="en-GB" dirty="0" smtClean="0"/>
          </a:p>
          <a:p>
            <a:endParaRPr lang="en-IE" dirty="0"/>
          </a:p>
        </p:txBody>
      </p:sp>
    </p:spTree>
    <p:extLst>
      <p:ext uri="{BB962C8B-B14F-4D97-AF65-F5344CB8AC3E}">
        <p14:creationId xmlns:p14="http://schemas.microsoft.com/office/powerpoint/2010/main" val="421433473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E" dirty="0" smtClean="0"/>
              <a:t>Reporting a Pearson Correlation </a:t>
            </a:r>
            <a:r>
              <a:rPr lang="en-IE" smtClean="0"/>
              <a:t>in words</a:t>
            </a:r>
            <a:endParaRPr lang="en-IE"/>
          </a:p>
        </p:txBody>
      </p:sp>
      <p:sp>
        <p:nvSpPr>
          <p:cNvPr id="6" name="Content Placeholder 5"/>
          <p:cNvSpPr>
            <a:spLocks noGrp="1"/>
          </p:cNvSpPr>
          <p:nvPr>
            <p:ph sz="quarter" idx="1"/>
          </p:nvPr>
        </p:nvSpPr>
        <p:spPr/>
        <p:txBody>
          <a:bodyPr/>
          <a:lstStyle/>
          <a:p>
            <a:pPr marL="0" indent="0">
              <a:buNone/>
            </a:pPr>
            <a:r>
              <a:rPr lang="en-IE" dirty="0" smtClean="0"/>
              <a:t>“</a:t>
            </a:r>
            <a:r>
              <a:rPr lang="en-IE" dirty="0">
                <a:latin typeface="Times New Roman" panose="02020603050405020304" pitchFamily="18" charset="0"/>
                <a:cs typeface="Times New Roman" panose="02020603050405020304" pitchFamily="18" charset="0"/>
              </a:rPr>
              <a:t>The relationship between Total PCOISS (derived from the PCOISS questionnaire) and Total Perceived Stress (derived from the perceived stress questionnaire) was investigated using a Pearson correlation. </a:t>
            </a:r>
            <a:r>
              <a:rPr lang="en-IE" dirty="0" smtClean="0">
                <a:latin typeface="Times New Roman" panose="02020603050405020304" pitchFamily="18" charset="0"/>
                <a:cs typeface="Times New Roman" panose="02020603050405020304" pitchFamily="18" charset="0"/>
              </a:rPr>
              <a:t>  </a:t>
            </a:r>
            <a:r>
              <a:rPr lang="en-IE" dirty="0">
                <a:latin typeface="Times New Roman" panose="02020603050405020304" pitchFamily="18" charset="0"/>
                <a:cs typeface="Times New Roman" panose="02020603050405020304" pitchFamily="18" charset="0"/>
              </a:rPr>
              <a:t>A strong negative correlation was found (r =-.</a:t>
            </a:r>
            <a:r>
              <a:rPr lang="en-IE" dirty="0" smtClean="0">
                <a:latin typeface="Times New Roman" panose="02020603050405020304" pitchFamily="18" charset="0"/>
                <a:cs typeface="Times New Roman" panose="02020603050405020304" pitchFamily="18" charset="0"/>
              </a:rPr>
              <a:t>580, n=424, </a:t>
            </a:r>
            <a:r>
              <a:rPr lang="en-IE" dirty="0">
                <a:latin typeface="Times New Roman" panose="02020603050405020304" pitchFamily="18" charset="0"/>
                <a:cs typeface="Times New Roman" panose="02020603050405020304" pitchFamily="18" charset="0"/>
              </a:rPr>
              <a:t>p&lt;.001</a:t>
            </a:r>
            <a:r>
              <a:rPr lang="en-IE" dirty="0" smtClean="0">
                <a:latin typeface="Times New Roman" panose="02020603050405020304" pitchFamily="18" charset="0"/>
                <a:cs typeface="Times New Roman" panose="02020603050405020304" pitchFamily="18" charset="0"/>
              </a:rPr>
              <a:t>).”</a:t>
            </a:r>
            <a:endParaRPr lang="en-IE" dirty="0">
              <a:latin typeface="Times New Roman" panose="02020603050405020304" pitchFamily="18" charset="0"/>
              <a:cs typeface="Times New Roman" panose="02020603050405020304" pitchFamily="18" charset="0"/>
            </a:endParaRPr>
          </a:p>
          <a:p>
            <a:pPr marL="0" indent="0">
              <a:buNone/>
            </a:pPr>
            <a:endParaRPr lang="en-IE" dirty="0"/>
          </a:p>
        </p:txBody>
      </p:sp>
      <p:sp>
        <p:nvSpPr>
          <p:cNvPr id="4" name="TextBox 3"/>
          <p:cNvSpPr txBox="1"/>
          <p:nvPr/>
        </p:nvSpPr>
        <p:spPr>
          <a:xfrm>
            <a:off x="179512" y="5157192"/>
            <a:ext cx="8964488" cy="1200329"/>
          </a:xfrm>
          <a:prstGeom prst="rect">
            <a:avLst/>
          </a:prstGeom>
          <a:noFill/>
        </p:spPr>
        <p:txBody>
          <a:bodyPr wrap="square" rtlCol="0">
            <a:spAutoFit/>
          </a:bodyPr>
          <a:lstStyle/>
          <a:p>
            <a:r>
              <a:rPr lang="en-IE" dirty="0" smtClean="0"/>
              <a:t>NOTE1: </a:t>
            </a:r>
          </a:p>
          <a:p>
            <a:r>
              <a:rPr lang="en-IE" dirty="0" smtClean="0"/>
              <a:t>Because </a:t>
            </a:r>
            <a:r>
              <a:rPr lang="en-IE" dirty="0"/>
              <a:t>the significance is  .000 in test results, the convention is to report it as </a:t>
            </a:r>
            <a:r>
              <a:rPr lang="en-IE" dirty="0" smtClean="0"/>
              <a:t>&lt;.001</a:t>
            </a:r>
          </a:p>
          <a:p>
            <a:r>
              <a:rPr lang="en-IE" dirty="0" smtClean="0"/>
              <a:t>NOTE2:</a:t>
            </a:r>
          </a:p>
          <a:p>
            <a:r>
              <a:rPr lang="en-IE" dirty="0" smtClean="0"/>
              <a:t>N=424 because it does not include missing values</a:t>
            </a:r>
            <a:endParaRPr lang="en-IE" dirty="0"/>
          </a:p>
        </p:txBody>
      </p:sp>
    </p:spTree>
    <p:extLst>
      <p:ext uri="{BB962C8B-B14F-4D97-AF65-F5344CB8AC3E}">
        <p14:creationId xmlns:p14="http://schemas.microsoft.com/office/powerpoint/2010/main" val="42903520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Covariance</a:t>
            </a:r>
            <a:endParaRPr lang="en-GB" dirty="0"/>
          </a:p>
        </p:txBody>
      </p:sp>
      <p:sp>
        <p:nvSpPr>
          <p:cNvPr id="3" name="Content Placeholder 2"/>
          <p:cNvSpPr>
            <a:spLocks noGrp="1"/>
          </p:cNvSpPr>
          <p:nvPr>
            <p:ph idx="1"/>
          </p:nvPr>
        </p:nvSpPr>
        <p:spPr/>
        <p:txBody>
          <a:bodyPr>
            <a:normAutofit/>
          </a:bodyPr>
          <a:lstStyle/>
          <a:p>
            <a:r>
              <a:rPr lang="en-GB" dirty="0" smtClean="0"/>
              <a:t>Variance tells us by how much scores deviate from the mean for a single variable.</a:t>
            </a:r>
          </a:p>
          <a:p>
            <a:r>
              <a:rPr lang="en-GB" dirty="0" smtClean="0"/>
              <a:t>Covariance = Scaled version of variance</a:t>
            </a:r>
          </a:p>
          <a:p>
            <a:pPr lvl="1"/>
            <a:r>
              <a:rPr lang="en-GB" dirty="0"/>
              <a:t>Calculate the error between the mean and each </a:t>
            </a:r>
            <a:r>
              <a:rPr lang="en-GB" dirty="0" smtClean="0"/>
              <a:t>observations </a:t>
            </a:r>
            <a:r>
              <a:rPr lang="en-GB" dirty="0"/>
              <a:t>score for the first variable (</a:t>
            </a:r>
            <a:r>
              <a:rPr lang="en-GB" i="1" dirty="0"/>
              <a:t>x</a:t>
            </a:r>
            <a:r>
              <a:rPr lang="en-GB" dirty="0"/>
              <a:t>).</a:t>
            </a:r>
          </a:p>
          <a:p>
            <a:pPr lvl="1"/>
            <a:r>
              <a:rPr lang="en-GB" dirty="0"/>
              <a:t>Calculate the error between the mean and their score for the second variable (</a:t>
            </a:r>
            <a:r>
              <a:rPr lang="en-GB" i="1" dirty="0"/>
              <a:t>y</a:t>
            </a:r>
            <a:r>
              <a:rPr lang="en-GB" dirty="0"/>
              <a:t>).</a:t>
            </a:r>
          </a:p>
          <a:p>
            <a:pPr lvl="1"/>
            <a:r>
              <a:rPr lang="en-GB" dirty="0"/>
              <a:t>Multiply these error values.</a:t>
            </a:r>
          </a:p>
          <a:p>
            <a:pPr lvl="1"/>
            <a:r>
              <a:rPr lang="en-GB" dirty="0"/>
              <a:t>Add these values and you get the cross product deviations.</a:t>
            </a:r>
          </a:p>
          <a:p>
            <a:pPr lvl="1"/>
            <a:r>
              <a:rPr lang="en-GB" dirty="0"/>
              <a:t>The covariance is the average cross-product deviations</a:t>
            </a:r>
          </a:p>
          <a:p>
            <a:pPr lvl="2"/>
            <a:endParaRPr lang="en-GB" dirty="0"/>
          </a:p>
        </p:txBody>
      </p:sp>
      <p:sp>
        <p:nvSpPr>
          <p:cNvPr id="4" name="Date Placeholder 3"/>
          <p:cNvSpPr>
            <a:spLocks noGrp="1"/>
          </p:cNvSpPr>
          <p:nvPr>
            <p:ph type="dt" sz="half" idx="10"/>
          </p:nvPr>
        </p:nvSpPr>
        <p:spPr/>
        <p:txBody>
          <a:bodyPr/>
          <a:lstStyle/>
          <a:p>
            <a:endParaRPr lang="en-IE" dirty="0"/>
          </a:p>
        </p:txBody>
      </p:sp>
    </p:spTree>
    <p:extLst>
      <p:ext uri="{BB962C8B-B14F-4D97-AF65-F5344CB8AC3E}">
        <p14:creationId xmlns:p14="http://schemas.microsoft.com/office/powerpoint/2010/main" val="16911110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Positive Correlation</a:t>
            </a:r>
          </a:p>
        </p:txBody>
      </p:sp>
      <p:graphicFrame>
        <p:nvGraphicFramePr>
          <p:cNvPr id="6187" name="Group 43"/>
          <p:cNvGraphicFramePr>
            <a:graphicFrameLocks noGrp="1"/>
          </p:cNvGraphicFramePr>
          <p:nvPr>
            <p:ph sz="quarter" idx="1"/>
            <p:extLst>
              <p:ext uri="{D42A27DB-BD31-4B8C-83A1-F6EECF244321}">
                <p14:modId xmlns:p14="http://schemas.microsoft.com/office/powerpoint/2010/main" val="916709847"/>
              </p:ext>
            </p:extLst>
          </p:nvPr>
        </p:nvGraphicFramePr>
        <p:xfrm>
          <a:off x="395536" y="4725144"/>
          <a:ext cx="8229600" cy="1463675"/>
        </p:xfrm>
        <a:graphic>
          <a:graphicData uri="http://schemas.openxmlformats.org/drawingml/2006/table">
            <a:tbl>
              <a:tblPr/>
              <a:tblGrid>
                <a:gridCol w="1293668"/>
                <a:gridCol w="763732"/>
                <a:gridCol w="685800"/>
                <a:gridCol w="914920"/>
                <a:gridCol w="913361"/>
                <a:gridCol w="914919"/>
                <a:gridCol w="914920"/>
                <a:gridCol w="913361"/>
                <a:gridCol w="914919"/>
              </a:tblGrid>
              <a:tr h="5183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Age</a:t>
                      </a:r>
                    </a:p>
                  </a:txBody>
                  <a:tcPr marL="89777" marR="89777"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marL="89777" marR="89777"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a:t>
                      </a:r>
                    </a:p>
                  </a:txBody>
                  <a:tcPr marL="89777" marR="89777"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3</a:t>
                      </a:r>
                    </a:p>
                  </a:txBody>
                  <a:tcPr marL="89777" marR="89777"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4</a:t>
                      </a:r>
                    </a:p>
                  </a:txBody>
                  <a:tcPr marL="89777" marR="89777"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5</a:t>
                      </a:r>
                    </a:p>
                  </a:txBody>
                  <a:tcPr marL="89777" marR="89777"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6</a:t>
                      </a:r>
                    </a:p>
                  </a:txBody>
                  <a:tcPr marL="89777" marR="89777"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7</a:t>
                      </a:r>
                    </a:p>
                  </a:txBody>
                  <a:tcPr marL="89777" marR="89777"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8</a:t>
                      </a:r>
                    </a:p>
                  </a:txBody>
                  <a:tcPr marL="89777" marR="89777"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529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Height </a:t>
                      </a:r>
                    </a:p>
                  </a:txBody>
                  <a:tcPr marL="89777" marR="89777"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25</a:t>
                      </a:r>
                    </a:p>
                  </a:txBody>
                  <a:tcPr marL="89777" marR="89777"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31</a:t>
                      </a:r>
                    </a:p>
                  </a:txBody>
                  <a:tcPr marL="89777" marR="89777"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34</a:t>
                      </a:r>
                    </a:p>
                  </a:txBody>
                  <a:tcPr marL="89777" marR="89777"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36</a:t>
                      </a:r>
                    </a:p>
                  </a:txBody>
                  <a:tcPr marL="89777" marR="89777"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40</a:t>
                      </a:r>
                    </a:p>
                  </a:txBody>
                  <a:tcPr marL="89777" marR="89777"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41</a:t>
                      </a:r>
                    </a:p>
                  </a:txBody>
                  <a:tcPr marL="89777" marR="89777"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47</a:t>
                      </a:r>
                    </a:p>
                  </a:txBody>
                  <a:tcPr marL="89777" marR="89777"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55</a:t>
                      </a:r>
                    </a:p>
                  </a:txBody>
                  <a:tcPr marL="89777" marR="89777"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 name="TextBox 17"/>
          <p:cNvSpPr txBox="1"/>
          <p:nvPr/>
        </p:nvSpPr>
        <p:spPr>
          <a:xfrm>
            <a:off x="251520" y="1556792"/>
            <a:ext cx="8424936" cy="1200329"/>
          </a:xfrm>
          <a:prstGeom prst="rect">
            <a:avLst/>
          </a:prstGeom>
          <a:noFill/>
        </p:spPr>
        <p:txBody>
          <a:bodyPr wrap="square" rtlCol="0">
            <a:spAutoFit/>
          </a:bodyPr>
          <a:lstStyle/>
          <a:p>
            <a:r>
              <a:rPr lang="en-US" altLang="en-US" sz="2400" dirty="0"/>
              <a:t>If you look at the age of a child and the child’s height, you will find that as the child gets older, the child gets taller</a:t>
            </a:r>
            <a:r>
              <a:rPr lang="en-US" altLang="en-US" sz="2400" dirty="0" smtClean="0"/>
              <a:t>.</a:t>
            </a:r>
          </a:p>
          <a:p>
            <a:r>
              <a:rPr lang="en-US" altLang="en-US" sz="2400" dirty="0" smtClean="0"/>
              <a:t>Because </a:t>
            </a:r>
            <a:r>
              <a:rPr lang="en-US" altLang="en-US" sz="2400" dirty="0"/>
              <a:t>both are going up, it is positive correlation</a:t>
            </a:r>
            <a:r>
              <a:rPr lang="en-US" altLang="en-US" sz="2400" dirty="0" smtClean="0"/>
              <a:t>.</a:t>
            </a:r>
            <a:endParaRPr lang="en-US" altLang="en-US" sz="2400" dirty="0"/>
          </a:p>
        </p:txBody>
      </p:sp>
    </p:spTree>
    <p:extLst>
      <p:ext uri="{BB962C8B-B14F-4D97-AF65-F5344CB8AC3E}">
        <p14:creationId xmlns:p14="http://schemas.microsoft.com/office/powerpoint/2010/main" val="59482683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Covariance</a:t>
            </a:r>
            <a:endParaRPr lang="en-GB" dirty="0"/>
          </a:p>
        </p:txBody>
      </p:sp>
      <p:sp>
        <p:nvSpPr>
          <p:cNvPr id="3" name="Content Placeholder 2"/>
          <p:cNvSpPr>
            <a:spLocks noGrp="1"/>
          </p:cNvSpPr>
          <p:nvPr>
            <p:ph idx="1"/>
          </p:nvPr>
        </p:nvSpPr>
        <p:spPr/>
        <p:txBody>
          <a:bodyPr>
            <a:normAutofit/>
          </a:bodyPr>
          <a:lstStyle/>
          <a:p>
            <a:r>
              <a:rPr lang="en-GB" dirty="0" smtClean="0"/>
              <a:t>It depends upon the units of measurement.</a:t>
            </a:r>
          </a:p>
          <a:p>
            <a:pPr lvl="1"/>
            <a:r>
              <a:rPr lang="en-GB" dirty="0" smtClean="0"/>
              <a:t>E.g. The Covariance of two variables measured in Miles might be 4.25, but if the same scores are converted to Km, the Covariance is 11.</a:t>
            </a:r>
          </a:p>
          <a:p>
            <a:r>
              <a:rPr lang="en-GB" dirty="0" smtClean="0"/>
              <a:t>One solution: standardise it!</a:t>
            </a:r>
          </a:p>
          <a:p>
            <a:pPr lvl="1"/>
            <a:r>
              <a:rPr lang="en-GB" dirty="0" smtClean="0"/>
              <a:t>Divide by the standard deviations of both variables.</a:t>
            </a:r>
          </a:p>
          <a:p>
            <a:pPr lvl="1"/>
            <a:r>
              <a:rPr lang="en-GB" dirty="0" smtClean="0"/>
              <a:t>Create standardised scores</a:t>
            </a:r>
          </a:p>
          <a:p>
            <a:pPr lvl="1"/>
            <a:r>
              <a:rPr lang="en-GB" dirty="0" smtClean="0"/>
              <a:t>Analyse -&gt; Descriptive Statistics -&gt; Frequencies (check Save as Standardised Scores)</a:t>
            </a:r>
          </a:p>
          <a:p>
            <a:r>
              <a:rPr lang="en-GB" dirty="0" smtClean="0"/>
              <a:t>The standardised version of Covariance is known as the </a:t>
            </a:r>
            <a:r>
              <a:rPr lang="en-GB" b="1" dirty="0" smtClean="0"/>
              <a:t>Correlation coefficient.</a:t>
            </a:r>
            <a:endParaRPr lang="en-GB" dirty="0" smtClean="0"/>
          </a:p>
          <a:p>
            <a:endParaRPr lang="en-GB" dirty="0"/>
          </a:p>
        </p:txBody>
      </p:sp>
      <p:sp>
        <p:nvSpPr>
          <p:cNvPr id="4" name="Date Placeholder 3"/>
          <p:cNvSpPr>
            <a:spLocks noGrp="1"/>
          </p:cNvSpPr>
          <p:nvPr>
            <p:ph type="dt" sz="half" idx="10"/>
          </p:nvPr>
        </p:nvSpPr>
        <p:spPr/>
        <p:txBody>
          <a:bodyPr/>
          <a:lstStyle/>
          <a:p>
            <a:endParaRPr lang="en-IE" dirty="0"/>
          </a:p>
        </p:txBody>
      </p:sp>
    </p:spTree>
    <p:extLst>
      <p:ext uri="{BB962C8B-B14F-4D97-AF65-F5344CB8AC3E}">
        <p14:creationId xmlns:p14="http://schemas.microsoft.com/office/powerpoint/2010/main" val="38765950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a:xfrm>
            <a:off x="381000" y="381000"/>
            <a:ext cx="7924800" cy="838200"/>
          </a:xfrm>
        </p:spPr>
        <p:txBody>
          <a:bodyPr/>
          <a:lstStyle/>
          <a:p>
            <a:pPr algn="l"/>
            <a:r>
              <a:rPr lang="en-US" sz="4000">
                <a:solidFill>
                  <a:srgbClr val="0101FF"/>
                </a:solidFill>
                <a:latin typeface="+mn-lt"/>
              </a:rPr>
              <a:t>What is a test of hypotheses?</a:t>
            </a:r>
          </a:p>
        </p:txBody>
      </p:sp>
      <p:sp>
        <p:nvSpPr>
          <p:cNvPr id="786435" name="Rectangle 3"/>
          <p:cNvSpPr>
            <a:spLocks noGrp="1" noChangeArrowheads="1"/>
          </p:cNvSpPr>
          <p:nvPr>
            <p:ph type="body" idx="1"/>
          </p:nvPr>
        </p:nvSpPr>
        <p:spPr>
          <a:xfrm>
            <a:off x="304800" y="1219200"/>
            <a:ext cx="8153400" cy="5334000"/>
          </a:xfrm>
        </p:spPr>
        <p:txBody>
          <a:bodyPr/>
          <a:lstStyle/>
          <a:p>
            <a:pPr marL="1588" indent="-1588">
              <a:buFontTx/>
              <a:buNone/>
            </a:pPr>
            <a:r>
              <a:rPr lang="en-US" sz="3600">
                <a:solidFill>
                  <a:srgbClr val="00CC00"/>
                </a:solidFill>
              </a:rPr>
              <a:t>	</a:t>
            </a:r>
            <a:r>
              <a:rPr lang="en-US">
                <a:solidFill>
                  <a:srgbClr val="00CC00"/>
                </a:solidFill>
              </a:rPr>
              <a:t>A </a:t>
            </a:r>
            <a:r>
              <a:rPr lang="en-US">
                <a:solidFill>
                  <a:srgbClr val="0101FF"/>
                </a:solidFill>
              </a:rPr>
              <a:t>test of hypotheses</a:t>
            </a:r>
            <a:r>
              <a:rPr lang="en-US">
                <a:solidFill>
                  <a:srgbClr val="00CC00"/>
                </a:solidFill>
              </a:rPr>
              <a:t> is a method that uses sample data to decide between two competing claims (</a:t>
            </a:r>
            <a:r>
              <a:rPr lang="en-US">
                <a:solidFill>
                  <a:srgbClr val="0101FF"/>
                </a:solidFill>
              </a:rPr>
              <a:t>hypotheses</a:t>
            </a:r>
            <a:r>
              <a:rPr lang="en-US">
                <a:solidFill>
                  <a:srgbClr val="00CC00"/>
                </a:solidFill>
              </a:rPr>
              <a:t>) about the population characteristic.</a:t>
            </a:r>
            <a:endParaRPr lang="en-US" b="1">
              <a:solidFill>
                <a:srgbClr val="00CC00"/>
              </a:solidFill>
            </a:endParaRPr>
          </a:p>
          <a:p>
            <a:pPr marL="1588" indent="-1588">
              <a:buFontTx/>
              <a:buNone/>
            </a:pPr>
            <a:r>
              <a:rPr lang="en-US">
                <a:solidFill>
                  <a:srgbClr val="0101FF"/>
                </a:solidFill>
              </a:rPr>
              <a:t>Is the value of the sample statistic . . .</a:t>
            </a:r>
          </a:p>
          <a:p>
            <a:pPr lvl="1"/>
            <a:r>
              <a:rPr lang="en-US" sz="3200">
                <a:solidFill>
                  <a:srgbClr val="00CC00"/>
                </a:solidFill>
              </a:rPr>
              <a:t>a random occurrence due to natural variation?</a:t>
            </a:r>
          </a:p>
          <a:p>
            <a:pPr lvl="1">
              <a:buFontTx/>
              <a:buNone/>
            </a:pPr>
            <a:r>
              <a:rPr lang="en-US" sz="3200">
                <a:solidFill>
                  <a:srgbClr val="FF0000"/>
                </a:solidFill>
              </a:rPr>
              <a:t>OR</a:t>
            </a:r>
          </a:p>
        </p:txBody>
      </p:sp>
      <p:pic>
        <p:nvPicPr>
          <p:cNvPr id="78643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1600" y="4267200"/>
            <a:ext cx="3581400" cy="238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6439" name="AutoShape 7"/>
          <p:cNvSpPr>
            <a:spLocks noChangeArrowheads="1"/>
          </p:cNvSpPr>
          <p:nvPr/>
        </p:nvSpPr>
        <p:spPr bwMode="auto">
          <a:xfrm>
            <a:off x="5410200" y="4800600"/>
            <a:ext cx="3048000" cy="2057400"/>
          </a:xfrm>
          <a:custGeom>
            <a:avLst/>
            <a:gdLst>
              <a:gd name="G0" fmla="+- 2160 0 0"/>
              <a:gd name="G1" fmla="+- 21600 0 2160"/>
              <a:gd name="G2" fmla="+- 21600 0 216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60" y="10800"/>
                </a:moveTo>
                <a:cubicBezTo>
                  <a:pt x="2160" y="15572"/>
                  <a:pt x="6028" y="19440"/>
                  <a:pt x="10800" y="19440"/>
                </a:cubicBezTo>
                <a:cubicBezTo>
                  <a:pt x="15572" y="19440"/>
                  <a:pt x="19440" y="15572"/>
                  <a:pt x="19440" y="10800"/>
                </a:cubicBezTo>
                <a:cubicBezTo>
                  <a:pt x="19440" y="6028"/>
                  <a:pt x="15572" y="2160"/>
                  <a:pt x="10800" y="2160"/>
                </a:cubicBezTo>
                <a:cubicBezTo>
                  <a:pt x="6028" y="2160"/>
                  <a:pt x="2160" y="6028"/>
                  <a:pt x="2160" y="10800"/>
                </a:cubicBezTo>
                <a:close/>
              </a:path>
            </a:pathLst>
          </a:custGeom>
          <a:solidFill>
            <a:srgbClr val="FFFF00"/>
          </a:solidFill>
          <a:ln w="2857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786440" name="AutoShape 8"/>
          <p:cNvSpPr>
            <a:spLocks noChangeArrowheads="1"/>
          </p:cNvSpPr>
          <p:nvPr/>
        </p:nvSpPr>
        <p:spPr bwMode="auto">
          <a:xfrm>
            <a:off x="2743200" y="1066800"/>
            <a:ext cx="5867400" cy="2971800"/>
          </a:xfrm>
          <a:prstGeom prst="cloudCallout">
            <a:avLst>
              <a:gd name="adj1" fmla="val 10523"/>
              <a:gd name="adj2" fmla="val 78204"/>
            </a:avLst>
          </a:prstGeom>
          <a:solidFill>
            <a:srgbClr val="FFFF00"/>
          </a:solidFill>
          <a:ln w="2857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spcBef>
                <a:spcPct val="0"/>
              </a:spcBef>
            </a:pPr>
            <a:r>
              <a:rPr lang="en-US" sz="3000" b="1">
                <a:solidFill>
                  <a:srgbClr val="0101FF"/>
                </a:solidFill>
              </a:rPr>
              <a:t>Is it one of the values of the sample statistic that are likely to occur?</a:t>
            </a:r>
          </a:p>
        </p:txBody>
      </p:sp>
      <p:sp>
        <p:nvSpPr>
          <p:cNvPr id="786441" name="AutoShape 9"/>
          <p:cNvSpPr>
            <a:spLocks noChangeArrowheads="1"/>
          </p:cNvSpPr>
          <p:nvPr/>
        </p:nvSpPr>
        <p:spPr bwMode="auto">
          <a:xfrm>
            <a:off x="457200" y="3200400"/>
            <a:ext cx="4876800" cy="1828800"/>
          </a:xfrm>
          <a:prstGeom prst="cloudCallout">
            <a:avLst>
              <a:gd name="adj1" fmla="val 50389"/>
              <a:gd name="adj2" fmla="val 104343"/>
            </a:avLst>
          </a:prstGeom>
          <a:solidFill>
            <a:srgbClr val="0101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spcBef>
                <a:spcPct val="0"/>
              </a:spcBef>
            </a:pPr>
            <a:r>
              <a:rPr lang="en-US" sz="3000" b="1">
                <a:solidFill>
                  <a:srgbClr val="FFFF00"/>
                </a:solidFill>
              </a:rPr>
              <a:t>Is it one that isn’t likely to occur?</a:t>
            </a:r>
          </a:p>
        </p:txBody>
      </p:sp>
      <p:sp>
        <p:nvSpPr>
          <p:cNvPr id="786442" name="AutoShape 10"/>
          <p:cNvSpPr>
            <a:spLocks noChangeArrowheads="1"/>
          </p:cNvSpPr>
          <p:nvPr/>
        </p:nvSpPr>
        <p:spPr bwMode="auto">
          <a:xfrm>
            <a:off x="4879975" y="6019800"/>
            <a:ext cx="1219200" cy="838200"/>
          </a:xfrm>
          <a:custGeom>
            <a:avLst/>
            <a:gdLst>
              <a:gd name="G0" fmla="+- 3769 0 0"/>
              <a:gd name="G1" fmla="+- 21600 0 3769"/>
              <a:gd name="G2" fmla="+- 21600 0 3769"/>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769" y="10800"/>
                </a:moveTo>
                <a:cubicBezTo>
                  <a:pt x="3769" y="14683"/>
                  <a:pt x="6917" y="17831"/>
                  <a:pt x="10800" y="17831"/>
                </a:cubicBezTo>
                <a:cubicBezTo>
                  <a:pt x="14683" y="17831"/>
                  <a:pt x="17831" y="14683"/>
                  <a:pt x="17831" y="10800"/>
                </a:cubicBezTo>
                <a:cubicBezTo>
                  <a:pt x="17831" y="6917"/>
                  <a:pt x="14683" y="3769"/>
                  <a:pt x="10800" y="3769"/>
                </a:cubicBezTo>
                <a:cubicBezTo>
                  <a:pt x="6917" y="3769"/>
                  <a:pt x="3769" y="6917"/>
                  <a:pt x="3769" y="10800"/>
                </a:cubicBezTo>
                <a:close/>
              </a:path>
            </a:pathLst>
          </a:custGeom>
          <a:solidFill>
            <a:srgbClr val="0101FF"/>
          </a:solidFill>
          <a:ln w="127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786443" name="AutoShape 11"/>
          <p:cNvSpPr>
            <a:spLocks noChangeArrowheads="1"/>
          </p:cNvSpPr>
          <p:nvPr/>
        </p:nvSpPr>
        <p:spPr bwMode="auto">
          <a:xfrm>
            <a:off x="7772400" y="6019800"/>
            <a:ext cx="1219200" cy="838200"/>
          </a:xfrm>
          <a:custGeom>
            <a:avLst/>
            <a:gdLst>
              <a:gd name="G0" fmla="+- 3769 0 0"/>
              <a:gd name="G1" fmla="+- 21600 0 3769"/>
              <a:gd name="G2" fmla="+- 21600 0 3769"/>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769" y="10800"/>
                </a:moveTo>
                <a:cubicBezTo>
                  <a:pt x="3769" y="14683"/>
                  <a:pt x="6917" y="17831"/>
                  <a:pt x="10800" y="17831"/>
                </a:cubicBezTo>
                <a:cubicBezTo>
                  <a:pt x="14683" y="17831"/>
                  <a:pt x="17831" y="14683"/>
                  <a:pt x="17831" y="10800"/>
                </a:cubicBezTo>
                <a:cubicBezTo>
                  <a:pt x="17831" y="6917"/>
                  <a:pt x="14683" y="3769"/>
                  <a:pt x="10800" y="3769"/>
                </a:cubicBezTo>
                <a:cubicBezTo>
                  <a:pt x="6917" y="3769"/>
                  <a:pt x="3769" y="6917"/>
                  <a:pt x="3769" y="10800"/>
                </a:cubicBezTo>
                <a:close/>
              </a:path>
            </a:pathLst>
          </a:custGeom>
          <a:solidFill>
            <a:srgbClr val="0101FF"/>
          </a:solidFill>
          <a:ln w="127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786444" name="Text Box 12"/>
          <p:cNvSpPr txBox="1">
            <a:spLocks noChangeArrowheads="1"/>
          </p:cNvSpPr>
          <p:nvPr/>
        </p:nvSpPr>
        <p:spPr bwMode="auto">
          <a:xfrm>
            <a:off x="381000" y="5451475"/>
            <a:ext cx="47244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charset="0"/>
              </a:defRPr>
            </a:lvl1pPr>
            <a:lvl2pPr marL="685800" indent="-228600">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lvl="1">
              <a:spcBef>
                <a:spcPct val="20000"/>
              </a:spcBef>
              <a:buFontTx/>
              <a:buChar char="–"/>
            </a:pPr>
            <a:r>
              <a:rPr lang="en-US" sz="3200">
                <a:solidFill>
                  <a:srgbClr val="00CC00"/>
                </a:solidFill>
                <a:latin typeface="+mn-lt"/>
              </a:rPr>
              <a:t> a value that would be considered surprising?</a:t>
            </a:r>
            <a:endParaRPr lang="en-US" sz="3200">
              <a:solidFill>
                <a:srgbClr val="0000FF"/>
              </a:solidFill>
              <a:latin typeface="+mn-lt"/>
            </a:endParaRPr>
          </a:p>
        </p:txBody>
      </p:sp>
    </p:spTree>
    <p:extLst>
      <p:ext uri="{BB962C8B-B14F-4D97-AF65-F5344CB8AC3E}">
        <p14:creationId xmlns:p14="http://schemas.microsoft.com/office/powerpoint/2010/main" val="29921419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7864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643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86437"/>
                                        </p:tgtEl>
                                        <p:attrNameLst>
                                          <p:attrName>style.visibility</p:attrName>
                                        </p:attrNameLst>
                                      </p:cBhvr>
                                      <p:to>
                                        <p:strVal val="visible"/>
                                      </p:to>
                                    </p:set>
                                  </p:childTnLst>
                                </p:cTn>
                              </p:par>
                            </p:childTnLst>
                          </p:cTn>
                        </p:par>
                        <p:par>
                          <p:cTn id="13" fill="hold" nodeType="afterGroup">
                            <p:stCondLst>
                              <p:cond delay="0"/>
                            </p:stCondLst>
                            <p:childTnLst>
                              <p:par>
                                <p:cTn id="14" presetID="9" presetClass="entr" presetSubtype="0" fill="hold" grpId="0" nodeType="afterEffect">
                                  <p:stCondLst>
                                    <p:cond delay="500"/>
                                  </p:stCondLst>
                                  <p:childTnLst>
                                    <p:set>
                                      <p:cBhvr>
                                        <p:cTn id="15" dur="1" fill="hold">
                                          <p:stCondLst>
                                            <p:cond delay="0"/>
                                          </p:stCondLst>
                                        </p:cTn>
                                        <p:tgtEl>
                                          <p:spTgt spid="786440"/>
                                        </p:tgtEl>
                                        <p:attrNameLst>
                                          <p:attrName>style.visibility</p:attrName>
                                        </p:attrNameLst>
                                      </p:cBhvr>
                                      <p:to>
                                        <p:strVal val="visible"/>
                                      </p:to>
                                    </p:set>
                                    <p:animEffect transition="in" filter="dissolve">
                                      <p:cBhvr>
                                        <p:cTn id="16" dur="500"/>
                                        <p:tgtEl>
                                          <p:spTgt spid="786440"/>
                                        </p:tgtEl>
                                      </p:cBhvr>
                                    </p:animEffect>
                                  </p:childTnLst>
                                  <p:subTnLst>
                                    <p:set>
                                      <p:cBhvr override="childStyle">
                                        <p:cTn dur="1" fill="hold" display="0" masterRel="nextClick" afterEffect="1"/>
                                        <p:tgtEl>
                                          <p:spTgt spid="786440"/>
                                        </p:tgtEl>
                                        <p:attrNameLst>
                                          <p:attrName>style.visibility</p:attrName>
                                        </p:attrNameLst>
                                      </p:cBhvr>
                                      <p:to>
                                        <p:strVal val="hidden"/>
                                      </p:to>
                                    </p:set>
                                  </p:subTnLst>
                                </p:cTn>
                              </p:par>
                              <p:par>
                                <p:cTn id="17" presetID="22" presetClass="entr" presetSubtype="1" fill="hold" grpId="0" nodeType="withEffect">
                                  <p:stCondLst>
                                    <p:cond delay="500"/>
                                  </p:stCondLst>
                                  <p:childTnLst>
                                    <p:set>
                                      <p:cBhvr>
                                        <p:cTn id="18" dur="1" fill="hold">
                                          <p:stCondLst>
                                            <p:cond delay="0"/>
                                          </p:stCondLst>
                                        </p:cTn>
                                        <p:tgtEl>
                                          <p:spTgt spid="786439"/>
                                        </p:tgtEl>
                                        <p:attrNameLst>
                                          <p:attrName>style.visibility</p:attrName>
                                        </p:attrNameLst>
                                      </p:cBhvr>
                                      <p:to>
                                        <p:strVal val="visible"/>
                                      </p:to>
                                    </p:set>
                                    <p:animEffect transition="in" filter="wipe(up)">
                                      <p:cBhvr>
                                        <p:cTn id="19" dur="500"/>
                                        <p:tgtEl>
                                          <p:spTgt spid="786439"/>
                                        </p:tgtEl>
                                      </p:cBhvr>
                                    </p:animEffect>
                                  </p:childTnLst>
                                  <p:subTnLst>
                                    <p:set>
                                      <p:cBhvr override="childStyle">
                                        <p:cTn dur="1" fill="hold" display="0" masterRel="nextClick" afterEffect="1"/>
                                        <p:tgtEl>
                                          <p:spTgt spid="786439"/>
                                        </p:tgtEl>
                                        <p:attrNameLst>
                                          <p:attrName>style.visibility</p:attrName>
                                        </p:attrNameLst>
                                      </p:cBhvr>
                                      <p:to>
                                        <p:strVal val="hidden"/>
                                      </p:to>
                                    </p:set>
                                  </p:sub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86435">
                                            <p:txEl>
                                              <p:pRg st="3" end="3"/>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86444"/>
                                        </p:tgtEl>
                                        <p:attrNameLst>
                                          <p:attrName>style.visibility</p:attrName>
                                        </p:attrNameLst>
                                      </p:cBhvr>
                                      <p:to>
                                        <p:strVal val="visible"/>
                                      </p:to>
                                    </p:set>
                                  </p:childTnLst>
                                </p:cTn>
                              </p:par>
                            </p:childTnLst>
                          </p:cTn>
                        </p:par>
                        <p:par>
                          <p:cTn id="28" fill="hold" nodeType="afterGroup">
                            <p:stCondLst>
                              <p:cond delay="0"/>
                            </p:stCondLst>
                            <p:childTnLst>
                              <p:par>
                                <p:cTn id="29" presetID="9" presetClass="entr" presetSubtype="0" fill="hold" grpId="0" nodeType="afterEffect">
                                  <p:stCondLst>
                                    <p:cond delay="500"/>
                                  </p:stCondLst>
                                  <p:childTnLst>
                                    <p:set>
                                      <p:cBhvr>
                                        <p:cTn id="30" dur="1" fill="hold">
                                          <p:stCondLst>
                                            <p:cond delay="0"/>
                                          </p:stCondLst>
                                        </p:cTn>
                                        <p:tgtEl>
                                          <p:spTgt spid="786441"/>
                                        </p:tgtEl>
                                        <p:attrNameLst>
                                          <p:attrName>style.visibility</p:attrName>
                                        </p:attrNameLst>
                                      </p:cBhvr>
                                      <p:to>
                                        <p:strVal val="visible"/>
                                      </p:to>
                                    </p:set>
                                    <p:animEffect transition="in" filter="dissolve">
                                      <p:cBhvr>
                                        <p:cTn id="31" dur="500"/>
                                        <p:tgtEl>
                                          <p:spTgt spid="786441"/>
                                        </p:tgtEl>
                                      </p:cBhvr>
                                    </p:animEffect>
                                  </p:childTnLst>
                                </p:cTn>
                              </p:par>
                            </p:childTnLst>
                          </p:cTn>
                        </p:par>
                        <p:par>
                          <p:cTn id="32" fill="hold" nodeType="afterGroup">
                            <p:stCondLst>
                              <p:cond delay="1000"/>
                            </p:stCondLst>
                            <p:childTnLst>
                              <p:par>
                                <p:cTn id="33" presetID="1" presetClass="entr" presetSubtype="0" fill="hold" grpId="0" nodeType="afterEffect">
                                  <p:stCondLst>
                                    <p:cond delay="0"/>
                                  </p:stCondLst>
                                  <p:childTnLst>
                                    <p:set>
                                      <p:cBhvr>
                                        <p:cTn id="34" dur="1" fill="hold">
                                          <p:stCondLst>
                                            <p:cond delay="0"/>
                                          </p:stCondLst>
                                        </p:cTn>
                                        <p:tgtEl>
                                          <p:spTgt spid="7864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864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35" grpId="0" build="p" bldLvl="2" autoUpdateAnimBg="0"/>
      <p:bldP spid="786439" grpId="0" animBg="1"/>
      <p:bldP spid="786440" grpId="0" animBg="1"/>
      <p:bldP spid="786441" grpId="0" animBg="1"/>
      <p:bldP spid="786442" grpId="0" animBg="1"/>
      <p:bldP spid="786443" grpId="0" animBg="1"/>
      <p:bldP spid="78644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Hypothesis Testing</a:t>
            </a:r>
            <a:endParaRPr lang="en-IE" dirty="0"/>
          </a:p>
        </p:txBody>
      </p:sp>
      <p:sp>
        <p:nvSpPr>
          <p:cNvPr id="3" name="Content Placeholder 2"/>
          <p:cNvSpPr>
            <a:spLocks noGrp="1"/>
          </p:cNvSpPr>
          <p:nvPr>
            <p:ph sz="quarter" idx="1"/>
          </p:nvPr>
        </p:nvSpPr>
        <p:spPr/>
        <p:txBody>
          <a:bodyPr>
            <a:normAutofit fontScale="92500" lnSpcReduction="10000"/>
          </a:bodyPr>
          <a:lstStyle/>
          <a:p>
            <a:r>
              <a:rPr lang="en-US" dirty="0" smtClean="0"/>
              <a:t>Goal : Make statement(s) regarding unknown population parameter values based on sample data</a:t>
            </a:r>
          </a:p>
          <a:p>
            <a:r>
              <a:rPr lang="en-US" dirty="0" smtClean="0"/>
              <a:t>Elements of a hypothesis test:</a:t>
            </a:r>
          </a:p>
          <a:p>
            <a:pPr lvl="1"/>
            <a:r>
              <a:rPr lang="en-US" dirty="0" smtClean="0"/>
              <a:t>Null hypothesis (H</a:t>
            </a:r>
            <a:r>
              <a:rPr lang="en-US" baseline="-25000" dirty="0" smtClean="0"/>
              <a:t>0</a:t>
            </a:r>
            <a:r>
              <a:rPr lang="en-US" dirty="0" smtClean="0"/>
              <a:t>)</a:t>
            </a:r>
          </a:p>
          <a:p>
            <a:pPr lvl="2"/>
            <a:r>
              <a:rPr lang="en-US" dirty="0" smtClean="0"/>
              <a:t>Statement regarding the value(s) of unknown parameter(s). </a:t>
            </a:r>
          </a:p>
          <a:p>
            <a:pPr lvl="2"/>
            <a:r>
              <a:rPr lang="en-US" dirty="0" smtClean="0"/>
              <a:t>Typically will imply no association between independent and dependent variables in our theory (will always contain an equality)</a:t>
            </a:r>
          </a:p>
          <a:p>
            <a:pPr lvl="1"/>
            <a:r>
              <a:rPr lang="en-US" dirty="0" smtClean="0"/>
              <a:t>Alternative hypothesis (H</a:t>
            </a:r>
            <a:r>
              <a:rPr lang="en-US" baseline="-25000" dirty="0"/>
              <a:t>a</a:t>
            </a:r>
            <a:r>
              <a:rPr lang="en-US" dirty="0" smtClean="0"/>
              <a:t>)</a:t>
            </a:r>
          </a:p>
          <a:p>
            <a:pPr lvl="2"/>
            <a:r>
              <a:rPr lang="en-US" dirty="0" smtClean="0"/>
              <a:t>Statement contradictory to the null hypothesis (will always contain an inequality)</a:t>
            </a:r>
          </a:p>
          <a:p>
            <a:pPr lvl="2"/>
            <a:r>
              <a:rPr lang="en-US" dirty="0"/>
              <a:t>Collect data and seek evidence against </a:t>
            </a:r>
            <a:r>
              <a:rPr lang="en-US" i="1" dirty="0">
                <a:sym typeface="Symbol" pitchFamily="18" charset="2"/>
              </a:rPr>
              <a:t>H</a:t>
            </a:r>
            <a:r>
              <a:rPr lang="en-US" baseline="-25000" dirty="0">
                <a:sym typeface="Symbol" pitchFamily="18" charset="2"/>
              </a:rPr>
              <a:t>0 </a:t>
            </a:r>
            <a:r>
              <a:rPr lang="en-US" dirty="0"/>
              <a:t>as a way of bolstering </a:t>
            </a:r>
            <a:r>
              <a:rPr lang="en-US" i="1" dirty="0">
                <a:sym typeface="Symbol" pitchFamily="18" charset="2"/>
              </a:rPr>
              <a:t>H</a:t>
            </a:r>
            <a:r>
              <a:rPr lang="en-US" baseline="-25000" dirty="0">
                <a:sym typeface="Symbol" pitchFamily="18" charset="2"/>
              </a:rPr>
              <a:t>a </a:t>
            </a:r>
            <a:r>
              <a:rPr lang="en-US" dirty="0">
                <a:sym typeface="Symbol" pitchFamily="18" charset="2"/>
              </a:rPr>
              <a:t>(deduction</a:t>
            </a:r>
            <a:endParaRPr lang="en-US" dirty="0" smtClean="0"/>
          </a:p>
          <a:p>
            <a:pPr lvl="1"/>
            <a:r>
              <a:rPr lang="en-US" dirty="0" smtClean="0"/>
              <a:t>Test statistic </a:t>
            </a:r>
          </a:p>
          <a:p>
            <a:pPr lvl="2"/>
            <a:r>
              <a:rPr lang="en-US" dirty="0" smtClean="0"/>
              <a:t>Quantity based on sample data and null hypothesis which allows you to determine between null and alternative hypotheses</a:t>
            </a:r>
          </a:p>
        </p:txBody>
      </p:sp>
    </p:spTree>
    <p:extLst>
      <p:ext uri="{BB962C8B-B14F-4D97-AF65-F5344CB8AC3E}">
        <p14:creationId xmlns:p14="http://schemas.microsoft.com/office/powerpoint/2010/main" val="2297297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dirty="0"/>
              <a:t>Hypothesis Testing</a:t>
            </a:r>
          </a:p>
        </p:txBody>
      </p:sp>
      <p:sp>
        <p:nvSpPr>
          <p:cNvPr id="3075" name="Rectangle 3"/>
          <p:cNvSpPr>
            <a:spLocks noGrp="1" noChangeArrowheads="1"/>
          </p:cNvSpPr>
          <p:nvPr>
            <p:ph type="body" idx="1"/>
          </p:nvPr>
        </p:nvSpPr>
        <p:spPr/>
        <p:txBody>
          <a:bodyPr/>
          <a:lstStyle/>
          <a:p>
            <a:r>
              <a:rPr lang="en-US" dirty="0"/>
              <a:t>Hypothesis may concern an effect (e.g. correlation) </a:t>
            </a:r>
            <a:r>
              <a:rPr lang="en-US" dirty="0" smtClean="0"/>
              <a:t>in the population or </a:t>
            </a:r>
            <a:r>
              <a:rPr lang="en-US" dirty="0"/>
              <a:t>a difference between </a:t>
            </a:r>
            <a:r>
              <a:rPr lang="en-US" dirty="0" smtClean="0"/>
              <a:t>groups in a population.</a:t>
            </a:r>
            <a:endParaRPr lang="en-US" dirty="0"/>
          </a:p>
          <a:p>
            <a:r>
              <a:rPr lang="en-US" dirty="0" smtClean="0"/>
              <a:t>The </a:t>
            </a:r>
            <a:r>
              <a:rPr lang="en-US" dirty="0"/>
              <a:t>general goal of a hypothesis test is to rule out chance (sampling error) as a plausible explanation for the results from a research study.  </a:t>
            </a:r>
            <a:endParaRPr lang="en-US" dirty="0" smtClean="0"/>
          </a:p>
          <a:p>
            <a:r>
              <a:rPr lang="en-US" dirty="0" smtClean="0"/>
              <a:t>All hypothesis testing starts with the null hypothesis : that there is no effect or difference in the population.</a:t>
            </a:r>
          </a:p>
          <a:p>
            <a:pPr marL="0" indent="0">
              <a:buNone/>
            </a:pPr>
            <a:endParaRPr lang="en-US" dirty="0" smtClean="0"/>
          </a:p>
        </p:txBody>
      </p:sp>
    </p:spTree>
    <p:extLst>
      <p:ext uri="{BB962C8B-B14F-4D97-AF65-F5344CB8AC3E}">
        <p14:creationId xmlns:p14="http://schemas.microsoft.com/office/powerpoint/2010/main" val="77310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a:xfrm>
            <a:off x="395536" y="188640"/>
            <a:ext cx="8077200" cy="914400"/>
          </a:xfrm>
        </p:spPr>
        <p:txBody>
          <a:bodyPr/>
          <a:lstStyle/>
          <a:p>
            <a:pPr algn="l"/>
            <a:r>
              <a:rPr lang="en-US" dirty="0">
                <a:solidFill>
                  <a:srgbClr val="0101FF"/>
                </a:solidFill>
                <a:latin typeface="Gill Sans MT" panose="020B0502020104020203" pitchFamily="34" charset="0"/>
              </a:rPr>
              <a:t>Hypothesis statements:</a:t>
            </a:r>
          </a:p>
        </p:txBody>
      </p:sp>
      <p:sp>
        <p:nvSpPr>
          <p:cNvPr id="787459" name="Rectangle 3"/>
          <p:cNvSpPr>
            <a:spLocks noGrp="1" noChangeArrowheads="1"/>
          </p:cNvSpPr>
          <p:nvPr>
            <p:ph type="body" idx="1"/>
          </p:nvPr>
        </p:nvSpPr>
        <p:spPr/>
        <p:txBody>
          <a:bodyPr/>
          <a:lstStyle/>
          <a:p>
            <a:pPr marL="0" indent="0">
              <a:buFontTx/>
              <a:buNone/>
            </a:pPr>
            <a:r>
              <a:rPr lang="en-US" dirty="0">
                <a:solidFill>
                  <a:srgbClr val="00CC00"/>
                </a:solidFill>
                <a:latin typeface="Gill Sans MT" panose="020B0502020104020203" pitchFamily="34" charset="0"/>
              </a:rPr>
              <a:t>The </a:t>
            </a:r>
            <a:r>
              <a:rPr lang="en-US" dirty="0">
                <a:solidFill>
                  <a:srgbClr val="0101FF"/>
                </a:solidFill>
                <a:latin typeface="Gill Sans MT" panose="020B0502020104020203" pitchFamily="34" charset="0"/>
              </a:rPr>
              <a:t>null hypothesis</a:t>
            </a:r>
            <a:r>
              <a:rPr lang="en-US" dirty="0">
                <a:solidFill>
                  <a:srgbClr val="00CC00"/>
                </a:solidFill>
                <a:latin typeface="Gill Sans MT" panose="020B0502020104020203" pitchFamily="34" charset="0"/>
              </a:rPr>
              <a:t>, denoted by </a:t>
            </a:r>
            <a:r>
              <a:rPr lang="en-US" dirty="0">
                <a:solidFill>
                  <a:srgbClr val="0101FF"/>
                </a:solidFill>
                <a:latin typeface="Gill Sans MT" panose="020B0502020104020203" pitchFamily="34" charset="0"/>
              </a:rPr>
              <a:t>H</a:t>
            </a:r>
            <a:r>
              <a:rPr lang="en-US" baseline="-25000" dirty="0">
                <a:solidFill>
                  <a:srgbClr val="0101FF"/>
                </a:solidFill>
                <a:latin typeface="Gill Sans MT" panose="020B0502020104020203" pitchFamily="34" charset="0"/>
              </a:rPr>
              <a:t>0</a:t>
            </a:r>
            <a:r>
              <a:rPr lang="en-US" dirty="0">
                <a:solidFill>
                  <a:srgbClr val="00CC00"/>
                </a:solidFill>
                <a:latin typeface="Gill Sans MT" panose="020B0502020104020203" pitchFamily="34" charset="0"/>
              </a:rPr>
              <a:t>, is a claim about a </a:t>
            </a:r>
            <a:r>
              <a:rPr lang="en-US" dirty="0">
                <a:solidFill>
                  <a:srgbClr val="FF0000"/>
                </a:solidFill>
                <a:latin typeface="Gill Sans MT" panose="020B0502020104020203" pitchFamily="34" charset="0"/>
              </a:rPr>
              <a:t>population</a:t>
            </a:r>
            <a:r>
              <a:rPr lang="en-US" dirty="0">
                <a:solidFill>
                  <a:srgbClr val="00CC00"/>
                </a:solidFill>
                <a:latin typeface="Gill Sans MT" panose="020B0502020104020203" pitchFamily="34" charset="0"/>
              </a:rPr>
              <a:t> characteristic that is initially assumed to be true.</a:t>
            </a:r>
          </a:p>
          <a:p>
            <a:pPr marL="0" indent="0">
              <a:buFontTx/>
              <a:buNone/>
            </a:pPr>
            <a:endParaRPr lang="en-US" dirty="0">
              <a:solidFill>
                <a:srgbClr val="00CC00"/>
              </a:solidFill>
              <a:latin typeface="Gill Sans MT" panose="020B0502020104020203" pitchFamily="34" charset="0"/>
            </a:endParaRPr>
          </a:p>
          <a:p>
            <a:pPr marL="0" indent="0">
              <a:buFontTx/>
              <a:buNone/>
            </a:pPr>
            <a:endParaRPr lang="en-US" dirty="0">
              <a:solidFill>
                <a:srgbClr val="00CC00"/>
              </a:solidFill>
              <a:latin typeface="Gill Sans MT" panose="020B0502020104020203" pitchFamily="34" charset="0"/>
            </a:endParaRPr>
          </a:p>
          <a:p>
            <a:pPr marL="0" indent="0">
              <a:buFontTx/>
              <a:buNone/>
            </a:pPr>
            <a:r>
              <a:rPr lang="en-US" dirty="0">
                <a:solidFill>
                  <a:srgbClr val="00CC00"/>
                </a:solidFill>
                <a:latin typeface="Gill Sans MT" panose="020B0502020104020203" pitchFamily="34" charset="0"/>
              </a:rPr>
              <a:t>The </a:t>
            </a:r>
            <a:r>
              <a:rPr lang="en-US" dirty="0">
                <a:solidFill>
                  <a:srgbClr val="0101FF"/>
                </a:solidFill>
                <a:latin typeface="Gill Sans MT" panose="020B0502020104020203" pitchFamily="34" charset="0"/>
              </a:rPr>
              <a:t>alternative hypothesis</a:t>
            </a:r>
            <a:r>
              <a:rPr lang="en-US" dirty="0">
                <a:solidFill>
                  <a:srgbClr val="00CC00"/>
                </a:solidFill>
                <a:latin typeface="Gill Sans MT" panose="020B0502020104020203" pitchFamily="34" charset="0"/>
              </a:rPr>
              <a:t>, denoted by </a:t>
            </a:r>
            <a:r>
              <a:rPr lang="en-US" dirty="0">
                <a:solidFill>
                  <a:srgbClr val="0101FF"/>
                </a:solidFill>
                <a:latin typeface="Gill Sans MT" panose="020B0502020104020203" pitchFamily="34" charset="0"/>
              </a:rPr>
              <a:t>H</a:t>
            </a:r>
            <a:r>
              <a:rPr lang="en-US" baseline="-25000" dirty="0">
                <a:solidFill>
                  <a:srgbClr val="0101FF"/>
                </a:solidFill>
                <a:latin typeface="Gill Sans MT" panose="020B0502020104020203" pitchFamily="34" charset="0"/>
              </a:rPr>
              <a:t>a</a:t>
            </a:r>
            <a:r>
              <a:rPr lang="en-US" dirty="0">
                <a:solidFill>
                  <a:srgbClr val="00CC00"/>
                </a:solidFill>
                <a:latin typeface="Gill Sans MT" panose="020B0502020104020203" pitchFamily="34" charset="0"/>
              </a:rPr>
              <a:t>, is the </a:t>
            </a:r>
            <a:r>
              <a:rPr lang="en-US" dirty="0">
                <a:solidFill>
                  <a:srgbClr val="FF0000"/>
                </a:solidFill>
                <a:latin typeface="Gill Sans MT" panose="020B0502020104020203" pitchFamily="34" charset="0"/>
              </a:rPr>
              <a:t>competing</a:t>
            </a:r>
            <a:r>
              <a:rPr lang="en-US" dirty="0">
                <a:solidFill>
                  <a:srgbClr val="00CC00"/>
                </a:solidFill>
                <a:latin typeface="Gill Sans MT" panose="020B0502020104020203" pitchFamily="34" charset="0"/>
              </a:rPr>
              <a:t> claim.</a:t>
            </a:r>
          </a:p>
        </p:txBody>
      </p:sp>
      <p:sp>
        <p:nvSpPr>
          <p:cNvPr id="787470" name="AutoShape 14"/>
          <p:cNvSpPr>
            <a:spLocks noChangeArrowheads="1"/>
          </p:cNvSpPr>
          <p:nvPr/>
        </p:nvSpPr>
        <p:spPr bwMode="auto">
          <a:xfrm>
            <a:off x="5943600" y="1524000"/>
            <a:ext cx="2895600" cy="2286000"/>
          </a:xfrm>
          <a:prstGeom prst="wedgeRoundRectCallout">
            <a:avLst>
              <a:gd name="adj1" fmla="val -124320"/>
              <a:gd name="adj2" fmla="val 21750"/>
              <a:gd name="adj3" fmla="val 16667"/>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90000"/>
              </a:lnSpc>
              <a:spcBef>
                <a:spcPct val="20000"/>
              </a:spcBef>
              <a:spcAft>
                <a:spcPct val="0"/>
              </a:spcAft>
            </a:pPr>
            <a:r>
              <a:rPr lang="en-US" sz="2800" dirty="0" smtClean="0">
                <a:solidFill>
                  <a:srgbClr val="0000FF"/>
                </a:solidFill>
                <a:latin typeface="Gill Sans MT" panose="020B0502020104020203" pitchFamily="34" charset="0"/>
              </a:rPr>
              <a:t>You are usually trying to determine if this claim is believable.</a:t>
            </a:r>
          </a:p>
        </p:txBody>
      </p:sp>
      <p:sp>
        <p:nvSpPr>
          <p:cNvPr id="787471" name="AutoShape 15"/>
          <p:cNvSpPr>
            <a:spLocks noChangeArrowheads="1"/>
          </p:cNvSpPr>
          <p:nvPr/>
        </p:nvSpPr>
        <p:spPr bwMode="auto">
          <a:xfrm>
            <a:off x="914400" y="5486400"/>
            <a:ext cx="7772400" cy="1371600"/>
          </a:xfrm>
          <a:prstGeom prst="wedgeRoundRectCallout">
            <a:avLst>
              <a:gd name="adj1" fmla="val -26347"/>
              <a:gd name="adj2" fmla="val -98843"/>
              <a:gd name="adj3" fmla="val 16667"/>
            </a:avLst>
          </a:prstGeom>
          <a:solidFill>
            <a:srgbClr val="00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90000"/>
              </a:lnSpc>
              <a:spcBef>
                <a:spcPct val="20000"/>
              </a:spcBef>
              <a:spcAft>
                <a:spcPct val="0"/>
              </a:spcAft>
            </a:pPr>
            <a:r>
              <a:rPr lang="en-US" sz="2800" smtClean="0">
                <a:solidFill>
                  <a:srgbClr val="FFFF00"/>
                </a:solidFill>
                <a:latin typeface="Gill Sans MT" panose="020B0502020104020203" pitchFamily="34" charset="0"/>
              </a:rPr>
              <a:t>To determine what the alternative hypothesis should be, you need to keep the research objectives in mind.</a:t>
            </a:r>
          </a:p>
        </p:txBody>
      </p:sp>
      <p:sp>
        <p:nvSpPr>
          <p:cNvPr id="787472" name="AutoShape 16"/>
          <p:cNvSpPr>
            <a:spLocks noChangeArrowheads="1"/>
          </p:cNvSpPr>
          <p:nvPr/>
        </p:nvSpPr>
        <p:spPr bwMode="auto">
          <a:xfrm>
            <a:off x="533400" y="2819400"/>
            <a:ext cx="8153400" cy="1524000"/>
          </a:xfrm>
          <a:prstGeom prst="wedgeRoundRectCallout">
            <a:avLst>
              <a:gd name="adj1" fmla="val 4324"/>
              <a:gd name="adj2" fmla="val 29792"/>
              <a:gd name="adj3" fmla="val 16667"/>
            </a:avLst>
          </a:prstGeom>
          <a:solidFill>
            <a:srgbClr val="0101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90000"/>
              </a:lnSpc>
              <a:spcBef>
                <a:spcPct val="20000"/>
              </a:spcBef>
              <a:spcAft>
                <a:spcPct val="0"/>
              </a:spcAft>
            </a:pPr>
            <a:r>
              <a:rPr lang="en-US" sz="2800" smtClean="0">
                <a:solidFill>
                  <a:srgbClr val="FFFF00"/>
                </a:solidFill>
                <a:latin typeface="Gill Sans MT" panose="020B0502020104020203" pitchFamily="34" charset="0"/>
              </a:rPr>
              <a:t>The hypothesis statements are </a:t>
            </a:r>
            <a:r>
              <a:rPr lang="en-US" sz="2800" smtClean="0">
                <a:solidFill>
                  <a:srgbClr val="FF0000"/>
                </a:solidFill>
                <a:latin typeface="Gill Sans MT" panose="020B0502020104020203" pitchFamily="34" charset="0"/>
              </a:rPr>
              <a:t>ALWAYS</a:t>
            </a:r>
            <a:r>
              <a:rPr lang="en-US" sz="2800" smtClean="0">
                <a:solidFill>
                  <a:srgbClr val="FFFF00"/>
                </a:solidFill>
                <a:latin typeface="Gill Sans MT" panose="020B0502020104020203" pitchFamily="34" charset="0"/>
              </a:rPr>
              <a:t> </a:t>
            </a:r>
            <a:r>
              <a:rPr lang="en-US" sz="2800" smtClean="0">
                <a:solidFill>
                  <a:srgbClr val="FF0000"/>
                </a:solidFill>
                <a:latin typeface="Gill Sans MT" panose="020B0502020104020203" pitchFamily="34" charset="0"/>
              </a:rPr>
              <a:t>about the population</a:t>
            </a:r>
            <a:r>
              <a:rPr lang="en-US" sz="2800" smtClean="0">
                <a:solidFill>
                  <a:srgbClr val="FFFF00"/>
                </a:solidFill>
                <a:latin typeface="Gill Sans MT" panose="020B0502020104020203" pitchFamily="34" charset="0"/>
              </a:rPr>
              <a:t> </a:t>
            </a:r>
          </a:p>
          <a:p>
            <a:pPr algn="ctr" fontAlgn="base">
              <a:lnSpc>
                <a:spcPct val="90000"/>
              </a:lnSpc>
              <a:spcBef>
                <a:spcPct val="20000"/>
              </a:spcBef>
              <a:spcAft>
                <a:spcPct val="0"/>
              </a:spcAft>
            </a:pPr>
            <a:r>
              <a:rPr lang="en-US" sz="2800" smtClean="0">
                <a:solidFill>
                  <a:srgbClr val="FFFF00"/>
                </a:solidFill>
                <a:latin typeface="Gill Sans MT" panose="020B0502020104020203" pitchFamily="34" charset="0"/>
              </a:rPr>
              <a:t>– NEVER about a sample!</a:t>
            </a:r>
          </a:p>
        </p:txBody>
      </p:sp>
    </p:spTree>
    <p:extLst>
      <p:ext uri="{BB962C8B-B14F-4D97-AF65-F5344CB8AC3E}">
        <p14:creationId xmlns:p14="http://schemas.microsoft.com/office/powerpoint/2010/main" val="25852867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7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745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7470"/>
                                        </p:tgtEl>
                                        <p:attrNameLst>
                                          <p:attrName>style.visibility</p:attrName>
                                        </p:attrNameLst>
                                      </p:cBhvr>
                                      <p:to>
                                        <p:strVal val="visible"/>
                                      </p:to>
                                    </p:set>
                                  </p:childTnLst>
                                  <p:subTnLst>
                                    <p:set>
                                      <p:cBhvr override="childStyle">
                                        <p:cTn dur="1" fill="hold" display="0" masterRel="nextClick" afterEffect="1"/>
                                        <p:tgtEl>
                                          <p:spTgt spid="787470"/>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7471"/>
                                        </p:tgtEl>
                                        <p:attrNameLst>
                                          <p:attrName>style.visibility</p:attrName>
                                        </p:attrNameLst>
                                      </p:cBhvr>
                                      <p:to>
                                        <p:strVal val="visible"/>
                                      </p:to>
                                    </p:set>
                                  </p:childTnLst>
                                  <p:subTnLst>
                                    <p:set>
                                      <p:cBhvr override="childStyle">
                                        <p:cTn dur="1" fill="hold" display="0" masterRel="nextClick" afterEffect="1"/>
                                        <p:tgtEl>
                                          <p:spTgt spid="787471"/>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74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7459" grpId="0" build="p" autoUpdateAnimBg="0"/>
      <p:bldP spid="787470" grpId="0" animBg="1"/>
      <p:bldP spid="787471" grpId="0" animBg="1"/>
      <p:bldP spid="787472"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a:xfrm>
            <a:off x="457200" y="274638"/>
            <a:ext cx="8229600" cy="762000"/>
          </a:xfrm>
        </p:spPr>
        <p:txBody>
          <a:bodyPr/>
          <a:lstStyle/>
          <a:p>
            <a:pPr algn="l"/>
            <a:r>
              <a:rPr lang="en-US">
                <a:solidFill>
                  <a:srgbClr val="0101FF"/>
                </a:solidFill>
                <a:latin typeface="Comic Sans MS" pitchFamily="66" charset="0"/>
              </a:rPr>
              <a:t>The Form of Hypotheses:</a:t>
            </a:r>
          </a:p>
        </p:txBody>
      </p:sp>
      <p:sp>
        <p:nvSpPr>
          <p:cNvPr id="788483" name="Rectangle 3"/>
          <p:cNvSpPr>
            <a:spLocks noGrp="1" noChangeArrowheads="1"/>
          </p:cNvSpPr>
          <p:nvPr>
            <p:ph type="body" idx="1"/>
          </p:nvPr>
        </p:nvSpPr>
        <p:spPr>
          <a:xfrm>
            <a:off x="114300" y="1447800"/>
            <a:ext cx="8839200" cy="4572000"/>
          </a:xfrm>
        </p:spPr>
        <p:txBody>
          <a:bodyPr/>
          <a:lstStyle/>
          <a:p>
            <a:pPr marL="0" indent="0">
              <a:buFontTx/>
              <a:buNone/>
            </a:pPr>
            <a:r>
              <a:rPr lang="en-US" sz="2800">
                <a:solidFill>
                  <a:srgbClr val="0101FF"/>
                </a:solidFill>
                <a:latin typeface="Comic Sans MS" pitchFamily="66" charset="0"/>
              </a:rPr>
              <a:t>Null hypothesis</a:t>
            </a:r>
          </a:p>
          <a:p>
            <a:pPr marL="0" indent="0">
              <a:buFontTx/>
              <a:buNone/>
            </a:pPr>
            <a:r>
              <a:rPr lang="en-US" sz="2800">
                <a:solidFill>
                  <a:srgbClr val="00CC00"/>
                </a:solidFill>
                <a:latin typeface="Comic Sans MS" pitchFamily="66" charset="0"/>
              </a:rPr>
              <a:t>   H</a:t>
            </a:r>
            <a:r>
              <a:rPr lang="en-US" sz="2800" baseline="-25000">
                <a:solidFill>
                  <a:srgbClr val="00CC00"/>
                </a:solidFill>
                <a:latin typeface="Comic Sans MS" pitchFamily="66" charset="0"/>
              </a:rPr>
              <a:t>0</a:t>
            </a:r>
            <a:r>
              <a:rPr lang="en-US" sz="2800">
                <a:solidFill>
                  <a:srgbClr val="00CC00"/>
                </a:solidFill>
                <a:latin typeface="Comic Sans MS" pitchFamily="66" charset="0"/>
              </a:rPr>
              <a:t>: population characteristic = hypothesized value</a:t>
            </a:r>
          </a:p>
          <a:p>
            <a:pPr marL="0" indent="0">
              <a:buFontTx/>
              <a:buNone/>
            </a:pPr>
            <a:endParaRPr lang="en-US" sz="2800">
              <a:solidFill>
                <a:srgbClr val="00CC00"/>
              </a:solidFill>
              <a:latin typeface="Comic Sans MS" pitchFamily="66" charset="0"/>
            </a:endParaRPr>
          </a:p>
          <a:p>
            <a:pPr marL="0" indent="0">
              <a:buFontTx/>
              <a:buNone/>
            </a:pPr>
            <a:r>
              <a:rPr lang="en-US" sz="2800">
                <a:solidFill>
                  <a:srgbClr val="0101FF"/>
                </a:solidFill>
                <a:latin typeface="Comic Sans MS" pitchFamily="66" charset="0"/>
              </a:rPr>
              <a:t>Alternative hypothesis</a:t>
            </a:r>
          </a:p>
          <a:p>
            <a:pPr marL="0" indent="0">
              <a:buFontTx/>
              <a:buNone/>
            </a:pPr>
            <a:r>
              <a:rPr lang="en-US" sz="2800">
                <a:solidFill>
                  <a:srgbClr val="00CC00"/>
                </a:solidFill>
                <a:latin typeface="Comic Sans MS" pitchFamily="66" charset="0"/>
              </a:rPr>
              <a:t>   H</a:t>
            </a:r>
            <a:r>
              <a:rPr lang="en-US" sz="2800" baseline="-25000">
                <a:solidFill>
                  <a:srgbClr val="00CC00"/>
                </a:solidFill>
                <a:latin typeface="Comic Sans MS" pitchFamily="66" charset="0"/>
              </a:rPr>
              <a:t>a</a:t>
            </a:r>
            <a:r>
              <a:rPr lang="en-US" sz="2800">
                <a:solidFill>
                  <a:srgbClr val="00CC00"/>
                </a:solidFill>
                <a:latin typeface="Comic Sans MS" pitchFamily="66" charset="0"/>
              </a:rPr>
              <a:t>: population characteristic &gt; hypothesized value</a:t>
            </a:r>
          </a:p>
          <a:p>
            <a:pPr marL="0" indent="0">
              <a:buFontTx/>
              <a:buNone/>
            </a:pPr>
            <a:r>
              <a:rPr lang="en-US" sz="2800">
                <a:solidFill>
                  <a:srgbClr val="00CC00"/>
                </a:solidFill>
                <a:latin typeface="Comic Sans MS" pitchFamily="66" charset="0"/>
              </a:rPr>
              <a:t>   H</a:t>
            </a:r>
            <a:r>
              <a:rPr lang="en-US" sz="2800" baseline="-25000">
                <a:solidFill>
                  <a:srgbClr val="00CC00"/>
                </a:solidFill>
                <a:latin typeface="Comic Sans MS" pitchFamily="66" charset="0"/>
              </a:rPr>
              <a:t>a</a:t>
            </a:r>
            <a:r>
              <a:rPr lang="en-US" sz="2800">
                <a:solidFill>
                  <a:srgbClr val="00CC00"/>
                </a:solidFill>
                <a:latin typeface="Comic Sans MS" pitchFamily="66" charset="0"/>
              </a:rPr>
              <a:t>: population characteristic &lt; hypothesized value</a:t>
            </a:r>
          </a:p>
          <a:p>
            <a:pPr marL="0" indent="0">
              <a:buFontTx/>
              <a:buNone/>
            </a:pPr>
            <a:r>
              <a:rPr lang="en-US" sz="2800">
                <a:solidFill>
                  <a:srgbClr val="00CC00"/>
                </a:solidFill>
                <a:latin typeface="Comic Sans MS" pitchFamily="66" charset="0"/>
              </a:rPr>
              <a:t>   H</a:t>
            </a:r>
            <a:r>
              <a:rPr lang="en-US" sz="2800" baseline="-25000">
                <a:solidFill>
                  <a:srgbClr val="00CC00"/>
                </a:solidFill>
                <a:latin typeface="Comic Sans MS" pitchFamily="66" charset="0"/>
              </a:rPr>
              <a:t>a</a:t>
            </a:r>
            <a:r>
              <a:rPr lang="en-US" sz="2800">
                <a:solidFill>
                  <a:srgbClr val="00CC00"/>
                </a:solidFill>
                <a:latin typeface="Comic Sans MS" pitchFamily="66" charset="0"/>
              </a:rPr>
              <a:t>: population characteristic ≠ hypothesized value</a:t>
            </a:r>
          </a:p>
          <a:p>
            <a:pPr marL="0" indent="0">
              <a:buFontTx/>
              <a:buNone/>
            </a:pPr>
            <a:endParaRPr lang="en-US" sz="2800">
              <a:solidFill>
                <a:srgbClr val="00CC00"/>
              </a:solidFill>
              <a:latin typeface="Comic Sans MS" pitchFamily="66" charset="0"/>
            </a:endParaRPr>
          </a:p>
          <a:p>
            <a:pPr marL="0" indent="0">
              <a:buFontTx/>
              <a:buNone/>
            </a:pPr>
            <a:endParaRPr lang="en-US" sz="2800">
              <a:solidFill>
                <a:schemeClr val="accent2"/>
              </a:solidFill>
              <a:latin typeface="Comic Sans MS" pitchFamily="66" charset="0"/>
            </a:endParaRPr>
          </a:p>
        </p:txBody>
      </p:sp>
      <p:sp>
        <p:nvSpPr>
          <p:cNvPr id="788491" name="AutoShape 11"/>
          <p:cNvSpPr>
            <a:spLocks noChangeArrowheads="1"/>
          </p:cNvSpPr>
          <p:nvPr/>
        </p:nvSpPr>
        <p:spPr bwMode="auto">
          <a:xfrm>
            <a:off x="3886200" y="3810000"/>
            <a:ext cx="4800600" cy="1676400"/>
          </a:xfrm>
          <a:prstGeom prst="wedgeRoundRectCallout">
            <a:avLst>
              <a:gd name="adj1" fmla="val 9819"/>
              <a:gd name="adj2" fmla="val -134755"/>
              <a:gd name="adj3" fmla="val 16667"/>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90000"/>
              </a:lnSpc>
              <a:spcBef>
                <a:spcPct val="20000"/>
              </a:spcBef>
              <a:spcAft>
                <a:spcPct val="0"/>
              </a:spcAft>
            </a:pPr>
            <a:r>
              <a:rPr lang="en-US" sz="2800" smtClean="0">
                <a:solidFill>
                  <a:srgbClr val="0000FF"/>
                </a:solidFill>
                <a:latin typeface="Comic Sans MS" pitchFamily="66" charset="0"/>
              </a:rPr>
              <a:t>This hypothesized value is a specific number determined by the context of the problem</a:t>
            </a:r>
          </a:p>
        </p:txBody>
      </p:sp>
      <p:sp>
        <p:nvSpPr>
          <p:cNvPr id="788492" name="AutoShape 12"/>
          <p:cNvSpPr>
            <a:spLocks noChangeArrowheads="1"/>
          </p:cNvSpPr>
          <p:nvPr/>
        </p:nvSpPr>
        <p:spPr bwMode="auto">
          <a:xfrm>
            <a:off x="2743200" y="3048000"/>
            <a:ext cx="4800600" cy="1371600"/>
          </a:xfrm>
          <a:prstGeom prst="wedgeRoundRectCallout">
            <a:avLst>
              <a:gd name="adj1" fmla="val 8236"/>
              <a:gd name="adj2" fmla="val -99421"/>
              <a:gd name="adj3" fmla="val 16667"/>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90000"/>
              </a:lnSpc>
              <a:spcBef>
                <a:spcPct val="20000"/>
              </a:spcBef>
              <a:spcAft>
                <a:spcPct val="0"/>
              </a:spcAft>
            </a:pPr>
            <a:r>
              <a:rPr lang="en-US" sz="2800" smtClean="0">
                <a:solidFill>
                  <a:srgbClr val="0000FF"/>
                </a:solidFill>
                <a:latin typeface="Comic Sans MS" pitchFamily="66" charset="0"/>
              </a:rPr>
              <a:t>The null hypothesis always includes the </a:t>
            </a:r>
            <a:r>
              <a:rPr lang="en-US" sz="2800" smtClean="0">
                <a:solidFill>
                  <a:srgbClr val="FF0000"/>
                </a:solidFill>
                <a:latin typeface="Comic Sans MS" pitchFamily="66" charset="0"/>
              </a:rPr>
              <a:t>equal</a:t>
            </a:r>
            <a:r>
              <a:rPr lang="en-US" sz="2800" smtClean="0">
                <a:solidFill>
                  <a:srgbClr val="0000FF"/>
                </a:solidFill>
                <a:latin typeface="Comic Sans MS" pitchFamily="66" charset="0"/>
              </a:rPr>
              <a:t> case.</a:t>
            </a:r>
            <a:endParaRPr lang="en-US" sz="2800" smtClean="0">
              <a:solidFill>
                <a:srgbClr val="FF0000"/>
              </a:solidFill>
              <a:latin typeface="Comic Sans MS" pitchFamily="66" charset="0"/>
            </a:endParaRPr>
          </a:p>
        </p:txBody>
      </p:sp>
      <p:sp>
        <p:nvSpPr>
          <p:cNvPr id="788493" name="AutoShape 13"/>
          <p:cNvSpPr>
            <a:spLocks noChangeArrowheads="1"/>
          </p:cNvSpPr>
          <p:nvPr/>
        </p:nvSpPr>
        <p:spPr bwMode="auto">
          <a:xfrm>
            <a:off x="838200" y="4724400"/>
            <a:ext cx="5791200" cy="1905000"/>
          </a:xfrm>
          <a:prstGeom prst="wedgeRoundRectCallout">
            <a:avLst>
              <a:gd name="adj1" fmla="val 903"/>
              <a:gd name="adj2" fmla="val -80583"/>
              <a:gd name="adj3" fmla="val 16667"/>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90000"/>
              </a:lnSpc>
              <a:spcBef>
                <a:spcPct val="20000"/>
              </a:spcBef>
              <a:spcAft>
                <a:spcPct val="0"/>
              </a:spcAft>
            </a:pPr>
            <a:r>
              <a:rPr lang="en-US" sz="2600" smtClean="0">
                <a:solidFill>
                  <a:srgbClr val="0000FF"/>
                </a:solidFill>
                <a:latin typeface="Comic Sans MS" pitchFamily="66" charset="0"/>
              </a:rPr>
              <a:t>Notice that the alternative hypothesis uses the same </a:t>
            </a:r>
            <a:r>
              <a:rPr lang="en-US" sz="2600" smtClean="0">
                <a:solidFill>
                  <a:srgbClr val="FF0000"/>
                </a:solidFill>
                <a:latin typeface="Comic Sans MS" pitchFamily="66" charset="0"/>
              </a:rPr>
              <a:t>population characteristic</a:t>
            </a:r>
            <a:r>
              <a:rPr lang="en-US" sz="2600" smtClean="0">
                <a:solidFill>
                  <a:srgbClr val="0000FF"/>
                </a:solidFill>
                <a:latin typeface="Comic Sans MS" pitchFamily="66" charset="0"/>
              </a:rPr>
              <a:t> and the same </a:t>
            </a:r>
            <a:r>
              <a:rPr lang="en-US" sz="2600" smtClean="0">
                <a:solidFill>
                  <a:srgbClr val="FF0000"/>
                </a:solidFill>
                <a:latin typeface="Comic Sans MS" pitchFamily="66" charset="0"/>
              </a:rPr>
              <a:t>hypothesized value</a:t>
            </a:r>
            <a:r>
              <a:rPr lang="en-US" sz="2600" smtClean="0">
                <a:solidFill>
                  <a:srgbClr val="0000FF"/>
                </a:solidFill>
                <a:latin typeface="Comic Sans MS" pitchFamily="66" charset="0"/>
              </a:rPr>
              <a:t>  as the null hypothesis.</a:t>
            </a:r>
          </a:p>
        </p:txBody>
      </p:sp>
      <p:sp>
        <p:nvSpPr>
          <p:cNvPr id="788494" name="Line 14"/>
          <p:cNvSpPr>
            <a:spLocks noChangeShapeType="1"/>
          </p:cNvSpPr>
          <p:nvPr/>
        </p:nvSpPr>
        <p:spPr bwMode="auto">
          <a:xfrm>
            <a:off x="2971800" y="2419350"/>
            <a:ext cx="0" cy="11430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lnSpc>
                <a:spcPct val="90000"/>
              </a:lnSpc>
              <a:spcBef>
                <a:spcPct val="20000"/>
              </a:spcBef>
              <a:spcAft>
                <a:spcPct val="0"/>
              </a:spcAft>
            </a:pPr>
            <a:endParaRPr lang="en-IE" sz="2800" smtClean="0">
              <a:solidFill>
                <a:srgbClr val="0000FF"/>
              </a:solidFill>
              <a:latin typeface="Comic Sans MS" pitchFamily="66" charset="0"/>
            </a:endParaRPr>
          </a:p>
        </p:txBody>
      </p:sp>
      <p:sp>
        <p:nvSpPr>
          <p:cNvPr id="788495" name="Line 15"/>
          <p:cNvSpPr>
            <a:spLocks noChangeShapeType="1"/>
          </p:cNvSpPr>
          <p:nvPr/>
        </p:nvSpPr>
        <p:spPr bwMode="auto">
          <a:xfrm>
            <a:off x="7315200" y="2419350"/>
            <a:ext cx="0" cy="11430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lnSpc>
                <a:spcPct val="90000"/>
              </a:lnSpc>
              <a:spcBef>
                <a:spcPct val="20000"/>
              </a:spcBef>
              <a:spcAft>
                <a:spcPct val="0"/>
              </a:spcAft>
            </a:pPr>
            <a:endParaRPr lang="en-IE" sz="2800" smtClean="0">
              <a:solidFill>
                <a:srgbClr val="0000FF"/>
              </a:solidFill>
              <a:latin typeface="Comic Sans MS" pitchFamily="66" charset="0"/>
            </a:endParaRPr>
          </a:p>
        </p:txBody>
      </p:sp>
      <p:sp>
        <p:nvSpPr>
          <p:cNvPr id="788496" name="Oval 16"/>
          <p:cNvSpPr>
            <a:spLocks noChangeArrowheads="1"/>
          </p:cNvSpPr>
          <p:nvPr/>
        </p:nvSpPr>
        <p:spPr bwMode="auto">
          <a:xfrm>
            <a:off x="5181600" y="3505200"/>
            <a:ext cx="533400" cy="533400"/>
          </a:xfrm>
          <a:prstGeom prst="ellipse">
            <a:avLst/>
          </a:prstGeom>
          <a:noFill/>
          <a:ln w="381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lnSpc>
                <a:spcPct val="90000"/>
              </a:lnSpc>
              <a:spcBef>
                <a:spcPct val="20000"/>
              </a:spcBef>
              <a:spcAft>
                <a:spcPct val="0"/>
              </a:spcAft>
            </a:pPr>
            <a:endParaRPr lang="en-IE" sz="2800" smtClean="0">
              <a:solidFill>
                <a:srgbClr val="0000FF"/>
              </a:solidFill>
              <a:latin typeface="Comic Sans MS" pitchFamily="66" charset="0"/>
            </a:endParaRPr>
          </a:p>
        </p:txBody>
      </p:sp>
      <p:sp>
        <p:nvSpPr>
          <p:cNvPr id="788498" name="AutoShape 18"/>
          <p:cNvSpPr>
            <a:spLocks noChangeArrowheads="1"/>
          </p:cNvSpPr>
          <p:nvPr/>
        </p:nvSpPr>
        <p:spPr bwMode="auto">
          <a:xfrm>
            <a:off x="4419600" y="4495800"/>
            <a:ext cx="3581400" cy="1752600"/>
          </a:xfrm>
          <a:prstGeom prst="wedgeRoundRectCallout">
            <a:avLst>
              <a:gd name="adj1" fmla="val -22472"/>
              <a:gd name="adj2" fmla="val -78440"/>
              <a:gd name="adj3" fmla="val 16667"/>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90000"/>
              </a:lnSpc>
              <a:spcBef>
                <a:spcPct val="20000"/>
              </a:spcBef>
              <a:spcAft>
                <a:spcPct val="0"/>
              </a:spcAft>
            </a:pPr>
            <a:r>
              <a:rPr lang="en-US" sz="2800" smtClean="0">
                <a:solidFill>
                  <a:srgbClr val="0000FF"/>
                </a:solidFill>
                <a:latin typeface="Comic Sans MS" pitchFamily="66" charset="0"/>
              </a:rPr>
              <a:t>This sign is determined by the </a:t>
            </a:r>
            <a:r>
              <a:rPr lang="en-US" sz="2800" smtClean="0">
                <a:solidFill>
                  <a:srgbClr val="FF0000"/>
                </a:solidFill>
                <a:latin typeface="Comic Sans MS" pitchFamily="66" charset="0"/>
              </a:rPr>
              <a:t>context</a:t>
            </a:r>
            <a:r>
              <a:rPr lang="en-US" sz="2800" smtClean="0">
                <a:solidFill>
                  <a:srgbClr val="0000FF"/>
                </a:solidFill>
                <a:latin typeface="Comic Sans MS" pitchFamily="66" charset="0"/>
              </a:rPr>
              <a:t> of the problem.</a:t>
            </a:r>
          </a:p>
        </p:txBody>
      </p:sp>
      <p:sp>
        <p:nvSpPr>
          <p:cNvPr id="788499" name="Oval 19"/>
          <p:cNvSpPr>
            <a:spLocks noChangeArrowheads="1"/>
          </p:cNvSpPr>
          <p:nvPr/>
        </p:nvSpPr>
        <p:spPr bwMode="auto">
          <a:xfrm>
            <a:off x="5124450" y="3505200"/>
            <a:ext cx="609600" cy="1066800"/>
          </a:xfrm>
          <a:prstGeom prst="ellipse">
            <a:avLst/>
          </a:prstGeom>
          <a:noFill/>
          <a:ln w="381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lnSpc>
                <a:spcPct val="90000"/>
              </a:lnSpc>
              <a:spcBef>
                <a:spcPct val="20000"/>
              </a:spcBef>
              <a:spcAft>
                <a:spcPct val="0"/>
              </a:spcAft>
            </a:pPr>
            <a:endParaRPr lang="en-IE" sz="2800" smtClean="0">
              <a:solidFill>
                <a:srgbClr val="0000FF"/>
              </a:solidFill>
              <a:latin typeface="Comic Sans MS" pitchFamily="66" charset="0"/>
            </a:endParaRPr>
          </a:p>
        </p:txBody>
      </p:sp>
      <p:sp>
        <p:nvSpPr>
          <p:cNvPr id="788500" name="AutoShape 20"/>
          <p:cNvSpPr>
            <a:spLocks noChangeArrowheads="1"/>
          </p:cNvSpPr>
          <p:nvPr/>
        </p:nvSpPr>
        <p:spPr bwMode="auto">
          <a:xfrm>
            <a:off x="304800" y="2133600"/>
            <a:ext cx="4800600" cy="1752600"/>
          </a:xfrm>
          <a:prstGeom prst="wedgeRoundRectCallout">
            <a:avLst>
              <a:gd name="adj1" fmla="val 53870"/>
              <a:gd name="adj2" fmla="val 90037"/>
              <a:gd name="adj3" fmla="val 16667"/>
            </a:avLst>
          </a:prstGeom>
          <a:solidFill>
            <a:srgbClr val="00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90000"/>
              </a:lnSpc>
              <a:spcBef>
                <a:spcPct val="20000"/>
              </a:spcBef>
              <a:spcAft>
                <a:spcPct val="0"/>
              </a:spcAft>
            </a:pPr>
            <a:r>
              <a:rPr lang="en-US" sz="2800" smtClean="0">
                <a:solidFill>
                  <a:srgbClr val="FFFF00"/>
                </a:solidFill>
                <a:latin typeface="Comic Sans MS" pitchFamily="66" charset="0"/>
              </a:rPr>
              <a:t>This one is considered a </a:t>
            </a:r>
            <a:r>
              <a:rPr lang="en-US" sz="2800" smtClean="0">
                <a:solidFill>
                  <a:srgbClr val="FF0000"/>
                </a:solidFill>
                <a:latin typeface="Comic Sans MS" pitchFamily="66" charset="0"/>
              </a:rPr>
              <a:t>two-tailed</a:t>
            </a:r>
            <a:r>
              <a:rPr lang="en-US" sz="2800" smtClean="0">
                <a:solidFill>
                  <a:srgbClr val="FFFF00"/>
                </a:solidFill>
                <a:latin typeface="Comic Sans MS" pitchFamily="66" charset="0"/>
              </a:rPr>
              <a:t> test because you are interested in both direction.</a:t>
            </a:r>
          </a:p>
        </p:txBody>
      </p:sp>
      <p:sp>
        <p:nvSpPr>
          <p:cNvPr id="788501" name="AutoShape 21"/>
          <p:cNvSpPr>
            <a:spLocks noChangeArrowheads="1"/>
          </p:cNvSpPr>
          <p:nvPr/>
        </p:nvSpPr>
        <p:spPr bwMode="auto">
          <a:xfrm>
            <a:off x="304800" y="4800600"/>
            <a:ext cx="4800600" cy="1752600"/>
          </a:xfrm>
          <a:prstGeom prst="wedgeRoundRectCallout">
            <a:avLst>
              <a:gd name="adj1" fmla="val 53472"/>
              <a:gd name="adj2" fmla="val -66486"/>
              <a:gd name="adj3" fmla="val 16667"/>
            </a:avLst>
          </a:prstGeom>
          <a:solidFill>
            <a:srgbClr val="00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90000"/>
              </a:lnSpc>
              <a:spcBef>
                <a:spcPct val="20000"/>
              </a:spcBef>
              <a:spcAft>
                <a:spcPct val="0"/>
              </a:spcAft>
            </a:pPr>
            <a:r>
              <a:rPr lang="en-US" sz="2800" smtClean="0">
                <a:solidFill>
                  <a:srgbClr val="FFFF00"/>
                </a:solidFill>
                <a:latin typeface="Comic Sans MS" pitchFamily="66" charset="0"/>
              </a:rPr>
              <a:t>These are considered </a:t>
            </a:r>
            <a:r>
              <a:rPr lang="en-US" sz="2800" smtClean="0">
                <a:solidFill>
                  <a:srgbClr val="FF0000"/>
                </a:solidFill>
                <a:latin typeface="Comic Sans MS" pitchFamily="66" charset="0"/>
              </a:rPr>
              <a:t>one-tailed</a:t>
            </a:r>
            <a:r>
              <a:rPr lang="en-US" sz="2800" smtClean="0">
                <a:solidFill>
                  <a:srgbClr val="FFFF00"/>
                </a:solidFill>
                <a:latin typeface="Comic Sans MS" pitchFamily="66" charset="0"/>
              </a:rPr>
              <a:t> tests because you are only interested in one direction.</a:t>
            </a:r>
          </a:p>
        </p:txBody>
      </p:sp>
      <p:sp>
        <p:nvSpPr>
          <p:cNvPr id="788502" name="Oval 22"/>
          <p:cNvSpPr>
            <a:spLocks noChangeArrowheads="1"/>
          </p:cNvSpPr>
          <p:nvPr/>
        </p:nvSpPr>
        <p:spPr bwMode="auto">
          <a:xfrm>
            <a:off x="5181600" y="4572000"/>
            <a:ext cx="533400" cy="533400"/>
          </a:xfrm>
          <a:prstGeom prst="ellipse">
            <a:avLst/>
          </a:prstGeom>
          <a:noFill/>
          <a:ln w="381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lnSpc>
                <a:spcPct val="90000"/>
              </a:lnSpc>
              <a:spcBef>
                <a:spcPct val="20000"/>
              </a:spcBef>
              <a:spcAft>
                <a:spcPct val="0"/>
              </a:spcAft>
            </a:pPr>
            <a:endParaRPr lang="en-IE" sz="2800" smtClean="0">
              <a:solidFill>
                <a:srgbClr val="0000FF"/>
              </a:solidFill>
              <a:latin typeface="Comic Sans MS" pitchFamily="66" charset="0"/>
            </a:endParaRPr>
          </a:p>
        </p:txBody>
      </p:sp>
    </p:spTree>
    <p:extLst>
      <p:ext uri="{BB962C8B-B14F-4D97-AF65-F5344CB8AC3E}">
        <p14:creationId xmlns:p14="http://schemas.microsoft.com/office/powerpoint/2010/main" val="24074814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4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492"/>
                                        </p:tgtEl>
                                        <p:attrNameLst>
                                          <p:attrName>style.visibility</p:attrName>
                                        </p:attrNameLst>
                                      </p:cBhvr>
                                      <p:to>
                                        <p:strVal val="visible"/>
                                      </p:to>
                                    </p:set>
                                  </p:childTnLst>
                                  <p:subTnLst>
                                    <p:set>
                                      <p:cBhvr override="childStyle">
                                        <p:cTn dur="1" fill="hold" display="0" masterRel="nextClick" afterEffect="1"/>
                                        <p:tgtEl>
                                          <p:spTgt spid="788492"/>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8491"/>
                                        </p:tgtEl>
                                        <p:attrNameLst>
                                          <p:attrName>style.visibility</p:attrName>
                                        </p:attrNameLst>
                                      </p:cBhvr>
                                      <p:to>
                                        <p:strVal val="visible"/>
                                      </p:to>
                                    </p:set>
                                  </p:childTnLst>
                                  <p:subTnLst>
                                    <p:set>
                                      <p:cBhvr override="childStyle">
                                        <p:cTn dur="1" fill="hold" display="0" masterRel="nextClick" afterEffect="1"/>
                                        <p:tgtEl>
                                          <p:spTgt spid="788491"/>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848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88483">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88493"/>
                                        </p:tgtEl>
                                        <p:attrNameLst>
                                          <p:attrName>style.visibility</p:attrName>
                                        </p:attrNameLst>
                                      </p:cBhvr>
                                      <p:to>
                                        <p:strVal val="visible"/>
                                      </p:to>
                                    </p:set>
                                  </p:childTnLst>
                                  <p:subTnLst>
                                    <p:set>
                                      <p:cBhvr override="childStyle">
                                        <p:cTn dur="1" fill="hold" display="0" masterRel="nextClick" afterEffect="1"/>
                                        <p:tgtEl>
                                          <p:spTgt spid="788493"/>
                                        </p:tgtEl>
                                        <p:attrNameLst>
                                          <p:attrName>style.visibility</p:attrName>
                                        </p:attrNameLst>
                                      </p:cBhvr>
                                      <p:to>
                                        <p:strVal val="hidden"/>
                                      </p:to>
                                    </p:set>
                                  </p:subTnLst>
                                </p:cTn>
                              </p:par>
                              <p:par>
                                <p:cTn id="25" presetID="22" presetClass="entr" presetSubtype="1" fill="hold" grpId="0" nodeType="withEffect">
                                  <p:stCondLst>
                                    <p:cond delay="0"/>
                                  </p:stCondLst>
                                  <p:childTnLst>
                                    <p:set>
                                      <p:cBhvr>
                                        <p:cTn id="26" dur="1" fill="hold">
                                          <p:stCondLst>
                                            <p:cond delay="0"/>
                                          </p:stCondLst>
                                        </p:cTn>
                                        <p:tgtEl>
                                          <p:spTgt spid="788495"/>
                                        </p:tgtEl>
                                        <p:attrNameLst>
                                          <p:attrName>style.visibility</p:attrName>
                                        </p:attrNameLst>
                                      </p:cBhvr>
                                      <p:to>
                                        <p:strVal val="visible"/>
                                      </p:to>
                                    </p:set>
                                    <p:animEffect transition="in" filter="wipe(up)">
                                      <p:cBhvr>
                                        <p:cTn id="27" dur="500"/>
                                        <p:tgtEl>
                                          <p:spTgt spid="788495"/>
                                        </p:tgtEl>
                                      </p:cBhvr>
                                    </p:animEffect>
                                  </p:childTnLst>
                                  <p:subTnLst>
                                    <p:set>
                                      <p:cBhvr override="childStyle">
                                        <p:cTn dur="1" fill="hold" display="0" masterRel="nextClick" afterEffect="1"/>
                                        <p:tgtEl>
                                          <p:spTgt spid="788495"/>
                                        </p:tgtEl>
                                        <p:attrNameLst>
                                          <p:attrName>style.visibility</p:attrName>
                                        </p:attrNameLst>
                                      </p:cBhvr>
                                      <p:to>
                                        <p:strVal val="hidden"/>
                                      </p:to>
                                    </p:set>
                                  </p:subTnLst>
                                </p:cTn>
                              </p:par>
                              <p:par>
                                <p:cTn id="28" presetID="22" presetClass="entr" presetSubtype="1" fill="hold" grpId="0" nodeType="withEffect">
                                  <p:stCondLst>
                                    <p:cond delay="0"/>
                                  </p:stCondLst>
                                  <p:childTnLst>
                                    <p:set>
                                      <p:cBhvr>
                                        <p:cTn id="29" dur="1" fill="hold">
                                          <p:stCondLst>
                                            <p:cond delay="0"/>
                                          </p:stCondLst>
                                        </p:cTn>
                                        <p:tgtEl>
                                          <p:spTgt spid="788494"/>
                                        </p:tgtEl>
                                        <p:attrNameLst>
                                          <p:attrName>style.visibility</p:attrName>
                                        </p:attrNameLst>
                                      </p:cBhvr>
                                      <p:to>
                                        <p:strVal val="visible"/>
                                      </p:to>
                                    </p:set>
                                    <p:animEffect transition="in" filter="wipe(up)">
                                      <p:cBhvr>
                                        <p:cTn id="30" dur="500"/>
                                        <p:tgtEl>
                                          <p:spTgt spid="788494"/>
                                        </p:tgtEl>
                                      </p:cBhvr>
                                    </p:animEffect>
                                  </p:childTnLst>
                                  <p:subTnLst>
                                    <p:set>
                                      <p:cBhvr override="childStyle">
                                        <p:cTn dur="1" fill="hold" display="0" masterRel="nextClick" afterEffect="1"/>
                                        <p:tgtEl>
                                          <p:spTgt spid="788494"/>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88498"/>
                                        </p:tgtEl>
                                        <p:attrNameLst>
                                          <p:attrName>style.visibility</p:attrName>
                                        </p:attrNameLst>
                                      </p:cBhvr>
                                      <p:to>
                                        <p:strVal val="visible"/>
                                      </p:to>
                                    </p:set>
                                  </p:childTnLst>
                                  <p:subTnLst>
                                    <p:set>
                                      <p:cBhvr override="childStyle">
                                        <p:cTn dur="1" fill="hold" display="0" masterRel="nextClick" afterEffect="1"/>
                                        <p:tgtEl>
                                          <p:spTgt spid="788498"/>
                                        </p:tgtEl>
                                        <p:attrNameLst>
                                          <p:attrName>style.visibility</p:attrName>
                                        </p:attrNameLst>
                                      </p:cBhvr>
                                      <p:to>
                                        <p:strVal val="hidden"/>
                                      </p:to>
                                    </p:set>
                                  </p:subTnLst>
                                </p:cTn>
                              </p:par>
                              <p:par>
                                <p:cTn id="35" presetID="1" presetClass="entr" presetSubtype="0" fill="hold" grpId="0" nodeType="withEffect">
                                  <p:stCondLst>
                                    <p:cond delay="0"/>
                                  </p:stCondLst>
                                  <p:childTnLst>
                                    <p:set>
                                      <p:cBhvr>
                                        <p:cTn id="36" dur="1" fill="hold">
                                          <p:stCondLst>
                                            <p:cond delay="0"/>
                                          </p:stCondLst>
                                        </p:cTn>
                                        <p:tgtEl>
                                          <p:spTgt spid="788496"/>
                                        </p:tgtEl>
                                        <p:attrNameLst>
                                          <p:attrName>style.visibility</p:attrName>
                                        </p:attrNameLst>
                                      </p:cBhvr>
                                      <p:to>
                                        <p:strVal val="visible"/>
                                      </p:to>
                                    </p:set>
                                  </p:childTnLst>
                                  <p:subTnLst>
                                    <p:set>
                                      <p:cBhvr override="childStyle">
                                        <p:cTn dur="1" fill="hold" display="0" masterRel="nextClick" afterEffect="1"/>
                                        <p:tgtEl>
                                          <p:spTgt spid="788496"/>
                                        </p:tgtEl>
                                        <p:attrNameLst>
                                          <p:attrName>style.visibility</p:attrName>
                                        </p:attrNameLst>
                                      </p:cBhvr>
                                      <p:to>
                                        <p:strVal val="hidden"/>
                                      </p:to>
                                    </p:set>
                                  </p:sub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88483">
                                            <p:txEl>
                                              <p:pRg st="5" end="5"/>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88483">
                                            <p:txEl>
                                              <p:pRg st="6" end="6"/>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88501"/>
                                        </p:tgtEl>
                                        <p:attrNameLst>
                                          <p:attrName>style.visibility</p:attrName>
                                        </p:attrNameLst>
                                      </p:cBhvr>
                                      <p:to>
                                        <p:strVal val="visible"/>
                                      </p:to>
                                    </p:set>
                                  </p:childTnLst>
                                  <p:subTnLst>
                                    <p:set>
                                      <p:cBhvr override="childStyle">
                                        <p:cTn dur="1" fill="hold" display="0" masterRel="nextClick" afterEffect="1"/>
                                        <p:tgtEl>
                                          <p:spTgt spid="788501"/>
                                        </p:tgtEl>
                                        <p:attrNameLst>
                                          <p:attrName>style.visibility</p:attrName>
                                        </p:attrNameLst>
                                      </p:cBhvr>
                                      <p:to>
                                        <p:strVal val="hidden"/>
                                      </p:to>
                                    </p:set>
                                  </p:subTnLst>
                                </p:cTn>
                              </p:par>
                              <p:par>
                                <p:cTn id="49" presetID="1" presetClass="entr" presetSubtype="0" fill="hold" grpId="0" nodeType="withEffect">
                                  <p:stCondLst>
                                    <p:cond delay="0"/>
                                  </p:stCondLst>
                                  <p:childTnLst>
                                    <p:set>
                                      <p:cBhvr>
                                        <p:cTn id="50" dur="1" fill="hold">
                                          <p:stCondLst>
                                            <p:cond delay="0"/>
                                          </p:stCondLst>
                                        </p:cTn>
                                        <p:tgtEl>
                                          <p:spTgt spid="788499"/>
                                        </p:tgtEl>
                                        <p:attrNameLst>
                                          <p:attrName>style.visibility</p:attrName>
                                        </p:attrNameLst>
                                      </p:cBhvr>
                                      <p:to>
                                        <p:strVal val="visible"/>
                                      </p:to>
                                    </p:set>
                                  </p:childTnLst>
                                  <p:subTnLst>
                                    <p:set>
                                      <p:cBhvr override="childStyle">
                                        <p:cTn dur="1" fill="hold" display="0" masterRel="nextClick" afterEffect="1"/>
                                        <p:tgtEl>
                                          <p:spTgt spid="788499"/>
                                        </p:tgtEl>
                                        <p:attrNameLst>
                                          <p:attrName>style.visibility</p:attrName>
                                        </p:attrNameLst>
                                      </p:cBhvr>
                                      <p:to>
                                        <p:strVal val="hidden"/>
                                      </p:to>
                                    </p:set>
                                  </p:sub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88500"/>
                                        </p:tgtEl>
                                        <p:attrNameLst>
                                          <p:attrName>style.visibility</p:attrName>
                                        </p:attrNameLst>
                                      </p:cBhvr>
                                      <p:to>
                                        <p:strVal val="visible"/>
                                      </p:to>
                                    </p:set>
                                  </p:childTnLst>
                                  <p:subTnLst>
                                    <p:set>
                                      <p:cBhvr override="childStyle">
                                        <p:cTn dur="1" fill="hold" display="0" masterRel="nextClick" afterEffect="1"/>
                                        <p:tgtEl>
                                          <p:spTgt spid="788500"/>
                                        </p:tgtEl>
                                        <p:attrNameLst>
                                          <p:attrName>style.visibility</p:attrName>
                                        </p:attrNameLst>
                                      </p:cBhvr>
                                      <p:to>
                                        <p:strVal val="hidden"/>
                                      </p:to>
                                    </p:set>
                                  </p:subTnLst>
                                </p:cTn>
                              </p:par>
                              <p:par>
                                <p:cTn id="55" presetID="1" presetClass="entr" presetSubtype="0" fill="hold" grpId="0" nodeType="withEffect">
                                  <p:stCondLst>
                                    <p:cond delay="0"/>
                                  </p:stCondLst>
                                  <p:childTnLst>
                                    <p:set>
                                      <p:cBhvr>
                                        <p:cTn id="56" dur="1" fill="hold">
                                          <p:stCondLst>
                                            <p:cond delay="0"/>
                                          </p:stCondLst>
                                        </p:cTn>
                                        <p:tgtEl>
                                          <p:spTgt spid="788502"/>
                                        </p:tgtEl>
                                        <p:attrNameLst>
                                          <p:attrName>style.visibility</p:attrName>
                                        </p:attrNameLst>
                                      </p:cBhvr>
                                      <p:to>
                                        <p:strVal val="visible"/>
                                      </p:to>
                                    </p:set>
                                  </p:childTnLst>
                                  <p:subTnLst>
                                    <p:set>
                                      <p:cBhvr override="childStyle">
                                        <p:cTn dur="1" fill="hold" display="0" masterRel="nextClick" afterEffect="1"/>
                                        <p:tgtEl>
                                          <p:spTgt spid="78850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83" grpId="0" build="p" autoUpdateAnimBg="0"/>
      <p:bldP spid="788491" grpId="0" animBg="1"/>
      <p:bldP spid="788492" grpId="0" animBg="1"/>
      <p:bldP spid="788493" grpId="0" animBg="1"/>
      <p:bldP spid="788494" grpId="0" animBg="1"/>
      <p:bldP spid="788495" grpId="0" animBg="1"/>
      <p:bldP spid="788496" grpId="0" animBg="1"/>
      <p:bldP spid="788498" grpId="0" animBg="1"/>
      <p:bldP spid="788499" grpId="0" animBg="1"/>
      <p:bldP spid="788500" grpId="0" animBg="1"/>
      <p:bldP spid="788501" grpId="0" animBg="1"/>
      <p:bldP spid="788502"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Our example</a:t>
            </a:r>
            <a:endParaRPr lang="en-IE" dirty="0"/>
          </a:p>
        </p:txBody>
      </p:sp>
      <p:sp>
        <p:nvSpPr>
          <p:cNvPr id="3" name="Content Placeholder 2"/>
          <p:cNvSpPr>
            <a:spLocks noGrp="1"/>
          </p:cNvSpPr>
          <p:nvPr>
            <p:ph sz="quarter" idx="1"/>
          </p:nvPr>
        </p:nvSpPr>
        <p:spPr/>
        <p:txBody>
          <a:bodyPr/>
          <a:lstStyle/>
          <a:p>
            <a:r>
              <a:rPr lang="en-IE" dirty="0" smtClean="0"/>
              <a:t>H0: There is no relationship between Total PCOISS and Total Perceived Stress</a:t>
            </a:r>
          </a:p>
          <a:p>
            <a:r>
              <a:rPr lang="en-IE" dirty="0" smtClean="0"/>
              <a:t>Ha: There is a relationship between Total PCOISS and Total Perceived Stress</a:t>
            </a:r>
          </a:p>
          <a:p>
            <a:pPr lvl="1"/>
            <a:r>
              <a:rPr lang="en-IE" dirty="0" smtClean="0"/>
              <a:t>Two-tailed hypothesis</a:t>
            </a:r>
            <a:endParaRPr lang="en-IE" dirty="0"/>
          </a:p>
        </p:txBody>
      </p:sp>
    </p:spTree>
    <p:extLst>
      <p:ext uri="{BB962C8B-B14F-4D97-AF65-F5344CB8AC3E}">
        <p14:creationId xmlns:p14="http://schemas.microsoft.com/office/powerpoint/2010/main" val="130202418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0354" name="Rectangle 2"/>
          <p:cNvSpPr>
            <a:spLocks noGrp="1" noChangeArrowheads="1"/>
          </p:cNvSpPr>
          <p:nvPr>
            <p:ph type="title" idx="4294967295"/>
          </p:nvPr>
        </p:nvSpPr>
        <p:spPr>
          <a:xfrm>
            <a:off x="0" y="228600"/>
            <a:ext cx="8229600" cy="914400"/>
          </a:xfrm>
        </p:spPr>
        <p:txBody>
          <a:bodyPr>
            <a:normAutofit fontScale="90000"/>
          </a:bodyPr>
          <a:lstStyle/>
          <a:p>
            <a:pPr algn="l"/>
            <a:r>
              <a:rPr lang="en-US" sz="4000">
                <a:solidFill>
                  <a:srgbClr val="0101FF"/>
                </a:solidFill>
                <a:latin typeface="Comic Sans MS" pitchFamily="66" charset="0"/>
              </a:rPr>
              <a:t>When you perform a hypothesis test you make a decision:</a:t>
            </a:r>
          </a:p>
        </p:txBody>
      </p:sp>
      <p:sp>
        <p:nvSpPr>
          <p:cNvPr id="740357" name="Text Box 5"/>
          <p:cNvSpPr txBox="1">
            <a:spLocks noChangeArrowheads="1"/>
          </p:cNvSpPr>
          <p:nvPr/>
        </p:nvSpPr>
        <p:spPr bwMode="auto">
          <a:xfrm>
            <a:off x="762000" y="2286000"/>
            <a:ext cx="6629400"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lang="en-US" sz="3500" smtClean="0">
                <a:solidFill>
                  <a:srgbClr val="00CC00"/>
                </a:solidFill>
                <a:latin typeface="Comic Sans MS" pitchFamily="66" charset="0"/>
              </a:rPr>
              <a:t>reject H</a:t>
            </a:r>
            <a:r>
              <a:rPr lang="en-US" sz="3500" baseline="-25000" smtClean="0">
                <a:solidFill>
                  <a:srgbClr val="00CC00"/>
                </a:solidFill>
                <a:latin typeface="Comic Sans MS" pitchFamily="66" charset="0"/>
              </a:rPr>
              <a:t>0</a:t>
            </a:r>
            <a:r>
              <a:rPr lang="en-US" sz="3500" smtClean="0">
                <a:solidFill>
                  <a:srgbClr val="00CC00"/>
                </a:solidFill>
                <a:latin typeface="Comic Sans MS" pitchFamily="66" charset="0"/>
              </a:rPr>
              <a:t> </a:t>
            </a:r>
            <a:r>
              <a:rPr lang="en-US" sz="3500" b="1" smtClean="0">
                <a:solidFill>
                  <a:srgbClr val="FF0000"/>
                </a:solidFill>
                <a:latin typeface="Comic Sans MS" pitchFamily="66" charset="0"/>
              </a:rPr>
              <a:t>or</a:t>
            </a:r>
            <a:r>
              <a:rPr lang="en-US" sz="3500" smtClean="0">
                <a:solidFill>
                  <a:srgbClr val="FF0000"/>
                </a:solidFill>
                <a:latin typeface="Comic Sans MS" pitchFamily="66" charset="0"/>
              </a:rPr>
              <a:t> </a:t>
            </a:r>
            <a:r>
              <a:rPr lang="en-US" sz="3500" smtClean="0">
                <a:solidFill>
                  <a:srgbClr val="00CC00"/>
                </a:solidFill>
                <a:latin typeface="Comic Sans MS" pitchFamily="66" charset="0"/>
              </a:rPr>
              <a:t>fail to reject H</a:t>
            </a:r>
            <a:r>
              <a:rPr lang="en-US" sz="3500" baseline="-25000" smtClean="0">
                <a:solidFill>
                  <a:srgbClr val="00CC00"/>
                </a:solidFill>
                <a:latin typeface="Comic Sans MS" pitchFamily="66" charset="0"/>
              </a:rPr>
              <a:t>0</a:t>
            </a:r>
          </a:p>
        </p:txBody>
      </p:sp>
      <p:sp>
        <p:nvSpPr>
          <p:cNvPr id="740360" name="Text Box 8"/>
          <p:cNvSpPr txBox="1">
            <a:spLocks noChangeArrowheads="1"/>
          </p:cNvSpPr>
          <p:nvPr/>
        </p:nvSpPr>
        <p:spPr bwMode="auto">
          <a:xfrm>
            <a:off x="457200" y="3733800"/>
            <a:ext cx="78486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sz="3600" smtClean="0">
                <a:solidFill>
                  <a:srgbClr val="0101FF"/>
                </a:solidFill>
                <a:latin typeface="Comic Sans MS" pitchFamily="66" charset="0"/>
              </a:rPr>
              <a:t>Each could possibly be a </a:t>
            </a:r>
            <a:r>
              <a:rPr lang="en-US" sz="3600" smtClean="0">
                <a:solidFill>
                  <a:srgbClr val="00CC00"/>
                </a:solidFill>
                <a:latin typeface="Comic Sans MS" pitchFamily="66" charset="0"/>
              </a:rPr>
              <a:t>wrong</a:t>
            </a:r>
            <a:r>
              <a:rPr lang="en-US" sz="3600" smtClean="0">
                <a:solidFill>
                  <a:srgbClr val="0101FF"/>
                </a:solidFill>
                <a:latin typeface="Comic Sans MS" pitchFamily="66" charset="0"/>
              </a:rPr>
              <a:t> decision; therefore, there are</a:t>
            </a:r>
            <a:r>
              <a:rPr lang="en-US" sz="3600" smtClean="0">
                <a:solidFill>
                  <a:srgbClr val="00CC00"/>
                </a:solidFill>
                <a:latin typeface="Comic Sans MS" pitchFamily="66" charset="0"/>
              </a:rPr>
              <a:t> </a:t>
            </a:r>
            <a:r>
              <a:rPr lang="en-US" sz="3600" smtClean="0">
                <a:solidFill>
                  <a:srgbClr val="FF0000"/>
                </a:solidFill>
                <a:latin typeface="Comic Sans MS" pitchFamily="66" charset="0"/>
              </a:rPr>
              <a:t>two types of errors.</a:t>
            </a:r>
          </a:p>
        </p:txBody>
      </p:sp>
      <p:sp>
        <p:nvSpPr>
          <p:cNvPr id="740359" name="AutoShape 7"/>
          <p:cNvSpPr>
            <a:spLocks noChangeArrowheads="1"/>
          </p:cNvSpPr>
          <p:nvPr/>
        </p:nvSpPr>
        <p:spPr bwMode="auto">
          <a:xfrm>
            <a:off x="3810000" y="3657600"/>
            <a:ext cx="4953000" cy="2209800"/>
          </a:xfrm>
          <a:prstGeom prst="wedgeRoundRectCallout">
            <a:avLst>
              <a:gd name="adj1" fmla="val -40287"/>
              <a:gd name="adj2" fmla="val -87787"/>
              <a:gd name="adj3" fmla="val 16667"/>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fontAlgn="base">
              <a:lnSpc>
                <a:spcPct val="90000"/>
              </a:lnSpc>
              <a:spcBef>
                <a:spcPct val="20000"/>
              </a:spcBef>
              <a:spcAft>
                <a:spcPct val="0"/>
              </a:spcAft>
            </a:pPr>
            <a:r>
              <a:rPr lang="en-US" sz="2800" smtClean="0">
                <a:solidFill>
                  <a:srgbClr val="0101FF"/>
                </a:solidFill>
                <a:latin typeface="Comic Sans MS" pitchFamily="66" charset="0"/>
              </a:rPr>
              <a:t>When you make one of these decisions, there is a possibility that you could be wrong!</a:t>
            </a:r>
          </a:p>
          <a:p>
            <a:pPr marL="342900" indent="-342900" fontAlgn="base">
              <a:lnSpc>
                <a:spcPct val="90000"/>
              </a:lnSpc>
              <a:spcBef>
                <a:spcPct val="20000"/>
              </a:spcBef>
              <a:spcAft>
                <a:spcPct val="0"/>
              </a:spcAft>
            </a:pPr>
            <a:r>
              <a:rPr lang="en-US" sz="2800" smtClean="0">
                <a:solidFill>
                  <a:srgbClr val="0101FF"/>
                </a:solidFill>
                <a:latin typeface="Comic Sans MS" pitchFamily="66" charset="0"/>
              </a:rPr>
              <a:t>That you made an error!</a:t>
            </a:r>
            <a:endParaRPr lang="en-US" sz="2800" smtClean="0">
              <a:solidFill>
                <a:srgbClr val="0000FF"/>
              </a:solidFill>
              <a:latin typeface="Comic Sans MS" pitchFamily="66" charset="0"/>
            </a:endParaRPr>
          </a:p>
        </p:txBody>
      </p:sp>
    </p:spTree>
    <p:extLst>
      <p:ext uri="{BB962C8B-B14F-4D97-AF65-F5344CB8AC3E}">
        <p14:creationId xmlns:p14="http://schemas.microsoft.com/office/powerpoint/2010/main" val="13554058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03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0359"/>
                                        </p:tgtEl>
                                        <p:attrNameLst>
                                          <p:attrName>style.visibility</p:attrName>
                                        </p:attrNameLst>
                                      </p:cBhvr>
                                      <p:to>
                                        <p:strVal val="visible"/>
                                      </p:to>
                                    </p:set>
                                  </p:childTnLst>
                                  <p:subTnLst>
                                    <p:set>
                                      <p:cBhvr override="childStyle">
                                        <p:cTn dur="1" fill="hold" display="0" masterRel="nextClick" afterEffect="1"/>
                                        <p:tgtEl>
                                          <p:spTgt spid="740359"/>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4036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57" grpId="0" autoUpdateAnimBg="0"/>
      <p:bldP spid="740359"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4450" name="Rectangle 2"/>
          <p:cNvSpPr>
            <a:spLocks noGrp="1" noChangeArrowheads="1"/>
          </p:cNvSpPr>
          <p:nvPr>
            <p:ph type="title"/>
          </p:nvPr>
        </p:nvSpPr>
        <p:spPr/>
        <p:txBody>
          <a:bodyPr/>
          <a:lstStyle/>
          <a:p>
            <a:pPr algn="l"/>
            <a:r>
              <a:rPr lang="en-US">
                <a:solidFill>
                  <a:srgbClr val="0101FF"/>
                </a:solidFill>
                <a:latin typeface="Comic Sans MS" pitchFamily="66" charset="0"/>
              </a:rPr>
              <a:t>Type I error</a:t>
            </a:r>
          </a:p>
        </p:txBody>
      </p:sp>
      <p:sp>
        <p:nvSpPr>
          <p:cNvPr id="744451" name="Rectangle 3"/>
          <p:cNvSpPr>
            <a:spLocks noGrp="1" noChangeArrowheads="1"/>
          </p:cNvSpPr>
          <p:nvPr>
            <p:ph type="body" idx="1"/>
          </p:nvPr>
        </p:nvSpPr>
        <p:spPr/>
        <p:txBody>
          <a:bodyPr/>
          <a:lstStyle/>
          <a:p>
            <a:r>
              <a:rPr lang="en-US" dirty="0">
                <a:solidFill>
                  <a:srgbClr val="00CC00"/>
                </a:solidFill>
                <a:latin typeface="Comic Sans MS" pitchFamily="66" charset="0"/>
              </a:rPr>
              <a:t>The error of </a:t>
            </a:r>
            <a:r>
              <a:rPr lang="en-US" dirty="0">
                <a:solidFill>
                  <a:srgbClr val="FF0000"/>
                </a:solidFill>
                <a:latin typeface="Comic Sans MS" pitchFamily="66" charset="0"/>
              </a:rPr>
              <a:t>rejecting</a:t>
            </a:r>
            <a:r>
              <a:rPr lang="en-US" dirty="0">
                <a:solidFill>
                  <a:srgbClr val="00CC00"/>
                </a:solidFill>
                <a:latin typeface="Comic Sans MS" pitchFamily="66" charset="0"/>
              </a:rPr>
              <a:t> H</a:t>
            </a:r>
            <a:r>
              <a:rPr lang="en-US" baseline="-25000" dirty="0">
                <a:solidFill>
                  <a:srgbClr val="00CC00"/>
                </a:solidFill>
                <a:latin typeface="Comic Sans MS" pitchFamily="66" charset="0"/>
              </a:rPr>
              <a:t>0</a:t>
            </a:r>
            <a:r>
              <a:rPr lang="en-US" dirty="0">
                <a:solidFill>
                  <a:srgbClr val="00CC00"/>
                </a:solidFill>
                <a:latin typeface="Comic Sans MS" pitchFamily="66" charset="0"/>
              </a:rPr>
              <a:t> when H</a:t>
            </a:r>
            <a:r>
              <a:rPr lang="en-US" baseline="-25000" dirty="0">
                <a:solidFill>
                  <a:srgbClr val="00CC00"/>
                </a:solidFill>
                <a:latin typeface="Comic Sans MS" pitchFamily="66" charset="0"/>
              </a:rPr>
              <a:t>0</a:t>
            </a:r>
            <a:r>
              <a:rPr lang="en-US" dirty="0">
                <a:solidFill>
                  <a:srgbClr val="00CC00"/>
                </a:solidFill>
                <a:latin typeface="Comic Sans MS" pitchFamily="66" charset="0"/>
              </a:rPr>
              <a:t> is </a:t>
            </a:r>
            <a:r>
              <a:rPr lang="en-US" dirty="0">
                <a:solidFill>
                  <a:srgbClr val="FF0000"/>
                </a:solidFill>
                <a:latin typeface="Comic Sans MS" pitchFamily="66" charset="0"/>
              </a:rPr>
              <a:t>true</a:t>
            </a:r>
          </a:p>
          <a:p>
            <a:endParaRPr lang="en-US" dirty="0">
              <a:solidFill>
                <a:srgbClr val="00CC00"/>
              </a:solidFill>
              <a:latin typeface="Comic Sans MS" pitchFamily="66" charset="0"/>
            </a:endParaRPr>
          </a:p>
          <a:p>
            <a:r>
              <a:rPr lang="en-US" dirty="0">
                <a:solidFill>
                  <a:srgbClr val="00CC00"/>
                </a:solidFill>
                <a:latin typeface="Comic Sans MS" pitchFamily="66" charset="0"/>
              </a:rPr>
              <a:t>The probability of a Type I error is denoted by </a:t>
            </a:r>
            <a:r>
              <a:rPr lang="en-US" dirty="0">
                <a:solidFill>
                  <a:srgbClr val="FF0000"/>
                </a:solidFill>
                <a:latin typeface="Symbol" pitchFamily="18" charset="2"/>
              </a:rPr>
              <a:t>a</a:t>
            </a:r>
            <a:r>
              <a:rPr lang="en-US" dirty="0">
                <a:solidFill>
                  <a:srgbClr val="FF0000"/>
                </a:solidFill>
                <a:latin typeface="Comic Sans MS" pitchFamily="66" charset="0"/>
              </a:rPr>
              <a:t>.</a:t>
            </a:r>
            <a:endParaRPr lang="en-US" b="1" dirty="0">
              <a:solidFill>
                <a:srgbClr val="FF0000"/>
              </a:solidFill>
              <a:effectLst>
                <a:outerShdw blurRad="38100" dist="38100" dir="2700000" algn="tl">
                  <a:srgbClr val="C0C0C0"/>
                </a:outerShdw>
              </a:effectLst>
              <a:latin typeface="Symbol" pitchFamily="18" charset="2"/>
            </a:endParaRPr>
          </a:p>
          <a:p>
            <a:pPr lvl="1">
              <a:buFontTx/>
              <a:buNone/>
            </a:pPr>
            <a:r>
              <a:rPr lang="en-US" sz="3200" dirty="0">
                <a:solidFill>
                  <a:srgbClr val="FF0000"/>
                </a:solidFill>
                <a:latin typeface="Symbol" pitchFamily="18" charset="2"/>
              </a:rPr>
              <a:t>a</a:t>
            </a:r>
            <a:r>
              <a:rPr lang="en-US" sz="3200" dirty="0">
                <a:solidFill>
                  <a:srgbClr val="00CC00"/>
                </a:solidFill>
                <a:latin typeface="Comic Sans MS" pitchFamily="66" charset="0"/>
              </a:rPr>
              <a:t> is called the </a:t>
            </a:r>
            <a:r>
              <a:rPr lang="en-US" sz="3200" dirty="0">
                <a:solidFill>
                  <a:srgbClr val="FF0000"/>
                </a:solidFill>
                <a:latin typeface="Comic Sans MS" pitchFamily="66" charset="0"/>
              </a:rPr>
              <a:t>significance level</a:t>
            </a:r>
            <a:r>
              <a:rPr lang="en-US" sz="3200" dirty="0">
                <a:solidFill>
                  <a:srgbClr val="00CC00"/>
                </a:solidFill>
                <a:latin typeface="Comic Sans MS" pitchFamily="66" charset="0"/>
              </a:rPr>
              <a:t> of the test</a:t>
            </a:r>
          </a:p>
        </p:txBody>
      </p:sp>
      <p:sp>
        <p:nvSpPr>
          <p:cNvPr id="744461" name="AutoShape 13"/>
          <p:cNvSpPr>
            <a:spLocks noChangeArrowheads="1"/>
          </p:cNvSpPr>
          <p:nvPr/>
        </p:nvSpPr>
        <p:spPr bwMode="auto">
          <a:xfrm>
            <a:off x="3733800" y="4648200"/>
            <a:ext cx="4495800" cy="914400"/>
          </a:xfrm>
          <a:prstGeom prst="wedgeRoundRectCallout">
            <a:avLst>
              <a:gd name="adj1" fmla="val -56356"/>
              <a:gd name="adj2" fmla="val -100000"/>
              <a:gd name="adj3" fmla="val 16667"/>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90000"/>
              </a:lnSpc>
              <a:spcBef>
                <a:spcPct val="20000"/>
              </a:spcBef>
              <a:spcAft>
                <a:spcPct val="0"/>
              </a:spcAft>
            </a:pPr>
            <a:r>
              <a:rPr lang="en-US" sz="2800" smtClean="0">
                <a:solidFill>
                  <a:srgbClr val="0000FF"/>
                </a:solidFill>
                <a:latin typeface="Comic Sans MS" pitchFamily="66" charset="0"/>
              </a:rPr>
              <a:t>This is the lower-case Greek letter “alpha”.</a:t>
            </a:r>
          </a:p>
        </p:txBody>
      </p:sp>
      <p:sp>
        <p:nvSpPr>
          <p:cNvPr id="5" name="5-Point Star 4"/>
          <p:cNvSpPr/>
          <p:nvPr/>
        </p:nvSpPr>
        <p:spPr>
          <a:xfrm>
            <a:off x="683568" y="4437112"/>
            <a:ext cx="2016224" cy="1872208"/>
          </a:xfrm>
          <a:prstGeom prst="star5">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IE" dirty="0" smtClean="0"/>
              <a:t>Key Slide</a:t>
            </a:r>
            <a:endParaRPr lang="en-IE" dirty="0"/>
          </a:p>
        </p:txBody>
      </p:sp>
    </p:spTree>
    <p:extLst>
      <p:ext uri="{BB962C8B-B14F-4D97-AF65-F5344CB8AC3E}">
        <p14:creationId xmlns:p14="http://schemas.microsoft.com/office/powerpoint/2010/main" val="24380374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44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44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4461"/>
                                        </p:tgtEl>
                                        <p:attrNameLst>
                                          <p:attrName>style.visibility</p:attrName>
                                        </p:attrNameLst>
                                      </p:cBhvr>
                                      <p:to>
                                        <p:strVal val="visible"/>
                                      </p:to>
                                    </p:set>
                                  </p:childTnLst>
                                  <p:subTnLst>
                                    <p:set>
                                      <p:cBhvr override="childStyle">
                                        <p:cTn dur="1" fill="hold" display="0" masterRel="nextClick" afterEffect="1"/>
                                        <p:tgtEl>
                                          <p:spTgt spid="744461"/>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44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4451" grpId="0" build="p" bldLvl="2" autoUpdateAnimBg="0"/>
      <p:bldP spid="744461"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6504" name="Rectangle 8"/>
          <p:cNvSpPr>
            <a:spLocks noGrp="1" noChangeArrowheads="1"/>
          </p:cNvSpPr>
          <p:nvPr>
            <p:ph type="title"/>
          </p:nvPr>
        </p:nvSpPr>
        <p:spPr/>
        <p:txBody>
          <a:bodyPr/>
          <a:lstStyle/>
          <a:p>
            <a:pPr algn="l"/>
            <a:r>
              <a:rPr lang="en-US">
                <a:solidFill>
                  <a:srgbClr val="0101FF"/>
                </a:solidFill>
                <a:latin typeface="Comic Sans MS" pitchFamily="66" charset="0"/>
              </a:rPr>
              <a:t>Type II error</a:t>
            </a:r>
          </a:p>
        </p:txBody>
      </p:sp>
      <p:sp>
        <p:nvSpPr>
          <p:cNvPr id="746505" name="Rectangle 9"/>
          <p:cNvSpPr>
            <a:spLocks noGrp="1" noChangeArrowheads="1"/>
          </p:cNvSpPr>
          <p:nvPr>
            <p:ph sz="quarter" idx="1"/>
          </p:nvPr>
        </p:nvSpPr>
        <p:spPr/>
        <p:txBody>
          <a:bodyPr/>
          <a:lstStyle/>
          <a:p>
            <a:r>
              <a:rPr lang="en-US">
                <a:solidFill>
                  <a:srgbClr val="00CC00"/>
                </a:solidFill>
                <a:latin typeface="Comic Sans MS" pitchFamily="66" charset="0"/>
              </a:rPr>
              <a:t>The error of </a:t>
            </a:r>
            <a:r>
              <a:rPr lang="en-US">
                <a:solidFill>
                  <a:srgbClr val="FF0000"/>
                </a:solidFill>
                <a:latin typeface="Comic Sans MS" pitchFamily="66" charset="0"/>
              </a:rPr>
              <a:t>failing</a:t>
            </a:r>
            <a:r>
              <a:rPr lang="en-US">
                <a:solidFill>
                  <a:srgbClr val="00CC00"/>
                </a:solidFill>
                <a:latin typeface="Comic Sans MS" pitchFamily="66" charset="0"/>
              </a:rPr>
              <a:t> to reject H</a:t>
            </a:r>
            <a:r>
              <a:rPr lang="en-US" baseline="-25000">
                <a:solidFill>
                  <a:srgbClr val="00CC00"/>
                </a:solidFill>
                <a:latin typeface="Comic Sans MS" pitchFamily="66" charset="0"/>
              </a:rPr>
              <a:t>0</a:t>
            </a:r>
            <a:r>
              <a:rPr lang="en-US">
                <a:solidFill>
                  <a:srgbClr val="00CC00"/>
                </a:solidFill>
                <a:latin typeface="Comic Sans MS" pitchFamily="66" charset="0"/>
              </a:rPr>
              <a:t>  when H</a:t>
            </a:r>
            <a:r>
              <a:rPr lang="en-US" baseline="-25000">
                <a:solidFill>
                  <a:srgbClr val="00CC00"/>
                </a:solidFill>
                <a:latin typeface="Comic Sans MS" pitchFamily="66" charset="0"/>
              </a:rPr>
              <a:t>0</a:t>
            </a:r>
            <a:r>
              <a:rPr lang="en-US">
                <a:solidFill>
                  <a:srgbClr val="00CC00"/>
                </a:solidFill>
                <a:latin typeface="Comic Sans MS" pitchFamily="66" charset="0"/>
              </a:rPr>
              <a:t> is </a:t>
            </a:r>
            <a:r>
              <a:rPr lang="en-US">
                <a:solidFill>
                  <a:srgbClr val="FF0000"/>
                </a:solidFill>
                <a:latin typeface="Comic Sans MS" pitchFamily="66" charset="0"/>
              </a:rPr>
              <a:t>false</a:t>
            </a:r>
          </a:p>
          <a:p>
            <a:endParaRPr lang="en-US">
              <a:solidFill>
                <a:srgbClr val="FF0000"/>
              </a:solidFill>
              <a:latin typeface="Comic Sans MS" pitchFamily="66" charset="0"/>
            </a:endParaRPr>
          </a:p>
          <a:p>
            <a:r>
              <a:rPr lang="en-US">
                <a:solidFill>
                  <a:srgbClr val="00CC00"/>
                </a:solidFill>
                <a:latin typeface="Comic Sans MS" pitchFamily="66" charset="0"/>
              </a:rPr>
              <a:t>The probability of a Type II error is denoted by </a:t>
            </a:r>
            <a:r>
              <a:rPr lang="en-US" i="1">
                <a:solidFill>
                  <a:srgbClr val="FF0000"/>
                </a:solidFill>
                <a:latin typeface="Symbol" pitchFamily="18" charset="2"/>
              </a:rPr>
              <a:t>b</a:t>
            </a:r>
          </a:p>
        </p:txBody>
      </p:sp>
      <p:sp>
        <p:nvSpPr>
          <p:cNvPr id="746515" name="AutoShape 19"/>
          <p:cNvSpPr>
            <a:spLocks noChangeArrowheads="1"/>
          </p:cNvSpPr>
          <p:nvPr/>
        </p:nvSpPr>
        <p:spPr bwMode="auto">
          <a:xfrm>
            <a:off x="3124200" y="4953000"/>
            <a:ext cx="4495800" cy="914400"/>
          </a:xfrm>
          <a:prstGeom prst="wedgeRoundRectCallout">
            <a:avLst>
              <a:gd name="adj1" fmla="val -27968"/>
              <a:gd name="adj2" fmla="val -114583"/>
              <a:gd name="adj3" fmla="val 16667"/>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90000"/>
              </a:lnSpc>
              <a:spcBef>
                <a:spcPct val="20000"/>
              </a:spcBef>
              <a:spcAft>
                <a:spcPct val="0"/>
              </a:spcAft>
            </a:pPr>
            <a:r>
              <a:rPr lang="en-US" sz="2800" smtClean="0">
                <a:solidFill>
                  <a:srgbClr val="0000FF"/>
                </a:solidFill>
                <a:latin typeface="Comic Sans MS" pitchFamily="66" charset="0"/>
              </a:rPr>
              <a:t>This is the lower-case Greek letter “beta”.</a:t>
            </a:r>
          </a:p>
        </p:txBody>
      </p:sp>
      <p:sp>
        <p:nvSpPr>
          <p:cNvPr id="5" name="5-Point Star 4"/>
          <p:cNvSpPr/>
          <p:nvPr/>
        </p:nvSpPr>
        <p:spPr>
          <a:xfrm>
            <a:off x="51516" y="4474096"/>
            <a:ext cx="2016224" cy="1872208"/>
          </a:xfrm>
          <a:prstGeom prst="star5">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IE" dirty="0" smtClean="0"/>
              <a:t>Key Slide</a:t>
            </a:r>
            <a:endParaRPr lang="en-IE" dirty="0"/>
          </a:p>
        </p:txBody>
      </p:sp>
    </p:spTree>
    <p:extLst>
      <p:ext uri="{BB962C8B-B14F-4D97-AF65-F5344CB8AC3E}">
        <p14:creationId xmlns:p14="http://schemas.microsoft.com/office/powerpoint/2010/main" val="31447260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650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650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65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6505" grpId="0" build="p" autoUpdateAnimBg="0"/>
      <p:bldP spid="7465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95536" y="-31463"/>
            <a:ext cx="6923087" cy="1143000"/>
          </a:xfrm>
        </p:spPr>
        <p:txBody>
          <a:bodyPr/>
          <a:lstStyle/>
          <a:p>
            <a:r>
              <a:rPr lang="en-US" dirty="0" smtClean="0"/>
              <a:t>Negative Correlation</a:t>
            </a:r>
          </a:p>
        </p:txBody>
      </p:sp>
      <p:sp>
        <p:nvSpPr>
          <p:cNvPr id="6147" name="Rectangle 3"/>
          <p:cNvSpPr>
            <a:spLocks noGrp="1" noChangeArrowheads="1"/>
          </p:cNvSpPr>
          <p:nvPr>
            <p:ph type="body" sz="half" idx="1"/>
          </p:nvPr>
        </p:nvSpPr>
        <p:spPr>
          <a:xfrm>
            <a:off x="395536" y="1340768"/>
            <a:ext cx="3384550" cy="4525963"/>
          </a:xfrm>
        </p:spPr>
        <p:txBody>
          <a:bodyPr>
            <a:normAutofit fontScale="92500" lnSpcReduction="10000"/>
          </a:bodyPr>
          <a:lstStyle/>
          <a:p>
            <a:r>
              <a:rPr lang="en-US" altLang="en-US" dirty="0" smtClean="0"/>
              <a:t>If the x-coordinates and the y-coordinates have one increasing and one decreasing, then it is NEGATIVE CORRELATION.</a:t>
            </a:r>
          </a:p>
          <a:p>
            <a:r>
              <a:rPr lang="en-US" altLang="en-US" dirty="0" smtClean="0"/>
              <a:t>This means that 1 is going up and 1 is going down, making a downhill graph. </a:t>
            </a:r>
          </a:p>
          <a:p>
            <a:r>
              <a:rPr lang="en-US" altLang="en-US" dirty="0" smtClean="0"/>
              <a:t>This means the two are related as opposites.</a:t>
            </a:r>
          </a:p>
        </p:txBody>
      </p:sp>
      <p:pic>
        <p:nvPicPr>
          <p:cNvPr id="6148"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a:xfrm>
            <a:off x="5855335" y="2548548"/>
            <a:ext cx="2276793" cy="2629267"/>
          </a:xfrm>
        </p:spPr>
      </p:pic>
      <p:sp>
        <p:nvSpPr>
          <p:cNvPr id="6149" name="AutoShape 6"/>
          <p:cNvSpPr>
            <a:spLocks noChangeArrowheads="1"/>
          </p:cNvSpPr>
          <p:nvPr/>
        </p:nvSpPr>
        <p:spPr bwMode="auto">
          <a:xfrm>
            <a:off x="5364088" y="2636912"/>
            <a:ext cx="685800" cy="762000"/>
          </a:xfrm>
          <a:prstGeom prst="upArrow">
            <a:avLst>
              <a:gd name="adj1" fmla="val 50000"/>
              <a:gd name="adj2" fmla="val 27778"/>
            </a:avLst>
          </a:prstGeom>
          <a:solidFill>
            <a:schemeClr val="accent1"/>
          </a:solidFill>
          <a:ln w="9525">
            <a:solidFill>
              <a:schemeClr val="tx1"/>
            </a:solidFill>
            <a:miter lim="800000"/>
            <a:headEnd/>
            <a:tailEnd/>
          </a:ln>
        </p:spPr>
        <p:txBody>
          <a:bodyPr wrap="none" anchor="ctr"/>
          <a:lstStyle/>
          <a:p>
            <a:endParaRPr lang="en-US" altLang="en-US"/>
          </a:p>
        </p:txBody>
      </p:sp>
      <p:sp>
        <p:nvSpPr>
          <p:cNvPr id="6150" name="AutoShape 7"/>
          <p:cNvSpPr>
            <a:spLocks noChangeArrowheads="1"/>
          </p:cNvSpPr>
          <p:nvPr/>
        </p:nvSpPr>
        <p:spPr bwMode="auto">
          <a:xfrm>
            <a:off x="7596336" y="5157192"/>
            <a:ext cx="685800" cy="838200"/>
          </a:xfrm>
          <a:prstGeom prst="downArrow">
            <a:avLst>
              <a:gd name="adj1" fmla="val 50000"/>
              <a:gd name="adj2" fmla="val 30556"/>
            </a:avLst>
          </a:prstGeom>
          <a:solidFill>
            <a:schemeClr val="accent1"/>
          </a:solidFill>
          <a:ln w="9525">
            <a:solidFill>
              <a:schemeClr val="tx1"/>
            </a:solidFill>
            <a:miter lim="800000"/>
            <a:headEnd/>
            <a:tailEnd/>
          </a:ln>
        </p:spPr>
        <p:txBody>
          <a:bodyPr wrap="none" anchor="ctr"/>
          <a:lstStyle/>
          <a:p>
            <a:endParaRPr lang="en-US" altLang="en-US"/>
          </a:p>
        </p:txBody>
      </p:sp>
    </p:spTree>
    <p:extLst>
      <p:ext uri="{BB962C8B-B14F-4D97-AF65-F5344CB8AC3E}">
        <p14:creationId xmlns:p14="http://schemas.microsoft.com/office/powerpoint/2010/main" val="48802318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8676" name="Group 132"/>
          <p:cNvGraphicFramePr>
            <a:graphicFrameLocks noGrp="1"/>
          </p:cNvGraphicFramePr>
          <p:nvPr/>
        </p:nvGraphicFramePr>
        <p:xfrm>
          <a:off x="1524000" y="1955800"/>
          <a:ext cx="6096000" cy="4401503"/>
        </p:xfrm>
        <a:graphic>
          <a:graphicData uri="http://schemas.openxmlformats.org/drawingml/2006/table">
            <a:tbl>
              <a:tblPr/>
              <a:tblGrid>
                <a:gridCol w="2032000"/>
                <a:gridCol w="2032000"/>
                <a:gridCol w="2032000"/>
              </a:tblGrid>
              <a:tr h="1354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4000" b="0" i="0" u="none" strike="noStrike" cap="none" normalizeH="0" baseline="0" smtClean="0">
                        <a:ln>
                          <a:noFill/>
                        </a:ln>
                        <a:solidFill>
                          <a:schemeClr val="tx1"/>
                        </a:solidFill>
                        <a:effectLst/>
                        <a:latin typeface="Arial" charset="0"/>
                      </a:endParaRPr>
                    </a:p>
                  </a:txBody>
                  <a:tcPr horzOverflow="overflow">
                    <a:lnL w="28575" cap="flat" cmpd="sng" algn="ctr">
                      <a:solidFill>
                        <a:srgbClr val="00CC00"/>
                      </a:solidFill>
                      <a:prstDash val="solid"/>
                      <a:round/>
                      <a:headEnd type="none" w="med" len="med"/>
                      <a:tailEnd type="none" w="med" len="med"/>
                    </a:lnL>
                    <a:lnR w="28575" cap="flat" cmpd="sng" algn="ctr">
                      <a:solidFill>
                        <a:srgbClr val="00CC00"/>
                      </a:solidFill>
                      <a:prstDash val="solid"/>
                      <a:round/>
                      <a:headEnd type="none" w="med" len="med"/>
                      <a:tailEnd type="none" w="med" len="med"/>
                    </a:lnR>
                    <a:lnT w="28575" cap="flat" cmpd="sng" algn="ctr">
                      <a:solidFill>
                        <a:srgbClr val="00CC00"/>
                      </a:solidFill>
                      <a:prstDash val="solid"/>
                      <a:round/>
                      <a:headEnd type="none" w="med" len="med"/>
                      <a:tailEnd type="none" w="med" len="med"/>
                    </a:lnT>
                    <a:lnB w="28575" cap="flat" cmpd="sng" algn="ctr">
                      <a:solidFill>
                        <a:srgbClr val="00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500" b="0" i="0" u="none" strike="noStrike" cap="none" normalizeH="0" baseline="0" smtClean="0">
                          <a:ln>
                            <a:noFill/>
                          </a:ln>
                          <a:solidFill>
                            <a:srgbClr val="0101FF"/>
                          </a:solidFill>
                          <a:effectLst/>
                          <a:latin typeface="Comic Sans MS" pitchFamily="66" charset="0"/>
                        </a:rPr>
                        <a:t>H</a:t>
                      </a:r>
                      <a:r>
                        <a:rPr kumimoji="0" lang="en-US" sz="3500" b="0" i="0" u="none" strike="noStrike" cap="none" normalizeH="0" baseline="-25000" smtClean="0">
                          <a:ln>
                            <a:noFill/>
                          </a:ln>
                          <a:solidFill>
                            <a:srgbClr val="0101FF"/>
                          </a:solidFill>
                          <a:effectLst/>
                          <a:latin typeface="Comic Sans MS" pitchFamily="66" charset="0"/>
                        </a:rPr>
                        <a:t>0</a:t>
                      </a:r>
                      <a:r>
                        <a:rPr kumimoji="0" lang="en-US" sz="3500" b="0" i="0" u="none" strike="noStrike" cap="none" normalizeH="0" baseline="0" smtClean="0">
                          <a:ln>
                            <a:noFill/>
                          </a:ln>
                          <a:solidFill>
                            <a:srgbClr val="0101FF"/>
                          </a:solidFill>
                          <a:effectLst/>
                          <a:latin typeface="Comic Sans MS" pitchFamily="66" charset="0"/>
                        </a:rPr>
                        <a:t> is true</a:t>
                      </a:r>
                    </a:p>
                  </a:txBody>
                  <a:tcPr horzOverflow="overflow">
                    <a:lnL w="28575" cap="flat" cmpd="sng" algn="ctr">
                      <a:solidFill>
                        <a:srgbClr val="00CC00"/>
                      </a:solidFill>
                      <a:prstDash val="solid"/>
                      <a:round/>
                      <a:headEnd type="none" w="med" len="med"/>
                      <a:tailEnd type="none" w="med" len="med"/>
                    </a:lnL>
                    <a:lnR w="28575" cap="flat" cmpd="sng" algn="ctr">
                      <a:solidFill>
                        <a:srgbClr val="00CC00"/>
                      </a:solidFill>
                      <a:prstDash val="solid"/>
                      <a:round/>
                      <a:headEnd type="none" w="med" len="med"/>
                      <a:tailEnd type="none" w="med" len="med"/>
                    </a:lnR>
                    <a:lnT w="28575" cap="flat" cmpd="sng" algn="ctr">
                      <a:solidFill>
                        <a:srgbClr val="00CC00"/>
                      </a:solidFill>
                      <a:prstDash val="solid"/>
                      <a:round/>
                      <a:headEnd type="none" w="med" len="med"/>
                      <a:tailEnd type="none" w="med" len="med"/>
                    </a:lnT>
                    <a:lnB w="28575" cap="flat" cmpd="sng" algn="ctr">
                      <a:solidFill>
                        <a:srgbClr val="00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500" b="0" i="0" u="none" strike="noStrike" cap="none" normalizeH="0" baseline="0" smtClean="0">
                          <a:ln>
                            <a:noFill/>
                          </a:ln>
                          <a:solidFill>
                            <a:srgbClr val="0101FF"/>
                          </a:solidFill>
                          <a:effectLst/>
                          <a:latin typeface="Comic Sans MS" pitchFamily="66" charset="0"/>
                        </a:rPr>
                        <a:t>H</a:t>
                      </a:r>
                      <a:r>
                        <a:rPr kumimoji="0" lang="en-US" sz="3500" b="0" i="0" u="none" strike="noStrike" cap="none" normalizeH="0" baseline="-25000" smtClean="0">
                          <a:ln>
                            <a:noFill/>
                          </a:ln>
                          <a:solidFill>
                            <a:srgbClr val="0101FF"/>
                          </a:solidFill>
                          <a:effectLst/>
                          <a:latin typeface="Comic Sans MS" pitchFamily="66" charset="0"/>
                        </a:rPr>
                        <a:t>0 </a:t>
                      </a:r>
                      <a:r>
                        <a:rPr kumimoji="0" lang="en-US" sz="3500" b="0" i="0" u="none" strike="noStrike" cap="none" normalizeH="0" baseline="0" smtClean="0">
                          <a:ln>
                            <a:noFill/>
                          </a:ln>
                          <a:solidFill>
                            <a:srgbClr val="0101FF"/>
                          </a:solidFill>
                          <a:effectLst/>
                          <a:latin typeface="Comic Sans MS" pitchFamily="66" charset="0"/>
                        </a:rPr>
                        <a:t>is false</a:t>
                      </a:r>
                      <a:endParaRPr kumimoji="0" lang="en-US" sz="3500" b="0" i="0" u="none" strike="noStrike" cap="none" normalizeH="0" baseline="-25000" smtClean="0">
                        <a:ln>
                          <a:noFill/>
                        </a:ln>
                        <a:solidFill>
                          <a:srgbClr val="0101FF"/>
                        </a:solidFill>
                        <a:effectLst/>
                        <a:latin typeface="Comic Sans MS" pitchFamily="66" charset="0"/>
                      </a:endParaRPr>
                    </a:p>
                  </a:txBody>
                  <a:tcPr horzOverflow="overflow">
                    <a:lnL w="28575" cap="flat" cmpd="sng" algn="ctr">
                      <a:solidFill>
                        <a:srgbClr val="00CC00"/>
                      </a:solidFill>
                      <a:prstDash val="solid"/>
                      <a:round/>
                      <a:headEnd type="none" w="med" len="med"/>
                      <a:tailEnd type="none" w="med" len="med"/>
                    </a:lnL>
                    <a:lnR w="28575" cap="flat" cmpd="sng" algn="ctr">
                      <a:solidFill>
                        <a:srgbClr val="00CC00"/>
                      </a:solidFill>
                      <a:prstDash val="solid"/>
                      <a:round/>
                      <a:headEnd type="none" w="med" len="med"/>
                      <a:tailEnd type="none" w="med" len="med"/>
                    </a:lnR>
                    <a:lnT w="28575" cap="flat" cmpd="sng" algn="ctr">
                      <a:solidFill>
                        <a:srgbClr val="00CC00"/>
                      </a:solidFill>
                      <a:prstDash val="solid"/>
                      <a:round/>
                      <a:headEnd type="none" w="med" len="med"/>
                      <a:tailEnd type="none" w="med" len="med"/>
                    </a:lnT>
                    <a:lnB w="28575" cap="flat" cmpd="sng" algn="ctr">
                      <a:solidFill>
                        <a:srgbClr val="00CC00"/>
                      </a:solidFill>
                      <a:prstDash val="solid"/>
                      <a:round/>
                      <a:headEnd type="none" w="med" len="med"/>
                      <a:tailEnd type="none" w="med" len="med"/>
                    </a:lnB>
                    <a:lnTlToBr>
                      <a:noFill/>
                    </a:lnTlToBr>
                    <a:lnBlToTr>
                      <a:noFill/>
                    </a:lnBlToTr>
                    <a:noFill/>
                  </a:tcPr>
                </a:tc>
              </a:tr>
              <a:tr h="1355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500" b="0" i="0" u="none" strike="noStrike" cap="none" normalizeH="0" baseline="0" smtClean="0">
                          <a:ln>
                            <a:noFill/>
                          </a:ln>
                          <a:solidFill>
                            <a:srgbClr val="0101FF"/>
                          </a:solidFill>
                          <a:effectLst/>
                          <a:latin typeface="Comic Sans MS" pitchFamily="66" charset="0"/>
                        </a:rPr>
                        <a:t>Reject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500" b="0" i="0" u="none" strike="noStrike" cap="none" normalizeH="0" baseline="0" smtClean="0">
                          <a:ln>
                            <a:noFill/>
                          </a:ln>
                          <a:solidFill>
                            <a:srgbClr val="0101FF"/>
                          </a:solidFill>
                          <a:effectLst/>
                          <a:latin typeface="Comic Sans MS" pitchFamily="66" charset="0"/>
                        </a:rPr>
                        <a:t>H</a:t>
                      </a:r>
                      <a:r>
                        <a:rPr kumimoji="0" lang="en-US" sz="3500" b="0" i="0" u="none" strike="noStrike" cap="none" normalizeH="0" baseline="-25000" smtClean="0">
                          <a:ln>
                            <a:noFill/>
                          </a:ln>
                          <a:solidFill>
                            <a:srgbClr val="0101FF"/>
                          </a:solidFill>
                          <a:effectLst/>
                          <a:latin typeface="Comic Sans MS" pitchFamily="66" charset="0"/>
                        </a:rPr>
                        <a:t>0</a:t>
                      </a:r>
                    </a:p>
                  </a:txBody>
                  <a:tcPr horzOverflow="overflow">
                    <a:lnL w="28575" cap="flat" cmpd="sng" algn="ctr">
                      <a:solidFill>
                        <a:srgbClr val="00CC00"/>
                      </a:solidFill>
                      <a:prstDash val="solid"/>
                      <a:round/>
                      <a:headEnd type="none" w="med" len="med"/>
                      <a:tailEnd type="none" w="med" len="med"/>
                    </a:lnL>
                    <a:lnR w="28575" cap="flat" cmpd="sng" algn="ctr">
                      <a:solidFill>
                        <a:srgbClr val="00CC00"/>
                      </a:solidFill>
                      <a:prstDash val="solid"/>
                      <a:round/>
                      <a:headEnd type="none" w="med" len="med"/>
                      <a:tailEnd type="none" w="med" len="med"/>
                    </a:lnR>
                    <a:lnT w="28575" cap="flat" cmpd="sng" algn="ctr">
                      <a:solidFill>
                        <a:srgbClr val="00CC00"/>
                      </a:solidFill>
                      <a:prstDash val="solid"/>
                      <a:round/>
                      <a:headEnd type="none" w="med" len="med"/>
                      <a:tailEnd type="none" w="med" len="med"/>
                    </a:lnT>
                    <a:lnB w="28575" cap="flat" cmpd="sng" algn="ctr">
                      <a:solidFill>
                        <a:srgbClr val="00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40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rgbClr val="00CC00"/>
                      </a:solidFill>
                      <a:prstDash val="solid"/>
                      <a:round/>
                      <a:headEnd type="none" w="med" len="med"/>
                      <a:tailEnd type="none" w="med" len="med"/>
                    </a:lnL>
                    <a:lnR w="28575" cap="flat" cmpd="sng" algn="ctr">
                      <a:solidFill>
                        <a:srgbClr val="00CC00"/>
                      </a:solidFill>
                      <a:prstDash val="solid"/>
                      <a:round/>
                      <a:headEnd type="none" w="med" len="med"/>
                      <a:tailEnd type="none" w="med" len="med"/>
                    </a:lnR>
                    <a:lnT w="28575" cap="flat" cmpd="sng" algn="ctr">
                      <a:solidFill>
                        <a:srgbClr val="00CC00"/>
                      </a:solidFill>
                      <a:prstDash val="solid"/>
                      <a:round/>
                      <a:headEnd type="none" w="med" len="med"/>
                      <a:tailEnd type="none" w="med" len="med"/>
                    </a:lnT>
                    <a:lnB w="28575" cap="flat" cmpd="sng" algn="ctr">
                      <a:solidFill>
                        <a:srgbClr val="00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40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rgbClr val="00CC00"/>
                      </a:solidFill>
                      <a:prstDash val="solid"/>
                      <a:round/>
                      <a:headEnd type="none" w="med" len="med"/>
                      <a:tailEnd type="none" w="med" len="med"/>
                    </a:lnL>
                    <a:lnR w="28575" cap="flat" cmpd="sng" algn="ctr">
                      <a:solidFill>
                        <a:srgbClr val="00CC00"/>
                      </a:solidFill>
                      <a:prstDash val="solid"/>
                      <a:round/>
                      <a:headEnd type="none" w="med" len="med"/>
                      <a:tailEnd type="none" w="med" len="med"/>
                    </a:lnR>
                    <a:lnT w="28575" cap="flat" cmpd="sng" algn="ctr">
                      <a:solidFill>
                        <a:srgbClr val="00CC00"/>
                      </a:solidFill>
                      <a:prstDash val="solid"/>
                      <a:round/>
                      <a:headEnd type="none" w="med" len="med"/>
                      <a:tailEnd type="none" w="med" len="med"/>
                    </a:lnT>
                    <a:lnB w="28575" cap="flat" cmpd="sng" algn="ctr">
                      <a:solidFill>
                        <a:srgbClr val="00CC00"/>
                      </a:solidFill>
                      <a:prstDash val="solid"/>
                      <a:round/>
                      <a:headEnd type="none" w="med" len="med"/>
                      <a:tailEnd type="none" w="med" len="med"/>
                    </a:lnB>
                    <a:lnTlToBr>
                      <a:noFill/>
                    </a:lnTlToBr>
                    <a:lnBlToTr>
                      <a:noFill/>
                    </a:lnBlToTr>
                    <a:noFill/>
                  </a:tcPr>
                </a:tc>
              </a:tr>
              <a:tr h="1354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500" b="0" i="0" u="none" strike="noStrike" cap="none" normalizeH="0" baseline="0" smtClean="0">
                          <a:ln>
                            <a:noFill/>
                          </a:ln>
                          <a:solidFill>
                            <a:srgbClr val="0101FF"/>
                          </a:solidFill>
                          <a:effectLst/>
                          <a:latin typeface="Comic Sans MS" pitchFamily="66" charset="0"/>
                        </a:rPr>
                        <a:t>Fail to reject H</a:t>
                      </a:r>
                      <a:r>
                        <a:rPr kumimoji="0" lang="en-US" sz="3500" b="0" i="0" u="none" strike="noStrike" cap="none" normalizeH="0" baseline="-25000" smtClean="0">
                          <a:ln>
                            <a:noFill/>
                          </a:ln>
                          <a:solidFill>
                            <a:srgbClr val="0101FF"/>
                          </a:solidFill>
                          <a:effectLst/>
                          <a:latin typeface="Comic Sans MS" pitchFamily="66" charset="0"/>
                        </a:rPr>
                        <a:t>0</a:t>
                      </a:r>
                    </a:p>
                  </a:txBody>
                  <a:tcPr horzOverflow="overflow">
                    <a:lnL w="28575" cap="flat" cmpd="sng" algn="ctr">
                      <a:solidFill>
                        <a:srgbClr val="00CC00"/>
                      </a:solidFill>
                      <a:prstDash val="solid"/>
                      <a:round/>
                      <a:headEnd type="none" w="med" len="med"/>
                      <a:tailEnd type="none" w="med" len="med"/>
                    </a:lnL>
                    <a:lnR w="28575" cap="flat" cmpd="sng" algn="ctr">
                      <a:solidFill>
                        <a:srgbClr val="00CC00"/>
                      </a:solidFill>
                      <a:prstDash val="solid"/>
                      <a:round/>
                      <a:headEnd type="none" w="med" len="med"/>
                      <a:tailEnd type="none" w="med" len="med"/>
                    </a:lnR>
                    <a:lnT w="28575" cap="flat" cmpd="sng" algn="ctr">
                      <a:solidFill>
                        <a:srgbClr val="00CC00"/>
                      </a:solidFill>
                      <a:prstDash val="solid"/>
                      <a:round/>
                      <a:headEnd type="none" w="med" len="med"/>
                      <a:tailEnd type="none" w="med" len="med"/>
                    </a:lnT>
                    <a:lnB w="28575" cap="flat" cmpd="sng" algn="ctr">
                      <a:solidFill>
                        <a:srgbClr val="00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40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rgbClr val="00CC00"/>
                      </a:solidFill>
                      <a:prstDash val="solid"/>
                      <a:round/>
                      <a:headEnd type="none" w="med" len="med"/>
                      <a:tailEnd type="none" w="med" len="med"/>
                    </a:lnL>
                    <a:lnR w="28575" cap="flat" cmpd="sng" algn="ctr">
                      <a:solidFill>
                        <a:srgbClr val="00CC00"/>
                      </a:solidFill>
                      <a:prstDash val="solid"/>
                      <a:round/>
                      <a:headEnd type="none" w="med" len="med"/>
                      <a:tailEnd type="none" w="med" len="med"/>
                    </a:lnR>
                    <a:lnT w="28575" cap="flat" cmpd="sng" algn="ctr">
                      <a:solidFill>
                        <a:srgbClr val="00CC00"/>
                      </a:solidFill>
                      <a:prstDash val="solid"/>
                      <a:round/>
                      <a:headEnd type="none" w="med" len="med"/>
                      <a:tailEnd type="none" w="med" len="med"/>
                    </a:lnT>
                    <a:lnB w="28575" cap="flat" cmpd="sng" algn="ctr">
                      <a:solidFill>
                        <a:srgbClr val="00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40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rgbClr val="00CC00"/>
                      </a:solidFill>
                      <a:prstDash val="solid"/>
                      <a:round/>
                      <a:headEnd type="none" w="med" len="med"/>
                      <a:tailEnd type="none" w="med" len="med"/>
                    </a:lnL>
                    <a:lnR w="28575" cap="flat" cmpd="sng" algn="ctr">
                      <a:solidFill>
                        <a:srgbClr val="00CC00"/>
                      </a:solidFill>
                      <a:prstDash val="solid"/>
                      <a:round/>
                      <a:headEnd type="none" w="med" len="med"/>
                      <a:tailEnd type="none" w="med" len="med"/>
                    </a:lnR>
                    <a:lnT w="28575" cap="flat" cmpd="sng" algn="ctr">
                      <a:solidFill>
                        <a:srgbClr val="00CC00"/>
                      </a:solidFill>
                      <a:prstDash val="solid"/>
                      <a:round/>
                      <a:headEnd type="none" w="med" len="med"/>
                      <a:tailEnd type="none" w="med" len="med"/>
                    </a:lnT>
                    <a:lnB w="28575" cap="flat" cmpd="sng" algn="ctr">
                      <a:solidFill>
                        <a:srgbClr val="00CC00"/>
                      </a:solidFill>
                      <a:prstDash val="solid"/>
                      <a:round/>
                      <a:headEnd type="none" w="med" len="med"/>
                      <a:tailEnd type="none" w="med" len="med"/>
                    </a:lnB>
                    <a:lnTlToBr>
                      <a:noFill/>
                    </a:lnTlToBr>
                    <a:lnBlToTr>
                      <a:noFill/>
                    </a:lnBlToTr>
                    <a:noFill/>
                  </a:tcPr>
                </a:tc>
              </a:tr>
            </a:tbl>
          </a:graphicData>
        </a:graphic>
      </p:graphicFrame>
      <p:sp>
        <p:nvSpPr>
          <p:cNvPr id="748564" name="Text Box 20"/>
          <p:cNvSpPr txBox="1">
            <a:spLocks noChangeArrowheads="1"/>
          </p:cNvSpPr>
          <p:nvPr/>
        </p:nvSpPr>
        <p:spPr bwMode="auto">
          <a:xfrm>
            <a:off x="3657600" y="3429000"/>
            <a:ext cx="16764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sz="3500" smtClean="0">
                <a:solidFill>
                  <a:srgbClr val="FF0000"/>
                </a:solidFill>
                <a:latin typeface="Comic Sans MS" pitchFamily="66" charset="0"/>
              </a:rPr>
              <a:t>Type I         error</a:t>
            </a:r>
          </a:p>
        </p:txBody>
      </p:sp>
      <p:sp>
        <p:nvSpPr>
          <p:cNvPr id="748565" name="Text Box 21"/>
          <p:cNvSpPr txBox="1">
            <a:spLocks noChangeArrowheads="1"/>
          </p:cNvSpPr>
          <p:nvPr/>
        </p:nvSpPr>
        <p:spPr bwMode="auto">
          <a:xfrm>
            <a:off x="5715000" y="3657600"/>
            <a:ext cx="1752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sz="3400" smtClean="0">
                <a:solidFill>
                  <a:srgbClr val="0101FF"/>
                </a:solidFill>
                <a:latin typeface="Comic Sans MS" pitchFamily="66" charset="0"/>
              </a:rPr>
              <a:t>Correct</a:t>
            </a:r>
          </a:p>
        </p:txBody>
      </p:sp>
      <p:sp>
        <p:nvSpPr>
          <p:cNvPr id="748566" name="Text Box 22"/>
          <p:cNvSpPr txBox="1">
            <a:spLocks noChangeArrowheads="1"/>
          </p:cNvSpPr>
          <p:nvPr/>
        </p:nvSpPr>
        <p:spPr bwMode="auto">
          <a:xfrm>
            <a:off x="3733800" y="5181600"/>
            <a:ext cx="1752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sz="3400" smtClean="0">
                <a:solidFill>
                  <a:srgbClr val="0101FF"/>
                </a:solidFill>
                <a:latin typeface="Comic Sans MS" pitchFamily="66" charset="0"/>
              </a:rPr>
              <a:t>Correct</a:t>
            </a:r>
          </a:p>
        </p:txBody>
      </p:sp>
      <p:sp>
        <p:nvSpPr>
          <p:cNvPr id="748567" name="Text Box 23"/>
          <p:cNvSpPr txBox="1">
            <a:spLocks noChangeArrowheads="1"/>
          </p:cNvSpPr>
          <p:nvPr/>
        </p:nvSpPr>
        <p:spPr bwMode="auto">
          <a:xfrm>
            <a:off x="5638800" y="4937125"/>
            <a:ext cx="18288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sz="3500" smtClean="0">
                <a:solidFill>
                  <a:srgbClr val="FF0000"/>
                </a:solidFill>
                <a:latin typeface="Comic Sans MS" pitchFamily="66" charset="0"/>
              </a:rPr>
              <a:t>Type II error</a:t>
            </a:r>
          </a:p>
        </p:txBody>
      </p:sp>
      <p:sp>
        <p:nvSpPr>
          <p:cNvPr id="748569" name="AutoShape 25"/>
          <p:cNvSpPr>
            <a:spLocks noChangeArrowheads="1"/>
          </p:cNvSpPr>
          <p:nvPr/>
        </p:nvSpPr>
        <p:spPr bwMode="auto">
          <a:xfrm>
            <a:off x="0" y="1219200"/>
            <a:ext cx="3962400" cy="1905000"/>
          </a:xfrm>
          <a:prstGeom prst="cloudCallout">
            <a:avLst>
              <a:gd name="adj1" fmla="val 60338"/>
              <a:gd name="adj2" fmla="val 161083"/>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en-US" sz="2000" b="1" smtClean="0">
                <a:solidFill>
                  <a:srgbClr val="0101FF"/>
                </a:solidFill>
                <a:latin typeface="Comic Sans MS" pitchFamily="66" charset="0"/>
              </a:rPr>
              <a:t>Suppose H</a:t>
            </a:r>
            <a:r>
              <a:rPr lang="en-US" sz="2000" b="1" baseline="-25000" smtClean="0">
                <a:solidFill>
                  <a:srgbClr val="0101FF"/>
                </a:solidFill>
                <a:latin typeface="Comic Sans MS" pitchFamily="66" charset="0"/>
              </a:rPr>
              <a:t>0</a:t>
            </a:r>
            <a:r>
              <a:rPr lang="en-US" sz="2000" b="1" smtClean="0">
                <a:solidFill>
                  <a:srgbClr val="0101FF"/>
                </a:solidFill>
                <a:latin typeface="Comic Sans MS" pitchFamily="66" charset="0"/>
              </a:rPr>
              <a:t> is true and we fail to reject it, what type of decision was made?</a:t>
            </a:r>
          </a:p>
        </p:txBody>
      </p:sp>
      <p:sp>
        <p:nvSpPr>
          <p:cNvPr id="748570" name="AutoShape 26"/>
          <p:cNvSpPr>
            <a:spLocks noChangeArrowheads="1"/>
          </p:cNvSpPr>
          <p:nvPr/>
        </p:nvSpPr>
        <p:spPr bwMode="auto">
          <a:xfrm>
            <a:off x="0" y="1295400"/>
            <a:ext cx="3810000" cy="2057400"/>
          </a:xfrm>
          <a:prstGeom prst="cloudCallout">
            <a:avLst>
              <a:gd name="adj1" fmla="val 107250"/>
              <a:gd name="adj2" fmla="val 98380"/>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en-US" sz="2000" b="1" smtClean="0">
                <a:solidFill>
                  <a:srgbClr val="0101FF"/>
                </a:solidFill>
                <a:latin typeface="Comic Sans MS" pitchFamily="66" charset="0"/>
              </a:rPr>
              <a:t>Suppose H</a:t>
            </a:r>
            <a:r>
              <a:rPr lang="en-US" sz="2000" b="1" baseline="-25000" smtClean="0">
                <a:solidFill>
                  <a:srgbClr val="0101FF"/>
                </a:solidFill>
                <a:latin typeface="Comic Sans MS" pitchFamily="66" charset="0"/>
              </a:rPr>
              <a:t>0</a:t>
            </a:r>
            <a:r>
              <a:rPr lang="en-US" sz="2000" b="1" smtClean="0">
                <a:solidFill>
                  <a:srgbClr val="0101FF"/>
                </a:solidFill>
                <a:latin typeface="Comic Sans MS" pitchFamily="66" charset="0"/>
              </a:rPr>
              <a:t> is false and we  reject it, what type of decision was made?</a:t>
            </a:r>
          </a:p>
        </p:txBody>
      </p:sp>
      <p:sp>
        <p:nvSpPr>
          <p:cNvPr id="748571" name="AutoShape 27"/>
          <p:cNvSpPr>
            <a:spLocks noChangeArrowheads="1"/>
          </p:cNvSpPr>
          <p:nvPr/>
        </p:nvSpPr>
        <p:spPr bwMode="auto">
          <a:xfrm>
            <a:off x="0" y="1295400"/>
            <a:ext cx="3886200" cy="1905000"/>
          </a:xfrm>
          <a:prstGeom prst="cloudCallout">
            <a:avLst>
              <a:gd name="adj1" fmla="val 58375"/>
              <a:gd name="adj2" fmla="val 65333"/>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en-US" sz="2000" b="1" smtClean="0">
                <a:solidFill>
                  <a:srgbClr val="0101FF"/>
                </a:solidFill>
                <a:latin typeface="Comic Sans MS" pitchFamily="66" charset="0"/>
              </a:rPr>
              <a:t>Suppose H</a:t>
            </a:r>
            <a:r>
              <a:rPr lang="en-US" sz="2000" b="1" baseline="-25000" smtClean="0">
                <a:solidFill>
                  <a:srgbClr val="0101FF"/>
                </a:solidFill>
                <a:latin typeface="Comic Sans MS" pitchFamily="66" charset="0"/>
              </a:rPr>
              <a:t>0</a:t>
            </a:r>
            <a:r>
              <a:rPr lang="en-US" sz="2000" b="1" smtClean="0">
                <a:solidFill>
                  <a:srgbClr val="0101FF"/>
                </a:solidFill>
                <a:latin typeface="Comic Sans MS" pitchFamily="66" charset="0"/>
              </a:rPr>
              <a:t> is true and we reject it, what type of decision was made?</a:t>
            </a:r>
          </a:p>
        </p:txBody>
      </p:sp>
      <p:sp>
        <p:nvSpPr>
          <p:cNvPr id="748572" name="AutoShape 28"/>
          <p:cNvSpPr>
            <a:spLocks noChangeArrowheads="1"/>
          </p:cNvSpPr>
          <p:nvPr/>
        </p:nvSpPr>
        <p:spPr bwMode="auto">
          <a:xfrm>
            <a:off x="0" y="1295400"/>
            <a:ext cx="3886200" cy="1905000"/>
          </a:xfrm>
          <a:prstGeom prst="cloudCallout">
            <a:avLst>
              <a:gd name="adj1" fmla="val 106741"/>
              <a:gd name="adj2" fmla="val 140500"/>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en-US" sz="2000" b="1" smtClean="0">
                <a:solidFill>
                  <a:srgbClr val="0101FF"/>
                </a:solidFill>
                <a:latin typeface="Comic Sans MS" pitchFamily="66" charset="0"/>
              </a:rPr>
              <a:t>Suppose H</a:t>
            </a:r>
            <a:r>
              <a:rPr lang="en-US" sz="2000" b="1" baseline="-25000" smtClean="0">
                <a:solidFill>
                  <a:srgbClr val="0101FF"/>
                </a:solidFill>
                <a:latin typeface="Comic Sans MS" pitchFamily="66" charset="0"/>
              </a:rPr>
              <a:t>0</a:t>
            </a:r>
            <a:r>
              <a:rPr lang="en-US" sz="2000" b="1" smtClean="0">
                <a:solidFill>
                  <a:srgbClr val="0101FF"/>
                </a:solidFill>
                <a:latin typeface="Comic Sans MS" pitchFamily="66" charset="0"/>
              </a:rPr>
              <a:t> is false and we fail to reject it, what type of decision was made?</a:t>
            </a:r>
          </a:p>
        </p:txBody>
      </p:sp>
      <p:sp>
        <p:nvSpPr>
          <p:cNvPr id="748577" name="Rectangle 33"/>
          <p:cNvSpPr>
            <a:spLocks noGrp="1" noChangeArrowheads="1"/>
          </p:cNvSpPr>
          <p:nvPr>
            <p:ph type="title"/>
          </p:nvPr>
        </p:nvSpPr>
        <p:spPr>
          <a:xfrm>
            <a:off x="457200" y="152400"/>
            <a:ext cx="8229600" cy="1143000"/>
          </a:xfrm>
        </p:spPr>
        <p:txBody>
          <a:bodyPr>
            <a:normAutofit fontScale="90000"/>
          </a:bodyPr>
          <a:lstStyle/>
          <a:p>
            <a:pPr algn="l"/>
            <a:r>
              <a:rPr lang="en-US" sz="3600">
                <a:solidFill>
                  <a:srgbClr val="0101FF"/>
                </a:solidFill>
                <a:latin typeface="Comic Sans MS" pitchFamily="66" charset="0"/>
              </a:rPr>
              <a:t>Here is another way to look at the types of errors:</a:t>
            </a:r>
          </a:p>
        </p:txBody>
      </p:sp>
    </p:spTree>
    <p:extLst>
      <p:ext uri="{BB962C8B-B14F-4D97-AF65-F5344CB8AC3E}">
        <p14:creationId xmlns:p14="http://schemas.microsoft.com/office/powerpoint/2010/main" val="16930123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8569"/>
                                        </p:tgtEl>
                                        <p:attrNameLst>
                                          <p:attrName>style.visibility</p:attrName>
                                        </p:attrNameLst>
                                      </p:cBhvr>
                                      <p:to>
                                        <p:strVal val="visible"/>
                                      </p:to>
                                    </p:set>
                                  </p:childTnLst>
                                  <p:subTnLst>
                                    <p:set>
                                      <p:cBhvr override="childStyle">
                                        <p:cTn dur="1" fill="hold" display="0" masterRel="nextClick" afterEffect="1"/>
                                        <p:tgtEl>
                                          <p:spTgt spid="748569"/>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856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8571"/>
                                        </p:tgtEl>
                                        <p:attrNameLst>
                                          <p:attrName>style.visibility</p:attrName>
                                        </p:attrNameLst>
                                      </p:cBhvr>
                                      <p:to>
                                        <p:strVal val="visible"/>
                                      </p:to>
                                    </p:set>
                                  </p:childTnLst>
                                  <p:subTnLst>
                                    <p:set>
                                      <p:cBhvr override="childStyle">
                                        <p:cTn dur="1" fill="hold" display="0" masterRel="nextClick" afterEffect="1"/>
                                        <p:tgtEl>
                                          <p:spTgt spid="748571"/>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856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48570"/>
                                        </p:tgtEl>
                                        <p:attrNameLst>
                                          <p:attrName>style.visibility</p:attrName>
                                        </p:attrNameLst>
                                      </p:cBhvr>
                                      <p:to>
                                        <p:strVal val="visible"/>
                                      </p:to>
                                    </p:set>
                                  </p:childTnLst>
                                  <p:subTnLst>
                                    <p:set>
                                      <p:cBhvr override="childStyle">
                                        <p:cTn dur="1" fill="hold" display="0" masterRel="nextClick" afterEffect="1"/>
                                        <p:tgtEl>
                                          <p:spTgt spid="748570"/>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4856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48572"/>
                                        </p:tgtEl>
                                        <p:attrNameLst>
                                          <p:attrName>style.visibility</p:attrName>
                                        </p:attrNameLst>
                                      </p:cBhvr>
                                      <p:to>
                                        <p:strVal val="visible"/>
                                      </p:to>
                                    </p:set>
                                  </p:childTnLst>
                                  <p:subTnLst>
                                    <p:set>
                                      <p:cBhvr override="childStyle">
                                        <p:cTn dur="1" fill="hold" display="0" masterRel="nextClick" afterEffect="1"/>
                                        <p:tgtEl>
                                          <p:spTgt spid="748572"/>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485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564" grpId="0" autoUpdateAnimBg="0"/>
      <p:bldP spid="748565" grpId="0" autoUpdateAnimBg="0"/>
      <p:bldP spid="748566" grpId="0" autoUpdateAnimBg="0"/>
      <p:bldP spid="748567" grpId="0" autoUpdateAnimBg="0"/>
      <p:bldP spid="748569" grpId="0" animBg="1" autoUpdateAnimBg="0"/>
      <p:bldP spid="748570" grpId="0" animBg="1" autoUpdateAnimBg="0"/>
      <p:bldP spid="748571" grpId="0" animBg="1" autoUpdateAnimBg="0"/>
      <p:bldP spid="748572"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smtClean="0"/>
              <a:t>P-value, </a:t>
            </a:r>
            <a:r>
              <a:rPr lang="en-US" dirty="0">
                <a:solidFill>
                  <a:schemeClr val="tx1"/>
                </a:solidFill>
                <a:latin typeface="Symbol" pitchFamily="18" charset="2"/>
              </a:rPr>
              <a:t>a</a:t>
            </a:r>
            <a:r>
              <a:rPr lang="en-US" dirty="0" smtClean="0">
                <a:solidFill>
                  <a:schemeClr val="tx1"/>
                </a:solidFill>
              </a:rPr>
              <a:t> </a:t>
            </a:r>
            <a:r>
              <a:rPr lang="en-US" dirty="0" smtClean="0"/>
              <a:t> – statistical significance</a:t>
            </a:r>
          </a:p>
        </p:txBody>
      </p:sp>
      <p:sp>
        <p:nvSpPr>
          <p:cNvPr id="154627" name="Rectangle 3"/>
          <p:cNvSpPr>
            <a:spLocks noGrp="1" noChangeArrowheads="1"/>
          </p:cNvSpPr>
          <p:nvPr>
            <p:ph type="body" idx="1"/>
          </p:nvPr>
        </p:nvSpPr>
        <p:spPr>
          <a:xfrm>
            <a:off x="487363" y="1339850"/>
            <a:ext cx="8229600" cy="5180013"/>
          </a:xfrm>
        </p:spPr>
        <p:txBody>
          <a:bodyPr>
            <a:normAutofit/>
          </a:bodyPr>
          <a:lstStyle/>
          <a:p>
            <a:r>
              <a:rPr lang="en-US" sz="2800" dirty="0"/>
              <a:t>A probability measure of evidence about </a:t>
            </a:r>
            <a:r>
              <a:rPr lang="en-US" sz="2800" i="1" dirty="0"/>
              <a:t>H</a:t>
            </a:r>
            <a:r>
              <a:rPr lang="en-US" sz="2800" baseline="-25000" dirty="0"/>
              <a:t>0. </a:t>
            </a:r>
          </a:p>
          <a:p>
            <a:r>
              <a:rPr lang="en-US" sz="2800" dirty="0" smtClean="0"/>
              <a:t>Put simply it is the </a:t>
            </a:r>
            <a:r>
              <a:rPr lang="en-US" sz="2800" dirty="0"/>
              <a:t>probability, given the null hypothesis is true, that the results could have been obtained purely on the basis of chance alone</a:t>
            </a:r>
            <a:r>
              <a:rPr lang="en-US" sz="2800" dirty="0" smtClean="0"/>
              <a:t>.</a:t>
            </a:r>
            <a:endParaRPr lang="en-US" sz="2800" b="1" dirty="0" smtClean="0"/>
          </a:p>
          <a:p>
            <a:r>
              <a:rPr lang="en-US" sz="2800" dirty="0"/>
              <a:t>The probability (under presumption that </a:t>
            </a:r>
            <a:r>
              <a:rPr lang="en-US" sz="2800" i="1" dirty="0"/>
              <a:t>H</a:t>
            </a:r>
            <a:r>
              <a:rPr lang="en-US" sz="2800" baseline="-25000" dirty="0"/>
              <a:t>0</a:t>
            </a:r>
            <a:r>
              <a:rPr lang="en-US" sz="2800" dirty="0"/>
              <a:t> true) the test statistic equals observed value or value even more extreme </a:t>
            </a:r>
            <a:r>
              <a:rPr lang="en-US" sz="2800" dirty="0" smtClean="0"/>
              <a:t>predicted </a:t>
            </a:r>
            <a:r>
              <a:rPr lang="en-US" sz="2800" dirty="0"/>
              <a:t>by </a:t>
            </a:r>
            <a:r>
              <a:rPr lang="en-US" sz="2800" i="1" dirty="0" smtClean="0"/>
              <a:t>H</a:t>
            </a:r>
            <a:r>
              <a:rPr lang="en-US" sz="2800" i="1" baseline="-25000" dirty="0" smtClean="0"/>
              <a:t>a</a:t>
            </a:r>
          </a:p>
          <a:p>
            <a:r>
              <a:rPr lang="en-US" sz="2800" dirty="0" smtClean="0"/>
              <a:t>The </a:t>
            </a:r>
            <a:r>
              <a:rPr lang="en-US" sz="2800" b="1" i="1" dirty="0" smtClean="0"/>
              <a:t>P</a:t>
            </a:r>
            <a:r>
              <a:rPr lang="en-US" sz="2800" b="1" dirty="0" smtClean="0"/>
              <a:t>-value</a:t>
            </a:r>
            <a:r>
              <a:rPr lang="en-US" sz="2800" dirty="0" smtClean="0"/>
              <a:t> allows us to answer the question: </a:t>
            </a:r>
          </a:p>
          <a:p>
            <a:pPr lvl="1"/>
            <a:r>
              <a:rPr lang="en-US" altLang="zh-TW" sz="2100" dirty="0" smtClean="0"/>
              <a:t>Do </a:t>
            </a:r>
            <a:r>
              <a:rPr lang="en-US" altLang="zh-TW" sz="2100" dirty="0"/>
              <a:t>our sample results allow us to reject H</a:t>
            </a:r>
            <a:r>
              <a:rPr lang="en-US" altLang="zh-TW" sz="2100" baseline="-25000" dirty="0"/>
              <a:t>0 </a:t>
            </a:r>
            <a:r>
              <a:rPr lang="en-US" altLang="zh-TW" sz="2100" dirty="0"/>
              <a:t>in </a:t>
            </a:r>
            <a:r>
              <a:rPr lang="en-US" altLang="zh-TW" sz="2100" dirty="0" smtClean="0"/>
              <a:t>favour </a:t>
            </a:r>
            <a:r>
              <a:rPr lang="en-US" altLang="zh-TW" sz="2100" dirty="0"/>
              <a:t>of </a:t>
            </a:r>
            <a:r>
              <a:rPr lang="en-US" altLang="zh-TW" sz="2100" dirty="0" smtClean="0"/>
              <a:t>H</a:t>
            </a:r>
            <a:r>
              <a:rPr lang="en-US" altLang="zh-TW" sz="2100" baseline="-25000" dirty="0"/>
              <a:t>a</a:t>
            </a:r>
            <a:r>
              <a:rPr lang="en-US" altLang="zh-TW" sz="2100" dirty="0" smtClean="0"/>
              <a:t>?</a:t>
            </a:r>
          </a:p>
          <a:p>
            <a:pPr lvl="1"/>
            <a:r>
              <a:rPr lang="en-US" altLang="zh-TW" sz="2100" dirty="0" smtClean="0"/>
              <a:t>If </a:t>
            </a:r>
            <a:r>
              <a:rPr lang="en-US" altLang="zh-TW" sz="2100" dirty="0"/>
              <a:t>that probability (p-value) is small, it suggests the observed result </a:t>
            </a:r>
            <a:r>
              <a:rPr lang="en-US" altLang="zh-TW" sz="2100" dirty="0" smtClean="0"/>
              <a:t>cannot </a:t>
            </a:r>
            <a:r>
              <a:rPr lang="en-US" altLang="zh-TW" sz="2100" dirty="0"/>
              <a:t>be easily explained by chance </a:t>
            </a:r>
            <a:endParaRPr lang="en-US" altLang="zh-TW" sz="2100" dirty="0" smtClean="0"/>
          </a:p>
          <a:p>
            <a:endParaRPr lang="en-US" altLang="zh-TW" sz="2400" dirty="0"/>
          </a:p>
        </p:txBody>
      </p:sp>
      <p:sp>
        <p:nvSpPr>
          <p:cNvPr id="4" name="5-Point Star 3"/>
          <p:cNvSpPr/>
          <p:nvPr/>
        </p:nvSpPr>
        <p:spPr>
          <a:xfrm>
            <a:off x="7308304" y="548680"/>
            <a:ext cx="1584176" cy="1584176"/>
          </a:xfrm>
          <a:prstGeom prst="star5">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IE" sz="1600" dirty="0" smtClean="0"/>
              <a:t>Key Slide</a:t>
            </a:r>
            <a:endParaRPr lang="en-IE" sz="1600" dirty="0"/>
          </a:p>
        </p:txBody>
      </p:sp>
    </p:spTree>
    <p:extLst>
      <p:ext uri="{BB962C8B-B14F-4D97-AF65-F5344CB8AC3E}">
        <p14:creationId xmlns:p14="http://schemas.microsoft.com/office/powerpoint/2010/main" val="34790087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Effect transition="in" filter="fade">
                                      <p:cBhvr>
                                        <p:cTn id="7" dur="1000"/>
                                        <p:tgtEl>
                                          <p:spTgt spid="154627">
                                            <p:txEl>
                                              <p:pRg st="0" end="0"/>
                                            </p:txEl>
                                          </p:spTgt>
                                        </p:tgtEl>
                                      </p:cBhvr>
                                    </p:animEffect>
                                    <p:anim calcmode="lin" valueType="num">
                                      <p:cBhvr>
                                        <p:cTn id="8" dur="1000" fill="hold"/>
                                        <p:tgtEl>
                                          <p:spTgt spid="15462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462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4627">
                                            <p:txEl>
                                              <p:pRg st="1" end="1"/>
                                            </p:txEl>
                                          </p:spTgt>
                                        </p:tgtEl>
                                        <p:attrNameLst>
                                          <p:attrName>style.visibility</p:attrName>
                                        </p:attrNameLst>
                                      </p:cBhvr>
                                      <p:to>
                                        <p:strVal val="visible"/>
                                      </p:to>
                                    </p:set>
                                    <p:animEffect transition="in" filter="fade">
                                      <p:cBhvr>
                                        <p:cTn id="14" dur="1000"/>
                                        <p:tgtEl>
                                          <p:spTgt spid="154627">
                                            <p:txEl>
                                              <p:pRg st="1" end="1"/>
                                            </p:txEl>
                                          </p:spTgt>
                                        </p:tgtEl>
                                      </p:cBhvr>
                                    </p:animEffect>
                                    <p:anim calcmode="lin" valueType="num">
                                      <p:cBhvr>
                                        <p:cTn id="15" dur="1000" fill="hold"/>
                                        <p:tgtEl>
                                          <p:spTgt spid="15462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5462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4627">
                                            <p:txEl>
                                              <p:pRg st="2" end="2"/>
                                            </p:txEl>
                                          </p:spTgt>
                                        </p:tgtEl>
                                        <p:attrNameLst>
                                          <p:attrName>style.visibility</p:attrName>
                                        </p:attrNameLst>
                                      </p:cBhvr>
                                      <p:to>
                                        <p:strVal val="visible"/>
                                      </p:to>
                                    </p:set>
                                    <p:animEffect transition="in" filter="fade">
                                      <p:cBhvr>
                                        <p:cTn id="21" dur="1000"/>
                                        <p:tgtEl>
                                          <p:spTgt spid="154627">
                                            <p:txEl>
                                              <p:pRg st="2" end="2"/>
                                            </p:txEl>
                                          </p:spTgt>
                                        </p:tgtEl>
                                      </p:cBhvr>
                                    </p:animEffect>
                                    <p:anim calcmode="lin" valueType="num">
                                      <p:cBhvr>
                                        <p:cTn id="22" dur="1000" fill="hold"/>
                                        <p:tgtEl>
                                          <p:spTgt spid="15462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5462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4627">
                                            <p:txEl>
                                              <p:pRg st="3" end="3"/>
                                            </p:txEl>
                                          </p:spTgt>
                                        </p:tgtEl>
                                        <p:attrNameLst>
                                          <p:attrName>style.visibility</p:attrName>
                                        </p:attrNameLst>
                                      </p:cBhvr>
                                      <p:to>
                                        <p:strVal val="visible"/>
                                      </p:to>
                                    </p:set>
                                    <p:animEffect transition="in" filter="fade">
                                      <p:cBhvr>
                                        <p:cTn id="28" dur="1000"/>
                                        <p:tgtEl>
                                          <p:spTgt spid="154627">
                                            <p:txEl>
                                              <p:pRg st="3" end="3"/>
                                            </p:txEl>
                                          </p:spTgt>
                                        </p:tgtEl>
                                      </p:cBhvr>
                                    </p:animEffect>
                                    <p:anim calcmode="lin" valueType="num">
                                      <p:cBhvr>
                                        <p:cTn id="29" dur="1000" fill="hold"/>
                                        <p:tgtEl>
                                          <p:spTgt spid="15462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54627">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54627">
                                            <p:txEl>
                                              <p:pRg st="4" end="4"/>
                                            </p:txEl>
                                          </p:spTgt>
                                        </p:tgtEl>
                                        <p:attrNameLst>
                                          <p:attrName>style.visibility</p:attrName>
                                        </p:attrNameLst>
                                      </p:cBhvr>
                                      <p:to>
                                        <p:strVal val="visible"/>
                                      </p:to>
                                    </p:set>
                                    <p:animEffect transition="in" filter="fade">
                                      <p:cBhvr>
                                        <p:cTn id="33" dur="1000"/>
                                        <p:tgtEl>
                                          <p:spTgt spid="154627">
                                            <p:txEl>
                                              <p:pRg st="4" end="4"/>
                                            </p:txEl>
                                          </p:spTgt>
                                        </p:tgtEl>
                                      </p:cBhvr>
                                    </p:animEffect>
                                    <p:anim calcmode="lin" valueType="num">
                                      <p:cBhvr>
                                        <p:cTn id="34" dur="1000" fill="hold"/>
                                        <p:tgtEl>
                                          <p:spTgt spid="154627">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154627">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54627">
                                            <p:txEl>
                                              <p:pRg st="5" end="5"/>
                                            </p:txEl>
                                          </p:spTgt>
                                        </p:tgtEl>
                                        <p:attrNameLst>
                                          <p:attrName>style.visibility</p:attrName>
                                        </p:attrNameLst>
                                      </p:cBhvr>
                                      <p:to>
                                        <p:strVal val="visible"/>
                                      </p:to>
                                    </p:set>
                                    <p:animEffect transition="in" filter="fade">
                                      <p:cBhvr>
                                        <p:cTn id="38" dur="1000"/>
                                        <p:tgtEl>
                                          <p:spTgt spid="154627">
                                            <p:txEl>
                                              <p:pRg st="5" end="5"/>
                                            </p:txEl>
                                          </p:spTgt>
                                        </p:tgtEl>
                                      </p:cBhvr>
                                    </p:animEffect>
                                    <p:anim calcmode="lin" valueType="num">
                                      <p:cBhvr>
                                        <p:cTn id="39" dur="1000" fill="hold"/>
                                        <p:tgtEl>
                                          <p:spTgt spid="154627">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15462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Statistical Significance</a:t>
            </a:r>
            <a:endParaRPr lang="en-IE" dirty="0"/>
          </a:p>
        </p:txBody>
      </p:sp>
      <p:sp>
        <p:nvSpPr>
          <p:cNvPr id="3" name="Content Placeholder 2"/>
          <p:cNvSpPr>
            <a:spLocks noGrp="1"/>
          </p:cNvSpPr>
          <p:nvPr>
            <p:ph sz="quarter" idx="1"/>
          </p:nvPr>
        </p:nvSpPr>
        <p:spPr/>
        <p:txBody>
          <a:bodyPr>
            <a:normAutofit fontScale="92500" lnSpcReduction="10000"/>
          </a:bodyPr>
          <a:lstStyle/>
          <a:p>
            <a:r>
              <a:rPr lang="en-IE" dirty="0" smtClean="0"/>
              <a:t>Working with random samples can never have 100% certainty that findings we derive from the sample will reflect </a:t>
            </a:r>
            <a:r>
              <a:rPr lang="en-IE" dirty="0"/>
              <a:t>real differences in the population as a whole. </a:t>
            </a:r>
            <a:endParaRPr lang="en-IE" dirty="0" smtClean="0"/>
          </a:p>
          <a:p>
            <a:r>
              <a:rPr lang="en-IE" dirty="0" smtClean="0"/>
              <a:t>Convention is that (for your field of study) there is an accepted level of probability such that it is considered so small that the finding </a:t>
            </a:r>
            <a:r>
              <a:rPr lang="en-IE" dirty="0"/>
              <a:t>from </a:t>
            </a:r>
            <a:r>
              <a:rPr lang="en-IE" dirty="0" smtClean="0"/>
              <a:t>your </a:t>
            </a:r>
            <a:r>
              <a:rPr lang="en-IE" dirty="0"/>
              <a:t>sample is unlikely to have occurred by </a:t>
            </a:r>
            <a:r>
              <a:rPr lang="en-IE" dirty="0" smtClean="0"/>
              <a:t>chance or sampling error.</a:t>
            </a:r>
          </a:p>
          <a:p>
            <a:pPr lvl="1"/>
            <a:r>
              <a:rPr lang="en-IE" dirty="0" smtClean="0"/>
              <a:t> </a:t>
            </a:r>
            <a:r>
              <a:rPr lang="en-IE" dirty="0"/>
              <a:t>Normally, that line is drawn </a:t>
            </a:r>
            <a:r>
              <a:rPr lang="en-IE" dirty="0" smtClean="0"/>
              <a:t>at p=0.05 or p=0.01. </a:t>
            </a:r>
          </a:p>
          <a:p>
            <a:pPr lvl="2"/>
            <a:r>
              <a:rPr lang="en-IE" dirty="0" smtClean="0"/>
              <a:t>In </a:t>
            </a:r>
            <a:r>
              <a:rPr lang="en-IE" dirty="0"/>
              <a:t>other words, when a statistical test tells us that </a:t>
            </a:r>
            <a:r>
              <a:rPr lang="en-IE" dirty="0" smtClean="0"/>
              <a:t>the </a:t>
            </a:r>
            <a:r>
              <a:rPr lang="en-IE" dirty="0"/>
              <a:t>finding has less than a 5</a:t>
            </a:r>
            <a:r>
              <a:rPr lang="en-IE" dirty="0" smtClean="0"/>
              <a:t>% or 1%</a:t>
            </a:r>
            <a:r>
              <a:rPr lang="en-IE" dirty="0"/>
              <a:t> </a:t>
            </a:r>
            <a:r>
              <a:rPr lang="en-IE" dirty="0" smtClean="0"/>
              <a:t>chance </a:t>
            </a:r>
            <a:r>
              <a:rPr lang="en-IE" dirty="0"/>
              <a:t>of occurring due to sampling error then we tend to conclude that we can </a:t>
            </a:r>
            <a:r>
              <a:rPr lang="en-IE" dirty="0" smtClean="0"/>
              <a:t>be sufficiently </a:t>
            </a:r>
            <a:r>
              <a:rPr lang="en-IE" dirty="0"/>
              <a:t>confident that the finding is therefore likely to reflect a ‘real’ characteristic of </a:t>
            </a:r>
            <a:r>
              <a:rPr lang="en-IE" dirty="0" smtClean="0"/>
              <a:t>the population </a:t>
            </a:r>
            <a:r>
              <a:rPr lang="en-IE" dirty="0"/>
              <a:t>as a whole. </a:t>
            </a:r>
            <a:endParaRPr lang="en-IE" dirty="0" smtClean="0"/>
          </a:p>
          <a:p>
            <a:pPr lvl="1"/>
            <a:r>
              <a:rPr lang="en-IE" dirty="0" smtClean="0"/>
              <a:t>When </a:t>
            </a:r>
            <a:r>
              <a:rPr lang="en-IE" dirty="0"/>
              <a:t>this occurs, </a:t>
            </a:r>
            <a:r>
              <a:rPr lang="en-IE" dirty="0" smtClean="0"/>
              <a:t>you can </a:t>
            </a:r>
            <a:r>
              <a:rPr lang="en-IE" dirty="0"/>
              <a:t>say that </a:t>
            </a:r>
            <a:r>
              <a:rPr lang="en-IE" dirty="0" smtClean="0"/>
              <a:t>your </a:t>
            </a:r>
            <a:r>
              <a:rPr lang="en-IE" dirty="0"/>
              <a:t>finding is </a:t>
            </a:r>
            <a:r>
              <a:rPr lang="en-IE" b="1" dirty="0"/>
              <a:t>statistically significant</a:t>
            </a:r>
            <a:r>
              <a:rPr lang="en-IE" dirty="0"/>
              <a:t>.</a:t>
            </a:r>
          </a:p>
        </p:txBody>
      </p:sp>
      <p:sp>
        <p:nvSpPr>
          <p:cNvPr id="4" name="5-Point Star 3"/>
          <p:cNvSpPr/>
          <p:nvPr/>
        </p:nvSpPr>
        <p:spPr>
          <a:xfrm>
            <a:off x="7661061" y="-243408"/>
            <a:ext cx="1450260" cy="1467980"/>
          </a:xfrm>
          <a:prstGeom prst="star5">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IE" sz="1400" dirty="0" smtClean="0"/>
              <a:t>Key Slide</a:t>
            </a:r>
            <a:endParaRPr lang="en-IE" sz="1400" dirty="0"/>
          </a:p>
        </p:txBody>
      </p:sp>
    </p:spTree>
    <p:extLst>
      <p:ext uri="{BB962C8B-B14F-4D97-AF65-F5344CB8AC3E}">
        <p14:creationId xmlns:p14="http://schemas.microsoft.com/office/powerpoint/2010/main" val="3457310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Statistical Significance</a:t>
            </a:r>
            <a:endParaRPr lang="en-IE" dirty="0"/>
          </a:p>
        </p:txBody>
      </p:sp>
      <p:sp>
        <p:nvSpPr>
          <p:cNvPr id="3" name="Content Placeholder 2"/>
          <p:cNvSpPr>
            <a:spLocks noGrp="1"/>
          </p:cNvSpPr>
          <p:nvPr>
            <p:ph sz="quarter" idx="1"/>
          </p:nvPr>
        </p:nvSpPr>
        <p:spPr/>
        <p:txBody>
          <a:bodyPr>
            <a:normAutofit/>
          </a:bodyPr>
          <a:lstStyle/>
          <a:p>
            <a:r>
              <a:rPr lang="en-IE" dirty="0" smtClean="0"/>
              <a:t>A range of statistical tests can be used</a:t>
            </a:r>
          </a:p>
          <a:p>
            <a:pPr lvl="1"/>
            <a:r>
              <a:rPr lang="en-IE" dirty="0" smtClean="0"/>
              <a:t>Each will tell you how likely it is that a finding you get from your sample would occur simply by chance if no such difference actually existed in the population as a whole</a:t>
            </a:r>
          </a:p>
          <a:p>
            <a:pPr lvl="1"/>
            <a:r>
              <a:rPr lang="en-IE" dirty="0" err="1" smtClean="0"/>
              <a:t>ie</a:t>
            </a:r>
            <a:r>
              <a:rPr lang="en-IE" dirty="0" smtClean="0"/>
              <a:t>. the </a:t>
            </a:r>
            <a:r>
              <a:rPr lang="en-IE" dirty="0"/>
              <a:t>probability that your finding is simply a fluke occurrence deriving from </a:t>
            </a:r>
            <a:r>
              <a:rPr lang="en-IE" dirty="0" smtClean="0"/>
              <a:t>the random </a:t>
            </a:r>
            <a:r>
              <a:rPr lang="en-IE" dirty="0"/>
              <a:t>selection of your sample</a:t>
            </a:r>
            <a:r>
              <a:rPr lang="en-IE" dirty="0" smtClean="0"/>
              <a:t>.</a:t>
            </a:r>
          </a:p>
        </p:txBody>
      </p:sp>
    </p:spTree>
    <p:extLst>
      <p:ext uri="{BB962C8B-B14F-4D97-AF65-F5344CB8AC3E}">
        <p14:creationId xmlns:p14="http://schemas.microsoft.com/office/powerpoint/2010/main" val="271654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smtClean="0"/>
              <a:t>One-tailed and Two-tailed Tests</a:t>
            </a:r>
            <a:endParaRPr lang="en-IE" dirty="0"/>
          </a:p>
        </p:txBody>
      </p:sp>
      <p:sp>
        <p:nvSpPr>
          <p:cNvPr id="4" name="Content Placeholder 3"/>
          <p:cNvSpPr>
            <a:spLocks noGrp="1"/>
          </p:cNvSpPr>
          <p:nvPr>
            <p:ph sz="quarter" idx="1"/>
          </p:nvPr>
        </p:nvSpPr>
        <p:spPr/>
        <p:txBody>
          <a:bodyPr/>
          <a:lstStyle/>
          <a:p>
            <a:r>
              <a:rPr lang="en-IE" dirty="0" smtClean="0"/>
              <a:t>P values are calculated for you are based upon a non-directional alternative hypothesis </a:t>
            </a:r>
          </a:p>
          <a:p>
            <a:pPr lvl="1"/>
            <a:r>
              <a:rPr lang="en-IE" b="1" dirty="0" smtClean="0"/>
              <a:t>Two-tailed tests</a:t>
            </a:r>
          </a:p>
          <a:p>
            <a:r>
              <a:rPr lang="en-IE" dirty="0" smtClean="0"/>
              <a:t>In other words</a:t>
            </a:r>
          </a:p>
          <a:p>
            <a:pPr lvl="1"/>
            <a:r>
              <a:rPr lang="en-IE" dirty="0"/>
              <a:t>W</a:t>
            </a:r>
            <a:r>
              <a:rPr lang="en-IE" dirty="0" smtClean="0"/>
              <a:t>hile you state that a difference may exist between men and women, you don’t state what that difference is i.e. is it likely to be more men than women or more women than men?</a:t>
            </a:r>
          </a:p>
        </p:txBody>
      </p:sp>
    </p:spTree>
    <p:extLst>
      <p:ext uri="{BB962C8B-B14F-4D97-AF65-F5344CB8AC3E}">
        <p14:creationId xmlns:p14="http://schemas.microsoft.com/office/powerpoint/2010/main" val="33602255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smtClean="0"/>
              <a:t>One-tailed and Two-tailed Tests</a:t>
            </a:r>
            <a:endParaRPr lang="en-IE" dirty="0"/>
          </a:p>
        </p:txBody>
      </p:sp>
      <p:sp>
        <p:nvSpPr>
          <p:cNvPr id="4" name="Content Placeholder 3"/>
          <p:cNvSpPr>
            <a:spLocks noGrp="1"/>
          </p:cNvSpPr>
          <p:nvPr>
            <p:ph sz="quarter" idx="1"/>
          </p:nvPr>
        </p:nvSpPr>
        <p:spPr/>
        <p:txBody>
          <a:bodyPr>
            <a:normAutofit/>
          </a:bodyPr>
          <a:lstStyle/>
          <a:p>
            <a:r>
              <a:rPr lang="en-IE" dirty="0" smtClean="0"/>
              <a:t>If you can be more specific prior to analysing your data, usually on the basis of a theory you may have, and thus state a directional hypothesis then you can cut the probability calculated for you in half. </a:t>
            </a:r>
          </a:p>
          <a:p>
            <a:pPr lvl="1"/>
            <a:r>
              <a:rPr lang="en-IE" dirty="0" smtClean="0"/>
              <a:t>This is called a </a:t>
            </a:r>
            <a:r>
              <a:rPr lang="en-IE" b="1" dirty="0" smtClean="0"/>
              <a:t>one-tailed test</a:t>
            </a:r>
            <a:r>
              <a:rPr lang="en-IE" dirty="0" smtClean="0"/>
              <a:t>. </a:t>
            </a:r>
          </a:p>
          <a:p>
            <a:r>
              <a:rPr lang="en-IE" dirty="0" smtClean="0"/>
              <a:t>Thus if your statistical test gives you a value of p=0.07 then, if you have stated a directional hypothesis and your findings confirm this, then you can quote the probability as p=0.035 </a:t>
            </a:r>
          </a:p>
          <a:p>
            <a:pPr lvl="1"/>
            <a:r>
              <a:rPr lang="en-IE" dirty="0" smtClean="0"/>
              <a:t>(which then may become statistically significant depending on the level you are working with).</a:t>
            </a:r>
            <a:endParaRPr lang="en-IE" dirty="0"/>
          </a:p>
        </p:txBody>
      </p:sp>
    </p:spTree>
    <p:extLst>
      <p:ext uri="{BB962C8B-B14F-4D97-AF65-F5344CB8AC3E}">
        <p14:creationId xmlns:p14="http://schemas.microsoft.com/office/powerpoint/2010/main" val="199343868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Hypothesis Testing</a:t>
            </a:r>
            <a:endParaRPr lang="en-IE" dirty="0"/>
          </a:p>
        </p:txBody>
      </p:sp>
      <p:sp>
        <p:nvSpPr>
          <p:cNvPr id="3" name="Content Placeholder 2"/>
          <p:cNvSpPr>
            <a:spLocks noGrp="1"/>
          </p:cNvSpPr>
          <p:nvPr>
            <p:ph sz="quarter" idx="1"/>
          </p:nvPr>
        </p:nvSpPr>
        <p:spPr/>
        <p:txBody>
          <a:bodyPr>
            <a:normAutofit/>
          </a:bodyPr>
          <a:lstStyle/>
          <a:p>
            <a:r>
              <a:rPr lang="en-IE" dirty="0" smtClean="0"/>
              <a:t>You start with the assumption (the 'null hypothesis' H</a:t>
            </a:r>
            <a:r>
              <a:rPr lang="en-IE" baseline="-25000" dirty="0" smtClean="0"/>
              <a:t>0</a:t>
            </a:r>
            <a:r>
              <a:rPr lang="en-IE" dirty="0" smtClean="0"/>
              <a:t>) that there are no differences or relationships in the population as a whole.</a:t>
            </a:r>
          </a:p>
          <a:p>
            <a:r>
              <a:rPr lang="en-IE" dirty="0" smtClean="0"/>
              <a:t>You then state an alternative hypothesis (H</a:t>
            </a:r>
            <a:r>
              <a:rPr lang="en-IE" baseline="-25000" dirty="0" smtClean="0"/>
              <a:t>A</a:t>
            </a:r>
            <a:r>
              <a:rPr lang="en-IE" dirty="0" smtClean="0"/>
              <a:t>) that there is a difference or a relationship.</a:t>
            </a:r>
          </a:p>
          <a:p>
            <a:r>
              <a:rPr lang="en-IE" dirty="0" smtClean="0"/>
              <a:t>You select a sample and find a difference/relationship in it.</a:t>
            </a:r>
          </a:p>
          <a:p>
            <a:r>
              <a:rPr lang="en-IE" dirty="0"/>
              <a:t>You can then use a variety of tests for statistical significance to work out the probability of the difference/relationship you have found in your sample simply occurring by </a:t>
            </a:r>
            <a:r>
              <a:rPr lang="en-IE" dirty="0" smtClean="0"/>
              <a:t>chance.</a:t>
            </a:r>
          </a:p>
        </p:txBody>
      </p:sp>
    </p:spTree>
    <p:extLst>
      <p:ext uri="{BB962C8B-B14F-4D97-AF65-F5344CB8AC3E}">
        <p14:creationId xmlns:p14="http://schemas.microsoft.com/office/powerpoint/2010/main" val="319811831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Hypothesis Testing</a:t>
            </a:r>
            <a:endParaRPr lang="en-IE" dirty="0"/>
          </a:p>
        </p:txBody>
      </p:sp>
      <p:sp>
        <p:nvSpPr>
          <p:cNvPr id="3" name="Content Placeholder 2"/>
          <p:cNvSpPr>
            <a:spLocks noGrp="1"/>
          </p:cNvSpPr>
          <p:nvPr>
            <p:ph sz="quarter" idx="1"/>
          </p:nvPr>
        </p:nvSpPr>
        <p:spPr/>
        <p:txBody>
          <a:bodyPr>
            <a:normAutofit fontScale="92500" lnSpcReduction="20000"/>
          </a:bodyPr>
          <a:lstStyle/>
          <a:p>
            <a:r>
              <a:rPr lang="en-IE" dirty="0" smtClean="0"/>
              <a:t>Using </a:t>
            </a:r>
            <a:r>
              <a:rPr lang="en-IE" dirty="0"/>
              <a:t>the standard level accepted by your domain (e.g. p ≤0.05 or p ≤0.01)</a:t>
            </a:r>
          </a:p>
          <a:p>
            <a:r>
              <a:rPr lang="en-IE" dirty="0"/>
              <a:t>If the probability </a:t>
            </a:r>
            <a:r>
              <a:rPr lang="en-IE" dirty="0" smtClean="0"/>
              <a:t>less </a:t>
            </a:r>
            <a:r>
              <a:rPr lang="en-IE" dirty="0"/>
              <a:t>than this value then you reject the null hypothesis and thus accept the alternative hypothesis and you can state that your findings are 'statistically significant'.</a:t>
            </a:r>
          </a:p>
          <a:p>
            <a:r>
              <a:rPr lang="en-IE" dirty="0"/>
              <a:t>If the probability is greater this value then you conclude that there is no evidence to reject the null hypothesis  and your findings are not ‘statistically significant</a:t>
            </a:r>
            <a:r>
              <a:rPr lang="en-IE" dirty="0" smtClean="0"/>
              <a:t>’.</a:t>
            </a:r>
          </a:p>
          <a:p>
            <a:pPr lvl="2"/>
            <a:r>
              <a:rPr lang="en-IE" dirty="0"/>
              <a:t>N.B  This is different from concluding that you have evidence to accept the </a:t>
            </a:r>
            <a:r>
              <a:rPr lang="en-IE" dirty="0" smtClean="0"/>
              <a:t> null hypothesis</a:t>
            </a:r>
            <a:r>
              <a:rPr lang="en-IE" dirty="0"/>
              <a:t>. In these cases, your findings are said to be ‘not significant</a:t>
            </a:r>
            <a:r>
              <a:rPr lang="en-IE" dirty="0" smtClean="0"/>
              <a:t>’.</a:t>
            </a:r>
          </a:p>
          <a:p>
            <a:r>
              <a:rPr lang="en-US" dirty="0" smtClean="0">
                <a:sym typeface="Euclid Symbol" pitchFamily="18" charset="2"/>
              </a:rPr>
              <a:t>Caveat</a:t>
            </a:r>
          </a:p>
          <a:p>
            <a:pPr lvl="1"/>
            <a:r>
              <a:rPr lang="en-US" dirty="0" smtClean="0">
                <a:sym typeface="Euclid Symbol" pitchFamily="18" charset="2"/>
              </a:rPr>
              <a:t>If </a:t>
            </a:r>
            <a:r>
              <a:rPr lang="en-US" dirty="0">
                <a:sym typeface="Euclid Symbol" pitchFamily="18" charset="2"/>
              </a:rPr>
              <a:t>we get a p-value of </a:t>
            </a:r>
            <a:r>
              <a:rPr lang="en-US" dirty="0" smtClean="0">
                <a:sym typeface="Euclid Symbol" pitchFamily="18" charset="2"/>
              </a:rPr>
              <a:t>0.051 </a:t>
            </a:r>
            <a:r>
              <a:rPr lang="en-US" dirty="0">
                <a:sym typeface="Euclid Symbol" pitchFamily="18" charset="2"/>
              </a:rPr>
              <a:t>should we accept the null hypothesis?</a:t>
            </a:r>
          </a:p>
          <a:p>
            <a:pPr lvl="1"/>
            <a:r>
              <a:rPr lang="en-US" dirty="0">
                <a:sym typeface="Euclid Symbol" pitchFamily="18" charset="2"/>
              </a:rPr>
              <a:t>Should we reject the null hypothesis if we get a p-value of </a:t>
            </a:r>
            <a:r>
              <a:rPr lang="en-US" dirty="0" smtClean="0">
                <a:sym typeface="Euclid Symbol" pitchFamily="18" charset="2"/>
              </a:rPr>
              <a:t>0.049</a:t>
            </a:r>
            <a:r>
              <a:rPr lang="en-US" dirty="0">
                <a:sym typeface="Euclid Symbol" pitchFamily="18" charset="2"/>
              </a:rPr>
              <a:t>?</a:t>
            </a:r>
          </a:p>
          <a:p>
            <a:pPr lvl="1"/>
            <a:r>
              <a:rPr lang="en-US" dirty="0">
                <a:sym typeface="Euclid Symbol" pitchFamily="18" charset="2"/>
              </a:rPr>
              <a:t>Need to allow for some flexibility in interpretation</a:t>
            </a:r>
          </a:p>
          <a:p>
            <a:pPr lvl="1"/>
            <a:endParaRPr lang="en-IE" dirty="0"/>
          </a:p>
          <a:p>
            <a:endParaRPr lang="en-IE" dirty="0"/>
          </a:p>
        </p:txBody>
      </p:sp>
    </p:spTree>
    <p:extLst>
      <p:ext uri="{BB962C8B-B14F-4D97-AF65-F5344CB8AC3E}">
        <p14:creationId xmlns:p14="http://schemas.microsoft.com/office/powerpoint/2010/main" val="1852304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Accepting and Rejecting Hypotheses</a:t>
            </a:r>
            <a:endParaRPr lang="en-IE" dirty="0"/>
          </a:p>
        </p:txBody>
      </p:sp>
      <p:sp>
        <p:nvSpPr>
          <p:cNvPr id="3" name="Content Placeholder 2"/>
          <p:cNvSpPr>
            <a:spLocks noGrp="1"/>
          </p:cNvSpPr>
          <p:nvPr>
            <p:ph sz="quarter" idx="1"/>
          </p:nvPr>
        </p:nvSpPr>
        <p:spPr/>
        <p:txBody>
          <a:bodyPr/>
          <a:lstStyle/>
          <a:p>
            <a:r>
              <a:rPr lang="en-IE" dirty="0" smtClean="0"/>
              <a:t>A non-statistically significant test result </a:t>
            </a:r>
            <a:r>
              <a:rPr lang="en-IE" b="1" dirty="0" smtClean="0"/>
              <a:t>does not</a:t>
            </a:r>
            <a:r>
              <a:rPr lang="en-IE" dirty="0" smtClean="0"/>
              <a:t> mean that the null hypothesis is true</a:t>
            </a:r>
          </a:p>
          <a:p>
            <a:r>
              <a:rPr lang="en-IE" smtClean="0"/>
              <a:t>A </a:t>
            </a:r>
            <a:r>
              <a:rPr lang="en-IE" dirty="0" smtClean="0"/>
              <a:t>significant result </a:t>
            </a:r>
            <a:r>
              <a:rPr lang="en-IE" b="1" dirty="0" smtClean="0"/>
              <a:t>does not </a:t>
            </a:r>
            <a:r>
              <a:rPr lang="en-IE" dirty="0" smtClean="0"/>
              <a:t>mean that the null hypothesis is false</a:t>
            </a:r>
          </a:p>
          <a:p>
            <a:pPr marL="274320" lvl="1" indent="0">
              <a:buNone/>
            </a:pPr>
            <a:endParaRPr lang="en-IE" dirty="0" smtClean="0"/>
          </a:p>
        </p:txBody>
      </p:sp>
      <p:sp>
        <p:nvSpPr>
          <p:cNvPr id="4" name="5-Point Star 3"/>
          <p:cNvSpPr/>
          <p:nvPr/>
        </p:nvSpPr>
        <p:spPr>
          <a:xfrm>
            <a:off x="6948264" y="4797152"/>
            <a:ext cx="2016224" cy="1872208"/>
          </a:xfrm>
          <a:prstGeom prst="star5">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IE" dirty="0" smtClean="0"/>
              <a:t>Key Slide</a:t>
            </a:r>
            <a:endParaRPr lang="en-IE" dirty="0"/>
          </a:p>
        </p:txBody>
      </p:sp>
    </p:spTree>
    <p:extLst>
      <p:ext uri="{BB962C8B-B14F-4D97-AF65-F5344CB8AC3E}">
        <p14:creationId xmlns:p14="http://schemas.microsoft.com/office/powerpoint/2010/main" val="354850778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Our Example -Doing a Correlation </a:t>
            </a:r>
            <a:endParaRPr lang="en-GB" dirty="0"/>
          </a:p>
        </p:txBody>
      </p:sp>
      <p:sp>
        <p:nvSpPr>
          <p:cNvPr id="3" name="Date Placeholder 2"/>
          <p:cNvSpPr>
            <a:spLocks noGrp="1"/>
          </p:cNvSpPr>
          <p:nvPr>
            <p:ph type="dt" sz="half" idx="10"/>
          </p:nvPr>
        </p:nvSpPr>
        <p:spPr/>
        <p:txBody>
          <a:bodyPr/>
          <a:lstStyle/>
          <a:p>
            <a:endParaRPr lang="en-IE" dirty="0"/>
          </a:p>
        </p:txBody>
      </p:sp>
      <p:sp>
        <p:nvSpPr>
          <p:cNvPr id="4" name="TextBox 3"/>
          <p:cNvSpPr txBox="1"/>
          <p:nvPr/>
        </p:nvSpPr>
        <p:spPr>
          <a:xfrm>
            <a:off x="420494" y="4941168"/>
            <a:ext cx="8640960" cy="1477328"/>
          </a:xfrm>
          <a:prstGeom prst="rect">
            <a:avLst/>
          </a:prstGeom>
          <a:noFill/>
        </p:spPr>
        <p:txBody>
          <a:bodyPr wrap="square" rtlCol="0">
            <a:spAutoFit/>
          </a:bodyPr>
          <a:lstStyle/>
          <a:p>
            <a:r>
              <a:rPr lang="en-IE" dirty="0"/>
              <a:t>This significance value tells us that the probability of this correlation being due to random chance is very low (close to zero in fact). </a:t>
            </a:r>
          </a:p>
          <a:p>
            <a:endParaRPr lang="en-IE" dirty="0"/>
          </a:p>
          <a:p>
            <a:r>
              <a:rPr lang="en-IE" dirty="0"/>
              <a:t>Hence, we can have confidence that this relationship is genuine and not a chance result. </a:t>
            </a:r>
          </a:p>
          <a:p>
            <a:endParaRPr lang="en-IE" dirty="0"/>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25" t="5076" r="38669" b="4262"/>
          <a:stretch/>
        </p:blipFill>
        <p:spPr bwMode="auto">
          <a:xfrm>
            <a:off x="611560" y="1435451"/>
            <a:ext cx="6596563" cy="3230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3059832" y="3185009"/>
            <a:ext cx="1812453" cy="243991"/>
          </a:xfrm>
          <a:prstGeom prst="rect">
            <a:avLst/>
          </a:prstGeom>
          <a:noFill/>
          <a:ln w="57150">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IE" dirty="0" smtClean="0"/>
          </a:p>
        </p:txBody>
      </p:sp>
    </p:spTree>
    <p:extLst>
      <p:ext uri="{BB962C8B-B14F-4D97-AF65-F5344CB8AC3E}">
        <p14:creationId xmlns:p14="http://schemas.microsoft.com/office/powerpoint/2010/main" val="193770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Negative Correlation</a:t>
            </a:r>
          </a:p>
        </p:txBody>
      </p:sp>
      <p:graphicFrame>
        <p:nvGraphicFramePr>
          <p:cNvPr id="10272" name="Group 32"/>
          <p:cNvGraphicFramePr>
            <a:graphicFrameLocks noGrp="1"/>
          </p:cNvGraphicFramePr>
          <p:nvPr>
            <p:ph sz="quarter" idx="1"/>
            <p:extLst>
              <p:ext uri="{D42A27DB-BD31-4B8C-83A1-F6EECF244321}">
                <p14:modId xmlns:p14="http://schemas.microsoft.com/office/powerpoint/2010/main" val="1296291619"/>
              </p:ext>
            </p:extLst>
          </p:nvPr>
        </p:nvGraphicFramePr>
        <p:xfrm>
          <a:off x="539552" y="4149080"/>
          <a:ext cx="8229600" cy="2185988"/>
        </p:xfrm>
        <a:graphic>
          <a:graphicData uri="http://schemas.openxmlformats.org/drawingml/2006/table">
            <a:tbl>
              <a:tblPr/>
              <a:tblGrid>
                <a:gridCol w="1083179"/>
                <a:gridCol w="1660021"/>
                <a:gridCol w="1371600"/>
                <a:gridCol w="1371600"/>
                <a:gridCol w="1371600"/>
                <a:gridCol w="1371600"/>
              </a:tblGrid>
              <a:tr h="1093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Age of car</a:t>
                      </a:r>
                    </a:p>
                  </a:txBody>
                  <a:tcPr marL="92295" marR="92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1</a:t>
                      </a:r>
                    </a:p>
                  </a:txBody>
                  <a:tcPr marL="92295" marR="92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2</a:t>
                      </a:r>
                    </a:p>
                  </a:txBody>
                  <a:tcPr marL="92295" marR="92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3</a:t>
                      </a:r>
                    </a:p>
                  </a:txBody>
                  <a:tcPr marL="92295" marR="92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4</a:t>
                      </a:r>
                    </a:p>
                  </a:txBody>
                  <a:tcPr marL="92295" marR="92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5</a:t>
                      </a:r>
                    </a:p>
                  </a:txBody>
                  <a:tcPr marL="92295" marR="92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92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Value</a:t>
                      </a:r>
                    </a:p>
                  </a:txBody>
                  <a:tcPr marL="92295" marR="92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€30,000</a:t>
                      </a:r>
                    </a:p>
                  </a:txBody>
                  <a:tcPr marL="92295" marR="92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€27,000</a:t>
                      </a:r>
                    </a:p>
                  </a:txBody>
                  <a:tcPr marL="92295" marR="92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€23,500</a:t>
                      </a:r>
                    </a:p>
                  </a:txBody>
                  <a:tcPr marL="92295" marR="92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€18,700</a:t>
                      </a:r>
                    </a:p>
                  </a:txBody>
                  <a:tcPr marL="92295" marR="92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€15,350</a:t>
                      </a:r>
                    </a:p>
                  </a:txBody>
                  <a:tcPr marL="92295" marR="92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171" name="Rectangle 3"/>
          <p:cNvSpPr>
            <a:spLocks noGrp="1" noChangeArrowheads="1"/>
          </p:cNvSpPr>
          <p:nvPr>
            <p:ph type="body" sz="half" idx="4294967295"/>
          </p:nvPr>
        </p:nvSpPr>
        <p:spPr>
          <a:xfrm>
            <a:off x="0" y="1600200"/>
            <a:ext cx="9468544" cy="4525963"/>
          </a:xfrm>
        </p:spPr>
        <p:txBody>
          <a:bodyPr/>
          <a:lstStyle/>
          <a:p>
            <a:r>
              <a:rPr lang="en-US" altLang="en-US" dirty="0" smtClean="0"/>
              <a:t>If you look at the age of a car and its value, you will find as the car gets older, the car is worth less. </a:t>
            </a:r>
          </a:p>
          <a:p>
            <a:r>
              <a:rPr lang="en-US" altLang="en-US" dirty="0" smtClean="0"/>
              <a:t>This is negative correlation.</a:t>
            </a:r>
          </a:p>
        </p:txBody>
      </p:sp>
    </p:spTree>
    <p:extLst>
      <p:ext uri="{BB962C8B-B14F-4D97-AF65-F5344CB8AC3E}">
        <p14:creationId xmlns:p14="http://schemas.microsoft.com/office/powerpoint/2010/main" val="41780224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P-value</a:t>
            </a:r>
            <a:endParaRPr lang="en-US" dirty="0" smtClean="0"/>
          </a:p>
        </p:txBody>
      </p:sp>
      <p:sp>
        <p:nvSpPr>
          <p:cNvPr id="154627" name="Rectangle 3"/>
          <p:cNvSpPr>
            <a:spLocks noGrp="1" noChangeArrowheads="1"/>
          </p:cNvSpPr>
          <p:nvPr>
            <p:ph type="body" idx="1"/>
          </p:nvPr>
        </p:nvSpPr>
        <p:spPr/>
        <p:txBody>
          <a:bodyPr/>
          <a:lstStyle/>
          <a:p>
            <a:r>
              <a:rPr lang="en-US" dirty="0" smtClean="0"/>
              <a:t>If no decision needed, report and interpret P-value</a:t>
            </a:r>
          </a:p>
          <a:p>
            <a:r>
              <a:rPr lang="en-US" dirty="0" smtClean="0"/>
              <a:t>If decision needed, select a cutoff point (such as 0.05 or 0.01) and reject H0 if P-value ≤</a:t>
            </a:r>
            <a:r>
              <a:rPr lang="en-US" dirty="0" smtClean="0">
                <a:sym typeface="Euclid Symbol" pitchFamily="18" charset="2"/>
              </a:rPr>
              <a:t> that value</a:t>
            </a:r>
            <a:endParaRPr lang="en-US" dirty="0">
              <a:sym typeface="Euclid Symbol" pitchFamily="18" charset="2"/>
            </a:endParaRPr>
          </a:p>
        </p:txBody>
      </p:sp>
    </p:spTree>
    <p:extLst>
      <p:ext uri="{BB962C8B-B14F-4D97-AF65-F5344CB8AC3E}">
        <p14:creationId xmlns:p14="http://schemas.microsoft.com/office/powerpoint/2010/main" val="27913561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Effect transition="in" filter="fade">
                                      <p:cBhvr>
                                        <p:cTn id="7" dur="1000"/>
                                        <p:tgtEl>
                                          <p:spTgt spid="154627">
                                            <p:txEl>
                                              <p:pRg st="0" end="0"/>
                                            </p:txEl>
                                          </p:spTgt>
                                        </p:tgtEl>
                                      </p:cBhvr>
                                    </p:animEffect>
                                    <p:anim calcmode="lin" valueType="num">
                                      <p:cBhvr>
                                        <p:cTn id="8" dur="1000" fill="hold"/>
                                        <p:tgtEl>
                                          <p:spTgt spid="15462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462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4627">
                                            <p:txEl>
                                              <p:pRg st="1" end="1"/>
                                            </p:txEl>
                                          </p:spTgt>
                                        </p:tgtEl>
                                        <p:attrNameLst>
                                          <p:attrName>style.visibility</p:attrName>
                                        </p:attrNameLst>
                                      </p:cBhvr>
                                      <p:to>
                                        <p:strVal val="visible"/>
                                      </p:to>
                                    </p:set>
                                    <p:animEffect transition="in" filter="fade">
                                      <p:cBhvr>
                                        <p:cTn id="14" dur="1000"/>
                                        <p:tgtEl>
                                          <p:spTgt spid="154627">
                                            <p:txEl>
                                              <p:pRg st="1" end="1"/>
                                            </p:txEl>
                                          </p:spTgt>
                                        </p:tgtEl>
                                      </p:cBhvr>
                                    </p:animEffect>
                                    <p:anim calcmode="lin" valueType="num">
                                      <p:cBhvr>
                                        <p:cTn id="15" dur="1000" fill="hold"/>
                                        <p:tgtEl>
                                          <p:spTgt spid="15462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5462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Reporting the results</a:t>
            </a:r>
            <a:endParaRPr lang="en-IE" dirty="0"/>
          </a:p>
        </p:txBody>
      </p:sp>
      <p:sp>
        <p:nvSpPr>
          <p:cNvPr id="3" name="Content Placeholder 2"/>
          <p:cNvSpPr>
            <a:spLocks noGrp="1"/>
          </p:cNvSpPr>
          <p:nvPr>
            <p:ph sz="quarter" idx="1"/>
          </p:nvPr>
        </p:nvSpPr>
        <p:spPr/>
        <p:txBody>
          <a:bodyPr>
            <a:normAutofit/>
          </a:bodyPr>
          <a:lstStyle/>
          <a:p>
            <a:r>
              <a:rPr lang="en-IE" dirty="0" smtClean="0"/>
              <a:t>If you wish to report in text</a:t>
            </a:r>
          </a:p>
          <a:p>
            <a:pPr marL="0" indent="0">
              <a:buNone/>
            </a:pPr>
            <a:endParaRPr lang="en-IE" dirty="0" smtClean="0"/>
          </a:p>
          <a:p>
            <a:pPr marL="0" indent="0" algn="just">
              <a:buNone/>
            </a:pPr>
            <a:r>
              <a:rPr lang="en-IE" dirty="0" smtClean="0">
                <a:latin typeface="Times New Roman" panose="02020603050405020304" pitchFamily="18" charset="0"/>
                <a:cs typeface="Times New Roman" panose="02020603050405020304" pitchFamily="18" charset="0"/>
              </a:rPr>
              <a:t>“The relationship between Total PCOISS (derived from the PCOISS questionnaire) and Total Perceived Stress (derived from the perceived stress questionnaire) was investigated using a Pearson correlation. </a:t>
            </a:r>
            <a:r>
              <a:rPr lang="en-IE" dirty="0">
                <a:latin typeface="Times New Roman" panose="02020603050405020304" pitchFamily="18" charset="0"/>
                <a:cs typeface="Times New Roman" panose="02020603050405020304" pitchFamily="18" charset="0"/>
              </a:rPr>
              <a:t> </a:t>
            </a:r>
            <a:r>
              <a:rPr lang="en-IE" dirty="0" smtClean="0">
                <a:latin typeface="Times New Roman" panose="02020603050405020304" pitchFamily="18" charset="0"/>
                <a:cs typeface="Times New Roman" panose="02020603050405020304" pitchFamily="18" charset="0"/>
              </a:rPr>
              <a:t>A strong negative </a:t>
            </a:r>
            <a:r>
              <a:rPr lang="en-IE" dirty="0">
                <a:latin typeface="Times New Roman" panose="02020603050405020304" pitchFamily="18" charset="0"/>
                <a:cs typeface="Times New Roman" panose="02020603050405020304" pitchFamily="18" charset="0"/>
              </a:rPr>
              <a:t>correlation was found </a:t>
            </a:r>
            <a:r>
              <a:rPr lang="en-IE" dirty="0" smtClean="0">
                <a:latin typeface="Times New Roman" panose="02020603050405020304" pitchFamily="18" charset="0"/>
                <a:cs typeface="Times New Roman" panose="02020603050405020304" pitchFamily="18" charset="0"/>
              </a:rPr>
              <a:t>(r =-.58, n=424, p&lt;.001).”</a:t>
            </a:r>
          </a:p>
          <a:p>
            <a:pPr marL="0" indent="0">
              <a:buNone/>
            </a:pPr>
            <a:endParaRPr lang="en-IE" dirty="0" smtClean="0"/>
          </a:p>
        </p:txBody>
      </p:sp>
      <p:sp>
        <p:nvSpPr>
          <p:cNvPr id="4" name="Date Placeholder 3"/>
          <p:cNvSpPr>
            <a:spLocks noGrp="1"/>
          </p:cNvSpPr>
          <p:nvPr>
            <p:ph type="dt" sz="half" idx="10"/>
          </p:nvPr>
        </p:nvSpPr>
        <p:spPr/>
        <p:txBody>
          <a:bodyPr/>
          <a:lstStyle/>
          <a:p>
            <a:endParaRPr lang="en-IE" dirty="0"/>
          </a:p>
        </p:txBody>
      </p:sp>
      <p:sp>
        <p:nvSpPr>
          <p:cNvPr id="5" name="TextBox 4"/>
          <p:cNvSpPr txBox="1"/>
          <p:nvPr/>
        </p:nvSpPr>
        <p:spPr>
          <a:xfrm>
            <a:off x="107504" y="5203999"/>
            <a:ext cx="8964488" cy="1200329"/>
          </a:xfrm>
          <a:prstGeom prst="rect">
            <a:avLst/>
          </a:prstGeom>
          <a:noFill/>
        </p:spPr>
        <p:txBody>
          <a:bodyPr wrap="square" rtlCol="0">
            <a:spAutoFit/>
          </a:bodyPr>
          <a:lstStyle/>
          <a:p>
            <a:r>
              <a:rPr lang="en-IE" dirty="0" smtClean="0"/>
              <a:t>NOTE1: </a:t>
            </a:r>
          </a:p>
          <a:p>
            <a:r>
              <a:rPr lang="en-IE" dirty="0" smtClean="0"/>
              <a:t>Because </a:t>
            </a:r>
            <a:r>
              <a:rPr lang="en-IE" dirty="0"/>
              <a:t>the significance is  .000 in test results, the convention is to report it as </a:t>
            </a:r>
            <a:r>
              <a:rPr lang="en-IE" dirty="0" smtClean="0"/>
              <a:t>&lt;.001</a:t>
            </a:r>
          </a:p>
          <a:p>
            <a:r>
              <a:rPr lang="en-IE" dirty="0" smtClean="0"/>
              <a:t>NOTE2:</a:t>
            </a:r>
          </a:p>
          <a:p>
            <a:r>
              <a:rPr lang="en-IE" dirty="0" smtClean="0"/>
              <a:t>N=424 because it does not include missing values</a:t>
            </a:r>
            <a:endParaRPr lang="en-IE" dirty="0"/>
          </a:p>
        </p:txBody>
      </p:sp>
      <p:sp>
        <p:nvSpPr>
          <p:cNvPr id="6" name="5-Point Star 5"/>
          <p:cNvSpPr/>
          <p:nvPr/>
        </p:nvSpPr>
        <p:spPr>
          <a:xfrm>
            <a:off x="6948264" y="3717032"/>
            <a:ext cx="2016224" cy="1872208"/>
          </a:xfrm>
          <a:prstGeom prst="star5">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IE" dirty="0" smtClean="0"/>
              <a:t>Key Slide</a:t>
            </a:r>
            <a:endParaRPr lang="en-IE" dirty="0"/>
          </a:p>
        </p:txBody>
      </p:sp>
    </p:spTree>
    <p:extLst>
      <p:ext uri="{BB962C8B-B14F-4D97-AF65-F5344CB8AC3E}">
        <p14:creationId xmlns:p14="http://schemas.microsoft.com/office/powerpoint/2010/main" val="407126559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Things to know about the Correlation Co-efficient</a:t>
            </a:r>
            <a:endParaRPr lang="en-GB" dirty="0"/>
          </a:p>
        </p:txBody>
      </p:sp>
      <p:sp>
        <p:nvSpPr>
          <p:cNvPr id="3" name="Content Placeholder 2"/>
          <p:cNvSpPr>
            <a:spLocks noGrp="1"/>
          </p:cNvSpPr>
          <p:nvPr>
            <p:ph idx="1"/>
          </p:nvPr>
        </p:nvSpPr>
        <p:spPr/>
        <p:txBody>
          <a:bodyPr>
            <a:normAutofit/>
          </a:bodyPr>
          <a:lstStyle/>
          <a:p>
            <a:r>
              <a:rPr lang="en-GB" dirty="0" smtClean="0"/>
              <a:t>It varies between -1 and +1</a:t>
            </a:r>
          </a:p>
          <a:p>
            <a:pPr lvl="1"/>
            <a:r>
              <a:rPr lang="en-GB" dirty="0" smtClean="0"/>
              <a:t>0 = no relationship</a:t>
            </a:r>
          </a:p>
          <a:p>
            <a:r>
              <a:rPr lang="en-GB" dirty="0" smtClean="0"/>
              <a:t>It is an effect size (ignore sign for magnitude of effect)</a:t>
            </a:r>
          </a:p>
          <a:p>
            <a:pPr lvl="1"/>
            <a:r>
              <a:rPr lang="en-GB" dirty="0" smtClean="0"/>
              <a:t>±.1 = small/weak</a:t>
            </a:r>
          </a:p>
          <a:p>
            <a:pPr lvl="1"/>
            <a:r>
              <a:rPr lang="en-GB" dirty="0" smtClean="0"/>
              <a:t>±.3 = medium/moderate</a:t>
            </a:r>
          </a:p>
          <a:p>
            <a:pPr lvl="1"/>
            <a:r>
              <a:rPr lang="en-GB" dirty="0" smtClean="0"/>
              <a:t>±.5 = large/strong</a:t>
            </a:r>
          </a:p>
          <a:p>
            <a:pPr lvl="1"/>
            <a:r>
              <a:rPr lang="en-GB" dirty="0" smtClean="0"/>
              <a:t>Cohen’s effect size heuristic is standard</a:t>
            </a:r>
          </a:p>
        </p:txBody>
      </p:sp>
      <p:sp>
        <p:nvSpPr>
          <p:cNvPr id="4" name="Date Placeholder 3"/>
          <p:cNvSpPr>
            <a:spLocks noGrp="1"/>
          </p:cNvSpPr>
          <p:nvPr>
            <p:ph type="dt" sz="half" idx="10"/>
          </p:nvPr>
        </p:nvSpPr>
        <p:spPr/>
        <p:txBody>
          <a:bodyPr/>
          <a:lstStyle/>
          <a:p>
            <a:endParaRPr lang="en-IE" dirty="0"/>
          </a:p>
        </p:txBody>
      </p:sp>
    </p:spTree>
    <p:extLst>
      <p:ext uri="{BB962C8B-B14F-4D97-AF65-F5344CB8AC3E}">
        <p14:creationId xmlns:p14="http://schemas.microsoft.com/office/powerpoint/2010/main" val="194661994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mtClean="0"/>
              <a:t>Things to know about the Correlation Co-efficient</a:t>
            </a:r>
            <a:endParaRPr lang="en-GB" dirty="0"/>
          </a:p>
        </p:txBody>
      </p:sp>
      <p:sp>
        <p:nvSpPr>
          <p:cNvPr id="4" name="Date Placeholder 3"/>
          <p:cNvSpPr>
            <a:spLocks noGrp="1"/>
          </p:cNvSpPr>
          <p:nvPr>
            <p:ph type="dt" sz="half" idx="10"/>
          </p:nvPr>
        </p:nvSpPr>
        <p:spPr/>
        <p:txBody>
          <a:bodyPr/>
          <a:lstStyle/>
          <a:p>
            <a:endParaRPr lang="en-IE" dirty="0"/>
          </a:p>
        </p:txBody>
      </p:sp>
      <p:sp>
        <p:nvSpPr>
          <p:cNvPr id="3" name="Content Placeholder 2"/>
          <p:cNvSpPr>
            <a:spLocks noGrp="1"/>
          </p:cNvSpPr>
          <p:nvPr>
            <p:ph idx="1"/>
          </p:nvPr>
        </p:nvSpPr>
        <p:spPr/>
        <p:txBody>
          <a:bodyPr/>
          <a:lstStyle/>
          <a:p>
            <a:r>
              <a:rPr lang="en-GB" dirty="0" smtClean="0"/>
              <a:t>Coefficient of determination, r</a:t>
            </a:r>
            <a:r>
              <a:rPr lang="en-GB" baseline="30000" dirty="0" smtClean="0"/>
              <a:t>2</a:t>
            </a:r>
          </a:p>
          <a:p>
            <a:pPr lvl="1"/>
            <a:r>
              <a:rPr lang="en-GB" dirty="0" smtClean="0"/>
              <a:t>By squaring the value of r you get the proportion of variance in one variable shared by the other.</a:t>
            </a:r>
          </a:p>
          <a:p>
            <a:pPr lvl="1"/>
            <a:r>
              <a:rPr lang="en-GB" dirty="0" smtClean="0"/>
              <a:t>You can report this if it is relevant to your research.</a:t>
            </a:r>
          </a:p>
          <a:p>
            <a:pPr lvl="1"/>
            <a:r>
              <a:rPr lang="en-GB" dirty="0" smtClean="0"/>
              <a:t> In some cases you may report a set of coefficients in a table and discuss the variance in the text.</a:t>
            </a:r>
          </a:p>
          <a:p>
            <a:r>
              <a:rPr lang="en-GB" dirty="0" smtClean="0"/>
              <a:t>What does this mean?</a:t>
            </a:r>
          </a:p>
          <a:p>
            <a:pPr lvl="1"/>
            <a:r>
              <a:rPr lang="en-GB" dirty="0" smtClean="0"/>
              <a:t>In our example r=</a:t>
            </a:r>
            <a:r>
              <a:rPr lang="en-IE" dirty="0" smtClean="0"/>
              <a:t> r =-.58 so r</a:t>
            </a:r>
            <a:r>
              <a:rPr lang="en-GB" baseline="30000" dirty="0" smtClean="0"/>
              <a:t>2</a:t>
            </a:r>
            <a:r>
              <a:rPr lang="en-IE" dirty="0" smtClean="0"/>
              <a:t>=0.3364=33.64%</a:t>
            </a:r>
          </a:p>
          <a:p>
            <a:pPr lvl="1"/>
            <a:r>
              <a:rPr lang="en-IE" dirty="0" smtClean="0"/>
              <a:t>What does this mean?</a:t>
            </a:r>
          </a:p>
          <a:p>
            <a:pPr lvl="2"/>
            <a:r>
              <a:rPr lang="en-IE" dirty="0" smtClean="0"/>
              <a:t>Our concepts have 33.64% of their variation in common</a:t>
            </a:r>
            <a:endParaRPr lang="en-GB" dirty="0" smtClean="0"/>
          </a:p>
        </p:txBody>
      </p:sp>
    </p:spTree>
    <p:extLst>
      <p:ext uri="{BB962C8B-B14F-4D97-AF65-F5344CB8AC3E}">
        <p14:creationId xmlns:p14="http://schemas.microsoft.com/office/powerpoint/2010/main" val="284321391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Things to know about the Correlation Co-efficient</a:t>
            </a:r>
            <a:endParaRPr lang="en-GB" dirty="0"/>
          </a:p>
        </p:txBody>
      </p:sp>
      <p:sp>
        <p:nvSpPr>
          <p:cNvPr id="3" name="Content Placeholder 2"/>
          <p:cNvSpPr>
            <a:spLocks noGrp="1"/>
          </p:cNvSpPr>
          <p:nvPr>
            <p:ph idx="1"/>
          </p:nvPr>
        </p:nvSpPr>
        <p:spPr/>
        <p:txBody>
          <a:bodyPr>
            <a:normAutofit/>
          </a:bodyPr>
          <a:lstStyle/>
          <a:p>
            <a:r>
              <a:rPr lang="en-GB" dirty="0" smtClean="0"/>
              <a:t>Significance of all co-efficient and covariance depends on the p-value (significance value of the test)</a:t>
            </a:r>
          </a:p>
        </p:txBody>
      </p:sp>
      <p:sp>
        <p:nvSpPr>
          <p:cNvPr id="4" name="Date Placeholder 3"/>
          <p:cNvSpPr>
            <a:spLocks noGrp="1"/>
          </p:cNvSpPr>
          <p:nvPr>
            <p:ph type="dt" sz="half" idx="10"/>
          </p:nvPr>
        </p:nvSpPr>
        <p:spPr/>
        <p:txBody>
          <a:bodyPr/>
          <a:lstStyle/>
          <a:p>
            <a:endParaRPr lang="en-IE" dirty="0"/>
          </a:p>
        </p:txBody>
      </p:sp>
    </p:spTree>
    <p:extLst>
      <p:ext uri="{BB962C8B-B14F-4D97-AF65-F5344CB8AC3E}">
        <p14:creationId xmlns:p14="http://schemas.microsoft.com/office/powerpoint/2010/main" val="209705457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Correlation and Causality</a:t>
            </a:r>
            <a:endParaRPr lang="en-GB" dirty="0"/>
          </a:p>
        </p:txBody>
      </p:sp>
      <p:sp>
        <p:nvSpPr>
          <p:cNvPr id="4" name="Date Placeholder 3"/>
          <p:cNvSpPr>
            <a:spLocks noGrp="1"/>
          </p:cNvSpPr>
          <p:nvPr>
            <p:ph type="dt" sz="half" idx="10"/>
          </p:nvPr>
        </p:nvSpPr>
        <p:spPr/>
        <p:txBody>
          <a:bodyPr/>
          <a:lstStyle/>
          <a:p>
            <a:endParaRPr lang="en-IE" dirty="0"/>
          </a:p>
        </p:txBody>
      </p:sp>
      <p:sp>
        <p:nvSpPr>
          <p:cNvPr id="3" name="Content Placeholder 2"/>
          <p:cNvSpPr>
            <a:spLocks noGrp="1"/>
          </p:cNvSpPr>
          <p:nvPr>
            <p:ph idx="1"/>
          </p:nvPr>
        </p:nvSpPr>
        <p:spPr/>
        <p:txBody>
          <a:bodyPr>
            <a:normAutofit/>
          </a:bodyPr>
          <a:lstStyle/>
          <a:p>
            <a:r>
              <a:rPr lang="en-GB" dirty="0" smtClean="0"/>
              <a:t>The third-variable problem:</a:t>
            </a:r>
          </a:p>
          <a:p>
            <a:pPr lvl="1"/>
            <a:r>
              <a:rPr lang="en-GB" dirty="0" smtClean="0"/>
              <a:t>Causality between two variables cannot be assumed because there may be other measured or unmeasured variables affecting the results.</a:t>
            </a:r>
          </a:p>
          <a:p>
            <a:r>
              <a:rPr lang="en-IE" dirty="0" smtClean="0"/>
              <a:t>In our example </a:t>
            </a:r>
          </a:p>
          <a:p>
            <a:pPr lvl="1"/>
            <a:r>
              <a:rPr lang="en-IE" dirty="0" smtClean="0"/>
              <a:t>Perceived stress does relate significantly to perception of control</a:t>
            </a:r>
          </a:p>
          <a:p>
            <a:pPr lvl="1"/>
            <a:r>
              <a:rPr lang="en-IE" dirty="0" smtClean="0"/>
              <a:t>There may be other factors that are influencing perception of control. </a:t>
            </a:r>
          </a:p>
          <a:p>
            <a:pPr lvl="1"/>
            <a:r>
              <a:rPr lang="en-IE" dirty="0" smtClean="0"/>
              <a:t>And some of  these variables may not have been measured by the researcher. </a:t>
            </a:r>
          </a:p>
          <a:p>
            <a:pPr lvl="1"/>
            <a:endParaRPr lang="en-GB" dirty="0" smtClean="0"/>
          </a:p>
        </p:txBody>
      </p:sp>
    </p:spTree>
    <p:extLst>
      <p:ext uri="{BB962C8B-B14F-4D97-AF65-F5344CB8AC3E}">
        <p14:creationId xmlns:p14="http://schemas.microsoft.com/office/powerpoint/2010/main" val="204410997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Correlation and Causality</a:t>
            </a:r>
            <a:endParaRPr lang="en-GB" dirty="0"/>
          </a:p>
        </p:txBody>
      </p:sp>
      <p:sp>
        <p:nvSpPr>
          <p:cNvPr id="4" name="Date Placeholder 3"/>
          <p:cNvSpPr>
            <a:spLocks noGrp="1"/>
          </p:cNvSpPr>
          <p:nvPr>
            <p:ph type="dt" sz="half" idx="10"/>
          </p:nvPr>
        </p:nvSpPr>
        <p:spPr/>
        <p:txBody>
          <a:bodyPr/>
          <a:lstStyle/>
          <a:p>
            <a:endParaRPr lang="en-IE" dirty="0"/>
          </a:p>
        </p:txBody>
      </p:sp>
      <p:sp>
        <p:nvSpPr>
          <p:cNvPr id="3" name="Content Placeholder 2"/>
          <p:cNvSpPr>
            <a:spLocks noGrp="1"/>
          </p:cNvSpPr>
          <p:nvPr>
            <p:ph idx="1"/>
          </p:nvPr>
        </p:nvSpPr>
        <p:spPr/>
        <p:txBody>
          <a:bodyPr>
            <a:normAutofit fontScale="92500"/>
          </a:bodyPr>
          <a:lstStyle/>
          <a:p>
            <a:r>
              <a:rPr lang="en-GB" dirty="0" smtClean="0"/>
              <a:t>Direction of causality:</a:t>
            </a:r>
          </a:p>
          <a:p>
            <a:pPr lvl="1"/>
            <a:r>
              <a:rPr lang="en-GB" dirty="0" smtClean="0"/>
              <a:t>Correlation coefficients say nothing about which variable causes the other to change.</a:t>
            </a:r>
          </a:p>
          <a:p>
            <a:pPr lvl="1"/>
            <a:r>
              <a:rPr lang="en-IE" dirty="0" smtClean="0"/>
              <a:t>The correlation coefficient doesn’t indicate in which direction causality operates. </a:t>
            </a:r>
          </a:p>
          <a:p>
            <a:pPr lvl="1"/>
            <a:r>
              <a:rPr lang="en-IE" dirty="0" smtClean="0"/>
              <a:t>So, although it is intuitively appealing to conclude that perceived stress causes  perceived control to change, there is no </a:t>
            </a:r>
            <a:r>
              <a:rPr lang="en-IE" i="1" dirty="0" smtClean="0"/>
              <a:t>statistical</a:t>
            </a:r>
            <a:r>
              <a:rPr lang="en-IE" dirty="0" smtClean="0"/>
              <a:t> reason why perceived control cannot cause perceived stress.</a:t>
            </a:r>
          </a:p>
          <a:p>
            <a:pPr lvl="1"/>
            <a:r>
              <a:rPr lang="en-IE" dirty="0" smtClean="0"/>
              <a:t>This is where your knowledge of the constructs and existing theories in your area come in to play </a:t>
            </a:r>
          </a:p>
          <a:p>
            <a:pPr lvl="2"/>
            <a:r>
              <a:rPr lang="en-IE" dirty="0" smtClean="0"/>
              <a:t>You interpret your statistical findings through the lens of your subject area</a:t>
            </a:r>
          </a:p>
          <a:p>
            <a:pPr lvl="2"/>
            <a:r>
              <a:rPr lang="en-IE" dirty="0" smtClean="0"/>
              <a:t>Why including relevant background and related research is important in your reporting</a:t>
            </a:r>
            <a:endParaRPr lang="en-GB" dirty="0" smtClean="0"/>
          </a:p>
        </p:txBody>
      </p:sp>
    </p:spTree>
    <p:extLst>
      <p:ext uri="{BB962C8B-B14F-4D97-AF65-F5344CB8AC3E}">
        <p14:creationId xmlns:p14="http://schemas.microsoft.com/office/powerpoint/2010/main" val="93011340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Statistical v Practical Significance</a:t>
            </a:r>
            <a:endParaRPr lang="en-IE" dirty="0"/>
          </a:p>
        </p:txBody>
      </p:sp>
      <p:sp>
        <p:nvSpPr>
          <p:cNvPr id="3" name="Content Placeholder 2"/>
          <p:cNvSpPr>
            <a:spLocks noGrp="1"/>
          </p:cNvSpPr>
          <p:nvPr>
            <p:ph sz="quarter" idx="1"/>
          </p:nvPr>
        </p:nvSpPr>
        <p:spPr/>
        <p:txBody>
          <a:bodyPr/>
          <a:lstStyle/>
          <a:p>
            <a:r>
              <a:rPr lang="en-IE" dirty="0" smtClean="0"/>
              <a:t>A small correlation co-efficient can reach statistical significance.</a:t>
            </a:r>
          </a:p>
          <a:p>
            <a:r>
              <a:rPr lang="en-IE" dirty="0" smtClean="0"/>
              <a:t>This doesn’t mean anything practically.</a:t>
            </a:r>
          </a:p>
          <a:p>
            <a:r>
              <a:rPr lang="en-IE" dirty="0" smtClean="0"/>
              <a:t>Need to consider  both the co-efficient and the amount of shared variance (squaring the co-efficient) .</a:t>
            </a:r>
          </a:p>
          <a:p>
            <a:pPr lvl="1"/>
            <a:r>
              <a:rPr lang="en-IE" dirty="0" smtClean="0"/>
              <a:t>E.g. a coefficient of 0.2 explains 4% of the shared variance</a:t>
            </a:r>
          </a:p>
          <a:p>
            <a:r>
              <a:rPr lang="en-IE" dirty="0" smtClean="0"/>
              <a:t>Need also to consider other research into the area and compare your findings with those</a:t>
            </a:r>
          </a:p>
          <a:p>
            <a:pPr lvl="1"/>
            <a:r>
              <a:rPr lang="en-IE" dirty="0" smtClean="0"/>
              <a:t>Even though your research explains only a small amount of the variance it may be more than others have found (or less).</a:t>
            </a:r>
            <a:endParaRPr lang="en-IE" dirty="0"/>
          </a:p>
        </p:txBody>
      </p:sp>
      <p:sp>
        <p:nvSpPr>
          <p:cNvPr id="4" name="Date Placeholder 3"/>
          <p:cNvSpPr>
            <a:spLocks noGrp="1"/>
          </p:cNvSpPr>
          <p:nvPr>
            <p:ph type="dt" sz="half" idx="10"/>
          </p:nvPr>
        </p:nvSpPr>
        <p:spPr/>
        <p:txBody>
          <a:bodyPr/>
          <a:lstStyle/>
          <a:p>
            <a:endParaRPr lang="en-IE" dirty="0"/>
          </a:p>
        </p:txBody>
      </p:sp>
    </p:spTree>
    <p:extLst>
      <p:ext uri="{BB962C8B-B14F-4D97-AF65-F5344CB8AC3E}">
        <p14:creationId xmlns:p14="http://schemas.microsoft.com/office/powerpoint/2010/main" val="318556960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Sample size and correlation</a:t>
            </a:r>
            <a:endParaRPr lang="en-IE" dirty="0"/>
          </a:p>
        </p:txBody>
      </p:sp>
      <p:sp>
        <p:nvSpPr>
          <p:cNvPr id="3" name="Date Placeholder 2"/>
          <p:cNvSpPr>
            <a:spLocks noGrp="1"/>
          </p:cNvSpPr>
          <p:nvPr>
            <p:ph type="dt" sz="half" idx="10"/>
          </p:nvPr>
        </p:nvSpPr>
        <p:spPr/>
        <p:txBody>
          <a:bodyPr/>
          <a:lstStyle/>
          <a:p>
            <a:endParaRPr lang="en-IE" dirty="0"/>
          </a:p>
        </p:txBody>
      </p:sp>
      <p:sp>
        <p:nvSpPr>
          <p:cNvPr id="4" name="Content Placeholder 3"/>
          <p:cNvSpPr>
            <a:spLocks noGrp="1"/>
          </p:cNvSpPr>
          <p:nvPr>
            <p:ph sz="quarter" idx="1"/>
          </p:nvPr>
        </p:nvSpPr>
        <p:spPr/>
        <p:txBody>
          <a:bodyPr/>
          <a:lstStyle/>
          <a:p>
            <a:r>
              <a:rPr lang="en-IE" dirty="0" smtClean="0"/>
              <a:t>In small samples (e.g. n=30) you may have moderate correlation that does not reach statistical significance</a:t>
            </a:r>
          </a:p>
          <a:p>
            <a:r>
              <a:rPr lang="en-IE" dirty="0" smtClean="0"/>
              <a:t>In larger samples (n=100+) small correlations may reach statistical significance</a:t>
            </a:r>
          </a:p>
          <a:p>
            <a:r>
              <a:rPr lang="en-IE" dirty="0" smtClean="0"/>
              <a:t>You need to report statistical significance but also the strength of the relationship and the amount of shared variance.</a:t>
            </a:r>
            <a:endParaRPr lang="en-IE" dirty="0"/>
          </a:p>
        </p:txBody>
      </p:sp>
    </p:spTree>
    <p:extLst>
      <p:ext uri="{BB962C8B-B14F-4D97-AF65-F5344CB8AC3E}">
        <p14:creationId xmlns:p14="http://schemas.microsoft.com/office/powerpoint/2010/main" val="341584536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Spearman (Non-parametric)</a:t>
            </a:r>
            <a:endParaRPr lang="en-IE" dirty="0"/>
          </a:p>
        </p:txBody>
      </p:sp>
      <p:sp>
        <p:nvSpPr>
          <p:cNvPr id="3" name="Date Placeholder 2"/>
          <p:cNvSpPr>
            <a:spLocks noGrp="1"/>
          </p:cNvSpPr>
          <p:nvPr>
            <p:ph type="dt" sz="half" idx="10"/>
          </p:nvPr>
        </p:nvSpPr>
        <p:spPr/>
        <p:txBody>
          <a:bodyPr/>
          <a:lstStyle/>
          <a:p>
            <a:endParaRPr lang="en-IE" dirty="0"/>
          </a:p>
        </p:txBody>
      </p:sp>
      <p:sp>
        <p:nvSpPr>
          <p:cNvPr id="4" name="Content Placeholder 3"/>
          <p:cNvSpPr>
            <a:spLocks noGrp="1"/>
          </p:cNvSpPr>
          <p:nvPr>
            <p:ph sz="quarter" idx="1"/>
          </p:nvPr>
        </p:nvSpPr>
        <p:spPr/>
        <p:txBody>
          <a:bodyPr/>
          <a:lstStyle/>
          <a:p>
            <a:r>
              <a:rPr lang="en-GB" dirty="0" smtClean="0"/>
              <a:t>Doesn’t </a:t>
            </a:r>
            <a:r>
              <a:rPr lang="en-GB" dirty="0"/>
              <a:t>require </a:t>
            </a:r>
            <a:r>
              <a:rPr lang="en-GB" dirty="0" smtClean="0"/>
              <a:t>normality</a:t>
            </a:r>
          </a:p>
          <a:p>
            <a:r>
              <a:rPr lang="en-GB" dirty="0" smtClean="0"/>
              <a:t>Requires independent observations</a:t>
            </a:r>
          </a:p>
          <a:p>
            <a:r>
              <a:rPr lang="en-GB" dirty="0" smtClean="0"/>
              <a:t>Use when assumptions of Pearson are violated or when data is not scale</a:t>
            </a:r>
            <a:endParaRPr lang="en-GB" dirty="0"/>
          </a:p>
          <a:p>
            <a:r>
              <a:rPr lang="en-GB" dirty="0" smtClean="0"/>
              <a:t>Spearman - Requires </a:t>
            </a:r>
            <a:r>
              <a:rPr lang="en-GB" dirty="0"/>
              <a:t>a </a:t>
            </a:r>
            <a:r>
              <a:rPr lang="en-GB" dirty="0" err="1"/>
              <a:t>monontonic</a:t>
            </a:r>
            <a:r>
              <a:rPr lang="en-GB" dirty="0"/>
              <a:t> relationship – as one variable increases, so does the other or as one increases the other decreases</a:t>
            </a:r>
          </a:p>
          <a:p>
            <a:endParaRPr lang="en-IE" dirty="0"/>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4324350"/>
            <a:ext cx="4792663"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77246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noFill/>
        <a:ln w="38100"/>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1731</TotalTime>
  <Words>9640</Words>
  <Application>Microsoft Office PowerPoint</Application>
  <PresentationFormat>On-screen Show (4:3)</PresentationFormat>
  <Paragraphs>1138</Paragraphs>
  <Slides>144</Slides>
  <Notes>18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144</vt:i4>
      </vt:variant>
    </vt:vector>
  </HeadingPairs>
  <TitlesOfParts>
    <vt:vector size="146" baseType="lpstr">
      <vt:lpstr>Origin</vt:lpstr>
      <vt:lpstr>Equation</vt:lpstr>
      <vt:lpstr>Probability and Statistical Inference</vt:lpstr>
      <vt:lpstr>Before Inferential Statistics…</vt:lpstr>
      <vt:lpstr>The General Linear Statistical Model</vt:lpstr>
      <vt:lpstr>Correlation - what are we interested in?</vt:lpstr>
      <vt:lpstr>Scatterplots</vt:lpstr>
      <vt:lpstr>Positive Correlation</vt:lpstr>
      <vt:lpstr>Positive Correlation</vt:lpstr>
      <vt:lpstr>Negative Correlation</vt:lpstr>
      <vt:lpstr>Negative Correlation</vt:lpstr>
      <vt:lpstr>No Correlation</vt:lpstr>
      <vt:lpstr>No Correlation</vt:lpstr>
      <vt:lpstr>PowerPoint Presentation</vt:lpstr>
      <vt:lpstr>PowerPoint Presentation</vt:lpstr>
      <vt:lpstr>PowerPoint Presentation</vt:lpstr>
      <vt:lpstr>Correlation</vt:lpstr>
      <vt:lpstr>Identify the strength and direction of the following data sets.</vt:lpstr>
      <vt:lpstr>Simple Example</vt:lpstr>
      <vt:lpstr>Simple Example</vt:lpstr>
      <vt:lpstr>Simple Example</vt:lpstr>
      <vt:lpstr>Simple Example</vt:lpstr>
      <vt:lpstr>Simple Example</vt:lpstr>
      <vt:lpstr>Simple Example</vt:lpstr>
      <vt:lpstr>Simple Example</vt:lpstr>
      <vt:lpstr>We are really looking at Co-variation</vt:lpstr>
      <vt:lpstr>Parametric v Non-parametric</vt:lpstr>
      <vt:lpstr>What is a Correlation?</vt:lpstr>
      <vt:lpstr>Measuring Relationships</vt:lpstr>
      <vt:lpstr>Linear Correlation</vt:lpstr>
      <vt:lpstr>Modeling Relationships</vt:lpstr>
      <vt:lpstr>Strength of relationships</vt:lpstr>
      <vt:lpstr>Assumptions Parametric Correlation</vt:lpstr>
      <vt:lpstr>Assumptions Parametric Correlation</vt:lpstr>
      <vt:lpstr>Assumptions for Parametric Correlation</vt:lpstr>
      <vt:lpstr>Homoscedasticity</vt:lpstr>
      <vt:lpstr>Homoscedasticity</vt:lpstr>
      <vt:lpstr>Getting Started With Analysis</vt:lpstr>
      <vt:lpstr>Example Pearson Correlation</vt:lpstr>
      <vt:lpstr>Example Pearson Correlation</vt:lpstr>
      <vt:lpstr>Plots and Histograms</vt:lpstr>
      <vt:lpstr>Normal Quantile Plot</vt:lpstr>
      <vt:lpstr>Normal Quantile Plot</vt:lpstr>
      <vt:lpstr>Normal Quantile Plot</vt:lpstr>
      <vt:lpstr>Detrended Q-Q Plot</vt:lpstr>
      <vt:lpstr>How do I inspect a scale variable?</vt:lpstr>
      <vt:lpstr>How do I inspect a scale variable in R?</vt:lpstr>
      <vt:lpstr>How do I inspect a scale variable in R?</vt:lpstr>
      <vt:lpstr>Tests of Normality</vt:lpstr>
      <vt:lpstr>Confidence Intervals</vt:lpstr>
      <vt:lpstr>PowerPoint Presentation</vt:lpstr>
      <vt:lpstr>PowerPoint Presentation</vt:lpstr>
      <vt:lpstr>How to construct a CI?</vt:lpstr>
      <vt:lpstr>CI</vt:lpstr>
      <vt:lpstr>CI</vt:lpstr>
      <vt:lpstr>Skewness and Kurtosis</vt:lpstr>
      <vt:lpstr>Tests of Normality</vt:lpstr>
      <vt:lpstr>So our data has failed the standardised skew</vt:lpstr>
      <vt:lpstr>So our data fails the standardised skew</vt:lpstr>
      <vt:lpstr>Deciding Normality</vt:lpstr>
      <vt:lpstr>So our data fails the standardised skew</vt:lpstr>
      <vt:lpstr>Example Pearson Correlation</vt:lpstr>
      <vt:lpstr>Conducting Correlation Analysis</vt:lpstr>
      <vt:lpstr>Total PCOISS and Total Perceived Stress </vt:lpstr>
      <vt:lpstr>Total PCOISS and Total Perceived Stress</vt:lpstr>
      <vt:lpstr>Total PCOISS and Total Perceived Stress</vt:lpstr>
      <vt:lpstr>Doing an Correlation in R Total PCOISS, Total Perceived Stress</vt:lpstr>
      <vt:lpstr>Things to know about the Correlation Co-efficient</vt:lpstr>
      <vt:lpstr>r2</vt:lpstr>
      <vt:lpstr>Reporting a Pearson Correlation in words</vt:lpstr>
      <vt:lpstr>Covariance</vt:lpstr>
      <vt:lpstr>Covariance</vt:lpstr>
      <vt:lpstr>What is a test of hypotheses?</vt:lpstr>
      <vt:lpstr>Hypothesis Testing</vt:lpstr>
      <vt:lpstr>Hypothesis Testing</vt:lpstr>
      <vt:lpstr>Hypothesis statements:</vt:lpstr>
      <vt:lpstr>The Form of Hypotheses:</vt:lpstr>
      <vt:lpstr>Our example</vt:lpstr>
      <vt:lpstr>When you perform a hypothesis test you make a decision:</vt:lpstr>
      <vt:lpstr>Type I error</vt:lpstr>
      <vt:lpstr>Type II error</vt:lpstr>
      <vt:lpstr>Here is another way to look at the types of errors:</vt:lpstr>
      <vt:lpstr>P-value, a  – statistical significance</vt:lpstr>
      <vt:lpstr>Statistical Significance</vt:lpstr>
      <vt:lpstr>Statistical Significance</vt:lpstr>
      <vt:lpstr>One-tailed and Two-tailed Tests</vt:lpstr>
      <vt:lpstr>One-tailed and Two-tailed Tests</vt:lpstr>
      <vt:lpstr>Hypothesis Testing</vt:lpstr>
      <vt:lpstr>Hypothesis Testing</vt:lpstr>
      <vt:lpstr>Accepting and Rejecting Hypotheses</vt:lpstr>
      <vt:lpstr>Our Example -Doing a Correlation </vt:lpstr>
      <vt:lpstr>P-value</vt:lpstr>
      <vt:lpstr>Reporting the results</vt:lpstr>
      <vt:lpstr>Things to know about the Correlation Co-efficient</vt:lpstr>
      <vt:lpstr>Things to know about the Correlation Co-efficient</vt:lpstr>
      <vt:lpstr>Things to know about the Correlation Co-efficient</vt:lpstr>
      <vt:lpstr>Correlation and Causality</vt:lpstr>
      <vt:lpstr>Correlation and Causality</vt:lpstr>
      <vt:lpstr>Statistical v Practical Significance</vt:lpstr>
      <vt:lpstr>Sample size and correlation</vt:lpstr>
      <vt:lpstr>Spearman (Non-parametric)</vt:lpstr>
      <vt:lpstr>Spearman Correlation in R</vt:lpstr>
      <vt:lpstr>Reporting Spearman and Kendall in words</vt:lpstr>
      <vt:lpstr>Comparison between Samples</vt:lpstr>
      <vt:lpstr>Tests for Group Comparison</vt:lpstr>
      <vt:lpstr>Parametric: t-tests</vt:lpstr>
      <vt:lpstr>t Distribution</vt:lpstr>
      <vt:lpstr>The t Distribution</vt:lpstr>
      <vt:lpstr>t distribution critical values table</vt:lpstr>
      <vt:lpstr>Comparison between Conditions</vt:lpstr>
      <vt:lpstr>t-test</vt:lpstr>
      <vt:lpstr>t-test</vt:lpstr>
      <vt:lpstr>Formula for test statistic</vt:lpstr>
      <vt:lpstr>Types of t-tests cont.</vt:lpstr>
      <vt:lpstr>Assumptions</vt:lpstr>
      <vt:lpstr>Assumptions of the t-test</vt:lpstr>
      <vt:lpstr>Independent t-test using SPSS</vt:lpstr>
      <vt:lpstr>Independent t-test Example</vt:lpstr>
      <vt:lpstr>Independent t-test in R</vt:lpstr>
      <vt:lpstr>Independent t-test in R</vt:lpstr>
      <vt:lpstr>Testing for Homogeneity of Variance</vt:lpstr>
      <vt:lpstr>Independent t-test in R</vt:lpstr>
      <vt:lpstr>Calculating effect size</vt:lpstr>
      <vt:lpstr>Calculating effect size</vt:lpstr>
      <vt:lpstr>Assumptions for Non-Parametric Tests</vt:lpstr>
      <vt:lpstr>Non-Parametric Example from Andy Field </vt:lpstr>
      <vt:lpstr>Non-Parametric: Comparing two independent conditions</vt:lpstr>
      <vt:lpstr>Ranking Data</vt:lpstr>
      <vt:lpstr>Ranking the Depression scores for Wednesday and Sunday</vt:lpstr>
      <vt:lpstr>Provisional analysis using IBM SPSS</vt:lpstr>
      <vt:lpstr>Provisional analysis using R</vt:lpstr>
      <vt:lpstr>Mann-Whitney Test</vt:lpstr>
      <vt:lpstr>PowerPoint Presentation</vt:lpstr>
      <vt:lpstr>PowerPoint Presentation</vt:lpstr>
      <vt:lpstr>Mann-Whitney test</vt:lpstr>
      <vt:lpstr>The U Value</vt:lpstr>
      <vt:lpstr>Calculating an Effect Size</vt:lpstr>
      <vt:lpstr>Reporting the Results</vt:lpstr>
      <vt:lpstr>In R – Mann Whitney U</vt:lpstr>
      <vt:lpstr>Relationships and Causality</vt:lpstr>
      <vt:lpstr>Relationships and Causality</vt:lpstr>
      <vt:lpstr>Causal Relationship</vt:lpstr>
      <vt:lpstr>Causal Relationship - Association</vt:lpstr>
      <vt:lpstr>Causal Relationship – Time Order</vt:lpstr>
      <vt:lpstr>Causal Relationship – Non-spuriousness</vt:lpstr>
      <vt:lpstr>Relationships and Causality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Statistical Inference</dc:title>
  <dc:creator>DIT</dc:creator>
  <cp:lastModifiedBy>DIT</cp:lastModifiedBy>
  <cp:revision>362</cp:revision>
  <dcterms:created xsi:type="dcterms:W3CDTF">2015-10-13T15:34:37Z</dcterms:created>
  <dcterms:modified xsi:type="dcterms:W3CDTF">2018-09-28T20:01:12Z</dcterms:modified>
</cp:coreProperties>
</file>