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3"/>
  </p:notesMasterIdLst>
  <p:sldIdLst>
    <p:sldId id="256" r:id="rId2"/>
    <p:sldId id="778" r:id="rId3"/>
    <p:sldId id="687" r:id="rId4"/>
    <p:sldId id="760" r:id="rId5"/>
    <p:sldId id="761" r:id="rId6"/>
    <p:sldId id="762" r:id="rId7"/>
    <p:sldId id="763" r:id="rId8"/>
    <p:sldId id="764" r:id="rId9"/>
    <p:sldId id="765" r:id="rId10"/>
    <p:sldId id="766" r:id="rId11"/>
    <p:sldId id="767" r:id="rId12"/>
    <p:sldId id="777" r:id="rId13"/>
    <p:sldId id="688" r:id="rId14"/>
    <p:sldId id="689" r:id="rId15"/>
    <p:sldId id="690" r:id="rId16"/>
    <p:sldId id="691" r:id="rId17"/>
    <p:sldId id="692" r:id="rId18"/>
    <p:sldId id="693" r:id="rId19"/>
    <p:sldId id="694" r:id="rId20"/>
    <p:sldId id="695" r:id="rId21"/>
    <p:sldId id="696" r:id="rId22"/>
    <p:sldId id="697" r:id="rId23"/>
    <p:sldId id="698" r:id="rId24"/>
    <p:sldId id="699" r:id="rId25"/>
    <p:sldId id="700" r:id="rId26"/>
    <p:sldId id="701" r:id="rId27"/>
    <p:sldId id="702" r:id="rId28"/>
    <p:sldId id="703" r:id="rId29"/>
    <p:sldId id="704" r:id="rId30"/>
    <p:sldId id="705" r:id="rId31"/>
    <p:sldId id="706" r:id="rId32"/>
    <p:sldId id="770" r:id="rId33"/>
    <p:sldId id="708" r:id="rId34"/>
    <p:sldId id="707" r:id="rId35"/>
    <p:sldId id="771" r:id="rId36"/>
    <p:sldId id="709" r:id="rId37"/>
    <p:sldId id="710" r:id="rId38"/>
    <p:sldId id="711" r:id="rId39"/>
    <p:sldId id="712" r:id="rId40"/>
    <p:sldId id="713" r:id="rId41"/>
    <p:sldId id="715" r:id="rId42"/>
    <p:sldId id="719" r:id="rId43"/>
    <p:sldId id="776" r:id="rId44"/>
    <p:sldId id="768" r:id="rId45"/>
    <p:sldId id="774" r:id="rId46"/>
    <p:sldId id="775" r:id="rId47"/>
    <p:sldId id="772" r:id="rId48"/>
    <p:sldId id="721" r:id="rId49"/>
    <p:sldId id="722" r:id="rId50"/>
    <p:sldId id="731" r:id="rId51"/>
    <p:sldId id="732" r:id="rId52"/>
    <p:sldId id="733" r:id="rId53"/>
    <p:sldId id="734" r:id="rId54"/>
    <p:sldId id="735" r:id="rId55"/>
    <p:sldId id="736" r:id="rId56"/>
    <p:sldId id="740" r:id="rId57"/>
    <p:sldId id="741" r:id="rId58"/>
    <p:sldId id="742" r:id="rId59"/>
    <p:sldId id="743" r:id="rId60"/>
    <p:sldId id="744" r:id="rId61"/>
    <p:sldId id="749" r:id="rId62"/>
    <p:sldId id="750" r:id="rId63"/>
    <p:sldId id="751" r:id="rId64"/>
    <p:sldId id="752" r:id="rId65"/>
    <p:sldId id="753" r:id="rId66"/>
    <p:sldId id="754" r:id="rId67"/>
    <p:sldId id="755" r:id="rId68"/>
    <p:sldId id="756" r:id="rId69"/>
    <p:sldId id="757" r:id="rId70"/>
    <p:sldId id="758" r:id="rId71"/>
    <p:sldId id="759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22" autoAdjust="0"/>
    <p:restoredTop sz="94660"/>
  </p:normalViewPr>
  <p:slideViewPr>
    <p:cSldViewPr>
      <p:cViewPr varScale="1">
        <p:scale>
          <a:sx n="89" d="100"/>
          <a:sy n="89" d="100"/>
        </p:scale>
        <p:origin x="-134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3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8D809-4254-4BB0-AAD1-5A228739B9B0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56092-1756-4081-9979-36BCB3FBE215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6668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C2DF01-9E39-4011-A02B-A2299767213C}" type="slidenum">
              <a:rPr lang="en-US"/>
              <a:pPr/>
              <a:t>13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Usually, you only have access to samples which means you never capture a population as a whole</a:t>
            </a:r>
          </a:p>
          <a:p>
            <a:r>
              <a:rPr lang="en-GB"/>
              <a:t>Need to be careful that your samples is representative of your population</a:t>
            </a:r>
          </a:p>
          <a:p>
            <a:endParaRPr lang="en-GB"/>
          </a:p>
          <a:p>
            <a:endParaRPr lang="en-GB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DBC2EF-3072-4F14-B684-24D9162B6A08}" type="slidenum">
              <a:rPr lang="en-US"/>
              <a:pPr/>
              <a:t>14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zh-CN" b="1" dirty="0"/>
          </a:p>
          <a:p>
            <a:r>
              <a:rPr lang="en-GB" altLang="zh-CN" dirty="0"/>
              <a:t>There are lots of different types of t-tests, which need to be used depending on the type of data you have</a:t>
            </a:r>
          </a:p>
          <a:p>
            <a:endParaRPr lang="en-GB" altLang="zh-CN" dirty="0"/>
          </a:p>
          <a:p>
            <a:r>
              <a:rPr lang="en-GB" altLang="zh-CN" dirty="0"/>
              <a:t>(equal) interval measures</a:t>
            </a:r>
          </a:p>
          <a:p>
            <a:pPr lvl="1"/>
            <a:r>
              <a:rPr lang="en-GB" altLang="zh-CN" dirty="0"/>
              <a:t>Scales in which the difference between consecutive measuring points on the scale is of equal value throughout</a:t>
            </a:r>
          </a:p>
          <a:p>
            <a:pPr lvl="1"/>
            <a:r>
              <a:rPr lang="en-GB" altLang="zh-CN" dirty="0"/>
              <a:t>No arbitrary zero, </a:t>
            </a:r>
            <a:r>
              <a:rPr lang="en-GB" altLang="zh-CN" dirty="0" err="1"/>
              <a:t>ie</a:t>
            </a:r>
            <a:r>
              <a:rPr lang="en-GB" altLang="zh-CN" dirty="0"/>
              <a:t> positive and negative measures, </a:t>
            </a:r>
            <a:r>
              <a:rPr lang="en-GB" altLang="zh-CN" dirty="0" err="1"/>
              <a:t>eg</a:t>
            </a:r>
            <a:r>
              <a:rPr lang="en-GB" altLang="zh-CN" dirty="0"/>
              <a:t> temperature</a:t>
            </a:r>
          </a:p>
          <a:p>
            <a:endParaRPr lang="en-GB" altLang="zh-CN" dirty="0"/>
          </a:p>
          <a:p>
            <a:r>
              <a:rPr lang="en-GB" altLang="zh-CN" dirty="0"/>
              <a:t>Ordinal measures</a:t>
            </a:r>
          </a:p>
          <a:p>
            <a:pPr lvl="1"/>
            <a:r>
              <a:rPr lang="en-GB" altLang="zh-CN" dirty="0"/>
              <a:t>Scales on which the items can be ranked in order</a:t>
            </a:r>
          </a:p>
          <a:p>
            <a:pPr lvl="1"/>
            <a:r>
              <a:rPr lang="en-GB" altLang="zh-CN" dirty="0"/>
              <a:t>There is an order of magnitude but intervals may vary, </a:t>
            </a:r>
            <a:r>
              <a:rPr lang="en-GB" altLang="zh-CN" dirty="0" err="1"/>
              <a:t>ie</a:t>
            </a:r>
            <a:r>
              <a:rPr lang="en-GB" altLang="zh-CN" dirty="0"/>
              <a:t> one item on the scale is more or less than another but it is not clear by how much as this cannot be measured</a:t>
            </a:r>
          </a:p>
          <a:p>
            <a:pPr lvl="1"/>
            <a:r>
              <a:rPr lang="en-GB" altLang="zh-CN" dirty="0"/>
              <a:t>Often statements/ feelings are attached to numbers which can then be used for rating; in fact, this data can only be ranked (from highest to lowest) , </a:t>
            </a:r>
            <a:r>
              <a:rPr lang="en-GB" altLang="zh-CN" dirty="0" err="1"/>
              <a:t>ie</a:t>
            </a:r>
            <a:r>
              <a:rPr lang="en-GB" altLang="zh-CN" dirty="0"/>
              <a:t> what score had the highest turn-out </a:t>
            </a:r>
          </a:p>
          <a:p>
            <a:pPr lvl="2"/>
            <a:r>
              <a:rPr lang="en-GB" altLang="zh-CN" dirty="0"/>
              <a:t>1= very good, 2= good, 3= neutral, 4= bad, 5= very bad</a:t>
            </a:r>
          </a:p>
          <a:p>
            <a:endParaRPr lang="en-GB" altLang="zh-CN" dirty="0"/>
          </a:p>
          <a:p>
            <a:r>
              <a:rPr lang="en-GB" altLang="zh-CN" dirty="0"/>
              <a:t>Different measurements have a direct influence on the way analysis is conducted because some of them are more amenable to mathematical operations than others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9E014-23E6-43BC-BBDB-AD76EB2CACCF}" type="slidenum">
              <a:rPr lang="en-US"/>
              <a:pPr/>
              <a:t>15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85800" lvl="1" indent="-228600"/>
            <a:endParaRPr lang="en-GB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1188BA-8FCD-4F8A-A211-95AFF0FE152E}" type="slidenum">
              <a:rPr lang="en-US"/>
              <a:pPr/>
              <a:t>19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Is the activation different when you compare 2 different conditions?</a:t>
            </a:r>
          </a:p>
          <a:p>
            <a:endParaRPr lang="en-GB" dirty="0"/>
          </a:p>
          <a:p>
            <a:r>
              <a:rPr lang="en-GB" dirty="0"/>
              <a:t>Exp. 1: reading script is compared to “Reading” finger spelling (sign)</a:t>
            </a:r>
          </a:p>
          <a:p>
            <a:r>
              <a:rPr lang="en-GB" dirty="0"/>
              <a:t>or</a:t>
            </a:r>
            <a:endParaRPr lang="en-GB" b="1" dirty="0"/>
          </a:p>
          <a:p>
            <a:r>
              <a:rPr lang="en-GB" dirty="0"/>
              <a:t>Exp. 2: when  picture naming is compared to reading aloud those exact object labels (</a:t>
            </a:r>
            <a:r>
              <a:rPr lang="en-GB" dirty="0" err="1"/>
              <a:t>eg</a:t>
            </a:r>
            <a:r>
              <a:rPr lang="en-GB" dirty="0"/>
              <a:t>, naming the picture of a tiger versus reading the word “tiger”)?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A1F2-BA7D-4F46-ABA9-4A73B81F378B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</a:t>
            </a:r>
            <a:endParaRPr lang="en-GB" b="1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E5A1F2-BA7D-4F46-ABA9-4A73B81F378B}" type="slidenum">
              <a:rPr lang="en-US"/>
              <a:pPr/>
              <a:t>21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or</a:t>
            </a:r>
            <a:endParaRPr lang="en-GB" b="1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5E93F-B02D-4CDE-B67D-C57071516338}" type="slidenum">
              <a:rPr lang="en-US"/>
              <a:pPr/>
              <a:t>22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t-value+ an end product of a calculation</a:t>
            </a:r>
          </a:p>
          <a:p>
            <a:r>
              <a:rPr lang="en-GB" dirty="0" err="1"/>
              <a:t>df</a:t>
            </a:r>
            <a:r>
              <a:rPr lang="en-GB" dirty="0"/>
              <a:t> = degrees of freedom (the number of individual scores that can vary without changing the sample mean)</a:t>
            </a:r>
          </a:p>
          <a:p>
            <a:endParaRPr lang="en-GB" altLang="zh-CN" b="1" dirty="0"/>
          </a:p>
          <a:p>
            <a:r>
              <a:rPr lang="en-GB" altLang="zh-CN" b="1" dirty="0"/>
              <a:t>Standard error</a:t>
            </a:r>
            <a:endParaRPr lang="en-US" altLang="zh-CN" dirty="0"/>
          </a:p>
          <a:p>
            <a:r>
              <a:rPr lang="en-GB" altLang="zh-CN" dirty="0"/>
              <a:t>Is the </a:t>
            </a:r>
            <a:r>
              <a:rPr lang="en-GB" altLang="zh-CN" b="1" dirty="0"/>
              <a:t>standard deviation of sample means</a:t>
            </a:r>
            <a:endParaRPr lang="en-GB" altLang="zh-CN" dirty="0"/>
          </a:p>
          <a:p>
            <a:r>
              <a:rPr lang="en-GB" altLang="zh-CN" dirty="0"/>
              <a:t>It is a measure of </a:t>
            </a:r>
            <a:r>
              <a:rPr lang="en-GB" altLang="zh-CN" b="1" dirty="0"/>
              <a:t>how representative a sample is likely to be of the population</a:t>
            </a:r>
            <a:endParaRPr lang="en-US" altLang="zh-CN" dirty="0"/>
          </a:p>
          <a:p>
            <a:pPr lvl="1"/>
            <a:r>
              <a:rPr lang="en-GB" altLang="zh-CN" dirty="0"/>
              <a:t>Large SE (relative to the sample mean): lots of variability between means of different samples </a:t>
            </a:r>
            <a:r>
              <a:rPr lang="en-GB" altLang="zh-CN" dirty="0">
                <a:sym typeface="Wingdings" pitchFamily="2" charset="2"/>
              </a:rPr>
              <a:t></a:t>
            </a:r>
            <a:r>
              <a:rPr lang="en-GB" altLang="zh-CN" dirty="0"/>
              <a:t> used sample may not be representative of a population</a:t>
            </a:r>
          </a:p>
          <a:p>
            <a:pPr lvl="1"/>
            <a:r>
              <a:rPr lang="en-GB" altLang="zh-CN" dirty="0"/>
              <a:t>Small SE: most sample means are similar to the population mean </a:t>
            </a:r>
            <a:r>
              <a:rPr lang="en-GB" altLang="zh-CN" dirty="0">
                <a:sym typeface="Wingdings" pitchFamily="2" charset="2"/>
              </a:rPr>
              <a:t></a:t>
            </a:r>
            <a:r>
              <a:rPr lang="en-GB" altLang="zh-CN" dirty="0"/>
              <a:t> sample is likely to be an accurate reflection of the population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69B5DF-009E-4AF5-B1E9-5D8C962473DD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zh-CN" b="1"/>
              <a:t>2-tailed tests vs one-tailed tests</a:t>
            </a:r>
            <a:endParaRPr lang="en-GB" altLang="zh-CN"/>
          </a:p>
          <a:p>
            <a:pPr>
              <a:lnSpc>
                <a:spcPct val="90000"/>
              </a:lnSpc>
            </a:pPr>
            <a:endParaRPr lang="en-GB" altLang="zh-CN"/>
          </a:p>
          <a:p>
            <a:pPr>
              <a:lnSpc>
                <a:spcPct val="90000"/>
              </a:lnSpc>
            </a:pPr>
            <a:r>
              <a:rPr lang="en-GB" altLang="zh-CN"/>
              <a:t>If you set alpha-level at 0.05, there is 5% “area” in which a score would fall (outside where it is expected) </a:t>
            </a:r>
          </a:p>
          <a:p>
            <a:pPr>
              <a:lnSpc>
                <a:spcPct val="90000"/>
              </a:lnSpc>
            </a:pPr>
            <a:r>
              <a:rPr lang="en-GB" altLang="zh-CN"/>
              <a:t>2-tailed tests leave room for this area to occur on both extreme ends, ie improvement may be either positive or negative (ie, 2,5% at either end)</a:t>
            </a:r>
          </a:p>
          <a:p>
            <a:pPr>
              <a:lnSpc>
                <a:spcPct val="90000"/>
              </a:lnSpc>
            </a:pPr>
            <a:r>
              <a:rPr lang="en-GB" altLang="zh-CN"/>
              <a:t>One-tailed tests deny this and assume that the 5% can only occur at one extreme end (5%)</a:t>
            </a:r>
          </a:p>
          <a:p>
            <a:pPr>
              <a:lnSpc>
                <a:spcPct val="90000"/>
              </a:lnSpc>
            </a:pPr>
            <a:r>
              <a:rPr lang="en-GB" altLang="zh-CN"/>
              <a:t>Both tails are meaningful in behavioural studies and should be favoured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</a:pPr>
            <a:endParaRPr lang="en-GB" altLang="zh-CN"/>
          </a:p>
          <a:p>
            <a:pPr>
              <a:lnSpc>
                <a:spcPct val="90000"/>
              </a:lnSpc>
            </a:pPr>
            <a:r>
              <a:rPr lang="en-GB" b="1"/>
              <a:t>2 sample t-tests vs 1 sample t-tests</a:t>
            </a:r>
            <a:endParaRPr lang="en-GB" altLang="zh-CN"/>
          </a:p>
          <a:p>
            <a:pPr>
              <a:lnSpc>
                <a:spcPct val="90000"/>
              </a:lnSpc>
            </a:pPr>
            <a:r>
              <a:rPr lang="en-GB"/>
              <a:t>2 sample t-tests compare the mean of 2 samples (both means are measured within the experiment) </a:t>
            </a:r>
          </a:p>
          <a:p>
            <a:pPr>
              <a:lnSpc>
                <a:spcPct val="90000"/>
              </a:lnSpc>
            </a:pPr>
            <a:r>
              <a:rPr lang="en-GB"/>
              <a:t>1 sample t-tests compare the mean of one sample to a known value, often </a:t>
            </a:r>
            <a:r>
              <a:rPr lang="en-US"/>
              <a:t>a (previously known) population mean </a:t>
            </a:r>
          </a:p>
          <a:p>
            <a:pPr>
              <a:lnSpc>
                <a:spcPct val="90000"/>
              </a:lnSpc>
            </a:pPr>
            <a:endParaRPr lang="en-GB"/>
          </a:p>
          <a:p>
            <a:pPr>
              <a:lnSpc>
                <a:spcPct val="90000"/>
              </a:lnSpc>
            </a:pPr>
            <a:r>
              <a:rPr lang="en-GB"/>
              <a:t>In fMRI: compare either 2 activation means of 2 different groups to each other or see if your one sample reaches a level  of activation that you are expecting given some prior knowledge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3E08C7-D96B-4C31-8CA8-059D1DDC029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EA3DC9-C76C-4714-A274-96DB374BA2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8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274638"/>
            <a:ext cx="7708900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77901" y="1600200"/>
            <a:ext cx="7708900" cy="21859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901" y="3938588"/>
            <a:ext cx="7708900" cy="2187575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4240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4D39134-E796-47AC-BF60-20A414EF07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867D989-59E2-43E1-87A3-3C4C391DADF5}" type="datetimeFigureOut">
              <a:rPr lang="en-IE" smtClean="0"/>
              <a:t>17/10/2018</a:t>
            </a:fld>
            <a:endParaRPr lang="en-I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B9FF3A8-384E-41AC-A837-7A5B90090538}" type="slidenum">
              <a:rPr lang="en-IE" smtClean="0"/>
              <a:t>‹#›</a:t>
            </a:fld>
            <a:endParaRPr lang="en-IE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asycalculation.com/statistics/t-distribution-critical-value-table.ph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Probability and Statistical Inference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Difference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35496" y="5733256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Sources used in creation of  this lecture: </a:t>
            </a:r>
          </a:p>
          <a:p>
            <a:r>
              <a:rPr lang="en-IE" dirty="0"/>
              <a:t>Statistics and Data Analysis, Peck, Olsen and Devore; Discovering Statistics Using </a:t>
            </a:r>
            <a:r>
              <a:rPr lang="en-IE" dirty="0" smtClean="0"/>
              <a:t>R</a:t>
            </a:r>
          </a:p>
          <a:p>
            <a:r>
              <a:rPr lang="en-IE" dirty="0" smtClean="0"/>
              <a:t>Field</a:t>
            </a:r>
            <a:r>
              <a:rPr lang="en-IE" smtClean="0"/>
              <a:t>, Miles and Field; </a:t>
            </a:r>
            <a:r>
              <a:rPr lang="en-IE" dirty="0"/>
              <a:t>Understanding Basic Statistics, </a:t>
            </a:r>
            <a:r>
              <a:rPr lang="en-IE" dirty="0" err="1"/>
              <a:t>Brase</a:t>
            </a:r>
            <a:r>
              <a:rPr lang="en-IE" dirty="0"/>
              <a:t> and </a:t>
            </a:r>
            <a:r>
              <a:rPr lang="en-IE" dirty="0" err="1"/>
              <a:t>Brase;SPSS</a:t>
            </a:r>
            <a:r>
              <a:rPr lang="en-IE" dirty="0"/>
              <a:t> Survival Manual, Julie Pallant</a:t>
            </a:r>
          </a:p>
        </p:txBody>
      </p:sp>
    </p:spTree>
    <p:extLst>
      <p:ext uri="{BB962C8B-B14F-4D97-AF65-F5344CB8AC3E}">
        <p14:creationId xmlns:p14="http://schemas.microsoft.com/office/powerpoint/2010/main" val="36175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Relationships and Causality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IE" dirty="0" smtClean="0"/>
              <a:t>Causality</a:t>
            </a:r>
          </a:p>
          <a:p>
            <a:pPr lvl="1"/>
            <a:r>
              <a:rPr lang="en-IE" dirty="0" smtClean="0"/>
              <a:t>Determining how particular sets of conditions (represented by variables) lead to particular outcomes (also represented by variables)</a:t>
            </a:r>
          </a:p>
          <a:p>
            <a:r>
              <a:rPr lang="en-IE" dirty="0" smtClean="0"/>
              <a:t>Seldom are relationships </a:t>
            </a:r>
            <a:r>
              <a:rPr lang="en-IE" b="1" dirty="0" smtClean="0"/>
              <a:t>deterministic</a:t>
            </a:r>
          </a:p>
          <a:p>
            <a:pPr marL="548640" lvl="2">
              <a:spcBef>
                <a:spcPts val="600"/>
              </a:spcBef>
              <a:buClr>
                <a:schemeClr val="accent1"/>
              </a:buClr>
            </a:pPr>
            <a:r>
              <a:rPr lang="en-IE" dirty="0" smtClean="0"/>
              <a:t>Everyone </a:t>
            </a:r>
            <a:r>
              <a:rPr lang="en-IE" dirty="0"/>
              <a:t>completing a university degree will have a higher income than those who do </a:t>
            </a:r>
            <a:r>
              <a:rPr lang="en-IE" dirty="0" smtClean="0"/>
              <a:t>not (unlikely to be true)</a:t>
            </a:r>
            <a:endParaRPr lang="en-IE" dirty="0"/>
          </a:p>
          <a:p>
            <a:r>
              <a:rPr lang="en-IE" dirty="0" smtClean="0"/>
              <a:t>Most are </a:t>
            </a:r>
            <a:r>
              <a:rPr lang="en-IE" b="1" dirty="0" smtClean="0"/>
              <a:t>probabilistic</a:t>
            </a:r>
            <a:r>
              <a:rPr lang="en-IE" dirty="0" smtClean="0"/>
              <a:t> </a:t>
            </a:r>
          </a:p>
          <a:p>
            <a:pPr lvl="1"/>
            <a:r>
              <a:rPr lang="en-IE" dirty="0" smtClean="0"/>
              <a:t>i.e. factors increase or decrease tendency towards particular outcomes</a:t>
            </a:r>
          </a:p>
          <a:p>
            <a:pPr lvl="1"/>
            <a:r>
              <a:rPr lang="en-IE" dirty="0" smtClean="0"/>
              <a:t>Those with a university degree </a:t>
            </a:r>
            <a:r>
              <a:rPr lang="en-IE" i="1" dirty="0" smtClean="0"/>
              <a:t>tend</a:t>
            </a:r>
            <a:r>
              <a:rPr lang="en-IE" dirty="0" smtClean="0"/>
              <a:t> to earn more than those who do not</a:t>
            </a:r>
          </a:p>
          <a:p>
            <a:pPr lvl="1"/>
            <a:r>
              <a:rPr lang="en-IE" dirty="0" smtClean="0"/>
              <a:t>University education is a </a:t>
            </a:r>
            <a:r>
              <a:rPr lang="en-IE" i="1" dirty="0" smtClean="0"/>
              <a:t>factor</a:t>
            </a:r>
            <a:r>
              <a:rPr lang="en-IE" dirty="0" smtClean="0"/>
              <a:t> that pushes another factor (income) in a predictable direction</a:t>
            </a:r>
          </a:p>
          <a:p>
            <a:pPr lvl="1"/>
            <a:endParaRPr lang="en-IE" dirty="0" smtClean="0"/>
          </a:p>
        </p:txBody>
      </p:sp>
    </p:spTree>
    <p:extLst>
      <p:ext uri="{BB962C8B-B14F-4D97-AF65-F5344CB8AC3E}">
        <p14:creationId xmlns:p14="http://schemas.microsoft.com/office/powerpoint/2010/main" val="102422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Difference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015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Alternatives to </a:t>
            </a:r>
            <a:r>
              <a:rPr lang="en-IE" dirty="0" err="1" smtClean="0"/>
              <a:t>plyr</a:t>
            </a:r>
            <a:r>
              <a:rPr lang="en-IE" dirty="0" smtClean="0"/>
              <a:t> and </a:t>
            </a:r>
            <a:r>
              <a:rPr lang="en-IE" dirty="0" err="1" smtClean="0"/>
              <a:t>dplyr</a:t>
            </a:r>
            <a:r>
              <a:rPr lang="en-IE" dirty="0" smtClean="0"/>
              <a:t> for frequencies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To create a frequency table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smtClean="0"/>
              <a:t>table(</a:t>
            </a:r>
            <a:r>
              <a:rPr lang="en-IE" dirty="0" err="1" smtClean="0"/>
              <a:t>x,y</a:t>
            </a:r>
            <a:r>
              <a:rPr lang="en-IE" dirty="0" smtClean="0"/>
              <a:t>)</a:t>
            </a:r>
          </a:p>
          <a:p>
            <a:pPr marL="0" indent="0">
              <a:buNone/>
            </a:pPr>
            <a:endParaRPr lang="en-IE" dirty="0" smtClean="0"/>
          </a:p>
          <a:p>
            <a:r>
              <a:rPr lang="en-IE" dirty="0" smtClean="0"/>
              <a:t>To include percentages (table of proportions)</a:t>
            </a:r>
          </a:p>
          <a:p>
            <a:pPr marL="0" indent="0">
              <a:buNone/>
            </a:pPr>
            <a:r>
              <a:rPr lang="en-IE" dirty="0"/>
              <a:t>	</a:t>
            </a:r>
            <a:r>
              <a:rPr lang="en-IE" dirty="0" err="1" smtClean="0"/>
              <a:t>prop.table</a:t>
            </a:r>
            <a:r>
              <a:rPr lang="en-IE" dirty="0" smtClean="0"/>
              <a:t>(table(</a:t>
            </a:r>
            <a:r>
              <a:rPr lang="en-IE" dirty="0" err="1" smtClean="0"/>
              <a:t>x,y</a:t>
            </a:r>
            <a:r>
              <a:rPr lang="en-IE" dirty="0" smtClean="0"/>
              <a:t>))</a:t>
            </a:r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prop.table</a:t>
            </a:r>
            <a:r>
              <a:rPr lang="en-IE" dirty="0" smtClean="0"/>
              <a:t>(table(</a:t>
            </a:r>
            <a:r>
              <a:rPr lang="en-IE" dirty="0" err="1" smtClean="0"/>
              <a:t>x,y</a:t>
            </a:r>
            <a:r>
              <a:rPr lang="en-IE" dirty="0" smtClean="0"/>
              <a:t>),1) # row percentages</a:t>
            </a:r>
            <a:endParaRPr lang="en-IE" dirty="0"/>
          </a:p>
          <a:p>
            <a:pPr marL="0" indent="0">
              <a:buNone/>
            </a:pPr>
            <a:r>
              <a:rPr lang="en-IE" dirty="0" smtClean="0"/>
              <a:t>	</a:t>
            </a:r>
            <a:r>
              <a:rPr lang="en-IE" dirty="0" err="1" smtClean="0"/>
              <a:t>prop.table</a:t>
            </a:r>
            <a:r>
              <a:rPr lang="en-IE" dirty="0" smtClean="0"/>
              <a:t>(table(</a:t>
            </a:r>
            <a:r>
              <a:rPr lang="en-IE" dirty="0" err="1" smtClean="0"/>
              <a:t>x,y</a:t>
            </a:r>
            <a:r>
              <a:rPr lang="en-IE" dirty="0" smtClean="0"/>
              <a:t>)) #column percentages</a:t>
            </a:r>
            <a:endParaRPr lang="en-IE" dirty="0"/>
          </a:p>
          <a:p>
            <a:pPr marL="0" indent="0">
              <a:buNone/>
            </a:pPr>
            <a:r>
              <a:rPr lang="en-IE" dirty="0"/>
              <a:t>	</a:t>
            </a: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7839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Comparison between Samples</a:t>
            </a:r>
            <a:endParaRPr lang="en-US"/>
          </a:p>
        </p:txBody>
      </p:sp>
      <p:pic>
        <p:nvPicPr>
          <p:cNvPr id="7175" name="Picture 7" descr="sample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2060848"/>
            <a:ext cx="4038600" cy="3402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4860032" y="5589240"/>
            <a:ext cx="3095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Are these groups different?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sz="2000" dirty="0"/>
              <a:t>Sometimes we want to investigate if an effect is different for different groups within our population</a:t>
            </a:r>
          </a:p>
          <a:p>
            <a:pPr marL="0" indent="0">
              <a:buNone/>
            </a:pPr>
            <a:r>
              <a:rPr lang="en-IE" sz="2000" dirty="0"/>
              <a:t>There are a range of statistical tests we can use. </a:t>
            </a:r>
            <a:r>
              <a:rPr lang="en-IE" sz="2000" dirty="0" smtClean="0"/>
              <a:t>The </a:t>
            </a:r>
            <a:r>
              <a:rPr lang="en-IE" sz="2000" dirty="0"/>
              <a:t>choice depends on:</a:t>
            </a:r>
          </a:p>
          <a:p>
            <a:pPr marL="274320" lvl="1" indent="0">
              <a:buNone/>
            </a:pPr>
            <a:r>
              <a:rPr lang="en-IE" sz="1800" dirty="0"/>
              <a:t>The measurement of the variable</a:t>
            </a:r>
          </a:p>
          <a:p>
            <a:pPr marL="274320" lvl="1" indent="0">
              <a:buNone/>
            </a:pPr>
            <a:r>
              <a:rPr lang="en-IE" sz="1800" dirty="0"/>
              <a:t>The shape of the data</a:t>
            </a:r>
          </a:p>
          <a:p>
            <a:pPr marL="0" indent="0">
              <a:buNone/>
            </a:pPr>
            <a:endParaRPr lang="en-IE" sz="2000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848108"/>
            <a:ext cx="4013363" cy="300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7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3" y="-8400"/>
            <a:ext cx="8229600" cy="1143000"/>
          </a:xfrm>
        </p:spPr>
        <p:txBody>
          <a:bodyPr/>
          <a:lstStyle/>
          <a:p>
            <a:r>
              <a:rPr lang="en-GB" dirty="0" smtClean="0"/>
              <a:t>Tests for Group Comparison</a:t>
            </a:r>
            <a:endParaRPr lang="en-US" dirty="0"/>
          </a:p>
        </p:txBody>
      </p:sp>
      <p:graphicFrame>
        <p:nvGraphicFramePr>
          <p:cNvPr id="18464" name="Group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153069"/>
              </p:ext>
            </p:extLst>
          </p:nvPr>
        </p:nvGraphicFramePr>
        <p:xfrm>
          <a:off x="385763" y="1196753"/>
          <a:ext cx="8229600" cy="4440021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343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Independent Samples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Related Samples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also called dependent means test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820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Interval measures/ parametric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Independent samples t-test</a:t>
                      </a:r>
                      <a:r>
                        <a:rPr kumimoji="0" lang="en-GB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*</a:t>
                      </a: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Paired samples t-test**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3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Ordinal/ non-parametric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Mann-Whitney U-Test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Wilcoxon test</a:t>
                      </a: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 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793584" y="5661248"/>
            <a:ext cx="82089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altLang="zh-CN" sz="1600" dirty="0">
                <a:ea typeface="宋体" charset="-122"/>
              </a:rPr>
              <a:t>* 2 </a:t>
            </a:r>
            <a:r>
              <a:rPr lang="en-GB" altLang="zh-CN" sz="1600" dirty="0" smtClean="0">
                <a:ea typeface="宋体" charset="-122"/>
              </a:rPr>
              <a:t>different groups of participants</a:t>
            </a:r>
            <a:endParaRPr lang="en-GB" altLang="zh-CN" sz="1600" dirty="0">
              <a:ea typeface="宋体" charset="-122"/>
            </a:endParaRPr>
          </a:p>
          <a:p>
            <a:pPr algn="l">
              <a:spcBef>
                <a:spcPct val="50000"/>
              </a:spcBef>
            </a:pPr>
            <a:r>
              <a:rPr lang="en-GB" altLang="zh-CN" sz="1600" dirty="0">
                <a:ea typeface="宋体" charset="-122"/>
              </a:rPr>
              <a:t>** 2 </a:t>
            </a:r>
            <a:r>
              <a:rPr lang="en-GB" altLang="zh-CN" sz="1600" dirty="0" smtClean="0">
                <a:ea typeface="宋体" charset="-122"/>
              </a:rPr>
              <a:t>same </a:t>
            </a:r>
            <a:r>
              <a:rPr lang="en-GB" altLang="zh-CN" sz="1600" dirty="0">
                <a:ea typeface="宋体" charset="-122"/>
              </a:rPr>
              <a:t>participants </a:t>
            </a:r>
            <a:r>
              <a:rPr lang="en-GB" altLang="zh-CN" sz="1600" dirty="0" smtClean="0">
                <a:ea typeface="宋体" charset="-122"/>
              </a:rPr>
              <a:t>measured at two different points</a:t>
            </a:r>
            <a:endParaRPr lang="en-US" sz="1600" dirty="0"/>
          </a:p>
        </p:txBody>
      </p:sp>
      <p:pic>
        <p:nvPicPr>
          <p:cNvPr id="18466" name="Picture 34" descr="s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03" y="3573016"/>
            <a:ext cx="719138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7" name="Picture 35" descr="sample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445" y="3567642"/>
            <a:ext cx="595312" cy="50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68" name="Picture 36" descr="sam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548592"/>
            <a:ext cx="719138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70" name="Picture 38" descr="old simpson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93654"/>
            <a:ext cx="717550" cy="5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2" name="Group 16"/>
          <p:cNvGrpSpPr>
            <a:grpSpLocks noChangeAspect="1"/>
          </p:cNvGrpSpPr>
          <p:nvPr/>
        </p:nvGrpSpPr>
        <p:grpSpPr bwMode="auto">
          <a:xfrm>
            <a:off x="5613400" y="1600200"/>
            <a:ext cx="2106613" cy="2185988"/>
            <a:chOff x="3536" y="1008"/>
            <a:chExt cx="1327" cy="1377"/>
          </a:xfrm>
        </p:grpSpPr>
        <p:sp>
          <p:nvSpPr>
            <p:cNvPr id="14351" name="AutoShape 15"/>
            <p:cNvSpPr>
              <a:spLocks noChangeAspect="1" noChangeArrowheads="1" noTextEdit="1"/>
            </p:cNvSpPr>
            <p:nvPr/>
          </p:nvSpPr>
          <p:spPr bwMode="auto">
            <a:xfrm>
              <a:off x="3536" y="1008"/>
              <a:ext cx="1327" cy="1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3536" y="1008"/>
              <a:ext cx="1327" cy="1377"/>
            </a:xfrm>
            <a:prstGeom prst="rect">
              <a:avLst/>
            </a:prstGeom>
            <a:solidFill>
              <a:srgbClr val="FFFFFF"/>
            </a:solidFill>
            <a:ln w="4763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auto">
            <a:xfrm>
              <a:off x="3687" y="1042"/>
              <a:ext cx="844" cy="1179"/>
            </a:xfrm>
            <a:prstGeom prst="rect">
              <a:avLst/>
            </a:prstGeom>
            <a:solidFill>
              <a:srgbClr val="F0F0F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3687" y="2221"/>
              <a:ext cx="844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56" name="Line 20"/>
            <p:cNvSpPr>
              <a:spLocks noChangeShapeType="1"/>
            </p:cNvSpPr>
            <p:nvPr/>
          </p:nvSpPr>
          <p:spPr bwMode="auto">
            <a:xfrm>
              <a:off x="3891" y="2221"/>
              <a:ext cx="0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57" name="Rectangle 21"/>
            <p:cNvSpPr>
              <a:spLocks noChangeArrowheads="1"/>
            </p:cNvSpPr>
            <p:nvPr/>
          </p:nvSpPr>
          <p:spPr bwMode="auto">
            <a:xfrm>
              <a:off x="4221" y="2250"/>
              <a:ext cx="24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right hemisphere</a:t>
              </a:r>
              <a:endParaRPr lang="en-US"/>
            </a:p>
          </p:txBody>
        </p:sp>
        <p:sp>
          <p:nvSpPr>
            <p:cNvPr id="14358" name="Rectangle 22"/>
            <p:cNvSpPr>
              <a:spLocks noChangeArrowheads="1"/>
            </p:cNvSpPr>
            <p:nvPr/>
          </p:nvSpPr>
          <p:spPr bwMode="auto">
            <a:xfrm>
              <a:off x="3787" y="2250"/>
              <a:ext cx="235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Left hemisphere</a:t>
              </a:r>
              <a:endParaRPr lang="en-US"/>
            </a:p>
          </p:txBody>
        </p:sp>
        <p:sp>
          <p:nvSpPr>
            <p:cNvPr id="14359" name="Line 23"/>
            <p:cNvSpPr>
              <a:spLocks noChangeShapeType="1"/>
            </p:cNvSpPr>
            <p:nvPr/>
          </p:nvSpPr>
          <p:spPr bwMode="auto">
            <a:xfrm>
              <a:off x="4328" y="2221"/>
              <a:ext cx="0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4012" y="2299"/>
              <a:ext cx="20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1">
                  <a:solidFill>
                    <a:srgbClr val="000000"/>
                  </a:solidFill>
                </a:rPr>
                <a:t>lesion site</a:t>
              </a:r>
              <a:endParaRPr lang="en-US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auto">
            <a:xfrm flipV="1">
              <a:off x="3687" y="1042"/>
              <a:ext cx="0" cy="117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auto">
            <a:xfrm flipH="1">
              <a:off x="3668" y="2029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 flipH="1">
              <a:off x="3668" y="1764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 flipH="1">
              <a:off x="3668" y="1499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3631" y="1219"/>
              <a:ext cx="48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12</a:t>
              </a:r>
              <a:endParaRPr lang="en-US"/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3631" y="1484"/>
              <a:ext cx="48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14367" name="Rectangle 31"/>
            <p:cNvSpPr>
              <a:spLocks noChangeArrowheads="1"/>
            </p:cNvSpPr>
            <p:nvPr/>
          </p:nvSpPr>
          <p:spPr bwMode="auto">
            <a:xfrm>
              <a:off x="3647" y="1749"/>
              <a:ext cx="3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8</a:t>
              </a:r>
              <a:endParaRPr lang="en-US"/>
            </a:p>
          </p:txBody>
        </p:sp>
        <p:sp>
          <p:nvSpPr>
            <p:cNvPr id="14368" name="Rectangle 32"/>
            <p:cNvSpPr>
              <a:spLocks noChangeArrowheads="1"/>
            </p:cNvSpPr>
            <p:nvPr/>
          </p:nvSpPr>
          <p:spPr bwMode="auto">
            <a:xfrm>
              <a:off x="3647" y="2015"/>
              <a:ext cx="31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400">
                  <a:solidFill>
                    <a:srgbClr val="000000"/>
                  </a:solidFill>
                </a:rPr>
                <a:t>6</a:t>
              </a:r>
              <a:endParaRPr lang="en-US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auto">
            <a:xfrm flipH="1">
              <a:off x="3668" y="1234"/>
              <a:ext cx="19" cy="0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0" name="Rectangle 34"/>
            <p:cNvSpPr>
              <a:spLocks noChangeArrowheads="1"/>
            </p:cNvSpPr>
            <p:nvPr/>
          </p:nvSpPr>
          <p:spPr bwMode="auto">
            <a:xfrm rot="16200000">
              <a:off x="3527" y="1596"/>
              <a:ext cx="145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 b="1">
                  <a:solidFill>
                    <a:srgbClr val="000000"/>
                  </a:solidFill>
                </a:rPr>
                <a:t>95% CI</a:t>
              </a:r>
              <a:endParaRPr lang="en-US"/>
            </a:p>
          </p:txBody>
        </p:sp>
        <p:sp>
          <p:nvSpPr>
            <p:cNvPr id="14371" name="Freeform 35"/>
            <p:cNvSpPr>
              <a:spLocks/>
            </p:cNvSpPr>
            <p:nvPr/>
          </p:nvSpPr>
          <p:spPr bwMode="auto">
            <a:xfrm>
              <a:off x="3810" y="1798"/>
              <a:ext cx="0" cy="250"/>
            </a:xfrm>
            <a:custGeom>
              <a:avLst/>
              <a:gdLst>
                <a:gd name="T0" fmla="*/ 1814 h 1814"/>
                <a:gd name="T1" fmla="*/ 0 h 1814"/>
                <a:gd name="T2" fmla="*/ 1814 h 181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814">
                  <a:moveTo>
                    <a:pt x="0" y="1814"/>
                  </a:moveTo>
                  <a:lnTo>
                    <a:pt x="0" y="0"/>
                  </a:lnTo>
                  <a:lnTo>
                    <a:pt x="0" y="1814"/>
                  </a:lnTo>
                  <a:close/>
                </a:path>
              </a:pathLst>
            </a:custGeom>
            <a:solidFill>
              <a:srgbClr val="3E58AC"/>
            </a:solidFill>
            <a:ln w="4763" cap="sq">
              <a:solidFill>
                <a:srgbClr val="3E58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2" name="Freeform 36"/>
            <p:cNvSpPr>
              <a:spLocks/>
            </p:cNvSpPr>
            <p:nvPr/>
          </p:nvSpPr>
          <p:spPr bwMode="auto">
            <a:xfrm>
              <a:off x="3790" y="1798"/>
              <a:ext cx="40" cy="250"/>
            </a:xfrm>
            <a:custGeom>
              <a:avLst/>
              <a:gdLst>
                <a:gd name="T0" fmla="*/ 0 w 304"/>
                <a:gd name="T1" fmla="*/ 1814 h 1814"/>
                <a:gd name="T2" fmla="*/ 152 w 304"/>
                <a:gd name="T3" fmla="*/ 1814 h 1814"/>
                <a:gd name="T4" fmla="*/ 152 w 304"/>
                <a:gd name="T5" fmla="*/ 0 h 1814"/>
                <a:gd name="T6" fmla="*/ 0 w 304"/>
                <a:gd name="T7" fmla="*/ 0 h 1814"/>
                <a:gd name="T8" fmla="*/ 304 w 304"/>
                <a:gd name="T9" fmla="*/ 0 h 1814"/>
                <a:gd name="T10" fmla="*/ 152 w 304"/>
                <a:gd name="T11" fmla="*/ 0 h 1814"/>
                <a:gd name="T12" fmla="*/ 152 w 304"/>
                <a:gd name="T13" fmla="*/ 1814 h 1814"/>
                <a:gd name="T14" fmla="*/ 304 w 304"/>
                <a:gd name="T15" fmla="*/ 1814 h 1814"/>
                <a:gd name="T16" fmla="*/ 0 w 304"/>
                <a:gd name="T17" fmla="*/ 1814 h 1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814">
                  <a:moveTo>
                    <a:pt x="0" y="1814"/>
                  </a:moveTo>
                  <a:lnTo>
                    <a:pt x="152" y="1814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814"/>
                  </a:lnTo>
                  <a:lnTo>
                    <a:pt x="304" y="1814"/>
                  </a:lnTo>
                  <a:lnTo>
                    <a:pt x="0" y="1814"/>
                  </a:lnTo>
                </a:path>
              </a:pathLst>
            </a:custGeom>
            <a:noFill/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3" name="Freeform 37"/>
            <p:cNvSpPr>
              <a:spLocks/>
            </p:cNvSpPr>
            <p:nvPr/>
          </p:nvSpPr>
          <p:spPr bwMode="auto">
            <a:xfrm>
              <a:off x="4247" y="1125"/>
              <a:ext cx="0" cy="244"/>
            </a:xfrm>
            <a:custGeom>
              <a:avLst/>
              <a:gdLst>
                <a:gd name="T0" fmla="*/ 1772 h 1772"/>
                <a:gd name="T1" fmla="*/ 0 h 1772"/>
                <a:gd name="T2" fmla="*/ 1772 h 177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772">
                  <a:moveTo>
                    <a:pt x="0" y="1772"/>
                  </a:moveTo>
                  <a:lnTo>
                    <a:pt x="0" y="0"/>
                  </a:lnTo>
                  <a:lnTo>
                    <a:pt x="0" y="1772"/>
                  </a:lnTo>
                  <a:close/>
                </a:path>
              </a:pathLst>
            </a:custGeom>
            <a:solidFill>
              <a:srgbClr val="3E58AC"/>
            </a:solidFill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4" name="Freeform 38"/>
            <p:cNvSpPr>
              <a:spLocks/>
            </p:cNvSpPr>
            <p:nvPr/>
          </p:nvSpPr>
          <p:spPr bwMode="auto">
            <a:xfrm>
              <a:off x="4227" y="1125"/>
              <a:ext cx="40" cy="244"/>
            </a:xfrm>
            <a:custGeom>
              <a:avLst/>
              <a:gdLst>
                <a:gd name="T0" fmla="*/ 0 w 304"/>
                <a:gd name="T1" fmla="*/ 1772 h 1772"/>
                <a:gd name="T2" fmla="*/ 152 w 304"/>
                <a:gd name="T3" fmla="*/ 1772 h 1772"/>
                <a:gd name="T4" fmla="*/ 152 w 304"/>
                <a:gd name="T5" fmla="*/ 0 h 1772"/>
                <a:gd name="T6" fmla="*/ 0 w 304"/>
                <a:gd name="T7" fmla="*/ 0 h 1772"/>
                <a:gd name="T8" fmla="*/ 304 w 304"/>
                <a:gd name="T9" fmla="*/ 0 h 1772"/>
                <a:gd name="T10" fmla="*/ 152 w 304"/>
                <a:gd name="T11" fmla="*/ 0 h 1772"/>
                <a:gd name="T12" fmla="*/ 152 w 304"/>
                <a:gd name="T13" fmla="*/ 1772 h 1772"/>
                <a:gd name="T14" fmla="*/ 304 w 304"/>
                <a:gd name="T15" fmla="*/ 1772 h 1772"/>
                <a:gd name="T16" fmla="*/ 0 w 304"/>
                <a:gd name="T17" fmla="*/ 1772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772">
                  <a:moveTo>
                    <a:pt x="0" y="1772"/>
                  </a:moveTo>
                  <a:lnTo>
                    <a:pt x="152" y="1772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772"/>
                  </a:lnTo>
                  <a:lnTo>
                    <a:pt x="304" y="1772"/>
                  </a:lnTo>
                  <a:lnTo>
                    <a:pt x="0" y="1772"/>
                  </a:lnTo>
                </a:path>
              </a:pathLst>
            </a:custGeom>
            <a:noFill/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5" name="Freeform 39"/>
            <p:cNvSpPr>
              <a:spLocks/>
            </p:cNvSpPr>
            <p:nvPr/>
          </p:nvSpPr>
          <p:spPr bwMode="auto">
            <a:xfrm>
              <a:off x="3971" y="1796"/>
              <a:ext cx="0" cy="227"/>
            </a:xfrm>
            <a:custGeom>
              <a:avLst/>
              <a:gdLst>
                <a:gd name="T0" fmla="*/ 1649 h 1649"/>
                <a:gd name="T1" fmla="*/ 0 h 1649"/>
                <a:gd name="T2" fmla="*/ 1649 h 164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649">
                  <a:moveTo>
                    <a:pt x="0" y="1649"/>
                  </a:moveTo>
                  <a:lnTo>
                    <a:pt x="0" y="0"/>
                  </a:lnTo>
                  <a:lnTo>
                    <a:pt x="0" y="1649"/>
                  </a:lnTo>
                  <a:close/>
                </a:path>
              </a:pathLst>
            </a:custGeom>
            <a:solidFill>
              <a:srgbClr val="2EB848"/>
            </a:solidFill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6" name="Freeform 40"/>
            <p:cNvSpPr>
              <a:spLocks/>
            </p:cNvSpPr>
            <p:nvPr/>
          </p:nvSpPr>
          <p:spPr bwMode="auto">
            <a:xfrm>
              <a:off x="3951" y="1796"/>
              <a:ext cx="41" cy="227"/>
            </a:xfrm>
            <a:custGeom>
              <a:avLst/>
              <a:gdLst>
                <a:gd name="T0" fmla="*/ 0 w 304"/>
                <a:gd name="T1" fmla="*/ 1649 h 1649"/>
                <a:gd name="T2" fmla="*/ 152 w 304"/>
                <a:gd name="T3" fmla="*/ 1649 h 1649"/>
                <a:gd name="T4" fmla="*/ 152 w 304"/>
                <a:gd name="T5" fmla="*/ 0 h 1649"/>
                <a:gd name="T6" fmla="*/ 0 w 304"/>
                <a:gd name="T7" fmla="*/ 0 h 1649"/>
                <a:gd name="T8" fmla="*/ 304 w 304"/>
                <a:gd name="T9" fmla="*/ 0 h 1649"/>
                <a:gd name="T10" fmla="*/ 152 w 304"/>
                <a:gd name="T11" fmla="*/ 0 h 1649"/>
                <a:gd name="T12" fmla="*/ 152 w 304"/>
                <a:gd name="T13" fmla="*/ 1649 h 1649"/>
                <a:gd name="T14" fmla="*/ 304 w 304"/>
                <a:gd name="T15" fmla="*/ 1649 h 1649"/>
                <a:gd name="T16" fmla="*/ 0 w 304"/>
                <a:gd name="T17" fmla="*/ 1649 h 1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649">
                  <a:moveTo>
                    <a:pt x="0" y="1649"/>
                  </a:moveTo>
                  <a:lnTo>
                    <a:pt x="152" y="1649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649"/>
                  </a:lnTo>
                  <a:lnTo>
                    <a:pt x="304" y="1649"/>
                  </a:lnTo>
                  <a:lnTo>
                    <a:pt x="0" y="1649"/>
                  </a:lnTo>
                </a:path>
              </a:pathLst>
            </a:custGeom>
            <a:noFill/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7" name="Freeform 41"/>
            <p:cNvSpPr>
              <a:spLocks/>
            </p:cNvSpPr>
            <p:nvPr/>
          </p:nvSpPr>
          <p:spPr bwMode="auto">
            <a:xfrm>
              <a:off x="4408" y="1922"/>
              <a:ext cx="0" cy="188"/>
            </a:xfrm>
            <a:custGeom>
              <a:avLst/>
              <a:gdLst>
                <a:gd name="T0" fmla="*/ 1370 h 1370"/>
                <a:gd name="T1" fmla="*/ 0 h 1370"/>
                <a:gd name="T2" fmla="*/ 1370 h 137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370">
                  <a:moveTo>
                    <a:pt x="0" y="1370"/>
                  </a:moveTo>
                  <a:lnTo>
                    <a:pt x="0" y="0"/>
                  </a:lnTo>
                  <a:lnTo>
                    <a:pt x="0" y="1370"/>
                  </a:lnTo>
                  <a:close/>
                </a:path>
              </a:pathLst>
            </a:custGeom>
            <a:solidFill>
              <a:srgbClr val="2EB848"/>
            </a:solidFill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78" name="Freeform 42"/>
            <p:cNvSpPr>
              <a:spLocks/>
            </p:cNvSpPr>
            <p:nvPr/>
          </p:nvSpPr>
          <p:spPr bwMode="auto">
            <a:xfrm>
              <a:off x="4388" y="1922"/>
              <a:ext cx="40" cy="188"/>
            </a:xfrm>
            <a:custGeom>
              <a:avLst/>
              <a:gdLst>
                <a:gd name="T0" fmla="*/ 0 w 304"/>
                <a:gd name="T1" fmla="*/ 1370 h 1370"/>
                <a:gd name="T2" fmla="*/ 152 w 304"/>
                <a:gd name="T3" fmla="*/ 1370 h 1370"/>
                <a:gd name="T4" fmla="*/ 152 w 304"/>
                <a:gd name="T5" fmla="*/ 0 h 1370"/>
                <a:gd name="T6" fmla="*/ 0 w 304"/>
                <a:gd name="T7" fmla="*/ 0 h 1370"/>
                <a:gd name="T8" fmla="*/ 304 w 304"/>
                <a:gd name="T9" fmla="*/ 0 h 1370"/>
                <a:gd name="T10" fmla="*/ 152 w 304"/>
                <a:gd name="T11" fmla="*/ 0 h 1370"/>
                <a:gd name="T12" fmla="*/ 152 w 304"/>
                <a:gd name="T13" fmla="*/ 1370 h 1370"/>
                <a:gd name="T14" fmla="*/ 304 w 304"/>
                <a:gd name="T15" fmla="*/ 1370 h 1370"/>
                <a:gd name="T16" fmla="*/ 0 w 304"/>
                <a:gd name="T17" fmla="*/ 1370 h 1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1370">
                  <a:moveTo>
                    <a:pt x="0" y="1370"/>
                  </a:moveTo>
                  <a:lnTo>
                    <a:pt x="152" y="1370"/>
                  </a:lnTo>
                  <a:lnTo>
                    <a:pt x="152" y="0"/>
                  </a:lnTo>
                  <a:lnTo>
                    <a:pt x="0" y="0"/>
                  </a:lnTo>
                  <a:lnTo>
                    <a:pt x="304" y="0"/>
                  </a:lnTo>
                  <a:lnTo>
                    <a:pt x="152" y="0"/>
                  </a:lnTo>
                  <a:lnTo>
                    <a:pt x="152" y="1370"/>
                  </a:lnTo>
                  <a:lnTo>
                    <a:pt x="304" y="1370"/>
                  </a:lnTo>
                  <a:lnTo>
                    <a:pt x="0" y="1370"/>
                  </a:lnTo>
                </a:path>
              </a:pathLst>
            </a:custGeom>
            <a:noFill/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79" name="Oval 43"/>
            <p:cNvSpPr>
              <a:spLocks noChangeArrowheads="1"/>
            </p:cNvSpPr>
            <p:nvPr/>
          </p:nvSpPr>
          <p:spPr bwMode="auto">
            <a:xfrm>
              <a:off x="3801" y="1914"/>
              <a:ext cx="18" cy="18"/>
            </a:xfrm>
            <a:prstGeom prst="ellipse">
              <a:avLst/>
            </a:prstGeom>
            <a:noFill/>
            <a:ln w="4763">
              <a:solidFill>
                <a:srgbClr val="3E58A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0" name="Oval 44"/>
            <p:cNvSpPr>
              <a:spLocks noChangeArrowheads="1"/>
            </p:cNvSpPr>
            <p:nvPr/>
          </p:nvSpPr>
          <p:spPr bwMode="auto">
            <a:xfrm>
              <a:off x="4238" y="1238"/>
              <a:ext cx="18" cy="18"/>
            </a:xfrm>
            <a:prstGeom prst="ellipse">
              <a:avLst/>
            </a:prstGeom>
            <a:noFill/>
            <a:ln w="4763">
              <a:solidFill>
                <a:srgbClr val="3E58A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1" name="Oval 45"/>
            <p:cNvSpPr>
              <a:spLocks noChangeArrowheads="1"/>
            </p:cNvSpPr>
            <p:nvPr/>
          </p:nvSpPr>
          <p:spPr bwMode="auto">
            <a:xfrm>
              <a:off x="3962" y="1901"/>
              <a:ext cx="18" cy="18"/>
            </a:xfrm>
            <a:prstGeom prst="ellipse">
              <a:avLst/>
            </a:prstGeom>
            <a:noFill/>
            <a:ln w="4763">
              <a:solidFill>
                <a:srgbClr val="2EB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2" name="Oval 46"/>
            <p:cNvSpPr>
              <a:spLocks noChangeArrowheads="1"/>
            </p:cNvSpPr>
            <p:nvPr/>
          </p:nvSpPr>
          <p:spPr bwMode="auto">
            <a:xfrm>
              <a:off x="4399" y="2007"/>
              <a:ext cx="18" cy="18"/>
            </a:xfrm>
            <a:prstGeom prst="ellipse">
              <a:avLst/>
            </a:prstGeom>
            <a:noFill/>
            <a:ln w="4763">
              <a:solidFill>
                <a:srgbClr val="2EB84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E"/>
            </a:p>
          </p:txBody>
        </p:sp>
        <p:sp>
          <p:nvSpPr>
            <p:cNvPr id="14383" name="Freeform 47"/>
            <p:cNvSpPr>
              <a:spLocks/>
            </p:cNvSpPr>
            <p:nvPr/>
          </p:nvSpPr>
          <p:spPr bwMode="auto">
            <a:xfrm>
              <a:off x="4630" y="1047"/>
              <a:ext cx="18" cy="38"/>
            </a:xfrm>
            <a:custGeom>
              <a:avLst/>
              <a:gdLst>
                <a:gd name="T0" fmla="*/ 69 w 137"/>
                <a:gd name="T1" fmla="*/ 0 h 275"/>
                <a:gd name="T2" fmla="*/ 69 w 137"/>
                <a:gd name="T3" fmla="*/ 275 h 275"/>
                <a:gd name="T4" fmla="*/ 0 w 137"/>
                <a:gd name="T5" fmla="*/ 275 h 275"/>
                <a:gd name="T6" fmla="*/ 137 w 137"/>
                <a:gd name="T7" fmla="*/ 275 h 275"/>
                <a:gd name="T8" fmla="*/ 69 w 137"/>
                <a:gd name="T9" fmla="*/ 275 h 275"/>
                <a:gd name="T10" fmla="*/ 69 w 137"/>
                <a:gd name="T11" fmla="*/ 0 h 275"/>
                <a:gd name="T12" fmla="*/ 0 w 137"/>
                <a:gd name="T13" fmla="*/ 0 h 275"/>
                <a:gd name="T14" fmla="*/ 137 w 137"/>
                <a:gd name="T15" fmla="*/ 0 h 275"/>
                <a:gd name="T16" fmla="*/ 69 w 137"/>
                <a:gd name="T17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5">
                  <a:moveTo>
                    <a:pt x="69" y="0"/>
                  </a:moveTo>
                  <a:lnTo>
                    <a:pt x="69" y="275"/>
                  </a:lnTo>
                  <a:lnTo>
                    <a:pt x="0" y="275"/>
                  </a:lnTo>
                  <a:lnTo>
                    <a:pt x="137" y="275"/>
                  </a:lnTo>
                  <a:lnTo>
                    <a:pt x="69" y="275"/>
                  </a:lnTo>
                  <a:lnTo>
                    <a:pt x="69" y="0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69" y="0"/>
                  </a:lnTo>
                </a:path>
              </a:pathLst>
            </a:custGeom>
            <a:solidFill>
              <a:srgbClr val="3E58AC"/>
            </a:solidFill>
            <a:ln w="4763" cap="flat">
              <a:solidFill>
                <a:srgbClr val="3E58AC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84" name="Freeform 48"/>
            <p:cNvSpPr>
              <a:spLocks/>
            </p:cNvSpPr>
            <p:nvPr/>
          </p:nvSpPr>
          <p:spPr bwMode="auto">
            <a:xfrm>
              <a:off x="4630" y="1095"/>
              <a:ext cx="18" cy="38"/>
            </a:xfrm>
            <a:custGeom>
              <a:avLst/>
              <a:gdLst>
                <a:gd name="T0" fmla="*/ 69 w 137"/>
                <a:gd name="T1" fmla="*/ 0 h 276"/>
                <a:gd name="T2" fmla="*/ 69 w 137"/>
                <a:gd name="T3" fmla="*/ 276 h 276"/>
                <a:gd name="T4" fmla="*/ 0 w 137"/>
                <a:gd name="T5" fmla="*/ 276 h 276"/>
                <a:gd name="T6" fmla="*/ 137 w 137"/>
                <a:gd name="T7" fmla="*/ 276 h 276"/>
                <a:gd name="T8" fmla="*/ 69 w 137"/>
                <a:gd name="T9" fmla="*/ 276 h 276"/>
                <a:gd name="T10" fmla="*/ 69 w 137"/>
                <a:gd name="T11" fmla="*/ 0 h 276"/>
                <a:gd name="T12" fmla="*/ 0 w 137"/>
                <a:gd name="T13" fmla="*/ 0 h 276"/>
                <a:gd name="T14" fmla="*/ 137 w 137"/>
                <a:gd name="T15" fmla="*/ 0 h 276"/>
                <a:gd name="T16" fmla="*/ 69 w 137"/>
                <a:gd name="T1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76">
                  <a:moveTo>
                    <a:pt x="69" y="0"/>
                  </a:moveTo>
                  <a:lnTo>
                    <a:pt x="69" y="276"/>
                  </a:lnTo>
                  <a:lnTo>
                    <a:pt x="0" y="276"/>
                  </a:lnTo>
                  <a:lnTo>
                    <a:pt x="137" y="276"/>
                  </a:lnTo>
                  <a:lnTo>
                    <a:pt x="69" y="276"/>
                  </a:lnTo>
                  <a:lnTo>
                    <a:pt x="69" y="0"/>
                  </a:lnTo>
                  <a:lnTo>
                    <a:pt x="0" y="0"/>
                  </a:lnTo>
                  <a:lnTo>
                    <a:pt x="137" y="0"/>
                  </a:lnTo>
                  <a:lnTo>
                    <a:pt x="69" y="0"/>
                  </a:lnTo>
                </a:path>
              </a:pathLst>
            </a:custGeom>
            <a:solidFill>
              <a:srgbClr val="2EB848"/>
            </a:solidFill>
            <a:ln w="4763" cap="flat">
              <a:solidFill>
                <a:srgbClr val="2EB848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14385" name="Rectangle 49"/>
            <p:cNvSpPr>
              <a:spLocks noChangeArrowheads="1"/>
            </p:cNvSpPr>
            <p:nvPr/>
          </p:nvSpPr>
          <p:spPr bwMode="auto">
            <a:xfrm>
              <a:off x="4668" y="1094"/>
              <a:ext cx="92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infer</a:t>
              </a:r>
              <a:endParaRPr lang="en-US"/>
            </a:p>
          </p:txBody>
        </p:sp>
        <p:sp>
          <p:nvSpPr>
            <p:cNvPr id="14386" name="Rectangle 50"/>
            <p:cNvSpPr>
              <a:spLocks noChangeArrowheads="1"/>
            </p:cNvSpPr>
            <p:nvPr/>
          </p:nvSpPr>
          <p:spPr bwMode="auto">
            <a:xfrm>
              <a:off x="4668" y="1046"/>
              <a:ext cx="110" cy="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500">
                  <a:solidFill>
                    <a:srgbClr val="000000"/>
                  </a:solidFill>
                </a:rPr>
                <a:t>comp</a:t>
              </a:r>
              <a:endParaRPr lang="en-US"/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-99392"/>
            <a:ext cx="8229600" cy="1143000"/>
          </a:xfrm>
        </p:spPr>
        <p:txBody>
          <a:bodyPr/>
          <a:lstStyle/>
          <a:p>
            <a:r>
              <a:rPr lang="en-GB" dirty="0" smtClean="0"/>
              <a:t>Parametric: t-tests</a:t>
            </a:r>
            <a:endParaRPr lang="en-US" dirty="0"/>
          </a:p>
        </p:txBody>
      </p:sp>
      <p:pic>
        <p:nvPicPr>
          <p:cNvPr id="14345" name="Picture 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73238"/>
            <a:ext cx="3427412" cy="1504950"/>
          </a:xfrm>
          <a:noFill/>
          <a:ln/>
        </p:spPr>
      </p:pic>
      <p:sp>
        <p:nvSpPr>
          <p:cNvPr id="14339" name="Rectangle 3"/>
          <p:cNvSpPr>
            <a:spLocks noGrp="1" noChangeArrowheads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Compare the </a:t>
            </a:r>
            <a:r>
              <a:rPr lang="en-GB" sz="2400" b="1" dirty="0"/>
              <a:t>mean</a:t>
            </a:r>
            <a:r>
              <a:rPr lang="en-GB" sz="2400" dirty="0"/>
              <a:t> between 2 </a:t>
            </a:r>
            <a:r>
              <a:rPr lang="en-GB" sz="2400" dirty="0" smtClean="0"/>
              <a:t>samples/groups/conditions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altLang="zh-CN" sz="2400" b="1" dirty="0">
                <a:ea typeface="宋体" charset="-122"/>
              </a:rPr>
              <a:t>I</a:t>
            </a:r>
            <a:r>
              <a:rPr lang="en-GB" altLang="zh-CN" sz="2400" b="1" dirty="0" smtClean="0">
                <a:ea typeface="宋体" charset="-122"/>
              </a:rPr>
              <a:t>f </a:t>
            </a:r>
            <a:r>
              <a:rPr lang="en-GB" altLang="zh-CN" sz="2400" b="1" dirty="0">
                <a:ea typeface="宋体" charset="-122"/>
              </a:rPr>
              <a:t>2 samples are taken from the same population, then they should have fairly similar means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zh-CN" sz="2400" b="1" dirty="0">
                <a:ea typeface="宋体" charset="-122"/>
                <a:sym typeface="Wingdings" pitchFamily="2" charset="2"/>
              </a:rPr>
              <a:t>	</a:t>
            </a:r>
            <a:r>
              <a:rPr lang="en-US" altLang="zh-CN" sz="2400" dirty="0">
                <a:ea typeface="宋体" charset="-122"/>
              </a:rPr>
              <a:t> </a:t>
            </a:r>
            <a:r>
              <a:rPr lang="en-US" altLang="zh-CN" sz="2400" b="1" dirty="0">
                <a:ea typeface="宋体" charset="-122"/>
              </a:rPr>
              <a:t>if 2 means are statistically different</a:t>
            </a:r>
            <a:r>
              <a:rPr lang="en-US" altLang="zh-CN" sz="2400" dirty="0">
                <a:ea typeface="宋体" charset="-122"/>
              </a:rPr>
              <a:t>, then </a:t>
            </a:r>
            <a:r>
              <a:rPr lang="en-US" altLang="zh-CN" sz="2400" b="1" dirty="0">
                <a:ea typeface="宋体" charset="-122"/>
              </a:rPr>
              <a:t>the samples are likely to be drawn from 2 different populations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 smtClean="0">
                <a:ea typeface="宋体" charset="-122"/>
              </a:rPr>
              <a:t>i.e. </a:t>
            </a:r>
            <a:r>
              <a:rPr lang="en-US" altLang="zh-CN" sz="2400" dirty="0">
                <a:ea typeface="宋体" charset="-122"/>
              </a:rPr>
              <a:t>they really are different</a:t>
            </a:r>
            <a:r>
              <a:rPr lang="en-GB" altLang="zh-CN" sz="2400" dirty="0">
                <a:ea typeface="宋体" charset="-122"/>
              </a:rPr>
              <a:t>  </a:t>
            </a:r>
            <a:endParaRPr lang="en-US" sz="2400" dirty="0"/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35825" y="1628775"/>
            <a:ext cx="4318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GB"/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5795963" y="3573463"/>
            <a:ext cx="1512887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800"/>
              <a:t>Exp. 1            Exp. 2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8883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 Distribution</a:t>
            </a:r>
            <a:endParaRPr 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similar to the Z distribution by assuming normality.</a:t>
            </a:r>
          </a:p>
          <a:p>
            <a:endParaRPr lang="en-US" dirty="0" smtClean="0"/>
          </a:p>
          <a:p>
            <a:r>
              <a:rPr lang="en-US" dirty="0" smtClean="0"/>
              <a:t>Normality is obtained after about 120 data observations.</a:t>
            </a:r>
          </a:p>
          <a:p>
            <a:pPr lvl="1"/>
            <a:r>
              <a:rPr lang="en-US" dirty="0" smtClean="0"/>
              <a:t>In which case t = z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Basic rule of parameter estimation: 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higher the observations (N) of sample the more reflective of overall population.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99392"/>
            <a:ext cx="7708900" cy="1143000"/>
          </a:xfrm>
        </p:spPr>
        <p:txBody>
          <a:bodyPr/>
          <a:lstStyle/>
          <a:p>
            <a:r>
              <a:rPr lang="en-US" altLang="en-US" dirty="0" smtClean="0"/>
              <a:t>The t Distribution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467544" y="1141412"/>
            <a:ext cx="8676456" cy="2185988"/>
          </a:xfrm>
        </p:spPr>
        <p:txBody>
          <a:bodyPr/>
          <a:lstStyle/>
          <a:p>
            <a:r>
              <a:rPr lang="en-US" altLang="en-US" dirty="0" smtClean="0"/>
              <a:t>The t distribution is a short, fat relative of the normal. </a:t>
            </a:r>
          </a:p>
          <a:p>
            <a:r>
              <a:rPr lang="en-US" altLang="en-US" dirty="0" smtClean="0"/>
              <a:t>The shape of t depends on its degrees of freedom. </a:t>
            </a:r>
          </a:p>
          <a:p>
            <a:r>
              <a:rPr lang="en-US" altLang="en-US" dirty="0" smtClean="0"/>
              <a:t>As N becomes infinitely large, t becomes normal and becomes z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221" name="Picture 6" descr="C:\My Documents\My Pictures\tdist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327400"/>
            <a:ext cx="54102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98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</a:t>
            </a:r>
            <a:r>
              <a:rPr lang="en-IE" dirty="0" smtClean="0"/>
              <a:t> distribution critical values table</a:t>
            </a:r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Only need to check if your sample is smaller than 120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r>
              <a:rPr lang="en-IE" dirty="0" smtClean="0">
                <a:hlinkClick r:id="rId2"/>
              </a:rPr>
              <a:t>https</a:t>
            </a:r>
            <a:r>
              <a:rPr lang="en-IE" dirty="0">
                <a:hlinkClick r:id="rId2"/>
              </a:rPr>
              <a:t>://</a:t>
            </a:r>
            <a:r>
              <a:rPr lang="en-IE" dirty="0" smtClean="0">
                <a:hlinkClick r:id="rId2"/>
              </a:rPr>
              <a:t>www.easycalculation.com/statistics/t-distribution-critical-value-table.php</a:t>
            </a:r>
            <a:endParaRPr lang="en-IE" dirty="0" smtClean="0"/>
          </a:p>
          <a:p>
            <a:endParaRPr lang="en-IE" dirty="0"/>
          </a:p>
          <a:p>
            <a:r>
              <a:rPr lang="en-IE" dirty="0" smtClean="0"/>
              <a:t>Your statistical tool will do this look up for you and calculate whether your test is statistically significant or not.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076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Comparison between </a:t>
            </a:r>
            <a:r>
              <a:rPr lang="en-GB" sz="4000" dirty="0" smtClean="0"/>
              <a:t>Conditions</a:t>
            </a:r>
            <a:endParaRPr lang="en-US" sz="4000" dirty="0"/>
          </a:p>
        </p:txBody>
      </p:sp>
      <p:pic>
        <p:nvPicPr>
          <p:cNvPr id="28678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32363" y="2654077"/>
            <a:ext cx="3810000" cy="2857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rgbClr val="FF99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2509614"/>
            <a:ext cx="3305175" cy="3295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cap="flat" cmpd="sng" algn="ctr">
                <a:solidFill>
                  <a:srgbClr val="FF9900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619672" y="5935261"/>
            <a:ext cx="7345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Reading aloud 		vs		 Picture naming</a:t>
            </a:r>
            <a:endParaRPr lang="en-US" dirty="0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1259210" y="2087845"/>
            <a:ext cx="7561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Reading aloud (script)	    vs	“Reading” finger spelling (sign)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3383" y="1268760"/>
            <a:ext cx="88204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Is the activation </a:t>
            </a:r>
            <a:r>
              <a:rPr lang="en-GB" sz="2000" b="1" dirty="0" smtClean="0"/>
              <a:t> (from MRI) different </a:t>
            </a:r>
            <a:r>
              <a:rPr lang="en-GB" sz="2000" b="1" dirty="0"/>
              <a:t>when you compare 2 different conditions?</a:t>
            </a:r>
          </a:p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4064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 Studio</a:t>
            </a:r>
            <a:endParaRPr lang="en-IE" dirty="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17" b="36340"/>
          <a:stretch/>
        </p:blipFill>
        <p:spPr bwMode="auto">
          <a:xfrm>
            <a:off x="107504" y="1212922"/>
            <a:ext cx="894743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256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12738" y="0"/>
            <a:ext cx="8229600" cy="1143000"/>
          </a:xfrm>
        </p:spPr>
        <p:txBody>
          <a:bodyPr/>
          <a:lstStyle/>
          <a:p>
            <a:r>
              <a:rPr lang="en-GB" dirty="0" smtClean="0"/>
              <a:t>t-test</a:t>
            </a:r>
            <a:endParaRPr lang="en-US" dirty="0"/>
          </a:p>
        </p:txBody>
      </p:sp>
      <p:pic>
        <p:nvPicPr>
          <p:cNvPr id="3379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412776"/>
            <a:ext cx="1579230" cy="2185988"/>
          </a:xfrm>
        </p:spPr>
      </p:pic>
      <p:pic>
        <p:nvPicPr>
          <p:cNvPr id="33801" name="Picture 9" descr="exp"/>
          <p:cNvPicPr>
            <a:picLocks noGrp="1" noChangeAspect="1" noChangeArrowheads="1"/>
          </p:cNvPicPr>
          <p:nvPr>
            <p:ph sz="quarter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7" b="-3928"/>
          <a:stretch/>
        </p:blipFill>
        <p:spPr>
          <a:xfrm>
            <a:off x="539552" y="3018274"/>
            <a:ext cx="2988835" cy="3107890"/>
          </a:xfrm>
        </p:spPr>
      </p:pic>
      <p:sp>
        <p:nvSpPr>
          <p:cNvPr id="33800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4427538" y="1124744"/>
            <a:ext cx="4608958" cy="5001419"/>
          </a:xfrm>
        </p:spPr>
        <p:txBody>
          <a:bodyPr>
            <a:noAutofit/>
          </a:bodyPr>
          <a:lstStyle/>
          <a:p>
            <a:r>
              <a:rPr lang="en-GB" sz="3200" dirty="0" smtClean="0"/>
              <a:t>Exp. 1</a:t>
            </a:r>
          </a:p>
          <a:p>
            <a:r>
              <a:rPr lang="en-GB" sz="3200" dirty="0" smtClean="0"/>
              <a:t>Reading script (blue) is compared to “Reading” finger spelling (green)</a:t>
            </a:r>
          </a:p>
          <a:p>
            <a:pPr lvl="1"/>
            <a:r>
              <a:rPr lang="en-GB" sz="2400" dirty="0" smtClean="0"/>
              <a:t>Activation patterns are similar, not significantly different </a:t>
            </a:r>
          </a:p>
          <a:p>
            <a:pPr lvl="1"/>
            <a:r>
              <a:rPr lang="en-GB" sz="2400" dirty="0" smtClean="0"/>
              <a:t>=&gt; they are similar tasks 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924300" y="2924175"/>
            <a:ext cx="5032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763713" y="5907520"/>
            <a:ext cx="20161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/>
              <a:t>Exp. 1            Exp. 2</a:t>
            </a:r>
            <a:endParaRPr lang="en-US" sz="1200"/>
          </a:p>
        </p:txBody>
      </p:sp>
      <p:sp>
        <p:nvSpPr>
          <p:cNvPr id="2" name="Rectangle 1"/>
          <p:cNvSpPr/>
          <p:nvPr/>
        </p:nvSpPr>
        <p:spPr>
          <a:xfrm>
            <a:off x="755576" y="4293096"/>
            <a:ext cx="1584176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12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12738" y="0"/>
            <a:ext cx="8229600" cy="1143000"/>
          </a:xfrm>
        </p:spPr>
        <p:txBody>
          <a:bodyPr/>
          <a:lstStyle/>
          <a:p>
            <a:r>
              <a:rPr lang="en-GB" dirty="0" smtClean="0"/>
              <a:t>t-test</a:t>
            </a:r>
            <a:endParaRPr lang="en-US" dirty="0"/>
          </a:p>
        </p:txBody>
      </p:sp>
      <p:pic>
        <p:nvPicPr>
          <p:cNvPr id="33797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5536" y="1104900"/>
            <a:ext cx="1579230" cy="2185988"/>
          </a:xfrm>
        </p:spPr>
      </p:pic>
      <p:pic>
        <p:nvPicPr>
          <p:cNvPr id="33801" name="Picture 9" descr="exp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9552" y="2564904"/>
            <a:ext cx="3744416" cy="3893568"/>
          </a:xfrm>
        </p:spPr>
      </p:pic>
      <p:sp>
        <p:nvSpPr>
          <p:cNvPr id="33800" name="Rectangle 8"/>
          <p:cNvSpPr>
            <a:spLocks noGrp="1" noChangeArrowheads="1"/>
          </p:cNvSpPr>
          <p:nvPr>
            <p:ph type="body" sz="half" idx="3"/>
          </p:nvPr>
        </p:nvSpPr>
        <p:spPr>
          <a:xfrm>
            <a:off x="4427538" y="1124744"/>
            <a:ext cx="4608958" cy="5001419"/>
          </a:xfrm>
        </p:spPr>
        <p:txBody>
          <a:bodyPr>
            <a:noAutofit/>
          </a:bodyPr>
          <a:lstStyle/>
          <a:p>
            <a:r>
              <a:rPr lang="en-GB" sz="2400" dirty="0" smtClean="0"/>
              <a:t>Exp. 2</a:t>
            </a:r>
          </a:p>
          <a:p>
            <a:r>
              <a:rPr lang="en-GB" sz="2400" dirty="0" smtClean="0"/>
              <a:t>When  picture naming (green) is compared to reading aloud (blue) those exact object labels (e.g</a:t>
            </a:r>
            <a:r>
              <a:rPr lang="en-GB" sz="2400" dirty="0"/>
              <a:t>.</a:t>
            </a:r>
            <a:r>
              <a:rPr lang="en-GB" sz="2400" dirty="0" smtClean="0"/>
              <a:t> naming the picture of a tiger versus reading the word “tiger”) </a:t>
            </a:r>
          </a:p>
          <a:p>
            <a:pPr lvl="1"/>
            <a:r>
              <a:rPr lang="en-GB" sz="1800" dirty="0" smtClean="0"/>
              <a:t>reading causes significantly stronger activation and this is different to naming</a:t>
            </a:r>
          </a:p>
          <a:p>
            <a:pPr lvl="1"/>
            <a:r>
              <a:rPr lang="en-GB" sz="1800" dirty="0" smtClean="0"/>
              <a:t>Activation patterns are very (and significantly) different </a:t>
            </a:r>
            <a:r>
              <a:rPr lang="en-GB" sz="1800" dirty="0">
                <a:sym typeface="Wingdings" pitchFamily="2" charset="2"/>
              </a:rPr>
              <a:t> </a:t>
            </a:r>
            <a:endParaRPr lang="en-GB" sz="1800" dirty="0" smtClean="0">
              <a:sym typeface="Wingdings" pitchFamily="2" charset="2"/>
            </a:endParaRPr>
          </a:p>
          <a:p>
            <a:pPr lvl="1"/>
            <a:r>
              <a:rPr lang="en-GB" sz="1800" dirty="0" smtClean="0">
                <a:sym typeface="Wingdings" pitchFamily="2" charset="2"/>
              </a:rPr>
              <a:t>=&gt;</a:t>
            </a:r>
            <a:r>
              <a:rPr lang="en-GB" altLang="zh-CN" sz="1800" dirty="0" smtClean="0">
                <a:sym typeface="Wingdings" pitchFamily="2" charset="2"/>
              </a:rPr>
              <a:t>reading aloud  different to naming</a:t>
            </a:r>
            <a:endParaRPr lang="en-US" sz="1800" dirty="0">
              <a:sym typeface="Wingdings" pitchFamily="2" charset="2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924300" y="2924175"/>
            <a:ext cx="5032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1331739" y="6309320"/>
            <a:ext cx="2016125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dirty="0"/>
              <a:t>Exp. 1            Exp. 2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123728" y="2636912"/>
            <a:ext cx="180057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674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Formula for test statistic</a:t>
            </a:r>
            <a:endParaRPr lang="en-US" dirty="0"/>
          </a:p>
        </p:txBody>
      </p:sp>
      <p:graphicFrame>
        <p:nvGraphicFramePr>
          <p:cNvPr id="2355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1403350" y="1700213"/>
          <a:ext cx="5903913" cy="397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0" name="Equation" r:id="rId4" imgW="698400" imgH="469800" progId="Equation.3">
                  <p:embed/>
                </p:oleObj>
              </mc:Choice>
              <mc:Fallback>
                <p:oleObj name="Equation" r:id="rId4" imgW="6984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00213"/>
                        <a:ext cx="5903913" cy="397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11560" y="5589240"/>
            <a:ext cx="7993063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zh-CN" b="1" dirty="0">
                <a:ea typeface="宋体" charset="-122"/>
              </a:rPr>
              <a:t>Reporting convention: t= 11.456, </a:t>
            </a:r>
            <a:r>
              <a:rPr lang="en-GB" altLang="zh-CN" b="1" dirty="0" smtClean="0">
                <a:ea typeface="宋体" charset="-122"/>
              </a:rPr>
              <a:t> </a:t>
            </a:r>
            <a:r>
              <a:rPr lang="en-GB" altLang="zh-CN" b="1" dirty="0" err="1" smtClean="0">
                <a:ea typeface="宋体" charset="-122"/>
              </a:rPr>
              <a:t>df</a:t>
            </a:r>
            <a:r>
              <a:rPr lang="en-GB" altLang="zh-CN" b="1" dirty="0">
                <a:ea typeface="宋体" charset="-122"/>
              </a:rPr>
              <a:t>= 9, </a:t>
            </a:r>
            <a:r>
              <a:rPr lang="en-GB" altLang="zh-CN" b="1" dirty="0" smtClean="0">
                <a:ea typeface="宋体" charset="-122"/>
              </a:rPr>
              <a:t> p</a:t>
            </a:r>
            <a:r>
              <a:rPr lang="en-GB" altLang="zh-CN" b="1" dirty="0">
                <a:ea typeface="宋体" charset="-122"/>
              </a:rPr>
              <a:t>&lt; </a:t>
            </a:r>
            <a:r>
              <a:rPr lang="en-GB" altLang="zh-CN" b="1" dirty="0" smtClean="0">
                <a:ea typeface="宋体" charset="-122"/>
              </a:rPr>
              <a:t>0.001</a:t>
            </a:r>
            <a:endParaRPr lang="en-GB" altLang="zh-CN" b="1" dirty="0">
              <a:ea typeface="宋体" charset="-122"/>
            </a:endParaRPr>
          </a:p>
          <a:p>
            <a:pPr>
              <a:spcBef>
                <a:spcPct val="50000"/>
              </a:spcBef>
            </a:pPr>
            <a:r>
              <a:rPr lang="en-GB" altLang="zh-CN" b="1" dirty="0">
                <a:ea typeface="宋体" charset="-122"/>
              </a:rPr>
              <a:t>(</a:t>
            </a:r>
            <a:r>
              <a:rPr lang="en-GB" altLang="zh-CN" b="1" dirty="0" smtClean="0">
                <a:ea typeface="宋体" charset="-122"/>
              </a:rPr>
              <a:t>Remember </a:t>
            </a:r>
            <a:r>
              <a:rPr lang="en-GB" altLang="zh-CN" b="1" dirty="0" err="1" smtClean="0">
                <a:ea typeface="宋体" charset="-122"/>
              </a:rPr>
              <a:t>df</a:t>
            </a:r>
            <a:r>
              <a:rPr lang="en-GB" altLang="zh-CN" b="1" dirty="0" smtClean="0">
                <a:ea typeface="宋体" charset="-122"/>
              </a:rPr>
              <a:t> depends on the number in your sample)</a:t>
            </a:r>
            <a:r>
              <a:rPr lang="en-GB" altLang="zh-CN" dirty="0" smtClean="0">
                <a:ea typeface="宋体" charset="-122"/>
              </a:rPr>
              <a:t> </a:t>
            </a:r>
            <a:endParaRPr lang="en-US" dirty="0"/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95288" y="1268413"/>
            <a:ext cx="79216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GB" sz="2400" dirty="0">
                <a:cs typeface="Arial" charset="0"/>
              </a:rPr>
              <a:t>Difference between the means divided by the pooled </a:t>
            </a:r>
            <a:r>
              <a:rPr lang="en-GB" sz="2400" dirty="0">
                <a:solidFill>
                  <a:srgbClr val="FF0000"/>
                </a:solidFill>
                <a:cs typeface="Arial" charset="0"/>
              </a:rPr>
              <a:t>standard error of the mean</a:t>
            </a:r>
            <a:endParaRPr lang="en-US" sz="2400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2" name="Oval Callout 1"/>
          <p:cNvSpPr/>
          <p:nvPr/>
        </p:nvSpPr>
        <p:spPr>
          <a:xfrm>
            <a:off x="6588224" y="3429000"/>
            <a:ext cx="2555776" cy="1872208"/>
          </a:xfrm>
          <a:prstGeom prst="wedgeEllipseCallout">
            <a:avLst>
              <a:gd name="adj1" fmla="val -64820"/>
              <a:gd name="adj2" fmla="val 295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600" dirty="0" smtClean="0"/>
              <a:t>SE variability between sample means  - if large then may be a problem with representativeness of the sample</a:t>
            </a:r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val="188485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t-tests cont.</a:t>
            </a: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altLang="zh-CN" b="1">
                <a:ea typeface="宋体" charset="-122"/>
              </a:rPr>
              <a:t>2-tailed tests vs one-tailed tests</a:t>
            </a:r>
            <a:endParaRPr lang="en-GB" altLang="zh-CN">
              <a:ea typeface="宋体" charset="-122"/>
            </a:endParaRPr>
          </a:p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/>
              <a:t>2 sample t-tests vs 1 sample t-tests</a:t>
            </a:r>
            <a:endParaRPr lang="en-US" b="1"/>
          </a:p>
          <a:p>
            <a:endParaRPr lang="en-US"/>
          </a:p>
        </p:txBody>
      </p:sp>
      <p:pic>
        <p:nvPicPr>
          <p:cNvPr id="4403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781300"/>
            <a:ext cx="197643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97425"/>
            <a:ext cx="3527425" cy="14509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268538" y="3429000"/>
            <a:ext cx="358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2124075" y="3357563"/>
            <a:ext cx="647700" cy="288925"/>
          </a:xfrm>
          <a:prstGeom prst="wedgeRoundRectCallout">
            <a:avLst>
              <a:gd name="adj1" fmla="val -57106"/>
              <a:gd name="adj2" fmla="val 100000"/>
              <a:gd name="adj3" fmla="val 16667"/>
            </a:avLst>
          </a:prstGeom>
          <a:solidFill>
            <a:srgbClr val="FFCC00"/>
          </a:solidFill>
          <a:ln w="158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/>
              <a:t>2.5%</a:t>
            </a:r>
            <a:endParaRPr lang="en-US" sz="120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323850" y="3357563"/>
            <a:ext cx="647700" cy="288925"/>
          </a:xfrm>
          <a:prstGeom prst="wedgeRoundRectCallout">
            <a:avLst>
              <a:gd name="adj1" fmla="val 39463"/>
              <a:gd name="adj2" fmla="val 102199"/>
              <a:gd name="adj3" fmla="val 16667"/>
            </a:avLst>
          </a:prstGeom>
          <a:solidFill>
            <a:srgbClr val="FFCC00"/>
          </a:solidFill>
          <a:ln w="158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/>
              <a:t>2.5%</a:t>
            </a:r>
            <a:endParaRPr lang="en-US" sz="1200"/>
          </a:p>
        </p:txBody>
      </p:sp>
      <p:sp>
        <p:nvSpPr>
          <p:cNvPr id="44044" name="AutoShape 12"/>
          <p:cNvSpPr>
            <a:spLocks noChangeArrowheads="1"/>
          </p:cNvSpPr>
          <p:nvPr/>
        </p:nvSpPr>
        <p:spPr bwMode="auto">
          <a:xfrm>
            <a:off x="1258888" y="6021388"/>
            <a:ext cx="647700" cy="288925"/>
          </a:xfrm>
          <a:prstGeom prst="wedgeRoundRectCallout">
            <a:avLst>
              <a:gd name="adj1" fmla="val -26472"/>
              <a:gd name="adj2" fmla="val -110991"/>
              <a:gd name="adj3" fmla="val 16667"/>
            </a:avLst>
          </a:prstGeom>
          <a:solidFill>
            <a:srgbClr val="FFCC00"/>
          </a:solidFill>
          <a:ln w="158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GB" sz="1200"/>
              <a:t>5%</a:t>
            </a:r>
            <a:endParaRPr lang="en-US" sz="1200"/>
          </a:p>
        </p:txBody>
      </p:sp>
      <p:pic>
        <p:nvPicPr>
          <p:cNvPr id="44045" name="Picture 13" descr="samp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2708275"/>
            <a:ext cx="1512888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6" name="Picture 14" descr="sample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708275"/>
            <a:ext cx="1296988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7" name="AutoShape 15"/>
          <p:cNvSpPr>
            <a:spLocks noChangeArrowheads="1"/>
          </p:cNvSpPr>
          <p:nvPr/>
        </p:nvSpPr>
        <p:spPr bwMode="auto">
          <a:xfrm>
            <a:off x="6372225" y="3068638"/>
            <a:ext cx="720725" cy="358775"/>
          </a:xfrm>
          <a:prstGeom prst="leftRightArrow">
            <a:avLst>
              <a:gd name="adj1" fmla="val 50000"/>
              <a:gd name="adj2" fmla="val 40177"/>
            </a:avLst>
          </a:prstGeom>
          <a:solidFill>
            <a:srgbClr val="FFCC00"/>
          </a:solidFill>
          <a:ln w="158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5292725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Mean</a:t>
            </a:r>
            <a:endParaRPr lang="en-US"/>
          </a:p>
        </p:txBody>
      </p:sp>
      <p:sp>
        <p:nvSpPr>
          <p:cNvPr id="44049" name="Text Box 17"/>
          <p:cNvSpPr txBox="1">
            <a:spLocks noChangeArrowheads="1"/>
          </p:cNvSpPr>
          <p:nvPr/>
        </p:nvSpPr>
        <p:spPr bwMode="auto">
          <a:xfrm>
            <a:off x="7235825" y="3789363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Mean</a:t>
            </a:r>
            <a:endParaRPr lang="en-US"/>
          </a:p>
        </p:txBody>
      </p:sp>
      <p:pic>
        <p:nvPicPr>
          <p:cNvPr id="44050" name="Picture 18" descr="samp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508500"/>
            <a:ext cx="1512887" cy="1135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5508625" y="5661025"/>
            <a:ext cx="86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Mean</a:t>
            </a:r>
            <a:endParaRPr lang="en-US"/>
          </a:p>
        </p:txBody>
      </p:sp>
      <p:sp>
        <p:nvSpPr>
          <p:cNvPr id="44052" name="AutoShape 20"/>
          <p:cNvSpPr>
            <a:spLocks noChangeArrowheads="1"/>
          </p:cNvSpPr>
          <p:nvPr/>
        </p:nvSpPr>
        <p:spPr bwMode="auto">
          <a:xfrm>
            <a:off x="6516688" y="4941888"/>
            <a:ext cx="720725" cy="358775"/>
          </a:xfrm>
          <a:prstGeom prst="leftRightArrow">
            <a:avLst>
              <a:gd name="adj1" fmla="val 50000"/>
              <a:gd name="adj2" fmla="val 40177"/>
            </a:avLst>
          </a:prstGeom>
          <a:solidFill>
            <a:srgbClr val="FFCC00"/>
          </a:solidFill>
          <a:ln w="15875" algn="ctr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E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7451725" y="4868863"/>
            <a:ext cx="1081088" cy="657225"/>
          </a:xfrm>
          <a:prstGeom prst="rect">
            <a:avLst/>
          </a:prstGeom>
          <a:noFill/>
          <a:ln w="15875" algn="ctr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 known value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6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Assumptions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-test is based on assumptions of normality and homogeneity of variance.</a:t>
            </a:r>
          </a:p>
          <a:p>
            <a:pPr lvl="1"/>
            <a:r>
              <a:rPr lang="en-US" altLang="en-US" dirty="0" smtClean="0"/>
              <a:t>You can test for both these</a:t>
            </a:r>
          </a:p>
          <a:p>
            <a:r>
              <a:rPr lang="en-US" altLang="en-US" dirty="0" smtClean="0"/>
              <a:t>As long as the samples in each group are large and nearly equal, the </a:t>
            </a:r>
            <a:r>
              <a:rPr lang="en-US" altLang="en-US" i="1" dirty="0" smtClean="0"/>
              <a:t>t</a:t>
            </a:r>
            <a:r>
              <a:rPr lang="en-US" altLang="en-US" dirty="0" smtClean="0"/>
              <a:t>-test is robust, that is, still good, even though assumptions are not met.</a:t>
            </a:r>
          </a:p>
        </p:txBody>
      </p:sp>
    </p:spTree>
    <p:extLst>
      <p:ext uri="{BB962C8B-B14F-4D97-AF65-F5344CB8AC3E}">
        <p14:creationId xmlns:p14="http://schemas.microsoft.com/office/powerpoint/2010/main" val="352198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 of the </a:t>
            </a:r>
            <a:r>
              <a:rPr lang="en-GB" i="1" dirty="0" smtClean="0"/>
              <a:t>t</a:t>
            </a:r>
            <a:r>
              <a:rPr lang="en-GB" dirty="0" smtClean="0"/>
              <a:t>-test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Both the independent </a:t>
            </a:r>
            <a:r>
              <a:rPr lang="en-GB" i="1" dirty="0" smtClean="0"/>
              <a:t>t</a:t>
            </a:r>
            <a:r>
              <a:rPr lang="en-GB" dirty="0" smtClean="0"/>
              <a:t>-test and the dependent </a:t>
            </a:r>
            <a:r>
              <a:rPr lang="en-GB" i="1" dirty="0" smtClean="0"/>
              <a:t>t</a:t>
            </a:r>
            <a:r>
              <a:rPr lang="en-GB" dirty="0" smtClean="0"/>
              <a:t>-test are </a:t>
            </a:r>
            <a:r>
              <a:rPr lang="en-GB" i="1" dirty="0" smtClean="0"/>
              <a:t>parametric tests</a:t>
            </a:r>
            <a:r>
              <a:rPr lang="en-GB" dirty="0" smtClean="0"/>
              <a:t> based on the normal distribution. </a:t>
            </a:r>
          </a:p>
          <a:p>
            <a:r>
              <a:rPr lang="en-GB" dirty="0" smtClean="0"/>
              <a:t>Therefore, they assume:</a:t>
            </a:r>
          </a:p>
          <a:p>
            <a:pPr lvl="1"/>
            <a:r>
              <a:rPr lang="en-GB" dirty="0"/>
              <a:t>Data are measured at least at the interval level.</a:t>
            </a:r>
          </a:p>
          <a:p>
            <a:pPr lvl="1"/>
            <a:r>
              <a:rPr lang="en-GB" dirty="0" smtClean="0"/>
              <a:t>The sampling distribution is normally distributed. </a:t>
            </a:r>
          </a:p>
          <a:p>
            <a:pPr lvl="1"/>
            <a:r>
              <a:rPr lang="en-GB" dirty="0" smtClean="0"/>
              <a:t>In the dependent </a:t>
            </a:r>
            <a:r>
              <a:rPr lang="en-GB" i="1" dirty="0" smtClean="0"/>
              <a:t>t­</a:t>
            </a:r>
            <a:r>
              <a:rPr lang="en-GB" dirty="0" smtClean="0"/>
              <a:t>-test this means that the sampling distribution of the </a:t>
            </a:r>
            <a:r>
              <a:rPr lang="en-GB" i="1" dirty="0" smtClean="0"/>
              <a:t>differences</a:t>
            </a:r>
            <a:r>
              <a:rPr lang="en-GB" dirty="0" smtClean="0"/>
              <a:t> between scores should be normal, not the scores themselves.</a:t>
            </a:r>
          </a:p>
          <a:p>
            <a:r>
              <a:rPr lang="en-GB" dirty="0" smtClean="0"/>
              <a:t>The independent </a:t>
            </a:r>
            <a:r>
              <a:rPr lang="en-GB" i="1" dirty="0" smtClean="0"/>
              <a:t>t</a:t>
            </a:r>
            <a:r>
              <a:rPr lang="en-GB" dirty="0" smtClean="0"/>
              <a:t>-test, because it is used to test different groups of people, also assumes:</a:t>
            </a:r>
          </a:p>
          <a:p>
            <a:pPr lvl="1"/>
            <a:r>
              <a:rPr lang="en-GB" dirty="0" smtClean="0"/>
              <a:t>Variances in these populations are roughly equal (</a:t>
            </a:r>
            <a:r>
              <a:rPr lang="en-GB" i="1" dirty="0" smtClean="0"/>
              <a:t>homogeneity of variance</a:t>
            </a:r>
            <a:r>
              <a:rPr lang="en-GB" dirty="0" smtClean="0"/>
              <a:t>).</a:t>
            </a:r>
          </a:p>
          <a:p>
            <a:pPr lvl="1"/>
            <a:r>
              <a:rPr lang="en-GB" dirty="0" smtClean="0"/>
              <a:t>Scores in different treatment conditions are independent (because they come from different people).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2322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</a:t>
            </a:r>
            <a:r>
              <a:rPr lang="en-US" i="1" dirty="0" smtClean="0"/>
              <a:t>t</a:t>
            </a:r>
            <a:r>
              <a:rPr lang="en-US" dirty="0" smtClean="0"/>
              <a:t>-test using SPSS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5" y="2006604"/>
            <a:ext cx="7886700" cy="25222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3101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Independent </a:t>
            </a:r>
            <a:r>
              <a:rPr lang="en-GB" i="1" dirty="0" smtClean="0"/>
              <a:t>t</a:t>
            </a:r>
            <a:r>
              <a:rPr lang="en-GB" dirty="0" smtClean="0"/>
              <a:t>-test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Survey.dat (Julie Pallant)</a:t>
            </a:r>
          </a:p>
          <a:p>
            <a:r>
              <a:rPr lang="en-IE" dirty="0" smtClean="0"/>
              <a:t>Dataset created from a </a:t>
            </a:r>
            <a:r>
              <a:rPr lang="en-IE" dirty="0"/>
              <a:t>designed to explore the factors that impact on respondents’ psychological adjustment and </a:t>
            </a:r>
            <a:r>
              <a:rPr lang="en-IE" dirty="0" smtClean="0"/>
              <a:t>wellbeing.</a:t>
            </a:r>
          </a:p>
          <a:p>
            <a:r>
              <a:rPr lang="en-IE" dirty="0" smtClean="0"/>
              <a:t>Question:</a:t>
            </a:r>
            <a:endParaRPr lang="en-GB" dirty="0" smtClean="0"/>
          </a:p>
          <a:p>
            <a:pPr lvl="1"/>
            <a:r>
              <a:rPr lang="en-GB" dirty="0" smtClean="0"/>
              <a:t>Is there a significant difference in the mean self-esteem scores for males and females?</a:t>
            </a:r>
          </a:p>
          <a:p>
            <a:r>
              <a:rPr lang="en-GB" dirty="0" smtClean="0"/>
              <a:t>Need</a:t>
            </a:r>
          </a:p>
          <a:p>
            <a:pPr lvl="1"/>
            <a:r>
              <a:rPr lang="en-GB" dirty="0" smtClean="0"/>
              <a:t>One categorical variable (male/female gender)</a:t>
            </a:r>
          </a:p>
          <a:p>
            <a:pPr lvl="1"/>
            <a:r>
              <a:rPr lang="en-GB" dirty="0" smtClean="0"/>
              <a:t>One continuous, dependent variable (self-esteem </a:t>
            </a:r>
            <a:r>
              <a:rPr lang="en-GB" dirty="0"/>
              <a:t>score </a:t>
            </a:r>
            <a:r>
              <a:rPr lang="en-GB" dirty="0" err="1" smtClean="0"/>
              <a:t>tslfest</a:t>
            </a:r>
            <a:r>
              <a:rPr lang="en-GB" dirty="0" smtClean="0"/>
              <a:t>)</a:t>
            </a:r>
          </a:p>
          <a:p>
            <a:r>
              <a:rPr lang="en-GB" dirty="0" smtClean="0"/>
              <a:t>T-test</a:t>
            </a:r>
          </a:p>
          <a:p>
            <a:pPr lvl="1"/>
            <a:r>
              <a:rPr lang="en-GB" dirty="0" smtClean="0"/>
              <a:t>Will tell you whether there is a statistically significant difference between the mean scores of the groups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59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Independent t-test 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need to look at the descriptive statistics for the variable by group 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52936"/>
            <a:ext cx="7917976" cy="2997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5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Independent t-test 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We need to know the homogeneity of variance in advance so we can set the parameter on the t-test so we conduct the </a:t>
            </a:r>
            <a:r>
              <a:rPr lang="en-IE" dirty="0" err="1" smtClean="0"/>
              <a:t>Levene’s</a:t>
            </a:r>
            <a:r>
              <a:rPr lang="en-IE" dirty="0" smtClean="0"/>
              <a:t> test first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84" y="2762250"/>
            <a:ext cx="8892720" cy="167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797152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The </a:t>
            </a:r>
            <a:r>
              <a:rPr lang="en-IE" dirty="0"/>
              <a:t>null hypothesis is that all variances are equal</a:t>
            </a:r>
            <a:r>
              <a:rPr lang="en-IE" dirty="0" smtClean="0"/>
              <a:t>.  </a:t>
            </a:r>
            <a:r>
              <a:rPr lang="en-IE" dirty="0"/>
              <a:t>A resulting p-value under 0.05 means that variances are not equal and than further parametric tests </a:t>
            </a:r>
            <a:r>
              <a:rPr lang="en-IE" dirty="0" smtClean="0"/>
              <a:t>are </a:t>
            </a:r>
            <a:r>
              <a:rPr lang="en-IE" dirty="0"/>
              <a:t>not </a:t>
            </a:r>
            <a:r>
              <a:rPr lang="en-IE" dirty="0" smtClean="0"/>
              <a:t>suitable. </a:t>
            </a:r>
          </a:p>
          <a:p>
            <a:r>
              <a:rPr lang="en-IE" dirty="0" smtClean="0"/>
              <a:t>Note </a:t>
            </a:r>
            <a:r>
              <a:rPr lang="en-IE" dirty="0"/>
              <a:t>that this test is meant to be used with normally distributed data but can tolerate relatively low deviation from normality</a:t>
            </a:r>
            <a:r>
              <a:rPr lang="en-IE" dirty="0" smtClean="0"/>
              <a:t>.</a:t>
            </a:r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1907704" y="3933056"/>
            <a:ext cx="648072" cy="216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468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Before Inferential Statistics…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We need to establish evidence to support going ahead with building a predictive model</a:t>
            </a:r>
          </a:p>
          <a:p>
            <a:r>
              <a:rPr lang="en-IE" dirty="0" smtClean="0"/>
              <a:t>If we are asserting a relationship</a:t>
            </a:r>
          </a:p>
          <a:p>
            <a:pPr lvl="1"/>
            <a:r>
              <a:rPr lang="en-IE" dirty="0" smtClean="0"/>
              <a:t>We need to investigate if there is any evidence of a relationship using the appropriate test and make a decision based on the results (strength, direction etc.)</a:t>
            </a:r>
          </a:p>
          <a:p>
            <a:r>
              <a:rPr lang="en-IE" dirty="0" smtClean="0"/>
              <a:t>If we are asserting a differential effect for different groups</a:t>
            </a:r>
          </a:p>
          <a:p>
            <a:pPr lvl="1"/>
            <a:r>
              <a:rPr lang="en-IE" dirty="0" smtClean="0"/>
              <a:t>We need to investigate if there is any difference using the appropriate test and make a decision based on the result</a:t>
            </a:r>
          </a:p>
        </p:txBody>
      </p:sp>
    </p:spTree>
    <p:extLst>
      <p:ext uri="{BB962C8B-B14F-4D97-AF65-F5344CB8AC3E}">
        <p14:creationId xmlns:p14="http://schemas.microsoft.com/office/powerpoint/2010/main" val="262047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Testing for Homogeneity of Variance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In R you need to choose and test in advance of running other tests</a:t>
            </a:r>
          </a:p>
          <a:p>
            <a:pPr lvl="1"/>
            <a:r>
              <a:rPr lang="en-IE" dirty="0" err="1" smtClean="0"/>
              <a:t>Levene’s</a:t>
            </a:r>
            <a:r>
              <a:rPr lang="en-IE" dirty="0" smtClean="0"/>
              <a:t> test is best – this is the most robust test for normally distributed data. Null hypothesis is that the variance is equal.</a:t>
            </a:r>
          </a:p>
          <a:p>
            <a:pPr lvl="1"/>
            <a:r>
              <a:rPr lang="en-IE" dirty="0" err="1"/>
              <a:t>Fligner</a:t>
            </a:r>
            <a:r>
              <a:rPr lang="en-IE" dirty="0"/>
              <a:t>-Killeen test - this is a non-parametric </a:t>
            </a:r>
            <a:r>
              <a:rPr lang="en-IE" dirty="0" smtClean="0"/>
              <a:t>test equivalent.</a:t>
            </a:r>
          </a:p>
          <a:p>
            <a:pPr lvl="1"/>
            <a:r>
              <a:rPr lang="en-IE" dirty="0" smtClean="0"/>
              <a:t>To run in R</a:t>
            </a:r>
          </a:p>
          <a:p>
            <a:pPr lvl="2"/>
            <a:r>
              <a:rPr lang="en-IE" dirty="0" err="1" smtClean="0"/>
              <a:t>Levene’s</a:t>
            </a:r>
            <a:r>
              <a:rPr lang="en-IE" dirty="0" smtClean="0"/>
              <a:t> is in the library car</a:t>
            </a:r>
          </a:p>
          <a:p>
            <a:pPr marL="594360" lvl="2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library(car)</a:t>
            </a:r>
          </a:p>
          <a:p>
            <a:pPr marL="594360" lvl="2" indent="0">
              <a:buNone/>
            </a:pP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leveneTest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continuousvariable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 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categoricalvariable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dataframename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IE" dirty="0" smtClean="0"/>
              <a:t>E.g. </a:t>
            </a:r>
          </a:p>
          <a:p>
            <a:pPr marL="594360" lvl="2" indent="0">
              <a:buNone/>
            </a:pP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leveneTest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tslfest~sex,data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sdata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IE" dirty="0" smtClean="0"/>
              <a:t>Gives as output an F statistic and an estimate of significance</a:t>
            </a:r>
          </a:p>
        </p:txBody>
      </p:sp>
    </p:spTree>
    <p:extLst>
      <p:ext uri="{BB962C8B-B14F-4D97-AF65-F5344CB8AC3E}">
        <p14:creationId xmlns:p14="http://schemas.microsoft.com/office/powerpoint/2010/main" val="327131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Independent t-test 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sz="2400" dirty="0" smtClean="0"/>
              <a:t>Conduct the t-test: </a:t>
            </a:r>
            <a:r>
              <a:rPr lang="en-IE" sz="2400" b="1" dirty="0" err="1" smtClean="0"/>
              <a:t>t.test</a:t>
            </a:r>
            <a:r>
              <a:rPr lang="en-IE" sz="2400" b="1" dirty="0"/>
              <a:t>( )</a:t>
            </a:r>
            <a:r>
              <a:rPr lang="en-IE" sz="2400" dirty="0"/>
              <a:t> function produces a variety of t-tests. </a:t>
            </a:r>
          </a:p>
          <a:p>
            <a:pPr marL="274320" lvl="1" indent="0">
              <a:buNone/>
            </a:pP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y~x</a:t>
            </a:r>
            <a:r>
              <a:rPr lang="en-I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# where y is numeric and x is a binary factor </a:t>
            </a:r>
            <a:endParaRPr lang="en-I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IE" sz="2000" dirty="0" smtClean="0"/>
              <a:t>Unlike </a:t>
            </a:r>
            <a:r>
              <a:rPr lang="en-IE" sz="2000" dirty="0"/>
              <a:t>most statistical packages, the default assumes unequal variance and applies the Welsh </a:t>
            </a:r>
            <a:r>
              <a:rPr lang="en-IE" sz="2000" dirty="0" err="1"/>
              <a:t>df</a:t>
            </a:r>
            <a:r>
              <a:rPr lang="en-IE" sz="2000" dirty="0"/>
              <a:t> </a:t>
            </a:r>
            <a:r>
              <a:rPr lang="en-IE" sz="2000" dirty="0" smtClean="0"/>
              <a:t>modification.</a:t>
            </a:r>
          </a:p>
          <a:p>
            <a:pPr lvl="1"/>
            <a:r>
              <a:rPr lang="en-IE" sz="2000" dirty="0" smtClean="0"/>
              <a:t> You </a:t>
            </a:r>
            <a:r>
              <a:rPr lang="en-IE" sz="2000" dirty="0"/>
              <a:t>can use the </a:t>
            </a:r>
            <a:r>
              <a:rPr lang="en-IE" sz="2000" b="1" dirty="0" err="1"/>
              <a:t>var.equal</a:t>
            </a:r>
            <a:r>
              <a:rPr lang="en-IE" sz="2000" b="1" dirty="0"/>
              <a:t> = TRUE</a:t>
            </a:r>
            <a:r>
              <a:rPr lang="en-IE" sz="2000" dirty="0"/>
              <a:t> option to specify equal variances and a pooled variance estimate. </a:t>
            </a:r>
            <a:endParaRPr lang="en-IE" sz="2000" dirty="0" smtClean="0"/>
          </a:p>
          <a:p>
            <a:pPr lvl="1"/>
            <a:endParaRPr lang="en-IE" dirty="0" smtClean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t="5625" r="11127" b="4097"/>
          <a:stretch/>
        </p:blipFill>
        <p:spPr bwMode="auto">
          <a:xfrm>
            <a:off x="795412" y="3717032"/>
            <a:ext cx="7665020" cy="272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11560" y="5229200"/>
            <a:ext cx="3672408" cy="216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661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Independent t-test 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dirty="0" smtClean="0"/>
              <a:t>Look also at the mean difference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" t="5625" r="11127" b="4097"/>
          <a:stretch/>
        </p:blipFill>
        <p:spPr bwMode="auto">
          <a:xfrm>
            <a:off x="795412" y="2132856"/>
            <a:ext cx="7665020" cy="2722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1560" y="4509120"/>
            <a:ext cx="4016362" cy="346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867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effect size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Cohen’s d</a:t>
            </a:r>
          </a:p>
          <a:p>
            <a:pPr lvl="1"/>
            <a:r>
              <a:rPr lang="en-IE" dirty="0" smtClean="0"/>
              <a:t>Value </a:t>
            </a:r>
            <a:r>
              <a:rPr lang="en-IE" dirty="0"/>
              <a:t>for a between subjects </a:t>
            </a:r>
            <a:r>
              <a:rPr lang="en-IE" i="1" dirty="0"/>
              <a:t>t</a:t>
            </a:r>
            <a:r>
              <a:rPr lang="en-IE" dirty="0"/>
              <a:t> test and the degrees of freedom</a:t>
            </a:r>
            <a:r>
              <a:rPr lang="en-IE" dirty="0" smtClean="0"/>
              <a:t>.</a:t>
            </a:r>
          </a:p>
          <a:p>
            <a:pPr marL="0" indent="0">
              <a:buNone/>
            </a:pPr>
            <a:r>
              <a:rPr lang="en-IE" dirty="0" smtClean="0"/>
              <a:t>Cohen's</a:t>
            </a:r>
            <a:r>
              <a:rPr lang="en-IE" i="1" dirty="0"/>
              <a:t> d</a:t>
            </a:r>
            <a:r>
              <a:rPr lang="en-IE" dirty="0"/>
              <a:t> = 2</a:t>
            </a:r>
            <a:r>
              <a:rPr lang="en-IE" i="1" dirty="0"/>
              <a:t>t</a:t>
            </a:r>
            <a:r>
              <a:rPr lang="en-IE" dirty="0"/>
              <a:t> /√(</a:t>
            </a:r>
            <a:r>
              <a:rPr lang="en-IE" i="1" dirty="0"/>
              <a:t>df</a:t>
            </a:r>
            <a:r>
              <a:rPr lang="en-IE" dirty="0"/>
              <a:t>)</a:t>
            </a:r>
          </a:p>
          <a:p>
            <a:pPr marL="0" indent="0">
              <a:buNone/>
            </a:pPr>
            <a:r>
              <a:rPr lang="en-IE" dirty="0" smtClean="0"/>
              <a:t>In this case d= 0.155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 smtClean="0"/>
              <a:t>Reporting Cohen’s d</a:t>
            </a:r>
          </a:p>
          <a:p>
            <a:pPr lvl="1"/>
            <a:r>
              <a:rPr lang="en-IE" dirty="0" smtClean="0"/>
              <a:t>0.2=small effect, 0.5=moderate, 0.8 = large</a:t>
            </a:r>
            <a:endParaRPr lang="en-IE" dirty="0"/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r>
              <a:rPr lang="en-IE" dirty="0" smtClean="0"/>
              <a:t>NOTE: Choice of using eta squared or Cohen’s d depends on your field of study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5512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Calculating effect size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E" dirty="0" smtClean="0"/>
                  <a:t>Magnitude of the difference between the means of your groups</a:t>
                </a:r>
              </a:p>
              <a:p>
                <a:r>
                  <a:rPr lang="en-IE" dirty="0" smtClean="0"/>
                  <a:t>Eta squared ranges from 0 to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/>
                        </a:rPr>
                        <m:t>𝑒𝑡𝑎</m:t>
                      </m:r>
                      <m:r>
                        <a:rPr lang="en-IE" b="0" i="1" smtClean="0">
                          <a:latin typeface="Cambria Math"/>
                        </a:rPr>
                        <m:t> </m:t>
                      </m:r>
                      <m:r>
                        <a:rPr lang="en-IE" b="0" i="1" smtClean="0">
                          <a:latin typeface="Cambria Math"/>
                        </a:rPr>
                        <m:t>𝑠𝑞𝑢𝑎𝑟𝑒𝑑</m:t>
                      </m:r>
                      <m:r>
                        <a:rPr lang="en-IE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E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IE" b="0" i="1" baseline="30000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IE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IE" b="0" i="1" baseline="30000" smtClean="0">
                              <a:latin typeface="Cambria Math"/>
                            </a:rPr>
                            <m:t>2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+(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1+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en-IE" b="0" i="1" smtClean="0">
                              <a:latin typeface="Cambria Math"/>
                            </a:rPr>
                            <m:t>2−2)</m:t>
                          </m:r>
                        </m:den>
                      </m:f>
                    </m:oMath>
                  </m:oMathPara>
                </a14:m>
                <a:endParaRPr lang="en-IE" b="0" dirty="0" smtClean="0"/>
              </a:p>
              <a:p>
                <a:pPr marL="0" indent="0">
                  <a:buNone/>
                </a:pPr>
                <a:r>
                  <a:rPr lang="en-IE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T=1.62</a:t>
                </a:r>
              </a:p>
              <a:p>
                <a:pPr marL="0" indent="0">
                  <a:buNone/>
                </a:pPr>
                <a:r>
                  <a:rPr lang="en-IE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N1=Number in group 1 (males) 184</a:t>
                </a:r>
              </a:p>
              <a:p>
                <a:pPr marL="0" indent="0">
                  <a:buNone/>
                </a:pPr>
                <a:r>
                  <a:rPr lang="en-IE" b="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N2 = number in group 2 (females) 252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IE" b="0" i="1" smtClean="0">
                        <a:latin typeface="Cambria Math"/>
                      </a:rPr>
                      <m:t>𝑒𝑡𝑎</m:t>
                    </m:r>
                    <m:r>
                      <a:rPr lang="en-IE" b="0" i="1" smtClean="0">
                        <a:latin typeface="Cambria Math"/>
                      </a:rPr>
                      <m:t> </m:t>
                    </m:r>
                    <m:r>
                      <a:rPr lang="en-IE" b="0" i="1" smtClean="0">
                        <a:latin typeface="Cambria Math"/>
                      </a:rPr>
                      <m:t>𝑠𝑞𝑢𝑎𝑟𝑒𝑑</m:t>
                    </m:r>
                    <m:r>
                      <a:rPr lang="en-IE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i="1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1.62</m:t>
                        </m:r>
                        <m:r>
                          <a:rPr lang="en-IE" i="1" baseline="3000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1.62</m:t>
                        </m:r>
                        <m:r>
                          <a:rPr lang="en-IE" i="1" baseline="30000">
                            <a:latin typeface="Cambria Math"/>
                          </a:rPr>
                          <m:t>2</m:t>
                        </m:r>
                        <m:r>
                          <a:rPr lang="en-IE" i="1">
                            <a:latin typeface="Cambria Math"/>
                          </a:rPr>
                          <m:t>+(</m:t>
                        </m:r>
                        <m:r>
                          <a:rPr lang="en-IE" b="0" i="1" smtClean="0">
                            <a:latin typeface="Cambria Math"/>
                          </a:rPr>
                          <m:t>184</m:t>
                        </m:r>
                        <m:r>
                          <a:rPr lang="en-IE" i="1">
                            <a:latin typeface="Cambria Math"/>
                          </a:rPr>
                          <m:t>+</m:t>
                        </m:r>
                        <m:r>
                          <a:rPr lang="en-IE" b="0" i="1" smtClean="0">
                            <a:latin typeface="Cambria Math"/>
                          </a:rPr>
                          <m:t>252</m:t>
                        </m:r>
                        <m:r>
                          <a:rPr lang="en-IE" i="1">
                            <a:latin typeface="Cambria Math"/>
                          </a:rPr>
                          <m:t>−2)</m:t>
                        </m:r>
                      </m:den>
                    </m:f>
                  </m:oMath>
                </a14:m>
                <a:r>
                  <a:rPr lang="en-IE" dirty="0" smtClean="0"/>
                  <a:t>=0.006</a:t>
                </a:r>
              </a:p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:r>
                  <a:rPr lang="en-IE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Guidelines on effect size: 0.01 = small, 0.06 = moderate, 0.14 =large</a:t>
                </a:r>
              </a:p>
              <a:p>
                <a:endParaRPr lang="en-IE" b="0" dirty="0" smtClean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1" t="-988" r="-1111" b="-988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3149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Reporting a t-test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“An independent-samples t-test was conducted to compare self-esteem scores for male and female respondents. No significant difference in the scores for self-esteem was found (M=33.17, SD= 5.71 for female respondents, M= 34.02, SD= 4.91for male respondents), </a:t>
            </a:r>
            <a:r>
              <a:rPr lang="en-I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t(434</a:t>
            </a: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 -1.62, p = 0.10). The eta square statistic also indicated a very small effect size (0.006).”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9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Assumptions for Non-Parametric Tests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Random samples</a:t>
            </a:r>
          </a:p>
          <a:p>
            <a:r>
              <a:rPr lang="en-IE" dirty="0" smtClean="0"/>
              <a:t>Independent observations</a:t>
            </a:r>
          </a:p>
          <a:p>
            <a:pPr lvl="1"/>
            <a:r>
              <a:rPr lang="en-IE" dirty="0" smtClean="0"/>
              <a:t>Each case is counted only once </a:t>
            </a:r>
          </a:p>
          <a:p>
            <a:pPr lvl="1"/>
            <a:r>
              <a:rPr lang="en-IE" dirty="0" smtClean="0"/>
              <a:t>Unless it is a repeated measure where the same participants are retested on different occasions or under different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17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Non-Parametric Example from Andy Field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Our neurologist investigating the depressant effects of certain alcoholic drinks:</a:t>
            </a:r>
          </a:p>
          <a:p>
            <a:pPr lvl="1"/>
            <a:r>
              <a:rPr lang="en-US" dirty="0" smtClean="0"/>
              <a:t>Tested 20 clubbers</a:t>
            </a:r>
          </a:p>
          <a:p>
            <a:pPr lvl="1"/>
            <a:r>
              <a:rPr lang="en-US" dirty="0" smtClean="0"/>
              <a:t>10 were allowed to drink only vodka on a Saturday night</a:t>
            </a:r>
          </a:p>
          <a:p>
            <a:pPr lvl="1"/>
            <a:r>
              <a:rPr lang="en-US" dirty="0" smtClean="0"/>
              <a:t>10 were allowed to drink only beer. </a:t>
            </a:r>
          </a:p>
          <a:p>
            <a:pPr lvl="1"/>
            <a:r>
              <a:rPr lang="en-US" dirty="0" smtClean="0"/>
              <a:t>Levels of depression were measured using the Beck Depression Inventory (BDI) the day after and midweek.</a:t>
            </a:r>
          </a:p>
          <a:p>
            <a:r>
              <a:rPr lang="en-IE" dirty="0"/>
              <a:t>We are hypothesising that two groups of different entities will differ on the result of a test for depression.</a:t>
            </a:r>
          </a:p>
          <a:p>
            <a:r>
              <a:rPr lang="en-US" dirty="0" smtClean="0"/>
              <a:t>A similar number of high and low ranks in each group would </a:t>
            </a:r>
            <a:r>
              <a:rPr lang="en-GB" dirty="0" smtClean="0"/>
              <a:t>suggest depression levels do not differ between the groups.</a:t>
            </a:r>
          </a:p>
          <a:p>
            <a:r>
              <a:rPr lang="en-US" dirty="0" smtClean="0"/>
              <a:t>A greater number of high ranks in the vodka group than the beer group would suggest the vodka group is more depressed than the beer group.</a:t>
            </a:r>
          </a:p>
          <a:p>
            <a:r>
              <a:rPr lang="en-GB" b="1" smtClean="0"/>
              <a:t>Field-BDI-NonParametric.dat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991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Non-Parametric: Comparing two independent conditions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This requires us to fit a model that compares the distribution of this variable for those in the beer group and the vodka group.</a:t>
            </a:r>
          </a:p>
          <a:p>
            <a:r>
              <a:rPr lang="en-US" dirty="0" smtClean="0"/>
              <a:t>Requires us to test differences between two conditions in which different participants have been used.</a:t>
            </a:r>
            <a:endParaRPr lang="en-IE" dirty="0" smtClean="0"/>
          </a:p>
          <a:p>
            <a:r>
              <a:rPr lang="en-IE" dirty="0" smtClean="0"/>
              <a:t>To compare the distribution of two conditions and these conditions then you can use:</a:t>
            </a:r>
          </a:p>
          <a:p>
            <a:pPr lvl="1"/>
            <a:r>
              <a:rPr lang="en-IE" dirty="0" smtClean="0"/>
              <a:t>The Mann-Whitney test and</a:t>
            </a:r>
          </a:p>
          <a:p>
            <a:pPr lvl="1"/>
            <a:r>
              <a:rPr lang="en-IE" dirty="0" smtClean="0"/>
              <a:t>Wilcoxon’s Rank-sum test</a:t>
            </a:r>
          </a:p>
          <a:p>
            <a:r>
              <a:rPr lang="en-IE" dirty="0" smtClean="0"/>
              <a:t>These work on ranking data.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3042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Ranking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tests work on the principle of ranking the data for each group: </a:t>
            </a:r>
          </a:p>
          <a:p>
            <a:pPr lvl="1"/>
            <a:r>
              <a:rPr lang="en-US" dirty="0" smtClean="0"/>
              <a:t>Lowest score = a rank of 1, </a:t>
            </a:r>
          </a:p>
          <a:p>
            <a:pPr lvl="1"/>
            <a:r>
              <a:rPr lang="en-US" dirty="0" smtClean="0"/>
              <a:t>Next highest score = a rank of 2, and so on. </a:t>
            </a:r>
          </a:p>
          <a:p>
            <a:pPr lvl="1"/>
            <a:r>
              <a:rPr lang="en-GB" dirty="0" smtClean="0"/>
              <a:t>Tied ranks are given the same rank: the average of the potential ranks.</a:t>
            </a:r>
            <a:endParaRPr lang="en-US" dirty="0" smtClean="0"/>
          </a:p>
          <a:p>
            <a:r>
              <a:rPr lang="en-GB" dirty="0" smtClean="0"/>
              <a:t>For an unequal group size the test statistic (Ws) = sum of ranks in the group that contains the least people.</a:t>
            </a:r>
          </a:p>
          <a:p>
            <a:r>
              <a:rPr lang="en-GB" dirty="0" smtClean="0"/>
              <a:t>For an equal group size the test statistic Ws  = the value of the smaller summed rank.</a:t>
            </a:r>
          </a:p>
          <a:p>
            <a:r>
              <a:rPr lang="en-GB" dirty="0" smtClean="0"/>
              <a:t>Add up the ranks for the two groups and take the lowest of these sums to be our test statistic. </a:t>
            </a:r>
          </a:p>
          <a:p>
            <a:r>
              <a:rPr lang="en-US" dirty="0" smtClean="0"/>
              <a:t>The analysis is carried out on the ranks rather than the actual data.</a:t>
            </a:r>
          </a:p>
          <a:p>
            <a:pPr lvl="1"/>
            <a:endParaRPr lang="en-GB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7817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Relationships and Causality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How to determine if a relationship is causal?</a:t>
            </a:r>
          </a:p>
          <a:p>
            <a:pPr lvl="1"/>
            <a:r>
              <a:rPr lang="en-IE" dirty="0" smtClean="0"/>
              <a:t>Identify the directionality of relationships between </a:t>
            </a:r>
            <a:r>
              <a:rPr lang="en-IE" b="1" i="1" dirty="0" smtClean="0"/>
              <a:t>independent</a:t>
            </a:r>
            <a:r>
              <a:rPr lang="en-IE" b="1" dirty="0" smtClean="0"/>
              <a:t> </a:t>
            </a:r>
            <a:r>
              <a:rPr lang="en-IE" i="1" dirty="0" smtClean="0"/>
              <a:t>(also called predictor variable) </a:t>
            </a:r>
            <a:r>
              <a:rPr lang="en-IE" dirty="0" smtClean="0"/>
              <a:t>and </a:t>
            </a:r>
            <a:r>
              <a:rPr lang="en-IE" b="1" i="1" dirty="0" smtClean="0"/>
              <a:t>dependent variables </a:t>
            </a:r>
            <a:r>
              <a:rPr lang="en-IE" i="1" dirty="0" smtClean="0"/>
              <a:t>(also called outcome variable) </a:t>
            </a:r>
            <a:r>
              <a:rPr lang="en-IE" dirty="0" smtClean="0"/>
              <a:t>based on research/prior knowledge</a:t>
            </a:r>
            <a:endParaRPr lang="en-IE" b="1" i="1" dirty="0" smtClean="0"/>
          </a:p>
          <a:p>
            <a:r>
              <a:rPr lang="en-IE" b="1" dirty="0" smtClean="0"/>
              <a:t>Independent Variable </a:t>
            </a:r>
            <a:r>
              <a:rPr lang="en-IE" dirty="0"/>
              <a:t>h</a:t>
            </a:r>
            <a:r>
              <a:rPr lang="en-IE" dirty="0" smtClean="0"/>
              <a:t>ypothesised to cause changes in </a:t>
            </a:r>
            <a:r>
              <a:rPr lang="en-IE" b="1" dirty="0"/>
              <a:t>D</a:t>
            </a:r>
            <a:r>
              <a:rPr lang="en-IE" b="1" dirty="0" smtClean="0"/>
              <a:t>ependent Variables</a:t>
            </a:r>
          </a:p>
          <a:p>
            <a:pPr marL="274320" lvl="1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968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Ranking the Depression scores for Wednesday and Sunday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21" y="1340769"/>
            <a:ext cx="8026034" cy="49285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TextBox 4"/>
          <p:cNvSpPr txBox="1"/>
          <p:nvPr/>
        </p:nvSpPr>
        <p:spPr>
          <a:xfrm>
            <a:off x="1763688" y="3224009"/>
            <a:ext cx="237626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Sum of ranks for Vodka=59</a:t>
            </a:r>
            <a:endParaRPr lang="en-I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102891" y="3224813"/>
            <a:ext cx="237626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Sum of ranks for Beer=151</a:t>
            </a:r>
            <a:endParaRPr lang="en-IE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102891" y="5589240"/>
            <a:ext cx="237626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Sum of ranks for Beer=119.5</a:t>
            </a:r>
            <a:endParaRPr lang="en-IE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763688" y="5575746"/>
            <a:ext cx="2376264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E" sz="1200" dirty="0" smtClean="0"/>
              <a:t>Sum of ranks for Vodka=90.5</a:t>
            </a:r>
            <a:endParaRPr lang="en-IE" sz="1200" dirty="0"/>
          </a:p>
        </p:txBody>
      </p:sp>
    </p:spTree>
    <p:extLst>
      <p:ext uri="{BB962C8B-B14F-4D97-AF65-F5344CB8AC3E}">
        <p14:creationId xmlns:p14="http://schemas.microsoft.com/office/powerpoint/2010/main" val="122801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Provisional analysis using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Load the data</a:t>
            </a:r>
            <a:endParaRPr lang="en-IE" sz="2400" dirty="0" smtClean="0"/>
          </a:p>
          <a:p>
            <a:pPr lvl="1"/>
            <a:r>
              <a:rPr lang="en-IE" dirty="0" err="1"/>
              <a:t>drinkset</a:t>
            </a:r>
            <a:r>
              <a:rPr lang="en-IE" dirty="0"/>
              <a:t>&lt;- </a:t>
            </a:r>
            <a:r>
              <a:rPr lang="en-IE" dirty="0" err="1"/>
              <a:t>read.table</a:t>
            </a:r>
            <a:r>
              <a:rPr lang="en-IE" dirty="0"/>
              <a:t>("C:/</a:t>
            </a:r>
            <a:r>
              <a:rPr lang="en-IE" dirty="0" err="1"/>
              <a:t>tempR</a:t>
            </a:r>
            <a:r>
              <a:rPr lang="en-IE" dirty="0"/>
              <a:t>/Field-BDI-Non-parametric.dat</a:t>
            </a:r>
            <a:r>
              <a:rPr lang="en-IE" dirty="0" smtClean="0"/>
              <a:t>")</a:t>
            </a:r>
          </a:p>
          <a:p>
            <a:r>
              <a:rPr lang="en-IE" dirty="0" smtClean="0"/>
              <a:t>Get your descriptive statistics</a:t>
            </a:r>
            <a:endParaRPr lang="en-IE" dirty="0"/>
          </a:p>
          <a:p>
            <a:pPr lvl="1"/>
            <a:r>
              <a:rPr lang="en-IE" dirty="0" err="1"/>
              <a:t>describeBy</a:t>
            </a:r>
            <a:r>
              <a:rPr lang="en-IE" dirty="0"/>
              <a:t>(</a:t>
            </a:r>
            <a:r>
              <a:rPr lang="en-IE" dirty="0" err="1"/>
              <a:t>drinkset$bdisun,group</a:t>
            </a:r>
            <a:r>
              <a:rPr lang="en-IE" dirty="0"/>
              <a:t>=</a:t>
            </a:r>
            <a:r>
              <a:rPr lang="en-IE" dirty="0" err="1"/>
              <a:t>drinkset$drink</a:t>
            </a:r>
            <a:r>
              <a:rPr lang="en-IE" dirty="0" smtClean="0"/>
              <a:t>)</a:t>
            </a:r>
          </a:p>
          <a:p>
            <a:r>
              <a:rPr lang="en-IE" dirty="0" smtClean="0"/>
              <a:t>Create your plots using </a:t>
            </a:r>
            <a:r>
              <a:rPr lang="en-IE" dirty="0" err="1" smtClean="0"/>
              <a:t>ggplot</a:t>
            </a:r>
            <a:endParaRPr lang="en-IE" dirty="0" smtClean="0"/>
          </a:p>
          <a:p>
            <a:pPr lvl="1"/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5480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Mann-Whitney test</a:t>
            </a:r>
            <a:endParaRPr lang="en-IE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It is used to test the null hypothesis that two samples come from the same population (i.e. have the same median) </a:t>
            </a:r>
          </a:p>
          <a:p>
            <a:pPr lvl="1"/>
            <a:r>
              <a:rPr lang="en-IE" dirty="0" smtClean="0"/>
              <a:t>OR </a:t>
            </a:r>
            <a:r>
              <a:rPr lang="en-IE" dirty="0"/>
              <a:t>alternatively, whether observations in one sample tend to be larger than observations in the other</a:t>
            </a:r>
            <a:r>
              <a:rPr lang="en-IE" dirty="0" smtClean="0"/>
              <a:t>.</a:t>
            </a:r>
          </a:p>
          <a:p>
            <a:r>
              <a:rPr lang="en-IE" dirty="0" smtClean="0"/>
              <a:t>Compares </a:t>
            </a:r>
            <a:r>
              <a:rPr lang="en-IE" dirty="0"/>
              <a:t>the medians from two populations and works when the </a:t>
            </a:r>
            <a:r>
              <a:rPr lang="en-IE" i="1" dirty="0"/>
              <a:t>Y</a:t>
            </a:r>
            <a:r>
              <a:rPr lang="en-IE" dirty="0"/>
              <a:t> variable is </a:t>
            </a:r>
            <a:r>
              <a:rPr lang="en-IE" dirty="0" smtClean="0"/>
              <a:t>continuous and </a:t>
            </a:r>
            <a:r>
              <a:rPr lang="en-IE" dirty="0"/>
              <a:t>the </a:t>
            </a:r>
            <a:r>
              <a:rPr lang="en-IE" i="1" dirty="0"/>
              <a:t>X</a:t>
            </a:r>
            <a:r>
              <a:rPr lang="en-IE" dirty="0"/>
              <a:t> variable is discrete with two attributes. </a:t>
            </a:r>
            <a:endParaRPr lang="en-IE" dirty="0" smtClean="0"/>
          </a:p>
          <a:p>
            <a:pPr lvl="1"/>
            <a:r>
              <a:rPr lang="en-IE" dirty="0" smtClean="0"/>
              <a:t>Of </a:t>
            </a:r>
            <a:r>
              <a:rPr lang="en-IE" dirty="0"/>
              <a:t>course, the Mann-Whitney test can also be used for normally distributed data, but in that case it is less powerful than the 2-sample </a:t>
            </a:r>
            <a:r>
              <a:rPr lang="en-IE" i="1" dirty="0"/>
              <a:t>t</a:t>
            </a:r>
            <a:r>
              <a:rPr lang="en-IE" dirty="0"/>
              <a:t>-test</a:t>
            </a:r>
            <a:r>
              <a:rPr lang="en-IE" dirty="0" smtClean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935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The U Value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U value for each group is calculated by subtracting the possible minimum rank which the group can take from the sum of the ranks, and the smallest U value is used for the test</a:t>
            </a:r>
            <a:r>
              <a:rPr lang="en-IE" dirty="0" smtClean="0"/>
              <a:t>.</a:t>
            </a:r>
          </a:p>
          <a:p>
            <a:r>
              <a:rPr lang="en-IE" dirty="0" smtClean="0"/>
              <a:t>For </a:t>
            </a:r>
            <a:r>
              <a:rPr lang="en-IE" dirty="0"/>
              <a:t>the test of significance of the Mann-Whitney U-test it is assumed that with n &gt; 80 or each of the two samples at least &gt; 30 the distribution of the U-value from the sample approximates normal distribution.  </a:t>
            </a:r>
            <a:endParaRPr lang="en-IE" dirty="0" smtClean="0"/>
          </a:p>
          <a:p>
            <a:r>
              <a:rPr lang="en-IE" dirty="0" smtClean="0"/>
              <a:t>U value is compared to table of critical values depending on the size of each sample </a:t>
            </a:r>
          </a:p>
          <a:p>
            <a:pPr lvl="1"/>
            <a:r>
              <a:rPr lang="en-IE" dirty="0" smtClean="0"/>
              <a:t>U value must be </a:t>
            </a:r>
            <a:r>
              <a:rPr lang="en-IE" i="1" dirty="0" smtClean="0"/>
              <a:t>equal to or less than critical value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7311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R – Mann Whitney U (Wilcoxon Test)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stats package</a:t>
            </a:r>
          </a:p>
          <a:p>
            <a:pPr marL="0" indent="0">
              <a:buNone/>
            </a:pP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y~A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)#where y is your continuous variable and A </a:t>
            </a:r>
          </a:p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your categorical </a:t>
            </a:r>
          </a:p>
          <a:p>
            <a:pPr marL="0" indent="0">
              <a:buNone/>
            </a:pPr>
            <a:r>
              <a:rPr lang="en-I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drinkset</a:t>
            </a: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I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('Field-BDI-Non-parametric.dat</a:t>
            </a: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I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bdisun~drink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I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drinkset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Warning in </a:t>
            </a:r>
            <a:r>
              <a:rPr lang="en-I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wilcox.test.default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(x = c(16L, 15L, 20L, 15L, 16L, 13L, 14L, : cannot compute exact p-value with ties </a:t>
            </a:r>
            <a:endParaRPr lang="en-I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Wilcoxon 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rank sum test with continuity correction data: </a:t>
            </a:r>
            <a:r>
              <a:rPr lang="en-IE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bdisun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by drink </a:t>
            </a:r>
            <a:endParaRPr lang="en-I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= 35.5, p-value = 0.2861 alternative hypothesis: true location shift is not equal to </a:t>
            </a: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en-I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bdiwed~drink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drinkset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Warning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wilcox.test.default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= c(5L, 6L, 30L, 8L, 9L, 7L, 6L, 17L, 3L, : cannot compute exact p-value with ties Wilcoxon rank sum test with continuity correction data: </a:t>
            </a:r>
            <a:r>
              <a:rPr lang="en-I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bdiwed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by drink </a:t>
            </a:r>
            <a:endParaRPr lang="en-I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I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4, p-value = 0.000569 alternative hypothesis: true location shift is not equal to 0</a:t>
            </a:r>
            <a:endParaRPr lang="en-I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466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an Effect Size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equation to convert a z-score into the effect size estimate, r, is as follows (from Rosenthal, 1991: 19):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z is something we need to calculate if we use the stats package</a:t>
            </a:r>
          </a:p>
          <a:p>
            <a:pPr lvl="1"/>
            <a:r>
              <a:rPr lang="en-GB" dirty="0" smtClean="0"/>
              <a:t>We can use </a:t>
            </a:r>
            <a:r>
              <a:rPr lang="en-GB" dirty="0" err="1" smtClean="0"/>
              <a:t>qnorm</a:t>
            </a:r>
            <a:r>
              <a:rPr lang="en-GB" dirty="0" smtClean="0"/>
              <a:t>() of the </a:t>
            </a:r>
            <a:r>
              <a:rPr lang="en-GB" dirty="0" err="1" smtClean="0"/>
              <a:t>pvalue</a:t>
            </a:r>
            <a:r>
              <a:rPr lang="en-GB" dirty="0" smtClean="0"/>
              <a:t> to get it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132856"/>
            <a:ext cx="107157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5576" y="645333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Rosenthal 1991 Meta-analytic procedures for social research, SAGE</a:t>
            </a:r>
            <a:endParaRPr lang="en-I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6673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R – Calculate effect size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Calculate the standardised z statistic Z and call it </a:t>
            </a:r>
            <a:r>
              <a:rPr lang="en-IE" dirty="0" err="1"/>
              <a:t>Zstat</a:t>
            </a:r>
            <a:r>
              <a:rPr lang="en-IE" dirty="0"/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Zstat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qnorm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test$p.value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/2) </a:t>
            </a:r>
            <a:endParaRPr lang="en-I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 smtClean="0"/>
              <a:t>Calculate </a:t>
            </a:r>
            <a:r>
              <a:rPr lang="en-IE" dirty="0"/>
              <a:t>the effect size using abs(</a:t>
            </a:r>
            <a:r>
              <a:rPr lang="en-IE" dirty="0" err="1"/>
              <a:t>Zstat</a:t>
            </a:r>
            <a:r>
              <a:rPr lang="en-IE" dirty="0"/>
              <a:t>)/</a:t>
            </a:r>
            <a:r>
              <a:rPr lang="en-IE" dirty="0" err="1"/>
              <a:t>sqrt</a:t>
            </a:r>
            <a:r>
              <a:rPr lang="en-IE" dirty="0"/>
              <a:t>(20) </a:t>
            </a:r>
            <a:endParaRPr lang="en-IE" dirty="0" smtClean="0"/>
          </a:p>
          <a:p>
            <a:pPr marL="0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#20 is the number in the study</a:t>
            </a:r>
          </a:p>
          <a:p>
            <a:pPr marL="0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IE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Zstat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(20) </a:t>
            </a:r>
            <a:endParaRPr lang="en-I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1] 0.8737202</a:t>
            </a:r>
          </a:p>
        </p:txBody>
      </p:sp>
    </p:spTree>
    <p:extLst>
      <p:ext uri="{BB962C8B-B14F-4D97-AF65-F5344CB8AC3E}">
        <p14:creationId xmlns:p14="http://schemas.microsoft.com/office/powerpoint/2010/main" val="208982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R – Mann Whitney U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From coin package</a:t>
            </a:r>
          </a:p>
          <a:p>
            <a:pPr marL="0" indent="0">
              <a:buNone/>
            </a:pP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y~A</a:t>
            </a: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)#where y is your continuous variable and A </a:t>
            </a:r>
          </a:p>
          <a:p>
            <a:pPr marL="0" indent="0">
              <a:buNone/>
            </a:pPr>
            <a:r>
              <a:rPr lang="en-IE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 your categorical </a:t>
            </a:r>
          </a:p>
          <a:p>
            <a:pPr marL="0" indent="0">
              <a:buNone/>
            </a:pPr>
            <a:r>
              <a:rPr lang="en-I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drinkset</a:t>
            </a: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&lt;-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('Field-BDI-Non-parametric.dat</a:t>
            </a: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Coin::</a:t>
            </a:r>
            <a:r>
              <a:rPr lang="en-I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Wilcox_test</a:t>
            </a: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bdisun~drink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drinkset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Asymptotic 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Wilcoxon-Mann-Whitney Test data: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bdisun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by drink (Beer, Vodka) </a:t>
            </a:r>
            <a:endParaRPr lang="en-I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-1.1049, p-value = 0.2692 </a:t>
            </a:r>
            <a:endParaRPr lang="en-I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alternative 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mu is not equal to 0</a:t>
            </a:r>
            <a:endParaRPr lang="en-IE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Wilcox_test</a:t>
            </a: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bdiwed~drink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, data=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drinkset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I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Asymptotic Wilcoxon-Mann-Whitney Test data: </a:t>
            </a:r>
            <a:r>
              <a:rPr lang="en-IE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bdiwed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by drink (Beer, Vodka) </a:t>
            </a:r>
            <a:endParaRPr lang="en-I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= -3.4838, p-value = 0.0004943 </a:t>
            </a:r>
            <a:endParaRPr lang="en-IE" sz="1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alternative </a:t>
            </a:r>
            <a:r>
              <a:rPr lang="en-IE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mu is not equal to 0</a:t>
            </a:r>
          </a:p>
        </p:txBody>
      </p:sp>
    </p:spTree>
    <p:extLst>
      <p:ext uri="{BB962C8B-B14F-4D97-AF65-F5344CB8AC3E}">
        <p14:creationId xmlns:p14="http://schemas.microsoft.com/office/powerpoint/2010/main" val="25459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an Effect Size</a:t>
            </a:r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equation to convert a z-score into the effect size estimate, r, is as follows (from Rosenthal, 1991: 19):</a:t>
            </a:r>
          </a:p>
          <a:p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sz="1800" dirty="0" smtClean="0"/>
              <a:t>z is something we need to calculate if we use the stats package</a:t>
            </a:r>
          </a:p>
          <a:p>
            <a:pPr lvl="1"/>
            <a:r>
              <a:rPr lang="en-GB" sz="1800" dirty="0" smtClean="0"/>
              <a:t>N is the size of the study (i.e. the number of total observations)</a:t>
            </a:r>
          </a:p>
          <a:p>
            <a:pPr lvl="1"/>
            <a:r>
              <a:rPr lang="en-GB" sz="1800" dirty="0" smtClean="0"/>
              <a:t>We had 10 vodka users and 10 beer users and so the total number of observations was 20. 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11" name="Picture 10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2132856"/>
            <a:ext cx="107157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14802" y="4781802"/>
            <a:ext cx="3033527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6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8400" y="5496182"/>
            <a:ext cx="3326332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55576" y="6453336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Rosenthal 1991 Meta-analytic procedures for social research, SAGE</a:t>
            </a:r>
            <a:endParaRPr lang="en-IE" dirty="0"/>
          </a:p>
        </p:txBody>
      </p:sp>
      <p:sp>
        <p:nvSpPr>
          <p:cNvPr id="4" name="Oval Callout 3"/>
          <p:cNvSpPr/>
          <p:nvPr/>
        </p:nvSpPr>
        <p:spPr>
          <a:xfrm>
            <a:off x="5773351" y="5223500"/>
            <a:ext cx="3168352" cy="648072"/>
          </a:xfrm>
          <a:prstGeom prst="wedgeEllipseCallout">
            <a:avLst>
              <a:gd name="adj1" fmla="val -134315"/>
              <a:gd name="adj2" fmla="val -89563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dirty="0" smtClean="0"/>
              <a:t>Rounded value of Z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11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the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the Mann–Whitney test:</a:t>
            </a:r>
          </a:p>
          <a:p>
            <a:pPr marL="274320" lvl="1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 levels in vodka users (Mdn = 17.50) did not differ significantly from beer users (Mdn = 16.00) the day after the drugs were taken, (U = 35.50, z = −1.11, p = .280, r = −.25). However, by Wednesday, vodka users (Mdn = 33.50) were significantly more depressed than beer users (Mdn = 7.50), (U = 4.00, z = −3.48, p &lt; .001, r = −.78).</a:t>
            </a:r>
          </a:p>
          <a:p>
            <a:pPr marL="274320" lvl="1" indent="0">
              <a:buNone/>
            </a:pP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/>
              <a:t>NOTE</a:t>
            </a:r>
          </a:p>
          <a:p>
            <a:pPr lvl="1"/>
            <a:r>
              <a:rPr lang="en-GB" dirty="0" smtClean="0"/>
              <a:t>Our W statistic is what we use for U</a:t>
            </a:r>
          </a:p>
          <a:p>
            <a:pPr lvl="1"/>
            <a:r>
              <a:rPr lang="en-GB" dirty="0" smtClean="0"/>
              <a:t>We report the median values because the data is not normally distributed.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6980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Relationships and Causality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Examples:</a:t>
            </a:r>
            <a:endParaRPr lang="en-IE" b="1" dirty="0" smtClean="0"/>
          </a:p>
          <a:p>
            <a:pPr marL="274320" lvl="1" indent="0">
              <a:buNone/>
            </a:pPr>
            <a:endParaRPr lang="en-IE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109005"/>
              </p:ext>
            </p:extLst>
          </p:nvPr>
        </p:nvGraphicFramePr>
        <p:xfrm>
          <a:off x="1475656" y="2060848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Independent Variable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Dependent Variable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Death Penalty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Crime</a:t>
                      </a:r>
                      <a:r>
                        <a:rPr lang="en-IE" baseline="0" dirty="0" smtClean="0"/>
                        <a:t> Rate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School Funding</a:t>
                      </a:r>
                      <a:r>
                        <a:rPr lang="en-IE" baseline="0" dirty="0" smtClean="0"/>
                        <a:t>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Graduation Rate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Graduation</a:t>
                      </a:r>
                      <a:r>
                        <a:rPr lang="en-IE" baseline="0" dirty="0" smtClean="0"/>
                        <a:t> Rate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 smtClean="0"/>
                        <a:t>Crime Rate</a:t>
                      </a:r>
                      <a:endParaRPr lang="en-I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Parental Income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Graduation</a:t>
                      </a:r>
                      <a:r>
                        <a:rPr lang="en-IE" baseline="0" dirty="0" smtClean="0"/>
                        <a:t> Rate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Parental</a:t>
                      </a:r>
                      <a:r>
                        <a:rPr lang="en-IE" baseline="0" dirty="0" smtClean="0"/>
                        <a:t> Educational Level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Graduation</a:t>
                      </a:r>
                      <a:r>
                        <a:rPr lang="en-IE" baseline="0" dirty="0" smtClean="0"/>
                        <a:t> Rate</a:t>
                      </a:r>
                      <a:endParaRPr lang="en-IE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smtClean="0"/>
                        <a:t>Revision time 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dirty="0" smtClean="0"/>
                        <a:t>Exam Result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95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Repeated Measures</a:t>
            </a:r>
            <a:endParaRPr lang="en-IE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88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Parametric: Paired samples </a:t>
            </a:r>
            <a:r>
              <a:rPr lang="en-GB" dirty="0"/>
              <a:t>t-test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Also referred to as </a:t>
            </a:r>
            <a:r>
              <a:rPr lang="en-GB" b="1" dirty="0" smtClean="0"/>
              <a:t>repeated measures test</a:t>
            </a:r>
          </a:p>
          <a:p>
            <a:r>
              <a:rPr lang="en-GB" dirty="0" smtClean="0"/>
              <a:t>Collect data from one group on two different occasions or under different conditions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6721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Paired Samples t-test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Using </a:t>
            </a:r>
            <a:r>
              <a:rPr lang="en-GB" dirty="0" err="1"/>
              <a:t>Pallant’s</a:t>
            </a:r>
            <a:r>
              <a:rPr lang="en-GB" dirty="0"/>
              <a:t> </a:t>
            </a:r>
            <a:r>
              <a:rPr lang="en-GB" dirty="0" smtClean="0"/>
              <a:t>experim.dat (also available as a dataset for R experim.dat)</a:t>
            </a:r>
            <a:endParaRPr lang="en-GB" dirty="0"/>
          </a:p>
          <a:p>
            <a:r>
              <a:rPr lang="en-GB" dirty="0"/>
              <a:t>Investigating the impact of an intervention designed to increase student confidence in their ability to survive a statistics course</a:t>
            </a:r>
          </a:p>
          <a:p>
            <a:r>
              <a:rPr lang="en-GB" dirty="0"/>
              <a:t>Students completed a Fear of Statistics Test at Time 1 (FOST2) (before the intervention) and Time 2 (FOST2) (after the intervention)</a:t>
            </a:r>
          </a:p>
          <a:p>
            <a:r>
              <a:rPr lang="en-IE" dirty="0" smtClean="0"/>
              <a:t>Question</a:t>
            </a:r>
          </a:p>
          <a:p>
            <a:pPr lvl="1"/>
            <a:r>
              <a:rPr lang="en-IE" dirty="0" smtClean="0"/>
              <a:t>Is there a significant change in participant’s Fear of Statistics Test scores following participation in an intervention designed to increase students confidence in their ability to complete a statistics course?</a:t>
            </a:r>
          </a:p>
          <a:p>
            <a:pPr lvl="1"/>
            <a:r>
              <a:rPr lang="en-IE" dirty="0" smtClean="0"/>
              <a:t>Does this intervention have an impact on participants’ Fear of Statistics Test scores?</a:t>
            </a:r>
          </a:p>
        </p:txBody>
      </p:sp>
    </p:spTree>
    <p:extLst>
      <p:ext uri="{BB962C8B-B14F-4D97-AF65-F5344CB8AC3E}">
        <p14:creationId xmlns:p14="http://schemas.microsoft.com/office/powerpoint/2010/main" val="31895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Paired Samples t-test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E" dirty="0" smtClean="0"/>
              <a:t>Need</a:t>
            </a:r>
          </a:p>
          <a:p>
            <a:pPr lvl="1"/>
            <a:r>
              <a:rPr lang="en-IE" dirty="0" smtClean="0"/>
              <a:t>One categorical independent variable (in this case Time with two different levels Time 1 and Time 2)</a:t>
            </a:r>
          </a:p>
          <a:p>
            <a:pPr lvl="1"/>
            <a:r>
              <a:rPr lang="en-IE" dirty="0" smtClean="0"/>
              <a:t>One continuous dependent variable (Fear of Statistics score) measured on two different occasions or under different conditions (FOST1 and FOST2)</a:t>
            </a:r>
          </a:p>
          <a:p>
            <a:r>
              <a:rPr lang="en-IE" dirty="0" smtClean="0"/>
              <a:t>What will a paired samples t-test do?</a:t>
            </a:r>
          </a:p>
          <a:p>
            <a:pPr lvl="1"/>
            <a:r>
              <a:rPr lang="en-IE" dirty="0" smtClean="0"/>
              <a:t>Will tell you whether there is a statistically significant difference between the mean scores for Time 1 and Time 2</a:t>
            </a:r>
          </a:p>
          <a:p>
            <a:r>
              <a:rPr lang="en-IE" dirty="0" smtClean="0"/>
              <a:t>Non-parametric alternative = Wilcoxon Signed Rank Test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4745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 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dirty="0"/>
              <a:t>Paired T-test:</a:t>
            </a:r>
          </a:p>
          <a:p>
            <a:pPr marL="0" indent="0">
              <a:buNone/>
            </a:pPr>
            <a:r>
              <a:rPr lang="en-IE" dirty="0" err="1"/>
              <a:t>t.test</a:t>
            </a:r>
            <a:r>
              <a:rPr lang="en-IE" dirty="0"/>
              <a:t>(y1,y2,paired=TRUE) # where y1 &amp; y2 are numeric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edata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('experim.dat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IE" dirty="0" smtClean="0"/>
              <a:t>For our example:</a:t>
            </a:r>
          </a:p>
          <a:p>
            <a:pPr marL="0" indent="0">
              <a:buNone/>
            </a:pP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(edata$fost1,edata$fost2,paired=TRUE</a:t>
            </a:r>
            <a:r>
              <a:rPr lang="en-I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I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pPr marL="0" indent="0">
              <a:buNone/>
            </a:pPr>
            <a:endParaRPr lang="en-IE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 edata$fost1 and edata$fost2 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5.3936,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29, p-value = 8.498e-06 </a:t>
            </a:r>
            <a:endParaRPr lang="en-IE" sz="2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alternative 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hypothesis: true difference in means is not equal to 0 </a:t>
            </a:r>
            <a:endParaRPr lang="en-I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 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percent confidence interval: 1.655478 3.677855 </a:t>
            </a:r>
            <a:endParaRPr lang="en-I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</a:t>
            </a:r>
            <a:r>
              <a:rPr lang="en-IE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estimates: mean of the differences 2.666667</a:t>
            </a:r>
            <a:endParaRPr lang="en-IE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6317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Interpreting our output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 = 5.3936, </a:t>
            </a:r>
            <a:r>
              <a:rPr lang="en-IE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29, p-value = 8.498e-06 </a:t>
            </a:r>
          </a:p>
          <a:p>
            <a:pPr marL="0" indent="0">
              <a:buNone/>
            </a:pPr>
            <a:r>
              <a:rPr lang="en-IE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sample </a:t>
            </a:r>
            <a:r>
              <a:rPr lang="en-IE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estimates: mean of the differences 2.666667</a:t>
            </a:r>
          </a:p>
          <a:p>
            <a:r>
              <a:rPr lang="en-IE" dirty="0" smtClean="0"/>
              <a:t>We have established a significant difference to the level of 2.67 (rounded)</a:t>
            </a:r>
          </a:p>
          <a:p>
            <a:r>
              <a:rPr lang="en-IE" dirty="0" smtClean="0"/>
              <a:t>Having </a:t>
            </a:r>
            <a:r>
              <a:rPr lang="en-IE" dirty="0"/>
              <a:t>established a significant difference, establish which set of scores are higher</a:t>
            </a:r>
          </a:p>
          <a:p>
            <a:r>
              <a:rPr lang="en-IE" dirty="0"/>
              <a:t>Look at Paired Sample Statistics</a:t>
            </a:r>
          </a:p>
          <a:p>
            <a:pPr lvl="1"/>
            <a:r>
              <a:rPr lang="en-IE" dirty="0"/>
              <a:t>Mean </a:t>
            </a:r>
            <a:r>
              <a:rPr lang="en-IE" dirty="0" smtClean="0"/>
              <a:t>@ Time </a:t>
            </a:r>
            <a:r>
              <a:rPr lang="en-IE" dirty="0"/>
              <a:t>1=40.17, Mean </a:t>
            </a:r>
            <a:r>
              <a:rPr lang="en-IE" dirty="0" smtClean="0"/>
              <a:t>@Time </a:t>
            </a:r>
            <a:r>
              <a:rPr lang="en-IE" dirty="0"/>
              <a:t>2=37.50</a:t>
            </a:r>
          </a:p>
          <a:p>
            <a:pPr lvl="1"/>
            <a:r>
              <a:rPr lang="en-IE" dirty="0"/>
              <a:t>Conclude there was a significant decrease from Time 1 to Time 2</a:t>
            </a:r>
          </a:p>
          <a:p>
            <a:pPr lvl="1"/>
            <a:r>
              <a:rPr lang="en-IE" dirty="0"/>
              <a:t>We cannot however conclude that the intervention caused this!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717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an Effect Size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IE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eta </a:t>
                </a:r>
                <a:r>
                  <a:rPr lang="en-I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</a:t>
                </a:r>
                <a:r>
                  <a:rPr lang="en-IE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quared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/>
                          </a:rPr>
                          <m:t>𝑡</m:t>
                        </m:r>
                        <m:r>
                          <a:rPr lang="en-IE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IE" b="0" i="1" smtClean="0">
                            <a:latin typeface="Cambria Math"/>
                          </a:rPr>
                          <m:t>𝑡</m:t>
                        </m:r>
                        <m:r>
                          <a:rPr lang="en-IE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IE" b="0" i="1" smtClean="0">
                            <a:latin typeface="Cambria Math"/>
                          </a:rPr>
                          <m:t>+(</m:t>
                        </m:r>
                        <m:r>
                          <a:rPr lang="en-IE" b="0" i="1" smtClean="0">
                            <a:latin typeface="Cambria Math"/>
                          </a:rPr>
                          <m:t>𝑁</m:t>
                        </m:r>
                        <m:r>
                          <a:rPr lang="en-IE" b="0" i="1" smtClean="0">
                            <a:latin typeface="Cambria Math"/>
                          </a:rPr>
                          <m:t>−1)</m:t>
                        </m:r>
                      </m:den>
                    </m:f>
                    <m:r>
                      <a:rPr lang="en-IE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IE" i="1" smtClean="0">
                            <a:latin typeface="Cambria Math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5.39</m:t>
                            </m:r>
                          </m:e>
                        </m:d>
                        <m:r>
                          <a:rPr lang="en-IE" b="0" i="1" baseline="30000" smtClean="0">
                            <a:latin typeface="Cambria Math"/>
                          </a:rPr>
                          <m:t>2</m:t>
                        </m:r>
                      </m:num>
                      <m:den>
                        <m:d>
                          <m:dPr>
                            <m:ctrlPr>
                              <a:rPr lang="en-IE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/>
                              </a:rPr>
                              <m:t>5.39</m:t>
                            </m:r>
                          </m:e>
                        </m:d>
                        <m:r>
                          <a:rPr lang="en-IE" b="0" i="1" baseline="30000" smtClean="0">
                            <a:latin typeface="Cambria Math"/>
                          </a:rPr>
                          <m:t>2</m:t>
                        </m:r>
                        <m:r>
                          <a:rPr lang="en-IE" b="0" i="1" smtClean="0">
                            <a:latin typeface="Cambria Math"/>
                          </a:rPr>
                          <m:t>+(30−1)</m:t>
                        </m:r>
                      </m:den>
                    </m:f>
                  </m:oMath>
                </a14:m>
                <a:r>
                  <a:rPr lang="en-IE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=0.50</a:t>
                </a:r>
              </a:p>
              <a:p>
                <a:r>
                  <a:rPr lang="en-IE" dirty="0" smtClean="0"/>
                  <a:t>Cohen’s guidelines </a:t>
                </a:r>
              </a:p>
              <a:p>
                <a:pPr lvl="1"/>
                <a:r>
                  <a:rPr lang="en-IE" dirty="0" smtClean="0"/>
                  <a:t>.01 = small</a:t>
                </a:r>
              </a:p>
              <a:p>
                <a:pPr lvl="1"/>
                <a:r>
                  <a:rPr lang="en-IE" dirty="0" smtClean="0"/>
                  <a:t>.06 = moderate</a:t>
                </a:r>
              </a:p>
              <a:p>
                <a:pPr lvl="1"/>
                <a:r>
                  <a:rPr lang="en-IE" dirty="0" smtClean="0"/>
                  <a:t>.014=large</a:t>
                </a:r>
                <a:endParaRPr lang="en-I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32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Reporting paired t-test</a:t>
            </a:r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“A paired-samples t-test was conducted to evaluate the impact of the intervention on students’ scores on the Fear of Statistics Test (FOST). There was a statistically significant decrease in FOST scores from Time 1 (M=40.17, SD=5.16) to Time 2 (M=37.5, SD=5.15), t (29)=5.29, p&lt;.001). The mean decrease in FOST scores was 2.67 with a 95% confidence interval ranging from 1.66 to 3.68. The eta squared statistic (.50) indicated a large effect size.”</a:t>
            </a:r>
          </a:p>
        </p:txBody>
      </p:sp>
    </p:spTree>
    <p:extLst>
      <p:ext uri="{BB962C8B-B14F-4D97-AF65-F5344CB8AC3E}">
        <p14:creationId xmlns:p14="http://schemas.microsoft.com/office/powerpoint/2010/main" val="18793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Non-Parametric Data: the Wilcoxon signed-rank test 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Uses:</a:t>
            </a:r>
          </a:p>
          <a:p>
            <a:pPr lvl="1"/>
            <a:r>
              <a:rPr lang="en-GB" dirty="0" smtClean="0"/>
              <a:t>To compare two sets of scores, when these scores come from the same participants. </a:t>
            </a:r>
          </a:p>
          <a:p>
            <a:r>
              <a:rPr lang="en-GB" dirty="0" smtClean="0"/>
              <a:t>Using our data on clubbers </a:t>
            </a:r>
            <a:r>
              <a:rPr lang="en-GB" dirty="0" err="1" smtClean="0"/>
              <a:t>FieldBDINonParametric.sav</a:t>
            </a:r>
            <a:r>
              <a:rPr lang="en-GB" dirty="0" smtClean="0"/>
              <a:t> (or .</a:t>
            </a:r>
            <a:r>
              <a:rPr lang="en-GB" dirty="0" err="1" smtClean="0"/>
              <a:t>dat</a:t>
            </a:r>
            <a:r>
              <a:rPr lang="en-GB" dirty="0" smtClean="0"/>
              <a:t>)</a:t>
            </a:r>
          </a:p>
          <a:p>
            <a:r>
              <a:rPr lang="en-GB" dirty="0" smtClean="0"/>
              <a:t>Imagine the experimenter was interested in the change in depression levels for each drink. </a:t>
            </a:r>
          </a:p>
          <a:p>
            <a:pPr lvl="1"/>
            <a:r>
              <a:rPr lang="en-GB" dirty="0" smtClean="0"/>
              <a:t>Non-parametric test because the distributions of scores for both drinks were non-normal on one of the days.</a:t>
            </a:r>
          </a:p>
          <a:p>
            <a:r>
              <a:rPr lang="en-GB" dirty="0" smtClean="0"/>
              <a:t>Only want the scores for vodka</a:t>
            </a:r>
          </a:p>
          <a:p>
            <a:pPr lvl="1"/>
            <a:r>
              <a:rPr lang="en-GB" dirty="0" smtClean="0"/>
              <a:t>Need to select the cases for vodka</a:t>
            </a:r>
          </a:p>
          <a:p>
            <a:pPr lvl="1"/>
            <a:r>
              <a:rPr lang="en-GB" dirty="0" smtClean="0"/>
              <a:t>Or split the file</a:t>
            </a:r>
          </a:p>
        </p:txBody>
      </p:sp>
    </p:spTree>
    <p:extLst>
      <p:ext uri="{BB962C8B-B14F-4D97-AF65-F5344CB8AC3E}">
        <p14:creationId xmlns:p14="http://schemas.microsoft.com/office/powerpoint/2010/main" val="7196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Ranking data in the Wilcoxon signed-rank test</a:t>
            </a:r>
            <a:endParaRPr lang="en-GB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910304" y="1219200"/>
            <a:ext cx="5323392" cy="49371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9463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Causal Relationship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To assert a causal relationship is to claim that changes in the independent variable create changes in the dependent variable</a:t>
            </a:r>
          </a:p>
          <a:p>
            <a:r>
              <a:rPr lang="en-IE" dirty="0" smtClean="0"/>
              <a:t>In practice can only assert that one factor causes change in another when you can satisfy the following criteria:</a:t>
            </a:r>
          </a:p>
          <a:p>
            <a:pPr lvl="1"/>
            <a:r>
              <a:rPr lang="en-IE" dirty="0" smtClean="0"/>
              <a:t>Association</a:t>
            </a:r>
          </a:p>
          <a:p>
            <a:pPr lvl="2"/>
            <a:r>
              <a:rPr lang="en-IE" dirty="0" smtClean="0"/>
              <a:t>There must be a relationship between the two variables</a:t>
            </a:r>
          </a:p>
          <a:p>
            <a:pPr lvl="1"/>
            <a:r>
              <a:rPr lang="en-IE" dirty="0" smtClean="0"/>
              <a:t>Time order</a:t>
            </a:r>
          </a:p>
          <a:p>
            <a:pPr lvl="2"/>
            <a:r>
              <a:rPr lang="en-IE" dirty="0" smtClean="0"/>
              <a:t>The change in the independent variable </a:t>
            </a:r>
            <a:r>
              <a:rPr lang="en-IE" i="1" dirty="0" smtClean="0"/>
              <a:t>precedes </a:t>
            </a:r>
            <a:r>
              <a:rPr lang="en-IE" dirty="0" smtClean="0"/>
              <a:t>the change in the dependent</a:t>
            </a:r>
          </a:p>
          <a:p>
            <a:pPr lvl="1"/>
            <a:r>
              <a:rPr lang="en-IE" dirty="0" smtClean="0"/>
              <a:t>Non-spuriousness</a:t>
            </a:r>
          </a:p>
          <a:p>
            <a:pPr lvl="2"/>
            <a:r>
              <a:rPr lang="en-IE" dirty="0" smtClean="0"/>
              <a:t>The effects of a third unmeasured ‘spurious’ factor does not produce the relationship between the two variables</a:t>
            </a:r>
          </a:p>
        </p:txBody>
      </p:sp>
    </p:spTree>
    <p:extLst>
      <p:ext uri="{BB962C8B-B14F-4D97-AF65-F5344CB8AC3E}">
        <p14:creationId xmlns:p14="http://schemas.microsoft.com/office/powerpoint/2010/main" val="21250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In </a:t>
            </a:r>
            <a:r>
              <a:rPr lang="en-IE" dirty="0"/>
              <a:t>R </a:t>
            </a:r>
            <a:r>
              <a:rPr lang="en-IE" dirty="0" smtClean="0"/>
              <a:t>dependent </a:t>
            </a:r>
            <a:r>
              <a:rPr lang="en-IE" dirty="0"/>
              <a:t>2-group Wilcoxon Signed Rank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E" sz="2900" dirty="0" smtClean="0"/>
              <a:t>Need to split the file or subset it  and run against each sub-set</a:t>
            </a:r>
          </a:p>
          <a:p>
            <a:pPr marL="0" indent="0">
              <a:buNone/>
            </a:pPr>
            <a:r>
              <a:rPr lang="en-IE" sz="3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vodkadata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&lt;-subset(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drinkset,drinkset$drink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=='Vodka</a:t>
            </a:r>
            <a:r>
              <a:rPr lang="en-IE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0" indent="0">
              <a:buNone/>
            </a:pP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beerdata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&lt;-subset(</a:t>
            </a:r>
            <a:r>
              <a:rPr lang="en-IE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drinkset,drinkset$drink</a:t>
            </a:r>
            <a:r>
              <a:rPr lang="en-IE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=='Beer')</a:t>
            </a:r>
            <a:endParaRPr lang="en-IE" sz="3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3200" dirty="0" smtClean="0"/>
              <a:t>Wilcoxon test syntax</a:t>
            </a:r>
          </a:p>
          <a:p>
            <a:pPr lvl="1"/>
            <a:r>
              <a:rPr lang="en-IE" sz="2900" dirty="0" err="1" smtClean="0"/>
              <a:t>wilcox.test</a:t>
            </a:r>
            <a:r>
              <a:rPr lang="en-IE" sz="2900" dirty="0" smtClean="0"/>
              <a:t>(y1,y2,paired=TRUE)</a:t>
            </a:r>
          </a:p>
          <a:p>
            <a:r>
              <a:rPr lang="en-IE" sz="3200" dirty="0" smtClean="0"/>
              <a:t>Example:</a:t>
            </a:r>
          </a:p>
          <a:p>
            <a:pPr marL="0" indent="0"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stats::</a:t>
            </a:r>
            <a:r>
              <a:rPr lang="en-IE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I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9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beerdata$bdisun,beerdata$bdiwed,paired</a:t>
            </a:r>
            <a:r>
              <a:rPr lang="en-IE" sz="2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indent="0">
              <a:buNone/>
            </a:pPr>
            <a:r>
              <a:rPr lang="en-IE" sz="2900" dirty="0" smtClean="0">
                <a:cs typeface="Courier New" panose="02070309020205020404" pitchFamily="49" charset="0"/>
              </a:rPr>
              <a:t>Output</a:t>
            </a:r>
          </a:p>
          <a:p>
            <a:pPr marL="0" indent="0">
              <a:buNone/>
            </a:pPr>
            <a:r>
              <a:rPr lang="en-IE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Wilcoxon signed rank test with continuity correction </a:t>
            </a:r>
            <a:endParaRPr lang="en-IE" sz="23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data: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beerdata$bdisun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beerdata$bdiwed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IE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47, p-value = 0.05248 alternative hypothesis: true location shift is not equal to 0</a:t>
            </a:r>
            <a:endParaRPr lang="en-IE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sz="2900" dirty="0" smtClean="0"/>
          </a:p>
          <a:p>
            <a:pPr marL="0" indent="0">
              <a:buNone/>
            </a:pPr>
            <a:r>
              <a:rPr lang="en-IE" sz="2900" dirty="0" smtClean="0"/>
              <a:t>The </a:t>
            </a:r>
            <a:r>
              <a:rPr lang="en-IE" sz="2900" dirty="0"/>
              <a:t>value V = 0</a:t>
            </a:r>
            <a:r>
              <a:rPr lang="en-IE" sz="2900" dirty="0" smtClean="0"/>
              <a:t> </a:t>
            </a:r>
            <a:r>
              <a:rPr lang="en-IE" sz="2900" dirty="0"/>
              <a:t>corresponds to the sum of ranks assigned to the differences with positive sign</a:t>
            </a:r>
            <a:endParaRPr lang="en-IE" sz="29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176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Calculating an Effect size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effect size can be calculated in the same way as for the Mann–Whitney test. </a:t>
            </a:r>
          </a:p>
          <a:p>
            <a:r>
              <a:rPr lang="en-GB" dirty="0" smtClean="0"/>
              <a:t>Again calculate Z </a:t>
            </a:r>
          </a:p>
          <a:p>
            <a:pPr lvl="1"/>
            <a:r>
              <a:rPr lang="en-GB" dirty="0" smtClean="0"/>
              <a:t>For the vodka group z is 2.53, and for the beer group is −1.99.</a:t>
            </a:r>
          </a:p>
          <a:p>
            <a:r>
              <a:rPr lang="en-GB" dirty="0" smtClean="0"/>
              <a:t> In both cases we had 20 observations</a:t>
            </a:r>
          </a:p>
          <a:p>
            <a:pPr lvl="1"/>
            <a:r>
              <a:rPr lang="en-GB" dirty="0" smtClean="0"/>
              <a:t>(although we only used 10 people and tested them twice, it is the number of observations, not the number of people, that is important here). </a:t>
            </a:r>
          </a:p>
          <a:p>
            <a:r>
              <a:rPr lang="en-GB" dirty="0" smtClean="0"/>
              <a:t>The effect size is therefore 2.53/√20 =0.57, -</a:t>
            </a:r>
            <a:r>
              <a:rPr lang="en-GB" dirty="0"/>
              <a:t>1.99/ √20 =-</a:t>
            </a:r>
            <a:r>
              <a:rPr lang="en-GB" dirty="0" smtClean="0"/>
              <a:t>0.44	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03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the results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Reporting Test-Statistic:</a:t>
            </a:r>
          </a:p>
          <a:p>
            <a:pPr marL="274320" lvl="1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vodka users depression levels were significantly higher on Wednesday (Mdn = 33.50) than on Sunday (Mdn = 17.50), T = 36, p = .012, r = 0.57. However, for beer users the opposite was true: depression levels were significantly lower on Wednesday (Mdn = 7.50) than on Sunday (Mdn = 16.0), T = 8, p = .047, r = −0.44.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2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Reporting the results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Reporting the values of z:</a:t>
            </a:r>
          </a:p>
          <a:p>
            <a:pPr marL="274320" lvl="1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vodka users, depression levels were significantly higher on Wednesday (Mdn = 33.50) than on Sunday (Mdn = 17.50), z = 2.53, p = .012, r = 0.57. However, for beer users the opposite was true: depression levels were significantly lower on Wednesday (Mdn = 7.50) than on Sunday (Mdn = 16.0), z = −1.99, p = .047, r = −0.44.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596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Back to Hypothesis Testing</a:t>
            </a:r>
            <a:endParaRPr lang="en-I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94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Errors in Hypothesis Tests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because we find a statistically significant difference/effect does not necessarily indicate there is a causal relationship.</a:t>
            </a:r>
          </a:p>
          <a:p>
            <a:r>
              <a:rPr lang="en-US" dirty="0" smtClean="0"/>
              <a:t>Because </a:t>
            </a:r>
            <a:r>
              <a:rPr lang="en-US" dirty="0"/>
              <a:t>the hypothesis test relies on sample data, and because sample data are not completely reliable, there is always the risk that misleading data will cause the hypothesis test to reach a wrong conclusion.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I Errors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Occur when the sample data appear to show an effect/difference when, in fact, there is none in the population. </a:t>
            </a:r>
          </a:p>
          <a:p>
            <a:r>
              <a:rPr lang="en-US" dirty="0" smtClean="0"/>
              <a:t>In this case the researcher will reject the null hypothesis and falsely conclude that there is an effect/difference.</a:t>
            </a:r>
          </a:p>
          <a:p>
            <a:r>
              <a:rPr lang="en-US" dirty="0" smtClean="0"/>
              <a:t>Type I errors are caused by unusual, unrepresentative samples. </a:t>
            </a:r>
          </a:p>
          <a:p>
            <a:r>
              <a:rPr lang="en-US" dirty="0" smtClean="0"/>
              <a:t>Just by chance the researcher selects an extreme sample with the result that the sample falls in the critical region even though there is no effect.  </a:t>
            </a:r>
          </a:p>
          <a:p>
            <a:r>
              <a:rPr lang="en-US" dirty="0" smtClean="0"/>
              <a:t>The hypothesis test is structured so that Type I errors are very unlikely</a:t>
            </a:r>
          </a:p>
          <a:p>
            <a:r>
              <a:rPr lang="en-US" dirty="0"/>
              <a:t>S</a:t>
            </a:r>
            <a:r>
              <a:rPr lang="en-US" dirty="0" smtClean="0"/>
              <a:t>pecifically, the probability of a Type I error is equal to the alpha level.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9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II Errors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Occurs when the sample does not appear to have an effect/difference when in fact this exists in the population.</a:t>
            </a:r>
          </a:p>
          <a:p>
            <a:r>
              <a:rPr lang="en-US" dirty="0" smtClean="0"/>
              <a:t>In this case, the researcher will fail to reject the null hypothesis.</a:t>
            </a:r>
          </a:p>
          <a:p>
            <a:r>
              <a:rPr lang="en-US" dirty="0" smtClean="0"/>
              <a:t>Type II errors are commonly the result of a very small effects/differences (not large enough to show up in the research study).</a:t>
            </a:r>
          </a:p>
        </p:txBody>
      </p:sp>
    </p:spTree>
    <p:extLst>
      <p:ext uri="{BB962C8B-B14F-4D97-AF65-F5344CB8AC3E}">
        <p14:creationId xmlns:p14="http://schemas.microsoft.com/office/powerpoint/2010/main" val="389334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Power of a Hypothesis Test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power</a:t>
            </a:r>
            <a:r>
              <a:rPr lang="en-US" dirty="0"/>
              <a:t> </a:t>
            </a:r>
            <a:r>
              <a:rPr lang="el-GR" dirty="0" smtClean="0">
                <a:latin typeface="Times New Roman"/>
                <a:cs typeface="Times New Roman"/>
              </a:rPr>
              <a:t>β</a:t>
            </a:r>
            <a:r>
              <a:rPr lang="en-IE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of </a:t>
            </a:r>
            <a:r>
              <a:rPr lang="en-US" dirty="0"/>
              <a:t>a hypothesis test is defined is the probability that the test will reject the null hypothesis when </a:t>
            </a:r>
            <a:r>
              <a:rPr lang="en-US" dirty="0" smtClean="0"/>
              <a:t>there is no effect</a:t>
            </a:r>
            <a:r>
              <a:rPr lang="en-US" dirty="0"/>
              <a:t>.  </a:t>
            </a:r>
          </a:p>
          <a:p>
            <a:r>
              <a:rPr lang="en-US" dirty="0"/>
              <a:t>The power of a test depends on a variety of factors including the size of the </a:t>
            </a:r>
            <a:r>
              <a:rPr lang="en-US" dirty="0" smtClean="0"/>
              <a:t>effect </a:t>
            </a:r>
            <a:r>
              <a:rPr lang="en-US" dirty="0"/>
              <a:t>and the size of the sample. </a:t>
            </a:r>
          </a:p>
        </p:txBody>
      </p:sp>
    </p:spTree>
    <p:extLst>
      <p:ext uri="{BB962C8B-B14F-4D97-AF65-F5344CB8AC3E}">
        <p14:creationId xmlns:p14="http://schemas.microsoft.com/office/powerpoint/2010/main" val="29030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Error…?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Type I and Type II error like this:</a:t>
            </a:r>
          </a:p>
          <a:p>
            <a:pPr lvl="1"/>
            <a:r>
              <a:rPr lang="en-US" dirty="0" smtClean="0"/>
              <a:t>The only concern when you find statistical significance (p &lt; 0.05) is Type I Error</a:t>
            </a:r>
          </a:p>
          <a:p>
            <a:pPr lvl="2"/>
            <a:r>
              <a:rPr lang="en-US" dirty="0" smtClean="0"/>
              <a:t>Is the difference between groups REAL or due to Random Sampling Error</a:t>
            </a:r>
          </a:p>
          <a:p>
            <a:pPr lvl="2"/>
            <a:r>
              <a:rPr lang="en-US" dirty="0" smtClean="0"/>
              <a:t>Thankfully, the p-value tells you exactly what the probability of that random sampling error is</a:t>
            </a:r>
          </a:p>
          <a:p>
            <a:pPr lvl="2"/>
            <a:r>
              <a:rPr lang="en-US" dirty="0" smtClean="0"/>
              <a:t>In other words, the p-value tells you how likely Type I error is</a:t>
            </a:r>
          </a:p>
          <a:p>
            <a:r>
              <a:rPr lang="en-US" dirty="0" smtClean="0"/>
              <a:t>But, does the p-value tell you how likely Type II error is?</a:t>
            </a:r>
          </a:p>
          <a:p>
            <a:pPr lvl="1"/>
            <a:r>
              <a:rPr lang="en-US" dirty="0" smtClean="0"/>
              <a:t>The probability of Type II error is better provided by Power</a:t>
            </a:r>
          </a:p>
        </p:txBody>
      </p:sp>
    </p:spTree>
    <p:extLst>
      <p:ext uri="{BB962C8B-B14F-4D97-AF65-F5344CB8AC3E}">
        <p14:creationId xmlns:p14="http://schemas.microsoft.com/office/powerpoint/2010/main" val="17601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Causal Relationship - Association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Variables correspond to each other in predictable ways</a:t>
            </a:r>
          </a:p>
          <a:p>
            <a:pPr lvl="1"/>
            <a:r>
              <a:rPr lang="en-IE" dirty="0" smtClean="0"/>
              <a:t>Can be either positive (an increase in one causes an increase in the other)</a:t>
            </a:r>
          </a:p>
          <a:p>
            <a:pPr lvl="1"/>
            <a:r>
              <a:rPr lang="en-IE" dirty="0" smtClean="0"/>
              <a:t> Or negative (an increase in one causes a decrease in the other)</a:t>
            </a:r>
          </a:p>
          <a:p>
            <a:r>
              <a:rPr lang="en-IE" dirty="0" smtClean="0"/>
              <a:t>Many associations are not causal</a:t>
            </a:r>
          </a:p>
          <a:p>
            <a:pPr lvl="1"/>
            <a:r>
              <a:rPr lang="en-IE" dirty="0" smtClean="0"/>
              <a:t>E.g. </a:t>
            </a:r>
          </a:p>
          <a:p>
            <a:pPr lvl="2"/>
            <a:r>
              <a:rPr lang="en-IE" dirty="0"/>
              <a:t>R</a:t>
            </a:r>
            <a:r>
              <a:rPr lang="en-IE" dirty="0" smtClean="0"/>
              <a:t>ed cars do not cause more accidents </a:t>
            </a:r>
          </a:p>
          <a:p>
            <a:pPr lvl="2"/>
            <a:r>
              <a:rPr lang="en-IE" dirty="0" smtClean="0"/>
              <a:t>Rather aggressive drivers are more likely to buy red cars </a:t>
            </a:r>
          </a:p>
          <a:p>
            <a:pPr lvl="2"/>
            <a:r>
              <a:rPr lang="en-IE" dirty="0" smtClean="0"/>
              <a:t>Aggressive drivers are more likely to be involved in accidents</a:t>
            </a:r>
          </a:p>
        </p:txBody>
      </p:sp>
    </p:spTree>
    <p:extLst>
      <p:ext uri="{BB962C8B-B14F-4D97-AF65-F5344CB8AC3E}">
        <p14:creationId xmlns:p14="http://schemas.microsoft.com/office/powerpoint/2010/main" val="232551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Possible Error…?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Probability of Type II error is provided by Power</a:t>
            </a:r>
          </a:p>
          <a:p>
            <a:pPr lvl="1"/>
            <a:r>
              <a:rPr lang="en-US" dirty="0" smtClean="0"/>
              <a:t>Statistical Power, also known as </a:t>
            </a:r>
            <a:r>
              <a:rPr lang="el-GR" dirty="0" smtClean="0"/>
              <a:t>β</a:t>
            </a:r>
            <a:r>
              <a:rPr lang="en-IE" dirty="0" smtClean="0"/>
              <a:t> (Beta)</a:t>
            </a:r>
            <a:r>
              <a:rPr lang="en-US" dirty="0" smtClean="0"/>
              <a:t> (actually 1 – </a:t>
            </a:r>
            <a:r>
              <a:rPr lang="el-GR" dirty="0" smtClean="0"/>
              <a:t>β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Power (Beta) is related to Alpha, but:</a:t>
            </a:r>
          </a:p>
          <a:p>
            <a:pPr lvl="1"/>
            <a:r>
              <a:rPr lang="en-US" dirty="0" smtClean="0"/>
              <a:t>Alpha is the probability of having Type I error</a:t>
            </a:r>
          </a:p>
          <a:p>
            <a:pPr lvl="2"/>
            <a:r>
              <a:rPr lang="en-US" dirty="0" smtClean="0"/>
              <a:t>Lower number is better (i.e., 0.05 vs 0.01 vs 0.001)</a:t>
            </a:r>
          </a:p>
          <a:p>
            <a:pPr lvl="1"/>
            <a:r>
              <a:rPr lang="en-US" dirty="0" smtClean="0"/>
              <a:t>Power is the probability of NOT having Type II error</a:t>
            </a:r>
          </a:p>
          <a:p>
            <a:pPr lvl="2"/>
            <a:r>
              <a:rPr lang="en-US" dirty="0" smtClean="0"/>
              <a:t>The probability of being right (correctly rejecting the null hypothesis)</a:t>
            </a:r>
          </a:p>
          <a:p>
            <a:pPr lvl="2"/>
            <a:r>
              <a:rPr lang="en-US" dirty="0" smtClean="0"/>
              <a:t>Higher number is better (typical goal is 0.80)</a:t>
            </a:r>
          </a:p>
        </p:txBody>
      </p:sp>
    </p:spTree>
    <p:extLst>
      <p:ext uri="{BB962C8B-B14F-4D97-AF65-F5344CB8AC3E}">
        <p14:creationId xmlns:p14="http://schemas.microsoft.com/office/powerpoint/2010/main" val="16490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Should it be statistically significant?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obvious thing you need to consider is if you REALLY should have found a statistically significant result?</a:t>
            </a:r>
          </a:p>
          <a:p>
            <a:pPr lvl="1"/>
            <a:r>
              <a:rPr lang="en-US" dirty="0" smtClean="0"/>
              <a:t>Just because you wanted your test to be significant doesn’t mean it should be</a:t>
            </a:r>
          </a:p>
          <a:p>
            <a:pPr lvl="1"/>
            <a:r>
              <a:rPr lang="en-US" dirty="0" smtClean="0"/>
              <a:t>This wouldn’t be Type II error – it would just be the correct decision</a:t>
            </a:r>
          </a:p>
        </p:txBody>
      </p:sp>
    </p:spTree>
    <p:extLst>
      <p:ext uri="{BB962C8B-B14F-4D97-AF65-F5344CB8AC3E}">
        <p14:creationId xmlns:p14="http://schemas.microsoft.com/office/powerpoint/2010/main" val="285910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Causal Relationship – Time Order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Logically when a change in one variable causes a change in another, the change in the independent needs to occur before the change in the dependent</a:t>
            </a:r>
          </a:p>
          <a:p>
            <a:r>
              <a:rPr lang="en-IE" dirty="0" smtClean="0"/>
              <a:t>Need to be careful</a:t>
            </a:r>
          </a:p>
          <a:p>
            <a:pPr lvl="1"/>
            <a:r>
              <a:rPr lang="en-IE" dirty="0" smtClean="0"/>
              <a:t>Even if time order is satisfied, a causal relationship may not exist</a:t>
            </a:r>
          </a:p>
        </p:txBody>
      </p:sp>
    </p:spTree>
    <p:extLst>
      <p:ext uri="{BB962C8B-B14F-4D97-AF65-F5344CB8AC3E}">
        <p14:creationId xmlns:p14="http://schemas.microsoft.com/office/powerpoint/2010/main" val="21758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Causal Relationship – Non-spuriousness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E" dirty="0" smtClean="0"/>
              <a:t>A spurious relationship exists when two variables appear to be causally related</a:t>
            </a:r>
            <a:r>
              <a:rPr lang="en-IE" dirty="0"/>
              <a:t> </a:t>
            </a:r>
            <a:r>
              <a:rPr lang="en-IE" dirty="0" smtClean="0"/>
              <a:t>but their relationship can be attributed to a third unidentified variable</a:t>
            </a:r>
          </a:p>
          <a:p>
            <a:r>
              <a:rPr lang="en-IE" dirty="0" smtClean="0"/>
              <a:t>E.g. </a:t>
            </a:r>
          </a:p>
          <a:p>
            <a:pPr lvl="1"/>
            <a:r>
              <a:rPr lang="en-IE" dirty="0" smtClean="0"/>
              <a:t>Ice cream consumption causing drowning deaths</a:t>
            </a:r>
          </a:p>
          <a:p>
            <a:pPr lvl="1"/>
            <a:r>
              <a:rPr lang="en-IE" dirty="0" smtClean="0"/>
              <a:t>There is an association between ice cream consumption and drowning (more people die during times when a lot of ice cream is being consumed) </a:t>
            </a:r>
          </a:p>
          <a:p>
            <a:pPr lvl="1"/>
            <a:r>
              <a:rPr lang="en-IE" dirty="0" smtClean="0"/>
              <a:t>Time order can also be satisfied – increase in ice cream sales precede increase in drowning deaths</a:t>
            </a:r>
          </a:p>
          <a:p>
            <a:pPr lvl="1"/>
            <a:r>
              <a:rPr lang="en-IE" dirty="0" smtClean="0"/>
              <a:t>However,  the unmeasured factor here is seasonal temperature</a:t>
            </a:r>
          </a:p>
          <a:p>
            <a:pPr lvl="2"/>
            <a:r>
              <a:rPr lang="en-IE" dirty="0" smtClean="0"/>
              <a:t>In warm weather more people consume ice cream and swim </a:t>
            </a:r>
          </a:p>
        </p:txBody>
      </p:sp>
    </p:spTree>
    <p:extLst>
      <p:ext uri="{BB962C8B-B14F-4D97-AF65-F5344CB8AC3E}">
        <p14:creationId xmlns:p14="http://schemas.microsoft.com/office/powerpoint/2010/main" val="102173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noFill/>
        <a:ln w="381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2003</TotalTime>
  <Words>5011</Words>
  <Application>Microsoft Office PowerPoint</Application>
  <PresentationFormat>On-screen Show (4:3)</PresentationFormat>
  <Paragraphs>524</Paragraphs>
  <Slides>71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3" baseType="lpstr">
      <vt:lpstr>Origin</vt:lpstr>
      <vt:lpstr>Equation</vt:lpstr>
      <vt:lpstr>Probability and Statistical Inference</vt:lpstr>
      <vt:lpstr>R Studio</vt:lpstr>
      <vt:lpstr>Before Inferential Statistics…</vt:lpstr>
      <vt:lpstr>Relationships and Causality</vt:lpstr>
      <vt:lpstr>Relationships and Causality</vt:lpstr>
      <vt:lpstr>Causal Relationship</vt:lpstr>
      <vt:lpstr>Causal Relationship - Association</vt:lpstr>
      <vt:lpstr>Causal Relationship – Time Order</vt:lpstr>
      <vt:lpstr>Causal Relationship – Non-spuriousness</vt:lpstr>
      <vt:lpstr>Relationships and Causality</vt:lpstr>
      <vt:lpstr>Difference</vt:lpstr>
      <vt:lpstr>Alternatives to plyr and dplyr for frequencies</vt:lpstr>
      <vt:lpstr>Comparison between Samples</vt:lpstr>
      <vt:lpstr>Tests for Group Comparison</vt:lpstr>
      <vt:lpstr>Parametric: t-tests</vt:lpstr>
      <vt:lpstr>t Distribution</vt:lpstr>
      <vt:lpstr>The t Distribution</vt:lpstr>
      <vt:lpstr>t distribution critical values table</vt:lpstr>
      <vt:lpstr>Comparison between Conditions</vt:lpstr>
      <vt:lpstr>t-test</vt:lpstr>
      <vt:lpstr>t-test</vt:lpstr>
      <vt:lpstr>Formula for test statistic</vt:lpstr>
      <vt:lpstr>Types of t-tests cont.</vt:lpstr>
      <vt:lpstr>Assumptions</vt:lpstr>
      <vt:lpstr>Assumptions of the t-test</vt:lpstr>
      <vt:lpstr>Independent t-test using SPSS</vt:lpstr>
      <vt:lpstr>Independent t-test Example</vt:lpstr>
      <vt:lpstr>Independent t-test in R</vt:lpstr>
      <vt:lpstr>Independent t-test in R</vt:lpstr>
      <vt:lpstr>Testing for Homogeneity of Variance</vt:lpstr>
      <vt:lpstr>Independent t-test in R</vt:lpstr>
      <vt:lpstr>Independent t-test in R</vt:lpstr>
      <vt:lpstr>Calculating effect size</vt:lpstr>
      <vt:lpstr>Calculating effect size</vt:lpstr>
      <vt:lpstr>Reporting a t-test</vt:lpstr>
      <vt:lpstr>Assumptions for Non-Parametric Tests</vt:lpstr>
      <vt:lpstr>Non-Parametric Example from Andy Field </vt:lpstr>
      <vt:lpstr>Non-Parametric: Comparing two independent conditions</vt:lpstr>
      <vt:lpstr>Ranking Data</vt:lpstr>
      <vt:lpstr>Ranking the Depression scores for Wednesday and Sunday</vt:lpstr>
      <vt:lpstr>Provisional analysis using R</vt:lpstr>
      <vt:lpstr>Mann-Whitney test</vt:lpstr>
      <vt:lpstr>The U Value</vt:lpstr>
      <vt:lpstr>In R – Mann Whitney U (Wilcoxon Test)</vt:lpstr>
      <vt:lpstr>Calculating an Effect Size</vt:lpstr>
      <vt:lpstr>In R – Calculate effect size</vt:lpstr>
      <vt:lpstr>In R – Mann Whitney U</vt:lpstr>
      <vt:lpstr>Calculating an Effect Size</vt:lpstr>
      <vt:lpstr>Reporting the Results</vt:lpstr>
      <vt:lpstr>Repeated Measures</vt:lpstr>
      <vt:lpstr>Parametric: Paired samples t-test </vt:lpstr>
      <vt:lpstr>Paired Samples t-test</vt:lpstr>
      <vt:lpstr>Paired Samples t-test</vt:lpstr>
      <vt:lpstr>In R</vt:lpstr>
      <vt:lpstr>Interpreting our output</vt:lpstr>
      <vt:lpstr>Calculating an Effect Size</vt:lpstr>
      <vt:lpstr>Reporting paired t-test</vt:lpstr>
      <vt:lpstr>Non-Parametric Data: the Wilcoxon signed-rank test </vt:lpstr>
      <vt:lpstr>Ranking data in the Wilcoxon signed-rank test</vt:lpstr>
      <vt:lpstr>In R dependent 2-group Wilcoxon Signed Rank Test</vt:lpstr>
      <vt:lpstr>Calculating an Effect size</vt:lpstr>
      <vt:lpstr>Reporting the results </vt:lpstr>
      <vt:lpstr>Reporting the results </vt:lpstr>
      <vt:lpstr>Back to Hypothesis Testing</vt:lpstr>
      <vt:lpstr>Errors in Hypothesis Tests</vt:lpstr>
      <vt:lpstr>Type I Errors</vt:lpstr>
      <vt:lpstr>Type II Errors</vt:lpstr>
      <vt:lpstr>Power of a Hypothesis Test</vt:lpstr>
      <vt:lpstr>Possible Error…?</vt:lpstr>
      <vt:lpstr>Possible Error…?</vt:lpstr>
      <vt:lpstr>Should it be statistically significant?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Statistical Inference</dc:title>
  <dc:creator>DIT</dc:creator>
  <cp:lastModifiedBy>DIT</cp:lastModifiedBy>
  <cp:revision>389</cp:revision>
  <dcterms:created xsi:type="dcterms:W3CDTF">2015-10-13T15:34:37Z</dcterms:created>
  <dcterms:modified xsi:type="dcterms:W3CDTF">2018-10-17T11:24:25Z</dcterms:modified>
</cp:coreProperties>
</file>