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750" r:id="rId3"/>
    <p:sldId id="929" r:id="rId4"/>
    <p:sldId id="751" r:id="rId5"/>
    <p:sldId id="752" r:id="rId6"/>
    <p:sldId id="757" r:id="rId7"/>
    <p:sldId id="961" r:id="rId8"/>
    <p:sldId id="820" r:id="rId9"/>
    <p:sldId id="821" r:id="rId10"/>
    <p:sldId id="934" r:id="rId11"/>
    <p:sldId id="975" r:id="rId12"/>
    <p:sldId id="974" r:id="rId13"/>
    <p:sldId id="972" r:id="rId14"/>
    <p:sldId id="973" r:id="rId15"/>
    <p:sldId id="937" r:id="rId16"/>
    <p:sldId id="932" r:id="rId17"/>
    <p:sldId id="938" r:id="rId18"/>
    <p:sldId id="826" r:id="rId19"/>
    <p:sldId id="827" r:id="rId20"/>
    <p:sldId id="976" r:id="rId21"/>
    <p:sldId id="931" r:id="rId22"/>
    <p:sldId id="758" r:id="rId23"/>
    <p:sldId id="792" r:id="rId24"/>
    <p:sldId id="795" r:id="rId25"/>
    <p:sldId id="793" r:id="rId26"/>
    <p:sldId id="794" r:id="rId27"/>
    <p:sldId id="831" r:id="rId28"/>
    <p:sldId id="939" r:id="rId29"/>
    <p:sldId id="940" r:id="rId30"/>
    <p:sldId id="802" r:id="rId31"/>
    <p:sldId id="803" r:id="rId32"/>
    <p:sldId id="804" r:id="rId33"/>
    <p:sldId id="805" r:id="rId34"/>
    <p:sldId id="941" r:id="rId35"/>
    <p:sldId id="809" r:id="rId36"/>
    <p:sldId id="942" r:id="rId37"/>
    <p:sldId id="943" r:id="rId38"/>
    <p:sldId id="962" r:id="rId39"/>
    <p:sldId id="946" r:id="rId40"/>
    <p:sldId id="947" r:id="rId41"/>
    <p:sldId id="949" r:id="rId42"/>
    <p:sldId id="948" r:id="rId43"/>
    <p:sldId id="960" r:id="rId44"/>
    <p:sldId id="964" r:id="rId45"/>
    <p:sldId id="977" r:id="rId46"/>
    <p:sldId id="963" r:id="rId47"/>
    <p:sldId id="955" r:id="rId48"/>
    <p:sldId id="956" r:id="rId49"/>
    <p:sldId id="957" r:id="rId50"/>
    <p:sldId id="958" r:id="rId51"/>
    <p:sldId id="888" r:id="rId52"/>
    <p:sldId id="890" r:id="rId53"/>
    <p:sldId id="891" r:id="rId54"/>
    <p:sldId id="892" r:id="rId55"/>
    <p:sldId id="965" r:id="rId56"/>
    <p:sldId id="966" r:id="rId57"/>
    <p:sldId id="967" r:id="rId58"/>
    <p:sldId id="968" r:id="rId59"/>
    <p:sldId id="969" r:id="rId60"/>
    <p:sldId id="970" r:id="rId61"/>
    <p:sldId id="896" r:id="rId62"/>
    <p:sldId id="897" r:id="rId63"/>
    <p:sldId id="898" r:id="rId64"/>
    <p:sldId id="899" r:id="rId65"/>
    <p:sldId id="900" r:id="rId66"/>
    <p:sldId id="901" r:id="rId67"/>
    <p:sldId id="902" r:id="rId68"/>
    <p:sldId id="903" r:id="rId69"/>
    <p:sldId id="904" r:id="rId70"/>
    <p:sldId id="905" r:id="rId71"/>
    <p:sldId id="906" r:id="rId72"/>
    <p:sldId id="907" r:id="rId73"/>
    <p:sldId id="91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16" autoAdjust="0"/>
  </p:normalViewPr>
  <p:slideViewPr>
    <p:cSldViewPr>
      <p:cViewPr>
        <p:scale>
          <a:sx n="70" d="100"/>
          <a:sy n="70" d="100"/>
        </p:scale>
        <p:origin x="-1800"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8D809-4254-4BB0-AAD1-5A228739B9B0}" type="datetimeFigureOut">
              <a:rPr lang="en-IE" smtClean="0"/>
              <a:t>24/10/2018</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D56092-1756-4081-9979-36BCB3FBE215}" type="slidenum">
              <a:rPr lang="en-IE" smtClean="0"/>
              <a:t>‹#›</a:t>
            </a:fld>
            <a:endParaRPr lang="en-IE" dirty="0"/>
          </a:p>
        </p:txBody>
      </p:sp>
    </p:spTree>
    <p:extLst>
      <p:ext uri="{BB962C8B-B14F-4D97-AF65-F5344CB8AC3E}">
        <p14:creationId xmlns:p14="http://schemas.microsoft.com/office/powerpoint/2010/main" val="21666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776C89-1C76-485D-ADB5-CCCD39ACA98A}" type="slidenum">
              <a:rPr lang="en-US"/>
              <a:pPr/>
              <a:t>2</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In an experiment with more than 2 samples or more than 2 tasks (or 2 samples and 2 tasks), one could do lots of t-tests and compare all the different groups with each other this way but actually you increase the possibility of falsely rejecting the null-hypothesis tremendously (this is referred to as familywise/ experimentwise error rate). It is much better to use ANOVA.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BC2EF-3072-4F14-B684-24D9162B6A08}" type="slidenum">
              <a:rPr lang="en-US"/>
              <a:pPr/>
              <a:t>3</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GB" altLang="zh-CN" b="1" dirty="0"/>
          </a:p>
          <a:p>
            <a:r>
              <a:rPr lang="en-GB" altLang="zh-CN" dirty="0"/>
              <a:t>There are lots of different types of t-tests, which need to be used depending on the type of data you have</a:t>
            </a:r>
          </a:p>
          <a:p>
            <a:endParaRPr lang="en-GB" altLang="zh-CN" dirty="0"/>
          </a:p>
          <a:p>
            <a:r>
              <a:rPr lang="en-GB" altLang="zh-CN" dirty="0"/>
              <a:t>(equal) interval measures</a:t>
            </a:r>
          </a:p>
          <a:p>
            <a:pPr lvl="1"/>
            <a:r>
              <a:rPr lang="en-GB" altLang="zh-CN" dirty="0"/>
              <a:t>Scales in which the difference between consecutive measuring points on the scale is of equal value throughout</a:t>
            </a:r>
          </a:p>
          <a:p>
            <a:pPr lvl="1"/>
            <a:r>
              <a:rPr lang="en-GB" altLang="zh-CN" dirty="0"/>
              <a:t>No arbitrary zero, </a:t>
            </a:r>
            <a:r>
              <a:rPr lang="en-GB" altLang="zh-CN" dirty="0" err="1"/>
              <a:t>ie</a:t>
            </a:r>
            <a:r>
              <a:rPr lang="en-GB" altLang="zh-CN" dirty="0"/>
              <a:t> positive and negative measures, </a:t>
            </a:r>
            <a:r>
              <a:rPr lang="en-GB" altLang="zh-CN" dirty="0" err="1"/>
              <a:t>eg</a:t>
            </a:r>
            <a:r>
              <a:rPr lang="en-GB" altLang="zh-CN" dirty="0"/>
              <a:t> temperature</a:t>
            </a:r>
          </a:p>
          <a:p>
            <a:endParaRPr lang="en-GB" altLang="zh-CN" dirty="0"/>
          </a:p>
          <a:p>
            <a:r>
              <a:rPr lang="en-GB" altLang="zh-CN" dirty="0"/>
              <a:t>Ordinal measures</a:t>
            </a:r>
          </a:p>
          <a:p>
            <a:pPr lvl="1"/>
            <a:r>
              <a:rPr lang="en-GB" altLang="zh-CN" dirty="0"/>
              <a:t>Scales on which the items can be ranked in order</a:t>
            </a:r>
          </a:p>
          <a:p>
            <a:pPr lvl="1"/>
            <a:r>
              <a:rPr lang="en-GB" altLang="zh-CN" dirty="0"/>
              <a:t>There is an order of magnitude but intervals may vary, </a:t>
            </a:r>
            <a:r>
              <a:rPr lang="en-GB" altLang="zh-CN" dirty="0" err="1"/>
              <a:t>ie</a:t>
            </a:r>
            <a:r>
              <a:rPr lang="en-GB" altLang="zh-CN" dirty="0"/>
              <a:t> one item on the scale is more or less than another but it is not clear by how much as this cannot be measured</a:t>
            </a:r>
          </a:p>
          <a:p>
            <a:pPr lvl="1"/>
            <a:r>
              <a:rPr lang="en-GB" altLang="zh-CN" dirty="0"/>
              <a:t>Often statements/ feelings are attached to numbers which can then be used for rating; in fact, this data can only be ranked (from highest to lowest) , </a:t>
            </a:r>
            <a:r>
              <a:rPr lang="en-GB" altLang="zh-CN" dirty="0" err="1"/>
              <a:t>ie</a:t>
            </a:r>
            <a:r>
              <a:rPr lang="en-GB" altLang="zh-CN" dirty="0"/>
              <a:t> what score had the highest turn-out </a:t>
            </a:r>
          </a:p>
          <a:p>
            <a:pPr lvl="2"/>
            <a:r>
              <a:rPr lang="en-GB" altLang="zh-CN" dirty="0"/>
              <a:t>1= very good, 2= good, 3= neutral, 4= bad, 5= very bad</a:t>
            </a:r>
          </a:p>
          <a:p>
            <a:endParaRPr lang="en-GB" altLang="zh-CN" dirty="0"/>
          </a:p>
          <a:p>
            <a:r>
              <a:rPr lang="en-GB" altLang="zh-CN" dirty="0"/>
              <a:t>Different measurements have a direct influence on the way analysis is conducted because some of them are more amenable to mathematical operations than others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EFC6C-E446-4D58-BFAA-ED8073A21BF4}" type="slidenum">
              <a:rPr lang="en-US"/>
              <a:pPr/>
              <a:t>4</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lnSpc>
                <a:spcPct val="80000"/>
              </a:lnSpc>
            </a:pPr>
            <a:endParaRPr lang="en-GB" sz="1000" dirty="0"/>
          </a:p>
          <a:p>
            <a:pPr>
              <a:lnSpc>
                <a:spcPct val="80000"/>
              </a:lnSpc>
            </a:pPr>
            <a:endParaRPr lang="en-GB" sz="1000" dirty="0"/>
          </a:p>
          <a:p>
            <a:pPr>
              <a:lnSpc>
                <a:spcPct val="80000"/>
              </a:lnSpc>
            </a:pPr>
            <a:r>
              <a:rPr lang="en-US" sz="1000" b="1" dirty="0"/>
              <a:t>ANOVA tests for one overall effect only</a:t>
            </a:r>
            <a:r>
              <a:rPr lang="en-US" sz="1000" dirty="0"/>
              <a:t> (this makes it an omnibus test), so it can tell us if experimental manipulation was </a:t>
            </a:r>
            <a:r>
              <a:rPr lang="en-US" sz="1000" b="1" dirty="0"/>
              <a:t>generally successful</a:t>
            </a:r>
            <a:r>
              <a:rPr lang="en-US" sz="1000" dirty="0"/>
              <a:t> but it doesn’t provide specific information about which specific groups were affected. </a:t>
            </a:r>
            <a:r>
              <a:rPr lang="en-GB" altLang="zh-CN" sz="900" b="1" dirty="0">
                <a:sym typeface="Wingdings" pitchFamily="2" charset="2"/>
              </a:rPr>
              <a:t>need for post-hoc testing!</a:t>
            </a:r>
            <a:endParaRPr lang="en-US" sz="1000" dirty="0"/>
          </a:p>
          <a:p>
            <a:pPr>
              <a:lnSpc>
                <a:spcPct val="80000"/>
              </a:lnSpc>
            </a:pPr>
            <a:r>
              <a:rPr lang="en-US" sz="1000" dirty="0"/>
              <a:t>ANOVA</a:t>
            </a:r>
            <a:r>
              <a:rPr lang="en-US" sz="1000" b="1" dirty="0"/>
              <a:t> produces</a:t>
            </a:r>
            <a:r>
              <a:rPr lang="en-US" sz="1000" dirty="0"/>
              <a:t> F-statistic or </a:t>
            </a:r>
            <a:r>
              <a:rPr lang="en-US" sz="1000" b="1" dirty="0"/>
              <a:t>F-ratio</a:t>
            </a:r>
            <a:r>
              <a:rPr lang="en-US" sz="1000" dirty="0"/>
              <a:t> which is similar to t-score as it compares the amount of systematic variance in the data to the amount of unsystematic variance. As such, it is the </a:t>
            </a:r>
            <a:r>
              <a:rPr lang="en-US" sz="1000" b="1" dirty="0"/>
              <a:t>ratio of the experimental effect to the individual differences in performance.</a:t>
            </a:r>
            <a:r>
              <a:rPr lang="en-US" sz="1000" dirty="0"/>
              <a:t> If the F=ratio’s value is less than 1, it must represent a non-significant event (so </a:t>
            </a:r>
            <a:r>
              <a:rPr lang="en-US" sz="1000" b="1" dirty="0"/>
              <a:t>you always want a F-ratio greater than 1</a:t>
            </a:r>
            <a:r>
              <a:rPr lang="en-US" sz="1000" dirty="0"/>
              <a:t>, indicating that experimental manipulation had some effect above and beyond the effect of individual differences in performance). To test for significance, compare obtained F-ratio against maximum value one would expect to get by chance alone in an F-distribution with the same degrees of freedom. </a:t>
            </a:r>
            <a:r>
              <a:rPr lang="en-US" sz="1000" b="1" dirty="0"/>
              <a:t>p-value associated with F is probability that differences between groups could occur by chance if null-hypothesis is correct.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EFC6C-E446-4D58-BFAA-ED8073A21BF4}" type="slidenum">
              <a:rPr lang="en-US"/>
              <a:pPr/>
              <a:t>5</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lnSpc>
                <a:spcPct val="80000"/>
              </a:lnSpc>
            </a:pPr>
            <a:r>
              <a:rPr lang="en-US" sz="1000" b="1" dirty="0" smtClean="0"/>
              <a:t>ANOVA </a:t>
            </a:r>
            <a:r>
              <a:rPr lang="en-US" sz="1000" b="1" dirty="0"/>
              <a:t>tests for one overall effect only</a:t>
            </a:r>
            <a:r>
              <a:rPr lang="en-US" sz="1000" dirty="0"/>
              <a:t> (this makes it an omnibus test), so it can tell us if experimental manipulation was </a:t>
            </a:r>
            <a:r>
              <a:rPr lang="en-US" sz="1000" b="1" dirty="0"/>
              <a:t>generally successful</a:t>
            </a:r>
            <a:r>
              <a:rPr lang="en-US" sz="1000" dirty="0"/>
              <a:t> but it doesn’t provide specific information about which specific groups were affected. </a:t>
            </a:r>
            <a:r>
              <a:rPr lang="en-GB" altLang="zh-CN" sz="900" b="1" dirty="0">
                <a:sym typeface="Wingdings" pitchFamily="2" charset="2"/>
              </a:rPr>
              <a:t>need for post-hoc testing!</a:t>
            </a:r>
            <a:endParaRPr lang="en-US" sz="1000" dirty="0"/>
          </a:p>
          <a:p>
            <a:pPr>
              <a:lnSpc>
                <a:spcPct val="80000"/>
              </a:lnSpc>
            </a:pPr>
            <a:r>
              <a:rPr lang="en-US" sz="1000" dirty="0"/>
              <a:t>ANOVA</a:t>
            </a:r>
            <a:r>
              <a:rPr lang="en-US" sz="1000" b="1" dirty="0"/>
              <a:t> produces</a:t>
            </a:r>
            <a:r>
              <a:rPr lang="en-US" sz="1000" dirty="0"/>
              <a:t> F-statistic or </a:t>
            </a:r>
            <a:r>
              <a:rPr lang="en-US" sz="1000" b="1" dirty="0"/>
              <a:t>F-ratio</a:t>
            </a:r>
            <a:r>
              <a:rPr lang="en-US" sz="1000" dirty="0"/>
              <a:t> which is similar to t-score as it compares the amount of systematic variance in the data to the amount of unsystematic variance. As such, it is the </a:t>
            </a:r>
            <a:r>
              <a:rPr lang="en-US" sz="1000" b="1" dirty="0"/>
              <a:t>ratio of the experimental effect to the individual differences in performance.</a:t>
            </a:r>
            <a:r>
              <a:rPr lang="en-US" sz="1000" dirty="0"/>
              <a:t> If the F=ratio’s value is less than 1, it must represent a non-significant event (so </a:t>
            </a:r>
            <a:r>
              <a:rPr lang="en-US" sz="1000" b="1" dirty="0"/>
              <a:t>you always want a F-ratio greater than 1</a:t>
            </a:r>
            <a:r>
              <a:rPr lang="en-US" sz="1000" dirty="0"/>
              <a:t>, indicating that experimental manipulation had some effect above and beyond the effect of individual differences in performance). To test for significance, compare obtained F-ratio against maximum value one would expect to get by chance alone in an F-distribution with the same degrees of freedom. </a:t>
            </a:r>
            <a:endParaRPr lang="en-US" sz="1000"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EFC6C-E446-4D58-BFAA-ED8073A21BF4}" type="slidenum">
              <a:rPr lang="en-US"/>
              <a:pPr/>
              <a:t>6</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lnSpc>
                <a:spcPct val="80000"/>
              </a:lnSpc>
            </a:pPr>
            <a:r>
              <a:rPr lang="en-US" sz="1000" b="1" dirty="0" smtClean="0"/>
              <a:t>ANOVA </a:t>
            </a:r>
            <a:r>
              <a:rPr lang="en-US" sz="1000" b="1" dirty="0"/>
              <a:t>tests for one overall effect only</a:t>
            </a:r>
            <a:r>
              <a:rPr lang="en-US" sz="1000" dirty="0"/>
              <a:t> (this makes it an omnibus test), so it can tell us if experimental manipulation was </a:t>
            </a:r>
            <a:r>
              <a:rPr lang="en-US" sz="1000" b="1" dirty="0"/>
              <a:t>generally successful</a:t>
            </a:r>
            <a:r>
              <a:rPr lang="en-US" sz="1000" dirty="0"/>
              <a:t> but it doesn’t provide specific information about which specific groups were affected. </a:t>
            </a:r>
            <a:r>
              <a:rPr lang="en-GB" altLang="zh-CN" sz="900" b="1" dirty="0">
                <a:sym typeface="Wingdings" pitchFamily="2" charset="2"/>
              </a:rPr>
              <a:t>need for post-hoc testing!</a:t>
            </a:r>
            <a:endParaRPr lang="en-US" sz="1000" dirty="0"/>
          </a:p>
          <a:p>
            <a:pPr>
              <a:lnSpc>
                <a:spcPct val="80000"/>
              </a:lnSpc>
            </a:pPr>
            <a:r>
              <a:rPr lang="en-US" sz="1000" dirty="0"/>
              <a:t>ANOVA</a:t>
            </a:r>
            <a:r>
              <a:rPr lang="en-US" sz="1000" b="1" dirty="0"/>
              <a:t> produces</a:t>
            </a:r>
            <a:r>
              <a:rPr lang="en-US" sz="1000" dirty="0"/>
              <a:t> F-statistic or </a:t>
            </a:r>
            <a:r>
              <a:rPr lang="en-US" sz="1000" b="1" dirty="0"/>
              <a:t>F-ratio</a:t>
            </a:r>
            <a:r>
              <a:rPr lang="en-US" sz="1000" dirty="0"/>
              <a:t> which is similar to t-score as it compares the amount of systematic variance in the data to the amount of unsystematic variance. As such, it is the </a:t>
            </a:r>
            <a:r>
              <a:rPr lang="en-US" sz="1000" b="1" dirty="0"/>
              <a:t>ratio of the experimental effect to the individual differences in performance.</a:t>
            </a:r>
            <a:r>
              <a:rPr lang="en-US" sz="1000" dirty="0"/>
              <a:t> If the F=ratio’s value is less than 1, it must represent a non-significant event (so </a:t>
            </a:r>
            <a:r>
              <a:rPr lang="en-US" sz="1000" b="1" dirty="0"/>
              <a:t>you always want a F-ratio greater than 1</a:t>
            </a:r>
            <a:r>
              <a:rPr lang="en-US" sz="1000" dirty="0"/>
              <a:t>, indicating that experimental manipulation had some effect above and beyond the effect of individual differences in performance). To test for significance, compare obtained F-ratio against maximum value one would expect to get by chance alone in an F-distribution with the same degrees of freedom. </a:t>
            </a:r>
            <a:endParaRPr lang="en-US" sz="1000"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D485E-B9C5-4DC2-B3BC-E4C5A5F3EE3E}" type="slidenum">
              <a:rPr lang="en-US"/>
              <a:pPr/>
              <a:t>21</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GB"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7EDC8-36B8-4FC0-879C-A44BEC450399}" type="slidenum">
              <a:rPr lang="en-US"/>
              <a:pPr/>
              <a:t>22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dirty="0"/>
              <a:t>The reasons for choosing one over another relate to feasibility and ease of recruiting (difficulties matching), wanting to investigate change in performance over time (developmental trajectories/ recovery over time) and others.</a:t>
            </a:r>
          </a:p>
          <a:p>
            <a:endParaRPr lang="en-GB" dirty="0"/>
          </a:p>
          <a:p>
            <a:endParaRPr lang="en-GB" dirty="0"/>
          </a:p>
          <a:p>
            <a:r>
              <a:rPr lang="en-GB" dirty="0"/>
              <a:t>NOTE: You may have more than 2 levels in each condition/ task (the above are 2x2 ANOVAs)</a:t>
            </a:r>
          </a:p>
          <a:p>
            <a:r>
              <a:rPr lang="en-GB" dirty="0"/>
              <a:t>So you could compare across 4 different ages and compare action naming vs action reading vs object naming vs object reading (this would be a 4X4 ANOVA)</a:t>
            </a:r>
          </a:p>
          <a:p>
            <a:r>
              <a:rPr lang="en-GB" dirty="0"/>
              <a:t>There are also one-way ANOVAS which only test one factor over various levels (</a:t>
            </a:r>
            <a:r>
              <a:rPr lang="en-GB" dirty="0" err="1"/>
              <a:t>eg</a:t>
            </a:r>
            <a:r>
              <a:rPr lang="en-GB" dirty="0"/>
              <a:t>, naming activation in different ages)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867D989-59E2-43E1-87A3-3C4C391DADF5}" type="datetimeFigureOut">
              <a:rPr lang="en-IE" smtClean="0"/>
              <a:t>24/10/2018</a:t>
            </a:fld>
            <a:endParaRPr lang="en-IE" dirty="0"/>
          </a:p>
        </p:txBody>
      </p:sp>
      <p:sp>
        <p:nvSpPr>
          <p:cNvPr id="17" name="Footer Placeholder 16"/>
          <p:cNvSpPr>
            <a:spLocks noGrp="1"/>
          </p:cNvSpPr>
          <p:nvPr>
            <p:ph type="ftr" sz="quarter" idx="11"/>
          </p:nvPr>
        </p:nvSpPr>
        <p:spPr>
          <a:xfrm>
            <a:off x="2898648" y="6355080"/>
            <a:ext cx="3474720" cy="365760"/>
          </a:xfrm>
        </p:spPr>
        <p:txBody>
          <a:bodyPr/>
          <a:lstStyle/>
          <a:p>
            <a:endParaRPr lang="en-IE" dirty="0"/>
          </a:p>
        </p:txBody>
      </p:sp>
      <p:sp>
        <p:nvSpPr>
          <p:cNvPr id="29" name="Slide Number Placeholder 28"/>
          <p:cNvSpPr>
            <a:spLocks noGrp="1"/>
          </p:cNvSpPr>
          <p:nvPr>
            <p:ph type="sldNum" sz="quarter" idx="12"/>
          </p:nvPr>
        </p:nvSpPr>
        <p:spPr>
          <a:xfrm>
            <a:off x="1216152" y="6355080"/>
            <a:ext cx="1219200" cy="365760"/>
          </a:xfrm>
        </p:spPr>
        <p:txBody>
          <a:bodyPr/>
          <a:lstStyle/>
          <a:p>
            <a:fld id="{EB9FF3A8-384E-41AC-A837-7A5B90090538}" type="slidenum">
              <a:rPr lang="en-IE" smtClean="0"/>
              <a:t>‹#›</a:t>
            </a:fld>
            <a:endParaRPr lang="en-IE"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24/10/2018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24/10/2018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713" y="274638"/>
            <a:ext cx="6923087" cy="1143000"/>
          </a:xfrm>
        </p:spPr>
        <p:txBody>
          <a:bodyPr/>
          <a:lstStyle/>
          <a:p>
            <a:r>
              <a:rPr lang="en-GB" smtClean="0"/>
              <a:t>Click to edit Master title style</a:t>
            </a:r>
            <a:endParaRPr lang="en-GB"/>
          </a:p>
        </p:txBody>
      </p:sp>
      <p:sp>
        <p:nvSpPr>
          <p:cNvPr id="3" name="Text Placeholder 2"/>
          <p:cNvSpPr>
            <a:spLocks noGrp="1"/>
          </p:cNvSpPr>
          <p:nvPr>
            <p:ph type="body" sz="half" idx="1"/>
          </p:nvPr>
        </p:nvSpPr>
        <p:spPr>
          <a:xfrm>
            <a:off x="1763713" y="1600200"/>
            <a:ext cx="338455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5300663" y="1600200"/>
            <a:ext cx="3386137"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Tree>
    <p:extLst>
      <p:ext uri="{BB962C8B-B14F-4D97-AF65-F5344CB8AC3E}">
        <p14:creationId xmlns:p14="http://schemas.microsoft.com/office/powerpoint/2010/main" val="1680684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IE"/>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8CF979A4-350B-4755-9C7E-B85D40579155}" type="slidenum">
              <a:rPr lang="en-US"/>
              <a:pPr/>
              <a:t>‹#›</a:t>
            </a:fld>
            <a:endParaRPr lang="en-US"/>
          </a:p>
        </p:txBody>
      </p:sp>
    </p:spTree>
    <p:extLst>
      <p:ext uri="{BB962C8B-B14F-4D97-AF65-F5344CB8AC3E}">
        <p14:creationId xmlns:p14="http://schemas.microsoft.com/office/powerpoint/2010/main" val="2678075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600200"/>
            <a:ext cx="8229600" cy="4525963"/>
          </a:xfrm>
        </p:spPr>
        <p:txBody>
          <a:bodyPr/>
          <a:lstStyle/>
          <a:p>
            <a:endParaRPr lang="en-IE"/>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43E08C7-D96B-4C31-8CA8-059D1DDC0295}" type="slidenum">
              <a:rPr lang="en-US"/>
              <a:pPr/>
              <a:t>‹#›</a:t>
            </a:fld>
            <a:endParaRPr lang="en-US"/>
          </a:p>
        </p:txBody>
      </p:sp>
    </p:spTree>
    <p:extLst>
      <p:ext uri="{BB962C8B-B14F-4D97-AF65-F5344CB8AC3E}">
        <p14:creationId xmlns:p14="http://schemas.microsoft.com/office/powerpoint/2010/main" val="89961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24/10/2018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867D989-59E2-43E1-87A3-3C4C391DADF5}" type="datetimeFigureOut">
              <a:rPr lang="en-IE" smtClean="0"/>
              <a:t>24/10/2018</a:t>
            </a:fld>
            <a:endParaRPr lang="en-IE" dirty="0"/>
          </a:p>
        </p:txBody>
      </p:sp>
      <p:sp>
        <p:nvSpPr>
          <p:cNvPr id="5" name="Footer Placeholder 4"/>
          <p:cNvSpPr>
            <a:spLocks noGrp="1"/>
          </p:cNvSpPr>
          <p:nvPr>
            <p:ph type="ftr" sz="quarter" idx="11"/>
          </p:nvPr>
        </p:nvSpPr>
        <p:spPr>
          <a:xfrm>
            <a:off x="2898648" y="6355080"/>
            <a:ext cx="3474720" cy="365760"/>
          </a:xfrm>
        </p:spPr>
        <p:txBody>
          <a:bodyPr/>
          <a:lstStyle/>
          <a:p>
            <a:endParaRPr lang="en-IE" dirty="0"/>
          </a:p>
        </p:txBody>
      </p:sp>
      <p:sp>
        <p:nvSpPr>
          <p:cNvPr id="6" name="Slide Number Placeholder 5"/>
          <p:cNvSpPr>
            <a:spLocks noGrp="1"/>
          </p:cNvSpPr>
          <p:nvPr>
            <p:ph type="sldNum" sz="quarter" idx="12"/>
          </p:nvPr>
        </p:nvSpPr>
        <p:spPr>
          <a:xfrm>
            <a:off x="1069848" y="6355080"/>
            <a:ext cx="1520952" cy="365760"/>
          </a:xfrm>
        </p:spPr>
        <p:txBody>
          <a:bodyPr/>
          <a:lstStyle/>
          <a:p>
            <a:fld id="{EB9FF3A8-384E-41AC-A837-7A5B90090538}" type="slidenum">
              <a:rPr lang="en-IE" smtClean="0"/>
              <a:t>‹#›</a:t>
            </a:fld>
            <a:endParaRPr lang="en-IE"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67D989-59E2-43E1-87A3-3C4C391DADF5}" type="datetimeFigureOut">
              <a:rPr lang="en-IE" smtClean="0"/>
              <a:t>24/10/2018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867D989-59E2-43E1-87A3-3C4C391DADF5}" type="datetimeFigureOut">
              <a:rPr lang="en-IE" smtClean="0"/>
              <a:t>24/10/2018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9FF3A8-384E-41AC-A837-7A5B90090538}" type="slidenum">
              <a:rPr lang="en-IE" smtClean="0"/>
              <a:t>‹#›</a:t>
            </a:fld>
            <a:endParaRPr lang="en-IE"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67D989-59E2-43E1-87A3-3C4C391DADF5}" type="datetimeFigureOut">
              <a:rPr lang="en-IE" smtClean="0"/>
              <a:t>24/10/2018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9FF3A8-384E-41AC-A837-7A5B90090538}" type="slidenum">
              <a:rPr lang="en-IE" smtClean="0"/>
              <a:t>‹#›</a:t>
            </a:fld>
            <a:endParaRPr lang="en-IE"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7D989-59E2-43E1-87A3-3C4C391DADF5}" type="datetimeFigureOut">
              <a:rPr lang="en-IE" smtClean="0"/>
              <a:t>24/10/2018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9FF3A8-384E-41AC-A837-7A5B90090538}" type="slidenum">
              <a:rPr lang="en-IE" smtClean="0"/>
              <a:t>‹#›</a:t>
            </a:fld>
            <a:endParaRPr lang="en-IE"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24/10/2018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24/10/2018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867D989-59E2-43E1-87A3-3C4C391DADF5}" type="datetimeFigureOut">
              <a:rPr lang="en-IE" smtClean="0"/>
              <a:t>24/10/2018</a:t>
            </a:fld>
            <a:endParaRPr lang="en-IE"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9FF3A8-384E-41AC-A837-7A5B90090538}" type="slidenum">
              <a:rPr lang="en-IE" smtClean="0"/>
              <a:t>‹#›</a:t>
            </a:fld>
            <a:endParaRPr lang="en-IE"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7" r:id="rId13"/>
    <p:sldLayoutId id="2147483680" r:id="rId14"/>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gpower.hhu.de/" TargetMode="External"/><Relationship Id="rId2" Type="http://schemas.openxmlformats.org/officeDocument/2006/relationships/hyperlink" Target="http://statpages.info/#Power"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Probability and Statistical Inference</a:t>
            </a:r>
            <a:endParaRPr lang="en-IE" dirty="0"/>
          </a:p>
        </p:txBody>
      </p:sp>
      <p:sp>
        <p:nvSpPr>
          <p:cNvPr id="3" name="Subtitle 2"/>
          <p:cNvSpPr>
            <a:spLocks noGrp="1"/>
          </p:cNvSpPr>
          <p:nvPr>
            <p:ph type="subTitle" idx="1"/>
          </p:nvPr>
        </p:nvSpPr>
        <p:spPr/>
        <p:txBody>
          <a:bodyPr>
            <a:normAutofit fontScale="70000" lnSpcReduction="20000"/>
          </a:bodyPr>
          <a:lstStyle/>
          <a:p>
            <a:r>
              <a:rPr lang="en-IE" dirty="0" smtClean="0"/>
              <a:t>Comparing More Than Two Groups</a:t>
            </a:r>
          </a:p>
          <a:p>
            <a:r>
              <a:rPr lang="en-IE" dirty="0" smtClean="0"/>
              <a:t>Comparing non-numerical variables</a:t>
            </a:r>
            <a:endParaRPr lang="en-IE" dirty="0"/>
          </a:p>
        </p:txBody>
      </p:sp>
      <p:sp>
        <p:nvSpPr>
          <p:cNvPr id="4" name="TextBox 3"/>
          <p:cNvSpPr txBox="1"/>
          <p:nvPr/>
        </p:nvSpPr>
        <p:spPr>
          <a:xfrm>
            <a:off x="35496" y="5733256"/>
            <a:ext cx="8496944" cy="1200329"/>
          </a:xfrm>
          <a:prstGeom prst="rect">
            <a:avLst/>
          </a:prstGeom>
          <a:noFill/>
        </p:spPr>
        <p:txBody>
          <a:bodyPr wrap="square" rtlCol="0">
            <a:spAutoFit/>
          </a:bodyPr>
          <a:lstStyle/>
          <a:p>
            <a:r>
              <a:rPr lang="en-IE" dirty="0"/>
              <a:t>Sources used in creation of  this lecture: </a:t>
            </a:r>
          </a:p>
          <a:p>
            <a:r>
              <a:rPr lang="en-IE" dirty="0"/>
              <a:t>Statistics and Data Analysis, Peck, Olsen and Devore; Discovering Statistics Using IBM SPSS, Andy Field; Understanding Basic Statistics, </a:t>
            </a:r>
            <a:r>
              <a:rPr lang="en-IE" dirty="0" err="1"/>
              <a:t>Brase</a:t>
            </a:r>
            <a:r>
              <a:rPr lang="en-IE" dirty="0"/>
              <a:t> and </a:t>
            </a:r>
            <a:r>
              <a:rPr lang="en-IE" dirty="0" err="1"/>
              <a:t>Brase;SPSS</a:t>
            </a:r>
            <a:r>
              <a:rPr lang="en-IE" dirty="0"/>
              <a:t> Survival Manual, Julie Pallant</a:t>
            </a:r>
          </a:p>
        </p:txBody>
      </p:sp>
    </p:spTree>
    <p:extLst>
      <p:ext uri="{BB962C8B-B14F-4D97-AF65-F5344CB8AC3E}">
        <p14:creationId xmlns:p14="http://schemas.microsoft.com/office/powerpoint/2010/main" val="3617527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One-way Between-Groups ANOVA</a:t>
            </a:r>
            <a:endParaRPr lang="en-IE" dirty="0"/>
          </a:p>
        </p:txBody>
      </p:sp>
      <p:sp>
        <p:nvSpPr>
          <p:cNvPr id="3" name="Content Placeholder 2"/>
          <p:cNvSpPr>
            <a:spLocks noGrp="1"/>
          </p:cNvSpPr>
          <p:nvPr>
            <p:ph sz="quarter" idx="1"/>
          </p:nvPr>
        </p:nvSpPr>
        <p:spPr/>
        <p:txBody>
          <a:bodyPr/>
          <a:lstStyle/>
          <a:p>
            <a:r>
              <a:rPr lang="en-IE" dirty="0" smtClean="0"/>
              <a:t>One-way ANOVA will tell us whether there are significant differences in optimism scores </a:t>
            </a:r>
            <a:r>
              <a:rPr lang="en-IE" dirty="0"/>
              <a:t>(</a:t>
            </a:r>
            <a:r>
              <a:rPr lang="en-IE" dirty="0" err="1" smtClean="0">
                <a:latin typeface="Courier New" panose="02070309020205020404" pitchFamily="49" charset="0"/>
                <a:cs typeface="Courier New" panose="02070309020205020404" pitchFamily="49" charset="0"/>
              </a:rPr>
              <a:t>toptim</a:t>
            </a:r>
            <a:r>
              <a:rPr lang="en-IE" dirty="0" smtClean="0"/>
              <a:t>) across the three groups (</a:t>
            </a:r>
            <a:r>
              <a:rPr lang="en-IE" dirty="0" smtClean="0">
                <a:latin typeface="Courier New" panose="02070309020205020404" pitchFamily="49" charset="0"/>
                <a:cs typeface="Courier New" panose="02070309020205020404" pitchFamily="49" charset="0"/>
              </a:rPr>
              <a:t>agegp3</a:t>
            </a:r>
            <a:r>
              <a:rPr lang="en-IE" dirty="0" smtClean="0"/>
              <a:t>)</a:t>
            </a:r>
          </a:p>
          <a:p>
            <a:r>
              <a:rPr lang="en-IE" dirty="0" smtClean="0"/>
              <a:t>It will just do that</a:t>
            </a:r>
          </a:p>
          <a:p>
            <a:pPr lvl="1"/>
            <a:r>
              <a:rPr lang="en-IE" dirty="0" smtClean="0"/>
              <a:t>Tell us if there is a difference but not where the difference is</a:t>
            </a:r>
          </a:p>
          <a:p>
            <a:r>
              <a:rPr lang="en-IE" dirty="0" smtClean="0"/>
              <a:t>We need to conduct post-hoc tests (additional tests after the ANOVA) to find out where the differences lie </a:t>
            </a:r>
          </a:p>
          <a:p>
            <a:pPr lvl="1"/>
            <a:r>
              <a:rPr lang="en-IE" dirty="0" smtClean="0"/>
              <a:t>E.g. Is it between young and old, young and </a:t>
            </a:r>
            <a:r>
              <a:rPr lang="en-IE" dirty="0" err="1" smtClean="0"/>
              <a:t>middleaged</a:t>
            </a:r>
            <a:r>
              <a:rPr lang="en-IE" dirty="0" smtClean="0"/>
              <a:t>, </a:t>
            </a:r>
            <a:r>
              <a:rPr lang="en-IE" dirty="0" err="1" smtClean="0"/>
              <a:t>middleaged</a:t>
            </a:r>
            <a:r>
              <a:rPr lang="en-IE" dirty="0" smtClean="0"/>
              <a:t> and old?</a:t>
            </a:r>
          </a:p>
          <a:p>
            <a:r>
              <a:rPr lang="en-IE" dirty="0" smtClean="0"/>
              <a:t>Note: We consider </a:t>
            </a:r>
            <a:r>
              <a:rPr lang="en-IE" dirty="0" err="1" smtClean="0"/>
              <a:t>toptim</a:t>
            </a:r>
            <a:r>
              <a:rPr lang="en-IE" dirty="0" smtClean="0"/>
              <a:t> as we would any scale variable in advance to see if it can be considered normal, it can.</a:t>
            </a:r>
          </a:p>
          <a:p>
            <a:pPr lvl="1"/>
            <a:endParaRPr lang="en-IE" dirty="0"/>
          </a:p>
        </p:txBody>
      </p:sp>
    </p:spTree>
    <p:extLst>
      <p:ext uri="{BB962C8B-B14F-4D97-AF65-F5344CB8AC3E}">
        <p14:creationId xmlns:p14="http://schemas.microsoft.com/office/powerpoint/2010/main" val="2761374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Preliminaries</a:t>
            </a:r>
            <a:endParaRPr lang="en-IE" dirty="0"/>
          </a:p>
        </p:txBody>
      </p:sp>
      <p:sp>
        <p:nvSpPr>
          <p:cNvPr id="3" name="Content Placeholder 2"/>
          <p:cNvSpPr>
            <a:spLocks noGrp="1"/>
          </p:cNvSpPr>
          <p:nvPr>
            <p:ph sz="quarter" idx="1"/>
          </p:nvPr>
        </p:nvSpPr>
        <p:spPr/>
        <p:txBody>
          <a:bodyPr/>
          <a:lstStyle/>
          <a:p>
            <a:r>
              <a:rPr lang="en-IE" dirty="0" smtClean="0"/>
              <a:t>Summary statistics for the variable of interest for each group</a:t>
            </a:r>
          </a:p>
          <a:p>
            <a:pPr marL="0" indent="0">
              <a:buNone/>
            </a:pPr>
            <a:r>
              <a:rPr lang="en-IE" b="1" dirty="0">
                <a:latin typeface="Courier New" panose="02070309020205020404" pitchFamily="49" charset="0"/>
                <a:cs typeface="Courier New" panose="02070309020205020404" pitchFamily="49" charset="0"/>
              </a:rPr>
              <a:t>library(</a:t>
            </a:r>
            <a:r>
              <a:rPr lang="en-IE" b="1" dirty="0" err="1">
                <a:latin typeface="Courier New" panose="02070309020205020404" pitchFamily="49" charset="0"/>
                <a:cs typeface="Courier New" panose="02070309020205020404" pitchFamily="49" charset="0"/>
              </a:rPr>
              <a:t>dplyr</a:t>
            </a:r>
            <a:r>
              <a:rPr lang="en-IE" b="1" dirty="0">
                <a:latin typeface="Courier New" panose="02070309020205020404" pitchFamily="49" charset="0"/>
                <a:cs typeface="Courier New" panose="02070309020205020404" pitchFamily="49" charset="0"/>
              </a:rPr>
              <a:t>) </a:t>
            </a:r>
            <a:endParaRPr lang="en-IE" b="1" dirty="0" smtClean="0">
              <a:latin typeface="Courier New" panose="02070309020205020404" pitchFamily="49" charset="0"/>
              <a:cs typeface="Courier New" panose="02070309020205020404" pitchFamily="49" charset="0"/>
            </a:endParaRPr>
          </a:p>
          <a:p>
            <a:pPr marL="0" indent="0">
              <a:buNone/>
            </a:pPr>
            <a:r>
              <a:rPr lang="en-IE" b="1" dirty="0" err="1">
                <a:latin typeface="Courier New" panose="02070309020205020404" pitchFamily="49" charset="0"/>
                <a:cs typeface="Courier New" panose="02070309020205020404" pitchFamily="49" charset="0"/>
              </a:rPr>
              <a:t>group_by</a:t>
            </a:r>
            <a:r>
              <a:rPr lang="en-IE" b="1" dirty="0">
                <a:latin typeface="Courier New" panose="02070309020205020404" pitchFamily="49" charset="0"/>
                <a:cs typeface="Courier New" panose="02070309020205020404" pitchFamily="49" charset="0"/>
              </a:rPr>
              <a:t>(</a:t>
            </a:r>
            <a:r>
              <a:rPr lang="en-IE" b="1" dirty="0" err="1">
                <a:latin typeface="Courier New" panose="02070309020205020404" pitchFamily="49" charset="0"/>
                <a:cs typeface="Courier New" panose="02070309020205020404" pitchFamily="49" charset="0"/>
              </a:rPr>
              <a:t>sdata</a:t>
            </a:r>
            <a:r>
              <a:rPr lang="en-IE" b="1" dirty="0">
                <a:latin typeface="Courier New" panose="02070309020205020404" pitchFamily="49" charset="0"/>
                <a:cs typeface="Courier New" panose="02070309020205020404" pitchFamily="49" charset="0"/>
              </a:rPr>
              <a:t>, sdata$agegp3) %&gt;% </a:t>
            </a:r>
          </a:p>
          <a:p>
            <a:pPr marL="0" indent="0">
              <a:buNone/>
            </a:pPr>
            <a:r>
              <a:rPr lang="en-IE" b="1" dirty="0">
                <a:latin typeface="Courier New" panose="02070309020205020404" pitchFamily="49" charset="0"/>
                <a:cs typeface="Courier New" panose="02070309020205020404" pitchFamily="49" charset="0"/>
              </a:rPr>
              <a:t>summarise( </a:t>
            </a:r>
          </a:p>
          <a:p>
            <a:pPr marL="0" indent="0">
              <a:buNone/>
            </a:pPr>
            <a:r>
              <a:rPr lang="en-IE" b="1" dirty="0">
                <a:latin typeface="Courier New" panose="02070309020205020404" pitchFamily="49" charset="0"/>
                <a:cs typeface="Courier New" panose="02070309020205020404" pitchFamily="49" charset="0"/>
              </a:rPr>
              <a:t>count = n(), </a:t>
            </a:r>
          </a:p>
          <a:p>
            <a:pPr marL="0" indent="0">
              <a:buNone/>
            </a:pPr>
            <a:r>
              <a:rPr lang="en-IE" b="1" dirty="0">
                <a:latin typeface="Courier New" panose="02070309020205020404" pitchFamily="49" charset="0"/>
                <a:cs typeface="Courier New" panose="02070309020205020404" pitchFamily="49" charset="0"/>
              </a:rPr>
              <a:t>mean = mean(</a:t>
            </a:r>
            <a:r>
              <a:rPr lang="en-IE" b="1" dirty="0" err="1">
                <a:latin typeface="Courier New" panose="02070309020205020404" pitchFamily="49" charset="0"/>
                <a:cs typeface="Courier New" panose="02070309020205020404" pitchFamily="49" charset="0"/>
              </a:rPr>
              <a:t>toptim</a:t>
            </a:r>
            <a:r>
              <a:rPr lang="en-IE" b="1" dirty="0">
                <a:latin typeface="Courier New" panose="02070309020205020404" pitchFamily="49" charset="0"/>
                <a:cs typeface="Courier New" panose="02070309020205020404" pitchFamily="49" charset="0"/>
              </a:rPr>
              <a:t>, na.rm = TRUE), </a:t>
            </a:r>
          </a:p>
          <a:p>
            <a:pPr marL="0" indent="0">
              <a:buNone/>
            </a:pPr>
            <a:r>
              <a:rPr lang="en-IE" b="1" dirty="0" err="1">
                <a:latin typeface="Courier New" panose="02070309020205020404" pitchFamily="49" charset="0"/>
                <a:cs typeface="Courier New" panose="02070309020205020404" pitchFamily="49" charset="0"/>
              </a:rPr>
              <a:t>sd</a:t>
            </a:r>
            <a:r>
              <a:rPr lang="en-IE" b="1" dirty="0">
                <a:latin typeface="Courier New" panose="02070309020205020404" pitchFamily="49" charset="0"/>
                <a:cs typeface="Courier New" panose="02070309020205020404" pitchFamily="49" charset="0"/>
              </a:rPr>
              <a:t> = </a:t>
            </a:r>
            <a:r>
              <a:rPr lang="en-IE" b="1" dirty="0" err="1">
                <a:latin typeface="Courier New" panose="02070309020205020404" pitchFamily="49" charset="0"/>
                <a:cs typeface="Courier New" panose="02070309020205020404" pitchFamily="49" charset="0"/>
              </a:rPr>
              <a:t>sd</a:t>
            </a:r>
            <a:r>
              <a:rPr lang="en-IE" b="1" dirty="0">
                <a:latin typeface="Courier New" panose="02070309020205020404" pitchFamily="49" charset="0"/>
                <a:cs typeface="Courier New" panose="02070309020205020404" pitchFamily="49" charset="0"/>
              </a:rPr>
              <a:t>(</a:t>
            </a:r>
            <a:r>
              <a:rPr lang="en-IE" b="1" dirty="0" err="1">
                <a:latin typeface="Courier New" panose="02070309020205020404" pitchFamily="49" charset="0"/>
                <a:cs typeface="Courier New" panose="02070309020205020404" pitchFamily="49" charset="0"/>
              </a:rPr>
              <a:t>toptim</a:t>
            </a:r>
            <a:r>
              <a:rPr lang="en-IE" b="1" dirty="0">
                <a:latin typeface="Courier New" panose="02070309020205020404" pitchFamily="49" charset="0"/>
                <a:cs typeface="Courier New" panose="02070309020205020404" pitchFamily="49" charset="0"/>
              </a:rPr>
              <a:t>, na.rm = TRUE) </a:t>
            </a:r>
            <a:r>
              <a:rPr lang="en-IE" b="1" dirty="0" smtClean="0">
                <a:latin typeface="Courier New" panose="02070309020205020404" pitchFamily="49" charset="0"/>
                <a:cs typeface="Courier New" panose="02070309020205020404" pitchFamily="49" charset="0"/>
              </a:rPr>
              <a:t>)</a:t>
            </a:r>
            <a:endParaRPr lang="en-IE"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4232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Testing for homogeneity of variance in R</a:t>
            </a:r>
            <a:endParaRPr lang="en-IE" dirty="0"/>
          </a:p>
        </p:txBody>
      </p:sp>
      <p:sp>
        <p:nvSpPr>
          <p:cNvPr id="3" name="Content Placeholder 2"/>
          <p:cNvSpPr>
            <a:spLocks noGrp="1"/>
          </p:cNvSpPr>
          <p:nvPr>
            <p:ph sz="quarter" idx="1"/>
          </p:nvPr>
        </p:nvSpPr>
        <p:spPr/>
        <p:txBody>
          <a:bodyPr/>
          <a:lstStyle/>
          <a:p>
            <a:r>
              <a:rPr lang="en-IE" dirty="0" smtClean="0"/>
              <a:t>We need to check for homoscedasticity for the variable of interest across groups</a:t>
            </a:r>
          </a:p>
          <a:p>
            <a:r>
              <a:rPr lang="en-IE" dirty="0" smtClean="0"/>
              <a:t>In R we use Bartlett’s test </a:t>
            </a:r>
          </a:p>
          <a:p>
            <a:endParaRPr lang="en-IE" dirty="0" smtClean="0"/>
          </a:p>
          <a:p>
            <a:pPr marL="0" indent="0">
              <a:buNone/>
            </a:pPr>
            <a:r>
              <a:rPr lang="en-IE" sz="2400" b="1" dirty="0" err="1" smtClean="0">
                <a:latin typeface="Courier New" panose="02070309020205020404" pitchFamily="49" charset="0"/>
                <a:cs typeface="Courier New" panose="02070309020205020404" pitchFamily="49" charset="0"/>
              </a:rPr>
              <a:t>bartlett.test</a:t>
            </a:r>
            <a:r>
              <a:rPr lang="en-IE" sz="2400" b="1" dirty="0" smtClean="0">
                <a:latin typeface="Courier New" panose="02070309020205020404" pitchFamily="49" charset="0"/>
                <a:cs typeface="Courier New" panose="02070309020205020404" pitchFamily="49" charset="0"/>
              </a:rPr>
              <a:t>(</a:t>
            </a:r>
            <a:r>
              <a:rPr lang="en-IE" sz="2400" b="1" dirty="0" err="1" smtClean="0">
                <a:latin typeface="Courier New" panose="02070309020205020404" pitchFamily="49" charset="0"/>
                <a:cs typeface="Courier New" panose="02070309020205020404" pitchFamily="49" charset="0"/>
              </a:rPr>
              <a:t>sdata$toptim</a:t>
            </a:r>
            <a:r>
              <a:rPr lang="en-IE" sz="2400" b="1" dirty="0">
                <a:latin typeface="Courier New" panose="02070309020205020404" pitchFamily="49" charset="0"/>
                <a:cs typeface="Courier New" panose="02070309020205020404" pitchFamily="49" charset="0"/>
              </a:rPr>
              <a:t>, sdata$agegp3</a:t>
            </a:r>
            <a:r>
              <a:rPr lang="en-IE" sz="2400" b="1" dirty="0" smtClean="0">
                <a:latin typeface="Courier New" panose="02070309020205020404" pitchFamily="49" charset="0"/>
                <a:cs typeface="Courier New" panose="02070309020205020404" pitchFamily="49" charset="0"/>
              </a:rPr>
              <a:t>)</a:t>
            </a:r>
          </a:p>
          <a:p>
            <a:pPr marL="0" indent="0">
              <a:buNone/>
            </a:pPr>
            <a:endParaRPr lang="en-IE" sz="2400" b="1" dirty="0" smtClean="0">
              <a:latin typeface="Courier New" panose="02070309020205020404" pitchFamily="49" charset="0"/>
              <a:cs typeface="Courier New" panose="02070309020205020404" pitchFamily="49" charset="0"/>
            </a:endParaRPr>
          </a:p>
          <a:p>
            <a:pPr marL="0" indent="0">
              <a:buNone/>
            </a:pPr>
            <a:r>
              <a:rPr lang="en-IE" dirty="0"/>
              <a:t>Can be argued that the variances are homogeneous </a:t>
            </a:r>
            <a:r>
              <a:rPr lang="en-IE" dirty="0" smtClean="0"/>
              <a:t>if the</a:t>
            </a:r>
            <a:r>
              <a:rPr lang="en-IE" dirty="0"/>
              <a:t> </a:t>
            </a:r>
            <a:r>
              <a:rPr lang="en-IE" i="1" dirty="0"/>
              <a:t>p-value &gt; </a:t>
            </a:r>
            <a:r>
              <a:rPr lang="en-IE" i="1" dirty="0" smtClean="0"/>
              <a:t>0.05</a:t>
            </a:r>
          </a:p>
          <a:p>
            <a:pPr marL="0" indent="0">
              <a:buNone/>
            </a:pPr>
            <a:r>
              <a:rPr lang="en-IE" sz="2400" b="1" dirty="0" smtClean="0">
                <a:latin typeface="Courier New" panose="02070309020205020404" pitchFamily="49" charset="0"/>
                <a:cs typeface="Courier New" panose="02070309020205020404" pitchFamily="49" charset="0"/>
              </a:rPr>
              <a:t>Output:</a:t>
            </a:r>
            <a:endParaRPr lang="en-IE" sz="2400" b="1" dirty="0">
              <a:latin typeface="Courier New" panose="02070309020205020404" pitchFamily="49" charset="0"/>
              <a:cs typeface="Courier New" panose="02070309020205020404" pitchFamily="49" charset="0"/>
            </a:endParaRPr>
          </a:p>
          <a:p>
            <a:pPr marL="0" indent="0">
              <a:buNone/>
            </a:pPr>
            <a:r>
              <a:rPr lang="en-IE" sz="2400" b="1" dirty="0">
                <a:latin typeface="Courier New" panose="02070309020205020404" pitchFamily="49" charset="0"/>
                <a:cs typeface="Courier New" panose="02070309020205020404" pitchFamily="49" charset="0"/>
              </a:rPr>
              <a:t>Bartlett's K-squared = 1.4561, </a:t>
            </a:r>
            <a:r>
              <a:rPr lang="en-IE" sz="2400" b="1" dirty="0" err="1">
                <a:latin typeface="Courier New" panose="02070309020205020404" pitchFamily="49" charset="0"/>
                <a:cs typeface="Courier New" panose="02070309020205020404" pitchFamily="49" charset="0"/>
              </a:rPr>
              <a:t>df</a:t>
            </a:r>
            <a:r>
              <a:rPr lang="en-IE" sz="2400" b="1" dirty="0">
                <a:latin typeface="Courier New" panose="02070309020205020404" pitchFamily="49" charset="0"/>
                <a:cs typeface="Courier New" panose="02070309020205020404" pitchFamily="49" charset="0"/>
              </a:rPr>
              <a:t> = 2, p-value = 0.4828</a:t>
            </a:r>
          </a:p>
        </p:txBody>
      </p:sp>
    </p:spTree>
    <p:extLst>
      <p:ext uri="{BB962C8B-B14F-4D97-AF65-F5344CB8AC3E}">
        <p14:creationId xmlns:p14="http://schemas.microsoft.com/office/powerpoint/2010/main" val="1256260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Basic ANOVA</a:t>
            </a:r>
            <a:endParaRPr lang="en-IE" dirty="0"/>
          </a:p>
        </p:txBody>
      </p:sp>
      <p:sp>
        <p:nvSpPr>
          <p:cNvPr id="3" name="Content Placeholder 2"/>
          <p:cNvSpPr>
            <a:spLocks noGrp="1"/>
          </p:cNvSpPr>
          <p:nvPr>
            <p:ph sz="quarter" idx="1"/>
          </p:nvPr>
        </p:nvSpPr>
        <p:spPr/>
        <p:txBody>
          <a:bodyPr/>
          <a:lstStyle/>
          <a:p>
            <a:pPr marL="0" indent="0">
              <a:buNone/>
            </a:pPr>
            <a:r>
              <a:rPr lang="en-IE" dirty="0" smtClean="0">
                <a:latin typeface="Courier New" panose="02070309020205020404" pitchFamily="49" charset="0"/>
                <a:cs typeface="Courier New" panose="02070309020205020404" pitchFamily="49" charset="0"/>
              </a:rPr>
              <a:t># Compute the analysis of variance </a:t>
            </a:r>
          </a:p>
          <a:p>
            <a:pPr marL="0" indent="0">
              <a:buNone/>
            </a:pPr>
            <a:r>
              <a:rPr lang="en-IE" dirty="0">
                <a:latin typeface="Courier New" panose="02070309020205020404" pitchFamily="49" charset="0"/>
                <a:cs typeface="Courier New" panose="02070309020205020404" pitchFamily="49" charset="0"/>
              </a:rPr>
              <a:t># Compute the analysis of variance</a:t>
            </a:r>
          </a:p>
          <a:p>
            <a:pPr marL="0" indent="0">
              <a:buNone/>
            </a:pPr>
            <a:r>
              <a:rPr lang="en-IE" b="1" dirty="0" err="1">
                <a:latin typeface="Courier New" panose="02070309020205020404" pitchFamily="49" charset="0"/>
                <a:cs typeface="Courier New" panose="02070309020205020404" pitchFamily="49" charset="0"/>
              </a:rPr>
              <a:t>res.aov</a:t>
            </a:r>
            <a:r>
              <a:rPr lang="en-IE" b="1" dirty="0">
                <a:latin typeface="Courier New" panose="02070309020205020404" pitchFamily="49" charset="0"/>
                <a:cs typeface="Courier New" panose="02070309020205020404" pitchFamily="49" charset="0"/>
              </a:rPr>
              <a:t> &lt;- </a:t>
            </a:r>
            <a:r>
              <a:rPr lang="en-IE" b="1" dirty="0" err="1">
                <a:latin typeface="Courier New" panose="02070309020205020404" pitchFamily="49" charset="0"/>
                <a:cs typeface="Courier New" panose="02070309020205020404" pitchFamily="49" charset="0"/>
              </a:rPr>
              <a:t>aov</a:t>
            </a:r>
            <a:r>
              <a:rPr lang="en-IE" b="1" dirty="0">
                <a:latin typeface="Courier New" panose="02070309020205020404" pitchFamily="49" charset="0"/>
                <a:cs typeface="Courier New" panose="02070309020205020404" pitchFamily="49" charset="0"/>
              </a:rPr>
              <a:t>(</a:t>
            </a:r>
            <a:r>
              <a:rPr lang="en-IE" b="1" dirty="0" err="1">
                <a:latin typeface="Courier New" panose="02070309020205020404" pitchFamily="49" charset="0"/>
                <a:cs typeface="Courier New" panose="02070309020205020404" pitchFamily="49" charset="0"/>
              </a:rPr>
              <a:t>sdata$toptim</a:t>
            </a:r>
            <a:r>
              <a:rPr lang="en-IE" b="1" dirty="0">
                <a:latin typeface="Courier New" panose="02070309020205020404" pitchFamily="49" charset="0"/>
                <a:cs typeface="Courier New" panose="02070309020205020404" pitchFamily="49" charset="0"/>
              </a:rPr>
              <a:t> ~ sdata$agegp3, data = </a:t>
            </a:r>
            <a:r>
              <a:rPr lang="en-IE" b="1" dirty="0" err="1">
                <a:latin typeface="Courier New" panose="02070309020205020404" pitchFamily="49" charset="0"/>
                <a:cs typeface="Courier New" panose="02070309020205020404" pitchFamily="49" charset="0"/>
              </a:rPr>
              <a:t>sdata</a:t>
            </a:r>
            <a:r>
              <a:rPr lang="en-IE" b="1" dirty="0">
                <a:latin typeface="Courier New" panose="02070309020205020404" pitchFamily="49" charset="0"/>
                <a:cs typeface="Courier New" panose="02070309020205020404" pitchFamily="49" charset="0"/>
              </a:rPr>
              <a:t>)</a:t>
            </a:r>
          </a:p>
          <a:p>
            <a:pPr marL="0" indent="0">
              <a:buNone/>
            </a:pPr>
            <a:r>
              <a:rPr lang="en-IE" dirty="0">
                <a:latin typeface="Courier New" panose="02070309020205020404" pitchFamily="49" charset="0"/>
                <a:cs typeface="Courier New" panose="02070309020205020404" pitchFamily="49" charset="0"/>
              </a:rPr>
              <a:t># Summary of the analysis</a:t>
            </a:r>
          </a:p>
          <a:p>
            <a:pPr marL="0" indent="0">
              <a:buNone/>
            </a:pPr>
            <a:r>
              <a:rPr lang="en-IE" b="1" dirty="0">
                <a:latin typeface="Courier New" panose="02070309020205020404" pitchFamily="49" charset="0"/>
                <a:cs typeface="Courier New" panose="02070309020205020404" pitchFamily="49" charset="0"/>
              </a:rPr>
              <a:t>summary(</a:t>
            </a:r>
            <a:r>
              <a:rPr lang="en-IE" b="1" dirty="0" err="1">
                <a:latin typeface="Courier New" panose="02070309020205020404" pitchFamily="49" charset="0"/>
                <a:cs typeface="Courier New" panose="02070309020205020404" pitchFamily="49" charset="0"/>
              </a:rPr>
              <a:t>res.aov</a:t>
            </a:r>
            <a:r>
              <a:rPr lang="en-IE" b="1" dirty="0">
                <a:latin typeface="Courier New" panose="02070309020205020404" pitchFamily="49" charset="0"/>
                <a:cs typeface="Courier New" panose="02070309020205020404" pitchFamily="49" charset="0"/>
              </a:rPr>
              <a:t>)</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3" t="81229" r="63171" b="3820"/>
          <a:stretch/>
        </p:blipFill>
        <p:spPr bwMode="auto">
          <a:xfrm>
            <a:off x="457199" y="3933056"/>
            <a:ext cx="8599715" cy="190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1938" y="6027185"/>
            <a:ext cx="8784976" cy="400110"/>
          </a:xfrm>
          <a:prstGeom prst="rect">
            <a:avLst/>
          </a:prstGeom>
          <a:noFill/>
        </p:spPr>
        <p:txBody>
          <a:bodyPr wrap="square" rtlCol="0">
            <a:spAutoFit/>
          </a:bodyPr>
          <a:lstStyle/>
          <a:p>
            <a:r>
              <a:rPr lang="en-IE" sz="2000" dirty="0" smtClean="0"/>
              <a:t>There is a statistically significant difference</a:t>
            </a:r>
            <a:endParaRPr lang="en-IE" sz="2000" dirty="0"/>
          </a:p>
        </p:txBody>
      </p:sp>
    </p:spTree>
    <p:extLst>
      <p:ext uri="{BB962C8B-B14F-4D97-AF65-F5344CB8AC3E}">
        <p14:creationId xmlns:p14="http://schemas.microsoft.com/office/powerpoint/2010/main" val="618404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But where is the difference?</a:t>
            </a:r>
            <a:endParaRPr lang="en-IE" dirty="0"/>
          </a:p>
        </p:txBody>
      </p:sp>
      <p:sp>
        <p:nvSpPr>
          <p:cNvPr id="3" name="Content Placeholder 2"/>
          <p:cNvSpPr>
            <a:spLocks noGrp="1"/>
          </p:cNvSpPr>
          <p:nvPr>
            <p:ph sz="quarter" idx="1"/>
          </p:nvPr>
        </p:nvSpPr>
        <p:spPr/>
        <p:txBody>
          <a:bodyPr/>
          <a:lstStyle/>
          <a:p>
            <a:pPr marL="0" indent="0">
              <a:buNone/>
            </a:pPr>
            <a:r>
              <a:rPr lang="en-IE" dirty="0" err="1"/>
              <a:t>TukeyHSD</a:t>
            </a:r>
            <a:r>
              <a:rPr lang="en-IE" dirty="0"/>
              <a:t>(</a:t>
            </a:r>
            <a:r>
              <a:rPr lang="en-IE" dirty="0" err="1"/>
              <a:t>res.aov</a:t>
            </a:r>
            <a:r>
              <a:rPr lang="en-IE" dirty="0"/>
              <a: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6" t="70598" r="61249" b="5150"/>
          <a:stretch/>
        </p:blipFill>
        <p:spPr bwMode="auto">
          <a:xfrm>
            <a:off x="620485" y="1772816"/>
            <a:ext cx="7814615"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99187" y="3861048"/>
            <a:ext cx="7272808" cy="2880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TextBox 5"/>
          <p:cNvSpPr txBox="1"/>
          <p:nvPr/>
        </p:nvSpPr>
        <p:spPr>
          <a:xfrm>
            <a:off x="4355976" y="4989369"/>
            <a:ext cx="4355976" cy="1200329"/>
          </a:xfrm>
          <a:prstGeom prst="rect">
            <a:avLst/>
          </a:prstGeom>
          <a:noFill/>
        </p:spPr>
        <p:txBody>
          <a:bodyPr wrap="square" rtlCol="0">
            <a:spAutoFit/>
          </a:bodyPr>
          <a:lstStyle/>
          <a:p>
            <a:r>
              <a:rPr lang="en-IE" dirty="0" smtClean="0"/>
              <a:t>We can see the only significant difference is between our 45+ age group and our 18-29 age group and that the magnitude of difference is 1.6</a:t>
            </a:r>
            <a:endParaRPr lang="en-IE" dirty="0"/>
          </a:p>
        </p:txBody>
      </p:sp>
    </p:spTree>
    <p:extLst>
      <p:ext uri="{BB962C8B-B14F-4D97-AF65-F5344CB8AC3E}">
        <p14:creationId xmlns:p14="http://schemas.microsoft.com/office/powerpoint/2010/main" val="710798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Testing for homogeneity of variance</a:t>
            </a:r>
            <a:endParaRPr lang="en-IE" dirty="0"/>
          </a:p>
        </p:txBody>
      </p:sp>
      <p:sp>
        <p:nvSpPr>
          <p:cNvPr id="3" name="Content Placeholder 2"/>
          <p:cNvSpPr>
            <a:spLocks noGrp="1"/>
          </p:cNvSpPr>
          <p:nvPr>
            <p:ph sz="quarter" idx="1"/>
          </p:nvPr>
        </p:nvSpPr>
        <p:spPr/>
        <p:txBody>
          <a:bodyPr/>
          <a:lstStyle/>
          <a:p>
            <a:r>
              <a:rPr lang="en-IE" dirty="0" smtClean="0"/>
              <a:t>We need to know so we can conduct the correct post-hoc test</a:t>
            </a:r>
          </a:p>
          <a:p>
            <a:pPr lvl="1"/>
            <a:r>
              <a:rPr lang="en-IE" dirty="0" err="1" smtClean="0"/>
              <a:t>Homocedascticity</a:t>
            </a:r>
            <a:r>
              <a:rPr lang="en-IE" dirty="0" smtClean="0"/>
              <a:t> – Tukey’s honestly </a:t>
            </a:r>
            <a:r>
              <a:rPr lang="en-IE" dirty="0"/>
              <a:t>significant difference (HSD) post hoc test </a:t>
            </a:r>
            <a:endParaRPr lang="en-IE" dirty="0" smtClean="0"/>
          </a:p>
          <a:p>
            <a:pPr lvl="1"/>
            <a:r>
              <a:rPr lang="en-IE" dirty="0" smtClean="0"/>
              <a:t>Otherwise use Games-Howell </a:t>
            </a:r>
          </a:p>
          <a:p>
            <a:pPr lvl="1"/>
            <a:r>
              <a:rPr lang="en-IE" dirty="0" smtClean="0"/>
              <a:t>In R need to specify in relevant post-hoc test function</a:t>
            </a:r>
            <a:endParaRPr lang="en-IE" dirty="0"/>
          </a:p>
        </p:txBody>
      </p:sp>
    </p:spTree>
    <p:extLst>
      <p:ext uri="{BB962C8B-B14F-4D97-AF65-F5344CB8AC3E}">
        <p14:creationId xmlns:p14="http://schemas.microsoft.com/office/powerpoint/2010/main" val="2953590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R – One Way ANOVA</a:t>
            </a:r>
            <a:endParaRPr lang="en-IE"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IE" sz="1800" b="1" dirty="0" smtClean="0">
                <a:latin typeface="Courier New" panose="02070309020205020404" pitchFamily="49" charset="0"/>
                <a:cs typeface="Courier New" panose="02070309020205020404" pitchFamily="49" charset="0"/>
              </a:rPr>
              <a:t>#read the data into a </a:t>
            </a:r>
            <a:r>
              <a:rPr lang="en-IE" sz="1800" b="1" dirty="0" err="1" smtClean="0">
                <a:latin typeface="Courier New" panose="02070309020205020404" pitchFamily="49" charset="0"/>
                <a:cs typeface="Courier New" panose="02070309020205020404" pitchFamily="49" charset="0"/>
              </a:rPr>
              <a:t>dataframe</a:t>
            </a:r>
            <a:endParaRPr lang="en-IE" sz="1800" b="1" dirty="0" smtClean="0">
              <a:latin typeface="Courier New" panose="02070309020205020404" pitchFamily="49" charset="0"/>
              <a:cs typeface="Courier New" panose="02070309020205020404" pitchFamily="49" charset="0"/>
            </a:endParaRPr>
          </a:p>
          <a:p>
            <a:pPr marL="0" indent="0">
              <a:buNone/>
            </a:pPr>
            <a:r>
              <a:rPr lang="en-IE" sz="2300" b="1" dirty="0" err="1" smtClean="0">
                <a:latin typeface="Courier New" panose="02070309020205020404" pitchFamily="49" charset="0"/>
                <a:cs typeface="Courier New" panose="02070309020205020404" pitchFamily="49" charset="0"/>
              </a:rPr>
              <a:t>sdata</a:t>
            </a:r>
            <a:r>
              <a:rPr lang="en-IE" sz="2300" b="1" dirty="0" smtClean="0">
                <a:latin typeface="Courier New" panose="02070309020205020404" pitchFamily="49" charset="0"/>
                <a:cs typeface="Courier New" panose="02070309020205020404" pitchFamily="49" charset="0"/>
              </a:rPr>
              <a:t> </a:t>
            </a:r>
            <a:r>
              <a:rPr lang="en-IE" sz="2300" b="1" dirty="0">
                <a:latin typeface="Courier New" panose="02070309020205020404" pitchFamily="49" charset="0"/>
                <a:cs typeface="Courier New" panose="02070309020205020404" pitchFamily="49" charset="0"/>
              </a:rPr>
              <a:t>&lt;-</a:t>
            </a:r>
            <a:r>
              <a:rPr lang="en-IE" sz="2300" b="1" dirty="0" err="1">
                <a:latin typeface="Courier New" panose="02070309020205020404" pitchFamily="49" charset="0"/>
                <a:cs typeface="Courier New" panose="02070309020205020404" pitchFamily="49" charset="0"/>
              </a:rPr>
              <a:t>read.table</a:t>
            </a:r>
            <a:r>
              <a:rPr lang="en-IE" sz="2300" b="1" dirty="0">
                <a:latin typeface="Courier New" panose="02070309020205020404" pitchFamily="49" charset="0"/>
                <a:cs typeface="Courier New" panose="02070309020205020404" pitchFamily="49" charset="0"/>
              </a:rPr>
              <a:t>('survey.dat') </a:t>
            </a:r>
            <a:endParaRPr lang="en-IE" sz="2300" b="1" dirty="0" smtClean="0">
              <a:latin typeface="Courier New" panose="02070309020205020404" pitchFamily="49" charset="0"/>
              <a:cs typeface="Courier New" panose="02070309020205020404" pitchFamily="49" charset="0"/>
            </a:endParaRPr>
          </a:p>
          <a:p>
            <a:pPr marL="0" indent="0">
              <a:buNone/>
            </a:pPr>
            <a:endParaRPr lang="en-IE" sz="2300" b="1" dirty="0" smtClean="0">
              <a:latin typeface="Courier New" panose="02070309020205020404" pitchFamily="49" charset="0"/>
              <a:cs typeface="Courier New" panose="02070309020205020404" pitchFamily="49" charset="0"/>
            </a:endParaRPr>
          </a:p>
          <a:p>
            <a:pPr marL="0" indent="0">
              <a:buNone/>
            </a:pPr>
            <a:r>
              <a:rPr lang="en-IE" sz="1800" b="1" dirty="0" smtClean="0">
                <a:latin typeface="Courier New" panose="02070309020205020404" pitchFamily="49" charset="0"/>
                <a:cs typeface="Courier New" panose="02070309020205020404" pitchFamily="49" charset="0"/>
              </a:rPr>
              <a:t>#install the library </a:t>
            </a:r>
            <a:r>
              <a:rPr lang="en-IE" sz="1800" b="1" dirty="0" err="1" smtClean="0">
                <a:latin typeface="Courier New" panose="02070309020205020404" pitchFamily="49" charset="0"/>
                <a:cs typeface="Courier New" panose="02070309020205020404" pitchFamily="49" charset="0"/>
              </a:rPr>
              <a:t>userfriendlyscience</a:t>
            </a:r>
            <a:r>
              <a:rPr lang="en-IE" sz="1800" b="1" dirty="0" smtClean="0">
                <a:latin typeface="Courier New" panose="02070309020205020404" pitchFamily="49" charset="0"/>
                <a:cs typeface="Courier New" panose="02070309020205020404" pitchFamily="49" charset="0"/>
              </a:rPr>
              <a:t> and load it</a:t>
            </a:r>
          </a:p>
          <a:p>
            <a:pPr marL="0" indent="0">
              <a:buNone/>
            </a:pPr>
            <a:r>
              <a:rPr lang="en-IE" sz="1800" b="1" dirty="0" smtClean="0">
                <a:latin typeface="Courier New" panose="02070309020205020404" pitchFamily="49" charset="0"/>
                <a:cs typeface="Courier New" panose="02070309020205020404" pitchFamily="49" charset="0"/>
              </a:rPr>
              <a:t>#it has a really nice one-way </a:t>
            </a:r>
            <a:r>
              <a:rPr lang="en-IE" sz="1800" b="1" dirty="0" err="1" smtClean="0">
                <a:latin typeface="Courier New" panose="02070309020205020404" pitchFamily="49" charset="0"/>
                <a:cs typeface="Courier New" panose="02070309020205020404" pitchFamily="49" charset="0"/>
              </a:rPr>
              <a:t>anova</a:t>
            </a:r>
            <a:r>
              <a:rPr lang="en-IE" sz="1800" b="1" dirty="0" smtClean="0">
                <a:latin typeface="Courier New" panose="02070309020205020404" pitchFamily="49" charset="0"/>
                <a:cs typeface="Courier New" panose="02070309020205020404" pitchFamily="49" charset="0"/>
              </a:rPr>
              <a:t> function that provides</a:t>
            </a:r>
          </a:p>
          <a:p>
            <a:pPr marL="0" indent="0">
              <a:buNone/>
            </a:pPr>
            <a:r>
              <a:rPr lang="en-IE" sz="1800" b="1" dirty="0" smtClean="0">
                <a:latin typeface="Courier New" panose="02070309020205020404" pitchFamily="49" charset="0"/>
                <a:cs typeface="Courier New" panose="02070309020205020404" pitchFamily="49" charset="0"/>
              </a:rPr>
              <a:t>#nice summary output</a:t>
            </a:r>
          </a:p>
          <a:p>
            <a:pPr marL="0" indent="0">
              <a:buNone/>
            </a:pPr>
            <a:r>
              <a:rPr lang="en-IE" sz="2300" b="1" dirty="0">
                <a:latin typeface="Courier New" panose="02070309020205020404" pitchFamily="49" charset="0"/>
                <a:cs typeface="Courier New" panose="02070309020205020404" pitchFamily="49" charset="0"/>
              </a:rPr>
              <a:t>library(</a:t>
            </a:r>
            <a:r>
              <a:rPr lang="en-IE" sz="2300" b="1" dirty="0" err="1">
                <a:latin typeface="Courier New" panose="02070309020205020404" pitchFamily="49" charset="0"/>
                <a:cs typeface="Courier New" panose="02070309020205020404" pitchFamily="49" charset="0"/>
              </a:rPr>
              <a:t>userfriendlyscience</a:t>
            </a:r>
            <a:r>
              <a:rPr lang="en-IE" sz="2300" b="1" dirty="0">
                <a:latin typeface="Courier New" panose="02070309020205020404" pitchFamily="49" charset="0"/>
                <a:cs typeface="Courier New" panose="02070309020205020404" pitchFamily="49" charset="0"/>
              </a:rPr>
              <a:t>) </a:t>
            </a:r>
            <a:endParaRPr lang="en-IE" sz="2300" b="1" dirty="0" smtClean="0">
              <a:latin typeface="Courier New" panose="02070309020205020404" pitchFamily="49" charset="0"/>
              <a:cs typeface="Courier New" panose="02070309020205020404" pitchFamily="49" charset="0"/>
            </a:endParaRPr>
          </a:p>
          <a:p>
            <a:pPr marL="0" indent="0">
              <a:buNone/>
            </a:pPr>
            <a:endParaRPr lang="en-IE" sz="2300" b="1" dirty="0" smtClean="0">
              <a:latin typeface="Courier New" panose="02070309020205020404" pitchFamily="49" charset="0"/>
              <a:cs typeface="Courier New" panose="02070309020205020404" pitchFamily="49" charset="0"/>
            </a:endParaRPr>
          </a:p>
          <a:p>
            <a:pPr marL="0" indent="0">
              <a:buNone/>
            </a:pPr>
            <a:r>
              <a:rPr lang="en-IE" sz="1900" b="1" dirty="0" smtClean="0">
                <a:latin typeface="Courier New" panose="02070309020205020404" pitchFamily="49" charset="0"/>
                <a:cs typeface="Courier New" panose="02070309020205020404" pitchFamily="49" charset="0"/>
              </a:rPr>
              <a:t>#run a one-way </a:t>
            </a:r>
            <a:r>
              <a:rPr lang="en-IE" sz="1900" b="1" dirty="0" err="1" smtClean="0">
                <a:latin typeface="Courier New" panose="02070309020205020404" pitchFamily="49" charset="0"/>
                <a:cs typeface="Courier New" panose="02070309020205020404" pitchFamily="49" charset="0"/>
              </a:rPr>
              <a:t>anova</a:t>
            </a:r>
            <a:r>
              <a:rPr lang="en-IE" sz="1900" b="1" dirty="0" smtClean="0">
                <a:latin typeface="Courier New" panose="02070309020205020404" pitchFamily="49" charset="0"/>
                <a:cs typeface="Courier New" panose="02070309020205020404" pitchFamily="49" charset="0"/>
              </a:rPr>
              <a:t> test using the correct post-hoc test Tukey in our case</a:t>
            </a:r>
          </a:p>
          <a:p>
            <a:pPr marL="0" indent="0">
              <a:buNone/>
            </a:pPr>
            <a:r>
              <a:rPr lang="en-IE" b="1" dirty="0" err="1" smtClean="0">
                <a:latin typeface="Courier New" panose="02070309020205020404" pitchFamily="49" charset="0"/>
                <a:cs typeface="Courier New" panose="02070309020205020404" pitchFamily="49" charset="0"/>
              </a:rPr>
              <a:t>one.way</a:t>
            </a:r>
            <a:r>
              <a:rPr lang="en-IE" b="1" dirty="0" smtClean="0">
                <a:latin typeface="Courier New" panose="02070309020205020404" pitchFamily="49" charset="0"/>
                <a:cs typeface="Courier New" panose="02070309020205020404" pitchFamily="49" charset="0"/>
              </a:rPr>
              <a:t> </a:t>
            </a:r>
            <a:r>
              <a:rPr lang="en-IE" b="1" dirty="0">
                <a:latin typeface="Courier New" panose="02070309020205020404" pitchFamily="49" charset="0"/>
                <a:cs typeface="Courier New" panose="02070309020205020404" pitchFamily="49" charset="0"/>
              </a:rPr>
              <a:t>&lt;- </a:t>
            </a:r>
            <a:r>
              <a:rPr lang="en-IE" b="1" dirty="0" err="1">
                <a:latin typeface="Courier New" panose="02070309020205020404" pitchFamily="49" charset="0"/>
                <a:cs typeface="Courier New" panose="02070309020205020404" pitchFamily="49" charset="0"/>
              </a:rPr>
              <a:t>oneway</a:t>
            </a:r>
            <a:r>
              <a:rPr lang="en-IE" b="1" dirty="0">
                <a:latin typeface="Courier New" panose="02070309020205020404" pitchFamily="49" charset="0"/>
                <a:cs typeface="Courier New" panose="02070309020205020404" pitchFamily="49" charset="0"/>
              </a:rPr>
              <a:t>(sdata$agegp3, y = </a:t>
            </a:r>
            <a:r>
              <a:rPr lang="en-IE" b="1" dirty="0" err="1">
                <a:latin typeface="Courier New" panose="02070309020205020404" pitchFamily="49" charset="0"/>
                <a:cs typeface="Courier New" panose="02070309020205020404" pitchFamily="49" charset="0"/>
              </a:rPr>
              <a:t>sdata$toptim</a:t>
            </a:r>
            <a:r>
              <a:rPr lang="en-IE" b="1" dirty="0">
                <a:latin typeface="Courier New" panose="02070309020205020404" pitchFamily="49" charset="0"/>
                <a:cs typeface="Courier New" panose="02070309020205020404" pitchFamily="49" charset="0"/>
              </a:rPr>
              <a:t>, </a:t>
            </a:r>
            <a:r>
              <a:rPr lang="en-IE" b="1" dirty="0" err="1">
                <a:latin typeface="Courier New" panose="02070309020205020404" pitchFamily="49" charset="0"/>
                <a:cs typeface="Courier New" panose="02070309020205020404" pitchFamily="49" charset="0"/>
              </a:rPr>
              <a:t>posthoc</a:t>
            </a:r>
            <a:r>
              <a:rPr lang="en-IE" b="1" dirty="0">
                <a:latin typeface="Courier New" panose="02070309020205020404" pitchFamily="49" charset="0"/>
                <a:cs typeface="Courier New" panose="02070309020205020404" pitchFamily="49" charset="0"/>
              </a:rPr>
              <a:t> = 'Tukey') </a:t>
            </a:r>
            <a:endParaRPr lang="en-IE" b="1"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 </a:t>
            </a:r>
          </a:p>
          <a:p>
            <a:pPr marL="0" indent="0">
              <a:buNone/>
            </a:pPr>
            <a:r>
              <a:rPr lang="en-IE" sz="2000" b="1" dirty="0">
                <a:latin typeface="Courier New" panose="02070309020205020404" pitchFamily="49" charset="0"/>
                <a:cs typeface="Courier New" panose="02070309020205020404" pitchFamily="49" charset="0"/>
              </a:rPr>
              <a:t>#printout a summary of the </a:t>
            </a:r>
            <a:r>
              <a:rPr lang="en-IE" sz="2000" b="1" dirty="0" err="1">
                <a:latin typeface="Courier New" panose="02070309020205020404" pitchFamily="49" charset="0"/>
                <a:cs typeface="Courier New" panose="02070309020205020404" pitchFamily="49" charset="0"/>
              </a:rPr>
              <a:t>anova</a:t>
            </a:r>
            <a:r>
              <a:rPr lang="en-IE" sz="2000" b="1" dirty="0">
                <a:latin typeface="Courier New" panose="02070309020205020404" pitchFamily="49" charset="0"/>
                <a:cs typeface="Courier New" panose="02070309020205020404" pitchFamily="49" charset="0"/>
              </a:rPr>
              <a:t> </a:t>
            </a:r>
          </a:p>
          <a:p>
            <a:pPr marL="0" indent="0">
              <a:buNone/>
            </a:pPr>
            <a:r>
              <a:rPr lang="en-IE" sz="2300" b="1" dirty="0" err="1" smtClean="0">
                <a:latin typeface="Courier New" panose="02070309020205020404" pitchFamily="49" charset="0"/>
                <a:cs typeface="Courier New" panose="02070309020205020404" pitchFamily="49" charset="0"/>
              </a:rPr>
              <a:t>one.way</a:t>
            </a:r>
            <a:r>
              <a:rPr lang="en-IE" sz="2300" b="1" dirty="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94166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R – One Way ANOVA</a:t>
            </a:r>
            <a:endParaRPr lang="en-IE" dirty="0"/>
          </a:p>
        </p:txBody>
      </p:sp>
      <p:sp>
        <p:nvSpPr>
          <p:cNvPr id="3" name="Content Placeholder 2"/>
          <p:cNvSpPr>
            <a:spLocks noGrp="1"/>
          </p:cNvSpPr>
          <p:nvPr>
            <p:ph sz="quarter" idx="1"/>
          </p:nvPr>
        </p:nvSpPr>
        <p:spPr/>
        <p:txBody>
          <a:bodyPr>
            <a:normAutofit/>
          </a:bodyPr>
          <a:lstStyle/>
          <a:p>
            <a:pPr marL="0" indent="0">
              <a:buNone/>
            </a:pPr>
            <a:r>
              <a:rPr lang="en-IE" sz="2000" b="1" dirty="0" smtClean="0">
                <a:latin typeface="Courier New" panose="02070309020205020404" pitchFamily="49" charset="0"/>
                <a:cs typeface="Courier New" panose="02070309020205020404" pitchFamily="49" charset="0"/>
              </a:rPr>
              <a:t>#output</a:t>
            </a:r>
          </a:p>
          <a:p>
            <a:pPr marL="0" indent="0">
              <a:buNone/>
            </a:pPr>
            <a:endParaRPr lang="en-IE" sz="2300" b="1" dirty="0" smtClean="0">
              <a:latin typeface="Courier New" panose="02070309020205020404" pitchFamily="49" charset="0"/>
              <a:cs typeface="Courier New" panose="02070309020205020404" pitchFamily="49" charset="0"/>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968" t="14143" r="968" b="-11501"/>
          <a:stretch/>
        </p:blipFill>
        <p:spPr bwMode="auto">
          <a:xfrm>
            <a:off x="467544" y="2000816"/>
            <a:ext cx="7482810" cy="3095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539552" y="4509120"/>
            <a:ext cx="36724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55976" y="4989369"/>
            <a:ext cx="4355976" cy="1200329"/>
          </a:xfrm>
          <a:prstGeom prst="rect">
            <a:avLst/>
          </a:prstGeom>
          <a:noFill/>
        </p:spPr>
        <p:txBody>
          <a:bodyPr wrap="square" rtlCol="0">
            <a:spAutoFit/>
          </a:bodyPr>
          <a:lstStyle/>
          <a:p>
            <a:r>
              <a:rPr lang="en-IE" dirty="0" smtClean="0"/>
              <a:t>We can see the only significant difference is between our 45+ age group and our 18-29 age group and that the magnitude of difference is 1.6</a:t>
            </a:r>
            <a:endParaRPr lang="en-IE" dirty="0"/>
          </a:p>
        </p:txBody>
      </p:sp>
      <p:sp>
        <p:nvSpPr>
          <p:cNvPr id="9" name="Rectangle 8"/>
          <p:cNvSpPr/>
          <p:nvPr/>
        </p:nvSpPr>
        <p:spPr>
          <a:xfrm>
            <a:off x="5364088" y="2564904"/>
            <a:ext cx="1080120"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817931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Calculating the effect size</a:t>
            </a:r>
            <a:endParaRPr lang="en-IE" dirty="0"/>
          </a:p>
        </p:txBody>
      </p:sp>
      <p:sp>
        <p:nvSpPr>
          <p:cNvPr id="3" name="Date Placeholder 2"/>
          <p:cNvSpPr>
            <a:spLocks noGrp="1"/>
          </p:cNvSpPr>
          <p:nvPr>
            <p:ph type="dt" sz="half" idx="10"/>
          </p:nvPr>
        </p:nvSpPr>
        <p:spPr/>
        <p:txBody>
          <a:bodyPr/>
          <a:lstStyle/>
          <a:p>
            <a:endParaRPr lang="en-IE" dirty="0">
              <a:solidFill>
                <a:srgbClr val="464653"/>
              </a:solidFill>
            </a:endParaRPr>
          </a:p>
        </p:txBody>
      </p:sp>
      <p:sp>
        <p:nvSpPr>
          <p:cNvPr id="4" name="Content Placeholder 3"/>
          <p:cNvSpPr>
            <a:spLocks noGrp="1"/>
          </p:cNvSpPr>
          <p:nvPr>
            <p:ph sz="quarter" idx="1"/>
          </p:nvPr>
        </p:nvSpPr>
        <p:spPr/>
        <p:txBody>
          <a:bodyPr/>
          <a:lstStyle/>
          <a:p>
            <a:r>
              <a:rPr lang="en-IE" dirty="0" smtClean="0"/>
              <a:t>eta squared = sum of squares between groups/total sum of squares (from our ANOVA output (rounded up))</a:t>
            </a:r>
          </a:p>
          <a:p>
            <a:r>
              <a:rPr lang="en-IE" dirty="0" smtClean="0"/>
              <a:t>=179/8334</a:t>
            </a:r>
          </a:p>
          <a:p>
            <a:r>
              <a:rPr lang="en-IE" dirty="0" smtClean="0"/>
              <a:t>=.02</a:t>
            </a:r>
          </a:p>
          <a:p>
            <a:endParaRPr lang="en-IE" dirty="0"/>
          </a:p>
          <a:p>
            <a:pPr marL="0" indent="0">
              <a:buNone/>
            </a:pPr>
            <a:endParaRPr lang="en-IE" dirty="0" smtClean="0"/>
          </a:p>
          <a:p>
            <a:pPr marL="0" indent="0">
              <a:buNone/>
            </a:pPr>
            <a:r>
              <a:rPr lang="en-IE" dirty="0"/>
              <a:t>Guidelines on effect size: 0.01 = small, 0.06 = moderate, 0.14 =large</a:t>
            </a:r>
          </a:p>
        </p:txBody>
      </p:sp>
    </p:spTree>
    <p:extLst>
      <p:ext uri="{BB962C8B-B14F-4D97-AF65-F5344CB8AC3E}">
        <p14:creationId xmlns:p14="http://schemas.microsoft.com/office/powerpoint/2010/main" val="3628311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Reporting the results</a:t>
            </a:r>
            <a:endParaRPr lang="en-IE" dirty="0"/>
          </a:p>
        </p:txBody>
      </p:sp>
      <p:sp>
        <p:nvSpPr>
          <p:cNvPr id="3" name="Date Placeholder 2"/>
          <p:cNvSpPr>
            <a:spLocks noGrp="1"/>
          </p:cNvSpPr>
          <p:nvPr>
            <p:ph type="dt" sz="half" idx="10"/>
          </p:nvPr>
        </p:nvSpPr>
        <p:spPr/>
        <p:txBody>
          <a:bodyPr/>
          <a:lstStyle/>
          <a:p>
            <a:endParaRPr lang="en-IE" dirty="0">
              <a:solidFill>
                <a:srgbClr val="464653"/>
              </a:solidFill>
            </a:endParaRPr>
          </a:p>
        </p:txBody>
      </p:sp>
      <p:sp>
        <p:nvSpPr>
          <p:cNvPr id="4" name="Content Placeholder 3"/>
          <p:cNvSpPr>
            <a:spLocks noGrp="1"/>
          </p:cNvSpPr>
          <p:nvPr>
            <p:ph sz="quarter" idx="1"/>
          </p:nvPr>
        </p:nvSpPr>
        <p:spPr/>
        <p:txBody>
          <a:bodyPr>
            <a:normAutofit fontScale="92500" lnSpcReduction="10000"/>
          </a:bodyPr>
          <a:lstStyle/>
          <a:p>
            <a:pPr marL="0" indent="0" algn="just">
              <a:buNone/>
            </a:pPr>
            <a:r>
              <a:rPr lang="en-IE" dirty="0" smtClean="0">
                <a:latin typeface="Times New Roman" panose="02020603050405020304" pitchFamily="18" charset="0"/>
                <a:cs typeface="Times New Roman" panose="02020603050405020304" pitchFamily="18" charset="0"/>
              </a:rPr>
              <a:t>A one-way between-groups analysis of variance was conducted to explore the impact of age on levels of optimism, as measured by the Life orientation Test (LOT). Participants were divided into three groups according to their age (Group 1: 29 </a:t>
            </a:r>
            <a:r>
              <a:rPr lang="en-IE" dirty="0">
                <a:latin typeface="Times New Roman" panose="02020603050405020304" pitchFamily="18" charset="0"/>
                <a:cs typeface="Times New Roman" panose="02020603050405020304" pitchFamily="18" charset="0"/>
              </a:rPr>
              <a:t>y</a:t>
            </a:r>
            <a:r>
              <a:rPr lang="en-IE" dirty="0" smtClean="0">
                <a:latin typeface="Times New Roman" panose="02020603050405020304" pitchFamily="18" charset="0"/>
                <a:cs typeface="Times New Roman" panose="02020603050405020304" pitchFamily="18" charset="0"/>
              </a:rPr>
              <a:t>rs or less; Group 2: 30 to 44 yrs; Group 3: 45yrs and above). There was a statistically significant difference at the p &lt; .05 level in LOT scores for the three age groups: F(2, 432)=4.6, p=.01. Despite reaching statistical significance, the actual difference in mean scores between groups was quite small. The effect size, calculated using eta squared was .02. Post-hoc comparisons using the Tukey HSD test indicated that the mean score for Group 1 (M=21.36, SD=4.55) was statistically different to Group 3 (M=22.96, SD=4.49). Group 2 (M=22.10, SD=4.15) did not differ significantly from either Group 1 or 3.</a:t>
            </a:r>
            <a:endParaRPr lang="en-I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563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sz="quarter"/>
          </p:nvPr>
        </p:nvSpPr>
        <p:spPr>
          <a:xfrm>
            <a:off x="395536" y="0"/>
            <a:ext cx="8229600" cy="1143000"/>
          </a:xfrm>
        </p:spPr>
        <p:txBody>
          <a:bodyPr>
            <a:normAutofit fontScale="90000"/>
          </a:bodyPr>
          <a:lstStyle/>
          <a:p>
            <a:r>
              <a:rPr lang="en-GB" sz="4000" dirty="0"/>
              <a:t>Comparison of more than 2 samples</a:t>
            </a:r>
            <a:endParaRPr lang="en-US" sz="4000" dirty="0"/>
          </a:p>
        </p:txBody>
      </p:sp>
      <p:pic>
        <p:nvPicPr>
          <p:cNvPr id="9227" name="Picture 11" descr="Fortune Teller 02"/>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a:xfrm>
            <a:off x="5796135" y="1018559"/>
            <a:ext cx="1544637" cy="2133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8" name="AutoShape 12"/>
          <p:cNvSpPr>
            <a:spLocks noChangeArrowheads="1"/>
          </p:cNvSpPr>
          <p:nvPr/>
        </p:nvSpPr>
        <p:spPr bwMode="auto">
          <a:xfrm>
            <a:off x="5796136" y="3508082"/>
            <a:ext cx="3024336" cy="2729230"/>
          </a:xfrm>
          <a:prstGeom prst="cloudCallout">
            <a:avLst>
              <a:gd name="adj1" fmla="val -15783"/>
              <a:gd name="adj2" fmla="val -59835"/>
            </a:avLst>
          </a:prstGeom>
          <a:solidFill>
            <a:srgbClr val="FFCC00"/>
          </a:solidFill>
          <a:ln w="1587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sz="2000" dirty="0"/>
              <a:t>Tell me the difference between these groups…</a:t>
            </a:r>
          </a:p>
          <a:p>
            <a:pPr algn="ctr"/>
            <a:r>
              <a:rPr lang="en-GB" sz="2000" dirty="0"/>
              <a:t>Thank God I have </a:t>
            </a:r>
            <a:r>
              <a:rPr lang="en-GB" sz="2000" b="1" dirty="0"/>
              <a:t>ANOVA</a:t>
            </a:r>
            <a:endParaRPr lang="en-US" sz="2000" b="1" dirty="0"/>
          </a:p>
        </p:txBody>
      </p:sp>
      <p:sp>
        <p:nvSpPr>
          <p:cNvPr id="2" name="Content Placeholder 1"/>
          <p:cNvSpPr>
            <a:spLocks noGrp="1"/>
          </p:cNvSpPr>
          <p:nvPr>
            <p:ph sz="quarter" idx="1"/>
          </p:nvPr>
        </p:nvSpPr>
        <p:spPr/>
        <p:txBody>
          <a:bodyPr/>
          <a:lstStyle/>
          <a:p>
            <a:endParaRPr lang="en-IE"/>
          </a:p>
        </p:txBody>
      </p:sp>
      <p:sp>
        <p:nvSpPr>
          <p:cNvPr id="4" name="Content Placeholder 3"/>
          <p:cNvSpPr>
            <a:spLocks noGrp="1"/>
          </p:cNvSpPr>
          <p:nvPr>
            <p:ph sz="quarter" idx="3"/>
          </p:nvPr>
        </p:nvSpPr>
        <p:spPr/>
        <p:txBody>
          <a:bodyPr/>
          <a:lstStyle/>
          <a:p>
            <a:endParaRPr lang="en-IE"/>
          </a:p>
        </p:txBody>
      </p:sp>
      <p:pic>
        <p:nvPicPr>
          <p:cNvPr id="624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4864"/>
            <a:ext cx="523875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90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What is this Bonferroni Correction?</a:t>
            </a:r>
            <a:endParaRPr lang="en-IE" dirty="0"/>
          </a:p>
        </p:txBody>
      </p:sp>
      <p:sp>
        <p:nvSpPr>
          <p:cNvPr id="3" name="Content Placeholder 2"/>
          <p:cNvSpPr>
            <a:spLocks noGrp="1"/>
          </p:cNvSpPr>
          <p:nvPr>
            <p:ph sz="quarter" idx="1"/>
          </p:nvPr>
        </p:nvSpPr>
        <p:spPr/>
        <p:txBody>
          <a:bodyPr/>
          <a:lstStyle/>
          <a:p>
            <a:r>
              <a:rPr lang="en-IE" dirty="0" smtClean="0"/>
              <a:t>When you conduct multiple analyses between groups on the same dependent variable you are inflating the chance of a Type I error </a:t>
            </a:r>
          </a:p>
          <a:p>
            <a:pPr lvl="1"/>
            <a:r>
              <a:rPr lang="en-IE" dirty="0" smtClean="0"/>
              <a:t>Incorrectly rejecting the null hypothesis</a:t>
            </a:r>
          </a:p>
          <a:p>
            <a:r>
              <a:rPr lang="en-IE" dirty="0" smtClean="0"/>
              <a:t>Bonferroni corrects/adjusts the p value by dividing the original α-value by the number of analyses on the dependent variable.</a:t>
            </a:r>
            <a:endParaRPr lang="en-IE" dirty="0"/>
          </a:p>
        </p:txBody>
      </p:sp>
    </p:spTree>
    <p:extLst>
      <p:ext uri="{BB962C8B-B14F-4D97-AF65-F5344CB8AC3E}">
        <p14:creationId xmlns:p14="http://schemas.microsoft.com/office/powerpoint/2010/main" val="3955702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dirty="0" smtClean="0"/>
              <a:t>Beware! Multiple Comparison Problem</a:t>
            </a:r>
            <a:endParaRPr lang="en-US" dirty="0"/>
          </a:p>
        </p:txBody>
      </p:sp>
      <p:sp>
        <p:nvSpPr>
          <p:cNvPr id="67587" name="Rectangle 3"/>
          <p:cNvSpPr>
            <a:spLocks noGrp="1" noChangeArrowheads="1"/>
          </p:cNvSpPr>
          <p:nvPr>
            <p:ph sz="quarter" idx="1"/>
          </p:nvPr>
        </p:nvSpPr>
        <p:spPr/>
        <p:txBody>
          <a:bodyPr>
            <a:normAutofit/>
          </a:bodyPr>
          <a:lstStyle/>
          <a:p>
            <a:r>
              <a:rPr lang="en-IE" dirty="0" smtClean="0"/>
              <a:t>When reading a study, you can only account for multiple comparisons when you know about all the comparisons made by the investigators. </a:t>
            </a:r>
          </a:p>
          <a:p>
            <a:r>
              <a:rPr lang="en-IE" dirty="0" smtClean="0"/>
              <a:t>If they report only “significant” differences, without reporting the total number of comparisons, it is not possible to properly evaluate the results. </a:t>
            </a:r>
          </a:p>
          <a:p>
            <a:r>
              <a:rPr lang="en-IE" dirty="0" smtClean="0"/>
              <a:t>Ideally, all analyses should be planned before collecting data, and all should be reported.</a:t>
            </a:r>
          </a:p>
        </p:txBody>
      </p:sp>
    </p:spTree>
    <p:extLst>
      <p:ext uri="{BB962C8B-B14F-4D97-AF65-F5344CB8AC3E}">
        <p14:creationId xmlns:p14="http://schemas.microsoft.com/office/powerpoint/2010/main" val="2938055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lstStyle/>
          <a:p>
            <a:r>
              <a:rPr lang="en-GB"/>
              <a:t>Types of ANOVAs</a:t>
            </a:r>
            <a:endParaRPr lang="en-US"/>
          </a:p>
        </p:txBody>
      </p:sp>
      <p:sp>
        <p:nvSpPr>
          <p:cNvPr id="55325" name="Rectangle 29"/>
          <p:cNvSpPr>
            <a:spLocks noChangeArrowheads="1"/>
          </p:cNvSpPr>
          <p:nvPr/>
        </p:nvSpPr>
        <p:spPr bwMode="auto">
          <a:xfrm>
            <a:off x="0" y="1484784"/>
            <a:ext cx="2676525" cy="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p>
        </p:txBody>
      </p:sp>
      <p:sp>
        <p:nvSpPr>
          <p:cNvPr id="55335" name="Rectangle 39"/>
          <p:cNvSpPr>
            <a:spLocks noChangeArrowheads="1"/>
          </p:cNvSpPr>
          <p:nvPr/>
        </p:nvSpPr>
        <p:spPr bwMode="auto">
          <a:xfrm>
            <a:off x="0" y="1484784"/>
            <a:ext cx="2676525" cy="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p>
        </p:txBody>
      </p:sp>
      <p:sp>
        <p:nvSpPr>
          <p:cNvPr id="55345" name="Rectangle 49"/>
          <p:cNvSpPr>
            <a:spLocks noChangeArrowheads="1"/>
          </p:cNvSpPr>
          <p:nvPr/>
        </p:nvSpPr>
        <p:spPr bwMode="auto">
          <a:xfrm>
            <a:off x="0" y="1484784"/>
            <a:ext cx="2676525" cy="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p>
        </p:txBody>
      </p:sp>
      <p:graphicFrame>
        <p:nvGraphicFramePr>
          <p:cNvPr id="55548" name="Group 252"/>
          <p:cNvGraphicFramePr>
            <a:graphicFrameLocks noGrp="1"/>
          </p:cNvGraphicFramePr>
          <p:nvPr>
            <p:extLst>
              <p:ext uri="{D42A27DB-BD31-4B8C-83A1-F6EECF244321}">
                <p14:modId xmlns:p14="http://schemas.microsoft.com/office/powerpoint/2010/main" val="3921916851"/>
              </p:ext>
            </p:extLst>
          </p:nvPr>
        </p:nvGraphicFramePr>
        <p:xfrm>
          <a:off x="0" y="1484784"/>
          <a:ext cx="8997950" cy="2629535"/>
        </p:xfrm>
        <a:graphic>
          <a:graphicData uri="http://schemas.openxmlformats.org/drawingml/2006/table">
            <a:tbl>
              <a:tblPr/>
              <a:tblGrid>
                <a:gridCol w="968375"/>
                <a:gridCol w="2676525"/>
                <a:gridCol w="2676525"/>
                <a:gridCol w="2676525"/>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400" b="1" i="0" u="none" strike="noStrike" cap="none" normalizeH="0" baseline="0" smtClean="0">
                          <a:ln>
                            <a:noFill/>
                          </a:ln>
                          <a:solidFill>
                            <a:schemeClr val="tx1"/>
                          </a:solidFill>
                          <a:effectLst/>
                          <a:latin typeface="Calibri" pitchFamily="34" charset="0"/>
                          <a:ea typeface="宋体" charset="-122"/>
                          <a:cs typeface="Times New Roman" pitchFamily="18" charset="0"/>
                        </a:rPr>
                        <a:t>Type</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1400" b="1" i="0" u="none" strike="noStrike" cap="none" normalizeH="0" baseline="0" smtClean="0">
                          <a:ln>
                            <a:noFill/>
                          </a:ln>
                          <a:solidFill>
                            <a:schemeClr val="tx1"/>
                          </a:solidFill>
                          <a:effectLst/>
                          <a:latin typeface="Calibri" pitchFamily="34" charset="0"/>
                          <a:ea typeface="宋体" charset="-122"/>
                          <a:cs typeface="Times New Roman" pitchFamily="18" charset="0"/>
                        </a:rPr>
                        <a:t>2-way ANOVA for independent groups</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1400" b="1" i="0" u="none" strike="noStrike" cap="none" normalizeH="0" baseline="0" smtClean="0">
                          <a:ln>
                            <a:noFill/>
                          </a:ln>
                          <a:solidFill>
                            <a:schemeClr val="tx1"/>
                          </a:solidFill>
                          <a:effectLst/>
                          <a:latin typeface="Calibri" pitchFamily="34" charset="0"/>
                          <a:ea typeface="宋体" charset="-122"/>
                          <a:cs typeface="Times New Roman" pitchFamily="18" charset="0"/>
                        </a:rPr>
                        <a:t>repeated measures ANOVA</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400" b="1" i="0" u="none" strike="noStrike" cap="none" normalizeH="0" baseline="0" smtClean="0">
                          <a:ln>
                            <a:noFill/>
                          </a:ln>
                          <a:solidFill>
                            <a:schemeClr val="tx1"/>
                          </a:solidFill>
                          <a:effectLst/>
                          <a:latin typeface="Calibri" pitchFamily="34" charset="0"/>
                          <a:ea typeface="宋体" charset="-122"/>
                          <a:cs typeface="Times New Roman" pitchFamily="18" charset="0"/>
                        </a:rPr>
                        <a:t>mixed ANOVA</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11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Participants</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5547" name="Group 251"/>
          <p:cNvGraphicFramePr>
            <a:graphicFrameLocks noGrp="1"/>
          </p:cNvGraphicFramePr>
          <p:nvPr>
            <p:extLst>
              <p:ext uri="{D42A27DB-BD31-4B8C-83A1-F6EECF244321}">
                <p14:modId xmlns:p14="http://schemas.microsoft.com/office/powerpoint/2010/main" val="3149344174"/>
              </p:ext>
            </p:extLst>
          </p:nvPr>
        </p:nvGraphicFramePr>
        <p:xfrm>
          <a:off x="981075" y="2013422"/>
          <a:ext cx="2582813" cy="1432560"/>
        </p:xfrm>
        <a:graphic>
          <a:graphicData uri="http://schemas.openxmlformats.org/drawingml/2006/table">
            <a:tbl>
              <a:tblPr/>
              <a:tblGrid>
                <a:gridCol w="596300"/>
                <a:gridCol w="899652"/>
                <a:gridCol w="1086861"/>
              </a:tblGrid>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Condition I </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Condition II</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Task I</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rgbClr val="99CC00"/>
                          </a:solidFill>
                          <a:effectLst/>
                          <a:latin typeface="Calibri" pitchFamily="34" charset="0"/>
                          <a:ea typeface="宋体" charset="-122"/>
                          <a:cs typeface="Times New Roman" pitchFamily="18" charset="0"/>
                        </a:rPr>
                        <a:t>Participant group</a:t>
                      </a:r>
                      <a:r>
                        <a:rPr kumimoji="0" lang="en-GB" altLang="zh-CN" sz="1200" b="0" i="0" u="none" strike="noStrike" cap="none" normalizeH="0" baseline="0" smtClean="0">
                          <a:ln>
                            <a:noFill/>
                          </a:ln>
                          <a:solidFill>
                            <a:schemeClr val="tx1"/>
                          </a:solidFill>
                          <a:effectLst/>
                          <a:latin typeface="Calibri" pitchFamily="34" charset="0"/>
                          <a:ea typeface="宋体" charset="-122"/>
                          <a:cs typeface="Times New Roman" pitchFamily="18" charset="0"/>
                        </a:rPr>
                        <a:t> </a:t>
                      </a:r>
                      <a:r>
                        <a:rPr kumimoji="0" lang="en-GB" altLang="zh-CN" sz="1200" b="1" i="0" u="none" strike="noStrike" cap="none" normalizeH="0" baseline="0" smtClean="0">
                          <a:ln>
                            <a:noFill/>
                          </a:ln>
                          <a:solidFill>
                            <a:srgbClr val="99CC00"/>
                          </a:solidFill>
                          <a:effectLst/>
                          <a:latin typeface="Calibri" pitchFamily="34" charset="0"/>
                          <a:ea typeface="宋体" charset="-122"/>
                          <a:cs typeface="Times New Roman" pitchFamily="18" charset="0"/>
                        </a:rPr>
                        <a:t>A</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dirty="0" smtClean="0">
                          <a:ln>
                            <a:noFill/>
                          </a:ln>
                          <a:solidFill>
                            <a:srgbClr val="0000FF"/>
                          </a:solidFill>
                          <a:effectLst/>
                          <a:latin typeface="Calibri" pitchFamily="34" charset="0"/>
                          <a:ea typeface="宋体" charset="-122"/>
                          <a:cs typeface="Times New Roman" pitchFamily="18" charset="0"/>
                        </a:rPr>
                        <a:t>Participant group B</a:t>
                      </a:r>
                      <a:endParaRPr kumimoji="0" lang="en-GB" altLang="zh-CN" sz="18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Task II</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rgbClr val="FF00FF"/>
                          </a:solidFill>
                          <a:effectLst/>
                          <a:latin typeface="Calibri" pitchFamily="34" charset="0"/>
                          <a:ea typeface="宋体" charset="-122"/>
                          <a:cs typeface="Times New Roman" pitchFamily="18" charset="0"/>
                        </a:rPr>
                        <a:t>Participant group C</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dirty="0" smtClean="0">
                          <a:ln>
                            <a:noFill/>
                          </a:ln>
                          <a:solidFill>
                            <a:srgbClr val="FF9900"/>
                          </a:solidFill>
                          <a:effectLst/>
                          <a:latin typeface="Calibri" pitchFamily="34" charset="0"/>
                          <a:ea typeface="宋体" charset="-122"/>
                          <a:cs typeface="Times New Roman" pitchFamily="18" charset="0"/>
                        </a:rPr>
                        <a:t>Participant group D</a:t>
                      </a:r>
                      <a:endPar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5546" name="Group 250"/>
          <p:cNvGraphicFramePr>
            <a:graphicFrameLocks noGrp="1"/>
          </p:cNvGraphicFramePr>
          <p:nvPr>
            <p:extLst>
              <p:ext uri="{D42A27DB-BD31-4B8C-83A1-F6EECF244321}">
                <p14:modId xmlns:p14="http://schemas.microsoft.com/office/powerpoint/2010/main" val="1816577328"/>
              </p:ext>
            </p:extLst>
          </p:nvPr>
        </p:nvGraphicFramePr>
        <p:xfrm>
          <a:off x="3657600" y="2013422"/>
          <a:ext cx="2570584" cy="1432560"/>
        </p:xfrm>
        <a:graphic>
          <a:graphicData uri="http://schemas.openxmlformats.org/drawingml/2006/table">
            <a:tbl>
              <a:tblPr/>
              <a:tblGrid>
                <a:gridCol w="596278"/>
                <a:gridCol w="899618"/>
                <a:gridCol w="1074688"/>
              </a:tblGrid>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Condition I </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Condition II</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Task I</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rgbClr val="99CC00"/>
                          </a:solidFill>
                          <a:effectLst/>
                          <a:latin typeface="Calibri" pitchFamily="34" charset="0"/>
                          <a:ea typeface="宋体" charset="-122"/>
                          <a:cs typeface="Times New Roman" pitchFamily="18" charset="0"/>
                        </a:rPr>
                        <a:t>Participant group A</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rgbClr val="99CC00"/>
                          </a:solidFill>
                          <a:effectLst/>
                          <a:latin typeface="Calibri" pitchFamily="34" charset="0"/>
                          <a:ea typeface="宋体" charset="-122"/>
                          <a:cs typeface="Times New Roman" pitchFamily="18" charset="0"/>
                        </a:rPr>
                        <a:t>Participant group A</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Task II</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rgbClr val="99CC00"/>
                          </a:solidFill>
                          <a:effectLst/>
                          <a:latin typeface="Calibri" pitchFamily="34" charset="0"/>
                          <a:ea typeface="宋体" charset="-122"/>
                          <a:cs typeface="Times New Roman" pitchFamily="18" charset="0"/>
                        </a:rPr>
                        <a:t>Participant group A</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dirty="0" smtClean="0">
                          <a:ln>
                            <a:noFill/>
                          </a:ln>
                          <a:solidFill>
                            <a:srgbClr val="99CC00"/>
                          </a:solidFill>
                          <a:effectLst/>
                          <a:latin typeface="Calibri" pitchFamily="34" charset="0"/>
                          <a:ea typeface="宋体" charset="-122"/>
                          <a:cs typeface="Times New Roman" pitchFamily="18" charset="0"/>
                        </a:rPr>
                        <a:t>Participant group A</a:t>
                      </a:r>
                      <a:endPar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5545" name="Group 249"/>
          <p:cNvGraphicFramePr>
            <a:graphicFrameLocks noGrp="1"/>
          </p:cNvGraphicFramePr>
          <p:nvPr>
            <p:extLst>
              <p:ext uri="{D42A27DB-BD31-4B8C-83A1-F6EECF244321}">
                <p14:modId xmlns:p14="http://schemas.microsoft.com/office/powerpoint/2010/main" val="2546758175"/>
              </p:ext>
            </p:extLst>
          </p:nvPr>
        </p:nvGraphicFramePr>
        <p:xfrm>
          <a:off x="6334124" y="2013422"/>
          <a:ext cx="2558357" cy="1432560"/>
        </p:xfrm>
        <a:graphic>
          <a:graphicData uri="http://schemas.openxmlformats.org/drawingml/2006/table">
            <a:tbl>
              <a:tblPr/>
              <a:tblGrid>
                <a:gridCol w="609470"/>
                <a:gridCol w="917749"/>
                <a:gridCol w="1031138"/>
              </a:tblGrid>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Condition I </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Condition II</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Task I</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rgbClr val="99CC00"/>
                          </a:solidFill>
                          <a:effectLst/>
                          <a:latin typeface="Calibri" pitchFamily="34" charset="0"/>
                          <a:ea typeface="宋体" charset="-122"/>
                          <a:cs typeface="Times New Roman" pitchFamily="18" charset="0"/>
                        </a:rPr>
                        <a:t>Participant group A</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dirty="0" smtClean="0">
                          <a:ln>
                            <a:noFill/>
                          </a:ln>
                          <a:solidFill>
                            <a:srgbClr val="0000FF"/>
                          </a:solidFill>
                          <a:effectLst/>
                          <a:latin typeface="Calibri" pitchFamily="34" charset="0"/>
                          <a:ea typeface="宋体" charset="-122"/>
                          <a:cs typeface="Times New Roman" pitchFamily="18" charset="0"/>
                        </a:rPr>
                        <a:t>Participant group B</a:t>
                      </a:r>
                      <a:endParaRPr kumimoji="0" lang="en-GB" altLang="zh-CN" sz="18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chemeClr val="tx1"/>
                          </a:solidFill>
                          <a:effectLst/>
                          <a:latin typeface="Calibri" pitchFamily="34" charset="0"/>
                          <a:ea typeface="宋体" charset="-122"/>
                          <a:cs typeface="Times New Roman" pitchFamily="18" charset="0"/>
                        </a:rPr>
                        <a:t>Task II</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smtClean="0">
                          <a:ln>
                            <a:noFill/>
                          </a:ln>
                          <a:solidFill>
                            <a:srgbClr val="99CC00"/>
                          </a:solidFill>
                          <a:effectLst/>
                          <a:latin typeface="Calibri" pitchFamily="34" charset="0"/>
                          <a:ea typeface="宋体" charset="-122"/>
                          <a:cs typeface="Times New Roman" pitchFamily="18" charset="0"/>
                        </a:rPr>
                        <a:t>Participant group A</a:t>
                      </a:r>
                      <a:endParaRPr kumimoji="0" lang="en-GB"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200" b="1" i="0" u="none" strike="noStrike" cap="none" normalizeH="0" baseline="0" dirty="0" smtClean="0">
                          <a:ln>
                            <a:noFill/>
                          </a:ln>
                          <a:solidFill>
                            <a:srgbClr val="0000FF"/>
                          </a:solidFill>
                          <a:effectLst/>
                          <a:latin typeface="Calibri" pitchFamily="34" charset="0"/>
                          <a:ea typeface="宋体" charset="-122"/>
                          <a:cs typeface="Times New Roman" pitchFamily="18" charset="0"/>
                        </a:rPr>
                        <a:t>Participant group B</a:t>
                      </a:r>
                      <a:endPar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549" name="Text Box 253"/>
          <p:cNvSpPr txBox="1">
            <a:spLocks noChangeArrowheads="1"/>
          </p:cNvSpPr>
          <p:nvPr/>
        </p:nvSpPr>
        <p:spPr bwMode="auto">
          <a:xfrm>
            <a:off x="-73025" y="4761384"/>
            <a:ext cx="5975350"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55550" name="Text Box 254"/>
          <p:cNvSpPr txBox="1">
            <a:spLocks noChangeArrowheads="1"/>
          </p:cNvSpPr>
          <p:nvPr/>
        </p:nvSpPr>
        <p:spPr bwMode="auto">
          <a:xfrm>
            <a:off x="539552" y="5373216"/>
            <a:ext cx="7200900" cy="3667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dirty="0"/>
              <a:t>NOTE: You may have more than 2 levels in each condition/ task</a:t>
            </a:r>
            <a:endParaRPr lang="en-US" dirty="0"/>
          </a:p>
        </p:txBody>
      </p:sp>
      <p:sp>
        <p:nvSpPr>
          <p:cNvPr id="55551" name="AutoShape 255"/>
          <p:cNvSpPr>
            <a:spLocks noChangeArrowheads="1"/>
          </p:cNvSpPr>
          <p:nvPr/>
        </p:nvSpPr>
        <p:spPr bwMode="auto">
          <a:xfrm>
            <a:off x="1619250" y="4327997"/>
            <a:ext cx="1511300" cy="649287"/>
          </a:xfrm>
          <a:prstGeom prst="wedgeRoundRectCallout">
            <a:avLst>
              <a:gd name="adj1" fmla="val 1366"/>
              <a:gd name="adj2" fmla="val -113079"/>
              <a:gd name="adj3" fmla="val 16667"/>
            </a:avLst>
          </a:prstGeom>
          <a:solidFill>
            <a:srgbClr val="FFCC00"/>
          </a:solidFill>
          <a:ln w="1587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sz="1400"/>
              <a:t>Between-subject design</a:t>
            </a:r>
            <a:endParaRPr lang="en-US" sz="1400"/>
          </a:p>
        </p:txBody>
      </p:sp>
      <p:sp>
        <p:nvSpPr>
          <p:cNvPr id="55552" name="AutoShape 256"/>
          <p:cNvSpPr>
            <a:spLocks noChangeArrowheads="1"/>
          </p:cNvSpPr>
          <p:nvPr/>
        </p:nvSpPr>
        <p:spPr bwMode="auto">
          <a:xfrm>
            <a:off x="4786313" y="4327997"/>
            <a:ext cx="1511300" cy="649287"/>
          </a:xfrm>
          <a:prstGeom prst="wedgeRoundRectCallout">
            <a:avLst>
              <a:gd name="adj1" fmla="val -48741"/>
              <a:gd name="adj2" fmla="val -101833"/>
              <a:gd name="adj3" fmla="val 16667"/>
            </a:avLst>
          </a:prstGeom>
          <a:solidFill>
            <a:srgbClr val="FFCC00"/>
          </a:solidFill>
          <a:ln w="1587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sz="1400"/>
              <a:t>Within-subject design</a:t>
            </a:r>
            <a:endParaRPr lang="en-US" sz="1400"/>
          </a:p>
        </p:txBody>
      </p:sp>
      <p:sp>
        <p:nvSpPr>
          <p:cNvPr id="55553" name="AutoShape 257"/>
          <p:cNvSpPr>
            <a:spLocks noChangeArrowheads="1"/>
          </p:cNvSpPr>
          <p:nvPr/>
        </p:nvSpPr>
        <p:spPr bwMode="auto">
          <a:xfrm>
            <a:off x="7162800" y="4256559"/>
            <a:ext cx="1511300" cy="649288"/>
          </a:xfrm>
          <a:prstGeom prst="wedgeRoundRectCallout">
            <a:avLst>
              <a:gd name="adj1" fmla="val -61870"/>
              <a:gd name="adj2" fmla="val -82273"/>
              <a:gd name="adj3" fmla="val 16667"/>
            </a:avLst>
          </a:prstGeom>
          <a:solidFill>
            <a:srgbClr val="FFCC00"/>
          </a:solidFill>
          <a:ln w="1587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sz="1400"/>
              <a:t>both</a:t>
            </a:r>
            <a:endParaRPr lang="en-US" sz="1400"/>
          </a:p>
        </p:txBody>
      </p:sp>
    </p:spTree>
    <p:extLst>
      <p:ext uri="{BB962C8B-B14F-4D97-AF65-F5344CB8AC3E}">
        <p14:creationId xmlns:p14="http://schemas.microsoft.com/office/powerpoint/2010/main" val="936621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Kruskal–Wallis test – Non Parametric </a:t>
            </a:r>
            <a:endParaRPr lang="en-GB" dirty="0"/>
          </a:p>
        </p:txBody>
      </p:sp>
      <p:sp>
        <p:nvSpPr>
          <p:cNvPr id="4" name="Date Placeholder 3"/>
          <p:cNvSpPr>
            <a:spLocks noGrp="1"/>
          </p:cNvSpPr>
          <p:nvPr>
            <p:ph type="dt" sz="half" idx="10"/>
          </p:nvPr>
        </p:nvSpPr>
        <p:spPr/>
        <p:txBody>
          <a:bodyPr/>
          <a:lstStyle/>
          <a:p>
            <a:endParaRPr lang="en-IE" dirty="0">
              <a:solidFill>
                <a:srgbClr val="464653"/>
              </a:solidFill>
            </a:endParaRPr>
          </a:p>
        </p:txBody>
      </p:sp>
      <p:sp>
        <p:nvSpPr>
          <p:cNvPr id="3" name="Content Placeholder 2"/>
          <p:cNvSpPr>
            <a:spLocks noGrp="1"/>
          </p:cNvSpPr>
          <p:nvPr>
            <p:ph sz="quarter" idx="1"/>
          </p:nvPr>
        </p:nvSpPr>
        <p:spPr/>
        <p:txBody>
          <a:bodyPr/>
          <a:lstStyle/>
          <a:p>
            <a:r>
              <a:rPr lang="en-GB" dirty="0" smtClean="0"/>
              <a:t>The Kruskal–Wallis test (Kruskal &amp; Wallis, 1952;) is the non-parametric counterpart of the one-way independent ANOVA (analysis of variance).</a:t>
            </a:r>
          </a:p>
          <a:p>
            <a:r>
              <a:rPr lang="en-GB" dirty="0" smtClean="0"/>
              <a:t>The theory is very similar to that of the Mann–Whitney (and Wilcoxon rank-sum) test:</a:t>
            </a:r>
          </a:p>
          <a:p>
            <a:pPr lvl="1"/>
            <a:r>
              <a:rPr lang="en-GB" dirty="0" smtClean="0"/>
              <a:t>It is based on ranked data.</a:t>
            </a:r>
          </a:p>
          <a:p>
            <a:pPr lvl="1"/>
            <a:r>
              <a:rPr lang="en-GB" dirty="0" smtClean="0"/>
              <a:t>The sum of ranks for each group is denoted by Ri (where i is used to denote the particular group).</a:t>
            </a:r>
            <a:endParaRPr lang="en-GB" dirty="0"/>
          </a:p>
        </p:txBody>
      </p:sp>
    </p:spTree>
    <p:extLst>
      <p:ext uri="{BB962C8B-B14F-4D97-AF65-F5344CB8AC3E}">
        <p14:creationId xmlns:p14="http://schemas.microsoft.com/office/powerpoint/2010/main" val="1078968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Kruskal-Wallis test Theory</a:t>
            </a:r>
            <a:endParaRPr lang="en-US" sz="3200" dirty="0"/>
          </a:p>
        </p:txBody>
      </p:sp>
      <p:sp>
        <p:nvSpPr>
          <p:cNvPr id="2" name="Date Placeholder 1"/>
          <p:cNvSpPr>
            <a:spLocks noGrp="1"/>
          </p:cNvSpPr>
          <p:nvPr>
            <p:ph type="dt" sz="half" idx="10"/>
          </p:nvPr>
        </p:nvSpPr>
        <p:spPr/>
        <p:txBody>
          <a:bodyPr/>
          <a:lstStyle/>
          <a:p>
            <a:endParaRPr lang="en-IE" dirty="0">
              <a:solidFill>
                <a:srgbClr val="464653"/>
              </a:solidFill>
            </a:endParaRPr>
          </a:p>
        </p:txBody>
      </p:sp>
      <p:sp>
        <p:nvSpPr>
          <p:cNvPr id="6" name="Content Placeholder 5"/>
          <p:cNvSpPr>
            <a:spLocks noGrp="1"/>
          </p:cNvSpPr>
          <p:nvPr>
            <p:ph sz="quarter" idx="1"/>
          </p:nvPr>
        </p:nvSpPr>
        <p:spPr/>
        <p:txBody>
          <a:bodyPr/>
          <a:lstStyle/>
          <a:p>
            <a:r>
              <a:rPr lang="en-US" sz="2400" dirty="0" smtClean="0"/>
              <a:t>Once the sum of ranks has been calculated for each group. </a:t>
            </a:r>
          </a:p>
          <a:p>
            <a:r>
              <a:rPr lang="en-US" sz="2400" dirty="0" smtClean="0"/>
              <a:t>The test statistic, H, is calculated as:</a:t>
            </a:r>
          </a:p>
          <a:p>
            <a:endParaRPr lang="en-US" sz="2400" dirty="0" smtClean="0"/>
          </a:p>
          <a:p>
            <a:endParaRPr lang="en-US" sz="2400" dirty="0" smtClean="0"/>
          </a:p>
          <a:p>
            <a:endParaRPr lang="en-US" dirty="0" smtClean="0"/>
          </a:p>
          <a:p>
            <a:pPr lvl="1"/>
            <a:r>
              <a:rPr lang="en-GB" i="1" dirty="0"/>
              <a:t>R</a:t>
            </a:r>
            <a:r>
              <a:rPr lang="en-GB" i="1" baseline="-25000" dirty="0"/>
              <a:t>i</a:t>
            </a:r>
            <a:r>
              <a:rPr lang="en-GB" i="1" dirty="0"/>
              <a:t> </a:t>
            </a:r>
            <a:r>
              <a:rPr lang="en-GB" dirty="0"/>
              <a:t>is the sum of ranks for each </a:t>
            </a:r>
            <a:r>
              <a:rPr lang="en-GB" dirty="0" smtClean="0"/>
              <a:t>group</a:t>
            </a:r>
            <a:r>
              <a:rPr lang="en-GB" i="1" dirty="0"/>
              <a:t>.</a:t>
            </a:r>
          </a:p>
          <a:p>
            <a:pPr lvl="1"/>
            <a:r>
              <a:rPr lang="en-GB" i="1" dirty="0"/>
              <a:t>N </a:t>
            </a:r>
            <a:r>
              <a:rPr lang="en-GB" dirty="0"/>
              <a:t>is the total sample </a:t>
            </a:r>
            <a:r>
              <a:rPr lang="en-GB" dirty="0" smtClean="0"/>
              <a:t>size.</a:t>
            </a:r>
            <a:endParaRPr lang="en-GB" dirty="0"/>
          </a:p>
          <a:p>
            <a:pPr lvl="1"/>
            <a:r>
              <a:rPr lang="en-GB" i="1" dirty="0"/>
              <a:t>n</a:t>
            </a:r>
            <a:r>
              <a:rPr lang="en-GB" i="1" baseline="-25000" dirty="0"/>
              <a:t>i</a:t>
            </a:r>
            <a:r>
              <a:rPr lang="en-GB" i="1" dirty="0"/>
              <a:t> </a:t>
            </a:r>
            <a:r>
              <a:rPr lang="en-GB" dirty="0"/>
              <a:t>is the sample size of a particular </a:t>
            </a:r>
            <a:r>
              <a:rPr lang="en-GB" dirty="0" smtClean="0"/>
              <a:t>group.</a:t>
            </a:r>
            <a:endParaRPr lang="en-US" dirty="0"/>
          </a:p>
        </p:txBody>
      </p:sp>
      <p:pic>
        <p:nvPicPr>
          <p:cNvPr id="7" name="Picture 6"/>
          <p:cNvPicPr>
            <a:picLocks noChangeAspect="1"/>
          </p:cNvPicPr>
          <p:nvPr/>
        </p:nvPicPr>
        <p:blipFill>
          <a:blip r:embed="rId2"/>
          <a:stretch>
            <a:fillRect/>
          </a:stretch>
        </p:blipFill>
        <p:spPr>
          <a:xfrm>
            <a:off x="2267744" y="2276872"/>
            <a:ext cx="3644900" cy="1066800"/>
          </a:xfrm>
          <a:prstGeom prst="rect">
            <a:avLst/>
          </a:prstGeom>
        </p:spPr>
      </p:pic>
    </p:spTree>
    <p:extLst>
      <p:ext uri="{BB962C8B-B14F-4D97-AF65-F5344CB8AC3E}">
        <p14:creationId xmlns:p14="http://schemas.microsoft.com/office/powerpoint/2010/main" val="24194380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Example</a:t>
            </a:r>
            <a:endParaRPr lang="en-GB"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sz="quarter" idx="1"/>
          </p:nvPr>
        </p:nvSpPr>
        <p:spPr/>
        <p:txBody>
          <a:bodyPr>
            <a:normAutofit fontScale="77500" lnSpcReduction="20000"/>
          </a:bodyPr>
          <a:lstStyle/>
          <a:p>
            <a:r>
              <a:rPr lang="en-IE" dirty="0" smtClean="0"/>
              <a:t>Open dataset youthcohort.dat </a:t>
            </a:r>
          </a:p>
          <a:p>
            <a:pPr lvl="1"/>
            <a:r>
              <a:rPr lang="en-IE" dirty="0" smtClean="0"/>
              <a:t>Taken from Quantitative Data Analysis in Education, Paul Connolly</a:t>
            </a:r>
          </a:p>
          <a:p>
            <a:pPr lvl="1"/>
            <a:r>
              <a:rPr lang="en-IE" dirty="0" smtClean="0"/>
              <a:t>Dataset Descriptor: http://cw.routledge.com/textbooks/9780415372985/pdfs/youthcohort.pdf</a:t>
            </a:r>
          </a:p>
          <a:p>
            <a:r>
              <a:rPr lang="en-IE" dirty="0" smtClean="0"/>
              <a:t>Question:</a:t>
            </a:r>
          </a:p>
          <a:p>
            <a:pPr lvl="1"/>
            <a:r>
              <a:rPr lang="en-IE" dirty="0" smtClean="0"/>
              <a:t>“Are there any differences between pupils of different ethnicity in England and Wales in relation to the grades they achieved in GCSE Maths?”</a:t>
            </a:r>
          </a:p>
          <a:p>
            <a:pPr lvl="2"/>
            <a:r>
              <a:rPr lang="en-IE" dirty="0" smtClean="0"/>
              <a:t>H</a:t>
            </a:r>
            <a:r>
              <a:rPr lang="en-IE" baseline="-25000" dirty="0" smtClean="0"/>
              <a:t>0</a:t>
            </a:r>
            <a:r>
              <a:rPr lang="en-IE" dirty="0" smtClean="0"/>
              <a:t>: There is no difference</a:t>
            </a:r>
          </a:p>
          <a:p>
            <a:pPr lvl="2"/>
            <a:r>
              <a:rPr lang="en-IE" dirty="0" smtClean="0"/>
              <a:t>H</a:t>
            </a:r>
            <a:r>
              <a:rPr lang="en-IE" baseline="-25000" dirty="0" smtClean="0"/>
              <a:t>A</a:t>
            </a:r>
            <a:r>
              <a:rPr lang="en-IE" dirty="0" smtClean="0"/>
              <a:t>: There is a difference</a:t>
            </a:r>
          </a:p>
          <a:p>
            <a:r>
              <a:rPr lang="en-IE" dirty="0" smtClean="0"/>
              <a:t>Variables</a:t>
            </a:r>
          </a:p>
          <a:p>
            <a:pPr lvl="1"/>
            <a:r>
              <a:rPr lang="en-IE" dirty="0" smtClean="0"/>
              <a:t>‘</a:t>
            </a:r>
            <a:r>
              <a:rPr lang="en-IE" dirty="0" err="1" smtClean="0"/>
              <a:t>ethsfr</a:t>
            </a:r>
            <a:r>
              <a:rPr lang="en-IE" dirty="0" smtClean="0"/>
              <a:t>’ ethnicity (nominal)</a:t>
            </a:r>
          </a:p>
          <a:p>
            <a:pPr lvl="1"/>
            <a:r>
              <a:rPr lang="en-IE" dirty="0" smtClean="0"/>
              <a:t>1 White 2 Black 3 Indian 4 Pakistani 5 Bangladeshi 6 Other Asian (</a:t>
            </a:r>
            <a:r>
              <a:rPr lang="en-IE" dirty="0" err="1" smtClean="0"/>
              <a:t>inc</a:t>
            </a:r>
            <a:r>
              <a:rPr lang="en-IE" dirty="0" smtClean="0"/>
              <a:t> Chinese) 7 Other ethnic group (</a:t>
            </a:r>
            <a:r>
              <a:rPr lang="en-IE" dirty="0" err="1" smtClean="0"/>
              <a:t>inc</a:t>
            </a:r>
            <a:r>
              <a:rPr lang="en-IE" dirty="0" smtClean="0"/>
              <a:t> mixed) 8 Not answered 9 Should be empty</a:t>
            </a:r>
          </a:p>
          <a:p>
            <a:pPr lvl="1"/>
            <a:r>
              <a:rPr lang="en-IE" dirty="0" smtClean="0"/>
              <a:t> ‘</a:t>
            </a:r>
            <a:r>
              <a:rPr lang="en-IE" dirty="0" err="1" smtClean="0"/>
              <a:t>gradmath</a:t>
            </a:r>
            <a:r>
              <a:rPr lang="en-IE" dirty="0" smtClean="0"/>
              <a:t>’ grade achieved in maths (ordinal)</a:t>
            </a:r>
          </a:p>
          <a:p>
            <a:pPr lvl="2"/>
            <a:r>
              <a:rPr lang="en-IE" dirty="0" smtClean="0"/>
              <a:t>-9 Didn’t take 1 A* 2 A 3 B 4 C 5 D 6 E 7 F 8 G 9 Fail </a:t>
            </a:r>
          </a:p>
        </p:txBody>
      </p:sp>
    </p:spTree>
    <p:extLst>
      <p:ext uri="{BB962C8B-B14F-4D97-AF65-F5344CB8AC3E}">
        <p14:creationId xmlns:p14="http://schemas.microsoft.com/office/powerpoint/2010/main" val="202390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Provisional Analysis – Statistics for </a:t>
            </a:r>
            <a:r>
              <a:rPr lang="en-US" dirty="0" err="1" smtClean="0"/>
              <a:t>gradmath</a:t>
            </a:r>
            <a:r>
              <a:rPr lang="en-US" dirty="0" smtClean="0"/>
              <a:t> grouped by ethnicity</a:t>
            </a:r>
            <a:endParaRPr lang="en-US" dirty="0"/>
          </a:p>
        </p:txBody>
      </p:sp>
      <p:sp>
        <p:nvSpPr>
          <p:cNvPr id="3" name="Date Placeholder 2"/>
          <p:cNvSpPr>
            <a:spLocks noGrp="1"/>
          </p:cNvSpPr>
          <p:nvPr>
            <p:ph type="dt" sz="half" idx="10"/>
          </p:nvPr>
        </p:nvSpPr>
        <p:spPr/>
        <p:txBody>
          <a:bodyPr/>
          <a:lstStyle/>
          <a:p>
            <a:endParaRPr lang="en-IE" dirty="0">
              <a:solidFill>
                <a:srgbClr val="464653"/>
              </a:solidFill>
            </a:endParaRPr>
          </a:p>
        </p:txBody>
      </p:sp>
      <p:sp>
        <p:nvSpPr>
          <p:cNvPr id="4" name="Content Placeholder 3"/>
          <p:cNvSpPr>
            <a:spLocks noGrp="1"/>
          </p:cNvSpPr>
          <p:nvPr>
            <p:ph sz="quarter" idx="1"/>
          </p:nvPr>
        </p:nvSpPr>
        <p:spPr/>
        <p:txBody>
          <a:bodyPr>
            <a:normAutofit/>
          </a:bodyPr>
          <a:lstStyle/>
          <a:p>
            <a:endParaRPr lang="en-IE" dirty="0"/>
          </a:p>
          <a:p>
            <a:r>
              <a:rPr lang="en-IE" dirty="0"/>
              <a:t>In R:</a:t>
            </a:r>
          </a:p>
          <a:p>
            <a:pPr marL="274320" lvl="1" indent="0">
              <a:buNone/>
            </a:pPr>
            <a:r>
              <a:rPr lang="en-IE" dirty="0">
                <a:latin typeface="Courier New" panose="02070309020205020404" pitchFamily="49" charset="0"/>
                <a:cs typeface="Courier New" panose="02070309020205020404" pitchFamily="49" charset="0"/>
              </a:rPr>
              <a:t>library(psych)</a:t>
            </a:r>
          </a:p>
          <a:p>
            <a:pPr marL="274320" lvl="1" indent="0">
              <a:buNone/>
            </a:pPr>
            <a:r>
              <a:rPr lang="en-IE" dirty="0" err="1">
                <a:latin typeface="Courier New" panose="02070309020205020404" pitchFamily="49" charset="0"/>
                <a:cs typeface="Courier New" panose="02070309020205020404" pitchFamily="49" charset="0"/>
              </a:rPr>
              <a:t>describeBy</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as.numeric</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ydata$gradmath</a:t>
            </a:r>
            <a:r>
              <a:rPr lang="en-IE" dirty="0">
                <a:latin typeface="Courier New" panose="02070309020205020404" pitchFamily="49" charset="0"/>
                <a:cs typeface="Courier New" panose="02070309020205020404" pitchFamily="49" charset="0"/>
              </a:rPr>
              <a:t>),factor(</a:t>
            </a:r>
            <a:r>
              <a:rPr lang="en-IE" dirty="0" err="1">
                <a:latin typeface="Courier New" panose="02070309020205020404" pitchFamily="49" charset="0"/>
                <a:cs typeface="Courier New" panose="02070309020205020404" pitchFamily="49" charset="0"/>
              </a:rPr>
              <a:t>ydata$ethsfr</a:t>
            </a:r>
            <a:r>
              <a:rPr lang="en-IE" dirty="0">
                <a:latin typeface="Courier New" panose="02070309020205020404" pitchFamily="49" charset="0"/>
                <a:cs typeface="Courier New" panose="02070309020205020404" pitchFamily="49" charset="0"/>
              </a:rPr>
              <a:t>) </a:t>
            </a:r>
            <a:r>
              <a:rPr lang="en-IE" dirty="0" smtClean="0">
                <a:latin typeface="Courier New" panose="02070309020205020404" pitchFamily="49" charset="0"/>
                <a:cs typeface="Courier New" panose="02070309020205020404" pitchFamily="49" charset="0"/>
              </a:rPr>
              <a:t>)</a:t>
            </a:r>
          </a:p>
          <a:p>
            <a:pPr marL="274320" lvl="1" indent="0">
              <a:buNone/>
            </a:pPr>
            <a:endParaRPr lang="en-IE" dirty="0">
              <a:latin typeface="Courier New" panose="02070309020205020404" pitchFamily="49" charset="0"/>
              <a:cs typeface="Courier New" panose="02070309020205020404" pitchFamily="49" charset="0"/>
            </a:endParaRPr>
          </a:p>
          <a:p>
            <a:pPr marL="274320" lvl="1" indent="0">
              <a:buNone/>
            </a:pPr>
            <a:r>
              <a:rPr lang="en-IE" dirty="0" smtClean="0">
                <a:cs typeface="Courier New" panose="02070309020205020404" pitchFamily="49" charset="0"/>
              </a:rPr>
              <a:t>Why </a:t>
            </a:r>
            <a:r>
              <a:rPr lang="en-IE" dirty="0" err="1" smtClean="0">
                <a:cs typeface="Courier New" panose="02070309020205020404" pitchFamily="49" charset="0"/>
              </a:rPr>
              <a:t>as.numeric</a:t>
            </a:r>
            <a:r>
              <a:rPr lang="en-IE" dirty="0" smtClean="0">
                <a:cs typeface="Courier New" panose="02070309020205020404" pitchFamily="49" charset="0"/>
              </a:rPr>
              <a:t> and factor? </a:t>
            </a:r>
            <a:r>
              <a:rPr lang="en-IE" dirty="0" err="1" smtClean="0">
                <a:cs typeface="Courier New" panose="02070309020205020404" pitchFamily="49" charset="0"/>
              </a:rPr>
              <a:t>describeBy</a:t>
            </a:r>
            <a:r>
              <a:rPr lang="en-IE" dirty="0" smtClean="0">
                <a:cs typeface="Courier New" panose="02070309020205020404" pitchFamily="49" charset="0"/>
              </a:rPr>
              <a:t> requires first argument to be a vector (sequence of datatypes, here we want to use the numeric values not the grade descriptors) and second to be a factor (set of integer values with associated descriptors).</a:t>
            </a:r>
            <a:endParaRPr lang="en-IE" dirty="0">
              <a:cs typeface="Courier New" panose="02070309020205020404" pitchFamily="49" charset="0"/>
            </a:endParaRPr>
          </a:p>
          <a:p>
            <a:endParaRPr lang="en-IE" dirty="0"/>
          </a:p>
        </p:txBody>
      </p:sp>
    </p:spTree>
    <p:extLst>
      <p:ext uri="{BB962C8B-B14F-4D97-AF65-F5344CB8AC3E}">
        <p14:creationId xmlns:p14="http://schemas.microsoft.com/office/powerpoint/2010/main" val="4240707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R</a:t>
            </a:r>
            <a:endParaRPr lang="en-IE" dirty="0"/>
          </a:p>
        </p:txBody>
      </p:sp>
      <p:sp>
        <p:nvSpPr>
          <p:cNvPr id="3" name="Content Placeholder 2"/>
          <p:cNvSpPr>
            <a:spLocks noGrp="1"/>
          </p:cNvSpPr>
          <p:nvPr>
            <p:ph sz="quarter" idx="1"/>
          </p:nvPr>
        </p:nvSpPr>
        <p:spPr>
          <a:xfrm>
            <a:off x="323528" y="1268760"/>
            <a:ext cx="8229600" cy="4937760"/>
          </a:xfrm>
        </p:spPr>
        <p:txBody>
          <a:bodyPr/>
          <a:lstStyle/>
          <a:p>
            <a:endParaRPr lang="en-IE" dirty="0"/>
          </a:p>
          <a:p>
            <a:pPr marL="0" indent="0">
              <a:buNone/>
            </a:pPr>
            <a:r>
              <a:rPr lang="en-IE" b="1" dirty="0" err="1" smtClean="0">
                <a:latin typeface="Courier New" panose="02070309020205020404" pitchFamily="49" charset="0"/>
                <a:cs typeface="Courier New" panose="02070309020205020404" pitchFamily="49" charset="0"/>
              </a:rPr>
              <a:t>ydata</a:t>
            </a:r>
            <a:r>
              <a:rPr lang="en-IE" b="1" dirty="0" smtClean="0">
                <a:latin typeface="Courier New" panose="02070309020205020404" pitchFamily="49" charset="0"/>
                <a:cs typeface="Courier New" panose="02070309020205020404" pitchFamily="49" charset="0"/>
              </a:rPr>
              <a:t>=</a:t>
            </a:r>
            <a:r>
              <a:rPr lang="en-IE" b="1" dirty="0" err="1" smtClean="0">
                <a:latin typeface="Courier New" panose="02070309020205020404" pitchFamily="49" charset="0"/>
                <a:cs typeface="Courier New" panose="02070309020205020404" pitchFamily="49" charset="0"/>
              </a:rPr>
              <a:t>read.table</a:t>
            </a:r>
            <a:r>
              <a:rPr lang="en-IE" b="1" dirty="0">
                <a:latin typeface="Courier New" panose="02070309020205020404" pitchFamily="49" charset="0"/>
                <a:cs typeface="Courier New" panose="02070309020205020404" pitchFamily="49" charset="0"/>
              </a:rPr>
              <a:t>("youthcohort.dat</a:t>
            </a:r>
            <a:r>
              <a:rPr lang="en-IE" b="1" dirty="0" smtClean="0">
                <a:latin typeface="Courier New" panose="02070309020205020404" pitchFamily="49" charset="0"/>
                <a:cs typeface="Courier New" panose="02070309020205020404" pitchFamily="49" charset="0"/>
              </a:rPr>
              <a:t>")</a:t>
            </a:r>
          </a:p>
          <a:p>
            <a:pPr marL="0" indent="0">
              <a:buNone/>
            </a:pPr>
            <a:r>
              <a:rPr lang="en-IE" b="1" dirty="0" smtClean="0">
                <a:latin typeface="Courier New" panose="02070309020205020404" pitchFamily="49" charset="0"/>
                <a:cs typeface="Courier New" panose="02070309020205020404" pitchFamily="49" charset="0"/>
              </a:rPr>
              <a:t>Stats::</a:t>
            </a:r>
            <a:r>
              <a:rPr lang="en-IE" b="1" dirty="0" err="1" smtClean="0">
                <a:latin typeface="Courier New" panose="02070309020205020404" pitchFamily="49" charset="0"/>
                <a:cs typeface="Courier New" panose="02070309020205020404" pitchFamily="49" charset="0"/>
              </a:rPr>
              <a:t>kruskal.test</a:t>
            </a:r>
            <a:r>
              <a:rPr lang="en-IE" b="1" dirty="0" smtClean="0">
                <a:latin typeface="Courier New" panose="02070309020205020404" pitchFamily="49" charset="0"/>
                <a:cs typeface="Courier New" panose="02070309020205020404" pitchFamily="49" charset="0"/>
              </a:rPr>
              <a:t>(</a:t>
            </a:r>
            <a:r>
              <a:rPr lang="en-IE" b="1" dirty="0" err="1" smtClean="0">
                <a:latin typeface="Courier New" panose="02070309020205020404" pitchFamily="49" charset="0"/>
                <a:cs typeface="Courier New" panose="02070309020205020404" pitchFamily="49" charset="0"/>
              </a:rPr>
              <a:t>gradmath~ethsfr,data</a:t>
            </a:r>
            <a:r>
              <a:rPr lang="en-IE" b="1" dirty="0" smtClean="0">
                <a:latin typeface="Courier New" panose="02070309020205020404" pitchFamily="49" charset="0"/>
                <a:cs typeface="Courier New" panose="02070309020205020404" pitchFamily="49" charset="0"/>
              </a:rPr>
              <a:t>=</a:t>
            </a:r>
            <a:r>
              <a:rPr lang="en-IE" b="1" dirty="0" err="1" smtClean="0">
                <a:latin typeface="Courier New" panose="02070309020205020404" pitchFamily="49" charset="0"/>
                <a:cs typeface="Courier New" panose="02070309020205020404" pitchFamily="49" charset="0"/>
              </a:rPr>
              <a:t>ydata</a:t>
            </a:r>
            <a:r>
              <a:rPr lang="en-IE" b="1" dirty="0" smtClean="0">
                <a:latin typeface="Courier New" panose="02070309020205020404" pitchFamily="49" charset="0"/>
                <a:cs typeface="Courier New" panose="02070309020205020404" pitchFamily="49" charset="0"/>
              </a:rPr>
              <a:t>)</a:t>
            </a:r>
          </a:p>
          <a:p>
            <a:pPr marL="0" indent="0">
              <a:buNone/>
            </a:pPr>
            <a:endParaRPr lang="en-IE" sz="2400" b="1" dirty="0" smtClean="0">
              <a:latin typeface="Courier New" panose="02070309020205020404" pitchFamily="49" charset="0"/>
              <a:cs typeface="Courier New" panose="02070309020205020404" pitchFamily="49" charset="0"/>
            </a:endParaRPr>
          </a:p>
          <a:p>
            <a:pPr marL="0" indent="0">
              <a:buNone/>
            </a:pPr>
            <a:r>
              <a:rPr lang="en-IE" sz="2400" b="1" dirty="0" smtClean="0">
                <a:latin typeface="Courier New" panose="02070309020205020404" pitchFamily="49" charset="0"/>
                <a:cs typeface="Courier New" panose="02070309020205020404" pitchFamily="49" charset="0"/>
              </a:rPr>
              <a:t>Output:</a:t>
            </a:r>
          </a:p>
          <a:p>
            <a:pPr marL="0" indent="0">
              <a:buNone/>
            </a:pPr>
            <a:r>
              <a:rPr lang="en-IE" sz="2400" b="1" dirty="0" err="1" smtClean="0">
                <a:latin typeface="Courier New" panose="02070309020205020404" pitchFamily="49" charset="0"/>
                <a:cs typeface="Courier New" panose="02070309020205020404" pitchFamily="49" charset="0"/>
              </a:rPr>
              <a:t>Kruskal</a:t>
            </a:r>
            <a:r>
              <a:rPr lang="en-IE" sz="2400" b="1" dirty="0" smtClean="0">
                <a:latin typeface="Courier New" panose="02070309020205020404" pitchFamily="49" charset="0"/>
                <a:cs typeface="Courier New" panose="02070309020205020404" pitchFamily="49" charset="0"/>
              </a:rPr>
              <a:t>-Wallis </a:t>
            </a:r>
            <a:r>
              <a:rPr lang="en-IE" sz="2400" b="1" dirty="0">
                <a:latin typeface="Courier New" panose="02070309020205020404" pitchFamily="49" charset="0"/>
                <a:cs typeface="Courier New" panose="02070309020205020404" pitchFamily="49" charset="0"/>
              </a:rPr>
              <a:t>rank sum test data: </a:t>
            </a:r>
            <a:r>
              <a:rPr lang="en-IE" sz="2400" b="1" dirty="0" err="1">
                <a:latin typeface="Courier New" panose="02070309020205020404" pitchFamily="49" charset="0"/>
                <a:cs typeface="Courier New" panose="02070309020205020404" pitchFamily="49" charset="0"/>
              </a:rPr>
              <a:t>gradmath</a:t>
            </a:r>
            <a:r>
              <a:rPr lang="en-IE" sz="2400" b="1" dirty="0">
                <a:latin typeface="Courier New" panose="02070309020205020404" pitchFamily="49" charset="0"/>
                <a:cs typeface="Courier New" panose="02070309020205020404" pitchFamily="49" charset="0"/>
              </a:rPr>
              <a:t> by </a:t>
            </a:r>
            <a:r>
              <a:rPr lang="en-IE" sz="2400" b="1" dirty="0" err="1">
                <a:latin typeface="Courier New" panose="02070309020205020404" pitchFamily="49" charset="0"/>
                <a:cs typeface="Courier New" panose="02070309020205020404" pitchFamily="49" charset="0"/>
              </a:rPr>
              <a:t>ethsfr</a:t>
            </a:r>
            <a:r>
              <a:rPr lang="en-IE" sz="2400" b="1" dirty="0">
                <a:latin typeface="Courier New" panose="02070309020205020404" pitchFamily="49" charset="0"/>
                <a:cs typeface="Courier New" panose="02070309020205020404" pitchFamily="49" charset="0"/>
              </a:rPr>
              <a:t> </a:t>
            </a:r>
            <a:r>
              <a:rPr lang="en-IE" sz="2400" b="1" dirty="0" err="1">
                <a:latin typeface="Courier New" panose="02070309020205020404" pitchFamily="49" charset="0"/>
                <a:cs typeface="Courier New" panose="02070309020205020404" pitchFamily="49" charset="0"/>
              </a:rPr>
              <a:t>Kruskal</a:t>
            </a:r>
            <a:r>
              <a:rPr lang="en-IE" sz="2400" b="1" dirty="0">
                <a:latin typeface="Courier New" panose="02070309020205020404" pitchFamily="49" charset="0"/>
                <a:cs typeface="Courier New" panose="02070309020205020404" pitchFamily="49" charset="0"/>
              </a:rPr>
              <a:t>-Wallis chi-squared = 239.96, </a:t>
            </a:r>
            <a:r>
              <a:rPr lang="en-IE" sz="2400" b="1" dirty="0" err="1">
                <a:latin typeface="Courier New" panose="02070309020205020404" pitchFamily="49" charset="0"/>
                <a:cs typeface="Courier New" panose="02070309020205020404" pitchFamily="49" charset="0"/>
              </a:rPr>
              <a:t>df</a:t>
            </a:r>
            <a:r>
              <a:rPr lang="en-IE" sz="2400" b="1" dirty="0">
                <a:latin typeface="Courier New" panose="02070309020205020404" pitchFamily="49" charset="0"/>
                <a:cs typeface="Courier New" panose="02070309020205020404" pitchFamily="49" charset="0"/>
              </a:rPr>
              <a:t> = 6, p-value &lt; </a:t>
            </a:r>
            <a:r>
              <a:rPr lang="en-IE" sz="2400" b="1" dirty="0" smtClean="0">
                <a:latin typeface="Courier New" panose="02070309020205020404" pitchFamily="49" charset="0"/>
                <a:cs typeface="Courier New" panose="02070309020205020404" pitchFamily="49" charset="0"/>
              </a:rPr>
              <a:t>2.2e-16</a:t>
            </a: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5141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R</a:t>
            </a:r>
            <a:endParaRPr lang="en-IE" dirty="0"/>
          </a:p>
        </p:txBody>
      </p:sp>
      <p:sp>
        <p:nvSpPr>
          <p:cNvPr id="3" name="Content Placeholder 2"/>
          <p:cNvSpPr>
            <a:spLocks noGrp="1"/>
          </p:cNvSpPr>
          <p:nvPr>
            <p:ph sz="quarter" idx="1"/>
          </p:nvPr>
        </p:nvSpPr>
        <p:spPr/>
        <p:txBody>
          <a:bodyPr>
            <a:normAutofit fontScale="92500"/>
          </a:bodyPr>
          <a:lstStyle/>
          <a:p>
            <a:r>
              <a:rPr lang="en-IE" dirty="0" smtClean="0"/>
              <a:t>Post hoc test</a:t>
            </a:r>
          </a:p>
          <a:p>
            <a:r>
              <a:rPr lang="en-IE" dirty="0" smtClean="0"/>
              <a:t>We need the </a:t>
            </a:r>
            <a:r>
              <a:rPr lang="en-IE" dirty="0" err="1" smtClean="0"/>
              <a:t>as.numeric</a:t>
            </a:r>
            <a:r>
              <a:rPr lang="en-IE" dirty="0" smtClean="0"/>
              <a:t> to make sure our </a:t>
            </a:r>
            <a:r>
              <a:rPr lang="en-IE" dirty="0" err="1" smtClean="0"/>
              <a:t>gradmath</a:t>
            </a:r>
            <a:r>
              <a:rPr lang="en-IE" dirty="0" smtClean="0"/>
              <a:t> variable is treated as a numeric variable and we are using the numerical categories for </a:t>
            </a:r>
            <a:r>
              <a:rPr lang="en-IE" dirty="0" err="1" smtClean="0"/>
              <a:t>ethsfr</a:t>
            </a:r>
            <a:r>
              <a:rPr lang="en-IE" dirty="0" smtClean="0"/>
              <a:t> so we use the factors</a:t>
            </a:r>
          </a:p>
          <a:p>
            <a:pPr marL="0" indent="0">
              <a:buNone/>
            </a:pPr>
            <a:r>
              <a:rPr lang="en-IE" b="1" dirty="0">
                <a:latin typeface="Courier New" panose="02070309020205020404" pitchFamily="49" charset="0"/>
                <a:cs typeface="Courier New" panose="02070309020205020404" pitchFamily="49" charset="0"/>
              </a:rPr>
              <a:t>#Need library </a:t>
            </a:r>
            <a:r>
              <a:rPr lang="en-IE" dirty="0"/>
              <a:t>FSA</a:t>
            </a:r>
            <a:r>
              <a:rPr lang="en-IE" b="1" dirty="0">
                <a:latin typeface="Courier New" panose="02070309020205020404" pitchFamily="49" charset="0"/>
                <a:cs typeface="Courier New" panose="02070309020205020404" pitchFamily="49" charset="0"/>
              </a:rPr>
              <a:t> to run the post-hoc tests</a:t>
            </a:r>
          </a:p>
          <a:p>
            <a:pPr marL="0" indent="0">
              <a:buNone/>
            </a:pPr>
            <a:r>
              <a:rPr lang="en-IE" b="1" dirty="0">
                <a:latin typeface="Courier New" panose="02070309020205020404" pitchFamily="49" charset="0"/>
                <a:cs typeface="Courier New" panose="02070309020205020404" pitchFamily="49" charset="0"/>
              </a:rPr>
              <a:t>library(FSA</a:t>
            </a:r>
            <a:r>
              <a:rPr lang="en-IE" b="1" dirty="0" smtClean="0">
                <a:latin typeface="Courier New" panose="02070309020205020404" pitchFamily="49" charset="0"/>
                <a:cs typeface="Courier New" panose="02070309020205020404" pitchFamily="49" charset="0"/>
              </a:rPr>
              <a:t>)</a:t>
            </a:r>
            <a:endParaRPr lang="en-IE" dirty="0"/>
          </a:p>
          <a:p>
            <a:pPr marL="0" indent="0">
              <a:buNone/>
            </a:pPr>
            <a:r>
              <a:rPr lang="en-IE" b="1" dirty="0" err="1" smtClean="0">
                <a:latin typeface="Courier New" panose="02070309020205020404" pitchFamily="49" charset="0"/>
                <a:cs typeface="Courier New" panose="02070309020205020404" pitchFamily="49" charset="0"/>
              </a:rPr>
              <a:t>tmp</a:t>
            </a:r>
            <a:r>
              <a:rPr lang="en-IE" b="1" dirty="0">
                <a:latin typeface="Courier New" panose="02070309020205020404" pitchFamily="49" charset="0"/>
                <a:cs typeface="Courier New" panose="02070309020205020404" pitchFamily="49" charset="0"/>
              </a:rPr>
              <a:t>&lt;-</a:t>
            </a:r>
            <a:r>
              <a:rPr lang="en-IE" b="1" dirty="0" err="1">
                <a:latin typeface="Courier New" panose="02070309020205020404" pitchFamily="49" charset="0"/>
                <a:cs typeface="Courier New" panose="02070309020205020404" pitchFamily="49" charset="0"/>
              </a:rPr>
              <a:t>dunnTest</a:t>
            </a:r>
            <a:r>
              <a:rPr lang="en-IE" b="1" dirty="0">
                <a:latin typeface="Courier New" panose="02070309020205020404" pitchFamily="49" charset="0"/>
                <a:cs typeface="Courier New" panose="02070309020205020404" pitchFamily="49" charset="0"/>
              </a:rPr>
              <a:t>(x=</a:t>
            </a:r>
            <a:r>
              <a:rPr lang="en-IE" b="1" dirty="0" err="1">
                <a:latin typeface="Courier New" panose="02070309020205020404" pitchFamily="49" charset="0"/>
                <a:cs typeface="Courier New" panose="02070309020205020404" pitchFamily="49" charset="0"/>
              </a:rPr>
              <a:t>as.numeric</a:t>
            </a:r>
            <a:r>
              <a:rPr lang="en-IE" b="1" dirty="0">
                <a:latin typeface="Courier New" panose="02070309020205020404" pitchFamily="49" charset="0"/>
                <a:cs typeface="Courier New" panose="02070309020205020404" pitchFamily="49" charset="0"/>
              </a:rPr>
              <a:t>(</a:t>
            </a:r>
            <a:r>
              <a:rPr lang="en-IE" b="1" dirty="0" err="1">
                <a:latin typeface="Courier New" panose="02070309020205020404" pitchFamily="49" charset="0"/>
                <a:cs typeface="Courier New" panose="02070309020205020404" pitchFamily="49" charset="0"/>
              </a:rPr>
              <a:t>ydata$gradmath</a:t>
            </a:r>
            <a:r>
              <a:rPr lang="en-IE" b="1" dirty="0">
                <a:latin typeface="Courier New" panose="02070309020205020404" pitchFamily="49" charset="0"/>
                <a:cs typeface="Courier New" panose="02070309020205020404" pitchFamily="49" charset="0"/>
              </a:rPr>
              <a:t>), g=factor(</a:t>
            </a:r>
            <a:r>
              <a:rPr lang="en-IE" b="1" dirty="0" err="1">
                <a:latin typeface="Courier New" panose="02070309020205020404" pitchFamily="49" charset="0"/>
                <a:cs typeface="Courier New" panose="02070309020205020404" pitchFamily="49" charset="0"/>
              </a:rPr>
              <a:t>ydata$ethsfr</a:t>
            </a:r>
            <a:r>
              <a:rPr lang="en-IE" b="1" dirty="0">
                <a:latin typeface="Courier New" panose="02070309020205020404" pitchFamily="49" charset="0"/>
                <a:cs typeface="Courier New" panose="02070309020205020404" pitchFamily="49" charset="0"/>
              </a:rPr>
              <a:t>), method="</a:t>
            </a:r>
            <a:r>
              <a:rPr lang="en-IE" b="1" dirty="0" err="1">
                <a:latin typeface="Courier New" panose="02070309020205020404" pitchFamily="49" charset="0"/>
                <a:cs typeface="Courier New" panose="02070309020205020404" pitchFamily="49" charset="0"/>
              </a:rPr>
              <a:t>bonferroni</a:t>
            </a:r>
            <a:r>
              <a:rPr lang="en-IE" b="1" dirty="0">
                <a:latin typeface="Courier New" panose="02070309020205020404" pitchFamily="49" charset="0"/>
                <a:cs typeface="Courier New" panose="02070309020205020404" pitchFamily="49" charset="0"/>
              </a:rPr>
              <a:t>") </a:t>
            </a:r>
            <a:endParaRPr lang="en-IE" b="1" dirty="0" smtClean="0">
              <a:latin typeface="Courier New" panose="02070309020205020404" pitchFamily="49" charset="0"/>
              <a:cs typeface="Courier New" panose="02070309020205020404" pitchFamily="49" charset="0"/>
            </a:endParaRPr>
          </a:p>
          <a:p>
            <a:pPr marL="0" indent="0">
              <a:buNone/>
            </a:pPr>
            <a:endParaRPr lang="en-IE" b="1" dirty="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print(</a:t>
            </a:r>
            <a:r>
              <a:rPr lang="en-IE" b="1" dirty="0" err="1" smtClean="0">
                <a:latin typeface="Courier New" panose="02070309020205020404" pitchFamily="49" charset="0"/>
                <a:cs typeface="Courier New" panose="02070309020205020404" pitchFamily="49" charset="0"/>
              </a:rPr>
              <a:t>tmp</a:t>
            </a:r>
            <a:r>
              <a:rPr lang="en-IE" b="1" dirty="0">
                <a:latin typeface="Courier New" panose="02070309020205020404" pitchFamily="49" charset="0"/>
                <a:cs typeface="Courier New" panose="02070309020205020404" pitchFamily="49" charset="0"/>
              </a:rPr>
              <a:t>, </a:t>
            </a:r>
            <a:r>
              <a:rPr lang="en-IE" b="1" dirty="0" err="1">
                <a:latin typeface="Courier New" panose="02070309020205020404" pitchFamily="49" charset="0"/>
                <a:cs typeface="Courier New" panose="02070309020205020404" pitchFamily="49" charset="0"/>
              </a:rPr>
              <a:t>dunn.test.results</a:t>
            </a:r>
            <a:r>
              <a:rPr lang="en-IE" b="1" dirty="0">
                <a:latin typeface="Courier New" panose="02070309020205020404" pitchFamily="49" charset="0"/>
                <a:cs typeface="Courier New" panose="02070309020205020404" pitchFamily="49" charset="0"/>
              </a:rPr>
              <a:t> = TRUE</a:t>
            </a:r>
            <a:r>
              <a:rPr lang="en-IE" b="1" dirty="0" smtClean="0">
                <a:latin typeface="Courier New" panose="02070309020205020404" pitchFamily="49" charset="0"/>
                <a:cs typeface="Courier New" panose="02070309020205020404" pitchFamily="49" charset="0"/>
              </a:rPr>
              <a:t>)</a:t>
            </a:r>
            <a:endParaRPr lang="en-IE"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2418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 t="40635" r="44259" b="11698"/>
          <a:stretch/>
        </p:blipFill>
        <p:spPr bwMode="auto">
          <a:xfrm>
            <a:off x="576064" y="2636912"/>
            <a:ext cx="7884368" cy="3787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IE" dirty="0" smtClean="0"/>
              <a:t>In R</a:t>
            </a:r>
            <a:endParaRPr lang="en-IE" dirty="0"/>
          </a:p>
        </p:txBody>
      </p:sp>
      <p:sp>
        <p:nvSpPr>
          <p:cNvPr id="4" name="TextBox 3"/>
          <p:cNvSpPr txBox="1"/>
          <p:nvPr/>
        </p:nvSpPr>
        <p:spPr>
          <a:xfrm>
            <a:off x="539552" y="1268760"/>
            <a:ext cx="6480720" cy="923330"/>
          </a:xfrm>
          <a:prstGeom prst="rect">
            <a:avLst/>
          </a:prstGeom>
          <a:noFill/>
        </p:spPr>
        <p:txBody>
          <a:bodyPr wrap="square" rtlCol="0">
            <a:spAutoFit/>
          </a:bodyPr>
          <a:lstStyle/>
          <a:p>
            <a:r>
              <a:rPr lang="en-IE" dirty="0" smtClean="0"/>
              <a:t>X=</a:t>
            </a:r>
            <a:r>
              <a:rPr lang="en-IE" dirty="0" err="1" smtClean="0"/>
              <a:t>gradmath</a:t>
            </a:r>
            <a:r>
              <a:rPr lang="en-IE" dirty="0" smtClean="0"/>
              <a:t>, g=</a:t>
            </a:r>
            <a:r>
              <a:rPr lang="en-IE" dirty="0" err="1" smtClean="0"/>
              <a:t>ethsfr</a:t>
            </a:r>
            <a:endParaRPr lang="en-IE" dirty="0" smtClean="0"/>
          </a:p>
          <a:p>
            <a:endParaRPr lang="en-IE" dirty="0"/>
          </a:p>
          <a:p>
            <a:r>
              <a:rPr lang="en-IE" dirty="0" smtClean="0"/>
              <a:t>The test statistic is Z with significance is show underneath.</a:t>
            </a:r>
            <a:endParaRPr lang="en-IE" dirty="0"/>
          </a:p>
        </p:txBody>
      </p:sp>
      <p:sp>
        <p:nvSpPr>
          <p:cNvPr id="5" name="Rectangle 4"/>
          <p:cNvSpPr/>
          <p:nvPr/>
        </p:nvSpPr>
        <p:spPr>
          <a:xfrm>
            <a:off x="683568" y="3573016"/>
            <a:ext cx="2736304"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467544" y="4011885"/>
            <a:ext cx="2880320" cy="42522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23528" y="4509120"/>
            <a:ext cx="4896544" cy="43204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3419872" y="5085184"/>
            <a:ext cx="2808312"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547664" y="5517232"/>
            <a:ext cx="3672408" cy="4456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6228184" y="5517232"/>
            <a:ext cx="115212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642033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5763" y="-8400"/>
            <a:ext cx="8229600" cy="1143000"/>
          </a:xfrm>
        </p:spPr>
        <p:txBody>
          <a:bodyPr/>
          <a:lstStyle/>
          <a:p>
            <a:r>
              <a:rPr lang="en-GB" dirty="0" smtClean="0"/>
              <a:t>Tests for Multiple Group Comparison</a:t>
            </a:r>
            <a:endParaRPr lang="en-US" dirty="0"/>
          </a:p>
        </p:txBody>
      </p:sp>
      <p:graphicFrame>
        <p:nvGraphicFramePr>
          <p:cNvPr id="18464" name="Group 32"/>
          <p:cNvGraphicFramePr>
            <a:graphicFrameLocks noGrp="1"/>
          </p:cNvGraphicFramePr>
          <p:nvPr>
            <p:ph idx="1"/>
            <p:extLst>
              <p:ext uri="{D42A27DB-BD31-4B8C-83A1-F6EECF244321}">
                <p14:modId xmlns:p14="http://schemas.microsoft.com/office/powerpoint/2010/main" val="53757768"/>
              </p:ext>
            </p:extLst>
          </p:nvPr>
        </p:nvGraphicFramePr>
        <p:xfrm>
          <a:off x="385763" y="1196753"/>
          <a:ext cx="8229600" cy="4869724"/>
        </p:xfrm>
        <a:graphic>
          <a:graphicData uri="http://schemas.openxmlformats.org/drawingml/2006/table">
            <a:tbl>
              <a:tblPr/>
              <a:tblGrid>
                <a:gridCol w="2743200"/>
                <a:gridCol w="2743200"/>
                <a:gridCol w="2743200"/>
              </a:tblGrid>
              <a:tr h="13436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dirty="0" smtClean="0">
                          <a:ln>
                            <a:noFill/>
                          </a:ln>
                          <a:solidFill>
                            <a:schemeClr val="tx1"/>
                          </a:solidFill>
                          <a:effectLst/>
                          <a:latin typeface="Arial" charset="0"/>
                          <a:ea typeface="宋体" charset="-122"/>
                        </a:rPr>
                        <a:t>Independent Samples</a:t>
                      </a:r>
                      <a:r>
                        <a:rPr kumimoji="0" lang="en-US" altLang="zh-CN" sz="2800" b="0" i="0" u="none" strike="noStrike" cap="none" normalizeH="0" baseline="0" dirty="0" smtClean="0">
                          <a:ln>
                            <a:noFill/>
                          </a:ln>
                          <a:solidFill>
                            <a:schemeClr val="tx1"/>
                          </a:solidFill>
                          <a:effectLst/>
                          <a:latin typeface="Arial" charset="0"/>
                          <a:ea typeface="宋体" charset="-122"/>
                        </a:rPr>
                        <a:t> </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dirty="0" smtClean="0">
                          <a:ln>
                            <a:noFill/>
                          </a:ln>
                          <a:solidFill>
                            <a:schemeClr val="tx1"/>
                          </a:solidFill>
                          <a:effectLst/>
                          <a:latin typeface="Arial" charset="0"/>
                          <a:ea typeface="宋体" charset="-122"/>
                        </a:rPr>
                        <a:t>Related Samples</a:t>
                      </a:r>
                      <a:r>
                        <a:rPr kumimoji="0" lang="en-US" altLang="zh-CN" sz="2800" b="0" i="0" u="none" strike="noStrike" cap="none" normalizeH="0" baseline="0" dirty="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820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smtClean="0">
                          <a:ln>
                            <a:noFill/>
                          </a:ln>
                          <a:solidFill>
                            <a:schemeClr val="tx1"/>
                          </a:solidFill>
                          <a:effectLst/>
                          <a:latin typeface="Arial" charset="0"/>
                          <a:ea typeface="宋体" charset="-122"/>
                        </a:rPr>
                        <a:t>Interval measures/ parametric</a:t>
                      </a:r>
                      <a:r>
                        <a:rPr kumimoji="0" lang="en-US" altLang="zh-CN" sz="2800" b="0" i="0" u="none" strike="noStrike" cap="none" normalizeH="0" baseline="0" smtClean="0">
                          <a:ln>
                            <a:noFill/>
                          </a:ln>
                          <a:solidFill>
                            <a:schemeClr val="tx1"/>
                          </a:solidFill>
                          <a:effectLst/>
                          <a:latin typeface="Arial" charset="0"/>
                          <a:ea typeface="宋体" charset="-122"/>
                        </a:rPr>
                        <a:t> </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dirty="0" smtClean="0">
                          <a:ln>
                            <a:noFill/>
                          </a:ln>
                          <a:solidFill>
                            <a:schemeClr val="tx1"/>
                          </a:solidFill>
                          <a:effectLst/>
                          <a:latin typeface="Arial" charset="0"/>
                          <a:ea typeface="宋体" charset="-122"/>
                        </a:rPr>
                        <a:t>ANOVA</a:t>
                      </a:r>
                      <a:r>
                        <a:rPr kumimoji="0" lang="en-GB" altLang="zh-CN" sz="2800" b="1" i="0" u="none" strike="noStrike" cap="none" normalizeH="0" baseline="0" dirty="0" smtClean="0">
                          <a:ln>
                            <a:noFill/>
                          </a:ln>
                          <a:solidFill>
                            <a:schemeClr val="tx1"/>
                          </a:solidFill>
                          <a:effectLst/>
                          <a:latin typeface="Arial" charset="0"/>
                          <a:ea typeface="宋体" charset="-122"/>
                        </a:rPr>
                        <a:t>*</a:t>
                      </a:r>
                      <a:endParaRPr kumimoji="0" lang="en-US" sz="2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Repeated** Measures ANOVA</a:t>
                      </a:r>
                    </a:p>
                    <a:p>
                      <a:pPr marL="0" marR="0" lvl="0" indent="0" algn="l" defTabSz="914400" rtl="0" eaLnBrk="1" fontAlgn="base" latinLnBrk="0" hangingPunct="1">
                        <a:lnSpc>
                          <a:spcPct val="9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9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36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smtClean="0">
                          <a:ln>
                            <a:noFill/>
                          </a:ln>
                          <a:solidFill>
                            <a:schemeClr val="tx1"/>
                          </a:solidFill>
                          <a:effectLst/>
                          <a:latin typeface="Arial" charset="0"/>
                          <a:ea typeface="宋体" charset="-122"/>
                        </a:rPr>
                        <a:t>Ordinal/ non-parametric</a:t>
                      </a:r>
                      <a:r>
                        <a:rPr kumimoji="0" lang="en-US" altLang="zh-CN" sz="2800" b="0" i="0" u="none" strike="noStrike" cap="none" normalizeH="0" baseline="0" smtClean="0">
                          <a:ln>
                            <a:noFill/>
                          </a:ln>
                          <a:solidFill>
                            <a:schemeClr val="tx1"/>
                          </a:solidFill>
                          <a:effectLst/>
                          <a:latin typeface="Arial" charset="0"/>
                          <a:ea typeface="宋体" charset="-122"/>
                        </a:rPr>
                        <a:t> </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zh-CN" sz="2800" b="0" i="0" u="none" strike="noStrike" cap="none" normalizeH="0" baseline="0" dirty="0" err="1" smtClean="0">
                          <a:ln>
                            <a:noFill/>
                          </a:ln>
                          <a:solidFill>
                            <a:schemeClr val="tx1"/>
                          </a:solidFill>
                          <a:effectLst/>
                          <a:latin typeface="Arial" charset="0"/>
                          <a:ea typeface="宋体" charset="-122"/>
                        </a:rPr>
                        <a:t>Kruskall</a:t>
                      </a:r>
                      <a:r>
                        <a:rPr kumimoji="0" lang="en-IE" altLang="zh-CN" sz="2800" b="0" i="0" u="none" strike="noStrike" cap="none" normalizeH="0" baseline="0" dirty="0" smtClean="0">
                          <a:ln>
                            <a:noFill/>
                          </a:ln>
                          <a:solidFill>
                            <a:schemeClr val="tx1"/>
                          </a:solidFill>
                          <a:effectLst/>
                          <a:latin typeface="Arial" charset="0"/>
                          <a:ea typeface="宋体" charset="-122"/>
                        </a:rPr>
                        <a:t>-Wallis</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dirty="0" smtClean="0">
                          <a:ln>
                            <a:noFill/>
                          </a:ln>
                          <a:solidFill>
                            <a:schemeClr val="tx1"/>
                          </a:solidFill>
                          <a:effectLst/>
                          <a:latin typeface="Arial" charset="0"/>
                          <a:ea typeface="宋体" charset="-122"/>
                        </a:rPr>
                        <a:t>Freidman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5" name="Text Box 33"/>
          <p:cNvSpPr txBox="1">
            <a:spLocks noChangeArrowheads="1"/>
          </p:cNvSpPr>
          <p:nvPr/>
        </p:nvSpPr>
        <p:spPr bwMode="auto">
          <a:xfrm>
            <a:off x="908058" y="6150114"/>
            <a:ext cx="8208962" cy="70788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altLang="zh-CN" sz="1600" dirty="0">
                <a:ea typeface="宋体" charset="-122"/>
              </a:rPr>
              <a:t>* </a:t>
            </a:r>
            <a:r>
              <a:rPr lang="en-GB" altLang="zh-CN" sz="1600" dirty="0" smtClean="0">
                <a:ea typeface="宋体" charset="-122"/>
              </a:rPr>
              <a:t>multiple different groups of participants</a:t>
            </a:r>
            <a:endParaRPr lang="en-GB" altLang="zh-CN" sz="1600" dirty="0">
              <a:ea typeface="宋体" charset="-122"/>
            </a:endParaRPr>
          </a:p>
          <a:p>
            <a:pPr algn="l">
              <a:spcBef>
                <a:spcPct val="50000"/>
              </a:spcBef>
            </a:pPr>
            <a:r>
              <a:rPr lang="en-GB" altLang="zh-CN" sz="1600" dirty="0">
                <a:ea typeface="宋体" charset="-122"/>
              </a:rPr>
              <a:t>** </a:t>
            </a:r>
            <a:r>
              <a:rPr lang="en-GB" altLang="zh-CN" sz="1600" dirty="0" smtClean="0">
                <a:ea typeface="宋体" charset="-122"/>
              </a:rPr>
              <a:t>multiple same </a:t>
            </a:r>
            <a:r>
              <a:rPr lang="en-GB" altLang="zh-CN" sz="1600" dirty="0">
                <a:ea typeface="宋体" charset="-122"/>
              </a:rPr>
              <a:t>participants </a:t>
            </a:r>
            <a:r>
              <a:rPr lang="en-GB" altLang="zh-CN" sz="1600" dirty="0" smtClean="0">
                <a:ea typeface="宋体" charset="-122"/>
              </a:rPr>
              <a:t>measured at multiple different points</a:t>
            </a:r>
            <a:endParaRPr lang="en-US" sz="1600" dirty="0"/>
          </a:p>
        </p:txBody>
      </p:sp>
      <p:pic>
        <p:nvPicPr>
          <p:cNvPr id="18468" name="Picture 36" descr="s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3986090"/>
            <a:ext cx="719138" cy="539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904" y="3281064"/>
            <a:ext cx="1618290" cy="1115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152" y="3838639"/>
            <a:ext cx="1701059" cy="834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4852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Friedman’s ANOVA</a:t>
            </a:r>
            <a:endParaRPr lang="en-GB"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sz="quarter" idx="1"/>
          </p:nvPr>
        </p:nvSpPr>
        <p:spPr/>
        <p:txBody>
          <a:bodyPr/>
          <a:lstStyle/>
          <a:p>
            <a:r>
              <a:rPr lang="en-GB" dirty="0" smtClean="0"/>
              <a:t>Non-parametric test for differences </a:t>
            </a:r>
            <a:r>
              <a:rPr lang="en-GB" dirty="0"/>
              <a:t>between several related groups </a:t>
            </a:r>
            <a:endParaRPr lang="en-GB" dirty="0" smtClean="0"/>
          </a:p>
          <a:p>
            <a:r>
              <a:rPr lang="en-GB" dirty="0" smtClean="0"/>
              <a:t>Used for testing differences between conditions when:</a:t>
            </a:r>
          </a:p>
          <a:p>
            <a:pPr lvl="1"/>
            <a:r>
              <a:rPr lang="en-GB" dirty="0" smtClean="0"/>
              <a:t>There are more than two conditions </a:t>
            </a:r>
          </a:p>
          <a:p>
            <a:pPr lvl="1"/>
            <a:r>
              <a:rPr lang="en-GB" dirty="0" smtClean="0"/>
              <a:t>The same participants have been used in all conditions (each case contributes several scores to the data). </a:t>
            </a:r>
          </a:p>
          <a:p>
            <a:r>
              <a:rPr lang="en-GB" dirty="0" smtClean="0"/>
              <a:t>If you have violated some assumption of parametric tests then this test can be a useful way around the problem.</a:t>
            </a:r>
            <a:endParaRPr lang="en-GB" dirty="0"/>
          </a:p>
        </p:txBody>
      </p:sp>
    </p:spTree>
    <p:extLst>
      <p:ext uri="{BB962C8B-B14F-4D97-AF65-F5344CB8AC3E}">
        <p14:creationId xmlns:p14="http://schemas.microsoft.com/office/powerpoint/2010/main" val="1372123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of Friedman’s ANOVA </a:t>
            </a:r>
            <a:endParaRPr lang="en-GB" dirty="0"/>
          </a:p>
        </p:txBody>
      </p:sp>
      <p:sp>
        <p:nvSpPr>
          <p:cNvPr id="4" name="Date Placeholder 3"/>
          <p:cNvSpPr>
            <a:spLocks noGrp="1"/>
          </p:cNvSpPr>
          <p:nvPr>
            <p:ph type="dt" sz="half" idx="10"/>
          </p:nvPr>
        </p:nvSpPr>
        <p:spPr/>
        <p:txBody>
          <a:bodyPr/>
          <a:lstStyle/>
          <a:p>
            <a:endParaRPr lang="en-IE" dirty="0">
              <a:solidFill>
                <a:srgbClr val="464653"/>
              </a:solidFill>
            </a:endParaRPr>
          </a:p>
        </p:txBody>
      </p:sp>
      <p:sp>
        <p:nvSpPr>
          <p:cNvPr id="3" name="Content Placeholder 2"/>
          <p:cNvSpPr>
            <a:spLocks noGrp="1"/>
          </p:cNvSpPr>
          <p:nvPr>
            <p:ph sz="quarter" idx="1"/>
          </p:nvPr>
        </p:nvSpPr>
        <p:spPr/>
        <p:txBody>
          <a:bodyPr/>
          <a:lstStyle/>
          <a:p>
            <a:r>
              <a:rPr lang="en-GB" dirty="0" smtClean="0"/>
              <a:t>The theory for Friedman’s ANOVA is much the same as the other tests: it is based on ranked data.</a:t>
            </a:r>
          </a:p>
          <a:p>
            <a:r>
              <a:rPr lang="en-GB" dirty="0" smtClean="0"/>
              <a:t>Once the sum of ranks has been calculated for each group, the test statistic, </a:t>
            </a:r>
            <a:r>
              <a:rPr lang="en-GB" i="1" dirty="0" smtClean="0"/>
              <a:t>F</a:t>
            </a:r>
            <a:r>
              <a:rPr lang="en-GB" i="1" baseline="-25000" dirty="0" smtClean="0"/>
              <a:t>r</a:t>
            </a:r>
            <a:r>
              <a:rPr lang="en-GB" dirty="0" smtClean="0"/>
              <a:t>, is calculated as:</a:t>
            </a:r>
          </a:p>
          <a:p>
            <a:endParaRPr lang="en-GB" dirty="0"/>
          </a:p>
        </p:txBody>
      </p:sp>
      <p:pic>
        <p:nvPicPr>
          <p:cNvPr id="21508" name="Picture 4"/>
          <p:cNvPicPr>
            <a:picLocks noChangeAspect="1" noChangeArrowheads="1"/>
          </p:cNvPicPr>
          <p:nvPr/>
        </p:nvPicPr>
        <p:blipFill>
          <a:blip r:embed="rId2" cstate="print"/>
          <a:srcRect/>
          <a:stretch>
            <a:fillRect/>
          </a:stretch>
        </p:blipFill>
        <p:spPr bwMode="auto">
          <a:xfrm>
            <a:off x="2195736" y="3501008"/>
            <a:ext cx="4048125" cy="971550"/>
          </a:xfrm>
          <a:prstGeom prst="rect">
            <a:avLst/>
          </a:prstGeom>
          <a:noFill/>
          <a:ln w="9525">
            <a:noFill/>
            <a:miter lim="800000"/>
            <a:headEnd/>
            <a:tailEnd/>
          </a:ln>
        </p:spPr>
      </p:pic>
    </p:spTree>
    <p:extLst>
      <p:ext uri="{BB962C8B-B14F-4D97-AF65-F5344CB8AC3E}">
        <p14:creationId xmlns:p14="http://schemas.microsoft.com/office/powerpoint/2010/main" val="3176559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4" name="Date Placeholder 3"/>
          <p:cNvSpPr>
            <a:spLocks noGrp="1"/>
          </p:cNvSpPr>
          <p:nvPr>
            <p:ph type="dt" sz="half" idx="10"/>
          </p:nvPr>
        </p:nvSpPr>
        <p:spPr/>
        <p:txBody>
          <a:bodyPr/>
          <a:lstStyle/>
          <a:p>
            <a:endParaRPr lang="en-IE" dirty="0">
              <a:solidFill>
                <a:srgbClr val="464653"/>
              </a:solidFill>
            </a:endParaRPr>
          </a:p>
        </p:txBody>
      </p:sp>
      <p:sp>
        <p:nvSpPr>
          <p:cNvPr id="3" name="Content Placeholder 2"/>
          <p:cNvSpPr>
            <a:spLocks noGrp="1"/>
          </p:cNvSpPr>
          <p:nvPr>
            <p:ph sz="quarter" idx="1"/>
          </p:nvPr>
        </p:nvSpPr>
        <p:spPr/>
        <p:txBody>
          <a:bodyPr>
            <a:normAutofit/>
          </a:bodyPr>
          <a:lstStyle/>
          <a:p>
            <a:r>
              <a:rPr lang="en-GB" dirty="0" smtClean="0"/>
              <a:t>Does the ‘andikins’ diet work?</a:t>
            </a:r>
          </a:p>
          <a:p>
            <a:r>
              <a:rPr lang="en-GB" dirty="0" smtClean="0"/>
              <a:t>Dataset diet.dat (Andy Field)</a:t>
            </a:r>
          </a:p>
          <a:p>
            <a:r>
              <a:rPr lang="en-GB" dirty="0" smtClean="0"/>
              <a:t>Variables</a:t>
            </a:r>
          </a:p>
          <a:p>
            <a:pPr lvl="1"/>
            <a:r>
              <a:rPr lang="en-GB" dirty="0" smtClean="0"/>
              <a:t>Outcome: weight (Kg)</a:t>
            </a:r>
          </a:p>
          <a:p>
            <a:pPr lvl="1"/>
            <a:r>
              <a:rPr lang="en-GB" dirty="0" smtClean="0"/>
              <a:t>Time since beginning the diet</a:t>
            </a:r>
          </a:p>
          <a:p>
            <a:pPr lvl="2"/>
            <a:r>
              <a:rPr lang="en-GB" dirty="0" smtClean="0"/>
              <a:t>Baseline (start)</a:t>
            </a:r>
          </a:p>
          <a:p>
            <a:pPr lvl="2"/>
            <a:r>
              <a:rPr lang="en-GB" dirty="0" smtClean="0"/>
              <a:t>1 Month</a:t>
            </a:r>
          </a:p>
          <a:p>
            <a:pPr lvl="2"/>
            <a:r>
              <a:rPr lang="en-GB" dirty="0" smtClean="0"/>
              <a:t>2 Months</a:t>
            </a:r>
          </a:p>
          <a:p>
            <a:r>
              <a:rPr lang="en-GB" dirty="0" smtClean="0"/>
              <a:t>Participants</a:t>
            </a:r>
          </a:p>
          <a:p>
            <a:pPr lvl="1"/>
            <a:r>
              <a:rPr lang="en-GB" dirty="0" smtClean="0"/>
              <a:t>10 people</a:t>
            </a:r>
            <a:endParaRPr lang="en-GB" dirty="0"/>
          </a:p>
        </p:txBody>
      </p:sp>
    </p:spTree>
    <p:extLst>
      <p:ext uri="{BB962C8B-B14F-4D97-AF65-F5344CB8AC3E}">
        <p14:creationId xmlns:p14="http://schemas.microsoft.com/office/powerpoint/2010/main" val="908353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16006" y="800100"/>
            <a:ext cx="8021701" cy="4806696"/>
          </a:xfrm>
          <a:prstGeom prst="rect">
            <a:avLst/>
          </a:prstGeom>
        </p:spPr>
      </p:pic>
      <p:sp>
        <p:nvSpPr>
          <p:cNvPr id="4" name="Date Placeholder 3"/>
          <p:cNvSpPr>
            <a:spLocks noGrp="1"/>
          </p:cNvSpPr>
          <p:nvPr>
            <p:ph type="dt" sz="half" idx="10"/>
          </p:nvPr>
        </p:nvSpPr>
        <p:spPr/>
        <p:txBody>
          <a:bodyPr/>
          <a:lstStyle/>
          <a:p>
            <a:endParaRPr lang="en-IE" dirty="0">
              <a:solidFill>
                <a:srgbClr val="464653"/>
              </a:solidFill>
            </a:endParaRPr>
          </a:p>
        </p:txBody>
      </p:sp>
    </p:spTree>
    <p:extLst>
      <p:ext uri="{BB962C8B-B14F-4D97-AF65-F5344CB8AC3E}">
        <p14:creationId xmlns:p14="http://schemas.microsoft.com/office/powerpoint/2010/main" val="757235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R</a:t>
            </a:r>
            <a:endParaRPr lang="en-IE" dirty="0"/>
          </a:p>
        </p:txBody>
      </p:sp>
      <p:sp>
        <p:nvSpPr>
          <p:cNvPr id="3" name="Content Placeholder 2"/>
          <p:cNvSpPr>
            <a:spLocks noGrp="1"/>
          </p:cNvSpPr>
          <p:nvPr>
            <p:ph sz="quarter" idx="1"/>
          </p:nvPr>
        </p:nvSpPr>
        <p:spPr/>
        <p:txBody>
          <a:bodyPr>
            <a:normAutofit fontScale="62500" lnSpcReduction="20000"/>
          </a:bodyPr>
          <a:lstStyle/>
          <a:p>
            <a:pPr marL="0" indent="0">
              <a:buNone/>
            </a:pPr>
            <a:r>
              <a:rPr lang="en-IE" sz="2900" b="1" dirty="0" smtClean="0">
                <a:latin typeface="Courier New" panose="02070309020205020404" pitchFamily="49" charset="0"/>
                <a:cs typeface="Courier New" panose="02070309020205020404" pitchFamily="49" charset="0"/>
              </a:rPr>
              <a:t>#read in the data</a:t>
            </a:r>
          </a:p>
          <a:p>
            <a:pPr marL="0" indent="0">
              <a:buNone/>
            </a:pPr>
            <a:r>
              <a:rPr lang="en-IE" sz="2900" b="1" dirty="0" smtClean="0">
                <a:latin typeface="Courier New" panose="02070309020205020404" pitchFamily="49" charset="0"/>
                <a:cs typeface="Courier New" panose="02070309020205020404" pitchFamily="49" charset="0"/>
              </a:rPr>
              <a:t>diet &lt;- </a:t>
            </a:r>
            <a:r>
              <a:rPr lang="en-IE" sz="2900" b="1" dirty="0" err="1" smtClean="0">
                <a:latin typeface="Courier New" panose="02070309020205020404" pitchFamily="49" charset="0"/>
                <a:cs typeface="Courier New" panose="02070309020205020404" pitchFamily="49" charset="0"/>
              </a:rPr>
              <a:t>read.table</a:t>
            </a:r>
            <a:r>
              <a:rPr lang="en-IE" sz="2900" b="1" dirty="0" smtClean="0">
                <a:latin typeface="Courier New" panose="02070309020205020404" pitchFamily="49" charset="0"/>
                <a:cs typeface="Courier New" panose="02070309020205020404" pitchFamily="49" charset="0"/>
              </a:rPr>
              <a:t>(“diet.dat”)</a:t>
            </a:r>
          </a:p>
          <a:p>
            <a:pPr marL="0" indent="0">
              <a:buNone/>
            </a:pPr>
            <a:r>
              <a:rPr lang="en-IE" sz="2900" b="1" dirty="0" smtClean="0">
                <a:latin typeface="Courier New" panose="02070309020205020404" pitchFamily="49" charset="0"/>
                <a:cs typeface="Courier New" panose="02070309020205020404" pitchFamily="49" charset="0"/>
              </a:rPr>
              <a:t>#treat our data as a matrix</a:t>
            </a:r>
          </a:p>
          <a:p>
            <a:pPr marL="0" indent="0">
              <a:buNone/>
            </a:pPr>
            <a:r>
              <a:rPr lang="en-IE" sz="2900" b="1" dirty="0">
                <a:latin typeface="Courier New" panose="02070309020205020404" pitchFamily="49" charset="0"/>
                <a:cs typeface="Courier New" panose="02070309020205020404" pitchFamily="49" charset="0"/>
              </a:rPr>
              <a:t>Responses &lt;- </a:t>
            </a:r>
            <a:r>
              <a:rPr lang="en-IE" sz="2900" b="1" dirty="0" err="1">
                <a:latin typeface="Courier New" panose="02070309020205020404" pitchFamily="49" charset="0"/>
                <a:cs typeface="Courier New" panose="02070309020205020404" pitchFamily="49" charset="0"/>
              </a:rPr>
              <a:t>na.omit</a:t>
            </a:r>
            <a:r>
              <a:rPr lang="en-IE" sz="2900" b="1" dirty="0">
                <a:latin typeface="Courier New" panose="02070309020205020404" pitchFamily="49" charset="0"/>
                <a:cs typeface="Courier New" panose="02070309020205020404" pitchFamily="49" charset="0"/>
              </a:rPr>
              <a:t>(with(diet, </a:t>
            </a:r>
            <a:r>
              <a:rPr lang="en-IE" sz="2900" b="1" dirty="0" err="1">
                <a:latin typeface="Courier New" panose="02070309020205020404" pitchFamily="49" charset="0"/>
                <a:cs typeface="Courier New" panose="02070309020205020404" pitchFamily="49" charset="0"/>
              </a:rPr>
              <a:t>cbind</a:t>
            </a:r>
            <a:r>
              <a:rPr lang="en-IE" sz="2900" b="1" dirty="0">
                <a:latin typeface="Courier New" panose="02070309020205020404" pitchFamily="49" charset="0"/>
                <a:cs typeface="Courier New" panose="02070309020205020404" pitchFamily="49" charset="0"/>
              </a:rPr>
              <a:t>(month1, month2, start</a:t>
            </a:r>
            <a:r>
              <a:rPr lang="en-IE" sz="2900" b="1" dirty="0" smtClean="0">
                <a:latin typeface="Courier New" panose="02070309020205020404" pitchFamily="49" charset="0"/>
                <a:cs typeface="Courier New" panose="02070309020205020404" pitchFamily="49" charset="0"/>
              </a:rPr>
              <a:t>)))</a:t>
            </a:r>
          </a:p>
          <a:p>
            <a:pPr marL="0" indent="0">
              <a:buNone/>
            </a:pPr>
            <a:r>
              <a:rPr lang="en-IE" sz="2900" b="1" dirty="0" smtClean="0">
                <a:latin typeface="Courier New" panose="02070309020205020404" pitchFamily="49" charset="0"/>
                <a:cs typeface="Courier New" panose="02070309020205020404" pitchFamily="49" charset="0"/>
              </a:rPr>
              <a:t>cat</a:t>
            </a:r>
            <a:r>
              <a:rPr lang="en-IE" sz="2900" b="1" dirty="0">
                <a:latin typeface="Courier New" panose="02070309020205020404" pitchFamily="49" charset="0"/>
                <a:cs typeface="Courier New" panose="02070309020205020404" pitchFamily="49" charset="0"/>
              </a:rPr>
              <a:t>("\</a:t>
            </a:r>
            <a:r>
              <a:rPr lang="en-IE" sz="2900" b="1" dirty="0" err="1">
                <a:latin typeface="Courier New" panose="02070309020205020404" pitchFamily="49" charset="0"/>
                <a:cs typeface="Courier New" panose="02070309020205020404" pitchFamily="49" charset="0"/>
              </a:rPr>
              <a:t>nMedians</a:t>
            </a:r>
            <a:r>
              <a:rPr lang="en-IE" sz="2900" b="1" dirty="0">
                <a:latin typeface="Courier New" panose="02070309020205020404" pitchFamily="49" charset="0"/>
                <a:cs typeface="Courier New" panose="02070309020205020404" pitchFamily="49" charset="0"/>
              </a:rPr>
              <a:t>:\n</a:t>
            </a:r>
            <a:r>
              <a:rPr lang="en-IE" sz="2900" b="1" dirty="0" smtClean="0">
                <a:latin typeface="Courier New" panose="02070309020205020404" pitchFamily="49" charset="0"/>
                <a:cs typeface="Courier New" panose="02070309020205020404" pitchFamily="49" charset="0"/>
              </a:rPr>
              <a:t>")#display the heading Medians</a:t>
            </a:r>
          </a:p>
          <a:p>
            <a:pPr marL="0" indent="0">
              <a:buNone/>
            </a:pPr>
            <a:r>
              <a:rPr lang="en-IE" sz="2900" b="1" dirty="0" smtClean="0">
                <a:latin typeface="Courier New" panose="02070309020205020404" pitchFamily="49" charset="0"/>
                <a:cs typeface="Courier New" panose="02070309020205020404" pitchFamily="49" charset="0"/>
              </a:rPr>
              <a:t>#print out the medians of each of our variables</a:t>
            </a:r>
          </a:p>
          <a:p>
            <a:pPr marL="0" indent="0">
              <a:buNone/>
            </a:pPr>
            <a:r>
              <a:rPr lang="en-IE" sz="2900" b="1" dirty="0">
                <a:latin typeface="Courier New" panose="02070309020205020404" pitchFamily="49" charset="0"/>
                <a:cs typeface="Courier New" panose="02070309020205020404" pitchFamily="49" charset="0"/>
              </a:rPr>
              <a:t>print(apply(Responses, 2, median)) </a:t>
            </a:r>
            <a:endParaRPr lang="en-IE" sz="2900" b="1" dirty="0" smtClean="0">
              <a:latin typeface="Courier New" panose="02070309020205020404" pitchFamily="49" charset="0"/>
              <a:cs typeface="Courier New" panose="02070309020205020404" pitchFamily="49" charset="0"/>
            </a:endParaRPr>
          </a:p>
          <a:p>
            <a:pPr marL="0" indent="0">
              <a:buNone/>
            </a:pPr>
            <a:r>
              <a:rPr lang="en-IE" sz="2900" b="1" dirty="0" smtClean="0">
                <a:latin typeface="Courier New" panose="02070309020205020404" pitchFamily="49" charset="0"/>
                <a:cs typeface="Courier New" panose="02070309020205020404" pitchFamily="49" charset="0"/>
              </a:rPr>
              <a:t>#conduct the </a:t>
            </a:r>
            <a:r>
              <a:rPr lang="en-IE" sz="2900" b="1" dirty="0" err="1" smtClean="0">
                <a:latin typeface="Courier New" panose="02070309020205020404" pitchFamily="49" charset="0"/>
                <a:cs typeface="Courier New" panose="02070309020205020404" pitchFamily="49" charset="0"/>
              </a:rPr>
              <a:t>friedman</a:t>
            </a:r>
            <a:r>
              <a:rPr lang="en-IE" sz="2900" b="1" dirty="0" smtClean="0">
                <a:latin typeface="Courier New" panose="02070309020205020404" pitchFamily="49" charset="0"/>
                <a:cs typeface="Courier New" panose="02070309020205020404" pitchFamily="49" charset="0"/>
              </a:rPr>
              <a:t> test</a:t>
            </a:r>
          </a:p>
          <a:p>
            <a:pPr marL="0" indent="0">
              <a:buNone/>
            </a:pPr>
            <a:r>
              <a:rPr lang="en-IE" sz="2900" b="1" dirty="0" err="1">
                <a:latin typeface="Courier New" panose="02070309020205020404" pitchFamily="49" charset="0"/>
                <a:cs typeface="Courier New" panose="02070309020205020404" pitchFamily="49" charset="0"/>
              </a:rPr>
              <a:t>friedman.test</a:t>
            </a:r>
            <a:r>
              <a:rPr lang="en-IE" sz="2900" b="1" dirty="0">
                <a:latin typeface="Courier New" panose="02070309020205020404" pitchFamily="49" charset="0"/>
                <a:cs typeface="Courier New" panose="02070309020205020404" pitchFamily="49" charset="0"/>
              </a:rPr>
              <a:t>(Responses</a:t>
            </a:r>
            <a:r>
              <a:rPr lang="en-IE" sz="2900" b="1" dirty="0" smtClean="0">
                <a:latin typeface="Courier New" panose="02070309020205020404" pitchFamily="49" charset="0"/>
                <a:cs typeface="Courier New" panose="02070309020205020404" pitchFamily="49" charset="0"/>
              </a:rPr>
              <a:t>)</a:t>
            </a:r>
          </a:p>
          <a:p>
            <a:pPr marL="0" indent="0">
              <a:buNone/>
            </a:pPr>
            <a:endParaRPr lang="en-IE" dirty="0" smtClean="0"/>
          </a:p>
          <a:p>
            <a:pPr marL="0" indent="0">
              <a:buNone/>
            </a:pPr>
            <a:r>
              <a:rPr lang="en-IE" dirty="0" smtClean="0"/>
              <a:t>Output:</a:t>
            </a:r>
            <a:endParaRPr lang="en-IE" dirty="0"/>
          </a:p>
          <a:p>
            <a:pPr marL="0" indent="0">
              <a:buNone/>
            </a:pPr>
            <a:r>
              <a:rPr lang="en-IE" sz="2900" dirty="0">
                <a:latin typeface="Courier New" panose="02070309020205020404" pitchFamily="49" charset="0"/>
                <a:cs typeface="Courier New" panose="02070309020205020404" pitchFamily="49" charset="0"/>
              </a:rPr>
              <a:t>month1 month2 start </a:t>
            </a:r>
            <a:endParaRPr lang="en-IE" sz="2900" dirty="0" smtClean="0">
              <a:latin typeface="Courier New" panose="02070309020205020404" pitchFamily="49" charset="0"/>
              <a:cs typeface="Courier New" panose="02070309020205020404" pitchFamily="49" charset="0"/>
            </a:endParaRPr>
          </a:p>
          <a:p>
            <a:pPr marL="0" indent="0">
              <a:buNone/>
            </a:pPr>
            <a:r>
              <a:rPr lang="en-IE" sz="2900" dirty="0" smtClean="0">
                <a:latin typeface="Courier New" panose="02070309020205020404" pitchFamily="49" charset="0"/>
                <a:cs typeface="Courier New" panose="02070309020205020404" pitchFamily="49" charset="0"/>
              </a:rPr>
              <a:t>68.575 </a:t>
            </a:r>
            <a:r>
              <a:rPr lang="en-IE" sz="2900" dirty="0">
                <a:latin typeface="Courier New" panose="02070309020205020404" pitchFamily="49" charset="0"/>
                <a:cs typeface="Courier New" panose="02070309020205020404" pitchFamily="49" charset="0"/>
              </a:rPr>
              <a:t>72.250 </a:t>
            </a:r>
            <a:r>
              <a:rPr lang="en-IE" sz="2900" dirty="0" smtClean="0">
                <a:latin typeface="Courier New" panose="02070309020205020404" pitchFamily="49" charset="0"/>
                <a:cs typeface="Courier New" panose="02070309020205020404" pitchFamily="49" charset="0"/>
              </a:rPr>
              <a:t>69.225</a:t>
            </a:r>
          </a:p>
          <a:p>
            <a:pPr marL="0" indent="0">
              <a:buNone/>
            </a:pPr>
            <a:endParaRPr lang="en-IE" sz="2900" dirty="0">
              <a:latin typeface="Courier New" panose="02070309020205020404" pitchFamily="49" charset="0"/>
              <a:cs typeface="Courier New" panose="02070309020205020404" pitchFamily="49" charset="0"/>
            </a:endParaRPr>
          </a:p>
          <a:p>
            <a:pPr marL="0" indent="0">
              <a:buNone/>
            </a:pPr>
            <a:r>
              <a:rPr lang="en-IE" sz="2900" dirty="0">
                <a:latin typeface="Courier New" panose="02070309020205020404" pitchFamily="49" charset="0"/>
                <a:cs typeface="Courier New" panose="02070309020205020404" pitchFamily="49" charset="0"/>
              </a:rPr>
              <a:t>Friedman rank sum test data: Responses </a:t>
            </a:r>
            <a:endParaRPr lang="en-IE" sz="2900" dirty="0" smtClean="0">
              <a:latin typeface="Courier New" panose="02070309020205020404" pitchFamily="49" charset="0"/>
              <a:cs typeface="Courier New" panose="02070309020205020404" pitchFamily="49" charset="0"/>
            </a:endParaRPr>
          </a:p>
          <a:p>
            <a:pPr marL="0" indent="0">
              <a:buNone/>
            </a:pPr>
            <a:r>
              <a:rPr lang="en-IE" sz="2900" dirty="0" smtClean="0">
                <a:latin typeface="Courier New" panose="02070309020205020404" pitchFamily="49" charset="0"/>
                <a:cs typeface="Courier New" panose="02070309020205020404" pitchFamily="49" charset="0"/>
              </a:rPr>
              <a:t>Friedman </a:t>
            </a:r>
            <a:r>
              <a:rPr lang="en-IE" sz="2900" dirty="0">
                <a:latin typeface="Courier New" panose="02070309020205020404" pitchFamily="49" charset="0"/>
                <a:cs typeface="Courier New" panose="02070309020205020404" pitchFamily="49" charset="0"/>
              </a:rPr>
              <a:t>chi-squared = 0.2, </a:t>
            </a:r>
            <a:r>
              <a:rPr lang="en-IE" sz="2900" dirty="0" err="1">
                <a:latin typeface="Courier New" panose="02070309020205020404" pitchFamily="49" charset="0"/>
                <a:cs typeface="Courier New" panose="02070309020205020404" pitchFamily="49" charset="0"/>
              </a:rPr>
              <a:t>df</a:t>
            </a:r>
            <a:r>
              <a:rPr lang="en-IE" sz="2900" dirty="0">
                <a:latin typeface="Courier New" panose="02070309020205020404" pitchFamily="49" charset="0"/>
                <a:cs typeface="Courier New" panose="02070309020205020404" pitchFamily="49" charset="0"/>
              </a:rPr>
              <a:t> = 2, p-value = 0.9048 </a:t>
            </a:r>
          </a:p>
          <a:p>
            <a:pPr marL="0" indent="0">
              <a:buNone/>
            </a:pPr>
            <a:endParaRPr lang="en-IE" dirty="0" smtClean="0"/>
          </a:p>
          <a:p>
            <a:pPr marL="0" indent="0">
              <a:buNone/>
            </a:pPr>
            <a:endParaRPr lang="en-IE" dirty="0"/>
          </a:p>
        </p:txBody>
      </p:sp>
    </p:spTree>
    <p:extLst>
      <p:ext uri="{BB962C8B-B14F-4D97-AF65-F5344CB8AC3E}">
        <p14:creationId xmlns:p14="http://schemas.microsoft.com/office/powerpoint/2010/main" val="3886900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Writing and interpreting the results</a:t>
            </a:r>
            <a:endParaRPr lang="en-GB" dirty="0"/>
          </a:p>
        </p:txBody>
      </p:sp>
      <p:sp>
        <p:nvSpPr>
          <p:cNvPr id="4" name="Date Placeholder 3"/>
          <p:cNvSpPr>
            <a:spLocks noGrp="1"/>
          </p:cNvSpPr>
          <p:nvPr>
            <p:ph type="dt" sz="half" idx="10"/>
          </p:nvPr>
        </p:nvSpPr>
        <p:spPr/>
        <p:txBody>
          <a:bodyPr/>
          <a:lstStyle/>
          <a:p>
            <a:endParaRPr lang="en-IE" dirty="0">
              <a:solidFill>
                <a:srgbClr val="464653"/>
              </a:solidFill>
            </a:endParaRPr>
          </a:p>
        </p:txBody>
      </p:sp>
      <p:sp>
        <p:nvSpPr>
          <p:cNvPr id="3" name="Content Placeholder 2"/>
          <p:cNvSpPr>
            <a:spLocks noGrp="1"/>
          </p:cNvSpPr>
          <p:nvPr>
            <p:ph sz="quarter" idx="1"/>
          </p:nvPr>
        </p:nvSpPr>
        <p:spPr/>
        <p:txBody>
          <a:bodyPr/>
          <a:lstStyle/>
          <a:p>
            <a:r>
              <a:rPr lang="en-GB" dirty="0" smtClean="0"/>
              <a:t>For Friedman’s ANOVA we need only report the test statistic (</a:t>
            </a:r>
            <a:r>
              <a:rPr lang="el-GR" i="1" dirty="0" smtClean="0"/>
              <a:t>χ</a:t>
            </a:r>
            <a:r>
              <a:rPr lang="en-GB" i="1" baseline="30000" dirty="0" smtClean="0"/>
              <a:t>2</a:t>
            </a:r>
            <a:r>
              <a:rPr lang="en-GB" i="1" dirty="0" smtClean="0"/>
              <a:t>),</a:t>
            </a:r>
            <a:r>
              <a:rPr lang="en-GB" dirty="0" smtClean="0"/>
              <a:t> its degrees of freedom and its significance:</a:t>
            </a:r>
          </a:p>
          <a:p>
            <a:pPr lvl="1"/>
            <a:r>
              <a:rPr lang="en-GB" dirty="0" smtClean="0"/>
              <a:t>The weight of participants did not significantly change over the two months of the diet, </a:t>
            </a:r>
            <a:r>
              <a:rPr lang="el-GR" i="1" dirty="0" smtClean="0"/>
              <a:t>χ</a:t>
            </a:r>
            <a:r>
              <a:rPr lang="en-GB" i="1" baseline="30000" dirty="0" smtClean="0"/>
              <a:t>2</a:t>
            </a:r>
            <a:r>
              <a:rPr lang="en-GB" dirty="0" smtClean="0"/>
              <a:t>(2) = 0.20, </a:t>
            </a:r>
            <a:r>
              <a:rPr lang="en-GB" i="1" dirty="0" smtClean="0"/>
              <a:t>p = </a:t>
            </a:r>
            <a:r>
              <a:rPr lang="en-GB" dirty="0" smtClean="0"/>
              <a:t>.91.</a:t>
            </a:r>
            <a:endParaRPr lang="en-GB" dirty="0"/>
          </a:p>
        </p:txBody>
      </p:sp>
    </p:spTree>
    <p:extLst>
      <p:ext uri="{BB962C8B-B14F-4D97-AF65-F5344CB8AC3E}">
        <p14:creationId xmlns:p14="http://schemas.microsoft.com/office/powerpoint/2010/main" val="808086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Comparing Nominal Values</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13069029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Comparing Nominal Variables</a:t>
            </a:r>
            <a:endParaRPr lang="en-IE" dirty="0"/>
          </a:p>
        </p:txBody>
      </p:sp>
      <p:sp>
        <p:nvSpPr>
          <p:cNvPr id="3" name="Content Placeholder 2"/>
          <p:cNvSpPr>
            <a:spLocks noGrp="1"/>
          </p:cNvSpPr>
          <p:nvPr>
            <p:ph sz="quarter" idx="1"/>
          </p:nvPr>
        </p:nvSpPr>
        <p:spPr/>
        <p:txBody>
          <a:bodyPr>
            <a:normAutofit/>
          </a:bodyPr>
          <a:lstStyle/>
          <a:p>
            <a:r>
              <a:rPr lang="en-US" dirty="0" smtClean="0"/>
              <a:t>When two variables are independent, there is no relationship between them. </a:t>
            </a:r>
          </a:p>
          <a:p>
            <a:pPr lvl="1"/>
            <a:r>
              <a:rPr lang="en-US" dirty="0" smtClean="0"/>
              <a:t>=&gt; For </a:t>
            </a:r>
            <a:r>
              <a:rPr lang="en-US" dirty="0"/>
              <a:t>all cases, the classification of a case into a particular category of one variable (the group variable) has no effect on the probability that the case will fall into any particular category of the second variable (the test variable</a:t>
            </a:r>
            <a:r>
              <a:rPr lang="en-US" dirty="0" smtClean="0"/>
              <a:t>).</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484094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Comparing Nominal Variables</a:t>
            </a:r>
            <a:endParaRPr lang="en-IE" dirty="0"/>
          </a:p>
        </p:txBody>
      </p:sp>
      <p:sp>
        <p:nvSpPr>
          <p:cNvPr id="3" name="Content Placeholder 2"/>
          <p:cNvSpPr>
            <a:spLocks noGrp="1"/>
          </p:cNvSpPr>
          <p:nvPr>
            <p:ph sz="quarter" idx="1"/>
          </p:nvPr>
        </p:nvSpPr>
        <p:spPr/>
        <p:txBody>
          <a:bodyPr>
            <a:normAutofit/>
          </a:bodyPr>
          <a:lstStyle/>
          <a:p>
            <a:r>
              <a:rPr lang="en-US" dirty="0" smtClean="0"/>
              <a:t>Analyzing categorical variables</a:t>
            </a:r>
          </a:p>
          <a:p>
            <a:pPr lvl="1"/>
            <a:r>
              <a:rPr lang="en-US" dirty="0"/>
              <a:t>T</a:t>
            </a:r>
            <a:r>
              <a:rPr lang="en-US" dirty="0" smtClean="0"/>
              <a:t>he </a:t>
            </a:r>
            <a:r>
              <a:rPr lang="en-US" dirty="0"/>
              <a:t>mean of a categorical variable is meaningless</a:t>
            </a:r>
          </a:p>
          <a:p>
            <a:pPr lvl="1"/>
            <a:r>
              <a:rPr lang="en-US" dirty="0"/>
              <a:t>The numeric values you attach to different categories are arbitrary</a:t>
            </a:r>
          </a:p>
          <a:p>
            <a:pPr lvl="1"/>
            <a:r>
              <a:rPr lang="en-US" dirty="0"/>
              <a:t>The mean of those numeric values will depend on how many members each category has.</a:t>
            </a:r>
          </a:p>
          <a:p>
            <a:pPr lvl="1"/>
            <a:r>
              <a:rPr lang="en-US" dirty="0"/>
              <a:t>Therefore, we analyze frequencies.</a:t>
            </a:r>
          </a:p>
          <a:p>
            <a:endParaRPr lang="en-US" dirty="0" smtClean="0"/>
          </a:p>
          <a:p>
            <a:endParaRPr lang="en-IE"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2757631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Comparing Nominal Variables</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Using the </a:t>
            </a:r>
            <a:r>
              <a:rPr lang="en-IE" b="1" dirty="0" smtClean="0"/>
              <a:t>bullying.dat</a:t>
            </a:r>
            <a:r>
              <a:rPr lang="en-IE" dirty="0" smtClean="0"/>
              <a:t> </a:t>
            </a:r>
            <a:r>
              <a:rPr lang="en-IE" dirty="0"/>
              <a:t>dataset </a:t>
            </a:r>
            <a:r>
              <a:rPr lang="en-IE" dirty="0" smtClean="0"/>
              <a:t>(Paul Connolly)</a:t>
            </a:r>
          </a:p>
          <a:p>
            <a:pPr lvl="1"/>
            <a:r>
              <a:rPr lang="en-IE" dirty="0"/>
              <a:t>Dataset Descriptor: http://cw.routledge.com/textbooks/9780415372985/pdfs/bullying.pdf</a:t>
            </a:r>
            <a:endParaRPr lang="en-IE" dirty="0" smtClean="0"/>
          </a:p>
          <a:p>
            <a:r>
              <a:rPr lang="en-IE" dirty="0" smtClean="0"/>
              <a:t>Contains the results of national school level survey, subset of this survey which deals with bullying.</a:t>
            </a:r>
          </a:p>
          <a:p>
            <a:r>
              <a:rPr lang="en-IE" dirty="0" smtClean="0"/>
              <a:t>Question:</a:t>
            </a:r>
          </a:p>
          <a:p>
            <a:pPr lvl="1"/>
            <a:r>
              <a:rPr lang="en-IE" dirty="0" smtClean="0"/>
              <a:t>“Is </a:t>
            </a:r>
            <a:r>
              <a:rPr lang="en-IE" dirty="0"/>
              <a:t>there a difference between boys and girls in terms of whether they have been bullied </a:t>
            </a:r>
            <a:r>
              <a:rPr lang="en-IE" dirty="0" smtClean="0"/>
              <a:t>at school?”</a:t>
            </a:r>
          </a:p>
          <a:p>
            <a:pPr lvl="2"/>
            <a:r>
              <a:rPr lang="en-IE" dirty="0" smtClean="0"/>
              <a:t>H</a:t>
            </a:r>
            <a:r>
              <a:rPr lang="en-IE" baseline="-25000" dirty="0" smtClean="0"/>
              <a:t>0</a:t>
            </a:r>
            <a:r>
              <a:rPr lang="en-IE" dirty="0" smtClean="0"/>
              <a:t>:  There is no difference</a:t>
            </a:r>
          </a:p>
          <a:p>
            <a:pPr lvl="2"/>
            <a:r>
              <a:rPr lang="en-IE" dirty="0" smtClean="0"/>
              <a:t>H</a:t>
            </a:r>
            <a:r>
              <a:rPr lang="en-IE" baseline="-25000" dirty="0"/>
              <a:t>A</a:t>
            </a:r>
            <a:r>
              <a:rPr lang="en-IE" dirty="0" smtClean="0"/>
              <a:t>: There is a difference</a:t>
            </a:r>
            <a:endParaRPr lang="en-IE" dirty="0"/>
          </a:p>
          <a:p>
            <a:r>
              <a:rPr lang="en-IE" dirty="0" smtClean="0"/>
              <a:t>Variables: </a:t>
            </a:r>
          </a:p>
          <a:p>
            <a:pPr lvl="1"/>
            <a:r>
              <a:rPr lang="en-IE" dirty="0" smtClean="0"/>
              <a:t>‘rsex’ {1-Male, 2-Female, 99-not answered}; </a:t>
            </a:r>
          </a:p>
          <a:p>
            <a:pPr lvl="1"/>
            <a:r>
              <a:rPr lang="en-IE" dirty="0" smtClean="0"/>
              <a:t>‘ubullsch</a:t>
            </a:r>
            <a:r>
              <a:rPr lang="en-IE" dirty="0"/>
              <a:t>’ </a:t>
            </a:r>
            <a:r>
              <a:rPr lang="en-IE" dirty="0" smtClean="0"/>
              <a:t>– Q26. Have </a:t>
            </a:r>
            <a:r>
              <a:rPr lang="en-IE" dirty="0"/>
              <a:t>you yourself ever been bullied in school</a:t>
            </a:r>
            <a:r>
              <a:rPr lang="en-IE" dirty="0" smtClean="0"/>
              <a:t>? {1- Yes, 2 –No, 99-not answered}</a:t>
            </a:r>
            <a:endParaRPr lang="en-IE"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774358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ANOVA</a:t>
            </a:r>
            <a:endParaRPr lang="en-US"/>
          </a:p>
        </p:txBody>
      </p:sp>
      <p:sp>
        <p:nvSpPr>
          <p:cNvPr id="15363" name="Rectangle 3"/>
          <p:cNvSpPr>
            <a:spLocks noGrp="1" noChangeArrowheads="1"/>
          </p:cNvSpPr>
          <p:nvPr>
            <p:ph type="body" idx="1"/>
          </p:nvPr>
        </p:nvSpPr>
        <p:spPr/>
        <p:txBody>
          <a:bodyPr>
            <a:normAutofit/>
          </a:bodyPr>
          <a:lstStyle/>
          <a:p>
            <a:pPr>
              <a:spcBef>
                <a:spcPct val="0"/>
              </a:spcBef>
            </a:pPr>
            <a:r>
              <a:rPr lang="en-GB" dirty="0" err="1">
                <a:solidFill>
                  <a:srgbClr val="00CC00"/>
                </a:solidFill>
              </a:rPr>
              <a:t>AN</a:t>
            </a:r>
            <a:r>
              <a:rPr lang="en-GB" dirty="0" err="1"/>
              <a:t>alysis</a:t>
            </a:r>
            <a:r>
              <a:rPr lang="en-GB" dirty="0"/>
              <a:t> </a:t>
            </a:r>
            <a:r>
              <a:rPr lang="en-GB" dirty="0">
                <a:solidFill>
                  <a:srgbClr val="00CC00"/>
                </a:solidFill>
              </a:rPr>
              <a:t>O</a:t>
            </a:r>
            <a:r>
              <a:rPr lang="en-GB" dirty="0"/>
              <a:t>f </a:t>
            </a:r>
            <a:r>
              <a:rPr lang="en-GB" dirty="0" err="1">
                <a:solidFill>
                  <a:srgbClr val="00CC00"/>
                </a:solidFill>
              </a:rPr>
              <a:t>VA</a:t>
            </a:r>
            <a:r>
              <a:rPr lang="en-GB" dirty="0" err="1"/>
              <a:t>riance</a:t>
            </a:r>
            <a:r>
              <a:rPr lang="en-GB" dirty="0"/>
              <a:t> (</a:t>
            </a:r>
            <a:r>
              <a:rPr lang="en-GB" dirty="0">
                <a:solidFill>
                  <a:srgbClr val="00CC00"/>
                </a:solidFill>
              </a:rPr>
              <a:t>ANOVA</a:t>
            </a:r>
            <a:r>
              <a:rPr lang="en-GB" dirty="0"/>
              <a:t>) </a:t>
            </a:r>
          </a:p>
          <a:p>
            <a:pPr lvl="1">
              <a:spcBef>
                <a:spcPct val="0"/>
              </a:spcBef>
            </a:pPr>
            <a:r>
              <a:rPr lang="en-GB" sz="2400" dirty="0"/>
              <a:t>Still compares the differences in means between groups but it uses the variance of data to “decide” if means are </a:t>
            </a:r>
            <a:r>
              <a:rPr lang="en-GB" sz="2400" dirty="0" smtClean="0"/>
              <a:t>different</a:t>
            </a:r>
          </a:p>
          <a:p>
            <a:pPr lvl="1">
              <a:spcBef>
                <a:spcPct val="0"/>
              </a:spcBef>
            </a:pPr>
            <a:r>
              <a:rPr lang="en-GB" sz="2400" dirty="0" smtClean="0"/>
              <a:t>Really is ANOVASMD (</a:t>
            </a:r>
            <a:r>
              <a:rPr lang="en-GB" sz="2400" b="1" dirty="0" smtClean="0"/>
              <a:t>An</a:t>
            </a:r>
            <a:r>
              <a:rPr lang="en-GB" sz="2400" dirty="0" smtClean="0"/>
              <a:t>alysis </a:t>
            </a:r>
            <a:r>
              <a:rPr lang="en-GB" sz="2400" b="1" dirty="0" smtClean="0"/>
              <a:t>o</a:t>
            </a:r>
            <a:r>
              <a:rPr lang="en-GB" sz="2400" dirty="0" smtClean="0"/>
              <a:t>f </a:t>
            </a:r>
            <a:r>
              <a:rPr lang="en-GB" sz="2400" b="1" dirty="0" smtClean="0"/>
              <a:t>va</a:t>
            </a:r>
            <a:r>
              <a:rPr lang="en-GB" sz="2400" dirty="0" smtClean="0"/>
              <a:t>riance to </a:t>
            </a:r>
            <a:r>
              <a:rPr lang="en-GB" sz="2400" b="1" dirty="0" smtClean="0"/>
              <a:t>s</a:t>
            </a:r>
            <a:r>
              <a:rPr lang="en-GB" sz="2400" dirty="0" smtClean="0"/>
              <a:t>ee if </a:t>
            </a:r>
            <a:r>
              <a:rPr lang="en-GB" sz="2400" b="1" dirty="0" smtClean="0"/>
              <a:t>m</a:t>
            </a:r>
            <a:r>
              <a:rPr lang="en-GB" sz="2400" dirty="0" smtClean="0"/>
              <a:t>eans are </a:t>
            </a:r>
            <a:r>
              <a:rPr lang="en-GB" sz="2400" b="1" dirty="0" smtClean="0"/>
              <a:t>d</a:t>
            </a:r>
            <a:r>
              <a:rPr lang="en-GB" sz="2400" dirty="0" smtClean="0"/>
              <a:t>ifferent)</a:t>
            </a:r>
          </a:p>
          <a:p>
            <a:pPr>
              <a:spcBef>
                <a:spcPct val="0"/>
              </a:spcBef>
            </a:pPr>
            <a:r>
              <a:rPr lang="en-US" dirty="0" smtClean="0"/>
              <a:t>Looks </a:t>
            </a:r>
            <a:r>
              <a:rPr lang="en-US" dirty="0"/>
              <a:t>to see what the variation (variance) is </a:t>
            </a:r>
            <a:r>
              <a:rPr lang="en-US" i="1" dirty="0"/>
              <a:t>within</a:t>
            </a:r>
            <a:r>
              <a:rPr lang="en-US" dirty="0"/>
              <a:t> the groups, then works out how that variation would translate into variation (i.e. differences) </a:t>
            </a:r>
            <a:r>
              <a:rPr lang="en-US" i="1" dirty="0"/>
              <a:t>between</a:t>
            </a:r>
            <a:r>
              <a:rPr lang="en-US" dirty="0"/>
              <a:t> the groups, taking into account how many subjects there are in the groups. </a:t>
            </a:r>
            <a:endParaRPr lang="en-US" dirty="0" smtClean="0"/>
          </a:p>
          <a:p>
            <a:pPr>
              <a:spcBef>
                <a:spcPct val="0"/>
              </a:spcBef>
            </a:pPr>
            <a:r>
              <a:rPr lang="en-US" dirty="0" smtClean="0"/>
              <a:t>If </a:t>
            </a:r>
            <a:r>
              <a:rPr lang="en-US" dirty="0"/>
              <a:t>the observed differences are a lot bigger than what you'd expect by chance, you have statistical significance. </a:t>
            </a:r>
            <a:endParaRPr lang="en-GB" sz="2000" dirty="0"/>
          </a:p>
          <a:p>
            <a:pPr>
              <a:spcBef>
                <a:spcPct val="0"/>
              </a:spcBef>
              <a:buFontTx/>
              <a:buNone/>
            </a:pPr>
            <a:endParaRPr lang="en-US" dirty="0"/>
          </a:p>
        </p:txBody>
      </p:sp>
    </p:spTree>
    <p:extLst>
      <p:ext uri="{BB962C8B-B14F-4D97-AF65-F5344CB8AC3E}">
        <p14:creationId xmlns:p14="http://schemas.microsoft.com/office/powerpoint/2010/main" val="77037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Chi-square Test</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a:t>We are comparing observed values to expected values according to a specific hypothesis (null hypothesis)</a:t>
            </a:r>
          </a:p>
          <a:p>
            <a:r>
              <a:rPr lang="en-IE" dirty="0"/>
              <a:t>The null hypothesis for this test states that the proportions (the distribution across categories) are the same for all of the </a:t>
            </a:r>
            <a:r>
              <a:rPr lang="en-IE" dirty="0" smtClean="0"/>
              <a:t>populations</a:t>
            </a:r>
          </a:p>
          <a:p>
            <a:r>
              <a:rPr lang="en-IE" dirty="0"/>
              <a:t>Views the data as two (or more) separate samples representing the different populations being compared</a:t>
            </a:r>
          </a:p>
          <a:p>
            <a:pPr lvl="1"/>
            <a:r>
              <a:rPr lang="en-IE" dirty="0"/>
              <a:t>The same variable is measured for each sample by classifying individual subjects into categories of the variable.  </a:t>
            </a:r>
          </a:p>
          <a:p>
            <a:pPr lvl="1"/>
            <a:r>
              <a:rPr lang="en-IE" dirty="0"/>
              <a:t>The data are presented in a matrix with the different samples defining the rows and the categories of the variable defining the columns.</a:t>
            </a:r>
          </a:p>
          <a:p>
            <a:pPr lvl="1"/>
            <a:r>
              <a:rPr lang="en-US" dirty="0"/>
              <a:t>The data, called </a:t>
            </a:r>
            <a:r>
              <a:rPr lang="en-US" b="1" dirty="0"/>
              <a:t>observed frequencies</a:t>
            </a:r>
            <a:r>
              <a:rPr lang="en-US" dirty="0"/>
              <a:t>, simply show how many individuals from the sample are in each cell of the matrix.  </a:t>
            </a:r>
          </a:p>
          <a:p>
            <a:endParaRPr lang="en-IE" dirty="0"/>
          </a:p>
          <a:p>
            <a:pPr marL="0" indent="0">
              <a:buNone/>
            </a:pPr>
            <a:endParaRPr lang="en-IE" dirty="0"/>
          </a:p>
          <a:p>
            <a:endParaRPr lang="en-IE" b="1" dirty="0"/>
          </a:p>
        </p:txBody>
      </p:sp>
    </p:spTree>
    <p:extLst>
      <p:ext uri="{BB962C8B-B14F-4D97-AF65-F5344CB8AC3E}">
        <p14:creationId xmlns:p14="http://schemas.microsoft.com/office/powerpoint/2010/main" val="3820542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Chi Square Test for Independence</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normAutofit/>
          </a:bodyPr>
          <a:lstStyle/>
          <a:p>
            <a:r>
              <a:rPr lang="en-IE" dirty="0" smtClean="0"/>
              <a:t>We </a:t>
            </a:r>
            <a:r>
              <a:rPr lang="en-IE" dirty="0"/>
              <a:t>are comparing observed values to </a:t>
            </a:r>
            <a:r>
              <a:rPr lang="en-IE" b="1" dirty="0"/>
              <a:t>expected values </a:t>
            </a:r>
            <a:r>
              <a:rPr lang="en-IE" dirty="0"/>
              <a:t>according to a specific hypothesis (null hypothesis)</a:t>
            </a:r>
          </a:p>
          <a:p>
            <a:pPr lvl="1"/>
            <a:r>
              <a:rPr lang="en-IE" dirty="0"/>
              <a:t>The null hypothesis for this test states that the proportions (the distribution across categories) are the same for all of the populations</a:t>
            </a:r>
          </a:p>
          <a:p>
            <a:pPr lvl="1"/>
            <a:r>
              <a:rPr lang="en-US" dirty="0"/>
              <a:t>The null hypothesis is used to construct an idealized sample distribution of </a:t>
            </a:r>
            <a:r>
              <a:rPr lang="en-US" b="1" dirty="0"/>
              <a:t>expected frequencies </a:t>
            </a:r>
            <a:r>
              <a:rPr lang="en-US" dirty="0"/>
              <a:t>that describes how the sample would look if the data were in perfect agreement with the null hypothesis</a:t>
            </a:r>
            <a:endParaRPr lang="en-IE" dirty="0"/>
          </a:p>
          <a:p>
            <a:endParaRPr lang="en-IE" dirty="0"/>
          </a:p>
        </p:txBody>
      </p:sp>
    </p:spTree>
    <p:extLst>
      <p:ext uri="{BB962C8B-B14F-4D97-AF65-F5344CB8AC3E}">
        <p14:creationId xmlns:p14="http://schemas.microsoft.com/office/powerpoint/2010/main" val="42297381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Chi-Square Test for Independence</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US" dirty="0" smtClean="0"/>
              <a:t>A chi-square statistic is computed to measure the amount of discrepancy between the ideal sample (expected frequencies from H</a:t>
            </a:r>
            <a:r>
              <a:rPr lang="en-US" baseline="-25000" dirty="0" smtClean="0"/>
              <a:t>0</a:t>
            </a:r>
            <a:r>
              <a:rPr lang="en-US" dirty="0" smtClean="0"/>
              <a:t>) and the actual sample data (the observed frequencies).  </a:t>
            </a:r>
          </a:p>
          <a:p>
            <a:r>
              <a:rPr lang="en-IE" dirty="0" smtClean="0"/>
              <a:t>Output is a cross tabulation table	</a:t>
            </a:r>
          </a:p>
        </p:txBody>
      </p:sp>
    </p:spTree>
    <p:extLst>
      <p:ext uri="{BB962C8B-B14F-4D97-AF65-F5344CB8AC3E}">
        <p14:creationId xmlns:p14="http://schemas.microsoft.com/office/powerpoint/2010/main" val="3478214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In R</a:t>
            </a:r>
            <a:endParaRPr lang="en-IE" dirty="0"/>
          </a:p>
        </p:txBody>
      </p:sp>
      <p:sp>
        <p:nvSpPr>
          <p:cNvPr id="6" name="Content Placeholder 5"/>
          <p:cNvSpPr>
            <a:spLocks noGrp="1"/>
          </p:cNvSpPr>
          <p:nvPr>
            <p:ph sz="quarter" idx="1"/>
          </p:nvPr>
        </p:nvSpPr>
        <p:spPr/>
        <p:txBody>
          <a:bodyPr>
            <a:normAutofit fontScale="92500" lnSpcReduction="20000"/>
          </a:bodyPr>
          <a:lstStyle/>
          <a:p>
            <a:pPr marL="0" indent="0">
              <a:buNone/>
            </a:pPr>
            <a:r>
              <a:rPr lang="en-IE" dirty="0" smtClean="0">
                <a:latin typeface="Courier New" panose="02070309020205020404" pitchFamily="49" charset="0"/>
                <a:cs typeface="Courier New" panose="02070309020205020404" pitchFamily="49" charset="0"/>
              </a:rPr>
              <a:t>#import the library </a:t>
            </a:r>
            <a:r>
              <a:rPr lang="en-IE" dirty="0" err="1" smtClean="0">
                <a:latin typeface="Courier New" panose="02070309020205020404" pitchFamily="49" charset="0"/>
                <a:cs typeface="Courier New" panose="02070309020205020404" pitchFamily="49" charset="0"/>
              </a:rPr>
              <a:t>gmodels</a:t>
            </a:r>
            <a:endParaRPr lang="en-IE" dirty="0" smtClean="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library(</a:t>
            </a:r>
            <a:r>
              <a:rPr lang="en-IE" dirty="0" err="1">
                <a:latin typeface="Courier New" panose="02070309020205020404" pitchFamily="49" charset="0"/>
                <a:cs typeface="Courier New" panose="02070309020205020404" pitchFamily="49" charset="0"/>
              </a:rPr>
              <a:t>gmodels</a:t>
            </a:r>
            <a:r>
              <a:rPr lang="en-IE" dirty="0" smtClean="0">
                <a:latin typeface="Courier New" panose="02070309020205020404" pitchFamily="49" charset="0"/>
                <a:cs typeface="Courier New" panose="02070309020205020404" pitchFamily="49" charset="0"/>
              </a:rPr>
              <a:t>)</a:t>
            </a:r>
          </a:p>
          <a:p>
            <a:pPr marL="0" indent="0">
              <a:buNone/>
            </a:pPr>
            <a:endParaRPr lang="en-IE" dirty="0">
              <a:latin typeface="Courier New" panose="02070309020205020404" pitchFamily="49" charset="0"/>
              <a:cs typeface="Courier New" panose="02070309020205020404" pitchFamily="49" charset="0"/>
            </a:endParaRPr>
          </a:p>
          <a:p>
            <a:pPr marL="0" indent="0">
              <a:buNone/>
            </a:pPr>
            <a:r>
              <a:rPr lang="en-IE" dirty="0" smtClean="0">
                <a:latin typeface="Courier New" panose="02070309020205020404" pitchFamily="49" charset="0"/>
                <a:cs typeface="Courier New" panose="02070309020205020404" pitchFamily="49" charset="0"/>
              </a:rPr>
              <a:t>#Read in the data</a:t>
            </a:r>
          </a:p>
          <a:p>
            <a:pPr marL="0" indent="0">
              <a:buNone/>
            </a:pPr>
            <a:r>
              <a:rPr lang="en-IE" dirty="0" smtClean="0">
                <a:latin typeface="Courier New" panose="02070309020205020404" pitchFamily="49" charset="0"/>
                <a:cs typeface="Courier New" panose="02070309020205020404" pitchFamily="49" charset="0"/>
              </a:rPr>
              <a:t>bully</a:t>
            </a:r>
            <a:r>
              <a:rPr lang="en-IE" dirty="0">
                <a:latin typeface="Courier New" panose="02070309020205020404" pitchFamily="49" charset="0"/>
                <a:cs typeface="Courier New" panose="02070309020205020404" pitchFamily="49" charset="0"/>
              </a:rPr>
              <a:t>&lt;-</a:t>
            </a:r>
            <a:r>
              <a:rPr lang="en-IE" dirty="0" err="1">
                <a:latin typeface="Courier New" panose="02070309020205020404" pitchFamily="49" charset="0"/>
                <a:cs typeface="Courier New" panose="02070309020205020404" pitchFamily="49" charset="0"/>
              </a:rPr>
              <a:t>read.table</a:t>
            </a:r>
            <a:r>
              <a:rPr lang="en-IE" dirty="0">
                <a:latin typeface="Courier New" panose="02070309020205020404" pitchFamily="49" charset="0"/>
                <a:cs typeface="Courier New" panose="02070309020205020404" pitchFamily="49" charset="0"/>
              </a:rPr>
              <a:t>("bullying.dat</a:t>
            </a:r>
            <a:r>
              <a:rPr lang="en-IE" dirty="0" smtClean="0">
                <a:latin typeface="Courier New" panose="02070309020205020404" pitchFamily="49" charset="0"/>
                <a:cs typeface="Courier New" panose="02070309020205020404" pitchFamily="49" charset="0"/>
              </a:rPr>
              <a:t>")</a:t>
            </a: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dirty="0" smtClean="0">
                <a:latin typeface="Courier New" panose="02070309020205020404" pitchFamily="49" charset="0"/>
                <a:cs typeface="Courier New" panose="02070309020205020404" pitchFamily="49" charset="0"/>
              </a:rPr>
              <a:t>#Use the </a:t>
            </a:r>
            <a:r>
              <a:rPr lang="en-IE" dirty="0" err="1" smtClean="0">
                <a:latin typeface="Courier New" panose="02070309020205020404" pitchFamily="49" charset="0"/>
                <a:cs typeface="Courier New" panose="02070309020205020404" pitchFamily="49" charset="0"/>
              </a:rPr>
              <a:t>Crosstable</a:t>
            </a:r>
            <a:r>
              <a:rPr lang="en-IE" dirty="0" smtClean="0">
                <a:latin typeface="Courier New" panose="02070309020205020404" pitchFamily="49" charset="0"/>
                <a:cs typeface="Courier New" panose="02070309020205020404" pitchFamily="49" charset="0"/>
              </a:rPr>
              <a:t> function</a:t>
            </a:r>
          </a:p>
          <a:p>
            <a:pPr marL="0" indent="0">
              <a:buNone/>
            </a:pPr>
            <a:r>
              <a:rPr lang="en-IE" dirty="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CrossTable</a:t>
            </a:r>
            <a:r>
              <a:rPr lang="en-IE" dirty="0" smtClean="0">
                <a:latin typeface="Courier New" panose="02070309020205020404" pitchFamily="49" charset="0"/>
                <a:cs typeface="Courier New" panose="02070309020205020404" pitchFamily="49" charset="0"/>
              </a:rPr>
              <a:t>(predictor</a:t>
            </a:r>
            <a:r>
              <a:rPr lang="en-IE" dirty="0">
                <a:latin typeface="Courier New" panose="02070309020205020404" pitchFamily="49" charset="0"/>
                <a:cs typeface="Courier New" panose="02070309020205020404" pitchFamily="49" charset="0"/>
              </a:rPr>
              <a:t>, outcome, fisher = TRUE, </a:t>
            </a:r>
            <a:r>
              <a:rPr lang="en-IE" dirty="0" err="1">
                <a:latin typeface="Courier New" panose="02070309020205020404" pitchFamily="49" charset="0"/>
                <a:cs typeface="Courier New" panose="02070309020205020404" pitchFamily="49" charset="0"/>
              </a:rPr>
              <a:t>chisq</a:t>
            </a:r>
            <a:r>
              <a:rPr lang="en-IE" dirty="0">
                <a:latin typeface="Courier New" panose="02070309020205020404" pitchFamily="49" charset="0"/>
                <a:cs typeface="Courier New" panose="02070309020205020404" pitchFamily="49" charset="0"/>
              </a:rPr>
              <a:t> = TRUE, expected = TRUE)</a:t>
            </a: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dirty="0" err="1" smtClean="0">
                <a:latin typeface="Courier New" panose="02070309020205020404" pitchFamily="49" charset="0"/>
                <a:cs typeface="Courier New" panose="02070309020205020404" pitchFamily="49" charset="0"/>
              </a:rPr>
              <a:t>gmodels</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CrossTable</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bully$rsex</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bully$ubullsch</a:t>
            </a:r>
            <a:r>
              <a:rPr lang="en-IE" dirty="0">
                <a:latin typeface="Courier New" panose="02070309020205020404" pitchFamily="49" charset="0"/>
                <a:cs typeface="Courier New" panose="02070309020205020404" pitchFamily="49" charset="0"/>
              </a:rPr>
              <a:t>, fisher = TRUE, </a:t>
            </a:r>
            <a:r>
              <a:rPr lang="en-IE" dirty="0" err="1">
                <a:latin typeface="Courier New" panose="02070309020205020404" pitchFamily="49" charset="0"/>
                <a:cs typeface="Courier New" panose="02070309020205020404" pitchFamily="49" charset="0"/>
              </a:rPr>
              <a:t>chisq</a:t>
            </a:r>
            <a:r>
              <a:rPr lang="en-IE" dirty="0">
                <a:latin typeface="Courier New" panose="02070309020205020404" pitchFamily="49" charset="0"/>
                <a:cs typeface="Courier New" panose="02070309020205020404" pitchFamily="49" charset="0"/>
              </a:rPr>
              <a:t> = TRUE, expected = TRUE, </a:t>
            </a:r>
            <a:r>
              <a:rPr lang="en-IE" dirty="0" err="1">
                <a:latin typeface="Courier New" panose="02070309020205020404" pitchFamily="49" charset="0"/>
                <a:cs typeface="Courier New" panose="02070309020205020404" pitchFamily="49" charset="0"/>
              </a:rPr>
              <a:t>sresid</a:t>
            </a:r>
            <a:r>
              <a:rPr lang="en-IE" dirty="0">
                <a:latin typeface="Courier New" panose="02070309020205020404" pitchFamily="49" charset="0"/>
                <a:cs typeface="Courier New" panose="02070309020205020404" pitchFamily="49" charset="0"/>
              </a:rPr>
              <a:t> = TRUE, format = "SPSS</a:t>
            </a:r>
            <a:r>
              <a:rPr lang="en-IE" dirty="0" smtClean="0">
                <a:latin typeface="Courier New" panose="02070309020205020404" pitchFamily="49" charset="0"/>
                <a:cs typeface="Courier New" panose="02070309020205020404" pitchFamily="49" charset="0"/>
              </a:rPr>
              <a:t>")</a:t>
            </a: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57861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67224"/>
            <a:ext cx="3842921" cy="5438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5" y="44624"/>
            <a:ext cx="5057512" cy="510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59832" y="2420888"/>
            <a:ext cx="1008113" cy="36425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Line Callout 1 7"/>
          <p:cNvSpPr/>
          <p:nvPr/>
        </p:nvSpPr>
        <p:spPr>
          <a:xfrm>
            <a:off x="228763" y="6150468"/>
            <a:ext cx="3600401" cy="360040"/>
          </a:xfrm>
          <a:prstGeom prst="borderCallout1">
            <a:avLst>
              <a:gd name="adj1" fmla="val 18750"/>
              <a:gd name="adj2" fmla="val -8333"/>
              <a:gd name="adj3" fmla="val -366516"/>
              <a:gd name="adj4" fmla="val 80268"/>
            </a:avLst>
          </a:prstGeom>
        </p:spPr>
        <p:style>
          <a:lnRef idx="2">
            <a:schemeClr val="accent4"/>
          </a:lnRef>
          <a:fillRef idx="1">
            <a:schemeClr val="lt1"/>
          </a:fillRef>
          <a:effectRef idx="0">
            <a:schemeClr val="accent4"/>
          </a:effectRef>
          <a:fontRef idx="minor">
            <a:schemeClr val="dk1"/>
          </a:fontRef>
        </p:style>
        <p:txBody>
          <a:bodyPr rtlCol="0" anchor="ctr"/>
          <a:lstStyle/>
          <a:p>
            <a:r>
              <a:rPr lang="en-IE" dirty="0" smtClean="0"/>
              <a:t>Make sure your %s add up to 100.</a:t>
            </a:r>
          </a:p>
          <a:p>
            <a:endParaRPr lang="en-IE" dirty="0"/>
          </a:p>
        </p:txBody>
      </p:sp>
      <p:sp>
        <p:nvSpPr>
          <p:cNvPr id="6" name="Rectangle 5"/>
          <p:cNvSpPr/>
          <p:nvPr/>
        </p:nvSpPr>
        <p:spPr>
          <a:xfrm>
            <a:off x="4644008" y="4896182"/>
            <a:ext cx="3456384" cy="2581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Line Callout 1 9"/>
          <p:cNvSpPr/>
          <p:nvPr/>
        </p:nvSpPr>
        <p:spPr>
          <a:xfrm>
            <a:off x="5004048" y="5343358"/>
            <a:ext cx="3903999" cy="1440160"/>
          </a:xfrm>
          <a:prstGeom prst="borderCallout1">
            <a:avLst>
              <a:gd name="adj1" fmla="val 496"/>
              <a:gd name="adj2" fmla="val 14211"/>
              <a:gd name="adj3" fmla="val -8962"/>
              <a:gd name="adj4" fmla="val -1885"/>
            </a:avLst>
          </a:prstGeom>
        </p:spPr>
        <p:style>
          <a:lnRef idx="2">
            <a:schemeClr val="accent4"/>
          </a:lnRef>
          <a:fillRef idx="1">
            <a:schemeClr val="lt1"/>
          </a:fillRef>
          <a:effectRef idx="0">
            <a:schemeClr val="accent4"/>
          </a:effectRef>
          <a:fontRef idx="minor">
            <a:schemeClr val="dk1"/>
          </a:fontRef>
        </p:style>
        <p:txBody>
          <a:bodyPr rtlCol="0" anchor="t" anchorCtr="0"/>
          <a:lstStyle/>
          <a:p>
            <a:r>
              <a:rPr lang="en-IE" dirty="0" smtClean="0"/>
              <a:t>Need to check this – assumption is that lowest expected frequency is 5 or more. If not then this test is not appropriate and should use Fisher’s Exact Probability Test.</a:t>
            </a:r>
          </a:p>
        </p:txBody>
      </p:sp>
      <p:sp>
        <p:nvSpPr>
          <p:cNvPr id="7" name="Rectangle 6"/>
          <p:cNvSpPr/>
          <p:nvPr/>
        </p:nvSpPr>
        <p:spPr>
          <a:xfrm>
            <a:off x="3950425" y="548680"/>
            <a:ext cx="5175032" cy="1368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Line Callout 1 11"/>
          <p:cNvSpPr/>
          <p:nvPr/>
        </p:nvSpPr>
        <p:spPr>
          <a:xfrm>
            <a:off x="2073527" y="521708"/>
            <a:ext cx="1952000" cy="1539139"/>
          </a:xfrm>
          <a:prstGeom prst="borderCallout1">
            <a:avLst>
              <a:gd name="adj1" fmla="val 496"/>
              <a:gd name="adj2" fmla="val 14211"/>
              <a:gd name="adj3" fmla="val 12833"/>
              <a:gd name="adj4" fmla="val 101779"/>
            </a:avLst>
          </a:prstGeom>
        </p:spPr>
        <p:style>
          <a:lnRef idx="2">
            <a:schemeClr val="accent4"/>
          </a:lnRef>
          <a:fillRef idx="1">
            <a:schemeClr val="lt1"/>
          </a:fillRef>
          <a:effectRef idx="0">
            <a:schemeClr val="accent4"/>
          </a:effectRef>
          <a:fontRef idx="minor">
            <a:schemeClr val="dk1"/>
          </a:fontRef>
        </p:style>
        <p:txBody>
          <a:bodyPr rtlCol="0" anchor="t" anchorCtr="0"/>
          <a:lstStyle/>
          <a:p>
            <a:r>
              <a:rPr lang="en-IE" dirty="0" smtClean="0"/>
              <a:t>If we are looking at 2x 2 table we look at Yates continuity correction</a:t>
            </a:r>
          </a:p>
        </p:txBody>
      </p:sp>
    </p:spTree>
    <p:extLst>
      <p:ext uri="{BB962C8B-B14F-4D97-AF65-F5344CB8AC3E}">
        <p14:creationId xmlns:p14="http://schemas.microsoft.com/office/powerpoint/2010/main" val="4022768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Yate’s Continuity Correction</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Again this is to prevent use making a Type I error</a:t>
            </a:r>
          </a:p>
          <a:p>
            <a:r>
              <a:rPr lang="en-IE" dirty="0" smtClean="0"/>
              <a:t>When we are doing a Chi-square test we are assuming that the probability distribution of the binomial frequencies observed approximate the Chi-square distribution</a:t>
            </a:r>
          </a:p>
          <a:p>
            <a:pPr lvl="1"/>
            <a:r>
              <a:rPr lang="en-IE" dirty="0" smtClean="0"/>
              <a:t>This is not quite correct </a:t>
            </a:r>
          </a:p>
          <a:p>
            <a:pPr lvl="1"/>
            <a:r>
              <a:rPr lang="en-IE" dirty="0" smtClean="0"/>
              <a:t>Yate’s correction adjusts Pearson’s Chi-square by subtracting 0.5 from each of the differences between the observed values and the expected values, which will reduce the Chi-square statistic and its associated p-value</a:t>
            </a:r>
          </a:p>
          <a:p>
            <a:pPr lvl="1"/>
            <a:r>
              <a:rPr lang="en-IE" dirty="0" smtClean="0"/>
              <a:t>Particularly important for small data (larger datasets this can be overcome)</a:t>
            </a:r>
          </a:p>
          <a:p>
            <a:pPr lvl="1"/>
            <a:r>
              <a:rPr lang="en-IE" dirty="0" smtClean="0"/>
              <a:t>May tend to overcorrect – make sure you reflect your research area’s perspective (some would say Yates is unnecessary even for small data). </a:t>
            </a:r>
            <a:endParaRPr lang="en-IE" dirty="0"/>
          </a:p>
        </p:txBody>
      </p:sp>
    </p:spTree>
    <p:extLst>
      <p:ext uri="{BB962C8B-B14F-4D97-AF65-F5344CB8AC3E}">
        <p14:creationId xmlns:p14="http://schemas.microsoft.com/office/powerpoint/2010/main" val="32212692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In R – more simplistic</a:t>
            </a:r>
            <a:endParaRPr lang="en-IE" dirty="0"/>
          </a:p>
        </p:txBody>
      </p:sp>
      <p:sp>
        <p:nvSpPr>
          <p:cNvPr id="6" name="Content Placeholder 5"/>
          <p:cNvSpPr>
            <a:spLocks noGrp="1"/>
          </p:cNvSpPr>
          <p:nvPr>
            <p:ph sz="quarter" idx="1"/>
          </p:nvPr>
        </p:nvSpPr>
        <p:spPr/>
        <p:txBody>
          <a:bodyPr>
            <a:noAutofit/>
          </a:bodyPr>
          <a:lstStyle/>
          <a:p>
            <a:pPr marL="0" indent="0">
              <a:buNone/>
            </a:pPr>
            <a:r>
              <a:rPr lang="en-IE" sz="1800" dirty="0" smtClean="0">
                <a:latin typeface="Courier New" panose="02070309020205020404" pitchFamily="49" charset="0"/>
                <a:cs typeface="Courier New" panose="02070309020205020404" pitchFamily="49" charset="0"/>
              </a:rPr>
              <a:t>#Create your contingency table</a:t>
            </a:r>
          </a:p>
          <a:p>
            <a:pPr marL="0" indent="0">
              <a:buNone/>
            </a:pPr>
            <a:r>
              <a:rPr lang="en-IE" sz="1800" dirty="0" err="1" smtClean="0">
                <a:latin typeface="Courier New" panose="02070309020205020404" pitchFamily="49" charset="0"/>
                <a:cs typeface="Courier New" panose="02070309020205020404" pitchFamily="49" charset="0"/>
              </a:rPr>
              <a:t>mytable</a:t>
            </a:r>
            <a:r>
              <a:rPr lang="en-IE" sz="1800" dirty="0">
                <a:latin typeface="Courier New" panose="02070309020205020404" pitchFamily="49" charset="0"/>
                <a:cs typeface="Courier New" panose="02070309020205020404" pitchFamily="49" charset="0"/>
              </a:rPr>
              <a:t>&lt;-</a:t>
            </a:r>
            <a:r>
              <a:rPr lang="en-IE" sz="1800" dirty="0" err="1">
                <a:latin typeface="Courier New" panose="02070309020205020404" pitchFamily="49" charset="0"/>
                <a:cs typeface="Courier New" panose="02070309020205020404" pitchFamily="49" charset="0"/>
              </a:rPr>
              <a:t>xtabs</a:t>
            </a:r>
            <a:r>
              <a:rPr lang="en-IE" sz="1800" dirty="0">
                <a:latin typeface="Courier New" panose="02070309020205020404" pitchFamily="49" charset="0"/>
                <a:cs typeface="Courier New" panose="02070309020205020404" pitchFamily="49" charset="0"/>
              </a:rPr>
              <a:t>(~</a:t>
            </a:r>
            <a:r>
              <a:rPr lang="en-IE" sz="1800" dirty="0" err="1">
                <a:latin typeface="Courier New" panose="02070309020205020404" pitchFamily="49" charset="0"/>
                <a:cs typeface="Courier New" panose="02070309020205020404" pitchFamily="49" charset="0"/>
              </a:rPr>
              <a:t>ubullsch+rsex</a:t>
            </a:r>
            <a:r>
              <a:rPr lang="en-IE" sz="1800" dirty="0">
                <a:latin typeface="Courier New" panose="02070309020205020404" pitchFamily="49" charset="0"/>
                <a:cs typeface="Courier New" panose="02070309020205020404" pitchFamily="49" charset="0"/>
              </a:rPr>
              <a:t>, data=bully</a:t>
            </a:r>
            <a:r>
              <a:rPr lang="en-IE" sz="1800" dirty="0" smtClean="0">
                <a:latin typeface="Courier New" panose="02070309020205020404" pitchFamily="49" charset="0"/>
                <a:cs typeface="Courier New" panose="02070309020205020404" pitchFamily="49" charset="0"/>
              </a:rPr>
              <a:t>)</a:t>
            </a:r>
          </a:p>
          <a:p>
            <a:pPr marL="0" indent="0">
              <a:buNone/>
            </a:pPr>
            <a:endParaRPr lang="en-IE" sz="1800" dirty="0" smtClean="0">
              <a:latin typeface="Courier New" panose="02070309020205020404" pitchFamily="49" charset="0"/>
              <a:cs typeface="Courier New" panose="02070309020205020404" pitchFamily="49" charset="0"/>
            </a:endParaRPr>
          </a:p>
          <a:p>
            <a:pPr marL="0" indent="0">
              <a:buNone/>
            </a:pPr>
            <a:r>
              <a:rPr lang="en-IE" sz="1800" dirty="0" err="1">
                <a:latin typeface="Courier New" panose="02070309020205020404" pitchFamily="49" charset="0"/>
                <a:cs typeface="Courier New" panose="02070309020205020404" pitchFamily="49" charset="0"/>
              </a:rPr>
              <a:t>ctest</a:t>
            </a:r>
            <a:r>
              <a:rPr lang="en-IE" sz="1800" dirty="0">
                <a:latin typeface="Courier New" panose="02070309020205020404" pitchFamily="49" charset="0"/>
                <a:cs typeface="Courier New" panose="02070309020205020404" pitchFamily="49" charset="0"/>
              </a:rPr>
              <a:t>&lt;-</a:t>
            </a:r>
            <a:r>
              <a:rPr lang="en-IE" sz="1800" dirty="0" err="1">
                <a:latin typeface="Courier New" panose="02070309020205020404" pitchFamily="49" charset="0"/>
                <a:cs typeface="Courier New" panose="02070309020205020404" pitchFamily="49" charset="0"/>
              </a:rPr>
              <a:t>chisq.test</a:t>
            </a:r>
            <a:r>
              <a:rPr lang="en-IE" sz="1800" dirty="0">
                <a:latin typeface="Courier New" panose="02070309020205020404" pitchFamily="49" charset="0"/>
                <a:cs typeface="Courier New" panose="02070309020205020404" pitchFamily="49" charset="0"/>
              </a:rPr>
              <a:t>(</a:t>
            </a:r>
            <a:r>
              <a:rPr lang="en-IE" sz="1800" dirty="0" err="1">
                <a:latin typeface="Courier New" panose="02070309020205020404" pitchFamily="49" charset="0"/>
                <a:cs typeface="Courier New" panose="02070309020205020404" pitchFamily="49" charset="0"/>
              </a:rPr>
              <a:t>mytable</a:t>
            </a:r>
            <a:r>
              <a:rPr lang="en-IE" sz="1800" dirty="0">
                <a:latin typeface="Courier New" panose="02070309020205020404" pitchFamily="49" charset="0"/>
                <a:cs typeface="Courier New" panose="02070309020205020404" pitchFamily="49" charset="0"/>
              </a:rPr>
              <a:t>, </a:t>
            </a:r>
            <a:r>
              <a:rPr lang="en-IE" sz="1800" dirty="0" smtClean="0">
                <a:latin typeface="Courier New" panose="02070309020205020404" pitchFamily="49" charset="0"/>
                <a:cs typeface="Courier New" panose="02070309020205020404" pitchFamily="49" charset="0"/>
              </a:rPr>
              <a:t>correct=TRUE)#chi square test</a:t>
            </a:r>
          </a:p>
          <a:p>
            <a:pPr marL="0" indent="0">
              <a:buNone/>
            </a:pPr>
            <a:r>
              <a:rPr lang="en-IE" sz="1800" dirty="0" smtClean="0">
                <a:latin typeface="Courier New" panose="02070309020205020404" pitchFamily="49" charset="0"/>
                <a:cs typeface="Courier New" panose="02070309020205020404" pitchFamily="49" charset="0"/>
              </a:rPr>
              <a:t>#correct=TRUE </a:t>
            </a:r>
            <a:r>
              <a:rPr lang="en-IE" sz="1800" dirty="0">
                <a:latin typeface="Courier New" panose="02070309020205020404" pitchFamily="49" charset="0"/>
                <a:cs typeface="Courier New" panose="02070309020205020404" pitchFamily="49" charset="0"/>
              </a:rPr>
              <a:t>to get Yates correction needed for 2x2 table</a:t>
            </a:r>
          </a:p>
          <a:p>
            <a:pPr marL="0" indent="0">
              <a:buNone/>
            </a:pPr>
            <a:endParaRPr lang="en-IE" sz="1800" dirty="0" smtClean="0">
              <a:latin typeface="Courier New" panose="02070309020205020404" pitchFamily="49" charset="0"/>
              <a:cs typeface="Courier New" panose="02070309020205020404" pitchFamily="49" charset="0"/>
            </a:endParaRPr>
          </a:p>
          <a:p>
            <a:pPr marL="0" indent="0">
              <a:buNone/>
            </a:pPr>
            <a:r>
              <a:rPr lang="en-IE" sz="1800" dirty="0" err="1" smtClean="0">
                <a:latin typeface="Courier New" panose="02070309020205020404" pitchFamily="49" charset="0"/>
                <a:cs typeface="Courier New" panose="02070309020205020404" pitchFamily="49" charset="0"/>
              </a:rPr>
              <a:t>ctest#will</a:t>
            </a:r>
            <a:r>
              <a:rPr lang="en-IE" sz="1800" dirty="0" smtClean="0">
                <a:latin typeface="Courier New" panose="02070309020205020404" pitchFamily="49" charset="0"/>
                <a:cs typeface="Courier New" panose="02070309020205020404" pitchFamily="49" charset="0"/>
              </a:rPr>
              <a:t> give you the details of the test statistic and p-value</a:t>
            </a:r>
          </a:p>
          <a:p>
            <a:pPr marL="0" indent="0">
              <a:buNone/>
            </a:pPr>
            <a:r>
              <a:rPr lang="en-IE" sz="1800" dirty="0" err="1" smtClean="0">
                <a:latin typeface="Courier New" panose="02070309020205020404" pitchFamily="49" charset="0"/>
                <a:cs typeface="Courier New" panose="02070309020205020404" pitchFamily="49" charset="0"/>
              </a:rPr>
              <a:t>ctest$expected#expected</a:t>
            </a:r>
            <a:r>
              <a:rPr lang="en-IE" sz="1800" dirty="0" smtClean="0">
                <a:latin typeface="Courier New" panose="02070309020205020404" pitchFamily="49" charset="0"/>
                <a:cs typeface="Courier New" panose="02070309020205020404" pitchFamily="49" charset="0"/>
              </a:rPr>
              <a:t> frequencies</a:t>
            </a:r>
          </a:p>
          <a:p>
            <a:pPr marL="0" indent="0">
              <a:buNone/>
            </a:pPr>
            <a:r>
              <a:rPr lang="en-IE" sz="1800" dirty="0" err="1" smtClean="0">
                <a:latin typeface="Courier New" panose="02070309020205020404" pitchFamily="49" charset="0"/>
                <a:cs typeface="Courier New" panose="02070309020205020404" pitchFamily="49" charset="0"/>
              </a:rPr>
              <a:t>ctest$observed#observed</a:t>
            </a:r>
            <a:r>
              <a:rPr lang="en-IE" sz="1800" dirty="0" smtClean="0">
                <a:latin typeface="Courier New" panose="02070309020205020404" pitchFamily="49" charset="0"/>
                <a:cs typeface="Courier New" panose="02070309020205020404" pitchFamily="49" charset="0"/>
              </a:rPr>
              <a:t> frequencies</a:t>
            </a:r>
          </a:p>
          <a:p>
            <a:pPr marL="0" indent="0">
              <a:buNone/>
            </a:pPr>
            <a:r>
              <a:rPr lang="en-IE" sz="1800" dirty="0" err="1" smtClean="0">
                <a:latin typeface="Courier New" panose="02070309020205020404" pitchFamily="49" charset="0"/>
                <a:cs typeface="Courier New" panose="02070309020205020404" pitchFamily="49" charset="0"/>
              </a:rPr>
              <a:t>ctest$p.value</a:t>
            </a:r>
            <a:endParaRPr lang="en-IE" sz="1800" dirty="0" smtClean="0">
              <a:latin typeface="Courier New" panose="02070309020205020404" pitchFamily="49" charset="0"/>
              <a:cs typeface="Courier New" panose="02070309020205020404" pitchFamily="49" charset="0"/>
            </a:endParaRPr>
          </a:p>
          <a:p>
            <a:pPr marL="0" indent="0">
              <a:buNone/>
            </a:pPr>
            <a:endParaRPr lang="en-IE" sz="1800" dirty="0">
              <a:latin typeface="Courier New" panose="02070309020205020404" pitchFamily="49" charset="0"/>
              <a:cs typeface="Courier New" panose="02070309020205020404" pitchFamily="49" charset="0"/>
            </a:endParaRPr>
          </a:p>
          <a:p>
            <a:pPr marL="0" indent="0">
              <a:buNone/>
            </a:pPr>
            <a:r>
              <a:rPr lang="en-IE" sz="1800" dirty="0" smtClean="0">
                <a:latin typeface="Courier New" panose="02070309020205020404" pitchFamily="49" charset="0"/>
                <a:cs typeface="Courier New" panose="02070309020205020404" pitchFamily="49" charset="0"/>
              </a:rPr>
              <a:t>OUTPUT:</a:t>
            </a:r>
            <a:endParaRPr lang="en-IE" sz="1800" dirty="0">
              <a:latin typeface="Courier New" panose="02070309020205020404" pitchFamily="49" charset="0"/>
              <a:cs typeface="Courier New" panose="02070309020205020404" pitchFamily="49" charset="0"/>
            </a:endParaRPr>
          </a:p>
          <a:p>
            <a:pPr marL="0" indent="0">
              <a:buNone/>
            </a:pPr>
            <a:r>
              <a:rPr lang="en-IE" sz="1800" dirty="0">
                <a:latin typeface="Courier New" panose="02070309020205020404" pitchFamily="49" charset="0"/>
                <a:cs typeface="Courier New" panose="02070309020205020404" pitchFamily="49" charset="0"/>
              </a:rPr>
              <a:t>X-squared = 2.3005, </a:t>
            </a:r>
            <a:r>
              <a:rPr lang="en-IE" sz="1800" dirty="0" err="1">
                <a:latin typeface="Courier New" panose="02070309020205020404" pitchFamily="49" charset="0"/>
                <a:cs typeface="Courier New" panose="02070309020205020404" pitchFamily="49" charset="0"/>
              </a:rPr>
              <a:t>df</a:t>
            </a:r>
            <a:r>
              <a:rPr lang="en-IE" sz="1800" dirty="0">
                <a:latin typeface="Courier New" panose="02070309020205020404" pitchFamily="49" charset="0"/>
                <a:cs typeface="Courier New" panose="02070309020205020404" pitchFamily="49" charset="0"/>
              </a:rPr>
              <a:t> = 1, p-value = 0.1293</a:t>
            </a:r>
          </a:p>
        </p:txBody>
      </p:sp>
    </p:spTree>
    <p:extLst>
      <p:ext uri="{BB962C8B-B14F-4D97-AF65-F5344CB8AC3E}">
        <p14:creationId xmlns:p14="http://schemas.microsoft.com/office/powerpoint/2010/main" val="3839659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smtClean="0"/>
              <a:t>Chi Square Statistic</a:t>
            </a:r>
            <a:endParaRPr lang="en-IE" dirty="0"/>
          </a:p>
        </p:txBody>
      </p:sp>
      <p:sp>
        <p:nvSpPr>
          <p:cNvPr id="2" name="Date Placeholder 1"/>
          <p:cNvSpPr>
            <a:spLocks noGrp="1"/>
          </p:cNvSpPr>
          <p:nvPr>
            <p:ph type="dt" sz="half" idx="10"/>
          </p:nvPr>
        </p:nvSpPr>
        <p:spPr/>
        <p:txBody>
          <a:bodyPr/>
          <a:lstStyle/>
          <a:p>
            <a:endParaRPr lang="en-IE" dirty="0"/>
          </a:p>
        </p:txBody>
      </p:sp>
      <p:sp>
        <p:nvSpPr>
          <p:cNvPr id="6" name="Content Placeholder 5"/>
          <p:cNvSpPr>
            <a:spLocks noGrp="1"/>
          </p:cNvSpPr>
          <p:nvPr>
            <p:ph sz="quarter" idx="1"/>
          </p:nvPr>
        </p:nvSpPr>
        <p:spPr/>
        <p:txBody>
          <a:bodyPr>
            <a:normAutofit fontScale="92500" lnSpcReduction="10000"/>
          </a:bodyPr>
          <a:lstStyle/>
          <a:p>
            <a:r>
              <a:rPr lang="en-US" dirty="0" smtClean="0"/>
              <a:t>Measures the amount of discrepancy between the ideal sample (expected frequencies from H</a:t>
            </a:r>
            <a:r>
              <a:rPr lang="en-US" baseline="-25000" dirty="0" smtClean="0"/>
              <a:t>0</a:t>
            </a:r>
            <a:r>
              <a:rPr lang="en-US" dirty="0" smtClean="0"/>
              <a:t>) and the actual sample data (the observed frequencies = </a:t>
            </a:r>
            <a:r>
              <a:rPr lang="en-US" dirty="0" err="1" smtClean="0"/>
              <a:t>f</a:t>
            </a:r>
            <a:r>
              <a:rPr lang="en-US" baseline="-25000" dirty="0" err="1" smtClean="0"/>
              <a:t>o</a:t>
            </a:r>
            <a:r>
              <a:rPr lang="en-US" dirty="0" smtClean="0"/>
              <a:t>).  </a:t>
            </a:r>
          </a:p>
          <a:p>
            <a:pPr lvl="1"/>
            <a:r>
              <a:rPr lang="en-US" dirty="0" smtClean="0"/>
              <a:t>A large discrepancy results in a large value for chi-square which indicates that the data do not fit the null hypothesis and the hypothesis does not hold. </a:t>
            </a:r>
            <a:endParaRPr lang="en-IE" dirty="0" smtClean="0"/>
          </a:p>
          <a:p>
            <a:pPr lvl="1"/>
            <a:r>
              <a:rPr lang="en-IE" dirty="0" smtClean="0"/>
              <a:t>We compare our test statistic to the Chi Square distribution (in the form of a table) and we can get the probability that any deviation in the observed from the expected is due to chance only</a:t>
            </a:r>
          </a:p>
          <a:p>
            <a:r>
              <a:rPr lang="en-IE" dirty="0"/>
              <a:t>For one degree of freedom</a:t>
            </a:r>
          </a:p>
          <a:p>
            <a:pPr lvl="1"/>
            <a:r>
              <a:rPr lang="en-IE" dirty="0"/>
              <a:t>The critical value associated with p = 0.05 for Chi Square is 3.84 </a:t>
            </a:r>
          </a:p>
          <a:p>
            <a:pPr lvl="1"/>
            <a:r>
              <a:rPr lang="en-IE" dirty="0"/>
              <a:t>The critical value associated with p =0.01 it is 6.64</a:t>
            </a:r>
          </a:p>
          <a:p>
            <a:pPr lvl="1"/>
            <a:r>
              <a:rPr lang="en-IE" i="1" dirty="0"/>
              <a:t>Chi-square values higher than this critical value are associated with a statistically low probability that H</a:t>
            </a:r>
            <a:r>
              <a:rPr lang="en-IE" i="1" baseline="-25000" dirty="0"/>
              <a:t>0</a:t>
            </a:r>
            <a:r>
              <a:rPr lang="en-IE" i="1" dirty="0"/>
              <a:t> holds.</a:t>
            </a:r>
          </a:p>
          <a:p>
            <a:pPr lvl="1"/>
            <a:endParaRPr lang="en-IE" dirty="0" smtClean="0"/>
          </a:p>
          <a:p>
            <a:endParaRPr lang="en-IE" dirty="0"/>
          </a:p>
        </p:txBody>
      </p:sp>
    </p:spTree>
    <p:extLst>
      <p:ext uri="{BB962C8B-B14F-4D97-AF65-F5344CB8AC3E}">
        <p14:creationId xmlns:p14="http://schemas.microsoft.com/office/powerpoint/2010/main" val="25862232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smtClean="0"/>
              <a:t>Chi-Square Test for Independence</a:t>
            </a:r>
            <a:endParaRPr lang="en-IE" dirty="0"/>
          </a:p>
        </p:txBody>
      </p:sp>
      <p:sp>
        <p:nvSpPr>
          <p:cNvPr id="4" name="Date Placeholder 3"/>
          <p:cNvSpPr>
            <a:spLocks noGrp="1"/>
          </p:cNvSpPr>
          <p:nvPr>
            <p:ph type="dt" sz="half" idx="10"/>
          </p:nvPr>
        </p:nvSpPr>
        <p:spPr/>
        <p:txBody>
          <a:bodyPr/>
          <a:lstStyle/>
          <a:p>
            <a:endParaRPr lang="en-IE" dirty="0"/>
          </a:p>
        </p:txBody>
      </p:sp>
      <p:sp>
        <p:nvSpPr>
          <p:cNvPr id="7" name="Content Placeholder 6"/>
          <p:cNvSpPr>
            <a:spLocks noGrp="1"/>
          </p:cNvSpPr>
          <p:nvPr>
            <p:ph sz="quarter" idx="1"/>
          </p:nvPr>
        </p:nvSpPr>
        <p:spPr/>
        <p:txBody>
          <a:bodyPr/>
          <a:lstStyle/>
          <a:p>
            <a:r>
              <a:rPr lang="en-IE" dirty="0" smtClean="0"/>
              <a:t>Reporting the findings</a:t>
            </a:r>
          </a:p>
          <a:p>
            <a:pPr marL="0" indent="0">
              <a:buNone/>
            </a:pPr>
            <a:endParaRPr lang="en-IE" dirty="0"/>
          </a:p>
          <a:p>
            <a:pPr marL="0" indent="0">
              <a:buNone/>
            </a:pPr>
            <a:r>
              <a:rPr lang="en-IE" dirty="0" smtClean="0">
                <a:latin typeface="Times New Roman" panose="02020603050405020304" pitchFamily="18" charset="0"/>
                <a:cs typeface="Times New Roman" panose="02020603050405020304" pitchFamily="18" charset="0"/>
              </a:rPr>
              <a:t>A Chi-Square test for independence (with Yates’ Continuity Correction) indicated no significant association between gender and reported experience of bullying, </a:t>
            </a:r>
            <a:r>
              <a:rPr lang="el-GR" dirty="0" smtClean="0">
                <a:latin typeface="Times New Roman" panose="02020603050405020304" pitchFamily="18" charset="0"/>
                <a:cs typeface="Times New Roman" panose="02020603050405020304" pitchFamily="18" charset="0"/>
              </a:rPr>
              <a:t>χ</a:t>
            </a:r>
            <a:r>
              <a:rPr lang="en-IE" baseline="30000" dirty="0" smtClean="0">
                <a:latin typeface="Times New Roman" panose="02020603050405020304" pitchFamily="18" charset="0"/>
                <a:cs typeface="Times New Roman" panose="02020603050405020304" pitchFamily="18" charset="0"/>
              </a:rPr>
              <a:t>2</a:t>
            </a:r>
            <a:r>
              <a:rPr lang="en-IE" dirty="0" smtClean="0">
                <a:latin typeface="Times New Roman" panose="02020603050405020304" pitchFamily="18" charset="0"/>
                <a:cs typeface="Times New Roman" panose="02020603050405020304" pitchFamily="18" charset="0"/>
              </a:rPr>
              <a:t>(1,n=801)=2.30,p=.13, phi=-.056).</a:t>
            </a:r>
            <a:endParaRPr lang="en-IE"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1132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Repeated Measures Categorical Variables</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IE" dirty="0" smtClean="0"/>
              <a:t>Use </a:t>
            </a:r>
            <a:r>
              <a:rPr lang="en-IE" dirty="0" err="1" smtClean="0"/>
              <a:t>McNemar’s</a:t>
            </a:r>
            <a:r>
              <a:rPr lang="en-IE" dirty="0" smtClean="0"/>
              <a:t> test</a:t>
            </a:r>
          </a:p>
          <a:p>
            <a:r>
              <a:rPr lang="en-IE" dirty="0" smtClean="0"/>
              <a:t>Matched Samples or repeated measures (pre-test/post-test)</a:t>
            </a:r>
          </a:p>
          <a:p>
            <a:pPr lvl="1"/>
            <a:r>
              <a:rPr lang="en-IE" dirty="0" smtClean="0"/>
              <a:t>Two variables one recorded at Time 1 and one recorded at Time 2 (after an intervention)</a:t>
            </a:r>
          </a:p>
          <a:p>
            <a:r>
              <a:rPr lang="en-IE" dirty="0" smtClean="0"/>
              <a:t>Use for categorical variables with two response options</a:t>
            </a:r>
          </a:p>
          <a:p>
            <a:pPr lvl="1"/>
            <a:r>
              <a:rPr lang="en-IE" dirty="0" smtClean="0"/>
              <a:t>For 3 or more use Cochran’s Q-test</a:t>
            </a:r>
          </a:p>
          <a:p>
            <a:pPr marL="0" indent="0">
              <a:buNone/>
            </a:pPr>
            <a:r>
              <a:rPr lang="en-IE" dirty="0" smtClean="0"/>
              <a:t>In R: </a:t>
            </a:r>
            <a:r>
              <a:rPr lang="en-IE" dirty="0" err="1"/>
              <a:t>mcnemar.test</a:t>
            </a:r>
            <a:endParaRPr lang="en-IE" dirty="0"/>
          </a:p>
          <a:p>
            <a:pPr marL="0" indent="0">
              <a:buNone/>
            </a:pPr>
            <a:endParaRPr lang="en-IE" dirty="0"/>
          </a:p>
        </p:txBody>
      </p:sp>
    </p:spTree>
    <p:extLst>
      <p:ext uri="{BB962C8B-B14F-4D97-AF65-F5344CB8AC3E}">
        <p14:creationId xmlns:p14="http://schemas.microsoft.com/office/powerpoint/2010/main" val="670996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ANOVA</a:t>
            </a:r>
            <a:endParaRPr lang="en-US"/>
          </a:p>
        </p:txBody>
      </p:sp>
      <p:sp>
        <p:nvSpPr>
          <p:cNvPr id="15363" name="Rectangle 3"/>
          <p:cNvSpPr>
            <a:spLocks noGrp="1" noChangeArrowheads="1"/>
          </p:cNvSpPr>
          <p:nvPr>
            <p:ph type="body" idx="1"/>
          </p:nvPr>
        </p:nvSpPr>
        <p:spPr/>
        <p:txBody>
          <a:bodyPr>
            <a:normAutofit fontScale="92500" lnSpcReduction="10000"/>
          </a:bodyPr>
          <a:lstStyle/>
          <a:p>
            <a:r>
              <a:rPr lang="en-GB" dirty="0" smtClean="0"/>
              <a:t>Factors: the overall ‘things’ being compared (e.g. age, task, score)</a:t>
            </a:r>
          </a:p>
          <a:p>
            <a:r>
              <a:rPr lang="en-GB" dirty="0" smtClean="0"/>
              <a:t>Levels: the elements of the factor (young v old and naming v reading aloud)</a:t>
            </a:r>
          </a:p>
          <a:p>
            <a:r>
              <a:rPr lang="en-GB" dirty="0" smtClean="0"/>
              <a:t>F- statistic or F-ratio</a:t>
            </a:r>
          </a:p>
          <a:p>
            <a:pPr lvl="1"/>
            <a:r>
              <a:rPr lang="en-GB" dirty="0" smtClean="0"/>
              <a:t>Magnitude of the difference between the different conditions</a:t>
            </a:r>
          </a:p>
          <a:p>
            <a:pPr lvl="2"/>
            <a:r>
              <a:rPr lang="en-US" dirty="0" smtClean="0"/>
              <a:t>Similar to z or t-score as it compares the amount of systematic variance in the data to the amount of unsystematic variance. </a:t>
            </a:r>
          </a:p>
          <a:p>
            <a:pPr lvl="1"/>
            <a:r>
              <a:rPr lang="en-US" dirty="0" smtClean="0"/>
              <a:t>It is the ratio of the experimental effect to the individual differences in performance.</a:t>
            </a:r>
          </a:p>
          <a:p>
            <a:pPr lvl="1"/>
            <a:r>
              <a:rPr lang="en-US" dirty="0" smtClean="0"/>
              <a:t>Less than 1, it must represent a non-significant event (so you always want a F-ratio greater than 1)</a:t>
            </a:r>
          </a:p>
          <a:p>
            <a:pPr lvl="1"/>
            <a:r>
              <a:rPr lang="en-US" dirty="0" smtClean="0">
                <a:sym typeface="Wingdings" pitchFamily="2" charset="2"/>
              </a:rPr>
              <a:t>Degrees of freedom – depends on the number of factors and the number of levels</a:t>
            </a:r>
            <a:endParaRPr lang="en-GB" dirty="0" smtClean="0"/>
          </a:p>
          <a:p>
            <a:pPr lvl="1"/>
            <a:endParaRPr lang="en-US" dirty="0" smtClean="0"/>
          </a:p>
        </p:txBody>
      </p:sp>
    </p:spTree>
    <p:extLst>
      <p:ext uri="{BB962C8B-B14F-4D97-AF65-F5344CB8AC3E}">
        <p14:creationId xmlns:p14="http://schemas.microsoft.com/office/powerpoint/2010/main" val="3556941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Repeated Measures Categorical Variables</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IE" dirty="0" smtClean="0"/>
              <a:t>You can try this by using one of </a:t>
            </a:r>
            <a:r>
              <a:rPr lang="en-IE" dirty="0" err="1" smtClean="0"/>
              <a:t>Pallant’s</a:t>
            </a:r>
            <a:r>
              <a:rPr lang="en-IE" dirty="0" smtClean="0"/>
              <a:t> Dataset</a:t>
            </a:r>
          </a:p>
          <a:p>
            <a:pPr lvl="1"/>
            <a:r>
              <a:rPr lang="en-IE" dirty="0" smtClean="0"/>
              <a:t>experiment.dat</a:t>
            </a:r>
          </a:p>
          <a:p>
            <a:pPr lvl="1"/>
            <a:r>
              <a:rPr lang="en-IE" dirty="0" smtClean="0"/>
              <a:t>Fields Time1 Clinical Depression, Time 2 Clinical Depression</a:t>
            </a:r>
          </a:p>
          <a:p>
            <a:pPr lvl="1"/>
            <a:r>
              <a:rPr lang="en-IE" dirty="0" smtClean="0"/>
              <a:t>You should get a conclusion that indicates there is no significant change in those diagnosed as clinically depressed after the program of treatment </a:t>
            </a:r>
          </a:p>
        </p:txBody>
      </p:sp>
    </p:spTree>
    <p:extLst>
      <p:ext uri="{BB962C8B-B14F-4D97-AF65-F5344CB8AC3E}">
        <p14:creationId xmlns:p14="http://schemas.microsoft.com/office/powerpoint/2010/main" val="25662851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Back to Hypothesis Testing</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27357631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Type I Errors</a:t>
            </a:r>
            <a:endParaRPr lang="en-US"/>
          </a:p>
        </p:txBody>
      </p:sp>
      <p:sp>
        <p:nvSpPr>
          <p:cNvPr id="23555" name="Rectangle 3"/>
          <p:cNvSpPr>
            <a:spLocks noGrp="1" noChangeArrowheads="1"/>
          </p:cNvSpPr>
          <p:nvPr>
            <p:ph type="body" idx="1"/>
          </p:nvPr>
        </p:nvSpPr>
        <p:spPr/>
        <p:txBody>
          <a:bodyPr>
            <a:normAutofit fontScale="92500"/>
          </a:bodyPr>
          <a:lstStyle/>
          <a:p>
            <a:r>
              <a:rPr lang="en-US" dirty="0" smtClean="0"/>
              <a:t>Occur when the sample data appear to show an effect/difference when, in fact, there is none in the population. </a:t>
            </a:r>
          </a:p>
          <a:p>
            <a:r>
              <a:rPr lang="en-US" dirty="0" smtClean="0"/>
              <a:t>In this case the researcher will reject the null hypothesis and falsely conclude that there is an effect/difference.</a:t>
            </a:r>
          </a:p>
          <a:p>
            <a:r>
              <a:rPr lang="en-US" dirty="0" smtClean="0"/>
              <a:t>Type I errors are caused by unusual, unrepresentative samples. </a:t>
            </a:r>
          </a:p>
          <a:p>
            <a:r>
              <a:rPr lang="en-US" dirty="0" smtClean="0"/>
              <a:t>Just by chance the researcher selects an extreme sample with the result that the sample falls in the critical region even though there is no effect.  </a:t>
            </a:r>
          </a:p>
          <a:p>
            <a:r>
              <a:rPr lang="en-US" dirty="0" smtClean="0"/>
              <a:t>The hypothesis test is structured so that Type I errors are very unlikely</a:t>
            </a:r>
          </a:p>
          <a:p>
            <a:r>
              <a:rPr lang="en-US" dirty="0"/>
              <a:t>S</a:t>
            </a:r>
            <a:r>
              <a:rPr lang="en-US" dirty="0" smtClean="0"/>
              <a:t>pecifically, the probability of a Type I error is equal to the alpha level.</a:t>
            </a:r>
          </a:p>
          <a:p>
            <a:pPr marL="0" indent="0">
              <a:buNone/>
            </a:pPr>
            <a:endParaRPr lang="en-US" dirty="0"/>
          </a:p>
        </p:txBody>
      </p:sp>
    </p:spTree>
    <p:extLst>
      <p:ext uri="{BB962C8B-B14F-4D97-AF65-F5344CB8AC3E}">
        <p14:creationId xmlns:p14="http://schemas.microsoft.com/office/powerpoint/2010/main" val="32832001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Type II Errors</a:t>
            </a:r>
            <a:endParaRPr lang="en-US"/>
          </a:p>
        </p:txBody>
      </p:sp>
      <p:sp>
        <p:nvSpPr>
          <p:cNvPr id="26627" name="Rectangle 3"/>
          <p:cNvSpPr>
            <a:spLocks noGrp="1" noChangeArrowheads="1"/>
          </p:cNvSpPr>
          <p:nvPr>
            <p:ph type="body" idx="1"/>
          </p:nvPr>
        </p:nvSpPr>
        <p:spPr/>
        <p:txBody>
          <a:bodyPr/>
          <a:lstStyle/>
          <a:p>
            <a:r>
              <a:rPr lang="en-US" dirty="0" smtClean="0"/>
              <a:t>Occurs when the sample does not appear to have an effect/difference when in fact this exists in the population.</a:t>
            </a:r>
          </a:p>
          <a:p>
            <a:r>
              <a:rPr lang="en-US" dirty="0" smtClean="0"/>
              <a:t>In this case, the researcher will fail to reject the null hypothesis.</a:t>
            </a:r>
          </a:p>
          <a:p>
            <a:r>
              <a:rPr lang="en-US" dirty="0" smtClean="0"/>
              <a:t>Type II errors are commonly the result of a very small effects/differences (not large enough to show up in the research study).</a:t>
            </a:r>
          </a:p>
        </p:txBody>
      </p:sp>
    </p:spTree>
    <p:extLst>
      <p:ext uri="{BB962C8B-B14F-4D97-AF65-F5344CB8AC3E}">
        <p14:creationId xmlns:p14="http://schemas.microsoft.com/office/powerpoint/2010/main" val="39903924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Power of a Hypothesis Test</a:t>
            </a:r>
          </a:p>
        </p:txBody>
      </p:sp>
      <p:sp>
        <p:nvSpPr>
          <p:cNvPr id="4099" name="Rectangle 3"/>
          <p:cNvSpPr>
            <a:spLocks noGrp="1" noChangeArrowheads="1"/>
          </p:cNvSpPr>
          <p:nvPr>
            <p:ph type="body" idx="1"/>
          </p:nvPr>
        </p:nvSpPr>
        <p:spPr/>
        <p:txBody>
          <a:bodyPr/>
          <a:lstStyle/>
          <a:p>
            <a:r>
              <a:rPr lang="en-US" dirty="0"/>
              <a:t>The </a:t>
            </a:r>
            <a:r>
              <a:rPr lang="en-US" b="1" dirty="0"/>
              <a:t>power</a:t>
            </a:r>
            <a:r>
              <a:rPr lang="en-US" dirty="0"/>
              <a:t> </a:t>
            </a:r>
            <a:r>
              <a:rPr lang="el-GR" dirty="0" smtClean="0">
                <a:latin typeface="Times New Roman"/>
                <a:cs typeface="Times New Roman"/>
              </a:rPr>
              <a:t>β</a:t>
            </a:r>
            <a:r>
              <a:rPr lang="en-IE" dirty="0" smtClean="0">
                <a:latin typeface="Times New Roman"/>
                <a:cs typeface="Times New Roman"/>
              </a:rPr>
              <a:t> </a:t>
            </a:r>
            <a:r>
              <a:rPr lang="en-US" dirty="0" smtClean="0"/>
              <a:t>of </a:t>
            </a:r>
            <a:r>
              <a:rPr lang="en-US" dirty="0"/>
              <a:t>a hypothesis test is defined is the probability that the test will reject the null hypothesis when </a:t>
            </a:r>
            <a:r>
              <a:rPr lang="en-US" dirty="0" smtClean="0"/>
              <a:t>there is no effect</a:t>
            </a:r>
            <a:r>
              <a:rPr lang="en-US" dirty="0"/>
              <a:t>.  </a:t>
            </a:r>
          </a:p>
          <a:p>
            <a:r>
              <a:rPr lang="en-US" dirty="0"/>
              <a:t>The power of a test depends on a variety of factors including the size of the </a:t>
            </a:r>
            <a:r>
              <a:rPr lang="en-US" dirty="0" smtClean="0"/>
              <a:t>effect </a:t>
            </a:r>
            <a:r>
              <a:rPr lang="en-US" dirty="0"/>
              <a:t>and the size of the sample. </a:t>
            </a:r>
          </a:p>
        </p:txBody>
      </p:sp>
    </p:spTree>
    <p:extLst>
      <p:ext uri="{BB962C8B-B14F-4D97-AF65-F5344CB8AC3E}">
        <p14:creationId xmlns:p14="http://schemas.microsoft.com/office/powerpoint/2010/main" val="16492808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Power analysis</a:t>
            </a:r>
            <a:endParaRPr lang="en-IE" dirty="0"/>
          </a:p>
        </p:txBody>
      </p:sp>
      <p:sp>
        <p:nvSpPr>
          <p:cNvPr id="3" name="Content Placeholder 2"/>
          <p:cNvSpPr>
            <a:spLocks noGrp="1"/>
          </p:cNvSpPr>
          <p:nvPr>
            <p:ph sz="quarter" idx="1"/>
          </p:nvPr>
        </p:nvSpPr>
        <p:spPr/>
        <p:txBody>
          <a:bodyPr/>
          <a:lstStyle/>
          <a:p>
            <a:r>
              <a:rPr lang="en-IE" dirty="0" smtClean="0"/>
              <a:t>An </a:t>
            </a:r>
            <a:r>
              <a:rPr lang="en-IE" dirty="0"/>
              <a:t>important aspect of experimental design. </a:t>
            </a:r>
            <a:endParaRPr lang="en-IE" dirty="0" smtClean="0"/>
          </a:p>
          <a:p>
            <a:r>
              <a:rPr lang="en-IE" dirty="0" smtClean="0"/>
              <a:t>Allows </a:t>
            </a:r>
            <a:r>
              <a:rPr lang="en-IE" dirty="0"/>
              <a:t>us to determine the sample size required to detect an effect of a given size with a given degree of confidence. </a:t>
            </a:r>
            <a:endParaRPr lang="en-IE" dirty="0" smtClean="0"/>
          </a:p>
          <a:p>
            <a:pPr lvl="1"/>
            <a:r>
              <a:rPr lang="en-IE" dirty="0" smtClean="0"/>
              <a:t>Also </a:t>
            </a:r>
            <a:r>
              <a:rPr lang="en-IE" dirty="0"/>
              <a:t>allows us to determine the probability of detecting an effect of a given size with a given level of confidence, under sample size constraints. </a:t>
            </a:r>
            <a:endParaRPr lang="en-IE" dirty="0" smtClean="0"/>
          </a:p>
          <a:p>
            <a:pPr lvl="1"/>
            <a:r>
              <a:rPr lang="en-IE" dirty="0" smtClean="0"/>
              <a:t>If </a:t>
            </a:r>
            <a:r>
              <a:rPr lang="en-IE" dirty="0"/>
              <a:t>the probability is unacceptably low, we would be wise to alter or abandon the experiment.</a:t>
            </a:r>
          </a:p>
        </p:txBody>
      </p:sp>
    </p:spTree>
    <p:extLst>
      <p:ext uri="{BB962C8B-B14F-4D97-AF65-F5344CB8AC3E}">
        <p14:creationId xmlns:p14="http://schemas.microsoft.com/office/powerpoint/2010/main" val="18835549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Power Analysis</a:t>
            </a:r>
            <a:endParaRPr lang="en-IE" dirty="0"/>
          </a:p>
        </p:txBody>
      </p:sp>
      <p:sp>
        <p:nvSpPr>
          <p:cNvPr id="3" name="Content Placeholder 2"/>
          <p:cNvSpPr>
            <a:spLocks noGrp="1"/>
          </p:cNvSpPr>
          <p:nvPr>
            <p:ph sz="quarter" idx="1"/>
          </p:nvPr>
        </p:nvSpPr>
        <p:spPr/>
        <p:txBody>
          <a:bodyPr/>
          <a:lstStyle/>
          <a:p>
            <a:pPr marL="514350" indent="-514350">
              <a:buFont typeface="+mj-lt"/>
              <a:buAutoNum type="arabicPeriod"/>
            </a:pPr>
            <a:r>
              <a:rPr lang="en-IE" dirty="0"/>
              <a:t>sample size</a:t>
            </a:r>
          </a:p>
          <a:p>
            <a:pPr marL="514350" indent="-514350">
              <a:buFont typeface="+mj-lt"/>
              <a:buAutoNum type="arabicPeriod"/>
            </a:pPr>
            <a:r>
              <a:rPr lang="en-IE" dirty="0"/>
              <a:t>effect size</a:t>
            </a:r>
          </a:p>
          <a:p>
            <a:pPr marL="514350" indent="-514350">
              <a:buFont typeface="+mj-lt"/>
              <a:buAutoNum type="arabicPeriod"/>
            </a:pPr>
            <a:r>
              <a:rPr lang="en-IE" dirty="0"/>
              <a:t>significance level </a:t>
            </a:r>
          </a:p>
          <a:p>
            <a:pPr lvl="1"/>
            <a:r>
              <a:rPr lang="en-IE" dirty="0" smtClean="0"/>
              <a:t>P(Type </a:t>
            </a:r>
            <a:r>
              <a:rPr lang="en-IE" dirty="0"/>
              <a:t>I error) = probability of finding an effect that is not there</a:t>
            </a:r>
          </a:p>
          <a:p>
            <a:pPr marL="514350" indent="-514350">
              <a:buFont typeface="+mj-lt"/>
              <a:buAutoNum type="arabicPeriod"/>
            </a:pPr>
            <a:r>
              <a:rPr lang="en-IE"/>
              <a:t>power </a:t>
            </a:r>
            <a:r>
              <a:rPr lang="en-IE" smtClean="0"/>
              <a:t> </a:t>
            </a:r>
            <a:endParaRPr lang="en-IE" dirty="0"/>
          </a:p>
          <a:p>
            <a:pPr lvl="1"/>
            <a:r>
              <a:rPr lang="en-IE" dirty="0" smtClean="0"/>
              <a:t> </a:t>
            </a:r>
            <a:r>
              <a:rPr lang="en-IE" dirty="0"/>
              <a:t>P(Type II error) = probability of finding an effect that is there</a:t>
            </a:r>
          </a:p>
          <a:p>
            <a:r>
              <a:rPr lang="en-IE" dirty="0"/>
              <a:t>Given any three, we can determine the fourth.</a:t>
            </a:r>
          </a:p>
          <a:p>
            <a:endParaRPr lang="en-IE" dirty="0"/>
          </a:p>
        </p:txBody>
      </p:sp>
    </p:spTree>
    <p:extLst>
      <p:ext uri="{BB962C8B-B14F-4D97-AF65-F5344CB8AC3E}">
        <p14:creationId xmlns:p14="http://schemas.microsoft.com/office/powerpoint/2010/main" val="11243722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Power Analysis</a:t>
            </a:r>
            <a:endParaRPr lang="en-IE" dirty="0"/>
          </a:p>
        </p:txBody>
      </p:sp>
      <p:sp>
        <p:nvSpPr>
          <p:cNvPr id="3" name="Content Placeholder 2"/>
          <p:cNvSpPr>
            <a:spLocks noGrp="1"/>
          </p:cNvSpPr>
          <p:nvPr>
            <p:ph sz="quarter" idx="1"/>
          </p:nvPr>
        </p:nvSpPr>
        <p:spPr/>
        <p:txBody>
          <a:bodyPr/>
          <a:lstStyle/>
          <a:p>
            <a:r>
              <a:rPr lang="en-IE" dirty="0"/>
              <a:t>The </a:t>
            </a:r>
            <a:r>
              <a:rPr lang="en-IE" dirty="0" err="1" smtClean="0">
                <a:latin typeface="Courier New" panose="02070309020205020404" pitchFamily="49" charset="0"/>
                <a:cs typeface="Courier New" panose="02070309020205020404" pitchFamily="49" charset="0"/>
              </a:rPr>
              <a:t>pwr</a:t>
            </a:r>
            <a:r>
              <a:rPr lang="en-IE" dirty="0"/>
              <a:t> package </a:t>
            </a:r>
            <a:r>
              <a:rPr lang="en-IE" dirty="0" smtClean="0"/>
              <a:t>implements </a:t>
            </a:r>
            <a:r>
              <a:rPr lang="en-IE" dirty="0"/>
              <a:t>power analysis as outlined </a:t>
            </a:r>
            <a:r>
              <a:rPr lang="en-IE" dirty="0" smtClean="0"/>
              <a:t>by Cohen</a:t>
            </a:r>
          </a:p>
          <a:p>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3076017806"/>
              </p:ext>
            </p:extLst>
          </p:nvPr>
        </p:nvGraphicFramePr>
        <p:xfrm>
          <a:off x="827584" y="2780928"/>
          <a:ext cx="6995160" cy="3200400"/>
        </p:xfrm>
        <a:graphic>
          <a:graphicData uri="http://schemas.openxmlformats.org/drawingml/2006/table">
            <a:tbl>
              <a:tblPr/>
              <a:tblGrid>
                <a:gridCol w="3497580"/>
                <a:gridCol w="3497580"/>
              </a:tblGrid>
              <a:tr h="0">
                <a:tc>
                  <a:txBody>
                    <a:bodyPr/>
                    <a:lstStyle/>
                    <a:p>
                      <a:pPr fontAlgn="t"/>
                      <a:r>
                        <a:rPr lang="en-IE" b="1" dirty="0" smtClean="0">
                          <a:effectLst/>
                        </a:rPr>
                        <a:t>Function</a:t>
                      </a:r>
                      <a:endParaRPr lang="en-IE" dirty="0">
                        <a:effectLst/>
                      </a:endParaRPr>
                    </a:p>
                  </a:txBody>
                  <a:tcPr marL="22860" marR="22860" marT="22860" marB="22860">
                    <a:lnL>
                      <a:noFill/>
                    </a:lnL>
                    <a:lnR>
                      <a:noFill/>
                    </a:lnR>
                    <a:lnT>
                      <a:noFill/>
                    </a:lnT>
                    <a:lnB>
                      <a:noFill/>
                    </a:lnB>
                    <a:solidFill>
                      <a:srgbClr val="F2F2F2"/>
                    </a:solidFill>
                  </a:tcPr>
                </a:tc>
                <a:tc>
                  <a:txBody>
                    <a:bodyPr/>
                    <a:lstStyle/>
                    <a:p>
                      <a:pPr fontAlgn="t"/>
                      <a:r>
                        <a:rPr lang="en-IE" b="1">
                          <a:effectLst/>
                        </a:rPr>
                        <a:t>power calculations for</a:t>
                      </a:r>
                      <a:endParaRPr lang="en-IE">
                        <a:effectLst/>
                      </a:endParaRPr>
                    </a:p>
                  </a:txBody>
                  <a:tcPr marL="22860" marR="22860" marT="22860" marB="22860">
                    <a:lnL>
                      <a:noFill/>
                    </a:lnL>
                    <a:lnR>
                      <a:noFill/>
                    </a:lnR>
                    <a:lnT>
                      <a:noFill/>
                    </a:lnT>
                    <a:lnB>
                      <a:noFill/>
                    </a:lnB>
                    <a:solidFill>
                      <a:srgbClr val="F2F2F2"/>
                    </a:solidFill>
                  </a:tcPr>
                </a:tc>
              </a:tr>
              <a:tr h="0">
                <a:tc>
                  <a:txBody>
                    <a:bodyPr/>
                    <a:lstStyle/>
                    <a:p>
                      <a:pPr fontAlgn="t"/>
                      <a:r>
                        <a:rPr lang="en-IE" b="1">
                          <a:effectLst/>
                        </a:rPr>
                        <a:t>pwr.2p.test</a:t>
                      </a:r>
                      <a:endParaRPr lang="en-IE">
                        <a:effectLst/>
                      </a:endParaRPr>
                    </a:p>
                  </a:txBody>
                  <a:tcPr marL="22860" marR="22860" marT="22860" marB="22860">
                    <a:lnL>
                      <a:noFill/>
                    </a:lnL>
                    <a:lnR>
                      <a:noFill/>
                    </a:lnR>
                    <a:lnT>
                      <a:noFill/>
                    </a:lnT>
                    <a:lnB>
                      <a:noFill/>
                    </a:lnB>
                    <a:solidFill>
                      <a:srgbClr val="F2F2F2"/>
                    </a:solidFill>
                  </a:tcPr>
                </a:tc>
                <a:tc>
                  <a:txBody>
                    <a:bodyPr/>
                    <a:lstStyle/>
                    <a:p>
                      <a:pPr fontAlgn="t"/>
                      <a:r>
                        <a:rPr lang="en-IE">
                          <a:effectLst/>
                        </a:rPr>
                        <a:t>two proportions (equal n)</a:t>
                      </a:r>
                    </a:p>
                  </a:txBody>
                  <a:tcPr marL="22860" marR="22860" marT="22860" marB="22860">
                    <a:lnL>
                      <a:noFill/>
                    </a:lnL>
                    <a:lnR>
                      <a:noFill/>
                    </a:lnR>
                    <a:lnT>
                      <a:noFill/>
                    </a:lnT>
                    <a:lnB>
                      <a:noFill/>
                    </a:lnB>
                    <a:solidFill>
                      <a:srgbClr val="F2F2F2"/>
                    </a:solidFill>
                  </a:tcPr>
                </a:tc>
              </a:tr>
              <a:tr h="0">
                <a:tc>
                  <a:txBody>
                    <a:bodyPr/>
                    <a:lstStyle/>
                    <a:p>
                      <a:pPr fontAlgn="t"/>
                      <a:r>
                        <a:rPr lang="en-IE" b="1">
                          <a:effectLst/>
                        </a:rPr>
                        <a:t>pwr.2p2n.test</a:t>
                      </a:r>
                      <a:endParaRPr lang="en-IE">
                        <a:effectLst/>
                      </a:endParaRPr>
                    </a:p>
                  </a:txBody>
                  <a:tcPr marL="22860" marR="22860" marT="22860" marB="22860">
                    <a:lnL>
                      <a:noFill/>
                    </a:lnL>
                    <a:lnR>
                      <a:noFill/>
                    </a:lnR>
                    <a:lnT>
                      <a:noFill/>
                    </a:lnT>
                    <a:lnB>
                      <a:noFill/>
                    </a:lnB>
                    <a:solidFill>
                      <a:srgbClr val="F2F2F2"/>
                    </a:solidFill>
                  </a:tcPr>
                </a:tc>
                <a:tc>
                  <a:txBody>
                    <a:bodyPr/>
                    <a:lstStyle/>
                    <a:p>
                      <a:pPr fontAlgn="t"/>
                      <a:r>
                        <a:rPr lang="en-IE">
                          <a:effectLst/>
                        </a:rPr>
                        <a:t>two proportions (unequal n)</a:t>
                      </a:r>
                    </a:p>
                  </a:txBody>
                  <a:tcPr marL="22860" marR="22860" marT="22860" marB="22860">
                    <a:lnL>
                      <a:noFill/>
                    </a:lnL>
                    <a:lnR>
                      <a:noFill/>
                    </a:lnR>
                    <a:lnT>
                      <a:noFill/>
                    </a:lnT>
                    <a:lnB>
                      <a:noFill/>
                    </a:lnB>
                    <a:solidFill>
                      <a:srgbClr val="F2F2F2"/>
                    </a:solidFill>
                  </a:tcPr>
                </a:tc>
              </a:tr>
              <a:tr h="0">
                <a:tc>
                  <a:txBody>
                    <a:bodyPr/>
                    <a:lstStyle/>
                    <a:p>
                      <a:pPr fontAlgn="t"/>
                      <a:r>
                        <a:rPr lang="en-IE" b="1">
                          <a:effectLst/>
                        </a:rPr>
                        <a:t>pwr.anova.test</a:t>
                      </a:r>
                      <a:endParaRPr lang="en-IE">
                        <a:effectLst/>
                      </a:endParaRPr>
                    </a:p>
                  </a:txBody>
                  <a:tcPr marL="22860" marR="22860" marT="22860" marB="22860">
                    <a:lnL>
                      <a:noFill/>
                    </a:lnL>
                    <a:lnR>
                      <a:noFill/>
                    </a:lnR>
                    <a:lnT>
                      <a:noFill/>
                    </a:lnT>
                    <a:lnB>
                      <a:noFill/>
                    </a:lnB>
                    <a:solidFill>
                      <a:srgbClr val="F2F2F2"/>
                    </a:solidFill>
                  </a:tcPr>
                </a:tc>
                <a:tc>
                  <a:txBody>
                    <a:bodyPr/>
                    <a:lstStyle/>
                    <a:p>
                      <a:pPr fontAlgn="t"/>
                      <a:r>
                        <a:rPr lang="en-IE">
                          <a:effectLst/>
                        </a:rPr>
                        <a:t>balanced one way ANOVA</a:t>
                      </a:r>
                    </a:p>
                  </a:txBody>
                  <a:tcPr marL="22860" marR="22860" marT="22860" marB="22860">
                    <a:lnL>
                      <a:noFill/>
                    </a:lnL>
                    <a:lnR>
                      <a:noFill/>
                    </a:lnR>
                    <a:lnT>
                      <a:noFill/>
                    </a:lnT>
                    <a:lnB>
                      <a:noFill/>
                    </a:lnB>
                    <a:solidFill>
                      <a:srgbClr val="F2F2F2"/>
                    </a:solidFill>
                  </a:tcPr>
                </a:tc>
              </a:tr>
              <a:tr h="0">
                <a:tc>
                  <a:txBody>
                    <a:bodyPr/>
                    <a:lstStyle/>
                    <a:p>
                      <a:pPr fontAlgn="t"/>
                      <a:r>
                        <a:rPr lang="en-IE" b="1">
                          <a:effectLst/>
                        </a:rPr>
                        <a:t>pwr.chisq.test</a:t>
                      </a:r>
                      <a:endParaRPr lang="en-IE">
                        <a:effectLst/>
                      </a:endParaRPr>
                    </a:p>
                  </a:txBody>
                  <a:tcPr marL="22860" marR="22860" marT="22860" marB="22860">
                    <a:lnL>
                      <a:noFill/>
                    </a:lnL>
                    <a:lnR>
                      <a:noFill/>
                    </a:lnR>
                    <a:lnT>
                      <a:noFill/>
                    </a:lnT>
                    <a:lnB>
                      <a:noFill/>
                    </a:lnB>
                    <a:solidFill>
                      <a:srgbClr val="F2F2F2"/>
                    </a:solidFill>
                  </a:tcPr>
                </a:tc>
                <a:tc>
                  <a:txBody>
                    <a:bodyPr/>
                    <a:lstStyle/>
                    <a:p>
                      <a:pPr fontAlgn="t"/>
                      <a:r>
                        <a:rPr lang="en-IE">
                          <a:effectLst/>
                        </a:rPr>
                        <a:t>chi-square test</a:t>
                      </a:r>
                    </a:p>
                  </a:txBody>
                  <a:tcPr marL="22860" marR="22860" marT="22860" marB="22860">
                    <a:lnL>
                      <a:noFill/>
                    </a:lnL>
                    <a:lnR>
                      <a:noFill/>
                    </a:lnR>
                    <a:lnT>
                      <a:noFill/>
                    </a:lnT>
                    <a:lnB>
                      <a:noFill/>
                    </a:lnB>
                    <a:solidFill>
                      <a:srgbClr val="F2F2F2"/>
                    </a:solidFill>
                  </a:tcPr>
                </a:tc>
              </a:tr>
              <a:tr h="0">
                <a:tc>
                  <a:txBody>
                    <a:bodyPr/>
                    <a:lstStyle/>
                    <a:p>
                      <a:pPr fontAlgn="t"/>
                      <a:r>
                        <a:rPr lang="en-IE" b="1">
                          <a:effectLst/>
                        </a:rPr>
                        <a:t>pwr.f2.test</a:t>
                      </a:r>
                      <a:endParaRPr lang="en-IE">
                        <a:effectLst/>
                      </a:endParaRPr>
                    </a:p>
                  </a:txBody>
                  <a:tcPr marL="22860" marR="22860" marT="22860" marB="22860">
                    <a:lnL>
                      <a:noFill/>
                    </a:lnL>
                    <a:lnR>
                      <a:noFill/>
                    </a:lnR>
                    <a:lnT>
                      <a:noFill/>
                    </a:lnT>
                    <a:lnB>
                      <a:noFill/>
                    </a:lnB>
                    <a:solidFill>
                      <a:srgbClr val="F2F2F2"/>
                    </a:solidFill>
                  </a:tcPr>
                </a:tc>
                <a:tc>
                  <a:txBody>
                    <a:bodyPr/>
                    <a:lstStyle/>
                    <a:p>
                      <a:pPr fontAlgn="t"/>
                      <a:r>
                        <a:rPr lang="en-IE">
                          <a:effectLst/>
                        </a:rPr>
                        <a:t>general linear model</a:t>
                      </a:r>
                    </a:p>
                  </a:txBody>
                  <a:tcPr marL="22860" marR="22860" marT="22860" marB="22860">
                    <a:lnL>
                      <a:noFill/>
                    </a:lnL>
                    <a:lnR>
                      <a:noFill/>
                    </a:lnR>
                    <a:lnT>
                      <a:noFill/>
                    </a:lnT>
                    <a:lnB>
                      <a:noFill/>
                    </a:lnB>
                    <a:solidFill>
                      <a:srgbClr val="F2F2F2"/>
                    </a:solidFill>
                  </a:tcPr>
                </a:tc>
              </a:tr>
              <a:tr h="0">
                <a:tc>
                  <a:txBody>
                    <a:bodyPr/>
                    <a:lstStyle/>
                    <a:p>
                      <a:pPr fontAlgn="t"/>
                      <a:r>
                        <a:rPr lang="en-IE" b="1">
                          <a:effectLst/>
                        </a:rPr>
                        <a:t>pwr.p.test</a:t>
                      </a:r>
                      <a:endParaRPr lang="en-IE">
                        <a:effectLst/>
                      </a:endParaRPr>
                    </a:p>
                  </a:txBody>
                  <a:tcPr marL="22860" marR="22860" marT="22860" marB="22860">
                    <a:lnL>
                      <a:noFill/>
                    </a:lnL>
                    <a:lnR>
                      <a:noFill/>
                    </a:lnR>
                    <a:lnT>
                      <a:noFill/>
                    </a:lnT>
                    <a:lnB>
                      <a:noFill/>
                    </a:lnB>
                    <a:solidFill>
                      <a:srgbClr val="F2F2F2"/>
                    </a:solidFill>
                  </a:tcPr>
                </a:tc>
                <a:tc>
                  <a:txBody>
                    <a:bodyPr/>
                    <a:lstStyle/>
                    <a:p>
                      <a:pPr fontAlgn="t"/>
                      <a:r>
                        <a:rPr lang="en-IE">
                          <a:effectLst/>
                        </a:rPr>
                        <a:t>proportion (one sample)</a:t>
                      </a:r>
                    </a:p>
                  </a:txBody>
                  <a:tcPr marL="22860" marR="22860" marT="22860" marB="22860">
                    <a:lnL>
                      <a:noFill/>
                    </a:lnL>
                    <a:lnR>
                      <a:noFill/>
                    </a:lnR>
                    <a:lnT>
                      <a:noFill/>
                    </a:lnT>
                    <a:lnB>
                      <a:noFill/>
                    </a:lnB>
                    <a:solidFill>
                      <a:srgbClr val="F2F2F2"/>
                    </a:solidFill>
                  </a:tcPr>
                </a:tc>
              </a:tr>
              <a:tr h="0">
                <a:tc>
                  <a:txBody>
                    <a:bodyPr/>
                    <a:lstStyle/>
                    <a:p>
                      <a:pPr fontAlgn="t"/>
                      <a:r>
                        <a:rPr lang="en-IE" b="1">
                          <a:effectLst/>
                        </a:rPr>
                        <a:t>pwr.r.test</a:t>
                      </a:r>
                      <a:endParaRPr lang="en-IE">
                        <a:effectLst/>
                      </a:endParaRPr>
                    </a:p>
                  </a:txBody>
                  <a:tcPr marL="22860" marR="22860" marT="22860" marB="22860">
                    <a:lnL>
                      <a:noFill/>
                    </a:lnL>
                    <a:lnR>
                      <a:noFill/>
                    </a:lnR>
                    <a:lnT>
                      <a:noFill/>
                    </a:lnT>
                    <a:lnB>
                      <a:noFill/>
                    </a:lnB>
                    <a:solidFill>
                      <a:srgbClr val="F2F2F2"/>
                    </a:solidFill>
                  </a:tcPr>
                </a:tc>
                <a:tc>
                  <a:txBody>
                    <a:bodyPr/>
                    <a:lstStyle/>
                    <a:p>
                      <a:pPr fontAlgn="t"/>
                      <a:r>
                        <a:rPr lang="en-IE">
                          <a:effectLst/>
                        </a:rPr>
                        <a:t>correlation</a:t>
                      </a:r>
                    </a:p>
                  </a:txBody>
                  <a:tcPr marL="22860" marR="22860" marT="22860" marB="22860">
                    <a:lnL>
                      <a:noFill/>
                    </a:lnL>
                    <a:lnR>
                      <a:noFill/>
                    </a:lnR>
                    <a:lnT>
                      <a:noFill/>
                    </a:lnT>
                    <a:lnB>
                      <a:noFill/>
                    </a:lnB>
                    <a:solidFill>
                      <a:srgbClr val="F2F2F2"/>
                    </a:solidFill>
                  </a:tcPr>
                </a:tc>
              </a:tr>
              <a:tr h="0">
                <a:tc>
                  <a:txBody>
                    <a:bodyPr/>
                    <a:lstStyle/>
                    <a:p>
                      <a:pPr fontAlgn="t"/>
                      <a:r>
                        <a:rPr lang="en-IE" b="1">
                          <a:effectLst/>
                        </a:rPr>
                        <a:t>pwr.t.test</a:t>
                      </a:r>
                      <a:endParaRPr lang="en-IE">
                        <a:effectLst/>
                      </a:endParaRPr>
                    </a:p>
                  </a:txBody>
                  <a:tcPr marL="22860" marR="22860" marT="22860" marB="22860">
                    <a:lnL>
                      <a:noFill/>
                    </a:lnL>
                    <a:lnR>
                      <a:noFill/>
                    </a:lnR>
                    <a:lnT>
                      <a:noFill/>
                    </a:lnT>
                    <a:lnB>
                      <a:noFill/>
                    </a:lnB>
                    <a:solidFill>
                      <a:srgbClr val="F2F2F2"/>
                    </a:solidFill>
                  </a:tcPr>
                </a:tc>
                <a:tc>
                  <a:txBody>
                    <a:bodyPr/>
                    <a:lstStyle/>
                    <a:p>
                      <a:pPr fontAlgn="t"/>
                      <a:r>
                        <a:rPr lang="en-IE">
                          <a:effectLst/>
                        </a:rPr>
                        <a:t>t-tests (one sample, 2 sample, paired)</a:t>
                      </a:r>
                    </a:p>
                  </a:txBody>
                  <a:tcPr marL="22860" marR="22860" marT="22860" marB="22860">
                    <a:lnL>
                      <a:noFill/>
                    </a:lnL>
                    <a:lnR>
                      <a:noFill/>
                    </a:lnR>
                    <a:lnT>
                      <a:noFill/>
                    </a:lnT>
                    <a:lnB>
                      <a:noFill/>
                    </a:lnB>
                    <a:solidFill>
                      <a:srgbClr val="F2F2F2"/>
                    </a:solidFill>
                  </a:tcPr>
                </a:tc>
              </a:tr>
              <a:tr h="0">
                <a:tc>
                  <a:txBody>
                    <a:bodyPr/>
                    <a:lstStyle/>
                    <a:p>
                      <a:pPr fontAlgn="t"/>
                      <a:r>
                        <a:rPr lang="en-IE" b="1">
                          <a:effectLst/>
                        </a:rPr>
                        <a:t>pwr.t2n.test</a:t>
                      </a:r>
                      <a:endParaRPr lang="en-IE">
                        <a:effectLst/>
                      </a:endParaRPr>
                    </a:p>
                  </a:txBody>
                  <a:tcPr marL="22860" marR="22860" marT="22860" marB="22860">
                    <a:lnL>
                      <a:noFill/>
                    </a:lnL>
                    <a:lnR>
                      <a:noFill/>
                    </a:lnR>
                    <a:lnT>
                      <a:noFill/>
                    </a:lnT>
                    <a:lnB>
                      <a:noFill/>
                    </a:lnB>
                    <a:solidFill>
                      <a:srgbClr val="F2F2F2"/>
                    </a:solidFill>
                  </a:tcPr>
                </a:tc>
                <a:tc>
                  <a:txBody>
                    <a:bodyPr/>
                    <a:lstStyle/>
                    <a:p>
                      <a:pPr fontAlgn="t"/>
                      <a:r>
                        <a:rPr lang="en-IE" dirty="0">
                          <a:effectLst/>
                        </a:rPr>
                        <a:t>t-test (two samples with unequal n)</a:t>
                      </a:r>
                    </a:p>
                  </a:txBody>
                  <a:tcPr marL="22860" marR="22860" marT="22860" marB="2286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8593654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Power Analysis</a:t>
            </a:r>
            <a:endParaRPr lang="en-IE" dirty="0"/>
          </a:p>
        </p:txBody>
      </p:sp>
      <p:sp>
        <p:nvSpPr>
          <p:cNvPr id="3" name="Content Placeholder 2"/>
          <p:cNvSpPr>
            <a:spLocks noGrp="1"/>
          </p:cNvSpPr>
          <p:nvPr>
            <p:ph sz="quarter" idx="1"/>
          </p:nvPr>
        </p:nvSpPr>
        <p:spPr/>
        <p:txBody>
          <a:bodyPr>
            <a:normAutofit fontScale="92500" lnSpcReduction="20000"/>
          </a:bodyPr>
          <a:lstStyle/>
          <a:p>
            <a:r>
              <a:rPr lang="en-IE" dirty="0" smtClean="0">
                <a:cs typeface="Courier New" panose="02070309020205020404" pitchFamily="49" charset="0"/>
              </a:rPr>
              <a:t>T-test</a:t>
            </a:r>
          </a:p>
          <a:p>
            <a:pPr marL="0" indent="0">
              <a:buNone/>
            </a:pPr>
            <a:r>
              <a:rPr lang="en-IE" b="1" dirty="0" err="1" smtClean="0">
                <a:latin typeface="Courier New" panose="02070309020205020404" pitchFamily="49" charset="0"/>
                <a:cs typeface="Courier New" panose="02070309020205020404" pitchFamily="49" charset="0"/>
              </a:rPr>
              <a:t>pwr.t.test</a:t>
            </a:r>
            <a:r>
              <a:rPr lang="en-IE" b="1" dirty="0" smtClean="0">
                <a:latin typeface="Courier New" panose="02070309020205020404" pitchFamily="49" charset="0"/>
                <a:cs typeface="Courier New" panose="02070309020205020404" pitchFamily="49" charset="0"/>
              </a:rPr>
              <a:t>(n </a:t>
            </a:r>
            <a:r>
              <a:rPr lang="en-IE" b="1" dirty="0">
                <a:latin typeface="Courier New" panose="02070309020205020404" pitchFamily="49" charset="0"/>
                <a:cs typeface="Courier New" panose="02070309020205020404" pitchFamily="49" charset="0"/>
              </a:rPr>
              <a:t>= , d = , </a:t>
            </a:r>
            <a:r>
              <a:rPr lang="en-IE" b="1" dirty="0" err="1">
                <a:latin typeface="Courier New" panose="02070309020205020404" pitchFamily="49" charset="0"/>
                <a:cs typeface="Courier New" panose="02070309020205020404" pitchFamily="49" charset="0"/>
              </a:rPr>
              <a:t>sig.level</a:t>
            </a:r>
            <a:r>
              <a:rPr lang="en-IE" b="1" dirty="0">
                <a:latin typeface="Courier New" panose="02070309020205020404" pitchFamily="49" charset="0"/>
                <a:cs typeface="Courier New" panose="02070309020205020404" pitchFamily="49" charset="0"/>
              </a:rPr>
              <a:t> = , power = , type = c("</a:t>
            </a:r>
            <a:r>
              <a:rPr lang="en-IE" b="1" dirty="0" err="1">
                <a:latin typeface="Courier New" panose="02070309020205020404" pitchFamily="49" charset="0"/>
                <a:cs typeface="Courier New" panose="02070309020205020404" pitchFamily="49" charset="0"/>
              </a:rPr>
              <a:t>two.sample</a:t>
            </a:r>
            <a:r>
              <a:rPr lang="en-IE" b="1" dirty="0">
                <a:latin typeface="Courier New" panose="02070309020205020404" pitchFamily="49" charset="0"/>
                <a:cs typeface="Courier New" panose="02070309020205020404" pitchFamily="49" charset="0"/>
              </a:rPr>
              <a:t>", "</a:t>
            </a:r>
            <a:r>
              <a:rPr lang="en-IE" b="1" dirty="0" err="1">
                <a:latin typeface="Courier New" panose="02070309020205020404" pitchFamily="49" charset="0"/>
                <a:cs typeface="Courier New" panose="02070309020205020404" pitchFamily="49" charset="0"/>
              </a:rPr>
              <a:t>one.sample</a:t>
            </a:r>
            <a:r>
              <a:rPr lang="en-IE" b="1" dirty="0">
                <a:latin typeface="Courier New" panose="02070309020205020404" pitchFamily="49" charset="0"/>
                <a:cs typeface="Courier New" panose="02070309020205020404" pitchFamily="49" charset="0"/>
              </a:rPr>
              <a:t>", "paired"))</a:t>
            </a:r>
            <a:endParaRPr lang="en-IE" dirty="0">
              <a:latin typeface="Courier New" panose="02070309020205020404" pitchFamily="49" charset="0"/>
              <a:cs typeface="Courier New" panose="02070309020205020404" pitchFamily="49" charset="0"/>
            </a:endParaRPr>
          </a:p>
          <a:p>
            <a:r>
              <a:rPr lang="en-IE" dirty="0"/>
              <a:t>where n is the sample </a:t>
            </a:r>
            <a:r>
              <a:rPr lang="en-IE" dirty="0" smtClean="0"/>
              <a:t>size</a:t>
            </a:r>
          </a:p>
          <a:p>
            <a:r>
              <a:rPr lang="en-IE" dirty="0" smtClean="0"/>
              <a:t>d </a:t>
            </a:r>
            <a:r>
              <a:rPr lang="en-IE" dirty="0"/>
              <a:t>is the effect size, </a:t>
            </a:r>
            <a:endParaRPr lang="en-IE" dirty="0" smtClean="0"/>
          </a:p>
          <a:p>
            <a:r>
              <a:rPr lang="en-IE" dirty="0" smtClean="0"/>
              <a:t>and </a:t>
            </a:r>
            <a:r>
              <a:rPr lang="en-IE" dirty="0"/>
              <a:t>type indicates a two-sample t-test, one-sample t-test or paired t-test. If you have unequal sample sizes, </a:t>
            </a:r>
            <a:r>
              <a:rPr lang="en-IE" dirty="0" smtClean="0"/>
              <a:t>use</a:t>
            </a:r>
          </a:p>
          <a:p>
            <a:r>
              <a:rPr lang="en-IE" dirty="0" smtClean="0"/>
              <a:t>E.g. What size sample is needed to detect an effect size of 0.8 at the significance level 0.01 with a power of 0.8</a:t>
            </a:r>
          </a:p>
          <a:p>
            <a:pPr marL="0" indent="0">
              <a:buNone/>
            </a:pPr>
            <a:r>
              <a:rPr lang="en-IE" dirty="0" err="1">
                <a:latin typeface="Courier New" panose="02070309020205020404" pitchFamily="49" charset="0"/>
                <a:cs typeface="Courier New" panose="02070309020205020404" pitchFamily="49" charset="0"/>
              </a:rPr>
              <a:t>pwr.t.test</a:t>
            </a:r>
            <a:r>
              <a:rPr lang="en-IE" dirty="0">
                <a:latin typeface="Courier New" panose="02070309020205020404" pitchFamily="49" charset="0"/>
                <a:cs typeface="Courier New" panose="02070309020205020404" pitchFamily="49" charset="0"/>
              </a:rPr>
              <a:t>(d=0.8,sig.level=.01,power=0.8, alternative="</a:t>
            </a:r>
            <a:r>
              <a:rPr lang="en-IE" dirty="0" err="1">
                <a:latin typeface="Courier New" panose="02070309020205020404" pitchFamily="49" charset="0"/>
                <a:cs typeface="Courier New" panose="02070309020205020404" pitchFamily="49" charset="0"/>
              </a:rPr>
              <a:t>two.sided</a:t>
            </a:r>
            <a:r>
              <a:rPr lang="en-IE" dirty="0" smtClean="0">
                <a:latin typeface="Courier New" panose="02070309020205020404" pitchFamily="49" charset="0"/>
                <a:cs typeface="Courier New" panose="02070309020205020404" pitchFamily="49" charset="0"/>
              </a:rPr>
              <a:t>")</a:t>
            </a:r>
          </a:p>
          <a:p>
            <a:pPr marL="0" indent="0">
              <a:buNone/>
            </a:pPr>
            <a:r>
              <a:rPr lang="en-IE" dirty="0"/>
              <a:t/>
            </a:r>
            <a:br>
              <a:rPr lang="en-IE" dirty="0"/>
            </a:br>
            <a:endParaRPr lang="en-IE" dirty="0"/>
          </a:p>
          <a:p>
            <a:endParaRPr lang="en-IE" dirty="0"/>
          </a:p>
        </p:txBody>
      </p:sp>
    </p:spTree>
    <p:extLst>
      <p:ext uri="{BB962C8B-B14F-4D97-AF65-F5344CB8AC3E}">
        <p14:creationId xmlns:p14="http://schemas.microsoft.com/office/powerpoint/2010/main" val="10046629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Power Analysis</a:t>
            </a:r>
            <a:endParaRPr lang="en-IE" dirty="0"/>
          </a:p>
        </p:txBody>
      </p:sp>
      <p:sp>
        <p:nvSpPr>
          <p:cNvPr id="3" name="Content Placeholder 2"/>
          <p:cNvSpPr>
            <a:spLocks noGrp="1"/>
          </p:cNvSpPr>
          <p:nvPr>
            <p:ph sz="quarter" idx="1"/>
          </p:nvPr>
        </p:nvSpPr>
        <p:spPr/>
        <p:txBody>
          <a:bodyPr/>
          <a:lstStyle/>
          <a:p>
            <a:r>
              <a:rPr lang="en-IE" dirty="0"/>
              <a:t>For a one-way analysis of variance use</a:t>
            </a:r>
          </a:p>
          <a:p>
            <a:pPr marL="0" indent="0">
              <a:buNone/>
            </a:pPr>
            <a:r>
              <a:rPr lang="en-IE" b="1" dirty="0" err="1">
                <a:latin typeface="Courier New" panose="02070309020205020404" pitchFamily="49" charset="0"/>
                <a:cs typeface="Courier New" panose="02070309020205020404" pitchFamily="49" charset="0"/>
              </a:rPr>
              <a:t>pwr.anova.test</a:t>
            </a:r>
            <a:r>
              <a:rPr lang="en-IE" b="1" dirty="0">
                <a:latin typeface="Courier New" panose="02070309020205020404" pitchFamily="49" charset="0"/>
                <a:cs typeface="Courier New" panose="02070309020205020404" pitchFamily="49" charset="0"/>
              </a:rPr>
              <a:t>(k = , n = , f = , </a:t>
            </a:r>
            <a:r>
              <a:rPr lang="en-IE" b="1" dirty="0" err="1">
                <a:latin typeface="Courier New" panose="02070309020205020404" pitchFamily="49" charset="0"/>
                <a:cs typeface="Courier New" panose="02070309020205020404" pitchFamily="49" charset="0"/>
              </a:rPr>
              <a:t>sig.level</a:t>
            </a:r>
            <a:r>
              <a:rPr lang="en-IE" b="1" dirty="0">
                <a:latin typeface="Courier New" panose="02070309020205020404" pitchFamily="49" charset="0"/>
                <a:cs typeface="Courier New" panose="02070309020205020404" pitchFamily="49" charset="0"/>
              </a:rPr>
              <a:t> = , power = )</a:t>
            </a:r>
            <a:endParaRPr lang="en-IE" dirty="0">
              <a:latin typeface="Courier New" panose="02070309020205020404" pitchFamily="49" charset="0"/>
              <a:cs typeface="Courier New" panose="02070309020205020404" pitchFamily="49" charset="0"/>
            </a:endParaRPr>
          </a:p>
          <a:p>
            <a:r>
              <a:rPr lang="en-IE" dirty="0"/>
              <a:t>where k is the number of groups and n is the common sample size in each group.</a:t>
            </a:r>
          </a:p>
          <a:p>
            <a:r>
              <a:rPr lang="en-IE" dirty="0"/>
              <a:t>For a one-way ANOVA effect size is measured by f </a:t>
            </a:r>
            <a:r>
              <a:rPr lang="en-IE" dirty="0" smtClean="0"/>
              <a:t>where</a:t>
            </a:r>
            <a:r>
              <a:rPr lang="en-IE" dirty="0"/>
              <a:t/>
            </a:r>
            <a:br>
              <a:rPr lang="en-IE" dirty="0"/>
            </a:br>
            <a:r>
              <a:rPr lang="en-IE" dirty="0"/>
              <a:t>Cohen suggests that f values of 0.1, 0.25, and 0.4 represent small, medium, and large effect sizes respectively.</a:t>
            </a:r>
          </a:p>
          <a:p>
            <a:endParaRPr lang="en-IE" dirty="0"/>
          </a:p>
        </p:txBody>
      </p:sp>
    </p:spTree>
    <p:extLst>
      <p:ext uri="{BB962C8B-B14F-4D97-AF65-F5344CB8AC3E}">
        <p14:creationId xmlns:p14="http://schemas.microsoft.com/office/powerpoint/2010/main" val="4012496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ANOVA</a:t>
            </a:r>
            <a:endParaRPr lang="en-US"/>
          </a:p>
        </p:txBody>
      </p:sp>
      <p:sp>
        <p:nvSpPr>
          <p:cNvPr id="15363" name="Rectangle 3"/>
          <p:cNvSpPr>
            <a:spLocks noGrp="1" noChangeArrowheads="1"/>
          </p:cNvSpPr>
          <p:nvPr>
            <p:ph type="body" idx="1"/>
          </p:nvPr>
        </p:nvSpPr>
        <p:spPr>
          <a:xfrm>
            <a:off x="457200" y="1219200"/>
            <a:ext cx="8579296" cy="4937760"/>
          </a:xfrm>
        </p:spPr>
        <p:txBody>
          <a:bodyPr>
            <a:noAutofit/>
          </a:bodyPr>
          <a:lstStyle/>
          <a:p>
            <a:r>
              <a:rPr lang="en-US" sz="2400" b="1" dirty="0"/>
              <a:t>ANOVA tests for one overall effect </a:t>
            </a:r>
            <a:r>
              <a:rPr lang="en-US" sz="2400" b="1" dirty="0" smtClean="0"/>
              <a:t>only</a:t>
            </a:r>
          </a:p>
          <a:p>
            <a:pPr lvl="1"/>
            <a:r>
              <a:rPr lang="en-US" sz="2100" b="1" dirty="0" smtClean="0"/>
              <a:t>Omnibus test</a:t>
            </a:r>
            <a:r>
              <a:rPr lang="en-US" sz="2100" dirty="0" smtClean="0"/>
              <a:t> </a:t>
            </a:r>
            <a:endParaRPr lang="en-US" sz="1800" dirty="0" smtClean="0"/>
          </a:p>
          <a:p>
            <a:r>
              <a:rPr lang="en-GB" altLang="zh-CN" sz="2100" dirty="0" smtClean="0">
                <a:sym typeface="Wingdings" pitchFamily="2" charset="2"/>
              </a:rPr>
              <a:t>There is a need </a:t>
            </a:r>
            <a:r>
              <a:rPr lang="en-GB" altLang="zh-CN" sz="2100" dirty="0">
                <a:sym typeface="Wingdings" pitchFamily="2" charset="2"/>
              </a:rPr>
              <a:t>for post-hoc testing </a:t>
            </a:r>
            <a:endParaRPr lang="en-GB" altLang="zh-CN" sz="2100" dirty="0" smtClean="0">
              <a:sym typeface="Wingdings" pitchFamily="2" charset="2"/>
            </a:endParaRPr>
          </a:p>
          <a:p>
            <a:pPr lvl="1"/>
            <a:r>
              <a:rPr lang="en-GB" altLang="zh-CN" sz="1800" dirty="0" smtClean="0">
                <a:sym typeface="Wingdings" pitchFamily="2" charset="2"/>
              </a:rPr>
              <a:t>ANOVA </a:t>
            </a:r>
            <a:r>
              <a:rPr lang="en-GB" altLang="zh-CN" sz="1800" dirty="0">
                <a:sym typeface="Wingdings" pitchFamily="2" charset="2"/>
              </a:rPr>
              <a:t>can tell you if there is an effect but not </a:t>
            </a:r>
            <a:r>
              <a:rPr lang="en-GB" altLang="zh-CN" sz="1800" dirty="0" smtClean="0">
                <a:sym typeface="Wingdings" pitchFamily="2" charset="2"/>
              </a:rPr>
              <a:t>where</a:t>
            </a:r>
          </a:p>
          <a:p>
            <a:pPr lvl="1"/>
            <a:r>
              <a:rPr lang="en-GB" sz="1800" dirty="0" smtClean="0">
                <a:sym typeface="Wingdings" pitchFamily="2" charset="2"/>
              </a:rPr>
              <a:t>Need to perform multiple comparisons to identify level of effect and where effect is evident</a:t>
            </a:r>
            <a:endParaRPr lang="en-US" sz="1800" dirty="0">
              <a:sym typeface="Wingdings" pitchFamily="2" charset="2"/>
            </a:endParaRPr>
          </a:p>
          <a:p>
            <a:r>
              <a:rPr lang="en-US" sz="2100" dirty="0" smtClean="0"/>
              <a:t>To test for significance</a:t>
            </a:r>
          </a:p>
          <a:p>
            <a:pPr lvl="1"/>
            <a:r>
              <a:rPr lang="en-US" sz="1800" dirty="0" smtClean="0"/>
              <a:t>obtained F-ratio is compared against maximum value one would expect to get by chance alone in an F-distribution with the same degrees of freedom. </a:t>
            </a:r>
          </a:p>
          <a:p>
            <a:pPr lvl="1"/>
            <a:r>
              <a:rPr lang="en-US" sz="1800" dirty="0" smtClean="0"/>
              <a:t>p-value associated with F is probability that differences between groups could occur by chance if null-hypothesis is correct </a:t>
            </a:r>
          </a:p>
        </p:txBody>
      </p:sp>
      <p:sp>
        <p:nvSpPr>
          <p:cNvPr id="15364" name="Text Box 4"/>
          <p:cNvSpPr txBox="1">
            <a:spLocks noChangeArrowheads="1"/>
          </p:cNvSpPr>
          <p:nvPr/>
        </p:nvSpPr>
        <p:spPr bwMode="auto">
          <a:xfrm>
            <a:off x="1403648" y="5589240"/>
            <a:ext cx="6048375"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zh-CN" b="1" dirty="0">
                <a:ea typeface="宋体" charset="-122"/>
              </a:rPr>
              <a:t>Reporting convention: </a:t>
            </a:r>
            <a:r>
              <a:rPr lang="en-GB" b="1" dirty="0"/>
              <a:t>F= 65.58, </a:t>
            </a:r>
            <a:r>
              <a:rPr lang="en-GB" b="1" dirty="0" err="1"/>
              <a:t>df</a:t>
            </a:r>
            <a:r>
              <a:rPr lang="en-GB" b="1" dirty="0"/>
              <a:t>= 4,45, p&lt; .001 </a:t>
            </a:r>
            <a:endParaRPr lang="en-US" b="1" dirty="0"/>
          </a:p>
        </p:txBody>
      </p:sp>
    </p:spTree>
    <p:extLst>
      <p:ext uri="{BB962C8B-B14F-4D97-AF65-F5344CB8AC3E}">
        <p14:creationId xmlns:p14="http://schemas.microsoft.com/office/powerpoint/2010/main" val="3617004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Online Calculators</a:t>
            </a:r>
            <a:endParaRPr lang="en-IE" dirty="0"/>
          </a:p>
        </p:txBody>
      </p:sp>
      <p:sp>
        <p:nvSpPr>
          <p:cNvPr id="3" name="Content Placeholder 2"/>
          <p:cNvSpPr>
            <a:spLocks noGrp="1"/>
          </p:cNvSpPr>
          <p:nvPr>
            <p:ph sz="quarter" idx="1"/>
          </p:nvPr>
        </p:nvSpPr>
        <p:spPr/>
        <p:txBody>
          <a:bodyPr/>
          <a:lstStyle/>
          <a:p>
            <a:r>
              <a:rPr lang="en-IE" dirty="0" smtClean="0"/>
              <a:t>A range of online calculators are available at</a:t>
            </a:r>
          </a:p>
          <a:p>
            <a:pPr lvl="1"/>
            <a:r>
              <a:rPr lang="en-IE" dirty="0">
                <a:hlinkClick r:id="rId2"/>
              </a:rPr>
              <a:t>http://statpages.info/#</a:t>
            </a:r>
            <a:r>
              <a:rPr lang="en-IE" dirty="0" smtClean="0">
                <a:hlinkClick r:id="rId2"/>
              </a:rPr>
              <a:t>Power</a:t>
            </a:r>
            <a:endParaRPr lang="en-IE" dirty="0" smtClean="0"/>
          </a:p>
          <a:p>
            <a:r>
              <a:rPr lang="en-IE" dirty="0" smtClean="0"/>
              <a:t>You can also use </a:t>
            </a:r>
            <a:r>
              <a:rPr lang="en-IE" dirty="0" err="1" smtClean="0"/>
              <a:t>Gpower</a:t>
            </a:r>
            <a:r>
              <a:rPr lang="en-IE" dirty="0" smtClean="0"/>
              <a:t> </a:t>
            </a:r>
          </a:p>
          <a:p>
            <a:pPr lvl="1"/>
            <a:r>
              <a:rPr lang="en-IE" dirty="0" smtClean="0"/>
              <a:t>A downloadable </a:t>
            </a:r>
            <a:r>
              <a:rPr lang="en-IE" dirty="0"/>
              <a:t>application - </a:t>
            </a:r>
            <a:r>
              <a:rPr lang="en-IE" dirty="0">
                <a:hlinkClick r:id="rId3"/>
              </a:rPr>
              <a:t>http://www.gpower.hhu.de/</a:t>
            </a:r>
            <a:endParaRPr lang="en-IE" dirty="0"/>
          </a:p>
        </p:txBody>
      </p:sp>
    </p:spTree>
    <p:extLst>
      <p:ext uri="{BB962C8B-B14F-4D97-AF65-F5344CB8AC3E}">
        <p14:creationId xmlns:p14="http://schemas.microsoft.com/office/powerpoint/2010/main" val="4751492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How can I increase Power?</a:t>
            </a:r>
          </a:p>
        </p:txBody>
      </p:sp>
      <p:sp>
        <p:nvSpPr>
          <p:cNvPr id="3" name="Content Placeholder 2"/>
          <p:cNvSpPr>
            <a:spLocks noGrp="1"/>
          </p:cNvSpPr>
          <p:nvPr>
            <p:ph sz="quarter" idx="1"/>
          </p:nvPr>
        </p:nvSpPr>
        <p:spPr/>
        <p:txBody>
          <a:bodyPr/>
          <a:lstStyle/>
          <a:p>
            <a:r>
              <a:rPr lang="en-US" dirty="0" smtClean="0"/>
              <a:t>Increase Alpha level</a:t>
            </a:r>
          </a:p>
          <a:p>
            <a:pPr lvl="1"/>
            <a:r>
              <a:rPr lang="en-US" dirty="0" smtClean="0"/>
              <a:t>Changing alpha from 0.05 to 0.10 will increase your power (better chance of finding significant results)</a:t>
            </a:r>
          </a:p>
          <a:p>
            <a:pPr lvl="1"/>
            <a:r>
              <a:rPr lang="en-US" dirty="0" smtClean="0"/>
              <a:t>Downsides to increasing your alpha level? </a:t>
            </a:r>
          </a:p>
          <a:p>
            <a:pPr lvl="2"/>
            <a:r>
              <a:rPr lang="en-US" dirty="0" smtClean="0"/>
              <a:t>This will increase the chance of Type I error</a:t>
            </a:r>
          </a:p>
          <a:p>
            <a:pPr lvl="1"/>
            <a:r>
              <a:rPr lang="en-US" dirty="0" smtClean="0"/>
              <a:t>This is rarely acceptable in practice</a:t>
            </a:r>
          </a:p>
          <a:p>
            <a:pPr lvl="1"/>
            <a:r>
              <a:rPr lang="en-US" dirty="0" smtClean="0"/>
              <a:t>Only really an option when working in a new area:</a:t>
            </a:r>
          </a:p>
          <a:p>
            <a:pPr lvl="2"/>
            <a:r>
              <a:rPr lang="en-US" dirty="0" smtClean="0"/>
              <a:t>Researchers are unsure of how to measure a new variable </a:t>
            </a:r>
          </a:p>
          <a:p>
            <a:pPr lvl="2"/>
            <a:r>
              <a:rPr lang="en-US" dirty="0" smtClean="0"/>
              <a:t>Researchers are unaware of confounders to control for</a:t>
            </a:r>
          </a:p>
        </p:txBody>
      </p:sp>
    </p:spTree>
    <p:extLst>
      <p:ext uri="{BB962C8B-B14F-4D97-AF65-F5344CB8AC3E}">
        <p14:creationId xmlns:p14="http://schemas.microsoft.com/office/powerpoint/2010/main" val="2846218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How can I increase Power?</a:t>
            </a:r>
          </a:p>
        </p:txBody>
      </p:sp>
      <p:sp>
        <p:nvSpPr>
          <p:cNvPr id="3" name="Content Placeholder 2"/>
          <p:cNvSpPr>
            <a:spLocks noGrp="1"/>
          </p:cNvSpPr>
          <p:nvPr>
            <p:ph sz="quarter" idx="1"/>
          </p:nvPr>
        </p:nvSpPr>
        <p:spPr/>
        <p:txBody>
          <a:bodyPr/>
          <a:lstStyle/>
          <a:p>
            <a:r>
              <a:rPr lang="en-US" dirty="0" smtClean="0"/>
              <a:t>Increase N</a:t>
            </a:r>
          </a:p>
          <a:p>
            <a:pPr lvl="1"/>
            <a:r>
              <a:rPr lang="en-US" dirty="0" smtClean="0"/>
              <a:t>Sample size is directly used when calculating p-values</a:t>
            </a:r>
          </a:p>
          <a:p>
            <a:pPr lvl="1"/>
            <a:r>
              <a:rPr lang="en-US" dirty="0" smtClean="0"/>
              <a:t>Including more subjects will increase your chance of finding statistically significant results</a:t>
            </a:r>
          </a:p>
          <a:p>
            <a:pPr lvl="1"/>
            <a:r>
              <a:rPr lang="en-US" dirty="0" smtClean="0"/>
              <a:t>Downsides to increasing sample size? </a:t>
            </a:r>
          </a:p>
          <a:p>
            <a:pPr lvl="2"/>
            <a:r>
              <a:rPr lang="en-US" dirty="0" smtClean="0"/>
              <a:t>More subjects means more time/money</a:t>
            </a:r>
          </a:p>
          <a:p>
            <a:pPr lvl="1"/>
            <a:r>
              <a:rPr lang="en-US" dirty="0" smtClean="0"/>
              <a:t>More subjects is ALWAYS a better option if possible</a:t>
            </a:r>
          </a:p>
          <a:p>
            <a:pPr lvl="1"/>
            <a:endParaRPr lang="en-US" dirty="0" smtClean="0"/>
          </a:p>
          <a:p>
            <a:pPr lvl="1"/>
            <a:endParaRPr lang="en-US" dirty="0" smtClean="0"/>
          </a:p>
        </p:txBody>
      </p:sp>
    </p:spTree>
    <p:extLst>
      <p:ext uri="{BB962C8B-B14F-4D97-AF65-F5344CB8AC3E}">
        <p14:creationId xmlns:p14="http://schemas.microsoft.com/office/powerpoint/2010/main" val="3253147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How can I increase Power?</a:t>
            </a:r>
          </a:p>
        </p:txBody>
      </p:sp>
      <p:sp>
        <p:nvSpPr>
          <p:cNvPr id="3" name="Content Placeholder 2"/>
          <p:cNvSpPr>
            <a:spLocks noGrp="1"/>
          </p:cNvSpPr>
          <p:nvPr>
            <p:ph sz="quarter" idx="1"/>
          </p:nvPr>
        </p:nvSpPr>
        <p:spPr/>
        <p:txBody>
          <a:bodyPr/>
          <a:lstStyle/>
          <a:p>
            <a:r>
              <a:rPr lang="en-US" dirty="0" smtClean="0"/>
              <a:t>Use fewer groups/variables (simpler designs)</a:t>
            </a:r>
          </a:p>
          <a:p>
            <a:pPr lvl="1"/>
            <a:r>
              <a:rPr lang="en-US" dirty="0" smtClean="0"/>
              <a:t>Related to sample size but different</a:t>
            </a:r>
          </a:p>
          <a:p>
            <a:pPr lvl="2"/>
            <a:r>
              <a:rPr lang="en-US" dirty="0" smtClean="0"/>
              <a:t>‘Use fewer groups’ NOT ‘Use less subjects’</a:t>
            </a:r>
          </a:p>
          <a:p>
            <a:pPr lvl="1"/>
            <a:r>
              <a:rPr lang="en-US" dirty="0" smtClean="0"/>
              <a:t>↑ groups negatively effects your degrees of freedom</a:t>
            </a:r>
          </a:p>
          <a:p>
            <a:pPr lvl="2"/>
            <a:r>
              <a:rPr lang="en-US" dirty="0" smtClean="0"/>
              <a:t>Remember, </a:t>
            </a:r>
            <a:r>
              <a:rPr lang="en-US" dirty="0" err="1" smtClean="0"/>
              <a:t>df</a:t>
            </a:r>
            <a:r>
              <a:rPr lang="en-US" dirty="0" smtClean="0"/>
              <a:t> is calculated with # groups and # subjects</a:t>
            </a:r>
          </a:p>
          <a:p>
            <a:pPr lvl="1"/>
            <a:r>
              <a:rPr lang="en-US" dirty="0" smtClean="0"/>
              <a:t>Lots of variables, groups and interactions make it more difficult to find statistically significant differences</a:t>
            </a:r>
          </a:p>
          <a:p>
            <a:pPr lvl="2"/>
            <a:r>
              <a:rPr lang="en-US" dirty="0" smtClean="0"/>
              <a:t>The purpose of the Family-wise error rate is to make it harder to find significant results!</a:t>
            </a:r>
          </a:p>
          <a:p>
            <a:pPr lvl="1"/>
            <a:r>
              <a:rPr lang="en-US" dirty="0" smtClean="0"/>
              <a:t>Downsides to fewer groups/variables? </a:t>
            </a:r>
          </a:p>
          <a:p>
            <a:pPr lvl="2"/>
            <a:r>
              <a:rPr lang="en-US" dirty="0" smtClean="0"/>
              <a:t>Sometimes you NEED to make several comparisons and test for interactions - unavoidable</a:t>
            </a:r>
          </a:p>
          <a:p>
            <a:pPr lvl="1"/>
            <a:endParaRPr lang="en-US" dirty="0" smtClean="0"/>
          </a:p>
          <a:p>
            <a:pPr lvl="1"/>
            <a:endParaRPr lang="en-US" dirty="0" smtClean="0"/>
          </a:p>
        </p:txBody>
      </p:sp>
    </p:spTree>
    <p:extLst>
      <p:ext uri="{BB962C8B-B14F-4D97-AF65-F5344CB8AC3E}">
        <p14:creationId xmlns:p14="http://schemas.microsoft.com/office/powerpoint/2010/main" val="120469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How can I increase Power?</a:t>
            </a:r>
          </a:p>
        </p:txBody>
      </p:sp>
      <p:sp>
        <p:nvSpPr>
          <p:cNvPr id="3" name="Content Placeholder 2"/>
          <p:cNvSpPr>
            <a:spLocks noGrp="1"/>
          </p:cNvSpPr>
          <p:nvPr>
            <p:ph sz="quarter" idx="1"/>
          </p:nvPr>
        </p:nvSpPr>
        <p:spPr/>
        <p:txBody>
          <a:bodyPr/>
          <a:lstStyle/>
          <a:p>
            <a:r>
              <a:rPr lang="en-US" dirty="0" smtClean="0"/>
              <a:t>Measure variables more accurately</a:t>
            </a:r>
          </a:p>
          <a:p>
            <a:pPr lvl="1"/>
            <a:r>
              <a:rPr lang="en-US" dirty="0" smtClean="0"/>
              <a:t>If variables are poorly measured (sloppy work, broken equipment, outdated equipment, etc…) this increases measurement error</a:t>
            </a:r>
          </a:p>
          <a:p>
            <a:pPr lvl="1"/>
            <a:r>
              <a:rPr lang="en-US" dirty="0" smtClean="0"/>
              <a:t>More measurement error decreases confidence in the result</a:t>
            </a:r>
          </a:p>
          <a:p>
            <a:pPr lvl="1"/>
            <a:r>
              <a:rPr lang="en-US" dirty="0" smtClean="0"/>
              <a:t>More of an internal validity problem than statistical problem</a:t>
            </a:r>
          </a:p>
          <a:p>
            <a:pPr lvl="1"/>
            <a:r>
              <a:rPr lang="en-US" dirty="0" smtClean="0"/>
              <a:t>Downsides to measuring more accurately?</a:t>
            </a:r>
          </a:p>
          <a:p>
            <a:pPr lvl="2"/>
            <a:r>
              <a:rPr lang="en-US" dirty="0" smtClean="0"/>
              <a:t>None – if you can afford the best tools</a:t>
            </a:r>
          </a:p>
          <a:p>
            <a:pPr lvl="1"/>
            <a:endParaRPr lang="en-US" dirty="0" smtClean="0"/>
          </a:p>
          <a:p>
            <a:pPr lvl="1"/>
            <a:endParaRPr lang="en-US" dirty="0" smtClean="0"/>
          </a:p>
        </p:txBody>
      </p:sp>
    </p:spTree>
    <p:extLst>
      <p:ext uri="{BB962C8B-B14F-4D97-AF65-F5344CB8AC3E}">
        <p14:creationId xmlns:p14="http://schemas.microsoft.com/office/powerpoint/2010/main" val="3025909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How can I increase Power?</a:t>
            </a:r>
          </a:p>
        </p:txBody>
      </p:sp>
      <p:sp>
        <p:nvSpPr>
          <p:cNvPr id="3" name="Content Placeholder 2"/>
          <p:cNvSpPr>
            <a:spLocks noGrp="1"/>
          </p:cNvSpPr>
          <p:nvPr>
            <p:ph sz="quarter" idx="1"/>
          </p:nvPr>
        </p:nvSpPr>
        <p:spPr/>
        <p:txBody>
          <a:bodyPr/>
          <a:lstStyle/>
          <a:p>
            <a:r>
              <a:rPr lang="en-US" dirty="0" smtClean="0"/>
              <a:t>Decrease subject variability</a:t>
            </a:r>
          </a:p>
          <a:p>
            <a:pPr lvl="1"/>
            <a:r>
              <a:rPr lang="en-US" dirty="0" smtClean="0"/>
              <a:t>Subjects will have various characteristics that may also be correlated with your variables</a:t>
            </a:r>
          </a:p>
          <a:p>
            <a:pPr lvl="2"/>
            <a:r>
              <a:rPr lang="en-US" dirty="0" err="1" smtClean="0"/>
              <a:t>Gender,race</a:t>
            </a:r>
            <a:r>
              <a:rPr lang="en-US" dirty="0" smtClean="0"/>
              <a:t>/ethnicity, age, etc…</a:t>
            </a:r>
          </a:p>
          <a:p>
            <a:pPr lvl="2"/>
            <a:r>
              <a:rPr lang="en-US" dirty="0" smtClean="0"/>
              <a:t>These variables can confound your results, making it harder to find statistically significant results</a:t>
            </a:r>
          </a:p>
          <a:p>
            <a:pPr lvl="2"/>
            <a:r>
              <a:rPr lang="en-US" dirty="0" smtClean="0"/>
              <a:t>When planning your sample (to enhance power), select subjects that are very similar to each other</a:t>
            </a:r>
          </a:p>
          <a:p>
            <a:pPr lvl="3"/>
            <a:r>
              <a:rPr lang="en-US" dirty="0" smtClean="0"/>
              <a:t>This is a reason why repeated measures tests and paired samples are more likely to have statistically significant results</a:t>
            </a:r>
          </a:p>
          <a:p>
            <a:pPr lvl="1"/>
            <a:r>
              <a:rPr lang="en-US" dirty="0" smtClean="0"/>
              <a:t>Downside to decreasing subject variability?</a:t>
            </a:r>
          </a:p>
          <a:p>
            <a:pPr lvl="2"/>
            <a:r>
              <a:rPr lang="en-US" dirty="0" smtClean="0"/>
              <a:t>Will decrease your external validity – generalizability</a:t>
            </a:r>
          </a:p>
          <a:p>
            <a:pPr lvl="2"/>
            <a:r>
              <a:rPr lang="en-US" dirty="0" smtClean="0"/>
              <a:t>If you only test women, your results do not apply to men</a:t>
            </a:r>
          </a:p>
        </p:txBody>
      </p:sp>
    </p:spTree>
    <p:extLst>
      <p:ext uri="{BB962C8B-B14F-4D97-AF65-F5344CB8AC3E}">
        <p14:creationId xmlns:p14="http://schemas.microsoft.com/office/powerpoint/2010/main" val="35031684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How can I increase Power?</a:t>
            </a:r>
          </a:p>
        </p:txBody>
      </p:sp>
      <p:sp>
        <p:nvSpPr>
          <p:cNvPr id="3" name="Content Placeholder 2"/>
          <p:cNvSpPr>
            <a:spLocks noGrp="1"/>
          </p:cNvSpPr>
          <p:nvPr>
            <p:ph sz="quarter" idx="1"/>
          </p:nvPr>
        </p:nvSpPr>
        <p:spPr/>
        <p:txBody>
          <a:bodyPr/>
          <a:lstStyle/>
          <a:p>
            <a:r>
              <a:rPr lang="en-US" dirty="0" smtClean="0"/>
              <a:t>Increase magnitude of the mean difference</a:t>
            </a:r>
          </a:p>
          <a:p>
            <a:pPr lvl="1"/>
            <a:r>
              <a:rPr lang="en-US" dirty="0" smtClean="0"/>
              <a:t>If your groups are not different enough, make them more different</a:t>
            </a:r>
          </a:p>
          <a:p>
            <a:pPr lvl="2"/>
            <a:r>
              <a:rPr lang="en-US" dirty="0" smtClean="0"/>
              <a:t>Compare a ‘very’ high group to a ‘very’ low group</a:t>
            </a:r>
          </a:p>
          <a:p>
            <a:pPr lvl="2"/>
            <a:r>
              <a:rPr lang="en-US" dirty="0" smtClean="0"/>
              <a:t>Sampling at the extremes, getting rid of the middle group</a:t>
            </a:r>
          </a:p>
          <a:p>
            <a:pPr lvl="1"/>
            <a:r>
              <a:rPr lang="en-US" dirty="0" smtClean="0"/>
              <a:t>Downsides to using the extremes?</a:t>
            </a:r>
          </a:p>
          <a:p>
            <a:pPr lvl="2"/>
            <a:r>
              <a:rPr lang="en-US" dirty="0" smtClean="0"/>
              <a:t>Similar to decreasing subject variability, this will decrease your external validity</a:t>
            </a:r>
          </a:p>
          <a:p>
            <a:pPr lvl="1"/>
            <a:endParaRPr lang="en-US" dirty="0" smtClean="0"/>
          </a:p>
          <a:p>
            <a:pPr lvl="1"/>
            <a:endParaRPr lang="en-US" dirty="0" smtClean="0"/>
          </a:p>
        </p:txBody>
      </p:sp>
    </p:spTree>
    <p:extLst>
      <p:ext uri="{BB962C8B-B14F-4D97-AF65-F5344CB8AC3E}">
        <p14:creationId xmlns:p14="http://schemas.microsoft.com/office/powerpoint/2010/main" val="33100349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The Catch-22 of Power and P-values</a:t>
            </a:r>
          </a:p>
        </p:txBody>
      </p:sp>
      <p:sp>
        <p:nvSpPr>
          <p:cNvPr id="36867" name="Content Placeholder 2"/>
          <p:cNvSpPr>
            <a:spLocks noGrp="1"/>
          </p:cNvSpPr>
          <p:nvPr>
            <p:ph sz="quarter" idx="1"/>
          </p:nvPr>
        </p:nvSpPr>
        <p:spPr/>
        <p:txBody>
          <a:bodyPr/>
          <a:lstStyle/>
          <a:p>
            <a:r>
              <a:rPr lang="en-US" dirty="0" smtClean="0"/>
              <a:t>The larger your sample, the more likely you’ll find statistically significant results</a:t>
            </a:r>
          </a:p>
          <a:p>
            <a:pPr lvl="1"/>
            <a:r>
              <a:rPr lang="en-US" dirty="0" smtClean="0"/>
              <a:t>Sometimes miniscule differences between groups or tiny correlations are ‘significant’</a:t>
            </a:r>
          </a:p>
          <a:p>
            <a:pPr lvl="1"/>
            <a:r>
              <a:rPr lang="en-US" dirty="0" smtClean="0"/>
              <a:t>This becomes relevant once sample size grows to 100~150 subjects per group</a:t>
            </a:r>
          </a:p>
          <a:p>
            <a:pPr lvl="1"/>
            <a:r>
              <a:rPr lang="en-US" dirty="0" smtClean="0"/>
              <a:t>Once you approach 1000 subjects, it’s hard not to find p &lt; 0.05</a:t>
            </a:r>
          </a:p>
          <a:p>
            <a:r>
              <a:rPr lang="en-US" dirty="0" smtClean="0"/>
              <a:t>Example from most highly cited paper in Psych, 2004…</a:t>
            </a:r>
          </a:p>
        </p:txBody>
      </p:sp>
    </p:spTree>
    <p:extLst>
      <p:ext uri="{BB962C8B-B14F-4D97-AF65-F5344CB8AC3E}">
        <p14:creationId xmlns:p14="http://schemas.microsoft.com/office/powerpoint/2010/main" val="31110333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85231"/>
            <a:ext cx="914400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Title 1"/>
          <p:cNvSpPr>
            <a:spLocks noGrp="1"/>
          </p:cNvSpPr>
          <p:nvPr>
            <p:ph type="title"/>
          </p:nvPr>
        </p:nvSpPr>
        <p:spPr>
          <a:xfrm>
            <a:off x="612775" y="228600"/>
            <a:ext cx="8153400" cy="990600"/>
          </a:xfrm>
        </p:spPr>
        <p:txBody>
          <a:bodyPr/>
          <a:lstStyle/>
          <a:p>
            <a:endParaRPr lang="en-US" smtClean="0"/>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5292080" y="2485231"/>
            <a:ext cx="1600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Content Placeholder 2"/>
          <p:cNvSpPr>
            <a:spLocks noGrp="1"/>
          </p:cNvSpPr>
          <p:nvPr>
            <p:ph sz="quarter" idx="1"/>
          </p:nvPr>
        </p:nvSpPr>
        <p:spPr>
          <a:xfrm>
            <a:off x="251520" y="4941168"/>
            <a:ext cx="8763000" cy="1524000"/>
          </a:xfrm>
        </p:spPr>
        <p:txBody>
          <a:bodyPr>
            <a:normAutofit fontScale="92500" lnSpcReduction="20000"/>
          </a:bodyPr>
          <a:lstStyle/>
          <a:p>
            <a:r>
              <a:rPr lang="en-US" dirty="0" smtClean="0"/>
              <a:t>This paper was the first to find a link between playing video games/TV and aggression in children</a:t>
            </a:r>
          </a:p>
          <a:p>
            <a:r>
              <a:rPr lang="en-US" dirty="0" smtClean="0"/>
              <a:t>Every correlation in this table except 1 has p &lt; 0.05</a:t>
            </a:r>
          </a:p>
          <a:p>
            <a:r>
              <a:rPr lang="en-US" dirty="0" smtClean="0"/>
              <a:t>What does a correlation of 0.10 looks like?</a:t>
            </a:r>
          </a:p>
        </p:txBody>
      </p:sp>
    </p:spTree>
    <p:extLst>
      <p:ext uri="{BB962C8B-B14F-4D97-AF65-F5344CB8AC3E}">
        <p14:creationId xmlns:p14="http://schemas.microsoft.com/office/powerpoint/2010/main" val="942989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12775" y="228600"/>
            <a:ext cx="8153400" cy="990600"/>
          </a:xfrm>
        </p:spPr>
        <p:txBody>
          <a:bodyPr/>
          <a:lstStyle/>
          <a:p>
            <a:endParaRPr lang="en-US" smtClean="0"/>
          </a:p>
        </p:txBody>
      </p:sp>
      <p:sp>
        <p:nvSpPr>
          <p:cNvPr id="38915" name="Content Placeholder 2"/>
          <p:cNvSpPr>
            <a:spLocks noGrp="1"/>
          </p:cNvSpPr>
          <p:nvPr>
            <p:ph sz="quarter" idx="1"/>
          </p:nvPr>
        </p:nvSpPr>
        <p:spPr>
          <a:xfrm>
            <a:off x="612775" y="1600200"/>
            <a:ext cx="8153400" cy="4495800"/>
          </a:xfrm>
        </p:spPr>
        <p:txBody>
          <a:bodyPr/>
          <a:lstStyle/>
          <a:p>
            <a:endParaRPr lang="en-US" smtClean="0"/>
          </a:p>
        </p:txBody>
      </p:sp>
      <p:pic>
        <p:nvPicPr>
          <p:cNvPr id="38916" name="Picture 2" descr="http://gut.bmj.com/content/49/3/324/F3.large.jpg"/>
          <p:cNvPicPr>
            <a:picLocks noChangeAspect="1" noChangeArrowheads="1"/>
          </p:cNvPicPr>
          <p:nvPr/>
        </p:nvPicPr>
        <p:blipFill>
          <a:blip r:embed="rId2">
            <a:extLst>
              <a:ext uri="{28A0092B-C50C-407E-A947-70E740481C1C}">
                <a14:useLocalDpi xmlns:a14="http://schemas.microsoft.com/office/drawing/2010/main" val="0"/>
              </a:ext>
            </a:extLst>
          </a:blip>
          <a:srcRect l="5251" b="6129"/>
          <a:stretch>
            <a:fillRect/>
          </a:stretch>
        </p:blipFill>
        <p:spPr bwMode="auto">
          <a:xfrm>
            <a:off x="0" y="58738"/>
            <a:ext cx="7010400" cy="679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Box 4"/>
          <p:cNvSpPr txBox="1">
            <a:spLocks noChangeArrowheads="1"/>
          </p:cNvSpPr>
          <p:nvPr/>
        </p:nvSpPr>
        <p:spPr bwMode="auto">
          <a:xfrm>
            <a:off x="4267200" y="228600"/>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sz="3600" i="1">
                <a:solidFill>
                  <a:srgbClr val="FF0000"/>
                </a:solidFill>
              </a:rPr>
              <a:t>r </a:t>
            </a:r>
            <a:r>
              <a:rPr lang="en-US" sz="3600">
                <a:solidFill>
                  <a:srgbClr val="FF0000"/>
                </a:solidFill>
              </a:rPr>
              <a:t>= 0.10</a:t>
            </a:r>
          </a:p>
        </p:txBody>
      </p:sp>
      <p:sp>
        <p:nvSpPr>
          <p:cNvPr id="6" name="TextBox 5"/>
          <p:cNvSpPr txBox="1">
            <a:spLocks noChangeArrowheads="1"/>
          </p:cNvSpPr>
          <p:nvPr/>
        </p:nvSpPr>
        <p:spPr bwMode="auto">
          <a:xfrm>
            <a:off x="2438400" y="5257800"/>
            <a:ext cx="670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r"/>
            <a:r>
              <a:rPr lang="en-US" sz="3600" i="1">
                <a:solidFill>
                  <a:srgbClr val="FF0000"/>
                </a:solidFill>
              </a:rPr>
              <a:t>Do you see a relationship between these two variables?</a:t>
            </a:r>
            <a:endParaRPr lang="en-US" sz="3600">
              <a:solidFill>
                <a:srgbClr val="FF0000"/>
              </a:solidFill>
            </a:endParaRPr>
          </a:p>
        </p:txBody>
      </p:sp>
    </p:spTree>
    <p:extLst>
      <p:ext uri="{BB962C8B-B14F-4D97-AF65-F5344CB8AC3E}">
        <p14:creationId xmlns:p14="http://schemas.microsoft.com/office/powerpoint/2010/main" val="85673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 Distribution</a:t>
            </a:r>
            <a:endParaRPr lang="en-IE" dirty="0"/>
          </a:p>
        </p:txBody>
      </p:sp>
      <p:sp>
        <p:nvSpPr>
          <p:cNvPr id="3" name="Content Placeholder 2"/>
          <p:cNvSpPr>
            <a:spLocks noGrp="1"/>
          </p:cNvSpPr>
          <p:nvPr>
            <p:ph sz="quarter" idx="1"/>
          </p:nvPr>
        </p:nvSpPr>
        <p:spPr/>
        <p:txBody>
          <a:bodyPr>
            <a:normAutofit/>
          </a:bodyPr>
          <a:lstStyle/>
          <a:p>
            <a:r>
              <a:rPr lang="en-IE" sz="2400" dirty="0"/>
              <a:t>The curve is not symmetrical but skewed to the right.</a:t>
            </a:r>
          </a:p>
          <a:p>
            <a:r>
              <a:rPr lang="en-IE" sz="2400" dirty="0"/>
              <a:t>There is a different curve for each set of </a:t>
            </a:r>
            <a:r>
              <a:rPr lang="en-IE" sz="2400" dirty="0" smtClean="0"/>
              <a:t>degrees of freedom (</a:t>
            </a:r>
            <a:r>
              <a:rPr lang="en-IE" sz="2400" i="1" dirty="0" err="1" smtClean="0"/>
              <a:t>df</a:t>
            </a:r>
            <a:r>
              <a:rPr lang="en-IE" sz="2400" dirty="0" err="1" smtClean="0"/>
              <a:t>s</a:t>
            </a:r>
            <a:r>
              <a:rPr lang="en-IE" sz="2400" dirty="0" smtClean="0"/>
              <a:t>).</a:t>
            </a:r>
            <a:endParaRPr lang="en-IE" sz="2400" dirty="0"/>
          </a:p>
          <a:p>
            <a:r>
              <a:rPr lang="en-IE" sz="2400" dirty="0"/>
              <a:t>The </a:t>
            </a:r>
            <a:r>
              <a:rPr lang="en-IE" sz="2400" i="1" dirty="0"/>
              <a:t>F</a:t>
            </a:r>
            <a:r>
              <a:rPr lang="en-IE" sz="2400" dirty="0"/>
              <a:t> statistic is greater than or equal to zero.</a:t>
            </a:r>
          </a:p>
          <a:p>
            <a:r>
              <a:rPr lang="en-IE" sz="2400" dirty="0"/>
              <a:t>As the degrees of freedom for the numerator and for the denominator get larger, the curve approximates the normal.</a:t>
            </a:r>
          </a:p>
          <a:p>
            <a:endParaRPr lang="en-IE"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005064"/>
            <a:ext cx="69627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665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descr="08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2141538"/>
            <a:ext cx="8966200" cy="257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2384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Measuring Effect Size</a:t>
            </a:r>
            <a:endParaRPr lang="en-US"/>
          </a:p>
        </p:txBody>
      </p:sp>
      <p:sp>
        <p:nvSpPr>
          <p:cNvPr id="19459" name="Rectangle 3"/>
          <p:cNvSpPr>
            <a:spLocks noGrp="1" noChangeArrowheads="1"/>
          </p:cNvSpPr>
          <p:nvPr>
            <p:ph type="body" idx="1"/>
          </p:nvPr>
        </p:nvSpPr>
        <p:spPr/>
        <p:txBody>
          <a:bodyPr>
            <a:normAutofit/>
          </a:bodyPr>
          <a:lstStyle/>
          <a:p>
            <a:r>
              <a:rPr lang="en-US" dirty="0" smtClean="0"/>
              <a:t>A hypothesis test evaluates the statistical significance of the results from a research study.</a:t>
            </a:r>
          </a:p>
          <a:p>
            <a:r>
              <a:rPr lang="en-US" dirty="0" smtClean="0"/>
              <a:t>The hypothesis test is influenced not only by the size of the effect/difference but also by the size of the sample. </a:t>
            </a:r>
          </a:p>
          <a:p>
            <a:r>
              <a:rPr lang="en-US" dirty="0" smtClean="0"/>
              <a:t>Thus, even a very small effect/difference can be significant if it is observed in a very large sample. </a:t>
            </a:r>
          </a:p>
          <a:p>
            <a:r>
              <a:rPr lang="en-US" dirty="0" smtClean="0"/>
              <a:t>Finding a statistically significant result does not necessarily mean a large effect</a:t>
            </a:r>
          </a:p>
          <a:p>
            <a:r>
              <a:rPr lang="en-US" dirty="0" smtClean="0"/>
              <a:t>It is recommended that the hypothesis test be accompanied by a measure of the </a:t>
            </a:r>
            <a:r>
              <a:rPr lang="en-US" b="1" dirty="0" smtClean="0"/>
              <a:t>effect size</a:t>
            </a:r>
            <a:r>
              <a:rPr lang="en-US" dirty="0" smtClean="0"/>
              <a:t>.  </a:t>
            </a:r>
          </a:p>
          <a:p>
            <a:r>
              <a:rPr lang="en-US" dirty="0" smtClean="0"/>
              <a:t>Cohen’s measures of effect size are used as standard.</a:t>
            </a:r>
          </a:p>
          <a:p>
            <a:endParaRPr lang="en-US" dirty="0"/>
          </a:p>
        </p:txBody>
      </p:sp>
    </p:spTree>
    <p:extLst>
      <p:ext uri="{BB962C8B-B14F-4D97-AF65-F5344CB8AC3E}">
        <p14:creationId xmlns:p14="http://schemas.microsoft.com/office/powerpoint/2010/main" val="6352677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Effect Size</a:t>
            </a:r>
          </a:p>
        </p:txBody>
      </p:sp>
      <p:sp>
        <p:nvSpPr>
          <p:cNvPr id="3" name="Content Placeholder 2"/>
          <p:cNvSpPr>
            <a:spLocks noGrp="1"/>
          </p:cNvSpPr>
          <p:nvPr>
            <p:ph sz="quarter" idx="1"/>
          </p:nvPr>
        </p:nvSpPr>
        <p:spPr/>
        <p:txBody>
          <a:bodyPr>
            <a:normAutofit/>
          </a:bodyPr>
          <a:lstStyle/>
          <a:p>
            <a:r>
              <a:rPr lang="en-US" dirty="0" smtClean="0"/>
              <a:t>To get an idea of how ‘important’ a difference or association is, we can use Effect Size</a:t>
            </a:r>
          </a:p>
          <a:p>
            <a:pPr lvl="1"/>
            <a:r>
              <a:rPr lang="en-US" dirty="0" smtClean="0"/>
              <a:t>There are over 40 different types of effect size</a:t>
            </a:r>
          </a:p>
          <a:p>
            <a:pPr lvl="2"/>
            <a:r>
              <a:rPr lang="en-US" dirty="0" smtClean="0"/>
              <a:t>Depends on statistical test used</a:t>
            </a:r>
          </a:p>
          <a:p>
            <a:r>
              <a:rPr lang="en-US" dirty="0" smtClean="0"/>
              <a:t>Effect size is like a ‘descriptive’ statistic that tells you about the magnitude of the association or group difference</a:t>
            </a:r>
          </a:p>
          <a:p>
            <a:pPr lvl="2"/>
            <a:r>
              <a:rPr lang="en-US" dirty="0" smtClean="0"/>
              <a:t>Not impacted by statistical significance</a:t>
            </a:r>
          </a:p>
          <a:p>
            <a:pPr lvl="2"/>
            <a:r>
              <a:rPr lang="en-US" dirty="0" smtClean="0"/>
              <a:t>Effect size can stay the same even if p-value changes</a:t>
            </a:r>
          </a:p>
          <a:p>
            <a:pPr lvl="2"/>
            <a:r>
              <a:rPr lang="en-US" dirty="0" smtClean="0"/>
              <a:t>Present the two together when possible</a:t>
            </a:r>
          </a:p>
        </p:txBody>
      </p:sp>
    </p:spTree>
    <p:extLst>
      <p:ext uri="{BB962C8B-B14F-4D97-AF65-F5344CB8AC3E}">
        <p14:creationId xmlns:p14="http://schemas.microsoft.com/office/powerpoint/2010/main" val="20887072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Another </a:t>
            </a:r>
            <a:r>
              <a:rPr lang="en-US" dirty="0" smtClean="0"/>
              <a:t>example</a:t>
            </a:r>
          </a:p>
        </p:txBody>
      </p:sp>
      <p:sp>
        <p:nvSpPr>
          <p:cNvPr id="3" name="Content Placeholder 2"/>
          <p:cNvSpPr>
            <a:spLocks noGrp="1"/>
          </p:cNvSpPr>
          <p:nvPr>
            <p:ph sz="quarter" idx="1"/>
          </p:nvPr>
        </p:nvSpPr>
        <p:spPr/>
        <p:txBody>
          <a:bodyPr/>
          <a:lstStyle/>
          <a:p>
            <a:r>
              <a:rPr lang="en-US" dirty="0" smtClean="0"/>
              <a:t>If we sample a group of 100 students and find their average IQ is 103.  </a:t>
            </a:r>
          </a:p>
          <a:p>
            <a:pPr lvl="1"/>
            <a:r>
              <a:rPr lang="en-US" dirty="0" smtClean="0"/>
              <a:t>The population mean for IQ is 100, SD = 15.</a:t>
            </a:r>
          </a:p>
          <a:p>
            <a:pPr lvl="1"/>
            <a:r>
              <a:rPr lang="en-US" dirty="0" smtClean="0"/>
              <a:t>We run a one-sample t-test and find it to be statistically significant (p &lt; 0.05)</a:t>
            </a:r>
          </a:p>
          <a:p>
            <a:pPr lvl="1"/>
            <a:r>
              <a:rPr lang="en-US" dirty="0" smtClean="0"/>
              <a:t>However, effect size is…</a:t>
            </a:r>
          </a:p>
          <a:p>
            <a:pPr lvl="2"/>
            <a:r>
              <a:rPr lang="en-US" dirty="0" smtClean="0"/>
              <a:t>0.2, or Small Effect</a:t>
            </a:r>
          </a:p>
          <a:p>
            <a:pPr lvl="1"/>
            <a:r>
              <a:rPr lang="en-US" dirty="0" smtClean="0"/>
              <a:t>Interpretation: While this difference is likely not due to random sampling error – it’s not very important either</a:t>
            </a:r>
          </a:p>
        </p:txBody>
      </p:sp>
    </p:spTree>
    <p:extLst>
      <p:ext uri="{BB962C8B-B14F-4D97-AF65-F5344CB8AC3E}">
        <p14:creationId xmlns:p14="http://schemas.microsoft.com/office/powerpoint/2010/main" val="319424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dirty="0" smtClean="0"/>
              <a:t>What Does ANOVA Tell us?</a:t>
            </a:r>
            <a:endParaRPr lang="en-US" dirty="0"/>
          </a:p>
        </p:txBody>
      </p:sp>
      <p:sp>
        <p:nvSpPr>
          <p:cNvPr id="4" name="Date Placeholder 3"/>
          <p:cNvSpPr>
            <a:spLocks noGrp="1"/>
          </p:cNvSpPr>
          <p:nvPr>
            <p:ph type="dt" sz="half" idx="10"/>
          </p:nvPr>
        </p:nvSpPr>
        <p:spPr/>
        <p:txBody>
          <a:bodyPr/>
          <a:lstStyle/>
          <a:p>
            <a:endParaRPr lang="en-US" dirty="0">
              <a:solidFill>
                <a:srgbClr val="464653"/>
              </a:solidFill>
            </a:endParaRPr>
          </a:p>
        </p:txBody>
      </p:sp>
      <p:sp>
        <p:nvSpPr>
          <p:cNvPr id="67587" name="Rectangle 3"/>
          <p:cNvSpPr>
            <a:spLocks noGrp="1" noChangeArrowheads="1"/>
          </p:cNvSpPr>
          <p:nvPr>
            <p:ph sz="quarter" idx="1"/>
          </p:nvPr>
        </p:nvSpPr>
        <p:spPr/>
        <p:txBody>
          <a:bodyPr/>
          <a:lstStyle/>
          <a:p>
            <a:r>
              <a:rPr lang="en-US" dirty="0" smtClean="0"/>
              <a:t>Null Hypothesis:</a:t>
            </a:r>
          </a:p>
          <a:p>
            <a:pPr lvl="1"/>
            <a:r>
              <a:rPr lang="en-US" dirty="0" smtClean="0"/>
              <a:t>Like a t-test, ANOVA tests the null hypothesis that the means of the different groups are the same.</a:t>
            </a:r>
          </a:p>
          <a:p>
            <a:r>
              <a:rPr lang="en-US" dirty="0" smtClean="0"/>
              <a:t>Alternate Hypothesis:</a:t>
            </a:r>
          </a:p>
          <a:p>
            <a:pPr lvl="1"/>
            <a:r>
              <a:rPr lang="en-US" dirty="0" smtClean="0"/>
              <a:t>The means differ.</a:t>
            </a:r>
          </a:p>
          <a:p>
            <a:r>
              <a:rPr lang="en-US" dirty="0" smtClean="0"/>
              <a:t>ANOVA is an Omnibus test</a:t>
            </a:r>
          </a:p>
          <a:p>
            <a:pPr lvl="1"/>
            <a:r>
              <a:rPr lang="en-US" dirty="0" smtClean="0"/>
              <a:t>It test for an overall difference between groups.</a:t>
            </a:r>
          </a:p>
          <a:p>
            <a:pPr lvl="1"/>
            <a:r>
              <a:rPr lang="en-US" dirty="0" smtClean="0"/>
              <a:t>It tells us that the group means are different.</a:t>
            </a:r>
          </a:p>
          <a:p>
            <a:pPr lvl="1"/>
            <a:r>
              <a:rPr lang="en-US" dirty="0" smtClean="0"/>
              <a:t>It doesn’t tell us exactly which means differ.</a:t>
            </a:r>
            <a:endParaRPr lang="en-US" dirty="0"/>
          </a:p>
        </p:txBody>
      </p:sp>
      <p:pic>
        <p:nvPicPr>
          <p:cNvPr id="21506" name="Picture 2"/>
          <p:cNvPicPr>
            <a:picLocks noChangeAspect="1" noChangeArrowheads="1"/>
          </p:cNvPicPr>
          <p:nvPr/>
        </p:nvPicPr>
        <p:blipFill>
          <a:blip r:embed="rId2"/>
          <a:srcRect/>
          <a:stretch>
            <a:fillRect/>
          </a:stretch>
        </p:blipFill>
        <p:spPr bwMode="auto">
          <a:xfrm>
            <a:off x="7164288" y="3284984"/>
            <a:ext cx="1676400" cy="1638300"/>
          </a:xfrm>
          <a:prstGeom prst="rect">
            <a:avLst/>
          </a:prstGeom>
          <a:noFill/>
          <a:ln w="9525">
            <a:noFill/>
            <a:miter lim="800000"/>
            <a:headEnd/>
            <a:tailEnd/>
          </a:ln>
          <a:effectLst/>
        </p:spPr>
      </p:pic>
    </p:spTree>
    <p:extLst>
      <p:ext uri="{BB962C8B-B14F-4D97-AF65-F5344CB8AC3E}">
        <p14:creationId xmlns:p14="http://schemas.microsoft.com/office/powerpoint/2010/main" val="1221554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One-way Between-Groups ANOVA</a:t>
            </a:r>
            <a:endParaRPr lang="en-IE" dirty="0"/>
          </a:p>
        </p:txBody>
      </p:sp>
      <p:sp>
        <p:nvSpPr>
          <p:cNvPr id="3" name="Date Placeholder 2"/>
          <p:cNvSpPr>
            <a:spLocks noGrp="1"/>
          </p:cNvSpPr>
          <p:nvPr>
            <p:ph type="dt" sz="half" idx="10"/>
          </p:nvPr>
        </p:nvSpPr>
        <p:spPr/>
        <p:txBody>
          <a:bodyPr/>
          <a:lstStyle/>
          <a:p>
            <a:endParaRPr lang="en-IE" dirty="0">
              <a:solidFill>
                <a:srgbClr val="464653"/>
              </a:solidFill>
            </a:endParaRPr>
          </a:p>
        </p:txBody>
      </p:sp>
      <p:sp>
        <p:nvSpPr>
          <p:cNvPr id="4" name="Content Placeholder 3"/>
          <p:cNvSpPr>
            <a:spLocks noGrp="1"/>
          </p:cNvSpPr>
          <p:nvPr>
            <p:ph sz="quarter" idx="1"/>
          </p:nvPr>
        </p:nvSpPr>
        <p:spPr/>
        <p:txBody>
          <a:bodyPr>
            <a:normAutofit/>
          </a:bodyPr>
          <a:lstStyle/>
          <a:p>
            <a:r>
              <a:rPr lang="en-IE" dirty="0" smtClean="0"/>
              <a:t>survey.dat (Julie Pallant)</a:t>
            </a:r>
          </a:p>
          <a:p>
            <a:r>
              <a:rPr lang="en-IE" dirty="0" smtClean="0"/>
              <a:t>Question</a:t>
            </a:r>
          </a:p>
          <a:p>
            <a:pPr lvl="1"/>
            <a:r>
              <a:rPr lang="en-IE" dirty="0" smtClean="0"/>
              <a:t>Is there a difference in optimism scores for young, middle-aged and old participants?</a:t>
            </a:r>
          </a:p>
          <a:p>
            <a:r>
              <a:rPr lang="en-IE" dirty="0" smtClean="0"/>
              <a:t>Need</a:t>
            </a:r>
          </a:p>
          <a:p>
            <a:pPr lvl="1"/>
            <a:r>
              <a:rPr lang="en-IE" dirty="0" smtClean="0"/>
              <a:t>One independent variable with three or more levels (age category) (</a:t>
            </a:r>
            <a:r>
              <a:rPr lang="en-IE" dirty="0" smtClean="0">
                <a:latin typeface="Courier New" panose="02070309020205020404" pitchFamily="49" charset="0"/>
                <a:cs typeface="Courier New" panose="02070309020205020404" pitchFamily="49" charset="0"/>
              </a:rPr>
              <a:t>agegp3</a:t>
            </a:r>
            <a:r>
              <a:rPr lang="en-IE" dirty="0" smtClean="0"/>
              <a:t>)</a:t>
            </a:r>
          </a:p>
          <a:p>
            <a:pPr lvl="1"/>
            <a:r>
              <a:rPr lang="en-IE" dirty="0" smtClean="0"/>
              <a:t>One continuous variable (optimism scores) </a:t>
            </a:r>
            <a:r>
              <a:rPr lang="en-IE" dirty="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totopt</a:t>
            </a:r>
            <a:r>
              <a:rPr lang="en-IE" dirty="0" smtClean="0">
                <a:latin typeface="Courier New" panose="02070309020205020404" pitchFamily="49" charset="0"/>
                <a:cs typeface="Courier New" panose="02070309020205020404" pitchFamily="49" charset="0"/>
              </a:rPr>
              <a:t>)</a:t>
            </a:r>
          </a:p>
          <a:p>
            <a:r>
              <a:rPr lang="en-IE" dirty="0"/>
              <a:t>Non-parametric equivalent – </a:t>
            </a:r>
            <a:r>
              <a:rPr lang="en-IE" dirty="0" err="1"/>
              <a:t>Kruskal</a:t>
            </a:r>
            <a:r>
              <a:rPr lang="en-IE" dirty="0"/>
              <a:t>-Wallis Test</a:t>
            </a:r>
          </a:p>
        </p:txBody>
      </p:sp>
    </p:spTree>
    <p:extLst>
      <p:ext uri="{BB962C8B-B14F-4D97-AF65-F5344CB8AC3E}">
        <p14:creationId xmlns:p14="http://schemas.microsoft.com/office/powerpoint/2010/main" val="4022797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381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2137</TotalTime>
  <Words>5519</Words>
  <Application>Microsoft Office PowerPoint</Application>
  <PresentationFormat>On-screen Show (4:3)</PresentationFormat>
  <Paragraphs>549</Paragraphs>
  <Slides>73</Slides>
  <Notes>7</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Origin</vt:lpstr>
      <vt:lpstr>Probability and Statistical Inference</vt:lpstr>
      <vt:lpstr>Comparison of more than 2 samples</vt:lpstr>
      <vt:lpstr>Tests for Multiple Group Comparison</vt:lpstr>
      <vt:lpstr>ANOVA</vt:lpstr>
      <vt:lpstr>ANOVA</vt:lpstr>
      <vt:lpstr>ANOVA</vt:lpstr>
      <vt:lpstr>F Distribution</vt:lpstr>
      <vt:lpstr>What Does ANOVA Tell us?</vt:lpstr>
      <vt:lpstr>One-way Between-Groups ANOVA</vt:lpstr>
      <vt:lpstr>One-way Between-Groups ANOVA</vt:lpstr>
      <vt:lpstr>Preliminaries</vt:lpstr>
      <vt:lpstr>Testing for homogeneity of variance in R</vt:lpstr>
      <vt:lpstr>Basic ANOVA</vt:lpstr>
      <vt:lpstr>But where is the difference?</vt:lpstr>
      <vt:lpstr>Testing for homogeneity of variance</vt:lpstr>
      <vt:lpstr>In R – One Way ANOVA</vt:lpstr>
      <vt:lpstr>In R – One Way ANOVA</vt:lpstr>
      <vt:lpstr>Calculating the effect size</vt:lpstr>
      <vt:lpstr>Reporting the results</vt:lpstr>
      <vt:lpstr>What is this Bonferroni Correction?</vt:lpstr>
      <vt:lpstr>Beware! Multiple Comparison Problem</vt:lpstr>
      <vt:lpstr>Types of ANOVAs</vt:lpstr>
      <vt:lpstr>Kruskal–Wallis test – Non Parametric </vt:lpstr>
      <vt:lpstr>Kruskal-Wallis test Theory</vt:lpstr>
      <vt:lpstr>Example</vt:lpstr>
      <vt:lpstr>Provisional Analysis – Statistics for gradmath grouped by ethnicity</vt:lpstr>
      <vt:lpstr>In R</vt:lpstr>
      <vt:lpstr>In R</vt:lpstr>
      <vt:lpstr>In R</vt:lpstr>
      <vt:lpstr>Friedman’s ANOVA</vt:lpstr>
      <vt:lpstr>Theory of Friedman’s ANOVA </vt:lpstr>
      <vt:lpstr>Example</vt:lpstr>
      <vt:lpstr>PowerPoint Presentation</vt:lpstr>
      <vt:lpstr>In R</vt:lpstr>
      <vt:lpstr>Writing and interpreting the results</vt:lpstr>
      <vt:lpstr>Comparing Nominal Values</vt:lpstr>
      <vt:lpstr>Comparing Nominal Variables</vt:lpstr>
      <vt:lpstr>Comparing Nominal Variables</vt:lpstr>
      <vt:lpstr>Comparing Nominal Variables</vt:lpstr>
      <vt:lpstr>Chi-square Test</vt:lpstr>
      <vt:lpstr>Chi Square Test for Independence</vt:lpstr>
      <vt:lpstr>Chi-Square Test for Independence</vt:lpstr>
      <vt:lpstr>In R</vt:lpstr>
      <vt:lpstr>PowerPoint Presentation</vt:lpstr>
      <vt:lpstr>Yate’s Continuity Correction</vt:lpstr>
      <vt:lpstr>In R – more simplistic</vt:lpstr>
      <vt:lpstr>Chi Square Statistic</vt:lpstr>
      <vt:lpstr>Chi-Square Test for Independence</vt:lpstr>
      <vt:lpstr>Repeated Measures Categorical Variables</vt:lpstr>
      <vt:lpstr>Repeated Measures Categorical Variables</vt:lpstr>
      <vt:lpstr>Back to Hypothesis Testing</vt:lpstr>
      <vt:lpstr>Type I Errors</vt:lpstr>
      <vt:lpstr>Type II Errors</vt:lpstr>
      <vt:lpstr>Power of a Hypothesis Test</vt:lpstr>
      <vt:lpstr>Power analysis</vt:lpstr>
      <vt:lpstr>Power Analysis</vt:lpstr>
      <vt:lpstr>Power Analysis</vt:lpstr>
      <vt:lpstr>Power Analysis</vt:lpstr>
      <vt:lpstr>Power Analysis</vt:lpstr>
      <vt:lpstr>Online Calculators</vt:lpstr>
      <vt:lpstr>How can I increase Power?</vt:lpstr>
      <vt:lpstr>How can I increase Power?</vt:lpstr>
      <vt:lpstr>How can I increase Power?</vt:lpstr>
      <vt:lpstr>How can I increase Power?</vt:lpstr>
      <vt:lpstr>How can I increase Power?</vt:lpstr>
      <vt:lpstr>How can I increase Power?</vt:lpstr>
      <vt:lpstr>The Catch-22 of Power and P-values</vt:lpstr>
      <vt:lpstr>PowerPoint Presentation</vt:lpstr>
      <vt:lpstr>PowerPoint Presentation</vt:lpstr>
      <vt:lpstr>PowerPoint Presentation</vt:lpstr>
      <vt:lpstr>Measuring Effect Size</vt:lpstr>
      <vt:lpstr>Effect Size</vt:lpstr>
      <vt:lpstr>Another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Statistical Inference</dc:title>
  <dc:creator>DIT</dc:creator>
  <cp:lastModifiedBy>DIT</cp:lastModifiedBy>
  <cp:revision>404</cp:revision>
  <dcterms:created xsi:type="dcterms:W3CDTF">2015-10-13T15:34:37Z</dcterms:created>
  <dcterms:modified xsi:type="dcterms:W3CDTF">2018-10-24T14:18:40Z</dcterms:modified>
</cp:coreProperties>
</file>