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836" r:id="rId3"/>
    <p:sldId id="986" r:id="rId4"/>
    <p:sldId id="837" r:id="rId5"/>
    <p:sldId id="258" r:id="rId6"/>
    <p:sldId id="775" r:id="rId7"/>
    <p:sldId id="839" r:id="rId8"/>
    <p:sldId id="840" r:id="rId9"/>
    <p:sldId id="841" r:id="rId10"/>
    <p:sldId id="842" r:id="rId11"/>
    <p:sldId id="843" r:id="rId12"/>
    <p:sldId id="844" r:id="rId13"/>
    <p:sldId id="845" r:id="rId14"/>
    <p:sldId id="846" r:id="rId15"/>
    <p:sldId id="847" r:id="rId16"/>
    <p:sldId id="848" r:id="rId17"/>
    <p:sldId id="849" r:id="rId18"/>
    <p:sldId id="850" r:id="rId19"/>
    <p:sldId id="851" r:id="rId20"/>
    <p:sldId id="853" r:id="rId21"/>
    <p:sldId id="854" r:id="rId22"/>
    <p:sldId id="855" r:id="rId23"/>
    <p:sldId id="856" r:id="rId24"/>
    <p:sldId id="857" r:id="rId25"/>
    <p:sldId id="858" r:id="rId26"/>
    <p:sldId id="859" r:id="rId27"/>
    <p:sldId id="987" r:id="rId28"/>
    <p:sldId id="861" r:id="rId29"/>
    <p:sldId id="862" r:id="rId30"/>
    <p:sldId id="863" r:id="rId31"/>
    <p:sldId id="864" r:id="rId32"/>
    <p:sldId id="865" r:id="rId33"/>
    <p:sldId id="866" r:id="rId34"/>
    <p:sldId id="999" r:id="rId35"/>
    <p:sldId id="867" r:id="rId36"/>
    <p:sldId id="868" r:id="rId37"/>
    <p:sldId id="869" r:id="rId38"/>
    <p:sldId id="870" r:id="rId39"/>
    <p:sldId id="872" r:id="rId40"/>
    <p:sldId id="1000" r:id="rId41"/>
    <p:sldId id="873" r:id="rId42"/>
    <p:sldId id="1002" r:id="rId43"/>
    <p:sldId id="958" r:id="rId44"/>
    <p:sldId id="959" r:id="rId45"/>
    <p:sldId id="960" r:id="rId46"/>
    <p:sldId id="961" r:id="rId47"/>
    <p:sldId id="962" r:id="rId48"/>
    <p:sldId id="963" r:id="rId49"/>
    <p:sldId id="964" r:id="rId50"/>
    <p:sldId id="1003" r:id="rId51"/>
    <p:sldId id="1001" r:id="rId52"/>
    <p:sldId id="988" r:id="rId53"/>
    <p:sldId id="990" r:id="rId54"/>
    <p:sldId id="991" r:id="rId55"/>
    <p:sldId id="989" r:id="rId56"/>
    <p:sldId id="874" r:id="rId57"/>
    <p:sldId id="875" r:id="rId58"/>
    <p:sldId id="87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sorterViewPr>
    <p:cViewPr>
      <p:scale>
        <a:sx n="100" d="100"/>
        <a:sy n="100" d="100"/>
      </p:scale>
      <p:origin x="0" y="20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8D809-4254-4BB0-AAD1-5A228739B9B0}" type="datetimeFigureOut">
              <a:rPr lang="en-IE" smtClean="0"/>
              <a:t>06/11/2018</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D56092-1756-4081-9979-36BCB3FBE215}" type="slidenum">
              <a:rPr lang="en-IE" smtClean="0"/>
              <a:t>‹#›</a:t>
            </a:fld>
            <a:endParaRPr lang="en-IE" dirty="0"/>
          </a:p>
        </p:txBody>
      </p:sp>
    </p:spTree>
    <p:extLst>
      <p:ext uri="{BB962C8B-B14F-4D97-AF65-F5344CB8AC3E}">
        <p14:creationId xmlns:p14="http://schemas.microsoft.com/office/powerpoint/2010/main" val="21666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2D56092-1756-4081-9979-36BCB3FBE215}" type="slidenum">
              <a:rPr lang="en-IE" smtClean="0"/>
              <a:t>42</a:t>
            </a:fld>
            <a:endParaRPr lang="en-IE" dirty="0"/>
          </a:p>
        </p:txBody>
      </p:sp>
    </p:spTree>
    <p:extLst>
      <p:ext uri="{BB962C8B-B14F-4D97-AF65-F5344CB8AC3E}">
        <p14:creationId xmlns:p14="http://schemas.microsoft.com/office/powerpoint/2010/main" val="349632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DDE13B-8556-43CE-AC44-32CC1B710B79}" type="slidenum">
              <a:rPr lang="en-US"/>
              <a:pPr/>
              <a:t>43</a:t>
            </a:fld>
            <a:endParaRPr lang="en-US"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xfrm>
            <a:off x="914400" y="4343400"/>
            <a:ext cx="5029200" cy="4114800"/>
          </a:xfrm>
        </p:spPr>
        <p:txBody>
          <a:bodyPr/>
          <a:lstStyle/>
          <a:p>
            <a:pPr algn="just">
              <a:spcAft>
                <a:spcPts val="1000"/>
              </a:spcAft>
            </a:pP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C708-9895-461D-887B-1EB92B8E4AF2}" type="slidenum">
              <a:rPr lang="en-US"/>
              <a:pPr/>
              <a:t>44</a:t>
            </a:fld>
            <a:endParaRPr lang="en-US"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xfrm>
            <a:off x="914400" y="4343400"/>
            <a:ext cx="5029200" cy="4114800"/>
          </a:xfrm>
        </p:spPr>
        <p:txBody>
          <a:bodyPr/>
          <a:lstStyle/>
          <a:p>
            <a:r>
              <a:rPr lang="en-GB" dirty="0"/>
              <a:t>A similar equation can be derived in which each predictor variable has its own coefficient, and the outcome variable is predicted from a combination of all the variables multiplied by their respective coefficients plus a residual term (see equation above).</a:t>
            </a:r>
          </a:p>
          <a:p>
            <a:r>
              <a:rPr lang="en-GB" i="1" dirty="0"/>
              <a:t>Y</a:t>
            </a:r>
            <a:r>
              <a:rPr lang="en-GB" dirty="0"/>
              <a:t> is the outcome variable, </a:t>
            </a:r>
            <a:r>
              <a:rPr lang="en-GB" i="1" dirty="0">
                <a:sym typeface="Symbol" pitchFamily="18" charset="2"/>
              </a:rPr>
              <a:t></a:t>
            </a:r>
            <a:r>
              <a:rPr lang="en-GB" i="1" baseline="-25000" dirty="0"/>
              <a:t>1</a:t>
            </a:r>
            <a:r>
              <a:rPr lang="en-GB" i="1" dirty="0"/>
              <a:t> </a:t>
            </a:r>
            <a:r>
              <a:rPr lang="en-GB" dirty="0"/>
              <a:t>is the coefficient of the first predictor (</a:t>
            </a:r>
            <a:r>
              <a:rPr lang="en-GB" i="1" dirty="0"/>
              <a:t>X</a:t>
            </a:r>
            <a:r>
              <a:rPr lang="en-GB" i="1" baseline="-25000" dirty="0"/>
              <a:t>1</a:t>
            </a:r>
            <a:r>
              <a:rPr lang="en-GB" dirty="0"/>
              <a:t>), </a:t>
            </a:r>
            <a:r>
              <a:rPr lang="en-GB" i="1" dirty="0">
                <a:sym typeface="Symbol" pitchFamily="18" charset="2"/>
              </a:rPr>
              <a:t></a:t>
            </a:r>
            <a:r>
              <a:rPr lang="en-GB" i="1" baseline="-25000" dirty="0"/>
              <a:t>2</a:t>
            </a:r>
            <a:r>
              <a:rPr lang="en-GB" dirty="0"/>
              <a:t> is the coefficient of the second predictor (</a:t>
            </a:r>
            <a:r>
              <a:rPr lang="en-GB" i="1" dirty="0"/>
              <a:t>X</a:t>
            </a:r>
            <a:r>
              <a:rPr lang="en-GB" i="1" baseline="-25000" dirty="0"/>
              <a:t>2</a:t>
            </a:r>
            <a:r>
              <a:rPr lang="en-GB" dirty="0"/>
              <a:t>), </a:t>
            </a:r>
            <a:r>
              <a:rPr lang="en-GB" i="1" dirty="0">
                <a:sym typeface="Symbol" pitchFamily="18" charset="2"/>
              </a:rPr>
              <a:t></a:t>
            </a:r>
            <a:r>
              <a:rPr lang="en-GB" i="1" baseline="-25000" dirty="0"/>
              <a:t>n</a:t>
            </a:r>
            <a:r>
              <a:rPr lang="en-GB" dirty="0"/>
              <a:t> is the coefficient of the </a:t>
            </a:r>
            <a:r>
              <a:rPr lang="en-GB" i="1" dirty="0"/>
              <a:t>n</a:t>
            </a:r>
            <a:r>
              <a:rPr lang="en-GB" baseline="30000" dirty="0"/>
              <a:t>th</a:t>
            </a:r>
            <a:r>
              <a:rPr lang="en-GB" dirty="0"/>
              <a:t> predictor (</a:t>
            </a:r>
            <a:r>
              <a:rPr lang="en-GB" i="1" dirty="0"/>
              <a:t>X</a:t>
            </a:r>
            <a:r>
              <a:rPr lang="en-GB" i="1" baseline="-25000" dirty="0"/>
              <a:t>n</a:t>
            </a:r>
            <a:r>
              <a:rPr lang="en-GB" dirty="0"/>
              <a:t>), and </a:t>
            </a:r>
            <a:r>
              <a:rPr lang="en-GB" i="1" dirty="0">
                <a:sym typeface="Symbol" pitchFamily="18" charset="2"/>
              </a:rPr>
              <a:t></a:t>
            </a:r>
            <a:r>
              <a:rPr lang="en-GB" i="1" baseline="-25000" dirty="0"/>
              <a:t>i</a:t>
            </a:r>
            <a:r>
              <a:rPr lang="en-GB" dirty="0"/>
              <a:t> is the difference between the predicted and the observed value of </a:t>
            </a:r>
            <a:r>
              <a:rPr lang="en-GB" i="1" dirty="0"/>
              <a:t>Y</a:t>
            </a:r>
            <a:r>
              <a:rPr lang="en-GB" dirty="0"/>
              <a:t> for the </a:t>
            </a:r>
            <a:r>
              <a:rPr lang="en-GB" i="1" dirty="0"/>
              <a:t>i</a:t>
            </a:r>
            <a:r>
              <a:rPr lang="en-GB" baseline="30000" dirty="0"/>
              <a:t>th</a:t>
            </a:r>
            <a:r>
              <a:rPr lang="en-GB" dirty="0"/>
              <a:t> subject. In this case, the model fitted is more complicated, but the basic principle is the same as simple regression. That is, we seek to find the linear combination of predictors that correlate maximally with the outcome variable.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867D989-59E2-43E1-87A3-3C4C391DADF5}" type="datetimeFigureOut">
              <a:rPr lang="en-IE" smtClean="0"/>
              <a:t>06/11/2018</a:t>
            </a:fld>
            <a:endParaRPr lang="en-IE" dirty="0"/>
          </a:p>
        </p:txBody>
      </p:sp>
      <p:sp>
        <p:nvSpPr>
          <p:cNvPr id="17" name="Footer Placeholder 16"/>
          <p:cNvSpPr>
            <a:spLocks noGrp="1"/>
          </p:cNvSpPr>
          <p:nvPr>
            <p:ph type="ftr" sz="quarter" idx="11"/>
          </p:nvPr>
        </p:nvSpPr>
        <p:spPr>
          <a:xfrm>
            <a:off x="2898648" y="6355080"/>
            <a:ext cx="3474720" cy="365760"/>
          </a:xfrm>
        </p:spPr>
        <p:txBody>
          <a:bodyPr/>
          <a:lstStyle/>
          <a:p>
            <a:endParaRPr lang="en-IE" dirty="0"/>
          </a:p>
        </p:txBody>
      </p:sp>
      <p:sp>
        <p:nvSpPr>
          <p:cNvPr id="29" name="Slide Number Placeholder 28"/>
          <p:cNvSpPr>
            <a:spLocks noGrp="1"/>
          </p:cNvSpPr>
          <p:nvPr>
            <p:ph type="sldNum" sz="quarter" idx="12"/>
          </p:nvPr>
        </p:nvSpPr>
        <p:spPr>
          <a:xfrm>
            <a:off x="1216152" y="6355080"/>
            <a:ext cx="1219200" cy="365760"/>
          </a:xfrm>
        </p:spPr>
        <p:txBody>
          <a:bodyPr/>
          <a:lstStyle/>
          <a:p>
            <a:fld id="{EB9FF3A8-384E-41AC-A837-7A5B90090538}" type="slidenum">
              <a:rPr lang="en-IE" smtClean="0"/>
              <a:t>‹#›</a:t>
            </a:fld>
            <a:endParaRPr lang="en-IE"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06/11/2018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06/11/2018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713" y="274638"/>
            <a:ext cx="6923087" cy="1143000"/>
          </a:xfrm>
        </p:spPr>
        <p:txBody>
          <a:bodyPr/>
          <a:lstStyle/>
          <a:p>
            <a:r>
              <a:rPr lang="en-GB" smtClean="0"/>
              <a:t>Click to edit Master title style</a:t>
            </a:r>
            <a:endParaRPr lang="en-GB"/>
          </a:p>
        </p:txBody>
      </p:sp>
      <p:sp>
        <p:nvSpPr>
          <p:cNvPr id="3" name="Text Placeholder 2"/>
          <p:cNvSpPr>
            <a:spLocks noGrp="1"/>
          </p:cNvSpPr>
          <p:nvPr>
            <p:ph type="body" sz="half" idx="1"/>
          </p:nvPr>
        </p:nvSpPr>
        <p:spPr>
          <a:xfrm>
            <a:off x="1763713" y="1600200"/>
            <a:ext cx="338455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5300663" y="1600200"/>
            <a:ext cx="3386137"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Tree>
    <p:extLst>
      <p:ext uri="{BB962C8B-B14F-4D97-AF65-F5344CB8AC3E}">
        <p14:creationId xmlns:p14="http://schemas.microsoft.com/office/powerpoint/2010/main" val="168068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06/11/2018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867D989-59E2-43E1-87A3-3C4C391DADF5}" type="datetimeFigureOut">
              <a:rPr lang="en-IE" smtClean="0"/>
              <a:t>06/11/2018</a:t>
            </a:fld>
            <a:endParaRPr lang="en-IE" dirty="0"/>
          </a:p>
        </p:txBody>
      </p:sp>
      <p:sp>
        <p:nvSpPr>
          <p:cNvPr id="5" name="Footer Placeholder 4"/>
          <p:cNvSpPr>
            <a:spLocks noGrp="1"/>
          </p:cNvSpPr>
          <p:nvPr>
            <p:ph type="ftr" sz="quarter" idx="11"/>
          </p:nvPr>
        </p:nvSpPr>
        <p:spPr>
          <a:xfrm>
            <a:off x="2898648" y="6355080"/>
            <a:ext cx="3474720" cy="365760"/>
          </a:xfrm>
        </p:spPr>
        <p:txBody>
          <a:bodyPr/>
          <a:lstStyle/>
          <a:p>
            <a:endParaRPr lang="en-IE" dirty="0"/>
          </a:p>
        </p:txBody>
      </p:sp>
      <p:sp>
        <p:nvSpPr>
          <p:cNvPr id="6" name="Slide Number Placeholder 5"/>
          <p:cNvSpPr>
            <a:spLocks noGrp="1"/>
          </p:cNvSpPr>
          <p:nvPr>
            <p:ph type="sldNum" sz="quarter" idx="12"/>
          </p:nvPr>
        </p:nvSpPr>
        <p:spPr>
          <a:xfrm>
            <a:off x="1069848" y="6355080"/>
            <a:ext cx="1520952" cy="365760"/>
          </a:xfrm>
        </p:spPr>
        <p:txBody>
          <a:bodyPr/>
          <a:lstStyle/>
          <a:p>
            <a:fld id="{EB9FF3A8-384E-41AC-A837-7A5B90090538}" type="slidenum">
              <a:rPr lang="en-IE" smtClean="0"/>
              <a:t>‹#›</a:t>
            </a:fld>
            <a:endParaRPr lang="en-IE"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67D989-59E2-43E1-87A3-3C4C391DADF5}" type="datetimeFigureOut">
              <a:rPr lang="en-IE" smtClean="0"/>
              <a:t>06/11/2018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867D989-59E2-43E1-87A3-3C4C391DADF5}" type="datetimeFigureOut">
              <a:rPr lang="en-IE" smtClean="0"/>
              <a:t>06/11/2018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9FF3A8-384E-41AC-A837-7A5B90090538}" type="slidenum">
              <a:rPr lang="en-IE" smtClean="0"/>
              <a:t>‹#›</a:t>
            </a:fld>
            <a:endParaRPr lang="en-IE"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67D989-59E2-43E1-87A3-3C4C391DADF5}" type="datetimeFigureOut">
              <a:rPr lang="en-IE" smtClean="0"/>
              <a:t>06/11/2018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9FF3A8-384E-41AC-A837-7A5B90090538}" type="slidenum">
              <a:rPr lang="en-IE" smtClean="0"/>
              <a:t>‹#›</a:t>
            </a:fld>
            <a:endParaRPr lang="en-IE"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7D989-59E2-43E1-87A3-3C4C391DADF5}" type="datetimeFigureOut">
              <a:rPr lang="en-IE" smtClean="0"/>
              <a:t>06/11/2018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9FF3A8-384E-41AC-A837-7A5B90090538}" type="slidenum">
              <a:rPr lang="en-IE" smtClean="0"/>
              <a:t>‹#›</a:t>
            </a:fld>
            <a:endParaRPr lang="en-IE"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06/11/2018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06/11/2018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867D989-59E2-43E1-87A3-3C4C391DADF5}" type="datetimeFigureOut">
              <a:rPr lang="en-IE" smtClean="0"/>
              <a:t>06/11/2018</a:t>
            </a:fld>
            <a:endParaRPr lang="en-IE"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9FF3A8-384E-41AC-A837-7A5B90090538}" type="slidenum">
              <a:rPr lang="en-IE" smtClean="0"/>
              <a:t>‹#›</a:t>
            </a:fld>
            <a:endParaRPr lang="en-IE"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6.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Probability and Statistical Inference</a:t>
            </a:r>
            <a:endParaRPr lang="en-IE" dirty="0"/>
          </a:p>
        </p:txBody>
      </p:sp>
      <p:sp>
        <p:nvSpPr>
          <p:cNvPr id="3" name="Subtitle 2"/>
          <p:cNvSpPr>
            <a:spLocks noGrp="1"/>
          </p:cNvSpPr>
          <p:nvPr>
            <p:ph type="subTitle" idx="1"/>
          </p:nvPr>
        </p:nvSpPr>
        <p:spPr/>
        <p:txBody>
          <a:bodyPr>
            <a:normAutofit fontScale="70000" lnSpcReduction="20000"/>
          </a:bodyPr>
          <a:lstStyle/>
          <a:p>
            <a:r>
              <a:rPr lang="en-IE" dirty="0" smtClean="0"/>
              <a:t>Getting Started with Predictive Statistics</a:t>
            </a:r>
          </a:p>
          <a:p>
            <a:r>
              <a:rPr lang="en-IE" dirty="0" smtClean="0"/>
              <a:t>Introducing Regression</a:t>
            </a:r>
            <a:endParaRPr lang="en-IE" dirty="0"/>
          </a:p>
        </p:txBody>
      </p:sp>
    </p:spTree>
    <p:extLst>
      <p:ext uri="{BB962C8B-B14F-4D97-AF65-F5344CB8AC3E}">
        <p14:creationId xmlns:p14="http://schemas.microsoft.com/office/powerpoint/2010/main" val="3617527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p:txBody>
          <a:bodyPr>
            <a:normAutofit/>
          </a:bodyPr>
          <a:lstStyle/>
          <a:p>
            <a:r>
              <a:rPr lang="en-IE" sz="1800" dirty="0" smtClean="0"/>
              <a:t>‘</a:t>
            </a:r>
            <a:r>
              <a:rPr lang="en-IE" sz="1800" dirty="0"/>
              <a:t>a</a:t>
            </a:r>
            <a:r>
              <a:rPr lang="en-IE" sz="1800" dirty="0" smtClean="0"/>
              <a:t>’ </a:t>
            </a:r>
            <a:r>
              <a:rPr lang="en-IE" sz="1800" dirty="0"/>
              <a:t>is the intercept or the point where the line crosses the y-axis;</a:t>
            </a:r>
          </a:p>
        </p:txBody>
      </p:sp>
      <p:sp>
        <p:nvSpPr>
          <p:cNvPr id="6" name="Content Placeholder 5"/>
          <p:cNvSpPr>
            <a:spLocks noGrp="1"/>
          </p:cNvSpPr>
          <p:nvPr>
            <p:ph sz="quarter" idx="1"/>
          </p:nvPr>
        </p:nvSpPr>
        <p:spPr/>
        <p:txBody>
          <a:bodyPr/>
          <a:lstStyle/>
          <a:p>
            <a:endParaRPr lang="en-IE" dirty="0"/>
          </a:p>
        </p:txBody>
      </p:sp>
      <p:sp>
        <p:nvSpPr>
          <p:cNvPr id="8" name="TextBox 7"/>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a:t>
            </a:r>
            <a:endParaRPr lang="en-IE" dirty="0"/>
          </a:p>
        </p:txBody>
      </p:sp>
      <p:grpSp>
        <p:nvGrpSpPr>
          <p:cNvPr id="10" name="Group 9"/>
          <p:cNvGrpSpPr/>
          <p:nvPr/>
        </p:nvGrpSpPr>
        <p:grpSpPr>
          <a:xfrm>
            <a:off x="467544" y="1772816"/>
            <a:ext cx="5112568" cy="3079762"/>
            <a:chOff x="467544" y="1772816"/>
            <a:chExt cx="5112568" cy="3079762"/>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13" name="TextBox 12"/>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15" name="Rectangle 14"/>
          <p:cNvSpPr/>
          <p:nvPr/>
        </p:nvSpPr>
        <p:spPr>
          <a:xfrm>
            <a:off x="975085" y="3699465"/>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TextBox 15"/>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a + bx + e</a:t>
            </a:r>
            <a:endParaRPr lang="en-IE" sz="2400" b="1" dirty="0"/>
          </a:p>
        </p:txBody>
      </p:sp>
    </p:spTree>
    <p:extLst>
      <p:ext uri="{BB962C8B-B14F-4D97-AF65-F5344CB8AC3E}">
        <p14:creationId xmlns:p14="http://schemas.microsoft.com/office/powerpoint/2010/main" val="313922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p:txBody>
          <a:bodyPr>
            <a:normAutofit/>
          </a:bodyPr>
          <a:lstStyle/>
          <a:p>
            <a:r>
              <a:rPr lang="en-IE" sz="1800" dirty="0"/>
              <a:t>‘</a:t>
            </a:r>
            <a:r>
              <a:rPr lang="en-IE" sz="1800" dirty="0" smtClean="0"/>
              <a:t>b’ </a:t>
            </a:r>
            <a:r>
              <a:rPr lang="en-IE" sz="1800" dirty="0"/>
              <a:t>is the gradient of the line </a:t>
            </a:r>
          </a:p>
          <a:p>
            <a:r>
              <a:rPr lang="en-IE" sz="1800" dirty="0" smtClean="0"/>
              <a:t>Represents </a:t>
            </a:r>
            <a:r>
              <a:rPr lang="en-IE" sz="1800" dirty="0"/>
              <a:t>the amount that the response variable changes for one </a:t>
            </a:r>
            <a:r>
              <a:rPr lang="en-IE" sz="1800" dirty="0" smtClean="0"/>
              <a:t>unit change </a:t>
            </a:r>
            <a:r>
              <a:rPr lang="en-IE" sz="1800" dirty="0"/>
              <a:t>in the predictor variable </a:t>
            </a:r>
            <a:endParaRPr lang="en-IE" sz="1800" dirty="0" smtClean="0"/>
          </a:p>
          <a:p>
            <a:r>
              <a:rPr lang="en-IE" sz="1800" dirty="0" smtClean="0"/>
              <a:t>(</a:t>
            </a:r>
            <a:r>
              <a:rPr lang="en-IE" sz="1800" dirty="0"/>
              <a:t>e.g. for every one percentage point </a:t>
            </a:r>
            <a:r>
              <a:rPr lang="en-IE" sz="1800" dirty="0" smtClean="0"/>
              <a:t>increase in </a:t>
            </a:r>
            <a:r>
              <a:rPr lang="en-IE" sz="1800" dirty="0"/>
              <a:t>a child’s Maths Test score, the line suggests that the child’s </a:t>
            </a:r>
            <a:r>
              <a:rPr lang="en-IE" sz="1800" dirty="0" smtClean="0"/>
              <a:t>predicted GCSE </a:t>
            </a:r>
            <a:r>
              <a:rPr lang="en-IE" sz="1800" dirty="0"/>
              <a:t>Score will increase by ‘b’ points);</a:t>
            </a:r>
          </a:p>
        </p:txBody>
      </p:sp>
      <p:sp>
        <p:nvSpPr>
          <p:cNvPr id="6" name="Content Placeholder 5"/>
          <p:cNvSpPr>
            <a:spLocks noGrp="1"/>
          </p:cNvSpPr>
          <p:nvPr>
            <p:ph sz="quarter" idx="1"/>
          </p:nvPr>
        </p:nvSpPr>
        <p:spPr/>
        <p:txBody>
          <a:bodyPr/>
          <a:lstStyle/>
          <a:p>
            <a:endParaRPr lang="en-IE" dirty="0"/>
          </a:p>
        </p:txBody>
      </p:sp>
      <p:sp>
        <p:nvSpPr>
          <p:cNvPr id="8" name="TextBox 7"/>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a:t>
            </a:r>
            <a:endParaRPr lang="en-IE" dirty="0"/>
          </a:p>
        </p:txBody>
      </p:sp>
      <p:grpSp>
        <p:nvGrpSpPr>
          <p:cNvPr id="10" name="Group 9"/>
          <p:cNvGrpSpPr/>
          <p:nvPr/>
        </p:nvGrpSpPr>
        <p:grpSpPr>
          <a:xfrm>
            <a:off x="467544" y="1772816"/>
            <a:ext cx="5112568" cy="3079762"/>
            <a:chOff x="467544" y="1772816"/>
            <a:chExt cx="5112568" cy="3079762"/>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13" name="TextBox 12"/>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15" name="Rectangle 14"/>
          <p:cNvSpPr/>
          <p:nvPr/>
        </p:nvSpPr>
        <p:spPr>
          <a:xfrm>
            <a:off x="3147802" y="2564904"/>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TextBox 15"/>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a + bx + e</a:t>
            </a:r>
            <a:endParaRPr lang="en-IE" sz="2400" b="1" dirty="0"/>
          </a:p>
        </p:txBody>
      </p:sp>
    </p:spTree>
    <p:extLst>
      <p:ext uri="{BB962C8B-B14F-4D97-AF65-F5344CB8AC3E}">
        <p14:creationId xmlns:p14="http://schemas.microsoft.com/office/powerpoint/2010/main" val="434328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a:xfrm>
            <a:off x="6156176" y="1124744"/>
            <a:ext cx="2808312" cy="4843463"/>
          </a:xfrm>
        </p:spPr>
        <p:txBody>
          <a:bodyPr>
            <a:noAutofit/>
          </a:bodyPr>
          <a:lstStyle/>
          <a:p>
            <a:r>
              <a:rPr lang="en-IE" dirty="0" smtClean="0"/>
              <a:t>‘e’ is an error term reflecting the fact that the line of best fit does not perfectly model the data. </a:t>
            </a:r>
          </a:p>
          <a:p>
            <a:r>
              <a:rPr lang="en-IE" dirty="0"/>
              <a:t>Each child will have her/his own value for ‘e’ </a:t>
            </a:r>
            <a:r>
              <a:rPr lang="en-IE" dirty="0" smtClean="0"/>
              <a:t>–called </a:t>
            </a:r>
            <a:r>
              <a:rPr lang="en-IE" dirty="0"/>
              <a:t>the </a:t>
            </a:r>
            <a:r>
              <a:rPr lang="en-IE" b="1" dirty="0" smtClean="0"/>
              <a:t>residual</a:t>
            </a:r>
            <a:r>
              <a:rPr lang="en-IE" dirty="0" smtClean="0"/>
              <a:t> </a:t>
            </a:r>
            <a:r>
              <a:rPr lang="en-IE" dirty="0"/>
              <a:t>– which is simply calculated by subtracting the child’s actual GCSE Score from the score predicted for them from the model.</a:t>
            </a:r>
          </a:p>
          <a:p>
            <a:endParaRPr lang="en-IE" sz="1050" dirty="0" smtClean="0"/>
          </a:p>
        </p:txBody>
      </p:sp>
      <p:sp>
        <p:nvSpPr>
          <p:cNvPr id="4" name="Content Placeholder 3"/>
          <p:cNvSpPr>
            <a:spLocks noGrp="1"/>
          </p:cNvSpPr>
          <p:nvPr>
            <p:ph sz="quarter" idx="1"/>
          </p:nvPr>
        </p:nvSpPr>
        <p:spPr/>
        <p:txBody>
          <a:bodyPr/>
          <a:lstStyle/>
          <a:p>
            <a:endParaRPr lang="en-IE" dirty="0"/>
          </a:p>
        </p:txBody>
      </p:sp>
      <p:sp>
        <p:nvSpPr>
          <p:cNvPr id="8" name="TextBox 7"/>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a:t>
            </a:r>
            <a:endParaRPr lang="en-IE" dirty="0"/>
          </a:p>
        </p:txBody>
      </p:sp>
      <p:grpSp>
        <p:nvGrpSpPr>
          <p:cNvPr id="10" name="Group 9"/>
          <p:cNvGrpSpPr/>
          <p:nvPr/>
        </p:nvGrpSpPr>
        <p:grpSpPr>
          <a:xfrm>
            <a:off x="467544" y="1789398"/>
            <a:ext cx="5112568" cy="3079762"/>
            <a:chOff x="467544" y="1772816"/>
            <a:chExt cx="5112568" cy="3079762"/>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13" name="TextBox 12"/>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16" name="TextBox 15"/>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a + bx + e</a:t>
            </a:r>
            <a:endParaRPr lang="en-IE" sz="2400" b="1" dirty="0"/>
          </a:p>
        </p:txBody>
      </p:sp>
    </p:spTree>
    <p:extLst>
      <p:ext uri="{BB962C8B-B14F-4D97-AF65-F5344CB8AC3E}">
        <p14:creationId xmlns:p14="http://schemas.microsoft.com/office/powerpoint/2010/main" val="49123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a:t>
            </a:r>
            <a:r>
              <a:rPr lang="en-IE" dirty="0" smtClean="0"/>
              <a:t>Example</a:t>
            </a:r>
            <a:endParaRPr lang="en-IE" dirty="0"/>
          </a:p>
        </p:txBody>
      </p:sp>
      <p:sp>
        <p:nvSpPr>
          <p:cNvPr id="7" name="Text Placeholder 6"/>
          <p:cNvSpPr>
            <a:spLocks noGrp="1"/>
          </p:cNvSpPr>
          <p:nvPr>
            <p:ph type="body" idx="2"/>
          </p:nvPr>
        </p:nvSpPr>
        <p:spPr>
          <a:xfrm>
            <a:off x="6324600" y="1219200"/>
            <a:ext cx="2711896" cy="4843463"/>
          </a:xfrm>
        </p:spPr>
        <p:txBody>
          <a:bodyPr>
            <a:noAutofit/>
          </a:bodyPr>
          <a:lstStyle/>
          <a:p>
            <a:pPr>
              <a:lnSpc>
                <a:spcPts val="1800"/>
              </a:lnSpc>
              <a:spcAft>
                <a:spcPts val="600"/>
              </a:spcAft>
            </a:pPr>
            <a:r>
              <a:rPr lang="en-IE" dirty="0" smtClean="0"/>
              <a:t>If </a:t>
            </a:r>
            <a:r>
              <a:rPr lang="en-IE" dirty="0"/>
              <a:t>the line did completely model the data then all of the points would rest exactly on the line. </a:t>
            </a:r>
            <a:endParaRPr lang="en-IE" dirty="0" smtClean="0"/>
          </a:p>
          <a:p>
            <a:pPr>
              <a:lnSpc>
                <a:spcPts val="1800"/>
              </a:lnSpc>
              <a:spcAft>
                <a:spcPts val="600"/>
              </a:spcAft>
            </a:pPr>
            <a:r>
              <a:rPr lang="en-IE" dirty="0" smtClean="0"/>
              <a:t>Because there </a:t>
            </a:r>
            <a:r>
              <a:rPr lang="en-IE" dirty="0"/>
              <a:t>is a difference between what the line predicts </a:t>
            </a:r>
            <a:r>
              <a:rPr lang="en-IE" dirty="0" smtClean="0"/>
              <a:t>(expected values) each student </a:t>
            </a:r>
            <a:r>
              <a:rPr lang="en-IE" dirty="0"/>
              <a:t>will achieve in their GCSE Score and what they actually </a:t>
            </a:r>
            <a:r>
              <a:rPr lang="en-IE" dirty="0" smtClean="0"/>
              <a:t>achieved (observed values). </a:t>
            </a:r>
            <a:endParaRPr lang="en-IE" dirty="0"/>
          </a:p>
          <a:p>
            <a:pPr>
              <a:lnSpc>
                <a:spcPts val="1800"/>
              </a:lnSpc>
              <a:spcAft>
                <a:spcPts val="600"/>
              </a:spcAft>
            </a:pPr>
            <a:r>
              <a:rPr lang="en-IE" dirty="0"/>
              <a:t>This difference is basically the vertical distance between each point and the line itself and this distance is ‘e’ </a:t>
            </a:r>
            <a:r>
              <a:rPr lang="en-IE" dirty="0" smtClean="0"/>
              <a:t>. </a:t>
            </a:r>
          </a:p>
        </p:txBody>
      </p:sp>
      <p:sp>
        <p:nvSpPr>
          <p:cNvPr id="4" name="Content Placeholder 3"/>
          <p:cNvSpPr>
            <a:spLocks noGrp="1"/>
          </p:cNvSpPr>
          <p:nvPr>
            <p:ph sz="quarter" idx="1"/>
          </p:nvPr>
        </p:nvSpPr>
        <p:spPr/>
        <p:txBody>
          <a:bodyPr/>
          <a:lstStyle/>
          <a:p>
            <a:endParaRPr lang="en-IE" dirty="0"/>
          </a:p>
        </p:txBody>
      </p:sp>
      <p:sp>
        <p:nvSpPr>
          <p:cNvPr id="8" name="TextBox 7"/>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a:t>
            </a:r>
            <a:endParaRPr lang="en-IE" dirty="0"/>
          </a:p>
        </p:txBody>
      </p:sp>
      <p:grpSp>
        <p:nvGrpSpPr>
          <p:cNvPr id="10" name="Group 9"/>
          <p:cNvGrpSpPr/>
          <p:nvPr/>
        </p:nvGrpSpPr>
        <p:grpSpPr>
          <a:xfrm>
            <a:off x="467544" y="1772816"/>
            <a:ext cx="5112568" cy="3079762"/>
            <a:chOff x="467544" y="1772816"/>
            <a:chExt cx="5112568" cy="3079762"/>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13" name="TextBox 12"/>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sp>
          <p:nvSpPr>
            <p:cNvPr id="14" name="TextBox 13"/>
            <p:cNvSpPr txBox="1"/>
            <p:nvPr/>
          </p:nvSpPr>
          <p:spPr>
            <a:xfrm>
              <a:off x="910869" y="3800073"/>
              <a:ext cx="420771" cy="230832"/>
            </a:xfrm>
            <a:prstGeom prst="rect">
              <a:avLst/>
            </a:prstGeom>
            <a:solidFill>
              <a:schemeClr val="bg1"/>
            </a:solidFill>
          </p:spPr>
          <p:txBody>
            <a:bodyPr wrap="square" rtlCol="0">
              <a:spAutoFit/>
            </a:bodyPr>
            <a:lstStyle/>
            <a:p>
              <a:pPr algn="r"/>
              <a:r>
                <a:rPr lang="en-IE" sz="900" b="1" dirty="0" smtClean="0"/>
                <a:t>b0</a:t>
              </a:r>
              <a:endParaRPr lang="en-IE" sz="900" b="1" dirty="0"/>
            </a:p>
          </p:txBody>
        </p:sp>
      </p:grpSp>
      <p:sp>
        <p:nvSpPr>
          <p:cNvPr id="15" name="TextBox 14"/>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a + bx + e</a:t>
            </a:r>
            <a:endParaRPr lang="en-IE" sz="2400" b="1" dirty="0"/>
          </a:p>
        </p:txBody>
      </p:sp>
    </p:spTree>
    <p:extLst>
      <p:ext uri="{BB962C8B-B14F-4D97-AF65-F5344CB8AC3E}">
        <p14:creationId xmlns:p14="http://schemas.microsoft.com/office/powerpoint/2010/main" val="231886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a:t>
            </a:r>
            <a:r>
              <a:rPr lang="en-IE" dirty="0" smtClean="0"/>
              <a:t>Example</a:t>
            </a:r>
            <a:endParaRPr lang="en-IE" dirty="0"/>
          </a:p>
        </p:txBody>
      </p:sp>
      <p:sp>
        <p:nvSpPr>
          <p:cNvPr id="7" name="Text Placeholder 6"/>
          <p:cNvSpPr>
            <a:spLocks noGrp="1"/>
          </p:cNvSpPr>
          <p:nvPr>
            <p:ph type="body" idx="2"/>
          </p:nvPr>
        </p:nvSpPr>
        <p:spPr>
          <a:xfrm>
            <a:off x="6324600" y="1219200"/>
            <a:ext cx="2711896" cy="4843463"/>
          </a:xfrm>
        </p:spPr>
        <p:txBody>
          <a:bodyPr>
            <a:noAutofit/>
          </a:bodyPr>
          <a:lstStyle/>
          <a:p>
            <a:pPr>
              <a:lnSpc>
                <a:spcPts val="1800"/>
              </a:lnSpc>
              <a:spcAft>
                <a:spcPts val="600"/>
              </a:spcAft>
            </a:pPr>
            <a:r>
              <a:rPr lang="en-IE" dirty="0" smtClean="0"/>
              <a:t>‘e’ obviously </a:t>
            </a:r>
            <a:r>
              <a:rPr lang="en-IE" dirty="0"/>
              <a:t>varies for each young person. </a:t>
            </a:r>
            <a:endParaRPr lang="en-IE" dirty="0" smtClean="0"/>
          </a:p>
          <a:p>
            <a:pPr>
              <a:lnSpc>
                <a:spcPts val="1800"/>
              </a:lnSpc>
              <a:spcAft>
                <a:spcPts val="600"/>
              </a:spcAft>
            </a:pPr>
            <a:r>
              <a:rPr lang="en-IE" dirty="0" smtClean="0"/>
              <a:t>Without </a:t>
            </a:r>
            <a:r>
              <a:rPr lang="en-IE" dirty="0"/>
              <a:t>any further information (i.e. additional predictor variables) we cannot model this additional variation and so just treat it as random error.</a:t>
            </a:r>
          </a:p>
          <a:p>
            <a:pPr>
              <a:lnSpc>
                <a:spcPts val="1800"/>
              </a:lnSpc>
              <a:spcAft>
                <a:spcPts val="600"/>
              </a:spcAft>
            </a:pPr>
            <a:endParaRPr lang="en-IE" dirty="0"/>
          </a:p>
        </p:txBody>
      </p:sp>
      <p:sp>
        <p:nvSpPr>
          <p:cNvPr id="4" name="Content Placeholder 3"/>
          <p:cNvSpPr>
            <a:spLocks noGrp="1"/>
          </p:cNvSpPr>
          <p:nvPr>
            <p:ph sz="quarter" idx="1"/>
          </p:nvPr>
        </p:nvSpPr>
        <p:spPr/>
        <p:txBody>
          <a:bodyPr/>
          <a:lstStyle/>
          <a:p>
            <a:endParaRPr lang="en-IE" dirty="0"/>
          </a:p>
        </p:txBody>
      </p:sp>
      <p:sp>
        <p:nvSpPr>
          <p:cNvPr id="8" name="TextBox 7"/>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a:t>
            </a:r>
            <a:endParaRPr lang="en-IE" dirty="0"/>
          </a:p>
        </p:txBody>
      </p:sp>
      <p:grpSp>
        <p:nvGrpSpPr>
          <p:cNvPr id="10" name="Group 9"/>
          <p:cNvGrpSpPr/>
          <p:nvPr/>
        </p:nvGrpSpPr>
        <p:grpSpPr>
          <a:xfrm>
            <a:off x="467544" y="1772816"/>
            <a:ext cx="5112568" cy="3079762"/>
            <a:chOff x="467544" y="1772816"/>
            <a:chExt cx="5112568" cy="3079762"/>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13" name="TextBox 12"/>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sp>
          <p:nvSpPr>
            <p:cNvPr id="14" name="TextBox 13"/>
            <p:cNvSpPr txBox="1"/>
            <p:nvPr/>
          </p:nvSpPr>
          <p:spPr>
            <a:xfrm>
              <a:off x="910869" y="3800073"/>
              <a:ext cx="420771" cy="230832"/>
            </a:xfrm>
            <a:prstGeom prst="rect">
              <a:avLst/>
            </a:prstGeom>
            <a:solidFill>
              <a:schemeClr val="bg1"/>
            </a:solidFill>
          </p:spPr>
          <p:txBody>
            <a:bodyPr wrap="square" rtlCol="0">
              <a:spAutoFit/>
            </a:bodyPr>
            <a:lstStyle/>
            <a:p>
              <a:pPr algn="r"/>
              <a:r>
                <a:rPr lang="en-IE" sz="900" b="1" dirty="0" smtClean="0"/>
                <a:t>b0</a:t>
              </a:r>
              <a:endParaRPr lang="en-IE" sz="900" b="1" dirty="0"/>
            </a:p>
          </p:txBody>
        </p:sp>
      </p:grpSp>
      <p:sp>
        <p:nvSpPr>
          <p:cNvPr id="15" name="TextBox 14"/>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a + bx + e</a:t>
            </a:r>
            <a:endParaRPr lang="en-IE" sz="2400" b="1" dirty="0"/>
          </a:p>
        </p:txBody>
      </p:sp>
    </p:spTree>
    <p:extLst>
      <p:ext uri="{BB962C8B-B14F-4D97-AF65-F5344CB8AC3E}">
        <p14:creationId xmlns:p14="http://schemas.microsoft.com/office/powerpoint/2010/main" val="3619159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4000" dirty="0" smtClean="0"/>
              <a:t>Residuals</a:t>
            </a:r>
            <a:endParaRPr lang="en-US" sz="4000" dirty="0"/>
          </a:p>
        </p:txBody>
      </p:sp>
      <p:pic>
        <p:nvPicPr>
          <p:cNvPr id="2" name="Picture 1"/>
          <p:cNvPicPr>
            <a:picLocks noChangeAspect="1"/>
          </p:cNvPicPr>
          <p:nvPr/>
        </p:nvPicPr>
        <p:blipFill>
          <a:blip r:embed="rId2"/>
          <a:stretch>
            <a:fillRect/>
          </a:stretch>
        </p:blipFill>
        <p:spPr>
          <a:xfrm>
            <a:off x="1028700" y="1193800"/>
            <a:ext cx="6876288" cy="4727448"/>
          </a:xfrm>
          <a:prstGeom prst="rect">
            <a:avLst/>
          </a:prstGeom>
        </p:spPr>
      </p:pic>
    </p:spTree>
    <p:extLst>
      <p:ext uri="{BB962C8B-B14F-4D97-AF65-F5344CB8AC3E}">
        <p14:creationId xmlns:p14="http://schemas.microsoft.com/office/powerpoint/2010/main" val="495758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our model</a:t>
            </a:r>
            <a:endParaRPr lang="en-IE" dirty="0"/>
          </a:p>
        </p:txBody>
      </p:sp>
      <p:sp>
        <p:nvSpPr>
          <p:cNvPr id="3" name="Content Placeholder 2"/>
          <p:cNvSpPr>
            <a:spLocks noGrp="1"/>
          </p:cNvSpPr>
          <p:nvPr>
            <p:ph sz="quarter" idx="1"/>
          </p:nvPr>
        </p:nvSpPr>
        <p:spPr/>
        <p:txBody>
          <a:bodyPr>
            <a:normAutofit fontScale="92500"/>
          </a:bodyPr>
          <a:lstStyle/>
          <a:p>
            <a:r>
              <a:rPr lang="en-IE" dirty="0" smtClean="0"/>
              <a:t>We can </a:t>
            </a:r>
            <a:r>
              <a:rPr lang="en-IE" dirty="0"/>
              <a:t>re-write the overall model </a:t>
            </a:r>
            <a:r>
              <a:rPr lang="en-IE" dirty="0" smtClean="0"/>
              <a:t>as an equation:</a:t>
            </a:r>
          </a:p>
          <a:p>
            <a:endParaRPr lang="en-IE" dirty="0"/>
          </a:p>
          <a:p>
            <a:pPr marL="0" indent="0" algn="ctr">
              <a:buNone/>
            </a:pPr>
            <a:r>
              <a:rPr lang="en-IE" dirty="0"/>
              <a:t>GCSE Score = a</a:t>
            </a:r>
            <a:r>
              <a:rPr lang="en-IE" dirty="0" smtClean="0"/>
              <a:t> </a:t>
            </a:r>
            <a:r>
              <a:rPr lang="en-IE" dirty="0"/>
              <a:t>+ </a:t>
            </a:r>
            <a:r>
              <a:rPr lang="en-IE" dirty="0" smtClean="0"/>
              <a:t>(b </a:t>
            </a:r>
            <a:r>
              <a:rPr lang="en-IE" dirty="0"/>
              <a:t>x Maths </a:t>
            </a:r>
            <a:r>
              <a:rPr lang="en-IE" dirty="0" smtClean="0"/>
              <a:t>Score) </a:t>
            </a:r>
            <a:r>
              <a:rPr lang="en-IE" dirty="0"/>
              <a:t>+ </a:t>
            </a:r>
            <a:r>
              <a:rPr lang="en-IE" dirty="0" smtClean="0"/>
              <a:t>error</a:t>
            </a:r>
          </a:p>
          <a:p>
            <a:pPr marL="0" indent="0">
              <a:buNone/>
            </a:pPr>
            <a:endParaRPr lang="en-IE" dirty="0"/>
          </a:p>
          <a:p>
            <a:r>
              <a:rPr lang="en-IE" dirty="0" smtClean="0"/>
              <a:t>To use </a:t>
            </a:r>
            <a:r>
              <a:rPr lang="en-IE" dirty="0"/>
              <a:t>the model to predict a child’s future GCSE Score we </a:t>
            </a:r>
            <a:r>
              <a:rPr lang="en-IE" dirty="0" smtClean="0"/>
              <a:t>would tend </a:t>
            </a:r>
            <a:r>
              <a:rPr lang="en-IE" dirty="0"/>
              <a:t>to drop the ‘e’ term and thus use the formula:</a:t>
            </a:r>
          </a:p>
          <a:p>
            <a:pPr marL="0" indent="0">
              <a:buNone/>
            </a:pPr>
            <a:endParaRPr lang="en-IE" dirty="0" smtClean="0"/>
          </a:p>
          <a:p>
            <a:pPr marL="0" indent="0" algn="ctr">
              <a:buNone/>
            </a:pPr>
            <a:r>
              <a:rPr lang="en-IE" dirty="0" smtClean="0"/>
              <a:t>Predicted </a:t>
            </a:r>
            <a:r>
              <a:rPr lang="en-IE" dirty="0"/>
              <a:t>GCSE Score = a + </a:t>
            </a:r>
            <a:r>
              <a:rPr lang="en-IE" dirty="0" smtClean="0"/>
              <a:t>(b </a:t>
            </a:r>
            <a:r>
              <a:rPr lang="en-IE" dirty="0"/>
              <a:t>x Maths </a:t>
            </a:r>
            <a:r>
              <a:rPr lang="en-IE" dirty="0" smtClean="0"/>
              <a:t>Score)</a:t>
            </a:r>
          </a:p>
          <a:p>
            <a:pPr marL="0" indent="0" algn="ctr">
              <a:buNone/>
            </a:pPr>
            <a:endParaRPr lang="en-IE" dirty="0" smtClean="0"/>
          </a:p>
          <a:p>
            <a:r>
              <a:rPr lang="en-IE" dirty="0" smtClean="0"/>
              <a:t>We </a:t>
            </a:r>
            <a:r>
              <a:rPr lang="en-IE" dirty="0"/>
              <a:t>are now referring to the response variable as the </a:t>
            </a:r>
            <a:r>
              <a:rPr lang="en-IE" i="1" dirty="0" smtClean="0"/>
              <a:t>‘Predicted </a:t>
            </a:r>
            <a:r>
              <a:rPr lang="en-IE" i="1" dirty="0"/>
              <a:t>GCSE </a:t>
            </a:r>
            <a:r>
              <a:rPr lang="en-IE" i="1" dirty="0" smtClean="0"/>
              <a:t>Score’ </a:t>
            </a:r>
            <a:r>
              <a:rPr lang="en-IE" dirty="0" smtClean="0"/>
              <a:t>rather </a:t>
            </a:r>
            <a:r>
              <a:rPr lang="en-IE" dirty="0"/>
              <a:t>than the actual GCSE Score.</a:t>
            </a:r>
          </a:p>
        </p:txBody>
      </p:sp>
    </p:spTree>
    <p:extLst>
      <p:ext uri="{BB962C8B-B14F-4D97-AF65-F5344CB8AC3E}">
        <p14:creationId xmlns:p14="http://schemas.microsoft.com/office/powerpoint/2010/main" val="183302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our model</a:t>
            </a:r>
            <a:endParaRPr lang="en-IE" dirty="0"/>
          </a:p>
        </p:txBody>
      </p:sp>
      <p:sp>
        <p:nvSpPr>
          <p:cNvPr id="3" name="Content Placeholder 2"/>
          <p:cNvSpPr>
            <a:spLocks noGrp="1"/>
          </p:cNvSpPr>
          <p:nvPr>
            <p:ph sz="quarter" idx="1"/>
          </p:nvPr>
        </p:nvSpPr>
        <p:spPr/>
        <p:txBody>
          <a:bodyPr>
            <a:normAutofit/>
          </a:bodyPr>
          <a:lstStyle/>
          <a:p>
            <a:r>
              <a:rPr lang="en-IE" dirty="0" smtClean="0"/>
              <a:t>Suppose we have plugged our numbers into our statistical tool and it has given us the following values:</a:t>
            </a:r>
          </a:p>
          <a:p>
            <a:pPr lvl="1"/>
            <a:r>
              <a:rPr lang="en-IE" dirty="0" smtClean="0"/>
              <a:t>a = 15 ; b = 0.7</a:t>
            </a:r>
          </a:p>
          <a:p>
            <a:r>
              <a:rPr lang="en-IE" dirty="0" smtClean="0"/>
              <a:t>Our model becomes:</a:t>
            </a:r>
          </a:p>
          <a:p>
            <a:pPr lvl="1"/>
            <a:r>
              <a:rPr lang="en-IE" dirty="0" smtClean="0"/>
              <a:t>Predicted GCSE Score = 15 + 0.7 x Maths Score</a:t>
            </a:r>
          </a:p>
          <a:p>
            <a:r>
              <a:rPr lang="en-IE" dirty="0" smtClean="0"/>
              <a:t>Based on our data this represents our best estimate of what a child’s future GCSE Score is going to be, </a:t>
            </a:r>
            <a:r>
              <a:rPr lang="en-IE" i="1" dirty="0" smtClean="0"/>
              <a:t>on average</a:t>
            </a:r>
            <a:r>
              <a:rPr lang="en-IE" dirty="0" smtClean="0"/>
              <a:t>, given their Maths Score</a:t>
            </a:r>
            <a:r>
              <a:rPr lang="en-IE" dirty="0"/>
              <a:t> </a:t>
            </a:r>
            <a:r>
              <a:rPr lang="en-IE" dirty="0" smtClean="0"/>
              <a:t>at age 7.</a:t>
            </a:r>
          </a:p>
          <a:p>
            <a:pPr lvl="1"/>
            <a:r>
              <a:rPr lang="en-IE" dirty="0" smtClean="0"/>
              <a:t>It is not going to be 100% correct as we know there is an error term</a:t>
            </a:r>
          </a:p>
          <a:p>
            <a:pPr marL="274320" lvl="1" indent="0">
              <a:buNone/>
            </a:pPr>
            <a:endParaRPr lang="en-IE" dirty="0"/>
          </a:p>
        </p:txBody>
      </p:sp>
    </p:spTree>
    <p:extLst>
      <p:ext uri="{BB962C8B-B14F-4D97-AF65-F5344CB8AC3E}">
        <p14:creationId xmlns:p14="http://schemas.microsoft.com/office/powerpoint/2010/main" val="177822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Using our model</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So suppose a child got just 10% in their maths test aged 7. </a:t>
            </a:r>
          </a:p>
          <a:p>
            <a:pPr lvl="2"/>
            <a:r>
              <a:rPr lang="en-IE" dirty="0" smtClean="0"/>
              <a:t>Predicted GCSE Score = 15 + 0.7 x 10 (maths test aged 7)</a:t>
            </a:r>
          </a:p>
          <a:p>
            <a:pPr lvl="2"/>
            <a:r>
              <a:rPr lang="en-IE" dirty="0" smtClean="0"/>
              <a:t>= 15 + 7 = 22.0</a:t>
            </a:r>
          </a:p>
          <a:p>
            <a:r>
              <a:rPr lang="en-IE" dirty="0" smtClean="0"/>
              <a:t>A child who gets 60% in their maths test aged 7:</a:t>
            </a:r>
          </a:p>
          <a:p>
            <a:pPr lvl="1"/>
            <a:r>
              <a:rPr lang="en-IE" dirty="0" smtClean="0"/>
              <a:t>Predicted GCSE Score = 15 + 0.7 x 60</a:t>
            </a:r>
          </a:p>
          <a:p>
            <a:pPr lvl="1"/>
            <a:r>
              <a:rPr lang="en-IE" dirty="0" smtClean="0"/>
              <a:t>= 15 + 42= 57</a:t>
            </a:r>
          </a:p>
          <a:p>
            <a:r>
              <a:rPr lang="en-IE" dirty="0" smtClean="0"/>
              <a:t>Looking at a student who gets 61% we can see what the gradient b is doing in practice:</a:t>
            </a:r>
          </a:p>
          <a:p>
            <a:pPr lvl="1"/>
            <a:r>
              <a:rPr lang="en-IE" dirty="0" smtClean="0"/>
              <a:t>Predicted GCSE Score = 15 + 0.7 x 61</a:t>
            </a:r>
          </a:p>
          <a:p>
            <a:pPr lvl="1"/>
            <a:r>
              <a:rPr lang="en-IE" dirty="0" smtClean="0"/>
              <a:t>= 15 + 42.7= 57.7</a:t>
            </a:r>
          </a:p>
          <a:p>
            <a:r>
              <a:rPr lang="en-IE" dirty="0"/>
              <a:t>From our model </a:t>
            </a:r>
            <a:r>
              <a:rPr lang="en-IE" dirty="0" smtClean="0"/>
              <a:t>we can see that on average </a:t>
            </a:r>
            <a:r>
              <a:rPr lang="en-IE" dirty="0"/>
              <a:t>one unit increase in Maths score aged 7 is predicted to lead to a 0.7 increase in GCSE Maths score aged 16.</a:t>
            </a:r>
          </a:p>
          <a:p>
            <a:pPr lvl="1"/>
            <a:endParaRPr lang="en-IE" dirty="0" smtClean="0"/>
          </a:p>
        </p:txBody>
      </p:sp>
    </p:spTree>
    <p:extLst>
      <p:ext uri="{BB962C8B-B14F-4D97-AF65-F5344CB8AC3E}">
        <p14:creationId xmlns:p14="http://schemas.microsoft.com/office/powerpoint/2010/main" val="108792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our model</a:t>
            </a:r>
            <a:endParaRPr lang="en-IE" dirty="0"/>
          </a:p>
        </p:txBody>
      </p:sp>
      <p:sp>
        <p:nvSpPr>
          <p:cNvPr id="3" name="Content Placeholder 2"/>
          <p:cNvSpPr>
            <a:spLocks noGrp="1"/>
          </p:cNvSpPr>
          <p:nvPr>
            <p:ph sz="quarter" idx="1"/>
          </p:nvPr>
        </p:nvSpPr>
        <p:spPr/>
        <p:txBody>
          <a:bodyPr>
            <a:normAutofit/>
          </a:bodyPr>
          <a:lstStyle/>
          <a:p>
            <a:r>
              <a:rPr lang="en-IE" dirty="0" smtClean="0"/>
              <a:t>The gradient therefore represents the average increase in the response variable (GCSE Score) with one unit increase in the predictor variable (Maths Score).</a:t>
            </a:r>
            <a:endParaRPr lang="en-IE" dirty="0"/>
          </a:p>
        </p:txBody>
      </p:sp>
    </p:spTree>
    <p:extLst>
      <p:ext uri="{BB962C8B-B14F-4D97-AF65-F5344CB8AC3E}">
        <p14:creationId xmlns:p14="http://schemas.microsoft.com/office/powerpoint/2010/main" val="321044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Predictive Models</a:t>
            </a:r>
            <a:endParaRPr lang="en-IE" dirty="0"/>
          </a:p>
        </p:txBody>
      </p:sp>
      <p:sp>
        <p:nvSpPr>
          <p:cNvPr id="3" name="Content Placeholder 2"/>
          <p:cNvSpPr>
            <a:spLocks noGrp="1"/>
          </p:cNvSpPr>
          <p:nvPr>
            <p:ph sz="quarter" idx="1"/>
          </p:nvPr>
        </p:nvSpPr>
        <p:spPr/>
        <p:txBody>
          <a:bodyPr/>
          <a:lstStyle/>
          <a:p>
            <a:r>
              <a:rPr lang="en-IE" dirty="0" smtClean="0"/>
              <a:t>Used to explore the relationship between one outcome variable and a set of independent variables (predictors)</a:t>
            </a:r>
          </a:p>
          <a:p>
            <a:r>
              <a:rPr lang="en-IE" dirty="0" smtClean="0"/>
              <a:t>You should have a sound theoretical or conceptual reason for exploring the relationship and the order of the variables entering the model</a:t>
            </a:r>
          </a:p>
          <a:p>
            <a:r>
              <a:rPr lang="en-IE" dirty="0" smtClean="0"/>
              <a:t>For variables that have not been previously shown to contribute to the variation in the outcome variable try to establish statistical evidence for their inclusion in advance</a:t>
            </a:r>
          </a:p>
        </p:txBody>
      </p:sp>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359" t="5136" r="5241" b="10210"/>
          <a:stretch/>
        </p:blipFill>
        <p:spPr bwMode="auto">
          <a:xfrm>
            <a:off x="3811509" y="4793810"/>
            <a:ext cx="1602463" cy="206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403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dirty="0" smtClean="0"/>
              <a:t>Sample </a:t>
            </a:r>
            <a:r>
              <a:rPr lang="en-IE" dirty="0"/>
              <a:t>Dataset (</a:t>
            </a:r>
            <a:r>
              <a:rPr lang="en-IE" dirty="0" smtClean="0"/>
              <a:t>Regression.sav)</a:t>
            </a:r>
            <a:endParaRPr lang="en-IE" dirty="0"/>
          </a:p>
        </p:txBody>
      </p:sp>
      <p:sp>
        <p:nvSpPr>
          <p:cNvPr id="4" name="Content Placeholder 3"/>
          <p:cNvSpPr>
            <a:spLocks noGrp="1"/>
          </p:cNvSpPr>
          <p:nvPr>
            <p:ph sz="quarter" idx="1"/>
          </p:nvPr>
        </p:nvSpPr>
        <p:spPr/>
        <p:txBody>
          <a:bodyPr>
            <a:normAutofit/>
          </a:bodyPr>
          <a:lstStyle/>
          <a:p>
            <a:r>
              <a:rPr lang="en-IE" dirty="0" smtClean="0"/>
              <a:t>The </a:t>
            </a:r>
            <a:r>
              <a:rPr lang="en-IE" dirty="0"/>
              <a:t>dataset comprises a sample of 4,059 young people (aged 16) selected from 65 difference secondary schools from six inner London Education </a:t>
            </a:r>
            <a:r>
              <a:rPr lang="en-IE" dirty="0" smtClean="0"/>
              <a:t>Authorities.</a:t>
            </a:r>
          </a:p>
          <a:p>
            <a:r>
              <a:rPr lang="en-IE" dirty="0" smtClean="0"/>
              <a:t>This </a:t>
            </a:r>
            <a:r>
              <a:rPr lang="en-IE" dirty="0"/>
              <a:t>is a sub-sample from a much larger study undertaken by Goldstein, H., Rasbash, J., Yang, M., Woodhouse, G., et al. (1993) A multilevel analysis of school examination results, </a:t>
            </a:r>
            <a:r>
              <a:rPr lang="en-IE" i="1" dirty="0"/>
              <a:t>Oxford Review of Education</a:t>
            </a:r>
            <a:r>
              <a:rPr lang="en-IE" dirty="0"/>
              <a:t>, 19, pp. 425-433. </a:t>
            </a:r>
          </a:p>
          <a:p>
            <a:r>
              <a:rPr lang="en-IE" dirty="0" smtClean="0"/>
              <a:t>The </a:t>
            </a:r>
            <a:r>
              <a:rPr lang="en-IE" dirty="0"/>
              <a:t>dataset has been specifically prepared to accompany Rasbash, J. et al. (2005) </a:t>
            </a:r>
            <a:r>
              <a:rPr lang="en-IE" i="1" dirty="0"/>
              <a:t>A User’s Guide to MLwiN 2.0 </a:t>
            </a:r>
            <a:r>
              <a:rPr lang="en-IE" dirty="0"/>
              <a:t>(Bristol, Centre for Multilevel Modelling). </a:t>
            </a:r>
            <a:endParaRPr lang="en-IE" dirty="0" smtClean="0"/>
          </a:p>
        </p:txBody>
      </p:sp>
    </p:spTree>
    <p:extLst>
      <p:ext uri="{BB962C8B-B14F-4D97-AF65-F5344CB8AC3E}">
        <p14:creationId xmlns:p14="http://schemas.microsoft.com/office/powerpoint/2010/main" val="1034580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 </a:t>
            </a:r>
            <a:endParaRPr lang="en-IE"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3"/>
            <a:ext cx="8554027" cy="443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1450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Simple Linear Regression</a:t>
            </a:r>
            <a:endParaRPr lang="en-IE" dirty="0"/>
          </a:p>
        </p:txBody>
      </p:sp>
      <p:sp>
        <p:nvSpPr>
          <p:cNvPr id="3" name="Text Placeholder 2"/>
          <p:cNvSpPr>
            <a:spLocks noGrp="1"/>
          </p:cNvSpPr>
          <p:nvPr>
            <p:ph sz="quarter" idx="1"/>
          </p:nvPr>
        </p:nvSpPr>
        <p:spPr/>
        <p:txBody>
          <a:bodyPr>
            <a:normAutofit/>
          </a:bodyPr>
          <a:lstStyle/>
          <a:p>
            <a:r>
              <a:rPr lang="en-IE" dirty="0" smtClean="0"/>
              <a:t>The theory we are exploring is whether the main predictor of ‘</a:t>
            </a:r>
            <a:r>
              <a:rPr lang="en-IE" dirty="0" err="1" smtClean="0"/>
              <a:t>normexam</a:t>
            </a:r>
            <a:r>
              <a:rPr lang="en-IE" dirty="0" smtClean="0"/>
              <a:t>’ is a student’s prior performance in a reading test at age 11 (the variable ‘</a:t>
            </a:r>
            <a:r>
              <a:rPr lang="en-IE" dirty="0" err="1" smtClean="0"/>
              <a:t>standlrt</a:t>
            </a:r>
            <a:r>
              <a:rPr lang="en-IE" dirty="0" smtClean="0"/>
              <a:t>’)</a:t>
            </a:r>
          </a:p>
          <a:p>
            <a:r>
              <a:rPr lang="en-IE" dirty="0" smtClean="0"/>
              <a:t>The response (outcome or dependent) variable in this case is the student’s exam score at age 16 (‘</a:t>
            </a:r>
            <a:r>
              <a:rPr lang="en-IE" dirty="0" err="1" smtClean="0"/>
              <a:t>normexam</a:t>
            </a:r>
            <a:r>
              <a:rPr lang="en-IE" dirty="0" smtClean="0"/>
              <a:t>’) that has been converted into a standardised score (with mean = 0 and standard deviation = 1).</a:t>
            </a:r>
          </a:p>
          <a:p>
            <a:r>
              <a:rPr lang="en-IE" dirty="0" smtClean="0"/>
              <a:t>The predictor (independent) variable in this case is the students prior performance in a reading test at age 11 (</a:t>
            </a:r>
            <a:r>
              <a:rPr lang="en-IE" dirty="0" err="1" smtClean="0"/>
              <a:t>standlrt</a:t>
            </a:r>
            <a:r>
              <a:rPr lang="en-IE" dirty="0" smtClean="0"/>
              <a:t>) which is also a standardised score)</a:t>
            </a:r>
          </a:p>
          <a:p>
            <a:endParaRPr lang="en-IE" dirty="0" smtClean="0"/>
          </a:p>
        </p:txBody>
      </p:sp>
    </p:spTree>
    <p:extLst>
      <p:ext uri="{BB962C8B-B14F-4D97-AF65-F5344CB8AC3E}">
        <p14:creationId xmlns:p14="http://schemas.microsoft.com/office/powerpoint/2010/main" val="2198444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a:t>
            </a:r>
            <a:endParaRPr lang="en-IE" dirty="0"/>
          </a:p>
        </p:txBody>
      </p:sp>
      <p:sp>
        <p:nvSpPr>
          <p:cNvPr id="3" name="Text Placeholder 2"/>
          <p:cNvSpPr>
            <a:spLocks noGrp="1"/>
          </p:cNvSpPr>
          <p:nvPr>
            <p:ph sz="quarter" idx="1"/>
          </p:nvPr>
        </p:nvSpPr>
        <p:spPr/>
        <p:txBody>
          <a:bodyPr>
            <a:normAutofit fontScale="92500"/>
          </a:bodyPr>
          <a:lstStyle/>
          <a:p>
            <a:r>
              <a:rPr lang="en-IE" dirty="0" smtClean="0"/>
              <a:t>It is generally good practice to standardise your response and predictor variables before including them in the model </a:t>
            </a:r>
          </a:p>
          <a:p>
            <a:r>
              <a:rPr lang="en-IE" dirty="0" smtClean="0"/>
              <a:t>It helps in the interpretation of the model. </a:t>
            </a:r>
          </a:p>
          <a:p>
            <a:pPr lvl="1"/>
            <a:r>
              <a:rPr lang="en-IE" dirty="0" smtClean="0"/>
              <a:t>For example, if all the predictor variables have been standardised then we know that if they all have the value ‘0’ this would represent the average student.  </a:t>
            </a:r>
          </a:p>
          <a:p>
            <a:pPr lvl="1"/>
            <a:r>
              <a:rPr lang="en-IE" dirty="0" smtClean="0"/>
              <a:t>As such, the constant in the model comes to represent the mean score on the response variable for the average student in the sample. </a:t>
            </a:r>
          </a:p>
          <a:p>
            <a:pPr lvl="1"/>
            <a:r>
              <a:rPr lang="en-IE" dirty="0" smtClean="0"/>
              <a:t>If the response variable has been standardised we can immediately gain a sense of where the ‘average student’ fits in the distribution of the response variable </a:t>
            </a:r>
          </a:p>
          <a:p>
            <a:pPr lvl="2"/>
            <a:r>
              <a:rPr lang="en-IE" dirty="0" smtClean="0"/>
              <a:t>(i.e. if the constant is negative then we know that they have a mean score below the mean for the sample as a whole, and so on).</a:t>
            </a:r>
            <a:endParaRPr lang="en-IE" dirty="0"/>
          </a:p>
        </p:txBody>
      </p:sp>
    </p:spTree>
    <p:extLst>
      <p:ext uri="{BB962C8B-B14F-4D97-AF65-F5344CB8AC3E}">
        <p14:creationId xmlns:p14="http://schemas.microsoft.com/office/powerpoint/2010/main" val="3256577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a:t>
            </a:r>
            <a:endParaRPr lang="en-IE" dirty="0"/>
          </a:p>
        </p:txBody>
      </p:sp>
      <p:sp>
        <p:nvSpPr>
          <p:cNvPr id="7" name="Text Placeholder 6"/>
          <p:cNvSpPr>
            <a:spLocks noGrp="1"/>
          </p:cNvSpPr>
          <p:nvPr>
            <p:ph type="body" idx="2"/>
          </p:nvPr>
        </p:nvSpPr>
        <p:spPr>
          <a:xfrm>
            <a:off x="6324600" y="1219200"/>
            <a:ext cx="2711896" cy="4843463"/>
          </a:xfrm>
        </p:spPr>
        <p:txBody>
          <a:bodyPr>
            <a:noAutofit/>
          </a:bodyPr>
          <a:lstStyle/>
          <a:p>
            <a:pPr>
              <a:lnSpc>
                <a:spcPct val="120000"/>
              </a:lnSpc>
            </a:pPr>
            <a:r>
              <a:rPr lang="en-IE" sz="1400" dirty="0" smtClean="0"/>
              <a:t>Start </a:t>
            </a:r>
            <a:r>
              <a:rPr lang="en-IE" sz="1400" dirty="0"/>
              <a:t>by looking at the variable </a:t>
            </a:r>
            <a:r>
              <a:rPr lang="en-IE" sz="1400" dirty="0" smtClean="0"/>
              <a:t>:</a:t>
            </a:r>
          </a:p>
          <a:p>
            <a:pPr>
              <a:lnSpc>
                <a:spcPct val="120000"/>
              </a:lnSpc>
            </a:pPr>
            <a:r>
              <a:rPr lang="en-IE" sz="1400" dirty="0" smtClean="0"/>
              <a:t>Create a histogram</a:t>
            </a:r>
          </a:p>
          <a:p>
            <a:pPr>
              <a:lnSpc>
                <a:spcPct val="120000"/>
              </a:lnSpc>
            </a:pPr>
            <a:r>
              <a:rPr lang="en-IE" sz="1400" dirty="0" smtClean="0"/>
              <a:t>Create some descriptive statistics </a:t>
            </a:r>
          </a:p>
          <a:p>
            <a:pPr>
              <a:lnSpc>
                <a:spcPct val="120000"/>
              </a:lnSpc>
            </a:pPr>
            <a:r>
              <a:rPr lang="en-IE" sz="1400" dirty="0" smtClean="0"/>
              <a:t>The </a:t>
            </a:r>
            <a:r>
              <a:rPr lang="en-IE" sz="1400" dirty="0"/>
              <a:t>response </a:t>
            </a:r>
            <a:r>
              <a:rPr lang="en-IE" sz="1400" dirty="0" smtClean="0"/>
              <a:t>variable (</a:t>
            </a:r>
            <a:r>
              <a:rPr lang="en-IE" sz="1400" dirty="0" err="1" smtClean="0"/>
              <a:t>normexam</a:t>
            </a:r>
            <a:r>
              <a:rPr lang="en-IE" sz="1400" dirty="0" smtClean="0"/>
              <a:t>) is </a:t>
            </a:r>
            <a:r>
              <a:rPr lang="en-IE" sz="1400" dirty="0"/>
              <a:t>approximately normally distributed </a:t>
            </a:r>
            <a:r>
              <a:rPr lang="en-IE" sz="1400" dirty="0" smtClean="0"/>
              <a:t>and approximately </a:t>
            </a:r>
            <a:r>
              <a:rPr lang="en-IE" sz="1400" dirty="0"/>
              <a:t>standardised (with mean = </a:t>
            </a:r>
            <a:r>
              <a:rPr lang="en-IE" sz="1400" dirty="0" smtClean="0"/>
              <a:t>-0.0001 </a:t>
            </a:r>
            <a:r>
              <a:rPr lang="en-IE" sz="1400" dirty="0"/>
              <a:t>and standard deviation = 0.9989).</a:t>
            </a:r>
          </a:p>
          <a:p>
            <a:pPr>
              <a:lnSpc>
                <a:spcPct val="120000"/>
              </a:lnSpc>
            </a:pPr>
            <a:endParaRPr lang="en-IE" sz="1400" dirty="0"/>
          </a:p>
          <a:p>
            <a:pPr>
              <a:lnSpc>
                <a:spcPct val="120000"/>
              </a:lnSpc>
            </a:pPr>
            <a:endParaRPr lang="en-IE" sz="1400" dirty="0"/>
          </a:p>
        </p:txBody>
      </p:sp>
      <p:sp>
        <p:nvSpPr>
          <p:cNvPr id="3" name="Content Placeholder 2"/>
          <p:cNvSpPr>
            <a:spLocks noGrp="1"/>
          </p:cNvSpPr>
          <p:nvPr>
            <p:ph sz="quarter" idx="1"/>
          </p:nvPr>
        </p:nvSpPr>
        <p:spPr/>
        <p:txBody>
          <a:bodyPr>
            <a:normAutofit/>
          </a:bodyPr>
          <a:lstStyle/>
          <a:p>
            <a:endParaRPr lang="en-IE"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637312"/>
            <a:ext cx="370332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40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smtClean="0"/>
              <a:t>Simple Linear Regression </a:t>
            </a:r>
            <a:endParaRPr lang="en-IE" dirty="0"/>
          </a:p>
        </p:txBody>
      </p:sp>
      <p:sp>
        <p:nvSpPr>
          <p:cNvPr id="6" name="Text Placeholder 5"/>
          <p:cNvSpPr>
            <a:spLocks noGrp="1"/>
          </p:cNvSpPr>
          <p:nvPr>
            <p:ph type="body" idx="2"/>
          </p:nvPr>
        </p:nvSpPr>
        <p:spPr/>
        <p:txBody>
          <a:bodyPr/>
          <a:lstStyle/>
          <a:p>
            <a:r>
              <a:rPr lang="en-IE" dirty="0" smtClean="0"/>
              <a:t>Before we create a linear regression model it is worth exploring the nature of the relationship between the response variable and this predictor variable.</a:t>
            </a:r>
          </a:p>
          <a:p>
            <a:r>
              <a:rPr lang="en-IE" dirty="0" smtClean="0"/>
              <a:t>Look at the scatterplot </a:t>
            </a:r>
            <a:endParaRPr lang="en-IE" dirty="0"/>
          </a:p>
          <a:p>
            <a:r>
              <a:rPr lang="en-IE" dirty="0" smtClean="0"/>
              <a:t>Calculate the correlation for these two variables </a:t>
            </a:r>
          </a:p>
          <a:p>
            <a:r>
              <a:rPr lang="en-IE" dirty="0" smtClean="0"/>
              <a:t>There appears to be a strong linear relationship. – R</a:t>
            </a:r>
            <a:r>
              <a:rPr lang="en-IE" baseline="30000" dirty="0" smtClean="0"/>
              <a:t>2</a:t>
            </a:r>
            <a:r>
              <a:rPr lang="en-IE" dirty="0" smtClean="0"/>
              <a:t> = 0.35, r=0.592. </a:t>
            </a:r>
          </a:p>
        </p:txBody>
      </p:sp>
      <p:pic>
        <p:nvPicPr>
          <p:cNvPr id="1433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65810" y="1242060"/>
            <a:ext cx="4792980" cy="3840480"/>
          </a:xfrm>
        </p:spPr>
      </p:pic>
    </p:spTree>
    <p:extLst>
      <p:ext uri="{BB962C8B-B14F-4D97-AF65-F5344CB8AC3E}">
        <p14:creationId xmlns:p14="http://schemas.microsoft.com/office/powerpoint/2010/main" val="471528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smtClean="0"/>
              <a:t>Simple Linear Regression </a:t>
            </a:r>
            <a:endParaRPr lang="en-IE" dirty="0"/>
          </a:p>
        </p:txBody>
      </p:sp>
      <p:sp>
        <p:nvSpPr>
          <p:cNvPr id="6" name="Text Placeholder 5"/>
          <p:cNvSpPr>
            <a:spLocks noGrp="1"/>
          </p:cNvSpPr>
          <p:nvPr>
            <p:ph type="body" idx="2"/>
          </p:nvPr>
        </p:nvSpPr>
        <p:spPr/>
        <p:txBody>
          <a:bodyPr>
            <a:normAutofit fontScale="85000" lnSpcReduction="10000"/>
          </a:bodyPr>
          <a:lstStyle/>
          <a:p>
            <a:r>
              <a:rPr lang="en-IE" dirty="0" smtClean="0"/>
              <a:t>Increase scores in </a:t>
            </a:r>
            <a:r>
              <a:rPr lang="en-IE" dirty="0" err="1" smtClean="0"/>
              <a:t>standlrt</a:t>
            </a:r>
            <a:r>
              <a:rPr lang="en-IE" dirty="0" smtClean="0"/>
              <a:t> appear to associated with increase scores in </a:t>
            </a:r>
            <a:r>
              <a:rPr lang="en-IE" dirty="0" err="1" smtClean="0"/>
              <a:t>normexam</a:t>
            </a:r>
            <a:r>
              <a:rPr lang="en-IE" dirty="0" smtClean="0"/>
              <a:t>.</a:t>
            </a:r>
          </a:p>
          <a:p>
            <a:r>
              <a:rPr lang="en-IE" dirty="0" smtClean="0"/>
              <a:t>There appears to be a moderately strong correlation between the two (r = 0.592, p&lt;0.001).</a:t>
            </a:r>
          </a:p>
          <a:p>
            <a:r>
              <a:rPr lang="en-IE" dirty="0" smtClean="0"/>
              <a:t>Therefore there is good justification for using regression to look at prediction.</a:t>
            </a:r>
          </a:p>
          <a:p>
            <a:r>
              <a:rPr lang="en-IE" dirty="0" smtClean="0"/>
              <a:t>Note: we say moderately strong as Cohen says 0.5 is strong so we are qualifying out result.</a:t>
            </a:r>
            <a:endParaRPr lang="en-IE" dirty="0"/>
          </a:p>
        </p:txBody>
      </p:sp>
      <p:sp>
        <p:nvSpPr>
          <p:cNvPr id="7" name="Content Placeholder 6"/>
          <p:cNvSpPr>
            <a:spLocks noGrp="1"/>
          </p:cNvSpPr>
          <p:nvPr>
            <p:ph sz="quarter" idx="1"/>
          </p:nvPr>
        </p:nvSpPr>
        <p:spPr/>
        <p:txBody>
          <a:bodyPr/>
          <a:lstStyle/>
          <a:p>
            <a:endParaRPr lang="en-IE"/>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4629086"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593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a:t>
            </a:r>
            <a:endParaRPr lang="en-IE" dirty="0"/>
          </a:p>
        </p:txBody>
      </p:sp>
      <p:sp>
        <p:nvSpPr>
          <p:cNvPr id="3" name="Text Placeholder 2"/>
          <p:cNvSpPr>
            <a:spLocks noGrp="1"/>
          </p:cNvSpPr>
          <p:nvPr>
            <p:ph sz="quarter" idx="1"/>
          </p:nvPr>
        </p:nvSpPr>
        <p:spPr/>
        <p:txBody>
          <a:bodyPr/>
          <a:lstStyle/>
          <a:p>
            <a:r>
              <a:rPr lang="en-IE" dirty="0"/>
              <a:t>To formally model this relationship now we can create a simple linear regression </a:t>
            </a:r>
            <a:r>
              <a:rPr lang="en-IE" dirty="0" smtClean="0"/>
              <a:t>model (assuming we have read our data file into a </a:t>
            </a:r>
            <a:r>
              <a:rPr lang="en-IE" dirty="0" err="1" smtClean="0"/>
              <a:t>dataframe</a:t>
            </a:r>
            <a:r>
              <a:rPr lang="en-IE" dirty="0" smtClean="0"/>
              <a:t> called regression):</a:t>
            </a:r>
          </a:p>
          <a:p>
            <a:endParaRPr lang="en-IE" dirty="0"/>
          </a:p>
          <a:p>
            <a:pPr marL="0" indent="0">
              <a:buNone/>
            </a:pPr>
            <a:r>
              <a:rPr lang="en-IE" sz="2400" dirty="0" smtClean="0">
                <a:latin typeface="Courier New" panose="02070309020205020404" pitchFamily="49" charset="0"/>
                <a:cs typeface="Courier New" panose="02070309020205020404" pitchFamily="49" charset="0"/>
              </a:rPr>
              <a:t>model1&lt;-lm(</a:t>
            </a:r>
            <a:r>
              <a:rPr lang="en-IE" sz="2400" dirty="0" err="1" smtClean="0">
                <a:latin typeface="Courier New" panose="02070309020205020404" pitchFamily="49" charset="0"/>
                <a:cs typeface="Courier New" panose="02070309020205020404" pitchFamily="49" charset="0"/>
              </a:rPr>
              <a:t>regression$normexam~regression$standlrt</a:t>
            </a:r>
            <a:r>
              <a:rPr lang="en-IE" sz="2400" dirty="0" smtClean="0">
                <a:latin typeface="Courier New" panose="02070309020205020404" pitchFamily="49" charset="0"/>
                <a:cs typeface="Courier New" panose="02070309020205020404" pitchFamily="49" charset="0"/>
              </a:rPr>
              <a:t>)</a:t>
            </a:r>
          </a:p>
          <a:p>
            <a:pPr marL="0" indent="0">
              <a:buNone/>
            </a:pPr>
            <a:endParaRPr lang="en-IE" dirty="0">
              <a:latin typeface="Courier New" panose="02070309020205020404" pitchFamily="49" charset="0"/>
              <a:cs typeface="Courier New" panose="02070309020205020404" pitchFamily="49" charset="0"/>
            </a:endParaRPr>
          </a:p>
          <a:p>
            <a:r>
              <a:rPr lang="en-IE" dirty="0" smtClean="0">
                <a:cs typeface="Courier New" panose="02070309020205020404" pitchFamily="49" charset="0"/>
              </a:rPr>
              <a:t>We now have access to all the elements of the regression output in the variable model which we can unpack and examine.</a:t>
            </a:r>
            <a:endParaRPr lang="en-IE" dirty="0">
              <a:cs typeface="Courier New" panose="02070309020205020404" pitchFamily="49" charset="0"/>
            </a:endParaRPr>
          </a:p>
        </p:txBody>
      </p:sp>
    </p:spTree>
    <p:extLst>
      <p:ext uri="{BB962C8B-B14F-4D97-AF65-F5344CB8AC3E}">
        <p14:creationId xmlns:p14="http://schemas.microsoft.com/office/powerpoint/2010/main" val="3529136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t>How Good is the Model?</a:t>
            </a:r>
            <a:endParaRPr lang="en-US" dirty="0"/>
          </a:p>
        </p:txBody>
      </p:sp>
      <p:sp>
        <p:nvSpPr>
          <p:cNvPr id="12291" name="Rectangle 3"/>
          <p:cNvSpPr>
            <a:spLocks noGrp="1" noChangeArrowheads="1"/>
          </p:cNvSpPr>
          <p:nvPr>
            <p:ph sz="quarter" idx="1"/>
          </p:nvPr>
        </p:nvSpPr>
        <p:spPr/>
        <p:txBody>
          <a:bodyPr>
            <a:normAutofit/>
          </a:bodyPr>
          <a:lstStyle/>
          <a:p>
            <a:r>
              <a:rPr lang="en-US" dirty="0"/>
              <a:t>The regression line is only a model based on the data.</a:t>
            </a:r>
          </a:p>
          <a:p>
            <a:r>
              <a:rPr lang="en-US" dirty="0"/>
              <a:t>This model might not reflect reality.</a:t>
            </a:r>
          </a:p>
          <a:p>
            <a:pPr lvl="1"/>
            <a:r>
              <a:rPr lang="en-US" dirty="0"/>
              <a:t>We need some way of testing how well the model fits the observed data.</a:t>
            </a:r>
          </a:p>
          <a:p>
            <a:r>
              <a:rPr lang="en-IE" dirty="0" smtClean="0"/>
              <a:t>How </a:t>
            </a:r>
            <a:r>
              <a:rPr lang="en-IE" dirty="0"/>
              <a:t>has the model helped improve our understanding in the absence of any model</a:t>
            </a:r>
            <a:r>
              <a:rPr lang="en-IE" dirty="0" smtClean="0"/>
              <a:t>?</a:t>
            </a:r>
            <a:endParaRPr lang="en-IE" dirty="0"/>
          </a:p>
        </p:txBody>
      </p:sp>
    </p:spTree>
    <p:extLst>
      <p:ext uri="{BB962C8B-B14F-4D97-AF65-F5344CB8AC3E}">
        <p14:creationId xmlns:p14="http://schemas.microsoft.com/office/powerpoint/2010/main" val="22023530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t>How Good is the Model?</a:t>
            </a:r>
            <a:endParaRPr lang="en-US" dirty="0"/>
          </a:p>
        </p:txBody>
      </p:sp>
      <p:sp>
        <p:nvSpPr>
          <p:cNvPr id="12291" name="Rectangle 3"/>
          <p:cNvSpPr>
            <a:spLocks noGrp="1" noChangeArrowheads="1"/>
          </p:cNvSpPr>
          <p:nvPr>
            <p:ph sz="quarter" idx="1"/>
          </p:nvPr>
        </p:nvSpPr>
        <p:spPr/>
        <p:txBody>
          <a:bodyPr>
            <a:normAutofit/>
          </a:bodyPr>
          <a:lstStyle/>
          <a:p>
            <a:r>
              <a:rPr lang="en-IE" dirty="0" smtClean="0"/>
              <a:t>What would we use in the absence of the model?</a:t>
            </a:r>
            <a:endParaRPr lang="en-IE" dirty="0"/>
          </a:p>
          <a:p>
            <a:pPr lvl="1"/>
            <a:r>
              <a:rPr lang="en-IE" dirty="0" smtClean="0"/>
              <a:t>The common </a:t>
            </a:r>
            <a:r>
              <a:rPr lang="en-IE" dirty="0"/>
              <a:t>approach would be to use the mean of the sample</a:t>
            </a:r>
          </a:p>
          <a:p>
            <a:pPr lvl="2"/>
            <a:r>
              <a:rPr lang="en-IE" dirty="0"/>
              <a:t>This would be wrong in the vast majority of the cases – depending on the variation in the sample </a:t>
            </a:r>
          </a:p>
          <a:p>
            <a:pPr lvl="3"/>
            <a:r>
              <a:rPr lang="en-IE" dirty="0"/>
              <a:t>i.e. how much each case varies from the </a:t>
            </a:r>
            <a:r>
              <a:rPr lang="en-IE" dirty="0" smtClean="0"/>
              <a:t>mean</a:t>
            </a:r>
          </a:p>
          <a:p>
            <a:pPr lvl="2"/>
            <a:r>
              <a:rPr lang="en-IE" dirty="0" smtClean="0"/>
              <a:t>But we can use it as a baseline to see if our model has improved our understanding</a:t>
            </a:r>
            <a:endParaRPr lang="en-IE" dirty="0"/>
          </a:p>
          <a:p>
            <a:pPr lvl="1"/>
            <a:endParaRPr lang="en-US" dirty="0"/>
          </a:p>
        </p:txBody>
      </p:sp>
    </p:spTree>
    <p:extLst>
      <p:ext uri="{BB962C8B-B14F-4D97-AF65-F5344CB8AC3E}">
        <p14:creationId xmlns:p14="http://schemas.microsoft.com/office/powerpoint/2010/main" val="1054767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dirty="0" smtClean="0"/>
              <a:t>Linear Regression </a:t>
            </a:r>
            <a:endParaRPr lang="en-IE" dirty="0"/>
          </a:p>
        </p:txBody>
      </p:sp>
      <p:sp>
        <p:nvSpPr>
          <p:cNvPr id="3" name="Subtitle 2"/>
          <p:cNvSpPr>
            <a:spLocks noGrp="1"/>
          </p:cNvSpPr>
          <p:nvPr>
            <p:ph type="subTitle" idx="1"/>
          </p:nvPr>
        </p:nvSpPr>
        <p:spPr/>
        <p:txBody>
          <a:bodyPr>
            <a:normAutofit/>
          </a:bodyPr>
          <a:lstStyle/>
          <a:p>
            <a:endParaRPr lang="en-IE" dirty="0"/>
          </a:p>
        </p:txBody>
      </p:sp>
      <p:sp>
        <p:nvSpPr>
          <p:cNvPr id="4" name="TextBox 3"/>
          <p:cNvSpPr txBox="1"/>
          <p:nvPr/>
        </p:nvSpPr>
        <p:spPr>
          <a:xfrm>
            <a:off x="35496" y="5733256"/>
            <a:ext cx="8496944" cy="1200329"/>
          </a:xfrm>
          <a:prstGeom prst="rect">
            <a:avLst/>
          </a:prstGeom>
          <a:noFill/>
        </p:spPr>
        <p:txBody>
          <a:bodyPr wrap="square" rtlCol="0">
            <a:spAutoFit/>
          </a:bodyPr>
          <a:lstStyle/>
          <a:p>
            <a:r>
              <a:rPr lang="en-IE" dirty="0"/>
              <a:t>Sources used in creation of  this lecture: </a:t>
            </a:r>
          </a:p>
          <a:p>
            <a:r>
              <a:rPr lang="en-IE" dirty="0"/>
              <a:t>Statistics and Data Analysis, Peck, Olsen and Devore; Discovering Statistics Using </a:t>
            </a:r>
            <a:r>
              <a:rPr lang="en-IE" dirty="0" smtClean="0"/>
              <a:t>R</a:t>
            </a:r>
            <a:r>
              <a:rPr lang="en-IE" dirty="0" smtClean="0"/>
              <a:t>, Field, Miles and Field</a:t>
            </a:r>
            <a:r>
              <a:rPr lang="en-IE" dirty="0"/>
              <a:t>; Understanding Basic Statistics, </a:t>
            </a:r>
            <a:r>
              <a:rPr lang="en-IE" dirty="0" err="1"/>
              <a:t>Brase</a:t>
            </a:r>
            <a:r>
              <a:rPr lang="en-IE" dirty="0"/>
              <a:t> and </a:t>
            </a:r>
            <a:r>
              <a:rPr lang="en-IE" dirty="0" err="1"/>
              <a:t>Brase;SPSS</a:t>
            </a:r>
            <a:r>
              <a:rPr lang="en-IE" dirty="0"/>
              <a:t> Survival Manual, Julie Pallant</a:t>
            </a:r>
          </a:p>
        </p:txBody>
      </p:sp>
    </p:spTree>
    <p:extLst>
      <p:ext uri="{BB962C8B-B14F-4D97-AF65-F5344CB8AC3E}">
        <p14:creationId xmlns:p14="http://schemas.microsoft.com/office/powerpoint/2010/main" val="41606428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good is the model?</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So how do we go about it?</a:t>
            </a:r>
          </a:p>
          <a:p>
            <a:r>
              <a:rPr lang="en-IE" dirty="0" smtClean="0"/>
              <a:t>We square the differences from each data point to our mean for our outcome variable</a:t>
            </a:r>
          </a:p>
          <a:p>
            <a:pPr lvl="1"/>
            <a:r>
              <a:rPr lang="en-IE" dirty="0" smtClean="0"/>
              <a:t>Squaring these gives us the </a:t>
            </a:r>
            <a:r>
              <a:rPr lang="en-IE" b="1" u="sng" dirty="0" smtClean="0"/>
              <a:t>total sum of squares </a:t>
            </a:r>
            <a:r>
              <a:rPr lang="en-IE" dirty="0" smtClean="0"/>
              <a:t>= all variation that exists</a:t>
            </a:r>
          </a:p>
          <a:p>
            <a:r>
              <a:rPr lang="en-IE" dirty="0" smtClean="0"/>
              <a:t>But we will still experience some error </a:t>
            </a:r>
            <a:endParaRPr lang="en-IE" dirty="0"/>
          </a:p>
          <a:p>
            <a:pPr lvl="1"/>
            <a:r>
              <a:rPr lang="en-IE" dirty="0" smtClean="0"/>
              <a:t>This is the variation between our observed data and our regression line</a:t>
            </a:r>
          </a:p>
          <a:p>
            <a:pPr lvl="1"/>
            <a:r>
              <a:rPr lang="en-IE" dirty="0" smtClean="0"/>
              <a:t>Squaring these errors gives use the </a:t>
            </a:r>
            <a:r>
              <a:rPr lang="en-IE" b="1" u="sng" dirty="0" smtClean="0"/>
              <a:t>residual sum of squares</a:t>
            </a:r>
            <a:r>
              <a:rPr lang="en-IE" u="sng" dirty="0" smtClean="0"/>
              <a:t> </a:t>
            </a:r>
            <a:r>
              <a:rPr lang="en-IE" dirty="0" smtClean="0"/>
              <a:t>(unexplained sum of squares) = variation which is left over after the model is fitted to the data</a:t>
            </a:r>
          </a:p>
          <a:p>
            <a:r>
              <a:rPr lang="en-IE" dirty="0" smtClean="0"/>
              <a:t>Difference between the two is the amount of </a:t>
            </a:r>
            <a:r>
              <a:rPr lang="en-IE" b="1" u="sng" dirty="0" smtClean="0"/>
              <a:t>variation accounted for by the model</a:t>
            </a:r>
          </a:p>
          <a:p>
            <a:pPr lvl="1"/>
            <a:endParaRPr lang="en-IE" dirty="0" smtClean="0"/>
          </a:p>
          <a:p>
            <a:pPr marL="0" indent="0">
              <a:buNone/>
            </a:pPr>
            <a:endParaRPr lang="en-IE" dirty="0"/>
          </a:p>
        </p:txBody>
      </p:sp>
    </p:spTree>
    <p:extLst>
      <p:ext uri="{BB962C8B-B14F-4D97-AF65-F5344CB8AC3E}">
        <p14:creationId xmlns:p14="http://schemas.microsoft.com/office/powerpoint/2010/main" val="220903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504" y="1052736"/>
            <a:ext cx="5588000" cy="5638800"/>
          </a:xfrm>
          <a:prstGeom prst="rect">
            <a:avLst/>
          </a:prstGeom>
        </p:spPr>
      </p:pic>
      <p:sp>
        <p:nvSpPr>
          <p:cNvPr id="13314" name="Rectangle 2"/>
          <p:cNvSpPr>
            <a:spLocks noGrp="1" noChangeArrowheads="1"/>
          </p:cNvSpPr>
          <p:nvPr>
            <p:ph type="title"/>
          </p:nvPr>
        </p:nvSpPr>
        <p:spPr/>
        <p:txBody>
          <a:bodyPr/>
          <a:lstStyle/>
          <a:p>
            <a:r>
              <a:rPr lang="en-GB" dirty="0"/>
              <a:t>Sums of Squares</a:t>
            </a:r>
            <a:endParaRPr lang="en-US" dirty="0"/>
          </a:p>
        </p:txBody>
      </p:sp>
      <p:sp>
        <p:nvSpPr>
          <p:cNvPr id="4" name="Text Placeholder 3"/>
          <p:cNvSpPr>
            <a:spLocks noGrp="1"/>
          </p:cNvSpPr>
          <p:nvPr>
            <p:ph type="body" idx="2"/>
          </p:nvPr>
        </p:nvSpPr>
        <p:spPr/>
        <p:txBody>
          <a:bodyPr>
            <a:normAutofit fontScale="70000" lnSpcReduction="20000"/>
          </a:bodyPr>
          <a:lstStyle/>
          <a:p>
            <a:r>
              <a:rPr lang="en-US" sz="2800" dirty="0"/>
              <a:t>SS</a:t>
            </a:r>
            <a:r>
              <a:rPr lang="en-US" sz="2800" baseline="-25000" dirty="0"/>
              <a:t>T</a:t>
            </a:r>
          </a:p>
          <a:p>
            <a:pPr lvl="1"/>
            <a:r>
              <a:rPr lang="en-US" sz="2400" dirty="0"/>
              <a:t>Total variability (variability between scores and the mean).</a:t>
            </a:r>
          </a:p>
          <a:p>
            <a:r>
              <a:rPr lang="en-US" sz="2800" dirty="0"/>
              <a:t>SS</a:t>
            </a:r>
            <a:r>
              <a:rPr lang="en-US" sz="2800" baseline="-25000" dirty="0"/>
              <a:t>R</a:t>
            </a:r>
          </a:p>
          <a:p>
            <a:pPr lvl="1"/>
            <a:r>
              <a:rPr lang="en-US" sz="2400" dirty="0"/>
              <a:t>Residual/Error variability (variability between the regression model and the actual data).</a:t>
            </a:r>
          </a:p>
          <a:p>
            <a:r>
              <a:rPr lang="en-US" sz="2800" dirty="0"/>
              <a:t>SS</a:t>
            </a:r>
            <a:r>
              <a:rPr lang="en-US" sz="2800" baseline="-25000" dirty="0"/>
              <a:t>M</a:t>
            </a:r>
            <a:r>
              <a:rPr lang="en-US" sz="2800" dirty="0"/>
              <a:t> </a:t>
            </a:r>
          </a:p>
          <a:p>
            <a:pPr lvl="1"/>
            <a:r>
              <a:rPr lang="en-US" sz="2400" dirty="0"/>
              <a:t>Model variability (difference in variability between the model and the mean).</a:t>
            </a:r>
          </a:p>
          <a:p>
            <a:endParaRPr lang="en-IE" dirty="0"/>
          </a:p>
        </p:txBody>
      </p:sp>
      <p:sp>
        <p:nvSpPr>
          <p:cNvPr id="3" name="Content Placeholder 2"/>
          <p:cNvSpPr>
            <a:spLocks noGrp="1"/>
          </p:cNvSpPr>
          <p:nvPr>
            <p:ph sz="quarter" idx="1"/>
          </p:nvPr>
        </p:nvSpPr>
        <p:spPr/>
        <p:txBody>
          <a:bodyPr/>
          <a:lstStyle/>
          <a:p>
            <a:endParaRPr lang="en-IE" dirty="0"/>
          </a:p>
        </p:txBody>
      </p:sp>
    </p:spTree>
    <p:extLst>
      <p:ext uri="{BB962C8B-B14F-4D97-AF65-F5344CB8AC3E}">
        <p14:creationId xmlns:p14="http://schemas.microsoft.com/office/powerpoint/2010/main" val="20586717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a:t>
            </a:r>
            <a:endParaRPr lang="en-IE" dirty="0"/>
          </a:p>
        </p:txBody>
      </p:sp>
      <p:sp>
        <p:nvSpPr>
          <p:cNvPr id="3" name="Text Placeholder 2"/>
          <p:cNvSpPr>
            <a:spLocks noGrp="1"/>
          </p:cNvSpPr>
          <p:nvPr>
            <p:ph type="body" idx="2"/>
          </p:nvPr>
        </p:nvSpPr>
        <p:spPr>
          <a:xfrm>
            <a:off x="6324600" y="1219200"/>
            <a:ext cx="2711896" cy="4843463"/>
          </a:xfrm>
        </p:spPr>
        <p:txBody>
          <a:bodyPr>
            <a:normAutofit/>
          </a:bodyPr>
          <a:lstStyle/>
          <a:p>
            <a:r>
              <a:rPr lang="en-IE" sz="1800" dirty="0" smtClean="0"/>
              <a:t>The F statistic looks at whether the model as  whole is statistically significant</a:t>
            </a:r>
            <a:r>
              <a:rPr lang="en-IE" sz="1800" dirty="0"/>
              <a:t> </a:t>
            </a:r>
            <a:endParaRPr lang="en-IE" sz="1800" dirty="0" smtClean="0"/>
          </a:p>
          <a:p>
            <a:r>
              <a:rPr lang="en-IE" sz="1800" dirty="0" smtClean="0"/>
              <a:t>This allows us to answer the question:</a:t>
            </a:r>
            <a:endParaRPr lang="en-IE" sz="1800" dirty="0"/>
          </a:p>
          <a:p>
            <a:r>
              <a:rPr lang="en-IE" sz="1800" dirty="0" smtClean="0"/>
              <a:t>Do the independent variables, taken together, predict the dependent variable better than just predicting the mean for everything?</a:t>
            </a:r>
          </a:p>
        </p:txBody>
      </p:sp>
      <p:sp>
        <p:nvSpPr>
          <p:cNvPr id="6" name="TextBox 5"/>
          <p:cNvSpPr txBox="1"/>
          <p:nvPr/>
        </p:nvSpPr>
        <p:spPr>
          <a:xfrm>
            <a:off x="284498" y="5445224"/>
            <a:ext cx="5616624" cy="923330"/>
          </a:xfrm>
          <a:prstGeom prst="rect">
            <a:avLst/>
          </a:prstGeom>
          <a:noFill/>
        </p:spPr>
        <p:txBody>
          <a:bodyPr wrap="square" rtlCol="0">
            <a:spAutoFit/>
          </a:bodyPr>
          <a:lstStyle/>
          <a:p>
            <a:r>
              <a:rPr lang="en-IE" dirty="0" smtClean="0"/>
              <a:t>To get this information in R:</a:t>
            </a:r>
          </a:p>
          <a:p>
            <a:r>
              <a:rPr lang="en-IE" dirty="0" smtClean="0">
                <a:latin typeface="Courier New" panose="02070309020205020404" pitchFamily="49" charset="0"/>
                <a:cs typeface="Courier New" panose="02070309020205020404" pitchFamily="49" charset="0"/>
              </a:rPr>
              <a:t>anova(model1)</a:t>
            </a:r>
          </a:p>
          <a:p>
            <a:r>
              <a:rPr lang="en-IE" dirty="0" smtClean="0">
                <a:latin typeface="Courier New" panose="02070309020205020404" pitchFamily="49" charset="0"/>
                <a:cs typeface="Courier New" panose="02070309020205020404" pitchFamily="49" charset="0"/>
              </a:rPr>
              <a:t>summary(model1)</a:t>
            </a:r>
          </a:p>
        </p:txBody>
      </p:sp>
      <p:pic>
        <p:nvPicPr>
          <p:cNvPr id="28676" name="Picture 4" descr="C:\Users\DEIRDR~1.LAW\AppData\Local\Temp\SNAGHTMLb4d3695.PNG"/>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687" t="78797" r="63256" b="3518"/>
          <a:stretch/>
        </p:blipFill>
        <p:spPr bwMode="auto">
          <a:xfrm>
            <a:off x="251520" y="908720"/>
            <a:ext cx="5791061" cy="15266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95" t="60482" r="63583" b="9003"/>
          <a:stretch/>
        </p:blipFill>
        <p:spPr bwMode="auto">
          <a:xfrm>
            <a:off x="306743" y="2852936"/>
            <a:ext cx="4859240" cy="2334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4941168"/>
            <a:ext cx="5508104"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84769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Users\DEIRDR~1.LAW\AppData\Local\Temp\SNAGHTMLb4d3695.PNG"/>
          <p:cNvPicPr>
            <a:picLocks noChangeAspect="1" noChangeArrowheads="1"/>
          </p:cNvPicPr>
          <p:nvPr/>
        </p:nvPicPr>
        <p:blipFill rotWithShape="1">
          <a:blip r:embed="rId2">
            <a:extLst>
              <a:ext uri="{28A0092B-C50C-407E-A947-70E740481C1C}">
                <a14:useLocalDpi xmlns:a14="http://schemas.microsoft.com/office/drawing/2010/main" val="0"/>
              </a:ext>
            </a:extLst>
          </a:blip>
          <a:srcRect l="687" t="78797" r="63256" b="3518"/>
          <a:stretch/>
        </p:blipFill>
        <p:spPr bwMode="auto">
          <a:xfrm>
            <a:off x="683568" y="2204864"/>
            <a:ext cx="5791061" cy="15266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E" dirty="0" smtClean="0"/>
              <a:t>Simple Linear Regression</a:t>
            </a:r>
            <a:endParaRPr lang="en-IE" dirty="0"/>
          </a:p>
        </p:txBody>
      </p:sp>
      <p:sp>
        <p:nvSpPr>
          <p:cNvPr id="5" name="Line Callout 2 4"/>
          <p:cNvSpPr/>
          <p:nvPr/>
        </p:nvSpPr>
        <p:spPr>
          <a:xfrm rot="16200000">
            <a:off x="1787626" y="870991"/>
            <a:ext cx="648072" cy="1296144"/>
          </a:xfrm>
          <a:prstGeom prst="borderCallout2">
            <a:avLst>
              <a:gd name="adj1" fmla="val 18750"/>
              <a:gd name="adj2" fmla="val -8333"/>
              <a:gd name="adj3" fmla="val 18750"/>
              <a:gd name="adj4" fmla="val -16667"/>
              <a:gd name="adj5" fmla="val 120881"/>
              <a:gd name="adj6" fmla="val -172396"/>
            </a:avLst>
          </a:prstGeom>
          <a:ln/>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IE" dirty="0" smtClean="0"/>
              <a:t>SS</a:t>
            </a:r>
            <a:r>
              <a:rPr lang="en-IE" baseline="-25000" dirty="0" smtClean="0"/>
              <a:t>M</a:t>
            </a:r>
            <a:endParaRPr lang="en-IE" baseline="-25000" dirty="0"/>
          </a:p>
        </p:txBody>
      </p:sp>
      <p:sp>
        <p:nvSpPr>
          <p:cNvPr id="11" name="Line Callout 2 10"/>
          <p:cNvSpPr/>
          <p:nvPr/>
        </p:nvSpPr>
        <p:spPr>
          <a:xfrm rot="16200000">
            <a:off x="359532" y="1412776"/>
            <a:ext cx="648072" cy="1296144"/>
          </a:xfrm>
          <a:prstGeom prst="borderCallout2">
            <a:avLst>
              <a:gd name="adj1" fmla="val 18750"/>
              <a:gd name="adj2" fmla="val -8333"/>
              <a:gd name="adj3" fmla="val 18750"/>
              <a:gd name="adj4" fmla="val -16667"/>
              <a:gd name="adj5" fmla="val 225655"/>
              <a:gd name="adj6" fmla="val -127693"/>
            </a:avLst>
          </a:prstGeom>
          <a:ln/>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IE" dirty="0" smtClean="0"/>
              <a:t>SS</a:t>
            </a:r>
            <a:r>
              <a:rPr lang="en-IE" baseline="-25000" dirty="0" smtClean="0"/>
              <a:t>R</a:t>
            </a:r>
            <a:endParaRPr lang="en-IE" baseline="-25000" dirty="0"/>
          </a:p>
        </p:txBody>
      </p:sp>
      <p:sp>
        <p:nvSpPr>
          <p:cNvPr id="3" name="TextBox 2"/>
          <p:cNvSpPr txBox="1"/>
          <p:nvPr/>
        </p:nvSpPr>
        <p:spPr>
          <a:xfrm>
            <a:off x="311658" y="4373812"/>
            <a:ext cx="9289032" cy="1846659"/>
          </a:xfrm>
          <a:prstGeom prst="rect">
            <a:avLst/>
          </a:prstGeom>
          <a:noFill/>
        </p:spPr>
        <p:txBody>
          <a:bodyPr wrap="square" rtlCol="0">
            <a:spAutoFit/>
          </a:bodyPr>
          <a:lstStyle/>
          <a:p>
            <a:r>
              <a:rPr lang="en-US" sz="2000" dirty="0" smtClean="0"/>
              <a:t>SS</a:t>
            </a:r>
            <a:r>
              <a:rPr lang="en-US" sz="2000" baseline="-25000" dirty="0" smtClean="0"/>
              <a:t>R</a:t>
            </a:r>
            <a:endParaRPr lang="en-US" sz="2000" baseline="-25000" dirty="0"/>
          </a:p>
          <a:p>
            <a:pPr lvl="1"/>
            <a:r>
              <a:rPr lang="en-US" dirty="0"/>
              <a:t>Residual/Error variability (variability between the regression model and the actual data).</a:t>
            </a:r>
          </a:p>
          <a:p>
            <a:r>
              <a:rPr lang="en-US" sz="2000" dirty="0"/>
              <a:t>SS</a:t>
            </a:r>
            <a:r>
              <a:rPr lang="en-US" sz="2000" baseline="-25000" dirty="0"/>
              <a:t>M</a:t>
            </a:r>
            <a:r>
              <a:rPr lang="en-US" sz="2000" dirty="0"/>
              <a:t> </a:t>
            </a:r>
          </a:p>
          <a:p>
            <a:pPr lvl="1"/>
            <a:r>
              <a:rPr lang="en-US" dirty="0"/>
              <a:t>Model variability (difference in variability between the model and the mean).</a:t>
            </a:r>
          </a:p>
          <a:p>
            <a:r>
              <a:rPr lang="en-US" sz="2000" dirty="0"/>
              <a:t>SS</a:t>
            </a:r>
            <a:r>
              <a:rPr lang="en-US" sz="2000" baseline="-25000" dirty="0"/>
              <a:t>T</a:t>
            </a:r>
          </a:p>
          <a:p>
            <a:pPr lvl="1"/>
            <a:r>
              <a:rPr lang="en-US" dirty="0"/>
              <a:t>Total variability (variability between scores and the mean</a:t>
            </a:r>
            <a:r>
              <a:rPr lang="en-US" dirty="0" smtClean="0"/>
              <a:t>).</a:t>
            </a:r>
            <a:endParaRPr lang="en-US" dirty="0"/>
          </a:p>
        </p:txBody>
      </p:sp>
    </p:spTree>
    <p:extLst>
      <p:ext uri="{BB962C8B-B14F-4D97-AF65-F5344CB8AC3E}">
        <p14:creationId xmlns:p14="http://schemas.microsoft.com/office/powerpoint/2010/main" val="3945555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504" y="1052736"/>
            <a:ext cx="5588000" cy="5638800"/>
          </a:xfrm>
          <a:prstGeom prst="rect">
            <a:avLst/>
          </a:prstGeom>
        </p:spPr>
      </p:pic>
      <p:sp>
        <p:nvSpPr>
          <p:cNvPr id="13314" name="Rectangle 2"/>
          <p:cNvSpPr>
            <a:spLocks noGrp="1" noChangeArrowheads="1"/>
          </p:cNvSpPr>
          <p:nvPr>
            <p:ph type="title"/>
          </p:nvPr>
        </p:nvSpPr>
        <p:spPr/>
        <p:txBody>
          <a:bodyPr/>
          <a:lstStyle/>
          <a:p>
            <a:r>
              <a:rPr lang="en-GB" dirty="0"/>
              <a:t>Sums of Squares</a:t>
            </a:r>
            <a:endParaRPr lang="en-US" dirty="0"/>
          </a:p>
        </p:txBody>
      </p:sp>
      <p:sp>
        <p:nvSpPr>
          <p:cNvPr id="4" name="Text Placeholder 3"/>
          <p:cNvSpPr>
            <a:spLocks noGrp="1"/>
          </p:cNvSpPr>
          <p:nvPr>
            <p:ph type="body" idx="2"/>
          </p:nvPr>
        </p:nvSpPr>
        <p:spPr/>
        <p:txBody>
          <a:bodyPr>
            <a:normAutofit fontScale="70000" lnSpcReduction="20000"/>
          </a:bodyPr>
          <a:lstStyle/>
          <a:p>
            <a:r>
              <a:rPr lang="en-US" sz="2800" dirty="0"/>
              <a:t>SS</a:t>
            </a:r>
            <a:r>
              <a:rPr lang="en-US" sz="2800" baseline="-25000" dirty="0"/>
              <a:t>T</a:t>
            </a:r>
          </a:p>
          <a:p>
            <a:pPr lvl="1"/>
            <a:r>
              <a:rPr lang="en-US" sz="2400" dirty="0"/>
              <a:t>Total variability (variability between scores and the mean).</a:t>
            </a:r>
          </a:p>
          <a:p>
            <a:r>
              <a:rPr lang="en-US" sz="2800" dirty="0"/>
              <a:t>SS</a:t>
            </a:r>
            <a:r>
              <a:rPr lang="en-US" sz="2800" baseline="-25000" dirty="0"/>
              <a:t>R</a:t>
            </a:r>
          </a:p>
          <a:p>
            <a:pPr lvl="1"/>
            <a:r>
              <a:rPr lang="en-US" sz="2400" dirty="0"/>
              <a:t>Residual/Error variability (variability between the regression model and the actual data).</a:t>
            </a:r>
          </a:p>
          <a:p>
            <a:r>
              <a:rPr lang="en-US" sz="2800" dirty="0"/>
              <a:t>SS</a:t>
            </a:r>
            <a:r>
              <a:rPr lang="en-US" sz="2800" baseline="-25000" dirty="0"/>
              <a:t>M</a:t>
            </a:r>
            <a:r>
              <a:rPr lang="en-US" sz="2800" dirty="0"/>
              <a:t> </a:t>
            </a:r>
          </a:p>
          <a:p>
            <a:pPr lvl="1"/>
            <a:r>
              <a:rPr lang="en-US" sz="2400" dirty="0"/>
              <a:t>Model variability (difference in variability between the model and the mean).</a:t>
            </a:r>
          </a:p>
          <a:p>
            <a:endParaRPr lang="en-IE" dirty="0"/>
          </a:p>
        </p:txBody>
      </p:sp>
      <p:sp>
        <p:nvSpPr>
          <p:cNvPr id="3" name="Content Placeholder 2"/>
          <p:cNvSpPr>
            <a:spLocks noGrp="1"/>
          </p:cNvSpPr>
          <p:nvPr>
            <p:ph sz="quarter" idx="1"/>
          </p:nvPr>
        </p:nvSpPr>
        <p:spPr/>
        <p:txBody>
          <a:bodyPr/>
          <a:lstStyle/>
          <a:p>
            <a:endParaRPr lang="en-IE" dirty="0"/>
          </a:p>
        </p:txBody>
      </p:sp>
    </p:spTree>
    <p:extLst>
      <p:ext uri="{BB962C8B-B14F-4D97-AF65-F5344CB8AC3E}">
        <p14:creationId xmlns:p14="http://schemas.microsoft.com/office/powerpoint/2010/main" val="1413155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Testing the Model: ANOVA</a:t>
            </a:r>
            <a:endParaRPr lang="en-US" dirty="0"/>
          </a:p>
        </p:txBody>
      </p:sp>
      <p:sp>
        <p:nvSpPr>
          <p:cNvPr id="22534" name="Rectangle 6"/>
          <p:cNvSpPr>
            <a:spLocks noGrp="1" noChangeArrowheads="1"/>
          </p:cNvSpPr>
          <p:nvPr>
            <p:ph type="body" idx="1"/>
          </p:nvPr>
        </p:nvSpPr>
        <p:spPr/>
        <p:txBody>
          <a:bodyPr/>
          <a:lstStyle/>
          <a:p>
            <a:r>
              <a:rPr lang="en-GB" dirty="0"/>
              <a:t>Mean Squared Error</a:t>
            </a:r>
          </a:p>
          <a:p>
            <a:pPr lvl="1"/>
            <a:r>
              <a:rPr lang="en-GB" dirty="0"/>
              <a:t>Sums of Squares are total values.</a:t>
            </a:r>
          </a:p>
          <a:p>
            <a:pPr lvl="1"/>
            <a:r>
              <a:rPr lang="en-GB" dirty="0"/>
              <a:t>They can be expressed as averages.</a:t>
            </a:r>
          </a:p>
          <a:p>
            <a:pPr lvl="1"/>
            <a:r>
              <a:rPr lang="en-GB" dirty="0"/>
              <a:t>These are called Mean Squares, MS</a:t>
            </a:r>
            <a:endParaRPr lang="en-US" dirty="0"/>
          </a:p>
        </p:txBody>
      </p:sp>
      <p:graphicFrame>
        <p:nvGraphicFramePr>
          <p:cNvPr id="22533" name="Object 5"/>
          <p:cNvGraphicFramePr>
            <a:graphicFrameLocks noGrp="1" noChangeAspect="1"/>
          </p:cNvGraphicFramePr>
          <p:nvPr>
            <p:ph idx="4294967295"/>
          </p:nvPr>
        </p:nvGraphicFramePr>
        <p:xfrm>
          <a:off x="3276600" y="4024313"/>
          <a:ext cx="3240088" cy="1890712"/>
        </p:xfrm>
        <a:graphic>
          <a:graphicData uri="http://schemas.openxmlformats.org/presentationml/2006/ole">
            <mc:AlternateContent xmlns:mc="http://schemas.openxmlformats.org/markup-compatibility/2006">
              <mc:Choice xmlns:v="urn:schemas-microsoft-com:vml" Requires="v">
                <p:oleObj spid="_x0000_s21560" name="Equation" r:id="rId3" imgW="457200" imgH="266400" progId="Equation.3">
                  <p:embed/>
                </p:oleObj>
              </mc:Choice>
              <mc:Fallback>
                <p:oleObj name="Equation" r:id="rId3" imgW="45720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024313"/>
                        <a:ext cx="3240088" cy="1890712"/>
                      </a:xfrm>
                      <a:prstGeom prst="rect">
                        <a:avLst/>
                      </a:prstGeom>
                      <a:solidFill>
                        <a:srgbClr val="FFFF00"/>
                      </a:solidFill>
                      <a:ln w="57150">
                        <a:solidFill>
                          <a:schemeClr val="tx1"/>
                        </a:solidFill>
                        <a:miter lim="800000"/>
                        <a:headEnd/>
                        <a:tailEnd/>
                      </a:ln>
                      <a:effectLst>
                        <a:outerShdw blurRad="63500" dist="117088" dir="2436078"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364356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dissolve">
                                      <p:cBhvr>
                                        <p:cTn id="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C:\Users\DEIRDR~1.LAW\AppData\Local\Temp\SNAGHTMLb4d3695.PNG"/>
          <p:cNvPicPr>
            <a:picLocks noChangeAspect="1" noChangeArrowheads="1"/>
          </p:cNvPicPr>
          <p:nvPr/>
        </p:nvPicPr>
        <p:blipFill rotWithShape="1">
          <a:blip r:embed="rId2">
            <a:extLst>
              <a:ext uri="{28A0092B-C50C-407E-A947-70E740481C1C}">
                <a14:useLocalDpi xmlns:a14="http://schemas.microsoft.com/office/drawing/2010/main" val="0"/>
              </a:ext>
            </a:extLst>
          </a:blip>
          <a:srcRect l="687" t="78797" r="63256" b="3518"/>
          <a:stretch/>
        </p:blipFill>
        <p:spPr bwMode="auto">
          <a:xfrm>
            <a:off x="899592" y="1441533"/>
            <a:ext cx="5791061" cy="15266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E" dirty="0" smtClean="0"/>
              <a:t>Simple Linear Regression</a:t>
            </a:r>
            <a:endParaRPr lang="en-IE" dirty="0"/>
          </a:p>
        </p:txBody>
      </p:sp>
      <p:sp>
        <p:nvSpPr>
          <p:cNvPr id="9" name="TextBox 8"/>
          <p:cNvSpPr txBox="1"/>
          <p:nvPr/>
        </p:nvSpPr>
        <p:spPr>
          <a:xfrm>
            <a:off x="239010" y="3543791"/>
            <a:ext cx="9289032" cy="1785104"/>
          </a:xfrm>
          <a:prstGeom prst="rect">
            <a:avLst/>
          </a:prstGeom>
          <a:noFill/>
        </p:spPr>
        <p:txBody>
          <a:bodyPr wrap="square" rtlCol="0">
            <a:spAutoFit/>
          </a:bodyPr>
          <a:lstStyle/>
          <a:p>
            <a:endParaRPr lang="en-IE" sz="1100" dirty="0" smtClean="0"/>
          </a:p>
          <a:p>
            <a:r>
              <a:rPr lang="en-US" sz="1600" dirty="0" smtClean="0"/>
              <a:t>MS</a:t>
            </a:r>
            <a:r>
              <a:rPr lang="en-US" sz="1600" baseline="-25000" dirty="0" smtClean="0"/>
              <a:t>M</a:t>
            </a:r>
            <a:r>
              <a:rPr lang="en-US" sz="1600" dirty="0" smtClean="0"/>
              <a:t> </a:t>
            </a:r>
            <a:endParaRPr lang="en-US" sz="1600" dirty="0"/>
          </a:p>
          <a:p>
            <a:pPr lvl="1"/>
            <a:r>
              <a:rPr lang="en-US" sz="1400" dirty="0" smtClean="0"/>
              <a:t>Mean Square Error of the Model</a:t>
            </a:r>
          </a:p>
          <a:p>
            <a:pPr lvl="1"/>
            <a:endParaRPr lang="en-US" sz="1400" dirty="0" smtClean="0"/>
          </a:p>
          <a:p>
            <a:r>
              <a:rPr lang="en-US" sz="1600" dirty="0" smtClean="0"/>
              <a:t>MS</a:t>
            </a:r>
            <a:r>
              <a:rPr lang="en-US" sz="1600" baseline="-25000" dirty="0" smtClean="0"/>
              <a:t>R</a:t>
            </a:r>
            <a:r>
              <a:rPr lang="en-US" sz="1600" dirty="0" smtClean="0"/>
              <a:t> </a:t>
            </a:r>
            <a:endParaRPr lang="en-US" sz="1600" dirty="0"/>
          </a:p>
          <a:p>
            <a:pPr lvl="1"/>
            <a:r>
              <a:rPr lang="en-US" sz="1400" dirty="0"/>
              <a:t>Mean Square Error of the </a:t>
            </a:r>
            <a:r>
              <a:rPr lang="en-US" sz="1400" dirty="0" smtClean="0"/>
              <a:t>Residuals</a:t>
            </a:r>
            <a:endParaRPr lang="en-US" sz="1400" dirty="0"/>
          </a:p>
          <a:p>
            <a:pPr lvl="1"/>
            <a:endParaRPr lang="en-US" sz="1400" dirty="0"/>
          </a:p>
          <a:p>
            <a:endParaRPr lang="en-IE" sz="1100" dirty="0"/>
          </a:p>
        </p:txBody>
      </p:sp>
      <p:sp>
        <p:nvSpPr>
          <p:cNvPr id="13" name="Line Callout 2 12"/>
          <p:cNvSpPr/>
          <p:nvPr/>
        </p:nvSpPr>
        <p:spPr>
          <a:xfrm rot="16200000">
            <a:off x="6364164" y="522291"/>
            <a:ext cx="466877" cy="1204905"/>
          </a:xfrm>
          <a:prstGeom prst="borderCallout2">
            <a:avLst>
              <a:gd name="adj1" fmla="val 18750"/>
              <a:gd name="adj2" fmla="val -8333"/>
              <a:gd name="adj3" fmla="val 18750"/>
              <a:gd name="adj4" fmla="val -16667"/>
              <a:gd name="adj5" fmla="val -126126"/>
              <a:gd name="adj6" fmla="val -190015"/>
            </a:avLst>
          </a:prstGeom>
          <a:ln/>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IE" dirty="0" smtClean="0"/>
              <a:t>MS</a:t>
            </a:r>
            <a:r>
              <a:rPr lang="en-IE" baseline="-25000" dirty="0" smtClean="0"/>
              <a:t>M</a:t>
            </a:r>
            <a:endParaRPr lang="en-IE" baseline="-25000" dirty="0"/>
          </a:p>
        </p:txBody>
      </p:sp>
      <p:sp>
        <p:nvSpPr>
          <p:cNvPr id="14" name="Line Callout 2 13"/>
          <p:cNvSpPr/>
          <p:nvPr/>
        </p:nvSpPr>
        <p:spPr>
          <a:xfrm rot="16200000">
            <a:off x="7124795" y="2765908"/>
            <a:ext cx="466877" cy="1204905"/>
          </a:xfrm>
          <a:prstGeom prst="borderCallout2">
            <a:avLst>
              <a:gd name="adj1" fmla="val 18750"/>
              <a:gd name="adj2" fmla="val -8333"/>
              <a:gd name="adj3" fmla="val -63672"/>
              <a:gd name="adj4" fmla="val 55976"/>
              <a:gd name="adj5" fmla="val -195097"/>
              <a:gd name="adj6" fmla="val 226141"/>
            </a:avLst>
          </a:prstGeom>
          <a:ln/>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IE" dirty="0" smtClean="0"/>
              <a:t>MS</a:t>
            </a:r>
            <a:r>
              <a:rPr lang="en-IE" baseline="-25000" dirty="0" smtClean="0"/>
              <a:t>R</a:t>
            </a:r>
            <a:endParaRPr lang="en-IE" baseline="-25000" dirty="0"/>
          </a:p>
        </p:txBody>
      </p:sp>
    </p:spTree>
    <p:extLst>
      <p:ext uri="{BB962C8B-B14F-4D97-AF65-F5344CB8AC3E}">
        <p14:creationId xmlns:p14="http://schemas.microsoft.com/office/powerpoint/2010/main" val="8246988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a:t>Testing the Model: </a:t>
            </a:r>
            <a:r>
              <a:rPr lang="en-GB" i="1" dirty="0"/>
              <a:t>R</a:t>
            </a:r>
            <a:r>
              <a:rPr lang="en-GB" baseline="30000" dirty="0"/>
              <a:t>2</a:t>
            </a:r>
            <a:endParaRPr lang="en-US" baseline="30000" dirty="0"/>
          </a:p>
        </p:txBody>
      </p:sp>
      <p:sp>
        <p:nvSpPr>
          <p:cNvPr id="25603" name="Rectangle 3"/>
          <p:cNvSpPr>
            <a:spLocks noGrp="1" noChangeArrowheads="1"/>
          </p:cNvSpPr>
          <p:nvPr>
            <p:ph type="body" idx="1"/>
          </p:nvPr>
        </p:nvSpPr>
        <p:spPr/>
        <p:txBody>
          <a:bodyPr/>
          <a:lstStyle/>
          <a:p>
            <a:r>
              <a:rPr lang="en-US" i="1" dirty="0"/>
              <a:t>R</a:t>
            </a:r>
            <a:r>
              <a:rPr lang="en-US" baseline="30000" dirty="0"/>
              <a:t>2</a:t>
            </a:r>
            <a:endParaRPr lang="en-US" dirty="0"/>
          </a:p>
          <a:p>
            <a:pPr lvl="1"/>
            <a:r>
              <a:rPr lang="en-US" dirty="0"/>
              <a:t>The proportion of variance accounted for by the regression model.</a:t>
            </a:r>
          </a:p>
          <a:p>
            <a:pPr lvl="1"/>
            <a:r>
              <a:rPr lang="en-US" dirty="0"/>
              <a:t>The Pearson Correlation Coefficient Squared</a:t>
            </a:r>
          </a:p>
        </p:txBody>
      </p:sp>
      <p:graphicFrame>
        <p:nvGraphicFramePr>
          <p:cNvPr id="25604" name="Object 4"/>
          <p:cNvGraphicFramePr>
            <a:graphicFrameLocks noGrp="1" noChangeAspect="1"/>
          </p:cNvGraphicFramePr>
          <p:nvPr>
            <p:ph idx="4294967295"/>
            <p:extLst>
              <p:ext uri="{D42A27DB-BD31-4B8C-83A1-F6EECF244321}">
                <p14:modId xmlns:p14="http://schemas.microsoft.com/office/powerpoint/2010/main" val="1238877520"/>
              </p:ext>
            </p:extLst>
          </p:nvPr>
        </p:nvGraphicFramePr>
        <p:xfrm>
          <a:off x="2051720" y="3573016"/>
          <a:ext cx="3240088" cy="1744662"/>
        </p:xfrm>
        <a:graphic>
          <a:graphicData uri="http://schemas.openxmlformats.org/presentationml/2006/ole">
            <mc:AlternateContent xmlns:mc="http://schemas.openxmlformats.org/markup-compatibility/2006">
              <mc:Choice xmlns:v="urn:schemas-microsoft-com:vml" Requires="v">
                <p:oleObj spid="_x0000_s22584" name="Equation" r:id="rId3" imgW="495000" imgH="266400" progId="Equation.3">
                  <p:embed/>
                </p:oleObj>
              </mc:Choice>
              <mc:Fallback>
                <p:oleObj name="Equation" r:id="rId3" imgW="49500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573016"/>
                        <a:ext cx="3240088" cy="1744662"/>
                      </a:xfrm>
                      <a:prstGeom prst="rect">
                        <a:avLst/>
                      </a:prstGeom>
                      <a:solidFill>
                        <a:srgbClr val="FFFF00"/>
                      </a:solidFill>
                      <a:ln w="57150">
                        <a:solidFill>
                          <a:schemeClr val="tx1"/>
                        </a:solidFill>
                        <a:miter lim="800000"/>
                        <a:headEnd/>
                        <a:tailEnd/>
                      </a:ln>
                      <a:effectLst>
                        <a:outerShdw blurRad="63500" dist="117088" dir="2436078"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342980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dissolve">
                                      <p:cBhvr>
                                        <p:cTn id="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a:t>
            </a:r>
            <a:endParaRPr lang="en-IE" dirty="0"/>
          </a:p>
        </p:txBody>
      </p:sp>
      <p:sp>
        <p:nvSpPr>
          <p:cNvPr id="3" name="Text Placeholder 2"/>
          <p:cNvSpPr>
            <a:spLocks noGrp="1"/>
          </p:cNvSpPr>
          <p:nvPr>
            <p:ph type="body" idx="2"/>
          </p:nvPr>
        </p:nvSpPr>
        <p:spPr>
          <a:xfrm>
            <a:off x="6324600" y="1219200"/>
            <a:ext cx="2711896" cy="4843463"/>
          </a:xfrm>
        </p:spPr>
        <p:txBody>
          <a:bodyPr>
            <a:normAutofit fontScale="92500"/>
          </a:bodyPr>
          <a:lstStyle/>
          <a:p>
            <a:r>
              <a:rPr lang="en-IE" dirty="0" smtClean="0"/>
              <a:t>In this case there is only one independent variable, standrlrt.</a:t>
            </a:r>
          </a:p>
          <a:p>
            <a:r>
              <a:rPr lang="en-IE" dirty="0" smtClean="0"/>
              <a:t>The F-test is testing if this one variable predicts the exam scores at age 16 (normexam) better than if we used the average score of normexam to predict values for all students.</a:t>
            </a:r>
          </a:p>
          <a:p>
            <a:r>
              <a:rPr lang="en-IE" dirty="0" smtClean="0"/>
              <a:t>It seems it does as it is statistically significant p &lt; 0.001</a:t>
            </a:r>
            <a:r>
              <a:rPr lang="en-IE" dirty="0" smtClean="0"/>
              <a:t>.</a:t>
            </a:r>
          </a:p>
          <a:p>
            <a:endParaRPr lang="en-IE" dirty="0"/>
          </a:p>
          <a:p>
            <a:r>
              <a:rPr lang="en-IE" dirty="0" smtClean="0"/>
              <a:t>But how useful is it?</a:t>
            </a:r>
            <a:endParaRPr lang="en-IE" dirty="0" smtClean="0"/>
          </a:p>
        </p:txBody>
      </p:sp>
      <p:sp>
        <p:nvSpPr>
          <p:cNvPr id="4" name="Content Placeholder 3"/>
          <p:cNvSpPr>
            <a:spLocks noGrp="1"/>
          </p:cNvSpPr>
          <p:nvPr>
            <p:ph sz="quarter" idx="1"/>
          </p:nvPr>
        </p:nvSpPr>
        <p:spPr/>
        <p:txBody>
          <a:bodyPr/>
          <a:lstStyle/>
          <a:p>
            <a:r>
              <a:rPr lang="en-IE" dirty="0" smtClean="0"/>
              <a:t>anova(model)</a:t>
            </a:r>
            <a:endParaRPr lang="en-IE" dirty="0"/>
          </a:p>
        </p:txBody>
      </p:sp>
      <p:pic>
        <p:nvPicPr>
          <p:cNvPr id="9" name="Picture 4" descr="C:\Users\DEIRDR~1.LAW\AppData\Local\Temp\SNAGHTMLb4d3695.PNG"/>
          <p:cNvPicPr>
            <a:picLocks noChangeAspect="1" noChangeArrowheads="1"/>
          </p:cNvPicPr>
          <p:nvPr/>
        </p:nvPicPr>
        <p:blipFill rotWithShape="1">
          <a:blip r:embed="rId2">
            <a:extLst>
              <a:ext uri="{28A0092B-C50C-407E-A947-70E740481C1C}">
                <a14:useLocalDpi xmlns:a14="http://schemas.microsoft.com/office/drawing/2010/main" val="0"/>
              </a:ext>
            </a:extLst>
          </a:blip>
          <a:srcRect l="687" t="78797" r="63256" b="3518"/>
          <a:stretch/>
        </p:blipFill>
        <p:spPr bwMode="auto">
          <a:xfrm>
            <a:off x="84841" y="1268760"/>
            <a:ext cx="5791061" cy="15266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95" t="60482" r="63583" b="9003"/>
          <a:stretch/>
        </p:blipFill>
        <p:spPr bwMode="auto">
          <a:xfrm>
            <a:off x="84840" y="3429000"/>
            <a:ext cx="5999327" cy="2882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39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a:t>
            </a:r>
            <a:endParaRPr lang="en-IE" dirty="0"/>
          </a:p>
        </p:txBody>
      </p:sp>
      <p:sp>
        <p:nvSpPr>
          <p:cNvPr id="3" name="Text Placeholder 2"/>
          <p:cNvSpPr>
            <a:spLocks noGrp="1"/>
          </p:cNvSpPr>
          <p:nvPr>
            <p:ph type="body" idx="2"/>
          </p:nvPr>
        </p:nvSpPr>
        <p:spPr>
          <a:xfrm>
            <a:off x="6324600" y="1291208"/>
            <a:ext cx="2819400" cy="5162128"/>
          </a:xfrm>
        </p:spPr>
        <p:txBody>
          <a:bodyPr>
            <a:noAutofit/>
          </a:bodyPr>
          <a:lstStyle/>
          <a:p>
            <a:pPr>
              <a:lnSpc>
                <a:spcPct val="100000"/>
              </a:lnSpc>
            </a:pPr>
            <a:r>
              <a:rPr lang="en-IE" dirty="0" smtClean="0"/>
              <a:t>The </a:t>
            </a:r>
            <a:r>
              <a:rPr lang="en-IE" b="1" dirty="0" smtClean="0"/>
              <a:t>R</a:t>
            </a:r>
            <a:r>
              <a:rPr lang="en-IE" b="1" baseline="30000" dirty="0" smtClean="0"/>
              <a:t>2</a:t>
            </a:r>
            <a:r>
              <a:rPr lang="en-IE" dirty="0" smtClean="0"/>
              <a:t> </a:t>
            </a:r>
            <a:r>
              <a:rPr lang="en-IE" dirty="0" smtClean="0"/>
              <a:t>is </a:t>
            </a:r>
            <a:r>
              <a:rPr lang="en-IE" dirty="0"/>
              <a:t>the proportion of variance in the </a:t>
            </a:r>
            <a:r>
              <a:rPr lang="en-IE" dirty="0" smtClean="0"/>
              <a:t>outcome (dependent) </a:t>
            </a:r>
            <a:r>
              <a:rPr lang="en-IE" dirty="0"/>
              <a:t>variable </a:t>
            </a:r>
            <a:r>
              <a:rPr lang="en-IE" b="1" dirty="0" smtClean="0"/>
              <a:t>normexam </a:t>
            </a:r>
            <a:r>
              <a:rPr lang="en-IE" dirty="0" smtClean="0"/>
              <a:t>which </a:t>
            </a:r>
            <a:r>
              <a:rPr lang="en-IE" dirty="0"/>
              <a:t>can be explained by the </a:t>
            </a:r>
            <a:r>
              <a:rPr lang="en-IE" dirty="0" smtClean="0"/>
              <a:t>predictor (independent) </a:t>
            </a:r>
            <a:r>
              <a:rPr lang="en-IE" dirty="0" smtClean="0"/>
              <a:t>variables. </a:t>
            </a:r>
            <a:r>
              <a:rPr lang="en-IE" dirty="0" smtClean="0"/>
              <a:t>This is the usefulness of the model.</a:t>
            </a:r>
            <a:endParaRPr lang="en-IE" dirty="0" smtClean="0"/>
          </a:p>
          <a:p>
            <a:pPr>
              <a:lnSpc>
                <a:spcPct val="100000"/>
              </a:lnSpc>
            </a:pPr>
            <a:r>
              <a:rPr lang="en-IE" dirty="0" smtClean="0"/>
              <a:t>An </a:t>
            </a:r>
            <a:r>
              <a:rPr lang="en-IE" dirty="0"/>
              <a:t>R</a:t>
            </a:r>
            <a:r>
              <a:rPr lang="en-IE" baseline="30000" dirty="0"/>
              <a:t>2</a:t>
            </a:r>
            <a:r>
              <a:rPr lang="en-IE" dirty="0"/>
              <a:t> </a:t>
            </a:r>
            <a:r>
              <a:rPr lang="en-IE" dirty="0" smtClean="0"/>
              <a:t> of 1 means the independent variable explains 100% of the variance in the dependent variable. Conversely 0 means it explains none.</a:t>
            </a:r>
          </a:p>
          <a:p>
            <a:pPr>
              <a:lnSpc>
                <a:spcPct val="100000"/>
              </a:lnSpc>
            </a:pPr>
            <a:r>
              <a:rPr lang="en-IE" dirty="0" smtClean="0"/>
              <a:t>In this case we have a value of 0.350 which means that standlrt explains 35% of the variance in normexam.</a:t>
            </a:r>
          </a:p>
          <a:p>
            <a:pPr>
              <a:lnSpc>
                <a:spcPct val="100000"/>
              </a:lnSpc>
            </a:pPr>
            <a:r>
              <a:rPr lang="en-IE" dirty="0" smtClean="0"/>
              <a:t>The remaining variance can be explained by variables not currently included in the model.</a:t>
            </a:r>
            <a:endParaRPr lang="en-IE" dirty="0"/>
          </a:p>
        </p:txBody>
      </p:sp>
      <p:sp>
        <p:nvSpPr>
          <p:cNvPr id="4" name="Content Placeholder 3"/>
          <p:cNvSpPr>
            <a:spLocks noGrp="1"/>
          </p:cNvSpPr>
          <p:nvPr>
            <p:ph sz="quarter" idx="1"/>
          </p:nvPr>
        </p:nvSpPr>
        <p:spPr/>
        <p:txBody>
          <a:bodyPr/>
          <a:lstStyle/>
          <a:p>
            <a:endParaRPr lang="en-IE"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5" t="60482" r="63583" b="9003"/>
          <a:stretch/>
        </p:blipFill>
        <p:spPr bwMode="auto">
          <a:xfrm>
            <a:off x="395536" y="1196751"/>
            <a:ext cx="4859240" cy="2334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51520" y="3068960"/>
            <a:ext cx="23762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66371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Predictive model – what does it allow you do?</a:t>
            </a:r>
            <a:endParaRPr lang="en-IE" dirty="0"/>
          </a:p>
        </p:txBody>
      </p:sp>
      <p:sp>
        <p:nvSpPr>
          <p:cNvPr id="3" name="Content Placeholder 2"/>
          <p:cNvSpPr>
            <a:spLocks noGrp="1"/>
          </p:cNvSpPr>
          <p:nvPr>
            <p:ph sz="quarter" idx="1"/>
          </p:nvPr>
        </p:nvSpPr>
        <p:spPr/>
        <p:txBody>
          <a:bodyPr>
            <a:normAutofit/>
          </a:bodyPr>
          <a:lstStyle/>
          <a:p>
            <a:r>
              <a:rPr lang="en-IE" dirty="0"/>
              <a:t>Prediction 	</a:t>
            </a:r>
          </a:p>
          <a:p>
            <a:pPr lvl="1"/>
            <a:r>
              <a:rPr lang="en-IE" dirty="0"/>
              <a:t>Really what we are looking at is the variance in the outcome variable and how much of the variance could be considered to be explained by the predictor variables</a:t>
            </a:r>
          </a:p>
          <a:p>
            <a:r>
              <a:rPr lang="en-IE" dirty="0" smtClean="0"/>
              <a:t>Questions it allows you to answer:</a:t>
            </a:r>
          </a:p>
          <a:p>
            <a:pPr lvl="1"/>
            <a:r>
              <a:rPr lang="en-IE" dirty="0" smtClean="0"/>
              <a:t>How well a set of variables is able to predict an outcome variable</a:t>
            </a:r>
          </a:p>
          <a:p>
            <a:pPr lvl="1"/>
            <a:r>
              <a:rPr lang="en-IE" dirty="0" smtClean="0"/>
              <a:t>Which variable in a set is the best predictor</a:t>
            </a:r>
          </a:p>
          <a:p>
            <a:pPr lvl="1"/>
            <a:r>
              <a:rPr lang="en-IE" dirty="0" smtClean="0"/>
              <a:t>Whether a variable is still able to predict an outcome when controlling for other variables </a:t>
            </a:r>
          </a:p>
        </p:txBody>
      </p:sp>
    </p:spTree>
    <p:extLst>
      <p:ext uri="{BB962C8B-B14F-4D97-AF65-F5344CB8AC3E}">
        <p14:creationId xmlns:p14="http://schemas.microsoft.com/office/powerpoint/2010/main" val="37245198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a:t>
            </a:r>
            <a:endParaRPr lang="en-IE" dirty="0"/>
          </a:p>
        </p:txBody>
      </p:sp>
      <p:sp>
        <p:nvSpPr>
          <p:cNvPr id="3" name="Text Placeholder 2"/>
          <p:cNvSpPr>
            <a:spLocks noGrp="1"/>
          </p:cNvSpPr>
          <p:nvPr>
            <p:ph type="body" idx="2"/>
          </p:nvPr>
        </p:nvSpPr>
        <p:spPr>
          <a:xfrm>
            <a:off x="6324600" y="1291208"/>
            <a:ext cx="2819400" cy="5162128"/>
          </a:xfrm>
        </p:spPr>
        <p:txBody>
          <a:bodyPr>
            <a:noAutofit/>
          </a:bodyPr>
          <a:lstStyle/>
          <a:p>
            <a:pPr>
              <a:lnSpc>
                <a:spcPct val="100000"/>
              </a:lnSpc>
            </a:pPr>
            <a:r>
              <a:rPr lang="en-IE" dirty="0" smtClean="0"/>
              <a:t>We have only one predictor at the moment so </a:t>
            </a:r>
            <a:r>
              <a:rPr lang="en-IE" b="1" dirty="0" smtClean="0"/>
              <a:t>R</a:t>
            </a:r>
            <a:r>
              <a:rPr lang="en-IE" b="1" baseline="30000" dirty="0" smtClean="0"/>
              <a:t>2 </a:t>
            </a:r>
            <a:r>
              <a:rPr lang="en-IE" dirty="0" smtClean="0"/>
              <a:t>and adjusted </a:t>
            </a:r>
            <a:r>
              <a:rPr lang="en-IE" b="1" dirty="0"/>
              <a:t>R</a:t>
            </a:r>
            <a:r>
              <a:rPr lang="en-IE" b="1" baseline="30000" dirty="0"/>
              <a:t>2 </a:t>
            </a:r>
            <a:r>
              <a:rPr lang="en-IE" b="1" baseline="30000" dirty="0" smtClean="0"/>
              <a:t> </a:t>
            </a:r>
            <a:r>
              <a:rPr lang="en-IE" dirty="0" smtClean="0"/>
              <a:t>are the same.</a:t>
            </a:r>
          </a:p>
          <a:p>
            <a:pPr>
              <a:lnSpc>
                <a:spcPct val="100000"/>
              </a:lnSpc>
            </a:pPr>
            <a:endParaRPr lang="en-IE" dirty="0"/>
          </a:p>
          <a:p>
            <a:pPr>
              <a:lnSpc>
                <a:spcPct val="100000"/>
              </a:lnSpc>
            </a:pPr>
            <a:r>
              <a:rPr lang="en-IE" dirty="0" smtClean="0"/>
              <a:t>When we include more predictors it is the adjusted </a:t>
            </a:r>
            <a:r>
              <a:rPr lang="en-IE" b="1" dirty="0" smtClean="0"/>
              <a:t>R</a:t>
            </a:r>
            <a:r>
              <a:rPr lang="en-IE" b="1" baseline="30000" dirty="0" smtClean="0"/>
              <a:t>2 </a:t>
            </a:r>
            <a:r>
              <a:rPr lang="en-IE" dirty="0" smtClean="0"/>
              <a:t>we will use.</a:t>
            </a:r>
            <a:endParaRPr lang="en-IE" dirty="0"/>
          </a:p>
          <a:p>
            <a:pPr>
              <a:lnSpc>
                <a:spcPct val="100000"/>
              </a:lnSpc>
            </a:pPr>
            <a:endParaRPr lang="en-IE" dirty="0"/>
          </a:p>
        </p:txBody>
      </p:sp>
      <p:sp>
        <p:nvSpPr>
          <p:cNvPr id="4" name="Content Placeholder 3"/>
          <p:cNvSpPr>
            <a:spLocks noGrp="1"/>
          </p:cNvSpPr>
          <p:nvPr>
            <p:ph sz="quarter" idx="1"/>
          </p:nvPr>
        </p:nvSpPr>
        <p:spPr/>
        <p:txBody>
          <a:bodyPr/>
          <a:lstStyle/>
          <a:p>
            <a:endParaRPr lang="en-IE"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5" t="60482" r="63583" b="9003"/>
          <a:stretch/>
        </p:blipFill>
        <p:spPr bwMode="auto">
          <a:xfrm>
            <a:off x="395536" y="1196751"/>
            <a:ext cx="4859240" cy="2334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878512" y="3068960"/>
            <a:ext cx="23762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420790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a:t>
            </a:r>
            <a:endParaRPr lang="en-IE" dirty="0"/>
          </a:p>
        </p:txBody>
      </p:sp>
      <p:sp>
        <p:nvSpPr>
          <p:cNvPr id="3" name="Text Placeholder 2"/>
          <p:cNvSpPr>
            <a:spLocks noGrp="1"/>
          </p:cNvSpPr>
          <p:nvPr>
            <p:ph type="body" idx="2"/>
          </p:nvPr>
        </p:nvSpPr>
        <p:spPr>
          <a:xfrm>
            <a:off x="6324600" y="1219200"/>
            <a:ext cx="2711896" cy="5234136"/>
          </a:xfrm>
        </p:spPr>
        <p:txBody>
          <a:bodyPr>
            <a:noAutofit/>
          </a:bodyPr>
          <a:lstStyle/>
          <a:p>
            <a:r>
              <a:rPr lang="en-IE" sz="1400" dirty="0"/>
              <a:t>The final </a:t>
            </a:r>
            <a:r>
              <a:rPr lang="en-IE" sz="1400" dirty="0" smtClean="0"/>
              <a:t>thing to look at is ‘</a:t>
            </a:r>
            <a:r>
              <a:rPr lang="en-IE" sz="1400" dirty="0"/>
              <a:t>Coefficients</a:t>
            </a:r>
            <a:r>
              <a:rPr lang="en-IE" sz="1400" dirty="0" smtClean="0"/>
              <a:t>’ </a:t>
            </a:r>
            <a:r>
              <a:rPr lang="en-IE" sz="1400" dirty="0"/>
              <a:t>gives us all the information we need to construct the </a:t>
            </a:r>
            <a:r>
              <a:rPr lang="en-IE" sz="1400" dirty="0" smtClean="0"/>
              <a:t>actual model using unstandardized co-</a:t>
            </a:r>
            <a:r>
              <a:rPr lang="en-IE" sz="1400" dirty="0" err="1" smtClean="0"/>
              <a:t>efficients</a:t>
            </a:r>
            <a:r>
              <a:rPr lang="en-IE" sz="1400" dirty="0" smtClean="0"/>
              <a:t>. </a:t>
            </a:r>
          </a:p>
          <a:p>
            <a:r>
              <a:rPr lang="en-IE" sz="1400" dirty="0" smtClean="0"/>
              <a:t>The </a:t>
            </a:r>
            <a:r>
              <a:rPr lang="en-IE" sz="1400" dirty="0"/>
              <a:t>significance levels for each of the main terms (in this case the </a:t>
            </a:r>
            <a:r>
              <a:rPr lang="en-IE" sz="1400" dirty="0" smtClean="0"/>
              <a:t>coefficients associated </a:t>
            </a:r>
            <a:r>
              <a:rPr lang="en-IE" sz="1400" dirty="0"/>
              <a:t>with the constant and ‘standlrt’) also tell us </a:t>
            </a:r>
            <a:r>
              <a:rPr lang="en-IE" sz="1400" dirty="0" smtClean="0"/>
              <a:t>if </a:t>
            </a:r>
            <a:r>
              <a:rPr lang="en-IE" sz="1400" dirty="0"/>
              <a:t>there is evidence that each </a:t>
            </a:r>
            <a:r>
              <a:rPr lang="en-IE" sz="1400" dirty="0" smtClean="0"/>
              <a:t>of these </a:t>
            </a:r>
            <a:r>
              <a:rPr lang="en-IE" sz="1400" dirty="0"/>
              <a:t>terms are adding something to the </a:t>
            </a:r>
            <a:r>
              <a:rPr lang="en-IE" sz="1400" dirty="0" smtClean="0"/>
              <a:t>model</a:t>
            </a:r>
            <a:r>
              <a:rPr lang="en-IE" sz="1400" dirty="0"/>
              <a:t> </a:t>
            </a:r>
            <a:r>
              <a:rPr lang="en-IE" sz="1400" dirty="0" smtClean="0"/>
              <a:t>(they are statistically significant). </a:t>
            </a:r>
          </a:p>
          <a:p>
            <a:r>
              <a:rPr lang="en-IE" sz="1400" dirty="0" smtClean="0"/>
              <a:t>Using </a:t>
            </a:r>
            <a:r>
              <a:rPr lang="en-IE" sz="1400" dirty="0"/>
              <a:t>the </a:t>
            </a:r>
            <a:r>
              <a:rPr lang="en-IE" sz="1400" dirty="0" smtClean="0"/>
              <a:t>Coefficients from </a:t>
            </a:r>
            <a:r>
              <a:rPr lang="en-IE" sz="1400" dirty="0"/>
              <a:t>this table we get the following model:</a:t>
            </a:r>
          </a:p>
          <a:p>
            <a:r>
              <a:rPr lang="en-IE" sz="1400" dirty="0"/>
              <a:t>Predicted ‘normexam’ = -0.001 + </a:t>
            </a:r>
            <a:r>
              <a:rPr lang="en-IE" sz="1400" dirty="0" smtClean="0"/>
              <a:t>0.595 </a:t>
            </a:r>
            <a:r>
              <a:rPr lang="en-IE" sz="1400" dirty="0"/>
              <a:t>x ‘standlrt’</a:t>
            </a:r>
          </a:p>
        </p:txBody>
      </p:sp>
      <p:sp>
        <p:nvSpPr>
          <p:cNvPr id="14" name="TextBox 13"/>
          <p:cNvSpPr txBox="1"/>
          <p:nvPr/>
        </p:nvSpPr>
        <p:spPr>
          <a:xfrm>
            <a:off x="380728" y="4077072"/>
            <a:ext cx="5184576" cy="369332"/>
          </a:xfrm>
          <a:prstGeom prst="rect">
            <a:avLst/>
          </a:prstGeom>
          <a:noFill/>
        </p:spPr>
        <p:txBody>
          <a:bodyPr wrap="square" rtlCol="0">
            <a:spAutoFit/>
          </a:bodyPr>
          <a:lstStyle/>
          <a:p>
            <a:r>
              <a:rPr lang="en-IE" dirty="0" smtClean="0"/>
              <a:t>Note: The intercept is the constant </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5" t="60482" r="63583" b="9003"/>
          <a:stretch/>
        </p:blipFill>
        <p:spPr bwMode="auto">
          <a:xfrm>
            <a:off x="395536" y="1196751"/>
            <a:ext cx="4859240" cy="2334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79512" y="1844824"/>
            <a:ext cx="5328592" cy="8640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rgbClr val="FF0000"/>
              </a:solidFill>
            </a:endParaRPr>
          </a:p>
        </p:txBody>
      </p:sp>
    </p:spTree>
    <p:extLst>
      <p:ext uri="{BB962C8B-B14F-4D97-AF65-F5344CB8AC3E}">
        <p14:creationId xmlns:p14="http://schemas.microsoft.com/office/powerpoint/2010/main" val="120238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Linear Regression</a:t>
            </a:r>
            <a:endParaRPr lang="en-IE" dirty="0"/>
          </a:p>
        </p:txBody>
      </p:sp>
      <p:sp>
        <p:nvSpPr>
          <p:cNvPr id="3" name="Text Placeholder 2"/>
          <p:cNvSpPr>
            <a:spLocks noGrp="1"/>
          </p:cNvSpPr>
          <p:nvPr>
            <p:ph type="body" idx="2"/>
          </p:nvPr>
        </p:nvSpPr>
        <p:spPr>
          <a:xfrm>
            <a:off x="6324600" y="1219200"/>
            <a:ext cx="2711896" cy="5234136"/>
          </a:xfrm>
        </p:spPr>
        <p:txBody>
          <a:bodyPr>
            <a:noAutofit/>
          </a:bodyPr>
          <a:lstStyle/>
          <a:p>
            <a:r>
              <a:rPr lang="en-IE" sz="1400" dirty="0" smtClean="0"/>
              <a:t>Standardised </a:t>
            </a:r>
            <a:r>
              <a:rPr lang="en-IE" sz="1400" dirty="0" smtClean="0"/>
              <a:t>Coefficients</a:t>
            </a:r>
          </a:p>
          <a:p>
            <a:endParaRPr lang="en-IE" sz="1400" dirty="0"/>
          </a:p>
          <a:p>
            <a:r>
              <a:rPr lang="en-IE" sz="1400" dirty="0" smtClean="0"/>
              <a:t>Not hugely useful for our model since the variable are all standardized.</a:t>
            </a:r>
            <a:endParaRPr lang="en-IE" sz="1400" dirty="0" smtClean="0"/>
          </a:p>
          <a:p>
            <a:endParaRPr lang="en-IE" sz="1400" dirty="0"/>
          </a:p>
        </p:txBody>
      </p:sp>
      <p:sp>
        <p:nvSpPr>
          <p:cNvPr id="14" name="TextBox 13"/>
          <p:cNvSpPr txBox="1"/>
          <p:nvPr/>
        </p:nvSpPr>
        <p:spPr>
          <a:xfrm>
            <a:off x="380728" y="4077072"/>
            <a:ext cx="5184576" cy="369332"/>
          </a:xfrm>
          <a:prstGeom prst="rect">
            <a:avLst/>
          </a:prstGeom>
          <a:noFill/>
        </p:spPr>
        <p:txBody>
          <a:bodyPr wrap="square" rtlCol="0">
            <a:spAutoFit/>
          </a:bodyPr>
          <a:lstStyle/>
          <a:p>
            <a:r>
              <a:rPr lang="en-IE" dirty="0" smtClean="0">
                <a:latin typeface="Courier New" panose="02070309020205020404" pitchFamily="49" charset="0"/>
                <a:cs typeface="Courier New" panose="02070309020205020404" pitchFamily="49" charset="0"/>
              </a:rPr>
              <a:t>Function: </a:t>
            </a:r>
            <a:r>
              <a:rPr lang="en-IE" dirty="0" err="1" smtClean="0">
                <a:latin typeface="Courier New" panose="02070309020205020404" pitchFamily="49" charset="0"/>
                <a:cs typeface="Courier New" panose="02070309020205020404" pitchFamily="49" charset="0"/>
              </a:rPr>
              <a:t>lm.beta</a:t>
            </a:r>
            <a:r>
              <a:rPr lang="en-IE" dirty="0" smtClean="0">
                <a:latin typeface="Courier New" panose="02070309020205020404" pitchFamily="49" charset="0"/>
                <a:cs typeface="Courier New" panose="02070309020205020404" pitchFamily="49" charset="0"/>
              </a:rPr>
              <a:t>(model1)</a:t>
            </a:r>
          </a:p>
        </p:txBody>
      </p:sp>
      <p:pic>
        <p:nvPicPr>
          <p:cNvPr id="30722" name="Picture 2" descr="C:\Users\DEIRDR~1.LAW\AppData\Local\Temp\SNAGHTMLb69703b.PNG"/>
          <p:cNvPicPr>
            <a:picLocks noChangeAspect="1" noChangeArrowheads="1"/>
          </p:cNvPicPr>
          <p:nvPr/>
        </p:nvPicPr>
        <p:blipFill rotWithShape="1">
          <a:blip r:embed="rId3">
            <a:extLst>
              <a:ext uri="{28A0092B-C50C-407E-A947-70E740481C1C}">
                <a14:useLocalDpi xmlns:a14="http://schemas.microsoft.com/office/drawing/2010/main" val="0"/>
              </a:ext>
            </a:extLst>
          </a:blip>
          <a:srcRect l="773" t="79870" r="-773" b="4724"/>
          <a:stretch/>
        </p:blipFill>
        <p:spPr bwMode="auto">
          <a:xfrm>
            <a:off x="-2628800" y="8908330"/>
            <a:ext cx="18288000" cy="1514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7504" y="764704"/>
            <a:ext cx="5976664" cy="1754326"/>
          </a:xfrm>
          <a:prstGeom prst="rect">
            <a:avLst/>
          </a:prstGeom>
          <a:noFill/>
        </p:spPr>
        <p:txBody>
          <a:bodyPr wrap="square" rtlCol="0">
            <a:spAutoFit/>
          </a:bodyPr>
          <a:lstStyle/>
          <a:p>
            <a:r>
              <a:rPr lang="en-IE" dirty="0">
                <a:latin typeface="Courier New" panose="02070309020205020404" pitchFamily="49" charset="0"/>
                <a:cs typeface="Courier New" panose="02070309020205020404" pitchFamily="49" charset="0"/>
              </a:rPr>
              <a:t>Call: lm(formula = </a:t>
            </a:r>
            <a:r>
              <a:rPr lang="en-IE" dirty="0" err="1">
                <a:latin typeface="Courier New" panose="02070309020205020404" pitchFamily="49" charset="0"/>
                <a:cs typeface="Courier New" panose="02070309020205020404" pitchFamily="49" charset="0"/>
              </a:rPr>
              <a:t>regression$normexam</a:t>
            </a:r>
            <a:r>
              <a:rPr lang="en-IE" dirty="0">
                <a:latin typeface="Courier New" panose="02070309020205020404" pitchFamily="49" charset="0"/>
                <a:cs typeface="Courier New" panose="02070309020205020404" pitchFamily="49" charset="0"/>
              </a:rPr>
              <a:t> ~ </a:t>
            </a:r>
            <a:r>
              <a:rPr lang="en-IE" dirty="0" err="1">
                <a:latin typeface="Courier New" panose="02070309020205020404" pitchFamily="49" charset="0"/>
                <a:cs typeface="Courier New" panose="02070309020205020404" pitchFamily="49" charset="0"/>
              </a:rPr>
              <a:t>regression$standlrt</a:t>
            </a:r>
            <a:r>
              <a:rPr lang="en-IE" dirty="0">
                <a:latin typeface="Courier New" panose="02070309020205020404" pitchFamily="49" charset="0"/>
                <a:cs typeface="Courier New" panose="02070309020205020404" pitchFamily="49" charset="0"/>
              </a:rPr>
              <a:t>) Standardized </a:t>
            </a:r>
            <a:endParaRPr lang="en-IE" dirty="0" smtClean="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a:p>
            <a:r>
              <a:rPr lang="en-IE" dirty="0" smtClean="0">
                <a:latin typeface="Courier New" panose="02070309020205020404" pitchFamily="49" charset="0"/>
                <a:cs typeface="Courier New" panose="02070309020205020404" pitchFamily="49" charset="0"/>
              </a:rPr>
              <a:t>Coefficients</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r>
              <a:rPr lang="en-IE" dirty="0" smtClean="0">
                <a:latin typeface="Courier New" panose="02070309020205020404" pitchFamily="49" charset="0"/>
                <a:cs typeface="Courier New" panose="02070309020205020404" pitchFamily="49" charset="0"/>
              </a:rPr>
              <a:t>(</a:t>
            </a:r>
            <a:r>
              <a:rPr lang="en-IE" dirty="0">
                <a:latin typeface="Courier New" panose="02070309020205020404" pitchFamily="49" charset="0"/>
                <a:cs typeface="Courier New" panose="02070309020205020404" pitchFamily="49" charset="0"/>
              </a:rPr>
              <a:t>Intercept) </a:t>
            </a:r>
            <a:r>
              <a:rPr lang="en-IE" dirty="0" err="1">
                <a:latin typeface="Courier New" panose="02070309020205020404" pitchFamily="49" charset="0"/>
                <a:cs typeface="Courier New" panose="02070309020205020404" pitchFamily="49" charset="0"/>
              </a:rPr>
              <a:t>regression$standlrt</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r>
              <a:rPr lang="en-IE" dirty="0" smtClean="0">
                <a:latin typeface="Courier New" panose="02070309020205020404" pitchFamily="49" charset="0"/>
                <a:cs typeface="Courier New" panose="02070309020205020404" pitchFamily="49" charset="0"/>
              </a:rPr>
              <a:t>0.0000000    0.5916496 </a:t>
            </a: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883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GB" dirty="0" smtClean="0"/>
              <a:t>What is Multiple Regression?</a:t>
            </a:r>
            <a:endParaRPr lang="en-GB" dirty="0"/>
          </a:p>
        </p:txBody>
      </p:sp>
      <p:sp>
        <p:nvSpPr>
          <p:cNvPr id="210947" name="Rectangle 3"/>
          <p:cNvSpPr>
            <a:spLocks noGrp="1" noChangeArrowheads="1"/>
          </p:cNvSpPr>
          <p:nvPr>
            <p:ph sz="quarter" idx="1"/>
          </p:nvPr>
        </p:nvSpPr>
        <p:spPr/>
        <p:txBody>
          <a:bodyPr>
            <a:normAutofit/>
          </a:bodyPr>
          <a:lstStyle/>
          <a:p>
            <a:r>
              <a:rPr lang="en-GB" dirty="0" smtClean="0"/>
              <a:t>Simple linear Regression is a model to predict the value of one variable from another.</a:t>
            </a:r>
          </a:p>
          <a:p>
            <a:r>
              <a:rPr lang="en-GB" dirty="0" smtClean="0"/>
              <a:t>Multiple Regression is a natural extension of this model:</a:t>
            </a:r>
          </a:p>
          <a:p>
            <a:pPr lvl="1"/>
            <a:r>
              <a:rPr lang="en-GB" dirty="0" smtClean="0"/>
              <a:t>We use it to predict values of an outcome from several predictors.</a:t>
            </a:r>
          </a:p>
          <a:p>
            <a:pPr lvl="1"/>
            <a:r>
              <a:rPr lang="en-GB" dirty="0" smtClean="0"/>
              <a:t>It is a hypothetical model of the relationship between several variables.</a:t>
            </a:r>
            <a:endParaRPr lang="en-GB" dirty="0"/>
          </a:p>
        </p:txBody>
      </p:sp>
    </p:spTree>
    <p:extLst>
      <p:ext uri="{BB962C8B-B14F-4D97-AF65-F5344CB8AC3E}">
        <p14:creationId xmlns:p14="http://schemas.microsoft.com/office/powerpoint/2010/main" val="20722281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GB" dirty="0" smtClean="0"/>
              <a:t>Multiple Regression as an Equation</a:t>
            </a:r>
            <a:endParaRPr lang="en-GB" dirty="0"/>
          </a:p>
        </p:txBody>
      </p:sp>
      <p:sp>
        <p:nvSpPr>
          <p:cNvPr id="217091" name="Rectangle 3"/>
          <p:cNvSpPr>
            <a:spLocks noGrp="1" noChangeArrowheads="1"/>
          </p:cNvSpPr>
          <p:nvPr>
            <p:ph type="body" idx="1"/>
          </p:nvPr>
        </p:nvSpPr>
        <p:spPr/>
        <p:txBody>
          <a:bodyPr>
            <a:normAutofit/>
          </a:bodyPr>
          <a:lstStyle/>
          <a:p>
            <a:r>
              <a:rPr lang="en-GB" dirty="0" smtClean="0"/>
              <a:t>With multiple regression the relationship is described using a variation of the equation of a straight line.</a:t>
            </a:r>
          </a:p>
          <a:p>
            <a:endParaRPr lang="en-GB" dirty="0"/>
          </a:p>
          <a:p>
            <a:endParaRPr lang="en-GB" dirty="0" smtClean="0"/>
          </a:p>
          <a:p>
            <a:endParaRPr lang="en-GB" dirty="0"/>
          </a:p>
          <a:p>
            <a:r>
              <a:rPr lang="en-GB" dirty="0">
                <a:sym typeface="Symbol" pitchFamily="18" charset="2"/>
              </a:rPr>
              <a:t>b</a:t>
            </a:r>
            <a:r>
              <a:rPr lang="en-GB" dirty="0"/>
              <a:t>0 is the intercept.</a:t>
            </a:r>
          </a:p>
          <a:p>
            <a:pPr lvl="1"/>
            <a:r>
              <a:rPr lang="en-GB" dirty="0"/>
              <a:t>The intercept is the value of the Y variable when all </a:t>
            </a:r>
            <a:r>
              <a:rPr lang="en-GB" dirty="0" err="1"/>
              <a:t>Xs</a:t>
            </a:r>
            <a:r>
              <a:rPr lang="en-GB" dirty="0"/>
              <a:t> = 0.</a:t>
            </a:r>
          </a:p>
          <a:p>
            <a:pPr lvl="1"/>
            <a:r>
              <a:rPr lang="en-GB" dirty="0"/>
              <a:t>This is the point at which the regression plane crosses the Y-axis (vertical</a:t>
            </a:r>
            <a:r>
              <a:rPr lang="en-GB" dirty="0" smtClean="0"/>
              <a:t>).</a:t>
            </a:r>
          </a:p>
          <a:p>
            <a:r>
              <a:rPr lang="en-GB" dirty="0">
                <a:sym typeface="Symbol" pitchFamily="18" charset="2"/>
              </a:rPr>
              <a:t>b</a:t>
            </a:r>
            <a:r>
              <a:rPr lang="en-GB" baseline="-25000" dirty="0"/>
              <a:t>1</a:t>
            </a:r>
            <a:r>
              <a:rPr lang="en-GB" dirty="0"/>
              <a:t> </a:t>
            </a:r>
            <a:r>
              <a:rPr lang="en-GB" dirty="0" smtClean="0"/>
              <a:t>to </a:t>
            </a:r>
            <a:r>
              <a:rPr lang="en-GB" dirty="0" err="1" smtClean="0"/>
              <a:t>b</a:t>
            </a:r>
            <a:r>
              <a:rPr lang="en-GB" baseline="-25000" dirty="0" err="1" smtClean="0"/>
              <a:t>n</a:t>
            </a:r>
            <a:r>
              <a:rPr lang="en-GB" dirty="0" smtClean="0"/>
              <a:t> are the regression </a:t>
            </a:r>
            <a:r>
              <a:rPr lang="en-GB" dirty="0"/>
              <a:t>coefficient for variable </a:t>
            </a:r>
            <a:r>
              <a:rPr lang="en-GB" dirty="0" smtClean="0"/>
              <a:t>1 to n</a:t>
            </a:r>
            <a:endParaRPr lang="en-GB" dirty="0"/>
          </a:p>
          <a:p>
            <a:endParaRPr lang="en-GB" dirty="0"/>
          </a:p>
          <a:p>
            <a:endParaRPr lang="en-GB" dirty="0"/>
          </a:p>
        </p:txBody>
      </p:sp>
      <p:graphicFrame>
        <p:nvGraphicFramePr>
          <p:cNvPr id="217092" name="Object 4"/>
          <p:cNvGraphicFramePr>
            <a:graphicFrameLocks noChangeAspect="1"/>
          </p:cNvGraphicFramePr>
          <p:nvPr>
            <p:extLst>
              <p:ext uri="{D42A27DB-BD31-4B8C-83A1-F6EECF244321}">
                <p14:modId xmlns:p14="http://schemas.microsoft.com/office/powerpoint/2010/main" val="1240545366"/>
              </p:ext>
            </p:extLst>
          </p:nvPr>
        </p:nvGraphicFramePr>
        <p:xfrm>
          <a:off x="827584" y="2236550"/>
          <a:ext cx="2838450" cy="749300"/>
        </p:xfrm>
        <a:graphic>
          <a:graphicData uri="http://schemas.openxmlformats.org/presentationml/2006/ole">
            <mc:AlternateContent xmlns:mc="http://schemas.openxmlformats.org/markup-compatibility/2006">
              <mc:Choice xmlns:v="urn:schemas-microsoft-com:vml" Requires="v">
                <p:oleObj spid="_x0000_s27750" name="Equation" r:id="rId4" imgW="723600" imgH="190440" progId="Equation.3">
                  <p:embed/>
                </p:oleObj>
              </mc:Choice>
              <mc:Fallback>
                <p:oleObj name="Equation" r:id="rId4" imgW="72360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2236550"/>
                        <a:ext cx="2838450" cy="749300"/>
                      </a:xfrm>
                      <a:prstGeom prst="rect">
                        <a:avLst/>
                      </a:prstGeom>
                      <a:solidFill>
                        <a:srgbClr val="FFFF00"/>
                      </a:solidFill>
                      <a:ln w="57150">
                        <a:solidFill>
                          <a:srgbClr val="FFFF00"/>
                        </a:solidFill>
                        <a:miter lim="800000"/>
                        <a:headEnd/>
                        <a:tailEnd/>
                      </a:ln>
                      <a:effectLst>
                        <a:outerShdw blurRad="63500" dist="161645" dir="2700000" algn="ctr" rotWithShape="0">
                          <a:schemeClr val="tx1">
                            <a:alpha val="74998"/>
                          </a:schemeClr>
                        </a:outerShdw>
                      </a:effectLst>
                    </p:spPr>
                  </p:pic>
                </p:oleObj>
              </mc:Fallback>
            </mc:AlternateContent>
          </a:graphicData>
        </a:graphic>
      </p:graphicFrame>
      <p:graphicFrame>
        <p:nvGraphicFramePr>
          <p:cNvPr id="217093" name="Object 5"/>
          <p:cNvGraphicFramePr>
            <a:graphicFrameLocks noChangeAspect="1"/>
          </p:cNvGraphicFramePr>
          <p:nvPr>
            <p:extLst>
              <p:ext uri="{D42A27DB-BD31-4B8C-83A1-F6EECF244321}">
                <p14:modId xmlns:p14="http://schemas.microsoft.com/office/powerpoint/2010/main" val="1042861547"/>
              </p:ext>
            </p:extLst>
          </p:nvPr>
        </p:nvGraphicFramePr>
        <p:xfrm>
          <a:off x="3686696" y="2247652"/>
          <a:ext cx="4900613" cy="749300"/>
        </p:xfrm>
        <a:graphic>
          <a:graphicData uri="http://schemas.openxmlformats.org/presentationml/2006/ole">
            <mc:AlternateContent xmlns:mc="http://schemas.openxmlformats.org/markup-compatibility/2006">
              <mc:Choice xmlns:v="urn:schemas-microsoft-com:vml" Requires="v">
                <p:oleObj spid="_x0000_s27751" name="Equation" r:id="rId6" imgW="1244520" imgH="190440" progId="Equation.3">
                  <p:embed/>
                </p:oleObj>
              </mc:Choice>
              <mc:Fallback>
                <p:oleObj name="Equation" r:id="rId6" imgW="124452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6696" y="2247652"/>
                        <a:ext cx="4900613" cy="749300"/>
                      </a:xfrm>
                      <a:prstGeom prst="rect">
                        <a:avLst/>
                      </a:prstGeom>
                      <a:solidFill>
                        <a:srgbClr val="FFFF00"/>
                      </a:solidFill>
                      <a:ln w="57150">
                        <a:solidFill>
                          <a:srgbClr val="FFFF00"/>
                        </a:solidFill>
                        <a:miter lim="800000"/>
                        <a:headEnd/>
                        <a:tailEnd/>
                      </a:ln>
                      <a:effectLst>
                        <a:outerShdw blurRad="63500" dist="161645"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31382950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Dummy variables</a:t>
            </a:r>
            <a:endParaRPr lang="en-IE" dirty="0"/>
          </a:p>
        </p:txBody>
      </p:sp>
      <p:sp>
        <p:nvSpPr>
          <p:cNvPr id="3" name="Content Placeholder 2"/>
          <p:cNvSpPr>
            <a:spLocks noGrp="1"/>
          </p:cNvSpPr>
          <p:nvPr>
            <p:ph sz="quarter" idx="1"/>
          </p:nvPr>
        </p:nvSpPr>
        <p:spPr/>
        <p:txBody>
          <a:bodyPr>
            <a:normAutofit fontScale="92500"/>
          </a:bodyPr>
          <a:lstStyle/>
          <a:p>
            <a:r>
              <a:rPr lang="en-IE" dirty="0" smtClean="0"/>
              <a:t>Many variables we are interested in prediction are categorical</a:t>
            </a:r>
          </a:p>
          <a:p>
            <a:pPr lvl="1"/>
            <a:r>
              <a:rPr lang="en-IE" dirty="0" smtClean="0"/>
              <a:t>E.g. we are interested in the effect gender or religion or income category has</a:t>
            </a:r>
          </a:p>
          <a:p>
            <a:r>
              <a:rPr lang="en-IE" dirty="0" smtClean="0"/>
              <a:t>Because they have no scale it makes no sense to think of the effect of a unit of increase in these as it would for a continuous variable</a:t>
            </a:r>
          </a:p>
          <a:p>
            <a:r>
              <a:rPr lang="en-IE" dirty="0" smtClean="0"/>
              <a:t>But we can think in terms of the differential effect for groupings within the category</a:t>
            </a:r>
          </a:p>
          <a:p>
            <a:r>
              <a:rPr lang="en-IE" dirty="0" smtClean="0"/>
              <a:t>We can transform the categorical variable into a series of </a:t>
            </a:r>
            <a:r>
              <a:rPr lang="en-IE" i="1" dirty="0" smtClean="0"/>
              <a:t>dummy variables </a:t>
            </a:r>
            <a:r>
              <a:rPr lang="en-IE" dirty="0" smtClean="0"/>
              <a:t>which indicate whether a particular case has that particular characteristic	</a:t>
            </a:r>
          </a:p>
          <a:p>
            <a:r>
              <a:rPr lang="en-IE" dirty="0" smtClean="0"/>
              <a:t>Dummy variables may also be referred to as indicator variables</a:t>
            </a:r>
            <a:endParaRPr lang="en-IE" dirty="0"/>
          </a:p>
        </p:txBody>
      </p:sp>
    </p:spTree>
    <p:extLst>
      <p:ext uri="{BB962C8B-B14F-4D97-AF65-F5344CB8AC3E}">
        <p14:creationId xmlns:p14="http://schemas.microsoft.com/office/powerpoint/2010/main" val="25818049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Our regression dataset (Regression.sav)</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Previously looked at standlrt as a predictor of normexam</a:t>
            </a:r>
          </a:p>
          <a:p>
            <a:r>
              <a:rPr lang="en-IE" dirty="0" smtClean="0"/>
              <a:t>We might also be interested in gender and whether it has an influence</a:t>
            </a:r>
          </a:p>
          <a:p>
            <a:pPr lvl="1"/>
            <a:r>
              <a:rPr lang="en-IE" dirty="0" smtClean="0"/>
              <a:t>There is significant research that gender has an influence in </a:t>
            </a:r>
            <a:r>
              <a:rPr lang="en-IE" dirty="0"/>
              <a:t>educational achievement. </a:t>
            </a:r>
            <a:endParaRPr lang="en-IE" dirty="0" smtClean="0"/>
          </a:p>
          <a:p>
            <a:r>
              <a:rPr lang="en-IE" dirty="0" smtClean="0"/>
              <a:t>We might also be interested in exploring the </a:t>
            </a:r>
            <a:r>
              <a:rPr lang="en-IE" dirty="0"/>
              <a:t>type of school a student attends (either mixed-sex or single-sex boys or girls schools) as this might also have an effect on a student’s examination performance (‘normexam’). </a:t>
            </a:r>
            <a:endParaRPr lang="en-IE" dirty="0" smtClean="0"/>
          </a:p>
          <a:p>
            <a:r>
              <a:rPr lang="en-IE" dirty="0" smtClean="0"/>
              <a:t>We are interested in exploring if there is a </a:t>
            </a:r>
            <a:r>
              <a:rPr lang="en-IE" i="1" dirty="0" smtClean="0"/>
              <a:t>differential effect</a:t>
            </a:r>
            <a:r>
              <a:rPr lang="en-IE" dirty="0" smtClean="0"/>
              <a:t> for students of different genders and for students of different genders attending different types of school.</a:t>
            </a:r>
          </a:p>
        </p:txBody>
      </p:sp>
    </p:spTree>
    <p:extLst>
      <p:ext uri="{BB962C8B-B14F-4D97-AF65-F5344CB8AC3E}">
        <p14:creationId xmlns:p14="http://schemas.microsoft.com/office/powerpoint/2010/main" val="3160261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Dummy Variables</a:t>
            </a:r>
            <a:endParaRPr lang="en-IE" dirty="0"/>
          </a:p>
        </p:txBody>
      </p:sp>
      <p:sp>
        <p:nvSpPr>
          <p:cNvPr id="3" name="Content Placeholder 2"/>
          <p:cNvSpPr>
            <a:spLocks noGrp="1"/>
          </p:cNvSpPr>
          <p:nvPr>
            <p:ph sz="quarter" idx="1"/>
          </p:nvPr>
        </p:nvSpPr>
        <p:spPr/>
        <p:txBody>
          <a:bodyPr>
            <a:normAutofit/>
          </a:bodyPr>
          <a:lstStyle/>
          <a:p>
            <a:r>
              <a:rPr lang="en-IE" dirty="0" smtClean="0"/>
              <a:t>If we just added them into the model as they are what would happen?</a:t>
            </a:r>
          </a:p>
          <a:p>
            <a:r>
              <a:rPr lang="en-IE" dirty="0" smtClean="0"/>
              <a:t>The </a:t>
            </a:r>
            <a:r>
              <a:rPr lang="en-IE" dirty="0"/>
              <a:t>values of these two variables </a:t>
            </a:r>
            <a:r>
              <a:rPr lang="en-IE" dirty="0" smtClean="0"/>
              <a:t> would be treated as </a:t>
            </a:r>
            <a:r>
              <a:rPr lang="en-IE" i="1" dirty="0"/>
              <a:t>real numerical values </a:t>
            </a:r>
            <a:r>
              <a:rPr lang="en-IE" dirty="0"/>
              <a:t>rather than just arbitrary numbers representing specific categories. </a:t>
            </a:r>
            <a:endParaRPr lang="en-IE" dirty="0" smtClean="0"/>
          </a:p>
          <a:p>
            <a:r>
              <a:rPr lang="en-IE" dirty="0" smtClean="0"/>
              <a:t>So we </a:t>
            </a:r>
            <a:r>
              <a:rPr lang="en-IE" dirty="0"/>
              <a:t>need to transform these into </a:t>
            </a:r>
            <a:r>
              <a:rPr lang="en-IE" i="1" dirty="0" smtClean="0"/>
              <a:t>dummy variables </a:t>
            </a:r>
            <a:r>
              <a:rPr lang="en-IE" dirty="0" smtClean="0"/>
              <a:t>before </a:t>
            </a:r>
            <a:r>
              <a:rPr lang="en-IE" dirty="0"/>
              <a:t>we can add them into the regression model. </a:t>
            </a:r>
            <a:endParaRPr lang="en-IE" dirty="0" smtClean="0"/>
          </a:p>
        </p:txBody>
      </p:sp>
    </p:spTree>
    <p:extLst>
      <p:ext uri="{BB962C8B-B14F-4D97-AF65-F5344CB8AC3E}">
        <p14:creationId xmlns:p14="http://schemas.microsoft.com/office/powerpoint/2010/main" val="151284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Dummy variables</a:t>
            </a:r>
            <a:endParaRPr lang="en-IE" dirty="0"/>
          </a:p>
        </p:txBody>
      </p:sp>
      <p:sp>
        <p:nvSpPr>
          <p:cNvPr id="3" name="Content Placeholder 2"/>
          <p:cNvSpPr>
            <a:spLocks noGrp="1"/>
          </p:cNvSpPr>
          <p:nvPr>
            <p:ph sz="quarter" idx="1"/>
          </p:nvPr>
        </p:nvSpPr>
        <p:spPr/>
        <p:txBody>
          <a:bodyPr>
            <a:normAutofit/>
          </a:bodyPr>
          <a:lstStyle/>
          <a:p>
            <a:r>
              <a:rPr lang="en-IE" dirty="0" smtClean="0"/>
              <a:t>Recode to 0 (</a:t>
            </a:r>
            <a:r>
              <a:rPr lang="en-IE" i="1" dirty="0" smtClean="0"/>
              <a:t>reference category</a:t>
            </a:r>
            <a:r>
              <a:rPr lang="en-IE" dirty="0" smtClean="0"/>
              <a:t>) and 1 (</a:t>
            </a:r>
            <a:r>
              <a:rPr lang="en-IE" i="1" dirty="0" smtClean="0"/>
              <a:t>category of interest</a:t>
            </a:r>
            <a:r>
              <a:rPr lang="en-IE" dirty="0" smtClean="0"/>
              <a:t>)</a:t>
            </a:r>
          </a:p>
          <a:p>
            <a:r>
              <a:rPr lang="en-IE" dirty="0" smtClean="0"/>
              <a:t>Aim is to explore if there is a </a:t>
            </a:r>
            <a:r>
              <a:rPr lang="en-IE" i="1" dirty="0" smtClean="0"/>
              <a:t>differential effect</a:t>
            </a:r>
            <a:r>
              <a:rPr lang="en-IE" dirty="0" smtClean="0"/>
              <a:t> for the category of interest when compared to the reference category</a:t>
            </a:r>
          </a:p>
          <a:p>
            <a:r>
              <a:rPr lang="en-IE" dirty="0" smtClean="0"/>
              <a:t>Indicator variable</a:t>
            </a:r>
          </a:p>
          <a:p>
            <a:pPr lvl="1"/>
            <a:r>
              <a:rPr lang="en-IE" dirty="0" smtClean="0"/>
              <a:t>Switch effect ON (1) or OFF (0)</a:t>
            </a:r>
          </a:p>
          <a:p>
            <a:r>
              <a:rPr lang="en-IE" dirty="0" smtClean="0"/>
              <a:t>Before including in the regression model need to first establish if this makes sense to include as a predictor</a:t>
            </a:r>
          </a:p>
          <a:p>
            <a:pPr lvl="1"/>
            <a:r>
              <a:rPr lang="en-IE" dirty="0" smtClean="0"/>
              <a:t>Investigate using an independent t-test.</a:t>
            </a:r>
            <a:endParaRPr lang="en-IE" dirty="0"/>
          </a:p>
        </p:txBody>
      </p:sp>
    </p:spTree>
    <p:extLst>
      <p:ext uri="{BB962C8B-B14F-4D97-AF65-F5344CB8AC3E}">
        <p14:creationId xmlns:p14="http://schemas.microsoft.com/office/powerpoint/2010/main" val="2289495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Recoding Variables</a:t>
            </a:r>
            <a:endParaRPr lang="en-IE" dirty="0"/>
          </a:p>
        </p:txBody>
      </p:sp>
      <p:sp>
        <p:nvSpPr>
          <p:cNvPr id="3" name="Content Placeholder 2"/>
          <p:cNvSpPr>
            <a:spLocks noGrp="1"/>
          </p:cNvSpPr>
          <p:nvPr>
            <p:ph sz="quarter" idx="1"/>
          </p:nvPr>
        </p:nvSpPr>
        <p:spPr/>
        <p:txBody>
          <a:bodyPr/>
          <a:lstStyle/>
          <a:p>
            <a:pPr marL="274320" lvl="1" indent="0">
              <a:buNone/>
            </a:pPr>
            <a:r>
              <a:rPr lang="en-IE" dirty="0" smtClean="0"/>
              <a:t>library(car)</a:t>
            </a:r>
          </a:p>
          <a:p>
            <a:pPr marL="274320" lvl="1" indent="0">
              <a:buNone/>
            </a:pPr>
            <a:r>
              <a:rPr lang="en-IE" dirty="0" err="1" smtClean="0"/>
              <a:t>regression$gender</a:t>
            </a:r>
            <a:r>
              <a:rPr lang="en-IE" dirty="0" smtClean="0"/>
              <a:t>=recode(regression$GIRL</a:t>
            </a:r>
            <a:r>
              <a:rPr lang="en-IE" dirty="0"/>
              <a:t>,'0=1;1=2</a:t>
            </a:r>
            <a:r>
              <a:rPr lang="en-IE" dirty="0" smtClean="0"/>
              <a:t>')</a:t>
            </a:r>
          </a:p>
          <a:p>
            <a:pPr marL="274320" lvl="1" indent="0">
              <a:buNone/>
            </a:pPr>
            <a:r>
              <a:rPr lang="en-IE" b="1" dirty="0" smtClean="0"/>
              <a:t>(this creates a variable gender which recodes GIRL, if 0 gender is set to 1 and if 1 gender is set to 2)</a:t>
            </a:r>
          </a:p>
          <a:p>
            <a:pPr lvl="1">
              <a:buFont typeface="Arial" charset="0"/>
              <a:buChar char="•"/>
            </a:pPr>
            <a:r>
              <a:rPr lang="en-IE" dirty="0" smtClean="0"/>
              <a:t>This assumes that you have called your dataset regression and there is a variable gender (there isn’t in our data, it is already coded for us in a variable Girl)</a:t>
            </a:r>
          </a:p>
          <a:p>
            <a:pPr lvl="1">
              <a:buFont typeface="Arial" charset="0"/>
              <a:buChar char="•"/>
            </a:pPr>
            <a:r>
              <a:rPr lang="en-IE" b="1" dirty="0" smtClean="0"/>
              <a:t>This is already done in the dataset you have been given</a:t>
            </a:r>
            <a:endParaRPr lang="en-IE" b="1" dirty="0"/>
          </a:p>
        </p:txBody>
      </p:sp>
    </p:spTree>
    <p:extLst>
      <p:ext uri="{BB962C8B-B14F-4D97-AF65-F5344CB8AC3E}">
        <p14:creationId xmlns:p14="http://schemas.microsoft.com/office/powerpoint/2010/main" val="719627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smtClean="0"/>
              <a:t>What is Linear Regression?</a:t>
            </a:r>
            <a:endParaRPr lang="en-US" dirty="0"/>
          </a:p>
        </p:txBody>
      </p:sp>
      <p:sp>
        <p:nvSpPr>
          <p:cNvPr id="4099" name="Rectangle 3"/>
          <p:cNvSpPr>
            <a:spLocks noGrp="1" noChangeArrowheads="1"/>
          </p:cNvSpPr>
          <p:nvPr>
            <p:ph type="body" idx="1"/>
          </p:nvPr>
        </p:nvSpPr>
        <p:spPr/>
        <p:txBody>
          <a:bodyPr/>
          <a:lstStyle/>
          <a:p>
            <a:r>
              <a:rPr lang="en-US" dirty="0" smtClean="0"/>
              <a:t>It is a hypothetical model of the relationship between two variables.</a:t>
            </a:r>
          </a:p>
          <a:p>
            <a:pPr lvl="1"/>
            <a:r>
              <a:rPr lang="en-US" dirty="0" smtClean="0"/>
              <a:t>The model used is a linear one.</a:t>
            </a:r>
          </a:p>
          <a:p>
            <a:r>
              <a:rPr lang="en-US" dirty="0" smtClean="0"/>
              <a:t>Theoretical assumption</a:t>
            </a:r>
          </a:p>
          <a:p>
            <a:pPr lvl="1"/>
            <a:r>
              <a:rPr lang="en-US" dirty="0"/>
              <a:t>F</a:t>
            </a:r>
            <a:r>
              <a:rPr lang="en-US" dirty="0" smtClean="0"/>
              <a:t>or every one unit of change in the independent variable (predictor) there will be a consistent and uniform change in the dependent variable (predicted/outcome)</a:t>
            </a:r>
          </a:p>
          <a:p>
            <a:pPr lvl="1"/>
            <a:r>
              <a:rPr lang="en-US" dirty="0"/>
              <a:t>Therefore, we describe the relationship using the equation of a straight line</a:t>
            </a:r>
            <a:r>
              <a:rPr lang="en-US" dirty="0" smtClean="0"/>
              <a:t>.</a:t>
            </a:r>
          </a:p>
          <a:p>
            <a:pPr lvl="1"/>
            <a:r>
              <a:rPr lang="en-US" dirty="0" smtClean="0"/>
              <a:t>This can be seen as a way </a:t>
            </a:r>
            <a:r>
              <a:rPr lang="en-US" dirty="0"/>
              <a:t>of </a:t>
            </a:r>
            <a:r>
              <a:rPr lang="en-US" dirty="0" smtClean="0"/>
              <a:t>predicting </a:t>
            </a:r>
            <a:r>
              <a:rPr lang="en-US" dirty="0"/>
              <a:t>the value of one variable from </a:t>
            </a:r>
            <a:r>
              <a:rPr lang="en-US" dirty="0" smtClean="0"/>
              <a:t>another.</a:t>
            </a:r>
            <a:endParaRPr lang="en-US" dirty="0"/>
          </a:p>
          <a:p>
            <a:pPr lvl="1"/>
            <a:endParaRPr lang="en-US" dirty="0"/>
          </a:p>
          <a:p>
            <a:pPr lvl="1"/>
            <a:endParaRPr lang="en-US" dirty="0" smtClean="0"/>
          </a:p>
        </p:txBody>
      </p:sp>
    </p:spTree>
    <p:extLst>
      <p:ext uri="{BB962C8B-B14F-4D97-AF65-F5344CB8AC3E}">
        <p14:creationId xmlns:p14="http://schemas.microsoft.com/office/powerpoint/2010/main" val="520332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Adding Girl to the model</a:t>
            </a:r>
            <a:endParaRPr lang="en-IE" dirty="0"/>
          </a:p>
        </p:txBody>
      </p:sp>
      <p:sp>
        <p:nvSpPr>
          <p:cNvPr id="6" name="Text Placeholder 5"/>
          <p:cNvSpPr>
            <a:spLocks noGrp="1"/>
          </p:cNvSpPr>
          <p:nvPr>
            <p:ph type="body" idx="2"/>
          </p:nvPr>
        </p:nvSpPr>
        <p:spPr/>
        <p:txBody>
          <a:bodyPr/>
          <a:lstStyle/>
          <a:p>
            <a:r>
              <a:rPr lang="en-IE" dirty="0" smtClean="0"/>
              <a:t>Our model is still significant</a:t>
            </a:r>
            <a:endParaRPr lang="en-IE" dirty="0"/>
          </a:p>
        </p:txBody>
      </p:sp>
      <p:sp>
        <p:nvSpPr>
          <p:cNvPr id="5" name="Content Placeholder 4"/>
          <p:cNvSpPr>
            <a:spLocks noGrp="1"/>
          </p:cNvSpPr>
          <p:nvPr>
            <p:ph sz="quarter" idx="1"/>
          </p:nvPr>
        </p:nvSpPr>
        <p:spPr>
          <a:xfrm>
            <a:off x="239167" y="-12338"/>
            <a:ext cx="5715000" cy="2073185"/>
          </a:xfrm>
        </p:spPr>
        <p:txBody>
          <a:bodyPr>
            <a:normAutofit fontScale="92500" lnSpcReduction="20000"/>
          </a:bodyPr>
          <a:lstStyle/>
          <a:p>
            <a:pPr marL="0" indent="0">
              <a:buNone/>
            </a:pPr>
            <a:r>
              <a:rPr lang="en-IE" sz="2900" dirty="0" smtClean="0">
                <a:latin typeface="Courier New" panose="02070309020205020404" pitchFamily="49" charset="0"/>
                <a:cs typeface="Courier New" panose="02070309020205020404" pitchFamily="49" charset="0"/>
              </a:rPr>
              <a:t>model2&lt;-lm(</a:t>
            </a:r>
            <a:r>
              <a:rPr lang="en-IE" sz="2900" dirty="0" err="1" smtClean="0">
                <a:latin typeface="Courier New" panose="02070309020205020404" pitchFamily="49" charset="0"/>
                <a:cs typeface="Courier New" panose="02070309020205020404" pitchFamily="49" charset="0"/>
              </a:rPr>
              <a:t>regression$normexam~regression$standlrt+girl</a:t>
            </a:r>
            <a:r>
              <a:rPr lang="en-IE" sz="2900" dirty="0" smtClean="0">
                <a:latin typeface="Courier New" panose="02070309020205020404" pitchFamily="49" charset="0"/>
                <a:cs typeface="Courier New" panose="02070309020205020404" pitchFamily="49" charset="0"/>
              </a:rPr>
              <a:t>)</a:t>
            </a:r>
          </a:p>
          <a:p>
            <a:pPr marL="0" indent="0">
              <a:buNone/>
            </a:pPr>
            <a:r>
              <a:rPr lang="en-IE" sz="2900" dirty="0">
                <a:latin typeface="Courier New" panose="02070309020205020404" pitchFamily="49" charset="0"/>
                <a:cs typeface="Courier New" panose="02070309020205020404" pitchFamily="49" charset="0"/>
              </a:rPr>
              <a:t>anova(model2)</a:t>
            </a:r>
          </a:p>
          <a:p>
            <a:pPr marL="0" indent="0">
              <a:buNone/>
            </a:pPr>
            <a:r>
              <a:rPr lang="en-IE" sz="2900" dirty="0">
                <a:latin typeface="Courier New" panose="02070309020205020404" pitchFamily="49" charset="0"/>
                <a:cs typeface="Courier New" panose="02070309020205020404" pitchFamily="49" charset="0"/>
              </a:rPr>
              <a:t>summary(model2)</a:t>
            </a:r>
          </a:p>
          <a:p>
            <a:pPr marL="0" indent="0">
              <a:buNone/>
            </a:pPr>
            <a:endParaRPr lang="en-IE" dirty="0">
              <a:latin typeface="Courier New" panose="02070309020205020404" pitchFamily="49" charset="0"/>
              <a:cs typeface="Courier New" panose="02070309020205020404" pitchFamily="49" charset="0"/>
            </a:endParaRPr>
          </a:p>
          <a:p>
            <a:pPr marL="0" indent="0">
              <a:buNone/>
            </a:pPr>
            <a:endParaRPr lang="en-IE" dirty="0">
              <a:latin typeface="Courier New" panose="02070309020205020404" pitchFamily="49" charset="0"/>
              <a:cs typeface="Courier New" panose="02070309020205020404" pitchFamily="49" charset="0"/>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92896"/>
            <a:ext cx="5608637" cy="149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365104"/>
            <a:ext cx="5402263" cy="192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9512" y="6021288"/>
            <a:ext cx="5400600"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723486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a:xfrm>
            <a:off x="457200" y="1219200"/>
            <a:ext cx="8229600" cy="1633736"/>
          </a:xfrm>
        </p:spPr>
        <p:txBody>
          <a:bodyPr>
            <a:normAutofit fontScale="92500" lnSpcReduction="20000"/>
          </a:bodyPr>
          <a:lstStyle/>
          <a:p>
            <a:r>
              <a:rPr lang="en-IE" dirty="0" smtClean="0"/>
              <a:t>In effect the consequence of adding the dummy variable ‘girl’ to the model is to create two lines of best fit that have the same gradient (</a:t>
            </a:r>
            <a:r>
              <a:rPr lang="en-IE" dirty="0" smtClean="0"/>
              <a:t>0.590) </a:t>
            </a:r>
            <a:r>
              <a:rPr lang="en-IE" dirty="0" smtClean="0"/>
              <a:t>but different intercepts (constants) (i.e. -0.103 for </a:t>
            </a:r>
            <a:r>
              <a:rPr lang="en-IE" dirty="0" smtClean="0"/>
              <a:t>boys (the constant term) </a:t>
            </a:r>
            <a:r>
              <a:rPr lang="en-IE" dirty="0" smtClean="0"/>
              <a:t>and </a:t>
            </a:r>
            <a:r>
              <a:rPr lang="en-IE" dirty="0" smtClean="0"/>
              <a:t>0.066 </a:t>
            </a:r>
            <a:r>
              <a:rPr lang="en-IE" dirty="0" smtClean="0"/>
              <a:t>for </a:t>
            </a:r>
            <a:r>
              <a:rPr lang="en-IE" dirty="0" smtClean="0"/>
              <a:t>girls (the constant + the co-efficient for girl). </a:t>
            </a:r>
            <a:endParaRPr lang="en-IE" dirty="0" smtClean="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80928"/>
            <a:ext cx="456247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92080" y="2708920"/>
            <a:ext cx="3600400" cy="3416320"/>
          </a:xfrm>
          <a:prstGeom prst="rect">
            <a:avLst/>
          </a:prstGeom>
          <a:noFill/>
        </p:spPr>
        <p:txBody>
          <a:bodyPr wrap="square" rtlCol="0">
            <a:spAutoFit/>
          </a:bodyPr>
          <a:lstStyle/>
          <a:p>
            <a:r>
              <a:rPr lang="en-IE" dirty="0"/>
              <a:t>In other words, and as </a:t>
            </a:r>
            <a:r>
              <a:rPr lang="en-IE" dirty="0" smtClean="0"/>
              <a:t>illustrated here, </a:t>
            </a:r>
            <a:r>
              <a:rPr lang="en-IE" dirty="0"/>
              <a:t>this model can be represented as two parallel lines with the vertical distance between both lines being </a:t>
            </a:r>
            <a:r>
              <a:rPr lang="en-IE" dirty="0" smtClean="0"/>
              <a:t>0.170</a:t>
            </a:r>
            <a:r>
              <a:rPr lang="en-IE" dirty="0"/>
              <a:t> </a:t>
            </a:r>
            <a:r>
              <a:rPr lang="en-IE" dirty="0" smtClean="0"/>
              <a:t>for the average student (value of 0 for </a:t>
            </a:r>
            <a:r>
              <a:rPr lang="en-IE" dirty="0" err="1" smtClean="0"/>
              <a:t>standlrt</a:t>
            </a:r>
            <a:r>
              <a:rPr lang="en-IE" dirty="0" smtClean="0"/>
              <a:t>) when  you calculate the equation for boys and girls.</a:t>
            </a:r>
          </a:p>
          <a:p>
            <a:r>
              <a:rPr lang="en-IE" dirty="0" smtClean="0"/>
              <a:t>Boys </a:t>
            </a:r>
            <a:r>
              <a:rPr lang="en-IE" dirty="0" err="1" smtClean="0"/>
              <a:t>normexam</a:t>
            </a:r>
            <a:r>
              <a:rPr lang="en-IE" dirty="0" smtClean="0"/>
              <a:t> = -.103+.590=0.487</a:t>
            </a:r>
          </a:p>
          <a:p>
            <a:r>
              <a:rPr lang="en-IE" dirty="0" smtClean="0"/>
              <a:t>Girls </a:t>
            </a:r>
            <a:r>
              <a:rPr lang="en-IE" dirty="0" err="1" smtClean="0"/>
              <a:t>normexam</a:t>
            </a:r>
            <a:r>
              <a:rPr lang="en-IE" dirty="0" smtClean="0"/>
              <a:t>=-.103+.590+.167=0.654</a:t>
            </a:r>
            <a:endParaRPr lang="en-IE" dirty="0"/>
          </a:p>
          <a:p>
            <a:endParaRPr lang="en-IE" dirty="0"/>
          </a:p>
        </p:txBody>
      </p:sp>
    </p:spTree>
    <p:extLst>
      <p:ext uri="{BB962C8B-B14F-4D97-AF65-F5344CB8AC3E}">
        <p14:creationId xmlns:p14="http://schemas.microsoft.com/office/powerpoint/2010/main" val="25460034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Multiple Linear Regression</a:t>
            </a:r>
            <a:endParaRPr lang="en-IE" dirty="0"/>
          </a:p>
        </p:txBody>
      </p:sp>
      <p:sp>
        <p:nvSpPr>
          <p:cNvPr id="3" name="Content Placeholder 2"/>
          <p:cNvSpPr>
            <a:spLocks noGrp="1"/>
          </p:cNvSpPr>
          <p:nvPr>
            <p:ph sz="quarter" idx="1"/>
          </p:nvPr>
        </p:nvSpPr>
        <p:spPr/>
        <p:txBody>
          <a:bodyPr/>
          <a:lstStyle/>
          <a:p>
            <a:r>
              <a:rPr lang="en-IE" dirty="0" smtClean="0"/>
              <a:t>Our regression equation</a:t>
            </a:r>
            <a:endParaRPr lang="en-IE" dirty="0" smtClean="0"/>
          </a:p>
          <a:p>
            <a:pPr marL="0" indent="0">
              <a:buNone/>
            </a:pPr>
            <a:endParaRPr lang="en-IE" dirty="0" smtClean="0">
              <a:latin typeface="Courier New" panose="02070309020205020404" pitchFamily="49" charset="0"/>
              <a:cs typeface="Courier New" panose="02070309020205020404" pitchFamily="49" charset="0"/>
            </a:endParaRPr>
          </a:p>
          <a:p>
            <a:pPr marL="0" indent="0">
              <a:buNone/>
            </a:pPr>
            <a:endParaRPr lang="en-IE" dirty="0">
              <a:latin typeface="Courier New" panose="02070309020205020404" pitchFamily="49" charset="0"/>
              <a:cs typeface="Courier New" panose="02070309020205020404" pitchFamily="49" charset="0"/>
            </a:endParaRPr>
          </a:p>
        </p:txBody>
      </p:sp>
      <p:sp>
        <p:nvSpPr>
          <p:cNvPr id="4" name="TextBox 3"/>
          <p:cNvSpPr txBox="1"/>
          <p:nvPr/>
        </p:nvSpPr>
        <p:spPr>
          <a:xfrm>
            <a:off x="323528" y="2780928"/>
            <a:ext cx="8568952" cy="830997"/>
          </a:xfrm>
          <a:prstGeom prst="rect">
            <a:avLst/>
          </a:prstGeom>
          <a:noFill/>
        </p:spPr>
        <p:txBody>
          <a:bodyPr wrap="square" rtlCol="0">
            <a:spAutoFit/>
          </a:bodyPr>
          <a:lstStyle/>
          <a:p>
            <a:endParaRPr lang="en-IE" sz="2400" dirty="0" smtClean="0">
              <a:latin typeface="Courier New" panose="02070309020205020404" pitchFamily="49" charset="0"/>
              <a:cs typeface="Courier New" panose="02070309020205020404" pitchFamily="49" charset="0"/>
            </a:endParaRPr>
          </a:p>
          <a:p>
            <a:r>
              <a:rPr lang="en-IE" sz="2400" dirty="0" err="1" smtClean="0">
                <a:latin typeface="Courier New" panose="02070309020205020404" pitchFamily="49" charset="0"/>
                <a:cs typeface="Courier New" panose="02070309020205020404" pitchFamily="49" charset="0"/>
              </a:rPr>
              <a:t>Normexam</a:t>
            </a:r>
            <a:r>
              <a:rPr lang="en-IE" sz="2400" dirty="0" smtClean="0">
                <a:latin typeface="Courier New" panose="02070309020205020404" pitchFamily="49" charset="0"/>
                <a:cs typeface="Courier New" panose="02070309020205020404" pitchFamily="49" charset="0"/>
              </a:rPr>
              <a:t>=-</a:t>
            </a:r>
            <a:r>
              <a:rPr lang="en-IE" sz="2400" dirty="0" smtClean="0">
                <a:latin typeface="Courier New" panose="02070309020205020404" pitchFamily="49" charset="0"/>
                <a:cs typeface="Courier New" panose="02070309020205020404" pitchFamily="49" charset="0"/>
              </a:rPr>
              <a:t>0.10+0.59*standlrt+0.17*girl</a:t>
            </a:r>
            <a:endParaRPr lang="en-I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256883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Multiple Linear Regression</a:t>
            </a:r>
            <a:endParaRPr lang="en-IE" dirty="0"/>
          </a:p>
        </p:txBody>
      </p:sp>
      <p:sp>
        <p:nvSpPr>
          <p:cNvPr id="3" name="Content Placeholder 2"/>
          <p:cNvSpPr>
            <a:spLocks noGrp="1"/>
          </p:cNvSpPr>
          <p:nvPr>
            <p:ph sz="quarter" idx="1"/>
          </p:nvPr>
        </p:nvSpPr>
        <p:spPr/>
        <p:txBody>
          <a:bodyPr/>
          <a:lstStyle/>
          <a:p>
            <a:r>
              <a:rPr lang="en-IE" dirty="0" smtClean="0"/>
              <a:t>To investigate the impact gender is having we include our recoded variable into the model:</a:t>
            </a: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endParaRPr lang="en-IE" dirty="0">
              <a:latin typeface="Courier New" panose="02070309020205020404" pitchFamily="49" charset="0"/>
              <a:cs typeface="Courier New" panose="02070309020205020404" pitchFamily="49" charset="0"/>
            </a:endParaRPr>
          </a:p>
        </p:txBody>
      </p:sp>
      <p:pic>
        <p:nvPicPr>
          <p:cNvPr id="286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5" t="54783" r="63428" b="5513"/>
          <a:stretch/>
        </p:blipFill>
        <p:spPr bwMode="auto">
          <a:xfrm>
            <a:off x="827584" y="2204864"/>
            <a:ext cx="5276852" cy="3129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516216" y="2780928"/>
            <a:ext cx="2376264" cy="1200329"/>
          </a:xfrm>
          <a:prstGeom prst="rect">
            <a:avLst/>
          </a:prstGeom>
          <a:noFill/>
        </p:spPr>
        <p:txBody>
          <a:bodyPr wrap="square" rtlCol="0">
            <a:spAutoFit/>
          </a:bodyPr>
          <a:lstStyle/>
          <a:p>
            <a:r>
              <a:rPr lang="en-IE" dirty="0" smtClean="0"/>
              <a:t>Notice the slight changes in the coefficient for </a:t>
            </a:r>
            <a:r>
              <a:rPr lang="en-IE" dirty="0" err="1" smtClean="0"/>
              <a:t>standlrt</a:t>
            </a:r>
            <a:r>
              <a:rPr lang="en-IE" dirty="0" smtClean="0"/>
              <a:t> from the first model</a:t>
            </a:r>
            <a:endParaRPr lang="en-IE" dirty="0"/>
          </a:p>
        </p:txBody>
      </p:sp>
    </p:spTree>
    <p:extLst>
      <p:ext uri="{BB962C8B-B14F-4D97-AF65-F5344CB8AC3E}">
        <p14:creationId xmlns:p14="http://schemas.microsoft.com/office/powerpoint/2010/main" val="786612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good a fit is this second model?</a:t>
            </a:r>
            <a:endParaRPr lang="en-IE" dirty="0"/>
          </a:p>
        </p:txBody>
      </p:sp>
      <p:sp>
        <p:nvSpPr>
          <p:cNvPr id="3" name="Content Placeholder 2"/>
          <p:cNvSpPr>
            <a:spLocks noGrp="1"/>
          </p:cNvSpPr>
          <p:nvPr>
            <p:ph sz="quarter" idx="1"/>
          </p:nvPr>
        </p:nvSpPr>
        <p:spPr/>
        <p:txBody>
          <a:bodyPr/>
          <a:lstStyle/>
          <a:p>
            <a:r>
              <a:rPr lang="en-IE" dirty="0" smtClean="0"/>
              <a:t>In this case our Adjusted R2 (from </a:t>
            </a:r>
            <a:r>
              <a:rPr lang="en-IE" dirty="0"/>
              <a:t>the summary) </a:t>
            </a:r>
            <a:r>
              <a:rPr lang="en-IE" dirty="0" smtClean="0"/>
              <a:t>Adjusted </a:t>
            </a:r>
            <a:r>
              <a:rPr lang="en-IE" dirty="0"/>
              <a:t>R-squared: </a:t>
            </a:r>
            <a:r>
              <a:rPr lang="en-IE" dirty="0" smtClean="0"/>
              <a:t>0.3567</a:t>
            </a:r>
          </a:p>
          <a:p>
            <a:r>
              <a:rPr lang="en-IE" dirty="0" smtClean="0"/>
              <a:t>So this model explains 35.67% of the variance in comparison to 35% for model1</a:t>
            </a:r>
            <a:endParaRPr lang="en-IE" dirty="0"/>
          </a:p>
        </p:txBody>
      </p:sp>
    </p:spTree>
    <p:extLst>
      <p:ext uri="{BB962C8B-B14F-4D97-AF65-F5344CB8AC3E}">
        <p14:creationId xmlns:p14="http://schemas.microsoft.com/office/powerpoint/2010/main" val="40483060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Multiple Linear Regression</a:t>
            </a:r>
            <a:endParaRPr lang="en-IE" dirty="0"/>
          </a:p>
        </p:txBody>
      </p:sp>
      <p:sp>
        <p:nvSpPr>
          <p:cNvPr id="3" name="Content Placeholder 2"/>
          <p:cNvSpPr>
            <a:spLocks noGrp="1"/>
          </p:cNvSpPr>
          <p:nvPr>
            <p:ph sz="quarter" idx="1"/>
          </p:nvPr>
        </p:nvSpPr>
        <p:spPr/>
        <p:txBody>
          <a:bodyPr/>
          <a:lstStyle/>
          <a:p>
            <a:r>
              <a:rPr lang="en-IE" dirty="0"/>
              <a:t>Our regression equation:</a:t>
            </a:r>
          </a:p>
          <a:p>
            <a:r>
              <a:rPr lang="en-IE" dirty="0" err="1"/>
              <a:t>Normexam</a:t>
            </a:r>
            <a:r>
              <a:rPr lang="en-IE" dirty="0"/>
              <a:t>=-</a:t>
            </a:r>
            <a:r>
              <a:rPr lang="en-IE" dirty="0" smtClean="0"/>
              <a:t>0.10+0.59*standlrt+0.17*girl</a:t>
            </a:r>
          </a:p>
          <a:p>
            <a:r>
              <a:rPr lang="en-IE" dirty="0" smtClean="0"/>
              <a:t>Lets explore what this means</a:t>
            </a:r>
          </a:p>
          <a:p>
            <a:pPr lvl="1"/>
            <a:r>
              <a:rPr lang="en-IE" dirty="0" smtClean="0"/>
              <a:t>For a boy their score for </a:t>
            </a:r>
            <a:r>
              <a:rPr lang="en-IE" dirty="0" err="1" smtClean="0"/>
              <a:t>normexam</a:t>
            </a:r>
            <a:r>
              <a:rPr lang="en-IE" dirty="0" smtClean="0"/>
              <a:t> on average increases by  0.49 from their </a:t>
            </a:r>
            <a:r>
              <a:rPr lang="en-IE" dirty="0" err="1" smtClean="0"/>
              <a:t>standlrt</a:t>
            </a:r>
            <a:r>
              <a:rPr lang="en-IE" dirty="0" smtClean="0"/>
              <a:t> score:</a:t>
            </a:r>
          </a:p>
          <a:p>
            <a:pPr lvl="2"/>
            <a:r>
              <a:rPr lang="en-IE" dirty="0" err="1" smtClean="0"/>
              <a:t>Normexam</a:t>
            </a:r>
            <a:r>
              <a:rPr lang="en-IE" dirty="0" smtClean="0"/>
              <a:t>=-0.10+0.59*standlrt+0 #since girl is 0 for </a:t>
            </a:r>
            <a:r>
              <a:rPr lang="en-IE" dirty="0" smtClean="0"/>
              <a:t>boys</a:t>
            </a:r>
            <a:endParaRPr lang="en-IE" dirty="0" smtClean="0"/>
          </a:p>
          <a:p>
            <a:pPr lvl="1"/>
            <a:r>
              <a:rPr lang="en-IE" dirty="0" smtClean="0"/>
              <a:t>For a girl  their score increases by 0.66 from their </a:t>
            </a:r>
            <a:r>
              <a:rPr lang="en-IE" dirty="0" err="1" smtClean="0"/>
              <a:t>standlrt</a:t>
            </a:r>
            <a:r>
              <a:rPr lang="en-IE" dirty="0" smtClean="0"/>
              <a:t> score:</a:t>
            </a:r>
          </a:p>
          <a:p>
            <a:pPr lvl="2"/>
            <a:r>
              <a:rPr lang="en-IE" dirty="0" err="1" smtClean="0"/>
              <a:t>Normexam</a:t>
            </a:r>
            <a:r>
              <a:rPr lang="en-IE" dirty="0" smtClean="0"/>
              <a:t>=-0.10+0.59*standlrt+0.17</a:t>
            </a:r>
          </a:p>
          <a:p>
            <a:pPr lvl="2"/>
            <a:r>
              <a:rPr lang="en-IE" dirty="0" smtClean="0"/>
              <a:t>So being a girl is on average adding 0.17 to your score at age 16 </a:t>
            </a:r>
          </a:p>
          <a:p>
            <a:pPr lvl="2"/>
            <a:r>
              <a:rPr lang="en-IE" dirty="0" smtClean="0"/>
              <a:t>So there is a positive differential effect </a:t>
            </a:r>
            <a:endParaRPr lang="en-IE" dirty="0"/>
          </a:p>
        </p:txBody>
      </p:sp>
    </p:spTree>
    <p:extLst>
      <p:ext uri="{BB962C8B-B14F-4D97-AF65-F5344CB8AC3E}">
        <p14:creationId xmlns:p14="http://schemas.microsoft.com/office/powerpoint/2010/main" val="17916574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Linear Regression </a:t>
            </a:r>
            <a:endParaRPr lang="en-IE" dirty="0"/>
          </a:p>
        </p:txBody>
      </p:sp>
      <p:sp>
        <p:nvSpPr>
          <p:cNvPr id="6" name="Content Placeholder 5"/>
          <p:cNvSpPr>
            <a:spLocks noGrp="1"/>
          </p:cNvSpPr>
          <p:nvPr>
            <p:ph sz="quarter" idx="1"/>
          </p:nvPr>
        </p:nvSpPr>
        <p:spPr/>
        <p:txBody>
          <a:bodyPr>
            <a:normAutofit lnSpcReduction="10000"/>
          </a:bodyPr>
          <a:lstStyle/>
          <a:p>
            <a:r>
              <a:rPr lang="en-IE" dirty="0" smtClean="0"/>
              <a:t>Four important statistics</a:t>
            </a:r>
          </a:p>
          <a:p>
            <a:pPr lvl="1"/>
            <a:r>
              <a:rPr lang="en-IE" dirty="0" smtClean="0"/>
              <a:t>F statistic</a:t>
            </a:r>
          </a:p>
          <a:p>
            <a:pPr lvl="2"/>
            <a:r>
              <a:rPr lang="en-IE" dirty="0" smtClean="0"/>
              <a:t>Whether the model as a whole predicts the dependent variable</a:t>
            </a:r>
          </a:p>
          <a:p>
            <a:pPr lvl="2"/>
            <a:r>
              <a:rPr lang="en-IE" dirty="0" smtClean="0"/>
              <a:t>Its statistical </a:t>
            </a:r>
            <a:r>
              <a:rPr lang="en-IE" dirty="0"/>
              <a:t>s</a:t>
            </a:r>
            <a:r>
              <a:rPr lang="en-IE" dirty="0" smtClean="0"/>
              <a:t>ignificance is the significance of the model </a:t>
            </a:r>
          </a:p>
          <a:p>
            <a:pPr lvl="1"/>
            <a:r>
              <a:rPr lang="en-IE" dirty="0" smtClean="0"/>
              <a:t>Regression coefficients (Beta values)</a:t>
            </a:r>
          </a:p>
          <a:p>
            <a:pPr lvl="2"/>
            <a:r>
              <a:rPr lang="en-IE" dirty="0" smtClean="0"/>
              <a:t>Measure the strength and direction of relationships between independent variables and the dependent variance</a:t>
            </a:r>
          </a:p>
          <a:p>
            <a:pPr lvl="1"/>
            <a:r>
              <a:rPr lang="en-IE" dirty="0" smtClean="0"/>
              <a:t>Significance scores for the regression coefficients</a:t>
            </a:r>
          </a:p>
          <a:p>
            <a:pPr lvl="2"/>
            <a:r>
              <a:rPr lang="en-IE" dirty="0" smtClean="0"/>
              <a:t>Tell us whether the contribution of each variable is statistically significant</a:t>
            </a:r>
          </a:p>
          <a:p>
            <a:pPr lvl="1"/>
            <a:r>
              <a:rPr lang="en-IE" dirty="0" smtClean="0"/>
              <a:t>R</a:t>
            </a:r>
            <a:r>
              <a:rPr lang="en-IE" baseline="30000" dirty="0" smtClean="0"/>
              <a:t>2</a:t>
            </a:r>
            <a:r>
              <a:rPr lang="en-IE" dirty="0" smtClean="0"/>
              <a:t> statistic or Adjusted R</a:t>
            </a:r>
            <a:r>
              <a:rPr lang="en-IE" baseline="30000" dirty="0" smtClean="0"/>
              <a:t>2</a:t>
            </a:r>
            <a:r>
              <a:rPr lang="en-IE" dirty="0" smtClean="0"/>
              <a:t> Statistic</a:t>
            </a:r>
          </a:p>
          <a:p>
            <a:pPr lvl="2"/>
            <a:r>
              <a:rPr lang="en-IE" dirty="0" smtClean="0"/>
              <a:t>Measures the model’s overall predictive power and the extent to which the variables explain the variation found in the dependent variable</a:t>
            </a:r>
            <a:endParaRPr lang="en-IE" dirty="0"/>
          </a:p>
        </p:txBody>
      </p:sp>
    </p:spTree>
    <p:extLst>
      <p:ext uri="{BB962C8B-B14F-4D97-AF65-F5344CB8AC3E}">
        <p14:creationId xmlns:p14="http://schemas.microsoft.com/office/powerpoint/2010/main" val="31192728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GB" dirty="0" smtClean="0">
                <a:sym typeface="Symbol" pitchFamily="18" charset="2"/>
              </a:rPr>
              <a:t>How to Interpret Beta Values</a:t>
            </a:r>
            <a:r>
              <a:rPr lang="en-GB" dirty="0" smtClean="0"/>
              <a:t> </a:t>
            </a:r>
            <a:endParaRPr lang="en-GB" dirty="0"/>
          </a:p>
        </p:txBody>
      </p:sp>
      <p:sp>
        <p:nvSpPr>
          <p:cNvPr id="274435" name="Rectangle 3"/>
          <p:cNvSpPr>
            <a:spLocks noGrp="1" noChangeArrowheads="1"/>
          </p:cNvSpPr>
          <p:nvPr>
            <p:ph type="body" idx="1"/>
          </p:nvPr>
        </p:nvSpPr>
        <p:spPr/>
        <p:txBody>
          <a:bodyPr/>
          <a:lstStyle/>
          <a:p>
            <a:r>
              <a:rPr lang="en-GB" dirty="0" smtClean="0"/>
              <a:t>Beta values:</a:t>
            </a:r>
          </a:p>
          <a:p>
            <a:pPr lvl="1"/>
            <a:r>
              <a:rPr lang="en-GB" dirty="0" smtClean="0"/>
              <a:t>the change in the outcome associated with a unit change in the predictor.</a:t>
            </a:r>
          </a:p>
          <a:p>
            <a:r>
              <a:rPr lang="en-GB" dirty="0" smtClean="0"/>
              <a:t>Standardised beta values:</a:t>
            </a:r>
          </a:p>
          <a:p>
            <a:pPr lvl="1"/>
            <a:r>
              <a:rPr lang="en-GB" dirty="0" smtClean="0"/>
              <a:t>tell us the same but expressed as standard deviations.</a:t>
            </a:r>
          </a:p>
          <a:p>
            <a:r>
              <a:rPr lang="en-GB" dirty="0" smtClean="0"/>
              <a:t>If we have standardised our variables in advance this will be virtually the same.</a:t>
            </a:r>
            <a:endParaRPr lang="en-GB" dirty="0"/>
          </a:p>
        </p:txBody>
      </p:sp>
    </p:spTree>
    <p:extLst>
      <p:ext uri="{BB962C8B-B14F-4D97-AF65-F5344CB8AC3E}">
        <p14:creationId xmlns:p14="http://schemas.microsoft.com/office/powerpoint/2010/main" val="7592463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R</a:t>
            </a:r>
            <a:r>
              <a:rPr lang="en-IE" baseline="30000" dirty="0" smtClean="0"/>
              <a:t>2 </a:t>
            </a:r>
            <a:r>
              <a:rPr lang="en-IE" dirty="0" smtClean="0"/>
              <a:t>V Adjusted </a:t>
            </a:r>
            <a:r>
              <a:rPr lang="en-IE" dirty="0"/>
              <a:t>R</a:t>
            </a:r>
            <a:r>
              <a:rPr lang="en-IE" baseline="30000" dirty="0"/>
              <a:t>2</a:t>
            </a:r>
            <a:endParaRPr lang="en-IE" dirty="0"/>
          </a:p>
        </p:txBody>
      </p:sp>
      <p:sp>
        <p:nvSpPr>
          <p:cNvPr id="6" name="Content Placeholder 5"/>
          <p:cNvSpPr>
            <a:spLocks noGrp="1"/>
          </p:cNvSpPr>
          <p:nvPr>
            <p:ph sz="quarter" idx="1"/>
          </p:nvPr>
        </p:nvSpPr>
        <p:spPr/>
        <p:txBody>
          <a:bodyPr>
            <a:normAutofit/>
          </a:bodyPr>
          <a:lstStyle/>
          <a:p>
            <a:r>
              <a:rPr lang="en-IE" dirty="0"/>
              <a:t>Every time you add a predictor to a model, the R-squared increases, even if due to chance alone. It never decreases. </a:t>
            </a:r>
            <a:endParaRPr lang="en-IE" dirty="0" smtClean="0"/>
          </a:p>
          <a:p>
            <a:pPr lvl="1"/>
            <a:r>
              <a:rPr lang="en-IE" dirty="0" smtClean="0"/>
              <a:t>Therefore, </a:t>
            </a:r>
            <a:r>
              <a:rPr lang="en-IE" dirty="0"/>
              <a:t>a model with more terms may appear to have a better fit simply because it has more terms</a:t>
            </a:r>
            <a:r>
              <a:rPr lang="en-IE" dirty="0" smtClean="0"/>
              <a:t>.</a:t>
            </a:r>
          </a:p>
          <a:p>
            <a:r>
              <a:rPr lang="en-IE" dirty="0"/>
              <a:t>If a model has too many predictors </a:t>
            </a:r>
            <a:r>
              <a:rPr lang="en-IE" dirty="0" smtClean="0"/>
              <a:t>it </a:t>
            </a:r>
            <a:r>
              <a:rPr lang="en-IE" dirty="0"/>
              <a:t>begins to model the random noise in the data. </a:t>
            </a:r>
            <a:endParaRPr lang="en-IE" dirty="0" smtClean="0"/>
          </a:p>
          <a:p>
            <a:pPr lvl="1"/>
            <a:r>
              <a:rPr lang="en-IE" dirty="0" smtClean="0"/>
              <a:t>This </a:t>
            </a:r>
            <a:r>
              <a:rPr lang="en-IE" dirty="0"/>
              <a:t>condition is known as overfitting the model and it produces misleadingly high R-squared values and a lessened ability to make predictions.</a:t>
            </a:r>
            <a:endParaRPr lang="en-IE" dirty="0" smtClean="0"/>
          </a:p>
          <a:p>
            <a:r>
              <a:rPr lang="en-IE" dirty="0" smtClean="0"/>
              <a:t>Adjusted </a:t>
            </a:r>
            <a:r>
              <a:rPr lang="en-IE" dirty="0"/>
              <a:t>R</a:t>
            </a:r>
            <a:r>
              <a:rPr lang="en-IE" baseline="30000" dirty="0"/>
              <a:t>2</a:t>
            </a:r>
            <a:r>
              <a:rPr lang="en-IE" dirty="0"/>
              <a:t> </a:t>
            </a:r>
          </a:p>
          <a:p>
            <a:pPr lvl="1"/>
            <a:r>
              <a:rPr lang="en-IE" dirty="0"/>
              <a:t>A</a:t>
            </a:r>
            <a:r>
              <a:rPr lang="en-IE" dirty="0" smtClean="0"/>
              <a:t>djusts </a:t>
            </a:r>
            <a:r>
              <a:rPr lang="en-IE" dirty="0"/>
              <a:t>value of R</a:t>
            </a:r>
            <a:r>
              <a:rPr lang="en-IE" baseline="30000" dirty="0"/>
              <a:t>2</a:t>
            </a:r>
            <a:r>
              <a:rPr lang="en-IE" dirty="0"/>
              <a:t> based on number of variables in the </a:t>
            </a:r>
            <a:r>
              <a:rPr lang="en-IE" dirty="0" smtClean="0"/>
              <a:t>model</a:t>
            </a:r>
          </a:p>
          <a:p>
            <a:pPr lvl="1"/>
            <a:r>
              <a:rPr lang="en-IE" dirty="0" smtClean="0"/>
              <a:t>Report Adjusted R</a:t>
            </a:r>
            <a:r>
              <a:rPr lang="en-IE" baseline="30000" dirty="0" smtClean="0"/>
              <a:t>2</a:t>
            </a:r>
            <a:r>
              <a:rPr lang="en-IE" dirty="0" smtClean="0"/>
              <a:t> for multiple linear regression</a:t>
            </a:r>
            <a:endParaRPr lang="en-IE" dirty="0"/>
          </a:p>
          <a:p>
            <a:endParaRPr lang="en-IE" b="1" dirty="0"/>
          </a:p>
        </p:txBody>
      </p:sp>
    </p:spTree>
    <p:extLst>
      <p:ext uri="{BB962C8B-B14F-4D97-AF65-F5344CB8AC3E}">
        <p14:creationId xmlns:p14="http://schemas.microsoft.com/office/powerpoint/2010/main" val="2269970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Before Regression</a:t>
            </a:r>
            <a:endParaRPr lang="en-IE" dirty="0"/>
          </a:p>
        </p:txBody>
      </p:sp>
      <p:sp>
        <p:nvSpPr>
          <p:cNvPr id="3" name="Content Placeholder 2"/>
          <p:cNvSpPr>
            <a:spLocks noGrp="1"/>
          </p:cNvSpPr>
          <p:nvPr>
            <p:ph sz="quarter" idx="1"/>
          </p:nvPr>
        </p:nvSpPr>
        <p:spPr/>
        <p:txBody>
          <a:bodyPr/>
          <a:lstStyle/>
          <a:p>
            <a:r>
              <a:rPr lang="en-IE" dirty="0" smtClean="0"/>
              <a:t>We need to establish evidence to support going ahead with building a predictive model</a:t>
            </a:r>
          </a:p>
          <a:p>
            <a:r>
              <a:rPr lang="en-IE" dirty="0" smtClean="0"/>
              <a:t>If we are asserting a relationship</a:t>
            </a:r>
          </a:p>
          <a:p>
            <a:pPr lvl="1"/>
            <a:r>
              <a:rPr lang="en-IE" dirty="0" smtClean="0"/>
              <a:t>We need to investigate if there is any evidence of a relationship using correlation and make a decision based on the results (strength, direction etc.)</a:t>
            </a:r>
          </a:p>
          <a:p>
            <a:r>
              <a:rPr lang="en-IE" dirty="0" smtClean="0"/>
              <a:t>If we are asserting a differential effect for different groups</a:t>
            </a:r>
          </a:p>
          <a:p>
            <a:pPr lvl="1"/>
            <a:r>
              <a:rPr lang="en-IE" dirty="0" smtClean="0"/>
              <a:t>We need to investigate if there is any difference using either the appropriate test and make a decision based on the result</a:t>
            </a:r>
          </a:p>
        </p:txBody>
      </p:sp>
    </p:spTree>
    <p:extLst>
      <p:ext uri="{BB962C8B-B14F-4D97-AF65-F5344CB8AC3E}">
        <p14:creationId xmlns:p14="http://schemas.microsoft.com/office/powerpoint/2010/main" val="2951457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Example – Linear Regression</a:t>
            </a:r>
            <a:endParaRPr lang="en-IE" dirty="0"/>
          </a:p>
        </p:txBody>
      </p:sp>
      <p:sp>
        <p:nvSpPr>
          <p:cNvPr id="3" name="Content Placeholder 2"/>
          <p:cNvSpPr>
            <a:spLocks noGrp="1"/>
          </p:cNvSpPr>
          <p:nvPr>
            <p:ph sz="quarter" idx="1"/>
          </p:nvPr>
        </p:nvSpPr>
        <p:spPr/>
        <p:txBody>
          <a:bodyPr/>
          <a:lstStyle/>
          <a:p>
            <a:r>
              <a:rPr lang="en-IE" dirty="0" smtClean="0"/>
              <a:t>Suppose we want to look at what variables predict a child’s maths score aged 16 in the UK ( GCSE)</a:t>
            </a:r>
          </a:p>
          <a:p>
            <a:r>
              <a:rPr lang="en-IE" dirty="0" smtClean="0"/>
              <a:t>We have a theory that their achievement on a standard maths test at aged 7 is a good predictor</a:t>
            </a:r>
            <a:endParaRPr lang="en-IE" dirty="0"/>
          </a:p>
        </p:txBody>
      </p:sp>
    </p:spTree>
    <p:extLst>
      <p:ext uri="{BB962C8B-B14F-4D97-AF65-F5344CB8AC3E}">
        <p14:creationId xmlns:p14="http://schemas.microsoft.com/office/powerpoint/2010/main" val="3131901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Simple Example</a:t>
            </a:r>
            <a:endParaRPr lang="en-IE" dirty="0"/>
          </a:p>
        </p:txBody>
      </p:sp>
      <p:sp>
        <p:nvSpPr>
          <p:cNvPr id="7" name="Text Placeholder 6"/>
          <p:cNvSpPr>
            <a:spLocks noGrp="1"/>
          </p:cNvSpPr>
          <p:nvPr>
            <p:ph type="body" idx="2"/>
          </p:nvPr>
        </p:nvSpPr>
        <p:spPr/>
        <p:txBody>
          <a:bodyPr/>
          <a:lstStyle/>
          <a:p>
            <a:r>
              <a:rPr lang="en-IE" dirty="0" smtClean="0"/>
              <a:t>For a simple one predictor model.</a:t>
            </a:r>
          </a:p>
          <a:p>
            <a:r>
              <a:rPr lang="en-IE" dirty="0" smtClean="0"/>
              <a:t>‘</a:t>
            </a:r>
            <a:r>
              <a:rPr lang="en-IE" dirty="0"/>
              <a:t>y’ is the response variable to be predicted (in this case GCSE Score</a:t>
            </a:r>
            <a:r>
              <a:rPr lang="en-IE" dirty="0" smtClean="0"/>
              <a:t>) – the dependent variable</a:t>
            </a:r>
          </a:p>
          <a:p>
            <a:endParaRPr lang="en-IE" dirty="0"/>
          </a:p>
          <a:p>
            <a:r>
              <a:rPr lang="en-IE" dirty="0" smtClean="0"/>
              <a:t>This is a simple correlation.</a:t>
            </a:r>
          </a:p>
        </p:txBody>
      </p:sp>
      <p:sp>
        <p:nvSpPr>
          <p:cNvPr id="6" name="Content Placeholder 5"/>
          <p:cNvSpPr>
            <a:spLocks noGrp="1"/>
          </p:cNvSpPr>
          <p:nvPr>
            <p:ph sz="quarter" idx="1"/>
          </p:nvPr>
        </p:nvSpPr>
        <p:spPr/>
        <p:txBody>
          <a:bodyPr/>
          <a:lstStyle/>
          <a:p>
            <a:endParaRPr lang="en-IE" dirty="0"/>
          </a:p>
        </p:txBody>
      </p:sp>
      <p:sp>
        <p:nvSpPr>
          <p:cNvPr id="8" name="TextBox 7"/>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3" name="Group 12"/>
          <p:cNvGrpSpPr/>
          <p:nvPr/>
        </p:nvGrpSpPr>
        <p:grpSpPr>
          <a:xfrm>
            <a:off x="467544" y="1772816"/>
            <a:ext cx="5112568" cy="3079762"/>
            <a:chOff x="467544" y="1772816"/>
            <a:chExt cx="5112568" cy="3079762"/>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11" name="TextBox 10"/>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14" name="Rectangle 13"/>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5" name="TextBox 14"/>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a + bx + e</a:t>
            </a:r>
            <a:endParaRPr lang="en-IE" sz="2400" b="1" dirty="0"/>
          </a:p>
        </p:txBody>
      </p:sp>
    </p:spTree>
    <p:extLst>
      <p:ext uri="{BB962C8B-B14F-4D97-AF65-F5344CB8AC3E}">
        <p14:creationId xmlns:p14="http://schemas.microsoft.com/office/powerpoint/2010/main" val="3564490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p:txBody>
          <a:bodyPr/>
          <a:lstStyle/>
          <a:p>
            <a:r>
              <a:rPr lang="en-IE" dirty="0"/>
              <a:t>‘x’ is the predictor variable (in this case Maths </a:t>
            </a:r>
            <a:r>
              <a:rPr lang="en-IE" dirty="0" smtClean="0"/>
              <a:t>Score aged 7) – independent variable</a:t>
            </a:r>
            <a:endParaRPr lang="en-IE" dirty="0"/>
          </a:p>
        </p:txBody>
      </p:sp>
      <p:sp>
        <p:nvSpPr>
          <p:cNvPr id="6" name="Content Placeholder 5"/>
          <p:cNvSpPr>
            <a:spLocks noGrp="1"/>
          </p:cNvSpPr>
          <p:nvPr>
            <p:ph sz="quarter" idx="1"/>
          </p:nvPr>
        </p:nvSpPr>
        <p:spPr/>
        <p:txBody>
          <a:bodyPr/>
          <a:lstStyle/>
          <a:p>
            <a:endParaRPr lang="en-IE" dirty="0"/>
          </a:p>
        </p:txBody>
      </p:sp>
      <p:sp>
        <p:nvSpPr>
          <p:cNvPr id="8" name="TextBox 7"/>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a:t>
            </a:r>
            <a:endParaRPr lang="en-IE" dirty="0"/>
          </a:p>
        </p:txBody>
      </p:sp>
      <p:grpSp>
        <p:nvGrpSpPr>
          <p:cNvPr id="12" name="Group 11"/>
          <p:cNvGrpSpPr/>
          <p:nvPr/>
        </p:nvGrpSpPr>
        <p:grpSpPr>
          <a:xfrm>
            <a:off x="467544" y="1772816"/>
            <a:ext cx="5112568" cy="3079762"/>
            <a:chOff x="467544" y="1772816"/>
            <a:chExt cx="5112568" cy="3079762"/>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15" name="TextBox 14"/>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17" name="Rectangle 16"/>
          <p:cNvSpPr/>
          <p:nvPr/>
        </p:nvSpPr>
        <p:spPr>
          <a:xfrm>
            <a:off x="4351897" y="4302388"/>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8" name="TextBox 17"/>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a + bx + e</a:t>
            </a:r>
            <a:endParaRPr lang="en-IE" sz="2400" b="1" dirty="0"/>
          </a:p>
        </p:txBody>
      </p:sp>
    </p:spTree>
    <p:extLst>
      <p:ext uri="{BB962C8B-B14F-4D97-AF65-F5344CB8AC3E}">
        <p14:creationId xmlns:p14="http://schemas.microsoft.com/office/powerpoint/2010/main" val="1611831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381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2058</TotalTime>
  <Words>3752</Words>
  <Application>Microsoft Office PowerPoint</Application>
  <PresentationFormat>On-screen Show (4:3)</PresentationFormat>
  <Paragraphs>357</Paragraphs>
  <Slides>58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Origin</vt:lpstr>
      <vt:lpstr>Equation</vt:lpstr>
      <vt:lpstr>Probability and Statistical Inference</vt:lpstr>
      <vt:lpstr>Predictive Models</vt:lpstr>
      <vt:lpstr>Linear Regression </vt:lpstr>
      <vt:lpstr>Predictive model – what does it allow you do?</vt:lpstr>
      <vt:lpstr>What is Linear Regression?</vt:lpstr>
      <vt:lpstr>Before Regression</vt:lpstr>
      <vt:lpstr>Simple Example – Linear Regression</vt:lpstr>
      <vt:lpstr>Simple Example</vt:lpstr>
      <vt:lpstr>Simple Example</vt:lpstr>
      <vt:lpstr>Simple Example</vt:lpstr>
      <vt:lpstr>Simple Example</vt:lpstr>
      <vt:lpstr>Simple Example</vt:lpstr>
      <vt:lpstr>Simple Example</vt:lpstr>
      <vt:lpstr>Simple Example</vt:lpstr>
      <vt:lpstr>Residuals</vt:lpstr>
      <vt:lpstr>Using our model</vt:lpstr>
      <vt:lpstr>Using our model</vt:lpstr>
      <vt:lpstr>Using our model</vt:lpstr>
      <vt:lpstr>Using our model</vt:lpstr>
      <vt:lpstr>Sample Dataset (Regression.sav)</vt:lpstr>
      <vt:lpstr>Simple Linear Regression </vt:lpstr>
      <vt:lpstr>Simple Linear Regression</vt:lpstr>
      <vt:lpstr>Simple Linear Regression</vt:lpstr>
      <vt:lpstr>Simple Linear Regression</vt:lpstr>
      <vt:lpstr>Simple Linear Regression </vt:lpstr>
      <vt:lpstr>Simple Linear Regression </vt:lpstr>
      <vt:lpstr>Simple Linear Regression</vt:lpstr>
      <vt:lpstr>How Good is the Model?</vt:lpstr>
      <vt:lpstr>How Good is the Model?</vt:lpstr>
      <vt:lpstr>How good is the model?</vt:lpstr>
      <vt:lpstr>Sums of Squares</vt:lpstr>
      <vt:lpstr>Simple Linear Regression</vt:lpstr>
      <vt:lpstr>Simple Linear Regression</vt:lpstr>
      <vt:lpstr>Sums of Squares</vt:lpstr>
      <vt:lpstr>Testing the Model: ANOVA</vt:lpstr>
      <vt:lpstr>Simple Linear Regression</vt:lpstr>
      <vt:lpstr>Testing the Model: R2</vt:lpstr>
      <vt:lpstr>Simple Linear Regression</vt:lpstr>
      <vt:lpstr>Simple Linear Regression</vt:lpstr>
      <vt:lpstr>Simple Linear Regression</vt:lpstr>
      <vt:lpstr>Simple Linear Regression</vt:lpstr>
      <vt:lpstr>Simple Linear Regression</vt:lpstr>
      <vt:lpstr>What is Multiple Regression?</vt:lpstr>
      <vt:lpstr>Multiple Regression as an Equation</vt:lpstr>
      <vt:lpstr>Dummy variables</vt:lpstr>
      <vt:lpstr>Our regression dataset (Regression.sav)</vt:lpstr>
      <vt:lpstr>Dummy Variables</vt:lpstr>
      <vt:lpstr>Dummy variables</vt:lpstr>
      <vt:lpstr>Recoding Variables</vt:lpstr>
      <vt:lpstr>Adding Girl to the model</vt:lpstr>
      <vt:lpstr>Example</vt:lpstr>
      <vt:lpstr>Multiple Linear Regression</vt:lpstr>
      <vt:lpstr>Multiple Linear Regression</vt:lpstr>
      <vt:lpstr>How good a fit is this second model?</vt:lpstr>
      <vt:lpstr>Multiple Linear Regression</vt:lpstr>
      <vt:lpstr>Linear Regression </vt:lpstr>
      <vt:lpstr>How to Interpret Beta Values </vt:lpstr>
      <vt:lpstr>R2 V Adjusted R2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Statistical Inference</dc:title>
  <dc:creator>DIT</dc:creator>
  <cp:lastModifiedBy>DIT</cp:lastModifiedBy>
  <cp:revision>385</cp:revision>
  <dcterms:created xsi:type="dcterms:W3CDTF">2015-10-13T15:34:37Z</dcterms:created>
  <dcterms:modified xsi:type="dcterms:W3CDTF">2018-11-06T19:44:26Z</dcterms:modified>
</cp:coreProperties>
</file>