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258" r:id="rId3"/>
    <p:sldId id="836" r:id="rId4"/>
    <p:sldId id="774" r:id="rId5"/>
    <p:sldId id="775" r:id="rId6"/>
    <p:sldId id="776" r:id="rId7"/>
    <p:sldId id="301" r:id="rId8"/>
    <p:sldId id="602" r:id="rId9"/>
    <p:sldId id="464" r:id="rId10"/>
    <p:sldId id="304" r:id="rId11"/>
    <p:sldId id="307" r:id="rId12"/>
    <p:sldId id="838" r:id="rId13"/>
    <p:sldId id="466" r:id="rId14"/>
    <p:sldId id="402" r:id="rId15"/>
    <p:sldId id="403" r:id="rId16"/>
    <p:sldId id="404" r:id="rId17"/>
    <p:sldId id="603" r:id="rId18"/>
    <p:sldId id="873" r:id="rId19"/>
    <p:sldId id="874" r:id="rId20"/>
    <p:sldId id="876" r:id="rId21"/>
    <p:sldId id="424" r:id="rId22"/>
    <p:sldId id="605" r:id="rId23"/>
    <p:sldId id="881" r:id="rId24"/>
    <p:sldId id="892" r:id="rId25"/>
    <p:sldId id="883" r:id="rId26"/>
    <p:sldId id="884" r:id="rId27"/>
    <p:sldId id="885" r:id="rId28"/>
    <p:sldId id="882" r:id="rId29"/>
    <p:sldId id="886" r:id="rId30"/>
    <p:sldId id="832" r:id="rId31"/>
    <p:sldId id="610" r:id="rId32"/>
    <p:sldId id="611" r:id="rId33"/>
    <p:sldId id="612" r:id="rId34"/>
    <p:sldId id="869" r:id="rId35"/>
    <p:sldId id="868" r:id="rId36"/>
    <p:sldId id="613" r:id="rId37"/>
    <p:sldId id="899" r:id="rId38"/>
    <p:sldId id="857" r:id="rId39"/>
    <p:sldId id="841" r:id="rId40"/>
    <p:sldId id="842" r:id="rId41"/>
    <p:sldId id="614" r:id="rId42"/>
    <p:sldId id="844" r:id="rId43"/>
    <p:sldId id="866" r:id="rId44"/>
    <p:sldId id="615" r:id="rId45"/>
    <p:sldId id="865" r:id="rId46"/>
    <p:sldId id="855" r:id="rId47"/>
    <p:sldId id="856" r:id="rId48"/>
    <p:sldId id="870" r:id="rId49"/>
    <p:sldId id="871" r:id="rId50"/>
    <p:sldId id="851" r:id="rId51"/>
    <p:sldId id="850" r:id="rId52"/>
    <p:sldId id="622" r:id="rId53"/>
    <p:sldId id="872" r:id="rId54"/>
    <p:sldId id="626" r:id="rId55"/>
    <p:sldId id="627" r:id="rId56"/>
    <p:sldId id="628" r:id="rId57"/>
    <p:sldId id="629" r:id="rId58"/>
    <p:sldId id="634" r:id="rId59"/>
    <p:sldId id="635" r:id="rId60"/>
    <p:sldId id="637" r:id="rId61"/>
    <p:sldId id="638" r:id="rId62"/>
    <p:sldId id="639" r:id="rId63"/>
    <p:sldId id="640" r:id="rId64"/>
    <p:sldId id="641" r:id="rId65"/>
    <p:sldId id="642" r:id="rId66"/>
    <p:sldId id="644" r:id="rId67"/>
    <p:sldId id="646" r:id="rId68"/>
    <p:sldId id="645" r:id="rId69"/>
    <p:sldId id="893" r:id="rId70"/>
    <p:sldId id="894" r:id="rId71"/>
    <p:sldId id="895" r:id="rId72"/>
    <p:sldId id="896" r:id="rId73"/>
    <p:sldId id="897" r:id="rId74"/>
    <p:sldId id="898" r:id="rId75"/>
    <p:sldId id="90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sorterViewPr>
    <p:cViewPr>
      <p:scale>
        <a:sx n="100" d="100"/>
        <a:sy n="100" d="100"/>
      </p:scale>
      <p:origin x="0" y="-97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D809-4254-4BB0-AAD1-5A228739B9B0}" type="datetimeFigureOut">
              <a:rPr lang="en-IE" smtClean="0"/>
              <a:t>14/11/2018</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56092-1756-4081-9979-36BCB3FBE215}" type="slidenum">
              <a:rPr lang="en-IE" smtClean="0"/>
              <a:t>‹#›</a:t>
            </a:fld>
            <a:endParaRPr lang="en-IE" dirty="0"/>
          </a:p>
        </p:txBody>
      </p:sp>
    </p:spTree>
    <p:extLst>
      <p:ext uri="{BB962C8B-B14F-4D97-AF65-F5344CB8AC3E}">
        <p14:creationId xmlns:p14="http://schemas.microsoft.com/office/powerpoint/2010/main" val="216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DE13B-8556-43CE-AC44-32CC1B710B79}" type="slidenum">
              <a:rPr lang="en-US"/>
              <a:pPr/>
              <a:t>10</a:t>
            </a:fld>
            <a:endParaRPr lang="en-US"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xfrm>
            <a:off x="914400" y="4343400"/>
            <a:ext cx="5029200" cy="4114800"/>
          </a:xfrm>
        </p:spPr>
        <p:txBody>
          <a:bodyPr/>
          <a:lstStyle/>
          <a:p>
            <a:pPr algn="just">
              <a:spcAft>
                <a:spcPts val="1000"/>
              </a:spcAft>
            </a:pP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11</a:t>
            </a:fld>
            <a:endParaRPr lang="en-US"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914400" y="4343400"/>
            <a:ext cx="5029200" cy="4114800"/>
          </a:xfrm>
        </p:spPr>
        <p:txBody>
          <a:bodyPr/>
          <a:lstStyle/>
          <a:p>
            <a:r>
              <a:rPr lang="en-GB" dirty="0"/>
              <a:t>A similar equation can be derived in which each predictor variable has its own coefficient, and the outcome variable is predicted from a combination of all the variables multiplied by their respective coefficients plus a residual term (see equation above).</a:t>
            </a:r>
          </a:p>
          <a:p>
            <a:r>
              <a:rPr lang="en-GB" i="1" dirty="0"/>
              <a:t>Y</a:t>
            </a:r>
            <a:r>
              <a:rPr lang="en-GB" dirty="0"/>
              <a:t> is the outcome variable, </a:t>
            </a:r>
            <a:r>
              <a:rPr lang="en-GB" i="1" dirty="0">
                <a:sym typeface="Symbol" pitchFamily="18" charset="2"/>
              </a:rPr>
              <a:t></a:t>
            </a:r>
            <a:r>
              <a:rPr lang="en-GB" i="1" baseline="-25000" dirty="0"/>
              <a:t>1</a:t>
            </a:r>
            <a:r>
              <a:rPr lang="en-GB" i="1" dirty="0"/>
              <a:t> </a:t>
            </a:r>
            <a:r>
              <a:rPr lang="en-GB" dirty="0"/>
              <a:t>is the coefficient of the first predictor (</a:t>
            </a:r>
            <a:r>
              <a:rPr lang="en-GB" i="1" dirty="0"/>
              <a:t>X</a:t>
            </a:r>
            <a:r>
              <a:rPr lang="en-GB" i="1" baseline="-25000" dirty="0"/>
              <a:t>1</a:t>
            </a:r>
            <a:r>
              <a:rPr lang="en-GB" dirty="0"/>
              <a:t>), </a:t>
            </a:r>
            <a:r>
              <a:rPr lang="en-GB" i="1" dirty="0">
                <a:sym typeface="Symbol" pitchFamily="18" charset="2"/>
              </a:rPr>
              <a:t></a:t>
            </a:r>
            <a:r>
              <a:rPr lang="en-GB" i="1" baseline="-25000" dirty="0"/>
              <a:t>2</a:t>
            </a:r>
            <a:r>
              <a:rPr lang="en-GB" dirty="0"/>
              <a:t> is the coefficient of the second predictor (</a:t>
            </a:r>
            <a:r>
              <a:rPr lang="en-GB" i="1" dirty="0"/>
              <a:t>X</a:t>
            </a:r>
            <a:r>
              <a:rPr lang="en-GB" i="1" baseline="-25000" dirty="0"/>
              <a:t>2</a:t>
            </a:r>
            <a:r>
              <a:rPr lang="en-GB" dirty="0"/>
              <a:t>), </a:t>
            </a:r>
            <a:r>
              <a:rPr lang="en-GB" i="1" dirty="0">
                <a:sym typeface="Symbol" pitchFamily="18" charset="2"/>
              </a:rPr>
              <a:t></a:t>
            </a:r>
            <a:r>
              <a:rPr lang="en-GB" i="1" baseline="-25000" dirty="0"/>
              <a:t>n</a:t>
            </a:r>
            <a:r>
              <a:rPr lang="en-GB" dirty="0"/>
              <a:t> is the coefficient of the </a:t>
            </a:r>
            <a:r>
              <a:rPr lang="en-GB" i="1" dirty="0"/>
              <a:t>n</a:t>
            </a:r>
            <a:r>
              <a:rPr lang="en-GB" baseline="30000" dirty="0"/>
              <a:t>th</a:t>
            </a:r>
            <a:r>
              <a:rPr lang="en-GB" dirty="0"/>
              <a:t> predictor (</a:t>
            </a:r>
            <a:r>
              <a:rPr lang="en-GB" i="1" dirty="0"/>
              <a:t>X</a:t>
            </a:r>
            <a:r>
              <a:rPr lang="en-GB" i="1" baseline="-25000" dirty="0"/>
              <a:t>n</a:t>
            </a:r>
            <a:r>
              <a:rPr lang="en-GB" dirty="0"/>
              <a:t>), and </a:t>
            </a:r>
            <a:r>
              <a:rPr lang="en-GB" i="1" dirty="0">
                <a:sym typeface="Symbol" pitchFamily="18" charset="2"/>
              </a:rPr>
              <a:t></a:t>
            </a:r>
            <a:r>
              <a:rPr lang="en-GB" i="1" baseline="-25000" dirty="0"/>
              <a:t>i</a:t>
            </a:r>
            <a:r>
              <a:rPr lang="en-GB" dirty="0"/>
              <a:t> is the difference between the predicted and the observed value of </a:t>
            </a:r>
            <a:r>
              <a:rPr lang="en-GB" i="1" dirty="0"/>
              <a:t>Y</a:t>
            </a:r>
            <a:r>
              <a:rPr lang="en-GB" dirty="0"/>
              <a:t> for the </a:t>
            </a:r>
            <a:r>
              <a:rPr lang="en-GB" i="1" dirty="0"/>
              <a:t>i</a:t>
            </a:r>
            <a:r>
              <a:rPr lang="en-GB" baseline="30000" dirty="0"/>
              <a:t>th</a:t>
            </a:r>
            <a:r>
              <a:rPr lang="en-GB" dirty="0"/>
              <a:t> subject. In this case, the model fitted is more complicated, but the basic principle is the same as simple regression. That is, we seek to find the linear combination of predictors that correlate maximally with the outcome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1E5BB-67FA-40DC-851F-35280E2C5364}" type="slidenum">
              <a:rPr lang="en-US"/>
              <a:pPr/>
              <a:t>31</a:t>
            </a:fld>
            <a:endParaRPr lang="en-US" dirty="0"/>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189E9-4F04-4F7E-98CB-41DB8E137580}" type="slidenum">
              <a:rPr lang="en-US"/>
              <a:pPr/>
              <a:t>32</a:t>
            </a:fld>
            <a:endParaRPr lang="en-US" dirty="0"/>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8C0F84D-088B-422D-8773-4DCB76F0F99C}" type="slidenum">
              <a:rPr lang="en-US" smtClean="0"/>
              <a:pPr/>
              <a:t>70</a:t>
            </a:fld>
            <a:endParaRPr lang="en-US"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en-GB" dirty="0" smtClean="0"/>
          </a:p>
        </p:txBody>
      </p:sp>
    </p:spTree>
    <p:extLst>
      <p:ext uri="{BB962C8B-B14F-4D97-AF65-F5344CB8AC3E}">
        <p14:creationId xmlns:p14="http://schemas.microsoft.com/office/powerpoint/2010/main" val="990683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67D989-59E2-43E1-87A3-3C4C391DADF5}" type="datetimeFigureOut">
              <a:rPr lang="en-IE" smtClean="0"/>
              <a:t>14/11/2018</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EB9FF3A8-384E-41AC-A837-7A5B90090538}"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168068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867D989-59E2-43E1-87A3-3C4C391DADF5}" type="datetimeFigureOut">
              <a:rPr lang="en-IE" smtClean="0"/>
              <a:t>14/11/2018</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EB9FF3A8-384E-41AC-A837-7A5B90090538}"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9FF3A8-384E-41AC-A837-7A5B90090538}"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9FF3A8-384E-41AC-A837-7A5B90090538}"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9FF3A8-384E-41AC-A837-7A5B90090538}"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14/11/2018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867D989-59E2-43E1-87A3-3C4C391DADF5}" type="datetimeFigureOut">
              <a:rPr lang="en-IE" smtClean="0"/>
              <a:t>14/11/2018</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9FF3A8-384E-41AC-A837-7A5B90090538}"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Probability and Statistical Inference</a:t>
            </a:r>
            <a:endParaRPr lang="en-IE" dirty="0"/>
          </a:p>
        </p:txBody>
      </p:sp>
      <p:sp>
        <p:nvSpPr>
          <p:cNvPr id="3" name="Subtitle 2"/>
          <p:cNvSpPr>
            <a:spLocks noGrp="1"/>
          </p:cNvSpPr>
          <p:nvPr>
            <p:ph type="subTitle" idx="1"/>
          </p:nvPr>
        </p:nvSpPr>
        <p:spPr/>
        <p:txBody>
          <a:bodyPr/>
          <a:lstStyle/>
          <a:p>
            <a:r>
              <a:rPr lang="en-IE" dirty="0" smtClean="0"/>
              <a:t>Multiple Linear Regression</a:t>
            </a:r>
            <a:endParaRPr lang="en-IE" dirty="0"/>
          </a:p>
        </p:txBody>
      </p:sp>
      <p:sp>
        <p:nvSpPr>
          <p:cNvPr id="4" name="TextBox 3"/>
          <p:cNvSpPr txBox="1"/>
          <p:nvPr/>
        </p:nvSpPr>
        <p:spPr>
          <a:xfrm>
            <a:off x="35496" y="5733256"/>
            <a:ext cx="8496944" cy="1200329"/>
          </a:xfrm>
          <a:prstGeom prst="rect">
            <a:avLst/>
          </a:prstGeom>
          <a:noFill/>
        </p:spPr>
        <p:txBody>
          <a:bodyPr wrap="square" rtlCol="0">
            <a:spAutoFit/>
          </a:bodyPr>
          <a:lstStyle/>
          <a:p>
            <a:r>
              <a:rPr lang="en-IE" dirty="0"/>
              <a:t>Sources used in creation of  this lecture: </a:t>
            </a:r>
          </a:p>
          <a:p>
            <a:r>
              <a:rPr lang="en-IE" dirty="0"/>
              <a:t>Statistics and Data Analysis, Peck, Olsen and Devore; Discovering Statistics Using IBM SPSS, Andy Field; Understanding Basic Statistics, </a:t>
            </a:r>
            <a:r>
              <a:rPr lang="en-IE" dirty="0" err="1"/>
              <a:t>Brase</a:t>
            </a:r>
            <a:r>
              <a:rPr lang="en-IE" dirty="0"/>
              <a:t> and </a:t>
            </a:r>
            <a:r>
              <a:rPr lang="en-IE" dirty="0" err="1"/>
              <a:t>Brase;SPSS</a:t>
            </a:r>
            <a:r>
              <a:rPr lang="en-IE" dirty="0"/>
              <a:t> Survival Manual, Julie Pallant</a:t>
            </a:r>
          </a:p>
        </p:txBody>
      </p:sp>
    </p:spTree>
    <p:extLst>
      <p:ext uri="{BB962C8B-B14F-4D97-AF65-F5344CB8AC3E}">
        <p14:creationId xmlns:p14="http://schemas.microsoft.com/office/powerpoint/2010/main" val="361752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GB" dirty="0" smtClean="0"/>
              <a:t>What is Multiple Regression?</a:t>
            </a:r>
            <a:endParaRPr lang="en-GB" dirty="0"/>
          </a:p>
        </p:txBody>
      </p:sp>
      <p:sp>
        <p:nvSpPr>
          <p:cNvPr id="210947" name="Rectangle 3"/>
          <p:cNvSpPr>
            <a:spLocks noGrp="1" noChangeArrowheads="1"/>
          </p:cNvSpPr>
          <p:nvPr>
            <p:ph sz="quarter" idx="1"/>
          </p:nvPr>
        </p:nvSpPr>
        <p:spPr/>
        <p:txBody>
          <a:bodyPr>
            <a:normAutofit/>
          </a:bodyPr>
          <a:lstStyle/>
          <a:p>
            <a:r>
              <a:rPr lang="en-GB" dirty="0" smtClean="0"/>
              <a:t>Simple linear Regression is a model to predict the value of one variable from another.</a:t>
            </a:r>
          </a:p>
          <a:p>
            <a:r>
              <a:rPr lang="en-GB" dirty="0" smtClean="0"/>
              <a:t>Multiple Regression is a natural extension of this model:</a:t>
            </a:r>
          </a:p>
          <a:p>
            <a:pPr lvl="1"/>
            <a:r>
              <a:rPr lang="en-GB" dirty="0" smtClean="0"/>
              <a:t>We use it to predict values of an outcome from several predictors.</a:t>
            </a:r>
          </a:p>
          <a:p>
            <a:pPr lvl="1"/>
            <a:r>
              <a:rPr lang="en-GB" dirty="0" smtClean="0"/>
              <a:t>It is a hypothetical model of the relationship between several variables.</a:t>
            </a:r>
            <a:endParaRPr lang="en-GB" dirty="0"/>
          </a:p>
        </p:txBody>
      </p:sp>
    </p:spTree>
    <p:extLst>
      <p:ext uri="{BB962C8B-B14F-4D97-AF65-F5344CB8AC3E}">
        <p14:creationId xmlns:p14="http://schemas.microsoft.com/office/powerpoint/2010/main" val="264272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GB" dirty="0" smtClean="0"/>
              <a:t>Multiple Regression as an Equation</a:t>
            </a:r>
            <a:endParaRPr lang="en-GB" dirty="0"/>
          </a:p>
        </p:txBody>
      </p:sp>
      <p:sp>
        <p:nvSpPr>
          <p:cNvPr id="217091" name="Rectangle 3"/>
          <p:cNvSpPr>
            <a:spLocks noGrp="1" noChangeArrowheads="1"/>
          </p:cNvSpPr>
          <p:nvPr>
            <p:ph type="body" idx="1"/>
          </p:nvPr>
        </p:nvSpPr>
        <p:spPr/>
        <p:txBody>
          <a:bodyPr>
            <a:normAutofit/>
          </a:bodyPr>
          <a:lstStyle/>
          <a:p>
            <a:r>
              <a:rPr lang="en-GB" dirty="0" smtClean="0"/>
              <a:t>With multiple regression the relationship is described using a variation of the equation of a straight line.</a:t>
            </a:r>
          </a:p>
          <a:p>
            <a:endParaRPr lang="en-GB" dirty="0"/>
          </a:p>
          <a:p>
            <a:endParaRPr lang="en-GB" dirty="0" smtClean="0"/>
          </a:p>
          <a:p>
            <a:endParaRPr lang="en-GB" dirty="0"/>
          </a:p>
          <a:p>
            <a:r>
              <a:rPr lang="en-GB" dirty="0">
                <a:sym typeface="Symbol" pitchFamily="18" charset="2"/>
              </a:rPr>
              <a:t>b</a:t>
            </a:r>
            <a:r>
              <a:rPr lang="en-GB" dirty="0"/>
              <a:t>0 is the intercept.</a:t>
            </a:r>
          </a:p>
          <a:p>
            <a:pPr lvl="1"/>
            <a:r>
              <a:rPr lang="en-GB" dirty="0"/>
              <a:t>The intercept is the value of the Y variable when all </a:t>
            </a:r>
            <a:r>
              <a:rPr lang="en-GB" dirty="0" err="1"/>
              <a:t>Xs</a:t>
            </a:r>
            <a:r>
              <a:rPr lang="en-GB" dirty="0"/>
              <a:t> = 0.</a:t>
            </a:r>
          </a:p>
          <a:p>
            <a:pPr lvl="1"/>
            <a:r>
              <a:rPr lang="en-GB" dirty="0"/>
              <a:t>This is the point at which the regression plane crosses the Y-axis (vertical</a:t>
            </a:r>
            <a:r>
              <a:rPr lang="en-GB" dirty="0" smtClean="0"/>
              <a:t>).</a:t>
            </a:r>
          </a:p>
          <a:p>
            <a:r>
              <a:rPr lang="en-GB" dirty="0">
                <a:sym typeface="Symbol" pitchFamily="18" charset="2"/>
              </a:rPr>
              <a:t>b</a:t>
            </a:r>
            <a:r>
              <a:rPr lang="en-GB" dirty="0"/>
              <a:t>1 </a:t>
            </a:r>
            <a:r>
              <a:rPr lang="en-GB" dirty="0" smtClean="0"/>
              <a:t>to </a:t>
            </a:r>
            <a:r>
              <a:rPr lang="en-GB" dirty="0" err="1" smtClean="0"/>
              <a:t>bn</a:t>
            </a:r>
            <a:r>
              <a:rPr lang="en-GB" dirty="0" smtClean="0"/>
              <a:t> are the regression </a:t>
            </a:r>
            <a:r>
              <a:rPr lang="en-GB" dirty="0"/>
              <a:t>coefficient for variable </a:t>
            </a:r>
            <a:r>
              <a:rPr lang="en-GB" dirty="0" smtClean="0"/>
              <a:t>1 to n</a:t>
            </a:r>
            <a:endParaRPr lang="en-GB" dirty="0"/>
          </a:p>
          <a:p>
            <a:endParaRPr lang="en-GB" dirty="0"/>
          </a:p>
          <a:p>
            <a:endParaRPr lang="en-GB" dirty="0"/>
          </a:p>
        </p:txBody>
      </p:sp>
      <p:graphicFrame>
        <p:nvGraphicFramePr>
          <p:cNvPr id="217092" name="Object 4"/>
          <p:cNvGraphicFramePr>
            <a:graphicFrameLocks noChangeAspect="1"/>
          </p:cNvGraphicFramePr>
          <p:nvPr>
            <p:extLst>
              <p:ext uri="{D42A27DB-BD31-4B8C-83A1-F6EECF244321}">
                <p14:modId xmlns:p14="http://schemas.microsoft.com/office/powerpoint/2010/main" val="2044856388"/>
              </p:ext>
            </p:extLst>
          </p:nvPr>
        </p:nvGraphicFramePr>
        <p:xfrm>
          <a:off x="827584" y="2236550"/>
          <a:ext cx="2838450" cy="749300"/>
        </p:xfrm>
        <a:graphic>
          <a:graphicData uri="http://schemas.openxmlformats.org/presentationml/2006/ole">
            <mc:AlternateContent xmlns:mc="http://schemas.openxmlformats.org/markup-compatibility/2006">
              <mc:Choice xmlns:v="urn:schemas-microsoft-com:vml" Requires="v">
                <p:oleObj spid="_x0000_s13034" name="Equation" r:id="rId4" imgW="723600" imgH="190440" progId="Equation.3">
                  <p:embed/>
                </p:oleObj>
              </mc:Choice>
              <mc:Fallback>
                <p:oleObj name="Equation" r:id="rId4" imgW="72360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236550"/>
                        <a:ext cx="2838450" cy="749300"/>
                      </a:xfrm>
                      <a:prstGeom prst="rect">
                        <a:avLst/>
                      </a:prstGeom>
                      <a:solidFill>
                        <a:srgbClr val="FFFF00"/>
                      </a:solidFill>
                      <a:ln w="57150">
                        <a:solidFill>
                          <a:srgbClr val="FFFF00"/>
                        </a:solidFill>
                        <a:miter lim="800000"/>
                        <a:headEnd/>
                        <a:tailEnd/>
                      </a:ln>
                      <a:effectLst>
                        <a:outerShdw blurRad="63500" dist="161645" dir="2700000" algn="ctr" rotWithShape="0">
                          <a:schemeClr val="tx1">
                            <a:alpha val="74998"/>
                          </a:schemeClr>
                        </a:outerShdw>
                      </a:effectLst>
                    </p:spPr>
                  </p:pic>
                </p:oleObj>
              </mc:Fallback>
            </mc:AlternateContent>
          </a:graphicData>
        </a:graphic>
      </p:graphicFrame>
      <p:graphicFrame>
        <p:nvGraphicFramePr>
          <p:cNvPr id="217093" name="Object 5"/>
          <p:cNvGraphicFramePr>
            <a:graphicFrameLocks noChangeAspect="1"/>
          </p:cNvGraphicFramePr>
          <p:nvPr>
            <p:extLst>
              <p:ext uri="{D42A27DB-BD31-4B8C-83A1-F6EECF244321}">
                <p14:modId xmlns:p14="http://schemas.microsoft.com/office/powerpoint/2010/main" val="4016589707"/>
              </p:ext>
            </p:extLst>
          </p:nvPr>
        </p:nvGraphicFramePr>
        <p:xfrm>
          <a:off x="3686696" y="2247652"/>
          <a:ext cx="4900613" cy="749300"/>
        </p:xfrm>
        <a:graphic>
          <a:graphicData uri="http://schemas.openxmlformats.org/presentationml/2006/ole">
            <mc:AlternateContent xmlns:mc="http://schemas.openxmlformats.org/markup-compatibility/2006">
              <mc:Choice xmlns:v="urn:schemas-microsoft-com:vml" Requires="v">
                <p:oleObj spid="_x0000_s13035" name="Equation" r:id="rId6" imgW="1244520" imgH="190440" progId="Equation.3">
                  <p:embed/>
                </p:oleObj>
              </mc:Choice>
              <mc:Fallback>
                <p:oleObj name="Equation" r:id="rId6" imgW="124452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6696" y="2247652"/>
                        <a:ext cx="4900613" cy="749300"/>
                      </a:xfrm>
                      <a:prstGeom prst="rect">
                        <a:avLst/>
                      </a:prstGeom>
                      <a:solidFill>
                        <a:srgbClr val="FFFF00"/>
                      </a:solidFill>
                      <a:ln w="57150">
                        <a:solidFill>
                          <a:srgbClr val="FFFF00"/>
                        </a:solidFill>
                        <a:miter lim="800000"/>
                        <a:headEnd/>
                        <a:tailEnd/>
                      </a:ln>
                      <a:effectLst>
                        <a:outerShdw blurRad="63500" dist="161645"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246213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Conducting Linear Regression</a:t>
            </a:r>
            <a:endParaRPr lang="en-IE" dirty="0"/>
          </a:p>
        </p:txBody>
      </p:sp>
      <p:sp>
        <p:nvSpPr>
          <p:cNvPr id="3" name="Content Placeholder 2"/>
          <p:cNvSpPr>
            <a:spLocks noGrp="1"/>
          </p:cNvSpPr>
          <p:nvPr>
            <p:ph sz="quarter" idx="1"/>
          </p:nvPr>
        </p:nvSpPr>
        <p:spPr/>
        <p:txBody>
          <a:bodyPr>
            <a:normAutofit/>
          </a:bodyPr>
          <a:lstStyle/>
          <a:p>
            <a:pPr marL="274320" lvl="1" indent="0">
              <a:buNone/>
            </a:pPr>
            <a:r>
              <a:rPr lang="en-IE" sz="1800" dirty="0" smtClean="0">
                <a:latin typeface="Courier New" panose="02070309020205020404" pitchFamily="49" charset="0"/>
                <a:cs typeface="Courier New" panose="02070309020205020404" pitchFamily="49" charset="0"/>
              </a:rPr>
              <a:t>Use </a:t>
            </a:r>
            <a:r>
              <a:rPr lang="en-IE" sz="1800" dirty="0">
                <a:latin typeface="Courier New" panose="02070309020205020404" pitchFamily="49" charset="0"/>
                <a:cs typeface="Courier New" panose="02070309020205020404" pitchFamily="49" charset="0"/>
              </a:rPr>
              <a:t>lm to create our model and assign it to a </a:t>
            </a:r>
            <a:r>
              <a:rPr lang="en-IE" sz="1800" dirty="0" smtClean="0">
                <a:latin typeface="Courier New" panose="02070309020205020404" pitchFamily="49" charset="0"/>
                <a:cs typeface="Courier New" panose="02070309020205020404" pitchFamily="49" charset="0"/>
              </a:rPr>
              <a:t>variable</a:t>
            </a:r>
            <a:endParaRPr lang="en-IE" sz="1800" dirty="0">
              <a:latin typeface="Courier New" panose="02070309020205020404" pitchFamily="49" charset="0"/>
              <a:cs typeface="Courier New" panose="02070309020205020404" pitchFamily="49" charset="0"/>
            </a:endParaRPr>
          </a:p>
          <a:p>
            <a:pPr marL="274320" lvl="1" indent="0">
              <a:buNone/>
            </a:pPr>
            <a:r>
              <a:rPr lang="en-IE" sz="1800" dirty="0" smtClean="0">
                <a:latin typeface="Courier New" panose="02070309020205020404" pitchFamily="49" charset="0"/>
                <a:cs typeface="Courier New" panose="02070309020205020404" pitchFamily="49" charset="0"/>
              </a:rPr>
              <a:t>model1 = lm(</a:t>
            </a:r>
            <a:r>
              <a:rPr lang="en-IE" sz="1800" dirty="0" err="1" smtClean="0">
                <a:latin typeface="Courier New" panose="02070309020205020404" pitchFamily="49" charset="0"/>
                <a:cs typeface="Courier New" panose="02070309020205020404" pitchFamily="49" charset="0"/>
              </a:rPr>
              <a:t>regression$normexam~regression$standlrt</a:t>
            </a:r>
            <a:r>
              <a:rPr lang="en-IE" sz="1800" dirty="0" smtClean="0">
                <a:latin typeface="Courier New" panose="02070309020205020404" pitchFamily="49" charset="0"/>
                <a:cs typeface="Courier New" panose="02070309020205020404" pitchFamily="49" charset="0"/>
              </a:rPr>
              <a:t>)</a:t>
            </a:r>
          </a:p>
          <a:p>
            <a:pPr marL="274320" lvl="1" indent="0">
              <a:buNone/>
            </a:pPr>
            <a:r>
              <a:rPr lang="en-US" sz="1800" dirty="0">
                <a:latin typeface="Courier New" panose="02070309020205020404" pitchFamily="49" charset="0"/>
                <a:cs typeface="Courier New" panose="02070309020205020404" pitchFamily="49" charset="0"/>
              </a:rPr>
              <a:t>stargazer(model1, type="text") #Tidy output of all the required stats</a:t>
            </a:r>
            <a:endParaRPr lang="en-IE" dirty="0" smtClean="0"/>
          </a:p>
          <a:p>
            <a:pPr lvl="1"/>
            <a:endParaRPr lang="en-IE" dirty="0"/>
          </a:p>
        </p:txBody>
      </p:sp>
      <p:pic>
        <p:nvPicPr>
          <p:cNvPr id="4" name="Picture 3"/>
          <p:cNvPicPr>
            <a:picLocks noChangeAspect="1"/>
          </p:cNvPicPr>
          <p:nvPr/>
        </p:nvPicPr>
        <p:blipFill rotWithShape="1">
          <a:blip r:embed="rId2"/>
          <a:srcRect l="22438" t="17802" r="51181" b="40899"/>
          <a:stretch/>
        </p:blipFill>
        <p:spPr>
          <a:xfrm>
            <a:off x="1691680" y="2732152"/>
            <a:ext cx="4536504" cy="3994832"/>
          </a:xfrm>
          <a:prstGeom prst="rect">
            <a:avLst/>
          </a:prstGeom>
        </p:spPr>
      </p:pic>
    </p:spTree>
    <p:extLst>
      <p:ext uri="{BB962C8B-B14F-4D97-AF65-F5344CB8AC3E}">
        <p14:creationId xmlns:p14="http://schemas.microsoft.com/office/powerpoint/2010/main" val="2851618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Many variables we are interested in using as predictors are categorical</a:t>
            </a:r>
          </a:p>
          <a:p>
            <a:pPr lvl="1"/>
            <a:r>
              <a:rPr lang="en-IE" dirty="0" smtClean="0"/>
              <a:t>E.g. we are interested in the effect gender or religion or income category has</a:t>
            </a:r>
          </a:p>
          <a:p>
            <a:r>
              <a:rPr lang="en-IE" dirty="0" smtClean="0"/>
              <a:t>Because they have no scale it makes no sense to think of the effect of a unit of increase in these as it would for a continuous variable</a:t>
            </a:r>
          </a:p>
          <a:p>
            <a:r>
              <a:rPr lang="en-IE" dirty="0" smtClean="0"/>
              <a:t>But we can think in terms of the differential effect for groupings within the category</a:t>
            </a:r>
          </a:p>
          <a:p>
            <a:r>
              <a:rPr lang="en-IE" dirty="0" smtClean="0"/>
              <a:t>We can transform the categorical variable into a series of </a:t>
            </a:r>
            <a:r>
              <a:rPr lang="en-IE" i="1" dirty="0" smtClean="0"/>
              <a:t>dummy variables </a:t>
            </a:r>
            <a:r>
              <a:rPr lang="en-IE" dirty="0" smtClean="0"/>
              <a:t>which indicate whether a particular case has that particular characteristic	</a:t>
            </a:r>
          </a:p>
          <a:p>
            <a:r>
              <a:rPr lang="en-IE" dirty="0" smtClean="0"/>
              <a:t>Dummy variables may also be referred to as indicator variables</a:t>
            </a:r>
            <a:endParaRPr lang="en-IE" dirty="0"/>
          </a:p>
        </p:txBody>
      </p:sp>
    </p:spTree>
    <p:extLst>
      <p:ext uri="{BB962C8B-B14F-4D97-AF65-F5344CB8AC3E}">
        <p14:creationId xmlns:p14="http://schemas.microsoft.com/office/powerpoint/2010/main" val="2600138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Our regression dataset (Regression.sav)</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Previously looked at standlrt as a predictor of normexam</a:t>
            </a:r>
          </a:p>
          <a:p>
            <a:r>
              <a:rPr lang="en-IE" dirty="0" smtClean="0"/>
              <a:t>We might also be interested in gender and whether it has an influence</a:t>
            </a:r>
          </a:p>
          <a:p>
            <a:pPr lvl="1"/>
            <a:r>
              <a:rPr lang="en-IE" dirty="0" smtClean="0"/>
              <a:t>There is significant research that gender has an influence in </a:t>
            </a:r>
            <a:r>
              <a:rPr lang="en-IE" dirty="0"/>
              <a:t>educational achievement. </a:t>
            </a:r>
            <a:endParaRPr lang="en-IE" dirty="0" smtClean="0"/>
          </a:p>
          <a:p>
            <a:r>
              <a:rPr lang="en-IE" dirty="0" smtClean="0"/>
              <a:t>We might also be interested in exploring the </a:t>
            </a:r>
            <a:r>
              <a:rPr lang="en-IE" dirty="0"/>
              <a:t>type of school a student attends (either mixed-sex or single-sex boys or girls schools) as this might also have an effect on a student’s examination performance (‘normexam’). </a:t>
            </a:r>
            <a:endParaRPr lang="en-IE" dirty="0" smtClean="0"/>
          </a:p>
          <a:p>
            <a:r>
              <a:rPr lang="en-IE" dirty="0" smtClean="0"/>
              <a:t>We are interested in exploring if there is a </a:t>
            </a:r>
            <a:r>
              <a:rPr lang="en-IE" i="1" dirty="0" smtClean="0"/>
              <a:t>differential effect</a:t>
            </a:r>
            <a:r>
              <a:rPr lang="en-IE" dirty="0" smtClean="0"/>
              <a:t> for students of different genders and for students of different genders attending different types of school.</a:t>
            </a:r>
          </a:p>
        </p:txBody>
      </p:sp>
    </p:spTree>
    <p:extLst>
      <p:ext uri="{BB962C8B-B14F-4D97-AF65-F5344CB8AC3E}">
        <p14:creationId xmlns:p14="http://schemas.microsoft.com/office/powerpoint/2010/main" val="1755030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a:bodyPr>
          <a:lstStyle/>
          <a:p>
            <a:r>
              <a:rPr lang="en-IE" dirty="0" smtClean="0"/>
              <a:t>If we just added them into the model as they are what would happen?</a:t>
            </a:r>
          </a:p>
          <a:p>
            <a:r>
              <a:rPr lang="en-IE" dirty="0" smtClean="0"/>
              <a:t>The </a:t>
            </a:r>
            <a:r>
              <a:rPr lang="en-IE" dirty="0"/>
              <a:t>values of these two variables </a:t>
            </a:r>
            <a:r>
              <a:rPr lang="en-IE" dirty="0" smtClean="0"/>
              <a:t> would be treated as </a:t>
            </a:r>
            <a:r>
              <a:rPr lang="en-IE" i="1" dirty="0"/>
              <a:t>real numerical values </a:t>
            </a:r>
            <a:r>
              <a:rPr lang="en-IE" dirty="0"/>
              <a:t>rather than just arbitrary numbers representing specific categories. </a:t>
            </a:r>
            <a:endParaRPr lang="en-IE" dirty="0" smtClean="0"/>
          </a:p>
          <a:p>
            <a:r>
              <a:rPr lang="en-IE" dirty="0" smtClean="0"/>
              <a:t>So we </a:t>
            </a:r>
            <a:r>
              <a:rPr lang="en-IE" dirty="0"/>
              <a:t>need to transform these into </a:t>
            </a:r>
            <a:r>
              <a:rPr lang="en-IE" i="1" dirty="0" smtClean="0"/>
              <a:t>dummy variables </a:t>
            </a:r>
            <a:r>
              <a:rPr lang="en-IE" dirty="0" smtClean="0"/>
              <a:t>before </a:t>
            </a:r>
            <a:r>
              <a:rPr lang="en-IE" dirty="0"/>
              <a:t>we can add them into the regression model. </a:t>
            </a:r>
            <a:endParaRPr lang="en-IE" dirty="0" smtClean="0"/>
          </a:p>
        </p:txBody>
      </p:sp>
    </p:spTree>
    <p:extLst>
      <p:ext uri="{BB962C8B-B14F-4D97-AF65-F5344CB8AC3E}">
        <p14:creationId xmlns:p14="http://schemas.microsoft.com/office/powerpoint/2010/main" val="235887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a:bodyPr>
          <a:lstStyle/>
          <a:p>
            <a:r>
              <a:rPr lang="en-IE" dirty="0" smtClean="0"/>
              <a:t>Recode to 0 (reference category) and 1 (category of interest)</a:t>
            </a:r>
          </a:p>
          <a:p>
            <a:r>
              <a:rPr lang="en-IE" dirty="0" smtClean="0"/>
              <a:t>Aim is to explore if there is a </a:t>
            </a:r>
            <a:r>
              <a:rPr lang="en-IE" i="1" dirty="0" smtClean="0"/>
              <a:t>differential effect</a:t>
            </a:r>
            <a:r>
              <a:rPr lang="en-IE" dirty="0" smtClean="0"/>
              <a:t> for the category of interest when compared to the reference category</a:t>
            </a:r>
          </a:p>
          <a:p>
            <a:r>
              <a:rPr lang="en-IE" dirty="0" smtClean="0"/>
              <a:t>Indicator variable</a:t>
            </a:r>
          </a:p>
          <a:p>
            <a:pPr lvl="1"/>
            <a:r>
              <a:rPr lang="en-IE" dirty="0" smtClean="0"/>
              <a:t>Switch effect ON (1) or OFF (0)</a:t>
            </a:r>
          </a:p>
          <a:p>
            <a:r>
              <a:rPr lang="en-IE" dirty="0" smtClean="0"/>
              <a:t>Before including in the regression model need to first establish if this makes sense to include as a predictor</a:t>
            </a:r>
          </a:p>
          <a:p>
            <a:pPr lvl="1"/>
            <a:r>
              <a:rPr lang="en-IE" dirty="0" smtClean="0"/>
              <a:t>Investigate using an independent t-test.</a:t>
            </a:r>
            <a:endParaRPr lang="en-IE" dirty="0"/>
          </a:p>
        </p:txBody>
      </p:sp>
    </p:spTree>
    <p:extLst>
      <p:ext uri="{BB962C8B-B14F-4D97-AF65-F5344CB8AC3E}">
        <p14:creationId xmlns:p14="http://schemas.microsoft.com/office/powerpoint/2010/main" val="408316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Recoding Variables</a:t>
            </a:r>
            <a:endParaRPr lang="en-IE" dirty="0"/>
          </a:p>
        </p:txBody>
      </p:sp>
      <p:sp>
        <p:nvSpPr>
          <p:cNvPr id="3" name="Content Placeholder 2"/>
          <p:cNvSpPr>
            <a:spLocks noGrp="1"/>
          </p:cNvSpPr>
          <p:nvPr>
            <p:ph sz="quarter" idx="1"/>
          </p:nvPr>
        </p:nvSpPr>
        <p:spPr/>
        <p:txBody>
          <a:bodyPr/>
          <a:lstStyle/>
          <a:p>
            <a:pPr marL="274320" lvl="1" indent="0">
              <a:buNone/>
            </a:pPr>
            <a:r>
              <a:rPr lang="en-IE" dirty="0" smtClean="0"/>
              <a:t>library(car)</a:t>
            </a:r>
          </a:p>
          <a:p>
            <a:pPr marL="274320" lvl="1" indent="0">
              <a:buNone/>
            </a:pPr>
            <a:r>
              <a:rPr lang="en-IE" dirty="0" err="1" smtClean="0"/>
              <a:t>regression$gender</a:t>
            </a:r>
            <a:r>
              <a:rPr lang="en-IE" dirty="0" smtClean="0"/>
              <a:t>=recode(regression$GIRL</a:t>
            </a:r>
            <a:r>
              <a:rPr lang="en-IE" dirty="0"/>
              <a:t>,'0=1;1=2</a:t>
            </a:r>
            <a:r>
              <a:rPr lang="en-IE" dirty="0" smtClean="0"/>
              <a:t>')</a:t>
            </a:r>
          </a:p>
          <a:p>
            <a:pPr marL="274320" lvl="1" indent="0">
              <a:buNone/>
            </a:pPr>
            <a:r>
              <a:rPr lang="en-IE" b="1" dirty="0" smtClean="0"/>
              <a:t>(this creates a variable gender which recodes GIRL, if 0 gender is set to 1 and if 1 gender is set to 2)</a:t>
            </a:r>
          </a:p>
          <a:p>
            <a:pPr marL="274320" lvl="1" indent="0">
              <a:buNone/>
            </a:pPr>
            <a:r>
              <a:rPr lang="en-IE" b="1" dirty="0" smtClean="0"/>
              <a:t>* </a:t>
            </a:r>
            <a:r>
              <a:rPr lang="en-IE" dirty="0" smtClean="0"/>
              <a:t>This assumes that you have called your dataset regression</a:t>
            </a:r>
          </a:p>
          <a:p>
            <a:pPr marL="274320" lvl="1" indent="0">
              <a:buNone/>
            </a:pPr>
            <a:r>
              <a:rPr lang="en-US" b="1" dirty="0" smtClean="0"/>
              <a:t>* This is already done in the dataset the dataset regression we are using</a:t>
            </a:r>
            <a:endParaRPr lang="en-IE" b="1" dirty="0"/>
          </a:p>
        </p:txBody>
      </p:sp>
    </p:spTree>
    <p:extLst>
      <p:ext uri="{BB962C8B-B14F-4D97-AF65-F5344CB8AC3E}">
        <p14:creationId xmlns:p14="http://schemas.microsoft.com/office/powerpoint/2010/main" val="2186554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Model including gender</a:t>
            </a:r>
            <a:endParaRPr lang="en-IE" dirty="0"/>
          </a:p>
        </p:txBody>
      </p:sp>
      <p:sp>
        <p:nvSpPr>
          <p:cNvPr id="3" name="Content Placeholder 2"/>
          <p:cNvSpPr>
            <a:spLocks noGrp="1"/>
          </p:cNvSpPr>
          <p:nvPr>
            <p:ph sz="quarter"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model2&lt;-lm(</a:t>
            </a:r>
            <a:r>
              <a:rPr lang="en-US" sz="2000" dirty="0" err="1">
                <a:latin typeface="Courier New" panose="02070309020205020404" pitchFamily="49" charset="0"/>
                <a:cs typeface="Courier New" panose="02070309020205020404" pitchFamily="49" charset="0"/>
              </a:rPr>
              <a:t>regression$normexam~regression$standlrt+regression$girl</a:t>
            </a:r>
            <a:r>
              <a:rPr lang="en-US" sz="2000" dirty="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stargazer(model2</a:t>
            </a:r>
            <a:r>
              <a:rPr lang="en-US" sz="2000" dirty="0">
                <a:latin typeface="Courier New" panose="02070309020205020404" pitchFamily="49" charset="0"/>
                <a:cs typeface="Courier New" panose="02070309020205020404" pitchFamily="49" charset="0"/>
              </a:rPr>
              <a:t>, type="text") #Tidy output of all the required stats</a:t>
            </a:r>
            <a:endParaRPr lang="en-IE" sz="20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srcRect l="15744" t="31800" r="55512" b="11501"/>
          <a:stretch/>
        </p:blipFill>
        <p:spPr>
          <a:xfrm>
            <a:off x="3635896" y="2780928"/>
            <a:ext cx="3439493" cy="3816424"/>
          </a:xfrm>
          <a:prstGeom prst="rect">
            <a:avLst/>
          </a:prstGeom>
        </p:spPr>
      </p:pic>
      <p:sp>
        <p:nvSpPr>
          <p:cNvPr id="5" name="Rounded Rectangular Callout 4"/>
          <p:cNvSpPr/>
          <p:nvPr/>
        </p:nvSpPr>
        <p:spPr>
          <a:xfrm>
            <a:off x="714400" y="3642360"/>
            <a:ext cx="2664296" cy="360040"/>
          </a:xfrm>
          <a:prstGeom prst="wedgeRoundRectCallout">
            <a:avLst>
              <a:gd name="adj1" fmla="val 50191"/>
              <a:gd name="adj2" fmla="val 94246"/>
              <a:gd name="adj3" fmla="val 16667"/>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Variable girl – value girl</a:t>
            </a:r>
            <a:endParaRPr lang="en-IE" sz="1200" dirty="0">
              <a:solidFill>
                <a:sysClr val="windowText" lastClr="000000"/>
              </a:solidFill>
            </a:endParaRPr>
          </a:p>
        </p:txBody>
      </p:sp>
    </p:spTree>
    <p:extLst>
      <p:ext uri="{BB962C8B-B14F-4D97-AF65-F5344CB8AC3E}">
        <p14:creationId xmlns:p14="http://schemas.microsoft.com/office/powerpoint/2010/main" val="234729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a:xfrm>
            <a:off x="457200" y="1219200"/>
            <a:ext cx="8229600" cy="1633736"/>
          </a:xfrm>
        </p:spPr>
        <p:txBody>
          <a:bodyPr>
            <a:normAutofit fontScale="77500" lnSpcReduction="20000"/>
          </a:bodyPr>
          <a:lstStyle/>
          <a:p>
            <a:r>
              <a:rPr lang="en-IE" dirty="0" smtClean="0"/>
              <a:t>In effect the consequence of adding the dummy variable ‘girl’ to the model is to create two lines of best fit that have the same gradient (0.591) but different intercepts (constants) (i.e. -0.103 for boys and 0.067 for girls). </a:t>
            </a:r>
          </a:p>
          <a:p>
            <a:r>
              <a:rPr lang="en-IE" dirty="0" smtClean="0"/>
              <a:t>In other words, and as illustrated below, this model can be represented as two parallel lines with the vertical distance between both lines being 0.170: </a:t>
            </a:r>
            <a:endParaRPr lang="en-IE"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80928"/>
            <a:ext cx="456247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429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What is Linear Regression?</a:t>
            </a:r>
            <a:endParaRPr lang="en-US" dirty="0"/>
          </a:p>
        </p:txBody>
      </p:sp>
      <p:sp>
        <p:nvSpPr>
          <p:cNvPr id="4099" name="Rectangle 3"/>
          <p:cNvSpPr>
            <a:spLocks noGrp="1" noChangeArrowheads="1"/>
          </p:cNvSpPr>
          <p:nvPr>
            <p:ph type="body" idx="1"/>
          </p:nvPr>
        </p:nvSpPr>
        <p:spPr/>
        <p:txBody>
          <a:bodyPr/>
          <a:lstStyle/>
          <a:p>
            <a:r>
              <a:rPr lang="en-US" dirty="0" smtClean="0"/>
              <a:t>It is a hypothetical model of the relationship between two variables.</a:t>
            </a:r>
          </a:p>
          <a:p>
            <a:pPr lvl="1"/>
            <a:r>
              <a:rPr lang="en-US" dirty="0" smtClean="0"/>
              <a:t>The model used is a linear one.</a:t>
            </a:r>
          </a:p>
          <a:p>
            <a:r>
              <a:rPr lang="en-US" dirty="0" smtClean="0"/>
              <a:t>Theoretical assumption</a:t>
            </a:r>
          </a:p>
          <a:p>
            <a:pPr lvl="1"/>
            <a:r>
              <a:rPr lang="en-US" dirty="0"/>
              <a:t>F</a:t>
            </a:r>
            <a:r>
              <a:rPr lang="en-US" dirty="0" smtClean="0"/>
              <a:t>or every one unit of change in the independent variable there will be a consistent and uniform change in the dependent variable</a:t>
            </a:r>
          </a:p>
          <a:p>
            <a:pPr lvl="1"/>
            <a:r>
              <a:rPr lang="en-US" dirty="0"/>
              <a:t>Therefore, we describe the relationship using the equation of a straight line</a:t>
            </a:r>
            <a:r>
              <a:rPr lang="en-US" dirty="0" smtClean="0"/>
              <a:t>.</a:t>
            </a:r>
          </a:p>
          <a:p>
            <a:pPr lvl="1"/>
            <a:r>
              <a:rPr lang="en-US" dirty="0" smtClean="0"/>
              <a:t>This can be seen as a way </a:t>
            </a:r>
            <a:r>
              <a:rPr lang="en-US" dirty="0"/>
              <a:t>of </a:t>
            </a:r>
            <a:r>
              <a:rPr lang="en-US" dirty="0" smtClean="0"/>
              <a:t>predicting </a:t>
            </a:r>
            <a:r>
              <a:rPr lang="en-US" dirty="0"/>
              <a:t>the value of one variable from </a:t>
            </a:r>
            <a:r>
              <a:rPr lang="en-US" dirty="0" smtClean="0"/>
              <a:t>another.</a:t>
            </a:r>
            <a:endParaRPr lang="en-US" dirty="0"/>
          </a:p>
          <a:p>
            <a:pPr lvl="1"/>
            <a:endParaRPr lang="en-US" dirty="0"/>
          </a:p>
          <a:p>
            <a:pPr lvl="1"/>
            <a:endParaRPr lang="en-US" dirty="0" smtClean="0"/>
          </a:p>
        </p:txBody>
      </p:sp>
    </p:spTree>
    <p:extLst>
      <p:ext uri="{BB962C8B-B14F-4D97-AF65-F5344CB8AC3E}">
        <p14:creationId xmlns:p14="http://schemas.microsoft.com/office/powerpoint/2010/main" val="52033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models</a:t>
            </a:r>
            <a:endParaRPr lang="en-IE" dirty="0"/>
          </a:p>
        </p:txBody>
      </p:sp>
      <p:pic>
        <p:nvPicPr>
          <p:cNvPr id="5" name="Picture 4"/>
          <p:cNvPicPr>
            <a:picLocks noChangeAspect="1"/>
          </p:cNvPicPr>
          <p:nvPr/>
        </p:nvPicPr>
        <p:blipFill rotWithShape="1">
          <a:blip r:embed="rId2"/>
          <a:srcRect l="16138" t="30400" r="40156" b="11501"/>
          <a:stretch/>
        </p:blipFill>
        <p:spPr>
          <a:xfrm>
            <a:off x="516005" y="1340768"/>
            <a:ext cx="6720292" cy="5025083"/>
          </a:xfrm>
          <a:prstGeom prst="rect">
            <a:avLst/>
          </a:prstGeom>
        </p:spPr>
      </p:pic>
    </p:spTree>
    <p:extLst>
      <p:ext uri="{BB962C8B-B14F-4D97-AF65-F5344CB8AC3E}">
        <p14:creationId xmlns:p14="http://schemas.microsoft.com/office/powerpoint/2010/main" val="844066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a:xfrm>
            <a:off x="457200" y="1219200"/>
            <a:ext cx="8229600" cy="2497832"/>
          </a:xfrm>
        </p:spPr>
        <p:txBody>
          <a:bodyPr>
            <a:normAutofit fontScale="70000" lnSpcReduction="20000"/>
          </a:bodyPr>
          <a:lstStyle/>
          <a:p>
            <a:r>
              <a:rPr lang="en-IE" dirty="0"/>
              <a:t>This model is fine </a:t>
            </a:r>
            <a:r>
              <a:rPr lang="en-IE" dirty="0" smtClean="0"/>
              <a:t>but </a:t>
            </a:r>
            <a:r>
              <a:rPr lang="en-IE" dirty="0"/>
              <a:t>it does assume that the gap in exam scores at age 16 between boys and girls remains constant (at 0.170 points) regardless of a student’s prior educational achievement at 11 (‘standlrt’). </a:t>
            </a:r>
            <a:endParaRPr lang="en-IE" dirty="0" smtClean="0"/>
          </a:p>
          <a:p>
            <a:r>
              <a:rPr lang="en-IE" dirty="0" smtClean="0"/>
              <a:t>But it may be that </a:t>
            </a:r>
            <a:r>
              <a:rPr lang="en-IE" dirty="0"/>
              <a:t>high achieving boys at age 11 could be outperforming girls at age 16 and/or that low performing boys at age 11 may fall even further behind their female counterparts by the age of </a:t>
            </a:r>
            <a:r>
              <a:rPr lang="en-IE" dirty="0" smtClean="0"/>
              <a:t>16?</a:t>
            </a:r>
          </a:p>
          <a:p>
            <a:pPr lvl="1"/>
            <a:r>
              <a:rPr lang="en-IE" dirty="0" smtClean="0"/>
              <a:t>We </a:t>
            </a:r>
            <a:r>
              <a:rPr lang="en-IE" dirty="0"/>
              <a:t>are hypothesising here, in effect</a:t>
            </a:r>
            <a:r>
              <a:rPr lang="en-IE" dirty="0" smtClean="0"/>
              <a:t>, </a:t>
            </a:r>
            <a:r>
              <a:rPr lang="en-IE" dirty="0"/>
              <a:t>that the gradients of both these lines of best fit might not be the same and thus these two lines might not actually be parallel </a:t>
            </a:r>
            <a:endParaRPr lang="en-IE" dirty="0" smtClean="0"/>
          </a:p>
          <a:p>
            <a:r>
              <a:rPr lang="en-IE" dirty="0" smtClean="0"/>
              <a:t>So to really improve this we would need to look at including an interaction term</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89040"/>
            <a:ext cx="3579547" cy="288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74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Interaction term</a:t>
            </a:r>
            <a:endParaRPr lang="en-IE" dirty="0"/>
          </a:p>
        </p:txBody>
      </p:sp>
      <p:sp>
        <p:nvSpPr>
          <p:cNvPr id="3" name="Content Placeholder 2"/>
          <p:cNvSpPr>
            <a:spLocks noGrp="1"/>
          </p:cNvSpPr>
          <p:nvPr>
            <p:ph sz="quarter" idx="1"/>
          </p:nvPr>
        </p:nvSpPr>
        <p:spPr/>
        <p:txBody>
          <a:bodyPr>
            <a:normAutofit/>
          </a:bodyPr>
          <a:lstStyle/>
          <a:p>
            <a:r>
              <a:rPr lang="en-IE" dirty="0"/>
              <a:t>We can test this hypothesis by adding what is referred to as an ‘</a:t>
            </a:r>
            <a:r>
              <a:rPr lang="en-IE" i="1" dirty="0"/>
              <a:t>interaction term’ </a:t>
            </a:r>
            <a:r>
              <a:rPr lang="en-IE" dirty="0"/>
              <a:t>to the model that is basically a new variable calculated by multiplying ‘standlrt’ by ‘girl’. </a:t>
            </a:r>
            <a:endParaRPr lang="en-IE" dirty="0" smtClean="0"/>
          </a:p>
          <a:p>
            <a:pPr marL="274320" lvl="1">
              <a:spcBef>
                <a:spcPts val="600"/>
              </a:spcBef>
              <a:buClr>
                <a:schemeClr val="accent1"/>
              </a:buClr>
            </a:pPr>
            <a:r>
              <a:rPr lang="en-IE" dirty="0" smtClean="0"/>
              <a:t>First</a:t>
            </a:r>
            <a:r>
              <a:rPr lang="en-IE" dirty="0"/>
              <a:t>, therefore, we need to create a new variable (which we can call ‘standlrt_girl’) </a:t>
            </a:r>
            <a:endParaRPr lang="en-IE" dirty="0" smtClean="0"/>
          </a:p>
          <a:p>
            <a:pPr marL="594360" lvl="2" indent="0">
              <a:buNone/>
            </a:pPr>
            <a:r>
              <a:rPr lang="en-IE" b="1" dirty="0" err="1" smtClean="0">
                <a:latin typeface="Courier New" panose="02070309020205020404" pitchFamily="49" charset="0"/>
                <a:cs typeface="Courier New" panose="02070309020205020404" pitchFamily="49" charset="0"/>
              </a:rPr>
              <a:t>regression$interaction</a:t>
            </a:r>
            <a:r>
              <a:rPr lang="en-IE" b="1" dirty="0" smtClean="0">
                <a:latin typeface="Courier New" panose="02070309020205020404" pitchFamily="49" charset="0"/>
                <a:cs typeface="Courier New" panose="02070309020205020404" pitchFamily="49" charset="0"/>
              </a:rPr>
              <a:t> &lt;- </a:t>
            </a:r>
            <a:r>
              <a:rPr lang="en-IE" b="1" dirty="0" err="1" smtClean="0">
                <a:latin typeface="Courier New" panose="02070309020205020404" pitchFamily="49" charset="0"/>
                <a:cs typeface="Courier New" panose="02070309020205020404" pitchFamily="49" charset="0"/>
              </a:rPr>
              <a:t>regression$standlrt</a:t>
            </a:r>
            <a:r>
              <a:rPr lang="en-IE" b="1" dirty="0" smtClean="0">
                <a:latin typeface="Courier New" panose="02070309020205020404" pitchFamily="49" charset="0"/>
                <a:cs typeface="Courier New" panose="02070309020205020404" pitchFamily="49" charset="0"/>
              </a:rPr>
              <a:t> * </a:t>
            </a:r>
            <a:r>
              <a:rPr lang="en-IE" b="1" dirty="0" err="1" smtClean="0">
                <a:latin typeface="Courier New" panose="02070309020205020404" pitchFamily="49" charset="0"/>
                <a:cs typeface="Courier New" panose="02070309020205020404" pitchFamily="49" charset="0"/>
              </a:rPr>
              <a:t>as.numeric</a:t>
            </a:r>
            <a:r>
              <a:rPr lang="en-IE" b="1" dirty="0" smtClean="0">
                <a:latin typeface="Courier New" panose="02070309020205020404" pitchFamily="49" charset="0"/>
                <a:cs typeface="Courier New" panose="02070309020205020404" pitchFamily="49" charset="0"/>
              </a:rPr>
              <a:t>(</a:t>
            </a:r>
            <a:r>
              <a:rPr lang="en-IE" b="1" dirty="0" err="1" smtClean="0">
                <a:latin typeface="Courier New" panose="02070309020205020404" pitchFamily="49" charset="0"/>
                <a:cs typeface="Courier New" panose="02070309020205020404" pitchFamily="49" charset="0"/>
              </a:rPr>
              <a:t>regression$girl</a:t>
            </a:r>
            <a:r>
              <a:rPr lang="en-IE" b="1" dirty="0" smtClean="0">
                <a:latin typeface="Courier New" panose="02070309020205020404" pitchFamily="49" charset="0"/>
                <a:cs typeface="Courier New" panose="02070309020205020404" pitchFamily="49" charset="0"/>
              </a:rPr>
              <a:t>)</a:t>
            </a:r>
          </a:p>
          <a:p>
            <a:pPr marL="594360" lvl="2" indent="0">
              <a:buNone/>
            </a:pPr>
            <a:endParaRPr lang="en-US" b="1" dirty="0">
              <a:latin typeface="Courier New" panose="02070309020205020404" pitchFamily="49" charset="0"/>
              <a:cs typeface="Courier New" panose="02070309020205020404" pitchFamily="49" charset="0"/>
            </a:endParaRPr>
          </a:p>
          <a:p>
            <a:pPr marL="594360" lvl="2" indent="0">
              <a:buNone/>
            </a:pPr>
            <a:r>
              <a:rPr lang="en-US" b="1" dirty="0" smtClean="0">
                <a:latin typeface="Courier New" panose="02070309020205020404" pitchFamily="49" charset="0"/>
                <a:cs typeface="Courier New" panose="02070309020205020404" pitchFamily="49" charset="0"/>
              </a:rPr>
              <a:t>*Already in our dataset</a:t>
            </a:r>
            <a:endParaRPr lang="en-IE"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5169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 – including an interaction term</a:t>
            </a:r>
            <a:endParaRPr lang="en-IE" dirty="0"/>
          </a:p>
        </p:txBody>
      </p:sp>
      <p:pic>
        <p:nvPicPr>
          <p:cNvPr id="4" name="Picture 3"/>
          <p:cNvPicPr>
            <a:picLocks noChangeAspect="1"/>
          </p:cNvPicPr>
          <p:nvPr/>
        </p:nvPicPr>
        <p:blipFill rotWithShape="1">
          <a:blip r:embed="rId2"/>
          <a:srcRect l="16138" t="22700" r="56693" b="15001"/>
          <a:stretch/>
        </p:blipFill>
        <p:spPr>
          <a:xfrm>
            <a:off x="493131" y="1340768"/>
            <a:ext cx="3635896" cy="4689779"/>
          </a:xfrm>
          <a:prstGeom prst="rect">
            <a:avLst/>
          </a:prstGeom>
        </p:spPr>
      </p:pic>
      <p:sp>
        <p:nvSpPr>
          <p:cNvPr id="5" name="TextBox 4"/>
          <p:cNvSpPr txBox="1"/>
          <p:nvPr/>
        </p:nvSpPr>
        <p:spPr>
          <a:xfrm>
            <a:off x="4572000" y="1556792"/>
            <a:ext cx="4248472" cy="3416320"/>
          </a:xfrm>
          <a:prstGeom prst="rect">
            <a:avLst/>
          </a:prstGeom>
          <a:noFill/>
        </p:spPr>
        <p:txBody>
          <a:bodyPr wrap="square" rtlCol="0">
            <a:spAutoFit/>
          </a:bodyPr>
          <a:lstStyle/>
          <a:p>
            <a:r>
              <a:rPr lang="en-US" dirty="0" smtClean="0"/>
              <a:t>Predicted </a:t>
            </a:r>
            <a:r>
              <a:rPr lang="en-US" dirty="0" err="1" smtClean="0"/>
              <a:t>normexam</a:t>
            </a:r>
            <a:r>
              <a:rPr lang="en-US" dirty="0" smtClean="0"/>
              <a:t>=-.103+0.593*standlrt+0.17*girl-0.0*interaction</a:t>
            </a:r>
          </a:p>
          <a:p>
            <a:endParaRPr lang="en-US" dirty="0"/>
          </a:p>
          <a:p>
            <a:r>
              <a:rPr lang="en-US" dirty="0" smtClean="0"/>
              <a:t>Boys </a:t>
            </a:r>
            <a:r>
              <a:rPr lang="en-US" dirty="0" err="1" smtClean="0"/>
              <a:t>normexam</a:t>
            </a:r>
            <a:r>
              <a:rPr lang="en-US" dirty="0" smtClean="0"/>
              <a:t>=-.103+0.593=0.49</a:t>
            </a:r>
          </a:p>
          <a:p>
            <a:r>
              <a:rPr lang="en-US" dirty="0" smtClean="0"/>
              <a:t>Girls </a:t>
            </a:r>
            <a:r>
              <a:rPr lang="en-US" dirty="0" err="1" smtClean="0"/>
              <a:t>normexam</a:t>
            </a:r>
            <a:r>
              <a:rPr lang="en-US" dirty="0" smtClean="0"/>
              <a:t>=-.103+(0.593-0.004) standlrt+.17= -.103+.589*standrt+.17</a:t>
            </a:r>
          </a:p>
          <a:p>
            <a:endParaRPr lang="en-US" dirty="0"/>
          </a:p>
          <a:p>
            <a:endParaRPr lang="en-US" dirty="0" smtClean="0"/>
          </a:p>
          <a:p>
            <a:r>
              <a:rPr lang="en-US" dirty="0" smtClean="0"/>
              <a:t>Conclusion that there is no real difference for low/high performing students of different gender.</a:t>
            </a:r>
            <a:endParaRPr lang="en-IE" dirty="0"/>
          </a:p>
        </p:txBody>
      </p:sp>
    </p:spTree>
    <p:extLst>
      <p:ext uri="{BB962C8B-B14F-4D97-AF65-F5344CB8AC3E}">
        <p14:creationId xmlns:p14="http://schemas.microsoft.com/office/powerpoint/2010/main" val="331535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Interaction term</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We can see how the inclusion of the interaction term has basically had the consequence of giving us two lines of best fit (one for boys and one for girls) that now having differing intercepts as well as differing gradients or slopes. </a:t>
            </a:r>
          </a:p>
          <a:p>
            <a:r>
              <a:rPr lang="en-IE" dirty="0" smtClean="0"/>
              <a:t>On this occasion we already knew that the difference in the slopes was minor (and not statistically significant) and this is confirmed by these two lines of best fit where the difference in the gradients of both lines (0.593 compared to 0.589) is marginal and wouldn’t even be obvious to the eye if the two lines were plotted on a graph. </a:t>
            </a:r>
          </a:p>
          <a:p>
            <a:r>
              <a:rPr lang="en-IE" dirty="0" smtClean="0"/>
              <a:t>We would conclude that this interaction term has no significant effect on the model.</a:t>
            </a:r>
            <a:endParaRPr lang="en-IE" dirty="0"/>
          </a:p>
        </p:txBody>
      </p:sp>
    </p:spTree>
    <p:extLst>
      <p:ext uri="{BB962C8B-B14F-4D97-AF65-F5344CB8AC3E}">
        <p14:creationId xmlns:p14="http://schemas.microsoft.com/office/powerpoint/2010/main" val="3529228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Dummy variables with more than two categories</a:t>
            </a:r>
            <a:endParaRPr lang="en-IE" dirty="0"/>
          </a:p>
        </p:txBody>
      </p:sp>
      <p:sp>
        <p:nvSpPr>
          <p:cNvPr id="3" name="Content Placeholder 2"/>
          <p:cNvSpPr>
            <a:spLocks noGrp="1"/>
          </p:cNvSpPr>
          <p:nvPr>
            <p:ph sz="quarter" idx="1"/>
          </p:nvPr>
        </p:nvSpPr>
        <p:spPr/>
        <p:txBody>
          <a:bodyPr>
            <a:normAutofit/>
          </a:bodyPr>
          <a:lstStyle/>
          <a:p>
            <a:r>
              <a:rPr lang="en-IE" dirty="0" smtClean="0"/>
              <a:t>We  need </a:t>
            </a:r>
            <a:r>
              <a:rPr lang="en-IE" dirty="0"/>
              <a:t>to create a number of dummy coded variables (the number of which will be one less than the number of categories in the original </a:t>
            </a:r>
            <a:r>
              <a:rPr lang="en-IE" dirty="0" smtClean="0"/>
              <a:t>variable). </a:t>
            </a:r>
          </a:p>
          <a:p>
            <a:r>
              <a:rPr lang="en-IE" dirty="0" smtClean="0"/>
              <a:t>We need </a:t>
            </a:r>
            <a:r>
              <a:rPr lang="en-IE" dirty="0"/>
              <a:t>to define one of the categories as the reference category. </a:t>
            </a:r>
          </a:p>
          <a:p>
            <a:pPr lvl="1"/>
            <a:r>
              <a:rPr lang="en-IE" dirty="0"/>
              <a:t>Which category you pick is entirely up to you but </a:t>
            </a:r>
            <a:r>
              <a:rPr lang="en-IE" dirty="0" smtClean="0"/>
              <a:t>it should make sense in the context of your question</a:t>
            </a:r>
            <a:endParaRPr lang="en-IE" dirty="0"/>
          </a:p>
          <a:p>
            <a:pPr lvl="1"/>
            <a:r>
              <a:rPr lang="en-IE" dirty="0"/>
              <a:t>For ordinal variables, it is usually best to select the lowest-ranked category as the reference category. </a:t>
            </a:r>
          </a:p>
          <a:p>
            <a:endParaRPr lang="en-IE" dirty="0" smtClean="0"/>
          </a:p>
          <a:p>
            <a:endParaRPr lang="en-IE" dirty="0" smtClean="0"/>
          </a:p>
        </p:txBody>
      </p:sp>
    </p:spTree>
    <p:extLst>
      <p:ext uri="{BB962C8B-B14F-4D97-AF65-F5344CB8AC3E}">
        <p14:creationId xmlns:p14="http://schemas.microsoft.com/office/powerpoint/2010/main" val="2028618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fontScale="92500"/>
          </a:bodyPr>
          <a:lstStyle/>
          <a:p>
            <a:pPr marL="274320" lvl="1" indent="0">
              <a:buNone/>
            </a:pPr>
            <a:r>
              <a:rPr lang="en-IE" dirty="0" err="1" smtClean="0"/>
              <a:t>regression$boy_sch</a:t>
            </a:r>
            <a:r>
              <a:rPr lang="en-IE" dirty="0" smtClean="0"/>
              <a:t> </a:t>
            </a:r>
            <a:r>
              <a:rPr lang="en-IE" dirty="0"/>
              <a:t>= </a:t>
            </a:r>
            <a:r>
              <a:rPr lang="en-IE" dirty="0" err="1" smtClean="0"/>
              <a:t>ifelse</a:t>
            </a:r>
            <a:r>
              <a:rPr lang="en-IE" dirty="0" smtClean="0"/>
              <a:t>(</a:t>
            </a:r>
            <a:r>
              <a:rPr lang="en-IE" dirty="0" err="1" smtClean="0"/>
              <a:t>regression$schgend</a:t>
            </a:r>
            <a:r>
              <a:rPr lang="en-IE" dirty="0"/>
              <a:t>=="</a:t>
            </a:r>
            <a:r>
              <a:rPr lang="en-IE" dirty="0" err="1"/>
              <a:t>boysch</a:t>
            </a:r>
            <a:r>
              <a:rPr lang="en-IE" dirty="0"/>
              <a:t>", 1, 0</a:t>
            </a:r>
            <a:r>
              <a:rPr lang="en-IE" dirty="0" smtClean="0"/>
              <a:t>)</a:t>
            </a:r>
          </a:p>
          <a:p>
            <a:pPr marL="274320" lvl="1" indent="0">
              <a:buNone/>
            </a:pPr>
            <a:r>
              <a:rPr lang="en-IE" dirty="0" err="1" smtClean="0"/>
              <a:t>regression$girl_sch</a:t>
            </a:r>
            <a:r>
              <a:rPr lang="en-IE" dirty="0" smtClean="0"/>
              <a:t> </a:t>
            </a:r>
            <a:r>
              <a:rPr lang="en-IE" dirty="0"/>
              <a:t>= </a:t>
            </a:r>
            <a:r>
              <a:rPr lang="en-IE" dirty="0" err="1" smtClean="0"/>
              <a:t>ifelse</a:t>
            </a:r>
            <a:r>
              <a:rPr lang="en-IE" dirty="0" smtClean="0"/>
              <a:t>(</a:t>
            </a:r>
            <a:r>
              <a:rPr lang="en-IE" dirty="0" err="1" smtClean="0"/>
              <a:t>regression$schgend</a:t>
            </a:r>
            <a:r>
              <a:rPr lang="en-IE" dirty="0"/>
              <a:t>=="</a:t>
            </a:r>
            <a:r>
              <a:rPr lang="en-IE" dirty="0" err="1"/>
              <a:t>girlsch</a:t>
            </a:r>
            <a:r>
              <a:rPr lang="en-IE" dirty="0"/>
              <a:t>", 1, 0</a:t>
            </a:r>
            <a:r>
              <a:rPr lang="en-IE" dirty="0" smtClean="0"/>
              <a:t>)</a:t>
            </a:r>
          </a:p>
          <a:p>
            <a:pPr marL="274320" lvl="1" indent="0">
              <a:buNone/>
            </a:pPr>
            <a:endParaRPr lang="en-US" dirty="0"/>
          </a:p>
          <a:p>
            <a:pPr marL="274320" lvl="1" indent="0">
              <a:buNone/>
            </a:pPr>
            <a:endParaRPr lang="en-US" dirty="0" smtClean="0"/>
          </a:p>
          <a:p>
            <a:pPr marL="274320" lvl="1" indent="0">
              <a:buNone/>
            </a:pPr>
            <a:endParaRPr lang="en-US" dirty="0"/>
          </a:p>
          <a:p>
            <a:pPr marL="274320" lvl="1" indent="0">
              <a:buNone/>
            </a:pPr>
            <a:endParaRPr lang="en-US" dirty="0" smtClean="0"/>
          </a:p>
          <a:p>
            <a:pPr marL="274320" lvl="1" indent="0">
              <a:buNone/>
            </a:pPr>
            <a:endParaRPr lang="en-US" dirty="0"/>
          </a:p>
          <a:p>
            <a:pPr marL="274320" lvl="1" indent="0">
              <a:buNone/>
            </a:pPr>
            <a:endParaRPr lang="en-US" dirty="0" smtClean="0"/>
          </a:p>
          <a:p>
            <a:pPr marL="274320" lvl="1" indent="0">
              <a:buNone/>
            </a:pPr>
            <a:endParaRPr lang="en-US" dirty="0"/>
          </a:p>
          <a:p>
            <a:pPr lvl="1">
              <a:buFont typeface="Arial" panose="020B0604020202020204" pitchFamily="34" charset="0"/>
              <a:buChar char="•"/>
            </a:pPr>
            <a:r>
              <a:rPr lang="en-US" dirty="0" smtClean="0"/>
              <a:t>This has already been done in the regression dataset we are using.</a:t>
            </a:r>
          </a:p>
          <a:p>
            <a:pPr lvl="1">
              <a:buFont typeface="Arial" panose="020B0604020202020204" pitchFamily="34" charset="0"/>
              <a:buChar char="•"/>
            </a:pPr>
            <a:r>
              <a:rPr lang="en-IE" dirty="0"/>
              <a:t>It is always worth just checking that you have recoded things properly by comparing the old and new variables via simple crosstabs </a:t>
            </a:r>
          </a:p>
          <a:p>
            <a:pPr lvl="1">
              <a:buFont typeface="Arial" panose="020B0604020202020204" pitchFamily="34" charset="0"/>
              <a:buChar char="•"/>
            </a:pPr>
            <a:endParaRPr lang="en-IE" dirty="0" smtClean="0"/>
          </a:p>
          <a:p>
            <a:endParaRPr lang="en-IE"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30" y="2996952"/>
            <a:ext cx="77533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919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4 – including school gender</a:t>
            </a:r>
            <a:endParaRPr lang="en-IE" dirty="0"/>
          </a:p>
        </p:txBody>
      </p:sp>
      <p:sp>
        <p:nvSpPr>
          <p:cNvPr id="3" name="Content Placeholder 2"/>
          <p:cNvSpPr>
            <a:spLocks noGrp="1"/>
          </p:cNvSpPr>
          <p:nvPr>
            <p:ph sz="quarter" idx="1"/>
          </p:nvPr>
        </p:nvSpPr>
        <p:spPr/>
        <p:txBody>
          <a:bodyPr/>
          <a:lstStyle/>
          <a:p>
            <a:pPr marL="0" indent="0">
              <a:buNone/>
            </a:pPr>
            <a:r>
              <a:rPr lang="en-IE" sz="1600" dirty="0">
                <a:latin typeface="Courier New" panose="02070309020205020404" pitchFamily="49" charset="0"/>
                <a:cs typeface="Courier New" panose="02070309020205020404" pitchFamily="49" charset="0"/>
              </a:rPr>
              <a:t>model3&lt;-lm(regression$normexam~regression$standlrt+regression$girl+regression$boys_sch+regression$girls_sch</a:t>
            </a:r>
            <a:r>
              <a:rPr lang="en-IE" sz="1600" dirty="0" smtClean="0">
                <a:latin typeface="Courier New" panose="02070309020205020404" pitchFamily="49" charset="0"/>
                <a:cs typeface="Courier New" panose="02070309020205020404" pitchFamily="49" charset="0"/>
              </a:rPr>
              <a:t>)</a:t>
            </a:r>
          </a:p>
          <a:p>
            <a:pPr marL="0" indent="0">
              <a:buNone/>
            </a:pPr>
            <a:r>
              <a:rPr lang="en-IE" sz="1600" dirty="0" smtClean="0">
                <a:latin typeface="Courier New" panose="02070309020205020404" pitchFamily="49" charset="0"/>
                <a:cs typeface="Courier New" panose="02070309020205020404" pitchFamily="49" charset="0"/>
              </a:rPr>
              <a:t>Stargazer(model3</a:t>
            </a:r>
            <a:r>
              <a:rPr lang="en-IE" sz="1600" dirty="0">
                <a:latin typeface="Courier New" panose="02070309020205020404" pitchFamily="49" charset="0"/>
                <a:cs typeface="Courier New" panose="02070309020205020404" pitchFamily="49" charset="0"/>
              </a:rPr>
              <a:t>, type="text") </a:t>
            </a:r>
            <a:endParaRPr lang="en-IE" dirty="0"/>
          </a:p>
        </p:txBody>
      </p:sp>
      <p:pic>
        <p:nvPicPr>
          <p:cNvPr id="5" name="Picture 4"/>
          <p:cNvPicPr>
            <a:picLocks noChangeAspect="1"/>
          </p:cNvPicPr>
          <p:nvPr/>
        </p:nvPicPr>
        <p:blipFill rotWithShape="1">
          <a:blip r:embed="rId2"/>
          <a:srcRect l="15744" t="21301" r="55906" b="8001"/>
          <a:stretch/>
        </p:blipFill>
        <p:spPr>
          <a:xfrm>
            <a:off x="251520" y="2348880"/>
            <a:ext cx="3131279" cy="4392488"/>
          </a:xfrm>
          <a:prstGeom prst="rect">
            <a:avLst/>
          </a:prstGeom>
        </p:spPr>
      </p:pic>
    </p:spTree>
    <p:extLst>
      <p:ext uri="{BB962C8B-B14F-4D97-AF65-F5344CB8AC3E}">
        <p14:creationId xmlns:p14="http://schemas.microsoft.com/office/powerpoint/2010/main" val="3572717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model</a:t>
            </a:r>
            <a:endParaRPr lang="en-IE" dirty="0"/>
          </a:p>
        </p:txBody>
      </p:sp>
      <p:sp>
        <p:nvSpPr>
          <p:cNvPr id="3" name="Content Placeholder 2"/>
          <p:cNvSpPr>
            <a:spLocks noGrp="1"/>
          </p:cNvSpPr>
          <p:nvPr>
            <p:ph sz="quarter" idx="1"/>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Predicted </a:t>
            </a:r>
            <a:r>
              <a:rPr lang="en-US" dirty="0" err="1" smtClean="0">
                <a:latin typeface="Courier New" panose="02070309020205020404" pitchFamily="49" charset="0"/>
                <a:cs typeface="Courier New" panose="02070309020205020404" pitchFamily="49" charset="0"/>
              </a:rPr>
              <a:t>normexam</a:t>
            </a:r>
            <a:r>
              <a:rPr lang="en-US" dirty="0" smtClean="0">
                <a:latin typeface="Courier New" panose="02070309020205020404" pitchFamily="49" charset="0"/>
                <a:cs typeface="Courier New" panose="02070309020205020404" pitchFamily="49" charset="0"/>
              </a:rPr>
              <a:t>=-.16+.59*standlrt+0.13*girl+0.18*boy_sch+0.17*</a:t>
            </a:r>
            <a:r>
              <a:rPr lang="en-US" dirty="0" err="1" smtClean="0">
                <a:latin typeface="Courier New" panose="02070309020205020404" pitchFamily="49" charset="0"/>
                <a:cs typeface="Courier New" panose="02070309020205020404" pitchFamily="49" charset="0"/>
              </a:rPr>
              <a:t>girl_sch</a:t>
            </a:r>
            <a:endParaRPr lang="en-IE" dirty="0">
              <a:latin typeface="Courier New" panose="02070309020205020404" pitchFamily="49" charset="0"/>
              <a:cs typeface="Courier New" panose="02070309020205020404" pitchFamily="49" charset="0"/>
            </a:endParaRPr>
          </a:p>
          <a:p>
            <a:endParaRPr lang="en-US" dirty="0" smtClean="0"/>
          </a:p>
          <a:p>
            <a:pPr marL="0" indent="0">
              <a:buNone/>
            </a:pPr>
            <a:endParaRPr lang="en-US" dirty="0" smtClean="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2999518"/>
              </p:ext>
            </p:extLst>
          </p:nvPr>
        </p:nvGraphicFramePr>
        <p:xfrm>
          <a:off x="251520" y="2492896"/>
          <a:ext cx="8435280" cy="4014976"/>
        </p:xfrm>
        <a:graphic>
          <a:graphicData uri="http://schemas.openxmlformats.org/drawingml/2006/table">
            <a:tbl>
              <a:tblPr firstRow="1" bandRow="1">
                <a:tableStyleId>{5C22544A-7EE6-4342-B048-85BDC9FD1C3A}</a:tableStyleId>
              </a:tblPr>
              <a:tblGrid>
                <a:gridCol w="1205040">
                  <a:extLst>
                    <a:ext uri="{9D8B030D-6E8A-4147-A177-3AD203B41FA5}">
                      <a16:colId xmlns:a16="http://schemas.microsoft.com/office/drawing/2014/main" val="3760487129"/>
                    </a:ext>
                  </a:extLst>
                </a:gridCol>
                <a:gridCol w="1205040">
                  <a:extLst>
                    <a:ext uri="{9D8B030D-6E8A-4147-A177-3AD203B41FA5}">
                      <a16:colId xmlns:a16="http://schemas.microsoft.com/office/drawing/2014/main" val="198771609"/>
                    </a:ext>
                  </a:extLst>
                </a:gridCol>
                <a:gridCol w="1205040">
                  <a:extLst>
                    <a:ext uri="{9D8B030D-6E8A-4147-A177-3AD203B41FA5}">
                      <a16:colId xmlns:a16="http://schemas.microsoft.com/office/drawing/2014/main" val="3031960362"/>
                    </a:ext>
                  </a:extLst>
                </a:gridCol>
                <a:gridCol w="1205040">
                  <a:extLst>
                    <a:ext uri="{9D8B030D-6E8A-4147-A177-3AD203B41FA5}">
                      <a16:colId xmlns:a16="http://schemas.microsoft.com/office/drawing/2014/main" val="2849878626"/>
                    </a:ext>
                  </a:extLst>
                </a:gridCol>
                <a:gridCol w="1205040">
                  <a:extLst>
                    <a:ext uri="{9D8B030D-6E8A-4147-A177-3AD203B41FA5}">
                      <a16:colId xmlns:a16="http://schemas.microsoft.com/office/drawing/2014/main" val="1690860641"/>
                    </a:ext>
                  </a:extLst>
                </a:gridCol>
                <a:gridCol w="1205040">
                  <a:extLst>
                    <a:ext uri="{9D8B030D-6E8A-4147-A177-3AD203B41FA5}">
                      <a16:colId xmlns:a16="http://schemas.microsoft.com/office/drawing/2014/main" val="343975286"/>
                    </a:ext>
                  </a:extLst>
                </a:gridCol>
                <a:gridCol w="1205040">
                  <a:extLst>
                    <a:ext uri="{9D8B030D-6E8A-4147-A177-3AD203B41FA5}">
                      <a16:colId xmlns:a16="http://schemas.microsoft.com/office/drawing/2014/main" val="2370727258"/>
                    </a:ext>
                  </a:extLst>
                </a:gridCol>
              </a:tblGrid>
              <a:tr h="448816">
                <a:tc>
                  <a:txBody>
                    <a:bodyPr/>
                    <a:lstStyle/>
                    <a:p>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Constant</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Standlrt</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Girl</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Boy_sch</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Girl_sch</a:t>
                      </a:r>
                      <a:endParaRPr lang="en-IE" sz="1400" dirty="0">
                        <a:latin typeface="Courier New" panose="02070309020205020404" pitchFamily="49" charset="0"/>
                        <a:cs typeface="Courier New" panose="02070309020205020404" pitchFamily="49" charset="0"/>
                      </a:endParaRPr>
                    </a:p>
                  </a:txBody>
                  <a:tcPr/>
                </a:tc>
                <a:tc>
                  <a:txBody>
                    <a:bodyPr/>
                    <a:lstStyle/>
                    <a:p>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40717080"/>
                  </a:ext>
                </a:extLst>
              </a:tr>
              <a:tr h="370840">
                <a:tc>
                  <a:txBody>
                    <a:bodyPr/>
                    <a:lstStyle/>
                    <a:p>
                      <a:r>
                        <a:rPr lang="en-US" sz="1400" dirty="0" smtClean="0">
                          <a:latin typeface="Courier New" panose="02070309020205020404" pitchFamily="49" charset="0"/>
                          <a:cs typeface="Courier New" panose="02070309020205020404" pitchFamily="49" charset="0"/>
                        </a:rPr>
                        <a:t>Boy attending Boys only</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-.16</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.59</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.18</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pPr algn="r" fontAlgn="b"/>
                      <a:r>
                        <a:rPr lang="en-IE" sz="1600" b="0" i="0" u="none" strike="noStrike" dirty="0">
                          <a:solidFill>
                            <a:srgbClr val="000000"/>
                          </a:solidFill>
                          <a:effectLst/>
                          <a:latin typeface="Courier New" panose="02070309020205020404" pitchFamily="49" charset="0"/>
                          <a:cs typeface="Courier New" panose="02070309020205020404" pitchFamily="49" charset="0"/>
                        </a:rPr>
                        <a:t>0.61</a:t>
                      </a:r>
                    </a:p>
                  </a:txBody>
                  <a:tcPr marL="6350" marR="6350" marT="6350" marB="0" anchor="b"/>
                </a:tc>
                <a:extLst>
                  <a:ext uri="{0D108BD9-81ED-4DB2-BD59-A6C34878D82A}">
                    <a16:rowId xmlns:a16="http://schemas.microsoft.com/office/drawing/2014/main" val="2527747760"/>
                  </a:ext>
                </a:extLst>
              </a:tr>
              <a:tr h="370840">
                <a:tc>
                  <a:txBody>
                    <a:bodyPr/>
                    <a:lstStyle/>
                    <a:p>
                      <a:r>
                        <a:rPr lang="en-US" sz="1400" dirty="0" smtClean="0">
                          <a:latin typeface="Courier New" panose="02070309020205020404" pitchFamily="49" charset="0"/>
                          <a:cs typeface="Courier New" panose="02070309020205020404" pitchFamily="49" charset="0"/>
                        </a:rPr>
                        <a:t>Boy</a:t>
                      </a:r>
                      <a:r>
                        <a:rPr lang="en-US" sz="1400" baseline="0" dirty="0" smtClean="0">
                          <a:latin typeface="Courier New" panose="02070309020205020404" pitchFamily="49" charset="0"/>
                          <a:cs typeface="Courier New" panose="02070309020205020404" pitchFamily="49" charset="0"/>
                        </a:rPr>
                        <a:t> attending mixed school</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-.16</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.59</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pPr algn="r" fontAlgn="b"/>
                      <a:r>
                        <a:rPr lang="en-IE" sz="1600" b="0" i="0" u="none" strike="noStrike">
                          <a:solidFill>
                            <a:srgbClr val="000000"/>
                          </a:solidFill>
                          <a:effectLst/>
                          <a:latin typeface="Courier New" panose="02070309020205020404" pitchFamily="49" charset="0"/>
                          <a:cs typeface="Courier New" panose="02070309020205020404" pitchFamily="49" charset="0"/>
                        </a:rPr>
                        <a:t>0.43</a:t>
                      </a:r>
                    </a:p>
                  </a:txBody>
                  <a:tcPr marL="6350" marR="6350" marT="6350" marB="0" anchor="b"/>
                </a:tc>
                <a:extLst>
                  <a:ext uri="{0D108BD9-81ED-4DB2-BD59-A6C34878D82A}">
                    <a16:rowId xmlns:a16="http://schemas.microsoft.com/office/drawing/2014/main" val="96877441"/>
                  </a:ext>
                </a:extLst>
              </a:tr>
              <a:tr h="370840">
                <a:tc>
                  <a:txBody>
                    <a:bodyPr/>
                    <a:lstStyle/>
                    <a:p>
                      <a:r>
                        <a:rPr lang="en-US" sz="1400" dirty="0" smtClean="0">
                          <a:latin typeface="Courier New" panose="02070309020205020404" pitchFamily="49" charset="0"/>
                          <a:cs typeface="Courier New" panose="02070309020205020404" pitchFamily="49" charset="0"/>
                        </a:rPr>
                        <a:t>Girl attending girls only</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-.16</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.59</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.13</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.17</a:t>
                      </a:r>
                      <a:endParaRPr lang="en-IE" sz="1400" dirty="0">
                        <a:latin typeface="Courier New" panose="02070309020205020404" pitchFamily="49" charset="0"/>
                        <a:cs typeface="Courier New" panose="02070309020205020404" pitchFamily="49" charset="0"/>
                      </a:endParaRPr>
                    </a:p>
                  </a:txBody>
                  <a:tcPr/>
                </a:tc>
                <a:tc>
                  <a:txBody>
                    <a:bodyPr/>
                    <a:lstStyle/>
                    <a:p>
                      <a:pPr algn="r" fontAlgn="b"/>
                      <a:r>
                        <a:rPr lang="en-IE" sz="1600" b="0" i="0" u="none" strike="noStrike">
                          <a:solidFill>
                            <a:srgbClr val="000000"/>
                          </a:solidFill>
                          <a:effectLst/>
                          <a:latin typeface="Courier New" panose="02070309020205020404" pitchFamily="49" charset="0"/>
                          <a:cs typeface="Courier New" panose="02070309020205020404" pitchFamily="49" charset="0"/>
                        </a:rPr>
                        <a:t>0.73</a:t>
                      </a:r>
                    </a:p>
                  </a:txBody>
                  <a:tcPr marL="6350" marR="6350" marT="6350" marB="0" anchor="b"/>
                </a:tc>
                <a:extLst>
                  <a:ext uri="{0D108BD9-81ED-4DB2-BD59-A6C34878D82A}">
                    <a16:rowId xmlns:a16="http://schemas.microsoft.com/office/drawing/2014/main" val="2838341021"/>
                  </a:ext>
                </a:extLst>
              </a:tr>
              <a:tr h="370840">
                <a:tc>
                  <a:txBody>
                    <a:bodyPr/>
                    <a:lstStyle/>
                    <a:p>
                      <a:r>
                        <a:rPr lang="en-US" sz="1400" dirty="0" smtClean="0">
                          <a:latin typeface="Courier New" panose="02070309020205020404" pitchFamily="49" charset="0"/>
                          <a:cs typeface="Courier New" panose="02070309020205020404" pitchFamily="49" charset="0"/>
                        </a:rPr>
                        <a:t>Girl attending mixed school</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-.16</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.59</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.13</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0</a:t>
                      </a:r>
                      <a:endParaRPr lang="en-IE" sz="1400" dirty="0">
                        <a:latin typeface="Courier New" panose="02070309020205020404" pitchFamily="49" charset="0"/>
                        <a:cs typeface="Courier New" panose="02070309020205020404" pitchFamily="49" charset="0"/>
                      </a:endParaRPr>
                    </a:p>
                  </a:txBody>
                  <a:tcPr/>
                </a:tc>
                <a:tc>
                  <a:txBody>
                    <a:bodyPr/>
                    <a:lstStyle/>
                    <a:p>
                      <a:pPr algn="r" fontAlgn="b"/>
                      <a:r>
                        <a:rPr lang="en-IE" sz="1600" b="0" i="0" u="none" strike="noStrike" dirty="0">
                          <a:solidFill>
                            <a:srgbClr val="000000"/>
                          </a:solidFill>
                          <a:effectLst/>
                          <a:latin typeface="Courier New" panose="02070309020205020404" pitchFamily="49" charset="0"/>
                          <a:cs typeface="Courier New" panose="02070309020205020404" pitchFamily="49" charset="0"/>
                        </a:rPr>
                        <a:t>0.56</a:t>
                      </a:r>
                    </a:p>
                  </a:txBody>
                  <a:tcPr marL="6350" marR="6350" marT="6350" marB="0" anchor="b"/>
                </a:tc>
                <a:extLst>
                  <a:ext uri="{0D108BD9-81ED-4DB2-BD59-A6C34878D82A}">
                    <a16:rowId xmlns:a16="http://schemas.microsoft.com/office/drawing/2014/main" val="2508041084"/>
                  </a:ext>
                </a:extLst>
              </a:tr>
            </a:tbl>
          </a:graphicData>
        </a:graphic>
      </p:graphicFrame>
    </p:spTree>
    <p:extLst>
      <p:ext uri="{BB962C8B-B14F-4D97-AF65-F5344CB8AC3E}">
        <p14:creationId xmlns:p14="http://schemas.microsoft.com/office/powerpoint/2010/main" val="185144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4</a:t>
            </a:r>
            <a:endParaRPr lang="en-IE" dirty="0"/>
          </a:p>
        </p:txBody>
      </p:sp>
      <p:sp>
        <p:nvSpPr>
          <p:cNvPr id="3" name="Content Placeholder 2"/>
          <p:cNvSpPr>
            <a:spLocks noGrp="1"/>
          </p:cNvSpPr>
          <p:nvPr>
            <p:ph sz="quarter" idx="1"/>
          </p:nvPr>
        </p:nvSpPr>
        <p:spPr/>
        <p:txBody>
          <a:bodyPr/>
          <a:lstStyle/>
          <a:p>
            <a:r>
              <a:rPr lang="en-US" dirty="0" smtClean="0"/>
              <a:t>So we can see a difference in scores for boys attending boys only and girls attending girls only</a:t>
            </a:r>
          </a:p>
        </p:txBody>
      </p:sp>
    </p:spTree>
    <p:extLst>
      <p:ext uri="{BB962C8B-B14F-4D97-AF65-F5344CB8AC3E}">
        <p14:creationId xmlns:p14="http://schemas.microsoft.com/office/powerpoint/2010/main" val="18970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Before Regression</a:t>
            </a:r>
            <a:endParaRPr lang="en-IE" dirty="0"/>
          </a:p>
        </p:txBody>
      </p:sp>
      <p:sp>
        <p:nvSpPr>
          <p:cNvPr id="3" name="Content Placeholder 2"/>
          <p:cNvSpPr>
            <a:spLocks noGrp="1"/>
          </p:cNvSpPr>
          <p:nvPr>
            <p:ph sz="quarter" idx="1"/>
          </p:nvPr>
        </p:nvSpPr>
        <p:spPr/>
        <p:txBody>
          <a:bodyPr/>
          <a:lstStyle/>
          <a:p>
            <a:r>
              <a:rPr lang="en-IE" dirty="0" smtClean="0"/>
              <a:t>We need to establish evidence to support going ahead with building a predictive model</a:t>
            </a:r>
          </a:p>
          <a:p>
            <a:r>
              <a:rPr lang="en-IE" dirty="0" smtClean="0"/>
              <a:t>If we are asserting a relationship</a:t>
            </a:r>
          </a:p>
          <a:p>
            <a:pPr lvl="1"/>
            <a:r>
              <a:rPr lang="en-IE" dirty="0" smtClean="0"/>
              <a:t>We need to investigate if there is any evidence of a relationship using the appropriate test and make a decision based on the results (strength, direction etc.)</a:t>
            </a:r>
          </a:p>
          <a:p>
            <a:r>
              <a:rPr lang="en-IE" dirty="0" smtClean="0"/>
              <a:t>If we are asserting a differential effect for different groups</a:t>
            </a:r>
          </a:p>
          <a:p>
            <a:pPr lvl="1"/>
            <a:r>
              <a:rPr lang="en-IE" dirty="0" smtClean="0"/>
              <a:t>We need to investigate if there is any difference using the appropriate test and make a decision based on the result</a:t>
            </a:r>
          </a:p>
        </p:txBody>
      </p:sp>
    </p:spTree>
    <p:extLst>
      <p:ext uri="{BB962C8B-B14F-4D97-AF65-F5344CB8AC3E}">
        <p14:creationId xmlns:p14="http://schemas.microsoft.com/office/powerpoint/2010/main" val="1989921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Reflecting on Regression</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226957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GB" dirty="0" smtClean="0">
                <a:sym typeface="Symbol" pitchFamily="18" charset="2"/>
              </a:rPr>
              <a:t>R and R2</a:t>
            </a:r>
            <a:r>
              <a:rPr lang="en-GB" dirty="0" smtClean="0"/>
              <a:t> </a:t>
            </a:r>
            <a:endParaRPr lang="en-GB" dirty="0"/>
          </a:p>
        </p:txBody>
      </p:sp>
      <p:sp>
        <p:nvSpPr>
          <p:cNvPr id="260099" name="Rectangle 3"/>
          <p:cNvSpPr>
            <a:spLocks noGrp="1" noChangeArrowheads="1"/>
          </p:cNvSpPr>
          <p:nvPr>
            <p:ph type="body" idx="1"/>
          </p:nvPr>
        </p:nvSpPr>
        <p:spPr/>
        <p:txBody>
          <a:bodyPr/>
          <a:lstStyle/>
          <a:p>
            <a:r>
              <a:rPr lang="en-GB" dirty="0" smtClean="0"/>
              <a:t>R</a:t>
            </a:r>
          </a:p>
          <a:p>
            <a:pPr lvl="1"/>
            <a:r>
              <a:rPr lang="en-GB" dirty="0" smtClean="0"/>
              <a:t>The correlation between the observed values of the outcome, and the values predicted by the model.</a:t>
            </a:r>
          </a:p>
          <a:p>
            <a:r>
              <a:rPr lang="en-GB" dirty="0" smtClean="0">
                <a:sym typeface="Symbol" pitchFamily="18" charset="2"/>
              </a:rPr>
              <a:t>R2</a:t>
            </a:r>
          </a:p>
          <a:p>
            <a:pPr lvl="1"/>
            <a:r>
              <a:rPr lang="en-GB" dirty="0"/>
              <a:t>T</a:t>
            </a:r>
            <a:r>
              <a:rPr lang="en-GB" dirty="0" smtClean="0"/>
              <a:t>he proportion of variance accounted for by the model.</a:t>
            </a:r>
          </a:p>
          <a:p>
            <a:r>
              <a:rPr lang="en-GB" dirty="0" smtClean="0"/>
              <a:t>Adj. </a:t>
            </a:r>
            <a:r>
              <a:rPr lang="en-GB" dirty="0" smtClean="0">
                <a:sym typeface="Symbol" pitchFamily="18" charset="2"/>
              </a:rPr>
              <a:t>R2</a:t>
            </a:r>
          </a:p>
          <a:p>
            <a:pPr lvl="1"/>
            <a:r>
              <a:rPr lang="en-GB" dirty="0" smtClean="0"/>
              <a:t>An estimate of </a:t>
            </a:r>
            <a:r>
              <a:rPr lang="en-GB" dirty="0" smtClean="0">
                <a:sym typeface="Symbol" pitchFamily="18" charset="2"/>
              </a:rPr>
              <a:t>R2</a:t>
            </a:r>
            <a:r>
              <a:rPr lang="en-GB" dirty="0" smtClean="0"/>
              <a:t> in the population (shrinkage).</a:t>
            </a:r>
            <a:endParaRPr lang="en-GB" dirty="0"/>
          </a:p>
        </p:txBody>
      </p:sp>
    </p:spTree>
    <p:extLst>
      <p:ext uri="{BB962C8B-B14F-4D97-AF65-F5344CB8AC3E}">
        <p14:creationId xmlns:p14="http://schemas.microsoft.com/office/powerpoint/2010/main" val="205371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dissolve">
                                      <p:cBhvr>
                                        <p:cTn id="7" dur="500"/>
                                        <p:tgtEl>
                                          <p:spTgt spid="260099">
                                            <p:txEl>
                                              <p:pRg st="0" end="0"/>
                                            </p:txEl>
                                          </p:spTgt>
                                        </p:tgtEl>
                                      </p:cBhvr>
                                    </p:animEffect>
                                  </p:childTnLst>
                                </p:cTn>
                              </p:par>
                              <p:par>
                                <p:cTn id="8" presetID="9" presetClass="entr" presetSubtype="0" fill="hold" grpId="0" nodeType="withEffect">
                                  <p:stCondLst>
                                    <p:cond delay="2000"/>
                                  </p:stCondLst>
                                  <p:childTnLst>
                                    <p:set>
                                      <p:cBhvr>
                                        <p:cTn id="9" dur="1" fill="hold">
                                          <p:stCondLst>
                                            <p:cond delay="0"/>
                                          </p:stCondLst>
                                        </p:cTn>
                                        <p:tgtEl>
                                          <p:spTgt spid="260099">
                                            <p:txEl>
                                              <p:pRg st="1" end="1"/>
                                            </p:txEl>
                                          </p:spTgt>
                                        </p:tgtEl>
                                        <p:attrNameLst>
                                          <p:attrName>style.visibility</p:attrName>
                                        </p:attrNameLst>
                                      </p:cBhvr>
                                      <p:to>
                                        <p:strVal val="visible"/>
                                      </p:to>
                                    </p:set>
                                    <p:animEffect transition="in" filter="dissolve">
                                      <p:cBhvr>
                                        <p:cTn id="10" dur="500"/>
                                        <p:tgtEl>
                                          <p:spTgt spid="260099">
                                            <p:txEl>
                                              <p:pRg st="1" end="1"/>
                                            </p:txEl>
                                          </p:spTgt>
                                        </p:tgtEl>
                                      </p:cBhvr>
                                    </p:animEffect>
                                  </p:childTnLst>
                                </p:cTn>
                              </p:par>
                            </p:childTnLst>
                          </p:cTn>
                        </p:par>
                        <p:par>
                          <p:cTn id="11" fill="hold">
                            <p:stCondLst>
                              <p:cond delay="2500"/>
                            </p:stCondLst>
                            <p:childTnLst>
                              <p:par>
                                <p:cTn id="12" presetID="9" presetClass="entr" presetSubtype="0" fill="hold" grpId="0" nodeType="afterEffect">
                                  <p:stCondLst>
                                    <p:cond delay="2000"/>
                                  </p:stCondLst>
                                  <p:childTnLst>
                                    <p:set>
                                      <p:cBhvr>
                                        <p:cTn id="13" dur="1" fill="hold">
                                          <p:stCondLst>
                                            <p:cond delay="0"/>
                                          </p:stCondLst>
                                        </p:cTn>
                                        <p:tgtEl>
                                          <p:spTgt spid="260099">
                                            <p:txEl>
                                              <p:pRg st="2" end="2"/>
                                            </p:txEl>
                                          </p:spTgt>
                                        </p:tgtEl>
                                        <p:attrNameLst>
                                          <p:attrName>style.visibility</p:attrName>
                                        </p:attrNameLst>
                                      </p:cBhvr>
                                      <p:to>
                                        <p:strVal val="visible"/>
                                      </p:to>
                                    </p:set>
                                    <p:animEffect transition="in" filter="dissolve">
                                      <p:cBhvr>
                                        <p:cTn id="14" dur="500"/>
                                        <p:tgtEl>
                                          <p:spTgt spid="260099">
                                            <p:txEl>
                                              <p:pRg st="2" end="2"/>
                                            </p:txEl>
                                          </p:spTgt>
                                        </p:tgtEl>
                                      </p:cBhvr>
                                    </p:animEffect>
                                  </p:childTnLst>
                                </p:cTn>
                              </p:par>
                              <p:par>
                                <p:cTn id="15" presetID="9" presetClass="entr" presetSubtype="0" fill="hold" grpId="0" nodeType="withEffect">
                                  <p:stCondLst>
                                    <p:cond delay="2000"/>
                                  </p:stCondLst>
                                  <p:childTnLst>
                                    <p:set>
                                      <p:cBhvr>
                                        <p:cTn id="16" dur="1" fill="hold">
                                          <p:stCondLst>
                                            <p:cond delay="0"/>
                                          </p:stCondLst>
                                        </p:cTn>
                                        <p:tgtEl>
                                          <p:spTgt spid="260099">
                                            <p:txEl>
                                              <p:pRg st="3" end="3"/>
                                            </p:txEl>
                                          </p:spTgt>
                                        </p:tgtEl>
                                        <p:attrNameLst>
                                          <p:attrName>style.visibility</p:attrName>
                                        </p:attrNameLst>
                                      </p:cBhvr>
                                      <p:to>
                                        <p:strVal val="visible"/>
                                      </p:to>
                                    </p:set>
                                    <p:animEffect transition="in" filter="dissolve">
                                      <p:cBhvr>
                                        <p:cTn id="17" dur="500"/>
                                        <p:tgtEl>
                                          <p:spTgt spid="260099">
                                            <p:txEl>
                                              <p:pRg st="3" end="3"/>
                                            </p:txEl>
                                          </p:spTgt>
                                        </p:tgtEl>
                                      </p:cBhvr>
                                    </p:animEffect>
                                  </p:childTnLst>
                                </p:cTn>
                              </p:par>
                            </p:childTnLst>
                          </p:cTn>
                        </p:par>
                        <p:par>
                          <p:cTn id="18" fill="hold">
                            <p:stCondLst>
                              <p:cond delay="5000"/>
                            </p:stCondLst>
                            <p:childTnLst>
                              <p:par>
                                <p:cTn id="19" presetID="9" presetClass="entr" presetSubtype="0" fill="hold" grpId="0" nodeType="afterEffect">
                                  <p:stCondLst>
                                    <p:cond delay="2000"/>
                                  </p:stCondLst>
                                  <p:childTnLst>
                                    <p:set>
                                      <p:cBhvr>
                                        <p:cTn id="20" dur="1" fill="hold">
                                          <p:stCondLst>
                                            <p:cond delay="0"/>
                                          </p:stCondLst>
                                        </p:cTn>
                                        <p:tgtEl>
                                          <p:spTgt spid="260099">
                                            <p:txEl>
                                              <p:pRg st="4" end="4"/>
                                            </p:txEl>
                                          </p:spTgt>
                                        </p:tgtEl>
                                        <p:attrNameLst>
                                          <p:attrName>style.visibility</p:attrName>
                                        </p:attrNameLst>
                                      </p:cBhvr>
                                      <p:to>
                                        <p:strVal val="visible"/>
                                      </p:to>
                                    </p:set>
                                    <p:animEffect transition="in" filter="dissolve">
                                      <p:cBhvr>
                                        <p:cTn id="21" dur="500"/>
                                        <p:tgtEl>
                                          <p:spTgt spid="260099">
                                            <p:txEl>
                                              <p:pRg st="4" end="4"/>
                                            </p:txEl>
                                          </p:spTgt>
                                        </p:tgtEl>
                                      </p:cBhvr>
                                    </p:animEffect>
                                  </p:childTnLst>
                                </p:cTn>
                              </p:par>
                              <p:par>
                                <p:cTn id="22" presetID="9" presetClass="entr" presetSubtype="0" fill="hold" grpId="0" nodeType="withEffect">
                                  <p:stCondLst>
                                    <p:cond delay="2000"/>
                                  </p:stCondLst>
                                  <p:childTnLst>
                                    <p:set>
                                      <p:cBhvr>
                                        <p:cTn id="23" dur="1" fill="hold">
                                          <p:stCondLst>
                                            <p:cond delay="0"/>
                                          </p:stCondLst>
                                        </p:cTn>
                                        <p:tgtEl>
                                          <p:spTgt spid="260099">
                                            <p:txEl>
                                              <p:pRg st="5" end="5"/>
                                            </p:txEl>
                                          </p:spTgt>
                                        </p:tgtEl>
                                        <p:attrNameLst>
                                          <p:attrName>style.visibility</p:attrName>
                                        </p:attrNameLst>
                                      </p:cBhvr>
                                      <p:to>
                                        <p:strVal val="visible"/>
                                      </p:to>
                                    </p:set>
                                    <p:animEffect transition="in" filter="dissolve">
                                      <p:cBhvr>
                                        <p:cTn id="24" dur="500"/>
                                        <p:tgtEl>
                                          <p:spTgt spid="260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advAuto="200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GB" dirty="0" smtClean="0">
                <a:sym typeface="Symbol" pitchFamily="18" charset="2"/>
              </a:rPr>
              <a:t>Analysis of Variance: ANOVA</a:t>
            </a:r>
            <a:endParaRPr lang="en-GB" dirty="0"/>
          </a:p>
        </p:txBody>
      </p:sp>
      <p:sp>
        <p:nvSpPr>
          <p:cNvPr id="264195" name="Rectangle 3"/>
          <p:cNvSpPr>
            <a:spLocks noGrp="1" noChangeArrowheads="1"/>
          </p:cNvSpPr>
          <p:nvPr>
            <p:ph type="body" idx="1"/>
          </p:nvPr>
        </p:nvSpPr>
        <p:spPr/>
        <p:txBody>
          <a:bodyPr/>
          <a:lstStyle/>
          <a:p>
            <a:r>
              <a:rPr lang="en-GB" dirty="0" smtClean="0"/>
              <a:t>The F-test</a:t>
            </a:r>
          </a:p>
          <a:p>
            <a:pPr lvl="1"/>
            <a:r>
              <a:rPr lang="en-GB" dirty="0" smtClean="0"/>
              <a:t>looks at whether the variance explained by the </a:t>
            </a:r>
            <a:r>
              <a:rPr lang="en-GB" smtClean="0"/>
              <a:t>model is </a:t>
            </a:r>
            <a:r>
              <a:rPr lang="en-GB" dirty="0" smtClean="0"/>
              <a:t>better than one with no predictors</a:t>
            </a:r>
          </a:p>
          <a:p>
            <a:pPr lvl="1"/>
            <a:r>
              <a:rPr lang="en-GB" dirty="0" smtClean="0"/>
              <a:t> It tells us whether using the regression model is significantly better at predicting values of the outcome than using the mean.</a:t>
            </a:r>
            <a:endParaRPr lang="en-GB" dirty="0"/>
          </a:p>
        </p:txBody>
      </p:sp>
    </p:spTree>
    <p:extLst>
      <p:ext uri="{BB962C8B-B14F-4D97-AF65-F5344CB8AC3E}">
        <p14:creationId xmlns:p14="http://schemas.microsoft.com/office/powerpoint/2010/main" val="11093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dissolve">
                                      <p:cBhvr>
                                        <p:cTn id="7" dur="500"/>
                                        <p:tgtEl>
                                          <p:spTgt spid="264195">
                                            <p:txEl>
                                              <p:pRg st="0" end="0"/>
                                            </p:txEl>
                                          </p:spTgt>
                                        </p:tgtEl>
                                      </p:cBhvr>
                                    </p:animEffect>
                                  </p:childTnLst>
                                </p:cTn>
                              </p:par>
                              <p:par>
                                <p:cTn id="8" presetID="9" presetClass="entr" presetSubtype="0" fill="hold" grpId="0" nodeType="withEffect">
                                  <p:stCondLst>
                                    <p:cond delay="1000"/>
                                  </p:stCondLst>
                                  <p:childTnLst>
                                    <p:set>
                                      <p:cBhvr>
                                        <p:cTn id="9" dur="1" fill="hold">
                                          <p:stCondLst>
                                            <p:cond delay="0"/>
                                          </p:stCondLst>
                                        </p:cTn>
                                        <p:tgtEl>
                                          <p:spTgt spid="264195">
                                            <p:txEl>
                                              <p:pRg st="1" end="1"/>
                                            </p:txEl>
                                          </p:spTgt>
                                        </p:tgtEl>
                                        <p:attrNameLst>
                                          <p:attrName>style.visibility</p:attrName>
                                        </p:attrNameLst>
                                      </p:cBhvr>
                                      <p:to>
                                        <p:strVal val="visible"/>
                                      </p:to>
                                    </p:set>
                                    <p:animEffect transition="in" filter="dissolve">
                                      <p:cBhvr>
                                        <p:cTn id="10" dur="500"/>
                                        <p:tgtEl>
                                          <p:spTgt spid="264195">
                                            <p:txEl>
                                              <p:pRg st="1" end="1"/>
                                            </p:txEl>
                                          </p:spTgt>
                                        </p:tgtEl>
                                      </p:cBhvr>
                                    </p:animEffect>
                                  </p:childTnLst>
                                </p:cTn>
                              </p:par>
                              <p:par>
                                <p:cTn id="11" presetID="9" presetClass="entr" presetSubtype="0" fill="hold" grpId="0" nodeType="withEffect">
                                  <p:stCondLst>
                                    <p:cond delay="1000"/>
                                  </p:stCondLst>
                                  <p:childTnLst>
                                    <p:set>
                                      <p:cBhvr>
                                        <p:cTn id="12" dur="1" fill="hold">
                                          <p:stCondLst>
                                            <p:cond delay="0"/>
                                          </p:stCondLst>
                                        </p:cTn>
                                        <p:tgtEl>
                                          <p:spTgt spid="264195">
                                            <p:txEl>
                                              <p:pRg st="2" end="2"/>
                                            </p:txEl>
                                          </p:spTgt>
                                        </p:tgtEl>
                                        <p:attrNameLst>
                                          <p:attrName>style.visibility</p:attrName>
                                        </p:attrNameLst>
                                      </p:cBhvr>
                                      <p:to>
                                        <p:strVal val="visible"/>
                                      </p:to>
                                    </p:set>
                                    <p:animEffect transition="in" filter="dissolve">
                                      <p:cBhvr>
                                        <p:cTn id="13" dur="500"/>
                                        <p:tgtEl>
                                          <p:spTgt spid="264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advAuto="100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GB" dirty="0" smtClean="0">
                <a:sym typeface="Symbol" pitchFamily="18" charset="2"/>
              </a:rPr>
              <a:t>Output: betas</a:t>
            </a:r>
            <a:endParaRPr lang="en-GB" dirty="0"/>
          </a:p>
        </p:txBody>
      </p:sp>
      <p:sp>
        <p:nvSpPr>
          <p:cNvPr id="6" name="Content Placeholder 5"/>
          <p:cNvSpPr>
            <a:spLocks noGrp="1"/>
          </p:cNvSpPr>
          <p:nvPr>
            <p:ph sz="quarter" idx="1"/>
          </p:nvPr>
        </p:nvSpPr>
        <p:spPr/>
        <p:txBody>
          <a:bodyPr/>
          <a:lstStyle/>
          <a:p>
            <a:r>
              <a:rPr lang="en-GB" dirty="0"/>
              <a:t>Beta values:</a:t>
            </a:r>
          </a:p>
          <a:p>
            <a:pPr lvl="1"/>
            <a:r>
              <a:rPr lang="en-GB" dirty="0"/>
              <a:t>the change in the outcome associated with a unit change in the predictor.</a:t>
            </a:r>
          </a:p>
          <a:p>
            <a:r>
              <a:rPr lang="en-GB" dirty="0"/>
              <a:t>Standardised beta values:</a:t>
            </a:r>
          </a:p>
          <a:p>
            <a:pPr lvl="1"/>
            <a:r>
              <a:rPr lang="en-GB" dirty="0"/>
              <a:t>tell us the same but expressed as standard deviations.</a:t>
            </a:r>
          </a:p>
          <a:p>
            <a:endParaRPr lang="en-IE"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17032"/>
            <a:ext cx="51816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006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Concerns for MLR - </a:t>
            </a:r>
            <a:r>
              <a:rPr lang="en-IE" dirty="0"/>
              <a:t>Choosing variables for </a:t>
            </a:r>
            <a:r>
              <a:rPr lang="en-IE" dirty="0" smtClean="0"/>
              <a:t>MLR</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Have a sound theoretical basis for including your variables</a:t>
            </a:r>
          </a:p>
          <a:p>
            <a:r>
              <a:rPr lang="en-IE" dirty="0" smtClean="0"/>
              <a:t>Explore the data using univariate and bivariate analysis</a:t>
            </a:r>
          </a:p>
          <a:p>
            <a:r>
              <a:rPr lang="en-IE" dirty="0" smtClean="0"/>
              <a:t>Only include variables that have potentially informative results or which serve as controls</a:t>
            </a:r>
          </a:p>
          <a:p>
            <a:r>
              <a:rPr lang="en-IE" dirty="0" smtClean="0"/>
              <a:t>In large models</a:t>
            </a:r>
          </a:p>
          <a:p>
            <a:pPr lvl="1"/>
            <a:r>
              <a:rPr lang="en-IE" dirty="0" smtClean="0"/>
              <a:t>Introduce variables sequentially</a:t>
            </a:r>
          </a:p>
          <a:p>
            <a:pPr lvl="1"/>
            <a:r>
              <a:rPr lang="en-IE" dirty="0" smtClean="0"/>
              <a:t>Start by introducing small groups</a:t>
            </a:r>
          </a:p>
          <a:p>
            <a:pPr lvl="1"/>
            <a:r>
              <a:rPr lang="en-IE" dirty="0" smtClean="0"/>
              <a:t>As you include more variables note no only how they operate but how the scores for other variables and their statistical significance change as well</a:t>
            </a:r>
          </a:p>
          <a:p>
            <a:pPr lvl="1"/>
            <a:r>
              <a:rPr lang="en-IE" dirty="0" smtClean="0"/>
              <a:t>If the model is statistically stable, these will stay within the same general range</a:t>
            </a:r>
          </a:p>
          <a:p>
            <a:pPr lvl="1"/>
            <a:r>
              <a:rPr lang="en-IE" dirty="0" smtClean="0"/>
              <a:t>If the values start changing a lot, it suggests you need to conduct some further exploratory work before trusting your findings</a:t>
            </a:r>
            <a:endParaRPr lang="en-IE" dirty="0"/>
          </a:p>
        </p:txBody>
      </p:sp>
    </p:spTree>
    <p:extLst>
      <p:ext uri="{BB962C8B-B14F-4D97-AF65-F5344CB8AC3E}">
        <p14:creationId xmlns:p14="http://schemas.microsoft.com/office/powerpoint/2010/main" val="1849373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Concerns for MLR - Degrees of Freedom</a:t>
            </a:r>
            <a:endParaRPr lang="en-IE" dirty="0"/>
          </a:p>
        </p:txBody>
      </p:sp>
      <p:sp>
        <p:nvSpPr>
          <p:cNvPr id="3" name="Content Placeholder 2"/>
          <p:cNvSpPr>
            <a:spLocks noGrp="1"/>
          </p:cNvSpPr>
          <p:nvPr>
            <p:ph sz="quarter" idx="1"/>
          </p:nvPr>
        </p:nvSpPr>
        <p:spPr/>
        <p:txBody>
          <a:bodyPr/>
          <a:lstStyle/>
          <a:p>
            <a:r>
              <a:rPr lang="en-IE" dirty="0" smtClean="0"/>
              <a:t>The number of observations ‘free to vary’ in a sample</a:t>
            </a:r>
          </a:p>
          <a:p>
            <a:r>
              <a:rPr lang="en-IE" dirty="0" smtClean="0"/>
              <a:t>Every observation increases the df by one</a:t>
            </a:r>
          </a:p>
          <a:p>
            <a:r>
              <a:rPr lang="en-IE" dirty="0" smtClean="0"/>
              <a:t>But every coefficient the model estimates decreases it by one</a:t>
            </a:r>
          </a:p>
          <a:p>
            <a:r>
              <a:rPr lang="en-IE" dirty="0" smtClean="0"/>
              <a:t>Thus the more variables included in the model the more the df lowers which reduces the tests ability to find a statistically significant result</a:t>
            </a:r>
            <a:endParaRPr lang="en-IE" dirty="0"/>
          </a:p>
        </p:txBody>
      </p:sp>
      <p:sp>
        <p:nvSpPr>
          <p:cNvPr id="4" name="Folded Corner 3"/>
          <p:cNvSpPr/>
          <p:nvPr/>
        </p:nvSpPr>
        <p:spPr>
          <a:xfrm>
            <a:off x="5724128" y="4581128"/>
            <a:ext cx="2376264" cy="20162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E" dirty="0" smtClean="0"/>
          </a:p>
          <a:p>
            <a:pPr algn="ctr"/>
            <a:r>
              <a:rPr lang="en-IE" dirty="0" smtClean="0"/>
              <a:t>Why would this be a problem?</a:t>
            </a:r>
          </a:p>
          <a:p>
            <a:pPr algn="ctr"/>
            <a:r>
              <a:rPr lang="en-IE" dirty="0" smtClean="0"/>
              <a:t>Reduces our statistical power</a:t>
            </a:r>
          </a:p>
          <a:p>
            <a:pPr algn="ctr"/>
            <a:r>
              <a:rPr lang="en-IE" dirty="0" smtClean="0"/>
              <a:t>Increase possibility of Type II error</a:t>
            </a:r>
          </a:p>
        </p:txBody>
      </p:sp>
    </p:spTree>
    <p:extLst>
      <p:ext uri="{BB962C8B-B14F-4D97-AF65-F5344CB8AC3E}">
        <p14:creationId xmlns:p14="http://schemas.microsoft.com/office/powerpoint/2010/main" val="38012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Residuals</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Coefficients and statistical significance are calculated on the assumption that a straight line is a good model of the relationship</a:t>
            </a:r>
          </a:p>
          <a:p>
            <a:r>
              <a:rPr lang="en-IE" dirty="0" smtClean="0"/>
              <a:t>How well this line serves as a model of this relationship can be checked by looking at how well the observed data sit in relation to predicted values along this line</a:t>
            </a:r>
          </a:p>
          <a:p>
            <a:pPr lvl="1"/>
            <a:r>
              <a:rPr lang="en-IE" dirty="0" smtClean="0"/>
              <a:t>Measured by the vertical distance from the prediction to the actual observation – the </a:t>
            </a:r>
            <a:r>
              <a:rPr lang="en-IE" b="1" dirty="0" smtClean="0"/>
              <a:t>residual</a:t>
            </a:r>
            <a:endParaRPr lang="en-IE" dirty="0" smtClean="0"/>
          </a:p>
          <a:p>
            <a:r>
              <a:rPr lang="en-IE" dirty="0" smtClean="0"/>
              <a:t>Regression coefficients are calculated so that the resulting line has the lowest possible accumulation of residuals, minimising the overall distance between the observation and the predictions</a:t>
            </a:r>
          </a:p>
          <a:p>
            <a:pPr lvl="1"/>
            <a:endParaRPr lang="en-IE" dirty="0" smtClean="0"/>
          </a:p>
          <a:p>
            <a:endParaRPr lang="en-IE" dirty="0"/>
          </a:p>
        </p:txBody>
      </p:sp>
    </p:spTree>
    <p:extLst>
      <p:ext uri="{BB962C8B-B14F-4D97-AF65-F5344CB8AC3E}">
        <p14:creationId xmlns:p14="http://schemas.microsoft.com/office/powerpoint/2010/main" val="4278150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Regression Diagnostics</a:t>
            </a:r>
            <a:endParaRPr lang="en-IE" dirty="0"/>
          </a:p>
        </p:txBody>
      </p:sp>
      <p:sp>
        <p:nvSpPr>
          <p:cNvPr id="3" name="Content Placeholder 2"/>
          <p:cNvSpPr>
            <a:spLocks noGrp="1"/>
          </p:cNvSpPr>
          <p:nvPr>
            <p:ph sz="quarter" idx="1"/>
          </p:nvPr>
        </p:nvSpPr>
        <p:spPr/>
        <p:txBody>
          <a:bodyPr>
            <a:normAutofit/>
          </a:bodyPr>
          <a:lstStyle/>
          <a:p>
            <a:r>
              <a:rPr lang="en-IE" dirty="0"/>
              <a:t>M</a:t>
            </a:r>
            <a:r>
              <a:rPr lang="en-IE" dirty="0" smtClean="0"/>
              <a:t>ethods </a:t>
            </a:r>
            <a:r>
              <a:rPr lang="en-IE" dirty="0"/>
              <a:t>for determining whether a regression model fit to data adequately represents the data. </a:t>
            </a:r>
            <a:endParaRPr lang="en-IE" dirty="0" smtClean="0"/>
          </a:p>
          <a:p>
            <a:pPr lvl="1"/>
            <a:r>
              <a:rPr lang="en-IE" dirty="0" smtClean="0"/>
              <a:t>Unusual </a:t>
            </a:r>
            <a:r>
              <a:rPr lang="en-IE" dirty="0"/>
              <a:t>data in linear </a:t>
            </a:r>
            <a:r>
              <a:rPr lang="en-IE" dirty="0" smtClean="0"/>
              <a:t>models</a:t>
            </a:r>
          </a:p>
          <a:p>
            <a:pPr lvl="1"/>
            <a:r>
              <a:rPr lang="en-IE" dirty="0" smtClean="0"/>
              <a:t>Non-normality</a:t>
            </a:r>
          </a:p>
          <a:p>
            <a:pPr lvl="1"/>
            <a:r>
              <a:rPr lang="en-IE" dirty="0" smtClean="0"/>
              <a:t>Non-constant </a:t>
            </a:r>
            <a:r>
              <a:rPr lang="en-IE" dirty="0"/>
              <a:t>error </a:t>
            </a:r>
            <a:r>
              <a:rPr lang="en-IE" dirty="0" smtClean="0"/>
              <a:t>variance</a:t>
            </a:r>
            <a:endParaRPr lang="en-IE" dirty="0"/>
          </a:p>
          <a:p>
            <a:pPr lvl="1"/>
            <a:r>
              <a:rPr lang="en-IE" dirty="0" smtClean="0"/>
              <a:t>Nonlinearity </a:t>
            </a:r>
            <a:r>
              <a:rPr lang="en-IE" dirty="0"/>
              <a:t>in linear </a:t>
            </a:r>
            <a:r>
              <a:rPr lang="en-IE" dirty="0" smtClean="0"/>
              <a:t>models</a:t>
            </a:r>
          </a:p>
          <a:p>
            <a:endParaRPr lang="en-IE" dirty="0"/>
          </a:p>
        </p:txBody>
      </p:sp>
    </p:spTree>
    <p:extLst>
      <p:ext uri="{BB962C8B-B14F-4D97-AF65-F5344CB8AC3E}">
        <p14:creationId xmlns:p14="http://schemas.microsoft.com/office/powerpoint/2010/main" val="786426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Some Terms</a:t>
            </a:r>
            <a:endParaRPr lang="en-IE" dirty="0"/>
          </a:p>
        </p:txBody>
      </p:sp>
      <p:sp>
        <p:nvSpPr>
          <p:cNvPr id="3" name="Content Placeholder 2"/>
          <p:cNvSpPr>
            <a:spLocks noGrp="1"/>
          </p:cNvSpPr>
          <p:nvPr>
            <p:ph sz="quarter" idx="1"/>
          </p:nvPr>
        </p:nvSpPr>
        <p:spPr/>
        <p:txBody>
          <a:bodyPr>
            <a:normAutofit/>
          </a:bodyPr>
          <a:lstStyle/>
          <a:p>
            <a:r>
              <a:rPr lang="en-IE" dirty="0" smtClean="0"/>
              <a:t>Outliers: </a:t>
            </a:r>
          </a:p>
          <a:p>
            <a:pPr lvl="1"/>
            <a:r>
              <a:rPr lang="en-IE" dirty="0" smtClean="0"/>
              <a:t>An observation that has a large residual i.e. the observed value for the point is very different from that predicted by the regression model.</a:t>
            </a:r>
          </a:p>
          <a:p>
            <a:r>
              <a:rPr lang="en-IE" dirty="0" smtClean="0"/>
              <a:t>Leverage points</a:t>
            </a:r>
          </a:p>
          <a:p>
            <a:pPr lvl="1"/>
            <a:r>
              <a:rPr lang="en-IE" dirty="0" smtClean="0"/>
              <a:t>An observation that has a value of x that is far away from the mean of x.</a:t>
            </a:r>
          </a:p>
          <a:p>
            <a:r>
              <a:rPr lang="en-IE" dirty="0" smtClean="0"/>
              <a:t>Influential observations</a:t>
            </a:r>
          </a:p>
          <a:p>
            <a:pPr lvl="1"/>
            <a:r>
              <a:rPr lang="en-IE" dirty="0" smtClean="0"/>
              <a:t>An observation that changes the slope of the line. </a:t>
            </a:r>
          </a:p>
          <a:p>
            <a:pPr lvl="1"/>
            <a:r>
              <a:rPr lang="en-IE" dirty="0" smtClean="0"/>
              <a:t>They have a large influence on the fit of the model. </a:t>
            </a:r>
          </a:p>
          <a:p>
            <a:endParaRPr lang="en-IE" dirty="0"/>
          </a:p>
        </p:txBody>
      </p:sp>
    </p:spTree>
    <p:extLst>
      <p:ext uri="{BB962C8B-B14F-4D97-AF65-F5344CB8AC3E}">
        <p14:creationId xmlns:p14="http://schemas.microsoft.com/office/powerpoint/2010/main" val="2430772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Concerns for MLR </a:t>
            </a:r>
            <a:r>
              <a:rPr lang="en-IE" dirty="0" smtClean="0"/>
              <a:t>– Outliers (residuals)</a:t>
            </a:r>
            <a:endParaRPr lang="en-IE" dirty="0"/>
          </a:p>
        </p:txBody>
      </p:sp>
      <p:sp>
        <p:nvSpPr>
          <p:cNvPr id="3" name="Content Placeholder 2"/>
          <p:cNvSpPr>
            <a:spLocks noGrp="1"/>
          </p:cNvSpPr>
          <p:nvPr>
            <p:ph sz="quarter" idx="1"/>
          </p:nvPr>
        </p:nvSpPr>
        <p:spPr/>
        <p:txBody>
          <a:bodyPr>
            <a:normAutofit/>
          </a:bodyPr>
          <a:lstStyle/>
          <a:p>
            <a:r>
              <a:rPr lang="en-IE" sz="2400" dirty="0" smtClean="0"/>
              <a:t>MLR can be greatly influenced by outliers</a:t>
            </a:r>
          </a:p>
          <a:p>
            <a:pPr lvl="1"/>
            <a:r>
              <a:rPr lang="en-IE" sz="2000" dirty="0" smtClean="0"/>
              <a:t>They ‘pull’ the equation away from the general pattern </a:t>
            </a:r>
          </a:p>
          <a:p>
            <a:r>
              <a:rPr lang="en-IE" sz="2400" dirty="0" smtClean="0"/>
              <a:t>Sometimes it is reasonable to delete the outliers</a:t>
            </a:r>
          </a:p>
          <a:p>
            <a:r>
              <a:rPr lang="en-IE" sz="2400" dirty="0" smtClean="0"/>
              <a:t>Sometimes you need to retain the outlier </a:t>
            </a:r>
            <a:endParaRPr lang="en-IE" sz="2400" dirty="0"/>
          </a:p>
          <a:p>
            <a:pPr lvl="1"/>
            <a:r>
              <a:rPr lang="en-IE" sz="2000" dirty="0" smtClean="0"/>
              <a:t>it may be your most important observation</a:t>
            </a:r>
          </a:p>
          <a:p>
            <a:r>
              <a:rPr lang="en-IE" sz="2400" dirty="0" smtClean="0"/>
              <a:t>Sometimes it is a good idea to do your analysis twice – once with and once without the outlier</a:t>
            </a:r>
            <a:r>
              <a:rPr lang="en-IE" sz="2400" dirty="0"/>
              <a:t> </a:t>
            </a:r>
            <a:r>
              <a:rPr lang="en-IE" sz="2400" dirty="0" smtClean="0"/>
              <a:t>to see how much influence it is having on the model</a:t>
            </a:r>
          </a:p>
          <a:p>
            <a:r>
              <a:rPr lang="en-IE" sz="2400" dirty="0"/>
              <a:t>If you remove outliers, do repeat this residual analysis again, you may have introduced new outliers</a:t>
            </a:r>
          </a:p>
          <a:p>
            <a:endParaRPr lang="en-IE" sz="2400" dirty="0"/>
          </a:p>
          <a:p>
            <a:endParaRPr lang="en-IE" sz="2400" dirty="0" smtClean="0"/>
          </a:p>
        </p:txBody>
      </p:sp>
      <p:sp>
        <p:nvSpPr>
          <p:cNvPr id="4" name="Folded Corner 3"/>
          <p:cNvSpPr/>
          <p:nvPr/>
        </p:nvSpPr>
        <p:spPr>
          <a:xfrm>
            <a:off x="6660232" y="4877688"/>
            <a:ext cx="2376264" cy="151216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Why would this be a problem?</a:t>
            </a:r>
          </a:p>
          <a:p>
            <a:pPr algn="ctr"/>
            <a:r>
              <a:rPr lang="en-IE" dirty="0" smtClean="0"/>
              <a:t>Bias</a:t>
            </a:r>
          </a:p>
          <a:p>
            <a:pPr algn="ctr"/>
            <a:r>
              <a:rPr lang="en-IE" dirty="0" smtClean="0"/>
              <a:t>Increased possibility of Type I error</a:t>
            </a:r>
          </a:p>
        </p:txBody>
      </p:sp>
    </p:spTree>
    <p:extLst>
      <p:ext uri="{BB962C8B-B14F-4D97-AF65-F5344CB8AC3E}">
        <p14:creationId xmlns:p14="http://schemas.microsoft.com/office/powerpoint/2010/main" val="179722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Regression – what does it allow you do?</a:t>
            </a:r>
            <a:endParaRPr lang="en-IE" dirty="0"/>
          </a:p>
        </p:txBody>
      </p:sp>
      <p:sp>
        <p:nvSpPr>
          <p:cNvPr id="3" name="Content Placeholder 2"/>
          <p:cNvSpPr>
            <a:spLocks noGrp="1"/>
          </p:cNvSpPr>
          <p:nvPr>
            <p:ph sz="quarter" idx="1"/>
          </p:nvPr>
        </p:nvSpPr>
        <p:spPr/>
        <p:txBody>
          <a:bodyPr>
            <a:normAutofit/>
          </a:bodyPr>
          <a:lstStyle/>
          <a:p>
            <a:r>
              <a:rPr lang="en-IE" dirty="0" smtClean="0"/>
              <a:t>Questions it allows you to answer:</a:t>
            </a:r>
          </a:p>
          <a:p>
            <a:pPr lvl="1"/>
            <a:r>
              <a:rPr lang="en-IE" dirty="0" smtClean="0"/>
              <a:t>How well a set of variables is able to predict an outcome variable</a:t>
            </a:r>
          </a:p>
          <a:p>
            <a:pPr lvl="1"/>
            <a:r>
              <a:rPr lang="en-IE" dirty="0" smtClean="0"/>
              <a:t>Which variable in a set is the best predictor</a:t>
            </a:r>
          </a:p>
          <a:p>
            <a:pPr lvl="1"/>
            <a:r>
              <a:rPr lang="en-IE" dirty="0" smtClean="0"/>
              <a:t>Whether a variable is still able to predict an outcome when controlling for a particular variables </a:t>
            </a:r>
          </a:p>
          <a:p>
            <a:r>
              <a:rPr lang="en-IE" dirty="0" smtClean="0"/>
              <a:t>Prediction 	</a:t>
            </a:r>
          </a:p>
          <a:p>
            <a:pPr lvl="1"/>
            <a:r>
              <a:rPr lang="en-IE" dirty="0" smtClean="0"/>
              <a:t>Really what we are looking at is the variance in the outcome variable and how much of the variance could be considered to be explained by the predictor variables</a:t>
            </a:r>
            <a:endParaRPr lang="en-IE" dirty="0"/>
          </a:p>
        </p:txBody>
      </p:sp>
    </p:spTree>
    <p:extLst>
      <p:ext uri="{BB962C8B-B14F-4D97-AF65-F5344CB8AC3E}">
        <p14:creationId xmlns:p14="http://schemas.microsoft.com/office/powerpoint/2010/main" val="2133039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Concerns for MLR </a:t>
            </a:r>
            <a:r>
              <a:rPr lang="en-IE" dirty="0" smtClean="0"/>
              <a:t>- Outliers</a:t>
            </a:r>
            <a:endParaRPr lang="en-IE" dirty="0"/>
          </a:p>
        </p:txBody>
      </p:sp>
      <p:sp>
        <p:nvSpPr>
          <p:cNvPr id="3" name="Content Placeholder 2"/>
          <p:cNvSpPr>
            <a:spLocks noGrp="1"/>
          </p:cNvSpPr>
          <p:nvPr>
            <p:ph sz="quarter" idx="1"/>
          </p:nvPr>
        </p:nvSpPr>
        <p:spPr/>
        <p:txBody>
          <a:bodyPr/>
          <a:lstStyle/>
          <a:p>
            <a:r>
              <a:rPr lang="en-IE" dirty="0"/>
              <a:t>Look at the Minimum and Maximum values </a:t>
            </a:r>
            <a:r>
              <a:rPr lang="en-IE" dirty="0" smtClean="0"/>
              <a:t> of</a:t>
            </a:r>
            <a:r>
              <a:rPr lang="en-IE" dirty="0"/>
              <a:t> Std. Residual (Standardised Residual) subheading. </a:t>
            </a:r>
            <a:endParaRPr lang="en-IE" dirty="0" smtClean="0"/>
          </a:p>
          <a:p>
            <a:pPr lvl="1"/>
            <a:r>
              <a:rPr lang="en-IE" dirty="0" smtClean="0"/>
              <a:t>We would expect 95% to fall within +1.96 and -1.96 if our p value cut-off is 0.05 (5%).</a:t>
            </a:r>
            <a:endParaRPr lang="en-IE" dirty="0"/>
          </a:p>
          <a:p>
            <a:pPr lvl="1"/>
            <a:r>
              <a:rPr lang="en-IE" dirty="0"/>
              <a:t>If the minimum value is equal or below -3.29, or the maximum value is equal or above 3.29 </a:t>
            </a:r>
            <a:r>
              <a:rPr lang="en-IE" dirty="0" smtClean="0"/>
              <a:t>(and out dataset has more than 80 cases) then </a:t>
            </a:r>
            <a:r>
              <a:rPr lang="en-IE" dirty="0"/>
              <a:t>you have outliers. </a:t>
            </a:r>
          </a:p>
          <a:p>
            <a:r>
              <a:rPr lang="en-IE" dirty="0" smtClean="0"/>
              <a:t>Cook’s distance</a:t>
            </a:r>
          </a:p>
          <a:p>
            <a:pPr lvl="1"/>
            <a:r>
              <a:rPr lang="en-IE" dirty="0" smtClean="0"/>
              <a:t>Measures the effect of deleting a case</a:t>
            </a:r>
          </a:p>
          <a:p>
            <a:pPr lvl="1"/>
            <a:r>
              <a:rPr lang="en-IE" dirty="0" smtClean="0"/>
              <a:t>Look </a:t>
            </a:r>
            <a:r>
              <a:rPr lang="en-IE" dirty="0"/>
              <a:t>at Cook’s distance for values greater than </a:t>
            </a:r>
            <a:r>
              <a:rPr lang="en-IE" dirty="0" smtClean="0"/>
              <a:t>one</a:t>
            </a:r>
          </a:p>
          <a:p>
            <a:r>
              <a:rPr lang="en-IE" dirty="0" smtClean="0"/>
              <a:t>Should also graphically inspect relevant plots</a:t>
            </a:r>
          </a:p>
        </p:txBody>
      </p:sp>
      <p:sp>
        <p:nvSpPr>
          <p:cNvPr id="4" name="Folded Corner 3"/>
          <p:cNvSpPr/>
          <p:nvPr/>
        </p:nvSpPr>
        <p:spPr>
          <a:xfrm>
            <a:off x="6948264" y="5373216"/>
            <a:ext cx="2160240" cy="1440160"/>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E" dirty="0" smtClean="0"/>
          </a:p>
          <a:p>
            <a:pPr algn="ctr"/>
            <a:r>
              <a:rPr lang="en-IE" dirty="0" smtClean="0"/>
              <a:t>Why would this be a problem?</a:t>
            </a:r>
          </a:p>
          <a:p>
            <a:pPr algn="ctr"/>
            <a:r>
              <a:rPr lang="en-IE" dirty="0" smtClean="0"/>
              <a:t>Bias</a:t>
            </a:r>
          </a:p>
          <a:p>
            <a:pPr algn="ctr"/>
            <a:r>
              <a:rPr lang="en-IE" dirty="0" smtClean="0"/>
              <a:t>Increased possibility of Type I error</a:t>
            </a:r>
          </a:p>
        </p:txBody>
      </p:sp>
    </p:spTree>
    <p:extLst>
      <p:ext uri="{BB962C8B-B14F-4D97-AF65-F5344CB8AC3E}">
        <p14:creationId xmlns:p14="http://schemas.microsoft.com/office/powerpoint/2010/main" val="19119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Concerns for MLR – Constant variation</a:t>
            </a:r>
            <a:endParaRPr lang="en-IE" dirty="0"/>
          </a:p>
        </p:txBody>
      </p:sp>
      <p:sp>
        <p:nvSpPr>
          <p:cNvPr id="3" name="Content Placeholder 2"/>
          <p:cNvSpPr>
            <a:spLocks noGrp="1"/>
          </p:cNvSpPr>
          <p:nvPr>
            <p:ph sz="quarter" idx="1"/>
          </p:nvPr>
        </p:nvSpPr>
        <p:spPr/>
        <p:txBody>
          <a:bodyPr/>
          <a:lstStyle/>
          <a:p>
            <a:r>
              <a:rPr lang="en-IE" dirty="0" smtClean="0"/>
              <a:t>Sometimes the regression line is not well suited to the data</a:t>
            </a:r>
          </a:p>
          <a:p>
            <a:pPr lvl="1"/>
            <a:r>
              <a:rPr lang="en-IE" dirty="0" smtClean="0"/>
              <a:t>E.g. we may get a fan effect indicating that the regression line is better at predicting low values of the dependent variable than it is at predicting high values (or vice versa)</a:t>
            </a:r>
          </a:p>
          <a:p>
            <a:r>
              <a:rPr lang="en-IE" dirty="0" smtClean="0"/>
              <a:t>It is not appropriate therefore to use MLR in these cases even if there is strong coefficients and statistical significance</a:t>
            </a:r>
          </a:p>
          <a:p>
            <a:r>
              <a:rPr lang="en-IE" dirty="0" smtClean="0"/>
              <a:t>In a well-fitting regression model the variation around the line is constant along the line</a:t>
            </a:r>
          </a:p>
          <a:p>
            <a:pPr marL="0" indent="0">
              <a:buNone/>
            </a:pPr>
            <a:endParaRPr lang="en-IE" dirty="0"/>
          </a:p>
        </p:txBody>
      </p:sp>
      <p:sp>
        <p:nvSpPr>
          <p:cNvPr id="4" name="Folded Corner 3"/>
          <p:cNvSpPr/>
          <p:nvPr/>
        </p:nvSpPr>
        <p:spPr>
          <a:xfrm>
            <a:off x="6660232" y="4941168"/>
            <a:ext cx="2376264" cy="151216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Why would this be a problem?</a:t>
            </a:r>
          </a:p>
          <a:p>
            <a:pPr algn="ctr"/>
            <a:r>
              <a:rPr lang="en-IE" dirty="0" smtClean="0"/>
              <a:t>Bias</a:t>
            </a:r>
          </a:p>
          <a:p>
            <a:pPr algn="ctr"/>
            <a:r>
              <a:rPr lang="en-IE" dirty="0" smtClean="0"/>
              <a:t>Increased possibility of Type I error</a:t>
            </a:r>
          </a:p>
        </p:txBody>
      </p:sp>
    </p:spTree>
    <p:extLst>
      <p:ext uri="{BB962C8B-B14F-4D97-AF65-F5344CB8AC3E}">
        <p14:creationId xmlns:p14="http://schemas.microsoft.com/office/powerpoint/2010/main" val="229967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Homoscedasticity</a:t>
            </a:r>
            <a:endParaRPr lang="en-IE" dirty="0"/>
          </a:p>
        </p:txBody>
      </p:sp>
      <p:sp>
        <p:nvSpPr>
          <p:cNvPr id="3" name="Content Placeholder 2"/>
          <p:cNvSpPr>
            <a:spLocks noGrp="1"/>
          </p:cNvSpPr>
          <p:nvPr>
            <p:ph sz="quarter" idx="1"/>
          </p:nvPr>
        </p:nvSpPr>
        <p:spPr/>
        <p:txBody>
          <a:bodyPr/>
          <a:lstStyle/>
          <a:p>
            <a:r>
              <a:rPr lang="en-IE" dirty="0" smtClean="0"/>
              <a:t>Having the same scatter</a:t>
            </a:r>
          </a:p>
          <a:p>
            <a:r>
              <a:rPr lang="en-IE" dirty="0" smtClean="0"/>
              <a:t>Having data </a:t>
            </a:r>
            <a:r>
              <a:rPr lang="en-IE" dirty="0"/>
              <a:t>values that are scattered, or spread out, to about the same extent.</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64904"/>
            <a:ext cx="6780496" cy="320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ded Corner 3"/>
          <p:cNvSpPr/>
          <p:nvPr/>
        </p:nvSpPr>
        <p:spPr>
          <a:xfrm>
            <a:off x="6588224" y="4653136"/>
            <a:ext cx="2448272" cy="1728192"/>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E" dirty="0" smtClean="0"/>
          </a:p>
          <a:p>
            <a:pPr algn="ctr"/>
            <a:r>
              <a:rPr lang="en-IE" dirty="0" smtClean="0"/>
              <a:t>Why are we concerned?</a:t>
            </a:r>
          </a:p>
          <a:p>
            <a:pPr algn="ctr"/>
            <a:r>
              <a:rPr lang="en-IE" dirty="0" smtClean="0"/>
              <a:t>Bias</a:t>
            </a:r>
          </a:p>
          <a:p>
            <a:pPr algn="ctr"/>
            <a:r>
              <a:rPr lang="en-IE" dirty="0" smtClean="0"/>
              <a:t>Increased possibility of Type I error </a:t>
            </a:r>
            <a:r>
              <a:rPr lang="en-IE" dirty="0"/>
              <a:t>if heteroscedasticity</a:t>
            </a:r>
          </a:p>
        </p:txBody>
      </p:sp>
    </p:spTree>
    <p:extLst>
      <p:ext uri="{BB962C8B-B14F-4D97-AF65-F5344CB8AC3E}">
        <p14:creationId xmlns:p14="http://schemas.microsoft.com/office/powerpoint/2010/main" val="96625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dirty="0" smtClean="0"/>
              <a:t>Homoscedasticity: ZRESID vs. ZPRED</a:t>
            </a:r>
            <a:endParaRPr lang="en-US" dirty="0"/>
          </a:p>
        </p:txBody>
      </p:sp>
      <p:sp>
        <p:nvSpPr>
          <p:cNvPr id="4" name="Content Placeholder 3"/>
          <p:cNvSpPr>
            <a:spLocks noGrp="1"/>
          </p:cNvSpPr>
          <p:nvPr>
            <p:ph sz="quarter" idx="1"/>
          </p:nvPr>
        </p:nvSpPr>
        <p:spPr/>
        <p:txBody>
          <a:bodyPr/>
          <a:lstStyle/>
          <a:p>
            <a:endParaRPr lang="en-IE" dirty="0"/>
          </a:p>
        </p:txBody>
      </p:sp>
      <p:pic>
        <p:nvPicPr>
          <p:cNvPr id="29700" name="Picture 4" descr="Imag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571500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32240" y="1268760"/>
            <a:ext cx="1944216" cy="1200329"/>
          </a:xfrm>
          <a:prstGeom prst="rect">
            <a:avLst/>
          </a:prstGeom>
          <a:noFill/>
        </p:spPr>
        <p:txBody>
          <a:bodyPr wrap="square" rtlCol="0">
            <a:spAutoFit/>
          </a:bodyPr>
          <a:lstStyle/>
          <a:p>
            <a:r>
              <a:rPr lang="en-IE" dirty="0" smtClean="0"/>
              <a:t>From Andy Field:</a:t>
            </a:r>
          </a:p>
          <a:p>
            <a:r>
              <a:rPr lang="en-IE" dirty="0" smtClean="0"/>
              <a:t>You are looking for a plot like the top left</a:t>
            </a:r>
            <a:endParaRPr lang="en-IE" dirty="0"/>
          </a:p>
        </p:txBody>
      </p:sp>
    </p:spTree>
    <p:extLst>
      <p:ext uri="{BB962C8B-B14F-4D97-AF65-F5344CB8AC3E}">
        <p14:creationId xmlns:p14="http://schemas.microsoft.com/office/powerpoint/2010/main" val="139092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95938"/>
                                        </p:tgtEl>
                                        <p:attrNameLst>
                                          <p:attrName>style.visibility</p:attrName>
                                        </p:attrNameLst>
                                      </p:cBhvr>
                                      <p:to>
                                        <p:strVal val="visible"/>
                                      </p:to>
                                    </p:set>
                                    <p:animEffect transition="in" filter="dissolve">
                                      <p:cBhvr>
                                        <p:cTn id="7" dur="500"/>
                                        <p:tgtEl>
                                          <p:spTgt spid="295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Concerns for MLR – Normality of residuals</a:t>
            </a:r>
            <a:endParaRPr lang="en-IE" dirty="0"/>
          </a:p>
        </p:txBody>
      </p:sp>
      <p:sp>
        <p:nvSpPr>
          <p:cNvPr id="3" name="Content Placeholder 2"/>
          <p:cNvSpPr>
            <a:spLocks noGrp="1"/>
          </p:cNvSpPr>
          <p:nvPr>
            <p:ph sz="quarter" idx="1"/>
          </p:nvPr>
        </p:nvSpPr>
        <p:spPr/>
        <p:txBody>
          <a:bodyPr/>
          <a:lstStyle/>
          <a:p>
            <a:r>
              <a:rPr lang="en-IE" dirty="0" smtClean="0"/>
              <a:t>Should follow a normal distribution with a mean of 0</a:t>
            </a:r>
          </a:p>
          <a:p>
            <a:r>
              <a:rPr lang="en-IE" dirty="0" smtClean="0"/>
              <a:t>Since the residuals measure where the points fall in relation to the regression line, a normal distribution of residuals indicates that the same number of points fall above and below the line</a:t>
            </a:r>
          </a:p>
          <a:p>
            <a:r>
              <a:rPr lang="en-IE" dirty="0" smtClean="0"/>
              <a:t>A residual of 0 means a point is on the line, a mean of 0 means that the line is in the middle of the points</a:t>
            </a:r>
          </a:p>
          <a:p>
            <a:r>
              <a:rPr lang="en-IE" dirty="0" smtClean="0"/>
              <a:t>The bell shape means that most are close to the line and there are fewer father from it</a:t>
            </a:r>
            <a:endParaRPr lang="en-IE" dirty="0"/>
          </a:p>
        </p:txBody>
      </p:sp>
      <p:sp>
        <p:nvSpPr>
          <p:cNvPr id="4" name="Folded Corner 3"/>
          <p:cNvSpPr/>
          <p:nvPr/>
        </p:nvSpPr>
        <p:spPr>
          <a:xfrm>
            <a:off x="6706700" y="4797152"/>
            <a:ext cx="2376264" cy="151216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Why would this be a problem?</a:t>
            </a:r>
          </a:p>
          <a:p>
            <a:pPr algn="ctr"/>
            <a:r>
              <a:rPr lang="en-IE" dirty="0" smtClean="0"/>
              <a:t>Bias</a:t>
            </a:r>
          </a:p>
          <a:p>
            <a:pPr algn="ctr"/>
            <a:r>
              <a:rPr lang="en-IE" dirty="0" smtClean="0"/>
              <a:t>Increased possibility of Type I error</a:t>
            </a:r>
          </a:p>
        </p:txBody>
      </p:sp>
    </p:spTree>
    <p:extLst>
      <p:ext uri="{BB962C8B-B14F-4D97-AF65-F5344CB8AC3E}">
        <p14:creationId xmlns:p14="http://schemas.microsoft.com/office/powerpoint/2010/main" val="378801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rmAutofit fontScale="90000"/>
          </a:bodyPr>
          <a:lstStyle/>
          <a:p>
            <a:r>
              <a:rPr lang="en-US" dirty="0" smtClean="0"/>
              <a:t>Normality of Errors: Histograms and P-P plots</a:t>
            </a:r>
            <a:endParaRPr lang="en-US" dirty="0"/>
          </a:p>
        </p:txBody>
      </p:sp>
      <p:sp>
        <p:nvSpPr>
          <p:cNvPr id="4" name="Content Placeholder 3"/>
          <p:cNvSpPr>
            <a:spLocks noGrp="1"/>
          </p:cNvSpPr>
          <p:nvPr>
            <p:ph sz="quarter" idx="1"/>
          </p:nvPr>
        </p:nvSpPr>
        <p:spPr/>
        <p:txBody>
          <a:bodyPr/>
          <a:lstStyle/>
          <a:p>
            <a:endParaRPr lang="en-IE" dirty="0"/>
          </a:p>
        </p:txBody>
      </p:sp>
      <p:pic>
        <p:nvPicPr>
          <p:cNvPr id="2" name="Picture 1"/>
          <p:cNvPicPr>
            <a:picLocks noChangeAspect="1"/>
          </p:cNvPicPr>
          <p:nvPr/>
        </p:nvPicPr>
        <p:blipFill>
          <a:blip r:embed="rId2"/>
          <a:stretch>
            <a:fillRect/>
          </a:stretch>
        </p:blipFill>
        <p:spPr>
          <a:xfrm>
            <a:off x="889000" y="2171704"/>
            <a:ext cx="8125968" cy="3188970"/>
          </a:xfrm>
          <a:prstGeom prst="rect">
            <a:avLst/>
          </a:prstGeom>
        </p:spPr>
      </p:pic>
    </p:spTree>
    <p:extLst>
      <p:ext uri="{BB962C8B-B14F-4D97-AF65-F5344CB8AC3E}">
        <p14:creationId xmlns:p14="http://schemas.microsoft.com/office/powerpoint/2010/main" val="28232791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Concerns for MLR - Collinearity</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Occurs when two or more independent variables contain strongly redundant information</a:t>
            </a:r>
          </a:p>
          <a:p>
            <a:r>
              <a:rPr lang="en-IE" dirty="0" smtClean="0"/>
              <a:t>If variables are collinear then it means there is not enough distinct information in these variables for MLR to operate – they are essentially measuring the same thing</a:t>
            </a:r>
          </a:p>
          <a:p>
            <a:r>
              <a:rPr lang="en-IE" dirty="0" smtClean="0"/>
              <a:t>If we conduct MLR with collinear variables then the model will produce invalid results</a:t>
            </a:r>
          </a:p>
          <a:p>
            <a:r>
              <a:rPr lang="en-IE" dirty="0" smtClean="0"/>
              <a:t>Need to check for collinearity by examining a correlation matrix that compares your independent variables with each other.</a:t>
            </a:r>
          </a:p>
          <a:p>
            <a:r>
              <a:rPr lang="en-IE" dirty="0" smtClean="0"/>
              <a:t>A correlation coefficient above 0.8 suggests collinearity </a:t>
            </a:r>
            <a:r>
              <a:rPr lang="en-IE" b="1" i="1" dirty="0" smtClean="0"/>
              <a:t>might</a:t>
            </a:r>
            <a:r>
              <a:rPr lang="en-IE" dirty="0" smtClean="0"/>
              <a:t> be present </a:t>
            </a:r>
          </a:p>
          <a:p>
            <a:pPr lvl="1"/>
            <a:r>
              <a:rPr lang="en-IE" dirty="0" smtClean="0"/>
              <a:t>If it is you need to analyse your variables in separate regression equations and then examine how they operate together </a:t>
            </a:r>
          </a:p>
        </p:txBody>
      </p:sp>
    </p:spTree>
    <p:extLst>
      <p:ext uri="{BB962C8B-B14F-4D97-AF65-F5344CB8AC3E}">
        <p14:creationId xmlns:p14="http://schemas.microsoft.com/office/powerpoint/2010/main" val="2246985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Concerns for MLR - Collinearity</a:t>
            </a:r>
            <a:endParaRPr lang="en-IE" dirty="0"/>
          </a:p>
        </p:txBody>
      </p:sp>
      <p:sp>
        <p:nvSpPr>
          <p:cNvPr id="3" name="Content Placeholder 2"/>
          <p:cNvSpPr>
            <a:spLocks noGrp="1"/>
          </p:cNvSpPr>
          <p:nvPr>
            <p:ph sz="quarter" idx="1"/>
          </p:nvPr>
        </p:nvSpPr>
        <p:spPr/>
        <p:txBody>
          <a:bodyPr>
            <a:normAutofit/>
          </a:bodyPr>
          <a:lstStyle/>
          <a:p>
            <a:r>
              <a:rPr lang="en-IE" sz="2000" dirty="0" smtClean="0"/>
              <a:t>Occurs when two or more independent variables contain strongly redundant information</a:t>
            </a:r>
          </a:p>
          <a:p>
            <a:r>
              <a:rPr lang="en-IE" sz="2000" dirty="0" smtClean="0"/>
              <a:t>If variables are collinear then it means there is not enough distinct information in these variables for MLR to operate – they are essentially measuring the same thing</a:t>
            </a:r>
          </a:p>
          <a:p>
            <a:r>
              <a:rPr lang="en-IE" sz="2000" dirty="0" smtClean="0"/>
              <a:t>If we conduct MLR with collinear variables then the model will produce invalid results</a:t>
            </a:r>
          </a:p>
          <a:p>
            <a:r>
              <a:rPr lang="en-IE" sz="2000" dirty="0" smtClean="0"/>
              <a:t>Need to check for collinearity by examining a correlation matrix that compares your independent variables with each other.</a:t>
            </a:r>
          </a:p>
          <a:p>
            <a:r>
              <a:rPr lang="en-IE" sz="2000" dirty="0" smtClean="0"/>
              <a:t>A correlation coefficient above 0.8 suggests collinearity </a:t>
            </a:r>
            <a:r>
              <a:rPr lang="en-IE" sz="2000" b="1" i="1" dirty="0" smtClean="0"/>
              <a:t>might</a:t>
            </a:r>
            <a:r>
              <a:rPr lang="en-IE" sz="2000" dirty="0" smtClean="0"/>
              <a:t> be present </a:t>
            </a:r>
          </a:p>
          <a:p>
            <a:pPr lvl="1"/>
            <a:r>
              <a:rPr lang="en-IE" sz="2000" dirty="0" smtClean="0"/>
              <a:t>If it is you need to analyse your variables in separate regression equations and then examine how they operate together </a:t>
            </a:r>
          </a:p>
        </p:txBody>
      </p:sp>
      <p:sp>
        <p:nvSpPr>
          <p:cNvPr id="4" name="Folded Corner 3"/>
          <p:cNvSpPr/>
          <p:nvPr/>
        </p:nvSpPr>
        <p:spPr>
          <a:xfrm>
            <a:off x="6767736" y="5371208"/>
            <a:ext cx="2376264" cy="151216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Why would this be a problem?</a:t>
            </a:r>
          </a:p>
          <a:p>
            <a:pPr algn="ctr"/>
            <a:r>
              <a:rPr lang="en-IE" dirty="0" smtClean="0"/>
              <a:t>Bias</a:t>
            </a:r>
          </a:p>
          <a:p>
            <a:pPr algn="ctr"/>
            <a:r>
              <a:rPr lang="en-IE" dirty="0" smtClean="0"/>
              <a:t>Increased possibility of Type I error</a:t>
            </a:r>
          </a:p>
        </p:txBody>
      </p:sp>
    </p:spTree>
    <p:extLst>
      <p:ext uri="{BB962C8B-B14F-4D97-AF65-F5344CB8AC3E}">
        <p14:creationId xmlns:p14="http://schemas.microsoft.com/office/powerpoint/2010/main" val="6690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Collinearity</a:t>
            </a:r>
            <a:endParaRPr lang="en-IE" dirty="0"/>
          </a:p>
        </p:txBody>
      </p:sp>
      <p:sp>
        <p:nvSpPr>
          <p:cNvPr id="3" name="Content Placeholder 2"/>
          <p:cNvSpPr>
            <a:spLocks noGrp="1"/>
          </p:cNvSpPr>
          <p:nvPr>
            <p:ph sz="quarter" idx="1"/>
          </p:nvPr>
        </p:nvSpPr>
        <p:spPr/>
        <p:txBody>
          <a:bodyPr/>
          <a:lstStyle/>
          <a:p>
            <a:r>
              <a:rPr lang="en-IE" dirty="0" smtClean="0"/>
              <a:t>What can we do?</a:t>
            </a:r>
          </a:p>
          <a:p>
            <a:pPr lvl="1"/>
            <a:r>
              <a:rPr lang="en-IE" dirty="0" smtClean="0"/>
              <a:t>Delete all but one of the collinear variables from the model</a:t>
            </a:r>
          </a:p>
          <a:p>
            <a:pPr lvl="2"/>
            <a:r>
              <a:rPr lang="en-IE" dirty="0" smtClean="0"/>
              <a:t>The one remaining is a proxy for the underlying concept</a:t>
            </a:r>
          </a:p>
          <a:p>
            <a:pPr lvl="1"/>
            <a:r>
              <a:rPr lang="en-IE" dirty="0" smtClean="0"/>
              <a:t>Combine them into an index mathematically (e.g. multiplying, adding etc.) – must make sense theoretically</a:t>
            </a:r>
          </a:p>
          <a:p>
            <a:pPr lvl="1"/>
            <a:r>
              <a:rPr lang="en-IE" dirty="0" smtClean="0"/>
              <a:t>Estimate a latent variable using principal component analysis or factor analysis</a:t>
            </a:r>
            <a:endParaRPr lang="en-IE" dirty="0"/>
          </a:p>
        </p:txBody>
      </p:sp>
    </p:spTree>
    <p:extLst>
      <p:ext uri="{BB962C8B-B14F-4D97-AF65-F5344CB8AC3E}">
        <p14:creationId xmlns:p14="http://schemas.microsoft.com/office/powerpoint/2010/main" val="26481580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Generating the relevant plots and statistics</a:t>
            </a:r>
            <a:endParaRPr lang="en-IE" dirty="0"/>
          </a:p>
        </p:txBody>
      </p:sp>
      <p:sp>
        <p:nvSpPr>
          <p:cNvPr id="3" name="Content Placeholder 2"/>
          <p:cNvSpPr>
            <a:spLocks noGrp="1"/>
          </p:cNvSpPr>
          <p:nvPr>
            <p:ph sz="quarter" idx="1"/>
          </p:nvPr>
        </p:nvSpPr>
        <p:spPr/>
        <p:txBody>
          <a:bodyPr/>
          <a:lstStyle/>
          <a:p>
            <a:endParaRPr lang="en-IE"/>
          </a:p>
        </p:txBody>
      </p:sp>
    </p:spTree>
    <p:extLst>
      <p:ext uri="{BB962C8B-B14F-4D97-AF65-F5344CB8AC3E}">
        <p14:creationId xmlns:p14="http://schemas.microsoft.com/office/powerpoint/2010/main" val="41244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Before Regression</a:t>
            </a:r>
            <a:endParaRPr lang="en-IE" dirty="0"/>
          </a:p>
        </p:txBody>
      </p:sp>
      <p:sp>
        <p:nvSpPr>
          <p:cNvPr id="3" name="Content Placeholder 2"/>
          <p:cNvSpPr>
            <a:spLocks noGrp="1"/>
          </p:cNvSpPr>
          <p:nvPr>
            <p:ph sz="quarter" idx="1"/>
          </p:nvPr>
        </p:nvSpPr>
        <p:spPr/>
        <p:txBody>
          <a:bodyPr/>
          <a:lstStyle/>
          <a:p>
            <a:r>
              <a:rPr lang="en-IE" dirty="0" smtClean="0"/>
              <a:t>We need to establish evidence to support going ahead with building a predictive model</a:t>
            </a:r>
          </a:p>
          <a:p>
            <a:r>
              <a:rPr lang="en-IE" dirty="0" smtClean="0"/>
              <a:t>If we are asserting a relationship</a:t>
            </a:r>
          </a:p>
          <a:p>
            <a:pPr lvl="1"/>
            <a:r>
              <a:rPr lang="en-IE" dirty="0" smtClean="0"/>
              <a:t>We need to investigate if there is any evidence of a relationship using correlation and make a decision based on the results (strength, direction </a:t>
            </a:r>
            <a:r>
              <a:rPr lang="en-IE" dirty="0" err="1" smtClean="0"/>
              <a:t>etc</a:t>
            </a:r>
            <a:r>
              <a:rPr lang="en-IE" dirty="0" smtClean="0"/>
              <a:t>)</a:t>
            </a:r>
          </a:p>
          <a:p>
            <a:r>
              <a:rPr lang="en-IE" dirty="0" smtClean="0"/>
              <a:t>If we are asserting a differential effect for different groups</a:t>
            </a:r>
          </a:p>
          <a:p>
            <a:pPr lvl="1"/>
            <a:r>
              <a:rPr lang="en-IE" dirty="0" smtClean="0"/>
              <a:t>We need to investigate if there is any difference using either the appropriate test and make a decision based on the result</a:t>
            </a:r>
          </a:p>
        </p:txBody>
      </p:sp>
    </p:spTree>
    <p:extLst>
      <p:ext uri="{BB962C8B-B14F-4D97-AF65-F5344CB8AC3E}">
        <p14:creationId xmlns:p14="http://schemas.microsoft.com/office/powerpoint/2010/main" val="2951457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a:t>
            </a:r>
            <a:endParaRPr lang="en-IE"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IE" dirty="0" smtClean="0"/>
              <a:t>Details of residuals are included in the output of summary</a:t>
            </a:r>
          </a:p>
          <a:p>
            <a:pPr marL="0" indent="0">
              <a:buNone/>
            </a:pPr>
            <a:r>
              <a:rPr lang="en-IE" dirty="0" smtClean="0">
                <a:latin typeface="Courier New" panose="02070309020205020404" pitchFamily="49" charset="0"/>
                <a:cs typeface="Courier New" panose="02070309020205020404" pitchFamily="49" charset="0"/>
              </a:rPr>
              <a:t>summary(model1)</a:t>
            </a:r>
          </a:p>
          <a:p>
            <a:pPr marL="0" indent="0">
              <a:buNone/>
            </a:pPr>
            <a:r>
              <a:rPr lang="en-IE" dirty="0" smtClean="0">
                <a:latin typeface="Courier New" panose="02070309020205020404" pitchFamily="49" charset="0"/>
                <a:cs typeface="Courier New" panose="02070309020205020404" pitchFamily="49" charset="0"/>
              </a:rPr>
              <a:t>#You can get the major plots using the plot function</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p</a:t>
            </a:r>
            <a:r>
              <a:rPr lang="en-IE" dirty="0" smtClean="0">
                <a:latin typeface="Courier New" panose="02070309020205020404" pitchFamily="49" charset="0"/>
                <a:cs typeface="Courier New" panose="02070309020205020404" pitchFamily="49" charset="0"/>
              </a:rPr>
              <a:t>lot(model)</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dirty="0" smtClean="0">
                <a:cs typeface="Courier New" panose="02070309020205020404" pitchFamily="49" charset="0"/>
              </a:rPr>
              <a:t>Will give you</a:t>
            </a:r>
            <a:endParaRPr lang="en-IE" dirty="0">
              <a:cs typeface="Courier New" panose="02070309020205020404" pitchFamily="49" charset="0"/>
            </a:endParaRPr>
          </a:p>
          <a:p>
            <a:r>
              <a:rPr lang="en-IE" dirty="0"/>
              <a:t>Residuals vs. fitted values</a:t>
            </a:r>
          </a:p>
          <a:p>
            <a:r>
              <a:rPr lang="en-IE" dirty="0"/>
              <a:t>Q-Q plots</a:t>
            </a:r>
          </a:p>
          <a:p>
            <a:r>
              <a:rPr lang="en-IE" dirty="0"/>
              <a:t>Scale Location plots</a:t>
            </a:r>
          </a:p>
          <a:p>
            <a:r>
              <a:rPr lang="en-IE" dirty="0"/>
              <a:t>Cook’s distance plots.</a:t>
            </a:r>
          </a:p>
          <a:p>
            <a:pPr marL="0" indent="0">
              <a:buNone/>
            </a:pPr>
            <a:r>
              <a:rPr lang="en-IE" dirty="0">
                <a:latin typeface="Courier New" panose="02070309020205020404" pitchFamily="49" charset="0"/>
                <a:cs typeface="Courier New" panose="02070309020205020404" pitchFamily="49" charset="0"/>
              </a:rPr>
              <a:t/>
            </a:r>
            <a:br>
              <a:rPr lang="en-IE" dirty="0">
                <a:latin typeface="Courier New" panose="02070309020205020404" pitchFamily="49" charset="0"/>
                <a:cs typeface="Courier New" panose="02070309020205020404" pitchFamily="49" charset="0"/>
              </a:rPr>
            </a:b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26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Normality of Residuals in R</a:t>
            </a:r>
            <a:endParaRPr lang="en-IE" dirty="0"/>
          </a:p>
        </p:txBody>
      </p:sp>
      <p:sp>
        <p:nvSpPr>
          <p:cNvPr id="3" name="Content Placeholder 2"/>
          <p:cNvSpPr>
            <a:spLocks noGrp="1"/>
          </p:cNvSpPr>
          <p:nvPr>
            <p:ph sz="quarter" idx="1"/>
          </p:nvPr>
        </p:nvSpPr>
        <p:spPr/>
        <p:txBody>
          <a:bodyPr>
            <a:normAutofit lnSpcReduction="10000"/>
          </a:bodyPr>
          <a:lstStyle/>
          <a:p>
            <a:pPr marL="0" indent="0">
              <a:buNone/>
            </a:pPr>
            <a:r>
              <a:rPr lang="en-IE" dirty="0" smtClean="0">
                <a:latin typeface="Courier New" panose="02070309020205020404" pitchFamily="49" charset="0"/>
                <a:cs typeface="Courier New" panose="02070309020205020404" pitchFamily="49" charset="0"/>
              </a:rPr>
              <a:t>#Create histogram</a:t>
            </a:r>
          </a:p>
          <a:p>
            <a:pPr marL="0" indent="0">
              <a:buNone/>
            </a:pPr>
            <a:r>
              <a:rPr lang="en-IE" dirty="0" err="1" smtClean="0">
                <a:latin typeface="Courier New" panose="02070309020205020404" pitchFamily="49" charset="0"/>
                <a:cs typeface="Courier New" panose="02070309020205020404" pitchFamily="49" charset="0"/>
              </a:rPr>
              <a:t>resid</a:t>
            </a:r>
            <a:r>
              <a:rPr lang="en-IE" dirty="0" smtClean="0">
                <a:latin typeface="Courier New" panose="02070309020205020404" pitchFamily="49" charset="0"/>
                <a:cs typeface="Courier New" panose="02070309020205020404" pitchFamily="49" charset="0"/>
              </a:rPr>
              <a:t>(model) </a:t>
            </a:r>
            <a:r>
              <a:rPr lang="en-IE" dirty="0">
                <a:latin typeface="Courier New" panose="02070309020205020404" pitchFamily="49" charset="0"/>
                <a:cs typeface="Courier New" panose="02070309020205020404" pitchFamily="49" charset="0"/>
              </a:rPr>
              <a:t>#List of </a:t>
            </a:r>
            <a:r>
              <a:rPr lang="en-IE" dirty="0" smtClean="0">
                <a:latin typeface="Courier New" panose="02070309020205020404" pitchFamily="49" charset="0"/>
                <a:cs typeface="Courier New" panose="02070309020205020404" pitchFamily="49" charset="0"/>
              </a:rPr>
              <a:t>residuals</a:t>
            </a:r>
          </a:p>
          <a:p>
            <a:pPr marL="0" indent="0">
              <a:buNone/>
            </a:pPr>
            <a:r>
              <a:rPr lang="en-IE" dirty="0" smtClean="0">
                <a:latin typeface="Courier New" panose="02070309020205020404" pitchFamily="49" charset="0"/>
                <a:cs typeface="Courier New" panose="02070309020205020404" pitchFamily="49" charset="0"/>
              </a:rPr>
              <a:t> </a:t>
            </a:r>
          </a:p>
          <a:p>
            <a:pPr marL="0" indent="0">
              <a:buNone/>
            </a:pPr>
            <a:r>
              <a:rPr lang="en-IE" dirty="0">
                <a:latin typeface="Courier New" panose="02070309020205020404" pitchFamily="49" charset="0"/>
                <a:cs typeface="Courier New" panose="02070309020205020404" pitchFamily="49" charset="0"/>
              </a:rPr>
              <a:t>#A density plot of the residuals</a:t>
            </a:r>
          </a:p>
          <a:p>
            <a:pPr marL="0" indent="0">
              <a:buNone/>
            </a:pPr>
            <a:r>
              <a:rPr lang="en-IE" dirty="0" smtClean="0">
                <a:latin typeface="Courier New" panose="02070309020205020404" pitchFamily="49" charset="0"/>
                <a:cs typeface="Courier New" panose="02070309020205020404" pitchFamily="49" charset="0"/>
              </a:rPr>
              <a:t>plot(density(</a:t>
            </a:r>
            <a:r>
              <a:rPr lang="en-IE" dirty="0" err="1" smtClean="0">
                <a:latin typeface="Courier New" panose="02070309020205020404" pitchFamily="49" charset="0"/>
                <a:cs typeface="Courier New" panose="02070309020205020404" pitchFamily="49" charset="0"/>
              </a:rPr>
              <a:t>resid</a:t>
            </a:r>
            <a:r>
              <a:rPr lang="en-IE" dirty="0" smtClean="0">
                <a:latin typeface="Courier New" panose="02070309020205020404" pitchFamily="49" charset="0"/>
                <a:cs typeface="Courier New" panose="02070309020205020404" pitchFamily="49" charset="0"/>
              </a:rPr>
              <a:t>(model))) </a:t>
            </a:r>
          </a:p>
          <a:p>
            <a:pPr marL="0" indent="0">
              <a:buNone/>
            </a:pPr>
            <a:endParaRPr lang="en-IE" dirty="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#Create </a:t>
            </a:r>
            <a:r>
              <a:rPr lang="en-IE" dirty="0">
                <a:latin typeface="Courier New" panose="02070309020205020404" pitchFamily="49" charset="0"/>
                <a:cs typeface="Courier New" panose="02070309020205020404" pitchFamily="49" charset="0"/>
              </a:rPr>
              <a:t>a QQ </a:t>
            </a:r>
            <a:r>
              <a:rPr lang="en-IE" dirty="0" smtClean="0">
                <a:latin typeface="Courier New" panose="02070309020205020404" pitchFamily="49" charset="0"/>
                <a:cs typeface="Courier New" panose="02070309020205020404" pitchFamily="49" charset="0"/>
              </a:rPr>
              <a:t>plot</a:t>
            </a:r>
            <a:r>
              <a:rPr lang="en-IE" dirty="0"/>
              <a:t/>
            </a:r>
            <a:br>
              <a:rPr lang="en-IE" dirty="0"/>
            </a:br>
            <a:r>
              <a:rPr lang="en-IE" dirty="0" err="1" smtClean="0">
                <a:latin typeface="Courier New" panose="02070309020205020404" pitchFamily="49" charset="0"/>
                <a:cs typeface="Courier New" panose="02070309020205020404" pitchFamily="49" charset="0"/>
              </a:rPr>
              <a:t>qqPlot</a:t>
            </a:r>
            <a:r>
              <a:rPr lang="en-IE" dirty="0" smtClean="0">
                <a:latin typeface="Courier New" panose="02070309020205020404" pitchFamily="49" charset="0"/>
                <a:cs typeface="Courier New" panose="02070309020205020404" pitchFamily="49" charset="0"/>
              </a:rPr>
              <a:t>(model, </a:t>
            </a:r>
            <a:r>
              <a:rPr lang="en-IE" dirty="0">
                <a:latin typeface="Courier New" panose="02070309020205020404" pitchFamily="49" charset="0"/>
                <a:cs typeface="Courier New" panose="02070309020205020404" pitchFamily="49" charset="0"/>
              </a:rPr>
              <a:t>main="QQ Plot") #</a:t>
            </a:r>
            <a:r>
              <a:rPr lang="en-IE" dirty="0" err="1">
                <a:latin typeface="Courier New" panose="02070309020205020404" pitchFamily="49" charset="0"/>
                <a:cs typeface="Courier New" panose="02070309020205020404" pitchFamily="49" charset="0"/>
              </a:rPr>
              <a:t>qq</a:t>
            </a:r>
            <a:r>
              <a:rPr lang="en-IE" dirty="0">
                <a:latin typeface="Courier New" panose="02070309020205020404" pitchFamily="49" charset="0"/>
                <a:cs typeface="Courier New" panose="02070309020205020404" pitchFamily="49" charset="0"/>
              </a:rPr>
              <a:t> plot for </a:t>
            </a:r>
            <a:r>
              <a:rPr lang="en-IE" dirty="0" err="1">
                <a:latin typeface="Courier New" panose="02070309020205020404" pitchFamily="49" charset="0"/>
                <a:cs typeface="Courier New" panose="02070309020205020404" pitchFamily="49" charset="0"/>
              </a:rPr>
              <a:t>studentized</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resid</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
            </a:r>
            <a:br>
              <a:rPr lang="en-IE" dirty="0">
                <a:latin typeface="Courier New" panose="02070309020205020404" pitchFamily="49" charset="0"/>
                <a:cs typeface="Courier New" panose="02070309020205020404" pitchFamily="49" charset="0"/>
              </a:rPr>
            </a:br>
            <a:r>
              <a:rPr lang="en-IE" dirty="0" err="1" smtClean="0">
                <a:latin typeface="Courier New" panose="02070309020205020404" pitchFamily="49" charset="0"/>
                <a:cs typeface="Courier New" panose="02070309020205020404" pitchFamily="49" charset="0"/>
              </a:rPr>
              <a:t>leveragePlots</a:t>
            </a:r>
            <a:r>
              <a:rPr lang="en-IE" dirty="0" smtClean="0">
                <a:latin typeface="Courier New" panose="02070309020205020404" pitchFamily="49" charset="0"/>
                <a:cs typeface="Courier New" panose="02070309020205020404" pitchFamily="49" charset="0"/>
              </a:rPr>
              <a:t>(model) </a:t>
            </a:r>
            <a:r>
              <a:rPr lang="en-IE" dirty="0">
                <a:latin typeface="Courier New" panose="02070309020205020404" pitchFamily="49" charset="0"/>
                <a:cs typeface="Courier New" panose="02070309020205020404" pitchFamily="49" charset="0"/>
              </a:rPr>
              <a:t># leverage plots</a:t>
            </a:r>
          </a:p>
          <a:p>
            <a:endParaRPr lang="en-IE" dirty="0"/>
          </a:p>
        </p:txBody>
      </p:sp>
    </p:spTree>
    <p:extLst>
      <p:ext uri="{BB962C8B-B14F-4D97-AF65-F5344CB8AC3E}">
        <p14:creationId xmlns:p14="http://schemas.microsoft.com/office/powerpoint/2010/main" val="3657107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Collinearity</a:t>
            </a:r>
            <a:endParaRPr lang="en-IE" dirty="0"/>
          </a:p>
        </p:txBody>
      </p:sp>
      <p:sp>
        <p:nvSpPr>
          <p:cNvPr id="3" name="Content Placeholder 2"/>
          <p:cNvSpPr>
            <a:spLocks noGrp="1"/>
          </p:cNvSpPr>
          <p:nvPr>
            <p:ph sz="quarter" idx="1"/>
          </p:nvPr>
        </p:nvSpPr>
        <p:spPr/>
        <p:txBody>
          <a:bodyPr/>
          <a:lstStyle/>
          <a:p>
            <a:r>
              <a:rPr lang="en-IE" sz="2000" dirty="0" smtClean="0"/>
              <a:t>VIF = variance inflation factors</a:t>
            </a:r>
          </a:p>
          <a:p>
            <a:pPr lvl="1"/>
            <a:r>
              <a:rPr lang="en-IE" sz="1800" dirty="0" smtClean="0"/>
              <a:t>Tells you what the standard error would be if the variable was uncorrelated with others</a:t>
            </a:r>
          </a:p>
          <a:p>
            <a:r>
              <a:rPr lang="en-IE" sz="2000" dirty="0"/>
              <a:t>Values of VIF that exceed </a:t>
            </a:r>
            <a:r>
              <a:rPr lang="en-IE" sz="2000" dirty="0" smtClean="0"/>
              <a:t>2.5  should be cause for concern</a:t>
            </a:r>
          </a:p>
          <a:p>
            <a:r>
              <a:rPr lang="en-IE" sz="2000" dirty="0" smtClean="0"/>
              <a:t>Tolerance – should be concerned if it is lower than 0.4</a:t>
            </a:r>
          </a:p>
          <a:p>
            <a:pPr marL="0" indent="0">
              <a:buNone/>
            </a:pPr>
            <a:r>
              <a:rPr lang="en-IE" sz="2000" dirty="0" smtClean="0"/>
              <a:t>(Roger Tarling Statistical Modelling for Social Researchers)</a:t>
            </a:r>
          </a:p>
          <a:p>
            <a:pPr marL="0" indent="0">
              <a:buNone/>
            </a:pPr>
            <a:r>
              <a:rPr lang="en-IE" sz="2000" dirty="0">
                <a:latin typeface="Courier New" panose="02070309020205020404" pitchFamily="49" charset="0"/>
                <a:cs typeface="Courier New" panose="02070309020205020404" pitchFamily="49" charset="0"/>
              </a:rPr>
              <a:t>library(car)</a:t>
            </a:r>
          </a:p>
          <a:p>
            <a:pPr marL="0" indent="0">
              <a:buNone/>
            </a:pPr>
            <a:r>
              <a:rPr lang="it-IT" sz="2000" dirty="0">
                <a:latin typeface="Courier New" panose="02070309020205020404" pitchFamily="49" charset="0"/>
                <a:cs typeface="Courier New" panose="02070309020205020404" pitchFamily="49" charset="0"/>
              </a:rPr>
              <a:t>#Collinearity</a:t>
            </a:r>
          </a:p>
          <a:p>
            <a:pPr marL="0" indent="0">
              <a:buNone/>
            </a:pPr>
            <a:r>
              <a:rPr lang="it-IT" sz="2000" dirty="0">
                <a:latin typeface="Courier New" panose="02070309020205020404" pitchFamily="49" charset="0"/>
                <a:cs typeface="Courier New" panose="02070309020205020404" pitchFamily="49" charset="0"/>
              </a:rPr>
              <a:t>vifmodel&lt;-vif(model1)</a:t>
            </a:r>
          </a:p>
          <a:p>
            <a:pPr marL="0" indent="0">
              <a:buNone/>
            </a:pPr>
            <a:r>
              <a:rPr lang="it-IT" sz="2000" dirty="0">
                <a:latin typeface="Courier New" panose="02070309020205020404" pitchFamily="49" charset="0"/>
                <a:cs typeface="Courier New" panose="02070309020205020404" pitchFamily="49" charset="0"/>
              </a:rPr>
              <a:t>#Calculate tolerance</a:t>
            </a:r>
          </a:p>
          <a:p>
            <a:pPr marL="0" indent="0">
              <a:buNone/>
            </a:pPr>
            <a:r>
              <a:rPr lang="it-IT" sz="2000" dirty="0">
                <a:latin typeface="Courier New" panose="02070309020205020404" pitchFamily="49" charset="0"/>
                <a:cs typeface="Courier New" panose="02070309020205020404" pitchFamily="49" charset="0"/>
              </a:rPr>
              <a:t>1/vifmodel</a:t>
            </a:r>
            <a:endParaRPr lang="en-IE" sz="2000" dirty="0"/>
          </a:p>
          <a:p>
            <a:pPr marL="0" indent="0">
              <a:buNone/>
            </a:pPr>
            <a:endParaRPr lang="en-IE" dirty="0"/>
          </a:p>
        </p:txBody>
      </p:sp>
    </p:spTree>
    <p:extLst>
      <p:ext uri="{BB962C8B-B14F-4D97-AF65-F5344CB8AC3E}">
        <p14:creationId xmlns:p14="http://schemas.microsoft.com/office/powerpoint/2010/main" val="2406196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Influential Outliers</a:t>
            </a:r>
            <a:endParaRPr lang="en-IE" dirty="0"/>
          </a:p>
        </p:txBody>
      </p:sp>
      <p:sp>
        <p:nvSpPr>
          <p:cNvPr id="3" name="Content Placeholder 2"/>
          <p:cNvSpPr>
            <a:spLocks noGrp="1"/>
          </p:cNvSpPr>
          <p:nvPr>
            <p:ph sz="quarter" idx="1"/>
          </p:nvPr>
        </p:nvSpPr>
        <p:spPr/>
        <p:txBody>
          <a:bodyPr>
            <a:normAutofit lnSpcReduction="10000"/>
          </a:bodyPr>
          <a:lstStyle/>
          <a:p>
            <a:r>
              <a:rPr lang="en-IE" b="1" dirty="0" smtClean="0"/>
              <a:t>Cook's </a:t>
            </a:r>
            <a:r>
              <a:rPr lang="en-IE" b="1" dirty="0"/>
              <a:t>distance</a:t>
            </a:r>
            <a:r>
              <a:rPr lang="en-IE" dirty="0"/>
              <a:t> measures the effect of deleting a given observation. </a:t>
            </a:r>
            <a:endParaRPr lang="en-IE" dirty="0" smtClean="0"/>
          </a:p>
          <a:p>
            <a:r>
              <a:rPr lang="en-IE" dirty="0" smtClean="0"/>
              <a:t>Points </a:t>
            </a:r>
            <a:r>
              <a:rPr lang="en-IE" dirty="0"/>
              <a:t>with a large </a:t>
            </a:r>
            <a:r>
              <a:rPr lang="en-IE" b="1" dirty="0"/>
              <a:t>Cook's distance</a:t>
            </a:r>
            <a:r>
              <a:rPr lang="en-IE" dirty="0"/>
              <a:t> are considered to merit closer examination in the analysis</a:t>
            </a:r>
            <a:r>
              <a:rPr lang="en-IE" dirty="0" smtClean="0"/>
              <a:t>.</a:t>
            </a:r>
          </a:p>
          <a:p>
            <a:r>
              <a:rPr lang="en-US" dirty="0" smtClean="0"/>
              <a:t>Investigate </a:t>
            </a:r>
            <a:r>
              <a:rPr lang="en-US" dirty="0"/>
              <a:t>any point over 4/n, where n is the number of observations</a:t>
            </a:r>
            <a:r>
              <a:rPr lang="en-US" dirty="0" smtClean="0"/>
              <a:t>.</a:t>
            </a:r>
          </a:p>
          <a:p>
            <a:r>
              <a:rPr lang="en-IE" dirty="0" smtClean="0"/>
              <a:t>You can choose to eliminate those with influential values</a:t>
            </a:r>
          </a:p>
          <a:p>
            <a:pPr marL="0" indent="0">
              <a:buNone/>
            </a:pPr>
            <a:endParaRPr lang="en-IE" sz="2400" dirty="0" smtClean="0"/>
          </a:p>
          <a:p>
            <a:pPr marL="274320" lvl="1" indent="0">
              <a:buNone/>
            </a:pPr>
            <a:r>
              <a:rPr lang="en-IE" sz="2000" dirty="0">
                <a:latin typeface="Courier New" panose="02070309020205020404" pitchFamily="49" charset="0"/>
                <a:cs typeface="Courier New" panose="02070309020205020404" pitchFamily="49" charset="0"/>
              </a:rPr>
              <a:t>cooks&lt;-</a:t>
            </a:r>
            <a:r>
              <a:rPr lang="en-IE" sz="2000" dirty="0" err="1">
                <a:latin typeface="Courier New" panose="02070309020205020404" pitchFamily="49" charset="0"/>
                <a:cs typeface="Courier New" panose="02070309020205020404" pitchFamily="49" charset="0"/>
              </a:rPr>
              <a:t>cooks.distance</a:t>
            </a:r>
            <a:r>
              <a:rPr lang="en-IE" sz="2000" dirty="0">
                <a:latin typeface="Courier New" panose="02070309020205020404" pitchFamily="49" charset="0"/>
                <a:cs typeface="Courier New" panose="02070309020205020404" pitchFamily="49" charset="0"/>
              </a:rPr>
              <a:t>(model</a:t>
            </a:r>
            <a:r>
              <a:rPr lang="en-IE" sz="2000" dirty="0" smtClean="0">
                <a:latin typeface="Courier New" panose="02070309020205020404" pitchFamily="49" charset="0"/>
                <a:cs typeface="Courier New" panose="02070309020205020404" pitchFamily="49" charset="0"/>
              </a:rPr>
              <a:t>)</a:t>
            </a:r>
          </a:p>
          <a:p>
            <a:pPr marL="274320" lvl="1" indent="0">
              <a:buNone/>
            </a:pPr>
            <a:r>
              <a:rPr lang="en-IE" sz="2000" dirty="0">
                <a:latin typeface="Courier New" panose="02070309020205020404" pitchFamily="49" charset="0"/>
                <a:cs typeface="Courier New" panose="02070309020205020404" pitchFamily="49" charset="0"/>
              </a:rPr>
              <a:t>plot(</a:t>
            </a:r>
            <a:r>
              <a:rPr lang="en-IE" sz="2000" dirty="0" err="1">
                <a:latin typeface="Courier New" panose="02070309020205020404" pitchFamily="49" charset="0"/>
                <a:cs typeface="Courier New" panose="02070309020205020404" pitchFamily="49" charset="0"/>
              </a:rPr>
              <a:t>cooks.distance</a:t>
            </a:r>
            <a:r>
              <a:rPr lang="en-IE" sz="2000" dirty="0">
                <a:latin typeface="Courier New" panose="02070309020205020404" pitchFamily="49" charset="0"/>
                <a:cs typeface="Courier New" panose="02070309020205020404" pitchFamily="49" charset="0"/>
              </a:rPr>
              <a:t>(model1), </a:t>
            </a:r>
            <a:r>
              <a:rPr lang="en-IE" sz="2000" dirty="0" err="1">
                <a:latin typeface="Courier New" panose="02070309020205020404" pitchFamily="49" charset="0"/>
                <a:cs typeface="Courier New" panose="02070309020205020404" pitchFamily="49" charset="0"/>
              </a:rPr>
              <a:t>ylab</a:t>
            </a:r>
            <a:r>
              <a:rPr lang="en-IE" sz="2000" dirty="0">
                <a:latin typeface="Courier New" panose="02070309020205020404" pitchFamily="49" charset="0"/>
                <a:cs typeface="Courier New" panose="02070309020205020404" pitchFamily="49" charset="0"/>
              </a:rPr>
              <a:t>="Cook's statistic</a:t>
            </a:r>
            <a:r>
              <a:rPr lang="en-IE" sz="2000" dirty="0" smtClean="0">
                <a:latin typeface="Courier New" panose="02070309020205020404" pitchFamily="49" charset="0"/>
                <a:cs typeface="Courier New" panose="02070309020205020404" pitchFamily="49" charset="0"/>
              </a:rPr>
              <a:t>")</a:t>
            </a:r>
            <a:endParaRPr lang="en-IE" sz="2000" dirty="0">
              <a:latin typeface="Courier New" panose="02070309020205020404" pitchFamily="49" charset="0"/>
              <a:cs typeface="Courier New" panose="02070309020205020404" pitchFamily="49" charset="0"/>
            </a:endParaRPr>
          </a:p>
          <a:p>
            <a:pPr lvl="1"/>
            <a:r>
              <a:rPr lang="en-IE" sz="2100" dirty="0" smtClean="0"/>
              <a:t>You can plot and analyse this</a:t>
            </a:r>
            <a:endParaRPr lang="en-IE" sz="2100" dirty="0"/>
          </a:p>
          <a:p>
            <a:endParaRPr lang="en-IE" dirty="0"/>
          </a:p>
        </p:txBody>
      </p:sp>
    </p:spTree>
    <p:extLst>
      <p:ext uri="{BB962C8B-B14F-4D97-AF65-F5344CB8AC3E}">
        <p14:creationId xmlns:p14="http://schemas.microsoft.com/office/powerpoint/2010/main" val="2437077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Concerns for MLR </a:t>
            </a:r>
            <a:r>
              <a:rPr lang="en-IE" dirty="0" smtClean="0"/>
              <a:t>- Causality</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Need to take care about asserting causality on the basis of your analysis</a:t>
            </a:r>
          </a:p>
          <a:p>
            <a:r>
              <a:rPr lang="en-IE" dirty="0" smtClean="0"/>
              <a:t>Causality</a:t>
            </a:r>
          </a:p>
          <a:p>
            <a:pPr lvl="1"/>
            <a:r>
              <a:rPr lang="en-IE" dirty="0" smtClean="0"/>
              <a:t>Association</a:t>
            </a:r>
          </a:p>
          <a:p>
            <a:pPr lvl="1"/>
            <a:r>
              <a:rPr lang="en-IE" dirty="0" smtClean="0"/>
              <a:t>Time order</a:t>
            </a:r>
          </a:p>
          <a:p>
            <a:pPr lvl="1"/>
            <a:r>
              <a:rPr lang="en-IE" dirty="0" smtClean="0"/>
              <a:t>Non-spuriousness</a:t>
            </a:r>
          </a:p>
          <a:p>
            <a:r>
              <a:rPr lang="en-IE" dirty="0" smtClean="0"/>
              <a:t>Regression can reveal associations but they do not document time order</a:t>
            </a:r>
          </a:p>
          <a:p>
            <a:r>
              <a:rPr lang="en-IE" dirty="0" smtClean="0"/>
              <a:t>By including other factors we can control for spurious effects</a:t>
            </a:r>
          </a:p>
          <a:p>
            <a:pPr lvl="1"/>
            <a:r>
              <a:rPr lang="en-IE" dirty="0" smtClean="0"/>
              <a:t>But there is always the possibility that there is an untested spurious factor</a:t>
            </a:r>
          </a:p>
        </p:txBody>
      </p:sp>
    </p:spTree>
    <p:extLst>
      <p:ext uri="{BB962C8B-B14F-4D97-AF65-F5344CB8AC3E}">
        <p14:creationId xmlns:p14="http://schemas.microsoft.com/office/powerpoint/2010/main" val="1901349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smtClean="0"/>
              <a:t>Generalization </a:t>
            </a:r>
            <a:endParaRPr lang="en-US" dirty="0"/>
          </a:p>
        </p:txBody>
      </p:sp>
      <p:sp>
        <p:nvSpPr>
          <p:cNvPr id="285699" name="Rectangle 3"/>
          <p:cNvSpPr>
            <a:spLocks noGrp="1" noChangeArrowheads="1"/>
          </p:cNvSpPr>
          <p:nvPr>
            <p:ph type="body" idx="1"/>
          </p:nvPr>
        </p:nvSpPr>
        <p:spPr/>
        <p:txBody>
          <a:bodyPr/>
          <a:lstStyle/>
          <a:p>
            <a:r>
              <a:rPr lang="en-US" dirty="0" smtClean="0"/>
              <a:t>When we run regression, we hope to be able to generalize the sample model to the entire population. </a:t>
            </a:r>
          </a:p>
          <a:p>
            <a:r>
              <a:rPr lang="en-US" dirty="0" smtClean="0"/>
              <a:t>To do this, several assumptions must be met.</a:t>
            </a:r>
          </a:p>
          <a:p>
            <a:r>
              <a:rPr lang="en-US" dirty="0" smtClean="0"/>
              <a:t>Violating these assumptions stops us generalizing conclusions to our target population.</a:t>
            </a:r>
            <a:endParaRPr lang="en-US" dirty="0"/>
          </a:p>
        </p:txBody>
      </p:sp>
    </p:spTree>
    <p:extLst>
      <p:ext uri="{BB962C8B-B14F-4D97-AF65-F5344CB8AC3E}">
        <p14:creationId xmlns:p14="http://schemas.microsoft.com/office/powerpoint/2010/main" val="17392705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dirty="0" smtClean="0"/>
              <a:t>Straightforward Assumptions </a:t>
            </a:r>
            <a:endParaRPr lang="en-US" dirty="0"/>
          </a:p>
        </p:txBody>
      </p:sp>
      <p:sp>
        <p:nvSpPr>
          <p:cNvPr id="286723" name="Rectangle 3"/>
          <p:cNvSpPr>
            <a:spLocks noGrp="1" noChangeArrowheads="1"/>
          </p:cNvSpPr>
          <p:nvPr>
            <p:ph type="body" idx="1"/>
          </p:nvPr>
        </p:nvSpPr>
        <p:spPr/>
        <p:txBody>
          <a:bodyPr/>
          <a:lstStyle/>
          <a:p>
            <a:r>
              <a:rPr lang="en-US" dirty="0" smtClean="0"/>
              <a:t>Variable Type:</a:t>
            </a:r>
          </a:p>
          <a:p>
            <a:pPr lvl="1"/>
            <a:r>
              <a:rPr lang="en-US" dirty="0" smtClean="0"/>
              <a:t>Outcome must be continuous (Note: does not have to be normal but will make your life easier if it is) </a:t>
            </a:r>
          </a:p>
          <a:p>
            <a:pPr lvl="1"/>
            <a:r>
              <a:rPr lang="en-US" dirty="0" smtClean="0"/>
              <a:t>Predictors can be continuous or dichotomous.</a:t>
            </a:r>
          </a:p>
          <a:p>
            <a:r>
              <a:rPr lang="en-US" dirty="0" smtClean="0"/>
              <a:t>Non-Zero Variance:</a:t>
            </a:r>
          </a:p>
          <a:p>
            <a:pPr lvl="1"/>
            <a:r>
              <a:rPr lang="en-US" dirty="0" smtClean="0"/>
              <a:t>Predictors must not have zero variance.</a:t>
            </a:r>
          </a:p>
          <a:p>
            <a:r>
              <a:rPr lang="en-US" dirty="0" smtClean="0"/>
              <a:t>Linearity:</a:t>
            </a:r>
          </a:p>
          <a:p>
            <a:pPr lvl="1"/>
            <a:r>
              <a:rPr lang="en-US" dirty="0" smtClean="0"/>
              <a:t>The relationship we model is, in reality, linear.</a:t>
            </a:r>
          </a:p>
          <a:p>
            <a:r>
              <a:rPr lang="en-US" dirty="0" smtClean="0"/>
              <a:t>Independence:</a:t>
            </a:r>
          </a:p>
          <a:p>
            <a:pPr lvl="1"/>
            <a:r>
              <a:rPr lang="en-US" dirty="0" smtClean="0"/>
              <a:t>All values of the outcome should come from a different person.</a:t>
            </a:r>
            <a:endParaRPr lang="en-US" dirty="0"/>
          </a:p>
        </p:txBody>
      </p:sp>
    </p:spTree>
    <p:extLst>
      <p:ext uri="{BB962C8B-B14F-4D97-AF65-F5344CB8AC3E}">
        <p14:creationId xmlns:p14="http://schemas.microsoft.com/office/powerpoint/2010/main" val="122662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dissolve">
                                      <p:cBhvr>
                                        <p:cTn id="7" dur="500"/>
                                        <p:tgtEl>
                                          <p:spTgt spid="2867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6723">
                                            <p:txEl>
                                              <p:pRg st="1" end="1"/>
                                            </p:txEl>
                                          </p:spTgt>
                                        </p:tgtEl>
                                        <p:attrNameLst>
                                          <p:attrName>style.visibility</p:attrName>
                                        </p:attrNameLst>
                                      </p:cBhvr>
                                      <p:to>
                                        <p:strVal val="visible"/>
                                      </p:to>
                                    </p:set>
                                    <p:animEffect transition="in" filter="dissolve">
                                      <p:cBhvr>
                                        <p:cTn id="10" dur="500"/>
                                        <p:tgtEl>
                                          <p:spTgt spid="2867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6723">
                                            <p:txEl>
                                              <p:pRg st="2" end="2"/>
                                            </p:txEl>
                                          </p:spTgt>
                                        </p:tgtEl>
                                        <p:attrNameLst>
                                          <p:attrName>style.visibility</p:attrName>
                                        </p:attrNameLst>
                                      </p:cBhvr>
                                      <p:to>
                                        <p:strVal val="visible"/>
                                      </p:to>
                                    </p:set>
                                    <p:animEffect transition="in" filter="dissolve">
                                      <p:cBhvr>
                                        <p:cTn id="13" dur="500"/>
                                        <p:tgtEl>
                                          <p:spTgt spid="2867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86723">
                                            <p:txEl>
                                              <p:pRg st="3" end="3"/>
                                            </p:txEl>
                                          </p:spTgt>
                                        </p:tgtEl>
                                        <p:attrNameLst>
                                          <p:attrName>style.visibility</p:attrName>
                                        </p:attrNameLst>
                                      </p:cBhvr>
                                      <p:to>
                                        <p:strVal val="visible"/>
                                      </p:to>
                                    </p:set>
                                    <p:animEffect transition="in" filter="dissolve">
                                      <p:cBhvr>
                                        <p:cTn id="18" dur="500"/>
                                        <p:tgtEl>
                                          <p:spTgt spid="2867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86723">
                                            <p:txEl>
                                              <p:pRg st="4" end="4"/>
                                            </p:txEl>
                                          </p:spTgt>
                                        </p:tgtEl>
                                        <p:attrNameLst>
                                          <p:attrName>style.visibility</p:attrName>
                                        </p:attrNameLst>
                                      </p:cBhvr>
                                      <p:to>
                                        <p:strVal val="visible"/>
                                      </p:to>
                                    </p:set>
                                    <p:animEffect transition="in" filter="dissolve">
                                      <p:cBhvr>
                                        <p:cTn id="21" dur="500"/>
                                        <p:tgtEl>
                                          <p:spTgt spid="28672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86723">
                                            <p:txEl>
                                              <p:pRg st="5" end="5"/>
                                            </p:txEl>
                                          </p:spTgt>
                                        </p:tgtEl>
                                        <p:attrNameLst>
                                          <p:attrName>style.visibility</p:attrName>
                                        </p:attrNameLst>
                                      </p:cBhvr>
                                      <p:to>
                                        <p:strVal val="visible"/>
                                      </p:to>
                                    </p:set>
                                    <p:animEffect transition="in" filter="dissolve">
                                      <p:cBhvr>
                                        <p:cTn id="26" dur="500"/>
                                        <p:tgtEl>
                                          <p:spTgt spid="28672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86723">
                                            <p:txEl>
                                              <p:pRg st="6" end="6"/>
                                            </p:txEl>
                                          </p:spTgt>
                                        </p:tgtEl>
                                        <p:attrNameLst>
                                          <p:attrName>style.visibility</p:attrName>
                                        </p:attrNameLst>
                                      </p:cBhvr>
                                      <p:to>
                                        <p:strVal val="visible"/>
                                      </p:to>
                                    </p:set>
                                    <p:animEffect transition="in" filter="dissolve">
                                      <p:cBhvr>
                                        <p:cTn id="29" dur="500"/>
                                        <p:tgtEl>
                                          <p:spTgt spid="28672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86723">
                                            <p:txEl>
                                              <p:pRg st="7" end="7"/>
                                            </p:txEl>
                                          </p:spTgt>
                                        </p:tgtEl>
                                        <p:attrNameLst>
                                          <p:attrName>style.visibility</p:attrName>
                                        </p:attrNameLst>
                                      </p:cBhvr>
                                      <p:to>
                                        <p:strVal val="visible"/>
                                      </p:to>
                                    </p:set>
                                    <p:animEffect transition="in" filter="dissolve">
                                      <p:cBhvr>
                                        <p:cTn id="34" dur="500"/>
                                        <p:tgtEl>
                                          <p:spTgt spid="28672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6723">
                                            <p:txEl>
                                              <p:pRg st="8" end="8"/>
                                            </p:txEl>
                                          </p:spTgt>
                                        </p:tgtEl>
                                        <p:attrNameLst>
                                          <p:attrName>style.visibility</p:attrName>
                                        </p:attrNameLst>
                                      </p:cBhvr>
                                      <p:to>
                                        <p:strVal val="visible"/>
                                      </p:to>
                                    </p:set>
                                    <p:animEffect transition="in" filter="dissolve">
                                      <p:cBhvr>
                                        <p:cTn id="37" dur="500"/>
                                        <p:tgtEl>
                                          <p:spTgt spid="28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smtClean="0"/>
              <a:t>The More Tricky Assumptions</a:t>
            </a:r>
            <a:endParaRPr lang="en-US" dirty="0"/>
          </a:p>
        </p:txBody>
      </p:sp>
      <p:sp>
        <p:nvSpPr>
          <p:cNvPr id="287747" name="Rectangle 3"/>
          <p:cNvSpPr>
            <a:spLocks noGrp="1" noChangeArrowheads="1"/>
          </p:cNvSpPr>
          <p:nvPr>
            <p:ph type="body" idx="1"/>
          </p:nvPr>
        </p:nvSpPr>
        <p:spPr/>
        <p:txBody>
          <a:bodyPr/>
          <a:lstStyle/>
          <a:p>
            <a:r>
              <a:rPr lang="en-US" dirty="0" smtClean="0"/>
              <a:t>No Multicollinearity:</a:t>
            </a:r>
          </a:p>
          <a:p>
            <a:pPr lvl="1"/>
            <a:r>
              <a:rPr lang="en-US" dirty="0" smtClean="0"/>
              <a:t>Predictors must not be highly correlated.</a:t>
            </a:r>
          </a:p>
          <a:p>
            <a:r>
              <a:rPr lang="en-US" dirty="0" smtClean="0"/>
              <a:t>Homoscedasticity/Constant variance:</a:t>
            </a:r>
          </a:p>
          <a:p>
            <a:pPr lvl="1"/>
            <a:r>
              <a:rPr lang="en-US" dirty="0" smtClean="0"/>
              <a:t>For each value of the predictors the variance of the error term should be constant.</a:t>
            </a:r>
          </a:p>
          <a:p>
            <a:r>
              <a:rPr lang="en-US" dirty="0" smtClean="0"/>
              <a:t>Normally-distributed Errors</a:t>
            </a:r>
          </a:p>
          <a:p>
            <a:endParaRPr lang="en-US" dirty="0"/>
          </a:p>
        </p:txBody>
      </p:sp>
      <p:sp>
        <p:nvSpPr>
          <p:cNvPr id="2" name="Folded Corner 1"/>
          <p:cNvSpPr/>
          <p:nvPr/>
        </p:nvSpPr>
        <p:spPr>
          <a:xfrm>
            <a:off x="5652120" y="4833156"/>
            <a:ext cx="3024336" cy="165618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Independence of errors is also an assumption for time series data (beyond the scope of this module)</a:t>
            </a:r>
            <a:endParaRPr lang="en-IE" dirty="0"/>
          </a:p>
        </p:txBody>
      </p:sp>
    </p:spTree>
    <p:extLst>
      <p:ext uri="{BB962C8B-B14F-4D97-AF65-F5344CB8AC3E}">
        <p14:creationId xmlns:p14="http://schemas.microsoft.com/office/powerpoint/2010/main" val="42597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dissolve">
                                      <p:cBhvr>
                                        <p:cTn id="7" dur="500"/>
                                        <p:tgtEl>
                                          <p:spTgt spid="2877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7747">
                                            <p:txEl>
                                              <p:pRg st="1" end="1"/>
                                            </p:txEl>
                                          </p:spTgt>
                                        </p:tgtEl>
                                        <p:attrNameLst>
                                          <p:attrName>style.visibility</p:attrName>
                                        </p:attrNameLst>
                                      </p:cBhvr>
                                      <p:to>
                                        <p:strVal val="visible"/>
                                      </p:to>
                                    </p:set>
                                    <p:animEffect transition="in" filter="dissolve">
                                      <p:cBhvr>
                                        <p:cTn id="10" dur="500"/>
                                        <p:tgtEl>
                                          <p:spTgt spid="2877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7747">
                                            <p:txEl>
                                              <p:pRg st="2" end="2"/>
                                            </p:txEl>
                                          </p:spTgt>
                                        </p:tgtEl>
                                        <p:attrNameLst>
                                          <p:attrName>style.visibility</p:attrName>
                                        </p:attrNameLst>
                                      </p:cBhvr>
                                      <p:to>
                                        <p:strVal val="visible"/>
                                      </p:to>
                                    </p:set>
                                    <p:animEffect transition="in" filter="dissolve">
                                      <p:cBhvr>
                                        <p:cTn id="15" dur="500"/>
                                        <p:tgtEl>
                                          <p:spTgt spid="28774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87747">
                                            <p:txEl>
                                              <p:pRg st="3" end="3"/>
                                            </p:txEl>
                                          </p:spTgt>
                                        </p:tgtEl>
                                        <p:attrNameLst>
                                          <p:attrName>style.visibility</p:attrName>
                                        </p:attrNameLst>
                                      </p:cBhvr>
                                      <p:to>
                                        <p:strVal val="visible"/>
                                      </p:to>
                                    </p:set>
                                    <p:animEffect transition="in" filter="dissolve">
                                      <p:cBhvr>
                                        <p:cTn id="18" dur="500"/>
                                        <p:tgtEl>
                                          <p:spTgt spid="2877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87747">
                                            <p:txEl>
                                              <p:pRg st="4" end="4"/>
                                            </p:txEl>
                                          </p:spTgt>
                                        </p:tgtEl>
                                        <p:attrNameLst>
                                          <p:attrName>style.visibility</p:attrName>
                                        </p:attrNameLst>
                                      </p:cBhvr>
                                      <p:to>
                                        <p:strVal val="visible"/>
                                      </p:to>
                                    </p:set>
                                    <p:animEffect transition="in" filter="dissolve">
                                      <p:cBhvr>
                                        <p:cTn id="23" dur="500"/>
                                        <p:tgtEl>
                                          <p:spTgt spid="287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 MLR</a:t>
            </a:r>
            <a:endParaRPr lang="en-IE" dirty="0"/>
          </a:p>
        </p:txBody>
      </p:sp>
      <p:sp>
        <p:nvSpPr>
          <p:cNvPr id="3" name="Content Placeholder 2"/>
          <p:cNvSpPr>
            <a:spLocks noGrp="1"/>
          </p:cNvSpPr>
          <p:nvPr>
            <p:ph sz="quarter" idx="1"/>
          </p:nvPr>
        </p:nvSpPr>
        <p:spPr/>
        <p:txBody>
          <a:bodyPr/>
          <a:lstStyle/>
          <a:p>
            <a:r>
              <a:rPr lang="en-IE" dirty="0" smtClean="0"/>
              <a:t>Research and develop a theory</a:t>
            </a:r>
          </a:p>
          <a:p>
            <a:r>
              <a:rPr lang="en-IE" dirty="0" smtClean="0"/>
              <a:t>Identify your variables and scales needed</a:t>
            </a:r>
          </a:p>
          <a:p>
            <a:r>
              <a:rPr lang="en-IE" dirty="0" smtClean="0"/>
              <a:t>Collect your data</a:t>
            </a:r>
          </a:p>
          <a:p>
            <a:r>
              <a:rPr lang="en-IE" dirty="0" smtClean="0"/>
              <a:t>Screen your data and make decisions about </a:t>
            </a:r>
          </a:p>
          <a:p>
            <a:pPr lvl="1"/>
            <a:r>
              <a:rPr lang="en-IE" dirty="0" smtClean="0"/>
              <a:t>Representativeness</a:t>
            </a:r>
          </a:p>
          <a:p>
            <a:pPr lvl="1"/>
            <a:r>
              <a:rPr lang="en-IE" dirty="0" smtClean="0"/>
              <a:t>Missing data</a:t>
            </a:r>
          </a:p>
          <a:p>
            <a:pPr lvl="1"/>
            <a:r>
              <a:rPr lang="en-IE" dirty="0" smtClean="0"/>
              <a:t>Univariate Outliers</a:t>
            </a:r>
          </a:p>
          <a:p>
            <a:pPr lvl="1"/>
            <a:r>
              <a:rPr lang="en-IE" dirty="0" smtClean="0"/>
              <a:t>Normality</a:t>
            </a:r>
            <a:endParaRPr lang="en-IE" dirty="0"/>
          </a:p>
        </p:txBody>
      </p:sp>
    </p:spTree>
    <p:extLst>
      <p:ext uri="{BB962C8B-B14F-4D97-AF65-F5344CB8AC3E}">
        <p14:creationId xmlns:p14="http://schemas.microsoft.com/office/powerpoint/2010/main" val="3527752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3" name="Content Placeholder 2"/>
          <p:cNvSpPr>
            <a:spLocks noGrp="1"/>
          </p:cNvSpPr>
          <p:nvPr>
            <p:ph sz="quarter" idx="1"/>
          </p:nvPr>
        </p:nvSpPr>
        <p:spPr/>
        <p:txBody>
          <a:bodyPr>
            <a:normAutofit/>
          </a:bodyPr>
          <a:lstStyle/>
          <a:p>
            <a:r>
              <a:rPr lang="en-IE" dirty="0" smtClean="0"/>
              <a:t>Make sure your data meets the assumptions required</a:t>
            </a:r>
          </a:p>
          <a:p>
            <a:pPr lvl="1"/>
            <a:r>
              <a:rPr lang="en-IE" dirty="0" smtClean="0"/>
              <a:t>Outliers</a:t>
            </a:r>
          </a:p>
          <a:p>
            <a:pPr lvl="1"/>
            <a:r>
              <a:rPr lang="en-IE" dirty="0" smtClean="0"/>
              <a:t>Random normal distribution of errors</a:t>
            </a:r>
          </a:p>
          <a:p>
            <a:pPr lvl="1"/>
            <a:r>
              <a:rPr lang="en-IE" dirty="0" smtClean="0"/>
              <a:t>Homoscedasticity</a:t>
            </a:r>
          </a:p>
          <a:p>
            <a:pPr lvl="1"/>
            <a:r>
              <a:rPr lang="en-IE" dirty="0" smtClean="0"/>
              <a:t>Linearity </a:t>
            </a:r>
          </a:p>
          <a:p>
            <a:pPr lvl="1"/>
            <a:r>
              <a:rPr lang="en-IE" dirty="0" smtClean="0"/>
              <a:t>Collinearity </a:t>
            </a:r>
            <a:r>
              <a:rPr lang="en-IE" dirty="0"/>
              <a:t>of data</a:t>
            </a:r>
          </a:p>
          <a:p>
            <a:pPr lvl="1"/>
            <a:r>
              <a:rPr lang="en-IE" dirty="0" smtClean="0"/>
              <a:t>Non-zero variances</a:t>
            </a:r>
          </a:p>
          <a:p>
            <a:r>
              <a:rPr lang="en-IE" dirty="0" smtClean="0"/>
              <a:t>If your data doesn’t meet the assumptions?</a:t>
            </a:r>
          </a:p>
          <a:p>
            <a:pPr lvl="1"/>
            <a:r>
              <a:rPr lang="en-IE" dirty="0" smtClean="0"/>
              <a:t>Investigate </a:t>
            </a:r>
            <a:r>
              <a:rPr lang="en-IE" dirty="0"/>
              <a:t>why and whether a multiple regression is really the best way to analyse it</a:t>
            </a:r>
            <a:endParaRPr lang="en-IE" dirty="0" smtClean="0"/>
          </a:p>
        </p:txBody>
      </p:sp>
    </p:spTree>
    <p:extLst>
      <p:ext uri="{BB962C8B-B14F-4D97-AF65-F5344CB8AC3E}">
        <p14:creationId xmlns:p14="http://schemas.microsoft.com/office/powerpoint/2010/main" val="92314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Parametric v Non-Parametric Tests </a:t>
            </a:r>
            <a:endParaRPr lang="en-IE" dirty="0"/>
          </a:p>
        </p:txBody>
      </p:sp>
      <p:graphicFrame>
        <p:nvGraphicFramePr>
          <p:cNvPr id="6" name="Table 5"/>
          <p:cNvGraphicFramePr>
            <a:graphicFrameLocks noGrp="1"/>
          </p:cNvGraphicFramePr>
          <p:nvPr>
            <p:extLst>
              <p:ext uri="{D42A27DB-BD31-4B8C-83A1-F6EECF244321}">
                <p14:modId xmlns:p14="http://schemas.microsoft.com/office/powerpoint/2010/main" val="1638693481"/>
              </p:ext>
            </p:extLst>
          </p:nvPr>
        </p:nvGraphicFramePr>
        <p:xfrm>
          <a:off x="467544" y="1196752"/>
          <a:ext cx="8532440" cy="4996966"/>
        </p:xfrm>
        <a:graphic>
          <a:graphicData uri="http://schemas.openxmlformats.org/drawingml/2006/table">
            <a:tbl>
              <a:tblPr/>
              <a:tblGrid>
                <a:gridCol w="2552945">
                  <a:extLst>
                    <a:ext uri="{9D8B030D-6E8A-4147-A177-3AD203B41FA5}">
                      <a16:colId xmlns:a16="http://schemas.microsoft.com/office/drawing/2014/main" val="20000"/>
                    </a:ext>
                  </a:extLst>
                </a:gridCol>
                <a:gridCol w="2552945">
                  <a:extLst>
                    <a:ext uri="{9D8B030D-6E8A-4147-A177-3AD203B41FA5}">
                      <a16:colId xmlns:a16="http://schemas.microsoft.com/office/drawing/2014/main" val="20001"/>
                    </a:ext>
                  </a:extLst>
                </a:gridCol>
                <a:gridCol w="3426550">
                  <a:extLst>
                    <a:ext uri="{9D8B030D-6E8A-4147-A177-3AD203B41FA5}">
                      <a16:colId xmlns:a16="http://schemas.microsoft.com/office/drawing/2014/main" val="20002"/>
                    </a:ext>
                  </a:extLst>
                </a:gridCol>
              </a:tblGrid>
              <a:tr h="338630">
                <a:tc>
                  <a:txBody>
                    <a:bodyPr/>
                    <a:lstStyle/>
                    <a:p>
                      <a:r>
                        <a:rPr lang="en-IE" sz="1700" b="1" dirty="0"/>
                        <a:t>Testing For</a:t>
                      </a:r>
                      <a:endParaRPr lang="en-IE" sz="1700" dirty="0"/>
                    </a:p>
                  </a:txBody>
                  <a:tcPr marL="84658" marR="84658" marT="42329" marB="42329" anchor="ctr">
                    <a:lnL>
                      <a:noFill/>
                    </a:lnL>
                    <a:lnR>
                      <a:noFill/>
                    </a:lnR>
                    <a:lnT>
                      <a:noFill/>
                    </a:lnT>
                    <a:lnB>
                      <a:noFill/>
                    </a:lnB>
                  </a:tcPr>
                </a:tc>
                <a:tc>
                  <a:txBody>
                    <a:bodyPr/>
                    <a:lstStyle/>
                    <a:p>
                      <a:r>
                        <a:rPr lang="en-IE" sz="1700" b="1"/>
                        <a:t>Parametic</a:t>
                      </a:r>
                      <a:endParaRPr lang="en-IE" sz="1700"/>
                    </a:p>
                  </a:txBody>
                  <a:tcPr marL="84658" marR="84658" marT="42329" marB="42329" anchor="ctr">
                    <a:lnL>
                      <a:noFill/>
                    </a:lnL>
                    <a:lnR>
                      <a:noFill/>
                    </a:lnR>
                    <a:lnT>
                      <a:noFill/>
                    </a:lnT>
                    <a:lnB>
                      <a:noFill/>
                    </a:lnB>
                  </a:tcPr>
                </a:tc>
                <a:tc>
                  <a:txBody>
                    <a:bodyPr/>
                    <a:lstStyle/>
                    <a:p>
                      <a:r>
                        <a:rPr lang="en-IE" sz="1700" b="1"/>
                        <a:t>Non-Parametric</a:t>
                      </a:r>
                      <a:endParaRPr lang="en-IE" sz="1700"/>
                    </a:p>
                  </a:txBody>
                  <a:tcPr marL="84658" marR="84658" marT="42329" marB="42329" anchor="ctr">
                    <a:lnL>
                      <a:noFill/>
                    </a:lnL>
                    <a:lnR>
                      <a:noFill/>
                    </a:lnR>
                    <a:lnT>
                      <a:noFill/>
                    </a:lnT>
                    <a:lnB>
                      <a:noFill/>
                    </a:lnB>
                  </a:tcPr>
                </a:tc>
                <a:extLst>
                  <a:ext uri="{0D108BD9-81ED-4DB2-BD59-A6C34878D82A}">
                    <a16:rowId xmlns:a16="http://schemas.microsoft.com/office/drawing/2014/main" val="10000"/>
                  </a:ext>
                </a:extLst>
              </a:tr>
              <a:tr h="338630">
                <a:tc>
                  <a:txBody>
                    <a:bodyPr/>
                    <a:lstStyle/>
                    <a:p>
                      <a:r>
                        <a:rPr lang="en-IE" sz="1700"/>
                        <a:t>Correlation</a:t>
                      </a:r>
                    </a:p>
                  </a:txBody>
                  <a:tcPr marL="84658" marR="84658" marT="42329" marB="42329" anchor="ctr">
                    <a:lnL>
                      <a:noFill/>
                    </a:lnL>
                    <a:lnR>
                      <a:noFill/>
                    </a:lnR>
                    <a:lnT>
                      <a:noFill/>
                    </a:lnT>
                    <a:lnB>
                      <a:noFill/>
                    </a:lnB>
                  </a:tcPr>
                </a:tc>
                <a:tc>
                  <a:txBody>
                    <a:bodyPr/>
                    <a:lstStyle/>
                    <a:p>
                      <a:r>
                        <a:rPr lang="en-IE" sz="1700" dirty="0"/>
                        <a:t>Pearson</a:t>
                      </a:r>
                    </a:p>
                  </a:txBody>
                  <a:tcPr marL="84658" marR="84658" marT="42329" marB="42329" anchor="ctr">
                    <a:lnL>
                      <a:noFill/>
                    </a:lnL>
                    <a:lnR>
                      <a:noFill/>
                    </a:lnR>
                    <a:lnT>
                      <a:noFill/>
                    </a:lnT>
                    <a:lnB>
                      <a:noFill/>
                    </a:lnB>
                  </a:tcPr>
                </a:tc>
                <a:tc>
                  <a:txBody>
                    <a:bodyPr/>
                    <a:lstStyle/>
                    <a:p>
                      <a:r>
                        <a:rPr lang="en-IE" sz="1700" dirty="0" smtClean="0"/>
                        <a:t>Spearman/Kendall</a:t>
                      </a:r>
                      <a:endParaRPr lang="en-IE" sz="1700" dirty="0"/>
                    </a:p>
                  </a:txBody>
                  <a:tcPr marL="84658" marR="84658" marT="42329" marB="42329" anchor="ctr">
                    <a:lnL>
                      <a:noFill/>
                    </a:lnL>
                    <a:lnR>
                      <a:noFill/>
                    </a:lnR>
                    <a:lnT>
                      <a:noFill/>
                    </a:lnT>
                    <a:lnB>
                      <a:noFill/>
                    </a:lnB>
                  </a:tcPr>
                </a:tc>
                <a:extLst>
                  <a:ext uri="{0D108BD9-81ED-4DB2-BD59-A6C34878D82A}">
                    <a16:rowId xmlns:a16="http://schemas.microsoft.com/office/drawing/2014/main" val="10001"/>
                  </a:ext>
                </a:extLst>
              </a:tr>
              <a:tr h="846575">
                <a:tc>
                  <a:txBody>
                    <a:bodyPr/>
                    <a:lstStyle/>
                    <a:p>
                      <a:r>
                        <a:rPr lang="en-IE" sz="1700"/>
                        <a:t>Comparing Groups - 2 independent samples scale data</a:t>
                      </a:r>
                    </a:p>
                  </a:txBody>
                  <a:tcPr marL="84658" marR="84658" marT="42329" marB="42329" anchor="ctr">
                    <a:lnL>
                      <a:noFill/>
                    </a:lnL>
                    <a:lnR>
                      <a:noFill/>
                    </a:lnR>
                    <a:lnT>
                      <a:noFill/>
                    </a:lnT>
                    <a:lnB>
                      <a:noFill/>
                    </a:lnB>
                  </a:tcPr>
                </a:tc>
                <a:tc>
                  <a:txBody>
                    <a:bodyPr/>
                    <a:lstStyle/>
                    <a:p>
                      <a:r>
                        <a:rPr lang="en-IE" sz="1700"/>
                        <a:t>Independent t-test</a:t>
                      </a:r>
                    </a:p>
                  </a:txBody>
                  <a:tcPr marL="84658" marR="84658" marT="42329" marB="42329" anchor="ctr">
                    <a:lnL>
                      <a:noFill/>
                    </a:lnL>
                    <a:lnR>
                      <a:noFill/>
                    </a:lnR>
                    <a:lnT>
                      <a:noFill/>
                    </a:lnT>
                    <a:lnB>
                      <a:noFill/>
                    </a:lnB>
                  </a:tcPr>
                </a:tc>
                <a:tc>
                  <a:txBody>
                    <a:bodyPr/>
                    <a:lstStyle/>
                    <a:p>
                      <a:r>
                        <a:rPr lang="en-IE" sz="1700"/>
                        <a:t>Mann Witney U </a:t>
                      </a:r>
                    </a:p>
                  </a:txBody>
                  <a:tcPr marL="84658" marR="84658" marT="42329" marB="42329" anchor="ctr">
                    <a:lnL>
                      <a:noFill/>
                    </a:lnL>
                    <a:lnR>
                      <a:noFill/>
                    </a:lnR>
                    <a:lnT>
                      <a:noFill/>
                    </a:lnT>
                    <a:lnB>
                      <a:noFill/>
                    </a:lnB>
                  </a:tcPr>
                </a:tc>
                <a:extLst>
                  <a:ext uri="{0D108BD9-81ED-4DB2-BD59-A6C34878D82A}">
                    <a16:rowId xmlns:a16="http://schemas.microsoft.com/office/drawing/2014/main" val="10002"/>
                  </a:ext>
                </a:extLst>
              </a:tr>
              <a:tr h="846575">
                <a:tc>
                  <a:txBody>
                    <a:bodyPr/>
                    <a:lstStyle/>
                    <a:p>
                      <a:r>
                        <a:rPr lang="en-IE" sz="1700"/>
                        <a:t>Comparing Groups - 2 related (paired) samples scale data</a:t>
                      </a:r>
                    </a:p>
                  </a:txBody>
                  <a:tcPr marL="84658" marR="84658" marT="42329" marB="42329" anchor="ctr">
                    <a:lnL>
                      <a:noFill/>
                    </a:lnL>
                    <a:lnR>
                      <a:noFill/>
                    </a:lnR>
                    <a:lnT>
                      <a:noFill/>
                    </a:lnT>
                    <a:lnB>
                      <a:noFill/>
                    </a:lnB>
                  </a:tcPr>
                </a:tc>
                <a:tc>
                  <a:txBody>
                    <a:bodyPr/>
                    <a:lstStyle/>
                    <a:p>
                      <a:r>
                        <a:rPr lang="en-IE" sz="1700"/>
                        <a:t>Paired Samples t-test</a:t>
                      </a:r>
                    </a:p>
                  </a:txBody>
                  <a:tcPr marL="84658" marR="84658" marT="42329" marB="42329" anchor="ctr">
                    <a:lnL>
                      <a:noFill/>
                    </a:lnL>
                    <a:lnR>
                      <a:noFill/>
                    </a:lnR>
                    <a:lnT>
                      <a:noFill/>
                    </a:lnT>
                    <a:lnB>
                      <a:noFill/>
                    </a:lnB>
                  </a:tcPr>
                </a:tc>
                <a:tc>
                  <a:txBody>
                    <a:bodyPr/>
                    <a:lstStyle/>
                    <a:p>
                      <a:r>
                        <a:rPr lang="en-IE" sz="1700"/>
                        <a:t>Wilcoxon Signed Rank</a:t>
                      </a:r>
                    </a:p>
                  </a:txBody>
                  <a:tcPr marL="84658" marR="84658" marT="42329" marB="42329" anchor="ctr">
                    <a:lnL>
                      <a:noFill/>
                    </a:lnL>
                    <a:lnR>
                      <a:noFill/>
                    </a:lnR>
                    <a:lnT>
                      <a:noFill/>
                    </a:lnT>
                    <a:lnB>
                      <a:noFill/>
                    </a:lnB>
                  </a:tcPr>
                </a:tc>
                <a:extLst>
                  <a:ext uri="{0D108BD9-81ED-4DB2-BD59-A6C34878D82A}">
                    <a16:rowId xmlns:a16="http://schemas.microsoft.com/office/drawing/2014/main" val="10003"/>
                  </a:ext>
                </a:extLst>
              </a:tr>
              <a:tr h="846575">
                <a:tc>
                  <a:txBody>
                    <a:bodyPr/>
                    <a:lstStyle/>
                    <a:p>
                      <a:r>
                        <a:rPr lang="en-IE" sz="1700"/>
                        <a:t>Comparing Groups - 2 independent samples categorical data</a:t>
                      </a:r>
                    </a:p>
                  </a:txBody>
                  <a:tcPr marL="84658" marR="84658" marT="42329" marB="42329" anchor="ctr">
                    <a:lnL>
                      <a:noFill/>
                    </a:lnL>
                    <a:lnR>
                      <a:noFill/>
                    </a:lnR>
                    <a:lnT>
                      <a:noFill/>
                    </a:lnT>
                    <a:lnB>
                      <a:noFill/>
                    </a:lnB>
                  </a:tcPr>
                </a:tc>
                <a:tc>
                  <a:txBody>
                    <a:bodyPr/>
                    <a:lstStyle/>
                    <a:p>
                      <a:r>
                        <a:rPr lang="en-IE" sz="1700"/>
                        <a:t> </a:t>
                      </a:r>
                    </a:p>
                  </a:txBody>
                  <a:tcPr marL="84658" marR="84658" marT="42329" marB="42329" anchor="ctr">
                    <a:lnL>
                      <a:noFill/>
                    </a:lnL>
                    <a:lnR>
                      <a:noFill/>
                    </a:lnR>
                    <a:lnT>
                      <a:noFill/>
                    </a:lnT>
                    <a:lnB>
                      <a:noFill/>
                    </a:lnB>
                  </a:tcPr>
                </a:tc>
                <a:tc>
                  <a:txBody>
                    <a:bodyPr/>
                    <a:lstStyle/>
                    <a:p>
                      <a:r>
                        <a:rPr lang="en-IE" sz="1700"/>
                        <a:t>Chi-Square</a:t>
                      </a:r>
                    </a:p>
                  </a:txBody>
                  <a:tcPr marL="84658" marR="84658" marT="42329" marB="42329" anchor="ctr">
                    <a:lnL>
                      <a:noFill/>
                    </a:lnL>
                    <a:lnR>
                      <a:noFill/>
                    </a:lnR>
                    <a:lnT>
                      <a:noFill/>
                    </a:lnT>
                    <a:lnB>
                      <a:noFill/>
                    </a:lnB>
                  </a:tcPr>
                </a:tc>
                <a:extLst>
                  <a:ext uri="{0D108BD9-81ED-4DB2-BD59-A6C34878D82A}">
                    <a16:rowId xmlns:a16="http://schemas.microsoft.com/office/drawing/2014/main" val="10004"/>
                  </a:ext>
                </a:extLst>
              </a:tr>
              <a:tr h="846575">
                <a:tc>
                  <a:txBody>
                    <a:bodyPr/>
                    <a:lstStyle/>
                    <a:p>
                      <a:r>
                        <a:rPr lang="en-IE" sz="1700" dirty="0"/>
                        <a:t>Comparing Groups - repeated measures categorical data</a:t>
                      </a:r>
                    </a:p>
                  </a:txBody>
                  <a:tcPr marL="84658" marR="84658" marT="42329" marB="42329" anchor="ctr">
                    <a:lnL>
                      <a:noFill/>
                    </a:lnL>
                    <a:lnR>
                      <a:noFill/>
                    </a:lnR>
                    <a:lnT>
                      <a:noFill/>
                    </a:lnT>
                    <a:lnB>
                      <a:noFill/>
                    </a:lnB>
                  </a:tcPr>
                </a:tc>
                <a:tc>
                  <a:txBody>
                    <a:bodyPr/>
                    <a:lstStyle/>
                    <a:p>
                      <a:r>
                        <a:rPr lang="en-IE" sz="1700"/>
                        <a:t> </a:t>
                      </a:r>
                    </a:p>
                  </a:txBody>
                  <a:tcPr marL="84658" marR="84658" marT="42329" marB="42329" anchor="ctr">
                    <a:lnL>
                      <a:noFill/>
                    </a:lnL>
                    <a:lnR>
                      <a:noFill/>
                    </a:lnR>
                    <a:lnT>
                      <a:noFill/>
                    </a:lnT>
                    <a:lnB>
                      <a:noFill/>
                    </a:lnB>
                  </a:tcPr>
                </a:tc>
                <a:tc>
                  <a:txBody>
                    <a:bodyPr/>
                    <a:lstStyle/>
                    <a:p>
                      <a:r>
                        <a:rPr lang="en-IE" sz="1700" dirty="0" err="1"/>
                        <a:t>McNemar's</a:t>
                      </a:r>
                      <a:r>
                        <a:rPr lang="en-IE" sz="1700" dirty="0"/>
                        <a:t> </a:t>
                      </a:r>
                    </a:p>
                  </a:txBody>
                  <a:tcPr marL="84658" marR="84658" marT="42329" marB="42329" anchor="ctr">
                    <a:lnL>
                      <a:noFill/>
                    </a:lnL>
                    <a:lnR>
                      <a:noFill/>
                    </a:lnR>
                    <a:lnT>
                      <a:noFill/>
                    </a:lnT>
                    <a:lnB>
                      <a:noFill/>
                    </a:lnB>
                  </a:tcPr>
                </a:tc>
                <a:extLst>
                  <a:ext uri="{0D108BD9-81ED-4DB2-BD59-A6C34878D82A}">
                    <a16:rowId xmlns:a16="http://schemas.microsoft.com/office/drawing/2014/main" val="10005"/>
                  </a:ext>
                </a:extLst>
              </a:tr>
              <a:tr h="846575">
                <a:tc>
                  <a:txBody>
                    <a:bodyPr/>
                    <a:lstStyle/>
                    <a:p>
                      <a:r>
                        <a:rPr lang="en-IE" sz="1700" dirty="0"/>
                        <a:t>Comparing Groups - more than 2 independent samples</a:t>
                      </a:r>
                    </a:p>
                  </a:txBody>
                  <a:tcPr marL="84658" marR="84658" marT="42329" marB="42329" anchor="ctr">
                    <a:lnL>
                      <a:noFill/>
                    </a:lnL>
                    <a:lnR>
                      <a:noFill/>
                    </a:lnR>
                    <a:lnT>
                      <a:noFill/>
                    </a:lnT>
                    <a:lnB>
                      <a:noFill/>
                    </a:lnB>
                  </a:tcPr>
                </a:tc>
                <a:tc>
                  <a:txBody>
                    <a:bodyPr/>
                    <a:lstStyle/>
                    <a:p>
                      <a:r>
                        <a:rPr lang="en-IE" sz="1700"/>
                        <a:t>One Way ANOVA</a:t>
                      </a:r>
                    </a:p>
                  </a:txBody>
                  <a:tcPr marL="84658" marR="84658" marT="42329" marB="42329" anchor="ctr">
                    <a:lnL>
                      <a:noFill/>
                    </a:lnL>
                    <a:lnR>
                      <a:noFill/>
                    </a:lnR>
                    <a:lnT>
                      <a:noFill/>
                    </a:lnT>
                    <a:lnB>
                      <a:noFill/>
                    </a:lnB>
                  </a:tcPr>
                </a:tc>
                <a:tc>
                  <a:txBody>
                    <a:bodyPr/>
                    <a:lstStyle/>
                    <a:p>
                      <a:r>
                        <a:rPr lang="en-IE" sz="1700" dirty="0" err="1"/>
                        <a:t>Kruskal</a:t>
                      </a:r>
                      <a:r>
                        <a:rPr lang="en-IE" sz="1700" dirty="0"/>
                        <a:t> Wallis </a:t>
                      </a:r>
                    </a:p>
                  </a:txBody>
                  <a:tcPr marL="84658" marR="84658" marT="42329" marB="42329"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97725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3" name="Content Placeholder 2"/>
          <p:cNvSpPr>
            <a:spLocks noGrp="1"/>
          </p:cNvSpPr>
          <p:nvPr>
            <p:ph sz="quarter" idx="1"/>
          </p:nvPr>
        </p:nvSpPr>
        <p:spPr>
          <a:xfrm>
            <a:off x="457200" y="1219200"/>
            <a:ext cx="8229600" cy="2641848"/>
          </a:xfrm>
        </p:spPr>
        <p:txBody>
          <a:bodyPr>
            <a:normAutofit fontScale="85000" lnSpcReduction="20000"/>
          </a:bodyPr>
          <a:lstStyle/>
          <a:p>
            <a:r>
              <a:rPr lang="en-IE" dirty="0" smtClean="0"/>
              <a:t>Outliers</a:t>
            </a:r>
          </a:p>
          <a:p>
            <a:pPr lvl="1"/>
            <a:r>
              <a:rPr lang="en-IE" dirty="0" smtClean="0"/>
              <a:t>Look at the Minimum and Maximum values next to Std. Residual (Standardised Residual) subheading. </a:t>
            </a:r>
          </a:p>
          <a:p>
            <a:pPr lvl="1"/>
            <a:r>
              <a:rPr lang="en-IE" dirty="0" smtClean="0"/>
              <a:t>If the minimum value is equal or below -3.29, or the maximum value is equal or above 3.29 then you have outliers. </a:t>
            </a:r>
          </a:p>
          <a:p>
            <a:pPr lvl="1"/>
            <a:r>
              <a:rPr lang="en-IE" dirty="0" smtClean="0"/>
              <a:t>Look at Cook’s distance for values greater than one (Descriptives and Frequencies)</a:t>
            </a:r>
          </a:p>
          <a:p>
            <a:r>
              <a:rPr lang="en-IE" dirty="0" smtClean="0"/>
              <a:t>Note: If you remove outliers, do repeat this residual analysis again, you may have introduced new outliers</a:t>
            </a:r>
            <a:endParaRPr lang="en-IE" dirty="0"/>
          </a:p>
          <a:p>
            <a:endParaRPr lang="en-IE" dirty="0" smtClean="0"/>
          </a:p>
        </p:txBody>
      </p:sp>
      <p:sp>
        <p:nvSpPr>
          <p:cNvPr id="4" name="TextBox 3"/>
          <p:cNvSpPr txBox="1"/>
          <p:nvPr/>
        </p:nvSpPr>
        <p:spPr>
          <a:xfrm>
            <a:off x="539552" y="3933056"/>
            <a:ext cx="8330070" cy="1569660"/>
          </a:xfrm>
          <a:prstGeom prst="rect">
            <a:avLst/>
          </a:prstGeom>
          <a:noFill/>
        </p:spPr>
        <p:txBody>
          <a:bodyPr wrap="square" rtlCol="0">
            <a:spAutoFit/>
          </a:bodyPr>
          <a:lstStyle/>
          <a:p>
            <a:r>
              <a:rPr lang="en-IE" sz="2400" dirty="0" smtClean="0"/>
              <a:t>Reporting this:</a:t>
            </a:r>
          </a:p>
          <a:p>
            <a:pPr fontAlgn="base"/>
            <a:r>
              <a:rPr lang="en-IE" sz="2400" i="1" dirty="0" smtClean="0"/>
              <a:t>“An </a:t>
            </a:r>
            <a:r>
              <a:rPr lang="en-IE" sz="2400" i="1" dirty="0"/>
              <a:t>analysis of standard residuals was carried out on the data to identify any outliers, which indicated </a:t>
            </a:r>
            <a:r>
              <a:rPr lang="en-IE" sz="2400" i="1" dirty="0" smtClean="0"/>
              <a:t>two cases for concern which were deleted.</a:t>
            </a:r>
          </a:p>
        </p:txBody>
      </p:sp>
    </p:spTree>
    <p:extLst>
      <p:ext uri="{BB962C8B-B14F-4D97-AF65-F5344CB8AC3E}">
        <p14:creationId xmlns:p14="http://schemas.microsoft.com/office/powerpoint/2010/main" val="33064641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3" name="Content Placeholder 2"/>
          <p:cNvSpPr>
            <a:spLocks noGrp="1"/>
          </p:cNvSpPr>
          <p:nvPr>
            <p:ph sz="quarter" idx="1"/>
          </p:nvPr>
        </p:nvSpPr>
        <p:spPr/>
        <p:txBody>
          <a:bodyPr/>
          <a:lstStyle/>
          <a:p>
            <a:pPr fontAlgn="base"/>
            <a:r>
              <a:rPr lang="en-IE" sz="2800" dirty="0" smtClean="0"/>
              <a:t>If no outliers found  report the min and max</a:t>
            </a:r>
            <a:endParaRPr lang="en-IE" sz="2800" dirty="0"/>
          </a:p>
          <a:p>
            <a:pPr fontAlgn="base"/>
            <a:r>
              <a:rPr lang="en-IE" sz="2800" i="1" dirty="0"/>
              <a:t>An analysis of standard residuals was carried out, which showed that the data contained no outliers (Std. Residual Min = -1.90, Std. Residual Max = 1.70).</a:t>
            </a:r>
            <a:r>
              <a:rPr lang="en-IE" sz="2800" dirty="0"/>
              <a:t>”</a:t>
            </a:r>
            <a:endParaRPr lang="en-IE" sz="2800" i="1" dirty="0"/>
          </a:p>
          <a:p>
            <a:endParaRPr lang="en-IE" dirty="0"/>
          </a:p>
        </p:txBody>
      </p:sp>
    </p:spTree>
    <p:extLst>
      <p:ext uri="{BB962C8B-B14F-4D97-AF65-F5344CB8AC3E}">
        <p14:creationId xmlns:p14="http://schemas.microsoft.com/office/powerpoint/2010/main" val="38955569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3" name="Content Placeholder 2"/>
          <p:cNvSpPr>
            <a:spLocks noGrp="1"/>
          </p:cNvSpPr>
          <p:nvPr>
            <p:ph sz="quarter" idx="1"/>
          </p:nvPr>
        </p:nvSpPr>
        <p:spPr>
          <a:xfrm>
            <a:off x="457200" y="1219200"/>
            <a:ext cx="4546848" cy="4937760"/>
          </a:xfrm>
        </p:spPr>
        <p:txBody>
          <a:bodyPr>
            <a:normAutofit/>
          </a:bodyPr>
          <a:lstStyle/>
          <a:p>
            <a:r>
              <a:rPr lang="en-IE" dirty="0" smtClean="0"/>
              <a:t>Collinearity</a:t>
            </a:r>
          </a:p>
          <a:p>
            <a:pPr lvl="2"/>
            <a:r>
              <a:rPr lang="en-IE" sz="1700" dirty="0" smtClean="0">
                <a:latin typeface="Courier New" panose="02070309020205020404" pitchFamily="49" charset="0"/>
                <a:cs typeface="Courier New" panose="02070309020205020404" pitchFamily="49" charset="0"/>
              </a:rPr>
              <a:t>library(car</a:t>
            </a:r>
            <a:r>
              <a:rPr lang="en-IE" sz="1700" dirty="0">
                <a:latin typeface="Courier New" panose="02070309020205020404" pitchFamily="49" charset="0"/>
                <a:cs typeface="Courier New" panose="02070309020205020404" pitchFamily="49" charset="0"/>
              </a:rPr>
              <a:t>)</a:t>
            </a:r>
          </a:p>
          <a:p>
            <a:pPr lvl="2"/>
            <a:r>
              <a:rPr lang="en-IE" sz="1700" dirty="0" err="1">
                <a:latin typeface="Courier New" panose="02070309020205020404" pitchFamily="49" charset="0"/>
                <a:cs typeface="Courier New" panose="02070309020205020404" pitchFamily="49" charset="0"/>
              </a:rPr>
              <a:t>vif</a:t>
            </a:r>
            <a:r>
              <a:rPr lang="en-IE" sz="1700" dirty="0">
                <a:latin typeface="Courier New" panose="02070309020205020404" pitchFamily="49" charset="0"/>
                <a:cs typeface="Courier New" panose="02070309020205020404" pitchFamily="49" charset="0"/>
              </a:rPr>
              <a:t>(model)</a:t>
            </a:r>
          </a:p>
          <a:p>
            <a:pPr lvl="2"/>
            <a:r>
              <a:rPr lang="en-IE" sz="1700" dirty="0" err="1">
                <a:latin typeface="Courier New" panose="02070309020205020404" pitchFamily="49" charset="0"/>
                <a:cs typeface="Courier New" panose="02070309020205020404" pitchFamily="49" charset="0"/>
              </a:rPr>
              <a:t>sqrt</a:t>
            </a:r>
            <a:r>
              <a:rPr lang="en-IE" sz="1700" dirty="0">
                <a:latin typeface="Courier New" panose="02070309020205020404" pitchFamily="49" charset="0"/>
                <a:cs typeface="Courier New" panose="02070309020205020404" pitchFamily="49" charset="0"/>
              </a:rPr>
              <a:t>(</a:t>
            </a:r>
            <a:r>
              <a:rPr lang="en-IE" sz="1700" dirty="0" err="1">
                <a:latin typeface="Courier New" panose="02070309020205020404" pitchFamily="49" charset="0"/>
                <a:cs typeface="Courier New" panose="02070309020205020404" pitchFamily="49" charset="0"/>
              </a:rPr>
              <a:t>vif</a:t>
            </a:r>
            <a:r>
              <a:rPr lang="en-IE" sz="1700" dirty="0">
                <a:latin typeface="Courier New" panose="02070309020205020404" pitchFamily="49" charset="0"/>
                <a:cs typeface="Courier New" panose="02070309020205020404" pitchFamily="49" charset="0"/>
              </a:rPr>
              <a:t>(model)) # Check if &gt; 2.5</a:t>
            </a:r>
          </a:p>
          <a:p>
            <a:pPr lvl="1"/>
            <a:endParaRPr lang="en-IE" dirty="0" smtClean="0"/>
          </a:p>
          <a:p>
            <a:r>
              <a:rPr lang="en-IE" dirty="0" smtClean="0"/>
              <a:t>Independent errors</a:t>
            </a:r>
          </a:p>
          <a:p>
            <a:pPr lvl="2"/>
            <a:r>
              <a:rPr lang="en-IE" dirty="0" smtClean="0">
                <a:latin typeface="Courier New" panose="02070309020205020404" pitchFamily="49" charset="0"/>
                <a:cs typeface="Courier New" panose="02070309020205020404" pitchFamily="49" charset="0"/>
              </a:rPr>
              <a:t>library(car)</a:t>
            </a:r>
          </a:p>
          <a:p>
            <a:pPr lvl="2"/>
            <a:r>
              <a:rPr lang="en-IE" dirty="0" err="1" smtClean="0">
                <a:latin typeface="Courier New" panose="02070309020205020404" pitchFamily="49" charset="0"/>
                <a:cs typeface="Courier New" panose="02070309020205020404" pitchFamily="49" charset="0"/>
              </a:rPr>
              <a:t>durbinWatsonTest</a:t>
            </a:r>
            <a:r>
              <a:rPr lang="en-IE" dirty="0" smtClean="0">
                <a:latin typeface="Courier New" panose="02070309020205020404" pitchFamily="49" charset="0"/>
                <a:cs typeface="Courier New" panose="02070309020205020404" pitchFamily="49" charset="0"/>
              </a:rPr>
              <a:t>(model)</a:t>
            </a:r>
          </a:p>
          <a:p>
            <a:pPr lvl="2"/>
            <a:endParaRPr lang="en-IE" dirty="0" smtClean="0"/>
          </a:p>
          <a:p>
            <a:endParaRPr lang="en-IE" dirty="0"/>
          </a:p>
        </p:txBody>
      </p:sp>
    </p:spTree>
    <p:extLst>
      <p:ext uri="{BB962C8B-B14F-4D97-AF65-F5344CB8AC3E}">
        <p14:creationId xmlns:p14="http://schemas.microsoft.com/office/powerpoint/2010/main" val="2968873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3" name="Content Placeholder 2"/>
          <p:cNvSpPr>
            <a:spLocks noGrp="1"/>
          </p:cNvSpPr>
          <p:nvPr>
            <p:ph sz="quarter" idx="1"/>
          </p:nvPr>
        </p:nvSpPr>
        <p:spPr/>
        <p:txBody>
          <a:bodyPr/>
          <a:lstStyle/>
          <a:p>
            <a:r>
              <a:rPr lang="en-IE" sz="2000" dirty="0" smtClean="0"/>
              <a:t>Collinearity</a:t>
            </a:r>
          </a:p>
          <a:p>
            <a:pPr lvl="1"/>
            <a:r>
              <a:rPr lang="en-IE" sz="1800" dirty="0" smtClean="0"/>
              <a:t>Coefficients table</a:t>
            </a:r>
          </a:p>
          <a:p>
            <a:pPr lvl="1"/>
            <a:r>
              <a:rPr lang="en-IE" sz="1800" dirty="0" smtClean="0"/>
              <a:t>We are interested in Tolerance and VIF</a:t>
            </a:r>
          </a:p>
          <a:p>
            <a:pPr lvl="1"/>
            <a:r>
              <a:rPr lang="en-IE" sz="1800" dirty="0"/>
              <a:t>If the VIF value is greater than </a:t>
            </a:r>
            <a:r>
              <a:rPr lang="en-IE" sz="1800" dirty="0" smtClean="0"/>
              <a:t>2.5 </a:t>
            </a:r>
            <a:r>
              <a:rPr lang="en-IE" sz="1800" dirty="0"/>
              <a:t>or the Tolerance is less than </a:t>
            </a:r>
            <a:r>
              <a:rPr lang="en-IE" sz="1800" dirty="0" smtClean="0"/>
              <a:t>0.4, </a:t>
            </a:r>
            <a:r>
              <a:rPr lang="en-IE" sz="1800" dirty="0"/>
              <a:t>then you have concerns over multicollinearity. </a:t>
            </a:r>
          </a:p>
          <a:p>
            <a:pPr lvl="1"/>
            <a:endParaRPr lang="en-IE" dirty="0" smtClean="0"/>
          </a:p>
          <a:p>
            <a:endParaRPr lang="en-IE" dirty="0"/>
          </a:p>
        </p:txBody>
      </p:sp>
      <p:sp>
        <p:nvSpPr>
          <p:cNvPr id="6" name="TextBox 5"/>
          <p:cNvSpPr txBox="1"/>
          <p:nvPr/>
        </p:nvSpPr>
        <p:spPr>
          <a:xfrm>
            <a:off x="119856" y="3140968"/>
            <a:ext cx="8856984" cy="3046988"/>
          </a:xfrm>
          <a:prstGeom prst="rect">
            <a:avLst/>
          </a:prstGeom>
          <a:noFill/>
        </p:spPr>
        <p:txBody>
          <a:bodyPr wrap="square" rtlCol="0">
            <a:spAutoFit/>
          </a:bodyPr>
          <a:lstStyle/>
          <a:p>
            <a:pPr fontAlgn="base"/>
            <a:r>
              <a:rPr lang="en-IE" sz="2400" dirty="0" smtClean="0"/>
              <a:t>Otherwise</a:t>
            </a:r>
            <a:r>
              <a:rPr lang="en-IE" sz="2400" dirty="0"/>
              <a:t>, your data has met the assumption of collinearity and can be written up something like this:</a:t>
            </a:r>
          </a:p>
          <a:p>
            <a:pPr fontAlgn="base"/>
            <a:r>
              <a:rPr lang="en-IE" sz="2400" dirty="0" smtClean="0"/>
              <a:t>Reporting this:</a:t>
            </a:r>
          </a:p>
          <a:p>
            <a:pPr fontAlgn="base"/>
            <a:r>
              <a:rPr lang="en-IE" sz="2400" i="1" dirty="0" smtClean="0"/>
              <a:t>“Tests </a:t>
            </a:r>
            <a:r>
              <a:rPr lang="en-IE" sz="2400" i="1" dirty="0"/>
              <a:t>to see if the data met the assumption of collinearity indicated that multicollinearity was not a concern </a:t>
            </a:r>
            <a:r>
              <a:rPr lang="en-IE" sz="2400" i="1" dirty="0" smtClean="0"/>
              <a:t>(Gender, </a:t>
            </a:r>
            <a:r>
              <a:rPr lang="en-IE" sz="2400" i="1" dirty="0"/>
              <a:t>Tolerance = .</a:t>
            </a:r>
            <a:r>
              <a:rPr lang="en-IE" sz="2400" i="1" dirty="0" smtClean="0"/>
              <a:t>99,</a:t>
            </a:r>
            <a:r>
              <a:rPr lang="en-IE" sz="2400" i="1" dirty="0"/>
              <a:t> VIF = </a:t>
            </a:r>
            <a:r>
              <a:rPr lang="en-IE" sz="2400" i="1" dirty="0" smtClean="0"/>
              <a:t>1.00; Standard Reading Test, </a:t>
            </a:r>
            <a:r>
              <a:rPr lang="en-IE" sz="2400" i="1" dirty="0"/>
              <a:t>Tolerance = </a:t>
            </a:r>
            <a:r>
              <a:rPr lang="en-IE" sz="2400" i="1" dirty="0" smtClean="0"/>
              <a:t>.45</a:t>
            </a:r>
            <a:r>
              <a:rPr lang="en-IE" sz="2400" i="1" dirty="0"/>
              <a:t> VIF = </a:t>
            </a:r>
            <a:r>
              <a:rPr lang="en-IE" sz="2400" i="1" dirty="0" smtClean="0"/>
              <a:t>2.23, Interaction effect Standard Reading Test * Gender Tolerance=.45, VIF=2.23).”</a:t>
            </a:r>
            <a:endParaRPr lang="en-IE" sz="2400" i="1" dirty="0"/>
          </a:p>
          <a:p>
            <a:endParaRPr lang="en-IE" sz="2400" dirty="0"/>
          </a:p>
        </p:txBody>
      </p:sp>
    </p:spTree>
    <p:extLst>
      <p:ext uri="{BB962C8B-B14F-4D97-AF65-F5344CB8AC3E}">
        <p14:creationId xmlns:p14="http://schemas.microsoft.com/office/powerpoint/2010/main" val="601919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3" name="Content Placeholder 2"/>
          <p:cNvSpPr>
            <a:spLocks noGrp="1"/>
          </p:cNvSpPr>
          <p:nvPr>
            <p:ph sz="quarter" idx="1"/>
          </p:nvPr>
        </p:nvSpPr>
        <p:spPr>
          <a:xfrm>
            <a:off x="457200" y="1219200"/>
            <a:ext cx="4474840" cy="4937760"/>
          </a:xfrm>
        </p:spPr>
        <p:txBody>
          <a:bodyPr>
            <a:normAutofit/>
          </a:bodyPr>
          <a:lstStyle/>
          <a:p>
            <a:r>
              <a:rPr lang="en-IE" dirty="0" smtClean="0"/>
              <a:t>Normality of residuals, homoscedasticity</a:t>
            </a:r>
          </a:p>
          <a:p>
            <a:r>
              <a:rPr lang="en-IE" dirty="0" smtClean="0"/>
              <a:t>In R</a:t>
            </a:r>
          </a:p>
          <a:p>
            <a:pPr lvl="1"/>
            <a:r>
              <a:rPr lang="en-IE" dirty="0"/>
              <a:t>p</a:t>
            </a:r>
            <a:r>
              <a:rPr lang="en-IE" dirty="0" smtClean="0"/>
              <a:t>lot(model)</a:t>
            </a:r>
          </a:p>
        </p:txBody>
      </p:sp>
    </p:spTree>
    <p:extLst>
      <p:ext uri="{BB962C8B-B14F-4D97-AF65-F5344CB8AC3E}">
        <p14:creationId xmlns:p14="http://schemas.microsoft.com/office/powerpoint/2010/main" val="39748320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9" name="Text Placeholder 8"/>
          <p:cNvSpPr>
            <a:spLocks noGrp="1"/>
          </p:cNvSpPr>
          <p:nvPr>
            <p:ph type="body" idx="2"/>
          </p:nvPr>
        </p:nvSpPr>
        <p:spPr>
          <a:xfrm>
            <a:off x="6324600" y="1219200"/>
            <a:ext cx="2819400" cy="4843463"/>
          </a:xfrm>
        </p:spPr>
        <p:txBody>
          <a:bodyPr>
            <a:noAutofit/>
          </a:bodyPr>
          <a:lstStyle/>
          <a:p>
            <a:pPr>
              <a:lnSpc>
                <a:spcPct val="120000"/>
              </a:lnSpc>
              <a:spcAft>
                <a:spcPts val="600"/>
              </a:spcAft>
            </a:pPr>
            <a:r>
              <a:rPr lang="en-IE" sz="1800" b="1" dirty="0"/>
              <a:t>Random Normal Distribution of </a:t>
            </a:r>
            <a:r>
              <a:rPr lang="en-IE" sz="1800" b="1" dirty="0" smtClean="0"/>
              <a:t>Errors</a:t>
            </a:r>
          </a:p>
          <a:p>
            <a:pPr>
              <a:lnSpc>
                <a:spcPct val="120000"/>
              </a:lnSpc>
              <a:spcAft>
                <a:spcPts val="600"/>
              </a:spcAft>
            </a:pPr>
            <a:r>
              <a:rPr lang="en-IE" sz="1800" dirty="0" smtClean="0"/>
              <a:t>Report as:</a:t>
            </a:r>
          </a:p>
          <a:p>
            <a:pPr>
              <a:lnSpc>
                <a:spcPct val="120000"/>
              </a:lnSpc>
              <a:spcAft>
                <a:spcPts val="600"/>
              </a:spcAft>
            </a:pPr>
            <a:r>
              <a:rPr lang="en-IE" sz="1800" i="1" dirty="0" smtClean="0"/>
              <a:t>“The </a:t>
            </a:r>
            <a:r>
              <a:rPr lang="en-IE" sz="1800" i="1" dirty="0"/>
              <a:t>histogram of standardised residuals indicated that the data contained </a:t>
            </a:r>
            <a:r>
              <a:rPr lang="en-IE" sz="1800" i="1" dirty="0" smtClean="0"/>
              <a:t>normally </a:t>
            </a:r>
            <a:r>
              <a:rPr lang="en-IE" sz="1800" i="1" dirty="0"/>
              <a:t>distributed errors, as did the normal P-P plot of standardised residuals, which showed </a:t>
            </a:r>
            <a:r>
              <a:rPr lang="en-IE" sz="1800" i="1" dirty="0" smtClean="0"/>
              <a:t>all points were extremely close to the line”</a:t>
            </a:r>
            <a:endParaRPr lang="en-IE" sz="1800" dirty="0" smtClean="0"/>
          </a:p>
          <a:p>
            <a:pPr>
              <a:lnSpc>
                <a:spcPct val="120000"/>
              </a:lnSpc>
              <a:spcAft>
                <a:spcPts val="600"/>
              </a:spcAft>
            </a:pPr>
            <a:endParaRPr lang="en-IE" sz="1800" dirty="0"/>
          </a:p>
          <a:p>
            <a:pPr>
              <a:lnSpc>
                <a:spcPct val="120000"/>
              </a:lnSpc>
              <a:spcAft>
                <a:spcPts val="600"/>
              </a:spcAft>
            </a:pPr>
            <a:endParaRPr lang="en-IE" sz="1800" dirty="0"/>
          </a:p>
          <a:p>
            <a:pPr>
              <a:lnSpc>
                <a:spcPct val="120000"/>
              </a:lnSpc>
              <a:spcAft>
                <a:spcPts val="600"/>
              </a:spcAft>
            </a:pPr>
            <a:endParaRPr lang="en-IE" sz="1800" dirty="0"/>
          </a:p>
        </p:txBody>
      </p:sp>
      <p:sp>
        <p:nvSpPr>
          <p:cNvPr id="3" name="Content Placeholder 2"/>
          <p:cNvSpPr>
            <a:spLocks noGrp="1"/>
          </p:cNvSpPr>
          <p:nvPr>
            <p:ph sz="quarter" idx="1"/>
          </p:nvPr>
        </p:nvSpPr>
        <p:spPr/>
        <p:txBody>
          <a:bodyPr>
            <a:normAutofit/>
          </a:bodyPr>
          <a:lstStyle/>
          <a:p>
            <a:endParaRPr lang="en-IE" sz="2000" dirty="0" smtClean="0"/>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72" y="692696"/>
            <a:ext cx="3993180" cy="319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686" y="3789040"/>
            <a:ext cx="3716531" cy="29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6561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conduct and report MLR</a:t>
            </a:r>
            <a:endParaRPr lang="en-IE" dirty="0"/>
          </a:p>
        </p:txBody>
      </p:sp>
      <p:sp>
        <p:nvSpPr>
          <p:cNvPr id="4" name="Content Placeholder 3"/>
          <p:cNvSpPr>
            <a:spLocks noGrp="1"/>
          </p:cNvSpPr>
          <p:nvPr>
            <p:ph sz="quarter" idx="1"/>
          </p:nvPr>
        </p:nvSpPr>
        <p:spPr/>
        <p:txBody>
          <a:bodyPr>
            <a:normAutofit/>
          </a:bodyPr>
          <a:lstStyle/>
          <a:p>
            <a:pPr>
              <a:lnSpc>
                <a:spcPct val="120000"/>
              </a:lnSpc>
              <a:spcAft>
                <a:spcPts val="600"/>
              </a:spcAft>
            </a:pPr>
            <a:r>
              <a:rPr lang="en-IE" sz="2800" b="1" dirty="0"/>
              <a:t>Non zero variances</a:t>
            </a:r>
          </a:p>
          <a:p>
            <a:pPr>
              <a:lnSpc>
                <a:spcPct val="120000"/>
              </a:lnSpc>
              <a:spcAft>
                <a:spcPts val="600"/>
              </a:spcAft>
            </a:pPr>
            <a:r>
              <a:rPr lang="en-IE" sz="2800" dirty="0" smtClean="0"/>
              <a:t>Check your descriptive statistics</a:t>
            </a:r>
            <a:endParaRPr lang="en-IE" sz="2800" dirty="0"/>
          </a:p>
          <a:p>
            <a:pPr>
              <a:lnSpc>
                <a:spcPct val="120000"/>
              </a:lnSpc>
              <a:spcAft>
                <a:spcPts val="600"/>
              </a:spcAft>
            </a:pPr>
            <a:r>
              <a:rPr lang="en-IE" sz="2800" dirty="0"/>
              <a:t>Reporting this:</a:t>
            </a:r>
          </a:p>
          <a:p>
            <a:pPr>
              <a:lnSpc>
                <a:spcPct val="120000"/>
              </a:lnSpc>
              <a:spcAft>
                <a:spcPts val="600"/>
              </a:spcAft>
            </a:pPr>
            <a:r>
              <a:rPr lang="en-IE" sz="2800" dirty="0"/>
              <a:t>“</a:t>
            </a:r>
            <a:r>
              <a:rPr lang="en-IE" sz="2800" i="1" dirty="0"/>
              <a:t>The data also met the assumption of non-zero variances (Exam Age 16 Variance = .995;  Standard Reading Test Score Variance = .987 Gender= .240, Interaction Effect Standard Reading Score * gender = .542)”</a:t>
            </a:r>
          </a:p>
          <a:p>
            <a:endParaRPr lang="en-IE" dirty="0"/>
          </a:p>
        </p:txBody>
      </p:sp>
    </p:spTree>
    <p:extLst>
      <p:ext uri="{BB962C8B-B14F-4D97-AF65-F5344CB8AC3E}">
        <p14:creationId xmlns:p14="http://schemas.microsoft.com/office/powerpoint/2010/main" val="26975209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report MLR</a:t>
            </a:r>
            <a:endParaRPr lang="en-IE" dirty="0"/>
          </a:p>
        </p:txBody>
      </p:sp>
      <p:sp>
        <p:nvSpPr>
          <p:cNvPr id="3" name="Content Placeholder 2"/>
          <p:cNvSpPr>
            <a:spLocks noGrp="1"/>
          </p:cNvSpPr>
          <p:nvPr>
            <p:ph sz="quarter" idx="1"/>
          </p:nvPr>
        </p:nvSpPr>
        <p:spPr/>
        <p:txBody>
          <a:bodyPr>
            <a:normAutofit/>
          </a:bodyPr>
          <a:lstStyle/>
          <a:p>
            <a:r>
              <a:rPr lang="en-IE" dirty="0" smtClean="0"/>
              <a:t>Regression results are often best presented in a table. </a:t>
            </a:r>
          </a:p>
          <a:p>
            <a:r>
              <a:rPr lang="en-IE" dirty="0" smtClean="0"/>
              <a:t>There is no standard approach – follow that for your domain.</a:t>
            </a:r>
          </a:p>
          <a:p>
            <a:r>
              <a:rPr lang="en-IE" dirty="0" smtClean="0"/>
              <a:t>You should at least present the unstandardized or standardized slope (beta), whichever is more interpretable given the data, along with the t-test and the corresponding significance level. </a:t>
            </a:r>
          </a:p>
          <a:p>
            <a:r>
              <a:rPr lang="en-IE" dirty="0" smtClean="0"/>
              <a:t>Tables are useful if you find that a paragraph has almost as many numbers as words. </a:t>
            </a:r>
          </a:p>
          <a:p>
            <a:r>
              <a:rPr lang="en-IE" dirty="0" smtClean="0"/>
              <a:t>If you do use a table, do not also report the same information in the text. It's either one or the other.</a:t>
            </a:r>
            <a:endParaRPr lang="en-IE" dirty="0"/>
          </a:p>
        </p:txBody>
      </p:sp>
    </p:spTree>
    <p:extLst>
      <p:ext uri="{BB962C8B-B14F-4D97-AF65-F5344CB8AC3E}">
        <p14:creationId xmlns:p14="http://schemas.microsoft.com/office/powerpoint/2010/main" val="28523925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to report MLR – Example (CA Example)</a:t>
            </a:r>
            <a:endParaRPr lang="en-IE" dirty="0"/>
          </a:p>
        </p:txBody>
      </p:sp>
      <p:sp>
        <p:nvSpPr>
          <p:cNvPr id="3" name="Text Placeholder 2"/>
          <p:cNvSpPr>
            <a:spLocks noGrp="1"/>
          </p:cNvSpPr>
          <p:nvPr>
            <p:ph sz="quarter" idx="1"/>
          </p:nvPr>
        </p:nvSpPr>
        <p:spPr/>
        <p:txBody>
          <a:bodyPr>
            <a:normAutofit fontScale="70000" lnSpcReduction="20000"/>
          </a:bodyPr>
          <a:lstStyle/>
          <a:p>
            <a:pPr marL="0" indent="0" algn="just" hangingPunct="0">
              <a:buNone/>
            </a:pPr>
            <a:r>
              <a:rPr lang="en-IE" dirty="0" smtClean="0"/>
              <a:t>A </a:t>
            </a:r>
            <a:r>
              <a:rPr lang="en-IE" dirty="0"/>
              <a:t>multiple regression analysis was conducted to determine if a student’s score for well-being, mature student status and the type of educational institute being attended could predict a student’s academic satisfaction. </a:t>
            </a:r>
            <a:endParaRPr lang="en-IE" dirty="0" smtClean="0"/>
          </a:p>
          <a:p>
            <a:pPr marL="0" indent="0" algn="just" hangingPunct="0">
              <a:buNone/>
            </a:pPr>
            <a:r>
              <a:rPr lang="en-IE" dirty="0" smtClean="0"/>
              <a:t>In </a:t>
            </a:r>
            <a:r>
              <a:rPr lang="en-IE" dirty="0"/>
              <a:t>order to include the type of educational institute being attended in the regression model it was recorded into two variables iot_dummy (0 for university or college, 1 for IoT), and college_dummy (0 for university or IoT, 1 for college). </a:t>
            </a:r>
            <a:endParaRPr lang="en-IE" dirty="0" smtClean="0"/>
          </a:p>
          <a:p>
            <a:pPr marL="0" indent="0" algn="just" hangingPunct="0">
              <a:buNone/>
            </a:pPr>
            <a:r>
              <a:rPr lang="en-IE" dirty="0" smtClean="0"/>
              <a:t>Examination </a:t>
            </a:r>
            <a:r>
              <a:rPr lang="en-IE" dirty="0"/>
              <a:t>of the histogram, normal P-P plot of standardised residuals and the scatterplot of the dependent variable, </a:t>
            </a:r>
            <a:r>
              <a:rPr lang="en-IE" dirty="0" smtClean="0"/>
              <a:t>academic satisfaction, </a:t>
            </a:r>
            <a:r>
              <a:rPr lang="en-IE" dirty="0"/>
              <a:t>and standardised residuals showed that the some outliers existed. However, examination of the standardised residuals showed that none could be considered to have undue influence (95% within limits of </a:t>
            </a:r>
            <a:r>
              <a:rPr lang="en-IE" dirty="0" smtClean="0"/>
              <a:t>-1.96 </a:t>
            </a:r>
            <a:r>
              <a:rPr lang="en-IE" dirty="0"/>
              <a:t>to plus </a:t>
            </a:r>
            <a:r>
              <a:rPr lang="en-IE" dirty="0" smtClean="0"/>
              <a:t>1.96 </a:t>
            </a:r>
            <a:r>
              <a:rPr lang="en-IE" dirty="0"/>
              <a:t>and none with Cook’s distance &gt;</a:t>
            </a:r>
            <a:r>
              <a:rPr lang="en-IE" dirty="0" smtClean="0"/>
              <a:t>1 as outlined in Field (2013). </a:t>
            </a:r>
          </a:p>
          <a:p>
            <a:pPr marL="0" indent="0" algn="just" hangingPunct="0">
              <a:buNone/>
            </a:pPr>
            <a:r>
              <a:rPr lang="en-IE" dirty="0" smtClean="0"/>
              <a:t>Examination </a:t>
            </a:r>
            <a:r>
              <a:rPr lang="en-IE" dirty="0"/>
              <a:t>for multicollinearity showed that the tolerance and variance influence factor measures were within acceptable levels (tolerance &gt;0.4, VIF &lt;2.5 </a:t>
            </a:r>
            <a:r>
              <a:rPr lang="en-IE" dirty="0" smtClean="0"/>
              <a:t>) as </a:t>
            </a:r>
            <a:r>
              <a:rPr lang="en-IE" dirty="0"/>
              <a:t>outlined in Tarling (2008). The scatterplot of standardised residuals showed that the data met the assumptions of homogeneity of variance and linearity. The data also meets the assumption of non-zero variances of the predictors.  </a:t>
            </a:r>
          </a:p>
        </p:txBody>
      </p:sp>
    </p:spTree>
    <p:extLst>
      <p:ext uri="{BB962C8B-B14F-4D97-AF65-F5344CB8AC3E}">
        <p14:creationId xmlns:p14="http://schemas.microsoft.com/office/powerpoint/2010/main" val="13316718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 Julie </a:t>
            </a:r>
            <a:r>
              <a:rPr lang="en-US" dirty="0" err="1" smtClean="0"/>
              <a:t>Pallant</a:t>
            </a:r>
            <a:r>
              <a:rPr lang="en-US" dirty="0" smtClean="0"/>
              <a:t> Survey.dat</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305646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Simple Linear Regression </a:t>
            </a:r>
            <a:endParaRPr lang="en-IE" dirty="0"/>
          </a:p>
        </p:txBody>
      </p:sp>
      <p:sp>
        <p:nvSpPr>
          <p:cNvPr id="6" name="Content Placeholder 5"/>
          <p:cNvSpPr>
            <a:spLocks noGrp="1"/>
          </p:cNvSpPr>
          <p:nvPr>
            <p:ph sz="quarter" idx="1"/>
          </p:nvPr>
        </p:nvSpPr>
        <p:spPr/>
        <p:txBody>
          <a:bodyPr>
            <a:normAutofit lnSpcReduction="10000"/>
          </a:bodyPr>
          <a:lstStyle/>
          <a:p>
            <a:r>
              <a:rPr lang="en-IE" dirty="0" smtClean="0"/>
              <a:t>Four important statistics</a:t>
            </a:r>
          </a:p>
          <a:p>
            <a:pPr lvl="1"/>
            <a:r>
              <a:rPr lang="en-IE" dirty="0" smtClean="0"/>
              <a:t>F statistic</a:t>
            </a:r>
          </a:p>
          <a:p>
            <a:pPr lvl="2"/>
            <a:r>
              <a:rPr lang="en-IE" dirty="0" smtClean="0"/>
              <a:t>Whether the model as a whole predicts the dependent variable</a:t>
            </a:r>
          </a:p>
          <a:p>
            <a:pPr lvl="2"/>
            <a:r>
              <a:rPr lang="en-IE" dirty="0" smtClean="0"/>
              <a:t>Its statistical </a:t>
            </a:r>
            <a:r>
              <a:rPr lang="en-IE" dirty="0"/>
              <a:t>s</a:t>
            </a:r>
            <a:r>
              <a:rPr lang="en-IE" dirty="0" smtClean="0"/>
              <a:t>ignificance is the significance of the model </a:t>
            </a:r>
          </a:p>
          <a:p>
            <a:pPr lvl="1"/>
            <a:r>
              <a:rPr lang="en-IE" dirty="0" smtClean="0"/>
              <a:t>Regression coefficients (Beta values)</a:t>
            </a:r>
          </a:p>
          <a:p>
            <a:pPr lvl="2"/>
            <a:r>
              <a:rPr lang="en-IE" dirty="0" smtClean="0"/>
              <a:t>Measure the strength and direction of relationships between independent variables and the dependent variance</a:t>
            </a:r>
          </a:p>
          <a:p>
            <a:pPr lvl="1"/>
            <a:r>
              <a:rPr lang="en-IE" dirty="0" smtClean="0"/>
              <a:t>Significance scores for the regression coefficients</a:t>
            </a:r>
          </a:p>
          <a:p>
            <a:pPr lvl="2"/>
            <a:r>
              <a:rPr lang="en-IE" dirty="0" smtClean="0"/>
              <a:t>Tell us whether the contribution of each variable is statistically significant</a:t>
            </a:r>
          </a:p>
          <a:p>
            <a:pPr lvl="1"/>
            <a:r>
              <a:rPr lang="en-IE" dirty="0" smtClean="0"/>
              <a:t>R</a:t>
            </a:r>
            <a:r>
              <a:rPr lang="en-IE" baseline="30000" dirty="0" smtClean="0"/>
              <a:t>2</a:t>
            </a:r>
            <a:r>
              <a:rPr lang="en-IE" dirty="0" smtClean="0"/>
              <a:t> statistic or Adjusted R</a:t>
            </a:r>
            <a:r>
              <a:rPr lang="en-IE" baseline="30000" dirty="0" smtClean="0"/>
              <a:t>2</a:t>
            </a:r>
            <a:r>
              <a:rPr lang="en-IE" dirty="0" smtClean="0"/>
              <a:t> Statistic</a:t>
            </a:r>
          </a:p>
          <a:p>
            <a:pPr lvl="2"/>
            <a:r>
              <a:rPr lang="en-IE" dirty="0" smtClean="0"/>
              <a:t>Measures the model’s overall predictive power and the extent to which the variables explain the variation found in the dependent variable</a:t>
            </a:r>
            <a:endParaRPr lang="en-IE" dirty="0"/>
          </a:p>
        </p:txBody>
      </p:sp>
    </p:spTree>
    <p:extLst>
      <p:ext uri="{BB962C8B-B14F-4D97-AF65-F5344CB8AC3E}">
        <p14:creationId xmlns:p14="http://schemas.microsoft.com/office/powerpoint/2010/main" val="29474917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GB" dirty="0" smtClean="0"/>
              <a:t>Partial Correlations</a:t>
            </a:r>
          </a:p>
        </p:txBody>
      </p:sp>
      <p:sp>
        <p:nvSpPr>
          <p:cNvPr id="247811" name="Rectangle 3"/>
          <p:cNvSpPr>
            <a:spLocks noGrp="1" noChangeArrowheads="1"/>
          </p:cNvSpPr>
          <p:nvPr>
            <p:ph type="body" idx="1"/>
          </p:nvPr>
        </p:nvSpPr>
        <p:spPr/>
        <p:txBody>
          <a:bodyPr/>
          <a:lstStyle/>
          <a:p>
            <a:r>
              <a:rPr lang="en-GB" dirty="0" smtClean="0"/>
              <a:t>Measures the relationship between two variables, </a:t>
            </a:r>
            <a:r>
              <a:rPr lang="en-GB" b="1" dirty="0" smtClean="0"/>
              <a:t>controlling</a:t>
            </a:r>
            <a:r>
              <a:rPr lang="en-GB" dirty="0" smtClean="0"/>
              <a:t> for the effect that a third variable has on them both.</a:t>
            </a:r>
          </a:p>
          <a:p>
            <a:r>
              <a:rPr lang="en-GB" dirty="0" smtClean="0"/>
              <a:t>Usually a variable you suspect is influencing your two variables of interest</a:t>
            </a:r>
          </a:p>
          <a:p>
            <a:pPr lvl="1"/>
            <a:r>
              <a:rPr lang="en-GB" dirty="0" smtClean="0"/>
              <a:t>This can artificially inflate the correlation co-efficient found</a:t>
            </a:r>
          </a:p>
        </p:txBody>
      </p:sp>
      <p:sp>
        <p:nvSpPr>
          <p:cNvPr id="2" name="Date Placeholder 1"/>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65964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7810"/>
                                        </p:tgtEl>
                                        <p:attrNameLst>
                                          <p:attrName>style.visibility</p:attrName>
                                        </p:attrNameLst>
                                      </p:cBhvr>
                                      <p:to>
                                        <p:strVal val="visible"/>
                                      </p:to>
                                    </p:set>
                                    <p:animEffect transition="in" filter="dissolve">
                                      <p:cBhvr>
                                        <p:cTn id="7" dur="500"/>
                                        <p:tgtEl>
                                          <p:spTgt spid="2478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7811">
                                            <p:txEl>
                                              <p:pRg st="0" end="0"/>
                                            </p:txEl>
                                          </p:spTgt>
                                        </p:tgtEl>
                                        <p:attrNameLst>
                                          <p:attrName>style.visibility</p:attrName>
                                        </p:attrNameLst>
                                      </p:cBhvr>
                                      <p:to>
                                        <p:strVal val="visible"/>
                                      </p:to>
                                    </p:set>
                                    <p:animEffect transition="in" filter="dissolve">
                                      <p:cBhvr>
                                        <p:cTn id="12" dur="500"/>
                                        <p:tgtEl>
                                          <p:spTgt spid="2478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7811">
                                            <p:txEl>
                                              <p:pRg st="1" end="1"/>
                                            </p:txEl>
                                          </p:spTgt>
                                        </p:tgtEl>
                                        <p:attrNameLst>
                                          <p:attrName>style.visibility</p:attrName>
                                        </p:attrNameLst>
                                      </p:cBhvr>
                                      <p:to>
                                        <p:strVal val="visible"/>
                                      </p:to>
                                    </p:set>
                                    <p:animEffect transition="in" filter="dissolve">
                                      <p:cBhvr>
                                        <p:cTn id="17" dur="500"/>
                                        <p:tgtEl>
                                          <p:spTgt spid="247811">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47811">
                                            <p:txEl>
                                              <p:pRg st="2" end="2"/>
                                            </p:txEl>
                                          </p:spTgt>
                                        </p:tgtEl>
                                        <p:attrNameLst>
                                          <p:attrName>style.visibility</p:attrName>
                                        </p:attrNameLst>
                                      </p:cBhvr>
                                      <p:to>
                                        <p:strVal val="visible"/>
                                      </p:to>
                                    </p:set>
                                    <p:animEffect transition="in" filter="dissolve">
                                      <p:cBhvr>
                                        <p:cTn id="20" dur="500"/>
                                        <p:tgtEl>
                                          <p:spTgt spid="247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autoUpdateAnimBg="0"/>
      <p:bldP spid="247811"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Partial Correlation</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Using </a:t>
            </a:r>
            <a:r>
              <a:rPr lang="en-IE" dirty="0" err="1" smtClean="0"/>
              <a:t>survey.sav</a:t>
            </a:r>
            <a:r>
              <a:rPr lang="en-IE" dirty="0" smtClean="0"/>
              <a:t>/survey.dat</a:t>
            </a:r>
          </a:p>
          <a:p>
            <a:pPr lvl="1"/>
            <a:r>
              <a:rPr lang="en-IE" dirty="0" smtClean="0"/>
              <a:t>Julie Pallant</a:t>
            </a:r>
          </a:p>
          <a:p>
            <a:r>
              <a:rPr lang="en-IE" dirty="0" smtClean="0"/>
              <a:t>Interested in exploring the relationship between scores on the Perceived Control of Internal States Scale (</a:t>
            </a:r>
            <a:r>
              <a:rPr lang="en-IE" dirty="0" err="1" smtClean="0"/>
              <a:t>tpcoiss</a:t>
            </a:r>
            <a:r>
              <a:rPr lang="en-IE" dirty="0" smtClean="0"/>
              <a:t>) and scores on the Perceived Stress Scale (</a:t>
            </a:r>
            <a:r>
              <a:rPr lang="en-IE" dirty="0" err="1" smtClean="0"/>
              <a:t>tpstress</a:t>
            </a:r>
            <a:r>
              <a:rPr lang="en-IE" dirty="0" smtClean="0"/>
              <a:t>) but controlling for what is known as </a:t>
            </a:r>
            <a:r>
              <a:rPr lang="en-IE" i="1" dirty="0" smtClean="0"/>
              <a:t>socially desirable responding bias </a:t>
            </a:r>
            <a:r>
              <a:rPr lang="en-IE" dirty="0" smtClean="0"/>
              <a:t>(tendency to present yourself in a socially desirable way)</a:t>
            </a:r>
          </a:p>
          <a:p>
            <a:pPr lvl="1"/>
            <a:r>
              <a:rPr lang="en-IE" dirty="0" smtClean="0"/>
              <a:t>This tendency is measured using Marlowe-Crowne Social Desirability Scale (</a:t>
            </a:r>
            <a:r>
              <a:rPr lang="en-IE" dirty="0" err="1" smtClean="0"/>
              <a:t>tmarlow</a:t>
            </a:r>
            <a:r>
              <a:rPr lang="en-IE" dirty="0" smtClean="0"/>
              <a:t>)</a:t>
            </a:r>
            <a:endParaRPr lang="en-IE" dirty="0"/>
          </a:p>
        </p:txBody>
      </p:sp>
    </p:spTree>
    <p:extLst>
      <p:ext uri="{BB962C8B-B14F-4D97-AF65-F5344CB8AC3E}">
        <p14:creationId xmlns:p14="http://schemas.microsoft.com/office/powerpoint/2010/main" val="3703576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Patrial</a:t>
            </a:r>
            <a:r>
              <a:rPr lang="en-US" dirty="0" smtClean="0"/>
              <a:t> </a:t>
            </a:r>
            <a:r>
              <a:rPr lang="en-US" dirty="0" err="1" smtClean="0"/>
              <a:t>Corrleation</a:t>
            </a:r>
            <a:endParaRPr lang="en-IE" dirty="0"/>
          </a:p>
        </p:txBody>
      </p:sp>
      <p:pic>
        <p:nvPicPr>
          <p:cNvPr id="4" name="Picture 3"/>
          <p:cNvPicPr>
            <a:picLocks noChangeAspect="1"/>
          </p:cNvPicPr>
          <p:nvPr/>
        </p:nvPicPr>
        <p:blipFill rotWithShape="1">
          <a:blip r:embed="rId2"/>
          <a:srcRect l="13776" t="15001" r="46456" b="29700"/>
          <a:stretch/>
        </p:blipFill>
        <p:spPr>
          <a:xfrm>
            <a:off x="1115616" y="1246658"/>
            <a:ext cx="6840760" cy="5350693"/>
          </a:xfrm>
          <a:prstGeom prst="rect">
            <a:avLst/>
          </a:prstGeom>
        </p:spPr>
      </p:pic>
      <p:sp>
        <p:nvSpPr>
          <p:cNvPr id="5" name="Oval 4"/>
          <p:cNvSpPr/>
          <p:nvPr/>
        </p:nvSpPr>
        <p:spPr>
          <a:xfrm>
            <a:off x="1619672" y="2204864"/>
            <a:ext cx="1224136" cy="576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7653187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order correlations</a:t>
            </a:r>
            <a:endParaRPr lang="en-IE" dirty="0"/>
          </a:p>
        </p:txBody>
      </p:sp>
      <p:pic>
        <p:nvPicPr>
          <p:cNvPr id="3" name="Picture 2"/>
          <p:cNvPicPr>
            <a:picLocks noChangeAspect="1"/>
          </p:cNvPicPr>
          <p:nvPr/>
        </p:nvPicPr>
        <p:blipFill rotWithShape="1">
          <a:blip r:embed="rId2"/>
          <a:srcRect l="13775" t="33756" r="47638" b="23902"/>
          <a:stretch/>
        </p:blipFill>
        <p:spPr>
          <a:xfrm>
            <a:off x="457200" y="1484784"/>
            <a:ext cx="7056784" cy="4464496"/>
          </a:xfrm>
          <a:prstGeom prst="rect">
            <a:avLst/>
          </a:prstGeom>
        </p:spPr>
      </p:pic>
    </p:spTree>
    <p:extLst>
      <p:ext uri="{BB962C8B-B14F-4D97-AF65-F5344CB8AC3E}">
        <p14:creationId xmlns:p14="http://schemas.microsoft.com/office/powerpoint/2010/main" val="3430459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Reporting Results</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normAutofit lnSpcReduction="10000"/>
          </a:bodyPr>
          <a:lstStyle/>
          <a:p>
            <a:pPr marL="0" indent="0" algn="just">
              <a:buNone/>
            </a:pPr>
            <a:r>
              <a:rPr lang="en-IE" dirty="0" smtClean="0">
                <a:latin typeface="Times New Roman" panose="02020603050405020304" pitchFamily="18" charset="0"/>
                <a:cs typeface="Times New Roman" panose="02020603050405020304" pitchFamily="18" charset="0"/>
              </a:rPr>
              <a:t>Partial correlation was used to explore the relationship between perceived control of internal states (as measured by PCOISS) and perceived stress (measured by the Perceived Stress Scale), while controlling for scores on the Marlowe-Crowne Social Desirability Scale. Preliminary analyses were performed to ensure no violation of the assumption of normality, linearity and homoscedasticity. There was a strong, negative partial correlation between perceived control of internal states and perceived stress, controlling for social desirability, (r=-.53, n=422,p&lt;.001). An inspection of the zero-order correlation (r=-.58) suggested that controlling for social desirability had very little effect on the strength of the relationship between these two variables.</a:t>
            </a:r>
            <a:endParaRPr lang="en-I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5623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MLR example</a:t>
            </a:r>
            <a:endParaRPr lang="en-IE" dirty="0"/>
          </a:p>
        </p:txBody>
      </p:sp>
      <p:sp>
        <p:nvSpPr>
          <p:cNvPr id="3" name="Content Placeholder 2"/>
          <p:cNvSpPr>
            <a:spLocks noGrp="1"/>
          </p:cNvSpPr>
          <p:nvPr>
            <p:ph sz="quarter" idx="1"/>
          </p:nvPr>
        </p:nvSpPr>
        <p:spPr/>
        <p:txBody>
          <a:bodyPr/>
          <a:lstStyle/>
          <a:p>
            <a:r>
              <a:rPr lang="en-US" dirty="0" smtClean="0"/>
              <a:t>Is included in the RMD file accompanying the lecture.</a:t>
            </a:r>
            <a:endParaRPr lang="en-IE" dirty="0"/>
          </a:p>
        </p:txBody>
      </p:sp>
    </p:spTree>
    <p:extLst>
      <p:ext uri="{BB962C8B-B14F-4D97-AF65-F5344CB8AC3E}">
        <p14:creationId xmlns:p14="http://schemas.microsoft.com/office/powerpoint/2010/main" val="22770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GB" dirty="0" smtClean="0">
                <a:sym typeface="Symbol" pitchFamily="18" charset="2"/>
              </a:rPr>
              <a:t>How to Interpret Beta Values</a:t>
            </a:r>
            <a:r>
              <a:rPr lang="en-GB" dirty="0" smtClean="0"/>
              <a:t> </a:t>
            </a:r>
            <a:endParaRPr lang="en-GB" dirty="0"/>
          </a:p>
        </p:txBody>
      </p:sp>
      <p:sp>
        <p:nvSpPr>
          <p:cNvPr id="274435" name="Rectangle 3"/>
          <p:cNvSpPr>
            <a:spLocks noGrp="1" noChangeArrowheads="1"/>
          </p:cNvSpPr>
          <p:nvPr>
            <p:ph type="body" idx="1"/>
          </p:nvPr>
        </p:nvSpPr>
        <p:spPr/>
        <p:txBody>
          <a:bodyPr/>
          <a:lstStyle/>
          <a:p>
            <a:r>
              <a:rPr lang="en-GB" dirty="0" smtClean="0"/>
              <a:t>Beta values:</a:t>
            </a:r>
          </a:p>
          <a:p>
            <a:pPr lvl="1"/>
            <a:r>
              <a:rPr lang="en-GB" dirty="0" smtClean="0"/>
              <a:t>the change in the outcome associated with a unit change in the predictor.</a:t>
            </a:r>
          </a:p>
          <a:p>
            <a:r>
              <a:rPr lang="en-GB" dirty="0" smtClean="0"/>
              <a:t>Standardised beta values:</a:t>
            </a:r>
          </a:p>
          <a:p>
            <a:pPr lvl="1"/>
            <a:r>
              <a:rPr lang="en-GB" dirty="0" smtClean="0"/>
              <a:t>tell us the same but expressed as standard deviations.</a:t>
            </a:r>
          </a:p>
          <a:p>
            <a:r>
              <a:rPr lang="en-GB" dirty="0" smtClean="0"/>
              <a:t>If we have standardised our variables in advance this will be virtually the same.</a:t>
            </a:r>
            <a:endParaRPr lang="en-GB" dirty="0"/>
          </a:p>
        </p:txBody>
      </p:sp>
    </p:spTree>
    <p:extLst>
      <p:ext uri="{BB962C8B-B14F-4D97-AF65-F5344CB8AC3E}">
        <p14:creationId xmlns:p14="http://schemas.microsoft.com/office/powerpoint/2010/main" val="173483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R</a:t>
            </a:r>
            <a:r>
              <a:rPr lang="en-IE" baseline="30000" dirty="0" smtClean="0"/>
              <a:t>2 </a:t>
            </a:r>
            <a:r>
              <a:rPr lang="en-IE" dirty="0" smtClean="0"/>
              <a:t>V Adjusted </a:t>
            </a:r>
            <a:r>
              <a:rPr lang="en-IE" dirty="0"/>
              <a:t>R</a:t>
            </a:r>
            <a:r>
              <a:rPr lang="en-IE" baseline="30000" dirty="0"/>
              <a:t>2</a:t>
            </a:r>
            <a:endParaRPr lang="en-IE" dirty="0"/>
          </a:p>
        </p:txBody>
      </p:sp>
      <p:sp>
        <p:nvSpPr>
          <p:cNvPr id="6" name="Content Placeholder 5"/>
          <p:cNvSpPr>
            <a:spLocks noGrp="1"/>
          </p:cNvSpPr>
          <p:nvPr>
            <p:ph sz="quarter" idx="1"/>
          </p:nvPr>
        </p:nvSpPr>
        <p:spPr/>
        <p:txBody>
          <a:bodyPr>
            <a:normAutofit/>
          </a:bodyPr>
          <a:lstStyle/>
          <a:p>
            <a:r>
              <a:rPr lang="en-IE" dirty="0"/>
              <a:t>Every time you add a predictor to a model, the R-squared increases, even if due to chance alone. It never decreases. </a:t>
            </a:r>
            <a:endParaRPr lang="en-IE" dirty="0" smtClean="0"/>
          </a:p>
          <a:p>
            <a:pPr lvl="1"/>
            <a:r>
              <a:rPr lang="en-IE" dirty="0" smtClean="0"/>
              <a:t>Therefore, </a:t>
            </a:r>
            <a:r>
              <a:rPr lang="en-IE" dirty="0"/>
              <a:t>a model with more terms may appear to have a better fit simply because it has more terms</a:t>
            </a:r>
            <a:r>
              <a:rPr lang="en-IE" dirty="0" smtClean="0"/>
              <a:t>.</a:t>
            </a:r>
          </a:p>
          <a:p>
            <a:r>
              <a:rPr lang="en-IE" dirty="0"/>
              <a:t>If a model has too many predictors </a:t>
            </a:r>
            <a:r>
              <a:rPr lang="en-IE" dirty="0" smtClean="0"/>
              <a:t>it </a:t>
            </a:r>
            <a:r>
              <a:rPr lang="en-IE" dirty="0"/>
              <a:t>begins to model the random noise in the data. </a:t>
            </a:r>
            <a:endParaRPr lang="en-IE" dirty="0" smtClean="0"/>
          </a:p>
          <a:p>
            <a:pPr lvl="1"/>
            <a:r>
              <a:rPr lang="en-IE" dirty="0" smtClean="0"/>
              <a:t>This </a:t>
            </a:r>
            <a:r>
              <a:rPr lang="en-IE" dirty="0"/>
              <a:t>condition is known as overfitting the model and it produces misleadingly high R-squared values and a lessened ability to make predictions.</a:t>
            </a:r>
            <a:endParaRPr lang="en-IE" dirty="0" smtClean="0"/>
          </a:p>
          <a:p>
            <a:r>
              <a:rPr lang="en-IE" dirty="0" smtClean="0"/>
              <a:t>Adjusted </a:t>
            </a:r>
            <a:r>
              <a:rPr lang="en-IE" dirty="0"/>
              <a:t>R</a:t>
            </a:r>
            <a:r>
              <a:rPr lang="en-IE" baseline="30000" dirty="0"/>
              <a:t>2</a:t>
            </a:r>
            <a:r>
              <a:rPr lang="en-IE" dirty="0"/>
              <a:t> </a:t>
            </a:r>
          </a:p>
          <a:p>
            <a:pPr lvl="1"/>
            <a:r>
              <a:rPr lang="en-IE" dirty="0"/>
              <a:t>A</a:t>
            </a:r>
            <a:r>
              <a:rPr lang="en-IE" dirty="0" smtClean="0"/>
              <a:t>djusts </a:t>
            </a:r>
            <a:r>
              <a:rPr lang="en-IE" dirty="0"/>
              <a:t>value of R</a:t>
            </a:r>
            <a:r>
              <a:rPr lang="en-IE" baseline="30000" dirty="0"/>
              <a:t>2</a:t>
            </a:r>
            <a:r>
              <a:rPr lang="en-IE" dirty="0"/>
              <a:t> based on number of variables in the </a:t>
            </a:r>
            <a:r>
              <a:rPr lang="en-IE" dirty="0" smtClean="0"/>
              <a:t>model</a:t>
            </a:r>
          </a:p>
          <a:p>
            <a:pPr lvl="1"/>
            <a:r>
              <a:rPr lang="en-IE" dirty="0" smtClean="0"/>
              <a:t>Report Adjusted R</a:t>
            </a:r>
            <a:r>
              <a:rPr lang="en-IE" baseline="30000" dirty="0" smtClean="0"/>
              <a:t>2</a:t>
            </a:r>
            <a:r>
              <a:rPr lang="en-IE" dirty="0" smtClean="0"/>
              <a:t> for multiple linear regression</a:t>
            </a:r>
            <a:endParaRPr lang="en-IE" dirty="0"/>
          </a:p>
          <a:p>
            <a:endParaRPr lang="en-IE" b="1" dirty="0"/>
          </a:p>
        </p:txBody>
      </p:sp>
    </p:spTree>
    <p:extLst>
      <p:ext uri="{BB962C8B-B14F-4D97-AF65-F5344CB8AC3E}">
        <p14:creationId xmlns:p14="http://schemas.microsoft.com/office/powerpoint/2010/main" val="1292477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381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1967</TotalTime>
  <Words>4461</Words>
  <Application>Microsoft Office PowerPoint</Application>
  <PresentationFormat>On-screen Show (4:3)</PresentationFormat>
  <Paragraphs>511</Paragraphs>
  <Slides>75</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6" baseType="lpstr">
      <vt:lpstr>Arial</vt:lpstr>
      <vt:lpstr>Bookman Old Style</vt:lpstr>
      <vt:lpstr>Calibri</vt:lpstr>
      <vt:lpstr>Courier New</vt:lpstr>
      <vt:lpstr>Gill Sans MT</vt:lpstr>
      <vt:lpstr>Symbol</vt:lpstr>
      <vt:lpstr>Times New Roman</vt:lpstr>
      <vt:lpstr>Wingdings</vt:lpstr>
      <vt:lpstr>Wingdings 3</vt:lpstr>
      <vt:lpstr>Origin</vt:lpstr>
      <vt:lpstr>Equation</vt:lpstr>
      <vt:lpstr>Probability and Statistical Inference</vt:lpstr>
      <vt:lpstr>What is Linear Regression?</vt:lpstr>
      <vt:lpstr>Before Regression</vt:lpstr>
      <vt:lpstr>Regression – what does it allow you do?</vt:lpstr>
      <vt:lpstr>Before Regression</vt:lpstr>
      <vt:lpstr>Parametric v Non-Parametric Tests </vt:lpstr>
      <vt:lpstr>Simple Linear Regression </vt:lpstr>
      <vt:lpstr>How to Interpret Beta Values </vt:lpstr>
      <vt:lpstr>R2 V Adjusted R2</vt:lpstr>
      <vt:lpstr>What is Multiple Regression?</vt:lpstr>
      <vt:lpstr>Multiple Regression as an Equation</vt:lpstr>
      <vt:lpstr>Conducting Linear Regression</vt:lpstr>
      <vt:lpstr>Dummy variables</vt:lpstr>
      <vt:lpstr>Our regression dataset (Regression.sav)</vt:lpstr>
      <vt:lpstr>Dummy Variables</vt:lpstr>
      <vt:lpstr>Dummy variables</vt:lpstr>
      <vt:lpstr>Recoding Variables</vt:lpstr>
      <vt:lpstr>Second Model including gender</vt:lpstr>
      <vt:lpstr>Example</vt:lpstr>
      <vt:lpstr>Comparison of models</vt:lpstr>
      <vt:lpstr>Example</vt:lpstr>
      <vt:lpstr>Interaction term</vt:lpstr>
      <vt:lpstr>Model 3 – including an interaction term</vt:lpstr>
      <vt:lpstr>Interaction term</vt:lpstr>
      <vt:lpstr>Dummy variables with more than two categories</vt:lpstr>
      <vt:lpstr>Dummy Variables</vt:lpstr>
      <vt:lpstr>Model 4 – including school gender</vt:lpstr>
      <vt:lpstr>Interpreting the model</vt:lpstr>
      <vt:lpstr>Model 4</vt:lpstr>
      <vt:lpstr>Reflecting on Regression</vt:lpstr>
      <vt:lpstr>R and R2 </vt:lpstr>
      <vt:lpstr>Analysis of Variance: ANOVA</vt:lpstr>
      <vt:lpstr>Output: betas</vt:lpstr>
      <vt:lpstr>Concerns for MLR - Choosing variables for MLR</vt:lpstr>
      <vt:lpstr>Concerns for MLR - Degrees of Freedom</vt:lpstr>
      <vt:lpstr>Residuals</vt:lpstr>
      <vt:lpstr>Regression Diagnostics</vt:lpstr>
      <vt:lpstr>Some Terms</vt:lpstr>
      <vt:lpstr>Concerns for MLR – Outliers (residuals)</vt:lpstr>
      <vt:lpstr>Concerns for MLR - Outliers</vt:lpstr>
      <vt:lpstr>Concerns for MLR – Constant variation</vt:lpstr>
      <vt:lpstr>Homoscedasticity</vt:lpstr>
      <vt:lpstr>Homoscedasticity: ZRESID vs. ZPRED</vt:lpstr>
      <vt:lpstr>Concerns for MLR – Normality of residuals</vt:lpstr>
      <vt:lpstr>Normality of Errors: Histograms and P-P plots</vt:lpstr>
      <vt:lpstr>Concerns for MLR - Collinearity</vt:lpstr>
      <vt:lpstr>Concerns for MLR - Collinearity</vt:lpstr>
      <vt:lpstr>Collinearity</vt:lpstr>
      <vt:lpstr>Generating the relevant plots and statistics</vt:lpstr>
      <vt:lpstr>In R</vt:lpstr>
      <vt:lpstr>Normality of Residuals in R</vt:lpstr>
      <vt:lpstr>Collinearity</vt:lpstr>
      <vt:lpstr>Influential Outliers</vt:lpstr>
      <vt:lpstr>Concerns for MLR - Causality</vt:lpstr>
      <vt:lpstr>Generalization </vt:lpstr>
      <vt:lpstr>Straightforward Assumptions </vt:lpstr>
      <vt:lpstr>The More Tricky Assumptions</vt:lpstr>
      <vt:lpstr>How to conduct an MLR</vt:lpstr>
      <vt:lpstr>How to conduct and report MLR</vt:lpstr>
      <vt:lpstr>How to conduct and report MLR</vt:lpstr>
      <vt:lpstr>How to conduct and report MLR</vt:lpstr>
      <vt:lpstr>How to conduct and report MLR</vt:lpstr>
      <vt:lpstr>How to conduct and report MLR</vt:lpstr>
      <vt:lpstr>How to conduct  and report MLR</vt:lpstr>
      <vt:lpstr>How to conduct and report MLR</vt:lpstr>
      <vt:lpstr>How to conduct and report MLR</vt:lpstr>
      <vt:lpstr>How to report MLR</vt:lpstr>
      <vt:lpstr>How to report MLR – Example (CA Example)</vt:lpstr>
      <vt:lpstr>Example Julie Pallant Survey.dat</vt:lpstr>
      <vt:lpstr>Partial Correlations</vt:lpstr>
      <vt:lpstr>Partial Correlation</vt:lpstr>
      <vt:lpstr>Patrial Corrleation</vt:lpstr>
      <vt:lpstr>Zero order correlations</vt:lpstr>
      <vt:lpstr>Reporting Results</vt:lpstr>
      <vt:lpstr>MLR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Deirdre Lawless</cp:lastModifiedBy>
  <cp:revision>387</cp:revision>
  <dcterms:created xsi:type="dcterms:W3CDTF">2015-10-13T15:34:37Z</dcterms:created>
  <dcterms:modified xsi:type="dcterms:W3CDTF">2018-11-14T12:42:58Z</dcterms:modified>
</cp:coreProperties>
</file>