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8" r:id="rId3"/>
    <p:sldId id="259" r:id="rId4"/>
    <p:sldId id="30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23" r:id="rId24"/>
    <p:sldId id="279" r:id="rId25"/>
    <p:sldId id="280" r:id="rId26"/>
    <p:sldId id="281" r:id="rId27"/>
    <p:sldId id="283" r:id="rId28"/>
    <p:sldId id="286" r:id="rId29"/>
    <p:sldId id="288" r:id="rId30"/>
    <p:sldId id="306" r:id="rId31"/>
    <p:sldId id="310" r:id="rId32"/>
    <p:sldId id="309" r:id="rId33"/>
    <p:sldId id="313" r:id="rId34"/>
    <p:sldId id="314" r:id="rId35"/>
    <p:sldId id="325" r:id="rId36"/>
    <p:sldId id="317" r:id="rId37"/>
    <p:sldId id="308" r:id="rId38"/>
    <p:sldId id="324" r:id="rId39"/>
    <p:sldId id="289" r:id="rId40"/>
    <p:sldId id="290" r:id="rId41"/>
    <p:sldId id="291" r:id="rId42"/>
    <p:sldId id="315" r:id="rId43"/>
    <p:sldId id="316" r:id="rId44"/>
    <p:sldId id="293" r:id="rId45"/>
    <p:sldId id="319" r:id="rId46"/>
    <p:sldId id="320" r:id="rId47"/>
    <p:sldId id="321" r:id="rId48"/>
    <p:sldId id="322" r:id="rId49"/>
    <p:sldId id="302" r:id="rId50"/>
    <p:sldId id="303" r:id="rId51"/>
    <p:sldId id="32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8D809-4254-4BB0-AAD1-5A228739B9B0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6092-1756-4081-9979-36BCB3FBE215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66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56092-1756-4081-9979-36BCB3FBE215}" type="slidenum">
              <a:rPr lang="en-IE" smtClean="0"/>
              <a:t>39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327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8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67D989-59E2-43E1-87A3-3C4C391DADF5}" type="datetimeFigureOut">
              <a:rPr lang="en-IE" smtClean="0"/>
              <a:t>14/11/2018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Probability and Statistical Inference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Logistic Regression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573325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Sources used in creation of  this lecture: </a:t>
            </a:r>
          </a:p>
          <a:p>
            <a:r>
              <a:rPr lang="en-IE" dirty="0"/>
              <a:t>Statistics and Data Analysis, Peck, Olsen and Devore; Discovering Statistics Using </a:t>
            </a:r>
            <a:r>
              <a:rPr lang="en-IE" dirty="0" smtClean="0"/>
              <a:t>R, Field, Miles and Field; </a:t>
            </a:r>
            <a:r>
              <a:rPr lang="en-IE" dirty="0"/>
              <a:t>Understanding Basic Statistics, </a:t>
            </a:r>
            <a:r>
              <a:rPr lang="en-IE" dirty="0" err="1"/>
              <a:t>Brase</a:t>
            </a:r>
            <a:r>
              <a:rPr lang="en-IE" dirty="0"/>
              <a:t> and </a:t>
            </a:r>
            <a:r>
              <a:rPr lang="en-IE" dirty="0" err="1"/>
              <a:t>Brase;SPSS</a:t>
            </a:r>
            <a:r>
              <a:rPr lang="en-IE" dirty="0"/>
              <a:t> Survival Manual, Julie Pallant</a:t>
            </a:r>
          </a:p>
        </p:txBody>
      </p:sp>
    </p:spTree>
    <p:extLst>
      <p:ext uri="{BB962C8B-B14F-4D97-AF65-F5344CB8AC3E}">
        <p14:creationId xmlns:p14="http://schemas.microsoft.com/office/powerpoint/2010/main" val="36175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E" dirty="0" smtClean="0"/>
              <a:t>To work in the same space as our boundary equation which goes from (</a:t>
            </a:r>
            <a:r>
              <a:rPr lang="en-IE" dirty="0"/>
              <a:t>–∞ to ∞ </a:t>
            </a:r>
            <a:r>
              <a:rPr lang="en-IE" dirty="0" smtClean="0"/>
              <a:t>) we </a:t>
            </a:r>
            <a:r>
              <a:rPr lang="en-IE" dirty="0"/>
              <a:t>is take the </a:t>
            </a:r>
            <a:r>
              <a:rPr lang="en-IE" b="1" i="1" dirty="0"/>
              <a:t>logarithm </a:t>
            </a:r>
            <a:r>
              <a:rPr lang="en-IE" dirty="0"/>
              <a:t>of </a:t>
            </a:r>
            <a:r>
              <a:rPr lang="en-IE" dirty="0" smtClean="0"/>
              <a:t>OR, </a:t>
            </a:r>
            <a:r>
              <a:rPr lang="en-IE" dirty="0"/>
              <a:t>called the </a:t>
            </a:r>
            <a:r>
              <a:rPr lang="en-IE" b="1" dirty="0"/>
              <a:t>log-odds function</a:t>
            </a:r>
            <a:r>
              <a:rPr lang="en-IE" dirty="0"/>
              <a:t>. </a:t>
            </a:r>
            <a:endParaRPr lang="en-IE" dirty="0" smtClean="0"/>
          </a:p>
          <a:p>
            <a:pPr lvl="1" fontAlgn="base"/>
            <a:r>
              <a:rPr lang="en-IE" dirty="0" smtClean="0"/>
              <a:t>This is e to the power of the value of our boundary equation</a:t>
            </a:r>
            <a:endParaRPr lang="en-IE" dirty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67506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IE" b="1" dirty="0"/>
              <a:t>Step 1</a:t>
            </a:r>
            <a:r>
              <a:rPr lang="en-IE" dirty="0"/>
              <a:t>. Compute the boundary </a:t>
            </a:r>
            <a:r>
              <a:rPr lang="en-IE" dirty="0" smtClean="0"/>
              <a:t>equation(alternatively</a:t>
            </a:r>
            <a:r>
              <a:rPr lang="en-IE" dirty="0"/>
              <a:t>, the log-odds function) value, </a:t>
            </a:r>
            <a:r>
              <a:rPr lang="sv-SE" dirty="0" smtClean="0"/>
              <a:t>b0+ b1a </a:t>
            </a:r>
            <a:r>
              <a:rPr lang="sv-SE" dirty="0"/>
              <a:t>+ </a:t>
            </a:r>
            <a:r>
              <a:rPr lang="sv-SE" dirty="0" smtClean="0"/>
              <a:t>b2b</a:t>
            </a:r>
            <a:r>
              <a:rPr lang="sv-SE" dirty="0"/>
              <a:t>. </a:t>
            </a:r>
            <a:endParaRPr lang="en-IE" dirty="0"/>
          </a:p>
          <a:p>
            <a:pPr marL="0" indent="0" fontAlgn="base">
              <a:buNone/>
            </a:pPr>
            <a:r>
              <a:rPr lang="en-IE" dirty="0" smtClean="0"/>
              <a:t>	Lets </a:t>
            </a:r>
            <a:r>
              <a:rPr lang="en-IE" dirty="0"/>
              <a:t>call this value  </a:t>
            </a:r>
            <a:r>
              <a:rPr lang="en-IE" dirty="0" smtClean="0"/>
              <a:t>t.</a:t>
            </a:r>
            <a:endParaRPr lang="en-IE" dirty="0"/>
          </a:p>
          <a:p>
            <a:pPr fontAlgn="base"/>
            <a:r>
              <a:rPr lang="en-IE" b="1" dirty="0"/>
              <a:t>Step 2</a:t>
            </a:r>
            <a:r>
              <a:rPr lang="en-IE" dirty="0"/>
              <a:t>. Compute the Odds Ratio, by doing </a:t>
            </a:r>
            <a:r>
              <a:rPr lang="en-IE" dirty="0" smtClean="0"/>
              <a:t>OR+ </a:t>
            </a:r>
            <a:r>
              <a:rPr lang="en-IE" dirty="0"/>
              <a:t>= </a:t>
            </a:r>
            <a:r>
              <a:rPr lang="en-IE" dirty="0" smtClean="0"/>
              <a:t>e</a:t>
            </a:r>
            <a:r>
              <a:rPr lang="en-IE" baseline="30000" dirty="0" smtClean="0"/>
              <a:t>t</a:t>
            </a:r>
            <a:r>
              <a:rPr lang="en-IE" dirty="0" smtClean="0"/>
              <a:t> </a:t>
            </a:r>
            <a:r>
              <a:rPr lang="en-IE" dirty="0"/>
              <a:t>(Since </a:t>
            </a:r>
            <a:r>
              <a:rPr lang="en-IE" dirty="0" smtClean="0"/>
              <a:t>t</a:t>
            </a:r>
            <a:r>
              <a:rPr lang="en-IE" dirty="0"/>
              <a:t> is the logarithm </a:t>
            </a:r>
            <a:r>
              <a:rPr lang="en-IE" dirty="0" smtClean="0"/>
              <a:t>of OR+</a:t>
            </a:r>
            <a:r>
              <a:rPr lang="en-IE" dirty="0"/>
              <a:t> </a:t>
            </a:r>
            <a:r>
              <a:rPr lang="en-IE" dirty="0" smtClean="0"/>
              <a:t>) – e is the base of the natural logarithm</a:t>
            </a:r>
            <a:endParaRPr lang="en-IE" dirty="0"/>
          </a:p>
          <a:p>
            <a:pPr fontAlgn="base"/>
            <a:r>
              <a:rPr lang="en-IE" b="1" dirty="0"/>
              <a:t>Step 3</a:t>
            </a:r>
            <a:r>
              <a:rPr lang="en-IE" dirty="0"/>
              <a:t>. Knowing </a:t>
            </a:r>
            <a:r>
              <a:rPr lang="en-IE" dirty="0" smtClean="0"/>
              <a:t>OR+, </a:t>
            </a:r>
            <a:r>
              <a:rPr lang="en-IE" dirty="0"/>
              <a:t>it </a:t>
            </a:r>
            <a:r>
              <a:rPr lang="en-IE" dirty="0" smtClean="0"/>
              <a:t>is possible to </a:t>
            </a:r>
            <a:r>
              <a:rPr lang="en-IE" dirty="0"/>
              <a:t>compute </a:t>
            </a:r>
            <a:r>
              <a:rPr lang="en-IE" dirty="0" smtClean="0"/>
              <a:t>P+</a:t>
            </a:r>
            <a:endParaRPr lang="en-IE" dirty="0"/>
          </a:p>
          <a:p>
            <a:pPr marL="0" indent="0" fontAlgn="base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74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With One Predictor</a:t>
            </a:r>
            <a:endParaRPr lang="en-US" dirty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4083049" y="3573462"/>
          <a:ext cx="4310567" cy="10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3" imgW="977900" imgH="228600" progId="Equation.3">
                  <p:embed/>
                </p:oleObj>
              </mc:Choice>
              <mc:Fallback>
                <p:oleObj name="Equation" r:id="rId3" imgW="977900" imgH="22860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49" y="3573462"/>
                        <a:ext cx="4310567" cy="100766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35003" dir="2928844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412776"/>
            <a:ext cx="338455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Outcome</a:t>
            </a:r>
            <a:endParaRPr lang="en-US" dirty="0" smtClean="0"/>
          </a:p>
          <a:p>
            <a:pPr lvl="1"/>
            <a:r>
              <a:rPr lang="en-US" dirty="0" smtClean="0"/>
              <a:t>We predict the probability of the outcome occurring</a:t>
            </a:r>
          </a:p>
          <a:p>
            <a:r>
              <a:rPr lang="en-GB" dirty="0" smtClean="0"/>
              <a:t>b0 and b</a:t>
            </a:r>
            <a:r>
              <a:rPr lang="en-IE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Can be thought of in much the same way as regression</a:t>
            </a:r>
          </a:p>
          <a:p>
            <a:pPr lvl="1"/>
            <a:r>
              <a:rPr lang="en-US" dirty="0" smtClean="0"/>
              <a:t>Note the normal regression equation forms part of the logistic regression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Function</a:t>
            </a:r>
          </a:p>
        </p:txBody>
      </p:sp>
      <p:graphicFrame>
        <p:nvGraphicFramePr>
          <p:cNvPr id="26628" name="Object 4"/>
          <p:cNvGraphicFramePr>
            <a:graphicFrameLocks/>
          </p:cNvGraphicFramePr>
          <p:nvPr/>
        </p:nvGraphicFramePr>
        <p:xfrm>
          <a:off x="1371600" y="1600200"/>
          <a:ext cx="67056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Chart" r:id="rId4" imgW="10744348" imgH="6658172" progId="MSGraph.Chart.8">
                  <p:embed followColorScheme="full"/>
                </p:oleObj>
              </mc:Choice>
              <mc:Fallback>
                <p:oleObj name="Chart" r:id="rId4" imgW="10744348" imgH="6658172" progId="MSGraph.Chart.8">
                  <p:embed followColorScheme="full"/>
                  <p:pic>
                    <p:nvPicPr>
                      <p:cNvPr id="266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67056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648200" y="5715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 rot="16200000">
            <a:off x="-213519" y="3337719"/>
            <a:ext cx="286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P(“Success”|X)</a:t>
            </a:r>
          </a:p>
        </p:txBody>
      </p:sp>
      <p:graphicFrame>
        <p:nvGraphicFramePr>
          <p:cNvPr id="26632" name="Object 8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297113" y="1524000"/>
          <a:ext cx="36337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6" imgW="1841400" imgH="419040" progId="Equation.3">
                  <p:embed/>
                </p:oleObj>
              </mc:Choice>
              <mc:Fallback>
                <p:oleObj name="Equation" r:id="rId6" imgW="1841400" imgH="419040" progId="Equation.3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1524000"/>
                        <a:ext cx="363378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687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Binary outcome variable</a:t>
            </a:r>
          </a:p>
          <a:p>
            <a:r>
              <a:rPr lang="en-IE" dirty="0" smtClean="0"/>
              <a:t>Code 0 when event does not occur</a:t>
            </a:r>
          </a:p>
          <a:p>
            <a:r>
              <a:rPr lang="en-IE" dirty="0" smtClean="0"/>
              <a:t>Code 1 when it does</a:t>
            </a:r>
          </a:p>
          <a:p>
            <a:r>
              <a:rPr lang="en-IE" dirty="0" smtClean="0"/>
              <a:t>We are interested in the Odds of something happening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36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Odds ratio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Odds = probability of an event occurring / probability of event not occurring</a:t>
                </a:r>
                <a:endParaRPr lang="en-IE" dirty="0"/>
              </a:p>
              <a:p>
                <a:pPr marL="0" indent="0">
                  <a:buNone/>
                </a:pPr>
                <a:r>
                  <a:rPr lang="en-I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eqArr>
                          <m:eqArr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IE" b="0" i="1" smtClean="0">
                                <a:latin typeface="Cambria Math"/>
                              </a:rPr>
                              <m:t>𝑝</m:t>
                            </m:r>
                          </m:e>
                          <m:e/>
                        </m:eqArr>
                      </m:den>
                    </m:f>
                  </m:oMath>
                </a14:m>
                <a:endParaRPr lang="en-IE" dirty="0" smtClean="0"/>
              </a:p>
              <a:p>
                <a:r>
                  <a:rPr lang="en-IE" dirty="0" smtClean="0"/>
                  <a:t>Lets consider the relationship between sentence received in court for a crime and gender</a:t>
                </a:r>
              </a:p>
              <a:p>
                <a:pPr lvl="1"/>
                <a:r>
                  <a:rPr lang="en-IE" dirty="0" smtClean="0"/>
                  <a:t>Looking at example from Tarling Statistical Modelling for Social Researchers </a:t>
                </a:r>
              </a:p>
              <a:p>
                <a:pPr lvl="1"/>
                <a:r>
                  <a:rPr lang="en-IE" dirty="0" smtClean="0"/>
                  <a:t>Using sample from Offenders Index in the UK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1111" r="-170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2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Odds ratio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77072"/>
            <a:ext cx="8229600" cy="2079888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Custody – some form of imprisonment</a:t>
            </a:r>
          </a:p>
          <a:p>
            <a:r>
              <a:rPr lang="en-IE" dirty="0" smtClean="0"/>
              <a:t>Community penalty – probation etc.</a:t>
            </a:r>
          </a:p>
          <a:p>
            <a:r>
              <a:rPr lang="en-IE" dirty="0" smtClean="0"/>
              <a:t>Fine – monetary penalty or compensation to victim</a:t>
            </a:r>
          </a:p>
          <a:p>
            <a:r>
              <a:rPr lang="en-IE" dirty="0" smtClean="0"/>
              <a:t>Discharge – either not guilty or guilty and no sentence applied (or sentence conditional on no reoffending for a period)</a:t>
            </a:r>
            <a:endParaRPr lang="en-I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5592343" cy="264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8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Odds ratio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77072"/>
            <a:ext cx="8229600" cy="2079888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There is an association between gender and sentencing from the table</a:t>
            </a:r>
          </a:p>
          <a:p>
            <a:r>
              <a:rPr lang="en-IE" dirty="0" smtClean="0"/>
              <a:t>Females</a:t>
            </a:r>
          </a:p>
          <a:p>
            <a:pPr lvl="1"/>
            <a:r>
              <a:rPr lang="en-IE" dirty="0" smtClean="0"/>
              <a:t>Less likely to receive custodial sentence13.9% receive custodial sentence, 35% are discharged</a:t>
            </a:r>
          </a:p>
          <a:p>
            <a:pPr lvl="1"/>
            <a:r>
              <a:rPr lang="en-IE" dirty="0" smtClean="0"/>
              <a:t>Slightly more likely to receive probation (27.9%) than be fined (23.3%)</a:t>
            </a:r>
          </a:p>
          <a:p>
            <a:r>
              <a:rPr lang="en-IE" dirty="0" smtClean="0"/>
              <a:t>Males</a:t>
            </a:r>
          </a:p>
          <a:p>
            <a:pPr lvl="1"/>
            <a:r>
              <a:rPr lang="en-IE" dirty="0" smtClean="0"/>
              <a:t>More likely to receive custodial sentence (29.4%) and less likely to be discharged (19.4%)</a:t>
            </a:r>
          </a:p>
          <a:p>
            <a:pPr lvl="1"/>
            <a:r>
              <a:rPr lang="en-IE" dirty="0" smtClean="0"/>
              <a:t>Similar proportions receiving probation (24.3%) and fined (26.9%)</a:t>
            </a:r>
          </a:p>
          <a:p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5592343" cy="264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1556792"/>
            <a:ext cx="1224136" cy="1584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483768" y="1556792"/>
            <a:ext cx="1224136" cy="1584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09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Odds ratio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 smtClean="0"/>
                  <a:t>We can express these as odds ratios</a:t>
                </a:r>
              </a:p>
              <a:p>
                <a:r>
                  <a:rPr lang="en-IE" dirty="0" smtClean="0"/>
                  <a:t>The probability p of being male and be given a custodial sentence is 650/2211 = 0.294</a:t>
                </a:r>
              </a:p>
              <a:p>
                <a:r>
                  <a:rPr lang="en-IE" dirty="0" smtClean="0"/>
                  <a:t>The </a:t>
                </a:r>
                <a:r>
                  <a:rPr lang="en-IE" i="1" dirty="0" smtClean="0"/>
                  <a:t>probability of being male and not be given a custodial sentence </a:t>
                </a:r>
                <a:r>
                  <a:rPr lang="en-IE" dirty="0" smtClean="0"/>
                  <a:t>is 1- p = .706</a:t>
                </a:r>
              </a:p>
              <a:p>
                <a:r>
                  <a:rPr lang="en-IE" dirty="0" smtClean="0"/>
                  <a:t>The odds ratio therefore is: </a:t>
                </a:r>
              </a:p>
              <a:p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eqArr>
                            <m:eqArr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E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IE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/>
                          </m:eqArr>
                        </m:den>
                      </m:f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/>
                            </a:rPr>
                            <m:t>=.294</m:t>
                          </m:r>
                        </m:num>
                        <m:den>
                          <m:eqArr>
                            <m:eqArr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E" i="1">
                                  <a:latin typeface="Cambria Math"/>
                                </a:rPr>
                                <m:t>.706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=.416</m:t>
                              </m:r>
                            </m:e>
                            <m:e/>
                          </m:eqArr>
                        </m:den>
                      </m:f>
                    </m:oMath>
                  </m:oMathPara>
                </a14:m>
                <a:endParaRPr lang="en-IE" dirty="0"/>
              </a:p>
              <a:p>
                <a:endParaRPr lang="en-IE" dirty="0" smtClean="0"/>
              </a:p>
              <a:p>
                <a:endParaRPr lang="en-IE" dirty="0"/>
              </a:p>
              <a:p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Odds ratio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05744"/>
              </a:xfrm>
            </p:spPr>
            <p:txBody>
              <a:bodyPr>
                <a:normAutofit fontScale="85000" lnSpcReduction="10000"/>
              </a:bodyPr>
              <a:lstStyle/>
              <a:p>
                <a:endParaRPr lang="en-I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eqArr>
                            <m:eqArr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E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IE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/>
                          </m:eqArr>
                        </m:den>
                      </m:f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/>
                            </a:rPr>
                            <m:t>=.294</m:t>
                          </m:r>
                        </m:num>
                        <m:den>
                          <m:eqArr>
                            <m:eqArr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E" i="1">
                                  <a:latin typeface="Cambria Math"/>
                                </a:rPr>
                                <m:t>.706</m:t>
                              </m:r>
                            </m:e>
                            <m:e>
                              <m:r>
                                <a:rPr lang="en-IE" i="1">
                                  <a:latin typeface="Cambria Math"/>
                                </a:rPr>
                                <m:t>=.416</m:t>
                              </m:r>
                            </m:e>
                            <m:e/>
                          </m:eqArr>
                        </m:den>
                      </m:f>
                    </m:oMath>
                  </m:oMathPara>
                </a14:m>
                <a:endParaRPr lang="en-IE" dirty="0"/>
              </a:p>
              <a:p>
                <a:endParaRPr lang="en-IE" dirty="0" smtClean="0"/>
              </a:p>
              <a:p>
                <a:endParaRPr lang="en-IE" dirty="0"/>
              </a:p>
              <a:p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0574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3528" y="3356992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</a:t>
            </a:r>
            <a:r>
              <a:rPr lang="en-IE" i="1" dirty="0" smtClean="0"/>
              <a:t>odds of being a male and not sentenced to custody</a:t>
            </a:r>
            <a:r>
              <a:rPr lang="en-IE" dirty="0" smtClean="0"/>
              <a:t> is the inverse of the odds of being sentenced to custody = 1/.416=2.403</a:t>
            </a:r>
          </a:p>
          <a:p>
            <a:endParaRPr lang="en-IE" dirty="0"/>
          </a:p>
          <a:p>
            <a:r>
              <a:rPr lang="en-IE" dirty="0" smtClean="0"/>
              <a:t>Thus males are 2.4 times more likely to receive a sentence other than custody than they are to receive a custodial sentence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5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And Why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predict an outcome variable that is categorical from one or more categorical or continuous predictor variables.</a:t>
            </a:r>
          </a:p>
          <a:p>
            <a:pPr lvl="1"/>
            <a:r>
              <a:rPr lang="en-US" dirty="0"/>
              <a:t>There are many important research topics for which the dependent variable is "limited." </a:t>
            </a:r>
          </a:p>
          <a:p>
            <a:pPr lvl="1"/>
            <a:r>
              <a:rPr lang="en-US" dirty="0" smtClean="0"/>
              <a:t>E.g. Purchase or not, live or die, employ or not, commit crime or not, pass exam or not</a:t>
            </a:r>
          </a:p>
          <a:p>
            <a:pPr lvl="1"/>
            <a:r>
              <a:rPr lang="en-US" dirty="0" smtClean="0"/>
              <a:t>Participation </a:t>
            </a:r>
            <a:r>
              <a:rPr lang="en-US" dirty="0"/>
              <a:t>data is not continuous or distributed normally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because having a categorical outcome variable violates the assumption of linearity in normal regression.</a:t>
            </a:r>
          </a:p>
          <a:p>
            <a:r>
              <a:rPr lang="en-US" dirty="0"/>
              <a:t>Binary logistic regression is a type of regression analysis where the dependent variable is a dummy variable: coded 0 (did not vote) or 1(did vote)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Odds ratios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For females, probability of being given a custodial sentence is 90/649 = .139</a:t>
            </a:r>
          </a:p>
          <a:p>
            <a:r>
              <a:rPr lang="en-IE" dirty="0" smtClean="0"/>
              <a:t>Probability of not being given a custodial sentence is 1-.139=.861</a:t>
            </a:r>
          </a:p>
          <a:p>
            <a:r>
              <a:rPr lang="en-IE" dirty="0" smtClean="0"/>
              <a:t>Odds of being given a custodial sentence is .139/.861=.161</a:t>
            </a:r>
          </a:p>
          <a:p>
            <a:r>
              <a:rPr lang="en-IE" dirty="0" smtClean="0"/>
              <a:t>Odds of not being given a custodial sentence is</a:t>
            </a:r>
            <a:r>
              <a:rPr lang="en-IE" dirty="0"/>
              <a:t> </a:t>
            </a:r>
            <a:r>
              <a:rPr lang="en-IE" dirty="0" smtClean="0"/>
              <a:t>.6211</a:t>
            </a:r>
          </a:p>
        </p:txBody>
      </p:sp>
    </p:spTree>
    <p:extLst>
      <p:ext uri="{BB962C8B-B14F-4D97-AF65-F5344CB8AC3E}">
        <p14:creationId xmlns:p14="http://schemas.microsoft.com/office/powerpoint/2010/main" val="9184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Odds ratios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To compare males and females</a:t>
            </a:r>
          </a:p>
          <a:p>
            <a:pPr lvl="1"/>
            <a:r>
              <a:rPr lang="en-IE" dirty="0" smtClean="0"/>
              <a:t>Odds ratio of males to females receiving a custodial sentence = .416/.161 = 2.58</a:t>
            </a:r>
          </a:p>
          <a:p>
            <a:pPr lvl="2"/>
            <a:r>
              <a:rPr lang="en-IE" dirty="0" smtClean="0"/>
              <a:t>Males are 2.6 times more likely to receive a custodial sentence than females</a:t>
            </a:r>
          </a:p>
          <a:p>
            <a:pPr lvl="1"/>
            <a:r>
              <a:rPr lang="en-IE" dirty="0" smtClean="0"/>
              <a:t>Odds ratio of females to males receiving a custodial sentence = .161/.416 = .387</a:t>
            </a:r>
          </a:p>
          <a:p>
            <a:pPr lvl="2"/>
            <a:r>
              <a:rPr lang="en-IE" dirty="0" smtClean="0"/>
              <a:t>Females are 38% as likely to receive a custodial sentence as males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34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Odds ratios are used to calculate probabilities in a regression</a:t>
            </a:r>
          </a:p>
          <a:p>
            <a:r>
              <a:rPr lang="en-IE" dirty="0" smtClean="0"/>
              <a:t>Predictor variables can be either continuous or categorical</a:t>
            </a:r>
          </a:p>
          <a:p>
            <a:r>
              <a:rPr lang="en-IE" dirty="0" smtClean="0"/>
              <a:t>There is no assumption of linearity between variables</a:t>
            </a:r>
          </a:p>
          <a:p>
            <a:r>
              <a:rPr lang="en-IE" dirty="0" smtClean="0"/>
              <a:t>It is however sensitive to high correlation between predictor variables (multicollinearity)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03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</a:t>
            </a:r>
            <a:r>
              <a:rPr lang="en-GB" dirty="0" err="1" smtClean="0"/>
              <a:t>Youthcohort</a:t>
            </a:r>
            <a:r>
              <a:rPr lang="en-GB" dirty="0" smtClean="0"/>
              <a:t> Dataset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Taken from Quantitative Data Analysis in Education, Paul Connolly</a:t>
            </a:r>
          </a:p>
          <a:p>
            <a:r>
              <a:rPr lang="en-IE" dirty="0" smtClean="0"/>
              <a:t>Dataset Descriptor: http://cw.routledge.com/textbooks/9780415372985/pdfs/youthcohort.pdf</a:t>
            </a:r>
          </a:p>
          <a:p>
            <a:r>
              <a:rPr lang="en-IE" dirty="0"/>
              <a:t>Research question: what factors predict the likelihood that a student will answer </a:t>
            </a:r>
            <a:r>
              <a:rPr lang="en-IE" dirty="0" smtClean="0"/>
              <a:t>yes when asked if </a:t>
            </a:r>
            <a:r>
              <a:rPr lang="en-IE" dirty="0"/>
              <a:t>they sat their maths GCSE</a:t>
            </a:r>
            <a:r>
              <a:rPr lang="en-IE" dirty="0" smtClean="0"/>
              <a:t>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4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Variables</a:t>
            </a:r>
          </a:p>
          <a:p>
            <a:pPr lvl="1"/>
            <a:r>
              <a:rPr lang="en-IE" dirty="0" smtClean="0"/>
              <a:t>Sat Maths (</a:t>
            </a:r>
            <a:r>
              <a:rPr lang="en-IE" dirty="0" err="1" smtClean="0"/>
              <a:t>satmath</a:t>
            </a:r>
            <a:r>
              <a:rPr lang="en-IE" dirty="0" smtClean="0"/>
              <a:t>)</a:t>
            </a:r>
          </a:p>
          <a:p>
            <a:pPr lvl="2"/>
            <a:r>
              <a:rPr lang="en-IE" dirty="0" smtClean="0"/>
              <a:t>0 = no, 1 = yes</a:t>
            </a:r>
          </a:p>
          <a:p>
            <a:pPr lvl="1"/>
            <a:r>
              <a:rPr lang="en-IE" dirty="0" smtClean="0"/>
              <a:t>Respondent gender (s1gender)</a:t>
            </a:r>
          </a:p>
          <a:p>
            <a:pPr lvl="2"/>
            <a:r>
              <a:rPr lang="en-IE" dirty="0" smtClean="0"/>
              <a:t>1 = male, 2=female</a:t>
            </a:r>
          </a:p>
          <a:p>
            <a:pPr lvl="1"/>
            <a:r>
              <a:rPr lang="en-IE" dirty="0" smtClean="0"/>
              <a:t>Highest </a:t>
            </a:r>
            <a:r>
              <a:rPr lang="en-IE" dirty="0"/>
              <a:t>parental </a:t>
            </a:r>
            <a:r>
              <a:rPr lang="en-IE" dirty="0" smtClean="0"/>
              <a:t>qualification</a:t>
            </a:r>
          </a:p>
          <a:p>
            <a:pPr lvl="2"/>
            <a:r>
              <a:rPr lang="en-US" dirty="0" smtClean="0"/>
              <a:t>1 at least one parent with a degree, 2 at least one parent with an A Level, 3 neither parent with an A Level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933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You need</a:t>
            </a:r>
          </a:p>
          <a:p>
            <a:pPr lvl="1"/>
            <a:r>
              <a:rPr lang="en-IE" dirty="0" smtClean="0"/>
              <a:t>One categorical dependent variable – </a:t>
            </a:r>
            <a:r>
              <a:rPr lang="en-IE" dirty="0" err="1" smtClean="0"/>
              <a:t>satmath</a:t>
            </a:r>
            <a:endParaRPr lang="en-IE" dirty="0" smtClean="0"/>
          </a:p>
          <a:p>
            <a:pPr lvl="1"/>
            <a:r>
              <a:rPr lang="en-IE" dirty="0" smtClean="0"/>
              <a:t>Two or more continuous or categorical variables </a:t>
            </a:r>
          </a:p>
          <a:p>
            <a:pPr lvl="2"/>
            <a:r>
              <a:rPr lang="en-US" dirty="0" smtClean="0"/>
              <a:t>s1gender, s1pared (both categorical)</a:t>
            </a:r>
            <a:endParaRPr lang="en-IE" dirty="0" smtClean="0"/>
          </a:p>
          <a:p>
            <a:pPr marL="594360" lvl="2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1900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Basic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#Assume we have read the data into a data frame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endParaRPr lang="en-IE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logmodel1 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I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satmath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~ s1gender+s1pared, data = </a:t>
            </a:r>
            <a:r>
              <a:rPr lang="en-I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na.action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na.exclude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 = binomial</a:t>
            </a:r>
            <a:r>
              <a:rPr lang="en-I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I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819400" cy="48434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E" sz="1800" b="1" dirty="0" smtClean="0"/>
              <a:t>Baseline/Null </a:t>
            </a:r>
            <a:r>
              <a:rPr lang="en-IE" sz="1800" b="1" dirty="0"/>
              <a:t>Model</a:t>
            </a:r>
          </a:p>
          <a:p>
            <a:pPr>
              <a:lnSpc>
                <a:spcPct val="100000"/>
              </a:lnSpc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logmodel1 &lt;-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satmath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~ 1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I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I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family = binomial())</a:t>
            </a:r>
          </a:p>
          <a:p>
            <a:pPr>
              <a:lnSpc>
                <a:spcPct val="100000"/>
              </a:lnSpc>
            </a:pPr>
            <a:endParaRPr lang="en-IE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197" y="0"/>
            <a:ext cx="4755827" cy="479715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E" sz="2800" dirty="0" smtClean="0"/>
              <a:t>The baseline/null model is the baseline comparator to which any model is compared.</a:t>
            </a:r>
            <a:endParaRPr lang="en-IE" sz="2800" dirty="0"/>
          </a:p>
          <a:p>
            <a:pPr>
              <a:lnSpc>
                <a:spcPct val="100000"/>
              </a:lnSpc>
            </a:pPr>
            <a:r>
              <a:rPr lang="en-IE" sz="2800" dirty="0"/>
              <a:t>Predictions of this baseline model are made purely on whichever category occurred most often in our dataset</a:t>
            </a:r>
          </a:p>
          <a:p>
            <a:pPr>
              <a:lnSpc>
                <a:spcPct val="100000"/>
              </a:lnSpc>
            </a:pPr>
            <a:r>
              <a:rPr lang="en-IE" sz="2800" dirty="0" smtClean="0"/>
              <a:t>Our </a:t>
            </a:r>
            <a:r>
              <a:rPr lang="en-IE" sz="2800" dirty="0"/>
              <a:t>aim is to improve this prediction by including our additional variables</a:t>
            </a:r>
            <a:r>
              <a:rPr lang="en-IE" sz="2800" dirty="0" smtClean="0"/>
              <a:t>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70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2"/>
          </p:nvPr>
        </p:nvSpPr>
        <p:spPr>
          <a:xfrm>
            <a:off x="179512" y="1083528"/>
            <a:ext cx="8350318" cy="4937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E" sz="2400" b="1" dirty="0"/>
              <a:t>Omnibus test </a:t>
            </a:r>
            <a:r>
              <a:rPr lang="en-IE" sz="2400" dirty="0"/>
              <a:t>of model </a:t>
            </a:r>
            <a:r>
              <a:rPr lang="en-IE" sz="2400" dirty="0" smtClean="0"/>
              <a:t>is </a:t>
            </a:r>
            <a:r>
              <a:rPr lang="en-IE" sz="2400" dirty="0"/>
              <a:t>used to check that the new model (with explanatory variables included) is an improvement over the baseline model.</a:t>
            </a:r>
            <a:r>
              <a:rPr lang="en-IE" sz="2400" i="1" dirty="0"/>
              <a:t> </a:t>
            </a:r>
          </a:p>
          <a:p>
            <a:pPr>
              <a:lnSpc>
                <a:spcPct val="120000"/>
              </a:lnSpc>
            </a:pPr>
            <a:r>
              <a:rPr lang="en-IE" sz="2400" dirty="0"/>
              <a:t>It uses chi-square tests to see if there is a significant difference between the baseline model (null) and the model created </a:t>
            </a:r>
          </a:p>
          <a:p>
            <a:pPr>
              <a:lnSpc>
                <a:spcPct val="120000"/>
              </a:lnSpc>
            </a:pPr>
            <a:r>
              <a:rPr lang="en-IE" sz="2400" dirty="0"/>
              <a:t>The Chi-square statistic is </a:t>
            </a:r>
            <a:r>
              <a:rPr lang="en-IE" sz="2400" dirty="0" smtClean="0"/>
              <a:t>39.34 </a:t>
            </a:r>
            <a:r>
              <a:rPr lang="en-IE" sz="2400" dirty="0" err="1" smtClean="0"/>
              <a:t>df</a:t>
            </a:r>
            <a:r>
              <a:rPr lang="en-IE" sz="2400" dirty="0" smtClean="0"/>
              <a:t>=3, which </a:t>
            </a:r>
            <a:r>
              <a:rPr lang="en-IE" sz="2400" dirty="0"/>
              <a:t>is statistically significant (p &lt;0.001)</a:t>
            </a:r>
          </a:p>
          <a:p>
            <a:pPr>
              <a:lnSpc>
                <a:spcPct val="120000"/>
              </a:lnSpc>
            </a:pPr>
            <a:endParaRPr lang="en-IE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29" t="73100" r="66537" b="8700"/>
          <a:stretch/>
        </p:blipFill>
        <p:spPr>
          <a:xfrm>
            <a:off x="457200" y="4425614"/>
            <a:ext cx="7427168" cy="23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2"/>
          </p:nvPr>
        </p:nvSpPr>
        <p:spPr>
          <a:xfrm>
            <a:off x="107504" y="1216152"/>
            <a:ext cx="8712968" cy="21408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Deviance residuals, are a measure of model fit.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Used as part of the calculation of Chi square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/>
              <a:t>#</a:t>
            </a:r>
            <a:r>
              <a:rPr lang="en-IE" dirty="0" smtClean="0"/>
              <a:t>Chi-square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modelChi</a:t>
            </a:r>
            <a:r>
              <a:rPr lang="en-IE" dirty="0" smtClean="0"/>
              <a:t> </a:t>
            </a:r>
            <a:r>
              <a:rPr lang="en-IE" dirty="0"/>
              <a:t>&lt;- logmodel1$null.deviance - </a:t>
            </a:r>
            <a:r>
              <a:rPr lang="en-IE" dirty="0" smtClean="0"/>
              <a:t>logmodel1$deviance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#p-value</a:t>
            </a:r>
            <a:endParaRPr lang="en-IE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 err="1" smtClean="0"/>
              <a:t>chidf</a:t>
            </a:r>
            <a:r>
              <a:rPr lang="en-IE" dirty="0" smtClean="0"/>
              <a:t> </a:t>
            </a:r>
            <a:r>
              <a:rPr lang="en-IE" dirty="0"/>
              <a:t>&lt;- logmodel1$df.null - logmodel1$df.residual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 err="1"/>
              <a:t>chisq.prob</a:t>
            </a:r>
            <a:r>
              <a:rPr lang="en-IE" dirty="0"/>
              <a:t> &lt;- 1 - </a:t>
            </a:r>
            <a:r>
              <a:rPr lang="en-IE" dirty="0" err="1"/>
              <a:t>pchisq</a:t>
            </a:r>
            <a:r>
              <a:rPr lang="en-IE" dirty="0"/>
              <a:t>(</a:t>
            </a:r>
            <a:r>
              <a:rPr lang="en-IE" dirty="0" err="1"/>
              <a:t>modelChi</a:t>
            </a:r>
            <a:r>
              <a:rPr lang="en-IE" dirty="0"/>
              <a:t>, </a:t>
            </a:r>
            <a:r>
              <a:rPr lang="en-IE" dirty="0" err="1"/>
              <a:t>c</a:t>
            </a:r>
            <a:r>
              <a:rPr lang="en-IE" dirty="0" err="1" smtClean="0"/>
              <a:t>hidf</a:t>
            </a:r>
            <a:r>
              <a:rPr lang="en-IE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E" dirty="0" err="1"/>
              <a:t>chisq.prob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2" t="43227" r="57087" b="10061"/>
          <a:stretch/>
        </p:blipFill>
        <p:spPr>
          <a:xfrm>
            <a:off x="3635896" y="3532402"/>
            <a:ext cx="5311029" cy="33255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5856" y="4293096"/>
            <a:ext cx="396044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68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Logistic </a:t>
            </a:r>
            <a:r>
              <a:rPr lang="en-IE" dirty="0"/>
              <a:t>regression does not try to predict the value of a numeric variable given a set of inputs. </a:t>
            </a:r>
            <a:endParaRPr lang="en-IE" dirty="0" smtClean="0"/>
          </a:p>
          <a:p>
            <a:r>
              <a:rPr lang="en-IE" dirty="0" smtClean="0"/>
              <a:t>Instead</a:t>
            </a:r>
            <a:r>
              <a:rPr lang="en-IE" dirty="0"/>
              <a:t>, the output is a </a:t>
            </a:r>
            <a:r>
              <a:rPr lang="en-IE" b="1" i="1" dirty="0"/>
              <a:t>probability</a:t>
            </a:r>
            <a:r>
              <a:rPr lang="en-IE" dirty="0"/>
              <a:t> that the given input point belongs to a certain </a:t>
            </a:r>
            <a:r>
              <a:rPr lang="en-IE" i="1" dirty="0" smtClean="0"/>
              <a:t>class or category</a:t>
            </a:r>
            <a:r>
              <a:rPr lang="en-IE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345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782" t="43227" r="57087" b="10061"/>
          <a:stretch/>
        </p:blipFill>
        <p:spPr>
          <a:xfrm>
            <a:off x="179512" y="1556792"/>
            <a:ext cx="5979888" cy="3744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AIC loss function (2k-2*log(L)) tries </a:t>
            </a:r>
            <a:r>
              <a:rPr lang="en-US" dirty="0" smtClean="0"/>
              <a:t>handle the bias when fitting a model.  When you fit a model  if </a:t>
            </a:r>
            <a:r>
              <a:rPr lang="en-US" dirty="0"/>
              <a:t>you increase the number of parameters you will improve the log likelihood but will run into the danger of over fitting. </a:t>
            </a:r>
            <a:r>
              <a:rPr lang="en-US" dirty="0" smtClean="0"/>
              <a:t>AIC adjusts </a:t>
            </a:r>
            <a:r>
              <a:rPr lang="en-US" dirty="0"/>
              <a:t>for increasing the number of </a:t>
            </a:r>
            <a:r>
              <a:rPr lang="en-US" dirty="0" smtClean="0"/>
              <a:t>parameters. Minimizing </a:t>
            </a:r>
            <a:r>
              <a:rPr lang="en-US" dirty="0"/>
              <a:t>the AIC selects the model where the improvement in log likelihood is not worth the penalty for increasing the number of parameters.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8" y="4797152"/>
            <a:ext cx="122727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84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782" t="43227" r="57087" b="10061"/>
          <a:stretch/>
        </p:blipFill>
        <p:spPr>
          <a:xfrm>
            <a:off x="179512" y="1556792"/>
            <a:ext cx="5979888" cy="3744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z statistic or Wald statistic is calculated to get the significance of the predictor. </a:t>
            </a:r>
          </a:p>
          <a:p>
            <a:endParaRPr lang="en-US" dirty="0"/>
          </a:p>
          <a:p>
            <a:r>
              <a:rPr lang="en-US" dirty="0" smtClean="0"/>
              <a:t>We can see that s1gender is not statistically significant and only one level of s1parend is significant.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539816" y="3104964"/>
            <a:ext cx="648072" cy="705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5221088" y="3104964"/>
            <a:ext cx="1008112" cy="705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45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82" t="43227" r="57087" b="10061"/>
          <a:stretch/>
        </p:blipFill>
        <p:spPr>
          <a:xfrm>
            <a:off x="179512" y="1556792"/>
            <a:ext cx="5979888" cy="3744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 smtClean="0"/>
              <a:t>What does this mean?</a:t>
            </a:r>
          </a:p>
          <a:p>
            <a:r>
              <a:rPr lang="en-US" sz="1800" dirty="0" smtClean="0"/>
              <a:t>Being female, the</a:t>
            </a:r>
            <a:r>
              <a:rPr lang="en-US" sz="1800" i="1" dirty="0" smtClean="0"/>
              <a:t> log </a:t>
            </a:r>
            <a:r>
              <a:rPr lang="en-US" sz="1800" i="1" dirty="0" smtClean="0"/>
              <a:t>odds (Estimate) </a:t>
            </a:r>
            <a:r>
              <a:rPr lang="en-US" sz="1800" dirty="0" smtClean="0"/>
              <a:t>of answering yes to whether you sat </a:t>
            </a:r>
            <a:r>
              <a:rPr lang="en-US" sz="1800" dirty="0" err="1" smtClean="0"/>
              <a:t>maths</a:t>
            </a:r>
            <a:r>
              <a:rPr lang="en-US" sz="1800" dirty="0" smtClean="0"/>
              <a:t> at GCSE </a:t>
            </a:r>
            <a:r>
              <a:rPr lang="en-US" sz="1800" i="1" dirty="0" smtClean="0"/>
              <a:t>increase</a:t>
            </a:r>
            <a:r>
              <a:rPr lang="en-US" sz="1800" dirty="0" smtClean="0"/>
              <a:t> by 0.1879 in comparison to being male but this NOT statistically significant.</a:t>
            </a:r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07504" y="3356992"/>
            <a:ext cx="597666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3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82" t="43227" r="57087" b="10061"/>
          <a:stretch/>
        </p:blipFill>
        <p:spPr>
          <a:xfrm>
            <a:off x="179512" y="1556792"/>
            <a:ext cx="5979888" cy="3744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 smtClean="0"/>
              <a:t>What does this mean?</a:t>
            </a:r>
          </a:p>
          <a:p>
            <a:r>
              <a:rPr lang="en-US" sz="1800" dirty="0" smtClean="0"/>
              <a:t>Having neither parent with an A level , the </a:t>
            </a:r>
            <a:r>
              <a:rPr lang="en-US" sz="1800" i="1" dirty="0" smtClean="0"/>
              <a:t>log</a:t>
            </a:r>
            <a:r>
              <a:rPr lang="en-US" sz="1800" dirty="0" smtClean="0"/>
              <a:t> </a:t>
            </a:r>
            <a:r>
              <a:rPr lang="en-US" sz="1800" i="1" dirty="0" smtClean="0"/>
              <a:t>odds</a:t>
            </a:r>
            <a:r>
              <a:rPr lang="en-US" sz="1800" dirty="0" smtClean="0"/>
              <a:t> of answering yes to whether you sat </a:t>
            </a:r>
            <a:r>
              <a:rPr lang="en-US" sz="1800" dirty="0" err="1" smtClean="0"/>
              <a:t>maths</a:t>
            </a:r>
            <a:r>
              <a:rPr lang="en-US" sz="1800" dirty="0" smtClean="0"/>
              <a:t> at GCSE </a:t>
            </a:r>
            <a:r>
              <a:rPr lang="en-US" sz="1800" dirty="0" err="1" smtClean="0"/>
              <a:t>maths</a:t>
            </a:r>
            <a:r>
              <a:rPr lang="en-US" sz="1800" dirty="0" smtClean="0"/>
              <a:t> </a:t>
            </a:r>
            <a:r>
              <a:rPr lang="en-US" sz="1800" i="1" dirty="0" smtClean="0"/>
              <a:t>decrease</a:t>
            </a:r>
            <a:r>
              <a:rPr lang="en-US" sz="1800" dirty="0" smtClean="0"/>
              <a:t> by -0.8967 in comparison to having at least one parent with a degree and this is statistically significant.</a:t>
            </a:r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4312" y="3645024"/>
            <a:ext cx="6145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5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82" t="43227" r="57087" b="10061"/>
          <a:stretch/>
        </p:blipFill>
        <p:spPr>
          <a:xfrm>
            <a:off x="179512" y="1556792"/>
            <a:ext cx="5979888" cy="3744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800" dirty="0" smtClean="0"/>
              <a:t>What does this mean?</a:t>
            </a:r>
          </a:p>
          <a:p>
            <a:r>
              <a:rPr lang="en-US" sz="1800" dirty="0" smtClean="0"/>
              <a:t>Having at least one parent with an A level , the </a:t>
            </a:r>
            <a:r>
              <a:rPr lang="en-US" sz="1800" i="1" dirty="0" smtClean="0"/>
              <a:t>log</a:t>
            </a:r>
            <a:r>
              <a:rPr lang="en-US" sz="1800" dirty="0" smtClean="0"/>
              <a:t> </a:t>
            </a:r>
            <a:r>
              <a:rPr lang="en-US" sz="1800" i="1" dirty="0" smtClean="0"/>
              <a:t>odds</a:t>
            </a:r>
            <a:r>
              <a:rPr lang="en-US" sz="1800" dirty="0" smtClean="0"/>
              <a:t> of answering yes to whether you sat </a:t>
            </a:r>
            <a:r>
              <a:rPr lang="en-US" sz="1800" dirty="0" err="1" smtClean="0"/>
              <a:t>maths</a:t>
            </a:r>
            <a:r>
              <a:rPr lang="en-US" sz="1800" dirty="0" smtClean="0"/>
              <a:t> GCSE decrease by -0.2087 in comparison to having at least one parent with a degree and this is NOT statistically significant.</a:t>
            </a:r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65200" y="3501008"/>
            <a:ext cx="599420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1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dirty="0" smtClean="0"/>
              <a:t>can generate the equation.</a:t>
            </a:r>
          </a:p>
          <a:p>
            <a:r>
              <a:rPr lang="en-US" dirty="0" smtClean="0"/>
              <a:t>b0 is the intercept.</a:t>
            </a:r>
          </a:p>
          <a:p>
            <a:r>
              <a:rPr lang="en-US" dirty="0" smtClean="0"/>
              <a:t>b1 is the coefficient of the first predictor etc…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P(Y)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sup>
                        </m:sSup>
                      </m:den>
                    </m:f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91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0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The odds ratio: exp(</a:t>
            </a:r>
            <a:r>
              <a:rPr lang="en-GB" i="1" smtClean="0"/>
              <a:t>B</a:t>
            </a:r>
            <a:r>
              <a:rPr lang="en-GB" smtClean="0"/>
              <a:t>)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5" y="2852738"/>
            <a:ext cx="9036496" cy="3273425"/>
          </a:xfrm>
        </p:spPr>
        <p:txBody>
          <a:bodyPr/>
          <a:lstStyle/>
          <a:p>
            <a:r>
              <a:rPr lang="en-US" sz="2800" dirty="0">
                <a:cs typeface="Arial" charset="0"/>
              </a:rPr>
              <a:t>Indicates the change in odds resulting from a unit change in the predictor.</a:t>
            </a:r>
          </a:p>
          <a:p>
            <a:pPr lvl="1"/>
            <a:r>
              <a:rPr lang="en-US" sz="2400" dirty="0" smtClean="0">
                <a:cs typeface="Arial" charset="0"/>
              </a:rPr>
              <a:t>OR </a:t>
            </a:r>
            <a:r>
              <a:rPr lang="en-US" sz="2400" dirty="0">
                <a:cs typeface="Arial" charset="0"/>
              </a:rPr>
              <a:t>&gt; 1: Predictor </a:t>
            </a:r>
            <a:r>
              <a:rPr lang="en-US" sz="2400" dirty="0">
                <a:cs typeface="Arial" charset="0"/>
                <a:sym typeface="Symbol" pitchFamily="18" charset="2"/>
              </a:rPr>
              <a:t></a:t>
            </a:r>
            <a:r>
              <a:rPr lang="en-US" sz="2400" dirty="0">
                <a:cs typeface="Arial" charset="0"/>
              </a:rPr>
              <a:t>, Probability of outcome occurring </a:t>
            </a:r>
            <a:r>
              <a:rPr lang="en-US" sz="2400" dirty="0">
                <a:cs typeface="Arial" charset="0"/>
                <a:sym typeface="Symbol" pitchFamily="18" charset="2"/>
              </a:rPr>
              <a:t></a:t>
            </a:r>
            <a:r>
              <a:rPr lang="en-US" sz="2400" dirty="0">
                <a:cs typeface="Arial" charset="0"/>
              </a:rPr>
              <a:t>.</a:t>
            </a:r>
          </a:p>
          <a:p>
            <a:pPr lvl="1"/>
            <a:r>
              <a:rPr lang="en-US" sz="2400" dirty="0" smtClean="0">
                <a:cs typeface="Arial" charset="0"/>
              </a:rPr>
              <a:t>OR </a:t>
            </a:r>
            <a:r>
              <a:rPr lang="en-US" sz="2400" dirty="0">
                <a:cs typeface="Arial" charset="0"/>
              </a:rPr>
              <a:t>&lt; 1: Predictor </a:t>
            </a:r>
            <a:r>
              <a:rPr lang="en-US" sz="2400" dirty="0">
                <a:cs typeface="Arial" charset="0"/>
                <a:sym typeface="Symbol" pitchFamily="18" charset="2"/>
              </a:rPr>
              <a:t></a:t>
            </a:r>
            <a:r>
              <a:rPr lang="en-US" sz="2400" dirty="0">
                <a:cs typeface="Arial" charset="0"/>
              </a:rPr>
              <a:t>, Probability of outcome occurring </a:t>
            </a:r>
            <a:r>
              <a:rPr lang="en-US" sz="2400" dirty="0">
                <a:cs typeface="Arial" charset="0"/>
                <a:sym typeface="Symbol" pitchFamily="18" charset="2"/>
              </a:rPr>
              <a:t></a:t>
            </a:r>
            <a:r>
              <a:rPr lang="en-US" sz="2400" dirty="0">
                <a:cs typeface="Arial" charset="0"/>
              </a:rPr>
              <a:t>.</a:t>
            </a:r>
          </a:p>
          <a:p>
            <a:pPr lvl="1"/>
            <a:endParaRPr lang="en-US" sz="2400" dirty="0">
              <a:cs typeface="Arial" charset="0"/>
            </a:endParaRPr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691680" y="1556792"/>
          <a:ext cx="56451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3" imgW="3340100" imgH="431800" progId="Equation.3">
                  <p:embed/>
                </p:oleObj>
              </mc:Choice>
              <mc:Fallback>
                <p:oleObj name="Equation" r:id="rId3" imgW="3340100" imgH="431800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56792"/>
                        <a:ext cx="5645150" cy="730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35003" dir="2928844" algn="ctr" rotWithShape="0">
                          <a:schemeClr val="bg2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/>
              <a:t>You can </a:t>
            </a:r>
            <a:r>
              <a:rPr lang="en-US" sz="1800" dirty="0" err="1" smtClean="0"/>
              <a:t>exponentiate</a:t>
            </a:r>
            <a:r>
              <a:rPr lang="en-US" sz="1800" dirty="0" smtClean="0"/>
              <a:t> </a:t>
            </a:r>
            <a:r>
              <a:rPr lang="en-US" sz="1800" dirty="0"/>
              <a:t>the coefficients and interpret them as odds-ratios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Now we can say </a:t>
            </a:r>
            <a:r>
              <a:rPr lang="en-US" sz="1800" dirty="0" smtClean="0"/>
              <a:t>that being female, the </a:t>
            </a:r>
            <a:r>
              <a:rPr lang="en-US" sz="1800" dirty="0"/>
              <a:t>odds of </a:t>
            </a:r>
            <a:r>
              <a:rPr lang="en-US" sz="1800" dirty="0" smtClean="0"/>
              <a:t>answering yes to sitting </a:t>
            </a:r>
            <a:r>
              <a:rPr lang="en-US" sz="1800" dirty="0" err="1" smtClean="0"/>
              <a:t>maths</a:t>
            </a:r>
            <a:r>
              <a:rPr lang="en-US" sz="1800" dirty="0" smtClean="0"/>
              <a:t> are 1.20 when compared to being than being male.</a:t>
            </a:r>
          </a:p>
          <a:p>
            <a:r>
              <a:rPr lang="en-US" sz="1800" dirty="0" smtClean="0"/>
              <a:t>And having neither parent with an a level, the odds of answering yes to sitting </a:t>
            </a:r>
            <a:r>
              <a:rPr lang="en-US" sz="1800" dirty="0" err="1" smtClean="0"/>
              <a:t>maths</a:t>
            </a:r>
            <a:r>
              <a:rPr lang="en-US" sz="1800" dirty="0" smtClean="0"/>
              <a:t> are 0.4079 when compared to having at lease one parent with a degree.</a:t>
            </a:r>
            <a:endParaRPr lang="en-US" sz="1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1969095"/>
            <a:ext cx="59766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(coefficients(logmodel1))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Intercept) 83.8207195  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s1genderFemale 1.2067584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s1paredAt least one parent with A-level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0.8116561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s1paredNeither parent with A-level 0.4079235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68760"/>
            <a:ext cx="2514600" cy="48434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intercept represents the odds of answering yes to having sat </a:t>
            </a:r>
            <a:r>
              <a:rPr lang="en-US" sz="1800" dirty="0" err="1" smtClean="0"/>
              <a:t>maths</a:t>
            </a:r>
            <a:r>
              <a:rPr lang="en-US" sz="1800" dirty="0"/>
              <a:t> </a:t>
            </a:r>
            <a:r>
              <a:rPr lang="en-US" sz="1800" dirty="0" smtClean="0"/>
              <a:t>for a male respondent  having at least one parent with a degree.</a:t>
            </a:r>
            <a:endParaRPr lang="en-US" sz="1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1969095"/>
            <a:ext cx="59766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(coefficients(logmodel1))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Intercept) 83.8207195  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s1genderFemale 1.2067584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s1paredAt least one parent with A-level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0.8116561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s1paredNeither parent with A-level 0.4079235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 smtClean="0"/>
              <a:t>How useful is the model?</a:t>
            </a:r>
            <a:endParaRPr lang="en-IE" b="1" dirty="0" smtClean="0"/>
          </a:p>
          <a:p>
            <a:r>
              <a:rPr lang="en-IE" b="1" dirty="0" smtClean="0"/>
              <a:t>Cox </a:t>
            </a:r>
            <a:r>
              <a:rPr lang="en-IE" b="1" dirty="0"/>
              <a:t>and Snell R</a:t>
            </a:r>
            <a:r>
              <a:rPr lang="en-IE" b="1" baseline="30000" dirty="0"/>
              <a:t>2</a:t>
            </a:r>
            <a:r>
              <a:rPr lang="en-IE" b="1" dirty="0"/>
              <a:t> </a:t>
            </a:r>
            <a:r>
              <a:rPr lang="en-IE" dirty="0"/>
              <a:t>and </a:t>
            </a:r>
            <a:r>
              <a:rPr lang="en-IE" b="1" dirty="0" err="1"/>
              <a:t>Nagelkerke</a:t>
            </a:r>
            <a:r>
              <a:rPr lang="en-IE" b="1" dirty="0"/>
              <a:t> R</a:t>
            </a:r>
            <a:r>
              <a:rPr lang="en-IE" b="1" baseline="30000" dirty="0"/>
              <a:t>2</a:t>
            </a:r>
            <a:r>
              <a:rPr lang="en-IE" b="1" dirty="0"/>
              <a:t> </a:t>
            </a:r>
            <a:r>
              <a:rPr lang="en-IE" dirty="0"/>
              <a:t>are pseudo R</a:t>
            </a:r>
            <a:r>
              <a:rPr lang="en-IE" baseline="30000" dirty="0"/>
              <a:t>2</a:t>
            </a:r>
            <a:r>
              <a:rPr lang="en-IE" dirty="0"/>
              <a:t> statistics – in this case they indicate that between </a:t>
            </a:r>
            <a:r>
              <a:rPr lang="en-IE" dirty="0" smtClean="0"/>
              <a:t>0.29%  and 1.76 % </a:t>
            </a:r>
            <a:r>
              <a:rPr lang="en-IE" dirty="0"/>
              <a:t>of the variance in the variability of responses to </a:t>
            </a:r>
            <a:r>
              <a:rPr lang="en-IE" dirty="0" smtClean="0"/>
              <a:t>they sat maths at GCSE.</a:t>
            </a:r>
            <a:endParaRPr lang="en-IE" dirty="0"/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113" t="23001" r="2362" b="14001"/>
          <a:stretch/>
        </p:blipFill>
        <p:spPr>
          <a:xfrm>
            <a:off x="395535" y="980728"/>
            <a:ext cx="544380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Suppose that </a:t>
            </a:r>
            <a:r>
              <a:rPr lang="en-IE" dirty="0"/>
              <a:t>we have only two </a:t>
            </a:r>
            <a:r>
              <a:rPr lang="en-IE" dirty="0" smtClean="0"/>
              <a:t>classes (positive or negative) 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probability in question </a:t>
            </a:r>
            <a:r>
              <a:rPr lang="en-IE" dirty="0" smtClean="0"/>
              <a:t>is P+</a:t>
            </a:r>
            <a:r>
              <a:rPr lang="en-IE" dirty="0"/>
              <a:t> =</a:t>
            </a:r>
            <a:r>
              <a:rPr lang="en-IE" dirty="0" smtClean="0"/>
              <a:t>the </a:t>
            </a:r>
            <a:r>
              <a:rPr lang="en-IE" dirty="0"/>
              <a:t>probability that a certain data point belongs to the </a:t>
            </a:r>
            <a:r>
              <a:rPr lang="en-IE" dirty="0" smtClean="0"/>
              <a:t>+</a:t>
            </a:r>
            <a:r>
              <a:rPr lang="en-IE" dirty="0" err="1" smtClean="0"/>
              <a:t>ive</a:t>
            </a:r>
            <a:r>
              <a:rPr lang="en-IE" dirty="0" smtClean="0"/>
              <a:t> </a:t>
            </a:r>
            <a:r>
              <a:rPr lang="en-IE" dirty="0"/>
              <a:t>class. </a:t>
            </a:r>
            <a:endParaRPr lang="en-IE" dirty="0" smtClean="0"/>
          </a:p>
          <a:p>
            <a:pPr lvl="2"/>
            <a:r>
              <a:rPr lang="en-IE" dirty="0" smtClean="0"/>
              <a:t>P- = 1 –P+</a:t>
            </a:r>
          </a:p>
          <a:p>
            <a:r>
              <a:rPr lang="en-IE" dirty="0" smtClean="0"/>
              <a:t>Thus</a:t>
            </a:r>
            <a:r>
              <a:rPr lang="en-IE" dirty="0"/>
              <a:t>, the output of Logistic Regression always lies in [0, 1].</a:t>
            </a:r>
          </a:p>
        </p:txBody>
      </p:sp>
    </p:spTree>
    <p:extLst>
      <p:ext uri="{BB962C8B-B14F-4D97-AF65-F5344CB8AC3E}">
        <p14:creationId xmlns:p14="http://schemas.microsoft.com/office/powerpoint/2010/main" val="1437445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Interpreting the model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35516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confusion </a:t>
            </a:r>
            <a:r>
              <a:rPr lang="en-US" dirty="0" smtClean="0"/>
              <a:t>matrix/classification matrix </a:t>
            </a:r>
            <a:r>
              <a:rPr lang="en-US" dirty="0"/>
              <a:t>is a table that is often used to </a:t>
            </a:r>
            <a:r>
              <a:rPr lang="en-US" b="1" dirty="0"/>
              <a:t>describe the performance of a classification model</a:t>
            </a:r>
            <a:r>
              <a:rPr lang="en-US" dirty="0"/>
              <a:t> </a:t>
            </a:r>
            <a:r>
              <a:rPr lang="en-US" dirty="0" smtClean="0"/>
              <a:t>on </a:t>
            </a:r>
            <a:r>
              <a:rPr lang="en-US" dirty="0"/>
              <a:t>a set of test data for which the true values are known. </a:t>
            </a: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1212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Classification Table/Confusion Matrix </a:t>
            </a:r>
            <a:r>
              <a:rPr lang="en-IE" dirty="0" smtClean="0"/>
              <a:t>provides us with an indication of how well the model can predict the correct category for each case. </a:t>
            </a:r>
          </a:p>
          <a:p>
            <a:r>
              <a:rPr lang="en-IE" dirty="0" smtClean="0"/>
              <a:t>Compare this to the classification for null to see the improvement.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09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E" sz="2000" dirty="0"/>
              <a:t>The </a:t>
            </a:r>
            <a:r>
              <a:rPr lang="en-IE" sz="2000" b="1" i="1" dirty="0"/>
              <a:t>sensitivity</a:t>
            </a:r>
            <a:r>
              <a:rPr lang="en-IE" sz="2000" dirty="0"/>
              <a:t> of the model is the percentage of the group </a:t>
            </a:r>
            <a:r>
              <a:rPr lang="en-IE" sz="2000" i="1" dirty="0"/>
              <a:t>with the characteristic of interest </a:t>
            </a:r>
            <a:r>
              <a:rPr lang="en-IE" sz="2000" dirty="0"/>
              <a:t>that has been accurately identified by the model</a:t>
            </a:r>
          </a:p>
          <a:p>
            <a:pPr>
              <a:spcAft>
                <a:spcPts val="600"/>
              </a:spcAft>
            </a:pPr>
            <a:r>
              <a:rPr lang="en-IE" sz="2200" dirty="0"/>
              <a:t>Those with "yes" for sitting mathematics </a:t>
            </a:r>
            <a:r>
              <a:rPr lang="en-IE" sz="2200" dirty="0" smtClean="0"/>
              <a:t> </a:t>
            </a:r>
            <a:r>
              <a:rPr lang="en-IE" sz="2200" dirty="0"/>
              <a:t>correctly predicted by the model (i.e., true positives).</a:t>
            </a:r>
          </a:p>
          <a:p>
            <a:pPr>
              <a:spcAft>
                <a:spcPts val="600"/>
              </a:spcAft>
            </a:pPr>
            <a:r>
              <a:rPr lang="en-IE" sz="2200" dirty="0"/>
              <a:t>In this case the model was able to identify </a:t>
            </a:r>
            <a:r>
              <a:rPr lang="en-IE" sz="2200" dirty="0" smtClean="0"/>
              <a:t>51.5% of </a:t>
            </a:r>
            <a:r>
              <a:rPr lang="en-IE" sz="2200" dirty="0"/>
              <a:t>the people who </a:t>
            </a:r>
            <a:r>
              <a:rPr lang="en-IE" sz="2200" dirty="0" smtClean="0"/>
              <a:t>said they sat maths.</a:t>
            </a:r>
            <a:endParaRPr lang="en-IE" sz="2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53408" t="48108" r="1593" b="7093"/>
          <a:stretch/>
        </p:blipFill>
        <p:spPr>
          <a:xfrm>
            <a:off x="148509" y="2276872"/>
            <a:ext cx="6166971" cy="3453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548680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#Output the sensitivity, specificity, and ROC plot</a:t>
            </a:r>
          </a:p>
          <a:p>
            <a:endParaRPr lang="en-US" dirty="0"/>
          </a:p>
          <a:p>
            <a:r>
              <a:rPr lang="en-US" dirty="0"/>
              <a:t>Epi::ROC(form=</a:t>
            </a:r>
            <a:r>
              <a:rPr lang="en-US" dirty="0" err="1"/>
              <a:t>mydata$satmath</a:t>
            </a:r>
            <a:r>
              <a:rPr lang="en-US" dirty="0"/>
              <a:t> ~ mydata$s1gender+mydata$s1pared, plot="ROC")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6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E" sz="2000" dirty="0"/>
              <a:t>The </a:t>
            </a:r>
            <a:r>
              <a:rPr lang="en-IE" sz="2000" b="1" i="1" dirty="0"/>
              <a:t>specificity</a:t>
            </a:r>
            <a:r>
              <a:rPr lang="en-IE" sz="2000" dirty="0"/>
              <a:t> of the model is the percentage of the group </a:t>
            </a:r>
            <a:r>
              <a:rPr lang="en-IE" sz="2000" i="1" dirty="0"/>
              <a:t>without</a:t>
            </a:r>
            <a:r>
              <a:rPr lang="en-IE" sz="2000" dirty="0"/>
              <a:t> </a:t>
            </a:r>
            <a:r>
              <a:rPr lang="en-IE" sz="2000" i="1" dirty="0"/>
              <a:t>the characteristic of interest </a:t>
            </a:r>
          </a:p>
          <a:p>
            <a:pPr>
              <a:spcAft>
                <a:spcPts val="600"/>
              </a:spcAft>
            </a:pPr>
            <a:r>
              <a:rPr lang="en-IE" sz="2200" dirty="0"/>
              <a:t>Those with "no" for sitting mathematics and were also correctly predicted as not having the observed characteristic (i.e., true negatives).</a:t>
            </a:r>
          </a:p>
          <a:p>
            <a:pPr>
              <a:spcAft>
                <a:spcPts val="600"/>
              </a:spcAft>
            </a:pPr>
            <a:r>
              <a:rPr lang="en-IE" sz="2200" dirty="0"/>
              <a:t>In this case </a:t>
            </a:r>
            <a:r>
              <a:rPr lang="en-IE" sz="2200" dirty="0" smtClean="0"/>
              <a:t>67.8%.</a:t>
            </a:r>
            <a:endParaRPr lang="en-IE" sz="2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53408" t="48108" r="1593" b="7093"/>
          <a:stretch/>
        </p:blipFill>
        <p:spPr>
          <a:xfrm>
            <a:off x="148509" y="2276872"/>
            <a:ext cx="6166971" cy="3453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548680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#Output the sensitivity, specificity, and ROC plot</a:t>
            </a:r>
          </a:p>
          <a:p>
            <a:endParaRPr lang="en-US" dirty="0"/>
          </a:p>
          <a:p>
            <a:r>
              <a:rPr lang="en-US" dirty="0"/>
              <a:t>Epi::ROC(form=</a:t>
            </a:r>
            <a:r>
              <a:rPr lang="en-US" dirty="0" err="1"/>
              <a:t>mydata$satmath</a:t>
            </a:r>
            <a:r>
              <a:rPr lang="en-US" dirty="0"/>
              <a:t> ~ mydata$s1gender+mydata$s1pared, plot="ROC")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0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Interpreting the output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 positive predictive value is the percentage of the cases the model classifies as having the characteristic that is actually observed in this group. </a:t>
            </a:r>
          </a:p>
          <a:p>
            <a:pPr lvl="1"/>
            <a:r>
              <a:rPr lang="en-IE" dirty="0" smtClean="0"/>
              <a:t>Calculate by dividing the number of predicted cases yes/ the total number predicted (97.4%)</a:t>
            </a:r>
          </a:p>
          <a:p>
            <a:r>
              <a:rPr lang="en-IE" dirty="0" smtClean="0"/>
              <a:t>The negative predictive value is the percentage of the cases the model classifies as not having the characteristic that is actually observed in this group. (1.2%)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45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Receiver Operating Characteristic. </a:t>
            </a:r>
          </a:p>
          <a:p>
            <a:pPr lvl="1"/>
            <a:r>
              <a:rPr lang="en-US" dirty="0" smtClean="0"/>
              <a:t>Originates from </a:t>
            </a:r>
            <a:r>
              <a:rPr lang="en-US" dirty="0"/>
              <a:t>sonar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1940s</a:t>
            </a:r>
          </a:p>
          <a:p>
            <a:pPr lvl="1"/>
            <a:r>
              <a:rPr lang="en-US" dirty="0" smtClean="0"/>
              <a:t>Were </a:t>
            </a:r>
            <a:r>
              <a:rPr lang="en-US" dirty="0"/>
              <a:t>used to measure how well a sonar signal (e.g., from an enemy submarine) could be detected from noise (a school of fish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Used to </a:t>
            </a:r>
            <a:r>
              <a:rPr lang="en-US" dirty="0"/>
              <a:t>see how any predictive model can distinguish between the </a:t>
            </a:r>
            <a:r>
              <a:rPr lang="en-US" u="sng" dirty="0"/>
              <a:t>true positives and </a:t>
            </a:r>
            <a:r>
              <a:rPr lang="en-US" u="sng" dirty="0" smtClean="0"/>
              <a:t>negatives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plotting</a:t>
            </a:r>
            <a:r>
              <a:rPr lang="en-US" i="1" dirty="0"/>
              <a:t> sensitivity</a:t>
            </a:r>
            <a:r>
              <a:rPr lang="en-US" dirty="0"/>
              <a:t>, the probability of predicting a real positive will be a positive, against </a:t>
            </a:r>
            <a:r>
              <a:rPr lang="en-US" i="1" dirty="0"/>
              <a:t>1-specificity</a:t>
            </a:r>
            <a:r>
              <a:rPr lang="en-US" dirty="0"/>
              <a:t>, the probability of predicting a real negative will be a positive</a:t>
            </a:r>
            <a:r>
              <a:rPr lang="en-US" dirty="0" smtClean="0"/>
              <a:t>.</a:t>
            </a:r>
          </a:p>
          <a:p>
            <a:r>
              <a:rPr lang="en-US" dirty="0"/>
              <a:t>The ROC curve plots out the sensitivity and specificity for every possible decision rule cutoff between 0 and 1 for a model.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12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53500" t="45966" r="1876" b="7369"/>
          <a:stretch/>
        </p:blipFill>
        <p:spPr>
          <a:xfrm>
            <a:off x="457200" y="1196753"/>
            <a:ext cx="6732745" cy="396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5517232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model that predicts at chance will have an ROC curve that looks like the </a:t>
            </a:r>
            <a:r>
              <a:rPr lang="en-US" dirty="0" smtClean="0"/>
              <a:t> lower diagonal line.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39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53500" t="45966" r="1876" b="7369"/>
          <a:stretch/>
        </p:blipFill>
        <p:spPr>
          <a:xfrm>
            <a:off x="457200" y="1196753"/>
            <a:ext cx="6732745" cy="396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551723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further the curve is from </a:t>
            </a:r>
            <a:r>
              <a:rPr lang="en-US" dirty="0" smtClean="0"/>
              <a:t>the lower </a:t>
            </a:r>
            <a:r>
              <a:rPr lang="en-US" dirty="0"/>
              <a:t>diagonal line, the better the model is at discriminating between positives and negatives in general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53500" t="45966" r="1876" b="7369"/>
          <a:stretch/>
        </p:blipFill>
        <p:spPr>
          <a:xfrm>
            <a:off x="457200" y="1196753"/>
            <a:ext cx="6732745" cy="3960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551723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use </a:t>
            </a:r>
            <a:r>
              <a:rPr lang="en-US" dirty="0"/>
              <a:t>the ROC curve to </a:t>
            </a:r>
            <a:r>
              <a:rPr lang="en-US" b="1" dirty="0"/>
              <a:t>quantify the performance of a </a:t>
            </a:r>
            <a:r>
              <a:rPr lang="en-US" b="1" dirty="0" smtClean="0"/>
              <a:t>classifier</a:t>
            </a:r>
            <a:r>
              <a:rPr lang="en-US" dirty="0" smtClean="0"/>
              <a:t> use the</a:t>
            </a:r>
            <a:r>
              <a:rPr lang="en-US" dirty="0"/>
              <a:t> </a:t>
            </a:r>
            <a:r>
              <a:rPr lang="en-US" b="1" dirty="0"/>
              <a:t>Area Under the Curve</a:t>
            </a:r>
            <a:r>
              <a:rPr lang="en-US" dirty="0"/>
              <a:t>. </a:t>
            </a:r>
            <a:r>
              <a:rPr lang="en-US" dirty="0" smtClean="0"/>
              <a:t> AUC </a:t>
            </a:r>
            <a:r>
              <a:rPr lang="en-US" dirty="0"/>
              <a:t>is literally just the percentage of this </a:t>
            </a:r>
            <a:r>
              <a:rPr lang="en-US" dirty="0" smtClean="0"/>
              <a:t>graph that </a:t>
            </a:r>
            <a:r>
              <a:rPr lang="en-US" dirty="0"/>
              <a:t>is under this curve. This </a:t>
            </a:r>
            <a:r>
              <a:rPr lang="en-US" dirty="0" smtClean="0"/>
              <a:t>AUC is 0.61 (.5 is considered weak, 0.8 strong)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Interpreting the output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IE" dirty="0"/>
              <a:t>Reporting odds ratios for categorical predictors we must remember that we are comparing the odds for two categories.</a:t>
            </a:r>
          </a:p>
          <a:p>
            <a:pPr>
              <a:lnSpc>
                <a:spcPct val="120000"/>
              </a:lnSpc>
            </a:pPr>
            <a:r>
              <a:rPr lang="en-IE" dirty="0"/>
              <a:t>For more than two we are comparing each category to the reference category (value 0) – which we specify in the regression.</a:t>
            </a:r>
          </a:p>
          <a:p>
            <a:pPr>
              <a:lnSpc>
                <a:spcPct val="120000"/>
              </a:lnSpc>
            </a:pPr>
            <a:r>
              <a:rPr lang="en-IE" dirty="0"/>
              <a:t>For odds ratios less than 1 we can invert these and report the inversion to help interpretation.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72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Assumption is that your </a:t>
            </a:r>
            <a:r>
              <a:rPr lang="en-IE" dirty="0"/>
              <a:t>input space can be separated into two nice ‘regions’, one for each class, by a </a:t>
            </a:r>
            <a:r>
              <a:rPr lang="en-IE" b="1" i="1" dirty="0"/>
              <a:t>linear</a:t>
            </a:r>
            <a:r>
              <a:rPr lang="en-IE" dirty="0"/>
              <a:t>(read: straight)</a:t>
            </a:r>
            <a:r>
              <a:rPr lang="en-IE" b="1" dirty="0"/>
              <a:t> boundary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For </a:t>
            </a:r>
            <a:r>
              <a:rPr lang="en-IE" dirty="0"/>
              <a:t>two dimensions, </a:t>
            </a:r>
            <a:r>
              <a:rPr lang="en-IE" dirty="0" smtClean="0"/>
              <a:t>this boundary is </a:t>
            </a:r>
            <a:r>
              <a:rPr lang="en-IE" dirty="0"/>
              <a:t>a straight line- no curving. </a:t>
            </a:r>
            <a:endParaRPr lang="en-IE" dirty="0" smtClean="0"/>
          </a:p>
          <a:p>
            <a:r>
              <a:rPr lang="en-IE" dirty="0" smtClean="0"/>
              <a:t>For </a:t>
            </a:r>
            <a:r>
              <a:rPr lang="en-IE" dirty="0"/>
              <a:t>three dimensions, its a plane. And so on. </a:t>
            </a:r>
            <a:endParaRPr lang="en-IE" dirty="0" smtClean="0"/>
          </a:p>
          <a:p>
            <a:r>
              <a:rPr lang="en-IE" dirty="0" smtClean="0"/>
              <a:t>If </a:t>
            </a:r>
            <a:r>
              <a:rPr lang="en-IE" dirty="0"/>
              <a:t>your data points do satisfy this constraint, they are said to be </a:t>
            </a:r>
            <a:r>
              <a:rPr lang="en-IE" i="1" dirty="0"/>
              <a:t>linear-separable</a:t>
            </a:r>
            <a:r>
              <a:rPr lang="en-IE" dirty="0"/>
              <a:t>.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11006"/>
            <a:ext cx="2641476" cy="251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447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Multinomial logistic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Logistic regression to predict membership of more than two categories.</a:t>
            </a:r>
          </a:p>
          <a:p>
            <a:r>
              <a:rPr lang="en-GB" dirty="0" smtClean="0"/>
              <a:t>It (basically) works in the same way as binary logistic regression.</a:t>
            </a:r>
          </a:p>
          <a:p>
            <a:r>
              <a:rPr lang="en-GB" dirty="0" smtClean="0"/>
              <a:t>The analysis breaks the outcome variable down into a series of comparisons between two categories.</a:t>
            </a:r>
          </a:p>
          <a:p>
            <a:pPr lvl="1"/>
            <a:r>
              <a:rPr lang="en-GB" dirty="0" smtClean="0"/>
              <a:t>E.g., if you have three outcome categories (A, B and C), then the analysis will consist of two comparisons that you choose:</a:t>
            </a:r>
          </a:p>
          <a:p>
            <a:pPr lvl="2"/>
            <a:r>
              <a:rPr lang="en-GB" dirty="0" smtClean="0"/>
              <a:t>Compare everything against your first category (e.g. A vs. B and A vs. C),</a:t>
            </a:r>
          </a:p>
          <a:p>
            <a:pPr lvl="2"/>
            <a:r>
              <a:rPr lang="en-GB" dirty="0" smtClean="0"/>
              <a:t>Or your last category (e.g. A vs. C and B vs. C),</a:t>
            </a:r>
          </a:p>
          <a:p>
            <a:pPr lvl="2"/>
            <a:r>
              <a:rPr lang="en-GB" dirty="0" smtClean="0"/>
              <a:t>Or a custom category (e.g. B vs. A and B vs. C).</a:t>
            </a:r>
          </a:p>
          <a:p>
            <a:r>
              <a:rPr lang="en-GB" dirty="0" smtClean="0"/>
              <a:t>The important parts of the analysis and output are much the same as we have just seen for binary logistic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Dependent </a:t>
            </a:r>
            <a:r>
              <a:rPr lang="en-US" dirty="0"/>
              <a:t>variable </a:t>
            </a:r>
            <a:r>
              <a:rPr lang="en-US" dirty="0" smtClean="0"/>
              <a:t>must be binary for binomial, ordinal/multinomial for multinomial.</a:t>
            </a:r>
          </a:p>
          <a:p>
            <a:r>
              <a:rPr lang="en-US" dirty="0" smtClean="0"/>
              <a:t>Observations </a:t>
            </a:r>
            <a:r>
              <a:rPr lang="en-US" dirty="0"/>
              <a:t>to be independent of each other.  In other words, the observations should not come from repeated measurements or matched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Little </a:t>
            </a:r>
            <a:r>
              <a:rPr lang="en-US" dirty="0"/>
              <a:t>or no </a:t>
            </a:r>
            <a:r>
              <a:rPr lang="en-US" dirty="0" err="1"/>
              <a:t>multicollinearity</a:t>
            </a:r>
            <a:r>
              <a:rPr lang="en-US" dirty="0"/>
              <a:t> among the independent variables.  This means that the independent variables should not be too highly correlated with each other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Assess as you would for linear using </a:t>
            </a:r>
            <a:r>
              <a:rPr lang="en-US" dirty="0" err="1" smtClean="0"/>
              <a:t>vif</a:t>
            </a:r>
            <a:r>
              <a:rPr lang="en-US" dirty="0" smtClean="0"/>
              <a:t> from the car package.</a:t>
            </a:r>
            <a:endParaRPr lang="en-US" dirty="0"/>
          </a:p>
          <a:p>
            <a:r>
              <a:rPr lang="en-US" dirty="0" smtClean="0"/>
              <a:t>Assumes </a:t>
            </a:r>
            <a:r>
              <a:rPr lang="en-US" dirty="0"/>
              <a:t>linearity of independent variables and log odds.  </a:t>
            </a:r>
            <a:r>
              <a:rPr lang="en-US" dirty="0" smtClean="0"/>
              <a:t>This  </a:t>
            </a:r>
            <a:r>
              <a:rPr lang="en-US" dirty="0"/>
              <a:t>does not require the dependent and independent variables to be related linearly, it requires that the independent variables are linearly related to the log odds</a:t>
            </a:r>
            <a:r>
              <a:rPr lang="en-US" dirty="0" smtClean="0"/>
              <a:t>.</a:t>
            </a:r>
          </a:p>
          <a:p>
            <a:pPr lvl="1"/>
            <a:r>
              <a:rPr lang="en-IE" dirty="0"/>
              <a:t>Box-Tidwell </a:t>
            </a:r>
            <a:r>
              <a:rPr lang="en-IE" dirty="0" smtClean="0"/>
              <a:t>test (in the car package) can be used.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requires a large sample size. </a:t>
            </a:r>
            <a:r>
              <a:rPr lang="en-US" dirty="0" smtClean="0"/>
              <a:t> </a:t>
            </a:r>
            <a:r>
              <a:rPr lang="en-US" dirty="0"/>
              <a:t>A general guideline is that you need at minimum of 10 cases with the least frequent outcome for each independent variable in your model. For example, if you have 5 independent variables and the expected probability of your least frequent outcome is .10, then you would need a minimum sample size of 500 (10*5 / .10).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587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Suppose we have two input variables the function corresponding to the boundary will be something like</a:t>
            </a:r>
          </a:p>
          <a:p>
            <a:pPr lvl="1"/>
            <a:r>
              <a:rPr lang="sv-SE" dirty="0" smtClean="0"/>
              <a:t>b0+ b1x1 + b2x2.</a:t>
            </a:r>
          </a:p>
          <a:p>
            <a:pPr lvl="1"/>
            <a:r>
              <a:rPr lang="sv-SE" dirty="0" smtClean="0"/>
              <a:t>Our output variable is not part of our space unlike linear regression</a:t>
            </a:r>
            <a:endParaRPr lang="en-IE" dirty="0" smtClean="0"/>
          </a:p>
          <a:p>
            <a:r>
              <a:rPr lang="en-IE" dirty="0" smtClean="0"/>
              <a:t>Consider a point in the space (</a:t>
            </a:r>
            <a:r>
              <a:rPr lang="en-IE" dirty="0" err="1" smtClean="0"/>
              <a:t>a,b</a:t>
            </a:r>
            <a:r>
              <a:rPr lang="en-IE" dirty="0" smtClean="0"/>
              <a:t>) where a is the value of x1 and b is the value of x2</a:t>
            </a:r>
          </a:p>
          <a:p>
            <a:pPr lvl="1"/>
            <a:r>
              <a:rPr lang="en-IE" dirty="0" smtClean="0"/>
              <a:t>b0 + b1a +b2b</a:t>
            </a:r>
          </a:p>
          <a:p>
            <a:pPr lvl="1"/>
            <a:r>
              <a:rPr lang="en-IE" dirty="0"/>
              <a:t>Depending on the location of (</a:t>
            </a:r>
            <a:r>
              <a:rPr lang="en-IE" dirty="0" err="1"/>
              <a:t>a,b</a:t>
            </a:r>
            <a:r>
              <a:rPr lang="en-IE" dirty="0"/>
              <a:t>), there are three possibilities to </a:t>
            </a:r>
            <a:r>
              <a:rPr lang="en-IE" dirty="0" smtClean="0"/>
              <a:t>consider….</a:t>
            </a:r>
            <a:endParaRPr lang="en-IE" dirty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540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Logistic Regression – Location of (</a:t>
            </a:r>
            <a:r>
              <a:rPr lang="en-IE" dirty="0" err="1" smtClean="0"/>
              <a:t>a,b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It lies in the region defined by points of the  +</a:t>
            </a:r>
            <a:r>
              <a:rPr lang="en-IE" dirty="0" err="1" smtClean="0"/>
              <a:t>ive</a:t>
            </a:r>
            <a:r>
              <a:rPr lang="en-IE" dirty="0" smtClean="0"/>
              <a:t> class.  </a:t>
            </a:r>
          </a:p>
          <a:p>
            <a:pPr lvl="1"/>
            <a:r>
              <a:rPr lang="en-IE" dirty="0" smtClean="0"/>
              <a:t>The result of our equation will be positive, lying somewhere in (0, ∞). </a:t>
            </a:r>
          </a:p>
          <a:p>
            <a:pPr lvl="1"/>
            <a:r>
              <a:rPr lang="en-IE" dirty="0" smtClean="0"/>
              <a:t>Mathematically, the higher the magnitude of this value, the greater is the distance between the point and the boundary. </a:t>
            </a:r>
          </a:p>
          <a:p>
            <a:pPr lvl="1"/>
            <a:r>
              <a:rPr lang="en-IE" dirty="0" smtClean="0"/>
              <a:t>Intuitively then it means there is a greater probability that (</a:t>
            </a:r>
            <a:r>
              <a:rPr lang="en-IE" dirty="0" err="1" smtClean="0"/>
              <a:t>a,b</a:t>
            </a:r>
            <a:r>
              <a:rPr lang="en-IE" dirty="0" smtClean="0"/>
              <a:t>) belongs to the  +</a:t>
            </a:r>
            <a:r>
              <a:rPr lang="en-IE" dirty="0" err="1" smtClean="0"/>
              <a:t>ive</a:t>
            </a:r>
            <a:r>
              <a:rPr lang="en-IE" dirty="0" smtClean="0"/>
              <a:t> class. – probability between (0.5, 1].</a:t>
            </a:r>
          </a:p>
          <a:p>
            <a:r>
              <a:rPr lang="en-IE" dirty="0" smtClean="0"/>
              <a:t>It lies in the region defined by points of the -</a:t>
            </a:r>
            <a:r>
              <a:rPr lang="en-IE" dirty="0" err="1" smtClean="0"/>
              <a:t>ive</a:t>
            </a:r>
            <a:r>
              <a:rPr lang="en-IE" dirty="0" smtClean="0"/>
              <a:t> class. </a:t>
            </a:r>
          </a:p>
          <a:p>
            <a:pPr lvl="1"/>
            <a:r>
              <a:rPr lang="en-IE" dirty="0" smtClean="0"/>
              <a:t>The result of our equation will be negative, lying in (-∞ 0).</a:t>
            </a:r>
          </a:p>
          <a:p>
            <a:pPr lvl="1"/>
            <a:r>
              <a:rPr lang="en-IE" dirty="0" smtClean="0"/>
              <a:t>As for the positive case, the higher the magnitude of the value, the greater the probability that (</a:t>
            </a:r>
            <a:r>
              <a:rPr lang="en-IE" dirty="0" err="1" smtClean="0"/>
              <a:t>a,b</a:t>
            </a:r>
            <a:r>
              <a:rPr lang="en-IE" dirty="0" smtClean="0"/>
              <a:t>) belongs to the  -</a:t>
            </a:r>
            <a:r>
              <a:rPr lang="en-IE" dirty="0" err="1" smtClean="0"/>
              <a:t>ive</a:t>
            </a:r>
            <a:r>
              <a:rPr lang="en-IE" dirty="0" smtClean="0"/>
              <a:t> class – probability within  [0, 0.5).</a:t>
            </a:r>
          </a:p>
          <a:p>
            <a:r>
              <a:rPr lang="en-IE" dirty="0" smtClean="0"/>
              <a:t>It lies ON the linear boundary. </a:t>
            </a:r>
          </a:p>
          <a:p>
            <a:pPr lvl="1"/>
            <a:r>
              <a:rPr lang="en-IE" dirty="0" smtClean="0"/>
              <a:t>The result of our equation =0. </a:t>
            </a:r>
          </a:p>
          <a:p>
            <a:pPr lvl="1"/>
            <a:r>
              <a:rPr lang="en-IE" dirty="0" smtClean="0"/>
              <a:t>Means that the model cannot really say whether belongs to the  +</a:t>
            </a:r>
            <a:r>
              <a:rPr lang="en-IE" dirty="0" err="1" smtClean="0"/>
              <a:t>ive</a:t>
            </a:r>
            <a:r>
              <a:rPr lang="en-IE" dirty="0" smtClean="0"/>
              <a:t> or -</a:t>
            </a:r>
            <a:r>
              <a:rPr lang="en-IE" dirty="0" err="1" smtClean="0"/>
              <a:t>ive</a:t>
            </a:r>
            <a:r>
              <a:rPr lang="en-IE" dirty="0" smtClean="0"/>
              <a:t> class. </a:t>
            </a:r>
          </a:p>
          <a:p>
            <a:pPr lvl="1"/>
            <a:r>
              <a:rPr lang="en-IE" dirty="0" smtClean="0"/>
              <a:t>As a result,  the probability will be exactly 0.5.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334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Logistic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how do we map our outcome of the equation (values </a:t>
            </a:r>
            <a:r>
              <a:rPr lang="en-IE" dirty="0"/>
              <a:t>–∞ to ∞ </a:t>
            </a:r>
            <a:r>
              <a:rPr lang="en-IE" dirty="0" smtClean="0"/>
              <a:t>) to the an estimate of the likelihood of our point being in the +</a:t>
            </a:r>
            <a:r>
              <a:rPr lang="en-IE" dirty="0" err="1" smtClean="0"/>
              <a:t>ive</a:t>
            </a:r>
            <a:r>
              <a:rPr lang="en-IE" dirty="0" smtClean="0"/>
              <a:t> class – map to the probability?</a:t>
            </a:r>
          </a:p>
          <a:p>
            <a:r>
              <a:rPr lang="en-IE" dirty="0" smtClean="0"/>
              <a:t>Use the </a:t>
            </a:r>
            <a:r>
              <a:rPr lang="en-IE" b="1" dirty="0" smtClean="0"/>
              <a:t>ODDS RATIO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0715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Logistic Regression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 smtClean="0"/>
                  <a:t>Let</a:t>
                </a:r>
                <a:r>
                  <a:rPr lang="en-IE" dirty="0"/>
                  <a:t>  </a:t>
                </a:r>
                <a:r>
                  <a:rPr lang="en-IE" dirty="0" smtClean="0"/>
                  <a:t>P(X) denote </a:t>
                </a:r>
                <a:r>
                  <a:rPr lang="en-IE" dirty="0"/>
                  <a:t>the probability of an </a:t>
                </a:r>
                <a:r>
                  <a:rPr lang="en-IE" dirty="0" smtClean="0"/>
                  <a:t>event X</a:t>
                </a:r>
                <a:r>
                  <a:rPr lang="en-IE" dirty="0"/>
                  <a:t>  occurring. In that case, the odds ratio </a:t>
                </a:r>
                <a:r>
                  <a:rPr lang="en-IE" dirty="0" smtClean="0"/>
                  <a:t>OR(X) </a:t>
                </a:r>
                <a:r>
                  <a:rPr lang="en-IE" dirty="0"/>
                  <a:t>is defined </a:t>
                </a:r>
                <a:r>
                  <a:rPr lang="en-IE" dirty="0" smtClean="0"/>
                  <a:t>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/>
                        </a:rPr>
                        <m:t>𝑂𝑅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I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IE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)′</m:t>
                          </m:r>
                        </m:den>
                      </m:f>
                    </m:oMath>
                  </m:oMathPara>
                </a14:m>
                <a:endParaRPr lang="en-IE" b="0" dirty="0" smtClean="0"/>
              </a:p>
              <a:p>
                <a:pPr lvl="1"/>
                <a:r>
                  <a:rPr lang="en-IE" dirty="0" smtClean="0"/>
                  <a:t>The ratio </a:t>
                </a:r>
                <a:r>
                  <a:rPr lang="en-IE" dirty="0"/>
                  <a:t>of the probability of the event happening, vs. it not happening</a:t>
                </a:r>
                <a:r>
                  <a:rPr lang="en-IE" dirty="0" smtClean="0"/>
                  <a:t>.</a:t>
                </a:r>
              </a:p>
              <a:p>
                <a:pPr fontAlgn="base"/>
                <a:r>
                  <a:rPr lang="en-IE" dirty="0" smtClean="0"/>
                  <a:t>Probability </a:t>
                </a:r>
                <a:r>
                  <a:rPr lang="en-IE" dirty="0"/>
                  <a:t>and odds convey the exact same </a:t>
                </a:r>
                <a:r>
                  <a:rPr lang="en-IE" dirty="0" smtClean="0"/>
                  <a:t>information but P goes from 0 to 1, OR goes from 0 to ∞.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48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49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1890748972,D:\Data\Deppa Documents\STAT 701\Power Points\Deppa Powerpoints\Logistic\Logistic Regression.p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2433</TotalTime>
  <Words>2393</Words>
  <Application>Microsoft Office PowerPoint</Application>
  <PresentationFormat>On-screen Show (4:3)</PresentationFormat>
  <Paragraphs>269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Bookman Old Style</vt:lpstr>
      <vt:lpstr>Calibri</vt:lpstr>
      <vt:lpstr>Cambria Math</vt:lpstr>
      <vt:lpstr>Courier New</vt:lpstr>
      <vt:lpstr>Gill Sans MT</vt:lpstr>
      <vt:lpstr>Symbol</vt:lpstr>
      <vt:lpstr>Wingdings</vt:lpstr>
      <vt:lpstr>Wingdings 3</vt:lpstr>
      <vt:lpstr>Origin</vt:lpstr>
      <vt:lpstr>Equation</vt:lpstr>
      <vt:lpstr>Chart</vt:lpstr>
      <vt:lpstr>Probability and Statistical Inference</vt:lpstr>
      <vt:lpstr>When And Why</vt:lpstr>
      <vt:lpstr>Logistic Regression</vt:lpstr>
      <vt:lpstr>Logistic Regression</vt:lpstr>
      <vt:lpstr>Logistic Regression</vt:lpstr>
      <vt:lpstr>Logistic Regression</vt:lpstr>
      <vt:lpstr>Logistic Regression – Location of (a,b)</vt:lpstr>
      <vt:lpstr>Logistic Regression</vt:lpstr>
      <vt:lpstr>Logistic Regression</vt:lpstr>
      <vt:lpstr>Logistic Regression</vt:lpstr>
      <vt:lpstr>Logistic Regression</vt:lpstr>
      <vt:lpstr>Logistic Regression With One Predictor</vt:lpstr>
      <vt:lpstr>Logistic Function</vt:lpstr>
      <vt:lpstr>Binary Logistic Regression</vt:lpstr>
      <vt:lpstr>Odds ratio</vt:lpstr>
      <vt:lpstr>Odds ratio</vt:lpstr>
      <vt:lpstr>Odds ratio</vt:lpstr>
      <vt:lpstr>Odds ratio</vt:lpstr>
      <vt:lpstr>Odds ratio</vt:lpstr>
      <vt:lpstr>Odds ratios</vt:lpstr>
      <vt:lpstr>Odds ratios</vt:lpstr>
      <vt:lpstr>Logistic regression</vt:lpstr>
      <vt:lpstr>Example - Youthcohort Dataset</vt:lpstr>
      <vt:lpstr>Example</vt:lpstr>
      <vt:lpstr>Example</vt:lpstr>
      <vt:lpstr>Basic Model</vt:lpstr>
      <vt:lpstr>Interpreting the output</vt:lpstr>
      <vt:lpstr>Interpreting the output</vt:lpstr>
      <vt:lpstr>Interpreting the output</vt:lpstr>
      <vt:lpstr>Interpreting the output</vt:lpstr>
      <vt:lpstr>Interpreting the output</vt:lpstr>
      <vt:lpstr>Interpreting the output</vt:lpstr>
      <vt:lpstr>Interpreting the output</vt:lpstr>
      <vt:lpstr>Interpreting the output</vt:lpstr>
      <vt:lpstr>Interpreting the output</vt:lpstr>
      <vt:lpstr>The odds ratio: exp(B)</vt:lpstr>
      <vt:lpstr>Interpreting the output</vt:lpstr>
      <vt:lpstr>Interpreting the output</vt:lpstr>
      <vt:lpstr>Interpreting the output</vt:lpstr>
      <vt:lpstr>Interpreting the model</vt:lpstr>
      <vt:lpstr>Interpreting the output</vt:lpstr>
      <vt:lpstr>Sensitivity</vt:lpstr>
      <vt:lpstr>Specificity</vt:lpstr>
      <vt:lpstr>Interpreting the output</vt:lpstr>
      <vt:lpstr>ROC Curve</vt:lpstr>
      <vt:lpstr>ROC </vt:lpstr>
      <vt:lpstr>ROC </vt:lpstr>
      <vt:lpstr>ROC </vt:lpstr>
      <vt:lpstr>Interpreting the output</vt:lpstr>
      <vt:lpstr>Multinomial logistic regression</vt:lpstr>
      <vt:lpstr>Assumptions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Deirdre Lawless</cp:lastModifiedBy>
  <cp:revision>405</cp:revision>
  <dcterms:created xsi:type="dcterms:W3CDTF">2015-10-13T15:34:37Z</dcterms:created>
  <dcterms:modified xsi:type="dcterms:W3CDTF">2018-11-14T12:38:41Z</dcterms:modified>
</cp:coreProperties>
</file>