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544" r:id="rId3"/>
    <p:sldId id="258" r:id="rId4"/>
    <p:sldId id="558" r:id="rId5"/>
    <p:sldId id="559" r:id="rId6"/>
    <p:sldId id="268" r:id="rId7"/>
    <p:sldId id="269" r:id="rId8"/>
    <p:sldId id="276" r:id="rId9"/>
    <p:sldId id="533" r:id="rId10"/>
    <p:sldId id="278" r:id="rId11"/>
    <p:sldId id="279" r:id="rId12"/>
    <p:sldId id="330" r:id="rId13"/>
    <p:sldId id="335" r:id="rId14"/>
    <p:sldId id="347" r:id="rId15"/>
    <p:sldId id="352" r:id="rId16"/>
    <p:sldId id="357" r:id="rId17"/>
    <p:sldId id="560" r:id="rId18"/>
    <p:sldId id="561" r:id="rId19"/>
    <p:sldId id="360" r:id="rId20"/>
    <p:sldId id="362" r:id="rId21"/>
    <p:sldId id="364" r:id="rId22"/>
    <p:sldId id="371" r:id="rId23"/>
    <p:sldId id="373" r:id="rId24"/>
    <p:sldId id="374" r:id="rId25"/>
    <p:sldId id="375" r:id="rId26"/>
    <p:sldId id="378" r:id="rId27"/>
    <p:sldId id="554" r:id="rId28"/>
    <p:sldId id="382" r:id="rId29"/>
    <p:sldId id="538" r:id="rId30"/>
    <p:sldId id="545" r:id="rId31"/>
    <p:sldId id="410" r:id="rId32"/>
    <p:sldId id="411" r:id="rId33"/>
    <p:sldId id="555" r:id="rId34"/>
    <p:sldId id="557" r:id="rId35"/>
    <p:sldId id="414" r:id="rId36"/>
    <p:sldId id="415" r:id="rId37"/>
    <p:sldId id="416" r:id="rId38"/>
    <p:sldId id="408" r:id="rId39"/>
    <p:sldId id="409" r:id="rId40"/>
    <p:sldId id="419" r:id="rId41"/>
    <p:sldId id="420" r:id="rId42"/>
    <p:sldId id="422" r:id="rId43"/>
    <p:sldId id="539" r:id="rId44"/>
    <p:sldId id="519" r:id="rId45"/>
    <p:sldId id="437" r:id="rId46"/>
    <p:sldId id="432" r:id="rId47"/>
    <p:sldId id="433" r:id="rId48"/>
    <p:sldId id="438" r:id="rId49"/>
    <p:sldId id="439" r:id="rId50"/>
    <p:sldId id="444" r:id="rId51"/>
    <p:sldId id="454" r:id="rId52"/>
    <p:sldId id="461" r:id="rId53"/>
    <p:sldId id="462" r:id="rId54"/>
    <p:sldId id="464" r:id="rId55"/>
    <p:sldId id="465" r:id="rId56"/>
    <p:sldId id="466" r:id="rId57"/>
    <p:sldId id="470" r:id="rId58"/>
    <p:sldId id="476" r:id="rId59"/>
    <p:sldId id="477" r:id="rId60"/>
    <p:sldId id="479" r:id="rId61"/>
    <p:sldId id="481" r:id="rId62"/>
    <p:sldId id="483" r:id="rId63"/>
    <p:sldId id="488" r:id="rId64"/>
    <p:sldId id="508" r:id="rId65"/>
    <p:sldId id="492" r:id="rId66"/>
    <p:sldId id="494" r:id="rId67"/>
    <p:sldId id="496" r:id="rId68"/>
    <p:sldId id="498" r:id="rId69"/>
    <p:sldId id="499" r:id="rId70"/>
    <p:sldId id="511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29" autoAdjust="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8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F381A-BC1A-4D61-98AA-39798B2810EE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6FD9F-B4F1-454E-97E4-E04F4B5B2F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160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Chapter 9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8CE4A8-1264-4A34-AD21-B4E71937F297}" type="datetime1">
              <a:rPr lang="en-US"/>
              <a:pPr eaLnBrk="1" hangingPunct="1"/>
              <a:t>12/3/2018</a:t>
            </a:fld>
            <a:endParaRPr lang="en-US" dirty="0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Basic </a:t>
            </a:r>
            <a:r>
              <a:rPr lang="en-US" dirty="0" err="1"/>
              <a:t>Biostat</a:t>
            </a:r>
            <a:endParaRPr lang="en-US"/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46DBBA-7288-421C-A6E8-9FD5B29BAF12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Hypothesis testing is one of the two common forms of </a:t>
            </a:r>
            <a:r>
              <a:rPr lang="en-US" b="1" smtClean="0"/>
              <a:t>statistical inference</a:t>
            </a:r>
            <a:r>
              <a:rPr lang="en-US" smtClean="0"/>
              <a:t>. This slide reviews some of the terms that form the basis of statistical inference, as introduced in the prior chapter. Make certain you understand these basics before proceeding.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EADBB-5F07-4F56-A434-4C7D721C3850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BAD09-BA63-42BF-93D7-D4B53B83A89A}" type="slidenum">
              <a:rPr lang="en-US"/>
              <a:pPr/>
              <a:t>64</a:t>
            </a:fld>
            <a:endParaRPr lang="en-US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01444-1F6B-4E41-81A0-BD462B8A5B7C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89A03-1C7A-4ED7-B243-DB20DF7CEBC2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79E823-0788-49F8-A280-3651BE004FF4}" type="slidenum">
              <a:rPr lang="en-GB">
                <a:latin typeface="Times New Roman" pitchFamily="18" charset="0"/>
              </a:rPr>
              <a:pPr eaLnBrk="1" hangingPunct="1"/>
              <a:t>14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9E014-23E6-43BC-BBDB-AD76EB2CACCF}" type="slidenum">
              <a:rPr lang="en-US"/>
              <a:pPr/>
              <a:t>31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GB" altLang="zh-CN" dirty="0"/>
              <a:t>assesses whether </a:t>
            </a:r>
            <a:r>
              <a:rPr lang="en-GB" altLang="zh-CN" b="1" dirty="0"/>
              <a:t>the means of two samples</a:t>
            </a:r>
            <a:r>
              <a:rPr lang="en-GB" altLang="zh-CN" dirty="0"/>
              <a:t> are </a:t>
            </a:r>
            <a:r>
              <a:rPr lang="en-GB" altLang="zh-CN" b="1" i="1" dirty="0"/>
              <a:t>statistically</a:t>
            </a:r>
            <a:r>
              <a:rPr lang="en-GB" altLang="zh-CN" b="1" dirty="0"/>
              <a:t> different</a:t>
            </a:r>
            <a:r>
              <a:rPr lang="en-GB" altLang="zh-CN" dirty="0"/>
              <a:t> from each other. This analysis is appropriate whenever you want to compare the means of two samples/ conditions</a:t>
            </a:r>
          </a:p>
          <a:p>
            <a:pPr marL="228600" indent="-228600"/>
            <a:endParaRPr lang="en-GB" altLang="zh-CN" dirty="0"/>
          </a:p>
          <a:p>
            <a:pPr marL="228600" indent="-228600"/>
            <a:r>
              <a:rPr lang="en-GB" altLang="zh-CN" b="1" dirty="0"/>
              <a:t>mean</a:t>
            </a:r>
            <a:endParaRPr lang="en-US" altLang="zh-CN" dirty="0"/>
          </a:p>
          <a:p>
            <a:pPr marL="228600" indent="-228600"/>
            <a:r>
              <a:rPr lang="en-GB" altLang="zh-CN" dirty="0"/>
              <a:t>arithmetic average</a:t>
            </a:r>
          </a:p>
          <a:p>
            <a:pPr marL="228600" indent="-228600"/>
            <a:r>
              <a:rPr lang="en-GB" altLang="zh-CN" dirty="0"/>
              <a:t>a hypothetical value that can be calculated for a data set; it doesn’t have to be a value that is actually observed in the data set</a:t>
            </a:r>
          </a:p>
          <a:p>
            <a:pPr marL="228600" indent="-228600"/>
            <a:r>
              <a:rPr lang="en-GB" altLang="zh-CN" dirty="0"/>
              <a:t>calculated by adding up all scores and dividing them by number of scores</a:t>
            </a:r>
            <a:r>
              <a:rPr lang="en-US" altLang="zh-CN" dirty="0"/>
              <a:t> </a:t>
            </a:r>
          </a:p>
          <a:p>
            <a:pPr marL="228600" indent="-228600"/>
            <a:endParaRPr lang="en-GB" altLang="zh-CN" dirty="0"/>
          </a:p>
          <a:p>
            <a:pPr marL="228600" indent="-228600"/>
            <a:endParaRPr lang="en-GB" altLang="zh-CN" b="1" dirty="0"/>
          </a:p>
          <a:p>
            <a:pPr marL="685800" lvl="1" indent="-228600"/>
            <a:endParaRPr lang="en-GB" altLang="zh-CN" dirty="0"/>
          </a:p>
          <a:p>
            <a:pPr marL="685800" lvl="1" indent="-228600"/>
            <a:endParaRPr lang="en-GB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BC2EF-3072-4F14-B684-24D9162B6A08}" type="slidenum">
              <a:rPr lang="en-US"/>
              <a:pPr/>
              <a:t>32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b="1" dirty="0"/>
          </a:p>
          <a:p>
            <a:r>
              <a:rPr lang="en-GB" altLang="zh-CN" dirty="0"/>
              <a:t>There are lots of different types of t-tests, which need to be used depending on the type of data you have</a:t>
            </a:r>
          </a:p>
          <a:p>
            <a:endParaRPr lang="en-GB" altLang="zh-CN" dirty="0"/>
          </a:p>
          <a:p>
            <a:r>
              <a:rPr lang="en-GB" altLang="zh-CN" dirty="0"/>
              <a:t>(equal) interval measures</a:t>
            </a:r>
          </a:p>
          <a:p>
            <a:pPr lvl="1"/>
            <a:r>
              <a:rPr lang="en-GB" altLang="zh-CN" dirty="0"/>
              <a:t>Scales in which the difference between consecutive measuring points on the scale is of equal value throughout</a:t>
            </a:r>
          </a:p>
          <a:p>
            <a:pPr lvl="1"/>
            <a:r>
              <a:rPr lang="en-GB" altLang="zh-CN" dirty="0"/>
              <a:t>No arbitrary zero, </a:t>
            </a:r>
            <a:r>
              <a:rPr lang="en-GB" altLang="zh-CN" dirty="0" err="1"/>
              <a:t>ie</a:t>
            </a:r>
            <a:r>
              <a:rPr lang="en-GB" altLang="zh-CN" dirty="0"/>
              <a:t> positive and negative measures, </a:t>
            </a:r>
            <a:r>
              <a:rPr lang="en-GB" altLang="zh-CN" dirty="0" err="1"/>
              <a:t>eg</a:t>
            </a:r>
            <a:r>
              <a:rPr lang="en-GB" altLang="zh-CN" dirty="0"/>
              <a:t> temperature</a:t>
            </a:r>
          </a:p>
          <a:p>
            <a:endParaRPr lang="en-GB" altLang="zh-CN" dirty="0"/>
          </a:p>
          <a:p>
            <a:r>
              <a:rPr lang="en-GB" altLang="zh-CN" dirty="0"/>
              <a:t>Ordinal measures</a:t>
            </a:r>
          </a:p>
          <a:p>
            <a:pPr lvl="1"/>
            <a:r>
              <a:rPr lang="en-GB" altLang="zh-CN" dirty="0"/>
              <a:t>Scales on which the items can be ranked in order</a:t>
            </a:r>
          </a:p>
          <a:p>
            <a:pPr lvl="1"/>
            <a:r>
              <a:rPr lang="en-GB" altLang="zh-CN" dirty="0"/>
              <a:t>There is an order of magnitude but intervals may vary, </a:t>
            </a:r>
            <a:r>
              <a:rPr lang="en-GB" altLang="zh-CN" dirty="0" err="1"/>
              <a:t>ie</a:t>
            </a:r>
            <a:r>
              <a:rPr lang="en-GB" altLang="zh-CN" dirty="0"/>
              <a:t> one item on the scale is more or less than another but it is not clear by how much as this cannot be measured</a:t>
            </a:r>
          </a:p>
          <a:p>
            <a:pPr lvl="1"/>
            <a:r>
              <a:rPr lang="en-GB" altLang="zh-CN" dirty="0"/>
              <a:t>Often statements/ feelings are attached to numbers which can then be used for rating; in fact, this data can only be ranked (from highest to lowest) , </a:t>
            </a:r>
            <a:r>
              <a:rPr lang="en-GB" altLang="zh-CN" dirty="0" err="1"/>
              <a:t>ie</a:t>
            </a:r>
            <a:r>
              <a:rPr lang="en-GB" altLang="zh-CN" dirty="0"/>
              <a:t> what score had the highest turn-out </a:t>
            </a:r>
          </a:p>
          <a:p>
            <a:pPr lvl="2"/>
            <a:r>
              <a:rPr lang="en-GB" altLang="zh-CN" dirty="0"/>
              <a:t>1= very good, 2= good, 3= neutral, 4= bad, 5= very bad</a:t>
            </a:r>
          </a:p>
          <a:p>
            <a:endParaRPr lang="en-GB" altLang="zh-CN" dirty="0"/>
          </a:p>
          <a:p>
            <a:r>
              <a:rPr lang="en-GB" altLang="zh-CN" dirty="0"/>
              <a:t>Different measurements have a direct influence on the way analysis is conducted because some of them are more amenable to mathematical operations than others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76C89-1C76-485D-ADB5-CCCD39ACA98A}" type="slidenum">
              <a:rPr lang="en-US"/>
              <a:pPr/>
              <a:t>35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an experiment with more than 2 samples or more than 2 tasks (or 2 samples and 2 tasks), one could do lots of t-tests and compare all the different groups with each other this way but actually you increase the possibility of falsely rejecting the null-hypothesis tremendously (this is referred to as familywise/ experimentwise error rate). It is much better to use ANOVA.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EFC6C-E446-4D58-BFAA-ED8073A21BF4}" type="slidenum">
              <a:rPr lang="en-US"/>
              <a:pPr/>
              <a:t>36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</a:pPr>
            <a:r>
              <a:rPr lang="en-US" sz="1000" b="1" dirty="0"/>
              <a:t>ANOVA tests for one overall effect only</a:t>
            </a:r>
            <a:r>
              <a:rPr lang="en-US" sz="1000" dirty="0"/>
              <a:t> (this makes it an omnibus test), so it can tell us if experimental manipulation was </a:t>
            </a:r>
            <a:r>
              <a:rPr lang="en-US" sz="1000" b="1" dirty="0"/>
              <a:t>generally successful</a:t>
            </a:r>
            <a:r>
              <a:rPr lang="en-US" sz="1000" dirty="0"/>
              <a:t> but it doesn’t provide specific information about which specific groups were affected. </a:t>
            </a:r>
            <a:r>
              <a:rPr lang="en-GB" altLang="zh-CN" sz="900" b="1" dirty="0">
                <a:sym typeface="Wingdings" pitchFamily="2" charset="2"/>
              </a:rPr>
              <a:t>need for post-hoc testing!</a:t>
            </a: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1000" dirty="0"/>
              <a:t>ANOVA</a:t>
            </a:r>
            <a:r>
              <a:rPr lang="en-US" sz="1000" b="1" dirty="0"/>
              <a:t> produces</a:t>
            </a:r>
            <a:r>
              <a:rPr lang="en-US" sz="1000" dirty="0"/>
              <a:t> F-statistic or </a:t>
            </a:r>
            <a:r>
              <a:rPr lang="en-US" sz="1000" b="1" dirty="0"/>
              <a:t>F-ratio</a:t>
            </a:r>
            <a:r>
              <a:rPr lang="en-US" sz="1000" dirty="0"/>
              <a:t> which is similar to t-score as it compares the amount of systematic variance in the data to the amount of unsystematic variance. As such, it is the </a:t>
            </a:r>
            <a:r>
              <a:rPr lang="en-US" sz="1000" b="1" dirty="0"/>
              <a:t>ratio of the experimental effect to the individual differences in performance.</a:t>
            </a:r>
            <a:r>
              <a:rPr lang="en-US" sz="1000" dirty="0"/>
              <a:t> If the F=ratio’s value is less than 1, it must represent a non-significant event (so </a:t>
            </a:r>
            <a:r>
              <a:rPr lang="en-US" sz="1000" b="1" dirty="0"/>
              <a:t>you always want a F-ratio greater than 1</a:t>
            </a:r>
            <a:r>
              <a:rPr lang="en-US" sz="1000" dirty="0"/>
              <a:t>, indicating that experimental manipulation had some effect above and beyond the effect of individual differences in performance). To test for significance, compare obtained F-ratio against maximum value one would expect to get by chance alone in an F-distribution with the same degrees of freedom. </a:t>
            </a:r>
            <a:r>
              <a:rPr lang="en-US" sz="1000" b="1" dirty="0"/>
              <a:t>p-value associated with F is probability that differences between groups could occur by chance if null-hypothesis is correct.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EFC6C-E446-4D58-BFAA-ED8073A21BF4}" type="slidenum">
              <a:rPr lang="en-US"/>
              <a:pPr/>
              <a:t>37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000" b="1" dirty="0" smtClean="0"/>
              <a:t>ANOVA </a:t>
            </a:r>
            <a:r>
              <a:rPr lang="en-US" sz="1000" b="1" dirty="0"/>
              <a:t>tests for one overall effect only</a:t>
            </a:r>
            <a:r>
              <a:rPr lang="en-US" sz="1000" dirty="0"/>
              <a:t> (this makes it an omnibus test), so it can tell us if experimental manipulation was </a:t>
            </a:r>
            <a:r>
              <a:rPr lang="en-US" sz="1000" b="1" dirty="0"/>
              <a:t>generally successful</a:t>
            </a:r>
            <a:r>
              <a:rPr lang="en-US" sz="1000" dirty="0"/>
              <a:t> but it doesn’t provide specific information about which specific groups were affected. </a:t>
            </a:r>
            <a:r>
              <a:rPr lang="en-GB" altLang="zh-CN" sz="900" b="1" dirty="0">
                <a:sym typeface="Wingdings" pitchFamily="2" charset="2"/>
              </a:rPr>
              <a:t>need for post-hoc testing!</a:t>
            </a: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1000" dirty="0"/>
              <a:t>ANOVA</a:t>
            </a:r>
            <a:r>
              <a:rPr lang="en-US" sz="1000" b="1" dirty="0"/>
              <a:t> produces</a:t>
            </a:r>
            <a:r>
              <a:rPr lang="en-US" sz="1000" dirty="0"/>
              <a:t> F-statistic or </a:t>
            </a:r>
            <a:r>
              <a:rPr lang="en-US" sz="1000" b="1" dirty="0"/>
              <a:t>F-ratio</a:t>
            </a:r>
            <a:r>
              <a:rPr lang="en-US" sz="1000" dirty="0"/>
              <a:t> which is similar to t-score as it compares the amount of systematic variance in the data to the amount of unsystematic variance. As such, it is the </a:t>
            </a:r>
            <a:r>
              <a:rPr lang="en-US" sz="1000" b="1" dirty="0"/>
              <a:t>ratio of the experimental effect to the individual differences in performance.</a:t>
            </a:r>
            <a:r>
              <a:rPr lang="en-US" sz="1000" dirty="0"/>
              <a:t> If the F=ratio’s value is less than 1, it must represent a non-significant event (so </a:t>
            </a:r>
            <a:r>
              <a:rPr lang="en-US" sz="1000" b="1" dirty="0"/>
              <a:t>you always want a F-ratio greater than 1</a:t>
            </a:r>
            <a:r>
              <a:rPr lang="en-US" sz="1000" dirty="0"/>
              <a:t>, indicating that experimental manipulation had some effect above and beyond the effect of individual differences in performance). To test for significance, compare obtained F-ratio against maximum value one would expect to get by chance alone in an F-distribution with the same degrees of freedom. </a:t>
            </a:r>
            <a:endParaRPr lang="en-US" sz="1000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DE13B-8556-43CE-AC44-32CC1B710B79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EA3DC9-C76C-4714-A274-96DB374BA2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3E08C7-D96B-4C31-8CA8-059D1DDC0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6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F979A4-350B-4755-9C7E-B85D405791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EE0AC5-2292-4AC3-939C-D6A352D8B701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E308AC-AF55-4106-B9D1-1443892352B9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Probability and Statistical Inference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Review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06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choose a statistical test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What type of measurement is involved?</a:t>
            </a:r>
          </a:p>
          <a:p>
            <a:pPr lvl="1"/>
            <a:r>
              <a:rPr lang="en-IE" dirty="0"/>
              <a:t>Different tests for ordinal, nominal, interval and </a:t>
            </a:r>
            <a:r>
              <a:rPr lang="en-IE" dirty="0" smtClean="0"/>
              <a:t>ratio</a:t>
            </a:r>
          </a:p>
          <a:p>
            <a:pPr lvl="1"/>
            <a:r>
              <a:rPr lang="en-IE" dirty="0" smtClean="0"/>
              <a:t>Ratio data has most powerful tests available</a:t>
            </a:r>
          </a:p>
          <a:p>
            <a:r>
              <a:rPr lang="en-IE" dirty="0" smtClean="0"/>
              <a:t>Normally distributed or not?</a:t>
            </a:r>
          </a:p>
          <a:p>
            <a:pPr lvl="1"/>
            <a:r>
              <a:rPr lang="en-IE" dirty="0" smtClean="0"/>
              <a:t>Normal distribution – parametric tests</a:t>
            </a:r>
          </a:p>
          <a:p>
            <a:pPr lvl="1"/>
            <a:r>
              <a:rPr lang="en-IE" dirty="0" smtClean="0"/>
              <a:t>Non-normal distribution – non-parametric tests</a:t>
            </a:r>
          </a:p>
          <a:p>
            <a:r>
              <a:rPr lang="en-IE" dirty="0" smtClean="0"/>
              <a:t>Sample size is a factor</a:t>
            </a:r>
          </a:p>
          <a:p>
            <a:r>
              <a:rPr lang="en-IE" dirty="0" smtClean="0"/>
              <a:t>Same sample sizes or not?</a:t>
            </a:r>
          </a:p>
          <a:p>
            <a:pPr lvl="1"/>
            <a:r>
              <a:rPr lang="en-IE" dirty="0" smtClean="0"/>
              <a:t>Sometimes you will be interested in comparing two or more groups</a:t>
            </a:r>
          </a:p>
          <a:p>
            <a:pPr lvl="1"/>
            <a:r>
              <a:rPr lang="en-IE" dirty="0" smtClean="0"/>
              <a:t>If groups are the same size then you can use more powerful tests</a:t>
            </a:r>
          </a:p>
          <a:p>
            <a:pPr lvl="1"/>
            <a:r>
              <a:rPr lang="en-IE" dirty="0" smtClean="0"/>
              <a:t>If not the you could weight your cases so that they are representative of those groups within the wider population</a:t>
            </a:r>
          </a:p>
          <a:p>
            <a:r>
              <a:rPr lang="en-IE" dirty="0"/>
              <a:t>One variable or more?</a:t>
            </a:r>
          </a:p>
          <a:p>
            <a:pPr lvl="1"/>
            <a:r>
              <a:rPr lang="en-IE" dirty="0"/>
              <a:t>Sometimes you are interested in one independent variable</a:t>
            </a:r>
          </a:p>
          <a:p>
            <a:pPr lvl="1"/>
            <a:r>
              <a:rPr lang="en-IE" dirty="0"/>
              <a:t>Sometimes you are interested in a set of independent </a:t>
            </a:r>
            <a:r>
              <a:rPr lang="en-IE" dirty="0" smtClean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05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Preparing your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You may need to consider doing the following:</a:t>
            </a:r>
          </a:p>
          <a:p>
            <a:pPr lvl="1"/>
            <a:r>
              <a:rPr lang="en-IE" dirty="0" smtClean="0"/>
              <a:t>Weighting your data to correct for bias, address design effects, make sample more representative of the population</a:t>
            </a:r>
          </a:p>
          <a:p>
            <a:pPr lvl="1"/>
            <a:r>
              <a:rPr lang="en-IE" dirty="0"/>
              <a:t>Making a decision about missing </a:t>
            </a:r>
            <a:r>
              <a:rPr lang="en-IE" dirty="0" smtClean="0"/>
              <a:t>data</a:t>
            </a:r>
          </a:p>
          <a:p>
            <a:pPr lvl="1"/>
            <a:r>
              <a:rPr lang="en-IE" dirty="0" smtClean="0"/>
              <a:t>Making a decision about outliers</a:t>
            </a:r>
            <a:endParaRPr lang="en-IE" dirty="0"/>
          </a:p>
          <a:p>
            <a:pPr lvl="1"/>
            <a:r>
              <a:rPr lang="en-IE" dirty="0" smtClean="0"/>
              <a:t>Recoding </a:t>
            </a:r>
            <a:r>
              <a:rPr lang="en-IE" dirty="0"/>
              <a:t>your variables</a:t>
            </a:r>
          </a:p>
          <a:p>
            <a:pPr lvl="2"/>
            <a:r>
              <a:rPr lang="en-IE" dirty="0"/>
              <a:t>E.g. to reduce the number of categories</a:t>
            </a:r>
          </a:p>
          <a:p>
            <a:pPr lvl="2"/>
            <a:r>
              <a:rPr lang="en-IE" dirty="0"/>
              <a:t>Doing so will not be objective but working with categorization at all is highly contested and highly political</a:t>
            </a:r>
          </a:p>
          <a:p>
            <a:pPr lvl="1"/>
            <a:r>
              <a:rPr lang="en-IE" dirty="0"/>
              <a:t>Selecting cases </a:t>
            </a:r>
          </a:p>
          <a:p>
            <a:pPr lvl="2"/>
            <a:r>
              <a:rPr lang="en-IE" dirty="0"/>
              <a:t>To work only with particular sub-groups of data </a:t>
            </a:r>
          </a:p>
          <a:p>
            <a:pPr lvl="1"/>
            <a:r>
              <a:rPr lang="en-IE" dirty="0"/>
              <a:t>Splitting your file</a:t>
            </a:r>
          </a:p>
          <a:p>
            <a:pPr lvl="2"/>
            <a:r>
              <a:rPr lang="en-IE" dirty="0"/>
              <a:t>Allows you to organise your output by category of variable you are interested in </a:t>
            </a:r>
          </a:p>
          <a:p>
            <a:pPr lvl="1"/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15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Measuring the ‘Fit’ of the Model</a:t>
            </a:r>
            <a:endParaRPr lang="en-GB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Measures of goodness of fit typically summarize the discrepancy between observed values and the values expected under the null hypothesis in question.</a:t>
            </a:r>
          </a:p>
          <a:p>
            <a:pPr lvl="1"/>
            <a:r>
              <a:rPr lang="en-IE" dirty="0" smtClean="0"/>
              <a:t>Describes how much better model fits a set of observations than random </a:t>
            </a:r>
            <a:r>
              <a:rPr lang="en-IE" dirty="0" smtClean="0"/>
              <a:t>chance</a:t>
            </a:r>
          </a:p>
          <a:p>
            <a:pPr lvl="2"/>
            <a:r>
              <a:rPr lang="en-US" dirty="0" smtClean="0"/>
              <a:t>Or in comparison to another statistic in absence of th</a:t>
            </a:r>
            <a:r>
              <a:rPr lang="en-US" dirty="0" smtClean="0"/>
              <a:t>e model e.g. central tendency, frequencies etc</a:t>
            </a:r>
            <a:r>
              <a:rPr lang="en-US" dirty="0"/>
              <a:t>.</a:t>
            </a:r>
            <a:endParaRPr lang="en-I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2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Calculating Probability from a Frequency distribution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Statisticians have described several common frequency </a:t>
            </a:r>
            <a:r>
              <a:rPr lang="en-IE" dirty="0" smtClean="0"/>
              <a:t>distributions (F, t, </a:t>
            </a:r>
            <a:r>
              <a:rPr lang="en-IE" dirty="0"/>
              <a:t>c</a:t>
            </a:r>
            <a:r>
              <a:rPr lang="en-IE" dirty="0" smtClean="0"/>
              <a:t>hi, Gaussian-Normal etc.)</a:t>
            </a:r>
            <a:endParaRPr lang="en-IE" dirty="0" smtClean="0"/>
          </a:p>
          <a:p>
            <a:r>
              <a:rPr lang="en-IE" dirty="0" smtClean="0"/>
              <a:t>For each they have created mathematical formulae (</a:t>
            </a:r>
            <a:r>
              <a:rPr lang="en-IE" b="1" dirty="0" smtClean="0"/>
              <a:t>probability density functions</a:t>
            </a:r>
            <a:r>
              <a:rPr lang="en-IE" dirty="0" smtClean="0"/>
              <a:t>) that specify idealized versions of these distributions</a:t>
            </a:r>
          </a:p>
          <a:p>
            <a:r>
              <a:rPr lang="en-IE" dirty="0" smtClean="0"/>
              <a:t>We can draw the function by plotting the value of a variable x against the probability of it occurring y which gives us the probability distribution</a:t>
            </a:r>
          </a:p>
          <a:p>
            <a:r>
              <a:rPr lang="en-IE" dirty="0" smtClean="0"/>
              <a:t>The area under the curve of this distribution tells us something about the </a:t>
            </a:r>
            <a:r>
              <a:rPr lang="en-IE" i="1" dirty="0" smtClean="0"/>
              <a:t>probability of a value occurring </a:t>
            </a:r>
          </a:p>
          <a:p>
            <a:r>
              <a:rPr lang="en-IE" dirty="0" smtClean="0"/>
              <a:t>We can use the area under the curve between two values to tell us how likely it is that a score falls between these two values</a:t>
            </a:r>
          </a:p>
        </p:txBody>
      </p:sp>
    </p:spTree>
    <p:extLst>
      <p:ext uri="{BB962C8B-B14F-4D97-AF65-F5344CB8AC3E}">
        <p14:creationId xmlns:p14="http://schemas.microsoft.com/office/powerpoint/2010/main" val="21109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2019300" y="185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1168400" y="2251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1600200" y="1143000"/>
          <a:ext cx="6324600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Picture" r:id="rId4" imgW="4706112" imgH="2340864" progId="Word.Picture.8">
                  <p:embed/>
                </p:oleObj>
              </mc:Choice>
              <mc:Fallback>
                <p:oleObj name="Picture" r:id="rId4" imgW="4706112" imgH="23408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14" t="4503" r="17879" b="28946"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6324600" cy="39227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838200" y="5257800"/>
            <a:ext cx="772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 dirty="0"/>
              <a:t>The Normal curve is a mathematical abstraction which conveniently describes </a:t>
            </a:r>
            <a:r>
              <a:rPr lang="en-GB" b="1" dirty="0" smtClean="0"/>
              <a:t> or "models" </a:t>
            </a:r>
            <a:r>
              <a:rPr lang="en-GB" b="1" dirty="0"/>
              <a:t>many frequency distributions of scores in real-life.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Normal Distribution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08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standard normal distribution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The standard normal distribution is the distribution of a normal variable with expected value equal to zero and variance equal to 1.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pdf of the standard normal looks identical to the pdf of the </a:t>
            </a:r>
            <a:r>
              <a:rPr lang="en-IE" dirty="0" smtClean="0"/>
              <a:t>normal, </a:t>
            </a:r>
            <a:r>
              <a:rPr lang="en-IE" dirty="0"/>
              <a:t>except that it has </a:t>
            </a:r>
            <a:r>
              <a:rPr lang="en-IE" dirty="0" smtClean="0"/>
              <a:t>centre at </a:t>
            </a:r>
            <a:r>
              <a:rPr lang="en-IE" dirty="0"/>
              <a:t>zero and has a </a:t>
            </a:r>
            <a:r>
              <a:rPr lang="en-IE" dirty="0" smtClean="0"/>
              <a:t>dispersion </a:t>
            </a:r>
            <a:r>
              <a:rPr lang="en-IE" dirty="0"/>
              <a:t>that is adjusted to allow the variance to be </a:t>
            </a:r>
            <a:r>
              <a:rPr lang="en-IE" dirty="0" smtClean="0"/>
              <a:t>one.</a:t>
            </a:r>
          </a:p>
          <a:p>
            <a:r>
              <a:rPr lang="en-IE" dirty="0" smtClean="0"/>
              <a:t>So what? </a:t>
            </a:r>
          </a:p>
          <a:p>
            <a:pPr lvl="1"/>
            <a:r>
              <a:rPr lang="en-IE" dirty="0" smtClean="0"/>
              <a:t>It </a:t>
            </a:r>
            <a:r>
              <a:rPr lang="en-IE" dirty="0"/>
              <a:t>is the fact that we </a:t>
            </a:r>
            <a:r>
              <a:rPr lang="en-IE" dirty="0" smtClean="0"/>
              <a:t>can now have </a:t>
            </a:r>
            <a:r>
              <a:rPr lang="en-IE" dirty="0"/>
              <a:t>a table showing, for each point in [−∞, +∞], the probability that we have to the left and to the right of that point. </a:t>
            </a:r>
            <a:endParaRPr lang="en-IE" dirty="0" smtClean="0"/>
          </a:p>
          <a:p>
            <a:pPr lvl="1"/>
            <a:r>
              <a:rPr lang="en-IE" dirty="0" smtClean="0"/>
              <a:t>Different tables for different levels of statistical significance</a:t>
            </a:r>
          </a:p>
          <a:p>
            <a:pPr lvl="1"/>
            <a:r>
              <a:rPr lang="en-IE" dirty="0" smtClean="0"/>
              <a:t>This used to be v. important when doing things by hand – now your statistical tool will do this for you and tell you whether something is significant or not at the level you are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36710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Properties of z-scores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1.96 cuts off the top 2.5% of the distribution.</a:t>
            </a:r>
          </a:p>
          <a:p>
            <a:r>
              <a:rPr lang="en-GB" dirty="0" smtClean="0"/>
              <a:t>−1.96 cuts off the bottom 2.5% of the distribution.</a:t>
            </a:r>
          </a:p>
          <a:p>
            <a:r>
              <a:rPr lang="en-GB" dirty="0" smtClean="0"/>
              <a:t>As such, 95% of z-scores lie between −1.96 and 1.96.</a:t>
            </a:r>
          </a:p>
          <a:p>
            <a:pPr lvl="1"/>
            <a:r>
              <a:rPr lang="en-GB" dirty="0" smtClean="0"/>
              <a:t>This should ring some bells for you now when thinking about statistical significance at level 0.05</a:t>
            </a:r>
          </a:p>
          <a:p>
            <a:r>
              <a:rPr lang="en-GB" dirty="0" smtClean="0"/>
              <a:t>99% of z-scores lie between −2.58 and 2.58,</a:t>
            </a:r>
          </a:p>
          <a:p>
            <a:r>
              <a:rPr lang="en-GB" dirty="0" smtClean="0"/>
              <a:t>99.9% of them lie between −3.29 and 3.29.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3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Role of Normality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Many statistical methods require that the numeric variables we are working with have an approximate </a:t>
            </a:r>
            <a:r>
              <a:rPr lang="en-US" altLang="en-US" b="1" dirty="0" smtClean="0"/>
              <a:t>normal distribution.</a:t>
            </a:r>
          </a:p>
          <a:p>
            <a:r>
              <a:rPr lang="en-US" altLang="en-US" dirty="0" smtClean="0"/>
              <a:t>For example,  t-tests, F-tests, and regression analyses all require in some sense that the numeric variables are approximately normally distributed.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4572000" cy="334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867400" y="3810000"/>
            <a:ext cx="274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/>
              <a:t>Standardized normal distribution with empirical rule percentages</a:t>
            </a:r>
            <a:r>
              <a:rPr lang="en-US" altLang="en-US" sz="24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11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  <p:bldP spid="6149" grpId="0"/>
      <p:bldP spid="614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Transforming Data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Perform </a:t>
            </a:r>
            <a:r>
              <a:rPr lang="en-IE" dirty="0"/>
              <a:t>a mathematical operation on each of the scores in a set of data, and thereby converting the data into a new set of scores which are then employed to analyze the results of an experiment. </a:t>
            </a:r>
            <a:endParaRPr lang="en-IE" dirty="0" smtClean="0"/>
          </a:p>
          <a:p>
            <a:r>
              <a:rPr lang="en-IE" dirty="0"/>
              <a:t>If transformation does not bring data to a normal distribution, the investigators might well choose a </a:t>
            </a:r>
            <a:r>
              <a:rPr lang="en-IE" b="1" dirty="0"/>
              <a:t>nonparametric</a:t>
            </a:r>
            <a:r>
              <a:rPr lang="en-IE" dirty="0"/>
              <a:t> procedure that does not make any assumptions about the shape of the distribution. 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20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may concern an effect (e.g. correlation) </a:t>
            </a:r>
            <a:r>
              <a:rPr lang="en-US" dirty="0" smtClean="0"/>
              <a:t>in the population or </a:t>
            </a:r>
            <a:r>
              <a:rPr lang="en-US" dirty="0"/>
              <a:t>a difference between </a:t>
            </a:r>
            <a:r>
              <a:rPr lang="en-US" dirty="0" smtClean="0"/>
              <a:t>groups in a population.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general goal of a hypothesis test is to rule out chance (sampling error) as a plausible explanation for the results from a research study.  </a:t>
            </a:r>
            <a:endParaRPr lang="en-US" dirty="0" smtClean="0"/>
          </a:p>
          <a:p>
            <a:r>
              <a:rPr lang="en-US" dirty="0" smtClean="0"/>
              <a:t>All hypothesis testing starts with the null hypothesis : that there is no effect or difference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34667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Fundamentals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9510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Hypothesis Testing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For each significance level, the relevant test statistic has a critical level</a:t>
            </a:r>
          </a:p>
          <a:p>
            <a:pPr lvl="1"/>
            <a:r>
              <a:rPr lang="en-IE" dirty="0" smtClean="0"/>
              <a:t>For Z test at significance level 0.05 (95%) it is 1.96 (+/-)</a:t>
            </a:r>
          </a:p>
          <a:p>
            <a:r>
              <a:rPr lang="en-IE" dirty="0" smtClean="0"/>
              <a:t>Many </a:t>
            </a:r>
            <a:r>
              <a:rPr lang="en-IE" dirty="0"/>
              <a:t>statistical tests can be conveniently performed as approximate </a:t>
            </a:r>
            <a:r>
              <a:rPr lang="en-IE" i="1" dirty="0"/>
              <a:t>Z</a:t>
            </a:r>
            <a:r>
              <a:rPr lang="en-IE" dirty="0"/>
              <a:t>-tests if the sample size is large or the population variance known. </a:t>
            </a:r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/>
              <a:t>the population variance is unknown (and therefore has to be estimated from the sample itself) and the sample size is not large (n &lt; 30), the Student's </a:t>
            </a:r>
            <a:r>
              <a:rPr lang="en-IE" i="1" dirty="0"/>
              <a:t>t</a:t>
            </a:r>
            <a:r>
              <a:rPr lang="en-IE" dirty="0"/>
              <a:t>-test may be more appropriate.</a:t>
            </a: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54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 the hypotheses and select an α level or level of significance.</a:t>
            </a:r>
          </a:p>
          <a:p>
            <a:r>
              <a:rPr lang="en-US" dirty="0" smtClean="0"/>
              <a:t>The null hypothesis, H0, always states there is no effect or no difference.  </a:t>
            </a:r>
          </a:p>
          <a:p>
            <a:r>
              <a:rPr lang="en-US" dirty="0" smtClean="0"/>
              <a:t>The α level establishes a criterion, or "cut-off", for making a decision about the null hypothesis e.g. 95%, 99%.  </a:t>
            </a:r>
          </a:p>
          <a:p>
            <a:pPr lvl="1"/>
            <a:r>
              <a:rPr lang="en-US" dirty="0" smtClean="0"/>
              <a:t>The alpha level also determines the risk of a Type I error.</a:t>
            </a:r>
          </a:p>
          <a:p>
            <a:pPr lvl="1"/>
            <a:r>
              <a:rPr lang="en-US" dirty="0"/>
              <a:t>Locate the critical region.  </a:t>
            </a:r>
          </a:p>
          <a:p>
            <a:pPr lvl="1"/>
            <a:r>
              <a:rPr lang="en-US" dirty="0"/>
              <a:t>The critical region consists of outcomes that are very unlikely to occur if the null hypothesis is true.  </a:t>
            </a:r>
          </a:p>
          <a:p>
            <a:pPr lvl="2"/>
            <a:r>
              <a:rPr lang="en-US" dirty="0"/>
              <a:t>It doesn’t mean it is impossible!   </a:t>
            </a:r>
          </a:p>
          <a:p>
            <a:r>
              <a:rPr lang="en-US" dirty="0"/>
              <a:t>The phrase “statistical significance” means that these samples have a  probability (p) that is less than the alpha level (so we report p value &lt; 0.05, or p</a:t>
            </a:r>
            <a:r>
              <a:rPr lang="en-US"/>
              <a:t>= </a:t>
            </a:r>
            <a:r>
              <a:rPr lang="en-US" smtClean="0"/>
              <a:t>value </a:t>
            </a:r>
            <a:r>
              <a:rPr lang="en-US" dirty="0"/>
              <a:t>achieved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not less than critical 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the probability value mean?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mtClean="0"/>
              <a:t>The probability </a:t>
            </a:r>
            <a:r>
              <a:rPr lang="en-IE" dirty="0" smtClean="0"/>
              <a:t>of a certain outcome assuming a certain state of the world </a:t>
            </a:r>
          </a:p>
          <a:p>
            <a:r>
              <a:rPr lang="en-IE" dirty="0" smtClean="0"/>
              <a:t>In statistics, it is conventional to refer to possible states of the world as hypotheses since they are hypothesized states of the world. </a:t>
            </a:r>
          </a:p>
          <a:p>
            <a:r>
              <a:rPr lang="en-IE" dirty="0" smtClean="0"/>
              <a:t>Using this terminology</a:t>
            </a:r>
          </a:p>
          <a:p>
            <a:pPr lvl="1"/>
            <a:r>
              <a:rPr lang="en-IE" dirty="0" smtClean="0"/>
              <a:t>the probability value </a:t>
            </a:r>
            <a:r>
              <a:rPr lang="en-IE" b="1" i="1" dirty="0" smtClean="0"/>
              <a:t>is the probability of an outcome given the hypothesis. </a:t>
            </a:r>
          </a:p>
          <a:p>
            <a:pPr lvl="1"/>
            <a:r>
              <a:rPr lang="en-IE" i="1" dirty="0" smtClean="0"/>
              <a:t>it is not the probability of the hypothesis given the outcome.</a:t>
            </a:r>
          </a:p>
        </p:txBody>
      </p:sp>
    </p:spTree>
    <p:extLst>
      <p:ext uri="{BB962C8B-B14F-4D97-AF65-F5344CB8AC3E}">
        <p14:creationId xmlns:p14="http://schemas.microsoft.com/office/powerpoint/2010/main" val="4195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I Errors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Occur when the sample data appear to show an effect/difference when, in fact, there is none in the population. </a:t>
            </a:r>
          </a:p>
          <a:p>
            <a:r>
              <a:rPr lang="en-US" dirty="0" smtClean="0"/>
              <a:t>In this case the researcher will reject the null hypothesis and falsely conclude that there is an effect/difference.</a:t>
            </a:r>
          </a:p>
          <a:p>
            <a:r>
              <a:rPr lang="en-US" dirty="0" smtClean="0"/>
              <a:t>Type I errors are caused by unusual, unrepresentative samples. </a:t>
            </a:r>
          </a:p>
          <a:p>
            <a:r>
              <a:rPr lang="en-US" dirty="0" smtClean="0"/>
              <a:t>The hypothesis test is structured so that Type I errors are very unlikely; specifically, the probability of a Type I error is equal to the alpha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II Errors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Occurs when the sample does not appear to have an effect/difference when in fact this exists in the population.</a:t>
            </a:r>
          </a:p>
          <a:p>
            <a:r>
              <a:rPr lang="en-US" dirty="0" smtClean="0"/>
              <a:t>In this case, the researcher will fail to reject the null hypothesis.</a:t>
            </a:r>
          </a:p>
          <a:p>
            <a:r>
              <a:rPr lang="en-US" dirty="0" smtClean="0"/>
              <a:t>Type II errors are commonly the result of a very small effects/differences (not large enough to show up in the research study).</a:t>
            </a:r>
          </a:p>
        </p:txBody>
      </p:sp>
    </p:spTree>
    <p:extLst>
      <p:ext uri="{BB962C8B-B14F-4D97-AF65-F5344CB8AC3E}">
        <p14:creationId xmlns:p14="http://schemas.microsoft.com/office/powerpoint/2010/main" val="2372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of a Hypothesis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power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IE" dirty="0" smtClean="0">
                <a:latin typeface="Times New Roman"/>
                <a:cs typeface="Times New Roman"/>
              </a:rPr>
              <a:t>) </a:t>
            </a:r>
            <a:r>
              <a:rPr lang="en-US" dirty="0" smtClean="0"/>
              <a:t>of </a:t>
            </a:r>
            <a:r>
              <a:rPr lang="en-US" dirty="0"/>
              <a:t>a hypothesis test is defined is the probability that the test will reject the null hypothesis when </a:t>
            </a:r>
            <a:r>
              <a:rPr lang="en-US" dirty="0" smtClean="0"/>
              <a:t>an effect/difference exists in the population</a:t>
            </a:r>
            <a:endParaRPr lang="en-US" dirty="0"/>
          </a:p>
          <a:p>
            <a:r>
              <a:rPr lang="en-US" dirty="0"/>
              <a:t>The power of a test depends on a variety of factors including the size of the </a:t>
            </a:r>
            <a:r>
              <a:rPr lang="en-US" dirty="0" smtClean="0"/>
              <a:t>effect/difference </a:t>
            </a:r>
            <a:r>
              <a:rPr lang="en-US" dirty="0"/>
              <a:t>and the size of the sample. </a:t>
            </a:r>
          </a:p>
        </p:txBody>
      </p:sp>
    </p:spTree>
    <p:extLst>
      <p:ext uri="{BB962C8B-B14F-4D97-AF65-F5344CB8AC3E}">
        <p14:creationId xmlns:p14="http://schemas.microsoft.com/office/powerpoint/2010/main" val="19237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Effect Size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hypothesis test evaluates the statistical significance of the results from a research study.</a:t>
            </a:r>
          </a:p>
          <a:p>
            <a:r>
              <a:rPr lang="en-US" dirty="0" smtClean="0"/>
              <a:t>The hypothesis test is influenced not only by the size of the effect/difference but also by the size of the sample. </a:t>
            </a:r>
          </a:p>
          <a:p>
            <a:r>
              <a:rPr lang="en-US" dirty="0" smtClean="0"/>
              <a:t>Thus, even a very small effect/difference can be significant if it is observed in a very large sample. </a:t>
            </a:r>
          </a:p>
          <a:p>
            <a:r>
              <a:rPr lang="en-US" dirty="0" smtClean="0"/>
              <a:t>Finding a statistically significant result does not necessarily mean a large effect</a:t>
            </a:r>
          </a:p>
          <a:p>
            <a:r>
              <a:rPr lang="en-US" dirty="0" smtClean="0"/>
              <a:t>It is recommended that the hypothesis test be accompanied by a measure of the </a:t>
            </a:r>
            <a:r>
              <a:rPr lang="en-US" b="1" dirty="0" smtClean="0"/>
              <a:t>effect size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Cohen’s measures of effect size are used as standard.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Causal Relationship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Claim that changes in the independent variable </a:t>
            </a:r>
            <a:r>
              <a:rPr lang="en-IE" i="1" dirty="0" smtClean="0"/>
              <a:t>create changes </a:t>
            </a:r>
            <a:r>
              <a:rPr lang="en-IE" dirty="0" smtClean="0"/>
              <a:t>in the dependent variable</a:t>
            </a:r>
          </a:p>
          <a:p>
            <a:pPr lvl="1"/>
            <a:r>
              <a:rPr lang="en-IE" dirty="0" smtClean="0"/>
              <a:t>This is in essence what we mean by </a:t>
            </a:r>
            <a:r>
              <a:rPr lang="en-IE" i="1" dirty="0" smtClean="0"/>
              <a:t>prediction</a:t>
            </a:r>
            <a:r>
              <a:rPr lang="en-IE" dirty="0" smtClean="0"/>
              <a:t> in inferential statistics</a:t>
            </a:r>
          </a:p>
          <a:p>
            <a:r>
              <a:rPr lang="en-IE" dirty="0" smtClean="0"/>
              <a:t>In practice can only assert that one factor causes change in another when you can satisfy the following criteria:</a:t>
            </a:r>
          </a:p>
          <a:p>
            <a:pPr lvl="1"/>
            <a:r>
              <a:rPr lang="en-IE" b="1" dirty="0" smtClean="0"/>
              <a:t>Association</a:t>
            </a:r>
          </a:p>
          <a:p>
            <a:pPr lvl="2"/>
            <a:r>
              <a:rPr lang="en-IE" dirty="0" smtClean="0"/>
              <a:t>There must be a relationship between the two variables</a:t>
            </a:r>
          </a:p>
          <a:p>
            <a:pPr lvl="1"/>
            <a:r>
              <a:rPr lang="en-IE" b="1" dirty="0" smtClean="0"/>
              <a:t>Time order</a:t>
            </a:r>
          </a:p>
          <a:p>
            <a:pPr lvl="2"/>
            <a:r>
              <a:rPr lang="en-IE" dirty="0" smtClean="0"/>
              <a:t>The change in the independent variable </a:t>
            </a:r>
            <a:r>
              <a:rPr lang="en-IE" i="1" dirty="0" smtClean="0"/>
              <a:t>precedes </a:t>
            </a:r>
            <a:r>
              <a:rPr lang="en-IE" dirty="0" smtClean="0"/>
              <a:t>the change in the dependent</a:t>
            </a:r>
          </a:p>
          <a:p>
            <a:pPr lvl="1"/>
            <a:r>
              <a:rPr lang="en-IE" b="1" dirty="0" smtClean="0"/>
              <a:t>Non-spuriousness</a:t>
            </a:r>
          </a:p>
          <a:p>
            <a:pPr lvl="2"/>
            <a:r>
              <a:rPr lang="en-IE" dirty="0" smtClean="0"/>
              <a:t>The effects of a third unmeasured ‘spurious’ factor does not produce the relationship between the two variables</a:t>
            </a:r>
          </a:p>
        </p:txBody>
      </p:sp>
    </p:spTree>
    <p:extLst>
      <p:ext uri="{BB962C8B-B14F-4D97-AF65-F5344CB8AC3E}">
        <p14:creationId xmlns:p14="http://schemas.microsoft.com/office/powerpoint/2010/main" val="10377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Correlation?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is a way of measuring the extent to which two variables are related.</a:t>
            </a:r>
          </a:p>
          <a:p>
            <a:r>
              <a:rPr lang="en-GB" dirty="0" smtClean="0"/>
              <a:t>It measures the pattern of responses across variables.</a:t>
            </a:r>
          </a:p>
          <a:p>
            <a:r>
              <a:rPr lang="en-GB" dirty="0" smtClean="0"/>
              <a:t>It is used to describe the strength and direction of the linear relationship between two variables.</a:t>
            </a:r>
          </a:p>
          <a:p>
            <a:pPr lvl="1"/>
            <a:r>
              <a:rPr lang="en-GB" dirty="0" smtClean="0"/>
              <a:t>Pearson Correlation  (parametric)</a:t>
            </a:r>
          </a:p>
          <a:p>
            <a:pPr lvl="1"/>
            <a:r>
              <a:rPr lang="en-GB" dirty="0" smtClean="0"/>
              <a:t>Spearman Rank Order Correlation (non-parametric</a:t>
            </a:r>
            <a:r>
              <a:rPr lang="en-GB" dirty="0" smtClean="0"/>
              <a:t>)/Kendall Tau Correlation (non-parametric)</a:t>
            </a:r>
            <a:endParaRPr lang="en-GB" dirty="0" smtClean="0"/>
          </a:p>
          <a:p>
            <a:pPr marL="27432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28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Correlation?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We </a:t>
            </a:r>
            <a:r>
              <a:rPr lang="en-GB" dirty="0"/>
              <a:t>need to see whether as one variable increases, the other increases, decreases or stays the same.</a:t>
            </a:r>
          </a:p>
          <a:p>
            <a:pPr lvl="1"/>
            <a:r>
              <a:rPr lang="en-GB" dirty="0"/>
              <a:t>We assess the relationship via the </a:t>
            </a:r>
            <a:r>
              <a:rPr lang="en-GB" b="1" dirty="0"/>
              <a:t>correlation </a:t>
            </a:r>
            <a:r>
              <a:rPr lang="en-GB" b="1" dirty="0" smtClean="0"/>
              <a:t>coefficient r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And by calculating the </a:t>
            </a:r>
            <a:r>
              <a:rPr lang="en-GB" b="1" dirty="0"/>
              <a:t>Covariance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We look at how much each score deviates from the mean.</a:t>
            </a:r>
          </a:p>
          <a:p>
            <a:pPr lvl="1"/>
            <a:r>
              <a:rPr lang="en-GB" dirty="0"/>
              <a:t>If both variables deviate from </a:t>
            </a:r>
            <a:r>
              <a:rPr lang="en-GB" dirty="0" smtClean="0"/>
              <a:t>their </a:t>
            </a:r>
            <a:r>
              <a:rPr lang="en-GB" dirty="0"/>
              <a:t>mean </a:t>
            </a:r>
            <a:r>
              <a:rPr lang="en-GB" dirty="0" smtClean="0"/>
              <a:t>in the same way, </a:t>
            </a:r>
            <a:r>
              <a:rPr lang="en-GB" dirty="0"/>
              <a:t>they are likely to be related</a:t>
            </a:r>
            <a:r>
              <a:rPr lang="en-GB" dirty="0" smtClean="0"/>
              <a:t>.</a:t>
            </a:r>
          </a:p>
          <a:p>
            <a:r>
              <a:rPr lang="en-GB" dirty="0"/>
              <a:t>We can look at a </a:t>
            </a:r>
            <a:r>
              <a:rPr lang="en-GB" dirty="0" smtClean="0"/>
              <a:t>bivariate </a:t>
            </a:r>
            <a:r>
              <a:rPr lang="en-GB" dirty="0"/>
              <a:t>correlation or a partial correlation</a:t>
            </a:r>
          </a:p>
          <a:p>
            <a:pPr lvl="1"/>
            <a:r>
              <a:rPr lang="en-GB" dirty="0" smtClean="0"/>
              <a:t>Bivariate </a:t>
            </a:r>
            <a:r>
              <a:rPr lang="en-GB" dirty="0"/>
              <a:t>– two variables</a:t>
            </a:r>
          </a:p>
          <a:p>
            <a:pPr lvl="1"/>
            <a:r>
              <a:rPr lang="en-GB" dirty="0"/>
              <a:t>Partial – two variables while controlling for another</a:t>
            </a:r>
          </a:p>
          <a:p>
            <a:r>
              <a:rPr lang="en-IE" dirty="0"/>
              <a:t>Pearson’s can be used for interval or ratio data</a:t>
            </a:r>
          </a:p>
          <a:p>
            <a:r>
              <a:rPr lang="en-IE" dirty="0"/>
              <a:t>Spearman’s </a:t>
            </a:r>
            <a:r>
              <a:rPr lang="en-IE" dirty="0" smtClean="0"/>
              <a:t>Rho/Kendall’s tau </a:t>
            </a:r>
            <a:r>
              <a:rPr lang="en-IE" dirty="0"/>
              <a:t>can be used for ordinal or ranked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92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r="22912"/>
          <a:stretch/>
        </p:blipFill>
        <p:spPr bwMode="auto">
          <a:xfrm>
            <a:off x="1255148" y="1285860"/>
            <a:ext cx="608131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09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Chi Square Statistic for difference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frequency data from a sample to test hypotheses about the shape or proportions of a population (categorical variables)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8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2" name="Group 16"/>
          <p:cNvGrpSpPr>
            <a:grpSpLocks noChangeAspect="1"/>
          </p:cNvGrpSpPr>
          <p:nvPr/>
        </p:nvGrpSpPr>
        <p:grpSpPr bwMode="auto">
          <a:xfrm>
            <a:off x="5613400" y="1600200"/>
            <a:ext cx="2106613" cy="2185988"/>
            <a:chOff x="3536" y="1008"/>
            <a:chExt cx="1327" cy="1377"/>
          </a:xfrm>
        </p:grpSpPr>
        <p:sp>
          <p:nvSpPr>
            <p:cNvPr id="14351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536" y="1008"/>
              <a:ext cx="1327" cy="1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3536" y="1008"/>
              <a:ext cx="1327" cy="1377"/>
            </a:xfrm>
            <a:prstGeom prst="rect">
              <a:avLst/>
            </a:prstGeom>
            <a:solidFill>
              <a:srgbClr val="FFFFFF"/>
            </a:solidFill>
            <a:ln w="4763" cap="sq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3687" y="1042"/>
              <a:ext cx="844" cy="1179"/>
            </a:xfrm>
            <a:prstGeom prst="rect">
              <a:avLst/>
            </a:prstGeom>
            <a:solidFill>
              <a:srgbClr val="F0F0F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3687" y="2221"/>
              <a:ext cx="844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891" y="2221"/>
              <a:ext cx="0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4221" y="2250"/>
              <a:ext cx="24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right hemisphere</a:t>
              </a:r>
              <a:endParaRPr lang="en-US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3787" y="2250"/>
              <a:ext cx="235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Left hemisphere</a:t>
              </a:r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4328" y="2221"/>
              <a:ext cx="0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4012" y="2299"/>
              <a:ext cx="20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1">
                  <a:solidFill>
                    <a:srgbClr val="000000"/>
                  </a:solidFill>
                </a:rPr>
                <a:t>lesion site</a:t>
              </a:r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V="1">
              <a:off x="3687" y="1042"/>
              <a:ext cx="0" cy="117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H="1">
              <a:off x="3668" y="2029"/>
              <a:ext cx="1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H="1">
              <a:off x="3668" y="1764"/>
              <a:ext cx="1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H="1">
              <a:off x="3668" y="1499"/>
              <a:ext cx="1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3631" y="1219"/>
              <a:ext cx="48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12</a:t>
              </a:r>
              <a:endParaRPr 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3631" y="1484"/>
              <a:ext cx="48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647" y="1749"/>
              <a:ext cx="3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647" y="2015"/>
              <a:ext cx="3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H="1">
              <a:off x="3668" y="1234"/>
              <a:ext cx="1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 rot="16200000">
              <a:off x="3527" y="1596"/>
              <a:ext cx="14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1">
                  <a:solidFill>
                    <a:srgbClr val="000000"/>
                  </a:solidFill>
                </a:rPr>
                <a:t>95% CI</a:t>
              </a:r>
              <a:endParaRPr lang="en-US"/>
            </a:p>
          </p:txBody>
        </p:sp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3810" y="1798"/>
              <a:ext cx="0" cy="250"/>
            </a:xfrm>
            <a:custGeom>
              <a:avLst/>
              <a:gdLst>
                <a:gd name="T0" fmla="*/ 1814 h 1814"/>
                <a:gd name="T1" fmla="*/ 0 h 1814"/>
                <a:gd name="T2" fmla="*/ 1814 h 18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14">
                  <a:moveTo>
                    <a:pt x="0" y="1814"/>
                  </a:moveTo>
                  <a:lnTo>
                    <a:pt x="0" y="0"/>
                  </a:lnTo>
                  <a:lnTo>
                    <a:pt x="0" y="1814"/>
                  </a:lnTo>
                  <a:close/>
                </a:path>
              </a:pathLst>
            </a:custGeom>
            <a:solidFill>
              <a:srgbClr val="3E58AC"/>
            </a:solidFill>
            <a:ln w="4763" cap="sq">
              <a:solidFill>
                <a:srgbClr val="3E58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2" name="Freeform 36"/>
            <p:cNvSpPr>
              <a:spLocks/>
            </p:cNvSpPr>
            <p:nvPr/>
          </p:nvSpPr>
          <p:spPr bwMode="auto">
            <a:xfrm>
              <a:off x="3790" y="1798"/>
              <a:ext cx="40" cy="250"/>
            </a:xfrm>
            <a:custGeom>
              <a:avLst/>
              <a:gdLst>
                <a:gd name="T0" fmla="*/ 0 w 304"/>
                <a:gd name="T1" fmla="*/ 1814 h 1814"/>
                <a:gd name="T2" fmla="*/ 152 w 304"/>
                <a:gd name="T3" fmla="*/ 1814 h 1814"/>
                <a:gd name="T4" fmla="*/ 152 w 304"/>
                <a:gd name="T5" fmla="*/ 0 h 1814"/>
                <a:gd name="T6" fmla="*/ 0 w 304"/>
                <a:gd name="T7" fmla="*/ 0 h 1814"/>
                <a:gd name="T8" fmla="*/ 304 w 304"/>
                <a:gd name="T9" fmla="*/ 0 h 1814"/>
                <a:gd name="T10" fmla="*/ 152 w 304"/>
                <a:gd name="T11" fmla="*/ 0 h 1814"/>
                <a:gd name="T12" fmla="*/ 152 w 304"/>
                <a:gd name="T13" fmla="*/ 1814 h 1814"/>
                <a:gd name="T14" fmla="*/ 304 w 304"/>
                <a:gd name="T15" fmla="*/ 1814 h 1814"/>
                <a:gd name="T16" fmla="*/ 0 w 304"/>
                <a:gd name="T17" fmla="*/ 1814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1814">
                  <a:moveTo>
                    <a:pt x="0" y="1814"/>
                  </a:moveTo>
                  <a:lnTo>
                    <a:pt x="152" y="181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152" y="0"/>
                  </a:lnTo>
                  <a:lnTo>
                    <a:pt x="152" y="1814"/>
                  </a:lnTo>
                  <a:lnTo>
                    <a:pt x="304" y="1814"/>
                  </a:lnTo>
                  <a:lnTo>
                    <a:pt x="0" y="1814"/>
                  </a:lnTo>
                </a:path>
              </a:pathLst>
            </a:custGeom>
            <a:noFill/>
            <a:ln w="4763" cap="flat">
              <a:solidFill>
                <a:srgbClr val="3E58A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3" name="Freeform 37"/>
            <p:cNvSpPr>
              <a:spLocks/>
            </p:cNvSpPr>
            <p:nvPr/>
          </p:nvSpPr>
          <p:spPr bwMode="auto">
            <a:xfrm>
              <a:off x="4247" y="1125"/>
              <a:ext cx="0" cy="244"/>
            </a:xfrm>
            <a:custGeom>
              <a:avLst/>
              <a:gdLst>
                <a:gd name="T0" fmla="*/ 1772 h 1772"/>
                <a:gd name="T1" fmla="*/ 0 h 1772"/>
                <a:gd name="T2" fmla="*/ 1772 h 17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2">
                  <a:moveTo>
                    <a:pt x="0" y="1772"/>
                  </a:moveTo>
                  <a:lnTo>
                    <a:pt x="0" y="0"/>
                  </a:lnTo>
                  <a:lnTo>
                    <a:pt x="0" y="1772"/>
                  </a:lnTo>
                  <a:close/>
                </a:path>
              </a:pathLst>
            </a:custGeom>
            <a:solidFill>
              <a:srgbClr val="3E58AC"/>
            </a:solidFill>
            <a:ln w="4763" cap="flat">
              <a:solidFill>
                <a:srgbClr val="3E58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4227" y="1125"/>
              <a:ext cx="40" cy="244"/>
            </a:xfrm>
            <a:custGeom>
              <a:avLst/>
              <a:gdLst>
                <a:gd name="T0" fmla="*/ 0 w 304"/>
                <a:gd name="T1" fmla="*/ 1772 h 1772"/>
                <a:gd name="T2" fmla="*/ 152 w 304"/>
                <a:gd name="T3" fmla="*/ 1772 h 1772"/>
                <a:gd name="T4" fmla="*/ 152 w 304"/>
                <a:gd name="T5" fmla="*/ 0 h 1772"/>
                <a:gd name="T6" fmla="*/ 0 w 304"/>
                <a:gd name="T7" fmla="*/ 0 h 1772"/>
                <a:gd name="T8" fmla="*/ 304 w 304"/>
                <a:gd name="T9" fmla="*/ 0 h 1772"/>
                <a:gd name="T10" fmla="*/ 152 w 304"/>
                <a:gd name="T11" fmla="*/ 0 h 1772"/>
                <a:gd name="T12" fmla="*/ 152 w 304"/>
                <a:gd name="T13" fmla="*/ 1772 h 1772"/>
                <a:gd name="T14" fmla="*/ 304 w 304"/>
                <a:gd name="T15" fmla="*/ 1772 h 1772"/>
                <a:gd name="T16" fmla="*/ 0 w 304"/>
                <a:gd name="T17" fmla="*/ 1772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1772">
                  <a:moveTo>
                    <a:pt x="0" y="1772"/>
                  </a:moveTo>
                  <a:lnTo>
                    <a:pt x="152" y="1772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152" y="0"/>
                  </a:lnTo>
                  <a:lnTo>
                    <a:pt x="152" y="1772"/>
                  </a:lnTo>
                  <a:lnTo>
                    <a:pt x="304" y="1772"/>
                  </a:lnTo>
                  <a:lnTo>
                    <a:pt x="0" y="1772"/>
                  </a:lnTo>
                </a:path>
              </a:pathLst>
            </a:custGeom>
            <a:noFill/>
            <a:ln w="4763" cap="flat">
              <a:solidFill>
                <a:srgbClr val="3E58A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5" name="Freeform 39"/>
            <p:cNvSpPr>
              <a:spLocks/>
            </p:cNvSpPr>
            <p:nvPr/>
          </p:nvSpPr>
          <p:spPr bwMode="auto">
            <a:xfrm>
              <a:off x="3971" y="1796"/>
              <a:ext cx="0" cy="227"/>
            </a:xfrm>
            <a:custGeom>
              <a:avLst/>
              <a:gdLst>
                <a:gd name="T0" fmla="*/ 1649 h 1649"/>
                <a:gd name="T1" fmla="*/ 0 h 1649"/>
                <a:gd name="T2" fmla="*/ 1649 h 16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649">
                  <a:moveTo>
                    <a:pt x="0" y="1649"/>
                  </a:moveTo>
                  <a:lnTo>
                    <a:pt x="0" y="0"/>
                  </a:lnTo>
                  <a:lnTo>
                    <a:pt x="0" y="1649"/>
                  </a:lnTo>
                  <a:close/>
                </a:path>
              </a:pathLst>
            </a:custGeom>
            <a:solidFill>
              <a:srgbClr val="2EB848"/>
            </a:solidFill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3951" y="1796"/>
              <a:ext cx="41" cy="227"/>
            </a:xfrm>
            <a:custGeom>
              <a:avLst/>
              <a:gdLst>
                <a:gd name="T0" fmla="*/ 0 w 304"/>
                <a:gd name="T1" fmla="*/ 1649 h 1649"/>
                <a:gd name="T2" fmla="*/ 152 w 304"/>
                <a:gd name="T3" fmla="*/ 1649 h 1649"/>
                <a:gd name="T4" fmla="*/ 152 w 304"/>
                <a:gd name="T5" fmla="*/ 0 h 1649"/>
                <a:gd name="T6" fmla="*/ 0 w 304"/>
                <a:gd name="T7" fmla="*/ 0 h 1649"/>
                <a:gd name="T8" fmla="*/ 304 w 304"/>
                <a:gd name="T9" fmla="*/ 0 h 1649"/>
                <a:gd name="T10" fmla="*/ 152 w 304"/>
                <a:gd name="T11" fmla="*/ 0 h 1649"/>
                <a:gd name="T12" fmla="*/ 152 w 304"/>
                <a:gd name="T13" fmla="*/ 1649 h 1649"/>
                <a:gd name="T14" fmla="*/ 304 w 304"/>
                <a:gd name="T15" fmla="*/ 1649 h 1649"/>
                <a:gd name="T16" fmla="*/ 0 w 304"/>
                <a:gd name="T17" fmla="*/ 164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1649">
                  <a:moveTo>
                    <a:pt x="0" y="1649"/>
                  </a:moveTo>
                  <a:lnTo>
                    <a:pt x="152" y="1649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152" y="0"/>
                  </a:lnTo>
                  <a:lnTo>
                    <a:pt x="152" y="1649"/>
                  </a:lnTo>
                  <a:lnTo>
                    <a:pt x="304" y="1649"/>
                  </a:lnTo>
                  <a:lnTo>
                    <a:pt x="0" y="1649"/>
                  </a:lnTo>
                </a:path>
              </a:pathLst>
            </a:custGeom>
            <a:noFill/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4408" y="1922"/>
              <a:ext cx="0" cy="188"/>
            </a:xfrm>
            <a:custGeom>
              <a:avLst/>
              <a:gdLst>
                <a:gd name="T0" fmla="*/ 1370 h 1370"/>
                <a:gd name="T1" fmla="*/ 0 h 1370"/>
                <a:gd name="T2" fmla="*/ 1370 h 13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70">
                  <a:moveTo>
                    <a:pt x="0" y="1370"/>
                  </a:moveTo>
                  <a:lnTo>
                    <a:pt x="0" y="0"/>
                  </a:lnTo>
                  <a:lnTo>
                    <a:pt x="0" y="1370"/>
                  </a:lnTo>
                  <a:close/>
                </a:path>
              </a:pathLst>
            </a:custGeom>
            <a:solidFill>
              <a:srgbClr val="2EB848"/>
            </a:solidFill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8" name="Freeform 42"/>
            <p:cNvSpPr>
              <a:spLocks/>
            </p:cNvSpPr>
            <p:nvPr/>
          </p:nvSpPr>
          <p:spPr bwMode="auto">
            <a:xfrm>
              <a:off x="4388" y="1922"/>
              <a:ext cx="40" cy="188"/>
            </a:xfrm>
            <a:custGeom>
              <a:avLst/>
              <a:gdLst>
                <a:gd name="T0" fmla="*/ 0 w 304"/>
                <a:gd name="T1" fmla="*/ 1370 h 1370"/>
                <a:gd name="T2" fmla="*/ 152 w 304"/>
                <a:gd name="T3" fmla="*/ 1370 h 1370"/>
                <a:gd name="T4" fmla="*/ 152 w 304"/>
                <a:gd name="T5" fmla="*/ 0 h 1370"/>
                <a:gd name="T6" fmla="*/ 0 w 304"/>
                <a:gd name="T7" fmla="*/ 0 h 1370"/>
                <a:gd name="T8" fmla="*/ 304 w 304"/>
                <a:gd name="T9" fmla="*/ 0 h 1370"/>
                <a:gd name="T10" fmla="*/ 152 w 304"/>
                <a:gd name="T11" fmla="*/ 0 h 1370"/>
                <a:gd name="T12" fmla="*/ 152 w 304"/>
                <a:gd name="T13" fmla="*/ 1370 h 1370"/>
                <a:gd name="T14" fmla="*/ 304 w 304"/>
                <a:gd name="T15" fmla="*/ 1370 h 1370"/>
                <a:gd name="T16" fmla="*/ 0 w 304"/>
                <a:gd name="T17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1370">
                  <a:moveTo>
                    <a:pt x="0" y="1370"/>
                  </a:moveTo>
                  <a:lnTo>
                    <a:pt x="152" y="1370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152" y="0"/>
                  </a:lnTo>
                  <a:lnTo>
                    <a:pt x="152" y="1370"/>
                  </a:lnTo>
                  <a:lnTo>
                    <a:pt x="304" y="1370"/>
                  </a:lnTo>
                  <a:lnTo>
                    <a:pt x="0" y="1370"/>
                  </a:lnTo>
                </a:path>
              </a:pathLst>
            </a:custGeom>
            <a:noFill/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9" name="Oval 43"/>
            <p:cNvSpPr>
              <a:spLocks noChangeArrowheads="1"/>
            </p:cNvSpPr>
            <p:nvPr/>
          </p:nvSpPr>
          <p:spPr bwMode="auto">
            <a:xfrm>
              <a:off x="3801" y="1914"/>
              <a:ext cx="18" cy="18"/>
            </a:xfrm>
            <a:prstGeom prst="ellipse">
              <a:avLst/>
            </a:prstGeom>
            <a:noFill/>
            <a:ln w="4763">
              <a:solidFill>
                <a:srgbClr val="3E58A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4238" y="1238"/>
              <a:ext cx="18" cy="18"/>
            </a:xfrm>
            <a:prstGeom prst="ellipse">
              <a:avLst/>
            </a:prstGeom>
            <a:noFill/>
            <a:ln w="4763">
              <a:solidFill>
                <a:srgbClr val="3E58A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81" name="Oval 45"/>
            <p:cNvSpPr>
              <a:spLocks noChangeArrowheads="1"/>
            </p:cNvSpPr>
            <p:nvPr/>
          </p:nvSpPr>
          <p:spPr bwMode="auto">
            <a:xfrm>
              <a:off x="3962" y="1901"/>
              <a:ext cx="18" cy="18"/>
            </a:xfrm>
            <a:prstGeom prst="ellipse">
              <a:avLst/>
            </a:prstGeom>
            <a:noFill/>
            <a:ln w="4763">
              <a:solidFill>
                <a:srgbClr val="2EB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82" name="Oval 46"/>
            <p:cNvSpPr>
              <a:spLocks noChangeArrowheads="1"/>
            </p:cNvSpPr>
            <p:nvPr/>
          </p:nvSpPr>
          <p:spPr bwMode="auto">
            <a:xfrm>
              <a:off x="4399" y="2007"/>
              <a:ext cx="18" cy="18"/>
            </a:xfrm>
            <a:prstGeom prst="ellipse">
              <a:avLst/>
            </a:prstGeom>
            <a:noFill/>
            <a:ln w="4763">
              <a:solidFill>
                <a:srgbClr val="2EB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83" name="Freeform 47"/>
            <p:cNvSpPr>
              <a:spLocks/>
            </p:cNvSpPr>
            <p:nvPr/>
          </p:nvSpPr>
          <p:spPr bwMode="auto">
            <a:xfrm>
              <a:off x="4630" y="1047"/>
              <a:ext cx="18" cy="38"/>
            </a:xfrm>
            <a:custGeom>
              <a:avLst/>
              <a:gdLst>
                <a:gd name="T0" fmla="*/ 69 w 137"/>
                <a:gd name="T1" fmla="*/ 0 h 275"/>
                <a:gd name="T2" fmla="*/ 69 w 137"/>
                <a:gd name="T3" fmla="*/ 275 h 275"/>
                <a:gd name="T4" fmla="*/ 0 w 137"/>
                <a:gd name="T5" fmla="*/ 275 h 275"/>
                <a:gd name="T6" fmla="*/ 137 w 137"/>
                <a:gd name="T7" fmla="*/ 275 h 275"/>
                <a:gd name="T8" fmla="*/ 69 w 137"/>
                <a:gd name="T9" fmla="*/ 275 h 275"/>
                <a:gd name="T10" fmla="*/ 69 w 137"/>
                <a:gd name="T11" fmla="*/ 0 h 275"/>
                <a:gd name="T12" fmla="*/ 0 w 137"/>
                <a:gd name="T13" fmla="*/ 0 h 275"/>
                <a:gd name="T14" fmla="*/ 137 w 137"/>
                <a:gd name="T15" fmla="*/ 0 h 275"/>
                <a:gd name="T16" fmla="*/ 69 w 137"/>
                <a:gd name="T1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75">
                  <a:moveTo>
                    <a:pt x="69" y="0"/>
                  </a:moveTo>
                  <a:lnTo>
                    <a:pt x="69" y="275"/>
                  </a:lnTo>
                  <a:lnTo>
                    <a:pt x="0" y="275"/>
                  </a:lnTo>
                  <a:lnTo>
                    <a:pt x="137" y="275"/>
                  </a:lnTo>
                  <a:lnTo>
                    <a:pt x="69" y="275"/>
                  </a:lnTo>
                  <a:lnTo>
                    <a:pt x="69" y="0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69" y="0"/>
                  </a:lnTo>
                </a:path>
              </a:pathLst>
            </a:custGeom>
            <a:solidFill>
              <a:srgbClr val="3E58AC"/>
            </a:solidFill>
            <a:ln w="4763" cap="flat">
              <a:solidFill>
                <a:srgbClr val="3E58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84" name="Freeform 48"/>
            <p:cNvSpPr>
              <a:spLocks/>
            </p:cNvSpPr>
            <p:nvPr/>
          </p:nvSpPr>
          <p:spPr bwMode="auto">
            <a:xfrm>
              <a:off x="4630" y="1095"/>
              <a:ext cx="18" cy="38"/>
            </a:xfrm>
            <a:custGeom>
              <a:avLst/>
              <a:gdLst>
                <a:gd name="T0" fmla="*/ 69 w 137"/>
                <a:gd name="T1" fmla="*/ 0 h 276"/>
                <a:gd name="T2" fmla="*/ 69 w 137"/>
                <a:gd name="T3" fmla="*/ 276 h 276"/>
                <a:gd name="T4" fmla="*/ 0 w 137"/>
                <a:gd name="T5" fmla="*/ 276 h 276"/>
                <a:gd name="T6" fmla="*/ 137 w 137"/>
                <a:gd name="T7" fmla="*/ 276 h 276"/>
                <a:gd name="T8" fmla="*/ 69 w 137"/>
                <a:gd name="T9" fmla="*/ 276 h 276"/>
                <a:gd name="T10" fmla="*/ 69 w 137"/>
                <a:gd name="T11" fmla="*/ 0 h 276"/>
                <a:gd name="T12" fmla="*/ 0 w 137"/>
                <a:gd name="T13" fmla="*/ 0 h 276"/>
                <a:gd name="T14" fmla="*/ 137 w 137"/>
                <a:gd name="T15" fmla="*/ 0 h 276"/>
                <a:gd name="T16" fmla="*/ 69 w 137"/>
                <a:gd name="T1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76">
                  <a:moveTo>
                    <a:pt x="69" y="0"/>
                  </a:moveTo>
                  <a:lnTo>
                    <a:pt x="69" y="276"/>
                  </a:lnTo>
                  <a:lnTo>
                    <a:pt x="0" y="276"/>
                  </a:lnTo>
                  <a:lnTo>
                    <a:pt x="137" y="276"/>
                  </a:lnTo>
                  <a:lnTo>
                    <a:pt x="69" y="276"/>
                  </a:lnTo>
                  <a:lnTo>
                    <a:pt x="69" y="0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69" y="0"/>
                  </a:lnTo>
                </a:path>
              </a:pathLst>
            </a:custGeom>
            <a:solidFill>
              <a:srgbClr val="2EB848"/>
            </a:solidFill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4668" y="1094"/>
              <a:ext cx="92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infer</a:t>
              </a:r>
              <a:endParaRPr lang="en-US"/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4668" y="1046"/>
              <a:ext cx="11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comp</a:t>
              </a:r>
              <a:endParaRPr lang="en-US"/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/>
          <a:lstStyle/>
          <a:p>
            <a:r>
              <a:rPr lang="en-GB" dirty="0" smtClean="0"/>
              <a:t>t-tests - Parametric</a:t>
            </a:r>
            <a:endParaRPr lang="en-US" dirty="0"/>
          </a:p>
        </p:txBody>
      </p:sp>
      <p:pic>
        <p:nvPicPr>
          <p:cNvPr id="14345" name="Picture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773238"/>
            <a:ext cx="3427412" cy="1504950"/>
          </a:xfrm>
          <a:noFill/>
          <a:ln/>
        </p:spPr>
      </p:pic>
      <p:sp>
        <p:nvSpPr>
          <p:cNvPr id="14339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Compare the </a:t>
            </a:r>
            <a:r>
              <a:rPr lang="en-GB" sz="2400" b="1" dirty="0"/>
              <a:t>mean</a:t>
            </a:r>
            <a:r>
              <a:rPr lang="en-GB" sz="2400" dirty="0"/>
              <a:t> between 2 </a:t>
            </a:r>
            <a:r>
              <a:rPr lang="en-GB" sz="2400" dirty="0" smtClean="0"/>
              <a:t>samples/groups/conditions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charset="-122"/>
              </a:rPr>
              <a:t>if 2 samples are taken from the same population, then they should have fairly similar means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CN" sz="2400" b="1" dirty="0">
                <a:ea typeface="宋体" charset="-122"/>
                <a:sym typeface="Wingdings" pitchFamily="2" charset="2"/>
              </a:rPr>
              <a:t>	</a:t>
            </a:r>
            <a:r>
              <a:rPr lang="en-US" altLang="zh-CN" sz="2400" dirty="0">
                <a:ea typeface="宋体" charset="-122"/>
              </a:rPr>
              <a:t> if </a:t>
            </a:r>
            <a:r>
              <a:rPr lang="en-US" altLang="zh-CN" sz="2400" b="1" dirty="0">
                <a:ea typeface="宋体" charset="-122"/>
              </a:rPr>
              <a:t>2 means are statistically different</a:t>
            </a:r>
            <a:r>
              <a:rPr lang="en-US" altLang="zh-CN" sz="2400" dirty="0">
                <a:ea typeface="宋体" charset="-122"/>
              </a:rPr>
              <a:t>, then the samples are likely to be drawn from 2 different populations, </a:t>
            </a:r>
            <a:r>
              <a:rPr lang="en-US" altLang="zh-CN" sz="2400" dirty="0" smtClean="0">
                <a:ea typeface="宋体" charset="-122"/>
              </a:rPr>
              <a:t>i.e. </a:t>
            </a:r>
            <a:r>
              <a:rPr lang="en-US" altLang="zh-CN" sz="2400" b="1" dirty="0">
                <a:ea typeface="宋体" charset="-122"/>
              </a:rPr>
              <a:t>they really are different</a:t>
            </a:r>
            <a:r>
              <a:rPr lang="en-GB" altLang="zh-CN" sz="2400" b="1" dirty="0">
                <a:ea typeface="宋体" charset="-122"/>
              </a:rPr>
              <a:t>  </a:t>
            </a:r>
            <a:endParaRPr lang="en-US" sz="2400" b="1" dirty="0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235825" y="1628775"/>
            <a:ext cx="431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795963" y="3573463"/>
            <a:ext cx="15128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/>
              <a:t>Exp. 1            Exp. 2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746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-8400"/>
            <a:ext cx="8229600" cy="1143000"/>
          </a:xfrm>
        </p:spPr>
        <p:txBody>
          <a:bodyPr/>
          <a:lstStyle/>
          <a:p>
            <a:r>
              <a:rPr lang="en-GB" dirty="0"/>
              <a:t>Types of t-tests</a:t>
            </a:r>
            <a:endParaRPr lang="en-US" dirty="0"/>
          </a:p>
        </p:txBody>
      </p:sp>
      <p:graphicFrame>
        <p:nvGraphicFramePr>
          <p:cNvPr id="18464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642355"/>
              </p:ext>
            </p:extLst>
          </p:nvPr>
        </p:nvGraphicFramePr>
        <p:xfrm>
          <a:off x="385763" y="1196753"/>
          <a:ext cx="8229600" cy="4440021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3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Independent Samples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Related Samples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also called dependent means test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Interval measures/ parametric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Independent samples t-test</a:t>
                      </a: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Paired samples t-test**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Ordinal/ non-parametric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Mann-Whitney U-Test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Wilcoxon test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793584" y="5661248"/>
            <a:ext cx="82089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zh-CN" sz="1600" dirty="0">
                <a:ea typeface="宋体" charset="-122"/>
              </a:rPr>
              <a:t>* 2 </a:t>
            </a:r>
            <a:r>
              <a:rPr lang="en-GB" altLang="zh-CN" sz="1600" dirty="0" smtClean="0">
                <a:ea typeface="宋体" charset="-122"/>
              </a:rPr>
              <a:t>different groups of participants</a:t>
            </a:r>
            <a:endParaRPr lang="en-GB" altLang="zh-CN" sz="1600" dirty="0"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en-GB" altLang="zh-CN" sz="1600" dirty="0">
                <a:ea typeface="宋体" charset="-122"/>
              </a:rPr>
              <a:t>** 2 </a:t>
            </a:r>
            <a:r>
              <a:rPr lang="en-GB" altLang="zh-CN" sz="1600" dirty="0" smtClean="0">
                <a:ea typeface="宋体" charset="-122"/>
              </a:rPr>
              <a:t>same </a:t>
            </a:r>
            <a:r>
              <a:rPr lang="en-GB" altLang="zh-CN" sz="1600" dirty="0">
                <a:ea typeface="宋体" charset="-122"/>
              </a:rPr>
              <a:t>participants </a:t>
            </a:r>
            <a:r>
              <a:rPr lang="en-GB" altLang="zh-CN" sz="1600" dirty="0" smtClean="0">
                <a:ea typeface="宋体" charset="-122"/>
              </a:rPr>
              <a:t>measured at two different points</a:t>
            </a:r>
            <a:endParaRPr lang="en-US" sz="1600" dirty="0"/>
          </a:p>
        </p:txBody>
      </p:sp>
      <p:pic>
        <p:nvPicPr>
          <p:cNvPr id="18466" name="Picture 34" descr="s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03" y="3573016"/>
            <a:ext cx="719138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7" name="Picture 35" descr="sample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45" y="3567642"/>
            <a:ext cx="595312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8" name="Picture 36" descr="s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48592"/>
            <a:ext cx="719138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70" name="Picture 38" descr="old simps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93654"/>
            <a:ext cx="717550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Mann-Whitney test (non-parametric)</a:t>
            </a:r>
            <a:endParaRPr lang="en-I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It is used to test the null hypothesis that two samples come from the same population (i.e. have the same median) </a:t>
            </a:r>
            <a:endParaRPr lang="en-IE" dirty="0" smtClean="0"/>
          </a:p>
          <a:p>
            <a:r>
              <a:rPr lang="en-IE" dirty="0" smtClean="0"/>
              <a:t>Or whether </a:t>
            </a:r>
            <a:r>
              <a:rPr lang="en-IE" dirty="0"/>
              <a:t>observations in one sample tend to be larger than observations in the other</a:t>
            </a:r>
            <a:r>
              <a:rPr lang="en-IE" dirty="0" smtClean="0"/>
              <a:t>.</a:t>
            </a:r>
          </a:p>
          <a:p>
            <a:r>
              <a:rPr lang="en-IE" dirty="0" smtClean="0"/>
              <a:t>Compares </a:t>
            </a:r>
            <a:r>
              <a:rPr lang="en-IE" dirty="0"/>
              <a:t>the medians from two populations and works when the </a:t>
            </a:r>
            <a:r>
              <a:rPr lang="en-IE" i="1" dirty="0"/>
              <a:t>Y</a:t>
            </a:r>
            <a:r>
              <a:rPr lang="en-IE" dirty="0"/>
              <a:t> variable is </a:t>
            </a:r>
            <a:r>
              <a:rPr lang="en-IE" b="1" dirty="0" smtClean="0"/>
              <a:t>continuous</a:t>
            </a:r>
            <a:r>
              <a:rPr lang="en-IE" dirty="0" smtClean="0"/>
              <a:t> and </a:t>
            </a:r>
            <a:r>
              <a:rPr lang="en-IE" dirty="0"/>
              <a:t>the </a:t>
            </a:r>
            <a:r>
              <a:rPr lang="en-IE" i="1" dirty="0"/>
              <a:t>X</a:t>
            </a:r>
            <a:r>
              <a:rPr lang="en-IE" dirty="0"/>
              <a:t> variable is </a:t>
            </a:r>
            <a:r>
              <a:rPr lang="en-IE" b="1" dirty="0"/>
              <a:t>discrete</a:t>
            </a:r>
            <a:r>
              <a:rPr lang="en-IE" dirty="0"/>
              <a:t> with two attributes. </a:t>
            </a:r>
            <a:endParaRPr lang="en-IE" dirty="0" smtClean="0"/>
          </a:p>
          <a:p>
            <a:pPr lvl="1"/>
            <a:r>
              <a:rPr lang="en-IE" dirty="0" smtClean="0"/>
              <a:t>Of </a:t>
            </a:r>
            <a:r>
              <a:rPr lang="en-IE" dirty="0"/>
              <a:t>course, the Mann-Whitney test can also be used for normally distributed data, but in that case it is less powerful than the 2-sample </a:t>
            </a:r>
            <a:r>
              <a:rPr lang="en-IE" i="1" dirty="0"/>
              <a:t>t</a:t>
            </a:r>
            <a:r>
              <a:rPr lang="en-IE" dirty="0"/>
              <a:t>-test</a:t>
            </a:r>
            <a:r>
              <a:rPr lang="en-IE" dirty="0" smtClean="0"/>
              <a:t>.</a:t>
            </a:r>
          </a:p>
          <a:p>
            <a:r>
              <a:rPr lang="en-IE" dirty="0"/>
              <a:t>The U value for each group is calculated by subtracting the possible minimum rank which the group can take from the sum of the ranks, and the smallest U value is used for the test</a:t>
            </a:r>
            <a:r>
              <a:rPr lang="en-IE" dirty="0" smtClean="0"/>
              <a:t>.</a:t>
            </a:r>
          </a:p>
          <a:p>
            <a:r>
              <a:rPr lang="en-IE" dirty="0"/>
              <a:t>U value is compared to table of critical values depending on the size of each sample </a:t>
            </a:r>
          </a:p>
          <a:p>
            <a:pPr lvl="1"/>
            <a:r>
              <a:rPr lang="en-IE" dirty="0"/>
              <a:t>U value must be </a:t>
            </a:r>
            <a:r>
              <a:rPr lang="en-IE" i="1" dirty="0"/>
              <a:t>equal to or less than critical value 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12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Comparing two related conditions: the Wilcoxon signed-rank test  (non-parametric)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Uses:</a:t>
            </a:r>
          </a:p>
          <a:p>
            <a:pPr lvl="1"/>
            <a:r>
              <a:rPr lang="en-GB" dirty="0" smtClean="0"/>
              <a:t>To compare two sets of scores, when these scores come from the same participants.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38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Comparison of more than 2 samples</a:t>
            </a:r>
            <a:endParaRPr lang="en-US" sz="4000" dirty="0"/>
          </a:p>
        </p:txBody>
      </p:sp>
      <p:pic>
        <p:nvPicPr>
          <p:cNvPr id="9227" name="Picture 11" descr="Fortune Teller 0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6135" y="1018559"/>
            <a:ext cx="1544637" cy="213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5796136" y="3508082"/>
            <a:ext cx="3024336" cy="2729230"/>
          </a:xfrm>
          <a:prstGeom prst="cloudCallout">
            <a:avLst>
              <a:gd name="adj1" fmla="val -15783"/>
              <a:gd name="adj2" fmla="val -59835"/>
            </a:avLst>
          </a:prstGeom>
          <a:solidFill>
            <a:srgbClr val="FFCC00"/>
          </a:solidFill>
          <a:ln w="1587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sz="2000" dirty="0"/>
              <a:t>Tell me the difference between these groups…</a:t>
            </a:r>
          </a:p>
          <a:p>
            <a:pPr algn="ctr"/>
            <a:r>
              <a:rPr lang="en-GB" sz="2000" dirty="0"/>
              <a:t>Thank God I have </a:t>
            </a:r>
            <a:r>
              <a:rPr lang="en-GB" sz="2000" b="1" dirty="0"/>
              <a:t>ANOVA</a:t>
            </a:r>
            <a:endParaRPr lang="en-US" sz="2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52387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24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ANOVA - Parametric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dirty="0" err="1">
                <a:solidFill>
                  <a:srgbClr val="00CC00"/>
                </a:solidFill>
              </a:rPr>
              <a:t>AN</a:t>
            </a:r>
            <a:r>
              <a:rPr lang="en-GB" dirty="0" err="1"/>
              <a:t>alysis</a:t>
            </a:r>
            <a:r>
              <a:rPr lang="en-GB" dirty="0"/>
              <a:t> </a:t>
            </a:r>
            <a:r>
              <a:rPr lang="en-GB" dirty="0">
                <a:solidFill>
                  <a:srgbClr val="00CC00"/>
                </a:solidFill>
              </a:rPr>
              <a:t>O</a:t>
            </a:r>
            <a:r>
              <a:rPr lang="en-GB" dirty="0"/>
              <a:t>f </a:t>
            </a:r>
            <a:r>
              <a:rPr lang="en-GB" dirty="0" err="1">
                <a:solidFill>
                  <a:srgbClr val="00CC00"/>
                </a:solidFill>
              </a:rPr>
              <a:t>VA</a:t>
            </a:r>
            <a:r>
              <a:rPr lang="en-GB" dirty="0" err="1"/>
              <a:t>riance</a:t>
            </a:r>
            <a:r>
              <a:rPr lang="en-GB" dirty="0"/>
              <a:t> (</a:t>
            </a:r>
            <a:r>
              <a:rPr lang="en-GB" dirty="0">
                <a:solidFill>
                  <a:srgbClr val="00CC00"/>
                </a:solidFill>
              </a:rPr>
              <a:t>ANOVA</a:t>
            </a:r>
            <a:r>
              <a:rPr lang="en-GB" dirty="0"/>
              <a:t>) </a:t>
            </a:r>
          </a:p>
          <a:p>
            <a:pPr lvl="1">
              <a:spcBef>
                <a:spcPct val="0"/>
              </a:spcBef>
            </a:pPr>
            <a:r>
              <a:rPr lang="en-GB" sz="2400" dirty="0"/>
              <a:t>Still compares the differences in means between groups but it uses the variance of data to “decide” if means are </a:t>
            </a:r>
            <a:r>
              <a:rPr lang="en-GB" sz="2400" dirty="0" smtClean="0"/>
              <a:t>different</a:t>
            </a:r>
          </a:p>
          <a:p>
            <a:pPr lvl="1">
              <a:spcBef>
                <a:spcPct val="0"/>
              </a:spcBef>
            </a:pPr>
            <a:r>
              <a:rPr lang="en-GB" sz="2400" dirty="0" smtClean="0"/>
              <a:t>Really is ANOVASMD (</a:t>
            </a:r>
            <a:r>
              <a:rPr lang="en-GB" sz="2400" b="1" dirty="0" smtClean="0"/>
              <a:t>An</a:t>
            </a:r>
            <a:r>
              <a:rPr lang="en-GB" sz="2400" dirty="0" smtClean="0"/>
              <a:t>alysis </a:t>
            </a:r>
            <a:r>
              <a:rPr lang="en-GB" sz="2400" b="1" dirty="0" smtClean="0"/>
              <a:t>o</a:t>
            </a:r>
            <a:r>
              <a:rPr lang="en-GB" sz="2400" dirty="0" smtClean="0"/>
              <a:t>f </a:t>
            </a:r>
            <a:r>
              <a:rPr lang="en-GB" sz="2400" b="1" dirty="0" smtClean="0"/>
              <a:t>va</a:t>
            </a:r>
            <a:r>
              <a:rPr lang="en-GB" sz="2400" dirty="0" smtClean="0"/>
              <a:t>riance to </a:t>
            </a:r>
            <a:r>
              <a:rPr lang="en-GB" sz="2400" b="1" dirty="0" smtClean="0"/>
              <a:t>s</a:t>
            </a:r>
            <a:r>
              <a:rPr lang="en-GB" sz="2400" dirty="0" smtClean="0"/>
              <a:t>ee if </a:t>
            </a:r>
            <a:r>
              <a:rPr lang="en-GB" sz="2400" b="1" dirty="0" smtClean="0"/>
              <a:t>m</a:t>
            </a:r>
            <a:r>
              <a:rPr lang="en-GB" sz="2400" dirty="0" smtClean="0"/>
              <a:t>eans are </a:t>
            </a:r>
            <a:r>
              <a:rPr lang="en-GB" sz="2400" b="1" dirty="0" smtClean="0"/>
              <a:t>d</a:t>
            </a:r>
            <a:r>
              <a:rPr lang="en-GB" sz="2400" dirty="0" smtClean="0"/>
              <a:t>ifferent)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Looks </a:t>
            </a:r>
            <a:r>
              <a:rPr lang="en-US" dirty="0"/>
              <a:t>to see what the variation (variance) is </a:t>
            </a:r>
            <a:r>
              <a:rPr lang="en-US" i="1" dirty="0"/>
              <a:t>within</a:t>
            </a:r>
            <a:r>
              <a:rPr lang="en-US" dirty="0"/>
              <a:t> the </a:t>
            </a:r>
            <a:r>
              <a:rPr lang="en-US" dirty="0" smtClean="0"/>
              <a:t>groups</a:t>
            </a:r>
          </a:p>
          <a:p>
            <a:pPr>
              <a:spcBef>
                <a:spcPct val="0"/>
              </a:spcBef>
            </a:pPr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dirty="0"/>
              <a:t>works out how that variation would translate into variation (i.e. differences) </a:t>
            </a:r>
            <a:r>
              <a:rPr lang="en-US" i="1" dirty="0"/>
              <a:t>between</a:t>
            </a:r>
            <a:r>
              <a:rPr lang="en-US" dirty="0"/>
              <a:t> the </a:t>
            </a:r>
            <a:r>
              <a:rPr lang="en-US" dirty="0" smtClean="0"/>
              <a:t>groups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Taking </a:t>
            </a:r>
            <a:r>
              <a:rPr lang="en-US" dirty="0"/>
              <a:t>into account how many subjects there are in the groups. 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dirty="0"/>
              <a:t>the observed differences are a lot bigger than what you'd expect by chance, you have statistical significance. </a:t>
            </a:r>
            <a:endParaRPr lang="en-GB" sz="2000" dirty="0"/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3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ANOVA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Factors: the overall ‘things’ being compared (e.g. age, task, score)</a:t>
            </a:r>
          </a:p>
          <a:p>
            <a:r>
              <a:rPr lang="en-GB" dirty="0" smtClean="0"/>
              <a:t>Levels: the elements of the factor (young v old and naming v reading </a:t>
            </a:r>
            <a:r>
              <a:rPr lang="en-GB" dirty="0" err="1" smtClean="0"/>
              <a:t>alound</a:t>
            </a:r>
            <a:r>
              <a:rPr lang="en-GB" dirty="0" smtClean="0"/>
              <a:t>)</a:t>
            </a:r>
          </a:p>
          <a:p>
            <a:r>
              <a:rPr lang="en-GB" dirty="0" smtClean="0"/>
              <a:t>F- statistic</a:t>
            </a:r>
          </a:p>
          <a:p>
            <a:pPr lvl="1"/>
            <a:r>
              <a:rPr lang="en-GB" dirty="0" smtClean="0"/>
              <a:t>Magnitude of the difference between the different conditions: s</a:t>
            </a:r>
            <a:r>
              <a:rPr lang="en-US" dirty="0" err="1" smtClean="0"/>
              <a:t>imilar</a:t>
            </a:r>
            <a:r>
              <a:rPr lang="en-US" dirty="0" smtClean="0"/>
              <a:t> to z or t-score </a:t>
            </a:r>
          </a:p>
          <a:p>
            <a:pPr lvl="1"/>
            <a:r>
              <a:rPr lang="en-US" dirty="0" smtClean="0"/>
              <a:t>Always want f ratio greater than 1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Degrees of freedom – depends on the number of factors and the number of levels</a:t>
            </a:r>
            <a:endParaRPr lang="en-GB" dirty="0" smtClean="0"/>
          </a:p>
          <a:p>
            <a:r>
              <a:rPr lang="en-US" dirty="0" smtClean="0"/>
              <a:t>To test for significance</a:t>
            </a:r>
          </a:p>
          <a:p>
            <a:pPr lvl="1"/>
            <a:r>
              <a:rPr lang="en-US" dirty="0" smtClean="0"/>
              <a:t>F-ratio is compared against maximum value one would expect to get by chance alone in an F-distribution with the same degrees of freedom. </a:t>
            </a:r>
          </a:p>
          <a:p>
            <a:pPr lvl="1"/>
            <a:r>
              <a:rPr lang="en-US" dirty="0" smtClean="0"/>
              <a:t>p-value associated with F is probability that differences between groups could occur by chance if null-hypothesis is correct </a:t>
            </a:r>
          </a:p>
          <a:p>
            <a:r>
              <a:rPr lang="en-US" b="1" dirty="0"/>
              <a:t>ANOVA tests for one overall effect only </a:t>
            </a:r>
          </a:p>
          <a:p>
            <a:pPr lvl="1"/>
            <a:r>
              <a:rPr lang="en-GB" altLang="zh-CN" b="1" dirty="0">
                <a:sym typeface="Wingdings" pitchFamily="2" charset="2"/>
              </a:rPr>
              <a:t>Need for post-hoc testing </a:t>
            </a:r>
            <a:r>
              <a:rPr lang="en-GB" altLang="zh-CN" dirty="0">
                <a:sym typeface="Wingdings" pitchFamily="2" charset="2"/>
              </a:rPr>
              <a:t>(ANOVA can tell you if there is an effect but not where)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07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990600"/>
          </a:xfrm>
        </p:spPr>
        <p:txBody>
          <a:bodyPr>
            <a:normAutofit fontScale="90000"/>
          </a:bodyPr>
          <a:lstStyle/>
          <a:p>
            <a:r>
              <a:rPr lang="en-GB" sz="3100" dirty="0" smtClean="0"/>
              <a:t>Differences</a:t>
            </a:r>
            <a:r>
              <a:rPr lang="en-GB" dirty="0" smtClean="0"/>
              <a:t> between several independent groups: the </a:t>
            </a:r>
            <a:r>
              <a:rPr lang="en-GB" dirty="0" err="1" smtClean="0"/>
              <a:t>Kruskal</a:t>
            </a:r>
            <a:r>
              <a:rPr lang="en-GB" dirty="0" smtClean="0"/>
              <a:t>–Wallis test – Non-Parametric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Kruskal–Wallis test (Kruskal &amp; Wallis, 1952;) is the non-parametric counterpart of the one-way independent ANOVA (analysis of variance.</a:t>
            </a:r>
          </a:p>
          <a:p>
            <a:r>
              <a:rPr lang="en-GB" dirty="0" smtClean="0"/>
              <a:t>The theory is very similar to that of the Mann–Whitney (and Wilcoxon rank-sum) test:</a:t>
            </a:r>
          </a:p>
          <a:p>
            <a:pPr lvl="1"/>
            <a:r>
              <a:rPr lang="en-GB" dirty="0" smtClean="0"/>
              <a:t>It is based on ranked data.</a:t>
            </a:r>
          </a:p>
          <a:p>
            <a:pPr lvl="1"/>
            <a:r>
              <a:rPr lang="en-GB" dirty="0" smtClean="0"/>
              <a:t>The sum of ranks for each group is denoted by Ri (where i is used to denote the particular group).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48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Differences between several related groups: Friedman’s ANOVA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for testing differences between conditions when:</a:t>
            </a:r>
          </a:p>
          <a:p>
            <a:pPr lvl="1"/>
            <a:r>
              <a:rPr lang="en-GB" dirty="0" smtClean="0"/>
              <a:t>There are more than two conditions </a:t>
            </a:r>
          </a:p>
          <a:p>
            <a:pPr lvl="1"/>
            <a:r>
              <a:rPr lang="en-GB" dirty="0" smtClean="0"/>
              <a:t>The same participants have been used in all conditions (each case contributes several scores to the data). </a:t>
            </a:r>
          </a:p>
          <a:p>
            <a:r>
              <a:rPr lang="en-GB" dirty="0" smtClean="0"/>
              <a:t>If you have violated some assumption of parametric tests then this test can be a useful way around the problem.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26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 to Lecture Notes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L1 </a:t>
            </a:r>
          </a:p>
          <a:p>
            <a:pPr lvl="1"/>
            <a:r>
              <a:rPr lang="en-US" dirty="0" smtClean="0"/>
              <a:t>Introduction to process, variables and variable types, population and sample, descriptive statistics</a:t>
            </a:r>
          </a:p>
          <a:p>
            <a:r>
              <a:rPr lang="en-US" dirty="0" smtClean="0"/>
              <a:t>L2</a:t>
            </a:r>
          </a:p>
          <a:p>
            <a:pPr lvl="1"/>
            <a:r>
              <a:rPr lang="en-US" dirty="0" smtClean="0"/>
              <a:t>Presenting your dataset – descriptive statistics and graphs, concept of probability and probability distribution, normal distribution and its properties, z scores/standardized scores and standardized normal</a:t>
            </a:r>
          </a:p>
          <a:p>
            <a:r>
              <a:rPr lang="en-US" dirty="0" smtClean="0"/>
              <a:t>L3</a:t>
            </a:r>
          </a:p>
          <a:p>
            <a:pPr lvl="1"/>
            <a:r>
              <a:rPr lang="en-US" dirty="0" smtClean="0"/>
              <a:t>More on assessing normality – inspecting for outliers, introducing hypothesis testing, focus on correlation</a:t>
            </a:r>
          </a:p>
          <a:p>
            <a:r>
              <a:rPr lang="en-US" dirty="0" smtClean="0"/>
              <a:t>L4</a:t>
            </a:r>
          </a:p>
          <a:p>
            <a:pPr lvl="1"/>
            <a:r>
              <a:rPr lang="en-US" dirty="0" smtClean="0"/>
              <a:t>Difference tests (2 groups), causality, type I and type II errors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59781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Linear Regression – what does it allow you do?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Questions it allows you to answer:</a:t>
            </a:r>
          </a:p>
          <a:p>
            <a:pPr lvl="1"/>
            <a:r>
              <a:rPr lang="en-IE" dirty="0" smtClean="0"/>
              <a:t>How well a set of variables is able to predict an outcome variable</a:t>
            </a:r>
          </a:p>
          <a:p>
            <a:pPr lvl="1"/>
            <a:r>
              <a:rPr lang="en-IE" dirty="0" smtClean="0"/>
              <a:t>Which variable in a set is the best predictor</a:t>
            </a:r>
          </a:p>
          <a:p>
            <a:pPr lvl="1"/>
            <a:r>
              <a:rPr lang="en-IE" dirty="0" smtClean="0"/>
              <a:t>Whether a variable is still able to predict an outcome when controlling for a particular variables </a:t>
            </a:r>
          </a:p>
          <a:p>
            <a:r>
              <a:rPr lang="en-IE" dirty="0" smtClean="0"/>
              <a:t>Prediction 	</a:t>
            </a:r>
          </a:p>
          <a:p>
            <a:pPr lvl="1"/>
            <a:r>
              <a:rPr lang="en-IE" dirty="0" smtClean="0"/>
              <a:t>Really what we are looking at is the variance in the outcome variable and how much of the variance could be considered to be explained by the predictor variables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0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general definition of straight line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2" y="2420888"/>
            <a:ext cx="6911975" cy="3633788"/>
          </a:xfrm>
        </p:spPr>
        <p:txBody>
          <a:bodyPr/>
          <a:lstStyle/>
          <a:p>
            <a:r>
              <a:rPr lang="en-GB" sz="2800" i="1" dirty="0">
                <a:cs typeface="Arial" charset="0"/>
              </a:rPr>
              <a:t>b</a:t>
            </a:r>
            <a:r>
              <a:rPr lang="en-US" sz="2800" baseline="-25000" dirty="0"/>
              <a:t>i</a:t>
            </a:r>
          </a:p>
          <a:p>
            <a:pPr lvl="1"/>
            <a:r>
              <a:rPr lang="en-US" sz="2400" dirty="0"/>
              <a:t>Regression coefficient for the predictor</a:t>
            </a:r>
          </a:p>
          <a:p>
            <a:pPr lvl="1"/>
            <a:r>
              <a:rPr lang="en-US" sz="2400" dirty="0"/>
              <a:t>Gradient (slope) of the regression line</a:t>
            </a:r>
          </a:p>
          <a:p>
            <a:pPr lvl="1"/>
            <a:r>
              <a:rPr lang="en-US" sz="2400" dirty="0"/>
              <a:t>Direction/Strength of Relationship</a:t>
            </a:r>
          </a:p>
          <a:p>
            <a:r>
              <a:rPr lang="en-GB" sz="2800" i="1" dirty="0">
                <a:cs typeface="Arial" charset="0"/>
              </a:rPr>
              <a:t>b</a:t>
            </a:r>
            <a:r>
              <a:rPr lang="en-GB" sz="2800" i="1" baseline="-25000" dirty="0">
                <a:cs typeface="Arial" charset="0"/>
              </a:rPr>
              <a:t>0</a:t>
            </a:r>
            <a:endParaRPr lang="en-US" sz="2800" i="1" baseline="-25000" dirty="0"/>
          </a:p>
          <a:p>
            <a:pPr lvl="1"/>
            <a:r>
              <a:rPr lang="en-US" sz="2400" dirty="0"/>
              <a:t>Intercept (value of Y when X = 0)</a:t>
            </a:r>
          </a:p>
          <a:p>
            <a:pPr lvl="1"/>
            <a:r>
              <a:rPr lang="en-US" sz="2400" dirty="0"/>
              <a:t>Point at which the regression line crosses the Y-axis (ordinate)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9420744"/>
              </p:ext>
            </p:extLst>
          </p:nvPr>
        </p:nvGraphicFramePr>
        <p:xfrm>
          <a:off x="2379663" y="1484313"/>
          <a:ext cx="323056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3" imgW="1079280" imgH="228600" progId="Equation.3">
                  <p:embed/>
                </p:oleObj>
              </mc:Choice>
              <mc:Fallback>
                <p:oleObj name="Equation" r:id="rId3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484313"/>
                        <a:ext cx="3230562" cy="684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35003" dir="2928844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8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Assessing the fit of a regression model?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How has the model helped improve our understanding in the absence of any model?</a:t>
            </a:r>
          </a:p>
          <a:p>
            <a:pPr lvl="1"/>
            <a:r>
              <a:rPr lang="en-IE" dirty="0" smtClean="0"/>
              <a:t>In the absence of any model the common approach would be to use the mean of the sample</a:t>
            </a:r>
          </a:p>
          <a:p>
            <a:pPr lvl="1"/>
            <a:r>
              <a:rPr lang="en-IE" dirty="0" smtClean="0"/>
              <a:t>This would be wrong in the vast majority of the cases – depending on the variation in the sample </a:t>
            </a:r>
          </a:p>
        </p:txBody>
      </p:sp>
    </p:spTree>
    <p:extLst>
      <p:ext uri="{BB962C8B-B14F-4D97-AF65-F5344CB8AC3E}">
        <p14:creationId xmlns:p14="http://schemas.microsoft.com/office/powerpoint/2010/main" val="88143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Assessing the fit of a regression model?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Calculating the difference for our regression model </a:t>
            </a:r>
          </a:p>
          <a:p>
            <a:pPr lvl="1"/>
            <a:r>
              <a:rPr lang="en-IE" dirty="0" smtClean="0"/>
              <a:t>Square the differences from each data point to our regression line</a:t>
            </a:r>
          </a:p>
          <a:p>
            <a:pPr lvl="2"/>
            <a:r>
              <a:rPr lang="en-IE" dirty="0"/>
              <a:t>G</a:t>
            </a:r>
            <a:r>
              <a:rPr lang="en-IE" dirty="0" smtClean="0"/>
              <a:t>ives us the total sum of squares = all variation that exists</a:t>
            </a:r>
          </a:p>
          <a:p>
            <a:pPr lvl="1"/>
            <a:r>
              <a:rPr lang="en-IE" dirty="0" smtClean="0"/>
              <a:t>Still experience some error </a:t>
            </a:r>
            <a:endParaRPr lang="en-IE" dirty="0"/>
          </a:p>
          <a:p>
            <a:pPr lvl="2"/>
            <a:r>
              <a:rPr lang="en-IE" dirty="0" smtClean="0"/>
              <a:t>This is the variation between our observed data and our regression line</a:t>
            </a:r>
          </a:p>
          <a:p>
            <a:pPr lvl="2"/>
            <a:r>
              <a:rPr lang="en-IE" dirty="0" smtClean="0"/>
              <a:t>Squaring this gives use the residual sum of squares (unexplained sum of squares) </a:t>
            </a:r>
            <a:endParaRPr lang="en-IE" dirty="0"/>
          </a:p>
          <a:p>
            <a:pPr lvl="3"/>
            <a:r>
              <a:rPr lang="en-IE" dirty="0" smtClean="0"/>
              <a:t>variation which is left over after the model is fitted to the data</a:t>
            </a:r>
          </a:p>
          <a:p>
            <a:pPr lvl="1"/>
            <a:r>
              <a:rPr lang="en-IE" dirty="0" smtClean="0"/>
              <a:t>Difference between the two is the amount of variation accounted for by the model</a:t>
            </a:r>
          </a:p>
          <a:p>
            <a:pPr lvl="1"/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36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Simple Linear Regression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mtClean="0"/>
              <a:t>F statistic</a:t>
            </a:r>
          </a:p>
          <a:p>
            <a:pPr lvl="1"/>
            <a:r>
              <a:rPr lang="en-IE" smtClean="0"/>
              <a:t>Whether the model as a whole predicts the dependent variable</a:t>
            </a:r>
          </a:p>
          <a:p>
            <a:pPr lvl="1"/>
            <a:r>
              <a:rPr lang="en-IE" smtClean="0"/>
              <a:t>Its statistical significance is the significance of the model </a:t>
            </a:r>
          </a:p>
          <a:p>
            <a:r>
              <a:rPr lang="en-IE" smtClean="0"/>
              <a:t>Regression coefficients (Beta values)</a:t>
            </a:r>
          </a:p>
          <a:p>
            <a:pPr lvl="1"/>
            <a:r>
              <a:rPr lang="en-IE" smtClean="0"/>
              <a:t>Measure the strength and direction of relationships between independent variables and the dependent variance</a:t>
            </a:r>
          </a:p>
          <a:p>
            <a:r>
              <a:rPr lang="en-IE" smtClean="0"/>
              <a:t>Significance scores for the regression coefficients</a:t>
            </a:r>
          </a:p>
          <a:p>
            <a:pPr lvl="1"/>
            <a:r>
              <a:rPr lang="en-IE" smtClean="0"/>
              <a:t>Tell us whether the contribution of each variable is statistically significant</a:t>
            </a:r>
          </a:p>
          <a:p>
            <a:r>
              <a:rPr lang="en-IE" smtClean="0"/>
              <a:t>Adjusted R2 statistic</a:t>
            </a:r>
          </a:p>
          <a:p>
            <a:pPr lvl="1"/>
            <a:r>
              <a:rPr lang="en-IE" smtClean="0"/>
              <a:t>Measures the model’s overall predictive power and the extent to which the variables explain the variation found in the dependent variable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2424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ym typeface="Symbol" pitchFamily="18" charset="2"/>
              </a:rPr>
              <a:t>How to Interpret Beta Values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Beta values:</a:t>
            </a:r>
          </a:p>
          <a:p>
            <a:pPr lvl="1"/>
            <a:r>
              <a:rPr lang="en-GB" dirty="0" smtClean="0"/>
              <a:t>the change in the outcome associated with a unit change in the predictor.</a:t>
            </a:r>
          </a:p>
          <a:p>
            <a:r>
              <a:rPr lang="en-GB" dirty="0" smtClean="0"/>
              <a:t>Standardised beta values:</a:t>
            </a:r>
          </a:p>
          <a:p>
            <a:pPr lvl="1"/>
            <a:r>
              <a:rPr lang="en-GB" dirty="0" smtClean="0"/>
              <a:t>tell us the same but expressed as standard deviations.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1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</a:t>
            </a:r>
            <a:r>
              <a:rPr lang="en-IE" baseline="30000" dirty="0" smtClean="0"/>
              <a:t>2 </a:t>
            </a:r>
            <a:r>
              <a:rPr lang="en-IE" dirty="0" smtClean="0"/>
              <a:t>V Adjusted </a:t>
            </a:r>
            <a:r>
              <a:rPr lang="en-IE" dirty="0"/>
              <a:t>R</a:t>
            </a:r>
            <a:r>
              <a:rPr lang="en-IE" baseline="30000" dirty="0"/>
              <a:t>2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Every time you add a predictor to a model, the R-squared increases, even if due to chance alone. It never decreases. </a:t>
            </a:r>
            <a:endParaRPr lang="en-IE" dirty="0" smtClean="0"/>
          </a:p>
          <a:p>
            <a:pPr lvl="1"/>
            <a:r>
              <a:rPr lang="en-IE" dirty="0" smtClean="0"/>
              <a:t>Therefore, </a:t>
            </a:r>
            <a:r>
              <a:rPr lang="en-IE" dirty="0"/>
              <a:t>a model with more terms may appear to have a better fit simply because it has more terms</a:t>
            </a:r>
            <a:r>
              <a:rPr lang="en-IE" dirty="0" smtClean="0"/>
              <a:t>.</a:t>
            </a:r>
          </a:p>
          <a:p>
            <a:r>
              <a:rPr lang="en-IE" dirty="0"/>
              <a:t>If a model has too many predictors </a:t>
            </a:r>
            <a:r>
              <a:rPr lang="en-IE" dirty="0" smtClean="0"/>
              <a:t>it </a:t>
            </a:r>
            <a:r>
              <a:rPr lang="en-IE" dirty="0"/>
              <a:t>begins to model the random noise in the data. </a:t>
            </a:r>
            <a:endParaRPr lang="en-IE" dirty="0" smtClean="0"/>
          </a:p>
          <a:p>
            <a:pPr lvl="1"/>
            <a:r>
              <a:rPr lang="en-IE" dirty="0" smtClean="0"/>
              <a:t>This </a:t>
            </a:r>
            <a:r>
              <a:rPr lang="en-IE" dirty="0"/>
              <a:t>condition is known as overfitting the model and it produces misleadingly high R-squared values and a lessened ability to make predictions.</a:t>
            </a:r>
            <a:endParaRPr lang="en-IE" dirty="0" smtClean="0"/>
          </a:p>
          <a:p>
            <a:r>
              <a:rPr lang="en-IE" dirty="0" smtClean="0"/>
              <a:t>Adjusted </a:t>
            </a:r>
            <a:r>
              <a:rPr lang="en-IE" dirty="0"/>
              <a:t>R</a:t>
            </a:r>
            <a:r>
              <a:rPr lang="en-IE" baseline="30000" dirty="0"/>
              <a:t>2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A</a:t>
            </a:r>
            <a:r>
              <a:rPr lang="en-IE" dirty="0" smtClean="0"/>
              <a:t>djusts </a:t>
            </a:r>
            <a:r>
              <a:rPr lang="en-IE" dirty="0"/>
              <a:t>value of R</a:t>
            </a:r>
            <a:r>
              <a:rPr lang="en-IE" baseline="30000" dirty="0"/>
              <a:t>2</a:t>
            </a:r>
            <a:r>
              <a:rPr lang="en-IE" dirty="0"/>
              <a:t> based on number of variables in the </a:t>
            </a:r>
            <a:r>
              <a:rPr lang="en-IE" dirty="0" smtClean="0"/>
              <a:t>model</a:t>
            </a:r>
          </a:p>
          <a:p>
            <a:r>
              <a:rPr lang="en-IE" dirty="0" smtClean="0"/>
              <a:t>Report Adjusted R</a:t>
            </a:r>
            <a:r>
              <a:rPr lang="en-IE" baseline="30000" dirty="0" smtClean="0"/>
              <a:t>2</a:t>
            </a:r>
            <a:r>
              <a:rPr lang="en-IE" dirty="0" smtClean="0"/>
              <a:t> for multiple linear regression</a:t>
            </a:r>
            <a:endParaRPr lang="en-IE" dirty="0"/>
          </a:p>
          <a:p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0716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Multiple Regression?</a:t>
            </a:r>
            <a:endParaRPr lang="en-GB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Linear Regression is a model to predict the value of one variable from another.</a:t>
            </a:r>
          </a:p>
          <a:p>
            <a:r>
              <a:rPr lang="en-GB" dirty="0" smtClean="0"/>
              <a:t>Multiple Regression is a natural extension of this model:</a:t>
            </a:r>
          </a:p>
          <a:p>
            <a:pPr lvl="1"/>
            <a:r>
              <a:rPr lang="en-GB" dirty="0" smtClean="0"/>
              <a:t>We use it to predict values of an outcome from several predictors.</a:t>
            </a:r>
          </a:p>
          <a:p>
            <a:pPr lvl="1"/>
            <a:r>
              <a:rPr lang="en-GB" dirty="0" smtClean="0"/>
              <a:t>It is a hypothetical model of the relationship between several variables.</a:t>
            </a:r>
          </a:p>
          <a:p>
            <a:r>
              <a:rPr lang="en-GB" dirty="0"/>
              <a:t>With multiple regression the relationship is described using a variation of the equation of a straight line.</a:t>
            </a:r>
          </a:p>
          <a:p>
            <a:pPr lvl="1"/>
            <a:endParaRPr lang="en-GB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7633"/>
              </p:ext>
            </p:extLst>
          </p:nvPr>
        </p:nvGraphicFramePr>
        <p:xfrm>
          <a:off x="683568" y="5085184"/>
          <a:ext cx="28384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4" imgW="723257" imgH="190592" progId="Equation.3">
                  <p:embed/>
                </p:oleObj>
              </mc:Choice>
              <mc:Fallback>
                <p:oleObj name="Equation" r:id="rId4" imgW="723257" imgH="1905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85184"/>
                        <a:ext cx="2838450" cy="749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61645" dir="27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2197"/>
              </p:ext>
            </p:extLst>
          </p:nvPr>
        </p:nvGraphicFramePr>
        <p:xfrm>
          <a:off x="3542655" y="5096296"/>
          <a:ext cx="4900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6" imgW="1244554" imgH="190707" progId="Equation.3">
                  <p:embed/>
                </p:oleObj>
              </mc:Choice>
              <mc:Fallback>
                <p:oleObj name="Equation" r:id="rId6" imgW="1244554" imgH="1907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655" y="5096296"/>
                        <a:ext cx="4900613" cy="749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61645" dir="2700000" algn="ctr" rotWithShape="0">
                          <a:schemeClr val="tx1">
                            <a:alpha val="74997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Dummy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mtClean="0"/>
              <a:t>Many variables we are interested in prediction are categorical</a:t>
            </a:r>
          </a:p>
          <a:p>
            <a:pPr lvl="1"/>
            <a:r>
              <a:rPr lang="en-IE" smtClean="0"/>
              <a:t>Because they have no scale it makes no sense to think of the effect of a unit of increase in these as it would for a continuous variable</a:t>
            </a:r>
          </a:p>
          <a:p>
            <a:pPr lvl="1"/>
            <a:r>
              <a:rPr lang="en-IE" smtClean="0"/>
              <a:t>But we can think in terms of the differential effect for groupings within the category</a:t>
            </a:r>
          </a:p>
          <a:p>
            <a:r>
              <a:rPr lang="en-IE" smtClean="0"/>
              <a:t>We can transform the categorical variable into a series of dummy variables which indicate whether a particular case has that particular characteristic</a:t>
            </a:r>
          </a:p>
          <a:p>
            <a:pPr lvl="1"/>
            <a:r>
              <a:rPr lang="en-IE" smtClean="0"/>
              <a:t>Variables that have been coded either 0 or 1 to indicate that an observation falls into a certain category</a:t>
            </a:r>
          </a:p>
          <a:p>
            <a:pPr lvl="2"/>
            <a:r>
              <a:rPr lang="en-IE" smtClean="0"/>
              <a:t>Reference category = the category coded as 0	</a:t>
            </a:r>
          </a:p>
          <a:p>
            <a:pPr lvl="1"/>
            <a:r>
              <a:rPr lang="en-IE" smtClean="0"/>
              <a:t>Dummy variables may also be referred to as indicator variables</a:t>
            </a:r>
          </a:p>
          <a:p>
            <a:r>
              <a:rPr lang="en-IE" smtClean="0"/>
              <a:t>Categorical variable with more than 2 categories</a:t>
            </a:r>
          </a:p>
          <a:p>
            <a:pPr lvl="1"/>
            <a:r>
              <a:rPr lang="en-IE" smtClean="0"/>
              <a:t>Need to create a number of dummy coded variables </a:t>
            </a:r>
          </a:p>
          <a:p>
            <a:pPr lvl="2"/>
            <a:r>
              <a:rPr lang="en-IE" smtClean="0"/>
              <a:t>the number of variables will be one less than the number of categories in the original variable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8926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Dummy 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Before going to the regression model, we need to get a feel for the data</a:t>
            </a:r>
          </a:p>
          <a:p>
            <a:pPr lvl="1"/>
            <a:r>
              <a:rPr lang="en-IE" sz="2100" dirty="0" smtClean="0"/>
              <a:t>Does it make sense to investigate this effect?</a:t>
            </a:r>
          </a:p>
          <a:p>
            <a:r>
              <a:rPr lang="en-IE" sz="2400" dirty="0" smtClean="0"/>
              <a:t>Compare </a:t>
            </a:r>
            <a:r>
              <a:rPr lang="en-IE" sz="2400" dirty="0"/>
              <a:t>the mean </a:t>
            </a:r>
            <a:r>
              <a:rPr lang="en-IE" sz="2400" dirty="0" smtClean="0"/>
              <a:t>scores for your categories in </a:t>
            </a:r>
            <a:r>
              <a:rPr lang="en-IE" sz="2400" dirty="0"/>
              <a:t>the dataset </a:t>
            </a:r>
            <a:r>
              <a:rPr lang="en-IE" sz="2400" dirty="0" smtClean="0"/>
              <a:t>e.g. by </a:t>
            </a:r>
            <a:r>
              <a:rPr lang="en-IE" sz="2400" dirty="0"/>
              <a:t>running a t-test </a:t>
            </a:r>
            <a:r>
              <a:rPr lang="en-IE" sz="2400" dirty="0" smtClean="0"/>
              <a:t> or One-way </a:t>
            </a:r>
            <a:r>
              <a:rPr lang="en-IE" sz="2400" dirty="0" err="1" smtClean="0"/>
              <a:t>Anova</a:t>
            </a:r>
            <a:r>
              <a:rPr lang="en-IE" sz="2400" dirty="0" smtClean="0"/>
              <a:t> if more than 2 categories (or non-parametric equivalent)</a:t>
            </a:r>
          </a:p>
          <a:p>
            <a:r>
              <a:rPr lang="en-IE" sz="2400" dirty="0" smtClean="0"/>
              <a:t>Want a difference to be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6843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 to Lecture Notes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L5 </a:t>
            </a:r>
          </a:p>
          <a:p>
            <a:pPr lvl="1"/>
            <a:r>
              <a:rPr lang="en-US" dirty="0" smtClean="0"/>
              <a:t>Difference tests (more </a:t>
            </a:r>
            <a:r>
              <a:rPr lang="en-US" dirty="0" smtClean="0"/>
              <a:t>than 2 groups</a:t>
            </a:r>
            <a:r>
              <a:rPr lang="en-US" dirty="0" smtClean="0"/>
              <a:t>), difference (nominal variables), more on type I and type II errors, effects</a:t>
            </a:r>
          </a:p>
          <a:p>
            <a:r>
              <a:rPr lang="en-US" dirty="0" smtClean="0"/>
              <a:t>L6</a:t>
            </a:r>
          </a:p>
          <a:p>
            <a:pPr lvl="1"/>
            <a:r>
              <a:rPr lang="en-US" dirty="0" smtClean="0"/>
              <a:t>Dimension reduction, objectives and use, factor analysis, </a:t>
            </a:r>
            <a:r>
              <a:rPr lang="en-US" dirty="0" smtClean="0"/>
              <a:t>principal component analysis</a:t>
            </a:r>
          </a:p>
          <a:p>
            <a:r>
              <a:rPr lang="en-US" dirty="0" smtClean="0"/>
              <a:t>L7 and L8</a:t>
            </a:r>
          </a:p>
          <a:p>
            <a:pPr lvl="1"/>
            <a:r>
              <a:rPr lang="en-US" dirty="0" smtClean="0"/>
              <a:t>Linear </a:t>
            </a:r>
            <a:r>
              <a:rPr lang="en-US" dirty="0" smtClean="0"/>
              <a:t>Regression, objectives, assumptions, interpretation</a:t>
            </a:r>
            <a:endParaRPr lang="en-US" dirty="0" smtClean="0"/>
          </a:p>
          <a:p>
            <a:r>
              <a:rPr lang="en-US" dirty="0" smtClean="0"/>
              <a:t>L9</a:t>
            </a:r>
          </a:p>
          <a:p>
            <a:pPr lvl="1"/>
            <a:r>
              <a:rPr lang="en-US" dirty="0" smtClean="0"/>
              <a:t>Logistic </a:t>
            </a:r>
            <a:r>
              <a:rPr lang="en-US" dirty="0" smtClean="0"/>
              <a:t>Regression, objectives, assumptions, interpretation</a:t>
            </a:r>
            <a:endParaRPr lang="en-US" dirty="0" smtClean="0"/>
          </a:p>
          <a:p>
            <a:r>
              <a:rPr lang="en-US" dirty="0" smtClean="0"/>
              <a:t>L10</a:t>
            </a:r>
          </a:p>
          <a:p>
            <a:pPr lvl="1"/>
            <a:r>
              <a:rPr lang="en-US" dirty="0" smtClean="0"/>
              <a:t>Back to basics, including outliers, weighting and handling missing data</a:t>
            </a:r>
          </a:p>
          <a:p>
            <a:pPr lvl="1"/>
            <a:endParaRPr lang="en-US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4168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Interaction term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An interaction occurs when an independent variable has a different effect on the outcome depending on the values of another independent variable</a:t>
            </a:r>
          </a:p>
          <a:p>
            <a:r>
              <a:rPr lang="en-IE" dirty="0" smtClean="0"/>
              <a:t>To create interaction terms we multiply the variables concerned</a:t>
            </a:r>
          </a:p>
          <a:p>
            <a:r>
              <a:rPr lang="en-IE" dirty="0" smtClean="0"/>
              <a:t>Used to test conditional hypotheses</a:t>
            </a:r>
          </a:p>
          <a:p>
            <a:pPr lvl="1"/>
            <a:r>
              <a:rPr lang="en-IE" dirty="0" smtClean="0"/>
              <a:t>E.g. if </a:t>
            </a:r>
            <a:r>
              <a:rPr lang="en-IE" dirty="0"/>
              <a:t>we wanted to test the hypothesis that the relationship between the amount of bacteria in the soil </a:t>
            </a:r>
            <a:r>
              <a:rPr lang="en-IE" dirty="0" smtClean="0"/>
              <a:t>and </a:t>
            </a:r>
            <a:r>
              <a:rPr lang="en-IE" dirty="0"/>
              <a:t>the height of a</a:t>
            </a:r>
            <a:r>
              <a:rPr lang="en-IE" dirty="0" smtClean="0"/>
              <a:t> </a:t>
            </a:r>
            <a:r>
              <a:rPr lang="en-IE" dirty="0"/>
              <a:t>shrub was </a:t>
            </a:r>
            <a:r>
              <a:rPr lang="en-IE" dirty="0" smtClean="0"/>
              <a:t>different </a:t>
            </a:r>
            <a:r>
              <a:rPr lang="en-IE" dirty="0"/>
              <a:t>in full sun than in partial </a:t>
            </a:r>
            <a:r>
              <a:rPr lang="en-IE" dirty="0" smtClean="0"/>
              <a:t>sun</a:t>
            </a:r>
          </a:p>
          <a:p>
            <a:r>
              <a:rPr lang="en-IE" dirty="0"/>
              <a:t>The presence of a significant interaction indicates that the effect of one predictor variable on the response variable is different at different values of the other predictor variable</a:t>
            </a:r>
            <a:r>
              <a:rPr lang="en-IE" dirty="0" smtClean="0"/>
              <a:t>.</a:t>
            </a:r>
          </a:p>
          <a:p>
            <a:r>
              <a:rPr lang="en-IE" dirty="0"/>
              <a:t>Adding an interaction term to a model </a:t>
            </a:r>
            <a:r>
              <a:rPr lang="en-IE" dirty="0" smtClean="0"/>
              <a:t> </a:t>
            </a:r>
            <a:r>
              <a:rPr lang="en-IE" dirty="0"/>
              <a:t>changes the interpretation of all of the coefficients.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807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Concerns for MLR - </a:t>
            </a:r>
            <a:r>
              <a:rPr lang="en-IE" dirty="0"/>
              <a:t>Choosing variables for </a:t>
            </a:r>
            <a:r>
              <a:rPr lang="en-IE" dirty="0" smtClean="0"/>
              <a:t>MLR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Have a sound theoretical basis for including your variables</a:t>
            </a:r>
          </a:p>
          <a:p>
            <a:r>
              <a:rPr lang="en-IE" dirty="0" smtClean="0"/>
              <a:t>Explore the data using univariate and bivariate analysis</a:t>
            </a:r>
          </a:p>
          <a:p>
            <a:r>
              <a:rPr lang="en-IE" dirty="0" smtClean="0"/>
              <a:t>Only include variables that have potentially informative results or which serve as controls</a:t>
            </a:r>
          </a:p>
          <a:p>
            <a:r>
              <a:rPr lang="en-IE" dirty="0" smtClean="0"/>
              <a:t>In large models</a:t>
            </a:r>
          </a:p>
          <a:p>
            <a:pPr lvl="1"/>
            <a:r>
              <a:rPr lang="en-IE" dirty="0" smtClean="0"/>
              <a:t>Introduce variables sequentially</a:t>
            </a:r>
          </a:p>
          <a:p>
            <a:pPr lvl="1"/>
            <a:r>
              <a:rPr lang="en-IE" dirty="0" smtClean="0"/>
              <a:t>Start by introducing small groups</a:t>
            </a:r>
          </a:p>
          <a:p>
            <a:pPr lvl="1"/>
            <a:r>
              <a:rPr lang="en-IE" dirty="0" smtClean="0"/>
              <a:t>As you include more variables note not only how they operate but how the scores for other variables and their statistical significance change as well</a:t>
            </a:r>
          </a:p>
          <a:p>
            <a:pPr lvl="1"/>
            <a:r>
              <a:rPr lang="en-IE" dirty="0" smtClean="0"/>
              <a:t>If the model is statistically stable, these will stay within the same general range</a:t>
            </a:r>
          </a:p>
          <a:p>
            <a:pPr lvl="1"/>
            <a:r>
              <a:rPr lang="en-IE" dirty="0" smtClean="0"/>
              <a:t>If the values start changing a lot, it suggests you need to conduct some further exploratory work before trusting your findings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04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Concerns for MLR </a:t>
            </a:r>
            <a:r>
              <a:rPr lang="en-IE" dirty="0" smtClean="0"/>
              <a:t>- Causality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Need to take care about asserting causality on the basis of your analysis</a:t>
            </a:r>
          </a:p>
          <a:p>
            <a:r>
              <a:rPr lang="en-IE" dirty="0" smtClean="0"/>
              <a:t>Causality</a:t>
            </a:r>
          </a:p>
          <a:p>
            <a:pPr lvl="1"/>
            <a:r>
              <a:rPr lang="en-IE" dirty="0" smtClean="0"/>
              <a:t>Association</a:t>
            </a:r>
          </a:p>
          <a:p>
            <a:pPr lvl="1"/>
            <a:r>
              <a:rPr lang="en-IE" dirty="0" smtClean="0"/>
              <a:t>Time order</a:t>
            </a:r>
          </a:p>
          <a:p>
            <a:pPr lvl="1"/>
            <a:r>
              <a:rPr lang="en-IE" dirty="0" smtClean="0"/>
              <a:t>Non-spuriousness</a:t>
            </a:r>
          </a:p>
          <a:p>
            <a:r>
              <a:rPr lang="en-IE" dirty="0" smtClean="0"/>
              <a:t>Regression can reveal associations but they do not document time order</a:t>
            </a:r>
          </a:p>
          <a:p>
            <a:r>
              <a:rPr lang="en-IE" dirty="0" smtClean="0"/>
              <a:t>By including other factors we can control for spurious effects</a:t>
            </a:r>
          </a:p>
          <a:p>
            <a:pPr lvl="1"/>
            <a:r>
              <a:rPr lang="en-IE" dirty="0" smtClean="0"/>
              <a:t>But there is always the possibility that there is an untested spurious factor</a:t>
            </a:r>
          </a:p>
        </p:txBody>
      </p:sp>
    </p:spTree>
    <p:extLst>
      <p:ext uri="{BB962C8B-B14F-4D97-AF65-F5344CB8AC3E}">
        <p14:creationId xmlns:p14="http://schemas.microsoft.com/office/powerpoint/2010/main" val="14136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for MLR - Generalization </a:t>
            </a:r>
            <a:endParaRPr lang="en-US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run regression, we hope to be able to generalize the sample model to the entire population. </a:t>
            </a:r>
          </a:p>
          <a:p>
            <a:r>
              <a:rPr lang="en-US" dirty="0" smtClean="0"/>
              <a:t>To do this, several assumptions must be met.</a:t>
            </a:r>
          </a:p>
          <a:p>
            <a:r>
              <a:rPr lang="en-US" dirty="0" smtClean="0"/>
              <a:t>Straightforward:</a:t>
            </a:r>
          </a:p>
          <a:p>
            <a:pPr lvl="1"/>
            <a:r>
              <a:rPr lang="en-US" dirty="0"/>
              <a:t>Variable Type:</a:t>
            </a:r>
          </a:p>
          <a:p>
            <a:pPr lvl="2"/>
            <a:r>
              <a:rPr lang="en-US" dirty="0"/>
              <a:t>Outcome must be continuous</a:t>
            </a:r>
          </a:p>
          <a:p>
            <a:pPr lvl="2"/>
            <a:r>
              <a:rPr lang="en-US" dirty="0"/>
              <a:t>Predictors can be continuous or dichotomous.</a:t>
            </a:r>
          </a:p>
          <a:p>
            <a:pPr lvl="1"/>
            <a:r>
              <a:rPr lang="en-US" dirty="0"/>
              <a:t>Non-Zero Variance:</a:t>
            </a:r>
          </a:p>
          <a:p>
            <a:pPr lvl="2"/>
            <a:r>
              <a:rPr lang="en-US" dirty="0"/>
              <a:t>Predictors must not have zero variance.</a:t>
            </a:r>
          </a:p>
          <a:p>
            <a:pPr lvl="1"/>
            <a:r>
              <a:rPr lang="en-US" dirty="0"/>
              <a:t>Linearity:</a:t>
            </a:r>
          </a:p>
          <a:p>
            <a:pPr lvl="2"/>
            <a:r>
              <a:rPr lang="en-US" dirty="0"/>
              <a:t>The relationship we model is, in reality, linear.</a:t>
            </a:r>
          </a:p>
          <a:p>
            <a:pPr lvl="1"/>
            <a:r>
              <a:rPr lang="en-US" dirty="0"/>
              <a:t>Independence:</a:t>
            </a:r>
          </a:p>
          <a:p>
            <a:pPr lvl="2"/>
            <a:r>
              <a:rPr lang="en-US" dirty="0"/>
              <a:t>All values of the outcome should come from a different </a:t>
            </a:r>
            <a:r>
              <a:rPr lang="en-US" dirty="0" smtClean="0"/>
              <a:t>person/observation.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More Tricky Assumptions</a:t>
            </a:r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Multicollinearity:</a:t>
            </a:r>
          </a:p>
          <a:p>
            <a:pPr lvl="1"/>
            <a:r>
              <a:rPr lang="en-US" dirty="0" smtClean="0"/>
              <a:t>Predictors must not be highly correlated.</a:t>
            </a:r>
          </a:p>
          <a:p>
            <a:r>
              <a:rPr lang="en-US" dirty="0" smtClean="0"/>
              <a:t>Homoscedasticity:</a:t>
            </a:r>
          </a:p>
          <a:p>
            <a:pPr lvl="1"/>
            <a:r>
              <a:rPr lang="en-US" dirty="0" smtClean="0"/>
              <a:t>For each value of the predictors the variance of the error term should be constant.</a:t>
            </a:r>
          </a:p>
          <a:p>
            <a:r>
              <a:rPr lang="en-US" dirty="0" smtClean="0"/>
              <a:t>Normally-distributed Errors</a:t>
            </a:r>
          </a:p>
          <a:p>
            <a:r>
              <a:rPr lang="en-US" dirty="0" smtClean="0"/>
              <a:t>No significant outliers in residuals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Logisitic regression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predict an outcome variable that is categorical from one or more categorical or continuous predictor variables.</a:t>
            </a:r>
          </a:p>
          <a:p>
            <a:pPr lvl="1"/>
            <a:r>
              <a:rPr lang="en-US" dirty="0" smtClean="0"/>
              <a:t>E.g.. Purchase or not, employ or not, commit crime or not, pass exam or not</a:t>
            </a:r>
          </a:p>
          <a:p>
            <a:r>
              <a:rPr lang="en-US" dirty="0" smtClean="0"/>
              <a:t>Used because having a categorical outcome variable violates the assumption of linearity in normal regression.</a:t>
            </a:r>
          </a:p>
          <a:p>
            <a:r>
              <a:rPr lang="en-IE" dirty="0"/>
              <a:t>Binary outcome variable</a:t>
            </a:r>
          </a:p>
          <a:p>
            <a:pPr lvl="1"/>
            <a:r>
              <a:rPr lang="en-IE" dirty="0"/>
              <a:t>Code 0 when event does not occur</a:t>
            </a:r>
          </a:p>
          <a:p>
            <a:pPr lvl="1"/>
            <a:r>
              <a:rPr lang="en-IE" dirty="0"/>
              <a:t>Code 1 when it does</a:t>
            </a:r>
          </a:p>
          <a:p>
            <a:pPr lvl="1"/>
            <a:r>
              <a:rPr lang="en-IE" dirty="0" smtClean="0"/>
              <a:t>Interested </a:t>
            </a:r>
            <a:r>
              <a:rPr lang="en-IE" dirty="0"/>
              <a:t>in the Odds of something </a:t>
            </a:r>
            <a:r>
              <a:rPr lang="en-IE" dirty="0" smtClean="0"/>
              <a:t>happening</a:t>
            </a:r>
          </a:p>
          <a:p>
            <a:r>
              <a:rPr lang="en-US" dirty="0" smtClean="0"/>
              <a:t>Multinomial outcome variable</a:t>
            </a:r>
          </a:p>
          <a:p>
            <a:pPr lvl="1"/>
            <a:r>
              <a:rPr lang="en-US" dirty="0" smtClean="0"/>
              <a:t>Multiple values</a:t>
            </a:r>
          </a:p>
          <a:p>
            <a:pPr lvl="1"/>
            <a:r>
              <a:rPr lang="en-US" dirty="0" smtClean="0"/>
              <a:t>Interested in the odds of being in a category</a:t>
            </a:r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Logistic Regression With One Predictor</a:t>
            </a:r>
            <a:endParaRPr lang="en-US" dirty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42394656"/>
              </p:ext>
            </p:extLst>
          </p:nvPr>
        </p:nvGraphicFramePr>
        <p:xfrm>
          <a:off x="2555777" y="5854936"/>
          <a:ext cx="4032448" cy="94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3" imgW="977900" imgH="228600" progId="Equation.3">
                  <p:embed/>
                </p:oleObj>
              </mc:Choice>
              <mc:Fallback>
                <p:oleObj name="Equation" r:id="rId3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7" y="5854936"/>
                        <a:ext cx="4032448" cy="942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35003" dir="2928844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1196752"/>
            <a:ext cx="7704856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We predict the probability of the outcome occurring</a:t>
            </a:r>
          </a:p>
          <a:p>
            <a:r>
              <a:rPr lang="en-GB" dirty="0" smtClean="0"/>
              <a:t>b0 and b</a:t>
            </a:r>
            <a:r>
              <a:rPr lang="en-IE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Can be thought of in much the same way as multiple regression</a:t>
            </a:r>
          </a:p>
          <a:p>
            <a:pPr lvl="1"/>
            <a:r>
              <a:rPr lang="en-US" dirty="0" smtClean="0"/>
              <a:t>Note the normal regression equation forms part of the logistic regression equation</a:t>
            </a:r>
          </a:p>
          <a:p>
            <a:r>
              <a:rPr lang="en-IE" dirty="0" smtClean="0"/>
              <a:t>Odds ratios are used to calculate probabilities in a regression</a:t>
            </a:r>
          </a:p>
          <a:p>
            <a:r>
              <a:rPr lang="en-IE" dirty="0" smtClean="0"/>
              <a:t>Predictor variables can be either continuous or categorical</a:t>
            </a:r>
          </a:p>
          <a:p>
            <a:r>
              <a:rPr lang="en-IE" dirty="0" smtClean="0"/>
              <a:t>There is no assumption of linearity between variables</a:t>
            </a:r>
          </a:p>
          <a:p>
            <a:r>
              <a:rPr lang="en-IE" dirty="0" smtClean="0"/>
              <a:t>It is however sensitive to high correlation between predictor variables (multicollinearity)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Assumptions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Sample size</a:t>
            </a:r>
          </a:p>
          <a:p>
            <a:pPr lvl="1"/>
            <a:r>
              <a:rPr lang="en-IE" dirty="0" smtClean="0"/>
              <a:t>If you have a small sample with a large number of predictors you may have problems in the analysis</a:t>
            </a:r>
          </a:p>
          <a:p>
            <a:pPr lvl="1"/>
            <a:r>
              <a:rPr lang="en-IE" dirty="0" smtClean="0"/>
              <a:t>Particularly if you have categories with only a small number of cases</a:t>
            </a:r>
          </a:p>
          <a:p>
            <a:pPr lvl="1"/>
            <a:r>
              <a:rPr lang="en-IE" dirty="0" smtClean="0"/>
              <a:t>Requires you to look at your categories and perhaps recode</a:t>
            </a:r>
          </a:p>
          <a:p>
            <a:r>
              <a:rPr lang="en-IE" dirty="0" smtClean="0"/>
              <a:t>Multicollinearity</a:t>
            </a:r>
          </a:p>
          <a:p>
            <a:pPr lvl="1"/>
            <a:r>
              <a:rPr lang="en-IE" dirty="0" smtClean="0"/>
              <a:t>Check for high intercorrelations between predictor variables</a:t>
            </a:r>
          </a:p>
          <a:p>
            <a:pPr lvl="1"/>
            <a:r>
              <a:rPr lang="en-IE" dirty="0" smtClean="0"/>
              <a:t>Predictor variables should be correlated to the outcome variable</a:t>
            </a:r>
          </a:p>
          <a:p>
            <a:pPr lvl="1"/>
            <a:r>
              <a:rPr lang="en-IE" dirty="0" smtClean="0"/>
              <a:t>Look at the coefficients table with collinearity diagnostics</a:t>
            </a:r>
          </a:p>
          <a:p>
            <a:r>
              <a:rPr lang="en-IE" dirty="0" smtClean="0"/>
              <a:t>Outliers</a:t>
            </a:r>
          </a:p>
          <a:p>
            <a:pPr lvl="1"/>
            <a:r>
              <a:rPr lang="en-IE" dirty="0" smtClean="0"/>
              <a:t>As before inspect your residuals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10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Multinomial logistic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Logistic regression to predict membership of more than two categories.</a:t>
            </a:r>
          </a:p>
          <a:p>
            <a:r>
              <a:rPr lang="en-GB" dirty="0" smtClean="0"/>
              <a:t>It (basically) works in the same way as binary logistic regression.</a:t>
            </a:r>
          </a:p>
          <a:p>
            <a:r>
              <a:rPr lang="en-GB" dirty="0" smtClean="0"/>
              <a:t>The analysis breaks the outcome variable down into a series of comparisons between two categories.</a:t>
            </a:r>
          </a:p>
          <a:p>
            <a:r>
              <a:rPr lang="en-GB" dirty="0" smtClean="0"/>
              <a:t>The important parts of the analysis and output are much the same as for binary logistic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9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 Reduction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</a:t>
            </a:r>
            <a:r>
              <a:rPr lang="en-IE" dirty="0" smtClean="0"/>
              <a:t>tart </a:t>
            </a:r>
            <a:r>
              <a:rPr lang="en-IE" dirty="0"/>
              <a:t>off with a set of </a:t>
            </a:r>
            <a:r>
              <a:rPr lang="en-IE" dirty="0" smtClean="0"/>
              <a:t>variables </a:t>
            </a:r>
          </a:p>
          <a:p>
            <a:r>
              <a:rPr lang="en-IE" dirty="0" smtClean="0"/>
              <a:t>By </a:t>
            </a:r>
            <a:r>
              <a:rPr lang="en-IE" dirty="0"/>
              <a:t>the end of the process </a:t>
            </a:r>
            <a:r>
              <a:rPr lang="en-IE" dirty="0" smtClean="0"/>
              <a:t>have </a:t>
            </a:r>
            <a:r>
              <a:rPr lang="en-IE" dirty="0"/>
              <a:t>a smaller number </a:t>
            </a:r>
            <a:r>
              <a:rPr lang="en-IE" dirty="0" smtClean="0"/>
              <a:t>which </a:t>
            </a:r>
            <a:r>
              <a:rPr lang="en-IE" dirty="0"/>
              <a:t>still reflect a large proportion of the information contained in the original dataset.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way that the ‘information contained’ is measured is by considering the variability within and co-variation across </a:t>
            </a:r>
            <a:r>
              <a:rPr lang="en-IE" dirty="0" smtClean="0"/>
              <a:t>variables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variance </a:t>
            </a:r>
            <a:r>
              <a:rPr lang="en-IE" dirty="0" smtClean="0"/>
              <a:t>(how different each measurement is from the mean) and </a:t>
            </a:r>
            <a:r>
              <a:rPr lang="en-IE" dirty="0"/>
              <a:t>co-variance </a:t>
            </a:r>
            <a:r>
              <a:rPr lang="en-IE" dirty="0" smtClean="0"/>
              <a:t>(measure </a:t>
            </a:r>
            <a:r>
              <a:rPr lang="en-IE" dirty="0"/>
              <a:t>of how much two random variables change </a:t>
            </a:r>
            <a:r>
              <a:rPr lang="en-IE" dirty="0" smtClean="0"/>
              <a:t>together) (i.e</a:t>
            </a:r>
            <a:r>
              <a:rPr lang="en-IE" dirty="0"/>
              <a:t>. correlation).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0159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Terminology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344613"/>
            <a:ext cx="8054975" cy="51641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Population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 </a:t>
            </a:r>
            <a:r>
              <a:rPr lang="en-US" sz="2800" dirty="0" smtClean="0"/>
              <a:t>all possible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Sample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 a portion of the population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Statistical inference</a:t>
            </a:r>
            <a:r>
              <a:rPr lang="en-US" sz="2800" dirty="0" smtClean="0">
                <a:sym typeface="Symbol" pitchFamily="18" charset="2"/>
              </a:rPr>
              <a:t>  </a:t>
            </a:r>
            <a:r>
              <a:rPr lang="en-US" sz="2800" dirty="0" smtClean="0"/>
              <a:t>generalizing from a sample to a population with calculated degree of certainty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 Two forms of statistical inference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 smtClean="0"/>
              <a:t>Hypothesis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 smtClean="0"/>
              <a:t>Estimation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/>
              <a:t>Parameter </a:t>
            </a:r>
            <a:r>
              <a:rPr lang="en-US" sz="2800" dirty="0" smtClean="0">
                <a:sym typeface="Symbol" pitchFamily="18" charset="2"/>
              </a:rPr>
              <a:t> a </a:t>
            </a:r>
            <a:r>
              <a:rPr lang="en-US" sz="2800" dirty="0" smtClean="0"/>
              <a:t>characteristic of population, e.g., population mean µ</a:t>
            </a:r>
            <a:endParaRPr lang="el-GR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/>
              <a:t>Statistic </a:t>
            </a:r>
            <a:r>
              <a:rPr lang="en-US" sz="2800" dirty="0" smtClean="0">
                <a:sym typeface="Symbol" pitchFamily="18" charset="2"/>
              </a:rPr>
              <a:t></a:t>
            </a:r>
            <a:r>
              <a:rPr lang="en-US" sz="2800" dirty="0" smtClean="0"/>
              <a:t> calculated from data in the sample, e.g., sample mean (  )</a:t>
            </a:r>
            <a:endParaRPr lang="en-US" sz="2800" i="1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87177"/>
              </p:ext>
            </p:extLst>
          </p:nvPr>
        </p:nvGraphicFramePr>
        <p:xfrm>
          <a:off x="2915816" y="5733256"/>
          <a:ext cx="360040" cy="48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4" imgW="114120" imgH="152280" progId="Equation.3">
                  <p:embed/>
                </p:oleObj>
              </mc:Choice>
              <mc:Fallback>
                <p:oleObj name="Equation" r:id="rId4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733256"/>
                        <a:ext cx="360040" cy="480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5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Factors/Components?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 </a:t>
            </a:r>
            <a:r>
              <a:rPr lang="en-IE" dirty="0"/>
              <a:t>factor </a:t>
            </a:r>
            <a:r>
              <a:rPr lang="en-IE" dirty="0" smtClean="0"/>
              <a:t>or component </a:t>
            </a:r>
            <a:r>
              <a:rPr lang="en-IE" dirty="0" smtClean="0"/>
              <a:t>in </a:t>
            </a:r>
            <a:r>
              <a:rPr lang="en-IE" dirty="0"/>
              <a:t>this context </a:t>
            </a:r>
            <a:r>
              <a:rPr lang="en-IE" dirty="0" smtClean="0"/>
              <a:t>is </a:t>
            </a:r>
            <a:r>
              <a:rPr lang="en-IE" dirty="0"/>
              <a:t>equivalent to what is known as a </a:t>
            </a:r>
            <a:r>
              <a:rPr lang="en-IE" b="1" dirty="0"/>
              <a:t>Latent </a:t>
            </a:r>
            <a:r>
              <a:rPr lang="en-IE" dirty="0"/>
              <a:t>variable which is also called a </a:t>
            </a:r>
            <a:r>
              <a:rPr lang="en-IE" b="1" dirty="0"/>
              <a:t>construct</a:t>
            </a:r>
            <a:r>
              <a:rPr lang="en-IE" dirty="0"/>
              <a:t>. </a:t>
            </a:r>
          </a:p>
          <a:p>
            <a:r>
              <a:rPr lang="en-IE" dirty="0"/>
              <a:t>construct = latent variable = factor </a:t>
            </a:r>
          </a:p>
          <a:p>
            <a:r>
              <a:rPr lang="en-IE" dirty="0"/>
              <a:t>A latent variable is a variable that cannot be measured directly but is measured indirectly through several observable variables (called </a:t>
            </a:r>
            <a:r>
              <a:rPr lang="en-IE" b="1" dirty="0"/>
              <a:t>manifest </a:t>
            </a:r>
            <a:r>
              <a:rPr lang="en-IE" dirty="0"/>
              <a:t>variables). </a:t>
            </a:r>
            <a:endParaRPr lang="en-IE" dirty="0" smtClean="0"/>
          </a:p>
          <a:p>
            <a:r>
              <a:rPr lang="en-IE" dirty="0" smtClean="0"/>
              <a:t>Getting Started	</a:t>
            </a:r>
          </a:p>
          <a:p>
            <a:pPr lvl="1"/>
            <a:r>
              <a:rPr lang="en-GB" dirty="0"/>
              <a:t>Look for correlations in the R-Matrix (Correlation matrix)</a:t>
            </a:r>
          </a:p>
          <a:p>
            <a:pPr lvl="1"/>
            <a:r>
              <a:rPr lang="en-US" dirty="0"/>
              <a:t>In Factor Analysis and PCA we look to reduce the R-matrix into smaller set of uncorrelated dimensions.</a:t>
            </a:r>
          </a:p>
          <a:p>
            <a:pPr lvl="1"/>
            <a:r>
              <a:rPr lang="en-IE" dirty="0"/>
              <a:t>Looking for correlations above 0.3 </a:t>
            </a:r>
            <a:endParaRPr lang="en-US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4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mtClean="0"/>
              <a:t>Factor Analysis v Principal Component Analysis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PCA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E" smtClean="0"/>
              <a:t>FA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E" sz="2200" dirty="0" smtClean="0"/>
              <a:t>All of the variance in the variables is used</a:t>
            </a:r>
          </a:p>
          <a:p>
            <a:r>
              <a:rPr lang="en-IE" sz="2200" dirty="0" smtClean="0"/>
              <a:t>This is closer to the data used</a:t>
            </a:r>
            <a:endParaRPr lang="en-GB" sz="2200" dirty="0" smtClean="0"/>
          </a:p>
          <a:p>
            <a:r>
              <a:rPr lang="en-GB" sz="2200" dirty="0" smtClean="0"/>
              <a:t>Tries to explain the maximum amount </a:t>
            </a:r>
            <a:r>
              <a:rPr lang="en-GB" sz="2200" i="1" dirty="0" smtClean="0"/>
              <a:t>of total variance</a:t>
            </a:r>
            <a:r>
              <a:rPr lang="en-GB" sz="2200" dirty="0" smtClean="0"/>
              <a:t> in a correlation matrix. </a:t>
            </a:r>
          </a:p>
          <a:p>
            <a:r>
              <a:rPr lang="en-GB" sz="2200" dirty="0" smtClean="0"/>
              <a:t>It does this by transforming the original variables into a set of linear </a:t>
            </a:r>
            <a:r>
              <a:rPr lang="en-GB" sz="2200" i="1" dirty="0" smtClean="0"/>
              <a:t>components</a:t>
            </a:r>
            <a:r>
              <a:rPr lang="en-GB" sz="2200" dirty="0" smtClean="0"/>
              <a:t>.</a:t>
            </a:r>
            <a:endParaRPr lang="en-IE" sz="2200" dirty="0" smtClean="0"/>
          </a:p>
          <a:p>
            <a:pPr lvl="1"/>
            <a:endParaRPr lang="en-IE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316288" cy="4038600"/>
          </a:xfrm>
        </p:spPr>
        <p:txBody>
          <a:bodyPr>
            <a:normAutofit/>
          </a:bodyPr>
          <a:lstStyle/>
          <a:p>
            <a:r>
              <a:rPr lang="en-IE" sz="2200" dirty="0" smtClean="0"/>
              <a:t>Factors are estimated using a mathematical model</a:t>
            </a:r>
          </a:p>
          <a:p>
            <a:r>
              <a:rPr lang="en-IE" sz="2200" dirty="0" smtClean="0"/>
              <a:t>Only the shared variance is used</a:t>
            </a:r>
          </a:p>
          <a:p>
            <a:r>
              <a:rPr lang="en-GB" sz="2200" dirty="0" smtClean="0"/>
              <a:t>Attempts to achieve parsimony by explaining the maximum amount of </a:t>
            </a:r>
            <a:r>
              <a:rPr lang="en-GB" sz="2200" i="1" dirty="0" smtClean="0"/>
              <a:t>common variance </a:t>
            </a:r>
            <a:r>
              <a:rPr lang="en-GB" sz="2200" dirty="0" smtClean="0"/>
              <a:t>in a correlation matrix using the smallest number of explanatory constructs.</a:t>
            </a:r>
          </a:p>
          <a:p>
            <a:r>
              <a:rPr lang="en-GB" sz="2200" dirty="0" smtClean="0"/>
              <a:t>These ‘explanatory constructs’ are called </a:t>
            </a:r>
            <a:r>
              <a:rPr lang="en-GB" sz="2200" i="1" dirty="0" smtClean="0"/>
              <a:t>factors</a:t>
            </a:r>
            <a:r>
              <a:rPr lang="en-GB" sz="2200" dirty="0" smtClean="0"/>
              <a:t>.</a:t>
            </a:r>
          </a:p>
          <a:p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24708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relevant statistics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</a:t>
            </a:r>
            <a:r>
              <a:rPr lang="en-IE" dirty="0"/>
              <a:t>Bartlett Test of </a:t>
            </a:r>
            <a:r>
              <a:rPr lang="en-IE" dirty="0" err="1"/>
              <a:t>Sphericity</a:t>
            </a:r>
            <a:r>
              <a:rPr lang="en-IE" dirty="0"/>
              <a:t> </a:t>
            </a:r>
            <a:endParaRPr lang="en-IE" dirty="0" smtClean="0"/>
          </a:p>
          <a:p>
            <a:pPr lvl="1"/>
            <a:r>
              <a:rPr lang="en-IE" dirty="0" smtClean="0"/>
              <a:t>Compares </a:t>
            </a:r>
            <a:r>
              <a:rPr lang="en-IE" dirty="0"/>
              <a:t>the correlation matrix with a matrix of zero correlations (technically called the identity matrix, which consists of all zeros except the 1’s along the </a:t>
            </a:r>
            <a:r>
              <a:rPr lang="en-IE" dirty="0" smtClean="0"/>
              <a:t>diagonal – all correlations are perfect). </a:t>
            </a:r>
          </a:p>
          <a:p>
            <a:pPr lvl="1"/>
            <a:r>
              <a:rPr lang="en-IE" dirty="0" smtClean="0"/>
              <a:t>Statistical significance</a:t>
            </a:r>
          </a:p>
          <a:p>
            <a:r>
              <a:rPr lang="en-IE" dirty="0"/>
              <a:t>Kaiser-Meyer-</a:t>
            </a:r>
            <a:r>
              <a:rPr lang="en-IE" dirty="0" err="1"/>
              <a:t>Olkin</a:t>
            </a:r>
            <a:r>
              <a:rPr lang="en-IE" dirty="0"/>
              <a:t> Measure of Sampling Adequacy (usually called the MSA) </a:t>
            </a:r>
            <a:endParaRPr lang="en-IE" dirty="0" smtClean="0"/>
          </a:p>
          <a:p>
            <a:pPr lvl="1"/>
            <a:r>
              <a:rPr lang="en-IE" dirty="0" smtClean="0"/>
              <a:t>Indicates </a:t>
            </a:r>
            <a:r>
              <a:rPr lang="en-IE" dirty="0"/>
              <a:t>the proportion of variance in your variables that might be caused by an underlying factor. </a:t>
            </a:r>
          </a:p>
          <a:p>
            <a:pPr lvl="1"/>
            <a:r>
              <a:rPr lang="en-IE" dirty="0" smtClean="0"/>
              <a:t>High </a:t>
            </a:r>
            <a:r>
              <a:rPr lang="en-IE" dirty="0"/>
              <a:t>values close to 1 suggest that FA might be useful, </a:t>
            </a:r>
            <a:endParaRPr lang="en-IE" dirty="0" smtClean="0"/>
          </a:p>
          <a:p>
            <a:pPr lvl="1"/>
            <a:r>
              <a:rPr lang="en-IE" dirty="0" smtClean="0"/>
              <a:t>Less </a:t>
            </a:r>
            <a:r>
              <a:rPr lang="en-IE" dirty="0"/>
              <a:t>than 0.5 suggests that PCA/FA won’t be useful. 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8573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 Loadings</a:t>
            </a:r>
            <a:endParaRPr lang="en-GB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Both FA and PCA are linear models in which loadings (correlation between a specific observed variable and a specific factor) are used as weights.</a:t>
            </a:r>
          </a:p>
          <a:p>
            <a:r>
              <a:rPr lang="en-IE" sz="2000" dirty="0" smtClean="0"/>
              <a:t>Higher </a:t>
            </a:r>
            <a:r>
              <a:rPr lang="en-IE" sz="2000" dirty="0"/>
              <a:t>values mean a closer relationship. </a:t>
            </a:r>
            <a:endParaRPr lang="en-IE" sz="2000" dirty="0" smtClean="0"/>
          </a:p>
          <a:p>
            <a:pPr lvl="1"/>
            <a:r>
              <a:rPr lang="en-IE" sz="1800" dirty="0" smtClean="0"/>
              <a:t>They </a:t>
            </a:r>
            <a:r>
              <a:rPr lang="en-IE" sz="1800" dirty="0"/>
              <a:t>are equivalent to standardised regression coefficients (β weights) in multiple regression. </a:t>
            </a:r>
          </a:p>
          <a:p>
            <a:r>
              <a:rPr lang="en-GB" sz="2000" dirty="0" smtClean="0"/>
              <a:t>These loadings can be expressed as a matrix</a:t>
            </a:r>
          </a:p>
          <a:p>
            <a:pPr lvl="1"/>
            <a:r>
              <a:rPr lang="en-GB" sz="1800" dirty="0" smtClean="0"/>
              <a:t>This matrix is called the factor matrix or component matrix (if doing PCA).</a:t>
            </a:r>
          </a:p>
          <a:p>
            <a:r>
              <a:rPr lang="en-GB" sz="2000" dirty="0" smtClean="0"/>
              <a:t>The assumption of FA(but not PCA) is that these algebraic factors represent real-world dimensions.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  <a:p>
            <a:endParaRPr lang="en-GB" sz="2000" dirty="0" smtClean="0"/>
          </a:p>
        </p:txBody>
      </p:sp>
      <p:sp>
        <p:nvSpPr>
          <p:cNvPr id="7" name="Folded Corner 6"/>
          <p:cNvSpPr/>
          <p:nvPr/>
        </p:nvSpPr>
        <p:spPr>
          <a:xfrm>
            <a:off x="5868144" y="5036820"/>
            <a:ext cx="3124200" cy="182118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 smtClean="0"/>
          </a:p>
          <a:p>
            <a:pPr algn="ctr"/>
            <a:endParaRPr lang="en-IE" b="1" dirty="0"/>
          </a:p>
          <a:p>
            <a:pPr algn="ctr"/>
            <a:r>
              <a:rPr lang="en-IE" b="1" dirty="0" smtClean="0"/>
              <a:t>There </a:t>
            </a:r>
            <a:r>
              <a:rPr lang="en-IE" b="1" dirty="0"/>
              <a:t>is no definition of what constitutes a high or low factor loading. </a:t>
            </a:r>
            <a:endParaRPr lang="en-IE" b="1" dirty="0" smtClean="0"/>
          </a:p>
          <a:p>
            <a:pPr algn="ctr"/>
            <a:r>
              <a:rPr lang="en-IE" b="1" dirty="0" smtClean="0"/>
              <a:t>The </a:t>
            </a:r>
            <a:r>
              <a:rPr lang="en-IE" b="1" dirty="0"/>
              <a:t>convention is that a loading of magnitude above 0.3 (irrespective of sign) are considered high.</a:t>
            </a:r>
          </a:p>
          <a:p>
            <a:pPr algn="ctr"/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0570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Considerations</a:t>
            </a:r>
            <a:endParaRPr lang="en-GB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sym typeface="Symbol" pitchFamily="18" charset="2"/>
              </a:rPr>
              <a:t>Look at the correlation matrix created during PCA</a:t>
            </a:r>
          </a:p>
          <a:p>
            <a:pPr lvl="1"/>
            <a:r>
              <a:rPr lang="en-GB" dirty="0" smtClean="0">
                <a:sym typeface="Symbol" pitchFamily="18" charset="2"/>
              </a:rPr>
              <a:t>Test variables should correlate quite well</a:t>
            </a:r>
          </a:p>
          <a:p>
            <a:pPr lvl="2"/>
            <a:r>
              <a:rPr lang="en-GB" dirty="0" smtClean="0">
                <a:sym typeface="Symbol" pitchFamily="18" charset="2"/>
              </a:rPr>
              <a:t>r &gt; .3</a:t>
            </a:r>
          </a:p>
          <a:p>
            <a:pPr lvl="1"/>
            <a:r>
              <a:rPr lang="en-GB" dirty="0" smtClean="0">
                <a:sym typeface="Symbol" pitchFamily="18" charset="2"/>
              </a:rPr>
              <a:t>Avoid Multicollinearity:</a:t>
            </a:r>
          </a:p>
          <a:p>
            <a:pPr lvl="2"/>
            <a:r>
              <a:rPr lang="en-GB" dirty="0" smtClean="0">
                <a:sym typeface="Symbol" pitchFamily="18" charset="2"/>
              </a:rPr>
              <a:t>several variables highly correlated, r &gt; .80.</a:t>
            </a:r>
          </a:p>
          <a:p>
            <a:pPr lvl="1"/>
            <a:r>
              <a:rPr lang="en-GB" dirty="0" smtClean="0">
                <a:sym typeface="Symbol" pitchFamily="18" charset="2"/>
              </a:rPr>
              <a:t>Avoid Singularity:</a:t>
            </a:r>
          </a:p>
          <a:p>
            <a:pPr lvl="2"/>
            <a:r>
              <a:rPr lang="en-GB" dirty="0" smtClean="0">
                <a:sym typeface="Symbol" pitchFamily="18" charset="2"/>
              </a:rPr>
              <a:t>some variables perfectly correlated, r = 1.</a:t>
            </a:r>
          </a:p>
          <a:p>
            <a:r>
              <a:rPr lang="en-GB" dirty="0" smtClean="0"/>
              <a:t>Screen the correlation matrix, eliminate any variables that obviously cause concern.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Extracting the factors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The </a:t>
            </a:r>
            <a:r>
              <a:rPr lang="en-IE" i="1" dirty="0"/>
              <a:t>variance</a:t>
            </a:r>
            <a:r>
              <a:rPr lang="en-IE" dirty="0"/>
              <a:t> of a component or factor is known as its </a:t>
            </a:r>
            <a:r>
              <a:rPr lang="en-IE" i="1" dirty="0"/>
              <a:t>Eigenvalue</a:t>
            </a:r>
          </a:p>
          <a:p>
            <a:r>
              <a:rPr lang="en-IE" dirty="0"/>
              <a:t>If we have n manifest variables in our analysis, </a:t>
            </a:r>
            <a:r>
              <a:rPr lang="en-IE" dirty="0" smtClean="0"/>
              <a:t>the reduction transforms </a:t>
            </a:r>
            <a:r>
              <a:rPr lang="en-IE" dirty="0"/>
              <a:t>the data such that the total </a:t>
            </a:r>
            <a:r>
              <a:rPr lang="en-IE" dirty="0" smtClean="0"/>
              <a:t>variance (PCA) or shared variance (FA) </a:t>
            </a:r>
            <a:r>
              <a:rPr lang="en-IE" dirty="0"/>
              <a:t>of the components n will be redistributed among the components</a:t>
            </a:r>
          </a:p>
          <a:p>
            <a:pPr lvl="1"/>
            <a:r>
              <a:rPr lang="en-IE" dirty="0"/>
              <a:t>The first will have the largest eigenvalue</a:t>
            </a:r>
          </a:p>
          <a:p>
            <a:pPr lvl="1"/>
            <a:r>
              <a:rPr lang="en-IE" dirty="0"/>
              <a:t>The next the next highest etc.</a:t>
            </a:r>
          </a:p>
          <a:p>
            <a:r>
              <a:rPr lang="en-IE" dirty="0"/>
              <a:t>If the eigenvalue is divided by n the result is the proportion of variance explained by that factor</a:t>
            </a:r>
          </a:p>
          <a:p>
            <a:r>
              <a:rPr lang="en-IE" dirty="0"/>
              <a:t>A rule of thumb is to retain in the final solution all factors with an Eigenvalue greater than </a:t>
            </a:r>
            <a:r>
              <a:rPr lang="en-IE" dirty="0" smtClean="0"/>
              <a:t>one </a:t>
            </a:r>
          </a:p>
          <a:p>
            <a:pPr lvl="1"/>
            <a:r>
              <a:rPr lang="en-US" dirty="0" err="1"/>
              <a:t>Jolliffe</a:t>
            </a:r>
            <a:r>
              <a:rPr lang="en-US" dirty="0"/>
              <a:t> (1972; 1986) reported that Kaiser</a:t>
            </a:r>
            <a:r>
              <a:rPr lang="ja-JP" altLang="en-US" dirty="0"/>
              <a:t>’</a:t>
            </a:r>
            <a:r>
              <a:rPr lang="en-US" altLang="ja-JP" dirty="0"/>
              <a:t>s criterion is too strict and recommended retaining factors with eigenvalues more than 0.7.</a:t>
            </a:r>
          </a:p>
          <a:p>
            <a:pPr lvl="1"/>
            <a:r>
              <a:rPr lang="en-US" dirty="0"/>
              <a:t>An eigenvalue of 1 can mean different things in different analyses (e.g., 100 variables vs. 10 variables; an eigenvalue of 1 means that the factor explains as much variance as a variable which defeats the purpose of the procedure).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94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Communalities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</a:t>
            </a:r>
            <a:r>
              <a:rPr lang="en-IE" dirty="0" smtClean="0"/>
              <a:t> is the </a:t>
            </a:r>
            <a:r>
              <a:rPr lang="en-IE" i="1" dirty="0" smtClean="0"/>
              <a:t>correlation</a:t>
            </a:r>
            <a:r>
              <a:rPr lang="en-IE" dirty="0" smtClean="0"/>
              <a:t> between the manifest variable and the factor or component</a:t>
            </a:r>
          </a:p>
          <a:p>
            <a:r>
              <a:rPr lang="en-IE" dirty="0" smtClean="0"/>
              <a:t>The square of the correlation is the proportion of </a:t>
            </a:r>
            <a:r>
              <a:rPr lang="en-IE" i="1" dirty="0" smtClean="0"/>
              <a:t>variance in the manifest variable that can be explained by the factor</a:t>
            </a:r>
          </a:p>
          <a:p>
            <a:r>
              <a:rPr lang="en-IE" dirty="0" smtClean="0"/>
              <a:t>If we square and sum all the factor loadings for a manifest variable across the factor equations we have the communality</a:t>
            </a:r>
          </a:p>
          <a:p>
            <a:pPr lvl="1"/>
            <a:r>
              <a:rPr lang="en-IE" dirty="0" smtClean="0"/>
              <a:t>How much of the variance in the manifest variable is accounted for by the combination of factors</a:t>
            </a:r>
          </a:p>
        </p:txBody>
      </p:sp>
    </p:spTree>
    <p:extLst>
      <p:ext uri="{BB962C8B-B14F-4D97-AF65-F5344CB8AC3E}">
        <p14:creationId xmlns:p14="http://schemas.microsoft.com/office/powerpoint/2010/main" val="34896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Total Variance Explained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mtClean="0"/>
              <a:t>Indicates how much of the variability in the data has been modelled by the extracted factors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4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Extracting Factors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Principal </a:t>
            </a:r>
            <a:r>
              <a:rPr lang="en-IE" dirty="0"/>
              <a:t>Components Analysis (PCA) is the default method of extraction used </a:t>
            </a:r>
          </a:p>
          <a:p>
            <a:pPr lvl="1"/>
            <a:r>
              <a:rPr lang="en-IE" dirty="0" smtClean="0"/>
              <a:t>This is </a:t>
            </a:r>
            <a:r>
              <a:rPr lang="en-IE" dirty="0"/>
              <a:t>a data reduction method, not a true factor analysis (as it analyses all of the variance of the </a:t>
            </a:r>
            <a:r>
              <a:rPr lang="en-IE" dirty="0" smtClean="0"/>
              <a:t>variables). </a:t>
            </a:r>
          </a:p>
          <a:p>
            <a:pPr lvl="1"/>
            <a:r>
              <a:rPr lang="en-IE" dirty="0" smtClean="0"/>
              <a:t>FA only </a:t>
            </a:r>
            <a:r>
              <a:rPr lang="en-IE" dirty="0"/>
              <a:t>analyses shared variance between variables thus identifying those that co-vary and any underlying, latent variable(s</a:t>
            </a:r>
            <a:r>
              <a:rPr lang="en-IE" dirty="0" smtClean="0"/>
              <a:t>). </a:t>
            </a:r>
            <a:endParaRPr lang="en-IE" dirty="0"/>
          </a:p>
          <a:p>
            <a:r>
              <a:rPr lang="en-IE" dirty="0" smtClean="0"/>
              <a:t>For FA – choose a </a:t>
            </a:r>
            <a:r>
              <a:rPr lang="en-IE" dirty="0"/>
              <a:t>method of factor extraction </a:t>
            </a:r>
          </a:p>
          <a:p>
            <a:pPr lvl="1"/>
            <a:r>
              <a:rPr lang="en-IE" dirty="0"/>
              <a:t>There are six extraction </a:t>
            </a:r>
            <a:r>
              <a:rPr lang="en-IE" dirty="0" smtClean="0"/>
              <a:t>methods : unweighted least </a:t>
            </a:r>
            <a:r>
              <a:rPr lang="en-IE" dirty="0"/>
              <a:t>squares, generalized least squares, maximum likelihood, principal axis factoring, alpha factoring and image </a:t>
            </a:r>
            <a:r>
              <a:rPr lang="en-IE" dirty="0" smtClean="0"/>
              <a:t>factoring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general rule of thumb is: </a:t>
            </a:r>
          </a:p>
          <a:p>
            <a:pPr lvl="2"/>
            <a:r>
              <a:rPr lang="en-IE" dirty="0" smtClean="0"/>
              <a:t>If </a:t>
            </a:r>
            <a:r>
              <a:rPr lang="en-IE" dirty="0"/>
              <a:t>your data are normally distributed then use </a:t>
            </a:r>
            <a:r>
              <a:rPr lang="en-IE" i="1" dirty="0"/>
              <a:t>maximum likelihood </a:t>
            </a:r>
            <a:r>
              <a:rPr lang="en-IE" dirty="0"/>
              <a:t>(ML) </a:t>
            </a:r>
          </a:p>
          <a:p>
            <a:pPr lvl="2"/>
            <a:r>
              <a:rPr lang="en-IE" dirty="0"/>
              <a:t>If your data are not normally distributed then use </a:t>
            </a:r>
            <a:r>
              <a:rPr lang="en-IE" i="1" dirty="0"/>
              <a:t>Principal Axis Factoring </a:t>
            </a:r>
            <a:r>
              <a:rPr lang="en-IE" dirty="0"/>
              <a:t>(PAF)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00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Rotation – Why?</a:t>
            </a:r>
            <a:endParaRPr lang="en-GB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 aid interpretation it is possible to maximise the loading of a variable on one factor while minimising its loading on all other factors</a:t>
            </a:r>
          </a:p>
          <a:p>
            <a:r>
              <a:rPr lang="en-GB" dirty="0" smtClean="0"/>
              <a:t>This is known as Factor Rotation</a:t>
            </a:r>
          </a:p>
          <a:p>
            <a:r>
              <a:rPr lang="en-IE" dirty="0"/>
              <a:t>The aim of rotation is to clarify the data structure </a:t>
            </a:r>
          </a:p>
          <a:p>
            <a:pPr lvl="1"/>
            <a:r>
              <a:rPr lang="en-IE" dirty="0"/>
              <a:t>You cannot apply a rotation if only one factor emerges however</a:t>
            </a:r>
          </a:p>
          <a:p>
            <a:pPr lvl="1"/>
            <a:r>
              <a:rPr lang="en-IE" dirty="0"/>
              <a:t>Aim to have non-zero loadings on each factor for only some of the </a:t>
            </a:r>
            <a:r>
              <a:rPr lang="en-IE" dirty="0" smtClean="0"/>
              <a:t>variables</a:t>
            </a:r>
          </a:p>
          <a:p>
            <a:r>
              <a:rPr lang="en-IE" dirty="0"/>
              <a:t>There are two types of rotation: </a:t>
            </a:r>
          </a:p>
          <a:p>
            <a:pPr lvl="1"/>
            <a:r>
              <a:rPr lang="en-IE" dirty="0"/>
              <a:t>Orthogonal rotations </a:t>
            </a:r>
          </a:p>
          <a:p>
            <a:pPr lvl="2"/>
            <a:r>
              <a:rPr lang="en-IE" dirty="0"/>
              <a:t>When your factors are uncorrelated</a:t>
            </a:r>
          </a:p>
          <a:p>
            <a:pPr lvl="2"/>
            <a:r>
              <a:rPr lang="en-IE" dirty="0"/>
              <a:t>Procedures include </a:t>
            </a:r>
            <a:r>
              <a:rPr lang="en-IE" dirty="0" err="1"/>
              <a:t>varimax</a:t>
            </a:r>
            <a:r>
              <a:rPr lang="en-IE" dirty="0"/>
              <a:t>, </a:t>
            </a:r>
            <a:r>
              <a:rPr lang="en-IE" dirty="0" err="1"/>
              <a:t>quartimax</a:t>
            </a:r>
            <a:r>
              <a:rPr lang="en-IE" dirty="0"/>
              <a:t> and </a:t>
            </a:r>
            <a:r>
              <a:rPr lang="en-IE" dirty="0" err="1"/>
              <a:t>equamax</a:t>
            </a:r>
            <a:r>
              <a:rPr lang="en-IE" dirty="0"/>
              <a:t>. </a:t>
            </a:r>
          </a:p>
          <a:p>
            <a:pPr lvl="1"/>
            <a:r>
              <a:rPr lang="en-IE" dirty="0"/>
              <a:t>Oblique rotations </a:t>
            </a:r>
          </a:p>
          <a:p>
            <a:pPr lvl="2"/>
            <a:r>
              <a:rPr lang="en-IE" dirty="0"/>
              <a:t>When your factors are correlated </a:t>
            </a:r>
          </a:p>
          <a:p>
            <a:pPr lvl="2"/>
            <a:r>
              <a:rPr lang="en-IE" dirty="0"/>
              <a:t>Procedures include direct </a:t>
            </a:r>
            <a:r>
              <a:rPr lang="en-IE" dirty="0" err="1"/>
              <a:t>oblimin</a:t>
            </a:r>
            <a:r>
              <a:rPr lang="en-IE" dirty="0"/>
              <a:t>, </a:t>
            </a:r>
            <a:r>
              <a:rPr lang="en-IE" dirty="0" err="1"/>
              <a:t>quartimin</a:t>
            </a:r>
            <a:r>
              <a:rPr lang="en-IE" dirty="0"/>
              <a:t> and </a:t>
            </a:r>
            <a:r>
              <a:rPr lang="en-IE" dirty="0" err="1"/>
              <a:t>promax</a:t>
            </a:r>
            <a:r>
              <a:rPr lang="en-IE" dirty="0"/>
              <a:t>, there is no widely preferred method. 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81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6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Inference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We </a:t>
            </a:r>
            <a:r>
              <a:rPr lang="en-IE" dirty="0"/>
              <a:t>are concerned with </a:t>
            </a:r>
            <a:r>
              <a:rPr lang="en-IE" dirty="0" smtClean="0"/>
              <a:t>a random </a:t>
            </a:r>
            <a:r>
              <a:rPr lang="en-IE" dirty="0"/>
              <a:t>variable </a:t>
            </a:r>
          </a:p>
          <a:p>
            <a:r>
              <a:rPr lang="en-IE" dirty="0" smtClean="0"/>
              <a:t>Aim is to investigate </a:t>
            </a:r>
            <a:r>
              <a:rPr lang="en-IE" dirty="0"/>
              <a:t>of the values of the parameters given some realizations of the </a:t>
            </a:r>
            <a:r>
              <a:rPr lang="en-IE" dirty="0" smtClean="0"/>
              <a:t>variable</a:t>
            </a:r>
          </a:p>
          <a:p>
            <a:r>
              <a:rPr lang="en-IE" dirty="0" smtClean="0"/>
              <a:t>Either</a:t>
            </a:r>
            <a:endParaRPr lang="en-IE" dirty="0"/>
          </a:p>
          <a:p>
            <a:pPr lvl="1"/>
            <a:r>
              <a:rPr lang="en-IE" dirty="0" smtClean="0"/>
              <a:t>We use </a:t>
            </a:r>
            <a:r>
              <a:rPr lang="en-IE" dirty="0"/>
              <a:t>the data to estimate the parameters (or relationships between then)</a:t>
            </a:r>
          </a:p>
          <a:p>
            <a:pPr lvl="2"/>
            <a:r>
              <a:rPr lang="en-IE" dirty="0"/>
              <a:t>Make inference about the population based on information obtained from a sample	</a:t>
            </a:r>
          </a:p>
          <a:p>
            <a:pPr lvl="2"/>
            <a:r>
              <a:rPr lang="en-IE" dirty="0" smtClean="0"/>
              <a:t>Estimation</a:t>
            </a:r>
          </a:p>
          <a:p>
            <a:r>
              <a:rPr lang="en-IE" dirty="0" smtClean="0"/>
              <a:t>OR</a:t>
            </a:r>
          </a:p>
          <a:p>
            <a:pPr lvl="1"/>
            <a:r>
              <a:rPr lang="en-IE" dirty="0" smtClean="0"/>
              <a:t>We make an informed guess </a:t>
            </a:r>
            <a:r>
              <a:rPr lang="en-IE" dirty="0"/>
              <a:t>about something involving the values for the parameters (or relationships between them) and ask the data whether this value is true (with your sample acting as representative of population)</a:t>
            </a:r>
          </a:p>
          <a:p>
            <a:pPr lvl="2"/>
            <a:r>
              <a:rPr lang="en-IE" dirty="0"/>
              <a:t>Hypothesis testing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3697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Reliability: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Cronbach</a:t>
            </a:r>
            <a:r>
              <a:rPr lang="en-GB" altLang="en-US" dirty="0" smtClean="0"/>
              <a:t>’</a:t>
            </a:r>
            <a:r>
              <a:rPr lang="en-GB" dirty="0" smtClean="0"/>
              <a:t>s Alpha </a:t>
            </a:r>
          </a:p>
          <a:p>
            <a:pPr lvl="1"/>
            <a:r>
              <a:rPr lang="en-IE" dirty="0" smtClean="0"/>
              <a:t>Measure </a:t>
            </a:r>
            <a:r>
              <a:rPr lang="en-IE" dirty="0"/>
              <a:t>of internal </a:t>
            </a:r>
            <a:r>
              <a:rPr lang="en-IE" dirty="0" smtClean="0"/>
              <a:t>consistency - how </a:t>
            </a:r>
            <a:r>
              <a:rPr lang="en-IE" dirty="0"/>
              <a:t>closely related a set of items are as a </a:t>
            </a:r>
            <a:r>
              <a:rPr lang="en-IE" dirty="0" smtClean="0"/>
              <a:t>group </a:t>
            </a:r>
            <a:r>
              <a:rPr lang="en-IE" smtClean="0"/>
              <a:t>or scale</a:t>
            </a:r>
            <a:endParaRPr lang="en-GB" dirty="0" smtClean="0"/>
          </a:p>
          <a:p>
            <a:pPr lvl="1"/>
            <a:r>
              <a:rPr lang="en-GB" dirty="0" smtClean="0"/>
              <a:t>Ranges from 0 (no reliability) to 1 (complete reliability)</a:t>
            </a:r>
          </a:p>
          <a:p>
            <a:pPr lvl="1"/>
            <a:r>
              <a:rPr lang="en-GB" dirty="0" smtClean="0"/>
              <a:t>Should be .7 or greater to be considered </a:t>
            </a:r>
            <a:r>
              <a:rPr lang="en-GB" altLang="en-US" dirty="0" smtClean="0"/>
              <a:t>“</a:t>
            </a:r>
            <a:r>
              <a:rPr lang="en-GB" dirty="0" smtClean="0"/>
              <a:t>reliable</a:t>
            </a:r>
            <a:r>
              <a:rPr lang="en-GB" altLang="en-US" dirty="0" smtClean="0"/>
              <a:t>”</a:t>
            </a:r>
            <a:r>
              <a:rPr lang="en-GB" dirty="0" smtClean="0"/>
              <a:t>.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closer Cronbach’s alpha coefficient is to 1.0 the greater the internal consistency of the items in the scale.</a:t>
            </a:r>
          </a:p>
          <a:p>
            <a:pPr lvl="1"/>
            <a:r>
              <a:rPr lang="en-IE" dirty="0"/>
              <a:t>George and </a:t>
            </a:r>
            <a:r>
              <a:rPr lang="en-IE" dirty="0" err="1"/>
              <a:t>Mallery</a:t>
            </a:r>
            <a:r>
              <a:rPr lang="en-IE" dirty="0"/>
              <a:t> provide the following rules of thumb: </a:t>
            </a:r>
          </a:p>
          <a:p>
            <a:pPr lvl="2"/>
            <a:r>
              <a:rPr lang="en-IE" dirty="0"/>
              <a:t> &gt; .9 – </a:t>
            </a:r>
            <a:r>
              <a:rPr lang="en-IE" dirty="0" smtClean="0"/>
              <a:t>Excellent; &gt; </a:t>
            </a:r>
            <a:r>
              <a:rPr lang="en-IE" dirty="0"/>
              <a:t>.8 – </a:t>
            </a:r>
            <a:r>
              <a:rPr lang="en-IE" dirty="0" smtClean="0"/>
              <a:t>Good; &gt; </a:t>
            </a:r>
            <a:r>
              <a:rPr lang="en-IE" dirty="0"/>
              <a:t>.7 – </a:t>
            </a:r>
            <a:r>
              <a:rPr lang="en-IE" dirty="0" smtClean="0"/>
              <a:t>Acceptable; &gt; </a:t>
            </a:r>
            <a:r>
              <a:rPr lang="en-IE" dirty="0"/>
              <a:t>.6 – </a:t>
            </a:r>
            <a:r>
              <a:rPr lang="en-IE" dirty="0" smtClean="0"/>
              <a:t>Questionable; &gt; </a:t>
            </a:r>
            <a:r>
              <a:rPr lang="en-IE" dirty="0"/>
              <a:t>.5 – </a:t>
            </a:r>
            <a:r>
              <a:rPr lang="en-IE" dirty="0" smtClean="0"/>
              <a:t>Poor and &lt; </a:t>
            </a:r>
            <a:r>
              <a:rPr lang="en-IE" dirty="0"/>
              <a:t>.5 – Unacceptable</a:t>
            </a:r>
          </a:p>
          <a:p>
            <a:r>
              <a:rPr lang="en-GB" dirty="0" smtClean="0"/>
              <a:t>Depends </a:t>
            </a:r>
            <a:r>
              <a:rPr lang="en-GB" dirty="0"/>
              <a:t>on the number of items</a:t>
            </a:r>
          </a:p>
          <a:p>
            <a:pPr lvl="1"/>
            <a:r>
              <a:rPr lang="en-GB" dirty="0"/>
              <a:t>More questions = bigger </a:t>
            </a:r>
            <a:r>
              <a:rPr lang="el-GR" dirty="0"/>
              <a:t>α</a:t>
            </a:r>
            <a:endParaRPr lang="en-GB" dirty="0"/>
          </a:p>
          <a:p>
            <a:r>
              <a:rPr lang="en-GB" dirty="0"/>
              <a:t>Treat Subscales separately</a:t>
            </a:r>
          </a:p>
          <a:p>
            <a:r>
              <a:rPr lang="en-GB" dirty="0"/>
              <a:t>Remember to reverse score reverse phrased items!</a:t>
            </a:r>
          </a:p>
          <a:p>
            <a:pPr lvl="1"/>
            <a:r>
              <a:rPr lang="en-GB" dirty="0"/>
              <a:t>If not, </a:t>
            </a:r>
            <a:r>
              <a:rPr lang="el-GR" dirty="0"/>
              <a:t>α</a:t>
            </a:r>
            <a:r>
              <a:rPr lang="en-GB" dirty="0"/>
              <a:t> is reduced and can even be negative</a:t>
            </a:r>
          </a:p>
          <a:p>
            <a:pPr lvl="2"/>
            <a:endParaRPr lang="en-GB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29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Goal of Statistical Tests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To </a:t>
            </a:r>
            <a:r>
              <a:rPr lang="en-IE" dirty="0"/>
              <a:t>find out how likely it is that your findings can be accounted for by nothing more than random chance</a:t>
            </a:r>
            <a:r>
              <a:rPr lang="en-IE" dirty="0" smtClean="0"/>
              <a:t>.</a:t>
            </a:r>
          </a:p>
          <a:p>
            <a:r>
              <a:rPr lang="en-IE" dirty="0" smtClean="0"/>
              <a:t>Need to report them in way that </a:t>
            </a:r>
          </a:p>
          <a:p>
            <a:pPr lvl="1"/>
            <a:r>
              <a:rPr lang="en-IE" dirty="0" smtClean="0"/>
              <a:t>A </a:t>
            </a:r>
            <a:r>
              <a:rPr lang="en-IE" dirty="0"/>
              <a:t>knowledgeable reader with access to the original </a:t>
            </a:r>
            <a:r>
              <a:rPr lang="en-IE" dirty="0" smtClean="0"/>
              <a:t>data can verify </a:t>
            </a:r>
            <a:r>
              <a:rPr lang="en-IE" dirty="0"/>
              <a:t>the reported results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Requires you to describe your statistical methods in enough detail.</a:t>
            </a:r>
            <a:endParaRPr lang="en-IE" dirty="0"/>
          </a:p>
          <a:p>
            <a:pPr lvl="1"/>
            <a:r>
              <a:rPr lang="en-IE" dirty="0"/>
              <a:t>Provide enough detail that the results can be incorporated into other analyses. 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18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Presentation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 your dataset</a:t>
            </a:r>
          </a:p>
          <a:p>
            <a:pPr lvl="1"/>
            <a:r>
              <a:rPr lang="en-US" dirty="0" smtClean="0"/>
              <a:t>Beforehand you need to have described the area you are working in and thus the population of interest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of </a:t>
            </a:r>
            <a:r>
              <a:rPr lang="en-US" dirty="0" smtClean="0"/>
              <a:t>sample collection </a:t>
            </a:r>
            <a:endParaRPr lang="en-US" dirty="0"/>
          </a:p>
          <a:p>
            <a:pPr lvl="1"/>
            <a:r>
              <a:rPr lang="en-US" dirty="0" smtClean="0"/>
              <a:t>Sample size, variables of interest</a:t>
            </a:r>
          </a:p>
          <a:p>
            <a:pPr lvl="1"/>
            <a:r>
              <a:rPr lang="en-US" dirty="0"/>
              <a:t>Measure of central tendency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of  </a:t>
            </a:r>
            <a:r>
              <a:rPr lang="en-US" dirty="0" smtClean="0"/>
              <a:t>variability (dispersion) around the measure of central tendency  </a:t>
            </a:r>
            <a:r>
              <a:rPr lang="en-US" dirty="0"/>
              <a:t>and shape</a:t>
            </a:r>
          </a:p>
          <a:p>
            <a:pPr lvl="1"/>
            <a:r>
              <a:rPr lang="en-US" dirty="0" smtClean="0"/>
              <a:t>Any preparation conducted – computed variables etc.</a:t>
            </a:r>
          </a:p>
          <a:p>
            <a:r>
              <a:rPr lang="en-US" dirty="0" smtClean="0"/>
              <a:t>Discuss </a:t>
            </a:r>
            <a:r>
              <a:rPr lang="en-US" dirty="0"/>
              <a:t>y</a:t>
            </a:r>
            <a:r>
              <a:rPr lang="en-US" dirty="0" smtClean="0"/>
              <a:t>our data screening process</a:t>
            </a:r>
          </a:p>
          <a:p>
            <a:pPr lvl="1"/>
            <a:r>
              <a:rPr lang="en-US" dirty="0" smtClean="0"/>
              <a:t>Missing data (quantity and pattern), outliers (quantity + reasons), </a:t>
            </a:r>
            <a:r>
              <a:rPr lang="en-US" dirty="0" smtClean="0"/>
              <a:t>normality</a:t>
            </a:r>
          </a:p>
          <a:p>
            <a:r>
              <a:rPr lang="en-US" dirty="0" smtClean="0"/>
              <a:t>Discuss the implications for proposed investigation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01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365</TotalTime>
  <Words>5973</Words>
  <Application>Microsoft Office PowerPoint</Application>
  <PresentationFormat>On-screen Show (4:3)</PresentationFormat>
  <Paragraphs>579</Paragraphs>
  <Slides>70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宋体</vt:lpstr>
      <vt:lpstr>Arial</vt:lpstr>
      <vt:lpstr>Bookman Old Style</vt:lpstr>
      <vt:lpstr>Calibri</vt:lpstr>
      <vt:lpstr>Garamond</vt:lpstr>
      <vt:lpstr>Gill Sans MT</vt:lpstr>
      <vt:lpstr>华文新魏</vt:lpstr>
      <vt:lpstr>Symbol</vt:lpstr>
      <vt:lpstr>Times New Roman</vt:lpstr>
      <vt:lpstr>Wingdings</vt:lpstr>
      <vt:lpstr>Wingdings 3</vt:lpstr>
      <vt:lpstr>Origin</vt:lpstr>
      <vt:lpstr>Equation</vt:lpstr>
      <vt:lpstr>Picture</vt:lpstr>
      <vt:lpstr>Probability and Statistical Inference</vt:lpstr>
      <vt:lpstr>Fundamentals</vt:lpstr>
      <vt:lpstr>The Process</vt:lpstr>
      <vt:lpstr>Guide to Lecture Notes</vt:lpstr>
      <vt:lpstr>Guide to Lecture Notes</vt:lpstr>
      <vt:lpstr>Terminology</vt:lpstr>
      <vt:lpstr>Inference</vt:lpstr>
      <vt:lpstr>Goal of Statistical Tests</vt:lpstr>
      <vt:lpstr>Data Presentation</vt:lpstr>
      <vt:lpstr>How to choose a statistical test</vt:lpstr>
      <vt:lpstr>Preparing your data</vt:lpstr>
      <vt:lpstr>Measuring the ‘Fit’ of the Model</vt:lpstr>
      <vt:lpstr>Calculating Probability from a Frequency distribution</vt:lpstr>
      <vt:lpstr>The Normal Distribution</vt:lpstr>
      <vt:lpstr>The standard normal distribution</vt:lpstr>
      <vt:lpstr>Properties of z-scores</vt:lpstr>
      <vt:lpstr>Role of Normality</vt:lpstr>
      <vt:lpstr>Transforming Data</vt:lpstr>
      <vt:lpstr>Hypothesis Testing</vt:lpstr>
      <vt:lpstr>Hypothesis Testing</vt:lpstr>
      <vt:lpstr>Hypothesis Testing</vt:lpstr>
      <vt:lpstr>What does the probability value mean?</vt:lpstr>
      <vt:lpstr>Type I Errors</vt:lpstr>
      <vt:lpstr>Type II Errors</vt:lpstr>
      <vt:lpstr>Power of a Hypothesis Test</vt:lpstr>
      <vt:lpstr>Measuring Effect Size</vt:lpstr>
      <vt:lpstr>Causal Relationship</vt:lpstr>
      <vt:lpstr>What is a Correlation?</vt:lpstr>
      <vt:lpstr>What is a Correlation?</vt:lpstr>
      <vt:lpstr>Chi Square Statistic for difference</vt:lpstr>
      <vt:lpstr>t-tests - Parametric</vt:lpstr>
      <vt:lpstr>Types of t-tests</vt:lpstr>
      <vt:lpstr>Mann-Whitney test (non-parametric)</vt:lpstr>
      <vt:lpstr>Comparing two related conditions: the Wilcoxon signed-rank test  (non-parametric)</vt:lpstr>
      <vt:lpstr>Comparison of more than 2 samples</vt:lpstr>
      <vt:lpstr>ANOVA - Parametric</vt:lpstr>
      <vt:lpstr>ANOVA</vt:lpstr>
      <vt:lpstr>Differences between several independent groups: the Kruskal–Wallis test – Non-Parametric</vt:lpstr>
      <vt:lpstr>Differences between several related groups: Friedman’s ANOVA</vt:lpstr>
      <vt:lpstr>Linear Regression – what does it allow you do?</vt:lpstr>
      <vt:lpstr>More general definition of straight line</vt:lpstr>
      <vt:lpstr>Assessing the fit of a regression model?</vt:lpstr>
      <vt:lpstr>Assessing the fit of a regression model?</vt:lpstr>
      <vt:lpstr>Simple Linear Regression</vt:lpstr>
      <vt:lpstr>How to Interpret Beta Values </vt:lpstr>
      <vt:lpstr>R2 V Adjusted R2</vt:lpstr>
      <vt:lpstr>What is Multiple Regression?</vt:lpstr>
      <vt:lpstr>Dummy variables</vt:lpstr>
      <vt:lpstr>Dummy Variables</vt:lpstr>
      <vt:lpstr>Interaction term</vt:lpstr>
      <vt:lpstr>Concerns for MLR - Choosing variables for MLR</vt:lpstr>
      <vt:lpstr>Concerns for MLR - Causality</vt:lpstr>
      <vt:lpstr>Concerns for MLR - Generalization </vt:lpstr>
      <vt:lpstr>The More Tricky Assumptions</vt:lpstr>
      <vt:lpstr>Logisitic regression</vt:lpstr>
      <vt:lpstr>Logistic Regression With One Predictor</vt:lpstr>
      <vt:lpstr>Assumptions</vt:lpstr>
      <vt:lpstr>Multinomial logistic regression</vt:lpstr>
      <vt:lpstr>Dimension Reduction</vt:lpstr>
      <vt:lpstr>Factors/Components?</vt:lpstr>
      <vt:lpstr>Factor Analysis v Principal Component Analysis</vt:lpstr>
      <vt:lpstr>The relevant statistics</vt:lpstr>
      <vt:lpstr>Factor Loadings</vt:lpstr>
      <vt:lpstr>Initial Considerations</vt:lpstr>
      <vt:lpstr>Extracting the factors</vt:lpstr>
      <vt:lpstr>Communalities</vt:lpstr>
      <vt:lpstr>Total Variance Explained</vt:lpstr>
      <vt:lpstr>Extracting Factors</vt:lpstr>
      <vt:lpstr>Rotation – Why?</vt:lpstr>
      <vt:lpstr>Reliability: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Deirdre Lawless</cp:lastModifiedBy>
  <cp:revision>115</cp:revision>
  <dcterms:created xsi:type="dcterms:W3CDTF">2015-11-04T08:08:40Z</dcterms:created>
  <dcterms:modified xsi:type="dcterms:W3CDTF">2018-12-03T17:51:30Z</dcterms:modified>
</cp:coreProperties>
</file>