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50"/>
  </p:notesMasterIdLst>
  <p:sldIdLst>
    <p:sldId id="422" r:id="rId2"/>
    <p:sldId id="389" r:id="rId3"/>
    <p:sldId id="391" r:id="rId4"/>
    <p:sldId id="359" r:id="rId5"/>
    <p:sldId id="363" r:id="rId6"/>
    <p:sldId id="414" r:id="rId7"/>
    <p:sldId id="415" r:id="rId8"/>
    <p:sldId id="416" r:id="rId9"/>
    <p:sldId id="418" r:id="rId10"/>
    <p:sldId id="419" r:id="rId11"/>
    <p:sldId id="364" r:id="rId12"/>
    <p:sldId id="365" r:id="rId13"/>
    <p:sldId id="392" r:id="rId14"/>
    <p:sldId id="369" r:id="rId15"/>
    <p:sldId id="366" r:id="rId16"/>
    <p:sldId id="368" r:id="rId17"/>
    <p:sldId id="379" r:id="rId18"/>
    <p:sldId id="394" r:id="rId19"/>
    <p:sldId id="420" r:id="rId20"/>
    <p:sldId id="372" r:id="rId21"/>
    <p:sldId id="380" r:id="rId22"/>
    <p:sldId id="381" r:id="rId23"/>
    <p:sldId id="423" r:id="rId24"/>
    <p:sldId id="382" r:id="rId25"/>
    <p:sldId id="395" r:id="rId26"/>
    <p:sldId id="396" r:id="rId27"/>
    <p:sldId id="397" r:id="rId28"/>
    <p:sldId id="424" r:id="rId29"/>
    <p:sldId id="425" r:id="rId30"/>
    <p:sldId id="421" r:id="rId31"/>
    <p:sldId id="398" r:id="rId32"/>
    <p:sldId id="399" r:id="rId33"/>
    <p:sldId id="426" r:id="rId34"/>
    <p:sldId id="400" r:id="rId35"/>
    <p:sldId id="385" r:id="rId36"/>
    <p:sldId id="401" r:id="rId37"/>
    <p:sldId id="402" r:id="rId38"/>
    <p:sldId id="403" r:id="rId39"/>
    <p:sldId id="404" r:id="rId40"/>
    <p:sldId id="386" r:id="rId41"/>
    <p:sldId id="405" r:id="rId42"/>
    <p:sldId id="374" r:id="rId43"/>
    <p:sldId id="406" r:id="rId44"/>
    <p:sldId id="407" r:id="rId45"/>
    <p:sldId id="427" r:id="rId46"/>
    <p:sldId id="409" r:id="rId47"/>
    <p:sldId id="410" r:id="rId48"/>
    <p:sldId id="413" r:id="rId4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8"/>
    <p:restoredTop sz="88132" autoAdjust="0"/>
  </p:normalViewPr>
  <p:slideViewPr>
    <p:cSldViewPr>
      <p:cViewPr varScale="1">
        <p:scale>
          <a:sx n="108" d="100"/>
          <a:sy n="108" d="100"/>
        </p:scale>
        <p:origin x="21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a:solidFill>
                <a:schemeClr val="tx1"/>
              </a:solidFill>
              <a:effectLst/>
            </a:rPr>
            <a:t>Classified into two broad categories:</a:t>
          </a: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a:latin typeface="+mj-lt"/>
            </a:rPr>
            <a:t>Based first on how it spreads or propagates to reach the desired targets</a:t>
          </a: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a:latin typeface="+mj-lt"/>
            </a:rPr>
            <a:t>Then on the actions or payloads it performs once a target is reached</a:t>
          </a: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a:latin typeface="+mj-lt"/>
            </a:rPr>
            <a:t>Those that need a host  program (parasitic code such as viruses)</a:t>
          </a: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a:latin typeface="+mj-lt"/>
            </a:rPr>
            <a:t>Those that are independent, self-contained programs (worms, trojans, and bots)</a:t>
          </a: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a:latin typeface="+mj-lt"/>
            </a:rPr>
            <a:t>Malware that does not replicate (trojans and spam  e-mail)</a:t>
          </a: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a:latin typeface="+mj-lt"/>
            </a:rPr>
            <a:t>Malware that does replicate (viruses and worms)</a:t>
          </a: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pt>
    <dgm:pt modelId="{EDB22133-E8C5-564E-9BDE-77A9A6AFF0D9}" type="pres">
      <dgm:prSet presAssocID="{F2093A2E-173F-ED4E-896A-34F2417B94C2}" presName="parTrans" presStyleLbl="sibTrans2D1" presStyleIdx="0" presStyleCnt="6"/>
      <dgm:spPr/>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pt>
    <dgm:pt modelId="{AB73B6B3-49AA-5044-87E7-043168FDA1C2}" type="pres">
      <dgm:prSet presAssocID="{0DE61BF1-A6DC-B442-B61B-7BEABF3B2C66}" presName="sibTrans" presStyleLbl="sibTrans2D1" presStyleIdx="1" presStyleCnt="6"/>
      <dgm:spPr/>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pt>
    <dgm:pt modelId="{3DDCB43C-A170-0943-B0D8-AF848C17E12A}" type="pres">
      <dgm:prSet presAssocID="{910E3748-395A-9747-9C25-4A58B8AD44C2}" presName="parTrans" presStyleLbl="sibTrans2D1" presStyleIdx="2" presStyleCnt="6"/>
      <dgm:spPr/>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pt>
    <dgm:pt modelId="{5294E86B-9DC9-C242-BE4F-6917AE89A034}" type="pres">
      <dgm:prSet presAssocID="{716CE549-8138-BC4B-8FB3-DF180464C301}" presName="sibTrans" presStyleLbl="sibTrans2D1" presStyleIdx="3" presStyleCnt="6"/>
      <dgm:spPr/>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pt>
    <dgm:pt modelId="{72589221-705F-AA40-B4C6-05F80364904C}" type="pres">
      <dgm:prSet presAssocID="{4EB9040F-A42E-9448-9E5D-FB650183CF9F}" presName="sibTrans" presStyleLbl="sibTrans2D1" presStyleIdx="4" presStyleCnt="6"/>
      <dgm:spPr/>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pt>
    <dgm:pt modelId="{73DDE64E-DD84-7746-BE01-849021843D34}" type="pres">
      <dgm:prSet presAssocID="{F6E00E15-E6F3-F942-9B34-CAE643C995F6}" presName="sibTrans" presStyleLbl="sibTrans2D1" presStyleIdx="5" presStyleCnt="6"/>
      <dgm:spPr/>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pt>
  </dgm:ptLst>
  <dgm:cxnLst>
    <dgm:cxn modelId="{F9C0FB10-6630-8F4B-9945-92CE119D948A}" type="presOf" srcId="{F6E00E15-E6F3-F942-9B34-CAE643C995F6}" destId="{73DDE64E-DD84-7746-BE01-849021843D34}" srcOrd="0" destOrd="0" presId="urn:microsoft.com/office/officeart/2005/8/layout/lProcess1"/>
    <dgm:cxn modelId="{AB9E2D13-14E9-4844-92F2-DE6F35A43D68}" type="presOf" srcId="{1C6539FB-DF41-9847-8663-8590CEAA001E}" destId="{23949CA4-11FE-B44B-8096-7F92BA04476C}"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C439D37A-C924-584A-A55C-31EFE39AC5F1}" type="presOf" srcId="{822ADEB7-B7F2-F449-BAE8-94D6DEBD33A7}" destId="{36780F4B-F7D5-6644-AB4C-279A84EBBC87}"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689A1C96-85CF-F64C-8014-01A3C7856B79}" type="presOf" srcId="{63748016-E909-7749-8D4F-CBEA0C8C8028}" destId="{BD5206BD-938A-9E47-BA58-471B4BFB7074}" srcOrd="0" destOrd="0" presId="urn:microsoft.com/office/officeart/2005/8/layout/lProcess1"/>
    <dgm:cxn modelId="{C9D681A3-1B7D-714B-B120-EE415C769FE0}" type="presOf" srcId="{DF5FD426-5B69-3244-BC9A-7CE9E664D873}" destId="{96C0851B-4FB5-6248-AF53-A2A3E18CD2D5}"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AAF21DC5-E9B2-9E43-A21A-C9B29D6EF87B}" type="presOf" srcId="{0DE61BF1-A6DC-B442-B61B-7BEABF3B2C66}" destId="{AB73B6B3-49AA-5044-87E7-043168FDA1C2}"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BCA80FD4-1FFE-1047-87AB-CE4A87BF548E}" srcId="{7489256D-A6B2-5342-B665-C46AD35BC275}" destId="{1C6539FB-DF41-9847-8663-8590CEAA001E}" srcOrd="0" destOrd="0" parTransId="{F2093A2E-173F-ED4E-896A-34F2417B94C2}" sibTransId="{0DE61BF1-A6DC-B442-B61B-7BEABF3B2C66}"/>
    <dgm:cxn modelId="{960933DA-2B9D-1346-9737-DEA174AA919A}"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24FDB8F4-4031-B741-A9A7-44D58A66E9B6}" type="presOf" srcId="{F2093A2E-173F-ED4E-896A-34F2417B94C2}" destId="{EDB22133-E8C5-564E-9BDE-77A9A6AFF0D9}"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5C2CF0FD-9DAA-3B4C-9E5E-3E6A3CBE7DEF}" srcId="{B99B28DC-1840-6342-8847-BD8052638864}" destId="{E100D654-871B-8944-8398-52EC1637F13F}" srcOrd="2" destOrd="0" parTransId="{6AB7DFA6-98D9-C743-8150-ABFA4B9E6F14}" sibTransId="{F6E00E15-E6F3-F942-9B34-CAE643C995F6}"/>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a:solidFill>
                <a:schemeClr val="bg1"/>
              </a:solidFill>
            </a:rPr>
            <a:t>In most cases the malware does not actively propagate as a worm does</a:t>
          </a: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a:solidFill>
                <a:schemeClr val="bg1"/>
              </a:solidFill>
            </a:rPr>
            <a:t>Spreads when users visit the malicious Web page</a:t>
          </a: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32727195-4377-FE46-81BB-C2BE148B3086}" type="presOf" srcId="{99341733-3EA1-0144-9587-2624D3083024}" destId="{8E592B8B-CC14-2D4D-937D-6934F57C9C57}"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6ED7BBF9-ED0D-0740-B516-2E03569C872D}" type="presOf" srcId="{09C70A05-E9A6-FD4A-9121-F77133674EFC}" destId="{1AD249A0-6B01-B341-8A3A-17F99B708EA3}" srcOrd="0" destOrd="0" presId="urn:microsoft.com/office/officeart/2005/8/layout/vList5"/>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a:solidFill>
                <a:schemeClr val="bg1"/>
              </a:solidFill>
            </a:rPr>
            <a:t>Places malware on websites without actually compromising them</a:t>
          </a: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a:solidFill>
                <a:schemeClr val="bg1"/>
              </a:solidFill>
            </a:rPr>
            <a:t>The attacker pays for advertisements that are highly likely to be placed on their intended target websites and incorporate malware in them</a:t>
          </a: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a:solidFill>
                <a:schemeClr val="bg1"/>
              </a:solidFill>
            </a:rPr>
            <a:t>Using these malicious ads, attackers can infect visitors to sites displaying them</a:t>
          </a: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a:solidFill>
                <a:schemeClr val="bg1"/>
              </a:solidFill>
            </a:rPr>
            <a:t>The malware code may be dynamically generated to either reduce the chance of detection or to only infect specific systems</a:t>
          </a: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a:solidFill>
                <a:schemeClr val="bg1"/>
              </a:solidFill>
            </a:rPr>
            <a:t>Has grown rapidly in recent years because they are easy to place on desired websites with few questions asked and are hard to track</a:t>
          </a: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a:solidFill>
                <a:schemeClr val="bg1"/>
              </a:solidFill>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CA37CC51-5477-A540-9AFE-549F97E36081}" type="presOf" srcId="{044F9867-C69E-6B42-A699-09B0263AEE8C}" destId="{D09E353C-39E2-F34F-A91E-2B5258F40DBB}"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a:solidFill>
                <a:schemeClr val="bg1"/>
              </a:solidFill>
              <a:latin typeface="+mn-lt"/>
            </a:rPr>
            <a:t>Unsolicited bulk</a:t>
          </a:r>
        </a:p>
        <a:p>
          <a:r>
            <a:rPr lang="en-US" b="0" dirty="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a:solidFill>
                <a:schemeClr val="bg1"/>
              </a:solidFill>
              <a:latin typeface="+mn-lt"/>
            </a:rPr>
            <a:t>First appeared in 2004 (</a:t>
          </a:r>
          <a:r>
            <a:rPr lang="en-US" b="0" dirty="0" err="1">
              <a:solidFill>
                <a:schemeClr val="bg1"/>
              </a:solidFill>
              <a:latin typeface="+mn-lt"/>
            </a:rPr>
            <a:t>Skuller</a:t>
          </a:r>
          <a:r>
            <a:rPr lang="en-US" b="0" dirty="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a:effectLst/>
              <a:ea typeface="ＭＳ Ｐゴシック" pitchFamily="-65" charset="-128"/>
            </a:rPr>
            <a:t>Klez</a:t>
          </a:r>
          <a:r>
            <a:rPr lang="en-US" b="1" dirty="0">
              <a:effectLst/>
              <a:ea typeface="ＭＳ Ｐゴシック" pitchFamily="-65" charset="-128"/>
            </a:rPr>
            <a:t>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a:effectLst/>
              <a:ea typeface="ＭＳ Ｐゴシック" pitchFamily="-65" charset="-128"/>
            </a:rPr>
            <a:t>Mid-2006 a number of worms and Trojans appeared that used public-key cryptography with </a:t>
          </a:r>
          <a:r>
            <a:rPr lang="en-US" b="1" dirty="0" err="1">
              <a:effectLst/>
              <a:ea typeface="ＭＳ Ｐゴシック" pitchFamily="-65" charset="-128"/>
            </a:rPr>
            <a:t>incresasingly</a:t>
          </a:r>
          <a:r>
            <a:rPr lang="en-US" b="1" dirty="0">
              <a:effectLst/>
              <a:ea typeface="ＭＳ Ｐゴシック" pitchFamily="-65" charset="-128"/>
            </a:rPr>
            <a:t>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4567200F-C6DC-F74E-AEBA-751181D443D1}" type="presOf" srcId="{E0D1BE0A-BA57-AE41-B45E-E6DFD0823B88}" destId="{3B3E35FC-5EFA-7D41-B5C5-12A734B7553B}" srcOrd="0" destOrd="1" presId="urn:microsoft.com/office/officeart/2005/8/layout/vList2"/>
    <dgm:cxn modelId="{5F6F3522-B5F5-2C4E-A84B-18460DEE8992}" type="presOf" srcId="{FDE605C1-02A6-514E-A99F-A53EC8CC25BF}" destId="{3B3E35FC-5EFA-7D41-B5C5-12A734B7553B}" srcOrd="0" destOrd="2"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3"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a:solidFill>
                <a:schemeClr val="tx1"/>
              </a:solidFill>
            </a:rPr>
            <a:t>Kernel mode</a:t>
          </a: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a:solidFill>
                <a:schemeClr val="tx1"/>
              </a:solidFill>
            </a:rPr>
            <a:t>External mode</a:t>
          </a: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pt>
    <dgm:pt modelId="{E44C8787-EF38-C84D-9B63-EE5A5591B063}" type="pres">
      <dgm:prSet presAssocID="{7945994E-9F8B-004A-899B-63399F05D0A5}" presName="node" presStyleLbl="node1" presStyleIdx="0" presStyleCnt="6">
        <dgm:presLayoutVars>
          <dgm:bulletEnabled val="1"/>
        </dgm:presLayoutVars>
      </dgm:prSet>
      <dgm:spPr/>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pt>
  </dgm:ptLst>
  <dgm:cxnLst>
    <dgm:cxn modelId="{B866A201-B325-304B-BFC7-05096E040E91}" type="presOf" srcId="{9510BF75-C479-6847-8233-5D43425B6CE7}" destId="{6072D17B-F6A5-5047-8836-727A094DE50A}"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8CC2D51F-396E-4C4A-BD7A-047F8801C8FE}" type="presOf" srcId="{4A97A6B8-9EDD-2E4B-BDC5-F191BD827914}" destId="{C7A1B8EF-C024-DD42-B327-0C43B33F32C7}"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14484F62-97D8-A34F-9F86-BBDC33240205}" type="presOf" srcId="{0D5901AB-6A59-4541-82C2-5526BDBF6B0E}" destId="{E0353279-FF85-2046-A116-4276350C938F}"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CAA4D9A5-246F-934C-B43D-1CD28B422E91}" srcId="{2C09018F-96CC-F343-91E8-888C19E657B3}" destId="{4A97A6B8-9EDD-2E4B-BDC5-F191BD827914}" srcOrd="2" destOrd="0" parTransId="{D03EE256-346A-3E4E-95E0-9F89FD79017C}" sibTransId="{DCF2517E-9171-0341-9383-7F971B8DA491}"/>
    <dgm:cxn modelId="{B00846C4-29BA-A14E-93D8-5884BA77B763}" srcId="{2C09018F-96CC-F343-91E8-888C19E657B3}" destId="{6372CB02-1596-0141-8895-DFA8F45003DA}" srcOrd="3" destOrd="0" parTransId="{E0DC38B3-E708-CC49-B3A0-971E51B689F0}" sibTransId="{2A2C1681-334A-E149-8781-5F2E063F9ECC}"/>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a:solidFill>
                <a:schemeClr val="tx1"/>
              </a:solidFill>
            </a:rPr>
            <a:t>Four main elements of prevention:</a:t>
          </a: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pt>
    <dgm:pt modelId="{9F27D6DC-1F2B-7744-AB44-F95CB3588EA2}" type="pres">
      <dgm:prSet presAssocID="{A2F49F7D-DC29-234E-8131-187DE0ECA205}" presName="parentText" presStyleLbl="node1" presStyleIdx="0" presStyleCnt="1">
        <dgm:presLayoutVars>
          <dgm:chMax val="0"/>
          <dgm:bulletEnabled val="1"/>
        </dgm:presLayoutVars>
      </dgm:prSet>
      <dgm:spPr/>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pt>
  </dgm:ptLst>
  <dgm:cxnLst>
    <dgm:cxn modelId="{CD0E990E-AD1A-B14D-BCC8-6115E392DE23}" srcId="{A2F49F7D-DC29-234E-8131-187DE0ECA205}" destId="{C10341DE-4D1C-5644-A899-2A5BBD88FFE5}" srcOrd="2" destOrd="0" parTransId="{0A306DCB-897E-9942-A224-C2F30E6CD166}" sibTransId="{2C5C60B3-1CB3-3D43-A1B6-2100A0FBC3E9}"/>
    <dgm:cxn modelId="{43987F15-A4C3-1346-9EBA-584B627F7276}" type="presOf" srcId="{A2F49F7D-DC29-234E-8131-187DE0ECA205}" destId="{9F27D6DC-1F2B-7744-AB44-F95CB3588EA2}" srcOrd="1"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9BDBF3A-8DFD-984C-8EEB-0047233345C3}" type="presOf" srcId="{C10341DE-4D1C-5644-A899-2A5BBD88FFE5}" destId="{AA82D9DB-A488-6D46-8B85-3412B019F831}" srcOrd="0" destOrd="2"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17234A70-C927-0D4D-875C-3CA219B139BC}" type="presOf" srcId="{A85B7817-CDD7-C049-A073-D8CFFC417918}" destId="{AA82D9DB-A488-6D46-8B85-3412B019F831}" srcOrd="0" destOrd="0" presId="urn:microsoft.com/office/officeart/2005/8/layout/list1"/>
    <dgm:cxn modelId="{C8B246A7-146B-D44C-A0B6-D62B3B46D552}" srcId="{A2F49F7D-DC29-234E-8131-187DE0ECA205}" destId="{5633FEA8-F733-7744-9130-BBE890A6AB21}" srcOrd="1" destOrd="0" parTransId="{14835D0F-8544-6043-BDAB-70AAD06D0B05}" sibTransId="{40ECE71D-49B5-AB4A-8E18-60582BBB76FE}"/>
    <dgm:cxn modelId="{947BD9AE-F2FE-E349-9C6D-BBC8D627F16A}" srcId="{E597C373-B344-4647-9666-45221E1A5803}" destId="{A2F49F7D-DC29-234E-8131-187DE0ECA205}" srcOrd="0" destOrd="0" parTransId="{407ACF3F-BDBE-A348-80BA-DFA5485D56AD}" sibTransId="{CC2B33C9-2022-A841-A120-F57B5A3BD772}"/>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a:solidFill>
                <a:schemeClr val="bg1"/>
              </a:solidFill>
              <a:latin typeface="+mn-lt"/>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Include scanning and activity trap components and access control capability</a:t>
          </a: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B52BF030-D194-E74C-B14E-11CA66C64522}" type="presOf" srcId="{DDDD0939-CE4B-F34C-9DBD-A7F165D6D474}" destId="{AE798FCC-0D4E-8B46-93F3-5F646AE410F4}" srcOrd="1" destOrd="2"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2C4D7460-0B16-5141-963C-BC4A45986074}" type="presOf" srcId="{849488E8-B7E6-C144-8049-60F5D218F3E2}" destId="{A85C3921-15A0-C549-9569-F89001426921}" srcOrd="0" destOrd="0"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40E89A75-0DF7-4848-AFA4-37CF87A5A7CF}" type="presOf" srcId="{44A84398-7644-C24F-B9C2-C86C1A26AC36}" destId="{AE798FCC-0D4E-8B46-93F3-5F646AE410F4}" srcOrd="1" destOrd="0"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a:solidFill>
                <a:schemeClr val="bg1"/>
              </a:solidFill>
            </a:rPr>
            <a:t>Limitations</a:t>
          </a: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pt>
    <dgm:pt modelId="{A52D1D64-ABBA-EF44-91FB-3EC9E2D9120F}" type="pres">
      <dgm:prSet presAssocID="{2679E822-FABA-2249-8854-D55A64A292C9}" presName="desTx" presStyleLbl="alignAccFollowNode1" presStyleIdx="0" presStyleCnt="1">
        <dgm:presLayoutVars>
          <dgm:bulletEnabled val="1"/>
        </dgm:presLayoutVars>
      </dgm:prSet>
      <dgm:spPr/>
    </dgm:pt>
  </dgm:ptLst>
  <dgm:cxnLst>
    <dgm:cxn modelId="{E5116217-207C-9E46-823A-799237972CB1}" srcId="{2679E822-FABA-2249-8854-D55A64A292C9}" destId="{1816FA76-9179-5A43-813E-19BF3D9FD242}" srcOrd="0" destOrd="0" parTransId="{0535B2CC-BE8E-1B45-B575-A5EDC0B6D939}" sibTransId="{001CEF24-6F55-3B4C-A331-97287643566C}"/>
    <dgm:cxn modelId="{78BBAA4D-6127-5249-A362-32039BBC6A96}" srcId="{15EF84D0-6647-4E4C-9813-A55665B36B6A}" destId="{2679E822-FABA-2249-8854-D55A64A292C9}" srcOrd="0" destOrd="0" parTransId="{1DBAF106-3C25-4B4C-8F27-4E4178D84A3F}" sibTransId="{FA95EDC8-71B8-9349-9DED-34B2509ED7C8}"/>
    <dgm:cxn modelId="{C9D88A70-824A-E548-A400-F1A989D5CEF9}" type="presOf" srcId="{15EF84D0-6647-4E4C-9813-A55665B36B6A}" destId="{B26AED8C-CC50-FA4B-AECA-08BF294A2C86}" srcOrd="0" destOrd="0" presId="urn:microsoft.com/office/officeart/2005/8/layout/hList1"/>
    <dgm:cxn modelId="{15516779-052A-7D43-B39C-E070F9CFA1BE}" type="presOf" srcId="{1816FA76-9179-5A43-813E-19BF3D9FD242}" destId="{A52D1D64-ABBA-EF44-91FB-3EC9E2D9120F}"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a:t>Ingress monitors</a:t>
          </a:r>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a:solidFill>
                <a:srgbClr val="000000"/>
              </a:solidFill>
              <a:latin typeface="+mn-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a:solidFill>
                <a:srgbClr val="000000"/>
              </a:solidFill>
              <a:latin typeface="+mn-lt"/>
            </a:rPr>
            <a:t>Theft of service/make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a:solidFill>
                <a:srgbClr val="000000"/>
              </a:solidFill>
              <a:latin typeface="+mn-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a:solidFill>
                <a:srgbClr val="000000"/>
              </a:solidFill>
              <a:latin typeface="+mn-lt"/>
            </a:rPr>
            <a:t>Stealthing</a:t>
          </a:r>
          <a:r>
            <a:rPr lang="en-US" sz="1400" b="1" dirty="0">
              <a:solidFill>
                <a:srgbClr val="000000"/>
              </a:solidFill>
              <a:latin typeface="+mn-lt"/>
            </a:rPr>
            <a:t>/hiding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custScaleX="117647">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chemeClr val="accent3">
            <a:lumMod val="75000"/>
          </a:schemeClr>
        </a:solidFill>
        <a:ln>
          <a:solidFill>
            <a:schemeClr val="accent3">
              <a:lumMod val="75000"/>
            </a:schemeClr>
          </a:solidFill>
        </a:ln>
      </dgm:spPr>
      <dgm:t>
        <a:bodyPr/>
        <a:lstStyle/>
        <a:p>
          <a:r>
            <a:rPr lang="en-US" sz="1600" b="1" i="0" dirty="0">
              <a:solidFill>
                <a:schemeClr val="bg1"/>
              </a:solidFill>
            </a:rPr>
            <a:t>Politically motivated attackers</a:t>
          </a: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chemeClr val="accent3">
            <a:lumMod val="75000"/>
          </a:schemeClr>
        </a:solidFill>
        <a:ln>
          <a:solidFill>
            <a:schemeClr val="accent3">
              <a:lumMod val="75000"/>
            </a:schemeClr>
          </a:solidFill>
        </a:ln>
      </dgm:spPr>
      <dgm:t>
        <a:bodyPr/>
        <a:lstStyle/>
        <a:p>
          <a:r>
            <a:rPr lang="en-US" sz="1600" b="1" i="0" dirty="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pt>
    <dgm:pt modelId="{365612A0-DE86-E142-BC0C-7EAA94A75B03}" type="pres">
      <dgm:prSet presAssocID="{4479C231-9F56-CF4B-B68C-08A7EFBF47C8}" presName="Name5" presStyleLbl="vennNode1" presStyleIdx="0" presStyleCnt="5">
        <dgm:presLayoutVars>
          <dgm:bulletEnabled val="1"/>
        </dgm:presLayoutVars>
      </dgm:prSet>
      <dgm:spPr/>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pt>
  </dgm:ptLst>
  <dgm:cxnLst>
    <dgm:cxn modelId="{56E17D15-9709-AB4D-9CCF-6BCC78B0CD60}" srcId="{DD645E09-60FE-E840-912B-2FDF7E021578}" destId="{184E39B6-906E-0641-8B0A-2ACCB080C5DE}" srcOrd="1" destOrd="0" parTransId="{B9D9D864-AB41-264B-ACC4-51EB4D11B3FE}" sibTransId="{26085DB4-1F80-5642-A25E-21F519FD95D1}"/>
    <dgm:cxn modelId="{D493CB37-7BB5-FB4B-A5C2-4EAC127D880F}" srcId="{DD645E09-60FE-E840-912B-2FDF7E021578}" destId="{47F5707C-6AE1-3342-9DE4-F67E6FB1789D}" srcOrd="4" destOrd="0" parTransId="{58F7177C-CBAC-3D45-A044-F0093883DE8A}" sibTransId="{4A4D01F6-4422-2E44-A1F7-4E0CC125739F}"/>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FA0C2C61-EBC7-8948-AAD7-B6BE74E33F26}" srcId="{DD645E09-60FE-E840-912B-2FDF7E021578}" destId="{C95CAF38-288E-FC47-81B2-EA67AC088437}" srcOrd="3" destOrd="0" parTransId="{427132C0-8160-BA43-8F68-3548194CDB79}" sibTransId="{257B10A3-4062-924C-AB49-07C907613012}"/>
    <dgm:cxn modelId="{A194C374-1F30-0F4C-9D6C-FBA6142800C8}" type="presOf" srcId="{47F5707C-6AE1-3342-9DE4-F67E6FB1789D}" destId="{007BE1A6-EF54-4742-846C-1FA69F19FF0E}" srcOrd="0" destOrd="0" presId="urn:microsoft.com/office/officeart/2005/8/layout/venn3"/>
    <dgm:cxn modelId="{5D5DCB9C-FA3F-414A-B73E-889F37A71687}" type="presOf" srcId="{184E39B6-906E-0641-8B0A-2ACCB080C5DE}" destId="{9E816322-7A2F-434E-84A4-43E5E9550FE9}"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34850BEC-4F03-204E-9AE5-6C00FB65C3AB}" type="presOf" srcId="{C95CAF38-288E-FC47-81B2-EA67AC088437}" destId="{9BD753D9-7681-4E42-B1E9-214B91FB2F80}" srcOrd="0" destOrd="0" presId="urn:microsoft.com/office/officeart/2005/8/layout/venn3"/>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chemeClr val="accent3">
            <a:lumMod val="75000"/>
          </a:schemeClr>
        </a:solidFill>
      </dgm:spPr>
      <dgm:t>
        <a:bodyPr/>
        <a:lstStyle/>
        <a:p>
          <a:pPr rtl="0"/>
          <a:r>
            <a:rPr lang="en-US" dirty="0"/>
            <a:t>Advanced</a:t>
          </a:r>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a:t>Used by the attackers of a wide variety of intrusion technologies and malware including the development of custom malware if required</a:t>
          </a:r>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a:t>The individual components may not necessarily be technically advanced but are carefully selected to suit the chosen target</a:t>
          </a:r>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dgm:t>
        <a:bodyPr/>
        <a:lstStyle/>
        <a:p>
          <a:pPr rtl="0"/>
          <a:r>
            <a:rPr lang="en-US" dirty="0"/>
            <a:t>Persistent</a:t>
          </a:r>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a:t>Determined application of the attacks over an extended period against the chosen target in order to maximize the chance of success</a:t>
          </a:r>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a:t>A variety of attacks may be progressively applied until the target is compromised</a:t>
          </a:r>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a:t>Threats</a:t>
          </a:r>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a:t>Threats to the selected targets as a result of the organized, capable, and well-funded attackers intent to compromise the specifically chosen targets</a:t>
          </a:r>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a:t>The active involvement of people in the process greatly raises the threat level from that due to automated attacks tools, and also the likelihood of successful attacks</a:t>
          </a:r>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pt>
    <dgm:pt modelId="{66288826-63A0-1441-9E9D-631DD7B384D9}" type="pres">
      <dgm:prSet presAssocID="{E2FD3A51-5340-B643-8343-8B860CBF3989}" presName="parentText" presStyleLbl="node1" presStyleIdx="0" presStyleCnt="3">
        <dgm:presLayoutVars>
          <dgm:chMax val="0"/>
          <dgm:bulletEnabled val="1"/>
        </dgm:presLayoutVars>
      </dgm:prSet>
      <dgm:spPr/>
    </dgm:pt>
    <dgm:pt modelId="{C59AD606-85C1-2249-86F0-2CF0B3E6F71A}" type="pres">
      <dgm:prSet presAssocID="{E2FD3A51-5340-B643-8343-8B860CBF3989}" presName="childText" presStyleLbl="revTx" presStyleIdx="0" presStyleCnt="3">
        <dgm:presLayoutVars>
          <dgm:bulletEnabled val="1"/>
        </dgm:presLayoutVars>
      </dgm:prSet>
      <dgm:spPr/>
    </dgm:pt>
    <dgm:pt modelId="{17B6E487-2F39-E444-B985-876526B9210F}" type="pres">
      <dgm:prSet presAssocID="{0A88A7AF-0374-8B46-906D-512659115FC0}" presName="parentText" presStyleLbl="node1" presStyleIdx="1" presStyleCnt="3">
        <dgm:presLayoutVars>
          <dgm:chMax val="0"/>
          <dgm:bulletEnabled val="1"/>
        </dgm:presLayoutVars>
      </dgm:prSet>
      <dgm:spPr/>
    </dgm:pt>
    <dgm:pt modelId="{6B94109F-B88D-8743-A3A1-745D687F4B28}" type="pres">
      <dgm:prSet presAssocID="{0A88A7AF-0374-8B46-906D-512659115FC0}" presName="childText" presStyleLbl="revTx" presStyleIdx="1" presStyleCnt="3">
        <dgm:presLayoutVars>
          <dgm:bulletEnabled val="1"/>
        </dgm:presLayoutVars>
      </dgm:prSet>
      <dgm:spPr/>
    </dgm:pt>
    <dgm:pt modelId="{45F715EC-1873-4C48-B819-45CF7B29EB72}" type="pres">
      <dgm:prSet presAssocID="{8C0E7C4C-6E76-EF45-AC75-FF3EEF3FBAB5}" presName="parentText" presStyleLbl="node1" presStyleIdx="2" presStyleCnt="3">
        <dgm:presLayoutVars>
          <dgm:chMax val="0"/>
          <dgm:bulletEnabled val="1"/>
        </dgm:presLayoutVars>
      </dgm:prSet>
      <dgm:spPr/>
    </dgm:pt>
    <dgm:pt modelId="{E952B7FB-A9DA-0C43-87E5-CB0BE3A3AFD0}" type="pres">
      <dgm:prSet presAssocID="{8C0E7C4C-6E76-EF45-AC75-FF3EEF3FBAB5}" presName="childText" presStyleLbl="revTx" presStyleIdx="2" presStyleCnt="3">
        <dgm:presLayoutVars>
          <dgm:bulletEnabled val="1"/>
        </dgm:presLayoutVars>
      </dgm:prSet>
      <dgm:spPr/>
    </dgm:pt>
  </dgm:ptLst>
  <dgm:cxnLst>
    <dgm:cxn modelId="{65800F0E-7C98-7B4C-A6B0-EC2801A6CA2B}" srcId="{8C0E7C4C-6E76-EF45-AC75-FF3EEF3FBAB5}" destId="{AA2A83ED-76F5-7E45-B874-F61D52A1A299}" srcOrd="1" destOrd="0" parTransId="{EC275140-324B-924D-A2B9-B130BA705461}" sibTransId="{61E5E567-1F9C-8841-B9D9-3CCDEBDD1716}"/>
    <dgm:cxn modelId="{5FF5E523-9BED-8E45-A314-EFB8AC301880}" srcId="{8C0E7C4C-6E76-EF45-AC75-FF3EEF3FBAB5}" destId="{BB54007A-11C9-2141-91E5-FE7FF25D66A2}" srcOrd="0" destOrd="0" parTransId="{9803FEB2-F9EE-F74D-8891-AB5CDF77CFE8}" sibTransId="{F6F19079-48DC-F641-A782-D99119A5DBB0}"/>
    <dgm:cxn modelId="{E5B7702D-742A-A942-BA59-0F1BE76B53D9}" type="presOf" srcId="{AA2A83ED-76F5-7E45-B874-F61D52A1A299}" destId="{E952B7FB-A9DA-0C43-87E5-CB0BE3A3AFD0}" srcOrd="0" destOrd="1"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A74DE33E-0BDC-BF42-B902-2CDFAC163CC0}" srcId="{E2FD3A51-5340-B643-8343-8B860CBF3989}" destId="{B6ED2587-C1E5-CC4D-88A6-2D520D88E5CD}" srcOrd="1" destOrd="0" parTransId="{681FF8FA-9B54-6D44-9359-4C2E98FD8407}" sibTransId="{D3F6BBA6-E059-7A4A-981D-B10C445881C9}"/>
    <dgm:cxn modelId="{7FFD7A6A-2079-0B48-A1CF-198C97C2BBD7}" type="presOf" srcId="{E2FD3A51-5340-B643-8343-8B860CBF3989}" destId="{66288826-63A0-1441-9E9D-631DD7B384D9}" srcOrd="0" destOrd="0" presId="urn:microsoft.com/office/officeart/2005/8/layout/vList2"/>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08A2AA8E-B5AA-114B-9F5F-CADDE2CB3B43}" srcId="{6DA3E69D-53F2-394B-BAB6-FBACD1D1DE5C}" destId="{E2FD3A51-5340-B643-8343-8B860CBF3989}" srcOrd="0" destOrd="0" parTransId="{C2149F62-2D19-5E4B-BF4F-BA71242A7856}" sibTransId="{CA6B7D27-68A2-E442-A986-9BFD8DCF8529}"/>
    <dgm:cxn modelId="{09555E91-67E4-DB43-B523-2C19AB5766FE}" type="presOf" srcId="{3CA436CE-D1B9-E24B-8481-7CAC53EAB9A6}" destId="{C59AD606-85C1-2249-86F0-2CF0B3E6F71A}" srcOrd="0" destOrd="0" presId="urn:microsoft.com/office/officeart/2005/8/layout/vList2"/>
    <dgm:cxn modelId="{B868C792-D9C5-9D40-A8CA-FB1B49AAFBD4}" type="presOf" srcId="{6DA3E69D-53F2-394B-BAB6-FBACD1D1DE5C}" destId="{CA10EAC4-2EAF-5247-9ECF-64CBC8E4E7D2}" srcOrd="0" destOrd="0" presId="urn:microsoft.com/office/officeart/2005/8/layout/vList2"/>
    <dgm:cxn modelId="{127816AE-9210-5646-A351-7F972F6F0FDE}" type="presOf" srcId="{0A88A7AF-0374-8B46-906D-512659115FC0}" destId="{17B6E487-2F39-E444-B985-876526B9210F}" srcOrd="0" destOrd="0" presId="urn:microsoft.com/office/officeart/2005/8/layout/vList2"/>
    <dgm:cxn modelId="{824C49BF-9D15-7E46-A64F-050BCEF34F4D}"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6A9729CD-0C06-6649-BFB3-F579B7335B32}" type="presOf" srcId="{8C0E7C4C-6E76-EF45-AC75-FF3EEF3FBAB5}" destId="{45F715EC-1873-4C48-B819-45CF7B29EB72}" srcOrd="0" destOrd="0" presId="urn:microsoft.com/office/officeart/2005/8/layout/vList2"/>
    <dgm:cxn modelId="{68F39DCF-7952-8949-84C1-C3503F8023B6}" type="presOf" srcId="{B6ED2587-C1E5-CC4D-88A6-2D520D88E5CD}" destId="{C59AD606-85C1-2249-86F0-2CF0B3E6F71A}" srcOrd="0" destOrd="1"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626494F5-77BC-DA46-9EDD-50B0B8116231}" srcId="{6DA3E69D-53F2-394B-BAB6-FBACD1D1DE5C}" destId="{0A88A7AF-0374-8B46-906D-512659115FC0}" srcOrd="1" destOrd="0" parTransId="{557C851F-055E-AF49-8078-53CA0E52DD02}" sibTransId="{C2FB217E-FD39-414B-B73C-CA2BDB32EE91}"/>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n-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n-lt"/>
            </a:rPr>
            <a:t>Also referred to as the </a:t>
          </a:r>
          <a:r>
            <a:rPr lang="en-US" b="0" i="1" dirty="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n-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a:latin typeface="+mn-lt"/>
            </a:rPr>
            <a:t>Sometimes known as a </a:t>
          </a:r>
          <a:r>
            <a:rPr lang="en-US" b="0" i="1" dirty="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n-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n-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A247BC43-F829-7A48-8BB0-C57268F244BA}" srcId="{677D9202-76CC-DE4C-9C12-226C07A80F36}" destId="{363A7C33-1DE8-694A-8167-6217851D020B}" srcOrd="1" destOrd="0" parTransId="{9E7012C6-2B8B-D549-8686-D5F720D17F3E}" sibTransId="{3A77D079-A4E7-D943-A0CA-85E93C25D579}"/>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07919284-4B78-F04D-9371-713B1FC059E4}" type="presOf" srcId="{363A7C33-1DE8-694A-8167-6217851D020B}" destId="{9E230290-2EEC-964C-9BCE-9B69243D95B7}" srcOrd="0" destOrd="1"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96B256-9F34-484E-B515-E39E684D07B2}" srcId="{0B713C65-5D2F-C043-920C-ECD2D6F82B0E}" destId="{B9D20F49-CE2C-1542-BF6E-80CE502FB600}" srcOrd="2" destOrd="0" parTransId="{545FCEB5-4431-2A47-B4CE-3DA5C2E63EBF}" sibTransId="{A3F1A055-AEA4-984A-93BA-411AEDF3D97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6F329847-0529-ED4D-BAE1-8D0D3077FB40}" type="presOf" srcId="{4C1CC08E-6906-F04F-AA1D-24F8D142CD37}" destId="{40A171E3-7A15-A14F-908E-1B245CED8AF2}"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2872FB75-569A-6F44-AB3C-DDBDBC276263}" srcId="{4C1CC08E-6906-F04F-AA1D-24F8D142CD37}" destId="{FE9713D8-29EE-EA44-A8A1-19FCD176683E}" srcOrd="0" destOrd="0" parTransId="{661804BC-2252-4F4B-BF7F-446E16E813B6}" sibTransId="{29165784-ECA5-B446-88F4-4A42EF56A6BB}"/>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a:solidFill>
                <a:schemeClr val="bg1"/>
              </a:solidFill>
            </a:rPr>
            <a:t>Ransomware attack in May 2017 that spread extremely fast over a period of hours to days, infecting hundreds of thousands of systems belonging to both public and private organizations in more than 150 countries</a:t>
          </a: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a:solidFill>
                <a:schemeClr val="bg1"/>
              </a:solidFill>
            </a:rPr>
            <a:t>It spread as a worm by aggressively scanning both local and random remote networks, attempting to exploit a vulnerability in the SMB file sharing service on unpatched Windows systems</a:t>
          </a: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a:solidFill>
                <a:schemeClr val="bg1"/>
              </a:solidFill>
            </a:rPr>
            <a:t>This rapid spread was only slowed by the accidental activation of a “kill-switch” domain by a UK security researcher</a:t>
          </a: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a:solidFill>
                <a:schemeClr val="bg1"/>
              </a:solidFill>
            </a:rPr>
            <a:t>Once installed on infected systems, it also encrypted files, demanding a ransom payment to recover them</a:t>
          </a: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pt>
  </dgm:ptLst>
  <dgm:cxnLst>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47E1A177-6FE9-664E-95B2-C3EB2D353DC9}" srcId="{094CA9CD-D4B1-D740-B071-C60C0FB75068}" destId="{8191AEF8-830E-E444-912C-5E6B6736B38E}" srcOrd="2" destOrd="0" parTransId="{B7C0F894-5AEC-884C-81E1-56D824632049}" sibTransId="{A0B1511A-5F7C-DE4E-8F5C-9B86108765F2}"/>
    <dgm:cxn modelId="{B237569E-6D03-C24C-880B-9D70FE3B4FB1}" type="presOf" srcId="{6BD39E72-A2AE-9545-A5A8-E34ED852F2B9}" destId="{2A7E89E5-2DDA-BC41-A64E-74E0DF287100}" srcOrd="0" destOrd="0" presId="urn:microsoft.com/office/officeart/2005/8/layout/matrix3"/>
    <dgm:cxn modelId="{43179AA3-D76B-814F-B0A7-BBB951B8E682}" type="presOf" srcId="{094CA9CD-D4B1-D740-B071-C60C0FB75068}" destId="{73939C93-1CA8-8547-860E-73CA3DEA994E}"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1EE73CB5-9C57-724A-BC3A-8D695EAAE4C7}" type="presOf" srcId="{8191AEF8-830E-E444-912C-5E6B6736B38E}" destId="{D65002E7-5471-E045-8899-52405CA0AECD}"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587790E3-CD85-2B4F-A5AD-6D7A79C6AD92}" srcId="{094CA9CD-D4B1-D740-B071-C60C0FB75068}" destId="{6BD39E72-A2AE-9545-A5A8-E34ED852F2B9}" srcOrd="0" destOrd="0" parTransId="{4A5A9392-277E-0141-96F4-A980AFB0B235}" sibTransId="{02874A0E-7485-C345-9473-025301E04B6C}"/>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Classified into two broad categories:</a:t>
          </a:r>
        </a:p>
      </dsp:txBody>
      <dsp:txXfrm>
        <a:off x="982061" y="0"/>
        <a:ext cx="3105344" cy="776336"/>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Based first on how it spreads or propagates to reach the desired targets</a:t>
          </a:r>
        </a:p>
      </dsp:txBody>
      <dsp:txXfrm>
        <a:off x="982061" y="1048053"/>
        <a:ext cx="3105344" cy="776336"/>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Then on the actions or payloads it performs once a target is reached</a:t>
          </a:r>
        </a:p>
      </dsp:txBody>
      <dsp:txXfrm>
        <a:off x="982061" y="2096107"/>
        <a:ext cx="3105344" cy="776336"/>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Also classified by: </a:t>
          </a:r>
          <a:endParaRPr lang="en-US" sz="2100" kern="1200" dirty="0">
            <a:solidFill>
              <a:schemeClr val="tx1"/>
            </a:solidFill>
            <a:effectLst/>
          </a:endParaRPr>
        </a:p>
      </dsp:txBody>
      <dsp:txXfrm>
        <a:off x="4522155" y="0"/>
        <a:ext cx="3105344" cy="776336"/>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need a host  program (parasitic code such as viruses)</a:t>
          </a:r>
        </a:p>
      </dsp:txBody>
      <dsp:txXfrm>
        <a:off x="4522155" y="1048053"/>
        <a:ext cx="3105344" cy="776336"/>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are independent, self-contained programs (worms, trojans, and bots)</a:t>
          </a:r>
        </a:p>
      </dsp:txBody>
      <dsp:txXfrm>
        <a:off x="4522155" y="2096107"/>
        <a:ext cx="3105344" cy="776336"/>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not replicate (trojans and spam  e-mail)</a:t>
          </a:r>
        </a:p>
      </dsp:txBody>
      <dsp:txXfrm>
        <a:off x="4522155" y="3144161"/>
        <a:ext cx="3105344" cy="776336"/>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replicate (viruses and worms)</a:t>
          </a:r>
        </a:p>
      </dsp:txBody>
      <dsp:txXfrm>
        <a:off x="4522155" y="4192215"/>
        <a:ext cx="3105344" cy="7763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In most cases the malware does not actively propagate as a worm does</a:t>
          </a: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Spreads when users visit the malicious Web page</a:t>
          </a:r>
        </a:p>
      </dsp:txBody>
      <dsp:txXfrm>
        <a:off x="4132224" y="3694160"/>
        <a:ext cx="4040929" cy="10434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Places malware on websites without actually compromising them</a:t>
          </a: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attacker pays for advertisements that are highly likely to be placed on their intended target websites and incorporate malware in them</a:t>
          </a: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Using these malicious ads, attackers can infect visitors to sites displaying them</a:t>
          </a: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malware code may be dynamically generated to either reduce the chance of detection or to only infect specific systems</a:t>
          </a: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Has grown rapidly in recent years because they are easy to place on desired websites with few questions asked and are hard to track</a:t>
          </a: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Attackers can place these ads for as little as a few hours, when they expect their intended victims could be browsing the targeted websites, greatly reducing their visibility</a:t>
          </a:r>
        </a:p>
      </dsp:txBody>
      <dsp:txXfrm>
        <a:off x="33298" y="4321030"/>
        <a:ext cx="8430348" cy="6155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Spam</a:t>
          </a:r>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Unsolicited bulk</a:t>
          </a:r>
        </a:p>
        <a:p>
          <a:pPr marL="0" lvl="0" indent="0" algn="ctr" defTabSz="800100">
            <a:lnSpc>
              <a:spcPct val="90000"/>
            </a:lnSpc>
            <a:spcBef>
              <a:spcPct val="0"/>
            </a:spcBef>
            <a:spcAft>
              <a:spcPct val="35000"/>
            </a:spcAft>
            <a:buNone/>
          </a:pPr>
          <a:r>
            <a:rPr lang="en-US" sz="1800" b="0" kern="1200" dirty="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First appeared in 2004 (</a:t>
          </a:r>
          <a:r>
            <a:rPr lang="en-US" sz="1800" b="0" kern="1200" dirty="0" err="1">
              <a:solidFill>
                <a:schemeClr val="bg1"/>
              </a:solidFill>
              <a:latin typeface="+mn-lt"/>
            </a:rPr>
            <a:t>Skuller</a:t>
          </a:r>
          <a:r>
            <a:rPr lang="en-US" sz="1800" b="0" kern="1200" dirty="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Target is the smartphone</a:t>
          </a:r>
        </a:p>
      </dsp:txBody>
      <dsp:txXfrm>
        <a:off x="6212360" y="3027904"/>
        <a:ext cx="2112597" cy="13081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effectLst/>
              <a:latin typeface="+mn-lt"/>
              <a:ea typeface="ＭＳ Ｐゴシック" pitchFamily="-65" charset="-128"/>
            </a:rPr>
            <a:t>Chernobyl</a:t>
          </a:r>
          <a:r>
            <a:rPr lang="en-US" sz="1500" b="1" kern="1200" dirty="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Klez</a:t>
          </a:r>
          <a:r>
            <a:rPr lang="en-US" sz="1500" b="1" kern="1200" dirty="0">
              <a:effectLst/>
              <a:ea typeface="ＭＳ Ｐゴシック" pitchFamily="-65" charset="-128"/>
            </a:rPr>
            <a:t>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Mass mailing worm infecting                                  Windows 95 to XP systems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October 2001</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Spreads by e-mailing copies of itself to addresses found in the address book and in files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It can stop and delete some anti-virus programs running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On trigger date causes files on the hard drive to become empty</a:t>
          </a: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Encrypts the user’s data and demands payment in order to access the key needed to recover the information</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PC Cyborg Trojan (1989)</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Mid-2006 a number of worms and Trojans appeared that used public-key cryptography with </a:t>
          </a:r>
          <a:r>
            <a:rPr lang="en-US" sz="1200" b="1" kern="1200" dirty="0" err="1">
              <a:effectLst/>
              <a:ea typeface="ＭＳ Ｐゴシック" pitchFamily="-65" charset="-128"/>
            </a:rPr>
            <a:t>incresasingly</a:t>
          </a:r>
          <a:r>
            <a:rPr lang="en-US" sz="1200" b="1" kern="1200" dirty="0">
              <a:effectLst/>
              <a:ea typeface="ＭＳ Ｐゴシック" pitchFamily="-65" charset="-128"/>
            </a:rPr>
            <a:t> larger key sizes to encrypt data</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The user needed to pay a ransom, or to make a purchase from certain sites, in order to receive the key to decrypt this data</a:t>
          </a:r>
        </a:p>
      </dsp:txBody>
      <dsp:txXfrm>
        <a:off x="2016219" y="2830013"/>
        <a:ext cx="4680528" cy="2021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n-lt"/>
            </a:rPr>
            <a:t>Typically uses some form of filtering mechanism that only returns information close to keywords (“login”, “password”)</a:t>
          </a: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20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20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20000"/>
            </a:spcAft>
            <a:buChar char="•"/>
          </a:pPr>
          <a:r>
            <a:rPr lang="en-US" sz="1800" b="0" kern="1200" dirty="0">
              <a:latin typeface="+mn-lt"/>
            </a:rPr>
            <a:t>Dynamically modifying data exchanged between the browser and certain Web sites of interest</a:t>
          </a:r>
        </a:p>
      </dsp:txBody>
      <dsp:txXfrm>
        <a:off x="0" y="2670037"/>
        <a:ext cx="8229600" cy="19665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rPr>
            <a:t>Persistent</a:t>
          </a:r>
          <a:endParaRPr lang="en-US" sz="2800" kern="1200" dirty="0">
            <a:solidFill>
              <a:schemeClr val="bg1"/>
            </a:solidFill>
          </a:endParaRPr>
        </a:p>
      </dsp:txBody>
      <dsp:txXfrm>
        <a:off x="0" y="680454"/>
        <a:ext cx="2571749" cy="1543050"/>
      </dsp:txXfrm>
    </dsp:sp>
    <dsp:sp modelId="{6072D17B-F6A5-5047-8836-727A094DE50A}">
      <dsp:nvSpPr>
        <dsp:cNvPr id="0" name=""/>
        <dsp:cNvSpPr/>
      </dsp:nvSpPr>
      <dsp:spPr>
        <a:xfrm>
          <a:off x="2828925" y="680454"/>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Memory based</a:t>
          </a:r>
          <a:endParaRPr lang="en-US" sz="2800" kern="1200" dirty="0">
            <a:solidFill>
              <a:schemeClr val="tx1"/>
            </a:solidFill>
          </a:endParaRPr>
        </a:p>
      </dsp:txBody>
      <dsp:txXfrm>
        <a:off x="2828925" y="680454"/>
        <a:ext cx="2571749" cy="1543050"/>
      </dsp:txXfrm>
    </dsp:sp>
    <dsp:sp modelId="{C7A1B8EF-C024-DD42-B327-0C43B33F32C7}">
      <dsp:nvSpPr>
        <dsp:cNvPr id="0" name=""/>
        <dsp:cNvSpPr/>
      </dsp:nvSpPr>
      <dsp:spPr>
        <a:xfrm>
          <a:off x="5657849"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User mode</a:t>
          </a:r>
          <a:endParaRPr lang="en-US" sz="2800" kern="1200" dirty="0">
            <a:solidFill>
              <a:srgbClr val="000000"/>
            </a:solidFill>
          </a:endParaRPr>
        </a:p>
      </dsp:txBody>
      <dsp:txXfrm>
        <a:off x="5657849" y="680454"/>
        <a:ext cx="2571749" cy="1543050"/>
      </dsp:txXfrm>
    </dsp:sp>
    <dsp:sp modelId="{8B48159E-09EA-364F-A510-D8162959C1D3}">
      <dsp:nvSpPr>
        <dsp:cNvPr id="0" name=""/>
        <dsp:cNvSpPr/>
      </dsp:nvSpPr>
      <dsp:spPr>
        <a:xfrm>
          <a:off x="0"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Kernel mode</a:t>
          </a:r>
        </a:p>
      </dsp:txBody>
      <dsp:txXfrm>
        <a:off x="0" y="2480679"/>
        <a:ext cx="2571749" cy="1543050"/>
      </dsp:txXfrm>
    </dsp:sp>
    <dsp:sp modelId="{F87C3173-1EE5-6A4C-872A-CD220AD18035}">
      <dsp:nvSpPr>
        <dsp:cNvPr id="0" name=""/>
        <dsp:cNvSpPr/>
      </dsp:nvSpPr>
      <dsp:spPr>
        <a:xfrm>
          <a:off x="2828925" y="2480679"/>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Virtual machine based</a:t>
          </a:r>
          <a:endParaRPr lang="en-US" sz="2800" kern="1200" dirty="0">
            <a:solidFill>
              <a:srgbClr val="000000"/>
            </a:solidFill>
          </a:endParaRPr>
        </a:p>
      </dsp:txBody>
      <dsp:txXfrm>
        <a:off x="2828925" y="2480679"/>
        <a:ext cx="2571749" cy="1543050"/>
      </dsp:txXfrm>
    </dsp:sp>
    <dsp:sp modelId="{E0353279-FF85-2046-A116-4276350C938F}">
      <dsp:nvSpPr>
        <dsp:cNvPr id="0" name=""/>
        <dsp:cNvSpPr/>
      </dsp:nvSpPr>
      <dsp:spPr>
        <a:xfrm>
          <a:off x="5657849"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External mode</a:t>
          </a:r>
        </a:p>
      </dsp:txBody>
      <dsp:txXfrm>
        <a:off x="5657849" y="2480679"/>
        <a:ext cx="2571749" cy="15430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Policy</a:t>
          </a:r>
        </a:p>
        <a:p>
          <a:pPr marL="171450" lvl="1" indent="-171450" algn="l" defTabSz="844550">
            <a:lnSpc>
              <a:spcPct val="90000"/>
            </a:lnSpc>
            <a:spcBef>
              <a:spcPct val="0"/>
            </a:spcBef>
            <a:spcAft>
              <a:spcPct val="15000"/>
            </a:spcAft>
            <a:buChar char="•"/>
          </a:pPr>
          <a:r>
            <a:rPr lang="en-US" sz="1900" kern="1200" dirty="0"/>
            <a:t>Awareness</a:t>
          </a:r>
        </a:p>
        <a:p>
          <a:pPr marL="171450" lvl="1" indent="-171450" algn="l" defTabSz="844550">
            <a:lnSpc>
              <a:spcPct val="90000"/>
            </a:lnSpc>
            <a:spcBef>
              <a:spcPct val="0"/>
            </a:spcBef>
            <a:spcAft>
              <a:spcPct val="15000"/>
            </a:spcAft>
            <a:buChar char="•"/>
          </a:pPr>
          <a:r>
            <a:rPr lang="en-US" sz="1900" kern="1200" dirty="0"/>
            <a:t>Vulnerability mitigation</a:t>
          </a:r>
        </a:p>
        <a:p>
          <a:pPr marL="171450" lvl="1" indent="-171450" algn="l" defTabSz="844550">
            <a:lnSpc>
              <a:spcPct val="90000"/>
            </a:lnSpc>
            <a:spcBef>
              <a:spcPct val="0"/>
            </a:spcBef>
            <a:spcAft>
              <a:spcPct val="15000"/>
            </a:spcAft>
            <a:buChar char="•"/>
          </a:pPr>
          <a:r>
            <a:rPr lang="en-US" sz="1900" kern="1200" dirty="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Four main elements of prevention:</a:t>
          </a:r>
        </a:p>
      </dsp:txBody>
      <dsp:txXfrm>
        <a:off x="332180" y="991484"/>
        <a:ext cx="4212440" cy="5061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latin typeface="+mn-lt"/>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Include scanning and activity trap components and access control capability</a:t>
          </a: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320762" y="3991150"/>
        <a:ext cx="457703" cy="6262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3924"/>
          <a:ext cx="6400800" cy="5760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Limitations</a:t>
          </a:r>
        </a:p>
      </dsp:txBody>
      <dsp:txXfrm>
        <a:off x="0" y="23924"/>
        <a:ext cx="6400800" cy="576000"/>
      </dsp:txXfrm>
    </dsp:sp>
    <dsp:sp modelId="{A52D1D64-ABBA-EF44-91FB-3EC9E2D9120F}">
      <dsp:nvSpPr>
        <dsp:cNvPr id="0" name=""/>
        <dsp:cNvSpPr/>
      </dsp:nvSpPr>
      <dsp:spPr>
        <a:xfrm>
          <a:off x="0" y="599925"/>
          <a:ext cx="6400800" cy="1509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Because malicious code must run on the target machine before all its behaviors can be identified, it can cause harm before it has been detected and blocked</a:t>
          </a:r>
        </a:p>
      </dsp:txBody>
      <dsp:txXfrm>
        <a:off x="0" y="599925"/>
        <a:ext cx="6400800" cy="15097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Ingress monitors</a:t>
          </a:r>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Monitors outgoing traffic for signs of scanning or other suspicious behavior</a:t>
          </a: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Infection of existing content by viruses that is subsequently spread to other systems</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Exploit of software vulnerabilities by worms or drive-by-downloads to allow the malware to replicate</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Social engineering attacks that convince users to bypass security mechanisms to install Trojans or to respond to phishing attacks</a:t>
          </a:r>
        </a:p>
      </dsp:txBody>
      <dsp:txXfrm>
        <a:off x="-308608" y="0"/>
        <a:ext cx="4834579" cy="2215980"/>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Corruption of system or data files</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service/make the system a zombie agent of attack as part of a botnet</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information from the system/keylogging</a:t>
          </a:r>
        </a:p>
        <a:p>
          <a:pPr marL="114300" lvl="1" indent="-114300" algn="l" defTabSz="622300" rtl="0">
            <a:lnSpc>
              <a:spcPct val="90000"/>
            </a:lnSpc>
            <a:spcBef>
              <a:spcPct val="0"/>
            </a:spcBef>
            <a:spcAft>
              <a:spcPct val="15000"/>
            </a:spcAft>
            <a:buChar char="•"/>
          </a:pPr>
          <a:r>
            <a:rPr lang="en-US" sz="1400" b="1" kern="1200" dirty="0" err="1">
              <a:solidFill>
                <a:srgbClr val="000000"/>
              </a:solidFill>
              <a:latin typeface="+mn-lt"/>
            </a:rPr>
            <a:t>Stealthing</a:t>
          </a:r>
          <a:r>
            <a:rPr lang="en-US" sz="1400" b="1" kern="1200" dirty="0">
              <a:solidFill>
                <a:srgbClr val="000000"/>
              </a:solidFill>
              <a:latin typeface="+mn-lt"/>
            </a:rPr>
            <a:t>/hiding its presence on the system</a:t>
          </a:r>
        </a:p>
      </dsp:txBody>
      <dsp:txXfrm>
        <a:off x="308613" y="2708420"/>
        <a:ext cx="5082742" cy="2215980"/>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5823507" y="2207489"/>
        <a:ext cx="285700" cy="509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Politically motivated attackers</a:t>
          </a:r>
        </a:p>
      </dsp:txBody>
      <dsp:txXfrm>
        <a:off x="2392" y="1086039"/>
        <a:ext cx="1891921" cy="1891921"/>
      </dsp:txXfrm>
    </dsp:sp>
    <dsp:sp modelId="{9E816322-7A2F-434E-84A4-43E5E9550FE9}">
      <dsp:nvSpPr>
        <dsp:cNvPr id="0" name=""/>
        <dsp:cNvSpPr/>
      </dsp:nvSpPr>
      <dsp:spPr>
        <a:xfrm>
          <a:off x="1515930" y="1086039"/>
          <a:ext cx="1891921"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Criminals</a:t>
          </a:r>
        </a:p>
      </dsp:txBody>
      <dsp:txXfrm>
        <a:off x="1515930" y="1086039"/>
        <a:ext cx="1891921" cy="189192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Organized crime</a:t>
          </a:r>
        </a:p>
      </dsp:txBody>
      <dsp:txXfrm>
        <a:off x="3029467" y="1086039"/>
        <a:ext cx="1891921" cy="1891921"/>
      </dsp:txXfrm>
    </dsp:sp>
    <dsp:sp modelId="{9BD753D9-7681-4E42-B1E9-214B91FB2F80}">
      <dsp:nvSpPr>
        <dsp:cNvPr id="0" name=""/>
        <dsp:cNvSpPr/>
      </dsp:nvSpPr>
      <dsp:spPr>
        <a:xfrm>
          <a:off x="4543004" y="1086039"/>
          <a:ext cx="2246865"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Organizations that sell their services to companies and nations</a:t>
          </a:r>
        </a:p>
      </dsp:txBody>
      <dsp:txXfrm>
        <a:off x="4543004" y="1086039"/>
        <a:ext cx="2246865" cy="1891921"/>
      </dsp:txXfrm>
    </dsp:sp>
    <dsp:sp modelId="{007BE1A6-EF54-4742-846C-1FA69F19FF0E}">
      <dsp:nvSpPr>
        <dsp:cNvPr id="0" name=""/>
        <dsp:cNvSpPr/>
      </dsp:nvSpPr>
      <dsp:spPr>
        <a:xfrm>
          <a:off x="6411485"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National government agencies</a:t>
          </a:r>
        </a:p>
      </dsp:txBody>
      <dsp:txXfrm>
        <a:off x="6411485" y="1086039"/>
        <a:ext cx="1891921" cy="1891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75276"/>
          <a:ext cx="8229600" cy="54054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Advanced</a:t>
          </a:r>
        </a:p>
      </dsp:txBody>
      <dsp:txXfrm>
        <a:off x="0" y="275276"/>
        <a:ext cx="8229600" cy="540540"/>
      </dsp:txXfrm>
    </dsp:sp>
    <dsp:sp modelId="{C59AD606-85C1-2249-86F0-2CF0B3E6F71A}">
      <dsp:nvSpPr>
        <dsp:cNvPr id="0" name=""/>
        <dsp:cNvSpPr/>
      </dsp:nvSpPr>
      <dsp:spPr>
        <a:xfrm>
          <a:off x="0" y="81581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Used by the attackers of a wide variety of intrusion technologies and malware including the development of custom malware if required</a:t>
          </a:r>
        </a:p>
        <a:p>
          <a:pPr marL="171450" lvl="1" indent="-171450" algn="l" defTabSz="711200" rtl="0">
            <a:lnSpc>
              <a:spcPct val="90000"/>
            </a:lnSpc>
            <a:spcBef>
              <a:spcPct val="0"/>
            </a:spcBef>
            <a:spcAft>
              <a:spcPct val="20000"/>
            </a:spcAft>
            <a:buChar char="•"/>
          </a:pPr>
          <a:r>
            <a:rPr lang="en-US" sz="1600" kern="1200" dirty="0"/>
            <a:t>The individual components may not necessarily be technically advanced but are carefully selected to suit the chosen target</a:t>
          </a:r>
        </a:p>
      </dsp:txBody>
      <dsp:txXfrm>
        <a:off x="0" y="815816"/>
        <a:ext cx="8229600" cy="1108485"/>
      </dsp:txXfrm>
    </dsp:sp>
    <dsp:sp modelId="{17B6E487-2F39-E444-B985-876526B9210F}">
      <dsp:nvSpPr>
        <dsp:cNvPr id="0" name=""/>
        <dsp:cNvSpPr/>
      </dsp:nvSpPr>
      <dsp:spPr>
        <a:xfrm>
          <a:off x="0" y="1924302"/>
          <a:ext cx="8229600" cy="5405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Persistent</a:t>
          </a:r>
        </a:p>
      </dsp:txBody>
      <dsp:txXfrm>
        <a:off x="0" y="1924302"/>
        <a:ext cx="8229600" cy="540540"/>
      </dsp:txXfrm>
    </dsp:sp>
    <dsp:sp modelId="{6B94109F-B88D-8743-A3A1-745D687F4B28}">
      <dsp:nvSpPr>
        <dsp:cNvPr id="0" name=""/>
        <dsp:cNvSpPr/>
      </dsp:nvSpPr>
      <dsp:spPr>
        <a:xfrm>
          <a:off x="0" y="2464842"/>
          <a:ext cx="8229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Determined application of the attacks over an extended period against the chosen target in order to maximize the chance of success</a:t>
          </a:r>
        </a:p>
        <a:p>
          <a:pPr marL="171450" lvl="1" indent="-171450" algn="l" defTabSz="711200" rtl="0">
            <a:lnSpc>
              <a:spcPct val="90000"/>
            </a:lnSpc>
            <a:spcBef>
              <a:spcPct val="0"/>
            </a:spcBef>
            <a:spcAft>
              <a:spcPct val="20000"/>
            </a:spcAft>
            <a:buChar char="•"/>
          </a:pPr>
          <a:r>
            <a:rPr lang="en-US" sz="1600" kern="1200" dirty="0"/>
            <a:t>A variety of attacks may be progressively applied until the target is compromised</a:t>
          </a:r>
        </a:p>
      </dsp:txBody>
      <dsp:txXfrm>
        <a:off x="0" y="2464842"/>
        <a:ext cx="8229600" cy="869400"/>
      </dsp:txXfrm>
    </dsp:sp>
    <dsp:sp modelId="{45F715EC-1873-4C48-B819-45CF7B29EB72}">
      <dsp:nvSpPr>
        <dsp:cNvPr id="0" name=""/>
        <dsp:cNvSpPr/>
      </dsp:nvSpPr>
      <dsp:spPr>
        <a:xfrm>
          <a:off x="0" y="3334241"/>
          <a:ext cx="8229600" cy="54054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Threats</a:t>
          </a:r>
        </a:p>
      </dsp:txBody>
      <dsp:txXfrm>
        <a:off x="0" y="3334241"/>
        <a:ext cx="8229600" cy="540540"/>
      </dsp:txXfrm>
    </dsp:sp>
    <dsp:sp modelId="{E952B7FB-A9DA-0C43-87E5-CB0BE3A3AFD0}">
      <dsp:nvSpPr>
        <dsp:cNvPr id="0" name=""/>
        <dsp:cNvSpPr/>
      </dsp:nvSpPr>
      <dsp:spPr>
        <a:xfrm>
          <a:off x="0" y="3874782"/>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Threats to the selected targets as a result of the organized, capable, and well-funded attackers intent to compromise the specifically chosen targets</a:t>
          </a:r>
        </a:p>
        <a:p>
          <a:pPr marL="171450" lvl="1" indent="-171450" algn="l" defTabSz="711200" rtl="0">
            <a:lnSpc>
              <a:spcPct val="90000"/>
            </a:lnSpc>
            <a:spcBef>
              <a:spcPct val="0"/>
            </a:spcBef>
            <a:spcAft>
              <a:spcPct val="20000"/>
            </a:spcAft>
            <a:buChar char="•"/>
          </a:pPr>
          <a:r>
            <a:rPr lang="en-US" sz="1600" kern="1200" dirty="0"/>
            <a:t>The active involvement of people in the process greatly raises the threat level from that due to automated attacks tools, and also the likelihood of successful attacks</a:t>
          </a:r>
        </a:p>
      </dsp:txBody>
      <dsp:txXfrm>
        <a:off x="0" y="3874782"/>
        <a:ext cx="8229600" cy="1108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Means by which a virus spreads or propagates</a:t>
          </a:r>
        </a:p>
        <a:p>
          <a:pPr marL="171450" lvl="1" indent="-171450" algn="l" defTabSz="755650" rtl="0">
            <a:lnSpc>
              <a:spcPct val="90000"/>
            </a:lnSpc>
            <a:spcBef>
              <a:spcPct val="0"/>
            </a:spcBef>
            <a:spcAft>
              <a:spcPct val="15000"/>
            </a:spcAft>
            <a:buChar char="•"/>
          </a:pPr>
          <a:r>
            <a:rPr lang="en-US" sz="1700" b="0" kern="1200" dirty="0">
              <a:latin typeface="+mn-lt"/>
            </a:rPr>
            <a:t>Also referred to as the </a:t>
          </a:r>
          <a:r>
            <a:rPr lang="en-US" sz="1700" b="0" i="1" kern="1200" dirty="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rPr>
            <a:t>Infection mechanism</a:t>
          </a:r>
          <a:endParaRPr lang="en-US" sz="1700" kern="1200" dirty="0">
            <a:solidFill>
              <a:schemeClr val="bg1"/>
            </a:solidFill>
          </a:endParaRPr>
        </a:p>
      </dsp:txBody>
      <dsp:txXfrm>
        <a:off x="411480" y="104354"/>
        <a:ext cx="2646071" cy="531360"/>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Event or condition that determines when the payload is activated or delivered</a:t>
          </a:r>
        </a:p>
        <a:p>
          <a:pPr marL="171450" lvl="1" indent="-171450" algn="l" defTabSz="755650" rtl="0">
            <a:lnSpc>
              <a:spcPct val="90000"/>
            </a:lnSpc>
            <a:spcBef>
              <a:spcPct val="0"/>
            </a:spcBef>
            <a:spcAft>
              <a:spcPct val="15000"/>
            </a:spcAft>
            <a:buChar char="•"/>
          </a:pPr>
          <a:r>
            <a:rPr lang="en-US" sz="1700" b="0" kern="1200" dirty="0">
              <a:latin typeface="+mn-lt"/>
            </a:rPr>
            <a:t>Sometimes known as a </a:t>
          </a:r>
          <a:r>
            <a:rPr lang="en-US" sz="1700" b="0" i="1" kern="1200" dirty="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Trigger</a:t>
          </a:r>
          <a:endParaRPr lang="en-US" sz="1700" kern="1200" dirty="0">
            <a:solidFill>
              <a:srgbClr val="000000"/>
            </a:solidFill>
          </a:endParaRPr>
        </a:p>
      </dsp:txBody>
      <dsp:txXfrm>
        <a:off x="411480" y="1572884"/>
        <a:ext cx="1503029" cy="531360"/>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What the virus does (besides spreading)</a:t>
          </a:r>
        </a:p>
        <a:p>
          <a:pPr marL="171450" lvl="1" indent="-171450" algn="l" defTabSz="755650" rtl="0">
            <a:lnSpc>
              <a:spcPct val="90000"/>
            </a:lnSpc>
            <a:spcBef>
              <a:spcPct val="0"/>
            </a:spcBef>
            <a:spcAft>
              <a:spcPct val="15000"/>
            </a:spcAft>
            <a:buChar char="•"/>
          </a:pPr>
          <a:r>
            <a:rPr lang="en-US" sz="1700" b="0" kern="1200" dirty="0">
              <a:latin typeface="+mn-lt"/>
            </a:rPr>
            <a:t>May involve damage or benign but noticeable activity</a:t>
          </a: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Payload</a:t>
          </a:r>
          <a:endParaRPr lang="en-US" sz="1700" kern="1200" dirty="0">
            <a:solidFill>
              <a:srgbClr val="000000"/>
            </a:solidFill>
          </a:endParaRPr>
        </a:p>
      </dsp:txBody>
      <dsp:txXfrm>
        <a:off x="411480" y="3324915"/>
        <a:ext cx="1331590" cy="531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File sharing</a:t>
          </a: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execution capability</a:t>
          </a: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file access or transfer capability</a:t>
          </a: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logs onto a remote system as a user and then uses commands to copy itself from one system to the other</a:t>
          </a: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login capability</a:t>
          </a:r>
        </a:p>
      </dsp:txBody>
      <dsp:txXfrm>
        <a:off x="47171" y="4107857"/>
        <a:ext cx="2923178" cy="871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Ransomware attack in May 2017 that spread extremely fast over a period of hours to days, infecting hundreds of thousands of systems belonging to both public and private organizations in more than 150 countries</a:t>
          </a:r>
        </a:p>
      </dsp:txBody>
      <dsp:txXfrm>
        <a:off x="2064600" y="547260"/>
        <a:ext cx="2246649" cy="2246649"/>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It spread as a worm by aggressively scanning both local and random remote networks, attempting to exploit a vulnerability in the SMB file sharing service on unpatched Windows systems</a:t>
          </a:r>
        </a:p>
      </dsp:txBody>
      <dsp:txXfrm>
        <a:off x="4484069" y="547260"/>
        <a:ext cx="2246649" cy="2246649"/>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This rapid spread was only slowed by the accidental activation of a “kill-switch” domain by a UK security researcher</a:t>
          </a:r>
        </a:p>
      </dsp:txBody>
      <dsp:txXfrm>
        <a:off x="2064600" y="2966729"/>
        <a:ext cx="2246649" cy="2246649"/>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Once installed on infected systems, it also encrypted files, demanding a ransom payment to recover them</a:t>
          </a:r>
        </a:p>
      </dsp:txBody>
      <dsp:txXfrm>
        <a:off x="4484069" y="2966729"/>
        <a:ext cx="2246649" cy="22466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marL="0" lvl="0" indent="0" algn="ctr" defTabSz="1644650" rtl="0">
            <a:lnSpc>
              <a:spcPct val="90000"/>
            </a:lnSpc>
            <a:spcBef>
              <a:spcPct val="0"/>
            </a:spcBef>
            <a:spcAft>
              <a:spcPct val="35000"/>
            </a:spcAft>
            <a:buNone/>
          </a:pPr>
          <a:r>
            <a:rPr lang="en-US" sz="3700" b="1" kern="1200" dirty="0">
              <a:solidFill>
                <a:schemeClr val="bg1"/>
              </a:solidFill>
            </a:rPr>
            <a:t>Worm Technology</a:t>
          </a:r>
          <a:endParaRPr lang="en-US" sz="3700" kern="1200" dirty="0">
            <a:solidFill>
              <a:schemeClr val="bg1"/>
            </a:solidFill>
          </a:endParaRPr>
        </a:p>
      </dsp:txBody>
      <dsp:txXfrm>
        <a:off x="3226444" y="1588256"/>
        <a:ext cx="3681710" cy="3681710"/>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Multiplatform</a:t>
          </a:r>
          <a:endParaRPr lang="en-US" sz="1500" kern="1200" dirty="0">
            <a:solidFill>
              <a:schemeClr val="bg1"/>
            </a:solidFill>
          </a:endParaRPr>
        </a:p>
      </dsp:txBody>
      <dsp:txXfrm>
        <a:off x="4146872" y="113589"/>
        <a:ext cx="1840855" cy="1840855"/>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Multi-exploit</a:t>
          </a:r>
          <a:endParaRPr lang="en-US" sz="1500" kern="1200" dirty="0">
            <a:solidFill>
              <a:schemeClr val="bg1"/>
            </a:solidFill>
          </a:endParaRPr>
        </a:p>
      </dsp:txBody>
      <dsp:txXfrm>
        <a:off x="6424742" y="1768558"/>
        <a:ext cx="1840855" cy="1840855"/>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Ultrafast spreading</a:t>
          </a:r>
          <a:endParaRPr lang="en-US" sz="1500" kern="1200" dirty="0">
            <a:solidFill>
              <a:schemeClr val="bg1"/>
            </a:solidFill>
          </a:endParaRPr>
        </a:p>
      </dsp:txBody>
      <dsp:txXfrm>
        <a:off x="5554673" y="4446355"/>
        <a:ext cx="1840855" cy="1840855"/>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Polymorphic</a:t>
          </a:r>
          <a:endParaRPr lang="en-US" sz="1500" kern="1200" dirty="0">
            <a:solidFill>
              <a:schemeClr val="bg1"/>
            </a:solidFill>
          </a:endParaRPr>
        </a:p>
      </dsp:txBody>
      <dsp:txXfrm>
        <a:off x="2739071" y="4446355"/>
        <a:ext cx="1840855" cy="1840855"/>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Metamorphic</a:t>
          </a:r>
          <a:endParaRPr lang="en-US" sz="1500" kern="1200" dirty="0">
            <a:solidFill>
              <a:schemeClr val="bg1"/>
            </a:solidFill>
          </a:endParaRPr>
        </a:p>
      </dsp:txBody>
      <dsp:txXfrm>
        <a:off x="1869002" y="1768558"/>
        <a:ext cx="1840855" cy="184085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a:t>
            </a:r>
            <a:r>
              <a:rPr lang="en-US">
                <a:latin typeface="Times New Roman" pitchFamily="-107" charset="0"/>
              </a:rPr>
              <a:t>, GE, by </a:t>
            </a:r>
            <a:r>
              <a:rPr lang="en-US" dirty="0">
                <a:latin typeface="Times New Roman" pitchFamily="-107" charset="0"/>
              </a:rPr>
              <a:t>William Stallings and Lawrie Brown, Chapter 6 “Malicious</a:t>
            </a:r>
            <a:r>
              <a:rPr lang="en-US" baseline="0" dirty="0">
                <a:latin typeface="Times New Roman" pitchFamily="-107" charset="0"/>
              </a:rPr>
              <a:t> Software</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10</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11</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a:latin typeface="Arial" charset="0"/>
              <a:ea typeface="ＭＳ Ｐゴシック" pitchFamily="-65" charset="-128"/>
            </a:endParaRPr>
          </a:p>
          <a:p>
            <a:pPr eaLnBrk="1" hangingPunct="1"/>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12</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Infection mechanism</a:t>
            </a:r>
            <a:r>
              <a:rPr lang="en-US" b="0" dirty="0">
                <a:latin typeface="Arial" charset="0"/>
                <a:ea typeface="ＭＳ Ｐゴシック" pitchFamily="-65" charset="-128"/>
              </a:rPr>
              <a:t>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a:t>
            </a:r>
            <a:r>
              <a:rPr lang="en-US" b="1" dirty="0">
                <a:latin typeface="Arial" charset="0"/>
                <a:ea typeface="ＭＳ Ｐゴシック" pitchFamily="-65" charset="-128"/>
              </a:rPr>
              <a:t>infection</a:t>
            </a:r>
          </a:p>
          <a:p>
            <a:pPr eaLnBrk="1" hangingPunct="1"/>
            <a:r>
              <a:rPr lang="en-US" b="1" dirty="0">
                <a:latin typeface="Arial" charset="0"/>
                <a:ea typeface="ＭＳ Ｐゴシック" pitchFamily="-65" charset="-128"/>
              </a:rPr>
              <a:t>vector</a:t>
            </a:r>
            <a:r>
              <a:rPr lang="en-US" b="0" dirty="0">
                <a:latin typeface="Arial" charset="0"/>
                <a:ea typeface="ＭＳ Ｐゴシック" pitchFamily="-65" charset="-128"/>
              </a:rPr>
              <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Trigger</a:t>
            </a:r>
            <a:r>
              <a:rPr lang="en-US" b="0" dirty="0">
                <a:latin typeface="Arial" charset="0"/>
                <a:ea typeface="ＭＳ Ｐゴシック" pitchFamily="-65" charset="-128"/>
              </a:rPr>
              <a:t>: The event or condition that determines when the payload is activated</a:t>
            </a:r>
          </a:p>
          <a:p>
            <a:pPr eaLnBrk="1" hangingPunct="1"/>
            <a:r>
              <a:rPr lang="en-US" b="0" dirty="0">
                <a:latin typeface="Arial" charset="0"/>
                <a:ea typeface="ＭＳ Ｐゴシック" pitchFamily="-65" charset="-128"/>
              </a:rPr>
              <a:t>or delivered, sometimes known as a </a:t>
            </a:r>
            <a:r>
              <a:rPr lang="en-US" b="1" dirty="0">
                <a:latin typeface="Arial" charset="0"/>
                <a:ea typeface="ＭＳ Ｐゴシック" pitchFamily="-65" charset="-128"/>
              </a:rPr>
              <a:t>logic bomb.</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Payload</a:t>
            </a:r>
            <a:r>
              <a:rPr lang="en-US" b="0" dirty="0">
                <a:latin typeface="Arial" charset="0"/>
                <a:ea typeface="ＭＳ Ｐゴシック" pitchFamily="-65" charset="-128"/>
              </a:rPr>
              <a:t>: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Dormant phase</a:t>
            </a:r>
            <a:r>
              <a:rPr lang="en-US" sz="1100" b="0" dirty="0">
                <a:latin typeface="Arial" charset="0"/>
                <a:ea typeface="ＭＳ Ｐゴシック" pitchFamily="-65" charset="-128"/>
              </a:rPr>
              <a:t>: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Propagation phase:</a:t>
            </a:r>
            <a:r>
              <a:rPr lang="en-US" sz="1100" b="0" dirty="0">
                <a:latin typeface="Arial" charset="0"/>
                <a:ea typeface="ＭＳ Ｐゴシック" pitchFamily="-65" charset="-128"/>
              </a:rPr>
              <a:t>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Triggering phase</a:t>
            </a:r>
            <a:r>
              <a:rPr lang="en-US" sz="1100" b="0" dirty="0">
                <a:latin typeface="Arial" charset="0"/>
                <a:ea typeface="ＭＳ Ｐゴシック" pitchFamily="-65" charset="-128"/>
              </a:rPr>
              <a:t>: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Execution phase</a:t>
            </a:r>
            <a:r>
              <a:rPr lang="en-US" sz="1100" b="0" dirty="0">
                <a:latin typeface="Arial" charset="0"/>
                <a:ea typeface="ＭＳ Ｐゴシック" pitchFamily="-65" charset="-128"/>
              </a:rPr>
              <a:t>: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13</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14</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r>
              <a:rPr lang="en-US" b="0" dirty="0">
                <a:latin typeface="Arial" charset="0"/>
                <a:ea typeface="ＭＳ Ｐゴシック" pitchFamily="-65" charset="-128"/>
              </a:rPr>
              <a:t>normal use. A very common method is by electronic mail,</a:t>
            </a:r>
            <a:r>
              <a:rPr lang="en-US" b="0" baseline="0" dirty="0">
                <a:latin typeface="Arial" charset="0"/>
                <a:ea typeface="ＭＳ Ｐゴシック" pitchFamily="-65"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p:txBody>
      </p:sp>
    </p:spTree>
    <p:extLst>
      <p:ext uri="{BB962C8B-B14F-4D97-AF65-F5344CB8AC3E}">
        <p14:creationId xmlns:p14="http://schemas.microsoft.com/office/powerpoint/2010/main" val="26461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15</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Although macro languages may have a similar syntax,</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details depend on the application interpreting the macro, and so will always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documents for a specific application. For example, a Microsoft Word macro, including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 macro virus, will be different to an Excel macro. Macros can either be saved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a document, or be saved in a global template or worksheet. Some macros are run</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automatically when certain actions occur. In Microsoft Word, for example, macros</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run when Word starts, a document is opened, a new document is created, or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6494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16</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well as their appearance.</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75442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17</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18</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19</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2</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a:latin typeface="Arial" charset="0"/>
                <a:ea typeface="ＭＳ Ｐゴシック" pitchFamily="-65" charset="-128"/>
              </a:rPr>
              <a:t>Malicious software</a:t>
            </a:r>
            <a:r>
              <a:rPr lang="en-US" b="0" dirty="0">
                <a:latin typeface="Arial" charset="0"/>
                <a:ea typeface="ＭＳ Ｐゴシック" pitchFamily="-65" charset="-128"/>
              </a:rPr>
              <a:t>, or </a:t>
            </a:r>
            <a:r>
              <a:rPr lang="en-US" b="1" dirty="0">
                <a:latin typeface="Arial" charset="0"/>
                <a:ea typeface="ＭＳ Ｐゴシック" pitchFamily="-65" charset="-128"/>
              </a:rPr>
              <a:t>malware</a:t>
            </a:r>
            <a:r>
              <a:rPr lang="en-US" b="0" dirty="0">
                <a:latin typeface="Arial" charset="0"/>
                <a:ea typeface="ＭＳ Ｐゴシック" pitchFamily="-65" charset="-128"/>
              </a:rPr>
              <a:t>, arguably constitutes one of the most significant categories</a:t>
            </a:r>
          </a:p>
          <a:p>
            <a:pPr eaLnBrk="1" hangingPunct="1"/>
            <a:r>
              <a:rPr lang="en-US" b="0" dirty="0">
                <a:latin typeface="Arial" charset="0"/>
                <a:ea typeface="ＭＳ Ｐゴシック" pitchFamily="-65" charset="-128"/>
              </a:rPr>
              <a:t>of threats to computer systems. NIST</a:t>
            </a:r>
            <a:r>
              <a:rPr lang="en-US" b="0" baseline="0" dirty="0">
                <a:latin typeface="Arial" charset="0"/>
                <a:ea typeface="ＭＳ Ｐゴシック" pitchFamily="-65" charset="-128"/>
              </a:rPr>
              <a:t> SP 800-83 </a:t>
            </a:r>
            <a:r>
              <a:rPr lang="en-US" b="0" i="1" baseline="0" dirty="0">
                <a:latin typeface="Arial" charset="0"/>
                <a:ea typeface="ＭＳ Ｐゴシック" pitchFamily="-65" charset="-128"/>
              </a:rPr>
              <a:t>(</a:t>
            </a:r>
            <a:r>
              <a:rPr lang="en-US" b="0" i="1" dirty="0">
                <a:latin typeface="Arial" charset="0"/>
                <a:ea typeface="ＭＳ Ｐゴシック" pitchFamily="-65" charset="-128"/>
              </a:rPr>
              <a:t>Guide to Malware Incident Prevention and </a:t>
            </a:r>
          </a:p>
          <a:p>
            <a:pPr eaLnBrk="1" hangingPunct="1"/>
            <a:r>
              <a:rPr lang="en-US" b="0" i="1" dirty="0">
                <a:latin typeface="Arial" charset="0"/>
                <a:ea typeface="ＭＳ Ｐゴシック" pitchFamily="-65" charset="-128"/>
              </a:rPr>
              <a:t>Handling for Desktops and Laptops,</a:t>
            </a:r>
            <a:r>
              <a:rPr lang="en-US" b="0" i="1" baseline="0" dirty="0">
                <a:latin typeface="Arial" charset="0"/>
                <a:ea typeface="ＭＳ Ｐゴシック" pitchFamily="-65" charset="-128"/>
              </a:rPr>
              <a:t> </a:t>
            </a:r>
            <a:r>
              <a:rPr lang="en-US" b="0" i="0" baseline="0" dirty="0">
                <a:latin typeface="Arial" charset="0"/>
                <a:ea typeface="ＭＳ Ｐゴシック" pitchFamily="-65" charset="-128"/>
              </a:rPr>
              <a:t>July 2013) def</a:t>
            </a:r>
            <a:r>
              <a:rPr lang="en-US" b="0" i="0" dirty="0">
                <a:latin typeface="Arial" charset="0"/>
                <a:ea typeface="ＭＳ Ｐゴシック" pitchFamily="-65" charset="-128"/>
              </a:rPr>
              <a:t>ines </a:t>
            </a:r>
            <a:r>
              <a:rPr lang="en-US" b="0" dirty="0">
                <a:latin typeface="Arial" charset="0"/>
                <a:ea typeface="ＭＳ Ｐゴシック" pitchFamily="-65" charset="-128"/>
              </a:rPr>
              <a:t>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20</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520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21</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err="1">
                <a:latin typeface="Arial" charset="0"/>
                <a:ea typeface="ＭＳ Ｐゴシック" pitchFamily="-65" charset="-128"/>
              </a:rPr>
              <a:t>b</a:t>
            </a:r>
            <a:r>
              <a:rPr lang="en-US" b="0" dirty="0">
                <a:latin typeface="Arial" charset="0"/>
                <a:ea typeface="ＭＳ Ｐゴシック" pitchFamily="-65" charset="-128"/>
              </a:rPr>
              <a:t>.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216995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22</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Melissa e-mail worm that appeared in 1998 was the first of a new generation of</a:t>
            </a:r>
          </a:p>
          <a:p>
            <a:r>
              <a:rPr lang="en-US" b="0" dirty="0">
                <a:latin typeface="Arial" charset="0"/>
                <a:ea typeface="ＭＳ Ｐゴシック" pitchFamily="-65" charset="-128"/>
              </a:rPr>
              <a:t>malware that included aspects of virus, worm, and Trojan in one package [CASS01].</a:t>
            </a:r>
          </a:p>
          <a:p>
            <a:r>
              <a:rPr lang="en-US" b="0" dirty="0">
                <a:latin typeface="Arial" charset="0"/>
                <a:ea typeface="ＭＳ Ｐゴシック" pitchFamily="-65" charset="-128"/>
              </a:rPr>
              <a:t>Melissa made use of a Microsoft Word macro embedded in an attachment. If the</a:t>
            </a:r>
          </a:p>
          <a:p>
            <a:r>
              <a:rPr lang="en-US" b="0" dirty="0">
                <a:latin typeface="Arial" charset="0"/>
                <a:ea typeface="ＭＳ Ｐゴシック" pitchFamily="-65" charset="-128"/>
              </a:rPr>
              <a:t>recipient opens the e-mail attachment, the Word macro is activated. Then it</a:t>
            </a:r>
          </a:p>
          <a:p>
            <a:endParaRPr lang="en-US" b="0" dirty="0">
              <a:latin typeface="Arial" charset="0"/>
              <a:ea typeface="ＭＳ Ｐゴシック" pitchFamily="-65" charset="-128"/>
            </a:endParaRPr>
          </a:p>
          <a:p>
            <a:r>
              <a:rPr lang="en-US" b="0" dirty="0">
                <a:latin typeface="Arial" charset="0"/>
                <a:ea typeface="ＭＳ Ｐゴシック" pitchFamily="-65" charset="-128"/>
              </a:rPr>
              <a:t>1. Sends itself to everyone on the mailing list in the user’s e-mail package, propagating</a:t>
            </a:r>
          </a:p>
          <a:p>
            <a:r>
              <a:rPr lang="en-US" b="0" dirty="0">
                <a:latin typeface="Arial" charset="0"/>
                <a:ea typeface="ＭＳ Ｐゴシック" pitchFamily="-65" charset="-128"/>
              </a:rPr>
              <a:t>as a worm; and</a:t>
            </a:r>
          </a:p>
          <a:p>
            <a:endParaRPr lang="en-US" b="0" dirty="0">
              <a:latin typeface="Arial" charset="0"/>
              <a:ea typeface="ＭＳ Ｐゴシック" pitchFamily="-65" charset="-128"/>
            </a:endParaRPr>
          </a:p>
          <a:p>
            <a:r>
              <a:rPr lang="en-US" b="0" dirty="0">
                <a:latin typeface="Arial" charset="0"/>
                <a:ea typeface="ＭＳ Ｐゴシック" pitchFamily="-65" charset="-128"/>
              </a:rPr>
              <a:t>2. Does local damage on the user’s system, including disabling some security</a:t>
            </a:r>
          </a:p>
          <a:p>
            <a:r>
              <a:rPr lang="en-US" b="0" dirty="0">
                <a:latin typeface="Arial" charset="0"/>
                <a:ea typeface="ＭＳ Ｐゴシック" pitchFamily="-65" charset="-128"/>
              </a:rPr>
              <a:t>tools, and also copying itself into other documents, propagating as a</a:t>
            </a:r>
          </a:p>
          <a:p>
            <a:r>
              <a:rPr lang="en-US" b="0" dirty="0">
                <a:latin typeface="Arial" charset="0"/>
                <a:ea typeface="ＭＳ Ｐゴシック" pitchFamily="-65" charset="-128"/>
              </a:rPr>
              <a:t>virus; and</a:t>
            </a:r>
          </a:p>
          <a:p>
            <a:endParaRPr lang="en-US" b="0" dirty="0">
              <a:latin typeface="Arial" charset="0"/>
              <a:ea typeface="ＭＳ Ｐゴシック" pitchFamily="-65" charset="-128"/>
            </a:endParaRPr>
          </a:p>
          <a:p>
            <a:r>
              <a:rPr lang="en-US" b="0" dirty="0">
                <a:latin typeface="Arial" charset="0"/>
                <a:ea typeface="ＭＳ Ｐゴシック" pitchFamily="-65" charset="-128"/>
              </a:rPr>
              <a:t>3. If a trigger time was seen, it displayed a Simpson quote as its payload.</a:t>
            </a:r>
          </a:p>
          <a:p>
            <a:endParaRPr lang="en-US" b="0" dirty="0">
              <a:latin typeface="Arial" charset="0"/>
              <a:ea typeface="ＭＳ Ｐゴシック" pitchFamily="-65" charset="-128"/>
            </a:endParaRPr>
          </a:p>
          <a:p>
            <a:r>
              <a:rPr lang="en-US" b="0" dirty="0">
                <a:latin typeface="Arial" charset="0"/>
                <a:ea typeface="ＭＳ Ｐゴシック" pitchFamily="-65" charset="-128"/>
              </a:rPr>
              <a:t>In 1999, a more powerful version of this e-mail virus appeared. This version</a:t>
            </a:r>
          </a:p>
          <a:p>
            <a:r>
              <a:rPr lang="en-US" b="0" dirty="0">
                <a:latin typeface="Arial" charset="0"/>
                <a:ea typeface="ＭＳ Ｐゴシック" pitchFamily="-65" charset="-128"/>
              </a:rPr>
              <a:t>could be activated merely by opening an e-mail that contains the virus, rather</a:t>
            </a:r>
          </a:p>
          <a:p>
            <a:r>
              <a:rPr lang="en-US" b="0" dirty="0">
                <a:latin typeface="Arial" charset="0"/>
                <a:ea typeface="ＭＳ Ｐゴシック" pitchFamily="-65" charset="-128"/>
              </a:rPr>
              <a:t>than by opening an attachment. The virus uses the Visual Basic scripting language</a:t>
            </a:r>
          </a:p>
          <a:p>
            <a:r>
              <a:rPr lang="en-US" b="0" dirty="0">
                <a:latin typeface="Arial" charset="0"/>
                <a:ea typeface="ＭＳ Ｐゴシック" pitchFamily="-65" charset="-128"/>
              </a:rPr>
              <a:t>supported by the e-mail package.</a:t>
            </a:r>
          </a:p>
          <a:p>
            <a:endParaRPr lang="en-US" b="0" dirty="0">
              <a:latin typeface="Arial" charset="0"/>
              <a:ea typeface="ＭＳ Ｐゴシック" pitchFamily="-65" charset="-128"/>
            </a:endParaRPr>
          </a:p>
          <a:p>
            <a:r>
              <a:rPr lang="en-US" b="0" dirty="0">
                <a:latin typeface="Arial" charset="0"/>
                <a:ea typeface="ＭＳ Ｐゴシック" pitchFamily="-65" charset="-128"/>
              </a:rPr>
              <a:t>Melissa propagates itself as soon as it is activated (either by opening an e-mail</a:t>
            </a:r>
          </a:p>
          <a:p>
            <a:r>
              <a:rPr lang="en-US" b="0" dirty="0">
                <a:latin typeface="Arial" charset="0"/>
                <a:ea typeface="ＭＳ Ｐゴシック" pitchFamily="-65" charset="-128"/>
              </a:rPr>
              <a:t>attachment or by opening the e-mail) to all of the e-mail addresses known to the</a:t>
            </a:r>
          </a:p>
          <a:p>
            <a:r>
              <a:rPr lang="en-US" b="0" dirty="0">
                <a:latin typeface="Arial" charset="0"/>
                <a:ea typeface="ＭＳ Ｐゴシック" pitchFamily="-65" charset="-128"/>
              </a:rPr>
              <a:t>infected host. As a result, whereas viruses used to take months or years to propagate,</a:t>
            </a:r>
          </a:p>
          <a:p>
            <a:r>
              <a:rPr lang="en-US" b="0" dirty="0">
                <a:latin typeface="Arial" charset="0"/>
                <a:ea typeface="ＭＳ Ｐゴシック" pitchFamily="-65" charset="-128"/>
              </a:rPr>
              <a:t>this next generation of malware could do so in hours. [CASS01] notes that it</a:t>
            </a:r>
          </a:p>
          <a:p>
            <a:r>
              <a:rPr lang="en-US" b="0" dirty="0">
                <a:latin typeface="Arial" charset="0"/>
                <a:ea typeface="ＭＳ Ｐゴシック" pitchFamily="-65" charset="-128"/>
              </a:rPr>
              <a:t>took only three days for Melissa to infect over 100,000 computers, compared to the</a:t>
            </a:r>
          </a:p>
          <a:p>
            <a:r>
              <a:rPr lang="en-US" b="0" dirty="0">
                <a:latin typeface="Arial" charset="0"/>
                <a:ea typeface="ＭＳ Ｐゴシック" pitchFamily="-65" charset="-128"/>
              </a:rPr>
              <a:t>months it took the Brain virus to infect a few thousand computers a decade before.</a:t>
            </a:r>
          </a:p>
          <a:p>
            <a:r>
              <a:rPr lang="en-US" b="0" dirty="0">
                <a:latin typeface="Arial" charset="0"/>
                <a:ea typeface="ＭＳ Ｐゴシック" pitchFamily="-65" charset="-128"/>
              </a:rPr>
              <a:t>This makes it very difficult for anti-virus software to respond to new attacks before</a:t>
            </a:r>
          </a:p>
          <a:p>
            <a:r>
              <a:rPr lang="en-US" b="0" dirty="0">
                <a:latin typeface="Arial" charset="0"/>
                <a:ea typeface="ＭＳ Ｐゴシック" pitchFamily="-65" charset="-128"/>
              </a:rPr>
              <a:t>much damage is done.</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Code Red worm first appeared in July 2001. Code Red exploits a security</a:t>
            </a:r>
          </a:p>
          <a:p>
            <a:r>
              <a:rPr lang="en-US" b="0" dirty="0">
                <a:latin typeface="Arial" charset="0"/>
                <a:ea typeface="ＭＳ Ｐゴシック" pitchFamily="-65" charset="-128"/>
              </a:rPr>
              <a:t>hole in the Microsoft Internet Information Server (IIS) to penetrate and spread.</a:t>
            </a:r>
          </a:p>
          <a:p>
            <a:r>
              <a:rPr lang="en-US" b="0" dirty="0">
                <a:latin typeface="Arial" charset="0"/>
                <a:ea typeface="ＭＳ Ｐゴシック" pitchFamily="-65" charset="-128"/>
              </a:rPr>
              <a:t>It also disables the system file checker in Windows. The worm probes random IP</a:t>
            </a:r>
          </a:p>
          <a:p>
            <a:r>
              <a:rPr lang="en-US" b="0" dirty="0">
                <a:latin typeface="Arial" charset="0"/>
                <a:ea typeface="ＭＳ Ｐゴシック" pitchFamily="-65" charset="-128"/>
              </a:rPr>
              <a:t>addresses to spread to other hosts. During a certain period of time, it only spreads.</a:t>
            </a:r>
          </a:p>
          <a:p>
            <a:r>
              <a:rPr lang="en-US" b="0" dirty="0">
                <a:latin typeface="Arial" charset="0"/>
                <a:ea typeface="ＭＳ Ｐゴシック" pitchFamily="-65" charset="-128"/>
              </a:rPr>
              <a:t>It then initiates a denial-of-service attack against a government Web site by flooding</a:t>
            </a:r>
          </a:p>
          <a:p>
            <a:r>
              <a:rPr lang="en-US" b="0" dirty="0">
                <a:latin typeface="Arial" charset="0"/>
                <a:ea typeface="ＭＳ Ｐゴシック" pitchFamily="-65" charset="-128"/>
              </a:rPr>
              <a:t>the site with packets from numerous hosts. The worm then suspends activities</a:t>
            </a:r>
          </a:p>
          <a:p>
            <a:r>
              <a:rPr lang="en-US" b="0" dirty="0">
                <a:latin typeface="Arial" charset="0"/>
                <a:ea typeface="ＭＳ Ｐゴシック" pitchFamily="-65" charset="-128"/>
              </a:rPr>
              <a:t>and reactivates periodically. In the second wave of attack, Code Red infected nearly</a:t>
            </a:r>
          </a:p>
          <a:p>
            <a:r>
              <a:rPr lang="en-US" b="0" dirty="0">
                <a:latin typeface="Arial" charset="0"/>
                <a:ea typeface="ＭＳ Ｐゴシック" pitchFamily="-65" charset="-128"/>
              </a:rPr>
              <a:t>360,000 servers in 14 hours. In addition to the havoc it caused at the targeted server,</a:t>
            </a:r>
          </a:p>
          <a:p>
            <a:r>
              <a:rPr lang="en-US" b="0" dirty="0">
                <a:latin typeface="Arial" charset="0"/>
                <a:ea typeface="ＭＳ Ｐゴシック" pitchFamily="-65" charset="-128"/>
              </a:rPr>
              <a:t>Code Red consumed enormous amounts of Internet capacity, disrupting service</a:t>
            </a:r>
          </a:p>
          <a:p>
            <a:r>
              <a:rPr lang="en-US" b="0" dirty="0">
                <a:latin typeface="Arial" charset="0"/>
                <a:ea typeface="ＭＳ Ｐゴシック" pitchFamily="-65" charset="-128"/>
              </a:rPr>
              <a:t>[MOOR02].</a:t>
            </a:r>
          </a:p>
          <a:p>
            <a:endParaRPr lang="en-US" b="0" dirty="0">
              <a:latin typeface="Arial" charset="0"/>
              <a:ea typeface="ＭＳ Ｐゴシック" pitchFamily="-65" charset="-128"/>
            </a:endParaRPr>
          </a:p>
          <a:p>
            <a:r>
              <a:rPr lang="en-US" b="0" dirty="0">
                <a:latin typeface="Arial" charset="0"/>
                <a:ea typeface="ＭＳ Ｐゴシック" pitchFamily="-65" charset="-128"/>
              </a:rPr>
              <a:t>Code Red II is another, distinct, variant that first appeared in August 2001,</a:t>
            </a:r>
          </a:p>
          <a:p>
            <a:r>
              <a:rPr lang="en-US" b="0" dirty="0">
                <a:latin typeface="Arial" charset="0"/>
                <a:ea typeface="ＭＳ Ｐゴシック" pitchFamily="-65" charset="-128"/>
              </a:rPr>
              <a:t>and also targeted Microsoft IIS. It tried to infect systems on the same subnet as the</a:t>
            </a:r>
          </a:p>
          <a:p>
            <a:r>
              <a:rPr lang="en-US" b="0" dirty="0">
                <a:latin typeface="Arial" charset="0"/>
                <a:ea typeface="ＭＳ Ｐゴシック" pitchFamily="-65" charset="-128"/>
              </a:rPr>
              <a:t>infected system. Also, this newer worm installs a backdoor, allowing a hacker to</a:t>
            </a:r>
          </a:p>
          <a:p>
            <a:r>
              <a:rPr lang="en-US" b="0" dirty="0">
                <a:latin typeface="Arial" charset="0"/>
                <a:ea typeface="ＭＳ Ｐゴシック" pitchFamily="-65" charset="-128"/>
              </a:rPr>
              <a:t>remotely execute commands on victim computers.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Nimda</a:t>
            </a:r>
            <a:r>
              <a:rPr lang="en-US" b="0" dirty="0">
                <a:latin typeface="Arial" charset="0"/>
                <a:ea typeface="ＭＳ Ｐゴシック" pitchFamily="-65" charset="-128"/>
              </a:rPr>
              <a:t> worm that appeared in September 2001 also has worm, virus, and</a:t>
            </a:r>
          </a:p>
          <a:p>
            <a:r>
              <a:rPr lang="en-US" b="0" dirty="0">
                <a:latin typeface="Arial" charset="0"/>
                <a:ea typeface="ＭＳ Ｐゴシック" pitchFamily="-65" charset="-128"/>
              </a:rPr>
              <a:t>mobile code characteristics. It spread using a variety of distribution methods: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E-mail</a:t>
            </a:r>
            <a:r>
              <a:rPr lang="en-US" b="0" dirty="0">
                <a:latin typeface="Arial" charset="0"/>
                <a:ea typeface="ＭＳ Ｐゴシック" pitchFamily="-65" charset="-128"/>
              </a:rPr>
              <a:t>: A user on a vulnerable host opens an infected e-mail attachment;</a:t>
            </a:r>
          </a:p>
          <a:p>
            <a:r>
              <a:rPr lang="en-US" b="0" dirty="0" err="1">
                <a:latin typeface="Arial" charset="0"/>
                <a:ea typeface="ＭＳ Ｐゴシック" pitchFamily="-65" charset="-128"/>
              </a:rPr>
              <a:t>Nimda</a:t>
            </a:r>
            <a:r>
              <a:rPr lang="en-US" b="0" dirty="0">
                <a:latin typeface="Arial" charset="0"/>
                <a:ea typeface="ＭＳ Ｐゴシック" pitchFamily="-65" charset="-128"/>
              </a:rPr>
              <a:t> looks for e-mail addresses on the host and then sends copies of itself to</a:t>
            </a:r>
          </a:p>
          <a:p>
            <a:r>
              <a:rPr lang="en-US" b="0" dirty="0">
                <a:latin typeface="Arial" charset="0"/>
                <a:ea typeface="ＭＳ Ｐゴシック" pitchFamily="-65" charset="-128"/>
              </a:rPr>
              <a:t>those addresses.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Windows shares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hosts for unsecured Windows file shares; it can</a:t>
            </a:r>
          </a:p>
          <a:p>
            <a:r>
              <a:rPr lang="en-US" b="0" dirty="0">
                <a:latin typeface="Arial" charset="0"/>
                <a:ea typeface="ＭＳ Ｐゴシック" pitchFamily="-65" charset="-128"/>
              </a:rPr>
              <a:t>then use NetBIOS86 as a transport mechanism to infect files on that host in</a:t>
            </a:r>
          </a:p>
          <a:p>
            <a:r>
              <a:rPr lang="en-US" b="0" dirty="0">
                <a:latin typeface="Arial" charset="0"/>
                <a:ea typeface="ＭＳ Ｐゴシック" pitchFamily="-65" charset="-128"/>
              </a:rPr>
              <a:t>the hopes that a user will run an infected file, which will activate </a:t>
            </a:r>
            <a:r>
              <a:rPr lang="en-US" b="0" dirty="0" err="1">
                <a:latin typeface="Arial" charset="0"/>
                <a:ea typeface="ＭＳ Ｐゴシック" pitchFamily="-65" charset="-128"/>
              </a:rPr>
              <a:t>Nimda</a:t>
            </a:r>
            <a:r>
              <a:rPr lang="en-US" b="0" dirty="0">
                <a:latin typeface="Arial" charset="0"/>
                <a:ea typeface="ＭＳ Ｐゴシック" pitchFamily="-65" charset="-128"/>
              </a:rPr>
              <a:t> on</a:t>
            </a:r>
          </a:p>
          <a:p>
            <a:r>
              <a:rPr lang="en-US" b="0" dirty="0">
                <a:latin typeface="Arial" charset="0"/>
                <a:ea typeface="ＭＳ Ｐゴシック" pitchFamily="-65" charset="-128"/>
              </a:rPr>
              <a:t>that host.</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Web servers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Web servers, looking for known vulnerabilities in</a:t>
            </a:r>
          </a:p>
          <a:p>
            <a:r>
              <a:rPr lang="en-US" b="0" dirty="0">
                <a:latin typeface="Arial" charset="0"/>
                <a:ea typeface="ＭＳ Ｐゴシック" pitchFamily="-65" charset="-128"/>
              </a:rPr>
              <a:t>Microsoft IIS. If it finds a vulnerable server, it attempts to transfer a copy of</a:t>
            </a:r>
          </a:p>
          <a:p>
            <a:r>
              <a:rPr lang="en-US" b="0" dirty="0">
                <a:latin typeface="Arial" charset="0"/>
                <a:ea typeface="ＭＳ Ｐゴシック" pitchFamily="-65" charset="-128"/>
              </a:rPr>
              <a:t>itself to the server and infects it and its files.</a:t>
            </a:r>
          </a:p>
          <a:p>
            <a:endParaRPr lang="en-US" b="0" dirty="0">
              <a:latin typeface="Arial" charset="0"/>
              <a:ea typeface="ＭＳ Ｐゴシック" pitchFamily="-65" charset="-128"/>
            </a:endParaRPr>
          </a:p>
          <a:p>
            <a:r>
              <a:rPr lang="en-US" b="1" dirty="0">
                <a:latin typeface="Arial" charset="0"/>
                <a:ea typeface="ＭＳ Ｐゴシック" pitchFamily="-65" charset="-128"/>
              </a:rPr>
              <a:t>Web clients</a:t>
            </a:r>
            <a:r>
              <a:rPr lang="en-US" b="0" dirty="0">
                <a:latin typeface="Arial" charset="0"/>
                <a:ea typeface="ＭＳ Ｐゴシック" pitchFamily="-65" charset="-128"/>
              </a:rPr>
              <a:t>: If a vulnerable Web client visits a Web server that has been</a:t>
            </a:r>
          </a:p>
          <a:p>
            <a:r>
              <a:rPr lang="en-US" b="0" dirty="0">
                <a:latin typeface="Arial" charset="0"/>
                <a:ea typeface="ＭＳ Ｐゴシック" pitchFamily="-65" charset="-128"/>
              </a:rPr>
              <a:t>infected by </a:t>
            </a:r>
            <a:r>
              <a:rPr lang="en-US" b="0" dirty="0" err="1">
                <a:latin typeface="Arial" charset="0"/>
                <a:ea typeface="ＭＳ Ｐゴシック" pitchFamily="-65" charset="-128"/>
              </a:rPr>
              <a:t>Nimda</a:t>
            </a:r>
            <a:r>
              <a:rPr lang="en-US" b="0" dirty="0">
                <a:latin typeface="Arial" charset="0"/>
                <a:ea typeface="ＭＳ Ｐゴシック" pitchFamily="-65" charset="-128"/>
              </a:rPr>
              <a:t>, the client’s workstation will become infected.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Backdoors</a:t>
            </a:r>
            <a:r>
              <a:rPr lang="en-US" b="0" dirty="0">
                <a:latin typeface="Arial" charset="0"/>
                <a:ea typeface="ＭＳ Ｐゴシック" pitchFamily="-65" charset="-128"/>
              </a:rPr>
              <a:t>: If a workstation was infected by earlier worms, such as “Code Red</a:t>
            </a:r>
          </a:p>
          <a:p>
            <a:r>
              <a:rPr lang="en-US" b="0" dirty="0">
                <a:latin typeface="Arial" charset="0"/>
                <a:ea typeface="ＭＳ Ｐゴシック" pitchFamily="-65" charset="-128"/>
              </a:rPr>
              <a:t>II,” then </a:t>
            </a:r>
            <a:r>
              <a:rPr lang="en-US" b="0" dirty="0" err="1">
                <a:latin typeface="Arial" charset="0"/>
                <a:ea typeface="ＭＳ Ｐゴシック" pitchFamily="-65" charset="-128"/>
              </a:rPr>
              <a:t>Nimda</a:t>
            </a:r>
            <a:r>
              <a:rPr lang="en-US" b="0" dirty="0">
                <a:latin typeface="Arial" charset="0"/>
                <a:ea typeface="ＭＳ Ｐゴシック" pitchFamily="-65" charset="-128"/>
              </a:rPr>
              <a:t> will use the backdoor access left by these earlier infections to</a:t>
            </a:r>
          </a:p>
          <a:p>
            <a:r>
              <a:rPr lang="en-US" b="0" dirty="0">
                <a:latin typeface="Arial" charset="0"/>
                <a:ea typeface="ＭＳ Ｐゴシック" pitchFamily="-65" charset="-128"/>
              </a:rPr>
              <a:t>access the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In early 2003, the SQL Slammer worm appeared. This worm exploited a</a:t>
            </a:r>
          </a:p>
          <a:p>
            <a:r>
              <a:rPr lang="en-US" b="0" dirty="0">
                <a:latin typeface="Arial" charset="0"/>
                <a:ea typeface="ＭＳ Ｐゴシック" pitchFamily="-65" charset="-128"/>
              </a:rPr>
              <a:t>buffer overflow vulnerability in Microsoft SQL server. The Slammer was extremely</a:t>
            </a:r>
          </a:p>
          <a:p>
            <a:r>
              <a:rPr lang="en-US" b="0" dirty="0">
                <a:latin typeface="Arial" charset="0"/>
                <a:ea typeface="ＭＳ Ｐゴシック" pitchFamily="-65" charset="-128"/>
              </a:rPr>
              <a:t>compact and spread rapidly, infecting 90% of vulnerable hosts within 10 minutes.</a:t>
            </a:r>
          </a:p>
          <a:p>
            <a:r>
              <a:rPr lang="en-US" b="0" dirty="0">
                <a:latin typeface="Arial" charset="0"/>
                <a:ea typeface="ＭＳ Ｐゴシック" pitchFamily="-65" charset="-128"/>
              </a:rPr>
              <a:t>This rapid spread caused significant congestion on the Internet.</a:t>
            </a:r>
          </a:p>
          <a:p>
            <a:endParaRPr lang="en-US" b="0" dirty="0">
              <a:latin typeface="Arial" charset="0"/>
              <a:ea typeface="ＭＳ Ｐゴシック" pitchFamily="-65" charset="-128"/>
            </a:endParaRPr>
          </a:p>
          <a:p>
            <a:r>
              <a:rPr lang="en-US" b="0" dirty="0">
                <a:latin typeface="Arial" charset="0"/>
                <a:ea typeface="ＭＳ Ｐゴシック" pitchFamily="-65" charset="-128"/>
              </a:rPr>
              <a:t>Late 2003 saw the arrival of the </a:t>
            </a:r>
            <a:r>
              <a:rPr lang="en-US" b="0" dirty="0" err="1">
                <a:latin typeface="Arial" charset="0"/>
                <a:ea typeface="ＭＳ Ｐゴシック" pitchFamily="-65" charset="-128"/>
              </a:rPr>
              <a:t>Sobig.F</a:t>
            </a:r>
            <a:r>
              <a:rPr lang="en-US" b="0" dirty="0">
                <a:latin typeface="Arial" charset="0"/>
                <a:ea typeface="ＭＳ Ｐゴシック" pitchFamily="-65" charset="-128"/>
              </a:rPr>
              <a:t> worm, which exploited open proxy</a:t>
            </a:r>
          </a:p>
          <a:p>
            <a:r>
              <a:rPr lang="en-US" b="0" dirty="0">
                <a:latin typeface="Arial" charset="0"/>
                <a:ea typeface="ＭＳ Ｐゴシック" pitchFamily="-65" charset="-128"/>
              </a:rPr>
              <a:t>servers to turn infected machines into spam engines. At its peak, </a:t>
            </a:r>
            <a:r>
              <a:rPr lang="en-US" b="0" dirty="0" err="1">
                <a:latin typeface="Arial" charset="0"/>
                <a:ea typeface="ＭＳ Ｐゴシック" pitchFamily="-65" charset="-128"/>
              </a:rPr>
              <a:t>Sobig.F</a:t>
            </a:r>
            <a:r>
              <a:rPr lang="en-US" b="0" dirty="0">
                <a:latin typeface="Arial" charset="0"/>
                <a:ea typeface="ＭＳ Ｐゴシック" pitchFamily="-65" charset="-128"/>
              </a:rPr>
              <a:t> reportedly</a:t>
            </a:r>
          </a:p>
          <a:p>
            <a:r>
              <a:rPr lang="en-US" b="0" dirty="0">
                <a:latin typeface="Arial" charset="0"/>
                <a:ea typeface="ＭＳ Ｐゴシック" pitchFamily="-65" charset="-128"/>
              </a:rPr>
              <a:t>accounted for one in every 17 messages and produced more than one million copies</a:t>
            </a:r>
          </a:p>
          <a:p>
            <a:r>
              <a:rPr lang="en-US" b="0" dirty="0">
                <a:latin typeface="Arial" charset="0"/>
                <a:ea typeface="ＭＳ Ｐゴシック" pitchFamily="-65" charset="-128"/>
              </a:rPr>
              <a:t>of itself within the first 24 hours.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Mydoom</a:t>
            </a:r>
            <a:r>
              <a:rPr lang="en-US" b="0" dirty="0">
                <a:latin typeface="Arial" charset="0"/>
                <a:ea typeface="ＭＳ Ｐゴシック" pitchFamily="-65" charset="-128"/>
              </a:rPr>
              <a:t> is a mass-mailing e-mail worm that appeared in 2004. It followed</a:t>
            </a:r>
          </a:p>
          <a:p>
            <a:r>
              <a:rPr lang="en-US" b="0" dirty="0">
                <a:latin typeface="Arial" charset="0"/>
                <a:ea typeface="ＭＳ Ｐゴシック" pitchFamily="-65" charset="-128"/>
              </a:rPr>
              <a:t>a growing trend of installing a backdoor in infected computers, thereby enabling</a:t>
            </a:r>
          </a:p>
          <a:p>
            <a:r>
              <a:rPr lang="en-US" b="0" dirty="0">
                <a:latin typeface="Arial" charset="0"/>
                <a:ea typeface="ＭＳ Ｐゴシック" pitchFamily="-65" charset="-128"/>
              </a:rPr>
              <a:t>hackers to gain remote access to data such as passwords and credit card numbers.</a:t>
            </a:r>
          </a:p>
          <a:p>
            <a:r>
              <a:rPr lang="en-US" b="0" dirty="0" err="1">
                <a:latin typeface="Arial" charset="0"/>
                <a:ea typeface="ＭＳ Ｐゴシック" pitchFamily="-65" charset="-128"/>
              </a:rPr>
              <a:t>Mydoom</a:t>
            </a:r>
            <a:r>
              <a:rPr lang="en-US" b="0" dirty="0">
                <a:latin typeface="Arial" charset="0"/>
                <a:ea typeface="ＭＳ Ｐゴシック" pitchFamily="-65" charset="-128"/>
              </a:rPr>
              <a:t> replicated up to 1,000 times per minute and reportedly flooded the</a:t>
            </a:r>
          </a:p>
          <a:p>
            <a:r>
              <a:rPr lang="en-US" b="0" dirty="0">
                <a:latin typeface="Arial" charset="0"/>
                <a:ea typeface="ＭＳ Ｐゴシック" pitchFamily="-65" charset="-128"/>
              </a:rPr>
              <a:t>Internet with 100 million infected messages in 36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Warezov</a:t>
            </a:r>
            <a:r>
              <a:rPr lang="en-US" b="0" dirty="0">
                <a:latin typeface="Arial" charset="0"/>
                <a:ea typeface="ＭＳ Ｐゴシック" pitchFamily="-65" charset="-128"/>
              </a:rPr>
              <a:t> family of worms appeared in 2006 [KIRK06]. When the worm</a:t>
            </a:r>
          </a:p>
          <a:p>
            <a:r>
              <a:rPr lang="en-US" b="0" dirty="0">
                <a:latin typeface="Arial" charset="0"/>
                <a:ea typeface="ＭＳ Ｐゴシック" pitchFamily="-65" charset="-128"/>
              </a:rPr>
              <a:t>is launched, it creates several </a:t>
            </a:r>
            <a:r>
              <a:rPr lang="en-US" b="0" dirty="0" err="1">
                <a:latin typeface="Arial" charset="0"/>
                <a:ea typeface="ＭＳ Ｐゴシック" pitchFamily="-65" charset="-128"/>
              </a:rPr>
              <a:t>executables</a:t>
            </a:r>
            <a:r>
              <a:rPr lang="en-US" b="0" dirty="0">
                <a:latin typeface="Arial" charset="0"/>
                <a:ea typeface="ＭＳ Ｐゴシック" pitchFamily="-65" charset="-128"/>
              </a:rPr>
              <a:t> in system directories and sets itself to</a:t>
            </a:r>
          </a:p>
          <a:p>
            <a:r>
              <a:rPr lang="en-US" b="0" dirty="0">
                <a:latin typeface="Arial" charset="0"/>
                <a:ea typeface="ＭＳ Ｐゴシック" pitchFamily="-65" charset="-128"/>
              </a:rPr>
              <a:t>run every time Windows starts by creating a registry entry. </a:t>
            </a:r>
            <a:r>
              <a:rPr lang="en-US" b="0" dirty="0" err="1">
                <a:latin typeface="Arial" charset="0"/>
                <a:ea typeface="ＭＳ Ｐゴシック" pitchFamily="-65" charset="-128"/>
              </a:rPr>
              <a:t>Warezov</a:t>
            </a:r>
            <a:r>
              <a:rPr lang="en-US" b="0" dirty="0">
                <a:latin typeface="Arial" charset="0"/>
                <a:ea typeface="ＭＳ Ｐゴシック" pitchFamily="-65" charset="-128"/>
              </a:rPr>
              <a:t> scans several</a:t>
            </a:r>
          </a:p>
          <a:p>
            <a:r>
              <a:rPr lang="en-US" b="0" dirty="0">
                <a:latin typeface="Arial" charset="0"/>
                <a:ea typeface="ＭＳ Ｐゴシック" pitchFamily="-65" charset="-128"/>
              </a:rPr>
              <a:t>types of files for e-mail addresses and sends itself as an e-mail attachment. Some</a:t>
            </a:r>
          </a:p>
          <a:p>
            <a:r>
              <a:rPr lang="en-US" b="0" dirty="0">
                <a:latin typeface="Arial" charset="0"/>
                <a:ea typeface="ＭＳ Ｐゴシック" pitchFamily="-65" charset="-128"/>
              </a:rPr>
              <a:t>variants are capable of downloading other malware, such as Trojan horses and</a:t>
            </a:r>
          </a:p>
          <a:p>
            <a:r>
              <a:rPr lang="en-US" b="0" dirty="0">
                <a:latin typeface="Arial" charset="0"/>
                <a:ea typeface="ＭＳ Ｐゴシック" pitchFamily="-65" charset="-128"/>
              </a:rPr>
              <a:t>adware. Many variants disable security-related products and/or disable their</a:t>
            </a:r>
          </a:p>
          <a:p>
            <a:r>
              <a:rPr lang="en-US" b="0" dirty="0">
                <a:latin typeface="Arial" charset="0"/>
                <a:ea typeface="ＭＳ Ｐゴシック" pitchFamily="-65" charset="-128"/>
              </a:rPr>
              <a:t>updating capability.</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Conficker</a:t>
            </a:r>
            <a:r>
              <a:rPr lang="en-US" b="0" dirty="0">
                <a:latin typeface="Arial" charset="0"/>
                <a:ea typeface="ＭＳ Ｐゴシック" pitchFamily="-65" charset="-128"/>
              </a:rPr>
              <a:t> (or </a:t>
            </a:r>
            <a:r>
              <a:rPr lang="en-US" b="0" dirty="0" err="1">
                <a:latin typeface="Arial" charset="0"/>
                <a:ea typeface="ＭＳ Ｐゴシック" pitchFamily="-65" charset="-128"/>
              </a:rPr>
              <a:t>Downadup</a:t>
            </a:r>
            <a:r>
              <a:rPr lang="en-US" b="0" dirty="0">
                <a:latin typeface="Arial" charset="0"/>
                <a:ea typeface="ＭＳ Ｐゴシック" pitchFamily="-65" charset="-128"/>
              </a:rPr>
              <a:t>) worm was first detected in November 2008</a:t>
            </a:r>
          </a:p>
          <a:p>
            <a:r>
              <a:rPr lang="en-US" b="0" dirty="0">
                <a:latin typeface="Arial" charset="0"/>
                <a:ea typeface="ＭＳ Ｐゴシック" pitchFamily="-65" charset="-128"/>
              </a:rPr>
              <a:t>and spread quickly to become one of the most widespread infections since SQL</a:t>
            </a:r>
          </a:p>
          <a:p>
            <a:r>
              <a:rPr lang="en-US" b="0" dirty="0">
                <a:latin typeface="Arial" charset="0"/>
                <a:ea typeface="ＭＳ Ｐゴシック" pitchFamily="-65" charset="-128"/>
              </a:rPr>
              <a:t>Slammer in 2003 [LAWT09]. It spread initially by exploiting a Windows buffer</a:t>
            </a:r>
          </a:p>
          <a:p>
            <a:r>
              <a:rPr lang="en-US" b="0" dirty="0">
                <a:latin typeface="Arial" charset="0"/>
                <a:ea typeface="ＭＳ Ｐゴシック" pitchFamily="-65" charset="-128"/>
              </a:rPr>
              <a:t>overflow vulnerability, though later versions could also spread via USB drives and</a:t>
            </a:r>
          </a:p>
          <a:p>
            <a:r>
              <a:rPr lang="en-US" b="0" dirty="0">
                <a:latin typeface="Arial" charset="0"/>
                <a:ea typeface="ＭＳ Ｐゴシック" pitchFamily="-65" charset="-128"/>
              </a:rPr>
              <a:t>network file shares. In 2010, it still comprised the second most common family of</a:t>
            </a:r>
          </a:p>
          <a:p>
            <a:r>
              <a:rPr lang="en-US" b="0" dirty="0">
                <a:latin typeface="Arial" charset="0"/>
                <a:ea typeface="ＭＳ Ｐゴシック" pitchFamily="-65" charset="-128"/>
              </a:rPr>
              <a:t>malware observed by Symantec [SYMA16], even though patches were available</a:t>
            </a:r>
          </a:p>
          <a:p>
            <a:r>
              <a:rPr lang="en-US" b="0" dirty="0">
                <a:latin typeface="Arial" charset="0"/>
                <a:ea typeface="ＭＳ Ｐゴシック" pitchFamily="-65" charset="-128"/>
              </a:rPr>
              <a:t>from Microsoft to close the main vulnerabilities it exploits.</a:t>
            </a:r>
          </a:p>
          <a:p>
            <a:endParaRPr lang="en-US" b="0" dirty="0">
              <a:latin typeface="Arial" charset="0"/>
              <a:ea typeface="ＭＳ Ｐゴシック" pitchFamily="-65" charset="-128"/>
            </a:endParaRPr>
          </a:p>
          <a:p>
            <a:r>
              <a:rPr lang="en-US" b="0" dirty="0">
                <a:latin typeface="Arial" charset="0"/>
                <a:ea typeface="ＭＳ Ｐゴシック" pitchFamily="-65" charset="-128"/>
              </a:rPr>
              <a:t>In 2010, the </a:t>
            </a:r>
            <a:r>
              <a:rPr lang="en-US" b="0" dirty="0" err="1">
                <a:latin typeface="Arial" charset="0"/>
                <a:ea typeface="ＭＳ Ｐゴシック" pitchFamily="-65" charset="-128"/>
              </a:rPr>
              <a:t>Stuxnet</a:t>
            </a:r>
            <a:r>
              <a:rPr lang="en-US" b="0" dirty="0">
                <a:latin typeface="Arial" charset="0"/>
                <a:ea typeface="ＭＳ Ｐゴシック" pitchFamily="-65" charset="-128"/>
              </a:rPr>
              <a:t> worm was detected, though it had been spreading quietly</a:t>
            </a:r>
          </a:p>
          <a:p>
            <a:r>
              <a:rPr lang="en-US" b="0" dirty="0">
                <a:latin typeface="Arial" charset="0"/>
                <a:ea typeface="ＭＳ Ｐゴシック" pitchFamily="-65" charset="-128"/>
              </a:rPr>
              <a:t>for some time previously [CHEN11, KUSH13]. Unlike many previous worms, it deliberately</a:t>
            </a:r>
          </a:p>
          <a:p>
            <a:r>
              <a:rPr lang="en-US" b="0" dirty="0">
                <a:latin typeface="Arial" charset="0"/>
                <a:ea typeface="ＭＳ Ｐゴシック" pitchFamily="-65" charset="-128"/>
              </a:rPr>
              <a:t>restricted its rate of spread to reduce its chance of detection. It also targeted industrial</a:t>
            </a:r>
          </a:p>
          <a:p>
            <a:r>
              <a:rPr lang="en-US" b="0" dirty="0">
                <a:latin typeface="Arial" charset="0"/>
                <a:ea typeface="ＭＳ Ｐゴシック" pitchFamily="-65" charset="-128"/>
              </a:rPr>
              <a:t>control systems, most likely those associated with the Iranian nuclear program,</a:t>
            </a:r>
          </a:p>
          <a:p>
            <a:r>
              <a:rPr lang="en-US" b="0" dirty="0">
                <a:latin typeface="Arial" charset="0"/>
                <a:ea typeface="ＭＳ Ｐゴシック" pitchFamily="-65" charset="-128"/>
              </a:rPr>
              <a:t>with the likely aim of disrupting the operation of their equipment. It supported a</a:t>
            </a:r>
          </a:p>
          <a:p>
            <a:r>
              <a:rPr lang="en-US" b="0" dirty="0">
                <a:latin typeface="Arial" charset="0"/>
                <a:ea typeface="ＭＳ Ｐゴシック" pitchFamily="-65" charset="-128"/>
              </a:rPr>
              <a:t>range of propagation mechanisms, including via USB drives, network file shares,</a:t>
            </a:r>
          </a:p>
          <a:p>
            <a:r>
              <a:rPr lang="en-US" b="0" dirty="0">
                <a:latin typeface="Arial" charset="0"/>
                <a:ea typeface="ＭＳ Ｐゴシック" pitchFamily="-65" charset="-128"/>
              </a:rPr>
              <a:t>and using no less than four unknown, zero-day vulnerability exploits. Considerable</a:t>
            </a:r>
          </a:p>
          <a:p>
            <a:r>
              <a:rPr lang="en-US" b="0" dirty="0">
                <a:latin typeface="Arial" charset="0"/>
                <a:ea typeface="ＭＳ Ｐゴシック" pitchFamily="-65" charset="-128"/>
              </a:rPr>
              <a:t>debate resulted from the size and complexity of its code, the use of an unprecedented</a:t>
            </a:r>
          </a:p>
          <a:p>
            <a:r>
              <a:rPr lang="en-US" b="0" dirty="0">
                <a:latin typeface="Arial" charset="0"/>
                <a:ea typeface="ＭＳ Ｐゴシック" pitchFamily="-65" charset="-128"/>
              </a:rPr>
              <a:t>four zero-day exploits, and the cost and effort apparent in its development.</a:t>
            </a:r>
          </a:p>
          <a:p>
            <a:r>
              <a:rPr lang="en-US" b="0" dirty="0">
                <a:latin typeface="Arial" charset="0"/>
                <a:ea typeface="ＭＳ Ｐゴシック" pitchFamily="-65" charset="-128"/>
              </a:rPr>
              <a:t>There are claims that it appears to be the first serious use of a </a:t>
            </a:r>
            <a:r>
              <a:rPr lang="en-US" b="0" dirty="0" err="1">
                <a:latin typeface="Arial" charset="0"/>
                <a:ea typeface="ＭＳ Ｐゴシック" pitchFamily="-65" charset="-128"/>
              </a:rPr>
              <a:t>cyberwarfare</a:t>
            </a:r>
            <a:r>
              <a:rPr lang="en-US" b="0" dirty="0">
                <a:latin typeface="Arial" charset="0"/>
                <a:ea typeface="ＭＳ Ｐゴシック" pitchFamily="-65" charset="-128"/>
              </a:rPr>
              <a:t> weapon</a:t>
            </a:r>
          </a:p>
          <a:p>
            <a:r>
              <a:rPr lang="en-US" b="0" dirty="0">
                <a:latin typeface="Arial" charset="0"/>
                <a:ea typeface="ＭＳ Ｐゴシック" pitchFamily="-65" charset="-128"/>
              </a:rPr>
              <a:t>against a nation’s physical infrastructure. The researchers at Symantec who analyzed</a:t>
            </a:r>
          </a:p>
          <a:p>
            <a:r>
              <a:rPr lang="en-US" b="0" dirty="0" err="1">
                <a:latin typeface="Arial" charset="0"/>
                <a:ea typeface="ＭＳ Ｐゴシック" pitchFamily="-65" charset="-128"/>
              </a:rPr>
              <a:t>Stuxnet</a:t>
            </a:r>
            <a:r>
              <a:rPr lang="en-US" b="0" dirty="0">
                <a:latin typeface="Arial" charset="0"/>
                <a:ea typeface="ＭＳ Ｐゴシック" pitchFamily="-65" charset="-128"/>
              </a:rPr>
              <a:t> noted that while they were expecting to find espionage, they never expected</a:t>
            </a:r>
          </a:p>
          <a:p>
            <a:r>
              <a:rPr lang="en-US" b="0" dirty="0">
                <a:latin typeface="Arial" charset="0"/>
                <a:ea typeface="ＭＳ Ｐゴシック" pitchFamily="-65" charset="-128"/>
              </a:rPr>
              <a:t>to see malware with targeted sabotage as its aim. As a result, greater attention is now</a:t>
            </a:r>
          </a:p>
          <a:p>
            <a:r>
              <a:rPr lang="en-US" b="0" dirty="0">
                <a:latin typeface="Arial" charset="0"/>
                <a:ea typeface="ＭＳ Ｐゴシック" pitchFamily="-65" charset="-128"/>
              </a:rPr>
              <a:t>being directed at the use of malware as a weapon by a number of nations.</a:t>
            </a:r>
          </a:p>
          <a:p>
            <a:endParaRPr lang="en-US" b="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23</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24</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25</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a:latin typeface="Arial" charset="0"/>
                <a:ea typeface="ＭＳ Ｐゴシック" pitchFamily="-65" charset="-128"/>
              </a:rPr>
              <a:t>Worms first appeared on mobile phones with the discovery of the </a:t>
            </a:r>
            <a:r>
              <a:rPr lang="en-US" sz="1100" dirty="0" err="1">
                <a:latin typeface="Arial" charset="0"/>
                <a:ea typeface="ＭＳ Ｐゴシック" pitchFamily="-65" charset="-128"/>
              </a:rPr>
              <a:t>Cabir</a:t>
            </a:r>
            <a:r>
              <a:rPr lang="en-US" sz="1100" dirty="0">
                <a:latin typeface="Arial" charset="0"/>
                <a:ea typeface="ＭＳ Ｐゴシック" pitchFamily="-65" charset="-128"/>
              </a:rPr>
              <a:t> worm in</a:t>
            </a:r>
          </a:p>
          <a:p>
            <a:r>
              <a:rPr lang="en-US" sz="1100" dirty="0">
                <a:latin typeface="Arial" charset="0"/>
                <a:ea typeface="ＭＳ Ｐゴシック" pitchFamily="-65" charset="-128"/>
              </a:rPr>
              <a:t>2004, and then </a:t>
            </a:r>
            <a:r>
              <a:rPr lang="en-US" sz="1100" dirty="0" err="1">
                <a:latin typeface="Arial" charset="0"/>
                <a:ea typeface="ＭＳ Ｐゴシック" pitchFamily="-65" charset="-128"/>
              </a:rPr>
              <a:t>Lasco</a:t>
            </a:r>
            <a:r>
              <a:rPr lang="en-US" sz="1100" dirty="0">
                <a:latin typeface="Arial" charset="0"/>
                <a:ea typeface="ＭＳ Ｐゴシック" pitchFamily="-65" charset="-128"/>
              </a:rPr>
              <a:t> and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in 2005. These worms communicate through</a:t>
            </a:r>
          </a:p>
          <a:p>
            <a:r>
              <a:rPr lang="en-US" sz="1100" dirty="0">
                <a:latin typeface="Arial" charset="0"/>
                <a:ea typeface="ＭＳ Ｐゴシック" pitchFamily="-65" charset="-128"/>
              </a:rPr>
              <a:t>Bluetooth wireless connections or via the multimedia messaging service (MMS).</a:t>
            </a:r>
          </a:p>
          <a:p>
            <a:r>
              <a:rPr lang="en-US" sz="1100" dirty="0">
                <a:latin typeface="Arial" charset="0"/>
                <a:ea typeface="ＭＳ Ｐゴシック" pitchFamily="-65" charset="-128"/>
              </a:rPr>
              <a:t>The target is the smartphone, which is a mobile phone that permits users to install</a:t>
            </a:r>
          </a:p>
          <a:p>
            <a:r>
              <a:rPr lang="en-US" sz="1100" dirty="0">
                <a:latin typeface="Arial" charset="0"/>
                <a:ea typeface="ＭＳ Ｐゴシック" pitchFamily="-65" charset="-128"/>
              </a:rPr>
              <a:t>software applications from sources other than the cellular network operator. All</a:t>
            </a:r>
          </a:p>
          <a:p>
            <a:r>
              <a:rPr lang="en-US" sz="1100" dirty="0">
                <a:latin typeface="Arial" charset="0"/>
                <a:ea typeface="ＭＳ Ｐゴシック" pitchFamily="-65" charset="-128"/>
              </a:rPr>
              <a:t>these early mobile worms targeted mobile phones using the Symbian operating</a:t>
            </a:r>
          </a:p>
          <a:p>
            <a:r>
              <a:rPr lang="en-US" sz="1100" dirty="0">
                <a:latin typeface="Arial" charset="0"/>
                <a:ea typeface="ＭＳ Ｐゴシック" pitchFamily="-65" charset="-128"/>
              </a:rPr>
              <a:t>system. More recent malware targets Android and iPhone systems. Mobile phone</a:t>
            </a:r>
          </a:p>
          <a:p>
            <a:r>
              <a:rPr lang="en-US" sz="1100" dirty="0">
                <a:latin typeface="Arial" charset="0"/>
                <a:ea typeface="ＭＳ Ｐゴシック" pitchFamily="-65" charset="-128"/>
              </a:rPr>
              <a:t>malware can completely disable the phone, delete data on the phone, or force the</a:t>
            </a:r>
          </a:p>
          <a:p>
            <a:r>
              <a:rPr lang="en-US" sz="1100" dirty="0">
                <a:latin typeface="Arial" charset="0"/>
                <a:ea typeface="ＭＳ Ｐゴシック" pitchFamily="-65" charset="-128"/>
              </a:rPr>
              <a:t>device to send costly messages to premium-priced numbers.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The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worm replicates by means of Bluetooth to other phones</a:t>
            </a:r>
          </a:p>
          <a:p>
            <a:r>
              <a:rPr lang="en-US" sz="1100" dirty="0">
                <a:latin typeface="Arial" charset="0"/>
                <a:ea typeface="ＭＳ Ｐゴシック" pitchFamily="-65" charset="-128"/>
              </a:rPr>
              <a:t>in the receiving area. It also sends itself as an MMS file to numbers in the phone’s</a:t>
            </a:r>
          </a:p>
          <a:p>
            <a:r>
              <a:rPr lang="en-US" sz="1100" dirty="0">
                <a:latin typeface="Arial" charset="0"/>
                <a:ea typeface="ＭＳ Ｐゴシック" pitchFamily="-65" charset="-128"/>
              </a:rPr>
              <a:t>address book and in automatic replies to incoming text messages and MMS messages.</a:t>
            </a:r>
          </a:p>
          <a:p>
            <a:r>
              <a:rPr lang="en-US" sz="1100" dirty="0">
                <a:latin typeface="Arial" charset="0"/>
                <a:ea typeface="ＭＳ Ｐゴシック" pitchFamily="-65" charset="-128"/>
              </a:rPr>
              <a:t>In addition, it copies itself to the removable memory card and inserts itself</a:t>
            </a:r>
          </a:p>
          <a:p>
            <a:r>
              <a:rPr lang="en-US" sz="1100" dirty="0">
                <a:latin typeface="Arial" charset="0"/>
                <a:ea typeface="ＭＳ Ｐゴシック" pitchFamily="-65" charset="-128"/>
              </a:rPr>
              <a:t>into the program installation files on the phone.</a:t>
            </a:r>
          </a:p>
          <a:p>
            <a:endParaRPr lang="en-US" sz="11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[SYMA16].</a:t>
            </a:r>
            <a:endParaRPr lang="en-US" sz="1100" dirty="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26</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27</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28</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a:latin typeface="Arial" charset="0"/>
                <a:ea typeface="ＭＳ Ｐゴシック" pitchFamily="-65" charset="-128"/>
              </a:rPr>
              <a:t>The terminology in this area presents problems because of a lack of universal agreement</a:t>
            </a:r>
          </a:p>
          <a:p>
            <a:pPr eaLnBrk="1" hangingPunct="1"/>
            <a:r>
              <a:rPr lang="en-US">
                <a:latin typeface="Arial" charset="0"/>
                <a:ea typeface="ＭＳ Ｐゴシック" pitchFamily="-65" charset="-128"/>
              </a:rPr>
              <a:t>on all of the terms and because some of the categories overlap. Table 6.1 is a</a:t>
            </a:r>
          </a:p>
          <a:p>
            <a:pPr eaLnBrk="1" hangingPunct="1"/>
            <a:r>
              <a:rPr lang="en-US">
                <a:latin typeface="Arial" charset="0"/>
                <a:ea typeface="ＭＳ Ｐゴシック" pitchFamily="-65" charset="-128"/>
              </a:rPr>
              <a:t>useful guide to some of the terms in use.</a:t>
            </a:r>
          </a:p>
        </p:txBody>
      </p:sp>
      <p:sp>
        <p:nvSpPr>
          <p:cNvPr id="22532" name="Slide Number Placeholder 3"/>
          <p:cNvSpPr>
            <a:spLocks noGrp="1"/>
          </p:cNvSpPr>
          <p:nvPr>
            <p:ph type="sldNum" sz="quarter" idx="5"/>
          </p:nvPr>
        </p:nvSpPr>
        <p:spPr>
          <a:noFill/>
        </p:spPr>
        <p:txBody>
          <a:bodyPr/>
          <a:lstStyle/>
          <a:p>
            <a:fld id="{3404FC2A-5826-4C2F-BB27-3AEA69C3C42B}" type="slidenum">
              <a:rPr lang="en-AU"/>
              <a:pPr/>
              <a:t>3</a:t>
            </a:fld>
            <a:endParaRPr lang="en-AU"/>
          </a:p>
        </p:txBody>
      </p:sp>
    </p:spTree>
    <p:extLst>
      <p:ext uri="{BB962C8B-B14F-4D97-AF65-F5344CB8AC3E}">
        <p14:creationId xmlns:p14="http://schemas.microsoft.com/office/powerpoint/2010/main" val="100637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30</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a:latin typeface="Arial" charset="0"/>
                <a:ea typeface="ＭＳ Ｐゴシック" pitchFamily="-65" charset="-128"/>
              </a:rPr>
              <a:t>The final category of malware propagation we consider involves social engineering,</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a:solidFill>
                  <a:schemeClr val="tx1"/>
                </a:solidFill>
                <a:effectLst/>
                <a:latin typeface="Arial" pitchFamily="-110" charset="0"/>
                <a:ea typeface="ＭＳ Ｐゴシック" pitchFamily="-110" charset="-128"/>
                <a:cs typeface="ＭＳ Ｐゴシック" pitchFamily="-110" charset="-128"/>
              </a:rPr>
              <a:t>Skuller</a:t>
            </a:r>
            <a:r>
              <a:rPr lang="en-US" sz="1200" kern="1200" dirty="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31</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a:latin typeface="Arial" charset="0"/>
                <a:ea typeface="ＭＳ Ｐゴシック" pitchFamily="-65" charset="-128"/>
              </a:rPr>
              <a:t>Once malware is active on the target system, the next concern is what actions it</a:t>
            </a:r>
          </a:p>
          <a:p>
            <a:r>
              <a:rPr lang="en-US" sz="1100" b="0" dirty="0">
                <a:latin typeface="Arial" charset="0"/>
                <a:ea typeface="ＭＳ Ｐゴシック" pitchFamily="-65" charset="-128"/>
              </a:rPr>
              <a:t>will take on this system. That is, what payload does it carry. Some malware has a</a:t>
            </a:r>
          </a:p>
          <a:p>
            <a:r>
              <a:rPr lang="en-US" sz="1100" b="0" dirty="0">
                <a:latin typeface="Arial" charset="0"/>
                <a:ea typeface="ＭＳ Ｐゴシック" pitchFamily="-65" charset="-128"/>
              </a:rPr>
              <a:t>nonexistent or nonfunctional payload. Its only purpose, either deliberate or due to</a:t>
            </a:r>
          </a:p>
          <a:p>
            <a:r>
              <a:rPr lang="en-US" sz="1100" b="0" dirty="0">
                <a:latin typeface="Arial" charset="0"/>
                <a:ea typeface="ＭＳ Ｐゴシック" pitchFamily="-65" charset="-128"/>
              </a:rPr>
              <a:t>accidental early release, is to spread. More commonly, it carries one or more payloads</a:t>
            </a:r>
          </a:p>
          <a:p>
            <a:r>
              <a:rPr lang="en-US" sz="1100" b="0" dirty="0">
                <a:latin typeface="Arial" charset="0"/>
                <a:ea typeface="ＭＳ Ｐゴシック" pitchFamily="-65" charset="-128"/>
              </a:rPr>
              <a:t>that perform covert actions for the attacker.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 early payload seen in a number of viruses and worms resulted in data</a:t>
            </a:r>
          </a:p>
          <a:p>
            <a:r>
              <a:rPr lang="en-US" sz="1100" b="0" dirty="0">
                <a:latin typeface="Arial" charset="0"/>
                <a:ea typeface="ＭＳ Ｐゴシック" pitchFamily="-65" charset="-128"/>
              </a:rPr>
              <a:t>destruction on the infected system when certain trigger conditions were met</a:t>
            </a:r>
          </a:p>
          <a:p>
            <a:r>
              <a:rPr lang="en-US" sz="1100" b="0" dirty="0">
                <a:latin typeface="Arial" charset="0"/>
                <a:ea typeface="ＭＳ Ｐゴシック" pitchFamily="-65" charset="-128"/>
              </a:rPr>
              <a:t>[WEAV03]. A related payload is one that displays unwanted messages or content</a:t>
            </a:r>
          </a:p>
          <a:p>
            <a:r>
              <a:rPr lang="en-US" sz="1100" b="0" dirty="0">
                <a:latin typeface="Arial" charset="0"/>
                <a:ea typeface="ＭＳ Ｐゴシック" pitchFamily="-65" charset="-128"/>
              </a:rPr>
              <a:t>on the user’s system when triggered. More seriously, another variant attempts to</a:t>
            </a:r>
          </a:p>
          <a:p>
            <a:r>
              <a:rPr lang="en-US" sz="1100" b="0" dirty="0">
                <a:latin typeface="Arial" charset="0"/>
                <a:ea typeface="ＭＳ Ｐゴシック" pitchFamily="-65" charset="-128"/>
              </a:rPr>
              <a:t>inflict real-world damage on the system. All of these actions target the integrity of</a:t>
            </a:r>
          </a:p>
          <a:p>
            <a:r>
              <a:rPr lang="en-US" sz="1100" b="0" dirty="0">
                <a:latin typeface="Arial" charset="0"/>
                <a:ea typeface="ＭＳ Ｐゴシック" pitchFamily="-65" charset="-128"/>
              </a:rPr>
              <a:t>the computer system’s software or hardware, or of the user’s data. These changes</a:t>
            </a:r>
          </a:p>
          <a:p>
            <a:r>
              <a:rPr lang="en-US" sz="1100" b="0" dirty="0">
                <a:latin typeface="Arial" charset="0"/>
                <a:ea typeface="ＭＳ Ｐゴシック" pitchFamily="-65" charset="-128"/>
              </a:rPr>
              <a:t>may not occur immediately, but only when specific trigger conditions are met that</a:t>
            </a:r>
          </a:p>
          <a:p>
            <a:r>
              <a:rPr lang="en-US" sz="1100" b="0" dirty="0">
                <a:latin typeface="Arial" charset="0"/>
                <a:ea typeface="ＭＳ Ｐゴシック" pitchFamily="-65" charset="-128"/>
              </a:rPr>
              <a:t>satisfy their logic-bomb code.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Chernobyl virus is an early example of a destructive parasitic memory-resident</a:t>
            </a:r>
          </a:p>
          <a:p>
            <a:r>
              <a:rPr lang="en-US" sz="1100" b="0" dirty="0">
                <a:latin typeface="Arial" charset="0"/>
                <a:ea typeface="ＭＳ Ｐゴシック" pitchFamily="-65" charset="-128"/>
              </a:rPr>
              <a:t>Windows-95 and 98 virus, that was first seen in 1998. It infects executable files when</a:t>
            </a:r>
          </a:p>
          <a:p>
            <a:r>
              <a:rPr lang="en-US" sz="1100" b="0" dirty="0">
                <a:latin typeface="Arial" charset="0"/>
                <a:ea typeface="ＭＳ Ｐゴシック" pitchFamily="-65" charset="-128"/>
              </a:rPr>
              <a:t>they’re opened. And when a trigger date is reached, it deletes data on the infected</a:t>
            </a:r>
          </a:p>
          <a:p>
            <a:r>
              <a:rPr lang="en-US" sz="1100" b="0" dirty="0">
                <a:latin typeface="Arial" charset="0"/>
                <a:ea typeface="ＭＳ Ｐゴシック" pitchFamily="-65" charset="-128"/>
              </a:rPr>
              <a:t>system by overwriting the first megabyte of the hard drive with zeroes, resulting in</a:t>
            </a:r>
          </a:p>
          <a:p>
            <a:r>
              <a:rPr lang="en-US" sz="1100" b="0" dirty="0">
                <a:latin typeface="Arial" charset="0"/>
                <a:ea typeface="ＭＳ Ｐゴシック" pitchFamily="-65" charset="-128"/>
              </a:rPr>
              <a:t>massive corruption of the entire file system. This first occurred on April 26, 1999,</a:t>
            </a:r>
          </a:p>
          <a:p>
            <a:r>
              <a:rPr lang="en-US" sz="1100" b="0" dirty="0">
                <a:latin typeface="Arial" charset="0"/>
                <a:ea typeface="ＭＳ Ｐゴシック" pitchFamily="-65" charset="-128"/>
              </a:rPr>
              <a:t>when estimates suggest more than one million computers were affected.</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Similarly, the </a:t>
            </a:r>
            <a:r>
              <a:rPr lang="en-US" sz="1100" b="0" dirty="0" err="1">
                <a:latin typeface="Arial" charset="0"/>
                <a:ea typeface="ＭＳ Ｐゴシック" pitchFamily="-65" charset="-128"/>
              </a:rPr>
              <a:t>Klez</a:t>
            </a:r>
            <a:r>
              <a:rPr lang="en-US" sz="1100" b="0" dirty="0">
                <a:latin typeface="Arial" charset="0"/>
                <a:ea typeface="ＭＳ Ｐゴシック" pitchFamily="-65" charset="-128"/>
              </a:rPr>
              <a:t> mass-mailing worm is an early example of a destructive</a:t>
            </a:r>
          </a:p>
          <a:p>
            <a:r>
              <a:rPr lang="en-US" sz="1100" b="0" dirty="0">
                <a:latin typeface="Arial" charset="0"/>
                <a:ea typeface="ＭＳ Ｐゴシック" pitchFamily="-65" charset="-128"/>
              </a:rPr>
              <a:t>worm infecting Windows-95 to XP systems, and was first seen in October 2001. It</a:t>
            </a:r>
          </a:p>
          <a:p>
            <a:r>
              <a:rPr lang="en-US" sz="1100" b="0" dirty="0">
                <a:latin typeface="Arial" charset="0"/>
                <a:ea typeface="ＭＳ Ｐゴシック" pitchFamily="-65" charset="-128"/>
              </a:rPr>
              <a:t>spreads by e-mailing copies of itself to addresses found in the address book and in</a:t>
            </a:r>
          </a:p>
          <a:p>
            <a:r>
              <a:rPr lang="en-US" sz="1100" b="0" dirty="0">
                <a:latin typeface="Arial" charset="0"/>
                <a:ea typeface="ＭＳ Ｐゴシック" pitchFamily="-65" charset="-128"/>
              </a:rPr>
              <a:t>files on the system. It can stop and delete some anti-virus programs running on the</a:t>
            </a:r>
          </a:p>
          <a:p>
            <a:r>
              <a:rPr lang="en-US" sz="1100" b="0" dirty="0">
                <a:latin typeface="Arial" charset="0"/>
                <a:ea typeface="ＭＳ Ｐゴシック" pitchFamily="-65" charset="-128"/>
              </a:rPr>
              <a:t>system. On trigger dates, being the 13th of several months each year, it causes files</a:t>
            </a:r>
          </a:p>
          <a:p>
            <a:r>
              <a:rPr lang="en-US" sz="1100" b="0" dirty="0">
                <a:latin typeface="Arial" charset="0"/>
                <a:ea typeface="ＭＳ Ｐゴシック" pitchFamily="-65" charset="-128"/>
              </a:rPr>
              <a:t>on the local hard drive to become empty.</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2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32</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33</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34</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35</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a:t>
            </a:r>
            <a:r>
              <a:rPr lang="en-US" b="1" dirty="0" err="1">
                <a:latin typeface="Arial" charset="0"/>
                <a:ea typeface="ＭＳ Ｐゴシック" pitchFamily="-65" charset="-128"/>
              </a:rPr>
              <a:t>DDoS</a:t>
            </a:r>
            <a:r>
              <a:rPr lang="en-US" b="1" dirty="0">
                <a:latin typeface="Arial" charset="0"/>
                <a:ea typeface="ＭＳ Ｐゴシック" pitchFamily="-65" charset="-128"/>
              </a:rPr>
              <a:t>) attacks</a:t>
            </a:r>
            <a:r>
              <a:rPr lang="en-US" b="0" dirty="0">
                <a:latin typeface="Arial" charset="0"/>
                <a:ea typeface="ＭＳ Ｐゴシック" pitchFamily="-65" charset="-128"/>
              </a:rPr>
              <a:t>: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36</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a:t>
            </a:r>
            <a:r>
              <a:rPr lang="en-US" sz="700" b="0" dirty="0">
                <a:latin typeface="Arial" charset="0"/>
                <a:ea typeface="ＭＳ Ｐゴシック" pitchFamily="-65" charset="-128"/>
              </a:rPr>
              <a:t>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a:t>
            </a:r>
            <a:r>
              <a:rPr lang="en-US" sz="700" b="0" dirty="0">
                <a:latin typeface="Arial" charset="0"/>
                <a:ea typeface="ＭＳ Ｐゴシック" pitchFamily="-65" charset="-128"/>
              </a:rPr>
              <a:t>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37</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
            </a:r>
            <a:r>
              <a:rPr lang="en-US" sz="900" b="0" dirty="0">
                <a:latin typeface="Arial" charset="0"/>
                <a:ea typeface="ＭＳ Ｐゴシック" pitchFamily="-65" charset="-128"/>
              </a:rPr>
              <a:t>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
            </a:r>
            <a:r>
              <a:rPr lang="en-US" sz="900" b="0" dirty="0">
                <a:latin typeface="Arial" charset="0"/>
                <a:ea typeface="ＭＳ Ｐゴシック" pitchFamily="-65" charset="-128"/>
              </a:rPr>
              <a:t>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[SYMA16].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r>
              <a:rPr lang="en-US" sz="900" dirty="0">
                <a:latin typeface="Arial" charset="0"/>
                <a:ea typeface="ＭＳ Ｐゴシック" pitchFamily="-65" charset="-128"/>
              </a:rPr>
              <a:t>develop the attacks deployed in later versions [CHEN11, KUSH13]. </a:t>
            </a:r>
            <a:r>
              <a:rPr lang="en-US" sz="12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38</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a:t>
            </a:r>
            <a:r>
              <a:rPr lang="en-US" sz="1100" b="1" dirty="0">
                <a:latin typeface="Arial" charset="0"/>
                <a:ea typeface="ＭＳ Ｐゴシック" pitchFamily="-65" charset="-128"/>
              </a:rPr>
              <a:t>backdoor</a:t>
            </a:r>
            <a:r>
              <a:rPr lang="en-US" sz="1100" b="0" dirty="0">
                <a:latin typeface="Arial" charset="0"/>
                <a:ea typeface="ＭＳ Ｐゴシック" pitchFamily="-65" charset="-128"/>
              </a:rPr>
              <a:t>, also known as a </a:t>
            </a:r>
            <a:r>
              <a:rPr lang="en-US" sz="1100" b="1" dirty="0">
                <a:latin typeface="Arial" charset="0"/>
                <a:ea typeface="ＭＳ Ｐゴシック" pitchFamily="-65" charset="-128"/>
              </a:rPr>
              <a:t>trapdoor</a:t>
            </a:r>
            <a:r>
              <a:rPr lang="en-US" sz="1100" b="0" dirty="0">
                <a:latin typeface="Arial" charset="0"/>
                <a:ea typeface="ＭＳ Ｐゴシック" pitchFamily="-65" charset="-128"/>
              </a:rPr>
              <a:t>,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t>
            </a:r>
            <a:r>
              <a:rPr lang="en-US" sz="1100" b="0" i="0" dirty="0">
                <a:latin typeface="Arial" charset="0"/>
                <a:ea typeface="ＭＳ Ｐゴシック" pitchFamily="-65" charset="-128"/>
              </a:rPr>
              <a:t>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39</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4</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number of authors attempt to classify malware, as shown in the survey and proposal</a:t>
            </a:r>
          </a:p>
          <a:p>
            <a:pPr eaLnBrk="1" hangingPunct="1"/>
            <a:r>
              <a:rPr lang="en-US" dirty="0">
                <a:latin typeface="Arial" charset="0"/>
                <a:ea typeface="ＭＳ Ｐゴシック" pitchFamily="-65" charset="-128"/>
              </a:rPr>
              <a:t>of [HANS04]. Although a range of aspects can be used, one useful approach</a:t>
            </a:r>
          </a:p>
          <a:p>
            <a:pPr eaLnBrk="1" hangingPunct="1"/>
            <a:r>
              <a:rPr lang="en-US" dirty="0">
                <a:latin typeface="Arial" charset="0"/>
                <a:ea typeface="ＭＳ Ｐゴシック" pitchFamily="-65" charset="-128"/>
              </a:rPr>
              <a:t>classifies malware into two broad categories, based first on how it spreads or propagates</a:t>
            </a:r>
          </a:p>
          <a:p>
            <a:pPr eaLnBrk="1" hangingPunct="1"/>
            <a:r>
              <a:rPr lang="en-US" dirty="0">
                <a:latin typeface="Arial" charset="0"/>
                <a:ea typeface="ＭＳ Ｐゴシック" pitchFamily="-65" charset="-128"/>
              </a:rPr>
              <a:t>to reach the desired targets; and then on the actions or payloads it performs</a:t>
            </a:r>
          </a:p>
          <a:p>
            <a:pPr eaLnBrk="1" hangingPunct="1"/>
            <a:r>
              <a:rPr lang="en-US" dirty="0">
                <a:latin typeface="Arial" charset="0"/>
                <a:ea typeface="ＭＳ Ｐゴシック" pitchFamily="-65" charset="-128"/>
              </a:rPr>
              <a:t>once a target is reached.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Earlier approaches to malware classification distinguished between those that</a:t>
            </a:r>
          </a:p>
          <a:p>
            <a:pPr eaLnBrk="1" hangingPunct="1"/>
            <a:r>
              <a:rPr lang="en-US" dirty="0">
                <a:latin typeface="Arial" charset="0"/>
                <a:ea typeface="ＭＳ Ｐゴシック" pitchFamily="-65" charset="-128"/>
              </a:rPr>
              <a:t>need a host program, being parasitic code such as viruses, and those that are independent,</a:t>
            </a:r>
          </a:p>
          <a:p>
            <a:pPr eaLnBrk="1" hangingPunct="1"/>
            <a:r>
              <a:rPr lang="en-US" dirty="0">
                <a:latin typeface="Arial" charset="0"/>
                <a:ea typeface="ＭＳ Ｐゴシック" pitchFamily="-65" charset="-128"/>
              </a:rPr>
              <a:t>self-contained programs run on the system such as worms, </a:t>
            </a:r>
            <a:r>
              <a:rPr lang="en-US" dirty="0" err="1">
                <a:latin typeface="Arial" charset="0"/>
                <a:ea typeface="ＭＳ Ｐゴシック" pitchFamily="-65" charset="-128"/>
              </a:rPr>
              <a:t>trojans</a:t>
            </a:r>
            <a:r>
              <a:rPr lang="en-US" dirty="0">
                <a:latin typeface="Arial" charset="0"/>
                <a:ea typeface="ＭＳ Ｐゴシック" pitchFamily="-65" charset="-128"/>
              </a:rPr>
              <a:t>, and</a:t>
            </a:r>
          </a:p>
          <a:p>
            <a:pPr eaLnBrk="1" hangingPunct="1"/>
            <a:r>
              <a:rPr lang="en-US" dirty="0">
                <a:latin typeface="Arial" charset="0"/>
                <a:ea typeface="ＭＳ Ｐゴシック" pitchFamily="-65" charset="-128"/>
              </a:rPr>
              <a:t>bots. Another distinction used was between malware that does not replicate, such as</a:t>
            </a:r>
          </a:p>
          <a:p>
            <a:pPr eaLnBrk="1" hangingPunct="1"/>
            <a:r>
              <a:rPr lang="en-US" dirty="0" err="1">
                <a:latin typeface="Arial" charset="0"/>
                <a:ea typeface="ＭＳ Ｐゴシック" pitchFamily="-65" charset="-128"/>
              </a:rPr>
              <a:t>trojans</a:t>
            </a:r>
            <a:r>
              <a:rPr lang="en-US" dirty="0">
                <a:latin typeface="Arial" charset="0"/>
                <a:ea typeface="ＭＳ Ｐゴシック" pitchFamily="-65" charset="-128"/>
              </a:rPr>
              <a:t> and spam e-mail, and malware that does, including viruses and worms.</a:t>
            </a:r>
          </a:p>
          <a:p>
            <a:pPr eaLnBrk="1" hangingPunct="1"/>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40</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Persistent:</a:t>
            </a:r>
            <a:r>
              <a:rPr lang="en-US" sz="600" b="0" dirty="0">
                <a:latin typeface="Arial" charset="0"/>
                <a:ea typeface="ＭＳ Ｐゴシック" pitchFamily="-65" charset="-128"/>
              </a:rPr>
              <a: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Memory based</a:t>
            </a:r>
            <a:r>
              <a:rPr lang="en-US" sz="600" b="0" dirty="0">
                <a:latin typeface="Arial" charset="0"/>
                <a:ea typeface="ＭＳ Ｐゴシック" pitchFamily="-65" charset="-128"/>
              </a:rPr>
              <a:t>: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User mode</a:t>
            </a:r>
            <a:r>
              <a:rPr lang="en-US" sz="600" b="0" dirty="0">
                <a:latin typeface="Arial" charset="0"/>
                <a:ea typeface="ＭＳ Ｐゴシック" pitchFamily="-65" charset="-128"/>
              </a:rPr>
              <a:t>: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Kernel mode</a:t>
            </a:r>
            <a:r>
              <a:rPr lang="en-US" sz="600" b="0" dirty="0">
                <a:latin typeface="Arial" charset="0"/>
                <a:ea typeface="ＭＳ Ｐゴシック" pitchFamily="-65" charset="-128"/>
              </a:rPr>
              <a:t>: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Virtual machine based</a:t>
            </a:r>
            <a:r>
              <a:rPr lang="en-US" sz="600" b="0" dirty="0">
                <a:latin typeface="Arial" charset="0"/>
                <a:ea typeface="ＭＳ Ｐゴシック" pitchFamily="-65" charset="-128"/>
              </a:rPr>
              <a:t>: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External mode</a:t>
            </a:r>
            <a:r>
              <a:rPr lang="en-US" sz="600" b="0" dirty="0">
                <a:latin typeface="Arial" charset="0"/>
                <a:ea typeface="ＭＳ Ｐゴシック" pitchFamily="-65" charset="-128"/>
              </a:rPr>
              <a:t>: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41</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42</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endParaRPr lang="en-US" b="0" dirty="0">
              <a:latin typeface="Arial" charset="0"/>
              <a:ea typeface="ＭＳ Ｐゴシック" pitchFamily="-65" charset="-128"/>
            </a:endParaRP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Modify the system call table</a:t>
            </a:r>
            <a:r>
              <a:rPr lang="en-US" b="0" dirty="0">
                <a:latin typeface="Arial" charset="0"/>
                <a:ea typeface="ＭＳ Ｐゴシック" pitchFamily="-65" charset="-128"/>
              </a:rPr>
              <a:t>: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pPr marL="171450" indent="-171450">
              <a:buFont typeface="Arial" charset="0"/>
              <a:buChar char="•"/>
            </a:pPr>
            <a:r>
              <a:rPr lang="en-US" b="1" dirty="0">
                <a:latin typeface="Arial" charset="0"/>
                <a:ea typeface="ＭＳ Ｐゴシック" pitchFamily="-65" charset="-128"/>
              </a:rPr>
              <a:t>Modify system call table targets</a:t>
            </a:r>
            <a:r>
              <a:rPr lang="en-US" b="0" dirty="0">
                <a:latin typeface="Arial" charset="0"/>
                <a:ea typeface="ＭＳ Ｐゴシック" pitchFamily="-65" charset="-128"/>
              </a:rPr>
              <a:t>: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Redirect the system call table</a:t>
            </a:r>
            <a:r>
              <a:rPr lang="en-US" b="0" dirty="0">
                <a:latin typeface="Arial" charset="0"/>
                <a:ea typeface="ＭＳ Ｐゴシック" pitchFamily="-65" charset="-128"/>
              </a:rPr>
              <a:t>: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228682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One of the first countermeasures that should be employed is to ensure all</a:t>
            </a:r>
          </a:p>
          <a:p>
            <a:pPr>
              <a:lnSpc>
                <a:spcPct val="80000"/>
              </a:lnSpc>
            </a:pPr>
            <a:r>
              <a:rPr lang="en-US" sz="300" dirty="0">
                <a:latin typeface="Arial" charset="0"/>
                <a:ea typeface="ＭＳ Ｐゴシック" pitchFamily="-65" charset="-128"/>
              </a:rPr>
              <a:t>systems are as current as possible, with all patches applied, in order to reduce the</a:t>
            </a:r>
          </a:p>
          <a:p>
            <a:pPr>
              <a:lnSpc>
                <a:spcPct val="80000"/>
              </a:lnSpc>
            </a:pPr>
            <a:r>
              <a:rPr lang="en-US" sz="300" dirty="0">
                <a:latin typeface="Arial" charset="0"/>
                <a:ea typeface="ＭＳ Ｐゴシック" pitchFamily="-65" charset="-128"/>
              </a:rPr>
              <a:t>number of vulnerabilities that might be exploited on the system. The next is to set</a:t>
            </a:r>
          </a:p>
          <a:p>
            <a:pPr>
              <a:lnSpc>
                <a:spcPct val="80000"/>
              </a:lnSpc>
            </a:pPr>
            <a:r>
              <a:rPr lang="en-US" sz="300" dirty="0">
                <a:latin typeface="Arial" charset="0"/>
                <a:ea typeface="ＭＳ Ｐゴシック" pitchFamily="-65" charset="-128"/>
              </a:rPr>
              <a:t>appropriate access controls on the applications and data stored on the system, to</a:t>
            </a:r>
          </a:p>
          <a:p>
            <a:pPr>
              <a:lnSpc>
                <a:spcPct val="80000"/>
              </a:lnSpc>
            </a:pPr>
            <a:r>
              <a:rPr lang="en-US" sz="300" dirty="0">
                <a:latin typeface="Arial" charset="0"/>
                <a:ea typeface="ＭＳ Ｐゴシック" pitchFamily="-65" charset="-128"/>
              </a:rPr>
              <a:t>reduce the number of files that any user can access, and hence potentially infect or</a:t>
            </a:r>
          </a:p>
          <a:p>
            <a:pPr>
              <a:lnSpc>
                <a:spcPct val="80000"/>
              </a:lnSpc>
            </a:pPr>
            <a:r>
              <a:rPr lang="en-US" sz="300" dirty="0">
                <a:latin typeface="Arial" charset="0"/>
                <a:ea typeface="ＭＳ Ｐゴシック" pitchFamily="-65" charset="-128"/>
              </a:rPr>
              <a:t>corrupt, as a result of them executing some malware code. These measures directly</a:t>
            </a:r>
          </a:p>
          <a:p>
            <a:pPr>
              <a:lnSpc>
                <a:spcPct val="80000"/>
              </a:lnSpc>
            </a:pPr>
            <a:r>
              <a:rPr lang="en-US" sz="300" dirty="0">
                <a:latin typeface="Arial" charset="0"/>
                <a:ea typeface="ＭＳ Ｐゴシック" pitchFamily="-65" charset="-128"/>
              </a:rPr>
              <a:t>target the key propagation mechanisms used by worms, viruses, and some Trojans.</a:t>
            </a:r>
          </a:p>
          <a:p>
            <a:pPr>
              <a:lnSpc>
                <a:spcPct val="80000"/>
              </a:lnSpc>
            </a:pPr>
            <a:r>
              <a:rPr lang="en-US" sz="300" dirty="0">
                <a:latin typeface="Arial" charset="0"/>
                <a:ea typeface="ＭＳ Ｐゴシック" pitchFamily="-65" charset="-128"/>
              </a:rPr>
              <a:t>We discuss them further in Chapter 12 when we discuss hardening operating systems</a:t>
            </a:r>
          </a:p>
          <a:p>
            <a:pPr>
              <a:lnSpc>
                <a:spcPct val="80000"/>
              </a:lnSpc>
            </a:pPr>
            <a:r>
              <a:rPr lang="en-US" sz="300" dirty="0">
                <a:latin typeface="Arial" charset="0"/>
                <a:ea typeface="ＭＳ Ｐゴシック" pitchFamily="-65" charset="-128"/>
              </a:rPr>
              <a:t>and applications.</a:t>
            </a:r>
          </a:p>
          <a:p>
            <a:pPr>
              <a:lnSpc>
                <a:spcPct val="80000"/>
              </a:lnSpc>
            </a:pPr>
            <a:endParaRPr lang="en-US" sz="3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prevention fails, then technical mechanisms can be used to support the</a:t>
            </a:r>
          </a:p>
          <a:p>
            <a:pPr>
              <a:lnSpc>
                <a:spcPct val="80000"/>
              </a:lnSpc>
            </a:pPr>
            <a:r>
              <a:rPr lang="en-US" sz="300" dirty="0">
                <a:latin typeface="Arial" charset="0"/>
                <a:ea typeface="ＭＳ Ｐゴシック" pitchFamily="-65" charset="-128"/>
              </a:rPr>
              <a:t>following threat mitigation options: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Detection: </a:t>
            </a:r>
            <a:r>
              <a:rPr lang="en-US" sz="300" b="0" dirty="0">
                <a:latin typeface="Arial" charset="0"/>
                <a:ea typeface="ＭＳ Ｐゴシック" pitchFamily="-65" charset="-128"/>
              </a:rPr>
              <a:t>Once the infection has occurred, determine that it has occurred</a:t>
            </a:r>
          </a:p>
          <a:p>
            <a:pPr>
              <a:lnSpc>
                <a:spcPct val="80000"/>
              </a:lnSpc>
            </a:pPr>
            <a:r>
              <a:rPr lang="en-US" sz="300" dirty="0">
                <a:latin typeface="Arial" charset="0"/>
                <a:ea typeface="ＭＳ Ｐゴシック" pitchFamily="-65" charset="-128"/>
              </a:rPr>
              <a:t>and locate the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Identification: </a:t>
            </a:r>
            <a:r>
              <a:rPr lang="en-US" sz="300" b="0" dirty="0">
                <a:latin typeface="Arial" charset="0"/>
                <a:ea typeface="ＭＳ Ｐゴシック" pitchFamily="-65" charset="-128"/>
              </a:rPr>
              <a:t>Once detection has been achieved, identify the specific malware</a:t>
            </a:r>
          </a:p>
          <a:p>
            <a:pPr>
              <a:lnSpc>
                <a:spcPct val="80000"/>
              </a:lnSpc>
            </a:pPr>
            <a:r>
              <a:rPr lang="en-US" sz="300" dirty="0">
                <a:latin typeface="Arial" charset="0"/>
                <a:ea typeface="ＭＳ Ｐゴシック" pitchFamily="-65" charset="-128"/>
              </a:rPr>
              <a:t>that has infected the system.</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Removal: </a:t>
            </a:r>
            <a:r>
              <a:rPr lang="en-US" sz="300" b="0" dirty="0">
                <a:latin typeface="Arial" charset="0"/>
                <a:ea typeface="ＭＳ Ｐゴシック" pitchFamily="-65" charset="-128"/>
              </a:rPr>
              <a:t>Once the specific malware has been identified, remove all traces of</a:t>
            </a:r>
          </a:p>
          <a:p>
            <a:pPr>
              <a:lnSpc>
                <a:spcPct val="80000"/>
              </a:lnSpc>
            </a:pPr>
            <a:r>
              <a:rPr lang="en-US" sz="300" dirty="0">
                <a:latin typeface="Arial" charset="0"/>
                <a:ea typeface="ＭＳ Ｐゴシック" pitchFamily="-65" charset="-128"/>
              </a:rPr>
              <a:t>malware virus from all infected systems so that it cannot spread further.</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detection succeeds but either identification or removal is not possible, then the</a:t>
            </a:r>
          </a:p>
          <a:p>
            <a:pPr>
              <a:lnSpc>
                <a:spcPct val="80000"/>
              </a:lnSpc>
            </a:pPr>
            <a:r>
              <a:rPr lang="en-US" sz="300" dirty="0">
                <a:latin typeface="Arial" charset="0"/>
                <a:ea typeface="ＭＳ Ｐゴシック" pitchFamily="-65" charset="-128"/>
              </a:rPr>
              <a:t>alternative is to discard any infected or malicious files and reload a clean backup</a:t>
            </a:r>
          </a:p>
          <a:p>
            <a:pPr>
              <a:lnSpc>
                <a:spcPct val="80000"/>
              </a:lnSpc>
            </a:pPr>
            <a:r>
              <a:rPr lang="en-US" sz="300" dirty="0">
                <a:latin typeface="Arial" charset="0"/>
                <a:ea typeface="ＭＳ Ｐゴシック" pitchFamily="-65" charset="-128"/>
              </a:rPr>
              <a:t>version. In the case of some particularly nasty infections, this may require a complete</a:t>
            </a:r>
          </a:p>
          <a:p>
            <a:pPr>
              <a:lnSpc>
                <a:spcPct val="80000"/>
              </a:lnSpc>
            </a:pPr>
            <a:r>
              <a:rPr lang="en-US" sz="300" dirty="0">
                <a:latin typeface="Arial" charset="0"/>
                <a:ea typeface="ＭＳ Ｐゴシック" pitchFamily="-65" charset="-128"/>
              </a:rPr>
              <a:t>wipe of all storage, and rebuild of the infected system from known clean media.</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To begin, let us consider some requirements for effective malware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Generality: </a:t>
            </a:r>
            <a:r>
              <a:rPr lang="en-US" sz="300" b="0" dirty="0">
                <a:latin typeface="Arial" charset="0"/>
                <a:ea typeface="ＭＳ Ｐゴシック" pitchFamily="-65" charset="-128"/>
              </a:rPr>
              <a:t>The approach taken should be able to handle a wide variety of attacks.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Timeliness: </a:t>
            </a:r>
            <a:r>
              <a:rPr lang="en-US" sz="300" b="0" dirty="0">
                <a:latin typeface="Arial" charset="0"/>
                <a:ea typeface="ＭＳ Ｐゴシック" pitchFamily="-65" charset="-128"/>
              </a:rPr>
              <a:t>The approach should respond quickly so as to limit the number of</a:t>
            </a:r>
          </a:p>
          <a:p>
            <a:pPr>
              <a:lnSpc>
                <a:spcPct val="80000"/>
              </a:lnSpc>
            </a:pPr>
            <a:r>
              <a:rPr lang="en-US" sz="300" dirty="0">
                <a:latin typeface="Arial" charset="0"/>
                <a:ea typeface="ＭＳ Ｐゴシック" pitchFamily="-65" charset="-128"/>
              </a:rPr>
              <a:t>infected programs or systems and the consequent activity.</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Resiliency: </a:t>
            </a:r>
            <a:r>
              <a:rPr lang="en-US" sz="300" b="0" dirty="0">
                <a:latin typeface="Arial" charset="0"/>
                <a:ea typeface="ＭＳ Ｐゴシック" pitchFamily="-65" charset="-128"/>
              </a:rPr>
              <a:t>The approach should be resistant to evasion techniques employed</a:t>
            </a:r>
          </a:p>
          <a:p>
            <a:pPr>
              <a:lnSpc>
                <a:spcPct val="80000"/>
              </a:lnSpc>
            </a:pPr>
            <a:r>
              <a:rPr lang="en-US" sz="300" dirty="0">
                <a:latin typeface="Arial" charset="0"/>
                <a:ea typeface="ＭＳ Ｐゴシック" pitchFamily="-65" charset="-128"/>
              </a:rPr>
              <a:t>by attackers to hide the presence of their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Minimal denial-of-service costs: </a:t>
            </a:r>
            <a:r>
              <a:rPr lang="en-US" sz="300" b="0" dirty="0">
                <a:latin typeface="Arial" charset="0"/>
                <a:ea typeface="ＭＳ Ｐゴシック" pitchFamily="-65" charset="-128"/>
              </a:rPr>
              <a:t>The approach should result in minimal reduction</a:t>
            </a:r>
          </a:p>
          <a:p>
            <a:pPr>
              <a:lnSpc>
                <a:spcPct val="80000"/>
              </a:lnSpc>
            </a:pPr>
            <a:r>
              <a:rPr lang="en-US" sz="300" dirty="0">
                <a:latin typeface="Arial" charset="0"/>
                <a:ea typeface="ＭＳ Ｐゴシック" pitchFamily="-65" charset="-128"/>
              </a:rPr>
              <a:t>in capacity or service due to the actions of the countermeasure software,</a:t>
            </a:r>
          </a:p>
          <a:p>
            <a:pPr>
              <a:lnSpc>
                <a:spcPct val="80000"/>
              </a:lnSpc>
            </a:pPr>
            <a:r>
              <a:rPr lang="en-US" sz="300" dirty="0">
                <a:latin typeface="Arial" charset="0"/>
                <a:ea typeface="ＭＳ Ｐゴシック" pitchFamily="-65" charset="-128"/>
              </a:rPr>
              <a:t>and should not significantly disrupt normal operation.</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Transparency: </a:t>
            </a:r>
            <a:r>
              <a:rPr lang="en-US" sz="300" b="0" dirty="0">
                <a:latin typeface="Arial" charset="0"/>
                <a:ea typeface="ＭＳ Ｐゴシック" pitchFamily="-65" charset="-128"/>
              </a:rPr>
              <a:t>The countermeasure software and devices should not require</a:t>
            </a:r>
          </a:p>
          <a:p>
            <a:pPr>
              <a:lnSpc>
                <a:spcPct val="80000"/>
              </a:lnSpc>
            </a:pPr>
            <a:r>
              <a:rPr lang="en-US" sz="300" dirty="0">
                <a:latin typeface="Arial" charset="0"/>
                <a:ea typeface="ＭＳ Ｐゴシック" pitchFamily="-65" charset="-128"/>
              </a:rPr>
              <a:t>modification to existing (legacy) </a:t>
            </a:r>
            <a:r>
              <a:rPr lang="en-US" sz="300" dirty="0" err="1">
                <a:latin typeface="Arial" charset="0"/>
                <a:ea typeface="ＭＳ Ｐゴシック" pitchFamily="-65" charset="-128"/>
              </a:rPr>
              <a:t>OSs</a:t>
            </a:r>
            <a:r>
              <a:rPr lang="en-US" sz="300" dirty="0">
                <a:latin typeface="Arial" charset="0"/>
                <a:ea typeface="ＭＳ Ｐゴシック" pitchFamily="-65" charset="-128"/>
              </a:rPr>
              <a:t>, application software, and hardware.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Global and local coverage: </a:t>
            </a:r>
            <a:r>
              <a:rPr lang="en-US" sz="300" b="0" dirty="0">
                <a:latin typeface="Arial" charset="0"/>
                <a:ea typeface="ＭＳ Ｐゴシック" pitchFamily="-65" charset="-128"/>
              </a:rPr>
              <a:t>The approach should be able to deal with attack</a:t>
            </a:r>
          </a:p>
          <a:p>
            <a:pPr>
              <a:lnSpc>
                <a:spcPct val="80000"/>
              </a:lnSpc>
            </a:pPr>
            <a:r>
              <a:rPr lang="en-US" sz="300" dirty="0">
                <a:latin typeface="Arial" charset="0"/>
                <a:ea typeface="ＭＳ Ｐゴシック" pitchFamily="-65" charset="-128"/>
              </a:rPr>
              <a:t>sources both from outside and inside the enterprise network.</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Achieving all these requirements often requires the use of multiple approaches.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Detection of the presence of malware can occur in a number of locations. It</a:t>
            </a:r>
          </a:p>
          <a:p>
            <a:pPr>
              <a:lnSpc>
                <a:spcPct val="80000"/>
              </a:lnSpc>
            </a:pPr>
            <a:r>
              <a:rPr lang="en-US" sz="300" dirty="0">
                <a:latin typeface="Arial" charset="0"/>
                <a:ea typeface="ＭＳ Ｐゴシック" pitchFamily="-65" charset="-128"/>
              </a:rPr>
              <a:t>may occur on the infected system, where some host-based “anti-virus” program is</a:t>
            </a:r>
          </a:p>
          <a:p>
            <a:pPr>
              <a:lnSpc>
                <a:spcPct val="80000"/>
              </a:lnSpc>
            </a:pPr>
            <a:r>
              <a:rPr lang="en-US" sz="300" dirty="0">
                <a:latin typeface="Arial" charset="0"/>
                <a:ea typeface="ＭＳ Ｐゴシック" pitchFamily="-65" charset="-128"/>
              </a:rPr>
              <a:t>running, monitoring data imported into the system, and the execution and behavior</a:t>
            </a:r>
          </a:p>
          <a:p>
            <a:pPr>
              <a:lnSpc>
                <a:spcPct val="80000"/>
              </a:lnSpc>
            </a:pPr>
            <a:r>
              <a:rPr lang="en-US" sz="300" dirty="0">
                <a:latin typeface="Arial" charset="0"/>
                <a:ea typeface="ＭＳ Ｐゴシック" pitchFamily="-65" charset="-128"/>
              </a:rPr>
              <a:t>of programs running on the system. Or, it may take place as part of the perimeter</a:t>
            </a:r>
          </a:p>
          <a:p>
            <a:pPr>
              <a:lnSpc>
                <a:spcPct val="80000"/>
              </a:lnSpc>
            </a:pPr>
            <a:r>
              <a:rPr lang="en-US" sz="300" dirty="0">
                <a:latin typeface="Arial" charset="0"/>
                <a:ea typeface="ＭＳ Ｐゴシック" pitchFamily="-65" charset="-128"/>
              </a:rPr>
              <a:t>security mechanisms used in an organization’s firewall and intrusion detection</a:t>
            </a:r>
          </a:p>
          <a:p>
            <a:pPr>
              <a:lnSpc>
                <a:spcPct val="80000"/>
              </a:lnSpc>
            </a:pPr>
            <a:r>
              <a:rPr lang="en-US" sz="300" dirty="0">
                <a:latin typeface="Arial" charset="0"/>
                <a:ea typeface="ＭＳ Ｐゴシック" pitchFamily="-65" charset="-128"/>
              </a:rPr>
              <a:t>systems (IDS). Lastly, detection may use distributed mechanisms that gather data</a:t>
            </a:r>
          </a:p>
          <a:p>
            <a:pPr>
              <a:lnSpc>
                <a:spcPct val="80000"/>
              </a:lnSpc>
            </a:pPr>
            <a:r>
              <a:rPr lang="en-US" sz="300" dirty="0">
                <a:latin typeface="Arial" charset="0"/>
                <a:ea typeface="ＭＳ Ｐゴシック" pitchFamily="-65" charset="-128"/>
              </a:rPr>
              <a:t>from both host-based and perimeter sensors, potentially over a large number of</a:t>
            </a:r>
          </a:p>
          <a:p>
            <a:pPr>
              <a:lnSpc>
                <a:spcPct val="80000"/>
              </a:lnSpc>
            </a:pPr>
            <a:r>
              <a:rPr lang="en-US" sz="300" dirty="0">
                <a:latin typeface="Arial" charset="0"/>
                <a:ea typeface="ＭＳ Ｐゴシック" pitchFamily="-65" charset="-128"/>
              </a:rPr>
              <a:t>networks and organizations, in order to obtain the largest scale view of the movement</a:t>
            </a:r>
          </a:p>
          <a:p>
            <a:pPr>
              <a:lnSpc>
                <a:spcPct val="80000"/>
              </a:lnSpc>
            </a:pPr>
            <a:r>
              <a:rPr lang="en-US" sz="300" dirty="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43</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44</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45</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format disk drives and other unrecoverable disk operations;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Modifications to the logic of executable files or macros;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 of critical system settings, such as start-up settings;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Scripting of e-mail and instant messaging clients to send executable content; and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46</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a:t>
            </a:r>
            <a:r>
              <a:rPr lang="en-US" sz="700" b="0" dirty="0">
                <a:latin typeface="Arial" charset="0"/>
                <a:ea typeface="ＭＳ Ｐゴシック" pitchFamily="-65" charset="-128"/>
              </a:rPr>
              <a:t>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a:t>
            </a:r>
            <a:r>
              <a:rPr lang="en-US" sz="700" b="0" dirty="0">
                <a:latin typeface="Arial" charset="0"/>
                <a:ea typeface="ＭＳ Ｐゴシック" pitchFamily="-65" charset="-128"/>
              </a:rPr>
              <a:t>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47</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48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24342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5</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a:t>
            </a:r>
            <a:r>
              <a:rPr lang="en-US" dirty="0" err="1">
                <a:latin typeface="Arial" charset="0"/>
                <a:ea typeface="ＭＳ Ｐゴシック" pitchFamily="-65" charset="-128"/>
              </a:rPr>
              <a:t>keylogging</a:t>
            </a:r>
            <a:r>
              <a:rPr lang="en-US" dirty="0">
                <a:latin typeface="Arial" charset="0"/>
                <a:ea typeface="ＭＳ Ｐゴシック" pitchFamily="-65" charset="-128"/>
              </a:rPr>
              <a:t>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a:t>
            </a:r>
            <a:r>
              <a:rPr lang="en-US" b="0" dirty="0">
                <a:latin typeface="Arial" charset="0"/>
                <a:ea typeface="ＭＳ Ｐゴシック" pitchFamily="-65" charset="-128"/>
              </a:rPr>
              <a:t>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err="1">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Zeus </a:t>
            </a:r>
            <a:r>
              <a:rPr lang="en-US" sz="1200" kern="1200" dirty="0" err="1">
                <a:solidFill>
                  <a:schemeClr val="tx1"/>
                </a:solidFill>
                <a:effectLst/>
                <a:latin typeface="Arial" pitchFamily="-110" charset="0"/>
                <a:ea typeface="ＭＳ Ｐゴシック" pitchFamily="-110" charset="-128"/>
                <a:cs typeface="ＭＳ Ｐゴシック" pitchFamily="-110" charset="-128"/>
              </a:rPr>
              <a:t>crimeware</a:t>
            </a:r>
            <a:r>
              <a:rPr lang="en-US" sz="1200" kern="1200" dirty="0">
                <a:solidFill>
                  <a:schemeClr val="tx1"/>
                </a:solidFill>
                <a:effectLst/>
                <a:latin typeface="Arial" pitchFamily="-110" charset="0"/>
                <a:ea typeface="ＭＳ Ｐゴシック" pitchFamily="-110" charset="-128"/>
                <a:cs typeface="ＭＳ Ｐゴシック" pitchFamily="-110" charset="-128"/>
              </a:rPr>
              <a:t> toolkit is a prominent example of such an attack kit, which was</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304442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4247317"/>
          </a:xfrm>
          <a:prstGeom prst="rect">
            <a:avLst/>
          </a:prstGeom>
          <a:noFill/>
        </p:spPr>
        <p:txBody>
          <a:bodyPr wrap="square" rtlCol="0">
            <a:spAutoFit/>
          </a:bodyPr>
          <a:lstStyle/>
          <a:p>
            <a:pPr algn="ctr"/>
            <a:r>
              <a:rPr lang="en-US" sz="6000">
                <a:solidFill>
                  <a:schemeClr val="tx2"/>
                </a:solidFill>
                <a:effectLst>
                  <a:outerShdw blurRad="63500" dist="38100" dir="5400000" algn="t" rotWithShape="0">
                    <a:prstClr val="black">
                      <a:alpha val="25000"/>
                    </a:prstClr>
                  </a:outerShdw>
                </a:effectLst>
                <a:latin typeface="+mn-lt"/>
                <a:ea typeface="+mj-ea"/>
                <a:cs typeface="+mj-cs"/>
              </a:rPr>
              <a:t>Computer Security</a:t>
            </a:r>
            <a:endParaRPr lang="en-US" sz="60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Malicious Software</a:t>
            </a:r>
          </a:p>
          <a:p>
            <a:pPr algn="ctr"/>
            <a:endParaRPr lang="en-US" sz="2500" dirty="0">
              <a:latin typeface="Baskerville Bold Italic" charset="0"/>
            </a:endParaRPr>
          </a:p>
          <a:p>
            <a:pPr algn="ctr"/>
            <a:endParaRPr lang="en-US" sz="2500" dirty="0">
              <a:latin typeface="Baskerville Bold Italic" charset="0"/>
            </a:endParaRPr>
          </a:p>
          <a:p>
            <a:pPr algn="ctr"/>
            <a:r>
              <a:rPr lang="en-US" sz="2800" dirty="0">
                <a:solidFill>
                  <a:schemeClr val="tx2"/>
                </a:solidFill>
                <a:effectLst>
                  <a:outerShdw blurRad="63500" dist="38100" dir="5400000" algn="t" rotWithShape="0">
                    <a:prstClr val="black">
                      <a:alpha val="25000"/>
                    </a:prstClr>
                  </a:outerShdw>
                </a:effectLst>
              </a:rPr>
              <a:t>Bojan </a:t>
            </a:r>
            <a:r>
              <a:rPr lang="en-US" sz="2800" dirty="0" err="1">
                <a:solidFill>
                  <a:schemeClr val="tx2"/>
                </a:solidFill>
                <a:effectLst>
                  <a:outerShdw blurRad="63500" dist="38100" dir="5400000" algn="t" rotWithShape="0">
                    <a:prstClr val="black">
                      <a:alpha val="25000"/>
                    </a:prstClr>
                  </a:outerShdw>
                </a:effectLst>
              </a:rPr>
              <a:t>Božić</a:t>
            </a:r>
            <a:endParaRPr lang="en-US" sz="2800" dirty="0">
              <a:solidFill>
                <a:schemeClr val="tx2"/>
              </a:solidFill>
              <a:effectLst>
                <a:outerShdw blurRad="63500" dist="38100" dir="5400000" algn="t" rotWithShape="0">
                  <a:prstClr val="black">
                    <a:alpha val="25000"/>
                  </a:prstClr>
                </a:outerShdw>
              </a:effectLst>
            </a:endParaRPr>
          </a:p>
          <a:p>
            <a:pPr algn="ctr"/>
            <a:endParaRPr lang="en-US" sz="2400" dirty="0">
              <a:solidFill>
                <a:schemeClr val="tx2"/>
              </a:solidFill>
              <a:effectLst>
                <a:outerShdw blurRad="63500" dist="38100" dir="5400000" algn="t" rotWithShape="0">
                  <a:prstClr val="black">
                    <a:alpha val="25000"/>
                  </a:prstClr>
                </a:outerShdw>
              </a:effectLst>
            </a:endParaRPr>
          </a:p>
          <a:p>
            <a:pPr algn="ctr"/>
            <a:r>
              <a:rPr lang="en-US" sz="2400" dirty="0">
                <a:solidFill>
                  <a:schemeClr val="tx2"/>
                </a:solidFill>
                <a:effectLst>
                  <a:outerShdw blurRad="63500" dist="38100" dir="5400000" algn="t" rotWithShape="0">
                    <a:prstClr val="black">
                      <a:alpha val="25000"/>
                    </a:prstClr>
                  </a:outerShdw>
                </a:effectLst>
              </a:rPr>
              <a:t>From: Principles and Practice, 4/e, GE</a:t>
            </a:r>
          </a:p>
          <a:p>
            <a:pPr algn="ctr"/>
            <a:r>
              <a:rPr lang="en-US" sz="2400" dirty="0">
                <a:solidFill>
                  <a:schemeClr val="tx2"/>
                </a:solidFill>
                <a:effectLst>
                  <a:outerShdw blurRad="63500" dist="38100" dir="5400000" algn="t" rotWithShape="0">
                    <a:prstClr val="black">
                      <a:alpha val="25000"/>
                    </a:prstClr>
                  </a:outerShdw>
                </a:effectLst>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solidFill>
                  <a:schemeClr val="accent6">
                    <a:lumMod val="40000"/>
                    <a:lumOff val="60000"/>
                  </a:schemeClr>
                </a:solidFill>
              </a:rPr>
              <a:t>APT Attacks</a:t>
            </a:r>
          </a:p>
        </p:txBody>
      </p:sp>
      <p:sp>
        <p:nvSpPr>
          <p:cNvPr id="3" name="Content Placeholder 2"/>
          <p:cNvSpPr>
            <a:spLocks noGrp="1"/>
          </p:cNvSpPr>
          <p:nvPr>
            <p:ph idx="1"/>
          </p:nvPr>
        </p:nvSpPr>
        <p:spPr>
          <a:xfrm>
            <a:off x="539552" y="1556792"/>
            <a:ext cx="8229600" cy="4813995"/>
          </a:xfrm>
        </p:spPr>
        <p:txBody>
          <a:bodyPr>
            <a:noAutofit/>
          </a:bodyPr>
          <a:lstStyle/>
          <a:p>
            <a:pPr>
              <a:buClr>
                <a:schemeClr val="accent6">
                  <a:lumMod val="60000"/>
                  <a:lumOff val="40000"/>
                </a:schemeClr>
              </a:buClr>
              <a:buSzPct val="140000"/>
              <a:buFont typeface="Arial" charset="0"/>
              <a:buChar char="•"/>
            </a:pPr>
            <a:r>
              <a:rPr lang="en-US" sz="2800" dirty="0">
                <a:latin typeface="+mn-lt"/>
              </a:rPr>
              <a:t>Aim:</a:t>
            </a:r>
          </a:p>
          <a:p>
            <a:pPr lvl="1">
              <a:buClr>
                <a:schemeClr val="accent6">
                  <a:lumMod val="60000"/>
                  <a:lumOff val="40000"/>
                </a:schemeClr>
              </a:buClr>
              <a:buSzPct val="140000"/>
              <a:buFont typeface="Arial" charset="0"/>
              <a:buChar char="•"/>
            </a:pPr>
            <a:r>
              <a:rPr lang="en-US" sz="1800" dirty="0">
                <a:latin typeface="+mn-lt"/>
              </a:rPr>
              <a:t>Varies from theft of intellectual property or security and infrastructure related data to the physical disruption of infrastructure</a:t>
            </a:r>
          </a:p>
          <a:p>
            <a:pPr>
              <a:buClr>
                <a:schemeClr val="accent6">
                  <a:lumMod val="60000"/>
                  <a:lumOff val="40000"/>
                </a:schemeClr>
              </a:buClr>
              <a:buSzPct val="140000"/>
              <a:buFont typeface="Arial" charset="0"/>
              <a:buChar char="•"/>
            </a:pPr>
            <a:r>
              <a:rPr lang="en-US" sz="2800" dirty="0">
                <a:latin typeface="+mn-lt"/>
              </a:rPr>
              <a:t>Techniques used:</a:t>
            </a:r>
          </a:p>
          <a:p>
            <a:pPr lvl="1">
              <a:buClr>
                <a:schemeClr val="accent6">
                  <a:lumMod val="60000"/>
                  <a:lumOff val="40000"/>
                </a:schemeClr>
              </a:buClr>
              <a:buSzPct val="140000"/>
              <a:buFont typeface="Arial" charset="0"/>
              <a:buChar char="•"/>
            </a:pPr>
            <a:r>
              <a:rPr lang="en-US" sz="1800" dirty="0">
                <a:latin typeface="+mn-lt"/>
              </a:rPr>
              <a:t>Social engineering</a:t>
            </a:r>
          </a:p>
          <a:p>
            <a:pPr lvl="1">
              <a:buClr>
                <a:schemeClr val="accent6">
                  <a:lumMod val="60000"/>
                  <a:lumOff val="40000"/>
                </a:schemeClr>
              </a:buClr>
              <a:buSzPct val="140000"/>
              <a:buFont typeface="Arial" charset="0"/>
              <a:buChar char="•"/>
            </a:pPr>
            <a:r>
              <a:rPr lang="en-US" sz="1800" dirty="0">
                <a:latin typeface="+mn-lt"/>
              </a:rPr>
              <a:t>Spear-phishing email</a:t>
            </a:r>
          </a:p>
          <a:p>
            <a:pPr lvl="1">
              <a:buClr>
                <a:schemeClr val="accent6">
                  <a:lumMod val="60000"/>
                  <a:lumOff val="40000"/>
                </a:schemeClr>
              </a:buClr>
              <a:buSzPct val="140000"/>
              <a:buFont typeface="Arial" charset="0"/>
              <a:buChar char="•"/>
            </a:pPr>
            <a:r>
              <a:rPr lang="en-US" sz="1800" dirty="0">
                <a:latin typeface="+mn-lt"/>
              </a:rPr>
              <a:t>Drive-by-downloads from selected compromised websites likely to be visited by personnel in the target organization</a:t>
            </a:r>
          </a:p>
          <a:p>
            <a:pPr>
              <a:buClr>
                <a:schemeClr val="accent6">
                  <a:lumMod val="60000"/>
                  <a:lumOff val="40000"/>
                </a:schemeClr>
              </a:buClr>
              <a:buSzPct val="140000"/>
              <a:buFont typeface="Arial" charset="0"/>
              <a:buChar char="•"/>
            </a:pPr>
            <a:r>
              <a:rPr lang="en-US" sz="2800" dirty="0">
                <a:latin typeface="+mn-lt"/>
              </a:rPr>
              <a:t>Intent:</a:t>
            </a:r>
          </a:p>
          <a:p>
            <a:pPr lvl="1">
              <a:buClr>
                <a:schemeClr val="accent6">
                  <a:lumMod val="60000"/>
                  <a:lumOff val="40000"/>
                </a:schemeClr>
              </a:buClr>
              <a:buSzPct val="140000"/>
              <a:buFont typeface="Arial" charset="0"/>
              <a:buChar char="•"/>
            </a:pPr>
            <a:r>
              <a:rPr lang="en-US" sz="1800" dirty="0">
                <a:latin typeface="+mn-lt"/>
              </a:rPr>
              <a:t>To infect the target with sophisticated malware with multiple propagation mechanisms and payloads</a:t>
            </a:r>
          </a:p>
          <a:p>
            <a:pPr lvl="1">
              <a:buClr>
                <a:schemeClr val="accent6">
                  <a:lumMod val="60000"/>
                  <a:lumOff val="40000"/>
                </a:schemeClr>
              </a:buClr>
              <a:buSzPct val="140000"/>
              <a:buFont typeface="Arial" charset="0"/>
              <a:buChar char="•"/>
            </a:pPr>
            <a:r>
              <a:rPr lang="en-US" sz="1800" dirty="0">
                <a:latin typeface="+mn-lt"/>
              </a:rPr>
              <a:t>Once they have gained initial access to systems in the target organization a further range of attack tools are used to maintain and extend their access</a:t>
            </a:r>
          </a:p>
        </p:txBody>
      </p:sp>
    </p:spTree>
    <p:extLst>
      <p:ext uri="{BB962C8B-B14F-4D97-AF65-F5344CB8AC3E}">
        <p14:creationId xmlns:p14="http://schemas.microsoft.com/office/powerpoint/2010/main" val="139779999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Takes advantage of their details and weaknesses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4815" y="116632"/>
            <a:ext cx="9144000" cy="1139825"/>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1628800"/>
            <a:ext cx="8458200" cy="511256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a:latin typeface="+mn-lt"/>
                <a:ea typeface="ＭＳ Ｐゴシック" pitchFamily="-65" charset="-128"/>
              </a:rPr>
              <a:t>NISTIR 7298 defines a macro virus as:</a:t>
            </a:r>
          </a:p>
          <a:p>
            <a:pPr marL="914400" lvl="2" indent="0">
              <a:buClr>
                <a:schemeClr val="accent6">
                  <a:lumMod val="60000"/>
                  <a:lumOff val="40000"/>
                </a:schemeClr>
              </a:buClr>
              <a:buSzPct val="140000"/>
              <a:buNone/>
            </a:pPr>
            <a:r>
              <a:rPr lang="en-US" sz="1800" dirty="0">
                <a:latin typeface="+mn-lt"/>
                <a:ea typeface="ＭＳ Ｐゴシック" pitchFamily="-65" charset="-128"/>
              </a:rPr>
              <a:t>“a virus that attaches itself to documents and uses the macro programming capabilities of the document’s application to execute and propagate”</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Macro viruses infect scripting code used to support active content in a variety of user document types</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Are threatening for a number of reasons:</a:t>
            </a:r>
          </a:p>
          <a:p>
            <a:pPr lvl="2">
              <a:buClr>
                <a:schemeClr val="accent6">
                  <a:lumMod val="60000"/>
                  <a:lumOff val="40000"/>
                </a:schemeClr>
              </a:buClr>
              <a:buSzPct val="140000"/>
            </a:pPr>
            <a:r>
              <a:rPr lang="en-US" sz="1800" dirty="0">
                <a:latin typeface="+mn-lt"/>
                <a:ea typeface="ＭＳ Ｐゴシック" pitchFamily="-65" charset="-128"/>
              </a:rPr>
              <a:t>Is platform independent</a:t>
            </a:r>
          </a:p>
          <a:p>
            <a:pPr lvl="2">
              <a:buClr>
                <a:schemeClr val="accent6">
                  <a:lumMod val="60000"/>
                  <a:lumOff val="40000"/>
                </a:schemeClr>
              </a:buClr>
              <a:buSzPct val="140000"/>
            </a:pPr>
            <a:r>
              <a:rPr lang="en-US" sz="1800" dirty="0">
                <a:latin typeface="+mn-lt"/>
                <a:ea typeface="ＭＳ Ｐゴシック" pitchFamily="-65" charset="-128"/>
              </a:rPr>
              <a:t>Infect documents, not executable portions of code</a:t>
            </a:r>
          </a:p>
          <a:p>
            <a:pPr lvl="2">
              <a:buClr>
                <a:schemeClr val="accent6">
                  <a:lumMod val="60000"/>
                  <a:lumOff val="40000"/>
                </a:schemeClr>
              </a:buClr>
              <a:buSzPct val="140000"/>
            </a:pPr>
            <a:r>
              <a:rPr lang="en-US" sz="1800" dirty="0">
                <a:latin typeface="+mn-lt"/>
                <a:ea typeface="ＭＳ Ｐゴシック" pitchFamily="-65" charset="-128"/>
              </a:rPr>
              <a:t>Are easily spread</a:t>
            </a:r>
          </a:p>
          <a:p>
            <a:pPr lvl="2">
              <a:buClr>
                <a:schemeClr val="accent6">
                  <a:lumMod val="60000"/>
                  <a:lumOff val="40000"/>
                </a:schemeClr>
              </a:buClr>
              <a:buSzPct val="140000"/>
            </a:pPr>
            <a:r>
              <a:rPr lang="en-US" sz="1800" dirty="0">
                <a:latin typeface="+mn-lt"/>
                <a:ea typeface="ＭＳ Ｐゴシック" pitchFamily="-65" charset="-128"/>
              </a:rPr>
              <a:t>Because they infect user documents rather than system programs, traditional file system access controls are of limited use in preventing their spread, since users are expected to modify them</a:t>
            </a:r>
          </a:p>
          <a:p>
            <a:pPr lvl="2">
              <a:buClr>
                <a:schemeClr val="accent6">
                  <a:lumMod val="60000"/>
                  <a:lumOff val="40000"/>
                </a:schemeClr>
              </a:buClr>
              <a:buSzPct val="140000"/>
            </a:pPr>
            <a:r>
              <a:rPr lang="en-US" sz="1800" dirty="0">
                <a:latin typeface="+mn-lt"/>
                <a:ea typeface="ＭＳ Ｐゴシック" pitchFamily="-65" charset="-128"/>
              </a:rPr>
              <a:t>Are much easier to write or to modify than traditional executable viruses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47" t="2750" r="5071" b="50000"/>
          <a:stretch/>
        </p:blipFill>
        <p:spPr>
          <a:xfrm>
            <a:off x="323528" y="620688"/>
            <a:ext cx="8448938" cy="5760640"/>
          </a:xfrm>
          <a:prstGeom prst="rect">
            <a:avLst/>
          </a:prstGeom>
          <a:solidFill>
            <a:schemeClr val="tx1"/>
          </a:solidFill>
        </p:spPr>
      </p:pic>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Classifications</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a:effectLst/>
                <a:latin typeface="+mn-l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a:effectLst/>
                <a:latin typeface="+mn-l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Boot sector infector</a:t>
            </a:r>
          </a:p>
          <a:p>
            <a:pPr lvl="1" eaLnBrk="1" hangingPunct="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a master boot record or boot record and spreads when a system is booted from the disk containing the virus</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File infector </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that the operating system or shell considers to be executable</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Macro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with macro or scripting code that is interpreted by an application</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Multipartite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Encrypted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portion of the virus creates a random encryption key and encrypts the remainder of the virus</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Stealth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form of virus explicitly designed to hide itself from detection by anti-virus software</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Polymorphic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with every infection</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Metamorphic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and rewrites itself completely at each iteration and may change behavior as well as appearance</a:t>
            </a:r>
          </a:p>
        </p:txBody>
      </p:sp>
      <p:cxnSp>
        <p:nvCxnSpPr>
          <p:cNvPr id="10" name="Straight Connector 9"/>
          <p:cNvCxnSpPr/>
          <p:nvPr/>
        </p:nvCxnSpPr>
        <p:spPr>
          <a:xfrm rot="16200000" flipH="1">
            <a:off x="1981200" y="4267200"/>
            <a:ext cx="5105400" cy="7620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First known implementation was done in Xerox Palo Alto Labs in the early 1980s</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a:solidFill>
                  <a:srgbClr val="EDD3B6"/>
                </a:solidFill>
              </a:rPr>
              <a:t>Target Discovery</a:t>
            </a: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val="144568371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rgbClr val="EDD3B6"/>
                </a:solidFill>
                <a:ea typeface="+mj-ea"/>
                <a:cs typeface="+mj-cs"/>
              </a:rPr>
              <a:t>Morris Worm</a:t>
            </a:r>
          </a:p>
        </p:txBody>
      </p:sp>
      <p:sp>
        <p:nvSpPr>
          <p:cNvPr id="240643" name="Rectangle 3"/>
          <p:cNvSpPr>
            <a:spLocks noGrp="1" noChangeArrowheads="1"/>
          </p:cNvSpPr>
          <p:nvPr>
            <p:ph idx="1"/>
          </p:nvPr>
        </p:nvSpPr>
        <p:spPr>
          <a:xfrm>
            <a:off x="467544" y="1484784"/>
            <a:ext cx="8363272" cy="5945832"/>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Earliest significant worm infection</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Released by Robert Morris in 1988</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Designed to spread on UNIX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Exploited a trapdoor in the debug option of the remote process that receives and sends mail</a:t>
            </a:r>
          </a:p>
          <a:p>
            <a:pPr>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Sent interpreter a bootstrap program to copy worm over</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Mydoom</a:t>
                      </a:r>
                      <a:endParaRPr kumimoji="0" lang="en-US" sz="1400" b="1" i="0" u="none" strike="noStrike" cap="none" normalizeH="0" baseline="0" dirty="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6"/>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7"/>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Conficker</a:t>
                      </a:r>
                      <a:r>
                        <a:rPr kumimoji="0" lang="en-US" sz="1400" b="1" i="0" u="none" strike="noStrike" cap="none" normalizeH="0" baseline="0" dirty="0">
                          <a:ln>
                            <a:noFill/>
                          </a:ln>
                          <a:solidFill>
                            <a:schemeClr val="tx1"/>
                          </a:solidFill>
                          <a:effectLst/>
                          <a:latin typeface="+mn-lt"/>
                          <a:ea typeface="ＭＳ Ｐゴシック" pitchFamily="-65" charset="-128"/>
                        </a:rPr>
                        <a:t> (</a:t>
                      </a:r>
                      <a:r>
                        <a:rPr kumimoji="0" lang="en-US" sz="1400" b="1" i="0" u="none" strike="noStrike" cap="none" normalizeH="0" baseline="0" dirty="0" err="1">
                          <a:ln>
                            <a:noFill/>
                          </a:ln>
                          <a:solidFill>
                            <a:schemeClr val="tx1"/>
                          </a:solidFill>
                          <a:effectLst/>
                          <a:latin typeface="+mn-lt"/>
                          <a:ea typeface="ＭＳ Ｐゴシック" pitchFamily="-65" charset="-128"/>
                        </a:rPr>
                        <a:t>Downadup</a:t>
                      </a:r>
                      <a:r>
                        <a:rPr kumimoji="0" lang="en-US" sz="1400" b="1" i="0" u="none" strike="noStrike" cap="none" normalizeH="0" baseline="0" dirty="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8"/>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2491454"/>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Popular vehicles include: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Downloads from untrusted sites or of untrusted software</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First discovery was </a:t>
            </a:r>
            <a:r>
              <a:rPr lang="en-US" sz="2200" dirty="0" err="1">
                <a:solidFill>
                  <a:schemeClr val="tx1"/>
                </a:solidFill>
                <a:effectLst>
                  <a:outerShdw blurRad="38100" dist="38100" dir="2700000" algn="tl">
                    <a:srgbClr val="0064E2"/>
                  </a:outerShdw>
                </a:effectLst>
                <a:ea typeface="ＭＳ Ｐゴシック" pitchFamily="-65" charset="-128"/>
              </a:rPr>
              <a:t>Cabir</a:t>
            </a:r>
            <a:r>
              <a:rPr lang="en-US" sz="2200" dirty="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Then </a:t>
            </a:r>
            <a:r>
              <a:rPr lang="en-US" sz="2200" dirty="0" err="1">
                <a:solidFill>
                  <a:schemeClr val="tx1"/>
                </a:solidFill>
                <a:effectLst>
                  <a:outerShdw blurRad="38100" dist="38100" dir="2700000" algn="tl">
                    <a:srgbClr val="0064E2"/>
                  </a:outerShdw>
                </a:effectLst>
                <a:ea typeface="ＭＳ Ｐゴシック" pitchFamily="-65" charset="-128"/>
              </a:rPr>
              <a:t>Lasco</a:t>
            </a:r>
            <a:r>
              <a:rPr lang="en-US" sz="2200" dirty="0">
                <a:solidFill>
                  <a:schemeClr val="tx1"/>
                </a:solidFill>
                <a:effectLst>
                  <a:outerShdw blurRad="38100" dist="38100" dir="2700000" algn="tl">
                    <a:srgbClr val="0064E2"/>
                  </a:outerShdw>
                </a:effectLst>
                <a:ea typeface="ＭＳ Ｐゴシック" pitchFamily="-65" charset="-128"/>
              </a:rPr>
              <a:t> and </a:t>
            </a: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Watering-Hole Attacks</a:t>
            </a: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a:latin typeface="+mn-lt"/>
              </a:rPr>
              <a:t>A variant of drive-by-download used in highly targeted attacks</a:t>
            </a:r>
          </a:p>
          <a:p>
            <a:pPr>
              <a:buClr>
                <a:schemeClr val="accent6">
                  <a:lumMod val="40000"/>
                  <a:lumOff val="60000"/>
                </a:schemeClr>
              </a:buClr>
              <a:buSzPct val="140000"/>
            </a:pPr>
            <a:r>
              <a:rPr lang="en-US" dirty="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a:latin typeface="+mn-lt"/>
              </a:rPr>
              <a:t>They then wait for one of their intended victims to visit one of the compromised sites</a:t>
            </a:r>
          </a:p>
          <a:p>
            <a:pPr>
              <a:buClr>
                <a:schemeClr val="accent6">
                  <a:lumMod val="40000"/>
                  <a:lumOff val="60000"/>
                </a:schemeClr>
              </a:buClr>
              <a:buSzPct val="140000"/>
            </a:pPr>
            <a:r>
              <a:rPr lang="en-US" dirty="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a:latin typeface="+mn-lt"/>
              </a:rPr>
              <a:t>This greatly increases the likelihood of the site compromise remaining undetected</a:t>
            </a:r>
          </a:p>
        </p:txBody>
      </p:sp>
    </p:spTree>
    <p:extLst>
      <p:ext uri="{BB962C8B-B14F-4D97-AF65-F5344CB8AC3E}">
        <p14:creationId xmlns:p14="http://schemas.microsoft.com/office/powerpoint/2010/main" val="7736340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a:solidFill>
                  <a:schemeClr val="accent6">
                    <a:lumMod val="40000"/>
                    <a:lumOff val="60000"/>
                  </a:schemeClr>
                </a:solidFill>
              </a:rPr>
              <a:t>Malvertising</a:t>
            </a:r>
            <a:r>
              <a:rPr lang="en-US" dirty="0">
                <a:solidFill>
                  <a:schemeClr val="accent6">
                    <a:lumMod val="40000"/>
                    <a:lumOff val="60000"/>
                  </a:schemeClr>
                </a:solidFill>
              </a:rPr>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92080" y="2780928"/>
            <a:ext cx="3429000" cy="1292662"/>
          </a:xfrm>
        </p:spPr>
        <p:txBody>
          <a:bodyPr wrap="square" tIns="137160" numCol="1" anchorCtr="0" compatLnSpc="1">
            <a:prstTxWarp prst="textNoShape">
              <a:avLst/>
            </a:prstTxWarp>
            <a:spAutoFit/>
          </a:bodyPr>
          <a:lstStyle/>
          <a:p>
            <a:pPr eaLnBrk="1" fontAlgn="base" hangingPunct="1">
              <a:spcAft>
                <a:spcPct val="0"/>
              </a:spcAft>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cs typeface="ＭＳ Ｐゴシック" pitchFamily="-110" charset="-128"/>
              </a:rPr>
              <a:t>Malware Terminology</a:t>
            </a:r>
          </a:p>
        </p:txBody>
      </p:sp>
      <p:sp>
        <p:nvSpPr>
          <p:cNvPr id="31" name="TextBox 30"/>
          <p:cNvSpPr txBox="1"/>
          <p:nvPr/>
        </p:nvSpPr>
        <p:spPr>
          <a:xfrm>
            <a:off x="5292080" y="2204864"/>
            <a:ext cx="3505200" cy="646331"/>
          </a:xfrm>
          <a:prstGeom prst="rect">
            <a:avLst/>
          </a:prstGeom>
          <a:noFill/>
        </p:spPr>
        <p:txBody>
          <a:bodyPr wrap="square" rtlCol="0">
            <a:spAutoFit/>
          </a:bodyPr>
          <a:lstStyle/>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ＭＳ Ｐゴシック" pitchFamily="-110" charset="-128"/>
              </a:rPr>
              <a:t>Table 6.1</a:t>
            </a:r>
          </a:p>
        </p:txBody>
      </p:sp>
      <p:pic>
        <p:nvPicPr>
          <p:cNvPr id="2" name="Picture 1"/>
          <p:cNvPicPr>
            <a:picLocks noChangeAspect="1"/>
          </p:cNvPicPr>
          <p:nvPr/>
        </p:nvPicPr>
        <p:blipFill>
          <a:blip r:embed="rId3"/>
          <a:stretch>
            <a:fillRect/>
          </a:stretch>
        </p:blipFill>
        <p:spPr>
          <a:xfrm>
            <a:off x="0" y="1"/>
            <a:ext cx="4808925" cy="6845290"/>
          </a:xfrm>
          <a:prstGeom prst="rect">
            <a:avLst/>
          </a:prstGeom>
        </p:spPr>
      </p:pic>
      <p:pic>
        <p:nvPicPr>
          <p:cNvPr id="7" name="Picture 6"/>
          <p:cNvPicPr>
            <a:picLocks noChangeAspect="1"/>
          </p:cNvPicPr>
          <p:nvPr/>
        </p:nvPicPr>
        <p:blipFill>
          <a:blip r:embed="rId4"/>
          <a:stretch>
            <a:fillRect/>
          </a:stretch>
        </p:blipFill>
        <p:spPr>
          <a:xfrm>
            <a:off x="4949547" y="0"/>
            <a:ext cx="4220858" cy="2061964"/>
          </a:xfrm>
          <a:prstGeom prst="rect">
            <a:avLst/>
          </a:prstGeom>
        </p:spPr>
      </p:pic>
      <p:sp>
        <p:nvSpPr>
          <p:cNvPr id="8" name="TextBox 7"/>
          <p:cNvSpPr txBox="1"/>
          <p:nvPr/>
        </p:nvSpPr>
        <p:spPr>
          <a:xfrm>
            <a:off x="5026360" y="4181050"/>
            <a:ext cx="3960440" cy="276999"/>
          </a:xfrm>
          <a:prstGeom prst="rect">
            <a:avLst/>
          </a:prstGeom>
          <a:noFill/>
        </p:spPr>
        <p:txBody>
          <a:bodyPr wrap="square" rtlCol="0">
            <a:spAutoFit/>
          </a:bodyPr>
          <a:lstStyle/>
          <a:p>
            <a:r>
              <a:rPr lang="en-US" sz="1200" dirty="0">
                <a:latin typeface="+mj-lt"/>
              </a:rPr>
              <a:t>(Table can be found on </a:t>
            </a:r>
            <a:r>
              <a:rPr lang="en-US" sz="1200">
                <a:latin typeface="+mj-lt"/>
              </a:rPr>
              <a:t>page 185 in </a:t>
            </a:r>
            <a:r>
              <a:rPr lang="en-US" sz="1200" dirty="0">
                <a:latin typeface="+mj-lt"/>
              </a:rPr>
              <a:t>the textbook.)</a:t>
            </a:r>
          </a:p>
        </p:txBody>
      </p:sp>
    </p:spTree>
  </p:cSld>
  <p:clrMapOvr>
    <a:masterClrMapping/>
  </p:clrMapOvr>
  <p:transition spd="slow">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a:solidFill>
                  <a:schemeClr val="accent6">
                    <a:lumMod val="40000"/>
                    <a:lumOff val="60000"/>
                  </a:schemeClr>
                </a:solidFill>
              </a:rPr>
              <a:t>Clickjacking</a:t>
            </a:r>
            <a:r>
              <a:rPr lang="en-US" dirty="0">
                <a:solidFill>
                  <a:schemeClr val="accent6">
                    <a:lumMod val="40000"/>
                    <a:lumOff val="60000"/>
                  </a:schemeClr>
                </a:solidFill>
              </a:rPr>
              <a:t> </a:t>
            </a: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a:solidFill>
                  <a:schemeClr val="tx1"/>
                </a:solidFill>
                <a:latin typeface="+mn-lt"/>
              </a:rPr>
              <a:t>A user can be led to believe they are typing in the password to their email or bank account, but are instead typing into an invisible frame controlled by the attacker</a:t>
            </a: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Ransomware</a:t>
            </a: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a:t>WannaCry</a:t>
            </a:r>
            <a:endParaRPr lang="en-US" dirty="0"/>
          </a:p>
          <a:p>
            <a:pPr lvl="2">
              <a:buClr>
                <a:schemeClr val="accent6">
                  <a:lumMod val="60000"/>
                  <a:lumOff val="40000"/>
                </a:schemeClr>
              </a:buClr>
              <a:buSzPct val="140000"/>
            </a:pPr>
            <a:r>
              <a:rPr lang="en-US" dirty="0"/>
              <a:t>Infected a large number of systems in many countries in May 2017</a:t>
            </a:r>
          </a:p>
          <a:p>
            <a:pPr lvl="2">
              <a:buClr>
                <a:schemeClr val="accent6">
                  <a:lumMod val="60000"/>
                  <a:lumOff val="40000"/>
                </a:schemeClr>
              </a:buClr>
              <a:buSzPct val="140000"/>
            </a:pPr>
            <a:r>
              <a:rPr lang="en-US" dirty="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a:t>Targets widened beyond personal computer systems to include mobile devices and Linux servers</a:t>
            </a:r>
          </a:p>
          <a:p>
            <a:pPr lvl="2">
              <a:buClr>
                <a:schemeClr val="accent6">
                  <a:lumMod val="60000"/>
                  <a:lumOff val="40000"/>
                </a:schemeClr>
              </a:buClr>
              <a:buSzPct val="140000"/>
            </a:pPr>
            <a:r>
              <a:rPr lang="en-US" dirty="0"/>
              <a:t>Tactics such as threatening to publish sensitive personal information, or to permanently destroy the encryption key after a short period of time, are sometimes used to increase the pressure on the victim to pay up</a:t>
            </a:r>
          </a:p>
        </p:txBody>
      </p:sp>
    </p:spTree>
    <p:extLst>
      <p:ext uri="{BB962C8B-B14F-4D97-AF65-F5344CB8AC3E}">
        <p14:creationId xmlns:p14="http://schemas.microsoft.com/office/powerpoint/2010/main" val="139936031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Causes damage to physical equipment</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Code embedded in the malware that is set to “explode” when certain conditions are met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Botnet</a:t>
            </a:r>
            <a:r>
              <a:rPr lang="en-US" sz="2200" dirty="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Distributed denial-of-service (</a:t>
            </a:r>
            <a:r>
              <a:rPr lang="en-US" sz="1900" dirty="0" err="1">
                <a:latin typeface="+mn-lt"/>
                <a:ea typeface="ＭＳ Ｐゴシック" pitchFamily="-65" charset="-128"/>
              </a:rPr>
              <a:t>DDoS</a:t>
            </a:r>
            <a:r>
              <a:rPr lang="en-US" sz="1900" dirty="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Keylogging</a:t>
            </a:r>
            <a:endParaRPr lang="en-US" sz="1900" dirty="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Manipulating online polls/games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Distributed control mechanisms use peer-to-peer protocols to avoid a single point of failure</a:t>
            </a:r>
          </a:p>
          <a:p>
            <a:pPr eaLnBrk="1" hangingPunct="1">
              <a:lnSpc>
                <a:spcPct val="90000"/>
              </a:lnSpc>
            </a:pPr>
            <a:endParaRPr lang="en-US" sz="22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E-mail is crafted to specifically suit its                                              recipient, often quoting a range of information                                           to convince them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Also known as a </a:t>
            </a:r>
            <a:r>
              <a:rPr lang="en-US" i="1" dirty="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Maintenance hook </a:t>
            </a:r>
            <a:r>
              <a:rPr lang="en-US" dirty="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Difficult to implement operating system                          controls for backdoors in applications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Can add or change programs and files, monitor processes, send and receive network traffic, and get backdoor access on demand</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450" b="29001"/>
          <a:stretch/>
        </p:blipFill>
        <p:spPr>
          <a:xfrm>
            <a:off x="251520" y="332656"/>
            <a:ext cx="8579777" cy="5945702"/>
          </a:xfrm>
          <a:prstGeom prst="rect">
            <a:avLst/>
          </a:prstGeom>
          <a:solidFill>
            <a:schemeClr val="tx1"/>
          </a:solidFill>
        </p:spPr>
      </p:pic>
    </p:spTree>
  </p:cSld>
  <p:clrMapOvr>
    <a:masterClrMapping/>
  </p:clrMapOvr>
  <p:transition spd="slow">
    <p:pull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a:solidFill>
                  <a:schemeClr val="accent6">
                    <a:lumMod val="40000"/>
                    <a:lumOff val="60000"/>
                  </a:schemeClr>
                </a:solidFill>
              </a:rPr>
              <a:t>Sandbox Analysis</a:t>
            </a: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a:latin typeface="+mn-lt"/>
              </a:rPr>
              <a:t>Running potentially malicious code in an emulated sandbox or on a virtual machine</a:t>
            </a:r>
          </a:p>
          <a:p>
            <a:pPr>
              <a:buClr>
                <a:schemeClr val="accent6">
                  <a:lumMod val="60000"/>
                  <a:lumOff val="40000"/>
                </a:schemeClr>
              </a:buClr>
              <a:buSzPct val="140000"/>
            </a:pPr>
            <a:r>
              <a:rPr lang="en-US" dirty="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Two types of monitoring software</a:t>
            </a:r>
          </a:p>
          <a:p>
            <a:endParaRPr 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a:latin typeface="+mn-lt"/>
              </a:rPr>
              <a:t>Payload-information theft-</a:t>
            </a:r>
            <a:r>
              <a:rPr lang="en-AU" sz="2200" dirty="0" err="1">
                <a:latin typeface="+mn-lt"/>
              </a:rPr>
              <a:t>keyloggers</a:t>
            </a:r>
            <a:r>
              <a:rPr lang="en-AU" sz="2200" dirty="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a:latin typeface="+mn-lt"/>
              </a:rPr>
              <a:t>Distributed intelligence gathering approaches</a:t>
            </a: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a:latin typeface="+mn-lt"/>
              </a:rPr>
              <a:t>Advanced persistent threat</a:t>
            </a:r>
          </a:p>
          <a:p>
            <a:pPr>
              <a:buClr>
                <a:schemeClr val="accent6">
                  <a:lumMod val="60000"/>
                  <a:lumOff val="40000"/>
                </a:schemeClr>
              </a:buClr>
              <a:buSzPct val="140000"/>
              <a:buFont typeface="Arial" charset="0"/>
              <a:buChar char="•"/>
            </a:pPr>
            <a:r>
              <a:rPr lang="en-US" sz="2000" dirty="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Backdoor</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Rootkit</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Virtual machine and other external rootkits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a:solidFill>
                  <a:schemeClr val="accent6">
                    <a:lumMod val="40000"/>
                    <a:lumOff val="60000"/>
                  </a:schemeClr>
                </a:solidFill>
              </a:rPr>
              <a:t>Attack Kits</a:t>
            </a:r>
          </a:p>
        </p:txBody>
      </p:sp>
      <p:sp>
        <p:nvSpPr>
          <p:cNvPr id="3" name="Content Placeholder 2"/>
          <p:cNvSpPr>
            <a:spLocks noGrp="1"/>
          </p:cNvSpPr>
          <p:nvPr>
            <p:ph idx="1"/>
          </p:nvPr>
        </p:nvSpPr>
        <p:spPr>
          <a:xfrm>
            <a:off x="457200" y="1412776"/>
            <a:ext cx="8229600" cy="5328592"/>
          </a:xfrm>
        </p:spPr>
        <p:txBody>
          <a:bodyPr>
            <a:normAutofit/>
          </a:bodyPr>
          <a:lstStyle/>
          <a:p>
            <a:pPr>
              <a:buClr>
                <a:schemeClr val="accent6">
                  <a:lumMod val="60000"/>
                  <a:lumOff val="40000"/>
                </a:schemeClr>
              </a:buClr>
            </a:pPr>
            <a:r>
              <a:rPr lang="en-US" sz="2800" dirty="0">
                <a:latin typeface="+mn-lt"/>
              </a:rPr>
              <a:t>Initially the development and deployment of malware required considerable technical skill by software authors</a:t>
            </a:r>
          </a:p>
          <a:p>
            <a:pPr lvl="1">
              <a:buClr>
                <a:schemeClr val="accent6">
                  <a:lumMod val="60000"/>
                  <a:lumOff val="40000"/>
                </a:schemeClr>
              </a:buClr>
              <a:buFont typeface="Arial" charset="0"/>
              <a:buChar char="•"/>
            </a:pPr>
            <a:r>
              <a:rPr lang="en-US" sz="1800" dirty="0">
                <a:latin typeface="+mn-lt"/>
              </a:rPr>
              <a:t>The development of virus-creation toolkits in the early 1990s and then more general attack kits in the 2000s greatly assisted in the development and deployment of malware</a:t>
            </a:r>
          </a:p>
          <a:p>
            <a:pPr>
              <a:buClr>
                <a:schemeClr val="accent6">
                  <a:lumMod val="60000"/>
                  <a:lumOff val="40000"/>
                </a:schemeClr>
              </a:buClr>
            </a:pPr>
            <a:r>
              <a:rPr lang="en-US" sz="2800" dirty="0">
                <a:latin typeface="+mn-lt"/>
              </a:rPr>
              <a:t>Toolkits are often known as “</a:t>
            </a:r>
            <a:r>
              <a:rPr lang="en-US" sz="2800" dirty="0" err="1">
                <a:latin typeface="+mn-lt"/>
              </a:rPr>
              <a:t>crimeware</a:t>
            </a:r>
            <a:r>
              <a:rPr lang="en-US" sz="2800" dirty="0">
                <a:latin typeface="+mn-lt"/>
              </a:rPr>
              <a:t>”</a:t>
            </a:r>
          </a:p>
          <a:p>
            <a:pPr lvl="1">
              <a:buClr>
                <a:schemeClr val="accent6">
                  <a:lumMod val="60000"/>
                  <a:lumOff val="40000"/>
                </a:schemeClr>
              </a:buClr>
              <a:buFont typeface="Arial" charset="0"/>
              <a:buChar char="•"/>
            </a:pPr>
            <a:r>
              <a:rPr lang="en-US" sz="1800" dirty="0">
                <a:latin typeface="+mn-lt"/>
              </a:rPr>
              <a:t>Include a variety of propagation mechanisms and payload modules that even novices can deploy</a:t>
            </a:r>
          </a:p>
          <a:p>
            <a:pPr lvl="1">
              <a:buClr>
                <a:schemeClr val="accent6">
                  <a:lumMod val="60000"/>
                  <a:lumOff val="40000"/>
                </a:schemeClr>
              </a:buClr>
              <a:buFont typeface="Arial" charset="0"/>
              <a:buChar char="•"/>
            </a:pPr>
            <a:r>
              <a:rPr lang="en-US" sz="1800" dirty="0">
                <a:latin typeface="+mn-lt"/>
              </a:rPr>
              <a:t>Variants that can be generated by attackers using these toolkits creates a significant problem for those defending systems against them</a:t>
            </a:r>
          </a:p>
          <a:p>
            <a:pPr>
              <a:buClr>
                <a:schemeClr val="accent6">
                  <a:lumMod val="60000"/>
                  <a:lumOff val="40000"/>
                </a:schemeClr>
              </a:buClr>
            </a:pPr>
            <a:r>
              <a:rPr lang="en-US" sz="2800" dirty="0">
                <a:latin typeface="+mn-lt"/>
              </a:rPr>
              <a:t>Examples are:</a:t>
            </a:r>
          </a:p>
          <a:p>
            <a:pPr lvl="1">
              <a:buClr>
                <a:schemeClr val="accent6">
                  <a:lumMod val="60000"/>
                  <a:lumOff val="40000"/>
                </a:schemeClr>
              </a:buClr>
              <a:buFont typeface="Arial" charset="0"/>
              <a:buChar char="•"/>
            </a:pPr>
            <a:r>
              <a:rPr lang="en-US" sz="1800" dirty="0">
                <a:latin typeface="+mn-lt"/>
              </a:rPr>
              <a:t>Zeus</a:t>
            </a:r>
          </a:p>
          <a:p>
            <a:pPr lvl="1">
              <a:buClr>
                <a:schemeClr val="accent6">
                  <a:lumMod val="60000"/>
                  <a:lumOff val="40000"/>
                </a:schemeClr>
              </a:buClr>
              <a:buFont typeface="Arial" charset="0"/>
              <a:buChar char="•"/>
            </a:pPr>
            <a:r>
              <a:rPr lang="en-US" sz="1800" dirty="0">
                <a:latin typeface="+mn-lt"/>
              </a:rPr>
              <a:t>Angler</a:t>
            </a:r>
          </a:p>
        </p:txBody>
      </p:sp>
    </p:spTree>
    <p:extLst>
      <p:ext uri="{BB962C8B-B14F-4D97-AF65-F5344CB8AC3E}">
        <p14:creationId xmlns:p14="http://schemas.microsoft.com/office/powerpoint/2010/main" val="247623748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Attack Sources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pPr>
              <a:spcBef>
                <a:spcPts val="600"/>
              </a:spcBef>
              <a:buClr>
                <a:schemeClr val="accent6">
                  <a:lumMod val="60000"/>
                  <a:lumOff val="40000"/>
                </a:schemeClr>
              </a:buClr>
            </a:pPr>
            <a:r>
              <a:rPr lang="en-US" dirty="0">
                <a:solidFill>
                  <a:schemeClr val="tx1"/>
                </a:solidFill>
                <a:latin typeface="+mn-lt"/>
              </a:rPr>
              <a:t>Another significant malware development is the change from attackers being individuals often motivated to demonstrate their technical competence to their peers to more organized and dangerous attack sources such as:</a:t>
            </a: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r>
              <a:rPr lang="en-US" dirty="0">
                <a:solidFill>
                  <a:schemeClr val="tx1"/>
                </a:solidFill>
                <a:latin typeface="+mn-lt"/>
              </a:rPr>
              <a:t>This has significantly changed the resources available and motivation behind the rise of malware and has led to development of a large underground economy involving the sale of attack kits, access to compromised hosts, and to stolen information</a:t>
            </a:r>
          </a:p>
        </p:txBody>
      </p:sp>
      <p:graphicFrame>
        <p:nvGraphicFramePr>
          <p:cNvPr id="4" name="Diagram 3"/>
          <p:cNvGraphicFramePr/>
          <p:nvPr>
            <p:extLst>
              <p:ext uri="{D42A27DB-BD31-4B8C-83A1-F6EECF244321}">
                <p14:modId xmlns:p14="http://schemas.microsoft.com/office/powerpoint/2010/main" val="1439284678"/>
              </p:ext>
            </p:extLst>
          </p:nvPr>
        </p:nvGraphicFramePr>
        <p:xfrm>
          <a:off x="488731" y="1870841"/>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0705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a:solidFill>
                  <a:schemeClr val="accent6">
                    <a:lumMod val="40000"/>
                    <a:lumOff val="60000"/>
                  </a:schemeClr>
                </a:solidFill>
              </a:rPr>
              <a:t>Advanced Persistent Threats (APTs)</a:t>
            </a:r>
          </a:p>
        </p:txBody>
      </p:sp>
      <p:sp>
        <p:nvSpPr>
          <p:cNvPr id="3" name="Content Placeholder 2"/>
          <p:cNvSpPr>
            <a:spLocks noGrp="1"/>
          </p:cNvSpPr>
          <p:nvPr>
            <p:ph idx="1"/>
          </p:nvPr>
        </p:nvSpPr>
        <p:spPr>
          <a:xfrm>
            <a:off x="405880" y="2060848"/>
            <a:ext cx="8352928" cy="4797152"/>
          </a:xfrm>
        </p:spPr>
        <p:txBody>
          <a:bodyPr/>
          <a:lstStyle/>
          <a:p>
            <a:pPr>
              <a:spcBef>
                <a:spcPts val="776"/>
              </a:spcBef>
              <a:buClr>
                <a:schemeClr val="accent6">
                  <a:lumMod val="60000"/>
                  <a:lumOff val="40000"/>
                </a:schemeClr>
              </a:buClr>
            </a:pPr>
            <a:r>
              <a:rPr lang="en-US" dirty="0">
                <a:latin typeface="+mn-lt"/>
              </a:rPr>
              <a:t>Well-resourced, persistent application of a wide variety of intrusion technologies and malware to selected targets (usually business or political)</a:t>
            </a:r>
          </a:p>
          <a:p>
            <a:pPr>
              <a:spcBef>
                <a:spcPts val="776"/>
              </a:spcBef>
              <a:buClr>
                <a:schemeClr val="accent6">
                  <a:lumMod val="60000"/>
                  <a:lumOff val="40000"/>
                </a:schemeClr>
              </a:buClr>
            </a:pPr>
            <a:r>
              <a:rPr lang="en-US" dirty="0">
                <a:latin typeface="+mn-lt"/>
              </a:rPr>
              <a:t>Typically attributed to state-sponsored organizations and criminal enterprises</a:t>
            </a:r>
          </a:p>
          <a:p>
            <a:pPr>
              <a:spcBef>
                <a:spcPts val="776"/>
              </a:spcBef>
              <a:buClr>
                <a:schemeClr val="accent6">
                  <a:lumMod val="60000"/>
                  <a:lumOff val="40000"/>
                </a:schemeClr>
              </a:buClr>
            </a:pPr>
            <a:r>
              <a:rPr lang="en-US" dirty="0">
                <a:latin typeface="+mn-lt"/>
              </a:rPr>
              <a:t>Differ from other types of attack by their careful target selection and stealthy intrusion efforts over extended periods</a:t>
            </a:r>
          </a:p>
          <a:p>
            <a:pPr>
              <a:spcBef>
                <a:spcPts val="776"/>
              </a:spcBef>
              <a:buClr>
                <a:schemeClr val="accent6">
                  <a:lumMod val="60000"/>
                  <a:lumOff val="40000"/>
                </a:schemeClr>
              </a:buClr>
            </a:pPr>
            <a:r>
              <a:rPr lang="en-US" dirty="0">
                <a:latin typeface="+mn-lt"/>
              </a:rPr>
              <a:t>High profile attacks include Aurora, RSA, APT1, and </a:t>
            </a:r>
            <a:r>
              <a:rPr lang="en-US" dirty="0" err="1">
                <a:latin typeface="+mn-lt"/>
              </a:rPr>
              <a:t>Stuxnet</a:t>
            </a:r>
            <a:endParaRPr lang="en-US" dirty="0">
              <a:latin typeface="+mn-lt"/>
            </a:endParaRPr>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solidFill>
                  <a:schemeClr val="accent6">
                    <a:lumMod val="40000"/>
                    <a:lumOff val="60000"/>
                  </a:schemeClr>
                </a:solidFill>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12712"/>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16346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17611</TotalTime>
  <Words>21979</Words>
  <Application>Microsoft Macintosh PowerPoint</Application>
  <PresentationFormat>On-screen Show (4:3)</PresentationFormat>
  <Paragraphs>2069</Paragraphs>
  <Slides>48</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Malware</vt:lpstr>
      <vt:lpstr>Malware Terminology</vt:lpstr>
      <vt:lpstr>Classification of Malware</vt:lpstr>
      <vt:lpstr>Types of Malicious Software (Malware)</vt:lpstr>
      <vt:lpstr>Attack Kits</vt:lpstr>
      <vt:lpstr>Attack Sources</vt:lpstr>
      <vt:lpstr>Advanced Persistent Threats (APTs)</vt:lpstr>
      <vt:lpstr>APT Characteristics</vt:lpstr>
      <vt:lpstr>APT Attacks</vt:lpstr>
      <vt:lpstr>Viruses</vt:lpstr>
      <vt:lpstr>Virus Components</vt:lpstr>
      <vt:lpstr>Virus Phases</vt:lpstr>
      <vt:lpstr>Macro and Scripting Viruses</vt:lpstr>
      <vt:lpstr>PowerPoint Presentation</vt:lpstr>
      <vt:lpstr>Virus Classifications</vt:lpstr>
      <vt:lpstr>Worms</vt:lpstr>
      <vt:lpstr>Worm Replication</vt:lpstr>
      <vt:lpstr>Target Discovery</vt:lpstr>
      <vt:lpstr>PowerPoint Presentation</vt:lpstr>
      <vt:lpstr>Morris Worm</vt:lpstr>
      <vt:lpstr>Recent Worm Attacks</vt:lpstr>
      <vt:lpstr>WannaCry</vt:lpstr>
      <vt:lpstr>PowerPoint Presentation</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Presentation</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Bojan Bozic</cp:lastModifiedBy>
  <cp:revision>214</cp:revision>
  <dcterms:created xsi:type="dcterms:W3CDTF">2014-08-24T18:34:20Z</dcterms:created>
  <dcterms:modified xsi:type="dcterms:W3CDTF">2020-02-11T18:41:53Z</dcterms:modified>
  <cp:category/>
</cp:coreProperties>
</file>