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sldIdLst>
    <p:sldId id="393" r:id="rId2"/>
    <p:sldId id="391" r:id="rId3"/>
    <p:sldId id="363" r:id="rId4"/>
    <p:sldId id="364" r:id="rId5"/>
    <p:sldId id="384" r:id="rId6"/>
    <p:sldId id="365" r:id="rId7"/>
    <p:sldId id="366" r:id="rId8"/>
    <p:sldId id="367" r:id="rId9"/>
    <p:sldId id="368" r:id="rId10"/>
    <p:sldId id="386" r:id="rId11"/>
    <p:sldId id="369" r:id="rId12"/>
    <p:sldId id="370" r:id="rId13"/>
    <p:sldId id="372" r:id="rId14"/>
    <p:sldId id="394" r:id="rId15"/>
    <p:sldId id="371" r:id="rId16"/>
    <p:sldId id="373" r:id="rId17"/>
    <p:sldId id="395" r:id="rId18"/>
    <p:sldId id="374" r:id="rId19"/>
    <p:sldId id="387" r:id="rId20"/>
    <p:sldId id="396" r:id="rId21"/>
    <p:sldId id="397" r:id="rId22"/>
    <p:sldId id="375" r:id="rId23"/>
    <p:sldId id="376" r:id="rId24"/>
    <p:sldId id="377" r:id="rId25"/>
    <p:sldId id="378" r:id="rId26"/>
    <p:sldId id="379" r:id="rId27"/>
    <p:sldId id="389" r:id="rId28"/>
    <p:sldId id="392"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A015"/>
    <a:srgbClr val="0E0A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5"/>
    <p:restoredTop sz="85580" autoAdjust="0"/>
  </p:normalViewPr>
  <p:slideViewPr>
    <p:cSldViewPr>
      <p:cViewPr varScale="1">
        <p:scale>
          <a:sx n="62" d="100"/>
          <a:sy n="62" d="100"/>
        </p:scale>
        <p:origin x="-8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40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6">
            <a:lumMod val="75000"/>
          </a:schemeClr>
        </a:solidFill>
        <a:ln>
          <a:solidFill>
            <a:schemeClr val="accent6">
              <a:lumMod val="50000"/>
            </a:schemeClr>
          </a:solidFill>
        </a:ln>
        <a:effectLst/>
      </dgm:spPr>
      <dgm:t>
        <a:bodyPr/>
        <a:lstStyle/>
        <a:p>
          <a:r>
            <a:rPr lang="en-US" sz="2400" dirty="0" smtClean="0">
              <a:solidFill>
                <a:srgbClr val="000000"/>
              </a:solidFill>
              <a:latin typeface="+mn-lt"/>
            </a:rPr>
            <a:t>Requirements:</a:t>
          </a:r>
          <a:endParaRPr lang="en-US" sz="2400" dirty="0">
            <a:solidFill>
              <a:srgbClr val="000000"/>
            </a:solidFill>
            <a:latin typeface="+mn-lt"/>
          </a:endParaRP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smtClean="0">
              <a:latin typeface="+mn-lt"/>
            </a:rPr>
            <a:t>Must support hash value lengths of 224, 256,384,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smtClean="0">
              <a:latin typeface="+mn-lt"/>
            </a:rPr>
            <a:t>Algorithm must process small blocks at a time instead of requiring the entire message to be buffered in memory before processing it</a:t>
          </a:r>
          <a:endParaRPr lang="en-US" dirty="0">
            <a:latin typeface="+mn-lt"/>
          </a:endParaRP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t>
        <a:bodyPr/>
        <a:lstStyle/>
        <a:p>
          <a:endParaRPr lang="en-US"/>
        </a:p>
      </dgm:t>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t>
        <a:bodyPr/>
        <a:lstStyle/>
        <a:p>
          <a:endParaRPr lang="en-US"/>
        </a:p>
      </dgm:t>
    </dgm:pt>
    <dgm:pt modelId="{C1427EF6-B4BE-9449-A3C7-FDA54683AAC4}" type="pres">
      <dgm:prSet presAssocID="{39DC7D48-D2C7-4C4B-A19C-E44784AA8FF4}" presName="desTx" presStyleLbl="alignAccFollowNode1" presStyleIdx="0" presStyleCnt="1">
        <dgm:presLayoutVars>
          <dgm:bulletEnabled val="1"/>
        </dgm:presLayoutVars>
      </dgm:prSet>
      <dgm:spPr/>
      <dgm:t>
        <a:bodyPr/>
        <a:lstStyle/>
        <a:p>
          <a:endParaRPr lang="en-US"/>
        </a:p>
      </dgm:t>
    </dgm:pt>
  </dgm:ptLst>
  <dgm:cxnLst>
    <dgm:cxn modelId="{99801050-A105-7A46-85BC-4B0895EB82C0}" srcId="{39DC7D48-D2C7-4C4B-A19C-E44784AA8FF4}" destId="{AAE9E5BE-7052-274D-9A2B-938570156E92}" srcOrd="0" destOrd="0" parTransId="{95B227E1-BBA7-8D49-9729-609F8DD79EEE}" sibTransId="{34FE7BAB-BF9D-714D-BA72-5BF0489F74DB}"/>
    <dgm:cxn modelId="{A28D6276-C220-6C47-97F7-6C2DF63E2392}" srcId="{39DC7D48-D2C7-4C4B-A19C-E44784AA8FF4}" destId="{2DF29B37-169F-E948-8296-D5E9686972CE}" srcOrd="1" destOrd="0" parTransId="{48E7E92F-108E-F841-8155-E29C0FF6C7FF}" sibTransId="{25AC8E03-3353-BE42-A3FD-ABE7E6B4C689}"/>
    <dgm:cxn modelId="{B1178D75-E940-384F-9448-DCD6825E4CCD}" type="presOf" srcId="{AAE9E5BE-7052-274D-9A2B-938570156E92}" destId="{C1427EF6-B4BE-9449-A3C7-FDA54683AAC4}" srcOrd="0" destOrd="0" presId="urn:microsoft.com/office/officeart/2005/8/layout/hList1"/>
    <dgm:cxn modelId="{7E96051F-3125-624D-99D4-5A0FC5F06B33}" type="presOf" srcId="{60DA64C4-4AF9-AB47-9E47-4B29C7E127B7}" destId="{7DCBA178-F9DC-7A45-88CD-1321E8FB3B4B}" srcOrd="0" destOrd="0" presId="urn:microsoft.com/office/officeart/2005/8/layout/hList1"/>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934EBBC3-4328-4C42-8D87-3686E30D5C77}" srcId="{60DA64C4-4AF9-AB47-9E47-4B29C7E127B7}" destId="{39DC7D48-D2C7-4C4B-A19C-E44784AA8FF4}" srcOrd="0" destOrd="0" parTransId="{EEBB10BA-88CF-4744-A8C1-83513E377488}" sibTransId="{52933E99-E592-9044-922D-9DA3282655F5}"/>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5"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a:solidFill>
          <a:schemeClr val="accent3">
            <a:lumMod val="75000"/>
          </a:schemeClr>
        </a:solidFill>
      </dgm:spPr>
      <dgm:t>
        <a:bodyPr/>
        <a:lstStyle/>
        <a:p>
          <a:pPr rtl="0"/>
          <a:r>
            <a:rPr lang="en-US" b="1" dirty="0" smtClean="0">
              <a:solidFill>
                <a:srgbClr val="000000"/>
              </a:solidFill>
            </a:rPr>
            <a:t>To use, without modifications, available hash functions</a:t>
          </a:r>
          <a:endParaRPr lang="en-US" b="1" dirty="0">
            <a:solidFill>
              <a:srgbClr val="000000"/>
            </a:solidFill>
          </a:endParaRP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a:solidFill>
          <a:schemeClr val="accent6">
            <a:lumMod val="75000"/>
          </a:schemeClr>
        </a:solidFill>
      </dgm:spPr>
      <dgm:t>
        <a:bodyPr/>
        <a:lstStyle/>
        <a:p>
          <a:pPr rtl="0"/>
          <a:r>
            <a:rPr lang="en-US" b="1" dirty="0" smtClean="0">
              <a:solidFill>
                <a:srgbClr val="000000"/>
              </a:solidFill>
            </a:rPr>
            <a:t>To allow for easy </a:t>
          </a:r>
          <a:r>
            <a:rPr lang="en-US" b="1" dirty="0" err="1" smtClean="0">
              <a:solidFill>
                <a:srgbClr val="000000"/>
              </a:solidFill>
            </a:rPr>
            <a:t>replaceability</a:t>
          </a:r>
          <a:r>
            <a:rPr lang="en-US" b="1" dirty="0" smtClean="0">
              <a:solidFill>
                <a:srgbClr val="000000"/>
              </a:solidFill>
            </a:rPr>
            <a:t> of the embedded hash function in case faster or more secure hash functions are found or required</a:t>
          </a:r>
          <a:endParaRPr lang="en-US" b="1" dirty="0">
            <a:solidFill>
              <a:srgbClr val="000000"/>
            </a:solidFill>
          </a:endParaRP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a:solidFill>
          <a:schemeClr val="accent5">
            <a:lumMod val="75000"/>
          </a:schemeClr>
        </a:solidFill>
      </dgm:spPr>
      <dgm:t>
        <a:bodyPr/>
        <a:lstStyle/>
        <a:p>
          <a:pPr rtl="0"/>
          <a:r>
            <a:rPr lang="en-US" b="1" dirty="0" smtClean="0">
              <a:solidFill>
                <a:srgbClr val="000000"/>
              </a:solidFill>
            </a:rPr>
            <a:t>To preserve the original performance of the hash function without incurring a significant degradation</a:t>
          </a:r>
          <a:endParaRPr lang="en-US" b="1" dirty="0">
            <a:solidFill>
              <a:srgbClr val="000000"/>
            </a:solidFill>
          </a:endParaRP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a:solidFill>
          <a:schemeClr val="accent5">
            <a:lumMod val="75000"/>
          </a:schemeClr>
        </a:solidFill>
      </dgm:spPr>
      <dgm:t>
        <a:bodyPr/>
        <a:lstStyle/>
        <a:p>
          <a:pPr rtl="0"/>
          <a:r>
            <a:rPr lang="en-US" b="1" dirty="0" smtClean="0">
              <a:solidFill>
                <a:srgbClr val="000000"/>
              </a:solidFill>
            </a:rPr>
            <a:t>To use and handle keys in a simple way</a:t>
          </a:r>
          <a:endParaRPr lang="en-US" b="1" dirty="0">
            <a:solidFill>
              <a:srgbClr val="000000"/>
            </a:solidFill>
          </a:endParaRP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a:solidFill>
          <a:schemeClr val="accent3">
            <a:lumMod val="75000"/>
          </a:schemeClr>
        </a:solidFill>
      </dgm:spPr>
      <dgm:t>
        <a:bodyPr/>
        <a:lstStyle/>
        <a:p>
          <a:pPr rtl="0"/>
          <a:r>
            <a:rPr lang="en-US" b="1" dirty="0" smtClean="0">
              <a:solidFill>
                <a:srgbClr val="000000"/>
              </a:solidFill>
            </a:rPr>
            <a:t>To have a well-understood cryptographic analysis of the strength of the authentication mechanism based on reasonable assumptions on the embedded hash function</a:t>
          </a:r>
          <a:endParaRPr lang="en-US" b="1" dirty="0">
            <a:solidFill>
              <a:srgbClr val="000000"/>
            </a:solidFill>
          </a:endParaRP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t>
        <a:bodyPr/>
        <a:lstStyle/>
        <a:p>
          <a:endParaRPr lang="en-US"/>
        </a:p>
      </dgm:t>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t>
        <a:bodyPr/>
        <a:lstStyle/>
        <a:p>
          <a:endParaRPr lang="en-US"/>
        </a:p>
      </dgm:t>
    </dgm:pt>
    <dgm:pt modelId="{3641EBBC-AC93-604C-A2B5-82DF57140939}" type="pres">
      <dgm:prSet presAssocID="{576C5C94-8E62-564C-8B08-081FCFF1D683}" presName="sibTrans" presStyleCnt="0"/>
      <dgm:spPr/>
      <dgm:t>
        <a:bodyPr/>
        <a:lstStyle/>
        <a:p>
          <a:endParaRPr lang="en-US"/>
        </a:p>
      </dgm:t>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t>
        <a:bodyPr/>
        <a:lstStyle/>
        <a:p>
          <a:endParaRPr lang="en-US"/>
        </a:p>
      </dgm:t>
    </dgm:pt>
    <dgm:pt modelId="{D8E0AF35-DF64-B444-B108-77A12F8A910D}" type="pres">
      <dgm:prSet presAssocID="{3D2D3F78-7624-6C48-8C47-CB249C4DC9C1}" presName="sibTrans" presStyleCnt="0"/>
      <dgm:spPr/>
      <dgm:t>
        <a:bodyPr/>
        <a:lstStyle/>
        <a:p>
          <a:endParaRPr lang="en-US"/>
        </a:p>
      </dgm:t>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t>
        <a:bodyPr/>
        <a:lstStyle/>
        <a:p>
          <a:endParaRPr lang="en-US"/>
        </a:p>
      </dgm:t>
    </dgm:pt>
    <dgm:pt modelId="{314E76AC-A9E7-E147-8BC4-150C87159005}" type="pres">
      <dgm:prSet presAssocID="{CE6A9677-8EBE-5C4D-94DA-06445F39560B}" presName="sibTrans" presStyleCnt="0"/>
      <dgm:spPr/>
      <dgm:t>
        <a:bodyPr/>
        <a:lstStyle/>
        <a:p>
          <a:endParaRPr lang="en-US"/>
        </a:p>
      </dgm:t>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t>
        <a:bodyPr/>
        <a:lstStyle/>
        <a:p>
          <a:endParaRPr lang="en-US"/>
        </a:p>
      </dgm:t>
    </dgm:pt>
    <dgm:pt modelId="{8DFD5BCF-9B25-9D48-B90D-21258D6C22D8}" type="pres">
      <dgm:prSet presAssocID="{FFB8608A-3D52-DD43-A397-908A852469D6}" presName="sibTrans" presStyleCnt="0"/>
      <dgm:spPr/>
      <dgm:t>
        <a:bodyPr/>
        <a:lstStyle/>
        <a:p>
          <a:endParaRPr lang="en-US"/>
        </a:p>
      </dgm:t>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t>
        <a:bodyPr/>
        <a:lstStyle/>
        <a:p>
          <a:endParaRPr lang="en-US"/>
        </a:p>
      </dgm:t>
    </dgm:pt>
  </dgm:ptLst>
  <dgm:cxnLst>
    <dgm:cxn modelId="{D691D631-6267-E74D-998C-BF44082FFFF4}" srcId="{1BF3E682-F258-2142-923B-C121E60DE550}" destId="{8D6F6B3E-04EE-1D43-9A84-76B38B37B1E1}" srcOrd="1" destOrd="0" parTransId="{23C6F4C4-49F7-5640-A74A-9EC49D869636}" sibTransId="{3D2D3F78-7624-6C48-8C47-CB249C4DC9C1}"/>
    <dgm:cxn modelId="{32D9A822-B07D-2A4F-8DD0-AC214AD6C662}" type="presOf" srcId="{3D805FD8-01F5-A54A-8523-BF1DAB89F6EB}" destId="{DF41FF5F-AB9E-5A4E-B266-882301A17D50}" srcOrd="0" destOrd="0" presId="urn:microsoft.com/office/officeart/2005/8/layout/default#15"/>
    <dgm:cxn modelId="{ADFED039-7118-9D42-BFE9-600EC74F06A6}" type="presOf" srcId="{0BE151A8-5624-B64D-B24B-2767149FA27E}" destId="{665846AA-141D-064E-A0C2-659E05A5E37A}" srcOrd="0" destOrd="0" presId="urn:microsoft.com/office/officeart/2005/8/layout/default#15"/>
    <dgm:cxn modelId="{47E4F43F-3B68-C748-9108-66ADC1A56329}" type="presOf" srcId="{8D6F6B3E-04EE-1D43-9A84-76B38B37B1E1}" destId="{DB0048BC-421F-064C-B95F-6FBED250CD93}" srcOrd="0" destOrd="0" presId="urn:microsoft.com/office/officeart/2005/8/layout/default#15"/>
    <dgm:cxn modelId="{A8373093-D572-674E-9DAF-4F72AF3DC3DB}" type="presOf" srcId="{1BF3E682-F258-2142-923B-C121E60DE550}" destId="{434A2226-F010-C54C-95D9-A78201F72428}" srcOrd="0" destOrd="0" presId="urn:microsoft.com/office/officeart/2005/8/layout/default#15"/>
    <dgm:cxn modelId="{4648A387-64C0-4A49-9497-BA4042C8B855}" srcId="{1BF3E682-F258-2142-923B-C121E60DE550}" destId="{C74F8CF7-A916-2342-B7D4-7F6719156316}" srcOrd="4" destOrd="0" parTransId="{D8689A69-ADB1-E54B-9E80-2D8A982CB526}" sibTransId="{8CD33620-4F4A-DA41-B43E-145D3FF4EA53}"/>
    <dgm:cxn modelId="{9A7CA49C-359E-764A-A7E7-D9DEC833076E}" type="presOf" srcId="{C74F8CF7-A916-2342-B7D4-7F6719156316}" destId="{8FBF3D65-BBA9-9D44-9D97-B4DDE0D99CA3}" srcOrd="0" destOrd="0" presId="urn:microsoft.com/office/officeart/2005/8/layout/default#15"/>
    <dgm:cxn modelId="{0373D4D8-991E-B44A-8FDC-84A3E54ABC16}" srcId="{1BF3E682-F258-2142-923B-C121E60DE550}" destId="{3D805FD8-01F5-A54A-8523-BF1DAB89F6EB}" srcOrd="2" destOrd="0" parTransId="{1FDC00E8-CA06-024E-8307-2293A563793B}" sibTransId="{CE6A9677-8EBE-5C4D-94DA-06445F39560B}"/>
    <dgm:cxn modelId="{1587E93E-E0B4-8C4F-90E4-DA72A36FAF34}" type="presOf" srcId="{23B26163-E3B9-E14E-9908-82F45135238C}" destId="{D62BA33E-B455-D645-95E7-B937A10E158E}" srcOrd="0" destOrd="0" presId="urn:microsoft.com/office/officeart/2005/8/layout/default#15"/>
    <dgm:cxn modelId="{266E5DE4-2E14-1149-81F0-ACEB56118A84}" srcId="{1BF3E682-F258-2142-923B-C121E60DE550}" destId="{23B26163-E3B9-E14E-9908-82F45135238C}" srcOrd="3" destOrd="0" parTransId="{61B744F6-8C32-DA47-A54F-1CC2E0CF5770}" sibTransId="{FFB8608A-3D52-DD43-A397-908A852469D6}"/>
    <dgm:cxn modelId="{5D6CBD84-6B7A-8544-9F39-DBC4DD0DFB30}" srcId="{1BF3E682-F258-2142-923B-C121E60DE550}" destId="{0BE151A8-5624-B64D-B24B-2767149FA27E}" srcOrd="0" destOrd="0" parTransId="{C8750D1D-417E-DF48-863D-A45A0855E8F7}" sibTransId="{576C5C94-8E62-564C-8B08-081FCFF1D683}"/>
    <dgm:cxn modelId="{0D20B02F-2130-654A-A4CB-97E452F94FB2}" type="presParOf" srcId="{434A2226-F010-C54C-95D9-A78201F72428}" destId="{665846AA-141D-064E-A0C2-659E05A5E37A}" srcOrd="0" destOrd="0" presId="urn:microsoft.com/office/officeart/2005/8/layout/default#15"/>
    <dgm:cxn modelId="{6BF71A54-0E45-2549-B8EA-1A62B05B8BD3}" type="presParOf" srcId="{434A2226-F010-C54C-95D9-A78201F72428}" destId="{3641EBBC-AC93-604C-A2B5-82DF57140939}" srcOrd="1" destOrd="0" presId="urn:microsoft.com/office/officeart/2005/8/layout/default#15"/>
    <dgm:cxn modelId="{71A535A0-8BC7-4048-B415-0E0C8AD5CE5C}" type="presParOf" srcId="{434A2226-F010-C54C-95D9-A78201F72428}" destId="{DB0048BC-421F-064C-B95F-6FBED250CD93}" srcOrd="2" destOrd="0" presId="urn:microsoft.com/office/officeart/2005/8/layout/default#15"/>
    <dgm:cxn modelId="{7420BE88-A324-0D4D-B12E-B256196EAD63}" type="presParOf" srcId="{434A2226-F010-C54C-95D9-A78201F72428}" destId="{D8E0AF35-DF64-B444-B108-77A12F8A910D}" srcOrd="3" destOrd="0" presId="urn:microsoft.com/office/officeart/2005/8/layout/default#15"/>
    <dgm:cxn modelId="{8BC0C297-53CC-364A-B236-891687A9268F}" type="presParOf" srcId="{434A2226-F010-C54C-95D9-A78201F72428}" destId="{DF41FF5F-AB9E-5A4E-B266-882301A17D50}" srcOrd="4" destOrd="0" presId="urn:microsoft.com/office/officeart/2005/8/layout/default#15"/>
    <dgm:cxn modelId="{E3C68FF3-C4CA-D64F-85AA-57BE356242D8}" type="presParOf" srcId="{434A2226-F010-C54C-95D9-A78201F72428}" destId="{314E76AC-A9E7-E147-8BC4-150C87159005}" srcOrd="5" destOrd="0" presId="urn:microsoft.com/office/officeart/2005/8/layout/default#15"/>
    <dgm:cxn modelId="{D278FFBE-48E6-0946-A572-23D865ECEFA8}" type="presParOf" srcId="{434A2226-F010-C54C-95D9-A78201F72428}" destId="{D62BA33E-B455-D645-95E7-B937A10E158E}" srcOrd="6" destOrd="0" presId="urn:microsoft.com/office/officeart/2005/8/layout/default#15"/>
    <dgm:cxn modelId="{A343379A-07EC-C343-98C6-FC14B89F6E32}" type="presParOf" srcId="{434A2226-F010-C54C-95D9-A78201F72428}" destId="{8DFD5BCF-9B25-9D48-B90D-21258D6C22D8}" srcOrd="7" destOrd="0" presId="urn:microsoft.com/office/officeart/2005/8/layout/default#15"/>
    <dgm:cxn modelId="{45E44CBA-F715-8348-8F42-41F464B945F9}" type="presParOf" srcId="{434A2226-F010-C54C-95D9-A78201F72428}" destId="{8FBF3D65-BBA9-9D44-9D97-B4DDE0D99CA3}" srcOrd="8" destOrd="0" presId="urn:microsoft.com/office/officeart/2005/8/layout/default#1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a:solidFill>
          <a:schemeClr val="accent3">
            <a:lumMod val="75000"/>
          </a:schemeClr>
        </a:solidFill>
      </dgm:spPr>
      <dgm:t>
        <a:bodyPr/>
        <a:lstStyle/>
        <a:p>
          <a:pPr algn="ctr" rtl="0"/>
          <a:r>
            <a:rPr lang="en-US" b="0" dirty="0" smtClean="0">
              <a:solidFill>
                <a:schemeClr val="bg1"/>
              </a:solidFill>
              <a:latin typeface="+mn-lt"/>
            </a:rPr>
            <a:t>Brute force</a:t>
          </a:r>
          <a:endParaRPr lang="en-US" b="0" dirty="0">
            <a:solidFill>
              <a:schemeClr val="bg1"/>
            </a:solidFill>
            <a:latin typeface="+mn-lt"/>
          </a:endParaRP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a:ln>
          <a:solidFill>
            <a:schemeClr val="accent3">
              <a:lumMod val="50000"/>
            </a:schemeClr>
          </a:solidFill>
        </a:ln>
      </dgm:spPr>
      <dgm:t>
        <a:bodyPr/>
        <a:lstStyle/>
        <a:p>
          <a:pPr rtl="0"/>
          <a:r>
            <a:rPr lang="en-US" b="0" dirty="0" smtClean="0">
              <a:latin typeface="+mn-lt"/>
            </a:rPr>
            <a:t> Involves trying all possible private keys</a:t>
          </a:r>
          <a:endParaRPr lang="en-US" b="0" dirty="0">
            <a:latin typeface="+mn-lt"/>
          </a:endParaRP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a:solidFill>
          <a:schemeClr val="accent5">
            <a:lumMod val="75000"/>
          </a:schemeClr>
        </a:solidFill>
        <a:ln>
          <a:solidFill>
            <a:schemeClr val="accent5">
              <a:lumMod val="50000"/>
            </a:schemeClr>
          </a:solidFill>
        </a:ln>
      </dgm:spPr>
      <dgm:t>
        <a:bodyPr/>
        <a:lstStyle/>
        <a:p>
          <a:pPr algn="ctr" rtl="0"/>
          <a:r>
            <a:rPr lang="en-US" b="0" dirty="0" smtClean="0">
              <a:solidFill>
                <a:schemeClr val="bg1"/>
              </a:solidFill>
              <a:latin typeface="+mn-lt"/>
            </a:rPr>
            <a:t>Mathematical attacks </a:t>
          </a:r>
          <a:endParaRPr lang="en-US" b="0" dirty="0">
            <a:solidFill>
              <a:schemeClr val="bg1"/>
            </a:solidFill>
            <a:latin typeface="+mn-lt"/>
          </a:endParaRP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a:ln>
          <a:solidFill>
            <a:schemeClr val="accent5">
              <a:lumMod val="50000"/>
            </a:schemeClr>
          </a:solidFill>
        </a:ln>
      </dgm:spPr>
      <dgm:t>
        <a:bodyPr/>
        <a:lstStyle/>
        <a:p>
          <a:pPr rtl="0"/>
          <a:r>
            <a:rPr lang="en-US" b="0" dirty="0" smtClean="0">
              <a:latin typeface="+mn-lt"/>
            </a:rPr>
            <a:t> There are several approaches, all equivalent in effort to factoring the product of two primes</a:t>
          </a:r>
          <a:endParaRPr lang="en-US" b="0" dirty="0">
            <a:latin typeface="+mn-lt"/>
          </a:endParaRP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a:solidFill>
          <a:schemeClr val="accent3">
            <a:lumMod val="75000"/>
          </a:schemeClr>
        </a:solidFill>
        <a:ln>
          <a:solidFill>
            <a:schemeClr val="accent3">
              <a:lumMod val="50000"/>
            </a:schemeClr>
          </a:solidFill>
        </a:ln>
      </dgm:spPr>
      <dgm:t>
        <a:bodyPr/>
        <a:lstStyle/>
        <a:p>
          <a:pPr algn="ctr" rtl="0"/>
          <a:r>
            <a:rPr lang="en-US" b="0" dirty="0" smtClean="0">
              <a:solidFill>
                <a:schemeClr val="bg1"/>
              </a:solidFill>
              <a:latin typeface="+mn-lt"/>
            </a:rPr>
            <a:t>Timing attacks</a:t>
          </a:r>
          <a:endParaRPr lang="en-US" b="0" dirty="0">
            <a:solidFill>
              <a:schemeClr val="bg1"/>
            </a:solidFill>
            <a:latin typeface="+mn-lt"/>
          </a:endParaRP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a:ln>
          <a:solidFill>
            <a:schemeClr val="accent3">
              <a:lumMod val="50000"/>
            </a:schemeClr>
          </a:solidFill>
        </a:ln>
      </dgm:spPr>
      <dgm:t>
        <a:bodyPr/>
        <a:lstStyle/>
        <a:p>
          <a:pPr rtl="0"/>
          <a:r>
            <a:rPr lang="en-US" b="0" dirty="0" smtClean="0">
              <a:latin typeface="+mn-lt"/>
            </a:rPr>
            <a:t>These depend on the running time of the decryption algorithm</a:t>
          </a:r>
          <a:endParaRPr lang="en-US" b="0" dirty="0">
            <a:latin typeface="+mn-lt"/>
          </a:endParaRP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a:solidFill>
          <a:schemeClr val="accent5">
            <a:lumMod val="75000"/>
          </a:schemeClr>
        </a:solidFill>
        <a:ln>
          <a:solidFill>
            <a:schemeClr val="accent5">
              <a:lumMod val="50000"/>
            </a:schemeClr>
          </a:solidFill>
        </a:ln>
      </dgm:spPr>
      <dgm:t>
        <a:bodyPr/>
        <a:lstStyle/>
        <a:p>
          <a:pPr algn="ctr" rtl="0"/>
          <a:r>
            <a:rPr lang="en-US" b="0" dirty="0" smtClean="0">
              <a:solidFill>
                <a:schemeClr val="bg1"/>
              </a:solidFill>
              <a:latin typeface="+mn-lt"/>
            </a:rPr>
            <a:t>Chosen </a:t>
          </a:r>
          <a:r>
            <a:rPr lang="en-US" b="0" dirty="0" err="1" smtClean="0">
              <a:solidFill>
                <a:schemeClr val="bg1"/>
              </a:solidFill>
              <a:latin typeface="+mn-lt"/>
            </a:rPr>
            <a:t>ciphertext</a:t>
          </a:r>
          <a:r>
            <a:rPr lang="en-US" b="0" dirty="0" smtClean="0">
              <a:solidFill>
                <a:schemeClr val="bg1"/>
              </a:solidFill>
              <a:latin typeface="+mn-lt"/>
            </a:rPr>
            <a:t> attacks</a:t>
          </a:r>
          <a:endParaRPr lang="en-US" b="0" dirty="0">
            <a:solidFill>
              <a:schemeClr val="bg1"/>
            </a:solidFill>
            <a:latin typeface="+mn-lt"/>
          </a:endParaRP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a:ln>
          <a:solidFill>
            <a:schemeClr val="accent5">
              <a:lumMod val="50000"/>
            </a:schemeClr>
          </a:solidFill>
        </a:ln>
      </dgm:spPr>
      <dgm:t>
        <a:bodyPr/>
        <a:lstStyle/>
        <a:p>
          <a:pPr rtl="0"/>
          <a:r>
            <a:rPr lang="en-US" b="0" dirty="0" smtClean="0">
              <a:latin typeface="+mn-lt"/>
            </a:rPr>
            <a:t>This type of attack exploits properties of the RSA algorithm</a:t>
          </a:r>
          <a:endParaRPr lang="en-US" b="0" dirty="0">
            <a:latin typeface="+mn-lt"/>
          </a:endParaRP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t>
        <a:bodyPr/>
        <a:lstStyle/>
        <a:p>
          <a:endParaRPr lang="en-US"/>
        </a:p>
      </dgm:t>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t>
        <a:bodyPr/>
        <a:lstStyle/>
        <a:p>
          <a:endParaRPr lang="en-US"/>
        </a:p>
      </dgm:t>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t>
        <a:bodyPr/>
        <a:lstStyle/>
        <a:p>
          <a:endParaRPr lang="en-US"/>
        </a:p>
      </dgm:t>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t>
        <a:bodyPr/>
        <a:lstStyle/>
        <a:p>
          <a:endParaRPr lang="en-US"/>
        </a:p>
      </dgm:t>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t>
        <a:bodyPr/>
        <a:lstStyle/>
        <a:p>
          <a:endParaRPr lang="en-US"/>
        </a:p>
      </dgm:t>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t>
        <a:bodyPr/>
        <a:lstStyle/>
        <a:p>
          <a:endParaRPr lang="en-US"/>
        </a:p>
      </dgm:t>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t>
        <a:bodyPr/>
        <a:lstStyle/>
        <a:p>
          <a:endParaRPr lang="en-US"/>
        </a:p>
      </dgm:t>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t>
        <a:bodyPr/>
        <a:lstStyle/>
        <a:p>
          <a:endParaRPr lang="en-US"/>
        </a:p>
      </dgm:t>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t>
        <a:bodyPr/>
        <a:lstStyle/>
        <a:p>
          <a:endParaRPr lang="en-US"/>
        </a:p>
      </dgm:t>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t>
        <a:bodyPr/>
        <a:lstStyle/>
        <a:p>
          <a:endParaRPr lang="en-US"/>
        </a:p>
      </dgm:t>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t>
        <a:bodyPr/>
        <a:lstStyle/>
        <a:p>
          <a:endParaRPr lang="en-US"/>
        </a:p>
      </dgm:t>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t>
        <a:bodyPr/>
        <a:lstStyle/>
        <a:p>
          <a:endParaRPr lang="en-US"/>
        </a:p>
      </dgm:t>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t>
        <a:bodyPr/>
        <a:lstStyle/>
        <a:p>
          <a:endParaRPr lang="en-US"/>
        </a:p>
      </dgm:t>
    </dgm:pt>
  </dgm:ptLst>
  <dgm:cxnLst>
    <dgm:cxn modelId="{01C97FE0-40C1-D342-A430-66A93D651BD5}" srcId="{84140D8C-FC44-6E42-81B5-0461B3A85651}" destId="{8E03244E-F44C-7D48-898A-B61C98364F57}" srcOrd="0" destOrd="0" parTransId="{B25EDFC4-AD9E-6C4B-9D3C-01B9F8600914}" sibTransId="{27080B3E-A1B9-BF49-9326-B7B54115A0C1}"/>
    <dgm:cxn modelId="{7C858B3A-1B70-A249-82B8-BFA616CB7934}" type="presOf" srcId="{FA38D039-E213-7647-B0FD-87AC2876A7D8}" destId="{7A849A3E-FE65-774B-A756-35A94A92A757}" srcOrd="0"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EA933776-62B5-874E-A6DE-786624127D01}" type="presOf" srcId="{A40AF258-93CD-B345-9E6A-B152F686F30D}" destId="{D3C5AAEA-6FCA-8A41-8888-7E5477699436}" srcOrd="0"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CBEFE71B-65BB-EB41-9C9B-66E0A82B8D89}" srcId="{FA38D039-E213-7647-B0FD-87AC2876A7D8}" destId="{B3BC4C98-E7E0-D84C-A9EB-D89EF261F483}" srcOrd="2" destOrd="0" parTransId="{20B6B04A-E20A-4142-8ED6-1109330F68AE}" sibTransId="{CBC597E6-663E-A547-8721-7C441C9C90AD}"/>
    <dgm:cxn modelId="{14F403BD-08A9-2945-B036-D680478B96A3}" srcId="{FA38D039-E213-7647-B0FD-87AC2876A7D8}" destId="{619BE3F5-89F2-6B44-89E7-BC0435BAA363}" srcOrd="1" destOrd="0" parTransId="{9D28DAAE-21A5-3C49-9492-37DDA3CD4E37}" sibTransId="{FB5836C6-0216-2249-97FA-C1092B42BAC2}"/>
    <dgm:cxn modelId="{39CF2CB7-62FE-F645-B71B-AB3DAA1F6A2F}" type="presOf" srcId="{1458033C-6CA1-7947-99C3-3BF93B0D66F1}" destId="{EB712756-6695-FD40-932E-4CACF301B419}" srcOrd="0" destOrd="0" presId="urn:microsoft.com/office/officeart/2005/8/layout/list1"/>
    <dgm:cxn modelId="{632F7BFC-E1F0-8E44-A40C-CBA7DF488545}" type="presOf" srcId="{B3BC4C98-E7E0-D84C-A9EB-D89EF261F483}" destId="{45F7CA87-C20D-5B4F-9EB9-3546D0EEAACC}" srcOrd="1" destOrd="0" presId="urn:microsoft.com/office/officeart/2005/8/layout/list1"/>
    <dgm:cxn modelId="{49C9E5EF-E68E-FA4F-9EFF-FD653433920B}" srcId="{B3BC4C98-E7E0-D84C-A9EB-D89EF261F483}" destId="{8BB5AE8B-6139-7B4C-87B5-D778BAF0B23C}" srcOrd="0" destOrd="0" parTransId="{16921429-2493-3344-A4D0-245D178654DA}" sibTransId="{E45698CE-CC19-C64C-AD3A-37F1A573CC66}"/>
    <dgm:cxn modelId="{BE2660DA-CADD-5647-A65C-8DEBFE4C62D3}" type="presOf" srcId="{8E03244E-F44C-7D48-898A-B61C98364F57}" destId="{947A1694-E3AE-0342-8C72-0D12833E5883}" srcOrd="0" destOrd="0" presId="urn:microsoft.com/office/officeart/2005/8/layout/list1"/>
    <dgm:cxn modelId="{9DBF360F-9606-FC45-AB18-737497D95215}" type="presOf" srcId="{84140D8C-FC44-6E42-81B5-0461B3A85651}" destId="{2BE25A98-FB03-5F47-9C20-05EE0FC5B37C}" srcOrd="1" destOrd="0" presId="urn:microsoft.com/office/officeart/2005/8/layout/list1"/>
    <dgm:cxn modelId="{9604B7C2-333E-514B-A879-2F3F82E36B54}" srcId="{FA38D039-E213-7647-B0FD-87AC2876A7D8}" destId="{A40AF258-93CD-B345-9E6A-B152F686F30D}" srcOrd="0" destOrd="0" parTransId="{7DD36BE6-6398-7540-AB93-CE1F17027A0E}" sibTransId="{FFA9AD93-F1AE-F849-A16C-336C0AD065AD}"/>
    <dgm:cxn modelId="{204D60F6-A8CD-0E48-8159-F58F03A0AE56}" srcId="{619BE3F5-89F2-6B44-89E7-BC0435BAA363}" destId="{EDBA2F81-59C1-4E42-B80A-68E47FC5FD9E}" srcOrd="0" destOrd="0" parTransId="{1EC53E01-D9CE-664C-B646-0F0B3DB59083}" sibTransId="{F419E0C1-C7FE-C641-889C-31834DA1571F}"/>
    <dgm:cxn modelId="{4CCB734E-2DD2-0441-A27A-A007BF2CEF5E}" type="presOf" srcId="{A40AF258-93CD-B345-9E6A-B152F686F30D}" destId="{31C21910-FB68-254B-8EB6-4676750F158C}" srcOrd="1" destOrd="0" presId="urn:microsoft.com/office/officeart/2005/8/layout/list1"/>
    <dgm:cxn modelId="{FA7BF8EA-4D61-9F47-8229-81A55B57564E}" srcId="{FA38D039-E213-7647-B0FD-87AC2876A7D8}" destId="{84140D8C-FC44-6E42-81B5-0461B3A85651}" srcOrd="3" destOrd="0" parTransId="{2337301E-2452-3147-A991-24D57F603896}" sibTransId="{1E065F3C-1245-2E43-AFEB-20DE914BB7F4}"/>
    <dgm:cxn modelId="{8EA37372-F7AA-7648-848C-35DF41E35937}" srcId="{A40AF258-93CD-B345-9E6A-B152F686F30D}" destId="{1458033C-6CA1-7947-99C3-3BF93B0D66F1}" srcOrd="0" destOrd="0" parTransId="{B6998FB5-6A81-3945-BD49-669C56E71EE0}" sibTransId="{3EC4BE16-0D58-0C4B-9827-2F80107278B0}"/>
    <dgm:cxn modelId="{3BD68495-5A88-5E42-AC0E-8C9AB160AA25}" type="presOf" srcId="{B3BC4C98-E7E0-D84C-A9EB-D89EF261F483}" destId="{610EA285-B828-7744-BE3A-65DB6E964F79}" srcOrd="0" destOrd="0" presId="urn:microsoft.com/office/officeart/2005/8/layout/list1"/>
    <dgm:cxn modelId="{95D524DD-042C-BA46-8694-7BC0B87A921E}" type="presOf" srcId="{619BE3F5-89F2-6B44-89E7-BC0435BAA363}" destId="{D35413F1-9F59-5947-AA6B-E7E8083F17CC}" srcOrd="1" destOrd="0" presId="urn:microsoft.com/office/officeart/2005/8/layout/list1"/>
    <dgm:cxn modelId="{201B7670-8B73-034F-B152-0A9ACAD3B736}" type="presOf" srcId="{8BB5AE8B-6139-7B4C-87B5-D778BAF0B23C}" destId="{12C346F6-CC36-4F47-9E2F-323E67749818}" srcOrd="0" destOrd="0" presId="urn:microsoft.com/office/officeart/2005/8/layout/list1"/>
    <dgm:cxn modelId="{61C5B53A-0DBE-A543-8ACB-73D72B9AEA31}" type="presOf" srcId="{EDBA2F81-59C1-4E42-B80A-68E47FC5FD9E}" destId="{EC09CA4B-3FD6-5C44-892C-42B9C81D140C}" srcOrd="0" destOrd="0" presId="urn:microsoft.com/office/officeart/2005/8/layout/list1"/>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BB55-009A-EA41-8A26-8359AE40161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520131A-632C-9142-9EAD-35118DD138EE}">
      <dgm:prSet custT="1"/>
      <dgm:spPr>
        <a:solidFill>
          <a:schemeClr val="accent3">
            <a:lumMod val="75000"/>
          </a:schemeClr>
        </a:solidFill>
        <a:ln>
          <a:solidFill>
            <a:schemeClr val="accent3">
              <a:lumMod val="50000"/>
            </a:schemeClr>
          </a:solidFill>
        </a:ln>
      </dgm:spPr>
      <dgm:t>
        <a:bodyPr/>
        <a:lstStyle/>
        <a:p>
          <a:pPr rtl="0"/>
          <a:r>
            <a:rPr lang="en-US" sz="1800" dirty="0" smtClean="0"/>
            <a:t>Constant exponentiation time</a:t>
          </a:r>
          <a:endParaRPr lang="en-US" sz="1800" dirty="0"/>
        </a:p>
      </dgm:t>
    </dgm:pt>
    <dgm:pt modelId="{851396FC-061C-1F46-9F05-FCA98AFC148E}" type="parTrans" cxnId="{12F316FD-F3B3-5B4C-976F-593A2296F811}">
      <dgm:prSet/>
      <dgm:spPr/>
      <dgm:t>
        <a:bodyPr/>
        <a:lstStyle/>
        <a:p>
          <a:endParaRPr lang="en-US"/>
        </a:p>
      </dgm:t>
    </dgm:pt>
    <dgm:pt modelId="{414B9AF3-E8B1-C548-A98F-5C2E47B6B811}" type="sibTrans" cxnId="{12F316FD-F3B3-5B4C-976F-593A2296F811}">
      <dgm:prSet/>
      <dgm:spPr/>
      <dgm:t>
        <a:bodyPr/>
        <a:lstStyle/>
        <a:p>
          <a:endParaRPr lang="en-US"/>
        </a:p>
      </dgm:t>
    </dgm:pt>
    <dgm:pt modelId="{85DB92F2-562F-4C4B-B5BF-A6AC83659F70}">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smtClean="0"/>
            <a:t>Ensure that all exponentiations take the same amount of time before returning a result</a:t>
          </a:r>
          <a:endParaRPr lang="en-US"/>
        </a:p>
      </dgm:t>
    </dgm:pt>
    <dgm:pt modelId="{8FF84865-C557-294A-9945-94B565E62D9D}" type="parTrans" cxnId="{78BAF604-9E8F-5246-94B2-D724F7FF8FE4}">
      <dgm:prSet/>
      <dgm:spPr/>
      <dgm:t>
        <a:bodyPr/>
        <a:lstStyle/>
        <a:p>
          <a:endParaRPr lang="en-US"/>
        </a:p>
      </dgm:t>
    </dgm:pt>
    <dgm:pt modelId="{E7F2930A-28D2-6844-AFDC-51A797340E3C}" type="sibTrans" cxnId="{78BAF604-9E8F-5246-94B2-D724F7FF8FE4}">
      <dgm:prSet/>
      <dgm:spPr/>
      <dgm:t>
        <a:bodyPr/>
        <a:lstStyle/>
        <a:p>
          <a:endParaRPr lang="en-US"/>
        </a:p>
      </dgm:t>
    </dgm:pt>
    <dgm:pt modelId="{2624736C-DA85-AC44-89BC-8F013B07A3ED}">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smtClean="0"/>
            <a:t>This is a simple fix but does degrade performance</a:t>
          </a:r>
          <a:endParaRPr lang="en-US"/>
        </a:p>
      </dgm:t>
    </dgm:pt>
    <dgm:pt modelId="{0B9ECDE9-A536-8C41-9D63-9420383D3E36}" type="parTrans" cxnId="{0329249E-25C8-7442-8AE0-D230E753DD13}">
      <dgm:prSet/>
      <dgm:spPr/>
      <dgm:t>
        <a:bodyPr/>
        <a:lstStyle/>
        <a:p>
          <a:endParaRPr lang="en-US"/>
        </a:p>
      </dgm:t>
    </dgm:pt>
    <dgm:pt modelId="{25AE3F29-BCC9-F74D-9CAF-36E7AA55768C}" type="sibTrans" cxnId="{0329249E-25C8-7442-8AE0-D230E753DD13}">
      <dgm:prSet/>
      <dgm:spPr/>
      <dgm:t>
        <a:bodyPr/>
        <a:lstStyle/>
        <a:p>
          <a:endParaRPr lang="en-US"/>
        </a:p>
      </dgm:t>
    </dgm:pt>
    <dgm:pt modelId="{9612AE10-CEB2-5745-8BCC-9CDCAD2FCCDB}">
      <dgm:prSet custT="1"/>
      <dgm:spPr>
        <a:solidFill>
          <a:schemeClr val="accent6">
            <a:lumMod val="75000"/>
          </a:schemeClr>
        </a:solidFill>
        <a:ln>
          <a:solidFill>
            <a:schemeClr val="accent6">
              <a:lumMod val="50000"/>
            </a:schemeClr>
          </a:solidFill>
        </a:ln>
      </dgm:spPr>
      <dgm:t>
        <a:bodyPr/>
        <a:lstStyle/>
        <a:p>
          <a:pPr rtl="0"/>
          <a:r>
            <a:rPr lang="en-US" sz="1800" dirty="0" smtClean="0"/>
            <a:t>Random delay</a:t>
          </a:r>
          <a:endParaRPr lang="en-US" sz="1800" dirty="0"/>
        </a:p>
      </dgm:t>
    </dgm:pt>
    <dgm:pt modelId="{59D066DF-89D6-4145-8A44-D2700DC9241A}" type="parTrans" cxnId="{6913DA9F-CADD-6347-9486-E5A4FEA011E3}">
      <dgm:prSet/>
      <dgm:spPr/>
      <dgm:t>
        <a:bodyPr/>
        <a:lstStyle/>
        <a:p>
          <a:endParaRPr lang="en-US"/>
        </a:p>
      </dgm:t>
    </dgm:pt>
    <dgm:pt modelId="{636E9F31-0C1F-1744-954A-BA2F1F2935E6}" type="sibTrans" cxnId="{6913DA9F-CADD-6347-9486-E5A4FEA011E3}">
      <dgm:prSet/>
      <dgm:spPr/>
      <dgm:t>
        <a:bodyPr/>
        <a:lstStyle/>
        <a:p>
          <a:endParaRPr lang="en-US"/>
        </a:p>
      </dgm:t>
    </dgm:pt>
    <dgm:pt modelId="{26FFF172-6ADD-E040-9626-12C6AA19A039}">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smtClean="0"/>
            <a:t>Better performance could be achieved by adding a random delay to the exponentiation algorithm to confuse the timing attack</a:t>
          </a:r>
          <a:endParaRPr lang="en-US"/>
        </a:p>
      </dgm:t>
    </dgm:pt>
    <dgm:pt modelId="{1537B813-2DB1-CF47-9833-330E5E2BBC17}" type="parTrans" cxnId="{08CC59F2-8043-B54C-998A-407BAE9A0178}">
      <dgm:prSet/>
      <dgm:spPr/>
      <dgm:t>
        <a:bodyPr/>
        <a:lstStyle/>
        <a:p>
          <a:endParaRPr lang="en-US"/>
        </a:p>
      </dgm:t>
    </dgm:pt>
    <dgm:pt modelId="{37334277-D676-0D41-B4DA-799ACF3504A8}" type="sibTrans" cxnId="{08CC59F2-8043-B54C-998A-407BAE9A0178}">
      <dgm:prSet/>
      <dgm:spPr/>
      <dgm:t>
        <a:bodyPr/>
        <a:lstStyle/>
        <a:p>
          <a:endParaRPr lang="en-US"/>
        </a:p>
      </dgm:t>
    </dgm:pt>
    <dgm:pt modelId="{61744142-D75B-5D41-9A14-CEBEB44A4316}">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smtClean="0"/>
            <a:t>If defenders do not add enough noise, attackers could still succeed by collecting additional measurements to compensate for the random delays</a:t>
          </a:r>
          <a:endParaRPr lang="en-US"/>
        </a:p>
      </dgm:t>
    </dgm:pt>
    <dgm:pt modelId="{C9FB11C6-5A19-7E48-948F-772177CDAA9C}" type="parTrans" cxnId="{990DCE38-5CE3-3047-AC87-E000226B8A4B}">
      <dgm:prSet/>
      <dgm:spPr/>
      <dgm:t>
        <a:bodyPr/>
        <a:lstStyle/>
        <a:p>
          <a:endParaRPr lang="en-US"/>
        </a:p>
      </dgm:t>
    </dgm:pt>
    <dgm:pt modelId="{F5A8F57D-FC6E-0C49-8F90-644AB8AB9F74}" type="sibTrans" cxnId="{990DCE38-5CE3-3047-AC87-E000226B8A4B}">
      <dgm:prSet/>
      <dgm:spPr/>
      <dgm:t>
        <a:bodyPr/>
        <a:lstStyle/>
        <a:p>
          <a:endParaRPr lang="en-US"/>
        </a:p>
      </dgm:t>
    </dgm:pt>
    <dgm:pt modelId="{96D5A333-6D7D-BF4E-86A0-3BFC5140136E}">
      <dgm:prSet custT="1"/>
      <dgm:spPr>
        <a:solidFill>
          <a:schemeClr val="accent5">
            <a:lumMod val="75000"/>
          </a:schemeClr>
        </a:solidFill>
        <a:ln>
          <a:solidFill>
            <a:schemeClr val="accent5">
              <a:lumMod val="50000"/>
            </a:schemeClr>
          </a:solidFill>
        </a:ln>
      </dgm:spPr>
      <dgm:t>
        <a:bodyPr/>
        <a:lstStyle/>
        <a:p>
          <a:pPr rtl="0"/>
          <a:r>
            <a:rPr lang="en-US" sz="1800" dirty="0" smtClean="0"/>
            <a:t>Blinding </a:t>
          </a:r>
          <a:endParaRPr lang="en-US" sz="1800" dirty="0"/>
        </a:p>
      </dgm:t>
    </dgm:pt>
    <dgm:pt modelId="{7E9614D0-A702-1E40-AD76-CCE1194526F9}" type="parTrans" cxnId="{D18789DE-F51D-2C4F-9FF6-CB0CEF8C6EB8}">
      <dgm:prSet/>
      <dgm:spPr/>
      <dgm:t>
        <a:bodyPr/>
        <a:lstStyle/>
        <a:p>
          <a:endParaRPr lang="en-US"/>
        </a:p>
      </dgm:t>
    </dgm:pt>
    <dgm:pt modelId="{37239009-D0DA-4F4E-A8B9-99F602F2CD90}" type="sibTrans" cxnId="{D18789DE-F51D-2C4F-9FF6-CB0CEF8C6EB8}">
      <dgm:prSet/>
      <dgm:spPr/>
      <dgm:t>
        <a:bodyPr/>
        <a:lstStyle/>
        <a:p>
          <a:endParaRPr lang="en-US"/>
        </a:p>
      </dgm:t>
    </dgm:pt>
    <dgm:pt modelId="{29423138-5F82-E243-B8CA-484481DB2B43}">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smtClean="0"/>
            <a:t>Multiply the ciphertext by a random number before performing exponentiation</a:t>
          </a:r>
          <a:endParaRPr lang="en-US"/>
        </a:p>
      </dgm:t>
    </dgm:pt>
    <dgm:pt modelId="{808CC1BC-5462-7843-B351-221297273920}" type="parTrans" cxnId="{592706C2-ED35-CD41-9B43-C15ACE1D9E5C}">
      <dgm:prSet/>
      <dgm:spPr/>
      <dgm:t>
        <a:bodyPr/>
        <a:lstStyle/>
        <a:p>
          <a:endParaRPr lang="en-US"/>
        </a:p>
      </dgm:t>
    </dgm:pt>
    <dgm:pt modelId="{D7907945-0511-3549-8C1D-F05000735EA1}" type="sibTrans" cxnId="{592706C2-ED35-CD41-9B43-C15ACE1D9E5C}">
      <dgm:prSet/>
      <dgm:spPr/>
      <dgm:t>
        <a:bodyPr/>
        <a:lstStyle/>
        <a:p>
          <a:endParaRPr lang="en-US"/>
        </a:p>
      </dgm:t>
    </dgm:pt>
    <dgm:pt modelId="{653BD842-53FC-8049-988F-34632A2EEADD}">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smtClean="0"/>
            <a:t>This process prevents the attacker from knowing what ciphertext bits are being processed inside the computer and therefore prevents the bit-by-bit analysis essential to the timing attack</a:t>
          </a:r>
          <a:endParaRPr lang="en-US"/>
        </a:p>
      </dgm:t>
    </dgm:pt>
    <dgm:pt modelId="{6DD33FDF-32D5-354A-9A20-5255E7BE5B59}" type="parTrans" cxnId="{8FBF54B7-3E61-7A4B-9F57-C5E3F5E8B2E7}">
      <dgm:prSet/>
      <dgm:spPr/>
      <dgm:t>
        <a:bodyPr/>
        <a:lstStyle/>
        <a:p>
          <a:endParaRPr lang="en-US"/>
        </a:p>
      </dgm:t>
    </dgm:pt>
    <dgm:pt modelId="{F7244A24-3FCF-F242-B141-6BF78F4903A5}" type="sibTrans" cxnId="{8FBF54B7-3E61-7A4B-9F57-C5E3F5E8B2E7}">
      <dgm:prSet/>
      <dgm:spPr/>
      <dgm:t>
        <a:bodyPr/>
        <a:lstStyle/>
        <a:p>
          <a:endParaRPr lang="en-US"/>
        </a:p>
      </dgm:t>
    </dgm:pt>
    <dgm:pt modelId="{403C4CF4-D401-C140-A36F-BA723BB320C9}" type="pres">
      <dgm:prSet presAssocID="{AE0CBB55-009A-EA41-8A26-8359AE401617}" presName="Name0" presStyleCnt="0">
        <dgm:presLayoutVars>
          <dgm:dir/>
          <dgm:animLvl val="lvl"/>
          <dgm:resizeHandles val="exact"/>
        </dgm:presLayoutVars>
      </dgm:prSet>
      <dgm:spPr/>
      <dgm:t>
        <a:bodyPr/>
        <a:lstStyle/>
        <a:p>
          <a:endParaRPr lang="en-US"/>
        </a:p>
      </dgm:t>
    </dgm:pt>
    <dgm:pt modelId="{5C0620EF-3596-D84E-9137-8342A441C1E1}" type="pres">
      <dgm:prSet presAssocID="{8520131A-632C-9142-9EAD-35118DD138EE}" presName="composite" presStyleCnt="0"/>
      <dgm:spPr/>
    </dgm:pt>
    <dgm:pt modelId="{D4CEDA92-5550-F74B-A3FC-6D013AA89D1E}" type="pres">
      <dgm:prSet presAssocID="{8520131A-632C-9142-9EAD-35118DD138EE}" presName="parTx" presStyleLbl="alignNode1" presStyleIdx="0" presStyleCnt="3">
        <dgm:presLayoutVars>
          <dgm:chMax val="0"/>
          <dgm:chPref val="0"/>
          <dgm:bulletEnabled val="1"/>
        </dgm:presLayoutVars>
      </dgm:prSet>
      <dgm:spPr/>
      <dgm:t>
        <a:bodyPr/>
        <a:lstStyle/>
        <a:p>
          <a:endParaRPr lang="en-US"/>
        </a:p>
      </dgm:t>
    </dgm:pt>
    <dgm:pt modelId="{CB4A6E26-3A3F-FB4A-9513-4AC19C8DE265}" type="pres">
      <dgm:prSet presAssocID="{8520131A-632C-9142-9EAD-35118DD138EE}" presName="desTx" presStyleLbl="alignAccFollowNode1" presStyleIdx="0" presStyleCnt="3">
        <dgm:presLayoutVars>
          <dgm:bulletEnabled val="1"/>
        </dgm:presLayoutVars>
      </dgm:prSet>
      <dgm:spPr/>
      <dgm:t>
        <a:bodyPr/>
        <a:lstStyle/>
        <a:p>
          <a:endParaRPr lang="en-US"/>
        </a:p>
      </dgm:t>
    </dgm:pt>
    <dgm:pt modelId="{5E578824-4831-C44F-BB9B-441C68082A7E}" type="pres">
      <dgm:prSet presAssocID="{414B9AF3-E8B1-C548-A98F-5C2E47B6B811}" presName="space" presStyleCnt="0"/>
      <dgm:spPr/>
    </dgm:pt>
    <dgm:pt modelId="{FD9A8998-CB09-6640-82BB-23AFE3B5FF7B}" type="pres">
      <dgm:prSet presAssocID="{9612AE10-CEB2-5745-8BCC-9CDCAD2FCCDB}" presName="composite" presStyleCnt="0"/>
      <dgm:spPr/>
    </dgm:pt>
    <dgm:pt modelId="{1DC440F5-9E02-8E4F-B1AA-EDD378EEA3D7}" type="pres">
      <dgm:prSet presAssocID="{9612AE10-CEB2-5745-8BCC-9CDCAD2FCCDB}" presName="parTx" presStyleLbl="alignNode1" presStyleIdx="1" presStyleCnt="3">
        <dgm:presLayoutVars>
          <dgm:chMax val="0"/>
          <dgm:chPref val="0"/>
          <dgm:bulletEnabled val="1"/>
        </dgm:presLayoutVars>
      </dgm:prSet>
      <dgm:spPr/>
      <dgm:t>
        <a:bodyPr/>
        <a:lstStyle/>
        <a:p>
          <a:endParaRPr lang="en-US"/>
        </a:p>
      </dgm:t>
    </dgm:pt>
    <dgm:pt modelId="{3D1F58DD-624D-3640-BEF5-0361690D814E}" type="pres">
      <dgm:prSet presAssocID="{9612AE10-CEB2-5745-8BCC-9CDCAD2FCCDB}" presName="desTx" presStyleLbl="alignAccFollowNode1" presStyleIdx="1" presStyleCnt="3">
        <dgm:presLayoutVars>
          <dgm:bulletEnabled val="1"/>
        </dgm:presLayoutVars>
      </dgm:prSet>
      <dgm:spPr/>
      <dgm:t>
        <a:bodyPr/>
        <a:lstStyle/>
        <a:p>
          <a:endParaRPr lang="en-US"/>
        </a:p>
      </dgm:t>
    </dgm:pt>
    <dgm:pt modelId="{3AC8CE34-C504-C941-92E1-32910F02C0F8}" type="pres">
      <dgm:prSet presAssocID="{636E9F31-0C1F-1744-954A-BA2F1F2935E6}" presName="space" presStyleCnt="0"/>
      <dgm:spPr/>
    </dgm:pt>
    <dgm:pt modelId="{0D4B7416-DC67-7740-B383-D5598C1E9A2C}" type="pres">
      <dgm:prSet presAssocID="{96D5A333-6D7D-BF4E-86A0-3BFC5140136E}" presName="composite" presStyleCnt="0"/>
      <dgm:spPr/>
    </dgm:pt>
    <dgm:pt modelId="{855AD092-0F14-5943-8B1F-F781546D2C41}" type="pres">
      <dgm:prSet presAssocID="{96D5A333-6D7D-BF4E-86A0-3BFC5140136E}" presName="parTx" presStyleLbl="alignNode1" presStyleIdx="2" presStyleCnt="3">
        <dgm:presLayoutVars>
          <dgm:chMax val="0"/>
          <dgm:chPref val="0"/>
          <dgm:bulletEnabled val="1"/>
        </dgm:presLayoutVars>
      </dgm:prSet>
      <dgm:spPr/>
      <dgm:t>
        <a:bodyPr/>
        <a:lstStyle/>
        <a:p>
          <a:endParaRPr lang="en-US"/>
        </a:p>
      </dgm:t>
    </dgm:pt>
    <dgm:pt modelId="{FD2338CE-F5F7-FB47-B66D-15E1F619FF74}" type="pres">
      <dgm:prSet presAssocID="{96D5A333-6D7D-BF4E-86A0-3BFC5140136E}" presName="desTx" presStyleLbl="alignAccFollowNode1" presStyleIdx="2" presStyleCnt="3">
        <dgm:presLayoutVars>
          <dgm:bulletEnabled val="1"/>
        </dgm:presLayoutVars>
      </dgm:prSet>
      <dgm:spPr/>
      <dgm:t>
        <a:bodyPr/>
        <a:lstStyle/>
        <a:p>
          <a:endParaRPr lang="en-US"/>
        </a:p>
      </dgm:t>
    </dgm:pt>
  </dgm:ptLst>
  <dgm:cxnLst>
    <dgm:cxn modelId="{990DCE38-5CE3-3047-AC87-E000226B8A4B}" srcId="{9612AE10-CEB2-5745-8BCC-9CDCAD2FCCDB}" destId="{61744142-D75B-5D41-9A14-CEBEB44A4316}" srcOrd="1" destOrd="0" parTransId="{C9FB11C6-5A19-7E48-948F-772177CDAA9C}" sibTransId="{F5A8F57D-FC6E-0C49-8F90-644AB8AB9F74}"/>
    <dgm:cxn modelId="{592706C2-ED35-CD41-9B43-C15ACE1D9E5C}" srcId="{96D5A333-6D7D-BF4E-86A0-3BFC5140136E}" destId="{29423138-5F82-E243-B8CA-484481DB2B43}" srcOrd="0" destOrd="0" parTransId="{808CC1BC-5462-7843-B351-221297273920}" sibTransId="{D7907945-0511-3549-8C1D-F05000735EA1}"/>
    <dgm:cxn modelId="{74570325-0EAC-7B4F-8FE1-AA5CE9B2D57C}" type="presOf" srcId="{9612AE10-CEB2-5745-8BCC-9CDCAD2FCCDB}" destId="{1DC440F5-9E02-8E4F-B1AA-EDD378EEA3D7}" srcOrd="0" destOrd="0" presId="urn:microsoft.com/office/officeart/2005/8/layout/hList1"/>
    <dgm:cxn modelId="{19BD2BCA-6BC1-C94C-A4A6-3514E73C8AA7}" type="presOf" srcId="{26FFF172-6ADD-E040-9626-12C6AA19A039}" destId="{3D1F58DD-624D-3640-BEF5-0361690D814E}" srcOrd="0" destOrd="0" presId="urn:microsoft.com/office/officeart/2005/8/layout/hList1"/>
    <dgm:cxn modelId="{C095893A-18CC-3F47-AE1D-C37FA68B0FC0}" type="presOf" srcId="{61744142-D75B-5D41-9A14-CEBEB44A4316}" destId="{3D1F58DD-624D-3640-BEF5-0361690D814E}" srcOrd="0" destOrd="1" presId="urn:microsoft.com/office/officeart/2005/8/layout/hList1"/>
    <dgm:cxn modelId="{AFFF3366-48C9-8A4A-BA2F-87A0EE8D844B}" type="presOf" srcId="{8520131A-632C-9142-9EAD-35118DD138EE}" destId="{D4CEDA92-5550-F74B-A3FC-6D013AA89D1E}" srcOrd="0" destOrd="0" presId="urn:microsoft.com/office/officeart/2005/8/layout/hList1"/>
    <dgm:cxn modelId="{12F316FD-F3B3-5B4C-976F-593A2296F811}" srcId="{AE0CBB55-009A-EA41-8A26-8359AE401617}" destId="{8520131A-632C-9142-9EAD-35118DD138EE}" srcOrd="0" destOrd="0" parTransId="{851396FC-061C-1F46-9F05-FCA98AFC148E}" sibTransId="{414B9AF3-E8B1-C548-A98F-5C2E47B6B811}"/>
    <dgm:cxn modelId="{08CC59F2-8043-B54C-998A-407BAE9A0178}" srcId="{9612AE10-CEB2-5745-8BCC-9CDCAD2FCCDB}" destId="{26FFF172-6ADD-E040-9626-12C6AA19A039}" srcOrd="0" destOrd="0" parTransId="{1537B813-2DB1-CF47-9833-330E5E2BBC17}" sibTransId="{37334277-D676-0D41-B4DA-799ACF3504A8}"/>
    <dgm:cxn modelId="{6835D37A-DFDB-DB44-BAAC-90C3A63574FA}" type="presOf" srcId="{85DB92F2-562F-4C4B-B5BF-A6AC83659F70}" destId="{CB4A6E26-3A3F-FB4A-9513-4AC19C8DE265}" srcOrd="0" destOrd="0" presId="urn:microsoft.com/office/officeart/2005/8/layout/hList1"/>
    <dgm:cxn modelId="{F8E1FC0C-7308-E844-83B7-2D8B18CC0063}" type="presOf" srcId="{29423138-5F82-E243-B8CA-484481DB2B43}" destId="{FD2338CE-F5F7-FB47-B66D-15E1F619FF74}" srcOrd="0" destOrd="0" presId="urn:microsoft.com/office/officeart/2005/8/layout/hList1"/>
    <dgm:cxn modelId="{6913DA9F-CADD-6347-9486-E5A4FEA011E3}" srcId="{AE0CBB55-009A-EA41-8A26-8359AE401617}" destId="{9612AE10-CEB2-5745-8BCC-9CDCAD2FCCDB}" srcOrd="1" destOrd="0" parTransId="{59D066DF-89D6-4145-8A44-D2700DC9241A}" sibTransId="{636E9F31-0C1F-1744-954A-BA2F1F2935E6}"/>
    <dgm:cxn modelId="{B604A6D4-9206-4240-A1E7-823A7AB8294C}" type="presOf" srcId="{96D5A333-6D7D-BF4E-86A0-3BFC5140136E}" destId="{855AD092-0F14-5943-8B1F-F781546D2C41}" srcOrd="0" destOrd="0" presId="urn:microsoft.com/office/officeart/2005/8/layout/hList1"/>
    <dgm:cxn modelId="{78BAF604-9E8F-5246-94B2-D724F7FF8FE4}" srcId="{8520131A-632C-9142-9EAD-35118DD138EE}" destId="{85DB92F2-562F-4C4B-B5BF-A6AC83659F70}" srcOrd="0" destOrd="0" parTransId="{8FF84865-C557-294A-9945-94B565E62D9D}" sibTransId="{E7F2930A-28D2-6844-AFDC-51A797340E3C}"/>
    <dgm:cxn modelId="{8FBF54B7-3E61-7A4B-9F57-C5E3F5E8B2E7}" srcId="{96D5A333-6D7D-BF4E-86A0-3BFC5140136E}" destId="{653BD842-53FC-8049-988F-34632A2EEADD}" srcOrd="1" destOrd="0" parTransId="{6DD33FDF-32D5-354A-9A20-5255E7BE5B59}" sibTransId="{F7244A24-3FCF-F242-B141-6BF78F4903A5}"/>
    <dgm:cxn modelId="{08D0FCC2-1838-0946-BD1B-BDBE86B66BB6}" type="presOf" srcId="{2624736C-DA85-AC44-89BC-8F013B07A3ED}" destId="{CB4A6E26-3A3F-FB4A-9513-4AC19C8DE265}" srcOrd="0" destOrd="1" presId="urn:microsoft.com/office/officeart/2005/8/layout/hList1"/>
    <dgm:cxn modelId="{D18789DE-F51D-2C4F-9FF6-CB0CEF8C6EB8}" srcId="{AE0CBB55-009A-EA41-8A26-8359AE401617}" destId="{96D5A333-6D7D-BF4E-86A0-3BFC5140136E}" srcOrd="2" destOrd="0" parTransId="{7E9614D0-A702-1E40-AD76-CCE1194526F9}" sibTransId="{37239009-D0DA-4F4E-A8B9-99F602F2CD90}"/>
    <dgm:cxn modelId="{A4CD99B3-C84B-B440-93B3-33B2E5DFAFA2}" type="presOf" srcId="{653BD842-53FC-8049-988F-34632A2EEADD}" destId="{FD2338CE-F5F7-FB47-B66D-15E1F619FF74}" srcOrd="0" destOrd="1" presId="urn:microsoft.com/office/officeart/2005/8/layout/hList1"/>
    <dgm:cxn modelId="{0329249E-25C8-7442-8AE0-D230E753DD13}" srcId="{8520131A-632C-9142-9EAD-35118DD138EE}" destId="{2624736C-DA85-AC44-89BC-8F013B07A3ED}" srcOrd="1" destOrd="0" parTransId="{0B9ECDE9-A536-8C41-9D63-9420383D3E36}" sibTransId="{25AE3F29-BCC9-F74D-9CAF-36E7AA55768C}"/>
    <dgm:cxn modelId="{653F2CCD-B303-A145-A563-F48A45828290}" type="presOf" srcId="{AE0CBB55-009A-EA41-8A26-8359AE401617}" destId="{403C4CF4-D401-C140-A36F-BA723BB320C9}" srcOrd="0" destOrd="0" presId="urn:microsoft.com/office/officeart/2005/8/layout/hList1"/>
    <dgm:cxn modelId="{2625A9CF-F8A3-584A-BE05-142E8F167954}" type="presParOf" srcId="{403C4CF4-D401-C140-A36F-BA723BB320C9}" destId="{5C0620EF-3596-D84E-9137-8342A441C1E1}" srcOrd="0" destOrd="0" presId="urn:microsoft.com/office/officeart/2005/8/layout/hList1"/>
    <dgm:cxn modelId="{B9DC9621-036B-D24D-8E15-64FE32A4F4A2}" type="presParOf" srcId="{5C0620EF-3596-D84E-9137-8342A441C1E1}" destId="{D4CEDA92-5550-F74B-A3FC-6D013AA89D1E}" srcOrd="0" destOrd="0" presId="urn:microsoft.com/office/officeart/2005/8/layout/hList1"/>
    <dgm:cxn modelId="{5304E315-A748-4F48-B942-62472809E7E1}" type="presParOf" srcId="{5C0620EF-3596-D84E-9137-8342A441C1E1}" destId="{CB4A6E26-3A3F-FB4A-9513-4AC19C8DE265}" srcOrd="1" destOrd="0" presId="urn:microsoft.com/office/officeart/2005/8/layout/hList1"/>
    <dgm:cxn modelId="{E680DF22-FAFB-FC49-A3C0-D16DC5607991}" type="presParOf" srcId="{403C4CF4-D401-C140-A36F-BA723BB320C9}" destId="{5E578824-4831-C44F-BB9B-441C68082A7E}" srcOrd="1" destOrd="0" presId="urn:microsoft.com/office/officeart/2005/8/layout/hList1"/>
    <dgm:cxn modelId="{FF98E7AF-638C-2B43-BB5D-E34A148DA37C}" type="presParOf" srcId="{403C4CF4-D401-C140-A36F-BA723BB320C9}" destId="{FD9A8998-CB09-6640-82BB-23AFE3B5FF7B}" srcOrd="2" destOrd="0" presId="urn:microsoft.com/office/officeart/2005/8/layout/hList1"/>
    <dgm:cxn modelId="{97F156A7-3067-4549-AEE2-FCB9A988554F}" type="presParOf" srcId="{FD9A8998-CB09-6640-82BB-23AFE3B5FF7B}" destId="{1DC440F5-9E02-8E4F-B1AA-EDD378EEA3D7}" srcOrd="0" destOrd="0" presId="urn:microsoft.com/office/officeart/2005/8/layout/hList1"/>
    <dgm:cxn modelId="{C27CCF3E-6F71-3340-9896-AE518B3DFB2F}" type="presParOf" srcId="{FD9A8998-CB09-6640-82BB-23AFE3B5FF7B}" destId="{3D1F58DD-624D-3640-BEF5-0361690D814E}" srcOrd="1" destOrd="0" presId="urn:microsoft.com/office/officeart/2005/8/layout/hList1"/>
    <dgm:cxn modelId="{6AD1A674-BEEB-C142-836C-2B5E75FA4748}" type="presParOf" srcId="{403C4CF4-D401-C140-A36F-BA723BB320C9}" destId="{3AC8CE34-C504-C941-92E1-32910F02C0F8}" srcOrd="3" destOrd="0" presId="urn:microsoft.com/office/officeart/2005/8/layout/hList1"/>
    <dgm:cxn modelId="{BC0D0C1C-5291-574A-A3BE-EAB9EC65B522}" type="presParOf" srcId="{403C4CF4-D401-C140-A36F-BA723BB320C9}" destId="{0D4B7416-DC67-7740-B383-D5598C1E9A2C}" srcOrd="4" destOrd="0" presId="urn:microsoft.com/office/officeart/2005/8/layout/hList1"/>
    <dgm:cxn modelId="{2F946104-2918-1549-9A88-1735F1DB625B}" type="presParOf" srcId="{0D4B7416-DC67-7740-B383-D5598C1E9A2C}" destId="{855AD092-0F14-5943-8B1F-F781546D2C41}" srcOrd="0" destOrd="0" presId="urn:microsoft.com/office/officeart/2005/8/layout/hList1"/>
    <dgm:cxn modelId="{C2B36C5C-B18A-A449-A56F-C28F0155B3FA}" type="presParOf" srcId="{0D4B7416-DC67-7740-B383-D5598C1E9A2C}" destId="{FD2338CE-F5F7-FB47-B66D-15E1F619FF7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Have</a:t>
          </a:r>
          <a:endParaRPr lang="en-US" b="0" dirty="0">
            <a:solidFill>
              <a:schemeClr val="tx1"/>
            </a:solidFill>
            <a:latin typeface="+mj-lt"/>
          </a:endParaRP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accent3">
            <a:lumMod val="40000"/>
            <a:lumOff val="60000"/>
          </a:schemeClr>
        </a:solidFill>
        <a:ln>
          <a:solidFill>
            <a:schemeClr val="bg1"/>
          </a:solidFill>
        </a:ln>
      </dgm:spPr>
      <dgm:t>
        <a:bodyPr/>
        <a:lstStyle/>
        <a:p>
          <a:endParaRPr lang="en-US"/>
        </a:p>
      </dgm:t>
    </dgm:pt>
    <dgm:pt modelId="{0B57BCE3-9767-1243-B13E-85FE8DD3308C}">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Prime number </a:t>
          </a:r>
          <a:r>
            <a:rPr lang="en-US" b="0" i="1" dirty="0" smtClean="0">
              <a:solidFill>
                <a:schemeClr val="tx1"/>
              </a:solidFill>
              <a:latin typeface="+mj-lt"/>
            </a:rPr>
            <a:t>q</a:t>
          </a:r>
          <a:r>
            <a:rPr lang="en-US" b="0" dirty="0" smtClean="0">
              <a:solidFill>
                <a:schemeClr val="tx1"/>
              </a:solidFill>
              <a:latin typeface="+mj-lt"/>
            </a:rPr>
            <a:t> = 353 </a:t>
          </a:r>
          <a:endParaRPr lang="en-US" b="0" dirty="0">
            <a:solidFill>
              <a:schemeClr val="tx1"/>
            </a:solidFill>
            <a:latin typeface="+mj-lt"/>
          </a:endParaRP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Primitive root </a:t>
          </a:r>
          <a:r>
            <a:rPr lang="en-US" b="0" dirty="0" smtClean="0">
              <a:solidFill>
                <a:schemeClr val="tx1"/>
              </a:solidFill>
              <a:latin typeface="+mj-lt"/>
              <a:sym typeface="Symbol"/>
            </a:rPr>
            <a:t></a:t>
          </a:r>
          <a:r>
            <a:rPr lang="en-US" b="0" dirty="0" smtClean="0">
              <a:solidFill>
                <a:schemeClr val="tx1"/>
              </a:solidFill>
              <a:latin typeface="+mj-lt"/>
            </a:rPr>
            <a:t> = 3</a:t>
          </a:r>
          <a:endParaRPr lang="en-US" b="0" dirty="0">
            <a:solidFill>
              <a:schemeClr val="tx1"/>
            </a:solidFill>
            <a:latin typeface="+mj-lt"/>
          </a:endParaRP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 and B each compute their public keys</a:t>
          </a:r>
          <a:endParaRPr lang="en-US" b="0" dirty="0">
            <a:solidFill>
              <a:schemeClr val="tx1"/>
            </a:solidFill>
            <a:latin typeface="+mj-lt"/>
          </a:endParaRP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accent5">
            <a:lumMod val="40000"/>
            <a:lumOff val="60000"/>
          </a:schemeClr>
        </a:solidFill>
        <a:ln>
          <a:solidFill>
            <a:schemeClr val="bg1"/>
          </a:solidFill>
        </a:ln>
      </dgm:spPr>
      <dgm:t>
        <a:bodyPr/>
        <a:lstStyle/>
        <a:p>
          <a:endParaRPr lang="en-US"/>
        </a:p>
      </dgm:t>
    </dgm:pt>
    <dgm:pt modelId="{F0012662-5D7B-DE4A-A1BA-162925788DAB}">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 computes </a:t>
          </a:r>
          <a:r>
            <a:rPr lang="en-US" b="0" i="1" dirty="0" smtClean="0">
              <a:solidFill>
                <a:schemeClr val="tx1"/>
              </a:solidFill>
              <a:latin typeface="+mj-lt"/>
            </a:rPr>
            <a:t>Y</a:t>
          </a:r>
          <a:r>
            <a:rPr lang="en-US" b="0" i="1" baseline="-25000" dirty="0" smtClean="0">
              <a:solidFill>
                <a:schemeClr val="tx1"/>
              </a:solidFill>
              <a:latin typeface="+mj-lt"/>
            </a:rPr>
            <a:t>A</a:t>
          </a:r>
          <a:r>
            <a:rPr lang="en-US" b="0" dirty="0" smtClean="0">
              <a:solidFill>
                <a:schemeClr val="tx1"/>
              </a:solidFill>
              <a:latin typeface="+mj-lt"/>
            </a:rPr>
            <a:t> = 3</a:t>
          </a:r>
          <a:r>
            <a:rPr lang="en-US" b="0" baseline="30000" dirty="0" smtClean="0">
              <a:solidFill>
                <a:schemeClr val="tx1"/>
              </a:solidFill>
              <a:latin typeface="+mj-lt"/>
            </a:rPr>
            <a:t>97</a:t>
          </a:r>
          <a:r>
            <a:rPr lang="en-US" b="0" dirty="0" smtClean="0">
              <a:solidFill>
                <a:schemeClr val="tx1"/>
              </a:solidFill>
              <a:latin typeface="+mj-lt"/>
            </a:rPr>
            <a:t> mod 353 = 40</a:t>
          </a:r>
          <a:endParaRPr lang="en-US" b="0" dirty="0">
            <a:solidFill>
              <a:schemeClr val="tx1"/>
            </a:solidFill>
            <a:latin typeface="+mj-lt"/>
          </a:endParaRP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B computes </a:t>
          </a:r>
          <a:r>
            <a:rPr lang="en-US" b="0" i="1" dirty="0" smtClean="0">
              <a:solidFill>
                <a:schemeClr val="tx1"/>
              </a:solidFill>
              <a:latin typeface="+mj-lt"/>
            </a:rPr>
            <a:t>Y</a:t>
          </a:r>
          <a:r>
            <a:rPr lang="en-US" b="0" i="1" baseline="-25000" dirty="0" smtClean="0">
              <a:solidFill>
                <a:schemeClr val="tx1"/>
              </a:solidFill>
              <a:latin typeface="+mj-lt"/>
            </a:rPr>
            <a:t>B</a:t>
          </a:r>
          <a:r>
            <a:rPr lang="en-US" b="0" dirty="0" smtClean="0">
              <a:solidFill>
                <a:schemeClr val="tx1"/>
              </a:solidFill>
              <a:latin typeface="+mj-lt"/>
            </a:rPr>
            <a:t> = 3</a:t>
          </a:r>
          <a:r>
            <a:rPr lang="en-US" b="0" baseline="30000" dirty="0" smtClean="0">
              <a:solidFill>
                <a:schemeClr val="tx1"/>
              </a:solidFill>
              <a:latin typeface="+mj-lt"/>
            </a:rPr>
            <a:t>233</a:t>
          </a:r>
          <a:r>
            <a:rPr lang="en-US" b="0" dirty="0" smtClean="0">
              <a:solidFill>
                <a:schemeClr val="tx1"/>
              </a:solidFill>
              <a:latin typeface="+mj-lt"/>
            </a:rPr>
            <a:t> mod 353 = 248</a:t>
          </a:r>
          <a:endParaRPr lang="en-US" b="0" dirty="0">
            <a:solidFill>
              <a:schemeClr val="tx1"/>
            </a:solidFill>
            <a:latin typeface="+mj-lt"/>
          </a:endParaRP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3">
            <a:lumMod val="75000"/>
          </a:schemeClr>
        </a:solidFill>
        <a:ln>
          <a:solidFill>
            <a:schemeClr val="accent3">
              <a:lumMod val="50000"/>
            </a:schemeClr>
          </a:solidFill>
        </a:ln>
      </dgm:spPr>
      <dgm:t>
        <a:bodyPr/>
        <a:lstStyle/>
        <a:p>
          <a:pPr rtl="0"/>
          <a:r>
            <a:rPr lang="en-US" b="0" dirty="0" smtClean="0">
              <a:solidFill>
                <a:schemeClr val="tx1"/>
              </a:solidFill>
              <a:latin typeface="+mj-lt"/>
            </a:rPr>
            <a:t>Then exchange and compute secret key:</a:t>
          </a:r>
          <a:endParaRPr lang="en-US" b="0" dirty="0">
            <a:solidFill>
              <a:schemeClr val="tx1"/>
            </a:solidFill>
            <a:latin typeface="+mj-lt"/>
          </a:endParaRP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accent3">
            <a:lumMod val="40000"/>
            <a:lumOff val="60000"/>
          </a:schemeClr>
        </a:solidFill>
        <a:ln>
          <a:solidFill>
            <a:schemeClr val="bg1"/>
          </a:solidFill>
        </a:ln>
      </dgm:spPr>
      <dgm:t>
        <a:bodyPr/>
        <a:lstStyle/>
        <a:p>
          <a:endParaRPr lang="en-US"/>
        </a:p>
      </dgm:t>
    </dgm:pt>
    <dgm:pt modelId="{401CE987-F3EC-F54C-BEBB-E0E59F4CF415}">
      <dgm:prSet/>
      <dgm:spPr>
        <a:solidFill>
          <a:schemeClr val="accent3">
            <a:lumMod val="75000"/>
          </a:schemeClr>
        </a:solidFill>
        <a:ln>
          <a:solidFill>
            <a:schemeClr val="accent3">
              <a:lumMod val="50000"/>
            </a:schemeClr>
          </a:solidFill>
        </a:ln>
      </dgm:spPr>
      <dgm:t>
        <a:bodyPr/>
        <a:lstStyle/>
        <a:p>
          <a:pPr rtl="0"/>
          <a:r>
            <a:rPr lang="en-US" b="0" dirty="0" smtClean="0">
              <a:solidFill>
                <a:schemeClr val="tx1"/>
              </a:solidFill>
              <a:latin typeface="+mj-lt"/>
            </a:rPr>
            <a:t>For A: </a:t>
          </a:r>
          <a:r>
            <a:rPr lang="en-US" b="0" i="1" dirty="0" smtClean="0">
              <a:solidFill>
                <a:schemeClr val="tx1"/>
              </a:solidFill>
              <a:latin typeface="+mj-lt"/>
            </a:rPr>
            <a:t>K</a:t>
          </a:r>
          <a:r>
            <a:rPr lang="en-US" b="0" dirty="0" smtClean="0">
              <a:solidFill>
                <a:schemeClr val="tx1"/>
              </a:solidFill>
              <a:latin typeface="+mj-lt"/>
            </a:rPr>
            <a:t> = (</a:t>
          </a:r>
          <a:r>
            <a:rPr lang="en-US" b="0" i="1" dirty="0" smtClean="0">
              <a:solidFill>
                <a:schemeClr val="tx1"/>
              </a:solidFill>
              <a:latin typeface="+mj-lt"/>
            </a:rPr>
            <a:t>Y</a:t>
          </a:r>
          <a:r>
            <a:rPr lang="en-US" b="0" i="1" baseline="-25000" dirty="0" smtClean="0">
              <a:solidFill>
                <a:schemeClr val="tx1"/>
              </a:solidFill>
              <a:latin typeface="+mj-lt"/>
            </a:rPr>
            <a:t>B</a:t>
          </a:r>
          <a:r>
            <a:rPr lang="en-US" b="0" dirty="0" smtClean="0">
              <a:solidFill>
                <a:schemeClr val="tx1"/>
              </a:solidFill>
              <a:latin typeface="+mj-lt"/>
            </a:rPr>
            <a:t>)</a:t>
          </a:r>
          <a:r>
            <a:rPr lang="en-US" b="0" i="1" baseline="30000" dirty="0" smtClean="0">
              <a:solidFill>
                <a:schemeClr val="tx1"/>
              </a:solidFill>
              <a:latin typeface="+mj-lt"/>
            </a:rPr>
            <a:t>XA</a:t>
          </a:r>
          <a:r>
            <a:rPr lang="en-US" b="0" dirty="0" smtClean="0">
              <a:solidFill>
                <a:schemeClr val="tx1"/>
              </a:solidFill>
              <a:latin typeface="+mj-lt"/>
            </a:rPr>
            <a:t> mod 353 = 248</a:t>
          </a:r>
          <a:r>
            <a:rPr lang="en-US" b="0" baseline="30000" dirty="0" smtClean="0">
              <a:solidFill>
                <a:schemeClr val="tx1"/>
              </a:solidFill>
              <a:latin typeface="+mj-lt"/>
            </a:rPr>
            <a:t>97</a:t>
          </a:r>
          <a:r>
            <a:rPr lang="en-US" b="0" dirty="0" smtClean="0">
              <a:solidFill>
                <a:schemeClr val="tx1"/>
              </a:solidFill>
              <a:latin typeface="+mj-lt"/>
            </a:rPr>
            <a:t> mod 353 = 160</a:t>
          </a:r>
          <a:endParaRPr lang="en-US" b="0" dirty="0">
            <a:solidFill>
              <a:schemeClr val="tx1"/>
            </a:solidFill>
            <a:latin typeface="+mj-lt"/>
          </a:endParaRP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3">
            <a:lumMod val="75000"/>
          </a:schemeClr>
        </a:solidFill>
        <a:ln>
          <a:solidFill>
            <a:schemeClr val="accent3">
              <a:lumMod val="50000"/>
            </a:schemeClr>
          </a:solidFill>
        </a:ln>
      </dgm:spPr>
      <dgm:t>
        <a:bodyPr/>
        <a:lstStyle/>
        <a:p>
          <a:pPr rtl="0"/>
          <a:r>
            <a:rPr lang="en-US" b="0" i="1" dirty="0" smtClean="0">
              <a:solidFill>
                <a:schemeClr val="tx1"/>
              </a:solidFill>
              <a:latin typeface="+mj-lt"/>
            </a:rPr>
            <a:t>For B: K</a:t>
          </a:r>
          <a:r>
            <a:rPr lang="en-US" b="0" dirty="0" smtClean="0">
              <a:solidFill>
                <a:schemeClr val="tx1"/>
              </a:solidFill>
              <a:latin typeface="+mj-lt"/>
            </a:rPr>
            <a:t> = (</a:t>
          </a:r>
          <a:r>
            <a:rPr lang="en-US" b="0" i="1" dirty="0" smtClean="0">
              <a:solidFill>
                <a:schemeClr val="tx1"/>
              </a:solidFill>
              <a:latin typeface="+mj-lt"/>
            </a:rPr>
            <a:t>Y</a:t>
          </a:r>
          <a:r>
            <a:rPr lang="en-US" b="0" i="1" baseline="-25000" dirty="0" smtClean="0">
              <a:solidFill>
                <a:schemeClr val="tx1"/>
              </a:solidFill>
              <a:latin typeface="+mj-lt"/>
            </a:rPr>
            <a:t>A</a:t>
          </a:r>
          <a:r>
            <a:rPr lang="en-US" b="0" dirty="0" smtClean="0">
              <a:solidFill>
                <a:schemeClr val="tx1"/>
              </a:solidFill>
              <a:latin typeface="+mj-lt"/>
            </a:rPr>
            <a:t>)</a:t>
          </a:r>
          <a:r>
            <a:rPr lang="en-US" b="0" i="1" baseline="30000" dirty="0" smtClean="0">
              <a:solidFill>
                <a:schemeClr val="tx1"/>
              </a:solidFill>
              <a:latin typeface="+mj-lt"/>
            </a:rPr>
            <a:t>XB</a:t>
          </a:r>
          <a:r>
            <a:rPr lang="en-US" b="0" dirty="0" smtClean="0">
              <a:solidFill>
                <a:schemeClr val="tx1"/>
              </a:solidFill>
              <a:latin typeface="+mj-lt"/>
            </a:rPr>
            <a:t> mod 353 = 40</a:t>
          </a:r>
          <a:r>
            <a:rPr lang="en-US" b="0" baseline="30000" dirty="0" smtClean="0">
              <a:solidFill>
                <a:schemeClr val="tx1"/>
              </a:solidFill>
              <a:latin typeface="+mj-lt"/>
            </a:rPr>
            <a:t>233</a:t>
          </a:r>
          <a:r>
            <a:rPr lang="en-US" b="0" dirty="0" smtClean="0">
              <a:solidFill>
                <a:schemeClr val="tx1"/>
              </a:solidFill>
              <a:latin typeface="+mj-lt"/>
            </a:rPr>
            <a:t> mod 353 = 160</a:t>
          </a:r>
          <a:endParaRPr lang="en-US" b="0" dirty="0">
            <a:solidFill>
              <a:schemeClr val="tx1"/>
            </a:solidFill>
            <a:latin typeface="+mj-lt"/>
          </a:endParaRP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Attacker must solve:</a:t>
          </a:r>
          <a:endParaRPr lang="en-US" b="0" dirty="0">
            <a:solidFill>
              <a:schemeClr val="tx1"/>
            </a:solidFill>
            <a:latin typeface="+mj-lt"/>
          </a:endParaRP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3</a:t>
          </a:r>
          <a:r>
            <a:rPr lang="en-US" b="0" i="1" baseline="30000" dirty="0" smtClean="0">
              <a:solidFill>
                <a:schemeClr val="tx1"/>
              </a:solidFill>
              <a:latin typeface="+mj-lt"/>
            </a:rPr>
            <a:t>a</a:t>
          </a:r>
          <a:r>
            <a:rPr lang="en-US" b="0" dirty="0" smtClean="0">
              <a:solidFill>
                <a:schemeClr val="tx1"/>
              </a:solidFill>
              <a:latin typeface="+mj-lt"/>
            </a:rPr>
            <a:t> mod 353 = 40 which is hard</a:t>
          </a:r>
          <a:endParaRPr lang="en-US" b="0" dirty="0">
            <a:solidFill>
              <a:schemeClr val="tx1"/>
            </a:solidFill>
            <a:latin typeface="+mj-lt"/>
          </a:endParaRP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Desired answer is 97, then compute key as B does</a:t>
          </a:r>
          <a:endParaRPr lang="en-US" b="0" dirty="0">
            <a:solidFill>
              <a:schemeClr val="tx1"/>
            </a:solidFill>
            <a:latin typeface="+mj-lt"/>
          </a:endParaRP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t>
        <a:bodyPr/>
        <a:lstStyle/>
        <a:p>
          <a:endParaRPr lang="en-US"/>
        </a:p>
      </dgm:t>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t>
        <a:bodyPr/>
        <a:lstStyle/>
        <a:p>
          <a:endParaRPr lang="en-US"/>
        </a:p>
      </dgm:t>
    </dgm:pt>
    <dgm:pt modelId="{D32A11DF-4982-C64D-892D-ED237723379A}" type="pres">
      <dgm:prSet presAssocID="{D91092B5-C63B-4649-ADCF-8942DC59D024}" presName="FourNodes_2" presStyleLbl="node1" presStyleIdx="1" presStyleCnt="4">
        <dgm:presLayoutVars>
          <dgm:bulletEnabled val="1"/>
        </dgm:presLayoutVars>
      </dgm:prSet>
      <dgm:spPr/>
      <dgm:t>
        <a:bodyPr/>
        <a:lstStyle/>
        <a:p>
          <a:endParaRPr lang="en-US"/>
        </a:p>
      </dgm:t>
    </dgm:pt>
    <dgm:pt modelId="{14176D9B-B44A-7248-BB4E-BADDDB73A1AD}" type="pres">
      <dgm:prSet presAssocID="{D91092B5-C63B-4649-ADCF-8942DC59D024}" presName="FourNodes_3" presStyleLbl="node1" presStyleIdx="2" presStyleCnt="4">
        <dgm:presLayoutVars>
          <dgm:bulletEnabled val="1"/>
        </dgm:presLayoutVars>
      </dgm:prSet>
      <dgm:spPr/>
      <dgm:t>
        <a:bodyPr/>
        <a:lstStyle/>
        <a:p>
          <a:endParaRPr lang="en-US"/>
        </a:p>
      </dgm:t>
    </dgm:pt>
    <dgm:pt modelId="{6296C974-FA39-7345-8C04-0B9B77C7E3FA}" type="pres">
      <dgm:prSet presAssocID="{D91092B5-C63B-4649-ADCF-8942DC59D024}" presName="FourNodes_4" presStyleLbl="node1" presStyleIdx="3" presStyleCnt="4">
        <dgm:presLayoutVars>
          <dgm:bulletEnabled val="1"/>
        </dgm:presLayoutVars>
      </dgm:prSet>
      <dgm:spPr/>
      <dgm:t>
        <a:bodyPr/>
        <a:lstStyle/>
        <a:p>
          <a:endParaRPr lang="en-US"/>
        </a:p>
      </dgm:t>
    </dgm:pt>
    <dgm:pt modelId="{54B4A62F-60E9-164C-9D15-904AA061EC48}" type="pres">
      <dgm:prSet presAssocID="{D91092B5-C63B-4649-ADCF-8942DC59D024}" presName="FourConn_1-2" presStyleLbl="fgAccFollowNode1" presStyleIdx="0" presStyleCnt="3">
        <dgm:presLayoutVars>
          <dgm:bulletEnabled val="1"/>
        </dgm:presLayoutVars>
      </dgm:prSet>
      <dgm:spPr/>
      <dgm:t>
        <a:bodyPr/>
        <a:lstStyle/>
        <a:p>
          <a:endParaRPr lang="en-US"/>
        </a:p>
      </dgm:t>
    </dgm:pt>
    <dgm:pt modelId="{04E90F0D-94A3-054F-8A80-8F89AD780A36}" type="pres">
      <dgm:prSet presAssocID="{D91092B5-C63B-4649-ADCF-8942DC59D024}" presName="FourConn_2-3" presStyleLbl="fgAccFollowNode1" presStyleIdx="1" presStyleCnt="3">
        <dgm:presLayoutVars>
          <dgm:bulletEnabled val="1"/>
        </dgm:presLayoutVars>
      </dgm:prSet>
      <dgm:spPr/>
      <dgm:t>
        <a:bodyPr/>
        <a:lstStyle/>
        <a:p>
          <a:endParaRPr lang="en-US"/>
        </a:p>
      </dgm:t>
    </dgm:pt>
    <dgm:pt modelId="{C430D915-7133-5941-9DD1-31C8982ECA08}" type="pres">
      <dgm:prSet presAssocID="{D91092B5-C63B-4649-ADCF-8942DC59D024}" presName="FourConn_3-4" presStyleLbl="fgAccFollowNode1" presStyleIdx="2" presStyleCnt="3">
        <dgm:presLayoutVars>
          <dgm:bulletEnabled val="1"/>
        </dgm:presLayoutVars>
      </dgm:prSet>
      <dgm:spPr/>
      <dgm:t>
        <a:bodyPr/>
        <a:lstStyle/>
        <a:p>
          <a:endParaRPr lang="en-US"/>
        </a:p>
      </dgm:t>
    </dgm:pt>
    <dgm:pt modelId="{BD9F741A-2E8E-AE49-877C-1868772D061A}" type="pres">
      <dgm:prSet presAssocID="{D91092B5-C63B-4649-ADCF-8942DC59D024}" presName="FourNodes_1_text" presStyleLbl="node1" presStyleIdx="3" presStyleCnt="4">
        <dgm:presLayoutVars>
          <dgm:bulletEnabled val="1"/>
        </dgm:presLayoutVars>
      </dgm:prSet>
      <dgm:spPr/>
      <dgm:t>
        <a:bodyPr/>
        <a:lstStyle/>
        <a:p>
          <a:endParaRPr lang="en-US"/>
        </a:p>
      </dgm:t>
    </dgm:pt>
    <dgm:pt modelId="{68EC1A80-44AB-B74B-B942-BE6FBCEF0445}" type="pres">
      <dgm:prSet presAssocID="{D91092B5-C63B-4649-ADCF-8942DC59D024}" presName="FourNodes_2_text" presStyleLbl="node1" presStyleIdx="3" presStyleCnt="4">
        <dgm:presLayoutVars>
          <dgm:bulletEnabled val="1"/>
        </dgm:presLayoutVars>
      </dgm:prSet>
      <dgm:spPr/>
      <dgm:t>
        <a:bodyPr/>
        <a:lstStyle/>
        <a:p>
          <a:endParaRPr lang="en-US"/>
        </a:p>
      </dgm:t>
    </dgm:pt>
    <dgm:pt modelId="{7A9A0C47-4CC6-9043-9475-7355BD3EBD06}" type="pres">
      <dgm:prSet presAssocID="{D91092B5-C63B-4649-ADCF-8942DC59D024}" presName="FourNodes_3_text" presStyleLbl="node1" presStyleIdx="3" presStyleCnt="4">
        <dgm:presLayoutVars>
          <dgm:bulletEnabled val="1"/>
        </dgm:presLayoutVars>
      </dgm:prSet>
      <dgm:spPr/>
      <dgm:t>
        <a:bodyPr/>
        <a:lstStyle/>
        <a:p>
          <a:endParaRPr lang="en-US"/>
        </a:p>
      </dgm:t>
    </dgm:pt>
    <dgm:pt modelId="{C4BAE7A8-B659-9246-BC1F-806368552B56}" type="pres">
      <dgm:prSet presAssocID="{D91092B5-C63B-4649-ADCF-8942DC59D024}" presName="FourNodes_4_text" presStyleLbl="node1" presStyleIdx="3" presStyleCnt="4">
        <dgm:presLayoutVars>
          <dgm:bulletEnabled val="1"/>
        </dgm:presLayoutVars>
      </dgm:prSet>
      <dgm:spPr/>
      <dgm:t>
        <a:bodyPr/>
        <a:lstStyle/>
        <a:p>
          <a:endParaRPr lang="en-US"/>
        </a:p>
      </dgm:t>
    </dgm:pt>
  </dgm:ptLst>
  <dgm:cxnLst>
    <dgm:cxn modelId="{DB9DE2BD-F616-E545-BA14-B78B250DCF93}" type="presOf" srcId="{32300AFE-DF58-8547-BED0-5B983FD51F51}" destId="{6296C974-FA39-7345-8C04-0B9B77C7E3FA}" srcOrd="0" destOrd="2"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6E654C56-4311-7843-BBF9-5787B18A0544}" type="presOf" srcId="{1B159383-A05E-D84C-BC56-F1EB181CF8A8}" destId="{6296C974-FA39-7345-8C04-0B9B77C7E3FA}" srcOrd="0" destOrd="0" presId="urn:microsoft.com/office/officeart/2005/8/layout/vProcess5"/>
    <dgm:cxn modelId="{E4733CF2-365F-B14A-851E-C485A50FBA6D}" type="presOf" srcId="{30ABB4EF-AF6D-C641-AA6C-51EE8F00CF84}" destId="{14176D9B-B44A-7248-BB4E-BADDDB73A1AD}" srcOrd="0" destOrd="0" presId="urn:microsoft.com/office/officeart/2005/8/layout/vProcess5"/>
    <dgm:cxn modelId="{612C96DC-5D6F-0844-8D8D-1947801BFEDA}" srcId="{D91092B5-C63B-4649-ADCF-8942DC59D024}" destId="{30ABB4EF-AF6D-C641-AA6C-51EE8F00CF84}" srcOrd="2" destOrd="0" parTransId="{79B7FBA3-F09A-6749-9B41-9A21FFA00405}" sibTransId="{096A1F20-0060-BC48-825A-F660D71B60F2}"/>
    <dgm:cxn modelId="{484F9388-EE4C-D34A-AC6D-F81C3C3E4AD6}" type="presOf" srcId="{38ADD045-B666-104B-B23A-DD90124344BE}" destId="{D32A11DF-4982-C64D-892D-ED237723379A}" srcOrd="0" destOrd="0" presId="urn:microsoft.com/office/officeart/2005/8/layout/vProcess5"/>
    <dgm:cxn modelId="{7FA78F55-F94B-4547-B138-3DE677E97ABE}" srcId="{1B159383-A05E-D84C-BC56-F1EB181CF8A8}" destId="{32300AFE-DF58-8547-BED0-5B983FD51F51}" srcOrd="1" destOrd="0" parTransId="{A9342B40-8E7A-324B-974E-B5122A18992C}" sibTransId="{44AB8699-B5C4-864E-98C3-9D454A8A299C}"/>
    <dgm:cxn modelId="{23286161-B406-4C49-8EFA-6F259C67297C}" type="presOf" srcId="{EE8DB022-3B41-9E4E-A9C9-D9ADE0AB4DB3}" destId="{D32A11DF-4982-C64D-892D-ED237723379A}" srcOrd="0" destOrd="2"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315A3F70-3B13-4F40-9966-EEB53198570F}" type="presOf" srcId="{EE8DB022-3B41-9E4E-A9C9-D9ADE0AB4DB3}" destId="{68EC1A80-44AB-B74B-B942-BE6FBCEF0445}" srcOrd="1" destOrd="2" presId="urn:microsoft.com/office/officeart/2005/8/layout/vProcess5"/>
    <dgm:cxn modelId="{764431A9-D436-7E40-88D7-CE4D2A46B613}" type="presOf" srcId="{096A1F20-0060-BC48-825A-F660D71B60F2}" destId="{C430D915-7133-5941-9DD1-31C8982ECA08}" srcOrd="0" destOrd="0" presId="urn:microsoft.com/office/officeart/2005/8/layout/vProcess5"/>
    <dgm:cxn modelId="{7D97A700-D5AB-F046-AFBA-4570BB8F072F}" srcId="{30ABB4EF-AF6D-C641-AA6C-51EE8F00CF84}" destId="{4B78CC63-4644-2C4A-9E62-608345272575}" srcOrd="1" destOrd="0" parTransId="{B20043A4-70AA-D947-9B59-B29C824C87BF}" sibTransId="{A97B2F17-72E4-E646-82FE-DBA88E869D52}"/>
    <dgm:cxn modelId="{34D38154-B3D7-B140-8E4E-F4A2BFE4D21D}" type="presOf" srcId="{F0012662-5D7B-DE4A-A1BA-162925788DAB}" destId="{D32A11DF-4982-C64D-892D-ED237723379A}" srcOrd="0" destOrd="1"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132ECFBE-48AB-EF4D-A17C-06461DF372D1}" type="presOf" srcId="{0B57BCE3-9767-1243-B13E-85FE8DD3308C}" destId="{BD9F741A-2E8E-AE49-877C-1868772D061A}" srcOrd="1" destOrd="1" presId="urn:microsoft.com/office/officeart/2005/8/layout/vProcess5"/>
    <dgm:cxn modelId="{BE4CD465-4484-A744-A501-49671070E7EF}" type="presOf" srcId="{4B78CC63-4644-2C4A-9E62-608345272575}" destId="{14176D9B-B44A-7248-BB4E-BADDDB73A1AD}" srcOrd="0" destOrd="2"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F11CF5DC-9C7A-D34F-9DA7-D0CCCB48A6A1}" type="presOf" srcId="{38ADD045-B666-104B-B23A-DD90124344BE}" destId="{68EC1A80-44AB-B74B-B942-BE6FBCEF0445}" srcOrd="1" destOrd="0" presId="urn:microsoft.com/office/officeart/2005/8/layout/vProcess5"/>
    <dgm:cxn modelId="{65397DE4-9132-1E4D-9336-2B25EFEA9409}" srcId="{D91092B5-C63B-4649-ADCF-8942DC59D024}" destId="{C80F175A-F7C5-8445-A1CA-FF7A8486F275}" srcOrd="0" destOrd="0" parTransId="{DD4CD3A3-246B-2E47-A027-03571E97CE5E}" sibTransId="{98A21CA1-1BA9-5447-BB3E-1DB97AFCCB15}"/>
    <dgm:cxn modelId="{5CF59B1B-784F-C84A-AB87-8E262E1C811C}" srcId="{1B159383-A05E-D84C-BC56-F1EB181CF8A8}" destId="{E2ACADA1-36D3-E142-A4ED-AAD33020DAE5}" srcOrd="0" destOrd="0" parTransId="{72DA1513-FD6B-8441-9B98-FFDE8A182600}" sibTransId="{05490445-752C-304F-9158-DECA90D73F61}"/>
    <dgm:cxn modelId="{2115A864-D23B-5E4D-A7B6-EFE08BEDB68E}" srcId="{30ABB4EF-AF6D-C641-AA6C-51EE8F00CF84}" destId="{401CE987-F3EC-F54C-BEBB-E0E59F4CF415}" srcOrd="0" destOrd="0" parTransId="{00CCF041-4625-0B48-B1BC-BA01BFF4DD42}" sibTransId="{2A938AC6-A5F5-2B4E-96BC-10CF755C9B7A}"/>
    <dgm:cxn modelId="{75D5929D-1521-C24E-A99C-C51B3AF3814C}" type="presOf" srcId="{F5B3B041-BDF9-E649-BFE6-1D7A5F02BFC2}" destId="{C0355124-F693-E749-849F-16D7F424E04F}" srcOrd="0" destOrd="2"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650A6865-9C9D-7E49-874D-1E8CA13DF1AB}" srcId="{38ADD045-B666-104B-B23A-DD90124344BE}" destId="{F0012662-5D7B-DE4A-A1BA-162925788DAB}" srcOrd="0" destOrd="0" parTransId="{818BC274-CFD3-1142-BC26-B620EB2D7938}" sibTransId="{3AF41ECF-C243-B44F-B12E-017B8D18B739}"/>
    <dgm:cxn modelId="{A59A600C-EB6D-924E-9358-A2149379D8A4}" srcId="{D91092B5-C63B-4649-ADCF-8942DC59D024}" destId="{38ADD045-B666-104B-B23A-DD90124344BE}" srcOrd="1" destOrd="0" parTransId="{4890FDE8-C1A8-D14E-822D-B30F10A34494}" sibTransId="{EF1D08F5-0FFA-F84B-A3C1-DBEFAB691665}"/>
    <dgm:cxn modelId="{8BC53AEE-C03C-E041-B735-3269003FD81A}" type="presOf" srcId="{30ABB4EF-AF6D-C641-AA6C-51EE8F00CF84}" destId="{7A9A0C47-4CC6-9043-9475-7355BD3EBD06}" srcOrd="1" destOrd="0" presId="urn:microsoft.com/office/officeart/2005/8/layout/vProcess5"/>
    <dgm:cxn modelId="{DF9E6155-8DEF-2F48-93CA-AC08E8ED5C1F}" type="presOf" srcId="{1B159383-A05E-D84C-BC56-F1EB181CF8A8}" destId="{C4BAE7A8-B659-9246-BC1F-806368552B56}" srcOrd="1" destOrd="0" presId="urn:microsoft.com/office/officeart/2005/8/layout/vProcess5"/>
    <dgm:cxn modelId="{D31FC828-E128-9D44-B196-36B95D8CF9C0}" srcId="{D91092B5-C63B-4649-ADCF-8942DC59D024}" destId="{1B159383-A05E-D84C-BC56-F1EB181CF8A8}" srcOrd="3" destOrd="0" parTransId="{57364BA0-9299-8043-9538-F2EEEFC3EAFD}" sibTransId="{AA50532A-9707-0744-B15E-02AC55E2C60F}"/>
    <dgm:cxn modelId="{46FF5E9C-8D87-C14D-9035-B7BC50638849}" type="presOf" srcId="{98A21CA1-1BA9-5447-BB3E-1DB97AFCCB15}" destId="{54B4A62F-60E9-164C-9D15-904AA061EC48}" srcOrd="0" destOrd="0"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4FF5ECB0-D542-734D-A8A4-289A5CD847FF}" type="presOf" srcId="{E2ACADA1-36D3-E142-A4ED-AAD33020DAE5}" destId="{C4BAE7A8-B659-9246-BC1F-806368552B56}" srcOrd="1" destOrd="1"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2F81E059-B957-A34F-95E4-45E10BD2A9D5}" type="presOf" srcId="{C80F175A-F7C5-8445-A1CA-FF7A8486F275}" destId="{BD9F741A-2E8E-AE49-877C-1868772D061A}" srcOrd="1" destOrd="0" presId="urn:microsoft.com/office/officeart/2005/8/layout/vProcess5"/>
    <dgm:cxn modelId="{5A40BFE6-4556-2340-89E0-CD810B3C72EC}" type="presOf" srcId="{C80F175A-F7C5-8445-A1CA-FF7A8486F275}" destId="{C0355124-F693-E749-849F-16D7F424E04F}" srcOrd="0" destOrd="0" presId="urn:microsoft.com/office/officeart/2005/8/layout/vProcess5"/>
    <dgm:cxn modelId="{E8D06AF8-02FA-A84C-BB95-3FE831071681}" type="presOf" srcId="{32300AFE-DF58-8547-BED0-5B983FD51F51}" destId="{C4BAE7A8-B659-9246-BC1F-806368552B56}" srcOrd="1" destOrd="2"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542C8C8C-B251-3E42-89D7-B31B726AF2B3}" type="presOf" srcId="{D91092B5-C63B-4649-ADCF-8942DC59D024}" destId="{45F681E5-4A1F-E94D-9D4B-AC27EAD21DE6}" srcOrd="0" destOrd="0" presId="urn:microsoft.com/office/officeart/2005/8/layout/vProcess5"/>
    <dgm:cxn modelId="{7D402D27-BA17-9148-91AD-A67D5A219299}" type="presOf" srcId="{401CE987-F3EC-F54C-BEBB-E0E59F4CF415}" destId="{14176D9B-B44A-7248-BB4E-BADDDB73A1AD}" srcOrd="0" destOrd="1" presId="urn:microsoft.com/office/officeart/2005/8/layout/vProcess5"/>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3D72E2-D3E8-264B-A5C7-BD0E9F0BB323}">
      <dsp:nvSpPr>
        <dsp:cNvPr id="0" name=""/>
        <dsp:cNvSpPr/>
      </dsp:nvSpPr>
      <dsp:spPr>
        <a:xfrm>
          <a:off x="0" y="167098"/>
          <a:ext cx="7344816" cy="576000"/>
        </a:xfrm>
        <a:prstGeom prst="rect">
          <a:avLst/>
        </a:prstGeom>
        <a:solidFill>
          <a:schemeClr val="accent6">
            <a:lumMod val="75000"/>
          </a:schemeClr>
        </a:solidFill>
        <a:ln w="9525" cap="flat" cmpd="sng" algn="ctr">
          <a:solidFill>
            <a:schemeClr val="accent6">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0000"/>
              </a:solidFill>
              <a:latin typeface="+mn-lt"/>
            </a:rPr>
            <a:t>Requirements:</a:t>
          </a:r>
          <a:endParaRPr lang="en-US" sz="2400" kern="1200" dirty="0">
            <a:solidFill>
              <a:srgbClr val="000000"/>
            </a:solidFill>
            <a:latin typeface="+mn-lt"/>
          </a:endParaRPr>
        </a:p>
      </dsp:txBody>
      <dsp:txXfrm>
        <a:off x="0" y="167098"/>
        <a:ext cx="7344816" cy="576000"/>
      </dsp:txXfrm>
    </dsp:sp>
    <dsp:sp modelId="{C1427EF6-B4BE-9449-A3C7-FDA54683AAC4}">
      <dsp:nvSpPr>
        <dsp:cNvPr id="0" name=""/>
        <dsp:cNvSpPr/>
      </dsp:nvSpPr>
      <dsp:spPr>
        <a:xfrm>
          <a:off x="0" y="743098"/>
          <a:ext cx="7344816" cy="1564649"/>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mn-lt"/>
            </a:rPr>
            <a:t>Must support hash value lengths of 224, 256,384, and 512 bits</a:t>
          </a:r>
        </a:p>
        <a:p>
          <a:pPr marL="228600" lvl="1" indent="-228600" algn="l" defTabSz="889000">
            <a:lnSpc>
              <a:spcPct val="90000"/>
            </a:lnSpc>
            <a:spcBef>
              <a:spcPct val="0"/>
            </a:spcBef>
            <a:spcAft>
              <a:spcPct val="15000"/>
            </a:spcAft>
            <a:buChar char="••"/>
          </a:pPr>
          <a:r>
            <a:rPr lang="en-US" sz="2000" kern="1200" dirty="0" smtClean="0">
              <a:latin typeface="+mn-lt"/>
            </a:rPr>
            <a:t>Algorithm must process small blocks at a time instead of requiring the entire message to be buffered in memory before processing it</a:t>
          </a:r>
          <a:endParaRPr lang="en-US" sz="2000" kern="1200" dirty="0">
            <a:latin typeface="+mn-lt"/>
          </a:endParaRPr>
        </a:p>
      </dsp:txBody>
      <dsp:txXfrm>
        <a:off x="0" y="743098"/>
        <a:ext cx="7344816" cy="156464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5846AA-141D-064E-A0C2-659E05A5E37A}">
      <dsp:nvSpPr>
        <dsp:cNvPr id="0" name=""/>
        <dsp:cNvSpPr/>
      </dsp:nvSpPr>
      <dsp:spPr>
        <a:xfrm>
          <a:off x="143103" y="0"/>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use, without modifications, available hash functions</a:t>
          </a:r>
          <a:endParaRPr lang="en-US" sz="1500" b="1" kern="1200" dirty="0">
            <a:solidFill>
              <a:srgbClr val="000000"/>
            </a:solidFill>
          </a:endParaRPr>
        </a:p>
      </dsp:txBody>
      <dsp:txXfrm>
        <a:off x="143103" y="0"/>
        <a:ext cx="2857499" cy="1714500"/>
      </dsp:txXfrm>
    </dsp:sp>
    <dsp:sp modelId="{DB0048BC-421F-064C-B95F-6FBED250CD93}">
      <dsp:nvSpPr>
        <dsp:cNvPr id="0" name=""/>
        <dsp:cNvSpPr/>
      </dsp:nvSpPr>
      <dsp:spPr>
        <a:xfrm>
          <a:off x="3124190" y="1523994"/>
          <a:ext cx="2857499" cy="1714500"/>
        </a:xfrm>
        <a:prstGeom prst="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allow for easy </a:t>
          </a:r>
          <a:r>
            <a:rPr lang="en-US" sz="1500" b="1" kern="1200" dirty="0" err="1" smtClean="0">
              <a:solidFill>
                <a:srgbClr val="000000"/>
              </a:solidFill>
            </a:rPr>
            <a:t>replaceability</a:t>
          </a:r>
          <a:r>
            <a:rPr lang="en-US" sz="1500" b="1" kern="1200" dirty="0" smtClean="0">
              <a:solidFill>
                <a:srgbClr val="000000"/>
              </a:solidFill>
            </a:rPr>
            <a:t> of the embedded hash function in case faster or more secure hash functions are found or required</a:t>
          </a:r>
          <a:endParaRPr lang="en-US" sz="1500" b="1" kern="1200" dirty="0">
            <a:solidFill>
              <a:srgbClr val="000000"/>
            </a:solidFill>
          </a:endParaRPr>
        </a:p>
      </dsp:txBody>
      <dsp:txXfrm>
        <a:off x="3124190" y="1523994"/>
        <a:ext cx="2857499" cy="1714500"/>
      </dsp:txXfrm>
    </dsp:sp>
    <dsp:sp modelId="{DF41FF5F-AB9E-5A4E-B266-882301A17D50}">
      <dsp:nvSpPr>
        <dsp:cNvPr id="0" name=""/>
        <dsp:cNvSpPr/>
      </dsp:nvSpPr>
      <dsp:spPr>
        <a:xfrm>
          <a:off x="6191773" y="0"/>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preserve the original performance of the hash function without incurring a significant degradation</a:t>
          </a:r>
          <a:endParaRPr lang="en-US" sz="1500" b="1" kern="1200" dirty="0">
            <a:solidFill>
              <a:srgbClr val="000000"/>
            </a:solidFill>
          </a:endParaRPr>
        </a:p>
      </dsp:txBody>
      <dsp:txXfrm>
        <a:off x="6191773" y="0"/>
        <a:ext cx="2857499" cy="1714500"/>
      </dsp:txXfrm>
    </dsp:sp>
    <dsp:sp modelId="{D62BA33E-B455-D645-95E7-B937A10E158E}">
      <dsp:nvSpPr>
        <dsp:cNvPr id="0" name=""/>
        <dsp:cNvSpPr/>
      </dsp:nvSpPr>
      <dsp:spPr>
        <a:xfrm>
          <a:off x="215112" y="3365841"/>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use and handle keys in a simple way</a:t>
          </a:r>
          <a:endParaRPr lang="en-US" sz="1500" b="1" kern="1200" dirty="0">
            <a:solidFill>
              <a:srgbClr val="000000"/>
            </a:solidFill>
          </a:endParaRPr>
        </a:p>
      </dsp:txBody>
      <dsp:txXfrm>
        <a:off x="215112" y="3365841"/>
        <a:ext cx="2857499" cy="1714500"/>
      </dsp:txXfrm>
    </dsp:sp>
    <dsp:sp modelId="{8FBF3D65-BBA9-9D44-9D97-B4DDE0D99CA3}">
      <dsp:nvSpPr>
        <dsp:cNvPr id="0" name=""/>
        <dsp:cNvSpPr/>
      </dsp:nvSpPr>
      <dsp:spPr>
        <a:xfrm>
          <a:off x="6119764" y="3365841"/>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have a well-understood cryptographic analysis of the strength of the authentication mechanism based on reasonable assumptions on the embedded hash function</a:t>
          </a:r>
          <a:endParaRPr lang="en-US" sz="1500" b="1" kern="1200" dirty="0">
            <a:solidFill>
              <a:srgbClr val="000000"/>
            </a:solidFill>
          </a:endParaRPr>
        </a:p>
      </dsp:txBody>
      <dsp:txXfrm>
        <a:off x="6119764" y="3365841"/>
        <a:ext cx="2857499" cy="17145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712756-6695-FD40-932E-4CACF301B419}">
      <dsp:nvSpPr>
        <dsp:cNvPr id="0" name=""/>
        <dsp:cNvSpPr/>
      </dsp:nvSpPr>
      <dsp:spPr>
        <a:xfrm>
          <a:off x="0" y="335669"/>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 Involves trying all possible private keys</a:t>
          </a:r>
          <a:endParaRPr lang="en-US" sz="1600" b="0" kern="1200" dirty="0">
            <a:latin typeface="+mn-lt"/>
          </a:endParaRPr>
        </a:p>
      </dsp:txBody>
      <dsp:txXfrm>
        <a:off x="0" y="335669"/>
        <a:ext cx="8229600" cy="793800"/>
      </dsp:txXfrm>
    </dsp:sp>
    <dsp:sp modelId="{31C21910-FB68-254B-8EB6-4676750F158C}">
      <dsp:nvSpPr>
        <dsp:cNvPr id="0" name=""/>
        <dsp:cNvSpPr/>
      </dsp:nvSpPr>
      <dsp:spPr>
        <a:xfrm>
          <a:off x="411480" y="69989"/>
          <a:ext cx="1645952" cy="53136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Brute force</a:t>
          </a:r>
          <a:endParaRPr lang="en-US" sz="1600" b="0" kern="1200" dirty="0">
            <a:solidFill>
              <a:schemeClr val="bg1"/>
            </a:solidFill>
            <a:latin typeface="+mn-lt"/>
          </a:endParaRPr>
        </a:p>
      </dsp:txBody>
      <dsp:txXfrm>
        <a:off x="411480" y="69989"/>
        <a:ext cx="1645952" cy="531360"/>
      </dsp:txXfrm>
    </dsp:sp>
    <dsp:sp modelId="{EC09CA4B-3FD6-5C44-892C-42B9C81D140C}">
      <dsp:nvSpPr>
        <dsp:cNvPr id="0" name=""/>
        <dsp:cNvSpPr/>
      </dsp:nvSpPr>
      <dsp:spPr>
        <a:xfrm>
          <a:off x="0" y="1492349"/>
          <a:ext cx="8229600" cy="10773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 There are several approaches, all equivalent in effort to factoring the product of two primes</a:t>
          </a:r>
          <a:endParaRPr lang="en-US" sz="1600" b="0" kern="1200" dirty="0">
            <a:latin typeface="+mn-lt"/>
          </a:endParaRPr>
        </a:p>
      </dsp:txBody>
      <dsp:txXfrm>
        <a:off x="0" y="1492349"/>
        <a:ext cx="8229600" cy="1077300"/>
      </dsp:txXfrm>
    </dsp:sp>
    <dsp:sp modelId="{D35413F1-9F59-5947-AA6B-E7E8083F17CC}">
      <dsp:nvSpPr>
        <dsp:cNvPr id="0" name=""/>
        <dsp:cNvSpPr/>
      </dsp:nvSpPr>
      <dsp:spPr>
        <a:xfrm>
          <a:off x="411480" y="1226669"/>
          <a:ext cx="2407923"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Mathematical attacks </a:t>
          </a:r>
          <a:endParaRPr lang="en-US" sz="1600" b="0" kern="1200" dirty="0">
            <a:solidFill>
              <a:schemeClr val="bg1"/>
            </a:solidFill>
            <a:latin typeface="+mn-lt"/>
          </a:endParaRPr>
        </a:p>
      </dsp:txBody>
      <dsp:txXfrm>
        <a:off x="411480" y="1226669"/>
        <a:ext cx="2407923" cy="531360"/>
      </dsp:txXfrm>
    </dsp:sp>
    <dsp:sp modelId="{12C346F6-CC36-4F47-9E2F-323E67749818}">
      <dsp:nvSpPr>
        <dsp:cNvPr id="0" name=""/>
        <dsp:cNvSpPr/>
      </dsp:nvSpPr>
      <dsp:spPr>
        <a:xfrm>
          <a:off x="0" y="2932530"/>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These depend on the running time of the decryption algorithm</a:t>
          </a:r>
          <a:endParaRPr lang="en-US" sz="1600" b="0" kern="1200" dirty="0">
            <a:latin typeface="+mn-lt"/>
          </a:endParaRPr>
        </a:p>
      </dsp:txBody>
      <dsp:txXfrm>
        <a:off x="0" y="2932530"/>
        <a:ext cx="8229600" cy="793800"/>
      </dsp:txXfrm>
    </dsp:sp>
    <dsp:sp modelId="{45F7CA87-C20D-5B4F-9EB9-3546D0EEAACC}">
      <dsp:nvSpPr>
        <dsp:cNvPr id="0" name=""/>
        <dsp:cNvSpPr/>
      </dsp:nvSpPr>
      <dsp:spPr>
        <a:xfrm>
          <a:off x="411480" y="2666850"/>
          <a:ext cx="2255552" cy="531360"/>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Timing attacks</a:t>
          </a:r>
          <a:endParaRPr lang="en-US" sz="1600" b="0" kern="1200" dirty="0">
            <a:solidFill>
              <a:schemeClr val="bg1"/>
            </a:solidFill>
            <a:latin typeface="+mn-lt"/>
          </a:endParaRPr>
        </a:p>
      </dsp:txBody>
      <dsp:txXfrm>
        <a:off x="411480" y="2666850"/>
        <a:ext cx="2255552" cy="531360"/>
      </dsp:txXfrm>
    </dsp:sp>
    <dsp:sp modelId="{947A1694-E3AE-0342-8C72-0D12833E5883}">
      <dsp:nvSpPr>
        <dsp:cNvPr id="0" name=""/>
        <dsp:cNvSpPr/>
      </dsp:nvSpPr>
      <dsp:spPr>
        <a:xfrm>
          <a:off x="0" y="4089210"/>
          <a:ext cx="8229600" cy="7938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This type of attack exploits properties of the RSA algorithm</a:t>
          </a:r>
          <a:endParaRPr lang="en-US" sz="1600" b="0" kern="1200" dirty="0">
            <a:latin typeface="+mn-lt"/>
          </a:endParaRPr>
        </a:p>
      </dsp:txBody>
      <dsp:txXfrm>
        <a:off x="0" y="4089210"/>
        <a:ext cx="8229600" cy="793800"/>
      </dsp:txXfrm>
    </dsp:sp>
    <dsp:sp modelId="{2BE25A98-FB03-5F47-9C20-05EE0FC5B37C}">
      <dsp:nvSpPr>
        <dsp:cNvPr id="0" name=""/>
        <dsp:cNvSpPr/>
      </dsp:nvSpPr>
      <dsp:spPr>
        <a:xfrm>
          <a:off x="411480" y="3823530"/>
          <a:ext cx="2865151"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Chosen </a:t>
          </a:r>
          <a:r>
            <a:rPr lang="en-US" sz="1600" b="0" kern="1200" dirty="0" err="1" smtClean="0">
              <a:solidFill>
                <a:schemeClr val="bg1"/>
              </a:solidFill>
              <a:latin typeface="+mn-lt"/>
            </a:rPr>
            <a:t>ciphertext</a:t>
          </a:r>
          <a:r>
            <a:rPr lang="en-US" sz="1600" b="0" kern="1200" dirty="0" smtClean="0">
              <a:solidFill>
                <a:schemeClr val="bg1"/>
              </a:solidFill>
              <a:latin typeface="+mn-lt"/>
            </a:rPr>
            <a:t> attacks</a:t>
          </a:r>
          <a:endParaRPr lang="en-US" sz="1600" b="0" kern="1200" dirty="0">
            <a:solidFill>
              <a:schemeClr val="bg1"/>
            </a:solidFill>
            <a:latin typeface="+mn-lt"/>
          </a:endParaRPr>
        </a:p>
      </dsp:txBody>
      <dsp:txXfrm>
        <a:off x="411480" y="3823530"/>
        <a:ext cx="2865151" cy="531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E5663B-1485-214A-AB74-D69BBC1F22EC}" type="slidenum">
              <a:rPr lang="en-AU"/>
              <a:pPr/>
              <a:t>‹#›</a:t>
            </a:fld>
            <a:endParaRPr lang="en-AU" dirty="0"/>
          </a:p>
        </p:txBody>
      </p:sp>
    </p:spTree>
    <p:extLst>
      <p:ext uri="{BB962C8B-B14F-4D97-AF65-F5344CB8AC3E}">
        <p14:creationId xmlns:p14="http://schemas.microsoft.com/office/powerpoint/2010/main" xmlns="" val="2581104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a:t>
            </a:r>
            <a:r>
              <a:rPr lang="en-US" smtClean="0">
                <a:latin typeface="Times New Roman" pitchFamily="-107" charset="0"/>
              </a:rPr>
              <a:t>, </a:t>
            </a:r>
            <a:r>
              <a:rPr lang="en-US" smtClean="0">
                <a:latin typeface="Times New Roman" pitchFamily="-107" charset="0"/>
              </a:rPr>
              <a:t>GE, by </a:t>
            </a:r>
            <a:r>
              <a:rPr lang="en-US" dirty="0" smtClean="0">
                <a:latin typeface="Times New Roman" pitchFamily="-107" charset="0"/>
              </a:rPr>
              <a:t>William Stallings and Lawrie Brown, Chapter 21 “Public-Key</a:t>
            </a:r>
            <a:r>
              <a:rPr lang="en-US" baseline="0" dirty="0" smtClean="0">
                <a:latin typeface="Times New Roman" pitchFamily="-107" charset="0"/>
              </a:rPr>
              <a:t> Cryptography and Message Authentication</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xmlns="" val="647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RFC 2104 lists the following design objectives for HMAC:</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without modifications, available hash functions—in particular, hash</a:t>
            </a:r>
          </a:p>
          <a:p>
            <a:r>
              <a:rPr lang="en-US" sz="1200" kern="1200" baseline="0" dirty="0" smtClean="0">
                <a:solidFill>
                  <a:schemeClr val="tx1"/>
                </a:solidFill>
                <a:latin typeface="Times New Roman" pitchFamily="-110" charset="0"/>
                <a:ea typeface="+mn-ea"/>
                <a:cs typeface="+mn-cs"/>
              </a:rPr>
              <a:t>functions that perform well in software, and for which code is freely and</a:t>
            </a:r>
          </a:p>
          <a:p>
            <a:r>
              <a:rPr lang="en-US" sz="1200" kern="1200" baseline="0" dirty="0" smtClean="0">
                <a:solidFill>
                  <a:schemeClr val="tx1"/>
                </a:solidFill>
                <a:latin typeface="Times New Roman" pitchFamily="-110" charset="0"/>
                <a:ea typeface="+mn-ea"/>
                <a:cs typeface="+mn-cs"/>
              </a:rPr>
              <a:t>widely available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allow for easy replaceability of the embedded hash function in case faster</a:t>
            </a:r>
          </a:p>
          <a:p>
            <a:r>
              <a:rPr lang="en-US" sz="1200" kern="1200" baseline="0" dirty="0" smtClean="0">
                <a:solidFill>
                  <a:schemeClr val="tx1"/>
                </a:solidFill>
                <a:latin typeface="Times New Roman" pitchFamily="-110" charset="0"/>
                <a:ea typeface="+mn-ea"/>
                <a:cs typeface="+mn-cs"/>
              </a:rPr>
              <a:t>or more secure hash functions are found or required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preserve the original performance of the hash function without incurring a</a:t>
            </a:r>
          </a:p>
          <a:p>
            <a:r>
              <a:rPr lang="en-US" sz="1200" kern="1200" baseline="0" dirty="0" smtClean="0">
                <a:solidFill>
                  <a:schemeClr val="tx1"/>
                </a:solidFill>
                <a:latin typeface="Times New Roman" pitchFamily="-110" charset="0"/>
                <a:ea typeface="+mn-ea"/>
                <a:cs typeface="+mn-cs"/>
              </a:rPr>
              <a:t>significant degradation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and handle keys in a simple way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have a well-understood cryptographic analysis of the strength of the</a:t>
            </a:r>
          </a:p>
          <a:p>
            <a:r>
              <a:rPr lang="en-US" sz="1200" kern="1200" baseline="0" dirty="0" smtClean="0">
                <a:solidFill>
                  <a:schemeClr val="tx1"/>
                </a:solidFill>
                <a:latin typeface="Times New Roman" pitchFamily="-110" charset="0"/>
                <a:ea typeface="+mn-ea"/>
                <a:cs typeface="+mn-cs"/>
              </a:rPr>
              <a:t>authentication mechanism based on reasonable assumptions on the embedded</a:t>
            </a:r>
          </a:p>
          <a:p>
            <a:r>
              <a:rPr lang="en-US" sz="1200" kern="1200" baseline="0" dirty="0" smtClean="0">
                <a:solidFill>
                  <a:schemeClr val="tx1"/>
                </a:solidFill>
                <a:latin typeface="Times New Roman" pitchFamily="-110" charset="0"/>
                <a:ea typeface="+mn-ea"/>
                <a:cs typeface="+mn-cs"/>
              </a:rPr>
              <a:t>hash function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first two objectives are important to the acceptability of HMAC. HMAC</a:t>
            </a:r>
          </a:p>
          <a:p>
            <a:r>
              <a:rPr lang="en-US" sz="1200" kern="1200" baseline="0" dirty="0" smtClean="0">
                <a:solidFill>
                  <a:schemeClr val="tx1"/>
                </a:solidFill>
                <a:latin typeface="Times New Roman" pitchFamily="-110" charset="0"/>
                <a:ea typeface="+mn-ea"/>
                <a:cs typeface="+mn-cs"/>
              </a:rPr>
              <a:t>treats the hash function as a “black box.” This has two benefits. First, an existing</a:t>
            </a:r>
          </a:p>
          <a:p>
            <a:r>
              <a:rPr lang="en-US" sz="1200" kern="1200" baseline="0" dirty="0" smtClean="0">
                <a:solidFill>
                  <a:schemeClr val="tx1"/>
                </a:solidFill>
                <a:latin typeface="Times New Roman" pitchFamily="-110" charset="0"/>
                <a:ea typeface="+mn-ea"/>
                <a:cs typeface="+mn-cs"/>
              </a:rPr>
              <a:t>implementation of a hash function can be used as a module in implementing</a:t>
            </a:r>
          </a:p>
          <a:p>
            <a:r>
              <a:rPr lang="en-US" sz="1200" kern="1200" baseline="0" dirty="0" smtClean="0">
                <a:solidFill>
                  <a:schemeClr val="tx1"/>
                </a:solidFill>
                <a:latin typeface="Times New Roman" pitchFamily="-110" charset="0"/>
                <a:ea typeface="+mn-ea"/>
                <a:cs typeface="+mn-cs"/>
              </a:rPr>
              <a:t>HMAC. In this way, the bulk of the HMAC code is prepackaged and ready to use</a:t>
            </a:r>
          </a:p>
          <a:p>
            <a:r>
              <a:rPr lang="en-US" sz="1200" kern="1200" baseline="0" dirty="0" smtClean="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smtClean="0">
                <a:solidFill>
                  <a:schemeClr val="tx1"/>
                </a:solidFill>
                <a:latin typeface="Times New Roman" pitchFamily="-110" charset="0"/>
                <a:ea typeface="+mn-ea"/>
                <a:cs typeface="+mn-cs"/>
              </a:rPr>
              <a:t>in an HMAC implementation, all that is required is to remove the existing hash</a:t>
            </a:r>
          </a:p>
          <a:p>
            <a:r>
              <a:rPr lang="en-US" sz="1200" kern="1200" baseline="0" dirty="0" smtClean="0">
                <a:solidFill>
                  <a:schemeClr val="tx1"/>
                </a:solidFill>
                <a:latin typeface="Times New Roman" pitchFamily="-110" charset="0"/>
                <a:ea typeface="+mn-ea"/>
                <a:cs typeface="+mn-cs"/>
              </a:rPr>
              <a:t>function module and drop in the new module. This could be done if a faster</a:t>
            </a:r>
          </a:p>
          <a:p>
            <a:r>
              <a:rPr lang="en-US" sz="1200" kern="1200" baseline="0" dirty="0" smtClean="0">
                <a:solidFill>
                  <a:schemeClr val="tx1"/>
                </a:solidFill>
                <a:latin typeface="Times New Roman" pitchFamily="-110" charset="0"/>
                <a:ea typeface="+mn-ea"/>
                <a:cs typeface="+mn-cs"/>
              </a:rPr>
              <a:t>hash function were desired. More important, if the security of the embedded hash</a:t>
            </a:r>
          </a:p>
          <a:p>
            <a:r>
              <a:rPr lang="en-US" sz="1200" kern="1200" baseline="0" dirty="0" smtClean="0">
                <a:solidFill>
                  <a:schemeClr val="tx1"/>
                </a:solidFill>
                <a:latin typeface="Times New Roman" pitchFamily="-110" charset="0"/>
                <a:ea typeface="+mn-ea"/>
                <a:cs typeface="+mn-cs"/>
              </a:rPr>
              <a:t>function were compromised, the security of HMAC could be retained simply by</a:t>
            </a:r>
          </a:p>
          <a:p>
            <a:r>
              <a:rPr lang="en-US" sz="1200" kern="1200" baseline="0" dirty="0" smtClean="0">
                <a:solidFill>
                  <a:schemeClr val="tx1"/>
                </a:solidFill>
                <a:latin typeface="Times New Roman" pitchFamily="-110" charset="0"/>
                <a:ea typeface="+mn-ea"/>
                <a:cs typeface="+mn-cs"/>
              </a:rPr>
              <a:t>replacing the embedded hash function with a more secure one.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last design objective in the preceding list is, in fact, the main advantage</a:t>
            </a:r>
          </a:p>
          <a:p>
            <a:r>
              <a:rPr lang="en-US" sz="1200" kern="1200" baseline="0" dirty="0" smtClean="0">
                <a:solidFill>
                  <a:schemeClr val="tx1"/>
                </a:solidFill>
                <a:latin typeface="Times New Roman" pitchFamily="-110" charset="0"/>
                <a:ea typeface="+mn-ea"/>
                <a:cs typeface="+mn-cs"/>
              </a:rPr>
              <a:t>of HMAC over other proposed hash-based schemes. HMAC can be proven secure</a:t>
            </a:r>
          </a:p>
          <a:p>
            <a:r>
              <a:rPr lang="en-US" sz="1200" kern="1200" baseline="0" dirty="0" smtClean="0">
                <a:solidFill>
                  <a:schemeClr val="tx1"/>
                </a:solidFill>
                <a:latin typeface="Times New Roman" pitchFamily="-110" charset="0"/>
                <a:ea typeface="+mn-ea"/>
                <a:cs typeface="+mn-cs"/>
              </a:rPr>
              <a:t>provided that the embedded hash function has some reasonable cryptographic</a:t>
            </a:r>
          </a:p>
          <a:p>
            <a:r>
              <a:rPr lang="en-US" sz="1200" kern="1200" baseline="0" dirty="0" smtClean="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smtClean="0">
                <a:solidFill>
                  <a:schemeClr val="tx1"/>
                </a:solidFill>
                <a:latin typeface="Times New Roman" pitchFamily="-110" charset="0"/>
                <a:ea typeface="+mn-ea"/>
                <a:cs typeface="+mn-cs"/>
              </a:rPr>
              <a:t>structure of HMAC.</a:t>
            </a:r>
            <a:endParaRPr lang="en-US" dirty="0" smtClean="0"/>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10</a:t>
            </a:fld>
            <a:endParaRPr lang="en-AU" dirty="0"/>
          </a:p>
        </p:txBody>
      </p:sp>
    </p:spTree>
    <p:extLst>
      <p:ext uri="{BB962C8B-B14F-4D97-AF65-F5344CB8AC3E}">
        <p14:creationId xmlns:p14="http://schemas.microsoft.com/office/powerpoint/2010/main" xmlns="" val="378445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FB42C-91F6-B94A-9684-3ADC0769CEF6}" type="slidenum">
              <a:rPr lang="en-AU"/>
              <a:pPr/>
              <a:t>11</a:t>
            </a:fld>
            <a:endParaRPr lang="en-AU" dirty="0"/>
          </a:p>
        </p:txBody>
      </p:sp>
      <p:sp>
        <p:nvSpPr>
          <p:cNvPr id="222212" name="Rectangle 4"/>
          <p:cNvSpPr>
            <a:spLocks noGrp="1" noRot="1" noChangeAspect="1" noChangeArrowheads="1" noTextEdit="1"/>
          </p:cNvSpPr>
          <p:nvPr>
            <p:ph type="sldImg"/>
          </p:nvPr>
        </p:nvSpPr>
        <p:spPr>
          <a:ln/>
        </p:spPr>
      </p:sp>
      <p:sp>
        <p:nvSpPr>
          <p:cNvPr id="222213" name="Rectangle 5"/>
          <p:cNvSpPr>
            <a:spLocks noGrp="1" noChangeArrowheads="1"/>
          </p:cNvSpPr>
          <p:nvPr>
            <p:ph type="body" idx="1"/>
          </p:nvPr>
        </p:nvSpPr>
        <p:spPr/>
        <p:txBody>
          <a:bodyPr/>
          <a:lstStyle/>
          <a:p>
            <a:r>
              <a:rPr lang="en-US" dirty="0"/>
              <a:t>Figure </a:t>
            </a:r>
            <a:r>
              <a:rPr lang="en-US" dirty="0" smtClean="0"/>
              <a:t>21.4 </a:t>
            </a:r>
            <a:r>
              <a:rPr lang="en-US" dirty="0"/>
              <a:t>illustrates the overall operation of </a:t>
            </a:r>
            <a:r>
              <a:rPr lang="en-US" dirty="0" smtClean="0"/>
              <a:t>HMAC.</a:t>
            </a:r>
          </a:p>
          <a:p>
            <a:endParaRPr lang="en-US" dirty="0" smtClean="0"/>
          </a:p>
          <a:p>
            <a:r>
              <a:rPr lang="en-US" dirty="0" smtClean="0"/>
              <a:t>In </a:t>
            </a:r>
            <a:r>
              <a:rPr lang="en-US" dirty="0"/>
              <a:t>words:</a:t>
            </a:r>
            <a:endParaRPr lang="en-US" dirty="0" smtClean="0"/>
          </a:p>
          <a:p>
            <a:endParaRPr lang="en-US" b="1" dirty="0" smtClean="0"/>
          </a:p>
          <a:p>
            <a:r>
              <a:rPr lang="en-US" b="1" dirty="0" smtClean="0"/>
              <a:t>1</a:t>
            </a:r>
            <a:r>
              <a:rPr lang="en-US" b="1" dirty="0"/>
              <a:t>.</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endParaRPr lang="en-US" dirty="0" smtClean="0"/>
          </a:p>
          <a:p>
            <a:endParaRPr lang="en-US" b="1" dirty="0" smtClean="0"/>
          </a:p>
          <a:p>
            <a:r>
              <a:rPr lang="en-US" b="1" dirty="0" smtClean="0"/>
              <a:t>2</a:t>
            </a:r>
            <a:r>
              <a:rPr lang="en-US" b="1" dirty="0"/>
              <a:t>.</a:t>
            </a:r>
            <a:r>
              <a:rPr lang="en-US" dirty="0"/>
              <a:t> XOR (bitwise exclusive-OR) </a:t>
            </a:r>
            <a:r>
              <a:rPr lang="en-US" i="1" dirty="0"/>
              <a:t>K</a:t>
            </a:r>
            <a:r>
              <a:rPr lang="en-US" baseline="30000" dirty="0"/>
              <a:t>+</a:t>
            </a:r>
            <a:r>
              <a:rPr lang="en-US" dirty="0"/>
              <a:t> with ipad to produce the </a:t>
            </a:r>
            <a:r>
              <a:rPr lang="en-US" i="1" dirty="0"/>
              <a:t>b</a:t>
            </a:r>
            <a:r>
              <a:rPr lang="en-US" dirty="0"/>
              <a:t>-bit block S</a:t>
            </a:r>
            <a:r>
              <a:rPr lang="en-US" baseline="-25000" dirty="0"/>
              <a:t>i</a:t>
            </a:r>
            <a:r>
              <a:rPr lang="en-US" dirty="0"/>
              <a:t>.</a:t>
            </a:r>
            <a:endParaRPr lang="en-US" dirty="0" smtClean="0"/>
          </a:p>
          <a:p>
            <a:endParaRPr lang="en-US" b="1" dirty="0" smtClean="0"/>
          </a:p>
          <a:p>
            <a:r>
              <a:rPr lang="en-US" b="1" dirty="0" smtClean="0"/>
              <a:t>3</a:t>
            </a:r>
            <a:r>
              <a:rPr lang="en-US" b="1" dirty="0"/>
              <a:t>.</a:t>
            </a:r>
            <a:r>
              <a:rPr lang="en-US" dirty="0"/>
              <a:t> Append </a:t>
            </a:r>
            <a:r>
              <a:rPr lang="en-US" i="1" dirty="0"/>
              <a:t>M</a:t>
            </a:r>
            <a:r>
              <a:rPr lang="en-US" dirty="0"/>
              <a:t> to S</a:t>
            </a:r>
            <a:r>
              <a:rPr lang="en-US" baseline="-25000" dirty="0"/>
              <a:t>i</a:t>
            </a:r>
            <a:r>
              <a:rPr lang="en-US" dirty="0"/>
              <a:t>.</a:t>
            </a:r>
            <a:endParaRPr lang="en-US" dirty="0" smtClean="0"/>
          </a:p>
          <a:p>
            <a:endParaRPr lang="en-US" b="1" dirty="0" smtClean="0"/>
          </a:p>
          <a:p>
            <a:r>
              <a:rPr lang="en-US" b="1" dirty="0" smtClean="0"/>
              <a:t>4</a:t>
            </a:r>
            <a:r>
              <a:rPr lang="en-US" b="1" dirty="0"/>
              <a:t>.</a:t>
            </a:r>
            <a:r>
              <a:rPr lang="en-US" dirty="0"/>
              <a:t> Apply H to the stream generated in step 3.</a:t>
            </a:r>
            <a:endParaRPr lang="en-US" dirty="0" smtClean="0"/>
          </a:p>
          <a:p>
            <a:endParaRPr lang="en-US" b="1" dirty="0" smtClean="0"/>
          </a:p>
          <a:p>
            <a:r>
              <a:rPr lang="en-US" b="1" dirty="0" smtClean="0"/>
              <a:t>5</a:t>
            </a:r>
            <a:r>
              <a:rPr lang="en-US" b="1" dirty="0"/>
              <a:t>.</a:t>
            </a:r>
            <a:r>
              <a:rPr lang="en-US" dirty="0"/>
              <a:t> XOR </a:t>
            </a:r>
            <a:r>
              <a:rPr lang="en-US" i="1" dirty="0"/>
              <a:t>K</a:t>
            </a:r>
            <a:r>
              <a:rPr lang="en-US" baseline="30000" dirty="0"/>
              <a:t>+</a:t>
            </a:r>
            <a:r>
              <a:rPr lang="en-US" dirty="0"/>
              <a:t> with opad to produce the </a:t>
            </a:r>
            <a:r>
              <a:rPr lang="en-US" i="1" dirty="0"/>
              <a:t>b</a:t>
            </a:r>
            <a:r>
              <a:rPr lang="en-US" dirty="0"/>
              <a:t>-bit block S</a:t>
            </a:r>
            <a:r>
              <a:rPr lang="en-US" baseline="-25000" dirty="0"/>
              <a:t>o</a:t>
            </a:r>
            <a:r>
              <a:rPr lang="en-US" dirty="0"/>
              <a:t>.</a:t>
            </a:r>
            <a:endParaRPr lang="en-US" dirty="0" smtClean="0"/>
          </a:p>
          <a:p>
            <a:endParaRPr lang="en-US" b="1" dirty="0" smtClean="0"/>
          </a:p>
          <a:p>
            <a:r>
              <a:rPr lang="en-US" b="1" dirty="0" smtClean="0"/>
              <a:t>6</a:t>
            </a:r>
            <a:r>
              <a:rPr lang="en-US" b="1" dirty="0"/>
              <a:t>.</a:t>
            </a:r>
            <a:r>
              <a:rPr lang="en-US" dirty="0"/>
              <a:t> Append the hash result from step 4 to S</a:t>
            </a:r>
            <a:r>
              <a:rPr lang="en-US" baseline="-25000" dirty="0"/>
              <a:t>o</a:t>
            </a:r>
            <a:r>
              <a:rPr lang="en-US" dirty="0"/>
              <a:t>.</a:t>
            </a:r>
            <a:endParaRPr lang="en-US" dirty="0" smtClean="0"/>
          </a:p>
          <a:p>
            <a:endParaRPr lang="en-US" b="1" dirty="0" smtClean="0"/>
          </a:p>
          <a:p>
            <a:r>
              <a:rPr lang="en-US" b="1" dirty="0" smtClean="0"/>
              <a:t>7</a:t>
            </a:r>
            <a:r>
              <a:rPr lang="en-US" b="1" dirty="0"/>
              <a:t>.</a:t>
            </a:r>
            <a:r>
              <a:rPr lang="en-US" dirty="0"/>
              <a:t> Apply H to the stream generated in step 6 and output the result.</a:t>
            </a:r>
          </a:p>
          <a:p>
            <a:endParaRPr lang="en-US" dirty="0" smtClean="0"/>
          </a:p>
          <a:p>
            <a:r>
              <a:rPr lang="en-US" sz="1200" kern="1200" baseline="0" dirty="0" smtClean="0">
                <a:solidFill>
                  <a:schemeClr val="tx1"/>
                </a:solidFill>
                <a:latin typeface="Times New Roman" pitchFamily="-110" charset="0"/>
                <a:ea typeface="+mn-ea"/>
                <a:cs typeface="+mn-cs"/>
              </a:rPr>
              <a:t>Note that the XOR with ipad results in flipping one-half of the bits of </a:t>
            </a:r>
            <a:r>
              <a:rPr lang="en-US" sz="1200" i="1" kern="1200" baseline="0" dirty="0" smtClean="0">
                <a:solidFill>
                  <a:schemeClr val="tx1"/>
                </a:solidFill>
                <a:latin typeface="Times New Roman" pitchFamily="-110" charset="0"/>
                <a:ea typeface="+mn-ea"/>
                <a:cs typeface="+mn-cs"/>
              </a:rPr>
              <a:t>K .</a:t>
            </a:r>
          </a:p>
          <a:p>
            <a:r>
              <a:rPr lang="en-US" sz="1200" kern="1200" baseline="0" dirty="0" smtClean="0">
                <a:solidFill>
                  <a:schemeClr val="tx1"/>
                </a:solidFill>
                <a:latin typeface="Times New Roman" pitchFamily="-110" charset="0"/>
                <a:ea typeface="+mn-ea"/>
                <a:cs typeface="+mn-cs"/>
              </a:rPr>
              <a:t>Similarly, the XOR with opad results in flipping one-half of the bits of </a:t>
            </a:r>
            <a:r>
              <a:rPr lang="en-US" sz="1200" i="1" kern="1200" baseline="0" dirty="0" smtClean="0">
                <a:solidFill>
                  <a:schemeClr val="tx1"/>
                </a:solidFill>
                <a:latin typeface="Times New Roman" pitchFamily="-110" charset="0"/>
                <a:ea typeface="+mn-ea"/>
                <a:cs typeface="+mn-cs"/>
              </a:rPr>
              <a:t>K , but a</a:t>
            </a:r>
          </a:p>
          <a:p>
            <a:r>
              <a:rPr lang="en-US" sz="1200" kern="1200" baseline="0" dirty="0" smtClean="0">
                <a:solidFill>
                  <a:schemeClr val="tx1"/>
                </a:solidFill>
                <a:latin typeface="Times New Roman" pitchFamily="-110" charset="0"/>
                <a:ea typeface="+mn-ea"/>
                <a:cs typeface="+mn-cs"/>
              </a:rPr>
              <a:t>different set of bits. In effect, by passing S</a:t>
            </a:r>
            <a:r>
              <a:rPr lang="en-US" sz="1200" kern="1200" baseline="-25000" dirty="0" smtClean="0">
                <a:solidFill>
                  <a:schemeClr val="tx1"/>
                </a:solidFill>
                <a:latin typeface="Times New Roman" pitchFamily="-110" charset="0"/>
                <a:ea typeface="+mn-ea"/>
                <a:cs typeface="+mn-cs"/>
              </a:rPr>
              <a:t> </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and S </a:t>
            </a:r>
            <a:r>
              <a:rPr lang="en-US" sz="1200" kern="1200" baseline="-25000" dirty="0" smtClean="0">
                <a:solidFill>
                  <a:schemeClr val="tx1"/>
                </a:solidFill>
                <a:latin typeface="Times New Roman" pitchFamily="-110" charset="0"/>
                <a:ea typeface="+mn-ea"/>
                <a:cs typeface="+mn-cs"/>
              </a:rPr>
              <a:t>o</a:t>
            </a:r>
            <a:r>
              <a:rPr lang="en-US" sz="1200" i="1" kern="1200" baseline="0" dirty="0" smtClean="0">
                <a:solidFill>
                  <a:schemeClr val="tx1"/>
                </a:solidFill>
                <a:latin typeface="Times New Roman" pitchFamily="-110" charset="0"/>
                <a:ea typeface="+mn-ea"/>
                <a:cs typeface="+mn-cs"/>
              </a:rPr>
              <a:t> through the hash algorithm, we</a:t>
            </a:r>
          </a:p>
          <a:p>
            <a:r>
              <a:rPr lang="en-US" sz="1200" kern="1200" baseline="0" dirty="0" smtClean="0">
                <a:solidFill>
                  <a:schemeClr val="tx1"/>
                </a:solidFill>
                <a:latin typeface="Times New Roman" pitchFamily="-110" charset="0"/>
                <a:ea typeface="+mn-ea"/>
                <a:cs typeface="+mn-cs"/>
              </a:rPr>
              <a:t>have pseudorandomly generated two keys from </a:t>
            </a:r>
            <a:r>
              <a:rPr lang="en-US" sz="1200" i="1" kern="1200" baseline="0" dirty="0" smtClean="0">
                <a:solidFill>
                  <a:schemeClr val="tx1"/>
                </a:solidFill>
                <a:latin typeface="Times New Roman" pitchFamily="-110" charset="0"/>
                <a:ea typeface="+mn-ea"/>
                <a:cs typeface="+mn-cs"/>
              </a:rPr>
              <a:t>K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HMAC should execute in approximately the same time as the embedded hash</a:t>
            </a:r>
          </a:p>
          <a:p>
            <a:r>
              <a:rPr lang="en-US" sz="1200" kern="1200" baseline="0" dirty="0" smtClean="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smtClean="0">
                <a:solidFill>
                  <a:schemeClr val="tx1"/>
                </a:solidFill>
                <a:latin typeface="Times New Roman" pitchFamily="-110" charset="0"/>
                <a:ea typeface="+mn-ea"/>
                <a:cs typeface="+mn-cs"/>
              </a:rPr>
              <a:t>(for S </a:t>
            </a:r>
            <a:r>
              <a:rPr lang="en-US" sz="1200" i="1" kern="1200" baseline="-25000" dirty="0" smtClean="0">
                <a:solidFill>
                  <a:schemeClr val="tx1"/>
                </a:solidFill>
                <a:latin typeface="Times New Roman" pitchFamily="-110" charset="0"/>
                <a:ea typeface="+mn-ea"/>
                <a:cs typeface="+mn-cs"/>
              </a:rPr>
              <a:t>i , </a:t>
            </a:r>
            <a:r>
              <a:rPr lang="en-US" sz="1200" i="1" kern="1200" baseline="0" dirty="0" smtClean="0">
                <a:solidFill>
                  <a:schemeClr val="tx1"/>
                </a:solidFill>
                <a:latin typeface="Times New Roman" pitchFamily="-110" charset="0"/>
                <a:ea typeface="+mn-ea"/>
                <a:cs typeface="+mn-cs"/>
              </a:rPr>
              <a:t>S </a:t>
            </a:r>
            <a:r>
              <a:rPr lang="en-US" sz="1200" i="1" kern="1200" baseline="-25000" dirty="0" smtClean="0">
                <a:solidFill>
                  <a:schemeClr val="tx1"/>
                </a:solidFill>
                <a:latin typeface="Times New Roman" pitchFamily="-110" charset="0"/>
                <a:ea typeface="+mn-ea"/>
                <a:cs typeface="+mn-cs"/>
              </a:rPr>
              <a:t>o </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and the block produced from the inner hash).</a:t>
            </a:r>
            <a:endParaRPr lang="en-US" i="0" dirty="0" smtClean="0"/>
          </a:p>
          <a:p>
            <a:endParaRPr lang="en-US" dirty="0"/>
          </a:p>
        </p:txBody>
      </p:sp>
    </p:spTree>
    <p:extLst>
      <p:ext uri="{BB962C8B-B14F-4D97-AF65-F5344CB8AC3E}">
        <p14:creationId xmlns:p14="http://schemas.microsoft.com/office/powerpoint/2010/main" xmlns="" val="335548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B69-4E43-AE44-B582-599D96C6B50E}" type="slidenum">
              <a:rPr lang="en-AU"/>
              <a:pPr/>
              <a:t>12</a:t>
            </a:fld>
            <a:endParaRPr lang="en-AU" dirty="0"/>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The security of any MAC function based on an embedded hash function depends</a:t>
            </a:r>
          </a:p>
          <a:p>
            <a:r>
              <a:rPr lang="en-US" sz="1200" b="0" kern="1200" baseline="0" dirty="0" smtClean="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smtClean="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smtClean="0">
                <a:solidFill>
                  <a:schemeClr val="tx1"/>
                </a:solidFill>
                <a:latin typeface="Times New Roman" pitchFamily="-110" charset="0"/>
                <a:ea typeface="+mn-ea"/>
                <a:cs typeface="+mn-cs"/>
              </a:rPr>
              <a:t>between the strength of the embedded hash function and the strength</a:t>
            </a:r>
          </a:p>
          <a:p>
            <a:r>
              <a:rPr lang="en-US" sz="1200" b="0" kern="1200" baseline="0" dirty="0" smtClean="0">
                <a:solidFill>
                  <a:schemeClr val="tx1"/>
                </a:solidFill>
                <a:latin typeface="Times New Roman" pitchFamily="-110" charset="0"/>
                <a:ea typeface="+mn-ea"/>
                <a:cs typeface="+mn-cs"/>
              </a:rPr>
              <a:t>of HMAC.</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smtClean="0">
                <a:solidFill>
                  <a:schemeClr val="tx1"/>
                </a:solidFill>
                <a:latin typeface="Times New Roman" pitchFamily="-110" charset="0"/>
                <a:ea typeface="+mn-ea"/>
                <a:cs typeface="+mn-cs"/>
              </a:rPr>
              <a:t>of successful forgery with a given amount of time spent by the forger and a</a:t>
            </a:r>
          </a:p>
          <a:p>
            <a:r>
              <a:rPr lang="en-US" sz="1200" b="0" kern="1200" baseline="0" dirty="0" smtClean="0">
                <a:solidFill>
                  <a:schemeClr val="tx1"/>
                </a:solidFill>
                <a:latin typeface="Times New Roman" pitchFamily="-110" charset="0"/>
                <a:ea typeface="+mn-ea"/>
                <a:cs typeface="+mn-cs"/>
              </a:rPr>
              <a:t>given number of message-MAC pairs created with the same key. In essence, it is</a:t>
            </a:r>
          </a:p>
          <a:p>
            <a:r>
              <a:rPr lang="en-US" sz="1200" b="0" kern="1200" baseline="0" dirty="0" smtClean="0">
                <a:solidFill>
                  <a:schemeClr val="tx1"/>
                </a:solidFill>
                <a:latin typeface="Times New Roman" pitchFamily="-110" charset="0"/>
                <a:ea typeface="+mn-ea"/>
                <a:cs typeface="+mn-cs"/>
              </a:rPr>
              <a:t>proved in [BELL96] that for a given level of effort (time, message-MAC pairs) on</a:t>
            </a:r>
          </a:p>
          <a:p>
            <a:r>
              <a:rPr lang="en-US" sz="1200" b="0" kern="1200" baseline="0" dirty="0" smtClean="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smtClean="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smtClean="0">
                <a:solidFill>
                  <a:schemeClr val="tx1"/>
                </a:solidFill>
                <a:latin typeface="Times New Roman" pitchFamily="-110" charset="0"/>
                <a:ea typeface="+mn-ea"/>
                <a:cs typeface="+mn-cs"/>
              </a:rPr>
              <a:t>embedded hash function:</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The attacker is able to compute an output of the compression function even</a:t>
            </a:r>
          </a:p>
          <a:p>
            <a:r>
              <a:rPr lang="en-US" sz="1200" b="0" kern="1200" baseline="0" dirty="0" smtClean="0">
                <a:solidFill>
                  <a:schemeClr val="tx1"/>
                </a:solidFill>
                <a:latin typeface="Times New Roman" pitchFamily="-110" charset="0"/>
                <a:ea typeface="+mn-ea"/>
                <a:cs typeface="+mn-cs"/>
              </a:rPr>
              <a:t>with an IV that is random, secret, and unknown to the attacker.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smtClean="0">
                <a:solidFill>
                  <a:schemeClr val="tx1"/>
                </a:solidFill>
                <a:latin typeface="Times New Roman" pitchFamily="-110" charset="0"/>
                <a:ea typeface="+mn-ea"/>
                <a:cs typeface="+mn-cs"/>
              </a:rPr>
              <a:t>and secret.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smtClean="0">
                <a:solidFill>
                  <a:schemeClr val="tx1"/>
                </a:solidFill>
                <a:latin typeface="Times New Roman" pitchFamily="-110" charset="0"/>
                <a:ea typeface="+mn-ea"/>
                <a:cs typeface="+mn-cs"/>
              </a:rPr>
              <a:t>hash function applied to a message consisting of a single </a:t>
            </a:r>
            <a:r>
              <a:rPr lang="en-US" sz="1200" b="0" i="1" kern="1200" baseline="0" dirty="0" smtClean="0">
                <a:solidFill>
                  <a:schemeClr val="tx1"/>
                </a:solidFill>
                <a:latin typeface="Times New Roman" pitchFamily="-110" charset="0"/>
                <a:ea typeface="+mn-ea"/>
                <a:cs typeface="+mn-cs"/>
              </a:rPr>
              <a:t>b -bit block. For this attack,</a:t>
            </a:r>
          </a:p>
          <a:p>
            <a:r>
              <a:rPr lang="en-US" sz="1200" b="0" kern="1200" baseline="0" dirty="0" smtClean="0">
                <a:solidFill>
                  <a:schemeClr val="tx1"/>
                </a:solidFill>
                <a:latin typeface="Times New Roman" pitchFamily="-110" charset="0"/>
                <a:ea typeface="+mn-ea"/>
                <a:cs typeface="+mn-cs"/>
              </a:rPr>
              <a:t>the IV of the hash function is replaced by a secret, random value of </a:t>
            </a:r>
            <a:r>
              <a:rPr lang="en-US" sz="1200" b="0" i="1" kern="1200" baseline="0" dirty="0" smtClean="0">
                <a:solidFill>
                  <a:schemeClr val="tx1"/>
                </a:solidFill>
                <a:latin typeface="Times New Roman" pitchFamily="-110" charset="0"/>
                <a:ea typeface="+mn-ea"/>
                <a:cs typeface="+mn-cs"/>
              </a:rPr>
              <a:t>n bits. An attack</a:t>
            </a:r>
          </a:p>
          <a:p>
            <a:r>
              <a:rPr lang="en-US" sz="1200" b="0" kern="1200" baseline="0" dirty="0" smtClean="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smtClean="0">
                <a:solidFill>
                  <a:schemeClr val="tx1"/>
                </a:solidFill>
                <a:latin typeface="Times New Roman" pitchFamily="-110" charset="0"/>
                <a:ea typeface="+mn-ea"/>
                <a:cs typeface="+mn-cs"/>
              </a:rPr>
              <a:t>of effort on the order of 2</a:t>
            </a:r>
            <a:r>
              <a:rPr lang="en-US" sz="1200" b="0" i="1" kern="1200" baseline="30000" dirty="0" smtClean="0">
                <a:solidFill>
                  <a:schemeClr val="tx1"/>
                </a:solidFill>
                <a:latin typeface="Times New Roman" pitchFamily="-110" charset="0"/>
                <a:ea typeface="+mn-ea"/>
                <a:cs typeface="+mn-cs"/>
              </a:rPr>
              <a:t>n</a:t>
            </a:r>
            <a:r>
              <a:rPr lang="en-US" sz="1200" b="0" i="1" kern="1200" baseline="0" dirty="0" smtClean="0">
                <a:solidFill>
                  <a:schemeClr val="tx1"/>
                </a:solidFill>
                <a:latin typeface="Times New Roman" pitchFamily="-110" charset="0"/>
                <a:ea typeface="+mn-ea"/>
                <a:cs typeface="+mn-cs"/>
              </a:rPr>
              <a:t>, </a:t>
            </a:r>
            <a:r>
              <a:rPr lang="en-US" sz="1200" b="0" i="0" kern="1200" baseline="0" dirty="0" smtClean="0">
                <a:solidFill>
                  <a:schemeClr val="tx1"/>
                </a:solidFill>
                <a:latin typeface="Times New Roman" pitchFamily="-110" charset="0"/>
                <a:ea typeface="+mn-ea"/>
                <a:cs typeface="+mn-cs"/>
              </a:rPr>
              <a:t>or a birthday attack, which is a special case of the second</a:t>
            </a:r>
          </a:p>
          <a:p>
            <a:r>
              <a:rPr lang="en-US" sz="1200" b="0" kern="1200" baseline="0" dirty="0" smtClean="0">
                <a:solidFill>
                  <a:schemeClr val="tx1"/>
                </a:solidFill>
                <a:latin typeface="Times New Roman" pitchFamily="-110" charset="0"/>
                <a:ea typeface="+mn-ea"/>
                <a:cs typeface="+mn-cs"/>
              </a:rPr>
              <a:t>attack, discussed next.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second attack, the attacker is looking for two messages </a:t>
            </a:r>
            <a:r>
              <a:rPr lang="en-US" sz="1200" b="0" i="1" kern="1200" baseline="0" dirty="0" smtClean="0">
                <a:solidFill>
                  <a:schemeClr val="tx1"/>
                </a:solidFill>
                <a:latin typeface="Times New Roman" pitchFamily="-110" charset="0"/>
                <a:ea typeface="+mn-ea"/>
                <a:cs typeface="+mn-cs"/>
              </a:rPr>
              <a:t>M and M’ that</a:t>
            </a:r>
          </a:p>
          <a:p>
            <a:r>
              <a:rPr lang="en-US" sz="1200" b="0" kern="1200" baseline="0" dirty="0" smtClean="0">
                <a:solidFill>
                  <a:schemeClr val="tx1"/>
                </a:solidFill>
                <a:latin typeface="Times New Roman" pitchFamily="-110" charset="0"/>
                <a:ea typeface="+mn-ea"/>
                <a:cs typeface="+mn-cs"/>
              </a:rPr>
              <a:t>produce the same hash: H(</a:t>
            </a:r>
            <a:r>
              <a:rPr lang="en-US" sz="1200" b="0" i="1" kern="1200" baseline="0" dirty="0" smtClean="0">
                <a:solidFill>
                  <a:schemeClr val="tx1"/>
                </a:solidFill>
                <a:latin typeface="Times New Roman" pitchFamily="-110" charset="0"/>
                <a:ea typeface="+mn-ea"/>
                <a:cs typeface="+mn-cs"/>
              </a:rPr>
              <a:t>M’ = H(M’) . </a:t>
            </a:r>
            <a:r>
              <a:rPr lang="en-US" sz="1200" b="0" i="0" kern="1200" baseline="0" dirty="0" smtClean="0">
                <a:solidFill>
                  <a:schemeClr val="tx1"/>
                </a:solidFill>
                <a:latin typeface="Times New Roman" pitchFamily="-110" charset="0"/>
                <a:ea typeface="+mn-ea"/>
                <a:cs typeface="+mn-cs"/>
              </a:rPr>
              <a:t>This is the birthday attack mentioned</a:t>
            </a:r>
          </a:p>
          <a:p>
            <a:r>
              <a:rPr lang="en-US" sz="1200" b="0" kern="1200" baseline="0" dirty="0" smtClean="0">
                <a:solidFill>
                  <a:schemeClr val="tx1"/>
                </a:solidFill>
                <a:latin typeface="Times New Roman" pitchFamily="-110" charset="0"/>
                <a:ea typeface="+mn-ea"/>
                <a:cs typeface="+mn-cs"/>
              </a:rPr>
              <a:t>previously. </a:t>
            </a:r>
            <a:r>
              <a:rPr lang="en-US" sz="1200" kern="1200" dirty="0" smtClean="0">
                <a:solidFill>
                  <a:schemeClr val="tx1"/>
                </a:solidFill>
                <a:effectLst/>
                <a:latin typeface="Times New Roman" pitchFamily="-110" charset="0"/>
                <a:ea typeface="+mn-ea"/>
                <a:cs typeface="+mn-cs"/>
              </a:rPr>
              <a:t> We have stated that this requires a level of effort of 2</a:t>
            </a:r>
            <a:r>
              <a:rPr lang="en-US" sz="1200" b="1" kern="1200" baseline="30000" dirty="0" smtClean="0">
                <a:solidFill>
                  <a:schemeClr val="tx1"/>
                </a:solidFill>
                <a:effectLst/>
                <a:latin typeface="Times New Roman" pitchFamily="-110" charset="0"/>
                <a:ea typeface="+mn-ea"/>
                <a:cs typeface="+mn-cs"/>
              </a:rPr>
              <a:t>n</a:t>
            </a:r>
            <a:r>
              <a:rPr lang="en-US" sz="1200" kern="1200" baseline="30000" dirty="0" smtClean="0">
                <a:solidFill>
                  <a:schemeClr val="tx1"/>
                </a:solidFill>
                <a:effectLst/>
                <a:latin typeface="Times New Roman" pitchFamily="-110" charset="0"/>
                <a:ea typeface="+mn-ea"/>
                <a:cs typeface="+mn-cs"/>
              </a:rPr>
              <a:t>/2</a:t>
            </a:r>
            <a:r>
              <a:rPr lang="en-US" sz="1200" kern="1200" dirty="0" smtClean="0">
                <a:solidFill>
                  <a:schemeClr val="tx1"/>
                </a:solidFill>
                <a:effectLst/>
                <a:latin typeface="Times New Roman" pitchFamily="-110" charset="0"/>
                <a:ea typeface="+mn-ea"/>
                <a:cs typeface="+mn-cs"/>
              </a:rPr>
              <a:t>  for a hash length of </a:t>
            </a:r>
            <a:r>
              <a:rPr lang="en-US" sz="1200" b="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 On this</a:t>
            </a:r>
          </a:p>
          <a:p>
            <a:r>
              <a:rPr lang="en-US" sz="1200" kern="1200" dirty="0" smtClean="0">
                <a:solidFill>
                  <a:schemeClr val="tx1"/>
                </a:solidFill>
                <a:effectLst/>
                <a:latin typeface="Times New Roman" pitchFamily="-110" charset="0"/>
                <a:ea typeface="+mn-ea"/>
                <a:cs typeface="+mn-cs"/>
              </a:rPr>
              <a:t>basis, the security of the earlier MD5 hash function was called into question,</a:t>
            </a:r>
          </a:p>
          <a:p>
            <a:r>
              <a:rPr lang="en-US" sz="1200" kern="1200" dirty="0" smtClean="0">
                <a:solidFill>
                  <a:schemeClr val="tx1"/>
                </a:solidFill>
                <a:effectLst/>
                <a:latin typeface="Times New Roman" pitchFamily="-110" charset="0"/>
                <a:ea typeface="+mn-ea"/>
                <a:cs typeface="+mn-cs"/>
              </a:rPr>
              <a:t>because a level of effort of 2</a:t>
            </a:r>
            <a:r>
              <a:rPr lang="en-US" sz="1600" kern="1200" baseline="30000" dirty="0" smtClean="0">
                <a:solidFill>
                  <a:schemeClr val="tx1"/>
                </a:solidFill>
                <a:effectLst/>
                <a:latin typeface="Times New Roman" pitchFamily="-110" charset="0"/>
                <a:ea typeface="+mn-ea"/>
                <a:cs typeface="+mn-cs"/>
              </a:rPr>
              <a:t>64</a:t>
            </a:r>
            <a:r>
              <a:rPr lang="en-US" sz="1200" kern="1200" dirty="0" smtClean="0">
                <a:solidFill>
                  <a:schemeClr val="tx1"/>
                </a:solidFill>
                <a:effectLst/>
                <a:latin typeface="Times New Roman" pitchFamily="-110" charset="0"/>
                <a:ea typeface="+mn-ea"/>
                <a:cs typeface="+mn-cs"/>
              </a:rPr>
              <a:t>  looks feasible with today’s technology. Does this mean that a</a:t>
            </a:r>
          </a:p>
          <a:p>
            <a:r>
              <a:rPr lang="en-US" sz="1200" kern="1200" dirty="0" smtClean="0">
                <a:solidFill>
                  <a:schemeClr val="tx1"/>
                </a:solidFill>
                <a:effectLst/>
                <a:latin typeface="Times New Roman" pitchFamily="-110" charset="0"/>
                <a:ea typeface="+mn-ea"/>
                <a:cs typeface="+mn-cs"/>
              </a:rPr>
              <a:t>128-bit hash function such as MD5 is unsuitable for HMAC? The answer is no, because</a:t>
            </a:r>
          </a:p>
          <a:p>
            <a:r>
              <a:rPr lang="en-US" sz="1200" kern="1200" dirty="0" smtClean="0">
                <a:solidFill>
                  <a:schemeClr val="tx1"/>
                </a:solidFill>
                <a:effectLst/>
                <a:latin typeface="Times New Roman" pitchFamily="-110" charset="0"/>
                <a:ea typeface="+mn-ea"/>
                <a:cs typeface="+mn-cs"/>
              </a:rPr>
              <a:t>of the following argument. To attack MD5, the attacker can choose any set of messages</a:t>
            </a:r>
          </a:p>
          <a:p>
            <a:r>
              <a:rPr lang="en-US" sz="1200" kern="1200" dirty="0" smtClean="0">
                <a:solidFill>
                  <a:schemeClr val="tx1"/>
                </a:solidFill>
                <a:effectLst/>
                <a:latin typeface="Times New Roman" pitchFamily="-110" charset="0"/>
                <a:ea typeface="+mn-ea"/>
                <a:cs typeface="+mn-cs"/>
              </a:rPr>
              <a:t>and work on these offline on a dedicated computing facility to find a collision. Because</a:t>
            </a:r>
          </a:p>
          <a:p>
            <a:r>
              <a:rPr lang="en-US" sz="1200" kern="1200" dirty="0" smtClean="0">
                <a:solidFill>
                  <a:schemeClr val="tx1"/>
                </a:solidFill>
                <a:effectLst/>
                <a:latin typeface="Times New Roman" pitchFamily="-110" charset="0"/>
                <a:ea typeface="+mn-ea"/>
                <a:cs typeface="+mn-cs"/>
              </a:rPr>
              <a:t>the attacker knows the hash algorithm and the default IV, the attacker can generate</a:t>
            </a:r>
          </a:p>
          <a:p>
            <a:r>
              <a:rPr lang="en-US" sz="1200" kern="1200" dirty="0" smtClean="0">
                <a:solidFill>
                  <a:schemeClr val="tx1"/>
                </a:solidFill>
                <a:effectLst/>
                <a:latin typeface="Times New Roman" pitchFamily="-110" charset="0"/>
                <a:ea typeface="+mn-ea"/>
                <a:cs typeface="+mn-cs"/>
              </a:rPr>
              <a:t>the hash code for each of the messages that the attacker generates. However, when</a:t>
            </a:r>
          </a:p>
          <a:p>
            <a:r>
              <a:rPr lang="en-US" sz="1200" kern="1200" dirty="0" smtClean="0">
                <a:solidFill>
                  <a:schemeClr val="tx1"/>
                </a:solidFill>
                <a:effectLst/>
                <a:latin typeface="Times New Roman" pitchFamily="-110" charset="0"/>
                <a:ea typeface="+mn-ea"/>
                <a:cs typeface="+mn-cs"/>
              </a:rPr>
              <a:t>attacking HMAC, the attacker cannot generate message/code pairs offline because</a:t>
            </a:r>
          </a:p>
          <a:p>
            <a:r>
              <a:rPr lang="en-US" sz="1200" kern="1200" dirty="0" smtClean="0">
                <a:solidFill>
                  <a:schemeClr val="tx1"/>
                </a:solidFill>
                <a:effectLst/>
                <a:latin typeface="Times New Roman" pitchFamily="-110" charset="0"/>
                <a:ea typeface="+mn-ea"/>
                <a:cs typeface="+mn-cs"/>
              </a:rPr>
              <a:t>the attacker does not know </a:t>
            </a:r>
            <a:r>
              <a:rPr lang="en-US" sz="1200" b="0" i="1" kern="1200" dirty="0" smtClean="0">
                <a:solidFill>
                  <a:schemeClr val="tx1"/>
                </a:solidFill>
                <a:effectLst/>
                <a:latin typeface="Times New Roman" pitchFamily="-110" charset="0"/>
                <a:ea typeface="+mn-ea"/>
                <a:cs typeface="+mn-cs"/>
              </a:rPr>
              <a:t>K</a:t>
            </a:r>
            <a:r>
              <a:rPr lang="en-US" sz="1200" kern="1200" dirty="0" smtClean="0">
                <a:solidFill>
                  <a:schemeClr val="tx1"/>
                </a:solidFill>
                <a:effectLst/>
                <a:latin typeface="Times New Roman" pitchFamily="-110" charset="0"/>
                <a:ea typeface="+mn-ea"/>
                <a:cs typeface="+mn-cs"/>
              </a:rPr>
              <a:t>. Therefore, the attacker must observe a sequence of</a:t>
            </a:r>
          </a:p>
          <a:p>
            <a:r>
              <a:rPr lang="en-US" sz="1200" kern="1200" dirty="0" smtClean="0">
                <a:solidFill>
                  <a:schemeClr val="tx1"/>
                </a:solidFill>
                <a:effectLst/>
                <a:latin typeface="Times New Roman" pitchFamily="-110" charset="0"/>
                <a:ea typeface="+mn-ea"/>
                <a:cs typeface="+mn-cs"/>
              </a:rPr>
              <a:t>messages generated by HMAC under the same key and perform the attack on these</a:t>
            </a:r>
          </a:p>
          <a:p>
            <a:r>
              <a:rPr lang="en-US" sz="1200" kern="1200" dirty="0" smtClean="0">
                <a:solidFill>
                  <a:schemeClr val="tx1"/>
                </a:solidFill>
                <a:effectLst/>
                <a:latin typeface="Times New Roman" pitchFamily="-110" charset="0"/>
                <a:ea typeface="+mn-ea"/>
                <a:cs typeface="+mn-cs"/>
              </a:rPr>
              <a:t>known messages. For a hash code length of 128 bits, this requires 2</a:t>
            </a:r>
            <a:r>
              <a:rPr lang="en-US" sz="1200" kern="1200" baseline="30000" dirty="0" smtClean="0">
                <a:solidFill>
                  <a:schemeClr val="tx1"/>
                </a:solidFill>
                <a:effectLst/>
                <a:latin typeface="Times New Roman" pitchFamily="-110" charset="0"/>
                <a:ea typeface="+mn-ea"/>
                <a:cs typeface="+mn-cs"/>
              </a:rPr>
              <a:t>64</a:t>
            </a:r>
            <a:r>
              <a:rPr lang="en-US" sz="1200" kern="1200" dirty="0" smtClean="0">
                <a:solidFill>
                  <a:schemeClr val="tx1"/>
                </a:solidFill>
                <a:effectLst/>
                <a:latin typeface="Times New Roman" pitchFamily="-110" charset="0"/>
                <a:ea typeface="+mn-ea"/>
                <a:cs typeface="+mn-cs"/>
              </a:rPr>
              <a:t>  observed blocks</a:t>
            </a:r>
          </a:p>
          <a:p>
            <a:r>
              <a:rPr lang="en-US" sz="1200" kern="1200" dirty="0" smtClean="0">
                <a:solidFill>
                  <a:schemeClr val="tx1"/>
                </a:solidFill>
                <a:effectLst/>
                <a:latin typeface="Times New Roman" pitchFamily="-110" charset="0"/>
                <a:ea typeface="+mn-ea"/>
                <a:cs typeface="+mn-cs"/>
              </a:rPr>
              <a:t>(2</a:t>
            </a:r>
            <a:r>
              <a:rPr lang="en-US" sz="1200" kern="1200" baseline="30000" dirty="0" smtClean="0">
                <a:solidFill>
                  <a:schemeClr val="tx1"/>
                </a:solidFill>
                <a:effectLst/>
                <a:latin typeface="Times New Roman" pitchFamily="-110" charset="0"/>
                <a:ea typeface="+mn-ea"/>
                <a:cs typeface="+mn-cs"/>
              </a:rPr>
              <a:t>72</a:t>
            </a:r>
            <a:r>
              <a:rPr lang="en-US" sz="1200" kern="1200" dirty="0" smtClean="0">
                <a:solidFill>
                  <a:schemeClr val="tx1"/>
                </a:solidFill>
                <a:effectLst/>
                <a:latin typeface="Times New Roman" pitchFamily="-110" charset="0"/>
                <a:ea typeface="+mn-ea"/>
                <a:cs typeface="+mn-cs"/>
              </a:rPr>
              <a:t>  bits) generated using the same key. On a 1-Gbps link, one would need to observe a</a:t>
            </a:r>
          </a:p>
          <a:p>
            <a:r>
              <a:rPr lang="en-US" sz="1200" kern="1200" dirty="0" smtClean="0">
                <a:solidFill>
                  <a:schemeClr val="tx1"/>
                </a:solidFill>
                <a:effectLst/>
                <a:latin typeface="Times New Roman" pitchFamily="-110" charset="0"/>
                <a:ea typeface="+mn-ea"/>
                <a:cs typeface="+mn-cs"/>
              </a:rPr>
              <a:t>continuous stream of messages with no change in key for about 150,000 years in order</a:t>
            </a:r>
          </a:p>
          <a:p>
            <a:r>
              <a:rPr lang="en-US" sz="1200" kern="1200" dirty="0" smtClean="0">
                <a:solidFill>
                  <a:schemeClr val="tx1"/>
                </a:solidFill>
                <a:effectLst/>
                <a:latin typeface="Times New Roman" pitchFamily="-110" charset="0"/>
                <a:ea typeface="+mn-ea"/>
                <a:cs typeface="+mn-cs"/>
              </a:rPr>
              <a:t>to succeed. Thus, if speed is a concern, it is acceptable to use MD5 rather than SHA</a:t>
            </a:r>
          </a:p>
          <a:p>
            <a:r>
              <a:rPr lang="en-US" sz="1200" kern="1200" dirty="0" smtClean="0">
                <a:solidFill>
                  <a:schemeClr val="tx1"/>
                </a:solidFill>
                <a:effectLst/>
                <a:latin typeface="Times New Roman" pitchFamily="-110" charset="0"/>
                <a:ea typeface="+mn-ea"/>
                <a:cs typeface="+mn-cs"/>
              </a:rPr>
              <a:t>as the embedded hash function for HMAC, although use of MD5 is now uncommon.</a:t>
            </a:r>
          </a:p>
          <a:p>
            <a:endParaRPr lang="en-US" b="0" dirty="0"/>
          </a:p>
        </p:txBody>
      </p:sp>
    </p:spTree>
    <p:extLst>
      <p:ext uri="{BB962C8B-B14F-4D97-AF65-F5344CB8AC3E}">
        <p14:creationId xmlns:p14="http://schemas.microsoft.com/office/powerpoint/2010/main" xmlns="" val="48806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FA407-C4B6-3E48-A353-1590BDC4FFAA}" type="slidenum">
              <a:rPr lang="en-AU"/>
              <a:pPr/>
              <a:t>13</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Authenticated encryption (AE) is a term used to describe encryption systems that</a:t>
            </a:r>
          </a:p>
          <a:p>
            <a:r>
              <a:rPr lang="en-US" sz="1200" kern="1200" dirty="0" smtClean="0">
                <a:solidFill>
                  <a:schemeClr val="tx1"/>
                </a:solidFill>
                <a:effectLst/>
                <a:latin typeface="Times New Roman" pitchFamily="-110" charset="0"/>
                <a:ea typeface="+mn-ea"/>
                <a:cs typeface="+mn-cs"/>
              </a:rPr>
              <a:t>simultaneously protect confidentiality and authenticity (integrity) of communications;</a:t>
            </a:r>
          </a:p>
          <a:p>
            <a:r>
              <a:rPr lang="en-US" sz="1200" kern="1200" dirty="0" smtClean="0">
                <a:solidFill>
                  <a:schemeClr val="tx1"/>
                </a:solidFill>
                <a:effectLst/>
                <a:latin typeface="Times New Roman" pitchFamily="-110" charset="0"/>
                <a:ea typeface="+mn-ea"/>
                <a:cs typeface="+mn-cs"/>
              </a:rPr>
              <a:t>that is, AE provides both message encryption and message authentication.</a:t>
            </a:r>
          </a:p>
          <a:p>
            <a:r>
              <a:rPr lang="en-US" sz="1200" kern="1200" dirty="0" smtClean="0">
                <a:solidFill>
                  <a:schemeClr val="tx1"/>
                </a:solidFill>
                <a:effectLst/>
                <a:latin typeface="Times New Roman" pitchFamily="-110" charset="0"/>
                <a:ea typeface="+mn-ea"/>
                <a:cs typeface="+mn-cs"/>
              </a:rPr>
              <a:t>Many applications and protocols require both forms of security, but until recently</a:t>
            </a:r>
          </a:p>
          <a:p>
            <a:r>
              <a:rPr lang="en-US" sz="1200" kern="1200" dirty="0" smtClean="0">
                <a:solidFill>
                  <a:schemeClr val="tx1"/>
                </a:solidFill>
                <a:effectLst/>
                <a:latin typeface="Times New Roman" pitchFamily="-110" charset="0"/>
                <a:ea typeface="+mn-ea"/>
                <a:cs typeface="+mn-cs"/>
              </a:rPr>
              <a:t>the two services have been designed separately. AE is implemented using a block</a:t>
            </a:r>
          </a:p>
          <a:p>
            <a:r>
              <a:rPr lang="en-US" sz="1200" kern="1200" dirty="0" smtClean="0">
                <a:solidFill>
                  <a:schemeClr val="tx1"/>
                </a:solidFill>
                <a:effectLst/>
                <a:latin typeface="Times New Roman" pitchFamily="-110" charset="0"/>
                <a:ea typeface="+mn-ea"/>
                <a:cs typeface="+mn-cs"/>
              </a:rPr>
              <a:t>cipher mode structure. One example that is used in a number of applications is</a:t>
            </a:r>
          </a:p>
          <a:p>
            <a:r>
              <a:rPr lang="en-US" sz="1200" kern="1200" dirty="0" smtClean="0">
                <a:solidFill>
                  <a:schemeClr val="tx1"/>
                </a:solidFill>
                <a:effectLst/>
                <a:latin typeface="Times New Roman" pitchFamily="-110" charset="0"/>
                <a:ea typeface="+mn-ea"/>
                <a:cs typeface="+mn-cs"/>
              </a:rPr>
              <a:t>CCM, described in Appendix E. In this section, we examine Offset Codebook (OCB)</a:t>
            </a:r>
          </a:p>
          <a:p>
            <a:r>
              <a:rPr lang="en-US" sz="1200" kern="1200" dirty="0" smtClean="0">
                <a:solidFill>
                  <a:schemeClr val="tx1"/>
                </a:solidFill>
                <a:effectLst/>
                <a:latin typeface="Times New Roman" pitchFamily="-110" charset="0"/>
                <a:ea typeface="+mn-ea"/>
                <a:cs typeface="+mn-cs"/>
              </a:rPr>
              <a:t>[ROGA03]. OCB is an NIST proposed block cipher mode of operation [ROGA01],</a:t>
            </a:r>
          </a:p>
          <a:p>
            <a:r>
              <a:rPr lang="en-US" sz="1200" kern="1200" dirty="0" smtClean="0">
                <a:solidFill>
                  <a:schemeClr val="tx1"/>
                </a:solidFill>
                <a:effectLst/>
                <a:latin typeface="Times New Roman" pitchFamily="-110" charset="0"/>
                <a:ea typeface="+mn-ea"/>
                <a:cs typeface="+mn-cs"/>
              </a:rPr>
              <a:t>and is a proposed Internet Standard defined in RFC 7253 (</a:t>
            </a:r>
            <a:r>
              <a:rPr lang="en-US" sz="1200" i="1" kern="1200" dirty="0" smtClean="0">
                <a:solidFill>
                  <a:schemeClr val="tx1"/>
                </a:solidFill>
                <a:effectLst/>
                <a:latin typeface="Times New Roman" pitchFamily="-110" charset="0"/>
                <a:ea typeface="+mn-ea"/>
                <a:cs typeface="+mn-cs"/>
              </a:rPr>
              <a:t>The OCB Authenticated-</a:t>
            </a:r>
          </a:p>
          <a:p>
            <a:r>
              <a:rPr lang="en-US" sz="1200" i="1" kern="1200" dirty="0" smtClean="0">
                <a:solidFill>
                  <a:schemeClr val="tx1"/>
                </a:solidFill>
                <a:effectLst/>
                <a:latin typeface="Times New Roman" pitchFamily="-110" charset="0"/>
                <a:ea typeface="+mn-ea"/>
                <a:cs typeface="+mn-cs"/>
              </a:rPr>
              <a:t>Encryption Algorithm, </a:t>
            </a:r>
            <a:r>
              <a:rPr lang="en-US" sz="1200" kern="1200" dirty="0" smtClean="0">
                <a:solidFill>
                  <a:schemeClr val="tx1"/>
                </a:solidFill>
                <a:effectLst/>
                <a:latin typeface="Times New Roman" pitchFamily="-110" charset="0"/>
                <a:ea typeface="+mn-ea"/>
                <a:cs typeface="+mn-cs"/>
              </a:rPr>
              <a:t>2014). OCB is also approved as an authenticated encryption</a:t>
            </a:r>
          </a:p>
          <a:p>
            <a:r>
              <a:rPr lang="en-US" sz="1200" kern="1200" dirty="0" smtClean="0">
                <a:solidFill>
                  <a:schemeClr val="tx1"/>
                </a:solidFill>
                <a:effectLst/>
                <a:latin typeface="Times New Roman" pitchFamily="-110" charset="0"/>
                <a:ea typeface="+mn-ea"/>
                <a:cs typeface="+mn-cs"/>
              </a:rPr>
              <a:t>technique in the IEEE 802.11 wireless LAN standard. And, as mentioned in</a:t>
            </a:r>
          </a:p>
          <a:p>
            <a:r>
              <a:rPr lang="en-US" sz="1200" kern="1200" dirty="0" smtClean="0">
                <a:solidFill>
                  <a:schemeClr val="tx1"/>
                </a:solidFill>
                <a:effectLst/>
                <a:latin typeface="Times New Roman" pitchFamily="-110" charset="0"/>
                <a:ea typeface="+mn-ea"/>
                <a:cs typeface="+mn-cs"/>
              </a:rPr>
              <a:t>Chapter 13, OCB is included in </a:t>
            </a:r>
            <a:r>
              <a:rPr lang="en-US" sz="1200" kern="1200" dirty="0" err="1" smtClean="0">
                <a:solidFill>
                  <a:schemeClr val="tx1"/>
                </a:solidFill>
                <a:effectLst/>
                <a:latin typeface="Times New Roman" pitchFamily="-110" charset="0"/>
                <a:ea typeface="+mn-ea"/>
                <a:cs typeface="+mn-cs"/>
              </a:rPr>
              <a:t>MiniSec</a:t>
            </a:r>
            <a:r>
              <a:rPr lang="en-US" sz="1200" kern="1200" dirty="0" smtClean="0">
                <a:solidFill>
                  <a:schemeClr val="tx1"/>
                </a:solidFill>
                <a:effectLst/>
                <a:latin typeface="Times New Roman" pitchFamily="-110" charset="0"/>
                <a:ea typeface="+mn-ea"/>
                <a:cs typeface="+mn-cs"/>
              </a:rPr>
              <a:t>, the open-source </a:t>
            </a:r>
            <a:r>
              <a:rPr lang="en-US" sz="1200" kern="1200" dirty="0" err="1" smtClean="0">
                <a:solidFill>
                  <a:schemeClr val="tx1"/>
                </a:solidFill>
                <a:effectLst/>
                <a:latin typeface="Times New Roman" pitchFamily="-110" charset="0"/>
                <a:ea typeface="+mn-ea"/>
                <a:cs typeface="+mn-cs"/>
              </a:rPr>
              <a:t>IoT</a:t>
            </a:r>
            <a:r>
              <a:rPr lang="en-US" sz="1200" kern="1200" dirty="0" smtClean="0">
                <a:solidFill>
                  <a:schemeClr val="tx1"/>
                </a:solidFill>
                <a:effectLst/>
                <a:latin typeface="Times New Roman" pitchFamily="-110" charset="0"/>
                <a:ea typeface="+mn-ea"/>
                <a:cs typeface="+mn-cs"/>
              </a:rPr>
              <a:t> security module.</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A key objective for OCB is efficiency. This is achieved by minimizing the number</a:t>
            </a:r>
          </a:p>
          <a:p>
            <a:r>
              <a:rPr lang="en-US" sz="1200" kern="1200" dirty="0" smtClean="0">
                <a:solidFill>
                  <a:schemeClr val="tx1"/>
                </a:solidFill>
                <a:effectLst/>
                <a:latin typeface="Times New Roman" pitchFamily="-110" charset="0"/>
                <a:ea typeface="+mn-ea"/>
                <a:cs typeface="+mn-cs"/>
              </a:rPr>
              <a:t>of encryptions required per message and by allowing for parallel operation on</a:t>
            </a:r>
          </a:p>
          <a:p>
            <a:r>
              <a:rPr lang="en-US" sz="1200" kern="1200" dirty="0" smtClean="0">
                <a:solidFill>
                  <a:schemeClr val="tx1"/>
                </a:solidFill>
                <a:effectLst/>
                <a:latin typeface="Times New Roman" pitchFamily="-110" charset="0"/>
                <a:ea typeface="+mn-ea"/>
                <a:cs typeface="+mn-cs"/>
              </a:rPr>
              <a:t>the blocks of a message.</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Figure 21.5 shows the overall structure for OCB encryption and authentication.</a:t>
            </a:r>
          </a:p>
          <a:p>
            <a:r>
              <a:rPr lang="en-US" sz="1200" kern="1200" dirty="0" smtClean="0">
                <a:solidFill>
                  <a:schemeClr val="tx1"/>
                </a:solidFill>
                <a:effectLst/>
                <a:latin typeface="Times New Roman" pitchFamily="-110" charset="0"/>
                <a:ea typeface="+mn-ea"/>
                <a:cs typeface="+mn-cs"/>
              </a:rPr>
              <a:t>Typically, AES is used as the encryption algorithm. The message </a:t>
            </a:r>
            <a:r>
              <a:rPr lang="en-US" sz="1200" i="1" kern="1200" dirty="0" smtClean="0">
                <a:solidFill>
                  <a:schemeClr val="tx1"/>
                </a:solidFill>
                <a:effectLst/>
                <a:latin typeface="Times New Roman" pitchFamily="-110" charset="0"/>
                <a:ea typeface="+mn-ea"/>
                <a:cs typeface="+mn-cs"/>
              </a:rPr>
              <a:t>M </a:t>
            </a:r>
            <a:r>
              <a:rPr lang="en-US" sz="1200" kern="1200" dirty="0" smtClean="0">
                <a:solidFill>
                  <a:schemeClr val="tx1"/>
                </a:solidFill>
                <a:effectLst/>
                <a:latin typeface="Times New Roman" pitchFamily="-110" charset="0"/>
                <a:ea typeface="+mn-ea"/>
                <a:cs typeface="+mn-cs"/>
              </a:rPr>
              <a:t> to be encrypted</a:t>
            </a:r>
          </a:p>
          <a:p>
            <a:r>
              <a:rPr lang="en-US" sz="1200" kern="1200" dirty="0" smtClean="0">
                <a:solidFill>
                  <a:schemeClr val="tx1"/>
                </a:solidFill>
                <a:effectLst/>
                <a:latin typeface="Times New Roman" pitchFamily="-110" charset="0"/>
                <a:ea typeface="+mn-ea"/>
                <a:cs typeface="+mn-cs"/>
              </a:rPr>
              <a:t>and authenticated is divided into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-bit blocks, with the exception of the last block,</a:t>
            </a:r>
          </a:p>
          <a:p>
            <a:r>
              <a:rPr lang="en-US" sz="1200" kern="1200" dirty="0" smtClean="0">
                <a:solidFill>
                  <a:schemeClr val="tx1"/>
                </a:solidFill>
                <a:effectLst/>
                <a:latin typeface="Times New Roman" pitchFamily="-110" charset="0"/>
                <a:ea typeface="+mn-ea"/>
                <a:cs typeface="+mn-cs"/>
              </a:rPr>
              <a:t>which may be less than </a:t>
            </a:r>
            <a:r>
              <a:rPr lang="en-US" sz="1200" i="1" kern="1200" dirty="0" smtClean="0">
                <a:solidFill>
                  <a:schemeClr val="tx1"/>
                </a:solidFill>
                <a:effectLst/>
                <a:latin typeface="Times New Roman" pitchFamily="-110" charset="0"/>
                <a:ea typeface="+mn-ea"/>
                <a:cs typeface="+mn-cs"/>
              </a:rPr>
              <a:t>n </a:t>
            </a:r>
            <a:r>
              <a:rPr lang="en-US" sz="1200" kern="1200" dirty="0" smtClean="0">
                <a:solidFill>
                  <a:schemeClr val="tx1"/>
                </a:solidFill>
                <a:effectLst/>
                <a:latin typeface="Times New Roman" pitchFamily="-110" charset="0"/>
                <a:ea typeface="+mn-ea"/>
                <a:cs typeface="+mn-cs"/>
              </a:rPr>
              <a:t> bits. Typically,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  128. Only a single pass through the message</a:t>
            </a:r>
          </a:p>
          <a:p>
            <a:r>
              <a:rPr lang="en-US" sz="1200" kern="1200" dirty="0" smtClean="0">
                <a:solidFill>
                  <a:schemeClr val="tx1"/>
                </a:solidFill>
                <a:effectLst/>
                <a:latin typeface="Times New Roman" pitchFamily="-110" charset="0"/>
                <a:ea typeface="+mn-ea"/>
                <a:cs typeface="+mn-cs"/>
              </a:rPr>
              <a:t>is required to generate both the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and the authentication code. The total</a:t>
            </a:r>
          </a:p>
          <a:p>
            <a:r>
              <a:rPr lang="en-US" sz="1200" kern="1200" dirty="0" smtClean="0">
                <a:solidFill>
                  <a:schemeClr val="tx1"/>
                </a:solidFill>
                <a:effectLst/>
                <a:latin typeface="Times New Roman" pitchFamily="-110" charset="0"/>
                <a:ea typeface="+mn-ea"/>
                <a:cs typeface="+mn-cs"/>
              </a:rPr>
              <a:t>number of blocks is </a:t>
            </a:r>
            <a:r>
              <a:rPr lang="en-US" sz="1200" i="1" kern="1200" dirty="0" smtClean="0">
                <a:solidFill>
                  <a:schemeClr val="tx1"/>
                </a:solidFill>
                <a:effectLst/>
                <a:latin typeface="Times New Roman" pitchFamily="-110" charset="0"/>
                <a:ea typeface="+mn-ea"/>
                <a:cs typeface="+mn-cs"/>
              </a:rPr>
              <a:t>m</a:t>
            </a:r>
            <a:r>
              <a:rPr lang="en-US" sz="1200" kern="1200" dirty="0" smtClean="0">
                <a:solidFill>
                  <a:schemeClr val="tx1"/>
                </a:solidFill>
                <a:effectLst/>
                <a:latin typeface="Times New Roman" pitchFamily="-110" charset="0"/>
                <a:ea typeface="+mn-ea"/>
                <a:cs typeface="+mn-cs"/>
              </a:rPr>
              <a:t> = </a:t>
            </a:r>
            <a:r>
              <a:rPr lang="en-US" sz="1200" b="0" kern="1200" dirty="0" smtClean="0">
                <a:solidFill>
                  <a:schemeClr val="tx1"/>
                </a:solidFill>
                <a:effectLst/>
                <a:latin typeface="Times New Roman" pitchFamily="-110" charset="0"/>
                <a:ea typeface="+mn-ea"/>
                <a:cs typeface="+mn-cs"/>
              </a:rPr>
              <a:t>[</a:t>
            </a:r>
            <a:r>
              <a:rPr lang="en-US" sz="1200" kern="1200" dirty="0" smtClean="0">
                <a:solidFill>
                  <a:schemeClr val="tx1"/>
                </a:solidFill>
                <a:effectLst/>
                <a:latin typeface="Times New Roman" pitchFamily="-110" charset="0"/>
                <a:ea typeface="+mn-ea"/>
                <a:cs typeface="+mn-cs"/>
              </a:rPr>
              <a:t> </a:t>
            </a:r>
            <a:r>
              <a:rPr lang="en-US" sz="1200" kern="1200" dirty="0" err="1" smtClean="0">
                <a:solidFill>
                  <a:schemeClr val="tx1"/>
                </a:solidFill>
                <a:effectLst/>
                <a:latin typeface="Times New Roman" pitchFamily="-110" charset="0"/>
                <a:ea typeface="+mn-ea"/>
                <a:cs typeface="+mn-cs"/>
              </a:rPr>
              <a:t>len</a:t>
            </a:r>
            <a:r>
              <a:rPr lang="en-US" sz="1200" kern="1200" dirty="0" smtClean="0">
                <a:solidFill>
                  <a:schemeClr val="tx1"/>
                </a:solidFill>
                <a:effectLst/>
                <a:latin typeface="Times New Roman" pitchFamily="-110" charset="0"/>
                <a:ea typeface="+mn-ea"/>
                <a:cs typeface="+mn-cs"/>
              </a:rPr>
              <a:t>(M)/</a:t>
            </a:r>
            <a:r>
              <a:rPr lang="en-US" sz="1200" i="1" kern="1200" dirty="0" smtClean="0">
                <a:solidFill>
                  <a:schemeClr val="tx1"/>
                </a:solidFill>
                <a:effectLst/>
                <a:latin typeface="Times New Roman" pitchFamily="-110" charset="0"/>
                <a:ea typeface="+mn-ea"/>
                <a:cs typeface="+mn-cs"/>
              </a:rPr>
              <a:t>n</a:t>
            </a:r>
            <a:r>
              <a:rPr lang="en-US" sz="1200" b="1" i="0" kern="1200" dirty="0" smtClean="0">
                <a:solidFill>
                  <a:schemeClr val="tx1"/>
                </a:solidFill>
                <a:effectLst/>
                <a:latin typeface="Times New Roman" pitchFamily="-110" charset="0"/>
                <a:ea typeface="+mn-ea"/>
                <a:cs typeface="+mn-cs"/>
              </a:rPr>
              <a:t>]</a:t>
            </a:r>
            <a:r>
              <a:rPr lang="en-US" sz="1200" kern="1200" dirty="0" smtClean="0">
                <a:solidFill>
                  <a:schemeClr val="tx1"/>
                </a:solidFill>
                <a:effectLst/>
                <a:latin typeface="Times New Roman" pitchFamily="-110" charset="0"/>
                <a:ea typeface="+mn-ea"/>
                <a:cs typeface="+mn-cs"/>
              </a:rPr>
              <a:t>.</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Note the encryption structure for OCB is similar to that of electronic codebook</a:t>
            </a:r>
          </a:p>
          <a:p>
            <a:r>
              <a:rPr lang="en-US" sz="1200" kern="1200" dirty="0" smtClean="0">
                <a:solidFill>
                  <a:schemeClr val="tx1"/>
                </a:solidFill>
                <a:effectLst/>
                <a:latin typeface="Times New Roman" pitchFamily="-110" charset="0"/>
                <a:ea typeface="+mn-ea"/>
                <a:cs typeface="+mn-cs"/>
              </a:rPr>
              <a:t>(ECB) mode. Each block is encrypted independently of the other blocks, so that it is</a:t>
            </a:r>
          </a:p>
          <a:p>
            <a:r>
              <a:rPr lang="en-US" sz="1200" kern="1200" dirty="0" smtClean="0">
                <a:solidFill>
                  <a:schemeClr val="tx1"/>
                </a:solidFill>
                <a:effectLst/>
                <a:latin typeface="Times New Roman" pitchFamily="-110" charset="0"/>
                <a:ea typeface="+mn-ea"/>
                <a:cs typeface="+mn-cs"/>
              </a:rPr>
              <a:t>possible to perform all </a:t>
            </a:r>
            <a:r>
              <a:rPr lang="en-US" sz="1200" i="1" kern="1200" dirty="0" smtClean="0">
                <a:solidFill>
                  <a:schemeClr val="tx1"/>
                </a:solidFill>
                <a:effectLst/>
                <a:latin typeface="Times New Roman" pitchFamily="-110" charset="0"/>
                <a:ea typeface="+mn-ea"/>
                <a:cs typeface="+mn-cs"/>
              </a:rPr>
              <a:t>m</a:t>
            </a:r>
            <a:r>
              <a:rPr lang="en-US" sz="1200" kern="1200" dirty="0" smtClean="0">
                <a:solidFill>
                  <a:schemeClr val="tx1"/>
                </a:solidFill>
                <a:effectLst/>
                <a:latin typeface="Times New Roman" pitchFamily="-110" charset="0"/>
                <a:ea typeface="+mn-ea"/>
                <a:cs typeface="+mn-cs"/>
              </a:rPr>
              <a:t> encryptions simultaneously. As was mentioned in Chapter</a:t>
            </a:r>
          </a:p>
          <a:p>
            <a:r>
              <a:rPr lang="en-US" sz="1200" kern="1200" dirty="0" smtClean="0">
                <a:solidFill>
                  <a:schemeClr val="tx1"/>
                </a:solidFill>
                <a:effectLst/>
                <a:latin typeface="Times New Roman" pitchFamily="-110" charset="0"/>
                <a:ea typeface="+mn-ea"/>
                <a:cs typeface="+mn-cs"/>
              </a:rPr>
              <a:t>20, with ECB, if the same </a:t>
            </a:r>
            <a:r>
              <a:rPr lang="en-US" sz="1200" i="1" kern="1200" dirty="0" smtClean="0">
                <a:solidFill>
                  <a:schemeClr val="tx1"/>
                </a:solidFill>
                <a:effectLst/>
                <a:latin typeface="Times New Roman" pitchFamily="-110" charset="0"/>
                <a:ea typeface="+mn-ea"/>
                <a:cs typeface="+mn-cs"/>
              </a:rPr>
              <a:t>b</a:t>
            </a:r>
            <a:r>
              <a:rPr lang="en-US" sz="1200" kern="1200" dirty="0" smtClean="0">
                <a:solidFill>
                  <a:schemeClr val="tx1"/>
                </a:solidFill>
                <a:effectLst/>
                <a:latin typeface="Times New Roman" pitchFamily="-110" charset="0"/>
                <a:ea typeface="+mn-ea"/>
                <a:cs typeface="+mn-cs"/>
              </a:rPr>
              <a:t>-bit block of plaintext appears more than once in the message,</a:t>
            </a:r>
          </a:p>
          <a:p>
            <a:r>
              <a:rPr lang="en-US" sz="1200" kern="1200" dirty="0" smtClean="0">
                <a:solidFill>
                  <a:schemeClr val="tx1"/>
                </a:solidFill>
                <a:effectLst/>
                <a:latin typeface="Times New Roman" pitchFamily="-110" charset="0"/>
                <a:ea typeface="+mn-ea"/>
                <a:cs typeface="+mn-cs"/>
              </a:rPr>
              <a:t>it always produces the same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Because of this, for lengthy messages, the ECB</a:t>
            </a:r>
          </a:p>
          <a:p>
            <a:r>
              <a:rPr lang="en-US" sz="1200" kern="1200" dirty="0" smtClean="0">
                <a:solidFill>
                  <a:schemeClr val="tx1"/>
                </a:solidFill>
                <a:effectLst/>
                <a:latin typeface="Times New Roman" pitchFamily="-110" charset="0"/>
                <a:ea typeface="+mn-ea"/>
                <a:cs typeface="+mn-cs"/>
              </a:rPr>
              <a:t>mode may not be secure. </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The upper part of Figure 21.5 indicates how the Z[</a:t>
            </a:r>
            <a:r>
              <a:rPr lang="en-US" sz="1200" b="1"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]s are generated. An arbitrary</a:t>
            </a:r>
          </a:p>
          <a:p>
            <a:r>
              <a:rPr lang="en-US" sz="1200" b="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-bit value </a:t>
            </a:r>
            <a:r>
              <a:rPr lang="en-US" sz="1200" b="0" i="1" kern="1200" dirty="0" smtClean="0">
                <a:solidFill>
                  <a:schemeClr val="tx1"/>
                </a:solidFill>
                <a:effectLst/>
                <a:latin typeface="Times New Roman" pitchFamily="-110" charset="0"/>
                <a:ea typeface="+mn-ea"/>
                <a:cs typeface="+mn-cs"/>
              </a:rPr>
              <a:t>N </a:t>
            </a:r>
            <a:r>
              <a:rPr lang="en-US" sz="1200" kern="1200" dirty="0" smtClean="0">
                <a:solidFill>
                  <a:schemeClr val="tx1"/>
                </a:solidFill>
                <a:effectLst/>
                <a:latin typeface="Times New Roman" pitchFamily="-110" charset="0"/>
                <a:ea typeface="+mn-ea"/>
                <a:cs typeface="+mn-cs"/>
              </a:rPr>
              <a:t> called the nonce is chosen; the only requirement is that if multiple messages</a:t>
            </a:r>
          </a:p>
          <a:p>
            <a:r>
              <a:rPr lang="en-US" sz="1200" kern="1200" dirty="0" smtClean="0">
                <a:solidFill>
                  <a:schemeClr val="tx1"/>
                </a:solidFill>
                <a:effectLst/>
                <a:latin typeface="Times New Roman" pitchFamily="-110" charset="0"/>
                <a:ea typeface="+mn-ea"/>
                <a:cs typeface="+mn-cs"/>
              </a:rPr>
              <a:t>are encrypted with the same key, a different nonce must be used each time such</a:t>
            </a:r>
          </a:p>
          <a:p>
            <a:r>
              <a:rPr lang="en-US" sz="1200" kern="1200" dirty="0" smtClean="0">
                <a:solidFill>
                  <a:schemeClr val="tx1"/>
                </a:solidFill>
                <a:effectLst/>
                <a:latin typeface="Times New Roman" pitchFamily="-110" charset="0"/>
                <a:ea typeface="+mn-ea"/>
                <a:cs typeface="+mn-cs"/>
              </a:rPr>
              <a:t> that each nonce is only used once. Each different value of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will produce a different</a:t>
            </a:r>
          </a:p>
          <a:p>
            <a:r>
              <a:rPr lang="en-US" sz="1200" kern="1200" dirty="0" smtClean="0">
                <a:solidFill>
                  <a:schemeClr val="tx1"/>
                </a:solidFill>
                <a:effectLst/>
                <a:latin typeface="Times New Roman" pitchFamily="-110" charset="0"/>
                <a:ea typeface="+mn-ea"/>
                <a:cs typeface="+mn-cs"/>
              </a:rPr>
              <a:t>set of Z[</a:t>
            </a:r>
            <a:r>
              <a:rPr lang="en-US" sz="1200"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 Thus, if two different messages have identical blocks in the same position in</a:t>
            </a:r>
          </a:p>
          <a:p>
            <a:r>
              <a:rPr lang="en-US" sz="1200" kern="1200" dirty="0" smtClean="0">
                <a:solidFill>
                  <a:schemeClr val="tx1"/>
                </a:solidFill>
                <a:effectLst/>
                <a:latin typeface="Times New Roman" pitchFamily="-110" charset="0"/>
                <a:ea typeface="+mn-ea"/>
                <a:cs typeface="+mn-cs"/>
              </a:rPr>
              <a:t>the message, they will produce different </a:t>
            </a:r>
            <a:r>
              <a:rPr lang="en-US" sz="1200" kern="1200" dirty="0" err="1" smtClean="0">
                <a:solidFill>
                  <a:schemeClr val="tx1"/>
                </a:solidFill>
                <a:effectLst/>
                <a:latin typeface="Times New Roman" pitchFamily="-110" charset="0"/>
                <a:ea typeface="+mn-ea"/>
                <a:cs typeface="+mn-cs"/>
              </a:rPr>
              <a:t>ciphertexts</a:t>
            </a:r>
            <a:r>
              <a:rPr lang="en-US" sz="1200" kern="1200" dirty="0" smtClean="0">
                <a:solidFill>
                  <a:schemeClr val="tx1"/>
                </a:solidFill>
                <a:effectLst/>
                <a:latin typeface="Times New Roman" pitchFamily="-110" charset="0"/>
                <a:ea typeface="+mn-ea"/>
                <a:cs typeface="+mn-cs"/>
              </a:rPr>
              <a:t> because the Z[</a:t>
            </a:r>
            <a:r>
              <a:rPr lang="en-US" sz="1200"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 will be different.</a:t>
            </a:r>
          </a:p>
          <a:p>
            <a:endParaRPr lang="en-US" dirty="0"/>
          </a:p>
        </p:txBody>
      </p:sp>
    </p:spTree>
    <p:extLst>
      <p:ext uri="{BB962C8B-B14F-4D97-AF65-F5344CB8AC3E}">
        <p14:creationId xmlns:p14="http://schemas.microsoft.com/office/powerpoint/2010/main" xmlns="" val="251971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Figure 21.6 summarizes the OCB algorithms for encryption and decryption.</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14</a:t>
            </a:fld>
            <a:endParaRPr lang="en-AU" dirty="0"/>
          </a:p>
        </p:txBody>
      </p:sp>
    </p:spTree>
    <p:extLst>
      <p:ext uri="{BB962C8B-B14F-4D97-AF65-F5344CB8AC3E}">
        <p14:creationId xmlns:p14="http://schemas.microsoft.com/office/powerpoint/2010/main" xmlns="" val="50945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E27A8-261D-CA4C-907B-5E0C18D8C5DA}" type="slidenum">
              <a:rPr lang="en-AU"/>
              <a:pPr/>
              <a:t>15</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Perhaps the most widely used public-key algorithms are RSA and Diffie-Hellman. </a:t>
            </a:r>
            <a:endParaRPr lang="en-US" dirty="0" smtClean="0"/>
          </a:p>
          <a:p>
            <a:endParaRPr lang="en-US" dirty="0" smtClean="0"/>
          </a:p>
          <a:p>
            <a:r>
              <a:rPr lang="en-US" dirty="0" smtClean="0"/>
              <a:t>One </a:t>
            </a:r>
            <a:r>
              <a:rPr lang="en-US" dirty="0"/>
              <a:t>of the first public-key schemes was developed in 1977 by Ron Rivest, Adi Shamir, and Len Adleman at MIT and first published in </a:t>
            </a:r>
            <a:r>
              <a:rPr lang="en-US" dirty="0" smtClean="0"/>
              <a:t>1978 [RIVE78]. </a:t>
            </a:r>
            <a:r>
              <a:rPr lang="en-US" dirty="0"/>
              <a:t>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endParaRPr lang="en-US" dirty="0" smtClean="0"/>
          </a:p>
          <a:p>
            <a:endParaRPr lang="en-US" dirty="0" smtClean="0"/>
          </a:p>
          <a:p>
            <a:r>
              <a:rPr lang="en-US" dirty="0" smtClean="0"/>
              <a:t>Encryption </a:t>
            </a:r>
            <a:r>
              <a:rPr lang="en-US" dirty="0"/>
              <a:t>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smtClean="0"/>
          </a:p>
          <a:p>
            <a:r>
              <a:rPr lang="en-US" dirty="0" smtClean="0"/>
              <a:t>Both </a:t>
            </a:r>
            <a:r>
              <a:rPr lang="en-US" dirty="0"/>
              <a:t>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p:txBody>
      </p:sp>
    </p:spTree>
    <p:extLst>
      <p:ext uri="{BB962C8B-B14F-4D97-AF65-F5344CB8AC3E}">
        <p14:creationId xmlns:p14="http://schemas.microsoft.com/office/powerpoint/2010/main" xmlns="" val="423224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542F2-5A61-AE45-A5E4-D97DC75B5574}" type="slidenum">
              <a:rPr lang="en-AU"/>
              <a:pPr/>
              <a:t>16</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Figure 21.7 summarizes the RSA algorithm.</a:t>
            </a:r>
          </a:p>
          <a:p>
            <a:endParaRPr lang="en-US" dirty="0" smtClean="0">
              <a:latin typeface="Times" pitchFamily="-110" charset="0"/>
            </a:endParaRPr>
          </a:p>
        </p:txBody>
      </p:sp>
    </p:spTree>
    <p:extLst>
      <p:ext uri="{BB962C8B-B14F-4D97-AF65-F5344CB8AC3E}">
        <p14:creationId xmlns:p14="http://schemas.microsoft.com/office/powerpoint/2010/main" xmlns="" val="338710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An example, from [SING99], is shown in Figure 21.8.</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17</a:t>
            </a:fld>
            <a:endParaRPr lang="en-AU" dirty="0"/>
          </a:p>
        </p:txBody>
      </p:sp>
    </p:spTree>
    <p:extLst>
      <p:ext uri="{BB962C8B-B14F-4D97-AF65-F5344CB8AC3E}">
        <p14:creationId xmlns:p14="http://schemas.microsoft.com/office/powerpoint/2010/main" xmlns="" val="172920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FA74-8FC5-C24B-B7BE-8A884A5095BA}" type="slidenum">
              <a:rPr lang="en-AU"/>
              <a:pPr/>
              <a:t>18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Four possible approaches to attacking the RSA algorithm are:</a:t>
            </a:r>
            <a:endParaRPr lang="en-US" dirty="0" smtClean="0"/>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Brute force:</a:t>
            </a:r>
            <a:r>
              <a:rPr lang="en-US" dirty="0"/>
              <a:t> This involves trying all possible private keys. </a:t>
            </a:r>
            <a:endParaRPr lang="en-US" dirty="0" smtClean="0">
              <a:ea typeface="Times New Roman" pitchFamily="-110" charset="0"/>
              <a:cs typeface="Times New Roman" pitchFamily="-110" charset="0"/>
            </a:endParaRP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smtClean="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smtClean="0">
                <a:solidFill>
                  <a:schemeClr val="tx1"/>
                </a:solidFill>
                <a:latin typeface="Times New Roman" pitchFamily="-110" charset="0"/>
                <a:ea typeface="+mn-ea"/>
                <a:cs typeface="+mn-cs"/>
              </a:rPr>
              <a:t>factoring the product of two primes.</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Timing attacks:</a:t>
            </a:r>
            <a:r>
              <a:rPr lang="en-US" dirty="0"/>
              <a:t> These depend on the running time of the decryption </a:t>
            </a:r>
            <a:r>
              <a:rPr lang="en-US" dirty="0" smtClean="0"/>
              <a:t>algorithm.</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Tree>
    <p:extLst>
      <p:ext uri="{BB962C8B-B14F-4D97-AF65-F5344CB8AC3E}">
        <p14:creationId xmlns:p14="http://schemas.microsoft.com/office/powerpoint/2010/main" xmlns="" val="129287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Times New Roman" pitchFamily="-110" charset="0"/>
                <a:ea typeface="+mn-ea"/>
                <a:cs typeface="+mn-cs"/>
              </a:rPr>
              <a:t>For a large </a:t>
            </a:r>
            <a:r>
              <a:rPr lang="en-US" sz="1200" b="0" i="1" kern="1200" baseline="0" dirty="0" smtClean="0">
                <a:solidFill>
                  <a:schemeClr val="tx1"/>
                </a:solidFill>
                <a:latin typeface="Times New Roman" pitchFamily="-110" charset="0"/>
                <a:ea typeface="+mn-ea"/>
                <a:cs typeface="+mn-cs"/>
              </a:rPr>
              <a:t>n with large prime factors, factoring is a hard problem, but not</a:t>
            </a:r>
          </a:p>
          <a:p>
            <a:r>
              <a:rPr lang="en-US" sz="1200" b="0" kern="1200" baseline="0" dirty="0" smtClean="0">
                <a:solidFill>
                  <a:schemeClr val="tx1"/>
                </a:solidFill>
                <a:latin typeface="Times New Roman" pitchFamily="-110" charset="0"/>
                <a:ea typeface="+mn-ea"/>
                <a:cs typeface="+mn-cs"/>
              </a:rPr>
              <a:t>as hard as it used to be. Just as it had done for DES, RSA Laboratories issued</a:t>
            </a:r>
          </a:p>
          <a:p>
            <a:r>
              <a:rPr lang="en-US" sz="1200" b="0" kern="1200" baseline="0" dirty="0" smtClean="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smtClean="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smtClean="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smtClean="0">
                <a:solidFill>
                  <a:schemeClr val="tx1"/>
                </a:solidFill>
                <a:latin typeface="Times New Roman" pitchFamily="-110" charset="0"/>
                <a:ea typeface="+mn-ea"/>
                <a:cs typeface="+mn-cs"/>
              </a:rPr>
              <a:t>measured in MIPS-years: a million-instructions-per-second processor running for</a:t>
            </a:r>
          </a:p>
          <a:p>
            <a:r>
              <a:rPr lang="en-US" sz="1200" b="0" kern="1200" baseline="0" dirty="0" smtClean="0">
                <a:solidFill>
                  <a:schemeClr val="tx1"/>
                </a:solidFill>
                <a:latin typeface="Times New Roman" pitchFamily="-110" charset="0"/>
                <a:ea typeface="+mn-ea"/>
                <a:cs typeface="+mn-cs"/>
              </a:rPr>
              <a:t>one year, which is about 3 * 10</a:t>
            </a:r>
            <a:r>
              <a:rPr lang="en-US" sz="1200" b="0" kern="1200" baseline="30000" dirty="0" smtClean="0">
                <a:solidFill>
                  <a:schemeClr val="tx1"/>
                </a:solidFill>
                <a:latin typeface="Times New Roman" pitchFamily="-110" charset="0"/>
                <a:ea typeface="+mn-ea"/>
                <a:cs typeface="+mn-cs"/>
              </a:rPr>
              <a:t>13</a:t>
            </a:r>
            <a:r>
              <a:rPr lang="en-US" sz="1200" b="0" kern="1200" baseline="0" dirty="0" smtClean="0">
                <a:solidFill>
                  <a:schemeClr val="tx1"/>
                </a:solidFill>
                <a:latin typeface="Times New Roman" pitchFamily="-110" charset="0"/>
                <a:ea typeface="+mn-ea"/>
                <a:cs typeface="+mn-cs"/>
              </a:rPr>
              <a:t> instructions executed (MIPS-year numbers not</a:t>
            </a:r>
          </a:p>
          <a:p>
            <a:r>
              <a:rPr lang="en-US" sz="1200" b="0" kern="1200" baseline="0" dirty="0" smtClean="0">
                <a:solidFill>
                  <a:schemeClr val="tx1"/>
                </a:solidFill>
                <a:latin typeface="Times New Roman" pitchFamily="-110" charset="0"/>
                <a:ea typeface="+mn-ea"/>
                <a:cs typeface="+mn-cs"/>
              </a:rPr>
              <a:t>available for last 3 entries).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A striking fact about Table 21.2 concerns the method used. Until the</a:t>
            </a:r>
          </a:p>
          <a:p>
            <a:r>
              <a:rPr lang="en-US" sz="1200" b="0" kern="1200" baseline="0" dirty="0" smtClean="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smtClean="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smtClean="0">
                <a:solidFill>
                  <a:schemeClr val="tx1"/>
                </a:solidFill>
                <a:latin typeface="Times New Roman" pitchFamily="-110" charset="0"/>
                <a:ea typeface="+mn-ea"/>
                <a:cs typeface="+mn-cs"/>
              </a:rPr>
              <a:t>sieve (GNFS), and was able to factor a larger number than RSA-129 at only 20% of</a:t>
            </a:r>
          </a:p>
          <a:p>
            <a:r>
              <a:rPr lang="en-US" sz="1200" b="0" kern="1200" baseline="0" dirty="0" smtClean="0">
                <a:solidFill>
                  <a:schemeClr val="tx1"/>
                </a:solidFill>
                <a:latin typeface="Times New Roman" pitchFamily="-110" charset="0"/>
                <a:ea typeface="+mn-ea"/>
                <a:cs typeface="+mn-cs"/>
              </a:rPr>
              <a:t>the computing effort.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smtClean="0">
                <a:solidFill>
                  <a:schemeClr val="tx1"/>
                </a:solidFill>
                <a:latin typeface="Times New Roman" pitchFamily="-110" charset="0"/>
                <a:ea typeface="+mn-ea"/>
                <a:cs typeface="+mn-cs"/>
              </a:rPr>
              <a:t>power, and the continuing refinement of factoring algorithms. We have seen</a:t>
            </a:r>
          </a:p>
          <a:p>
            <a:r>
              <a:rPr lang="en-US" sz="1200" b="0" kern="1200" baseline="0" dirty="0" smtClean="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smtClean="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smtClean="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smtClean="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smtClean="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smtClean="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smtClean="0">
                <a:solidFill>
                  <a:schemeClr val="tx1"/>
                </a:solidFill>
                <a:latin typeface="Times New Roman" pitchFamily="-110" charset="0"/>
                <a:ea typeface="+mn-ea"/>
                <a:cs typeface="+mn-cs"/>
              </a:rPr>
              <a:t>Thus, we need to be careful in choosing a key size for RSA. For the near future, a</a:t>
            </a:r>
          </a:p>
          <a:p>
            <a:r>
              <a:rPr lang="en-US" sz="1200" b="0" kern="1200" baseline="0" dirty="0" smtClean="0">
                <a:solidFill>
                  <a:schemeClr val="tx1"/>
                </a:solidFill>
                <a:latin typeface="Times New Roman" pitchFamily="-110" charset="0"/>
                <a:ea typeface="+mn-ea"/>
                <a:cs typeface="+mn-cs"/>
              </a:rPr>
              <a:t>key size in the range of 1024 to 2048 bits seems secure.</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to specifying the size of </a:t>
            </a:r>
            <a:r>
              <a:rPr lang="en-US" sz="1200" b="0" i="1" kern="1200" baseline="0" dirty="0" smtClean="0">
                <a:solidFill>
                  <a:schemeClr val="tx1"/>
                </a:solidFill>
                <a:latin typeface="Times New Roman" pitchFamily="-110" charset="0"/>
                <a:ea typeface="+mn-ea"/>
                <a:cs typeface="+mn-cs"/>
              </a:rPr>
              <a:t>n , a number of other constraints have been</a:t>
            </a:r>
          </a:p>
          <a:p>
            <a:r>
              <a:rPr lang="en-US" sz="1200" b="0" kern="1200" baseline="0" dirty="0" smtClean="0">
                <a:solidFill>
                  <a:schemeClr val="tx1"/>
                </a:solidFill>
                <a:latin typeface="Times New Roman" pitchFamily="-110" charset="0"/>
                <a:ea typeface="+mn-ea"/>
                <a:cs typeface="+mn-cs"/>
              </a:rPr>
              <a:t>suggested by researchers. To avoid values of </a:t>
            </a:r>
            <a:r>
              <a:rPr lang="en-US" sz="1200" b="0" i="1" kern="1200" baseline="0" dirty="0" smtClean="0">
                <a:solidFill>
                  <a:schemeClr val="tx1"/>
                </a:solidFill>
                <a:latin typeface="Times New Roman" pitchFamily="-110" charset="0"/>
                <a:ea typeface="+mn-ea"/>
                <a:cs typeface="+mn-cs"/>
              </a:rPr>
              <a:t>n that may be factored more easily, the</a:t>
            </a:r>
          </a:p>
          <a:p>
            <a:r>
              <a:rPr lang="en-US" sz="1200" b="0" kern="1200" baseline="0" dirty="0" smtClean="0">
                <a:solidFill>
                  <a:schemeClr val="tx1"/>
                </a:solidFill>
                <a:latin typeface="Times New Roman" pitchFamily="-110" charset="0"/>
                <a:ea typeface="+mn-ea"/>
                <a:cs typeface="+mn-cs"/>
              </a:rPr>
              <a:t>algorithm’s inventors suggest the following constraints on </a:t>
            </a:r>
            <a:r>
              <a:rPr lang="en-US" sz="1200" b="0" i="1" kern="1200" baseline="0" dirty="0" smtClean="0">
                <a:solidFill>
                  <a:schemeClr val="tx1"/>
                </a:solidFill>
                <a:latin typeface="Times New Roman" pitchFamily="-110" charset="0"/>
                <a:ea typeface="+mn-ea"/>
                <a:cs typeface="+mn-cs"/>
              </a:rPr>
              <a:t>p and q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a:t>
            </a:r>
            <a:r>
              <a:rPr lang="en-US" sz="1200" b="0" i="1" kern="1200" baseline="0" dirty="0" smtClean="0">
                <a:solidFill>
                  <a:schemeClr val="tx1"/>
                </a:solidFill>
                <a:latin typeface="Times New Roman" pitchFamily="-110" charset="0"/>
                <a:ea typeface="+mn-ea"/>
                <a:cs typeface="+mn-cs"/>
              </a:rPr>
              <a:t>p and q should differ in length by only a few digits. Thus, for a 1024-bit key</a:t>
            </a:r>
          </a:p>
          <a:p>
            <a:r>
              <a:rPr lang="en-US" sz="1200" b="0" kern="1200" baseline="0" dirty="0" smtClean="0">
                <a:solidFill>
                  <a:schemeClr val="tx1"/>
                </a:solidFill>
                <a:latin typeface="Times New Roman" pitchFamily="-110" charset="0"/>
                <a:ea typeface="+mn-ea"/>
                <a:cs typeface="+mn-cs"/>
              </a:rPr>
              <a:t>(309 decimal digits), both </a:t>
            </a:r>
            <a:r>
              <a:rPr lang="en-US" sz="1200" b="0" i="1" kern="1200" baseline="0" dirty="0" smtClean="0">
                <a:solidFill>
                  <a:schemeClr val="tx1"/>
                </a:solidFill>
                <a:latin typeface="Times New Roman" pitchFamily="-110" charset="0"/>
                <a:ea typeface="+mn-ea"/>
                <a:cs typeface="+mn-cs"/>
              </a:rPr>
              <a:t>p and q should be on the order of magnitude of</a:t>
            </a:r>
          </a:p>
          <a:p>
            <a:r>
              <a:rPr lang="en-US" sz="1200" b="0" kern="1200" baseline="0" dirty="0" smtClean="0">
                <a:solidFill>
                  <a:schemeClr val="tx1"/>
                </a:solidFill>
                <a:latin typeface="Times New Roman" pitchFamily="-110" charset="0"/>
                <a:ea typeface="+mn-ea"/>
                <a:cs typeface="+mn-cs"/>
              </a:rPr>
              <a:t>10 </a:t>
            </a:r>
            <a:r>
              <a:rPr lang="en-US" sz="1200" b="0" kern="1200" baseline="30000" dirty="0" smtClean="0">
                <a:solidFill>
                  <a:schemeClr val="tx1"/>
                </a:solidFill>
                <a:latin typeface="Times New Roman" pitchFamily="-110" charset="0"/>
                <a:ea typeface="+mn-ea"/>
                <a:cs typeface="+mn-cs"/>
              </a:rPr>
              <a:t>75</a:t>
            </a:r>
            <a:r>
              <a:rPr lang="en-US" sz="1200" b="0" kern="1200" baseline="0" dirty="0" smtClean="0">
                <a:solidFill>
                  <a:schemeClr val="tx1"/>
                </a:solidFill>
                <a:latin typeface="Times New Roman" pitchFamily="-110" charset="0"/>
                <a:ea typeface="+mn-ea"/>
                <a:cs typeface="+mn-cs"/>
              </a:rPr>
              <a:t> to 10 </a:t>
            </a:r>
            <a:r>
              <a:rPr lang="en-US" sz="1200" b="0" kern="1200" baseline="30000" dirty="0" smtClean="0">
                <a:solidFill>
                  <a:schemeClr val="tx1"/>
                </a:solidFill>
                <a:latin typeface="Times New Roman" pitchFamily="-110" charset="0"/>
                <a:ea typeface="+mn-ea"/>
                <a:cs typeface="+mn-cs"/>
              </a:rPr>
              <a:t>100</a:t>
            </a:r>
            <a:r>
              <a:rPr lang="en-US" sz="1200" b="0" kern="1200" baseline="0" dirty="0" smtClean="0">
                <a:solidFill>
                  <a:schemeClr val="tx1"/>
                </a:solidFill>
                <a:latin typeface="Times New Roman" pitchFamily="-110" charset="0"/>
                <a:ea typeface="+mn-ea"/>
                <a:cs typeface="+mn-cs"/>
              </a:rPr>
              <a:t>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Both (</a:t>
            </a:r>
            <a:r>
              <a:rPr lang="en-US" sz="1200" b="0" i="1" kern="1200" baseline="0" dirty="0" smtClean="0">
                <a:solidFill>
                  <a:schemeClr val="tx1"/>
                </a:solidFill>
                <a:latin typeface="Times New Roman" pitchFamily="-110" charset="0"/>
                <a:ea typeface="+mn-ea"/>
                <a:cs typeface="+mn-cs"/>
              </a:rPr>
              <a:t>p - 1) and (q - 1) should contain a large prime factor.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gcd (</a:t>
            </a:r>
            <a:r>
              <a:rPr lang="en-US" sz="1200" b="0" i="1" kern="1200" baseline="0" dirty="0" smtClean="0">
                <a:solidFill>
                  <a:schemeClr val="tx1"/>
                </a:solidFill>
                <a:latin typeface="Times New Roman" pitchFamily="-110" charset="0"/>
                <a:ea typeface="+mn-ea"/>
                <a:cs typeface="+mn-cs"/>
              </a:rPr>
              <a:t>p - 1, q - 1) should be small.</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it has been demonstrated that if </a:t>
            </a:r>
            <a:r>
              <a:rPr lang="en-US" sz="1200" b="0" i="1" kern="1200" baseline="0" dirty="0" smtClean="0">
                <a:solidFill>
                  <a:schemeClr val="tx1"/>
                </a:solidFill>
                <a:latin typeface="Times New Roman" pitchFamily="-110" charset="0"/>
                <a:ea typeface="+mn-ea"/>
                <a:cs typeface="+mn-cs"/>
              </a:rPr>
              <a:t>e &lt; n and d &lt; n</a:t>
            </a:r>
            <a:r>
              <a:rPr lang="en-US" sz="1200" b="0" i="1" kern="1200" baseline="30000" dirty="0" smtClean="0">
                <a:solidFill>
                  <a:schemeClr val="tx1"/>
                </a:solidFill>
                <a:latin typeface="Times New Roman" pitchFamily="-110" charset="0"/>
                <a:ea typeface="+mn-ea"/>
                <a:cs typeface="+mn-cs"/>
              </a:rPr>
              <a:t>1/4 </a:t>
            </a:r>
            <a:r>
              <a:rPr lang="en-US" sz="1200" b="0" i="1" kern="1200" baseline="0" dirty="0" smtClean="0">
                <a:solidFill>
                  <a:schemeClr val="tx1"/>
                </a:solidFill>
                <a:latin typeface="Times New Roman" pitchFamily="-110" charset="0"/>
                <a:ea typeface="+mn-ea"/>
                <a:cs typeface="+mn-cs"/>
              </a:rPr>
              <a:t>, then d can be easily</a:t>
            </a:r>
          </a:p>
          <a:p>
            <a:r>
              <a:rPr lang="en-US" sz="1200" b="0" kern="1200" baseline="0" dirty="0" smtClean="0">
                <a:solidFill>
                  <a:schemeClr val="tx1"/>
                </a:solidFill>
                <a:latin typeface="Times New Roman" pitchFamily="-110" charset="0"/>
                <a:ea typeface="+mn-ea"/>
                <a:cs typeface="+mn-cs"/>
              </a:rPr>
              <a:t>determined [WIEN90].</a:t>
            </a:r>
            <a:endParaRPr lang="en-US" b="0"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19</a:t>
            </a:fld>
            <a:endParaRPr lang="en-AU" dirty="0"/>
          </a:p>
        </p:txBody>
      </p:sp>
    </p:spTree>
    <p:extLst>
      <p:ext uri="{BB962C8B-B14F-4D97-AF65-F5344CB8AC3E}">
        <p14:creationId xmlns:p14="http://schemas.microsoft.com/office/powerpoint/2010/main" xmlns="" val="311180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chapter provides technical detail on the topics introduced in Sections 2.2</a:t>
            </a:r>
          </a:p>
          <a:p>
            <a:r>
              <a:rPr lang="en-US" sz="1200" kern="1200" baseline="0" dirty="0" smtClean="0">
                <a:solidFill>
                  <a:schemeClr val="tx1"/>
                </a:solidFill>
                <a:latin typeface="Times New Roman" pitchFamily="-110" charset="0"/>
                <a:ea typeface="+mn-ea"/>
                <a:cs typeface="+mn-cs"/>
              </a:rPr>
              <a:t>through 2.4 .</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xmlns="" val="4016037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If one needed yet another lesson about how difficult it is to assess</a:t>
            </a:r>
          </a:p>
          <a:p>
            <a:r>
              <a:rPr lang="en-US" sz="1200" kern="1200" dirty="0" smtClean="0">
                <a:solidFill>
                  <a:schemeClr val="tx1"/>
                </a:solidFill>
                <a:effectLst/>
                <a:latin typeface="Times New Roman" pitchFamily="-110" charset="0"/>
                <a:ea typeface="+mn-ea"/>
                <a:cs typeface="+mn-cs"/>
              </a:rPr>
              <a:t>the security of a cryptographic algorithm, the appearance of timing attacks provides a</a:t>
            </a:r>
          </a:p>
          <a:p>
            <a:r>
              <a:rPr lang="en-US" sz="1200" kern="1200" dirty="0" smtClean="0">
                <a:solidFill>
                  <a:schemeClr val="tx1"/>
                </a:solidFill>
                <a:effectLst/>
                <a:latin typeface="Times New Roman" pitchFamily="-110" charset="0"/>
                <a:ea typeface="+mn-ea"/>
                <a:cs typeface="+mn-cs"/>
              </a:rPr>
              <a:t>stunning one. Paul Kocher, a cryptographic consultant, demonstrated that a snooper</a:t>
            </a:r>
          </a:p>
          <a:p>
            <a:r>
              <a:rPr lang="en-US" sz="1200" kern="1200" dirty="0" smtClean="0">
                <a:solidFill>
                  <a:schemeClr val="tx1"/>
                </a:solidFill>
                <a:effectLst/>
                <a:latin typeface="Times New Roman" pitchFamily="-110" charset="0"/>
                <a:ea typeface="+mn-ea"/>
                <a:cs typeface="+mn-cs"/>
              </a:rPr>
              <a:t>can determine a private key by keeping track of how long a computer takes to decipher</a:t>
            </a:r>
          </a:p>
          <a:p>
            <a:r>
              <a:rPr lang="en-US" sz="1200" kern="1200" dirty="0" smtClean="0">
                <a:solidFill>
                  <a:schemeClr val="tx1"/>
                </a:solidFill>
                <a:effectLst/>
                <a:latin typeface="Times New Roman" pitchFamily="-110" charset="0"/>
                <a:ea typeface="+mn-ea"/>
                <a:cs typeface="+mn-cs"/>
              </a:rPr>
              <a:t>messages [KOCH96]. Timing attacks are applicable not just to RSA, but also</a:t>
            </a:r>
          </a:p>
          <a:p>
            <a:r>
              <a:rPr lang="en-US" sz="1200" kern="1200" dirty="0" smtClean="0">
                <a:solidFill>
                  <a:schemeClr val="tx1"/>
                </a:solidFill>
                <a:effectLst/>
                <a:latin typeface="Times New Roman" pitchFamily="-110" charset="0"/>
                <a:ea typeface="+mn-ea"/>
                <a:cs typeface="+mn-cs"/>
              </a:rPr>
              <a:t>to other public-key cryptography systems. This attack is alarming for two reasons:</a:t>
            </a:r>
          </a:p>
          <a:p>
            <a:r>
              <a:rPr lang="en-US" sz="1200" kern="1200" dirty="0" smtClean="0">
                <a:solidFill>
                  <a:schemeClr val="tx1"/>
                </a:solidFill>
                <a:effectLst/>
                <a:latin typeface="Times New Roman" pitchFamily="-110" charset="0"/>
                <a:ea typeface="+mn-ea"/>
                <a:cs typeface="+mn-cs"/>
              </a:rPr>
              <a:t>It comes from a completely unexpected direction, and it is a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-only attack.</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A timing attack is somewhat analogous to a burglar guessing the combination</a:t>
            </a:r>
          </a:p>
          <a:p>
            <a:r>
              <a:rPr lang="en-US" sz="1200" kern="1200" dirty="0" smtClean="0">
                <a:solidFill>
                  <a:schemeClr val="tx1"/>
                </a:solidFill>
                <a:effectLst/>
                <a:latin typeface="Times New Roman" pitchFamily="-110" charset="0"/>
                <a:ea typeface="+mn-ea"/>
                <a:cs typeface="+mn-cs"/>
              </a:rPr>
              <a:t>of a safe by observing how long it takes for someone to turn the dial from number to</a:t>
            </a:r>
          </a:p>
          <a:p>
            <a:r>
              <a:rPr lang="en-US" sz="1200" kern="1200" dirty="0" smtClean="0">
                <a:solidFill>
                  <a:schemeClr val="tx1"/>
                </a:solidFill>
                <a:effectLst/>
                <a:latin typeface="Times New Roman" pitchFamily="-110" charset="0"/>
                <a:ea typeface="+mn-ea"/>
                <a:cs typeface="+mn-cs"/>
              </a:rPr>
              <a:t>number. The attack exploits the common use of a modular exponentiation algorithm in</a:t>
            </a:r>
          </a:p>
          <a:p>
            <a:r>
              <a:rPr lang="en-US" sz="1200" kern="1200" dirty="0" smtClean="0">
                <a:solidFill>
                  <a:schemeClr val="tx1"/>
                </a:solidFill>
                <a:effectLst/>
                <a:latin typeface="Times New Roman" pitchFamily="-110" charset="0"/>
                <a:ea typeface="+mn-ea"/>
                <a:cs typeface="+mn-cs"/>
              </a:rPr>
              <a:t>RSA encryption and decryption, but the attack can be adapted to work with any implementation</a:t>
            </a:r>
          </a:p>
          <a:p>
            <a:r>
              <a:rPr lang="en-US" sz="1200" kern="1200" dirty="0" smtClean="0">
                <a:solidFill>
                  <a:schemeClr val="tx1"/>
                </a:solidFill>
                <a:effectLst/>
                <a:latin typeface="Times New Roman" pitchFamily="-110" charset="0"/>
                <a:ea typeface="+mn-ea"/>
                <a:cs typeface="+mn-cs"/>
              </a:rPr>
              <a:t>that does not run in fixed time. In the modular exponentiation algorithm,</a:t>
            </a:r>
          </a:p>
          <a:p>
            <a:r>
              <a:rPr lang="en-US" sz="1200" kern="1200" dirty="0" smtClean="0">
                <a:solidFill>
                  <a:schemeClr val="tx1"/>
                </a:solidFill>
                <a:effectLst/>
                <a:latin typeface="Times New Roman" pitchFamily="-110" charset="0"/>
                <a:ea typeface="+mn-ea"/>
                <a:cs typeface="+mn-cs"/>
              </a:rPr>
              <a:t>exponentiation is accomplished bit by bit, with one modular multiplication performed</a:t>
            </a:r>
          </a:p>
          <a:p>
            <a:r>
              <a:rPr lang="en-US" sz="1200" kern="1200" dirty="0" smtClean="0">
                <a:solidFill>
                  <a:schemeClr val="tx1"/>
                </a:solidFill>
                <a:effectLst/>
                <a:latin typeface="Times New Roman" pitchFamily="-110" charset="0"/>
                <a:ea typeface="+mn-ea"/>
                <a:cs typeface="+mn-cs"/>
              </a:rPr>
              <a:t>at each iteration and an additional modular multiplication performed for each 1 bit.</a:t>
            </a:r>
          </a:p>
          <a:p>
            <a:endParaRPr lang="en-US" dirty="0" smtClean="0"/>
          </a:p>
          <a:p>
            <a:r>
              <a:rPr lang="en-US" sz="1200" kern="1200" dirty="0" smtClean="0">
                <a:solidFill>
                  <a:schemeClr val="tx1"/>
                </a:solidFill>
                <a:effectLst/>
                <a:latin typeface="Times New Roman" pitchFamily="-110" charset="0"/>
                <a:ea typeface="+mn-ea"/>
                <a:cs typeface="+mn-cs"/>
              </a:rPr>
              <a:t> As Kocher points out in his paper, the attack is simplest to understand in an</a:t>
            </a:r>
          </a:p>
          <a:p>
            <a:r>
              <a:rPr lang="en-US" sz="1200" kern="1200" dirty="0" smtClean="0">
                <a:solidFill>
                  <a:schemeClr val="tx1"/>
                </a:solidFill>
                <a:effectLst/>
                <a:latin typeface="Times New Roman" pitchFamily="-110" charset="0"/>
                <a:ea typeface="+mn-ea"/>
                <a:cs typeface="+mn-cs"/>
              </a:rPr>
              <a:t>extreme case. Suppose the target system uses a modular multiplication function that</a:t>
            </a:r>
          </a:p>
          <a:p>
            <a:r>
              <a:rPr lang="en-US" sz="1200" kern="1200" dirty="0" smtClean="0">
                <a:solidFill>
                  <a:schemeClr val="tx1"/>
                </a:solidFill>
                <a:effectLst/>
                <a:latin typeface="Times New Roman" pitchFamily="-110" charset="0"/>
                <a:ea typeface="+mn-ea"/>
                <a:cs typeface="+mn-cs"/>
              </a:rPr>
              <a:t>is very fast in almost all cases but in a few cases takes much more time than an entire</a:t>
            </a:r>
          </a:p>
          <a:p>
            <a:r>
              <a:rPr lang="en-US" sz="1200" kern="1200" dirty="0" smtClean="0">
                <a:solidFill>
                  <a:schemeClr val="tx1"/>
                </a:solidFill>
                <a:effectLst/>
                <a:latin typeface="Times New Roman" pitchFamily="-110" charset="0"/>
                <a:ea typeface="+mn-ea"/>
                <a:cs typeface="+mn-cs"/>
              </a:rPr>
              <a:t>average modular exponentiation. The attack proceeds bit-by-bit starting with the</a:t>
            </a:r>
          </a:p>
          <a:p>
            <a:r>
              <a:rPr lang="en-US" sz="1200" kern="1200" dirty="0" smtClean="0">
                <a:solidFill>
                  <a:schemeClr val="tx1"/>
                </a:solidFill>
                <a:effectLst/>
                <a:latin typeface="Times New Roman" pitchFamily="-110" charset="0"/>
                <a:ea typeface="+mn-ea"/>
                <a:cs typeface="+mn-cs"/>
              </a:rPr>
              <a:t>leftmost bit, </a:t>
            </a:r>
            <a:r>
              <a:rPr lang="en-US" sz="1200" b="0" i="1" kern="1200" dirty="0" err="1" smtClean="0">
                <a:solidFill>
                  <a:schemeClr val="tx1"/>
                </a:solidFill>
                <a:effectLst/>
                <a:latin typeface="Times New Roman" pitchFamily="-110" charset="0"/>
                <a:ea typeface="+mn-ea"/>
                <a:cs typeface="+mn-cs"/>
              </a:rPr>
              <a:t>b</a:t>
            </a:r>
            <a:r>
              <a:rPr lang="en-US" sz="1200" b="0" i="1" kern="1200" baseline="-25000" dirty="0" err="1" smtClean="0">
                <a:solidFill>
                  <a:schemeClr val="tx1"/>
                </a:solidFill>
                <a:effectLst/>
                <a:latin typeface="Times New Roman" pitchFamily="-110" charset="0"/>
                <a:ea typeface="+mn-ea"/>
                <a:cs typeface="+mn-cs"/>
              </a:rPr>
              <a:t>k</a:t>
            </a:r>
            <a:r>
              <a:rPr lang="en-US" sz="1200" kern="1200" dirty="0" smtClean="0">
                <a:solidFill>
                  <a:schemeClr val="tx1"/>
                </a:solidFill>
                <a:effectLst/>
                <a:latin typeface="Times New Roman" pitchFamily="-110" charset="0"/>
                <a:ea typeface="+mn-ea"/>
                <a:cs typeface="+mn-cs"/>
              </a:rPr>
              <a:t> .</a:t>
            </a:r>
          </a:p>
          <a:p>
            <a:endParaRPr lang="en-US" dirty="0" smtClean="0"/>
          </a:p>
          <a:p>
            <a:r>
              <a:rPr lang="en-US" sz="1200" kern="1200" dirty="0" smtClean="0">
                <a:solidFill>
                  <a:schemeClr val="tx1"/>
                </a:solidFill>
                <a:effectLst/>
                <a:latin typeface="Times New Roman" pitchFamily="-110" charset="0"/>
                <a:ea typeface="+mn-ea"/>
                <a:cs typeface="+mn-cs"/>
              </a:rPr>
              <a:t> Therefore, if the observed</a:t>
            </a:r>
          </a:p>
          <a:p>
            <a:r>
              <a:rPr lang="en-US" sz="1200" kern="1200" dirty="0" smtClean="0">
                <a:solidFill>
                  <a:schemeClr val="tx1"/>
                </a:solidFill>
                <a:effectLst/>
                <a:latin typeface="Times New Roman" pitchFamily="-110" charset="0"/>
                <a:ea typeface="+mn-ea"/>
                <a:cs typeface="+mn-cs"/>
              </a:rPr>
              <a:t>time to execute the decryption algorithm is always slow when this particular iteration</a:t>
            </a:r>
          </a:p>
          <a:p>
            <a:r>
              <a:rPr lang="en-US" sz="1200" kern="1200" dirty="0" smtClean="0">
                <a:solidFill>
                  <a:schemeClr val="tx1"/>
                </a:solidFill>
                <a:effectLst/>
                <a:latin typeface="Times New Roman" pitchFamily="-110" charset="0"/>
                <a:ea typeface="+mn-ea"/>
                <a:cs typeface="+mn-cs"/>
              </a:rPr>
              <a:t>is slow with a 1 bit, then this bit is assumed to be 1. If a number of observed execution</a:t>
            </a:r>
          </a:p>
          <a:p>
            <a:r>
              <a:rPr lang="en-US" sz="1200" kern="1200" dirty="0" smtClean="0">
                <a:solidFill>
                  <a:schemeClr val="tx1"/>
                </a:solidFill>
                <a:effectLst/>
                <a:latin typeface="Times New Roman" pitchFamily="-110" charset="0"/>
                <a:ea typeface="+mn-ea"/>
                <a:cs typeface="+mn-cs"/>
              </a:rPr>
              <a:t>times for the entire algorithm are fast, then this bit is assumed to be 0.</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In practice, modular exponentiation implementations do not have such extreme</a:t>
            </a:r>
          </a:p>
          <a:p>
            <a:r>
              <a:rPr lang="en-US" sz="1200" kern="1200" dirty="0" smtClean="0">
                <a:solidFill>
                  <a:schemeClr val="tx1"/>
                </a:solidFill>
                <a:effectLst/>
                <a:latin typeface="Times New Roman" pitchFamily="-110" charset="0"/>
                <a:ea typeface="+mn-ea"/>
                <a:cs typeface="+mn-cs"/>
              </a:rPr>
              <a:t>timing variations, in which the execution time of a single iteration can exceed the</a:t>
            </a:r>
          </a:p>
          <a:p>
            <a:r>
              <a:rPr lang="en-US" sz="1200" kern="1200" dirty="0" smtClean="0">
                <a:solidFill>
                  <a:schemeClr val="tx1"/>
                </a:solidFill>
                <a:effectLst/>
                <a:latin typeface="Times New Roman" pitchFamily="-110" charset="0"/>
                <a:ea typeface="+mn-ea"/>
                <a:cs typeface="+mn-cs"/>
              </a:rPr>
              <a:t>mean execution time of the entire algorithm. Nevertheless, there is enough variation</a:t>
            </a:r>
          </a:p>
          <a:p>
            <a:r>
              <a:rPr lang="en-US" sz="1200" kern="1200" dirty="0" smtClean="0">
                <a:solidFill>
                  <a:schemeClr val="tx1"/>
                </a:solidFill>
                <a:effectLst/>
                <a:latin typeface="Times New Roman" pitchFamily="-110" charset="0"/>
                <a:ea typeface="+mn-ea"/>
                <a:cs typeface="+mn-cs"/>
              </a:rPr>
              <a:t>to make this attack practical. For details, see [KOCH96].</a:t>
            </a:r>
          </a:p>
          <a:p>
            <a:endParaRPr lang="en-US" sz="1200" kern="1200" dirty="0" smtClean="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20</a:t>
            </a:fld>
            <a:endParaRPr lang="en-AU" dirty="0"/>
          </a:p>
        </p:txBody>
      </p:sp>
    </p:spTree>
    <p:extLst>
      <p:ext uri="{BB962C8B-B14F-4D97-AF65-F5344CB8AC3E}">
        <p14:creationId xmlns:p14="http://schemas.microsoft.com/office/powerpoint/2010/main" xmlns="" val="647185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Times New Roman" pitchFamily="-110" charset="0"/>
                <a:ea typeface="+mn-ea"/>
                <a:cs typeface="+mn-cs"/>
              </a:rPr>
              <a:t>• Constant exponentiation time:</a:t>
            </a:r>
            <a:r>
              <a:rPr lang="en-US" sz="1200" kern="1200" dirty="0" smtClean="0">
                <a:solidFill>
                  <a:schemeClr val="tx1"/>
                </a:solidFill>
                <a:effectLst/>
                <a:latin typeface="Times New Roman" pitchFamily="-110" charset="0"/>
                <a:ea typeface="+mn-ea"/>
                <a:cs typeface="+mn-cs"/>
              </a:rPr>
              <a:t>  Ensure that all exponentiations take the same</a:t>
            </a:r>
          </a:p>
          <a:p>
            <a:r>
              <a:rPr lang="en-US" sz="1200" kern="1200" dirty="0" smtClean="0">
                <a:solidFill>
                  <a:schemeClr val="tx1"/>
                </a:solidFill>
                <a:effectLst/>
                <a:latin typeface="Times New Roman" pitchFamily="-110" charset="0"/>
                <a:ea typeface="+mn-ea"/>
                <a:cs typeface="+mn-cs"/>
              </a:rPr>
              <a:t>amount of time before returning a result. This is a simple fix but does degrade</a:t>
            </a:r>
          </a:p>
          <a:p>
            <a:r>
              <a:rPr lang="en-US" sz="1200" kern="1200" dirty="0" smtClean="0">
                <a:solidFill>
                  <a:schemeClr val="tx1"/>
                </a:solidFill>
                <a:effectLst/>
                <a:latin typeface="Times New Roman" pitchFamily="-110" charset="0"/>
                <a:ea typeface="+mn-ea"/>
                <a:cs typeface="+mn-cs"/>
              </a:rPr>
              <a:t>performance.</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Random delay:</a:t>
            </a:r>
            <a:r>
              <a:rPr lang="en-US" sz="1200" kern="1200" dirty="0" smtClean="0">
                <a:solidFill>
                  <a:schemeClr val="tx1"/>
                </a:solidFill>
                <a:effectLst/>
                <a:latin typeface="Times New Roman" pitchFamily="-110" charset="0"/>
                <a:ea typeface="+mn-ea"/>
                <a:cs typeface="+mn-cs"/>
              </a:rPr>
              <a:t>  Better performance could be achieved by adding a random delay</a:t>
            </a:r>
          </a:p>
          <a:p>
            <a:r>
              <a:rPr lang="en-US" sz="1200" kern="1200" dirty="0" smtClean="0">
                <a:solidFill>
                  <a:schemeClr val="tx1"/>
                </a:solidFill>
                <a:effectLst/>
                <a:latin typeface="Times New Roman" pitchFamily="-110" charset="0"/>
                <a:ea typeface="+mn-ea"/>
                <a:cs typeface="+mn-cs"/>
              </a:rPr>
              <a:t>to the exponentiation algorithm to confuse the timing attack. Kocher points out</a:t>
            </a:r>
          </a:p>
          <a:p>
            <a:r>
              <a:rPr lang="en-US" sz="1200" kern="1200" dirty="0" smtClean="0">
                <a:solidFill>
                  <a:schemeClr val="tx1"/>
                </a:solidFill>
                <a:effectLst/>
                <a:latin typeface="Times New Roman" pitchFamily="-110" charset="0"/>
                <a:ea typeface="+mn-ea"/>
                <a:cs typeface="+mn-cs"/>
              </a:rPr>
              <a:t>that if defenders do not add enough noise, attackers could still succeed by collecting</a:t>
            </a:r>
          </a:p>
          <a:p>
            <a:r>
              <a:rPr lang="en-US" sz="1200" kern="1200" dirty="0" smtClean="0">
                <a:solidFill>
                  <a:schemeClr val="tx1"/>
                </a:solidFill>
                <a:effectLst/>
                <a:latin typeface="Times New Roman" pitchFamily="-110" charset="0"/>
                <a:ea typeface="+mn-ea"/>
                <a:cs typeface="+mn-cs"/>
              </a:rPr>
              <a:t>additional measurements to compensate for the random delays.</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Blinding:</a:t>
            </a:r>
            <a:r>
              <a:rPr lang="en-US" sz="1200" kern="1200" dirty="0" smtClean="0">
                <a:solidFill>
                  <a:schemeClr val="tx1"/>
                </a:solidFill>
                <a:effectLst/>
                <a:latin typeface="Times New Roman" pitchFamily="-110" charset="0"/>
                <a:ea typeface="+mn-ea"/>
                <a:cs typeface="+mn-cs"/>
              </a:rPr>
              <a:t>  Multiply the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by a random number before performing</a:t>
            </a:r>
          </a:p>
          <a:p>
            <a:r>
              <a:rPr lang="en-US" sz="1200" kern="1200" dirty="0" smtClean="0">
                <a:solidFill>
                  <a:schemeClr val="tx1"/>
                </a:solidFill>
                <a:effectLst/>
                <a:latin typeface="Times New Roman" pitchFamily="-110" charset="0"/>
                <a:ea typeface="+mn-ea"/>
                <a:cs typeface="+mn-cs"/>
              </a:rPr>
              <a:t>exponentiation.</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This process prevents the attacker from knowing what </a:t>
            </a:r>
            <a:r>
              <a:rPr lang="en-US" sz="1200" kern="1200" dirty="0" err="1" smtClean="0">
                <a:solidFill>
                  <a:schemeClr val="tx1"/>
                </a:solidFill>
                <a:effectLst/>
                <a:latin typeface="Times New Roman" pitchFamily="-110" charset="0"/>
                <a:ea typeface="+mn-ea"/>
                <a:cs typeface="+mn-cs"/>
              </a:rPr>
              <a:t>ciphertext</a:t>
            </a:r>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bits are being processed inside the computer and therefore prevents the</a:t>
            </a:r>
          </a:p>
          <a:p>
            <a:r>
              <a:rPr lang="en-US" sz="1200" kern="1200" dirty="0" smtClean="0">
                <a:solidFill>
                  <a:schemeClr val="tx1"/>
                </a:solidFill>
                <a:effectLst/>
                <a:latin typeface="Times New Roman" pitchFamily="-110" charset="0"/>
                <a:ea typeface="+mn-ea"/>
                <a:cs typeface="+mn-cs"/>
              </a:rPr>
              <a:t>bit-by-bit analysis essential to the timing attack.</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21</a:t>
            </a:fld>
            <a:endParaRPr lang="en-AU" dirty="0"/>
          </a:p>
        </p:txBody>
      </p:sp>
    </p:spTree>
    <p:extLst>
      <p:ext uri="{BB962C8B-B14F-4D97-AF65-F5344CB8AC3E}">
        <p14:creationId xmlns:p14="http://schemas.microsoft.com/office/powerpoint/2010/main" xmlns="" val="63784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89D7-63DD-234C-AC4A-9C548E0605A3}" type="slidenum">
              <a:rPr lang="en-AU"/>
              <a:pPr/>
              <a:t>22</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first published public-key algorithm appeared in the seminal paper by Diffie</a:t>
            </a:r>
          </a:p>
          <a:p>
            <a:r>
              <a:rPr lang="en-US" sz="1200" kern="1200" baseline="0" dirty="0" smtClean="0">
                <a:solidFill>
                  <a:schemeClr val="tx1"/>
                </a:solidFill>
                <a:latin typeface="Times New Roman" pitchFamily="-110" charset="0"/>
                <a:ea typeface="+mn-ea"/>
                <a:cs typeface="+mn-cs"/>
              </a:rPr>
              <a:t>and Hellman that defined public-key cryptography [DIFF76] and is generally</a:t>
            </a:r>
          </a:p>
          <a:p>
            <a:r>
              <a:rPr lang="en-US" sz="1200" kern="1200" baseline="0" dirty="0" smtClean="0">
                <a:solidFill>
                  <a:schemeClr val="tx1"/>
                </a:solidFill>
                <a:latin typeface="Times New Roman" pitchFamily="-110" charset="0"/>
                <a:ea typeface="+mn-ea"/>
                <a:cs typeface="+mn-cs"/>
              </a:rPr>
              <a:t>referred to as Diffie-Hellman key exchange. A number of commercial products</a:t>
            </a:r>
          </a:p>
          <a:p>
            <a:r>
              <a:rPr lang="en-US" sz="1200" kern="1200" baseline="0" dirty="0" smtClean="0">
                <a:solidFill>
                  <a:schemeClr val="tx1"/>
                </a:solidFill>
                <a:latin typeface="Times New Roman" pitchFamily="-110" charset="0"/>
                <a:ea typeface="+mn-ea"/>
                <a:cs typeface="+mn-cs"/>
              </a:rPr>
              <a:t>employ this key exchange technique.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purpose of the algorithm is to enable two users to exchange a secret key</a:t>
            </a:r>
          </a:p>
          <a:p>
            <a:r>
              <a:rPr lang="en-US" sz="1200" kern="1200" baseline="0" dirty="0" smtClean="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smtClean="0">
                <a:solidFill>
                  <a:schemeClr val="tx1"/>
                </a:solidFill>
                <a:latin typeface="Times New Roman" pitchFamily="-110" charset="0"/>
                <a:ea typeface="+mn-ea"/>
                <a:cs typeface="+mn-cs"/>
              </a:rPr>
              <a:t>itself is limited to the exchange of the keys.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Diffie-Hellman algorithm depends for its effectiveness on the difficulty of</a:t>
            </a:r>
          </a:p>
          <a:p>
            <a:r>
              <a:rPr lang="en-US" sz="1200" kern="1200" baseline="0" dirty="0" smtClean="0">
                <a:solidFill>
                  <a:schemeClr val="tx1"/>
                </a:solidFill>
                <a:latin typeface="Times New Roman" pitchFamily="-110" charset="0"/>
                <a:ea typeface="+mn-ea"/>
                <a:cs typeface="+mn-cs"/>
              </a:rPr>
              <a:t>computing discrete logarithms.</a:t>
            </a:r>
            <a:endParaRPr lang="en-US" dirty="0"/>
          </a:p>
        </p:txBody>
      </p:sp>
    </p:spTree>
    <p:extLst>
      <p:ext uri="{BB962C8B-B14F-4D97-AF65-F5344CB8AC3E}">
        <p14:creationId xmlns:p14="http://schemas.microsoft.com/office/powerpoint/2010/main" xmlns="" val="371547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4CE1D-4EDA-D045-B982-4296A1C40316}" type="slidenum">
              <a:rPr lang="en-AU"/>
              <a:pPr/>
              <a:t>23</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The Diffie-Hellman key exchange</a:t>
            </a:r>
            <a:r>
              <a:rPr lang="en-US" dirty="0" smtClean="0"/>
              <a:t> algorithm </a:t>
            </a:r>
            <a:r>
              <a:rPr lang="en-US" dirty="0"/>
              <a:t>is summarized in Figure </a:t>
            </a:r>
            <a:r>
              <a:rPr lang="en-US" dirty="0" smtClean="0"/>
              <a:t>21.9. </a:t>
            </a:r>
            <a:r>
              <a:rPr lang="en-US" dirty="0"/>
              <a:t>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endParaRPr lang="en-US" dirty="0" smtClean="0"/>
          </a:p>
          <a:p>
            <a:endParaRPr lang="en-US" dirty="0" smtClean="0"/>
          </a:p>
          <a:p>
            <a:r>
              <a:rPr lang="en-US" dirty="0" smtClean="0"/>
              <a:t>Furthermore</a:t>
            </a:r>
            <a:r>
              <a:rPr lang="en-US" dirty="0"/>
              <a:t>,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endParaRPr lang="en-US" dirty="0" smtClean="0"/>
          </a:p>
          <a:p>
            <a:endParaRPr lang="en-US" dirty="0" smtClean="0"/>
          </a:p>
          <a:p>
            <a:r>
              <a:rPr lang="en-US" dirty="0" smtClean="0"/>
              <a:t>The </a:t>
            </a:r>
            <a:r>
              <a:rPr lang="en-US" dirty="0"/>
              <a:t>security of the Diffie-Hellman key exchange lies in the fact that, while it is relatively easy to calculate exponentials modulo a prime, it is very difficult to calculate discrete logarithms. For large primes, the latter task is considered infeasible.</a:t>
            </a:r>
          </a:p>
        </p:txBody>
      </p:sp>
    </p:spTree>
    <p:extLst>
      <p:ext uri="{BB962C8B-B14F-4D97-AF65-F5344CB8AC3E}">
        <p14:creationId xmlns:p14="http://schemas.microsoft.com/office/powerpoint/2010/main" xmlns="" val="506983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9B7C-D039-ED49-B0F6-9429CD020E52}" type="slidenum">
              <a:rPr lang="en-AU"/>
              <a:pPr/>
              <a:t>24</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The security of the </a:t>
            </a:r>
            <a:r>
              <a:rPr lang="en-US" sz="1200" kern="1200" dirty="0" err="1" smtClean="0">
                <a:solidFill>
                  <a:schemeClr val="tx1"/>
                </a:solidFill>
                <a:effectLst/>
                <a:latin typeface="Times New Roman" pitchFamily="-110" charset="0"/>
                <a:ea typeface="+mn-ea"/>
                <a:cs typeface="+mn-cs"/>
              </a:rPr>
              <a:t>Diffie</a:t>
            </a:r>
            <a:r>
              <a:rPr lang="en-US" sz="1200" kern="1200" dirty="0" smtClean="0">
                <a:solidFill>
                  <a:schemeClr val="tx1"/>
                </a:solidFill>
                <a:effectLst/>
                <a:latin typeface="Times New Roman" pitchFamily="-110" charset="0"/>
                <a:ea typeface="+mn-ea"/>
                <a:cs typeface="+mn-cs"/>
              </a:rPr>
              <a:t>-Hellman key exchange lies in the fact that, while it</a:t>
            </a:r>
          </a:p>
          <a:p>
            <a:r>
              <a:rPr lang="en-US" sz="1200" kern="1200" dirty="0" smtClean="0">
                <a:solidFill>
                  <a:schemeClr val="tx1"/>
                </a:solidFill>
                <a:effectLst/>
                <a:latin typeface="Times New Roman" pitchFamily="-110" charset="0"/>
                <a:ea typeface="+mn-ea"/>
                <a:cs typeface="+mn-cs"/>
              </a:rPr>
              <a:t>is relatively easy to calculate exponentials modulo a prime, it is very difficult to calculate</a:t>
            </a:r>
          </a:p>
          <a:p>
            <a:r>
              <a:rPr lang="en-US" sz="1200" kern="1200" dirty="0" smtClean="0">
                <a:solidFill>
                  <a:schemeClr val="tx1"/>
                </a:solidFill>
                <a:effectLst/>
                <a:latin typeface="Times New Roman" pitchFamily="-110" charset="0"/>
                <a:ea typeface="+mn-ea"/>
                <a:cs typeface="+mn-cs"/>
              </a:rPr>
              <a:t>discrete logarithms. For large primes, the latter task is considered infeasible</a:t>
            </a:r>
          </a:p>
          <a:p>
            <a:endParaRPr lang="en-US" dirty="0" smtClean="0"/>
          </a:p>
          <a:p>
            <a:r>
              <a:rPr lang="en-US" dirty="0" smtClean="0"/>
              <a:t>Here </a:t>
            </a:r>
            <a:r>
              <a:rPr lang="en-US" dirty="0"/>
              <a:t>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r>
              <a:rPr lang="en-US" dirty="0" smtClean="0"/>
              <a:t>:</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smtClean="0"/>
          </a:p>
          <a:p>
            <a:r>
              <a:rPr lang="en-US" dirty="0" smtClean="0"/>
              <a:t>After </a:t>
            </a:r>
            <a:r>
              <a:rPr lang="en-US" dirty="0"/>
              <a:t>they exchange public keys, each can compute the common secret key:</a:t>
            </a:r>
          </a:p>
          <a:p>
            <a:endParaRPr lang="en-US" dirty="0" smtClean="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smtClean="0"/>
          </a:p>
          <a:p>
            <a:r>
              <a:rPr lang="en-US" dirty="0" smtClean="0"/>
              <a:t>We </a:t>
            </a:r>
            <a:r>
              <a:rPr lang="en-US" dirty="0"/>
              <a:t>assume an attacker would have available the following information:</a:t>
            </a:r>
          </a:p>
          <a:p>
            <a:endParaRPr lang="en-US" i="1" dirty="0" smtClean="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smtClean="0"/>
          </a:p>
          <a:p>
            <a:r>
              <a:rPr lang="en-US" dirty="0" smtClean="0"/>
              <a:t>In </a:t>
            </a:r>
            <a:r>
              <a:rPr lang="en-US" dirty="0"/>
              <a:t>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endParaRPr lang="en-US" dirty="0" smtClean="0"/>
          </a:p>
          <a:p>
            <a:endParaRPr lang="en-US" dirty="0" smtClean="0"/>
          </a:p>
          <a:p>
            <a:r>
              <a:rPr lang="en-US" dirty="0" smtClean="0"/>
              <a:t>With </a:t>
            </a:r>
            <a:r>
              <a:rPr lang="en-US" dirty="0"/>
              <a:t>larger numbers, the problem becomes impractical.</a:t>
            </a:r>
          </a:p>
        </p:txBody>
      </p:sp>
    </p:spTree>
    <p:extLst>
      <p:ext uri="{BB962C8B-B14F-4D97-AF65-F5344CB8AC3E}">
        <p14:creationId xmlns:p14="http://schemas.microsoft.com/office/powerpoint/2010/main" xmlns="" val="266448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3163-3100-6342-97F5-3D247E76B5D7}" type="slidenum">
              <a:rPr lang="en-AU"/>
              <a:pPr/>
              <a:t>25</a:t>
            </a:fld>
            <a:endParaRPr lang="en-AU"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dirty="0"/>
              <a:t>Figure </a:t>
            </a:r>
            <a:r>
              <a:rPr lang="en-US" dirty="0" smtClean="0"/>
              <a:t>21.10 </a:t>
            </a:r>
            <a:r>
              <a:rPr lang="en-US" dirty="0"/>
              <a:t>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endParaRPr lang="en-US" dirty="0" smtClean="0"/>
          </a:p>
          <a:p>
            <a:endParaRPr lang="en-US" dirty="0" smtClean="0"/>
          </a:p>
          <a:p>
            <a:r>
              <a:rPr lang="en-US" dirty="0" smtClean="0"/>
              <a:t>As </a:t>
            </a:r>
            <a:r>
              <a:rPr lang="en-US" dirty="0"/>
              <a:t>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p:txBody>
      </p:sp>
    </p:spTree>
    <p:extLst>
      <p:ext uri="{BB962C8B-B14F-4D97-AF65-F5344CB8AC3E}">
        <p14:creationId xmlns:p14="http://schemas.microsoft.com/office/powerpoint/2010/main" xmlns="" val="3064793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F8278-3228-AA47-AB90-C618582A1AB6}" type="slidenum">
              <a:rPr lang="en-AU"/>
              <a:pPr/>
              <a:t>26</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dirty="0"/>
              <a:t>The protocol depicted in Figure </a:t>
            </a:r>
            <a:r>
              <a:rPr lang="en-US" dirty="0" smtClean="0"/>
              <a:t>21.10 </a:t>
            </a:r>
            <a:r>
              <a:rPr lang="en-US" dirty="0"/>
              <a:t>is insecure against a man-in-the-middle attack. Suppose Alice and Bob wish to exchange keys, and Darth is attacks as follows:</a:t>
            </a:r>
            <a:endParaRPr lang="en-US" dirty="0" smtClean="0"/>
          </a:p>
          <a:p>
            <a:endParaRPr lang="en-US" b="1" dirty="0" smtClean="0"/>
          </a:p>
          <a:p>
            <a:r>
              <a:rPr lang="en-US" b="1" dirty="0" smtClean="0"/>
              <a:t>1</a:t>
            </a:r>
            <a:r>
              <a:rPr lang="en-US" b="1" dirty="0"/>
              <a:t>.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endParaRPr lang="en-US" dirty="0" smtClean="0"/>
          </a:p>
          <a:p>
            <a:endParaRPr lang="en-US" dirty="0" smtClean="0"/>
          </a:p>
          <a:p>
            <a:r>
              <a:rPr lang="en-US" dirty="0" smtClean="0"/>
              <a:t>At </a:t>
            </a:r>
            <a:r>
              <a:rPr lang="en-US" dirty="0"/>
              <a:t>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endParaRPr lang="en-US" dirty="0" smtClean="0"/>
          </a:p>
          <a:p>
            <a:endParaRPr lang="en-US" b="1" dirty="0" smtClean="0"/>
          </a:p>
          <a:p>
            <a:r>
              <a:rPr lang="en-US" b="1" dirty="0" smtClean="0"/>
              <a:t>1</a:t>
            </a:r>
            <a:r>
              <a:rPr lang="en-US" b="1" dirty="0"/>
              <a:t>.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endParaRPr lang="en-US" dirty="0" smtClean="0"/>
          </a:p>
          <a:p>
            <a:endParaRPr lang="en-US" dirty="0" smtClean="0"/>
          </a:p>
          <a:p>
            <a:r>
              <a:rPr lang="en-US" dirty="0" smtClean="0"/>
              <a:t>The </a:t>
            </a:r>
            <a:r>
              <a:rPr lang="en-US" dirty="0"/>
              <a:t>key exchange protocol is vulnerable to such an attack because it does not authenticate the participants. This vulnerability can be overcome with the use of digital signatures and public-key </a:t>
            </a:r>
            <a:r>
              <a:rPr lang="en-US" dirty="0" smtClean="0"/>
              <a:t>certificates.</a:t>
            </a:r>
            <a:endParaRPr lang="en-US" dirty="0"/>
          </a:p>
        </p:txBody>
      </p:sp>
    </p:spTree>
    <p:extLst>
      <p:ext uri="{BB962C8B-B14F-4D97-AF65-F5344CB8AC3E}">
        <p14:creationId xmlns:p14="http://schemas.microsoft.com/office/powerpoint/2010/main" xmlns="" val="2379553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CB69-259E-2E4A-A772-361EBCAA0F22}" type="slidenum">
              <a:rPr lang="en-AU"/>
              <a:pPr/>
              <a:t>27</a:t>
            </a:fld>
            <a:endParaRPr lang="en-AU" dirty="0"/>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The National Institute of Standards and Technology</a:t>
            </a:r>
          </a:p>
          <a:p>
            <a:r>
              <a:rPr lang="en-US" sz="1200" kern="1200" dirty="0" smtClean="0">
                <a:solidFill>
                  <a:schemeClr val="tx1"/>
                </a:solidFill>
                <a:effectLst/>
                <a:latin typeface="Times New Roman" pitchFamily="-110" charset="0"/>
                <a:ea typeface="+mn-ea"/>
                <a:cs typeface="+mn-cs"/>
              </a:rPr>
              <a:t>(NIST) has published this as Federal Information Processing Standard FIPS 186-4</a:t>
            </a:r>
          </a:p>
          <a:p>
            <a:r>
              <a:rPr lang="en-US" sz="1200" kern="1200" dirty="0" smtClean="0">
                <a:solidFill>
                  <a:schemeClr val="tx1"/>
                </a:solidFill>
                <a:effectLst/>
                <a:latin typeface="Times New Roman" pitchFamily="-110" charset="0"/>
                <a:ea typeface="+mn-ea"/>
                <a:cs typeface="+mn-cs"/>
              </a:rPr>
              <a:t>[</a:t>
            </a:r>
            <a:r>
              <a:rPr lang="en-US" sz="1200" i="1" kern="1200" dirty="0" smtClean="0">
                <a:solidFill>
                  <a:schemeClr val="tx1"/>
                </a:solidFill>
                <a:effectLst/>
                <a:latin typeface="Times New Roman" pitchFamily="-110" charset="0"/>
                <a:ea typeface="+mn-ea"/>
                <a:cs typeface="+mn-cs"/>
              </a:rPr>
              <a:t>Digital Signature Standard (DSS)</a:t>
            </a:r>
            <a:r>
              <a:rPr lang="en-US" sz="1200" kern="1200" dirty="0" smtClean="0">
                <a:solidFill>
                  <a:schemeClr val="tx1"/>
                </a:solidFill>
                <a:effectLst/>
                <a:latin typeface="Times New Roman" pitchFamily="-110" charset="0"/>
                <a:ea typeface="+mn-ea"/>
                <a:cs typeface="+mn-cs"/>
              </a:rPr>
              <a:t>, July 2013]. The DSS makes use of the SHA-1 and</a:t>
            </a:r>
          </a:p>
          <a:p>
            <a:r>
              <a:rPr lang="en-US" sz="1200" kern="1200" dirty="0" smtClean="0">
                <a:solidFill>
                  <a:schemeClr val="tx1"/>
                </a:solidFill>
                <a:effectLst/>
                <a:latin typeface="Times New Roman" pitchFamily="-110" charset="0"/>
                <a:ea typeface="+mn-ea"/>
                <a:cs typeface="+mn-cs"/>
              </a:rPr>
              <a:t> presents a new digital signature technique, the Digital Signature Algorithm (DSA).</a:t>
            </a:r>
          </a:p>
          <a:p>
            <a:r>
              <a:rPr lang="en-US" sz="1200" kern="1200" dirty="0" smtClean="0">
                <a:solidFill>
                  <a:schemeClr val="tx1"/>
                </a:solidFill>
                <a:effectLst/>
                <a:latin typeface="Times New Roman" pitchFamily="-110" charset="0"/>
                <a:ea typeface="+mn-ea"/>
                <a:cs typeface="+mn-cs"/>
              </a:rPr>
              <a:t>The DSS was originally proposed in 1991 and revised in 1993 in response to public</a:t>
            </a:r>
          </a:p>
          <a:p>
            <a:r>
              <a:rPr lang="en-US" sz="1200" kern="1200" dirty="0" smtClean="0">
                <a:solidFill>
                  <a:schemeClr val="tx1"/>
                </a:solidFill>
                <a:effectLst/>
                <a:latin typeface="Times New Roman" pitchFamily="-110" charset="0"/>
                <a:ea typeface="+mn-ea"/>
                <a:cs typeface="+mn-cs"/>
              </a:rPr>
              <a:t>feedback concerning the security of the scheme. There were further minor revisions in</a:t>
            </a:r>
          </a:p>
          <a:p>
            <a:r>
              <a:rPr lang="en-US" sz="1200" kern="1200" dirty="0" smtClean="0">
                <a:solidFill>
                  <a:schemeClr val="tx1"/>
                </a:solidFill>
                <a:effectLst/>
                <a:latin typeface="Times New Roman" pitchFamily="-110" charset="0"/>
                <a:ea typeface="+mn-ea"/>
                <a:cs typeface="+mn-cs"/>
              </a:rPr>
              <a:t>1996 and 2013. The DSS uses an algorithm that is designed to provide only the digital</a:t>
            </a:r>
          </a:p>
          <a:p>
            <a:r>
              <a:rPr lang="en-US" sz="1200" kern="1200" dirty="0" smtClean="0">
                <a:solidFill>
                  <a:schemeClr val="tx1"/>
                </a:solidFill>
                <a:effectLst/>
                <a:latin typeface="Times New Roman" pitchFamily="-110" charset="0"/>
                <a:ea typeface="+mn-ea"/>
                <a:cs typeface="+mn-cs"/>
              </a:rPr>
              <a:t>signature function. Unlike RSA, it cannot be used for encryption or key exchange.</a:t>
            </a:r>
          </a:p>
          <a:p>
            <a:endParaRPr lang="en-US" dirty="0" smtClean="0"/>
          </a:p>
          <a:p>
            <a:r>
              <a:rPr lang="en-US" sz="1200" kern="1200" dirty="0" smtClean="0">
                <a:solidFill>
                  <a:schemeClr val="tx1"/>
                </a:solidFill>
                <a:effectLst/>
                <a:latin typeface="Times New Roman" pitchFamily="-110" charset="0"/>
                <a:ea typeface="+mn-ea"/>
                <a:cs typeface="+mn-cs"/>
              </a:rPr>
              <a:t>The vast majority of the products and standards</a:t>
            </a:r>
          </a:p>
          <a:p>
            <a:r>
              <a:rPr lang="en-US" sz="1200" kern="1200" dirty="0" smtClean="0">
                <a:solidFill>
                  <a:schemeClr val="tx1"/>
                </a:solidFill>
                <a:effectLst/>
                <a:latin typeface="Times New Roman" pitchFamily="-110" charset="0"/>
                <a:ea typeface="+mn-ea"/>
                <a:cs typeface="+mn-cs"/>
              </a:rPr>
              <a:t>that use public-key cryptography for encryption and digital signatures use RSA. The</a:t>
            </a:r>
          </a:p>
          <a:p>
            <a:r>
              <a:rPr lang="en-US" sz="1200" kern="1200" dirty="0" smtClean="0">
                <a:solidFill>
                  <a:schemeClr val="tx1"/>
                </a:solidFill>
                <a:effectLst/>
                <a:latin typeface="Times New Roman" pitchFamily="-110" charset="0"/>
                <a:ea typeface="+mn-ea"/>
                <a:cs typeface="+mn-cs"/>
              </a:rPr>
              <a:t>bit length for secure RSA use has increased over recent years, and this has put a</a:t>
            </a:r>
          </a:p>
          <a:p>
            <a:r>
              <a:rPr lang="en-US" sz="1200" kern="1200" dirty="0" smtClean="0">
                <a:solidFill>
                  <a:schemeClr val="tx1"/>
                </a:solidFill>
                <a:effectLst/>
                <a:latin typeface="Times New Roman" pitchFamily="-110" charset="0"/>
                <a:ea typeface="+mn-ea"/>
                <a:cs typeface="+mn-cs"/>
              </a:rPr>
              <a:t>heavier processing load on applications using RSA. This burden has ramifications,</a:t>
            </a:r>
          </a:p>
          <a:p>
            <a:r>
              <a:rPr lang="en-US" sz="1200" kern="1200" dirty="0" smtClean="0">
                <a:solidFill>
                  <a:schemeClr val="tx1"/>
                </a:solidFill>
                <a:effectLst/>
                <a:latin typeface="Times New Roman" pitchFamily="-110" charset="0"/>
                <a:ea typeface="+mn-ea"/>
                <a:cs typeface="+mn-cs"/>
              </a:rPr>
              <a:t>especially for electronic commerce sites that conduct large numbers of secure transactions.</a:t>
            </a:r>
          </a:p>
          <a:p>
            <a:r>
              <a:rPr lang="en-US" sz="1200" kern="1200" dirty="0" smtClean="0">
                <a:solidFill>
                  <a:schemeClr val="tx1"/>
                </a:solidFill>
                <a:effectLst/>
                <a:latin typeface="Times New Roman" pitchFamily="-110" charset="0"/>
                <a:ea typeface="+mn-ea"/>
                <a:cs typeface="+mn-cs"/>
              </a:rPr>
              <a:t>Recently, a competing system has begun to challenge RSA: elliptic curve</a:t>
            </a:r>
          </a:p>
          <a:p>
            <a:r>
              <a:rPr lang="en-US" sz="1200" kern="1200" dirty="0" smtClean="0">
                <a:solidFill>
                  <a:schemeClr val="tx1"/>
                </a:solidFill>
                <a:effectLst/>
                <a:latin typeface="Times New Roman" pitchFamily="-110" charset="0"/>
                <a:ea typeface="+mn-ea"/>
                <a:cs typeface="+mn-cs"/>
              </a:rPr>
              <a:t>cryptography (ECC). Already, ECC is showing up in standardization efforts, including</a:t>
            </a:r>
          </a:p>
          <a:p>
            <a:r>
              <a:rPr lang="en-US" sz="1200" kern="1200" dirty="0" smtClean="0">
                <a:solidFill>
                  <a:schemeClr val="tx1"/>
                </a:solidFill>
                <a:effectLst/>
                <a:latin typeface="Times New Roman" pitchFamily="-110" charset="0"/>
                <a:ea typeface="+mn-ea"/>
                <a:cs typeface="+mn-cs"/>
              </a:rPr>
              <a:t>the IEEE P1363 Standard for Public-Key Cryptography. A version of ECC used for</a:t>
            </a:r>
          </a:p>
          <a:p>
            <a:r>
              <a:rPr lang="en-US" sz="1200" kern="1200" dirty="0" smtClean="0">
                <a:solidFill>
                  <a:schemeClr val="tx1"/>
                </a:solidFill>
                <a:effectLst/>
                <a:latin typeface="Times New Roman" pitchFamily="-110" charset="0"/>
                <a:ea typeface="+mn-ea"/>
                <a:cs typeface="+mn-cs"/>
              </a:rPr>
              <a:t>digital signature is included as an option in FIPS 186-4.</a:t>
            </a:r>
          </a:p>
          <a:p>
            <a:endParaRPr lang="en-US" dirty="0" smtClean="0"/>
          </a:p>
          <a:p>
            <a:r>
              <a:rPr lang="en-US" dirty="0" smtClean="0"/>
              <a:t>The </a:t>
            </a:r>
            <a:r>
              <a:rPr lang="en-US" dirty="0"/>
              <a:t>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endParaRPr lang="en-US" dirty="0" smtClean="0"/>
          </a:p>
          <a:p>
            <a:endParaRPr lang="en-US" dirty="0" smtClean="0"/>
          </a:p>
          <a:p>
            <a:r>
              <a:rPr lang="en-US" dirty="0" smtClean="0"/>
              <a:t>ECC </a:t>
            </a:r>
            <a:r>
              <a:rPr lang="en-US" dirty="0"/>
              <a:t>is fundamentally more difficult to explain, and a full mathematical description is beyond the scope of this book. The technique is based on the use of a mathematical construct known as the elliptic curve.</a:t>
            </a:r>
          </a:p>
        </p:txBody>
      </p:sp>
    </p:spTree>
    <p:extLst>
      <p:ext uri="{BB962C8B-B14F-4D97-AF65-F5344CB8AC3E}">
        <p14:creationId xmlns:p14="http://schemas.microsoft.com/office/powerpoint/2010/main" xmlns="" val="214113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21 </a:t>
            </a:r>
            <a:r>
              <a:rPr lang="en-US" dirty="0">
                <a:latin typeface="Times New Roman" pitchFamily="-107" charset="0"/>
              </a:rPr>
              <a:t>summary.</a:t>
            </a:r>
          </a:p>
        </p:txBody>
      </p:sp>
    </p:spTree>
    <p:extLst>
      <p:ext uri="{BB962C8B-B14F-4D97-AF65-F5344CB8AC3E}">
        <p14:creationId xmlns:p14="http://schemas.microsoft.com/office/powerpoint/2010/main" xmlns="" val="322242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1C01F-3314-5D4F-93EB-ACA2079E3A6F}"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one-way hash function, or secure hash function, is important not only in</a:t>
            </a:r>
          </a:p>
          <a:p>
            <a:r>
              <a:rPr lang="en-US" sz="1200" kern="1200" baseline="0" dirty="0" smtClean="0">
                <a:solidFill>
                  <a:schemeClr val="tx1"/>
                </a:solidFill>
                <a:latin typeface="Times New Roman" pitchFamily="-110" charset="0"/>
                <a:ea typeface="+mn-ea"/>
                <a:cs typeface="+mn-cs"/>
              </a:rPr>
              <a:t>message authentication but also in digital signatures. The requirements for and</a:t>
            </a:r>
          </a:p>
          <a:p>
            <a:r>
              <a:rPr lang="en-US" sz="1200" kern="1200" baseline="0" dirty="0" smtClean="0">
                <a:solidFill>
                  <a:schemeClr val="tx1"/>
                </a:solidFill>
                <a:latin typeface="Times New Roman" pitchFamily="-110" charset="0"/>
                <a:ea typeface="+mn-ea"/>
                <a:cs typeface="+mn-cs"/>
              </a:rPr>
              <a:t>security of secure hash functions are discussed in Section 2.2 . Here, we look at</a:t>
            </a:r>
          </a:p>
          <a:p>
            <a:r>
              <a:rPr lang="en-US" sz="1200" kern="1200" baseline="0" dirty="0" smtClean="0">
                <a:solidFill>
                  <a:schemeClr val="tx1"/>
                </a:solidFill>
                <a:latin typeface="Times New Roman" pitchFamily="-110" charset="0"/>
                <a:ea typeface="+mn-ea"/>
                <a:cs typeface="+mn-cs"/>
              </a:rPr>
              <a:t>several hash functions, concentrating on perhaps the most widely used family of</a:t>
            </a:r>
          </a:p>
          <a:p>
            <a:r>
              <a:rPr lang="en-US" sz="1200" kern="1200" baseline="0" dirty="0" smtClean="0">
                <a:solidFill>
                  <a:schemeClr val="tx1"/>
                </a:solidFill>
                <a:latin typeface="Times New Roman" pitchFamily="-110" charset="0"/>
                <a:ea typeface="+mn-ea"/>
                <a:cs typeface="+mn-cs"/>
              </a:rPr>
              <a:t>hash functions: SHA.</a:t>
            </a:r>
          </a:p>
          <a:p>
            <a:endParaRPr lang="en-US" sz="1200" b="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All hash functions operate using the following general principles. The input</a:t>
            </a:r>
          </a:p>
          <a:p>
            <a:r>
              <a:rPr lang="en-US" sz="1200" kern="1200" baseline="0" dirty="0" smtClean="0">
                <a:solidFill>
                  <a:schemeClr val="tx1"/>
                </a:solidFill>
                <a:latin typeface="Times New Roman" pitchFamily="-110" charset="0"/>
                <a:ea typeface="+mn-ea"/>
                <a:cs typeface="+mn-cs"/>
              </a:rPr>
              <a:t>(message, file, etc.) is viewed as a sequence of </a:t>
            </a:r>
            <a:r>
              <a:rPr lang="en-US" sz="1200" i="1" kern="1200" baseline="0" dirty="0" smtClean="0">
                <a:solidFill>
                  <a:schemeClr val="tx1"/>
                </a:solidFill>
                <a:latin typeface="Times New Roman" pitchFamily="-110" charset="0"/>
                <a:ea typeface="+mn-ea"/>
                <a:cs typeface="+mn-cs"/>
              </a:rPr>
              <a:t>n -bit blocks. The input is processed</a:t>
            </a:r>
          </a:p>
          <a:p>
            <a:r>
              <a:rPr lang="en-US" sz="1200" kern="1200" baseline="0" dirty="0" smtClean="0">
                <a:solidFill>
                  <a:schemeClr val="tx1"/>
                </a:solidFill>
                <a:latin typeface="Times New Roman" pitchFamily="-110" charset="0"/>
                <a:ea typeface="+mn-ea"/>
                <a:cs typeface="+mn-cs"/>
              </a:rPr>
              <a:t>one block at a time in an iterative fashion to produce an </a:t>
            </a:r>
            <a:r>
              <a:rPr lang="en-US" sz="1200" i="1" kern="1200" baseline="0" dirty="0" smtClean="0">
                <a:solidFill>
                  <a:schemeClr val="tx1"/>
                </a:solidFill>
                <a:latin typeface="Times New Roman" pitchFamily="-110" charset="0"/>
                <a:ea typeface="+mn-ea"/>
                <a:cs typeface="+mn-cs"/>
              </a:rPr>
              <a:t>n -bit hash function.</a:t>
            </a:r>
          </a:p>
          <a:p>
            <a:r>
              <a:rPr lang="en-US" sz="1200" kern="1200" baseline="0" dirty="0" smtClean="0">
                <a:solidFill>
                  <a:schemeClr val="tx1"/>
                </a:solidFill>
                <a:latin typeface="Times New Roman" pitchFamily="-110" charset="0"/>
                <a:ea typeface="+mn-ea"/>
                <a:cs typeface="+mn-cs"/>
              </a:rPr>
              <a:t>One of the simplest hash functions is the bit-by-bit exclusive-OR (XOR) of</a:t>
            </a:r>
          </a:p>
          <a:p>
            <a:r>
              <a:rPr lang="en-US" sz="1200" kern="1200" baseline="0" dirty="0" smtClean="0">
                <a:solidFill>
                  <a:schemeClr val="tx1"/>
                </a:solidFill>
                <a:latin typeface="Times New Roman" pitchFamily="-110" charset="0"/>
                <a:ea typeface="+mn-ea"/>
                <a:cs typeface="+mn-cs"/>
              </a:rPr>
              <a:t>every block. This can be expressed as follows:</a:t>
            </a:r>
            <a:endParaRPr lang="en-US" sz="1200" i="0" kern="1200" baseline="0" dirty="0" smtClean="0">
              <a:solidFill>
                <a:schemeClr val="tx1"/>
              </a:solidFill>
              <a:latin typeface="Times New Roman" pitchFamily="-110" charset="0"/>
              <a:ea typeface="+mn-ea"/>
              <a:cs typeface="+mn-cs"/>
            </a:endParaRPr>
          </a:p>
          <a:p>
            <a:endParaRPr lang="en-US" i="1" dirty="0" smtClean="0"/>
          </a:p>
          <a:p>
            <a:pPr algn="ctr"/>
            <a:r>
              <a:rPr lang="en-US" i="1" dirty="0" smtClean="0"/>
              <a:t>C</a:t>
            </a:r>
            <a:r>
              <a:rPr lang="en-US" i="1" baseline="-25000" dirty="0" smtClean="0"/>
              <a:t>i</a:t>
            </a:r>
            <a:r>
              <a:rPr lang="en-US" dirty="0" smtClean="0"/>
              <a:t> = </a:t>
            </a:r>
            <a:r>
              <a:rPr lang="en-US" i="1" dirty="0" smtClean="0"/>
              <a:t>b</a:t>
            </a:r>
            <a:r>
              <a:rPr lang="en-US" i="1" baseline="-25000" dirty="0" smtClean="0"/>
              <a:t>i</a:t>
            </a:r>
            <a:r>
              <a:rPr lang="en-US" baseline="-25000" dirty="0" smtClean="0"/>
              <a:t>1</a:t>
            </a:r>
            <a:r>
              <a:rPr lang="en-US" dirty="0" smtClean="0"/>
              <a:t> </a:t>
            </a:r>
            <a:r>
              <a:rPr lang="en-US" dirty="0" smtClean="0">
                <a:sym typeface="Symbol" pitchFamily="-110" charset="2"/>
              </a:rPr>
              <a:t></a:t>
            </a:r>
            <a:r>
              <a:rPr lang="en-US" dirty="0" smtClean="0"/>
              <a:t> </a:t>
            </a:r>
            <a:r>
              <a:rPr lang="en-US" i="1" dirty="0" smtClean="0"/>
              <a:t>b</a:t>
            </a:r>
            <a:r>
              <a:rPr lang="en-US" i="1" baseline="-25000" dirty="0" smtClean="0"/>
              <a:t>i</a:t>
            </a:r>
            <a:r>
              <a:rPr lang="en-US" baseline="-25000" dirty="0" smtClean="0"/>
              <a:t>2</a:t>
            </a:r>
            <a:r>
              <a:rPr lang="en-US" dirty="0" smtClean="0"/>
              <a:t> </a:t>
            </a:r>
            <a:r>
              <a:rPr lang="en-US" dirty="0" smtClean="0">
                <a:sym typeface="Symbol" pitchFamily="-110" charset="2"/>
              </a:rPr>
              <a:t></a:t>
            </a:r>
            <a:r>
              <a:rPr lang="en-US" dirty="0" smtClean="0"/>
              <a:t> . . . </a:t>
            </a:r>
            <a:r>
              <a:rPr lang="en-US" dirty="0" smtClean="0">
                <a:sym typeface="Symbol" pitchFamily="-110" charset="2"/>
              </a:rPr>
              <a:t></a:t>
            </a:r>
            <a:r>
              <a:rPr lang="en-US" i="1" dirty="0" err="1" smtClean="0"/>
              <a:t>b</a:t>
            </a:r>
            <a:r>
              <a:rPr lang="en-US" i="1" baseline="-25000" dirty="0" err="1" smtClean="0"/>
              <a:t>im</a:t>
            </a:r>
            <a:endParaRPr lang="en-US" i="1" baseline="-25000" dirty="0" smtClean="0"/>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21.1 illustrates this operation; it produces a simple parity for each bit</a:t>
            </a:r>
          </a:p>
          <a:p>
            <a:r>
              <a:rPr lang="en-US" sz="1200" kern="1200" baseline="0" dirty="0" smtClean="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smtClean="0">
                <a:solidFill>
                  <a:schemeClr val="tx1"/>
                </a:solidFill>
                <a:latin typeface="Times New Roman" pitchFamily="-110" charset="0"/>
                <a:ea typeface="+mn-ea"/>
                <a:cs typeface="+mn-cs"/>
              </a:rPr>
              <a:t>for random data as a data integrity check. Each </a:t>
            </a:r>
            <a:r>
              <a:rPr lang="en-US" sz="1200" i="1" kern="1200" baseline="0" dirty="0" smtClean="0">
                <a:solidFill>
                  <a:schemeClr val="tx1"/>
                </a:solidFill>
                <a:latin typeface="Times New Roman" pitchFamily="-110" charset="0"/>
                <a:ea typeface="+mn-ea"/>
                <a:cs typeface="+mn-cs"/>
              </a:rPr>
              <a:t>n -bit hash value is equally likely.</a:t>
            </a:r>
          </a:p>
          <a:p>
            <a:r>
              <a:rPr lang="en-US" sz="1200" kern="1200" baseline="0" dirty="0" smtClean="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smtClean="0">
                <a:solidFill>
                  <a:schemeClr val="tx1"/>
                </a:solidFill>
                <a:latin typeface="Times New Roman" pitchFamily="-110" charset="0"/>
                <a:ea typeface="+mn-ea"/>
                <a:cs typeface="+mn-cs"/>
              </a:rPr>
              <a:t>-</a:t>
            </a:r>
            <a:r>
              <a:rPr lang="en-US" sz="1200" i="1" kern="1200" baseline="30000" dirty="0" smtClean="0">
                <a:solidFill>
                  <a:schemeClr val="tx1"/>
                </a:solidFill>
                <a:latin typeface="Times New Roman" pitchFamily="-110" charset="0"/>
                <a:ea typeface="+mn-ea"/>
                <a:cs typeface="+mn-cs"/>
              </a:rPr>
              <a:t>n</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smtClean="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smtClean="0">
                <a:solidFill>
                  <a:schemeClr val="tx1"/>
                </a:solidFill>
                <a:latin typeface="Times New Roman" pitchFamily="-110" charset="0"/>
                <a:ea typeface="+mn-ea"/>
                <a:cs typeface="+mn-cs"/>
              </a:rPr>
              <a:t>hash value is used, instead of an effectiveness of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the hash function on this type</a:t>
            </a:r>
          </a:p>
          <a:p>
            <a:r>
              <a:rPr lang="en-US" sz="1200" kern="1200" baseline="0" dirty="0" smtClean="0">
                <a:solidFill>
                  <a:schemeClr val="tx1"/>
                </a:solidFill>
                <a:latin typeface="Times New Roman" pitchFamily="-110" charset="0"/>
                <a:ea typeface="+mn-ea"/>
                <a:cs typeface="+mn-cs"/>
              </a:rPr>
              <a:t>of data has an effectiveness of 2</a:t>
            </a:r>
            <a:r>
              <a:rPr lang="en-US" sz="1200" kern="1200" baseline="30000" dirty="0" smtClean="0">
                <a:solidFill>
                  <a:schemeClr val="tx1"/>
                </a:solidFill>
                <a:latin typeface="Times New Roman" pitchFamily="-110" charset="0"/>
                <a:ea typeface="+mn-ea"/>
                <a:cs typeface="+mn-cs"/>
              </a:rPr>
              <a:t>-112</a:t>
            </a:r>
            <a:r>
              <a:rPr lang="en-US" sz="1200" kern="1200" baseline="0" dirty="0" smtClean="0">
                <a:solidFill>
                  <a:schemeClr val="tx1"/>
                </a:solidFill>
                <a:latin typeface="Times New Roman" pitchFamily="-110" charset="0"/>
                <a:ea typeface="+mn-ea"/>
                <a:cs typeface="+mn-cs"/>
              </a:rPr>
              <a:t>.</a:t>
            </a:r>
            <a:endParaRPr lang="en-US" dirty="0" smtClean="0"/>
          </a:p>
        </p:txBody>
      </p:sp>
    </p:spTree>
    <p:extLst>
      <p:ext uri="{BB962C8B-B14F-4D97-AF65-F5344CB8AC3E}">
        <p14:creationId xmlns:p14="http://schemas.microsoft.com/office/powerpoint/2010/main" xmlns="" val="24294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21E79-8B86-DB40-9AB0-DA71CEE62B12}" type="slidenum">
              <a:rPr lang="en-AU"/>
              <a:pPr/>
              <a:t>4</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In recent years, the most widely used hash function has been the Secure Hash Algorithm</a:t>
            </a:r>
          </a:p>
          <a:p>
            <a:r>
              <a:rPr lang="en-US" sz="1200" kern="1200" dirty="0" smtClean="0">
                <a:solidFill>
                  <a:schemeClr val="tx1"/>
                </a:solidFill>
                <a:effectLst/>
                <a:latin typeface="Times New Roman" pitchFamily="-110" charset="0"/>
                <a:ea typeface="+mn-ea"/>
                <a:cs typeface="+mn-cs"/>
              </a:rPr>
              <a:t>(SHA). Indeed, because virtually every other widely used hash function had</a:t>
            </a:r>
          </a:p>
          <a:p>
            <a:r>
              <a:rPr lang="en-US" sz="1200" kern="1200" dirty="0" smtClean="0">
                <a:solidFill>
                  <a:schemeClr val="tx1"/>
                </a:solidFill>
                <a:effectLst/>
                <a:latin typeface="Times New Roman" pitchFamily="-110" charset="0"/>
                <a:ea typeface="+mn-ea"/>
                <a:cs typeface="+mn-cs"/>
              </a:rPr>
              <a:t>been found to have substantial cryptanalytic weaknesses, SHA was more or less the</a:t>
            </a:r>
          </a:p>
          <a:p>
            <a:r>
              <a:rPr lang="en-US" sz="1200" kern="1200" dirty="0" smtClean="0">
                <a:solidFill>
                  <a:schemeClr val="tx1"/>
                </a:solidFill>
                <a:effectLst/>
                <a:latin typeface="Times New Roman" pitchFamily="-110" charset="0"/>
                <a:ea typeface="+mn-ea"/>
                <a:cs typeface="+mn-cs"/>
              </a:rPr>
              <a:t>last remaining standardized hash algorithm by 2005. SHA was developed by the</a:t>
            </a:r>
          </a:p>
          <a:p>
            <a:r>
              <a:rPr lang="en-US" sz="1200" kern="1200" dirty="0" smtClean="0">
                <a:solidFill>
                  <a:schemeClr val="tx1"/>
                </a:solidFill>
                <a:effectLst/>
                <a:latin typeface="Times New Roman" pitchFamily="-110" charset="0"/>
                <a:ea typeface="+mn-ea"/>
                <a:cs typeface="+mn-cs"/>
              </a:rPr>
              <a:t>National Institute of Standards and Technology (NIST) and published as FIPS 180 in</a:t>
            </a:r>
          </a:p>
          <a:p>
            <a:r>
              <a:rPr lang="en-US" sz="1200" kern="1200" dirty="0" smtClean="0">
                <a:solidFill>
                  <a:schemeClr val="tx1"/>
                </a:solidFill>
                <a:effectLst/>
                <a:latin typeface="Times New Roman" pitchFamily="-110" charset="0"/>
                <a:ea typeface="+mn-ea"/>
                <a:cs typeface="+mn-cs"/>
              </a:rPr>
              <a:t>1993. When weaknesses were discovered in SHA (now known as SHA-0), a revised</a:t>
            </a:r>
          </a:p>
          <a:p>
            <a:r>
              <a:rPr lang="en-US" sz="1200" kern="1200" dirty="0" smtClean="0">
                <a:solidFill>
                  <a:schemeClr val="tx1"/>
                </a:solidFill>
                <a:effectLst/>
                <a:latin typeface="Times New Roman" pitchFamily="-110" charset="0"/>
                <a:ea typeface="+mn-ea"/>
                <a:cs typeface="+mn-cs"/>
              </a:rPr>
              <a:t>version was issued as FIPS 180-1 in 1995 and is referred to as SHA-1 . The actual</a:t>
            </a:r>
          </a:p>
          <a:p>
            <a:r>
              <a:rPr lang="en-US" sz="1200" kern="1200" dirty="0" smtClean="0">
                <a:solidFill>
                  <a:schemeClr val="tx1"/>
                </a:solidFill>
                <a:effectLst/>
                <a:latin typeface="Times New Roman" pitchFamily="-110" charset="0"/>
                <a:ea typeface="+mn-ea"/>
                <a:cs typeface="+mn-cs"/>
              </a:rPr>
              <a:t>standards document is entitled “Secure Hash Standard. SHA-1 is also specified in</a:t>
            </a:r>
          </a:p>
          <a:p>
            <a:r>
              <a:rPr lang="en-US" sz="1200" kern="1200" dirty="0" smtClean="0">
                <a:solidFill>
                  <a:schemeClr val="tx1"/>
                </a:solidFill>
                <a:effectLst/>
                <a:latin typeface="Times New Roman" pitchFamily="-110" charset="0"/>
                <a:ea typeface="+mn-ea"/>
                <a:cs typeface="+mn-cs"/>
              </a:rPr>
              <a:t>RFC 3174 (</a:t>
            </a:r>
            <a:r>
              <a:rPr lang="en-US" sz="1200" i="1" kern="1200" dirty="0" smtClean="0">
                <a:solidFill>
                  <a:schemeClr val="tx1"/>
                </a:solidFill>
                <a:effectLst/>
                <a:latin typeface="Times New Roman" pitchFamily="-110" charset="0"/>
                <a:ea typeface="+mn-ea"/>
                <a:cs typeface="+mn-cs"/>
              </a:rPr>
              <a:t>US Secure Hash Algorithm 1 (SHA1) ,</a:t>
            </a:r>
            <a:r>
              <a:rPr lang="en-US" sz="1200" kern="1200" dirty="0" smtClean="0">
                <a:solidFill>
                  <a:schemeClr val="tx1"/>
                </a:solidFill>
                <a:effectLst/>
                <a:latin typeface="Times New Roman" pitchFamily="-110" charset="0"/>
                <a:ea typeface="+mn-ea"/>
                <a:cs typeface="+mn-cs"/>
              </a:rPr>
              <a:t> 2001), which essentially duplicates</a:t>
            </a:r>
          </a:p>
          <a:p>
            <a:r>
              <a:rPr lang="en-US" sz="1200" kern="1200" dirty="0" smtClean="0">
                <a:solidFill>
                  <a:schemeClr val="tx1"/>
                </a:solidFill>
                <a:effectLst/>
                <a:latin typeface="Times New Roman" pitchFamily="-110" charset="0"/>
                <a:ea typeface="+mn-ea"/>
                <a:cs typeface="+mn-cs"/>
              </a:rPr>
              <a:t>the material in FIPS 180-1 but adds a C code implementation.</a:t>
            </a:r>
            <a:endParaRPr lang="en-US" sz="1200" b="0" kern="1200" baseline="0" dirty="0" smtClean="0">
              <a:solidFill>
                <a:schemeClr val="tx1"/>
              </a:solidFill>
              <a:latin typeface="Times New Roman" pitchFamily="-110" charset="0"/>
              <a:ea typeface="+mn-ea"/>
              <a:cs typeface="+mn-cs"/>
            </a:endParaRP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SHA-1 produces a hash value of 160 bits. In 2002, NIST produced a revised version</a:t>
            </a:r>
          </a:p>
          <a:p>
            <a:r>
              <a:rPr lang="en-US" sz="1200" kern="1200" dirty="0" smtClean="0">
                <a:solidFill>
                  <a:schemeClr val="tx1"/>
                </a:solidFill>
                <a:effectLst/>
                <a:latin typeface="Times New Roman" pitchFamily="-110" charset="0"/>
                <a:ea typeface="+mn-ea"/>
                <a:cs typeface="+mn-cs"/>
              </a:rPr>
              <a:t>of the standard, FIPS 180-2, that defined three new versions of SHA, with hash</a:t>
            </a:r>
          </a:p>
          <a:p>
            <a:r>
              <a:rPr lang="en-US" sz="1200" kern="1200" dirty="0" smtClean="0">
                <a:solidFill>
                  <a:schemeClr val="tx1"/>
                </a:solidFill>
                <a:effectLst/>
                <a:latin typeface="Times New Roman" pitchFamily="-110" charset="0"/>
                <a:ea typeface="+mn-ea"/>
                <a:cs typeface="+mn-cs"/>
              </a:rPr>
              <a:t>value lengths of 256, 384, and 512 bits, known as SHA-256, SHA-384, and SHA-512,</a:t>
            </a:r>
          </a:p>
          <a:p>
            <a:r>
              <a:rPr lang="en-US" sz="1200" kern="1200" dirty="0" smtClean="0">
                <a:solidFill>
                  <a:schemeClr val="tx1"/>
                </a:solidFill>
                <a:effectLst/>
                <a:latin typeface="Times New Roman" pitchFamily="-110" charset="0"/>
                <a:ea typeface="+mn-ea"/>
                <a:cs typeface="+mn-cs"/>
              </a:rPr>
              <a:t>respectively (see Table 21.1). Collectively, these hash algorithms are known as </a:t>
            </a:r>
            <a:r>
              <a:rPr lang="en-US" sz="1200" b="1" kern="1200" dirty="0" smtClean="0">
                <a:solidFill>
                  <a:schemeClr val="tx1"/>
                </a:solidFill>
                <a:effectLst/>
                <a:latin typeface="Times New Roman" pitchFamily="-110" charset="0"/>
                <a:ea typeface="+mn-ea"/>
                <a:cs typeface="+mn-cs"/>
              </a:rPr>
              <a:t>SHA-2 </a:t>
            </a:r>
            <a:r>
              <a:rPr lang="en-US" sz="1200" kern="1200" dirty="0" smtClean="0">
                <a:solidFill>
                  <a:schemeClr val="tx1"/>
                </a:solidFill>
                <a:effectLst/>
                <a:latin typeface="Times New Roman" pitchFamily="-110" charset="0"/>
                <a:ea typeface="+mn-ea"/>
                <a:cs typeface="+mn-cs"/>
              </a:rPr>
              <a:t>.</a:t>
            </a:r>
          </a:p>
          <a:p>
            <a:r>
              <a:rPr lang="en-US" sz="1200" kern="1200" dirty="0" smtClean="0">
                <a:solidFill>
                  <a:schemeClr val="tx1"/>
                </a:solidFill>
                <a:effectLst/>
                <a:latin typeface="Times New Roman" pitchFamily="-110" charset="0"/>
                <a:ea typeface="+mn-ea"/>
                <a:cs typeface="+mn-cs"/>
              </a:rPr>
              <a:t>These new versions have the same underlying structure and use the same types of</a:t>
            </a:r>
          </a:p>
          <a:p>
            <a:r>
              <a:rPr lang="en-US" sz="1200" kern="1200" dirty="0" smtClean="0">
                <a:solidFill>
                  <a:schemeClr val="tx1"/>
                </a:solidFill>
                <a:effectLst/>
                <a:latin typeface="Times New Roman" pitchFamily="-110" charset="0"/>
                <a:ea typeface="+mn-ea"/>
                <a:cs typeface="+mn-cs"/>
              </a:rPr>
              <a:t>modular arithmetic and logical binary operations as SHA-1. A revised document was</a:t>
            </a:r>
          </a:p>
          <a:p>
            <a:r>
              <a:rPr lang="en-US" sz="1200" kern="1200" dirty="0" smtClean="0">
                <a:solidFill>
                  <a:schemeClr val="tx1"/>
                </a:solidFill>
                <a:effectLst/>
                <a:latin typeface="Times New Roman" pitchFamily="-110" charset="0"/>
                <a:ea typeface="+mn-ea"/>
                <a:cs typeface="+mn-cs"/>
              </a:rPr>
              <a:t>issued as FIPS 180-3 in 2008, which added a 224-bit version of SHA-256, whose hash</a:t>
            </a:r>
          </a:p>
          <a:p>
            <a:r>
              <a:rPr lang="en-US" sz="1200" kern="1200" dirty="0" smtClean="0">
                <a:solidFill>
                  <a:schemeClr val="tx1"/>
                </a:solidFill>
                <a:effectLst/>
                <a:latin typeface="Times New Roman" pitchFamily="-110" charset="0"/>
                <a:ea typeface="+mn-ea"/>
                <a:cs typeface="+mn-cs"/>
              </a:rPr>
              <a:t>value is obtained by truncating the 256-bit hash value of SHA-256. SHA-1 and SHA-2</a:t>
            </a:r>
          </a:p>
          <a:p>
            <a:r>
              <a:rPr lang="en-US" sz="1200" kern="1200" dirty="0" smtClean="0">
                <a:solidFill>
                  <a:schemeClr val="tx1"/>
                </a:solidFill>
                <a:effectLst/>
                <a:latin typeface="Times New Roman" pitchFamily="-110" charset="0"/>
                <a:ea typeface="+mn-ea"/>
                <a:cs typeface="+mn-cs"/>
              </a:rPr>
              <a:t>are also specified in RFC 6234 (</a:t>
            </a:r>
            <a:r>
              <a:rPr lang="en-US" sz="1200" i="1" kern="1200" dirty="0" smtClean="0">
                <a:solidFill>
                  <a:schemeClr val="tx1"/>
                </a:solidFill>
                <a:effectLst/>
                <a:latin typeface="Times New Roman" pitchFamily="-110" charset="0"/>
                <a:ea typeface="+mn-ea"/>
                <a:cs typeface="+mn-cs"/>
              </a:rPr>
              <a:t>US Secure Hash Algorithms (SHA and SHA-based</a:t>
            </a:r>
          </a:p>
          <a:p>
            <a:r>
              <a:rPr lang="en-US" sz="1200" i="1" kern="1200" dirty="0" smtClean="0">
                <a:solidFill>
                  <a:schemeClr val="tx1"/>
                </a:solidFill>
                <a:effectLst/>
                <a:latin typeface="Times New Roman" pitchFamily="-110" charset="0"/>
                <a:ea typeface="+mn-ea"/>
                <a:cs typeface="+mn-cs"/>
              </a:rPr>
              <a:t>HMAC and HKDF ),</a:t>
            </a:r>
            <a:r>
              <a:rPr lang="en-US" sz="1200" kern="1200" dirty="0" smtClean="0">
                <a:solidFill>
                  <a:schemeClr val="tx1"/>
                </a:solidFill>
                <a:effectLst/>
                <a:latin typeface="Times New Roman" pitchFamily="-110" charset="0"/>
                <a:ea typeface="+mn-ea"/>
                <a:cs typeface="+mn-cs"/>
              </a:rPr>
              <a:t> 2011), which essentially duplicates the material in FIPS 180-3 but</a:t>
            </a:r>
          </a:p>
          <a:p>
            <a:r>
              <a:rPr lang="en-US" sz="1200" kern="1200" dirty="0" smtClean="0">
                <a:solidFill>
                  <a:schemeClr val="tx1"/>
                </a:solidFill>
                <a:effectLst/>
                <a:latin typeface="Times New Roman" pitchFamily="-110" charset="0"/>
                <a:ea typeface="+mn-ea"/>
                <a:cs typeface="+mn-cs"/>
              </a:rPr>
              <a:t>adds a C code implementation. The most recent version is FIPS 180-4 [</a:t>
            </a:r>
            <a:r>
              <a:rPr lang="en-US" sz="1200" i="1" kern="1200" dirty="0" smtClean="0">
                <a:solidFill>
                  <a:schemeClr val="tx1"/>
                </a:solidFill>
                <a:effectLst/>
                <a:latin typeface="Times New Roman" pitchFamily="-110" charset="0"/>
                <a:ea typeface="+mn-ea"/>
                <a:cs typeface="+mn-cs"/>
              </a:rPr>
              <a:t>Secure Hash</a:t>
            </a:r>
          </a:p>
          <a:p>
            <a:r>
              <a:rPr lang="en-US" sz="1200" i="1" kern="1200" dirty="0" smtClean="0">
                <a:solidFill>
                  <a:schemeClr val="tx1"/>
                </a:solidFill>
                <a:effectLst/>
                <a:latin typeface="Times New Roman" pitchFamily="-110" charset="0"/>
                <a:ea typeface="+mn-ea"/>
                <a:cs typeface="+mn-cs"/>
              </a:rPr>
              <a:t>Standard (SHS) </a:t>
            </a:r>
            <a:r>
              <a:rPr lang="en-US" sz="1200" kern="1200" dirty="0" smtClean="0">
                <a:solidFill>
                  <a:schemeClr val="tx1"/>
                </a:solidFill>
                <a:effectLst/>
                <a:latin typeface="Times New Roman" pitchFamily="-110" charset="0"/>
                <a:ea typeface="+mn-ea"/>
                <a:cs typeface="+mn-cs"/>
              </a:rPr>
              <a:t>, August 2015] which added two variants of SHA-512 with 224-bit and</a:t>
            </a:r>
          </a:p>
          <a:p>
            <a:r>
              <a:rPr lang="en-US" sz="1200" kern="1200" dirty="0" smtClean="0">
                <a:solidFill>
                  <a:schemeClr val="tx1"/>
                </a:solidFill>
                <a:effectLst/>
                <a:latin typeface="Times New Roman" pitchFamily="-110" charset="0"/>
                <a:ea typeface="+mn-ea"/>
                <a:cs typeface="+mn-cs"/>
              </a:rPr>
              <a:t>256-bit hash sizes, as SHA-512 is more efficient than SHA-256 on many 64-bit systems.</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In 2005, NIST announced the intention to phase out approval of SHA-1 and move</a:t>
            </a:r>
          </a:p>
          <a:p>
            <a:r>
              <a:rPr lang="en-US" sz="1200" kern="1200" dirty="0" smtClean="0">
                <a:solidFill>
                  <a:schemeClr val="tx1"/>
                </a:solidFill>
                <a:effectLst/>
                <a:latin typeface="Times New Roman" pitchFamily="-110" charset="0"/>
                <a:ea typeface="+mn-ea"/>
                <a:cs typeface="+mn-cs"/>
              </a:rPr>
              <a:t>to a reliance on SHA-2 by 2010. Shortly thereafter, a research team described an attack</a:t>
            </a:r>
          </a:p>
          <a:p>
            <a:r>
              <a:rPr lang="en-US" sz="1200" kern="1200" dirty="0" smtClean="0">
                <a:solidFill>
                  <a:schemeClr val="tx1"/>
                </a:solidFill>
                <a:effectLst/>
                <a:latin typeface="Times New Roman" pitchFamily="-110" charset="0"/>
                <a:ea typeface="+mn-ea"/>
                <a:cs typeface="+mn-cs"/>
              </a:rPr>
              <a:t>in which two separate messages could be found that deliver the same SHA-1 hash using</a:t>
            </a:r>
          </a:p>
          <a:p>
            <a:r>
              <a:rPr lang="en-US" sz="1200" kern="1200" dirty="0" smtClean="0">
                <a:solidFill>
                  <a:schemeClr val="tx1"/>
                </a:solidFill>
                <a:effectLst/>
                <a:latin typeface="Times New Roman" pitchFamily="-110" charset="0"/>
                <a:ea typeface="+mn-ea"/>
                <a:cs typeface="+mn-cs"/>
              </a:rPr>
              <a:t>2</a:t>
            </a:r>
            <a:r>
              <a:rPr lang="en-US" sz="1200" kern="1200" baseline="30000" dirty="0" smtClean="0">
                <a:solidFill>
                  <a:schemeClr val="tx1"/>
                </a:solidFill>
                <a:effectLst/>
                <a:latin typeface="Times New Roman" pitchFamily="-110" charset="0"/>
                <a:ea typeface="+mn-ea"/>
                <a:cs typeface="+mn-cs"/>
              </a:rPr>
              <a:t>69</a:t>
            </a:r>
            <a:r>
              <a:rPr lang="en-US" sz="1200" kern="1200" dirty="0" smtClean="0">
                <a:solidFill>
                  <a:schemeClr val="tx1"/>
                </a:solidFill>
                <a:effectLst/>
                <a:latin typeface="Times New Roman" pitchFamily="-110" charset="0"/>
                <a:ea typeface="+mn-ea"/>
                <a:cs typeface="+mn-cs"/>
              </a:rPr>
              <a:t>  operations, far fewer than the 2</a:t>
            </a:r>
            <a:r>
              <a:rPr lang="en-US" sz="1200" kern="1200" baseline="30000" dirty="0" smtClean="0">
                <a:solidFill>
                  <a:schemeClr val="tx1"/>
                </a:solidFill>
                <a:effectLst/>
                <a:latin typeface="Times New Roman" pitchFamily="-110" charset="0"/>
                <a:ea typeface="+mn-ea"/>
                <a:cs typeface="+mn-cs"/>
              </a:rPr>
              <a:t>80</a:t>
            </a:r>
            <a:r>
              <a:rPr lang="en-US" sz="1200" kern="1200" dirty="0" smtClean="0">
                <a:solidFill>
                  <a:schemeClr val="tx1"/>
                </a:solidFill>
                <a:effectLst/>
                <a:latin typeface="Times New Roman" pitchFamily="-110" charset="0"/>
                <a:ea typeface="+mn-ea"/>
                <a:cs typeface="+mn-cs"/>
              </a:rPr>
              <a:t>  operations previously thought needed to find a collision</a:t>
            </a:r>
          </a:p>
          <a:p>
            <a:r>
              <a:rPr lang="en-US" sz="1200" kern="1200" dirty="0" smtClean="0">
                <a:solidFill>
                  <a:schemeClr val="tx1"/>
                </a:solidFill>
                <a:effectLst/>
                <a:latin typeface="Times New Roman" pitchFamily="-110" charset="0"/>
                <a:ea typeface="+mn-ea"/>
                <a:cs typeface="+mn-cs"/>
              </a:rPr>
              <a:t>with an SHA-1 hash [WANG05]. This result has hastened the transition to SHA-2.</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this section, we provide a description of SHA-512. The other versions are</a:t>
            </a:r>
          </a:p>
          <a:p>
            <a:r>
              <a:rPr lang="en-US" sz="1200" b="0" kern="1200" baseline="0" dirty="0" smtClean="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smtClean="0">
                <a:solidFill>
                  <a:schemeClr val="tx1"/>
                </a:solidFill>
                <a:latin typeface="Times New Roman" pitchFamily="-110" charset="0"/>
                <a:ea typeface="+mn-ea"/>
                <a:cs typeface="+mn-cs"/>
              </a:rPr>
              <a:t>less than 2 </a:t>
            </a:r>
            <a:r>
              <a:rPr lang="en-US" sz="1200" b="0" kern="1200" baseline="30000" dirty="0" smtClean="0">
                <a:solidFill>
                  <a:schemeClr val="tx1"/>
                </a:solidFill>
                <a:latin typeface="Times New Roman" pitchFamily="-110" charset="0"/>
                <a:ea typeface="+mn-ea"/>
                <a:cs typeface="+mn-cs"/>
              </a:rPr>
              <a:t>128</a:t>
            </a:r>
            <a:r>
              <a:rPr lang="en-US" sz="1200" b="0" kern="1200" baseline="0" dirty="0" smtClean="0">
                <a:solidFill>
                  <a:schemeClr val="tx1"/>
                </a:solidFill>
                <a:latin typeface="Times New Roman" pitchFamily="-110" charset="0"/>
                <a:ea typeface="+mn-ea"/>
                <a:cs typeface="+mn-cs"/>
              </a:rPr>
              <a:t> bits and produces as output a 512-bit message digest. The input is</a:t>
            </a:r>
          </a:p>
          <a:p>
            <a:r>
              <a:rPr lang="en-US" sz="1200" b="0" kern="1200" baseline="0" dirty="0" smtClean="0">
                <a:solidFill>
                  <a:schemeClr val="tx1"/>
                </a:solidFill>
                <a:latin typeface="Times New Roman" pitchFamily="-110" charset="0"/>
                <a:ea typeface="+mn-ea"/>
                <a:cs typeface="+mn-cs"/>
              </a:rPr>
              <a:t>processed in 1024-bit blocks.</a:t>
            </a:r>
            <a:endParaRPr lang="en-US" b="0" dirty="0"/>
          </a:p>
        </p:txBody>
      </p:sp>
    </p:spTree>
    <p:extLst>
      <p:ext uri="{BB962C8B-B14F-4D97-AF65-F5344CB8AC3E}">
        <p14:creationId xmlns:p14="http://schemas.microsoft.com/office/powerpoint/2010/main" xmlns="" val="26111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21.1</a:t>
            </a:r>
          </a:p>
          <a:p>
            <a:r>
              <a:rPr lang="en-US" dirty="0" smtClean="0"/>
              <a:t>Comparison</a:t>
            </a:r>
            <a:r>
              <a:rPr lang="en-US" baseline="0" dirty="0" smtClean="0"/>
              <a:t> of SHA parameters.</a:t>
            </a:r>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5</a:t>
            </a:fld>
            <a:endParaRPr lang="en-AU" dirty="0"/>
          </a:p>
        </p:txBody>
      </p:sp>
    </p:spTree>
    <p:extLst>
      <p:ext uri="{BB962C8B-B14F-4D97-AF65-F5344CB8AC3E}">
        <p14:creationId xmlns:p14="http://schemas.microsoft.com/office/powerpoint/2010/main" xmlns="" val="333225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902E-3728-D246-B999-793790BB3BEA}" type="slidenum">
              <a:rPr lang="en-AU"/>
              <a:pPr/>
              <a:t>6</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21.2 depicts the overall processing of a message</a:t>
            </a:r>
          </a:p>
          <a:p>
            <a:r>
              <a:rPr lang="en-US" sz="1200" kern="1200" baseline="0" dirty="0" smtClean="0">
                <a:solidFill>
                  <a:schemeClr val="tx1"/>
                </a:solidFill>
                <a:latin typeface="Times New Roman" pitchFamily="-110" charset="0"/>
                <a:ea typeface="+mn-ea"/>
                <a:cs typeface="+mn-cs"/>
              </a:rPr>
              <a:t>to produce a digest. The processing consists of the following steps:</a:t>
            </a:r>
            <a:endParaRPr lang="en-AU" dirty="0" smtClean="0"/>
          </a:p>
          <a:p>
            <a:endParaRPr lang="en-AU" dirty="0" smtClean="0"/>
          </a:p>
          <a:p>
            <a:r>
              <a:rPr lang="en-US" b="1" dirty="0" smtClean="0"/>
              <a:t>• </a:t>
            </a:r>
            <a:r>
              <a:rPr lang="en-US" b="1" dirty="0"/>
              <a:t>Step 1: Append padding bits</a:t>
            </a:r>
            <a:r>
              <a:rPr lang="en-US" dirty="0"/>
              <a:t>: so that message length is congruent to 896 modulo 1024 [length </a:t>
            </a:r>
            <a:r>
              <a:rPr lang="en-US" dirty="0">
                <a:sym typeface="Symbol" pitchFamily="-110" charset="2"/>
              </a:rPr>
              <a:t></a:t>
            </a:r>
            <a:r>
              <a:rPr lang="en-US" dirty="0"/>
              <a:t> 896 (mod 1024)]. The padding consists of a single 1-bit followed by the necessary number of 0-bits.</a:t>
            </a:r>
            <a:endParaRPr lang="en-US" dirty="0" smtClean="0"/>
          </a:p>
          <a:p>
            <a:endParaRPr lang="en-US" b="1" dirty="0" smtClean="0"/>
          </a:p>
          <a:p>
            <a:r>
              <a:rPr lang="en-US" b="1" dirty="0" smtClean="0"/>
              <a:t>• </a:t>
            </a:r>
            <a:r>
              <a:rPr lang="en-US" b="1" dirty="0"/>
              <a:t>Step 2: Append length: </a:t>
            </a:r>
            <a:r>
              <a:rPr lang="en-US" dirty="0"/>
              <a:t>as a block of 128 bits being an unsigned 128-bit integer length of the original message (before padding).</a:t>
            </a:r>
            <a:endParaRPr lang="en-US" dirty="0" smtClean="0"/>
          </a:p>
          <a:p>
            <a:endParaRPr lang="en-US" dirty="0" smtClean="0"/>
          </a:p>
          <a:p>
            <a:r>
              <a:rPr lang="en-US" b="1" dirty="0" smtClean="0"/>
              <a:t>• </a:t>
            </a:r>
            <a:r>
              <a:rPr lang="en-US" b="1" dirty="0"/>
              <a:t>Step 3: Initialize hash buffer: </a:t>
            </a:r>
            <a:r>
              <a:rPr lang="en-US" sz="1200" kern="1200" dirty="0" smtClean="0">
                <a:solidFill>
                  <a:schemeClr val="tx1"/>
                </a:solidFill>
                <a:effectLst/>
                <a:latin typeface="Times New Roman" pitchFamily="-110" charset="0"/>
                <a:ea typeface="+mn-ea"/>
                <a:cs typeface="+mn-cs"/>
              </a:rPr>
              <a:t> A 512-bit buffer is used to hold intermediate and</a:t>
            </a:r>
          </a:p>
          <a:p>
            <a:r>
              <a:rPr lang="en-US" sz="1200" kern="1200" dirty="0" smtClean="0">
                <a:solidFill>
                  <a:schemeClr val="tx1"/>
                </a:solidFill>
                <a:effectLst/>
                <a:latin typeface="Times New Roman" pitchFamily="-110" charset="0"/>
                <a:ea typeface="+mn-ea"/>
                <a:cs typeface="+mn-cs"/>
              </a:rPr>
              <a:t>final results of the hash function. The buffer can be represented as eight 64-bit</a:t>
            </a:r>
          </a:p>
          <a:p>
            <a:r>
              <a:rPr lang="en-US" sz="1200" kern="1200" dirty="0" smtClean="0">
                <a:solidFill>
                  <a:schemeClr val="tx1"/>
                </a:solidFill>
                <a:effectLst/>
                <a:latin typeface="Times New Roman" pitchFamily="-110" charset="0"/>
                <a:ea typeface="+mn-ea"/>
                <a:cs typeface="+mn-cs"/>
              </a:rPr>
              <a:t>registers (a, b, c, d, e, f, g, h).</a:t>
            </a:r>
            <a:endParaRPr lang="en-US" dirty="0" smtClean="0"/>
          </a:p>
          <a:p>
            <a:endParaRPr lang="en-US" dirty="0" smtClean="0"/>
          </a:p>
          <a:p>
            <a:r>
              <a:rPr lang="en-US" b="1" dirty="0" smtClean="0"/>
              <a:t>• </a:t>
            </a:r>
            <a:r>
              <a:rPr lang="en-US" b="1" dirty="0"/>
              <a:t>Step 4: Process the message in 1024-bit (128-word) blocks</a:t>
            </a:r>
            <a:r>
              <a:rPr lang="en-US" dirty="0"/>
              <a:t>, </a:t>
            </a:r>
            <a:r>
              <a:rPr lang="en-US" sz="1200" kern="1200" dirty="0" smtClean="0">
                <a:solidFill>
                  <a:schemeClr val="tx1"/>
                </a:solidFill>
                <a:effectLst/>
                <a:latin typeface="Times New Roman" pitchFamily="-110" charset="0"/>
                <a:ea typeface="+mn-ea"/>
                <a:cs typeface="+mn-cs"/>
              </a:rPr>
              <a:t> The heart of the</a:t>
            </a:r>
          </a:p>
          <a:p>
            <a:r>
              <a:rPr lang="en-US" sz="1200" kern="1200" dirty="0" smtClean="0">
                <a:solidFill>
                  <a:schemeClr val="tx1"/>
                </a:solidFill>
                <a:effectLst/>
                <a:latin typeface="Times New Roman" pitchFamily="-110" charset="0"/>
                <a:ea typeface="+mn-ea"/>
                <a:cs typeface="+mn-cs"/>
              </a:rPr>
              <a:t>algorithm</a:t>
            </a:r>
            <a:r>
              <a:rPr lang="en-US" sz="1200" kern="1200" baseline="0" dirty="0" smtClean="0">
                <a:solidFill>
                  <a:schemeClr val="tx1"/>
                </a:solidFill>
                <a:effectLst/>
                <a:latin typeface="Times New Roman" pitchFamily="-110" charset="0"/>
                <a:ea typeface="+mn-ea"/>
                <a:cs typeface="+mn-cs"/>
              </a:rPr>
              <a:t> i</a:t>
            </a:r>
            <a:r>
              <a:rPr lang="en-US" sz="1200" kern="1200" dirty="0" smtClean="0">
                <a:solidFill>
                  <a:schemeClr val="tx1"/>
                </a:solidFill>
                <a:effectLst/>
                <a:latin typeface="Times New Roman" pitchFamily="-110" charset="0"/>
                <a:ea typeface="+mn-ea"/>
                <a:cs typeface="+mn-cs"/>
              </a:rPr>
              <a:t>s a module that consists of 80 rounds; this module is labeled F in</a:t>
            </a:r>
          </a:p>
          <a:p>
            <a:r>
              <a:rPr lang="en-US" sz="1200" kern="1200" dirty="0" smtClean="0">
                <a:solidFill>
                  <a:schemeClr val="tx1"/>
                </a:solidFill>
                <a:effectLst/>
                <a:latin typeface="Times New Roman" pitchFamily="-110" charset="0"/>
                <a:ea typeface="+mn-ea"/>
                <a:cs typeface="+mn-cs"/>
              </a:rPr>
              <a:t>Figure 21.2.</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Step 5: Output.</a:t>
            </a:r>
            <a:r>
              <a:rPr lang="en-US" sz="1200" kern="1200" dirty="0" smtClean="0">
                <a:solidFill>
                  <a:schemeClr val="tx1"/>
                </a:solidFill>
                <a:effectLst/>
                <a:latin typeface="Times New Roman" pitchFamily="-110" charset="0"/>
                <a:ea typeface="+mn-ea"/>
                <a:cs typeface="+mn-cs"/>
              </a:rPr>
              <a:t>  After all N  1024-bit blocks have been processed, the output</a:t>
            </a:r>
          </a:p>
          <a:p>
            <a:r>
              <a:rPr lang="en-US" sz="1200" kern="1200" dirty="0" smtClean="0">
                <a:solidFill>
                  <a:schemeClr val="tx1"/>
                </a:solidFill>
                <a:effectLst/>
                <a:latin typeface="Times New Roman" pitchFamily="-110" charset="0"/>
                <a:ea typeface="+mn-ea"/>
                <a:cs typeface="+mn-cs"/>
              </a:rPr>
              <a:t>from the N </a:t>
            </a:r>
            <a:r>
              <a:rPr lang="en-US" sz="1200" kern="1200" dirty="0" err="1" smtClean="0">
                <a:solidFill>
                  <a:schemeClr val="tx1"/>
                </a:solidFill>
                <a:effectLst/>
                <a:latin typeface="Times New Roman" pitchFamily="-110" charset="0"/>
                <a:ea typeface="+mn-ea"/>
                <a:cs typeface="+mn-cs"/>
              </a:rPr>
              <a:t>th</a:t>
            </a:r>
            <a:r>
              <a:rPr lang="en-US" sz="1200" kern="1200" dirty="0" smtClean="0">
                <a:solidFill>
                  <a:schemeClr val="tx1"/>
                </a:solidFill>
                <a:effectLst/>
                <a:latin typeface="Times New Roman" pitchFamily="-110" charset="0"/>
                <a:ea typeface="+mn-ea"/>
                <a:cs typeface="+mn-cs"/>
              </a:rPr>
              <a:t> stage is the 512-bit message digest.</a:t>
            </a:r>
          </a:p>
          <a:p>
            <a:endParaRPr lang="en-US" sz="1200" kern="1200" dirty="0" smtClean="0">
              <a:solidFill>
                <a:schemeClr val="tx1"/>
              </a:solidFill>
              <a:effectLst/>
              <a:latin typeface="Times New Roman" pitchFamily="-110" charset="0"/>
              <a:ea typeface="+mn-ea"/>
              <a:cs typeface="+mn-cs"/>
            </a:endParaRPr>
          </a:p>
          <a:p>
            <a:endParaRPr lang="en-US" dirty="0" smtClean="0"/>
          </a:p>
        </p:txBody>
      </p:sp>
    </p:spTree>
    <p:extLst>
      <p:ext uri="{BB962C8B-B14F-4D97-AF65-F5344CB8AC3E}">
        <p14:creationId xmlns:p14="http://schemas.microsoft.com/office/powerpoint/2010/main" xmlns="" val="49346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96587-7DFD-6C4F-88FE-38ED52CE8061}" type="slidenum">
              <a:rPr lang="en-AU"/>
              <a:pPr/>
              <a:t>7</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Each </a:t>
            </a:r>
            <a:r>
              <a:rPr lang="en-US" dirty="0"/>
              <a:t>round takes as input the 512-bit buffer value </a:t>
            </a:r>
            <a:r>
              <a:rPr lang="en-US" i="1" dirty="0"/>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a:t>W</a:t>
            </a:r>
            <a:r>
              <a:rPr lang="en-US" i="1" baseline="-25000" dirty="0"/>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a:t>K</a:t>
            </a:r>
            <a:r>
              <a:rPr lang="en-US" i="1" baseline="-25000" dirty="0"/>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endParaRPr lang="en-US" dirty="0" smtClean="0"/>
          </a:p>
          <a:p>
            <a:endParaRPr lang="en-US" dirty="0" smtClean="0"/>
          </a:p>
          <a:p>
            <a:r>
              <a:rPr lang="en-US" dirty="0" smtClean="0"/>
              <a:t>The </a:t>
            </a:r>
            <a:r>
              <a:rPr lang="en-US" dirty="0"/>
              <a:t>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a:t>
            </a:r>
            <a:r>
              <a:rPr lang="en-US" dirty="0" smtClean="0"/>
              <a:t>the </a:t>
            </a:r>
            <a:r>
              <a:rPr lang="en-US" dirty="0"/>
              <a:t>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smtClean="0"/>
              <a:t>.</a:t>
            </a:r>
          </a:p>
          <a:p>
            <a:endParaRPr lang="en-US" dirty="0" smtClean="0"/>
          </a:p>
          <a:p>
            <a:r>
              <a:rPr lang="en-US" sz="1200" kern="1200" dirty="0" smtClean="0">
                <a:solidFill>
                  <a:schemeClr val="tx1"/>
                </a:solidFill>
                <a:effectLst/>
                <a:latin typeface="Times New Roman" pitchFamily="-110" charset="0"/>
                <a:ea typeface="+mn-ea"/>
                <a:cs typeface="+mn-cs"/>
              </a:rPr>
              <a:t> The SHA-512 algorithm has the property that every bit of the hash code is a</a:t>
            </a:r>
          </a:p>
          <a:p>
            <a:r>
              <a:rPr lang="en-US" sz="1200" kern="1200" dirty="0" smtClean="0">
                <a:solidFill>
                  <a:schemeClr val="tx1"/>
                </a:solidFill>
                <a:effectLst/>
                <a:latin typeface="Times New Roman" pitchFamily="-110" charset="0"/>
                <a:ea typeface="+mn-ea"/>
                <a:cs typeface="+mn-cs"/>
              </a:rPr>
              <a:t>function of every bit of the input. The complex repetition of the basic function F</a:t>
            </a:r>
          </a:p>
          <a:p>
            <a:r>
              <a:rPr lang="en-US" sz="1200" kern="1200" dirty="0" smtClean="0">
                <a:solidFill>
                  <a:schemeClr val="tx1"/>
                </a:solidFill>
                <a:effectLst/>
                <a:latin typeface="Times New Roman" pitchFamily="-110" charset="0"/>
                <a:ea typeface="+mn-ea"/>
                <a:cs typeface="+mn-cs"/>
              </a:rPr>
              <a:t>produces results that are well mixed; that is, it is unlikely that two messages chosen at</a:t>
            </a:r>
          </a:p>
          <a:p>
            <a:r>
              <a:rPr lang="en-US" sz="1200" kern="1200" dirty="0" smtClean="0">
                <a:solidFill>
                  <a:schemeClr val="tx1"/>
                </a:solidFill>
                <a:effectLst/>
                <a:latin typeface="Times New Roman" pitchFamily="-110" charset="0"/>
                <a:ea typeface="+mn-ea"/>
                <a:cs typeface="+mn-cs"/>
              </a:rPr>
              <a:t>random, even if they exhibit similar regularities, will have the same hash code. Unless</a:t>
            </a:r>
          </a:p>
          <a:p>
            <a:r>
              <a:rPr lang="en-US" sz="1200" kern="1200" dirty="0" smtClean="0">
                <a:solidFill>
                  <a:schemeClr val="tx1"/>
                </a:solidFill>
                <a:effectLst/>
                <a:latin typeface="Times New Roman" pitchFamily="-110" charset="0"/>
                <a:ea typeface="+mn-ea"/>
                <a:cs typeface="+mn-cs"/>
              </a:rPr>
              <a:t>there is some hidden weakness in SHA-512, which has not so far been published, the</a:t>
            </a:r>
          </a:p>
          <a:p>
            <a:r>
              <a:rPr lang="en-US" sz="1200" kern="1200" dirty="0" smtClean="0">
                <a:solidFill>
                  <a:schemeClr val="tx1"/>
                </a:solidFill>
                <a:effectLst/>
                <a:latin typeface="Times New Roman" pitchFamily="-110" charset="0"/>
                <a:ea typeface="+mn-ea"/>
                <a:cs typeface="+mn-cs"/>
              </a:rPr>
              <a:t>difficulty of coming up with two messages having the same message digest is on the</a:t>
            </a:r>
          </a:p>
          <a:p>
            <a:r>
              <a:rPr lang="en-US" sz="1200" kern="1200" dirty="0" smtClean="0">
                <a:solidFill>
                  <a:schemeClr val="tx1"/>
                </a:solidFill>
                <a:effectLst/>
                <a:latin typeface="Times New Roman" pitchFamily="-110" charset="0"/>
                <a:ea typeface="+mn-ea"/>
                <a:cs typeface="+mn-cs"/>
              </a:rPr>
              <a:t>order of 2</a:t>
            </a:r>
            <a:r>
              <a:rPr lang="en-US" sz="1200" kern="1200" baseline="30000" dirty="0" smtClean="0">
                <a:solidFill>
                  <a:schemeClr val="tx1"/>
                </a:solidFill>
                <a:effectLst/>
                <a:latin typeface="Times New Roman" pitchFamily="-110" charset="0"/>
                <a:ea typeface="+mn-ea"/>
                <a:cs typeface="+mn-cs"/>
              </a:rPr>
              <a:t>256</a:t>
            </a:r>
            <a:r>
              <a:rPr lang="en-US" sz="1200" kern="1200" dirty="0" smtClean="0">
                <a:solidFill>
                  <a:schemeClr val="tx1"/>
                </a:solidFill>
                <a:effectLst/>
                <a:latin typeface="Times New Roman" pitchFamily="-110" charset="0"/>
                <a:ea typeface="+mn-ea"/>
                <a:cs typeface="+mn-cs"/>
              </a:rPr>
              <a:t>  operations, while the difficulty of finding a message with a given digest</a:t>
            </a:r>
          </a:p>
          <a:p>
            <a:r>
              <a:rPr lang="en-US" sz="1200" kern="1200" dirty="0" smtClean="0">
                <a:solidFill>
                  <a:schemeClr val="tx1"/>
                </a:solidFill>
                <a:effectLst/>
                <a:latin typeface="Times New Roman" pitchFamily="-110" charset="0"/>
                <a:ea typeface="+mn-ea"/>
                <a:cs typeface="+mn-cs"/>
              </a:rPr>
              <a:t>is on the order of 2</a:t>
            </a:r>
            <a:r>
              <a:rPr lang="en-US" sz="1200" kern="1200" baseline="30000" dirty="0" smtClean="0">
                <a:solidFill>
                  <a:schemeClr val="tx1"/>
                </a:solidFill>
                <a:effectLst/>
                <a:latin typeface="Times New Roman" pitchFamily="-110" charset="0"/>
                <a:ea typeface="+mn-ea"/>
                <a:cs typeface="+mn-cs"/>
              </a:rPr>
              <a:t>512</a:t>
            </a:r>
            <a:r>
              <a:rPr lang="en-US" sz="1200" kern="1200" dirty="0" smtClean="0">
                <a:solidFill>
                  <a:schemeClr val="tx1"/>
                </a:solidFill>
                <a:effectLst/>
                <a:latin typeface="Times New Roman" pitchFamily="-110" charset="0"/>
                <a:ea typeface="+mn-ea"/>
                <a:cs typeface="+mn-cs"/>
              </a:rPr>
              <a:t>  operations.</a:t>
            </a:r>
          </a:p>
          <a:p>
            <a:endParaRPr lang="en-US" dirty="0"/>
          </a:p>
        </p:txBody>
      </p:sp>
    </p:spTree>
    <p:extLst>
      <p:ext uri="{BB962C8B-B14F-4D97-AF65-F5344CB8AC3E}">
        <p14:creationId xmlns:p14="http://schemas.microsoft.com/office/powerpoint/2010/main" xmlns="" val="420082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52BE-2013-8D48-ACE2-7DA5214D00FC}"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SHA-2, particularly the 512-bit version, would appear to provide unassailable</a:t>
            </a:r>
          </a:p>
          <a:p>
            <a:r>
              <a:rPr lang="en-US" sz="1200" b="0" kern="1200" baseline="0" dirty="0" smtClean="0">
                <a:solidFill>
                  <a:schemeClr val="tx1"/>
                </a:solidFill>
                <a:latin typeface="Times New Roman" pitchFamily="-110" charset="0"/>
                <a:ea typeface="+mn-ea"/>
                <a:cs typeface="+mn-cs"/>
              </a:rPr>
              <a:t>security. However, SHA-2 shares the same structure and mathematical operations</a:t>
            </a:r>
          </a:p>
          <a:p>
            <a:r>
              <a:rPr lang="en-US" sz="1200" b="0" kern="1200" baseline="0" dirty="0" smtClean="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smtClean="0">
                <a:solidFill>
                  <a:schemeClr val="tx1"/>
                </a:solidFill>
                <a:latin typeface="Times New Roman" pitchFamily="-110" charset="0"/>
                <a:ea typeface="+mn-ea"/>
                <a:cs typeface="+mn-cs"/>
              </a:rPr>
              <a:t>a suitable replacement for SHA-2, should it become vulnerable, </a:t>
            </a:r>
            <a:r>
              <a:rPr lang="en-US" sz="1200" kern="1200" dirty="0" smtClean="0">
                <a:solidFill>
                  <a:schemeClr val="tx1"/>
                </a:solidFill>
                <a:effectLst/>
                <a:latin typeface="Times New Roman" pitchFamily="-110" charset="0"/>
                <a:ea typeface="+mn-ea"/>
                <a:cs typeface="+mn-cs"/>
              </a:rPr>
              <a:t> NIST announced in 2007 a</a:t>
            </a:r>
          </a:p>
          <a:p>
            <a:r>
              <a:rPr lang="en-US" sz="1200" kern="1200" dirty="0" smtClean="0">
                <a:solidFill>
                  <a:schemeClr val="tx1"/>
                </a:solidFill>
                <a:effectLst/>
                <a:latin typeface="Times New Roman" pitchFamily="-110" charset="0"/>
                <a:ea typeface="+mn-ea"/>
                <a:cs typeface="+mn-cs"/>
              </a:rPr>
              <a:t>competition to produce the next generation NIST hash function, to be called SHA-3.</a:t>
            </a: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The basic requirements that needed to be satisfied by any candidate for SHA-3 are</a:t>
            </a:r>
          </a:p>
          <a:p>
            <a:r>
              <a:rPr lang="en-US" sz="1200" kern="1200" dirty="0" smtClean="0">
                <a:solidFill>
                  <a:schemeClr val="tx1"/>
                </a:solidFill>
                <a:effectLst/>
                <a:latin typeface="Times New Roman" pitchFamily="-110" charset="0"/>
                <a:ea typeface="+mn-ea"/>
                <a:cs typeface="+mn-cs"/>
              </a:rPr>
              <a:t>the following:</a:t>
            </a:r>
            <a:endParaRPr lang="en-US" sz="1200" b="0" kern="1200" baseline="0" dirty="0" smtClean="0">
              <a:solidFill>
                <a:schemeClr val="tx1"/>
              </a:solidFill>
              <a:latin typeface="Times New Roman" pitchFamily="-110" charset="0"/>
              <a:ea typeface="+mn-ea"/>
              <a:cs typeface="+mn-cs"/>
            </a:endParaRP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smtClean="0">
                <a:solidFill>
                  <a:schemeClr val="tx1"/>
                </a:solidFill>
                <a:latin typeface="Times New Roman" pitchFamily="-110" charset="0"/>
                <a:ea typeface="+mn-ea"/>
                <a:cs typeface="+mn-cs"/>
              </a:rPr>
              <a:t>drop-in substitution. Therefore, SHA-3 must support hash value lengths of</a:t>
            </a:r>
          </a:p>
          <a:p>
            <a:r>
              <a:rPr lang="en-US" sz="1200" b="0" kern="1200" baseline="0" dirty="0" smtClean="0">
                <a:solidFill>
                  <a:schemeClr val="tx1"/>
                </a:solidFill>
                <a:latin typeface="Times New Roman" pitchFamily="-110" charset="0"/>
                <a:ea typeface="+mn-ea"/>
                <a:cs typeface="+mn-cs"/>
              </a:rPr>
              <a:t>224, 256, 384, and 512 bits.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SHA-3 must preserve the online nature of SHA-2. That is, the algorithm must</a:t>
            </a:r>
          </a:p>
          <a:p>
            <a:r>
              <a:rPr lang="en-US" sz="1200" b="0" kern="1200" baseline="0" dirty="0" smtClean="0">
                <a:solidFill>
                  <a:schemeClr val="tx1"/>
                </a:solidFill>
                <a:latin typeface="Times New Roman" pitchFamily="-110" charset="0"/>
                <a:ea typeface="+mn-ea"/>
                <a:cs typeface="+mn-cs"/>
              </a:rPr>
              <a:t>process comparatively small blocks (512 or 1024 bits) at a time instead of</a:t>
            </a:r>
          </a:p>
          <a:p>
            <a:r>
              <a:rPr lang="en-US" sz="1200" b="0" kern="1200" baseline="0" dirty="0" smtClean="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After an extensive consultation and vetting process, NIST selected a winning</a:t>
            </a:r>
          </a:p>
          <a:p>
            <a:r>
              <a:rPr lang="en-US" sz="1200" kern="1200" dirty="0" smtClean="0">
                <a:solidFill>
                  <a:schemeClr val="tx1"/>
                </a:solidFill>
                <a:effectLst/>
                <a:latin typeface="Times New Roman" pitchFamily="-110" charset="0"/>
                <a:ea typeface="+mn-ea"/>
                <a:cs typeface="+mn-cs"/>
              </a:rPr>
              <a:t>submission and formally published SHA-3 as FIPS 202 (</a:t>
            </a:r>
            <a:r>
              <a:rPr lang="en-US" sz="1200" i="1" kern="1200" dirty="0" smtClean="0">
                <a:solidFill>
                  <a:schemeClr val="tx1"/>
                </a:solidFill>
                <a:effectLst/>
                <a:latin typeface="Times New Roman" pitchFamily="-110" charset="0"/>
                <a:ea typeface="+mn-ea"/>
                <a:cs typeface="+mn-cs"/>
              </a:rPr>
              <a:t>SHA-3 Standard: Permutation-</a:t>
            </a:r>
          </a:p>
          <a:p>
            <a:r>
              <a:rPr lang="en-US" sz="1200" i="1" kern="1200" dirty="0" smtClean="0">
                <a:solidFill>
                  <a:schemeClr val="tx1"/>
                </a:solidFill>
                <a:effectLst/>
                <a:latin typeface="Times New Roman" pitchFamily="-110" charset="0"/>
                <a:ea typeface="+mn-ea"/>
                <a:cs typeface="+mn-cs"/>
              </a:rPr>
              <a:t>Based Hash and Extendable-Output Functions</a:t>
            </a:r>
            <a:r>
              <a:rPr lang="en-US" sz="1200" kern="1200" dirty="0" smtClean="0">
                <a:solidFill>
                  <a:schemeClr val="tx1"/>
                </a:solidFill>
                <a:effectLst/>
                <a:latin typeface="Times New Roman" pitchFamily="-110" charset="0"/>
                <a:ea typeface="+mn-ea"/>
                <a:cs typeface="+mn-cs"/>
              </a:rPr>
              <a:t>, August 2015).</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The structure and functions used for SHA-3 are substantially different from</a:t>
            </a:r>
          </a:p>
          <a:p>
            <a:r>
              <a:rPr lang="en-US" sz="1200" kern="1200" dirty="0" smtClean="0">
                <a:solidFill>
                  <a:schemeClr val="tx1"/>
                </a:solidFill>
                <a:effectLst/>
                <a:latin typeface="Times New Roman" pitchFamily="-110" charset="0"/>
                <a:ea typeface="+mn-ea"/>
                <a:cs typeface="+mn-cs"/>
              </a:rPr>
              <a:t>those shared by SHA-2 and SHA-1. Thus, if weaknesses are discovered in either</a:t>
            </a:r>
          </a:p>
          <a:p>
            <a:r>
              <a:rPr lang="en-US" sz="1200" kern="1200" dirty="0" smtClean="0">
                <a:solidFill>
                  <a:schemeClr val="tx1"/>
                </a:solidFill>
                <a:effectLst/>
                <a:latin typeface="Times New Roman" pitchFamily="-110" charset="0"/>
                <a:ea typeface="+mn-ea"/>
                <a:cs typeface="+mn-cs"/>
              </a:rPr>
              <a:t>SHA-2 or SHA-3, users have the option to switch to the other standard. SHA-2</a:t>
            </a:r>
          </a:p>
          <a:p>
            <a:r>
              <a:rPr lang="en-US" sz="1200" kern="1200" dirty="0" smtClean="0">
                <a:solidFill>
                  <a:schemeClr val="tx1"/>
                </a:solidFill>
                <a:effectLst/>
                <a:latin typeface="Times New Roman" pitchFamily="-110" charset="0"/>
                <a:ea typeface="+mn-ea"/>
                <a:cs typeface="+mn-cs"/>
              </a:rPr>
              <a:t>has held up well and NIST considers it secure for general use. So for now, SHA-3</a:t>
            </a:r>
          </a:p>
          <a:p>
            <a:r>
              <a:rPr lang="en-US" sz="1200" kern="1200" dirty="0" smtClean="0">
                <a:solidFill>
                  <a:schemeClr val="tx1"/>
                </a:solidFill>
                <a:effectLst/>
                <a:latin typeface="Times New Roman" pitchFamily="-110" charset="0"/>
                <a:ea typeface="+mn-ea"/>
                <a:cs typeface="+mn-cs"/>
              </a:rPr>
              <a:t>is a complement to SHA-2 rather than a replacement. The relatively compact</a:t>
            </a:r>
          </a:p>
          <a:p>
            <a:r>
              <a:rPr lang="en-US" sz="1200" kern="1200" dirty="0" smtClean="0">
                <a:solidFill>
                  <a:schemeClr val="tx1"/>
                </a:solidFill>
                <a:effectLst/>
                <a:latin typeface="Times New Roman" pitchFamily="-110" charset="0"/>
                <a:ea typeface="+mn-ea"/>
                <a:cs typeface="+mn-cs"/>
              </a:rPr>
              <a:t>nature of SHA-3 may make it useful for so-called “embedded” or smart devices</a:t>
            </a:r>
          </a:p>
          <a:p>
            <a:r>
              <a:rPr lang="en-US" sz="1200" kern="1200" dirty="0" smtClean="0">
                <a:solidFill>
                  <a:schemeClr val="tx1"/>
                </a:solidFill>
                <a:effectLst/>
                <a:latin typeface="Times New Roman" pitchFamily="-110" charset="0"/>
                <a:ea typeface="+mn-ea"/>
                <a:cs typeface="+mn-cs"/>
              </a:rPr>
              <a:t>that connect to electronic networks but are not themselves full-fledged computers.</a:t>
            </a:r>
          </a:p>
          <a:p>
            <a:r>
              <a:rPr lang="en-US" sz="1200" kern="1200" dirty="0" smtClean="0">
                <a:solidFill>
                  <a:schemeClr val="tx1"/>
                </a:solidFill>
                <a:effectLst/>
                <a:latin typeface="Times New Roman" pitchFamily="-110" charset="0"/>
                <a:ea typeface="+mn-ea"/>
                <a:cs typeface="+mn-cs"/>
              </a:rPr>
              <a:t>Examples include sensors in a building-wide security system and home appliances</a:t>
            </a:r>
          </a:p>
          <a:p>
            <a:r>
              <a:rPr lang="en-US" sz="1200" kern="1200" dirty="0" smtClean="0">
                <a:solidFill>
                  <a:schemeClr val="tx1"/>
                </a:solidFill>
                <a:effectLst/>
                <a:latin typeface="Times New Roman" pitchFamily="-110" charset="0"/>
                <a:ea typeface="+mn-ea"/>
                <a:cs typeface="+mn-cs"/>
              </a:rPr>
              <a:t>that can be controlled remotely. A detailed presentation of SHA-3 is provided in</a:t>
            </a:r>
          </a:p>
          <a:p>
            <a:r>
              <a:rPr lang="en-US" sz="1200" kern="1200" dirty="0" smtClean="0">
                <a:solidFill>
                  <a:schemeClr val="tx1"/>
                </a:solidFill>
                <a:effectLst/>
                <a:latin typeface="Times New Roman" pitchFamily="-110" charset="0"/>
                <a:ea typeface="+mn-ea"/>
                <a:cs typeface="+mn-cs"/>
              </a:rPr>
              <a:t>Appendix K.</a:t>
            </a:r>
          </a:p>
          <a:p>
            <a:endParaRPr lang="en-US" sz="1200" b="0"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xmlns="" val="208801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D83EA-CF84-D443-BEE9-2F93D4117A58}" type="slidenum">
              <a:rPr lang="en-AU"/>
              <a:pPr/>
              <a:t>9</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this section, we look at the hash-code approach to message authentication.</a:t>
            </a:r>
          </a:p>
          <a:p>
            <a:r>
              <a:rPr lang="en-US" sz="1200" kern="1200" baseline="0" dirty="0" smtClean="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smtClean="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smtClean="0">
                <a:solidFill>
                  <a:schemeClr val="tx1"/>
                </a:solidFill>
                <a:latin typeface="Times New Roman" pitchFamily="-110" charset="0"/>
                <a:ea typeface="+mn-ea"/>
                <a:cs typeface="+mn-cs"/>
              </a:rPr>
              <a:t>hash code, such as SHA-1. The motivations for this interest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Cryptographic hash functions generally execute faster in software than</a:t>
            </a:r>
          </a:p>
          <a:p>
            <a:r>
              <a:rPr lang="en-US" sz="1200" kern="1200" baseline="0" dirty="0" smtClean="0">
                <a:solidFill>
                  <a:schemeClr val="tx1"/>
                </a:solidFill>
                <a:latin typeface="Times New Roman" pitchFamily="-110" charset="0"/>
                <a:ea typeface="+mn-ea"/>
                <a:cs typeface="+mn-cs"/>
              </a:rPr>
              <a:t>conventional encryption algorithms such as DES.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Library code for cryptographic hash functions is widely available.</a:t>
            </a:r>
          </a:p>
          <a:p>
            <a:endParaRPr lang="en-US" sz="120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A hash function such as SHA-1 was not designed for use as a MAC and cannot</a:t>
            </a:r>
          </a:p>
          <a:p>
            <a:r>
              <a:rPr lang="en-US" sz="1200" kern="1200" dirty="0" smtClean="0">
                <a:solidFill>
                  <a:schemeClr val="tx1"/>
                </a:solidFill>
                <a:effectLst/>
                <a:latin typeface="Times New Roman" pitchFamily="-110" charset="0"/>
                <a:ea typeface="+mn-ea"/>
                <a:cs typeface="+mn-cs"/>
              </a:rPr>
              <a:t>be used directly for that purpose because it does not rely on a secret key. There have</a:t>
            </a:r>
          </a:p>
          <a:p>
            <a:r>
              <a:rPr lang="en-US" sz="1200" kern="1200" dirty="0" smtClean="0">
                <a:solidFill>
                  <a:schemeClr val="tx1"/>
                </a:solidFill>
                <a:effectLst/>
                <a:latin typeface="Times New Roman" pitchFamily="-110" charset="0"/>
                <a:ea typeface="+mn-ea"/>
                <a:cs typeface="+mn-cs"/>
              </a:rPr>
              <a:t>been a number of proposals for the incorporation of a secret key into an existing hash</a:t>
            </a:r>
          </a:p>
          <a:p>
            <a:r>
              <a:rPr lang="en-US" sz="1200" kern="1200" dirty="0" smtClean="0">
                <a:solidFill>
                  <a:schemeClr val="tx1"/>
                </a:solidFill>
                <a:effectLst/>
                <a:latin typeface="Times New Roman" pitchFamily="-110" charset="0"/>
                <a:ea typeface="+mn-ea"/>
                <a:cs typeface="+mn-cs"/>
              </a:rPr>
              <a:t>algorithm. The approach that has received the most support is HMAC [BELL96].</a:t>
            </a:r>
          </a:p>
          <a:p>
            <a:r>
              <a:rPr lang="en-US" sz="1200" kern="1200" dirty="0" smtClean="0">
                <a:solidFill>
                  <a:schemeClr val="tx1"/>
                </a:solidFill>
                <a:effectLst/>
                <a:latin typeface="Times New Roman" pitchFamily="-110" charset="0"/>
                <a:ea typeface="+mn-ea"/>
                <a:cs typeface="+mn-cs"/>
              </a:rPr>
              <a:t>HMAC has been issued as RFC 2104 (HMAC: Keyed-Hashing for Message Authentication ,</a:t>
            </a:r>
          </a:p>
          <a:p>
            <a:r>
              <a:rPr lang="en-US" sz="1200" kern="1200" dirty="0" smtClean="0">
                <a:solidFill>
                  <a:schemeClr val="tx1"/>
                </a:solidFill>
                <a:effectLst/>
                <a:latin typeface="Times New Roman" pitchFamily="-110" charset="0"/>
                <a:ea typeface="+mn-ea"/>
                <a:cs typeface="+mn-cs"/>
              </a:rPr>
              <a:t>1997), has been chosen as the mandatory-to-implement</a:t>
            </a:r>
          </a:p>
          <a:p>
            <a:r>
              <a:rPr lang="en-US" sz="1200" kern="1200" dirty="0" smtClean="0">
                <a:solidFill>
                  <a:schemeClr val="tx1"/>
                </a:solidFill>
                <a:effectLst/>
                <a:latin typeface="Times New Roman" pitchFamily="-110" charset="0"/>
                <a:ea typeface="+mn-ea"/>
                <a:cs typeface="+mn-cs"/>
              </a:rPr>
              <a:t>MAC for IP Security,</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and is used in other Internet protocols,</a:t>
            </a:r>
          </a:p>
          <a:p>
            <a:r>
              <a:rPr lang="en-US" sz="1200" kern="1200" dirty="0" smtClean="0">
                <a:solidFill>
                  <a:schemeClr val="tx1"/>
                </a:solidFill>
                <a:effectLst/>
                <a:latin typeface="Times New Roman" pitchFamily="-110" charset="0"/>
                <a:ea typeface="+mn-ea"/>
                <a:cs typeface="+mn-cs"/>
              </a:rPr>
              <a:t>such as Transport Layer Security (TLS, soon to</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replace Secure Sockets Layer) and Secure </a:t>
            </a:r>
          </a:p>
          <a:p>
            <a:r>
              <a:rPr lang="en-US" sz="1200" kern="1200" dirty="0" smtClean="0">
                <a:solidFill>
                  <a:schemeClr val="tx1"/>
                </a:solidFill>
                <a:effectLst/>
                <a:latin typeface="Times New Roman" pitchFamily="-110" charset="0"/>
                <a:ea typeface="+mn-ea"/>
                <a:cs typeface="+mn-cs"/>
              </a:rPr>
              <a:t>Electronic Transaction</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(SET).</a:t>
            </a:r>
          </a:p>
          <a:p>
            <a:endParaRPr lang="en-US" sz="1200" b="1"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xmlns="" val="394591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smtClean="0">
                <a:solidFill>
                  <a:schemeClr val="tx2"/>
                </a:solidFill>
                <a:effectLst>
                  <a:outerShdw blurRad="63500" dist="38100" dir="5400000" algn="t" rotWithShape="0">
                    <a:prstClr val="black">
                      <a:alpha val="25000"/>
                    </a:prstClr>
                  </a:outerShdw>
                </a:effectLst>
              </a:rPr>
              <a:t>Fourth Edition, Global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a:solidFill>
                  <a:schemeClr val="accent6">
                    <a:lumMod val="40000"/>
                    <a:lumOff val="60000"/>
                  </a:schemeClr>
                </a:solidFill>
              </a:rPr>
              <a:t>HMAC Design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93344636"/>
              </p:ext>
            </p:extLst>
          </p:nvPr>
        </p:nvGraphicFramePr>
        <p:xfrm>
          <a:off x="-35609" y="1503326"/>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xmlns="" val="0"/>
              </a:ext>
            </a:extLst>
          </a:blip>
          <a:srcRect l="9281" t="5539" r="2695" b="9996"/>
          <a:stretch/>
        </p:blipFill>
        <p:spPr>
          <a:xfrm>
            <a:off x="1907704" y="116632"/>
            <a:ext cx="5328592" cy="6617031"/>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315416"/>
            <a:ext cx="8229600" cy="1600200"/>
          </a:xfrm>
        </p:spPr>
        <p:txBody>
          <a:bodyPr/>
          <a:lstStyle/>
          <a:p>
            <a:r>
              <a:rPr lang="en-US" sz="6000" dirty="0">
                <a:solidFill>
                  <a:schemeClr val="accent6">
                    <a:lumMod val="40000"/>
                    <a:lumOff val="60000"/>
                  </a:schemeClr>
                </a:solidFill>
              </a:rPr>
              <a:t>Security of HMAC</a:t>
            </a:r>
          </a:p>
        </p:txBody>
      </p:sp>
      <p:sp>
        <p:nvSpPr>
          <p:cNvPr id="223235" name="Rectangle 3"/>
          <p:cNvSpPr>
            <a:spLocks noGrp="1" noChangeArrowheads="1"/>
          </p:cNvSpPr>
          <p:nvPr>
            <p:ph idx="1"/>
          </p:nvPr>
        </p:nvSpPr>
        <p:spPr>
          <a:xfrm>
            <a:off x="467544" y="1556792"/>
            <a:ext cx="8382000" cy="5040560"/>
          </a:xfrm>
        </p:spPr>
        <p:txBody>
          <a:bodyPr>
            <a:normAutofit fontScale="85000" lnSpcReduction="20000"/>
          </a:bodyPr>
          <a:lstStyle/>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Security depends on the cryptographic strength of the underlying hash function</a:t>
            </a:r>
          </a:p>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The appeal of HMAC is that its designers have been able to prove an exact relationship between the strength of the embedded hash function and the strength of HMAC</a:t>
            </a:r>
          </a:p>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For a given level of effort on messages generated by a legitimate user and seen by the attacker, the probability of successful attack on HMAC is equivalent to one of the following attacks on the embedded hash function:</a:t>
            </a:r>
          </a:p>
          <a:p>
            <a:pPr lvl="2">
              <a:lnSpc>
                <a:spcPct val="120000"/>
              </a:lnSpc>
              <a:spcAft>
                <a:spcPts val="600"/>
              </a:spcAft>
              <a:buClr>
                <a:schemeClr val="accent6">
                  <a:lumMod val="60000"/>
                  <a:lumOff val="40000"/>
                </a:schemeClr>
              </a:buClr>
              <a:buSzPct val="140000"/>
              <a:buFont typeface="Arial" charset="0"/>
              <a:buChar char="•"/>
            </a:pPr>
            <a:r>
              <a:rPr lang="en-US" sz="2000" dirty="0" smtClean="0">
                <a:latin typeface="+mn-lt"/>
              </a:rPr>
              <a:t>The attacker is able to compute an output of the compression function even with an IV that is random, secret, and unknown to the attacker</a:t>
            </a:r>
          </a:p>
          <a:p>
            <a:pPr lvl="2">
              <a:lnSpc>
                <a:spcPct val="120000"/>
              </a:lnSpc>
              <a:spcAft>
                <a:spcPts val="600"/>
              </a:spcAft>
              <a:buClr>
                <a:schemeClr val="accent6">
                  <a:lumMod val="60000"/>
                  <a:lumOff val="40000"/>
                </a:schemeClr>
              </a:buClr>
              <a:buSzPct val="140000"/>
              <a:buFont typeface="Arial" charset="0"/>
              <a:buChar char="•"/>
            </a:pPr>
            <a:r>
              <a:rPr lang="en-US" sz="2000" dirty="0" smtClean="0">
                <a:latin typeface="+mn-lt"/>
              </a:rPr>
              <a:t>The attacker finds collisions in the hash function even when the IV is random and secret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t="2750" b="3801"/>
          <a:stretch/>
        </p:blipFill>
        <p:spPr>
          <a:xfrm>
            <a:off x="1917700" y="188640"/>
            <a:ext cx="5299364" cy="6408712"/>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l="3888" t="6951" r="5072" b="47900"/>
          <a:stretch/>
        </p:blipFill>
        <p:spPr>
          <a:xfrm>
            <a:off x="395536" y="620688"/>
            <a:ext cx="8302690" cy="5328592"/>
          </a:xfrm>
          <a:prstGeom prst="rect">
            <a:avLst/>
          </a:prstGeom>
          <a:solidFill>
            <a:schemeClr val="tx1"/>
          </a:solidFill>
        </p:spPr>
      </p:pic>
    </p:spTree>
    <p:extLst>
      <p:ext uri="{BB962C8B-B14F-4D97-AF65-F5344CB8AC3E}">
        <p14:creationId xmlns:p14="http://schemas.microsoft.com/office/powerpoint/2010/main" xmlns="" val="54651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0"/>
            <a:ext cx="9144000" cy="1340768"/>
          </a:xfrm>
        </p:spPr>
        <p:txBody>
          <a:bodyPr/>
          <a:lstStyle/>
          <a:p>
            <a:r>
              <a:rPr lang="en-US" dirty="0">
                <a:solidFill>
                  <a:schemeClr val="accent6">
                    <a:lumMod val="40000"/>
                    <a:lumOff val="60000"/>
                  </a:schemeClr>
                </a:solidFill>
              </a:rPr>
              <a:t>RSA Public-Key Encryption</a:t>
            </a:r>
          </a:p>
        </p:txBody>
      </p:sp>
      <p:sp>
        <p:nvSpPr>
          <p:cNvPr id="225283" name="Rectangle 3"/>
          <p:cNvSpPr>
            <a:spLocks noGrp="1" noChangeArrowheads="1"/>
          </p:cNvSpPr>
          <p:nvPr>
            <p:ph idx="1"/>
          </p:nvPr>
        </p:nvSpPr>
        <p:spPr>
          <a:xfrm>
            <a:off x="251520" y="1844824"/>
            <a:ext cx="8587680" cy="4824536"/>
          </a:xfrm>
        </p:spPr>
        <p:txBody>
          <a:bodyPr>
            <a:normAutofit fontScale="92500" lnSpcReduction="20000"/>
          </a:bodyPr>
          <a:lstStyle/>
          <a:p>
            <a:pPr>
              <a:spcAft>
                <a:spcPts val="1200"/>
              </a:spcAft>
              <a:buClr>
                <a:schemeClr val="accent6">
                  <a:lumMod val="60000"/>
                  <a:lumOff val="40000"/>
                </a:schemeClr>
              </a:buClr>
              <a:buSzPct val="140000"/>
            </a:pPr>
            <a:r>
              <a:rPr lang="en-AU" sz="2800" dirty="0">
                <a:latin typeface="+mn-lt"/>
              </a:rPr>
              <a:t>B</a:t>
            </a:r>
            <a:r>
              <a:rPr lang="en-AU" sz="2800" dirty="0" smtClean="0">
                <a:latin typeface="+mn-lt"/>
              </a:rPr>
              <a:t>y </a:t>
            </a:r>
            <a:r>
              <a:rPr lang="en-AU" sz="2800" dirty="0">
                <a:latin typeface="+mn-lt"/>
              </a:rPr>
              <a:t>Rivest, Shamir &amp; Adleman of MIT in 1977 </a:t>
            </a:r>
          </a:p>
          <a:p>
            <a:pPr>
              <a:spcAft>
                <a:spcPts val="1200"/>
              </a:spcAft>
              <a:buClr>
                <a:schemeClr val="accent6">
                  <a:lumMod val="60000"/>
                  <a:lumOff val="40000"/>
                </a:schemeClr>
              </a:buClr>
              <a:buSzPct val="140000"/>
            </a:pPr>
            <a:r>
              <a:rPr lang="en-AU" sz="2800" dirty="0">
                <a:latin typeface="+mn-lt"/>
              </a:rPr>
              <a:t>B</a:t>
            </a:r>
            <a:r>
              <a:rPr lang="en-AU" sz="2800" dirty="0" smtClean="0">
                <a:latin typeface="+mn-lt"/>
              </a:rPr>
              <a:t>est </a:t>
            </a:r>
            <a:r>
              <a:rPr lang="en-AU" sz="2800" dirty="0">
                <a:latin typeface="+mn-lt"/>
              </a:rPr>
              <a:t>known</a:t>
            </a:r>
            <a:r>
              <a:rPr lang="en-AU" sz="2800" dirty="0" smtClean="0">
                <a:latin typeface="+mn-lt"/>
              </a:rPr>
              <a:t> and </a:t>
            </a:r>
            <a:r>
              <a:rPr lang="en-AU" sz="2800" dirty="0">
                <a:latin typeface="+mn-lt"/>
              </a:rPr>
              <a:t>widely used public-key </a:t>
            </a:r>
            <a:r>
              <a:rPr lang="en-AU" sz="2800" dirty="0" smtClean="0">
                <a:latin typeface="+mn-lt"/>
              </a:rPr>
              <a:t>algorithm </a:t>
            </a:r>
            <a:endParaRPr lang="en-AU" sz="2800" dirty="0">
              <a:latin typeface="+mn-lt"/>
            </a:endParaRPr>
          </a:p>
          <a:p>
            <a:pPr>
              <a:spcAft>
                <a:spcPts val="1200"/>
              </a:spcAft>
              <a:buClr>
                <a:schemeClr val="accent6">
                  <a:lumMod val="60000"/>
                  <a:lumOff val="40000"/>
                </a:schemeClr>
              </a:buClr>
              <a:buSzPct val="140000"/>
            </a:pPr>
            <a:r>
              <a:rPr lang="en-AU" sz="2800" dirty="0">
                <a:latin typeface="+mn-lt"/>
              </a:rPr>
              <a:t>U</a:t>
            </a:r>
            <a:r>
              <a:rPr lang="en-AU" sz="2800" dirty="0" smtClean="0">
                <a:latin typeface="+mn-lt"/>
              </a:rPr>
              <a:t>ses </a:t>
            </a:r>
            <a:r>
              <a:rPr lang="en-AU" sz="2800" dirty="0">
                <a:latin typeface="+mn-lt"/>
              </a:rPr>
              <a:t>exponentiation of integers modulo a prime</a:t>
            </a:r>
          </a:p>
          <a:p>
            <a:pPr>
              <a:spcAft>
                <a:spcPts val="1200"/>
              </a:spcAft>
              <a:buClr>
                <a:schemeClr val="accent6">
                  <a:lumMod val="60000"/>
                  <a:lumOff val="40000"/>
                </a:schemeClr>
              </a:buClr>
              <a:buSzPct val="140000"/>
            </a:pPr>
            <a:r>
              <a:rPr lang="en-US" sz="2800" dirty="0">
                <a:latin typeface="+mn-lt"/>
              </a:rPr>
              <a:t>E</a:t>
            </a:r>
            <a:r>
              <a:rPr lang="en-US" sz="2800" dirty="0" smtClean="0">
                <a:latin typeface="+mn-lt"/>
              </a:rPr>
              <a:t>ncrypt</a:t>
            </a:r>
            <a:r>
              <a:rPr lang="en-US" sz="2800" dirty="0">
                <a:latin typeface="+mn-lt"/>
              </a:rPr>
              <a:t>:	</a:t>
            </a:r>
            <a:r>
              <a:rPr lang="en-US" sz="2800" i="1" dirty="0">
                <a:latin typeface="+mn-lt"/>
              </a:rPr>
              <a:t>C</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 mod </a:t>
            </a:r>
            <a:r>
              <a:rPr lang="en-US" sz="2800" i="1" dirty="0">
                <a:latin typeface="+mn-lt"/>
              </a:rPr>
              <a:t>n</a:t>
            </a:r>
          </a:p>
          <a:p>
            <a:pPr>
              <a:spcAft>
                <a:spcPts val="1200"/>
              </a:spcAft>
              <a:buClr>
                <a:schemeClr val="accent6">
                  <a:lumMod val="60000"/>
                  <a:lumOff val="40000"/>
                </a:schemeClr>
              </a:buClr>
              <a:buSzPct val="140000"/>
            </a:pPr>
            <a:r>
              <a:rPr lang="en-US" sz="2800" i="1" dirty="0">
                <a:latin typeface="+mn-lt"/>
              </a:rPr>
              <a:t>D</a:t>
            </a:r>
            <a:r>
              <a:rPr lang="en-US" sz="2800" i="1" dirty="0" smtClean="0">
                <a:latin typeface="+mn-lt"/>
              </a:rPr>
              <a:t>ecrypt</a:t>
            </a:r>
            <a:r>
              <a:rPr lang="en-US" sz="2800" i="1" dirty="0">
                <a:latin typeface="+mn-lt"/>
              </a:rPr>
              <a:t>:	M</a:t>
            </a:r>
            <a:r>
              <a:rPr lang="en-US" sz="2800" dirty="0">
                <a:latin typeface="+mn-lt"/>
              </a:rPr>
              <a:t> = </a:t>
            </a:r>
            <a:r>
              <a:rPr lang="en-US" sz="2800" i="1" dirty="0">
                <a:latin typeface="+mn-lt"/>
              </a:rPr>
              <a:t>C</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p>
          <a:p>
            <a:pPr>
              <a:spcAft>
                <a:spcPts val="1200"/>
              </a:spcAft>
              <a:buClr>
                <a:schemeClr val="accent6">
                  <a:lumMod val="60000"/>
                  <a:lumOff val="40000"/>
                </a:schemeClr>
              </a:buClr>
              <a:buSzPct val="140000"/>
            </a:pPr>
            <a:r>
              <a:rPr lang="en-US" sz="2800" dirty="0">
                <a:latin typeface="+mn-lt"/>
              </a:rPr>
              <a:t>B</a:t>
            </a:r>
            <a:r>
              <a:rPr lang="en-US" sz="2800" dirty="0" smtClean="0">
                <a:latin typeface="+mn-lt"/>
              </a:rPr>
              <a:t>oth </a:t>
            </a:r>
            <a:r>
              <a:rPr lang="en-US" sz="2800" dirty="0">
                <a:latin typeface="+mn-lt"/>
              </a:rPr>
              <a:t>sender and receiver know values of </a:t>
            </a:r>
            <a:r>
              <a:rPr lang="en-US" sz="2800" i="1" dirty="0">
                <a:latin typeface="+mn-lt"/>
              </a:rPr>
              <a:t>n </a:t>
            </a:r>
            <a:r>
              <a:rPr lang="en-US" sz="2800" dirty="0">
                <a:latin typeface="+mn-lt"/>
              </a:rPr>
              <a:t>and</a:t>
            </a:r>
            <a:r>
              <a:rPr lang="en-US" sz="2800" i="1" dirty="0">
                <a:latin typeface="+mn-lt"/>
              </a:rPr>
              <a:t> e</a:t>
            </a:r>
            <a:endParaRPr lang="en-US" sz="2800" dirty="0">
              <a:latin typeface="+mn-lt"/>
            </a:endParaRPr>
          </a:p>
          <a:p>
            <a:pPr>
              <a:spcAft>
                <a:spcPts val="1200"/>
              </a:spcAft>
              <a:buClr>
                <a:schemeClr val="accent6">
                  <a:lumMod val="60000"/>
                  <a:lumOff val="40000"/>
                </a:schemeClr>
              </a:buClr>
              <a:buSzPct val="140000"/>
            </a:pPr>
            <a:r>
              <a:rPr lang="en-US" sz="2800" dirty="0">
                <a:latin typeface="+mn-lt"/>
              </a:rPr>
              <a:t>O</a:t>
            </a:r>
            <a:r>
              <a:rPr lang="en-US" sz="2800" dirty="0" smtClean="0">
                <a:latin typeface="+mn-lt"/>
              </a:rPr>
              <a:t>nly </a:t>
            </a:r>
            <a:r>
              <a:rPr lang="en-US" sz="2800" dirty="0">
                <a:latin typeface="+mn-lt"/>
              </a:rPr>
              <a:t>receiver knows value of </a:t>
            </a:r>
            <a:r>
              <a:rPr lang="en-US" sz="2800" i="1" dirty="0">
                <a:latin typeface="+mn-lt"/>
              </a:rPr>
              <a:t>d</a:t>
            </a:r>
          </a:p>
          <a:p>
            <a:pPr>
              <a:spcAft>
                <a:spcPts val="1200"/>
              </a:spcAft>
              <a:buClr>
                <a:schemeClr val="accent6">
                  <a:lumMod val="60000"/>
                  <a:lumOff val="40000"/>
                </a:schemeClr>
              </a:buClr>
              <a:buSzPct val="140000"/>
            </a:pPr>
            <a:r>
              <a:rPr lang="en-US" sz="2800" dirty="0">
                <a:latin typeface="+mn-lt"/>
              </a:rPr>
              <a:t>P</a:t>
            </a:r>
            <a:r>
              <a:rPr lang="en-US" sz="2800" dirty="0" smtClean="0">
                <a:latin typeface="+mn-lt"/>
              </a:rPr>
              <a:t>ublic</a:t>
            </a:r>
            <a:r>
              <a:rPr lang="en-US" sz="2800" dirty="0">
                <a:latin typeface="+mn-lt"/>
              </a:rPr>
              <a:t>-key encryption algorithm </a:t>
            </a:r>
            <a:r>
              <a:rPr lang="en-US" sz="2800" dirty="0" smtClean="0">
                <a:latin typeface="+mn-lt"/>
              </a:rPr>
              <a:t>with </a:t>
            </a:r>
            <a:r>
              <a:rPr lang="en-US" sz="2400" dirty="0" smtClean="0">
                <a:latin typeface="+mn-lt"/>
              </a:rPr>
              <a:t>public </a:t>
            </a:r>
            <a:r>
              <a:rPr lang="en-US" sz="2400" dirty="0">
                <a:latin typeface="+mn-lt"/>
              </a:rPr>
              <a:t>key </a:t>
            </a:r>
            <a:r>
              <a:rPr lang="en-US" dirty="0">
                <a:latin typeface="+mn-lt"/>
              </a:rPr>
              <a:t> </a:t>
            </a:r>
            <a:r>
              <a:rPr lang="en-US" dirty="0" smtClean="0">
                <a:latin typeface="+mn-lt"/>
              </a:rPr>
              <a:t>          </a:t>
            </a:r>
            <a:r>
              <a:rPr lang="en-US" sz="2400" i="1" dirty="0" smtClean="0">
                <a:latin typeface="+mn-lt"/>
              </a:rPr>
              <a:t>PU</a:t>
            </a:r>
            <a:r>
              <a:rPr lang="en-US" sz="2400" dirty="0" smtClean="0">
                <a:latin typeface="+mn-lt"/>
              </a:rPr>
              <a:t> </a:t>
            </a:r>
            <a:r>
              <a:rPr lang="en-US" sz="2400" dirty="0">
                <a:latin typeface="+mn-lt"/>
              </a:rPr>
              <a:t>= {</a:t>
            </a:r>
            <a:r>
              <a:rPr lang="en-US" sz="2400" i="1" dirty="0">
                <a:latin typeface="+mn-lt"/>
              </a:rPr>
              <a:t>e</a:t>
            </a:r>
            <a:r>
              <a:rPr lang="en-US" sz="2400" dirty="0">
                <a:latin typeface="+mn-lt"/>
              </a:rPr>
              <a:t>, </a:t>
            </a:r>
            <a:r>
              <a:rPr lang="en-US" sz="2400" i="1" dirty="0">
                <a:latin typeface="+mn-lt"/>
              </a:rPr>
              <a:t>n</a:t>
            </a:r>
            <a:r>
              <a:rPr lang="en-US" sz="2400" dirty="0">
                <a:latin typeface="+mn-lt"/>
              </a:rPr>
              <a:t>}</a:t>
            </a:r>
            <a:r>
              <a:rPr lang="en-US" sz="2400" dirty="0" smtClean="0">
                <a:latin typeface="+mn-lt"/>
              </a:rPr>
              <a:t> and </a:t>
            </a:r>
            <a:r>
              <a:rPr lang="en-US" sz="2400" dirty="0">
                <a:latin typeface="+mn-lt"/>
              </a:rPr>
              <a:t>private key </a:t>
            </a:r>
            <a:r>
              <a:rPr lang="en-US" sz="2400" i="1" dirty="0">
                <a:latin typeface="+mn-lt"/>
              </a:rPr>
              <a:t>PR</a:t>
            </a:r>
            <a:r>
              <a:rPr lang="en-US" sz="2400" dirty="0">
                <a:latin typeface="+mn-lt"/>
              </a:rPr>
              <a:t> = {</a:t>
            </a:r>
            <a:r>
              <a:rPr lang="en-US" sz="2400" i="1" dirty="0">
                <a:latin typeface="+mn-lt"/>
              </a:rPr>
              <a:t>d</a:t>
            </a:r>
            <a:r>
              <a:rPr lang="en-US" sz="2400" dirty="0">
                <a:latin typeface="+mn-lt"/>
              </a:rPr>
              <a:t>, </a:t>
            </a:r>
            <a:r>
              <a:rPr lang="en-US" sz="2400" i="1" dirty="0">
                <a:latin typeface="+mn-lt"/>
              </a:rPr>
              <a:t>n</a:t>
            </a:r>
            <a:r>
              <a:rPr lang="en-US" sz="2400" dirty="0" smtClean="0">
                <a:latin typeface="+mn-lt"/>
              </a:rPr>
              <a:t>}</a:t>
            </a:r>
            <a:endParaRPr lang="en-US" sz="2400" i="1"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l="12040" t="6951" r="11866" b="18500"/>
          <a:stretch/>
        </p:blipFill>
        <p:spPr>
          <a:xfrm>
            <a:off x="1979712" y="188640"/>
            <a:ext cx="5051716" cy="6404854"/>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l="7082" t="22700" r="8537" b="21650"/>
          <a:stretch/>
        </p:blipFill>
        <p:spPr>
          <a:xfrm>
            <a:off x="323528" y="1268760"/>
            <a:ext cx="8486075" cy="4324634"/>
          </a:xfrm>
          <a:prstGeom prst="rect">
            <a:avLst/>
          </a:prstGeom>
          <a:solidFill>
            <a:schemeClr val="tx1"/>
          </a:solidFill>
        </p:spPr>
      </p:pic>
    </p:spTree>
    <p:extLst>
      <p:ext uri="{BB962C8B-B14F-4D97-AF65-F5344CB8AC3E}">
        <p14:creationId xmlns:p14="http://schemas.microsoft.com/office/powerpoint/2010/main" xmlns="" val="512601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52400"/>
            <a:ext cx="9144000" cy="1143000"/>
          </a:xfrm>
        </p:spPr>
        <p:txBody>
          <a:bodyPr/>
          <a:lstStyle/>
          <a:p>
            <a:r>
              <a:rPr lang="en-US" sz="6600" dirty="0" smtClean="0">
                <a:solidFill>
                  <a:schemeClr val="accent6">
                    <a:lumMod val="40000"/>
                    <a:lumOff val="60000"/>
                  </a:schemeClr>
                </a:solidFill>
              </a:rPr>
              <a:t>Security of RSA</a:t>
            </a:r>
            <a:endParaRPr lang="en-US" sz="6600"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763807085"/>
              </p:ext>
            </p:extLst>
          </p:nvPr>
        </p:nvGraphicFramePr>
        <p:xfrm>
          <a:off x="467544" y="1628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33231" y="801077"/>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779" y="3895567"/>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srcRect l="16078" r="17289"/>
          <a:stretch/>
        </p:blipFill>
        <p:spPr>
          <a:xfrm>
            <a:off x="-108520" y="182972"/>
            <a:ext cx="7128792" cy="6697980"/>
          </a:xfrm>
          <a:prstGeom prst="rect">
            <a:avLst/>
          </a:prstGeom>
        </p:spPr>
      </p:pic>
      <p:sp>
        <p:nvSpPr>
          <p:cNvPr id="3" name="TextBox 2"/>
          <p:cNvSpPr txBox="1"/>
          <p:nvPr/>
        </p:nvSpPr>
        <p:spPr>
          <a:xfrm>
            <a:off x="6804248" y="1804416"/>
            <a:ext cx="2339752" cy="1840608"/>
          </a:xfrm>
          <a:prstGeom prst="rect">
            <a:avLst/>
          </a:prstGeom>
          <a:noFill/>
        </p:spPr>
        <p:txBody>
          <a:bodyPr wrap="square" rtlCol="0">
            <a:spAutoFit/>
          </a:bodyPr>
          <a:lstStyle/>
          <a:p>
            <a:pPr algn="ctr"/>
            <a:r>
              <a:rPr lang="en-US" sz="3200" b="1" dirty="0">
                <a:latin typeface="+mn-lt"/>
              </a:rPr>
              <a:t>Table </a:t>
            </a:r>
            <a:r>
              <a:rPr lang="en-US" sz="3200" b="1" dirty="0" smtClean="0">
                <a:latin typeface="+mn-lt"/>
              </a:rPr>
              <a:t>21.2</a:t>
            </a:r>
          </a:p>
          <a:p>
            <a:pPr algn="ctr"/>
            <a:endParaRPr lang="en-US" sz="3200" b="1" dirty="0"/>
          </a:p>
          <a:p>
            <a:pPr algn="ctr"/>
            <a:r>
              <a:rPr lang="en-US" sz="2400" b="1" dirty="0" smtClean="0">
                <a:latin typeface="+mn-lt"/>
              </a:rPr>
              <a:t>Progress </a:t>
            </a:r>
            <a:r>
              <a:rPr lang="en-US" sz="2400" b="1" dirty="0">
                <a:latin typeface="+mn-lt"/>
              </a:rPr>
              <a:t>in Factorization</a:t>
            </a:r>
            <a:r>
              <a:rPr lang="en-US" sz="2400" dirty="0">
                <a:latin typeface="+mn-lt"/>
              </a:rPr>
              <a:t> </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21</a:t>
            </a:r>
            <a:endParaRPr lang="en-US" dirty="0"/>
          </a:p>
        </p:txBody>
      </p:sp>
      <p:sp>
        <p:nvSpPr>
          <p:cNvPr id="13" name="Subtitle 12"/>
          <p:cNvSpPr>
            <a:spLocks noGrp="1"/>
          </p:cNvSpPr>
          <p:nvPr>
            <p:ph type="subTitle" idx="1"/>
          </p:nvPr>
        </p:nvSpPr>
        <p:spPr/>
        <p:txBody>
          <a:bodyPr>
            <a:normAutofit/>
          </a:bodyPr>
          <a:lstStyle/>
          <a:p>
            <a:r>
              <a:rPr lang="en-US" sz="3200" dirty="0" smtClean="0"/>
              <a:t>Public</a:t>
            </a:r>
            <a:r>
              <a:rPr lang="en-US" sz="3200" dirty="0"/>
              <a:t>-Key Cryptography and Message Authentication</a:t>
            </a:r>
          </a:p>
          <a:p>
            <a:pPr algn="ctr"/>
            <a:endParaRPr lang="en-US" sz="3200"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40000"/>
                    <a:lumOff val="60000"/>
                  </a:schemeClr>
                </a:solidFill>
              </a:rPr>
              <a:t>Timing Attacks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844824"/>
            <a:ext cx="8229600" cy="4680520"/>
          </a:xfrm>
        </p:spPr>
        <p:txBody>
          <a:bodyPr>
            <a:normAutofit/>
          </a:bodyPr>
          <a:lstStyle/>
          <a:p>
            <a:pPr>
              <a:spcAft>
                <a:spcPts val="1200"/>
              </a:spcAft>
              <a:buClr>
                <a:schemeClr val="accent6">
                  <a:lumMod val="60000"/>
                  <a:lumOff val="40000"/>
                </a:schemeClr>
              </a:buClr>
              <a:buSzPct val="140000"/>
            </a:pPr>
            <a:r>
              <a:rPr lang="en-US" dirty="0" smtClean="0">
                <a:latin typeface="+mn-lt"/>
              </a:rPr>
              <a:t>Paul Kocher, a cryptographic consultant, demonstrated that a snooper can determine a private key by keeping track of how long a computer takes to decipher messages</a:t>
            </a:r>
          </a:p>
          <a:p>
            <a:pPr>
              <a:spcAft>
                <a:spcPts val="1200"/>
              </a:spcAft>
              <a:buClr>
                <a:schemeClr val="accent6">
                  <a:lumMod val="60000"/>
                  <a:lumOff val="40000"/>
                </a:schemeClr>
              </a:buClr>
              <a:buSzPct val="140000"/>
            </a:pPr>
            <a:r>
              <a:rPr lang="en-US" dirty="0" smtClean="0">
                <a:latin typeface="+mn-lt"/>
              </a:rPr>
              <a:t>Timing attacks are applicable not just to RSA, but also to other public-key cryptography systems</a:t>
            </a:r>
          </a:p>
          <a:p>
            <a:pPr>
              <a:spcAft>
                <a:spcPts val="1200"/>
              </a:spcAft>
              <a:buClr>
                <a:schemeClr val="accent6">
                  <a:lumMod val="60000"/>
                  <a:lumOff val="40000"/>
                </a:schemeClr>
              </a:buClr>
              <a:buSzPct val="140000"/>
            </a:pPr>
            <a:r>
              <a:rPr lang="en-US" dirty="0" smtClean="0">
                <a:latin typeface="+mn-lt"/>
              </a:rPr>
              <a:t>This attack is alarming for two reasons:</a:t>
            </a:r>
          </a:p>
          <a:p>
            <a:pPr lvl="2">
              <a:spcBef>
                <a:spcPts val="0"/>
              </a:spcBef>
              <a:buClr>
                <a:schemeClr val="accent6">
                  <a:lumMod val="60000"/>
                  <a:lumOff val="40000"/>
                </a:schemeClr>
              </a:buClr>
              <a:buSzPct val="140000"/>
            </a:pPr>
            <a:r>
              <a:rPr lang="en-US" sz="2200" dirty="0" smtClean="0">
                <a:latin typeface="+mn-lt"/>
              </a:rPr>
              <a:t>It comes from a completely unexpected direction</a:t>
            </a:r>
          </a:p>
          <a:p>
            <a:pPr lvl="2">
              <a:spcBef>
                <a:spcPts val="0"/>
              </a:spcBef>
              <a:buClr>
                <a:schemeClr val="accent6">
                  <a:lumMod val="60000"/>
                  <a:lumOff val="40000"/>
                </a:schemeClr>
              </a:buClr>
              <a:buSzPct val="140000"/>
            </a:pPr>
            <a:r>
              <a:rPr lang="en-US" sz="2200" dirty="0" smtClean="0">
                <a:latin typeface="+mn-lt"/>
              </a:rPr>
              <a:t>It is a </a:t>
            </a:r>
            <a:r>
              <a:rPr lang="en-US" sz="2200" dirty="0" err="1" smtClean="0">
                <a:latin typeface="+mn-lt"/>
              </a:rPr>
              <a:t>ciphertext</a:t>
            </a:r>
            <a:r>
              <a:rPr lang="en-US" sz="2200" dirty="0" smtClean="0">
                <a:latin typeface="+mn-lt"/>
              </a:rPr>
              <a:t>-only attack</a:t>
            </a:r>
            <a:endParaRPr lang="en-US" sz="2200" dirty="0">
              <a:latin typeface="+mn-lt"/>
            </a:endParaRPr>
          </a:p>
        </p:txBody>
      </p:sp>
    </p:spTree>
    <p:extLst>
      <p:ext uri="{BB962C8B-B14F-4D97-AF65-F5344CB8AC3E}">
        <p14:creationId xmlns:p14="http://schemas.microsoft.com/office/powerpoint/2010/main" xmlns="" val="441414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40000"/>
                    <a:lumOff val="60000"/>
                  </a:schemeClr>
                </a:solidFill>
              </a:rPr>
              <a:t>Timing Attack Countermeasures</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9311671"/>
              </p:ext>
            </p:extLst>
          </p:nvPr>
        </p:nvGraphicFramePr>
        <p:xfrm>
          <a:off x="457200" y="1844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443421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88640"/>
            <a:ext cx="8229600" cy="1600200"/>
          </a:xfrm>
        </p:spPr>
        <p:txBody>
          <a:bodyPr/>
          <a:lstStyle/>
          <a:p>
            <a:r>
              <a:rPr lang="en-US" dirty="0">
                <a:solidFill>
                  <a:schemeClr val="accent6">
                    <a:lumMod val="40000"/>
                    <a:lumOff val="60000"/>
                  </a:schemeClr>
                </a:solidFill>
              </a:rPr>
              <a:t>Diffie-Hellman Key Exchange</a:t>
            </a:r>
          </a:p>
        </p:txBody>
      </p:sp>
      <p:sp>
        <p:nvSpPr>
          <p:cNvPr id="233475" name="Rectangle 3"/>
          <p:cNvSpPr>
            <a:spLocks noGrp="1" noChangeArrowheads="1"/>
          </p:cNvSpPr>
          <p:nvPr>
            <p:ph idx="1"/>
          </p:nvPr>
        </p:nvSpPr>
        <p:spPr>
          <a:xfrm>
            <a:off x="395536" y="2132856"/>
            <a:ext cx="8229600" cy="4572000"/>
          </a:xfrm>
        </p:spPr>
        <p:txBody>
          <a:bodyPr>
            <a:normAutofit lnSpcReduction="10000"/>
          </a:bodyPr>
          <a:lstStyle/>
          <a:p>
            <a:pPr>
              <a:spcBef>
                <a:spcPts val="72"/>
              </a:spcBef>
              <a:spcAft>
                <a:spcPts val="1200"/>
              </a:spcAft>
              <a:buClr>
                <a:schemeClr val="accent6">
                  <a:lumMod val="60000"/>
                  <a:lumOff val="40000"/>
                </a:schemeClr>
              </a:buClr>
              <a:buSzPct val="140000"/>
            </a:pPr>
            <a:r>
              <a:rPr lang="en-AU" sz="2800" dirty="0">
                <a:latin typeface="+mn-lt"/>
              </a:rPr>
              <a:t>F</a:t>
            </a:r>
            <a:r>
              <a:rPr lang="en-AU" sz="2800" dirty="0" smtClean="0">
                <a:latin typeface="+mn-lt"/>
              </a:rPr>
              <a:t>irst published public-key algorithm </a:t>
            </a:r>
            <a:endParaRPr lang="en-AU" sz="2800" dirty="0">
              <a:latin typeface="+mn-lt"/>
            </a:endParaRPr>
          </a:p>
          <a:p>
            <a:pPr>
              <a:spcBef>
                <a:spcPts val="72"/>
              </a:spcBef>
              <a:spcAft>
                <a:spcPts val="1200"/>
              </a:spcAft>
              <a:buClr>
                <a:schemeClr val="accent6">
                  <a:lumMod val="60000"/>
                  <a:lumOff val="40000"/>
                </a:schemeClr>
              </a:buClr>
              <a:buSzPct val="140000"/>
            </a:pPr>
            <a:r>
              <a:rPr lang="en-AU" sz="2800" dirty="0">
                <a:latin typeface="+mn-lt"/>
              </a:rPr>
              <a:t>B</a:t>
            </a:r>
            <a:r>
              <a:rPr lang="en-AU" sz="2800" dirty="0" smtClean="0">
                <a:latin typeface="+mn-lt"/>
              </a:rPr>
              <a:t>y </a:t>
            </a:r>
            <a:r>
              <a:rPr lang="en-AU" sz="2800" dirty="0">
                <a:latin typeface="+mn-lt"/>
              </a:rPr>
              <a:t>Diffie</a:t>
            </a:r>
            <a:r>
              <a:rPr lang="en-AU" sz="2800" dirty="0" smtClean="0">
                <a:latin typeface="+mn-lt"/>
              </a:rPr>
              <a:t> and </a:t>
            </a:r>
            <a:r>
              <a:rPr lang="en-AU" sz="2800" dirty="0">
                <a:latin typeface="+mn-lt"/>
              </a:rPr>
              <a:t>Hellman in 1976 along with the exposition of public key </a:t>
            </a:r>
            <a:r>
              <a:rPr lang="en-AU" sz="2800" dirty="0" smtClean="0">
                <a:latin typeface="+mn-lt"/>
              </a:rPr>
              <a:t>concepts</a:t>
            </a:r>
          </a:p>
          <a:p>
            <a:pPr>
              <a:spcBef>
                <a:spcPts val="72"/>
              </a:spcBef>
              <a:spcAft>
                <a:spcPts val="1200"/>
              </a:spcAft>
              <a:buClr>
                <a:schemeClr val="accent6">
                  <a:lumMod val="60000"/>
                  <a:lumOff val="40000"/>
                </a:schemeClr>
              </a:buClr>
              <a:buSzPct val="140000"/>
            </a:pPr>
            <a:r>
              <a:rPr lang="en-US" sz="2800" dirty="0">
                <a:latin typeface="+mn-lt"/>
              </a:rPr>
              <a:t>U</a:t>
            </a:r>
            <a:r>
              <a:rPr lang="en-US" sz="2800" dirty="0" smtClean="0">
                <a:latin typeface="+mn-lt"/>
              </a:rPr>
              <a:t>sed in a number of commercial products</a:t>
            </a:r>
            <a:endParaRPr lang="en-AU" sz="2800" dirty="0" smtClean="0">
              <a:latin typeface="+mn-lt"/>
            </a:endParaRPr>
          </a:p>
          <a:p>
            <a:pPr>
              <a:spcBef>
                <a:spcPts val="72"/>
              </a:spcBef>
              <a:spcAft>
                <a:spcPts val="1200"/>
              </a:spcAft>
              <a:buClr>
                <a:schemeClr val="accent6">
                  <a:lumMod val="60000"/>
                  <a:lumOff val="40000"/>
                </a:schemeClr>
              </a:buClr>
              <a:buSzPct val="140000"/>
            </a:pPr>
            <a:r>
              <a:rPr lang="en-AU" sz="2800" dirty="0">
                <a:latin typeface="+mn-lt"/>
              </a:rPr>
              <a:t>P</a:t>
            </a:r>
            <a:r>
              <a:rPr lang="en-AU" sz="2800" dirty="0" smtClean="0">
                <a:latin typeface="+mn-lt"/>
              </a:rPr>
              <a:t>ractical </a:t>
            </a:r>
            <a:r>
              <a:rPr lang="en-AU" sz="2800" dirty="0">
                <a:latin typeface="+mn-lt"/>
              </a:rPr>
              <a:t>method to exchange a secret </a:t>
            </a:r>
            <a:r>
              <a:rPr lang="en-AU" sz="2800" dirty="0" smtClean="0">
                <a:latin typeface="+mn-lt"/>
              </a:rPr>
              <a:t>key securely that can then be used for subsequent encryption of messages</a:t>
            </a:r>
          </a:p>
          <a:p>
            <a:pPr>
              <a:spcBef>
                <a:spcPts val="72"/>
              </a:spcBef>
              <a:spcAft>
                <a:spcPts val="1200"/>
              </a:spcAft>
              <a:buClr>
                <a:schemeClr val="accent6">
                  <a:lumMod val="60000"/>
                  <a:lumOff val="40000"/>
                </a:schemeClr>
              </a:buClr>
              <a:buSzPct val="140000"/>
            </a:pPr>
            <a:r>
              <a:rPr lang="en-US" sz="2800" dirty="0">
                <a:latin typeface="+mn-lt"/>
              </a:rPr>
              <a:t>S</a:t>
            </a:r>
            <a:r>
              <a:rPr lang="en-US" sz="2800" dirty="0" smtClean="0">
                <a:latin typeface="+mn-lt"/>
              </a:rPr>
              <a:t>ecurity </a:t>
            </a:r>
            <a:r>
              <a:rPr lang="en-US" sz="2800" dirty="0">
                <a:latin typeface="+mn-lt"/>
              </a:rPr>
              <a:t>relies on difficulty of computing discrete logarithms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12040" t="8000" r="11866" b="13251"/>
          <a:stretch/>
        </p:blipFill>
        <p:spPr>
          <a:xfrm>
            <a:off x="2195736" y="260648"/>
            <a:ext cx="4752528" cy="6364993"/>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0" y="-99392"/>
            <a:ext cx="9144000" cy="1295400"/>
          </a:xfrm>
        </p:spPr>
        <p:txBody>
          <a:bodyPr/>
          <a:lstStyle/>
          <a:p>
            <a:r>
              <a:rPr lang="en-US" dirty="0">
                <a:solidFill>
                  <a:schemeClr val="accent6">
                    <a:lumMod val="40000"/>
                    <a:lumOff val="60000"/>
                  </a:schemeClr>
                </a:solidFill>
              </a:rPr>
              <a:t>Diffie-Hellman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1847718792"/>
              </p:ext>
            </p:extLst>
          </p:nvPr>
        </p:nvGraphicFramePr>
        <p:xfrm>
          <a:off x="304800" y="1556792"/>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8341" y="2326556"/>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t="1700" b="19550"/>
          <a:stretch/>
        </p:blipFill>
        <p:spPr>
          <a:xfrm>
            <a:off x="1619672" y="332656"/>
            <a:ext cx="6149962" cy="6267447"/>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87424"/>
            <a:ext cx="8229600" cy="1600200"/>
          </a:xfrm>
        </p:spPr>
        <p:txBody>
          <a:bodyPr/>
          <a:lstStyle/>
          <a:p>
            <a:r>
              <a:rPr lang="en-US" dirty="0">
                <a:solidFill>
                  <a:schemeClr val="accent6">
                    <a:lumMod val="40000"/>
                    <a:lumOff val="60000"/>
                  </a:schemeClr>
                </a:solidFill>
              </a:rPr>
              <a:t>Man-in-the-Middle Attack</a:t>
            </a:r>
          </a:p>
        </p:txBody>
      </p:sp>
      <p:sp>
        <p:nvSpPr>
          <p:cNvPr id="241667" name="Rectangle 3"/>
          <p:cNvSpPr>
            <a:spLocks noGrp="1" noChangeArrowheads="1"/>
          </p:cNvSpPr>
          <p:nvPr>
            <p:ph idx="1"/>
          </p:nvPr>
        </p:nvSpPr>
        <p:spPr>
          <a:xfrm>
            <a:off x="457200" y="1556792"/>
            <a:ext cx="8305800" cy="5301208"/>
          </a:xfrm>
        </p:spPr>
        <p:txBody>
          <a:bodyPr>
            <a:normAutofit lnSpcReduction="10000"/>
          </a:bodyPr>
          <a:lstStyle/>
          <a:p>
            <a:pPr marL="533400" indent="-533400">
              <a:lnSpc>
                <a:spcPct val="90000"/>
              </a:lnSpc>
              <a:buClr>
                <a:schemeClr val="accent6">
                  <a:lumMod val="60000"/>
                  <a:lumOff val="40000"/>
                </a:schemeClr>
              </a:buClr>
              <a:buSzPct val="140000"/>
            </a:pPr>
            <a:r>
              <a:rPr lang="en-US" sz="2800" dirty="0">
                <a:latin typeface="+mn-lt"/>
              </a:rPr>
              <a:t>A</a:t>
            </a:r>
            <a:r>
              <a:rPr lang="en-US" sz="2800" dirty="0" smtClean="0">
                <a:latin typeface="+mn-lt"/>
              </a:rPr>
              <a:t>ttack </a:t>
            </a:r>
            <a:r>
              <a:rPr lang="en-US" sz="2800" dirty="0">
                <a:latin typeface="+mn-lt"/>
              </a:rPr>
              <a:t>is:</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generates private keys</a:t>
            </a:r>
            <a:r>
              <a:rPr lang="en-US" sz="2400" i="1" dirty="0">
                <a:latin typeface="+mn-lt"/>
              </a:rPr>
              <a:t> X</a:t>
            </a:r>
            <a:r>
              <a:rPr lang="en-US" sz="2400" i="1" baseline="-25000" dirty="0">
                <a:latin typeface="+mn-lt"/>
              </a:rPr>
              <a:t>D</a:t>
            </a:r>
            <a:r>
              <a:rPr lang="en-US" sz="2400" baseline="-25000" dirty="0">
                <a:latin typeface="+mn-lt"/>
              </a:rPr>
              <a:t>1</a:t>
            </a:r>
            <a:r>
              <a:rPr lang="en-US" sz="2400" dirty="0">
                <a:latin typeface="+mn-lt"/>
              </a:rPr>
              <a:t> </a:t>
            </a:r>
            <a:r>
              <a:rPr lang="en-US" sz="2400" dirty="0" smtClean="0">
                <a:latin typeface="+mn-lt"/>
              </a:rPr>
              <a:t>and </a:t>
            </a:r>
            <a:r>
              <a:rPr lang="en-US" sz="2400" i="1" dirty="0">
                <a:latin typeface="+mn-lt"/>
              </a:rPr>
              <a:t>X</a:t>
            </a:r>
            <a:r>
              <a:rPr lang="en-US" sz="2400" i="1" baseline="-25000" dirty="0">
                <a:latin typeface="+mn-lt"/>
              </a:rPr>
              <a:t>D</a:t>
            </a:r>
            <a:r>
              <a:rPr lang="en-US" sz="2400" baseline="-25000" dirty="0">
                <a:latin typeface="+mn-lt"/>
              </a:rPr>
              <a:t>2</a:t>
            </a:r>
            <a:r>
              <a:rPr lang="en-US" sz="2400" dirty="0">
                <a:latin typeface="+mn-lt"/>
              </a:rPr>
              <a:t>, and their  public keys</a:t>
            </a:r>
            <a:r>
              <a:rPr lang="en-US" sz="2400" i="1" dirty="0">
                <a:latin typeface="+mn-lt"/>
              </a:rPr>
              <a:t> Y</a:t>
            </a:r>
            <a:r>
              <a:rPr lang="en-US" sz="2400" i="1" baseline="-25000" dirty="0">
                <a:latin typeface="+mn-lt"/>
              </a:rPr>
              <a:t>D</a:t>
            </a:r>
            <a:r>
              <a:rPr lang="en-US" sz="2400" baseline="-25000" dirty="0">
                <a:latin typeface="+mn-lt"/>
              </a:rPr>
              <a:t>1</a:t>
            </a:r>
            <a:r>
              <a:rPr lang="en-US" sz="2400" dirty="0">
                <a:latin typeface="+mn-lt"/>
              </a:rPr>
              <a:t> </a:t>
            </a:r>
            <a:r>
              <a:rPr lang="en-US" sz="2400" dirty="0" smtClean="0">
                <a:latin typeface="+mn-lt"/>
              </a:rPr>
              <a:t>and </a:t>
            </a:r>
            <a:r>
              <a:rPr lang="en-US" sz="2400" i="1" dirty="0">
                <a:latin typeface="+mn-lt"/>
              </a:rPr>
              <a:t>Y</a:t>
            </a:r>
            <a:r>
              <a:rPr lang="en-US" sz="2400" i="1" baseline="-25000" dirty="0">
                <a:latin typeface="+mn-lt"/>
              </a:rPr>
              <a:t>D</a:t>
            </a:r>
            <a:r>
              <a:rPr lang="en-US" sz="2400" baseline="-25000" dirty="0">
                <a:latin typeface="+mn-lt"/>
              </a:rPr>
              <a:t>2</a:t>
            </a:r>
            <a:endParaRPr lang="en-US" sz="2400" dirty="0">
              <a:latin typeface="+mn-lt"/>
            </a:endParaRP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transmits </a:t>
            </a:r>
            <a:r>
              <a:rPr lang="en-US" sz="2400" i="1" dirty="0">
                <a:latin typeface="+mn-lt"/>
              </a:rPr>
              <a:t>Y</a:t>
            </a:r>
            <a:r>
              <a:rPr lang="en-US" sz="2400" i="1" baseline="-25000" dirty="0">
                <a:latin typeface="+mn-lt"/>
              </a:rPr>
              <a:t>A</a:t>
            </a:r>
            <a:r>
              <a:rPr lang="en-US" sz="2400" dirty="0">
                <a:latin typeface="+mn-lt"/>
              </a:rPr>
              <a:t> to Bob</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Y</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to Bob. Darth also calculates K2</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receives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and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transmits </a:t>
            </a:r>
            <a:r>
              <a:rPr lang="en-US" sz="2400" i="1" dirty="0">
                <a:latin typeface="+mn-lt"/>
              </a:rPr>
              <a:t>X</a:t>
            </a:r>
            <a:r>
              <a:rPr lang="en-US" sz="2400" i="1" baseline="-25000" dirty="0">
                <a:latin typeface="+mn-lt"/>
              </a:rPr>
              <a:t>A</a:t>
            </a:r>
            <a:r>
              <a:rPr lang="en-US" sz="2400" dirty="0">
                <a:latin typeface="+mn-lt"/>
              </a:rPr>
              <a:t> to Alice</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X</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to Alice. Darth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receives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and calculates  K2</a:t>
            </a:r>
          </a:p>
          <a:p>
            <a:pPr marL="533400" indent="-533400">
              <a:buClr>
                <a:schemeClr val="accent6">
                  <a:lumMod val="60000"/>
                  <a:lumOff val="40000"/>
                </a:schemeClr>
              </a:buClr>
              <a:buSzPct val="140000"/>
            </a:pPr>
            <a:r>
              <a:rPr lang="en-US" sz="2800" dirty="0">
                <a:latin typeface="+mn-lt"/>
              </a:rPr>
              <a:t>All subsequent communications compromised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124744"/>
          </a:xfrm>
        </p:spPr>
        <p:txBody>
          <a:bodyPr/>
          <a:lstStyle/>
          <a:p>
            <a:r>
              <a:rPr lang="en-US" sz="4800" dirty="0">
                <a:solidFill>
                  <a:schemeClr val="accent6">
                    <a:lumMod val="40000"/>
                    <a:lumOff val="60000"/>
                  </a:schemeClr>
                </a:solidFill>
              </a:rPr>
              <a:t>Other Public-Key Algorithms</a:t>
            </a:r>
          </a:p>
        </p:txBody>
      </p:sp>
      <p:sp>
        <p:nvSpPr>
          <p:cNvPr id="4" name="Text Placeholder 3"/>
          <p:cNvSpPr>
            <a:spLocks noGrp="1"/>
          </p:cNvSpPr>
          <p:nvPr>
            <p:ph type="body" idx="1"/>
          </p:nvPr>
        </p:nvSpPr>
        <p:spPr>
          <a:xfrm>
            <a:off x="251520" y="1484784"/>
            <a:ext cx="4419600" cy="838200"/>
          </a:xfrm>
        </p:spPr>
        <p:txBody>
          <a:bodyPr/>
          <a:lstStyle/>
          <a:p>
            <a:r>
              <a:rPr lang="en-US" dirty="0" smtClean="0">
                <a:latin typeface="+mn-lt"/>
              </a:rPr>
              <a:t>Digital Signature </a:t>
            </a:r>
          </a:p>
          <a:p>
            <a:r>
              <a:rPr lang="en-US" dirty="0" smtClean="0">
                <a:latin typeface="+mn-lt"/>
              </a:rPr>
              <a:t>Standard (DSS)</a:t>
            </a:r>
            <a:endParaRPr lang="en-US" dirty="0">
              <a:latin typeface="+mn-lt"/>
            </a:endParaRPr>
          </a:p>
        </p:txBody>
      </p:sp>
      <p:sp>
        <p:nvSpPr>
          <p:cNvPr id="5" name="Text Placeholder 4"/>
          <p:cNvSpPr>
            <a:spLocks noGrp="1"/>
          </p:cNvSpPr>
          <p:nvPr>
            <p:ph type="body" sz="quarter" idx="3"/>
          </p:nvPr>
        </p:nvSpPr>
        <p:spPr>
          <a:xfrm>
            <a:off x="4716016" y="1484784"/>
            <a:ext cx="3931920" cy="932330"/>
          </a:xfrm>
        </p:spPr>
        <p:txBody>
          <a:bodyPr/>
          <a:lstStyle/>
          <a:p>
            <a:r>
              <a:rPr lang="en-US" dirty="0" smtClean="0">
                <a:latin typeface="+mn-lt"/>
              </a:rPr>
              <a:t>Elliptic-Curve Cryptography (ECC)</a:t>
            </a:r>
            <a:endParaRPr lang="en-US" dirty="0">
              <a:latin typeface="+mn-lt"/>
            </a:endParaRPr>
          </a:p>
        </p:txBody>
      </p:sp>
      <p:sp>
        <p:nvSpPr>
          <p:cNvPr id="243715" name="Rectangle 3"/>
          <p:cNvSpPr>
            <a:spLocks noGrp="1" noChangeArrowheads="1"/>
          </p:cNvSpPr>
          <p:nvPr>
            <p:ph sz="quarter" idx="13"/>
          </p:nvPr>
        </p:nvSpPr>
        <p:spPr>
          <a:xfrm>
            <a:off x="533400" y="2420888"/>
            <a:ext cx="3931920" cy="4437112"/>
          </a:xfrm>
        </p:spPr>
        <p:txBody>
          <a:bodyPr>
            <a:normAutofit fontScale="70000" lnSpcReduction="20000"/>
          </a:bodyPr>
          <a:lstStyle/>
          <a:p>
            <a:pPr>
              <a:lnSpc>
                <a:spcPct val="90000"/>
              </a:lnSpc>
              <a:buNone/>
            </a:pPr>
            <a:r>
              <a:rPr lang="en-US" dirty="0" smtClean="0">
                <a:latin typeface="+mn-lt"/>
              </a:rPr>
              <a:t> </a:t>
            </a:r>
            <a:endParaRPr lang="en-US" dirty="0">
              <a:latin typeface="+mn-lt"/>
            </a:endParaRP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FIPS PUB 186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Makes use of SHA-1 and the Digital Signature Algorithm (DSA)</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Originally proposed in 1991, revised in 1993 due to security concerns, and another minor revision in 1996</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Cannot be used for encryption or key exchange</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Uses an algorithm that is designed to provide only the digital signature function</a:t>
            </a:r>
          </a:p>
        </p:txBody>
      </p:sp>
      <p:sp>
        <p:nvSpPr>
          <p:cNvPr id="6" name="Content Placeholder 5"/>
          <p:cNvSpPr>
            <a:spLocks noGrp="1"/>
          </p:cNvSpPr>
          <p:nvPr>
            <p:ph sz="quarter" idx="14"/>
          </p:nvPr>
        </p:nvSpPr>
        <p:spPr>
          <a:xfrm>
            <a:off x="4724400" y="2780928"/>
            <a:ext cx="3931920" cy="3790201"/>
          </a:xfrm>
        </p:spPr>
        <p:txBody>
          <a:bodyPr/>
          <a:lstStyle/>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E</a:t>
            </a:r>
            <a:r>
              <a:rPr lang="en-US" sz="1800" dirty="0" smtClean="0">
                <a:latin typeface="+mn-lt"/>
              </a:rPr>
              <a:t>qual security for smaller bit size than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S</a:t>
            </a:r>
            <a:r>
              <a:rPr lang="en-US" sz="1800" dirty="0" smtClean="0">
                <a:latin typeface="+mn-lt"/>
              </a:rPr>
              <a:t>een in standards such as IEEE P1363</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C</a:t>
            </a:r>
            <a:r>
              <a:rPr lang="en-US" sz="1800" dirty="0" smtClean="0">
                <a:latin typeface="+mn-lt"/>
              </a:rPr>
              <a:t>onfidence level in ECC is not yet as high as that in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B</a:t>
            </a:r>
            <a:r>
              <a:rPr lang="en-US" sz="1800" dirty="0" smtClean="0">
                <a:latin typeface="+mn-lt"/>
              </a:rPr>
              <a:t>ased on a mathematical construct known as                    the elliptic                                 curve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6565"/>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220072" y="1304764"/>
            <a:ext cx="3642628" cy="5805264"/>
          </a:xfrm>
        </p:spPr>
        <p:txBody>
          <a:bodyPr>
            <a:normAutofit/>
          </a:bodyPr>
          <a:lstStyle/>
          <a:p>
            <a:pPr marL="457200" lvl="1" indent="-457200">
              <a:buClr>
                <a:schemeClr val="accent6">
                  <a:lumMod val="60000"/>
                  <a:lumOff val="40000"/>
                </a:schemeClr>
              </a:buClr>
              <a:buSzPct val="140000"/>
              <a:buFont typeface="Arial" charset="0"/>
              <a:buChar char="•"/>
            </a:pPr>
            <a:r>
              <a:rPr lang="en-AU" sz="2800" dirty="0" smtClean="0">
                <a:latin typeface="+mn-lt"/>
              </a:rPr>
              <a:t>Authenticated encryption</a:t>
            </a:r>
          </a:p>
          <a:p>
            <a:pPr marL="457200" lvl="1" indent="-457200">
              <a:buClr>
                <a:schemeClr val="accent6">
                  <a:lumMod val="60000"/>
                  <a:lumOff val="40000"/>
                </a:schemeClr>
              </a:buClr>
              <a:buSzPct val="140000"/>
              <a:buFont typeface="Arial" charset="0"/>
              <a:buChar char="•"/>
            </a:pPr>
            <a:r>
              <a:rPr lang="en-AU" sz="2800" dirty="0" smtClean="0">
                <a:latin typeface="+mn-lt"/>
              </a:rPr>
              <a:t>The </a:t>
            </a:r>
            <a:r>
              <a:rPr lang="en-AU" sz="2800" dirty="0">
                <a:latin typeface="+mn-lt"/>
              </a:rPr>
              <a:t>RSA public-key encryption algorithm</a:t>
            </a:r>
          </a:p>
          <a:p>
            <a:pPr lvl="1">
              <a:buClr>
                <a:schemeClr val="accent6">
                  <a:lumMod val="60000"/>
                  <a:lumOff val="40000"/>
                </a:schemeClr>
              </a:buClr>
              <a:buSzPct val="140000"/>
              <a:buFont typeface="Arial" charset="0"/>
              <a:buChar char="•"/>
            </a:pPr>
            <a:r>
              <a:rPr lang="en-AU" sz="2000" dirty="0">
                <a:latin typeface="+mn-lt"/>
              </a:rPr>
              <a:t>Description of the algorithm</a:t>
            </a:r>
          </a:p>
          <a:p>
            <a:pPr lvl="1">
              <a:buClr>
                <a:schemeClr val="accent6">
                  <a:lumMod val="60000"/>
                  <a:lumOff val="40000"/>
                </a:schemeClr>
              </a:buClr>
              <a:buSzPct val="140000"/>
              <a:buFont typeface="Arial" charset="0"/>
              <a:buChar char="•"/>
            </a:pPr>
            <a:r>
              <a:rPr lang="en-AU" sz="2000" dirty="0">
                <a:latin typeface="+mn-lt"/>
              </a:rPr>
              <a:t>The security of </a:t>
            </a:r>
            <a:r>
              <a:rPr lang="en-AU" sz="2000" dirty="0" smtClean="0">
                <a:latin typeface="+mn-lt"/>
              </a:rPr>
              <a:t>RSA</a:t>
            </a:r>
          </a:p>
          <a:p>
            <a:pPr>
              <a:buClr>
                <a:schemeClr val="accent6">
                  <a:lumMod val="60000"/>
                  <a:lumOff val="40000"/>
                </a:schemeClr>
              </a:buClr>
              <a:buSzPct val="140000"/>
              <a:buFont typeface="Arial" charset="0"/>
              <a:buChar char="•"/>
            </a:pPr>
            <a:r>
              <a:rPr lang="en-US" sz="2800" dirty="0">
                <a:latin typeface="+mn-lt"/>
              </a:rPr>
              <a:t>HMAC</a:t>
            </a:r>
          </a:p>
          <a:p>
            <a:pPr lvl="1">
              <a:buClr>
                <a:schemeClr val="accent6">
                  <a:lumMod val="60000"/>
                  <a:lumOff val="40000"/>
                </a:schemeClr>
              </a:buClr>
              <a:buSzPct val="140000"/>
              <a:buFont typeface="Arial" charset="0"/>
              <a:buChar char="•"/>
            </a:pPr>
            <a:r>
              <a:rPr lang="en-US" sz="2000" dirty="0">
                <a:latin typeface="+mn-lt"/>
              </a:rPr>
              <a:t>HMAC design objectives</a:t>
            </a:r>
          </a:p>
          <a:p>
            <a:pPr lvl="1">
              <a:buClr>
                <a:schemeClr val="accent6">
                  <a:lumMod val="60000"/>
                  <a:lumOff val="40000"/>
                </a:schemeClr>
              </a:buClr>
              <a:buSzPct val="140000"/>
              <a:buFont typeface="Arial" charset="0"/>
              <a:buChar char="•"/>
            </a:pPr>
            <a:r>
              <a:rPr lang="en-US" sz="2000" dirty="0">
                <a:latin typeface="+mn-lt"/>
              </a:rPr>
              <a:t>HMAC algorithm</a:t>
            </a:r>
          </a:p>
          <a:p>
            <a:pPr lvl="1">
              <a:buClr>
                <a:schemeClr val="accent6">
                  <a:lumMod val="60000"/>
                  <a:lumOff val="40000"/>
                </a:schemeClr>
              </a:buClr>
              <a:buSzPct val="140000"/>
              <a:buFont typeface="Arial" charset="0"/>
              <a:buChar char="•"/>
            </a:pPr>
            <a:r>
              <a:rPr lang="en-US" sz="2000" dirty="0">
                <a:latin typeface="+mn-lt"/>
              </a:rPr>
              <a:t>Security of </a:t>
            </a:r>
            <a:r>
              <a:rPr lang="en-US" sz="2000" dirty="0" smtClean="0">
                <a:latin typeface="+mn-lt"/>
              </a:rPr>
              <a:t>HMAC</a:t>
            </a:r>
            <a:endParaRPr lang="en-US" sz="2000" dirty="0">
              <a:latin typeface="+mn-lt"/>
            </a:endParaRPr>
          </a:p>
        </p:txBody>
      </p:sp>
      <p:sp>
        <p:nvSpPr>
          <p:cNvPr id="2" name="Content Placeholder 1"/>
          <p:cNvSpPr>
            <a:spLocks noGrp="1"/>
          </p:cNvSpPr>
          <p:nvPr>
            <p:ph sz="quarter" idx="13"/>
          </p:nvPr>
        </p:nvSpPr>
        <p:spPr>
          <a:xfrm>
            <a:off x="395536" y="1556792"/>
            <a:ext cx="4176464" cy="5301208"/>
          </a:xfrm>
        </p:spPr>
        <p:txBody>
          <a:bodyPr>
            <a:normAutofit/>
          </a:bodyPr>
          <a:lstStyle/>
          <a:p>
            <a:pPr>
              <a:buClr>
                <a:schemeClr val="accent6">
                  <a:lumMod val="60000"/>
                  <a:lumOff val="40000"/>
                </a:schemeClr>
              </a:buClr>
              <a:buSzPct val="140000"/>
              <a:buFont typeface="Arial" charset="0"/>
              <a:buChar char="•"/>
            </a:pPr>
            <a:r>
              <a:rPr lang="en-US" sz="2800" dirty="0" smtClean="0">
                <a:latin typeface="+mn-lt"/>
              </a:rPr>
              <a:t>Secure hash functions</a:t>
            </a:r>
          </a:p>
          <a:p>
            <a:pPr lvl="1">
              <a:buClr>
                <a:schemeClr val="accent6">
                  <a:lumMod val="60000"/>
                  <a:lumOff val="40000"/>
                </a:schemeClr>
              </a:buClr>
              <a:buSzPct val="140000"/>
              <a:buFont typeface="Arial" charset="0"/>
              <a:buChar char="•"/>
            </a:pPr>
            <a:r>
              <a:rPr lang="en-US" sz="2000" dirty="0" smtClean="0">
                <a:latin typeface="+mn-lt"/>
              </a:rPr>
              <a:t>Simple hash functions</a:t>
            </a:r>
          </a:p>
          <a:p>
            <a:pPr lvl="1">
              <a:buClr>
                <a:schemeClr val="accent6">
                  <a:lumMod val="60000"/>
                  <a:lumOff val="40000"/>
                </a:schemeClr>
              </a:buClr>
              <a:buSzPct val="140000"/>
              <a:buFont typeface="Arial" charset="0"/>
              <a:buChar char="•"/>
            </a:pPr>
            <a:r>
              <a:rPr lang="en-US" sz="2000" dirty="0" smtClean="0">
                <a:latin typeface="+mn-lt"/>
              </a:rPr>
              <a:t>The SHA secure hash function</a:t>
            </a:r>
          </a:p>
          <a:p>
            <a:pPr lvl="1">
              <a:buClr>
                <a:schemeClr val="accent6">
                  <a:lumMod val="60000"/>
                  <a:lumOff val="40000"/>
                </a:schemeClr>
              </a:buClr>
              <a:buSzPct val="140000"/>
              <a:buFont typeface="Arial" charset="0"/>
              <a:buChar char="•"/>
            </a:pPr>
            <a:r>
              <a:rPr lang="en-US" sz="2000" dirty="0" smtClean="0">
                <a:latin typeface="+mn-lt"/>
              </a:rPr>
              <a:t>SHA-3</a:t>
            </a:r>
          </a:p>
          <a:p>
            <a:pPr marL="457200" lvl="1" indent="-457200">
              <a:buClr>
                <a:schemeClr val="accent6">
                  <a:lumMod val="60000"/>
                  <a:lumOff val="40000"/>
                </a:schemeClr>
              </a:buClr>
              <a:buSzPct val="140000"/>
              <a:buFont typeface="Arial" charset="0"/>
              <a:buChar char="•"/>
            </a:pPr>
            <a:r>
              <a:rPr lang="en-AU" sz="2800" dirty="0" err="1" smtClean="0">
                <a:latin typeface="+mn-lt"/>
              </a:rPr>
              <a:t>Diffie</a:t>
            </a:r>
            <a:r>
              <a:rPr lang="en-AU" sz="2800" dirty="0">
                <a:latin typeface="+mn-lt"/>
              </a:rPr>
              <a:t>-Hellman and other asymmetric algorithms</a:t>
            </a:r>
          </a:p>
          <a:p>
            <a:pPr lvl="1">
              <a:buClr>
                <a:schemeClr val="accent6">
                  <a:lumMod val="60000"/>
                  <a:lumOff val="40000"/>
                </a:schemeClr>
              </a:buClr>
              <a:buSzPct val="140000"/>
              <a:buFont typeface="Arial" charset="0"/>
              <a:buChar char="•"/>
            </a:pPr>
            <a:r>
              <a:rPr lang="en-AU" sz="2000" dirty="0" err="1">
                <a:latin typeface="+mn-lt"/>
              </a:rPr>
              <a:t>Diffie-Helman</a:t>
            </a:r>
            <a:r>
              <a:rPr lang="en-AU" sz="2000" dirty="0">
                <a:latin typeface="+mn-lt"/>
              </a:rPr>
              <a:t> key exchange</a:t>
            </a:r>
          </a:p>
          <a:p>
            <a:pPr lvl="1">
              <a:buClr>
                <a:schemeClr val="accent6">
                  <a:lumMod val="60000"/>
                  <a:lumOff val="40000"/>
                </a:schemeClr>
              </a:buClr>
              <a:buSzPct val="140000"/>
              <a:buFont typeface="Arial" charset="0"/>
              <a:buChar char="•"/>
            </a:pPr>
            <a:r>
              <a:rPr lang="en-AU" sz="2000" dirty="0">
                <a:latin typeface="+mn-lt"/>
              </a:rPr>
              <a:t>Other public-key cryptography algorithms</a:t>
            </a:r>
          </a:p>
          <a:p>
            <a:pPr lvl="1"/>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572554275"/>
              </p:ext>
            </p:extLst>
          </p:nvPr>
        </p:nvGraphicFramePr>
        <p:xfrm>
          <a:off x="148569" y="1124744"/>
          <a:ext cx="8708630" cy="4536504"/>
        </p:xfrm>
        <a:graphic>
          <a:graphicData uri="http://schemas.openxmlformats.org/presentationml/2006/ole">
            <p:oleObj spid="_x0000_s1056" name="Document" r:id="rId4" imgW="6070377" imgH="3162184" progId="Word.Document.12">
              <p:embed/>
            </p:oleObj>
          </a:graphicData>
        </a:graphic>
      </p:graphicFrame>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smtClean="0">
                <a:solidFill>
                  <a:schemeClr val="accent6">
                    <a:lumMod val="40000"/>
                    <a:lumOff val="60000"/>
                  </a:schemeClr>
                </a:solidFill>
              </a:rPr>
              <a:t>Secure Hash Algorithm</a:t>
            </a:r>
            <a:br>
              <a:rPr lang="en-US" dirty="0" smtClean="0">
                <a:solidFill>
                  <a:schemeClr val="accent6">
                    <a:lumMod val="40000"/>
                    <a:lumOff val="60000"/>
                  </a:schemeClr>
                </a:solidFill>
              </a:rPr>
            </a:br>
            <a:r>
              <a:rPr lang="en-US" dirty="0" smtClean="0">
                <a:solidFill>
                  <a:schemeClr val="accent6">
                    <a:lumMod val="40000"/>
                    <a:lumOff val="60000"/>
                  </a:schemeClr>
                </a:solidFill>
              </a:rPr>
              <a:t>(SHA)</a:t>
            </a:r>
            <a:endParaRPr lang="en-US" dirty="0">
              <a:solidFill>
                <a:schemeClr val="accent6">
                  <a:lumMod val="40000"/>
                  <a:lumOff val="60000"/>
                </a:schemeClr>
              </a:solidFill>
            </a:endParaRPr>
          </a:p>
        </p:txBody>
      </p:sp>
      <p:sp>
        <p:nvSpPr>
          <p:cNvPr id="210947" name="Rectangle 3"/>
          <p:cNvSpPr>
            <a:spLocks noGrp="1" noChangeArrowheads="1"/>
          </p:cNvSpPr>
          <p:nvPr>
            <p:ph idx="1"/>
          </p:nvPr>
        </p:nvSpPr>
        <p:spPr>
          <a:xfrm>
            <a:off x="467544" y="1988840"/>
            <a:ext cx="8229600" cy="4800600"/>
          </a:xfrm>
        </p:spPr>
        <p:txBody>
          <a:bodyPr>
            <a:normAutofit lnSpcReduction="10000"/>
          </a:bodyPr>
          <a:lstStyle/>
          <a:p>
            <a:pPr>
              <a:lnSpc>
                <a:spcPct val="90000"/>
              </a:lnSpc>
              <a:buClr>
                <a:schemeClr val="accent6">
                  <a:lumMod val="60000"/>
                  <a:lumOff val="40000"/>
                </a:schemeClr>
              </a:buClr>
              <a:buSzPct val="140000"/>
              <a:buFont typeface="Arial" charset="0"/>
              <a:buChar char="•"/>
            </a:pPr>
            <a:r>
              <a:rPr lang="en-AU" sz="2800" dirty="0">
                <a:latin typeface="+mn-lt"/>
              </a:rPr>
              <a:t>SHA</a:t>
            </a:r>
            <a:r>
              <a:rPr lang="en-AU" sz="2800" dirty="0" smtClean="0">
                <a:latin typeface="+mn-lt"/>
              </a:rPr>
              <a:t> was originally </a:t>
            </a:r>
            <a:r>
              <a:rPr lang="en-AU" sz="2800" dirty="0">
                <a:latin typeface="+mn-lt"/>
              </a:rPr>
              <a:t>developed by </a:t>
            </a:r>
            <a:r>
              <a:rPr lang="en-AU" sz="2800" dirty="0" smtClean="0">
                <a:latin typeface="+mn-lt"/>
              </a:rPr>
              <a:t>NIST</a:t>
            </a:r>
          </a:p>
          <a:p>
            <a:pPr>
              <a:lnSpc>
                <a:spcPct val="90000"/>
              </a:lnSpc>
              <a:buClr>
                <a:schemeClr val="accent6">
                  <a:lumMod val="60000"/>
                  <a:lumOff val="40000"/>
                </a:schemeClr>
              </a:buClr>
              <a:buSzPct val="140000"/>
              <a:buFont typeface="Arial" charset="0"/>
              <a:buChar char="•"/>
            </a:pPr>
            <a:r>
              <a:rPr lang="en-AU" sz="2800" dirty="0">
                <a:latin typeface="+mn-lt"/>
              </a:rPr>
              <a:t>P</a:t>
            </a:r>
            <a:r>
              <a:rPr lang="en-AU" sz="2800" dirty="0" smtClean="0">
                <a:latin typeface="+mn-lt"/>
              </a:rPr>
              <a:t>ublished as FIPS 180 in 1993</a:t>
            </a:r>
          </a:p>
          <a:p>
            <a:pPr>
              <a:lnSpc>
                <a:spcPct val="90000"/>
              </a:lnSpc>
              <a:buClr>
                <a:schemeClr val="accent6">
                  <a:lumMod val="60000"/>
                  <a:lumOff val="40000"/>
                </a:schemeClr>
              </a:buClr>
              <a:buSzPct val="140000"/>
              <a:buFont typeface="Arial" charset="0"/>
              <a:buChar char="•"/>
            </a:pPr>
            <a:r>
              <a:rPr lang="en-AU" sz="2800" dirty="0">
                <a:latin typeface="+mn-lt"/>
              </a:rPr>
              <a:t>W</a:t>
            </a:r>
            <a:r>
              <a:rPr lang="en-AU" sz="2800" dirty="0" smtClean="0">
                <a:latin typeface="+mn-lt"/>
              </a:rPr>
              <a:t>as </a:t>
            </a:r>
            <a:r>
              <a:rPr lang="en-AU" sz="2800" dirty="0">
                <a:latin typeface="+mn-lt"/>
              </a:rPr>
              <a:t>revised in 1995 as SHA-1</a:t>
            </a:r>
            <a:endParaRPr lang="en-AU" sz="2800" dirty="0" smtClean="0">
              <a:latin typeface="+mn-lt"/>
            </a:endParaRPr>
          </a:p>
          <a:p>
            <a:pPr lvl="1">
              <a:buClr>
                <a:schemeClr val="accent6">
                  <a:lumMod val="60000"/>
                  <a:lumOff val="40000"/>
                </a:schemeClr>
              </a:buClr>
              <a:buSzPct val="140000"/>
              <a:buFont typeface="Arial" charset="0"/>
              <a:buChar char="•"/>
            </a:pPr>
            <a:r>
              <a:rPr lang="en-AU" sz="2000" dirty="0">
                <a:latin typeface="+mn-lt"/>
              </a:rPr>
              <a:t>Produces 160-bit hash values </a:t>
            </a:r>
          </a:p>
          <a:p>
            <a:pPr>
              <a:lnSpc>
                <a:spcPct val="90000"/>
              </a:lnSpc>
              <a:buClr>
                <a:schemeClr val="accent6">
                  <a:lumMod val="60000"/>
                  <a:lumOff val="40000"/>
                </a:schemeClr>
              </a:buClr>
              <a:buSzPct val="140000"/>
              <a:buFont typeface="Arial" charset="0"/>
              <a:buChar char="•"/>
            </a:pPr>
            <a:r>
              <a:rPr lang="en-US" sz="2800" dirty="0">
                <a:latin typeface="+mn-lt"/>
              </a:rPr>
              <a:t>NIST issued revised FIPS 180-2 in 2002</a:t>
            </a:r>
          </a:p>
          <a:p>
            <a:pPr lvl="1">
              <a:lnSpc>
                <a:spcPct val="90000"/>
              </a:lnSpc>
              <a:buClr>
                <a:schemeClr val="accent6">
                  <a:lumMod val="60000"/>
                  <a:lumOff val="40000"/>
                </a:schemeClr>
              </a:buClr>
              <a:buSzPct val="140000"/>
              <a:buFont typeface="Arial" charset="0"/>
              <a:buChar char="•"/>
            </a:pPr>
            <a:r>
              <a:rPr lang="en-US" sz="2000" dirty="0">
                <a:latin typeface="+mn-lt"/>
              </a:rPr>
              <a:t>A</a:t>
            </a:r>
            <a:r>
              <a:rPr lang="en-US" sz="2000" dirty="0" smtClean="0">
                <a:latin typeface="+mn-lt"/>
              </a:rPr>
              <a:t>dds </a:t>
            </a:r>
            <a:r>
              <a:rPr lang="en-US" sz="2000" dirty="0">
                <a:latin typeface="+mn-lt"/>
              </a:rPr>
              <a:t>3 additional versions of SHA </a:t>
            </a:r>
          </a:p>
          <a:p>
            <a:pPr lvl="1">
              <a:lnSpc>
                <a:spcPct val="90000"/>
              </a:lnSpc>
              <a:buClr>
                <a:schemeClr val="accent6">
                  <a:lumMod val="60000"/>
                  <a:lumOff val="40000"/>
                </a:schemeClr>
              </a:buClr>
              <a:buSzPct val="140000"/>
              <a:buFont typeface="Arial" charset="0"/>
              <a:buChar char="•"/>
            </a:pPr>
            <a:r>
              <a:rPr lang="en-US" sz="2000" dirty="0">
                <a:latin typeface="+mn-lt"/>
              </a:rPr>
              <a:t>SHA-256, SHA-384, SHA-512</a:t>
            </a:r>
          </a:p>
          <a:p>
            <a:pPr lvl="1">
              <a:lnSpc>
                <a:spcPct val="90000"/>
              </a:lnSpc>
              <a:buClr>
                <a:schemeClr val="accent6">
                  <a:lumMod val="60000"/>
                  <a:lumOff val="40000"/>
                </a:schemeClr>
              </a:buClr>
              <a:buSzPct val="140000"/>
              <a:buFont typeface="Arial" charset="0"/>
              <a:buChar char="•"/>
            </a:pPr>
            <a:r>
              <a:rPr lang="en-US" sz="2000" dirty="0">
                <a:latin typeface="+mn-lt"/>
              </a:rPr>
              <a:t>W</a:t>
            </a:r>
            <a:r>
              <a:rPr lang="en-US" sz="2000" dirty="0" smtClean="0">
                <a:latin typeface="+mn-lt"/>
              </a:rPr>
              <a:t>ith </a:t>
            </a:r>
            <a:r>
              <a:rPr lang="en-US" sz="2000" dirty="0">
                <a:latin typeface="+mn-lt"/>
              </a:rPr>
              <a:t>256/384/512-bit hash values</a:t>
            </a:r>
          </a:p>
          <a:p>
            <a:pPr lvl="1">
              <a:lnSpc>
                <a:spcPct val="90000"/>
              </a:lnSpc>
              <a:buClr>
                <a:schemeClr val="accent6">
                  <a:lumMod val="60000"/>
                  <a:lumOff val="40000"/>
                </a:schemeClr>
              </a:buClr>
              <a:buSzPct val="140000"/>
              <a:buFont typeface="Arial" charset="0"/>
              <a:buChar char="•"/>
            </a:pPr>
            <a:r>
              <a:rPr lang="en-US" sz="2000" dirty="0">
                <a:latin typeface="+mn-lt"/>
              </a:rPr>
              <a:t>S</a:t>
            </a:r>
            <a:r>
              <a:rPr lang="en-US" sz="2000" dirty="0" smtClean="0">
                <a:latin typeface="+mn-lt"/>
              </a:rPr>
              <a:t>ame </a:t>
            </a:r>
            <a:r>
              <a:rPr lang="en-US" sz="2000" dirty="0">
                <a:latin typeface="+mn-lt"/>
              </a:rPr>
              <a:t>basic structure as SHA-1 but greater security</a:t>
            </a:r>
            <a:endParaRPr lang="en-US" sz="2000" dirty="0" smtClean="0">
              <a:latin typeface="+mn-lt"/>
            </a:endParaRPr>
          </a:p>
          <a:p>
            <a:pPr>
              <a:lnSpc>
                <a:spcPct val="90000"/>
              </a:lnSpc>
              <a:buClr>
                <a:schemeClr val="accent6">
                  <a:lumMod val="60000"/>
                  <a:lumOff val="40000"/>
                </a:schemeClr>
              </a:buClr>
              <a:buSzPct val="140000"/>
              <a:buFont typeface="Arial" charset="0"/>
              <a:buChar char="•"/>
            </a:pPr>
            <a:r>
              <a:rPr lang="en-US" sz="2800" dirty="0" smtClean="0">
                <a:latin typeface="+mn-lt"/>
              </a:rPr>
              <a:t>The most recent version is FIPS 180-4 which added two variants of SHA-512 with 224-bit and 256-bit hash sizes</a:t>
            </a:r>
            <a:endParaRPr lang="en-US" sz="28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637" y="1470958"/>
            <a:ext cx="8568952" cy="4540812"/>
          </a:xfrm>
          <a:prstGeom prst="rect">
            <a:avLst/>
          </a:prstGeom>
          <a:solidFill>
            <a:schemeClr val="tx1"/>
          </a:solidFill>
        </p:spPr>
      </p:pic>
      <p:sp>
        <p:nvSpPr>
          <p:cNvPr id="3" name="TextBox 2"/>
          <p:cNvSpPr txBox="1"/>
          <p:nvPr/>
        </p:nvSpPr>
        <p:spPr>
          <a:xfrm>
            <a:off x="441789" y="5650787"/>
            <a:ext cx="6925294" cy="1384995"/>
          </a:xfrm>
          <a:prstGeom prst="rect">
            <a:avLst/>
          </a:prstGeom>
          <a:noFill/>
        </p:spPr>
        <p:txBody>
          <a:bodyPr wrap="none" rtlCol="0">
            <a:spAutoFit/>
          </a:bodyPr>
          <a:lstStyle/>
          <a:p>
            <a:endParaRPr lang="en-US" sz="1400" i="1" dirty="0" smtClean="0">
              <a:latin typeface="+mn-lt"/>
            </a:endParaRPr>
          </a:p>
          <a:p>
            <a:endParaRPr lang="en-US" sz="1400" i="1" dirty="0">
              <a:latin typeface="+mn-lt"/>
            </a:endParaRPr>
          </a:p>
          <a:p>
            <a:r>
              <a:rPr lang="en-US" sz="1400" i="1" dirty="0" smtClean="0">
                <a:latin typeface="+mn-lt"/>
              </a:rPr>
              <a:t>Notes</a:t>
            </a:r>
            <a:r>
              <a:rPr lang="en-US" sz="1400" i="1" dirty="0">
                <a:latin typeface="+mn-lt"/>
              </a:rPr>
              <a:t>:</a:t>
            </a:r>
            <a:r>
              <a:rPr lang="en-US" sz="1400" dirty="0">
                <a:latin typeface="+mn-lt"/>
              </a:rPr>
              <a:t>	</a:t>
            </a:r>
            <a:r>
              <a:rPr lang="en-US" sz="1400" dirty="0" smtClean="0">
                <a:latin typeface="+mn-lt"/>
              </a:rPr>
              <a:t>1.  All </a:t>
            </a:r>
            <a:r>
              <a:rPr lang="en-US" sz="1400" dirty="0">
                <a:latin typeface="+mn-lt"/>
              </a:rPr>
              <a:t>sizes are measured in bits.</a:t>
            </a:r>
            <a:endParaRPr lang="en-US" sz="1400" b="1" dirty="0">
              <a:latin typeface="+mn-lt"/>
            </a:endParaRPr>
          </a:p>
          <a:p>
            <a:r>
              <a:rPr lang="en-US" sz="1400" dirty="0">
                <a:latin typeface="+mn-lt"/>
              </a:rPr>
              <a:t>	</a:t>
            </a:r>
            <a:r>
              <a:rPr lang="en-US" sz="1400" dirty="0" smtClean="0">
                <a:latin typeface="+mn-lt"/>
              </a:rPr>
              <a:t>2.  Security </a:t>
            </a:r>
            <a:r>
              <a:rPr lang="en-US" sz="1400" dirty="0">
                <a:latin typeface="+mn-lt"/>
              </a:rPr>
              <a:t>refers to the fact that a birthday attack on a message digest of </a:t>
            </a:r>
            <a:endParaRPr lang="en-US" sz="1400" dirty="0" smtClean="0">
              <a:latin typeface="+mn-lt"/>
            </a:endParaRPr>
          </a:p>
          <a:p>
            <a:r>
              <a:rPr lang="en-US" sz="1400" dirty="0">
                <a:latin typeface="+mn-lt"/>
              </a:rPr>
              <a:t>	</a:t>
            </a:r>
            <a:r>
              <a:rPr lang="en-US" sz="1400" dirty="0" smtClean="0">
                <a:latin typeface="+mn-lt"/>
              </a:rPr>
              <a:t>     size </a:t>
            </a:r>
            <a:r>
              <a:rPr lang="en-US" sz="1400" i="1" dirty="0">
                <a:latin typeface="+mn-lt"/>
              </a:rPr>
              <a:t>n</a:t>
            </a:r>
            <a:r>
              <a:rPr lang="en-US" sz="1400" dirty="0">
                <a:latin typeface="+mn-lt"/>
              </a:rPr>
              <a:t> produces a collision with a work factor of approximately 2</a:t>
            </a:r>
            <a:r>
              <a:rPr lang="en-US" sz="1400" b="1" i="1" baseline="30000" dirty="0">
                <a:latin typeface="+mn-lt"/>
              </a:rPr>
              <a:t>n</a:t>
            </a:r>
            <a:r>
              <a:rPr lang="en-US" sz="1400" b="1" baseline="30000" dirty="0">
                <a:latin typeface="+mn-lt"/>
              </a:rPr>
              <a:t>/2</a:t>
            </a:r>
            <a:r>
              <a:rPr lang="en-US" sz="1400" dirty="0">
                <a:latin typeface="+mn-lt"/>
              </a:rPr>
              <a:t>.</a:t>
            </a:r>
            <a:endParaRPr lang="en-US" sz="1400" b="1" dirty="0">
              <a:latin typeface="+mn-lt"/>
            </a:endParaRPr>
          </a:p>
          <a:p>
            <a:endParaRPr lang="en-US" sz="1400" dirty="0">
              <a:latin typeface="+mn-lt"/>
            </a:endParaRPr>
          </a:p>
        </p:txBody>
      </p:sp>
      <p:sp>
        <p:nvSpPr>
          <p:cNvPr id="5" name="TextBox 4"/>
          <p:cNvSpPr txBox="1"/>
          <p:nvPr/>
        </p:nvSpPr>
        <p:spPr>
          <a:xfrm>
            <a:off x="179512" y="0"/>
            <a:ext cx="8859203" cy="1477328"/>
          </a:xfrm>
          <a:prstGeom prst="rect">
            <a:avLst/>
          </a:prstGeom>
          <a:noFill/>
        </p:spPr>
        <p:txBody>
          <a:bodyPr wrap="square" rtlCol="0">
            <a:spAutoFit/>
          </a:bodyPr>
          <a:lstStyle/>
          <a:p>
            <a:pPr algn="ctr"/>
            <a:r>
              <a:rPr lang="en-US" sz="3600" dirty="0">
                <a:solidFill>
                  <a:schemeClr val="accent6">
                    <a:lumMod val="40000"/>
                    <a:lumOff val="60000"/>
                  </a:schemeClr>
                </a:solidFill>
                <a:latin typeface="+mn-lt"/>
              </a:rPr>
              <a:t>Table 21.1 </a:t>
            </a:r>
            <a:endParaRPr lang="en-US" sz="3600" dirty="0" smtClean="0">
              <a:solidFill>
                <a:schemeClr val="accent6">
                  <a:lumMod val="40000"/>
                  <a:lumOff val="60000"/>
                </a:schemeClr>
              </a:solidFill>
              <a:latin typeface="+mn-lt"/>
            </a:endParaRPr>
          </a:p>
          <a:p>
            <a:pPr algn="ctr"/>
            <a:r>
              <a:rPr lang="en-US" sz="3600" dirty="0" smtClean="0">
                <a:solidFill>
                  <a:schemeClr val="accent6">
                    <a:lumMod val="40000"/>
                    <a:lumOff val="60000"/>
                  </a:schemeClr>
                </a:solidFill>
                <a:latin typeface="+mn-lt"/>
              </a:rPr>
              <a:t>Comparison </a:t>
            </a:r>
            <a:r>
              <a:rPr lang="en-US" sz="3600" dirty="0">
                <a:solidFill>
                  <a:schemeClr val="accent6">
                    <a:lumMod val="40000"/>
                    <a:lumOff val="60000"/>
                  </a:schemeClr>
                </a:solidFill>
                <a:latin typeface="+mn-lt"/>
              </a:rPr>
              <a:t>of SHA Parameters</a:t>
            </a:r>
          </a:p>
          <a:p>
            <a:endParaRPr lang="en-US" dirty="0">
              <a:solidFill>
                <a:schemeClr val="accent6">
                  <a:lumMod val="40000"/>
                  <a:lumOff val="60000"/>
                </a:schemeClr>
              </a:solidFill>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xmlns="" val="0"/>
              </a:ext>
            </a:extLst>
          </a:blip>
          <a:srcRect l="1913" t="5366" b="3765"/>
          <a:stretch/>
        </p:blipFill>
        <p:spPr>
          <a:xfrm>
            <a:off x="179512" y="332656"/>
            <a:ext cx="8705320" cy="623184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xmlns=""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71400"/>
            <a:ext cx="8229600" cy="1600200"/>
          </a:xfrm>
        </p:spPr>
        <p:txBody>
          <a:bodyPr/>
          <a:lstStyle/>
          <a:p>
            <a:r>
              <a:rPr lang="en-US" dirty="0">
                <a:solidFill>
                  <a:schemeClr val="accent6">
                    <a:lumMod val="40000"/>
                    <a:lumOff val="60000"/>
                  </a:schemeClr>
                </a:solidFill>
              </a:rPr>
              <a:t>SHA-3</a:t>
            </a:r>
          </a:p>
        </p:txBody>
      </p:sp>
      <p:sp>
        <p:nvSpPr>
          <p:cNvPr id="217091" name="Rectangle 3"/>
          <p:cNvSpPr>
            <a:spLocks noGrp="1" noChangeArrowheads="1"/>
          </p:cNvSpPr>
          <p:nvPr>
            <p:ph idx="1"/>
          </p:nvPr>
        </p:nvSpPr>
        <p:spPr>
          <a:xfrm>
            <a:off x="457200" y="1752600"/>
            <a:ext cx="8229600" cy="2324472"/>
          </a:xfrm>
        </p:spPr>
        <p:txBody>
          <a:bodyPr>
            <a:normAutofit/>
          </a:bodyPr>
          <a:lstStyle/>
          <a:p>
            <a:pPr>
              <a:lnSpc>
                <a:spcPct val="90000"/>
              </a:lnSpc>
              <a:spcAft>
                <a:spcPts val="1200"/>
              </a:spcAft>
              <a:buClr>
                <a:schemeClr val="accent6">
                  <a:lumMod val="60000"/>
                  <a:lumOff val="40000"/>
                </a:schemeClr>
              </a:buClr>
              <a:buSzPct val="140000"/>
            </a:pPr>
            <a:r>
              <a:rPr lang="en-US" sz="2400" dirty="0" smtClean="0">
                <a:latin typeface="+mn-lt"/>
              </a:rPr>
              <a:t>SHA-2 shares same structure and mathematical operations as its predecessors and causes concern</a:t>
            </a:r>
          </a:p>
          <a:p>
            <a:pPr>
              <a:lnSpc>
                <a:spcPct val="90000"/>
              </a:lnSpc>
              <a:spcAft>
                <a:spcPts val="1200"/>
              </a:spcAft>
              <a:buClr>
                <a:schemeClr val="accent6">
                  <a:lumMod val="60000"/>
                  <a:lumOff val="40000"/>
                </a:schemeClr>
              </a:buClr>
              <a:buSzPct val="140000"/>
            </a:pPr>
            <a:r>
              <a:rPr lang="en-US" dirty="0">
                <a:latin typeface="+mn-lt"/>
              </a:rPr>
              <a:t>D</a:t>
            </a:r>
            <a:r>
              <a:rPr lang="en-US" dirty="0" smtClean="0">
                <a:latin typeface="+mn-lt"/>
              </a:rPr>
              <a:t>ue to time required to replace SHA-2 should it become vulnerable, NIST announced in 2007 a competition to produce SHA-3</a:t>
            </a:r>
          </a:p>
        </p:txBody>
      </p:sp>
      <p:graphicFrame>
        <p:nvGraphicFramePr>
          <p:cNvPr id="4" name="Diagram 3"/>
          <p:cNvGraphicFramePr/>
          <p:nvPr>
            <p:extLst>
              <p:ext uri="{D42A27DB-BD31-4B8C-83A1-F6EECF244321}">
                <p14:modId xmlns:p14="http://schemas.microsoft.com/office/powerpoint/2010/main" xmlns="" val="968324625"/>
              </p:ext>
            </p:extLst>
          </p:nvPr>
        </p:nvGraphicFramePr>
        <p:xfrm>
          <a:off x="899592" y="4149080"/>
          <a:ext cx="7344816" cy="247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61108" y="-171400"/>
            <a:ext cx="8229600" cy="1600200"/>
          </a:xfrm>
        </p:spPr>
        <p:txBody>
          <a:bodyPr/>
          <a:lstStyle/>
          <a:p>
            <a:r>
              <a:rPr lang="en-US" dirty="0">
                <a:solidFill>
                  <a:schemeClr val="accent6">
                    <a:lumMod val="40000"/>
                    <a:lumOff val="60000"/>
                  </a:schemeClr>
                </a:solidFill>
              </a:rPr>
              <a:t>HMAC</a:t>
            </a:r>
          </a:p>
        </p:txBody>
      </p:sp>
      <p:sp>
        <p:nvSpPr>
          <p:cNvPr id="219139" name="Rectangle 3"/>
          <p:cNvSpPr>
            <a:spLocks noGrp="1" noChangeArrowheads="1"/>
          </p:cNvSpPr>
          <p:nvPr>
            <p:ph idx="1"/>
          </p:nvPr>
        </p:nvSpPr>
        <p:spPr>
          <a:xfrm>
            <a:off x="467544" y="1916832"/>
            <a:ext cx="8229600" cy="4788024"/>
          </a:xfrm>
        </p:spPr>
        <p:txBody>
          <a:bodyPr>
            <a:normAutofit/>
          </a:bodyPr>
          <a:lstStyle/>
          <a:p>
            <a:pPr>
              <a:lnSpc>
                <a:spcPct val="90000"/>
              </a:lnSpc>
              <a:buClr>
                <a:schemeClr val="accent6">
                  <a:lumMod val="60000"/>
                  <a:lumOff val="40000"/>
                </a:schemeClr>
              </a:buClr>
              <a:buSzPct val="140000"/>
              <a:buFont typeface="Arial" charset="0"/>
              <a:buChar char="•"/>
            </a:pPr>
            <a:r>
              <a:rPr lang="en-US" sz="2800" dirty="0">
                <a:latin typeface="+mn-lt"/>
              </a:rPr>
              <a:t>I</a:t>
            </a:r>
            <a:r>
              <a:rPr lang="en-US" sz="2800" dirty="0" smtClean="0">
                <a:latin typeface="+mn-lt"/>
              </a:rPr>
              <a:t>nterest in developing a MAC derived from a cryptographic hash code</a:t>
            </a:r>
          </a:p>
          <a:p>
            <a:pPr lvl="1">
              <a:lnSpc>
                <a:spcPct val="90000"/>
              </a:lnSpc>
              <a:buClr>
                <a:schemeClr val="accent6">
                  <a:lumMod val="60000"/>
                  <a:lumOff val="40000"/>
                </a:schemeClr>
              </a:buClr>
              <a:buSzPct val="140000"/>
              <a:buFont typeface="Arial" charset="0"/>
              <a:buChar char="•"/>
            </a:pPr>
            <a:r>
              <a:rPr lang="en-US" sz="2000" dirty="0">
                <a:latin typeface="+mn-lt"/>
              </a:rPr>
              <a:t>C</a:t>
            </a:r>
            <a:r>
              <a:rPr lang="en-US" sz="2000" dirty="0" smtClean="0">
                <a:latin typeface="+mn-lt"/>
              </a:rPr>
              <a:t>ryptographic hash functions generally execute faster</a:t>
            </a:r>
          </a:p>
          <a:p>
            <a:pPr lvl="1">
              <a:lnSpc>
                <a:spcPct val="90000"/>
              </a:lnSpc>
              <a:buClr>
                <a:schemeClr val="accent6">
                  <a:lumMod val="60000"/>
                  <a:lumOff val="40000"/>
                </a:schemeClr>
              </a:buClr>
              <a:buSzPct val="140000"/>
              <a:buFont typeface="Arial" charset="0"/>
              <a:buChar char="•"/>
            </a:pPr>
            <a:r>
              <a:rPr lang="en-US" sz="2000" dirty="0">
                <a:latin typeface="+mn-lt"/>
              </a:rPr>
              <a:t>L</a:t>
            </a:r>
            <a:r>
              <a:rPr lang="en-US" sz="2000" dirty="0" smtClean="0">
                <a:latin typeface="+mn-lt"/>
              </a:rPr>
              <a:t>ibrary code is widely available</a:t>
            </a:r>
          </a:p>
          <a:p>
            <a:pPr lvl="1">
              <a:buClr>
                <a:schemeClr val="accent6">
                  <a:lumMod val="60000"/>
                  <a:lumOff val="40000"/>
                </a:schemeClr>
              </a:buClr>
              <a:buSzPct val="140000"/>
              <a:buFont typeface="Arial" charset="0"/>
              <a:buChar char="•"/>
            </a:pPr>
            <a:r>
              <a:rPr lang="en-US" sz="2000" dirty="0" smtClean="0">
                <a:latin typeface="+mn-lt"/>
              </a:rPr>
              <a:t>SHA-1 was not deigned for use as a MAC because it does not rely on a secret key</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Issued as RFC2014</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Has been chosen as the mandatory-to-implement MAC for IP security</a:t>
            </a:r>
          </a:p>
          <a:p>
            <a:pPr lvl="1">
              <a:lnSpc>
                <a:spcPct val="90000"/>
              </a:lnSpc>
              <a:buClr>
                <a:schemeClr val="accent6">
                  <a:lumMod val="60000"/>
                  <a:lumOff val="40000"/>
                </a:schemeClr>
              </a:buClr>
              <a:buSzPct val="140000"/>
              <a:buFont typeface="Arial" charset="0"/>
              <a:buChar char="•"/>
            </a:pPr>
            <a:r>
              <a:rPr lang="en-US" sz="2000" dirty="0">
                <a:latin typeface="+mn-lt"/>
              </a:rPr>
              <a:t>Used in other Internet protocols such as Transport Layer Security (TLS) and Secure Electronic Transaction (SET)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5349</TotalTime>
  <Words>4400</Words>
  <Application>Microsoft Office PowerPoint</Application>
  <PresentationFormat>On-screen Show (4:3)</PresentationFormat>
  <Paragraphs>650</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Executive</vt:lpstr>
      <vt:lpstr>Document</vt:lpstr>
      <vt:lpstr>Slide 1</vt:lpstr>
      <vt:lpstr>Chapter 21</vt:lpstr>
      <vt:lpstr>Slide 3</vt:lpstr>
      <vt:lpstr>Secure Hash Algorithm (SHA)</vt:lpstr>
      <vt:lpstr>Slide 5</vt:lpstr>
      <vt:lpstr>Slide 6</vt:lpstr>
      <vt:lpstr>Slide 7</vt:lpstr>
      <vt:lpstr>SHA-3</vt:lpstr>
      <vt:lpstr>HMAC</vt:lpstr>
      <vt:lpstr>HMAC Design Objectives</vt:lpstr>
      <vt:lpstr>Slide 11</vt:lpstr>
      <vt:lpstr>Security of HMAC</vt:lpstr>
      <vt:lpstr>Slide 13</vt:lpstr>
      <vt:lpstr>Slide 14</vt:lpstr>
      <vt:lpstr>RSA Public-Key Encryption</vt:lpstr>
      <vt:lpstr>Slide 16</vt:lpstr>
      <vt:lpstr>Slide 17</vt:lpstr>
      <vt:lpstr>Security of RSA</vt:lpstr>
      <vt:lpstr>Slide 19</vt:lpstr>
      <vt:lpstr>Timing Attacks</vt:lpstr>
      <vt:lpstr>Timing Attack Countermeasures</vt:lpstr>
      <vt:lpstr>Diffie-Hellman Key Exchange</vt:lpstr>
      <vt:lpstr>Slide 23</vt:lpstr>
      <vt:lpstr>Diffie-Hellman Example</vt:lpstr>
      <vt:lpstr>Slide 25</vt:lpstr>
      <vt:lpstr>Man-in-the-Middle Attack</vt:lpstr>
      <vt:lpstr>Other Public-Key Algorithms</vt:lpstr>
      <vt:lpstr>Summary</vt:lpstr>
    </vt:vector>
  </TitlesOfParts>
  <Manager/>
  <Company>Computer Science,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20 Lecture Overheads</dc:subject>
  <dc:creator>Dr Lawrie Brown</dc:creator>
  <cp:keywords/>
  <dc:description/>
  <cp:lastModifiedBy>admin</cp:lastModifiedBy>
  <cp:revision>119</cp:revision>
  <cp:lastPrinted>2007-07-13T01:03:27Z</cp:lastPrinted>
  <dcterms:created xsi:type="dcterms:W3CDTF">2012-04-30T21:36:06Z</dcterms:created>
  <dcterms:modified xsi:type="dcterms:W3CDTF">2018-02-06T10:10:03Z</dcterms:modified>
  <cp:category/>
</cp:coreProperties>
</file>