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layout8.xml" ContentType="application/vnd.openxmlformats-officedocument.drawingml.diagramLayout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33.xml" ContentType="application/vnd.openxmlformats-officedocument.presentationml.notesSlide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31.xml" ContentType="application/vnd.openxmlformats-officedocument.presentationml.notesSlide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1"/>
  </p:notesMasterIdLst>
  <p:sldIdLst>
    <p:sldId id="414" r:id="rId2"/>
    <p:sldId id="412" r:id="rId3"/>
    <p:sldId id="400" r:id="rId4"/>
    <p:sldId id="359" r:id="rId5"/>
    <p:sldId id="401" r:id="rId6"/>
    <p:sldId id="364" r:id="rId7"/>
    <p:sldId id="363" r:id="rId8"/>
    <p:sldId id="365" r:id="rId9"/>
    <p:sldId id="366" r:id="rId10"/>
    <p:sldId id="367" r:id="rId11"/>
    <p:sldId id="407" r:id="rId12"/>
    <p:sldId id="368" r:id="rId13"/>
    <p:sldId id="370" r:id="rId14"/>
    <p:sldId id="371" r:id="rId15"/>
    <p:sldId id="372" r:id="rId16"/>
    <p:sldId id="373" r:id="rId17"/>
    <p:sldId id="402" r:id="rId18"/>
    <p:sldId id="374" r:id="rId19"/>
    <p:sldId id="376" r:id="rId20"/>
    <p:sldId id="403" r:id="rId21"/>
    <p:sldId id="404" r:id="rId22"/>
    <p:sldId id="405" r:id="rId23"/>
    <p:sldId id="378" r:id="rId24"/>
    <p:sldId id="379" r:id="rId25"/>
    <p:sldId id="380" r:id="rId26"/>
    <p:sldId id="381" r:id="rId27"/>
    <p:sldId id="406" r:id="rId28"/>
    <p:sldId id="382" r:id="rId29"/>
    <p:sldId id="383" r:id="rId30"/>
    <p:sldId id="408" r:id="rId31"/>
    <p:sldId id="409" r:id="rId32"/>
    <p:sldId id="386" r:id="rId33"/>
    <p:sldId id="410" r:id="rId34"/>
    <p:sldId id="389" r:id="rId35"/>
    <p:sldId id="390" r:id="rId36"/>
    <p:sldId id="391" r:id="rId37"/>
    <p:sldId id="392" r:id="rId38"/>
    <p:sldId id="393" r:id="rId39"/>
    <p:sldId id="413" r:id="rId4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4" autoAdjust="0"/>
    <p:restoredTop sz="67318" autoAdjust="0"/>
  </p:normalViewPr>
  <p:slideViewPr>
    <p:cSldViewPr>
      <p:cViewPr varScale="1">
        <p:scale>
          <a:sx n="48" d="100"/>
          <a:sy n="48" d="100"/>
        </p:scale>
        <p:origin x="-13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8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81671-55DA-424B-A202-D35E05CCDA29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FC8C6-6D0D-8D42-84DC-0609BE92D8E8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Execution of code chosen by attacker</a:t>
          </a:r>
          <a:endParaRPr lang="en-US" b="1" dirty="0">
            <a:solidFill>
              <a:schemeClr val="bg1"/>
            </a:solidFill>
          </a:endParaRPr>
        </a:p>
      </dgm:t>
    </dgm:pt>
    <dgm:pt modelId="{64C44398-5768-774B-A52D-29C9F52F4094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Memory access violations</a:t>
          </a:r>
        </a:p>
      </dgm:t>
    </dgm:pt>
    <dgm:pt modelId="{D330467E-310F-334E-9132-B235A85FF81E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Unexpected transfer of control</a:t>
          </a:r>
          <a:endParaRPr lang="en-US" b="1" dirty="0">
            <a:solidFill>
              <a:schemeClr val="bg1"/>
            </a:solidFill>
          </a:endParaRPr>
        </a:p>
      </dgm:t>
    </dgm:pt>
    <dgm:pt modelId="{460C503E-9CB9-D646-8889-A33342E1C4ED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Corruption of program data</a:t>
          </a:r>
          <a:endParaRPr lang="en-US" b="1" dirty="0">
            <a:solidFill>
              <a:schemeClr val="bg1"/>
            </a:solidFill>
          </a:endParaRPr>
        </a:p>
      </dgm:t>
    </dgm:pt>
    <dgm:pt modelId="{C4A9EC72-11A8-FD44-AF7E-BEA6EFE66B14}" type="sibTrans" cxnId="{B030638C-6241-244A-B022-C36577DC6B20}">
      <dgm:prSet/>
      <dgm:spPr/>
      <dgm:t>
        <a:bodyPr/>
        <a:lstStyle/>
        <a:p>
          <a:endParaRPr lang="en-US"/>
        </a:p>
      </dgm:t>
    </dgm:pt>
    <dgm:pt modelId="{FAC1E775-43A2-1B47-90FF-74549CB1D0C5}" type="parTrans" cxnId="{B030638C-6241-244A-B022-C36577DC6B20}">
      <dgm:prSet/>
      <dgm:spPr/>
      <dgm:t>
        <a:bodyPr/>
        <a:lstStyle/>
        <a:p>
          <a:endParaRPr lang="en-US"/>
        </a:p>
      </dgm:t>
    </dgm:pt>
    <dgm:pt modelId="{02C44827-B7DE-DC47-B12D-71D4B26965BE}" type="sibTrans" cxnId="{CACF1BCA-3B5A-DC41-952F-44566A245D03}">
      <dgm:prSet/>
      <dgm:spPr/>
      <dgm:t>
        <a:bodyPr/>
        <a:lstStyle/>
        <a:p>
          <a:endParaRPr lang="en-US"/>
        </a:p>
      </dgm:t>
    </dgm:pt>
    <dgm:pt modelId="{077304AF-D2F7-F54D-9816-92E7951992AA}" type="parTrans" cxnId="{CACF1BCA-3B5A-DC41-952F-44566A245D03}">
      <dgm:prSet/>
      <dgm:spPr/>
      <dgm:t>
        <a:bodyPr/>
        <a:lstStyle/>
        <a:p>
          <a:endParaRPr lang="en-US"/>
        </a:p>
      </dgm:t>
    </dgm:pt>
    <dgm:pt modelId="{158DE0DB-773B-D94A-89BE-6CC7EC4D1D19}" type="sibTrans" cxnId="{BB953E71-E176-B642-8223-7A532AB4D9C3}">
      <dgm:prSet/>
      <dgm:spPr/>
      <dgm:t>
        <a:bodyPr/>
        <a:lstStyle/>
        <a:p>
          <a:endParaRPr lang="en-US"/>
        </a:p>
      </dgm:t>
    </dgm:pt>
    <dgm:pt modelId="{0D53CA49-614B-6D44-B68B-139578905001}" type="parTrans" cxnId="{BB953E71-E176-B642-8223-7A532AB4D9C3}">
      <dgm:prSet/>
      <dgm:spPr/>
      <dgm:t>
        <a:bodyPr/>
        <a:lstStyle/>
        <a:p>
          <a:endParaRPr lang="en-US"/>
        </a:p>
      </dgm:t>
    </dgm:pt>
    <dgm:pt modelId="{4DE2C567-1196-454B-A572-FE927620D71D}" type="sibTrans" cxnId="{08FD5E89-7646-7749-8675-3A16D7950E77}">
      <dgm:prSet/>
      <dgm:spPr/>
      <dgm:t>
        <a:bodyPr/>
        <a:lstStyle/>
        <a:p>
          <a:endParaRPr lang="en-US"/>
        </a:p>
      </dgm:t>
    </dgm:pt>
    <dgm:pt modelId="{99F499C5-299F-7E4C-B557-86494F7C54FF}" type="parTrans" cxnId="{08FD5E89-7646-7749-8675-3A16D7950E77}">
      <dgm:prSet/>
      <dgm:spPr/>
      <dgm:t>
        <a:bodyPr/>
        <a:lstStyle/>
        <a:p>
          <a:endParaRPr lang="en-US"/>
        </a:p>
      </dgm:t>
    </dgm:pt>
    <dgm:pt modelId="{2FCD5CC2-991E-4444-95F8-69883EC83D52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Consequences:</a:t>
          </a:r>
          <a:endParaRPr lang="en-US" b="1" dirty="0">
            <a:solidFill>
              <a:schemeClr val="bg1"/>
            </a:solidFill>
          </a:endParaRPr>
        </a:p>
      </dgm:t>
    </dgm:pt>
    <dgm:pt modelId="{D1B113CB-B2C7-8347-8ABC-7C1BA06CCAB6}" type="sibTrans" cxnId="{1A6EAA0A-4706-0846-A402-606D649CE25D}">
      <dgm:prSet/>
      <dgm:spPr/>
      <dgm:t>
        <a:bodyPr/>
        <a:lstStyle/>
        <a:p>
          <a:endParaRPr lang="en-US"/>
        </a:p>
      </dgm:t>
    </dgm:pt>
    <dgm:pt modelId="{98941333-0275-4644-ADCC-07770A7B4BF8}" type="parTrans" cxnId="{1A6EAA0A-4706-0846-A402-606D649CE25D}">
      <dgm:prSet/>
      <dgm:spPr/>
      <dgm:t>
        <a:bodyPr/>
        <a:lstStyle/>
        <a:p>
          <a:endParaRPr lang="en-US"/>
        </a:p>
      </dgm:t>
    </dgm:pt>
    <dgm:pt modelId="{4118C69E-E8C8-B447-8AB1-B36A1C9DF70E}" type="pres">
      <dgm:prSet presAssocID="{94281671-55DA-424B-A202-D35E05CCDA2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1667B5-0A91-4444-B7DA-8CAA8E1CF0D8}" type="pres">
      <dgm:prSet presAssocID="{2FCD5CC2-991E-4444-95F8-69883EC83D52}" presName="upArrow" presStyleLbl="node1" presStyleIdx="0" presStyleCnt="1" custFlipVert="1" custFlipHor="1" custScaleX="302276" custScaleY="100000" custLinFactNeighborX="51732" custLinFactNeighborY="-2242"/>
      <dgm:spPr>
        <a:solidFill>
          <a:schemeClr val="tx1"/>
        </a:solidFill>
        <a:ln w="28575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E780F3E-3E2D-1640-A624-4C45984A93A2}" type="pres">
      <dgm:prSet presAssocID="{2FCD5CC2-991E-4444-95F8-69883EC83D52}" presName="upArrowText" presStyleLbl="revTx" presStyleIdx="0" presStyleCnt="1" custScaleY="90769" custLinFactNeighborX="-57767" custLinFactNeighborY="-46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6EAA0A-4706-0846-A402-606D649CE25D}" srcId="{94281671-55DA-424B-A202-D35E05CCDA29}" destId="{2FCD5CC2-991E-4444-95F8-69883EC83D52}" srcOrd="0" destOrd="0" parTransId="{98941333-0275-4644-ADCC-07770A7B4BF8}" sibTransId="{D1B113CB-B2C7-8347-8ABC-7C1BA06CCAB6}"/>
    <dgm:cxn modelId="{6A22A613-C0B2-384F-A28F-E9C48DD20D93}" type="presOf" srcId="{2FCD5CC2-991E-4444-95F8-69883EC83D52}" destId="{BE780F3E-3E2D-1640-A624-4C45984A93A2}" srcOrd="0" destOrd="0" presId="urn:microsoft.com/office/officeart/2005/8/layout/arrow4"/>
    <dgm:cxn modelId="{B030638C-6241-244A-B022-C36577DC6B20}" srcId="{2FCD5CC2-991E-4444-95F8-69883EC83D52}" destId="{518FC8C6-6D0D-8D42-84DC-0609BE92D8E8}" srcOrd="3" destOrd="0" parTransId="{FAC1E775-43A2-1B47-90FF-74549CB1D0C5}" sibTransId="{C4A9EC72-11A8-FD44-AF7E-BEA6EFE66B14}"/>
    <dgm:cxn modelId="{CACF1BCA-3B5A-DC41-952F-44566A245D03}" srcId="{2FCD5CC2-991E-4444-95F8-69883EC83D52}" destId="{64C44398-5768-774B-A52D-29C9F52F4094}" srcOrd="2" destOrd="0" parTransId="{077304AF-D2F7-F54D-9816-92E7951992AA}" sibTransId="{02C44827-B7DE-DC47-B12D-71D4B26965BE}"/>
    <dgm:cxn modelId="{7889FDE5-9833-6B4D-84C1-12AE261DDEB9}" type="presOf" srcId="{460C503E-9CB9-D646-8889-A33342E1C4ED}" destId="{BE780F3E-3E2D-1640-A624-4C45984A93A2}" srcOrd="0" destOrd="1" presId="urn:microsoft.com/office/officeart/2005/8/layout/arrow4"/>
    <dgm:cxn modelId="{E264C5D8-82AC-CE4B-AFD7-E054EA4378D3}" type="presOf" srcId="{D330467E-310F-334E-9132-B235A85FF81E}" destId="{BE780F3E-3E2D-1640-A624-4C45984A93A2}" srcOrd="0" destOrd="2" presId="urn:microsoft.com/office/officeart/2005/8/layout/arrow4"/>
    <dgm:cxn modelId="{08FD5E89-7646-7749-8675-3A16D7950E77}" srcId="{2FCD5CC2-991E-4444-95F8-69883EC83D52}" destId="{460C503E-9CB9-D646-8889-A33342E1C4ED}" srcOrd="0" destOrd="0" parTransId="{99F499C5-299F-7E4C-B557-86494F7C54FF}" sibTransId="{4DE2C567-1196-454B-A572-FE927620D71D}"/>
    <dgm:cxn modelId="{B1CDBEF9-E0F8-4449-B6D9-BAEC4D45EA2F}" type="presOf" srcId="{64C44398-5768-774B-A52D-29C9F52F4094}" destId="{BE780F3E-3E2D-1640-A624-4C45984A93A2}" srcOrd="0" destOrd="3" presId="urn:microsoft.com/office/officeart/2005/8/layout/arrow4"/>
    <dgm:cxn modelId="{F5E74260-DE35-104E-93B8-356E156D839A}" type="presOf" srcId="{518FC8C6-6D0D-8D42-84DC-0609BE92D8E8}" destId="{BE780F3E-3E2D-1640-A624-4C45984A93A2}" srcOrd="0" destOrd="4" presId="urn:microsoft.com/office/officeart/2005/8/layout/arrow4"/>
    <dgm:cxn modelId="{C1D8618C-2A24-164E-AF3E-1F13FABFF218}" type="presOf" srcId="{94281671-55DA-424B-A202-D35E05CCDA29}" destId="{4118C69E-E8C8-B447-8AB1-B36A1C9DF70E}" srcOrd="0" destOrd="0" presId="urn:microsoft.com/office/officeart/2005/8/layout/arrow4"/>
    <dgm:cxn modelId="{BB953E71-E176-B642-8223-7A532AB4D9C3}" srcId="{2FCD5CC2-991E-4444-95F8-69883EC83D52}" destId="{D330467E-310F-334E-9132-B235A85FF81E}" srcOrd="1" destOrd="0" parTransId="{0D53CA49-614B-6D44-B68B-139578905001}" sibTransId="{158DE0DB-773B-D94A-89BE-6CC7EC4D1D19}"/>
    <dgm:cxn modelId="{5A4B46B3-461F-8845-B750-84A4E86D1A4F}" type="presParOf" srcId="{4118C69E-E8C8-B447-8AB1-B36A1C9DF70E}" destId="{5E1667B5-0A91-4444-B7DA-8CAA8E1CF0D8}" srcOrd="0" destOrd="0" presId="urn:microsoft.com/office/officeart/2005/8/layout/arrow4"/>
    <dgm:cxn modelId="{71C97ADC-7CB7-594F-A147-6D5BC019734E}" type="presParOf" srcId="{4118C69E-E8C8-B447-8AB1-B36A1C9DF70E}" destId="{BE780F3E-3E2D-1640-A624-4C45984A93A2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A4F7A-66F2-2546-8F31-929CBC0E9D0D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1F3A9-C990-7741-9276-682F59D6F3FC}">
      <dgm:prSet phldrT="[Text]"/>
      <dgm:spPr>
        <a:solidFill>
          <a:schemeClr val="accent3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b="1" i="0" dirty="0" smtClean="0">
              <a:solidFill>
                <a:srgbClr val="000000"/>
              </a:solidFill>
              <a:latin typeface="+mj-lt"/>
            </a:rPr>
            <a:t>Modern high-level languages have a strong notion of type and valid operations</a:t>
          </a:r>
          <a:endParaRPr lang="en-US" b="1" i="0" dirty="0">
            <a:solidFill>
              <a:srgbClr val="000000"/>
            </a:solidFill>
            <a:latin typeface="+mj-lt"/>
          </a:endParaRPr>
        </a:p>
      </dgm:t>
    </dgm:pt>
    <dgm:pt modelId="{5ABCB9AA-7050-A440-BD0D-F48C92D5F651}" type="parTrans" cxnId="{74B78F2E-BFDB-0E43-8C83-3F6BF4A89BBA}">
      <dgm:prSet/>
      <dgm:spPr/>
      <dgm:t>
        <a:bodyPr/>
        <a:lstStyle/>
        <a:p>
          <a:endParaRPr lang="en-US"/>
        </a:p>
      </dgm:t>
    </dgm:pt>
    <dgm:pt modelId="{50675C70-074C-0C47-BE6E-0FFB82BD1AA7}" type="sibTrans" cxnId="{74B78F2E-BFDB-0E43-8C83-3F6BF4A89BBA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283309A8-2F9D-E24D-A140-61087B4DE478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Not vulnerable to buffer overflows</a:t>
          </a:r>
        </a:p>
      </dgm:t>
    </dgm:pt>
    <dgm:pt modelId="{AEC8CBEF-89A6-AF46-A528-F940723F43A8}" type="parTrans" cxnId="{CC1B61CA-6D45-6549-895E-06A3AE23A2B5}">
      <dgm:prSet/>
      <dgm:spPr/>
      <dgm:t>
        <a:bodyPr/>
        <a:lstStyle/>
        <a:p>
          <a:endParaRPr lang="en-US"/>
        </a:p>
      </dgm:t>
    </dgm:pt>
    <dgm:pt modelId="{785E1BD3-857B-7046-A608-D8799BD38753}" type="sibTrans" cxnId="{CC1B61CA-6D45-6549-895E-06A3AE23A2B5}">
      <dgm:prSet/>
      <dgm:spPr/>
      <dgm:t>
        <a:bodyPr/>
        <a:lstStyle/>
        <a:p>
          <a:endParaRPr lang="en-US"/>
        </a:p>
      </dgm:t>
    </dgm:pt>
    <dgm:pt modelId="{A40A5C20-7874-4D42-8FBF-03F6C17FEA0E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Does incur overhead, some limits on use</a:t>
          </a:r>
        </a:p>
      </dgm:t>
    </dgm:pt>
    <dgm:pt modelId="{4FD386A7-C2EE-BD4A-8766-0AFFC356292F}" type="parTrans" cxnId="{214E0760-3072-F840-A9CD-025B6C6F92CC}">
      <dgm:prSet/>
      <dgm:spPr/>
      <dgm:t>
        <a:bodyPr/>
        <a:lstStyle/>
        <a:p>
          <a:endParaRPr lang="en-US"/>
        </a:p>
      </dgm:t>
    </dgm:pt>
    <dgm:pt modelId="{8FA38491-DD76-784B-AAEB-D8C757A749BB}" type="sibTrans" cxnId="{214E0760-3072-F840-A9CD-025B6C6F92CC}">
      <dgm:prSet/>
      <dgm:spPr/>
      <dgm:t>
        <a:bodyPr/>
        <a:lstStyle/>
        <a:p>
          <a:endParaRPr lang="en-US"/>
        </a:p>
      </dgm:t>
    </dgm:pt>
    <dgm:pt modelId="{589FFEDB-74A5-A042-93D2-FE60D842BA7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b="1" i="0" dirty="0" smtClean="0">
              <a:solidFill>
                <a:srgbClr val="000000"/>
              </a:solidFill>
              <a:latin typeface="+mj-lt"/>
            </a:rPr>
            <a:t>C and related languages have high-level control structures, but allow direct access to memory</a:t>
          </a:r>
          <a:endParaRPr lang="en-US" b="1" i="0" dirty="0">
            <a:solidFill>
              <a:srgbClr val="000000"/>
            </a:solidFill>
            <a:latin typeface="+mj-lt"/>
          </a:endParaRPr>
        </a:p>
      </dgm:t>
    </dgm:pt>
    <dgm:pt modelId="{A79B0172-68AD-AC4D-81E9-0FC4AFA87F1F}" type="parTrans" cxnId="{2FFBBAF0-017C-EA44-BB90-76C6B4CE5093}">
      <dgm:prSet/>
      <dgm:spPr/>
      <dgm:t>
        <a:bodyPr/>
        <a:lstStyle/>
        <a:p>
          <a:endParaRPr lang="en-US"/>
        </a:p>
      </dgm:t>
    </dgm:pt>
    <dgm:pt modelId="{616EF3C3-EFA0-FD43-8DA9-B033FDAEAADF}" type="sibTrans" cxnId="{2FFBBAF0-017C-EA44-BB90-76C6B4CE5093}">
      <dgm:prSet/>
      <dgm:spPr/>
      <dgm:t>
        <a:bodyPr/>
        <a:lstStyle/>
        <a:p>
          <a:endParaRPr lang="en-US"/>
        </a:p>
      </dgm:t>
    </dgm:pt>
    <dgm:pt modelId="{910438EC-FFAE-3344-8C02-D48F40D3D728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Hence are vulnerable to buffer overflow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EAE88D27-1554-9C49-8BB4-6585FC6B94B7}" type="parTrans" cxnId="{6E9E77E4-4BC2-E34C-A6AC-88CC77379783}">
      <dgm:prSet/>
      <dgm:spPr/>
      <dgm:t>
        <a:bodyPr/>
        <a:lstStyle/>
        <a:p>
          <a:endParaRPr lang="en-US"/>
        </a:p>
      </dgm:t>
    </dgm:pt>
    <dgm:pt modelId="{6722906A-CB3E-094C-9617-864C5C1EA94A}" type="sibTrans" cxnId="{6E9E77E4-4BC2-E34C-A6AC-88CC77379783}">
      <dgm:prSet/>
      <dgm:spPr/>
      <dgm:t>
        <a:bodyPr/>
        <a:lstStyle/>
        <a:p>
          <a:endParaRPr lang="en-US"/>
        </a:p>
      </dgm:t>
    </dgm:pt>
    <dgm:pt modelId="{201A57E2-76AF-FE41-ADC1-1010724CC2B6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Have a large legacy of widely used, unsafe, and hence vulnerable code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892463A7-4E85-A141-A530-74B3982C251B}" type="parTrans" cxnId="{AC4BB324-11B0-B448-B347-5C34D29391B0}">
      <dgm:prSet/>
      <dgm:spPr/>
      <dgm:t>
        <a:bodyPr/>
        <a:lstStyle/>
        <a:p>
          <a:endParaRPr lang="en-US"/>
        </a:p>
      </dgm:t>
    </dgm:pt>
    <dgm:pt modelId="{ABCBDE55-20D1-0449-A68A-2F5D66B55FEF}" type="sibTrans" cxnId="{AC4BB324-11B0-B448-B347-5C34D29391B0}">
      <dgm:prSet/>
      <dgm:spPr/>
      <dgm:t>
        <a:bodyPr/>
        <a:lstStyle/>
        <a:p>
          <a:endParaRPr lang="en-US"/>
        </a:p>
      </dgm:t>
    </dgm:pt>
    <dgm:pt modelId="{107022A5-A8A3-FA4A-AEE6-7C8C2A4929B7}" type="pres">
      <dgm:prSet presAssocID="{ADCA4F7A-66F2-2546-8F31-929CBC0E9D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B6517-695C-1A4B-A93D-3447D3303E50}" type="pres">
      <dgm:prSet presAssocID="{D261F3A9-C990-7741-9276-682F59D6F3FC}" presName="composite" presStyleCnt="0"/>
      <dgm:spPr/>
    </dgm:pt>
    <dgm:pt modelId="{5D202678-3D94-FF48-8F55-B9130E637EB8}" type="pres">
      <dgm:prSet presAssocID="{D261F3A9-C990-7741-9276-682F59D6F3FC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7DF30-7002-0744-A918-04E6C4CD1AC0}" type="pres">
      <dgm:prSet presAssocID="{D261F3A9-C990-7741-9276-682F59D6F3FC}" presName="parSh" presStyleLbl="node1" presStyleIdx="0" presStyleCnt="2"/>
      <dgm:spPr/>
      <dgm:t>
        <a:bodyPr/>
        <a:lstStyle/>
        <a:p>
          <a:endParaRPr lang="en-US"/>
        </a:p>
      </dgm:t>
    </dgm:pt>
    <dgm:pt modelId="{DEDCC343-7F71-AF45-8E8B-AFFE47DA6411}" type="pres">
      <dgm:prSet presAssocID="{D261F3A9-C990-7741-9276-682F59D6F3FC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AD89F-F137-D547-AC47-809BF7E3E74B}" type="pres">
      <dgm:prSet presAssocID="{50675C70-074C-0C47-BE6E-0FFB82BD1AA7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B0B892D-A617-D040-BCE1-FF17D3CEFBDF}" type="pres">
      <dgm:prSet presAssocID="{50675C70-074C-0C47-BE6E-0FFB82BD1AA7}" presName="connTx" presStyleLbl="sibTrans2D1" presStyleIdx="0" presStyleCnt="1"/>
      <dgm:spPr/>
      <dgm:t>
        <a:bodyPr/>
        <a:lstStyle/>
        <a:p>
          <a:endParaRPr lang="en-US"/>
        </a:p>
      </dgm:t>
    </dgm:pt>
    <dgm:pt modelId="{729EB327-847C-D94D-955B-A650B84330E3}" type="pres">
      <dgm:prSet presAssocID="{589FFEDB-74A5-A042-93D2-FE60D842BA72}" presName="composite" presStyleCnt="0"/>
      <dgm:spPr/>
    </dgm:pt>
    <dgm:pt modelId="{2E7E50DE-DC36-5243-ACC5-4CBF39E0CBD1}" type="pres">
      <dgm:prSet presAssocID="{589FFEDB-74A5-A042-93D2-FE60D842BA7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1C1A6-F203-1543-93C5-44DE2BCC5225}" type="pres">
      <dgm:prSet presAssocID="{589FFEDB-74A5-A042-93D2-FE60D842BA72}" presName="parSh" presStyleLbl="node1" presStyleIdx="1" presStyleCnt="2"/>
      <dgm:spPr/>
      <dgm:t>
        <a:bodyPr/>
        <a:lstStyle/>
        <a:p>
          <a:endParaRPr lang="en-US"/>
        </a:p>
      </dgm:t>
    </dgm:pt>
    <dgm:pt modelId="{4EE3BE4E-9B2A-9545-B3D8-A78722753856}" type="pres">
      <dgm:prSet presAssocID="{589FFEDB-74A5-A042-93D2-FE60D842BA72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FBBAF0-017C-EA44-BB90-76C6B4CE5093}" srcId="{ADCA4F7A-66F2-2546-8F31-929CBC0E9D0D}" destId="{589FFEDB-74A5-A042-93D2-FE60D842BA72}" srcOrd="1" destOrd="0" parTransId="{A79B0172-68AD-AC4D-81E9-0FC4AFA87F1F}" sibTransId="{616EF3C3-EFA0-FD43-8DA9-B033FDAEAADF}"/>
    <dgm:cxn modelId="{ECF4FE4F-BBF7-3944-BFE3-E9D09DDCD0FE}" type="presOf" srcId="{50675C70-074C-0C47-BE6E-0FFB82BD1AA7}" destId="{CB0B892D-A617-D040-BCE1-FF17D3CEFBDF}" srcOrd="1" destOrd="0" presId="urn:microsoft.com/office/officeart/2005/8/layout/process3"/>
    <dgm:cxn modelId="{37792CF1-D668-6E4F-BF7C-139290FB9680}" type="presOf" srcId="{A40A5C20-7874-4D42-8FBF-03F6C17FEA0E}" destId="{DEDCC343-7F71-AF45-8E8B-AFFE47DA6411}" srcOrd="0" destOrd="1" presId="urn:microsoft.com/office/officeart/2005/8/layout/process3"/>
    <dgm:cxn modelId="{AC4BB324-11B0-B448-B347-5C34D29391B0}" srcId="{589FFEDB-74A5-A042-93D2-FE60D842BA72}" destId="{201A57E2-76AF-FE41-ADC1-1010724CC2B6}" srcOrd="1" destOrd="0" parTransId="{892463A7-4E85-A141-A530-74B3982C251B}" sibTransId="{ABCBDE55-20D1-0449-A68A-2F5D66B55FEF}"/>
    <dgm:cxn modelId="{4AC018D3-0476-E748-90E5-F28CB55CFE3D}" type="presOf" srcId="{589FFEDB-74A5-A042-93D2-FE60D842BA72}" destId="{3D11C1A6-F203-1543-93C5-44DE2BCC5225}" srcOrd="1" destOrd="0" presId="urn:microsoft.com/office/officeart/2005/8/layout/process3"/>
    <dgm:cxn modelId="{214E0760-3072-F840-A9CD-025B6C6F92CC}" srcId="{D261F3A9-C990-7741-9276-682F59D6F3FC}" destId="{A40A5C20-7874-4D42-8FBF-03F6C17FEA0E}" srcOrd="1" destOrd="0" parTransId="{4FD386A7-C2EE-BD4A-8766-0AFFC356292F}" sibTransId="{8FA38491-DD76-784B-AAEB-D8C757A749BB}"/>
    <dgm:cxn modelId="{097A71BF-6B3A-974A-A8B9-8126D9F6B2A7}" type="presOf" srcId="{ADCA4F7A-66F2-2546-8F31-929CBC0E9D0D}" destId="{107022A5-A8A3-FA4A-AEE6-7C8C2A4929B7}" srcOrd="0" destOrd="0" presId="urn:microsoft.com/office/officeart/2005/8/layout/process3"/>
    <dgm:cxn modelId="{6E9E77E4-4BC2-E34C-A6AC-88CC77379783}" srcId="{589FFEDB-74A5-A042-93D2-FE60D842BA72}" destId="{910438EC-FFAE-3344-8C02-D48F40D3D728}" srcOrd="0" destOrd="0" parTransId="{EAE88D27-1554-9C49-8BB4-6585FC6B94B7}" sibTransId="{6722906A-CB3E-094C-9617-864C5C1EA94A}"/>
    <dgm:cxn modelId="{779DCA5B-C7A8-2D43-9C6C-F38B1AAF8FF5}" type="presOf" srcId="{589FFEDB-74A5-A042-93D2-FE60D842BA72}" destId="{2E7E50DE-DC36-5243-ACC5-4CBF39E0CBD1}" srcOrd="0" destOrd="0" presId="urn:microsoft.com/office/officeart/2005/8/layout/process3"/>
    <dgm:cxn modelId="{74B78F2E-BFDB-0E43-8C83-3F6BF4A89BBA}" srcId="{ADCA4F7A-66F2-2546-8F31-929CBC0E9D0D}" destId="{D261F3A9-C990-7741-9276-682F59D6F3FC}" srcOrd="0" destOrd="0" parTransId="{5ABCB9AA-7050-A440-BD0D-F48C92D5F651}" sibTransId="{50675C70-074C-0C47-BE6E-0FFB82BD1AA7}"/>
    <dgm:cxn modelId="{CC1B61CA-6D45-6549-895E-06A3AE23A2B5}" srcId="{D261F3A9-C990-7741-9276-682F59D6F3FC}" destId="{283309A8-2F9D-E24D-A140-61087B4DE478}" srcOrd="0" destOrd="0" parTransId="{AEC8CBEF-89A6-AF46-A528-F940723F43A8}" sibTransId="{785E1BD3-857B-7046-A608-D8799BD38753}"/>
    <dgm:cxn modelId="{C0CFFE2E-510A-B840-9652-5D7E9179D310}" type="presOf" srcId="{283309A8-2F9D-E24D-A140-61087B4DE478}" destId="{DEDCC343-7F71-AF45-8E8B-AFFE47DA6411}" srcOrd="0" destOrd="0" presId="urn:microsoft.com/office/officeart/2005/8/layout/process3"/>
    <dgm:cxn modelId="{8A593BA3-4834-0D45-B800-5E45C1F28C04}" type="presOf" srcId="{D261F3A9-C990-7741-9276-682F59D6F3FC}" destId="{93A7DF30-7002-0744-A918-04E6C4CD1AC0}" srcOrd="1" destOrd="0" presId="urn:microsoft.com/office/officeart/2005/8/layout/process3"/>
    <dgm:cxn modelId="{7F312737-927B-7048-AB0C-68F08119DEBA}" type="presOf" srcId="{910438EC-FFAE-3344-8C02-D48F40D3D728}" destId="{4EE3BE4E-9B2A-9545-B3D8-A78722753856}" srcOrd="0" destOrd="0" presId="urn:microsoft.com/office/officeart/2005/8/layout/process3"/>
    <dgm:cxn modelId="{1FFD5700-5B74-704F-AB6D-B4E56F422E83}" type="presOf" srcId="{50675C70-074C-0C47-BE6E-0FFB82BD1AA7}" destId="{44CAD89F-F137-D547-AC47-809BF7E3E74B}" srcOrd="0" destOrd="0" presId="urn:microsoft.com/office/officeart/2005/8/layout/process3"/>
    <dgm:cxn modelId="{80AE582E-A9CC-364A-961E-49B7CC665571}" type="presOf" srcId="{D261F3A9-C990-7741-9276-682F59D6F3FC}" destId="{5D202678-3D94-FF48-8F55-B9130E637EB8}" srcOrd="0" destOrd="0" presId="urn:microsoft.com/office/officeart/2005/8/layout/process3"/>
    <dgm:cxn modelId="{5D9C968E-8CC7-D947-9CCE-339774BA0C41}" type="presOf" srcId="{201A57E2-76AF-FE41-ADC1-1010724CC2B6}" destId="{4EE3BE4E-9B2A-9545-B3D8-A78722753856}" srcOrd="0" destOrd="1" presId="urn:microsoft.com/office/officeart/2005/8/layout/process3"/>
    <dgm:cxn modelId="{2B122AFD-C2C3-4543-A5F4-F457010B2A54}" type="presParOf" srcId="{107022A5-A8A3-FA4A-AEE6-7C8C2A4929B7}" destId="{1C8B6517-695C-1A4B-A93D-3447D3303E50}" srcOrd="0" destOrd="0" presId="urn:microsoft.com/office/officeart/2005/8/layout/process3"/>
    <dgm:cxn modelId="{CDEFC654-D9CA-3D4E-9BD1-468609917E2D}" type="presParOf" srcId="{1C8B6517-695C-1A4B-A93D-3447D3303E50}" destId="{5D202678-3D94-FF48-8F55-B9130E637EB8}" srcOrd="0" destOrd="0" presId="urn:microsoft.com/office/officeart/2005/8/layout/process3"/>
    <dgm:cxn modelId="{48A825F5-6DD4-B74B-B0B9-4E5E177212AD}" type="presParOf" srcId="{1C8B6517-695C-1A4B-A93D-3447D3303E50}" destId="{93A7DF30-7002-0744-A918-04E6C4CD1AC0}" srcOrd="1" destOrd="0" presId="urn:microsoft.com/office/officeart/2005/8/layout/process3"/>
    <dgm:cxn modelId="{968983DB-E18D-A045-A9F6-E8E35AAAA122}" type="presParOf" srcId="{1C8B6517-695C-1A4B-A93D-3447D3303E50}" destId="{DEDCC343-7F71-AF45-8E8B-AFFE47DA6411}" srcOrd="2" destOrd="0" presId="urn:microsoft.com/office/officeart/2005/8/layout/process3"/>
    <dgm:cxn modelId="{427B2304-9B56-8F40-858E-AB396061FD1E}" type="presParOf" srcId="{107022A5-A8A3-FA4A-AEE6-7C8C2A4929B7}" destId="{44CAD89F-F137-D547-AC47-809BF7E3E74B}" srcOrd="1" destOrd="0" presId="urn:microsoft.com/office/officeart/2005/8/layout/process3"/>
    <dgm:cxn modelId="{B75BE1FD-CCA4-3243-9DEA-4E0B2E107CAE}" type="presParOf" srcId="{44CAD89F-F137-D547-AC47-809BF7E3E74B}" destId="{CB0B892D-A617-D040-BCE1-FF17D3CEFBDF}" srcOrd="0" destOrd="0" presId="urn:microsoft.com/office/officeart/2005/8/layout/process3"/>
    <dgm:cxn modelId="{AE7301C4-E7DD-E844-A58D-1FDA3C3392F9}" type="presParOf" srcId="{107022A5-A8A3-FA4A-AEE6-7C8C2A4929B7}" destId="{729EB327-847C-D94D-955B-A650B84330E3}" srcOrd="2" destOrd="0" presId="urn:microsoft.com/office/officeart/2005/8/layout/process3"/>
    <dgm:cxn modelId="{B60465FF-56B7-FB4F-BFF3-43728DACD263}" type="presParOf" srcId="{729EB327-847C-D94D-955B-A650B84330E3}" destId="{2E7E50DE-DC36-5243-ACC5-4CBF39E0CBD1}" srcOrd="0" destOrd="0" presId="urn:microsoft.com/office/officeart/2005/8/layout/process3"/>
    <dgm:cxn modelId="{4251CF80-0503-BA47-9761-D087C2183720}" type="presParOf" srcId="{729EB327-847C-D94D-955B-A650B84330E3}" destId="{3D11C1A6-F203-1543-93C5-44DE2BCC5225}" srcOrd="1" destOrd="0" presId="urn:microsoft.com/office/officeart/2005/8/layout/process3"/>
    <dgm:cxn modelId="{A043DEB1-E167-0C4F-A4E8-E84576A90915}" type="presParOf" srcId="{729EB327-847C-D94D-955B-A650B84330E3}" destId="{4EE3BE4E-9B2A-9545-B3D8-A7872275385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8E62D0-4B79-7F4F-A4EF-A4A7504A647C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63639-BF18-5C44-A229-54C65036B10D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Target program can be:</a:t>
          </a:r>
          <a:endParaRPr lang="en-US" dirty="0"/>
        </a:p>
      </dgm:t>
    </dgm:pt>
    <dgm:pt modelId="{6F02D187-CBAA-2A4F-83BC-2F7E86C17220}" type="parTrans" cxnId="{4DD9BD5E-1807-AA4B-963F-5D08CB9CAF51}">
      <dgm:prSet/>
      <dgm:spPr/>
      <dgm:t>
        <a:bodyPr/>
        <a:lstStyle/>
        <a:p>
          <a:endParaRPr lang="en-US"/>
        </a:p>
      </dgm:t>
    </dgm:pt>
    <dgm:pt modelId="{906859F9-F88D-A543-A41B-88933F8007F6}" type="sibTrans" cxnId="{4DD9BD5E-1807-AA4B-963F-5D08CB9CAF51}">
      <dgm:prSet/>
      <dgm:spPr/>
      <dgm:t>
        <a:bodyPr/>
        <a:lstStyle/>
        <a:p>
          <a:endParaRPr lang="en-US"/>
        </a:p>
      </dgm:t>
    </dgm:pt>
    <dgm:pt modelId="{8A8F915A-C6CD-7A47-913F-2905BF1FB7D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A trusted system utility</a:t>
          </a:r>
          <a:endParaRPr lang="en-US" b="0" dirty="0">
            <a:solidFill>
              <a:schemeClr val="bg1"/>
            </a:solidFill>
          </a:endParaRPr>
        </a:p>
      </dgm:t>
    </dgm:pt>
    <dgm:pt modelId="{E3B06C59-CE98-EC49-9079-D6BE89D61B29}" type="parTrans" cxnId="{869B3EAB-60AF-6F49-AC95-C9BAFC6F580B}">
      <dgm:prSet/>
      <dgm:spPr/>
      <dgm:t>
        <a:bodyPr/>
        <a:lstStyle/>
        <a:p>
          <a:endParaRPr lang="en-US"/>
        </a:p>
      </dgm:t>
    </dgm:pt>
    <dgm:pt modelId="{83121081-D899-9849-BF12-4B69BB8C4693}" type="sibTrans" cxnId="{869B3EAB-60AF-6F49-AC95-C9BAFC6F580B}">
      <dgm:prSet/>
      <dgm:spPr/>
      <dgm:t>
        <a:bodyPr/>
        <a:lstStyle/>
        <a:p>
          <a:endParaRPr lang="en-US"/>
        </a:p>
      </dgm:t>
    </dgm:pt>
    <dgm:pt modelId="{20EE795D-3CA0-004B-9C48-E4A4E61B7BE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Network service daemon</a:t>
          </a:r>
          <a:endParaRPr lang="en-US" b="0" dirty="0">
            <a:solidFill>
              <a:schemeClr val="bg1"/>
            </a:solidFill>
          </a:endParaRPr>
        </a:p>
      </dgm:t>
    </dgm:pt>
    <dgm:pt modelId="{4010DB18-1D0A-044E-B99E-EB4B42997715}" type="parTrans" cxnId="{10089F99-CC82-1641-9C6D-5078E7941E1F}">
      <dgm:prSet/>
      <dgm:spPr/>
      <dgm:t>
        <a:bodyPr/>
        <a:lstStyle/>
        <a:p>
          <a:endParaRPr lang="en-US"/>
        </a:p>
      </dgm:t>
    </dgm:pt>
    <dgm:pt modelId="{FBBEA109-4067-6F48-9D67-694D6CA0DC23}" type="sibTrans" cxnId="{10089F99-CC82-1641-9C6D-5078E7941E1F}">
      <dgm:prSet/>
      <dgm:spPr/>
      <dgm:t>
        <a:bodyPr/>
        <a:lstStyle/>
        <a:p>
          <a:endParaRPr lang="en-US"/>
        </a:p>
      </dgm:t>
    </dgm:pt>
    <dgm:pt modelId="{3C119C4E-3624-D046-9C54-AE1171599BF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Commonly used library code</a:t>
          </a:r>
        </a:p>
      </dgm:t>
    </dgm:pt>
    <dgm:pt modelId="{65D586AD-D404-6241-BE9F-D7DA13A625CC}" type="parTrans" cxnId="{4F1DE57B-1E2F-C245-9D7E-CBD69D067713}">
      <dgm:prSet/>
      <dgm:spPr/>
      <dgm:t>
        <a:bodyPr/>
        <a:lstStyle/>
        <a:p>
          <a:endParaRPr lang="en-US"/>
        </a:p>
      </dgm:t>
    </dgm:pt>
    <dgm:pt modelId="{ECEBE1E8-EC7C-2746-800A-697CBF5CC826}" type="sibTrans" cxnId="{4F1DE57B-1E2F-C245-9D7E-CBD69D067713}">
      <dgm:prSet/>
      <dgm:spPr/>
      <dgm:t>
        <a:bodyPr/>
        <a:lstStyle/>
        <a:p>
          <a:endParaRPr lang="en-US"/>
        </a:p>
      </dgm:t>
    </dgm:pt>
    <dgm:pt modelId="{19AB866E-5AA2-8C43-8408-7B6262F2B4DD}" type="pres">
      <dgm:prSet presAssocID="{458E62D0-4B79-7F4F-A4EF-A4A7504A647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1F92E6-19E4-4142-9587-3D3BE3ACFC9B}" type="pres">
      <dgm:prSet presAssocID="{8A863639-BF18-5C44-A229-54C65036B10D}" presName="compNode" presStyleCnt="0"/>
      <dgm:spPr/>
    </dgm:pt>
    <dgm:pt modelId="{E666182B-8B2B-124F-BB33-90E2D0F4E2EB}" type="pres">
      <dgm:prSet presAssocID="{8A863639-BF18-5C44-A229-54C65036B10D}" presName="aNode" presStyleLbl="bgShp" presStyleIdx="0" presStyleCnt="1"/>
      <dgm:spPr/>
      <dgm:t>
        <a:bodyPr/>
        <a:lstStyle/>
        <a:p>
          <a:endParaRPr lang="en-US"/>
        </a:p>
      </dgm:t>
    </dgm:pt>
    <dgm:pt modelId="{7699ED27-7550-DF4B-9E1F-8B2B458C2E5C}" type="pres">
      <dgm:prSet presAssocID="{8A863639-BF18-5C44-A229-54C65036B10D}" presName="textNode" presStyleLbl="bgShp" presStyleIdx="0" presStyleCnt="1"/>
      <dgm:spPr/>
      <dgm:t>
        <a:bodyPr/>
        <a:lstStyle/>
        <a:p>
          <a:endParaRPr lang="en-US"/>
        </a:p>
      </dgm:t>
    </dgm:pt>
    <dgm:pt modelId="{701398BF-0745-884F-A64F-B8CB2265F5B0}" type="pres">
      <dgm:prSet presAssocID="{8A863639-BF18-5C44-A229-54C65036B10D}" presName="compChildNode" presStyleCnt="0"/>
      <dgm:spPr/>
    </dgm:pt>
    <dgm:pt modelId="{9A280761-133D-7E45-9F35-6143FBECA56C}" type="pres">
      <dgm:prSet presAssocID="{8A863639-BF18-5C44-A229-54C65036B10D}" presName="theInnerList" presStyleCnt="0"/>
      <dgm:spPr/>
    </dgm:pt>
    <dgm:pt modelId="{82C84238-C2CC-C040-9698-43296D9A29A3}" type="pres">
      <dgm:prSet presAssocID="{8A8F915A-C6CD-7A47-913F-2905BF1FB7D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2273E-83F8-394B-BC45-B9AD7BE4545E}" type="pres">
      <dgm:prSet presAssocID="{8A8F915A-C6CD-7A47-913F-2905BF1FB7D6}" presName="aSpace2" presStyleCnt="0"/>
      <dgm:spPr/>
    </dgm:pt>
    <dgm:pt modelId="{2BD2039C-D71F-EA43-A1C9-1960B7FCE462}" type="pres">
      <dgm:prSet presAssocID="{20EE795D-3CA0-004B-9C48-E4A4E61B7BEB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FCF84-3E0F-854E-95F2-6897FEB4A08C}" type="pres">
      <dgm:prSet presAssocID="{20EE795D-3CA0-004B-9C48-E4A4E61B7BEB}" presName="aSpace2" presStyleCnt="0"/>
      <dgm:spPr/>
    </dgm:pt>
    <dgm:pt modelId="{651A87E7-F593-4949-995E-AF3C1DB0521D}" type="pres">
      <dgm:prSet presAssocID="{3C119C4E-3624-D046-9C54-AE1171599BF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870BC8-35F6-334B-80AF-C0CFB9A9ED2B}" type="presOf" srcId="{20EE795D-3CA0-004B-9C48-E4A4E61B7BEB}" destId="{2BD2039C-D71F-EA43-A1C9-1960B7FCE462}" srcOrd="0" destOrd="0" presId="urn:microsoft.com/office/officeart/2005/8/layout/lProcess2"/>
    <dgm:cxn modelId="{4DD9BD5E-1807-AA4B-963F-5D08CB9CAF51}" srcId="{458E62D0-4B79-7F4F-A4EF-A4A7504A647C}" destId="{8A863639-BF18-5C44-A229-54C65036B10D}" srcOrd="0" destOrd="0" parTransId="{6F02D187-CBAA-2A4F-83BC-2F7E86C17220}" sibTransId="{906859F9-F88D-A543-A41B-88933F8007F6}"/>
    <dgm:cxn modelId="{27266073-6880-5148-84C9-106DF583DBA6}" type="presOf" srcId="{8A863639-BF18-5C44-A229-54C65036B10D}" destId="{E666182B-8B2B-124F-BB33-90E2D0F4E2EB}" srcOrd="0" destOrd="0" presId="urn:microsoft.com/office/officeart/2005/8/layout/lProcess2"/>
    <dgm:cxn modelId="{4F1DE57B-1E2F-C245-9D7E-CBD69D067713}" srcId="{8A863639-BF18-5C44-A229-54C65036B10D}" destId="{3C119C4E-3624-D046-9C54-AE1171599BF3}" srcOrd="2" destOrd="0" parTransId="{65D586AD-D404-6241-BE9F-D7DA13A625CC}" sibTransId="{ECEBE1E8-EC7C-2746-800A-697CBF5CC826}"/>
    <dgm:cxn modelId="{10089F99-CC82-1641-9C6D-5078E7941E1F}" srcId="{8A863639-BF18-5C44-A229-54C65036B10D}" destId="{20EE795D-3CA0-004B-9C48-E4A4E61B7BEB}" srcOrd="1" destOrd="0" parTransId="{4010DB18-1D0A-044E-B99E-EB4B42997715}" sibTransId="{FBBEA109-4067-6F48-9D67-694D6CA0DC23}"/>
    <dgm:cxn modelId="{17ED80A2-B549-E44F-9546-08B8D466425B}" type="presOf" srcId="{8A863639-BF18-5C44-A229-54C65036B10D}" destId="{7699ED27-7550-DF4B-9E1F-8B2B458C2E5C}" srcOrd="1" destOrd="0" presId="urn:microsoft.com/office/officeart/2005/8/layout/lProcess2"/>
    <dgm:cxn modelId="{869B3EAB-60AF-6F49-AC95-C9BAFC6F580B}" srcId="{8A863639-BF18-5C44-A229-54C65036B10D}" destId="{8A8F915A-C6CD-7A47-913F-2905BF1FB7D6}" srcOrd="0" destOrd="0" parTransId="{E3B06C59-CE98-EC49-9079-D6BE89D61B29}" sibTransId="{83121081-D899-9849-BF12-4B69BB8C4693}"/>
    <dgm:cxn modelId="{ED5501E7-D356-FD4D-9467-335093EECE7B}" type="presOf" srcId="{3C119C4E-3624-D046-9C54-AE1171599BF3}" destId="{651A87E7-F593-4949-995E-AF3C1DB0521D}" srcOrd="0" destOrd="0" presId="urn:microsoft.com/office/officeart/2005/8/layout/lProcess2"/>
    <dgm:cxn modelId="{108760DD-35F0-F443-B1F2-55F71579020C}" type="presOf" srcId="{8A8F915A-C6CD-7A47-913F-2905BF1FB7D6}" destId="{82C84238-C2CC-C040-9698-43296D9A29A3}" srcOrd="0" destOrd="0" presId="urn:microsoft.com/office/officeart/2005/8/layout/lProcess2"/>
    <dgm:cxn modelId="{FE73D208-67C2-6E4E-BD79-AEF9AB5964F1}" type="presOf" srcId="{458E62D0-4B79-7F4F-A4EF-A4A7504A647C}" destId="{19AB866E-5AA2-8C43-8408-7B6262F2B4DD}" srcOrd="0" destOrd="0" presId="urn:microsoft.com/office/officeart/2005/8/layout/lProcess2"/>
    <dgm:cxn modelId="{4F60C773-D997-8847-AE5E-075669E57D1D}" type="presParOf" srcId="{19AB866E-5AA2-8C43-8408-7B6262F2B4DD}" destId="{7D1F92E6-19E4-4142-9587-3D3BE3ACFC9B}" srcOrd="0" destOrd="0" presId="urn:microsoft.com/office/officeart/2005/8/layout/lProcess2"/>
    <dgm:cxn modelId="{A8DDB37B-3005-9C4F-B65D-1C38E417A63E}" type="presParOf" srcId="{7D1F92E6-19E4-4142-9587-3D3BE3ACFC9B}" destId="{E666182B-8B2B-124F-BB33-90E2D0F4E2EB}" srcOrd="0" destOrd="0" presId="urn:microsoft.com/office/officeart/2005/8/layout/lProcess2"/>
    <dgm:cxn modelId="{4A0BEFA3-2A7A-D34C-9A89-DEFEEC12A28B}" type="presParOf" srcId="{7D1F92E6-19E4-4142-9587-3D3BE3ACFC9B}" destId="{7699ED27-7550-DF4B-9E1F-8B2B458C2E5C}" srcOrd="1" destOrd="0" presId="urn:microsoft.com/office/officeart/2005/8/layout/lProcess2"/>
    <dgm:cxn modelId="{59DA95E4-4123-AE4B-9D08-4D546CCBC2BA}" type="presParOf" srcId="{7D1F92E6-19E4-4142-9587-3D3BE3ACFC9B}" destId="{701398BF-0745-884F-A64F-B8CB2265F5B0}" srcOrd="2" destOrd="0" presId="urn:microsoft.com/office/officeart/2005/8/layout/lProcess2"/>
    <dgm:cxn modelId="{3EB953ED-7E38-4F4A-AF80-7C6DC1BF28C7}" type="presParOf" srcId="{701398BF-0745-884F-A64F-B8CB2265F5B0}" destId="{9A280761-133D-7E45-9F35-6143FBECA56C}" srcOrd="0" destOrd="0" presId="urn:microsoft.com/office/officeart/2005/8/layout/lProcess2"/>
    <dgm:cxn modelId="{0273BA3A-2EB0-5A40-A624-0187A5D1FE73}" type="presParOf" srcId="{9A280761-133D-7E45-9F35-6143FBECA56C}" destId="{82C84238-C2CC-C040-9698-43296D9A29A3}" srcOrd="0" destOrd="0" presId="urn:microsoft.com/office/officeart/2005/8/layout/lProcess2"/>
    <dgm:cxn modelId="{81244A04-FCFB-CC43-9FAA-2FC183B82CE0}" type="presParOf" srcId="{9A280761-133D-7E45-9F35-6143FBECA56C}" destId="{3862273E-83F8-394B-BC45-B9AD7BE4545E}" srcOrd="1" destOrd="0" presId="urn:microsoft.com/office/officeart/2005/8/layout/lProcess2"/>
    <dgm:cxn modelId="{73670584-2706-5243-9A61-40E7F717326A}" type="presParOf" srcId="{9A280761-133D-7E45-9F35-6143FBECA56C}" destId="{2BD2039C-D71F-EA43-A1C9-1960B7FCE462}" srcOrd="2" destOrd="0" presId="urn:microsoft.com/office/officeart/2005/8/layout/lProcess2"/>
    <dgm:cxn modelId="{BD2A502C-EF9D-924B-909A-37250E98232C}" type="presParOf" srcId="{9A280761-133D-7E45-9F35-6143FBECA56C}" destId="{2E6FCF84-3E0F-854E-95F2-6897FEB4A08C}" srcOrd="3" destOrd="0" presId="urn:microsoft.com/office/officeart/2005/8/layout/lProcess2"/>
    <dgm:cxn modelId="{E4D0FBD6-9472-8841-AA54-0E6D89D2AF44}" type="presParOf" srcId="{9A280761-133D-7E45-9F35-6143FBECA56C}" destId="{651A87E7-F593-4949-995E-AF3C1DB0521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C8B0D9-B2DE-A24A-B81C-9C368B9BE88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A684F8-DB51-7040-995B-E0199F4BDDC7}">
      <dgm:prSet phldrT="[Text]"/>
      <dgm:spPr>
        <a:solidFill>
          <a:schemeClr val="tx1"/>
        </a:solidFill>
      </dgm:spPr>
      <dgm:t>
        <a:bodyPr/>
        <a:lstStyle/>
        <a:p>
          <a:r>
            <a:rPr lang="en-US" b="0" dirty="0" err="1" smtClean="0">
              <a:solidFill>
                <a:srgbClr val="000000"/>
              </a:solidFill>
            </a:rPr>
            <a:t>Shellcode</a:t>
          </a:r>
          <a:r>
            <a:rPr lang="en-US" b="0" dirty="0" smtClean="0">
              <a:solidFill>
                <a:srgbClr val="000000"/>
              </a:solidFill>
            </a:rPr>
            <a:t> functions</a:t>
          </a:r>
          <a:endParaRPr lang="en-US" b="0" dirty="0">
            <a:solidFill>
              <a:srgbClr val="000000"/>
            </a:solidFill>
          </a:endParaRPr>
        </a:p>
      </dgm:t>
    </dgm:pt>
    <dgm:pt modelId="{1693D2B8-A0F9-0344-845E-073381D760A2}" type="parTrans" cxnId="{622D0180-62BF-EB41-AE7F-7B4D5D3A28C5}">
      <dgm:prSet/>
      <dgm:spPr/>
      <dgm:t>
        <a:bodyPr/>
        <a:lstStyle/>
        <a:p>
          <a:endParaRPr lang="en-US"/>
        </a:p>
      </dgm:t>
    </dgm:pt>
    <dgm:pt modelId="{1BDCE7D1-D436-994F-BF90-774114A1C67F}" type="sibTrans" cxnId="{622D0180-62BF-EB41-AE7F-7B4D5D3A28C5}">
      <dgm:prSet/>
      <dgm:spPr/>
      <dgm:t>
        <a:bodyPr/>
        <a:lstStyle/>
        <a:p>
          <a:endParaRPr lang="en-US"/>
        </a:p>
      </dgm:t>
    </dgm:pt>
    <dgm:pt modelId="{62FC16C3-2906-FF4A-B51F-1487840BDE15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Launch a remote shell when connected to</a:t>
          </a:r>
        </a:p>
      </dgm:t>
    </dgm:pt>
    <dgm:pt modelId="{77D4C3C1-0B91-CB43-85D4-2545CF8059FD}" type="parTrans" cxnId="{F7DD65DE-CB40-CD4D-A3DD-F1EE24FC4C8B}">
      <dgm:prSet/>
      <dgm:spPr/>
      <dgm:t>
        <a:bodyPr/>
        <a:lstStyle/>
        <a:p>
          <a:endParaRPr lang="en-US"/>
        </a:p>
      </dgm:t>
    </dgm:pt>
    <dgm:pt modelId="{94F84321-82C4-6E48-9805-EE0D04AB22EF}" type="sibTrans" cxnId="{F7DD65DE-CB40-CD4D-A3DD-F1EE24FC4C8B}">
      <dgm:prSet/>
      <dgm:spPr/>
      <dgm:t>
        <a:bodyPr/>
        <a:lstStyle/>
        <a:p>
          <a:endParaRPr lang="en-US"/>
        </a:p>
      </dgm:t>
    </dgm:pt>
    <dgm:pt modelId="{78E6C7D7-B71A-A446-8099-F1FCACD0D1E7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Create a reverse shell that connects back to the hacker</a:t>
          </a:r>
        </a:p>
      </dgm:t>
    </dgm:pt>
    <dgm:pt modelId="{4AC1CCFD-F2C2-7749-92DE-2E68E29B835B}" type="parTrans" cxnId="{F22ABBC2-F636-6741-874D-1338F136DD69}">
      <dgm:prSet/>
      <dgm:spPr/>
      <dgm:t>
        <a:bodyPr/>
        <a:lstStyle/>
        <a:p>
          <a:endParaRPr lang="en-US"/>
        </a:p>
      </dgm:t>
    </dgm:pt>
    <dgm:pt modelId="{1B8C5A09-E0ED-EB4A-9159-AF8BEA109513}" type="sibTrans" cxnId="{F22ABBC2-F636-6741-874D-1338F136DD69}">
      <dgm:prSet/>
      <dgm:spPr/>
      <dgm:t>
        <a:bodyPr/>
        <a:lstStyle/>
        <a:p>
          <a:endParaRPr lang="en-US"/>
        </a:p>
      </dgm:t>
    </dgm:pt>
    <dgm:pt modelId="{F1FEFA79-890C-6D4F-8BD3-A3CD8F216B45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Use local exploits that establish a shell</a:t>
          </a:r>
        </a:p>
      </dgm:t>
    </dgm:pt>
    <dgm:pt modelId="{9C1B0361-11E8-6442-812A-4B6430FFBF84}" type="parTrans" cxnId="{FD27B3AE-A4EE-8B4B-9324-9D78CB242066}">
      <dgm:prSet/>
      <dgm:spPr/>
      <dgm:t>
        <a:bodyPr/>
        <a:lstStyle/>
        <a:p>
          <a:endParaRPr lang="en-US"/>
        </a:p>
      </dgm:t>
    </dgm:pt>
    <dgm:pt modelId="{8F244202-66F0-7C4C-AD74-8F0E994D56C4}" type="sibTrans" cxnId="{FD27B3AE-A4EE-8B4B-9324-9D78CB242066}">
      <dgm:prSet/>
      <dgm:spPr/>
      <dgm:t>
        <a:bodyPr/>
        <a:lstStyle/>
        <a:p>
          <a:endParaRPr lang="en-US"/>
        </a:p>
      </dgm:t>
    </dgm:pt>
    <dgm:pt modelId="{B3E1DE26-DD67-8B46-B452-08471F659E4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Flush firewall rules that currently block other attacks</a:t>
          </a:r>
        </a:p>
      </dgm:t>
    </dgm:pt>
    <dgm:pt modelId="{8CE5BB18-1FDE-544B-881C-25DC7CB05FFD}" type="parTrans" cxnId="{3856D84D-1FA1-E940-8B18-EED92D371D96}">
      <dgm:prSet/>
      <dgm:spPr/>
      <dgm:t>
        <a:bodyPr/>
        <a:lstStyle/>
        <a:p>
          <a:endParaRPr lang="en-US"/>
        </a:p>
      </dgm:t>
    </dgm:pt>
    <dgm:pt modelId="{7B379662-67F6-3540-BC98-537233C2404A}" type="sibTrans" cxnId="{3856D84D-1FA1-E940-8B18-EED92D371D96}">
      <dgm:prSet/>
      <dgm:spPr/>
      <dgm:t>
        <a:bodyPr/>
        <a:lstStyle/>
        <a:p>
          <a:endParaRPr lang="en-US"/>
        </a:p>
      </dgm:t>
    </dgm:pt>
    <dgm:pt modelId="{39F8B5E5-0E51-194D-80AC-C58D28C7B05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Break out of a </a:t>
          </a:r>
          <a:r>
            <a:rPr lang="en-US" b="1" dirty="0" err="1" smtClean="0">
              <a:solidFill>
                <a:srgbClr val="000000"/>
              </a:solidFill>
            </a:rPr>
            <a:t>chroot</a:t>
          </a:r>
          <a:r>
            <a:rPr lang="en-US" b="1" dirty="0" smtClean="0">
              <a:solidFill>
                <a:srgbClr val="000000"/>
              </a:solidFill>
            </a:rPr>
            <a:t> (restricted execution) environment, giving full access to the system</a:t>
          </a:r>
          <a:endParaRPr lang="en-US" b="1" dirty="0">
            <a:solidFill>
              <a:srgbClr val="000000"/>
            </a:solidFill>
          </a:endParaRPr>
        </a:p>
      </dgm:t>
    </dgm:pt>
    <dgm:pt modelId="{36D2E9CB-4E3A-8B4A-B6BC-E9F5A602E98B}" type="parTrans" cxnId="{E053A2A4-A250-AF43-A647-246718C62526}">
      <dgm:prSet/>
      <dgm:spPr/>
      <dgm:t>
        <a:bodyPr/>
        <a:lstStyle/>
        <a:p>
          <a:endParaRPr lang="en-US"/>
        </a:p>
      </dgm:t>
    </dgm:pt>
    <dgm:pt modelId="{9D894D7F-768C-3B43-BC55-12C26D8B1077}" type="sibTrans" cxnId="{E053A2A4-A250-AF43-A647-246718C62526}">
      <dgm:prSet/>
      <dgm:spPr/>
      <dgm:t>
        <a:bodyPr/>
        <a:lstStyle/>
        <a:p>
          <a:endParaRPr lang="en-US"/>
        </a:p>
      </dgm:t>
    </dgm:pt>
    <dgm:pt modelId="{358428C7-B077-B94F-849E-45E6A022B290}" type="pres">
      <dgm:prSet presAssocID="{76C8B0D9-B2DE-A24A-B81C-9C368B9BE88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EC0576-F942-9D4F-BE68-EEB0D2D54596}" type="pres">
      <dgm:prSet presAssocID="{45A684F8-DB51-7040-995B-E0199F4BDDC7}" presName="compNode" presStyleCnt="0"/>
      <dgm:spPr/>
    </dgm:pt>
    <dgm:pt modelId="{4A3AA9D3-AE32-1C46-BCF8-ACCB353F80F6}" type="pres">
      <dgm:prSet presAssocID="{45A684F8-DB51-7040-995B-E0199F4BDDC7}" presName="aNode" presStyleLbl="bgShp" presStyleIdx="0" presStyleCnt="1"/>
      <dgm:spPr/>
      <dgm:t>
        <a:bodyPr/>
        <a:lstStyle/>
        <a:p>
          <a:endParaRPr lang="en-US"/>
        </a:p>
      </dgm:t>
    </dgm:pt>
    <dgm:pt modelId="{AC4777EB-BC69-8A4F-B918-61BC56EF6729}" type="pres">
      <dgm:prSet presAssocID="{45A684F8-DB51-7040-995B-E0199F4BDDC7}" presName="textNode" presStyleLbl="bgShp" presStyleIdx="0" presStyleCnt="1"/>
      <dgm:spPr/>
      <dgm:t>
        <a:bodyPr/>
        <a:lstStyle/>
        <a:p>
          <a:endParaRPr lang="en-US"/>
        </a:p>
      </dgm:t>
    </dgm:pt>
    <dgm:pt modelId="{4C462BF1-5986-4C4E-8483-488FB7A51318}" type="pres">
      <dgm:prSet presAssocID="{45A684F8-DB51-7040-995B-E0199F4BDDC7}" presName="compChildNode" presStyleCnt="0"/>
      <dgm:spPr/>
    </dgm:pt>
    <dgm:pt modelId="{1EBEB948-4A10-6B44-A912-41F20C368832}" type="pres">
      <dgm:prSet presAssocID="{45A684F8-DB51-7040-995B-E0199F4BDDC7}" presName="theInnerList" presStyleCnt="0"/>
      <dgm:spPr/>
    </dgm:pt>
    <dgm:pt modelId="{7FDCD2E6-09C2-454D-AB20-BD70E5B13EFB}" type="pres">
      <dgm:prSet presAssocID="{62FC16C3-2906-FF4A-B51F-1487840BDE15}" presName="childNode" presStyleLbl="node1" presStyleIdx="0" presStyleCnt="5" custScaleX="111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45A6C-EC9A-8045-82E4-ADFEAB66BEDB}" type="pres">
      <dgm:prSet presAssocID="{62FC16C3-2906-FF4A-B51F-1487840BDE15}" presName="aSpace2" presStyleCnt="0"/>
      <dgm:spPr/>
    </dgm:pt>
    <dgm:pt modelId="{95ED0358-8773-E841-9252-1BC704EDE27D}" type="pres">
      <dgm:prSet presAssocID="{78E6C7D7-B71A-A446-8099-F1FCACD0D1E7}" presName="childNode" presStyleLbl="node1" presStyleIdx="1" presStyleCnt="5" custScaleX="111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5DD4A-6724-414F-8B38-B89E6826DE11}" type="pres">
      <dgm:prSet presAssocID="{78E6C7D7-B71A-A446-8099-F1FCACD0D1E7}" presName="aSpace2" presStyleCnt="0"/>
      <dgm:spPr/>
    </dgm:pt>
    <dgm:pt modelId="{D9DCE8AC-7881-874F-A451-3D1BE0A24AFF}" type="pres">
      <dgm:prSet presAssocID="{F1FEFA79-890C-6D4F-8BD3-A3CD8F216B45}" presName="childNode" presStyleLbl="node1" presStyleIdx="2" presStyleCnt="5" custScaleX="111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E212C-1759-3D44-812C-5D0033E56EC3}" type="pres">
      <dgm:prSet presAssocID="{F1FEFA79-890C-6D4F-8BD3-A3CD8F216B45}" presName="aSpace2" presStyleCnt="0"/>
      <dgm:spPr/>
    </dgm:pt>
    <dgm:pt modelId="{5A8A09A2-E57B-F74F-9C8B-D81D58670AAA}" type="pres">
      <dgm:prSet presAssocID="{B3E1DE26-DD67-8B46-B452-08471F659E4C}" presName="childNode" presStyleLbl="node1" presStyleIdx="3" presStyleCnt="5" custScaleX="111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DA6FD-8BAC-BA43-B9BB-EBB6A1E8872E}" type="pres">
      <dgm:prSet presAssocID="{B3E1DE26-DD67-8B46-B452-08471F659E4C}" presName="aSpace2" presStyleCnt="0"/>
      <dgm:spPr/>
    </dgm:pt>
    <dgm:pt modelId="{37638292-49D8-724E-95AE-EC1F35799921}" type="pres">
      <dgm:prSet presAssocID="{39F8B5E5-0E51-194D-80AC-C58D28C7B058}" presName="childNode" presStyleLbl="node1" presStyleIdx="4" presStyleCnt="5" custScaleX="111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9F2EA9-4E03-954C-998F-ED03A7E2BC55}" type="presOf" srcId="{F1FEFA79-890C-6D4F-8BD3-A3CD8F216B45}" destId="{D9DCE8AC-7881-874F-A451-3D1BE0A24AFF}" srcOrd="0" destOrd="0" presId="urn:microsoft.com/office/officeart/2005/8/layout/lProcess2"/>
    <dgm:cxn modelId="{65B2FCF6-1FE6-7A4F-9C38-B82D9DEFD6FB}" type="presOf" srcId="{45A684F8-DB51-7040-995B-E0199F4BDDC7}" destId="{4A3AA9D3-AE32-1C46-BCF8-ACCB353F80F6}" srcOrd="0" destOrd="0" presId="urn:microsoft.com/office/officeart/2005/8/layout/lProcess2"/>
    <dgm:cxn modelId="{3856D84D-1FA1-E940-8B18-EED92D371D96}" srcId="{45A684F8-DB51-7040-995B-E0199F4BDDC7}" destId="{B3E1DE26-DD67-8B46-B452-08471F659E4C}" srcOrd="3" destOrd="0" parTransId="{8CE5BB18-1FDE-544B-881C-25DC7CB05FFD}" sibTransId="{7B379662-67F6-3540-BC98-537233C2404A}"/>
    <dgm:cxn modelId="{F22ABBC2-F636-6741-874D-1338F136DD69}" srcId="{45A684F8-DB51-7040-995B-E0199F4BDDC7}" destId="{78E6C7D7-B71A-A446-8099-F1FCACD0D1E7}" srcOrd="1" destOrd="0" parTransId="{4AC1CCFD-F2C2-7749-92DE-2E68E29B835B}" sibTransId="{1B8C5A09-E0ED-EB4A-9159-AF8BEA109513}"/>
    <dgm:cxn modelId="{CB3C2EB6-D013-B346-8008-7D1287249EA2}" type="presOf" srcId="{76C8B0D9-B2DE-A24A-B81C-9C368B9BE880}" destId="{358428C7-B077-B94F-849E-45E6A022B290}" srcOrd="0" destOrd="0" presId="urn:microsoft.com/office/officeart/2005/8/layout/lProcess2"/>
    <dgm:cxn modelId="{622D0180-62BF-EB41-AE7F-7B4D5D3A28C5}" srcId="{76C8B0D9-B2DE-A24A-B81C-9C368B9BE880}" destId="{45A684F8-DB51-7040-995B-E0199F4BDDC7}" srcOrd="0" destOrd="0" parTransId="{1693D2B8-A0F9-0344-845E-073381D760A2}" sibTransId="{1BDCE7D1-D436-994F-BF90-774114A1C67F}"/>
    <dgm:cxn modelId="{E053A2A4-A250-AF43-A647-246718C62526}" srcId="{45A684F8-DB51-7040-995B-E0199F4BDDC7}" destId="{39F8B5E5-0E51-194D-80AC-C58D28C7B058}" srcOrd="4" destOrd="0" parTransId="{36D2E9CB-4E3A-8B4A-B6BC-E9F5A602E98B}" sibTransId="{9D894D7F-768C-3B43-BC55-12C26D8B1077}"/>
    <dgm:cxn modelId="{07BE9296-F07C-9F4E-9DA3-10862D11CEAF}" type="presOf" srcId="{B3E1DE26-DD67-8B46-B452-08471F659E4C}" destId="{5A8A09A2-E57B-F74F-9C8B-D81D58670AAA}" srcOrd="0" destOrd="0" presId="urn:microsoft.com/office/officeart/2005/8/layout/lProcess2"/>
    <dgm:cxn modelId="{F7DD65DE-CB40-CD4D-A3DD-F1EE24FC4C8B}" srcId="{45A684F8-DB51-7040-995B-E0199F4BDDC7}" destId="{62FC16C3-2906-FF4A-B51F-1487840BDE15}" srcOrd="0" destOrd="0" parTransId="{77D4C3C1-0B91-CB43-85D4-2545CF8059FD}" sibTransId="{94F84321-82C4-6E48-9805-EE0D04AB22EF}"/>
    <dgm:cxn modelId="{2CEE48D8-C83A-AE49-8923-74991CB61211}" type="presOf" srcId="{62FC16C3-2906-FF4A-B51F-1487840BDE15}" destId="{7FDCD2E6-09C2-454D-AB20-BD70E5B13EFB}" srcOrd="0" destOrd="0" presId="urn:microsoft.com/office/officeart/2005/8/layout/lProcess2"/>
    <dgm:cxn modelId="{A601E18E-63C1-2444-A994-AF896ECCFB2B}" type="presOf" srcId="{39F8B5E5-0E51-194D-80AC-C58D28C7B058}" destId="{37638292-49D8-724E-95AE-EC1F35799921}" srcOrd="0" destOrd="0" presId="urn:microsoft.com/office/officeart/2005/8/layout/lProcess2"/>
    <dgm:cxn modelId="{FD27B3AE-A4EE-8B4B-9324-9D78CB242066}" srcId="{45A684F8-DB51-7040-995B-E0199F4BDDC7}" destId="{F1FEFA79-890C-6D4F-8BD3-A3CD8F216B45}" srcOrd="2" destOrd="0" parTransId="{9C1B0361-11E8-6442-812A-4B6430FFBF84}" sibTransId="{8F244202-66F0-7C4C-AD74-8F0E994D56C4}"/>
    <dgm:cxn modelId="{A54E17BA-813A-2840-9616-09097AA0C159}" type="presOf" srcId="{78E6C7D7-B71A-A446-8099-F1FCACD0D1E7}" destId="{95ED0358-8773-E841-9252-1BC704EDE27D}" srcOrd="0" destOrd="0" presId="urn:microsoft.com/office/officeart/2005/8/layout/lProcess2"/>
    <dgm:cxn modelId="{3D13AFD1-7792-3048-9028-D9F31A32F41E}" type="presOf" srcId="{45A684F8-DB51-7040-995B-E0199F4BDDC7}" destId="{AC4777EB-BC69-8A4F-B918-61BC56EF6729}" srcOrd="1" destOrd="0" presId="urn:microsoft.com/office/officeart/2005/8/layout/lProcess2"/>
    <dgm:cxn modelId="{F345B018-BF25-6348-8982-7A6084909F1C}" type="presParOf" srcId="{358428C7-B077-B94F-849E-45E6A022B290}" destId="{B0EC0576-F942-9D4F-BE68-EEB0D2D54596}" srcOrd="0" destOrd="0" presId="urn:microsoft.com/office/officeart/2005/8/layout/lProcess2"/>
    <dgm:cxn modelId="{6CAACEA8-1D02-634D-9142-B3D91B106470}" type="presParOf" srcId="{B0EC0576-F942-9D4F-BE68-EEB0D2D54596}" destId="{4A3AA9D3-AE32-1C46-BCF8-ACCB353F80F6}" srcOrd="0" destOrd="0" presId="urn:microsoft.com/office/officeart/2005/8/layout/lProcess2"/>
    <dgm:cxn modelId="{982982AA-3636-D24C-9998-46B1D6A4D81A}" type="presParOf" srcId="{B0EC0576-F942-9D4F-BE68-EEB0D2D54596}" destId="{AC4777EB-BC69-8A4F-B918-61BC56EF6729}" srcOrd="1" destOrd="0" presId="urn:microsoft.com/office/officeart/2005/8/layout/lProcess2"/>
    <dgm:cxn modelId="{71BFECCE-99B2-9347-BBB0-63976FC34775}" type="presParOf" srcId="{B0EC0576-F942-9D4F-BE68-EEB0D2D54596}" destId="{4C462BF1-5986-4C4E-8483-488FB7A51318}" srcOrd="2" destOrd="0" presId="urn:microsoft.com/office/officeart/2005/8/layout/lProcess2"/>
    <dgm:cxn modelId="{592FEB1B-3ED9-4048-A81F-E0656168A94F}" type="presParOf" srcId="{4C462BF1-5986-4C4E-8483-488FB7A51318}" destId="{1EBEB948-4A10-6B44-A912-41F20C368832}" srcOrd="0" destOrd="0" presId="urn:microsoft.com/office/officeart/2005/8/layout/lProcess2"/>
    <dgm:cxn modelId="{902C41F9-1ACA-584B-99A2-193AF20960DE}" type="presParOf" srcId="{1EBEB948-4A10-6B44-A912-41F20C368832}" destId="{7FDCD2E6-09C2-454D-AB20-BD70E5B13EFB}" srcOrd="0" destOrd="0" presId="urn:microsoft.com/office/officeart/2005/8/layout/lProcess2"/>
    <dgm:cxn modelId="{460DFEB9-DAD0-204B-B97E-582B9DFCA6C5}" type="presParOf" srcId="{1EBEB948-4A10-6B44-A912-41F20C368832}" destId="{87945A6C-EC9A-8045-82E4-ADFEAB66BEDB}" srcOrd="1" destOrd="0" presId="urn:microsoft.com/office/officeart/2005/8/layout/lProcess2"/>
    <dgm:cxn modelId="{3F6FE7FA-068C-7447-B52E-935C91981D8A}" type="presParOf" srcId="{1EBEB948-4A10-6B44-A912-41F20C368832}" destId="{95ED0358-8773-E841-9252-1BC704EDE27D}" srcOrd="2" destOrd="0" presId="urn:microsoft.com/office/officeart/2005/8/layout/lProcess2"/>
    <dgm:cxn modelId="{AAF572FD-5ED4-C941-AA50-0AE579E24551}" type="presParOf" srcId="{1EBEB948-4A10-6B44-A912-41F20C368832}" destId="{2EF5DD4A-6724-414F-8B38-B89E6826DE11}" srcOrd="3" destOrd="0" presId="urn:microsoft.com/office/officeart/2005/8/layout/lProcess2"/>
    <dgm:cxn modelId="{65D3BB49-C6AC-4B43-9383-0E887FA08126}" type="presParOf" srcId="{1EBEB948-4A10-6B44-A912-41F20C368832}" destId="{D9DCE8AC-7881-874F-A451-3D1BE0A24AFF}" srcOrd="4" destOrd="0" presId="urn:microsoft.com/office/officeart/2005/8/layout/lProcess2"/>
    <dgm:cxn modelId="{00042FD0-79A4-E446-A2D0-9E7673016588}" type="presParOf" srcId="{1EBEB948-4A10-6B44-A912-41F20C368832}" destId="{850E212C-1759-3D44-812C-5D0033E56EC3}" srcOrd="5" destOrd="0" presId="urn:microsoft.com/office/officeart/2005/8/layout/lProcess2"/>
    <dgm:cxn modelId="{FA0559C2-4B2E-0648-BA08-E7B31BCE7815}" type="presParOf" srcId="{1EBEB948-4A10-6B44-A912-41F20C368832}" destId="{5A8A09A2-E57B-F74F-9C8B-D81D58670AAA}" srcOrd="6" destOrd="0" presId="urn:microsoft.com/office/officeart/2005/8/layout/lProcess2"/>
    <dgm:cxn modelId="{DD3FC97C-53E5-E54D-8DBD-3C5FDB1145EC}" type="presParOf" srcId="{1EBEB948-4A10-6B44-A912-41F20C368832}" destId="{33CDA6FD-8BAC-BA43-B9BB-EBB6A1E8872E}" srcOrd="7" destOrd="0" presId="urn:microsoft.com/office/officeart/2005/8/layout/lProcess2"/>
    <dgm:cxn modelId="{0735CDF5-E02F-BB44-8FDB-6594C9CFC44D}" type="presParOf" srcId="{1EBEB948-4A10-6B44-A912-41F20C368832}" destId="{37638292-49D8-724E-95AE-EC1F3579992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A5897F-ECF5-EF45-BC89-5301B842401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520923-0C59-1847-BBAB-963138FB6693}">
      <dgm:prSet phldrT="[Text]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Two broad defense approaches</a:t>
          </a:r>
          <a:endParaRPr lang="en-US" dirty="0"/>
        </a:p>
      </dgm:t>
    </dgm:pt>
    <dgm:pt modelId="{19C4BFEA-7931-AD4C-A3B0-7AB648F45E65}" type="parTrans" cxnId="{3DD5E4D9-CBA6-8A42-B818-42188BB72532}">
      <dgm:prSet/>
      <dgm:spPr/>
      <dgm:t>
        <a:bodyPr/>
        <a:lstStyle/>
        <a:p>
          <a:endParaRPr lang="en-US"/>
        </a:p>
      </dgm:t>
    </dgm:pt>
    <dgm:pt modelId="{9310DF77-70D4-2A47-B1BC-C11252C397E0}" type="sibTrans" cxnId="{3DD5E4D9-CBA6-8A42-B818-42188BB72532}">
      <dgm:prSet/>
      <dgm:spPr/>
      <dgm:t>
        <a:bodyPr/>
        <a:lstStyle/>
        <a:p>
          <a:endParaRPr lang="en-US"/>
        </a:p>
      </dgm:t>
    </dgm:pt>
    <dgm:pt modelId="{006C6A61-8FF8-5640-81D2-C3962AE48CE4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Compile-time</a:t>
          </a:r>
        </a:p>
      </dgm:t>
    </dgm:pt>
    <dgm:pt modelId="{8E911DD0-AF87-944E-BA72-56720A46C4E2}" type="parTrans" cxnId="{1DA295AA-44D8-704D-8383-0CA1E918B92C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5B3AFE7F-5E3A-7C4A-A3AD-0BB217709D99}" type="sibTrans" cxnId="{1DA295AA-44D8-704D-8383-0CA1E918B92C}">
      <dgm:prSet/>
      <dgm:spPr/>
      <dgm:t>
        <a:bodyPr/>
        <a:lstStyle/>
        <a:p>
          <a:endParaRPr lang="en-US"/>
        </a:p>
      </dgm:t>
    </dgm:pt>
    <dgm:pt modelId="{712084A0-6D1A-4540-91A3-CBF6A8CBC6A0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Aim to harden programs to resist attacks in new programs</a:t>
          </a:r>
        </a:p>
      </dgm:t>
    </dgm:pt>
    <dgm:pt modelId="{DD0630A3-FCE6-1244-9D92-88EA9ADD58C2}" type="parTrans" cxnId="{83ECF8FD-EFA7-984E-974E-356BEFFC583F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6549EC4F-CE7E-2341-B71A-87C40D6E06D0}" type="sibTrans" cxnId="{83ECF8FD-EFA7-984E-974E-356BEFFC583F}">
      <dgm:prSet/>
      <dgm:spPr/>
      <dgm:t>
        <a:bodyPr/>
        <a:lstStyle/>
        <a:p>
          <a:endParaRPr lang="en-US"/>
        </a:p>
      </dgm:t>
    </dgm:pt>
    <dgm:pt modelId="{1B91EF2F-5A61-764C-8445-C14457753EC0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Run-time</a:t>
          </a:r>
        </a:p>
      </dgm:t>
    </dgm:pt>
    <dgm:pt modelId="{F5685382-6EC5-B243-8E5C-0639F49E487C}" type="parTrans" cxnId="{9C1CAF04-E44B-334A-A525-82673F88FCE4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3085616E-3CAC-CE4F-8119-F2FEA5CBEBAC}" type="sibTrans" cxnId="{9C1CAF04-E44B-334A-A525-82673F88FCE4}">
      <dgm:prSet/>
      <dgm:spPr/>
      <dgm:t>
        <a:bodyPr/>
        <a:lstStyle/>
        <a:p>
          <a:endParaRPr lang="en-US"/>
        </a:p>
      </dgm:t>
    </dgm:pt>
    <dgm:pt modelId="{A346722F-27B8-8943-9520-CD3D34D50EDB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Aim to detect and abort attacks in existing programs</a:t>
          </a:r>
          <a:endParaRPr lang="en-US" dirty="0"/>
        </a:p>
      </dgm:t>
    </dgm:pt>
    <dgm:pt modelId="{75E77425-AF3C-4242-8A46-522B687CAA74}" type="parTrans" cxnId="{FAAF017E-3FE4-B848-BEDD-B48015E8A80D}">
      <dgm:prSet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BEDA65D8-8752-7540-B1FB-5E7B7A2EF1A1}" type="sibTrans" cxnId="{FAAF017E-3FE4-B848-BEDD-B48015E8A80D}">
      <dgm:prSet/>
      <dgm:spPr/>
      <dgm:t>
        <a:bodyPr/>
        <a:lstStyle/>
        <a:p>
          <a:endParaRPr lang="en-US"/>
        </a:p>
      </dgm:t>
    </dgm:pt>
    <dgm:pt modelId="{8E380C68-B05A-9B46-808F-9D589D352F81}" type="pres">
      <dgm:prSet presAssocID="{6EA5897F-ECF5-EF45-BC89-5301B84240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015735-1EEE-D34F-9DC8-07F3F67B3BA7}" type="pres">
      <dgm:prSet presAssocID="{8C520923-0C59-1847-BBAB-963138FB6693}" presName="hierRoot1" presStyleCnt="0"/>
      <dgm:spPr/>
    </dgm:pt>
    <dgm:pt modelId="{2310246E-B809-AB45-A35B-9F419A469021}" type="pres">
      <dgm:prSet presAssocID="{8C520923-0C59-1847-BBAB-963138FB6693}" presName="composite" presStyleCnt="0"/>
      <dgm:spPr/>
    </dgm:pt>
    <dgm:pt modelId="{85974B36-78EB-544B-A7A4-0880490EA7BA}" type="pres">
      <dgm:prSet presAssocID="{8C520923-0C59-1847-BBAB-963138FB6693}" presName="background" presStyleLbl="node0" presStyleIdx="0" presStyleCn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62DC8CA-128C-1840-9D6A-04FEFE1F3368}" type="pres">
      <dgm:prSet presAssocID="{8C520923-0C59-1847-BBAB-963138FB669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27400C-D753-9F40-8A5B-CAE9F53A7BFD}" type="pres">
      <dgm:prSet presAssocID="{8C520923-0C59-1847-BBAB-963138FB6693}" presName="hierChild2" presStyleCnt="0"/>
      <dgm:spPr/>
    </dgm:pt>
    <dgm:pt modelId="{3B260FC7-8E7B-8B45-AF18-3E51810E4DCB}" type="pres">
      <dgm:prSet presAssocID="{8E911DD0-AF87-944E-BA72-56720A46C4E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BCCB71E-E07F-EC46-B196-8AB8BC07AE3A}" type="pres">
      <dgm:prSet presAssocID="{006C6A61-8FF8-5640-81D2-C3962AE48CE4}" presName="hierRoot2" presStyleCnt="0"/>
      <dgm:spPr/>
    </dgm:pt>
    <dgm:pt modelId="{118881B9-4236-264E-89CF-7F4FDDB0357F}" type="pres">
      <dgm:prSet presAssocID="{006C6A61-8FF8-5640-81D2-C3962AE48CE4}" presName="composite2" presStyleCnt="0"/>
      <dgm:spPr/>
    </dgm:pt>
    <dgm:pt modelId="{5F83DF40-0583-8948-A42E-CE85A0985A7A}" type="pres">
      <dgm:prSet presAssocID="{006C6A61-8FF8-5640-81D2-C3962AE48CE4}" presName="background2" presStyleLbl="node2" presStyleIdx="0" presStyleCnt="2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811D3CBF-DDCA-A94C-8E2F-E3A977197A95}" type="pres">
      <dgm:prSet presAssocID="{006C6A61-8FF8-5640-81D2-C3962AE48CE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E3D5E6-F339-064F-810A-6A12DD5E24A1}" type="pres">
      <dgm:prSet presAssocID="{006C6A61-8FF8-5640-81D2-C3962AE48CE4}" presName="hierChild3" presStyleCnt="0"/>
      <dgm:spPr/>
    </dgm:pt>
    <dgm:pt modelId="{0B421BAE-E946-B54C-B326-1E81D5992EAA}" type="pres">
      <dgm:prSet presAssocID="{DD0630A3-FCE6-1244-9D92-88EA9ADD58C2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7F21B00-D182-C84A-A108-F3669ADDC2DF}" type="pres">
      <dgm:prSet presAssocID="{712084A0-6D1A-4540-91A3-CBF6A8CBC6A0}" presName="hierRoot3" presStyleCnt="0"/>
      <dgm:spPr/>
    </dgm:pt>
    <dgm:pt modelId="{4B1E5CDD-C703-0147-AC4A-21447DA5A413}" type="pres">
      <dgm:prSet presAssocID="{712084A0-6D1A-4540-91A3-CBF6A8CBC6A0}" presName="composite3" presStyleCnt="0"/>
      <dgm:spPr/>
    </dgm:pt>
    <dgm:pt modelId="{94B88FA9-4397-2142-AC86-85234501DD22}" type="pres">
      <dgm:prSet presAssocID="{712084A0-6D1A-4540-91A3-CBF6A8CBC6A0}" presName="background3" presStyleLbl="node3" presStyleIdx="0" presStyleCnt="2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75789AE-E0DB-FB4B-94B6-8EFFC22F14F1}" type="pres">
      <dgm:prSet presAssocID="{712084A0-6D1A-4540-91A3-CBF6A8CBC6A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5BE2F8-60E5-C24F-B8A7-3C3FA37C6FE6}" type="pres">
      <dgm:prSet presAssocID="{712084A0-6D1A-4540-91A3-CBF6A8CBC6A0}" presName="hierChild4" presStyleCnt="0"/>
      <dgm:spPr/>
    </dgm:pt>
    <dgm:pt modelId="{97F29C77-E05D-CF4D-A9ED-676C40DE7E78}" type="pres">
      <dgm:prSet presAssocID="{F5685382-6EC5-B243-8E5C-0639F49E487C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C52E8F3-68BE-224B-A699-639AD5CA5533}" type="pres">
      <dgm:prSet presAssocID="{1B91EF2F-5A61-764C-8445-C14457753EC0}" presName="hierRoot2" presStyleCnt="0"/>
      <dgm:spPr/>
    </dgm:pt>
    <dgm:pt modelId="{36A43E27-0402-974B-A5C0-08A5F19A3ED1}" type="pres">
      <dgm:prSet presAssocID="{1B91EF2F-5A61-764C-8445-C14457753EC0}" presName="composite2" presStyleCnt="0"/>
      <dgm:spPr/>
    </dgm:pt>
    <dgm:pt modelId="{A702120C-0708-5C4F-9EAB-7A4FF7DB78E5}" type="pres">
      <dgm:prSet presAssocID="{1B91EF2F-5A61-764C-8445-C14457753EC0}" presName="background2" presStyleLbl="node2" presStyleIdx="1" presStyleCnt="2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63E14DFF-FB1C-F841-8DC1-2F281FD7A6E9}" type="pres">
      <dgm:prSet presAssocID="{1B91EF2F-5A61-764C-8445-C14457753EC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B7E45-10E9-EA4D-9E75-9E8612AE6E18}" type="pres">
      <dgm:prSet presAssocID="{1B91EF2F-5A61-764C-8445-C14457753EC0}" presName="hierChild3" presStyleCnt="0"/>
      <dgm:spPr/>
    </dgm:pt>
    <dgm:pt modelId="{3A246096-F971-0541-8F34-9CA947D7726E}" type="pres">
      <dgm:prSet presAssocID="{75E77425-AF3C-4242-8A46-522B687CAA7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342A23BE-A31D-5C43-B922-68DDD37768F6}" type="pres">
      <dgm:prSet presAssocID="{A346722F-27B8-8943-9520-CD3D34D50EDB}" presName="hierRoot3" presStyleCnt="0"/>
      <dgm:spPr/>
    </dgm:pt>
    <dgm:pt modelId="{9311D72F-D173-614F-B5CB-5BEFA85B82DF}" type="pres">
      <dgm:prSet presAssocID="{A346722F-27B8-8943-9520-CD3D34D50EDB}" presName="composite3" presStyleCnt="0"/>
      <dgm:spPr/>
    </dgm:pt>
    <dgm:pt modelId="{6F78BCAE-E52A-1F4D-A1AA-C94774844DEB}" type="pres">
      <dgm:prSet presAssocID="{A346722F-27B8-8943-9520-CD3D34D50EDB}" presName="background3" presStyleLbl="node3" presStyleIdx="1" presStyleCnt="2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980BE24-68C5-454F-AEDD-B0E480D55890}" type="pres">
      <dgm:prSet presAssocID="{A346722F-27B8-8943-9520-CD3D34D50ED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9E4D0D-B1A5-4740-B637-AC9903645E3F}" type="pres">
      <dgm:prSet presAssocID="{A346722F-27B8-8943-9520-CD3D34D50EDB}" presName="hierChild4" presStyleCnt="0"/>
      <dgm:spPr/>
    </dgm:pt>
  </dgm:ptLst>
  <dgm:cxnLst>
    <dgm:cxn modelId="{83ECF8FD-EFA7-984E-974E-356BEFFC583F}" srcId="{006C6A61-8FF8-5640-81D2-C3962AE48CE4}" destId="{712084A0-6D1A-4540-91A3-CBF6A8CBC6A0}" srcOrd="0" destOrd="0" parTransId="{DD0630A3-FCE6-1244-9D92-88EA9ADD58C2}" sibTransId="{6549EC4F-CE7E-2341-B71A-87C40D6E06D0}"/>
    <dgm:cxn modelId="{DD6265C6-17CE-E54C-A767-5135FE04B18D}" type="presOf" srcId="{8C520923-0C59-1847-BBAB-963138FB6693}" destId="{162DC8CA-128C-1840-9D6A-04FEFE1F3368}" srcOrd="0" destOrd="0" presId="urn:microsoft.com/office/officeart/2005/8/layout/hierarchy1"/>
    <dgm:cxn modelId="{3DD5E4D9-CBA6-8A42-B818-42188BB72532}" srcId="{6EA5897F-ECF5-EF45-BC89-5301B842401E}" destId="{8C520923-0C59-1847-BBAB-963138FB6693}" srcOrd="0" destOrd="0" parTransId="{19C4BFEA-7931-AD4C-A3B0-7AB648F45E65}" sibTransId="{9310DF77-70D4-2A47-B1BC-C11252C397E0}"/>
    <dgm:cxn modelId="{13360D1A-08D9-6944-B02C-16C23536D606}" type="presOf" srcId="{8E911DD0-AF87-944E-BA72-56720A46C4E2}" destId="{3B260FC7-8E7B-8B45-AF18-3E51810E4DCB}" srcOrd="0" destOrd="0" presId="urn:microsoft.com/office/officeart/2005/8/layout/hierarchy1"/>
    <dgm:cxn modelId="{FAAF017E-3FE4-B848-BEDD-B48015E8A80D}" srcId="{1B91EF2F-5A61-764C-8445-C14457753EC0}" destId="{A346722F-27B8-8943-9520-CD3D34D50EDB}" srcOrd="0" destOrd="0" parTransId="{75E77425-AF3C-4242-8A46-522B687CAA74}" sibTransId="{BEDA65D8-8752-7540-B1FB-5E7B7A2EF1A1}"/>
    <dgm:cxn modelId="{32D80FFA-E16C-EF4E-B7A3-754E1E307415}" type="presOf" srcId="{712084A0-6D1A-4540-91A3-CBF6A8CBC6A0}" destId="{175789AE-E0DB-FB4B-94B6-8EFFC22F14F1}" srcOrd="0" destOrd="0" presId="urn:microsoft.com/office/officeart/2005/8/layout/hierarchy1"/>
    <dgm:cxn modelId="{BF047044-D762-FF40-9F4D-B6472549E12F}" type="presOf" srcId="{75E77425-AF3C-4242-8A46-522B687CAA74}" destId="{3A246096-F971-0541-8F34-9CA947D7726E}" srcOrd="0" destOrd="0" presId="urn:microsoft.com/office/officeart/2005/8/layout/hierarchy1"/>
    <dgm:cxn modelId="{F34B557D-4F23-544A-B189-5CB0567EA5F7}" type="presOf" srcId="{1B91EF2F-5A61-764C-8445-C14457753EC0}" destId="{63E14DFF-FB1C-F841-8DC1-2F281FD7A6E9}" srcOrd="0" destOrd="0" presId="urn:microsoft.com/office/officeart/2005/8/layout/hierarchy1"/>
    <dgm:cxn modelId="{79E7A68E-2705-5A44-B37C-FB62C110A07F}" type="presOf" srcId="{F5685382-6EC5-B243-8E5C-0639F49E487C}" destId="{97F29C77-E05D-CF4D-A9ED-676C40DE7E78}" srcOrd="0" destOrd="0" presId="urn:microsoft.com/office/officeart/2005/8/layout/hierarchy1"/>
    <dgm:cxn modelId="{A6DDEDCC-07D4-FE49-8A13-5F53081747D2}" type="presOf" srcId="{DD0630A3-FCE6-1244-9D92-88EA9ADD58C2}" destId="{0B421BAE-E946-B54C-B326-1E81D5992EAA}" srcOrd="0" destOrd="0" presId="urn:microsoft.com/office/officeart/2005/8/layout/hierarchy1"/>
    <dgm:cxn modelId="{9C1CAF04-E44B-334A-A525-82673F88FCE4}" srcId="{8C520923-0C59-1847-BBAB-963138FB6693}" destId="{1B91EF2F-5A61-764C-8445-C14457753EC0}" srcOrd="1" destOrd="0" parTransId="{F5685382-6EC5-B243-8E5C-0639F49E487C}" sibTransId="{3085616E-3CAC-CE4F-8119-F2FEA5CBEBAC}"/>
    <dgm:cxn modelId="{10A1A3D5-4B9B-9F42-8267-3BE1FEAC9AF5}" type="presOf" srcId="{006C6A61-8FF8-5640-81D2-C3962AE48CE4}" destId="{811D3CBF-DDCA-A94C-8E2F-E3A977197A95}" srcOrd="0" destOrd="0" presId="urn:microsoft.com/office/officeart/2005/8/layout/hierarchy1"/>
    <dgm:cxn modelId="{1DA295AA-44D8-704D-8383-0CA1E918B92C}" srcId="{8C520923-0C59-1847-BBAB-963138FB6693}" destId="{006C6A61-8FF8-5640-81D2-C3962AE48CE4}" srcOrd="0" destOrd="0" parTransId="{8E911DD0-AF87-944E-BA72-56720A46C4E2}" sibTransId="{5B3AFE7F-5E3A-7C4A-A3AD-0BB217709D99}"/>
    <dgm:cxn modelId="{2552EE50-F1D4-2B4B-9DB1-2A830F5AE416}" type="presOf" srcId="{6EA5897F-ECF5-EF45-BC89-5301B842401E}" destId="{8E380C68-B05A-9B46-808F-9D589D352F81}" srcOrd="0" destOrd="0" presId="urn:microsoft.com/office/officeart/2005/8/layout/hierarchy1"/>
    <dgm:cxn modelId="{FCC699C0-E07C-7249-925E-DFDF9D9A39E9}" type="presOf" srcId="{A346722F-27B8-8943-9520-CD3D34D50EDB}" destId="{5980BE24-68C5-454F-AEDD-B0E480D55890}" srcOrd="0" destOrd="0" presId="urn:microsoft.com/office/officeart/2005/8/layout/hierarchy1"/>
    <dgm:cxn modelId="{2E9ED861-4805-844C-A8FE-6E79E5B73BEF}" type="presParOf" srcId="{8E380C68-B05A-9B46-808F-9D589D352F81}" destId="{46015735-1EEE-D34F-9DC8-07F3F67B3BA7}" srcOrd="0" destOrd="0" presId="urn:microsoft.com/office/officeart/2005/8/layout/hierarchy1"/>
    <dgm:cxn modelId="{E2FF6DEA-9B7F-A840-816F-6EF0DA2563B8}" type="presParOf" srcId="{46015735-1EEE-D34F-9DC8-07F3F67B3BA7}" destId="{2310246E-B809-AB45-A35B-9F419A469021}" srcOrd="0" destOrd="0" presId="urn:microsoft.com/office/officeart/2005/8/layout/hierarchy1"/>
    <dgm:cxn modelId="{62E3BB72-DBD3-5A4A-B195-8435EEE8866A}" type="presParOf" srcId="{2310246E-B809-AB45-A35B-9F419A469021}" destId="{85974B36-78EB-544B-A7A4-0880490EA7BA}" srcOrd="0" destOrd="0" presId="urn:microsoft.com/office/officeart/2005/8/layout/hierarchy1"/>
    <dgm:cxn modelId="{AF97AA32-9E69-2D44-BE09-16F900C94AA6}" type="presParOf" srcId="{2310246E-B809-AB45-A35B-9F419A469021}" destId="{162DC8CA-128C-1840-9D6A-04FEFE1F3368}" srcOrd="1" destOrd="0" presId="urn:microsoft.com/office/officeart/2005/8/layout/hierarchy1"/>
    <dgm:cxn modelId="{E8FECBD4-1203-2441-B076-101BD17BE160}" type="presParOf" srcId="{46015735-1EEE-D34F-9DC8-07F3F67B3BA7}" destId="{3A27400C-D753-9F40-8A5B-CAE9F53A7BFD}" srcOrd="1" destOrd="0" presId="urn:microsoft.com/office/officeart/2005/8/layout/hierarchy1"/>
    <dgm:cxn modelId="{61DE581C-EB85-B34E-8015-090845712B51}" type="presParOf" srcId="{3A27400C-D753-9F40-8A5B-CAE9F53A7BFD}" destId="{3B260FC7-8E7B-8B45-AF18-3E51810E4DCB}" srcOrd="0" destOrd="0" presId="urn:microsoft.com/office/officeart/2005/8/layout/hierarchy1"/>
    <dgm:cxn modelId="{61040550-FD2F-C642-A5A9-79FD5F90B5FB}" type="presParOf" srcId="{3A27400C-D753-9F40-8A5B-CAE9F53A7BFD}" destId="{3BCCB71E-E07F-EC46-B196-8AB8BC07AE3A}" srcOrd="1" destOrd="0" presId="urn:microsoft.com/office/officeart/2005/8/layout/hierarchy1"/>
    <dgm:cxn modelId="{BEB964D5-EAAD-4641-8F92-19622E5AD7A2}" type="presParOf" srcId="{3BCCB71E-E07F-EC46-B196-8AB8BC07AE3A}" destId="{118881B9-4236-264E-89CF-7F4FDDB0357F}" srcOrd="0" destOrd="0" presId="urn:microsoft.com/office/officeart/2005/8/layout/hierarchy1"/>
    <dgm:cxn modelId="{7B666585-A61B-E140-B724-65942FCE44A6}" type="presParOf" srcId="{118881B9-4236-264E-89CF-7F4FDDB0357F}" destId="{5F83DF40-0583-8948-A42E-CE85A0985A7A}" srcOrd="0" destOrd="0" presId="urn:microsoft.com/office/officeart/2005/8/layout/hierarchy1"/>
    <dgm:cxn modelId="{6FADAC99-C45B-5241-B22A-01F7ADFF6686}" type="presParOf" srcId="{118881B9-4236-264E-89CF-7F4FDDB0357F}" destId="{811D3CBF-DDCA-A94C-8E2F-E3A977197A95}" srcOrd="1" destOrd="0" presId="urn:microsoft.com/office/officeart/2005/8/layout/hierarchy1"/>
    <dgm:cxn modelId="{13B7E0A3-2639-7D4C-A530-597F7BD2BEA5}" type="presParOf" srcId="{3BCCB71E-E07F-EC46-B196-8AB8BC07AE3A}" destId="{0AE3D5E6-F339-064F-810A-6A12DD5E24A1}" srcOrd="1" destOrd="0" presId="urn:microsoft.com/office/officeart/2005/8/layout/hierarchy1"/>
    <dgm:cxn modelId="{EAC208EA-6402-494E-99D1-150420119233}" type="presParOf" srcId="{0AE3D5E6-F339-064F-810A-6A12DD5E24A1}" destId="{0B421BAE-E946-B54C-B326-1E81D5992EAA}" srcOrd="0" destOrd="0" presId="urn:microsoft.com/office/officeart/2005/8/layout/hierarchy1"/>
    <dgm:cxn modelId="{5A1C0330-0EE7-6B43-BD22-AFAF2B390F36}" type="presParOf" srcId="{0AE3D5E6-F339-064F-810A-6A12DD5E24A1}" destId="{77F21B00-D182-C84A-A108-F3669ADDC2DF}" srcOrd="1" destOrd="0" presId="urn:microsoft.com/office/officeart/2005/8/layout/hierarchy1"/>
    <dgm:cxn modelId="{75C92AAC-9302-A94D-98C1-06BAA4A5B5F5}" type="presParOf" srcId="{77F21B00-D182-C84A-A108-F3669ADDC2DF}" destId="{4B1E5CDD-C703-0147-AC4A-21447DA5A413}" srcOrd="0" destOrd="0" presId="urn:microsoft.com/office/officeart/2005/8/layout/hierarchy1"/>
    <dgm:cxn modelId="{4C3B58AB-3C7D-3548-A81A-DBB7FDBB8ADD}" type="presParOf" srcId="{4B1E5CDD-C703-0147-AC4A-21447DA5A413}" destId="{94B88FA9-4397-2142-AC86-85234501DD22}" srcOrd="0" destOrd="0" presId="urn:microsoft.com/office/officeart/2005/8/layout/hierarchy1"/>
    <dgm:cxn modelId="{9296AFAD-63D4-5945-8DF7-4E35C2944C2B}" type="presParOf" srcId="{4B1E5CDD-C703-0147-AC4A-21447DA5A413}" destId="{175789AE-E0DB-FB4B-94B6-8EFFC22F14F1}" srcOrd="1" destOrd="0" presId="urn:microsoft.com/office/officeart/2005/8/layout/hierarchy1"/>
    <dgm:cxn modelId="{2C436B35-D5F6-8B49-88C2-34AA4AAE1070}" type="presParOf" srcId="{77F21B00-D182-C84A-A108-F3669ADDC2DF}" destId="{515BE2F8-60E5-C24F-B8A7-3C3FA37C6FE6}" srcOrd="1" destOrd="0" presId="urn:microsoft.com/office/officeart/2005/8/layout/hierarchy1"/>
    <dgm:cxn modelId="{6BCA485B-3CE5-994E-BDC2-19F5C61639E3}" type="presParOf" srcId="{3A27400C-D753-9F40-8A5B-CAE9F53A7BFD}" destId="{97F29C77-E05D-CF4D-A9ED-676C40DE7E78}" srcOrd="2" destOrd="0" presId="urn:microsoft.com/office/officeart/2005/8/layout/hierarchy1"/>
    <dgm:cxn modelId="{5965F963-7CE8-DA4C-885D-AC0A7EF4E7B9}" type="presParOf" srcId="{3A27400C-D753-9F40-8A5B-CAE9F53A7BFD}" destId="{CC52E8F3-68BE-224B-A699-639AD5CA5533}" srcOrd="3" destOrd="0" presId="urn:microsoft.com/office/officeart/2005/8/layout/hierarchy1"/>
    <dgm:cxn modelId="{8BC032CA-054E-2A43-9F26-45911AC63258}" type="presParOf" srcId="{CC52E8F3-68BE-224B-A699-639AD5CA5533}" destId="{36A43E27-0402-974B-A5C0-08A5F19A3ED1}" srcOrd="0" destOrd="0" presId="urn:microsoft.com/office/officeart/2005/8/layout/hierarchy1"/>
    <dgm:cxn modelId="{57AF72FC-2520-9046-9300-CBF57629FB8D}" type="presParOf" srcId="{36A43E27-0402-974B-A5C0-08A5F19A3ED1}" destId="{A702120C-0708-5C4F-9EAB-7A4FF7DB78E5}" srcOrd="0" destOrd="0" presId="urn:microsoft.com/office/officeart/2005/8/layout/hierarchy1"/>
    <dgm:cxn modelId="{29080EE5-CFA7-FE4F-9366-7EA55159B6BC}" type="presParOf" srcId="{36A43E27-0402-974B-A5C0-08A5F19A3ED1}" destId="{63E14DFF-FB1C-F841-8DC1-2F281FD7A6E9}" srcOrd="1" destOrd="0" presId="urn:microsoft.com/office/officeart/2005/8/layout/hierarchy1"/>
    <dgm:cxn modelId="{A22E18BB-8072-1D41-BB6A-F5BEB887612D}" type="presParOf" srcId="{CC52E8F3-68BE-224B-A699-639AD5CA5533}" destId="{C6EB7E45-10E9-EA4D-9E75-9E8612AE6E18}" srcOrd="1" destOrd="0" presId="urn:microsoft.com/office/officeart/2005/8/layout/hierarchy1"/>
    <dgm:cxn modelId="{B4ACBF50-C4DA-BA4F-9D19-9E3F858C7AB2}" type="presParOf" srcId="{C6EB7E45-10E9-EA4D-9E75-9E8612AE6E18}" destId="{3A246096-F971-0541-8F34-9CA947D7726E}" srcOrd="0" destOrd="0" presId="urn:microsoft.com/office/officeart/2005/8/layout/hierarchy1"/>
    <dgm:cxn modelId="{78496AC0-EEBE-0043-94A9-202A4E4EA234}" type="presParOf" srcId="{C6EB7E45-10E9-EA4D-9E75-9E8612AE6E18}" destId="{342A23BE-A31D-5C43-B922-68DDD37768F6}" srcOrd="1" destOrd="0" presId="urn:microsoft.com/office/officeart/2005/8/layout/hierarchy1"/>
    <dgm:cxn modelId="{2AA90103-2627-A44C-81CD-BE4937C311C5}" type="presParOf" srcId="{342A23BE-A31D-5C43-B922-68DDD37768F6}" destId="{9311D72F-D173-614F-B5CB-5BEFA85B82DF}" srcOrd="0" destOrd="0" presId="urn:microsoft.com/office/officeart/2005/8/layout/hierarchy1"/>
    <dgm:cxn modelId="{3231144D-1150-D14E-8AE4-C42BB5C5029C}" type="presParOf" srcId="{9311D72F-D173-614F-B5CB-5BEFA85B82DF}" destId="{6F78BCAE-E52A-1F4D-A1AA-C94774844DEB}" srcOrd="0" destOrd="0" presId="urn:microsoft.com/office/officeart/2005/8/layout/hierarchy1"/>
    <dgm:cxn modelId="{4C3FD185-94E0-264A-AEEF-B8B4AFE860DE}" type="presParOf" srcId="{9311D72F-D173-614F-B5CB-5BEFA85B82DF}" destId="{5980BE24-68C5-454F-AEDD-B0E480D55890}" srcOrd="1" destOrd="0" presId="urn:microsoft.com/office/officeart/2005/8/layout/hierarchy1"/>
    <dgm:cxn modelId="{8CCB9FEE-B524-094B-B43B-91E727A3D34F}" type="presParOf" srcId="{342A23BE-A31D-5C43-B922-68DDD37768F6}" destId="{199E4D0D-B1A5-4740-B637-AC9903645E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65CBA1-F702-3441-A98E-B3E06A755E6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32547D-55EC-6547-98BB-F93F99887B5D}">
      <dgm:prSet phldrT="[Text]" custT="1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2800" b="1" dirty="0" smtClean="0">
              <a:solidFill>
                <a:schemeClr val="bg1"/>
              </a:solidFill>
            </a:rPr>
            <a:t>Disadvantages</a:t>
          </a:r>
          <a:endParaRPr lang="en-US" sz="2800" b="1" dirty="0">
            <a:solidFill>
              <a:schemeClr val="bg1"/>
            </a:solidFill>
          </a:endParaRPr>
        </a:p>
      </dgm:t>
    </dgm:pt>
    <dgm:pt modelId="{7ECC2219-3A36-CA48-AA00-A9A32414E3C5}" type="parTrans" cxnId="{12006D0B-C3FA-5047-9C42-8F833BDAAE06}">
      <dgm:prSet/>
      <dgm:spPr/>
      <dgm:t>
        <a:bodyPr/>
        <a:lstStyle/>
        <a:p>
          <a:endParaRPr lang="en-US"/>
        </a:p>
      </dgm:t>
    </dgm:pt>
    <dgm:pt modelId="{BE83CC59-A636-6A46-83B3-2BAC879F506B}" type="sibTrans" cxnId="{12006D0B-C3FA-5047-9C42-8F833BDAAE06}">
      <dgm:prSet/>
      <dgm:spPr/>
      <dgm:t>
        <a:bodyPr/>
        <a:lstStyle/>
        <a:p>
          <a:endParaRPr lang="en-US"/>
        </a:p>
      </dgm:t>
    </dgm:pt>
    <dgm:pt modelId="{AD7FCF63-4F42-4446-9DC3-286C147755B2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>
            <a:spcAft>
              <a:spcPts val="942"/>
            </a:spcAft>
          </a:pPr>
          <a:r>
            <a:rPr lang="en-US" dirty="0" smtClean="0">
              <a:latin typeface="+mn-lt"/>
            </a:rPr>
            <a:t>Additional code must be executed at run time to impose checks</a:t>
          </a:r>
        </a:p>
      </dgm:t>
    </dgm:pt>
    <dgm:pt modelId="{F22FB8D3-3CEF-0342-90BC-546FEE7243E9}" type="parTrans" cxnId="{B46FE871-AAA1-F044-B29D-62AE9DEC50BA}">
      <dgm:prSet/>
      <dgm:spPr/>
      <dgm:t>
        <a:bodyPr/>
        <a:lstStyle/>
        <a:p>
          <a:endParaRPr lang="en-US"/>
        </a:p>
      </dgm:t>
    </dgm:pt>
    <dgm:pt modelId="{18675396-5647-B74E-82A2-23A1D52FBE03}" type="sibTrans" cxnId="{B46FE871-AAA1-F044-B29D-62AE9DEC50BA}">
      <dgm:prSet/>
      <dgm:spPr/>
      <dgm:t>
        <a:bodyPr/>
        <a:lstStyle/>
        <a:p>
          <a:endParaRPr lang="en-US"/>
        </a:p>
      </dgm:t>
    </dgm:pt>
    <dgm:pt modelId="{8907F5B8-025B-F24C-AB8E-3E9D5DA148CA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>
            <a:spcAft>
              <a:spcPts val="942"/>
            </a:spcAft>
          </a:pPr>
          <a:r>
            <a:rPr lang="en-US" dirty="0" smtClean="0">
              <a:latin typeface="+mn-lt"/>
            </a:rPr>
            <a:t>Flexibility and safety comes at a cost in resource use</a:t>
          </a:r>
        </a:p>
      </dgm:t>
    </dgm:pt>
    <dgm:pt modelId="{5AABEC0D-9B36-F246-A644-B55001A134CD}" type="parTrans" cxnId="{E1BB9B7B-70FF-8D4F-BEE6-DD1D4EA1FB57}">
      <dgm:prSet/>
      <dgm:spPr/>
      <dgm:t>
        <a:bodyPr/>
        <a:lstStyle/>
        <a:p>
          <a:endParaRPr lang="en-US"/>
        </a:p>
      </dgm:t>
    </dgm:pt>
    <dgm:pt modelId="{1B07F8A6-D4CD-0A44-A2EB-7A4FD5C8FC36}" type="sibTrans" cxnId="{E1BB9B7B-70FF-8D4F-BEE6-DD1D4EA1FB57}">
      <dgm:prSet/>
      <dgm:spPr/>
      <dgm:t>
        <a:bodyPr/>
        <a:lstStyle/>
        <a:p>
          <a:endParaRPr lang="en-US"/>
        </a:p>
      </dgm:t>
    </dgm:pt>
    <dgm:pt modelId="{74DA30EF-C82F-D043-B1A9-AFF15BE9800B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>
            <a:spcAft>
              <a:spcPts val="942"/>
            </a:spcAft>
          </a:pPr>
          <a:r>
            <a:rPr lang="en-US" dirty="0" smtClean="0">
              <a:latin typeface="+mn-lt"/>
            </a:rPr>
            <a:t>Distance from the underlying machine language and architecture means that access to some instructions and hardware resources is lost</a:t>
          </a:r>
        </a:p>
      </dgm:t>
    </dgm:pt>
    <dgm:pt modelId="{EB322BFF-B9A0-5B4C-B792-2CEA2372F944}" type="parTrans" cxnId="{6E6ADB83-7358-214A-9644-8CD31A3E46C8}">
      <dgm:prSet/>
      <dgm:spPr/>
      <dgm:t>
        <a:bodyPr/>
        <a:lstStyle/>
        <a:p>
          <a:endParaRPr lang="en-US"/>
        </a:p>
      </dgm:t>
    </dgm:pt>
    <dgm:pt modelId="{6B23FEB5-CD2B-2643-808E-676C6BC12D21}" type="sibTrans" cxnId="{6E6ADB83-7358-214A-9644-8CD31A3E46C8}">
      <dgm:prSet/>
      <dgm:spPr/>
      <dgm:t>
        <a:bodyPr/>
        <a:lstStyle/>
        <a:p>
          <a:endParaRPr lang="en-US"/>
        </a:p>
      </dgm:t>
    </dgm:pt>
    <dgm:pt modelId="{2FD6258B-184D-D449-84E8-1AC5FA4DCE58}">
      <dgm:prSet/>
      <dgm:spPr>
        <a:solidFill>
          <a:schemeClr val="accent3">
            <a:lumMod val="40000"/>
            <a:lumOff val="60000"/>
            <a:alpha val="9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>
            <a:spcAft>
              <a:spcPts val="942"/>
            </a:spcAft>
          </a:pPr>
          <a:r>
            <a:rPr lang="en-US" dirty="0" smtClean="0">
              <a:latin typeface="+mn-lt"/>
            </a:rPr>
            <a:t>Limits their usefulness in writing code, such as device drivers, that must interact with such resources</a:t>
          </a:r>
        </a:p>
      </dgm:t>
    </dgm:pt>
    <dgm:pt modelId="{4C08DEDA-EAE0-C448-A10F-9146838A3F58}" type="parTrans" cxnId="{BDB63F96-C51C-6D42-899A-3C29192026E1}">
      <dgm:prSet/>
      <dgm:spPr/>
      <dgm:t>
        <a:bodyPr/>
        <a:lstStyle/>
        <a:p>
          <a:endParaRPr lang="en-US"/>
        </a:p>
      </dgm:t>
    </dgm:pt>
    <dgm:pt modelId="{0FCD44B7-DD62-2D43-97EC-592B099C187E}" type="sibTrans" cxnId="{BDB63F96-C51C-6D42-899A-3C29192026E1}">
      <dgm:prSet/>
      <dgm:spPr/>
      <dgm:t>
        <a:bodyPr/>
        <a:lstStyle/>
        <a:p>
          <a:endParaRPr lang="en-US"/>
        </a:p>
      </dgm:t>
    </dgm:pt>
    <dgm:pt modelId="{ECE708D5-69F0-B346-A6D1-B645B1BD3E62}" type="pres">
      <dgm:prSet presAssocID="{1565CBA1-F702-3441-A98E-B3E06A755E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D79DD6-6951-B945-A3E6-0B0C9A291177}" type="pres">
      <dgm:prSet presAssocID="{C232547D-55EC-6547-98BB-F93F99887B5D}" presName="composite" presStyleCnt="0"/>
      <dgm:spPr/>
    </dgm:pt>
    <dgm:pt modelId="{2728FCC9-AE1D-384B-9A58-2E5D9C0DE65D}" type="pres">
      <dgm:prSet presAssocID="{C232547D-55EC-6547-98BB-F93F99887B5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943DA-0858-8E4A-8A7D-48D06C3231A9}" type="pres">
      <dgm:prSet presAssocID="{C232547D-55EC-6547-98BB-F93F99887B5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DFEEC1-A394-284A-B351-833F2738D307}" type="presOf" srcId="{8907F5B8-025B-F24C-AB8E-3E9D5DA148CA}" destId="{3B4943DA-0858-8E4A-8A7D-48D06C3231A9}" srcOrd="0" destOrd="1" presId="urn:microsoft.com/office/officeart/2005/8/layout/hList1"/>
    <dgm:cxn modelId="{1CD34655-08E0-5C49-90EC-9309FFADE59A}" type="presOf" srcId="{1565CBA1-F702-3441-A98E-B3E06A755E69}" destId="{ECE708D5-69F0-B346-A6D1-B645B1BD3E62}" srcOrd="0" destOrd="0" presId="urn:microsoft.com/office/officeart/2005/8/layout/hList1"/>
    <dgm:cxn modelId="{2DF2EBD1-4F17-384C-825B-7DA8E2D4A409}" type="presOf" srcId="{74DA30EF-C82F-D043-B1A9-AFF15BE9800B}" destId="{3B4943DA-0858-8E4A-8A7D-48D06C3231A9}" srcOrd="0" destOrd="2" presId="urn:microsoft.com/office/officeart/2005/8/layout/hList1"/>
    <dgm:cxn modelId="{B02006AC-117D-0441-A9D9-B69F6FC7B41A}" type="presOf" srcId="{2FD6258B-184D-D449-84E8-1AC5FA4DCE58}" destId="{3B4943DA-0858-8E4A-8A7D-48D06C3231A9}" srcOrd="0" destOrd="3" presId="urn:microsoft.com/office/officeart/2005/8/layout/hList1"/>
    <dgm:cxn modelId="{FAC1ACBA-6A73-354B-8B69-B0A9FB6E79E3}" type="presOf" srcId="{AD7FCF63-4F42-4446-9DC3-286C147755B2}" destId="{3B4943DA-0858-8E4A-8A7D-48D06C3231A9}" srcOrd="0" destOrd="0" presId="urn:microsoft.com/office/officeart/2005/8/layout/hList1"/>
    <dgm:cxn modelId="{ED03CD53-73B5-4A41-AF04-80FEDFEF9631}" type="presOf" srcId="{C232547D-55EC-6547-98BB-F93F99887B5D}" destId="{2728FCC9-AE1D-384B-9A58-2E5D9C0DE65D}" srcOrd="0" destOrd="0" presId="urn:microsoft.com/office/officeart/2005/8/layout/hList1"/>
    <dgm:cxn modelId="{12006D0B-C3FA-5047-9C42-8F833BDAAE06}" srcId="{1565CBA1-F702-3441-A98E-B3E06A755E69}" destId="{C232547D-55EC-6547-98BB-F93F99887B5D}" srcOrd="0" destOrd="0" parTransId="{7ECC2219-3A36-CA48-AA00-A9A32414E3C5}" sibTransId="{BE83CC59-A636-6A46-83B3-2BAC879F506B}"/>
    <dgm:cxn modelId="{BDB63F96-C51C-6D42-899A-3C29192026E1}" srcId="{C232547D-55EC-6547-98BB-F93F99887B5D}" destId="{2FD6258B-184D-D449-84E8-1AC5FA4DCE58}" srcOrd="3" destOrd="0" parTransId="{4C08DEDA-EAE0-C448-A10F-9146838A3F58}" sibTransId="{0FCD44B7-DD62-2D43-97EC-592B099C187E}"/>
    <dgm:cxn modelId="{6E6ADB83-7358-214A-9644-8CD31A3E46C8}" srcId="{C232547D-55EC-6547-98BB-F93F99887B5D}" destId="{74DA30EF-C82F-D043-B1A9-AFF15BE9800B}" srcOrd="2" destOrd="0" parTransId="{EB322BFF-B9A0-5B4C-B792-2CEA2372F944}" sibTransId="{6B23FEB5-CD2B-2643-808E-676C6BC12D21}"/>
    <dgm:cxn modelId="{E1BB9B7B-70FF-8D4F-BEE6-DD1D4EA1FB57}" srcId="{C232547D-55EC-6547-98BB-F93F99887B5D}" destId="{8907F5B8-025B-F24C-AB8E-3E9D5DA148CA}" srcOrd="1" destOrd="0" parTransId="{5AABEC0D-9B36-F246-A644-B55001A134CD}" sibTransId="{1B07F8A6-D4CD-0A44-A2EB-7A4FD5C8FC36}"/>
    <dgm:cxn modelId="{B46FE871-AAA1-F044-B29D-62AE9DEC50BA}" srcId="{C232547D-55EC-6547-98BB-F93F99887B5D}" destId="{AD7FCF63-4F42-4446-9DC3-286C147755B2}" srcOrd="0" destOrd="0" parTransId="{F22FB8D3-3CEF-0342-90BC-546FEE7243E9}" sibTransId="{18675396-5647-B74E-82A2-23A1D52FBE03}"/>
    <dgm:cxn modelId="{E23DE87B-CA59-AB4F-93A6-AC1C83BB72BE}" type="presParOf" srcId="{ECE708D5-69F0-B346-A6D1-B645B1BD3E62}" destId="{1FD79DD6-6951-B945-A3E6-0B0C9A291177}" srcOrd="0" destOrd="0" presId="urn:microsoft.com/office/officeart/2005/8/layout/hList1"/>
    <dgm:cxn modelId="{3257AC51-A26E-3D4B-A921-C2F963A2E97D}" type="presParOf" srcId="{1FD79DD6-6951-B945-A3E6-0B0C9A291177}" destId="{2728FCC9-AE1D-384B-9A58-2E5D9C0DE65D}" srcOrd="0" destOrd="0" presId="urn:microsoft.com/office/officeart/2005/8/layout/hList1"/>
    <dgm:cxn modelId="{78822FBD-F8A8-4842-BA4F-7DA48F03F095}" type="presParOf" srcId="{1FD79DD6-6951-B945-A3E6-0B0C9A291177}" destId="{3B4943DA-0858-8E4A-8A7D-48D06C3231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D05AF1-D8D6-3F45-8C73-37B6FD9AE3B5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C51052-8E6E-CA4E-BAC2-696B07C80FD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Use virtual memory support to make some regions of memory non-executable</a:t>
          </a:r>
          <a:endParaRPr lang="en-US" dirty="0">
            <a:solidFill>
              <a:schemeClr val="bg1"/>
            </a:solidFill>
          </a:endParaRPr>
        </a:p>
      </dgm:t>
    </dgm:pt>
    <dgm:pt modelId="{9D5672FA-2E75-614D-8F0A-2AE7385BE321}" type="parTrans" cxnId="{CBC353A9-B635-F341-8E12-AEDF48D9C90E}">
      <dgm:prSet/>
      <dgm:spPr/>
      <dgm:t>
        <a:bodyPr/>
        <a:lstStyle/>
        <a:p>
          <a:endParaRPr lang="en-US"/>
        </a:p>
      </dgm:t>
    </dgm:pt>
    <dgm:pt modelId="{E37126A3-D71A-DC44-860F-B1EC072F96C3}" type="sibTrans" cxnId="{CBC353A9-B635-F341-8E12-AEDF48D9C90E}">
      <dgm:prSet/>
      <dgm:spPr/>
      <dgm:t>
        <a:bodyPr/>
        <a:lstStyle/>
        <a:p>
          <a:endParaRPr lang="en-US"/>
        </a:p>
      </dgm:t>
    </dgm:pt>
    <dgm:pt modelId="{00A3E3A4-2BF9-5B4C-90AE-398ECB3C205C}">
      <dgm:prSet/>
      <dgm:spPr/>
      <dgm:t>
        <a:bodyPr/>
        <a:lstStyle/>
        <a:p>
          <a:pPr rtl="0"/>
          <a:r>
            <a:rPr lang="en-US" b="1" dirty="0" smtClean="0"/>
            <a:t>Requires support from memory management unit (MMU)</a:t>
          </a:r>
          <a:endParaRPr lang="en-US" dirty="0"/>
        </a:p>
      </dgm:t>
    </dgm:pt>
    <dgm:pt modelId="{06F11B6C-1D61-3E45-B815-C2FF2F7C9E31}" type="parTrans" cxnId="{9C8CF0C7-2D4F-9B4F-AE3E-4529B7B2B6FA}">
      <dgm:prSet/>
      <dgm:spPr/>
      <dgm:t>
        <a:bodyPr/>
        <a:lstStyle/>
        <a:p>
          <a:endParaRPr lang="en-US"/>
        </a:p>
      </dgm:t>
    </dgm:pt>
    <dgm:pt modelId="{BC49A4BC-D467-1C47-AEC1-7012CADCD1C0}" type="sibTrans" cxnId="{9C8CF0C7-2D4F-9B4F-AE3E-4529B7B2B6FA}">
      <dgm:prSet/>
      <dgm:spPr/>
      <dgm:t>
        <a:bodyPr/>
        <a:lstStyle/>
        <a:p>
          <a:endParaRPr lang="en-US"/>
        </a:p>
      </dgm:t>
    </dgm:pt>
    <dgm:pt modelId="{0F934F85-0BB3-644B-B31F-5F7F5E04FA8F}">
      <dgm:prSet/>
      <dgm:spPr/>
      <dgm:t>
        <a:bodyPr/>
        <a:lstStyle/>
        <a:p>
          <a:pPr rtl="0"/>
          <a:r>
            <a:rPr lang="en-US" b="1" dirty="0" smtClean="0"/>
            <a:t>Long existed on SPARC / Solaris systems</a:t>
          </a:r>
          <a:endParaRPr lang="en-US" dirty="0"/>
        </a:p>
      </dgm:t>
    </dgm:pt>
    <dgm:pt modelId="{F89D6869-738B-3547-855C-0BCAF2F6D0F0}" type="parTrans" cxnId="{A7B9469A-B1B0-B947-8969-5F53404A2209}">
      <dgm:prSet/>
      <dgm:spPr/>
      <dgm:t>
        <a:bodyPr/>
        <a:lstStyle/>
        <a:p>
          <a:endParaRPr lang="en-US"/>
        </a:p>
      </dgm:t>
    </dgm:pt>
    <dgm:pt modelId="{F4CEF687-EA3C-0D40-9357-B77826E0AF99}" type="sibTrans" cxnId="{A7B9469A-B1B0-B947-8969-5F53404A2209}">
      <dgm:prSet/>
      <dgm:spPr/>
      <dgm:t>
        <a:bodyPr/>
        <a:lstStyle/>
        <a:p>
          <a:endParaRPr lang="en-US"/>
        </a:p>
      </dgm:t>
    </dgm:pt>
    <dgm:pt modelId="{AC6700FE-784A-8545-877B-955F260419DE}">
      <dgm:prSet/>
      <dgm:spPr/>
      <dgm:t>
        <a:bodyPr/>
        <a:lstStyle/>
        <a:p>
          <a:pPr rtl="0"/>
          <a:r>
            <a:rPr lang="en-US" b="1" dirty="0" smtClean="0"/>
            <a:t>Recent on x86 Linux/Unix/Windows systems</a:t>
          </a:r>
          <a:endParaRPr lang="en-US" b="1" dirty="0"/>
        </a:p>
      </dgm:t>
    </dgm:pt>
    <dgm:pt modelId="{03C28B85-82F1-FD45-A015-26496DA89D03}" type="parTrans" cxnId="{80E9987E-F25F-754F-AE0D-18811ED098F4}">
      <dgm:prSet/>
      <dgm:spPr/>
      <dgm:t>
        <a:bodyPr/>
        <a:lstStyle/>
        <a:p>
          <a:endParaRPr lang="en-US"/>
        </a:p>
      </dgm:t>
    </dgm:pt>
    <dgm:pt modelId="{ECF1AAB5-D7D9-EE4B-B58A-2E8D517C2D6A}" type="sibTrans" cxnId="{80E9987E-F25F-754F-AE0D-18811ED098F4}">
      <dgm:prSet/>
      <dgm:spPr/>
      <dgm:t>
        <a:bodyPr/>
        <a:lstStyle/>
        <a:p>
          <a:endParaRPr lang="en-US"/>
        </a:p>
      </dgm:t>
    </dgm:pt>
    <dgm:pt modelId="{4F8AA8A0-13BB-C849-98E7-DF032BEC1C37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Issues</a:t>
          </a:r>
          <a:endParaRPr lang="en-US" dirty="0">
            <a:solidFill>
              <a:schemeClr val="bg1"/>
            </a:solidFill>
          </a:endParaRPr>
        </a:p>
      </dgm:t>
    </dgm:pt>
    <dgm:pt modelId="{4D07EC5E-0855-FC44-B4EA-FE4308908212}" type="parTrans" cxnId="{68604FB5-4C9D-6243-8461-C4291EA94E20}">
      <dgm:prSet/>
      <dgm:spPr/>
      <dgm:t>
        <a:bodyPr/>
        <a:lstStyle/>
        <a:p>
          <a:endParaRPr lang="en-US"/>
        </a:p>
      </dgm:t>
    </dgm:pt>
    <dgm:pt modelId="{0B03E5EF-AB1A-974F-A4EB-9404A235D990}" type="sibTrans" cxnId="{68604FB5-4C9D-6243-8461-C4291EA94E20}">
      <dgm:prSet/>
      <dgm:spPr/>
      <dgm:t>
        <a:bodyPr/>
        <a:lstStyle/>
        <a:p>
          <a:endParaRPr lang="en-US"/>
        </a:p>
      </dgm:t>
    </dgm:pt>
    <dgm:pt modelId="{BC8DA333-C418-5947-BB8B-7B7E8A1C5B91}">
      <dgm:prSet/>
      <dgm:spPr/>
      <dgm:t>
        <a:bodyPr/>
        <a:lstStyle/>
        <a:p>
          <a:pPr rtl="0"/>
          <a:r>
            <a:rPr lang="en-US" b="1" dirty="0" smtClean="0"/>
            <a:t>Support for executable stack code</a:t>
          </a:r>
          <a:endParaRPr lang="en-US" b="1" dirty="0"/>
        </a:p>
      </dgm:t>
    </dgm:pt>
    <dgm:pt modelId="{54DEF8E7-2B2A-EA4C-8114-D19D1234695D}" type="parTrans" cxnId="{8834BB5F-B3FD-BC44-84ED-F67371E5593D}">
      <dgm:prSet/>
      <dgm:spPr/>
      <dgm:t>
        <a:bodyPr/>
        <a:lstStyle/>
        <a:p>
          <a:endParaRPr lang="en-US"/>
        </a:p>
      </dgm:t>
    </dgm:pt>
    <dgm:pt modelId="{3FED0A11-DD7D-034A-9889-BEB9C8E7FEF1}" type="sibTrans" cxnId="{8834BB5F-B3FD-BC44-84ED-F67371E5593D}">
      <dgm:prSet/>
      <dgm:spPr/>
      <dgm:t>
        <a:bodyPr/>
        <a:lstStyle/>
        <a:p>
          <a:endParaRPr lang="en-US"/>
        </a:p>
      </dgm:t>
    </dgm:pt>
    <dgm:pt modelId="{90CB9375-C196-8B40-A871-44742C3A95F9}">
      <dgm:prSet/>
      <dgm:spPr/>
      <dgm:t>
        <a:bodyPr/>
        <a:lstStyle/>
        <a:p>
          <a:pPr rtl="0"/>
          <a:r>
            <a:rPr lang="en-US" b="1" dirty="0" smtClean="0"/>
            <a:t>Special provisions are needed</a:t>
          </a:r>
          <a:endParaRPr lang="en-US" b="1" dirty="0"/>
        </a:p>
      </dgm:t>
    </dgm:pt>
    <dgm:pt modelId="{93300A17-7F10-DD44-B8E5-CA032D4D559F}" type="parTrans" cxnId="{2D349911-382A-944A-AE3F-5840AC517A2C}">
      <dgm:prSet/>
      <dgm:spPr/>
      <dgm:t>
        <a:bodyPr/>
        <a:lstStyle/>
        <a:p>
          <a:endParaRPr lang="en-US"/>
        </a:p>
      </dgm:t>
    </dgm:pt>
    <dgm:pt modelId="{5F621B64-7F68-B245-9D95-EE51E66BE058}" type="sibTrans" cxnId="{2D349911-382A-944A-AE3F-5840AC517A2C}">
      <dgm:prSet/>
      <dgm:spPr/>
      <dgm:t>
        <a:bodyPr/>
        <a:lstStyle/>
        <a:p>
          <a:endParaRPr lang="en-US"/>
        </a:p>
      </dgm:t>
    </dgm:pt>
    <dgm:pt modelId="{8F00C0FB-CAE0-A247-9DDC-E6FB97DBB8EE}" type="pres">
      <dgm:prSet presAssocID="{DDD05AF1-D8D6-3F45-8C73-37B6FD9AE3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6FD971-F309-CC45-8141-2DF763E2F430}" type="pres">
      <dgm:prSet presAssocID="{36C51052-8E6E-CA4E-BAC2-696B07C80FD7}" presName="composite" presStyleCnt="0"/>
      <dgm:spPr/>
    </dgm:pt>
    <dgm:pt modelId="{457B95C9-3927-B94E-8403-AB5EA84E54C8}" type="pres">
      <dgm:prSet presAssocID="{36C51052-8E6E-CA4E-BAC2-696B07C80FD7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ACB49-B515-EA43-8C3C-90A5069DB647}" type="pres">
      <dgm:prSet presAssocID="{36C51052-8E6E-CA4E-BAC2-696B07C80FD7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9B7DB-2DCD-9148-B49D-6DEF78608F78}" type="pres">
      <dgm:prSet presAssocID="{E37126A3-D71A-DC44-860F-B1EC072F96C3}" presName="space" presStyleCnt="0"/>
      <dgm:spPr/>
    </dgm:pt>
    <dgm:pt modelId="{DAA847CB-49D5-FC43-9A5C-EC15FA7E8223}" type="pres">
      <dgm:prSet presAssocID="{4F8AA8A0-13BB-C849-98E7-DF032BEC1C37}" presName="composite" presStyleCnt="0"/>
      <dgm:spPr/>
    </dgm:pt>
    <dgm:pt modelId="{2FEDC728-875F-4C4E-A497-AFC3B2BF7B1E}" type="pres">
      <dgm:prSet presAssocID="{4F8AA8A0-13BB-C849-98E7-DF032BEC1C37}" presName="par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86220-67A1-E542-B493-65F73FC1FCB1}" type="pres">
      <dgm:prSet presAssocID="{4F8AA8A0-13BB-C849-98E7-DF032BEC1C37}" presName="desTx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6EF6FD-5DA4-664A-85E3-C70B98555125}" type="presOf" srcId="{36C51052-8E6E-CA4E-BAC2-696B07C80FD7}" destId="{457B95C9-3927-B94E-8403-AB5EA84E54C8}" srcOrd="0" destOrd="0" presId="urn:microsoft.com/office/officeart/2005/8/layout/chevron1"/>
    <dgm:cxn modelId="{E9308355-9162-7E4D-B076-D95244C8F6AA}" type="presOf" srcId="{90CB9375-C196-8B40-A871-44742C3A95F9}" destId="{53A86220-67A1-E542-B493-65F73FC1FCB1}" srcOrd="0" destOrd="1" presId="urn:microsoft.com/office/officeart/2005/8/layout/chevron1"/>
    <dgm:cxn modelId="{A7B9469A-B1B0-B947-8969-5F53404A2209}" srcId="{36C51052-8E6E-CA4E-BAC2-696B07C80FD7}" destId="{0F934F85-0BB3-644B-B31F-5F7F5E04FA8F}" srcOrd="1" destOrd="0" parTransId="{F89D6869-738B-3547-855C-0BCAF2F6D0F0}" sibTransId="{F4CEF687-EA3C-0D40-9357-B77826E0AF99}"/>
    <dgm:cxn modelId="{EFA62FC8-5213-AD46-9A7A-C8A3B4932794}" type="presOf" srcId="{00A3E3A4-2BF9-5B4C-90AE-398ECB3C205C}" destId="{306ACB49-B515-EA43-8C3C-90A5069DB647}" srcOrd="0" destOrd="0" presId="urn:microsoft.com/office/officeart/2005/8/layout/chevron1"/>
    <dgm:cxn modelId="{B5780E5F-4082-B54B-B698-C7A707DA568D}" type="presOf" srcId="{0F934F85-0BB3-644B-B31F-5F7F5E04FA8F}" destId="{306ACB49-B515-EA43-8C3C-90A5069DB647}" srcOrd="0" destOrd="1" presId="urn:microsoft.com/office/officeart/2005/8/layout/chevron1"/>
    <dgm:cxn modelId="{8834BB5F-B3FD-BC44-84ED-F67371E5593D}" srcId="{4F8AA8A0-13BB-C849-98E7-DF032BEC1C37}" destId="{BC8DA333-C418-5947-BB8B-7B7E8A1C5B91}" srcOrd="0" destOrd="0" parTransId="{54DEF8E7-2B2A-EA4C-8114-D19D1234695D}" sibTransId="{3FED0A11-DD7D-034A-9889-BEB9C8E7FEF1}"/>
    <dgm:cxn modelId="{8386E12D-0818-1848-8B52-0D02985AE629}" type="presOf" srcId="{AC6700FE-784A-8545-877B-955F260419DE}" destId="{306ACB49-B515-EA43-8C3C-90A5069DB647}" srcOrd="0" destOrd="2" presId="urn:microsoft.com/office/officeart/2005/8/layout/chevron1"/>
    <dgm:cxn modelId="{80E9987E-F25F-754F-AE0D-18811ED098F4}" srcId="{36C51052-8E6E-CA4E-BAC2-696B07C80FD7}" destId="{AC6700FE-784A-8545-877B-955F260419DE}" srcOrd="2" destOrd="0" parTransId="{03C28B85-82F1-FD45-A015-26496DA89D03}" sibTransId="{ECF1AAB5-D7D9-EE4B-B58A-2E8D517C2D6A}"/>
    <dgm:cxn modelId="{CBC353A9-B635-F341-8E12-AEDF48D9C90E}" srcId="{DDD05AF1-D8D6-3F45-8C73-37B6FD9AE3B5}" destId="{36C51052-8E6E-CA4E-BAC2-696B07C80FD7}" srcOrd="0" destOrd="0" parTransId="{9D5672FA-2E75-614D-8F0A-2AE7385BE321}" sibTransId="{E37126A3-D71A-DC44-860F-B1EC072F96C3}"/>
    <dgm:cxn modelId="{09F19790-2518-D041-9018-FDEFF3657445}" type="presOf" srcId="{DDD05AF1-D8D6-3F45-8C73-37B6FD9AE3B5}" destId="{8F00C0FB-CAE0-A247-9DDC-E6FB97DBB8EE}" srcOrd="0" destOrd="0" presId="urn:microsoft.com/office/officeart/2005/8/layout/chevron1"/>
    <dgm:cxn modelId="{0A6C176F-A959-1641-8BE9-0F94F0AF75C4}" type="presOf" srcId="{BC8DA333-C418-5947-BB8B-7B7E8A1C5B91}" destId="{53A86220-67A1-E542-B493-65F73FC1FCB1}" srcOrd="0" destOrd="0" presId="urn:microsoft.com/office/officeart/2005/8/layout/chevron1"/>
    <dgm:cxn modelId="{68604FB5-4C9D-6243-8461-C4291EA94E20}" srcId="{DDD05AF1-D8D6-3F45-8C73-37B6FD9AE3B5}" destId="{4F8AA8A0-13BB-C849-98E7-DF032BEC1C37}" srcOrd="1" destOrd="0" parTransId="{4D07EC5E-0855-FC44-B4EA-FE4308908212}" sibTransId="{0B03E5EF-AB1A-974F-A4EB-9404A235D990}"/>
    <dgm:cxn modelId="{9C8CF0C7-2D4F-9B4F-AE3E-4529B7B2B6FA}" srcId="{36C51052-8E6E-CA4E-BAC2-696B07C80FD7}" destId="{00A3E3A4-2BF9-5B4C-90AE-398ECB3C205C}" srcOrd="0" destOrd="0" parTransId="{06F11B6C-1D61-3E45-B815-C2FF2F7C9E31}" sibTransId="{BC49A4BC-D467-1C47-AEC1-7012CADCD1C0}"/>
    <dgm:cxn modelId="{2D349911-382A-944A-AE3F-5840AC517A2C}" srcId="{4F8AA8A0-13BB-C849-98E7-DF032BEC1C37}" destId="{90CB9375-C196-8B40-A871-44742C3A95F9}" srcOrd="1" destOrd="0" parTransId="{93300A17-7F10-DD44-B8E5-CA032D4D559F}" sibTransId="{5F621B64-7F68-B245-9D95-EE51E66BE058}"/>
    <dgm:cxn modelId="{B2DFF837-4741-9742-8DFC-2333159899E1}" type="presOf" srcId="{4F8AA8A0-13BB-C849-98E7-DF032BEC1C37}" destId="{2FEDC728-875F-4C4E-A497-AFC3B2BF7B1E}" srcOrd="0" destOrd="0" presId="urn:microsoft.com/office/officeart/2005/8/layout/chevron1"/>
    <dgm:cxn modelId="{5CFDC7AE-87C2-EC44-97F9-3DE2C5114B16}" type="presParOf" srcId="{8F00C0FB-CAE0-A247-9DDC-E6FB97DBB8EE}" destId="{896FD971-F309-CC45-8141-2DF763E2F430}" srcOrd="0" destOrd="0" presId="urn:microsoft.com/office/officeart/2005/8/layout/chevron1"/>
    <dgm:cxn modelId="{83716D2F-95A1-734E-B1E0-748FF50A9E58}" type="presParOf" srcId="{896FD971-F309-CC45-8141-2DF763E2F430}" destId="{457B95C9-3927-B94E-8403-AB5EA84E54C8}" srcOrd="0" destOrd="0" presId="urn:microsoft.com/office/officeart/2005/8/layout/chevron1"/>
    <dgm:cxn modelId="{268902FA-3DF3-0241-9E25-71E4CCD58673}" type="presParOf" srcId="{896FD971-F309-CC45-8141-2DF763E2F430}" destId="{306ACB49-B515-EA43-8C3C-90A5069DB647}" srcOrd="1" destOrd="0" presId="urn:microsoft.com/office/officeart/2005/8/layout/chevron1"/>
    <dgm:cxn modelId="{260A250A-4C14-6044-A190-E2E5E080FD17}" type="presParOf" srcId="{8F00C0FB-CAE0-A247-9DDC-E6FB97DBB8EE}" destId="{25E9B7DB-2DCD-9148-B49D-6DEF78608F78}" srcOrd="1" destOrd="0" presId="urn:microsoft.com/office/officeart/2005/8/layout/chevron1"/>
    <dgm:cxn modelId="{710EF7CD-5CAE-E240-B624-E874C8F66A54}" type="presParOf" srcId="{8F00C0FB-CAE0-A247-9DDC-E6FB97DBB8EE}" destId="{DAA847CB-49D5-FC43-9A5C-EC15FA7E8223}" srcOrd="2" destOrd="0" presId="urn:microsoft.com/office/officeart/2005/8/layout/chevron1"/>
    <dgm:cxn modelId="{2DE065F9-D7A1-6C44-AE4C-45210629B5CC}" type="presParOf" srcId="{DAA847CB-49D5-FC43-9A5C-EC15FA7E8223}" destId="{2FEDC728-875F-4C4E-A497-AFC3B2BF7B1E}" srcOrd="0" destOrd="0" presId="urn:microsoft.com/office/officeart/2005/8/layout/chevron1"/>
    <dgm:cxn modelId="{379D91CC-5071-E044-8A61-5676CC4021A0}" type="presParOf" srcId="{DAA847CB-49D5-FC43-9A5C-EC15FA7E8223}" destId="{53A86220-67A1-E542-B493-65F73FC1FCB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854C89-70F1-1649-AF26-CE53D4058894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BB2D14-9938-434F-B373-05D496C3A933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Variant that overwrites buffer and saved frame pointer address</a:t>
          </a:r>
          <a:endParaRPr lang="en-US" dirty="0">
            <a:solidFill>
              <a:srgbClr val="000000"/>
            </a:solidFill>
          </a:endParaRPr>
        </a:p>
      </dgm:t>
    </dgm:pt>
    <dgm:pt modelId="{09EA226D-9C8B-1148-8D86-4BB4FA03EB11}" type="parTrans" cxnId="{6EA6E556-249A-864B-A6A2-441BDFF9B0D6}">
      <dgm:prSet/>
      <dgm:spPr/>
      <dgm:t>
        <a:bodyPr/>
        <a:lstStyle/>
        <a:p>
          <a:endParaRPr lang="en-US"/>
        </a:p>
      </dgm:t>
    </dgm:pt>
    <dgm:pt modelId="{119A7CAE-C407-8E49-A48F-5033D7899549}" type="sibTrans" cxnId="{6EA6E556-249A-864B-A6A2-441BDFF9B0D6}">
      <dgm:prSet/>
      <dgm:spPr/>
      <dgm:t>
        <a:bodyPr/>
        <a:lstStyle/>
        <a:p>
          <a:endParaRPr lang="en-US"/>
        </a:p>
      </dgm:t>
    </dgm:pt>
    <dgm:pt modelId="{F9C84F70-0AAC-BE46-8DB9-73F67127B172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Saved frame pointer value is changed to refer to a dummy stack frame</a:t>
          </a:r>
          <a:endParaRPr lang="en-US" dirty="0">
            <a:solidFill>
              <a:srgbClr val="000000"/>
            </a:solidFill>
          </a:endParaRPr>
        </a:p>
      </dgm:t>
    </dgm:pt>
    <dgm:pt modelId="{E77D92BF-89D3-3647-88F7-1188D7ACCFE6}" type="parTrans" cxnId="{0DE0FC00-BC58-4345-B5F5-CF6B6478A35B}">
      <dgm:prSet/>
      <dgm:spPr/>
      <dgm:t>
        <a:bodyPr/>
        <a:lstStyle/>
        <a:p>
          <a:endParaRPr lang="en-US"/>
        </a:p>
      </dgm:t>
    </dgm:pt>
    <dgm:pt modelId="{231C5E15-E687-244C-B2F5-9E080E6A8E84}" type="sibTrans" cxnId="{0DE0FC00-BC58-4345-B5F5-CF6B6478A35B}">
      <dgm:prSet/>
      <dgm:spPr/>
      <dgm:t>
        <a:bodyPr/>
        <a:lstStyle/>
        <a:p>
          <a:endParaRPr lang="en-US"/>
        </a:p>
      </dgm:t>
    </dgm:pt>
    <dgm:pt modelId="{AD59DC95-9DB6-2F4F-A65E-444B6B58315A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Current function returns to the replacement dummy frame</a:t>
          </a:r>
          <a:endParaRPr lang="en-US" dirty="0">
            <a:solidFill>
              <a:srgbClr val="000000"/>
            </a:solidFill>
          </a:endParaRPr>
        </a:p>
      </dgm:t>
    </dgm:pt>
    <dgm:pt modelId="{40571F81-4D34-5E4D-9740-970860CC606E}" type="parTrans" cxnId="{712BB3CD-F52E-2C4B-B6D7-A960E5948C49}">
      <dgm:prSet/>
      <dgm:spPr/>
      <dgm:t>
        <a:bodyPr/>
        <a:lstStyle/>
        <a:p>
          <a:endParaRPr lang="en-US"/>
        </a:p>
      </dgm:t>
    </dgm:pt>
    <dgm:pt modelId="{543F56E6-DC81-8B41-9791-E852B89F56B2}" type="sibTrans" cxnId="{712BB3CD-F52E-2C4B-B6D7-A960E5948C49}">
      <dgm:prSet/>
      <dgm:spPr/>
      <dgm:t>
        <a:bodyPr/>
        <a:lstStyle/>
        <a:p>
          <a:endParaRPr lang="en-US"/>
        </a:p>
      </dgm:t>
    </dgm:pt>
    <dgm:pt modelId="{92C9F152-7174-AE4C-AE48-DE4370EE8D51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Control is transferred to the shellcode in the overwritten buffer</a:t>
          </a:r>
          <a:endParaRPr lang="en-US" dirty="0">
            <a:solidFill>
              <a:srgbClr val="000000"/>
            </a:solidFill>
          </a:endParaRPr>
        </a:p>
      </dgm:t>
    </dgm:pt>
    <dgm:pt modelId="{900F9974-9CB6-E044-9CE9-6D675383DB0F}" type="parTrans" cxnId="{E9D03D8F-63AF-E245-A8B5-8CE03D4FF5A9}">
      <dgm:prSet/>
      <dgm:spPr/>
      <dgm:t>
        <a:bodyPr/>
        <a:lstStyle/>
        <a:p>
          <a:endParaRPr lang="en-US"/>
        </a:p>
      </dgm:t>
    </dgm:pt>
    <dgm:pt modelId="{A6AAA50C-9DAF-CE4A-BA43-4D954A82C470}" type="sibTrans" cxnId="{E9D03D8F-63AF-E245-A8B5-8CE03D4FF5A9}">
      <dgm:prSet/>
      <dgm:spPr/>
      <dgm:t>
        <a:bodyPr/>
        <a:lstStyle/>
        <a:p>
          <a:endParaRPr lang="en-US"/>
        </a:p>
      </dgm:t>
    </dgm:pt>
    <dgm:pt modelId="{3C82A3E6-C3A2-544E-9862-1A1F78CBB107}">
      <dgm:prSet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Off-by-one attacks</a:t>
          </a:r>
          <a:endParaRPr lang="en-US" dirty="0">
            <a:solidFill>
              <a:srgbClr val="000000"/>
            </a:solidFill>
          </a:endParaRPr>
        </a:p>
      </dgm:t>
    </dgm:pt>
    <dgm:pt modelId="{0567E3AC-4C65-3846-AAD3-4EFBEAB498FB}" type="parTrans" cxnId="{E089B5E3-A486-BC4B-BD93-C5E165F72C6A}">
      <dgm:prSet/>
      <dgm:spPr/>
      <dgm:t>
        <a:bodyPr/>
        <a:lstStyle/>
        <a:p>
          <a:endParaRPr lang="en-US"/>
        </a:p>
      </dgm:t>
    </dgm:pt>
    <dgm:pt modelId="{6036514A-31B6-7747-ABF9-CF8FC8A06272}" type="sibTrans" cxnId="{E089B5E3-A486-BC4B-BD93-C5E165F72C6A}">
      <dgm:prSet/>
      <dgm:spPr/>
      <dgm:t>
        <a:bodyPr/>
        <a:lstStyle/>
        <a:p>
          <a:endParaRPr lang="en-US"/>
        </a:p>
      </dgm:t>
    </dgm:pt>
    <dgm:pt modelId="{D6625A3B-3EF8-A047-B784-E03B0DFE7D8B}">
      <dgm:prSet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Coding error that allows one more byte to be copied than there is space available</a:t>
          </a:r>
          <a:endParaRPr lang="en-US" b="1" dirty="0">
            <a:solidFill>
              <a:srgbClr val="000000"/>
            </a:solidFill>
          </a:endParaRPr>
        </a:p>
      </dgm:t>
    </dgm:pt>
    <dgm:pt modelId="{EFD917BE-B05E-DC4C-A7BE-1A0973F1AC95}" type="parTrans" cxnId="{F6999FE4-1F50-D54A-9334-0E06DE30ED5E}">
      <dgm:prSet/>
      <dgm:spPr/>
      <dgm:t>
        <a:bodyPr/>
        <a:lstStyle/>
        <a:p>
          <a:endParaRPr lang="en-US"/>
        </a:p>
      </dgm:t>
    </dgm:pt>
    <dgm:pt modelId="{DB791B14-3AB3-3C4D-BB95-01DE3B11A6B4}" type="sibTrans" cxnId="{F6999FE4-1F50-D54A-9334-0E06DE30ED5E}">
      <dgm:prSet/>
      <dgm:spPr/>
      <dgm:t>
        <a:bodyPr/>
        <a:lstStyle/>
        <a:p>
          <a:endParaRPr lang="en-US"/>
        </a:p>
      </dgm:t>
    </dgm:pt>
    <dgm:pt modelId="{CD190D0E-E47F-3D4E-A435-3464B45A7657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Defenses</a:t>
          </a:r>
          <a:endParaRPr lang="en-US" dirty="0">
            <a:solidFill>
              <a:srgbClr val="000000"/>
            </a:solidFill>
          </a:endParaRPr>
        </a:p>
      </dgm:t>
    </dgm:pt>
    <dgm:pt modelId="{EFC66570-D4A8-C746-BD9C-D0C5ED3004A1}" type="parTrans" cxnId="{83242718-8C54-934C-AF44-817F4240CA32}">
      <dgm:prSet/>
      <dgm:spPr/>
      <dgm:t>
        <a:bodyPr/>
        <a:lstStyle/>
        <a:p>
          <a:endParaRPr lang="en-US"/>
        </a:p>
      </dgm:t>
    </dgm:pt>
    <dgm:pt modelId="{AE0DBAE4-B625-7449-AAC7-59D703E395FB}" type="sibTrans" cxnId="{83242718-8C54-934C-AF44-817F4240CA32}">
      <dgm:prSet/>
      <dgm:spPr/>
      <dgm:t>
        <a:bodyPr/>
        <a:lstStyle/>
        <a:p>
          <a:endParaRPr lang="en-US"/>
        </a:p>
      </dgm:t>
    </dgm:pt>
    <dgm:pt modelId="{26E6264C-ABC1-BF45-AD03-4D55E40A315A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Any stack protection mechanisms to detect modifications to the stack frame or return address by function exit code</a:t>
          </a:r>
          <a:endParaRPr lang="en-US" dirty="0">
            <a:solidFill>
              <a:srgbClr val="000000"/>
            </a:solidFill>
          </a:endParaRPr>
        </a:p>
      </dgm:t>
    </dgm:pt>
    <dgm:pt modelId="{39035027-5FCA-5640-B95C-8A30ACD27B03}" type="parTrans" cxnId="{503E1790-FC2F-4746-85E0-D4E6761FEBE2}">
      <dgm:prSet/>
      <dgm:spPr/>
      <dgm:t>
        <a:bodyPr/>
        <a:lstStyle/>
        <a:p>
          <a:endParaRPr lang="en-US"/>
        </a:p>
      </dgm:t>
    </dgm:pt>
    <dgm:pt modelId="{DF4CE04F-D0AD-6743-93DB-6A3D0C33D9E0}" type="sibTrans" cxnId="{503E1790-FC2F-4746-85E0-D4E6761FEBE2}">
      <dgm:prSet/>
      <dgm:spPr/>
      <dgm:t>
        <a:bodyPr/>
        <a:lstStyle/>
        <a:p>
          <a:endParaRPr lang="en-US"/>
        </a:p>
      </dgm:t>
    </dgm:pt>
    <dgm:pt modelId="{C8BE3DFF-0F69-264A-8F68-61C44C9DC355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Use non-executable stacks</a:t>
          </a:r>
          <a:endParaRPr lang="en-US" dirty="0">
            <a:solidFill>
              <a:srgbClr val="000000"/>
            </a:solidFill>
          </a:endParaRPr>
        </a:p>
      </dgm:t>
    </dgm:pt>
    <dgm:pt modelId="{A95BC336-27F9-F145-883F-F341AA4718D0}" type="parTrans" cxnId="{8472781F-831C-B446-9A77-1FE48CC2FEFA}">
      <dgm:prSet/>
      <dgm:spPr/>
      <dgm:t>
        <a:bodyPr/>
        <a:lstStyle/>
        <a:p>
          <a:endParaRPr lang="en-US"/>
        </a:p>
      </dgm:t>
    </dgm:pt>
    <dgm:pt modelId="{92959695-9B87-B94B-833E-AEF42D6E9EA4}" type="sibTrans" cxnId="{8472781F-831C-B446-9A77-1FE48CC2FEFA}">
      <dgm:prSet/>
      <dgm:spPr/>
      <dgm:t>
        <a:bodyPr/>
        <a:lstStyle/>
        <a:p>
          <a:endParaRPr lang="en-US"/>
        </a:p>
      </dgm:t>
    </dgm:pt>
    <dgm:pt modelId="{3C2C00EF-1179-5240-BFDE-006F37A7EC21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Randomization of the stack in memory and of system libraries</a:t>
          </a:r>
          <a:endParaRPr lang="en-US" dirty="0">
            <a:solidFill>
              <a:srgbClr val="000000"/>
            </a:solidFill>
          </a:endParaRPr>
        </a:p>
      </dgm:t>
    </dgm:pt>
    <dgm:pt modelId="{ECE0C576-2F88-1445-94AB-1C84EC4288E2}" type="parTrans" cxnId="{B4197471-45DF-D348-B0BD-FBD200E99A25}">
      <dgm:prSet/>
      <dgm:spPr/>
      <dgm:t>
        <a:bodyPr/>
        <a:lstStyle/>
        <a:p>
          <a:endParaRPr lang="en-US"/>
        </a:p>
      </dgm:t>
    </dgm:pt>
    <dgm:pt modelId="{2B151CC7-F1CE-BC46-8EC7-9B324A97AEB2}" type="sibTrans" cxnId="{B4197471-45DF-D348-B0BD-FBD200E99A25}">
      <dgm:prSet/>
      <dgm:spPr/>
      <dgm:t>
        <a:bodyPr/>
        <a:lstStyle/>
        <a:p>
          <a:endParaRPr lang="en-US"/>
        </a:p>
      </dgm:t>
    </dgm:pt>
    <dgm:pt modelId="{3072C0E4-BC38-5A4B-A8CF-5B2E05D84003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endParaRPr lang="en-US" b="1" dirty="0"/>
        </a:p>
      </dgm:t>
    </dgm:pt>
    <dgm:pt modelId="{D26CF849-75CE-9C4E-973C-D15BE1BC2861}" type="parTrans" cxnId="{CA7F5772-08C0-3244-BEFB-641CB638ED0F}">
      <dgm:prSet/>
      <dgm:spPr/>
      <dgm:t>
        <a:bodyPr/>
        <a:lstStyle/>
        <a:p>
          <a:endParaRPr lang="en-US"/>
        </a:p>
      </dgm:t>
    </dgm:pt>
    <dgm:pt modelId="{03939609-B6CD-2F43-86EF-E213CFDC59FF}" type="sibTrans" cxnId="{CA7F5772-08C0-3244-BEFB-641CB638ED0F}">
      <dgm:prSet/>
      <dgm:spPr/>
      <dgm:t>
        <a:bodyPr/>
        <a:lstStyle/>
        <a:p>
          <a:endParaRPr lang="en-US"/>
        </a:p>
      </dgm:t>
    </dgm:pt>
    <dgm:pt modelId="{4D5B7A5F-7DE9-9742-A0A9-6277A28D1553}" type="pres">
      <dgm:prSet presAssocID="{08854C89-70F1-1649-AF26-CE53D40588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756AF6-35BE-DB43-A01C-9676C4A77E46}" type="pres">
      <dgm:prSet presAssocID="{96BB2D14-9938-434F-B373-05D496C3A93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AAEDD-765C-2545-92A2-F1DBA68C7BD5}" type="pres">
      <dgm:prSet presAssocID="{119A7CAE-C407-8E49-A48F-5033D7899549}" presName="sibTrans" presStyleCnt="0"/>
      <dgm:spPr/>
    </dgm:pt>
    <dgm:pt modelId="{60387039-7D5F-DC44-A5F2-83DE1C7722A8}" type="pres">
      <dgm:prSet presAssocID="{3C82A3E6-C3A2-544E-9862-1A1F78CBB1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4CBE1-1948-A946-B9CC-E5CBCC0A907B}" type="pres">
      <dgm:prSet presAssocID="{6036514A-31B6-7747-ABF9-CF8FC8A06272}" presName="sibTrans" presStyleCnt="0"/>
      <dgm:spPr/>
    </dgm:pt>
    <dgm:pt modelId="{6D409BBD-A8A5-634D-8D3C-AD53408C374F}" type="pres">
      <dgm:prSet presAssocID="{CD190D0E-E47F-3D4E-A435-3464B45A765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242718-8C54-934C-AF44-817F4240CA32}" srcId="{08854C89-70F1-1649-AF26-CE53D4058894}" destId="{CD190D0E-E47F-3D4E-A435-3464B45A7657}" srcOrd="2" destOrd="0" parTransId="{EFC66570-D4A8-C746-BD9C-D0C5ED3004A1}" sibTransId="{AE0DBAE4-B625-7449-AAC7-59D703E395FB}"/>
    <dgm:cxn modelId="{8B8C35E3-A862-D64C-B74F-F408CA3A42DA}" type="presOf" srcId="{F9C84F70-0AAC-BE46-8DB9-73F67127B172}" destId="{15756AF6-35BE-DB43-A01C-9676C4A77E46}" srcOrd="0" destOrd="1" presId="urn:microsoft.com/office/officeart/2005/8/layout/hList6"/>
    <dgm:cxn modelId="{E089B5E3-A486-BC4B-BD93-C5E165F72C6A}" srcId="{08854C89-70F1-1649-AF26-CE53D4058894}" destId="{3C82A3E6-C3A2-544E-9862-1A1F78CBB107}" srcOrd="1" destOrd="0" parTransId="{0567E3AC-4C65-3846-AAD3-4EFBEAB498FB}" sibTransId="{6036514A-31B6-7747-ABF9-CF8FC8A06272}"/>
    <dgm:cxn modelId="{B4197471-45DF-D348-B0BD-FBD200E99A25}" srcId="{CD190D0E-E47F-3D4E-A435-3464B45A7657}" destId="{3C2C00EF-1179-5240-BFDE-006F37A7EC21}" srcOrd="2" destOrd="0" parTransId="{ECE0C576-2F88-1445-94AB-1C84EC4288E2}" sibTransId="{2B151CC7-F1CE-BC46-8EC7-9B324A97AEB2}"/>
    <dgm:cxn modelId="{93F029E3-834C-F048-8002-F4BFBD31132D}" type="presOf" srcId="{3072C0E4-BC38-5A4B-A8CF-5B2E05D84003}" destId="{6D409BBD-A8A5-634D-8D3C-AD53408C374F}" srcOrd="0" destOrd="4" presId="urn:microsoft.com/office/officeart/2005/8/layout/hList6"/>
    <dgm:cxn modelId="{E89DCA94-2F7B-2B43-ACD4-3E731AC9B622}" type="presOf" srcId="{D6625A3B-3EF8-A047-B784-E03B0DFE7D8B}" destId="{60387039-7D5F-DC44-A5F2-83DE1C7722A8}" srcOrd="0" destOrd="1" presId="urn:microsoft.com/office/officeart/2005/8/layout/hList6"/>
    <dgm:cxn modelId="{A3BEDB7A-B5DF-EE4D-AE79-3D0B5DC9B2F9}" type="presOf" srcId="{AD59DC95-9DB6-2F4F-A65E-444B6B58315A}" destId="{15756AF6-35BE-DB43-A01C-9676C4A77E46}" srcOrd="0" destOrd="2" presId="urn:microsoft.com/office/officeart/2005/8/layout/hList6"/>
    <dgm:cxn modelId="{9555FA53-06BF-A748-A342-0FCE30DA71D8}" type="presOf" srcId="{3C2C00EF-1179-5240-BFDE-006F37A7EC21}" destId="{6D409BBD-A8A5-634D-8D3C-AD53408C374F}" srcOrd="0" destOrd="3" presId="urn:microsoft.com/office/officeart/2005/8/layout/hList6"/>
    <dgm:cxn modelId="{0D8906EE-E931-F94B-9B19-81C9769E3209}" type="presOf" srcId="{92C9F152-7174-AE4C-AE48-DE4370EE8D51}" destId="{15756AF6-35BE-DB43-A01C-9676C4A77E46}" srcOrd="0" destOrd="3" presId="urn:microsoft.com/office/officeart/2005/8/layout/hList6"/>
    <dgm:cxn modelId="{F6999FE4-1F50-D54A-9334-0E06DE30ED5E}" srcId="{3C82A3E6-C3A2-544E-9862-1A1F78CBB107}" destId="{D6625A3B-3EF8-A047-B784-E03B0DFE7D8B}" srcOrd="0" destOrd="0" parTransId="{EFD917BE-B05E-DC4C-A7BE-1A0973F1AC95}" sibTransId="{DB791B14-3AB3-3C4D-BB95-01DE3B11A6B4}"/>
    <dgm:cxn modelId="{BE760442-055E-7442-AD14-0403F76443A3}" type="presOf" srcId="{3C82A3E6-C3A2-544E-9862-1A1F78CBB107}" destId="{60387039-7D5F-DC44-A5F2-83DE1C7722A8}" srcOrd="0" destOrd="0" presId="urn:microsoft.com/office/officeart/2005/8/layout/hList6"/>
    <dgm:cxn modelId="{503E1790-FC2F-4746-85E0-D4E6761FEBE2}" srcId="{CD190D0E-E47F-3D4E-A435-3464B45A7657}" destId="{26E6264C-ABC1-BF45-AD03-4D55E40A315A}" srcOrd="0" destOrd="0" parTransId="{39035027-5FCA-5640-B95C-8A30ACD27B03}" sibTransId="{DF4CE04F-D0AD-6743-93DB-6A3D0C33D9E0}"/>
    <dgm:cxn modelId="{CA7F5772-08C0-3244-BEFB-641CB638ED0F}" srcId="{CD190D0E-E47F-3D4E-A435-3464B45A7657}" destId="{3072C0E4-BC38-5A4B-A8CF-5B2E05D84003}" srcOrd="3" destOrd="0" parTransId="{D26CF849-75CE-9C4E-973C-D15BE1BC2861}" sibTransId="{03939609-B6CD-2F43-86EF-E213CFDC59FF}"/>
    <dgm:cxn modelId="{8472781F-831C-B446-9A77-1FE48CC2FEFA}" srcId="{CD190D0E-E47F-3D4E-A435-3464B45A7657}" destId="{C8BE3DFF-0F69-264A-8F68-61C44C9DC355}" srcOrd="1" destOrd="0" parTransId="{A95BC336-27F9-F145-883F-F341AA4718D0}" sibTransId="{92959695-9B87-B94B-833E-AEF42D6E9EA4}"/>
    <dgm:cxn modelId="{E9D03D8F-63AF-E245-A8B5-8CE03D4FF5A9}" srcId="{96BB2D14-9938-434F-B373-05D496C3A933}" destId="{92C9F152-7174-AE4C-AE48-DE4370EE8D51}" srcOrd="2" destOrd="0" parTransId="{900F9974-9CB6-E044-9CE9-6D675383DB0F}" sibTransId="{A6AAA50C-9DAF-CE4A-BA43-4D954A82C470}"/>
    <dgm:cxn modelId="{7B32545A-9AFD-C447-8710-017486A0FD69}" type="presOf" srcId="{CD190D0E-E47F-3D4E-A435-3464B45A7657}" destId="{6D409BBD-A8A5-634D-8D3C-AD53408C374F}" srcOrd="0" destOrd="0" presId="urn:microsoft.com/office/officeart/2005/8/layout/hList6"/>
    <dgm:cxn modelId="{712BB3CD-F52E-2C4B-B6D7-A960E5948C49}" srcId="{96BB2D14-9938-434F-B373-05D496C3A933}" destId="{AD59DC95-9DB6-2F4F-A65E-444B6B58315A}" srcOrd="1" destOrd="0" parTransId="{40571F81-4D34-5E4D-9740-970860CC606E}" sibTransId="{543F56E6-DC81-8B41-9791-E852B89F56B2}"/>
    <dgm:cxn modelId="{C9676323-C346-D942-ABED-F1729B3EBCEA}" type="presOf" srcId="{C8BE3DFF-0F69-264A-8F68-61C44C9DC355}" destId="{6D409BBD-A8A5-634D-8D3C-AD53408C374F}" srcOrd="0" destOrd="2" presId="urn:microsoft.com/office/officeart/2005/8/layout/hList6"/>
    <dgm:cxn modelId="{3E846D52-56C4-3347-A5AF-7A99FDFF233A}" type="presOf" srcId="{26E6264C-ABC1-BF45-AD03-4D55E40A315A}" destId="{6D409BBD-A8A5-634D-8D3C-AD53408C374F}" srcOrd="0" destOrd="1" presId="urn:microsoft.com/office/officeart/2005/8/layout/hList6"/>
    <dgm:cxn modelId="{6EA6E556-249A-864B-A6A2-441BDFF9B0D6}" srcId="{08854C89-70F1-1649-AF26-CE53D4058894}" destId="{96BB2D14-9938-434F-B373-05D496C3A933}" srcOrd="0" destOrd="0" parTransId="{09EA226D-9C8B-1148-8D86-4BB4FA03EB11}" sibTransId="{119A7CAE-C407-8E49-A48F-5033D7899549}"/>
    <dgm:cxn modelId="{74DAF00E-4D35-384C-A531-7FC86C2615AC}" type="presOf" srcId="{96BB2D14-9938-434F-B373-05D496C3A933}" destId="{15756AF6-35BE-DB43-A01C-9676C4A77E46}" srcOrd="0" destOrd="0" presId="urn:microsoft.com/office/officeart/2005/8/layout/hList6"/>
    <dgm:cxn modelId="{0DE0FC00-BC58-4345-B5F5-CF6B6478A35B}" srcId="{96BB2D14-9938-434F-B373-05D496C3A933}" destId="{F9C84F70-0AAC-BE46-8DB9-73F67127B172}" srcOrd="0" destOrd="0" parTransId="{E77D92BF-89D3-3647-88F7-1188D7ACCFE6}" sibTransId="{231C5E15-E687-244C-B2F5-9E080E6A8E84}"/>
    <dgm:cxn modelId="{91352318-1BEC-B94F-BC24-1F88C3E3DC31}" type="presOf" srcId="{08854C89-70F1-1649-AF26-CE53D4058894}" destId="{4D5B7A5F-7DE9-9742-A0A9-6277A28D1553}" srcOrd="0" destOrd="0" presId="urn:microsoft.com/office/officeart/2005/8/layout/hList6"/>
    <dgm:cxn modelId="{B576CAF3-B5AF-4749-B014-488E443F7494}" type="presParOf" srcId="{4D5B7A5F-7DE9-9742-A0A9-6277A28D1553}" destId="{15756AF6-35BE-DB43-A01C-9676C4A77E46}" srcOrd="0" destOrd="0" presId="urn:microsoft.com/office/officeart/2005/8/layout/hList6"/>
    <dgm:cxn modelId="{F1F08DE1-2C5D-1444-B2A5-2DB472AA29DA}" type="presParOf" srcId="{4D5B7A5F-7DE9-9742-A0A9-6277A28D1553}" destId="{70FAAEDD-765C-2545-92A2-F1DBA68C7BD5}" srcOrd="1" destOrd="0" presId="urn:microsoft.com/office/officeart/2005/8/layout/hList6"/>
    <dgm:cxn modelId="{6C4EC81C-2D0A-0240-97E7-021DB0A3B41D}" type="presParOf" srcId="{4D5B7A5F-7DE9-9742-A0A9-6277A28D1553}" destId="{60387039-7D5F-DC44-A5F2-83DE1C7722A8}" srcOrd="2" destOrd="0" presId="urn:microsoft.com/office/officeart/2005/8/layout/hList6"/>
    <dgm:cxn modelId="{685F4775-FE64-A248-880E-531F5F155646}" type="presParOf" srcId="{4D5B7A5F-7DE9-9742-A0A9-6277A28D1553}" destId="{3EF4CBE1-1948-A946-B9CC-E5CBCC0A907B}" srcOrd="3" destOrd="0" presId="urn:microsoft.com/office/officeart/2005/8/layout/hList6"/>
    <dgm:cxn modelId="{DD411721-1367-FE46-9D14-A3D571396072}" type="presParOf" srcId="{4D5B7A5F-7DE9-9742-A0A9-6277A28D1553}" destId="{6D409BBD-A8A5-634D-8D3C-AD53408C374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F83F8B-A058-4248-800D-7572104E53B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B8F07D-816E-7E49-A0F3-3CBA5CF559DD}">
      <dgm:prSet phldrT="[Text]"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Defenses</a:t>
          </a:r>
          <a:endParaRPr lang="en-US" sz="2800" dirty="0">
            <a:solidFill>
              <a:schemeClr val="bg1"/>
            </a:solidFill>
          </a:endParaRPr>
        </a:p>
      </dgm:t>
    </dgm:pt>
    <dgm:pt modelId="{D2ECF362-FBDF-1B42-B18D-4EF3AA3E1610}" type="parTrans" cxnId="{155F34C6-8511-1649-A381-47590A2038C5}">
      <dgm:prSet/>
      <dgm:spPr/>
      <dgm:t>
        <a:bodyPr/>
        <a:lstStyle/>
        <a:p>
          <a:endParaRPr lang="en-US"/>
        </a:p>
      </dgm:t>
    </dgm:pt>
    <dgm:pt modelId="{13BCA127-95D3-B149-803F-AA157DB1B59F}" type="sibTrans" cxnId="{155F34C6-8511-1649-A381-47590A2038C5}">
      <dgm:prSet/>
      <dgm:spPr/>
      <dgm:t>
        <a:bodyPr/>
        <a:lstStyle/>
        <a:p>
          <a:endParaRPr lang="en-US"/>
        </a:p>
      </dgm:t>
    </dgm:pt>
    <dgm:pt modelId="{A5A7DA87-A46A-6847-878D-E1817C8E7A78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latin typeface="+mn-lt"/>
            </a:rPr>
            <a:t>Making the heap non-executable</a:t>
          </a:r>
        </a:p>
      </dgm:t>
    </dgm:pt>
    <dgm:pt modelId="{91744B4A-80DB-0D48-9595-BD78FDB05B90}" type="parTrans" cxnId="{2A87EF65-51D4-BC49-91E9-4274D77DCA48}">
      <dgm:prSet/>
      <dgm:spPr/>
      <dgm:t>
        <a:bodyPr/>
        <a:lstStyle/>
        <a:p>
          <a:endParaRPr lang="en-US"/>
        </a:p>
      </dgm:t>
    </dgm:pt>
    <dgm:pt modelId="{95DD5982-0DA4-2F4A-8E3F-67B2560F6294}" type="sibTrans" cxnId="{2A87EF65-51D4-BC49-91E9-4274D77DCA48}">
      <dgm:prSet/>
      <dgm:spPr/>
      <dgm:t>
        <a:bodyPr/>
        <a:lstStyle/>
        <a:p>
          <a:endParaRPr lang="en-US"/>
        </a:p>
      </dgm:t>
    </dgm:pt>
    <dgm:pt modelId="{FE5FF929-BF66-CF43-96D4-50BD23B4F6BD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latin typeface="+mn-lt"/>
            </a:rPr>
            <a:t>Randomizing the allocation of memory on the heap</a:t>
          </a:r>
          <a:endParaRPr lang="en-US" dirty="0">
            <a:latin typeface="+mn-lt"/>
          </a:endParaRPr>
        </a:p>
      </dgm:t>
    </dgm:pt>
    <dgm:pt modelId="{13FD1C1E-FC0E-9148-885D-213AF5214CA7}" type="parTrans" cxnId="{F2101F82-2D77-9D4C-9983-81BDF3376477}">
      <dgm:prSet/>
      <dgm:spPr/>
      <dgm:t>
        <a:bodyPr/>
        <a:lstStyle/>
        <a:p>
          <a:endParaRPr lang="en-US"/>
        </a:p>
      </dgm:t>
    </dgm:pt>
    <dgm:pt modelId="{0C27646F-958E-A64C-BC7E-371C68A04F0D}" type="sibTrans" cxnId="{F2101F82-2D77-9D4C-9983-81BDF3376477}">
      <dgm:prSet/>
      <dgm:spPr/>
      <dgm:t>
        <a:bodyPr/>
        <a:lstStyle/>
        <a:p>
          <a:endParaRPr lang="en-US"/>
        </a:p>
      </dgm:t>
    </dgm:pt>
    <dgm:pt modelId="{1B063E04-2328-6E4F-A5A1-A2401CCE59EA}" type="pres">
      <dgm:prSet presAssocID="{B7F83F8B-A058-4248-800D-7572104E53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34972-1EE4-3740-A77B-EFFFADBD67AC}" type="pres">
      <dgm:prSet presAssocID="{EAB8F07D-816E-7E49-A0F3-3CBA5CF559DD}" presName="composite" presStyleCnt="0"/>
      <dgm:spPr/>
    </dgm:pt>
    <dgm:pt modelId="{24B5AF9D-345E-C747-8680-F1D9A9DD25D3}" type="pres">
      <dgm:prSet presAssocID="{EAB8F07D-816E-7E49-A0F3-3CBA5CF559D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DB080-35F0-D143-8156-521B0CD25D3C}" type="pres">
      <dgm:prSet presAssocID="{EAB8F07D-816E-7E49-A0F3-3CBA5CF559D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101F82-2D77-9D4C-9983-81BDF3376477}" srcId="{EAB8F07D-816E-7E49-A0F3-3CBA5CF559DD}" destId="{FE5FF929-BF66-CF43-96D4-50BD23B4F6BD}" srcOrd="1" destOrd="0" parTransId="{13FD1C1E-FC0E-9148-885D-213AF5214CA7}" sibTransId="{0C27646F-958E-A64C-BC7E-371C68A04F0D}"/>
    <dgm:cxn modelId="{65E7A7DA-281D-2948-94A3-A49EE6A19F72}" type="presOf" srcId="{B7F83F8B-A058-4248-800D-7572104E53B9}" destId="{1B063E04-2328-6E4F-A5A1-A2401CCE59EA}" srcOrd="0" destOrd="0" presId="urn:microsoft.com/office/officeart/2005/8/layout/hList1"/>
    <dgm:cxn modelId="{155F34C6-8511-1649-A381-47590A2038C5}" srcId="{B7F83F8B-A058-4248-800D-7572104E53B9}" destId="{EAB8F07D-816E-7E49-A0F3-3CBA5CF559DD}" srcOrd="0" destOrd="0" parTransId="{D2ECF362-FBDF-1B42-B18D-4EF3AA3E1610}" sibTransId="{13BCA127-95D3-B149-803F-AA157DB1B59F}"/>
    <dgm:cxn modelId="{B7F65466-9F2D-3842-9616-237BC37340B1}" type="presOf" srcId="{A5A7DA87-A46A-6847-878D-E1817C8E7A78}" destId="{E74DB080-35F0-D143-8156-521B0CD25D3C}" srcOrd="0" destOrd="0" presId="urn:microsoft.com/office/officeart/2005/8/layout/hList1"/>
    <dgm:cxn modelId="{E9263789-9C80-B44F-8EA5-065B5229B610}" type="presOf" srcId="{EAB8F07D-816E-7E49-A0F3-3CBA5CF559DD}" destId="{24B5AF9D-345E-C747-8680-F1D9A9DD25D3}" srcOrd="0" destOrd="0" presId="urn:microsoft.com/office/officeart/2005/8/layout/hList1"/>
    <dgm:cxn modelId="{08A28CC4-24AD-E045-889A-5B61231E4340}" type="presOf" srcId="{FE5FF929-BF66-CF43-96D4-50BD23B4F6BD}" destId="{E74DB080-35F0-D143-8156-521B0CD25D3C}" srcOrd="0" destOrd="1" presId="urn:microsoft.com/office/officeart/2005/8/layout/hList1"/>
    <dgm:cxn modelId="{2A87EF65-51D4-BC49-91E9-4274D77DCA48}" srcId="{EAB8F07D-816E-7E49-A0F3-3CBA5CF559DD}" destId="{A5A7DA87-A46A-6847-878D-E1817C8E7A78}" srcOrd="0" destOrd="0" parTransId="{91744B4A-80DB-0D48-9595-BD78FDB05B90}" sibTransId="{95DD5982-0DA4-2F4A-8E3F-67B2560F6294}"/>
    <dgm:cxn modelId="{55FB89B0-E93C-1745-A547-76511E6A66B4}" type="presParOf" srcId="{1B063E04-2328-6E4F-A5A1-A2401CCE59EA}" destId="{42234972-1EE4-3740-A77B-EFFFADBD67AC}" srcOrd="0" destOrd="0" presId="urn:microsoft.com/office/officeart/2005/8/layout/hList1"/>
    <dgm:cxn modelId="{1C8B2D85-1351-6E4D-BFA8-0B729B4C0CF7}" type="presParOf" srcId="{42234972-1EE4-3740-A77B-EFFFADBD67AC}" destId="{24B5AF9D-345E-C747-8680-F1D9A9DD25D3}" srcOrd="0" destOrd="0" presId="urn:microsoft.com/office/officeart/2005/8/layout/hList1"/>
    <dgm:cxn modelId="{C4831E64-F659-E344-AF4B-6CB7F7D7559A}" type="presParOf" srcId="{42234972-1EE4-3740-A77B-EFFFADBD67AC}" destId="{E74DB080-35F0-D143-8156-521B0CD25D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1667B5-0A91-4444-B7DA-8CAA8E1CF0D8}">
      <dsp:nvSpPr>
        <dsp:cNvPr id="0" name=""/>
        <dsp:cNvSpPr/>
      </dsp:nvSpPr>
      <dsp:spPr>
        <a:xfrm flipH="1" flipV="1">
          <a:off x="11380" y="0"/>
          <a:ext cx="4560619" cy="4953000"/>
        </a:xfrm>
        <a:prstGeom prst="upArrow">
          <a:avLst/>
        </a:prstGeom>
        <a:solidFill>
          <a:schemeClr val="tx1"/>
        </a:solidFill>
        <a:ln w="28575">
          <a:solidFill>
            <a:schemeClr val="accent6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780F3E-3E2D-1640-A624-4C45984A93A2}">
      <dsp:nvSpPr>
        <dsp:cNvPr id="0" name=""/>
        <dsp:cNvSpPr/>
      </dsp:nvSpPr>
      <dsp:spPr>
        <a:xfrm>
          <a:off x="1066796" y="24"/>
          <a:ext cx="2560320" cy="4495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bg1"/>
              </a:solidFill>
            </a:rPr>
            <a:t>Consequences:</a:t>
          </a:r>
          <a:endParaRPr lang="en-US" sz="25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Corruption of program data</a:t>
          </a:r>
          <a:endParaRPr lang="en-US" sz="20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Unexpected transfer of control</a:t>
          </a:r>
          <a:endParaRPr lang="en-US" sz="20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Memory access violations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Execution of code chosen by attacker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1066796" y="24"/>
        <a:ext cx="2560320" cy="449578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A7DF30-7002-0744-A918-04E6C4CD1AC0}">
      <dsp:nvSpPr>
        <dsp:cNvPr id="0" name=""/>
        <dsp:cNvSpPr/>
      </dsp:nvSpPr>
      <dsp:spPr>
        <a:xfrm>
          <a:off x="3249" y="115802"/>
          <a:ext cx="2789587" cy="1612342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solidFill>
                <a:srgbClr val="000000"/>
              </a:solidFill>
              <a:latin typeface="+mj-lt"/>
            </a:rPr>
            <a:t>Modern high-level languages have a strong notion of type and valid operations</a:t>
          </a:r>
          <a:endParaRPr lang="en-US" sz="1600" b="1" i="0" kern="1200" dirty="0">
            <a:solidFill>
              <a:srgbClr val="000000"/>
            </a:solidFill>
            <a:latin typeface="+mj-lt"/>
          </a:endParaRPr>
        </a:p>
      </dsp:txBody>
      <dsp:txXfrm>
        <a:off x="3249" y="115802"/>
        <a:ext cx="2789587" cy="1074895"/>
      </dsp:txXfrm>
    </dsp:sp>
    <dsp:sp modelId="{DEDCC343-7F71-AF45-8E8B-AFFE47DA6411}">
      <dsp:nvSpPr>
        <dsp:cNvPr id="0" name=""/>
        <dsp:cNvSpPr/>
      </dsp:nvSpPr>
      <dsp:spPr>
        <a:xfrm>
          <a:off x="574610" y="1190697"/>
          <a:ext cx="2789587" cy="1741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Not vulnerable to buffer overflows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Does incur overhead, some limits on use</a:t>
          </a:r>
        </a:p>
      </dsp:txBody>
      <dsp:txXfrm>
        <a:off x="574610" y="1190697"/>
        <a:ext cx="2789587" cy="1741500"/>
      </dsp:txXfrm>
    </dsp:sp>
    <dsp:sp modelId="{44CAD89F-F137-D547-AC47-809BF7E3E74B}">
      <dsp:nvSpPr>
        <dsp:cNvPr id="0" name=""/>
        <dsp:cNvSpPr/>
      </dsp:nvSpPr>
      <dsp:spPr>
        <a:xfrm>
          <a:off x="3215728" y="305986"/>
          <a:ext cx="896529" cy="694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>
        <a:off x="3215728" y="305986"/>
        <a:ext cx="896529" cy="694526"/>
      </dsp:txXfrm>
    </dsp:sp>
    <dsp:sp modelId="{3D11C1A6-F203-1543-93C5-44DE2BCC5225}">
      <dsp:nvSpPr>
        <dsp:cNvPr id="0" name=""/>
        <dsp:cNvSpPr/>
      </dsp:nvSpPr>
      <dsp:spPr>
        <a:xfrm>
          <a:off x="4484402" y="115802"/>
          <a:ext cx="2789587" cy="161234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solidFill>
                <a:srgbClr val="000000"/>
              </a:solidFill>
              <a:latin typeface="+mj-lt"/>
            </a:rPr>
            <a:t>C and related languages have high-level control structures, but allow direct access to memory</a:t>
          </a:r>
          <a:endParaRPr lang="en-US" sz="1600" b="1" i="0" kern="1200" dirty="0">
            <a:solidFill>
              <a:srgbClr val="000000"/>
            </a:solidFill>
            <a:latin typeface="+mj-lt"/>
          </a:endParaRPr>
        </a:p>
      </dsp:txBody>
      <dsp:txXfrm>
        <a:off x="4484402" y="115802"/>
        <a:ext cx="2789587" cy="1074895"/>
      </dsp:txXfrm>
    </dsp:sp>
    <dsp:sp modelId="{4EE3BE4E-9B2A-9545-B3D8-A78722753856}">
      <dsp:nvSpPr>
        <dsp:cNvPr id="0" name=""/>
        <dsp:cNvSpPr/>
      </dsp:nvSpPr>
      <dsp:spPr>
        <a:xfrm>
          <a:off x="5055763" y="1190697"/>
          <a:ext cx="2789587" cy="1741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Hence are vulnerable to buffer overflow</a:t>
          </a:r>
          <a:endParaRPr lang="en-US" sz="1600" b="1" kern="1200" dirty="0">
            <a:solidFill>
              <a:srgbClr val="000000"/>
            </a:solidFill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Have a large legacy of widely used, unsafe, and hence vulnerable code</a:t>
          </a:r>
          <a:endParaRPr lang="en-US" sz="1600" b="1" kern="1200" dirty="0">
            <a:solidFill>
              <a:srgbClr val="000000"/>
            </a:solidFill>
            <a:latin typeface="+mj-lt"/>
          </a:endParaRPr>
        </a:p>
      </dsp:txBody>
      <dsp:txXfrm>
        <a:off x="5055763" y="1190697"/>
        <a:ext cx="2789587" cy="17415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152C7E-10D1-F144-9A4D-C61469F04A5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120265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</a:t>
            </a:r>
            <a:r>
              <a:rPr lang="en-US" smtClean="0">
                <a:latin typeface="Times New Roman" pitchFamily="-107" charset="0"/>
              </a:rPr>
              <a:t>4/e</a:t>
            </a:r>
            <a:r>
              <a:rPr lang="en-US" smtClean="0">
                <a:latin typeface="Times New Roman" pitchFamily="-107" charset="0"/>
              </a:rPr>
              <a:t>, GE, </a:t>
            </a:r>
            <a:r>
              <a:rPr lang="en-US" dirty="0" smtClean="0">
                <a:latin typeface="Times New Roman" pitchFamily="-107" charset="0"/>
              </a:rPr>
              <a:t>by William Stallings and Lawrie Brown, Chapter 10 “Buffer Overflow”.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72505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BA0B2-5A5E-544B-9468-96836C541B0C}" type="slidenum">
              <a:rPr lang="en-AU"/>
              <a:pPr/>
              <a:t>10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exploring buffer overflows further, it is worth considering just how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 for their occurrence developed and why programs are not necessarily protected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such errors. To understand this, we need to briefly consider the history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programming languages and the fundamental operation of computer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the basic machine level, all of the data manipulated by machine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executed by the computer processor are stored in either the processor’s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in memory. The data are simply arrays of bytes. Their interpretation is entirely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determined by the function of the instructions accessing them. Some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treat the bytes are representing integer values, others as addresses of data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instructions, and others as arrays of characters. There is nothing intrinsic in the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memory that indicates that some locations have an interpretation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others. Thus, the responsibility is placed on the assembly language programmer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the correct interpretation is placed on any saved data value.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assembly (and hence machine) language programs gives the greatest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resources of the computer system, but at the highest cost and responsibility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coding effort for the programmer.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the other end of the abstraction spectrum, modern high-level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like Java, ADA, Python, and many others have a very strong notion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type of variables and what constitutes permissible operations on them.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do not suffer from buffer overflows because they do not permit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to be saved into a buffer than it has space for. The higher levels of abstraction,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safe usage features of these languages, mean programmers can focus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solving the problem at hand and less on managing details of interactions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variables. But this flexibility and safety comes at a cost in resource use, both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 time, and in additional code that must executed at run time to impose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such as that on buffer limits. The distance from the underlying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 and architecture also means that access to some instructions and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resources is lost. This limits their usefulness in writing code, such as device drivers,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must interact with such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between these extremes are languages such as C and its derivatives,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many modern high-level control structures and data type abstractions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still provide the ability to access and manipulate memory data directly. The 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language was designed by Dennis Ritchie, at Bell Laboratories,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early 1970s. It was used very early to write the UNIX operating system and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applications that run on it. Its continued success was due to its ability to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low-level machine resources while still having the expressiveness of high-level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data structures and because it was fairly easily ported to a wide range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processor architectures. It is worth noting that UNIX was one of the earliest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written in a high-level language. Up until then (and indeed in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cases for many years after), operating systems were typically written in assembly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language, which limited them to a specific processor architecture. Unfortunately,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ability to access low-level machine resources means that the language is susceptible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inappropriate use of memory contents. This was aggravated by the fact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of the common and widely used library functions, especially those relating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and processing of strings, failed to perform checks on the size of the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used. Because these functions were common and widely used, and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UNIX and derivative operating systems like Linux are widely deployed, this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 large legacy body of code using these unsafe functions, which are thus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to buffer overflows. We return to this issue when we discuss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countermeasures for managing buffer overflows.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3870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848DE-2947-634B-AF46-5D76327CB10E}" type="slidenum">
              <a:rPr lang="en-AU"/>
              <a:pPr/>
              <a:t>11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buffer overflow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occurs when the targeted buffer is located on the stack, usually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 local variable in a function’s stack frame. This form of attack is also referred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smashing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Stack buffer overflow attacks have been exploited since first being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seen in the wild in the Morris Internet Worm in 1988. The exploits it used included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unchecked buffer overflow resulting from the use of the C gets() function in the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daemon. The publication by Aleph One (Elias Levy) of details of the attack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how to exploit it [LEVY96] hastened further use of this technique. As indicated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chapter introduction, stack buffer overflows are still being widely exploited,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 vulnerabilities continue to be discovered in widely deployed software.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better understand how buffer overflows work, we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 take a brief digression into the mechanisms used by program functions to manage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local state on each call. When one function calls another, at the very least it needs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somewhere to save the return address so the called function can return control when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finishes. Aside from that, it also needs locations to save the parameters to be passed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called function and also possibly to save register values that it wishes to continue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when the called function returns. All of these data are usually saved on the stack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structure known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called function also needs locations to save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local variables, somewhere different for every call so that it is possible for a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call itself either directly or indirectly. This is known as a recursive function call. 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modern languages, including C, local variables are also stored in the function’s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frame. One further piece of information then needed is some means of chaining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frames together, so that as a function is exiting it can restore the stack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calling function before transferring control to the return address.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209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F6699-4049-BF4B-9581-C49A273207A8}" type="slidenum">
              <a:rPr lang="en-AU"/>
              <a:pPr/>
              <a:t>12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10.3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illustrates such a stack frame structure. The general process of one function P calling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function Q can be summarized as follows. The calling function P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Pushes the parameters for the called function onto the stack (typically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reverse order of declaration)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Executes the call instruction to call the target function, which pushes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 onto the stack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called function Q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3. Pushes the current frame pointer value (which points to the calling routine’s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frame) onto the stack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4. Sets the frame pointer to be the current stack pointer value (that is the address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old frame pointer), which now identifies the new stack frame location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called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5. Allocates space for local variables by moving the stack pointer down to leave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sufficient room for them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6. Runs the body of the called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7. As it exits it first sets the stack pointer back to the value of the frame pointer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(effectively discarding the space used by local variables)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8. Pops the old frame pointer value (restoring the link to the calling routine’s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9. Executes the return instruction which pops the saved address off the stack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returns control to the calling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Lastly, the calling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10. Pops the parameters for the called function off the stack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 Continues execution with the instruction following the function call.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has been indicated before, the precise implementation of these steps is language,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compiler, and processor architecture dependent. However, something similar will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be found in most cases. Also, not specified here are steps involving saving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registers used by the calling or called functions. These generally happen either before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parameter pushing if done by the calling function, or after the allocation of space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local variables if done by the called function. In either case this does not affect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operation of buffer overflows we discuss next. More detail on function call and return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mechanisms and the structure and use of stack frames may be found in [STAL16b].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663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45123-8C31-D648-A70E-4C24CA96A20A}" type="slidenum">
              <a:rPr lang="en-AU"/>
              <a:pPr/>
              <a:t>13</a:t>
            </a:fld>
            <a:endParaRPr lang="en-AU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preceding background, consider the effect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basic buffer overflow introduced in Section 10.1 . Because the local variables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placed below the saved frame pointer and return address, the possibility exists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exploiting a local buffer variable overflow vulnerability to overwrite the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one or both of these key function linkage values. Note that the local variables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allocated space in the stack frame in order of declaration, growing down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with the top of stack. Compiler optimization can potentially change this,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 the actual layout will need to be determined for any specific program of interest.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possibility of overwriting the saved frame pointer and return address forms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core of a stack overflow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this point, it is useful to step back and take a somewhat wider view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running program, and the placement of key regions such as the program code,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global data, heap and stack. When a program is run, the operating system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creates a new process for it. The process is given its own virtual address space,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general structure as shown in Figure 10.4 . This consists of the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program file (including global data, relocation table, and actual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segments) near the bottom of this address space, space for the program heap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then grow upward from above the code, and room for the stack to grow down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near the middle (if room is reserved for kernel space in the upper half) or top.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stack frames we discussed are hence placed one below another in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area, as the stack grows downward through memory. We return to discuss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other components later. Further details on the layout of a processes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 may be found in [STAL16c].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0047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3B2E8-35E3-EC46-A5A8-665983D929A8}" type="slidenum">
              <a:rPr lang="en-AU"/>
              <a:pPr/>
              <a:t>14</a:t>
            </a:fld>
            <a:endParaRPr lang="en-AU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operation of a classic stack overflow, consider the C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in Figure 10.5a . It contains a single local variable,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saved in the stack frame for this function, located somewhere below the saved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and return address, as shown in Figure 10.6 . This hello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(a version of the classic Hello World program) prompts for a name, which it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reads into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using the unsafe gets() library routine. It then displays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value read using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printf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routine. As long as a small value is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in, there will be no problems and the program calling this function will run successfully,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shown in the first of the example program runs in Figure 10.5b 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too much data are input, as shown in the second of the example program runs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Figure 10.5b , then the data extend beyond the end of the buffer and ends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overwriting the saved frame pointer and return address with garbage values (corresponding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binary representation of the characters supplied). Then,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function attempts to transfer control to the return address, it typically jumps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 illegal memory location, resulting in a Segmentation Fault and the abnormal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termination of the program, as shown. Just supplying random input like this, leading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 to the program crashing, demonstrates the basic stack overflow attack.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since the program has crashed, it can no longer supply the function or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was running for. At its simplest, then, a stack overflow can result in some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denial-of-service attack on a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more interest to the attacker, rather than immediately crashing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to have it transfer control to a location and code of the attacker’s choosing.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simplest way of doing this is for the input causing the buffer overflow to contain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desired target address at the point where it will overwrite the saved return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in the stack frame. Then when the attacked function finishes and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instruction, instead of returning to the calling function, it will jump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address instead and execute instructions from there.</a:t>
            </a:r>
            <a:endParaRPr lang="en-US" dirty="0" smtClean="0">
              <a:latin typeface="Times" pitchFamily="-110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114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9C550-570C-2546-A49D-3CFB709EED97}" type="slidenum">
              <a:rPr lang="en-AU"/>
              <a:pPr/>
              <a:t>15</a:t>
            </a:fld>
            <a:endParaRPr lang="en-AU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" pitchFamily="-110" charset="0"/>
              </a:rPr>
              <a:t>Basic stack</a:t>
            </a:r>
            <a:r>
              <a:rPr lang="en-US" baseline="0" dirty="0" smtClean="0">
                <a:latin typeface="Times" pitchFamily="-110" charset="0"/>
              </a:rPr>
              <a:t> overflow stack values.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988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AB128-759F-D540-AA26-72AF4CD0C961}" type="slidenum">
              <a:rPr lang="en-AU"/>
              <a:pPr/>
              <a:t>16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looking at the design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shell-code, there are a few more things to note about the structure of the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with a buffer overflow attack. In all the examples used so far, the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has occurred when the input was read. This was the approach taken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early buffer overflow attacks, such as in the Morris Worm. However,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a buffer overflow exists anywhere that data is copied or merged into a buffer,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where at least some of the data are read from outside the program. If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does not check to ensure the buffer is large enough, or the data copied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correctly terminated, then a buffer overflow can occur. The possibility also exists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 program can safely read and save input, pass it around the program,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at some later time in another function unsafely copy it, resulting in a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 Figure 10.7a shows an example program illustrating this behavior.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main() function includes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 is passed along with its size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getinp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which safely reads a value using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fgets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routine guarantees to read no more characters than one less than the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size, allowing room for the trailing NULL.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getinp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function then returns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main(), which then calls the function display() with the value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constructs a response string in a second local buffer called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displays this. Unfortunately,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sprintf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 is another common,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unsafe C library routine that fails to check that it does not write too much data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destination buffer. Note in this program that the buffers are both the same size.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a quite common practice in C programs, although they are usually rather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those used in these example programs. Indeed the standard C IO library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a defined constant BUFSIZ, which is the default size of the input buffers it uses.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same constant is often used in C programs as the standard size of an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buffer. The problem that may result, as it does in this example, occurs when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being merged into a buffer that includes the contents of another buffer,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space needed exceeds the space available. Look at the example runs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shown in Figure 10.7b . For the first run, the value read is small enough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merged response didn’t corrupt the stack frame. For the second run,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input was much too large. However, because a safe input function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used, only 15 characters were read, as shown in the following line. When this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merged with the response string, the result was larger than the space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destination buffer. In fact, it overwrote the saved frame pointer, but not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address. So the function returned, as shown by the message printed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main() function. But when main() tried to return, because its stack frame had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corrupted and was now some random value, the program jumped to an illegal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and crashed. In this case the combined result was not long enough to reach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address, but this would be possible if a larger buffer size had been used.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724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shows that when looking for buffer overflows, all possible places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externally sourced data are copied or merged have to be located. Note that these do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even have to be in the code for a particular program, they can (and indeed do)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 in library routines used by programs, including both standard libraries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third-party application libraries. Thus, for both attacker and defender, the scope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possible buffer overflow locations is very large. A list of some of the most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unsafe standard C Library routines is given in Table 10.2 . These routines are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suspect and should not be used without checking the total size of data being transferred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advance, or better still by being replaced with safer alternatives.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046845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9285A-539F-114E-A5C5-28FE0B195C8B}" type="slidenum">
              <a:rPr lang="en-AU"/>
              <a:pPr/>
              <a:t>18</a:t>
            </a:fld>
            <a:endParaRPr lang="en-AU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essential component of many buffer overflow attacks is the transfer of execution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code supplied by the attacker and often saved in the buffer being overflowed.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code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because traditionally its function was to transfer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control to a user command-line interpreter, or shell, which gave access to any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available on the system with the privileges of the attacked program. On UNIX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this was often achieved by compiling the code for a call to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(”/bin/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 system function, which replaces the current program code with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Bourne shell (or whichever other shell the attacker preferred). On Windows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it typically involved a call to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system(”command.exe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(or ”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cmd.exe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 on older systems) to run the DOS Command shell.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simply machine code, a series of binary values corresponding to the machine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and data values that implement the attacker’s desired functionality.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means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specific to a particular processor architecture, and indeed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to a specific operating system, as it needs to be able to run on the targeted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and interact with its system functions. This is the major reason why buffer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attacks are usually targeted at a specific piece of software running on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 operating system. Because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machine code, writing it traditionally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 a good understanding of the assembly language and operation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system. Indeed many of the classic guides to writing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including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original [LEVY96], assumed such knowledge. However, more recently a number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sites and tools have been developed that automate this process (as indeed has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occurred in the development of security exploits generally), thus making the development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exploits available to a much larger potential audience. One site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interest is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Metasploit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Project, which aims to provide useful information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people who perform penetration testing, IDS signature development, and exploit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research. It includes an advanced open-source platform for developing, testing,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exploit code, which can be used to create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that performs any one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variety of tasks and that exploits a range of known buffer overflow vulnerabilities.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2264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A4929-F05C-0740-A315-479137FBC3E2}" type="slidenum">
              <a:rPr lang="en-AU"/>
              <a:pPr/>
              <a:t>19</a:t>
            </a:fld>
            <a:endParaRPr lang="en-AU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highlight the basic structure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explore the development of a simple classic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attack, which simply launches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Bourne shell on an Intel Linux system.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needs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functionality shown in Figure 10.8a 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marshals the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arguments for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system function, including suitable minimal argument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environment lists, and then calls the function. To generate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high-level language specification must first be compiled into equivalent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machine language. However, a number of changes must then be made. First,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execve(sh,args,NULL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is a library function that in turn marshals the supplied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arguments into the correct locations (machine registers in the case of Linux)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triggers a software interrupt to invoke the kernel to perform the desired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call. For use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these instructions are included inline, rather than relying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library function.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also several generic restrictions on the content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First,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to be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position independent.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means it cannot contain any absolute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referring to itself, because the attacker generally cannot determine in advance exactly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where the targeted buffer will be located in the stack frame of the function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defined. These stack frames are created one below the other, working down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the top of the stack as the flow of execution in the target program has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calling other functions. The number of frames and hence final location of the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depend on the precise sequence of function calls leading to the targeted function.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function might be called from several different places in the program, and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might be different sequences of function calls, or different amounts of temporary local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using the stack before it is finally called. So while the attacker may have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approximate idea of the location of the stack frame, it usually cannot be determined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precisely. All of this means that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must be able to run no matter where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it is located. This means that only relative address references, offsets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 instruction address, can be used. It also means that the attacker is not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precisely specify the starting address of the instructions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restriction 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that it cannot contain any NULL values.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a consequence of how it is typically copied into the buffer in the first place.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 examples of buffer overflows we use in this chapter involve using unsafe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string manipulation routines. In C, a string is always terminated with a NULL character,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means the only place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can have a NULL is at the end,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 code, overwritten old frame pointer, and return address values.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26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chapter we turn our attention specifically to buffer overflow attacks.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attack is one of the most common attacks seen and results from careless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in applications. A look at the list of vulnerability advisories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organizations such as CERT or SANS continue to include a significant number of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 overflow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exploits, including a number of serious, remotely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exploitable vulnerabilities. Similarly, several of the items in the CWE/SANS Top 25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Dangerous Software Errors list, Risky Resource Management category,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 variants. These can result in exploits to both operating systems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applications, and still comprise the majority of exploits in widely deployed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 toolkits [VEEN12]. Yet this type of attack has been known since it was first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widely used by the Morris Internet Worm in 1988, and techniques for preventing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occurrence are well known and documented. </a:t>
            </a: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96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above limitations, what results from this design process is code similar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that shown in Figure 10.8b . This code is written in x86 assembly language,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used by Pentium processors. To assist in reading this code, Table 10.3 provides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list of common x86 assembly language instructions, and Table 10.4 lists some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common machine registers it references.  A lot more detail on x86 assembly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 and machine organization may be found in [STAL16b]. In general, the code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10.8b implements the functionality specified in the original C program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10.8a . However, in order to overcome the limitations mentioned above, there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a few unique features.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first feature is how the string ”/bin/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 is referenced.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next issue is ensuring that no NULLs occur in the shellcode. 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513759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x86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60837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now have all of the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needed to understand a stack overflow attack. To illustrate how such an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actually executed, we use a target program that is a variant on that shown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10.5a . The modified program has its buffer size increased to 64 (to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enough room for our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), has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input (so no values are lost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Bourne shell is launched), and has been made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root. This means when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run, the program executes with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/administrator privileges, with complete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the system. This simulates an attack where an intruder has gained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some system as a normal user and wishes to exploit a buffer overflow in a trusted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utility to gain greater privileges.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Having identified a suitable, vulnerable, trusted utility program,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to analyze it to determine the likely location of the targeted buffer on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how much data are needed to reach up to and overflow the old frame pointer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return address in its stack frame. To do this, the attacker typically runs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program using a debugger on the same type of system as is being targeted.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Either by crashing the program with too much random input and then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debugger on the core dump, or by just running the program under debugger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breakpoint in the targeted function, the attacker determines a typical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of the stack frame for this function. When this was done with our demonstration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was found to start at address 0xbffffbb0,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 frame pointer (in %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ebp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was 0xbffffc08, and the saved frame pointer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address was 0xbffffc38. This means that 0x58 or 88 bytes are needed to fill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 and reach the saved frame pointer. Allowing first a few more spaces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end to provide room for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array, the NOP sled at the start is extended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until a total of exactly 88 bytes are used. The new frame pointer value can be left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0xbffffc38, and the target return address value can be set to 0xbffffbc0,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places it around the middle of the NOP sled. Next, there must be a newline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 to end this (overlong) input line, which gets() will read. This gives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total of 97 bytes. Once again a small Perl program is used to convert the hexadecimal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 of this attack string into binary to implement the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must also specify the commands to be run by the shell once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succeeds. These also must be written to the target program, as the spawned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Bourne shell will be reading from the same standard input as the program it replaces.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example, we will run two UNIX commands: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whoami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displays the identity of the user whose privileges are currently being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cat/etc/shadow displays the contents of the shadow password file, holding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user’s encrypted passwords, which only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has access to.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10.9 shows this attack being executed. First, a directory listing of the target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buffer4 shows that it is indeed owned by the root user and is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when the target commands are run directly, the current user is identified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knoppix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does not have sufficient privilege to access the shadow password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file. Next, the contents of the attack script are shown. It contains the Perl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 to encode and output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then output the desired shell commands,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Lastly, you see the result of piping this output into the target program.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line read displays as garbage characters (truncated in this listing, though note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string /bin/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included in it). Then the output from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whoami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shows the shell is indeed executing with root privileges. This means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shadow password file can be read, as shown (also truncated). The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passwords for users root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knoppix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may be seen, and these could be given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password-cracking program to attempt to determine their values. Our attack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successfully acquired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privileges on the target system and could be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run any desired command.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example simulates the exploit of a local vulnerability on a system, enabling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to escalate his or her privileges. In practice, the buffer is likely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(1024 being a common size), which means the NOP sled would be correspondingly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larger, and consequently the guessed target address need not be as accurately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determined. Also, in practice a targeted utility will likely use buffered rather than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input. This means that the input library reads ahead by some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beyond what the program has requested. However, when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execve(”/bin/sh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is called, this buffered input is discarded. Thus the attacker needs to pad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sent to the program with sufficient lines of blanks (typically about 1000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worth) so that the desired shell commands are not included in this discarded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content. This is easily done (just a dozen or so more print statements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 program), but it would have made this example bulkier and less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826666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E0A37-7DB2-DE49-9353-066250C30972}" type="slidenum">
              <a:rPr lang="en-AU"/>
              <a:pPr/>
              <a:t>23</a:t>
            </a:fld>
            <a:endParaRPr lang="en-AU"/>
          </a:p>
        </p:txBody>
      </p:sp>
      <p:sp>
        <p:nvSpPr>
          <p:cNvPr id="2406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targeted program need not be a trusted system utility. Another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is a program providing a network service; that is, a network daemon. A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approach for such programs is listening for connection requests from clients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then spawning a child process to handle that request. The child process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the network connection mapped to its standard input and output. This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child program’s code may use the same type of unsafe input or buffer copy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we’ve seen already. This was indeed the case with the stack overflow attack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Morris Worm back in 1988. It targeted the use of gets()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fingerd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daemon handling requests for the UNIX finger network service (which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information on the users on the system).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Yet another possible target is a program, or library code, which handles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document formats (e.g., the library routines used to decode and display GIF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JPEG images). In this case, the input is not from a terminal or network connection,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from the file being decoded and displayed. If such code contains a buffer overflow,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can be triggered as the file contents are read, with the details encoded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specially corrupted image. This attack file would be distributed via e-mail, instant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messaging, or as part of a Web page. Because the attacker is not directly interacting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targeted program and system,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would typically open a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connection back to a system under the attacker’s control, to return information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receive additional commands to execute. All of this shows that buffer overflows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found in a wide variety of programs, processing a range of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input, and with a variety of possible responses.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preceding descriptions illustrate how simple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can be developed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deployed in a stack overflow attack. Apart from just spawning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commandline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(UNIX or DOS) shell, the attacker might want to create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somewhat more complex operations, as indicated in the case just discussed.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Metasploit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 site includes a range of functionality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generate, and the Packet Storm Web site includes a large collection of packaged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shellcode, including code that can: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Set up a listening service to launch a remote shell when connected to.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Create a reverse shell that connects back to the hacker.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Use local exploits that establish a shell 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Flush firewall rules (such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IPTables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IPChains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that currently block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Break out of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(restricted execution) environment, giving full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Considerably greater detail on the process of writing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for a variety of platforms,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range of possible results, can be found in [ANLE07].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9851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DB2F7-0D7F-D14C-9D0A-BD8807884EB9}" type="slidenum">
              <a:rPr lang="en-AU"/>
              <a:pPr/>
              <a:t>24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have seen that finding and exploiting a stack buffer overflow is not that difficult.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large number of exploits over the previous couple of decades clearly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illustrates this. There is consequently a need to defend systems against such attacks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either preventing them, or at least detecting and aborting such attacks. This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discusses possible approaches to implementing such protections. These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broadly classified into two categories: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Compile-time defenses, which aim to harden programs to resist attacks in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Run-time defenses, which aim to detect and abort attacks in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suitable defenses have been known for a couple of decades, the very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base of vulnerable software and systems hinders their deployment. Hence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interest in run-time defenses, which can be deployed as operating systems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updates and can provide some protection for existing vulnerable programs. Most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techniques are mentioned in [LHCEE03].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Compile-time defenses aim to prevent or detect buffer overflows by instrumenting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when they are compiled. The possibilities for doing this range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choosing a high-level language that does not permit buffer overflows, to encouraging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 coding standards, using safe standard libraries, or including additional code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 corruption of the stack frame.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7628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C1934-E2C2-EA4F-99B7-6C8B1C2672E6}" type="slidenum">
              <a:rPr lang="en-AU"/>
              <a:pPr/>
              <a:t>25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One possibility, as noted earlier, is to 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using a modern high-level programming language, one that has a strong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notion of variable type and what constitutes permissible operations on them.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are not vulnerable to buffer overflow attacks because their compilers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additional code to enforce range checks automatically, removing the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programmer to explicitly code them. The flexibility and safety provided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languages does come at a cost in resource use, both at compile time and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additional code that must executed at run time to impose checks such as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buffer limits. These disadvantages are much less significant than they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be, due to the rapid increase in processor performance. Increasingly programs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written in these languages and hence should be immune to buffer overflows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their code (though if they use existing system libraries or run-time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environments written in less safe languages, they may still be vulnerable). As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also noted, the distance from the underlying machine language and architecture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also means that access to some instructions and hardware resources is lost.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limits their usefulness in writing code, such as device drivers, that must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resources. For these reasons, there is still likely to be at least some code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less safe languages such as C.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6816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5D425-5E7C-3F47-BBD4-2FC22DB881FE}" type="slidenum">
              <a:rPr lang="en-AU"/>
              <a:pPr/>
              <a:t>26</a:t>
            </a:fld>
            <a:endParaRPr lang="en-AU"/>
          </a:p>
        </p:txBody>
      </p:sp>
      <p:sp>
        <p:nvSpPr>
          <p:cNvPr id="246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languages such as C are being used,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programmers need to be aware that their ability to manipulate pointer addresses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access memory directly comes at a cost. It has been noted that C was designed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 systems programming language, running on systems that were vastly smaller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more constrained than we now use. This meant C’s designers placed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emphasis on space efficiency and performance considerations than on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safety. They assumed that programmers would exercise due care in writing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these languages and take responsibility for ensuring the safe use of all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structures and variables.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Unfortunately, as several decades of experience has shown, this has not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case. This may be seen in large legacy body of potentially unsafe code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Linux, UNIX, and Windows operating systems and applications, some of which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to buffer overflows.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In order to harden these systems, the programmer needs to inspect the code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and rewrite any unsafe coding constructs in a safe manner. Given the rapid uptake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buffer overflow exploits, this process has begun in some cases. A good example is the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project, which produces a free, multiplatform 4.4BSD-based UNIX-like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operating system. Among other technology changes, programmers have undertaken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an extensive audit of the existing code base, including the operating system, standard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libraries, and common utilities. This has resulted in what is widely regarded as one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the safest operating systems in widespread use.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 project slogan in 2016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claims: “Only two remote holes in the default install, in a heck of a long time!”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is a clearly enviable record. Microsoft programmers have also undertaken a major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project in reviewing their code base, partly in response to continuing bad publicity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over the number of vulnerabilities, including many buffer overflow issues, that have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been found in their operating systems and applications code. This has clearly been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 difficult process, though they claim that Vista and later Windows operating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+mn-ea"/>
                <a:cs typeface="+mn-cs"/>
              </a:rPr>
              <a:t>benefit greatly from this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136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regard to programmers working on code for their own programs,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discipline required to ensure that buffer overflows are not allowed to occur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subset of the various safe programming techniques we discuss in Chapter 11 .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specifically, it means a mindset that codes not just for success, or for the expected,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is constantly aware of how things might go wrong, and coding for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graceful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always doing something sensible when the unexpected occurs. More specifically,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case of preventing buffer overflows, it means always ensuring that any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writes to a buffer must first check to ensure sufficient space is available. While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preceding examples in this chapter have emphasized issues with standard library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routines such as gets(), and with the input and manipulation of string data,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is not confined to these cases. It is quite possible to write explicit code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move values in an unsafe manner. Figure 10.10a shows an example of an unsafe byte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function. This code copies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bytes out of the from array into the to array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starting at position pos and returning the end position. Unfortunately, this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given no information about the actual size of the destination buffer to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hence is unable to ensure an overflow does not occur. In this case, the calling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to ensure that the value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size+len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not larger than the size of the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array. This also illustrates that the input is not necessarily a string; it could just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easily be binary data, just carelessly manipulated. Figure 10.10b shows an example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unsafe byte input function. It reads the length of binary data expected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reads that number of bytes into the destination buffer. Again the problem is that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is not given any information about the size of the buffer and hence is unable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check for possible overflow. These examples emphasize both the need to always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verify the amount of space being used and the fact that problems can occur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plain C code, as well as from calling standard library routines. A further complexity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C is caused by array and pointer notations being almost equivalent,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slightly different nuances in use. In particular, the use of pointer arithmetic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subsequent dereferencing can result in access beyond the allocated variable space,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in a less obvious manner. Considerable care is needed in coding such constructs.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206210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20F06-D840-7F4C-AE18-295CF857179A}" type="slidenum">
              <a:rPr lang="en-AU"/>
              <a:pPr/>
              <a:t>28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problems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can occur in C with unsafe array and pointer references, there have been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proposals to augment compilers to automatically insert range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such references. While this is fairly easy for statically allocated arrays, handling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dynamically allocated memory is more problematic, because the size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available at compile time. Handling this requires an extension to the semantics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pointer to include bounds information and the use of library routines to ensure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values are set correctly. Several such approaches are listed in [LHEE03].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there is generally a performance penalty with the use of such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or may not be acceptable. These techniques also require all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libraries that require these safety features to be recompiled with the modified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compiler. While this can be feasible for a new release of an operating system and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associated utilities, there will still likely be problems with third-party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common concern with C comes from the use of unsafe standard library routines,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especially some of the string manipulation routines. One approach to improving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safety of systems has been to replace these with safer variants. This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the provision of new functions,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strlcpy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in the BSD family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including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Using these requires rewriting the source to conform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new safer semantics. Alternatively, it involves replacement of the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string library with a safer variant.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Libsafe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well-known example of this. It implements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standard semantics but includes additional checks to ensure that the copy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operations do not extend beyond the local variable space in the stack frame.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it cannot prevent corruption of adjacent local variables, it can prevent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modification of the old stack frame and return address values, and thus prevent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classic stack buffer overflow types of attack we examined previously. This library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implemented as a dynamic library, arranged to load before the existing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libraries, and can thus provide protection for existing programs without requiring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them to be recompiled, provided they dynamically access the standard library routines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(as most programs do). The modified library code has been found to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at least as efficient as the standard libraries, and thus its use is an easy way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protecting existing programs against some forms of buffer overflow attacks.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3441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5F86D-9406-154D-A1CC-E9A4EB2C4BAD}" type="slidenum">
              <a:rPr lang="en-AU"/>
              <a:pPr/>
              <a:t>29</a:t>
            </a:fld>
            <a:endParaRPr lang="en-AU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effective method for protecting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against classic stack overflow attacks is to instrument the function entry and exit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to setup and then check its stack frame for any evidence of corruption.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modification is found, the program is aborted rather than allowing the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proceed. There are several approaches to providing this protection, which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next.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Stackguard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one of the best known protection mechanisms. It is a GCC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 extension that inserts additional function entry and exit code. The added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entry code writes a canary value below the old frame pointer address,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the allocation of space for local variables. The added function exit code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canary value has not changed before continuing with the usual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exit operations of restoring the old frame pointer and transferring control back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address. Any attempt at a classic stack buffer overflow would have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 this value in order to change the old frame pointer and return addresses,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thus be detected, resulting in the program being aborted. For this defense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successfully, it is critical that the canary value be unpredictable and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different on different systems. If this were not the case, the attacker would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ensure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included the correct canary value in the required location.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Typically, a random value is chosen as the canary value on process creation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saved as part of the processes state. The code added to the function entry and exit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use this value.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some issues with using this approach. First, it requires that all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needing protection be recompiled. Second, because the structure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has changed, it can cause problems with programs, such as debuggers,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analyze stack frames. However, the canary technique has been used to recompile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entire Linux distribution and provide it with a high level of resistance to stack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 Similar functionality is available for Windows programs by compiling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them using Microsoft’s /GS Visual C++ compiler option.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variant to protect the stack frame is used by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Stackshield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Return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Defender (RAD). These are also GCC extensions that include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entry and exit code. These extensions do not alter the structure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frame. Instead, on function entry the added code writes a copy of the return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safe region of memory that would be very difficult to corrupt. On function exit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added code checks the return address in the stack frame against the saved copy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and, if any change is found, aborts the program. Because the format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is unchanged, these extensions are compatible with unmodified debuggers.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Again, programs must be recompiled to take advantage of these extensions.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290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 10.1 provides a brief history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some of the more notable incidents in the history of buffer overflow exploits.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Unfortunately, due to a legacy of buggy code in widely deployed operating systems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applications, a failure to patch and update many systems, and continuing careless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practices by programmers, it is still a major source of concern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practitioners. This chapter focuses on how a buffer overflow occurs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what methods can be used to prevent or detect its occurrence.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1110807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487CF-0FD0-2440-A35B-E9ED04C4D0E0}" type="slidenum">
              <a:rPr lang="en-AU"/>
              <a:pPr/>
              <a:t>30</a:t>
            </a:fld>
            <a:endParaRPr lang="en-AU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As has been noted, most of the compile-time approaches require recompilation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programs. Hence there is interest in run-time defenses that can be deployed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operating systems updates to provide some protection for existing vulnerable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 These defenses involve changes to the memory management of the virtual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space of processes. These changes act to either alter the properties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regions of memory, or to make predicting the location of targeted buffers sufficiently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difficult to thwart many types of attacks.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of the buffer overflow attacks,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as the stack overflow examples in this chapter, involve copying machine code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into the targeted buffer and then transferring execution to it. A possible defense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block the execution of code on the stack, on the assumption that executable code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only be found elsewhere in the processes address space.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support this feature efficiently requires support from the processor’s memory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management unit (MMU) to tag pages of virtual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as being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processors, such as the SPARC used by Solaris, have had support for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some time. Enabling its use in Solaris requires a simple kernel parameter change.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processors, such as the x86 family, have not had this support until recently,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relatively recent addition of the no-execute bit in its MMU. Extensions have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made available to Linux, BSD, and other UNIX-style systems to support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this feature. Some indeed are also capable of protecting the heap as well as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stack, which is also is the target of attacks, as we discuss in Section 10.3 . Support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enabling no-execute protection is also included in Windows systems since XP SP2.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Making the stack (and heap)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provides a high degree of protection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against many types of buffer overflow attacks for existing programs; hence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inclusion of this practice is standard in a number of recent operating systems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releases. However, one issue is support for programs that do need to place executable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on the stack. This can occur, for example, in just-in-time compilers,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is used in the Java Runtime system. Executable code on the stack is also used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implement nested functions in C (a GCC extension) and also Linux signal handlers.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Special provisions are needed to support these requirements. Nonetheless, this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regarded as one of the best methods for protecting existing programs and hardening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against some attacks.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4933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1951D-C0BC-F849-A16A-A55E127DF1F0}" type="slidenum">
              <a:rPr lang="en-AU"/>
              <a:pPr/>
              <a:t>31</a:t>
            </a:fld>
            <a:endParaRPr lang="en-AU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run-time technique that can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thwart attacks involves manipulation of the location of key data structures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processes address space. In particular, recall that in order to implement the classic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overflow attack, the attacker needs to be able to predict the approximate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of the targeted buffer. The attacker uses this predicted address to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suitable return address to use in the attack to transfer control to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technique to greatly increase the difficulty of this prediction is to change the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which the stack is located in a random manner for each process. The range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addresses available on modern processors is large (32 bits), and most programs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 a small fraction of that. Therefore, moving the stack memory region around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megabyte or so has minimal impact on most programs but makes predicting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buffer’s address almost impossible. This amount of variation is also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the size of most vulnerable buffers, so there is no chance of having a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enough NOP sled to handle this range of addresses. Again this provides a degree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protection for existing programs, and while it cannot stop the attack proceeding,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will almost certainly abort due to an invalid memory reference.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this approach is the use of random dynamic memory allocation (for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malloc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and related library routines). As we discuss in Section 10.3 , there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class of heap buffer overflow attacks that exploit the expected proximity of successive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allocations, or indeed the arrangement of the heap management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structures. Randomizing the allocation of memory on the heap makes the possibility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predicting the address of targeted buffers extremely difficult, thus thwarting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successful execution of some heap overflow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target of attack is the location of standard library routines. In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 to bypass protections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stacks, some buffer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variants exploit existing code in standard libraries. These are typically loaded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same address by the same program. To counter this form of attack, we can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security extension that randomizes the order of loading standard libraries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and their virtual memory address locations. This makes the address of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 function sufficiently unpredictable as to render the chance of a given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correctly predicting its address, very low.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system includes versions of all of these extensions in its technological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support for a secure system.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193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EB765-203E-4D4E-B1AC-1D7F98B5943F}" type="slidenum">
              <a:rPr lang="en-AU"/>
              <a:pPr/>
              <a:t>32</a:t>
            </a:fld>
            <a:endParaRPr lang="en-AU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final runtime technique that can be used places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guard pages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between critical regions of memory in a processes address space. Again,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exploits the fact that a process has much more virtual memory available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typically needs. Gaps are placed between the ranges of addresses used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components of the address space, as was illustrated in Figure 10.4 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gaps, or guard pages, are flagged in the MMU as illegal addresses, and any attempt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access them results in the process being aborted. This can prevent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attacks, typically of global data, which attempt to overwrite adjacent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regions in the processes address space, such as the global offset table, as we discuss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Section 10.3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extension places guard pages between stack frames or between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allocations on the heap. This can provide further protection against stack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 over flow attacks, but at cost in execution time supporting the large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page mappings necessary.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60157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921DB-0001-B24F-8640-8FDD4F4DD456}" type="slidenum">
              <a:rPr lang="en-AU"/>
              <a:pPr/>
              <a:t>33</a:t>
            </a:fld>
            <a:endParaRPr lang="en-AU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classic stack buffer overflow, the attacker overwrites a buffer located 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local variable area of a stack frame and then overwrites the saved frame pointer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return address. A variant on this attack overwrites the buffer and saved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 address. The saved frame pointer value is changed to refer to a location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near the top of the overwritten buffer, where a dummy stack frame has been created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return address pointing to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lower in the buffer. Following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change, the current function returns to its calling function as normal, since its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 has not been changed. However, that calling function is now using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replacement dummy frame, and when it returns, control is transferred to the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the overwritten buffer.</a:t>
            </a:r>
          </a:p>
          <a:p>
            <a:endParaRPr lang="en-US" b="0" dirty="0" smtClean="0">
              <a:latin typeface="Times" pitchFamily="-110" charset="0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may seem a rather indirect attack, but it could be used when only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limited buffer overflow is possible, one that permits a change to the saved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 but not the return address. You might recall the example program shown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Figure 10.7 only permitted enough additional buffer content to overwrite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but not return address. This example probably could not use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because the final trailing NULL, which terminates the string read into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buffer, would alter either the saved frame pointer or return address in a way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typically thwart the attack. However, there is another category of stack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overflows known as off-by-one attacks. These can occur in a binary buffer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when the programmer has included code to check the number of bytes being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transferred, but due to a coding error, allows just one more byte to be copied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there is space available. This typically occurs when a conditional test uses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&lt;= instead of &lt;, or &gt;= instead of &gt; . If the buffer is located immediately below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saved frame pointer, then this extra byte could change the first (least significant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byte on an x86 processor) of this address. While changing one byte might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seem much, given that the attacker just wants to alter this address from the real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previous stack frame (just above the current frame in memory) to a new dummy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located in the buffer within a the current frame, the change typically only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needs to be a few tens of bytes. With luck in the addresses being used, a one-byte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change may be all that is needed. Hence an overflow attack transferring control to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possible, even if indirectly.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some additional limitations on this attack. In the classic stack overflow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the attacker only needed to guess an approximate address for the buffer,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some slack could be taken up in the NOP sled. However, for this indirect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to work, the attacker must know the buffer address precisely, as the exact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of the dummy stack frame has to be used when overwriting the old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 value. This can significantly reduce the attack’s chance of success. Another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for the attacker occurs after control has returned to the calling function.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the function is now using the dummy stack frame, any local variables it was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are now invalid, and use of them could cause the program to crash before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finishes and returns into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However, this is a risk with most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overwriting attacks.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this type of attack include any of the stack protection mechanisms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detect modifications to the stack frame or return address by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exit code. Also, using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stacks blocks the execution of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although this alone would not prevent an indirect variant of the return-to-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systemcall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we will consider next. Randomization of the stack in memory and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libraries would both act to greatly hinder the ability of the attacker to guess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correct addresses to use and hence block successful execution of the attack.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141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706A6-3D83-814E-A187-D7CD5A2A7A6F}" type="slidenum">
              <a:rPr lang="en-AU"/>
              <a:pPr/>
              <a:t>34</a:t>
            </a:fld>
            <a:endParaRPr lang="en-AU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introduction of non-executable stacks as a defense against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overflows, attackers have turned to a variant attack in which the return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changed to jump to existing code on the system. You may recall we noted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an option when we examined the basics of a stack overflow attack. Most commonly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address of a standard library function is chosen, such as the system()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function. The attacker specifies an overflow that fills the buffer, replaces the saved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with a suitable address, replaces the return address with the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desired library function, writes a placeholder value that the library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believe is a return address, and then writes the values of one (or more)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this library function. When the attacked function returns, it restores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(modified) frame pointer, then pops and transfers control to the return address,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causes the code in the library function to start executing. Because the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believes it has been called, it treats the value currently on the top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(the placeholder) as a return address, with its parameters above that. In turn it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construct a new frame below this location and run.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library function being called is, for example, system (”shell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line”), then the specified shell commands would be run before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returns to the attacked program, which would then most likely crash. Depending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type of parameters and their interpretation by the library function,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need to know precisely their address (typically within the overwritten buffer).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example, though, the “shell command line” could be prefixed by a run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spaces, which would be treated as white space and ignored by the shell, thus allowing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leeway in the accuracy of guessing its address.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variant chains two library calls one after the other. This works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making the placeholder value (which the first library function called treats as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address) to be the address of a second function. Then the parameters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have to be suitably located on the stack, which generally limits what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called, and in what order. A common use of this technique makes the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that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strcpy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function. The parameters specified cause it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some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from the attacked buffer to another region of memory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marked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second address points to the destination address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was copied. This allows an attacker to inject their own code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it avoid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 limitation.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Again, defenses against this include any of the stack protection mechanisms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 modifications to the stack frame or return address by the function exit code.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Likewise, randomization of the stack in memory, and of system libraries, hinders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successful execution of such attacks.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0769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D4C3A-9F86-AF4A-B6DF-2F6D8A073576}" type="slidenum">
              <a:rPr lang="en-AU"/>
              <a:pPr/>
              <a:t>35</a:t>
            </a:fld>
            <a:endParaRPr lang="en-A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growing awareness of problems with buffer overflows on the stack and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development of defenses against them, attackers have turned their attention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exploiting overflows in buffers located elsewhere in the process address space. 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possible target is a buffer located in memory dynamically allocated from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heap is typically located above the program code and global data and grows up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memory (while the stack grows down toward it). Memory is requested from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 by programs for use in dynamic data structures, such as linked lists of records.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such a record contains a buffer vulnerable to overflow, the memory following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corrupted. Unlike the stack, there will not be return addresses here to easily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cause a transfer of control. However, if the allocated space includes a pointer to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function, which the code then subsequently calls, an attacker can arrange for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to be modified to point to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the overwritten buffer. Typically,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might occur when a program uses a list of records to hold chunks of data while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input/output or decoding a compressed image or video file. As well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holding the current chunk of data, this record may contain a pointer to the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this class of input (thus allowing different categories of data chunks to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processed by the one generic function). Such code is used and has been successfully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attacked.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88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F0E84-F0AF-844F-81C2-6D28697234FD}" type="slidenum">
              <a:rPr lang="en-AU"/>
              <a:pPr/>
              <a:t>36</a:t>
            </a:fld>
            <a:endParaRPr lang="en-AU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an example, consider the program code shown in Figure 10.11a 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declares a structure containing a buffer and a function pointer. Consider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lines of code shown in the main() routine. This uses the standard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malloc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function to allocate space for a new instance of the structure on the heap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then places a reference to the function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showlen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in its function pointer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the buffer. Again, the unsafe gets() library routine is used to illustrate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unsafe buffer copy. Following this, the function pointer is invoked to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attacker, having identified a program containing such a heap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vulnerability, would construct an attack sequence as follows. Examining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when it runs would identify that it is typically located at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0x080497a8 and that the structure contains just the 64-byte buffer and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pointer. Assume the attacker will use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we designed earlier,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shown in Figure 10.8. The attacker would pad this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to exactly 64 bytes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extending the NOP sled at the front and then append a suitable target address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 to overwrite the function pointer. This could be 0x080497b8 (with bytes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reversed because x86 is little-endian as discussed before). Figure 10.11b shows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contents of the resulting attack script and the result of it being directed against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vulnerable program (again assumed to be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root), with the successful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desired, privileged shell commands.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if the vulnerable structure on the heap does not directly contain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pointers, attacks have been found. These exploit the fact that the allocated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areas of memory on the heap include additional memory beyond what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requested. This additional memory holds management data structures used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allocation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deallocation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library routines. These surrounding structures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either directly or indirectly give an attacker access to a function pointer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eventually called. Interactions among multiple overflows of several buffers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be used (one loading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another adjusting a target function pointer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refer to it).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heap overflows include making the heap also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will block the execution of code written into the heap. However, a variant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return-to-system call is still possible. Randomizing the allocation of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heap makes the possibility of predicting the address of targeted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extremely difficult, thus thwarting the successful execution of some heap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 Additionally, if the memory allocator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deallocator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include checks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corruption of the management data, they could detect and abort any attempts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outside an allocated area of memory.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33822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AC19F-B027-004B-B2C5-DEDE9E41592E}" type="slidenum">
              <a:rPr lang="en-AU"/>
              <a:pPr/>
              <a:t>37</a:t>
            </a:fld>
            <a:endParaRPr lang="en-AU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final category of buffer overflows we consider involves buffers located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program’s global (or static) data area. Figure 10.4 showed that this is loaded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file and located in memory above the program code. Again, if unsafe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operations are used, data may overflow a global buffer and change adjacent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locations, including perhaps one with a function pointer, which is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subsequently called.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such attacks include making the global data area non-executable,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arranging function pointers to be located below any other types of data,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guard pages between the global data area and any other management areas.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3454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58129-68A4-D548-AD10-3DEBE3E8079B}" type="slidenum">
              <a:rPr lang="en-AU"/>
              <a:pPr/>
              <a:t>38</a:t>
            </a:fld>
            <a:endParaRPr lang="en-AU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10.12a illustrates such a vulnerable program (which shares many similarities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Figure 10.11a , except that the structure is declared as a global variable).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design of the attack is very similar; indeed only the target address changes.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global structure was found to be at address 0x08049740, which was used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address in the attack. Note that global variables do not usually change location,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their addresses are used directly in the program code. The attack script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 of successfully executing it are shown in Figure 10.12b.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complex variations of this attack exploit the fact that the process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 may contain other management tables in regions adjacent to the global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area. Such tables can include references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destructor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functions (a GCC C and C++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extension), a global-offsets table (used to resolve function references to dynamic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libraries once they have been loaded), and other structures. Again, the aim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is to overwrite some function pointer that the attacker believes will then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called later by the attacked program, transferring control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of the attacker’s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choice.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Defenses against such attacks include making the global data area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arranging function pointers to be located below any other types of data,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guard pages between the global data area and any other management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51467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39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</a:rPr>
              <a:t>Chapter</a:t>
            </a:r>
            <a:r>
              <a:rPr lang="en-US" baseline="0" smtClean="0">
                <a:latin typeface="Times New Roman" pitchFamily="-107" charset="0"/>
              </a:rPr>
              <a:t> </a:t>
            </a:r>
            <a:r>
              <a:rPr lang="en-US" smtClean="0">
                <a:latin typeface="Times New Roman" pitchFamily="-107" charset="0"/>
              </a:rPr>
              <a:t>10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xmlns="" val="1065703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4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begin with an introduction to the basics of buffer overflow. Then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present details of the classic stack buffer overflow. This includes a discussion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 functions store their local variables on the stack and the consequence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attempting to store more data in them than there is space available. We continue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an overview of the purpose and design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is the custom code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injected by an attacker and to which control is transferred as a result of the buffer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Next we consider ways of defending against buffer overflow attacks. We start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obvious approach of preventing them by not writing code that is vulnerable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buffer overflows in the first place. However, given the large, existing body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buggy code, we also need to consider hardware and software mechanisms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detect and thwart buffer overflow attacks. These include mechanisms to protect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address space, techniques to detect stack modifications, and approaches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randomize the address space layout to hinder successful execution of these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Finally, we briefly survey some of the other overflow techniques, including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to system call and heap overflows, and mention defenses against these.</a:t>
            </a: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 smtClean="0"/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015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also known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overrun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overwrite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is defined in the NISTIR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Glossary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Key Information Security Terms,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2013)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Overrun: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condition at an interface under which more input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placed into a buffer or data holding area than the capacity allocated, overwriting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information. Attackers exploit such a condition to crash a system or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insert specially crafted code that allows them to gain control of the system.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85152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FFE69-4556-464D-8422-E002A492CDC0}" type="slidenum">
              <a:rPr lang="en-AU"/>
              <a:pPr/>
              <a:t>6</a:t>
            </a:fld>
            <a:endParaRPr lang="en-AU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buffer overflow can occur as a result of a programming error when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attempts to store data beyond the limits of a fixed-sized buffer and consequently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overwrites adjacent memory locations. These locations could hold other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 or parameters or program control flow data such as return addresses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pointers to previous stack frames. The buffer could be located on the stack,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heap, or in the data section of the process. The consequences of this error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corruption of data used by the program, unexpected transfer of control in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memory access violations, and very likely eventual program termination.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done deliberately as part of an attack on a system, the transfer of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be to code of the attacker’s choosing, resulting in the ability to execute arbitrary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with the privileges of the attacked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299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628E0-D728-CD40-95FE-6801C44D2703}" type="slidenum">
              <a:rPr lang="en-AU"/>
              <a:pPr/>
              <a:t>7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basic operation of a buffer overflow, consider the C main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in Figure 10.1a . This contains three variables (valid , str1, and str2),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whose values will typically be saved in adjacent memory locations. The order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of these will depend on the type of variable (local or global), the language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compiler used, and the target machine architecture. 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90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A53FB-C3AC-0A4C-80F4-DF46B6146CCD}" type="slidenum">
              <a:rPr lang="en-AU"/>
              <a:pPr/>
              <a:t>8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for the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this example we will assume that they are saved in consecutive memory locations,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highest to lowest, as shown in Figure 10.2 .  This will typically be the case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local variables in a C function on common processor architectures such as the Intel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Pentium family. The purpose of the code fragment is to call the function next_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tag(str1) to copy into str1 some expected tag value. Let’s assume this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string START. It then reads the next line from the standard input for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 C library gets() function and then compares the string read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expected tag. If the next line did indeed contain just the string START, this comparison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succeed, and the variable VALID would be set to TRUE.  This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shown in the first of the three example program runs in Figure 10.1b .  Any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tag would leave it with the value FALSE. Such a code fragment might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parse some structured network protocol interaction or formatted text 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problem with this code exists because the traditional C library gets()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does not include any checking on the amount of data copied. It will read the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 of text from the program’s standard input up until the first newline  character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occurs and copy it into the supplied buffer followed by the NULL terminator used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 strings. If more than seven characters are present on the input line, when read in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(along with the terminating NULL character) require more room than is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str2 buffer. Consequently, the extra characters will proceed to overwrite the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adjacent variable, str1 in this case. For example, if the input line contained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EVILINPUTVALUE, the result will be that str1 will be overwritten with the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TVALUE, and str2 will use not only the eight characters allocated to it but seven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str1 as well. This can be seen in the second example run in Figure 10.1b . The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resulted in corruption of a variable not directly used to save the input.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strings are not equal, valid also retains the value FALSE. Further, if 16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characters were input, additional memory locations would be overwritten.</a:t>
            </a:r>
            <a:endParaRPr lang="en-US" dirty="0" smtClean="0">
              <a:latin typeface="Times" pitchFamily="-110" charset="0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8649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8A58A-2B5B-BC41-9105-AEFAD7F28AC4}" type="slidenum">
              <a:rPr lang="en-AU"/>
              <a:pPr/>
              <a:t>9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exploit any type of buffer overflow, such as those we have illustrated here,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needs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To identify a buffer overflow vulnerability in some program that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triggered using externally sourced data under the attackers control, and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To understand how that buffer will be stored in the processes memory,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hence the potential for corrupting adjacent memory locations and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altering the flow of execution of the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Identifying vulnerable programs may be done by inspection of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source, tracing the execution of programs as they process oversized input, or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tools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 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we discuss in Chapter 11.2, to automatically identify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programs. What the attacker does with the resulting corruption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memory varies considerably, depending on what values are being overwritten.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will explore some of the alternatives in the following sections.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77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Document1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272" y="995291"/>
            <a:ext cx="7510988" cy="353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Security:</a:t>
            </a:r>
          </a:p>
          <a:p>
            <a:pPr algn="ctr"/>
            <a:r>
              <a:rPr lang="en-US" sz="5539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and Practice</a:t>
            </a: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endParaRPr lang="en-US" sz="2308" dirty="0">
              <a:latin typeface="Baskerville Bold Italic" charset="0"/>
            </a:endParaRPr>
          </a:p>
          <a:p>
            <a:pPr algn="ctr"/>
            <a:r>
              <a:rPr lang="en-US" sz="2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Fourth Edition, Global Edition</a:t>
            </a:r>
            <a:endParaRPr lang="en-US" sz="2215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endParaRPr lang="en-US" sz="2215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215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Programming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 History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00808"/>
            <a:ext cx="8305800" cy="18805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40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latin typeface="+mn-lt"/>
              </a:rPr>
              <a:t>A</a:t>
            </a:r>
            <a:r>
              <a:rPr lang="en-US" sz="1900" dirty="0" smtClean="0">
                <a:latin typeface="+mn-lt"/>
              </a:rPr>
              <a:t>t the machine level data manipulated by machine instructions executed by the computer processor are stored in either the processor’s registers or in memory</a:t>
            </a:r>
          </a:p>
          <a:p>
            <a:pPr>
              <a:lnSpc>
                <a:spcPct val="110000"/>
              </a:lnSpc>
              <a:spcBef>
                <a:spcPts val="140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1900" dirty="0">
                <a:latin typeface="+mn-lt"/>
              </a:rPr>
              <a:t>A</a:t>
            </a:r>
            <a:r>
              <a:rPr lang="en-US" sz="1900" dirty="0" smtClean="0">
                <a:latin typeface="+mn-lt"/>
              </a:rPr>
              <a:t>ssembly language programmer is responsible for the correct interpretation of any saved data value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918669499"/>
              </p:ext>
            </p:extLst>
          </p:nvPr>
        </p:nvGraphicFramePr>
        <p:xfrm>
          <a:off x="657225" y="3727450"/>
          <a:ext cx="7848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99392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Stack Buffer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Overflows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229600" cy="457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3200" dirty="0">
                <a:latin typeface="+mn-lt"/>
              </a:rPr>
              <a:t>O</a:t>
            </a:r>
            <a:r>
              <a:rPr lang="en-US" sz="3200" dirty="0" smtClean="0">
                <a:latin typeface="+mn-lt"/>
              </a:rPr>
              <a:t>ccur </a:t>
            </a:r>
            <a:r>
              <a:rPr lang="en-US" sz="3200" dirty="0">
                <a:latin typeface="+mn-lt"/>
              </a:rPr>
              <a:t>when buffer is located on </a:t>
            </a:r>
            <a:r>
              <a:rPr lang="en-US" sz="3200" dirty="0" smtClean="0">
                <a:latin typeface="+mn-lt"/>
              </a:rPr>
              <a:t>stack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lso referred to as </a:t>
            </a:r>
            <a:r>
              <a:rPr lang="en-US" sz="2000" i="1" dirty="0" smtClean="0">
                <a:latin typeface="+mn-lt"/>
              </a:rPr>
              <a:t>stack smashing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U</a:t>
            </a:r>
            <a:r>
              <a:rPr lang="en-US" sz="2000" dirty="0" smtClean="0">
                <a:latin typeface="+mn-lt"/>
              </a:rPr>
              <a:t>sed </a:t>
            </a:r>
            <a:r>
              <a:rPr lang="en-US" sz="2000" dirty="0">
                <a:latin typeface="+mn-lt"/>
              </a:rPr>
              <a:t>by Morris </a:t>
            </a:r>
            <a:r>
              <a:rPr lang="en-US" sz="2000" dirty="0" smtClean="0">
                <a:latin typeface="+mn-lt"/>
              </a:rPr>
              <a:t>Worm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E</a:t>
            </a:r>
            <a:r>
              <a:rPr lang="en-US" sz="2000" dirty="0" smtClean="0">
                <a:latin typeface="+mn-lt"/>
              </a:rPr>
              <a:t>xploits included an unchecked buffer overflow</a:t>
            </a: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3200" dirty="0">
                <a:latin typeface="+mn-lt"/>
              </a:rPr>
              <a:t>A</a:t>
            </a:r>
            <a:r>
              <a:rPr lang="en-US" sz="3200" dirty="0" smtClean="0">
                <a:latin typeface="+mn-lt"/>
              </a:rPr>
              <a:t>re still being widely exploited</a:t>
            </a:r>
          </a:p>
          <a:p>
            <a:pPr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3200" dirty="0">
                <a:latin typeface="+mn-lt"/>
              </a:rPr>
              <a:t>S</a:t>
            </a:r>
            <a:r>
              <a:rPr lang="en-US" sz="3200" dirty="0" smtClean="0">
                <a:latin typeface="+mn-lt"/>
              </a:rPr>
              <a:t>tack frame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When one function calls another it needs somewhere to save the return address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Also needs locations to save the parameters to </a:t>
            </a:r>
            <a:r>
              <a:rPr lang="en-US" sz="2000" dirty="0" smtClean="0">
                <a:latin typeface="+mn-lt"/>
              </a:rPr>
              <a:t>be passed </a:t>
            </a:r>
            <a:r>
              <a:rPr lang="en-US" sz="2000" dirty="0">
                <a:latin typeface="+mn-lt"/>
              </a:rPr>
              <a:t>in to the called function and to </a:t>
            </a:r>
            <a:r>
              <a:rPr lang="en-US" sz="2000" dirty="0" smtClean="0">
                <a:latin typeface="+mn-lt"/>
              </a:rPr>
              <a:t>possibly save </a:t>
            </a:r>
            <a:r>
              <a:rPr lang="en-US" sz="2000" dirty="0">
                <a:latin typeface="+mn-lt"/>
              </a:rPr>
              <a:t>register values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51" t="15972" r="6476" b="17593"/>
          <a:stretch/>
        </p:blipFill>
        <p:spPr>
          <a:xfrm>
            <a:off x="1403648" y="260648"/>
            <a:ext cx="6480720" cy="639163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009" b="9722"/>
          <a:stretch/>
        </p:blipFill>
        <p:spPr>
          <a:xfrm>
            <a:off x="1835696" y="188640"/>
            <a:ext cx="5802175" cy="655272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861" r="-3419"/>
          <a:stretch/>
        </p:blipFill>
        <p:spPr>
          <a:xfrm>
            <a:off x="1889124" y="177800"/>
            <a:ext cx="5857876" cy="65024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0648"/>
            <a:ext cx="7867473" cy="640871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" r="-6822"/>
          <a:stretch/>
        </p:blipFill>
        <p:spPr>
          <a:xfrm>
            <a:off x="251520" y="0"/>
            <a:ext cx="529907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extBox 2"/>
          <p:cNvSpPr txBox="1"/>
          <p:nvPr/>
        </p:nvSpPr>
        <p:spPr>
          <a:xfrm>
            <a:off x="5796137" y="1219200"/>
            <a:ext cx="309634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Figure 10.7 </a:t>
            </a:r>
            <a:endParaRPr lang="en-US" sz="4000" dirty="0" smtClean="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  <a:p>
            <a:pPr algn="ctr"/>
            <a:endParaRPr lang="en-US" sz="4000" dirty="0">
              <a:latin typeface="+mn-lt"/>
            </a:endParaRPr>
          </a:p>
          <a:p>
            <a:pPr algn="ctr"/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Another 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Stack Overflow Example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73" y="1628800"/>
            <a:ext cx="8229600" cy="1600200"/>
          </a:xfrm>
        </p:spPr>
        <p:txBody>
          <a:bodyPr>
            <a:noAutofit/>
          </a:bodyPr>
          <a:lstStyle/>
          <a:p>
            <a:pPr>
              <a:lnSpc>
                <a:spcPts val="5300"/>
              </a:lnSpc>
            </a:pPr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10.2 </a:t>
            </a:r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Some Common Unsafe C Standard Library Routines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3672"/>
          <a:stretch/>
        </p:blipFill>
        <p:spPr>
          <a:xfrm>
            <a:off x="323528" y="3645024"/>
            <a:ext cx="8574491" cy="2004758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15416"/>
            <a:ext cx="8229600" cy="1600200"/>
          </a:xfrm>
        </p:spPr>
        <p:txBody>
          <a:bodyPr/>
          <a:lstStyle/>
          <a:p>
            <a:r>
              <a:rPr lang="en-US" sz="66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Shellcode</a:t>
            </a:r>
            <a:endParaRPr lang="en-US" sz="6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84784"/>
            <a:ext cx="8229600" cy="5256584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800" dirty="0">
                <a:latin typeface="+mn-lt"/>
              </a:rPr>
              <a:t>C</a:t>
            </a:r>
            <a:r>
              <a:rPr lang="en-US" sz="2800" dirty="0" smtClean="0">
                <a:latin typeface="+mn-lt"/>
              </a:rPr>
              <a:t>ode </a:t>
            </a:r>
            <a:r>
              <a:rPr lang="en-US" sz="2800" dirty="0">
                <a:latin typeface="+mn-lt"/>
              </a:rPr>
              <a:t>supplied by attacker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Often saved in buffer being overflowed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Traditionally transferred control to a user command-line interpreter (shell)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800" dirty="0">
                <a:latin typeface="+mn-lt"/>
              </a:rPr>
              <a:t>M</a:t>
            </a:r>
            <a:r>
              <a:rPr lang="en-US" sz="2800" dirty="0" smtClean="0">
                <a:latin typeface="+mn-lt"/>
              </a:rPr>
              <a:t>achine </a:t>
            </a:r>
            <a:r>
              <a:rPr lang="en-US" sz="2800" dirty="0">
                <a:latin typeface="+mn-lt"/>
              </a:rPr>
              <a:t>code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pecific </a:t>
            </a:r>
            <a:r>
              <a:rPr lang="en-US" sz="2000" dirty="0">
                <a:latin typeface="+mn-lt"/>
              </a:rPr>
              <a:t>to processor and operating system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T</a:t>
            </a:r>
            <a:r>
              <a:rPr lang="en-US" sz="2000" dirty="0" smtClean="0">
                <a:latin typeface="+mn-lt"/>
              </a:rPr>
              <a:t>raditionally </a:t>
            </a:r>
            <a:r>
              <a:rPr lang="en-US" sz="2000" dirty="0">
                <a:latin typeface="+mn-lt"/>
              </a:rPr>
              <a:t>needed good assembly language skills to create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M</a:t>
            </a:r>
            <a:r>
              <a:rPr lang="en-US" sz="2000" dirty="0" smtClean="0">
                <a:latin typeface="+mn-lt"/>
              </a:rPr>
              <a:t>ore </a:t>
            </a:r>
            <a:r>
              <a:rPr lang="en-US" sz="2000" dirty="0">
                <a:latin typeface="+mn-lt"/>
              </a:rPr>
              <a:t>recently</a:t>
            </a:r>
            <a:r>
              <a:rPr lang="en-US" sz="2000" dirty="0" smtClean="0">
                <a:latin typeface="+mn-lt"/>
              </a:rPr>
              <a:t> a number of sites and tools have been developed that automate this process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US" sz="2800" dirty="0" err="1">
                <a:latin typeface="+mn-lt"/>
              </a:rPr>
              <a:t>Metasploit</a:t>
            </a:r>
            <a:r>
              <a:rPr lang="en-US" sz="2800" dirty="0">
                <a:latin typeface="+mn-lt"/>
              </a:rPr>
              <a:t> Project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Provides useful information to people who perform penetration, IDS signature development, and exploit research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-5170"/>
          <a:stretch/>
        </p:blipFill>
        <p:spPr>
          <a:xfrm>
            <a:off x="3159125" y="0"/>
            <a:ext cx="5984875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extBox 2"/>
          <p:cNvSpPr txBox="1"/>
          <p:nvPr/>
        </p:nvSpPr>
        <p:spPr>
          <a:xfrm>
            <a:off x="179512" y="620688"/>
            <a:ext cx="280831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Figure 10.8  </a:t>
            </a:r>
            <a:endParaRPr lang="en-US" sz="4900" dirty="0" smtClean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endParaRPr lang="en-US" sz="49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48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Example </a:t>
            </a: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UNIX </a:t>
            </a:r>
            <a:r>
              <a:rPr lang="en-US" sz="4800" dirty="0" err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Shellcode</a:t>
            </a: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Buffer Overflow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8189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10.3 </a:t>
            </a:r>
            <a:b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Some Common x86 Assembly Language Instructions </a:t>
            </a:r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24000"/>
            <a:ext cx="8496944" cy="5310590"/>
          </a:xfrm>
          <a:prstGeom prst="rect">
            <a:avLst/>
          </a:prstGeom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10.4</a:t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Some x86 Registers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348880"/>
            <a:ext cx="8523231" cy="4101805"/>
          </a:xfrm>
          <a:prstGeom prst="rect">
            <a:avLst/>
          </a:prstGeom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-6623"/>
          <a:stretch/>
        </p:blipFill>
        <p:spPr>
          <a:xfrm>
            <a:off x="1322754" y="188640"/>
            <a:ext cx="6849646" cy="645157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2954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Stack </a:t>
            </a: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Overflow</a:t>
            </a:r>
            <a:r>
              <a:rPr lang="en-US" sz="4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Variants</a:t>
            </a:r>
            <a:endParaRPr lang="en-US" sz="4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30682377"/>
              </p:ext>
            </p:extLst>
          </p:nvPr>
        </p:nvGraphicFramePr>
        <p:xfrm>
          <a:off x="457200" y="1219200"/>
          <a:ext cx="3886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1533222846"/>
              </p:ext>
            </p:extLst>
          </p:nvPr>
        </p:nvGraphicFramePr>
        <p:xfrm>
          <a:off x="4572000" y="1219200"/>
          <a:ext cx="4343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Buffer Overflow Defenses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3276600" cy="3429000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3200" dirty="0">
                <a:latin typeface="+mn-lt"/>
              </a:rPr>
              <a:t>B</a:t>
            </a:r>
            <a:r>
              <a:rPr lang="en-US" sz="3200" dirty="0" smtClean="0">
                <a:latin typeface="+mn-lt"/>
              </a:rPr>
              <a:t>uffer </a:t>
            </a:r>
            <a:r>
              <a:rPr lang="en-US" sz="3200" dirty="0">
                <a:latin typeface="+mn-lt"/>
              </a:rPr>
              <a:t>overflows are widely </a:t>
            </a:r>
            <a:r>
              <a:rPr lang="en-US" sz="3200" dirty="0" smtClean="0">
                <a:latin typeface="+mn-lt"/>
              </a:rPr>
              <a:t>exploited</a:t>
            </a:r>
            <a:endParaRPr lang="en-US" dirty="0" smtClean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006859792"/>
              </p:ext>
            </p:extLst>
          </p:nvPr>
        </p:nvGraphicFramePr>
        <p:xfrm>
          <a:off x="2123728" y="1284784"/>
          <a:ext cx="7488832" cy="54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Compile-Time Defenses: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Programming Language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2362200"/>
            <a:ext cx="3419872" cy="4208928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sz="2800" dirty="0">
                <a:latin typeface="+mn-lt"/>
              </a:rPr>
              <a:t>U</a:t>
            </a:r>
            <a:r>
              <a:rPr lang="en-US" sz="2800" dirty="0" smtClean="0">
                <a:latin typeface="+mn-lt"/>
              </a:rPr>
              <a:t>se </a:t>
            </a:r>
            <a:r>
              <a:rPr lang="en-US" sz="2800" dirty="0">
                <a:latin typeface="+mn-lt"/>
              </a:rPr>
              <a:t>a modern high-level </a:t>
            </a:r>
            <a:r>
              <a:rPr lang="en-US" sz="2800" dirty="0" smtClean="0">
                <a:latin typeface="+mn-lt"/>
              </a:rPr>
              <a:t>language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N</a:t>
            </a:r>
            <a:r>
              <a:rPr lang="en-US" sz="2000" dirty="0" smtClean="0">
                <a:latin typeface="+mn-lt"/>
              </a:rPr>
              <a:t>ot </a:t>
            </a:r>
            <a:r>
              <a:rPr lang="en-US" sz="2000" dirty="0">
                <a:latin typeface="+mn-lt"/>
              </a:rPr>
              <a:t>vulnerable to buffer </a:t>
            </a:r>
            <a:r>
              <a:rPr lang="en-US" sz="2000" dirty="0" smtClean="0">
                <a:latin typeface="+mn-lt"/>
              </a:rPr>
              <a:t>overflow attacks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C</a:t>
            </a:r>
            <a:r>
              <a:rPr lang="en-US" sz="2000" dirty="0" smtClean="0">
                <a:latin typeface="+mn-lt"/>
              </a:rPr>
              <a:t>ompiler </a:t>
            </a:r>
            <a:r>
              <a:rPr lang="en-US" sz="2000" dirty="0">
                <a:latin typeface="+mn-lt"/>
              </a:rPr>
              <a:t>enforces range checks and permissible operations on </a:t>
            </a:r>
            <a:r>
              <a:rPr lang="en-US" sz="2000" dirty="0" smtClean="0">
                <a:latin typeface="+mn-lt"/>
              </a:rPr>
              <a:t>variables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819363765"/>
              </p:ext>
            </p:extLst>
          </p:nvPr>
        </p:nvGraphicFramePr>
        <p:xfrm>
          <a:off x="3597275" y="2298700"/>
          <a:ext cx="5410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144000" cy="1524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Compile-Time Defenses: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Safe Coding Techniques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8840"/>
            <a:ext cx="8458200" cy="4752528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 smtClean="0">
                <a:latin typeface="+mn-lt"/>
              </a:rPr>
              <a:t>C designers placed much more emphasis on space efficiency and performance considerations than on type safety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Assumed programmers would exercise due care in writing code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rogrammers need to inspect the code and rewrite any unsafe coding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An example of this is the </a:t>
            </a:r>
            <a:r>
              <a:rPr lang="en-US" sz="2000" dirty="0" err="1">
                <a:latin typeface="+mn-lt"/>
              </a:rPr>
              <a:t>OpenBSD</a:t>
            </a:r>
            <a:r>
              <a:rPr lang="en-US" sz="2000" dirty="0">
                <a:latin typeface="+mn-lt"/>
              </a:rPr>
              <a:t> project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>
                <a:latin typeface="+mn-lt"/>
              </a:rPr>
              <a:t>P</a:t>
            </a:r>
            <a:r>
              <a:rPr lang="en-US" dirty="0" smtClean="0">
                <a:latin typeface="+mn-lt"/>
              </a:rPr>
              <a:t>rogrammers have audited the existing code base, including the operating system, standard libraries, and common utilities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000" dirty="0">
                <a:latin typeface="+mn-lt"/>
              </a:rPr>
              <a:t>This has resulted in what is widely regarded as one of the safest operating systems in widespread use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-7692"/>
          <a:stretch/>
        </p:blipFill>
        <p:spPr>
          <a:xfrm>
            <a:off x="467544" y="404664"/>
            <a:ext cx="8270302" cy="6120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447799"/>
          </a:xfrm>
        </p:spPr>
        <p:txBody>
          <a:bodyPr>
            <a:noAutofit/>
          </a:bodyPr>
          <a:lstStyle/>
          <a:p>
            <a:r>
              <a:rPr lang="en-US" sz="41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Compile-Time Defenses:</a:t>
            </a:r>
            <a:br>
              <a:rPr lang="en-US" sz="41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1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Language </a:t>
            </a:r>
            <a:r>
              <a:rPr lang="en-US" sz="41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Extensions/Safe Libraries</a:t>
            </a:r>
            <a:endParaRPr lang="en-US" sz="41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00808"/>
            <a:ext cx="8295456" cy="612068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H</a:t>
            </a:r>
            <a:r>
              <a:rPr lang="en-US" dirty="0" smtClean="0">
                <a:latin typeface="+mn-lt"/>
              </a:rPr>
              <a:t>andling dynamically allocated memory is more problematic because the size information is not available at compile time</a:t>
            </a:r>
          </a:p>
          <a:p>
            <a:pPr lvl="1"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R</a:t>
            </a:r>
            <a:r>
              <a:rPr lang="en-US" sz="2400" dirty="0" smtClean="0">
                <a:latin typeface="+mn-lt"/>
              </a:rPr>
              <a:t>equires an extension and the use of library routines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rograms and libraries need to be recompiled</a:t>
            </a:r>
          </a:p>
          <a:p>
            <a:pPr lvl="2"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L</a:t>
            </a:r>
            <a:r>
              <a:rPr lang="en-US" sz="2000" dirty="0" smtClean="0">
                <a:latin typeface="+mn-lt"/>
              </a:rPr>
              <a:t>ikely to have problems with third-party applications</a:t>
            </a:r>
          </a:p>
          <a:p>
            <a:pPr marL="34290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C</a:t>
            </a:r>
            <a:r>
              <a:rPr lang="en-US" sz="2400" dirty="0" smtClean="0">
                <a:latin typeface="+mn-lt"/>
              </a:rPr>
              <a:t>oncern with C is use of unsafe standard library routines</a:t>
            </a:r>
          </a:p>
          <a:p>
            <a:pPr marL="679450" lvl="3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O</a:t>
            </a:r>
            <a:r>
              <a:rPr lang="en-US" sz="2400" dirty="0" smtClean="0">
                <a:latin typeface="+mn-lt"/>
              </a:rPr>
              <a:t>ne approach has been to replace these with safer variants</a:t>
            </a:r>
          </a:p>
          <a:p>
            <a:pPr marL="1028700" lvl="4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err="1" smtClean="0">
                <a:latin typeface="+mn-lt"/>
              </a:rPr>
              <a:t>Libsafe</a:t>
            </a:r>
            <a:r>
              <a:rPr lang="en-US" sz="2000" dirty="0" smtClean="0">
                <a:latin typeface="+mn-lt"/>
              </a:rPr>
              <a:t> is an example</a:t>
            </a:r>
          </a:p>
          <a:p>
            <a:pPr marL="1028700" lvl="4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L</a:t>
            </a:r>
            <a:r>
              <a:rPr lang="en-US" sz="2000" dirty="0" smtClean="0">
                <a:latin typeface="+mn-lt"/>
              </a:rPr>
              <a:t>ibrary is implemented as a dynamic library arranged to load before the existing standard libraries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305800" cy="15239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Compile-Time Defenses: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Stack Protection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28800"/>
            <a:ext cx="8449816" cy="522920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dd </a:t>
            </a:r>
            <a:r>
              <a:rPr lang="en-US" sz="2800" dirty="0">
                <a:latin typeface="+mn-lt"/>
              </a:rPr>
              <a:t>function entry and exit code to check stack for signs of corruption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U</a:t>
            </a:r>
            <a:r>
              <a:rPr lang="en-US" sz="2800" dirty="0" smtClean="0">
                <a:latin typeface="+mn-lt"/>
              </a:rPr>
              <a:t>se </a:t>
            </a:r>
            <a:r>
              <a:rPr lang="en-US" sz="2800" dirty="0">
                <a:latin typeface="+mn-lt"/>
              </a:rPr>
              <a:t>random </a:t>
            </a:r>
            <a:r>
              <a:rPr lang="en-US" sz="2800" dirty="0" smtClean="0">
                <a:latin typeface="+mn-lt"/>
              </a:rPr>
              <a:t>canary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V</a:t>
            </a:r>
            <a:r>
              <a:rPr lang="en-US" sz="2400" dirty="0" smtClean="0">
                <a:latin typeface="+mn-lt"/>
              </a:rPr>
              <a:t>alue needs to be unpredictable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S</a:t>
            </a:r>
            <a:r>
              <a:rPr lang="en-US" sz="2400" dirty="0" smtClean="0">
                <a:latin typeface="+mn-lt"/>
              </a:rPr>
              <a:t>hould be different on different systems</a:t>
            </a:r>
          </a:p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err="1">
                <a:latin typeface="+mn-lt"/>
              </a:rPr>
              <a:t>Stackshield</a:t>
            </a:r>
            <a:r>
              <a:rPr lang="en-US" sz="2800" dirty="0">
                <a:latin typeface="+mn-lt"/>
              </a:rPr>
              <a:t> and Return Address Defender (RAD)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GCC extensions that include additional function entry and exit code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F</a:t>
            </a:r>
            <a:r>
              <a:rPr lang="en-US" sz="2200" dirty="0" smtClean="0">
                <a:latin typeface="+mn-lt"/>
              </a:rPr>
              <a:t>unction entry writes a copy of the return address to a safe region of memory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F</a:t>
            </a:r>
            <a:r>
              <a:rPr lang="en-US" sz="2200" dirty="0" smtClean="0">
                <a:latin typeface="+mn-lt"/>
              </a:rPr>
              <a:t>unction exit code checks the return address in the stack frame against the saved copy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I</a:t>
            </a:r>
            <a:r>
              <a:rPr lang="en-US" sz="2200" dirty="0" smtClean="0">
                <a:latin typeface="+mn-lt"/>
              </a:rPr>
              <a:t>f change is found, aborts the program</a:t>
            </a:r>
          </a:p>
          <a:p>
            <a:pPr marL="1377950" lvl="4" indent="-342900">
              <a:spcBef>
                <a:spcPts val="2000"/>
              </a:spcBef>
            </a:pPr>
            <a:endParaRPr lang="en-US" sz="2400" dirty="0" smtClean="0"/>
          </a:p>
          <a:p>
            <a:pPr marL="1377950" lvl="4" indent="-342900">
              <a:spcBef>
                <a:spcPts val="2000"/>
              </a:spcBef>
            </a:pPr>
            <a:endParaRPr lang="en-US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91199"/>
            <a:ext cx="9144000" cy="1401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Table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10.1</a:t>
            </a:r>
            <a:b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A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Brief History of Some Buffer Overflow Attacks</a:t>
            </a:r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4949068"/>
              </p:ext>
            </p:extLst>
          </p:nvPr>
        </p:nvGraphicFramePr>
        <p:xfrm>
          <a:off x="251520" y="3068960"/>
          <a:ext cx="8640960" cy="3330370"/>
        </p:xfrm>
        <a:graphic>
          <a:graphicData uri="http://schemas.openxmlformats.org/presentationml/2006/ole">
            <p:oleObj spid="_x0000_s308260" name="Document" r:id="rId4" imgW="6095776" imgH="2349414" progId="Word.Document.12">
              <p:embed/>
            </p:oleObj>
          </a:graphicData>
        </a:graphic>
      </p:graphicFrame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" y="548680"/>
            <a:ext cx="9144000" cy="16271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Run-Time Defenses: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Executable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Address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Space Protection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2955236"/>
              </p:ext>
            </p:extLst>
          </p:nvPr>
        </p:nvGraphicFramePr>
        <p:xfrm>
          <a:off x="457200" y="2308225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-8928" y="188640"/>
            <a:ext cx="9144000" cy="1627187"/>
          </a:xfrm>
        </p:spPr>
        <p:txBody>
          <a:bodyPr/>
          <a:lstStyle/>
          <a:p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Run-Time Defenses:</a:t>
            </a:r>
            <a:b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Address Space Randomization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2856"/>
            <a:ext cx="8229600" cy="4420344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200" dirty="0">
                <a:latin typeface="+mn-lt"/>
              </a:rPr>
              <a:t>M</a:t>
            </a:r>
            <a:r>
              <a:rPr lang="en-US" sz="3200" dirty="0" smtClean="0">
                <a:latin typeface="+mn-lt"/>
              </a:rPr>
              <a:t>anipulate </a:t>
            </a:r>
            <a:r>
              <a:rPr lang="en-US" sz="3200" dirty="0">
                <a:latin typeface="+mn-lt"/>
              </a:rPr>
              <a:t>location of key data structures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</a:t>
            </a:r>
            <a:r>
              <a:rPr lang="en-US" sz="2800" dirty="0" smtClean="0">
                <a:latin typeface="+mn-lt"/>
              </a:rPr>
              <a:t>tack</a:t>
            </a:r>
            <a:r>
              <a:rPr lang="en-US" sz="2800" dirty="0">
                <a:latin typeface="+mn-lt"/>
              </a:rPr>
              <a:t>, heap, global data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U</a:t>
            </a:r>
            <a:r>
              <a:rPr lang="en-US" sz="2800" dirty="0" smtClean="0">
                <a:latin typeface="+mn-lt"/>
              </a:rPr>
              <a:t>sing </a:t>
            </a:r>
            <a:r>
              <a:rPr lang="en-US" sz="2800" dirty="0">
                <a:latin typeface="+mn-lt"/>
              </a:rPr>
              <a:t>random shift for each process</a:t>
            </a:r>
            <a:endParaRPr lang="en-US" sz="2800" dirty="0" smtClean="0">
              <a:latin typeface="+mn-lt"/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L</a:t>
            </a:r>
            <a:r>
              <a:rPr lang="en-US" sz="2800" dirty="0" smtClean="0">
                <a:latin typeface="+mn-lt"/>
              </a:rPr>
              <a:t>arge </a:t>
            </a:r>
            <a:r>
              <a:rPr lang="en-US" sz="2800" dirty="0">
                <a:latin typeface="+mn-lt"/>
              </a:rPr>
              <a:t>address range on modern systems means wasting some has negligible impact</a:t>
            </a:r>
            <a:endParaRPr lang="en-US" sz="2800" dirty="0" smtClean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200" dirty="0">
                <a:latin typeface="+mn-lt"/>
              </a:rPr>
              <a:t>R</a:t>
            </a:r>
            <a:r>
              <a:rPr lang="en-US" sz="3200" dirty="0" smtClean="0">
                <a:latin typeface="+mn-lt"/>
              </a:rPr>
              <a:t>andomize </a:t>
            </a:r>
            <a:r>
              <a:rPr lang="en-US" sz="3200" dirty="0">
                <a:latin typeface="+mn-lt"/>
              </a:rPr>
              <a:t>location of heap buffers </a:t>
            </a:r>
            <a:endParaRPr lang="en-US" sz="3200" dirty="0" smtClean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200" dirty="0">
                <a:latin typeface="+mn-lt"/>
              </a:rPr>
              <a:t>R</a:t>
            </a:r>
            <a:r>
              <a:rPr lang="en-US" sz="3200" dirty="0" smtClean="0">
                <a:latin typeface="+mn-lt"/>
              </a:rPr>
              <a:t>andom </a:t>
            </a:r>
            <a:r>
              <a:rPr lang="en-US" sz="3200" dirty="0">
                <a:latin typeface="+mn-lt"/>
              </a:rPr>
              <a:t>location of standard library functions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162718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Run-Time Defenses:</a:t>
            </a:r>
            <a:b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Guard Pages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2133600"/>
            <a:ext cx="7344816" cy="4419600"/>
          </a:xfrm>
        </p:spPr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P</a:t>
            </a:r>
            <a:r>
              <a:rPr lang="en-US" sz="2800" dirty="0" smtClean="0">
                <a:latin typeface="+mn-lt"/>
              </a:rPr>
              <a:t>lace </a:t>
            </a:r>
            <a:r>
              <a:rPr lang="en-US" sz="2800" dirty="0">
                <a:latin typeface="+mn-lt"/>
              </a:rPr>
              <a:t>guard pages between critical regions of memory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F</a:t>
            </a:r>
            <a:r>
              <a:rPr lang="en-US" sz="2400" dirty="0" smtClean="0">
                <a:latin typeface="+mn-lt"/>
              </a:rPr>
              <a:t>lagged </a:t>
            </a:r>
            <a:r>
              <a:rPr lang="en-US" sz="2400" dirty="0">
                <a:latin typeface="+mn-lt"/>
              </a:rPr>
              <a:t>in MMU as illegal addresses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ny attempted access </a:t>
            </a:r>
            <a:r>
              <a:rPr lang="en-US" sz="2400" dirty="0">
                <a:latin typeface="+mn-lt"/>
              </a:rPr>
              <a:t>aborts process</a:t>
            </a:r>
            <a:endParaRPr lang="en-US" sz="2400" dirty="0" smtClean="0">
              <a:latin typeface="+mn-lt"/>
            </a:endParaRP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Further extension places guard pages Between stack frames and heap buffers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Cost in execution time to support the large number of page mappings necessary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Replacement Stack Frame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48760851"/>
              </p:ext>
            </p:extLst>
          </p:nvPr>
        </p:nvGraphicFramePr>
        <p:xfrm>
          <a:off x="457200" y="16764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Return to System Call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860032" y="1735458"/>
            <a:ext cx="4038600" cy="5102344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600" dirty="0">
                <a:latin typeface="+mn-lt"/>
              </a:rPr>
              <a:t>Stack overflow variant replaces return address with standard library function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Response to non-executable stack defenses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Attacker constructs suitable parameters on stack above return address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Function returns and library function executes 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Attacker may need exact buffer address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Can even chain two library calls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5939" y="1928654"/>
            <a:ext cx="4041648" cy="452628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600" dirty="0">
                <a:latin typeface="+mn-lt"/>
              </a:rPr>
              <a:t>D</a:t>
            </a:r>
            <a:r>
              <a:rPr lang="en-US" sz="3600" dirty="0" smtClean="0">
                <a:latin typeface="+mn-lt"/>
              </a:rPr>
              <a:t>efenses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A</a:t>
            </a:r>
            <a:r>
              <a:rPr lang="en-US" sz="2200" dirty="0" smtClean="0">
                <a:latin typeface="+mn-lt"/>
              </a:rPr>
              <a:t>ny stack protection mechanisms to detect modifications to the stack frame or return address by function exit code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U</a:t>
            </a:r>
            <a:r>
              <a:rPr lang="en-US" sz="2200" dirty="0" smtClean="0">
                <a:latin typeface="+mn-lt"/>
              </a:rPr>
              <a:t>se non-executable stacks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200" dirty="0">
                <a:latin typeface="+mn-lt"/>
              </a:rPr>
              <a:t>R</a:t>
            </a:r>
            <a:r>
              <a:rPr lang="en-US" sz="2200" dirty="0" smtClean="0">
                <a:latin typeface="+mn-lt"/>
              </a:rPr>
              <a:t>andomization of the stack in memory and of system libraries</a:t>
            </a:r>
            <a:endParaRPr lang="en-US" sz="2200" dirty="0" smtClean="0">
              <a:effectLst/>
              <a:latin typeface="+mn-lt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14600" y="4191000"/>
            <a:ext cx="4114800" cy="158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Heap Overflow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464277" y="1488776"/>
            <a:ext cx="8229600" cy="2895600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ttack </a:t>
            </a:r>
            <a:r>
              <a:rPr lang="en-US" sz="2800" dirty="0">
                <a:latin typeface="+mn-lt"/>
              </a:rPr>
              <a:t>buffer located in heap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T</a:t>
            </a:r>
            <a:r>
              <a:rPr lang="en-US" sz="1800" dirty="0" smtClean="0">
                <a:latin typeface="+mn-lt"/>
              </a:rPr>
              <a:t>ypically </a:t>
            </a:r>
            <a:r>
              <a:rPr lang="en-US" sz="1800" dirty="0">
                <a:latin typeface="+mn-lt"/>
              </a:rPr>
              <a:t>located above program code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M</a:t>
            </a:r>
            <a:r>
              <a:rPr lang="en-US" sz="1800" dirty="0" smtClean="0">
                <a:latin typeface="+mn-lt"/>
              </a:rPr>
              <a:t>emory is requested </a:t>
            </a:r>
            <a:r>
              <a:rPr lang="en-US" sz="1800" dirty="0">
                <a:latin typeface="+mn-lt"/>
              </a:rPr>
              <a:t>by programs to use in dynamic data </a:t>
            </a:r>
            <a:r>
              <a:rPr lang="en-US" sz="1800" dirty="0" smtClean="0">
                <a:latin typeface="+mn-lt"/>
              </a:rPr>
              <a:t>structures (such as linked lists of records)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N</a:t>
            </a:r>
            <a:r>
              <a:rPr lang="en-US" sz="2800" dirty="0" smtClean="0">
                <a:latin typeface="+mn-lt"/>
              </a:rPr>
              <a:t>o </a:t>
            </a:r>
            <a:r>
              <a:rPr lang="en-US" sz="2800" dirty="0">
                <a:latin typeface="+mn-lt"/>
              </a:rPr>
              <a:t>return address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H</a:t>
            </a:r>
            <a:r>
              <a:rPr lang="en-US" sz="1800" dirty="0" smtClean="0">
                <a:latin typeface="+mn-lt"/>
              </a:rPr>
              <a:t>ence </a:t>
            </a:r>
            <a:r>
              <a:rPr lang="en-US" sz="1800" dirty="0">
                <a:latin typeface="+mn-lt"/>
              </a:rPr>
              <a:t>no easy transfer of control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M</a:t>
            </a:r>
            <a:r>
              <a:rPr lang="en-US" sz="1800" dirty="0" smtClean="0">
                <a:latin typeface="+mn-lt"/>
              </a:rPr>
              <a:t>ay </a:t>
            </a:r>
            <a:r>
              <a:rPr lang="en-US" sz="1800" dirty="0">
                <a:latin typeface="+mn-lt"/>
              </a:rPr>
              <a:t>have function pointers can exploit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O</a:t>
            </a:r>
            <a:r>
              <a:rPr lang="en-US" sz="1800" dirty="0" smtClean="0">
                <a:latin typeface="+mn-lt"/>
              </a:rPr>
              <a:t>r </a:t>
            </a:r>
            <a:r>
              <a:rPr lang="en-US" sz="1800" dirty="0">
                <a:latin typeface="+mn-lt"/>
              </a:rPr>
              <a:t>manipulate management data </a:t>
            </a:r>
            <a:r>
              <a:rPr lang="en-US" sz="1800" dirty="0" smtClean="0">
                <a:latin typeface="+mn-lt"/>
              </a:rPr>
              <a:t>structures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31471248"/>
              </p:ext>
            </p:extLst>
          </p:nvPr>
        </p:nvGraphicFramePr>
        <p:xfrm>
          <a:off x="1600200" y="4572000"/>
          <a:ext cx="6096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67" b="36821"/>
          <a:stretch/>
        </p:blipFill>
        <p:spPr>
          <a:xfrm>
            <a:off x="0" y="1042"/>
            <a:ext cx="4731228" cy="43328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168" r="10026"/>
          <a:stretch/>
        </p:blipFill>
        <p:spPr>
          <a:xfrm>
            <a:off x="3775084" y="1916832"/>
            <a:ext cx="5377002" cy="4725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Global Data Overflow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716016" y="1988840"/>
            <a:ext cx="4038600" cy="45259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000" dirty="0">
                <a:latin typeface="+mn-lt"/>
              </a:rPr>
              <a:t>C</a:t>
            </a:r>
            <a:r>
              <a:rPr lang="en-US" sz="3000" dirty="0" smtClean="0">
                <a:latin typeface="+mn-lt"/>
              </a:rPr>
              <a:t>an </a:t>
            </a:r>
            <a:r>
              <a:rPr lang="en-US" sz="3000" dirty="0">
                <a:latin typeface="+mn-lt"/>
              </a:rPr>
              <a:t>attack buffer located in global data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M</a:t>
            </a:r>
            <a:r>
              <a:rPr lang="en-US" sz="2600" dirty="0" smtClean="0">
                <a:latin typeface="+mn-lt"/>
              </a:rPr>
              <a:t>ay </a:t>
            </a:r>
            <a:r>
              <a:rPr lang="en-US" sz="2600" dirty="0">
                <a:latin typeface="+mn-lt"/>
              </a:rPr>
              <a:t>be located above program code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I</a:t>
            </a:r>
            <a:r>
              <a:rPr lang="en-US" sz="2600" dirty="0" smtClean="0">
                <a:latin typeface="+mn-lt"/>
              </a:rPr>
              <a:t>f </a:t>
            </a:r>
            <a:r>
              <a:rPr lang="en-US" sz="2600" dirty="0">
                <a:latin typeface="+mn-lt"/>
              </a:rPr>
              <a:t>has function pointer and vulnerable buffer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O</a:t>
            </a:r>
            <a:r>
              <a:rPr lang="en-US" sz="2600" dirty="0" smtClean="0">
                <a:latin typeface="+mn-lt"/>
              </a:rPr>
              <a:t>r </a:t>
            </a:r>
            <a:r>
              <a:rPr lang="en-US" sz="2600" dirty="0">
                <a:latin typeface="+mn-lt"/>
              </a:rPr>
              <a:t>adjacent process management tables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600" dirty="0">
                <a:latin typeface="+mn-lt"/>
              </a:rPr>
              <a:t>A</a:t>
            </a:r>
            <a:r>
              <a:rPr lang="en-US" sz="2600" dirty="0" smtClean="0">
                <a:latin typeface="+mn-lt"/>
              </a:rPr>
              <a:t>im </a:t>
            </a:r>
            <a:r>
              <a:rPr lang="en-US" sz="2600" dirty="0">
                <a:latin typeface="+mn-lt"/>
              </a:rPr>
              <a:t>to overwrite function pointer later </a:t>
            </a:r>
            <a:r>
              <a:rPr lang="en-US" sz="2600" dirty="0" smtClean="0">
                <a:latin typeface="+mn-lt"/>
              </a:rPr>
              <a:t>called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95536" y="2060848"/>
            <a:ext cx="4041648" cy="452628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D</a:t>
            </a:r>
            <a:r>
              <a:rPr lang="en-US" sz="2800" dirty="0" smtClean="0">
                <a:latin typeface="+mn-lt"/>
              </a:rPr>
              <a:t>efenses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N</a:t>
            </a:r>
            <a:r>
              <a:rPr lang="en-US" sz="2400" dirty="0" smtClean="0">
                <a:latin typeface="+mn-lt"/>
              </a:rPr>
              <a:t>on executable or random global data region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M</a:t>
            </a:r>
            <a:r>
              <a:rPr lang="en-US" sz="2400" dirty="0" smtClean="0">
                <a:latin typeface="+mn-lt"/>
              </a:rPr>
              <a:t>ove function pointers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G</a:t>
            </a:r>
            <a:r>
              <a:rPr lang="en-US" sz="2400" dirty="0" smtClean="0">
                <a:latin typeface="+mn-lt"/>
              </a:rPr>
              <a:t>uard pages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439988" y="4191794"/>
            <a:ext cx="4265612" cy="1588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05" t="8000" r="996" b="53150"/>
          <a:stretch/>
        </p:blipFill>
        <p:spPr>
          <a:xfrm>
            <a:off x="0" y="0"/>
            <a:ext cx="6037268" cy="328498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48" t="46850" r="5072" b="9051"/>
          <a:stretch/>
        </p:blipFill>
        <p:spPr>
          <a:xfrm>
            <a:off x="3521191" y="3284984"/>
            <a:ext cx="5622810" cy="357815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292080" y="1275130"/>
            <a:ext cx="3240360" cy="5112568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800" dirty="0">
                <a:latin typeface="+mn-lt"/>
              </a:rPr>
              <a:t>Other forms of overflow attacks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>
                <a:latin typeface="+mn-lt"/>
              </a:rPr>
              <a:t>Replacement stack frame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 smtClean="0">
                <a:latin typeface="+mn-lt"/>
              </a:rPr>
              <a:t>Return to system call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 smtClean="0">
                <a:latin typeface="+mn-lt"/>
              </a:rPr>
              <a:t>Heap overflows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 smtClean="0">
                <a:latin typeface="+mn-lt"/>
              </a:rPr>
              <a:t>Global data area overflows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 smtClean="0">
                <a:latin typeface="+mn-lt"/>
              </a:rPr>
              <a:t>Other types of overflows</a:t>
            </a:r>
            <a:endParaRPr lang="en-AU" sz="2400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3744416" cy="558924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Stack overflows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Buffer overflow basics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Stack buffer overflows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err="1">
                <a:latin typeface="+mn-lt"/>
              </a:rPr>
              <a:t>Shellcode</a:t>
            </a:r>
            <a:r>
              <a:rPr lang="en-US" sz="2400" dirty="0">
                <a:latin typeface="+mn-lt"/>
              </a:rPr>
              <a:t> 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Defending against buffer overflows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Compile-time defenses</a:t>
            </a:r>
          </a:p>
          <a:p>
            <a:pPr marL="742950" lvl="2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Run-time defenses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315416"/>
            <a:ext cx="8229600" cy="1600200"/>
          </a:xfrm>
        </p:spPr>
        <p:txBody>
          <a:bodyPr/>
          <a:lstStyle/>
          <a:p>
            <a:r>
              <a:rPr kumimoji="1"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Buffer Overflow</a:t>
            </a:r>
            <a:endParaRPr kumimoji="1" lang="en-AU" sz="3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600" dirty="0">
                <a:latin typeface="+mn-lt"/>
              </a:rPr>
              <a:t>A</a:t>
            </a:r>
            <a:r>
              <a:rPr lang="en-AU" sz="3600" dirty="0" smtClean="0">
                <a:latin typeface="+mn-lt"/>
              </a:rPr>
              <a:t> </a:t>
            </a:r>
            <a:r>
              <a:rPr lang="en-AU" sz="3600" dirty="0">
                <a:latin typeface="+mn-lt"/>
              </a:rPr>
              <a:t>very common attack mechanism</a:t>
            </a:r>
            <a:endParaRPr lang="en-AU" sz="3600" dirty="0" smtClean="0">
              <a:latin typeface="+mn-lt"/>
            </a:endParaRP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>
                <a:latin typeface="+mn-lt"/>
              </a:rPr>
              <a:t>F</a:t>
            </a:r>
            <a:r>
              <a:rPr lang="en-AU" sz="2400" dirty="0" smtClean="0">
                <a:latin typeface="+mn-lt"/>
              </a:rPr>
              <a:t>irst widely used by the Morris </a:t>
            </a:r>
            <a:r>
              <a:rPr lang="en-AU" sz="2400" dirty="0">
                <a:latin typeface="+mn-lt"/>
              </a:rPr>
              <a:t>Worm</a:t>
            </a:r>
            <a:r>
              <a:rPr lang="en-AU" sz="2400" dirty="0" smtClean="0">
                <a:latin typeface="+mn-lt"/>
              </a:rPr>
              <a:t> in 1988</a:t>
            </a:r>
          </a:p>
          <a:p>
            <a:pPr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600" dirty="0">
                <a:latin typeface="+mn-lt"/>
              </a:rPr>
              <a:t>P</a:t>
            </a:r>
            <a:r>
              <a:rPr lang="en-AU" sz="3600" dirty="0" smtClean="0">
                <a:latin typeface="+mn-lt"/>
              </a:rPr>
              <a:t>revention </a:t>
            </a:r>
            <a:r>
              <a:rPr lang="en-AU" sz="3600" dirty="0">
                <a:latin typeface="+mn-lt"/>
              </a:rPr>
              <a:t>techniques known</a:t>
            </a:r>
          </a:p>
          <a:p>
            <a:pPr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600" dirty="0">
                <a:latin typeface="+mn-lt"/>
              </a:rPr>
              <a:t>S</a:t>
            </a:r>
            <a:r>
              <a:rPr lang="en-AU" sz="3600" dirty="0" smtClean="0">
                <a:latin typeface="+mn-lt"/>
              </a:rPr>
              <a:t>till </a:t>
            </a:r>
            <a:r>
              <a:rPr lang="en-AU" sz="3600" dirty="0">
                <a:latin typeface="+mn-lt"/>
              </a:rPr>
              <a:t>of major </a:t>
            </a:r>
            <a:r>
              <a:rPr lang="en-AU" sz="3600" dirty="0" smtClean="0">
                <a:latin typeface="+mn-lt"/>
              </a:rPr>
              <a:t>concern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>
                <a:latin typeface="+mn-lt"/>
              </a:rPr>
              <a:t>L</a:t>
            </a:r>
            <a:r>
              <a:rPr lang="en-AU" sz="2400" dirty="0" smtClean="0">
                <a:latin typeface="+mn-lt"/>
              </a:rPr>
              <a:t>egacy of buggy code in widely deployed operating systems and applications</a:t>
            </a:r>
          </a:p>
          <a:p>
            <a:pPr lvl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>
                <a:latin typeface="+mn-lt"/>
              </a:rPr>
              <a:t>C</a:t>
            </a:r>
            <a:r>
              <a:rPr lang="en-AU" sz="2400" dirty="0" smtClean="0">
                <a:latin typeface="+mn-lt"/>
              </a:rPr>
              <a:t>ontinued </a:t>
            </a:r>
            <a:r>
              <a:rPr lang="en-AU" sz="2400" dirty="0">
                <a:latin typeface="+mn-lt"/>
              </a:rPr>
              <a:t>careless programming</a:t>
            </a:r>
            <a:r>
              <a:rPr lang="en-AU" sz="2400" dirty="0" smtClean="0">
                <a:latin typeface="+mn-lt"/>
              </a:rPr>
              <a:t> practices by programmers</a:t>
            </a:r>
          </a:p>
          <a:p>
            <a:pPr>
              <a:buFont typeface="Wingdings" pitchFamily="-110" charset="2"/>
              <a:buNone/>
            </a:pPr>
            <a:endParaRPr lang="en-AU" dirty="0">
              <a:effectLst/>
              <a:latin typeface="Times" pitchFamily="-110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1400"/>
            <a:ext cx="9144000" cy="151216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Buffer Overflow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700808"/>
            <a:ext cx="8001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 buffer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overflow,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also known as a buffer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overrun,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 defined in the NIST </a:t>
            </a:r>
            <a:r>
              <a:rPr lang="en-US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Glossary of Key Information Security Terms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as follows: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3648" y="3212976"/>
            <a:ext cx="675571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“A condition at an interface under which more input can be placed into a buffer or data holding area than the capacity allocated, overwriting other information. Attackers exploit such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crash a system or to insert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specially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crafted code that allows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them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gain control of the system.”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kumimoji="1"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Buffer Overflow Basics</a:t>
            </a:r>
            <a:endParaRPr kumimoji="1"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0947" name="Rectangle 1027"/>
          <p:cNvSpPr>
            <a:spLocks noGrp="1" noChangeArrowheads="1"/>
          </p:cNvSpPr>
          <p:nvPr>
            <p:ph sz="half" idx="2"/>
          </p:nvPr>
        </p:nvSpPr>
        <p:spPr>
          <a:xfrm>
            <a:off x="467544" y="1340768"/>
            <a:ext cx="3931920" cy="52642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</a:t>
            </a:r>
            <a:r>
              <a:rPr lang="en-US" sz="2400" dirty="0" smtClean="0">
                <a:latin typeface="+mn-lt"/>
              </a:rPr>
              <a:t>rogramming error when a process attempts to store data beyond the limits of a fixed-sized buffer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O</a:t>
            </a:r>
            <a:r>
              <a:rPr lang="en-US" sz="2400" dirty="0" smtClean="0">
                <a:latin typeface="+mn-lt"/>
              </a:rPr>
              <a:t>verwrites </a:t>
            </a:r>
            <a:r>
              <a:rPr lang="en-US" sz="2400" dirty="0">
                <a:latin typeface="+mn-lt"/>
              </a:rPr>
              <a:t>adjacent memory </a:t>
            </a:r>
            <a:r>
              <a:rPr lang="en-US" sz="2400" dirty="0" smtClean="0">
                <a:latin typeface="+mn-lt"/>
              </a:rPr>
              <a:t>locations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L</a:t>
            </a:r>
            <a:r>
              <a:rPr lang="en-US" sz="2000" dirty="0" smtClean="0">
                <a:latin typeface="+mn-lt"/>
              </a:rPr>
              <a:t>ocations could hold other program variables, parameters, or program control flow data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>
                <a:latin typeface="+mn-lt"/>
              </a:rPr>
              <a:t>Buffer could be located on the stack, in the heap, or in the data section of the process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1167920539"/>
              </p:ext>
            </p:extLst>
          </p:nvPr>
        </p:nvGraphicFramePr>
        <p:xfrm>
          <a:off x="4572001" y="1905000"/>
          <a:ext cx="457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" b="-1661"/>
          <a:stretch/>
        </p:blipFill>
        <p:spPr>
          <a:xfrm>
            <a:off x="555183" y="260647"/>
            <a:ext cx="7977257" cy="640685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8640"/>
            <a:ext cx="7641320" cy="649512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24340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Buffer Overflow Attacks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To exploit a buffer overflow an attacker needs: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T</a:t>
            </a:r>
            <a:r>
              <a:rPr lang="en-US" sz="2200" dirty="0" smtClean="0">
                <a:latin typeface="+mn-lt"/>
              </a:rPr>
              <a:t>o </a:t>
            </a:r>
            <a:r>
              <a:rPr lang="en-US" sz="2200" dirty="0">
                <a:latin typeface="+mn-lt"/>
              </a:rPr>
              <a:t>identify a buffer overflow vulnerability in some </a:t>
            </a:r>
            <a:r>
              <a:rPr lang="en-US" sz="2200" dirty="0" smtClean="0">
                <a:latin typeface="+mn-lt"/>
              </a:rPr>
              <a:t>program that can be triggered using externally sourced data under the attacker’s control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T</a:t>
            </a:r>
            <a:r>
              <a:rPr lang="en-US" sz="2200" dirty="0" smtClean="0">
                <a:latin typeface="+mn-lt"/>
              </a:rPr>
              <a:t>o understand </a:t>
            </a:r>
            <a:r>
              <a:rPr lang="en-US" sz="2200" dirty="0">
                <a:latin typeface="+mn-lt"/>
              </a:rPr>
              <a:t>how</a:t>
            </a:r>
            <a:r>
              <a:rPr lang="en-US" sz="2200" dirty="0" smtClean="0">
                <a:latin typeface="+mn-lt"/>
              </a:rPr>
              <a:t> that buffer </a:t>
            </a:r>
            <a:r>
              <a:rPr lang="en-US" sz="2200" dirty="0">
                <a:latin typeface="+mn-lt"/>
              </a:rPr>
              <a:t>is stored </a:t>
            </a:r>
            <a:r>
              <a:rPr lang="en-US" sz="2200" dirty="0" smtClean="0">
                <a:latin typeface="+mn-lt"/>
              </a:rPr>
              <a:t>in memory and determine potential for corruption 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Identifying vulnerable programs can be done by: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Inspection of program source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Tracing the execution of programs as they process oversized input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/>
              <a:buChar char="•"/>
            </a:pPr>
            <a:r>
              <a:rPr lang="en-US" sz="2200" dirty="0">
                <a:latin typeface="+mn-lt"/>
              </a:rPr>
              <a:t>Using tools such as fuzzing to automatically identify potentially vulnerable programs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11231</TotalTime>
  <Words>13734</Words>
  <Application>Microsoft Office PowerPoint</Application>
  <PresentationFormat>On-screen Show (4:3)</PresentationFormat>
  <Paragraphs>1213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Executive</vt:lpstr>
      <vt:lpstr>Document</vt:lpstr>
      <vt:lpstr>Slide 1</vt:lpstr>
      <vt:lpstr>Chapter 10</vt:lpstr>
      <vt:lpstr>Table 10.1 A Brief History of Some Buffer Overflow Attacks </vt:lpstr>
      <vt:lpstr>Buffer Overflow</vt:lpstr>
      <vt:lpstr>Buffer Overflow</vt:lpstr>
      <vt:lpstr>Buffer Overflow Basics</vt:lpstr>
      <vt:lpstr>Slide 7</vt:lpstr>
      <vt:lpstr>Slide 8</vt:lpstr>
      <vt:lpstr>Buffer Overflow Attacks</vt:lpstr>
      <vt:lpstr>Programming Language History</vt:lpstr>
      <vt:lpstr>Stack Buffer Overflows</vt:lpstr>
      <vt:lpstr>Slide 12</vt:lpstr>
      <vt:lpstr>Slide 13</vt:lpstr>
      <vt:lpstr>Slide 14</vt:lpstr>
      <vt:lpstr>Slide 15</vt:lpstr>
      <vt:lpstr>Slide 16</vt:lpstr>
      <vt:lpstr>Table 10.2   Some Common Unsafe C Standard Library Routines </vt:lpstr>
      <vt:lpstr>Shellcode</vt:lpstr>
      <vt:lpstr>Slide 19</vt:lpstr>
      <vt:lpstr>Table 10.3  Some Common x86 Assembly Language Instructions </vt:lpstr>
      <vt:lpstr>Table 10.4 Some x86 Registers</vt:lpstr>
      <vt:lpstr>Slide 22</vt:lpstr>
      <vt:lpstr>Stack Overflow Variants</vt:lpstr>
      <vt:lpstr>Buffer Overflow Defenses</vt:lpstr>
      <vt:lpstr>Compile-Time Defenses: Programming Language</vt:lpstr>
      <vt:lpstr>Compile-Time Defenses: Safe Coding Techniques</vt:lpstr>
      <vt:lpstr>Slide 27</vt:lpstr>
      <vt:lpstr>Compile-Time Defenses: Language Extensions/Safe Libraries</vt:lpstr>
      <vt:lpstr>Compile-Time Defenses: Stack Protection</vt:lpstr>
      <vt:lpstr>Run-Time Defenses: Executable Address Space Protection</vt:lpstr>
      <vt:lpstr>Run-Time Defenses: Address Space Randomization</vt:lpstr>
      <vt:lpstr>Run-Time Defenses: Guard Pages</vt:lpstr>
      <vt:lpstr>Replacement Stack Frame</vt:lpstr>
      <vt:lpstr>Return to System Call</vt:lpstr>
      <vt:lpstr>Heap Overflow</vt:lpstr>
      <vt:lpstr>Slide 36</vt:lpstr>
      <vt:lpstr>Global Data Overflow</vt:lpstr>
      <vt:lpstr>Slide 38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11 Lecture Overheads</dc:subject>
  <dc:creator>Dr Lawrie Brown</dc:creator>
  <cp:keywords/>
  <dc:description/>
  <cp:lastModifiedBy>admin</cp:lastModifiedBy>
  <cp:revision>140</cp:revision>
  <dcterms:created xsi:type="dcterms:W3CDTF">2014-09-10T15:34:16Z</dcterms:created>
  <dcterms:modified xsi:type="dcterms:W3CDTF">2018-02-06T10:06:45Z</dcterms:modified>
  <cp:category/>
</cp:coreProperties>
</file>