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4"/>
  </p:notesMasterIdLst>
  <p:handoutMasterIdLst>
    <p:handoutMasterId r:id="rId35"/>
  </p:handoutMasterIdLst>
  <p:sldIdLst>
    <p:sldId id="257" r:id="rId2"/>
    <p:sldId id="329" r:id="rId3"/>
    <p:sldId id="330" r:id="rId4"/>
    <p:sldId id="276" r:id="rId5"/>
    <p:sldId id="277" r:id="rId6"/>
    <p:sldId id="326" r:id="rId7"/>
    <p:sldId id="275" r:id="rId8"/>
    <p:sldId id="324" r:id="rId9"/>
    <p:sldId id="278" r:id="rId10"/>
    <p:sldId id="279" r:id="rId11"/>
    <p:sldId id="280" r:id="rId12"/>
    <p:sldId id="281" r:id="rId13"/>
    <p:sldId id="282" r:id="rId14"/>
    <p:sldId id="284" r:id="rId15"/>
    <p:sldId id="285" r:id="rId16"/>
    <p:sldId id="286" r:id="rId17"/>
    <p:sldId id="287" r:id="rId18"/>
    <p:sldId id="288" r:id="rId19"/>
    <p:sldId id="289" r:id="rId20"/>
    <p:sldId id="290" r:id="rId21"/>
    <p:sldId id="291" r:id="rId22"/>
    <p:sldId id="292" r:id="rId23"/>
    <p:sldId id="293" r:id="rId24"/>
    <p:sldId id="327" r:id="rId25"/>
    <p:sldId id="328" r:id="rId26"/>
    <p:sldId id="294" r:id="rId27"/>
    <p:sldId id="295" r:id="rId28"/>
    <p:sldId id="297" r:id="rId29"/>
    <p:sldId id="296" r:id="rId30"/>
    <p:sldId id="325" r:id="rId31"/>
    <p:sldId id="306" r:id="rId32"/>
    <p:sldId id="274"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640" autoAdjust="0"/>
  </p:normalViewPr>
  <p:slideViewPr>
    <p:cSldViewPr>
      <p:cViewPr>
        <p:scale>
          <a:sx n="90" d="100"/>
          <a:sy n="90" d="100"/>
        </p:scale>
        <p:origin x="17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CA60B54-9CA0-4251-8F71-B8C14C1D857A}" type="slidenum">
              <a:rPr lang="en-US"/>
              <a:pPr/>
              <a:t>‹#›</a:t>
            </a:fld>
            <a:endParaRPr lang="en-US"/>
          </a:p>
        </p:txBody>
      </p:sp>
    </p:spTree>
    <p:extLst>
      <p:ext uri="{BB962C8B-B14F-4D97-AF65-F5344CB8AC3E}">
        <p14:creationId xmlns:p14="http://schemas.microsoft.com/office/powerpoint/2010/main" val="3302141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ADF88E6-5576-4C94-B9CD-A07C5E6A9300}" type="slidenum">
              <a:rPr lang="en-AU"/>
              <a:pPr/>
              <a:t>‹#›</a:t>
            </a:fld>
            <a:endParaRPr lang="en-AU"/>
          </a:p>
        </p:txBody>
      </p:sp>
    </p:spTree>
    <p:extLst>
      <p:ext uri="{BB962C8B-B14F-4D97-AF65-F5344CB8AC3E}">
        <p14:creationId xmlns:p14="http://schemas.microsoft.com/office/powerpoint/2010/main" val="2039672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Classified_information" TargetMode="External"/><Relationship Id="rId4" Type="http://schemas.openxmlformats.org/officeDocument/2006/relationships/hyperlink" Target="https://en.wikipedia.org/wiki/Key_length" TargetMode="External"/><Relationship Id="rId5" Type="http://schemas.openxmlformats.org/officeDocument/2006/relationships/hyperlink" Target="https://en.wikipedia.org/wiki/Symmetric-key_algorithm" TargetMode="External"/><Relationship Id="rId6" Type="http://schemas.openxmlformats.org/officeDocument/2006/relationships/hyperlink" Target="https://en.wikipedia.org/wiki/Block_cipher" TargetMode="External"/><Relationship Id="rId7" Type="http://schemas.openxmlformats.org/officeDocument/2006/relationships/hyperlink" Target="https://en.wikipedia.org/wiki/Backdoor_(computing)" TargetMode="External"/><Relationship Id="rId8" Type="http://schemas.openxmlformats.org/officeDocument/2006/relationships/hyperlink" Target="https://en.wikipedia.org/wiki/S-box"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A860442B-7646-430E-BD3D-2B8E03AB5A85}" type="slidenum">
              <a:rPr lang="en-AU"/>
              <a:pPr/>
              <a:t>1</a:t>
            </a:fld>
            <a:endParaRPr lang="en-AU"/>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pPr eaLnBrk="1" hangingPunct="1"/>
            <a:r>
              <a:rPr lang="en-US" smtClean="0">
                <a:latin typeface="Arial" pitchFamily="34" charset="0"/>
              </a:rPr>
              <a:t>Intro quote.</a:t>
            </a:r>
          </a:p>
        </p:txBody>
      </p:sp>
    </p:spTree>
    <p:extLst>
      <p:ext uri="{BB962C8B-B14F-4D97-AF65-F5344CB8AC3E}">
        <p14:creationId xmlns:p14="http://schemas.microsoft.com/office/powerpoint/2010/main" val="1784032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960B83B1-5387-4280-ACE4-D19477261B14}" type="slidenum">
              <a:rPr lang="en-AU"/>
              <a:pPr/>
              <a:t>12</a:t>
            </a:fld>
            <a:endParaRPr lang="en-AU"/>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p:spPr>
        <p:txBody>
          <a:bodyPr/>
          <a:lstStyle/>
          <a:p>
            <a:pPr eaLnBrk="1" hangingPunct="1"/>
            <a:r>
              <a:rPr lang="en-US" dirty="0" smtClean="0">
                <a:latin typeface="Arial" pitchFamily="34" charset="0"/>
              </a:rPr>
              <a:t>Stallings Figure 3.3 illustrates the classical </a:t>
            </a:r>
            <a:r>
              <a:rPr lang="en-US" dirty="0" err="1" smtClean="0">
                <a:latin typeface="Arial" pitchFamily="34" charset="0"/>
              </a:rPr>
              <a:t>feistel</a:t>
            </a:r>
            <a:r>
              <a:rPr lang="en-US" dirty="0" smtClean="0">
                <a:latin typeface="Arial" pitchFamily="34" charset="0"/>
              </a:rPr>
              <a:t> cipher structure, with data split in 2 halves, processed through a number of rounds which perform a substitution on left half using output of round function on right half &amp; key, and a permutation which swaps halves, as listed previously. The LHS side of this figure shows the flow during encryption, the RHS in decryption. </a:t>
            </a:r>
          </a:p>
          <a:p>
            <a:pPr eaLnBrk="1" hangingPunct="1"/>
            <a:r>
              <a:rPr lang="en-US" dirty="0" smtClean="0">
                <a:latin typeface="Arial" pitchFamily="34" charset="0"/>
              </a:rPr>
              <a:t>The inputs to the encryption algorithm are a plaintext block of length 2w bits and a key K. The plaintext block is divided into two halves, L</a:t>
            </a:r>
            <a:r>
              <a:rPr lang="en-US" baseline="-25000" dirty="0" smtClean="0">
                <a:latin typeface="Arial" pitchFamily="34" charset="0"/>
              </a:rPr>
              <a:t>0</a:t>
            </a:r>
            <a:r>
              <a:rPr lang="en-US" dirty="0" smtClean="0">
                <a:latin typeface="Arial" pitchFamily="34" charset="0"/>
              </a:rPr>
              <a:t> and R</a:t>
            </a:r>
            <a:r>
              <a:rPr lang="en-US" baseline="-25000" dirty="0" smtClean="0">
                <a:latin typeface="Arial" pitchFamily="34" charset="0"/>
              </a:rPr>
              <a:t>0</a:t>
            </a:r>
            <a:r>
              <a:rPr lang="en-US" dirty="0" smtClean="0">
                <a:latin typeface="Arial" pitchFamily="34" charset="0"/>
              </a:rPr>
              <a:t>. The two halves of the data pass through n rounds of processing and then combine to produce the </a:t>
            </a:r>
            <a:r>
              <a:rPr lang="en-US" dirty="0" err="1" smtClean="0">
                <a:latin typeface="Arial" pitchFamily="34" charset="0"/>
              </a:rPr>
              <a:t>ciphertext</a:t>
            </a:r>
            <a:r>
              <a:rPr lang="en-US" dirty="0" smtClean="0">
                <a:latin typeface="Arial" pitchFamily="34" charset="0"/>
              </a:rPr>
              <a:t> block. Each round </a:t>
            </a:r>
            <a:r>
              <a:rPr lang="en-US" dirty="0" err="1" smtClean="0">
                <a:latin typeface="Arial" pitchFamily="34" charset="0"/>
              </a:rPr>
              <a:t>i</a:t>
            </a:r>
            <a:r>
              <a:rPr lang="en-US" dirty="0" smtClean="0">
                <a:latin typeface="Arial" pitchFamily="34" charset="0"/>
              </a:rPr>
              <a:t> has as inputs L</a:t>
            </a:r>
            <a:r>
              <a:rPr lang="en-US" baseline="-25000" dirty="0" smtClean="0">
                <a:latin typeface="Arial" pitchFamily="34" charset="0"/>
              </a:rPr>
              <a:t>i–1 </a:t>
            </a:r>
            <a:r>
              <a:rPr lang="en-US" dirty="0" smtClean="0">
                <a:latin typeface="Arial" pitchFamily="34" charset="0"/>
              </a:rPr>
              <a:t>and </a:t>
            </a:r>
            <a:r>
              <a:rPr lang="en-US" dirty="0" err="1" smtClean="0">
                <a:latin typeface="Arial" pitchFamily="34" charset="0"/>
              </a:rPr>
              <a:t>R</a:t>
            </a:r>
            <a:r>
              <a:rPr lang="en-US" baseline="-25000" dirty="0" err="1" smtClean="0">
                <a:latin typeface="Arial" pitchFamily="34" charset="0"/>
              </a:rPr>
              <a:t>i</a:t>
            </a:r>
            <a:r>
              <a:rPr lang="en-US" baseline="-25000" dirty="0" smtClean="0">
                <a:latin typeface="Arial" pitchFamily="34" charset="0"/>
              </a:rPr>
              <a:t>–1</a:t>
            </a:r>
            <a:r>
              <a:rPr lang="en-US" dirty="0" smtClean="0">
                <a:latin typeface="Arial" pitchFamily="34" charset="0"/>
              </a:rPr>
              <a:t>, derived from the previous round, as well as a </a:t>
            </a:r>
            <a:r>
              <a:rPr lang="en-US" dirty="0" err="1" smtClean="0">
                <a:latin typeface="Arial" pitchFamily="34" charset="0"/>
              </a:rPr>
              <a:t>subkey</a:t>
            </a:r>
            <a:r>
              <a:rPr lang="en-US" dirty="0" smtClean="0">
                <a:latin typeface="Arial" pitchFamily="34" charset="0"/>
              </a:rPr>
              <a:t> K</a:t>
            </a:r>
            <a:r>
              <a:rPr lang="en-US" baseline="-25000" dirty="0" smtClean="0">
                <a:latin typeface="Arial" pitchFamily="34" charset="0"/>
              </a:rPr>
              <a:t>i</a:t>
            </a:r>
            <a:r>
              <a:rPr lang="en-US" dirty="0" smtClean="0">
                <a:latin typeface="Arial" pitchFamily="34" charset="0"/>
              </a:rPr>
              <a:t>, derived from the overall K. </a:t>
            </a:r>
            <a:r>
              <a:rPr lang="en-US" b="1" dirty="0" smtClean="0">
                <a:latin typeface="Arial" pitchFamily="34" charset="0"/>
              </a:rPr>
              <a:t>In general, the </a:t>
            </a:r>
            <a:r>
              <a:rPr lang="en-US" b="1" dirty="0" err="1" smtClean="0">
                <a:latin typeface="Arial" pitchFamily="34" charset="0"/>
              </a:rPr>
              <a:t>subkeys</a:t>
            </a:r>
            <a:r>
              <a:rPr lang="en-US" b="1" dirty="0" smtClean="0">
                <a:latin typeface="Arial" pitchFamily="34" charset="0"/>
              </a:rPr>
              <a:t> K  are different from K and from each other</a:t>
            </a:r>
            <a:r>
              <a:rPr lang="en-US" dirty="0" smtClean="0">
                <a:latin typeface="Arial" pitchFamily="34" charset="0"/>
              </a:rPr>
              <a:t>.</a:t>
            </a:r>
          </a:p>
          <a:p>
            <a:pPr eaLnBrk="1" hangingPunct="1"/>
            <a:r>
              <a:rPr lang="en-AU" dirty="0" smtClean="0">
                <a:latin typeface="Arial" pitchFamily="34" charset="0"/>
              </a:rPr>
              <a:t>The process of decryption with a </a:t>
            </a:r>
            <a:r>
              <a:rPr lang="en-AU" dirty="0" err="1" smtClean="0">
                <a:latin typeface="Arial" pitchFamily="34" charset="0"/>
              </a:rPr>
              <a:t>Feistel</a:t>
            </a:r>
            <a:r>
              <a:rPr lang="en-AU" dirty="0" smtClean="0">
                <a:latin typeface="Arial" pitchFamily="34" charset="0"/>
              </a:rPr>
              <a:t> cipher is essentially the same as the encryption process. The rule is as follows: Use the </a:t>
            </a:r>
            <a:r>
              <a:rPr lang="en-AU" dirty="0" err="1" smtClean="0">
                <a:latin typeface="Arial" pitchFamily="34" charset="0"/>
              </a:rPr>
              <a:t>ciphertext</a:t>
            </a:r>
            <a:r>
              <a:rPr lang="en-AU" dirty="0" smtClean="0">
                <a:latin typeface="Arial" pitchFamily="34" charset="0"/>
              </a:rPr>
              <a:t> as input to the algorithm, but use the </a:t>
            </a:r>
            <a:r>
              <a:rPr lang="en-AU" dirty="0" err="1" smtClean="0">
                <a:latin typeface="Arial" pitchFamily="34" charset="0"/>
              </a:rPr>
              <a:t>subkeys</a:t>
            </a:r>
            <a:r>
              <a:rPr lang="en-AU" dirty="0" smtClean="0">
                <a:latin typeface="Arial" pitchFamily="34" charset="0"/>
              </a:rPr>
              <a:t> </a:t>
            </a:r>
            <a:r>
              <a:rPr lang="en-AU" i="1" dirty="0" smtClean="0">
                <a:latin typeface="Arial" pitchFamily="34" charset="0"/>
              </a:rPr>
              <a:t>K</a:t>
            </a:r>
            <a:r>
              <a:rPr lang="en-AU" baseline="-25000" dirty="0" smtClean="0">
                <a:latin typeface="Arial" pitchFamily="34" charset="0"/>
              </a:rPr>
              <a:t>i </a:t>
            </a:r>
            <a:r>
              <a:rPr lang="en-AU" dirty="0" smtClean="0">
                <a:latin typeface="Arial" pitchFamily="34" charset="0"/>
              </a:rPr>
              <a:t>in reverse order. That is, use </a:t>
            </a:r>
            <a:r>
              <a:rPr lang="en-AU" i="1" dirty="0" err="1" smtClean="0">
                <a:latin typeface="Arial" pitchFamily="34" charset="0"/>
              </a:rPr>
              <a:t>K</a:t>
            </a:r>
            <a:r>
              <a:rPr lang="en-AU" i="1" baseline="-25000" dirty="0" err="1" smtClean="0">
                <a:latin typeface="Arial" pitchFamily="34" charset="0"/>
              </a:rPr>
              <a:t>n</a:t>
            </a:r>
            <a:r>
              <a:rPr lang="en-AU" baseline="-25000" dirty="0" smtClean="0">
                <a:latin typeface="Arial" pitchFamily="34" charset="0"/>
              </a:rPr>
              <a:t> </a:t>
            </a:r>
            <a:r>
              <a:rPr lang="en-AU" dirty="0" smtClean="0">
                <a:latin typeface="Arial" pitchFamily="34" charset="0"/>
              </a:rPr>
              <a:t>in the first round, </a:t>
            </a:r>
            <a:r>
              <a:rPr lang="en-AU" i="1" dirty="0" err="1" smtClean="0">
                <a:latin typeface="Arial" pitchFamily="34" charset="0"/>
              </a:rPr>
              <a:t>K</a:t>
            </a:r>
            <a:r>
              <a:rPr lang="en-AU" i="1" baseline="-25000" dirty="0" err="1" smtClean="0">
                <a:latin typeface="Arial" pitchFamily="34" charset="0"/>
              </a:rPr>
              <a:t>n</a:t>
            </a:r>
            <a:r>
              <a:rPr lang="en-AU" baseline="-25000" dirty="0" smtClean="0">
                <a:latin typeface="Arial" pitchFamily="34" charset="0"/>
              </a:rPr>
              <a:t>–1 </a:t>
            </a:r>
            <a:r>
              <a:rPr lang="en-AU" dirty="0" smtClean="0">
                <a:latin typeface="Arial" pitchFamily="34" charset="0"/>
              </a:rPr>
              <a:t>in the second round, and so on until </a:t>
            </a:r>
            <a:r>
              <a:rPr lang="en-AU" i="1" dirty="0" smtClean="0">
                <a:latin typeface="Arial" pitchFamily="34" charset="0"/>
              </a:rPr>
              <a:t>K</a:t>
            </a:r>
            <a:r>
              <a:rPr lang="en-AU" baseline="-25000" dirty="0" smtClean="0">
                <a:latin typeface="Arial" pitchFamily="34" charset="0"/>
              </a:rPr>
              <a:t>1</a:t>
            </a:r>
            <a:r>
              <a:rPr lang="en-AU" dirty="0" smtClean="0">
                <a:latin typeface="Arial" pitchFamily="34" charset="0"/>
              </a:rPr>
              <a:t> is used in the last round. This is a nice feature because it means we need not implement two different algorithms, one for encryption and one for decryption.</a:t>
            </a:r>
            <a:r>
              <a:rPr lang="en-US" dirty="0" smtClean="0">
                <a:latin typeface="Arial" pitchFamily="34" charset="0"/>
              </a:rPr>
              <a:t> See discussion in text for why using the same algorithm with a reversed key order produces the correct result, noting that at every round, the intermediate value of the decryption process is equal to the corresponding value of the encryption process with the two halves of the value swapped.</a:t>
            </a:r>
            <a:endParaRPr lang="en-AU" dirty="0" smtClean="0">
              <a:latin typeface="Arial" pitchFamily="34" charset="0"/>
            </a:endParaRPr>
          </a:p>
        </p:txBody>
      </p:sp>
    </p:spTree>
    <p:extLst>
      <p:ext uri="{BB962C8B-B14F-4D97-AF65-F5344CB8AC3E}">
        <p14:creationId xmlns:p14="http://schemas.microsoft.com/office/powerpoint/2010/main" val="1237025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D736EF3A-A381-4E04-9916-38FB0A445E0D}" type="slidenum">
              <a:rPr lang="en-AU"/>
              <a:pPr/>
              <a:t>13</a:t>
            </a:fld>
            <a:endParaRPr lang="en-AU"/>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pPr eaLnBrk="1" hangingPunct="1">
              <a:lnSpc>
                <a:spcPct val="80000"/>
              </a:lnSpc>
            </a:pPr>
            <a:r>
              <a:rPr lang="en-US" smtClean="0">
                <a:latin typeface="Arial" pitchFamily="34" charset="0"/>
                <a:cs typeface="Arial" pitchFamily="34" charset="0"/>
              </a:rPr>
              <a:t>The exact realization of a Feistel network depends on the choice of the following parameters and design features:</a:t>
            </a:r>
            <a:endParaRPr lang="en-AU" smtClean="0">
              <a:latin typeface="Arial" pitchFamily="34" charset="0"/>
              <a:cs typeface="Arial" pitchFamily="34" charset="0"/>
            </a:endParaRPr>
          </a:p>
          <a:p>
            <a:pPr eaLnBrk="1" hangingPunct="1">
              <a:lnSpc>
                <a:spcPct val="80000"/>
              </a:lnSpc>
              <a:buFontTx/>
              <a:buChar char="•"/>
            </a:pPr>
            <a:r>
              <a:rPr lang="en-AU" smtClean="0">
                <a:latin typeface="Arial" pitchFamily="34" charset="0"/>
                <a:cs typeface="Arial" pitchFamily="34" charset="0"/>
              </a:rPr>
              <a:t> block size  - increasing size improves security, but slows cipher </a:t>
            </a:r>
          </a:p>
          <a:p>
            <a:pPr eaLnBrk="1" hangingPunct="1">
              <a:lnSpc>
                <a:spcPct val="80000"/>
              </a:lnSpc>
              <a:buFontTx/>
              <a:buChar char="•"/>
            </a:pPr>
            <a:r>
              <a:rPr lang="en-AU" smtClean="0">
                <a:latin typeface="Arial" pitchFamily="34" charset="0"/>
                <a:cs typeface="Arial" pitchFamily="34" charset="0"/>
              </a:rPr>
              <a:t> key size - increasing size improves security, makes exhaustive key searching harder, but may slow cipher </a:t>
            </a:r>
          </a:p>
          <a:p>
            <a:pPr eaLnBrk="1" hangingPunct="1">
              <a:lnSpc>
                <a:spcPct val="80000"/>
              </a:lnSpc>
              <a:buFontTx/>
              <a:buChar char="•"/>
            </a:pPr>
            <a:r>
              <a:rPr lang="en-AU" smtClean="0">
                <a:latin typeface="Arial" pitchFamily="34" charset="0"/>
                <a:cs typeface="Arial" pitchFamily="34" charset="0"/>
              </a:rPr>
              <a:t> number of rounds - increasing number improves security, but slows cipher </a:t>
            </a:r>
          </a:p>
          <a:p>
            <a:pPr eaLnBrk="1" hangingPunct="1">
              <a:lnSpc>
                <a:spcPct val="80000"/>
              </a:lnSpc>
              <a:buFontTx/>
              <a:buChar char="•"/>
            </a:pPr>
            <a:r>
              <a:rPr lang="en-AU" smtClean="0">
                <a:latin typeface="Arial" pitchFamily="34" charset="0"/>
                <a:cs typeface="Arial" pitchFamily="34" charset="0"/>
              </a:rPr>
              <a:t> subkey generation algorithm - greater complexity can make analysis harder, but slows cipher </a:t>
            </a:r>
          </a:p>
          <a:p>
            <a:pPr eaLnBrk="1" hangingPunct="1">
              <a:lnSpc>
                <a:spcPct val="80000"/>
              </a:lnSpc>
              <a:buFontTx/>
              <a:buChar char="•"/>
            </a:pPr>
            <a:r>
              <a:rPr lang="en-AU" smtClean="0">
                <a:latin typeface="Arial" pitchFamily="34" charset="0"/>
                <a:cs typeface="Arial" pitchFamily="34" charset="0"/>
              </a:rPr>
              <a:t> round function - greater complexity can make analysis harder, but slows cipher </a:t>
            </a:r>
          </a:p>
          <a:p>
            <a:pPr eaLnBrk="1" hangingPunct="1">
              <a:lnSpc>
                <a:spcPct val="80000"/>
              </a:lnSpc>
              <a:buFontTx/>
              <a:buChar char="•"/>
            </a:pPr>
            <a:r>
              <a:rPr lang="en-US" smtClean="0">
                <a:latin typeface="Arial" pitchFamily="34" charset="0"/>
                <a:cs typeface="Arial" pitchFamily="34" charset="0"/>
              </a:rPr>
              <a:t> fast software en/decryption - more recent concern for practical use </a:t>
            </a:r>
          </a:p>
          <a:p>
            <a:pPr eaLnBrk="1" hangingPunct="1">
              <a:lnSpc>
                <a:spcPct val="80000"/>
              </a:lnSpc>
              <a:buFontTx/>
              <a:buChar char="•"/>
            </a:pPr>
            <a:r>
              <a:rPr lang="en-US" smtClean="0">
                <a:latin typeface="Arial" pitchFamily="34" charset="0"/>
                <a:cs typeface="Arial" pitchFamily="34" charset="0"/>
              </a:rPr>
              <a:t> ease of analysis - for easier validation &amp; testing of strength</a:t>
            </a:r>
          </a:p>
        </p:txBody>
      </p:sp>
    </p:spTree>
    <p:extLst>
      <p:ext uri="{BB962C8B-B14F-4D97-AF65-F5344CB8AC3E}">
        <p14:creationId xmlns:p14="http://schemas.microsoft.com/office/powerpoint/2010/main" val="893433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ED172144-7276-40C8-88D3-3640A5BEAEEC}" type="slidenum">
              <a:rPr lang="en-AU"/>
              <a:pPr/>
              <a:t>14</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dirty="0" smtClean="0">
                <a:latin typeface="Arial" pitchFamily="34" charset="0"/>
              </a:rPr>
              <a:t>The most widely used private key block cipher, is the Data Encryption Standard (DES). It was adopted in 1977 by the National Bureau of Standards as Federal Information Processing Standard 46 (FIPS PUB 46). DES encrypts data in 64-bit blocks using a 56-bit key. The DES enjoys widespread use. It has also been the subject of much controversy its security</a:t>
            </a:r>
            <a:r>
              <a:rPr lang="en-US" dirty="0" smtClean="0">
                <a:latin typeface="Arial" pitchFamily="34" charset="0"/>
              </a:rPr>
              <a:t>. </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rPr>
              <a:t>Controversies arose out of </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hlinkClick r:id="rId3" tooltip="Classified information"/>
              </a:rPr>
              <a:t>classified</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rPr>
              <a:t> design elements, a relatively short </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hlinkClick r:id="rId4" tooltip="Key length"/>
              </a:rPr>
              <a:t>key length</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rPr>
              <a:t> of the </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hlinkClick r:id="rId5" tooltip="Symmetric-key algorithm"/>
              </a:rPr>
              <a:t>symmetric-key</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rPr>
              <a:t> </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hlinkClick r:id="rId6" tooltip="Block cipher"/>
              </a:rPr>
              <a:t>block cipher</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rPr>
              <a:t> design, and the involvement of the NSA, nourishing suspicions about a </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hlinkClick r:id="rId7" tooltip="Backdoor (computing)"/>
              </a:rPr>
              <a:t>backdoor</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rPr>
              <a:t>. Today it is known that the </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hlinkClick r:id="rId8" tooltip="S-box"/>
              </a:rPr>
              <a:t>S-boxes</a:t>
            </a:r>
            <a:r>
              <a:rPr lang="en-US" sz="1200" b="1" i="0" u="none" strike="noStrike" kern="1200" dirty="0" smtClean="0">
                <a:solidFill>
                  <a:schemeClr val="tx1"/>
                </a:solidFill>
                <a:effectLst/>
                <a:latin typeface="Arial" charset="0"/>
                <a:ea typeface="ＭＳ Ｐゴシック" pitchFamily="-107" charset="-128"/>
                <a:cs typeface="ＭＳ Ｐゴシック" pitchFamily="-107" charset="-128"/>
              </a:rPr>
              <a:t> that had raised those suspicions were in fact designed by the NSA to actually remove a backdoor they secretly knew (differential cryptanalysis). However, the NSA also ensured that the key size was drastically reduced such that they could break it by brute force attack.</a:t>
            </a:r>
            <a:endParaRPr lang="en-US" b="1" dirty="0" smtClean="0">
              <a:latin typeface="Arial" pitchFamily="34" charset="0"/>
            </a:endParaRPr>
          </a:p>
        </p:txBody>
      </p:sp>
    </p:spTree>
    <p:extLst>
      <p:ext uri="{BB962C8B-B14F-4D97-AF65-F5344CB8AC3E}">
        <p14:creationId xmlns:p14="http://schemas.microsoft.com/office/powerpoint/2010/main" val="736687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p:spPr>
        <p:txBody>
          <a:bodyPr/>
          <a:lstStyle/>
          <a:p>
            <a:fld id="{482B8B79-7BA9-46D0-ADF3-4113DAE5FE87}" type="slidenum">
              <a:rPr lang="en-AU"/>
              <a:pPr/>
              <a:t>15</a:t>
            </a:fld>
            <a:endParaRPr lang="en-AU"/>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In the late 1960s, IBM set up a research project in computer cryptography led by Horst </a:t>
            </a:r>
            <a:r>
              <a:rPr lang="en-US" dirty="0" err="1" smtClean="0">
                <a:latin typeface="Arial" pitchFamily="34" charset="0"/>
                <a:cs typeface="Arial" pitchFamily="34" charset="0"/>
              </a:rPr>
              <a:t>Feistel</a:t>
            </a:r>
            <a:r>
              <a:rPr lang="en-US" dirty="0" smtClean="0">
                <a:latin typeface="Arial" pitchFamily="34" charset="0"/>
                <a:cs typeface="Arial" pitchFamily="34" charset="0"/>
              </a:rPr>
              <a:t>. The project concluded in 1971 with the development of the LUCIFER algorithm. LUCIFER is a </a:t>
            </a:r>
            <a:r>
              <a:rPr lang="en-US" dirty="0" err="1" smtClean="0">
                <a:latin typeface="Arial" pitchFamily="34" charset="0"/>
                <a:cs typeface="Arial" pitchFamily="34" charset="0"/>
              </a:rPr>
              <a:t>Feistel</a:t>
            </a:r>
            <a:r>
              <a:rPr lang="en-US" dirty="0" smtClean="0">
                <a:latin typeface="Arial" pitchFamily="34" charset="0"/>
                <a:cs typeface="Arial" pitchFamily="34" charset="0"/>
              </a:rPr>
              <a:t> block cipher that operates on blocks of 64 bits, using a key size of 128 bits.</a:t>
            </a:r>
          </a:p>
          <a:p>
            <a:pPr eaLnBrk="1" hangingPunct="1"/>
            <a:r>
              <a:rPr lang="en-US" dirty="0" smtClean="0">
                <a:latin typeface="Arial" pitchFamily="34" charset="0"/>
                <a:cs typeface="Arial" pitchFamily="34" charset="0"/>
              </a:rPr>
              <a:t>Because of the promising results produced by the LUCIFER project, IBM embarked on an effort, headed by Walter Tuchman and Carl Meyer, to </a:t>
            </a:r>
            <a:r>
              <a:rPr lang="en-US" b="1" dirty="0" smtClean="0">
                <a:latin typeface="Arial" pitchFamily="34" charset="0"/>
                <a:cs typeface="Arial" pitchFamily="34" charset="0"/>
              </a:rPr>
              <a:t>develop a marketable commercial encryption product that ideally could be implemented on a single chip.</a:t>
            </a:r>
            <a:r>
              <a:rPr lang="en-US" dirty="0" smtClean="0">
                <a:latin typeface="Arial" pitchFamily="34" charset="0"/>
                <a:cs typeface="Arial" pitchFamily="34" charset="0"/>
              </a:rPr>
              <a:t>  It involved not only IBM researchers but also outside consultants and technical advice from NSA. The </a:t>
            </a:r>
            <a:r>
              <a:rPr lang="en-US" b="1" dirty="0" smtClean="0">
                <a:latin typeface="Arial" pitchFamily="34" charset="0"/>
                <a:cs typeface="Arial" pitchFamily="34" charset="0"/>
              </a:rPr>
              <a:t>outcome of this effort was a refined version of LUCIFER that was more resistant to cryptanalysis but that had a reduced key size of 56 bits, to fit on a single chip.</a:t>
            </a:r>
            <a:r>
              <a:rPr lang="en-US" dirty="0" smtClean="0">
                <a:latin typeface="Arial" pitchFamily="34" charset="0"/>
                <a:cs typeface="Arial" pitchFamily="34" charset="0"/>
              </a:rPr>
              <a:t> </a:t>
            </a:r>
          </a:p>
          <a:p>
            <a:pPr eaLnBrk="1" hangingPunct="1"/>
            <a:r>
              <a:rPr lang="en-US" dirty="0" smtClean="0">
                <a:latin typeface="Arial" pitchFamily="34" charset="0"/>
                <a:cs typeface="Arial" pitchFamily="34" charset="0"/>
              </a:rPr>
              <a:t>In 1973, the </a:t>
            </a:r>
            <a:r>
              <a:rPr lang="en-US" b="1" dirty="0" smtClean="0">
                <a:latin typeface="Arial" pitchFamily="34" charset="0"/>
                <a:cs typeface="Arial" pitchFamily="34" charset="0"/>
              </a:rPr>
              <a:t>National Bureau of Standards (NBS) </a:t>
            </a:r>
            <a:r>
              <a:rPr lang="en-US" dirty="0" smtClean="0">
                <a:latin typeface="Arial" pitchFamily="34" charset="0"/>
                <a:cs typeface="Arial" pitchFamily="34" charset="0"/>
              </a:rPr>
              <a:t>issued a request for proposals for a national cipher standard. IBM submitted the modified LUCIFER. It was by far the best algorithm proposed and was adopted in 1977 as the Data Encryption Standard. </a:t>
            </a: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26143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80301EBA-9D23-4028-B6A6-5D08D4363E54}" type="slidenum">
              <a:rPr lang="en-AU"/>
              <a:pPr/>
              <a:t>16</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smtClean="0">
                <a:latin typeface="Arial" pitchFamily="34" charset="0"/>
              </a:rPr>
              <a:t>Before its adoption as a standard, the proposed DES was subjected to intense &amp; continuing criticism over the size of its key &amp; the classified design criteria.</a:t>
            </a:r>
            <a:endParaRPr lang="en-AU" dirty="0" smtClean="0">
              <a:latin typeface="Arial" pitchFamily="34" charset="0"/>
            </a:endParaRPr>
          </a:p>
          <a:p>
            <a:pPr eaLnBrk="1" hangingPunct="1"/>
            <a:r>
              <a:rPr lang="en-AU" dirty="0" smtClean="0">
                <a:latin typeface="Arial" pitchFamily="34" charset="0"/>
              </a:rPr>
              <a:t>Recent analysis has shown despite this controversy, that DES is well designed. DES is theoretically broken using Differential or Linear Cryptanalysis but in practise is unlikely to be a problem yet. </a:t>
            </a:r>
            <a:r>
              <a:rPr lang="en-AU" b="1" dirty="0" smtClean="0">
                <a:latin typeface="Arial" pitchFamily="34" charset="0"/>
              </a:rPr>
              <a:t>Also rapid advances in computing speed though have rendered the 56 bit key susceptible to exhaustive key search, as predicted by </a:t>
            </a:r>
            <a:r>
              <a:rPr lang="en-AU" b="1" dirty="0" err="1" smtClean="0">
                <a:latin typeface="Arial" pitchFamily="34" charset="0"/>
              </a:rPr>
              <a:t>Diffie</a:t>
            </a:r>
            <a:r>
              <a:rPr lang="en-AU" b="1" dirty="0" smtClean="0">
                <a:latin typeface="Arial" pitchFamily="34" charset="0"/>
              </a:rPr>
              <a:t> &amp; Hellman. </a:t>
            </a:r>
          </a:p>
          <a:p>
            <a:pPr eaLnBrk="1" hangingPunct="1"/>
            <a:r>
              <a:rPr lang="en-US" dirty="0" smtClean="0">
                <a:latin typeface="Arial" pitchFamily="34" charset="0"/>
              </a:rPr>
              <a:t>DES has flourished and is widely used, especially in financial applications. It is still standardized for legacy systems, with either AES or triple DES for new applications.</a:t>
            </a:r>
            <a:endParaRPr lang="en-AU" dirty="0" smtClean="0">
              <a:latin typeface="Arial" pitchFamily="34" charset="0"/>
            </a:endParaRPr>
          </a:p>
        </p:txBody>
      </p:sp>
    </p:spTree>
    <p:extLst>
      <p:ext uri="{BB962C8B-B14F-4D97-AF65-F5344CB8AC3E}">
        <p14:creationId xmlns:p14="http://schemas.microsoft.com/office/powerpoint/2010/main" val="1000473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6BFCD791-CAA4-4365-A047-5B353BE45EDF}" type="slidenum">
              <a:rPr lang="en-AU"/>
              <a:pPr/>
              <a:t>17</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overall scheme for DES encryption is illustrated in Stallings Figure 3.4, which takes as input 64-bits of data and of key.</a:t>
            </a:r>
            <a:endParaRPr lang="en-AU" smtClean="0">
              <a:latin typeface="Arial" pitchFamily="34" charset="0"/>
              <a:cs typeface="Arial" pitchFamily="34" charset="0"/>
            </a:endParaRPr>
          </a:p>
          <a:p>
            <a:pPr eaLnBrk="1" hangingPunct="1"/>
            <a:r>
              <a:rPr lang="en-AU" smtClean="0">
                <a:latin typeface="Arial" pitchFamily="34" charset="0"/>
                <a:cs typeface="Arial" pitchFamily="34" charset="0"/>
              </a:rPr>
              <a:t>The left side shows the basic process for enciphering a 64-bit data block which consists of: </a:t>
            </a:r>
          </a:p>
          <a:p>
            <a:pPr eaLnBrk="1" hangingPunct="1"/>
            <a:r>
              <a:rPr lang="en-AU" smtClean="0">
                <a:latin typeface="Arial" pitchFamily="34" charset="0"/>
                <a:cs typeface="Arial" pitchFamily="34" charset="0"/>
              </a:rPr>
              <a:t>- an initial permutation (IP) which shuffles the 64-bit input block</a:t>
            </a:r>
          </a:p>
          <a:p>
            <a:pPr eaLnBrk="1" hangingPunct="1"/>
            <a:r>
              <a:rPr lang="en-AU" smtClean="0">
                <a:latin typeface="Arial" pitchFamily="34" charset="0"/>
                <a:cs typeface="Arial" pitchFamily="34" charset="0"/>
              </a:rPr>
              <a:t>- 16 rounds of a complex key dependent round function involving substitutions &amp; permutations</a:t>
            </a:r>
          </a:p>
          <a:p>
            <a:pPr eaLnBrk="1" hangingPunct="1"/>
            <a:r>
              <a:rPr lang="en-AU" smtClean="0">
                <a:latin typeface="Arial" pitchFamily="34" charset="0"/>
                <a:cs typeface="Arial" pitchFamily="34" charset="0"/>
              </a:rPr>
              <a:t>- a final permutation, being the inverse of IP </a:t>
            </a:r>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The right side shows the handling of the 56-bit key and consists of:</a:t>
            </a:r>
          </a:p>
          <a:p>
            <a:pPr eaLnBrk="1" hangingPunct="1"/>
            <a:r>
              <a:rPr lang="en-AU" smtClean="0">
                <a:latin typeface="Arial" pitchFamily="34" charset="0"/>
                <a:cs typeface="Arial" pitchFamily="34" charset="0"/>
              </a:rPr>
              <a:t>- an initial permutation of the key (PC1) which selects 56-bits out of the 64-bits input, in two 28-bit halves </a:t>
            </a:r>
          </a:p>
          <a:p>
            <a:pPr eaLnBrk="1" hangingPunct="1"/>
            <a:r>
              <a:rPr lang="en-AU" smtClean="0">
                <a:latin typeface="Arial" pitchFamily="34" charset="0"/>
                <a:cs typeface="Arial" pitchFamily="34" charset="0"/>
              </a:rPr>
              <a:t>- 16 stages to generate the 48-bit subkeys using a left circular shift and a permutation of the two 28-bit halves </a:t>
            </a:r>
          </a:p>
          <a:p>
            <a:pPr eaLnBrk="1" hangingPunct="1"/>
            <a:endParaRPr lang="en-US" smtClean="0">
              <a:latin typeface="Arial" pitchFamily="34" charset="0"/>
              <a:cs typeface="Arial" pitchFamily="34" charset="0"/>
            </a:endParaRP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65511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9FB4673E-49E6-4E74-AABD-0B87351A3FA9}" type="slidenum">
              <a:rPr lang="en-AU"/>
              <a:pPr/>
              <a:t>18</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lang="en-US" smtClean="0">
              <a:latin typeface="Arial" pitchFamily="34" charset="0"/>
              <a:cs typeface="Arial" pitchFamily="34" charset="0"/>
            </a:endParaRPr>
          </a:p>
          <a:p>
            <a:pPr eaLnBrk="1" hangingPunct="1"/>
            <a:r>
              <a:rPr lang="en-AU" smtClean="0">
                <a:latin typeface="Arial" pitchFamily="34" charset="0"/>
                <a:cs typeface="Arial" pitchFamily="34" charset="0"/>
              </a:rPr>
              <a:t>Note that the bit numbering for DES reflects IBM mainframe practice, and is the opposite of what we now mostly use - so be careful! Numbers from Bit 1 (leftmost, most significant) to bit 32/48/64 etc (rightmost, least significant).</a:t>
            </a:r>
          </a:p>
          <a:p>
            <a:pPr eaLnBrk="1" hangingPunct="1"/>
            <a:r>
              <a:rPr lang="en-US" smtClean="0">
                <a:latin typeface="Arial" pitchFamily="34" charset="0"/>
                <a:cs typeface="Arial" pitchFamily="34" charset="0"/>
              </a:rPr>
              <a:t>For example, a 64-bit plaintext value of </a:t>
            </a:r>
            <a:r>
              <a:rPr lang="en-AU" smtClean="0">
                <a:latin typeface="Arial" pitchFamily="34" charset="0"/>
                <a:cs typeface="Arial" pitchFamily="34" charset="0"/>
              </a:rPr>
              <a:t>“675a6967 5e5a6b5a” (written in left &amp; right halves)  after permuting with IP becomes “ffb2194d 004df6fb”. </a:t>
            </a:r>
            <a:r>
              <a:rPr lang="en-US" smtClean="0">
                <a:latin typeface="Arial" pitchFamily="34" charset="0"/>
                <a:cs typeface="Arial" pitchFamily="34" charset="0"/>
              </a:rPr>
              <a:t>Note that example values are specified using hexadecimal. </a:t>
            </a:r>
          </a:p>
          <a:p>
            <a:pPr eaLnBrk="1" hangingPunct="1"/>
            <a:endParaRPr lang="en-US" smtClean="0">
              <a:latin typeface="Arial" pitchFamily="34" charset="0"/>
              <a:cs typeface="Arial" pitchFamily="34" charset="0"/>
            </a:endParaRPr>
          </a:p>
          <a:p>
            <a:pPr eaLnBrk="1" hangingPunct="1"/>
            <a:endParaRPr lang="en-AU" smtClean="0">
              <a:latin typeface="Arial" pitchFamily="34" charset="0"/>
              <a:cs typeface="Arial" pitchFamily="34" charset="0"/>
            </a:endParaRP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760508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3B47F67E-5653-4450-93B4-4278B7B30156}" type="slidenum">
              <a:rPr lang="en-AU"/>
              <a:pPr/>
              <a:t>19</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dirty="0" smtClean="0">
                <a:latin typeface="Arial" pitchFamily="34" charset="0"/>
              </a:rPr>
              <a:t>We now review the internal structure of the DES round function F, which takes R half &amp; </a:t>
            </a:r>
            <a:r>
              <a:rPr lang="en-US" dirty="0" err="1" smtClean="0">
                <a:latin typeface="Arial" pitchFamily="34" charset="0"/>
              </a:rPr>
              <a:t>subkey</a:t>
            </a:r>
            <a:r>
              <a:rPr lang="en-US" dirty="0" smtClean="0">
                <a:latin typeface="Arial" pitchFamily="34" charset="0"/>
              </a:rPr>
              <a:t>, and processes them. The round key </a:t>
            </a:r>
            <a:r>
              <a:rPr lang="en-AU" i="1" dirty="0" smtClean="0">
                <a:latin typeface="Arial" pitchFamily="34" charset="0"/>
              </a:rPr>
              <a:t>K</a:t>
            </a:r>
            <a:r>
              <a:rPr lang="en-AU" baseline="-25000" dirty="0" smtClean="0">
                <a:latin typeface="Arial" pitchFamily="34" charset="0"/>
              </a:rPr>
              <a:t>i </a:t>
            </a:r>
            <a:r>
              <a:rPr lang="en-AU" dirty="0" smtClean="0">
                <a:latin typeface="Arial" pitchFamily="34" charset="0"/>
              </a:rPr>
              <a:t> </a:t>
            </a:r>
            <a:r>
              <a:rPr lang="en-US" dirty="0" smtClean="0">
                <a:latin typeface="Arial" pitchFamily="34" charset="0"/>
              </a:rPr>
              <a:t>is 48 bits. The R input is 32 bits. This R input is first expanded to 48 bits by using a table that defines a permutation plus an expansion that involves duplication of 16 of the R bits (Table 3.2c). The resulting 48 bits are </a:t>
            </a:r>
            <a:r>
              <a:rPr lang="en-US" dirty="0" err="1" smtClean="0">
                <a:latin typeface="Arial" pitchFamily="34" charset="0"/>
              </a:rPr>
              <a:t>XORed</a:t>
            </a:r>
            <a:r>
              <a:rPr lang="en-US" dirty="0" smtClean="0">
                <a:latin typeface="Arial" pitchFamily="34" charset="0"/>
              </a:rPr>
              <a:t> with </a:t>
            </a:r>
            <a:r>
              <a:rPr lang="en-AU" i="1" dirty="0" smtClean="0">
                <a:latin typeface="Arial" pitchFamily="34" charset="0"/>
              </a:rPr>
              <a:t>K</a:t>
            </a:r>
            <a:r>
              <a:rPr lang="en-AU" baseline="-25000" dirty="0" smtClean="0">
                <a:latin typeface="Arial" pitchFamily="34" charset="0"/>
              </a:rPr>
              <a:t>i  </a:t>
            </a:r>
            <a:r>
              <a:rPr lang="en-US" dirty="0" smtClean="0">
                <a:latin typeface="Arial" pitchFamily="34" charset="0"/>
              </a:rPr>
              <a:t>This 48-bit result passes through a substitution function that produces a 32-bit output, which is permuted as defined by Table 3.2d. This follows the classic structure for a </a:t>
            </a:r>
            <a:r>
              <a:rPr lang="en-US" dirty="0" err="1" smtClean="0">
                <a:latin typeface="Arial" pitchFamily="34" charset="0"/>
              </a:rPr>
              <a:t>feistel</a:t>
            </a:r>
            <a:r>
              <a:rPr lang="en-US" dirty="0" smtClean="0">
                <a:latin typeface="Arial" pitchFamily="34" charset="0"/>
              </a:rPr>
              <a:t> cipher.</a:t>
            </a:r>
          </a:p>
          <a:p>
            <a:pPr eaLnBrk="1" hangingPunct="1"/>
            <a:r>
              <a:rPr lang="en-US" b="1" dirty="0" smtClean="0">
                <a:latin typeface="Arial" pitchFamily="34" charset="0"/>
              </a:rPr>
              <a:t>Note that the s-boxes provide the “confusion” of data and key values, whilst the permutation P then spreads this as widely as possible, so each S-box output affects as many S-box inputs in the next round as possible, giving “diffusion”.</a:t>
            </a:r>
            <a:endParaRPr lang="en-AU" b="1" dirty="0" smtClean="0">
              <a:latin typeface="Arial" pitchFamily="34" charset="0"/>
            </a:endParaRPr>
          </a:p>
        </p:txBody>
      </p:sp>
    </p:spTree>
    <p:extLst>
      <p:ext uri="{BB962C8B-B14F-4D97-AF65-F5344CB8AC3E}">
        <p14:creationId xmlns:p14="http://schemas.microsoft.com/office/powerpoint/2010/main" val="36230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fld id="{D41F5DE8-9E0D-4502-97D4-16A712F5E517}" type="slidenum">
              <a:rPr lang="en-AU"/>
              <a:pPr/>
              <a:t>20</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Stallings Figure 3.7 illustrates the internal structure of the DES round function F. </a:t>
            </a:r>
            <a:r>
              <a:rPr lang="en-US" b="1" dirty="0" smtClean="0">
                <a:latin typeface="Arial" pitchFamily="34" charset="0"/>
                <a:cs typeface="Arial" pitchFamily="34" charset="0"/>
              </a:rPr>
              <a:t>The R input is first expanded to 48 bits by using expansion table E that defines a permutation plus an expansion that involves duplication of 16 of the R bits (Stallings Table 3.2c). The resulting 48 bits are </a:t>
            </a:r>
            <a:r>
              <a:rPr lang="en-US" b="1" dirty="0" err="1" smtClean="0">
                <a:latin typeface="Arial" pitchFamily="34" charset="0"/>
                <a:cs typeface="Arial" pitchFamily="34" charset="0"/>
              </a:rPr>
              <a:t>XORed</a:t>
            </a:r>
            <a:r>
              <a:rPr lang="en-US" b="1" dirty="0" smtClean="0">
                <a:latin typeface="Arial" pitchFamily="34" charset="0"/>
                <a:cs typeface="Arial" pitchFamily="34" charset="0"/>
              </a:rPr>
              <a:t> with </a:t>
            </a:r>
            <a:r>
              <a:rPr lang="en-US" b="1" dirty="0" smtClean="0">
                <a:latin typeface="Arial" pitchFamily="34" charset="0"/>
              </a:rPr>
              <a:t>key </a:t>
            </a:r>
            <a:r>
              <a:rPr lang="en-AU" b="1" i="1" dirty="0" smtClean="0">
                <a:latin typeface="Arial" pitchFamily="34" charset="0"/>
              </a:rPr>
              <a:t>K</a:t>
            </a:r>
            <a:r>
              <a:rPr lang="en-AU" b="1" baseline="-25000" dirty="0" smtClean="0">
                <a:latin typeface="Arial" pitchFamily="34" charset="0"/>
              </a:rPr>
              <a:t>i </a:t>
            </a:r>
            <a:r>
              <a:rPr lang="en-US" b="1" dirty="0" smtClean="0">
                <a:latin typeface="Arial" pitchFamily="34" charset="0"/>
                <a:cs typeface="Arial" pitchFamily="34" charset="0"/>
              </a:rPr>
              <a:t>. This 48-bit result passes through a substitution function comprising 8 S-boxes which each map 6 input bits to 4 output bits, producing a 32-bit output, which is then permuted by permutation P</a:t>
            </a:r>
            <a:r>
              <a:rPr lang="en-US" dirty="0" smtClean="0">
                <a:latin typeface="Arial" pitchFamily="34" charset="0"/>
                <a:cs typeface="Arial" pitchFamily="34" charset="0"/>
              </a:rPr>
              <a:t> as defined by Stallings Table 3.2d. </a:t>
            </a:r>
            <a:endParaRPr lang="en-AU" dirty="0" smtClean="0">
              <a:latin typeface="Arial" pitchFamily="34" charset="0"/>
              <a:cs typeface="Arial" pitchFamily="34" charset="0"/>
            </a:endParaRPr>
          </a:p>
        </p:txBody>
      </p:sp>
    </p:spTree>
    <p:extLst>
      <p:ext uri="{BB962C8B-B14F-4D97-AF65-F5344CB8AC3E}">
        <p14:creationId xmlns:p14="http://schemas.microsoft.com/office/powerpoint/2010/main" val="118390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930BDD1A-857A-4C79-B146-C165309FAC23}" type="slidenum">
              <a:rPr lang="en-AU"/>
              <a:pPr/>
              <a:t>21</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AU" dirty="0" smtClean="0">
                <a:latin typeface="Arial" pitchFamily="34" charset="0"/>
              </a:rPr>
              <a:t>The substitution consists of a set of eight S-boxes, each of which accepts 6 bits as input and produces 4 bits as output. These transformations are defined in Stallings Table 3.3, which is interpreted as follows: The first and last bits of the input to box S</a:t>
            </a:r>
            <a:r>
              <a:rPr lang="en-AU" i="1" dirty="0" smtClean="0">
                <a:latin typeface="Arial" pitchFamily="34" charset="0"/>
              </a:rPr>
              <a:t>i </a:t>
            </a:r>
            <a:r>
              <a:rPr lang="en-AU" dirty="0" smtClean="0">
                <a:latin typeface="Arial" pitchFamily="34" charset="0"/>
              </a:rPr>
              <a:t>form a 2-bit binary number to select one of four substitutions defined by the four rows in the table for S</a:t>
            </a:r>
            <a:r>
              <a:rPr lang="en-AU" i="1" dirty="0" smtClean="0">
                <a:latin typeface="Arial" pitchFamily="34" charset="0"/>
              </a:rPr>
              <a:t>i</a:t>
            </a:r>
            <a:r>
              <a:rPr lang="en-AU" dirty="0" smtClean="0">
                <a:latin typeface="Arial" pitchFamily="34" charset="0"/>
              </a:rPr>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pPr eaLnBrk="1" hangingPunct="1"/>
            <a:endParaRPr lang="en-AU" dirty="0" smtClean="0">
              <a:latin typeface="Arial" pitchFamily="34" charset="0"/>
            </a:endParaRPr>
          </a:p>
          <a:p>
            <a:pPr eaLnBrk="1" hangingPunct="1"/>
            <a:r>
              <a:rPr lang="en-AU" dirty="0" smtClean="0">
                <a:latin typeface="Arial" pitchFamily="34" charset="0"/>
              </a:rPr>
              <a:t>The example lists 8 6-bit values (</a:t>
            </a:r>
            <a:r>
              <a:rPr lang="en-AU" dirty="0" err="1" smtClean="0">
                <a:latin typeface="Arial" pitchFamily="34" charset="0"/>
              </a:rPr>
              <a:t>ie</a:t>
            </a:r>
            <a:r>
              <a:rPr lang="en-AU" dirty="0" smtClean="0">
                <a:latin typeface="Arial" pitchFamily="34" charset="0"/>
              </a:rPr>
              <a:t> 18 in hex is 011000 in binary, 09 hex is 001001 binary, 12 hex is 010010  binary, 3d hex is 111101 binary </a:t>
            </a:r>
            <a:r>
              <a:rPr lang="en-AU" dirty="0" err="1" smtClean="0">
                <a:latin typeface="Arial" pitchFamily="34" charset="0"/>
              </a:rPr>
              <a:t>etc</a:t>
            </a:r>
            <a:r>
              <a:rPr lang="en-AU" dirty="0" smtClean="0">
                <a:latin typeface="Arial" pitchFamily="34" charset="0"/>
              </a:rPr>
              <a:t>), each of which is replaced following the process detailed above using the appropriate S-box. </a:t>
            </a:r>
            <a:r>
              <a:rPr lang="en-AU" dirty="0" err="1" smtClean="0">
                <a:latin typeface="Arial" pitchFamily="34" charset="0"/>
              </a:rPr>
              <a:t>ie</a:t>
            </a:r>
            <a:endParaRPr lang="en-AU" dirty="0" smtClean="0">
              <a:latin typeface="Arial" pitchFamily="34" charset="0"/>
            </a:endParaRPr>
          </a:p>
          <a:p>
            <a:pPr eaLnBrk="1" hangingPunct="1"/>
            <a:r>
              <a:rPr lang="en-AU" dirty="0" smtClean="0">
                <a:latin typeface="Arial" pitchFamily="34" charset="0"/>
              </a:rPr>
              <a:t>S1(011000) lookup row 00 col 1100 in S1 to get 5</a:t>
            </a:r>
          </a:p>
          <a:p>
            <a:pPr eaLnBrk="1" hangingPunct="1"/>
            <a:r>
              <a:rPr lang="en-AU" dirty="0" smtClean="0">
                <a:latin typeface="Arial" pitchFamily="34" charset="0"/>
              </a:rPr>
              <a:t>S2(001001) lookup row 01 col 0100 in S2 to get 15 = f in hex</a:t>
            </a:r>
          </a:p>
          <a:p>
            <a:pPr eaLnBrk="1" hangingPunct="1"/>
            <a:r>
              <a:rPr lang="en-AU" dirty="0" smtClean="0">
                <a:latin typeface="Arial" pitchFamily="34" charset="0"/>
              </a:rPr>
              <a:t>S3(010010) lookup row 00 col 1001 in S3 to get 13 = d in hex</a:t>
            </a:r>
          </a:p>
          <a:p>
            <a:pPr eaLnBrk="1" hangingPunct="1"/>
            <a:r>
              <a:rPr lang="en-AU" dirty="0" smtClean="0">
                <a:latin typeface="Arial" pitchFamily="34" charset="0"/>
              </a:rPr>
              <a:t>S4(111101) lookup row 11 col 1110 in S4 to get 2 </a:t>
            </a:r>
            <a:r>
              <a:rPr lang="en-AU" dirty="0" err="1" smtClean="0">
                <a:latin typeface="Arial" pitchFamily="34" charset="0"/>
              </a:rPr>
              <a:t>etc</a:t>
            </a:r>
            <a:endParaRPr lang="en-AU" dirty="0" smtClean="0">
              <a:latin typeface="Arial" pitchFamily="34" charset="0"/>
            </a:endParaRPr>
          </a:p>
        </p:txBody>
      </p:sp>
    </p:spTree>
    <p:extLst>
      <p:ext uri="{BB962C8B-B14F-4D97-AF65-F5344CB8AC3E}">
        <p14:creationId xmlns:p14="http://schemas.microsoft.com/office/powerpoint/2010/main" val="147274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p>
            <a:fld id="{B6FAC46E-C3F4-43B4-BBFB-9AB17F21DA65}" type="slidenum">
              <a:rPr lang="en-AU"/>
              <a:pPr/>
              <a:t>4</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smtClean="0">
                <a:latin typeface="Arial" pitchFamily="34" charset="0"/>
              </a:rPr>
              <a:t>The objective of this chapter is to illustrate the principles of modern symmetric ciphers. For this purpose, we focus on the most widely used symmetric cipher: the Data Encryption Standard (DES). Although numerous symmetric ciphers have been developed since the introduction of DES, and although it is destined to be replaced by the Advanced Encryption Standard (AES), </a:t>
            </a:r>
            <a:r>
              <a:rPr lang="en-US" b="1" dirty="0" smtClean="0">
                <a:latin typeface="Arial" pitchFamily="34" charset="0"/>
              </a:rPr>
              <a:t>DES remains the most important such algorithm. </a:t>
            </a:r>
            <a:r>
              <a:rPr lang="en-US" dirty="0" smtClean="0">
                <a:latin typeface="Arial" pitchFamily="34" charset="0"/>
              </a:rPr>
              <a:t>Further, a detailed study of DES provides an understanding of the principles used in other symmetric ciphers. This chapter begins with a discussion of the general principles of symmetric block ciphers. </a:t>
            </a:r>
            <a:r>
              <a:rPr lang="en-US" b="1" dirty="0" smtClean="0">
                <a:latin typeface="Arial" pitchFamily="34" charset="0"/>
              </a:rPr>
              <a:t>Next, we cover full DES. Following this look at a specific algorithm, we return to a more general discussion of block cipher design.</a:t>
            </a:r>
            <a:endParaRPr lang="en-AU" b="1" dirty="0" smtClean="0">
              <a:latin typeface="Arial" pitchFamily="34" charset="0"/>
            </a:endParaRPr>
          </a:p>
        </p:txBody>
      </p:sp>
    </p:spTree>
    <p:extLst>
      <p:ext uri="{BB962C8B-B14F-4D97-AF65-F5344CB8AC3E}">
        <p14:creationId xmlns:p14="http://schemas.microsoft.com/office/powerpoint/2010/main" val="1072556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p>
            <a:fld id="{5AA61BA3-C2F7-4930-A245-E70F66671B50}" type="slidenum">
              <a:rPr lang="en-AU"/>
              <a:pPr/>
              <a:t>22</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AU" dirty="0" smtClean="0">
                <a:latin typeface="Arial" pitchFamily="34" charset="0"/>
                <a:cs typeface="Arial" pitchFamily="34" charset="0"/>
              </a:rPr>
              <a:t>The DES Key Schedule generates the </a:t>
            </a:r>
            <a:r>
              <a:rPr lang="en-AU" dirty="0" err="1" smtClean="0">
                <a:latin typeface="Arial" pitchFamily="34" charset="0"/>
                <a:cs typeface="Arial" pitchFamily="34" charset="0"/>
              </a:rPr>
              <a:t>subkeys</a:t>
            </a:r>
            <a:r>
              <a:rPr lang="en-AU" dirty="0" smtClean="0">
                <a:latin typeface="Arial" pitchFamily="34" charset="0"/>
                <a:cs typeface="Arial" pitchFamily="34" charset="0"/>
              </a:rPr>
              <a:t> needed for each data encryption round. A 64-bit </a:t>
            </a:r>
            <a:r>
              <a:rPr lang="en-US" dirty="0" smtClean="0">
                <a:latin typeface="Arial" pitchFamily="34" charset="0"/>
                <a:cs typeface="Arial" pitchFamily="34" charset="0"/>
              </a:rPr>
              <a:t>key is used as input to the algorithm, though every eighth bit is ignored, as indicated by the lack of shading in Table 3.4a. It is first processed by Permuted Choice One (Stallings Table 3.4b). The resulting 56-bit key is then treated as two 28-bit quantities C &amp; D. In each round, these are separately processed through a circular left shift (rotation) of 1 or 2 bits as shown in Stallings Table 3.4d. These shifted values serve as input to the next round of the key schedule. They also serve as input to Permuted Choice Two (Stallings Table 3.4c), which produces a 48-bit output that serves as input to the round function F.</a:t>
            </a:r>
            <a:endParaRPr lang="en-AU" dirty="0" smtClean="0">
              <a:latin typeface="Arial" pitchFamily="34" charset="0"/>
              <a:cs typeface="Arial" pitchFamily="34" charset="0"/>
            </a:endParaRPr>
          </a:p>
          <a:p>
            <a:pPr eaLnBrk="1" hangingPunct="1"/>
            <a:endParaRPr lang="en-AU" dirty="0" smtClean="0">
              <a:latin typeface="Arial" pitchFamily="34" charset="0"/>
              <a:cs typeface="Arial" pitchFamily="34" charset="0"/>
            </a:endParaRPr>
          </a:p>
          <a:p>
            <a:pPr eaLnBrk="1" hangingPunct="1"/>
            <a:r>
              <a:rPr lang="en-AU" b="1" dirty="0" smtClean="0">
                <a:latin typeface="Arial" pitchFamily="34" charset="0"/>
                <a:cs typeface="Arial" pitchFamily="34" charset="0"/>
              </a:rPr>
              <a:t>The 56 bit key size comes from security considerations as we know now. It was big enough so that an exhaustive key search was about as hard as the best direct attack (a form of differential cryptanalysis called a T-attack, known by the IBM &amp; NSA researchers), but no bigger.</a:t>
            </a:r>
            <a:r>
              <a:rPr lang="en-AU" dirty="0" smtClean="0">
                <a:latin typeface="Arial" pitchFamily="34" charset="0"/>
                <a:cs typeface="Arial" pitchFamily="34" charset="0"/>
              </a:rPr>
              <a:t> </a:t>
            </a:r>
            <a:r>
              <a:rPr lang="en-AU" b="1" dirty="0" smtClean="0">
                <a:latin typeface="Arial" pitchFamily="34" charset="0"/>
                <a:cs typeface="Arial" pitchFamily="34" charset="0"/>
              </a:rPr>
              <a:t>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a:t>
            </a:r>
            <a:r>
              <a:rPr lang="en-AU" dirty="0" smtClean="0">
                <a:latin typeface="Arial" pitchFamily="34" charset="0"/>
                <a:cs typeface="Arial" pitchFamily="34" charset="0"/>
              </a:rPr>
              <a:t> </a:t>
            </a:r>
            <a:endParaRPr lang="en-US" dirty="0" smtClean="0">
              <a:latin typeface="Arial" pitchFamily="34" charset="0"/>
              <a:cs typeface="Arial" pitchFamily="34" charset="0"/>
            </a:endParaRPr>
          </a:p>
          <a:p>
            <a:pPr eaLnBrk="1" hangingPunct="1"/>
            <a:endParaRPr lang="en-AU" dirty="0" smtClean="0">
              <a:latin typeface="Arial" pitchFamily="34" charset="0"/>
              <a:cs typeface="Arial" pitchFamily="34" charset="0"/>
            </a:endParaRPr>
          </a:p>
        </p:txBody>
      </p:sp>
    </p:spTree>
    <p:extLst>
      <p:ext uri="{BB962C8B-B14F-4D97-AF65-F5344CB8AC3E}">
        <p14:creationId xmlns:p14="http://schemas.microsoft.com/office/powerpoint/2010/main" val="457942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p:spPr>
        <p:txBody>
          <a:bodyPr/>
          <a:lstStyle/>
          <a:p>
            <a:fld id="{902AC292-B0A9-44B4-84B7-C8C53AE82F0A}" type="slidenum">
              <a:rPr lang="en-AU"/>
              <a:pPr/>
              <a:t>23</a:t>
            </a:fld>
            <a:endParaRPr lang="en-AU"/>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As with any Feistel cipher, DES decryption uses the same algorithm as encryption except that the subkeys are used in reverse order SK16 .. SK1.</a:t>
            </a:r>
          </a:p>
          <a:p>
            <a:pPr eaLnBrk="1" hangingPunct="1"/>
            <a:r>
              <a:rPr lang="en-US" smtClean="0">
                <a:latin typeface="Arial" pitchFamily="34" charset="0"/>
                <a:cs typeface="Arial" pitchFamily="34" charset="0"/>
              </a:rPr>
              <a:t>If you trace through the DES overview diagram can see how each decryption step top to bottom with reversed subkeys, undoes the equivalent encryption step moving from bottom to top.</a:t>
            </a:r>
          </a:p>
        </p:txBody>
      </p:sp>
    </p:spTree>
    <p:extLst>
      <p:ext uri="{BB962C8B-B14F-4D97-AF65-F5344CB8AC3E}">
        <p14:creationId xmlns:p14="http://schemas.microsoft.com/office/powerpoint/2010/main" val="53299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p:spPr>
        <p:txBody>
          <a:bodyPr/>
          <a:lstStyle/>
          <a:p>
            <a:pPr eaLnBrk="1" hangingPunct="1"/>
            <a:r>
              <a:rPr lang="en-US" smtClean="0">
                <a:latin typeface="Arial" pitchFamily="34" charset="0"/>
              </a:rPr>
              <a:t>Can now work through an example, and consider some of its implications. In this example, the plaintext is a hexadecimal palindrome, with:  </a:t>
            </a:r>
          </a:p>
          <a:p>
            <a:pPr eaLnBrk="1" hangingPunct="1"/>
            <a:r>
              <a:rPr lang="en-US" smtClean="0">
                <a:latin typeface="Arial" pitchFamily="34" charset="0"/>
              </a:rPr>
              <a:t>Plaintext: 02468aceeca86420</a:t>
            </a:r>
          </a:p>
          <a:p>
            <a:pPr eaLnBrk="1" hangingPunct="1"/>
            <a:r>
              <a:rPr lang="en-US" smtClean="0">
                <a:latin typeface="Arial" pitchFamily="34" charset="0"/>
              </a:rPr>
              <a:t>Key: 0f1571c947d9e859</a:t>
            </a:r>
          </a:p>
          <a:p>
            <a:pPr eaLnBrk="1" hangingPunct="1"/>
            <a:r>
              <a:rPr lang="en-US" smtClean="0">
                <a:latin typeface="Arial" pitchFamily="34" charset="0"/>
              </a:rPr>
              <a:t>Ciphertext: da02ce3a89ecac3b</a:t>
            </a:r>
          </a:p>
          <a:p>
            <a:pPr eaLnBrk="1" hangingPunct="1"/>
            <a:r>
              <a:rPr lang="en-US" smtClean="0">
                <a:latin typeface="Arial" pitchFamily="34" charset="0"/>
              </a:rPr>
              <a:t>Table 3.5 shows the progression of the algorithm. The first row shows the 32-bit values of the left and right halves of data after the initial permutation. The next 16 rows show the results after each round. Also shown is the value of the 48-bit subkey generated for each round. The final row shows the left and right-hand values after the inverse initial permutation. These two values combined form the ciphertext. </a:t>
            </a:r>
          </a:p>
        </p:txBody>
      </p:sp>
      <p:sp>
        <p:nvSpPr>
          <p:cNvPr id="61444" name="Slide Number Placeholder 3"/>
          <p:cNvSpPr>
            <a:spLocks noGrp="1"/>
          </p:cNvSpPr>
          <p:nvPr>
            <p:ph type="sldNum" sz="quarter" idx="5"/>
          </p:nvPr>
        </p:nvSpPr>
        <p:spPr>
          <a:noFill/>
        </p:spPr>
        <p:txBody>
          <a:bodyPr/>
          <a:lstStyle/>
          <a:p>
            <a:fld id="{4D5CDC08-92F4-40DE-AA55-AA7B461A553E}" type="slidenum">
              <a:rPr lang="en-AU"/>
              <a:pPr/>
              <a:t>24</a:t>
            </a:fld>
            <a:endParaRPr lang="en-AU"/>
          </a:p>
        </p:txBody>
      </p:sp>
    </p:spTree>
    <p:extLst>
      <p:ext uri="{BB962C8B-B14F-4D97-AF65-F5344CB8AC3E}">
        <p14:creationId xmlns:p14="http://schemas.microsoft.com/office/powerpoint/2010/main" val="295746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pPr eaLnBrk="1" hangingPunct="1"/>
            <a:r>
              <a:rPr lang="en-US" dirty="0" smtClean="0">
                <a:latin typeface="Arial" pitchFamily="34" charset="0"/>
              </a:rPr>
              <a:t>A desirable property of any encryption algorithm is that </a:t>
            </a:r>
            <a:r>
              <a:rPr lang="en-US" b="1" dirty="0" smtClean="0">
                <a:latin typeface="Arial" pitchFamily="34" charset="0"/>
              </a:rPr>
              <a:t>a small change in either the plaintext or the key should produce a significant change in the </a:t>
            </a:r>
            <a:r>
              <a:rPr lang="en-US" b="1" dirty="0" err="1" smtClean="0">
                <a:latin typeface="Arial" pitchFamily="34" charset="0"/>
              </a:rPr>
              <a:t>ciphertext</a:t>
            </a:r>
            <a:r>
              <a:rPr lang="en-US" b="1" dirty="0" smtClean="0">
                <a:latin typeface="Arial" pitchFamily="34" charset="0"/>
              </a:rPr>
              <a:t>. In particular, a change in one bit of the plaintext or one bit of the key should produce a change in many bits of the </a:t>
            </a:r>
            <a:r>
              <a:rPr lang="en-US" b="1" dirty="0" err="1" smtClean="0">
                <a:latin typeface="Arial" pitchFamily="34" charset="0"/>
              </a:rPr>
              <a:t>ciphertext</a:t>
            </a:r>
            <a:r>
              <a:rPr lang="en-US" b="1" dirty="0" smtClean="0">
                <a:latin typeface="Arial" pitchFamily="34" charset="0"/>
              </a:rPr>
              <a:t>. This is referred to as the avalanche effect</a:t>
            </a:r>
            <a:r>
              <a:rPr lang="en-US" dirty="0" smtClean="0">
                <a:latin typeface="Arial" pitchFamily="34" charset="0"/>
              </a:rPr>
              <a:t>. Using the example from Table 3.5, Table 3.6 shows the result when the fourth bit of the plaintext is changed, so that the plaintext is 12468aceeca86420. The second column of the table shows the intermediate 64-bit values at the end of each round for the two plaintexts. The third column shows the number of bits that differ between the two intermediate values. The table shows that after just three rounds, 18 bits differ between the two blocks. On completion, the two </a:t>
            </a:r>
            <a:r>
              <a:rPr lang="en-US" dirty="0" err="1" smtClean="0">
                <a:latin typeface="Arial" pitchFamily="34" charset="0"/>
              </a:rPr>
              <a:t>ciphertexts</a:t>
            </a:r>
            <a:r>
              <a:rPr lang="en-US" dirty="0" smtClean="0">
                <a:latin typeface="Arial" pitchFamily="34" charset="0"/>
              </a:rPr>
              <a:t> differ in 32 bit positions. Table 3.7 in the text shows a similar test using the original plaintext of with two keys that differ in only the fourth bit position. Again, the results show that about half of the bits in the </a:t>
            </a:r>
            <a:r>
              <a:rPr lang="en-US" dirty="0" err="1" smtClean="0">
                <a:latin typeface="Arial" pitchFamily="34" charset="0"/>
              </a:rPr>
              <a:t>ciphertext</a:t>
            </a:r>
            <a:r>
              <a:rPr lang="en-US" dirty="0" smtClean="0">
                <a:latin typeface="Arial" pitchFamily="34" charset="0"/>
              </a:rPr>
              <a:t> differ and that the avalanche effect is pronounced after just a few rounds.</a:t>
            </a:r>
          </a:p>
        </p:txBody>
      </p:sp>
      <p:sp>
        <p:nvSpPr>
          <p:cNvPr id="63492" name="Slide Number Placeholder 3"/>
          <p:cNvSpPr>
            <a:spLocks noGrp="1"/>
          </p:cNvSpPr>
          <p:nvPr>
            <p:ph type="sldNum" sz="quarter" idx="5"/>
          </p:nvPr>
        </p:nvSpPr>
        <p:spPr>
          <a:noFill/>
        </p:spPr>
        <p:txBody>
          <a:bodyPr/>
          <a:lstStyle/>
          <a:p>
            <a:fld id="{2033E613-204D-401A-8BE7-A605D3187F53}" type="slidenum">
              <a:rPr lang="en-AU"/>
              <a:pPr/>
              <a:t>25</a:t>
            </a:fld>
            <a:endParaRPr lang="en-AU"/>
          </a:p>
        </p:txBody>
      </p:sp>
    </p:spTree>
    <p:extLst>
      <p:ext uri="{BB962C8B-B14F-4D97-AF65-F5344CB8AC3E}">
        <p14:creationId xmlns:p14="http://schemas.microsoft.com/office/powerpoint/2010/main" val="1336905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p:spPr>
        <p:txBody>
          <a:bodyPr/>
          <a:lstStyle/>
          <a:p>
            <a:fld id="{D8CC8BDB-B2B1-42E8-B793-82BC1CF13D7E}" type="slidenum">
              <a:rPr lang="en-AU"/>
              <a:pPr/>
              <a:t>26</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DES exhibits a strong avalanche effect, as may be seen in Stallings Table 3.5.</a:t>
            </a:r>
          </a:p>
        </p:txBody>
      </p:sp>
    </p:spTree>
    <p:extLst>
      <p:ext uri="{BB962C8B-B14F-4D97-AF65-F5344CB8AC3E}">
        <p14:creationId xmlns:p14="http://schemas.microsoft.com/office/powerpoint/2010/main" val="241625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454D137C-36B7-45AE-BD31-CEC920E1F75D}" type="slidenum">
              <a:rPr lang="en-AU"/>
              <a:pPr/>
              <a:t>27</a:t>
            </a:fld>
            <a:endParaRPr lang="en-AU"/>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Since its adoption as a federal standard, there have been lingering concerns about the level of security provided by DES </a:t>
            </a:r>
            <a:r>
              <a:rPr lang="en-US" b="1" dirty="0" smtClean="0">
                <a:latin typeface="Arial" pitchFamily="34" charset="0"/>
                <a:cs typeface="Arial" pitchFamily="34" charset="0"/>
              </a:rPr>
              <a:t>in two areas: key size and the nature of the algorithm</a:t>
            </a:r>
            <a:r>
              <a:rPr lang="en-US" dirty="0" smtClean="0">
                <a:latin typeface="Arial" pitchFamily="34" charset="0"/>
                <a:cs typeface="Arial" pitchFamily="34" charset="0"/>
              </a:rPr>
              <a:t>.</a:t>
            </a:r>
            <a:endParaRPr lang="en-AU" dirty="0" smtClean="0">
              <a:latin typeface="Arial" pitchFamily="34" charset="0"/>
              <a:cs typeface="Arial" pitchFamily="34" charset="0"/>
            </a:endParaRPr>
          </a:p>
          <a:p>
            <a:pPr eaLnBrk="1" hangingPunct="1"/>
            <a:r>
              <a:rPr lang="en-US" dirty="0" smtClean="0">
                <a:latin typeface="Arial" pitchFamily="34" charset="0"/>
                <a:cs typeface="Arial" pitchFamily="34" charset="0"/>
              </a:rPr>
              <a:t>With a key length of 56 bits, there are 2</a:t>
            </a:r>
            <a:r>
              <a:rPr lang="en-US" baseline="30000" dirty="0" smtClean="0">
                <a:latin typeface="Arial" pitchFamily="34" charset="0"/>
                <a:cs typeface="Arial" pitchFamily="34" charset="0"/>
              </a:rPr>
              <a:t>56</a:t>
            </a:r>
            <a:r>
              <a:rPr lang="en-US" dirty="0" smtClean="0">
                <a:latin typeface="Arial" pitchFamily="34" charset="0"/>
                <a:cs typeface="Arial" pitchFamily="34" charset="0"/>
              </a:rPr>
              <a:t> possible keys, which is approximately 7.2*10</a:t>
            </a:r>
            <a:r>
              <a:rPr lang="en-US" baseline="30000" dirty="0" smtClean="0">
                <a:latin typeface="Arial" pitchFamily="34" charset="0"/>
                <a:cs typeface="Arial" pitchFamily="34" charset="0"/>
              </a:rPr>
              <a:t>16</a:t>
            </a:r>
            <a:r>
              <a:rPr lang="en-US" dirty="0" smtClean="0">
                <a:latin typeface="Arial" pitchFamily="34" charset="0"/>
                <a:cs typeface="Arial" pitchFamily="34" charset="0"/>
              </a:rPr>
              <a:t> keys. Thus a brute-force attack appeared impractical. </a:t>
            </a:r>
            <a:endParaRPr lang="en-AU" dirty="0" smtClean="0">
              <a:latin typeface="Arial" pitchFamily="34" charset="0"/>
              <a:cs typeface="Arial" pitchFamily="34" charset="0"/>
            </a:endParaRPr>
          </a:p>
          <a:p>
            <a:pPr eaLnBrk="1" hangingPunct="1"/>
            <a:r>
              <a:rPr lang="en-AU" dirty="0" smtClean="0">
                <a:latin typeface="Arial" pitchFamily="34" charset="0"/>
                <a:cs typeface="Arial" pitchFamily="34" charset="0"/>
              </a:rPr>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pPr eaLnBrk="1" hangingPunct="1"/>
            <a:r>
              <a:rPr lang="en-AU" dirty="0" smtClean="0">
                <a:latin typeface="Arial" pitchFamily="34" charset="0"/>
                <a:cs typeface="Arial" pitchFamily="34" charset="0"/>
              </a:rPr>
              <a:t>There have been other demonstrated breaks of the DES using both large networks of computers &amp; dedicated h/w, including: </a:t>
            </a:r>
          </a:p>
          <a:p>
            <a:pPr eaLnBrk="1" hangingPunct="1"/>
            <a:r>
              <a:rPr lang="en-AU" dirty="0" smtClean="0">
                <a:latin typeface="Arial" pitchFamily="34" charset="0"/>
                <a:cs typeface="Arial" pitchFamily="34" charset="0"/>
              </a:rPr>
              <a:t>- 1997 on a large network of computers in a few months </a:t>
            </a:r>
          </a:p>
          <a:p>
            <a:pPr eaLnBrk="1" hangingPunct="1"/>
            <a:r>
              <a:rPr lang="en-AU" dirty="0" smtClean="0">
                <a:latin typeface="Arial" pitchFamily="34" charset="0"/>
                <a:cs typeface="Arial" pitchFamily="34" charset="0"/>
              </a:rPr>
              <a:t>- 1998 on dedicated h/w (EFF) in a few days </a:t>
            </a:r>
          </a:p>
          <a:p>
            <a:pPr eaLnBrk="1" hangingPunct="1"/>
            <a:r>
              <a:rPr lang="en-AU" dirty="0" smtClean="0">
                <a:latin typeface="Arial" pitchFamily="34" charset="0"/>
                <a:cs typeface="Arial" pitchFamily="34" charset="0"/>
              </a:rPr>
              <a:t>- 1999 above combined in 22hrs!</a:t>
            </a:r>
          </a:p>
          <a:p>
            <a:pPr eaLnBrk="1" hangingPunct="1"/>
            <a:r>
              <a:rPr lang="en-US" dirty="0" smtClean="0">
                <a:latin typeface="Arial" pitchFamily="34" charset="0"/>
                <a:cs typeface="Arial" pitchFamily="34" charset="0"/>
              </a:rPr>
              <a:t>It is important to note that there is more to a key-search attack than simply running through all possible keys. Unless known plaintext is provided, the analyst must be able to recognize plaintext as plaintext.</a:t>
            </a:r>
          </a:p>
          <a:p>
            <a:pPr eaLnBrk="1" hangingPunct="1"/>
            <a:r>
              <a:rPr lang="en-US" dirty="0" smtClean="0">
                <a:latin typeface="Arial" pitchFamily="34" charset="0"/>
                <a:cs typeface="Arial" pitchFamily="34" charset="0"/>
              </a:rPr>
              <a:t>Clearly must now consider alternatives to DES, the </a:t>
            </a:r>
            <a:r>
              <a:rPr lang="en-US" b="1" dirty="0" smtClean="0">
                <a:latin typeface="Arial" pitchFamily="34" charset="0"/>
                <a:cs typeface="Arial" pitchFamily="34" charset="0"/>
              </a:rPr>
              <a:t>most important of which are AES and triple DES.</a:t>
            </a:r>
            <a:endParaRPr lang="en-AU" b="1" dirty="0" smtClean="0">
              <a:latin typeface="Arial" pitchFamily="34" charset="0"/>
              <a:cs typeface="Arial" pitchFamily="34" charset="0"/>
            </a:endParaRPr>
          </a:p>
          <a:p>
            <a:pPr eaLnBrk="1" hangingPunct="1"/>
            <a:endParaRPr lang="en-AU" dirty="0" smtClean="0">
              <a:latin typeface="Arial" pitchFamily="34" charset="0"/>
              <a:cs typeface="Arial" pitchFamily="34" charset="0"/>
            </a:endParaRPr>
          </a:p>
        </p:txBody>
      </p:sp>
    </p:spTree>
    <p:extLst>
      <p:ext uri="{BB962C8B-B14F-4D97-AF65-F5344CB8AC3E}">
        <p14:creationId xmlns:p14="http://schemas.microsoft.com/office/powerpoint/2010/main" val="108639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p:spPr>
        <p:txBody>
          <a:bodyPr/>
          <a:lstStyle/>
          <a:p>
            <a:fld id="{9EE46C74-1FBA-4D93-8C5C-9D2259D6B059}" type="slidenum">
              <a:rPr lang="en-AU"/>
              <a:pPr/>
              <a:t>28</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Another concern is the possibility that cryptanalysis is possible by exploiting the characteristics of the DES algorithm. </a:t>
            </a:r>
            <a:r>
              <a:rPr lang="en-US" b="1" dirty="0" smtClean="0">
                <a:latin typeface="Arial" pitchFamily="34" charset="0"/>
                <a:cs typeface="Arial" pitchFamily="34" charset="0"/>
              </a:rPr>
              <a:t>The focus of concern has been on the eight substitution tables, or S-boxes, that are used in each iteration</a:t>
            </a:r>
            <a:r>
              <a:rPr lang="en-US" dirty="0" smtClean="0">
                <a:latin typeface="Arial" pitchFamily="34" charset="0"/>
                <a:cs typeface="Arial" pitchFamily="34" charset="0"/>
              </a:rPr>
              <a:t>. These techniques </a:t>
            </a:r>
            <a:r>
              <a:rPr lang="en-AU" dirty="0" smtClean="0">
                <a:latin typeface="Arial" pitchFamily="34" charset="0"/>
                <a:cs typeface="Arial" pitchFamily="34" charset="0"/>
              </a:rPr>
              <a:t>utilise some deep structure of the cipher by gathering information about encryptions so that eventually you can recover some/all of the sub-key bits, and then exhaustively search for the rest if necessary. Generally these are statistical attacks which depend on the amount of information gathered for their likelihood of success. Attacks of this form include differential cryptanalysis. linear cryptanalysis, and related key attacks.</a:t>
            </a:r>
          </a:p>
        </p:txBody>
      </p:sp>
    </p:spTree>
    <p:extLst>
      <p:ext uri="{BB962C8B-B14F-4D97-AF65-F5344CB8AC3E}">
        <p14:creationId xmlns:p14="http://schemas.microsoft.com/office/powerpoint/2010/main" val="534657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1AEA37EC-453B-4761-A5DF-810617B8DC98}" type="slidenum">
              <a:rPr lang="en-AU"/>
              <a:pPr/>
              <a:t>29</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We will discuss timing attacks in more detail later, as they relate to public-key algorithms. However, the issue may also be relevant for symmetric ciphers. A timing attack is one in which information about the key or the plaintext is obtained by observing how long it takes a given implementation to perform decryptions on various ciphertexts. A timing attack exploits the fact that an encryption or decryption algorithm often takes slightly different amounts of time on different inputs. The AES analysis process has highlighted this attack approach, and showed that it is a concern particularly with smartcard implementations, though DES appears to be fairly resistant to a successful timing attack.</a:t>
            </a:r>
            <a:endParaRPr lang="en-AU" smtClean="0">
              <a:latin typeface="Arial" pitchFamily="34" charset="0"/>
              <a:cs typeface="Arial" pitchFamily="34" charset="0"/>
            </a:endParaRPr>
          </a:p>
        </p:txBody>
      </p:sp>
    </p:spTree>
    <p:extLst>
      <p:ext uri="{BB962C8B-B14F-4D97-AF65-F5344CB8AC3E}">
        <p14:creationId xmlns:p14="http://schemas.microsoft.com/office/powerpoint/2010/main" val="910048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CD78CD69-B619-4390-ACF9-54DA66B0AB51}" type="slidenum">
              <a:rPr lang="en-AU"/>
              <a:pPr/>
              <a:t>30</a:t>
            </a:fld>
            <a:endParaRPr lang="en-AU"/>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Although much progress has been made in designing block ciphers that are cryptographically strong, the basic principles have not changed all that much since the work of </a:t>
            </a:r>
            <a:r>
              <a:rPr lang="en-US" dirty="0" err="1" smtClean="0">
                <a:latin typeface="Arial" pitchFamily="34" charset="0"/>
                <a:cs typeface="Arial" pitchFamily="34" charset="0"/>
              </a:rPr>
              <a:t>Feistel</a:t>
            </a:r>
            <a:r>
              <a:rPr lang="en-US" dirty="0" smtClean="0">
                <a:latin typeface="Arial" pitchFamily="34" charset="0"/>
                <a:cs typeface="Arial" pitchFamily="34" charset="0"/>
              </a:rPr>
              <a:t> and the DES design team in the early 1970s. Some of the criteria used in the design of DES were reported in [COPP94], and focused on the design of the S-boxes and on the P function that distributes the output of the S boxes, as summarized above. See text for further details.</a:t>
            </a:r>
          </a:p>
        </p:txBody>
      </p:sp>
    </p:spTree>
    <p:extLst>
      <p:ext uri="{BB962C8B-B14F-4D97-AF65-F5344CB8AC3E}">
        <p14:creationId xmlns:p14="http://schemas.microsoft.com/office/powerpoint/2010/main" val="807395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p>
            <a:fld id="{4E9B7409-2976-4618-BD29-841682616990}" type="slidenum">
              <a:rPr lang="en-AU"/>
              <a:pPr/>
              <a:t>31</a:t>
            </a:fld>
            <a:endParaRPr lang="en-AU"/>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z="1100" dirty="0" smtClean="0">
                <a:latin typeface="Arial" pitchFamily="34" charset="0"/>
                <a:cs typeface="Arial" pitchFamily="34" charset="0"/>
              </a:rPr>
              <a:t>The cryptographic strength of a </a:t>
            </a:r>
            <a:r>
              <a:rPr lang="en-US" sz="1100" dirty="0" err="1" smtClean="0">
                <a:latin typeface="Arial" pitchFamily="34" charset="0"/>
                <a:cs typeface="Arial" pitchFamily="34" charset="0"/>
              </a:rPr>
              <a:t>Feistel</a:t>
            </a:r>
            <a:r>
              <a:rPr lang="en-US" sz="1100" dirty="0" smtClean="0">
                <a:latin typeface="Arial" pitchFamily="34" charset="0"/>
                <a:cs typeface="Arial" pitchFamily="34" charset="0"/>
              </a:rPr>
              <a:t> cipher derives from three aspects of the design: the number of rounds, the function F, and the key schedule algorithm. Briefly discuss these.</a:t>
            </a:r>
          </a:p>
          <a:p>
            <a:pPr eaLnBrk="1" hangingPunct="1"/>
            <a:r>
              <a:rPr lang="en-US" sz="1100" dirty="0" smtClean="0">
                <a:latin typeface="Arial" pitchFamily="34" charset="0"/>
                <a:cs typeface="Arial" pitchFamily="34" charset="0"/>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p>
          <a:p>
            <a:pPr eaLnBrk="1" hangingPunct="1"/>
            <a:r>
              <a:rPr lang="en-US" sz="1100" dirty="0" smtClean="0">
                <a:latin typeface="Arial" pitchFamily="34" charset="0"/>
                <a:cs typeface="Arial" pitchFamily="34" charset="0"/>
              </a:rPr>
              <a:t>The function F provides the element of confusion in a </a:t>
            </a:r>
            <a:r>
              <a:rPr lang="en-US" sz="1100" dirty="0" err="1" smtClean="0">
                <a:latin typeface="Arial" pitchFamily="34" charset="0"/>
                <a:cs typeface="Arial" pitchFamily="34" charset="0"/>
              </a:rPr>
              <a:t>Feistel</a:t>
            </a:r>
            <a:r>
              <a:rPr lang="en-US" sz="1100" dirty="0" smtClean="0">
                <a:latin typeface="Arial" pitchFamily="34" charset="0"/>
                <a:cs typeface="Arial" pitchFamily="34" charset="0"/>
              </a:rPr>
              <a:t>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p>
          <a:p>
            <a:pPr eaLnBrk="1" hangingPunct="1"/>
            <a:r>
              <a:rPr lang="en-US" sz="1100" dirty="0" smtClean="0">
                <a:latin typeface="Arial" pitchFamily="34" charset="0"/>
                <a:cs typeface="Arial" pitchFamily="34" charset="0"/>
              </a:rPr>
              <a:t>A final area of block cipher design, and one that has received less attention than S-box design, is the key schedule algorithm. With any </a:t>
            </a:r>
            <a:r>
              <a:rPr lang="en-US" sz="1100" dirty="0" err="1" smtClean="0">
                <a:latin typeface="Arial" pitchFamily="34" charset="0"/>
                <a:cs typeface="Arial" pitchFamily="34" charset="0"/>
              </a:rPr>
              <a:t>Feistel</a:t>
            </a:r>
            <a:r>
              <a:rPr lang="en-US" sz="1100" dirty="0" smtClean="0">
                <a:latin typeface="Arial" pitchFamily="34" charset="0"/>
                <a:cs typeface="Arial" pitchFamily="34" charset="0"/>
              </a:rPr>
              <a:t> block cipher, the key schedule is used to generate a </a:t>
            </a:r>
            <a:r>
              <a:rPr lang="en-US" sz="1100" dirty="0" err="1" smtClean="0">
                <a:latin typeface="Arial" pitchFamily="34" charset="0"/>
                <a:cs typeface="Arial" pitchFamily="34" charset="0"/>
              </a:rPr>
              <a:t>subkey</a:t>
            </a:r>
            <a:r>
              <a:rPr lang="en-US" sz="1100" dirty="0" smtClean="0">
                <a:latin typeface="Arial" pitchFamily="34" charset="0"/>
                <a:cs typeface="Arial" pitchFamily="34" charset="0"/>
              </a:rPr>
              <a:t> for each round. Would like to select </a:t>
            </a:r>
            <a:r>
              <a:rPr lang="en-US" sz="1100" dirty="0" err="1" smtClean="0">
                <a:latin typeface="Arial" pitchFamily="34" charset="0"/>
                <a:cs typeface="Arial" pitchFamily="34" charset="0"/>
              </a:rPr>
              <a:t>subkeys</a:t>
            </a:r>
            <a:r>
              <a:rPr lang="en-US" sz="1100" dirty="0" smtClean="0">
                <a:latin typeface="Arial" pitchFamily="34" charset="0"/>
                <a:cs typeface="Arial" pitchFamily="34" charset="0"/>
              </a:rPr>
              <a:t> to maximize the difficulty of deducing individual </a:t>
            </a:r>
            <a:r>
              <a:rPr lang="en-US" sz="1100" dirty="0" err="1" smtClean="0">
                <a:latin typeface="Arial" pitchFamily="34" charset="0"/>
                <a:cs typeface="Arial" pitchFamily="34" charset="0"/>
              </a:rPr>
              <a:t>subkeys</a:t>
            </a:r>
            <a:r>
              <a:rPr lang="en-US" sz="1100" dirty="0" smtClean="0">
                <a:latin typeface="Arial" pitchFamily="34" charset="0"/>
                <a:cs typeface="Arial" pitchFamily="34" charset="0"/>
              </a:rPr>
              <a:t> and the difficulty of working back to the main key. The key schedule should guarantee key/</a:t>
            </a:r>
            <a:r>
              <a:rPr lang="en-US" sz="1100" dirty="0" err="1" smtClean="0">
                <a:latin typeface="Arial" pitchFamily="34" charset="0"/>
                <a:cs typeface="Arial" pitchFamily="34" charset="0"/>
              </a:rPr>
              <a:t>ciphertext</a:t>
            </a:r>
            <a:r>
              <a:rPr lang="en-US" sz="1100" dirty="0" smtClean="0">
                <a:latin typeface="Arial" pitchFamily="34" charset="0"/>
                <a:cs typeface="Arial" pitchFamily="34" charset="0"/>
              </a:rPr>
              <a:t> Strict Avalanche Criterion and Bit Independence Criterion. </a:t>
            </a:r>
          </a:p>
          <a:p>
            <a:pPr eaLnBrk="1" hangingPunct="1"/>
            <a:endParaRPr lang="en-US" sz="1100" dirty="0" smtClean="0">
              <a:latin typeface="Arial" pitchFamily="34" charset="0"/>
              <a:cs typeface="Arial" pitchFamily="34" charset="0"/>
            </a:endParaRPr>
          </a:p>
        </p:txBody>
      </p:sp>
    </p:spTree>
    <p:extLst>
      <p:ext uri="{BB962C8B-B14F-4D97-AF65-F5344CB8AC3E}">
        <p14:creationId xmlns:p14="http://schemas.microsoft.com/office/powerpoint/2010/main" val="209440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fld id="{EF93DDA7-1886-4CBF-96B3-71B78827AD3A}" type="slidenum">
              <a:rPr lang="en-AU"/>
              <a:pPr/>
              <a:t>5</a:t>
            </a:fld>
            <a:endParaRPr lang="en-AU"/>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AU" smtClean="0">
                <a:latin typeface="Arial" pitchFamily="34" charset="0"/>
              </a:rPr>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p>
        </p:txBody>
      </p:sp>
    </p:spTree>
    <p:extLst>
      <p:ext uri="{BB962C8B-B14F-4D97-AF65-F5344CB8AC3E}">
        <p14:creationId xmlns:p14="http://schemas.microsoft.com/office/powerpoint/2010/main" val="480572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p:spPr>
        <p:txBody>
          <a:bodyPr/>
          <a:lstStyle/>
          <a:p>
            <a:fld id="{090AB3E9-53E7-4468-BE14-9C3FDAA4CFA4}" type="slidenum">
              <a:rPr lang="en-AU"/>
              <a:pPr/>
              <a:t>32</a:t>
            </a:fld>
            <a:endParaRPr lang="en-AU"/>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latin typeface="Arial" pitchFamily="34" charset="0"/>
              </a:rPr>
              <a:t>Chapter 3 summary.</a:t>
            </a:r>
          </a:p>
        </p:txBody>
      </p:sp>
    </p:spTree>
    <p:extLst>
      <p:ext uri="{BB962C8B-B14F-4D97-AF65-F5344CB8AC3E}">
        <p14:creationId xmlns:p14="http://schemas.microsoft.com/office/powerpoint/2010/main" val="122204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smtClean="0">
                <a:latin typeface="Arial" pitchFamily="34" charset="0"/>
              </a:rPr>
              <a:t>A block cipher is one in which a block of plaintext is treated as a whole and used to produce a </a:t>
            </a:r>
            <a:r>
              <a:rPr lang="en-US" dirty="0" err="1" smtClean="0">
                <a:latin typeface="Arial" pitchFamily="34" charset="0"/>
              </a:rPr>
              <a:t>ciphertext</a:t>
            </a:r>
            <a:r>
              <a:rPr lang="en-US" dirty="0" smtClean="0">
                <a:latin typeface="Arial" pitchFamily="34" charset="0"/>
              </a:rPr>
              <a:t> block of equal length. </a:t>
            </a:r>
            <a:r>
              <a:rPr lang="en-US" b="1" dirty="0" smtClean="0">
                <a:latin typeface="Arial" pitchFamily="34" charset="0"/>
              </a:rPr>
              <a:t>Typically, a block size of 64 or 128 bits is used</a:t>
            </a:r>
            <a:r>
              <a:rPr lang="en-US" dirty="0" smtClean="0">
                <a:latin typeface="Arial" pitchFamily="34" charset="0"/>
              </a:rPr>
              <a:t>. As with a stream cipher, the two users share a </a:t>
            </a:r>
            <a:r>
              <a:rPr lang="en-US" b="1" dirty="0" smtClean="0">
                <a:latin typeface="Arial" pitchFamily="34" charset="0"/>
              </a:rPr>
              <a:t>symmetric encryption ke</a:t>
            </a:r>
            <a:r>
              <a:rPr lang="en-US" dirty="0" smtClean="0">
                <a:latin typeface="Arial" pitchFamily="34" charset="0"/>
              </a:rPr>
              <a:t>y (Figure 3.1b). A stream cipher is one that encrypts a digital data stream one bit or one byte at a time. In the ideal case, a one-time pad version of the </a:t>
            </a:r>
            <a:r>
              <a:rPr lang="en-US" dirty="0" err="1" smtClean="0">
                <a:latin typeface="Arial" pitchFamily="34" charset="0"/>
              </a:rPr>
              <a:t>Vernam</a:t>
            </a:r>
            <a:r>
              <a:rPr lang="en-US" dirty="0" smtClean="0">
                <a:latin typeface="Arial" pitchFamily="34" charset="0"/>
              </a:rPr>
              <a:t> cipher would be used (Figure 2.7), in which the </a:t>
            </a:r>
            <a:r>
              <a:rPr lang="en-US" dirty="0" err="1" smtClean="0">
                <a:latin typeface="Arial" pitchFamily="34" charset="0"/>
              </a:rPr>
              <a:t>keystream</a:t>
            </a:r>
            <a:r>
              <a:rPr lang="en-US" dirty="0" smtClean="0">
                <a:latin typeface="Arial" pitchFamily="34" charset="0"/>
              </a:rPr>
              <a:t> (k ) is as long as the plaintext bit stream (p). </a:t>
            </a:r>
          </a:p>
        </p:txBody>
      </p:sp>
      <p:sp>
        <p:nvSpPr>
          <p:cNvPr id="24580" name="Slide Number Placeholder 3"/>
          <p:cNvSpPr>
            <a:spLocks noGrp="1"/>
          </p:cNvSpPr>
          <p:nvPr>
            <p:ph type="sldNum" sz="quarter" idx="5"/>
          </p:nvPr>
        </p:nvSpPr>
        <p:spPr>
          <a:noFill/>
        </p:spPr>
        <p:txBody>
          <a:bodyPr/>
          <a:lstStyle/>
          <a:p>
            <a:fld id="{9919A08C-250C-43D4-B1D9-5BB36DBE24F0}" type="slidenum">
              <a:rPr lang="en-AU"/>
              <a:pPr/>
              <a:t>6</a:t>
            </a:fld>
            <a:endParaRPr lang="en-AU"/>
          </a:p>
        </p:txBody>
      </p:sp>
    </p:spTree>
    <p:extLst>
      <p:ext uri="{BB962C8B-B14F-4D97-AF65-F5344CB8AC3E}">
        <p14:creationId xmlns:p14="http://schemas.microsoft.com/office/powerpoint/2010/main" val="29913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59D4FF1C-DB8F-4243-A127-088036CF2F2C}" type="slidenum">
              <a:rPr lang="en-AU"/>
              <a:pPr/>
              <a:t>7</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Most symmetric block encryption algorithms in current use are based on a structure referred to as a </a:t>
            </a:r>
            <a:r>
              <a:rPr lang="en-US" dirty="0" err="1" smtClean="0">
                <a:latin typeface="Arial" pitchFamily="34" charset="0"/>
                <a:cs typeface="Arial" pitchFamily="34" charset="0"/>
              </a:rPr>
              <a:t>Feistel</a:t>
            </a:r>
            <a:r>
              <a:rPr lang="en-US" dirty="0" smtClean="0">
                <a:latin typeface="Arial" pitchFamily="34" charset="0"/>
                <a:cs typeface="Arial" pitchFamily="34" charset="0"/>
              </a:rPr>
              <a:t> block cipher. A block cipher operates on a plaintext block of n bits to produce a </a:t>
            </a:r>
            <a:r>
              <a:rPr lang="en-US" dirty="0" err="1" smtClean="0">
                <a:latin typeface="Arial" pitchFamily="34" charset="0"/>
                <a:cs typeface="Arial" pitchFamily="34" charset="0"/>
              </a:rPr>
              <a:t>ciphertext</a:t>
            </a:r>
            <a:r>
              <a:rPr lang="en-US" dirty="0" smtClean="0">
                <a:latin typeface="Arial" pitchFamily="34" charset="0"/>
                <a:cs typeface="Arial" pitchFamily="34" charset="0"/>
              </a:rPr>
              <a:t> block of n bits. </a:t>
            </a:r>
            <a:r>
              <a:rPr lang="en-AU" dirty="0" smtClean="0">
                <a:latin typeface="Arial" pitchFamily="34" charset="0"/>
                <a:cs typeface="Arial" pitchFamily="34" charset="0"/>
              </a:rPr>
              <a:t>An arbitrary reversible substitution cipher for a large block size is not practical, however, from an implementation and performance point of view. In general, for an </a:t>
            </a:r>
            <a:r>
              <a:rPr lang="en-AU" b="1" i="1" dirty="0" smtClean="0">
                <a:latin typeface="Arial" pitchFamily="34" charset="0"/>
                <a:cs typeface="Arial" pitchFamily="34" charset="0"/>
              </a:rPr>
              <a:t>n</a:t>
            </a:r>
            <a:r>
              <a:rPr lang="en-AU" b="1" dirty="0" smtClean="0">
                <a:latin typeface="Arial" pitchFamily="34" charset="0"/>
                <a:cs typeface="Arial" pitchFamily="34" charset="0"/>
              </a:rPr>
              <a:t>-bit general substitution block cipher, the size of the key is </a:t>
            </a:r>
            <a:r>
              <a:rPr lang="en-AU" b="1" i="1" dirty="0" smtClean="0">
                <a:latin typeface="Arial" pitchFamily="34" charset="0"/>
                <a:cs typeface="Arial" pitchFamily="34" charset="0"/>
              </a:rPr>
              <a:t>n x</a:t>
            </a:r>
            <a:r>
              <a:rPr lang="en-AU" b="1" dirty="0" smtClean="0">
                <a:latin typeface="Arial" pitchFamily="34" charset="0"/>
                <a:cs typeface="Arial" pitchFamily="34" charset="0"/>
              </a:rPr>
              <a:t> 2</a:t>
            </a:r>
            <a:r>
              <a:rPr lang="en-AU" b="1" i="1" baseline="30000" dirty="0" smtClean="0">
                <a:latin typeface="Arial" pitchFamily="34" charset="0"/>
                <a:cs typeface="Arial" pitchFamily="34" charset="0"/>
              </a:rPr>
              <a:t>n</a:t>
            </a:r>
            <a:r>
              <a:rPr lang="en-AU" dirty="0" smtClean="0">
                <a:latin typeface="Arial" pitchFamily="34" charset="0"/>
                <a:cs typeface="Arial" pitchFamily="34" charset="0"/>
              </a:rPr>
              <a:t>. For a 64-bit block, which is a desirable length to thwart statistical attacks, the key size is 64x 2</a:t>
            </a:r>
            <a:r>
              <a:rPr lang="en-AU" baseline="30000" dirty="0" smtClean="0">
                <a:latin typeface="Arial" pitchFamily="34" charset="0"/>
                <a:cs typeface="Arial" pitchFamily="34" charset="0"/>
              </a:rPr>
              <a:t>64</a:t>
            </a:r>
            <a:r>
              <a:rPr lang="en-AU" dirty="0" smtClean="0">
                <a:latin typeface="Arial" pitchFamily="34" charset="0"/>
                <a:cs typeface="Arial" pitchFamily="34" charset="0"/>
              </a:rPr>
              <a:t> = 2</a:t>
            </a:r>
            <a:r>
              <a:rPr lang="en-AU" baseline="30000" dirty="0" smtClean="0">
                <a:latin typeface="Arial" pitchFamily="34" charset="0"/>
                <a:cs typeface="Arial" pitchFamily="34" charset="0"/>
              </a:rPr>
              <a:t>70</a:t>
            </a:r>
            <a:r>
              <a:rPr lang="en-AU" dirty="0" smtClean="0">
                <a:latin typeface="Arial" pitchFamily="34" charset="0"/>
                <a:cs typeface="Arial" pitchFamily="34" charset="0"/>
              </a:rPr>
              <a:t> = 10</a:t>
            </a:r>
            <a:r>
              <a:rPr lang="en-AU" baseline="30000" dirty="0" smtClean="0">
                <a:latin typeface="Arial" pitchFamily="34" charset="0"/>
                <a:cs typeface="Arial" pitchFamily="34" charset="0"/>
              </a:rPr>
              <a:t>21</a:t>
            </a:r>
            <a:r>
              <a:rPr lang="en-AU" dirty="0" smtClean="0">
                <a:latin typeface="Arial" pitchFamily="34" charset="0"/>
                <a:cs typeface="Arial" pitchFamily="34" charset="0"/>
              </a:rPr>
              <a:t> bits. </a:t>
            </a:r>
            <a:r>
              <a:rPr lang="en-US" dirty="0" smtClean="0">
                <a:latin typeface="Arial" pitchFamily="34" charset="0"/>
                <a:cs typeface="Arial" pitchFamily="34" charset="0"/>
              </a:rPr>
              <a:t>In considering these difficulties, </a:t>
            </a:r>
            <a:r>
              <a:rPr lang="en-US" b="1" dirty="0" err="1" smtClean="0">
                <a:latin typeface="Arial" pitchFamily="34" charset="0"/>
                <a:cs typeface="Arial" pitchFamily="34" charset="0"/>
              </a:rPr>
              <a:t>Feistel</a:t>
            </a:r>
            <a:r>
              <a:rPr lang="en-US" b="1" dirty="0" smtClean="0">
                <a:latin typeface="Arial" pitchFamily="34" charset="0"/>
                <a:cs typeface="Arial" pitchFamily="34" charset="0"/>
              </a:rPr>
              <a:t> points out that what is needed is an approximation to the ideal block cipher system for large n, built up out of components that are easily realizable.</a:t>
            </a:r>
            <a:endParaRPr lang="en-AU" b="1" dirty="0" smtClean="0">
              <a:latin typeface="Arial" pitchFamily="34" charset="0"/>
              <a:cs typeface="Arial" pitchFamily="34" charset="0"/>
            </a:endParaRPr>
          </a:p>
          <a:p>
            <a:pPr eaLnBrk="1" hangingPunct="1"/>
            <a:endParaRPr lang="en-AU" dirty="0" smtClean="0">
              <a:latin typeface="Arial" pitchFamily="34" charset="0"/>
              <a:cs typeface="Arial" pitchFamily="34" charset="0"/>
            </a:endParaRPr>
          </a:p>
          <a:p>
            <a:pPr eaLnBrk="1" hangingPunct="1"/>
            <a:endParaRPr lang="en-AU" dirty="0" smtClean="0">
              <a:latin typeface="Arial" pitchFamily="34" charset="0"/>
              <a:cs typeface="Arial" pitchFamily="34" charset="0"/>
            </a:endParaRPr>
          </a:p>
        </p:txBody>
      </p:sp>
    </p:spTree>
    <p:extLst>
      <p:ext uri="{BB962C8B-B14F-4D97-AF65-F5344CB8AC3E}">
        <p14:creationId xmlns:p14="http://schemas.microsoft.com/office/powerpoint/2010/main" val="34029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D8351A30-A23C-499D-B36C-786F2ACDD467}" type="slidenum">
              <a:rPr lang="en-AU"/>
              <a:pPr/>
              <a:t>8</a:t>
            </a:fld>
            <a:endParaRPr lang="en-AU"/>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Feistel refers to an </a:t>
            </a:r>
            <a:r>
              <a:rPr lang="en-AU" i="1" smtClean="0">
                <a:latin typeface="Arial" pitchFamily="34" charset="0"/>
                <a:cs typeface="Arial" pitchFamily="34" charset="0"/>
              </a:rPr>
              <a:t>n</a:t>
            </a:r>
            <a:r>
              <a:rPr lang="en-AU" smtClean="0">
                <a:latin typeface="Arial" pitchFamily="34" charset="0"/>
                <a:cs typeface="Arial" pitchFamily="34" charset="0"/>
              </a:rPr>
              <a:t>-bit general substitution as an ideal block cipher, because it allows for the maximum number of possible encryption mappings from the plaintext to ciphertext block. </a:t>
            </a:r>
            <a:r>
              <a:rPr lang="en-US" smtClean="0">
                <a:latin typeface="Arial" pitchFamily="34" charset="0"/>
                <a:cs typeface="Arial" pitchFamily="34"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smtClean="0">
                <a:latin typeface="Arial" pitchFamily="34" charset="0"/>
                <a:cs typeface="Arial" pitchFamily="34" charset="0"/>
              </a:rPr>
              <a:t>Stallings Figure 3.2. It illustrates a tiny 4-bit substitution to show that each possible input can be arbitrarily mapped to any output - which is why its complexity grows so rapidly.</a:t>
            </a:r>
          </a:p>
        </p:txBody>
      </p:sp>
    </p:spTree>
    <p:extLst>
      <p:ext uri="{BB962C8B-B14F-4D97-AF65-F5344CB8AC3E}">
        <p14:creationId xmlns:p14="http://schemas.microsoft.com/office/powerpoint/2010/main" val="52218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6775E4E7-3E0D-433C-A84A-88F3950D211B}" type="slidenum">
              <a:rPr lang="en-AU"/>
              <a:pPr/>
              <a:t>9</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latin typeface="Arial" pitchFamily="34" charset="0"/>
              </a:rPr>
              <a:t>Feistel proposed that we can approximate the ideal block cipher by utilizing the concept of a product cipher, which is the execution of two or more simple ciphers in sequence in such a way that the final result or product is cryptographically stronger than any of the component ciphers. In particular, Feistel proposed the use of a cipher that alternates substitutions and permutations, as a practical application of a proposal by Claude Shannon.</a:t>
            </a:r>
            <a:r>
              <a:rPr lang="en-AU" smtClean="0">
                <a:latin typeface="Arial" pitchFamily="34" charset="0"/>
              </a:rPr>
              <a:t> 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i="1" smtClean="0">
                <a:latin typeface="Arial" pitchFamily="34" charset="0"/>
              </a:rPr>
              <a:t>confusion</a:t>
            </a:r>
            <a:r>
              <a:rPr lang="en-AU" smtClean="0">
                <a:latin typeface="Arial" pitchFamily="34" charset="0"/>
              </a:rPr>
              <a:t> and </a:t>
            </a:r>
            <a:r>
              <a:rPr lang="en-AU" i="1" smtClean="0">
                <a:latin typeface="Arial" pitchFamily="34" charset="0"/>
              </a:rPr>
              <a:t>diffusion</a:t>
            </a:r>
            <a:r>
              <a:rPr lang="en-AU" smtClean="0">
                <a:latin typeface="Arial" pitchFamily="34" charset="0"/>
              </a:rPr>
              <a:t>, notionally provided by S-boxes and P-boxes (in conjunction with S-boxes).</a:t>
            </a:r>
          </a:p>
        </p:txBody>
      </p:sp>
    </p:spTree>
    <p:extLst>
      <p:ext uri="{BB962C8B-B14F-4D97-AF65-F5344CB8AC3E}">
        <p14:creationId xmlns:p14="http://schemas.microsoft.com/office/powerpoint/2010/main" val="1788223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5C51C6D3-0414-49AE-A7CF-C01A96A1F93A}" type="slidenum">
              <a:rPr lang="en-AU"/>
              <a:pPr/>
              <a:t>10</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latin typeface="Times-Roman" charset="0"/>
              </a:rPr>
              <a:t>The terms diffusion and confusion were introduced by Claude Shannon to capture the two basic building blocks for any cryptographic system. </a:t>
            </a:r>
            <a:r>
              <a:rPr lang="en-US" dirty="0" smtClean="0">
                <a:latin typeface="Arial" pitchFamily="34" charset="0"/>
              </a:rPr>
              <a:t>Shannon's concern was to thwart cryptanalysis based on statistical analysis. </a:t>
            </a:r>
            <a:r>
              <a:rPr lang="en-AU" dirty="0" smtClean="0">
                <a:latin typeface="Arial" pitchFamily="34" charset="0"/>
              </a:rPr>
              <a:t>Every block cipher involves a transformation of a block of plaintext into a block of </a:t>
            </a:r>
            <a:r>
              <a:rPr lang="en-AU" dirty="0" err="1" smtClean="0">
                <a:latin typeface="Arial" pitchFamily="34" charset="0"/>
              </a:rPr>
              <a:t>ciphertext</a:t>
            </a:r>
            <a:r>
              <a:rPr lang="en-AU" dirty="0" smtClean="0">
                <a:latin typeface="Arial" pitchFamily="34" charset="0"/>
              </a:rPr>
              <a:t>, where the transformation depends on the key. The mechanism of diffusion seeks to make the statistical relationship between the plaintext and </a:t>
            </a:r>
            <a:r>
              <a:rPr lang="en-AU" dirty="0" err="1" smtClean="0">
                <a:latin typeface="Arial" pitchFamily="34" charset="0"/>
              </a:rPr>
              <a:t>ciphertext</a:t>
            </a:r>
            <a:r>
              <a:rPr lang="en-AU" dirty="0" smtClean="0">
                <a:latin typeface="Arial" pitchFamily="34" charset="0"/>
              </a:rPr>
              <a:t> as complex as possible in order to thwart attempts to deduce the key. Confusion</a:t>
            </a:r>
            <a:r>
              <a:rPr lang="en-AU" b="1" dirty="0" smtClean="0">
                <a:latin typeface="Arial" pitchFamily="34" charset="0"/>
              </a:rPr>
              <a:t> </a:t>
            </a:r>
            <a:r>
              <a:rPr lang="en-AU" dirty="0" smtClean="0">
                <a:latin typeface="Arial" pitchFamily="34" charset="0"/>
              </a:rPr>
              <a:t>seeks to make the relationship between the statistics of the </a:t>
            </a:r>
            <a:r>
              <a:rPr lang="en-AU" dirty="0" err="1" smtClean="0">
                <a:latin typeface="Arial" pitchFamily="34" charset="0"/>
              </a:rPr>
              <a:t>ciphertext</a:t>
            </a:r>
            <a:r>
              <a:rPr lang="en-AU" dirty="0" smtClean="0">
                <a:latin typeface="Arial" pitchFamily="34" charset="0"/>
              </a:rPr>
              <a:t> and the value of the encryption key as complex as possible, again to thwart attempts to discover the key.</a:t>
            </a:r>
            <a:endParaRPr lang="en-US" dirty="0" smtClean="0">
              <a:latin typeface="Arial" pitchFamily="34" charset="0"/>
            </a:endParaRPr>
          </a:p>
          <a:p>
            <a:pPr eaLnBrk="1" hangingPunct="1"/>
            <a:r>
              <a:rPr lang="en-AU" b="1" dirty="0" smtClean="0">
                <a:latin typeface="Arial" pitchFamily="34" charset="0"/>
              </a:rPr>
              <a:t>So successful are diffusion and confusion in capturing the essence of the desired attributes of a block cipher that they have become the cornerstone of modern block cipher design.</a:t>
            </a:r>
          </a:p>
          <a:p>
            <a:pPr eaLnBrk="1" hangingPunct="1"/>
            <a:endParaRPr lang="en-AU" dirty="0" smtClean="0">
              <a:latin typeface="Arial" pitchFamily="34" charset="0"/>
            </a:endParaRPr>
          </a:p>
          <a:p>
            <a:pPr eaLnBrk="1" hangingPunct="1"/>
            <a:endParaRPr lang="en-AU" dirty="0" smtClean="0">
              <a:latin typeface="Arial" pitchFamily="34" charset="0"/>
            </a:endParaRPr>
          </a:p>
          <a:p>
            <a:pPr eaLnBrk="1" hangingPunct="1"/>
            <a:endParaRPr lang="en-AU" dirty="0" smtClean="0">
              <a:latin typeface="Arial" pitchFamily="34" charset="0"/>
            </a:endParaRPr>
          </a:p>
        </p:txBody>
      </p:sp>
    </p:spTree>
    <p:extLst>
      <p:ext uri="{BB962C8B-B14F-4D97-AF65-F5344CB8AC3E}">
        <p14:creationId xmlns:p14="http://schemas.microsoft.com/office/powerpoint/2010/main" val="63558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C52158E9-155B-43D9-8EEE-FE640CC60994}" type="slidenum">
              <a:rPr lang="en-AU"/>
              <a:pPr/>
              <a:t>11</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AU" b="1" dirty="0" smtClean="0">
                <a:latin typeface="Arial" pitchFamily="34" charset="0"/>
              </a:rPr>
              <a:t>Horst </a:t>
            </a:r>
            <a:r>
              <a:rPr lang="en-AU" b="1" dirty="0" err="1" smtClean="0">
                <a:latin typeface="Arial" pitchFamily="34" charset="0"/>
              </a:rPr>
              <a:t>Feistel</a:t>
            </a:r>
            <a:r>
              <a:rPr lang="en-AU" b="1" dirty="0" smtClean="0">
                <a:latin typeface="Arial" pitchFamily="34" charset="0"/>
              </a:rPr>
              <a:t>, working at IBM Thomas J Watson Research Labs devised a suitable invertible cipher structure in early 70's.</a:t>
            </a:r>
          </a:p>
          <a:p>
            <a:pPr eaLnBrk="1" hangingPunct="1"/>
            <a:r>
              <a:rPr lang="en-AU" dirty="0" smtClean="0">
                <a:latin typeface="Arial" pitchFamily="34" charset="0"/>
              </a:rPr>
              <a:t>One of </a:t>
            </a:r>
            <a:r>
              <a:rPr lang="en-AU" dirty="0" err="1" smtClean="0">
                <a:latin typeface="Arial" pitchFamily="34" charset="0"/>
              </a:rPr>
              <a:t>Feistel's</a:t>
            </a:r>
            <a:r>
              <a:rPr lang="en-AU" dirty="0" smtClean="0">
                <a:latin typeface="Arial" pitchFamily="34" charset="0"/>
              </a:rPr>
              <a:t> main contributions was the invention of a suitable structure which adapted Shannon's S-P network in an easily inverted structure. It partitions input block into two halves which are </a:t>
            </a:r>
            <a:r>
              <a:rPr lang="en-US" dirty="0" smtClean="0">
                <a:latin typeface="Arial" pitchFamily="34" charset="0"/>
              </a:rPr>
              <a:t>processed through multiple rounds which perform a substitution on left data half</a:t>
            </a:r>
            <a:r>
              <a:rPr lang="en-AU" dirty="0" smtClean="0">
                <a:latin typeface="Arial" pitchFamily="34" charset="0"/>
              </a:rPr>
              <a:t>, based on round function of right half &amp; </a:t>
            </a:r>
            <a:r>
              <a:rPr lang="en-AU" dirty="0" err="1" smtClean="0">
                <a:latin typeface="Arial" pitchFamily="34" charset="0"/>
              </a:rPr>
              <a:t>subkey</a:t>
            </a:r>
            <a:r>
              <a:rPr lang="en-AU" dirty="0" smtClean="0">
                <a:latin typeface="Arial" pitchFamily="34" charset="0"/>
              </a:rPr>
              <a:t>, and then have permutation swapping halves. Essentially the same h/w or s/w is used for both encryption and decryption, with just a slight change in how the keys are used. One layer of S-boxes and the following P-box are used to form the round function. </a:t>
            </a:r>
          </a:p>
        </p:txBody>
      </p:sp>
    </p:spTree>
    <p:extLst>
      <p:ext uri="{BB962C8B-B14F-4D97-AF65-F5344CB8AC3E}">
        <p14:creationId xmlns:p14="http://schemas.microsoft.com/office/powerpoint/2010/main" val="64008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13523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3523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3EA043C4-CB18-474D-BD9A-30977649E87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C5E69F4D-BA50-446C-AA96-D9EE252FB59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1C0B67F-0FAA-4693-A478-8EC346E8A90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A9582C0A-BE72-4DAD-9F22-B952402BFEA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B18522BC-62F9-4C25-8205-C898DA80C2C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2CC08804-0093-4B34-B4BB-7D7101F3DFA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91ADBF11-3FA8-4DCD-BDA9-B8BDCAE17CA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3F2DE109-473C-4B61-B99E-701A9ABFD0E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BFC1C89A-C2BF-49E8-A42F-527B62412E1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9B58D458-5022-48A7-BFF5-B20DB5819D7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AEC63E76-2149-42FB-96D5-8834CEFB4C3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341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341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341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341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341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1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1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1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341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1341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1341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1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1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1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1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341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341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341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341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1341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341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341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341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341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1341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341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1341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1342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2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2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2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2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1342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2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2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42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1342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342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342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342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54012080-9D64-4BBD-9632-E9D883BED5F5}" type="slidenum">
              <a:rPr lang="en-US"/>
              <a:pPr/>
              <a:t>‹#›</a:t>
            </a:fld>
            <a:endParaRPr lang="en-US"/>
          </a:p>
        </p:txBody>
      </p:sp>
      <p:sp>
        <p:nvSpPr>
          <p:cNvPr id="1342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t>Block Ciphers and the Data Encryption Standard</a:t>
            </a:r>
            <a:endParaRPr lang="en-AU" sz="4000" dirty="0" smtClean="0"/>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lnSpc>
                <a:spcPct val="80000"/>
              </a:lnSpc>
              <a:buFont typeface="Wingdings" pitchFamily="2" charset="2"/>
              <a:buNone/>
            </a:pPr>
            <a:r>
              <a:rPr lang="en-AU" sz="2800" i="1" dirty="0" smtClean="0"/>
              <a:t>All the afternoon Mungo had been working on Stern's code, principally with the aid of the latest messages which he had copied down at the </a:t>
            </a:r>
            <a:r>
              <a:rPr lang="en-AU" sz="2800" i="1" dirty="0" err="1" smtClean="0"/>
              <a:t>Nevin</a:t>
            </a:r>
            <a:r>
              <a:rPr lang="en-AU" sz="2800" i="1" dirty="0" smtClean="0"/>
              <a:t> Square drop. Stern was very confident. He must be well aware London Central knew about that drop. It was obvious that they didn't care how often Mungo read their messages, so confident were they in the impenetrability of the code.</a:t>
            </a:r>
          </a:p>
          <a:p>
            <a:pPr eaLnBrk="1" hangingPunct="1">
              <a:lnSpc>
                <a:spcPct val="80000"/>
              </a:lnSpc>
              <a:buFont typeface="Wingdings" pitchFamily="2" charset="2"/>
              <a:buNone/>
            </a:pPr>
            <a:r>
              <a:rPr lang="en-AU" sz="2800" b="1" dirty="0" smtClean="0"/>
              <a:t>	—</a:t>
            </a:r>
            <a:r>
              <a:rPr lang="en-AU" sz="2800" b="1" i="1" dirty="0" smtClean="0"/>
              <a:t>Talking to Strange Men, </a:t>
            </a:r>
            <a:r>
              <a:rPr lang="en-AU" sz="2800" b="1" dirty="0" smtClean="0"/>
              <a:t>Ruth Rendell</a:t>
            </a:r>
            <a:endParaRPr lang="en-AU" sz="2800" dirty="0" smtClean="0"/>
          </a:p>
          <a:p>
            <a:pPr eaLnBrk="1" hangingPunct="1">
              <a:lnSpc>
                <a:spcPct val="80000"/>
              </a:lnSpc>
              <a:buFont typeface="Wingdings" pitchFamily="2" charset="2"/>
              <a:buNone/>
            </a:pPr>
            <a:endParaRPr lang="en-AU" sz="2800" dirty="0" smtClean="0"/>
          </a:p>
          <a:p>
            <a:pPr eaLnBrk="1" hangingPunct="1">
              <a:lnSpc>
                <a:spcPct val="80000"/>
              </a:lnSpc>
            </a:pPr>
            <a:endParaRPr lang="en-AU"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Confusion and Diffusion</a:t>
            </a:r>
            <a:endParaRPr lang="en-AU" smtClean="0"/>
          </a:p>
        </p:txBody>
      </p:sp>
      <p:sp>
        <p:nvSpPr>
          <p:cNvPr id="54275" name="Rectangle 3"/>
          <p:cNvSpPr>
            <a:spLocks noGrp="1" noChangeArrowheads="1"/>
          </p:cNvSpPr>
          <p:nvPr>
            <p:ph type="body" idx="1"/>
          </p:nvPr>
        </p:nvSpPr>
        <p:spPr/>
        <p:txBody>
          <a:bodyPr/>
          <a:lstStyle/>
          <a:p>
            <a:pPr eaLnBrk="1" hangingPunct="1">
              <a:lnSpc>
                <a:spcPct val="90000"/>
              </a:lnSpc>
            </a:pPr>
            <a:r>
              <a:rPr lang="en-US" smtClean="0"/>
              <a:t>cipher needs to completely obscure statistical properties of original message</a:t>
            </a:r>
          </a:p>
          <a:p>
            <a:pPr eaLnBrk="1" hangingPunct="1">
              <a:lnSpc>
                <a:spcPct val="90000"/>
              </a:lnSpc>
            </a:pPr>
            <a:r>
              <a:rPr lang="en-US" smtClean="0"/>
              <a:t>a one-time pad does this</a:t>
            </a:r>
          </a:p>
          <a:p>
            <a:pPr eaLnBrk="1" hangingPunct="1">
              <a:lnSpc>
                <a:spcPct val="90000"/>
              </a:lnSpc>
            </a:pPr>
            <a:r>
              <a:rPr lang="en-US" smtClean="0"/>
              <a:t>more practically Shannon suggested combining S &amp; P elements to obtain:</a:t>
            </a:r>
          </a:p>
          <a:p>
            <a:pPr eaLnBrk="1" hangingPunct="1">
              <a:lnSpc>
                <a:spcPct val="90000"/>
              </a:lnSpc>
            </a:pPr>
            <a:r>
              <a:rPr lang="en-AU" b="1" smtClean="0"/>
              <a:t>diffusion</a:t>
            </a:r>
            <a:r>
              <a:rPr lang="en-AU" smtClean="0"/>
              <a:t> – dissipates statistical structure of plaintext over bulk of ciphertext</a:t>
            </a:r>
          </a:p>
          <a:p>
            <a:pPr eaLnBrk="1" hangingPunct="1">
              <a:lnSpc>
                <a:spcPct val="90000"/>
              </a:lnSpc>
            </a:pPr>
            <a:r>
              <a:rPr lang="en-AU" b="1" smtClean="0"/>
              <a:t>confusion</a:t>
            </a:r>
            <a:r>
              <a:rPr lang="en-AU" smtClean="0"/>
              <a:t> – makes relationship between ciphertext and key as complex as possible</a:t>
            </a:r>
            <a:endParaRPr lang="en-AU" i="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AU"/>
              <a:t>Feistel Cipher Structure</a:t>
            </a:r>
          </a:p>
        </p:txBody>
      </p:sp>
      <p:sp>
        <p:nvSpPr>
          <p:cNvPr id="56323" name="Rectangle 3"/>
          <p:cNvSpPr>
            <a:spLocks noGrp="1" noChangeArrowheads="1"/>
          </p:cNvSpPr>
          <p:nvPr>
            <p:ph type="body" idx="1"/>
          </p:nvPr>
        </p:nvSpPr>
        <p:spPr>
          <a:xfrm>
            <a:off x="457200" y="1628800"/>
            <a:ext cx="8229600" cy="4454525"/>
          </a:xfrm>
        </p:spPr>
        <p:txBody>
          <a:bodyPr/>
          <a:lstStyle/>
          <a:p>
            <a:pPr eaLnBrk="1" hangingPunct="1"/>
            <a:r>
              <a:rPr lang="en-AU" smtClean="0"/>
              <a:t>Horst Feistel devised the </a:t>
            </a:r>
            <a:r>
              <a:rPr lang="en-AU" b="1" smtClean="0"/>
              <a:t>feistel cipher</a:t>
            </a:r>
            <a:endParaRPr lang="en-AU" smtClean="0"/>
          </a:p>
          <a:p>
            <a:pPr lvl="1" eaLnBrk="1" hangingPunct="1"/>
            <a:r>
              <a:rPr lang="en-US" smtClean="0">
                <a:ea typeface="ＭＳ Ｐゴシック" pitchFamily="-107" charset="-128"/>
              </a:rPr>
              <a:t>based on concept of invertible product cipher</a:t>
            </a:r>
            <a:endParaRPr lang="en-AU" smtClean="0">
              <a:ea typeface="ＭＳ Ｐゴシック" pitchFamily="-107" charset="-128"/>
            </a:endParaRPr>
          </a:p>
          <a:p>
            <a:pPr eaLnBrk="1" hangingPunct="1"/>
            <a:r>
              <a:rPr lang="en-AU" smtClean="0"/>
              <a:t>partitions input block into two halves</a:t>
            </a:r>
          </a:p>
          <a:p>
            <a:pPr lvl="1" eaLnBrk="1" hangingPunct="1"/>
            <a:r>
              <a:rPr lang="en-US" smtClean="0">
                <a:ea typeface="ＭＳ Ｐゴシック" pitchFamily="-107" charset="-128"/>
              </a:rPr>
              <a:t>process through multiple rounds which</a:t>
            </a:r>
          </a:p>
          <a:p>
            <a:pPr lvl="1" eaLnBrk="1" hangingPunct="1"/>
            <a:r>
              <a:rPr lang="en-US" smtClean="0">
                <a:ea typeface="ＭＳ Ｐゴシック" pitchFamily="-107" charset="-128"/>
              </a:rPr>
              <a:t>perform a substitution on left data half</a:t>
            </a:r>
            <a:endParaRPr lang="en-AU" smtClean="0">
              <a:ea typeface="ＭＳ Ｐゴシック" pitchFamily="-107" charset="-128"/>
            </a:endParaRPr>
          </a:p>
          <a:p>
            <a:pPr lvl="1" eaLnBrk="1" hangingPunct="1"/>
            <a:r>
              <a:rPr lang="en-AU" smtClean="0">
                <a:ea typeface="ＭＳ Ｐゴシック" pitchFamily="-107" charset="-128"/>
              </a:rPr>
              <a:t>based on round function of right half &amp; subkey</a:t>
            </a:r>
          </a:p>
          <a:p>
            <a:pPr lvl="1" eaLnBrk="1" hangingPunct="1"/>
            <a:r>
              <a:rPr lang="en-AU" smtClean="0">
                <a:ea typeface="ＭＳ Ｐゴシック" pitchFamily="-107" charset="-128"/>
              </a:rPr>
              <a:t>then have permutation swapping halves</a:t>
            </a:r>
          </a:p>
          <a:p>
            <a:pPr eaLnBrk="1" hangingPunct="1"/>
            <a:r>
              <a:rPr lang="en-AU" smtClean="0"/>
              <a:t>implements Shannon’s S-P net concept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0"/>
            <a:ext cx="8229600" cy="1292225"/>
          </a:xfrm>
        </p:spPr>
        <p:txBody>
          <a:bodyPr/>
          <a:lstStyle/>
          <a:p>
            <a:pPr eaLnBrk="1" hangingPunct="1">
              <a:defRPr/>
            </a:pPr>
            <a:r>
              <a:rPr lang="en-AU"/>
              <a:t>Feistel Cipher Structure</a:t>
            </a:r>
          </a:p>
        </p:txBody>
      </p:sp>
      <p:pic>
        <p:nvPicPr>
          <p:cNvPr id="35843" name="Picture 5"/>
          <p:cNvPicPr>
            <a:picLocks noChangeAspect="1"/>
          </p:cNvPicPr>
          <p:nvPr/>
        </p:nvPicPr>
        <p:blipFill>
          <a:blip r:embed="rId3"/>
          <a:srcRect/>
          <a:stretch>
            <a:fillRect/>
          </a:stretch>
        </p:blipFill>
        <p:spPr bwMode="auto">
          <a:xfrm>
            <a:off x="2514600" y="990600"/>
            <a:ext cx="4176713" cy="575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277813"/>
            <a:ext cx="8686800" cy="1139825"/>
          </a:xfrm>
        </p:spPr>
        <p:txBody>
          <a:bodyPr/>
          <a:lstStyle/>
          <a:p>
            <a:pPr eaLnBrk="1" hangingPunct="1">
              <a:defRPr/>
            </a:pPr>
            <a:r>
              <a:rPr lang="en-AU"/>
              <a:t>Feistel Cipher Design Elements</a:t>
            </a:r>
          </a:p>
        </p:txBody>
      </p:sp>
      <p:sp>
        <p:nvSpPr>
          <p:cNvPr id="59395" name="Rectangle 3"/>
          <p:cNvSpPr>
            <a:spLocks noGrp="1" noChangeArrowheads="1"/>
          </p:cNvSpPr>
          <p:nvPr>
            <p:ph type="body" idx="1"/>
          </p:nvPr>
        </p:nvSpPr>
        <p:spPr/>
        <p:txBody>
          <a:bodyPr/>
          <a:lstStyle/>
          <a:p>
            <a:pPr eaLnBrk="1" hangingPunct="1">
              <a:lnSpc>
                <a:spcPct val="80000"/>
              </a:lnSpc>
              <a:buFont typeface="Wingdings" pitchFamily="-107" charset="2"/>
              <a:buChar char="Ø"/>
              <a:defRPr/>
            </a:pPr>
            <a:r>
              <a:rPr lang="en-AU"/>
              <a:t>block size </a:t>
            </a:r>
          </a:p>
          <a:p>
            <a:pPr eaLnBrk="1" hangingPunct="1">
              <a:lnSpc>
                <a:spcPct val="80000"/>
              </a:lnSpc>
              <a:buFont typeface="Wingdings" pitchFamily="-107" charset="2"/>
              <a:buChar char="Ø"/>
              <a:defRPr/>
            </a:pPr>
            <a:r>
              <a:rPr lang="en-AU"/>
              <a:t>key size </a:t>
            </a:r>
          </a:p>
          <a:p>
            <a:pPr eaLnBrk="1" hangingPunct="1">
              <a:lnSpc>
                <a:spcPct val="80000"/>
              </a:lnSpc>
              <a:buFont typeface="Wingdings" pitchFamily="-107" charset="2"/>
              <a:buChar char="Ø"/>
              <a:defRPr/>
            </a:pPr>
            <a:r>
              <a:rPr lang="en-AU"/>
              <a:t>number of rounds </a:t>
            </a:r>
          </a:p>
          <a:p>
            <a:pPr eaLnBrk="1" hangingPunct="1">
              <a:lnSpc>
                <a:spcPct val="80000"/>
              </a:lnSpc>
              <a:buFont typeface="Wingdings" pitchFamily="-107" charset="2"/>
              <a:buChar char="Ø"/>
              <a:defRPr/>
            </a:pPr>
            <a:r>
              <a:rPr lang="en-AU"/>
              <a:t>subkey generation algorithm</a:t>
            </a:r>
          </a:p>
          <a:p>
            <a:pPr eaLnBrk="1" hangingPunct="1">
              <a:lnSpc>
                <a:spcPct val="80000"/>
              </a:lnSpc>
              <a:buFont typeface="Wingdings" pitchFamily="-107" charset="2"/>
              <a:buChar char="Ø"/>
              <a:defRPr/>
            </a:pPr>
            <a:r>
              <a:rPr lang="en-AU"/>
              <a:t>round function </a:t>
            </a:r>
          </a:p>
          <a:p>
            <a:pPr eaLnBrk="1" hangingPunct="1">
              <a:lnSpc>
                <a:spcPct val="80000"/>
              </a:lnSpc>
              <a:buFont typeface="Wingdings" pitchFamily="-107" charset="2"/>
              <a:buChar char="Ø"/>
              <a:defRPr/>
            </a:pPr>
            <a:r>
              <a:rPr lang="en-US"/>
              <a:t>fast software en/decryption</a:t>
            </a:r>
          </a:p>
          <a:p>
            <a:pPr eaLnBrk="1" hangingPunct="1">
              <a:lnSpc>
                <a:spcPct val="80000"/>
              </a:lnSpc>
              <a:buFont typeface="Wingdings" pitchFamily="-107" charset="2"/>
              <a:buChar char="Ø"/>
              <a:defRPr/>
            </a:pPr>
            <a:r>
              <a:rPr lang="en-US"/>
              <a:t>ease of analysis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sz="4000"/>
              <a:t>Data Encryption Standard (DES)</a:t>
            </a:r>
          </a:p>
        </p:txBody>
      </p:sp>
      <p:sp>
        <p:nvSpPr>
          <p:cNvPr id="62467" name="Rectangle 3"/>
          <p:cNvSpPr>
            <a:spLocks noGrp="1" noChangeArrowheads="1"/>
          </p:cNvSpPr>
          <p:nvPr>
            <p:ph type="body" idx="1"/>
          </p:nvPr>
        </p:nvSpPr>
        <p:spPr/>
        <p:txBody>
          <a:bodyPr/>
          <a:lstStyle/>
          <a:p>
            <a:pPr eaLnBrk="1" hangingPunct="1">
              <a:lnSpc>
                <a:spcPct val="90000"/>
              </a:lnSpc>
            </a:pPr>
            <a:r>
              <a:rPr lang="en-AU" smtClean="0"/>
              <a:t>most widely used block cipher in world </a:t>
            </a:r>
          </a:p>
          <a:p>
            <a:pPr eaLnBrk="1" hangingPunct="1">
              <a:lnSpc>
                <a:spcPct val="90000"/>
              </a:lnSpc>
            </a:pPr>
            <a:r>
              <a:rPr lang="en-AU" smtClean="0"/>
              <a:t>adopted in 1977 by NBS (now NIST)</a:t>
            </a:r>
          </a:p>
          <a:p>
            <a:pPr lvl="1" eaLnBrk="1" hangingPunct="1">
              <a:lnSpc>
                <a:spcPct val="90000"/>
              </a:lnSpc>
            </a:pPr>
            <a:r>
              <a:rPr lang="en-US" smtClean="0">
                <a:ea typeface="ＭＳ Ｐゴシック" pitchFamily="-107" charset="-128"/>
              </a:rPr>
              <a:t>as FIPS PUB 46</a:t>
            </a:r>
            <a:endParaRPr lang="en-AU" smtClean="0">
              <a:ea typeface="ＭＳ Ｐゴシック" pitchFamily="-107" charset="-128"/>
            </a:endParaRPr>
          </a:p>
          <a:p>
            <a:pPr eaLnBrk="1" hangingPunct="1">
              <a:lnSpc>
                <a:spcPct val="90000"/>
              </a:lnSpc>
            </a:pPr>
            <a:r>
              <a:rPr lang="en-US" smtClean="0"/>
              <a:t>encrypts 64-bit data using 56-bit key</a:t>
            </a:r>
          </a:p>
          <a:p>
            <a:pPr eaLnBrk="1" hangingPunct="1">
              <a:lnSpc>
                <a:spcPct val="90000"/>
              </a:lnSpc>
            </a:pPr>
            <a:r>
              <a:rPr lang="en-US" smtClean="0"/>
              <a:t>has widespread use</a:t>
            </a:r>
          </a:p>
          <a:p>
            <a:pPr eaLnBrk="1" hangingPunct="1">
              <a:lnSpc>
                <a:spcPct val="90000"/>
              </a:lnSpc>
            </a:pPr>
            <a:r>
              <a:rPr lang="en-US" smtClean="0"/>
              <a:t>has been considerable controversy over its security</a:t>
            </a:r>
            <a:endParaRPr lang="en-AU" smtClean="0"/>
          </a:p>
          <a:p>
            <a:pPr eaLnBrk="1" hangingPunct="1">
              <a:lnSpc>
                <a:spcPct val="90000"/>
              </a:lnSpc>
            </a:pPr>
            <a:endParaRPr lang="en-AU"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DES History</a:t>
            </a:r>
            <a:endParaRPr lang="en-AU" smtClean="0"/>
          </a:p>
        </p:txBody>
      </p:sp>
      <p:sp>
        <p:nvSpPr>
          <p:cNvPr id="63491" name="Rectangle 3"/>
          <p:cNvSpPr>
            <a:spLocks noGrp="1" noChangeArrowheads="1"/>
          </p:cNvSpPr>
          <p:nvPr>
            <p:ph type="body" idx="1"/>
          </p:nvPr>
        </p:nvSpPr>
        <p:spPr/>
        <p:txBody>
          <a:bodyPr/>
          <a:lstStyle/>
          <a:p>
            <a:pPr eaLnBrk="1" hangingPunct="1">
              <a:lnSpc>
                <a:spcPct val="90000"/>
              </a:lnSpc>
            </a:pPr>
            <a:r>
              <a:rPr lang="en-US" smtClean="0"/>
              <a:t>IBM developed Lucifer cipher</a:t>
            </a:r>
          </a:p>
          <a:p>
            <a:pPr lvl="1" eaLnBrk="1" hangingPunct="1">
              <a:lnSpc>
                <a:spcPct val="90000"/>
              </a:lnSpc>
            </a:pPr>
            <a:r>
              <a:rPr lang="en-US" smtClean="0">
                <a:ea typeface="ＭＳ Ｐゴシック" pitchFamily="-107" charset="-128"/>
              </a:rPr>
              <a:t>by team led by Feistel in late 60’s</a:t>
            </a:r>
          </a:p>
          <a:p>
            <a:pPr lvl="1" eaLnBrk="1" hangingPunct="1">
              <a:lnSpc>
                <a:spcPct val="90000"/>
              </a:lnSpc>
            </a:pPr>
            <a:r>
              <a:rPr lang="en-US" smtClean="0">
                <a:ea typeface="ＭＳ Ｐゴシック" pitchFamily="-107" charset="-128"/>
              </a:rPr>
              <a:t>used 64-bit data blocks with 128-bit key</a:t>
            </a:r>
          </a:p>
          <a:p>
            <a:pPr eaLnBrk="1" hangingPunct="1">
              <a:lnSpc>
                <a:spcPct val="90000"/>
              </a:lnSpc>
            </a:pPr>
            <a:r>
              <a:rPr lang="en-US" smtClean="0"/>
              <a:t>then redeveloped as a commercial cipher with input from NSA and others</a:t>
            </a:r>
            <a:endParaRPr lang="en-AU" smtClean="0"/>
          </a:p>
          <a:p>
            <a:pPr eaLnBrk="1" hangingPunct="1">
              <a:lnSpc>
                <a:spcPct val="90000"/>
              </a:lnSpc>
            </a:pPr>
            <a:r>
              <a:rPr lang="en-US" smtClean="0"/>
              <a:t>in 1973 NBS issued request for proposals for a national cipher standard</a:t>
            </a:r>
          </a:p>
          <a:p>
            <a:pPr eaLnBrk="1" hangingPunct="1">
              <a:lnSpc>
                <a:spcPct val="90000"/>
              </a:lnSpc>
            </a:pPr>
            <a:r>
              <a:rPr lang="en-US" smtClean="0"/>
              <a:t>IBM submitted their revised Lucifer which was eventually accepted as the DES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304800"/>
            <a:ext cx="8229600" cy="1139825"/>
          </a:xfrm>
        </p:spPr>
        <p:txBody>
          <a:bodyPr/>
          <a:lstStyle/>
          <a:p>
            <a:pPr eaLnBrk="1" hangingPunct="1">
              <a:defRPr/>
            </a:pPr>
            <a:r>
              <a:rPr lang="en-AU"/>
              <a:t>DES Design Controversy</a:t>
            </a:r>
          </a:p>
        </p:txBody>
      </p:sp>
      <p:sp>
        <p:nvSpPr>
          <p:cNvPr id="64515" name="Rectangle 3"/>
          <p:cNvSpPr>
            <a:spLocks noGrp="1" noChangeArrowheads="1"/>
          </p:cNvSpPr>
          <p:nvPr>
            <p:ph type="body" idx="1"/>
          </p:nvPr>
        </p:nvSpPr>
        <p:spPr>
          <a:xfrm>
            <a:off x="381000" y="1600200"/>
            <a:ext cx="8229600" cy="5257800"/>
          </a:xfrm>
        </p:spPr>
        <p:txBody>
          <a:bodyPr/>
          <a:lstStyle/>
          <a:p>
            <a:pPr eaLnBrk="1" hangingPunct="1">
              <a:lnSpc>
                <a:spcPct val="90000"/>
              </a:lnSpc>
            </a:pPr>
            <a:r>
              <a:rPr lang="en-AU" smtClean="0"/>
              <a:t>although DES standard is public</a:t>
            </a:r>
          </a:p>
          <a:p>
            <a:pPr eaLnBrk="1" hangingPunct="1">
              <a:lnSpc>
                <a:spcPct val="90000"/>
              </a:lnSpc>
            </a:pPr>
            <a:r>
              <a:rPr lang="en-AU" smtClean="0"/>
              <a:t>was considerable controversy over design </a:t>
            </a:r>
          </a:p>
          <a:p>
            <a:pPr lvl="1" eaLnBrk="1" hangingPunct="1">
              <a:lnSpc>
                <a:spcPct val="90000"/>
              </a:lnSpc>
            </a:pPr>
            <a:r>
              <a:rPr lang="en-AU" smtClean="0">
                <a:ea typeface="ＭＳ Ｐゴシック" pitchFamily="-107" charset="-128"/>
              </a:rPr>
              <a:t>in choice of 56-bit key (vs Lucifer 128-bit)</a:t>
            </a:r>
          </a:p>
          <a:p>
            <a:pPr lvl="1" eaLnBrk="1" hangingPunct="1">
              <a:lnSpc>
                <a:spcPct val="90000"/>
              </a:lnSpc>
            </a:pPr>
            <a:r>
              <a:rPr lang="en-AU" smtClean="0">
                <a:ea typeface="ＭＳ Ｐゴシック" pitchFamily="-107" charset="-128"/>
              </a:rPr>
              <a:t>and because design criteria were classified </a:t>
            </a:r>
          </a:p>
          <a:p>
            <a:pPr eaLnBrk="1" hangingPunct="1">
              <a:lnSpc>
                <a:spcPct val="90000"/>
              </a:lnSpc>
            </a:pPr>
            <a:r>
              <a:rPr lang="en-US" smtClean="0"/>
              <a:t>subsequent events and public analysis show in fact design was appropriate</a:t>
            </a:r>
          </a:p>
          <a:p>
            <a:pPr eaLnBrk="1" hangingPunct="1">
              <a:lnSpc>
                <a:spcPct val="90000"/>
              </a:lnSpc>
            </a:pPr>
            <a:r>
              <a:rPr lang="en-US" smtClean="0"/>
              <a:t>use of DES has flourished</a:t>
            </a:r>
          </a:p>
          <a:p>
            <a:pPr lvl="1" eaLnBrk="1" hangingPunct="1">
              <a:lnSpc>
                <a:spcPct val="90000"/>
              </a:lnSpc>
            </a:pPr>
            <a:r>
              <a:rPr lang="en-US" smtClean="0">
                <a:ea typeface="ＭＳ Ｐゴシック" pitchFamily="-107" charset="-128"/>
              </a:rPr>
              <a:t>especially in financial applications</a:t>
            </a:r>
          </a:p>
          <a:p>
            <a:pPr lvl="1" eaLnBrk="1" hangingPunct="1">
              <a:lnSpc>
                <a:spcPct val="90000"/>
              </a:lnSpc>
            </a:pPr>
            <a:r>
              <a:rPr lang="en-AU" smtClean="0">
                <a:ea typeface="ＭＳ Ｐゴシック" pitchFamily="-107" charset="-128"/>
              </a:rPr>
              <a:t>still standardised for legacy application use</a:t>
            </a:r>
          </a:p>
          <a:p>
            <a:pPr eaLnBrk="1" hangingPunct="1">
              <a:lnSpc>
                <a:spcPct val="90000"/>
              </a:lnSpc>
            </a:pPr>
            <a:endParaRPr lang="en-AU"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0"/>
            <a:ext cx="8229600" cy="1139825"/>
          </a:xfrm>
        </p:spPr>
        <p:txBody>
          <a:bodyPr/>
          <a:lstStyle/>
          <a:p>
            <a:pPr eaLnBrk="1" hangingPunct="1"/>
            <a:r>
              <a:rPr lang="en-US" smtClean="0"/>
              <a:t>DES Encryption Overview</a:t>
            </a:r>
            <a:endParaRPr lang="en-AU" smtClean="0"/>
          </a:p>
        </p:txBody>
      </p:sp>
      <p:pic>
        <p:nvPicPr>
          <p:cNvPr id="46083" name="Picture 5"/>
          <p:cNvPicPr>
            <a:picLocks noChangeAspect="1"/>
          </p:cNvPicPr>
          <p:nvPr/>
        </p:nvPicPr>
        <p:blipFill>
          <a:blip r:embed="rId3"/>
          <a:srcRect/>
          <a:stretch>
            <a:fillRect/>
          </a:stretch>
        </p:blipFill>
        <p:spPr bwMode="auto">
          <a:xfrm>
            <a:off x="2057400" y="1050925"/>
            <a:ext cx="4832350" cy="580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t>Initial Permutation IP</a:t>
            </a:r>
          </a:p>
        </p:txBody>
      </p:sp>
      <p:sp>
        <p:nvSpPr>
          <p:cNvPr id="68611" name="Rectangle 3"/>
          <p:cNvSpPr>
            <a:spLocks noGrp="1" noChangeArrowheads="1"/>
          </p:cNvSpPr>
          <p:nvPr>
            <p:ph type="body" idx="1"/>
          </p:nvPr>
        </p:nvSpPr>
        <p:spPr>
          <a:xfrm>
            <a:off x="457200" y="1676400"/>
            <a:ext cx="8458200" cy="4454525"/>
          </a:xfrm>
        </p:spPr>
        <p:txBody>
          <a:bodyPr/>
          <a:lstStyle/>
          <a:p>
            <a:pPr eaLnBrk="1" hangingPunct="1">
              <a:buFont typeface="Wingdings" pitchFamily="-107" charset="2"/>
              <a:buChar char="Ø"/>
              <a:defRPr/>
            </a:pPr>
            <a:r>
              <a:rPr lang="en-AU"/>
              <a:t>first step of the data computation </a:t>
            </a:r>
          </a:p>
          <a:p>
            <a:pPr eaLnBrk="1" hangingPunct="1">
              <a:buFont typeface="Wingdings" pitchFamily="-107" charset="2"/>
              <a:buChar char="Ø"/>
              <a:defRPr/>
            </a:pPr>
            <a:r>
              <a:rPr lang="en-AU"/>
              <a:t>IP reorders the input data bits </a:t>
            </a:r>
          </a:p>
          <a:p>
            <a:pPr eaLnBrk="1" hangingPunct="1">
              <a:buFont typeface="Wingdings" pitchFamily="-107" charset="2"/>
              <a:buChar char="Ø"/>
              <a:defRPr/>
            </a:pPr>
            <a:r>
              <a:rPr lang="en-AU"/>
              <a:t>even bits to LH half, odd bits to RH half </a:t>
            </a:r>
          </a:p>
          <a:p>
            <a:pPr eaLnBrk="1" hangingPunct="1">
              <a:buFont typeface="Wingdings" pitchFamily="-107" charset="2"/>
              <a:buChar char="Ø"/>
              <a:defRPr/>
            </a:pPr>
            <a:r>
              <a:rPr lang="en-AU"/>
              <a:t>quite regular in structure (easy in h/w)</a:t>
            </a:r>
          </a:p>
          <a:p>
            <a:pPr eaLnBrk="1" hangingPunct="1">
              <a:buFont typeface="Wingdings" pitchFamily="-107" charset="2"/>
              <a:buChar char="Ø"/>
              <a:defRPr/>
            </a:pPr>
            <a:r>
              <a:rPr lang="en-AU"/>
              <a:t>example:</a:t>
            </a:r>
          </a:p>
          <a:p>
            <a:pPr eaLnBrk="1" hangingPunct="1">
              <a:buFont typeface="Wingdings" pitchFamily="-107" charset="2"/>
              <a:buNone/>
              <a:defRPr/>
            </a:pPr>
            <a:r>
              <a:rPr lang="en-AU" sz="2000">
                <a:latin typeface="Courier New" pitchFamily="-107" charset="0"/>
              </a:rPr>
              <a:t>	</a:t>
            </a:r>
          </a:p>
          <a:p>
            <a:pPr eaLnBrk="1" hangingPunct="1">
              <a:buFont typeface="Wingdings" pitchFamily="-107" charset="2"/>
              <a:buNone/>
              <a:defRPr/>
            </a:pPr>
            <a:r>
              <a:rPr lang="en-AU" sz="2400">
                <a:latin typeface="Courier New" pitchFamily="-107" charset="0"/>
              </a:rPr>
              <a:t>	IP(675a6967 5e5a6b5a) = (ffb2194d 004df6fb)</a:t>
            </a:r>
            <a:r>
              <a:rPr lang="en-AU" sz="24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DES Round Structure</a:t>
            </a:r>
            <a:endParaRPr lang="en-AU" smtClean="0"/>
          </a:p>
        </p:txBody>
      </p:sp>
      <p:sp>
        <p:nvSpPr>
          <p:cNvPr id="70659" name="Rectangle 3"/>
          <p:cNvSpPr>
            <a:spLocks noGrp="1" noChangeArrowheads="1"/>
          </p:cNvSpPr>
          <p:nvPr>
            <p:ph type="body" idx="1"/>
          </p:nvPr>
        </p:nvSpPr>
        <p:spPr/>
        <p:txBody>
          <a:bodyPr/>
          <a:lstStyle/>
          <a:p>
            <a:pPr eaLnBrk="1" hangingPunct="1">
              <a:lnSpc>
                <a:spcPct val="90000"/>
              </a:lnSpc>
            </a:pPr>
            <a:r>
              <a:rPr lang="en-US" smtClean="0"/>
              <a:t>uses two 32-bit L &amp; R halves</a:t>
            </a:r>
          </a:p>
          <a:p>
            <a:pPr eaLnBrk="1" hangingPunct="1">
              <a:lnSpc>
                <a:spcPct val="90000"/>
              </a:lnSpc>
            </a:pPr>
            <a:r>
              <a:rPr lang="en-AU" smtClean="0"/>
              <a:t>as for any Feistel cipher can describe as:</a:t>
            </a:r>
          </a:p>
          <a:p>
            <a:pPr lvl="1" eaLnBrk="1" hangingPunct="1">
              <a:lnSpc>
                <a:spcPct val="90000"/>
              </a:lnSpc>
              <a:buFont typeface="Wingdings" pitchFamily="2" charset="2"/>
              <a:buNone/>
            </a:pPr>
            <a:r>
              <a:rPr lang="en-AU" i="1" smtClean="0">
                <a:ea typeface="ＭＳ Ｐゴシック" pitchFamily="-107" charset="-128"/>
              </a:rPr>
              <a:t>L</a:t>
            </a:r>
            <a:r>
              <a:rPr lang="en-AU" i="1" baseline="-25000" smtClean="0">
                <a:ea typeface="ＭＳ Ｐゴシック" pitchFamily="-107" charset="-128"/>
              </a:rPr>
              <a:t>i</a:t>
            </a:r>
            <a:r>
              <a:rPr lang="en-AU" i="1" smtClean="0">
                <a:ea typeface="ＭＳ Ｐゴシック" pitchFamily="-107" charset="-128"/>
              </a:rPr>
              <a:t> </a:t>
            </a:r>
            <a:r>
              <a:rPr lang="en-AU" smtClean="0">
                <a:ea typeface="ＭＳ Ｐゴシック" pitchFamily="-107" charset="-128"/>
              </a:rPr>
              <a:t>= </a:t>
            </a:r>
            <a:r>
              <a:rPr lang="en-AU" i="1" smtClean="0">
                <a:ea typeface="ＭＳ Ｐゴシック" pitchFamily="-107" charset="-128"/>
              </a:rPr>
              <a:t>R</a:t>
            </a:r>
            <a:r>
              <a:rPr lang="en-AU" i="1" baseline="-25000" smtClean="0">
                <a:ea typeface="ＭＳ Ｐゴシック" pitchFamily="-107" charset="-128"/>
              </a:rPr>
              <a:t>i</a:t>
            </a:r>
            <a:r>
              <a:rPr lang="en-AU" baseline="-25000" smtClean="0">
                <a:ea typeface="ＭＳ Ｐゴシック" pitchFamily="-107" charset="-128"/>
              </a:rPr>
              <a:t>–1</a:t>
            </a:r>
          </a:p>
          <a:p>
            <a:pPr lvl="1" eaLnBrk="1" hangingPunct="1">
              <a:lnSpc>
                <a:spcPct val="90000"/>
              </a:lnSpc>
              <a:buFont typeface="Wingdings" pitchFamily="2" charset="2"/>
              <a:buNone/>
            </a:pPr>
            <a:r>
              <a:rPr lang="en-AU" i="1" smtClean="0">
                <a:ea typeface="ＭＳ Ｐゴシック" pitchFamily="-107" charset="-128"/>
              </a:rPr>
              <a:t>R</a:t>
            </a:r>
            <a:r>
              <a:rPr lang="en-AU" i="1" baseline="-25000" smtClean="0">
                <a:ea typeface="ＭＳ Ｐゴシック" pitchFamily="-107" charset="-128"/>
              </a:rPr>
              <a:t>i</a:t>
            </a:r>
            <a:r>
              <a:rPr lang="en-AU" i="1" smtClean="0">
                <a:ea typeface="ＭＳ Ｐゴシック" pitchFamily="-107" charset="-128"/>
              </a:rPr>
              <a:t> </a:t>
            </a:r>
            <a:r>
              <a:rPr lang="en-AU" smtClean="0">
                <a:ea typeface="ＭＳ Ｐゴシック" pitchFamily="-107" charset="-128"/>
              </a:rPr>
              <a:t>= </a:t>
            </a:r>
            <a:r>
              <a:rPr lang="en-AU" i="1" smtClean="0">
                <a:ea typeface="ＭＳ Ｐゴシック" pitchFamily="-107" charset="-128"/>
              </a:rPr>
              <a:t>L</a:t>
            </a:r>
            <a:r>
              <a:rPr lang="en-AU" i="1" baseline="-25000" smtClean="0">
                <a:ea typeface="ＭＳ Ｐゴシック" pitchFamily="-107" charset="-128"/>
              </a:rPr>
              <a:t>i</a:t>
            </a:r>
            <a:r>
              <a:rPr lang="en-AU" baseline="-25000" smtClean="0">
                <a:ea typeface="ＭＳ Ｐゴシック" pitchFamily="-107" charset="-128"/>
              </a:rPr>
              <a:t>–1</a:t>
            </a:r>
            <a:r>
              <a:rPr lang="en-AU" smtClean="0">
                <a:ea typeface="ＭＳ Ｐゴシック" pitchFamily="-107" charset="-128"/>
              </a:rPr>
              <a:t> </a:t>
            </a:r>
            <a:r>
              <a:rPr lang="en-AU" smtClean="0">
                <a:ea typeface="ＭＳ Ｐゴシック" pitchFamily="-107" charset="-128"/>
                <a:sym typeface="Symbol" pitchFamily="18" charset="2"/>
              </a:rPr>
              <a:t></a:t>
            </a:r>
            <a:r>
              <a:rPr lang="en-AU" smtClean="0">
                <a:ea typeface="ＭＳ Ｐゴシック" pitchFamily="-107" charset="-128"/>
              </a:rPr>
              <a:t> F(</a:t>
            </a:r>
            <a:r>
              <a:rPr lang="en-AU" i="1" smtClean="0">
                <a:ea typeface="ＭＳ Ｐゴシック" pitchFamily="-107" charset="-128"/>
              </a:rPr>
              <a:t>R</a:t>
            </a:r>
            <a:r>
              <a:rPr lang="en-AU" i="1" baseline="-25000" smtClean="0">
                <a:ea typeface="ＭＳ Ｐゴシック" pitchFamily="-107" charset="-128"/>
              </a:rPr>
              <a:t>i</a:t>
            </a:r>
            <a:r>
              <a:rPr lang="en-AU" baseline="-25000" smtClean="0">
                <a:ea typeface="ＭＳ Ｐゴシック" pitchFamily="-107" charset="-128"/>
              </a:rPr>
              <a:t>–1</a:t>
            </a:r>
            <a:r>
              <a:rPr lang="en-AU" smtClean="0">
                <a:ea typeface="ＭＳ Ｐゴシック" pitchFamily="-107" charset="-128"/>
              </a:rPr>
              <a:t>, </a:t>
            </a:r>
            <a:r>
              <a:rPr lang="en-AU" i="1" smtClean="0">
                <a:ea typeface="ＭＳ Ｐゴシック" pitchFamily="-107" charset="-128"/>
              </a:rPr>
              <a:t>K</a:t>
            </a:r>
            <a:r>
              <a:rPr lang="en-AU" i="1" baseline="-25000" smtClean="0">
                <a:ea typeface="ＭＳ Ｐゴシック" pitchFamily="-107" charset="-128"/>
              </a:rPr>
              <a:t>i</a:t>
            </a:r>
            <a:r>
              <a:rPr lang="en-AU" smtClean="0">
                <a:ea typeface="ＭＳ Ｐゴシック" pitchFamily="-107" charset="-128"/>
              </a:rPr>
              <a:t>)</a:t>
            </a:r>
          </a:p>
          <a:p>
            <a:pPr eaLnBrk="1" hangingPunct="1">
              <a:lnSpc>
                <a:spcPct val="90000"/>
              </a:lnSpc>
            </a:pPr>
            <a:r>
              <a:rPr lang="en-US" smtClean="0"/>
              <a:t>F takes 32-bit R half and 48-bit subkey:</a:t>
            </a:r>
          </a:p>
          <a:p>
            <a:pPr lvl="1" eaLnBrk="1" hangingPunct="1">
              <a:lnSpc>
                <a:spcPct val="90000"/>
              </a:lnSpc>
            </a:pPr>
            <a:r>
              <a:rPr lang="en-US" smtClean="0">
                <a:ea typeface="ＭＳ Ｐゴシック" pitchFamily="-107" charset="-128"/>
              </a:rPr>
              <a:t>expands R to 48-bits using perm E</a:t>
            </a:r>
          </a:p>
          <a:p>
            <a:pPr lvl="1" eaLnBrk="1" hangingPunct="1">
              <a:lnSpc>
                <a:spcPct val="90000"/>
              </a:lnSpc>
            </a:pPr>
            <a:r>
              <a:rPr lang="en-US" smtClean="0">
                <a:ea typeface="ＭＳ Ｐゴシック" pitchFamily="-107" charset="-128"/>
              </a:rPr>
              <a:t>adds to subkey using XOR</a:t>
            </a:r>
          </a:p>
          <a:p>
            <a:pPr lvl="1" eaLnBrk="1" hangingPunct="1">
              <a:lnSpc>
                <a:spcPct val="90000"/>
              </a:lnSpc>
            </a:pPr>
            <a:r>
              <a:rPr lang="en-US" smtClean="0">
                <a:ea typeface="ＭＳ Ｐゴシック" pitchFamily="-107" charset="-128"/>
              </a:rPr>
              <a:t>passes through 8 S-boxes to get 32-bit result</a:t>
            </a:r>
          </a:p>
          <a:p>
            <a:pPr lvl="1" eaLnBrk="1" hangingPunct="1">
              <a:lnSpc>
                <a:spcPct val="90000"/>
              </a:lnSpc>
            </a:pPr>
            <a:r>
              <a:rPr lang="en-US" smtClean="0">
                <a:ea typeface="ＭＳ Ｐゴシック" pitchFamily="-107" charset="-128"/>
              </a:rPr>
              <a:t>finally permutes using 32-bit perm P</a:t>
            </a:r>
            <a:endParaRPr lang="en-AU" smtClean="0">
              <a:ea typeface="ＭＳ Ｐゴシック" pitchFamily="-107"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706245" y="1518294"/>
            <a:ext cx="5731510" cy="38214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DES Round Structure</a:t>
            </a:r>
            <a:endParaRPr lang="en-AU" smtClean="0"/>
          </a:p>
        </p:txBody>
      </p:sp>
      <p:pic>
        <p:nvPicPr>
          <p:cNvPr id="52227" name="Picture 5"/>
          <p:cNvPicPr>
            <a:picLocks noChangeAspect="1" noChangeArrowheads="1"/>
          </p:cNvPicPr>
          <p:nvPr/>
        </p:nvPicPr>
        <p:blipFill>
          <a:blip r:embed="rId3"/>
          <a:srcRect/>
          <a:stretch>
            <a:fillRect/>
          </a:stretch>
        </p:blipFill>
        <p:spPr bwMode="auto">
          <a:xfrm>
            <a:off x="1219200" y="1676400"/>
            <a:ext cx="6592888" cy="4713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AU"/>
              <a:t>Substitution Boxes S</a:t>
            </a:r>
          </a:p>
        </p:txBody>
      </p:sp>
      <p:sp>
        <p:nvSpPr>
          <p:cNvPr id="72707"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AU" dirty="0"/>
              <a:t>have eight S-boxes which map 6 to 4 bits </a:t>
            </a:r>
          </a:p>
          <a:p>
            <a:pPr eaLnBrk="1" hangingPunct="1">
              <a:lnSpc>
                <a:spcPct val="90000"/>
              </a:lnSpc>
              <a:buFont typeface="Wingdings" pitchFamily="-107" charset="2"/>
              <a:buChar char="Ø"/>
              <a:defRPr/>
            </a:pPr>
            <a:r>
              <a:rPr lang="en-AU" dirty="0"/>
              <a:t>each S-box is actually 4 little 4 bit boxes </a:t>
            </a:r>
          </a:p>
          <a:p>
            <a:pPr lvl="1" eaLnBrk="1" hangingPunct="1">
              <a:lnSpc>
                <a:spcPct val="90000"/>
              </a:lnSpc>
              <a:buFont typeface="Wingdings" pitchFamily="-107" charset="2"/>
              <a:buChar char="l"/>
              <a:defRPr/>
            </a:pPr>
            <a:r>
              <a:rPr lang="en-AU" dirty="0">
                <a:ea typeface="ＭＳ Ｐゴシック" pitchFamily="-107" charset="-128"/>
              </a:rPr>
              <a:t>outer bits 1 &amp; 6 (</a:t>
            </a:r>
            <a:r>
              <a:rPr lang="en-AU" b="1" dirty="0">
                <a:ea typeface="ＭＳ Ｐゴシック" pitchFamily="-107" charset="-128"/>
              </a:rPr>
              <a:t>row</a:t>
            </a:r>
            <a:r>
              <a:rPr lang="en-AU" dirty="0">
                <a:ea typeface="ＭＳ Ｐゴシック" pitchFamily="-107" charset="-128"/>
              </a:rPr>
              <a:t> bits) select one row of 4 </a:t>
            </a:r>
          </a:p>
          <a:p>
            <a:pPr lvl="1" eaLnBrk="1" hangingPunct="1">
              <a:lnSpc>
                <a:spcPct val="90000"/>
              </a:lnSpc>
              <a:buFont typeface="Wingdings" pitchFamily="-107" charset="2"/>
              <a:buChar char="l"/>
              <a:defRPr/>
            </a:pPr>
            <a:r>
              <a:rPr lang="en-AU" dirty="0">
                <a:ea typeface="ＭＳ Ｐゴシック" pitchFamily="-107" charset="-128"/>
              </a:rPr>
              <a:t>inner bits 2-5 (</a:t>
            </a:r>
            <a:r>
              <a:rPr lang="en-AU" b="1" dirty="0" err="1">
                <a:ea typeface="ＭＳ Ｐゴシック" pitchFamily="-107" charset="-128"/>
              </a:rPr>
              <a:t>col</a:t>
            </a:r>
            <a:r>
              <a:rPr lang="en-AU" dirty="0">
                <a:ea typeface="ＭＳ Ｐゴシック" pitchFamily="-107" charset="-128"/>
              </a:rPr>
              <a:t> bits) are substituted </a:t>
            </a:r>
          </a:p>
          <a:p>
            <a:pPr lvl="1" eaLnBrk="1" hangingPunct="1">
              <a:lnSpc>
                <a:spcPct val="90000"/>
              </a:lnSpc>
              <a:buFont typeface="Wingdings" pitchFamily="-107" charset="2"/>
              <a:buChar char="l"/>
              <a:defRPr/>
            </a:pPr>
            <a:r>
              <a:rPr lang="en-AU" dirty="0">
                <a:ea typeface="ＭＳ Ｐゴシック" pitchFamily="-107" charset="-128"/>
              </a:rPr>
              <a:t>result is 8 lots of 4 bits, or 32 bits</a:t>
            </a:r>
          </a:p>
          <a:p>
            <a:pPr eaLnBrk="1" hangingPunct="1">
              <a:lnSpc>
                <a:spcPct val="90000"/>
              </a:lnSpc>
              <a:buFont typeface="Wingdings" pitchFamily="-107" charset="2"/>
              <a:buChar char="Ø"/>
              <a:defRPr/>
            </a:pPr>
            <a:r>
              <a:rPr lang="en-US" dirty="0"/>
              <a:t>row selection depends on both data &amp; key</a:t>
            </a:r>
          </a:p>
          <a:p>
            <a:pPr lvl="1" eaLnBrk="1" hangingPunct="1">
              <a:lnSpc>
                <a:spcPct val="90000"/>
              </a:lnSpc>
              <a:buFont typeface="Wingdings" pitchFamily="-107" charset="2"/>
              <a:buChar char="l"/>
              <a:defRPr/>
            </a:pPr>
            <a:r>
              <a:rPr lang="en-US" dirty="0">
                <a:ea typeface="ＭＳ Ｐゴシック" pitchFamily="-107" charset="-128"/>
              </a:rPr>
              <a:t>feature known as autoclaving (</a:t>
            </a:r>
            <a:r>
              <a:rPr lang="en-US" dirty="0" err="1">
                <a:ea typeface="ＭＳ Ｐゴシック" pitchFamily="-107" charset="-128"/>
              </a:rPr>
              <a:t>autokeying</a:t>
            </a:r>
            <a:r>
              <a:rPr lang="en-US" dirty="0">
                <a:ea typeface="ＭＳ Ｐゴシック" pitchFamily="-107" charset="-128"/>
              </a:rPr>
              <a:t>)</a:t>
            </a:r>
            <a:endParaRPr lang="en-AU" dirty="0">
              <a:ea typeface="ＭＳ Ｐゴシック" pitchFamily="-107" charset="-128"/>
            </a:endParaRPr>
          </a:p>
          <a:p>
            <a:pPr eaLnBrk="1" hangingPunct="1">
              <a:lnSpc>
                <a:spcPct val="90000"/>
              </a:lnSpc>
              <a:buFont typeface="Wingdings" pitchFamily="-107" charset="2"/>
              <a:buChar char="Ø"/>
              <a:defRPr/>
            </a:pPr>
            <a:r>
              <a:rPr lang="en-AU" dirty="0"/>
              <a:t>example</a:t>
            </a:r>
            <a:r>
              <a:rPr lang="en-AU" dirty="0" smtClean="0"/>
              <a:t>: 011001 = 1001 at S</a:t>
            </a:r>
            <a:r>
              <a:rPr lang="en-AU" baseline="-25000" dirty="0" smtClean="0"/>
              <a:t>1</a:t>
            </a:r>
            <a:endParaRPr lang="en-AU" baseline="-25000" dirty="0"/>
          </a:p>
          <a:p>
            <a:pPr lvl="1" eaLnBrk="1" hangingPunct="1">
              <a:lnSpc>
                <a:spcPct val="90000"/>
              </a:lnSpc>
              <a:buFont typeface="Wingdings" pitchFamily="-107" charset="2"/>
              <a:buChar char="l"/>
              <a:defRPr/>
            </a:pPr>
            <a:r>
              <a:rPr lang="en-AU" sz="2400" dirty="0" smtClean="0">
                <a:latin typeface="Courier New" pitchFamily="-107" charset="0"/>
                <a:ea typeface="ＭＳ Ｐゴシック" pitchFamily="-107" charset="-128"/>
              </a:rPr>
              <a:t>S(18 </a:t>
            </a:r>
            <a:r>
              <a:rPr lang="en-AU" sz="2400" dirty="0">
                <a:latin typeface="Courier New" pitchFamily="-107" charset="0"/>
                <a:ea typeface="ＭＳ Ｐゴシック" pitchFamily="-107" charset="-128"/>
              </a:rPr>
              <a:t>09 12 3d 11 17 38 39) = 5fd25e03</a:t>
            </a:r>
            <a:r>
              <a:rPr lang="en-AU" sz="2400" dirty="0">
                <a:ea typeface="ＭＳ Ｐゴシック" pitchFamily="-107" charset="-128"/>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AU"/>
              <a:t>DES Key Schedule</a:t>
            </a:r>
          </a:p>
        </p:txBody>
      </p:sp>
      <p:sp>
        <p:nvSpPr>
          <p:cNvPr id="76803" name="Rectangle 3"/>
          <p:cNvSpPr>
            <a:spLocks noGrp="1" noChangeArrowheads="1"/>
          </p:cNvSpPr>
          <p:nvPr>
            <p:ph type="body" idx="1"/>
          </p:nvPr>
        </p:nvSpPr>
        <p:spPr/>
        <p:txBody>
          <a:bodyPr/>
          <a:lstStyle/>
          <a:p>
            <a:pPr eaLnBrk="1" hangingPunct="1">
              <a:buFont typeface="Wingdings" pitchFamily="-107" charset="2"/>
              <a:buChar char="Ø"/>
              <a:defRPr/>
            </a:pPr>
            <a:r>
              <a:rPr lang="en-AU"/>
              <a:t>forms subkeys used in each round</a:t>
            </a:r>
          </a:p>
          <a:p>
            <a:pPr lvl="1" eaLnBrk="1" hangingPunct="1">
              <a:buFont typeface="Wingdings" pitchFamily="-107" charset="2"/>
              <a:buChar char="l"/>
              <a:defRPr/>
            </a:pPr>
            <a:r>
              <a:rPr lang="en-AU">
                <a:ea typeface="ＭＳ Ｐゴシック" pitchFamily="-107" charset="-128"/>
              </a:rPr>
              <a:t>initial permutation of the key (PC1) which selects 56-bits in two 28-bit halves </a:t>
            </a:r>
          </a:p>
          <a:p>
            <a:pPr lvl="1" eaLnBrk="1" hangingPunct="1">
              <a:buFont typeface="Wingdings" pitchFamily="-107" charset="2"/>
              <a:buChar char="l"/>
              <a:defRPr/>
            </a:pPr>
            <a:r>
              <a:rPr lang="en-AU">
                <a:ea typeface="ＭＳ Ｐゴシック" pitchFamily="-107" charset="-128"/>
              </a:rPr>
              <a:t>16 stages consisting of: </a:t>
            </a:r>
          </a:p>
          <a:p>
            <a:pPr lvl="2" eaLnBrk="1" hangingPunct="1">
              <a:defRPr/>
            </a:pPr>
            <a:r>
              <a:rPr lang="en-AU">
                <a:ea typeface="ＭＳ Ｐゴシック" pitchFamily="-107" charset="-128"/>
              </a:rPr>
              <a:t>rotating </a:t>
            </a:r>
            <a:r>
              <a:rPr lang="en-AU" b="1">
                <a:ea typeface="ＭＳ Ｐゴシック" pitchFamily="-107" charset="-128"/>
              </a:rPr>
              <a:t>each half</a:t>
            </a:r>
            <a:r>
              <a:rPr lang="en-AU">
                <a:ea typeface="ＭＳ Ｐゴシック" pitchFamily="-107" charset="-128"/>
              </a:rPr>
              <a:t> separately either 1 or 2 places depending on the </a:t>
            </a:r>
            <a:r>
              <a:rPr lang="en-AU" b="1">
                <a:ea typeface="ＭＳ Ｐゴシック" pitchFamily="-107" charset="-128"/>
              </a:rPr>
              <a:t>key rotation schedule</a:t>
            </a:r>
            <a:r>
              <a:rPr lang="en-AU">
                <a:ea typeface="ＭＳ Ｐゴシック" pitchFamily="-107" charset="-128"/>
              </a:rPr>
              <a:t> K</a:t>
            </a:r>
          </a:p>
          <a:p>
            <a:pPr lvl="2" eaLnBrk="1" hangingPunct="1">
              <a:defRPr/>
            </a:pPr>
            <a:r>
              <a:rPr lang="en-AU">
                <a:ea typeface="ＭＳ Ｐゴシック" pitchFamily="-107" charset="-128"/>
              </a:rPr>
              <a:t>selecting 24-bits from each half &amp; permuting them by PC2 for use in round function F </a:t>
            </a:r>
          </a:p>
          <a:p>
            <a:pPr eaLnBrk="1" hangingPunct="1">
              <a:buFont typeface="Wingdings" pitchFamily="-107" charset="2"/>
              <a:buChar char="Ø"/>
              <a:defRPr/>
            </a:pPr>
            <a:r>
              <a:rPr lang="en-AU"/>
              <a:t>note practical use issues in h/w vs s/w</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AU"/>
              <a:t>DES Decryption</a:t>
            </a:r>
          </a:p>
        </p:txBody>
      </p:sp>
      <p:sp>
        <p:nvSpPr>
          <p:cNvPr id="78851" name="Rectangle 3"/>
          <p:cNvSpPr>
            <a:spLocks noGrp="1" noChangeArrowheads="1"/>
          </p:cNvSpPr>
          <p:nvPr>
            <p:ph type="body" idx="1"/>
          </p:nvPr>
        </p:nvSpPr>
        <p:spPr/>
        <p:txBody>
          <a:bodyPr/>
          <a:lstStyle/>
          <a:p>
            <a:pPr eaLnBrk="1" hangingPunct="1"/>
            <a:r>
              <a:rPr lang="en-AU" sz="2800" smtClean="0"/>
              <a:t>decrypt must unwind steps of data computation </a:t>
            </a:r>
          </a:p>
          <a:p>
            <a:pPr eaLnBrk="1" hangingPunct="1"/>
            <a:r>
              <a:rPr lang="en-AU" sz="2800" smtClean="0"/>
              <a:t>with Feistel design, do encryption steps again  using subkeys in reverse order (SK16 … SK1)</a:t>
            </a:r>
          </a:p>
          <a:p>
            <a:pPr lvl="1" eaLnBrk="1" hangingPunct="1"/>
            <a:r>
              <a:rPr lang="en-AU" sz="2400" smtClean="0">
                <a:ea typeface="ＭＳ Ｐゴシック" pitchFamily="-107" charset="-128"/>
              </a:rPr>
              <a:t>IP undoes final FP step of encryption </a:t>
            </a:r>
          </a:p>
          <a:p>
            <a:pPr lvl="1" eaLnBrk="1" hangingPunct="1"/>
            <a:r>
              <a:rPr lang="en-AU" sz="2400" smtClean="0">
                <a:ea typeface="ＭＳ Ｐゴシック" pitchFamily="-107" charset="-128"/>
              </a:rPr>
              <a:t>1st round with SK16 undoes 16th encrypt round</a:t>
            </a:r>
          </a:p>
          <a:p>
            <a:pPr lvl="1" eaLnBrk="1" hangingPunct="1"/>
            <a:r>
              <a:rPr lang="en-US" sz="2400" smtClean="0">
                <a:ea typeface="ＭＳ Ｐゴシック" pitchFamily="-107" charset="-128"/>
              </a:rPr>
              <a:t>….</a:t>
            </a:r>
            <a:endParaRPr lang="en-AU" sz="2400" smtClean="0">
              <a:ea typeface="ＭＳ Ｐゴシック" pitchFamily="-107" charset="-128"/>
            </a:endParaRPr>
          </a:p>
          <a:p>
            <a:pPr lvl="1" eaLnBrk="1" hangingPunct="1"/>
            <a:r>
              <a:rPr lang="en-AU" sz="2400" smtClean="0">
                <a:ea typeface="ＭＳ Ｐゴシック" pitchFamily="-107" charset="-128"/>
              </a:rPr>
              <a:t>16th round with SK1 undoes 1st encrypt round </a:t>
            </a:r>
          </a:p>
          <a:p>
            <a:pPr lvl="1" eaLnBrk="1" hangingPunct="1"/>
            <a:r>
              <a:rPr lang="en-AU" sz="2400" smtClean="0">
                <a:ea typeface="ＭＳ Ｐゴシック" pitchFamily="-107" charset="-128"/>
              </a:rPr>
              <a:t>then final FP undoes initial encryption IP </a:t>
            </a:r>
          </a:p>
          <a:p>
            <a:pPr lvl="1" eaLnBrk="1" hangingPunct="1"/>
            <a:r>
              <a:rPr lang="en-AU" sz="2400" smtClean="0">
                <a:ea typeface="ＭＳ Ｐゴシック" pitchFamily="-107" charset="-128"/>
              </a:rPr>
              <a:t>thus recovering original data value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AU" smtClean="0"/>
              <a:t>DES Example</a:t>
            </a:r>
            <a:endParaRPr lang="en-US" smtClean="0"/>
          </a:p>
        </p:txBody>
      </p:sp>
      <p:pic>
        <p:nvPicPr>
          <p:cNvPr id="60419" name="Picture 3"/>
          <p:cNvPicPr>
            <a:picLocks noChangeAspect="1"/>
          </p:cNvPicPr>
          <p:nvPr/>
        </p:nvPicPr>
        <p:blipFill>
          <a:blip r:embed="rId3"/>
          <a:srcRect/>
          <a:stretch>
            <a:fillRect/>
          </a:stretch>
        </p:blipFill>
        <p:spPr bwMode="auto">
          <a:xfrm>
            <a:off x="1752600" y="1524000"/>
            <a:ext cx="5422900" cy="50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Avalanche in DES</a:t>
            </a:r>
          </a:p>
        </p:txBody>
      </p:sp>
      <p:pic>
        <p:nvPicPr>
          <p:cNvPr id="62467" name="Picture 3"/>
          <p:cNvPicPr>
            <a:picLocks noChangeAspect="1"/>
          </p:cNvPicPr>
          <p:nvPr/>
        </p:nvPicPr>
        <p:blipFill>
          <a:blip r:embed="rId3"/>
          <a:srcRect/>
          <a:stretch>
            <a:fillRect/>
          </a:stretch>
        </p:blipFill>
        <p:spPr bwMode="auto">
          <a:xfrm>
            <a:off x="1600200" y="1524000"/>
            <a:ext cx="5562600" cy="471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a:t>Avalanche Effect </a:t>
            </a:r>
          </a:p>
        </p:txBody>
      </p:sp>
      <p:sp>
        <p:nvSpPr>
          <p:cNvPr id="79875" name="Rectangle 3"/>
          <p:cNvSpPr>
            <a:spLocks noGrp="1" noChangeArrowheads="1"/>
          </p:cNvSpPr>
          <p:nvPr>
            <p:ph type="body" idx="1"/>
          </p:nvPr>
        </p:nvSpPr>
        <p:spPr/>
        <p:txBody>
          <a:bodyPr/>
          <a:lstStyle/>
          <a:p>
            <a:pPr eaLnBrk="1" hangingPunct="1"/>
            <a:r>
              <a:rPr lang="en-US" smtClean="0"/>
              <a:t>key desirable property of encryption alg</a:t>
            </a:r>
          </a:p>
          <a:p>
            <a:pPr eaLnBrk="1" hangingPunct="1"/>
            <a:r>
              <a:rPr lang="en-AU" smtClean="0"/>
              <a:t>where a change of </a:t>
            </a:r>
            <a:r>
              <a:rPr lang="en-AU" b="1" smtClean="0"/>
              <a:t>one </a:t>
            </a:r>
            <a:r>
              <a:rPr lang="en-AU" smtClean="0"/>
              <a:t>input or key bit results in changing approx </a:t>
            </a:r>
            <a:r>
              <a:rPr lang="en-AU" b="1" smtClean="0"/>
              <a:t>half</a:t>
            </a:r>
            <a:r>
              <a:rPr lang="en-AU" smtClean="0"/>
              <a:t> output bits</a:t>
            </a:r>
          </a:p>
          <a:p>
            <a:pPr eaLnBrk="1" hangingPunct="1"/>
            <a:r>
              <a:rPr lang="en-US" smtClean="0"/>
              <a:t>making attempts to “home-in” by guessing keys impossible</a:t>
            </a:r>
          </a:p>
          <a:p>
            <a:pPr eaLnBrk="1" hangingPunct="1"/>
            <a:r>
              <a:rPr lang="en-US" smtClean="0"/>
              <a:t>DES exhibits strong avalanche</a:t>
            </a:r>
            <a:endParaRPr lang="en-AU"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Strength of DES – Key Size</a:t>
            </a:r>
            <a:endParaRPr lang="en-AU" smtClean="0"/>
          </a:p>
        </p:txBody>
      </p:sp>
      <p:sp>
        <p:nvSpPr>
          <p:cNvPr id="80899" name="Rectangle 3"/>
          <p:cNvSpPr>
            <a:spLocks noGrp="1" noChangeArrowheads="1"/>
          </p:cNvSpPr>
          <p:nvPr>
            <p:ph type="body" idx="1"/>
          </p:nvPr>
        </p:nvSpPr>
        <p:spPr/>
        <p:txBody>
          <a:bodyPr/>
          <a:lstStyle/>
          <a:p>
            <a:pPr eaLnBrk="1" hangingPunct="1"/>
            <a:r>
              <a:rPr lang="en-US" smtClean="0"/>
              <a:t>56-bit keys have 2</a:t>
            </a:r>
            <a:r>
              <a:rPr lang="en-US" baseline="30000" smtClean="0"/>
              <a:t>56</a:t>
            </a:r>
            <a:r>
              <a:rPr lang="en-US" smtClean="0"/>
              <a:t> = 7.2 x 10</a:t>
            </a:r>
            <a:r>
              <a:rPr lang="en-US" baseline="30000" smtClean="0"/>
              <a:t>16</a:t>
            </a:r>
            <a:r>
              <a:rPr lang="en-US" smtClean="0"/>
              <a:t> values</a:t>
            </a:r>
          </a:p>
          <a:p>
            <a:pPr eaLnBrk="1" hangingPunct="1"/>
            <a:r>
              <a:rPr lang="en-US" smtClean="0"/>
              <a:t>brute force search looks hard</a:t>
            </a:r>
          </a:p>
          <a:p>
            <a:pPr eaLnBrk="1" hangingPunct="1"/>
            <a:r>
              <a:rPr lang="en-US" smtClean="0"/>
              <a:t>recent advances have shown is possible</a:t>
            </a:r>
          </a:p>
          <a:p>
            <a:pPr lvl="1" eaLnBrk="1" hangingPunct="1"/>
            <a:r>
              <a:rPr lang="en-AU" smtClean="0">
                <a:ea typeface="ＭＳ Ｐゴシック" pitchFamily="-107" charset="-128"/>
              </a:rPr>
              <a:t>in 1997 on Internet in a few months </a:t>
            </a:r>
          </a:p>
          <a:p>
            <a:pPr lvl="1" eaLnBrk="1" hangingPunct="1"/>
            <a:r>
              <a:rPr lang="en-AU" smtClean="0">
                <a:ea typeface="ＭＳ Ｐゴシック" pitchFamily="-107" charset="-128"/>
              </a:rPr>
              <a:t>in 1998 on dedicated h/w (EFF) in a few days </a:t>
            </a:r>
          </a:p>
          <a:p>
            <a:pPr lvl="1" eaLnBrk="1" hangingPunct="1"/>
            <a:r>
              <a:rPr lang="en-AU" smtClean="0">
                <a:ea typeface="ＭＳ Ｐゴシック" pitchFamily="-107" charset="-128"/>
              </a:rPr>
              <a:t>in 1999 above combined in 22hrs!</a:t>
            </a:r>
          </a:p>
          <a:p>
            <a:pPr eaLnBrk="1" hangingPunct="1"/>
            <a:r>
              <a:rPr lang="en-US" smtClean="0"/>
              <a:t>still must be able to recognize plaintext</a:t>
            </a:r>
          </a:p>
          <a:p>
            <a:pPr eaLnBrk="1" hangingPunct="1"/>
            <a:r>
              <a:rPr lang="en-US" smtClean="0"/>
              <a:t>must now consider alternatives to DES</a:t>
            </a:r>
            <a:endParaRPr lang="en-AU"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z="4000" smtClean="0"/>
              <a:t>Strength of DES – Analytic Attacks</a:t>
            </a:r>
            <a:endParaRPr lang="en-AU" sz="4000" smtClean="0"/>
          </a:p>
        </p:txBody>
      </p:sp>
      <p:sp>
        <p:nvSpPr>
          <p:cNvPr id="84995"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sz="2800"/>
              <a:t>now have several analytic attacks on DES</a:t>
            </a:r>
          </a:p>
          <a:p>
            <a:pPr eaLnBrk="1" hangingPunct="1">
              <a:lnSpc>
                <a:spcPct val="90000"/>
              </a:lnSpc>
              <a:buFont typeface="Wingdings" pitchFamily="-107" charset="2"/>
              <a:buChar char="Ø"/>
              <a:defRPr/>
            </a:pPr>
            <a:r>
              <a:rPr lang="en-US" sz="2800"/>
              <a:t>these </a:t>
            </a:r>
            <a:r>
              <a:rPr lang="en-AU" sz="2800"/>
              <a:t>utilise some deep structure of the cipher </a:t>
            </a:r>
          </a:p>
          <a:p>
            <a:pPr lvl="1" eaLnBrk="1" hangingPunct="1">
              <a:lnSpc>
                <a:spcPct val="90000"/>
              </a:lnSpc>
              <a:buFont typeface="Wingdings" pitchFamily="-107" charset="2"/>
              <a:buChar char="l"/>
              <a:defRPr/>
            </a:pPr>
            <a:r>
              <a:rPr lang="en-AU" sz="2400">
                <a:ea typeface="ＭＳ Ｐゴシック" pitchFamily="-107" charset="-128"/>
              </a:rPr>
              <a:t>by gathering information about encryptions </a:t>
            </a:r>
          </a:p>
          <a:p>
            <a:pPr lvl="1" eaLnBrk="1" hangingPunct="1">
              <a:lnSpc>
                <a:spcPct val="90000"/>
              </a:lnSpc>
              <a:buFont typeface="Wingdings" pitchFamily="-107" charset="2"/>
              <a:buChar char="l"/>
              <a:defRPr/>
            </a:pPr>
            <a:r>
              <a:rPr lang="en-AU" sz="2400">
                <a:ea typeface="ＭＳ Ｐゴシック" pitchFamily="-107" charset="-128"/>
              </a:rPr>
              <a:t>can eventually recover some/all of the sub-key bits </a:t>
            </a:r>
          </a:p>
          <a:p>
            <a:pPr lvl="1" eaLnBrk="1" hangingPunct="1">
              <a:lnSpc>
                <a:spcPct val="90000"/>
              </a:lnSpc>
              <a:buFont typeface="Wingdings" pitchFamily="-107" charset="2"/>
              <a:buChar char="l"/>
              <a:defRPr/>
            </a:pPr>
            <a:r>
              <a:rPr lang="en-AU" sz="2400">
                <a:ea typeface="ＭＳ Ｐゴシック" pitchFamily="-107" charset="-128"/>
              </a:rPr>
              <a:t>if necessary then exhaustively search for the rest </a:t>
            </a:r>
          </a:p>
          <a:p>
            <a:pPr eaLnBrk="1" hangingPunct="1">
              <a:lnSpc>
                <a:spcPct val="90000"/>
              </a:lnSpc>
              <a:buFont typeface="Wingdings" pitchFamily="-107" charset="2"/>
              <a:buChar char="Ø"/>
              <a:defRPr/>
            </a:pPr>
            <a:r>
              <a:rPr lang="en-AU" sz="2800"/>
              <a:t>generally these are statistical attacks</a:t>
            </a:r>
          </a:p>
          <a:p>
            <a:pPr lvl="1" eaLnBrk="1" hangingPunct="1">
              <a:lnSpc>
                <a:spcPct val="90000"/>
              </a:lnSpc>
              <a:buFont typeface="Wingdings" pitchFamily="-107" charset="2"/>
              <a:buChar char="l"/>
              <a:defRPr/>
            </a:pPr>
            <a:r>
              <a:rPr lang="en-AU" sz="2400">
                <a:ea typeface="ＭＳ Ｐゴシック" pitchFamily="-107" charset="-128"/>
              </a:rPr>
              <a:t>differential cryptanalysis </a:t>
            </a:r>
          </a:p>
          <a:p>
            <a:pPr lvl="1" eaLnBrk="1" hangingPunct="1">
              <a:lnSpc>
                <a:spcPct val="90000"/>
              </a:lnSpc>
              <a:buFont typeface="Wingdings" pitchFamily="-107" charset="2"/>
              <a:buChar char="l"/>
              <a:defRPr/>
            </a:pPr>
            <a:r>
              <a:rPr lang="en-AU" sz="2400">
                <a:ea typeface="ＭＳ Ｐゴシック" pitchFamily="-107" charset="-128"/>
              </a:rPr>
              <a:t>linear cryptanalysis </a:t>
            </a:r>
          </a:p>
          <a:p>
            <a:pPr lvl="1" eaLnBrk="1" hangingPunct="1">
              <a:lnSpc>
                <a:spcPct val="90000"/>
              </a:lnSpc>
              <a:buFont typeface="Wingdings" pitchFamily="-107" charset="2"/>
              <a:buChar char="l"/>
              <a:defRPr/>
            </a:pPr>
            <a:r>
              <a:rPr lang="en-AU" sz="2400">
                <a:ea typeface="ＭＳ Ｐゴシック" pitchFamily="-107" charset="-128"/>
              </a:rPr>
              <a:t>related key attacks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4000" smtClean="0"/>
              <a:t>Strength of DES – Timing Attacks</a:t>
            </a:r>
            <a:endParaRPr lang="en-AU" sz="4000" smtClean="0"/>
          </a:p>
        </p:txBody>
      </p:sp>
      <p:sp>
        <p:nvSpPr>
          <p:cNvPr id="82947" name="Rectangle 3"/>
          <p:cNvSpPr>
            <a:spLocks noGrp="1" noChangeArrowheads="1"/>
          </p:cNvSpPr>
          <p:nvPr>
            <p:ph type="body" idx="1"/>
          </p:nvPr>
        </p:nvSpPr>
        <p:spPr/>
        <p:txBody>
          <a:bodyPr/>
          <a:lstStyle/>
          <a:p>
            <a:pPr eaLnBrk="1" hangingPunct="1">
              <a:buFont typeface="Wingdings" pitchFamily="-107" charset="2"/>
              <a:buChar char="Ø"/>
              <a:defRPr/>
            </a:pPr>
            <a:r>
              <a:rPr lang="en-AU"/>
              <a:t>attacks actual implementation of cipher</a:t>
            </a:r>
          </a:p>
          <a:p>
            <a:pPr eaLnBrk="1" hangingPunct="1">
              <a:buFont typeface="Wingdings" pitchFamily="-107" charset="2"/>
              <a:buChar char="Ø"/>
              <a:defRPr/>
            </a:pPr>
            <a:r>
              <a:rPr lang="en-AU"/>
              <a:t>use knowledge of consequences of implementation to derive information about  some/all subkey bits</a:t>
            </a:r>
          </a:p>
          <a:p>
            <a:pPr eaLnBrk="1" hangingPunct="1">
              <a:buFont typeface="Wingdings" pitchFamily="-107" charset="2"/>
              <a:buChar char="Ø"/>
              <a:defRPr/>
            </a:pPr>
            <a:r>
              <a:rPr lang="en-AU"/>
              <a:t>specifically use fact that calculations can take varying times depending on the value of the inputs to it</a:t>
            </a:r>
          </a:p>
          <a:p>
            <a:pPr eaLnBrk="1" hangingPunct="1">
              <a:buFont typeface="Wingdings" pitchFamily="-107" charset="2"/>
              <a:buChar char="Ø"/>
              <a:defRPr/>
            </a:pPr>
            <a:r>
              <a:rPr lang="en-AU"/>
              <a:t>particularly problematic on smartcards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0" y="0"/>
            <a:ext cx="1628140" cy="1257935"/>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1547664" y="1412776"/>
            <a:ext cx="6264696"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smtClean="0"/>
              <a:t>DES Design Criteria</a:t>
            </a:r>
            <a:endParaRPr lang="en-AU" smtClean="0"/>
          </a:p>
        </p:txBody>
      </p:sp>
      <p:sp>
        <p:nvSpPr>
          <p:cNvPr id="148483" name="Rectangle 3"/>
          <p:cNvSpPr>
            <a:spLocks noGrp="1" noChangeArrowheads="1"/>
          </p:cNvSpPr>
          <p:nvPr>
            <p:ph type="body" idx="1"/>
          </p:nvPr>
        </p:nvSpPr>
        <p:spPr/>
        <p:txBody>
          <a:bodyPr/>
          <a:lstStyle/>
          <a:p>
            <a:pPr eaLnBrk="1" hangingPunct="1"/>
            <a:r>
              <a:rPr lang="en-US" smtClean="0"/>
              <a:t>as reported by Coppersmith in [COPP94]</a:t>
            </a:r>
          </a:p>
          <a:p>
            <a:pPr eaLnBrk="1" hangingPunct="1"/>
            <a:r>
              <a:rPr lang="en-US" smtClean="0"/>
              <a:t>7 criteria for S-boxes provide for </a:t>
            </a:r>
          </a:p>
          <a:p>
            <a:pPr lvl="1" eaLnBrk="1" hangingPunct="1"/>
            <a:r>
              <a:rPr lang="en-US" smtClean="0">
                <a:ea typeface="ＭＳ Ｐゴシック" pitchFamily="-107" charset="-128"/>
              </a:rPr>
              <a:t>non-linearity</a:t>
            </a:r>
          </a:p>
          <a:p>
            <a:pPr lvl="1" eaLnBrk="1" hangingPunct="1"/>
            <a:r>
              <a:rPr lang="en-US" smtClean="0">
                <a:ea typeface="ＭＳ Ｐゴシック" pitchFamily="-107" charset="-128"/>
              </a:rPr>
              <a:t>resistance to differential cryptanalysis</a:t>
            </a:r>
          </a:p>
          <a:p>
            <a:pPr lvl="1" eaLnBrk="1" hangingPunct="1"/>
            <a:r>
              <a:rPr lang="en-US" smtClean="0">
                <a:ea typeface="ＭＳ Ｐゴシック" pitchFamily="-107" charset="-128"/>
              </a:rPr>
              <a:t>good confusion</a:t>
            </a:r>
          </a:p>
          <a:p>
            <a:pPr eaLnBrk="1" hangingPunct="1"/>
            <a:r>
              <a:rPr lang="en-US" smtClean="0"/>
              <a:t>3 criteria for permutation P provide for </a:t>
            </a:r>
          </a:p>
          <a:p>
            <a:pPr lvl="1" eaLnBrk="1" hangingPunct="1"/>
            <a:r>
              <a:rPr lang="en-US" smtClean="0">
                <a:ea typeface="ＭＳ Ｐゴシック" pitchFamily="-107" charset="-128"/>
              </a:rPr>
              <a:t>increased diffusion</a:t>
            </a:r>
          </a:p>
          <a:p>
            <a:pPr eaLnBrk="1" hangingPunct="1"/>
            <a:endParaRPr lang="en-AU"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Block Cipher Design</a:t>
            </a:r>
            <a:endParaRPr lang="en-AU" smtClean="0"/>
          </a:p>
        </p:txBody>
      </p:sp>
      <p:sp>
        <p:nvSpPr>
          <p:cNvPr id="100355" name="Rectangle 3"/>
          <p:cNvSpPr>
            <a:spLocks noGrp="1" noChangeArrowheads="1"/>
          </p:cNvSpPr>
          <p:nvPr>
            <p:ph type="body" idx="1"/>
          </p:nvPr>
        </p:nvSpPr>
        <p:spPr>
          <a:xfrm>
            <a:off x="457200" y="1676400"/>
            <a:ext cx="8229600" cy="4876800"/>
          </a:xfrm>
        </p:spPr>
        <p:txBody>
          <a:bodyPr/>
          <a:lstStyle/>
          <a:p>
            <a:pPr eaLnBrk="1" hangingPunct="1">
              <a:lnSpc>
                <a:spcPct val="90000"/>
              </a:lnSpc>
            </a:pPr>
            <a:r>
              <a:rPr lang="en-US" smtClean="0"/>
              <a:t>basic principles still like Feistel’s in 1970’s</a:t>
            </a:r>
          </a:p>
          <a:p>
            <a:pPr eaLnBrk="1" hangingPunct="1">
              <a:lnSpc>
                <a:spcPct val="90000"/>
              </a:lnSpc>
            </a:pPr>
            <a:r>
              <a:rPr lang="en-US" smtClean="0"/>
              <a:t>number of rounds</a:t>
            </a:r>
          </a:p>
          <a:p>
            <a:pPr lvl="1" eaLnBrk="1" hangingPunct="1">
              <a:lnSpc>
                <a:spcPct val="90000"/>
              </a:lnSpc>
            </a:pPr>
            <a:r>
              <a:rPr lang="en-US" smtClean="0">
                <a:ea typeface="ＭＳ Ｐゴシック" pitchFamily="-107" charset="-128"/>
              </a:rPr>
              <a:t>more is better, exhaustive search best attack</a:t>
            </a:r>
          </a:p>
          <a:p>
            <a:pPr eaLnBrk="1" hangingPunct="1">
              <a:lnSpc>
                <a:spcPct val="90000"/>
              </a:lnSpc>
            </a:pPr>
            <a:r>
              <a:rPr lang="en-US" smtClean="0"/>
              <a:t>function f:</a:t>
            </a:r>
          </a:p>
          <a:p>
            <a:pPr lvl="1" eaLnBrk="1" hangingPunct="1">
              <a:lnSpc>
                <a:spcPct val="90000"/>
              </a:lnSpc>
            </a:pPr>
            <a:r>
              <a:rPr lang="en-US" smtClean="0">
                <a:ea typeface="ＭＳ Ｐゴシック" pitchFamily="-107" charset="-128"/>
              </a:rPr>
              <a:t>provides “confusion”, is nonlinear, avalanche</a:t>
            </a:r>
          </a:p>
          <a:p>
            <a:pPr lvl="1" eaLnBrk="1" hangingPunct="1">
              <a:lnSpc>
                <a:spcPct val="90000"/>
              </a:lnSpc>
            </a:pPr>
            <a:r>
              <a:rPr lang="en-US" smtClean="0">
                <a:ea typeface="ＭＳ Ｐゴシック" pitchFamily="-107" charset="-128"/>
              </a:rPr>
              <a:t>have issues of how S-boxes are selected</a:t>
            </a:r>
          </a:p>
          <a:p>
            <a:pPr eaLnBrk="1" hangingPunct="1">
              <a:lnSpc>
                <a:spcPct val="90000"/>
              </a:lnSpc>
            </a:pPr>
            <a:r>
              <a:rPr lang="en-US" smtClean="0"/>
              <a:t>key schedule</a:t>
            </a:r>
          </a:p>
          <a:p>
            <a:pPr lvl="1" eaLnBrk="1" hangingPunct="1">
              <a:lnSpc>
                <a:spcPct val="90000"/>
              </a:lnSpc>
            </a:pPr>
            <a:r>
              <a:rPr lang="en-US" smtClean="0">
                <a:ea typeface="ＭＳ Ｐゴシック" pitchFamily="-107" charset="-128"/>
              </a:rPr>
              <a:t>complex subkey creation, key avalanche</a:t>
            </a:r>
          </a:p>
          <a:p>
            <a:pPr lvl="1" eaLnBrk="1" hangingPunct="1">
              <a:lnSpc>
                <a:spcPct val="90000"/>
              </a:lnSpc>
            </a:pPr>
            <a:endParaRPr lang="en-AU" smtClean="0">
              <a:ea typeface="ＭＳ Ｐゴシック" pitchFamily="-107"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a:xfrm>
            <a:off x="457200" y="1676400"/>
            <a:ext cx="8229600" cy="4876800"/>
          </a:xfrm>
        </p:spPr>
        <p:txBody>
          <a:bodyPr/>
          <a:lstStyle/>
          <a:p>
            <a:pPr eaLnBrk="1" hangingPunct="1"/>
            <a:r>
              <a:rPr lang="en-US" smtClean="0"/>
              <a:t>have considered:</a:t>
            </a:r>
          </a:p>
          <a:p>
            <a:pPr lvl="1" eaLnBrk="1" hangingPunct="1"/>
            <a:r>
              <a:rPr lang="en-US" smtClean="0">
                <a:ea typeface="ＭＳ Ｐゴシック" pitchFamily="-107" charset="-128"/>
              </a:rPr>
              <a:t>block vs stream ciphers</a:t>
            </a:r>
          </a:p>
          <a:p>
            <a:pPr lvl="1" eaLnBrk="1" hangingPunct="1"/>
            <a:r>
              <a:rPr lang="en-US" smtClean="0">
                <a:ea typeface="ＭＳ Ｐゴシック" pitchFamily="-107" charset="-128"/>
              </a:rPr>
              <a:t>Feistel cipher design &amp; structure</a:t>
            </a:r>
          </a:p>
          <a:p>
            <a:pPr lvl="1" eaLnBrk="1" hangingPunct="1"/>
            <a:r>
              <a:rPr lang="en-US" smtClean="0">
                <a:ea typeface="ＭＳ Ｐゴシック" pitchFamily="-107" charset="-128"/>
              </a:rPr>
              <a:t>DES</a:t>
            </a:r>
          </a:p>
          <a:p>
            <a:pPr lvl="2" eaLnBrk="1" hangingPunct="1"/>
            <a:r>
              <a:rPr lang="en-US" smtClean="0">
                <a:ea typeface="ＭＳ Ｐゴシック" pitchFamily="-107" charset="-128"/>
              </a:rPr>
              <a:t>details</a:t>
            </a:r>
          </a:p>
          <a:p>
            <a:pPr lvl="2" eaLnBrk="1" hangingPunct="1"/>
            <a:r>
              <a:rPr lang="en-US" smtClean="0">
                <a:ea typeface="ＭＳ Ｐゴシック" pitchFamily="-107" charset="-128"/>
              </a:rPr>
              <a:t>strength</a:t>
            </a:r>
          </a:p>
          <a:p>
            <a:pPr lvl="1" eaLnBrk="1" hangingPunct="1"/>
            <a:r>
              <a:rPr lang="en-US" smtClean="0">
                <a:ea typeface="ＭＳ Ｐゴシック" pitchFamily="-107" charset="-128"/>
              </a:rPr>
              <a:t>Differential &amp; Linear Cryptanalysis</a:t>
            </a:r>
          </a:p>
          <a:p>
            <a:pPr lvl="1" eaLnBrk="1" hangingPunct="1"/>
            <a:r>
              <a:rPr lang="en-US" smtClean="0">
                <a:ea typeface="ＭＳ Ｐゴシック" pitchFamily="-107" charset="-128"/>
              </a:rPr>
              <a:t>block cipher design principles</a:t>
            </a:r>
            <a:endParaRPr lang="en-AU" smtClean="0">
              <a:ea typeface="ＭＳ Ｐゴシック" pitchFamily="-107"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AU"/>
              <a:t>Modern Block Ciphers</a:t>
            </a:r>
          </a:p>
        </p:txBody>
      </p:sp>
      <p:sp>
        <p:nvSpPr>
          <p:cNvPr id="47107" name="Rectangle 3"/>
          <p:cNvSpPr>
            <a:spLocks noGrp="1" noChangeArrowheads="1"/>
          </p:cNvSpPr>
          <p:nvPr>
            <p:ph type="body" idx="1"/>
          </p:nvPr>
        </p:nvSpPr>
        <p:spPr/>
        <p:txBody>
          <a:bodyPr/>
          <a:lstStyle/>
          <a:p>
            <a:pPr eaLnBrk="1" hangingPunct="1">
              <a:buFont typeface="Wingdings" pitchFamily="-107" charset="2"/>
              <a:buChar char="Ø"/>
              <a:defRPr/>
            </a:pPr>
            <a:r>
              <a:rPr lang="en-AU"/>
              <a:t>now look at modern block ciphers</a:t>
            </a:r>
          </a:p>
          <a:p>
            <a:pPr eaLnBrk="1" hangingPunct="1">
              <a:buFont typeface="Wingdings" pitchFamily="-107" charset="2"/>
              <a:buChar char="Ø"/>
              <a:defRPr/>
            </a:pPr>
            <a:r>
              <a:rPr lang="en-AU"/>
              <a:t>one of the most widely used types of cryptographic algorithms </a:t>
            </a:r>
          </a:p>
          <a:p>
            <a:pPr eaLnBrk="1" hangingPunct="1">
              <a:buFont typeface="Wingdings" pitchFamily="-107" charset="2"/>
              <a:buChar char="Ø"/>
              <a:defRPr/>
            </a:pPr>
            <a:r>
              <a:rPr lang="en-AU"/>
              <a:t>provide secrecy /authentication services</a:t>
            </a:r>
          </a:p>
          <a:p>
            <a:pPr eaLnBrk="1" hangingPunct="1">
              <a:buFont typeface="Wingdings" pitchFamily="-107" charset="2"/>
              <a:buChar char="Ø"/>
              <a:defRPr/>
            </a:pPr>
            <a:r>
              <a:rPr lang="en-AU"/>
              <a:t>focus on DES (Data Encryption Standard)</a:t>
            </a:r>
          </a:p>
          <a:p>
            <a:pPr eaLnBrk="1" hangingPunct="1">
              <a:buFont typeface="Wingdings" pitchFamily="-107" charset="2"/>
              <a:buChar char="Ø"/>
              <a:defRPr/>
            </a:pPr>
            <a:r>
              <a:rPr lang="en-AU"/>
              <a:t>to illustrate block cipher design principles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Block vs Stream Ciphers</a:t>
            </a:r>
            <a:endParaRPr lang="en-AU" smtClean="0"/>
          </a:p>
        </p:txBody>
      </p:sp>
      <p:sp>
        <p:nvSpPr>
          <p:cNvPr id="49155" name="Rectangle 3"/>
          <p:cNvSpPr>
            <a:spLocks noGrp="1" noChangeArrowheads="1"/>
          </p:cNvSpPr>
          <p:nvPr>
            <p:ph type="body" idx="1"/>
          </p:nvPr>
        </p:nvSpPr>
        <p:spPr>
          <a:xfrm>
            <a:off x="457200" y="1524000"/>
            <a:ext cx="8229600" cy="5029200"/>
          </a:xfrm>
        </p:spPr>
        <p:txBody>
          <a:bodyPr/>
          <a:lstStyle/>
          <a:p>
            <a:pPr eaLnBrk="1" hangingPunct="1"/>
            <a:r>
              <a:rPr lang="en-AU" smtClean="0"/>
              <a:t>block ciphers process messages in blocks, each of which is then en/decrypted </a:t>
            </a:r>
          </a:p>
          <a:p>
            <a:pPr eaLnBrk="1" hangingPunct="1"/>
            <a:r>
              <a:rPr lang="en-AU" smtClean="0"/>
              <a:t>like a substitution on very big characters</a:t>
            </a:r>
          </a:p>
          <a:p>
            <a:pPr lvl="1" eaLnBrk="1" hangingPunct="1"/>
            <a:r>
              <a:rPr lang="en-AU" smtClean="0">
                <a:ea typeface="ＭＳ Ｐゴシック" pitchFamily="-107" charset="-128"/>
              </a:rPr>
              <a:t>64-bits or more </a:t>
            </a:r>
          </a:p>
          <a:p>
            <a:pPr eaLnBrk="1" hangingPunct="1"/>
            <a:r>
              <a:rPr lang="en-US" smtClean="0"/>
              <a:t>stream ciphers </a:t>
            </a:r>
            <a:r>
              <a:rPr lang="en-AU" smtClean="0"/>
              <a:t>process messages a bit or byte at a time when en/decrypting</a:t>
            </a:r>
          </a:p>
          <a:p>
            <a:pPr eaLnBrk="1" hangingPunct="1"/>
            <a:r>
              <a:rPr lang="en-US" smtClean="0"/>
              <a:t>many current ciphers are block ciphers</a:t>
            </a:r>
          </a:p>
          <a:p>
            <a:pPr lvl="1" eaLnBrk="1" hangingPunct="1"/>
            <a:r>
              <a:rPr lang="en-US" smtClean="0">
                <a:ea typeface="ＭＳ Ｐゴシック" pitchFamily="-107" charset="-128"/>
              </a:rPr>
              <a:t>better analysed</a:t>
            </a:r>
          </a:p>
          <a:p>
            <a:pPr lvl="1" eaLnBrk="1" hangingPunct="1"/>
            <a:r>
              <a:rPr lang="en-US" smtClean="0">
                <a:ea typeface="ＭＳ Ｐゴシック" pitchFamily="-107" charset="-128"/>
              </a:rPr>
              <a:t>broader range of applications</a:t>
            </a:r>
            <a:endParaRPr lang="en-AU" smtClean="0">
              <a:ea typeface="ＭＳ Ｐゴシック" pitchFamily="-107"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smtClean="0"/>
              <a:t>Block vs Stream Ciphers</a:t>
            </a:r>
          </a:p>
        </p:txBody>
      </p:sp>
      <p:pic>
        <p:nvPicPr>
          <p:cNvPr id="23555" name="Picture 3"/>
          <p:cNvPicPr>
            <a:picLocks noChangeAspect="1"/>
          </p:cNvPicPr>
          <p:nvPr/>
        </p:nvPicPr>
        <p:blipFill>
          <a:blip r:embed="rId3"/>
          <a:srcRect/>
          <a:stretch>
            <a:fillRect/>
          </a:stretch>
        </p:blipFill>
        <p:spPr bwMode="auto">
          <a:xfrm>
            <a:off x="1752600" y="1066800"/>
            <a:ext cx="5516563" cy="564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Block Cipher Principles</a:t>
            </a:r>
            <a:endParaRPr lang="en-AU" smtClean="0"/>
          </a:p>
        </p:txBody>
      </p:sp>
      <p:sp>
        <p:nvSpPr>
          <p:cNvPr id="46083" name="Rectangle 3"/>
          <p:cNvSpPr>
            <a:spLocks noGrp="1" noChangeArrowheads="1"/>
          </p:cNvSpPr>
          <p:nvPr>
            <p:ph type="body" idx="1"/>
          </p:nvPr>
        </p:nvSpPr>
        <p:spPr/>
        <p:txBody>
          <a:bodyPr/>
          <a:lstStyle/>
          <a:p>
            <a:pPr eaLnBrk="1" hangingPunct="1">
              <a:lnSpc>
                <a:spcPct val="90000"/>
              </a:lnSpc>
            </a:pPr>
            <a:r>
              <a:rPr lang="en-US" sz="2800" dirty="0" smtClean="0"/>
              <a:t>most symmetric block ciphers are based on a </a:t>
            </a:r>
            <a:r>
              <a:rPr lang="en-US" sz="2800" b="1" dirty="0" err="1" smtClean="0"/>
              <a:t>Feistel</a:t>
            </a:r>
            <a:r>
              <a:rPr lang="en-US" sz="2800" b="1" dirty="0" smtClean="0"/>
              <a:t> Cipher Structure</a:t>
            </a:r>
          </a:p>
          <a:p>
            <a:pPr eaLnBrk="1" hangingPunct="1">
              <a:lnSpc>
                <a:spcPct val="90000"/>
              </a:lnSpc>
            </a:pPr>
            <a:r>
              <a:rPr lang="en-US" sz="2800" dirty="0" smtClean="0"/>
              <a:t>needed since must be able to </a:t>
            </a:r>
            <a:r>
              <a:rPr lang="en-US" sz="2800" b="1" dirty="0" smtClean="0"/>
              <a:t>decrypt</a:t>
            </a:r>
            <a:r>
              <a:rPr lang="en-US" sz="2800" dirty="0" smtClean="0"/>
              <a:t> </a:t>
            </a:r>
            <a:r>
              <a:rPr lang="en-US" sz="2800" dirty="0" err="1" smtClean="0"/>
              <a:t>ciphertext</a:t>
            </a:r>
            <a:r>
              <a:rPr lang="en-US" sz="2800" dirty="0" smtClean="0"/>
              <a:t> to recover messages efficiently</a:t>
            </a:r>
          </a:p>
          <a:p>
            <a:pPr eaLnBrk="1" hangingPunct="1">
              <a:lnSpc>
                <a:spcPct val="90000"/>
              </a:lnSpc>
            </a:pPr>
            <a:r>
              <a:rPr lang="en-AU" sz="2800" dirty="0" smtClean="0"/>
              <a:t>block ciphers look like an extremely large substitution </a:t>
            </a:r>
          </a:p>
          <a:p>
            <a:pPr eaLnBrk="1" hangingPunct="1">
              <a:lnSpc>
                <a:spcPct val="90000"/>
              </a:lnSpc>
            </a:pPr>
            <a:r>
              <a:rPr lang="en-AU" sz="2800" dirty="0" smtClean="0"/>
              <a:t>would need table of 2</a:t>
            </a:r>
            <a:r>
              <a:rPr lang="en-AU" sz="2800" baseline="30000" dirty="0" smtClean="0"/>
              <a:t>64</a:t>
            </a:r>
            <a:r>
              <a:rPr lang="en-AU" sz="2800" dirty="0" smtClean="0"/>
              <a:t> entries for a 64-bit block </a:t>
            </a:r>
          </a:p>
          <a:p>
            <a:pPr eaLnBrk="1" hangingPunct="1">
              <a:lnSpc>
                <a:spcPct val="90000"/>
              </a:lnSpc>
            </a:pPr>
            <a:r>
              <a:rPr lang="en-AU" sz="2800" dirty="0" smtClean="0"/>
              <a:t>instead create from smaller building blocks </a:t>
            </a:r>
          </a:p>
          <a:p>
            <a:pPr eaLnBrk="1" hangingPunct="1">
              <a:lnSpc>
                <a:spcPct val="90000"/>
              </a:lnSpc>
            </a:pPr>
            <a:r>
              <a:rPr lang="en-AU" sz="2800" dirty="0" smtClean="0"/>
              <a:t>using idea of a product cipher </a:t>
            </a:r>
          </a:p>
          <a:p>
            <a:pPr eaLnBrk="1" hangingPunct="1">
              <a:lnSpc>
                <a:spcPct val="90000"/>
              </a:lnSpc>
            </a:pPr>
            <a:endParaRPr lang="en-US" sz="2800" dirty="0" smtClean="0"/>
          </a:p>
          <a:p>
            <a:pPr eaLnBrk="1" hangingPunct="1">
              <a:lnSpc>
                <a:spcPct val="90000"/>
              </a:lnSpc>
            </a:pPr>
            <a:endParaRPr lang="en-AU"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r>
              <a:rPr lang="en-US" smtClean="0"/>
              <a:t>Ideal Block Cipher</a:t>
            </a:r>
            <a:endParaRPr lang="en-AU" smtClean="0"/>
          </a:p>
        </p:txBody>
      </p:sp>
      <p:pic>
        <p:nvPicPr>
          <p:cNvPr id="27651" name="Picture 5"/>
          <p:cNvPicPr>
            <a:picLocks noChangeAspect="1" noChangeArrowheads="1"/>
          </p:cNvPicPr>
          <p:nvPr/>
        </p:nvPicPr>
        <p:blipFill>
          <a:blip r:embed="rId3"/>
          <a:srcRect/>
          <a:stretch>
            <a:fillRect/>
          </a:stretch>
        </p:blipFill>
        <p:spPr bwMode="auto">
          <a:xfrm>
            <a:off x="1371600" y="1447800"/>
            <a:ext cx="6464300" cy="497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77813"/>
            <a:ext cx="8686800" cy="1139825"/>
          </a:xfrm>
        </p:spPr>
        <p:txBody>
          <a:bodyPr/>
          <a:lstStyle/>
          <a:p>
            <a:pPr eaLnBrk="1" hangingPunct="1">
              <a:defRPr/>
            </a:pPr>
            <a:r>
              <a:rPr lang="en-AU" sz="4000"/>
              <a:t>Claude Shannon and Substitution-Permutation Ciphers</a:t>
            </a:r>
          </a:p>
        </p:txBody>
      </p:sp>
      <p:sp>
        <p:nvSpPr>
          <p:cNvPr id="52227" name="Rectangle 3"/>
          <p:cNvSpPr>
            <a:spLocks noGrp="1" noChangeArrowheads="1"/>
          </p:cNvSpPr>
          <p:nvPr>
            <p:ph type="body" idx="1"/>
          </p:nvPr>
        </p:nvSpPr>
        <p:spPr/>
        <p:txBody>
          <a:bodyPr/>
          <a:lstStyle/>
          <a:p>
            <a:pPr eaLnBrk="1" hangingPunct="1">
              <a:buFont typeface="Wingdings" pitchFamily="-107" charset="2"/>
              <a:buChar char="Ø"/>
              <a:defRPr/>
            </a:pPr>
            <a:r>
              <a:rPr lang="en-AU" sz="2800"/>
              <a:t>Claude Shannon introduced idea of substitution-permutation (S-P) networks in 1949 paper</a:t>
            </a:r>
          </a:p>
          <a:p>
            <a:pPr eaLnBrk="1" hangingPunct="1">
              <a:buFont typeface="Wingdings" pitchFamily="-107" charset="2"/>
              <a:buChar char="Ø"/>
              <a:defRPr/>
            </a:pPr>
            <a:r>
              <a:rPr lang="en-AU" sz="2800"/>
              <a:t>form basis of modern block ciphers </a:t>
            </a:r>
          </a:p>
          <a:p>
            <a:pPr eaLnBrk="1" hangingPunct="1">
              <a:buFont typeface="Wingdings" pitchFamily="-107" charset="2"/>
              <a:buChar char="Ø"/>
              <a:defRPr/>
            </a:pPr>
            <a:r>
              <a:rPr lang="en-AU" sz="2800"/>
              <a:t>S-P nets are based on the two primitive cryptographic operations seen before: </a:t>
            </a:r>
          </a:p>
          <a:p>
            <a:pPr lvl="1" eaLnBrk="1" hangingPunct="1">
              <a:buFont typeface="Wingdings" pitchFamily="-107" charset="2"/>
              <a:buChar char="l"/>
              <a:defRPr/>
            </a:pPr>
            <a:r>
              <a:rPr lang="en-AU" sz="2400" i="1">
                <a:ea typeface="ＭＳ Ｐゴシック" pitchFamily="-107" charset="-128"/>
              </a:rPr>
              <a:t>substitution</a:t>
            </a:r>
            <a:r>
              <a:rPr lang="en-AU" sz="2400">
                <a:ea typeface="ＭＳ Ｐゴシック" pitchFamily="-107" charset="-128"/>
              </a:rPr>
              <a:t> (S-box)</a:t>
            </a:r>
          </a:p>
          <a:p>
            <a:pPr lvl="1" eaLnBrk="1" hangingPunct="1">
              <a:buFont typeface="Wingdings" pitchFamily="-107" charset="2"/>
              <a:buChar char="l"/>
              <a:defRPr/>
            </a:pPr>
            <a:r>
              <a:rPr lang="en-AU" sz="2400" i="1">
                <a:ea typeface="ＭＳ Ｐゴシック" pitchFamily="-107" charset="-128"/>
              </a:rPr>
              <a:t>permutation </a:t>
            </a:r>
            <a:r>
              <a:rPr lang="en-AU" sz="2400">
                <a:ea typeface="ＭＳ Ｐゴシック" pitchFamily="-107" charset="-128"/>
              </a:rPr>
              <a:t>(P-box)</a:t>
            </a:r>
          </a:p>
          <a:p>
            <a:pPr eaLnBrk="1" hangingPunct="1">
              <a:buFont typeface="Wingdings" pitchFamily="-107" charset="2"/>
              <a:buChar char="Ø"/>
              <a:defRPr/>
            </a:pPr>
            <a:r>
              <a:rPr lang="en-AU" sz="2800"/>
              <a:t>provide </a:t>
            </a:r>
            <a:r>
              <a:rPr lang="en-AU" sz="2800" i="1"/>
              <a:t>confusion</a:t>
            </a:r>
            <a:r>
              <a:rPr lang="en-AU" sz="2800"/>
              <a:t> &amp; </a:t>
            </a:r>
            <a:r>
              <a:rPr lang="en-AU" sz="2800" i="1"/>
              <a:t>diffusion</a:t>
            </a:r>
            <a:r>
              <a:rPr lang="en-AU" sz="2800"/>
              <a:t> of message &amp; key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3842</TotalTime>
  <Words>5553</Words>
  <Application>Microsoft Macintosh PowerPoint</Application>
  <PresentationFormat>On-screen Show (4:3)</PresentationFormat>
  <Paragraphs>294</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Courier New</vt:lpstr>
      <vt:lpstr>ＭＳ Ｐゴシック</vt:lpstr>
      <vt:lpstr>Symbol</vt:lpstr>
      <vt:lpstr>Times-Roman</vt:lpstr>
      <vt:lpstr>Wingdings</vt:lpstr>
      <vt:lpstr>Arial</vt:lpstr>
      <vt:lpstr>ch01</vt:lpstr>
      <vt:lpstr>Block Ciphers and the Data Encryption Standard</vt:lpstr>
      <vt:lpstr>PowerPoint Presentation</vt:lpstr>
      <vt:lpstr>PowerPoint Presentation</vt:lpstr>
      <vt:lpstr>Modern Block Ciphers</vt:lpstr>
      <vt:lpstr>Block vs Stream Ciphers</vt:lpstr>
      <vt:lpstr>Block vs Stream Ciphers</vt:lpstr>
      <vt:lpstr>Block Cipher Principles</vt:lpstr>
      <vt:lpstr>Ideal Block Cipher</vt:lpstr>
      <vt:lpstr>Claude Shannon and Substitution-Permutation Ciphers</vt:lpstr>
      <vt:lpstr>Confusion and Diffusion</vt:lpstr>
      <vt:lpstr>Feistel Cipher Structure</vt:lpstr>
      <vt:lpstr>Feistel Cipher Structure</vt:lpstr>
      <vt:lpstr>Feistel Cipher Design Elements</vt:lpstr>
      <vt:lpstr>Data Encryption Standard (DES)</vt:lpstr>
      <vt:lpstr>DES History</vt:lpstr>
      <vt:lpstr>DES Design Controversy</vt:lpstr>
      <vt:lpstr>DES Encryption Overview</vt:lpstr>
      <vt:lpstr>Initial Permutation IP</vt:lpstr>
      <vt:lpstr>DES Round Structure</vt:lpstr>
      <vt:lpstr>DES Round Structure</vt:lpstr>
      <vt:lpstr>Substitution Boxes S</vt:lpstr>
      <vt:lpstr>DES Key Schedule</vt:lpstr>
      <vt:lpstr>DES Decryption</vt:lpstr>
      <vt:lpstr>DES Example</vt:lpstr>
      <vt:lpstr>Avalanche in DES</vt:lpstr>
      <vt:lpstr>Avalanche Effect </vt:lpstr>
      <vt:lpstr>Strength of DES – Key Size</vt:lpstr>
      <vt:lpstr>Strength of DES – Analytic Attacks</vt:lpstr>
      <vt:lpstr>Strength of DES – Timing Attacks</vt:lpstr>
      <vt:lpstr>DES Design Criteria</vt:lpstr>
      <vt:lpstr>Block Cipher Design</vt:lpstr>
      <vt:lpstr>Summary</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the Data Encryption Standard</dc:title>
  <dc:creator>Fred</dc:creator>
  <cp:lastModifiedBy>Bojan</cp:lastModifiedBy>
  <cp:revision>74</cp:revision>
  <cp:lastPrinted>2009-08-04T06:08:06Z</cp:lastPrinted>
  <dcterms:created xsi:type="dcterms:W3CDTF">2009-08-04T04:51:59Z</dcterms:created>
  <dcterms:modified xsi:type="dcterms:W3CDTF">2019-02-13T14:47:17Z</dcterms:modified>
</cp:coreProperties>
</file>