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1"/>
  </p:notesMasterIdLst>
  <p:sldIdLst>
    <p:sldId id="257" r:id="rId2"/>
    <p:sldId id="320" r:id="rId3"/>
    <p:sldId id="276" r:id="rId4"/>
    <p:sldId id="277" r:id="rId5"/>
    <p:sldId id="278" r:id="rId6"/>
    <p:sldId id="296" r:id="rId7"/>
    <p:sldId id="297" r:id="rId8"/>
    <p:sldId id="298" r:id="rId9"/>
    <p:sldId id="299" r:id="rId10"/>
    <p:sldId id="300" r:id="rId11"/>
    <p:sldId id="301" r:id="rId12"/>
    <p:sldId id="302" r:id="rId13"/>
    <p:sldId id="312" r:id="rId14"/>
    <p:sldId id="319" r:id="rId15"/>
    <p:sldId id="303" r:id="rId16"/>
    <p:sldId id="304" r:id="rId17"/>
    <p:sldId id="305" r:id="rId18"/>
    <p:sldId id="306" r:id="rId19"/>
    <p:sldId id="307" r:id="rId20"/>
    <p:sldId id="308" r:id="rId21"/>
    <p:sldId id="309" r:id="rId22"/>
    <p:sldId id="310" r:id="rId23"/>
    <p:sldId id="311" r:id="rId24"/>
    <p:sldId id="317" r:id="rId25"/>
    <p:sldId id="314" r:id="rId26"/>
    <p:sldId id="315" r:id="rId27"/>
    <p:sldId id="318" r:id="rId28"/>
    <p:sldId id="316" r:id="rId29"/>
    <p:sldId id="274"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142" autoAdjust="0"/>
  </p:normalViewPr>
  <p:slideViewPr>
    <p:cSldViewPr>
      <p:cViewPr>
        <p:scale>
          <a:sx n="90" d="100"/>
          <a:sy n="90" d="100"/>
        </p:scale>
        <p:origin x="1744" y="-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100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5801BA-C57F-4962-B02E-1686536B38E8}" type="slidenum">
              <a:rPr lang="en-AU"/>
              <a:pPr/>
              <a:t>‹#›</a:t>
            </a:fld>
            <a:endParaRPr lang="en-AU"/>
          </a:p>
        </p:txBody>
      </p:sp>
    </p:spTree>
    <p:extLst>
      <p:ext uri="{BB962C8B-B14F-4D97-AF65-F5344CB8AC3E}">
        <p14:creationId xmlns:p14="http://schemas.microsoft.com/office/powerpoint/2010/main" val="115075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2334D82B-6A9D-461B-9E0B-B61CC23A6815}"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Opening quote.</a:t>
            </a:r>
          </a:p>
        </p:txBody>
      </p:sp>
    </p:spTree>
    <p:extLst>
      <p:ext uri="{BB962C8B-B14F-4D97-AF65-F5344CB8AC3E}">
        <p14:creationId xmlns:p14="http://schemas.microsoft.com/office/powerpoint/2010/main" val="51853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1C5FE88-32F2-4472-96A3-CB88B411C7D5}" type="slidenum">
              <a:rPr lang="en-AU"/>
              <a:pPr/>
              <a:t>10</a:t>
            </a:fld>
            <a:endParaRPr lang="en-AU"/>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107" charset="-128"/>
              </a:rPr>
              <a:t>To </a:t>
            </a:r>
            <a:r>
              <a:rPr lang="en-AU" b="1" dirty="0" smtClean="0">
                <a:latin typeface="Arial" pitchFamily="34" charset="0"/>
                <a:ea typeface="ＭＳ Ｐゴシック" pitchFamily="-107" charset="-128"/>
              </a:rPr>
              <a:t>overcome</a:t>
            </a:r>
            <a:r>
              <a:rPr lang="en-AU" dirty="0" smtClean="0">
                <a:latin typeface="Arial" pitchFamily="34" charset="0"/>
                <a:ea typeface="ＭＳ Ｐゴシック" pitchFamily="-107" charset="-128"/>
              </a:rPr>
              <a:t> the problems of </a:t>
            </a:r>
            <a:r>
              <a:rPr lang="en-AU" b="1" dirty="0" smtClean="0">
                <a:latin typeface="Arial" pitchFamily="34" charset="0"/>
                <a:ea typeface="ＭＳ Ｐゴシック" pitchFamily="-107" charset="-128"/>
              </a:rPr>
              <a:t>repetitions</a:t>
            </a:r>
            <a:r>
              <a:rPr lang="en-AU" dirty="0" smtClean="0">
                <a:latin typeface="Arial" pitchFamily="34" charset="0"/>
                <a:ea typeface="ＭＳ Ｐゴシック" pitchFamily="-107" charset="-128"/>
              </a:rPr>
              <a:t> and </a:t>
            </a:r>
            <a:r>
              <a:rPr lang="en-AU" b="1" dirty="0" smtClean="0">
                <a:latin typeface="Arial" pitchFamily="34" charset="0"/>
                <a:ea typeface="ＭＳ Ｐゴシック" pitchFamily="-107" charset="-128"/>
              </a:rPr>
              <a:t>order independence </a:t>
            </a:r>
            <a:r>
              <a:rPr lang="en-AU" dirty="0" smtClean="0">
                <a:latin typeface="Arial" pitchFamily="34" charset="0"/>
                <a:ea typeface="ＭＳ Ｐゴシック" pitchFamily="-107" charset="-128"/>
              </a:rPr>
              <a:t>in ECB, want some way of making the </a:t>
            </a:r>
            <a:r>
              <a:rPr lang="en-AU" dirty="0" err="1" smtClean="0">
                <a:latin typeface="Arial" pitchFamily="34" charset="0"/>
                <a:ea typeface="ＭＳ Ｐゴシック" pitchFamily="-107" charset="-128"/>
              </a:rPr>
              <a:t>ciphertext</a:t>
            </a:r>
            <a:r>
              <a:rPr lang="en-AU" dirty="0" smtClean="0">
                <a:latin typeface="Arial" pitchFamily="34" charset="0"/>
                <a:ea typeface="ＭＳ Ｐゴシック" pitchFamily="-107" charset="-128"/>
              </a:rPr>
              <a:t> dependent on </a:t>
            </a:r>
            <a:r>
              <a:rPr lang="en-AU" b="1" dirty="0" smtClean="0">
                <a:latin typeface="Arial" pitchFamily="34" charset="0"/>
                <a:ea typeface="ＭＳ Ｐゴシック" pitchFamily="-107" charset="-128"/>
              </a:rPr>
              <a:t>all</a:t>
            </a:r>
            <a:r>
              <a:rPr lang="en-AU" dirty="0" smtClean="0">
                <a:latin typeface="Arial" pitchFamily="34" charset="0"/>
                <a:ea typeface="ＭＳ Ｐゴシック" pitchFamily="-107" charset="-128"/>
              </a:rPr>
              <a:t> blocks before it. The CBC provides this, by combining the previous </a:t>
            </a:r>
            <a:r>
              <a:rPr lang="en-AU" dirty="0" err="1" smtClean="0">
                <a:latin typeface="Arial" pitchFamily="34" charset="0"/>
                <a:ea typeface="ＭＳ Ｐゴシック" pitchFamily="-107" charset="-128"/>
              </a:rPr>
              <a:t>ciphertext</a:t>
            </a:r>
            <a:r>
              <a:rPr lang="en-AU" dirty="0" smtClean="0">
                <a:latin typeface="Arial" pitchFamily="34" charset="0"/>
                <a:ea typeface="ＭＳ Ｐゴシック" pitchFamily="-107" charset="-128"/>
              </a:rPr>
              <a:t> block with the current message block before encrypting. </a:t>
            </a:r>
            <a:r>
              <a:rPr lang="en-US" dirty="0" smtClean="0">
                <a:latin typeface="Arial" pitchFamily="34" charset="0"/>
                <a:ea typeface="ＭＳ Ｐゴシック" pitchFamily="-107" charset="-128"/>
              </a:rPr>
              <a:t>In effect, we have chained together the processing of the sequence of plaintext blocks. The input to the encryption function for each plaintext block bears </a:t>
            </a:r>
            <a:r>
              <a:rPr lang="en-US" b="1" dirty="0" smtClean="0">
                <a:latin typeface="Arial" pitchFamily="34" charset="0"/>
                <a:ea typeface="ＭＳ Ｐゴシック" pitchFamily="-107" charset="-128"/>
              </a:rPr>
              <a:t>no fixed relationship to the plaintext block</a:t>
            </a:r>
            <a:r>
              <a:rPr lang="en-US" dirty="0" smtClean="0">
                <a:latin typeface="Arial" pitchFamily="34" charset="0"/>
                <a:ea typeface="ＭＳ Ｐゴシック" pitchFamily="-107" charset="-128"/>
              </a:rPr>
              <a:t>. Therefore, </a:t>
            </a:r>
            <a:r>
              <a:rPr lang="en-US" b="1" dirty="0" smtClean="0">
                <a:latin typeface="Arial" pitchFamily="34" charset="0"/>
                <a:ea typeface="ＭＳ Ｐゴシック" pitchFamily="-107" charset="-128"/>
              </a:rPr>
              <a:t>repeating patterns of b bits are not exposed</a:t>
            </a:r>
            <a:r>
              <a:rPr lang="en-US" i="1" dirty="0" smtClean="0">
                <a:latin typeface="Arial" pitchFamily="34" charset="0"/>
                <a:ea typeface="ＭＳ Ｐゴシック" pitchFamily="-107" charset="-128"/>
              </a:rPr>
              <a:t>. </a:t>
            </a:r>
            <a:r>
              <a:rPr lang="en-US" b="1" dirty="0" smtClean="0">
                <a:latin typeface="Arial" pitchFamily="34" charset="0"/>
                <a:ea typeface="ＭＳ Ｐゴシック" pitchFamily="-107" charset="-128"/>
              </a:rPr>
              <a:t>For decryption, each cipher block is passed through the decryption algorithm. The result is </a:t>
            </a:r>
            <a:r>
              <a:rPr lang="en-US" b="1" dirty="0" err="1" smtClean="0">
                <a:latin typeface="Arial" pitchFamily="34" charset="0"/>
                <a:ea typeface="ＭＳ Ｐゴシック" pitchFamily="-107" charset="-128"/>
              </a:rPr>
              <a:t>XORed</a:t>
            </a:r>
            <a:r>
              <a:rPr lang="en-US" b="1" dirty="0" smtClean="0">
                <a:latin typeface="Arial" pitchFamily="34" charset="0"/>
                <a:ea typeface="ＭＳ Ｐゴシック" pitchFamily="-107" charset="-128"/>
              </a:rPr>
              <a:t> with the preceding </a:t>
            </a:r>
            <a:r>
              <a:rPr lang="en-US" b="1" dirty="0" err="1" smtClean="0">
                <a:latin typeface="Arial" pitchFamily="34" charset="0"/>
                <a:ea typeface="ＭＳ Ｐゴシック" pitchFamily="-107" charset="-128"/>
              </a:rPr>
              <a:t>ciphertext</a:t>
            </a:r>
            <a:r>
              <a:rPr lang="en-US" b="1" dirty="0" smtClean="0">
                <a:latin typeface="Arial" pitchFamily="34" charset="0"/>
                <a:ea typeface="ＭＳ Ｐゴシック" pitchFamily="-107" charset="-128"/>
              </a:rPr>
              <a:t> block to produce the plaintext block.</a:t>
            </a:r>
            <a:r>
              <a:rPr lang="en-US" b="1" i="1" dirty="0" smtClean="0">
                <a:latin typeface="Arial" pitchFamily="34" charset="0"/>
                <a:ea typeface="ＭＳ Ｐゴシック" pitchFamily="-107" charset="-128"/>
              </a:rPr>
              <a:t> </a:t>
            </a:r>
            <a:r>
              <a:rPr lang="en-US" dirty="0" smtClean="0">
                <a:latin typeface="Arial" pitchFamily="34" charset="0"/>
                <a:ea typeface="ＭＳ Ｐゴシック" pitchFamily="-107" charset="-128"/>
              </a:rPr>
              <a:t>To produce the first block of </a:t>
            </a:r>
            <a:r>
              <a:rPr lang="en-US" dirty="0" err="1" smtClean="0">
                <a:latin typeface="Arial" pitchFamily="34" charset="0"/>
                <a:ea typeface="ＭＳ Ｐゴシック" pitchFamily="-107" charset="-128"/>
              </a:rPr>
              <a:t>ciphertext</a:t>
            </a:r>
            <a:r>
              <a:rPr lang="en-US" dirty="0" smtClean="0">
                <a:latin typeface="Arial" pitchFamily="34" charset="0"/>
                <a:ea typeface="ＭＳ Ｐゴシック" pitchFamily="-107" charset="-128"/>
              </a:rPr>
              <a:t>, an initialization vector (IV) is </a:t>
            </a:r>
            <a:r>
              <a:rPr lang="en-US" dirty="0" err="1" smtClean="0">
                <a:latin typeface="Arial" pitchFamily="34" charset="0"/>
                <a:ea typeface="ＭＳ Ｐゴシック" pitchFamily="-107" charset="-128"/>
              </a:rPr>
              <a:t>XORed</a:t>
            </a:r>
            <a:r>
              <a:rPr lang="en-US" dirty="0" smtClean="0">
                <a:latin typeface="Arial" pitchFamily="34" charset="0"/>
                <a:ea typeface="ＭＳ Ｐゴシック" pitchFamily="-107" charset="-128"/>
              </a:rPr>
              <a:t> with the first block of plaintext. On decryption, the IV is </a:t>
            </a:r>
            <a:r>
              <a:rPr lang="en-US" dirty="0" err="1" smtClean="0">
                <a:latin typeface="Arial" pitchFamily="34" charset="0"/>
                <a:ea typeface="ＭＳ Ｐゴシック" pitchFamily="-107" charset="-128"/>
              </a:rPr>
              <a:t>XORed</a:t>
            </a:r>
            <a:r>
              <a:rPr lang="en-US" dirty="0" smtClean="0">
                <a:latin typeface="Arial" pitchFamily="34" charset="0"/>
                <a:ea typeface="ＭＳ Ｐゴシック" pitchFamily="-107" charset="-128"/>
              </a:rPr>
              <a:t> with the output of the decryption algorithm to recover the first block of plaintext. The IV is a data block that is that same size as the cipher block, and is either </a:t>
            </a:r>
            <a:r>
              <a:rPr lang="en-AU" dirty="0" smtClean="0">
                <a:latin typeface="Arial" pitchFamily="34" charset="0"/>
                <a:ea typeface="ＭＳ Ｐゴシック" pitchFamily="-107" charset="-128"/>
              </a:rPr>
              <a:t>well known (often all 0's), or otherwise is sent, ECB encrypted, just before starting CBC use. </a:t>
            </a:r>
            <a:r>
              <a:rPr lang="en-AU" b="1" dirty="0" smtClean="0">
                <a:latin typeface="Arial" pitchFamily="34" charset="0"/>
                <a:ea typeface="ＭＳ Ｐゴシック" pitchFamily="-107" charset="-128"/>
              </a:rPr>
              <a:t>CBC mode is applicable whenever large amounts of data need to be sent securely, provided that all data is available in advance (</a:t>
            </a:r>
            <a:r>
              <a:rPr lang="en-AU" b="1" dirty="0" err="1" smtClean="0">
                <a:latin typeface="Arial" pitchFamily="34" charset="0"/>
                <a:ea typeface="ＭＳ Ｐゴシック" pitchFamily="-107" charset="-128"/>
              </a:rPr>
              <a:t>eg</a:t>
            </a:r>
            <a:r>
              <a:rPr lang="en-AU" b="1" dirty="0" smtClean="0">
                <a:latin typeface="Arial" pitchFamily="34" charset="0"/>
                <a:ea typeface="ＭＳ Ｐゴシック" pitchFamily="-107" charset="-128"/>
              </a:rPr>
              <a:t> email, FTP, web </a:t>
            </a:r>
            <a:r>
              <a:rPr lang="en-AU" b="1" dirty="0" err="1" smtClean="0">
                <a:latin typeface="Arial" pitchFamily="34" charset="0"/>
                <a:ea typeface="ＭＳ Ｐゴシック" pitchFamily="-107" charset="-128"/>
              </a:rPr>
              <a:t>etc</a:t>
            </a:r>
            <a:r>
              <a:rPr lang="en-AU" b="1" dirty="0" smtClean="0">
                <a:latin typeface="Arial" pitchFamily="34" charset="0"/>
                <a:ea typeface="ＭＳ Ｐゴシック" pitchFamily="-107" charset="-128"/>
              </a:rPr>
              <a:t>).</a:t>
            </a:r>
          </a:p>
        </p:txBody>
      </p:sp>
    </p:spTree>
    <p:extLst>
      <p:ext uri="{BB962C8B-B14F-4D97-AF65-F5344CB8AC3E}">
        <p14:creationId xmlns:p14="http://schemas.microsoft.com/office/powerpoint/2010/main" val="207846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45A5938-FE0D-47A4-A02E-80210797E044}" type="slidenum">
              <a:rPr lang="en-AU"/>
              <a:pPr/>
              <a:t>11</a:t>
            </a:fld>
            <a:endParaRPr lang="en-AU"/>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Stallings Figure 6.4 illustrates the </a:t>
            </a:r>
            <a:r>
              <a:rPr lang="en-AU" smtClean="0">
                <a:latin typeface="Arial" pitchFamily="34" charset="0"/>
                <a:ea typeface="ＭＳ Ｐゴシック" pitchFamily="-107" charset="-128"/>
              </a:rPr>
              <a:t>Cipher Block Chaining (CBC)</a:t>
            </a:r>
            <a:r>
              <a:rPr lang="en-US" smtClean="0">
                <a:latin typeface="Arial" pitchFamily="34" charset="0"/>
                <a:ea typeface="ＭＳ Ｐゴシック" pitchFamily="-107" charset="-128"/>
              </a:rPr>
              <a:t> Mode.</a:t>
            </a:r>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1786521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93AD1B0-7F9C-4DE0-9155-A7F5B52BA364}" type="slidenum">
              <a:rPr lang="en-AU"/>
              <a:pPr/>
              <a:t>12</a:t>
            </a:fld>
            <a:endParaRPr lang="en-AU"/>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107" charset="-128"/>
              </a:rPr>
              <a:t>One issue that arises with block modes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or has exactly the same form as pad+count, then will have to add an extra block, all padding so as to have a count in the last byte. There are other, more esoteric, “ciphertext stealing” modes, which avoid the need for an extra block.</a:t>
            </a:r>
          </a:p>
        </p:txBody>
      </p:sp>
    </p:spTree>
    <p:extLst>
      <p:ext uri="{BB962C8B-B14F-4D97-AF65-F5344CB8AC3E}">
        <p14:creationId xmlns:p14="http://schemas.microsoft.com/office/powerpoint/2010/main" val="210152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6359202-72D7-481E-8D3F-8DDB89668DFC}" type="slidenum">
              <a:rPr lang="en-AU"/>
              <a:pPr/>
              <a:t>13</a:t>
            </a:fld>
            <a:endParaRPr lang="en-AU"/>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CBC is the block mode generally used. The chaining provides an avalanche effect, which means the encrypted message cannot be changed or rearranged without totally destroying the subsequent data.</a:t>
            </a:r>
            <a:r>
              <a:rPr lang="en-AU" smtClean="0">
                <a:latin typeface="Arial" pitchFamily="34" charset="0"/>
                <a:ea typeface="ＭＳ Ｐゴシック" pitchFamily="-107" charset="-128"/>
              </a:rPr>
              <a:t> However there is the issue of ensuring that the IV is either fixed or sent encrypted in ECB mode to stop attacks on 1st block.</a:t>
            </a:r>
          </a:p>
          <a:p>
            <a:pPr eaLnBrk="1" hangingPunct="1"/>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71873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44035" name="Notes Placeholder 2"/>
          <p:cNvSpPr>
            <a:spLocks noGrp="1"/>
          </p:cNvSpPr>
          <p:nvPr>
            <p:ph type="body" idx="1"/>
          </p:nvPr>
        </p:nvSpPr>
        <p:spPr>
          <a:noFill/>
          <a:ln/>
        </p:spPr>
        <p:txBody>
          <a:bodyPr/>
          <a:lstStyle/>
          <a:p>
            <a:r>
              <a:rPr lang="en-US" smtClean="0">
                <a:latin typeface="Arial" pitchFamily="34" charset="0"/>
                <a:ea typeface="ＭＳ Ｐゴシック" pitchFamily="-107" charset="-128"/>
              </a:rPr>
              <a:t>For AES, DES, or any block cipher, encryption is performed on a block of </a:t>
            </a:r>
            <a:r>
              <a:rPr lang="en-US" i="1" smtClean="0">
                <a:latin typeface="Arial" pitchFamily="34" charset="0"/>
                <a:ea typeface="ＭＳ Ｐゴシック" pitchFamily="-107" charset="-128"/>
              </a:rPr>
              <a:t>b </a:t>
            </a:r>
            <a:r>
              <a:rPr lang="en-US" smtClean="0">
                <a:latin typeface="Arial" pitchFamily="34" charset="0"/>
                <a:ea typeface="ＭＳ Ｐゴシック" pitchFamily="-107" charset="-128"/>
              </a:rPr>
              <a:t>bits. However, it is possible to convert a block cipher into a stream cipher, using one of the three modes to be discussed in this and the next two sections: cipher feedback (CFB) mode, output feedback (OFB) mode, and counter (CTR) mode. A stream cipher eliminates the need to pad a message to be an integral number of blocks. It also can operate in real time. Thus, if a character stream is being transmitted, each character can be encrypted and transmitted immediately using a character-oriented stream cipher.</a:t>
            </a:r>
            <a:r>
              <a:rPr lang="en-AU" smtClean="0">
                <a:latin typeface="Arial" pitchFamily="34" charset="0"/>
                <a:ea typeface="ＭＳ Ｐゴシック" pitchFamily="-107" charset="-128"/>
              </a:rPr>
              <a:t> Idea here is to use the block cipher essentially as a </a:t>
            </a:r>
            <a:r>
              <a:rPr lang="en-AU" b="1" smtClean="0">
                <a:latin typeface="Arial" pitchFamily="34" charset="0"/>
                <a:ea typeface="ＭＳ Ｐゴシック" pitchFamily="-107" charset="-128"/>
              </a:rPr>
              <a:t>pseudo-random number,</a:t>
            </a:r>
            <a:r>
              <a:rPr lang="en-AU" smtClean="0">
                <a:latin typeface="Arial" pitchFamily="34" charset="0"/>
                <a:ea typeface="ＭＳ Ｐゴシック" pitchFamily="-107" charset="-128"/>
              </a:rPr>
              <a:t> and to combine these "random" bits with the message. </a:t>
            </a:r>
            <a:r>
              <a:rPr lang="en-US" smtClean="0">
                <a:latin typeface="Arial" pitchFamily="34" charset="0"/>
                <a:ea typeface="ＭＳ Ｐゴシック" pitchFamily="-107" charset="-128"/>
              </a:rPr>
              <a:t>One desirable property of a stream cipher is that the ciphertext be of the same length as the plaintext. Thus, if 8-bit characters are being transmitted, each character should be encrypted to produce a ciphertext output of 8 bits. If more than 8 bits are produced, transmission capacity is wasted.</a:t>
            </a:r>
            <a:endParaRPr lang="en-AU" smtClean="0">
              <a:latin typeface="Arial" pitchFamily="34" charset="0"/>
              <a:ea typeface="ＭＳ Ｐゴシック" pitchFamily="-107" charset="-128"/>
            </a:endParaRPr>
          </a:p>
          <a:p>
            <a:endParaRPr lang="en-US" smtClean="0">
              <a:latin typeface="Arial" pitchFamily="34" charset="0"/>
              <a:ea typeface="ＭＳ Ｐゴシック" pitchFamily="-107" charset="-128"/>
            </a:endParaRPr>
          </a:p>
        </p:txBody>
      </p:sp>
      <p:sp>
        <p:nvSpPr>
          <p:cNvPr id="44036" name="Slide Number Placeholder 3"/>
          <p:cNvSpPr>
            <a:spLocks noGrp="1"/>
          </p:cNvSpPr>
          <p:nvPr>
            <p:ph type="sldNum" sz="quarter" idx="5"/>
          </p:nvPr>
        </p:nvSpPr>
        <p:spPr>
          <a:noFill/>
        </p:spPr>
        <p:txBody>
          <a:bodyPr/>
          <a:lstStyle/>
          <a:p>
            <a:fld id="{A4BB2EB8-5891-43E2-969F-62B60529A597}" type="slidenum">
              <a:rPr lang="en-AU"/>
              <a:pPr/>
              <a:t>14</a:t>
            </a:fld>
            <a:endParaRPr lang="en-AU"/>
          </a:p>
        </p:txBody>
      </p:sp>
    </p:spTree>
    <p:extLst>
      <p:ext uri="{BB962C8B-B14F-4D97-AF65-F5344CB8AC3E}">
        <p14:creationId xmlns:p14="http://schemas.microsoft.com/office/powerpoint/2010/main" val="104318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73886A6-FD4F-4DFA-B080-46C556F6D626}" type="slidenum">
              <a:rPr lang="en-AU"/>
              <a:pPr/>
              <a:t>15</a:t>
            </a:fld>
            <a:endParaRPr lang="en-AU"/>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xfrm>
            <a:off x="685800" y="4343400"/>
            <a:ext cx="5486400" cy="4341813"/>
          </a:xfrm>
          <a:noFill/>
          <a:ln/>
        </p:spPr>
        <p:txBody>
          <a:bodyPr/>
          <a:lstStyle/>
          <a:p>
            <a:pPr eaLnBrk="1" hangingPunct="1"/>
            <a:r>
              <a:rPr lang="en-US" dirty="0" smtClean="0">
                <a:latin typeface="Arial" pitchFamily="34" charset="0"/>
                <a:ea typeface="ＭＳ Ｐゴシック" pitchFamily="-107" charset="-128"/>
              </a:rPr>
              <a:t>Cipher feedback (CFB) mode is one alternative. As with CBC, the units of plaintext are chained together, so that the </a:t>
            </a:r>
            <a:r>
              <a:rPr lang="en-US" dirty="0" err="1" smtClean="0">
                <a:latin typeface="Arial" pitchFamily="34" charset="0"/>
                <a:ea typeface="ＭＳ Ｐゴシック" pitchFamily="-107" charset="-128"/>
              </a:rPr>
              <a:t>ciphertext</a:t>
            </a:r>
            <a:r>
              <a:rPr lang="en-US" dirty="0" smtClean="0">
                <a:latin typeface="Arial" pitchFamily="34" charset="0"/>
                <a:ea typeface="ＭＳ Ｐゴシック" pitchFamily="-107" charset="-128"/>
              </a:rPr>
              <a:t> of any plaintext unit is a function of all the preceding plaintext. In this case, rather than units of </a:t>
            </a:r>
            <a:r>
              <a:rPr lang="en-US" i="1" dirty="0" smtClean="0">
                <a:latin typeface="Arial" pitchFamily="34" charset="0"/>
                <a:ea typeface="ＭＳ Ｐゴシック" pitchFamily="-107" charset="-128"/>
              </a:rPr>
              <a:t>b </a:t>
            </a:r>
            <a:r>
              <a:rPr lang="en-US" dirty="0" smtClean="0">
                <a:latin typeface="Arial" pitchFamily="34" charset="0"/>
                <a:ea typeface="ＭＳ Ｐゴシック" pitchFamily="-107" charset="-128"/>
              </a:rPr>
              <a:t>bits, the plaintext is divided into segments of s bits</a:t>
            </a:r>
            <a:r>
              <a:rPr lang="en-US" i="1" dirty="0" smtClean="0">
                <a:latin typeface="Arial" pitchFamily="34" charset="0"/>
                <a:ea typeface="ＭＳ Ｐゴシック" pitchFamily="-107" charset="-128"/>
              </a:rPr>
              <a:t>. </a:t>
            </a:r>
            <a:r>
              <a:rPr lang="en-US" dirty="0" smtClean="0">
                <a:latin typeface="Arial" pitchFamily="34" charset="0"/>
                <a:ea typeface="ＭＳ Ｐゴシック" pitchFamily="-107" charset="-128"/>
              </a:rPr>
              <a:t>The input to the encryption function is a b-bit shift register that is initially set to some initialization vector (IV). The leftmost (most significant) s bits of the output of the encryption function are </a:t>
            </a:r>
            <a:r>
              <a:rPr lang="en-US" dirty="0" err="1" smtClean="0">
                <a:latin typeface="Arial" pitchFamily="34" charset="0"/>
                <a:ea typeface="ＭＳ Ｐゴシック" pitchFamily="-107" charset="-128"/>
              </a:rPr>
              <a:t>XORed</a:t>
            </a:r>
            <a:r>
              <a:rPr lang="en-US" dirty="0" smtClean="0">
                <a:latin typeface="Arial" pitchFamily="34" charset="0"/>
                <a:ea typeface="ＭＳ Ｐゴシック" pitchFamily="-107" charset="-128"/>
              </a:rPr>
              <a:t> with the first segment of plaintext P1 to produce the first unit of </a:t>
            </a:r>
            <a:r>
              <a:rPr lang="en-US" dirty="0" err="1" smtClean="0">
                <a:latin typeface="Arial" pitchFamily="34" charset="0"/>
                <a:ea typeface="ＭＳ Ｐゴシック" pitchFamily="-107" charset="-128"/>
              </a:rPr>
              <a:t>ciphertext</a:t>
            </a:r>
            <a:r>
              <a:rPr lang="en-US" dirty="0" smtClean="0">
                <a:latin typeface="Arial" pitchFamily="34" charset="0"/>
                <a:ea typeface="ＭＳ Ｐゴシック" pitchFamily="-107" charset="-128"/>
              </a:rPr>
              <a:t> C1, which is then transmitted. In addition, the contents of the shift register are shifted left by s bits and C1 is placed in the rightmost (least significant) s bits of the shift register. This process continues until all plaintext units have been encrypted.  For decryption, the same scheme is used, except that the received </a:t>
            </a:r>
            <a:r>
              <a:rPr lang="en-US" dirty="0" err="1" smtClean="0">
                <a:latin typeface="Arial" pitchFamily="34" charset="0"/>
                <a:ea typeface="ＭＳ Ｐゴシック" pitchFamily="-107" charset="-128"/>
              </a:rPr>
              <a:t>ciphertext</a:t>
            </a:r>
            <a:r>
              <a:rPr lang="en-US" dirty="0" smtClean="0">
                <a:latin typeface="Arial" pitchFamily="34" charset="0"/>
                <a:ea typeface="ＭＳ Ｐゴシック" pitchFamily="-107" charset="-128"/>
              </a:rPr>
              <a:t> unit is </a:t>
            </a:r>
            <a:r>
              <a:rPr lang="en-US" dirty="0" err="1" smtClean="0">
                <a:latin typeface="Arial" pitchFamily="34" charset="0"/>
                <a:ea typeface="ＭＳ Ｐゴシック" pitchFamily="-107" charset="-128"/>
              </a:rPr>
              <a:t>XORed</a:t>
            </a:r>
            <a:r>
              <a:rPr lang="en-US" dirty="0" smtClean="0">
                <a:latin typeface="Arial" pitchFamily="34" charset="0"/>
                <a:ea typeface="ＭＳ Ｐゴシック" pitchFamily="-107" charset="-128"/>
              </a:rPr>
              <a:t> with the output of the encryption function to produce the plaintext unit. Note that it is the encryption function that is used, not the decryption function. </a:t>
            </a:r>
            <a:endParaRPr lang="en-AU" dirty="0" smtClean="0">
              <a:latin typeface="Arial" pitchFamily="34" charset="0"/>
              <a:ea typeface="ＭＳ Ｐゴシック" pitchFamily="-107" charset="-128"/>
            </a:endParaRPr>
          </a:p>
          <a:p>
            <a:pPr eaLnBrk="1" hangingPunct="1"/>
            <a:r>
              <a:rPr lang="en-AU" dirty="0" smtClean="0">
                <a:latin typeface="Arial" pitchFamily="34" charset="0"/>
                <a:ea typeface="ＭＳ Ｐゴシック" pitchFamily="-107" charset="-128"/>
              </a:rPr>
              <a:t>As originally defined, CFB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a:t>
            </a:r>
            <a:r>
              <a:rPr lang="en-AU" dirty="0" err="1" smtClean="0">
                <a:latin typeface="Arial" pitchFamily="34" charset="0"/>
                <a:ea typeface="ＭＳ Ｐゴシック" pitchFamily="-107" charset="-128"/>
              </a:rPr>
              <a:t>ciphertext</a:t>
            </a:r>
            <a:r>
              <a:rPr lang="en-AU" dirty="0" smtClean="0">
                <a:latin typeface="Arial" pitchFamily="34" charset="0"/>
                <a:ea typeface="ＭＳ Ｐゴシック" pitchFamily="-107" charset="-128"/>
              </a:rPr>
              <a:t> back. This is CFB-64 or CFB-128 mode (depending on the block size of the cipher used </a:t>
            </a:r>
            <a:r>
              <a:rPr lang="en-AU" dirty="0" err="1" smtClean="0">
                <a:latin typeface="Arial" pitchFamily="34" charset="0"/>
                <a:ea typeface="ＭＳ Ｐゴシック" pitchFamily="-107" charset="-128"/>
              </a:rPr>
              <a:t>eg</a:t>
            </a:r>
            <a:r>
              <a:rPr lang="en-AU" dirty="0" smtClean="0">
                <a:latin typeface="Arial" pitchFamily="34" charset="0"/>
                <a:ea typeface="ＭＳ Ｐゴシック" pitchFamily="-107" charset="-128"/>
              </a:rPr>
              <a:t> DES or AES respectively). CFB is the usual choice for quantities of stream oriented data, and for authentication use. </a:t>
            </a:r>
          </a:p>
        </p:txBody>
      </p:sp>
    </p:spTree>
    <p:extLst>
      <p:ext uri="{BB962C8B-B14F-4D97-AF65-F5344CB8AC3E}">
        <p14:creationId xmlns:p14="http://schemas.microsoft.com/office/powerpoint/2010/main" val="932558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FFAF9D1-4D35-46B1-9E25-3198B3CC9C5C}" type="slidenum">
              <a:rPr lang="en-AU"/>
              <a:pPr/>
              <a:t>16</a:t>
            </a:fld>
            <a:endParaRPr lang="en-AU"/>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Stallings Figure 6.5 illustrates the operation of s-bit </a:t>
            </a:r>
            <a:r>
              <a:rPr lang="en-AU" smtClean="0">
                <a:latin typeface="Arial" pitchFamily="34" charset="0"/>
                <a:ea typeface="ＭＳ Ｐゴシック" pitchFamily="-107" charset="-128"/>
              </a:rPr>
              <a:t>Cipher FeedBack (CFB)</a:t>
            </a:r>
            <a:r>
              <a:rPr lang="en-US" smtClean="0">
                <a:latin typeface="Arial" pitchFamily="34" charset="0"/>
                <a:ea typeface="ＭＳ Ｐゴシック" pitchFamily="-107" charset="-128"/>
              </a:rPr>
              <a:t> Mode.</a:t>
            </a:r>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1173238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BBDDED-7849-45D7-BF9C-1A3D31679E5F}" type="slidenum">
              <a:rPr lang="en-AU"/>
              <a:pPr/>
              <a:t>17</a:t>
            </a:fld>
            <a:endParaRPr lang="en-AU"/>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107" charset="-128"/>
              </a:rPr>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a:t>
            </a:r>
            <a:r>
              <a:rPr lang="en-AU" b="1" dirty="0" smtClean="0">
                <a:latin typeface="Arial" pitchFamily="34" charset="0"/>
                <a:ea typeface="ＭＳ Ｐゴシック" pitchFamily="-107" charset="-128"/>
              </a:rPr>
              <a:t>reliable network transport layer </a:t>
            </a:r>
            <a:r>
              <a:rPr lang="en-AU" dirty="0" smtClean="0">
                <a:latin typeface="Arial" pitchFamily="34" charset="0"/>
                <a:ea typeface="ＭＳ Ｐゴシック" pitchFamily="-107" charset="-128"/>
              </a:rPr>
              <a:t>(typical) or use OFB/CTR. </a:t>
            </a:r>
          </a:p>
        </p:txBody>
      </p:sp>
    </p:spTree>
    <p:extLst>
      <p:ext uri="{BB962C8B-B14F-4D97-AF65-F5344CB8AC3E}">
        <p14:creationId xmlns:p14="http://schemas.microsoft.com/office/powerpoint/2010/main" val="425261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139A995-C7BD-4880-8000-631B32032661}" type="slidenum">
              <a:rPr lang="en-AU"/>
              <a:pPr/>
              <a:t>18</a:t>
            </a:fld>
            <a:endParaRPr lang="en-AU"/>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107" charset="-128"/>
              </a:rPr>
              <a:t>An alternative to CFB is OFB. Here the </a:t>
            </a:r>
            <a:r>
              <a:rPr lang="en-AU" b="1" dirty="0" smtClean="0">
                <a:latin typeface="Arial" pitchFamily="34" charset="0"/>
                <a:ea typeface="ＭＳ Ｐゴシック" pitchFamily="-107" charset="-128"/>
              </a:rPr>
              <a:t>generation of the "random" bits is independent of the message being encrypted</a:t>
            </a:r>
            <a:r>
              <a:rPr lang="en-AU" dirty="0" smtClean="0">
                <a:latin typeface="Arial" pitchFamily="34" charset="0"/>
                <a:ea typeface="ＭＳ Ｐゴシック" pitchFamily="-107" charset="-128"/>
              </a:rPr>
              <a:t>. </a:t>
            </a:r>
            <a:r>
              <a:rPr lang="en-US" dirty="0" smtClean="0">
                <a:latin typeface="Arial" pitchFamily="34" charset="0"/>
                <a:ea typeface="ＭＳ Ｐゴシック" pitchFamily="-107" charset="-128"/>
              </a:rPr>
              <a:t>The output feedback (OFB) mode is similar in structure to that of CFB, except that the output of the encryption function is fed back to the shift register in OFB, whereas in CFB the </a:t>
            </a:r>
            <a:r>
              <a:rPr lang="en-US" dirty="0" err="1" smtClean="0">
                <a:latin typeface="Arial" pitchFamily="34" charset="0"/>
                <a:ea typeface="ＭＳ Ｐゴシック" pitchFamily="-107" charset="-128"/>
              </a:rPr>
              <a:t>ciphertext</a:t>
            </a:r>
            <a:r>
              <a:rPr lang="en-US" dirty="0" smtClean="0">
                <a:latin typeface="Arial" pitchFamily="34" charset="0"/>
                <a:ea typeface="ＭＳ Ｐゴシック" pitchFamily="-107" charset="-128"/>
              </a:rPr>
              <a:t> unit is fed back to the shift register. The other difference is that the OFB </a:t>
            </a:r>
            <a:r>
              <a:rPr lang="en-US" b="1" dirty="0" smtClean="0">
                <a:latin typeface="Arial" pitchFamily="34" charset="0"/>
                <a:ea typeface="ＭＳ Ｐゴシック" pitchFamily="-107" charset="-128"/>
              </a:rPr>
              <a:t>mode operates on full blocks of plaintext and </a:t>
            </a:r>
            <a:r>
              <a:rPr lang="en-US" b="1" dirty="0" err="1" smtClean="0">
                <a:latin typeface="Arial" pitchFamily="34" charset="0"/>
                <a:ea typeface="ＭＳ Ｐゴシック" pitchFamily="-107" charset="-128"/>
              </a:rPr>
              <a:t>ciphertext</a:t>
            </a:r>
            <a:r>
              <a:rPr lang="en-US" dirty="0" smtClean="0">
                <a:latin typeface="Arial" pitchFamily="34" charset="0"/>
                <a:ea typeface="ＭＳ Ｐゴシック" pitchFamily="-107" charset="-128"/>
              </a:rPr>
              <a:t>, not on an </a:t>
            </a:r>
            <a:r>
              <a:rPr lang="en-US" i="1" dirty="0" smtClean="0">
                <a:latin typeface="Arial" pitchFamily="34" charset="0"/>
                <a:ea typeface="ＭＳ Ｐゴシック" pitchFamily="-107" charset="-128"/>
              </a:rPr>
              <a:t>s-</a:t>
            </a:r>
            <a:r>
              <a:rPr lang="en-US" dirty="0" smtClean="0">
                <a:latin typeface="Arial" pitchFamily="34" charset="0"/>
                <a:ea typeface="ＭＳ Ｐゴシック" pitchFamily="-107" charset="-128"/>
              </a:rPr>
              <a:t>bit subset</a:t>
            </a:r>
            <a:r>
              <a:rPr lang="en-US" i="1" dirty="0" smtClean="0">
                <a:latin typeface="Arial" pitchFamily="34" charset="0"/>
                <a:ea typeface="ＭＳ Ｐゴシック" pitchFamily="-107" charset="-128"/>
              </a:rPr>
              <a:t>. </a:t>
            </a:r>
            <a:r>
              <a:rPr lang="en-AU" dirty="0" smtClean="0">
                <a:latin typeface="Arial" pitchFamily="34" charset="0"/>
                <a:ea typeface="ＭＳ Ｐゴシック" pitchFamily="-107" charset="-128"/>
              </a:rPr>
              <a:t>The advantage is that firstly, they can be computed in advance, which is good for </a:t>
            </a:r>
            <a:r>
              <a:rPr lang="en-AU" dirty="0" err="1" smtClean="0">
                <a:latin typeface="Arial" pitchFamily="34" charset="0"/>
                <a:ea typeface="ＭＳ Ｐゴシック" pitchFamily="-107" charset="-128"/>
              </a:rPr>
              <a:t>bursty</a:t>
            </a:r>
            <a:r>
              <a:rPr lang="en-AU" dirty="0" smtClean="0">
                <a:latin typeface="Arial" pitchFamily="34" charset="0"/>
                <a:ea typeface="ＭＳ Ｐゴシック" pitchFamily="-107" charset="-128"/>
              </a:rPr>
              <a:t> traffic, and secondly, any bit error only affects a single bit. Thus this is good for noisy links (</a:t>
            </a:r>
            <a:r>
              <a:rPr lang="en-AU" dirty="0" err="1" smtClean="0">
                <a:latin typeface="Arial" pitchFamily="34" charset="0"/>
                <a:ea typeface="ＭＳ Ｐゴシック" pitchFamily="-107" charset="-128"/>
              </a:rPr>
              <a:t>eg</a:t>
            </a:r>
            <a:r>
              <a:rPr lang="en-AU" dirty="0" smtClean="0">
                <a:latin typeface="Arial" pitchFamily="34" charset="0"/>
                <a:ea typeface="ＭＳ Ｐゴシック" pitchFamily="-107" charset="-128"/>
              </a:rPr>
              <a:t> satellite TV transmissions </a:t>
            </a:r>
            <a:r>
              <a:rPr lang="en-AU" dirty="0" err="1" smtClean="0">
                <a:latin typeface="Arial" pitchFamily="34" charset="0"/>
                <a:ea typeface="ＭＳ Ｐゴシック" pitchFamily="-107" charset="-128"/>
              </a:rPr>
              <a:t>etc</a:t>
            </a:r>
            <a:r>
              <a:rPr lang="en-AU" dirty="0" smtClean="0">
                <a:latin typeface="Arial" pitchFamily="34" charset="0"/>
                <a:ea typeface="ＭＳ Ｐゴシック" pitchFamily="-107" charset="-128"/>
              </a:rPr>
              <a:t>).</a:t>
            </a:r>
          </a:p>
        </p:txBody>
      </p:sp>
    </p:spTree>
    <p:extLst>
      <p:ext uri="{BB962C8B-B14F-4D97-AF65-F5344CB8AC3E}">
        <p14:creationId xmlns:p14="http://schemas.microsoft.com/office/powerpoint/2010/main" val="542974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AD0383E-80B3-4985-8813-FCECC93687A9}" type="slidenum">
              <a:rPr lang="en-AU"/>
              <a:pPr/>
              <a:t>19</a:t>
            </a:fld>
            <a:endParaRPr lang="en-AU"/>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Stallings Figure 6.6 illustrates the </a:t>
            </a:r>
            <a:r>
              <a:rPr lang="en-AU" smtClean="0">
                <a:latin typeface="Arial" pitchFamily="34" charset="0"/>
                <a:ea typeface="ＭＳ Ｐゴシック" pitchFamily="-107" charset="-128"/>
              </a:rPr>
              <a:t>Output FeedBack (OFB)</a:t>
            </a:r>
            <a:r>
              <a:rPr lang="en-US" smtClean="0">
                <a:latin typeface="Arial" pitchFamily="34" charset="0"/>
                <a:ea typeface="ＭＳ Ｐゴシック" pitchFamily="-107" charset="-128"/>
              </a:rPr>
              <a:t> Mode.</a:t>
            </a:r>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111050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20CA505A-23C1-4038-8B3C-C1E474BD7669}"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107" charset="-128"/>
                <a:cs typeface="Arial" pitchFamily="34" charset="0"/>
              </a:rPr>
              <a:t>Given the </a:t>
            </a:r>
            <a:r>
              <a:rPr lang="en-US" b="1" dirty="0" smtClean="0">
                <a:latin typeface="Arial" pitchFamily="34" charset="0"/>
                <a:ea typeface="ＭＳ Ｐゴシック" pitchFamily="-107" charset="-128"/>
                <a:cs typeface="Arial" pitchFamily="34" charset="0"/>
              </a:rPr>
              <a:t>potential vulnerability of DES </a:t>
            </a:r>
            <a:r>
              <a:rPr lang="en-US" dirty="0" smtClean="0">
                <a:latin typeface="Arial" pitchFamily="34" charset="0"/>
                <a:ea typeface="ＭＳ Ｐゴシック" pitchFamily="-107" charset="-128"/>
                <a:cs typeface="Arial" pitchFamily="34" charset="0"/>
              </a:rPr>
              <a:t>to a brute-force attack, there has been considerable interest in finding an </a:t>
            </a:r>
            <a:r>
              <a:rPr lang="en-US" b="1" dirty="0" smtClean="0">
                <a:latin typeface="Arial" pitchFamily="34" charset="0"/>
                <a:ea typeface="ＭＳ Ｐゴシック" pitchFamily="-107" charset="-128"/>
                <a:cs typeface="Arial" pitchFamily="34" charset="0"/>
              </a:rPr>
              <a:t>alternative</a:t>
            </a:r>
            <a:r>
              <a:rPr lang="en-US" dirty="0" smtClean="0">
                <a:latin typeface="Arial" pitchFamily="34" charset="0"/>
                <a:ea typeface="ＭＳ Ｐゴシック" pitchFamily="-107" charset="-128"/>
                <a:cs typeface="Arial" pitchFamily="34" charset="0"/>
              </a:rPr>
              <a:t>. One approach is to design a </a:t>
            </a:r>
            <a:r>
              <a:rPr lang="en-US" b="1" dirty="0" smtClean="0">
                <a:latin typeface="Arial" pitchFamily="34" charset="0"/>
                <a:ea typeface="ＭＳ Ｐゴシック" pitchFamily="-107" charset="-128"/>
                <a:cs typeface="Arial" pitchFamily="34" charset="0"/>
              </a:rPr>
              <a:t>completely new algorithm</a:t>
            </a:r>
            <a:r>
              <a:rPr lang="en-US" dirty="0" smtClean="0">
                <a:latin typeface="Arial" pitchFamily="34" charset="0"/>
                <a:ea typeface="ＭＳ Ｐゴシック" pitchFamily="-107" charset="-128"/>
                <a:cs typeface="Arial" pitchFamily="34" charset="0"/>
              </a:rPr>
              <a:t>, of which AES is a prime example. Another alternative, which would preserve the existing investment in software and equipment, is to </a:t>
            </a:r>
            <a:r>
              <a:rPr lang="en-US" b="1" dirty="0" smtClean="0">
                <a:latin typeface="Arial" pitchFamily="34" charset="0"/>
                <a:ea typeface="ＭＳ Ｐゴシック" pitchFamily="-107" charset="-128"/>
                <a:cs typeface="Arial" pitchFamily="34" charset="0"/>
              </a:rPr>
              <a:t>use multiple encryption with DES and multiple keys</a:t>
            </a:r>
            <a:r>
              <a:rPr lang="en-US" dirty="0" smtClean="0">
                <a:latin typeface="Arial" pitchFamily="34" charset="0"/>
                <a:ea typeface="ＭＳ Ｐゴシック" pitchFamily="-107" charset="-128"/>
                <a:cs typeface="Arial" pitchFamily="34" charset="0"/>
              </a:rPr>
              <a:t>. We examine the widely accepted triple DES (3DES) approach. </a:t>
            </a:r>
            <a:endParaRPr lang="en-US" dirty="0" smtClean="0">
              <a:latin typeface="Arial" pitchFamily="34" charset="0"/>
              <a:ea typeface="ＭＳ Ｐゴシック" pitchFamily="-107" charset="-128"/>
              <a:cs typeface="Arial" pitchFamily="34" charset="0"/>
            </a:endParaRPr>
          </a:p>
        </p:txBody>
      </p:sp>
    </p:spTree>
    <p:extLst>
      <p:ext uri="{BB962C8B-B14F-4D97-AF65-F5344CB8AC3E}">
        <p14:creationId xmlns:p14="http://schemas.microsoft.com/office/powerpoint/2010/main" val="1313744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31D0A0B-80FC-41C4-82C7-BF36BBE76C40}" type="slidenum">
              <a:rPr lang="en-AU"/>
              <a:pPr/>
              <a:t>20</a:t>
            </a:fld>
            <a:endParaRPr lang="en-AU"/>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107" charset="-128"/>
              </a:rPr>
              <a:t>As with CBC and CFB, the OFB mode requires an initialization vector. In the case of OFB, the IV must be a nonce; that is, </a:t>
            </a:r>
            <a:r>
              <a:rPr lang="en-US" b="1" dirty="0" smtClean="0">
                <a:latin typeface="Arial" pitchFamily="34" charset="0"/>
                <a:ea typeface="ＭＳ Ｐゴシック" pitchFamily="-107" charset="-128"/>
              </a:rPr>
              <a:t>the IV must be unique to each execution of the encryption operation</a:t>
            </a:r>
            <a:r>
              <a:rPr lang="en-US" dirty="0" smtClean="0">
                <a:latin typeface="Arial" pitchFamily="34" charset="0"/>
                <a:ea typeface="ＭＳ Ｐゴシック" pitchFamily="-107" charset="-128"/>
              </a:rPr>
              <a:t>. The reason for this is that the sequence of encryption output blocks, </a:t>
            </a:r>
            <a:r>
              <a:rPr lang="en-US" i="1" dirty="0" err="1" smtClean="0">
                <a:latin typeface="Arial" pitchFamily="34" charset="0"/>
                <a:ea typeface="ＭＳ Ｐゴシック" pitchFamily="-107" charset="-128"/>
              </a:rPr>
              <a:t>Oi</a:t>
            </a:r>
            <a:r>
              <a:rPr lang="en-US" i="1" dirty="0" smtClean="0">
                <a:latin typeface="Arial" pitchFamily="34" charset="0"/>
                <a:ea typeface="ＭＳ Ｐゴシック" pitchFamily="-107" charset="-128"/>
              </a:rPr>
              <a:t>.</a:t>
            </a:r>
            <a:r>
              <a:rPr lang="en-US" dirty="0" smtClean="0">
                <a:latin typeface="Arial" pitchFamily="34" charset="0"/>
                <a:ea typeface="ＭＳ Ｐゴシック" pitchFamily="-107" charset="-128"/>
              </a:rPr>
              <a:t> , depends only on the key and the IV, and does not depend on the plaintext. Therefore, for a  given key and IV, the stream of output bits used to XOR with the stream of plaintext bits is fixed. If two different messages had an identical block of plaintext in the identical position, then an attacker would be able to determine that portion of the O  stream. </a:t>
            </a:r>
            <a:endParaRPr lang="en-AU" dirty="0" smtClean="0">
              <a:latin typeface="Arial" pitchFamily="34" charset="0"/>
              <a:ea typeface="ＭＳ Ｐゴシック" pitchFamily="-107" charset="-128"/>
            </a:endParaRPr>
          </a:p>
          <a:p>
            <a:pPr eaLnBrk="1" hangingPunct="1"/>
            <a:r>
              <a:rPr lang="en-US" dirty="0" smtClean="0">
                <a:latin typeface="Arial" pitchFamily="34" charset="0"/>
                <a:ea typeface="ＭＳ Ｐゴシック" pitchFamily="-107" charset="-128"/>
              </a:rPr>
              <a:t>One advantage of the OFB method is that bit errors in transmission do not propagate. The disadvantage of OFB is that it is </a:t>
            </a:r>
            <a:r>
              <a:rPr lang="en-US" b="1" dirty="0" smtClean="0">
                <a:latin typeface="Arial" pitchFamily="34" charset="0"/>
                <a:ea typeface="ＭＳ Ｐゴシック" pitchFamily="-107" charset="-128"/>
              </a:rPr>
              <a:t>more vulnerable to a message stream modification attack than is CFB.</a:t>
            </a:r>
            <a:r>
              <a:rPr lang="en-US" dirty="0" smtClean="0">
                <a:latin typeface="Arial" pitchFamily="34" charset="0"/>
                <a:ea typeface="ＭＳ Ｐゴシック" pitchFamily="-107" charset="-128"/>
              </a:rPr>
              <a:t> </a:t>
            </a:r>
            <a:endParaRPr lang="en-AU" dirty="0" smtClean="0">
              <a:latin typeface="Arial" pitchFamily="34" charset="0"/>
              <a:ea typeface="ＭＳ Ｐゴシック" pitchFamily="-107" charset="-128"/>
            </a:endParaRPr>
          </a:p>
          <a:p>
            <a:pPr eaLnBrk="1" hangingPunct="1"/>
            <a:r>
              <a:rPr lang="en-US" dirty="0" smtClean="0">
                <a:latin typeface="Arial" pitchFamily="34" charset="0"/>
                <a:ea typeface="ＭＳ Ｐゴシック" pitchFamily="-107" charset="-128"/>
              </a:rPr>
              <a:t>OFB has the structure of a typical stream cipher, in that the cipher generates a stream of bits as a function of an initial value and a key, and that stream of bits is </a:t>
            </a:r>
            <a:r>
              <a:rPr lang="en-US" dirty="0" err="1" smtClean="0">
                <a:latin typeface="Arial" pitchFamily="34" charset="0"/>
                <a:ea typeface="ＭＳ Ｐゴシック" pitchFamily="-107" charset="-128"/>
              </a:rPr>
              <a:t>XORed</a:t>
            </a:r>
            <a:r>
              <a:rPr lang="en-US" dirty="0" smtClean="0">
                <a:latin typeface="Arial" pitchFamily="34" charset="0"/>
                <a:ea typeface="ＭＳ Ｐゴシック" pitchFamily="-107" charset="-128"/>
              </a:rPr>
              <a:t> with the plaintext bits. </a:t>
            </a:r>
            <a:r>
              <a:rPr lang="en-AU" dirty="0" smtClean="0">
                <a:latin typeface="Arial" pitchFamily="34" charset="0"/>
                <a:ea typeface="ＭＳ Ｐゴシック" pitchFamily="-107" charset="-128"/>
              </a:rPr>
              <a:t>Hence the sender &amp; receiver need to remain in sync, or all data is lost. Also, research has shown that you should only ever use a full block feedback </a:t>
            </a:r>
            <a:r>
              <a:rPr lang="en-AU" dirty="0" err="1" smtClean="0">
                <a:latin typeface="Arial" pitchFamily="34" charset="0"/>
                <a:ea typeface="ＭＳ Ｐゴシック" pitchFamily="-107" charset="-128"/>
              </a:rPr>
              <a:t>ie</a:t>
            </a:r>
            <a:r>
              <a:rPr lang="en-AU" dirty="0" smtClean="0">
                <a:latin typeface="Arial" pitchFamily="34" charset="0"/>
                <a:ea typeface="ＭＳ Ｐゴシック" pitchFamily="-107" charset="-128"/>
              </a:rPr>
              <a:t> OFB-64/128 mode. Hence </a:t>
            </a:r>
            <a:r>
              <a:rPr lang="en-US" dirty="0" smtClean="0">
                <a:latin typeface="Arial" pitchFamily="34" charset="0"/>
                <a:ea typeface="ＭＳ Ｐゴシック" pitchFamily="-107" charset="-128"/>
              </a:rPr>
              <a:t>OFB encrypts plaintext a full block at a time, where typically a block is 64 or 128 bits.</a:t>
            </a:r>
            <a:endParaRPr lang="en-AU" dirty="0" smtClean="0">
              <a:latin typeface="Arial" pitchFamily="34" charset="0"/>
              <a:ea typeface="ＭＳ Ｐゴシック" pitchFamily="-107" charset="-128"/>
            </a:endParaRPr>
          </a:p>
        </p:txBody>
      </p:sp>
    </p:spTree>
    <p:extLst>
      <p:ext uri="{BB962C8B-B14F-4D97-AF65-F5344CB8AC3E}">
        <p14:creationId xmlns:p14="http://schemas.microsoft.com/office/powerpoint/2010/main" val="496873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F60451-643E-4B55-9A83-05EFA35428B5}"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107" charset="-128"/>
                <a:cs typeface="Arial" pitchFamily="34" charset="0"/>
              </a:rPr>
              <a:t>The Counter (CTR) mode is a variant of OFB, but which encrypts a counter value (hence name). Although it was proposed many years before, it has </a:t>
            </a:r>
            <a:r>
              <a:rPr lang="en-US" b="1" dirty="0" smtClean="0">
                <a:latin typeface="Arial" pitchFamily="34" charset="0"/>
                <a:ea typeface="ＭＳ Ｐゴシック" pitchFamily="-107" charset="-128"/>
                <a:cs typeface="Arial" pitchFamily="34" charset="0"/>
              </a:rPr>
              <a:t>only recently been standardized for use with AES along with the other existing 4 modes</a:t>
            </a:r>
            <a:r>
              <a:rPr lang="en-US" dirty="0" smtClean="0">
                <a:latin typeface="Arial" pitchFamily="34" charset="0"/>
                <a:ea typeface="ＭＳ Ｐゴシック" pitchFamily="-107" charset="-128"/>
                <a:cs typeface="Arial" pitchFamily="34" charset="0"/>
              </a:rPr>
              <a:t>. It is being used with  applications in ATM (asynchronous transfer mode) network security and </a:t>
            </a:r>
            <a:r>
              <a:rPr lang="en-US" dirty="0" err="1" smtClean="0">
                <a:latin typeface="Arial" pitchFamily="34" charset="0"/>
                <a:ea typeface="ＭＳ Ｐゴシック" pitchFamily="-107" charset="-128"/>
                <a:cs typeface="Arial" pitchFamily="34" charset="0"/>
              </a:rPr>
              <a:t>IPSec</a:t>
            </a:r>
            <a:r>
              <a:rPr lang="en-US" dirty="0" smtClean="0">
                <a:latin typeface="Arial" pitchFamily="34" charset="0"/>
                <a:ea typeface="ＭＳ Ｐゴシック" pitchFamily="-107" charset="-128"/>
                <a:cs typeface="Arial" pitchFamily="34" charset="0"/>
              </a:rPr>
              <a:t>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As with the OFB mode, the initial counter value must be a nonce; be different for all of the messages encrypted using the same key. Further, all counter values across all messages must be unique. If, contrary to this requirement, a counter value is used multiple times, then the confidentiality of all of the plaintext blocks corresponding to that counter value may be compromised. </a:t>
            </a:r>
          </a:p>
        </p:txBody>
      </p:sp>
    </p:spTree>
    <p:extLst>
      <p:ext uri="{BB962C8B-B14F-4D97-AF65-F5344CB8AC3E}">
        <p14:creationId xmlns:p14="http://schemas.microsoft.com/office/powerpoint/2010/main" val="1606864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E0F1735-4985-4444-8944-EA8145D420CC}" type="slidenum">
              <a:rPr lang="en-AU"/>
              <a:pPr/>
              <a:t>22</a:t>
            </a:fld>
            <a:endParaRPr lang="en-AU"/>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Stallings Figure 6.7 illustrates the Counter (CTR) Mode.</a:t>
            </a:r>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197218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5AB0542-88EC-4506-AA84-3DE758D27A61}"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CTR mode has a number of advantages in parallel h/w &amp; s/w efficiency, can preprocess the output values in advance of needing to encrypt, can get random access to encrypted data blocks, and is simple. But like OFB have issue of not reusing the same key+counter value.</a:t>
            </a:r>
          </a:p>
        </p:txBody>
      </p:sp>
    </p:spTree>
    <p:extLst>
      <p:ext uri="{BB962C8B-B14F-4D97-AF65-F5344CB8AC3E}">
        <p14:creationId xmlns:p14="http://schemas.microsoft.com/office/powerpoint/2010/main" val="112531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2B2BD55-E789-4B68-9FA3-2D99002A3EF9}" type="slidenum">
              <a:rPr lang="en-AU"/>
              <a:pPr/>
              <a:t>24</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107" charset="-128"/>
              </a:rPr>
              <a:t>Note that, with the </a:t>
            </a:r>
            <a:r>
              <a:rPr lang="en-US" b="1" dirty="0" smtClean="0">
                <a:latin typeface="Arial" pitchFamily="34" charset="0"/>
                <a:ea typeface="ＭＳ Ｐゴシック" pitchFamily="-107" charset="-128"/>
              </a:rPr>
              <a:t>exception of ECB, all of the NIST-approved block cipher modes of operation involve feedback</a:t>
            </a:r>
            <a:r>
              <a:rPr lang="en-US" dirty="0" smtClean="0">
                <a:latin typeface="Arial" pitchFamily="34" charset="0"/>
                <a:ea typeface="ＭＳ Ｐゴシック" pitchFamily="-107" charset="-128"/>
              </a:rPr>
              <a:t>. This is clearly seen in Stallings Figure 6.8. To highlight the feedback mechanism, it is useful to think of the encryption function as taking input from a input register whose length equals the encryption block length and with output stored in an output register. The input register is updated one block at a time by the feedback mechanism. After each update, the encryption algorithm is executed, producing a result in the output register. Meanwhile, a block of plaintext is accessed. Note that both OFB and CTR produce output that is independent of both the plaintext and the </a:t>
            </a:r>
            <a:r>
              <a:rPr lang="en-US" dirty="0" err="1" smtClean="0">
                <a:latin typeface="Arial" pitchFamily="34" charset="0"/>
                <a:ea typeface="ＭＳ Ｐゴシック" pitchFamily="-107" charset="-128"/>
              </a:rPr>
              <a:t>ciphertext</a:t>
            </a:r>
            <a:r>
              <a:rPr lang="en-US" dirty="0" smtClean="0">
                <a:latin typeface="Arial" pitchFamily="34" charset="0"/>
                <a:ea typeface="ＭＳ Ｐゴシック" pitchFamily="-107" charset="-128"/>
              </a:rPr>
              <a:t>. Thus, they are natural candidates for stream ciphers that encrypt plaintext by XOR one full block at a time. </a:t>
            </a:r>
          </a:p>
        </p:txBody>
      </p:sp>
    </p:spTree>
    <p:extLst>
      <p:ext uri="{BB962C8B-B14F-4D97-AF65-F5344CB8AC3E}">
        <p14:creationId xmlns:p14="http://schemas.microsoft.com/office/powerpoint/2010/main" val="1530302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D9E4153-6CCD-4612-9CBD-755ABFC39B07}"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107" charset="-128"/>
              </a:rPr>
              <a:t>NIST is currently in the process of approving an additional block cipher mode of operation, XTS-AES. This mode is also an IEEE standard, IEEE </a:t>
            </a:r>
            <a:r>
              <a:rPr lang="en-US" dirty="0" err="1" smtClean="0">
                <a:latin typeface="Arial" pitchFamily="34" charset="0"/>
                <a:ea typeface="ＭＳ Ｐゴシック" pitchFamily="-107" charset="-128"/>
              </a:rPr>
              <a:t>Std</a:t>
            </a:r>
            <a:r>
              <a:rPr lang="en-US" dirty="0" smtClean="0">
                <a:latin typeface="Arial" pitchFamily="34" charset="0"/>
                <a:ea typeface="ＭＳ Ｐゴシック" pitchFamily="-107" charset="-128"/>
              </a:rPr>
              <a:t> 1619-2007, which describes a method of encryption for data stored in sector-based devices. The XTS-AES mode is based on the concept of a </a:t>
            </a:r>
            <a:r>
              <a:rPr lang="en-US" dirty="0" err="1" smtClean="0">
                <a:latin typeface="Arial" pitchFamily="34" charset="0"/>
                <a:ea typeface="ＭＳ Ｐゴシック" pitchFamily="-107" charset="-128"/>
              </a:rPr>
              <a:t>tweakable</a:t>
            </a:r>
            <a:r>
              <a:rPr lang="en-US" dirty="0" smtClean="0">
                <a:latin typeface="Arial" pitchFamily="34" charset="0"/>
                <a:ea typeface="ＭＳ Ｐゴシック" pitchFamily="-107" charset="-128"/>
              </a:rPr>
              <a:t> block cipher. The requirements for encrypting stored data, also referred to as "data at rest" differ somewhat from those for transmitted data (see text for list). Encryption of a single block involves two instances of the AES algorithm with two keys, and a number of parameters (see text). In essence, the parameter </a:t>
            </a:r>
            <a:r>
              <a:rPr lang="en-US" i="1" dirty="0" smtClean="0">
                <a:latin typeface="Arial" pitchFamily="34" charset="0"/>
                <a:ea typeface="ＭＳ Ｐゴシック" pitchFamily="-107" charset="-128"/>
              </a:rPr>
              <a:t>j </a:t>
            </a:r>
            <a:r>
              <a:rPr lang="en-US" dirty="0" smtClean="0">
                <a:latin typeface="Arial" pitchFamily="34" charset="0"/>
                <a:ea typeface="ＭＳ Ｐゴシック" pitchFamily="-107" charset="-128"/>
              </a:rPr>
              <a:t> is the block number within the sector, and </a:t>
            </a:r>
            <a:r>
              <a:rPr lang="en-US" dirty="0" err="1" smtClean="0">
                <a:latin typeface="Arial" pitchFamily="34" charset="0"/>
                <a:ea typeface="ＭＳ Ｐゴシック" pitchFamily="-107" charset="-128"/>
              </a:rPr>
              <a:t>i</a:t>
            </a:r>
            <a:r>
              <a:rPr lang="en-US" dirty="0" smtClean="0">
                <a:latin typeface="Arial" pitchFamily="34" charset="0"/>
                <a:ea typeface="ＭＳ Ｐゴシック" pitchFamily="-107" charset="-128"/>
              </a:rPr>
              <a:t> is the 128-bit tweak for the sector. Each data unit (sector) is assigned a tweak value that is a nonnegative integer. The tweak values are assigned consecutively, starting from an arbitrary nonnegative integer. </a:t>
            </a:r>
          </a:p>
          <a:p>
            <a:pPr eaLnBrk="1" hangingPunct="1"/>
            <a:r>
              <a:rPr lang="en-US" dirty="0" smtClean="0">
                <a:latin typeface="Arial" pitchFamily="34" charset="0"/>
                <a:ea typeface="ＭＳ Ｐゴシック" pitchFamily="-107" charset="-128"/>
              </a:rPr>
              <a:t>The plaintext of a sector or data unit is organized in to blocks of 128 bits, hence the input to the XTS-AES algorithm consists of m 128-bit blocks and possibly a final partial block. For encryption and decryption, each block is treated independently and encrypted. The only exception occurs </a:t>
            </a:r>
            <a:r>
              <a:rPr lang="en-US" b="1" dirty="0" smtClean="0">
                <a:latin typeface="Arial" pitchFamily="34" charset="0"/>
                <a:ea typeface="ＭＳ Ｐゴシック" pitchFamily="-107" charset="-128"/>
              </a:rPr>
              <a:t>when the last block has less than 128 bits</a:t>
            </a:r>
            <a:r>
              <a:rPr lang="en-US" dirty="0" smtClean="0">
                <a:latin typeface="Arial" pitchFamily="34" charset="0"/>
                <a:ea typeface="ＭＳ Ｐゴシック" pitchFamily="-107" charset="-128"/>
              </a:rPr>
              <a:t>. In that case, the last two blocks are encrypted/decrypted </a:t>
            </a:r>
            <a:r>
              <a:rPr lang="en-US" b="1" dirty="0" smtClean="0">
                <a:latin typeface="Arial" pitchFamily="34" charset="0"/>
                <a:ea typeface="ＭＳ Ｐゴシック" pitchFamily="-107" charset="-128"/>
              </a:rPr>
              <a:t>using a </a:t>
            </a:r>
            <a:r>
              <a:rPr lang="en-US" b="1" dirty="0" err="1" smtClean="0">
                <a:latin typeface="Arial" pitchFamily="34" charset="0"/>
                <a:ea typeface="ＭＳ Ｐゴシック" pitchFamily="-107" charset="-128"/>
              </a:rPr>
              <a:t>ciphertext</a:t>
            </a:r>
            <a:r>
              <a:rPr lang="en-US" b="1" dirty="0" smtClean="0">
                <a:latin typeface="Arial" pitchFamily="34" charset="0"/>
                <a:ea typeface="ＭＳ Ｐゴシック" pitchFamily="-107" charset="-128"/>
              </a:rPr>
              <a:t>- stealing technique</a:t>
            </a:r>
            <a:r>
              <a:rPr lang="en-US" dirty="0" smtClean="0">
                <a:latin typeface="Arial" pitchFamily="34" charset="0"/>
                <a:ea typeface="ＭＳ Ｐゴシック" pitchFamily="-107" charset="-128"/>
              </a:rPr>
              <a:t> instead of padding</a:t>
            </a:r>
            <a:r>
              <a:rPr lang="en-US" dirty="0" smtClean="0">
                <a:latin typeface="Arial" pitchFamily="34" charset="0"/>
                <a:ea typeface="ＭＳ Ｐゴシック" pitchFamily="-107" charset="-128"/>
              </a:rPr>
              <a:t>.</a:t>
            </a:r>
          </a:p>
          <a:p>
            <a:pPr eaLnBrk="1" hangingPunct="1"/>
            <a:endParaRPr lang="en-US" dirty="0" smtClean="0">
              <a:latin typeface="Arial" pitchFamily="34" charset="0"/>
              <a:ea typeface="ＭＳ Ｐゴシック" pitchFamily="-107" charset="-128"/>
            </a:endParaRPr>
          </a:p>
          <a:p>
            <a:r>
              <a:rPr lang="en-US" sz="1200" b="0" i="0" u="none" strike="noStrike" kern="1200" dirty="0" smtClean="0">
                <a:solidFill>
                  <a:schemeClr val="tx1"/>
                </a:solidFill>
                <a:effectLst/>
                <a:latin typeface="Arial" charset="0"/>
                <a:ea typeface="ＭＳ Ｐゴシック" charset="-128"/>
                <a:cs typeface="ＭＳ Ｐゴシック" charset="-128"/>
              </a:rPr>
              <a:t>P is the plaintext,</a:t>
            </a:r>
          </a:p>
          <a:p>
            <a:r>
              <a:rPr lang="en-US" sz="1200" b="0" i="0" u="none" strike="noStrike" kern="1200" dirty="0" err="1" smtClean="0">
                <a:solidFill>
                  <a:schemeClr val="tx1"/>
                </a:solidFill>
                <a:effectLst/>
                <a:latin typeface="Arial" charset="0"/>
                <a:ea typeface="ＭＳ Ｐゴシック" charset="-128"/>
                <a:cs typeface="ＭＳ Ｐゴシック" charset="-128"/>
              </a:rPr>
              <a:t>i</a:t>
            </a:r>
            <a:r>
              <a:rPr lang="en-US" sz="1200" b="0" i="0" u="none" strike="noStrike" kern="1200" dirty="0" smtClean="0">
                <a:solidFill>
                  <a:schemeClr val="tx1"/>
                </a:solidFill>
                <a:effectLst/>
                <a:latin typeface="Arial" charset="0"/>
                <a:ea typeface="ＭＳ Ｐゴシック" charset="-128"/>
                <a:cs typeface="ＭＳ Ｐゴシック" charset="-128"/>
              </a:rPr>
              <a:t> is the number of the sector,</a:t>
            </a:r>
          </a:p>
          <a:p>
            <a:r>
              <a:rPr lang="en-US" sz="1200" b="0" i="0" u="none" strike="noStrike" kern="1200" dirty="0" smtClean="0">
                <a:solidFill>
                  <a:schemeClr val="tx1"/>
                </a:solidFill>
                <a:effectLst/>
                <a:latin typeface="Arial" charset="0"/>
                <a:ea typeface="ＭＳ Ｐゴシック" charset="-128"/>
                <a:cs typeface="ＭＳ Ｐゴシック" charset="-128"/>
              </a:rPr>
              <a:t>α is the primitive element of GF(2128) defined by polynomial x; i.e., the number </a:t>
            </a:r>
            <a:r>
              <a:rPr lang="en-US" sz="1200" b="0" i="1" u="none" strike="noStrike" kern="1200" dirty="0" smtClean="0">
                <a:solidFill>
                  <a:schemeClr val="tx1"/>
                </a:solidFill>
                <a:effectLst/>
                <a:latin typeface="Arial" charset="0"/>
                <a:ea typeface="ＭＳ Ｐゴシック" charset="-128"/>
                <a:cs typeface="ＭＳ Ｐゴシック" charset="-128"/>
              </a:rPr>
              <a:t>2</a:t>
            </a:r>
            <a:r>
              <a:rPr lang="en-US" sz="1200" b="0" i="0" u="none" strike="noStrike" kern="1200" dirty="0" smtClean="0">
                <a:solidFill>
                  <a:schemeClr val="tx1"/>
                </a:solidFill>
                <a:effectLst/>
                <a:latin typeface="Arial" charset="0"/>
                <a:ea typeface="ＭＳ Ｐゴシック" charset="-128"/>
                <a:cs typeface="ＭＳ Ｐゴシック" charset="-128"/>
              </a:rPr>
              <a:t>,</a:t>
            </a:r>
          </a:p>
          <a:p>
            <a:r>
              <a:rPr lang="en-US" sz="1200" b="0" i="0" u="none" strike="noStrike" kern="1200" dirty="0" smtClean="0">
                <a:solidFill>
                  <a:schemeClr val="tx1"/>
                </a:solidFill>
                <a:effectLst/>
                <a:latin typeface="Arial" charset="0"/>
                <a:ea typeface="ＭＳ Ｐゴシック" charset="-128"/>
                <a:cs typeface="ＭＳ Ｐゴシック" charset="-128"/>
              </a:rPr>
              <a:t>j is the number of the block within the sector.</a:t>
            </a:r>
          </a:p>
          <a:p>
            <a:pPr eaLnBrk="1" hangingPunct="1"/>
            <a:endParaRPr lang="en-US" dirty="0" smtClean="0">
              <a:latin typeface="Arial" pitchFamily="34" charset="0"/>
              <a:ea typeface="ＭＳ Ｐゴシック" pitchFamily="-107" charset="-128"/>
            </a:endParaRPr>
          </a:p>
        </p:txBody>
      </p:sp>
    </p:spTree>
    <p:extLst>
      <p:ext uri="{BB962C8B-B14F-4D97-AF65-F5344CB8AC3E}">
        <p14:creationId xmlns:p14="http://schemas.microsoft.com/office/powerpoint/2010/main" val="1533658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12DCC04-62C9-46C8-96BD-63B9FFB60338}" type="slidenum">
              <a:rPr lang="en-AU"/>
              <a:pPr/>
              <a:t>26</a:t>
            </a:fld>
            <a:endParaRPr lang="en-AU"/>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Stallings Figure 6.9 illustrates the operation of the XTS-AES mode on a single block.</a:t>
            </a:r>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2100821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8068309-501D-40CE-874E-EF960BB111BD}" type="slidenum">
              <a:rPr lang="en-AU"/>
              <a:pPr/>
              <a:t>27</a:t>
            </a:fld>
            <a:endParaRPr lang="en-AU"/>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Stallings Figure 6.10 illustrates the </a:t>
            </a:r>
            <a:r>
              <a:rPr lang="en-US" b="1" smtClean="0">
                <a:latin typeface="Arial" pitchFamily="34" charset="0"/>
                <a:ea typeface="ＭＳ Ｐゴシック" pitchFamily="-107" charset="-128"/>
              </a:rPr>
              <a:t>ciphertext- stealing </a:t>
            </a:r>
            <a:r>
              <a:rPr lang="en-US" smtClean="0">
                <a:latin typeface="Arial" pitchFamily="34" charset="0"/>
                <a:ea typeface="ＭＳ Ｐゴシック" pitchFamily="-107" charset="-128"/>
              </a:rPr>
              <a:t>technique used in XTS-AES. This ensures that the encrypted data remains the same size as the original plaintext, which it must to fit on a block-oriented storage device. See text for more details.</a:t>
            </a:r>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1721284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29D5CB5-E4E1-4F8F-9BE9-F8B76FA63071}" type="slidenum">
              <a:rPr lang="en-AU"/>
              <a:pPr/>
              <a:t>28</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XTS-AES mode, like CTR mode, is suitable for parallel operation: because there is no chaining, multiple blocks can be encrypted or decrypted simultaneously. Unlike CTR mode, XTS-AES mode includes a nonce (the parameter</a:t>
            </a:r>
            <a:r>
              <a:rPr lang="en-US" i="1" smtClean="0">
                <a:latin typeface="Arial" pitchFamily="34" charset="0"/>
                <a:ea typeface="ＭＳ Ｐゴシック" pitchFamily="-107" charset="-128"/>
              </a:rPr>
              <a:t> i) </a:t>
            </a:r>
            <a:r>
              <a:rPr lang="en-US" smtClean="0">
                <a:latin typeface="Arial" pitchFamily="34" charset="0"/>
                <a:ea typeface="ＭＳ Ｐゴシック" pitchFamily="-107" charset="-128"/>
              </a:rPr>
              <a:t>as well as a counter (parameter </a:t>
            </a:r>
            <a:r>
              <a:rPr lang="en-US" i="1" smtClean="0">
                <a:latin typeface="Arial" pitchFamily="34" charset="0"/>
                <a:ea typeface="ＭＳ Ｐゴシック" pitchFamily="-107" charset="-128"/>
              </a:rPr>
              <a:t>j). </a:t>
            </a:r>
            <a:endParaRPr lang="en-US" smtClean="0">
              <a:latin typeface="Arial" pitchFamily="34" charset="0"/>
              <a:ea typeface="ＭＳ Ｐゴシック" pitchFamily="-107" charset="-128"/>
            </a:endParaRPr>
          </a:p>
        </p:txBody>
      </p:sp>
    </p:spTree>
    <p:extLst>
      <p:ext uri="{BB962C8B-B14F-4D97-AF65-F5344CB8AC3E}">
        <p14:creationId xmlns:p14="http://schemas.microsoft.com/office/powerpoint/2010/main" val="882214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EA0E0FC-DB3D-41D9-B441-94499D9AD0C5}" type="slidenum">
              <a:rPr lang="en-AU"/>
              <a:pPr/>
              <a:t>29</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Chapter 6 summary.</a:t>
            </a:r>
          </a:p>
        </p:txBody>
      </p:sp>
    </p:spTree>
    <p:extLst>
      <p:ext uri="{BB962C8B-B14F-4D97-AF65-F5344CB8AC3E}">
        <p14:creationId xmlns:p14="http://schemas.microsoft.com/office/powerpoint/2010/main" val="1156910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E4CDEB9-8BD0-4004-8E24-36D4A521B3EF}" type="slidenum">
              <a:rPr lang="en-AU"/>
              <a:pPr/>
              <a:t>3</a:t>
            </a:fld>
            <a:endParaRPr lang="en-AU"/>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The simplest form of multiple encryption has two encryption stages and two keys - Double-DES.</a:t>
            </a:r>
          </a:p>
          <a:p>
            <a:pPr eaLnBrk="1" hangingPunct="1"/>
            <a:r>
              <a:rPr lang="en-US" smtClean="0">
                <a:latin typeface="Arial" pitchFamily="34" charset="0"/>
                <a:ea typeface="ＭＳ Ｐゴシック" pitchFamily="-107" charset="-128"/>
              </a:rPr>
              <a:t>Have concern that there might be a single key that is equivalent to using 2 keys as above, not likely but only finally proved as impossible in 1992.</a:t>
            </a:r>
          </a:p>
          <a:p>
            <a:pPr eaLnBrk="1" hangingPunct="1"/>
            <a:r>
              <a:rPr lang="en-US" smtClean="0">
                <a:latin typeface="Arial" pitchFamily="34" charset="0"/>
                <a:ea typeface="ＭＳ Ｐゴシック" pitchFamily="-107" charset="-128"/>
              </a:rPr>
              <a:t>More seriously have the “meet-in-the-middle” attack, first described by Diffie in 1977. It is a known plaintext attack (ie have know pair (P,C), and attempts to find by trial-and-error a value X in the “middle” of the double-DES encryption of this pair, and chances of this are much better at O(2^56)  than exhaustive search at O(2^112).</a:t>
            </a:r>
          </a:p>
        </p:txBody>
      </p:sp>
    </p:spTree>
    <p:extLst>
      <p:ext uri="{BB962C8B-B14F-4D97-AF65-F5344CB8AC3E}">
        <p14:creationId xmlns:p14="http://schemas.microsoft.com/office/powerpoint/2010/main" val="181883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E4BF7ED-C1B3-48B6-A649-2390FEECAEA5}"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cs typeface="Arial" pitchFamily="34" charset="0"/>
              </a:rPr>
              <a:t>Triple-DES with two keys is a popular alternative to single-DES, but suffers from being 3 times slower to run. The use of encryption &amp; decryption stages are equivalent, but the chosen structure allows for compatibility with single-DES implementations. 3DES with two keys is a relatively popular alternative to DES and has been adopted for use in the key management standards ANS X9.17 and ISO 8732. Currently, there are no practical cryptanalytic attacks on 3DES. Coppersmith notes that the cost of a brute-force key search on 3DES is on the order of 2^112 (=5*10^33) and estimates that the cost of differential cryptanalysis suffers an exponential growth, compared to single DES, exceeding 10^52. </a:t>
            </a:r>
          </a:p>
          <a:p>
            <a:pPr eaLnBrk="1" hangingPunct="1"/>
            <a:r>
              <a:rPr lang="en-AU" smtClean="0">
                <a:latin typeface="Arial" pitchFamily="34" charset="0"/>
                <a:ea typeface="ＭＳ Ｐゴシック" pitchFamily="-107" charset="-128"/>
                <a:cs typeface="Arial" pitchFamily="34" charset="0"/>
              </a:rPr>
              <a:t>There are </a:t>
            </a:r>
            <a:r>
              <a:rPr lang="en-US" smtClean="0">
                <a:latin typeface="Arial" pitchFamily="34" charset="0"/>
                <a:ea typeface="ＭＳ Ｐゴシック" pitchFamily="-107" charset="-128"/>
                <a:cs typeface="Arial" pitchFamily="34" charset="0"/>
              </a:rPr>
              <a:t>several proposed attacks on 3DES that, although not currently practical, give a flavor for the types of attacks that have been considered and that could form the basis for more successful future attacks. See text for details. </a:t>
            </a:r>
            <a:endParaRPr lang="en-AU" smtClean="0">
              <a:latin typeface="Arial" pitchFamily="34" charset="0"/>
              <a:ea typeface="ＭＳ Ｐゴシック" pitchFamily="-107" charset="-128"/>
              <a:cs typeface="Arial" pitchFamily="34" charset="0"/>
            </a:endParaRPr>
          </a:p>
        </p:txBody>
      </p:sp>
    </p:spTree>
    <p:extLst>
      <p:ext uri="{BB962C8B-B14F-4D97-AF65-F5344CB8AC3E}">
        <p14:creationId xmlns:p14="http://schemas.microsoft.com/office/powerpoint/2010/main" val="196100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196F49D-626B-4AC4-9374-6CF6DE3E1A89}"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Although the attacks currently known appear impractical, anyone using two-key 3DES may feel some concern. Thus, many researchers now feel that three-key 3DES is the preferred alternative. Three-key 3DES has an effective key length of 168 bits and is defined as shown. A number of Internet-based applications have adopted three-key 3DES, including PGP and S/MIME.</a:t>
            </a:r>
          </a:p>
        </p:txBody>
      </p:sp>
    </p:spTree>
    <p:extLst>
      <p:ext uri="{BB962C8B-B14F-4D97-AF65-F5344CB8AC3E}">
        <p14:creationId xmlns:p14="http://schemas.microsoft.com/office/powerpoint/2010/main" val="126246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1E19002-BD2A-4ECB-8660-F9AC91045E40}" type="slidenum">
              <a:rPr lang="en-AU"/>
              <a:pPr/>
              <a:t>6</a:t>
            </a:fld>
            <a:endParaRPr lang="en-AU"/>
          </a:p>
        </p:txBody>
      </p:sp>
      <p:sp>
        <p:nvSpPr>
          <p:cNvPr id="27651" name="Rectangle 1026"/>
          <p:cNvSpPr>
            <a:spLocks noGrp="1" noRot="1" noChangeAspect="1" noChangeArrowheads="1" noTextEdit="1"/>
          </p:cNvSpPr>
          <p:nvPr>
            <p:ph type="sldImg"/>
          </p:nvPr>
        </p:nvSpPr>
        <p:spPr>
          <a:solidFill>
            <a:srgbClr val="FFFFFF"/>
          </a:solidFill>
          <a:ln/>
        </p:spPr>
      </p:sp>
      <p:sp>
        <p:nvSpPr>
          <p:cNvPr id="27652" name="Rectangle 1027"/>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107" charset="-128"/>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dirty="0" smtClean="0">
                <a:latin typeface="Arial" pitchFamily="34" charset="0"/>
                <a:ea typeface="ＭＳ Ｐゴシック" pitchFamily="-107" charset="-128"/>
              </a:rPr>
              <a:t>To apply a block cipher in a variety of applications, five "modes of operation" have been defined by NIST (SP 800-38A). In essence, </a:t>
            </a:r>
            <a:r>
              <a:rPr lang="en-US" b="1" dirty="0" smtClean="0">
                <a:latin typeface="Arial" pitchFamily="34" charset="0"/>
                <a:ea typeface="ＭＳ Ｐゴシック" pitchFamily="-107" charset="-128"/>
              </a:rPr>
              <a:t>a mode of operation is a technique for enhancing the effect of a cryptographic algorithm or adapting the algorithm for an application, such as applying a block cipher to a sequence of data blocks or a data stream</a:t>
            </a:r>
            <a:r>
              <a:rPr lang="en-US" dirty="0" smtClean="0">
                <a:latin typeface="Arial" pitchFamily="34" charset="0"/>
                <a:ea typeface="ＭＳ Ｐゴシック" pitchFamily="-107" charset="-128"/>
              </a:rPr>
              <a:t>. The five modes are intended to cover a wide variety of applications of encryption for which a block cipher could be used. These modes are intended for use with any symmetric block cipher, including triple DES and AES. </a:t>
            </a:r>
            <a:r>
              <a:rPr lang="en-US" dirty="0" smtClean="0">
                <a:latin typeface="Times-Roman" charset="0"/>
                <a:ea typeface="ＭＳ Ｐゴシック" pitchFamily="-107" charset="-128"/>
              </a:rPr>
              <a:t>. </a:t>
            </a:r>
            <a:endParaRPr lang="en-AU" dirty="0" smtClean="0">
              <a:latin typeface="Times-Roman" charset="0"/>
              <a:ea typeface="ＭＳ Ｐゴシック" pitchFamily="-107" charset="-128"/>
            </a:endParaRPr>
          </a:p>
        </p:txBody>
      </p:sp>
    </p:spTree>
    <p:extLst>
      <p:ext uri="{BB962C8B-B14F-4D97-AF65-F5344CB8AC3E}">
        <p14:creationId xmlns:p14="http://schemas.microsoft.com/office/powerpoint/2010/main" val="109137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3B1B86-0BD6-4D68-B32B-1C3451A32658}" type="slidenum">
              <a:rPr lang="en-AU"/>
              <a:pPr/>
              <a:t>7</a:t>
            </a:fld>
            <a:endParaRPr lang="en-AU"/>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cs typeface="Arial" pitchFamily="34" charset="0"/>
              </a:rPr>
              <a:t>The simplest mode is the electronic codebook (ECB) mode, in which plaintext is handled one block at a time and each block of plaintext is encrypted using the same key. The term codebook is used because, for a given key, there is a unique ciphertext for every b-bit block of plaintext. Therefore, we can imagine a gigantic codebook in which there is an entry for every possible b-bit plaintext pattern showing its corresponding ciphertext</a:t>
            </a:r>
            <a:r>
              <a:rPr lang="en-US" i="1" smtClean="0">
                <a:latin typeface="Arial" pitchFamily="34" charset="0"/>
                <a:ea typeface="ＭＳ Ｐゴシック" pitchFamily="-107" charset="-128"/>
                <a:cs typeface="Arial" pitchFamily="34" charset="0"/>
              </a:rPr>
              <a:t>. </a:t>
            </a:r>
            <a:r>
              <a:rPr lang="en-US" smtClean="0">
                <a:latin typeface="Arial" pitchFamily="34" charset="0"/>
                <a:ea typeface="ＭＳ Ｐゴシック" pitchFamily="-107" charset="-128"/>
                <a:cs typeface="Arial" pitchFamily="34" charset="0"/>
              </a:rPr>
              <a:t>For a message longer than b bits, the procedure is simply to break the message into b-bit blocks, padding the last block if necessary. Decryption is performed one block at a time, always using the same key. </a:t>
            </a:r>
            <a:r>
              <a:rPr lang="en-AU" smtClean="0">
                <a:latin typeface="Arial" pitchFamily="34" charset="0"/>
                <a:ea typeface="ＭＳ Ｐゴシック" pitchFamily="-107" charset="-128"/>
                <a:cs typeface="Arial" pitchFamily="34" charset="0"/>
              </a:rPr>
              <a:t>ECB is the simplest of the modes, and is used when only a single block of info needs to be sent (eg. a session key encrypted using a master key). </a:t>
            </a:r>
          </a:p>
        </p:txBody>
      </p:sp>
    </p:spTree>
    <p:extLst>
      <p:ext uri="{BB962C8B-B14F-4D97-AF65-F5344CB8AC3E}">
        <p14:creationId xmlns:p14="http://schemas.microsoft.com/office/powerpoint/2010/main" val="1114418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9933830-80EF-4F9B-AF7D-F4B1480B04BB}" type="slidenum">
              <a:rPr lang="en-AU"/>
              <a:pPr/>
              <a:t>8</a:t>
            </a:fld>
            <a:endParaRPr lang="en-AU"/>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Stallings Figure 6.3 illustrates the Electronic Codebook (ECB) Mode.</a:t>
            </a:r>
            <a:endParaRPr lang="en-AU" smtClean="0">
              <a:latin typeface="Arial" pitchFamily="34" charset="0"/>
              <a:ea typeface="ＭＳ Ｐゴシック" pitchFamily="-107" charset="-128"/>
            </a:endParaRPr>
          </a:p>
        </p:txBody>
      </p:sp>
    </p:spTree>
    <p:extLst>
      <p:ext uri="{BB962C8B-B14F-4D97-AF65-F5344CB8AC3E}">
        <p14:creationId xmlns:p14="http://schemas.microsoft.com/office/powerpoint/2010/main" val="182449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0D281B2-C449-4EAA-B003-347A71E1F2F2}" type="slidenum">
              <a:rPr lang="en-AU"/>
              <a:pPr/>
              <a:t>9</a:t>
            </a:fld>
            <a:endParaRPr lang="en-AU"/>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rPr>
              <a:t>For lengthy messages, the ECB mode may not be secure. If the message is highly structured, it may be possible for a cryptanalyst to exploit these regularities. If the message has repetitive elements, with a period of repetition a multiple of </a:t>
            </a:r>
            <a:r>
              <a:rPr lang="en-US" i="1" smtClean="0">
                <a:latin typeface="Arial" pitchFamily="34" charset="0"/>
                <a:ea typeface="ＭＳ Ｐゴシック" pitchFamily="-107" charset="-128"/>
              </a:rPr>
              <a:t>b </a:t>
            </a:r>
            <a:r>
              <a:rPr lang="en-US" smtClean="0">
                <a:latin typeface="Arial" pitchFamily="34" charset="0"/>
                <a:ea typeface="ＭＳ Ｐゴシック" pitchFamily="-107" charset="-128"/>
              </a:rPr>
              <a:t>bits, then these elements can be identified by the analyst. This may help in the analysis or may provide an opportunity for substituting or rearranging blocks. Hence </a:t>
            </a:r>
            <a:r>
              <a:rPr lang="en-AU" smtClean="0">
                <a:latin typeface="Arial" pitchFamily="34" charset="0"/>
                <a:ea typeface="ＭＳ Ｐゴシック" pitchFamily="-107" charset="-128"/>
              </a:rPr>
              <a:t>ECB is not appropriate for any quantity of data, since repetitions can be seen, esp. with graphics, and because the blocks can be shuffled/inserted without affecting the en/decryption of each block. Its main use is to send one or a very few blocks, eg a session encryption key.</a:t>
            </a:r>
          </a:p>
        </p:txBody>
      </p:sp>
    </p:spTree>
    <p:extLst>
      <p:ext uri="{BB962C8B-B14F-4D97-AF65-F5344CB8AC3E}">
        <p14:creationId xmlns:p14="http://schemas.microsoft.com/office/powerpoint/2010/main" val="30179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277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277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B4B54FBC-1080-4F38-B251-5BA148C8D5D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EB206776-A12F-4C92-B3EB-01D40C97854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07F71ACC-69C8-459E-9861-FC82E90AB42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BBBD3EF6-8FC2-4EB8-8B4D-80E0125F2D2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03BDFD2-9DC4-44E4-AD34-7F4DF76BF41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77F56D2D-3110-4498-AAEB-51393E75A8E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F868D443-D2A4-48EE-958C-5B3D850FC7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9A995BE2-E812-43D7-9219-CBA1814DFAA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F060CE0B-9468-4A2B-9A75-504FB9A5E37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593F345A-E587-4BE3-AEA5-F88A5AF3A6E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37A019D4-08D5-4968-89F1-BD0A2390A80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168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168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168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168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168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69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69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69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169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169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169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69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69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69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69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0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170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0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170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170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170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0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170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170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0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171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171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1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1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1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171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1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1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1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1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172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2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3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3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3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173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173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173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73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73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73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74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174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74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74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174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174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174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174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174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36B60E63-EB8B-4435-8B4C-98E1D1A44560}" type="slidenum">
              <a:rPr lang="en-US"/>
              <a:pPr/>
              <a:t>‹#›</a:t>
            </a:fld>
            <a:endParaRPr lang="en-US"/>
          </a:p>
        </p:txBody>
      </p:sp>
      <p:sp>
        <p:nvSpPr>
          <p:cNvPr id="7175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476250"/>
            <a:ext cx="8229600" cy="1428750"/>
          </a:xfrm>
        </p:spPr>
        <p:txBody>
          <a:bodyPr/>
          <a:lstStyle/>
          <a:p>
            <a:pPr eaLnBrk="1" hangingPunct="1"/>
            <a:r>
              <a:rPr lang="en-AU" sz="4000" dirty="0" smtClean="0">
                <a:ea typeface="ＭＳ Ｐゴシック" pitchFamily="-107" charset="-128"/>
              </a:rPr>
              <a:t>Block Cipher Operation</a:t>
            </a:r>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lnSpc>
                <a:spcPct val="90000"/>
              </a:lnSpc>
              <a:buFont typeface="Wingdings" pitchFamily="2" charset="2"/>
              <a:buNone/>
            </a:pPr>
            <a:r>
              <a:rPr lang="en-US" i="1" smtClean="0">
                <a:ea typeface="ＭＳ Ｐゴシック" pitchFamily="-107" charset="-128"/>
              </a:rPr>
              <a:t>Many savages at the present day regard their names as vital parts of themselves, and therefore take great pains to conceal their real names, lest these should give to evil-disposed persons a handle by which to injure their owners. </a:t>
            </a:r>
          </a:p>
          <a:p>
            <a:pPr eaLnBrk="1" hangingPunct="1">
              <a:lnSpc>
                <a:spcPct val="90000"/>
              </a:lnSpc>
              <a:buFont typeface="Wingdings" pitchFamily="2" charset="2"/>
              <a:buNone/>
            </a:pPr>
            <a:r>
              <a:rPr lang="en-US" b="1" smtClean="0">
                <a:ea typeface="ＭＳ Ｐゴシック" pitchFamily="-107" charset="-128"/>
              </a:rPr>
              <a:t>— </a:t>
            </a:r>
            <a:r>
              <a:rPr lang="en-US" b="1" i="1" smtClean="0">
                <a:ea typeface="ＭＳ Ｐゴシック" pitchFamily="-107" charset="-128"/>
              </a:rPr>
              <a:t>The Golden Bough, Sir James George Frazer</a:t>
            </a:r>
            <a:endParaRPr lang="en-AU" smtClean="0">
              <a:ea typeface="ＭＳ Ｐゴシック" pitchFamily="-107" charset="-128"/>
            </a:endParaRPr>
          </a:p>
          <a:p>
            <a:pPr eaLnBrk="1" hangingPunct="1">
              <a:lnSpc>
                <a:spcPct val="90000"/>
              </a:lnSpc>
            </a:pPr>
            <a:endParaRPr lang="en-AU" smtClean="0">
              <a:ea typeface="ＭＳ Ｐゴシック" pitchFamily="-107"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Cipher Block Chaining (CBC) </a:t>
            </a:r>
          </a:p>
        </p:txBody>
      </p:sp>
      <p:sp>
        <p:nvSpPr>
          <p:cNvPr id="87043" name="Rectangle 3"/>
          <p:cNvSpPr>
            <a:spLocks noGrp="1" noChangeArrowheads="1"/>
          </p:cNvSpPr>
          <p:nvPr>
            <p:ph type="body" idx="1"/>
          </p:nvPr>
        </p:nvSpPr>
        <p:spPr>
          <a:xfrm>
            <a:off x="457200" y="1676400"/>
            <a:ext cx="8229600" cy="4953000"/>
          </a:xfrm>
        </p:spPr>
        <p:txBody>
          <a:bodyPr/>
          <a:lstStyle/>
          <a:p>
            <a:pPr eaLnBrk="1" hangingPunct="1"/>
            <a:r>
              <a:rPr lang="en-AU" smtClean="0">
                <a:ea typeface="ＭＳ Ｐゴシック" pitchFamily="-107" charset="-128"/>
              </a:rPr>
              <a:t>message is broken into blocks </a:t>
            </a:r>
          </a:p>
          <a:p>
            <a:pPr eaLnBrk="1" hangingPunct="1"/>
            <a:r>
              <a:rPr lang="en-AU" smtClean="0">
                <a:ea typeface="ＭＳ Ｐゴシック" pitchFamily="-107" charset="-128"/>
              </a:rPr>
              <a:t>linked together in encryption operation </a:t>
            </a:r>
          </a:p>
          <a:p>
            <a:pPr eaLnBrk="1" hangingPunct="1"/>
            <a:r>
              <a:rPr lang="en-AU" smtClean="0">
                <a:ea typeface="ＭＳ Ｐゴシック" pitchFamily="-107" charset="-128"/>
              </a:rPr>
              <a:t>each previous cipher blocks is chained with current plaintext block, hence name </a:t>
            </a:r>
          </a:p>
          <a:p>
            <a:pPr eaLnBrk="1" hangingPunct="1"/>
            <a:r>
              <a:rPr lang="en-AU" smtClean="0">
                <a:ea typeface="ＭＳ Ｐゴシック" pitchFamily="-107" charset="-128"/>
              </a:rPr>
              <a:t>use Initial Vector (IV) to start process </a:t>
            </a:r>
          </a:p>
          <a:p>
            <a:pPr lvl="1" eaLnBrk="1" hangingPunct="1">
              <a:buFont typeface="Wingdings" pitchFamily="2" charset="2"/>
              <a:buNone/>
            </a:pPr>
            <a:r>
              <a:rPr lang="en-AU" smtClean="0">
                <a:latin typeface="Courier New" pitchFamily="49" charset="0"/>
                <a:ea typeface="ＭＳ Ｐゴシック" pitchFamily="-107" charset="-128"/>
              </a:rPr>
              <a:t>C</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 = E</a:t>
            </a:r>
            <a:r>
              <a:rPr lang="en-AU" baseline="-25000" smtClean="0">
                <a:latin typeface="Courier New" pitchFamily="49" charset="0"/>
                <a:ea typeface="ＭＳ Ｐゴシック" pitchFamily="-107" charset="-128"/>
              </a:rPr>
              <a:t>K</a:t>
            </a:r>
            <a:r>
              <a:rPr lang="en-AU" smtClean="0">
                <a:latin typeface="Courier New" pitchFamily="49" charset="0"/>
                <a:ea typeface="ＭＳ Ｐゴシック" pitchFamily="-107" charset="-128"/>
              </a:rPr>
              <a:t>(P</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 XOR C</a:t>
            </a:r>
            <a:r>
              <a:rPr lang="en-AU" baseline="-25000" smtClean="0">
                <a:latin typeface="Courier New" pitchFamily="49" charset="0"/>
                <a:ea typeface="ＭＳ Ｐゴシック" pitchFamily="-107" charset="-128"/>
              </a:rPr>
              <a:t>i-1</a:t>
            </a:r>
            <a:r>
              <a:rPr lang="en-AU" smtClean="0">
                <a:latin typeface="Courier New" pitchFamily="49" charset="0"/>
                <a:ea typeface="ＭＳ Ｐゴシック" pitchFamily="-107" charset="-128"/>
              </a:rPr>
              <a:t>)</a:t>
            </a:r>
          </a:p>
          <a:p>
            <a:pPr lvl="1" eaLnBrk="1" hangingPunct="1">
              <a:buFont typeface="Wingdings" pitchFamily="2" charset="2"/>
              <a:buNone/>
            </a:pPr>
            <a:r>
              <a:rPr lang="en-AU" smtClean="0">
                <a:latin typeface="Courier New" pitchFamily="49" charset="0"/>
                <a:ea typeface="ＭＳ Ｐゴシック" pitchFamily="-107" charset="-128"/>
              </a:rPr>
              <a:t>C</a:t>
            </a:r>
            <a:r>
              <a:rPr lang="en-AU" baseline="-25000" smtClean="0">
                <a:latin typeface="Courier New" pitchFamily="49" charset="0"/>
                <a:ea typeface="ＭＳ Ｐゴシック" pitchFamily="-107" charset="-128"/>
              </a:rPr>
              <a:t>-1</a:t>
            </a:r>
            <a:r>
              <a:rPr lang="en-AU" smtClean="0">
                <a:latin typeface="Courier New" pitchFamily="49" charset="0"/>
                <a:ea typeface="ＭＳ Ｐゴシック" pitchFamily="-107" charset="-128"/>
              </a:rPr>
              <a:t> = IV</a:t>
            </a:r>
            <a:r>
              <a:rPr lang="en-AU" smtClean="0">
                <a:ea typeface="ＭＳ Ｐゴシック" pitchFamily="-107" charset="-128"/>
              </a:rPr>
              <a:t> </a:t>
            </a:r>
          </a:p>
          <a:p>
            <a:pPr eaLnBrk="1" hangingPunct="1"/>
            <a:r>
              <a:rPr lang="en-US" smtClean="0">
                <a:ea typeface="ＭＳ Ｐゴシック" pitchFamily="-107" charset="-128"/>
              </a:rPr>
              <a:t>uses: bulk data encryption, authentication</a:t>
            </a:r>
            <a:endParaRPr lang="en-AU" smtClean="0">
              <a:ea typeface="ＭＳ Ｐゴシック" pitchFamily="-107"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0" y="228600"/>
            <a:ext cx="2743200" cy="5867400"/>
          </a:xfrm>
        </p:spPr>
        <p:txBody>
          <a:bodyPr/>
          <a:lstStyle/>
          <a:p>
            <a:pPr eaLnBrk="1" hangingPunct="1">
              <a:defRPr/>
            </a:pPr>
            <a:r>
              <a:rPr lang="en-AU">
                <a:ea typeface="ＭＳ Ｐゴシック" pitchFamily="-107" charset="-128"/>
                <a:cs typeface="ＭＳ Ｐゴシック" pitchFamily="-107" charset="-128"/>
              </a:rPr>
              <a:t>Cipher Block Chaining (CBC)</a:t>
            </a:r>
          </a:p>
        </p:txBody>
      </p:sp>
      <p:pic>
        <p:nvPicPr>
          <p:cNvPr id="36867" name="Picture 6"/>
          <p:cNvPicPr>
            <a:picLocks noChangeAspect="1"/>
          </p:cNvPicPr>
          <p:nvPr/>
        </p:nvPicPr>
        <p:blipFill>
          <a:blip r:embed="rId3"/>
          <a:srcRect/>
          <a:stretch>
            <a:fillRect/>
          </a:stretch>
        </p:blipFill>
        <p:spPr bwMode="auto">
          <a:xfrm>
            <a:off x="2743200" y="381000"/>
            <a:ext cx="6249988" cy="60880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Message Padding</a:t>
            </a:r>
          </a:p>
        </p:txBody>
      </p:sp>
      <p:sp>
        <p:nvSpPr>
          <p:cNvPr id="91139" name="Rectangle 3"/>
          <p:cNvSpPr>
            <a:spLocks noGrp="1" noChangeArrowheads="1"/>
          </p:cNvSpPr>
          <p:nvPr>
            <p:ph type="body" idx="1"/>
          </p:nvPr>
        </p:nvSpPr>
        <p:spPr>
          <a:xfrm>
            <a:off x="457200" y="1676400"/>
            <a:ext cx="8458200" cy="4953000"/>
          </a:xfrm>
        </p:spPr>
        <p:txBody>
          <a:bodyPr/>
          <a:lstStyle/>
          <a:p>
            <a:pPr eaLnBrk="1" hangingPunct="1">
              <a:lnSpc>
                <a:spcPct val="90000"/>
              </a:lnSpc>
              <a:buFont typeface="Wingdings" pitchFamily="-107" charset="2"/>
              <a:buChar char="Ø"/>
              <a:defRPr/>
            </a:pPr>
            <a:r>
              <a:rPr lang="en-AU" dirty="0">
                <a:ea typeface="ＭＳ Ｐゴシック" pitchFamily="-107" charset="-128"/>
                <a:cs typeface="ＭＳ Ｐゴシック" pitchFamily="-107" charset="-128"/>
              </a:rPr>
              <a:t>at end of message </a:t>
            </a:r>
            <a:r>
              <a:rPr lang="en-AU" dirty="0" smtClean="0">
                <a:ea typeface="ＭＳ Ｐゴシック" pitchFamily="-107" charset="-128"/>
                <a:cs typeface="ＭＳ Ｐゴシック" pitchFamily="-107" charset="-128"/>
              </a:rPr>
              <a:t>to handle </a:t>
            </a:r>
            <a:r>
              <a:rPr lang="en-AU" dirty="0">
                <a:ea typeface="ＭＳ Ｐゴシック" pitchFamily="-107" charset="-128"/>
                <a:cs typeface="ＭＳ Ｐゴシック" pitchFamily="-107" charset="-128"/>
              </a:rPr>
              <a:t>a possible last short block </a:t>
            </a:r>
          </a:p>
          <a:p>
            <a:pPr lvl="1" eaLnBrk="1" hangingPunct="1">
              <a:lnSpc>
                <a:spcPct val="90000"/>
              </a:lnSpc>
              <a:buFont typeface="Wingdings" pitchFamily="-107" charset="2"/>
              <a:buChar char="l"/>
              <a:defRPr/>
            </a:pPr>
            <a:r>
              <a:rPr lang="en-US" dirty="0"/>
              <a:t>which is not as large as </a:t>
            </a:r>
            <a:r>
              <a:rPr lang="en-US" dirty="0" err="1"/>
              <a:t>blocksize</a:t>
            </a:r>
            <a:r>
              <a:rPr lang="en-US" dirty="0"/>
              <a:t> of cipher</a:t>
            </a:r>
          </a:p>
          <a:p>
            <a:pPr lvl="1" eaLnBrk="1" hangingPunct="1">
              <a:lnSpc>
                <a:spcPct val="90000"/>
              </a:lnSpc>
              <a:buFont typeface="Wingdings" pitchFamily="-107" charset="2"/>
              <a:buChar char="l"/>
              <a:defRPr/>
            </a:pPr>
            <a:r>
              <a:rPr lang="en-US" dirty="0"/>
              <a:t>pad either with known non-data value (</a:t>
            </a:r>
            <a:r>
              <a:rPr lang="en-US" dirty="0" err="1"/>
              <a:t>eg</a:t>
            </a:r>
            <a:r>
              <a:rPr lang="en-US" dirty="0"/>
              <a:t> nulls)</a:t>
            </a:r>
            <a:endParaRPr lang="en-AU" dirty="0"/>
          </a:p>
          <a:p>
            <a:pPr lvl="1" eaLnBrk="1" hangingPunct="1">
              <a:lnSpc>
                <a:spcPct val="90000"/>
              </a:lnSpc>
              <a:buFont typeface="Wingdings" pitchFamily="-107" charset="2"/>
              <a:buChar char="l"/>
              <a:defRPr/>
            </a:pPr>
            <a:r>
              <a:rPr lang="en-AU" dirty="0"/>
              <a:t>or pad last block along with count of pad size</a:t>
            </a:r>
            <a:r>
              <a:rPr lang="en-AU" sz="2400" dirty="0"/>
              <a:t> </a:t>
            </a:r>
          </a:p>
          <a:p>
            <a:pPr lvl="2" eaLnBrk="1" hangingPunct="1">
              <a:lnSpc>
                <a:spcPct val="90000"/>
              </a:lnSpc>
              <a:defRPr/>
            </a:pPr>
            <a:r>
              <a:rPr lang="en-AU" sz="2000" dirty="0" err="1">
                <a:ea typeface="ＭＳ Ｐゴシック" pitchFamily="-107" charset="-128"/>
              </a:rPr>
              <a:t>eg</a:t>
            </a:r>
            <a:r>
              <a:rPr lang="en-AU" sz="2000" dirty="0">
                <a:ea typeface="ＭＳ Ｐゴシック" pitchFamily="-107" charset="-128"/>
              </a:rPr>
              <a:t>. [ b1 b2 b3 0 0 0 0 5] </a:t>
            </a:r>
          </a:p>
          <a:p>
            <a:pPr lvl="2" eaLnBrk="1" hangingPunct="1">
              <a:lnSpc>
                <a:spcPct val="90000"/>
              </a:lnSpc>
              <a:defRPr/>
            </a:pPr>
            <a:r>
              <a:rPr lang="en-AU" sz="2000" dirty="0" smtClean="0">
                <a:ea typeface="ＭＳ Ｐゴシック" pitchFamily="-107" charset="-128"/>
              </a:rPr>
              <a:t>Means 3 </a:t>
            </a:r>
            <a:r>
              <a:rPr lang="en-AU" sz="2000" dirty="0">
                <a:ea typeface="ＭＳ Ｐゴシック" pitchFamily="-107" charset="-128"/>
              </a:rPr>
              <a:t>data bytes, then 5 bytes </a:t>
            </a:r>
            <a:r>
              <a:rPr lang="en-AU" sz="2000" dirty="0" err="1">
                <a:ea typeface="ＭＳ Ｐゴシック" pitchFamily="-107" charset="-128"/>
              </a:rPr>
              <a:t>pad+count</a:t>
            </a:r>
            <a:endParaRPr lang="en-AU" sz="2000" dirty="0">
              <a:ea typeface="ＭＳ Ｐゴシック" pitchFamily="-107" charset="-128"/>
            </a:endParaRPr>
          </a:p>
          <a:p>
            <a:pPr lvl="1" eaLnBrk="1" hangingPunct="1">
              <a:lnSpc>
                <a:spcPct val="90000"/>
              </a:lnSpc>
              <a:buFont typeface="Wingdings" pitchFamily="-107" charset="2"/>
              <a:buChar char="l"/>
              <a:defRPr/>
            </a:pPr>
            <a:r>
              <a:rPr lang="en-AU" dirty="0"/>
              <a:t>this may require an extra entire block over those in message</a:t>
            </a:r>
          </a:p>
          <a:p>
            <a:pPr eaLnBrk="1" hangingPunct="1">
              <a:lnSpc>
                <a:spcPct val="90000"/>
              </a:lnSpc>
              <a:buFont typeface="Wingdings" pitchFamily="-107" charset="2"/>
              <a:buChar char="Ø"/>
              <a:defRPr/>
            </a:pPr>
            <a:r>
              <a:rPr lang="en-AU" dirty="0">
                <a:ea typeface="ＭＳ Ｐゴシック" pitchFamily="-107" charset="-128"/>
                <a:cs typeface="ＭＳ Ｐゴシック" pitchFamily="-107" charset="-128"/>
              </a:rPr>
              <a:t>there are other, more esoteric modes, which avoid the need for an extra block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CBC</a:t>
            </a:r>
          </a:p>
        </p:txBody>
      </p:sp>
      <p:sp>
        <p:nvSpPr>
          <p:cNvPr id="109571" name="Rectangle 3"/>
          <p:cNvSpPr>
            <a:spLocks noGrp="1" noChangeArrowheads="1"/>
          </p:cNvSpPr>
          <p:nvPr>
            <p:ph type="body" idx="1"/>
          </p:nvPr>
        </p:nvSpPr>
        <p:spPr>
          <a:xfrm>
            <a:off x="457200" y="1676400"/>
            <a:ext cx="8458200" cy="4953000"/>
          </a:xfrm>
        </p:spPr>
        <p:txBody>
          <a:bodyPr/>
          <a:lstStyle/>
          <a:p>
            <a:pPr eaLnBrk="1" hangingPunct="1">
              <a:lnSpc>
                <a:spcPct val="90000"/>
              </a:lnSpc>
              <a:buFont typeface="Wingdings" pitchFamily="-107" charset="2"/>
              <a:buChar char="Ø"/>
              <a:defRPr/>
            </a:pPr>
            <a:r>
              <a:rPr lang="en-AU">
                <a:ea typeface="ＭＳ Ｐゴシック" pitchFamily="-107" charset="-128"/>
                <a:cs typeface="ＭＳ Ｐゴシック" pitchFamily="-107" charset="-128"/>
              </a:rPr>
              <a:t>a ciphertext block depends on </a:t>
            </a:r>
            <a:r>
              <a:rPr lang="en-AU" b="1">
                <a:ea typeface="ＭＳ Ｐゴシック" pitchFamily="-107" charset="-128"/>
                <a:cs typeface="ＭＳ Ｐゴシック" pitchFamily="-107" charset="-128"/>
              </a:rPr>
              <a:t>all</a:t>
            </a:r>
            <a:r>
              <a:rPr lang="en-AU">
                <a:ea typeface="ＭＳ Ｐゴシック" pitchFamily="-107" charset="-128"/>
                <a:cs typeface="ＭＳ Ｐゴシック" pitchFamily="-107" charset="-128"/>
              </a:rPr>
              <a:t> blocks before it</a:t>
            </a:r>
          </a:p>
          <a:p>
            <a:pPr eaLnBrk="1" hangingPunct="1">
              <a:lnSpc>
                <a:spcPct val="90000"/>
              </a:lnSpc>
              <a:buFont typeface="Wingdings" pitchFamily="-107" charset="2"/>
              <a:buChar char="Ø"/>
              <a:defRPr/>
            </a:pPr>
            <a:r>
              <a:rPr lang="en-AU">
                <a:ea typeface="ＭＳ Ｐゴシック" pitchFamily="-107" charset="-128"/>
                <a:cs typeface="ＭＳ Ｐゴシック" pitchFamily="-107" charset="-128"/>
              </a:rPr>
              <a:t>any change to a block affects all following ciphertext blocks</a:t>
            </a:r>
          </a:p>
          <a:p>
            <a:pPr eaLnBrk="1" hangingPunct="1">
              <a:lnSpc>
                <a:spcPct val="90000"/>
              </a:lnSpc>
              <a:buFont typeface="Wingdings" pitchFamily="-107" charset="2"/>
              <a:buChar char="Ø"/>
              <a:defRPr/>
            </a:pPr>
            <a:r>
              <a:rPr lang="en-AU">
                <a:ea typeface="ＭＳ Ｐゴシック" pitchFamily="-107" charset="-128"/>
                <a:cs typeface="ＭＳ Ｐゴシック" pitchFamily="-107" charset="-128"/>
              </a:rPr>
              <a:t>need </a:t>
            </a:r>
            <a:r>
              <a:rPr lang="en-AU" b="1">
                <a:ea typeface="ＭＳ Ｐゴシック" pitchFamily="-107" charset="-128"/>
                <a:cs typeface="ＭＳ Ｐゴシック" pitchFamily="-107" charset="-128"/>
              </a:rPr>
              <a:t>Initialization Vector</a:t>
            </a:r>
            <a:r>
              <a:rPr lang="en-AU">
                <a:ea typeface="ＭＳ Ｐゴシック" pitchFamily="-107" charset="-128"/>
                <a:cs typeface="ＭＳ Ｐゴシック" pitchFamily="-107" charset="-128"/>
              </a:rPr>
              <a:t> (IV) </a:t>
            </a:r>
          </a:p>
          <a:p>
            <a:pPr lvl="1" eaLnBrk="1" hangingPunct="1">
              <a:lnSpc>
                <a:spcPct val="90000"/>
              </a:lnSpc>
              <a:buFont typeface="Wingdings" pitchFamily="-107" charset="2"/>
              <a:buChar char="l"/>
              <a:defRPr/>
            </a:pPr>
            <a:r>
              <a:rPr lang="en-AU" sz="2400"/>
              <a:t>which must be known to sender &amp; receiver </a:t>
            </a:r>
          </a:p>
          <a:p>
            <a:pPr lvl="1" eaLnBrk="1" hangingPunct="1">
              <a:lnSpc>
                <a:spcPct val="90000"/>
              </a:lnSpc>
              <a:buFont typeface="Wingdings" pitchFamily="-107" charset="2"/>
              <a:buChar char="l"/>
              <a:defRPr/>
            </a:pPr>
            <a:r>
              <a:rPr lang="en-AU" sz="2400"/>
              <a:t>if sent in clear, attacker can change bits of first block, and change IV to compensate </a:t>
            </a:r>
          </a:p>
          <a:p>
            <a:pPr lvl="1" eaLnBrk="1" hangingPunct="1">
              <a:lnSpc>
                <a:spcPct val="90000"/>
              </a:lnSpc>
              <a:buFont typeface="Wingdings" pitchFamily="-107" charset="2"/>
              <a:buChar char="l"/>
              <a:defRPr/>
            </a:pPr>
            <a:r>
              <a:rPr lang="en-AU" sz="2400"/>
              <a:t>hence IV must either be a fixed value (as in EFTPOS) </a:t>
            </a:r>
          </a:p>
          <a:p>
            <a:pPr lvl="1" eaLnBrk="1" hangingPunct="1">
              <a:lnSpc>
                <a:spcPct val="90000"/>
              </a:lnSpc>
              <a:buFont typeface="Wingdings" pitchFamily="-107" charset="2"/>
              <a:buChar char="l"/>
              <a:defRPr/>
            </a:pPr>
            <a:r>
              <a:rPr lang="en-AU" sz="2400"/>
              <a:t>or must be sent encrypted in ECB mode before rest of message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a typeface="ＭＳ Ｐゴシック" pitchFamily="-107" charset="-128"/>
                <a:cs typeface="ＭＳ Ｐゴシック" pitchFamily="-107" charset="-128"/>
              </a:rPr>
              <a:t>Stream Modes of Operation</a:t>
            </a:r>
          </a:p>
        </p:txBody>
      </p:sp>
      <p:sp>
        <p:nvSpPr>
          <p:cNvPr id="3" name="Content Placeholder 2"/>
          <p:cNvSpPr>
            <a:spLocks noGrp="1"/>
          </p:cNvSpPr>
          <p:nvPr>
            <p:ph idx="1"/>
          </p:nvPr>
        </p:nvSpPr>
        <p:spPr>
          <a:xfrm>
            <a:off x="457200" y="1447800"/>
            <a:ext cx="8229600" cy="5029200"/>
          </a:xfrm>
        </p:spPr>
        <p:txBody>
          <a:bodyPr/>
          <a:lstStyle/>
          <a:p>
            <a:r>
              <a:rPr lang="en-US" smtClean="0">
                <a:ea typeface="ＭＳ Ｐゴシック" pitchFamily="-107" charset="-128"/>
              </a:rPr>
              <a:t>block modes encrypt entire block</a:t>
            </a:r>
          </a:p>
          <a:p>
            <a:r>
              <a:rPr lang="en-US" smtClean="0">
                <a:ea typeface="ＭＳ Ｐゴシック" pitchFamily="-107" charset="-128"/>
              </a:rPr>
              <a:t>may need to operate on smaller units</a:t>
            </a:r>
          </a:p>
          <a:p>
            <a:pPr lvl="1"/>
            <a:r>
              <a:rPr lang="en-US" smtClean="0">
                <a:ea typeface="ＭＳ Ｐゴシック" pitchFamily="-107" charset="-128"/>
              </a:rPr>
              <a:t>real time data</a:t>
            </a:r>
          </a:p>
          <a:p>
            <a:r>
              <a:rPr lang="en-US" smtClean="0">
                <a:ea typeface="ＭＳ Ｐゴシック" pitchFamily="-107" charset="-128"/>
              </a:rPr>
              <a:t>convert block cipher into  stream cipher</a:t>
            </a:r>
          </a:p>
          <a:p>
            <a:pPr lvl="1"/>
            <a:r>
              <a:rPr lang="en-US" smtClean="0">
                <a:ea typeface="ＭＳ Ｐゴシック" pitchFamily="-107" charset="-128"/>
              </a:rPr>
              <a:t>cipher feedback (CFB) mode</a:t>
            </a:r>
          </a:p>
          <a:p>
            <a:pPr lvl="1"/>
            <a:r>
              <a:rPr lang="en-US" smtClean="0">
                <a:ea typeface="ＭＳ Ｐゴシック" pitchFamily="-107" charset="-128"/>
              </a:rPr>
              <a:t>output feedback (OFB) mode</a:t>
            </a:r>
          </a:p>
          <a:p>
            <a:pPr lvl="1"/>
            <a:r>
              <a:rPr lang="en-US" smtClean="0">
                <a:ea typeface="ＭＳ Ｐゴシック" pitchFamily="-107" charset="-128"/>
              </a:rPr>
              <a:t>counter (CTR) mode</a:t>
            </a:r>
          </a:p>
          <a:p>
            <a:r>
              <a:rPr lang="en-US" smtClean="0">
                <a:ea typeface="ＭＳ Ｐゴシック" pitchFamily="-107" charset="-128"/>
              </a:rPr>
              <a:t>use block cipher as some form of </a:t>
            </a:r>
            <a:r>
              <a:rPr lang="en-AU" b="1" smtClean="0">
                <a:ea typeface="ＭＳ Ｐゴシック" pitchFamily="-107" charset="-128"/>
              </a:rPr>
              <a:t>pseudo-random number </a:t>
            </a:r>
            <a:r>
              <a:rPr lang="en-AU" smtClean="0">
                <a:ea typeface="ＭＳ Ｐゴシック" pitchFamily="-107" charset="-128"/>
              </a:rPr>
              <a:t>generator</a:t>
            </a:r>
            <a:endParaRPr lang="en-US" smtClean="0">
              <a:ea typeface="ＭＳ Ｐゴシック" pitchFamily="-107"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Cipher FeedBack (CFB)</a:t>
            </a:r>
          </a:p>
        </p:txBody>
      </p:sp>
      <p:sp>
        <p:nvSpPr>
          <p:cNvPr id="93187" name="Rectangle 3"/>
          <p:cNvSpPr>
            <a:spLocks noGrp="1" noChangeArrowheads="1"/>
          </p:cNvSpPr>
          <p:nvPr>
            <p:ph type="body" idx="1"/>
          </p:nvPr>
        </p:nvSpPr>
        <p:spPr/>
        <p:txBody>
          <a:bodyPr/>
          <a:lstStyle/>
          <a:p>
            <a:pPr eaLnBrk="1" hangingPunct="1">
              <a:lnSpc>
                <a:spcPct val="90000"/>
              </a:lnSpc>
            </a:pPr>
            <a:r>
              <a:rPr lang="en-AU" sz="2800" dirty="0" smtClean="0">
                <a:ea typeface="ＭＳ Ｐゴシック" pitchFamily="-107" charset="-128"/>
              </a:rPr>
              <a:t>message is treated as a stream of bits </a:t>
            </a:r>
          </a:p>
          <a:p>
            <a:pPr eaLnBrk="1" hangingPunct="1">
              <a:lnSpc>
                <a:spcPct val="90000"/>
              </a:lnSpc>
            </a:pPr>
            <a:r>
              <a:rPr lang="en-AU" sz="2800" dirty="0" smtClean="0">
                <a:ea typeface="ＭＳ Ｐゴシック" pitchFamily="-107" charset="-128"/>
              </a:rPr>
              <a:t>added to the output of the block cipher </a:t>
            </a:r>
          </a:p>
          <a:p>
            <a:pPr eaLnBrk="1" hangingPunct="1">
              <a:lnSpc>
                <a:spcPct val="90000"/>
              </a:lnSpc>
            </a:pPr>
            <a:r>
              <a:rPr lang="en-AU" sz="2800" dirty="0" smtClean="0">
                <a:ea typeface="ＭＳ Ｐゴシック" pitchFamily="-107" charset="-128"/>
              </a:rPr>
              <a:t>result is feed back for next stage (hence name) </a:t>
            </a:r>
          </a:p>
          <a:p>
            <a:pPr eaLnBrk="1" hangingPunct="1">
              <a:lnSpc>
                <a:spcPct val="90000"/>
              </a:lnSpc>
            </a:pPr>
            <a:r>
              <a:rPr lang="en-AU" sz="2800" dirty="0" smtClean="0">
                <a:ea typeface="ＭＳ Ｐゴシック" pitchFamily="-107" charset="-128"/>
              </a:rPr>
              <a:t>standard allows any number of </a:t>
            </a:r>
            <a:r>
              <a:rPr lang="en-AU" sz="2800" dirty="0" smtClean="0">
                <a:ea typeface="ＭＳ Ｐゴシック" pitchFamily="-107" charset="-128"/>
              </a:rPr>
              <a:t>bits </a:t>
            </a:r>
            <a:r>
              <a:rPr lang="en-AU" sz="2800" dirty="0" smtClean="0">
                <a:ea typeface="ＭＳ Ｐゴシック" pitchFamily="-107" charset="-128"/>
              </a:rPr>
              <a:t>(1</a:t>
            </a:r>
            <a:r>
              <a:rPr lang="en-AU" sz="2800" dirty="0" smtClean="0">
                <a:ea typeface="ＭＳ Ｐゴシック" pitchFamily="-107" charset="-128"/>
              </a:rPr>
              <a:t>, 8</a:t>
            </a:r>
            <a:r>
              <a:rPr lang="en-AU" sz="2800" dirty="0" smtClean="0">
                <a:ea typeface="ＭＳ Ｐゴシック" pitchFamily="-107" charset="-128"/>
              </a:rPr>
              <a:t>, 64 or 128 </a:t>
            </a:r>
            <a:r>
              <a:rPr lang="en-AU" sz="2800" dirty="0" err="1" smtClean="0">
                <a:ea typeface="ＭＳ Ｐゴシック" pitchFamily="-107" charset="-128"/>
              </a:rPr>
              <a:t>etc</a:t>
            </a:r>
            <a:r>
              <a:rPr lang="en-AU" sz="2800" dirty="0" smtClean="0">
                <a:ea typeface="ＭＳ Ｐゴシック" pitchFamily="-107" charset="-128"/>
              </a:rPr>
              <a:t>) to be feed back </a:t>
            </a:r>
          </a:p>
          <a:p>
            <a:pPr lvl="1" eaLnBrk="1" hangingPunct="1">
              <a:lnSpc>
                <a:spcPct val="90000"/>
              </a:lnSpc>
            </a:pPr>
            <a:r>
              <a:rPr lang="en-AU" sz="2400" dirty="0" smtClean="0">
                <a:ea typeface="ＭＳ Ｐゴシック" pitchFamily="-107" charset="-128"/>
              </a:rPr>
              <a:t>denoted CFB-1, CFB-8, CFB-64, CFB-128 </a:t>
            </a:r>
            <a:r>
              <a:rPr lang="en-AU" sz="2400" dirty="0" err="1" smtClean="0">
                <a:ea typeface="ＭＳ Ｐゴシック" pitchFamily="-107" charset="-128"/>
              </a:rPr>
              <a:t>etc</a:t>
            </a:r>
            <a:r>
              <a:rPr lang="en-AU" sz="2400" dirty="0" smtClean="0">
                <a:ea typeface="ＭＳ Ｐゴシック" pitchFamily="-107" charset="-128"/>
              </a:rPr>
              <a:t> </a:t>
            </a:r>
          </a:p>
          <a:p>
            <a:pPr eaLnBrk="1" hangingPunct="1">
              <a:lnSpc>
                <a:spcPct val="90000"/>
              </a:lnSpc>
            </a:pPr>
            <a:r>
              <a:rPr lang="en-AU" sz="2800" dirty="0" smtClean="0">
                <a:ea typeface="ＭＳ Ｐゴシック" pitchFamily="-107" charset="-128"/>
              </a:rPr>
              <a:t>most efficient to use all bits in block (64 or 128)</a:t>
            </a:r>
          </a:p>
          <a:p>
            <a:pPr lvl="1" eaLnBrk="1" hangingPunct="1">
              <a:lnSpc>
                <a:spcPct val="90000"/>
              </a:lnSpc>
              <a:buFont typeface="Wingdings" pitchFamily="2" charset="2"/>
              <a:buNone/>
            </a:pPr>
            <a:r>
              <a:rPr lang="en-AU" sz="2400" dirty="0" smtClean="0">
                <a:latin typeface="Courier New" pitchFamily="49" charset="0"/>
                <a:ea typeface="ＭＳ Ｐゴシック" pitchFamily="-107" charset="-128"/>
              </a:rPr>
              <a:t>C</a:t>
            </a:r>
            <a:r>
              <a:rPr lang="en-AU" sz="2400" baseline="-25000" dirty="0" smtClean="0">
                <a:latin typeface="Courier New" pitchFamily="49" charset="0"/>
                <a:ea typeface="ＭＳ Ｐゴシック" pitchFamily="-107" charset="-128"/>
              </a:rPr>
              <a:t>i</a:t>
            </a:r>
            <a:r>
              <a:rPr lang="en-AU" sz="2400" dirty="0" smtClean="0">
                <a:latin typeface="Courier New" pitchFamily="49" charset="0"/>
                <a:ea typeface="ＭＳ Ｐゴシック" pitchFamily="-107" charset="-128"/>
              </a:rPr>
              <a:t> = P</a:t>
            </a:r>
            <a:r>
              <a:rPr lang="en-AU" sz="2400" baseline="-25000" dirty="0" smtClean="0">
                <a:latin typeface="Courier New" pitchFamily="49" charset="0"/>
                <a:ea typeface="ＭＳ Ｐゴシック" pitchFamily="-107" charset="-128"/>
              </a:rPr>
              <a:t>i</a:t>
            </a:r>
            <a:r>
              <a:rPr lang="en-AU" sz="2400" dirty="0" smtClean="0">
                <a:latin typeface="Courier New" pitchFamily="49" charset="0"/>
                <a:ea typeface="ＭＳ Ｐゴシック" pitchFamily="-107" charset="-128"/>
              </a:rPr>
              <a:t> XOR E</a:t>
            </a:r>
            <a:r>
              <a:rPr lang="en-AU" sz="2400" baseline="-25000" dirty="0" smtClean="0">
                <a:latin typeface="Courier New" pitchFamily="49" charset="0"/>
                <a:ea typeface="ＭＳ Ｐゴシック" pitchFamily="-107" charset="-128"/>
              </a:rPr>
              <a:t>K</a:t>
            </a:r>
            <a:r>
              <a:rPr lang="en-AU" sz="2400" dirty="0" smtClean="0">
                <a:latin typeface="Courier New" pitchFamily="49" charset="0"/>
                <a:ea typeface="ＭＳ Ｐゴシック" pitchFamily="-107" charset="-128"/>
              </a:rPr>
              <a:t>(C</a:t>
            </a:r>
            <a:r>
              <a:rPr lang="en-AU" sz="2400" baseline="-25000" dirty="0" smtClean="0">
                <a:latin typeface="Courier New" pitchFamily="49" charset="0"/>
                <a:ea typeface="ＭＳ Ｐゴシック" pitchFamily="-107" charset="-128"/>
              </a:rPr>
              <a:t>i-1</a:t>
            </a:r>
            <a:r>
              <a:rPr lang="en-AU" sz="2400" dirty="0" smtClean="0">
                <a:latin typeface="Courier New" pitchFamily="49" charset="0"/>
                <a:ea typeface="ＭＳ Ｐゴシック" pitchFamily="-107" charset="-128"/>
              </a:rPr>
              <a:t>)</a:t>
            </a:r>
          </a:p>
          <a:p>
            <a:pPr lvl="1" eaLnBrk="1" hangingPunct="1">
              <a:lnSpc>
                <a:spcPct val="90000"/>
              </a:lnSpc>
              <a:buFont typeface="Wingdings" pitchFamily="2" charset="2"/>
              <a:buNone/>
            </a:pPr>
            <a:r>
              <a:rPr lang="en-AU" sz="2400" dirty="0" smtClean="0">
                <a:latin typeface="Courier New" pitchFamily="49" charset="0"/>
                <a:ea typeface="ＭＳ Ｐゴシック" pitchFamily="-107" charset="-128"/>
              </a:rPr>
              <a:t>C</a:t>
            </a:r>
            <a:r>
              <a:rPr lang="en-AU" sz="2400" baseline="-25000" dirty="0" smtClean="0">
                <a:latin typeface="Courier New" pitchFamily="49" charset="0"/>
                <a:ea typeface="ＭＳ Ｐゴシック" pitchFamily="-107" charset="-128"/>
              </a:rPr>
              <a:t>-1</a:t>
            </a:r>
            <a:r>
              <a:rPr lang="en-AU" sz="2400" dirty="0" smtClean="0">
                <a:latin typeface="Courier New" pitchFamily="49" charset="0"/>
                <a:ea typeface="ＭＳ Ｐゴシック" pitchFamily="-107" charset="-128"/>
              </a:rPr>
              <a:t> = IV</a:t>
            </a:r>
            <a:r>
              <a:rPr lang="en-AU" sz="2400" dirty="0" smtClean="0">
                <a:ea typeface="ＭＳ Ｐゴシック" pitchFamily="-107" charset="-128"/>
              </a:rPr>
              <a:t> </a:t>
            </a:r>
          </a:p>
          <a:p>
            <a:pPr eaLnBrk="1" hangingPunct="1">
              <a:lnSpc>
                <a:spcPct val="90000"/>
              </a:lnSpc>
            </a:pPr>
            <a:r>
              <a:rPr lang="en-US" sz="2800" dirty="0" smtClean="0">
                <a:ea typeface="ＭＳ Ｐゴシック" pitchFamily="-107" charset="-128"/>
              </a:rPr>
              <a:t>uses: stream data encryption, authentication</a:t>
            </a:r>
            <a:endParaRPr lang="en-AU" sz="2800" dirty="0" smtClean="0">
              <a:ea typeface="ＭＳ Ｐゴシック" pitchFamily="-107"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228600"/>
            <a:ext cx="3124200" cy="6096000"/>
          </a:xfrm>
        </p:spPr>
        <p:txBody>
          <a:bodyPr/>
          <a:lstStyle/>
          <a:p>
            <a:pPr eaLnBrk="1" hangingPunct="1">
              <a:defRPr/>
            </a:pPr>
            <a:r>
              <a:rPr lang="en-AU" smtClean="0">
                <a:ea typeface="ＭＳ Ｐゴシック" pitchFamily="-107" charset="-128"/>
                <a:cs typeface="ＭＳ Ｐゴシック" pitchFamily="-107" charset="-128"/>
              </a:rPr>
              <a:t>s-bit</a:t>
            </a:r>
            <a:br>
              <a:rPr lang="en-AU" smtClean="0">
                <a:ea typeface="ＭＳ Ｐゴシック" pitchFamily="-107" charset="-128"/>
                <a:cs typeface="ＭＳ Ｐゴシック" pitchFamily="-107" charset="-128"/>
              </a:rPr>
            </a:br>
            <a:r>
              <a:rPr lang="en-AU" smtClean="0">
                <a:ea typeface="ＭＳ Ｐゴシック" pitchFamily="-107" charset="-128"/>
                <a:cs typeface="ＭＳ Ｐゴシック" pitchFamily="-107" charset="-128"/>
              </a:rPr>
              <a:t>Cipher FeedBack (CFB-s)</a:t>
            </a:r>
          </a:p>
        </p:txBody>
      </p:sp>
      <p:pic>
        <p:nvPicPr>
          <p:cNvPr id="47107" name="Picture 5"/>
          <p:cNvPicPr>
            <a:picLocks noChangeAspect="1"/>
          </p:cNvPicPr>
          <p:nvPr/>
        </p:nvPicPr>
        <p:blipFill>
          <a:blip r:embed="rId3"/>
          <a:srcRect/>
          <a:stretch>
            <a:fillRect/>
          </a:stretch>
        </p:blipFill>
        <p:spPr bwMode="auto">
          <a:xfrm>
            <a:off x="3048000" y="152400"/>
            <a:ext cx="5756275" cy="6553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CFB</a:t>
            </a:r>
          </a:p>
        </p:txBody>
      </p:sp>
      <p:sp>
        <p:nvSpPr>
          <p:cNvPr id="97283" name="Rectangle 3"/>
          <p:cNvSpPr>
            <a:spLocks noGrp="1" noChangeArrowheads="1"/>
          </p:cNvSpPr>
          <p:nvPr>
            <p:ph type="body" idx="1"/>
          </p:nvPr>
        </p:nvSpPr>
        <p:spPr/>
        <p:txBody>
          <a:bodyPr/>
          <a:lstStyle/>
          <a:p>
            <a:pPr eaLnBrk="1" hangingPunct="1">
              <a:buFont typeface="Wingdings" pitchFamily="-107" charset="2"/>
              <a:buChar char="Ø"/>
              <a:defRPr/>
            </a:pPr>
            <a:r>
              <a:rPr lang="en-AU" dirty="0">
                <a:ea typeface="ＭＳ Ｐゴシック" pitchFamily="-107" charset="-128"/>
                <a:cs typeface="ＭＳ Ｐゴシック" pitchFamily="-107" charset="-128"/>
              </a:rPr>
              <a:t>appropriate when data arrives in bits/bytes </a:t>
            </a:r>
          </a:p>
          <a:p>
            <a:pPr eaLnBrk="1" hangingPunct="1">
              <a:buFont typeface="Wingdings" pitchFamily="-107" charset="2"/>
              <a:buChar char="Ø"/>
              <a:defRPr/>
            </a:pPr>
            <a:r>
              <a:rPr lang="en-AU" dirty="0">
                <a:ea typeface="ＭＳ Ｐゴシック" pitchFamily="-107" charset="-128"/>
                <a:cs typeface="ＭＳ Ｐゴシック" pitchFamily="-107" charset="-128"/>
              </a:rPr>
              <a:t>most common stream mode </a:t>
            </a:r>
          </a:p>
          <a:p>
            <a:pPr eaLnBrk="1" hangingPunct="1">
              <a:buFont typeface="Wingdings" pitchFamily="-107" charset="2"/>
              <a:buChar char="Ø"/>
              <a:defRPr/>
            </a:pPr>
            <a:r>
              <a:rPr lang="en-AU" dirty="0">
                <a:ea typeface="ＭＳ Ｐゴシック" pitchFamily="-107" charset="-128"/>
                <a:cs typeface="ＭＳ Ｐゴシック" pitchFamily="-107" charset="-128"/>
              </a:rPr>
              <a:t>limitation is need to </a:t>
            </a:r>
            <a:r>
              <a:rPr lang="en-AU" dirty="0" smtClean="0">
                <a:ea typeface="ＭＳ Ｐゴシック" pitchFamily="-107" charset="-128"/>
                <a:cs typeface="ＭＳ Ｐゴシック" pitchFamily="-107" charset="-128"/>
              </a:rPr>
              <a:t>stall during block </a:t>
            </a:r>
            <a:r>
              <a:rPr lang="en-AU" dirty="0">
                <a:ea typeface="ＭＳ Ｐゴシック" pitchFamily="-107" charset="-128"/>
                <a:cs typeface="ＭＳ Ｐゴシック" pitchFamily="-107" charset="-128"/>
              </a:rPr>
              <a:t>encryption after every n-bits </a:t>
            </a:r>
          </a:p>
          <a:p>
            <a:pPr eaLnBrk="1" hangingPunct="1">
              <a:buFont typeface="Wingdings" pitchFamily="-107" charset="2"/>
              <a:buChar char="Ø"/>
              <a:defRPr/>
            </a:pPr>
            <a:r>
              <a:rPr lang="en-AU" dirty="0">
                <a:ea typeface="ＭＳ Ｐゴシック" pitchFamily="-107" charset="-128"/>
                <a:cs typeface="ＭＳ Ｐゴシック" pitchFamily="-107" charset="-128"/>
              </a:rPr>
              <a:t>note that the block cipher is used in </a:t>
            </a:r>
            <a:r>
              <a:rPr lang="en-AU" b="1" dirty="0">
                <a:ea typeface="ＭＳ Ｐゴシック" pitchFamily="-107" charset="-128"/>
                <a:cs typeface="ＭＳ Ｐゴシック" pitchFamily="-107" charset="-128"/>
              </a:rPr>
              <a:t>encryption</a:t>
            </a:r>
            <a:r>
              <a:rPr lang="en-AU" dirty="0">
                <a:ea typeface="ＭＳ Ｐゴシック" pitchFamily="-107" charset="-128"/>
                <a:cs typeface="ＭＳ Ｐゴシック" pitchFamily="-107" charset="-128"/>
              </a:rPr>
              <a:t> mode at </a:t>
            </a:r>
            <a:r>
              <a:rPr lang="en-AU" b="1" dirty="0">
                <a:ea typeface="ＭＳ Ｐゴシック" pitchFamily="-107" charset="-128"/>
                <a:cs typeface="ＭＳ Ｐゴシック" pitchFamily="-107" charset="-128"/>
              </a:rPr>
              <a:t>both</a:t>
            </a:r>
            <a:r>
              <a:rPr lang="en-AU" dirty="0">
                <a:ea typeface="ＭＳ Ｐゴシック" pitchFamily="-107" charset="-128"/>
                <a:cs typeface="ＭＳ Ｐゴシック" pitchFamily="-107" charset="-128"/>
              </a:rPr>
              <a:t> ends </a:t>
            </a:r>
          </a:p>
          <a:p>
            <a:pPr eaLnBrk="1" hangingPunct="1">
              <a:buFont typeface="Wingdings" pitchFamily="-107" charset="2"/>
              <a:buChar char="Ø"/>
              <a:defRPr/>
            </a:pPr>
            <a:r>
              <a:rPr lang="en-AU" dirty="0">
                <a:ea typeface="ＭＳ Ｐゴシック" pitchFamily="-107" charset="-128"/>
                <a:cs typeface="ＭＳ Ｐゴシック" pitchFamily="-107" charset="-128"/>
              </a:rPr>
              <a:t>errors </a:t>
            </a:r>
            <a:r>
              <a:rPr lang="en-AU" dirty="0" smtClean="0">
                <a:ea typeface="ＭＳ Ｐゴシック" pitchFamily="-107" charset="-128"/>
                <a:cs typeface="ＭＳ Ｐゴシック" pitchFamily="-107" charset="-128"/>
              </a:rPr>
              <a:t>propagate </a:t>
            </a:r>
            <a:r>
              <a:rPr lang="en-AU" dirty="0">
                <a:ea typeface="ＭＳ Ｐゴシック" pitchFamily="-107" charset="-128"/>
                <a:cs typeface="ＭＳ Ｐゴシック" pitchFamily="-107" charset="-128"/>
              </a:rPr>
              <a:t>for several blocks after the error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Output FeedBack (OFB)</a:t>
            </a:r>
          </a:p>
        </p:txBody>
      </p:sp>
      <p:sp>
        <p:nvSpPr>
          <p:cNvPr id="99331" name="Rectangle 3"/>
          <p:cNvSpPr>
            <a:spLocks noGrp="1" noChangeArrowheads="1"/>
          </p:cNvSpPr>
          <p:nvPr>
            <p:ph type="body" idx="1"/>
          </p:nvPr>
        </p:nvSpPr>
        <p:spPr>
          <a:xfrm>
            <a:off x="457200" y="1676400"/>
            <a:ext cx="8458200" cy="4800600"/>
          </a:xfrm>
        </p:spPr>
        <p:txBody>
          <a:bodyPr/>
          <a:lstStyle/>
          <a:p>
            <a:pPr eaLnBrk="1" hangingPunct="1">
              <a:lnSpc>
                <a:spcPct val="90000"/>
              </a:lnSpc>
            </a:pPr>
            <a:r>
              <a:rPr lang="en-AU" dirty="0" smtClean="0">
                <a:ea typeface="ＭＳ Ｐゴシック" pitchFamily="-107" charset="-128"/>
              </a:rPr>
              <a:t>message is treated as a stream of bits </a:t>
            </a:r>
          </a:p>
          <a:p>
            <a:pPr eaLnBrk="1" hangingPunct="1">
              <a:lnSpc>
                <a:spcPct val="90000"/>
              </a:lnSpc>
            </a:pPr>
            <a:r>
              <a:rPr lang="en-AU" dirty="0" smtClean="0">
                <a:ea typeface="ＭＳ Ｐゴシック" pitchFamily="-107" charset="-128"/>
              </a:rPr>
              <a:t>output of cipher is added to message </a:t>
            </a:r>
          </a:p>
          <a:p>
            <a:pPr eaLnBrk="1" hangingPunct="1">
              <a:lnSpc>
                <a:spcPct val="90000"/>
              </a:lnSpc>
            </a:pPr>
            <a:r>
              <a:rPr lang="en-AU" dirty="0" smtClean="0">
                <a:ea typeface="ＭＳ Ｐゴシック" pitchFamily="-107" charset="-128"/>
              </a:rPr>
              <a:t>output is then feed back (hence name) </a:t>
            </a:r>
          </a:p>
          <a:p>
            <a:pPr eaLnBrk="1" hangingPunct="1">
              <a:lnSpc>
                <a:spcPct val="90000"/>
              </a:lnSpc>
            </a:pPr>
            <a:r>
              <a:rPr lang="en-AU" dirty="0" smtClean="0">
                <a:ea typeface="ＭＳ Ｐゴシック" pitchFamily="-107" charset="-128"/>
              </a:rPr>
              <a:t>feedback is independent of message </a:t>
            </a:r>
          </a:p>
          <a:p>
            <a:pPr eaLnBrk="1" hangingPunct="1">
              <a:lnSpc>
                <a:spcPct val="90000"/>
              </a:lnSpc>
            </a:pPr>
            <a:r>
              <a:rPr lang="en-AU" dirty="0" smtClean="0">
                <a:ea typeface="ＭＳ Ｐゴシック" pitchFamily="-107" charset="-128"/>
              </a:rPr>
              <a:t>can be computed in advance</a:t>
            </a:r>
          </a:p>
          <a:p>
            <a:pPr lvl="1" eaLnBrk="1" hangingPunct="1">
              <a:lnSpc>
                <a:spcPct val="90000"/>
              </a:lnSpc>
              <a:buFont typeface="Wingdings" pitchFamily="2" charset="2"/>
              <a:buNone/>
            </a:pPr>
            <a:r>
              <a:rPr lang="en-AU" sz="2400" dirty="0" err="1" smtClean="0">
                <a:latin typeface="Courier New" pitchFamily="49" charset="0"/>
                <a:ea typeface="ＭＳ Ｐゴシック" pitchFamily="-107" charset="-128"/>
              </a:rPr>
              <a:t>O</a:t>
            </a:r>
            <a:r>
              <a:rPr lang="en-AU" sz="2400" baseline="-25000" dirty="0" err="1" smtClean="0">
                <a:latin typeface="Courier New" pitchFamily="49" charset="0"/>
                <a:ea typeface="ＭＳ Ｐゴシック" pitchFamily="-107" charset="-128"/>
              </a:rPr>
              <a:t>i</a:t>
            </a:r>
            <a:r>
              <a:rPr lang="en-AU" sz="2400" dirty="0" smtClean="0">
                <a:latin typeface="Courier New" pitchFamily="49" charset="0"/>
                <a:ea typeface="ＭＳ Ｐゴシック" pitchFamily="-107" charset="-128"/>
              </a:rPr>
              <a:t> = E</a:t>
            </a:r>
            <a:r>
              <a:rPr lang="en-AU" sz="2400" baseline="-25000" dirty="0" smtClean="0">
                <a:latin typeface="Courier New" pitchFamily="49" charset="0"/>
                <a:ea typeface="ＭＳ Ｐゴシック" pitchFamily="-107" charset="-128"/>
              </a:rPr>
              <a:t>K</a:t>
            </a:r>
            <a:r>
              <a:rPr lang="en-AU" sz="2400" dirty="0" smtClean="0">
                <a:latin typeface="Courier New" pitchFamily="49" charset="0"/>
                <a:ea typeface="ＭＳ Ｐゴシック" pitchFamily="-107" charset="-128"/>
              </a:rPr>
              <a:t>(O</a:t>
            </a:r>
            <a:r>
              <a:rPr lang="en-AU" sz="2400" baseline="-25000" dirty="0" smtClean="0">
                <a:latin typeface="Courier New" pitchFamily="49" charset="0"/>
                <a:ea typeface="ＭＳ Ｐゴシック" pitchFamily="-107" charset="-128"/>
              </a:rPr>
              <a:t>i-1</a:t>
            </a:r>
            <a:r>
              <a:rPr lang="en-AU" sz="2400" dirty="0" smtClean="0">
                <a:latin typeface="Courier New" pitchFamily="49" charset="0"/>
                <a:ea typeface="ＭＳ Ｐゴシック" pitchFamily="-107" charset="-128"/>
              </a:rPr>
              <a:t>)</a:t>
            </a:r>
          </a:p>
          <a:p>
            <a:pPr lvl="1" eaLnBrk="1" hangingPunct="1">
              <a:lnSpc>
                <a:spcPct val="90000"/>
              </a:lnSpc>
              <a:buFont typeface="Wingdings" pitchFamily="2" charset="2"/>
              <a:buNone/>
            </a:pPr>
            <a:r>
              <a:rPr lang="en-AU" sz="2400" dirty="0" smtClean="0">
                <a:latin typeface="Courier New" pitchFamily="49" charset="0"/>
                <a:ea typeface="ＭＳ Ｐゴシック" pitchFamily="-107" charset="-128"/>
              </a:rPr>
              <a:t>C</a:t>
            </a:r>
            <a:r>
              <a:rPr lang="en-AU" sz="2400" baseline="-25000" dirty="0" smtClean="0">
                <a:latin typeface="Courier New" pitchFamily="49" charset="0"/>
                <a:ea typeface="ＭＳ Ｐゴシック" pitchFamily="-107" charset="-128"/>
              </a:rPr>
              <a:t>i</a:t>
            </a:r>
            <a:r>
              <a:rPr lang="en-AU" sz="2400" dirty="0" smtClean="0">
                <a:latin typeface="Courier New" pitchFamily="49" charset="0"/>
                <a:ea typeface="ＭＳ Ｐゴシック" pitchFamily="-107" charset="-128"/>
              </a:rPr>
              <a:t> = P</a:t>
            </a:r>
            <a:r>
              <a:rPr lang="en-AU" sz="2400" baseline="-25000" dirty="0" smtClean="0">
                <a:latin typeface="Courier New" pitchFamily="49" charset="0"/>
                <a:ea typeface="ＭＳ Ｐゴシック" pitchFamily="-107" charset="-128"/>
              </a:rPr>
              <a:t>i</a:t>
            </a:r>
            <a:r>
              <a:rPr lang="en-AU" sz="2400" dirty="0" smtClean="0">
                <a:latin typeface="Courier New" pitchFamily="49" charset="0"/>
                <a:ea typeface="ＭＳ Ｐゴシック" pitchFamily="-107" charset="-128"/>
              </a:rPr>
              <a:t> XOR </a:t>
            </a:r>
            <a:r>
              <a:rPr lang="en-AU" sz="2400" dirty="0" err="1" smtClean="0">
                <a:latin typeface="Courier New" pitchFamily="49" charset="0"/>
                <a:ea typeface="ＭＳ Ｐゴシック" pitchFamily="-107" charset="-128"/>
              </a:rPr>
              <a:t>O</a:t>
            </a:r>
            <a:r>
              <a:rPr lang="en-AU" sz="2400" baseline="-25000" dirty="0" err="1" smtClean="0">
                <a:latin typeface="Courier New" pitchFamily="49" charset="0"/>
                <a:ea typeface="ＭＳ Ｐゴシック" pitchFamily="-107" charset="-128"/>
              </a:rPr>
              <a:t>i</a:t>
            </a:r>
            <a:r>
              <a:rPr lang="en-AU" sz="2400" dirty="0" smtClean="0">
                <a:latin typeface="Courier New" pitchFamily="49" charset="0"/>
                <a:ea typeface="ＭＳ Ｐゴシック" pitchFamily="-107" charset="-128"/>
              </a:rPr>
              <a:t> </a:t>
            </a:r>
          </a:p>
          <a:p>
            <a:pPr lvl="1" eaLnBrk="1" hangingPunct="1">
              <a:lnSpc>
                <a:spcPct val="90000"/>
              </a:lnSpc>
              <a:buFont typeface="Wingdings" pitchFamily="2" charset="2"/>
              <a:buNone/>
            </a:pPr>
            <a:r>
              <a:rPr lang="en-AU" sz="2400" dirty="0" smtClean="0">
                <a:latin typeface="Courier New" pitchFamily="49" charset="0"/>
                <a:ea typeface="ＭＳ Ｐゴシック" pitchFamily="-107" charset="-128"/>
              </a:rPr>
              <a:t>O</a:t>
            </a:r>
            <a:r>
              <a:rPr lang="en-AU" sz="2400" baseline="-25000" dirty="0" smtClean="0">
                <a:latin typeface="Courier New" pitchFamily="49" charset="0"/>
                <a:ea typeface="ＭＳ Ｐゴシック" pitchFamily="-107" charset="-128"/>
              </a:rPr>
              <a:t>-1</a:t>
            </a:r>
            <a:r>
              <a:rPr lang="en-AU" sz="2400" dirty="0" smtClean="0">
                <a:latin typeface="Courier New" pitchFamily="49" charset="0"/>
                <a:ea typeface="ＭＳ Ｐゴシック" pitchFamily="-107" charset="-128"/>
              </a:rPr>
              <a:t> = IV</a:t>
            </a:r>
          </a:p>
          <a:p>
            <a:pPr eaLnBrk="1" hangingPunct="1">
              <a:lnSpc>
                <a:spcPct val="90000"/>
              </a:lnSpc>
            </a:pPr>
            <a:r>
              <a:rPr lang="en-US" dirty="0" smtClean="0">
                <a:ea typeface="ＭＳ Ｐゴシック" pitchFamily="-107" charset="-128"/>
              </a:rPr>
              <a:t>uses: stream encryption on noisy channels</a:t>
            </a:r>
            <a:endParaRPr lang="en-AU" dirty="0" smtClean="0">
              <a:ea typeface="ＭＳ Ｐゴシック" pitchFamily="-107"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304800"/>
            <a:ext cx="2895600" cy="5818188"/>
          </a:xfrm>
        </p:spPr>
        <p:txBody>
          <a:bodyPr/>
          <a:lstStyle/>
          <a:p>
            <a:pPr eaLnBrk="1" hangingPunct="1">
              <a:defRPr/>
            </a:pPr>
            <a:r>
              <a:rPr lang="en-AU">
                <a:ea typeface="ＭＳ Ｐゴシック" pitchFamily="-107" charset="-128"/>
                <a:cs typeface="ＭＳ Ｐゴシック" pitchFamily="-107" charset="-128"/>
              </a:rPr>
              <a:t>Output FeedBack (OFB)</a:t>
            </a:r>
          </a:p>
        </p:txBody>
      </p:sp>
      <p:pic>
        <p:nvPicPr>
          <p:cNvPr id="53251" name="Picture 6"/>
          <p:cNvPicPr>
            <a:picLocks noChangeAspect="1"/>
          </p:cNvPicPr>
          <p:nvPr/>
        </p:nvPicPr>
        <p:blipFill>
          <a:blip r:embed="rId3"/>
          <a:srcRect/>
          <a:stretch>
            <a:fillRect/>
          </a:stretch>
        </p:blipFill>
        <p:spPr bwMode="auto">
          <a:xfrm>
            <a:off x="2814638" y="152400"/>
            <a:ext cx="6229350" cy="641191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ea typeface="ＭＳ Ｐゴシック" pitchFamily="-107" charset="-128"/>
              </a:rPr>
              <a:t>Multiple Encryption &amp; DES</a:t>
            </a:r>
            <a:endParaRPr lang="en-AU" smtClean="0">
              <a:ea typeface="ＭＳ Ｐゴシック" pitchFamily="-107" charset="-128"/>
            </a:endParaRPr>
          </a:p>
        </p:txBody>
      </p:sp>
      <p:sp>
        <p:nvSpPr>
          <p:cNvPr id="46083" name="Rectangle 3"/>
          <p:cNvSpPr>
            <a:spLocks noGrp="1" noChangeArrowheads="1"/>
          </p:cNvSpPr>
          <p:nvPr>
            <p:ph type="body" idx="1"/>
          </p:nvPr>
        </p:nvSpPr>
        <p:spPr/>
        <p:txBody>
          <a:bodyPr/>
          <a:lstStyle/>
          <a:p>
            <a:pPr eaLnBrk="1" hangingPunct="1"/>
            <a:r>
              <a:rPr lang="en-AU" smtClean="0">
                <a:ea typeface="ＭＳ Ｐゴシック" pitchFamily="-107" charset="-128"/>
              </a:rPr>
              <a:t>clear a replacement for DES was needed</a:t>
            </a:r>
          </a:p>
          <a:p>
            <a:pPr lvl="1" eaLnBrk="1" hangingPunct="1"/>
            <a:r>
              <a:rPr lang="en-US" smtClean="0">
                <a:ea typeface="ＭＳ Ｐゴシック" pitchFamily="-107" charset="-128"/>
              </a:rPr>
              <a:t>theoretical attacks that can break it</a:t>
            </a:r>
          </a:p>
          <a:p>
            <a:pPr lvl="1" eaLnBrk="1" hangingPunct="1"/>
            <a:r>
              <a:rPr lang="en-US" smtClean="0">
                <a:ea typeface="ＭＳ Ｐゴシック" pitchFamily="-107" charset="-128"/>
              </a:rPr>
              <a:t>demonstrated exhaustive key search attacks</a:t>
            </a:r>
            <a:endParaRPr lang="en-AU" smtClean="0">
              <a:ea typeface="ＭＳ Ｐゴシック" pitchFamily="-107" charset="-128"/>
            </a:endParaRPr>
          </a:p>
          <a:p>
            <a:pPr eaLnBrk="1" hangingPunct="1"/>
            <a:r>
              <a:rPr lang="en-AU" smtClean="0">
                <a:ea typeface="ＭＳ Ｐゴシック" pitchFamily="-107" charset="-128"/>
              </a:rPr>
              <a:t>AES is a new cipher alternative</a:t>
            </a:r>
          </a:p>
          <a:p>
            <a:pPr eaLnBrk="1" hangingPunct="1"/>
            <a:r>
              <a:rPr lang="en-US" smtClean="0">
                <a:ea typeface="ＭＳ Ｐゴシック" pitchFamily="-107" charset="-128"/>
              </a:rPr>
              <a:t>prior to this alternative was to use multiple encryption with DES implementations</a:t>
            </a:r>
          </a:p>
          <a:p>
            <a:pPr eaLnBrk="1" hangingPunct="1"/>
            <a:r>
              <a:rPr lang="en-US" smtClean="0">
                <a:ea typeface="ＭＳ Ｐゴシック" pitchFamily="-107" charset="-128"/>
              </a:rPr>
              <a:t>Triple-DES is the chosen form</a:t>
            </a:r>
            <a:endParaRPr lang="en-AU" smtClean="0">
              <a:ea typeface="ＭＳ Ｐゴシック" pitchFamily="-107"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OFB</a:t>
            </a:r>
          </a:p>
        </p:txBody>
      </p:sp>
      <p:sp>
        <p:nvSpPr>
          <p:cNvPr id="103427"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sz="2800" smtClean="0">
                <a:ea typeface="ＭＳ Ｐゴシック" pitchFamily="-107" charset="-128"/>
                <a:cs typeface="ＭＳ Ｐゴシック" pitchFamily="-107" charset="-128"/>
              </a:rPr>
              <a:t>needs an IV which is unique for each use </a:t>
            </a:r>
          </a:p>
          <a:p>
            <a:pPr lvl="1" eaLnBrk="1" hangingPunct="1">
              <a:lnSpc>
                <a:spcPct val="90000"/>
              </a:lnSpc>
              <a:buFont typeface="Wingdings" pitchFamily="-107" charset="2"/>
              <a:buChar char="l"/>
              <a:defRPr/>
            </a:pPr>
            <a:r>
              <a:rPr lang="en-AU" smtClean="0"/>
              <a:t>if ever reuse attacker can recover outputs</a:t>
            </a:r>
          </a:p>
          <a:p>
            <a:pPr eaLnBrk="1" hangingPunct="1">
              <a:lnSpc>
                <a:spcPct val="90000"/>
              </a:lnSpc>
              <a:buFont typeface="Wingdings" pitchFamily="-107" charset="2"/>
              <a:buChar char="Ø"/>
              <a:defRPr/>
            </a:pPr>
            <a:r>
              <a:rPr lang="en-AU" sz="2800" smtClean="0">
                <a:ea typeface="ＭＳ Ｐゴシック" pitchFamily="-107" charset="-128"/>
                <a:cs typeface="ＭＳ Ｐゴシック" pitchFamily="-107" charset="-128"/>
              </a:rPr>
              <a:t>bit errors do not propagate </a:t>
            </a:r>
          </a:p>
          <a:p>
            <a:pPr eaLnBrk="1" hangingPunct="1">
              <a:lnSpc>
                <a:spcPct val="90000"/>
              </a:lnSpc>
              <a:buFont typeface="Wingdings" pitchFamily="-107" charset="2"/>
              <a:buChar char="Ø"/>
              <a:defRPr/>
            </a:pPr>
            <a:r>
              <a:rPr lang="en-AU" sz="2800" smtClean="0">
                <a:ea typeface="ＭＳ Ｐゴシック" pitchFamily="-107" charset="-128"/>
                <a:cs typeface="ＭＳ Ｐゴシック" pitchFamily="-107" charset="-128"/>
              </a:rPr>
              <a:t>more vulnerable to message stream modification</a:t>
            </a:r>
          </a:p>
          <a:p>
            <a:pPr eaLnBrk="1" hangingPunct="1">
              <a:lnSpc>
                <a:spcPct val="90000"/>
              </a:lnSpc>
              <a:buFont typeface="Wingdings" pitchFamily="-107" charset="2"/>
              <a:buChar char="Ø"/>
              <a:defRPr/>
            </a:pPr>
            <a:r>
              <a:rPr lang="en-AU" sz="2800" smtClean="0">
                <a:ea typeface="ＭＳ Ｐゴシック" pitchFamily="-107" charset="-128"/>
                <a:cs typeface="ＭＳ Ｐゴシック" pitchFamily="-107" charset="-128"/>
              </a:rPr>
              <a:t>sender &amp; receiver must remain in sync</a:t>
            </a:r>
          </a:p>
          <a:p>
            <a:pPr eaLnBrk="1" hangingPunct="1">
              <a:lnSpc>
                <a:spcPct val="90000"/>
              </a:lnSpc>
              <a:buFont typeface="Wingdings" pitchFamily="-107" charset="2"/>
              <a:buChar char="Ø"/>
              <a:defRPr/>
            </a:pPr>
            <a:r>
              <a:rPr lang="en-AU" sz="2800" smtClean="0">
                <a:ea typeface="ＭＳ Ｐゴシック" pitchFamily="-107" charset="-128"/>
                <a:cs typeface="ＭＳ Ｐゴシック" pitchFamily="-107" charset="-128"/>
              </a:rPr>
              <a:t>only use with full block feedback</a:t>
            </a:r>
          </a:p>
          <a:p>
            <a:pPr lvl="1" eaLnBrk="1" hangingPunct="1">
              <a:lnSpc>
                <a:spcPct val="90000"/>
              </a:lnSpc>
              <a:buFont typeface="Wingdings" pitchFamily="-107" charset="2"/>
              <a:buChar char="l"/>
              <a:defRPr/>
            </a:pPr>
            <a:r>
              <a:rPr lang="en-AU" sz="2400" smtClean="0"/>
              <a:t>subsequent research has shown that only </a:t>
            </a:r>
            <a:r>
              <a:rPr lang="en-AU" sz="2400" b="1" smtClean="0"/>
              <a:t>full block feedback</a:t>
            </a:r>
            <a:r>
              <a:rPr lang="en-AU" sz="2400" smtClean="0"/>
              <a:t> (ie CFB-64 or CFB-128) should ever be used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ea typeface="ＭＳ Ｐゴシック" pitchFamily="-107" charset="-128"/>
              </a:rPr>
              <a:t>Counter (CTR)</a:t>
            </a:r>
            <a:endParaRPr lang="en-AU" smtClean="0">
              <a:ea typeface="ＭＳ Ｐゴシック" pitchFamily="-107" charset="-128"/>
            </a:endParaRPr>
          </a:p>
        </p:txBody>
      </p:sp>
      <p:sp>
        <p:nvSpPr>
          <p:cNvPr id="105475" name="Rectangle 3"/>
          <p:cNvSpPr>
            <a:spLocks noGrp="1" noChangeArrowheads="1"/>
          </p:cNvSpPr>
          <p:nvPr>
            <p:ph type="body" idx="1"/>
          </p:nvPr>
        </p:nvSpPr>
        <p:spPr/>
        <p:txBody>
          <a:bodyPr/>
          <a:lstStyle/>
          <a:p>
            <a:pPr eaLnBrk="1" hangingPunct="1"/>
            <a:r>
              <a:rPr lang="en-US" smtClean="0">
                <a:ea typeface="ＭＳ Ｐゴシック" pitchFamily="-107" charset="-128"/>
              </a:rPr>
              <a:t>a “new” mode, though proposed early on</a:t>
            </a:r>
          </a:p>
          <a:p>
            <a:pPr eaLnBrk="1" hangingPunct="1"/>
            <a:r>
              <a:rPr lang="en-US" smtClean="0">
                <a:ea typeface="ＭＳ Ｐゴシック" pitchFamily="-107" charset="-128"/>
              </a:rPr>
              <a:t>similar to OFB but encrypts counter value rather than any feedback value</a:t>
            </a:r>
          </a:p>
          <a:p>
            <a:pPr eaLnBrk="1" hangingPunct="1"/>
            <a:r>
              <a:rPr lang="en-US" smtClean="0">
                <a:ea typeface="ＭＳ Ｐゴシック" pitchFamily="-107" charset="-128"/>
              </a:rPr>
              <a:t>must have a different key &amp; counter value for every plaintext block (never reused)</a:t>
            </a:r>
          </a:p>
          <a:p>
            <a:pPr lvl="1" eaLnBrk="1" hangingPunct="1">
              <a:buFont typeface="Wingdings" pitchFamily="2" charset="2"/>
              <a:buNone/>
            </a:pPr>
            <a:r>
              <a:rPr lang="en-AU" smtClean="0">
                <a:latin typeface="Courier New" pitchFamily="49" charset="0"/>
                <a:ea typeface="ＭＳ Ｐゴシック" pitchFamily="-107" charset="-128"/>
              </a:rPr>
              <a:t>O</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 = E</a:t>
            </a:r>
            <a:r>
              <a:rPr lang="en-AU" baseline="-25000" smtClean="0">
                <a:latin typeface="Courier New" pitchFamily="49" charset="0"/>
                <a:ea typeface="ＭＳ Ｐゴシック" pitchFamily="-107" charset="-128"/>
              </a:rPr>
              <a:t>K</a:t>
            </a:r>
            <a:r>
              <a:rPr lang="en-AU" smtClean="0">
                <a:latin typeface="Courier New" pitchFamily="49" charset="0"/>
                <a:ea typeface="ＭＳ Ｐゴシック" pitchFamily="-107" charset="-128"/>
              </a:rPr>
              <a:t>(i)</a:t>
            </a:r>
            <a:endParaRPr lang="en-US" smtClean="0">
              <a:ea typeface="ＭＳ Ｐゴシック" pitchFamily="-107" charset="-128"/>
            </a:endParaRPr>
          </a:p>
          <a:p>
            <a:pPr lvl="1" eaLnBrk="1" hangingPunct="1">
              <a:buFont typeface="Wingdings" pitchFamily="2" charset="2"/>
              <a:buNone/>
            </a:pPr>
            <a:r>
              <a:rPr lang="en-AU" smtClean="0">
                <a:latin typeface="Courier New" pitchFamily="49" charset="0"/>
                <a:ea typeface="ＭＳ Ｐゴシック" pitchFamily="-107" charset="-128"/>
              </a:rPr>
              <a:t>C</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 = P</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 XOR O</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 </a:t>
            </a:r>
          </a:p>
          <a:p>
            <a:pPr eaLnBrk="1" hangingPunct="1"/>
            <a:r>
              <a:rPr lang="en-US" smtClean="0">
                <a:ea typeface="ＭＳ Ｐゴシック" pitchFamily="-107" charset="-128"/>
              </a:rPr>
              <a:t>uses: high-speed network encryptions</a:t>
            </a:r>
            <a:endParaRPr lang="en-AU" smtClean="0">
              <a:ea typeface="ＭＳ Ｐゴシック" pitchFamily="-107"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0" y="304800"/>
            <a:ext cx="2667000" cy="5818188"/>
          </a:xfrm>
        </p:spPr>
        <p:txBody>
          <a:bodyPr/>
          <a:lstStyle/>
          <a:p>
            <a:pPr eaLnBrk="1" hangingPunct="1"/>
            <a:r>
              <a:rPr lang="en-US" smtClean="0">
                <a:ea typeface="ＭＳ Ｐゴシック" pitchFamily="-107" charset="-128"/>
              </a:rPr>
              <a:t>Counter (CTR)</a:t>
            </a:r>
            <a:endParaRPr lang="en-AU" smtClean="0">
              <a:ea typeface="ＭＳ Ｐゴシック" pitchFamily="-107" charset="-128"/>
            </a:endParaRPr>
          </a:p>
        </p:txBody>
      </p:sp>
      <p:pic>
        <p:nvPicPr>
          <p:cNvPr id="59395" name="Picture 6"/>
          <p:cNvPicPr>
            <a:picLocks noChangeAspect="1"/>
          </p:cNvPicPr>
          <p:nvPr/>
        </p:nvPicPr>
        <p:blipFill>
          <a:blip r:embed="rId3"/>
          <a:srcRect/>
          <a:stretch>
            <a:fillRect/>
          </a:stretch>
        </p:blipFill>
        <p:spPr bwMode="auto">
          <a:xfrm>
            <a:off x="2590800" y="228600"/>
            <a:ext cx="6315075" cy="64452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CTR</a:t>
            </a:r>
          </a:p>
        </p:txBody>
      </p:sp>
      <p:sp>
        <p:nvSpPr>
          <p:cNvPr id="108547" name="Rectangle 3"/>
          <p:cNvSpPr>
            <a:spLocks noGrp="1" noChangeArrowheads="1"/>
          </p:cNvSpPr>
          <p:nvPr>
            <p:ph type="body" idx="1"/>
          </p:nvPr>
        </p:nvSpPr>
        <p:spPr/>
        <p:txBody>
          <a:bodyPr/>
          <a:lstStyle/>
          <a:p>
            <a:pPr eaLnBrk="1" hangingPunct="1"/>
            <a:r>
              <a:rPr lang="en-US" smtClean="0">
                <a:ea typeface="ＭＳ Ｐゴシック" pitchFamily="-107" charset="-128"/>
              </a:rPr>
              <a:t>efficiency</a:t>
            </a:r>
          </a:p>
          <a:p>
            <a:pPr lvl="1" eaLnBrk="1" hangingPunct="1"/>
            <a:r>
              <a:rPr lang="en-US" smtClean="0">
                <a:ea typeface="ＭＳ Ｐゴシック" pitchFamily="-107" charset="-128"/>
              </a:rPr>
              <a:t>can do parallel encryptions in h/w or s/w</a:t>
            </a:r>
          </a:p>
          <a:p>
            <a:pPr lvl="1" eaLnBrk="1" hangingPunct="1"/>
            <a:r>
              <a:rPr lang="en-US" smtClean="0">
                <a:ea typeface="ＭＳ Ｐゴシック" pitchFamily="-107" charset="-128"/>
              </a:rPr>
              <a:t>can preprocess in advance of need</a:t>
            </a:r>
          </a:p>
          <a:p>
            <a:pPr lvl="1" eaLnBrk="1" hangingPunct="1"/>
            <a:r>
              <a:rPr lang="en-US" smtClean="0">
                <a:ea typeface="ＭＳ Ｐゴシック" pitchFamily="-107" charset="-128"/>
              </a:rPr>
              <a:t>good for bursty high speed links</a:t>
            </a:r>
          </a:p>
          <a:p>
            <a:pPr eaLnBrk="1" hangingPunct="1"/>
            <a:r>
              <a:rPr lang="en-US" smtClean="0">
                <a:ea typeface="ＭＳ Ｐゴシック" pitchFamily="-107" charset="-128"/>
              </a:rPr>
              <a:t>random access to encrypted data blocks</a:t>
            </a:r>
          </a:p>
          <a:p>
            <a:pPr eaLnBrk="1" hangingPunct="1"/>
            <a:r>
              <a:rPr lang="en-US" smtClean="0">
                <a:ea typeface="ＭＳ Ｐゴシック" pitchFamily="-107" charset="-128"/>
              </a:rPr>
              <a:t>provable security (good as other modes)</a:t>
            </a:r>
          </a:p>
          <a:p>
            <a:pPr eaLnBrk="1" hangingPunct="1"/>
            <a:r>
              <a:rPr lang="en-US" smtClean="0">
                <a:ea typeface="ＭＳ Ｐゴシック" pitchFamily="-107" charset="-128"/>
              </a:rPr>
              <a:t>but must ensure never reuse key/counter values, otherwise could break (cf OFB)</a:t>
            </a:r>
            <a:endParaRPr lang="en-AU" smtClean="0">
              <a:ea typeface="ＭＳ Ｐゴシック" pitchFamily="-107"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0" y="228600"/>
            <a:ext cx="3429000" cy="5791200"/>
          </a:xfrm>
        </p:spPr>
        <p:txBody>
          <a:bodyPr/>
          <a:lstStyle/>
          <a:p>
            <a:pPr eaLnBrk="1" hangingPunct="1"/>
            <a:r>
              <a:rPr lang="en-US" smtClean="0">
                <a:ea typeface="ＭＳ Ｐゴシック" pitchFamily="-107" charset="-128"/>
              </a:rPr>
              <a:t>Feedback Character-istics</a:t>
            </a:r>
            <a:endParaRPr lang="en-AU" smtClean="0">
              <a:ea typeface="ＭＳ Ｐゴシック" pitchFamily="-107" charset="-128"/>
            </a:endParaRPr>
          </a:p>
        </p:txBody>
      </p:sp>
      <p:pic>
        <p:nvPicPr>
          <p:cNvPr id="63491" name="Picture 3"/>
          <p:cNvPicPr>
            <a:picLocks noChangeAspect="1"/>
          </p:cNvPicPr>
          <p:nvPr/>
        </p:nvPicPr>
        <p:blipFill>
          <a:blip r:embed="rId3"/>
          <a:srcRect/>
          <a:stretch>
            <a:fillRect/>
          </a:stretch>
        </p:blipFill>
        <p:spPr bwMode="auto">
          <a:xfrm>
            <a:off x="3505200" y="107950"/>
            <a:ext cx="5486400" cy="662463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7813"/>
            <a:ext cx="8229600" cy="1322387"/>
          </a:xfrm>
        </p:spPr>
        <p:txBody>
          <a:bodyPr/>
          <a:lstStyle/>
          <a:p>
            <a:pPr eaLnBrk="1" hangingPunct="1"/>
            <a:r>
              <a:rPr lang="en-US" smtClean="0">
                <a:ea typeface="ＭＳ Ｐゴシック" pitchFamily="-107" charset="-128"/>
              </a:rPr>
              <a:t>XTS-AES Mode</a:t>
            </a:r>
            <a:endParaRPr lang="en-AU" smtClean="0">
              <a:ea typeface="ＭＳ Ｐゴシック" pitchFamily="-107" charset="-128"/>
            </a:endParaRPr>
          </a:p>
        </p:txBody>
      </p:sp>
      <p:sp>
        <p:nvSpPr>
          <p:cNvPr id="105475" name="Rectangle 3"/>
          <p:cNvSpPr>
            <a:spLocks noGrp="1" noChangeArrowheads="1"/>
          </p:cNvSpPr>
          <p:nvPr>
            <p:ph type="body" idx="1"/>
          </p:nvPr>
        </p:nvSpPr>
        <p:spPr>
          <a:xfrm>
            <a:off x="457200" y="1447800"/>
            <a:ext cx="8229600" cy="5029200"/>
          </a:xfrm>
        </p:spPr>
        <p:txBody>
          <a:bodyPr/>
          <a:lstStyle/>
          <a:p>
            <a:pPr eaLnBrk="1" hangingPunct="1"/>
            <a:r>
              <a:rPr lang="en-US" smtClean="0">
                <a:ea typeface="ＭＳ Ｐゴシック" pitchFamily="-107" charset="-128"/>
              </a:rPr>
              <a:t>new mode, for block oriented storage use</a:t>
            </a:r>
          </a:p>
          <a:p>
            <a:pPr lvl="1" eaLnBrk="1" hangingPunct="1"/>
            <a:r>
              <a:rPr lang="en-US" smtClean="0">
                <a:ea typeface="ＭＳ Ｐゴシック" pitchFamily="-107" charset="-128"/>
              </a:rPr>
              <a:t>in IEEE Std 1619-2007</a:t>
            </a:r>
          </a:p>
          <a:p>
            <a:pPr eaLnBrk="1" hangingPunct="1"/>
            <a:r>
              <a:rPr lang="en-US" smtClean="0">
                <a:ea typeface="ＭＳ Ｐゴシック" pitchFamily="-107" charset="-128"/>
              </a:rPr>
              <a:t>concept of tweakable block cipher</a:t>
            </a:r>
          </a:p>
          <a:p>
            <a:pPr eaLnBrk="1" hangingPunct="1"/>
            <a:r>
              <a:rPr lang="en-US" smtClean="0">
                <a:ea typeface="ＭＳ Ｐゴシック" pitchFamily="-107" charset="-128"/>
              </a:rPr>
              <a:t>different requirements to transmitted data</a:t>
            </a:r>
          </a:p>
          <a:p>
            <a:pPr eaLnBrk="1" hangingPunct="1"/>
            <a:r>
              <a:rPr lang="en-US" smtClean="0">
                <a:ea typeface="ＭＳ Ｐゴシック" pitchFamily="-107" charset="-128"/>
              </a:rPr>
              <a:t>uses AES twice for each block</a:t>
            </a:r>
          </a:p>
          <a:p>
            <a:pPr lvl="1" eaLnBrk="1" hangingPunct="1">
              <a:buFont typeface="Wingdings" pitchFamily="2" charset="2"/>
              <a:buNone/>
            </a:pPr>
            <a:r>
              <a:rPr lang="en-AU" smtClean="0">
                <a:latin typeface="Courier New" pitchFamily="49" charset="0"/>
                <a:ea typeface="ＭＳ Ｐゴシック" pitchFamily="-107" charset="-128"/>
              </a:rPr>
              <a:t>T</a:t>
            </a:r>
            <a:r>
              <a:rPr lang="en-AU" baseline="-25000" smtClean="0">
                <a:latin typeface="Courier New" pitchFamily="49" charset="0"/>
                <a:ea typeface="ＭＳ Ｐゴシック" pitchFamily="-107" charset="-128"/>
              </a:rPr>
              <a:t>j</a:t>
            </a:r>
            <a:r>
              <a:rPr lang="en-AU" smtClean="0">
                <a:latin typeface="Courier New" pitchFamily="49" charset="0"/>
                <a:ea typeface="ＭＳ Ｐゴシック" pitchFamily="-107" charset="-128"/>
              </a:rPr>
              <a:t> = E</a:t>
            </a:r>
            <a:r>
              <a:rPr lang="en-AU" baseline="-25000" smtClean="0">
                <a:latin typeface="Courier New" pitchFamily="49" charset="0"/>
                <a:ea typeface="ＭＳ Ｐゴシック" pitchFamily="-107" charset="-128"/>
              </a:rPr>
              <a:t>K2</a:t>
            </a:r>
            <a:r>
              <a:rPr lang="en-AU" smtClean="0">
                <a:latin typeface="Courier New" pitchFamily="49" charset="0"/>
                <a:ea typeface="ＭＳ Ｐゴシック" pitchFamily="-107" charset="-128"/>
              </a:rPr>
              <a:t>(i) XOR α</a:t>
            </a:r>
            <a:r>
              <a:rPr lang="en-AU" baseline="30000" smtClean="0">
                <a:latin typeface="Courier New" pitchFamily="49" charset="0"/>
                <a:ea typeface="ＭＳ Ｐゴシック" pitchFamily="-107" charset="-128"/>
              </a:rPr>
              <a:t>j</a:t>
            </a:r>
            <a:r>
              <a:rPr lang="en-AU" smtClean="0">
                <a:latin typeface="Courier New" pitchFamily="49" charset="0"/>
                <a:ea typeface="ＭＳ Ｐゴシック" pitchFamily="-107" charset="-128"/>
              </a:rPr>
              <a:t> </a:t>
            </a:r>
            <a:endParaRPr lang="en-US" smtClean="0">
              <a:ea typeface="ＭＳ Ｐゴシック" pitchFamily="-107" charset="-128"/>
            </a:endParaRPr>
          </a:p>
          <a:p>
            <a:pPr lvl="1" eaLnBrk="1" hangingPunct="1">
              <a:buFont typeface="Wingdings" pitchFamily="2" charset="2"/>
              <a:buNone/>
            </a:pPr>
            <a:r>
              <a:rPr lang="en-AU" smtClean="0">
                <a:latin typeface="Courier New" pitchFamily="49" charset="0"/>
                <a:ea typeface="ＭＳ Ｐゴシック" pitchFamily="-107" charset="-128"/>
              </a:rPr>
              <a:t>C</a:t>
            </a:r>
            <a:r>
              <a:rPr lang="en-AU" baseline="-25000" smtClean="0">
                <a:latin typeface="Courier New" pitchFamily="49" charset="0"/>
                <a:ea typeface="ＭＳ Ｐゴシック" pitchFamily="-107" charset="-128"/>
              </a:rPr>
              <a:t>j</a:t>
            </a:r>
            <a:r>
              <a:rPr lang="en-AU" smtClean="0">
                <a:latin typeface="Courier New" pitchFamily="49" charset="0"/>
                <a:ea typeface="ＭＳ Ｐゴシック" pitchFamily="-107" charset="-128"/>
              </a:rPr>
              <a:t> = E</a:t>
            </a:r>
            <a:r>
              <a:rPr lang="en-AU" baseline="-25000" smtClean="0">
                <a:latin typeface="Courier New" pitchFamily="49" charset="0"/>
                <a:ea typeface="ＭＳ Ｐゴシック" pitchFamily="-107" charset="-128"/>
              </a:rPr>
              <a:t>K1</a:t>
            </a:r>
            <a:r>
              <a:rPr lang="en-AU" smtClean="0">
                <a:latin typeface="Courier New" pitchFamily="49" charset="0"/>
                <a:ea typeface="ＭＳ Ｐゴシック" pitchFamily="-107" charset="-128"/>
              </a:rPr>
              <a:t>(P</a:t>
            </a:r>
            <a:r>
              <a:rPr lang="en-AU" baseline="-25000" smtClean="0">
                <a:latin typeface="Courier New" pitchFamily="49" charset="0"/>
                <a:ea typeface="ＭＳ Ｐゴシック" pitchFamily="-107" charset="-128"/>
              </a:rPr>
              <a:t>j</a:t>
            </a:r>
            <a:r>
              <a:rPr lang="en-AU" smtClean="0">
                <a:latin typeface="Courier New" pitchFamily="49" charset="0"/>
                <a:ea typeface="ＭＳ Ｐゴシック" pitchFamily="-107" charset="-128"/>
              </a:rPr>
              <a:t> XOR T</a:t>
            </a:r>
            <a:r>
              <a:rPr lang="en-AU" baseline="-25000" smtClean="0">
                <a:latin typeface="Courier New" pitchFamily="49" charset="0"/>
                <a:ea typeface="ＭＳ Ｐゴシック" pitchFamily="-107" charset="-128"/>
              </a:rPr>
              <a:t>j</a:t>
            </a:r>
            <a:r>
              <a:rPr lang="en-AU" smtClean="0">
                <a:latin typeface="Courier New" pitchFamily="49" charset="0"/>
                <a:ea typeface="ＭＳ Ｐゴシック" pitchFamily="-107" charset="-128"/>
              </a:rPr>
              <a:t>) XOR T</a:t>
            </a:r>
            <a:r>
              <a:rPr lang="en-AU" baseline="-25000" smtClean="0">
                <a:latin typeface="Courier New" pitchFamily="49" charset="0"/>
                <a:ea typeface="ＭＳ Ｐゴシック" pitchFamily="-107" charset="-128"/>
              </a:rPr>
              <a:t>j</a:t>
            </a:r>
          </a:p>
          <a:p>
            <a:pPr lvl="1" eaLnBrk="1" hangingPunct="1">
              <a:buFont typeface="Wingdings" pitchFamily="2" charset="2"/>
              <a:buNone/>
            </a:pPr>
            <a:r>
              <a:rPr lang="en-AU" smtClean="0">
                <a:ea typeface="ＭＳ Ｐゴシック" pitchFamily="-107" charset="-128"/>
              </a:rPr>
              <a:t>where </a:t>
            </a:r>
            <a:r>
              <a:rPr lang="en-US" smtClean="0">
                <a:ea typeface="ＭＳ Ｐゴシック" pitchFamily="-107" charset="-128"/>
              </a:rPr>
              <a:t>i</a:t>
            </a:r>
            <a:r>
              <a:rPr lang="en-AU" smtClean="0">
                <a:ea typeface="ＭＳ Ｐゴシック" pitchFamily="-107" charset="-128"/>
              </a:rPr>
              <a:t> is tweak &amp; j is sector no</a:t>
            </a:r>
          </a:p>
          <a:p>
            <a:pPr eaLnBrk="1" hangingPunct="1"/>
            <a:r>
              <a:rPr lang="en-US" smtClean="0">
                <a:ea typeface="ＭＳ Ｐゴシック" pitchFamily="-107" charset="-128"/>
              </a:rPr>
              <a:t>each sector may have multiple blocks</a:t>
            </a:r>
          </a:p>
          <a:p>
            <a:pPr eaLnBrk="1" hangingPunct="1">
              <a:buFont typeface="Wingdings" pitchFamily="2" charset="2"/>
              <a:buNone/>
            </a:pPr>
            <a:r>
              <a:rPr lang="en-AU" smtClean="0">
                <a:latin typeface="Courier New" pitchFamily="49" charset="0"/>
                <a:ea typeface="ＭＳ Ｐゴシック" pitchFamily="-107" charset="-128"/>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0" y="304800"/>
            <a:ext cx="3276600" cy="5818188"/>
          </a:xfrm>
        </p:spPr>
        <p:txBody>
          <a:bodyPr/>
          <a:lstStyle/>
          <a:p>
            <a:pPr eaLnBrk="1" hangingPunct="1"/>
            <a:r>
              <a:rPr lang="en-US" smtClean="0">
                <a:ea typeface="ＭＳ Ｐゴシック" pitchFamily="-107" charset="-128"/>
              </a:rPr>
              <a:t>XTS-AES Mode</a:t>
            </a:r>
            <a:br>
              <a:rPr lang="en-US" smtClean="0">
                <a:ea typeface="ＭＳ Ｐゴシック" pitchFamily="-107" charset="-128"/>
              </a:rPr>
            </a:br>
            <a:r>
              <a:rPr lang="en-US" smtClean="0">
                <a:ea typeface="ＭＳ Ｐゴシック" pitchFamily="-107" charset="-128"/>
              </a:rPr>
              <a:t>per block</a:t>
            </a:r>
            <a:endParaRPr lang="en-AU" smtClean="0">
              <a:ea typeface="ＭＳ Ｐゴシック" pitchFamily="-107" charset="-128"/>
            </a:endParaRPr>
          </a:p>
        </p:txBody>
      </p:sp>
      <p:pic>
        <p:nvPicPr>
          <p:cNvPr id="67587" name="Picture 3"/>
          <p:cNvPicPr>
            <a:picLocks noChangeAspect="1"/>
          </p:cNvPicPr>
          <p:nvPr/>
        </p:nvPicPr>
        <p:blipFill>
          <a:blip r:embed="rId3"/>
          <a:srcRect/>
          <a:stretch>
            <a:fillRect/>
          </a:stretch>
        </p:blipFill>
        <p:spPr bwMode="auto">
          <a:xfrm>
            <a:off x="4191000" y="107950"/>
            <a:ext cx="4437063" cy="66611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0" y="304800"/>
            <a:ext cx="2819400" cy="5818188"/>
          </a:xfrm>
        </p:spPr>
        <p:txBody>
          <a:bodyPr/>
          <a:lstStyle/>
          <a:p>
            <a:pPr eaLnBrk="1" hangingPunct="1"/>
            <a:r>
              <a:rPr lang="en-US" smtClean="0">
                <a:ea typeface="ＭＳ Ｐゴシック" pitchFamily="-107" charset="-128"/>
              </a:rPr>
              <a:t>XTS-AES</a:t>
            </a:r>
            <a:br>
              <a:rPr lang="en-US" smtClean="0">
                <a:ea typeface="ＭＳ Ｐゴシック" pitchFamily="-107" charset="-128"/>
              </a:rPr>
            </a:br>
            <a:r>
              <a:rPr lang="en-US" smtClean="0">
                <a:ea typeface="ＭＳ Ｐゴシック" pitchFamily="-107" charset="-128"/>
              </a:rPr>
              <a:t>Mode</a:t>
            </a:r>
            <a:br>
              <a:rPr lang="en-US" smtClean="0">
                <a:ea typeface="ＭＳ Ｐゴシック" pitchFamily="-107" charset="-128"/>
              </a:rPr>
            </a:br>
            <a:r>
              <a:rPr lang="en-US" smtClean="0">
                <a:ea typeface="ＭＳ Ｐゴシック" pitchFamily="-107" charset="-128"/>
              </a:rPr>
              <a:t>Overview</a:t>
            </a:r>
            <a:endParaRPr lang="en-AU" smtClean="0">
              <a:ea typeface="ＭＳ Ｐゴシック" pitchFamily="-107" charset="-128"/>
            </a:endParaRPr>
          </a:p>
        </p:txBody>
      </p:sp>
      <p:pic>
        <p:nvPicPr>
          <p:cNvPr id="69635" name="Picture 4"/>
          <p:cNvPicPr>
            <a:picLocks noChangeAspect="1"/>
          </p:cNvPicPr>
          <p:nvPr/>
        </p:nvPicPr>
        <p:blipFill>
          <a:blip r:embed="rId3"/>
          <a:srcRect/>
          <a:stretch>
            <a:fillRect/>
          </a:stretch>
        </p:blipFill>
        <p:spPr bwMode="auto">
          <a:xfrm>
            <a:off x="2700338" y="107950"/>
            <a:ext cx="6281737" cy="65738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AU" sz="4000" smtClean="0">
                <a:ea typeface="ＭＳ Ｐゴシック" pitchFamily="-107" charset="-128"/>
              </a:rPr>
              <a:t>Advantages and Limitations of </a:t>
            </a:r>
            <a:r>
              <a:rPr lang="en-US" sz="4000" smtClean="0">
                <a:ea typeface="ＭＳ Ｐゴシック" pitchFamily="-107" charset="-128"/>
              </a:rPr>
              <a:t>XTS-AES</a:t>
            </a:r>
            <a:endParaRPr lang="en-AU" sz="4000" smtClean="0">
              <a:ea typeface="ＭＳ Ｐゴシック" pitchFamily="-107" charset="-128"/>
            </a:endParaRPr>
          </a:p>
        </p:txBody>
      </p:sp>
      <p:sp>
        <p:nvSpPr>
          <p:cNvPr id="108547" name="Rectangle 3"/>
          <p:cNvSpPr>
            <a:spLocks noGrp="1" noChangeArrowheads="1"/>
          </p:cNvSpPr>
          <p:nvPr>
            <p:ph type="body" idx="1"/>
          </p:nvPr>
        </p:nvSpPr>
        <p:spPr/>
        <p:txBody>
          <a:bodyPr/>
          <a:lstStyle/>
          <a:p>
            <a:pPr eaLnBrk="1" hangingPunct="1">
              <a:buFont typeface="Wingdings" pitchFamily="-107" charset="2"/>
              <a:buChar char="Ø"/>
              <a:defRPr/>
            </a:pPr>
            <a:r>
              <a:rPr lang="en-US">
                <a:ea typeface="ＭＳ Ｐゴシック" pitchFamily="-107" charset="-128"/>
                <a:cs typeface="ＭＳ Ｐゴシック" pitchFamily="-107" charset="-128"/>
              </a:rPr>
              <a:t>efficiency</a:t>
            </a:r>
          </a:p>
          <a:p>
            <a:pPr lvl="1" eaLnBrk="1" hangingPunct="1">
              <a:buFont typeface="Wingdings" pitchFamily="-107" charset="2"/>
              <a:buChar char="l"/>
              <a:defRPr/>
            </a:pPr>
            <a:r>
              <a:rPr lang="en-US"/>
              <a:t>can do parallel encryptions in h/w or s/w</a:t>
            </a:r>
          </a:p>
          <a:p>
            <a:pPr lvl="1" eaLnBrk="1" hangingPunct="1">
              <a:buFont typeface="Wingdings" pitchFamily="-107" charset="2"/>
              <a:buChar char="l"/>
              <a:defRPr/>
            </a:pPr>
            <a:r>
              <a:rPr lang="en-US"/>
              <a:t>random access to encrypted data blocks</a:t>
            </a:r>
          </a:p>
          <a:p>
            <a:pPr eaLnBrk="1" hangingPunct="1">
              <a:buFont typeface="Wingdings" pitchFamily="-107" charset="2"/>
              <a:buChar char="Ø"/>
              <a:defRPr/>
            </a:pPr>
            <a:r>
              <a:rPr lang="en-US">
                <a:ea typeface="ＭＳ Ｐゴシック" pitchFamily="-107" charset="-128"/>
                <a:cs typeface="ＭＳ Ｐゴシック" pitchFamily="-107" charset="-128"/>
              </a:rPr>
              <a:t>has both nonce &amp; counter</a:t>
            </a:r>
          </a:p>
          <a:p>
            <a:pPr eaLnBrk="1" hangingPunct="1">
              <a:buFont typeface="Wingdings" pitchFamily="-107" charset="2"/>
              <a:buChar char="Ø"/>
              <a:defRPr/>
            </a:pPr>
            <a:r>
              <a:rPr lang="en-US">
                <a:ea typeface="ＭＳ Ｐゴシック" pitchFamily="-107" charset="-128"/>
                <a:cs typeface="ＭＳ Ｐゴシック" pitchFamily="-107" charset="-128"/>
              </a:rPr>
              <a:t>addresses security concerned related to stored 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itchFamily="-107" charset="-128"/>
              </a:rPr>
              <a:t>Summary</a:t>
            </a:r>
            <a:endParaRPr lang="en-AU" smtClean="0">
              <a:ea typeface="ＭＳ Ｐゴシック" pitchFamily="-107" charset="-128"/>
            </a:endParaRPr>
          </a:p>
        </p:txBody>
      </p:sp>
      <p:sp>
        <p:nvSpPr>
          <p:cNvPr id="45059" name="Rectangle 3"/>
          <p:cNvSpPr>
            <a:spLocks noGrp="1" noChangeArrowheads="1"/>
          </p:cNvSpPr>
          <p:nvPr>
            <p:ph type="body" idx="1"/>
          </p:nvPr>
        </p:nvSpPr>
        <p:spPr/>
        <p:txBody>
          <a:bodyPr/>
          <a:lstStyle/>
          <a:p>
            <a:pPr eaLnBrk="1" hangingPunct="1"/>
            <a:r>
              <a:rPr lang="en-US" smtClean="0">
                <a:ea typeface="ＭＳ Ｐゴシック" pitchFamily="-107" charset="-128"/>
              </a:rPr>
              <a:t>Multiple Encryption &amp; Triple-DES</a:t>
            </a:r>
          </a:p>
          <a:p>
            <a:pPr eaLnBrk="1" hangingPunct="1"/>
            <a:r>
              <a:rPr lang="en-US" smtClean="0">
                <a:ea typeface="ＭＳ Ｐゴシック" pitchFamily="-107" charset="-128"/>
              </a:rPr>
              <a:t>Modes of Operation </a:t>
            </a:r>
          </a:p>
          <a:p>
            <a:pPr lvl="1" eaLnBrk="1" hangingPunct="1"/>
            <a:r>
              <a:rPr lang="en-US" smtClean="0">
                <a:ea typeface="ＭＳ Ｐゴシック" pitchFamily="-107" charset="-128"/>
              </a:rPr>
              <a:t>ECB, CBC, CFB, OFB, CTR, XTS-AES</a:t>
            </a:r>
          </a:p>
          <a:p>
            <a:pPr lvl="1" eaLnBrk="1" hangingPunct="1"/>
            <a:endParaRPr lang="en-AU" smtClean="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ea typeface="ＭＳ Ｐゴシック" pitchFamily="-107" charset="-128"/>
              </a:rPr>
              <a:t>Double-DES?</a:t>
            </a:r>
            <a:endParaRPr lang="en-AU" smtClean="0">
              <a:ea typeface="ＭＳ Ｐゴシック" pitchFamily="-107" charset="-128"/>
            </a:endParaRPr>
          </a:p>
        </p:txBody>
      </p:sp>
      <p:sp>
        <p:nvSpPr>
          <p:cNvPr id="47107" name="Rectangle 3"/>
          <p:cNvSpPr>
            <a:spLocks noGrp="1" noChangeArrowheads="1"/>
          </p:cNvSpPr>
          <p:nvPr>
            <p:ph type="body" idx="1"/>
          </p:nvPr>
        </p:nvSpPr>
        <p:spPr>
          <a:xfrm>
            <a:off x="457200" y="1676400"/>
            <a:ext cx="8229600" cy="4953000"/>
          </a:xfrm>
        </p:spPr>
        <p:txBody>
          <a:bodyPr/>
          <a:lstStyle/>
          <a:p>
            <a:pPr eaLnBrk="1" hangingPunct="1"/>
            <a:r>
              <a:rPr lang="en-US" smtClean="0">
                <a:ea typeface="ＭＳ Ｐゴシック" pitchFamily="-107" charset="-128"/>
              </a:rPr>
              <a:t>could use 2 DES encrypts on each block</a:t>
            </a:r>
          </a:p>
          <a:p>
            <a:pPr lvl="1" eaLnBrk="1" hangingPunct="1"/>
            <a:r>
              <a:rPr lang="en-US" smtClean="0">
                <a:latin typeface="Courier New" pitchFamily="49" charset="0"/>
                <a:ea typeface="ＭＳ Ｐゴシック" pitchFamily="-107" charset="-128"/>
              </a:rPr>
              <a:t>C = E</a:t>
            </a:r>
            <a:r>
              <a:rPr lang="en-US" baseline="-25000" smtClean="0">
                <a:latin typeface="Courier New" pitchFamily="49" charset="0"/>
                <a:ea typeface="ＭＳ Ｐゴシック" pitchFamily="-107" charset="-128"/>
              </a:rPr>
              <a:t>K2</a:t>
            </a:r>
            <a:r>
              <a:rPr lang="en-US" smtClean="0">
                <a:latin typeface="Courier New" pitchFamily="49" charset="0"/>
                <a:ea typeface="ＭＳ Ｐゴシック" pitchFamily="-107" charset="-128"/>
              </a:rPr>
              <a:t>(E</a:t>
            </a:r>
            <a:r>
              <a:rPr lang="en-US" baseline="-25000" smtClean="0">
                <a:latin typeface="Courier New" pitchFamily="49" charset="0"/>
                <a:ea typeface="ＭＳ Ｐゴシック" pitchFamily="-107" charset="-128"/>
              </a:rPr>
              <a:t>K1</a:t>
            </a:r>
            <a:r>
              <a:rPr lang="en-US" smtClean="0">
                <a:latin typeface="Courier New" pitchFamily="49" charset="0"/>
                <a:ea typeface="ＭＳ Ｐゴシック" pitchFamily="-107" charset="-128"/>
              </a:rPr>
              <a:t>(P))</a:t>
            </a:r>
            <a:endParaRPr lang="en-US" smtClean="0">
              <a:ea typeface="ＭＳ Ｐゴシック" pitchFamily="-107" charset="-128"/>
            </a:endParaRPr>
          </a:p>
          <a:p>
            <a:pPr eaLnBrk="1" hangingPunct="1"/>
            <a:r>
              <a:rPr lang="en-US" smtClean="0">
                <a:ea typeface="ＭＳ Ｐゴシック" pitchFamily="-107" charset="-128"/>
              </a:rPr>
              <a:t>issue of reduction to single stage</a:t>
            </a:r>
          </a:p>
          <a:p>
            <a:pPr eaLnBrk="1" hangingPunct="1"/>
            <a:r>
              <a:rPr lang="en-US" smtClean="0">
                <a:ea typeface="ＭＳ Ｐゴシック" pitchFamily="-107" charset="-128"/>
              </a:rPr>
              <a:t>and have “meet-in-the-middle” attack</a:t>
            </a:r>
          </a:p>
          <a:p>
            <a:pPr lvl="1" eaLnBrk="1" hangingPunct="1"/>
            <a:r>
              <a:rPr lang="en-US" smtClean="0">
                <a:ea typeface="ＭＳ Ｐゴシック" pitchFamily="-107" charset="-128"/>
              </a:rPr>
              <a:t>works whenever use a cipher twice</a:t>
            </a:r>
          </a:p>
          <a:p>
            <a:pPr lvl="1" eaLnBrk="1" hangingPunct="1"/>
            <a:r>
              <a:rPr lang="en-US" smtClean="0">
                <a:ea typeface="ＭＳ Ｐゴシック" pitchFamily="-107" charset="-128"/>
              </a:rPr>
              <a:t>since </a:t>
            </a:r>
            <a:r>
              <a:rPr lang="en-US" smtClean="0">
                <a:latin typeface="Courier New" pitchFamily="49" charset="0"/>
                <a:ea typeface="ＭＳ Ｐゴシック" pitchFamily="-107" charset="-128"/>
              </a:rPr>
              <a:t>X = E</a:t>
            </a:r>
            <a:r>
              <a:rPr lang="en-US" baseline="-25000" smtClean="0">
                <a:latin typeface="Courier New" pitchFamily="49" charset="0"/>
                <a:ea typeface="ＭＳ Ｐゴシック" pitchFamily="-107" charset="-128"/>
              </a:rPr>
              <a:t>K1</a:t>
            </a:r>
            <a:r>
              <a:rPr lang="en-US" smtClean="0">
                <a:latin typeface="Courier New" pitchFamily="49" charset="0"/>
                <a:ea typeface="ＭＳ Ｐゴシック" pitchFamily="-107" charset="-128"/>
              </a:rPr>
              <a:t>(P) = D</a:t>
            </a:r>
            <a:r>
              <a:rPr lang="en-US" baseline="-25000" smtClean="0">
                <a:latin typeface="Courier New" pitchFamily="49" charset="0"/>
                <a:ea typeface="ＭＳ Ｐゴシック" pitchFamily="-107" charset="-128"/>
              </a:rPr>
              <a:t>K2</a:t>
            </a:r>
            <a:r>
              <a:rPr lang="en-US" smtClean="0">
                <a:latin typeface="Courier New" pitchFamily="49" charset="0"/>
                <a:ea typeface="ＭＳ Ｐゴシック" pitchFamily="-107" charset="-128"/>
              </a:rPr>
              <a:t>(C)</a:t>
            </a:r>
          </a:p>
          <a:p>
            <a:pPr lvl="1" eaLnBrk="1" hangingPunct="1"/>
            <a:r>
              <a:rPr lang="en-US" smtClean="0">
                <a:ea typeface="ＭＳ Ｐゴシック" pitchFamily="-107" charset="-128"/>
              </a:rPr>
              <a:t>attack by encrypting P with all keys and store</a:t>
            </a:r>
          </a:p>
          <a:p>
            <a:pPr lvl="1" eaLnBrk="1" hangingPunct="1"/>
            <a:r>
              <a:rPr lang="en-US" smtClean="0">
                <a:ea typeface="ＭＳ Ｐゴシック" pitchFamily="-107" charset="-128"/>
              </a:rPr>
              <a:t>then decrypt C with keys and match X value</a:t>
            </a:r>
          </a:p>
          <a:p>
            <a:pPr lvl="1" eaLnBrk="1" hangingPunct="1"/>
            <a:r>
              <a:rPr lang="en-US" smtClean="0">
                <a:ea typeface="ＭＳ Ｐゴシック" pitchFamily="-107" charset="-128"/>
              </a:rPr>
              <a:t>can show takes </a:t>
            </a:r>
            <a:r>
              <a:rPr lang="en-US" smtClean="0">
                <a:latin typeface="Courier New" pitchFamily="49" charset="0"/>
                <a:ea typeface="ＭＳ Ｐゴシック" pitchFamily="-107" charset="-128"/>
              </a:rPr>
              <a:t>O(2</a:t>
            </a:r>
            <a:r>
              <a:rPr lang="en-US" baseline="30000" smtClean="0">
                <a:latin typeface="Courier New" pitchFamily="49" charset="0"/>
                <a:ea typeface="ＭＳ Ｐゴシック" pitchFamily="-107" charset="-128"/>
              </a:rPr>
              <a:t>56</a:t>
            </a:r>
            <a:r>
              <a:rPr lang="en-US" smtClean="0">
                <a:latin typeface="Courier New" pitchFamily="49" charset="0"/>
                <a:ea typeface="ＭＳ Ｐゴシック" pitchFamily="-107" charset="-128"/>
              </a:rPr>
              <a:t>)</a:t>
            </a:r>
            <a:r>
              <a:rPr lang="en-US" smtClean="0">
                <a:ea typeface="ＭＳ Ｐゴシック" pitchFamily="-107" charset="-128"/>
              </a:rPr>
              <a:t> steps</a:t>
            </a:r>
            <a:endParaRPr lang="en-AU" smtClean="0">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ea typeface="ＭＳ Ｐゴシック" pitchFamily="-107" charset="-128"/>
              </a:rPr>
              <a:t>Triple-DES with Two-Keys</a:t>
            </a:r>
            <a:endParaRPr lang="en-AU" smtClean="0">
              <a:ea typeface="ＭＳ Ｐゴシック" pitchFamily="-107" charset="-128"/>
            </a:endParaRPr>
          </a:p>
        </p:txBody>
      </p:sp>
      <p:sp>
        <p:nvSpPr>
          <p:cNvPr id="48131" name="Rectangle 3"/>
          <p:cNvSpPr>
            <a:spLocks noGrp="1" noChangeArrowheads="1"/>
          </p:cNvSpPr>
          <p:nvPr>
            <p:ph type="body" idx="1"/>
          </p:nvPr>
        </p:nvSpPr>
        <p:spPr>
          <a:xfrm>
            <a:off x="457200" y="1676400"/>
            <a:ext cx="8229600" cy="4876800"/>
          </a:xfrm>
        </p:spPr>
        <p:txBody>
          <a:bodyPr/>
          <a:lstStyle/>
          <a:p>
            <a:pPr eaLnBrk="1" hangingPunct="1">
              <a:lnSpc>
                <a:spcPct val="90000"/>
              </a:lnSpc>
            </a:pPr>
            <a:r>
              <a:rPr lang="en-US" smtClean="0">
                <a:ea typeface="ＭＳ Ｐゴシック" pitchFamily="-107" charset="-128"/>
              </a:rPr>
              <a:t>hence must use 3 encryptions</a:t>
            </a:r>
          </a:p>
          <a:p>
            <a:pPr lvl="1" eaLnBrk="1" hangingPunct="1">
              <a:lnSpc>
                <a:spcPct val="90000"/>
              </a:lnSpc>
            </a:pPr>
            <a:r>
              <a:rPr lang="en-US" smtClean="0">
                <a:ea typeface="ＭＳ Ｐゴシック" pitchFamily="-107" charset="-128"/>
              </a:rPr>
              <a:t>would seem to need 3 distinct keys</a:t>
            </a:r>
          </a:p>
          <a:p>
            <a:pPr eaLnBrk="1" hangingPunct="1">
              <a:lnSpc>
                <a:spcPct val="90000"/>
              </a:lnSpc>
            </a:pPr>
            <a:r>
              <a:rPr lang="en-US" smtClean="0">
                <a:ea typeface="ＭＳ Ｐゴシック" pitchFamily="-107" charset="-128"/>
              </a:rPr>
              <a:t>but can use 2 keys with E-D-E sequence</a:t>
            </a:r>
          </a:p>
          <a:p>
            <a:pPr lvl="1" eaLnBrk="1" hangingPunct="1">
              <a:lnSpc>
                <a:spcPct val="90000"/>
              </a:lnSpc>
            </a:pPr>
            <a:r>
              <a:rPr lang="en-US" smtClean="0">
                <a:latin typeface="Courier New" pitchFamily="49" charset="0"/>
                <a:ea typeface="ＭＳ Ｐゴシック" pitchFamily="-107" charset="-128"/>
              </a:rPr>
              <a:t>C = E</a:t>
            </a:r>
            <a:r>
              <a:rPr lang="en-US" baseline="-25000" smtClean="0">
                <a:latin typeface="Courier New" pitchFamily="49" charset="0"/>
                <a:ea typeface="ＭＳ Ｐゴシック" pitchFamily="-107" charset="-128"/>
              </a:rPr>
              <a:t>K1</a:t>
            </a:r>
            <a:r>
              <a:rPr lang="en-US" smtClean="0">
                <a:latin typeface="Courier New" pitchFamily="49" charset="0"/>
                <a:ea typeface="ＭＳ Ｐゴシック" pitchFamily="-107" charset="-128"/>
              </a:rPr>
              <a:t>(D</a:t>
            </a:r>
            <a:r>
              <a:rPr lang="en-US" baseline="-25000" smtClean="0">
                <a:latin typeface="Courier New" pitchFamily="49" charset="0"/>
                <a:ea typeface="ＭＳ Ｐゴシック" pitchFamily="-107" charset="-128"/>
              </a:rPr>
              <a:t>K2</a:t>
            </a:r>
            <a:r>
              <a:rPr lang="en-US" smtClean="0">
                <a:latin typeface="Courier New" pitchFamily="49" charset="0"/>
                <a:ea typeface="ＭＳ Ｐゴシック" pitchFamily="-107" charset="-128"/>
              </a:rPr>
              <a:t>(E</a:t>
            </a:r>
            <a:r>
              <a:rPr lang="en-US" baseline="-25000" smtClean="0">
                <a:latin typeface="Courier New" pitchFamily="49" charset="0"/>
                <a:ea typeface="ＭＳ Ｐゴシック" pitchFamily="-107" charset="-128"/>
              </a:rPr>
              <a:t>K1</a:t>
            </a:r>
            <a:r>
              <a:rPr lang="en-US" smtClean="0">
                <a:latin typeface="Courier New" pitchFamily="49" charset="0"/>
                <a:ea typeface="ＭＳ Ｐゴシック" pitchFamily="-107" charset="-128"/>
              </a:rPr>
              <a:t>(P)))</a:t>
            </a:r>
            <a:endParaRPr lang="en-US" smtClean="0">
              <a:ea typeface="ＭＳ Ｐゴシック" pitchFamily="-107" charset="-128"/>
            </a:endParaRPr>
          </a:p>
          <a:p>
            <a:pPr lvl="1" eaLnBrk="1" hangingPunct="1">
              <a:lnSpc>
                <a:spcPct val="90000"/>
              </a:lnSpc>
            </a:pPr>
            <a:r>
              <a:rPr lang="en-US" smtClean="0">
                <a:ea typeface="ＭＳ Ｐゴシック" pitchFamily="-107" charset="-128"/>
              </a:rPr>
              <a:t>nb encrypt &amp; decrypt equivalent in security</a:t>
            </a:r>
          </a:p>
          <a:p>
            <a:pPr lvl="1" eaLnBrk="1" hangingPunct="1">
              <a:lnSpc>
                <a:spcPct val="90000"/>
              </a:lnSpc>
            </a:pPr>
            <a:r>
              <a:rPr lang="en-US" smtClean="0">
                <a:ea typeface="ＭＳ Ｐゴシック" pitchFamily="-107" charset="-128"/>
              </a:rPr>
              <a:t>if </a:t>
            </a:r>
            <a:r>
              <a:rPr lang="en-US" smtClean="0">
                <a:latin typeface="Courier New" pitchFamily="49" charset="0"/>
                <a:ea typeface="ＭＳ Ｐゴシック" pitchFamily="-107" charset="-128"/>
              </a:rPr>
              <a:t>K1=K2</a:t>
            </a:r>
            <a:r>
              <a:rPr lang="en-US" smtClean="0">
                <a:ea typeface="ＭＳ Ｐゴシック" pitchFamily="-107" charset="-128"/>
              </a:rPr>
              <a:t> then can work with single DES</a:t>
            </a:r>
          </a:p>
          <a:p>
            <a:pPr eaLnBrk="1" hangingPunct="1">
              <a:lnSpc>
                <a:spcPct val="90000"/>
              </a:lnSpc>
            </a:pPr>
            <a:r>
              <a:rPr lang="en-US" smtClean="0">
                <a:ea typeface="ＭＳ Ｐゴシック" pitchFamily="-107" charset="-128"/>
              </a:rPr>
              <a:t>standardized in ANSI X9.17 &amp; ISO8732</a:t>
            </a:r>
          </a:p>
          <a:p>
            <a:pPr eaLnBrk="1" hangingPunct="1">
              <a:lnSpc>
                <a:spcPct val="90000"/>
              </a:lnSpc>
            </a:pPr>
            <a:r>
              <a:rPr lang="en-US" smtClean="0">
                <a:ea typeface="ＭＳ Ｐゴシック" pitchFamily="-107" charset="-128"/>
              </a:rPr>
              <a:t>no current known practical attacks</a:t>
            </a:r>
          </a:p>
          <a:p>
            <a:pPr lvl="1" eaLnBrk="1" hangingPunct="1">
              <a:lnSpc>
                <a:spcPct val="90000"/>
              </a:lnSpc>
            </a:pPr>
            <a:r>
              <a:rPr lang="en-US" smtClean="0">
                <a:ea typeface="ＭＳ Ｐゴシック" pitchFamily="-107" charset="-128"/>
              </a:rPr>
              <a:t>several proposed impractical attacks might become basis of future attacks</a:t>
            </a:r>
          </a:p>
          <a:p>
            <a:pPr eaLnBrk="1" hangingPunct="1">
              <a:lnSpc>
                <a:spcPct val="90000"/>
              </a:lnSpc>
            </a:pPr>
            <a:endParaRPr lang="en-AU" smtClean="0">
              <a:ea typeface="ＭＳ Ｐゴシック" pitchFamily="-107"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ea typeface="ＭＳ Ｐゴシック" pitchFamily="-107" charset="-128"/>
              </a:rPr>
              <a:t>Triple-DES with Three-Keys</a:t>
            </a:r>
            <a:endParaRPr lang="en-AU" smtClean="0">
              <a:ea typeface="ＭＳ Ｐゴシック" pitchFamily="-107" charset="-128"/>
            </a:endParaRPr>
          </a:p>
        </p:txBody>
      </p:sp>
      <p:sp>
        <p:nvSpPr>
          <p:cNvPr id="50179" name="Rectangle 3"/>
          <p:cNvSpPr>
            <a:spLocks noGrp="1" noChangeArrowheads="1"/>
          </p:cNvSpPr>
          <p:nvPr>
            <p:ph type="body" idx="1"/>
          </p:nvPr>
        </p:nvSpPr>
        <p:spPr/>
        <p:txBody>
          <a:bodyPr/>
          <a:lstStyle/>
          <a:p>
            <a:pPr eaLnBrk="1" hangingPunct="1"/>
            <a:r>
              <a:rPr lang="en-US" dirty="0" smtClean="0">
                <a:ea typeface="ＭＳ Ｐゴシック" pitchFamily="-107" charset="-128"/>
              </a:rPr>
              <a:t>although </a:t>
            </a:r>
            <a:r>
              <a:rPr lang="en-US" dirty="0" smtClean="0">
                <a:ea typeface="ＭＳ Ｐゴシック" pitchFamily="-107" charset="-128"/>
              </a:rPr>
              <a:t>there are </a:t>
            </a:r>
            <a:r>
              <a:rPr lang="en-US" dirty="0" smtClean="0">
                <a:ea typeface="ＭＳ Ｐゴシック" pitchFamily="-107" charset="-128"/>
              </a:rPr>
              <a:t>no practical attacks on two-key Triple-DES have some indications</a:t>
            </a:r>
          </a:p>
          <a:p>
            <a:pPr eaLnBrk="1" hangingPunct="1"/>
            <a:r>
              <a:rPr lang="en-US" dirty="0" smtClean="0">
                <a:ea typeface="ＭＳ Ｐゴシック" pitchFamily="-107" charset="-128"/>
              </a:rPr>
              <a:t>can use Triple-DES with Three-Keys to avoid even these</a:t>
            </a:r>
          </a:p>
          <a:p>
            <a:pPr lvl="1" eaLnBrk="1" hangingPunct="1"/>
            <a:r>
              <a:rPr lang="en-US" dirty="0" smtClean="0">
                <a:latin typeface="Courier New" pitchFamily="49" charset="0"/>
                <a:ea typeface="ＭＳ Ｐゴシック" pitchFamily="-107" charset="-128"/>
              </a:rPr>
              <a:t>C = E</a:t>
            </a:r>
            <a:r>
              <a:rPr lang="en-US" baseline="-25000" dirty="0" smtClean="0">
                <a:latin typeface="Courier New" pitchFamily="49" charset="0"/>
                <a:ea typeface="ＭＳ Ｐゴシック" pitchFamily="-107" charset="-128"/>
              </a:rPr>
              <a:t>K3</a:t>
            </a:r>
            <a:r>
              <a:rPr lang="en-US" dirty="0" smtClean="0">
                <a:latin typeface="Courier New" pitchFamily="49" charset="0"/>
                <a:ea typeface="ＭＳ Ｐゴシック" pitchFamily="-107" charset="-128"/>
              </a:rPr>
              <a:t>(D</a:t>
            </a:r>
            <a:r>
              <a:rPr lang="en-US" baseline="-25000" dirty="0" smtClean="0">
                <a:latin typeface="Courier New" pitchFamily="49" charset="0"/>
                <a:ea typeface="ＭＳ Ｐゴシック" pitchFamily="-107" charset="-128"/>
              </a:rPr>
              <a:t>K2</a:t>
            </a:r>
            <a:r>
              <a:rPr lang="en-US" dirty="0" smtClean="0">
                <a:latin typeface="Courier New" pitchFamily="49" charset="0"/>
                <a:ea typeface="ＭＳ Ｐゴシック" pitchFamily="-107" charset="-128"/>
              </a:rPr>
              <a:t>(E</a:t>
            </a:r>
            <a:r>
              <a:rPr lang="en-US" baseline="-25000" dirty="0" smtClean="0">
                <a:latin typeface="Courier New" pitchFamily="49" charset="0"/>
                <a:ea typeface="ＭＳ Ｐゴシック" pitchFamily="-107" charset="-128"/>
              </a:rPr>
              <a:t>K1</a:t>
            </a:r>
            <a:r>
              <a:rPr lang="en-US" dirty="0" smtClean="0">
                <a:latin typeface="Courier New" pitchFamily="49" charset="0"/>
                <a:ea typeface="ＭＳ Ｐゴシック" pitchFamily="-107" charset="-128"/>
              </a:rPr>
              <a:t>(P)))</a:t>
            </a:r>
            <a:endParaRPr lang="en-US" dirty="0" smtClean="0">
              <a:ea typeface="ＭＳ Ｐゴシック" pitchFamily="-107" charset="-128"/>
            </a:endParaRPr>
          </a:p>
          <a:p>
            <a:pPr eaLnBrk="1" hangingPunct="1"/>
            <a:r>
              <a:rPr lang="en-US" dirty="0" smtClean="0">
                <a:ea typeface="ＭＳ Ｐゴシック" pitchFamily="-107" charset="-128"/>
              </a:rPr>
              <a:t>has been adopted by some Internet applications, </a:t>
            </a:r>
            <a:r>
              <a:rPr lang="en-US" dirty="0" err="1" smtClean="0">
                <a:ea typeface="ＭＳ Ｐゴシック" pitchFamily="-107" charset="-128"/>
              </a:rPr>
              <a:t>eg</a:t>
            </a:r>
            <a:r>
              <a:rPr lang="en-US" dirty="0" smtClean="0">
                <a:ea typeface="ＭＳ Ｐゴシック" pitchFamily="-107" charset="-128"/>
              </a:rPr>
              <a:t> PGP, S/MIME</a:t>
            </a:r>
            <a:endParaRPr lang="en-AU" dirty="0" smtClean="0">
              <a:ea typeface="ＭＳ Ｐゴシック" pitchFamily="-107"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ea typeface="ＭＳ Ｐゴシック" pitchFamily="-107" charset="-128"/>
              </a:rPr>
              <a:t>Modes of Operation</a:t>
            </a:r>
            <a:endParaRPr lang="en-AU" smtClean="0">
              <a:ea typeface="ＭＳ Ｐゴシック" pitchFamily="-107" charset="-128"/>
            </a:endParaRPr>
          </a:p>
        </p:txBody>
      </p:sp>
      <p:sp>
        <p:nvSpPr>
          <p:cNvPr id="78851" name="Rectangle 3"/>
          <p:cNvSpPr>
            <a:spLocks noGrp="1" noChangeArrowheads="1"/>
          </p:cNvSpPr>
          <p:nvPr>
            <p:ph type="body" idx="1"/>
          </p:nvPr>
        </p:nvSpPr>
        <p:spPr>
          <a:xfrm>
            <a:off x="457200" y="1676400"/>
            <a:ext cx="8229600" cy="4876800"/>
          </a:xfrm>
        </p:spPr>
        <p:txBody>
          <a:bodyPr/>
          <a:lstStyle/>
          <a:p>
            <a:pPr eaLnBrk="1" hangingPunct="1"/>
            <a:r>
              <a:rPr lang="en-AU" smtClean="0">
                <a:ea typeface="ＭＳ Ｐゴシック" pitchFamily="-107" charset="-128"/>
              </a:rPr>
              <a:t>block ciphers encrypt fixed size blocks</a:t>
            </a:r>
          </a:p>
          <a:p>
            <a:pPr lvl="1" eaLnBrk="1" hangingPunct="1"/>
            <a:r>
              <a:rPr lang="en-AU" smtClean="0">
                <a:ea typeface="ＭＳ Ｐゴシック" pitchFamily="-107" charset="-128"/>
              </a:rPr>
              <a:t>eg. DES encrypts 64-bit blocks with 56-bit key </a:t>
            </a:r>
          </a:p>
          <a:p>
            <a:pPr eaLnBrk="1" hangingPunct="1"/>
            <a:r>
              <a:rPr lang="en-AU" smtClean="0">
                <a:ea typeface="ＭＳ Ｐゴシック" pitchFamily="-107" charset="-128"/>
              </a:rPr>
              <a:t>need some way to en/decrypt arbitrary amounts of data in practise</a:t>
            </a:r>
          </a:p>
          <a:p>
            <a:pPr eaLnBrk="1" hangingPunct="1"/>
            <a:r>
              <a:rPr lang="en-US" smtClean="0">
                <a:ea typeface="ＭＳ Ｐゴシック" pitchFamily="-107" charset="-128"/>
              </a:rPr>
              <a:t>NIST SP 800-38A</a:t>
            </a:r>
            <a:r>
              <a:rPr lang="en-AU" smtClean="0">
                <a:ea typeface="ＭＳ Ｐゴシック" pitchFamily="-107" charset="-128"/>
              </a:rPr>
              <a:t> defines 5 modes</a:t>
            </a:r>
            <a:endParaRPr lang="en-AU" b="1" smtClean="0">
              <a:ea typeface="ＭＳ Ｐゴシック" pitchFamily="-107" charset="-128"/>
            </a:endParaRPr>
          </a:p>
          <a:p>
            <a:pPr eaLnBrk="1" hangingPunct="1"/>
            <a:r>
              <a:rPr lang="en-US" smtClean="0">
                <a:ea typeface="ＭＳ Ｐゴシック" pitchFamily="-107" charset="-128"/>
              </a:rPr>
              <a:t>have </a:t>
            </a:r>
            <a:r>
              <a:rPr lang="en-US" b="1" smtClean="0">
                <a:ea typeface="ＭＳ Ｐゴシック" pitchFamily="-107" charset="-128"/>
              </a:rPr>
              <a:t>block</a:t>
            </a:r>
            <a:r>
              <a:rPr lang="en-US" smtClean="0">
                <a:ea typeface="ＭＳ Ｐゴシック" pitchFamily="-107" charset="-128"/>
              </a:rPr>
              <a:t> and </a:t>
            </a:r>
            <a:r>
              <a:rPr lang="en-US" b="1" smtClean="0">
                <a:ea typeface="ＭＳ Ｐゴシック" pitchFamily="-107" charset="-128"/>
              </a:rPr>
              <a:t>stream</a:t>
            </a:r>
            <a:r>
              <a:rPr lang="en-US" smtClean="0">
                <a:ea typeface="ＭＳ Ｐゴシック" pitchFamily="-107" charset="-128"/>
              </a:rPr>
              <a:t> modes</a:t>
            </a:r>
          </a:p>
          <a:p>
            <a:pPr eaLnBrk="1" hangingPunct="1"/>
            <a:r>
              <a:rPr lang="en-US" smtClean="0">
                <a:ea typeface="ＭＳ Ｐゴシック" pitchFamily="-107" charset="-128"/>
              </a:rPr>
              <a:t>to cover a wide variety of applications</a:t>
            </a:r>
          </a:p>
          <a:p>
            <a:pPr eaLnBrk="1" hangingPunct="1"/>
            <a:r>
              <a:rPr lang="en-US" smtClean="0">
                <a:ea typeface="ＭＳ Ｐゴシック" pitchFamily="-107" charset="-128"/>
              </a:rPr>
              <a:t>can be used with any block cipher</a:t>
            </a:r>
            <a:endParaRPr lang="en-AU" smtClean="0">
              <a:ea typeface="ＭＳ Ｐゴシック" pitchFamily="-107"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Electronic Codebook Book (ECB)</a:t>
            </a:r>
          </a:p>
        </p:txBody>
      </p:sp>
      <p:sp>
        <p:nvSpPr>
          <p:cNvPr id="80899" name="Rectangle 3"/>
          <p:cNvSpPr>
            <a:spLocks noGrp="1" noChangeArrowheads="1"/>
          </p:cNvSpPr>
          <p:nvPr>
            <p:ph type="body" idx="1"/>
          </p:nvPr>
        </p:nvSpPr>
        <p:spPr>
          <a:xfrm>
            <a:off x="457200" y="1600200"/>
            <a:ext cx="8229600" cy="4852988"/>
          </a:xfrm>
        </p:spPr>
        <p:txBody>
          <a:bodyPr/>
          <a:lstStyle/>
          <a:p>
            <a:pPr eaLnBrk="1" hangingPunct="1"/>
            <a:r>
              <a:rPr lang="en-AU" smtClean="0">
                <a:ea typeface="ＭＳ Ｐゴシック" pitchFamily="-107" charset="-128"/>
              </a:rPr>
              <a:t>message is broken into independent blocks which are encrypted </a:t>
            </a:r>
          </a:p>
          <a:p>
            <a:pPr eaLnBrk="1" hangingPunct="1"/>
            <a:r>
              <a:rPr lang="en-AU" smtClean="0">
                <a:ea typeface="ＭＳ Ｐゴシック" pitchFamily="-107" charset="-128"/>
              </a:rPr>
              <a:t>each block is a value which is substituted, like a codebook, hence name </a:t>
            </a:r>
          </a:p>
          <a:p>
            <a:pPr eaLnBrk="1" hangingPunct="1"/>
            <a:r>
              <a:rPr lang="en-AU" smtClean="0">
                <a:ea typeface="ＭＳ Ｐゴシック" pitchFamily="-107" charset="-128"/>
              </a:rPr>
              <a:t>each block is encoded independently of the other blocks </a:t>
            </a:r>
          </a:p>
          <a:p>
            <a:pPr lvl="1" eaLnBrk="1" hangingPunct="1">
              <a:buFont typeface="Wingdings" pitchFamily="2" charset="2"/>
              <a:buNone/>
            </a:pPr>
            <a:r>
              <a:rPr lang="en-AU" smtClean="0">
                <a:latin typeface="Courier New" pitchFamily="49" charset="0"/>
                <a:ea typeface="ＭＳ Ｐゴシック" pitchFamily="-107" charset="-128"/>
              </a:rPr>
              <a:t>C</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 = E</a:t>
            </a:r>
            <a:r>
              <a:rPr lang="en-AU" baseline="-25000" smtClean="0">
                <a:latin typeface="Courier New" pitchFamily="49" charset="0"/>
                <a:ea typeface="ＭＳ Ｐゴシック" pitchFamily="-107" charset="-128"/>
              </a:rPr>
              <a:t>K</a:t>
            </a:r>
            <a:r>
              <a:rPr lang="en-AU" smtClean="0">
                <a:latin typeface="Courier New" pitchFamily="49" charset="0"/>
                <a:ea typeface="ＭＳ Ｐゴシック" pitchFamily="-107" charset="-128"/>
              </a:rPr>
              <a:t>(P</a:t>
            </a:r>
            <a:r>
              <a:rPr lang="en-AU" baseline="-25000" smtClean="0">
                <a:latin typeface="Courier New" pitchFamily="49" charset="0"/>
                <a:ea typeface="ＭＳ Ｐゴシック" pitchFamily="-107" charset="-128"/>
              </a:rPr>
              <a:t>i</a:t>
            </a:r>
            <a:r>
              <a:rPr lang="en-AU" smtClean="0">
                <a:latin typeface="Courier New" pitchFamily="49" charset="0"/>
                <a:ea typeface="ＭＳ Ｐゴシック" pitchFamily="-107" charset="-128"/>
              </a:rPr>
              <a:t>)</a:t>
            </a:r>
            <a:endParaRPr lang="en-AU" smtClean="0">
              <a:ea typeface="ＭＳ Ｐゴシック" pitchFamily="-107" charset="-128"/>
            </a:endParaRPr>
          </a:p>
          <a:p>
            <a:pPr eaLnBrk="1" hangingPunct="1"/>
            <a:r>
              <a:rPr lang="en-US" smtClean="0">
                <a:ea typeface="ＭＳ Ｐゴシック" pitchFamily="-107" charset="-128"/>
              </a:rPr>
              <a:t>uses: secure transmission of single values		</a:t>
            </a:r>
            <a:endParaRPr lang="en-AU" smtClean="0">
              <a:ea typeface="ＭＳ Ｐゴシック" pitchFamily="-107"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228600"/>
            <a:ext cx="2667000" cy="5970588"/>
          </a:xfrm>
        </p:spPr>
        <p:txBody>
          <a:bodyPr/>
          <a:lstStyle/>
          <a:p>
            <a:pPr eaLnBrk="1" hangingPunct="1">
              <a:defRPr/>
            </a:pPr>
            <a:r>
              <a:rPr lang="en-AU" sz="4000">
                <a:ea typeface="ＭＳ Ｐゴシック" pitchFamily="-107" charset="-128"/>
                <a:cs typeface="ＭＳ Ｐゴシック" pitchFamily="-107" charset="-128"/>
              </a:rPr>
              <a:t>Electronic Codebook Book (ECB)</a:t>
            </a:r>
          </a:p>
        </p:txBody>
      </p:sp>
      <p:pic>
        <p:nvPicPr>
          <p:cNvPr id="30723" name="Picture 6"/>
          <p:cNvPicPr>
            <a:picLocks noChangeAspect="1"/>
          </p:cNvPicPr>
          <p:nvPr/>
        </p:nvPicPr>
        <p:blipFill>
          <a:blip r:embed="rId3"/>
          <a:srcRect/>
          <a:stretch>
            <a:fillRect/>
          </a:stretch>
        </p:blipFill>
        <p:spPr bwMode="auto">
          <a:xfrm>
            <a:off x="2743200" y="457200"/>
            <a:ext cx="6196013" cy="61642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8600" y="277813"/>
            <a:ext cx="8686800" cy="1139825"/>
          </a:xfrm>
        </p:spPr>
        <p:txBody>
          <a:bodyPr/>
          <a:lstStyle/>
          <a:p>
            <a:pPr eaLnBrk="1" hangingPunct="1">
              <a:defRPr/>
            </a:pPr>
            <a:r>
              <a:rPr lang="en-AU" sz="4000">
                <a:ea typeface="ＭＳ Ｐゴシック" pitchFamily="-107" charset="-128"/>
                <a:cs typeface="ＭＳ Ｐゴシック" pitchFamily="-107" charset="-128"/>
              </a:rPr>
              <a:t>Advantages and Limitations of ECB</a:t>
            </a:r>
          </a:p>
        </p:txBody>
      </p:sp>
      <p:sp>
        <p:nvSpPr>
          <p:cNvPr id="84995" name="Rectangle 3"/>
          <p:cNvSpPr>
            <a:spLocks noGrp="1" noChangeArrowheads="1"/>
          </p:cNvSpPr>
          <p:nvPr>
            <p:ph type="body" idx="1"/>
          </p:nvPr>
        </p:nvSpPr>
        <p:spPr>
          <a:xfrm>
            <a:off x="457200" y="1676400"/>
            <a:ext cx="8686800" cy="4454525"/>
          </a:xfrm>
        </p:spPr>
        <p:txBody>
          <a:bodyPr/>
          <a:lstStyle/>
          <a:p>
            <a:pPr eaLnBrk="1" hangingPunct="1">
              <a:lnSpc>
                <a:spcPct val="90000"/>
              </a:lnSpc>
              <a:buFont typeface="Wingdings" pitchFamily="-107" charset="2"/>
              <a:buChar char="Ø"/>
              <a:defRPr/>
            </a:pPr>
            <a:r>
              <a:rPr lang="en-AU" dirty="0">
                <a:ea typeface="ＭＳ Ｐゴシック" pitchFamily="-107" charset="-128"/>
                <a:cs typeface="ＭＳ Ｐゴシック" pitchFamily="-107" charset="-128"/>
              </a:rPr>
              <a:t>message repetitions may show in </a:t>
            </a:r>
            <a:r>
              <a:rPr lang="en-AU" dirty="0" err="1">
                <a:ea typeface="ＭＳ Ｐゴシック" pitchFamily="-107" charset="-128"/>
                <a:cs typeface="ＭＳ Ｐゴシック" pitchFamily="-107" charset="-128"/>
              </a:rPr>
              <a:t>ciphertext</a:t>
            </a:r>
            <a:r>
              <a:rPr lang="en-AU" dirty="0">
                <a:ea typeface="ＭＳ Ｐゴシック" pitchFamily="-107" charset="-128"/>
                <a:cs typeface="ＭＳ Ｐゴシック" pitchFamily="-107" charset="-128"/>
              </a:rPr>
              <a:t> </a:t>
            </a:r>
          </a:p>
          <a:p>
            <a:pPr lvl="1" eaLnBrk="1" hangingPunct="1">
              <a:lnSpc>
                <a:spcPct val="90000"/>
              </a:lnSpc>
              <a:buFont typeface="Wingdings" pitchFamily="-107" charset="2"/>
              <a:buChar char="l"/>
              <a:defRPr/>
            </a:pPr>
            <a:r>
              <a:rPr lang="en-AU" dirty="0"/>
              <a:t>if aligned with message block </a:t>
            </a:r>
          </a:p>
          <a:p>
            <a:pPr lvl="1" eaLnBrk="1" hangingPunct="1">
              <a:lnSpc>
                <a:spcPct val="90000"/>
              </a:lnSpc>
              <a:buFont typeface="Wingdings" pitchFamily="-107" charset="2"/>
              <a:buChar char="l"/>
              <a:defRPr/>
            </a:pPr>
            <a:r>
              <a:rPr lang="en-AU" dirty="0"/>
              <a:t>particularly with data such </a:t>
            </a:r>
            <a:r>
              <a:rPr lang="en-AU" dirty="0" smtClean="0"/>
              <a:t>as graphics </a:t>
            </a:r>
            <a:endParaRPr lang="en-AU" dirty="0"/>
          </a:p>
          <a:p>
            <a:pPr lvl="1" eaLnBrk="1" hangingPunct="1">
              <a:lnSpc>
                <a:spcPct val="90000"/>
              </a:lnSpc>
              <a:buFont typeface="Wingdings" pitchFamily="-107" charset="2"/>
              <a:buChar char="l"/>
              <a:defRPr/>
            </a:pPr>
            <a:r>
              <a:rPr lang="en-AU" dirty="0"/>
              <a:t>or with messages that change very little, which become a code-book analysis problem </a:t>
            </a:r>
          </a:p>
          <a:p>
            <a:pPr eaLnBrk="1" hangingPunct="1">
              <a:lnSpc>
                <a:spcPct val="90000"/>
              </a:lnSpc>
              <a:buFont typeface="Wingdings" pitchFamily="-107" charset="2"/>
              <a:buChar char="Ø"/>
              <a:defRPr/>
            </a:pPr>
            <a:r>
              <a:rPr lang="en-AU" dirty="0">
                <a:ea typeface="ＭＳ Ｐゴシック" pitchFamily="-107" charset="-128"/>
                <a:cs typeface="ＭＳ Ｐゴシック" pitchFamily="-107" charset="-128"/>
              </a:rPr>
              <a:t>weakness is due to the encrypted message blocks being independent </a:t>
            </a:r>
          </a:p>
          <a:p>
            <a:pPr eaLnBrk="1" hangingPunct="1">
              <a:lnSpc>
                <a:spcPct val="90000"/>
              </a:lnSpc>
              <a:buFont typeface="Wingdings" pitchFamily="-107" charset="2"/>
              <a:buChar char="Ø"/>
              <a:defRPr/>
            </a:pPr>
            <a:r>
              <a:rPr lang="en-AU" dirty="0">
                <a:ea typeface="ＭＳ Ｐゴシック" pitchFamily="-107" charset="-128"/>
                <a:cs typeface="ＭＳ Ｐゴシック" pitchFamily="-107" charset="-128"/>
              </a:rPr>
              <a:t>main use is sending a few blocks of data </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2436</TotalTime>
  <Words>4448</Words>
  <Application>Microsoft Macintosh PowerPoint</Application>
  <PresentationFormat>On-screen Show (4:3)</PresentationFormat>
  <Paragraphs>238</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Courier New</vt:lpstr>
      <vt:lpstr>ＭＳ Ｐゴシック</vt:lpstr>
      <vt:lpstr>Times-Roman</vt:lpstr>
      <vt:lpstr>Wingdings</vt:lpstr>
      <vt:lpstr>Arial</vt:lpstr>
      <vt:lpstr>ch01</vt:lpstr>
      <vt:lpstr>Block Cipher Operation</vt:lpstr>
      <vt:lpstr>Multiple Encryption &amp; DES</vt:lpstr>
      <vt:lpstr>Double-DES?</vt:lpstr>
      <vt:lpstr>Triple-DES with Two-Keys</vt:lpstr>
      <vt:lpstr>Triple-DES with Three-Keys</vt:lpstr>
      <vt:lpstr>Modes of Operation</vt:lpstr>
      <vt:lpstr>Electronic Codebook Book (ECB)</vt:lpstr>
      <vt:lpstr>Electronic Codebook Book (ECB)</vt:lpstr>
      <vt:lpstr>Advantages and Limitations of ECB</vt:lpstr>
      <vt:lpstr>Cipher Block Chaining (CBC) </vt:lpstr>
      <vt:lpstr>Cipher Block Chaining (CBC)</vt:lpstr>
      <vt:lpstr>Message Padding</vt:lpstr>
      <vt:lpstr>Advantages and Limitations of CBC</vt:lpstr>
      <vt:lpstr>Stream Modes of Operation</vt:lpstr>
      <vt:lpstr>Cipher FeedBack (CFB)</vt:lpstr>
      <vt:lpstr>s-bit Cipher FeedBack (CFB-s)</vt:lpstr>
      <vt:lpstr>Advantages and Limitations of CFB</vt:lpstr>
      <vt:lpstr>Output FeedBack (OFB)</vt:lpstr>
      <vt:lpstr>Output FeedBack (OFB)</vt:lpstr>
      <vt:lpstr>Advantages and Limitations of OFB</vt:lpstr>
      <vt:lpstr>Counter (CTR)</vt:lpstr>
      <vt:lpstr>Counter (CTR)</vt:lpstr>
      <vt:lpstr>Advantages and Limitations of CTR</vt:lpstr>
      <vt:lpstr>Feedback Character-istics</vt:lpstr>
      <vt:lpstr>XTS-AES Mode</vt:lpstr>
      <vt:lpstr>XTS-AES Mode per block</vt:lpstr>
      <vt:lpstr>XTS-AES Mode Overview</vt:lpstr>
      <vt:lpstr>Advantages and Limitations of XTS-AES</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 Operation</dc:title>
  <dc:subject/>
  <dc:creator/>
  <cp:keywords/>
  <dc:description/>
  <cp:lastModifiedBy>Bojan</cp:lastModifiedBy>
  <cp:revision>53</cp:revision>
  <cp:lastPrinted>2019-02-19T19:22:02Z</cp:lastPrinted>
  <dcterms:created xsi:type="dcterms:W3CDTF">2009-08-24T06:00:46Z</dcterms:created>
  <dcterms:modified xsi:type="dcterms:W3CDTF">2019-02-20T13:54:02Z</dcterms:modified>
  <cp:category/>
</cp:coreProperties>
</file>