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6"/>
  </p:notesMasterIdLst>
  <p:sldIdLst>
    <p:sldId id="257" r:id="rId2"/>
    <p:sldId id="275" r:id="rId3"/>
    <p:sldId id="299" r:id="rId4"/>
    <p:sldId id="300" r:id="rId5"/>
    <p:sldId id="304" r:id="rId6"/>
    <p:sldId id="301" r:id="rId7"/>
    <p:sldId id="305" r:id="rId8"/>
    <p:sldId id="302" r:id="rId9"/>
    <p:sldId id="303" r:id="rId10"/>
    <p:sldId id="306" r:id="rId11"/>
    <p:sldId id="307" r:id="rId12"/>
    <p:sldId id="308" r:id="rId13"/>
    <p:sldId id="309" r:id="rId14"/>
    <p:sldId id="317" r:id="rId15"/>
    <p:sldId id="310" r:id="rId16"/>
    <p:sldId id="311" r:id="rId17"/>
    <p:sldId id="312" r:id="rId18"/>
    <p:sldId id="313" r:id="rId19"/>
    <p:sldId id="314" r:id="rId20"/>
    <p:sldId id="315" r:id="rId21"/>
    <p:sldId id="316" r:id="rId22"/>
    <p:sldId id="282" r:id="rId23"/>
    <p:sldId id="318" r:id="rId24"/>
    <p:sldId id="283" r:id="rId25"/>
    <p:sldId id="284" r:id="rId26"/>
    <p:sldId id="285" r:id="rId27"/>
    <p:sldId id="286" r:id="rId28"/>
    <p:sldId id="287" r:id="rId29"/>
    <p:sldId id="288" r:id="rId30"/>
    <p:sldId id="293" r:id="rId31"/>
    <p:sldId id="294" r:id="rId32"/>
    <p:sldId id="298" r:id="rId33"/>
    <p:sldId id="319" r:id="rId34"/>
    <p:sldId id="274" r:id="rId3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4963" autoAdjust="0"/>
  </p:normalViewPr>
  <p:slideViewPr>
    <p:cSldViewPr>
      <p:cViewPr>
        <p:scale>
          <a:sx n="90" d="100"/>
          <a:sy n="90" d="100"/>
        </p:scale>
        <p:origin x="174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A8D5932-8CFB-46A4-BB3D-219B9D7C7F32}" type="slidenum">
              <a:rPr lang="en-AU"/>
              <a:pPr/>
              <a:t>‹#›</a:t>
            </a:fld>
            <a:endParaRPr lang="en-AU"/>
          </a:p>
        </p:txBody>
      </p:sp>
    </p:spTree>
    <p:extLst>
      <p:ext uri="{BB962C8B-B14F-4D97-AF65-F5344CB8AC3E}">
        <p14:creationId xmlns:p14="http://schemas.microsoft.com/office/powerpoint/2010/main" val="164887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B5B7DD7D-BA3D-422C-8390-81A227C85C45}"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1565010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p:spPr>
        <p:txBody>
          <a:bodyPr/>
          <a:lstStyle/>
          <a:p>
            <a:pPr eaLnBrk="1" hangingPunct="1"/>
            <a:r>
              <a:rPr lang="en-US" smtClean="0">
                <a:latin typeface="Arial" pitchFamily="34" charset="0"/>
              </a:rPr>
              <a:t>Because of the inefficiency of public key cryptosystems, they are almost never used for the direct encryption of sizable block of data, but are limited to relatively small blocks. One of the most important uses of a public key cryptosystem is to encrypt secret keys for distribution. We see many specific examples of this later in the text.</a:t>
            </a:r>
          </a:p>
        </p:txBody>
      </p:sp>
      <p:sp>
        <p:nvSpPr>
          <p:cNvPr id="35844" name="Slide Number Placeholder 3"/>
          <p:cNvSpPr>
            <a:spLocks noGrp="1"/>
          </p:cNvSpPr>
          <p:nvPr>
            <p:ph type="sldNum" sz="quarter" idx="5"/>
          </p:nvPr>
        </p:nvSpPr>
        <p:spPr>
          <a:noFill/>
        </p:spPr>
        <p:txBody>
          <a:bodyPr/>
          <a:lstStyle/>
          <a:p>
            <a:fld id="{AEB6E6F8-ACCB-45A7-A844-2ED433B26F4D}" type="slidenum">
              <a:rPr lang="en-AU"/>
              <a:pPr/>
              <a:t>10</a:t>
            </a:fld>
            <a:endParaRPr lang="en-AU"/>
          </a:p>
        </p:txBody>
      </p:sp>
    </p:spTree>
    <p:extLst>
      <p:ext uri="{BB962C8B-B14F-4D97-AF65-F5344CB8AC3E}">
        <p14:creationId xmlns:p14="http://schemas.microsoft.com/office/powerpoint/2010/main" val="1092002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rPr>
              <a:t>An extremely simple scheme was put forward by Merkle from Stallings Figure 14.7. If A wishes to communicate with B, the following procedure is employed:</a:t>
            </a:r>
          </a:p>
          <a:p>
            <a:pPr eaLnBrk="1" hangingPunct="1">
              <a:buFontTx/>
              <a:buAutoNum type="arabicPeriod"/>
            </a:pPr>
            <a:r>
              <a:rPr lang="en-US" smtClean="0">
                <a:latin typeface="Arial" pitchFamily="34" charset="0"/>
              </a:rPr>
              <a:t>A generates a public/private key pair {</a:t>
            </a:r>
            <a:r>
              <a:rPr lang="en-US" i="1" smtClean="0">
                <a:latin typeface="Arial" pitchFamily="34" charset="0"/>
              </a:rPr>
              <a:t>PUa, PRa} </a:t>
            </a:r>
            <a:r>
              <a:rPr lang="en-US" smtClean="0">
                <a:latin typeface="Arial" pitchFamily="34" charset="0"/>
              </a:rPr>
              <a:t>and transmits a message to B consisting of PUa and an identifier of A, IDA.  </a:t>
            </a:r>
          </a:p>
          <a:p>
            <a:pPr eaLnBrk="1" hangingPunct="1">
              <a:buFontTx/>
              <a:buAutoNum type="arabicPeriod"/>
            </a:pPr>
            <a:r>
              <a:rPr lang="en-US" smtClean="0">
                <a:latin typeface="Arial" pitchFamily="34" charset="0"/>
              </a:rPr>
              <a:t>B generates a secret key, Ks, and transmits it to A, encrypted with A's public key.  </a:t>
            </a:r>
          </a:p>
          <a:p>
            <a:pPr eaLnBrk="1" hangingPunct="1">
              <a:buFontTx/>
              <a:buAutoNum type="arabicPeriod"/>
            </a:pPr>
            <a:r>
              <a:rPr lang="en-US" smtClean="0">
                <a:latin typeface="Arial" pitchFamily="34" charset="0"/>
              </a:rPr>
              <a:t>A computes D(PRa, E(PUa, Ks)) to recover the secret key. Because only A can decrypt the message, only A and B will know the identity of Ks.  </a:t>
            </a:r>
          </a:p>
          <a:p>
            <a:pPr eaLnBrk="1" hangingPunct="1">
              <a:buFontTx/>
              <a:buAutoNum type="arabicPeriod"/>
            </a:pPr>
            <a:r>
              <a:rPr lang="en-US" smtClean="0">
                <a:latin typeface="Arial" pitchFamily="34" charset="0"/>
              </a:rPr>
              <a:t>A discards PUa and PRa and B discards PUa. </a:t>
            </a:r>
          </a:p>
          <a:p>
            <a:pPr eaLnBrk="1" hangingPunct="1"/>
            <a:endParaRPr lang="en-US" smtClean="0">
              <a:latin typeface="Arial" pitchFamily="34" charset="0"/>
            </a:endParaRPr>
          </a:p>
          <a:p>
            <a:pPr eaLnBrk="1" hangingPunct="1"/>
            <a:r>
              <a:rPr lang="en-US" smtClean="0">
                <a:latin typeface="Arial" pitchFamily="34" charset="0"/>
              </a:rPr>
              <a:t>A and B can now securely communicate using conventional encryption and the session key </a:t>
            </a:r>
            <a:r>
              <a:rPr lang="en-US" i="1" smtClean="0">
                <a:latin typeface="Arial" pitchFamily="34" charset="0"/>
              </a:rPr>
              <a:t>Ks. </a:t>
            </a:r>
            <a:r>
              <a:rPr lang="en-US" smtClean="0">
                <a:latin typeface="Arial" pitchFamily="34" charset="0"/>
              </a:rPr>
              <a:t>At the completion of the exchange, both A and B discard </a:t>
            </a:r>
            <a:r>
              <a:rPr lang="en-US" i="1" smtClean="0">
                <a:latin typeface="Arial" pitchFamily="34" charset="0"/>
              </a:rPr>
              <a:t>Ks</a:t>
            </a:r>
            <a:r>
              <a:rPr lang="en-US" smtClean="0">
                <a:latin typeface="Arial" pitchFamily="34" charset="0"/>
              </a:rPr>
              <a:t>. Despite its simplicity, this is an attractive protocol. No keys exist before the start of the communication and none exist after the completion of communication. Thus, the risk of compromise of the keys is minimal. At the same time, the communication is secure from eavesdropping. </a:t>
            </a:r>
          </a:p>
        </p:txBody>
      </p:sp>
      <p:sp>
        <p:nvSpPr>
          <p:cNvPr id="37892" name="Slide Number Placeholder 3"/>
          <p:cNvSpPr>
            <a:spLocks noGrp="1"/>
          </p:cNvSpPr>
          <p:nvPr>
            <p:ph type="sldNum" sz="quarter" idx="5"/>
          </p:nvPr>
        </p:nvSpPr>
        <p:spPr>
          <a:noFill/>
        </p:spPr>
        <p:txBody>
          <a:bodyPr/>
          <a:lstStyle/>
          <a:p>
            <a:fld id="{1F59D5AF-CC3B-48C0-BD05-7AB996456018}" type="slidenum">
              <a:rPr lang="en-AU"/>
              <a:pPr/>
              <a:t>11</a:t>
            </a:fld>
            <a:endParaRPr lang="en-AU"/>
          </a:p>
        </p:txBody>
      </p:sp>
    </p:spTree>
    <p:extLst>
      <p:ext uri="{BB962C8B-B14F-4D97-AF65-F5344CB8AC3E}">
        <p14:creationId xmlns:p14="http://schemas.microsoft.com/office/powerpoint/2010/main" val="88577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531813" y="4343400"/>
            <a:ext cx="5767387" cy="4114800"/>
          </a:xfrm>
        </p:spPr>
        <p:txBody>
          <a:bodyPr>
            <a:normAutofit/>
          </a:bodyPr>
          <a:lstStyle/>
          <a:p>
            <a:pPr eaLnBrk="1" hangingPunct="1">
              <a:defRPr/>
            </a:pPr>
            <a:r>
              <a:rPr lang="en-US" dirty="0" smtClean="0">
                <a:ea typeface="+mn-ea"/>
                <a:cs typeface="+mn-cs"/>
              </a:rPr>
              <a:t>The protocol depicted in Figure 14.7 is insecure against an adversary who can intercept messages and then either relay the intercepted message or substitute another message (see Stallings Figure 1.3c). Such an attack is known as a </a:t>
            </a:r>
            <a:r>
              <a:rPr lang="en-US" b="1" dirty="0" smtClean="0">
                <a:ea typeface="+mn-ea"/>
                <a:cs typeface="+mn-cs"/>
              </a:rPr>
              <a:t>man-in-the-middle attack</a:t>
            </a:r>
            <a:r>
              <a:rPr lang="en-US" dirty="0" smtClean="0">
                <a:ea typeface="+mn-ea"/>
                <a:cs typeface="+mn-cs"/>
              </a:rPr>
              <a:t>.  In this case, if an adversary, E, has control of the intervening communication channel, then E can compromise the communication in the following fashion without being detected:</a:t>
            </a:r>
          </a:p>
          <a:p>
            <a:pPr marL="228600" indent="-228600" eaLnBrk="1" hangingPunct="1">
              <a:buFontTx/>
              <a:buAutoNum type="arabicPeriod"/>
              <a:defRPr/>
            </a:pPr>
            <a:r>
              <a:rPr lang="en-US" dirty="0" smtClean="0">
                <a:ea typeface="+mn-ea"/>
                <a:cs typeface="+mn-cs"/>
              </a:rPr>
              <a:t>A generates a public/private key pair {</a:t>
            </a:r>
            <a:r>
              <a:rPr lang="en-US" dirty="0" err="1" smtClean="0">
                <a:ea typeface="+mn-ea"/>
                <a:cs typeface="+mn-cs"/>
              </a:rPr>
              <a:t>PUa</a:t>
            </a:r>
            <a:r>
              <a:rPr lang="en-US" dirty="0" smtClean="0">
                <a:ea typeface="+mn-ea"/>
                <a:cs typeface="+mn-cs"/>
              </a:rPr>
              <a:t>, </a:t>
            </a:r>
            <a:r>
              <a:rPr lang="en-US" dirty="0" err="1" smtClean="0">
                <a:ea typeface="+mn-ea"/>
                <a:cs typeface="+mn-cs"/>
              </a:rPr>
              <a:t>PRa</a:t>
            </a:r>
            <a:r>
              <a:rPr lang="en-US" dirty="0" smtClean="0">
                <a:ea typeface="+mn-ea"/>
                <a:cs typeface="+mn-cs"/>
              </a:rPr>
              <a:t>} and transmits a message intended for B consisting of </a:t>
            </a:r>
            <a:r>
              <a:rPr lang="en-US" dirty="0" err="1" smtClean="0">
                <a:ea typeface="+mn-ea"/>
                <a:cs typeface="+mn-cs"/>
              </a:rPr>
              <a:t>PUa</a:t>
            </a:r>
            <a:r>
              <a:rPr lang="en-US" dirty="0" smtClean="0">
                <a:ea typeface="+mn-ea"/>
                <a:cs typeface="+mn-cs"/>
              </a:rPr>
              <a:t> and an identifier of A, IDA. </a:t>
            </a:r>
          </a:p>
          <a:p>
            <a:pPr marL="228600" indent="-228600" eaLnBrk="1" hangingPunct="1">
              <a:buFontTx/>
              <a:buAutoNum type="arabicPeriod"/>
              <a:defRPr/>
            </a:pPr>
            <a:r>
              <a:rPr lang="en-US" dirty="0" smtClean="0">
                <a:ea typeface="+mn-ea"/>
                <a:cs typeface="+mn-cs"/>
              </a:rPr>
              <a:t>E intercepts the message, creates its own public/private key pair {</a:t>
            </a:r>
            <a:r>
              <a:rPr lang="en-US" dirty="0" err="1" smtClean="0">
                <a:ea typeface="+mn-ea"/>
                <a:cs typeface="+mn-cs"/>
              </a:rPr>
              <a:t>PUe</a:t>
            </a:r>
            <a:r>
              <a:rPr lang="en-US" dirty="0" smtClean="0">
                <a:ea typeface="+mn-ea"/>
                <a:cs typeface="+mn-cs"/>
              </a:rPr>
              <a:t>, </a:t>
            </a:r>
            <a:r>
              <a:rPr lang="en-US" dirty="0" err="1" smtClean="0">
                <a:ea typeface="+mn-ea"/>
                <a:cs typeface="+mn-cs"/>
              </a:rPr>
              <a:t>PRe</a:t>
            </a:r>
            <a:r>
              <a:rPr lang="en-US" dirty="0" smtClean="0">
                <a:ea typeface="+mn-ea"/>
                <a:cs typeface="+mn-cs"/>
              </a:rPr>
              <a:t>} and transmits </a:t>
            </a:r>
            <a:r>
              <a:rPr lang="en-US" dirty="0" err="1" smtClean="0">
                <a:ea typeface="+mn-ea"/>
                <a:cs typeface="+mn-cs"/>
              </a:rPr>
              <a:t>PUe</a:t>
            </a:r>
            <a:r>
              <a:rPr lang="en-US" dirty="0" smtClean="0">
                <a:ea typeface="+mn-ea"/>
                <a:cs typeface="+mn-cs"/>
              </a:rPr>
              <a:t> || IDA to B.  </a:t>
            </a:r>
          </a:p>
          <a:p>
            <a:pPr marL="228600" indent="-228600" eaLnBrk="1" hangingPunct="1">
              <a:buFontTx/>
              <a:buAutoNum type="arabicPeriod"/>
              <a:defRPr/>
            </a:pPr>
            <a:r>
              <a:rPr lang="en-US" dirty="0" smtClean="0">
                <a:ea typeface="+mn-ea"/>
                <a:cs typeface="+mn-cs"/>
              </a:rPr>
              <a:t>B generates a secret key, Ks, and transmits </a:t>
            </a:r>
            <a:r>
              <a:rPr lang="en-US" dirty="0" err="1" smtClean="0">
                <a:ea typeface="+mn-ea"/>
                <a:cs typeface="+mn-cs"/>
              </a:rPr>
              <a:t>E(PUe</a:t>
            </a:r>
            <a:r>
              <a:rPr lang="en-US" dirty="0" smtClean="0">
                <a:ea typeface="+mn-ea"/>
                <a:cs typeface="+mn-cs"/>
              </a:rPr>
              <a:t>, Ks).  </a:t>
            </a:r>
          </a:p>
          <a:p>
            <a:pPr marL="228600" indent="-228600" eaLnBrk="1" hangingPunct="1">
              <a:buFontTx/>
              <a:buAutoNum type="arabicPeriod"/>
              <a:defRPr/>
            </a:pPr>
            <a:r>
              <a:rPr lang="en-US" dirty="0" smtClean="0">
                <a:ea typeface="+mn-ea"/>
                <a:cs typeface="+mn-cs"/>
              </a:rPr>
              <a:t>E intercepts the message and learns Ks by computing </a:t>
            </a:r>
            <a:r>
              <a:rPr lang="en-US" dirty="0" err="1" smtClean="0">
                <a:ea typeface="+mn-ea"/>
                <a:cs typeface="+mn-cs"/>
              </a:rPr>
              <a:t>D(PRe</a:t>
            </a:r>
            <a:r>
              <a:rPr lang="en-US" dirty="0" smtClean="0">
                <a:ea typeface="+mn-ea"/>
                <a:cs typeface="+mn-cs"/>
              </a:rPr>
              <a:t>, </a:t>
            </a:r>
            <a:r>
              <a:rPr lang="en-US" dirty="0" err="1" smtClean="0">
                <a:ea typeface="+mn-ea"/>
                <a:cs typeface="+mn-cs"/>
              </a:rPr>
              <a:t>E(PUe</a:t>
            </a:r>
            <a:r>
              <a:rPr lang="en-US" dirty="0" smtClean="0">
                <a:ea typeface="+mn-ea"/>
                <a:cs typeface="+mn-cs"/>
              </a:rPr>
              <a:t>, Ks)).  </a:t>
            </a:r>
          </a:p>
          <a:p>
            <a:pPr marL="228600" indent="-228600" eaLnBrk="1" hangingPunct="1">
              <a:buFontTx/>
              <a:buAutoNum type="arabicPeriod"/>
              <a:defRPr/>
            </a:pPr>
            <a:r>
              <a:rPr lang="en-US" dirty="0" smtClean="0">
                <a:ea typeface="+mn-ea"/>
                <a:cs typeface="+mn-cs"/>
              </a:rPr>
              <a:t>E transmits </a:t>
            </a:r>
            <a:r>
              <a:rPr lang="en-US" dirty="0" err="1" smtClean="0">
                <a:ea typeface="+mn-ea"/>
                <a:cs typeface="+mn-cs"/>
              </a:rPr>
              <a:t>E(PUa</a:t>
            </a:r>
            <a:r>
              <a:rPr lang="en-US" dirty="0" smtClean="0">
                <a:ea typeface="+mn-ea"/>
                <a:cs typeface="+mn-cs"/>
              </a:rPr>
              <a:t>, Ks) to A.   </a:t>
            </a:r>
          </a:p>
          <a:p>
            <a:pPr marL="228600" indent="-228600" eaLnBrk="1" hangingPunct="1">
              <a:defRPr/>
            </a:pPr>
            <a:r>
              <a:rPr lang="en-US" dirty="0" smtClean="0">
                <a:ea typeface="+mn-ea"/>
                <a:cs typeface="+mn-cs"/>
              </a:rPr>
              <a:t>The result is that both A and B know </a:t>
            </a:r>
            <a:r>
              <a:rPr lang="en-US" i="1" dirty="0" smtClean="0">
                <a:ea typeface="+mn-ea"/>
                <a:cs typeface="+mn-cs"/>
              </a:rPr>
              <a:t>Ks </a:t>
            </a:r>
            <a:r>
              <a:rPr lang="en-US" dirty="0" smtClean="0">
                <a:ea typeface="+mn-ea"/>
                <a:cs typeface="+mn-cs"/>
              </a:rPr>
              <a:t>and are unaware that </a:t>
            </a:r>
            <a:r>
              <a:rPr lang="en-US" i="1" dirty="0" smtClean="0">
                <a:ea typeface="+mn-ea"/>
                <a:cs typeface="+mn-cs"/>
              </a:rPr>
              <a:t>Ks </a:t>
            </a:r>
            <a:r>
              <a:rPr lang="en-US" dirty="0" smtClean="0">
                <a:ea typeface="+mn-ea"/>
                <a:cs typeface="+mn-cs"/>
              </a:rPr>
              <a:t>has also been revealed to E. A and B can now exchange messages using </a:t>
            </a:r>
            <a:r>
              <a:rPr lang="en-US" i="1" dirty="0" smtClean="0">
                <a:ea typeface="+mn-ea"/>
                <a:cs typeface="+mn-cs"/>
              </a:rPr>
              <a:t>Ks</a:t>
            </a:r>
            <a:r>
              <a:rPr lang="en-US" dirty="0" smtClean="0">
                <a:ea typeface="+mn-ea"/>
                <a:cs typeface="+mn-cs"/>
              </a:rPr>
              <a:t>. E no longer actively interferes with the communications channel but simply eavesdrops. Knowing </a:t>
            </a:r>
            <a:r>
              <a:rPr lang="en-US" i="1" dirty="0" smtClean="0">
                <a:ea typeface="+mn-ea"/>
                <a:cs typeface="+mn-cs"/>
              </a:rPr>
              <a:t>Ks</a:t>
            </a:r>
            <a:r>
              <a:rPr lang="en-US" dirty="0" smtClean="0">
                <a:ea typeface="+mn-ea"/>
                <a:cs typeface="+mn-cs"/>
              </a:rPr>
              <a:t>, E can decrypt all messages, and both A and B are unaware of the problem. Thus, this simple protocol is only useful in an environment where the only threat is eavesdropping. </a:t>
            </a:r>
          </a:p>
        </p:txBody>
      </p:sp>
      <p:sp>
        <p:nvSpPr>
          <p:cNvPr id="39940" name="Slide Number Placeholder 3"/>
          <p:cNvSpPr>
            <a:spLocks noGrp="1"/>
          </p:cNvSpPr>
          <p:nvPr>
            <p:ph type="sldNum" sz="quarter" idx="5"/>
          </p:nvPr>
        </p:nvSpPr>
        <p:spPr>
          <a:noFill/>
        </p:spPr>
        <p:txBody>
          <a:bodyPr/>
          <a:lstStyle/>
          <a:p>
            <a:fld id="{7BBF2DED-9686-4803-9EBE-487396D6803A}" type="slidenum">
              <a:rPr lang="en-AU"/>
              <a:pPr/>
              <a:t>12</a:t>
            </a:fld>
            <a:endParaRPr lang="en-AU"/>
          </a:p>
        </p:txBody>
      </p:sp>
    </p:spTree>
    <p:extLst>
      <p:ext uri="{BB962C8B-B14F-4D97-AF65-F5344CB8AC3E}">
        <p14:creationId xmlns:p14="http://schemas.microsoft.com/office/powerpoint/2010/main" val="92360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rPr>
              <a:t>Stallings Figure 14.8, based on an approach suggested in [NEED78], provides protection against both active and passive attacks. Assuming A and B have exchanged public keys by one of the schemes described subsequently in this chapter, then the following steps occur:   </a:t>
            </a:r>
          </a:p>
          <a:p>
            <a:pPr eaLnBrk="1" hangingPunct="1">
              <a:buFontTx/>
              <a:buAutoNum type="arabicPeriod"/>
            </a:pPr>
            <a:r>
              <a:rPr lang="en-US" smtClean="0">
                <a:latin typeface="Arial" pitchFamily="34" charset="0"/>
              </a:rPr>
              <a:t>A uses B's public key to encrypt a message to B containing an identifier of A (IA) and a nonce (N1), which is used to identify this transaction uniquely.  </a:t>
            </a:r>
          </a:p>
          <a:p>
            <a:pPr eaLnBrk="1" hangingPunct="1">
              <a:buFontTx/>
              <a:buAutoNum type="arabicPeriod"/>
            </a:pPr>
            <a:r>
              <a:rPr lang="en-US" smtClean="0">
                <a:latin typeface="Arial" pitchFamily="34" charset="0"/>
              </a:rPr>
              <a:t>B sends a message to A encrypted with PUa and containing A's nonce (N1) as well as a new nonce generated by B (N2). Because only B could have decrypted message (1), the presence of N1 in message (2) assures A that the correspondent is B.  </a:t>
            </a:r>
          </a:p>
          <a:p>
            <a:pPr eaLnBrk="1" hangingPunct="1">
              <a:buFontTx/>
              <a:buAutoNum type="arabicPeriod"/>
            </a:pPr>
            <a:r>
              <a:rPr lang="en-US" smtClean="0">
                <a:latin typeface="Arial" pitchFamily="34" charset="0"/>
              </a:rPr>
              <a:t>A returns N2, encrypted using B's public key, to assure B that its correspondent is A.  </a:t>
            </a:r>
          </a:p>
          <a:p>
            <a:pPr eaLnBrk="1" hangingPunct="1">
              <a:buFontTx/>
              <a:buAutoNum type="arabicPeriod"/>
            </a:pPr>
            <a:r>
              <a:rPr lang="en-US" smtClean="0">
                <a:latin typeface="Arial" pitchFamily="34" charset="0"/>
              </a:rPr>
              <a:t>A selects a secret key Ks and sends M = E(PUb, E(PRa, Ks)) to B. Encryption with B's public key ensures that only B can read it; encryption with A's private key ensures that only A could have sent it.  </a:t>
            </a:r>
          </a:p>
          <a:p>
            <a:pPr eaLnBrk="1" hangingPunct="1">
              <a:buFontTx/>
              <a:buAutoNum type="arabicPeriod"/>
            </a:pPr>
            <a:r>
              <a:rPr lang="en-US" smtClean="0">
                <a:latin typeface="Arial" pitchFamily="34" charset="0"/>
              </a:rPr>
              <a:t>B computes D(PUa, D(PRb, M)) to recover the secret key.    </a:t>
            </a:r>
          </a:p>
          <a:p>
            <a:pPr eaLnBrk="1" hangingPunct="1"/>
            <a:r>
              <a:rPr lang="en-US" smtClean="0">
                <a:latin typeface="Arial" pitchFamily="34" charset="0"/>
              </a:rPr>
              <a:t>The result is that this scheme ensures both confidentiality and authentication in the exchange of a secret key. </a:t>
            </a:r>
          </a:p>
        </p:txBody>
      </p:sp>
      <p:sp>
        <p:nvSpPr>
          <p:cNvPr id="41988" name="Slide Number Placeholder 3"/>
          <p:cNvSpPr>
            <a:spLocks noGrp="1"/>
          </p:cNvSpPr>
          <p:nvPr>
            <p:ph type="sldNum" sz="quarter" idx="5"/>
          </p:nvPr>
        </p:nvSpPr>
        <p:spPr>
          <a:noFill/>
        </p:spPr>
        <p:txBody>
          <a:bodyPr/>
          <a:lstStyle/>
          <a:p>
            <a:fld id="{C9606A30-32F6-48FD-BE24-EEDAB0963309}" type="slidenum">
              <a:rPr lang="en-AU"/>
              <a:pPr/>
              <a:t>13</a:t>
            </a:fld>
            <a:endParaRPr lang="en-AU"/>
          </a:p>
        </p:txBody>
      </p:sp>
    </p:spTree>
    <p:extLst>
      <p:ext uri="{BB962C8B-B14F-4D97-AF65-F5344CB8AC3E}">
        <p14:creationId xmlns:p14="http://schemas.microsoft.com/office/powerpoint/2010/main" val="935231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945978E-8234-410D-B80F-F3CC35F37602}" type="slidenum">
              <a:rPr lang="en-AU"/>
              <a:pPr/>
              <a:t>14</a:t>
            </a:fld>
            <a:endParaRPr lang="en-AU"/>
          </a:p>
        </p:txBody>
      </p:sp>
      <p:sp>
        <p:nvSpPr>
          <p:cNvPr id="44035" name="Rectangle 2"/>
          <p:cNvSpPr>
            <a:spLocks noGrp="1" noRot="1" noChangeAspect="1" noChangeArrowheads="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Yet another way to use public-key encryption to distribute secret keys is a hybrid approach in use on IBM mainframes [LE93]. This scheme retains the use of a key distribution center (KDC) that shares a secret master key with each user and distributes secret session keys encrypted with the master key. A public key scheme is used to distribute the master keys. The addition of a public-key layer provides a secure, efficient means of distributing master keys. This is an advantage in a configuration in which a single KDC serves a widely distributed set of users. </a:t>
            </a:r>
          </a:p>
        </p:txBody>
      </p:sp>
    </p:spTree>
    <p:extLst>
      <p:ext uri="{BB962C8B-B14F-4D97-AF65-F5344CB8AC3E}">
        <p14:creationId xmlns:p14="http://schemas.microsoft.com/office/powerpoint/2010/main" val="1002117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023653-C6D7-4481-A695-D2761167200A}" type="slidenum">
              <a:rPr lang="en-AU"/>
              <a:pPr/>
              <a:t>15</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Several techniques have been proposed for the distribution of public keys, which can mostly be grouped into the categories shown.</a:t>
            </a:r>
          </a:p>
        </p:txBody>
      </p:sp>
    </p:spTree>
    <p:extLst>
      <p:ext uri="{BB962C8B-B14F-4D97-AF65-F5344CB8AC3E}">
        <p14:creationId xmlns:p14="http://schemas.microsoft.com/office/powerpoint/2010/main" val="2019306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E29E143-0210-42F9-A980-B7391D69B93F}" type="slidenum">
              <a:rPr lang="en-AU"/>
              <a:pPr/>
              <a:t>16</a:t>
            </a:fld>
            <a:endParaRPr lang="en-AU"/>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79822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7A12D36-248E-427E-A510-0AF76A1380C2}"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extLst>
      <p:ext uri="{BB962C8B-B14F-4D97-AF65-F5344CB8AC3E}">
        <p14:creationId xmlns:p14="http://schemas.microsoft.com/office/powerpoint/2010/main" val="1171470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BD15CAB-A443-411D-88A3-721DBDDBD038}"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Stronger security for public-key distribution can be achieved by providing tighter control over the distribution of public keys from the directory. It requires users to know the public key for the directory, and that they interact with directory in real-time to obtain any desired public key securely. This scenario is attractive, yet it has some drawbacks. The public-key authority could be somewhat of a bottleneck in the system, for a user must appeal to the authority for a public key for every other user that it wishes to contact. As before, the directory of names and public keys maintained by the authority is vulnerable to tampering.  </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77132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3B010A3-FC27-47C3-800F-B3201B5C9E79}"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14.11 “</a:t>
            </a:r>
            <a:r>
              <a:rPr lang="en-AU" smtClean="0">
                <a:latin typeface="Arial" pitchFamily="34" charset="0"/>
                <a:cs typeface="Arial" pitchFamily="34" charset="0"/>
              </a:rPr>
              <a:t>Public-Key Authority” </a:t>
            </a:r>
            <a:r>
              <a:rPr lang="en-US" smtClean="0">
                <a:latin typeface="Arial" pitchFamily="34" charset="0"/>
                <a:cs typeface="Arial"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42498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p>
            <a:fld id="{5582B62F-40A0-4C2A-85CB-975108A71A72}"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rPr>
              <a:t>The topics of cryptographic key management and cryptographic key distribution are complex, involving cryptographic, protocol, and management considerations. The purpose of this chapter is to give the reader a feel for the issues involved and a broad survey of the various aspects of key management and distribution. </a:t>
            </a:r>
            <a:endParaRPr lang="en-US" smtClean="0">
              <a:latin typeface="Times-Roman" charset="0"/>
            </a:endParaRPr>
          </a:p>
        </p:txBody>
      </p:sp>
    </p:spTree>
    <p:extLst>
      <p:ext uri="{BB962C8B-B14F-4D97-AF65-F5344CB8AC3E}">
        <p14:creationId xmlns:p14="http://schemas.microsoft.com/office/powerpoint/2010/main" val="752000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7FF2C95-36DE-46C6-8A23-936D65419AE5}"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smtClean="0">
                <a:latin typeface="Arial" pitchFamily="34" charset="0"/>
                <a:cs typeface="Arial" pitchFamily="34" charset="0"/>
              </a:rPr>
              <a:t>binds an </a:t>
            </a:r>
            <a:r>
              <a:rPr lang="en-AU" b="1" smtClean="0">
                <a:latin typeface="Arial" pitchFamily="34" charset="0"/>
                <a:cs typeface="Arial" pitchFamily="34" charset="0"/>
              </a:rPr>
              <a:t>identity</a:t>
            </a:r>
            <a:r>
              <a:rPr lang="en-AU" smtClean="0">
                <a:latin typeface="Arial" pitchFamily="34" charset="0"/>
                <a:cs typeface="Arial" pitchFamily="34" charset="0"/>
              </a:rPr>
              <a:t> to </a:t>
            </a:r>
            <a:r>
              <a:rPr lang="en-AU" b="1" smtClean="0">
                <a:latin typeface="Arial" pitchFamily="34" charset="0"/>
                <a:cs typeface="Arial" pitchFamily="34" charset="0"/>
              </a:rPr>
              <a:t>public key</a:t>
            </a:r>
            <a:r>
              <a:rPr lang="en-AU" smtClean="0">
                <a:latin typeface="Arial" pitchFamily="34" charset="0"/>
                <a:cs typeface="Arial" pitchFamily="34" charset="0"/>
              </a:rPr>
              <a:t>, with all contents </a:t>
            </a:r>
            <a:r>
              <a:rPr lang="en-AU" b="1" smtClean="0">
                <a:latin typeface="Arial" pitchFamily="34" charset="0"/>
                <a:cs typeface="Arial" pitchFamily="34" charset="0"/>
              </a:rPr>
              <a:t>signed</a:t>
            </a:r>
            <a:r>
              <a:rPr lang="en-AU" smtClean="0">
                <a:latin typeface="Arial" pitchFamily="34" charset="0"/>
                <a:cs typeface="Arial" pitchFamily="34" charset="0"/>
              </a:rPr>
              <a:t> by a trusted Public-Key or Certificate Authority (CA). </a:t>
            </a:r>
            <a:r>
              <a:rPr lang="en-US" smtClean="0">
                <a:latin typeface="Arial" pitchFamily="34" charset="0"/>
                <a:cs typeface="Arial"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smtClean="0">
                <a:latin typeface="Arial" pitchFamily="34" charset="0"/>
                <a:cs typeface="Arial"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extLst>
      <p:ext uri="{BB962C8B-B14F-4D97-AF65-F5344CB8AC3E}">
        <p14:creationId xmlns:p14="http://schemas.microsoft.com/office/powerpoint/2010/main" val="1064794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FE1982C-E19B-4E65-A68E-041C7A4B1BF6}"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smtClean="0">
                <a:latin typeface="Arial" pitchFamily="34" charset="0"/>
              </a:rPr>
              <a:t>One scheme has become universally accepted for formatting public-key certificates: the X.509 standard. </a:t>
            </a:r>
            <a:endParaRPr lang="en-AU" smtClean="0">
              <a:latin typeface="Arial" pitchFamily="34" charset="0"/>
            </a:endParaRPr>
          </a:p>
        </p:txBody>
      </p:sp>
    </p:spTree>
    <p:extLst>
      <p:ext uri="{BB962C8B-B14F-4D97-AF65-F5344CB8AC3E}">
        <p14:creationId xmlns:p14="http://schemas.microsoft.com/office/powerpoint/2010/main" val="1017914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30B41DFA-E9C5-4459-8E2B-24F802CFEDD4}" type="slidenum">
              <a:rPr lang="en-AU"/>
              <a:pPr/>
              <a:t>22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X.509 is part of the X.500 series of recommendations that define a directory service, being a server or distributed set of servers that maintains a database of information about users.</a:t>
            </a:r>
            <a:endParaRPr lang="en-AU" smtClean="0">
              <a:latin typeface="Arial" pitchFamily="34" charset="0"/>
              <a:cs typeface="Arial" pitchFamily="34" charset="0"/>
            </a:endParaRPr>
          </a:p>
          <a:p>
            <a:pPr eaLnBrk="1" hangingPunct="1"/>
            <a:r>
              <a:rPr lang="en-US" smtClean="0">
                <a:latin typeface="Arial" pitchFamily="34" charset="0"/>
                <a:cs typeface="Arial" pitchFamily="34" charset="0"/>
              </a:rPr>
              <a:t>X.509 defines a framework for the provision of authentication services by the X.500 directory to its users. The directory may serve as a repository of public-key certificates. In addition, X.509 defines alternative authentication protocols based on the use of public-key certificates. X.509 is based on the use of public-key cryptography and digital signatures. The standard does not dictate the use of a specific algorithm but recommends RSA.</a:t>
            </a:r>
            <a:endParaRPr lang="en-AU" smtClean="0">
              <a:latin typeface="Arial" pitchFamily="34" charset="0"/>
              <a:cs typeface="Arial" pitchFamily="34" charset="0"/>
            </a:endParaRPr>
          </a:p>
          <a:p>
            <a:pPr eaLnBrk="1" hangingPunct="1"/>
            <a:r>
              <a:rPr lang="en-US" smtClean="0">
                <a:latin typeface="Arial" pitchFamily="34" charset="0"/>
                <a:cs typeface="Arial" pitchFamily="34" charset="0"/>
              </a:rPr>
              <a:t>The X.509 certificate format is </a:t>
            </a:r>
            <a:r>
              <a:rPr lang="en-AU" smtClean="0">
                <a:latin typeface="Arial" pitchFamily="34" charset="0"/>
                <a:cs typeface="Arial" pitchFamily="34" charset="0"/>
              </a:rPr>
              <a:t>widely used,</a:t>
            </a:r>
            <a:r>
              <a:rPr lang="en-US" smtClean="0">
                <a:latin typeface="Arial" pitchFamily="34" charset="0"/>
                <a:cs typeface="Arial" pitchFamily="34" charset="0"/>
              </a:rPr>
              <a:t> in for example S/MIME, IP Security and SSL/TLS and SET</a:t>
            </a:r>
            <a:r>
              <a:rPr lang="en-AU" smtClean="0">
                <a:latin typeface="Arial" pitchFamily="34" charset="0"/>
                <a:cs typeface="Arial" pitchFamily="34" charset="0"/>
              </a:rPr>
              <a:t>.</a:t>
            </a:r>
          </a:p>
          <a:p>
            <a:pPr eaLnBrk="1" hangingPunct="1"/>
            <a:r>
              <a:rPr lang="en-US" smtClean="0">
                <a:latin typeface="Arial" pitchFamily="34" charset="0"/>
                <a:cs typeface="Arial" pitchFamily="34" charset="0"/>
              </a:rPr>
              <a:t>X.509 was initially issued in 1988. The standard was subsequently revised to address some of the security concerns; a revised recommendation was issued in 1993. A third version was issued in 1995 and revised in 2000.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525282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smtClean="0">
                <a:latin typeface="Arial" pitchFamily="34" charset="0"/>
              </a:rPr>
              <a:t>X.509 is based on the use of public-key cryptography and digital signatures. The standard does not dictate the use of a specific algorithm but recommends RSA. The digital signature scheme is assumed to require the use of a hash function. Again, the standard does not dictate a specific hash algorithm. The 1988 recommendation included the description of a recommended hash algorithm; this algorithm has since been shown to be insecure and was dropped from the 1993 recommendation. Stallings Figure 14.13 illustrates the generation of a public-key certificate.</a:t>
            </a:r>
          </a:p>
        </p:txBody>
      </p:sp>
      <p:sp>
        <p:nvSpPr>
          <p:cNvPr id="62468" name="Slide Number Placeholder 3"/>
          <p:cNvSpPr>
            <a:spLocks noGrp="1"/>
          </p:cNvSpPr>
          <p:nvPr>
            <p:ph type="sldNum" sz="quarter" idx="5"/>
          </p:nvPr>
        </p:nvSpPr>
        <p:spPr>
          <a:noFill/>
        </p:spPr>
        <p:txBody>
          <a:bodyPr/>
          <a:lstStyle/>
          <a:p>
            <a:fld id="{1FF6AF82-54AF-4B80-BF3D-C4DFDF2E08DA}" type="slidenum">
              <a:rPr lang="en-AU"/>
              <a:pPr/>
              <a:t>23</a:t>
            </a:fld>
            <a:endParaRPr lang="en-AU"/>
          </a:p>
        </p:txBody>
      </p:sp>
    </p:spTree>
    <p:extLst>
      <p:ext uri="{BB962C8B-B14F-4D97-AF65-F5344CB8AC3E}">
        <p14:creationId xmlns:p14="http://schemas.microsoft.com/office/powerpoint/2010/main" val="110645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EB0AE12B-F024-4746-B19E-4A547FD2734B}" type="slidenum">
              <a:rPr lang="en-AU"/>
              <a:pPr/>
              <a:t>24</a:t>
            </a:fld>
            <a:endParaRPr lang="en-AU"/>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heart of the X.509 scheme is the public-key certificate associated with each user. </a:t>
            </a:r>
            <a:r>
              <a:rPr lang="en-AU" smtClean="0">
                <a:latin typeface="Arial" pitchFamily="34" charset="0"/>
                <a:cs typeface="Arial" pitchFamily="34" charset="0"/>
              </a:rPr>
              <a:t>There are 3 versions, with successively more info in the certificate - must be v2 if either unique identifier field exists, must be v3 if any extensions are used. </a:t>
            </a:r>
            <a:r>
              <a:rPr lang="en-US" smtClean="0">
                <a:latin typeface="Arial" pitchFamily="34" charset="0"/>
                <a:cs typeface="Arial" pitchFamily="34" charset="0"/>
              </a:rPr>
              <a:t>These user certificates are assumed to be created by some trusted certification authority (CA) and placed in the directory by the CA or by the user. The directory server itself is not responsible for the creation of public keys or for the certification function; it merely provides an easily accessible location for users to obtain certificates. The certificate includes the elements shown, see text for further details. </a:t>
            </a:r>
          </a:p>
          <a:p>
            <a:pPr eaLnBrk="1" hangingPunct="1"/>
            <a:r>
              <a:rPr lang="en-US" smtClean="0">
                <a:latin typeface="Arial" pitchFamily="34" charset="0"/>
                <a:cs typeface="Arial" pitchFamily="34" charset="0"/>
              </a:rPr>
              <a:t>The standard uses the notation for a certificate of: CA&lt;&lt;A&gt;&gt; where the CA signs the certificate for user A with its private key. In more detail CA&lt;&lt;A&gt;&gt; = CA {V, SN, AI, CA, UCA, A, UA, Ap, TA}. If the corresponding public key is known to a user, then that user can verify that a certificate signed by the CA is valid. This is the typical digital signature approach illustrated in Stallings Figure 13.2.</a:t>
            </a:r>
            <a:endParaRPr lang="en-AU" smtClean="0">
              <a:latin typeface="Arial" pitchFamily="34" charset="0"/>
              <a:cs typeface="Arial" pitchFamily="34" charset="0"/>
            </a:endParaRPr>
          </a:p>
        </p:txBody>
      </p:sp>
    </p:spTree>
    <p:extLst>
      <p:ext uri="{BB962C8B-B14F-4D97-AF65-F5344CB8AC3E}">
        <p14:creationId xmlns:p14="http://schemas.microsoft.com/office/powerpoint/2010/main" val="2049647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41F1E903-4B58-4DF6-BAB8-7C46AF5BA66D}"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14.4 shows the format of an X.509 certificate and CRL (see later).</a:t>
            </a:r>
            <a:endParaRPr lang="en-AU" smtClean="0">
              <a:latin typeface="Arial" pitchFamily="34" charset="0"/>
            </a:endParaRPr>
          </a:p>
        </p:txBody>
      </p:sp>
    </p:spTree>
    <p:extLst>
      <p:ext uri="{BB962C8B-B14F-4D97-AF65-F5344CB8AC3E}">
        <p14:creationId xmlns:p14="http://schemas.microsoft.com/office/powerpoint/2010/main" val="647846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2818242D-216C-457C-8ECB-6894F4AC36FD}" type="slidenum">
              <a:rPr lang="en-AU"/>
              <a:pPr/>
              <a:t>26</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User certificates generated by a CA have the characteristics that any user with access to the public key of the CA can verify the user public key that was certified, and no party other than the certification authority can modify the certificate without this being detected. Because certificates are unforgeable, they can be placed in a directory without the need for the directory to make special efforts to protect them. </a:t>
            </a:r>
          </a:p>
        </p:txBody>
      </p:sp>
    </p:spTree>
    <p:extLst>
      <p:ext uri="{BB962C8B-B14F-4D97-AF65-F5344CB8AC3E}">
        <p14:creationId xmlns:p14="http://schemas.microsoft.com/office/powerpoint/2010/main" val="620673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72E74CB0-B7DE-4AC7-8B71-36199F8AD259}"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AU" smtClean="0">
                <a:latin typeface="Arial" pitchFamily="34" charset="0"/>
              </a:rPr>
              <a:t>If both parties use the same CA, they know its public key and can verify others certificates. </a:t>
            </a:r>
            <a:r>
              <a:rPr lang="en-US" smtClean="0">
                <a:latin typeface="Arial" pitchFamily="34" charset="0"/>
              </a:rPr>
              <a:t>If there is a large community of users, it may not be practical for all users to subscribe to the same CA. With many users, it may be more practical for there to be a number of CAs, each of which securely  provides its public key to some fraction of the users. </a:t>
            </a:r>
            <a:r>
              <a:rPr lang="en-AU" smtClean="0">
                <a:latin typeface="Arial" pitchFamily="34" charset="0"/>
              </a:rPr>
              <a:t>Hence there has to be some means to form a chain of certifications between the CA's used by the two parties, by the use of client and parent certificates. </a:t>
            </a:r>
            <a:r>
              <a:rPr lang="en-US" smtClean="0">
                <a:latin typeface="Arial" pitchFamily="34" charset="0"/>
              </a:rPr>
              <a:t>All these certificates of CAs by CAs need to appear in the directory, and the user needs to know how they are linked to follow a path to another user's public-key certificate. X.509 suggests that CAs be arranged in a hierarchy so that navigation is straightforward. </a:t>
            </a:r>
            <a:r>
              <a:rPr lang="en-AU" smtClean="0">
                <a:latin typeface="Arial" pitchFamily="34" charset="0"/>
              </a:rPr>
              <a:t>It is assumed that each client trusts its parents certificates.</a:t>
            </a:r>
          </a:p>
        </p:txBody>
      </p:sp>
    </p:spTree>
    <p:extLst>
      <p:ext uri="{BB962C8B-B14F-4D97-AF65-F5344CB8AC3E}">
        <p14:creationId xmlns:p14="http://schemas.microsoft.com/office/powerpoint/2010/main" val="1339424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A987FC66-B489-425C-B143-172DD5A51915}" type="slidenum">
              <a:rPr lang="en-AU"/>
              <a:pPr/>
              <a:t>28</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14.15 illustrates the use of an X.509 hierarchy to mutually verify clients certificates. The connected circles indicate the hierarchical relationship among the CAs; the associated boxes indicate certificates maintained in the directory for each CA entry. The directory entry for each CA includes two types of certificates: </a:t>
            </a:r>
            <a:r>
              <a:rPr lang="en-US" b="1" smtClean="0">
                <a:latin typeface="Arial" pitchFamily="34" charset="0"/>
              </a:rPr>
              <a:t>Forward certificates: </a:t>
            </a:r>
            <a:r>
              <a:rPr lang="en-US" smtClean="0">
                <a:latin typeface="Arial" pitchFamily="34" charset="0"/>
              </a:rPr>
              <a:t>Certificates of X generated by other CAs, and </a:t>
            </a:r>
            <a:r>
              <a:rPr lang="en-US" b="1" smtClean="0">
                <a:latin typeface="Arial" pitchFamily="34" charset="0"/>
              </a:rPr>
              <a:t>Reverse certificates</a:t>
            </a:r>
            <a:r>
              <a:rPr lang="en-US" smtClean="0">
                <a:latin typeface="Arial" pitchFamily="34" charset="0"/>
              </a:rPr>
              <a:t>: Certificates generated by X that are the certificates of other CAs.</a:t>
            </a:r>
          </a:p>
          <a:p>
            <a:pPr eaLnBrk="1" hangingPunct="1"/>
            <a:r>
              <a:rPr lang="en-US" smtClean="0">
                <a:latin typeface="Arial" pitchFamily="34" charset="0"/>
              </a:rPr>
              <a:t>In this example, we can track chains of certificates as follows:</a:t>
            </a:r>
          </a:p>
          <a:p>
            <a:pPr eaLnBrk="1" hangingPunct="1"/>
            <a:r>
              <a:rPr lang="en-AU" smtClean="0">
                <a:latin typeface="Arial" pitchFamily="34" charset="0"/>
              </a:rPr>
              <a:t>A acquires B certificate using chain:  X&lt;&lt;W&gt;&gt;W&lt;&lt;V&gt;&gt;V&lt;&lt;Y&gt;&gt;Y&lt;&lt;Z&gt;&gt;Z&lt;&lt;B&gt;&gt; </a:t>
            </a:r>
          </a:p>
          <a:p>
            <a:pPr eaLnBrk="1" hangingPunct="1"/>
            <a:r>
              <a:rPr lang="en-AU" smtClean="0">
                <a:latin typeface="Arial" pitchFamily="34" charset="0"/>
              </a:rPr>
              <a:t>B acquires A certificate using chain:  Z&lt;&lt;Y&gt;&gt;Y&lt;&lt;V&gt;&gt;V&lt;&lt;W&gt;&gt;W&lt;&lt;X&gt;&gt;X&lt;&lt;A&gt;&gt; </a:t>
            </a:r>
          </a:p>
          <a:p>
            <a:pPr eaLnBrk="1" hangingPunct="1"/>
            <a:endParaRPr lang="en-AU" smtClean="0">
              <a:latin typeface="Arial" pitchFamily="34" charset="0"/>
            </a:endParaRPr>
          </a:p>
        </p:txBody>
      </p:sp>
    </p:spTree>
    <p:extLst>
      <p:ext uri="{BB962C8B-B14F-4D97-AF65-F5344CB8AC3E}">
        <p14:creationId xmlns:p14="http://schemas.microsoft.com/office/powerpoint/2010/main" val="1781395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F156A8A4-4964-471B-B69D-58F4A1F99178}" type="slidenum">
              <a:rPr lang="en-AU"/>
              <a:pPr/>
              <a:t>29</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certificate includes a period of validity. Typically a new certificate is issued just before the expiration of the old one.</a:t>
            </a:r>
          </a:p>
          <a:p>
            <a:pPr eaLnBrk="1" hangingPunct="1"/>
            <a:r>
              <a:rPr lang="en-US" smtClean="0">
                <a:latin typeface="Arial" pitchFamily="34" charset="0"/>
                <a:cs typeface="Arial" pitchFamily="34" charset="0"/>
              </a:rPr>
              <a:t>In addition, it may be desirable on occasion to revoke a certificate before it expires, for one of a range of reasons, such as those shown above.</a:t>
            </a:r>
          </a:p>
          <a:p>
            <a:pPr eaLnBrk="1" hangingPunct="1"/>
            <a:r>
              <a:rPr lang="en-US" smtClean="0">
                <a:latin typeface="Arial" pitchFamily="34" charset="0"/>
                <a:cs typeface="Arial" pitchFamily="34" charset="0"/>
              </a:rPr>
              <a:t>To support this, each CA must maintain a list consisting of all revoked but not expired certificates issued by that CA, known as the certificate revocation list (CRL). Each certificate revocation list (CRL) posted to the directory is signed by the issuer and includes (as shown in Stallings Figure 14.14b previously) the issuer's name, the date the list was created, the date the next CRL is scheduled to be issued, and an entry for each revoked certificate. Each entry consists of the serial number of a certificate and revocation date for that certificate. Because serial numbers are unique within a CA, the serial number is sufficient to identify the certificate.</a:t>
            </a:r>
          </a:p>
          <a:p>
            <a:pPr eaLnBrk="1" hangingPunct="1"/>
            <a:r>
              <a:rPr lang="en-US" smtClean="0">
                <a:latin typeface="Arial" pitchFamily="34" charset="0"/>
                <a:cs typeface="Arial" pitchFamily="34" charset="0"/>
              </a:rPr>
              <a:t>When a user receives a certificate in a message, the user must determine whether the certificate has been revoked, by checking the directory CRL each time a certificate is received, this often does not happen in practice.</a:t>
            </a:r>
          </a:p>
        </p:txBody>
      </p:sp>
    </p:spTree>
    <p:extLst>
      <p:ext uri="{BB962C8B-B14F-4D97-AF65-F5344CB8AC3E}">
        <p14:creationId xmlns:p14="http://schemas.microsoft.com/office/powerpoint/2010/main" val="184242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p>
            <a:fld id="{B0E0E6DA-E46B-47F0-ADD0-5AC476491857}"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rPr>
              <a:t>For symmetric encryption to work, the two parties to an exchange must share the same key, and that key must be protected from access by others. Furthermore, frequent key changes are usually desirable to limit the amount of data compromised if an attacker learns the key. </a:t>
            </a:r>
            <a:r>
              <a:rPr lang="en-AU" smtClean="0">
                <a:latin typeface="Arial" pitchFamily="34" charset="0"/>
              </a:rPr>
              <a:t>This is one of the most critical areas in security systems - on many occasions systems have been broken, not because of a poor encryption algorithm, but because of poor key selection or management. It is </a:t>
            </a:r>
            <a:r>
              <a:rPr lang="en-AU" b="1" smtClean="0">
                <a:latin typeface="Arial" pitchFamily="34" charset="0"/>
              </a:rPr>
              <a:t>absolutely critical</a:t>
            </a:r>
            <a:r>
              <a:rPr lang="en-AU" smtClean="0">
                <a:latin typeface="Arial" pitchFamily="34" charset="0"/>
              </a:rPr>
              <a:t> to get this right! </a:t>
            </a:r>
          </a:p>
        </p:txBody>
      </p:sp>
    </p:spTree>
    <p:extLst>
      <p:ext uri="{BB962C8B-B14F-4D97-AF65-F5344CB8AC3E}">
        <p14:creationId xmlns:p14="http://schemas.microsoft.com/office/powerpoint/2010/main" val="928485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A27EB51E-C0F8-4497-AEF8-B9770BCC696E}" type="slidenum">
              <a:rPr lang="en-AU"/>
              <a:pPr/>
              <a:t>30</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X.509 version 2 format does not convey all of the information that recent design and implementation experience has shown to be needed. Rather than continue to add fields to a fixed format, standards developers felt that a more flexible approach was needed. X.509 version 3 includes a number of optional extensions that may be added to the version 2 format. Each extension consists of an extension identifier, a criticality indicator, and an extension value. The criticality indicator indicates whether an extension can be safely ignored or not (in which case if unknown the certificate is invalid). </a:t>
            </a:r>
          </a:p>
        </p:txBody>
      </p:sp>
    </p:spTree>
    <p:extLst>
      <p:ext uri="{BB962C8B-B14F-4D97-AF65-F5344CB8AC3E}">
        <p14:creationId xmlns:p14="http://schemas.microsoft.com/office/powerpoint/2010/main" val="1106387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747C7DCC-24B1-4D02-9FB5-430EC7300630}" type="slidenum">
              <a:rPr lang="en-AU"/>
              <a:pPr/>
              <a:t>31</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certificate extensions fall into three main categories: </a:t>
            </a:r>
          </a:p>
          <a:p>
            <a:pPr eaLnBrk="1" hangingPunct="1">
              <a:buFontTx/>
              <a:buChar char="•"/>
            </a:pPr>
            <a:r>
              <a:rPr lang="en-US" smtClean="0">
                <a:latin typeface="Arial" pitchFamily="34" charset="0"/>
                <a:cs typeface="Arial" pitchFamily="34" charset="0"/>
              </a:rPr>
              <a:t>key and policy information - convey additional information about the subject and issuer keys, plus indicators of certificate policy. A certificate policy is a named set of rules that indicates the applicability of a certificate to a particular community and/or class of application with common security requirements.</a:t>
            </a:r>
          </a:p>
          <a:p>
            <a:pPr eaLnBrk="1" hangingPunct="1">
              <a:buFontTx/>
              <a:buChar char="•"/>
            </a:pPr>
            <a:r>
              <a:rPr lang="en-US" smtClean="0">
                <a:latin typeface="Arial" pitchFamily="34" charset="0"/>
                <a:cs typeface="Arial" pitchFamily="34" charset="0"/>
              </a:rPr>
              <a:t>subject and issuer attributes - support alternative names, in alternative formats, for a certificate subject or certificate issuer and can convey additional information about the certificate subject; eg. postal address, email address, or picture image</a:t>
            </a:r>
          </a:p>
          <a:p>
            <a:pPr eaLnBrk="1" hangingPunct="1">
              <a:buFontTx/>
              <a:buChar char="•"/>
            </a:pPr>
            <a:r>
              <a:rPr lang="en-US" smtClean="0">
                <a:latin typeface="Arial" pitchFamily="34" charset="0"/>
                <a:cs typeface="Arial" pitchFamily="34" charset="0"/>
              </a:rPr>
              <a:t>certification path constraints - allow constraint specifications to be included in certificates issued for CA’s by other CA’s that </a:t>
            </a:r>
            <a:r>
              <a:rPr lang="en-US" smtClean="0">
                <a:latin typeface="Arial" pitchFamily="34" charset="0"/>
              </a:rPr>
              <a:t>may restrict the types of certificates that can be issued by the subject CA or that may occur subsequently in a certification chain. </a:t>
            </a:r>
            <a:endParaRPr lang="en-US" smtClean="0">
              <a:latin typeface="Arial" pitchFamily="34" charset="0"/>
              <a:cs typeface="Arial" pitchFamily="34" charset="0"/>
            </a:endParaRPr>
          </a:p>
          <a:p>
            <a:pPr eaLnBrk="1" hangingPunct="1"/>
            <a:endParaRPr lang="en-US" smtClean="0">
              <a:latin typeface="Arial" pitchFamily="34" charset="0"/>
              <a:cs typeface="Arial" pitchFamily="34" charset="0"/>
            </a:endParaRP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135414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CF557D57-E3FC-4CA3-8BD8-AF210AEE45E4}" type="slidenum">
              <a:rPr lang="en-AU"/>
              <a:pPr/>
              <a:t>32</a:t>
            </a:fld>
            <a:endParaRPr lang="en-AU"/>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xfrm>
            <a:off x="685800" y="4343400"/>
            <a:ext cx="5486400" cy="4419600"/>
          </a:xfrm>
          <a:noFill/>
          <a:ln/>
        </p:spPr>
        <p:txBody>
          <a:bodyPr/>
          <a:lstStyle/>
          <a:p>
            <a:pPr eaLnBrk="1" hangingPunct="1"/>
            <a:r>
              <a:rPr lang="en-US" smtClean="0">
                <a:latin typeface="Arial" pitchFamily="34" charset="0"/>
                <a:cs typeface="Arial" pitchFamily="34" charset="0"/>
              </a:rPr>
              <a:t>RFC 2822 (Internet Security Glossary) defines public-key infrastructure (PKI) as the set of hardware, software, people, policies, and procedures needed to create, manage, store, distribute, and revoke digital certificates based on asymmetric cryptography. Its principal is to enable secure, convenient, and efficient acquisition of public keys. The IETF Public Key Infrastructure X.509 (PKIX) working group has setup a formal (and generic) model based on X.509 that is suitable for deploying a certificate-based architecture on the Internet.</a:t>
            </a:r>
          </a:p>
          <a:p>
            <a:pPr eaLnBrk="1" hangingPunct="1"/>
            <a:r>
              <a:rPr lang="en-US" smtClean="0">
                <a:latin typeface="Arial" pitchFamily="34" charset="0"/>
                <a:cs typeface="Arial" pitchFamily="34" charset="0"/>
              </a:rPr>
              <a:t>Stallings Figure 14.16 shows interrelationships among some key elements:</a:t>
            </a:r>
          </a:p>
          <a:p>
            <a:r>
              <a:rPr lang="en-US" smtClean="0">
                <a:latin typeface="Arial" pitchFamily="34" charset="0"/>
              </a:rPr>
              <a:t>• End entity: A generic term used to denote end users, devices (e.g., servers, routers), or any other entity that can be identified in the subject field of a public key certificate. End entities canconsume and/or support PKI-related services.</a:t>
            </a:r>
          </a:p>
          <a:p>
            <a:r>
              <a:rPr lang="en-US" smtClean="0">
                <a:latin typeface="Arial" pitchFamily="34" charset="0"/>
              </a:rPr>
              <a:t>• Certification authority (CA): The issuer of certificates and (usually) certificate revocation lists (CRLs). It may also support a variety of administrative functions, although these are often delegated to Registration Authorities.</a:t>
            </a:r>
          </a:p>
          <a:p>
            <a:r>
              <a:rPr lang="en-US" smtClean="0">
                <a:latin typeface="Arial" pitchFamily="34" charset="0"/>
              </a:rPr>
              <a:t>• Registration authority (RA): An optional component that can assume a number of administrative functions from the CA. The RA is often associated with the End Entity registration process, but can assist in a number of other areas as well.</a:t>
            </a:r>
          </a:p>
          <a:p>
            <a:r>
              <a:rPr lang="en-US" smtClean="0">
                <a:latin typeface="Arial" pitchFamily="34" charset="0"/>
              </a:rPr>
              <a:t>• CRL issuer: An optional component that a CA can delegate to publish CRLs.</a:t>
            </a:r>
          </a:p>
          <a:p>
            <a:r>
              <a:rPr lang="en-US" smtClean="0">
                <a:latin typeface="Arial" pitchFamily="34" charset="0"/>
              </a:rPr>
              <a:t>• Repository: A generic term used to denote any method for storing certificates and CRLs so that they can be retrieved by End Entities.</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161834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7036EB8-AD21-47AE-871D-A6C752C00C9E}" type="slidenum">
              <a:rPr lang="en-AU"/>
              <a:pPr/>
              <a:t>33</a:t>
            </a:fld>
            <a:endParaRPr lang="en-AU"/>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685800" y="4343400"/>
            <a:ext cx="5486400" cy="4495800"/>
          </a:xfrm>
          <a:noFill/>
          <a:ln/>
        </p:spPr>
        <p:txBody>
          <a:bodyPr/>
          <a:lstStyle/>
          <a:p>
            <a:r>
              <a:rPr lang="en-US" dirty="0" smtClean="0">
                <a:latin typeface="Arial" pitchFamily="34" charset="0"/>
                <a:cs typeface="Arial" pitchFamily="34" charset="0"/>
              </a:rPr>
              <a:t>PKIX identifies a number of management functions that potentially need to be supported by management protocols, as shown in Figure 14.16:</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Registration:</a:t>
            </a:r>
            <a:r>
              <a:rPr lang="en-US" dirty="0" smtClean="0">
                <a:latin typeface="Arial" pitchFamily="34" charset="0"/>
                <a:cs typeface="Arial" pitchFamily="34" charset="0"/>
              </a:rPr>
              <a:t> whereby a user first makes itself known to a CA, prior to issue of  a certificate(s) for that user. It usually involves some off-line or online procedure for mutual authentication. </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Initialization:</a:t>
            </a:r>
            <a:r>
              <a:rPr lang="en-US" dirty="0" smtClean="0">
                <a:latin typeface="Arial" pitchFamily="34" charset="0"/>
                <a:cs typeface="Arial" pitchFamily="34" charset="0"/>
              </a:rPr>
              <a:t> to install key materials that have the appropriate relationship with keys stored elsewhere in the infrastructure.  </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Certification:</a:t>
            </a:r>
            <a:r>
              <a:rPr lang="en-US" dirty="0" smtClean="0">
                <a:latin typeface="Arial" pitchFamily="34" charset="0"/>
                <a:cs typeface="Arial" pitchFamily="34" charset="0"/>
              </a:rPr>
              <a:t> process where a CA issues a certificate for a user's public key, and returns it to the user's client system and/or posts it in a repository.</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Key pair recovery:</a:t>
            </a:r>
            <a:r>
              <a:rPr lang="en-US" dirty="0" smtClean="0">
                <a:latin typeface="Arial" pitchFamily="34" charset="0"/>
                <a:cs typeface="Arial" pitchFamily="34" charset="0"/>
              </a:rPr>
              <a:t> a mechanism to recover the necessary decryption keys when normal access to the keying material is no longer possible.</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Key pair update:</a:t>
            </a:r>
            <a:r>
              <a:rPr lang="en-US" dirty="0" smtClean="0">
                <a:latin typeface="Arial" pitchFamily="34" charset="0"/>
                <a:cs typeface="Arial" pitchFamily="34" charset="0"/>
              </a:rPr>
              <a:t> key pairs need to be updated and new certificates issued. </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Revocation request:</a:t>
            </a:r>
            <a:r>
              <a:rPr lang="en-US" dirty="0" smtClean="0">
                <a:latin typeface="Arial" pitchFamily="34" charset="0"/>
                <a:cs typeface="Arial" pitchFamily="34" charset="0"/>
              </a:rPr>
              <a:t> when authorized person advises need for certificate revocation, e.g. private key compromise, affiliation change, name change.</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Cross certification:</a:t>
            </a:r>
            <a:r>
              <a:rPr lang="en-US" dirty="0" smtClean="0">
                <a:latin typeface="Arial" pitchFamily="34" charset="0"/>
                <a:cs typeface="Arial" pitchFamily="34" charset="0"/>
              </a:rPr>
              <a:t> when two CAs exchange information used in establishing a cross-certificate, issued by one CA to another CA that contains a CA signature key used for issuing certificates.</a:t>
            </a:r>
          </a:p>
          <a:p>
            <a:r>
              <a:rPr lang="en-US" dirty="0" smtClean="0">
                <a:latin typeface="Arial" pitchFamily="34" charset="0"/>
                <a:cs typeface="Arial" pitchFamily="34" charset="0"/>
              </a:rPr>
              <a:t>The PKIX working group has defines two alternative management protocols between PKIX entities. RFC 2510 defines the certificate management protocols (CMP), which is a flexible protocol able to accommodate a variety of technical, operational, and business models. RFC 2797 defines certificate management messages over CMS (RFC 2630) called CMC. This is built on earlier work to leverage existing code.</a:t>
            </a:r>
          </a:p>
        </p:txBody>
      </p:sp>
    </p:spTree>
    <p:extLst>
      <p:ext uri="{BB962C8B-B14F-4D97-AF65-F5344CB8AC3E}">
        <p14:creationId xmlns:p14="http://schemas.microsoft.com/office/powerpoint/2010/main" val="2036232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fld id="{18674BC9-4FA9-4E6F-89D0-E1E204D0AF1E}" type="slidenum">
              <a:rPr lang="en-AU"/>
              <a:pPr/>
              <a:t>34</a:t>
            </a:fld>
            <a:endParaRPr lang="en-AU"/>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latin typeface="Arial" pitchFamily="34" charset="0"/>
              </a:rPr>
              <a:t>Chapter 14 summary.</a:t>
            </a:r>
          </a:p>
        </p:txBody>
      </p:sp>
    </p:spTree>
    <p:extLst>
      <p:ext uri="{BB962C8B-B14F-4D97-AF65-F5344CB8AC3E}">
        <p14:creationId xmlns:p14="http://schemas.microsoft.com/office/powerpoint/2010/main" val="65693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p>
            <a:fld id="{2EF072E7-F5A3-4EC9-B6EC-4EA481D08689}"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strength of any cryptographic system thus depends on the key distribution technique. For two parties A and B, key distribution can be achieved in a number of ways:</a:t>
            </a:r>
          </a:p>
          <a:p>
            <a:pPr eaLnBrk="1" hangingPunct="1"/>
            <a:r>
              <a:rPr lang="en-US" smtClean="0">
                <a:latin typeface="Arial" pitchFamily="34" charset="0"/>
                <a:cs typeface="Arial" pitchFamily="34" charset="0"/>
              </a:rPr>
              <a:t>Physical delivery (1 &amp; 2) is </a:t>
            </a:r>
            <a:r>
              <a:rPr lang="en-AU" smtClean="0">
                <a:latin typeface="Arial" pitchFamily="34" charset="0"/>
                <a:cs typeface="Arial" pitchFamily="34" charset="0"/>
              </a:rPr>
              <a:t>simplest - but only applicable when there is personal contact between recipient and key issuer. This is fine for link encryption where devices &amp; keys occur in pairs, but does not scale as number of parties who wish to communicate grows (see next slide). 3 is mostly based on 1 or 2 occurring first, and also suffers that if </a:t>
            </a:r>
            <a:r>
              <a:rPr lang="en-US" smtClean="0">
                <a:latin typeface="Arial" pitchFamily="34" charset="0"/>
                <a:cs typeface="Arial" pitchFamily="34" charset="0"/>
              </a:rPr>
              <a:t>an attacker ever succeeds in gaining access to one key, then all subsequent keys will be revealed. </a:t>
            </a:r>
            <a:endParaRPr lang="en-AU" smtClean="0">
              <a:latin typeface="Arial" pitchFamily="34" charset="0"/>
              <a:cs typeface="Arial" pitchFamily="34" charset="0"/>
            </a:endParaRPr>
          </a:p>
          <a:p>
            <a:pPr eaLnBrk="1" hangingPunct="1"/>
            <a:r>
              <a:rPr lang="en-US" smtClean="0">
                <a:latin typeface="Arial" pitchFamily="34" charset="0"/>
                <a:cs typeface="Arial" pitchFamily="34" charset="0"/>
              </a:rPr>
              <a:t>A third party</a:t>
            </a:r>
            <a:r>
              <a:rPr lang="en-AU" smtClean="0">
                <a:latin typeface="Arial" pitchFamily="34" charset="0"/>
                <a:cs typeface="Arial" pitchFamily="34" charset="0"/>
              </a:rPr>
              <a:t>, whom all parties trust, can be used </a:t>
            </a:r>
            <a:r>
              <a:rPr lang="en-US" smtClean="0">
                <a:latin typeface="Arial" pitchFamily="34" charset="0"/>
                <a:cs typeface="Arial" pitchFamily="34" charset="0"/>
              </a:rPr>
              <a:t>as </a:t>
            </a:r>
            <a:r>
              <a:rPr lang="en-AU" smtClean="0">
                <a:latin typeface="Arial" pitchFamily="34" charset="0"/>
                <a:cs typeface="Arial" pitchFamily="34" charset="0"/>
              </a:rPr>
              <a:t>a </a:t>
            </a:r>
            <a:r>
              <a:rPr lang="en-AU" b="1" smtClean="0">
                <a:latin typeface="Arial" pitchFamily="34" charset="0"/>
                <a:cs typeface="Arial" pitchFamily="34" charset="0"/>
              </a:rPr>
              <a:t>trusted intermediary</a:t>
            </a:r>
            <a:r>
              <a:rPr lang="en-AU" smtClean="0">
                <a:latin typeface="Arial" pitchFamily="34" charset="0"/>
                <a:cs typeface="Arial" pitchFamily="34" charset="0"/>
              </a:rPr>
              <a:t> to mediate the establishment of secure communications between them (4). Must trust intermediary not to abuse the knowledge of all session keys.  </a:t>
            </a:r>
            <a:r>
              <a:rPr lang="en-US" smtClean="0">
                <a:latin typeface="Arial" pitchFamily="34" charset="0"/>
                <a:cs typeface="Arial" pitchFamily="34" charset="0"/>
              </a:rPr>
              <a:t>As number of parties grow, some variant of 4 is only practical solution to the huge growth in number of keys potentially needed.</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43792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en-US" dirty="0" smtClean="0">
                <a:latin typeface="Arial" pitchFamily="34" charset="0"/>
              </a:rPr>
              <a:t>The scale of the problem depends on the number of communicating pairs that must be supported</a:t>
            </a:r>
            <a:r>
              <a:rPr lang="en-US" b="1" dirty="0" smtClean="0">
                <a:latin typeface="Arial" pitchFamily="34" charset="0"/>
              </a:rPr>
              <a:t>. If end-to-end encryption is done at a network or IP level, then a key is needed for each pair of hosts on the network that wish to communicate</a:t>
            </a:r>
            <a:r>
              <a:rPr lang="en-US" dirty="0" smtClean="0">
                <a:latin typeface="Arial" pitchFamily="34" charset="0"/>
              </a:rPr>
              <a:t>. Thus, if there are </a:t>
            </a:r>
            <a:r>
              <a:rPr lang="en-US" b="1" i="1" dirty="0" smtClean="0">
                <a:latin typeface="Arial" pitchFamily="34" charset="0"/>
              </a:rPr>
              <a:t>N </a:t>
            </a:r>
            <a:r>
              <a:rPr lang="en-US" b="1" dirty="0" smtClean="0">
                <a:latin typeface="Arial" pitchFamily="34" charset="0"/>
              </a:rPr>
              <a:t>hosts, the number of required keys is </a:t>
            </a:r>
            <a:r>
              <a:rPr lang="en-US" b="1" i="1" dirty="0" smtClean="0">
                <a:latin typeface="Arial" pitchFamily="34" charset="0"/>
              </a:rPr>
              <a:t>[N(N – 1)]/2</a:t>
            </a:r>
            <a:r>
              <a:rPr lang="en-US" b="1" dirty="0" smtClean="0">
                <a:latin typeface="Arial" pitchFamily="34" charset="0"/>
              </a:rPr>
              <a:t>. </a:t>
            </a:r>
            <a:r>
              <a:rPr lang="en-US" dirty="0" smtClean="0">
                <a:latin typeface="Arial" pitchFamily="34" charset="0"/>
              </a:rPr>
              <a:t>If encryption is done at the application level, then a key is needed for every pair of users or processes that require communication. Thus, a network may have hundreds of hosts but thousands of users and processes. Stallings Figure 14.1 illustrates the magnitude of the key distribution task for end-to-end encryption. </a:t>
            </a:r>
            <a:r>
              <a:rPr lang="en-US" b="1" dirty="0" smtClean="0">
                <a:latin typeface="Arial" pitchFamily="34" charset="0"/>
              </a:rPr>
              <a:t>A network using node-level encryption with 1000 nodes would conceivably need to distribute as many as half a million keys. If that same network supported 10,000 applications, then as many as 50 million keys may be required for application-level encryption</a:t>
            </a:r>
            <a:r>
              <a:rPr lang="en-US" dirty="0" smtClean="0">
                <a:latin typeface="Arial" pitchFamily="34" charset="0"/>
              </a:rPr>
              <a:t>. </a:t>
            </a:r>
          </a:p>
        </p:txBody>
      </p:sp>
      <p:sp>
        <p:nvSpPr>
          <p:cNvPr id="25604" name="Slide Number Placeholder 3"/>
          <p:cNvSpPr>
            <a:spLocks noGrp="1"/>
          </p:cNvSpPr>
          <p:nvPr>
            <p:ph type="sldNum" sz="quarter" idx="5"/>
          </p:nvPr>
        </p:nvSpPr>
        <p:spPr>
          <a:noFill/>
        </p:spPr>
        <p:txBody>
          <a:bodyPr/>
          <a:lstStyle/>
          <a:p>
            <a:fld id="{E7CF91F8-39C8-46A0-B395-4B0F0D951BEE}" type="slidenum">
              <a:rPr lang="en-AU"/>
              <a:pPr/>
              <a:t>5</a:t>
            </a:fld>
            <a:endParaRPr lang="en-AU"/>
          </a:p>
        </p:txBody>
      </p:sp>
    </p:spTree>
    <p:extLst>
      <p:ext uri="{BB962C8B-B14F-4D97-AF65-F5344CB8AC3E}">
        <p14:creationId xmlns:p14="http://schemas.microsoft.com/office/powerpoint/2010/main" val="139111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p>
            <a:fld id="{230CD629-A49F-413B-A19D-370A190EA598}"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rPr>
              <a:t>For end-to-end encryption, some variation on option 4 has been widely adopted. In this scheme, a key distribution center is responsible for distributing keys to pairs of users (hosts, processes, applications) as needed. Each user must share a unique key with the key distribution center for purposes of key distribution. The use of a key distribution center is based on the use of a hierarchy of keys. At a minimum, two levels of keys are used: a session key, used for the duration of a logical connection; and a master key shared by the key distribution center and an end system or user and used to encrypt the session key.</a:t>
            </a:r>
          </a:p>
          <a:p>
            <a:pPr eaLnBrk="1" hangingPunct="1"/>
            <a:endParaRPr lang="en-US" smtClean="0">
              <a:latin typeface="Arial" pitchFamily="34" charset="0"/>
            </a:endParaRPr>
          </a:p>
        </p:txBody>
      </p:sp>
    </p:spTree>
    <p:extLst>
      <p:ext uri="{BB962C8B-B14F-4D97-AF65-F5344CB8AC3E}">
        <p14:creationId xmlns:p14="http://schemas.microsoft.com/office/powerpoint/2010/main" val="158988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dirty="0" smtClean="0">
                <a:latin typeface="Arial" pitchFamily="34" charset="0"/>
              </a:rPr>
              <a:t>The use of a key distribution center is based on the use of a hierarchy of key, as shown in Stallings Figure 14.2. Communication between end systems is encrypted using a temporary key, often referred to as a </a:t>
            </a:r>
            <a:r>
              <a:rPr lang="en-US" b="1" dirty="0" smtClean="0">
                <a:latin typeface="Arial" pitchFamily="34" charset="0"/>
              </a:rPr>
              <a:t>session key</a:t>
            </a:r>
            <a:r>
              <a:rPr lang="en-US" dirty="0" smtClean="0">
                <a:latin typeface="Arial" pitchFamily="34" charset="0"/>
              </a:rPr>
              <a:t>. Typically, the </a:t>
            </a:r>
            <a:r>
              <a:rPr lang="en-US" b="1" dirty="0" smtClean="0">
                <a:latin typeface="Arial" pitchFamily="34" charset="0"/>
              </a:rPr>
              <a:t>session key is used for the duration of a logical connection</a:t>
            </a:r>
            <a:r>
              <a:rPr lang="en-US" dirty="0" smtClean="0">
                <a:latin typeface="Arial" pitchFamily="34" charset="0"/>
              </a:rPr>
              <a:t>, such as a frame relay connection or transport connection, and then discarded. Each session key is obtained from the key distribution center over the same networking facilities used for end-user communication. Accordingly, session keys are </a:t>
            </a:r>
            <a:r>
              <a:rPr lang="en-US" b="1" dirty="0" smtClean="0">
                <a:latin typeface="Arial" pitchFamily="34" charset="0"/>
              </a:rPr>
              <a:t>transmitted in encrypted form, using a master key </a:t>
            </a:r>
            <a:r>
              <a:rPr lang="en-US" dirty="0" smtClean="0">
                <a:latin typeface="Arial" pitchFamily="34" charset="0"/>
              </a:rPr>
              <a:t>that is shared by the key distribution center and an end system or user.  </a:t>
            </a:r>
            <a:r>
              <a:rPr lang="en-US" b="1" dirty="0" smtClean="0">
                <a:latin typeface="Arial" pitchFamily="34" charset="0"/>
              </a:rPr>
              <a:t>For each end system or user, there is a unique master key that it shares with the key distribution center.</a:t>
            </a:r>
            <a:r>
              <a:rPr lang="en-US" dirty="0" smtClean="0">
                <a:latin typeface="Arial" pitchFamily="34" charset="0"/>
              </a:rPr>
              <a:t> Of course, these master keys must be distributed in some fashion. However, the scale of the problem is vastly reduced, as </a:t>
            </a:r>
            <a:r>
              <a:rPr lang="en-US" b="1" dirty="0" smtClean="0">
                <a:latin typeface="Arial" pitchFamily="34" charset="0"/>
              </a:rPr>
              <a:t>only </a:t>
            </a:r>
            <a:r>
              <a:rPr lang="en-US" b="1" i="1" dirty="0" smtClean="0">
                <a:latin typeface="Arial" pitchFamily="34" charset="0"/>
              </a:rPr>
              <a:t>N </a:t>
            </a:r>
            <a:r>
              <a:rPr lang="en-US" b="1" dirty="0" smtClean="0">
                <a:latin typeface="Arial" pitchFamily="34" charset="0"/>
              </a:rPr>
              <a:t>master keys are required, one for each entity</a:t>
            </a:r>
            <a:r>
              <a:rPr lang="en-US" dirty="0" smtClean="0">
                <a:latin typeface="Arial" pitchFamily="34" charset="0"/>
              </a:rPr>
              <a:t>. Thus, master keys can be distributed in some non-cryptographic way, such as physical delivery. </a:t>
            </a:r>
          </a:p>
        </p:txBody>
      </p:sp>
      <p:sp>
        <p:nvSpPr>
          <p:cNvPr id="29700" name="Slide Number Placeholder 3"/>
          <p:cNvSpPr>
            <a:spLocks noGrp="1"/>
          </p:cNvSpPr>
          <p:nvPr>
            <p:ph type="sldNum" sz="quarter" idx="5"/>
          </p:nvPr>
        </p:nvSpPr>
        <p:spPr>
          <a:noFill/>
        </p:spPr>
        <p:txBody>
          <a:bodyPr/>
          <a:lstStyle/>
          <a:p>
            <a:fld id="{B46B66E6-427B-421D-84F0-C39CCB8B90E4}" type="slidenum">
              <a:rPr lang="en-AU"/>
              <a:pPr/>
              <a:t>7</a:t>
            </a:fld>
            <a:endParaRPr lang="en-AU"/>
          </a:p>
        </p:txBody>
      </p:sp>
    </p:spTree>
    <p:extLst>
      <p:ext uri="{BB962C8B-B14F-4D97-AF65-F5344CB8AC3E}">
        <p14:creationId xmlns:p14="http://schemas.microsoft.com/office/powerpoint/2010/main" val="593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8A4EB779-AA2B-4959-8782-3CF7B5DF5237}"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rPr>
              <a:t>The key distribution concept can be deployed in a number of ways. A typical scenario is illustrated in Stallings Figure 14.3 above, which has a “Key Distribution Center” (KDC) which shares a unique key with each party (user). The text in section 14.1 details the steps needed, which are briefly:</a:t>
            </a:r>
          </a:p>
          <a:p>
            <a:pPr eaLnBrk="1" hangingPunct="1"/>
            <a:r>
              <a:rPr lang="en-US" smtClean="0">
                <a:latin typeface="Arial" pitchFamily="34" charset="0"/>
              </a:rPr>
              <a:t>1. A requests from the KDC a session key to protect a logical connection to B. The message includes the identity of A and B and a unique </a:t>
            </a:r>
            <a:r>
              <a:rPr lang="en-US" i="1" smtClean="0">
                <a:latin typeface="Arial" pitchFamily="34" charset="0"/>
              </a:rPr>
              <a:t>nonce N1. </a:t>
            </a:r>
            <a:endParaRPr lang="en-US" smtClean="0">
              <a:latin typeface="Arial" pitchFamily="34" charset="0"/>
            </a:endParaRPr>
          </a:p>
          <a:p>
            <a:pPr eaLnBrk="1" hangingPunct="1"/>
            <a:r>
              <a:rPr lang="en-US" smtClean="0">
                <a:latin typeface="Arial" pitchFamily="34" charset="0"/>
              </a:rPr>
              <a:t>2. The KDC responds with a message encrypted using </a:t>
            </a:r>
            <a:r>
              <a:rPr lang="en-US" i="1" smtClean="0">
                <a:latin typeface="Arial" pitchFamily="34" charset="0"/>
              </a:rPr>
              <a:t>Ka</a:t>
            </a:r>
            <a:r>
              <a:rPr lang="en-US" smtClean="0">
                <a:latin typeface="Arial" pitchFamily="34" charset="0"/>
              </a:rPr>
              <a:t> that includes a one-time session key </a:t>
            </a:r>
            <a:r>
              <a:rPr lang="en-US" i="1" smtClean="0">
                <a:latin typeface="Arial" pitchFamily="34" charset="0"/>
              </a:rPr>
              <a:t>K</a:t>
            </a:r>
            <a:r>
              <a:rPr lang="en-US" smtClean="0">
                <a:latin typeface="Arial" pitchFamily="34" charset="0"/>
              </a:rPr>
              <a:t>s to be used for the session, the original request message to enable A to match response with appropriate request, and info for B</a:t>
            </a:r>
          </a:p>
          <a:p>
            <a:pPr eaLnBrk="1" hangingPunct="1"/>
            <a:r>
              <a:rPr lang="en-US" smtClean="0">
                <a:latin typeface="Arial" pitchFamily="34" charset="0"/>
              </a:rPr>
              <a:t>3. A stores the session key for use in the upcoming session and forwards to B the information from the KDC for B, namely, E(</a:t>
            </a:r>
            <a:r>
              <a:rPr lang="en-US" i="1" smtClean="0">
                <a:latin typeface="Arial" pitchFamily="34" charset="0"/>
              </a:rPr>
              <a:t>Kb, [Ks || IDA])</a:t>
            </a:r>
            <a:r>
              <a:rPr lang="en-US" smtClean="0">
                <a:latin typeface="Arial" pitchFamily="34" charset="0"/>
              </a:rPr>
              <a:t>. Because this information is encrypted with Kb, it is protected from eavesdropping. </a:t>
            </a:r>
          </a:p>
          <a:p>
            <a:pPr eaLnBrk="1" hangingPunct="1"/>
            <a:r>
              <a:rPr lang="en-US" smtClean="0">
                <a:latin typeface="Arial" pitchFamily="34" charset="0"/>
              </a:rPr>
              <a:t>At this point, a session key has been securely delivered to A and B, and they may begin their protected exchange. Two additional steps are desirable:   </a:t>
            </a:r>
          </a:p>
          <a:p>
            <a:pPr eaLnBrk="1" hangingPunct="1"/>
            <a:r>
              <a:rPr lang="en-US" smtClean="0">
                <a:latin typeface="Arial" pitchFamily="34" charset="0"/>
              </a:rPr>
              <a:t>4. Using the new session key for encryption B sends a nonce </a:t>
            </a:r>
            <a:r>
              <a:rPr lang="en-US" i="1" smtClean="0">
                <a:latin typeface="Arial" pitchFamily="34" charset="0"/>
              </a:rPr>
              <a:t>N2 to A.  </a:t>
            </a:r>
          </a:p>
          <a:p>
            <a:pPr eaLnBrk="1" hangingPunct="1"/>
            <a:r>
              <a:rPr lang="en-US" smtClean="0">
                <a:latin typeface="Arial" pitchFamily="34" charset="0"/>
              </a:rPr>
              <a:t>5. Also using Ks, A responds with f(N2), where f is a function that performs some transformation on N2 (eg. adding one).  These steps assure B that the original message it received (step 3) was not a replay. Note that the actual key distribution involves only steps 1 through 3 but that steps 4 and 5, as well as 3, perform an authentication function.</a:t>
            </a:r>
          </a:p>
          <a:p>
            <a:pPr eaLnBrk="1" hangingPunct="1"/>
            <a:endParaRPr lang="en-US" smtClean="0">
              <a:latin typeface="Arial" pitchFamily="34" charset="0"/>
            </a:endParaRPr>
          </a:p>
          <a:p>
            <a:pPr eaLnBrk="1" hangingPunct="1"/>
            <a:endParaRPr lang="en-AU" smtClean="0">
              <a:latin typeface="Arial" pitchFamily="34" charset="0"/>
            </a:endParaRPr>
          </a:p>
        </p:txBody>
      </p:sp>
    </p:spTree>
    <p:extLst>
      <p:ext uri="{BB962C8B-B14F-4D97-AF65-F5344CB8AC3E}">
        <p14:creationId xmlns:p14="http://schemas.microsoft.com/office/powerpoint/2010/main" val="1036273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p>
            <a:fld id="{0111889F-381F-4D58-9F1A-C541346DE95D}"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Briefly note here some of the major issues associated with the use of Key Distribution Centers (KDC’s). </a:t>
            </a:r>
          </a:p>
          <a:p>
            <a:pPr eaLnBrk="1" hangingPunct="1"/>
            <a:r>
              <a:rPr lang="en-US" smtClean="0">
                <a:latin typeface="Arial" pitchFamily="34" charset="0"/>
                <a:cs typeface="Arial" pitchFamily="34" charset="0"/>
              </a:rPr>
              <a:t>For very large networks, a hierarchy of KDCs can be established. For communication among entities within the same local domain, the local KDC is responsible for key distribution. If two entities in different domains desire a shared key, then the corresponding local KDCs can communicate through a (hierarchy of) global KDC(s)</a:t>
            </a:r>
          </a:p>
          <a:p>
            <a:pPr eaLnBrk="1" hangingPunct="1"/>
            <a:r>
              <a:rPr lang="en-US" smtClean="0">
                <a:latin typeface="Arial" pitchFamily="34" charset="0"/>
                <a:cs typeface="Arial" pitchFamily="34" charset="0"/>
              </a:rPr>
              <a:t>To balance security &amp; effort, a new session key should be used for each new connection-oriented session. For a connectionless protocol, a new session key is used for a certain fixed period only or for a certain number of transactions.</a:t>
            </a:r>
          </a:p>
          <a:p>
            <a:pPr eaLnBrk="1" hangingPunct="1"/>
            <a:r>
              <a:rPr lang="en-US" smtClean="0">
                <a:latin typeface="Arial" pitchFamily="34" charset="0"/>
                <a:cs typeface="Arial" pitchFamily="34" charset="0"/>
              </a:rPr>
              <a:t>An automated key distribution approach provides the flexibility and dynamic characteristics needed to allow a number of terminal users to access a number of hosts and for the hosts to exchange data with each other, provided they trust the system to act on their behalf.</a:t>
            </a:r>
          </a:p>
          <a:p>
            <a:pPr eaLnBrk="1" hangingPunct="1"/>
            <a:r>
              <a:rPr lang="en-US" smtClean="0">
                <a:latin typeface="Arial" pitchFamily="34" charset="0"/>
                <a:cs typeface="Arial" pitchFamily="34" charset="0"/>
              </a:rPr>
              <a:t>The use of a key distribution center imposes the requirement that the KDC be trusted and be protected from subversion. This requirement can be avoided if key distribution is fully decentralized.</a:t>
            </a:r>
          </a:p>
          <a:p>
            <a:pPr eaLnBrk="1" hangingPunct="1"/>
            <a:r>
              <a:rPr lang="en-US" smtClean="0">
                <a:latin typeface="Arial" pitchFamily="34" charset="0"/>
                <a:cs typeface="Arial" pitchFamily="34" charset="0"/>
              </a:rPr>
              <a:t>In addition to separating master keys from session keys, may wish to define different types of session keys on the basis of use.</a:t>
            </a:r>
          </a:p>
          <a:p>
            <a:pPr eaLnBrk="1" hangingPunct="1"/>
            <a:r>
              <a:rPr lang="en-US" smtClean="0">
                <a:latin typeface="Arial" pitchFamily="34" charset="0"/>
                <a:cs typeface="Arial" pitchFamily="34" charset="0"/>
              </a:rPr>
              <a:t>These issues are discussed in more detail in the text Stallings section 14.1.</a:t>
            </a:r>
          </a:p>
        </p:txBody>
      </p:sp>
    </p:spTree>
    <p:extLst>
      <p:ext uri="{BB962C8B-B14F-4D97-AF65-F5344CB8AC3E}">
        <p14:creationId xmlns:p14="http://schemas.microsoft.com/office/powerpoint/2010/main" val="55127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78A45158-6B32-489E-95DB-B8579330E7B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4EA78CE-3A17-43FD-9D8E-CCA4B5059B6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7BA7814A-DB55-48D1-BAB7-00579AFDD7E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09274AC4-2DF0-487F-88ED-0C5B5BE7B01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83947C4-CFD6-435B-B719-4762321DB02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1B79A696-FC7E-4626-8323-557C0923B22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DDB2102C-873C-41B8-9112-17140CFF38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85C0BF47-6C9B-45E9-A905-D5668532A22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BD04AD80-F31C-4BA9-A74F-2A261B60F31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18F2F11D-0B35-43BB-B3C3-678E9287DEF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7693E78-5044-4F69-A54A-33D2D62CD9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0657F2D4-59B7-46B9-8DC6-AB88EE677CD5}" type="slidenum">
              <a:rPr lang="en-US"/>
              <a:pPr/>
              <a:t>‹#›</a:t>
            </a:fld>
            <a:endParaRPr lang="en-US"/>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476250"/>
            <a:ext cx="8229600" cy="1143000"/>
          </a:xfrm>
        </p:spPr>
        <p:txBody>
          <a:bodyPr/>
          <a:lstStyle/>
          <a:p>
            <a:pPr eaLnBrk="1" hangingPunct="1"/>
            <a:r>
              <a:rPr lang="en-US" sz="4000" dirty="0" smtClean="0"/>
              <a:t>Key Management and Distribution</a:t>
            </a:r>
            <a:endParaRPr lang="en-AU" sz="4000" dirty="0" smtClean="0"/>
          </a:p>
        </p:txBody>
      </p:sp>
      <p:sp>
        <p:nvSpPr>
          <p:cNvPr id="20483" name="Rectangle 3"/>
          <p:cNvSpPr>
            <a:spLocks noGrp="1" noChangeArrowheads="1"/>
          </p:cNvSpPr>
          <p:nvPr>
            <p:ph type="body" idx="1"/>
          </p:nvPr>
        </p:nvSpPr>
        <p:spPr>
          <a:xfrm>
            <a:off x="539750" y="1981200"/>
            <a:ext cx="8229600" cy="4141788"/>
          </a:xfrm>
        </p:spPr>
        <p:txBody>
          <a:bodyPr/>
          <a:lstStyle/>
          <a:p>
            <a:pPr eaLnBrk="1" hangingPunct="1">
              <a:buFont typeface="Wingdings" pitchFamily="2" charset="2"/>
              <a:buNone/>
            </a:pPr>
            <a:r>
              <a:rPr lang="en-US" i="1" smtClean="0"/>
              <a:t>No Singhalese, whether man or woman, would venture out of the house without a bunch of keys in his hand, for without such a talisman he would fear that some devil might take advantage of his weak state to slip into his body. </a:t>
            </a:r>
          </a:p>
          <a:p>
            <a:pPr eaLnBrk="1" hangingPunct="1">
              <a:buFont typeface="Wingdings" pitchFamily="2" charset="2"/>
              <a:buNone/>
            </a:pPr>
            <a:r>
              <a:rPr lang="en-US" b="1" i="1" smtClean="0"/>
              <a:t>—The Golden Bough, Sir James George Frazer</a:t>
            </a:r>
            <a:endParaRPr lang="en-AU"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627187"/>
          </a:xfrm>
        </p:spPr>
        <p:txBody>
          <a:bodyPr/>
          <a:lstStyle/>
          <a:p>
            <a:pPr eaLnBrk="1" hangingPunct="1">
              <a:defRPr/>
            </a:pPr>
            <a:r>
              <a:rPr lang="en-US" dirty="0" smtClean="0">
                <a:ea typeface="+mj-ea"/>
                <a:cs typeface="+mj-cs"/>
              </a:rPr>
              <a:t>Symmetric Key Distribution Using Public Keys</a:t>
            </a:r>
          </a:p>
        </p:txBody>
      </p:sp>
      <p:sp>
        <p:nvSpPr>
          <p:cNvPr id="3" name="Content Placeholder 2"/>
          <p:cNvSpPr>
            <a:spLocks noGrp="1"/>
          </p:cNvSpPr>
          <p:nvPr>
            <p:ph idx="1"/>
          </p:nvPr>
        </p:nvSpPr>
        <p:spPr>
          <a:xfrm>
            <a:off x="304800" y="2057400"/>
            <a:ext cx="8458200" cy="4073525"/>
          </a:xfrm>
        </p:spPr>
        <p:txBody>
          <a:bodyPr/>
          <a:lstStyle/>
          <a:p>
            <a:pPr eaLnBrk="1" hangingPunct="1">
              <a:buFont typeface="Wingdings" pitchFamily="-107" charset="2"/>
              <a:buChar char="Ø"/>
              <a:defRPr/>
            </a:pPr>
            <a:r>
              <a:rPr lang="en-US" kern="1200" dirty="0" smtClean="0">
                <a:ea typeface="+mn-ea"/>
                <a:cs typeface="+mn-cs"/>
              </a:rPr>
              <a:t>public key cryptosystems are inefficient</a:t>
            </a:r>
          </a:p>
          <a:p>
            <a:pPr lvl="1" eaLnBrk="1" hangingPunct="1">
              <a:buFont typeface="Wingdings" pitchFamily="-107" charset="2"/>
              <a:buChar char="l"/>
              <a:defRPr/>
            </a:pPr>
            <a:r>
              <a:rPr lang="en-US" kern="1200" dirty="0" smtClean="0">
                <a:ea typeface="+mn-ea"/>
                <a:cs typeface="+mn-cs"/>
              </a:rPr>
              <a:t>so </a:t>
            </a:r>
            <a:r>
              <a:rPr lang="en-US" kern="1200" dirty="0" smtClean="0"/>
              <a:t>almost never use for direct data</a:t>
            </a:r>
            <a:r>
              <a:rPr lang="en-US" sz="2400" kern="1200" dirty="0" smtClean="0"/>
              <a:t> </a:t>
            </a:r>
            <a:r>
              <a:rPr lang="en-US" kern="1200" dirty="0" smtClean="0"/>
              <a:t>encryption</a:t>
            </a:r>
          </a:p>
          <a:p>
            <a:pPr lvl="1" eaLnBrk="1" hangingPunct="1">
              <a:buFont typeface="Wingdings" pitchFamily="-107" charset="2"/>
              <a:buChar char="l"/>
              <a:defRPr/>
            </a:pPr>
            <a:r>
              <a:rPr lang="en-US" kern="1200" dirty="0" smtClean="0"/>
              <a:t>rather use to encrypt secret keys for distribution</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458200" cy="1139825"/>
          </a:xfrm>
        </p:spPr>
        <p:txBody>
          <a:bodyPr/>
          <a:lstStyle/>
          <a:p>
            <a:pPr eaLnBrk="1" hangingPunct="1">
              <a:defRPr/>
            </a:pPr>
            <a:r>
              <a:rPr lang="en-US" dirty="0" smtClean="0">
                <a:ea typeface="+mj-ea"/>
                <a:cs typeface="+mj-cs"/>
              </a:rPr>
              <a:t>Simple Secret Key Distribution</a:t>
            </a:r>
          </a:p>
        </p:txBody>
      </p:sp>
      <p:sp>
        <p:nvSpPr>
          <p:cNvPr id="3" name="Content Placeholder 2"/>
          <p:cNvSpPr>
            <a:spLocks noGrp="1"/>
          </p:cNvSpPr>
          <p:nvPr>
            <p:ph idx="1"/>
          </p:nvPr>
        </p:nvSpPr>
        <p:spPr>
          <a:xfrm>
            <a:off x="457200" y="1676400"/>
            <a:ext cx="8229600" cy="1905000"/>
          </a:xfrm>
        </p:spPr>
        <p:txBody>
          <a:bodyPr/>
          <a:lstStyle/>
          <a:p>
            <a:pPr eaLnBrk="1" hangingPunct="1"/>
            <a:r>
              <a:rPr lang="en-US" smtClean="0"/>
              <a:t>Merkle proposed this very simple scheme</a:t>
            </a:r>
          </a:p>
          <a:p>
            <a:pPr lvl="1" eaLnBrk="1" hangingPunct="1"/>
            <a:r>
              <a:rPr lang="en-US" smtClean="0"/>
              <a:t>allows secure communications</a:t>
            </a:r>
          </a:p>
          <a:p>
            <a:pPr lvl="1" eaLnBrk="1" hangingPunct="1"/>
            <a:r>
              <a:rPr lang="en-US" smtClean="0"/>
              <a:t>no keys before/after exist</a:t>
            </a:r>
          </a:p>
          <a:p>
            <a:pPr eaLnBrk="1" hangingPunct="1"/>
            <a:endParaRPr lang="en-US" smtClean="0"/>
          </a:p>
        </p:txBody>
      </p:sp>
      <p:pic>
        <p:nvPicPr>
          <p:cNvPr id="36868" name="Picture 3"/>
          <p:cNvPicPr>
            <a:picLocks noChangeAspect="1"/>
          </p:cNvPicPr>
          <p:nvPr/>
        </p:nvPicPr>
        <p:blipFill>
          <a:blip r:embed="rId3"/>
          <a:srcRect/>
          <a:stretch>
            <a:fillRect/>
          </a:stretch>
        </p:blipFill>
        <p:spPr bwMode="auto">
          <a:xfrm>
            <a:off x="304800" y="3962400"/>
            <a:ext cx="8610600" cy="231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Man-in-the-Middle Attack</a:t>
            </a:r>
          </a:p>
        </p:txBody>
      </p:sp>
      <p:pic>
        <p:nvPicPr>
          <p:cNvPr id="38915" name="Picture 3"/>
          <p:cNvPicPr>
            <a:picLocks noChangeAspect="1"/>
          </p:cNvPicPr>
          <p:nvPr/>
        </p:nvPicPr>
        <p:blipFill>
          <a:blip r:embed="rId3"/>
          <a:srcRect/>
          <a:stretch>
            <a:fillRect/>
          </a:stretch>
        </p:blipFill>
        <p:spPr bwMode="auto">
          <a:xfrm>
            <a:off x="1066800" y="2667000"/>
            <a:ext cx="7150100" cy="3873500"/>
          </a:xfrm>
          <a:prstGeom prst="rect">
            <a:avLst/>
          </a:prstGeom>
          <a:noFill/>
          <a:ln w="9525">
            <a:noFill/>
            <a:miter lim="800000"/>
            <a:headEnd/>
            <a:tailEnd/>
          </a:ln>
        </p:spPr>
      </p:pic>
      <p:sp>
        <p:nvSpPr>
          <p:cNvPr id="5" name="Content Placeholder 2"/>
          <p:cNvSpPr>
            <a:spLocks noGrp="1"/>
          </p:cNvSpPr>
          <p:nvPr>
            <p:ph idx="1"/>
          </p:nvPr>
        </p:nvSpPr>
        <p:spPr>
          <a:xfrm>
            <a:off x="457200" y="1371600"/>
            <a:ext cx="8229600" cy="1295400"/>
          </a:xfrm>
        </p:spPr>
        <p:txBody>
          <a:bodyPr/>
          <a:lstStyle/>
          <a:p>
            <a:pPr eaLnBrk="1" hangingPunct="1">
              <a:buFont typeface="Wingdings" pitchFamily="-107" charset="2"/>
              <a:buChar char="Ø"/>
              <a:defRPr/>
            </a:pPr>
            <a:r>
              <a:rPr lang="en-US" kern="1200" dirty="0" smtClean="0">
                <a:ea typeface="+mn-ea"/>
                <a:cs typeface="+mn-cs"/>
              </a:rPr>
              <a:t>this very simple scheme</a:t>
            </a:r>
            <a:r>
              <a:rPr lang="en-US" dirty="0" smtClean="0">
                <a:ea typeface="+mn-ea"/>
                <a:cs typeface="+mn-cs"/>
              </a:rPr>
              <a:t> is vulnerable to an active man-in-the-middle attack</a:t>
            </a:r>
            <a:endParaRPr lang="en-US" kern="1200" dirty="0" smtClean="0">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534400" cy="1931987"/>
          </a:xfrm>
        </p:spPr>
        <p:txBody>
          <a:bodyPr/>
          <a:lstStyle/>
          <a:p>
            <a:pPr eaLnBrk="1" hangingPunct="1">
              <a:defRPr/>
            </a:pPr>
            <a:r>
              <a:rPr lang="en-US" dirty="0" smtClean="0">
                <a:ea typeface="+mj-ea"/>
                <a:cs typeface="+mj-cs"/>
              </a:rPr>
              <a:t>Secret Key Distribution with Confidentiality and Authentication</a:t>
            </a:r>
          </a:p>
        </p:txBody>
      </p:sp>
      <p:pic>
        <p:nvPicPr>
          <p:cNvPr id="40963" name="Picture 3"/>
          <p:cNvPicPr>
            <a:picLocks noChangeAspect="1"/>
          </p:cNvPicPr>
          <p:nvPr/>
        </p:nvPicPr>
        <p:blipFill>
          <a:blip r:embed="rId3"/>
          <a:srcRect/>
          <a:stretch>
            <a:fillRect/>
          </a:stretch>
        </p:blipFill>
        <p:spPr bwMode="auto">
          <a:xfrm>
            <a:off x="304800" y="2971800"/>
            <a:ext cx="8521700" cy="336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Hybrid Key Distribution</a:t>
            </a:r>
            <a:endParaRPr lang="en-AU" smtClean="0"/>
          </a:p>
        </p:txBody>
      </p:sp>
      <p:sp>
        <p:nvSpPr>
          <p:cNvPr id="92163"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retain use of private-key KDC</a:t>
            </a:r>
          </a:p>
          <a:p>
            <a:pPr eaLnBrk="1" hangingPunct="1">
              <a:buFont typeface="Wingdings" pitchFamily="-107" charset="2"/>
              <a:buChar char="Ø"/>
              <a:defRPr/>
            </a:pPr>
            <a:r>
              <a:rPr lang="en-AU">
                <a:ea typeface="+mn-ea"/>
                <a:cs typeface="+mn-cs"/>
              </a:rPr>
              <a:t>shares secret master key with each user</a:t>
            </a:r>
          </a:p>
          <a:p>
            <a:pPr eaLnBrk="1" hangingPunct="1">
              <a:buFont typeface="Wingdings" pitchFamily="-107" charset="2"/>
              <a:buChar char="Ø"/>
              <a:defRPr/>
            </a:pPr>
            <a:r>
              <a:rPr lang="en-AU">
                <a:ea typeface="+mn-ea"/>
                <a:cs typeface="+mn-cs"/>
              </a:rPr>
              <a:t>distributes session key using master key</a:t>
            </a:r>
          </a:p>
          <a:p>
            <a:pPr eaLnBrk="1" hangingPunct="1">
              <a:buFont typeface="Wingdings" pitchFamily="-107" charset="2"/>
              <a:buChar char="Ø"/>
              <a:defRPr/>
            </a:pPr>
            <a:r>
              <a:rPr lang="en-AU">
                <a:ea typeface="+mn-ea"/>
                <a:cs typeface="+mn-cs"/>
              </a:rPr>
              <a:t>public-key used to distribute master keys</a:t>
            </a:r>
          </a:p>
          <a:p>
            <a:pPr lvl="1" eaLnBrk="1" hangingPunct="1">
              <a:buFont typeface="Wingdings" pitchFamily="-107" charset="2"/>
              <a:buChar char="l"/>
              <a:defRPr/>
            </a:pPr>
            <a:r>
              <a:rPr lang="en-AU"/>
              <a:t>especially useful with widely distributed users</a:t>
            </a:r>
          </a:p>
          <a:p>
            <a:pPr eaLnBrk="1" hangingPunct="1">
              <a:buFont typeface="Wingdings" pitchFamily="-107" charset="2"/>
              <a:buChar char="Ø"/>
              <a:defRPr/>
            </a:pPr>
            <a:r>
              <a:rPr lang="en-AU">
                <a:ea typeface="+mn-ea"/>
                <a:cs typeface="+mn-cs"/>
              </a:rPr>
              <a:t>rationale</a:t>
            </a:r>
          </a:p>
          <a:p>
            <a:pPr lvl="1" eaLnBrk="1" hangingPunct="1">
              <a:buFont typeface="Wingdings" pitchFamily="-107" charset="2"/>
              <a:buChar char="l"/>
              <a:defRPr/>
            </a:pPr>
            <a:r>
              <a:rPr lang="en-AU"/>
              <a:t>performance</a:t>
            </a:r>
          </a:p>
          <a:p>
            <a:pPr lvl="1" eaLnBrk="1" hangingPunct="1">
              <a:buFont typeface="Wingdings" pitchFamily="-107" charset="2"/>
              <a:buChar char="l"/>
              <a:defRPr/>
            </a:pPr>
            <a:r>
              <a:rPr lang="en-AU"/>
              <a:t>backward compatibility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Distribution of Public Keys</a:t>
            </a:r>
            <a:endParaRPr lang="en-AU" smtClean="0"/>
          </a:p>
        </p:txBody>
      </p:sp>
      <p:sp>
        <p:nvSpPr>
          <p:cNvPr id="47107" name="Rectangle 3"/>
          <p:cNvSpPr>
            <a:spLocks noGrp="1" noChangeArrowheads="1"/>
          </p:cNvSpPr>
          <p:nvPr>
            <p:ph type="body" idx="1"/>
          </p:nvPr>
        </p:nvSpPr>
        <p:spPr/>
        <p:txBody>
          <a:bodyPr/>
          <a:lstStyle/>
          <a:p>
            <a:pPr eaLnBrk="1" hangingPunct="1"/>
            <a:r>
              <a:rPr lang="en-US" smtClean="0"/>
              <a:t>can be considered as using one of:</a:t>
            </a:r>
          </a:p>
          <a:p>
            <a:pPr lvl="1" eaLnBrk="1" hangingPunct="1"/>
            <a:r>
              <a:rPr lang="en-AU" smtClean="0"/>
              <a:t>public announcement</a:t>
            </a:r>
          </a:p>
          <a:p>
            <a:pPr lvl="1" eaLnBrk="1" hangingPunct="1"/>
            <a:r>
              <a:rPr lang="en-AU" smtClean="0"/>
              <a:t>publicly available directory</a:t>
            </a:r>
          </a:p>
          <a:p>
            <a:pPr lvl="1" eaLnBrk="1" hangingPunct="1"/>
            <a:r>
              <a:rPr lang="en-AU" smtClean="0"/>
              <a:t>public-key authority</a:t>
            </a:r>
          </a:p>
          <a:p>
            <a:pPr lvl="1" eaLnBrk="1" hangingPunct="1"/>
            <a:r>
              <a:rPr lang="en-AU" smtClean="0"/>
              <a:t>public-key certificates</a:t>
            </a:r>
          </a:p>
          <a:p>
            <a:pPr eaLnBrk="1" hangingPunct="1">
              <a:buFont typeface="Wingdings" pitchFamily="2" charset="2"/>
              <a:buNone/>
            </a:pPr>
            <a:endParaRPr lang="en-A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ea typeface="+mj-ea"/>
                <a:cs typeface="+mj-cs"/>
              </a:rPr>
              <a:t>Public Announcement</a:t>
            </a:r>
          </a:p>
        </p:txBody>
      </p:sp>
      <p:sp>
        <p:nvSpPr>
          <p:cNvPr id="48131" name="Rectangle 3"/>
          <p:cNvSpPr>
            <a:spLocks noGrp="1" noChangeArrowheads="1"/>
          </p:cNvSpPr>
          <p:nvPr>
            <p:ph type="body" idx="1"/>
          </p:nvPr>
        </p:nvSpPr>
        <p:spPr/>
        <p:txBody>
          <a:bodyPr/>
          <a:lstStyle/>
          <a:p>
            <a:pPr eaLnBrk="1" hangingPunct="1">
              <a:lnSpc>
                <a:spcPct val="90000"/>
              </a:lnSpc>
            </a:pPr>
            <a:r>
              <a:rPr lang="en-US" smtClean="0"/>
              <a:t>users distribute public keys to recipients or broadcast to community at large</a:t>
            </a:r>
          </a:p>
          <a:p>
            <a:pPr lvl="1" eaLnBrk="1" hangingPunct="1">
              <a:lnSpc>
                <a:spcPct val="90000"/>
              </a:lnSpc>
            </a:pPr>
            <a:r>
              <a:rPr lang="en-US" smtClean="0"/>
              <a:t>eg. append PGP keys to email messages or post to news groups or email list</a:t>
            </a:r>
          </a:p>
          <a:p>
            <a:pPr eaLnBrk="1" hangingPunct="1">
              <a:lnSpc>
                <a:spcPct val="90000"/>
              </a:lnSpc>
            </a:pPr>
            <a:r>
              <a:rPr lang="en-US" smtClean="0"/>
              <a:t>major weakness is forgery</a:t>
            </a:r>
          </a:p>
          <a:p>
            <a:pPr lvl="1" eaLnBrk="1" hangingPunct="1">
              <a:lnSpc>
                <a:spcPct val="90000"/>
              </a:lnSpc>
            </a:pPr>
            <a:r>
              <a:rPr lang="en-US" smtClean="0"/>
              <a:t>anyone can create a key claiming to be someone else and broadcast it</a:t>
            </a:r>
          </a:p>
          <a:p>
            <a:pPr lvl="1" eaLnBrk="1" hangingPunct="1">
              <a:lnSpc>
                <a:spcPct val="90000"/>
              </a:lnSpc>
            </a:pPr>
            <a:r>
              <a:rPr lang="en-US" smtClean="0"/>
              <a:t>until forgery is discovered can masquerade as claimed user</a:t>
            </a:r>
            <a:endParaRPr lang="en-AU"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ea typeface="+mj-ea"/>
                <a:cs typeface="+mj-cs"/>
              </a:rPr>
              <a:t>Publicly Available Directory</a:t>
            </a:r>
          </a:p>
        </p:txBody>
      </p:sp>
      <p:sp>
        <p:nvSpPr>
          <p:cNvPr id="49155" name="Rectangle 3"/>
          <p:cNvSpPr>
            <a:spLocks noGrp="1" noChangeArrowheads="1"/>
          </p:cNvSpPr>
          <p:nvPr>
            <p:ph type="body" idx="1"/>
          </p:nvPr>
        </p:nvSpPr>
        <p:spPr/>
        <p:txBody>
          <a:bodyPr/>
          <a:lstStyle/>
          <a:p>
            <a:pPr eaLnBrk="1" hangingPunct="1">
              <a:lnSpc>
                <a:spcPct val="90000"/>
              </a:lnSpc>
            </a:pPr>
            <a:r>
              <a:rPr lang="en-US" smtClean="0"/>
              <a:t>can obtain greater security by registering keys with a public directory</a:t>
            </a:r>
          </a:p>
          <a:p>
            <a:pPr eaLnBrk="1" hangingPunct="1">
              <a:lnSpc>
                <a:spcPct val="90000"/>
              </a:lnSpc>
            </a:pPr>
            <a:r>
              <a:rPr lang="en-US" smtClean="0"/>
              <a:t>directory must be trusted with properties:</a:t>
            </a:r>
          </a:p>
          <a:p>
            <a:pPr lvl="1" eaLnBrk="1" hangingPunct="1">
              <a:lnSpc>
                <a:spcPct val="90000"/>
              </a:lnSpc>
            </a:pPr>
            <a:r>
              <a:rPr lang="en-US" smtClean="0"/>
              <a:t>contains {name,public-key} entries</a:t>
            </a:r>
          </a:p>
          <a:p>
            <a:pPr lvl="1" eaLnBrk="1" hangingPunct="1">
              <a:lnSpc>
                <a:spcPct val="90000"/>
              </a:lnSpc>
            </a:pPr>
            <a:r>
              <a:rPr lang="en-US" smtClean="0"/>
              <a:t>participants register securely with directory</a:t>
            </a:r>
          </a:p>
          <a:p>
            <a:pPr lvl="1" eaLnBrk="1" hangingPunct="1">
              <a:lnSpc>
                <a:spcPct val="90000"/>
              </a:lnSpc>
            </a:pPr>
            <a:r>
              <a:rPr lang="en-US" smtClean="0"/>
              <a:t>participants can replace key at any time</a:t>
            </a:r>
          </a:p>
          <a:p>
            <a:pPr lvl="1" eaLnBrk="1" hangingPunct="1">
              <a:lnSpc>
                <a:spcPct val="90000"/>
              </a:lnSpc>
            </a:pPr>
            <a:r>
              <a:rPr lang="en-US" smtClean="0"/>
              <a:t>directory is periodically published</a:t>
            </a:r>
          </a:p>
          <a:p>
            <a:pPr lvl="1" eaLnBrk="1" hangingPunct="1">
              <a:lnSpc>
                <a:spcPct val="90000"/>
              </a:lnSpc>
            </a:pPr>
            <a:r>
              <a:rPr lang="en-US" smtClean="0"/>
              <a:t>directory can be accessed electronically</a:t>
            </a:r>
          </a:p>
          <a:p>
            <a:pPr eaLnBrk="1" hangingPunct="1">
              <a:lnSpc>
                <a:spcPct val="90000"/>
              </a:lnSpc>
            </a:pPr>
            <a:r>
              <a:rPr lang="en-US" smtClean="0"/>
              <a:t>still vulnerable to tampering or forgery</a:t>
            </a:r>
            <a:endParaRPr lang="en-AU"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a:ea typeface="+mj-ea"/>
                <a:cs typeface="+mj-cs"/>
              </a:rPr>
              <a:t>Public-Key Authority</a:t>
            </a:r>
          </a:p>
        </p:txBody>
      </p:sp>
      <p:sp>
        <p:nvSpPr>
          <p:cNvPr id="50179" name="Rectangle 3"/>
          <p:cNvSpPr>
            <a:spLocks noGrp="1" noChangeArrowheads="1"/>
          </p:cNvSpPr>
          <p:nvPr>
            <p:ph type="body" idx="1"/>
          </p:nvPr>
        </p:nvSpPr>
        <p:spPr>
          <a:xfrm>
            <a:off x="457200" y="1676400"/>
            <a:ext cx="8229600" cy="4876800"/>
          </a:xfrm>
        </p:spPr>
        <p:txBody>
          <a:bodyPr/>
          <a:lstStyle/>
          <a:p>
            <a:pPr eaLnBrk="1" hangingPunct="1">
              <a:lnSpc>
                <a:spcPct val="90000"/>
              </a:lnSpc>
            </a:pPr>
            <a:r>
              <a:rPr lang="en-US" smtClean="0"/>
              <a:t>improve security by tightening control over distribution of keys from directory</a:t>
            </a:r>
          </a:p>
          <a:p>
            <a:pPr eaLnBrk="1" hangingPunct="1">
              <a:lnSpc>
                <a:spcPct val="90000"/>
              </a:lnSpc>
            </a:pPr>
            <a:r>
              <a:rPr lang="en-US" smtClean="0"/>
              <a:t>has properties of directory</a:t>
            </a:r>
          </a:p>
          <a:p>
            <a:pPr eaLnBrk="1" hangingPunct="1">
              <a:lnSpc>
                <a:spcPct val="90000"/>
              </a:lnSpc>
            </a:pPr>
            <a:r>
              <a:rPr lang="en-US" smtClean="0"/>
              <a:t>and requires users to know public key for the directory</a:t>
            </a:r>
          </a:p>
          <a:p>
            <a:pPr eaLnBrk="1" hangingPunct="1">
              <a:lnSpc>
                <a:spcPct val="90000"/>
              </a:lnSpc>
            </a:pPr>
            <a:r>
              <a:rPr lang="en-US" smtClean="0"/>
              <a:t>then users interact with directory to obtain any desired public key securely</a:t>
            </a:r>
          </a:p>
          <a:p>
            <a:pPr lvl="1" eaLnBrk="1" hangingPunct="1">
              <a:lnSpc>
                <a:spcPct val="90000"/>
              </a:lnSpc>
            </a:pPr>
            <a:r>
              <a:rPr lang="en-US" smtClean="0"/>
              <a:t>does require real-time access to directory when keys are needed</a:t>
            </a:r>
          </a:p>
          <a:p>
            <a:pPr lvl="1" eaLnBrk="1" hangingPunct="1">
              <a:lnSpc>
                <a:spcPct val="90000"/>
              </a:lnSpc>
            </a:pPr>
            <a:r>
              <a:rPr lang="en-US" smtClean="0"/>
              <a:t>may be vulnerable to tampering</a:t>
            </a:r>
            <a:endParaRPr lang="en-AU"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AU">
                <a:ea typeface="+mj-ea"/>
                <a:cs typeface="+mj-cs"/>
              </a:rPr>
              <a:t>Public-Key Authority</a:t>
            </a:r>
          </a:p>
        </p:txBody>
      </p:sp>
      <p:pic>
        <p:nvPicPr>
          <p:cNvPr id="53251" name="Picture 3"/>
          <p:cNvPicPr>
            <a:picLocks noChangeAspect="1"/>
          </p:cNvPicPr>
          <p:nvPr/>
        </p:nvPicPr>
        <p:blipFill>
          <a:blip r:embed="rId3"/>
          <a:srcRect/>
          <a:stretch>
            <a:fillRect/>
          </a:stretch>
        </p:blipFill>
        <p:spPr bwMode="auto">
          <a:xfrm>
            <a:off x="457200" y="1600200"/>
            <a:ext cx="7840663"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7813"/>
            <a:ext cx="8229600" cy="1474787"/>
          </a:xfrm>
        </p:spPr>
        <p:txBody>
          <a:bodyPr/>
          <a:lstStyle/>
          <a:p>
            <a:pPr eaLnBrk="1" hangingPunct="1"/>
            <a:r>
              <a:rPr lang="en-US" smtClean="0"/>
              <a:t>Key Management and Distribution</a:t>
            </a:r>
            <a:endParaRPr lang="en-AU" smtClean="0"/>
          </a:p>
        </p:txBody>
      </p:sp>
      <p:sp>
        <p:nvSpPr>
          <p:cNvPr id="46083" name="Rectangle 3"/>
          <p:cNvSpPr>
            <a:spLocks noGrp="1" noChangeArrowheads="1"/>
          </p:cNvSpPr>
          <p:nvPr>
            <p:ph type="body" idx="1"/>
          </p:nvPr>
        </p:nvSpPr>
        <p:spPr>
          <a:xfrm>
            <a:off x="381000" y="2133600"/>
            <a:ext cx="8382000" cy="4419600"/>
          </a:xfrm>
        </p:spPr>
        <p:txBody>
          <a:bodyPr/>
          <a:lstStyle/>
          <a:p>
            <a:pPr eaLnBrk="1" hangingPunct="1"/>
            <a:r>
              <a:rPr lang="en-US" dirty="0" smtClean="0"/>
              <a:t>topics of cryptographic key management / key distribution are complex </a:t>
            </a:r>
          </a:p>
          <a:p>
            <a:pPr lvl="1" eaLnBrk="1" hangingPunct="1"/>
            <a:r>
              <a:rPr lang="en-US" dirty="0" smtClean="0"/>
              <a:t>cryptographic, protocol, &amp; management issues</a:t>
            </a:r>
          </a:p>
          <a:p>
            <a:pPr eaLnBrk="1" hangingPunct="1"/>
            <a:r>
              <a:rPr lang="en-US" dirty="0" smtClean="0"/>
              <a:t>symmetric schemes require both parties to share a common secret key</a:t>
            </a:r>
          </a:p>
          <a:p>
            <a:pPr eaLnBrk="1" hangingPunct="1"/>
            <a:r>
              <a:rPr lang="en-US" dirty="0" smtClean="0"/>
              <a:t>public key schemes require parties to acquire valid public keys</a:t>
            </a:r>
          </a:p>
          <a:p>
            <a:pPr eaLnBrk="1" hangingPunct="1"/>
            <a:r>
              <a:rPr lang="en-US" dirty="0"/>
              <a:t>t</a:t>
            </a:r>
            <a:r>
              <a:rPr lang="en-US" dirty="0" smtClean="0"/>
              <a:t>here are concerns in both cases</a:t>
            </a:r>
            <a:endParaRPr lang="en-AU" dirty="0" smtClean="0"/>
          </a:p>
          <a:p>
            <a:pPr eaLnBrk="1" hangingPunct="1"/>
            <a:endParaRPr lang="en-AU" dirty="0" smtClean="0"/>
          </a:p>
          <a:p>
            <a:pPr eaLnBrk="1" hangingPunct="1"/>
            <a:endParaRPr lang="en-US" dirty="0" smtClean="0"/>
          </a:p>
          <a:p>
            <a:pPr eaLnBrk="1" hangingPunct="1"/>
            <a:endParaRPr lang="en-AU"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ea typeface="+mj-ea"/>
                <a:cs typeface="+mj-cs"/>
              </a:rPr>
              <a:t>Public-Key Certificates</a:t>
            </a:r>
          </a:p>
        </p:txBody>
      </p:sp>
      <p:sp>
        <p:nvSpPr>
          <p:cNvPr id="53251"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cs typeface="+mn-cs"/>
              </a:rPr>
              <a:t>certificates allow key exchange without real-time access to </a:t>
            </a:r>
            <a:r>
              <a:rPr lang="en-AU">
                <a:ea typeface="+mn-ea"/>
                <a:cs typeface="+mn-cs"/>
              </a:rPr>
              <a:t>public-key authority</a:t>
            </a:r>
          </a:p>
          <a:p>
            <a:pPr eaLnBrk="1" hangingPunct="1">
              <a:lnSpc>
                <a:spcPct val="90000"/>
              </a:lnSpc>
              <a:buFont typeface="Wingdings" pitchFamily="-107" charset="2"/>
              <a:buChar char="Ø"/>
              <a:defRPr/>
            </a:pPr>
            <a:r>
              <a:rPr lang="en-US">
                <a:ea typeface="+mn-ea"/>
                <a:cs typeface="+mn-cs"/>
              </a:rPr>
              <a:t>a certificate </a:t>
            </a:r>
            <a:r>
              <a:rPr lang="en-AU">
                <a:ea typeface="+mn-ea"/>
                <a:cs typeface="+mn-cs"/>
              </a:rPr>
              <a:t>binds </a:t>
            </a:r>
            <a:r>
              <a:rPr lang="en-AU" b="1">
                <a:ea typeface="+mn-ea"/>
                <a:cs typeface="+mn-cs"/>
              </a:rPr>
              <a:t>identity</a:t>
            </a:r>
            <a:r>
              <a:rPr lang="en-AU">
                <a:ea typeface="+mn-ea"/>
                <a:cs typeface="+mn-cs"/>
              </a:rPr>
              <a:t> to </a:t>
            </a:r>
            <a:r>
              <a:rPr lang="en-AU" b="1">
                <a:ea typeface="+mn-ea"/>
                <a:cs typeface="+mn-cs"/>
              </a:rPr>
              <a:t>public key</a:t>
            </a:r>
            <a:r>
              <a:rPr lang="en-AU">
                <a:ea typeface="+mn-ea"/>
                <a:cs typeface="+mn-cs"/>
              </a:rPr>
              <a:t> </a:t>
            </a:r>
          </a:p>
          <a:p>
            <a:pPr lvl="1" eaLnBrk="1" hangingPunct="1">
              <a:lnSpc>
                <a:spcPct val="90000"/>
              </a:lnSpc>
              <a:buFont typeface="Wingdings" pitchFamily="-107" charset="2"/>
              <a:buChar char="l"/>
              <a:defRPr/>
            </a:pPr>
            <a:r>
              <a:rPr lang="en-AU"/>
              <a:t>usually with other info such as period of validity, rights of use etc</a:t>
            </a:r>
          </a:p>
          <a:p>
            <a:pPr eaLnBrk="1" hangingPunct="1">
              <a:lnSpc>
                <a:spcPct val="90000"/>
              </a:lnSpc>
              <a:buFont typeface="Wingdings" pitchFamily="-107" charset="2"/>
              <a:buChar char="Ø"/>
              <a:defRPr/>
            </a:pPr>
            <a:r>
              <a:rPr lang="en-AU">
                <a:ea typeface="+mn-ea"/>
                <a:cs typeface="+mn-cs"/>
              </a:rPr>
              <a:t>with all contents </a:t>
            </a:r>
            <a:r>
              <a:rPr lang="en-AU" b="1">
                <a:ea typeface="+mn-ea"/>
                <a:cs typeface="+mn-cs"/>
              </a:rPr>
              <a:t>signed</a:t>
            </a:r>
            <a:r>
              <a:rPr lang="en-AU">
                <a:ea typeface="+mn-ea"/>
                <a:cs typeface="+mn-cs"/>
              </a:rPr>
              <a:t> by a trusted Public-Key or Certificate Authority (CA)</a:t>
            </a:r>
          </a:p>
          <a:p>
            <a:pPr eaLnBrk="1" hangingPunct="1">
              <a:lnSpc>
                <a:spcPct val="90000"/>
              </a:lnSpc>
              <a:buFont typeface="Wingdings" pitchFamily="-107" charset="2"/>
              <a:buChar char="Ø"/>
              <a:defRPr/>
            </a:pPr>
            <a:r>
              <a:rPr lang="en-AU">
                <a:ea typeface="+mn-ea"/>
                <a:cs typeface="+mn-cs"/>
              </a:rPr>
              <a:t>can be verified by anyone who knows the public-key authorities public-key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AU">
                <a:ea typeface="+mj-ea"/>
                <a:cs typeface="+mj-cs"/>
              </a:rPr>
              <a:t>Public-Key Certificates</a:t>
            </a:r>
          </a:p>
        </p:txBody>
      </p:sp>
      <p:pic>
        <p:nvPicPr>
          <p:cNvPr id="57347" name="Picture 3"/>
          <p:cNvPicPr>
            <a:picLocks noChangeAspect="1"/>
          </p:cNvPicPr>
          <p:nvPr/>
        </p:nvPicPr>
        <p:blipFill>
          <a:blip r:embed="rId3"/>
          <a:srcRect/>
          <a:stretch>
            <a:fillRect/>
          </a:stretch>
        </p:blipFill>
        <p:spPr bwMode="auto">
          <a:xfrm>
            <a:off x="228600" y="1524000"/>
            <a:ext cx="8712200" cy="454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dirty="0">
                <a:ea typeface="+mj-ea"/>
                <a:cs typeface="+mj-cs"/>
              </a:rPr>
              <a:t>X.509 Authentication Service </a:t>
            </a:r>
          </a:p>
        </p:txBody>
      </p:sp>
      <p:sp>
        <p:nvSpPr>
          <p:cNvPr id="56323" name="Rectangle 3"/>
          <p:cNvSpPr>
            <a:spLocks noGrp="1" noChangeArrowheads="1"/>
          </p:cNvSpPr>
          <p:nvPr>
            <p:ph type="body" idx="1"/>
          </p:nvPr>
        </p:nvSpPr>
        <p:spPr>
          <a:xfrm>
            <a:off x="457200" y="1676400"/>
            <a:ext cx="8229600" cy="4800600"/>
          </a:xfrm>
        </p:spPr>
        <p:txBody>
          <a:bodyPr/>
          <a:lstStyle/>
          <a:p>
            <a:pPr eaLnBrk="1" hangingPunct="1">
              <a:buFont typeface="Wingdings" pitchFamily="-107" charset="2"/>
              <a:buChar char="Ø"/>
              <a:defRPr/>
            </a:pPr>
            <a:r>
              <a:rPr lang="en-AU" sz="2800"/>
              <a:t>part of CCITT X.500 directory service standards</a:t>
            </a:r>
          </a:p>
          <a:p>
            <a:pPr lvl="1" eaLnBrk="1" hangingPunct="1">
              <a:buFont typeface="Wingdings" pitchFamily="-107" charset="2"/>
              <a:buChar char="l"/>
              <a:defRPr/>
            </a:pPr>
            <a:r>
              <a:rPr lang="en-US" sz="2400"/>
              <a:t>distributed servers maintaining user info database</a:t>
            </a:r>
            <a:endParaRPr lang="en-AU" sz="2400"/>
          </a:p>
          <a:p>
            <a:pPr eaLnBrk="1" hangingPunct="1">
              <a:buFont typeface="Wingdings" pitchFamily="-107" charset="2"/>
              <a:buChar char="Ø"/>
              <a:defRPr/>
            </a:pPr>
            <a:r>
              <a:rPr lang="en-AU" sz="2800"/>
              <a:t>defines framework for authentication services </a:t>
            </a:r>
          </a:p>
          <a:p>
            <a:pPr lvl="1" eaLnBrk="1" hangingPunct="1">
              <a:buFont typeface="Wingdings" pitchFamily="-107" charset="2"/>
              <a:buChar char="l"/>
              <a:defRPr/>
            </a:pPr>
            <a:r>
              <a:rPr lang="en-AU" sz="2400"/>
              <a:t>directory may store public-key certificates</a:t>
            </a:r>
          </a:p>
          <a:p>
            <a:pPr lvl="1" eaLnBrk="1" hangingPunct="1">
              <a:buFont typeface="Wingdings" pitchFamily="-107" charset="2"/>
              <a:buChar char="l"/>
              <a:defRPr/>
            </a:pPr>
            <a:r>
              <a:rPr lang="en-AU" sz="2400"/>
              <a:t>with public key of user signed by certification authority </a:t>
            </a:r>
          </a:p>
          <a:p>
            <a:pPr eaLnBrk="1" hangingPunct="1">
              <a:buFont typeface="Wingdings" pitchFamily="-107" charset="2"/>
              <a:buChar char="Ø"/>
              <a:defRPr/>
            </a:pPr>
            <a:r>
              <a:rPr lang="en-AU" sz="2800"/>
              <a:t>also defines authentication protocols </a:t>
            </a:r>
          </a:p>
          <a:p>
            <a:pPr eaLnBrk="1" hangingPunct="1">
              <a:buFont typeface="Wingdings" pitchFamily="-107" charset="2"/>
              <a:buChar char="Ø"/>
              <a:defRPr/>
            </a:pPr>
            <a:r>
              <a:rPr lang="en-AU" sz="2800"/>
              <a:t>uses public-key crypto &amp; digital signatures </a:t>
            </a:r>
          </a:p>
          <a:p>
            <a:pPr lvl="1" eaLnBrk="1" hangingPunct="1">
              <a:buFont typeface="Wingdings" pitchFamily="-107" charset="2"/>
              <a:buChar char="l"/>
              <a:defRPr/>
            </a:pPr>
            <a:r>
              <a:rPr lang="en-AU" sz="2400"/>
              <a:t>algorithms not standardised, but RSA recommended</a:t>
            </a:r>
          </a:p>
          <a:p>
            <a:pPr eaLnBrk="1" hangingPunct="1">
              <a:buFont typeface="Wingdings" pitchFamily="-107" charset="2"/>
              <a:buChar char="Ø"/>
              <a:defRPr/>
            </a:pPr>
            <a:r>
              <a:rPr lang="en-AU" sz="2800"/>
              <a:t>X.509 certificates are widely used</a:t>
            </a:r>
          </a:p>
          <a:p>
            <a:pPr lvl="1" eaLnBrk="1" hangingPunct="1">
              <a:buFont typeface="Wingdings" pitchFamily="-107" charset="2"/>
              <a:buChar char="l"/>
              <a:defRPr/>
            </a:pPr>
            <a:r>
              <a:rPr lang="en-AU" sz="2400"/>
              <a:t>have 3 versions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048000" cy="5715000"/>
          </a:xfrm>
        </p:spPr>
        <p:txBody>
          <a:bodyPr/>
          <a:lstStyle/>
          <a:p>
            <a:pPr eaLnBrk="1" hangingPunct="1"/>
            <a:r>
              <a:rPr lang="en-AU" smtClean="0"/>
              <a:t>X.509 Certificate Use</a:t>
            </a:r>
            <a:endParaRPr lang="en-US" smtClean="0"/>
          </a:p>
        </p:txBody>
      </p:sp>
      <p:pic>
        <p:nvPicPr>
          <p:cNvPr id="61443" name="Picture 3"/>
          <p:cNvPicPr>
            <a:picLocks noChangeAspect="1"/>
          </p:cNvPicPr>
          <p:nvPr/>
        </p:nvPicPr>
        <p:blipFill>
          <a:blip r:embed="rId3"/>
          <a:srcRect/>
          <a:stretch>
            <a:fillRect/>
          </a:stretch>
        </p:blipFill>
        <p:spPr bwMode="auto">
          <a:xfrm>
            <a:off x="3200400" y="609600"/>
            <a:ext cx="5727700" cy="567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AU" dirty="0">
                <a:ea typeface="+mj-ea"/>
                <a:cs typeface="+mj-cs"/>
              </a:rPr>
              <a:t>X.509 Certificates</a:t>
            </a:r>
          </a:p>
        </p:txBody>
      </p:sp>
      <p:sp>
        <p:nvSpPr>
          <p:cNvPr id="57347" name="Rectangle 3"/>
          <p:cNvSpPr>
            <a:spLocks noGrp="1" noChangeArrowheads="1"/>
          </p:cNvSpPr>
          <p:nvPr>
            <p:ph type="body" idx="1"/>
          </p:nvPr>
        </p:nvSpPr>
        <p:spPr/>
        <p:txBody>
          <a:bodyPr/>
          <a:lstStyle/>
          <a:p>
            <a:pPr eaLnBrk="1" hangingPunct="1">
              <a:lnSpc>
                <a:spcPct val="90000"/>
              </a:lnSpc>
            </a:pPr>
            <a:r>
              <a:rPr lang="en-AU" sz="2400" smtClean="0"/>
              <a:t>issued by a Certification Authority (CA), containing: </a:t>
            </a:r>
          </a:p>
          <a:p>
            <a:pPr lvl="1" eaLnBrk="1" hangingPunct="1">
              <a:lnSpc>
                <a:spcPct val="90000"/>
              </a:lnSpc>
            </a:pPr>
            <a:r>
              <a:rPr lang="en-AU" sz="2000" smtClean="0"/>
              <a:t>version V (1, 2, or 3) </a:t>
            </a:r>
          </a:p>
          <a:p>
            <a:pPr lvl="1" eaLnBrk="1" hangingPunct="1">
              <a:lnSpc>
                <a:spcPct val="90000"/>
              </a:lnSpc>
            </a:pPr>
            <a:r>
              <a:rPr lang="en-AU" sz="2000" smtClean="0"/>
              <a:t>serial number SN (unique within CA) identifying certificate </a:t>
            </a:r>
          </a:p>
          <a:p>
            <a:pPr lvl="1" eaLnBrk="1" hangingPunct="1">
              <a:lnSpc>
                <a:spcPct val="90000"/>
              </a:lnSpc>
            </a:pPr>
            <a:r>
              <a:rPr lang="en-AU" sz="2000" smtClean="0"/>
              <a:t>signature algorithm identifier AI</a:t>
            </a:r>
          </a:p>
          <a:p>
            <a:pPr lvl="1" eaLnBrk="1" hangingPunct="1">
              <a:lnSpc>
                <a:spcPct val="90000"/>
              </a:lnSpc>
            </a:pPr>
            <a:r>
              <a:rPr lang="en-AU" sz="2000" smtClean="0"/>
              <a:t>issuer X.500 name CA)</a:t>
            </a:r>
          </a:p>
          <a:p>
            <a:pPr lvl="1" eaLnBrk="1" hangingPunct="1">
              <a:lnSpc>
                <a:spcPct val="90000"/>
              </a:lnSpc>
            </a:pPr>
            <a:r>
              <a:rPr lang="en-AU" sz="2000" smtClean="0"/>
              <a:t>period of validity TA (from - to dates) </a:t>
            </a:r>
          </a:p>
          <a:p>
            <a:pPr lvl="1" eaLnBrk="1" hangingPunct="1">
              <a:lnSpc>
                <a:spcPct val="90000"/>
              </a:lnSpc>
            </a:pPr>
            <a:r>
              <a:rPr lang="en-AU" sz="2000" smtClean="0"/>
              <a:t>subject X.500 name A (name of owner) </a:t>
            </a:r>
          </a:p>
          <a:p>
            <a:pPr lvl="1" eaLnBrk="1" hangingPunct="1">
              <a:lnSpc>
                <a:spcPct val="90000"/>
              </a:lnSpc>
            </a:pPr>
            <a:r>
              <a:rPr lang="en-AU" sz="2000" smtClean="0"/>
              <a:t>subject public-key info Ap (algorithm, parameters, key) </a:t>
            </a:r>
          </a:p>
          <a:p>
            <a:pPr lvl="1" eaLnBrk="1" hangingPunct="1">
              <a:lnSpc>
                <a:spcPct val="90000"/>
              </a:lnSpc>
            </a:pPr>
            <a:r>
              <a:rPr lang="en-AU" sz="2000" smtClean="0"/>
              <a:t>issuer unique identifier (v2+) </a:t>
            </a:r>
          </a:p>
          <a:p>
            <a:pPr lvl="1" eaLnBrk="1" hangingPunct="1">
              <a:lnSpc>
                <a:spcPct val="90000"/>
              </a:lnSpc>
            </a:pPr>
            <a:r>
              <a:rPr lang="en-AU" sz="2000" smtClean="0"/>
              <a:t>subject unique identifier (v2+) </a:t>
            </a:r>
          </a:p>
          <a:p>
            <a:pPr lvl="1" eaLnBrk="1" hangingPunct="1">
              <a:lnSpc>
                <a:spcPct val="90000"/>
              </a:lnSpc>
            </a:pPr>
            <a:r>
              <a:rPr lang="en-AU" sz="2000" smtClean="0"/>
              <a:t>extension fields (v3) </a:t>
            </a:r>
          </a:p>
          <a:p>
            <a:pPr lvl="1" eaLnBrk="1" hangingPunct="1">
              <a:lnSpc>
                <a:spcPct val="90000"/>
              </a:lnSpc>
            </a:pPr>
            <a:r>
              <a:rPr lang="en-AU" sz="2000" smtClean="0"/>
              <a:t>signature (of hash of all fields in certificate) </a:t>
            </a:r>
          </a:p>
          <a:p>
            <a:pPr eaLnBrk="1" hangingPunct="1">
              <a:lnSpc>
                <a:spcPct val="90000"/>
              </a:lnSpc>
            </a:pPr>
            <a:r>
              <a:rPr lang="en-US" sz="2400" smtClean="0"/>
              <a:t>notation </a:t>
            </a:r>
            <a:r>
              <a:rPr lang="en-US" sz="2400" smtClean="0">
                <a:latin typeface="Courier New" pitchFamily="49" charset="0"/>
              </a:rPr>
              <a:t>CA&lt;&lt;A&gt;&gt;</a:t>
            </a:r>
            <a:r>
              <a:rPr lang="en-US" sz="2400" smtClean="0"/>
              <a:t> denotes certificate for A signed by CA</a:t>
            </a:r>
            <a:endParaRPr lang="en-AU"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8229600" cy="1139825"/>
          </a:xfrm>
        </p:spPr>
        <p:txBody>
          <a:bodyPr/>
          <a:lstStyle/>
          <a:p>
            <a:pPr eaLnBrk="1" hangingPunct="1">
              <a:defRPr/>
            </a:pPr>
            <a:r>
              <a:rPr lang="en-AU" dirty="0">
                <a:ea typeface="+mj-ea"/>
                <a:cs typeface="+mj-cs"/>
              </a:rPr>
              <a:t>X.509 Certificates</a:t>
            </a:r>
          </a:p>
        </p:txBody>
      </p:sp>
      <p:pic>
        <p:nvPicPr>
          <p:cNvPr id="65539" name="Picture 5"/>
          <p:cNvPicPr>
            <a:picLocks noChangeAspect="1"/>
          </p:cNvPicPr>
          <p:nvPr/>
        </p:nvPicPr>
        <p:blipFill>
          <a:blip r:embed="rId3"/>
          <a:srcRect/>
          <a:stretch>
            <a:fillRect/>
          </a:stretch>
        </p:blipFill>
        <p:spPr bwMode="auto">
          <a:xfrm>
            <a:off x="838200" y="990600"/>
            <a:ext cx="7353300" cy="574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ea typeface="+mj-ea"/>
                <a:cs typeface="+mj-cs"/>
              </a:rPr>
              <a:t>Obtaining a </a:t>
            </a:r>
            <a:r>
              <a:rPr lang="en-AU">
                <a:ea typeface="+mj-ea"/>
                <a:cs typeface="+mj-cs"/>
              </a:rPr>
              <a:t>Certificate </a:t>
            </a:r>
          </a:p>
        </p:txBody>
      </p:sp>
      <p:sp>
        <p:nvSpPr>
          <p:cNvPr id="61443"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any user with access to CA can get any certificate from it </a:t>
            </a:r>
          </a:p>
          <a:p>
            <a:pPr eaLnBrk="1" hangingPunct="1">
              <a:buFont typeface="Wingdings" pitchFamily="-107" charset="2"/>
              <a:buChar char="Ø"/>
              <a:defRPr/>
            </a:pPr>
            <a:r>
              <a:rPr lang="en-AU">
                <a:ea typeface="+mn-ea"/>
                <a:cs typeface="+mn-cs"/>
              </a:rPr>
              <a:t>only the CA can modify a certificate </a:t>
            </a:r>
          </a:p>
          <a:p>
            <a:pPr eaLnBrk="1" hangingPunct="1">
              <a:buFont typeface="Wingdings" pitchFamily="-107" charset="2"/>
              <a:buChar char="Ø"/>
              <a:defRPr/>
            </a:pPr>
            <a:r>
              <a:rPr lang="en-AU">
                <a:ea typeface="+mn-ea"/>
                <a:cs typeface="+mn-cs"/>
              </a:rPr>
              <a:t>because cannot be forged, certificates can be placed in a public directory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a:ea typeface="+mj-ea"/>
                <a:cs typeface="+mj-cs"/>
              </a:rPr>
              <a:t>CA Hierarchy </a:t>
            </a:r>
          </a:p>
        </p:txBody>
      </p:sp>
      <p:sp>
        <p:nvSpPr>
          <p:cNvPr id="62467"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sz="2800">
                <a:ea typeface="+mn-ea"/>
                <a:cs typeface="+mn-cs"/>
              </a:rPr>
              <a:t>if both users share a common CA then they are assumed to know its public key </a:t>
            </a:r>
          </a:p>
          <a:p>
            <a:pPr eaLnBrk="1" hangingPunct="1">
              <a:lnSpc>
                <a:spcPct val="90000"/>
              </a:lnSpc>
              <a:buFont typeface="Wingdings" pitchFamily="-107" charset="2"/>
              <a:buChar char="Ø"/>
              <a:defRPr/>
            </a:pPr>
            <a:r>
              <a:rPr lang="en-AU" sz="2800">
                <a:ea typeface="+mn-ea"/>
                <a:cs typeface="+mn-cs"/>
              </a:rPr>
              <a:t>otherwise CA's must form a hierarchy </a:t>
            </a:r>
          </a:p>
          <a:p>
            <a:pPr eaLnBrk="1" hangingPunct="1">
              <a:lnSpc>
                <a:spcPct val="90000"/>
              </a:lnSpc>
              <a:buFont typeface="Wingdings" pitchFamily="-107" charset="2"/>
              <a:buChar char="Ø"/>
              <a:defRPr/>
            </a:pPr>
            <a:r>
              <a:rPr lang="en-AU" sz="2800">
                <a:ea typeface="+mn-ea"/>
                <a:cs typeface="+mn-cs"/>
              </a:rPr>
              <a:t>use certificates linking members of hierarchy to validate other CA's </a:t>
            </a:r>
          </a:p>
          <a:p>
            <a:pPr lvl="1" eaLnBrk="1" hangingPunct="1">
              <a:lnSpc>
                <a:spcPct val="90000"/>
              </a:lnSpc>
              <a:buFont typeface="Wingdings" pitchFamily="-107" charset="2"/>
              <a:buChar char="l"/>
              <a:defRPr/>
            </a:pPr>
            <a:r>
              <a:rPr lang="en-AU" sz="2400"/>
              <a:t>each CA has certificates for clients (forward) and parent (backward) </a:t>
            </a:r>
          </a:p>
          <a:p>
            <a:pPr eaLnBrk="1" hangingPunct="1">
              <a:lnSpc>
                <a:spcPct val="90000"/>
              </a:lnSpc>
              <a:buFont typeface="Wingdings" pitchFamily="-107" charset="2"/>
              <a:buChar char="Ø"/>
              <a:defRPr/>
            </a:pPr>
            <a:r>
              <a:rPr lang="en-AU" sz="2800">
                <a:ea typeface="+mn-ea"/>
                <a:cs typeface="+mn-cs"/>
              </a:rPr>
              <a:t>each client trusts parents certificates </a:t>
            </a:r>
          </a:p>
          <a:p>
            <a:pPr eaLnBrk="1" hangingPunct="1">
              <a:lnSpc>
                <a:spcPct val="90000"/>
              </a:lnSpc>
              <a:buFont typeface="Wingdings" pitchFamily="-107" charset="2"/>
              <a:buChar char="Ø"/>
              <a:defRPr/>
            </a:pPr>
            <a:r>
              <a:rPr lang="en-AU" sz="2800">
                <a:ea typeface="+mn-ea"/>
                <a:cs typeface="+mn-cs"/>
              </a:rPr>
              <a:t>enable verification of any certificate from one CA by users of all other CAs in hierarchy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a:ea typeface="+mj-ea"/>
                <a:cs typeface="+mj-cs"/>
              </a:rPr>
              <a:t>CA Hierarchy Use</a:t>
            </a:r>
          </a:p>
        </p:txBody>
      </p:sp>
      <p:pic>
        <p:nvPicPr>
          <p:cNvPr id="71683" name="Picture 5" descr="Ch14. X.509 CA Hierarchy.pdf                                   002F6F4DMacintosh HD                   B83AE914:"/>
          <p:cNvPicPr>
            <a:picLocks noChangeAspect="1" noChangeArrowheads="1"/>
          </p:cNvPicPr>
          <p:nvPr/>
        </p:nvPicPr>
        <p:blipFill>
          <a:blip r:embed="rId3"/>
          <a:srcRect t="8949" b="21477"/>
          <a:stretch>
            <a:fillRect/>
          </a:stretch>
        </p:blipFill>
        <p:spPr bwMode="auto">
          <a:xfrm>
            <a:off x="1600200" y="1360488"/>
            <a:ext cx="5826125" cy="524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a:ea typeface="+mj-ea"/>
                <a:cs typeface="+mj-cs"/>
              </a:rPr>
              <a:t>Certificate Revocation</a:t>
            </a:r>
          </a:p>
        </p:txBody>
      </p:sp>
      <p:sp>
        <p:nvSpPr>
          <p:cNvPr id="67587" name="Rectangle 3"/>
          <p:cNvSpPr>
            <a:spLocks noGrp="1" noChangeArrowheads="1"/>
          </p:cNvSpPr>
          <p:nvPr>
            <p:ph type="body" idx="1"/>
          </p:nvPr>
        </p:nvSpPr>
        <p:spPr/>
        <p:txBody>
          <a:bodyPr/>
          <a:lstStyle/>
          <a:p>
            <a:pPr marL="609600" indent="-609600" eaLnBrk="1" hangingPunct="1"/>
            <a:r>
              <a:rPr lang="en-US" sz="2800" smtClean="0"/>
              <a:t>certificates have a period of validity</a:t>
            </a:r>
          </a:p>
          <a:p>
            <a:pPr marL="609600" indent="-609600" eaLnBrk="1" hangingPunct="1"/>
            <a:r>
              <a:rPr lang="en-US" sz="2800" smtClean="0"/>
              <a:t>may need to revoke before expiry, eg:</a:t>
            </a:r>
          </a:p>
          <a:p>
            <a:pPr marL="990600" lvl="1" indent="-533400" eaLnBrk="1" hangingPunct="1">
              <a:buFontTx/>
              <a:buAutoNum type="arabicPeriod"/>
            </a:pPr>
            <a:r>
              <a:rPr lang="en-AU" sz="2400" smtClean="0"/>
              <a:t>user's private key is compromised</a:t>
            </a:r>
          </a:p>
          <a:p>
            <a:pPr marL="990600" lvl="1" indent="-533400" eaLnBrk="1" hangingPunct="1">
              <a:buFontTx/>
              <a:buAutoNum type="arabicPeriod"/>
            </a:pPr>
            <a:r>
              <a:rPr lang="en-AU" sz="2400" smtClean="0"/>
              <a:t>user is no longer certified by this CA</a:t>
            </a:r>
          </a:p>
          <a:p>
            <a:pPr marL="990600" lvl="1" indent="-533400" eaLnBrk="1" hangingPunct="1">
              <a:buFontTx/>
              <a:buAutoNum type="arabicPeriod"/>
            </a:pPr>
            <a:r>
              <a:rPr lang="en-AU" sz="2400" smtClean="0"/>
              <a:t>CA's certificate is compromised</a:t>
            </a:r>
          </a:p>
          <a:p>
            <a:pPr marL="609600" indent="-609600" eaLnBrk="1" hangingPunct="1"/>
            <a:r>
              <a:rPr lang="en-US" sz="2800" smtClean="0"/>
              <a:t>CA’s maintain list of revoked certificates</a:t>
            </a:r>
          </a:p>
          <a:p>
            <a:pPr marL="990600" lvl="1" indent="-533400" eaLnBrk="1" hangingPunct="1"/>
            <a:r>
              <a:rPr lang="en-US" sz="2400" smtClean="0"/>
              <a:t>the Certificate Revocation List (CRL)</a:t>
            </a:r>
          </a:p>
          <a:p>
            <a:pPr marL="609600" indent="-609600" eaLnBrk="1" hangingPunct="1"/>
            <a:r>
              <a:rPr lang="en-US" sz="2800" smtClean="0"/>
              <a:t>users should check certificates with CA’s CRL</a:t>
            </a:r>
            <a:endParaRPr lang="en-AU" sz="2800" smtClean="0"/>
          </a:p>
          <a:p>
            <a:pPr marL="990600" lvl="1" indent="-533400" eaLnBrk="1" hangingPunct="1"/>
            <a:endParaRPr lang="en-AU"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Key Distribution</a:t>
            </a:r>
            <a:endParaRPr lang="en-AU" smtClean="0"/>
          </a:p>
        </p:txBody>
      </p:sp>
      <p:sp>
        <p:nvSpPr>
          <p:cNvPr id="52227" name="Rectangle 3"/>
          <p:cNvSpPr>
            <a:spLocks noGrp="1" noChangeArrowheads="1"/>
          </p:cNvSpPr>
          <p:nvPr>
            <p:ph type="body" idx="1"/>
          </p:nvPr>
        </p:nvSpPr>
        <p:spPr/>
        <p:txBody>
          <a:bodyPr/>
          <a:lstStyle/>
          <a:p>
            <a:pPr eaLnBrk="1" hangingPunct="1">
              <a:buFont typeface="Wingdings" pitchFamily="-107" charset="2"/>
              <a:buChar char="Ø"/>
              <a:defRPr/>
            </a:pPr>
            <a:r>
              <a:rPr lang="en-US"/>
              <a:t>symmetric schemes require both parties to share a common secret key</a:t>
            </a:r>
            <a:endParaRPr lang="en-AU"/>
          </a:p>
          <a:p>
            <a:pPr eaLnBrk="1" hangingPunct="1">
              <a:buFont typeface="Wingdings" pitchFamily="-107" charset="2"/>
              <a:buChar char="Ø"/>
              <a:defRPr/>
            </a:pPr>
            <a:r>
              <a:rPr lang="en-AU"/>
              <a:t>issue is how to securely distribute this key</a:t>
            </a:r>
          </a:p>
          <a:p>
            <a:pPr eaLnBrk="1" hangingPunct="1">
              <a:buFont typeface="Wingdings" pitchFamily="-107" charset="2"/>
              <a:buChar char="Ø"/>
              <a:defRPr/>
            </a:pPr>
            <a:r>
              <a:rPr lang="en-AU"/>
              <a:t>whilst protecting it from others</a:t>
            </a:r>
          </a:p>
          <a:p>
            <a:pPr eaLnBrk="1" hangingPunct="1">
              <a:buFont typeface="Wingdings" pitchFamily="-107" charset="2"/>
              <a:buChar char="Ø"/>
              <a:defRPr/>
            </a:pPr>
            <a:r>
              <a:rPr lang="en-AU"/>
              <a:t>frequent key changes can be desirable</a:t>
            </a:r>
          </a:p>
          <a:p>
            <a:pPr eaLnBrk="1" hangingPunct="1">
              <a:buFont typeface="Wingdings" pitchFamily="-107" charset="2"/>
              <a:buChar char="Ø"/>
              <a:defRPr/>
            </a:pPr>
            <a:r>
              <a:rPr lang="en-AU"/>
              <a:t>often secure system failure due to a break in the key distribution scheme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X.509 Version 3</a:t>
            </a:r>
            <a:endParaRPr lang="en-AU" smtClean="0"/>
          </a:p>
        </p:txBody>
      </p:sp>
      <p:sp>
        <p:nvSpPr>
          <p:cNvPr id="73731" name="Rectangle 3"/>
          <p:cNvSpPr>
            <a:spLocks noGrp="1" noChangeArrowheads="1"/>
          </p:cNvSpPr>
          <p:nvPr>
            <p:ph type="body" idx="1"/>
          </p:nvPr>
        </p:nvSpPr>
        <p:spPr/>
        <p:txBody>
          <a:bodyPr/>
          <a:lstStyle/>
          <a:p>
            <a:pPr eaLnBrk="1" hangingPunct="1">
              <a:lnSpc>
                <a:spcPct val="90000"/>
              </a:lnSpc>
            </a:pPr>
            <a:r>
              <a:rPr lang="en-AU" smtClean="0"/>
              <a:t>has been recognised that additional information is needed in a certificate </a:t>
            </a:r>
          </a:p>
          <a:p>
            <a:pPr lvl="1" eaLnBrk="1" hangingPunct="1">
              <a:lnSpc>
                <a:spcPct val="90000"/>
              </a:lnSpc>
            </a:pPr>
            <a:r>
              <a:rPr lang="en-AU" smtClean="0"/>
              <a:t>email/URL, policy details, usage constraints</a:t>
            </a:r>
          </a:p>
          <a:p>
            <a:pPr eaLnBrk="1" hangingPunct="1">
              <a:lnSpc>
                <a:spcPct val="90000"/>
              </a:lnSpc>
            </a:pPr>
            <a:r>
              <a:rPr lang="en-AU" smtClean="0"/>
              <a:t>rather than explicitly naming new fields defined a general extension method</a:t>
            </a:r>
          </a:p>
          <a:p>
            <a:pPr eaLnBrk="1" hangingPunct="1">
              <a:lnSpc>
                <a:spcPct val="90000"/>
              </a:lnSpc>
            </a:pPr>
            <a:r>
              <a:rPr lang="en-US" smtClean="0"/>
              <a:t>extensions consist of:</a:t>
            </a:r>
          </a:p>
          <a:p>
            <a:pPr lvl="1" eaLnBrk="1" hangingPunct="1">
              <a:lnSpc>
                <a:spcPct val="90000"/>
              </a:lnSpc>
            </a:pPr>
            <a:r>
              <a:rPr lang="en-US" smtClean="0"/>
              <a:t>extension identifier</a:t>
            </a:r>
          </a:p>
          <a:p>
            <a:pPr lvl="1" eaLnBrk="1" hangingPunct="1">
              <a:lnSpc>
                <a:spcPct val="90000"/>
              </a:lnSpc>
            </a:pPr>
            <a:r>
              <a:rPr lang="en-US" smtClean="0"/>
              <a:t>criticality indicator</a:t>
            </a:r>
          </a:p>
          <a:p>
            <a:pPr lvl="1" eaLnBrk="1" hangingPunct="1">
              <a:lnSpc>
                <a:spcPct val="90000"/>
              </a:lnSpc>
            </a:pPr>
            <a:r>
              <a:rPr lang="en-US" smtClean="0"/>
              <a:t>extension value</a:t>
            </a:r>
            <a:endParaRPr lang="en-AU"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AU">
                <a:ea typeface="+mj-ea"/>
                <a:cs typeface="+mj-cs"/>
              </a:rPr>
              <a:t>Certificate Extensions</a:t>
            </a:r>
          </a:p>
        </p:txBody>
      </p:sp>
      <p:sp>
        <p:nvSpPr>
          <p:cNvPr id="74755" name="Rectangle 3"/>
          <p:cNvSpPr>
            <a:spLocks noGrp="1" noChangeArrowheads="1"/>
          </p:cNvSpPr>
          <p:nvPr>
            <p:ph type="body" idx="1"/>
          </p:nvPr>
        </p:nvSpPr>
        <p:spPr/>
        <p:txBody>
          <a:bodyPr/>
          <a:lstStyle/>
          <a:p>
            <a:pPr eaLnBrk="1" hangingPunct="1">
              <a:lnSpc>
                <a:spcPct val="90000"/>
              </a:lnSpc>
            </a:pPr>
            <a:r>
              <a:rPr lang="en-US" smtClean="0"/>
              <a:t>key and policy information</a:t>
            </a:r>
          </a:p>
          <a:p>
            <a:pPr lvl="1" eaLnBrk="1" hangingPunct="1">
              <a:lnSpc>
                <a:spcPct val="90000"/>
              </a:lnSpc>
            </a:pPr>
            <a:r>
              <a:rPr lang="en-US" smtClean="0"/>
              <a:t>convey info about subject &amp; issuer keys, plus indicators of certificate policy</a:t>
            </a:r>
          </a:p>
          <a:p>
            <a:pPr eaLnBrk="1" hangingPunct="1">
              <a:lnSpc>
                <a:spcPct val="90000"/>
              </a:lnSpc>
            </a:pPr>
            <a:r>
              <a:rPr lang="en-US" smtClean="0"/>
              <a:t>certificate subject and issuer attributes</a:t>
            </a:r>
          </a:p>
          <a:p>
            <a:pPr lvl="1" eaLnBrk="1" hangingPunct="1">
              <a:lnSpc>
                <a:spcPct val="90000"/>
              </a:lnSpc>
            </a:pPr>
            <a:r>
              <a:rPr lang="en-US" smtClean="0"/>
              <a:t>support alternative names, in alternative formats for certificate subject and/or issuer</a:t>
            </a:r>
          </a:p>
          <a:p>
            <a:pPr eaLnBrk="1" hangingPunct="1">
              <a:lnSpc>
                <a:spcPct val="90000"/>
              </a:lnSpc>
            </a:pPr>
            <a:r>
              <a:rPr lang="en-US" smtClean="0"/>
              <a:t>certificate path constraints</a:t>
            </a:r>
          </a:p>
          <a:p>
            <a:pPr lvl="1" eaLnBrk="1" hangingPunct="1">
              <a:lnSpc>
                <a:spcPct val="90000"/>
              </a:lnSpc>
            </a:pPr>
            <a:r>
              <a:rPr lang="en-US" smtClean="0"/>
              <a:t>allow constraints on use of certificates by other CA’s</a:t>
            </a:r>
            <a:endParaRPr lang="en-AU"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AU">
                <a:ea typeface="+mj-ea"/>
                <a:cs typeface="+mj-cs"/>
              </a:rPr>
              <a:t>Public Key Infrastructure</a:t>
            </a:r>
          </a:p>
        </p:txBody>
      </p:sp>
      <p:pic>
        <p:nvPicPr>
          <p:cNvPr id="79875" name="Picture 5" descr="&#10;Ch14. PKI.pdf                                                  002F6F4DMacintosh HD                   B83AE914:"/>
          <p:cNvPicPr>
            <a:picLocks noChangeAspect="1" noChangeArrowheads="1"/>
          </p:cNvPicPr>
          <p:nvPr/>
        </p:nvPicPr>
        <p:blipFill>
          <a:blip r:embed="rId3"/>
          <a:srcRect t="25056" b="25056"/>
          <a:stretch>
            <a:fillRect/>
          </a:stretch>
        </p:blipFill>
        <p:spPr bwMode="auto">
          <a:xfrm>
            <a:off x="685800" y="1447800"/>
            <a:ext cx="7772400" cy="501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57200" y="152400"/>
            <a:ext cx="8229600" cy="1139825"/>
          </a:xfrm>
        </p:spPr>
        <p:txBody>
          <a:bodyPr/>
          <a:lstStyle/>
          <a:p>
            <a:pPr>
              <a:defRPr/>
            </a:pPr>
            <a:r>
              <a:rPr lang="en-US"/>
              <a:t>PKIX Management</a:t>
            </a:r>
          </a:p>
        </p:txBody>
      </p:sp>
      <p:sp>
        <p:nvSpPr>
          <p:cNvPr id="258051" name="Rectangle 3"/>
          <p:cNvSpPr>
            <a:spLocks noGrp="1" noChangeArrowheads="1"/>
          </p:cNvSpPr>
          <p:nvPr>
            <p:ph type="body" idx="1"/>
          </p:nvPr>
        </p:nvSpPr>
        <p:spPr>
          <a:xfrm>
            <a:off x="457200" y="1447800"/>
            <a:ext cx="8229600" cy="4876800"/>
          </a:xfrm>
        </p:spPr>
        <p:txBody>
          <a:bodyPr/>
          <a:lstStyle/>
          <a:p>
            <a:pPr>
              <a:buFont typeface="Wingdings" pitchFamily="-107" charset="2"/>
              <a:buChar char="Ø"/>
              <a:defRPr/>
            </a:pPr>
            <a:r>
              <a:rPr lang="en-US" dirty="0"/>
              <a:t>functions:</a:t>
            </a:r>
          </a:p>
          <a:p>
            <a:pPr lvl="1">
              <a:buFont typeface="Wingdings" pitchFamily="-107" charset="2"/>
              <a:buChar char="l"/>
              <a:defRPr/>
            </a:pPr>
            <a:r>
              <a:rPr lang="en-US" dirty="0"/>
              <a:t>registration</a:t>
            </a:r>
          </a:p>
          <a:p>
            <a:pPr lvl="1">
              <a:buFont typeface="Wingdings" pitchFamily="-107" charset="2"/>
              <a:buChar char="l"/>
              <a:defRPr/>
            </a:pPr>
            <a:r>
              <a:rPr lang="en-US" dirty="0"/>
              <a:t>initialization</a:t>
            </a:r>
          </a:p>
          <a:p>
            <a:pPr lvl="1">
              <a:buFont typeface="Wingdings" pitchFamily="-107" charset="2"/>
              <a:buChar char="l"/>
              <a:defRPr/>
            </a:pPr>
            <a:r>
              <a:rPr lang="en-US" dirty="0"/>
              <a:t>certification</a:t>
            </a:r>
          </a:p>
          <a:p>
            <a:pPr lvl="1">
              <a:buFont typeface="Wingdings" pitchFamily="-107" charset="2"/>
              <a:buChar char="l"/>
              <a:defRPr/>
            </a:pPr>
            <a:r>
              <a:rPr lang="en-US" dirty="0"/>
              <a:t>key pair recovery</a:t>
            </a:r>
          </a:p>
          <a:p>
            <a:pPr lvl="1">
              <a:buFont typeface="Wingdings" pitchFamily="-107" charset="2"/>
              <a:buChar char="l"/>
              <a:defRPr/>
            </a:pPr>
            <a:r>
              <a:rPr lang="en-US" dirty="0"/>
              <a:t>key pair update</a:t>
            </a:r>
          </a:p>
          <a:p>
            <a:pPr lvl="1">
              <a:buFont typeface="Wingdings" pitchFamily="-107" charset="2"/>
              <a:buChar char="l"/>
              <a:defRPr/>
            </a:pPr>
            <a:r>
              <a:rPr lang="en-US" dirty="0"/>
              <a:t>revocation request</a:t>
            </a:r>
          </a:p>
          <a:p>
            <a:pPr lvl="1">
              <a:buFont typeface="Wingdings" pitchFamily="-107" charset="2"/>
              <a:buChar char="l"/>
              <a:defRPr/>
            </a:pPr>
            <a:r>
              <a:rPr lang="en-US" dirty="0"/>
              <a:t>cross certification</a:t>
            </a:r>
          </a:p>
          <a:p>
            <a:pPr>
              <a:buFont typeface="Wingdings" pitchFamily="-107" charset="2"/>
              <a:buChar char="Ø"/>
              <a:defRPr/>
            </a:pPr>
            <a:r>
              <a:rPr lang="en-US" dirty="0"/>
              <a:t>protocols: CMP, CMC</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AU" smtClean="0"/>
              <a:t>symmetric key distribution using symmetric encryption</a:t>
            </a:r>
          </a:p>
          <a:p>
            <a:pPr lvl="1" eaLnBrk="1" hangingPunct="1"/>
            <a:r>
              <a:rPr lang="en-AU" smtClean="0"/>
              <a:t>symmetric key distribution using public-key encryption</a:t>
            </a:r>
          </a:p>
          <a:p>
            <a:pPr lvl="1" eaLnBrk="1" hangingPunct="1"/>
            <a:r>
              <a:rPr lang="en-AU" smtClean="0"/>
              <a:t>distribution of public keys</a:t>
            </a:r>
          </a:p>
          <a:p>
            <a:pPr lvl="2" eaLnBrk="1" hangingPunct="1"/>
            <a:r>
              <a:rPr lang="en-AU" smtClean="0"/>
              <a:t>announcement, directory, authrority, CA</a:t>
            </a:r>
          </a:p>
          <a:p>
            <a:pPr lvl="1" eaLnBrk="1" hangingPunct="1"/>
            <a:r>
              <a:rPr lang="en-US" smtClean="0"/>
              <a:t>X.509 authentication and certificates</a:t>
            </a:r>
          </a:p>
          <a:p>
            <a:pPr lvl="1" eaLnBrk="1" hangingPunct="1"/>
            <a:r>
              <a:rPr lang="en-US" smtClean="0">
                <a:cs typeface="Arial" pitchFamily="34" charset="0"/>
              </a:rPr>
              <a:t>public key infrastructure (PKIX)</a:t>
            </a:r>
            <a:endParaRPr lang="en-US" smtClean="0"/>
          </a:p>
          <a:p>
            <a:pPr lvl="1" eaLnBrk="1" hangingPunct="1"/>
            <a:endParaRPr lang="en-US" smtClean="0"/>
          </a:p>
          <a:p>
            <a:pPr lvl="1" eaLnBrk="1" hangingPunct="1"/>
            <a:endParaRPr lang="en-AU"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Key Distribution</a:t>
            </a:r>
            <a:endParaRPr lang="en-AU" smtClean="0"/>
          </a:p>
        </p:txBody>
      </p:sp>
      <p:sp>
        <p:nvSpPr>
          <p:cNvPr id="54275" name="Rectangle 3"/>
          <p:cNvSpPr>
            <a:spLocks noGrp="1" noChangeArrowheads="1"/>
          </p:cNvSpPr>
          <p:nvPr>
            <p:ph type="body" idx="1"/>
          </p:nvPr>
        </p:nvSpPr>
        <p:spPr/>
        <p:txBody>
          <a:bodyPr/>
          <a:lstStyle/>
          <a:p>
            <a:pPr marL="609600" indent="-609600" eaLnBrk="1" hangingPunct="1"/>
            <a:r>
              <a:rPr lang="en-US" dirty="0" smtClean="0"/>
              <a:t>given parties A and B have various </a:t>
            </a:r>
            <a:r>
              <a:rPr lang="en-US" b="1" dirty="0" smtClean="0"/>
              <a:t>key distribution</a:t>
            </a:r>
            <a:r>
              <a:rPr lang="en-US" dirty="0" smtClean="0"/>
              <a:t> alternatives:</a:t>
            </a:r>
          </a:p>
          <a:p>
            <a:pPr marL="990600" lvl="1" indent="-533400" eaLnBrk="1" hangingPunct="1">
              <a:buFontTx/>
              <a:buAutoNum type="arabicPeriod"/>
            </a:pPr>
            <a:r>
              <a:rPr lang="en-US" dirty="0" smtClean="0"/>
              <a:t>A can select key and physically deliver to B</a:t>
            </a:r>
          </a:p>
          <a:p>
            <a:pPr marL="990600" lvl="1" indent="-533400" eaLnBrk="1" hangingPunct="1">
              <a:buFontTx/>
              <a:buAutoNum type="arabicPeriod"/>
            </a:pPr>
            <a:r>
              <a:rPr lang="en-US" dirty="0" smtClean="0"/>
              <a:t>third party can select &amp; deliver key to A &amp; B</a:t>
            </a:r>
          </a:p>
          <a:p>
            <a:pPr marL="990600" lvl="1" indent="-533400" eaLnBrk="1" hangingPunct="1">
              <a:buFontTx/>
              <a:buAutoNum type="arabicPeriod"/>
            </a:pPr>
            <a:r>
              <a:rPr lang="en-US" dirty="0" smtClean="0"/>
              <a:t>if A &amp; B have communicated previously </a:t>
            </a:r>
            <a:r>
              <a:rPr lang="en-US" dirty="0" smtClean="0"/>
              <a:t>they can </a:t>
            </a:r>
            <a:r>
              <a:rPr lang="en-US" dirty="0" smtClean="0"/>
              <a:t>use previous key to encrypt a new key</a:t>
            </a:r>
          </a:p>
          <a:p>
            <a:pPr marL="990600" lvl="1" indent="-533400" eaLnBrk="1" hangingPunct="1">
              <a:buFontTx/>
              <a:buAutoNum type="arabicPeriod"/>
            </a:pPr>
            <a:r>
              <a:rPr lang="en-US" dirty="0" smtClean="0"/>
              <a:t>if A &amp; B have secure communications with a third party C, C can relay key between A &amp; B</a:t>
            </a:r>
            <a:endParaRPr lang="en-AU"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defRPr/>
            </a:pPr>
            <a:r>
              <a:rPr lang="en-US" dirty="0" smtClean="0">
                <a:ea typeface="+mj-ea"/>
                <a:cs typeface="+mj-cs"/>
              </a:rPr>
              <a:t>Key Distribution Task</a:t>
            </a:r>
          </a:p>
        </p:txBody>
      </p:sp>
      <p:pic>
        <p:nvPicPr>
          <p:cNvPr id="24579" name="Picture 3"/>
          <p:cNvPicPr>
            <a:picLocks noChangeAspect="1"/>
          </p:cNvPicPr>
          <p:nvPr/>
        </p:nvPicPr>
        <p:blipFill>
          <a:blip r:embed="rId3"/>
          <a:srcRect/>
          <a:stretch>
            <a:fillRect/>
          </a:stretch>
        </p:blipFill>
        <p:spPr bwMode="auto">
          <a:xfrm>
            <a:off x="1600200" y="1447800"/>
            <a:ext cx="5943600" cy="50863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pPr eaLnBrk="1" hangingPunct="1">
              <a:defRPr/>
            </a:pPr>
            <a:r>
              <a:rPr lang="en-US" dirty="0">
                <a:ea typeface="+mj-ea"/>
                <a:cs typeface="+mj-cs"/>
              </a:rPr>
              <a:t>Key Hierarchy</a:t>
            </a:r>
          </a:p>
        </p:txBody>
      </p:sp>
      <p:sp>
        <p:nvSpPr>
          <p:cNvPr id="82947" name="Rectangle 1027"/>
          <p:cNvSpPr>
            <a:spLocks noGrp="1" noChangeArrowheads="1"/>
          </p:cNvSpPr>
          <p:nvPr>
            <p:ph type="body" idx="1"/>
          </p:nvPr>
        </p:nvSpPr>
        <p:spPr/>
        <p:txBody>
          <a:bodyPr/>
          <a:lstStyle/>
          <a:p>
            <a:pPr eaLnBrk="1" hangingPunct="1">
              <a:buFont typeface="Wingdings" pitchFamily="-107" charset="2"/>
              <a:buChar char="Ø"/>
              <a:defRPr/>
            </a:pPr>
            <a:r>
              <a:rPr lang="en-US" dirty="0">
                <a:ea typeface="+mn-ea"/>
                <a:cs typeface="+mn-cs"/>
              </a:rPr>
              <a:t>typically </a:t>
            </a:r>
            <a:r>
              <a:rPr lang="en-US" dirty="0" smtClean="0">
                <a:ea typeface="+mn-ea"/>
                <a:cs typeface="+mn-cs"/>
              </a:rPr>
              <a:t>we have </a:t>
            </a:r>
            <a:r>
              <a:rPr lang="en-US" dirty="0">
                <a:ea typeface="+mn-ea"/>
                <a:cs typeface="+mn-cs"/>
              </a:rPr>
              <a:t>a hierarchy of keys</a:t>
            </a:r>
          </a:p>
          <a:p>
            <a:pPr eaLnBrk="1" hangingPunct="1">
              <a:buFont typeface="Wingdings" pitchFamily="-107" charset="2"/>
              <a:buChar char="Ø"/>
              <a:defRPr/>
            </a:pPr>
            <a:r>
              <a:rPr lang="en-US" dirty="0">
                <a:ea typeface="+mn-ea"/>
                <a:cs typeface="+mn-cs"/>
              </a:rPr>
              <a:t>session key</a:t>
            </a:r>
          </a:p>
          <a:p>
            <a:pPr lvl="1" eaLnBrk="1" hangingPunct="1">
              <a:buFont typeface="Wingdings" pitchFamily="-107" charset="2"/>
              <a:buChar char="l"/>
              <a:defRPr/>
            </a:pPr>
            <a:r>
              <a:rPr lang="en-US" dirty="0"/>
              <a:t>temporary key</a:t>
            </a:r>
          </a:p>
          <a:p>
            <a:pPr lvl="1" eaLnBrk="1" hangingPunct="1">
              <a:buFont typeface="Wingdings" pitchFamily="-107" charset="2"/>
              <a:buChar char="l"/>
              <a:defRPr/>
            </a:pPr>
            <a:r>
              <a:rPr lang="en-US" dirty="0"/>
              <a:t>used for encryption of data between users</a:t>
            </a:r>
          </a:p>
          <a:p>
            <a:pPr lvl="1" eaLnBrk="1" hangingPunct="1">
              <a:buFont typeface="Wingdings" pitchFamily="-107" charset="2"/>
              <a:buChar char="l"/>
              <a:defRPr/>
            </a:pPr>
            <a:r>
              <a:rPr lang="en-US" dirty="0"/>
              <a:t>for one logical session then discarded</a:t>
            </a:r>
          </a:p>
          <a:p>
            <a:pPr eaLnBrk="1" hangingPunct="1">
              <a:buFont typeface="Wingdings" pitchFamily="-107" charset="2"/>
              <a:buChar char="Ø"/>
              <a:defRPr/>
            </a:pPr>
            <a:r>
              <a:rPr lang="en-US" dirty="0">
                <a:ea typeface="+mn-ea"/>
                <a:cs typeface="+mn-cs"/>
              </a:rPr>
              <a:t>master key</a:t>
            </a:r>
          </a:p>
          <a:p>
            <a:pPr lvl="1" eaLnBrk="1" hangingPunct="1">
              <a:buFont typeface="Wingdings" pitchFamily="-107" charset="2"/>
              <a:buChar char="l"/>
              <a:defRPr/>
            </a:pPr>
            <a:r>
              <a:rPr lang="en-US" dirty="0"/>
              <a:t>used to encrypt session keys</a:t>
            </a:r>
          </a:p>
          <a:p>
            <a:pPr lvl="1" eaLnBrk="1" hangingPunct="1">
              <a:buFont typeface="Wingdings" pitchFamily="-107" charset="2"/>
              <a:buChar char="l"/>
              <a:defRPr/>
            </a:pPr>
            <a:r>
              <a:rPr lang="en-US" dirty="0"/>
              <a:t>shared by user &amp; key distribution center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defRPr/>
            </a:pPr>
            <a:r>
              <a:rPr lang="en-US" dirty="0" smtClean="0">
                <a:ea typeface="+mj-ea"/>
                <a:cs typeface="+mj-cs"/>
              </a:rPr>
              <a:t>Key Hierarchy</a:t>
            </a:r>
          </a:p>
        </p:txBody>
      </p:sp>
      <p:pic>
        <p:nvPicPr>
          <p:cNvPr id="28675" name="Picture 3"/>
          <p:cNvPicPr>
            <a:picLocks noChangeAspect="1"/>
          </p:cNvPicPr>
          <p:nvPr/>
        </p:nvPicPr>
        <p:blipFill>
          <a:blip r:embed="rId3"/>
          <a:srcRect/>
          <a:stretch>
            <a:fillRect/>
          </a:stretch>
        </p:blipFill>
        <p:spPr bwMode="auto">
          <a:xfrm>
            <a:off x="1371600" y="1295400"/>
            <a:ext cx="6115050" cy="539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Key Distribution Scenario</a:t>
            </a:r>
            <a:endParaRPr lang="en-AU" smtClean="0"/>
          </a:p>
        </p:txBody>
      </p:sp>
      <p:pic>
        <p:nvPicPr>
          <p:cNvPr id="30723" name="Picture 3"/>
          <p:cNvPicPr>
            <a:picLocks noChangeAspect="1"/>
          </p:cNvPicPr>
          <p:nvPr/>
        </p:nvPicPr>
        <p:blipFill>
          <a:blip r:embed="rId3"/>
          <a:srcRect/>
          <a:stretch>
            <a:fillRect/>
          </a:stretch>
        </p:blipFill>
        <p:spPr bwMode="auto">
          <a:xfrm>
            <a:off x="914400" y="1600200"/>
            <a:ext cx="73406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Grp="1" noChangeAspect="1" noChangeArrowheads="1"/>
          </p:cNvSpPr>
          <p:nvPr>
            <p:ph type="title"/>
          </p:nvPr>
        </p:nvSpPr>
        <p:spPr/>
        <p:txBody>
          <a:bodyPr/>
          <a:lstStyle/>
          <a:p>
            <a:pPr eaLnBrk="1" hangingPunct="1"/>
            <a:r>
              <a:rPr lang="en-US" smtClean="0"/>
              <a:t>Key Distribution Issues</a:t>
            </a:r>
            <a:endParaRPr lang="en-AU" smtClean="0"/>
          </a:p>
        </p:txBody>
      </p:sp>
      <p:sp>
        <p:nvSpPr>
          <p:cNvPr id="58371" name="Rectangle 3"/>
          <p:cNvSpPr>
            <a:spLocks noGrp="1" noChangeArrowheads="1"/>
          </p:cNvSpPr>
          <p:nvPr>
            <p:ph type="body" idx="1"/>
          </p:nvPr>
        </p:nvSpPr>
        <p:spPr/>
        <p:txBody>
          <a:bodyPr/>
          <a:lstStyle/>
          <a:p>
            <a:pPr eaLnBrk="1" hangingPunct="1"/>
            <a:r>
              <a:rPr lang="en-US" smtClean="0"/>
              <a:t>hierarchies of KDC’s required for large networks, but must trust each other</a:t>
            </a:r>
          </a:p>
          <a:p>
            <a:pPr eaLnBrk="1" hangingPunct="1"/>
            <a:r>
              <a:rPr lang="en-US" smtClean="0"/>
              <a:t>session key lifetimes should be limited for greater security</a:t>
            </a:r>
          </a:p>
          <a:p>
            <a:pPr eaLnBrk="1" hangingPunct="1"/>
            <a:r>
              <a:rPr lang="en-US" smtClean="0"/>
              <a:t>use of automatic key distribution on behalf of users, but must trust system</a:t>
            </a:r>
          </a:p>
          <a:p>
            <a:pPr eaLnBrk="1" hangingPunct="1"/>
            <a:r>
              <a:rPr lang="en-US" smtClean="0"/>
              <a:t>use of decentralized key distribution</a:t>
            </a:r>
          </a:p>
          <a:p>
            <a:pPr eaLnBrk="1" hangingPunct="1"/>
            <a:r>
              <a:rPr lang="en-US" smtClean="0"/>
              <a:t>controlling key usage</a:t>
            </a:r>
            <a:endParaRPr lang="en-AU"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2315</TotalTime>
  <Words>6187</Words>
  <Application>Microsoft Macintosh PowerPoint</Application>
  <PresentationFormat>On-screen Show (4:3)</PresentationFormat>
  <Paragraphs>307</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Courier New</vt:lpstr>
      <vt:lpstr>ＭＳ Ｐゴシック</vt:lpstr>
      <vt:lpstr>Times New Roman</vt:lpstr>
      <vt:lpstr>Times-Roman</vt:lpstr>
      <vt:lpstr>Wingdings</vt:lpstr>
      <vt:lpstr>Arial</vt:lpstr>
      <vt:lpstr>ch01</vt:lpstr>
      <vt:lpstr>Key Management and Distribution</vt:lpstr>
      <vt:lpstr>Key Management and Distribution</vt:lpstr>
      <vt:lpstr>Key Distribution</vt:lpstr>
      <vt:lpstr>Key Distribution</vt:lpstr>
      <vt:lpstr>Key Distribution Task</vt:lpstr>
      <vt:lpstr>Key Hierarchy</vt:lpstr>
      <vt:lpstr>Key Hierarchy</vt:lpstr>
      <vt:lpstr>Key Distribution Scenario</vt:lpstr>
      <vt:lpstr>Key Distribution Issues</vt:lpstr>
      <vt:lpstr>Symmetric Key Distribution Using Public Keys</vt:lpstr>
      <vt:lpstr>Simple Secret Key Distribution</vt:lpstr>
      <vt:lpstr>Man-in-the-Middle Attack</vt:lpstr>
      <vt:lpstr>Secret Key Distribution with Confidentiality and Authentication</vt:lpstr>
      <vt:lpstr>Hybrid Key Distribution</vt:lpstr>
      <vt:lpstr>Distribution of Public Keys</vt:lpstr>
      <vt:lpstr>Public Announcement</vt:lpstr>
      <vt:lpstr>Publicly Available Directory</vt:lpstr>
      <vt:lpstr>Public-Key Authority</vt:lpstr>
      <vt:lpstr>Public-Key Authority</vt:lpstr>
      <vt:lpstr>Public-Key Certificates</vt:lpstr>
      <vt:lpstr>Public-Key Certificates</vt:lpstr>
      <vt:lpstr>X.509 Authentication Service </vt:lpstr>
      <vt:lpstr>X.509 Certificate Use</vt:lpstr>
      <vt:lpstr>X.509 Certificates</vt:lpstr>
      <vt:lpstr>X.509 Certificates</vt:lpstr>
      <vt:lpstr>Obtaining a Certificate </vt:lpstr>
      <vt:lpstr>CA Hierarchy </vt:lpstr>
      <vt:lpstr>CA Hierarchy Use</vt:lpstr>
      <vt:lpstr>Certificate Revocation</vt:lpstr>
      <vt:lpstr>X.509 Version 3</vt:lpstr>
      <vt:lpstr>Certificate Extensions</vt:lpstr>
      <vt:lpstr>Public Key Infrastructure</vt:lpstr>
      <vt:lpstr>PKIX Management</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Management and Distribution</dc:title>
  <dc:subject/>
  <dc:creator/>
  <cp:keywords/>
  <dc:description/>
  <cp:lastModifiedBy>Bojan</cp:lastModifiedBy>
  <cp:revision>29</cp:revision>
  <cp:lastPrinted>2019-02-19T19:21:32Z</cp:lastPrinted>
  <dcterms:created xsi:type="dcterms:W3CDTF">2009-09-21T03:45:25Z</dcterms:created>
  <dcterms:modified xsi:type="dcterms:W3CDTF">2019-02-20T13:54:07Z</dcterms:modified>
  <cp:category/>
</cp:coreProperties>
</file>