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9" r:id="rId1"/>
  </p:sldMasterIdLst>
  <p:notesMasterIdLst>
    <p:notesMasterId r:id="rId23"/>
  </p:notesMasterIdLst>
  <p:handoutMasterIdLst>
    <p:handoutMasterId r:id="rId24"/>
  </p:handoutMasterIdLst>
  <p:sldIdLst>
    <p:sldId id="257" r:id="rId2"/>
    <p:sldId id="275" r:id="rId3"/>
    <p:sldId id="296" r:id="rId4"/>
    <p:sldId id="297" r:id="rId5"/>
    <p:sldId id="298" r:id="rId6"/>
    <p:sldId id="276" r:id="rId7"/>
    <p:sldId id="277" r:id="rId8"/>
    <p:sldId id="300" r:id="rId9"/>
    <p:sldId id="301" r:id="rId10"/>
    <p:sldId id="302" r:id="rId11"/>
    <p:sldId id="303" r:id="rId12"/>
    <p:sldId id="304" r:id="rId13"/>
    <p:sldId id="305" r:id="rId14"/>
    <p:sldId id="289" r:id="rId15"/>
    <p:sldId id="306" r:id="rId16"/>
    <p:sldId id="294" r:id="rId17"/>
    <p:sldId id="290" r:id="rId18"/>
    <p:sldId id="291" r:id="rId19"/>
    <p:sldId id="292" r:id="rId20"/>
    <p:sldId id="307" r:id="rId21"/>
    <p:sldId id="274"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73" autoAdjust="0"/>
  </p:normalViewPr>
  <p:slideViewPr>
    <p:cSldViewPr>
      <p:cViewPr>
        <p:scale>
          <a:sx n="98" d="100"/>
          <a:sy n="98" d="100"/>
        </p:scale>
        <p:origin x="150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CCDEB74-8797-480F-AB80-2266175A7E82}" type="slidenum">
              <a:rPr lang="en-AU"/>
              <a:pPr/>
              <a:t>‹#›</a:t>
            </a:fld>
            <a:endParaRPr lang="en-AU"/>
          </a:p>
        </p:txBody>
      </p:sp>
    </p:spTree>
    <p:extLst>
      <p:ext uri="{BB962C8B-B14F-4D97-AF65-F5344CB8AC3E}">
        <p14:creationId xmlns:p14="http://schemas.microsoft.com/office/powerpoint/2010/main" val="791196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7006245-56AC-41E1-87D2-30B1AC1BEDE3}" type="slidenum">
              <a:rPr lang="en-AU"/>
              <a:pPr/>
              <a:t>‹#›</a:t>
            </a:fld>
            <a:endParaRPr lang="en-AU"/>
          </a:p>
        </p:txBody>
      </p:sp>
    </p:spTree>
    <p:extLst>
      <p:ext uri="{BB962C8B-B14F-4D97-AF65-F5344CB8AC3E}">
        <p14:creationId xmlns:p14="http://schemas.microsoft.com/office/powerpoint/2010/main" val="1050904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6BF5264-BFBE-4194-B775-BA8589D1F4E9}" type="slidenum">
              <a:rPr lang="en-AU"/>
              <a:pPr/>
              <a:t>1</a:t>
            </a:fld>
            <a:endParaRPr lang="en-AU"/>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a:p>
            <a:pPr eaLnBrk="1" hangingPunct="1"/>
            <a:endParaRPr lang="en-US" smtClean="0">
              <a:latin typeface="Arial" pitchFamily="34" charset="0"/>
            </a:endParaRPr>
          </a:p>
        </p:txBody>
      </p:sp>
    </p:spTree>
    <p:extLst>
      <p:ext uri="{BB962C8B-B14F-4D97-AF65-F5344CB8AC3E}">
        <p14:creationId xmlns:p14="http://schemas.microsoft.com/office/powerpoint/2010/main" val="1647645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609E308-26C5-4EFD-8228-E25EAC68E9A1}" type="slidenum">
              <a:rPr lang="en-AU"/>
              <a:pPr/>
              <a:t>10</a:t>
            </a:fld>
            <a:endParaRPr lang="en-AU"/>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Here is an example of creating and verifying an </a:t>
            </a:r>
            <a:r>
              <a:rPr lang="en-AU" dirty="0" err="1" smtClean="0">
                <a:latin typeface="Arial" pitchFamily="34" charset="0"/>
                <a:cs typeface="Arial" pitchFamily="34" charset="0"/>
              </a:rPr>
              <a:t>ElGamal</a:t>
            </a:r>
            <a:r>
              <a:rPr lang="en-AU" dirty="0" smtClean="0">
                <a:latin typeface="Arial" pitchFamily="34" charset="0"/>
                <a:cs typeface="Arial" pitchFamily="34" charset="0"/>
              </a:rPr>
              <a:t> signature </a:t>
            </a:r>
            <a:r>
              <a:rPr lang="en-US" dirty="0" smtClean="0">
                <a:latin typeface="Arial" pitchFamily="34" charset="0"/>
                <a:cs typeface="Arial" pitchFamily="34" charset="0"/>
              </a:rPr>
              <a:t>from the text using the prime field GF(19); that is, </a:t>
            </a:r>
            <a:r>
              <a:rPr lang="en-US" b="1" dirty="0" smtClean="0">
                <a:latin typeface="Arial" pitchFamily="34" charset="0"/>
                <a:cs typeface="Arial" pitchFamily="34" charset="0"/>
              </a:rPr>
              <a:t>q = </a:t>
            </a:r>
            <a:r>
              <a:rPr lang="en-US" b="1" dirty="0" smtClean="0">
                <a:latin typeface="Arial" pitchFamily="34" charset="0"/>
              </a:rPr>
              <a:t>19. It has primitive roots {2, 3, 10, 13, 14, 15</a:t>
            </a:r>
            <a:r>
              <a:rPr lang="en-US" dirty="0" smtClean="0">
                <a:latin typeface="Arial" pitchFamily="34" charset="0"/>
              </a:rPr>
              <a:t>}, as shown in Table 8.3.</a:t>
            </a:r>
            <a:r>
              <a:rPr lang="en-US" dirty="0" smtClean="0">
                <a:latin typeface="Arial" pitchFamily="34" charset="0"/>
                <a:cs typeface="Arial" pitchFamily="34" charset="0"/>
              </a:rPr>
              <a:t> We choose a = 10. Alice generates a </a:t>
            </a:r>
            <a:r>
              <a:rPr lang="en-US" b="1" dirty="0" smtClean="0">
                <a:latin typeface="Arial" pitchFamily="34" charset="0"/>
                <a:cs typeface="Arial" pitchFamily="34" charset="0"/>
              </a:rPr>
              <a:t>key pair as shown, which is </a:t>
            </a:r>
            <a:r>
              <a:rPr lang="en-US" b="1" dirty="0" smtClean="0">
                <a:latin typeface="Arial" pitchFamily="34" charset="0"/>
              </a:rPr>
              <a:t>= {19, 10, 4}</a:t>
            </a:r>
            <a:r>
              <a:rPr lang="en-US" dirty="0" smtClean="0">
                <a:latin typeface="Arial" pitchFamily="34" charset="0"/>
                <a:cs typeface="Arial" pitchFamily="34" charset="0"/>
              </a:rPr>
              <a:t>. </a:t>
            </a:r>
            <a:r>
              <a:rPr lang="en-US" dirty="0" smtClean="0">
                <a:latin typeface="Arial" pitchFamily="34" charset="0"/>
              </a:rPr>
              <a:t>Alice can sign a message with hash </a:t>
            </a:r>
            <a:r>
              <a:rPr lang="en-US" i="1" dirty="0" smtClean="0">
                <a:latin typeface="Arial" pitchFamily="34" charset="0"/>
                <a:cs typeface="Arial" pitchFamily="34" charset="0"/>
              </a:rPr>
              <a:t>m </a:t>
            </a:r>
            <a:r>
              <a:rPr lang="en-US" dirty="0" smtClean="0">
                <a:latin typeface="Arial" pitchFamily="34" charset="0"/>
                <a:cs typeface="Arial" pitchFamily="34" charset="0"/>
              </a:rPr>
              <a:t>= 14 as shown to compute the signature pair (3,4). </a:t>
            </a:r>
            <a:r>
              <a:rPr lang="en-AU" dirty="0" smtClean="0">
                <a:latin typeface="Arial" pitchFamily="34" charset="0"/>
              </a:rPr>
              <a:t>Any user B can verify the signature by computing </a:t>
            </a:r>
            <a:r>
              <a:rPr lang="en-US" dirty="0" smtClean="0">
                <a:latin typeface="Arial" pitchFamily="34" charset="0"/>
              </a:rPr>
              <a:t>confirming the validation equation as shown.</a:t>
            </a:r>
          </a:p>
          <a:p>
            <a:pPr eaLnBrk="1" hangingPunct="1"/>
            <a:endParaRPr lang="en-AU" dirty="0" smtClean="0">
              <a:latin typeface="Arial" pitchFamily="34" charset="0"/>
            </a:endParaRP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12406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7A30703-61B1-492A-8EB5-47499297065C}" type="slidenum">
              <a:rPr lang="en-AU"/>
              <a:pPr/>
              <a:t>11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latin typeface="Arial" pitchFamily="34" charset="0"/>
              </a:rPr>
              <a:t>As with the </a:t>
            </a:r>
            <a:r>
              <a:rPr lang="en-US" dirty="0" err="1" smtClean="0">
                <a:latin typeface="Arial" pitchFamily="34" charset="0"/>
              </a:rPr>
              <a:t>ElGamal</a:t>
            </a:r>
            <a:r>
              <a:rPr lang="en-US" dirty="0" smtClean="0">
                <a:latin typeface="Arial" pitchFamily="34" charset="0"/>
              </a:rPr>
              <a:t> digital signature scheme, the </a:t>
            </a:r>
            <a:r>
              <a:rPr lang="en-US" dirty="0" err="1" smtClean="0">
                <a:latin typeface="Arial" pitchFamily="34" charset="0"/>
              </a:rPr>
              <a:t>Schnorr</a:t>
            </a:r>
            <a:r>
              <a:rPr lang="en-US" dirty="0" smtClean="0">
                <a:latin typeface="Arial" pitchFamily="34" charset="0"/>
              </a:rPr>
              <a:t> signature scheme is based on discrete logarithms [SCHN89, SCHN91]. The </a:t>
            </a:r>
            <a:r>
              <a:rPr lang="en-US" dirty="0" err="1" smtClean="0">
                <a:latin typeface="Arial" pitchFamily="34" charset="0"/>
              </a:rPr>
              <a:t>Schnorr</a:t>
            </a:r>
            <a:r>
              <a:rPr lang="en-US" dirty="0" smtClean="0">
                <a:latin typeface="Arial" pitchFamily="34" charset="0"/>
              </a:rPr>
              <a:t>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itchFamily="34" charset="0"/>
              </a:rPr>
              <a:t>n-bit </a:t>
            </a:r>
            <a:r>
              <a:rPr lang="en-US" dirty="0" smtClean="0">
                <a:latin typeface="Arial" pitchFamily="34" charset="0"/>
              </a:rPr>
              <a:t>integer with an </a:t>
            </a:r>
            <a:r>
              <a:rPr lang="en-US" i="1" dirty="0" smtClean="0">
                <a:latin typeface="Arial" pitchFamily="34" charset="0"/>
              </a:rPr>
              <a:t>n-bit </a:t>
            </a:r>
            <a:r>
              <a:rPr lang="en-US" dirty="0" smtClean="0">
                <a:latin typeface="Arial" pitchFamily="34" charset="0"/>
              </a:rPr>
              <a:t>integer.  The scheme is based on using a prime modulus </a:t>
            </a:r>
            <a:r>
              <a:rPr lang="en-US" i="1" dirty="0" smtClean="0">
                <a:latin typeface="Arial" pitchFamily="34" charset="0"/>
              </a:rPr>
              <a:t>p, </a:t>
            </a:r>
            <a:r>
              <a:rPr lang="en-US" dirty="0" smtClean="0">
                <a:latin typeface="Arial" pitchFamily="34" charset="0"/>
              </a:rPr>
              <a:t>with </a:t>
            </a:r>
            <a:r>
              <a:rPr lang="en-US" i="1" dirty="0" smtClean="0">
                <a:latin typeface="Arial" pitchFamily="34" charset="0"/>
              </a:rPr>
              <a:t>p – 1 </a:t>
            </a:r>
            <a:r>
              <a:rPr lang="en-US" dirty="0" smtClean="0">
                <a:latin typeface="Arial" pitchFamily="34" charset="0"/>
              </a:rPr>
              <a:t>having a prime factor </a:t>
            </a:r>
            <a:r>
              <a:rPr lang="en-US" i="1" dirty="0" smtClean="0">
                <a:latin typeface="Arial" pitchFamily="34" charset="0"/>
              </a:rPr>
              <a:t>q </a:t>
            </a:r>
            <a:r>
              <a:rPr lang="en-US" dirty="0" smtClean="0">
                <a:latin typeface="Arial" pitchFamily="34" charset="0"/>
              </a:rPr>
              <a:t>of appropriate size; that is </a:t>
            </a:r>
            <a:r>
              <a:rPr lang="en-US" i="1" dirty="0" smtClean="0">
                <a:latin typeface="Arial" pitchFamily="34" charset="0"/>
              </a:rPr>
              <a:t>p – 1 = 1 (mod q). </a:t>
            </a:r>
            <a:r>
              <a:rPr lang="en-US" dirty="0" smtClean="0">
                <a:latin typeface="Arial" pitchFamily="34" charset="0"/>
              </a:rPr>
              <a:t>Typically, we use </a:t>
            </a:r>
            <a:r>
              <a:rPr lang="en-US" i="1" dirty="0" smtClean="0">
                <a:latin typeface="Arial" pitchFamily="34" charset="0"/>
              </a:rPr>
              <a:t>p </a:t>
            </a:r>
            <a:r>
              <a:rPr lang="en-US" i="1" dirty="0" err="1" smtClean="0">
                <a:latin typeface="Arial" pitchFamily="34" charset="0"/>
              </a:rPr>
              <a:t>approx</a:t>
            </a:r>
            <a:r>
              <a:rPr lang="en-US" i="1" dirty="0" smtClean="0">
                <a:latin typeface="Arial" pitchFamily="34" charset="0"/>
              </a:rPr>
              <a:t> 2</a:t>
            </a:r>
            <a:r>
              <a:rPr lang="en-US" i="1" baseline="30000" dirty="0" smtClean="0">
                <a:latin typeface="Arial" pitchFamily="34" charset="0"/>
              </a:rPr>
              <a:t>1024</a:t>
            </a:r>
            <a:r>
              <a:rPr lang="en-US" i="1" dirty="0" smtClean="0">
                <a:latin typeface="Arial" pitchFamily="34" charset="0"/>
              </a:rPr>
              <a:t> </a:t>
            </a:r>
            <a:r>
              <a:rPr lang="en-US" dirty="0" smtClean="0">
                <a:latin typeface="Arial" pitchFamily="34" charset="0"/>
              </a:rPr>
              <a:t>and </a:t>
            </a:r>
            <a:r>
              <a:rPr lang="en-US" i="1" dirty="0" smtClean="0">
                <a:latin typeface="Arial" pitchFamily="34" charset="0"/>
              </a:rPr>
              <a:t>q </a:t>
            </a:r>
            <a:r>
              <a:rPr lang="en-US" i="1" dirty="0" err="1" smtClean="0">
                <a:latin typeface="Arial" pitchFamily="34" charset="0"/>
              </a:rPr>
              <a:t>approx</a:t>
            </a:r>
            <a:r>
              <a:rPr lang="en-US" i="1" dirty="0" smtClean="0">
                <a:latin typeface="Arial" pitchFamily="34" charset="0"/>
              </a:rPr>
              <a:t> 2</a:t>
            </a:r>
            <a:r>
              <a:rPr lang="en-US" i="1" baseline="30000" dirty="0" smtClean="0">
                <a:latin typeface="Arial" pitchFamily="34" charset="0"/>
              </a:rPr>
              <a:t>160</a:t>
            </a:r>
            <a:r>
              <a:rPr lang="en-US" i="1" dirty="0" smtClean="0">
                <a:latin typeface="Arial" pitchFamily="34" charset="0"/>
              </a:rPr>
              <a:t>. </a:t>
            </a:r>
            <a:r>
              <a:rPr lang="en-US" dirty="0" smtClean="0">
                <a:latin typeface="Arial" pitchFamily="34" charset="0"/>
              </a:rPr>
              <a:t>Thus</a:t>
            </a:r>
            <a:r>
              <a:rPr lang="en-US" i="1" dirty="0" smtClean="0">
                <a:latin typeface="Arial" pitchFamily="34" charset="0"/>
              </a:rPr>
              <a:t>, p  </a:t>
            </a:r>
            <a:r>
              <a:rPr lang="en-US" dirty="0" smtClean="0">
                <a:latin typeface="Arial" pitchFamily="34" charset="0"/>
              </a:rPr>
              <a:t>is a 1024-bit number and q  is a 160-bit number, </a:t>
            </a:r>
            <a:r>
              <a:rPr lang="en-US" b="1" dirty="0" smtClean="0">
                <a:latin typeface="Arial" pitchFamily="34" charset="0"/>
              </a:rPr>
              <a:t>which is also the length of the SHA-1 hash value.</a:t>
            </a:r>
            <a:endParaRPr lang="en-US" b="1" dirty="0" smtClean="0">
              <a:latin typeface="Times-Roman" charset="0"/>
            </a:endParaRPr>
          </a:p>
        </p:txBody>
      </p:sp>
    </p:spTree>
    <p:extLst>
      <p:ext uri="{BB962C8B-B14F-4D97-AF65-F5344CB8AC3E}">
        <p14:creationId xmlns:p14="http://schemas.microsoft.com/office/powerpoint/2010/main" val="149740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4DED5B5-1169-4238-A730-12A514598FC2}" type="slidenum">
              <a:rPr lang="en-AU"/>
              <a:pPr/>
              <a:t>12</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Arial" pitchFamily="34" charset="0"/>
              </a:rPr>
              <a:t>The first part of this scheme is the generation of a private/public key pair, which consists of the following steps:   </a:t>
            </a:r>
          </a:p>
          <a:p>
            <a:pPr eaLnBrk="1" hangingPunct="1">
              <a:buFontTx/>
              <a:buAutoNum type="arabicPeriod"/>
            </a:pPr>
            <a:r>
              <a:rPr lang="en-US" smtClean="0">
                <a:latin typeface="Arial" pitchFamily="34" charset="0"/>
              </a:rPr>
              <a:t>Choose primes p and q, such that q is a prime factor of p – 1.  </a:t>
            </a:r>
          </a:p>
          <a:p>
            <a:pPr eaLnBrk="1" hangingPunct="1">
              <a:buFontTx/>
              <a:buAutoNum type="arabicPeriod"/>
            </a:pPr>
            <a:r>
              <a:rPr lang="en-US" smtClean="0">
                <a:latin typeface="Arial" pitchFamily="34" charset="0"/>
              </a:rPr>
              <a:t>Choose an integer a such that a</a:t>
            </a:r>
            <a:r>
              <a:rPr lang="en-US" baseline="30000" smtClean="0">
                <a:latin typeface="Arial" pitchFamily="34" charset="0"/>
              </a:rPr>
              <a:t>q</a:t>
            </a:r>
            <a:r>
              <a:rPr lang="en-US" smtClean="0">
                <a:latin typeface="Arial" pitchFamily="34" charset="0"/>
              </a:rPr>
              <a:t> = 1 mod p. The values a, p, and q comprise a global public key that can be common to a group of users.  </a:t>
            </a:r>
          </a:p>
          <a:p>
            <a:pPr eaLnBrk="1" hangingPunct="1">
              <a:buFontTx/>
              <a:buAutoNum type="arabicPeriod"/>
            </a:pPr>
            <a:r>
              <a:rPr lang="en-US" smtClean="0">
                <a:latin typeface="Arial" pitchFamily="34" charset="0"/>
              </a:rPr>
              <a:t>Choose a random integer s with 0 &lt; s &lt; q. This is the user's private key.  </a:t>
            </a:r>
          </a:p>
          <a:p>
            <a:pPr eaLnBrk="1" hangingPunct="1">
              <a:buFontTx/>
              <a:buAutoNum type="arabicPeriod"/>
            </a:pPr>
            <a:r>
              <a:rPr lang="en-US" smtClean="0">
                <a:latin typeface="Arial" pitchFamily="34" charset="0"/>
              </a:rPr>
              <a:t>Calculate v = a</a:t>
            </a:r>
            <a:r>
              <a:rPr lang="en-US" baseline="30000" smtClean="0">
                <a:latin typeface="Arial" pitchFamily="34" charset="0"/>
              </a:rPr>
              <a:t>–s </a:t>
            </a:r>
            <a:r>
              <a:rPr lang="en-US" smtClean="0">
                <a:latin typeface="Arial" pitchFamily="34" charset="0"/>
              </a:rPr>
              <a:t>mod p. This is the user's public key. </a:t>
            </a:r>
            <a:endParaRPr lang="en-US" smtClean="0">
              <a:latin typeface="Times-Roman" charset="0"/>
            </a:endParaRPr>
          </a:p>
        </p:txBody>
      </p:sp>
    </p:spTree>
    <p:extLst>
      <p:ext uri="{BB962C8B-B14F-4D97-AF65-F5344CB8AC3E}">
        <p14:creationId xmlns:p14="http://schemas.microsoft.com/office/powerpoint/2010/main" val="50253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5D2B21C-4050-492B-9411-B09C698C284B}" type="slidenum">
              <a:rPr lang="en-AU"/>
              <a:pPr/>
              <a:t>13</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pitchFamily="34" charset="0"/>
              </a:rPr>
              <a:t>A user with public key s and private key v generates a signature as follows:   </a:t>
            </a:r>
          </a:p>
          <a:p>
            <a:pPr eaLnBrk="1" hangingPunct="1">
              <a:buFontTx/>
              <a:buAutoNum type="arabicPeriod"/>
            </a:pPr>
            <a:r>
              <a:rPr lang="en-US" smtClean="0">
                <a:latin typeface="Arial" pitchFamily="34" charset="0"/>
              </a:rPr>
              <a:t>Choose a random integer r with 0 &lt; r &lt; q and compute x = a</a:t>
            </a:r>
            <a:r>
              <a:rPr lang="en-US" baseline="30000" smtClean="0">
                <a:latin typeface="Arial" pitchFamily="34" charset="0"/>
              </a:rPr>
              <a:t>r</a:t>
            </a:r>
            <a:r>
              <a:rPr lang="en-US" smtClean="0">
                <a:latin typeface="Arial" pitchFamily="34" charset="0"/>
              </a:rPr>
              <a:t> mod p. This is independent of any message M, hence can be pre-computed. </a:t>
            </a:r>
          </a:p>
          <a:p>
            <a:pPr eaLnBrk="1" hangingPunct="1">
              <a:buFontTx/>
              <a:buAutoNum type="arabicPeriod"/>
            </a:pPr>
            <a:r>
              <a:rPr lang="en-US" smtClean="0">
                <a:latin typeface="Arial" pitchFamily="34" charset="0"/>
              </a:rPr>
              <a:t>Concatenate message with x and hash result to compute: e = H(M || x)   </a:t>
            </a:r>
          </a:p>
          <a:p>
            <a:pPr eaLnBrk="1" hangingPunct="1">
              <a:buFontTx/>
              <a:buAutoNum type="arabicPeriod"/>
            </a:pPr>
            <a:r>
              <a:rPr lang="en-US" smtClean="0">
                <a:latin typeface="Arial" pitchFamily="34" charset="0"/>
              </a:rPr>
              <a:t>Compute y = (r + se) mod q. The signature consists of the pair (e, y).  </a:t>
            </a:r>
          </a:p>
          <a:p>
            <a:pPr eaLnBrk="1" hangingPunct="1"/>
            <a:r>
              <a:rPr lang="en-US" smtClean="0">
                <a:latin typeface="Arial" pitchFamily="34" charset="0"/>
              </a:rPr>
              <a:t>Any other user can verify the signature as follows:   </a:t>
            </a:r>
          </a:p>
          <a:p>
            <a:pPr eaLnBrk="1" hangingPunct="1">
              <a:buFontTx/>
              <a:buAutoNum type="arabicPeriod"/>
            </a:pPr>
            <a:r>
              <a:rPr lang="en-US" smtClean="0">
                <a:latin typeface="Arial" pitchFamily="34" charset="0"/>
              </a:rPr>
              <a:t>Compute x' = a</a:t>
            </a:r>
            <a:r>
              <a:rPr lang="en-US" baseline="30000" smtClean="0">
                <a:latin typeface="Arial" pitchFamily="34" charset="0"/>
              </a:rPr>
              <a:t>y</a:t>
            </a:r>
            <a:r>
              <a:rPr lang="en-US" smtClean="0">
                <a:latin typeface="Arial" pitchFamily="34" charset="0"/>
              </a:rPr>
              <a:t>v</a:t>
            </a:r>
            <a:r>
              <a:rPr lang="en-US" baseline="30000" smtClean="0">
                <a:latin typeface="Arial" pitchFamily="34" charset="0"/>
              </a:rPr>
              <a:t>e</a:t>
            </a:r>
            <a:r>
              <a:rPr lang="en-US" smtClean="0">
                <a:latin typeface="Arial" pitchFamily="34" charset="0"/>
              </a:rPr>
              <a:t> mod p.   </a:t>
            </a:r>
          </a:p>
          <a:p>
            <a:pPr eaLnBrk="1" hangingPunct="1">
              <a:buFontTx/>
              <a:buAutoNum type="arabicPeriod"/>
            </a:pPr>
            <a:r>
              <a:rPr lang="en-US" smtClean="0">
                <a:latin typeface="Arial" pitchFamily="34" charset="0"/>
              </a:rPr>
              <a:t>Verify that e = H(M || x').  </a:t>
            </a:r>
          </a:p>
          <a:p>
            <a:pPr eaLnBrk="1" hangingPunct="1"/>
            <a:r>
              <a:rPr lang="en-US" smtClean="0">
                <a:latin typeface="Arial" pitchFamily="34" charset="0"/>
              </a:rPr>
              <a:t>See text for details of why the verification works.</a:t>
            </a:r>
            <a:endParaRPr lang="en-US" smtClean="0">
              <a:latin typeface="Times-Roman" charset="0"/>
            </a:endParaRPr>
          </a:p>
        </p:txBody>
      </p:sp>
    </p:spTree>
    <p:extLst>
      <p:ext uri="{BB962C8B-B14F-4D97-AF65-F5344CB8AC3E}">
        <p14:creationId xmlns:p14="http://schemas.microsoft.com/office/powerpoint/2010/main" val="11074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D55FD91-E538-480A-B685-0A3ED82DDA27}" type="slidenum">
              <a:rPr lang="en-AU"/>
              <a:pPr/>
              <a:t>14</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AU" smtClean="0">
                <a:latin typeface="Arial" pitchFamily="34" charset="0"/>
              </a:rPr>
              <a:t>DSA is the US Govt approved signature scheme, which is designed to provide strong signatures without allowing easy use for encryption.</a:t>
            </a:r>
            <a:r>
              <a:rPr lang="en-US" smtClean="0">
                <a:latin typeface="Arial" pitchFamily="34" charset="0"/>
              </a:rPr>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smtClean="0">
              <a:latin typeface="Times-Roman" charset="0"/>
            </a:endParaRPr>
          </a:p>
        </p:txBody>
      </p:sp>
    </p:spTree>
    <p:extLst>
      <p:ext uri="{BB962C8B-B14F-4D97-AF65-F5344CB8AC3E}">
        <p14:creationId xmlns:p14="http://schemas.microsoft.com/office/powerpoint/2010/main" val="160706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pPr eaLnBrk="1" hangingPunct="1"/>
            <a:r>
              <a:rPr lang="en-US" dirty="0" smtClean="0">
                <a:latin typeface="Arial" pitchFamily="34" charset="0"/>
              </a:rPr>
              <a:t>Stallings Figure 13.3 contrasts the DSS approach for generating digital signatures to that used with RSA. 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  The DSS approach also makes use of a hash function. The hash code is provided as input to a signature function along with a </a:t>
            </a:r>
            <a:r>
              <a:rPr lang="en-US" b="1" dirty="0" smtClean="0">
                <a:latin typeface="Arial" pitchFamily="34" charset="0"/>
              </a:rPr>
              <a:t>random number </a:t>
            </a:r>
            <a:r>
              <a:rPr lang="en-US" b="1" i="1" dirty="0" smtClean="0">
                <a:latin typeface="Arial" pitchFamily="34" charset="0"/>
              </a:rPr>
              <a:t>k </a:t>
            </a:r>
            <a:r>
              <a:rPr lang="en-US" dirty="0" smtClean="0">
                <a:latin typeface="Arial" pitchFamily="34" charset="0"/>
              </a:rPr>
              <a:t>generated for this particular signature. The signature function also depends on the </a:t>
            </a:r>
            <a:r>
              <a:rPr lang="en-US" b="1" dirty="0" smtClean="0">
                <a:latin typeface="Arial" pitchFamily="34" charset="0"/>
              </a:rPr>
              <a:t>sender's private key (PR </a:t>
            </a:r>
            <a:r>
              <a:rPr lang="en-US" b="1" baseline="-25000" dirty="0" smtClean="0">
                <a:latin typeface="Arial" pitchFamily="34" charset="0"/>
              </a:rPr>
              <a:t>a</a:t>
            </a:r>
            <a:r>
              <a:rPr lang="en-US" b="1" dirty="0" smtClean="0">
                <a:latin typeface="Arial" pitchFamily="34" charset="0"/>
              </a:rPr>
              <a:t>) </a:t>
            </a:r>
            <a:r>
              <a:rPr lang="en-US" dirty="0" smtClean="0">
                <a:latin typeface="Arial" pitchFamily="34" charset="0"/>
              </a:rPr>
              <a:t>and a set of parameters known to a group of communicating principals. We can consider this set to constitute a </a:t>
            </a:r>
            <a:r>
              <a:rPr lang="en-US" b="1" dirty="0" smtClean="0">
                <a:latin typeface="Arial" pitchFamily="34" charset="0"/>
              </a:rPr>
              <a:t>global public key (</a:t>
            </a:r>
            <a:r>
              <a:rPr lang="en-US" b="1" i="1" dirty="0" smtClean="0">
                <a:latin typeface="Arial" pitchFamily="34" charset="0"/>
              </a:rPr>
              <a:t>PU</a:t>
            </a:r>
            <a:r>
              <a:rPr lang="en-US" b="1" i="1" baseline="-25000" dirty="0" smtClean="0">
                <a:latin typeface="Arial" pitchFamily="34" charset="0"/>
              </a:rPr>
              <a:t>G</a:t>
            </a:r>
            <a:r>
              <a:rPr lang="en-US" i="1" dirty="0" smtClean="0">
                <a:latin typeface="Arial" pitchFamily="34" charset="0"/>
              </a:rPr>
              <a:t>)</a:t>
            </a:r>
            <a:r>
              <a:rPr lang="en-US" dirty="0" smtClean="0">
                <a:latin typeface="Arial" pitchFamily="34" charset="0"/>
              </a:rPr>
              <a:t>.   The result is a signature consisting of </a:t>
            </a:r>
            <a:r>
              <a:rPr lang="en-US" b="1" dirty="0" smtClean="0">
                <a:latin typeface="Arial" pitchFamily="34" charset="0"/>
              </a:rPr>
              <a:t>two components, labeled s and r.</a:t>
            </a:r>
            <a:r>
              <a:rPr lang="en-US" dirty="0" smtClean="0">
                <a:latin typeface="Arial" pitchFamily="34" charset="0"/>
              </a:rPr>
              <a:t>  At the receiving end, the hash code of the incoming message is generated. This plus the signature is input to a verification function. The verification function also depends on the global public key as well as the sender's public key (</a:t>
            </a:r>
            <a:r>
              <a:rPr lang="en-US" dirty="0" err="1" smtClean="0">
                <a:latin typeface="Arial" pitchFamily="34" charset="0"/>
              </a:rPr>
              <a:t>PU</a:t>
            </a:r>
            <a:r>
              <a:rPr lang="en-US" baseline="-25000" dirty="0" err="1" smtClean="0">
                <a:latin typeface="Arial" pitchFamily="34" charset="0"/>
              </a:rPr>
              <a:t>a</a:t>
            </a:r>
            <a:r>
              <a:rPr lang="en-US" dirty="0" smtClean="0">
                <a:latin typeface="Arial" pitchFamily="34" charset="0"/>
              </a:rPr>
              <a:t>), which is paired with the sender's private key. The output of the verification function is a value that is equal to the signature component r if the signature is valid. The signature function is such that only the sender, with knowledge of the private key, could have produced the valid signature. </a:t>
            </a:r>
          </a:p>
        </p:txBody>
      </p:sp>
      <p:sp>
        <p:nvSpPr>
          <p:cNvPr id="47108" name="Slide Number Placeholder 3"/>
          <p:cNvSpPr>
            <a:spLocks noGrp="1"/>
          </p:cNvSpPr>
          <p:nvPr>
            <p:ph type="sldNum" sz="quarter" idx="5"/>
          </p:nvPr>
        </p:nvSpPr>
        <p:spPr>
          <a:noFill/>
        </p:spPr>
        <p:txBody>
          <a:bodyPr/>
          <a:lstStyle/>
          <a:p>
            <a:fld id="{255B89E9-46EE-4AE1-B869-4DD8EE65CCD7}" type="slidenum">
              <a:rPr lang="en-AU"/>
              <a:pPr/>
              <a:t>15</a:t>
            </a:fld>
            <a:endParaRPr lang="en-AU"/>
          </a:p>
        </p:txBody>
      </p:sp>
    </p:spTree>
    <p:extLst>
      <p:ext uri="{BB962C8B-B14F-4D97-AF65-F5344CB8AC3E}">
        <p14:creationId xmlns:p14="http://schemas.microsoft.com/office/powerpoint/2010/main" val="1062803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05EEE68-8EA4-4EDE-9910-19C29DBB5196}" type="slidenum">
              <a:rPr lang="en-AU"/>
              <a:pPr/>
              <a:t>16</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DSA is based on the difficulty of computing discrete logarithms (see Chapter 8) and is based on schemes originally presented by ElGamal [ELGA85] and Schnorr [SCHN91]. </a:t>
            </a:r>
            <a:r>
              <a:rPr lang="en-AU" smtClean="0">
                <a:latin typeface="Arial" pitchFamily="34" charset="0"/>
                <a:cs typeface="Arial" pitchFamily="34" charset="0"/>
              </a:rPr>
              <a:t>The DSA signature scheme has advantages, being both smaller (320 vs 1024bit) and faster (much of the computation is done modulo a 160 bit number), over RSA. </a:t>
            </a:r>
            <a:r>
              <a:rPr lang="en-US" smtClean="0">
                <a:latin typeface="Arial" pitchFamily="34" charset="0"/>
                <a:cs typeface="Arial" pitchFamily="34" charset="0"/>
              </a:rPr>
              <a:t>Unlike RSA, it cannot be used for encryption or key exchange. Nevertheless, it is a public-key technique</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91750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AEAEC20-58F7-497D-8EBC-3A06D0928DFA}" type="slidenum">
              <a:rPr lang="en-AU"/>
              <a:pPr/>
              <a:t>17</a:t>
            </a:fld>
            <a:endParaRPr lang="en-AU"/>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latin typeface="Arial" pitchFamily="34" charset="0"/>
                <a:cs typeface="Arial" pitchFamily="34" charset="0"/>
              </a:rPr>
              <a:t>(p–1)/q </a:t>
            </a:r>
            <a:r>
              <a:rPr lang="en-US" smtClean="0">
                <a:latin typeface="Arial" pitchFamily="34" charset="0"/>
                <a:cs typeface="Arial"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latin typeface="Arial" pitchFamily="34" charset="0"/>
                <a:cs typeface="Arial"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extLst>
      <p:ext uri="{BB962C8B-B14F-4D97-AF65-F5344CB8AC3E}">
        <p14:creationId xmlns:p14="http://schemas.microsoft.com/office/powerpoint/2010/main" val="199931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2093450-7433-4000-848A-AB9B7E4948A4}" type="slidenum">
              <a:rPr lang="en-AU"/>
              <a:pPr/>
              <a:t>18</a:t>
            </a:fld>
            <a:endParaRPr lang="en-AU"/>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smtClean="0">
                <a:latin typeface="Arial" pitchFamily="34" charset="0"/>
                <a:cs typeface="Arial"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latin typeface="Arial" pitchFamily="34" charset="0"/>
                <a:cs typeface="Arial" pitchFamily="34" charset="0"/>
              </a:rPr>
              <a:t> Note that computing r only involves calculation mod p and does not depend on message, hence can be done in advance. Similarly with randomly choosing k’s and computing their inverses.</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585036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9FDE594-4366-4687-8DD7-F85FFEC6EF2C}"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smtClean="0">
                <a:latin typeface="Arial" pitchFamily="34" charset="0"/>
                <a:cs typeface="Arial"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latin typeface="Arial" pitchFamily="34" charset="0"/>
                <a:cs typeface="Arial"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6709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9C3DDB8-81C4-4AFB-B235-CFB1F73E298D}" type="slidenum">
              <a:rPr lang="en-AU"/>
              <a:pPr/>
              <a:t>2</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itchFamily="34" charset="0"/>
                <a:cs typeface="Arial" pitchFamily="34" charset="0"/>
              </a:rPr>
              <a:t>• It must verify the author and the date and time of the signature</a:t>
            </a:r>
          </a:p>
          <a:p>
            <a:pPr eaLnBrk="1" hangingPunct="1"/>
            <a:r>
              <a:rPr lang="en-US" smtClean="0">
                <a:latin typeface="Arial" pitchFamily="34" charset="0"/>
                <a:cs typeface="Arial" pitchFamily="34" charset="0"/>
              </a:rPr>
              <a:t>• It must to authenticate the contents at the time of the signature</a:t>
            </a:r>
          </a:p>
          <a:p>
            <a:pPr eaLnBrk="1" hangingPunct="1"/>
            <a:r>
              <a:rPr lang="en-US" smtClean="0">
                <a:latin typeface="Arial" pitchFamily="34" charset="0"/>
                <a:cs typeface="Arial" pitchFamily="34" charset="0"/>
              </a:rPr>
              <a:t>• It must be verifiable by third parties, to resolve disputes</a:t>
            </a:r>
          </a:p>
          <a:p>
            <a:pPr eaLnBrk="1" hangingPunct="1"/>
            <a:r>
              <a:rPr lang="en-US" smtClean="0">
                <a:latin typeface="Arial" pitchFamily="34" charset="0"/>
                <a:cs typeface="Arial" pitchFamily="34" charset="0"/>
              </a:rPr>
              <a:t>Thus, the digital signature function includes the authentication function. </a:t>
            </a:r>
          </a:p>
        </p:txBody>
      </p:sp>
    </p:spTree>
    <p:extLst>
      <p:ext uri="{BB962C8B-B14F-4D97-AF65-F5344CB8AC3E}">
        <p14:creationId xmlns:p14="http://schemas.microsoft.com/office/powerpoint/2010/main" val="176004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latin typeface="Arial" pitchFamily="34" charset="0"/>
              </a:rPr>
              <a:t>Stallings Figure 13.5 depicts the functions of signing and verifying.  The structure of the algorithm, as revealed here is quite interesting. Note that the test at the end is on the value r, which does not depend on the message at all.  Instead, r is a function of k and the three global public-key components. The multiplicative inverse of k (mod q) is passed to a function that also has as inputs the message hash code and the user's private key. The structure of this function is such that the receiver can recover r using the incoming message and signature, the public key of the user, and the global public key.</a:t>
            </a:r>
          </a:p>
        </p:txBody>
      </p:sp>
      <p:sp>
        <p:nvSpPr>
          <p:cNvPr id="57348" name="Slide Number Placeholder 3"/>
          <p:cNvSpPr>
            <a:spLocks noGrp="1"/>
          </p:cNvSpPr>
          <p:nvPr>
            <p:ph type="sldNum" sz="quarter" idx="5"/>
          </p:nvPr>
        </p:nvSpPr>
        <p:spPr>
          <a:noFill/>
        </p:spPr>
        <p:txBody>
          <a:bodyPr/>
          <a:lstStyle/>
          <a:p>
            <a:fld id="{AE2044BC-02F7-4AD1-9E10-6DA892392B77}" type="slidenum">
              <a:rPr lang="en-AU"/>
              <a:pPr/>
              <a:t>20</a:t>
            </a:fld>
            <a:endParaRPr lang="en-AU"/>
          </a:p>
        </p:txBody>
      </p:sp>
    </p:spTree>
    <p:extLst>
      <p:ext uri="{BB962C8B-B14F-4D97-AF65-F5344CB8AC3E}">
        <p14:creationId xmlns:p14="http://schemas.microsoft.com/office/powerpoint/2010/main" val="1548487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5756F02-4D77-4E00-B60B-CA7625A8178A}"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rPr>
              <a:t>Chapter 13 summary</a:t>
            </a:r>
          </a:p>
        </p:txBody>
      </p:sp>
    </p:spTree>
    <p:extLst>
      <p:ext uri="{BB962C8B-B14F-4D97-AF65-F5344CB8AC3E}">
        <p14:creationId xmlns:p14="http://schemas.microsoft.com/office/powerpoint/2010/main" val="6712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smtClean="0">
                <a:latin typeface="Arial" pitchFamily="34" charset="0"/>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2532" name="Slide Number Placeholder 3"/>
          <p:cNvSpPr>
            <a:spLocks noGrp="1"/>
          </p:cNvSpPr>
          <p:nvPr>
            <p:ph type="sldNum" sz="quarter" idx="5"/>
          </p:nvPr>
        </p:nvSpPr>
        <p:spPr>
          <a:noFill/>
        </p:spPr>
        <p:txBody>
          <a:bodyPr/>
          <a:lstStyle/>
          <a:p>
            <a:fld id="{1D9660CF-7007-4973-8F47-2EBD1A650872}" type="slidenum">
              <a:rPr lang="en-AU"/>
              <a:pPr/>
              <a:t>3</a:t>
            </a:fld>
            <a:endParaRPr lang="en-AU"/>
          </a:p>
        </p:txBody>
      </p:sp>
    </p:spTree>
    <p:extLst>
      <p:ext uri="{BB962C8B-B14F-4D97-AF65-F5344CB8AC3E}">
        <p14:creationId xmlns:p14="http://schemas.microsoft.com/office/powerpoint/2010/main" val="102627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smtClean="0">
                <a:latin typeface="Arial" pitchFamily="34" charset="0"/>
              </a:rPr>
              <a:t>In simplified terms, the essence of the digital signature mechanism is shown in Stallings Figure 13.2. This repeats the logic shown in Figure 11.3. On example, using RSA, is available at this book's Web site. </a:t>
            </a:r>
          </a:p>
          <a:p>
            <a:pPr eaLnBrk="1" hangingPunct="1"/>
            <a:r>
              <a:rPr lang="en-US" smtClean="0">
                <a:latin typeface="Arial" pitchFamily="34" charset="0"/>
              </a:rPr>
              <a:t>We begin this chapter with an overview of digital signatures. Then, we introduce the Digital Signature Standard (DSS). </a:t>
            </a:r>
          </a:p>
        </p:txBody>
      </p:sp>
      <p:sp>
        <p:nvSpPr>
          <p:cNvPr id="24580" name="Slide Number Placeholder 3"/>
          <p:cNvSpPr>
            <a:spLocks noGrp="1"/>
          </p:cNvSpPr>
          <p:nvPr>
            <p:ph type="sldNum" sz="quarter" idx="5"/>
          </p:nvPr>
        </p:nvSpPr>
        <p:spPr>
          <a:noFill/>
        </p:spPr>
        <p:txBody>
          <a:bodyPr/>
          <a:lstStyle/>
          <a:p>
            <a:fld id="{BCC32C4B-2283-415B-A328-6D717A7A3BAA}" type="slidenum">
              <a:rPr lang="en-AU"/>
              <a:pPr/>
              <a:t>4</a:t>
            </a:fld>
            <a:endParaRPr lang="en-AU"/>
          </a:p>
        </p:txBody>
      </p:sp>
    </p:spTree>
    <p:extLst>
      <p:ext uri="{BB962C8B-B14F-4D97-AF65-F5344CB8AC3E}">
        <p14:creationId xmlns:p14="http://schemas.microsoft.com/office/powerpoint/2010/main" val="9750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sz="1100" dirty="0" smtClean="0">
                <a:latin typeface="Arial" pitchFamily="34" charset="0"/>
              </a:rPr>
              <a:t>[GOLD88] lists the following types of attacks, in order of increasing severity. Here A denotes the user whose signature is being attacked and C denotes the attacker. </a:t>
            </a:r>
          </a:p>
          <a:p>
            <a:pPr eaLnBrk="1" hangingPunct="1"/>
            <a:r>
              <a:rPr lang="en-US" sz="1100" dirty="0" smtClean="0">
                <a:latin typeface="Arial" pitchFamily="34" charset="0"/>
              </a:rPr>
              <a:t>• </a:t>
            </a:r>
            <a:r>
              <a:rPr lang="en-US" sz="1100" b="1" dirty="0" smtClean="0">
                <a:latin typeface="Arial" pitchFamily="34" charset="0"/>
              </a:rPr>
              <a:t>Key-only attack</a:t>
            </a:r>
            <a:r>
              <a:rPr lang="en-US" sz="1100" dirty="0" smtClean="0">
                <a:latin typeface="Arial" pitchFamily="34" charset="0"/>
              </a:rPr>
              <a:t>: C only knows A's public key. </a:t>
            </a:r>
          </a:p>
          <a:p>
            <a:pPr eaLnBrk="1" hangingPunct="1"/>
            <a:r>
              <a:rPr lang="en-US" sz="1100" dirty="0" smtClean="0">
                <a:latin typeface="Arial" pitchFamily="34" charset="0"/>
              </a:rPr>
              <a:t>• </a:t>
            </a:r>
            <a:r>
              <a:rPr lang="en-US" sz="1100" b="1" dirty="0" smtClean="0">
                <a:latin typeface="Arial" pitchFamily="34" charset="0"/>
              </a:rPr>
              <a:t>Known message attack</a:t>
            </a:r>
            <a:r>
              <a:rPr lang="en-US" sz="1100" dirty="0" smtClean="0">
                <a:latin typeface="Arial" pitchFamily="34" charset="0"/>
              </a:rPr>
              <a:t>: C is given access to a set of messages and signatures.</a:t>
            </a:r>
          </a:p>
          <a:p>
            <a:pPr eaLnBrk="1" hangingPunct="1"/>
            <a:r>
              <a:rPr lang="en-US" sz="1100" dirty="0" smtClean="0">
                <a:latin typeface="Arial" pitchFamily="34" charset="0"/>
              </a:rPr>
              <a:t>• </a:t>
            </a:r>
            <a:r>
              <a:rPr lang="en-US" sz="1100" b="1" dirty="0" smtClean="0">
                <a:latin typeface="Arial" pitchFamily="34" charset="0"/>
              </a:rPr>
              <a:t>Generic chosen message attack</a:t>
            </a:r>
            <a:r>
              <a:rPr lang="en-US" sz="1100" dirty="0" smtClean="0">
                <a:latin typeface="Arial" pitchFamily="34" charset="0"/>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sz="1100" dirty="0" smtClean="0">
                <a:latin typeface="Arial" pitchFamily="34" charset="0"/>
              </a:rPr>
              <a:t>• </a:t>
            </a:r>
            <a:r>
              <a:rPr lang="en-US" sz="1100" b="1" dirty="0" smtClean="0">
                <a:latin typeface="Arial" pitchFamily="34" charset="0"/>
              </a:rPr>
              <a:t>Directed chosen message attack</a:t>
            </a:r>
            <a:r>
              <a:rPr lang="en-US" sz="1100" dirty="0" smtClean="0">
                <a:latin typeface="Arial" pitchFamily="34" charset="0"/>
              </a:rPr>
              <a:t>: Similar to the generic attack, except that the list of messages is chosen after C knows A's public key but before signatures are seen. </a:t>
            </a:r>
          </a:p>
          <a:p>
            <a:pPr eaLnBrk="1" hangingPunct="1"/>
            <a:r>
              <a:rPr lang="en-US" sz="1100" dirty="0" smtClean="0">
                <a:latin typeface="Arial" pitchFamily="34" charset="0"/>
              </a:rPr>
              <a:t>• </a:t>
            </a:r>
            <a:r>
              <a:rPr lang="en-US" sz="1100" b="1" dirty="0" smtClean="0">
                <a:latin typeface="Arial" pitchFamily="34" charset="0"/>
              </a:rPr>
              <a:t>Adaptive chosen message attack</a:t>
            </a:r>
            <a:r>
              <a:rPr lang="en-US" sz="1100" dirty="0" smtClean="0">
                <a:latin typeface="Arial" pitchFamily="34" charset="0"/>
              </a:rPr>
              <a:t>: C is allowed to use A as an "oracle." This means the A may request signatures of messages that depend on previously obtained message-signature pairs.   </a:t>
            </a:r>
          </a:p>
          <a:p>
            <a:pPr eaLnBrk="1" hangingPunct="1"/>
            <a:r>
              <a:rPr lang="en-US" sz="1100" dirty="0" smtClean="0">
                <a:latin typeface="Arial" pitchFamily="34" charset="0"/>
              </a:rPr>
              <a:t>[GOLD88] then defines success as breaking a signature scheme as an outcome in which C can do any of the following with a non-negligible probability:  </a:t>
            </a:r>
          </a:p>
          <a:p>
            <a:pPr eaLnBrk="1" hangingPunct="1"/>
            <a:r>
              <a:rPr lang="en-US" sz="1100" dirty="0" smtClean="0">
                <a:latin typeface="Arial" pitchFamily="34" charset="0"/>
              </a:rPr>
              <a:t>• </a:t>
            </a:r>
            <a:r>
              <a:rPr lang="en-US" sz="1100" b="1" dirty="0" smtClean="0">
                <a:latin typeface="Arial" pitchFamily="34" charset="0"/>
              </a:rPr>
              <a:t>Total break</a:t>
            </a:r>
            <a:r>
              <a:rPr lang="en-US" sz="1100" dirty="0" smtClean="0">
                <a:latin typeface="Arial" pitchFamily="34" charset="0"/>
              </a:rPr>
              <a:t>: C determines A's private key. • Universal forgery: C finds an efficient signing algorithm that provides an equivalent way of constructing signatures on arbitrary messages. </a:t>
            </a:r>
          </a:p>
          <a:p>
            <a:pPr eaLnBrk="1" hangingPunct="1"/>
            <a:r>
              <a:rPr lang="en-US" sz="1100" dirty="0" smtClean="0">
                <a:latin typeface="Arial" pitchFamily="34" charset="0"/>
              </a:rPr>
              <a:t>• </a:t>
            </a:r>
            <a:r>
              <a:rPr lang="en-US" sz="1100" b="1" dirty="0" smtClean="0">
                <a:latin typeface="Arial" pitchFamily="34" charset="0"/>
              </a:rPr>
              <a:t>Selective forgery</a:t>
            </a:r>
            <a:r>
              <a:rPr lang="en-US" sz="1100" dirty="0" smtClean="0">
                <a:latin typeface="Arial" pitchFamily="34" charset="0"/>
              </a:rPr>
              <a:t>: C forges a signature for a particular message chosen by C. </a:t>
            </a:r>
          </a:p>
          <a:p>
            <a:pPr eaLnBrk="1" hangingPunct="1"/>
            <a:r>
              <a:rPr lang="en-US" sz="1100" dirty="0" smtClean="0">
                <a:latin typeface="Arial" pitchFamily="34" charset="0"/>
              </a:rPr>
              <a:t>• </a:t>
            </a:r>
            <a:r>
              <a:rPr lang="en-US" sz="1100" b="1" dirty="0" smtClean="0">
                <a:latin typeface="Arial" pitchFamily="34" charset="0"/>
              </a:rPr>
              <a:t>Existential forgery</a:t>
            </a:r>
            <a:r>
              <a:rPr lang="en-US" sz="1100" dirty="0" smtClean="0">
                <a:latin typeface="Arial" pitchFamily="34" charset="0"/>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p:spPr>
        <p:txBody>
          <a:bodyPr/>
          <a:lstStyle/>
          <a:p>
            <a:fld id="{0C7AAD5F-6F3D-414D-B38E-A75A3BFCCBE8}" type="slidenum">
              <a:rPr lang="en-AU"/>
              <a:pPr/>
              <a:t>5</a:t>
            </a:fld>
            <a:endParaRPr lang="en-AU"/>
          </a:p>
        </p:txBody>
      </p:sp>
    </p:spTree>
    <p:extLst>
      <p:ext uri="{BB962C8B-B14F-4D97-AF65-F5344CB8AC3E}">
        <p14:creationId xmlns:p14="http://schemas.microsoft.com/office/powerpoint/2010/main" val="45644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B9CC9E6-197C-4392-9CA5-5577FB110AEC}" type="slidenum">
              <a:rPr lang="en-AU"/>
              <a:pPr/>
              <a:t>6</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On the basis of the properties on the previous slide, we can formulate the requirements for a digital signature as shown. A variety of approaches has been proposed for the digital signature function. A </a:t>
            </a:r>
            <a:r>
              <a:rPr lang="en-US" b="1" dirty="0" smtClean="0">
                <a:latin typeface="Arial" pitchFamily="34" charset="0"/>
                <a:cs typeface="Arial" pitchFamily="34" charset="0"/>
              </a:rPr>
              <a:t>secure hash function</a:t>
            </a:r>
            <a:r>
              <a:rPr lang="en-US" dirty="0" smtClean="0">
                <a:latin typeface="Arial" pitchFamily="34" charset="0"/>
                <a:cs typeface="Arial" pitchFamily="34" charset="0"/>
              </a:rPr>
              <a:t>, embedded in a scheme such as that shown in Stallings Figure 13.2, provides a basis for satisfying these requirements. However care must be taken in the design of the details of the scheme. These approaches fall into two categories: </a:t>
            </a:r>
            <a:r>
              <a:rPr lang="en-US" b="1" dirty="0" smtClean="0">
                <a:latin typeface="Arial" pitchFamily="34" charset="0"/>
                <a:cs typeface="Arial" pitchFamily="34" charset="0"/>
              </a:rPr>
              <a:t>direct and arbitrated</a:t>
            </a:r>
            <a:r>
              <a:rPr lang="en-US" dirty="0" smtClean="0">
                <a:latin typeface="Arial" pitchFamily="34" charset="0"/>
                <a:cs typeface="Arial" pitchFamily="34" charset="0"/>
              </a:rPr>
              <a:t>. </a:t>
            </a:r>
          </a:p>
        </p:txBody>
      </p:sp>
    </p:spTree>
    <p:extLst>
      <p:ext uri="{BB962C8B-B14F-4D97-AF65-F5344CB8AC3E}">
        <p14:creationId xmlns:p14="http://schemas.microsoft.com/office/powerpoint/2010/main" val="67609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E96E847-0FBC-49A2-B0DC-AEA558CF508C}"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term </a:t>
            </a:r>
            <a:r>
              <a:rPr lang="en-US" i="1" smtClean="0">
                <a:latin typeface="Arial" pitchFamily="34" charset="0"/>
                <a:cs typeface="Arial" pitchFamily="34" charset="0"/>
              </a:rPr>
              <a:t>direct digital </a:t>
            </a:r>
            <a:r>
              <a:rPr lang="en-US" smtClean="0">
                <a:latin typeface="Arial" pitchFamily="34" charset="0"/>
                <a:cs typeface="Arial" pitchFamily="34" charset="0"/>
              </a:rPr>
              <a:t>signature refers to a digital signature scheme that involves only the communicating parties (source, destination). It is assumed that the destination knows the public key of the source</a:t>
            </a:r>
            <a:r>
              <a:rPr lang="en-US" i="1" smtClean="0">
                <a:latin typeface="Arial" pitchFamily="34" charset="0"/>
                <a:cs typeface="Arial" pitchFamily="34" charset="0"/>
              </a:rPr>
              <a:t>. </a:t>
            </a:r>
            <a:r>
              <a:rPr lang="en-US" smtClean="0">
                <a:latin typeface="Arial" pitchFamily="34" charset="0"/>
                <a:cs typeface="Arial" pitchFamily="34" charset="0"/>
              </a:rPr>
              <a:t>Direct Digital Signatures involve the direct application of public-key algorithms involving only the communicating parties. 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 But these approaches are dependent on the security of the sender’s private-key. Will have problems if it is lost/stolen and signatures forged. The universally accepted technique for dealing with these threats is the use of a digital certificate and certificate authorities. We defer a discussion of this topic until Chapter 14, and focus in this chapter on digital signature algorithms. Also need time-stamps and timely key revocation.</a:t>
            </a:r>
            <a:endParaRPr lang="en-AU" smtClean="0">
              <a:latin typeface="Arial" pitchFamily="34" charset="0"/>
              <a:cs typeface="Arial" pitchFamily="34" charset="0"/>
            </a:endParaRPr>
          </a:p>
        </p:txBody>
      </p:sp>
    </p:spTree>
    <p:extLst>
      <p:ext uri="{BB962C8B-B14F-4D97-AF65-F5344CB8AC3E}">
        <p14:creationId xmlns:p14="http://schemas.microsoft.com/office/powerpoint/2010/main" val="87030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EFE4DA8-726C-4C97-9F84-C6F60C3E40FB}" type="slidenum">
              <a:rPr lang="en-AU"/>
              <a:pPr/>
              <a:t>8</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latin typeface="Arial" pitchFamily="34" charset="0"/>
              </a:rPr>
              <a:t>Recall from Chapter 10, that in 1984, T. </a:t>
            </a:r>
            <a:r>
              <a:rPr lang="en-US" dirty="0" err="1" smtClean="0">
                <a:latin typeface="Arial" pitchFamily="34" charset="0"/>
              </a:rPr>
              <a:t>Elgamal</a:t>
            </a:r>
            <a:r>
              <a:rPr lang="en-US" dirty="0" smtClean="0">
                <a:latin typeface="Arial" pitchFamily="34" charset="0"/>
              </a:rPr>
              <a:t> announced a public-key scheme based on discrete logarithms, closely related to the </a:t>
            </a:r>
            <a:r>
              <a:rPr lang="en-US" dirty="0" err="1" smtClean="0">
                <a:latin typeface="Arial" pitchFamily="34" charset="0"/>
              </a:rPr>
              <a:t>Diffie</a:t>
            </a:r>
            <a:r>
              <a:rPr lang="en-US" dirty="0" smtClean="0">
                <a:latin typeface="Arial" pitchFamily="34" charset="0"/>
              </a:rPr>
              <a:t>-Hellman technique [ELGA84, ELGA85]. The </a:t>
            </a:r>
            <a:r>
              <a:rPr lang="en-US" dirty="0" err="1" smtClean="0">
                <a:latin typeface="Arial" pitchFamily="34" charset="0"/>
              </a:rPr>
              <a:t>ElGamal</a:t>
            </a:r>
            <a:r>
              <a:rPr lang="en-US" dirty="0" smtClean="0">
                <a:latin typeface="Arial" pitchFamily="34" charset="0"/>
              </a:rPr>
              <a:t> encryption scheme is designed to enable encryption by a user's public key with decryption by the user's private key. The </a:t>
            </a:r>
            <a:r>
              <a:rPr lang="en-US" dirty="0" err="1" smtClean="0">
                <a:latin typeface="Arial" pitchFamily="34" charset="0"/>
              </a:rPr>
              <a:t>ElGamal</a:t>
            </a:r>
            <a:r>
              <a:rPr lang="en-US" dirty="0" smtClean="0">
                <a:latin typeface="Arial" pitchFamily="34" charset="0"/>
              </a:rPr>
              <a:t> signature scheme involves the use of the private key for encryption and the public key for decryption. The </a:t>
            </a:r>
            <a:r>
              <a:rPr lang="en-US" dirty="0" err="1" smtClean="0">
                <a:latin typeface="Arial" pitchFamily="34" charset="0"/>
              </a:rPr>
              <a:t>ElGamal</a:t>
            </a:r>
            <a:r>
              <a:rPr lang="en-US" dirty="0" smtClean="0">
                <a:latin typeface="Arial" pitchFamily="34" charset="0"/>
              </a:rPr>
              <a:t> cryptosystem is used in some form in a number of standards including the digital signature standard (DSS) and the S/MIME email standard.  As with </a:t>
            </a:r>
            <a:r>
              <a:rPr lang="en-US" dirty="0" err="1" smtClean="0">
                <a:latin typeface="Arial" pitchFamily="34" charset="0"/>
              </a:rPr>
              <a:t>Diffie</a:t>
            </a:r>
            <a:r>
              <a:rPr lang="en-US" dirty="0" smtClean="0">
                <a:latin typeface="Arial" pitchFamily="34" charset="0"/>
              </a:rPr>
              <a:t>-Hellman, the global elements of </a:t>
            </a:r>
            <a:r>
              <a:rPr lang="en-US" dirty="0" err="1" smtClean="0">
                <a:latin typeface="Arial" pitchFamily="34" charset="0"/>
              </a:rPr>
              <a:t>ElGamal</a:t>
            </a:r>
            <a:r>
              <a:rPr lang="en-US" dirty="0" smtClean="0">
                <a:latin typeface="Arial" pitchFamily="34" charset="0"/>
              </a:rPr>
              <a:t> are a </a:t>
            </a:r>
            <a:r>
              <a:rPr lang="en-US" b="1" dirty="0" smtClean="0">
                <a:latin typeface="Arial" pitchFamily="34" charset="0"/>
              </a:rPr>
              <a:t>prime number </a:t>
            </a:r>
            <a:r>
              <a:rPr lang="en-US" b="1" i="1" dirty="0" smtClean="0">
                <a:latin typeface="Arial" pitchFamily="34" charset="0"/>
              </a:rPr>
              <a:t>q </a:t>
            </a:r>
            <a:r>
              <a:rPr lang="en-US" b="1" dirty="0" smtClean="0">
                <a:latin typeface="Arial" pitchFamily="34" charset="0"/>
              </a:rPr>
              <a:t>and </a:t>
            </a:r>
            <a:r>
              <a:rPr lang="en-US" b="1" i="1" dirty="0" smtClean="0">
                <a:latin typeface="Arial" pitchFamily="34" charset="0"/>
              </a:rPr>
              <a:t>a, </a:t>
            </a:r>
            <a:r>
              <a:rPr lang="en-US" b="1" dirty="0" smtClean="0">
                <a:latin typeface="Arial" pitchFamily="34" charset="0"/>
              </a:rPr>
              <a:t>which is a primitive root of </a:t>
            </a:r>
            <a:r>
              <a:rPr lang="en-US" b="1" i="1" dirty="0" smtClean="0">
                <a:latin typeface="Arial" pitchFamily="34" charset="0"/>
              </a:rPr>
              <a:t>q</a:t>
            </a:r>
            <a:r>
              <a:rPr lang="en-US" i="1" dirty="0" smtClean="0">
                <a:latin typeface="Arial" pitchFamily="34" charset="0"/>
              </a:rPr>
              <a:t>. </a:t>
            </a:r>
            <a:r>
              <a:rPr lang="en-US" dirty="0" smtClean="0">
                <a:latin typeface="Arial" pitchFamily="34" charset="0"/>
              </a:rPr>
              <a:t>User A generates a private/public key pair as shown. The security of </a:t>
            </a:r>
            <a:r>
              <a:rPr lang="en-US" dirty="0" err="1" smtClean="0">
                <a:latin typeface="Arial" pitchFamily="34" charset="0"/>
              </a:rPr>
              <a:t>ElGamal</a:t>
            </a:r>
            <a:r>
              <a:rPr lang="en-US" dirty="0" smtClean="0">
                <a:latin typeface="Arial" pitchFamily="34" charset="0"/>
              </a:rPr>
              <a:t> is based on the difficulty of computing discrete logarithms, to recover either x given y, or k given K (next slide).</a:t>
            </a:r>
            <a:endParaRPr lang="en-US" dirty="0" smtClean="0">
              <a:latin typeface="Times-Roman" charset="0"/>
            </a:endParaRPr>
          </a:p>
        </p:txBody>
      </p:sp>
    </p:spTree>
    <p:extLst>
      <p:ext uri="{BB962C8B-B14F-4D97-AF65-F5344CB8AC3E}">
        <p14:creationId xmlns:p14="http://schemas.microsoft.com/office/powerpoint/2010/main" val="67894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0306C36-6CD1-435C-853D-6303CD3F2531}" type="slidenum">
              <a:rPr lang="en-AU"/>
              <a:pPr/>
              <a:t>9</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Arial" pitchFamily="34" charset="0"/>
              </a:rPr>
              <a:t>To sign a message </a:t>
            </a:r>
            <a:r>
              <a:rPr lang="en-US" i="1" smtClean="0">
                <a:latin typeface="Arial" pitchFamily="34" charset="0"/>
              </a:rPr>
              <a:t>M, </a:t>
            </a:r>
            <a:r>
              <a:rPr lang="en-US" smtClean="0">
                <a:latin typeface="Arial" pitchFamily="34" charset="0"/>
              </a:rPr>
              <a:t>user </a:t>
            </a:r>
            <a:r>
              <a:rPr lang="en-US" i="1" smtClean="0">
                <a:latin typeface="Arial" pitchFamily="34" charset="0"/>
              </a:rPr>
              <a:t>A </a:t>
            </a:r>
            <a:r>
              <a:rPr lang="en-US" smtClean="0">
                <a:latin typeface="Arial" pitchFamily="34" charset="0"/>
              </a:rPr>
              <a:t>first computes the hash </a:t>
            </a:r>
            <a:r>
              <a:rPr lang="en-US" i="1" smtClean="0">
                <a:latin typeface="Arial" pitchFamily="34" charset="0"/>
              </a:rPr>
              <a:t>m = H(M)</a:t>
            </a:r>
            <a:r>
              <a:rPr lang="en-US" smtClean="0">
                <a:latin typeface="Arial" pitchFamily="34" charset="0"/>
              </a:rPr>
              <a:t>, such that </a:t>
            </a:r>
            <a:r>
              <a:rPr lang="en-US" i="1" smtClean="0">
                <a:latin typeface="Arial" pitchFamily="34" charset="0"/>
              </a:rPr>
              <a:t>m </a:t>
            </a:r>
            <a:r>
              <a:rPr lang="en-US" smtClean="0">
                <a:latin typeface="Arial" pitchFamily="34" charset="0"/>
              </a:rPr>
              <a:t>is an integer in the range</a:t>
            </a:r>
            <a:r>
              <a:rPr lang="en-US" i="1" smtClean="0">
                <a:latin typeface="Arial" pitchFamily="34" charset="0"/>
              </a:rPr>
              <a:t> 0 &lt;= m &lt;= q – 1. </a:t>
            </a:r>
            <a:r>
              <a:rPr lang="en-US" smtClean="0">
                <a:latin typeface="Arial" pitchFamily="34" charset="0"/>
              </a:rPr>
              <a:t>A then forms a digital signature as shown. </a:t>
            </a:r>
          </a:p>
          <a:p>
            <a:pPr eaLnBrk="1" hangingPunct="1"/>
            <a:r>
              <a:rPr lang="en-US" smtClean="0">
                <a:latin typeface="Arial" pitchFamily="34" charset="0"/>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smtClean="0">
              <a:latin typeface="Arial" pitchFamily="34" charset="0"/>
            </a:endParaRPr>
          </a:p>
        </p:txBody>
      </p:sp>
    </p:spTree>
    <p:extLst>
      <p:ext uri="{BB962C8B-B14F-4D97-AF65-F5344CB8AC3E}">
        <p14:creationId xmlns:p14="http://schemas.microsoft.com/office/powerpoint/2010/main" val="149213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481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139B6EA6-DF5C-433F-93AD-4E59A45924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5A8E1DC-0C18-462F-9580-567A061C40B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F694784-4B2D-45BF-A2B6-2B3CE5C1488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1F3A07B-D5D9-4761-8D0C-180DB01BE8D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86D5CF61-1123-4DA1-A7CA-D9E3E3A2F8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E5ABD3EA-7C86-49DE-BA28-7286FDB41E5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14B63213-CA42-4621-B03F-AB1BB0FAE44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F12DA423-B2BF-4FD2-9266-D78E0C68CB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ED9A5A95-D80D-4A8B-AE67-815C4FA450D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B0C4B3A-DDD9-4236-B039-33062AB402C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65A3B3ED-C789-4AD7-AB96-C2A2AE98CB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19B45896-7C64-4397-8140-DC3F08E9C0D0}"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z="4000" dirty="0" smtClean="0"/>
              <a:t>Digital Signatures</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90000"/>
              </a:lnSpc>
              <a:buFont typeface="Wingdings" pitchFamily="2" charset="2"/>
              <a:buNone/>
            </a:pPr>
            <a:r>
              <a:rPr lang="en-AU" sz="2400" i="1" smtClean="0"/>
              <a:t>To guard against the baneful influence exerted by strangers is therefore an elementary dictate of savage prudence. Hence before strangers are allowed to enter a district, or at least before they are permitted to mingle freely with the inhabitants, certain ceremonies are often performed by the natives of the country for the purpose of disarming the strangers of their magical powers, or of disinfecting, so to speak, the tainted atmosphere by which they are supposed to be surrounded.</a:t>
            </a:r>
          </a:p>
          <a:p>
            <a:pPr eaLnBrk="1" hangingPunct="1">
              <a:lnSpc>
                <a:spcPct val="90000"/>
              </a:lnSpc>
              <a:buFont typeface="Wingdings" pitchFamily="2" charset="2"/>
              <a:buNone/>
            </a:pPr>
            <a:r>
              <a:rPr lang="en-AU" sz="2400" b="1" smtClean="0"/>
              <a:t>	—</a:t>
            </a:r>
            <a:r>
              <a:rPr lang="en-AU" sz="2400" b="1" i="1" smtClean="0"/>
              <a:t>The Golden Bough</a:t>
            </a:r>
            <a:r>
              <a:rPr lang="en-AU" sz="2400" b="1" smtClean="0"/>
              <a:t>, Sir James George Frazer</a:t>
            </a:r>
            <a:endParaRPr lang="en-AU" sz="2400" smtClean="0"/>
          </a:p>
          <a:p>
            <a:pPr eaLnBrk="1" hangingPunct="1">
              <a:lnSpc>
                <a:spcPct val="90000"/>
              </a:lnSpc>
              <a:buFont typeface="Wingdings" pitchFamily="2" charset="2"/>
              <a:buNone/>
            </a:pPr>
            <a:endParaRPr lang="en-AU" sz="2400" smtClean="0"/>
          </a:p>
          <a:p>
            <a:pPr eaLnBrk="1" hangingPunct="1">
              <a:lnSpc>
                <a:spcPct val="90000"/>
              </a:lnSpc>
            </a:pPr>
            <a:endParaRPr lang="en-AU" sz="2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60648"/>
            <a:ext cx="8229600" cy="1139825"/>
          </a:xfrm>
        </p:spPr>
        <p:txBody>
          <a:bodyPr/>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1"/>
          </p:nvPr>
        </p:nvSpPr>
        <p:spPr>
          <a:xfrm>
            <a:off x="304800" y="1340768"/>
            <a:ext cx="8534400" cy="5257800"/>
          </a:xfrm>
        </p:spPr>
        <p:txBody>
          <a:bodyPr/>
          <a:lstStyle/>
          <a:p>
            <a:pPr eaLnBrk="1" hangingPunct="1">
              <a:lnSpc>
                <a:spcPct val="90000"/>
              </a:lnSpc>
            </a:pPr>
            <a:r>
              <a:rPr lang="en-US" sz="2800" dirty="0" smtClean="0"/>
              <a:t>use field GF(19) </a:t>
            </a:r>
            <a:r>
              <a:rPr lang="en-US" sz="2800" dirty="0" smtClean="0">
                <a:latin typeface="Courier New" pitchFamily="49" charset="0"/>
              </a:rPr>
              <a:t>q=19 </a:t>
            </a:r>
            <a:r>
              <a:rPr lang="en-US" sz="2800" dirty="0" smtClean="0"/>
              <a:t>and </a:t>
            </a:r>
            <a:r>
              <a:rPr lang="el-GR" sz="2800" dirty="0" smtClean="0">
                <a:latin typeface="Courier New" pitchFamily="49" charset="0"/>
                <a:cs typeface="Arial" pitchFamily="34" charset="0"/>
              </a:rPr>
              <a:t>a</a:t>
            </a:r>
            <a:r>
              <a:rPr lang="en-US" sz="2800" dirty="0" smtClean="0">
                <a:latin typeface="Courier New" pitchFamily="49" charset="0"/>
                <a:cs typeface="Arial" pitchFamily="34" charset="0"/>
              </a:rPr>
              <a:t>=10</a:t>
            </a:r>
            <a:endParaRPr lang="en-US" sz="2800" dirty="0" smtClean="0">
              <a:latin typeface="Courier New" pitchFamily="49" charset="0"/>
            </a:endParaRPr>
          </a:p>
          <a:p>
            <a:pPr eaLnBrk="1" hangingPunct="1">
              <a:lnSpc>
                <a:spcPct val="90000"/>
              </a:lnSpc>
            </a:pPr>
            <a:r>
              <a:rPr lang="en-US" sz="2800" dirty="0" smtClean="0"/>
              <a:t>Alice computes her key:</a:t>
            </a:r>
          </a:p>
          <a:p>
            <a:pPr lvl="1" eaLnBrk="1" hangingPunct="1">
              <a:lnSpc>
                <a:spcPct val="90000"/>
              </a:lnSpc>
            </a:pPr>
            <a:r>
              <a:rPr lang="en-AU" sz="2400" dirty="0" smtClean="0">
                <a:ea typeface="ＭＳ Ｐゴシック" pitchFamily="-107" charset="-128"/>
              </a:rPr>
              <a:t>A chooses </a:t>
            </a:r>
            <a:r>
              <a:rPr lang="en-AU" sz="2400" dirty="0" err="1" smtClean="0">
                <a:latin typeface="Courier New" pitchFamily="49" charset="0"/>
                <a:ea typeface="ＭＳ Ｐゴシック" pitchFamily="-107" charset="-128"/>
              </a:rPr>
              <a:t>x</a:t>
            </a:r>
            <a:r>
              <a:rPr lang="en-AU" sz="2400" baseline="-25000" dirty="0" err="1" smtClean="0">
                <a:latin typeface="Courier New" pitchFamily="49" charset="0"/>
                <a:ea typeface="ＭＳ Ｐゴシック" pitchFamily="-107" charset="-128"/>
              </a:rPr>
              <a:t>A</a:t>
            </a:r>
            <a:r>
              <a:rPr lang="en-AU" sz="2400" dirty="0" smtClean="0">
                <a:latin typeface="Courier New" pitchFamily="49" charset="0"/>
                <a:ea typeface="ＭＳ Ｐゴシック" pitchFamily="-107" charset="-128"/>
              </a:rPr>
              <a:t>=16 </a:t>
            </a:r>
            <a:r>
              <a:rPr lang="en-AU" sz="2400" dirty="0" smtClean="0">
                <a:ea typeface="ＭＳ Ｐゴシック" pitchFamily="-107" charset="-128"/>
              </a:rPr>
              <a:t>&amp; computes </a:t>
            </a:r>
            <a:r>
              <a:rPr lang="en-AU" sz="2400" dirty="0" err="1" smtClean="0">
                <a:latin typeface="Courier New" pitchFamily="49" charset="0"/>
                <a:ea typeface="ＭＳ Ｐゴシック" pitchFamily="-107" charset="-128"/>
                <a:cs typeface="Courier New" pitchFamily="49" charset="0"/>
              </a:rPr>
              <a:t>y</a:t>
            </a:r>
            <a:r>
              <a:rPr lang="en-AU" sz="2400" baseline="-25000" dirty="0" err="1" smtClean="0">
                <a:latin typeface="Courier New" pitchFamily="49" charset="0"/>
                <a:ea typeface="ＭＳ Ｐゴシック" pitchFamily="-107" charset="-128"/>
                <a:cs typeface="Courier New" pitchFamily="49" charset="0"/>
              </a:rPr>
              <a:t>A</a:t>
            </a:r>
            <a:r>
              <a:rPr lang="en-AU" sz="2400" dirty="0" smtClean="0">
                <a:latin typeface="Courier New" pitchFamily="49" charset="0"/>
                <a:ea typeface="ＭＳ Ｐゴシック" pitchFamily="-107" charset="-128"/>
                <a:cs typeface="Courier New" pitchFamily="49" charset="0"/>
              </a:rPr>
              <a:t>=</a:t>
            </a:r>
            <a:r>
              <a:rPr lang="en-US" sz="2400" dirty="0" smtClean="0">
                <a:latin typeface="Courier New" pitchFamily="49" charset="0"/>
                <a:ea typeface="ＭＳ Ｐゴシック" pitchFamily="-107" charset="-128"/>
                <a:cs typeface="Arial" pitchFamily="34" charset="0"/>
              </a:rPr>
              <a:t>10</a:t>
            </a:r>
            <a:r>
              <a:rPr lang="en-AU" sz="2400" baseline="60000" dirty="0" smtClean="0">
                <a:latin typeface="Courier New" pitchFamily="49" charset="0"/>
                <a:ea typeface="ＭＳ Ｐゴシック" pitchFamily="-107" charset="-128"/>
                <a:cs typeface="Courier New" pitchFamily="49" charset="0"/>
              </a:rPr>
              <a:t>16 </a:t>
            </a:r>
            <a:r>
              <a:rPr lang="en-AU" sz="2400" dirty="0" smtClean="0">
                <a:latin typeface="Courier New" pitchFamily="49" charset="0"/>
                <a:ea typeface="ＭＳ Ｐゴシック" pitchFamily="-107" charset="-128"/>
                <a:cs typeface="Courier New" pitchFamily="49" charset="0"/>
              </a:rPr>
              <a:t>mod 19 = 4</a:t>
            </a:r>
          </a:p>
          <a:p>
            <a:pPr eaLnBrk="1" hangingPunct="1">
              <a:lnSpc>
                <a:spcPct val="90000"/>
              </a:lnSpc>
            </a:pPr>
            <a:r>
              <a:rPr lang="en-US" sz="2800" dirty="0" smtClean="0"/>
              <a:t>Alice signs message with hash </a:t>
            </a:r>
            <a:r>
              <a:rPr lang="en-US" sz="2800" dirty="0" smtClean="0">
                <a:latin typeface="Courier New" pitchFamily="49" charset="0"/>
                <a:cs typeface="Courier New" pitchFamily="49" charset="0"/>
              </a:rPr>
              <a:t>m=14</a:t>
            </a:r>
            <a:r>
              <a:rPr lang="en-US" sz="2800" dirty="0" smtClean="0"/>
              <a:t> as </a:t>
            </a:r>
            <a:r>
              <a:rPr lang="en-US" sz="2800" dirty="0" smtClean="0">
                <a:latin typeface="Courier New" pitchFamily="49" charset="0"/>
                <a:cs typeface="Courier New" pitchFamily="49" charset="0"/>
              </a:rPr>
              <a:t>(</a:t>
            </a:r>
            <a:r>
              <a:rPr lang="en-US" sz="2800" dirty="0" smtClean="0">
                <a:latin typeface="Courier New" pitchFamily="49" charset="0"/>
                <a:cs typeface="Arial" pitchFamily="34" charset="0"/>
              </a:rPr>
              <a:t>3,4</a:t>
            </a:r>
            <a:r>
              <a:rPr lang="en-US" sz="2800" dirty="0" smtClean="0">
                <a:latin typeface="Courier New" pitchFamily="49" charset="0"/>
                <a:cs typeface="Courier New" pitchFamily="49" charset="0"/>
              </a:rPr>
              <a:t>)</a:t>
            </a:r>
            <a:r>
              <a:rPr lang="en-US" sz="2800" dirty="0" smtClean="0">
                <a:cs typeface="Arial" pitchFamily="34" charset="0"/>
              </a:rPr>
              <a:t>:</a:t>
            </a:r>
          </a:p>
          <a:p>
            <a:pPr lvl="1" eaLnBrk="1" hangingPunct="1">
              <a:lnSpc>
                <a:spcPct val="90000"/>
              </a:lnSpc>
            </a:pPr>
            <a:r>
              <a:rPr lang="en-AU" sz="2400" dirty="0" smtClean="0">
                <a:ea typeface="ＭＳ Ｐゴシック" pitchFamily="-107" charset="-128"/>
              </a:rPr>
              <a:t>choosing random </a:t>
            </a:r>
            <a:r>
              <a:rPr lang="en-AU" sz="2400" dirty="0" smtClean="0">
                <a:latin typeface="Courier New" pitchFamily="49" charset="0"/>
                <a:ea typeface="ＭＳ Ｐゴシック" pitchFamily="-107" charset="-128"/>
                <a:cs typeface="Courier New" pitchFamily="49" charset="0"/>
              </a:rPr>
              <a:t>K=5 </a:t>
            </a:r>
            <a:r>
              <a:rPr lang="en-AU" sz="2400" dirty="0" smtClean="0">
                <a:ea typeface="ＭＳ Ｐゴシック" pitchFamily="-107" charset="-128"/>
                <a:cs typeface="Arial" pitchFamily="34" charset="0"/>
              </a:rPr>
              <a:t>which has </a:t>
            </a:r>
            <a:r>
              <a:rPr lang="en-AU" sz="2400" dirty="0" err="1" smtClean="0">
                <a:latin typeface="Courier New" pitchFamily="49" charset="0"/>
                <a:ea typeface="ＭＳ Ｐゴシック" pitchFamily="-107" charset="-128"/>
                <a:cs typeface="Courier New" pitchFamily="49" charset="0"/>
              </a:rPr>
              <a:t>gcd</a:t>
            </a:r>
            <a:r>
              <a:rPr lang="en-AU" sz="2400" dirty="0" smtClean="0">
                <a:latin typeface="Courier New" pitchFamily="49" charset="0"/>
                <a:ea typeface="ＭＳ Ｐゴシック" pitchFamily="-107" charset="-128"/>
                <a:cs typeface="Courier New" pitchFamily="49" charset="0"/>
              </a:rPr>
              <a:t>(18,5)=1</a:t>
            </a:r>
          </a:p>
          <a:p>
            <a:pPr lvl="1" eaLnBrk="1" hangingPunct="1">
              <a:lnSpc>
                <a:spcPct val="90000"/>
              </a:lnSpc>
            </a:pPr>
            <a:r>
              <a:rPr lang="en-AU" sz="2400" dirty="0" smtClean="0">
                <a:ea typeface="ＭＳ Ｐゴシック" pitchFamily="-107" charset="-128"/>
              </a:rPr>
              <a:t>computing </a:t>
            </a:r>
            <a:r>
              <a:rPr lang="en-AU" sz="2400" dirty="0" smtClean="0">
                <a:latin typeface="Courier New" pitchFamily="49" charset="0"/>
                <a:ea typeface="ＭＳ Ｐゴシック" pitchFamily="-107" charset="-128"/>
                <a:cs typeface="Courier New" pitchFamily="49" charset="0"/>
              </a:rPr>
              <a:t>S</a:t>
            </a:r>
            <a:r>
              <a:rPr lang="en-AU" sz="2400" baseline="-25000" dirty="0" smtClean="0">
                <a:latin typeface="Courier New" pitchFamily="49" charset="0"/>
                <a:ea typeface="ＭＳ Ｐゴシック" pitchFamily="-107" charset="-128"/>
                <a:cs typeface="Courier New" pitchFamily="49" charset="0"/>
              </a:rPr>
              <a:t>1 </a:t>
            </a:r>
            <a:r>
              <a:rPr lang="en-AU" sz="2400" dirty="0" smtClean="0">
                <a:latin typeface="Courier New" pitchFamily="49" charset="0"/>
                <a:ea typeface="ＭＳ Ｐゴシック" pitchFamily="-107" charset="-128"/>
              </a:rPr>
              <a:t>= 10</a:t>
            </a:r>
            <a:r>
              <a:rPr lang="en-AU" sz="2400" baseline="60000" dirty="0" smtClean="0">
                <a:latin typeface="Courier New" pitchFamily="49" charset="0"/>
                <a:ea typeface="ＭＳ Ｐゴシック" pitchFamily="-107" charset="-128"/>
              </a:rPr>
              <a:t>5</a:t>
            </a:r>
            <a:r>
              <a:rPr lang="en-AU" sz="2400" dirty="0" smtClean="0">
                <a:latin typeface="Courier New" pitchFamily="49" charset="0"/>
                <a:ea typeface="ＭＳ Ｐゴシック" pitchFamily="-107" charset="-128"/>
              </a:rPr>
              <a:t> mod 19 = 3</a:t>
            </a:r>
          </a:p>
          <a:p>
            <a:pPr lvl="1" eaLnBrk="1" hangingPunct="1">
              <a:lnSpc>
                <a:spcPct val="90000"/>
              </a:lnSpc>
            </a:pPr>
            <a:r>
              <a:rPr lang="en-AU" sz="2400" dirty="0" smtClean="0">
                <a:ea typeface="ＭＳ Ｐゴシック" pitchFamily="-107" charset="-128"/>
              </a:rPr>
              <a:t>finding </a:t>
            </a:r>
            <a:r>
              <a:rPr lang="en-AU" sz="2400" dirty="0" smtClean="0">
                <a:latin typeface="Courier New" pitchFamily="49" charset="0"/>
                <a:ea typeface="ＭＳ Ｐゴシック" pitchFamily="-107" charset="-128"/>
                <a:cs typeface="Courier New" pitchFamily="49" charset="0"/>
              </a:rPr>
              <a:t>K</a:t>
            </a:r>
            <a:r>
              <a:rPr lang="en-AU" sz="2400" baseline="30000" dirty="0" smtClean="0">
                <a:latin typeface="Courier New" pitchFamily="49" charset="0"/>
                <a:ea typeface="ＭＳ Ｐゴシック" pitchFamily="-107" charset="-128"/>
                <a:cs typeface="Courier New" pitchFamily="49" charset="0"/>
              </a:rPr>
              <a:t>-1</a:t>
            </a:r>
            <a:r>
              <a:rPr lang="en-AU" sz="2400" dirty="0" smtClean="0">
                <a:latin typeface="Courier New" pitchFamily="49" charset="0"/>
                <a:ea typeface="ＭＳ Ｐゴシック" pitchFamily="-107" charset="-128"/>
                <a:cs typeface="Courier New" pitchFamily="49" charset="0"/>
              </a:rPr>
              <a:t> mod (q-1) = 5</a:t>
            </a:r>
            <a:r>
              <a:rPr lang="en-AU" sz="2400" baseline="30000" dirty="0" smtClean="0">
                <a:latin typeface="Courier New" pitchFamily="49" charset="0"/>
                <a:ea typeface="ＭＳ Ｐゴシック" pitchFamily="-107" charset="-128"/>
                <a:cs typeface="Courier New" pitchFamily="49" charset="0"/>
              </a:rPr>
              <a:t>-1</a:t>
            </a:r>
            <a:r>
              <a:rPr lang="en-AU" sz="2400" dirty="0" smtClean="0">
                <a:latin typeface="Courier New" pitchFamily="49" charset="0"/>
                <a:ea typeface="ＭＳ Ｐゴシック" pitchFamily="-107" charset="-128"/>
                <a:cs typeface="Courier New" pitchFamily="49" charset="0"/>
              </a:rPr>
              <a:t> mod 18 = 11</a:t>
            </a:r>
            <a:endParaRPr lang="en-AU" sz="2400" dirty="0" smtClean="0">
              <a:ea typeface="ＭＳ Ｐゴシック" pitchFamily="-107" charset="-128"/>
            </a:endParaRPr>
          </a:p>
          <a:p>
            <a:pPr lvl="1" eaLnBrk="1" hangingPunct="1">
              <a:lnSpc>
                <a:spcPct val="90000"/>
              </a:lnSpc>
            </a:pPr>
            <a:r>
              <a:rPr lang="en-AU" sz="2400" dirty="0" smtClean="0">
                <a:ea typeface="ＭＳ Ｐゴシック" pitchFamily="-107" charset="-128"/>
              </a:rPr>
              <a:t>computing </a:t>
            </a:r>
            <a:r>
              <a:rPr lang="en-AU" sz="2400" dirty="0" smtClean="0">
                <a:latin typeface="Courier New" pitchFamily="49" charset="0"/>
                <a:ea typeface="ＭＳ Ｐゴシック" pitchFamily="-107" charset="-128"/>
                <a:cs typeface="Courier New" pitchFamily="49" charset="0"/>
              </a:rPr>
              <a:t>S</a:t>
            </a:r>
            <a:r>
              <a:rPr lang="en-AU" sz="2400" baseline="-25000" dirty="0" smtClean="0">
                <a:latin typeface="Courier New" pitchFamily="49" charset="0"/>
                <a:ea typeface="ＭＳ Ｐゴシック" pitchFamily="-107" charset="-128"/>
                <a:cs typeface="Courier New" pitchFamily="49" charset="0"/>
              </a:rPr>
              <a:t>2</a:t>
            </a:r>
            <a:r>
              <a:rPr lang="en-AU" sz="2400" dirty="0" smtClean="0">
                <a:latin typeface="Courier New" pitchFamily="49" charset="0"/>
                <a:ea typeface="ＭＳ Ｐゴシック" pitchFamily="-107" charset="-128"/>
              </a:rPr>
              <a:t> = </a:t>
            </a:r>
            <a:r>
              <a:rPr lang="en-AU" sz="2400" dirty="0" smtClean="0">
                <a:latin typeface="Courier New" pitchFamily="49" charset="0"/>
                <a:ea typeface="ＭＳ Ｐゴシック" pitchFamily="-107" charset="-128"/>
                <a:cs typeface="Courier New" pitchFamily="49" charset="0"/>
              </a:rPr>
              <a:t>11(14-</a:t>
            </a:r>
            <a:r>
              <a:rPr lang="en-AU" sz="2400" dirty="0" smtClean="0">
                <a:latin typeface="Courier New" pitchFamily="49" charset="0"/>
                <a:ea typeface="ＭＳ Ｐゴシック" pitchFamily="-107" charset="-128"/>
              </a:rPr>
              <a:t>16*3</a:t>
            </a:r>
            <a:r>
              <a:rPr lang="en-AU" sz="2400" dirty="0" smtClean="0">
                <a:latin typeface="Courier New" pitchFamily="49" charset="0"/>
                <a:ea typeface="ＭＳ Ｐゴシック" pitchFamily="-107" charset="-128"/>
              </a:rPr>
              <a:t>) </a:t>
            </a:r>
            <a:r>
              <a:rPr lang="en-AU" sz="2400" dirty="0" smtClean="0">
                <a:latin typeface="Courier New" pitchFamily="49" charset="0"/>
                <a:ea typeface="ＭＳ Ｐゴシック" pitchFamily="-107" charset="-128"/>
                <a:cs typeface="Courier New" pitchFamily="49" charset="0"/>
              </a:rPr>
              <a:t>mod 18 = 4</a:t>
            </a:r>
          </a:p>
          <a:p>
            <a:pPr eaLnBrk="1" hangingPunct="1">
              <a:lnSpc>
                <a:spcPct val="90000"/>
              </a:lnSpc>
            </a:pPr>
            <a:r>
              <a:rPr lang="en-AU" sz="2800" dirty="0" smtClean="0"/>
              <a:t>any user B can verify the signature by computing</a:t>
            </a:r>
          </a:p>
          <a:p>
            <a:pPr lvl="1" eaLnBrk="1" hangingPunct="1">
              <a:lnSpc>
                <a:spcPct val="90000"/>
              </a:lnSpc>
            </a:pPr>
            <a:r>
              <a:rPr lang="en-AU" sz="2400" dirty="0" smtClean="0">
                <a:latin typeface="Courier New" pitchFamily="49" charset="0"/>
                <a:ea typeface="ＭＳ Ｐゴシック" pitchFamily="-107" charset="-128"/>
                <a:cs typeface="Courier New" pitchFamily="49" charset="0"/>
              </a:rPr>
              <a:t>V</a:t>
            </a:r>
            <a:r>
              <a:rPr lang="en-AU" sz="2400" baseline="-25000" dirty="0" smtClean="0">
                <a:latin typeface="Courier New" pitchFamily="49" charset="0"/>
                <a:ea typeface="ＭＳ Ｐゴシック" pitchFamily="-107" charset="-128"/>
                <a:cs typeface="Courier New" pitchFamily="49" charset="0"/>
              </a:rPr>
              <a:t>1 </a:t>
            </a:r>
            <a:r>
              <a:rPr lang="en-AU" sz="2400" dirty="0" smtClean="0">
                <a:latin typeface="Courier New" pitchFamily="49" charset="0"/>
                <a:ea typeface="ＭＳ Ｐゴシック" pitchFamily="-107" charset="-128"/>
              </a:rPr>
              <a:t>= 10</a:t>
            </a:r>
            <a:r>
              <a:rPr lang="en-AU" sz="2400" baseline="60000" dirty="0" smtClean="0">
                <a:latin typeface="Courier New" pitchFamily="49" charset="0"/>
                <a:ea typeface="ＭＳ Ｐゴシック" pitchFamily="-107" charset="-128"/>
              </a:rPr>
              <a:t>14</a:t>
            </a:r>
            <a:r>
              <a:rPr lang="en-AU" sz="2400" dirty="0" smtClean="0">
                <a:latin typeface="Courier New" pitchFamily="49" charset="0"/>
                <a:ea typeface="ＭＳ Ｐゴシック" pitchFamily="-107" charset="-128"/>
              </a:rPr>
              <a:t> mod 19 = 16</a:t>
            </a:r>
          </a:p>
          <a:p>
            <a:pPr lvl="1" eaLnBrk="1" hangingPunct="1">
              <a:lnSpc>
                <a:spcPct val="90000"/>
              </a:lnSpc>
            </a:pPr>
            <a:r>
              <a:rPr lang="en-AU" sz="2400" dirty="0" smtClean="0">
                <a:latin typeface="Courier New" pitchFamily="49" charset="0"/>
                <a:ea typeface="ＭＳ Ｐゴシック" pitchFamily="-107" charset="-128"/>
                <a:cs typeface="Courier New" pitchFamily="49" charset="0"/>
              </a:rPr>
              <a:t>V</a:t>
            </a:r>
            <a:r>
              <a:rPr lang="en-AU" sz="2400" baseline="-25000" dirty="0" smtClean="0">
                <a:latin typeface="Courier New" pitchFamily="49" charset="0"/>
                <a:ea typeface="ＭＳ Ｐゴシック" pitchFamily="-107" charset="-128"/>
                <a:cs typeface="Courier New" pitchFamily="49" charset="0"/>
              </a:rPr>
              <a:t>2 </a:t>
            </a:r>
            <a:r>
              <a:rPr lang="en-AU" sz="2400" dirty="0" smtClean="0">
                <a:latin typeface="Courier New" pitchFamily="49" charset="0"/>
                <a:ea typeface="ＭＳ Ｐゴシック" pitchFamily="-107" charset="-128"/>
              </a:rPr>
              <a:t>= </a:t>
            </a:r>
            <a:r>
              <a:rPr lang="en-AU" sz="2400" dirty="0" smtClean="0">
                <a:latin typeface="Courier New" pitchFamily="49" charset="0"/>
                <a:ea typeface="ＭＳ Ｐゴシック" pitchFamily="-107" charset="-128"/>
              </a:rPr>
              <a:t>4</a:t>
            </a:r>
            <a:r>
              <a:rPr lang="en-AU" sz="2400" baseline="30000" dirty="0" smtClean="0">
                <a:latin typeface="Courier New" pitchFamily="49" charset="0"/>
                <a:ea typeface="ＭＳ Ｐゴシック" pitchFamily="-107" charset="-128"/>
                <a:cs typeface="Courier New" pitchFamily="49" charset="0"/>
              </a:rPr>
              <a:t>3</a:t>
            </a:r>
            <a:r>
              <a:rPr lang="en-AU" sz="2400" dirty="0">
                <a:latin typeface="Courier New" pitchFamily="49" charset="0"/>
                <a:ea typeface="ＭＳ Ｐゴシック" pitchFamily="-107" charset="-128"/>
                <a:cs typeface="Courier New" pitchFamily="49" charset="0"/>
              </a:rPr>
              <a:t>*</a:t>
            </a:r>
            <a:r>
              <a:rPr lang="en-AU" sz="2400" dirty="0" smtClean="0">
                <a:latin typeface="Courier New" pitchFamily="49" charset="0"/>
                <a:ea typeface="ＭＳ Ｐゴシック" pitchFamily="-107" charset="-128"/>
                <a:cs typeface="Courier New" pitchFamily="49" charset="0"/>
              </a:rPr>
              <a:t>3</a:t>
            </a:r>
            <a:r>
              <a:rPr lang="en-AU" sz="2400" baseline="30000" dirty="0" smtClean="0">
                <a:latin typeface="Courier New" pitchFamily="49" charset="0"/>
                <a:ea typeface="ＭＳ Ｐゴシック" pitchFamily="-107" charset="-128"/>
                <a:cs typeface="Courier New" pitchFamily="49" charset="0"/>
              </a:rPr>
              <a:t>4</a:t>
            </a:r>
            <a:r>
              <a:rPr lang="en-AU" sz="2400" dirty="0" smtClean="0">
                <a:latin typeface="Courier New" pitchFamily="49" charset="0"/>
                <a:ea typeface="ＭＳ Ｐゴシック" pitchFamily="-107" charset="-128"/>
              </a:rPr>
              <a:t> </a:t>
            </a:r>
            <a:r>
              <a:rPr lang="en-AU" sz="2400" dirty="0" smtClean="0">
                <a:latin typeface="Courier New" pitchFamily="49" charset="0"/>
                <a:ea typeface="ＭＳ Ｐゴシック" pitchFamily="-107" charset="-128"/>
              </a:rPr>
              <a:t>= 5184 = 16 mod 19</a:t>
            </a:r>
            <a:endParaRPr lang="en-AU" sz="2400" dirty="0" smtClean="0">
              <a:ea typeface="ＭＳ Ｐゴシック" pitchFamily="-107" charset="-128"/>
            </a:endParaRPr>
          </a:p>
          <a:p>
            <a:pPr lvl="1" eaLnBrk="1" hangingPunct="1">
              <a:lnSpc>
                <a:spcPct val="90000"/>
              </a:lnSpc>
            </a:pPr>
            <a:r>
              <a:rPr lang="en-AU" sz="2400" dirty="0" smtClean="0">
                <a:ea typeface="ＭＳ Ｐゴシック" pitchFamily="-107" charset="-128"/>
              </a:rPr>
              <a:t>since </a:t>
            </a:r>
            <a:r>
              <a:rPr lang="en-AU" sz="2400" dirty="0" smtClean="0">
                <a:latin typeface="Courier New" pitchFamily="49" charset="0"/>
                <a:ea typeface="ＭＳ Ｐゴシック" pitchFamily="-107" charset="-128"/>
                <a:cs typeface="Courier New" pitchFamily="49" charset="0"/>
              </a:rPr>
              <a:t>16</a:t>
            </a:r>
            <a:r>
              <a:rPr lang="en-AU" sz="2400" baseline="-25000" dirty="0" smtClean="0">
                <a:latin typeface="Courier New" pitchFamily="49" charset="0"/>
                <a:ea typeface="ＭＳ Ｐゴシック" pitchFamily="-107" charset="-128"/>
                <a:cs typeface="Courier New" pitchFamily="49" charset="0"/>
              </a:rPr>
              <a:t> </a:t>
            </a:r>
            <a:r>
              <a:rPr lang="en-AU" sz="2400" dirty="0" smtClean="0">
                <a:latin typeface="Courier New" pitchFamily="49" charset="0"/>
                <a:ea typeface="ＭＳ Ｐゴシック" pitchFamily="-107" charset="-128"/>
              </a:rPr>
              <a:t>= </a:t>
            </a:r>
            <a:r>
              <a:rPr lang="en-AU" sz="2400" dirty="0" smtClean="0">
                <a:latin typeface="Courier New" pitchFamily="49" charset="0"/>
                <a:ea typeface="ＭＳ Ｐゴシック" pitchFamily="-107" charset="-128"/>
                <a:cs typeface="Courier New" pitchFamily="49" charset="0"/>
              </a:rPr>
              <a:t>16</a:t>
            </a:r>
            <a:r>
              <a:rPr lang="en-AU" sz="2400" baseline="-25000" dirty="0" smtClean="0">
                <a:latin typeface="Courier New" pitchFamily="49" charset="0"/>
                <a:ea typeface="ＭＳ Ｐゴシック" pitchFamily="-107" charset="-128"/>
                <a:cs typeface="Courier New" pitchFamily="49" charset="0"/>
              </a:rPr>
              <a:t> </a:t>
            </a:r>
            <a:r>
              <a:rPr lang="en-AU" sz="2400" dirty="0" smtClean="0">
                <a:ea typeface="ＭＳ Ｐゴシック" pitchFamily="-107" charset="-128"/>
              </a:rPr>
              <a:t>signature is valid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Schnorr </a:t>
            </a:r>
            <a:r>
              <a:rPr lang="en-US" smtClean="0"/>
              <a:t>Digital Signatures</a:t>
            </a:r>
            <a:endParaRPr lang="en-AU" smtClean="0"/>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lnSpc>
                <a:spcPct val="90000"/>
              </a:lnSpc>
            </a:pPr>
            <a:r>
              <a:rPr lang="en-AU" smtClean="0"/>
              <a:t>also uses exponentiation in a finite (Galois)</a:t>
            </a:r>
          </a:p>
          <a:p>
            <a:pPr lvl="1" eaLnBrk="1" hangingPunct="1">
              <a:lnSpc>
                <a:spcPct val="90000"/>
              </a:lnSpc>
            </a:pPr>
            <a:r>
              <a:rPr lang="en-AU" smtClean="0">
                <a:ea typeface="ＭＳ Ｐゴシック" pitchFamily="-107" charset="-128"/>
              </a:rPr>
              <a:t>security based on discrete logarithms, as in D-H</a:t>
            </a:r>
          </a:p>
          <a:p>
            <a:pPr eaLnBrk="1" hangingPunct="1">
              <a:lnSpc>
                <a:spcPct val="90000"/>
              </a:lnSpc>
            </a:pPr>
            <a:r>
              <a:rPr lang="en-US" smtClean="0"/>
              <a:t>minimizes message dependent computation</a:t>
            </a:r>
          </a:p>
          <a:p>
            <a:pPr lvl="1" eaLnBrk="1" hangingPunct="1">
              <a:lnSpc>
                <a:spcPct val="90000"/>
              </a:lnSpc>
            </a:pPr>
            <a:r>
              <a:rPr lang="en-US" smtClean="0">
                <a:ea typeface="ＭＳ Ｐゴシック" pitchFamily="-107" charset="-128"/>
              </a:rPr>
              <a:t>multiplying a 2</a:t>
            </a:r>
            <a:r>
              <a:rPr lang="en-US" i="1" smtClean="0">
                <a:ea typeface="ＭＳ Ｐゴシック" pitchFamily="-107" charset="-128"/>
              </a:rPr>
              <a:t>n-bit </a:t>
            </a:r>
            <a:r>
              <a:rPr lang="en-US" smtClean="0">
                <a:ea typeface="ＭＳ Ｐゴシック" pitchFamily="-107" charset="-128"/>
              </a:rPr>
              <a:t>integer with an </a:t>
            </a:r>
            <a:r>
              <a:rPr lang="en-US" i="1" smtClean="0">
                <a:ea typeface="ＭＳ Ｐゴシック" pitchFamily="-107" charset="-128"/>
              </a:rPr>
              <a:t>n-bit </a:t>
            </a:r>
            <a:r>
              <a:rPr lang="en-US" smtClean="0">
                <a:ea typeface="ＭＳ Ｐゴシック" pitchFamily="-107" charset="-128"/>
              </a:rPr>
              <a:t>integer</a:t>
            </a:r>
          </a:p>
          <a:p>
            <a:pPr eaLnBrk="1" hangingPunct="1">
              <a:lnSpc>
                <a:spcPct val="90000"/>
              </a:lnSpc>
            </a:pPr>
            <a:r>
              <a:rPr lang="en-US" smtClean="0"/>
              <a:t>main work can be done in idle time</a:t>
            </a:r>
            <a:endParaRPr lang="en-AU" smtClean="0"/>
          </a:p>
          <a:p>
            <a:pPr eaLnBrk="1" hangingPunct="1"/>
            <a:r>
              <a:rPr lang="en-US" smtClean="0"/>
              <a:t>have using a prime modulus </a:t>
            </a:r>
            <a:r>
              <a:rPr lang="en-US" i="1" smtClean="0">
                <a:latin typeface="Courier New" pitchFamily="49" charset="0"/>
                <a:cs typeface="Courier New" pitchFamily="49" charset="0"/>
              </a:rPr>
              <a:t>p</a:t>
            </a:r>
            <a:r>
              <a:rPr lang="en-US" i="1" smtClean="0"/>
              <a:t> </a:t>
            </a:r>
            <a:endParaRPr lang="en-US" smtClean="0"/>
          </a:p>
          <a:p>
            <a:pPr lvl="1" eaLnBrk="1" hangingPunct="1"/>
            <a:r>
              <a:rPr lang="en-US" i="1" smtClean="0">
                <a:latin typeface="Courier New" pitchFamily="49" charset="0"/>
                <a:ea typeface="ＭＳ Ｐゴシック" pitchFamily="-107" charset="-128"/>
                <a:cs typeface="Courier New" pitchFamily="49" charset="0"/>
              </a:rPr>
              <a:t>p–1 </a:t>
            </a:r>
            <a:r>
              <a:rPr lang="en-US" smtClean="0">
                <a:ea typeface="ＭＳ Ｐゴシック" pitchFamily="-107" charset="-128"/>
              </a:rPr>
              <a:t>has a prime factor </a:t>
            </a:r>
            <a:r>
              <a:rPr lang="en-US" i="1" smtClean="0">
                <a:latin typeface="Courier New" pitchFamily="49" charset="0"/>
                <a:ea typeface="ＭＳ Ｐゴシック" pitchFamily="-107" charset="-128"/>
                <a:cs typeface="Courier New" pitchFamily="49" charset="0"/>
              </a:rPr>
              <a:t>q</a:t>
            </a:r>
            <a:r>
              <a:rPr lang="en-US" i="1" smtClean="0">
                <a:ea typeface="ＭＳ Ｐゴシック" pitchFamily="-107" charset="-128"/>
              </a:rPr>
              <a:t> </a:t>
            </a:r>
            <a:r>
              <a:rPr lang="en-US" smtClean="0">
                <a:ea typeface="ＭＳ Ｐゴシック" pitchFamily="-107" charset="-128"/>
              </a:rPr>
              <a:t>of appropriate size</a:t>
            </a:r>
          </a:p>
          <a:p>
            <a:pPr lvl="1" eaLnBrk="1" hangingPunct="1"/>
            <a:r>
              <a:rPr lang="en-US" smtClean="0">
                <a:ea typeface="ＭＳ Ｐゴシック" pitchFamily="-107" charset="-128"/>
              </a:rPr>
              <a:t>typically</a:t>
            </a:r>
            <a:r>
              <a:rPr lang="en-US" i="1" smtClean="0">
                <a:ea typeface="ＭＳ Ｐゴシック" pitchFamily="-107" charset="-128"/>
              </a:rPr>
              <a:t> </a:t>
            </a:r>
            <a:r>
              <a:rPr lang="en-US" sz="2400" i="1" smtClean="0">
                <a:latin typeface="Courier New" pitchFamily="49" charset="0"/>
                <a:ea typeface="ＭＳ Ｐゴシック" pitchFamily="-107" charset="-128"/>
                <a:cs typeface="Courier New" pitchFamily="49" charset="0"/>
              </a:rPr>
              <a:t>p</a:t>
            </a:r>
            <a:r>
              <a:rPr lang="en-US" i="1" smtClean="0">
                <a:ea typeface="ＭＳ Ｐゴシック" pitchFamily="-107" charset="-128"/>
              </a:rPr>
              <a:t> </a:t>
            </a:r>
            <a:r>
              <a:rPr lang="en-US" smtClean="0">
                <a:ea typeface="ＭＳ Ｐゴシック" pitchFamily="-107" charset="-128"/>
              </a:rPr>
              <a:t>1024-bit and </a:t>
            </a:r>
            <a:r>
              <a:rPr lang="en-US" sz="2400" i="1" smtClean="0">
                <a:latin typeface="Courier New" pitchFamily="49" charset="0"/>
                <a:ea typeface="ＭＳ Ｐゴシック" pitchFamily="-107" charset="-128"/>
                <a:cs typeface="Courier New" pitchFamily="49" charset="0"/>
              </a:rPr>
              <a:t>q</a:t>
            </a:r>
            <a:r>
              <a:rPr lang="en-US" smtClean="0">
                <a:ea typeface="ＭＳ Ｐゴシック" pitchFamily="-107" charset="-128"/>
              </a:rPr>
              <a:t> 160-bit 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Schnorr </a:t>
            </a:r>
            <a:r>
              <a:rPr lang="en-US" smtClean="0"/>
              <a:t>Key Setup</a:t>
            </a:r>
            <a:endParaRPr lang="en-AU" smtClean="0"/>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r>
              <a:rPr lang="en-US" smtClean="0"/>
              <a:t>choose suitable primes </a:t>
            </a:r>
            <a:r>
              <a:rPr lang="en-US" i="1" smtClean="0">
                <a:latin typeface="Courier New" pitchFamily="49" charset="0"/>
                <a:cs typeface="Courier New" pitchFamily="49" charset="0"/>
              </a:rPr>
              <a:t>p</a:t>
            </a:r>
            <a:r>
              <a:rPr lang="en-US" i="1" smtClean="0"/>
              <a:t> </a:t>
            </a:r>
            <a:r>
              <a:rPr lang="en-US" i="1" smtClean="0">
                <a:latin typeface="Courier New" pitchFamily="49" charset="0"/>
                <a:cs typeface="Courier New" pitchFamily="49" charset="0"/>
              </a:rPr>
              <a:t>, q</a:t>
            </a:r>
            <a:endParaRPr lang="en-US" smtClean="0">
              <a:latin typeface="Courier New" pitchFamily="49" charset="0"/>
              <a:cs typeface="Courier New" pitchFamily="49" charset="0"/>
            </a:endParaRPr>
          </a:p>
          <a:p>
            <a:pPr eaLnBrk="1" hangingPunct="1"/>
            <a:r>
              <a:rPr lang="en-US" smtClean="0"/>
              <a:t>choose </a:t>
            </a:r>
            <a:r>
              <a:rPr lang="en-US" i="1" smtClean="0">
                <a:latin typeface="Courier New" pitchFamily="49" charset="0"/>
                <a:cs typeface="Courier New" pitchFamily="49" charset="0"/>
              </a:rPr>
              <a:t>a</a:t>
            </a:r>
            <a:r>
              <a:rPr lang="en-US" i="1" smtClean="0"/>
              <a:t>  </a:t>
            </a:r>
            <a:r>
              <a:rPr lang="en-US" smtClean="0"/>
              <a:t>such that </a:t>
            </a:r>
            <a:r>
              <a:rPr lang="el-GR" smtClean="0">
                <a:latin typeface="Courier New" pitchFamily="49" charset="0"/>
                <a:cs typeface="Arial" pitchFamily="34" charset="0"/>
              </a:rPr>
              <a:t>a</a:t>
            </a:r>
            <a:r>
              <a:rPr lang="en-AU" baseline="60000" smtClean="0">
                <a:latin typeface="Courier New" pitchFamily="49" charset="0"/>
              </a:rPr>
              <a:t>q</a:t>
            </a:r>
            <a:r>
              <a:rPr lang="en-AU" smtClean="0">
                <a:latin typeface="Courier New" pitchFamily="49" charset="0"/>
              </a:rPr>
              <a:t> = 1 mod p</a:t>
            </a:r>
            <a:endParaRPr lang="en-US" smtClean="0"/>
          </a:p>
          <a:p>
            <a:pPr eaLnBrk="1" hangingPunct="1"/>
            <a:r>
              <a:rPr lang="en-US" smtClean="0">
                <a:latin typeface="Courier New" pitchFamily="49" charset="0"/>
                <a:cs typeface="Courier New" pitchFamily="49" charset="0"/>
              </a:rPr>
              <a:t>(a,p,q) </a:t>
            </a:r>
            <a:r>
              <a:rPr lang="en-US" smtClean="0"/>
              <a:t>are global parameters for all</a:t>
            </a:r>
          </a:p>
          <a:p>
            <a:pPr eaLnBrk="1" hangingPunct="1"/>
            <a:r>
              <a:rPr lang="en-US" smtClean="0"/>
              <a:t>each user (eg. A) generates a key</a:t>
            </a:r>
          </a:p>
          <a:p>
            <a:pPr lvl="1" eaLnBrk="1" hangingPunct="1"/>
            <a:r>
              <a:rPr lang="en-AU" smtClean="0">
                <a:ea typeface="ＭＳ Ｐゴシック" pitchFamily="-107" charset="-128"/>
              </a:rPr>
              <a:t>chooses a secret key (number): </a:t>
            </a:r>
            <a:r>
              <a:rPr lang="en-AU" smtClean="0">
                <a:latin typeface="Courier New" pitchFamily="49" charset="0"/>
                <a:ea typeface="ＭＳ Ｐゴシック" pitchFamily="-107" charset="-128"/>
                <a:cs typeface="Courier New" pitchFamily="49" charset="0"/>
              </a:rPr>
              <a:t>0 &lt; </a:t>
            </a:r>
            <a:r>
              <a:rPr lang="en-AU" smtClean="0">
                <a:latin typeface="Courier New" pitchFamily="49" charset="0"/>
                <a:ea typeface="ＭＳ Ｐゴシック" pitchFamily="-107" charset="-128"/>
              </a:rPr>
              <a:t>s</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&lt; q</a:t>
            </a:r>
            <a:r>
              <a:rPr lang="en-AU" smtClean="0">
                <a:ea typeface="ＭＳ Ｐゴシック" pitchFamily="-107" charset="-128"/>
              </a:rPr>
              <a:t> </a:t>
            </a:r>
          </a:p>
          <a:p>
            <a:pPr lvl="1" eaLnBrk="1" hangingPunct="1"/>
            <a:r>
              <a:rPr lang="en-AU" smtClean="0">
                <a:ea typeface="ＭＳ Ｐゴシック" pitchFamily="-107" charset="-128"/>
              </a:rPr>
              <a:t>compute their </a:t>
            </a:r>
            <a:r>
              <a:rPr lang="en-AU" b="1" smtClean="0">
                <a:ea typeface="ＭＳ Ｐゴシック" pitchFamily="-107" charset="-128"/>
              </a:rPr>
              <a:t>public key</a:t>
            </a:r>
            <a:r>
              <a:rPr lang="en-AU" smtClean="0">
                <a:ea typeface="ＭＳ Ｐゴシック" pitchFamily="-107" charset="-128"/>
              </a:rPr>
              <a:t>: </a:t>
            </a:r>
            <a:r>
              <a:rPr lang="en-AU" smtClean="0">
                <a:latin typeface="Courier New" pitchFamily="49" charset="0"/>
                <a:ea typeface="ＭＳ Ｐゴシック" pitchFamily="-107" charset="-128"/>
              </a:rPr>
              <a:t>v</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 </a:t>
            </a:r>
            <a:r>
              <a:rPr lang="el-GR" smtClean="0">
                <a:latin typeface="Courier New" pitchFamily="49" charset="0"/>
                <a:ea typeface="ＭＳ Ｐゴシック" pitchFamily="-107" charset="-128"/>
                <a:cs typeface="Arial" pitchFamily="34" charset="0"/>
              </a:rPr>
              <a:t>a</a:t>
            </a:r>
            <a:r>
              <a:rPr lang="en-AU" baseline="60000" smtClean="0">
                <a:latin typeface="Courier New" pitchFamily="49" charset="0"/>
                <a:ea typeface="ＭＳ Ｐゴシック" pitchFamily="-107" charset="-128"/>
              </a:rPr>
              <a:t>-s</a:t>
            </a:r>
            <a:r>
              <a:rPr lang="en-AU" sz="2000" baseline="60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mod q</a:t>
            </a:r>
          </a:p>
          <a:p>
            <a:pPr eaLnBrk="1" hangingPunct="1">
              <a:lnSpc>
                <a:spcPct val="90000"/>
              </a:lnSpc>
            </a:pPr>
            <a:endParaRPr lang="en-AU"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39825"/>
          </a:xfrm>
        </p:spPr>
        <p:txBody>
          <a:bodyPr/>
          <a:lstStyle/>
          <a:p>
            <a:pPr eaLnBrk="1" hangingPunct="1"/>
            <a:r>
              <a:rPr lang="en-AU" smtClean="0"/>
              <a:t>Schnorr </a:t>
            </a:r>
            <a:r>
              <a:rPr lang="en-US" smtClean="0"/>
              <a:t>Signature</a:t>
            </a:r>
            <a:endParaRPr lang="en-AU" smtClean="0"/>
          </a:p>
        </p:txBody>
      </p:sp>
      <p:sp>
        <p:nvSpPr>
          <p:cNvPr id="62467" name="Rectangle 3"/>
          <p:cNvSpPr>
            <a:spLocks noGrp="1" noChangeArrowheads="1"/>
          </p:cNvSpPr>
          <p:nvPr>
            <p:ph type="body" idx="1"/>
          </p:nvPr>
        </p:nvSpPr>
        <p:spPr>
          <a:xfrm>
            <a:off x="228600" y="1219200"/>
            <a:ext cx="8610600" cy="5486400"/>
          </a:xfrm>
        </p:spPr>
        <p:txBody>
          <a:bodyPr/>
          <a:lstStyle/>
          <a:p>
            <a:pPr eaLnBrk="1" hangingPunct="1"/>
            <a:r>
              <a:rPr lang="en-US" smtClean="0"/>
              <a:t>user signs message by</a:t>
            </a:r>
          </a:p>
          <a:p>
            <a:pPr lvl="1" eaLnBrk="1" hangingPunct="1"/>
            <a:r>
              <a:rPr lang="en-US" smtClean="0">
                <a:ea typeface="ＭＳ Ｐゴシック" pitchFamily="-107" charset="-128"/>
              </a:rPr>
              <a:t>choosing random </a:t>
            </a:r>
            <a:r>
              <a:rPr lang="en-US" smtClean="0">
                <a:latin typeface="Courier New" pitchFamily="49" charset="0"/>
                <a:ea typeface="ＭＳ Ｐゴシック" pitchFamily="-107" charset="-128"/>
                <a:cs typeface="Courier New" pitchFamily="49" charset="0"/>
              </a:rPr>
              <a:t>r</a:t>
            </a:r>
            <a:r>
              <a:rPr lang="en-US" smtClean="0">
                <a:ea typeface="ＭＳ Ｐゴシック" pitchFamily="-107" charset="-128"/>
              </a:rPr>
              <a:t> with </a:t>
            </a:r>
            <a:r>
              <a:rPr lang="en-US" smtClean="0">
                <a:latin typeface="Courier New" pitchFamily="49" charset="0"/>
                <a:ea typeface="ＭＳ Ｐゴシック" pitchFamily="-107" charset="-128"/>
                <a:cs typeface="Courier New" pitchFamily="49" charset="0"/>
              </a:rPr>
              <a:t>0&lt;r&lt;q </a:t>
            </a:r>
            <a:r>
              <a:rPr lang="en-US" smtClean="0">
                <a:ea typeface="ＭＳ Ｐゴシック" pitchFamily="-107" charset="-128"/>
              </a:rPr>
              <a:t>and computing </a:t>
            </a:r>
            <a:r>
              <a:rPr lang="en-US" smtClean="0">
                <a:latin typeface="Courier New" pitchFamily="49" charset="0"/>
                <a:ea typeface="ＭＳ Ｐゴシック" pitchFamily="-107" charset="-128"/>
                <a:cs typeface="Courier New" pitchFamily="49" charset="0"/>
              </a:rPr>
              <a:t>x = a</a:t>
            </a:r>
            <a:r>
              <a:rPr lang="en-US" baseline="30000" smtClean="0">
                <a:latin typeface="Courier New" pitchFamily="49" charset="0"/>
                <a:ea typeface="ＭＳ Ｐゴシック" pitchFamily="-107" charset="-128"/>
                <a:cs typeface="Courier New" pitchFamily="49" charset="0"/>
              </a:rPr>
              <a:t>r</a:t>
            </a:r>
            <a:r>
              <a:rPr lang="en-US" smtClean="0">
                <a:latin typeface="Courier New" pitchFamily="49" charset="0"/>
                <a:ea typeface="ＭＳ Ｐゴシック" pitchFamily="-107" charset="-128"/>
                <a:cs typeface="Courier New" pitchFamily="49" charset="0"/>
              </a:rPr>
              <a:t> mod p</a:t>
            </a:r>
          </a:p>
          <a:p>
            <a:pPr lvl="1" eaLnBrk="1" hangingPunct="1"/>
            <a:r>
              <a:rPr lang="en-US" smtClean="0">
                <a:ea typeface="ＭＳ Ｐゴシック" pitchFamily="-107" charset="-128"/>
              </a:rPr>
              <a:t>concatenate message with </a:t>
            </a:r>
            <a:r>
              <a:rPr lang="en-US" smtClean="0">
                <a:latin typeface="Courier New" pitchFamily="49" charset="0"/>
                <a:ea typeface="ＭＳ Ｐゴシック" pitchFamily="-107" charset="-128"/>
                <a:cs typeface="Courier New" pitchFamily="49" charset="0"/>
              </a:rPr>
              <a:t>x</a:t>
            </a:r>
            <a:r>
              <a:rPr lang="en-US" smtClean="0">
                <a:ea typeface="ＭＳ Ｐゴシック" pitchFamily="-107" charset="-128"/>
              </a:rPr>
              <a:t> and hash result to computing: </a:t>
            </a:r>
            <a:r>
              <a:rPr lang="en-US" smtClean="0">
                <a:latin typeface="Courier New" pitchFamily="49" charset="0"/>
                <a:ea typeface="ＭＳ Ｐゴシック" pitchFamily="-107" charset="-128"/>
                <a:cs typeface="Courier New" pitchFamily="49" charset="0"/>
              </a:rPr>
              <a:t>e = H(M || x)   </a:t>
            </a:r>
          </a:p>
          <a:p>
            <a:pPr lvl="1" eaLnBrk="1" hangingPunct="1"/>
            <a:r>
              <a:rPr lang="en-US" smtClean="0">
                <a:ea typeface="ＭＳ Ｐゴシック" pitchFamily="-107" charset="-128"/>
              </a:rPr>
              <a:t>computing: </a:t>
            </a:r>
            <a:r>
              <a:rPr lang="en-US" smtClean="0">
                <a:latin typeface="Courier New" pitchFamily="49" charset="0"/>
                <a:ea typeface="ＭＳ Ｐゴシック" pitchFamily="-107" charset="-128"/>
                <a:cs typeface="Courier New" pitchFamily="49" charset="0"/>
              </a:rPr>
              <a:t>y = (r + se) mod q </a:t>
            </a:r>
          </a:p>
          <a:p>
            <a:pPr lvl="1" eaLnBrk="1" hangingPunct="1"/>
            <a:r>
              <a:rPr lang="en-US" smtClean="0">
                <a:ea typeface="ＭＳ Ｐゴシック" pitchFamily="-107" charset="-128"/>
              </a:rPr>
              <a:t>signature is pair </a:t>
            </a:r>
            <a:r>
              <a:rPr lang="en-US" smtClean="0">
                <a:latin typeface="Courier New" pitchFamily="49" charset="0"/>
                <a:ea typeface="ＭＳ Ｐゴシック" pitchFamily="-107" charset="-128"/>
                <a:cs typeface="Courier New" pitchFamily="49" charset="0"/>
              </a:rPr>
              <a:t>(e, y)</a:t>
            </a:r>
          </a:p>
          <a:p>
            <a:pPr eaLnBrk="1" hangingPunct="1"/>
            <a:r>
              <a:rPr lang="en-US" sz="2800" smtClean="0"/>
              <a:t>any other user can verify the signature as follows:   </a:t>
            </a:r>
          </a:p>
          <a:p>
            <a:pPr lvl="1" eaLnBrk="1" hangingPunct="1"/>
            <a:r>
              <a:rPr lang="en-US" smtClean="0">
                <a:ea typeface="ＭＳ Ｐゴシック" pitchFamily="-107" charset="-128"/>
              </a:rPr>
              <a:t>computing: </a:t>
            </a:r>
            <a:r>
              <a:rPr lang="en-US" smtClean="0">
                <a:latin typeface="Courier New" pitchFamily="49" charset="0"/>
                <a:ea typeface="ＭＳ Ｐゴシック" pitchFamily="-107" charset="-128"/>
                <a:cs typeface="Courier New" pitchFamily="49" charset="0"/>
              </a:rPr>
              <a:t>x' = a</a:t>
            </a:r>
            <a:r>
              <a:rPr lang="en-US" baseline="30000" smtClean="0">
                <a:latin typeface="Courier New" pitchFamily="49" charset="0"/>
                <a:ea typeface="ＭＳ Ｐゴシック" pitchFamily="-107" charset="-128"/>
                <a:cs typeface="Courier New" pitchFamily="49" charset="0"/>
              </a:rPr>
              <a:t>y</a:t>
            </a:r>
            <a:r>
              <a:rPr lang="en-US" smtClean="0">
                <a:latin typeface="Courier New" pitchFamily="49" charset="0"/>
                <a:ea typeface="ＭＳ Ｐゴシック" pitchFamily="-107" charset="-128"/>
                <a:cs typeface="Courier New" pitchFamily="49" charset="0"/>
              </a:rPr>
              <a:t>v</a:t>
            </a:r>
            <a:r>
              <a:rPr lang="en-US" baseline="30000" smtClean="0">
                <a:latin typeface="Courier New" pitchFamily="49" charset="0"/>
                <a:ea typeface="ＭＳ Ｐゴシック" pitchFamily="-107" charset="-128"/>
                <a:cs typeface="Courier New" pitchFamily="49" charset="0"/>
              </a:rPr>
              <a:t>e</a:t>
            </a:r>
            <a:r>
              <a:rPr lang="en-US" smtClean="0">
                <a:latin typeface="Courier New" pitchFamily="49" charset="0"/>
                <a:ea typeface="ＭＳ Ｐゴシック" pitchFamily="-107" charset="-128"/>
                <a:cs typeface="Courier New" pitchFamily="49" charset="0"/>
              </a:rPr>
              <a:t> mod p   </a:t>
            </a:r>
          </a:p>
          <a:p>
            <a:pPr lvl="1" eaLnBrk="1" hangingPunct="1"/>
            <a:r>
              <a:rPr lang="en-US" smtClean="0">
                <a:ea typeface="ＭＳ Ｐゴシック" pitchFamily="-107" charset="-128"/>
              </a:rPr>
              <a:t>verifying that: </a:t>
            </a:r>
            <a:r>
              <a:rPr lang="en-US" smtClean="0">
                <a:latin typeface="Courier New" pitchFamily="49" charset="0"/>
                <a:ea typeface="ＭＳ Ｐゴシック" pitchFamily="-107" charset="-128"/>
                <a:cs typeface="Courier New" pitchFamily="49" charset="0"/>
              </a:rPr>
              <a:t>e = H(M || x’)  </a:t>
            </a:r>
          </a:p>
          <a:p>
            <a:pPr eaLnBrk="1" hangingPunct="1">
              <a:lnSpc>
                <a:spcPct val="90000"/>
              </a:lnSpc>
            </a:pPr>
            <a:endParaRPr lang="en-AU"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sz="4000"/>
              <a:t>Digital Signature </a:t>
            </a:r>
            <a:r>
              <a:rPr lang="en-US" sz="4000"/>
              <a:t>Standard </a:t>
            </a:r>
            <a:r>
              <a:rPr lang="en-AU" sz="4000"/>
              <a:t>(DSS)</a:t>
            </a:r>
          </a:p>
        </p:txBody>
      </p:sp>
      <p:sp>
        <p:nvSpPr>
          <p:cNvPr id="64515" name="Rectangle 3"/>
          <p:cNvSpPr>
            <a:spLocks noGrp="1" noChangeArrowheads="1"/>
          </p:cNvSpPr>
          <p:nvPr>
            <p:ph type="body" idx="1"/>
          </p:nvPr>
        </p:nvSpPr>
        <p:spPr>
          <a:xfrm>
            <a:off x="457200" y="1524000"/>
            <a:ext cx="8229600" cy="4800600"/>
          </a:xfrm>
        </p:spPr>
        <p:txBody>
          <a:bodyPr/>
          <a:lstStyle/>
          <a:p>
            <a:pPr eaLnBrk="1" hangingPunct="1">
              <a:lnSpc>
                <a:spcPct val="90000"/>
              </a:lnSpc>
            </a:pPr>
            <a:r>
              <a:rPr lang="en-AU" sz="2800" smtClean="0"/>
              <a:t>US Govt approved signature scheme</a:t>
            </a:r>
          </a:p>
          <a:p>
            <a:pPr eaLnBrk="1" hangingPunct="1">
              <a:lnSpc>
                <a:spcPct val="90000"/>
              </a:lnSpc>
            </a:pPr>
            <a:r>
              <a:rPr lang="en-AU" sz="2800" smtClean="0"/>
              <a:t>designed by NIST &amp; NSA in early 90's </a:t>
            </a:r>
          </a:p>
          <a:p>
            <a:pPr eaLnBrk="1" hangingPunct="1">
              <a:lnSpc>
                <a:spcPct val="90000"/>
              </a:lnSpc>
            </a:pPr>
            <a:r>
              <a:rPr lang="en-AU" sz="2800" smtClean="0"/>
              <a:t>published as FIPS-186 in 1991</a:t>
            </a:r>
          </a:p>
          <a:p>
            <a:pPr eaLnBrk="1" hangingPunct="1">
              <a:lnSpc>
                <a:spcPct val="90000"/>
              </a:lnSpc>
            </a:pPr>
            <a:r>
              <a:rPr lang="en-AU" sz="2800" smtClean="0"/>
              <a:t>revised in 1993, 1996 &amp; then 2000</a:t>
            </a:r>
          </a:p>
          <a:p>
            <a:pPr eaLnBrk="1" hangingPunct="1">
              <a:lnSpc>
                <a:spcPct val="90000"/>
              </a:lnSpc>
            </a:pPr>
            <a:r>
              <a:rPr lang="en-AU" sz="2800" smtClean="0"/>
              <a:t>uses the SHA hash algorithm </a:t>
            </a:r>
          </a:p>
          <a:p>
            <a:pPr eaLnBrk="1" hangingPunct="1">
              <a:lnSpc>
                <a:spcPct val="90000"/>
              </a:lnSpc>
            </a:pPr>
            <a:r>
              <a:rPr lang="en-AU" sz="2800" smtClean="0"/>
              <a:t>DSS is the standard, DSA is the algorithm</a:t>
            </a:r>
          </a:p>
          <a:p>
            <a:pPr eaLnBrk="1" hangingPunct="1">
              <a:lnSpc>
                <a:spcPct val="90000"/>
              </a:lnSpc>
            </a:pPr>
            <a:r>
              <a:rPr lang="en-AU" sz="2800" smtClean="0"/>
              <a:t>FIPS 186-2 (2000) includes alternative RSA &amp; elliptic curve signature variants</a:t>
            </a:r>
          </a:p>
          <a:p>
            <a:pPr eaLnBrk="1" hangingPunct="1">
              <a:lnSpc>
                <a:spcPct val="90000"/>
              </a:lnSpc>
            </a:pPr>
            <a:r>
              <a:rPr lang="en-AU" sz="2800" smtClean="0"/>
              <a:t>DSA is digital signature only unlike RSA</a:t>
            </a:r>
          </a:p>
          <a:p>
            <a:pPr eaLnBrk="1" hangingPunct="1">
              <a:lnSpc>
                <a:spcPct val="90000"/>
              </a:lnSpc>
            </a:pPr>
            <a:r>
              <a:rPr lang="en-AU" sz="2800" smtClean="0"/>
              <a:t>is </a:t>
            </a:r>
            <a:r>
              <a:rPr lang="en-US" sz="2800" smtClean="0"/>
              <a:t>a public-key technique</a:t>
            </a:r>
            <a:endParaRPr lang="en-AU" sz="2800" smtClean="0"/>
          </a:p>
          <a:p>
            <a:pPr eaLnBrk="1" hangingPunct="1">
              <a:lnSpc>
                <a:spcPct val="90000"/>
              </a:lnSpc>
              <a:buFont typeface="Wingdings" pitchFamily="2" charset="2"/>
              <a:buNone/>
            </a:pPr>
            <a:endParaRPr lang="en-AU"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smtClean="0"/>
              <a:t>DSS vs RSA Signatures</a:t>
            </a:r>
          </a:p>
        </p:txBody>
      </p:sp>
      <p:pic>
        <p:nvPicPr>
          <p:cNvPr id="46083" name="Picture 3"/>
          <p:cNvPicPr>
            <a:picLocks noChangeAspect="1"/>
          </p:cNvPicPr>
          <p:nvPr/>
        </p:nvPicPr>
        <p:blipFill>
          <a:blip r:embed="rId3"/>
          <a:srcRect/>
          <a:stretch>
            <a:fillRect/>
          </a:stretch>
        </p:blipFill>
        <p:spPr bwMode="auto">
          <a:xfrm>
            <a:off x="609600" y="1295400"/>
            <a:ext cx="8051800"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AU" sz="4000"/>
              <a:t>Digital Signature </a:t>
            </a:r>
            <a:r>
              <a:rPr lang="en-US" sz="4000"/>
              <a:t>Algorithm </a:t>
            </a:r>
            <a:r>
              <a:rPr lang="en-AU" sz="4000"/>
              <a:t>(DSA)</a:t>
            </a:r>
          </a:p>
        </p:txBody>
      </p:sp>
      <p:sp>
        <p:nvSpPr>
          <p:cNvPr id="88067" name="Rectangle 3"/>
          <p:cNvSpPr>
            <a:spLocks noGrp="1" noChangeArrowheads="1"/>
          </p:cNvSpPr>
          <p:nvPr>
            <p:ph type="body" idx="1"/>
          </p:nvPr>
        </p:nvSpPr>
        <p:spPr>
          <a:xfrm>
            <a:off x="457200" y="1676400"/>
            <a:ext cx="8229600" cy="4724400"/>
          </a:xfrm>
        </p:spPr>
        <p:txBody>
          <a:bodyPr/>
          <a:lstStyle/>
          <a:p>
            <a:pPr eaLnBrk="1" hangingPunct="1">
              <a:buFont typeface="Wingdings" pitchFamily="-107" charset="2"/>
              <a:buChar char="Ø"/>
              <a:defRPr/>
            </a:pPr>
            <a:r>
              <a:rPr lang="en-AU"/>
              <a:t>creates a 320 bit signature</a:t>
            </a:r>
          </a:p>
          <a:p>
            <a:pPr eaLnBrk="1" hangingPunct="1">
              <a:buFont typeface="Wingdings" pitchFamily="-107" charset="2"/>
              <a:buChar char="Ø"/>
              <a:defRPr/>
            </a:pPr>
            <a:r>
              <a:rPr lang="en-AU"/>
              <a:t>with 512-1024 bit security</a:t>
            </a:r>
          </a:p>
          <a:p>
            <a:pPr eaLnBrk="1" hangingPunct="1">
              <a:buFont typeface="Wingdings" pitchFamily="-107" charset="2"/>
              <a:buChar char="Ø"/>
              <a:defRPr/>
            </a:pPr>
            <a:r>
              <a:rPr lang="en-AU"/>
              <a:t>smaller and faster than RSA</a:t>
            </a:r>
          </a:p>
          <a:p>
            <a:pPr eaLnBrk="1" hangingPunct="1">
              <a:buFont typeface="Wingdings" pitchFamily="-107" charset="2"/>
              <a:buChar char="Ø"/>
              <a:defRPr/>
            </a:pPr>
            <a:r>
              <a:rPr lang="en-AU"/>
              <a:t>a digital signature scheme only</a:t>
            </a:r>
          </a:p>
          <a:p>
            <a:pPr eaLnBrk="1" hangingPunct="1">
              <a:buFont typeface="Wingdings" pitchFamily="-107" charset="2"/>
              <a:buChar char="Ø"/>
              <a:defRPr/>
            </a:pPr>
            <a:r>
              <a:rPr lang="en-AU"/>
              <a:t>security depends on difficulty of computing discrete logarithms</a:t>
            </a:r>
          </a:p>
          <a:p>
            <a:pPr eaLnBrk="1" hangingPunct="1">
              <a:buFont typeface="Wingdings" pitchFamily="-107" charset="2"/>
              <a:buChar char="Ø"/>
              <a:defRPr/>
            </a:pPr>
            <a:r>
              <a:rPr lang="en-AU"/>
              <a:t>variant of ElGamal &amp; Schnorr schemes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DSA Key Generation</a:t>
            </a:r>
          </a:p>
        </p:txBody>
      </p:sp>
      <p:sp>
        <p:nvSpPr>
          <p:cNvPr id="66563" name="Rectangle 3"/>
          <p:cNvSpPr>
            <a:spLocks noGrp="1" noChangeArrowheads="1"/>
          </p:cNvSpPr>
          <p:nvPr>
            <p:ph type="body" idx="1"/>
          </p:nvPr>
        </p:nvSpPr>
        <p:spPr>
          <a:xfrm>
            <a:off x="457200" y="1676400"/>
            <a:ext cx="8229600" cy="4876800"/>
          </a:xfrm>
        </p:spPr>
        <p:txBody>
          <a:bodyPr/>
          <a:lstStyle/>
          <a:p>
            <a:pPr eaLnBrk="1" hangingPunct="1"/>
            <a:r>
              <a:rPr lang="en-AU" sz="2800" smtClean="0"/>
              <a:t>have shared global public key values (p,q,g): </a:t>
            </a:r>
          </a:p>
          <a:p>
            <a:pPr lvl="1" eaLnBrk="1" hangingPunct="1"/>
            <a:r>
              <a:rPr lang="en-AU" sz="2400" smtClean="0">
                <a:ea typeface="ＭＳ Ｐゴシック" pitchFamily="-107" charset="-128"/>
              </a:rPr>
              <a:t>choose 160-bit prime number  q</a:t>
            </a:r>
          </a:p>
          <a:p>
            <a:pPr lvl="1" eaLnBrk="1" hangingPunct="1"/>
            <a:r>
              <a:rPr lang="en-AU" sz="2400" smtClean="0">
                <a:ea typeface="ＭＳ Ｐゴシック" pitchFamily="-107" charset="-128"/>
              </a:rPr>
              <a:t>choose a large prime p with </a:t>
            </a:r>
            <a:r>
              <a:rPr lang="en-AU" sz="2400" smtClean="0">
                <a:latin typeface="Courier New" pitchFamily="49" charset="0"/>
                <a:ea typeface="ＭＳ Ｐゴシック" pitchFamily="-107" charset="-128"/>
              </a:rPr>
              <a:t>2</a:t>
            </a:r>
            <a:r>
              <a:rPr lang="en-AU" sz="2400" baseline="30000" smtClean="0">
                <a:latin typeface="Courier New" pitchFamily="49" charset="0"/>
                <a:ea typeface="ＭＳ Ｐゴシック" pitchFamily="-107" charset="-128"/>
              </a:rPr>
              <a:t>L-1</a:t>
            </a:r>
            <a:r>
              <a:rPr lang="en-AU" sz="2400" smtClean="0">
                <a:ea typeface="ＭＳ Ｐゴシック" pitchFamily="-107" charset="-128"/>
              </a:rPr>
              <a:t> </a:t>
            </a:r>
            <a:r>
              <a:rPr lang="en-AU" sz="2400" smtClean="0">
                <a:latin typeface="Courier New" pitchFamily="49" charset="0"/>
                <a:ea typeface="ＭＳ Ｐゴシック" pitchFamily="-107" charset="-128"/>
              </a:rPr>
              <a:t>&lt;</a:t>
            </a:r>
            <a:r>
              <a:rPr lang="en-AU" sz="2400" smtClean="0">
                <a:ea typeface="ＭＳ Ｐゴシック" pitchFamily="-107" charset="-128"/>
              </a:rPr>
              <a:t> </a:t>
            </a:r>
            <a:r>
              <a:rPr lang="en-AU" sz="2400" smtClean="0">
                <a:latin typeface="Courier New" pitchFamily="49" charset="0"/>
                <a:ea typeface="ＭＳ Ｐゴシック" pitchFamily="-107" charset="-128"/>
              </a:rPr>
              <a:t>p &lt; 2</a:t>
            </a:r>
            <a:r>
              <a:rPr lang="en-AU" sz="2400" baseline="30000" smtClean="0">
                <a:latin typeface="Courier New" pitchFamily="49" charset="0"/>
                <a:ea typeface="ＭＳ Ｐゴシック" pitchFamily="-107" charset="-128"/>
              </a:rPr>
              <a:t>L</a:t>
            </a:r>
            <a:r>
              <a:rPr lang="en-AU" sz="2400" smtClean="0">
                <a:ea typeface="ＭＳ Ｐゴシック" pitchFamily="-107" charset="-128"/>
              </a:rPr>
              <a:t> </a:t>
            </a:r>
          </a:p>
          <a:p>
            <a:pPr lvl="2" eaLnBrk="1" hangingPunct="1"/>
            <a:r>
              <a:rPr lang="en-AU" sz="2000" smtClean="0">
                <a:ea typeface="ＭＳ Ｐゴシック" pitchFamily="-107" charset="-128"/>
              </a:rPr>
              <a:t>where L= 512 to 1024 bits and is a multiple of 64</a:t>
            </a:r>
          </a:p>
          <a:p>
            <a:pPr lvl="2" eaLnBrk="1" hangingPunct="1"/>
            <a:r>
              <a:rPr lang="en-AU" sz="2000" smtClean="0">
                <a:ea typeface="ＭＳ Ｐゴシック" pitchFamily="-107" charset="-128"/>
              </a:rPr>
              <a:t>such that q is a 160 bit prime divisor of </a:t>
            </a:r>
            <a:r>
              <a:rPr lang="en-AU" sz="2000" smtClean="0">
                <a:latin typeface="Courier New" pitchFamily="49" charset="0"/>
                <a:ea typeface="ＭＳ Ｐゴシック" pitchFamily="-107" charset="-128"/>
              </a:rPr>
              <a:t>(p-1)</a:t>
            </a:r>
            <a:endParaRPr lang="en-AU" sz="2000" smtClean="0">
              <a:ea typeface="ＭＳ Ｐゴシック" pitchFamily="-107" charset="-128"/>
            </a:endParaRPr>
          </a:p>
          <a:p>
            <a:pPr lvl="1" eaLnBrk="1" hangingPunct="1"/>
            <a:r>
              <a:rPr lang="en-AU" sz="2400" smtClean="0">
                <a:ea typeface="ＭＳ Ｐゴシック" pitchFamily="-107" charset="-128"/>
              </a:rPr>
              <a:t>choose </a:t>
            </a:r>
            <a:r>
              <a:rPr lang="en-AU" sz="2400" smtClean="0">
                <a:latin typeface="Courier New" pitchFamily="49" charset="0"/>
                <a:ea typeface="ＭＳ Ｐゴシック" pitchFamily="-107" charset="-128"/>
              </a:rPr>
              <a:t>g = h</a:t>
            </a:r>
            <a:r>
              <a:rPr lang="en-AU" sz="2400" baseline="30000" smtClean="0">
                <a:latin typeface="Courier New" pitchFamily="49" charset="0"/>
                <a:ea typeface="ＭＳ Ｐゴシック" pitchFamily="-107" charset="-128"/>
              </a:rPr>
              <a:t>(p-1)/q</a:t>
            </a:r>
            <a:r>
              <a:rPr lang="en-AU" sz="2400" smtClean="0">
                <a:ea typeface="ＭＳ Ｐゴシック" pitchFamily="-107" charset="-128"/>
              </a:rPr>
              <a:t> </a:t>
            </a:r>
          </a:p>
          <a:p>
            <a:pPr lvl="2" eaLnBrk="1" hangingPunct="1"/>
            <a:r>
              <a:rPr lang="en-AU" sz="2000" smtClean="0">
                <a:ea typeface="ＭＳ Ｐゴシック" pitchFamily="-107" charset="-128"/>
              </a:rPr>
              <a:t>where  </a:t>
            </a:r>
            <a:r>
              <a:rPr lang="en-AU" sz="2000" smtClean="0">
                <a:latin typeface="Courier New" pitchFamily="49" charset="0"/>
                <a:ea typeface="ＭＳ Ｐゴシック" pitchFamily="-107" charset="-128"/>
              </a:rPr>
              <a:t>1&lt;h&lt;p-1 </a:t>
            </a:r>
            <a:r>
              <a:rPr lang="en-AU" sz="2000" smtClean="0">
                <a:ea typeface="ＭＳ Ｐゴシック" pitchFamily="-107" charset="-128"/>
              </a:rPr>
              <a:t>and</a:t>
            </a:r>
            <a:r>
              <a:rPr lang="en-AU" sz="2000" smtClean="0">
                <a:latin typeface="Courier New" pitchFamily="49" charset="0"/>
                <a:ea typeface="ＭＳ Ｐゴシック" pitchFamily="-107" charset="-128"/>
              </a:rPr>
              <a:t> h</a:t>
            </a:r>
            <a:r>
              <a:rPr lang="en-AU" sz="2000" baseline="30000" smtClean="0">
                <a:latin typeface="Courier New" pitchFamily="49" charset="0"/>
                <a:ea typeface="ＭＳ Ｐゴシック" pitchFamily="-107" charset="-128"/>
              </a:rPr>
              <a:t>(p-1)/q </a:t>
            </a:r>
            <a:r>
              <a:rPr lang="en-AU" sz="2000" smtClean="0">
                <a:latin typeface="Courier New" pitchFamily="49" charset="0"/>
                <a:ea typeface="ＭＳ Ｐゴシック" pitchFamily="-107" charset="-128"/>
              </a:rPr>
              <a:t>mod p &gt; 1</a:t>
            </a:r>
            <a:r>
              <a:rPr lang="en-AU" sz="2000" smtClean="0">
                <a:ea typeface="ＭＳ Ｐゴシック" pitchFamily="-107" charset="-128"/>
              </a:rPr>
              <a:t> </a:t>
            </a:r>
          </a:p>
          <a:p>
            <a:pPr eaLnBrk="1" hangingPunct="1"/>
            <a:r>
              <a:rPr lang="en-AU" sz="2800" smtClean="0"/>
              <a:t>users choose private &amp; compute public key: </a:t>
            </a:r>
          </a:p>
          <a:p>
            <a:pPr lvl="1" eaLnBrk="1" hangingPunct="1"/>
            <a:r>
              <a:rPr lang="en-AU" sz="2400" smtClean="0">
                <a:ea typeface="ＭＳ Ｐゴシック" pitchFamily="-107" charset="-128"/>
              </a:rPr>
              <a:t>choose random private key:  </a:t>
            </a:r>
            <a:r>
              <a:rPr lang="en-AU" sz="2400" smtClean="0">
                <a:latin typeface="Courier New" pitchFamily="49" charset="0"/>
                <a:ea typeface="ＭＳ Ｐゴシック" pitchFamily="-107" charset="-128"/>
              </a:rPr>
              <a:t>x&lt;q</a:t>
            </a:r>
            <a:r>
              <a:rPr lang="en-AU" sz="2400" smtClean="0">
                <a:ea typeface="ＭＳ Ｐゴシック" pitchFamily="-107" charset="-128"/>
              </a:rPr>
              <a:t> </a:t>
            </a:r>
          </a:p>
          <a:p>
            <a:pPr lvl="1" eaLnBrk="1" hangingPunct="1"/>
            <a:r>
              <a:rPr lang="en-AU" sz="2400" smtClean="0">
                <a:ea typeface="ＭＳ Ｐゴシック" pitchFamily="-107" charset="-128"/>
              </a:rPr>
              <a:t>compute public key: </a:t>
            </a:r>
            <a:r>
              <a:rPr lang="en-AU" sz="2400" smtClean="0">
                <a:latin typeface="Courier New" pitchFamily="49" charset="0"/>
                <a:ea typeface="ＭＳ Ｐゴシック" pitchFamily="-107" charset="-128"/>
              </a:rPr>
              <a:t>y = g</a:t>
            </a:r>
            <a:r>
              <a:rPr lang="en-AU" sz="2400" baseline="30000" smtClean="0">
                <a:latin typeface="Courier New" pitchFamily="49" charset="0"/>
                <a:ea typeface="ＭＳ Ｐゴシック" pitchFamily="-107" charset="-128"/>
              </a:rPr>
              <a:t>x </a:t>
            </a:r>
            <a:r>
              <a:rPr lang="en-AU" sz="2400" smtClean="0">
                <a:latin typeface="Courier New" pitchFamily="49" charset="0"/>
                <a:ea typeface="ＭＳ Ｐゴシック" pitchFamily="-107" charset="-128"/>
              </a:rPr>
              <a:t>mod p</a:t>
            </a:r>
            <a:endParaRPr lang="en-AU" sz="2400" smtClean="0">
              <a:ea typeface="ＭＳ Ｐゴシック" pitchFamily="-107"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t>DSA Signature Creation</a:t>
            </a:r>
          </a:p>
        </p:txBody>
      </p:sp>
      <p:sp>
        <p:nvSpPr>
          <p:cNvPr id="67587" name="Rectangle 3"/>
          <p:cNvSpPr>
            <a:spLocks noGrp="1" noChangeArrowheads="1"/>
          </p:cNvSpPr>
          <p:nvPr>
            <p:ph type="body" idx="1"/>
          </p:nvPr>
        </p:nvSpPr>
        <p:spPr/>
        <p:txBody>
          <a:bodyPr/>
          <a:lstStyle/>
          <a:p>
            <a:pPr eaLnBrk="1" hangingPunct="1">
              <a:buFont typeface="Wingdings" pitchFamily="-107" charset="2"/>
              <a:buChar char="Ø"/>
              <a:defRPr/>
            </a:pPr>
            <a:r>
              <a:rPr lang="en-AU"/>
              <a:t>to </a:t>
            </a:r>
            <a:r>
              <a:rPr lang="en-AU" b="1"/>
              <a:t>sign</a:t>
            </a:r>
            <a:r>
              <a:rPr lang="en-AU"/>
              <a:t> a message </a:t>
            </a:r>
            <a:r>
              <a:rPr lang="en-AU">
                <a:latin typeface="Courier New" pitchFamily="-107" charset="0"/>
              </a:rPr>
              <a:t>M</a:t>
            </a:r>
            <a:r>
              <a:rPr lang="en-AU"/>
              <a:t> the sender:</a:t>
            </a:r>
          </a:p>
          <a:p>
            <a:pPr lvl="1" eaLnBrk="1" hangingPunct="1">
              <a:buFont typeface="Wingdings" pitchFamily="-107" charset="2"/>
              <a:buChar char="l"/>
              <a:defRPr/>
            </a:pPr>
            <a:r>
              <a:rPr lang="en-AU">
                <a:ea typeface="ＭＳ Ｐゴシック" pitchFamily="-107" charset="-128"/>
              </a:rPr>
              <a:t>generates a random signature key </a:t>
            </a:r>
            <a:r>
              <a:rPr lang="en-AU">
                <a:latin typeface="Courier New" pitchFamily="-107" charset="0"/>
                <a:ea typeface="ＭＳ Ｐゴシック" pitchFamily="-107" charset="-128"/>
              </a:rPr>
              <a:t>k, k&lt;q</a:t>
            </a:r>
            <a:r>
              <a:rPr lang="en-AU">
                <a:ea typeface="ＭＳ Ｐゴシック" pitchFamily="-107" charset="-128"/>
              </a:rPr>
              <a:t> </a:t>
            </a:r>
          </a:p>
          <a:p>
            <a:pPr lvl="1" eaLnBrk="1" hangingPunct="1">
              <a:buFont typeface="Wingdings" pitchFamily="-107" charset="2"/>
              <a:buChar char="l"/>
              <a:defRPr/>
            </a:pPr>
            <a:r>
              <a:rPr lang="en-US">
                <a:ea typeface="ＭＳ Ｐゴシック" pitchFamily="-107" charset="-128"/>
              </a:rPr>
              <a:t>nb. </a:t>
            </a:r>
            <a:r>
              <a:rPr lang="en-AU">
                <a:latin typeface="Courier New" pitchFamily="-107" charset="0"/>
                <a:ea typeface="ＭＳ Ｐゴシック" pitchFamily="-107" charset="-128"/>
              </a:rPr>
              <a:t>k</a:t>
            </a:r>
            <a:r>
              <a:rPr lang="en-US">
                <a:ea typeface="ＭＳ Ｐゴシック" pitchFamily="-107" charset="-128"/>
              </a:rPr>
              <a:t> must be random, be destroyed after use, and never be reused</a:t>
            </a:r>
            <a:endParaRPr lang="en-AU">
              <a:ea typeface="ＭＳ Ｐゴシック" pitchFamily="-107" charset="-128"/>
            </a:endParaRPr>
          </a:p>
          <a:p>
            <a:pPr eaLnBrk="1" hangingPunct="1">
              <a:buFont typeface="Wingdings" pitchFamily="-107" charset="2"/>
              <a:buChar char="Ø"/>
              <a:defRPr/>
            </a:pPr>
            <a:r>
              <a:rPr lang="en-AU"/>
              <a:t>then computes signature pair: </a:t>
            </a:r>
          </a:p>
          <a:p>
            <a:pPr lvl="1" eaLnBrk="1" hangingPunct="1">
              <a:buFont typeface="Wingdings" pitchFamily="-107" charset="2"/>
              <a:buNone/>
              <a:defRPr/>
            </a:pPr>
            <a:r>
              <a:rPr lang="en-AU">
                <a:latin typeface="Courier New" pitchFamily="-107" charset="0"/>
                <a:ea typeface="ＭＳ Ｐゴシック" pitchFamily="-107" charset="-128"/>
              </a:rPr>
              <a:t>r = (g</a:t>
            </a:r>
            <a:r>
              <a:rPr lang="en-AU" baseline="30000">
                <a:latin typeface="Courier New" pitchFamily="-107" charset="0"/>
                <a:ea typeface="ＭＳ Ｐゴシック" pitchFamily="-107" charset="-128"/>
              </a:rPr>
              <a:t>k</a:t>
            </a:r>
            <a:r>
              <a:rPr lang="en-AU">
                <a:latin typeface="Courier New" pitchFamily="-107" charset="0"/>
                <a:ea typeface="ＭＳ Ｐゴシック" pitchFamily="-107" charset="-128"/>
              </a:rPr>
              <a:t> mod p)mod q </a:t>
            </a:r>
          </a:p>
          <a:p>
            <a:pPr lvl="1" eaLnBrk="1" hangingPunct="1">
              <a:buFont typeface="Wingdings" pitchFamily="-107" charset="2"/>
              <a:buNone/>
              <a:defRPr/>
            </a:pPr>
            <a:r>
              <a:rPr lang="en-AU">
                <a:latin typeface="Courier New" pitchFamily="-107" charset="0"/>
                <a:ea typeface="ＭＳ Ｐゴシック" pitchFamily="-107" charset="-128"/>
              </a:rPr>
              <a:t>s = [k</a:t>
            </a:r>
            <a:r>
              <a:rPr lang="en-AU" baseline="30000">
                <a:latin typeface="Courier New" pitchFamily="-107" charset="0"/>
                <a:ea typeface="ＭＳ Ｐゴシック" pitchFamily="-107" charset="-128"/>
              </a:rPr>
              <a:t>-1</a:t>
            </a:r>
            <a:r>
              <a:rPr lang="en-AU">
                <a:latin typeface="Courier New" pitchFamily="-107" charset="0"/>
                <a:ea typeface="ＭＳ Ｐゴシック" pitchFamily="-107" charset="-128"/>
              </a:rPr>
              <a:t>(H(M)+ xr)] mod q</a:t>
            </a:r>
            <a:endParaRPr lang="en-AU">
              <a:ea typeface="ＭＳ Ｐゴシック" pitchFamily="-107" charset="-128"/>
            </a:endParaRPr>
          </a:p>
          <a:p>
            <a:pPr eaLnBrk="1" hangingPunct="1">
              <a:buFont typeface="Wingdings" pitchFamily="-107" charset="2"/>
              <a:buChar char="Ø"/>
              <a:defRPr/>
            </a:pPr>
            <a:r>
              <a:rPr lang="en-AU"/>
              <a:t>sends signature </a:t>
            </a:r>
            <a:r>
              <a:rPr lang="en-AU">
                <a:latin typeface="Courier New" pitchFamily="-107" charset="0"/>
              </a:rPr>
              <a:t>(r,s)</a:t>
            </a:r>
            <a:r>
              <a:rPr lang="en-AU"/>
              <a:t> with message </a:t>
            </a:r>
            <a:r>
              <a:rPr lang="en-AU">
                <a:latin typeface="Courier New" pitchFamily="-107" charset="0"/>
              </a:rPr>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DSA Signature Verification </a:t>
            </a:r>
          </a:p>
        </p:txBody>
      </p:sp>
      <p:sp>
        <p:nvSpPr>
          <p:cNvPr id="68611" name="Rectangle 3"/>
          <p:cNvSpPr>
            <a:spLocks noGrp="1" noChangeArrowheads="1"/>
          </p:cNvSpPr>
          <p:nvPr>
            <p:ph type="body" idx="1"/>
          </p:nvPr>
        </p:nvSpPr>
        <p:spPr/>
        <p:txBody>
          <a:bodyPr/>
          <a:lstStyle/>
          <a:p>
            <a:pPr eaLnBrk="1" hangingPunct="1"/>
            <a:r>
              <a:rPr lang="en-US" dirty="0" smtClean="0"/>
              <a:t>having received M &amp; </a:t>
            </a:r>
            <a:r>
              <a:rPr lang="en-AU" dirty="0" smtClean="0"/>
              <a:t>signature </a:t>
            </a:r>
            <a:r>
              <a:rPr lang="en-AU" dirty="0" smtClean="0">
                <a:latin typeface="Courier New" pitchFamily="49" charset="0"/>
              </a:rPr>
              <a:t>(</a:t>
            </a:r>
            <a:r>
              <a:rPr lang="en-AU" dirty="0" err="1" smtClean="0">
                <a:latin typeface="Courier New" pitchFamily="49" charset="0"/>
              </a:rPr>
              <a:t>r,s</a:t>
            </a:r>
            <a:r>
              <a:rPr lang="en-AU" dirty="0" smtClean="0">
                <a:latin typeface="Courier New" pitchFamily="49" charset="0"/>
              </a:rPr>
              <a:t>)</a:t>
            </a:r>
            <a:r>
              <a:rPr lang="en-AU" dirty="0" smtClean="0"/>
              <a:t> </a:t>
            </a:r>
          </a:p>
          <a:p>
            <a:pPr eaLnBrk="1" hangingPunct="1"/>
            <a:r>
              <a:rPr lang="en-AU" dirty="0" smtClean="0"/>
              <a:t>to </a:t>
            </a:r>
            <a:r>
              <a:rPr lang="en-AU" b="1" dirty="0" smtClean="0"/>
              <a:t>verify</a:t>
            </a:r>
            <a:r>
              <a:rPr lang="en-AU" dirty="0" smtClean="0"/>
              <a:t> a signature, recipient computes: </a:t>
            </a:r>
          </a:p>
          <a:p>
            <a:pPr lvl="1" eaLnBrk="1" hangingPunct="1">
              <a:buFont typeface="Wingdings" pitchFamily="2" charset="2"/>
              <a:buNone/>
            </a:pPr>
            <a:r>
              <a:rPr lang="en-AU" dirty="0" smtClean="0">
                <a:latin typeface="Courier New" pitchFamily="49" charset="0"/>
                <a:ea typeface="ＭＳ Ｐゴシック" pitchFamily="-107" charset="-128"/>
              </a:rPr>
              <a:t>w = s</a:t>
            </a:r>
            <a:r>
              <a:rPr lang="en-AU" baseline="30000" dirty="0" smtClean="0">
                <a:latin typeface="Courier New" pitchFamily="49" charset="0"/>
                <a:ea typeface="ＭＳ Ｐゴシック" pitchFamily="-107" charset="-128"/>
              </a:rPr>
              <a:t>-1 </a:t>
            </a:r>
            <a:r>
              <a:rPr lang="en-AU" dirty="0" smtClean="0">
                <a:latin typeface="Courier New" pitchFamily="49" charset="0"/>
                <a:ea typeface="ＭＳ Ｐゴシック" pitchFamily="-107" charset="-128"/>
              </a:rPr>
              <a:t>mod q </a:t>
            </a:r>
          </a:p>
          <a:p>
            <a:pPr lvl="1" eaLnBrk="1" hangingPunct="1">
              <a:buFont typeface="Wingdings" pitchFamily="2" charset="2"/>
              <a:buNone/>
            </a:pPr>
            <a:r>
              <a:rPr lang="en-AU" dirty="0" smtClean="0">
                <a:latin typeface="Courier New" pitchFamily="49" charset="0"/>
                <a:ea typeface="ＭＳ Ｐゴシック" pitchFamily="-107" charset="-128"/>
              </a:rPr>
              <a:t>u1= [H(M)w ]mod q </a:t>
            </a:r>
          </a:p>
          <a:p>
            <a:pPr lvl="1" eaLnBrk="1" hangingPunct="1">
              <a:buFont typeface="Wingdings" pitchFamily="2" charset="2"/>
              <a:buNone/>
            </a:pPr>
            <a:r>
              <a:rPr lang="en-AU" dirty="0" smtClean="0">
                <a:latin typeface="Courier New" pitchFamily="49" charset="0"/>
                <a:ea typeface="ＭＳ Ｐゴシック" pitchFamily="-107" charset="-128"/>
              </a:rPr>
              <a:t>u2= (</a:t>
            </a:r>
            <a:r>
              <a:rPr lang="en-AU" dirty="0" err="1" smtClean="0">
                <a:latin typeface="Courier New" pitchFamily="49" charset="0"/>
                <a:ea typeface="ＭＳ Ｐゴシック" pitchFamily="-107" charset="-128"/>
              </a:rPr>
              <a:t>rw</a:t>
            </a:r>
            <a:r>
              <a:rPr lang="en-AU" dirty="0" smtClean="0">
                <a:latin typeface="Courier New" pitchFamily="49" charset="0"/>
                <a:ea typeface="ＭＳ Ｐゴシック" pitchFamily="-107" charset="-128"/>
              </a:rPr>
              <a:t>)mod q</a:t>
            </a:r>
          </a:p>
          <a:p>
            <a:pPr lvl="1" eaLnBrk="1" hangingPunct="1">
              <a:buFont typeface="Wingdings" pitchFamily="2" charset="2"/>
              <a:buNone/>
            </a:pPr>
            <a:r>
              <a:rPr lang="en-AU" dirty="0" smtClean="0">
                <a:latin typeface="Courier New" pitchFamily="49" charset="0"/>
                <a:ea typeface="ＭＳ Ｐゴシック" pitchFamily="-107" charset="-128"/>
              </a:rPr>
              <a:t>v = [(g</a:t>
            </a:r>
            <a:r>
              <a:rPr lang="en-AU" baseline="30000" dirty="0" smtClean="0">
                <a:latin typeface="Courier New" pitchFamily="49" charset="0"/>
                <a:ea typeface="ＭＳ Ｐゴシック" pitchFamily="-107" charset="-128"/>
              </a:rPr>
              <a:t>u1</a:t>
            </a:r>
            <a:r>
              <a:rPr lang="en-AU" dirty="0" smtClean="0">
                <a:latin typeface="Courier New" pitchFamily="49" charset="0"/>
                <a:ea typeface="ＭＳ Ｐゴシック" pitchFamily="-107" charset="-128"/>
              </a:rPr>
              <a:t> y</a:t>
            </a:r>
            <a:r>
              <a:rPr lang="en-AU" baseline="30000" dirty="0" smtClean="0">
                <a:latin typeface="Courier New" pitchFamily="49" charset="0"/>
                <a:ea typeface="ＭＳ Ｐゴシック" pitchFamily="-107" charset="-128"/>
              </a:rPr>
              <a:t>u2</a:t>
            </a:r>
            <a:r>
              <a:rPr lang="en-AU" dirty="0" smtClean="0">
                <a:latin typeface="Courier New" pitchFamily="49" charset="0"/>
                <a:ea typeface="ＭＳ Ｐゴシック" pitchFamily="-107" charset="-128"/>
              </a:rPr>
              <a:t>)mod p ]mod q</a:t>
            </a:r>
          </a:p>
          <a:p>
            <a:pPr eaLnBrk="1" hangingPunct="1"/>
            <a:r>
              <a:rPr lang="en-AU" dirty="0" smtClean="0"/>
              <a:t>if </a:t>
            </a:r>
            <a:r>
              <a:rPr lang="en-AU" dirty="0" smtClean="0">
                <a:latin typeface="Courier New" pitchFamily="49" charset="0"/>
              </a:rPr>
              <a:t>v=r</a:t>
            </a:r>
            <a:r>
              <a:rPr lang="en-AU" dirty="0" smtClean="0"/>
              <a:t> then signature is </a:t>
            </a:r>
            <a:r>
              <a:rPr lang="en-AU" smtClean="0"/>
              <a:t>verified </a:t>
            </a:r>
            <a:endParaRPr lang="en-A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Digital Signatures</a:t>
            </a:r>
            <a:endParaRPr lang="en-AU" smtClean="0"/>
          </a:p>
        </p:txBody>
      </p:sp>
      <p:sp>
        <p:nvSpPr>
          <p:cNvPr id="46083" name="Rectangle 3"/>
          <p:cNvSpPr>
            <a:spLocks noGrp="1" noChangeArrowheads="1"/>
          </p:cNvSpPr>
          <p:nvPr>
            <p:ph type="body" idx="1"/>
          </p:nvPr>
        </p:nvSpPr>
        <p:spPr/>
        <p:txBody>
          <a:bodyPr/>
          <a:lstStyle/>
          <a:p>
            <a:pPr eaLnBrk="1" hangingPunct="1">
              <a:lnSpc>
                <a:spcPct val="90000"/>
              </a:lnSpc>
            </a:pPr>
            <a:r>
              <a:rPr lang="en-US" smtClean="0"/>
              <a:t>have looked at </a:t>
            </a:r>
            <a:r>
              <a:rPr lang="en-AU" smtClean="0"/>
              <a:t>message authentication </a:t>
            </a:r>
          </a:p>
          <a:p>
            <a:pPr lvl="1" eaLnBrk="1" hangingPunct="1">
              <a:lnSpc>
                <a:spcPct val="90000"/>
              </a:lnSpc>
            </a:pPr>
            <a:r>
              <a:rPr lang="en-AU" smtClean="0">
                <a:ea typeface="ＭＳ Ｐゴシック" pitchFamily="-107" charset="-128"/>
              </a:rPr>
              <a:t>but does not address issues of lack of trust</a:t>
            </a:r>
          </a:p>
          <a:p>
            <a:pPr eaLnBrk="1" hangingPunct="1">
              <a:lnSpc>
                <a:spcPct val="90000"/>
              </a:lnSpc>
            </a:pPr>
            <a:r>
              <a:rPr lang="en-AU" smtClean="0"/>
              <a:t>digital signatures provide the ability to: </a:t>
            </a:r>
          </a:p>
          <a:p>
            <a:pPr lvl="1" eaLnBrk="1" hangingPunct="1">
              <a:lnSpc>
                <a:spcPct val="90000"/>
              </a:lnSpc>
            </a:pPr>
            <a:r>
              <a:rPr lang="en-AU" smtClean="0">
                <a:ea typeface="ＭＳ Ｐゴシック" pitchFamily="-107" charset="-128"/>
              </a:rPr>
              <a:t>verify author, date &amp; time of signature</a:t>
            </a:r>
          </a:p>
          <a:p>
            <a:pPr lvl="1" eaLnBrk="1" hangingPunct="1">
              <a:lnSpc>
                <a:spcPct val="90000"/>
              </a:lnSpc>
            </a:pPr>
            <a:r>
              <a:rPr lang="en-AU" smtClean="0">
                <a:ea typeface="ＭＳ Ｐゴシック" pitchFamily="-107" charset="-128"/>
              </a:rPr>
              <a:t>authenticate message contents </a:t>
            </a:r>
          </a:p>
          <a:p>
            <a:pPr lvl="1" eaLnBrk="1" hangingPunct="1">
              <a:lnSpc>
                <a:spcPct val="90000"/>
              </a:lnSpc>
            </a:pPr>
            <a:r>
              <a:rPr lang="en-AU" smtClean="0">
                <a:ea typeface="ＭＳ Ｐゴシック" pitchFamily="-107" charset="-128"/>
              </a:rPr>
              <a:t>be verified by third parties to resolve disputes</a:t>
            </a:r>
          </a:p>
          <a:p>
            <a:pPr eaLnBrk="1" hangingPunct="1">
              <a:lnSpc>
                <a:spcPct val="90000"/>
              </a:lnSpc>
            </a:pPr>
            <a:r>
              <a:rPr lang="en-US" smtClean="0"/>
              <a:t>hence include authentication function with additional capabilities</a:t>
            </a:r>
            <a:endParaRPr lang="en-AU" smtClean="0"/>
          </a:p>
          <a:p>
            <a:pPr eaLnBrk="1" hangingPunct="1">
              <a:lnSpc>
                <a:spcPct val="90000"/>
              </a:lnSpc>
            </a:pP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smtClean="0"/>
              <a:t>DSS Overview</a:t>
            </a:r>
          </a:p>
        </p:txBody>
      </p:sp>
      <p:pic>
        <p:nvPicPr>
          <p:cNvPr id="56323" name="Picture 3"/>
          <p:cNvPicPr>
            <a:picLocks noChangeAspect="1"/>
          </p:cNvPicPr>
          <p:nvPr/>
        </p:nvPicPr>
        <p:blipFill>
          <a:blip r:embed="rId3"/>
          <a:srcRect/>
          <a:stretch>
            <a:fillRect/>
          </a:stretch>
        </p:blipFill>
        <p:spPr bwMode="auto">
          <a:xfrm>
            <a:off x="381000" y="1066800"/>
            <a:ext cx="8355013" cy="5611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discussed:</a:t>
            </a:r>
          </a:p>
          <a:p>
            <a:pPr lvl="1" eaLnBrk="1" hangingPunct="1"/>
            <a:r>
              <a:rPr lang="en-US" smtClean="0">
                <a:ea typeface="ＭＳ Ｐゴシック" pitchFamily="-107" charset="-128"/>
              </a:rPr>
              <a:t>digital signatures</a:t>
            </a:r>
          </a:p>
          <a:p>
            <a:pPr lvl="1" eaLnBrk="1" hangingPunct="1"/>
            <a:r>
              <a:rPr lang="en-US" smtClean="0">
                <a:ea typeface="ＭＳ Ｐゴシック" pitchFamily="-107" charset="-128"/>
              </a:rPr>
              <a:t>ElGamal &amp; Schnorr signature schemes</a:t>
            </a:r>
          </a:p>
          <a:p>
            <a:pPr lvl="1" eaLnBrk="1" hangingPunct="1"/>
            <a:r>
              <a:rPr lang="en-US" smtClean="0">
                <a:ea typeface="ＭＳ Ｐゴシック" pitchFamily="-107" charset="-128"/>
              </a:rPr>
              <a:t>digital signature algorithm and standard</a:t>
            </a: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smtClean="0"/>
              <a:t>Digital Signature Model</a:t>
            </a:r>
          </a:p>
        </p:txBody>
      </p:sp>
      <p:pic>
        <p:nvPicPr>
          <p:cNvPr id="21507" name="Picture 3"/>
          <p:cNvPicPr>
            <a:picLocks noChangeAspect="1"/>
          </p:cNvPicPr>
          <p:nvPr/>
        </p:nvPicPr>
        <p:blipFill>
          <a:blip r:embed="rId3"/>
          <a:srcRect/>
          <a:stretch>
            <a:fillRect/>
          </a:stretch>
        </p:blipFill>
        <p:spPr bwMode="auto">
          <a:xfrm>
            <a:off x="1600200" y="1143000"/>
            <a:ext cx="5965825" cy="55324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895600" cy="6248400"/>
          </a:xfrm>
        </p:spPr>
        <p:txBody>
          <a:bodyPr/>
          <a:lstStyle/>
          <a:p>
            <a:pPr eaLnBrk="1" hangingPunct="1">
              <a:defRPr/>
            </a:pPr>
            <a:r>
              <a:rPr lang="en-US" smtClean="0"/>
              <a:t>Digital Signature Model</a:t>
            </a:r>
          </a:p>
        </p:txBody>
      </p:sp>
      <p:pic>
        <p:nvPicPr>
          <p:cNvPr id="23555" name="Picture 3"/>
          <p:cNvPicPr>
            <a:picLocks noChangeAspect="1"/>
          </p:cNvPicPr>
          <p:nvPr/>
        </p:nvPicPr>
        <p:blipFill>
          <a:blip r:embed="rId3"/>
          <a:srcRect/>
          <a:stretch>
            <a:fillRect/>
          </a:stretch>
        </p:blipFill>
        <p:spPr bwMode="auto">
          <a:xfrm>
            <a:off x="2819400" y="381000"/>
            <a:ext cx="6137275" cy="61039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Attacks and Forgeries</a:t>
            </a:r>
          </a:p>
        </p:txBody>
      </p:sp>
      <p:sp>
        <p:nvSpPr>
          <p:cNvPr id="3" name="Content Placeholder 2"/>
          <p:cNvSpPr>
            <a:spLocks noGrp="1"/>
          </p:cNvSpPr>
          <p:nvPr>
            <p:ph idx="1"/>
          </p:nvPr>
        </p:nvSpPr>
        <p:spPr>
          <a:xfrm>
            <a:off x="457200" y="1371600"/>
            <a:ext cx="8229600" cy="5181600"/>
          </a:xfrm>
        </p:spPr>
        <p:txBody>
          <a:bodyPr/>
          <a:lstStyle/>
          <a:p>
            <a:pPr eaLnBrk="1" hangingPunct="1"/>
            <a:r>
              <a:rPr lang="en-US" dirty="0" smtClean="0"/>
              <a:t>attacks</a:t>
            </a:r>
          </a:p>
          <a:p>
            <a:pPr lvl="1" eaLnBrk="1" hangingPunct="1"/>
            <a:r>
              <a:rPr lang="en-US" dirty="0" smtClean="0">
                <a:ea typeface="ＭＳ Ｐゴシック" pitchFamily="-107" charset="-128"/>
              </a:rPr>
              <a:t>key-only attack</a:t>
            </a:r>
          </a:p>
          <a:p>
            <a:pPr lvl="1" eaLnBrk="1" hangingPunct="1"/>
            <a:r>
              <a:rPr lang="en-US" dirty="0" smtClean="0">
                <a:ea typeface="ＭＳ Ｐゴシック" pitchFamily="-107" charset="-128"/>
              </a:rPr>
              <a:t>known message attack</a:t>
            </a:r>
          </a:p>
          <a:p>
            <a:pPr lvl="1" eaLnBrk="1" hangingPunct="1"/>
            <a:r>
              <a:rPr lang="en-US" dirty="0" smtClean="0">
                <a:ea typeface="ＭＳ Ｐゴシック" pitchFamily="-107" charset="-128"/>
              </a:rPr>
              <a:t>generic chosen message attack</a:t>
            </a:r>
          </a:p>
          <a:p>
            <a:pPr lvl="1" eaLnBrk="1" hangingPunct="1"/>
            <a:r>
              <a:rPr lang="en-US" dirty="0" smtClean="0">
                <a:ea typeface="ＭＳ Ｐゴシック" pitchFamily="-107" charset="-128"/>
              </a:rPr>
              <a:t>directed chosen message attack</a:t>
            </a:r>
          </a:p>
          <a:p>
            <a:pPr lvl="1" eaLnBrk="1" hangingPunct="1"/>
            <a:r>
              <a:rPr lang="en-US" dirty="0" smtClean="0">
                <a:ea typeface="ＭＳ Ｐゴシック" pitchFamily="-107" charset="-128"/>
              </a:rPr>
              <a:t>adaptive chosen message attack</a:t>
            </a:r>
          </a:p>
          <a:p>
            <a:pPr eaLnBrk="1" hangingPunct="1"/>
            <a:r>
              <a:rPr lang="en-US" dirty="0" smtClean="0"/>
              <a:t>break success levels</a:t>
            </a:r>
          </a:p>
          <a:p>
            <a:pPr lvl="1" eaLnBrk="1" hangingPunct="1"/>
            <a:r>
              <a:rPr lang="en-US" dirty="0" smtClean="0">
                <a:ea typeface="ＭＳ Ｐゴシック" pitchFamily="-107" charset="-128"/>
              </a:rPr>
              <a:t>total </a:t>
            </a:r>
            <a:r>
              <a:rPr lang="en-US" dirty="0" smtClean="0">
                <a:ea typeface="ＭＳ Ｐゴシック" pitchFamily="-107" charset="-128"/>
              </a:rPr>
              <a:t>break / universal forgery</a:t>
            </a:r>
            <a:endParaRPr lang="en-US" dirty="0" smtClean="0">
              <a:ea typeface="ＭＳ Ｐゴシック" pitchFamily="-107" charset="-128"/>
            </a:endParaRPr>
          </a:p>
          <a:p>
            <a:pPr lvl="1" eaLnBrk="1" hangingPunct="1"/>
            <a:r>
              <a:rPr lang="en-US" dirty="0" smtClean="0">
                <a:ea typeface="ＭＳ Ｐゴシック" pitchFamily="-107" charset="-128"/>
              </a:rPr>
              <a:t>selective forgery</a:t>
            </a:r>
          </a:p>
          <a:p>
            <a:pPr lvl="1" eaLnBrk="1" hangingPunct="1"/>
            <a:r>
              <a:rPr lang="en-US" dirty="0" smtClean="0">
                <a:ea typeface="ＭＳ Ｐゴシック" pitchFamily="-107" charset="-128"/>
              </a:rPr>
              <a:t>existential forgery</a:t>
            </a:r>
          </a:p>
          <a:p>
            <a:pPr lvl="1" eaLnBrk="1" hangingPunct="1"/>
            <a:endParaRPr lang="en-US" dirty="0" smtClean="0">
              <a:ea typeface="ＭＳ Ｐゴシック" pitchFamily="-107"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77813"/>
            <a:ext cx="8610600" cy="1139825"/>
          </a:xfrm>
        </p:spPr>
        <p:txBody>
          <a:bodyPr/>
          <a:lstStyle/>
          <a:p>
            <a:pPr eaLnBrk="1" hangingPunct="1"/>
            <a:r>
              <a:rPr lang="en-US" smtClean="0"/>
              <a:t>Digital Signature Requirements</a:t>
            </a:r>
            <a:endParaRPr lang="en-AU" smtClean="0"/>
          </a:p>
        </p:txBody>
      </p:sp>
      <p:sp>
        <p:nvSpPr>
          <p:cNvPr id="47107" name="Rectangle 3"/>
          <p:cNvSpPr>
            <a:spLocks noGrp="1" noChangeArrowheads="1"/>
          </p:cNvSpPr>
          <p:nvPr>
            <p:ph type="body" idx="1"/>
          </p:nvPr>
        </p:nvSpPr>
        <p:spPr>
          <a:xfrm>
            <a:off x="457200" y="1628775"/>
            <a:ext cx="8229600" cy="5000625"/>
          </a:xfrm>
        </p:spPr>
        <p:txBody>
          <a:bodyPr/>
          <a:lstStyle/>
          <a:p>
            <a:pPr eaLnBrk="1" hangingPunct="1">
              <a:buFont typeface="Wingdings" pitchFamily="-107" charset="2"/>
              <a:buChar char="Ø"/>
              <a:defRPr/>
            </a:pPr>
            <a:r>
              <a:rPr lang="en-AU" sz="2800"/>
              <a:t>must depend on the message signed</a:t>
            </a:r>
          </a:p>
          <a:p>
            <a:pPr eaLnBrk="1" hangingPunct="1">
              <a:buFont typeface="Wingdings" pitchFamily="-107" charset="2"/>
              <a:buChar char="Ø"/>
              <a:defRPr/>
            </a:pPr>
            <a:r>
              <a:rPr lang="en-AU" sz="2800"/>
              <a:t>must use information unique to sender</a:t>
            </a:r>
          </a:p>
          <a:p>
            <a:pPr lvl="1" eaLnBrk="1" hangingPunct="1">
              <a:buFont typeface="Wingdings" pitchFamily="-107" charset="2"/>
              <a:buChar char="l"/>
              <a:defRPr/>
            </a:pPr>
            <a:r>
              <a:rPr lang="en-AU" sz="2400">
                <a:ea typeface="ＭＳ Ｐゴシック" pitchFamily="-107" charset="-128"/>
              </a:rPr>
              <a:t>to prevent both forgery and denial</a:t>
            </a:r>
          </a:p>
          <a:p>
            <a:pPr eaLnBrk="1" hangingPunct="1">
              <a:buFont typeface="Wingdings" pitchFamily="-107" charset="2"/>
              <a:buChar char="Ø"/>
              <a:defRPr/>
            </a:pPr>
            <a:r>
              <a:rPr lang="en-AU" sz="2800"/>
              <a:t>must be relatively easy to produce</a:t>
            </a:r>
          </a:p>
          <a:p>
            <a:pPr eaLnBrk="1" hangingPunct="1">
              <a:buFont typeface="Wingdings" pitchFamily="-107" charset="2"/>
              <a:buChar char="Ø"/>
              <a:defRPr/>
            </a:pPr>
            <a:r>
              <a:rPr lang="en-AU" sz="2800"/>
              <a:t>must be relatively easy to recognize &amp; verify</a:t>
            </a:r>
          </a:p>
          <a:p>
            <a:pPr eaLnBrk="1" hangingPunct="1">
              <a:buFont typeface="Wingdings" pitchFamily="-107" charset="2"/>
              <a:buChar char="Ø"/>
              <a:defRPr/>
            </a:pPr>
            <a:r>
              <a:rPr lang="en-AU" sz="2800"/>
              <a:t>be computationally infeasible to forge </a:t>
            </a:r>
          </a:p>
          <a:p>
            <a:pPr lvl="1" eaLnBrk="1" hangingPunct="1">
              <a:buFont typeface="Wingdings" pitchFamily="-107" charset="2"/>
              <a:buChar char="l"/>
              <a:defRPr/>
            </a:pPr>
            <a:r>
              <a:rPr lang="en-AU" sz="2400">
                <a:ea typeface="ＭＳ Ｐゴシック" pitchFamily="-107" charset="-128"/>
              </a:rPr>
              <a:t>with new message for existing digital signature</a:t>
            </a:r>
          </a:p>
          <a:p>
            <a:pPr lvl="1" eaLnBrk="1" hangingPunct="1">
              <a:buFont typeface="Wingdings" pitchFamily="-107" charset="2"/>
              <a:buChar char="l"/>
              <a:defRPr/>
            </a:pPr>
            <a:r>
              <a:rPr lang="en-AU" sz="2400">
                <a:ea typeface="ＭＳ Ｐゴシック" pitchFamily="-107" charset="-128"/>
              </a:rPr>
              <a:t>with fraudulent digital signature for given message</a:t>
            </a:r>
          </a:p>
          <a:p>
            <a:pPr eaLnBrk="1" hangingPunct="1">
              <a:buFont typeface="Wingdings" pitchFamily="-107" charset="2"/>
              <a:buChar char="Ø"/>
              <a:defRPr/>
            </a:pPr>
            <a:r>
              <a:rPr lang="en-AU" sz="2800"/>
              <a:t>be practical save digital signature in storage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Direct Digital Signatures</a:t>
            </a:r>
            <a:endParaRPr lang="en-AU" smtClean="0"/>
          </a:p>
        </p:txBody>
      </p:sp>
      <p:sp>
        <p:nvSpPr>
          <p:cNvPr id="48131" name="Rectangle 3"/>
          <p:cNvSpPr>
            <a:spLocks noGrp="1" noChangeArrowheads="1"/>
          </p:cNvSpPr>
          <p:nvPr>
            <p:ph type="body" idx="1"/>
          </p:nvPr>
        </p:nvSpPr>
        <p:spPr/>
        <p:txBody>
          <a:bodyPr/>
          <a:lstStyle/>
          <a:p>
            <a:pPr eaLnBrk="1" hangingPunct="1">
              <a:lnSpc>
                <a:spcPct val="90000"/>
              </a:lnSpc>
            </a:pPr>
            <a:r>
              <a:rPr lang="en-US" smtClean="0"/>
              <a:t>involve only sender &amp; receiver</a:t>
            </a:r>
          </a:p>
          <a:p>
            <a:pPr eaLnBrk="1" hangingPunct="1">
              <a:lnSpc>
                <a:spcPct val="90000"/>
              </a:lnSpc>
            </a:pPr>
            <a:r>
              <a:rPr lang="en-US" smtClean="0"/>
              <a:t>assumed receiver has sender’s public-key</a:t>
            </a:r>
          </a:p>
          <a:p>
            <a:pPr eaLnBrk="1" hangingPunct="1">
              <a:lnSpc>
                <a:spcPct val="90000"/>
              </a:lnSpc>
            </a:pPr>
            <a:r>
              <a:rPr lang="en-US" smtClean="0"/>
              <a:t>digital signature made by sender signing entire message or hash with private-key</a:t>
            </a:r>
          </a:p>
          <a:p>
            <a:pPr eaLnBrk="1" hangingPunct="1">
              <a:lnSpc>
                <a:spcPct val="90000"/>
              </a:lnSpc>
            </a:pPr>
            <a:r>
              <a:rPr lang="en-US" smtClean="0"/>
              <a:t>can encrypt using receivers public-key</a:t>
            </a:r>
          </a:p>
          <a:p>
            <a:pPr eaLnBrk="1" hangingPunct="1">
              <a:lnSpc>
                <a:spcPct val="90000"/>
              </a:lnSpc>
            </a:pPr>
            <a:r>
              <a:rPr lang="en-US" smtClean="0"/>
              <a:t>important that sign first then encrypt message &amp; signature</a:t>
            </a:r>
          </a:p>
          <a:p>
            <a:pPr eaLnBrk="1" hangingPunct="1">
              <a:lnSpc>
                <a:spcPct val="90000"/>
              </a:lnSpc>
            </a:pPr>
            <a:r>
              <a:rPr lang="en-US" smtClean="0"/>
              <a:t>security depends on sender’s private-key</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ElGamal </a:t>
            </a:r>
            <a:r>
              <a:rPr lang="en-US" smtClean="0"/>
              <a:t>Digital Signatures</a:t>
            </a:r>
            <a:endParaRPr lang="en-AU" smtClean="0"/>
          </a:p>
        </p:txBody>
      </p:sp>
      <p:sp>
        <p:nvSpPr>
          <p:cNvPr id="62467" name="Rectangle 3"/>
          <p:cNvSpPr>
            <a:spLocks noGrp="1" noChangeArrowheads="1"/>
          </p:cNvSpPr>
          <p:nvPr>
            <p:ph type="body" idx="1"/>
          </p:nvPr>
        </p:nvSpPr>
        <p:spPr>
          <a:xfrm>
            <a:off x="228600" y="1676400"/>
            <a:ext cx="8610600" cy="4648200"/>
          </a:xfrm>
        </p:spPr>
        <p:txBody>
          <a:bodyPr/>
          <a:lstStyle/>
          <a:p>
            <a:pPr eaLnBrk="1" hangingPunct="1">
              <a:lnSpc>
                <a:spcPct val="90000"/>
              </a:lnSpc>
            </a:pPr>
            <a:r>
              <a:rPr lang="en-AU" dirty="0" smtClean="0"/>
              <a:t>signature variant of </a:t>
            </a:r>
            <a:r>
              <a:rPr lang="en-AU" dirty="0" err="1" smtClean="0"/>
              <a:t>ElGamal</a:t>
            </a:r>
            <a:r>
              <a:rPr lang="en-AU" dirty="0" smtClean="0"/>
              <a:t>, related to D-H</a:t>
            </a:r>
          </a:p>
          <a:p>
            <a:pPr lvl="1" eaLnBrk="1" hangingPunct="1">
              <a:lnSpc>
                <a:spcPct val="90000"/>
              </a:lnSpc>
            </a:pPr>
            <a:r>
              <a:rPr lang="en-AU" dirty="0" smtClean="0">
                <a:ea typeface="ＭＳ Ｐゴシック" pitchFamily="-107" charset="-128"/>
              </a:rPr>
              <a:t>so uses exponentiation in a finite (Galois)</a:t>
            </a:r>
          </a:p>
          <a:p>
            <a:pPr lvl="1" eaLnBrk="1" hangingPunct="1">
              <a:lnSpc>
                <a:spcPct val="90000"/>
              </a:lnSpc>
            </a:pPr>
            <a:r>
              <a:rPr lang="en-AU" dirty="0" smtClean="0">
                <a:ea typeface="ＭＳ Ｐゴシック" pitchFamily="-107" charset="-128"/>
              </a:rPr>
              <a:t>with security based difficulty of computing discrete logarithms, as in D-H</a:t>
            </a:r>
          </a:p>
          <a:p>
            <a:pPr eaLnBrk="1" hangingPunct="1">
              <a:lnSpc>
                <a:spcPct val="90000"/>
              </a:lnSpc>
            </a:pPr>
            <a:r>
              <a:rPr lang="en-US" dirty="0" smtClean="0"/>
              <a:t>use private key for encryption (signing)</a:t>
            </a:r>
          </a:p>
          <a:p>
            <a:pPr eaLnBrk="1" hangingPunct="1">
              <a:lnSpc>
                <a:spcPct val="90000"/>
              </a:lnSpc>
            </a:pPr>
            <a:r>
              <a:rPr lang="en-US" dirty="0" smtClean="0"/>
              <a:t>uses public key for decryption (verification)</a:t>
            </a:r>
            <a:endParaRPr lang="en-AU" dirty="0" smtClean="0"/>
          </a:p>
          <a:p>
            <a:pPr eaLnBrk="1" hangingPunct="1"/>
            <a:r>
              <a:rPr lang="en-US" dirty="0" smtClean="0"/>
              <a:t>each user (</a:t>
            </a:r>
            <a:r>
              <a:rPr lang="en-US" dirty="0" err="1" smtClean="0"/>
              <a:t>eg</a:t>
            </a:r>
            <a:r>
              <a:rPr lang="en-US" dirty="0" smtClean="0"/>
              <a:t>. A) generates their key</a:t>
            </a:r>
          </a:p>
          <a:p>
            <a:pPr lvl="1" eaLnBrk="1" hangingPunct="1"/>
            <a:r>
              <a:rPr lang="en-AU" dirty="0" smtClean="0">
                <a:ea typeface="ＭＳ Ｐゴシック" pitchFamily="-107" charset="-128"/>
              </a:rPr>
              <a:t>chooses a secret key (number): </a:t>
            </a:r>
            <a:r>
              <a:rPr lang="en-AU" dirty="0" smtClean="0">
                <a:latin typeface="Courier New" pitchFamily="49" charset="0"/>
                <a:ea typeface="ＭＳ Ｐゴシック" pitchFamily="-107" charset="-128"/>
                <a:cs typeface="Courier New" pitchFamily="49" charset="0"/>
              </a:rPr>
              <a:t>1 &lt; </a:t>
            </a:r>
            <a:r>
              <a:rPr lang="en-AU" dirty="0" err="1" smtClean="0">
                <a:latin typeface="Courier New" pitchFamily="49" charset="0"/>
                <a:ea typeface="ＭＳ Ｐゴシック" pitchFamily="-107" charset="-128"/>
              </a:rPr>
              <a:t>x</a:t>
            </a:r>
            <a:r>
              <a:rPr lang="en-AU" baseline="-25000" dirty="0" err="1" smtClean="0">
                <a:latin typeface="Courier New" pitchFamily="49" charset="0"/>
                <a:ea typeface="ＭＳ Ｐゴシック" pitchFamily="-107" charset="-128"/>
              </a:rPr>
              <a:t>A</a:t>
            </a:r>
            <a:r>
              <a:rPr lang="en-AU" dirty="0" smtClean="0">
                <a:latin typeface="Courier New" pitchFamily="49" charset="0"/>
                <a:ea typeface="ＭＳ Ｐゴシック" pitchFamily="-107" charset="-128"/>
              </a:rPr>
              <a:t> &lt; q-1</a:t>
            </a:r>
            <a:r>
              <a:rPr lang="en-AU" dirty="0" smtClean="0">
                <a:ea typeface="ＭＳ Ｐゴシック" pitchFamily="-107" charset="-128"/>
              </a:rPr>
              <a:t> </a:t>
            </a:r>
          </a:p>
          <a:p>
            <a:pPr lvl="1" eaLnBrk="1" hangingPunct="1"/>
            <a:r>
              <a:rPr lang="en-AU" dirty="0" smtClean="0">
                <a:ea typeface="ＭＳ Ｐゴシック" pitchFamily="-107" charset="-128"/>
              </a:rPr>
              <a:t>compute their </a:t>
            </a:r>
            <a:r>
              <a:rPr lang="en-AU" b="1" dirty="0" smtClean="0">
                <a:ea typeface="ＭＳ Ｐゴシック" pitchFamily="-107" charset="-128"/>
              </a:rPr>
              <a:t>public key</a:t>
            </a:r>
            <a:r>
              <a:rPr lang="en-AU" dirty="0" smtClean="0">
                <a:ea typeface="ＭＳ Ｐゴシック" pitchFamily="-107" charset="-128"/>
              </a:rPr>
              <a:t>: </a:t>
            </a:r>
            <a:r>
              <a:rPr lang="en-AU" dirty="0" err="1" smtClean="0">
                <a:latin typeface="Courier New" pitchFamily="49" charset="0"/>
                <a:ea typeface="ＭＳ Ｐゴシック" pitchFamily="-107" charset="-128"/>
              </a:rPr>
              <a:t>y</a:t>
            </a:r>
            <a:r>
              <a:rPr lang="en-AU" baseline="-25000" dirty="0" err="1" smtClean="0">
                <a:latin typeface="Courier New" pitchFamily="49" charset="0"/>
                <a:ea typeface="ＭＳ Ｐゴシック" pitchFamily="-107" charset="-128"/>
              </a:rPr>
              <a:t>A</a:t>
            </a:r>
            <a:r>
              <a:rPr lang="en-AU" dirty="0" smtClean="0">
                <a:latin typeface="Courier New" pitchFamily="49" charset="0"/>
                <a:ea typeface="ＭＳ Ｐゴシック" pitchFamily="-107" charset="-128"/>
              </a:rPr>
              <a:t> = </a:t>
            </a:r>
            <a:r>
              <a:rPr lang="el-GR" dirty="0" smtClean="0">
                <a:latin typeface="Courier New" pitchFamily="49" charset="0"/>
                <a:ea typeface="ＭＳ Ｐゴシック" pitchFamily="-107" charset="-128"/>
                <a:cs typeface="Arial" pitchFamily="34" charset="0"/>
              </a:rPr>
              <a:t>a</a:t>
            </a:r>
            <a:r>
              <a:rPr lang="en-AU" baseline="60000" dirty="0" err="1" smtClean="0">
                <a:latin typeface="Courier New" pitchFamily="49" charset="0"/>
                <a:ea typeface="ＭＳ Ｐゴシック" pitchFamily="-107" charset="-128"/>
              </a:rPr>
              <a:t>x</a:t>
            </a:r>
            <a:r>
              <a:rPr lang="en-AU" baseline="40000" dirty="0" err="1" smtClean="0">
                <a:latin typeface="Courier New" pitchFamily="49" charset="0"/>
                <a:ea typeface="ＭＳ Ｐゴシック" pitchFamily="-107" charset="-128"/>
              </a:rPr>
              <a:t>A</a:t>
            </a:r>
            <a:r>
              <a:rPr lang="en-AU" dirty="0" smtClean="0">
                <a:latin typeface="Courier New" pitchFamily="49" charset="0"/>
                <a:ea typeface="ＭＳ Ｐゴシック" pitchFamily="-107" charset="-128"/>
              </a:rPr>
              <a:t> mod q</a:t>
            </a:r>
          </a:p>
          <a:p>
            <a:pPr eaLnBrk="1" hangingPunct="1">
              <a:lnSpc>
                <a:spcPct val="90000"/>
              </a:lnSpc>
            </a:pPr>
            <a:endParaRPr lang="en-AU"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39825"/>
          </a:xfrm>
        </p:spPr>
        <p:txBody>
          <a:bodyPr/>
          <a:lstStyle/>
          <a:p>
            <a:pPr eaLnBrk="1" hangingPunct="1"/>
            <a:r>
              <a:rPr lang="en-AU" smtClean="0"/>
              <a:t>ElGamal </a:t>
            </a:r>
            <a:r>
              <a:rPr lang="en-US" smtClean="0"/>
              <a:t>Digital Signature</a:t>
            </a:r>
            <a:endParaRPr lang="en-AU" smtClean="0"/>
          </a:p>
        </p:txBody>
      </p:sp>
      <p:sp>
        <p:nvSpPr>
          <p:cNvPr id="65539" name="Rectangle 3"/>
          <p:cNvSpPr>
            <a:spLocks noGrp="1" noChangeArrowheads="1"/>
          </p:cNvSpPr>
          <p:nvPr>
            <p:ph type="body" idx="1"/>
          </p:nvPr>
        </p:nvSpPr>
        <p:spPr>
          <a:xfrm>
            <a:off x="304800" y="1371600"/>
            <a:ext cx="8305800" cy="4953000"/>
          </a:xfrm>
        </p:spPr>
        <p:txBody>
          <a:bodyPr/>
          <a:lstStyle/>
          <a:p>
            <a:pPr eaLnBrk="1" hangingPunct="1">
              <a:lnSpc>
                <a:spcPct val="90000"/>
              </a:lnSpc>
            </a:pPr>
            <a:r>
              <a:rPr lang="en-AU" sz="2800" smtClean="0"/>
              <a:t>Alice signs a message M to Bob by computing</a:t>
            </a:r>
          </a:p>
          <a:p>
            <a:pPr lvl="1" eaLnBrk="1" hangingPunct="1">
              <a:lnSpc>
                <a:spcPct val="90000"/>
              </a:lnSpc>
            </a:pPr>
            <a:r>
              <a:rPr lang="en-US" sz="2400" smtClean="0">
                <a:ea typeface="ＭＳ Ｐゴシック" pitchFamily="-107" charset="-128"/>
              </a:rPr>
              <a:t>the hash </a:t>
            </a:r>
            <a:r>
              <a:rPr lang="en-US" sz="2400" i="1" smtClean="0">
                <a:latin typeface="Courier New" pitchFamily="49" charset="0"/>
                <a:ea typeface="ＭＳ Ｐゴシック" pitchFamily="-107" charset="-128"/>
                <a:cs typeface="Courier New" pitchFamily="49" charset="0"/>
              </a:rPr>
              <a:t>m = H(M)</a:t>
            </a:r>
            <a:r>
              <a:rPr lang="en-US" sz="2400" smtClean="0">
                <a:latin typeface="Courier New" pitchFamily="49" charset="0"/>
                <a:ea typeface="ＭＳ Ｐゴシック" pitchFamily="-107" charset="-128"/>
                <a:cs typeface="Courier New" pitchFamily="49" charset="0"/>
              </a:rPr>
              <a:t>, </a:t>
            </a:r>
            <a:r>
              <a:rPr lang="en-AU" sz="2400" smtClean="0">
                <a:latin typeface="Courier New" pitchFamily="49" charset="0"/>
                <a:ea typeface="ＭＳ Ｐゴシック" pitchFamily="-107" charset="-128"/>
                <a:cs typeface="Courier New" pitchFamily="49" charset="0"/>
              </a:rPr>
              <a:t>0 &lt;= m &lt;= (q-1)</a:t>
            </a:r>
          </a:p>
          <a:p>
            <a:pPr lvl="1" eaLnBrk="1" hangingPunct="1">
              <a:lnSpc>
                <a:spcPct val="90000"/>
              </a:lnSpc>
            </a:pPr>
            <a:r>
              <a:rPr lang="en-AU" sz="2400" smtClean="0">
                <a:ea typeface="ＭＳ Ｐゴシック" pitchFamily="-107" charset="-128"/>
              </a:rPr>
              <a:t>chose random integer </a:t>
            </a:r>
            <a:r>
              <a:rPr lang="en-AU" sz="2400" smtClean="0">
                <a:latin typeface="Courier New" pitchFamily="49" charset="0"/>
                <a:ea typeface="ＭＳ Ｐゴシック" pitchFamily="-107" charset="-128"/>
                <a:cs typeface="Courier New" pitchFamily="49" charset="0"/>
              </a:rPr>
              <a:t>K </a:t>
            </a:r>
            <a:r>
              <a:rPr lang="en-AU" sz="2400" smtClean="0">
                <a:ea typeface="ＭＳ Ｐゴシック" pitchFamily="-107" charset="-128"/>
              </a:rPr>
              <a:t>with </a:t>
            </a:r>
            <a:r>
              <a:rPr lang="en-AU" sz="2400" smtClean="0">
                <a:latin typeface="Courier New" pitchFamily="49" charset="0"/>
                <a:ea typeface="ＭＳ Ｐゴシック" pitchFamily="-107" charset="-128"/>
                <a:cs typeface="Courier New" pitchFamily="49" charset="0"/>
              </a:rPr>
              <a:t>1 &lt;= K &lt;= (q-1) </a:t>
            </a:r>
            <a:r>
              <a:rPr lang="en-AU" sz="2400" smtClean="0">
                <a:ea typeface="Courier New" pitchFamily="49" charset="0"/>
                <a:cs typeface="Arial" pitchFamily="34" charset="0"/>
              </a:rPr>
              <a:t>and </a:t>
            </a:r>
            <a:r>
              <a:rPr lang="en-AU" sz="2400" smtClean="0">
                <a:latin typeface="Courier New" pitchFamily="49" charset="0"/>
                <a:ea typeface="ＭＳ Ｐゴシック" pitchFamily="-107" charset="-128"/>
                <a:cs typeface="Courier New" pitchFamily="49" charset="0"/>
              </a:rPr>
              <a:t>gcd(K,q-1)=1</a:t>
            </a:r>
          </a:p>
          <a:p>
            <a:pPr lvl="1" eaLnBrk="1" hangingPunct="1">
              <a:lnSpc>
                <a:spcPct val="90000"/>
              </a:lnSpc>
            </a:pPr>
            <a:r>
              <a:rPr lang="en-AU" sz="2400" smtClean="0">
                <a:ea typeface="ＭＳ Ｐゴシック" pitchFamily="-107" charset="-128"/>
              </a:rPr>
              <a:t>compute temporary key: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a:t>
            </a:r>
            <a:r>
              <a:rPr lang="en-AU" sz="2400" baseline="60000" smtClean="0">
                <a:latin typeface="Courier New" pitchFamily="49" charset="0"/>
                <a:ea typeface="ＭＳ Ｐゴシック" pitchFamily="-107" charset="-128"/>
              </a:rPr>
              <a:t>k</a:t>
            </a:r>
            <a:r>
              <a:rPr lang="en-AU" sz="2400" smtClean="0">
                <a:latin typeface="Courier New" pitchFamily="49" charset="0"/>
                <a:ea typeface="ＭＳ Ｐゴシック" pitchFamily="-107" charset="-128"/>
              </a:rPr>
              <a:t> mod q</a:t>
            </a:r>
          </a:p>
          <a:p>
            <a:pPr lvl="1" eaLnBrk="1" hangingPunct="1">
              <a:lnSpc>
                <a:spcPct val="90000"/>
              </a:lnSpc>
            </a:pPr>
            <a:r>
              <a:rPr lang="en-AU" sz="2400" smtClean="0">
                <a:ea typeface="ＭＳ Ｐゴシック" pitchFamily="-107" charset="-128"/>
              </a:rPr>
              <a:t>compute </a:t>
            </a:r>
            <a:r>
              <a:rPr lang="en-AU" sz="2400" smtClean="0">
                <a:latin typeface="Courier New" pitchFamily="49" charset="0"/>
                <a:ea typeface="ＭＳ Ｐゴシック" pitchFamily="-107" charset="-128"/>
                <a:cs typeface="Courier New" pitchFamily="49" charset="0"/>
              </a:rPr>
              <a:t>K</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 </a:t>
            </a:r>
            <a:r>
              <a:rPr lang="en-AU" sz="2400" smtClean="0">
                <a:ea typeface="ＭＳ Ｐゴシック" pitchFamily="-107" charset="-128"/>
              </a:rPr>
              <a:t>the inverse of </a:t>
            </a:r>
            <a:r>
              <a:rPr lang="en-AU" sz="2400" smtClean="0">
                <a:latin typeface="Courier New" pitchFamily="49" charset="0"/>
                <a:ea typeface="ＭＳ Ｐゴシック" pitchFamily="-107" charset="-128"/>
                <a:cs typeface="Courier New" pitchFamily="49" charset="0"/>
              </a:rPr>
              <a:t>K mod (q-1)</a:t>
            </a:r>
          </a:p>
          <a:p>
            <a:pPr lvl="1" eaLnBrk="1" hangingPunct="1">
              <a:lnSpc>
                <a:spcPct val="90000"/>
              </a:lnSpc>
            </a:pPr>
            <a:r>
              <a:rPr lang="en-AU" sz="2400" smtClean="0">
                <a:ea typeface="ＭＳ Ｐゴシック" pitchFamily="-107" charset="-128"/>
              </a:rPr>
              <a:t>compute the value: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rPr>
              <a:t> = </a:t>
            </a:r>
            <a:r>
              <a:rPr lang="en-AU" sz="2400" smtClean="0">
                <a:latin typeface="Courier New" pitchFamily="49" charset="0"/>
                <a:ea typeface="ＭＳ Ｐゴシック" pitchFamily="-107" charset="-128"/>
                <a:cs typeface="Courier New" pitchFamily="49" charset="0"/>
              </a:rPr>
              <a:t>K</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(m-</a:t>
            </a:r>
            <a:r>
              <a:rPr lang="en-AU" sz="2400" smtClean="0">
                <a:latin typeface="Courier New" pitchFamily="49" charset="0"/>
                <a:ea typeface="ＭＳ Ｐゴシック" pitchFamily="-107" charset="-128"/>
              </a:rPr>
              <a:t>x</a:t>
            </a:r>
            <a:r>
              <a:rPr lang="en-AU" sz="2400" baseline="-25000" smtClean="0">
                <a:latin typeface="Courier New" pitchFamily="49" charset="0"/>
                <a:ea typeface="ＭＳ Ｐゴシック" pitchFamily="-107" charset="-128"/>
              </a:rPr>
              <a:t>A</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mod (q-1)</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signature is:</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cs typeface="Courier New" pitchFamily="49" charset="0"/>
              </a:rPr>
              <a:t>)</a:t>
            </a:r>
            <a:endParaRPr lang="en-AU" sz="2400" smtClean="0">
              <a:ea typeface="ＭＳ Ｐゴシック" pitchFamily="-107" charset="-128"/>
            </a:endParaRPr>
          </a:p>
          <a:p>
            <a:pPr eaLnBrk="1" hangingPunct="1">
              <a:lnSpc>
                <a:spcPct val="90000"/>
              </a:lnSpc>
            </a:pPr>
            <a:r>
              <a:rPr lang="en-AU" sz="2800" smtClean="0"/>
              <a:t>any user B can verify the signature by computing</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a:t>
            </a:r>
            <a:r>
              <a:rPr lang="en-AU" sz="2400" baseline="60000" smtClean="0">
                <a:latin typeface="Courier New" pitchFamily="49" charset="0"/>
                <a:ea typeface="ＭＳ Ｐゴシック" pitchFamily="-107" charset="-128"/>
              </a:rPr>
              <a:t>m</a:t>
            </a:r>
            <a:r>
              <a:rPr lang="en-AU" sz="2400" smtClean="0">
                <a:latin typeface="Courier New" pitchFamily="49" charset="0"/>
                <a:ea typeface="ＭＳ Ｐゴシック" pitchFamily="-107" charset="-128"/>
              </a:rPr>
              <a:t> mod q</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2 </a:t>
            </a:r>
            <a:r>
              <a:rPr lang="en-AU" sz="2400" smtClean="0">
                <a:latin typeface="Courier New" pitchFamily="49" charset="0"/>
                <a:ea typeface="ＭＳ Ｐゴシック" pitchFamily="-107" charset="-128"/>
              </a:rPr>
              <a:t>= y</a:t>
            </a:r>
            <a:r>
              <a:rPr lang="en-AU" sz="2400" baseline="-25000" smtClean="0">
                <a:latin typeface="Courier New" pitchFamily="49" charset="0"/>
                <a:ea typeface="ＭＳ Ｐゴシック" pitchFamily="-107" charset="-128"/>
              </a:rPr>
              <a:t>A</a:t>
            </a:r>
            <a:r>
              <a:rPr lang="en-AU" sz="2400" baseline="30000" smtClean="0">
                <a:latin typeface="Courier New" pitchFamily="49" charset="0"/>
                <a:ea typeface="ＭＳ Ｐゴシック" pitchFamily="-107" charset="-128"/>
                <a:cs typeface="Courier New" pitchFamily="49" charset="0"/>
              </a:rPr>
              <a:t>S</a:t>
            </a:r>
            <a:r>
              <a:rPr lang="en-AU" sz="20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baseline="30000" smtClean="0">
                <a:latin typeface="Courier New" pitchFamily="49" charset="0"/>
                <a:ea typeface="ＭＳ Ｐゴシック" pitchFamily="-107" charset="-128"/>
                <a:cs typeface="Courier New" pitchFamily="49" charset="0"/>
              </a:rPr>
              <a:t>S</a:t>
            </a:r>
            <a:r>
              <a:rPr lang="en-AU" sz="2000" baseline="30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rPr>
              <a:t> mod q</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signature is valid if </a:t>
            </a: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2</a:t>
            </a:r>
            <a:endParaRPr lang="en-AU" sz="2400" smtClean="0">
              <a:ea typeface="ＭＳ Ｐゴシック" pitchFamily="-107" charset="-128"/>
            </a:endParaRP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0</TotalTime>
  <Words>3997</Words>
  <Application>Microsoft Macintosh PowerPoint</Application>
  <PresentationFormat>On-screen Show (4:3)</PresentationFormat>
  <Paragraphs>221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ＭＳ Ｐゴシック</vt:lpstr>
      <vt:lpstr>Times-Roman</vt:lpstr>
      <vt:lpstr>Wingdings</vt:lpstr>
      <vt:lpstr>Arial</vt:lpstr>
      <vt:lpstr>ch01</vt:lpstr>
      <vt:lpstr>Digital Signatures</vt:lpstr>
      <vt:lpstr>Digital Signatures</vt:lpstr>
      <vt:lpstr>Digital Signature Model</vt:lpstr>
      <vt:lpstr>Digital Signature Model</vt:lpstr>
      <vt:lpstr>Attacks and Forgeries</vt:lpstr>
      <vt:lpstr>Digital Signature Requirements</vt:lpstr>
      <vt:lpstr>Direct Digital Signatures</vt:lpstr>
      <vt:lpstr>ElGamal Digital Signatures</vt:lpstr>
      <vt:lpstr>ElGamal Digital Signature</vt:lpstr>
      <vt:lpstr>ElGamal Signature Example </vt:lpstr>
      <vt:lpstr>Schnorr Digital Signatures</vt:lpstr>
      <vt:lpstr>Schnorr Key Setup</vt:lpstr>
      <vt:lpstr>Schnorr Signature</vt:lpstr>
      <vt:lpstr>Digital Signature Standard (DSS)</vt:lpstr>
      <vt:lpstr>DSS vs RSA Signatures</vt:lpstr>
      <vt:lpstr>Digital Signature Algorithm (DSA)</vt:lpstr>
      <vt:lpstr>DSA Key Generation</vt:lpstr>
      <vt:lpstr>DSA Signature Creation</vt:lpstr>
      <vt:lpstr>DSA Signature Verification </vt:lpstr>
      <vt:lpstr>DSS Overview</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2019-02-19T19:21:06Z</cp:lastPrinted>
  <dcterms:created xsi:type="dcterms:W3CDTF">2011-11-13T23:32:34Z</dcterms:created>
  <dcterms:modified xsi:type="dcterms:W3CDTF">2019-02-27T12:08:50Z</dcterms:modified>
  <cp:category/>
</cp:coreProperties>
</file>