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4"/>
  </p:notesMasterIdLst>
  <p:sldIdLst>
    <p:sldId id="257" r:id="rId2"/>
    <p:sldId id="275" r:id="rId3"/>
    <p:sldId id="276" r:id="rId4"/>
    <p:sldId id="277" r:id="rId5"/>
    <p:sldId id="278" r:id="rId6"/>
    <p:sldId id="279" r:id="rId7"/>
    <p:sldId id="280" r:id="rId8"/>
    <p:sldId id="281" r:id="rId9"/>
    <p:sldId id="282" r:id="rId10"/>
    <p:sldId id="284" r:id="rId11"/>
    <p:sldId id="285" r:id="rId12"/>
    <p:sldId id="286" r:id="rId13"/>
    <p:sldId id="296" r:id="rId14"/>
    <p:sldId id="287" r:id="rId15"/>
    <p:sldId id="299" r:id="rId16"/>
    <p:sldId id="295" r:id="rId17"/>
    <p:sldId id="297" r:id="rId18"/>
    <p:sldId id="288" r:id="rId19"/>
    <p:sldId id="300" r:id="rId20"/>
    <p:sldId id="289" r:id="rId21"/>
    <p:sldId id="290" r:id="rId22"/>
    <p:sldId id="291" r:id="rId23"/>
    <p:sldId id="298" r:id="rId24"/>
    <p:sldId id="292" r:id="rId25"/>
    <p:sldId id="293" r:id="rId26"/>
    <p:sldId id="301" r:id="rId27"/>
    <p:sldId id="302" r:id="rId28"/>
    <p:sldId id="303" r:id="rId29"/>
    <p:sldId id="304" r:id="rId30"/>
    <p:sldId id="305" r:id="rId31"/>
    <p:sldId id="306" r:id="rId32"/>
    <p:sldId id="274" r:id="rId33"/>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34"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107" charset="-128"/>
        <a:cs typeface="+mn-cs"/>
      </a:defRPr>
    </a:lvl5pPr>
    <a:lvl6pPr marL="2286000" algn="l" defTabSz="914400" rtl="0" eaLnBrk="1" latinLnBrk="0" hangingPunct="1">
      <a:defRPr kern="1200">
        <a:solidFill>
          <a:schemeClr val="tx1"/>
        </a:solidFill>
        <a:latin typeface="Arial" pitchFamily="34" charset="0"/>
        <a:ea typeface="ＭＳ Ｐゴシック" pitchFamily="-107" charset="-128"/>
        <a:cs typeface="+mn-cs"/>
      </a:defRPr>
    </a:lvl6pPr>
    <a:lvl7pPr marL="2743200" algn="l" defTabSz="914400" rtl="0" eaLnBrk="1" latinLnBrk="0" hangingPunct="1">
      <a:defRPr kern="1200">
        <a:solidFill>
          <a:schemeClr val="tx1"/>
        </a:solidFill>
        <a:latin typeface="Arial" pitchFamily="34" charset="0"/>
        <a:ea typeface="ＭＳ Ｐゴシック" pitchFamily="-107" charset="-128"/>
        <a:cs typeface="+mn-cs"/>
      </a:defRPr>
    </a:lvl7pPr>
    <a:lvl8pPr marL="3200400" algn="l" defTabSz="914400" rtl="0" eaLnBrk="1" latinLnBrk="0" hangingPunct="1">
      <a:defRPr kern="1200">
        <a:solidFill>
          <a:schemeClr val="tx1"/>
        </a:solidFill>
        <a:latin typeface="Arial" pitchFamily="34" charset="0"/>
        <a:ea typeface="ＭＳ Ｐゴシック" pitchFamily="-107" charset="-128"/>
        <a:cs typeface="+mn-cs"/>
      </a:defRPr>
    </a:lvl8pPr>
    <a:lvl9pPr marL="3657600" algn="l" defTabSz="914400" rtl="0" eaLnBrk="1" latinLnBrk="0" hangingPunct="1">
      <a:defRPr kern="1200">
        <a:solidFill>
          <a:schemeClr val="tx1"/>
        </a:solidFill>
        <a:latin typeface="Arial" pitchFamily="34" charset="0"/>
        <a:ea typeface="ＭＳ Ｐゴシック" pitchFamily="-107"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9678"/>
  </p:normalViewPr>
  <p:slideViewPr>
    <p:cSldViewPr>
      <p:cViewPr>
        <p:scale>
          <a:sx n="90" d="100"/>
          <a:sy n="90" d="100"/>
        </p:scale>
        <p:origin x="1744" y="1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31" d="100"/>
          <a:sy n="131" d="100"/>
        </p:scale>
        <p:origin x="-968"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ea typeface="+mn-ea"/>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ea typeface="+mn-ea"/>
              </a:defRPr>
            </a:lvl1pPr>
          </a:lstStyle>
          <a:p>
            <a:pPr>
              <a:defRPr/>
            </a:pPr>
            <a:endParaRPr lang="en-AU"/>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ea typeface="+mn-ea"/>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961D155-8757-4955-8E7F-930812E541BC}" type="slidenum">
              <a:rPr lang="en-AU"/>
              <a:pPr/>
              <a:t>‹#›</a:t>
            </a:fld>
            <a:endParaRPr lang="en-AU"/>
          </a:p>
        </p:txBody>
      </p:sp>
    </p:spTree>
    <p:extLst>
      <p:ext uri="{BB962C8B-B14F-4D97-AF65-F5344CB8AC3E}">
        <p14:creationId xmlns:p14="http://schemas.microsoft.com/office/powerpoint/2010/main" val="16820977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2A2202ED-9808-46C5-A483-A2CC13128329}" type="slidenum">
              <a:rPr lang="en-AU"/>
              <a:pPr/>
              <a:t>1</a:t>
            </a:fld>
            <a:endParaRPr lang="en-AU"/>
          </a:p>
        </p:txBody>
      </p:sp>
      <p:sp>
        <p:nvSpPr>
          <p:cNvPr id="17411" name="Rectangle 1026"/>
          <p:cNvSpPr>
            <a:spLocks noGrp="1" noRot="1" noChangeAspect="1" noChangeArrowheads="1" noTextEdit="1"/>
          </p:cNvSpPr>
          <p:nvPr>
            <p:ph type="sldImg"/>
          </p:nvPr>
        </p:nvSpPr>
        <p:spPr>
          <a:ln/>
        </p:spPr>
      </p:sp>
      <p:sp>
        <p:nvSpPr>
          <p:cNvPr id="17412" name="Rectangle 1027"/>
          <p:cNvSpPr>
            <a:spLocks noGrp="1" noChangeArrowheads="1"/>
          </p:cNvSpPr>
          <p:nvPr>
            <p:ph type="body" idx="1"/>
          </p:nvPr>
        </p:nvSpPr>
        <p:spPr>
          <a:noFill/>
          <a:ln/>
        </p:spPr>
        <p:txBody>
          <a:bodyPr/>
          <a:lstStyle/>
          <a:p>
            <a:pPr eaLnBrk="1" hangingPunct="1"/>
            <a:r>
              <a:rPr lang="en-US" smtClean="0">
                <a:latin typeface="Arial" pitchFamily="34" charset="0"/>
              </a:rPr>
              <a:t>Opening quote.</a:t>
            </a:r>
          </a:p>
        </p:txBody>
      </p:sp>
    </p:spTree>
    <p:extLst>
      <p:ext uri="{BB962C8B-B14F-4D97-AF65-F5344CB8AC3E}">
        <p14:creationId xmlns:p14="http://schemas.microsoft.com/office/powerpoint/2010/main" val="1542373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60A4DB8C-AC19-449E-A4DF-A6E1A95C8057}" type="slidenum">
              <a:rPr lang="en-AU"/>
              <a:pPr/>
              <a:t>10</a:t>
            </a:fld>
            <a:endParaRPr lang="en-AU"/>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smtClean="0">
                <a:latin typeface="Arial" pitchFamily="34" charset="0"/>
              </a:rPr>
              <a:t>Stallings Figure 18.2 illustrates the general operation of PGP, and the relationship between the services discussed. On transmission, if it is required, a signature is generated using a hash code of the uncompressed plaintext. Then the plaintext, plus signature if present, is compressed. Next, if confidentiality is required, the block (compressed plaintext or compressed signature plus plaintext) is encrypted and pre-pended with the public-key-encrypted symmetric encryption key. Finally, the entire block is converted to radix-64 format. </a:t>
            </a:r>
          </a:p>
          <a:p>
            <a:pPr eaLnBrk="1" hangingPunct="1"/>
            <a:r>
              <a:rPr lang="en-US" smtClean="0">
                <a:latin typeface="Arial" pitchFamily="34" charset="0"/>
              </a:rPr>
              <a:t>On reception, the incoming block is first converted back from radix-64 format to binary. Then, if the message is encrypted, the recipient recovers the session key and decrypts the message. The resulting block is then decompressed. If the message is signed, the recipient recovers the transmitted hash code and compares it to its own calculation of the hash code. </a:t>
            </a:r>
            <a:endParaRPr lang="en-AU" smtClean="0">
              <a:latin typeface="Arial" pitchFamily="34" charset="0"/>
            </a:endParaRPr>
          </a:p>
        </p:txBody>
      </p:sp>
    </p:spTree>
    <p:extLst>
      <p:ext uri="{BB962C8B-B14F-4D97-AF65-F5344CB8AC3E}">
        <p14:creationId xmlns:p14="http://schemas.microsoft.com/office/powerpoint/2010/main" val="76033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9A76EACB-A3FE-4A4D-BE99-8A00FB0F2234}" type="slidenum">
              <a:rPr lang="en-AU"/>
              <a:pPr/>
              <a:t>11</a:t>
            </a:fld>
            <a:endParaRPr lang="en-AU"/>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smtClean="0">
                <a:latin typeface="Arial" pitchFamily="34" charset="0"/>
              </a:rPr>
              <a:t>PGP makes use of four types of keys: one-time session symmetric keys, public keys, private keys, and passphrase-based symmetric keys.</a:t>
            </a:r>
          </a:p>
          <a:p>
            <a:pPr eaLnBrk="1" hangingPunct="1"/>
            <a:r>
              <a:rPr lang="en-US" smtClean="0">
                <a:latin typeface="Arial" pitchFamily="34" charset="0"/>
              </a:rPr>
              <a:t>Each session key is associated with a single message and is used only for the purpose of encrypting and decrypting that message, using a symmetric encryption algorithm, such as CAST-128 and IDEA with 128-bit keys; or 3DES with a 168-bit key.  Random numbers are generated using the ANSI X12.17 generator, with inputs based on keystroke input from the user, where both the keystroke timing and the actual keys struck are used to generate a randomized stream of numbers. Stallings Online Appendix P discusses PGP random number generation techniques in more detail.</a:t>
            </a:r>
          </a:p>
        </p:txBody>
      </p:sp>
    </p:spTree>
    <p:extLst>
      <p:ext uri="{BB962C8B-B14F-4D97-AF65-F5344CB8AC3E}">
        <p14:creationId xmlns:p14="http://schemas.microsoft.com/office/powerpoint/2010/main" val="1399182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9D19BD62-9AD2-4E6C-8072-F3BC3D538BA0}" type="slidenum">
              <a:rPr lang="en-AU"/>
              <a:pPr/>
              <a:t>12</a:t>
            </a:fld>
            <a:endParaRPr lang="en-AU"/>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US" smtClean="0">
                <a:latin typeface="Arial" pitchFamily="34" charset="0"/>
              </a:rPr>
              <a:t>Since many public/private keys may be in use with PGP, there is a need to identify which key is actually used to encrypt the session key for any specific message. You could just send the full public-key with every message, but this is inefficient. Rather PGP use a key identifier based on the least significant 64-bits of the key, which will very likely be unique. Then only the much shorter key ID would need to be transmitted with any message. A key ID is also required for the PGP digital signature.</a:t>
            </a:r>
          </a:p>
          <a:p>
            <a:pPr eaLnBrk="1" hangingPunct="1"/>
            <a:endParaRPr lang="en-US" smtClean="0">
              <a:latin typeface="Arial" pitchFamily="34" charset="0"/>
            </a:endParaRPr>
          </a:p>
        </p:txBody>
      </p:sp>
    </p:spTree>
    <p:extLst>
      <p:ext uri="{BB962C8B-B14F-4D97-AF65-F5344CB8AC3E}">
        <p14:creationId xmlns:p14="http://schemas.microsoft.com/office/powerpoint/2010/main" val="1119015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30C9F8C-1566-419E-B9AA-E0D2CCA7A5DB}" type="slidenum">
              <a:rPr lang="en-AU"/>
              <a:pPr/>
              <a:t>13</a:t>
            </a:fld>
            <a:endParaRPr lang="en-AU"/>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noFill/>
          <a:ln/>
        </p:spPr>
        <p:txBody>
          <a:bodyPr/>
          <a:lstStyle/>
          <a:p>
            <a:pPr eaLnBrk="1" hangingPunct="1"/>
            <a:r>
              <a:rPr lang="en-US" smtClean="0">
                <a:latin typeface="Arial" pitchFamily="34" charset="0"/>
              </a:rPr>
              <a:t>Stallings Figure 18.3 shows the format of a transmitted PGP message. A message consists of three components: the message component, a signature (optional), and a session key component (optional). The </a:t>
            </a:r>
            <a:r>
              <a:rPr lang="en-US" b="1" smtClean="0">
                <a:latin typeface="Arial" pitchFamily="34" charset="0"/>
              </a:rPr>
              <a:t>message component</a:t>
            </a:r>
            <a:r>
              <a:rPr lang="en-US" smtClean="0">
                <a:latin typeface="Arial" pitchFamily="34" charset="0"/>
              </a:rPr>
              <a:t> includes the actual data to be stored or transmitted, as well as a filename and a timestamp that specifies the time of creation.  The</a:t>
            </a:r>
            <a:r>
              <a:rPr lang="en-US" b="1" smtClean="0">
                <a:latin typeface="Arial" pitchFamily="34" charset="0"/>
              </a:rPr>
              <a:t> signature </a:t>
            </a:r>
            <a:r>
              <a:rPr lang="en-US" smtClean="0">
                <a:latin typeface="Arial" pitchFamily="34" charset="0"/>
              </a:rPr>
              <a:t>component includes a timestamp, encrypted SHA-1 message digest, leading two digest octets for verification, and the Key ID of the sender’s public key. The </a:t>
            </a:r>
            <a:r>
              <a:rPr lang="en-US" b="1" smtClean="0">
                <a:latin typeface="Arial" pitchFamily="34" charset="0"/>
              </a:rPr>
              <a:t>session key </a:t>
            </a:r>
            <a:r>
              <a:rPr lang="en-US" smtClean="0">
                <a:latin typeface="Arial" pitchFamily="34" charset="0"/>
              </a:rPr>
              <a:t>component includes the session key and the identifier of the recipient's public key that was used by the sender to encrypt the session key.  The entire block is usually encoded with radix-64 encoding.</a:t>
            </a:r>
            <a:endParaRPr lang="en-AU" smtClean="0">
              <a:latin typeface="Arial" pitchFamily="34" charset="0"/>
            </a:endParaRPr>
          </a:p>
        </p:txBody>
      </p:sp>
    </p:spTree>
    <p:extLst>
      <p:ext uri="{BB962C8B-B14F-4D97-AF65-F5344CB8AC3E}">
        <p14:creationId xmlns:p14="http://schemas.microsoft.com/office/powerpoint/2010/main" val="1774102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4ADE270-3A28-4903-901E-1D736ED4AF12}" type="slidenum">
              <a:rPr lang="en-AU"/>
              <a:pPr/>
              <a:t>14</a:t>
            </a:fld>
            <a:endParaRPr lang="en-AU"/>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US" smtClean="0">
                <a:latin typeface="Arial" pitchFamily="34" charset="0"/>
              </a:rPr>
              <a:t>Keys &amp; key IDs are critical to the operation of PGP. These keys need to be stored and organized in a systematic way for efficient and effective use by all parties.  PGP uses a pair of data structures, one to store the users public/private key pairs - their private-key ring; and one to store the public keys of other known users, their public-key ring. The private keys are kept encrypted using a block cipher, with a key derived by hashing a pass-phrase which the user enters whenever that key needs to be used. As in any system based on passwords, the security of this system depends on the security of the password, which should be not easily guessed but easily remembered. </a:t>
            </a:r>
          </a:p>
        </p:txBody>
      </p:sp>
    </p:spTree>
    <p:extLst>
      <p:ext uri="{BB962C8B-B14F-4D97-AF65-F5344CB8AC3E}">
        <p14:creationId xmlns:p14="http://schemas.microsoft.com/office/powerpoint/2010/main" val="167596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a:ln/>
        </p:spPr>
      </p:sp>
      <p:sp>
        <p:nvSpPr>
          <p:cNvPr id="46083" name="Notes Placeholder 2"/>
          <p:cNvSpPr>
            <a:spLocks noGrp="1"/>
          </p:cNvSpPr>
          <p:nvPr>
            <p:ph type="body" idx="1"/>
          </p:nvPr>
        </p:nvSpPr>
        <p:spPr>
          <a:noFill/>
          <a:ln/>
        </p:spPr>
        <p:txBody>
          <a:bodyPr/>
          <a:lstStyle/>
          <a:p>
            <a:r>
              <a:rPr lang="en-US" smtClean="0">
                <a:latin typeface="Arial" pitchFamily="34" charset="0"/>
              </a:rPr>
              <a:t>Stallings Figure 18.4 shows the general structure of a </a:t>
            </a:r>
            <a:r>
              <a:rPr lang="en-US" b="1" smtClean="0">
                <a:latin typeface="Arial" pitchFamily="34" charset="0"/>
              </a:rPr>
              <a:t>private-key ring</a:t>
            </a:r>
            <a:r>
              <a:rPr lang="en-US" smtClean="0">
                <a:latin typeface="Arial" pitchFamily="34" charset="0"/>
              </a:rPr>
              <a:t>. We can view the ring as a table, in which each row represents one of the public/private key pairs owned by this user. The private-key ring can be indexed by either User ID or Key ID. The actual private key itself encrypted using CAST-128 (or IDEA or 3DES) keyed using a user supplied passphrase.</a:t>
            </a:r>
          </a:p>
          <a:p>
            <a:r>
              <a:rPr lang="en-US" smtClean="0">
                <a:latin typeface="Arial" pitchFamily="34" charset="0"/>
              </a:rPr>
              <a:t>Figure 18.4 also shows the general structure of a </a:t>
            </a:r>
            <a:r>
              <a:rPr lang="en-US" b="1" smtClean="0">
                <a:latin typeface="Arial" pitchFamily="34" charset="0"/>
              </a:rPr>
              <a:t>public-key ring</a:t>
            </a:r>
            <a:r>
              <a:rPr lang="en-US" smtClean="0">
                <a:latin typeface="Arial" pitchFamily="34" charset="0"/>
              </a:rPr>
              <a:t>. This data structure is used to store public keys of other users that are known to this user. The public-key ring can be indexed by either User ID or Key ID. </a:t>
            </a:r>
          </a:p>
        </p:txBody>
      </p:sp>
      <p:sp>
        <p:nvSpPr>
          <p:cNvPr id="46084" name="Slide Number Placeholder 3"/>
          <p:cNvSpPr>
            <a:spLocks noGrp="1"/>
          </p:cNvSpPr>
          <p:nvPr>
            <p:ph type="sldNum" sz="quarter" idx="5"/>
          </p:nvPr>
        </p:nvSpPr>
        <p:spPr>
          <a:noFill/>
        </p:spPr>
        <p:txBody>
          <a:bodyPr/>
          <a:lstStyle/>
          <a:p>
            <a:fld id="{5A2180B0-7CF9-4538-A427-B03144DB9DD4}" type="slidenum">
              <a:rPr lang="en-AU"/>
              <a:pPr/>
              <a:t>15</a:t>
            </a:fld>
            <a:endParaRPr lang="en-AU"/>
          </a:p>
        </p:txBody>
      </p:sp>
    </p:spTree>
    <p:extLst>
      <p:ext uri="{BB962C8B-B14F-4D97-AF65-F5344CB8AC3E}">
        <p14:creationId xmlns:p14="http://schemas.microsoft.com/office/powerpoint/2010/main" val="1534845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51A594F-9AFC-478A-B4F2-C711CA853687}" type="slidenum">
              <a:rPr lang="en-AU"/>
              <a:pPr/>
              <a:t>16</a:t>
            </a:fld>
            <a:endParaRPr lang="en-AU"/>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noFill/>
          <a:ln/>
        </p:spPr>
        <p:txBody>
          <a:bodyPr/>
          <a:lstStyle/>
          <a:p>
            <a:pPr eaLnBrk="1" hangingPunct="1"/>
            <a:r>
              <a:rPr lang="en-US" dirty="0" smtClean="0">
                <a:latin typeface="Arial" pitchFamily="34" charset="0"/>
              </a:rPr>
              <a:t>Stallings Figure 18.5 illustrates how these key rings are used in message transmission to implement the various PGP crypto services (ignoring compression and radix-64 conversion for simplicity). The sending PGP entity performs the following steps:   </a:t>
            </a:r>
          </a:p>
          <a:p>
            <a:pPr eaLnBrk="1" hangingPunct="1"/>
            <a:r>
              <a:rPr lang="en-US" dirty="0" smtClean="0">
                <a:latin typeface="Arial" pitchFamily="34" charset="0"/>
              </a:rPr>
              <a:t>1. Signing the message:  </a:t>
            </a:r>
          </a:p>
          <a:p>
            <a:pPr eaLnBrk="1" hangingPunct="1"/>
            <a:r>
              <a:rPr lang="en-US" dirty="0" smtClean="0">
                <a:latin typeface="Arial" pitchFamily="34" charset="0"/>
              </a:rPr>
              <a:t>  a. PGP retrieves the sender's private key from the private-key ring using </a:t>
            </a:r>
            <a:r>
              <a:rPr lang="en-US" dirty="0" err="1" smtClean="0">
                <a:latin typeface="Arial" pitchFamily="34" charset="0"/>
              </a:rPr>
              <a:t>your_userid</a:t>
            </a:r>
            <a:r>
              <a:rPr lang="en-US" dirty="0" smtClean="0">
                <a:latin typeface="Arial" pitchFamily="34" charset="0"/>
              </a:rPr>
              <a:t> as an index. If </a:t>
            </a:r>
            <a:r>
              <a:rPr lang="en-US" dirty="0" err="1" smtClean="0">
                <a:latin typeface="Arial" pitchFamily="34" charset="0"/>
              </a:rPr>
              <a:t>your_userid</a:t>
            </a:r>
            <a:r>
              <a:rPr lang="en-US" dirty="0" smtClean="0">
                <a:latin typeface="Arial" pitchFamily="34" charset="0"/>
              </a:rPr>
              <a:t> was not provided in the command, the first private key on the ring is retrieved.  </a:t>
            </a:r>
          </a:p>
          <a:p>
            <a:pPr eaLnBrk="1" hangingPunct="1"/>
            <a:r>
              <a:rPr lang="en-US" dirty="0" smtClean="0">
                <a:latin typeface="Arial" pitchFamily="34" charset="0"/>
              </a:rPr>
              <a:t>  b. PGP prompts the user for the passphrase to recover the unencrypted private key. </a:t>
            </a:r>
          </a:p>
          <a:p>
            <a:pPr eaLnBrk="1" hangingPunct="1"/>
            <a:r>
              <a:rPr lang="en-US" dirty="0" smtClean="0">
                <a:latin typeface="Arial" pitchFamily="34" charset="0"/>
              </a:rPr>
              <a:t>  c. The signature component of the message is constructed.  </a:t>
            </a:r>
          </a:p>
          <a:p>
            <a:pPr eaLnBrk="1" hangingPunct="1"/>
            <a:r>
              <a:rPr lang="en-US" dirty="0" smtClean="0">
                <a:latin typeface="Arial" pitchFamily="34" charset="0"/>
              </a:rPr>
              <a:t>2. Encrypting the message:</a:t>
            </a:r>
          </a:p>
          <a:p>
            <a:pPr eaLnBrk="1" hangingPunct="1"/>
            <a:r>
              <a:rPr lang="en-US" dirty="0" smtClean="0">
                <a:latin typeface="Arial" pitchFamily="34" charset="0"/>
              </a:rPr>
              <a:t>  a. PGP generates a session key and encrypts the message. </a:t>
            </a:r>
          </a:p>
          <a:p>
            <a:pPr eaLnBrk="1" hangingPunct="1"/>
            <a:r>
              <a:rPr lang="en-US" dirty="0" smtClean="0">
                <a:latin typeface="Arial" pitchFamily="34" charset="0"/>
              </a:rPr>
              <a:t>  b. PGP retrieves the recipient's public key from the public-key ring using </a:t>
            </a:r>
            <a:r>
              <a:rPr lang="en-US" dirty="0" err="1" smtClean="0">
                <a:latin typeface="Arial" pitchFamily="34" charset="0"/>
              </a:rPr>
              <a:t>her_userid</a:t>
            </a:r>
            <a:r>
              <a:rPr lang="en-US" dirty="0" smtClean="0">
                <a:latin typeface="Arial" pitchFamily="34" charset="0"/>
              </a:rPr>
              <a:t> as an index.</a:t>
            </a:r>
          </a:p>
          <a:p>
            <a:pPr eaLnBrk="1" hangingPunct="1"/>
            <a:r>
              <a:rPr lang="en-US" dirty="0" smtClean="0">
                <a:latin typeface="Arial" pitchFamily="34" charset="0"/>
              </a:rPr>
              <a:t>  c. The session key component of the message is constructed. </a:t>
            </a:r>
            <a:endParaRPr lang="en-AU" dirty="0" smtClean="0">
              <a:latin typeface="Arial" pitchFamily="34" charset="0"/>
            </a:endParaRPr>
          </a:p>
        </p:txBody>
      </p:sp>
    </p:spTree>
    <p:extLst>
      <p:ext uri="{BB962C8B-B14F-4D97-AF65-F5344CB8AC3E}">
        <p14:creationId xmlns:p14="http://schemas.microsoft.com/office/powerpoint/2010/main" val="579271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E33718E-E1AA-4B0D-BD77-D27C41F52755}" type="slidenum">
              <a:rPr lang="en-AU"/>
              <a:pPr/>
              <a:t>17</a:t>
            </a:fld>
            <a:endParaRPr lang="en-AU"/>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noFill/>
          <a:ln/>
        </p:spPr>
        <p:txBody>
          <a:bodyPr/>
          <a:lstStyle/>
          <a:p>
            <a:pPr eaLnBrk="1" hangingPunct="1"/>
            <a:r>
              <a:rPr lang="en-US" smtClean="0">
                <a:latin typeface="Arial" pitchFamily="34" charset="0"/>
              </a:rPr>
              <a:t>Stallings Figure 18.6 then illustrates how these key rings are used in message reception to implement the various PGP crypto services (again ignoring compression and radix-64 conversion for simplicity). The receiving PGP entity performs the following steps:</a:t>
            </a:r>
          </a:p>
          <a:p>
            <a:pPr eaLnBrk="1" hangingPunct="1"/>
            <a:r>
              <a:rPr lang="en-US" smtClean="0">
                <a:latin typeface="Arial" pitchFamily="34" charset="0"/>
              </a:rPr>
              <a:t>1. Decrypting the message:  </a:t>
            </a:r>
          </a:p>
          <a:p>
            <a:pPr eaLnBrk="1" hangingPunct="1"/>
            <a:r>
              <a:rPr lang="en-US" smtClean="0">
                <a:latin typeface="Arial" pitchFamily="34" charset="0"/>
              </a:rPr>
              <a:t>  a. PGP retrieves the receiver's private key from the private-key ring, using the Key ID field in the session key component of the message as an index.</a:t>
            </a:r>
          </a:p>
          <a:p>
            <a:pPr eaLnBrk="1" hangingPunct="1"/>
            <a:r>
              <a:rPr lang="en-US" smtClean="0">
                <a:latin typeface="Arial" pitchFamily="34" charset="0"/>
              </a:rPr>
              <a:t>  b. PGP prompts the user for the passphrase to recover the unencrypted private key.  </a:t>
            </a:r>
          </a:p>
          <a:p>
            <a:pPr eaLnBrk="1" hangingPunct="1"/>
            <a:r>
              <a:rPr lang="en-US" smtClean="0">
                <a:latin typeface="Arial" pitchFamily="34" charset="0"/>
              </a:rPr>
              <a:t>  c. PGP then recovers the session key and decrypts the message. </a:t>
            </a:r>
          </a:p>
          <a:p>
            <a:pPr eaLnBrk="1" hangingPunct="1"/>
            <a:r>
              <a:rPr lang="en-US" smtClean="0">
                <a:latin typeface="Arial" pitchFamily="34" charset="0"/>
              </a:rPr>
              <a:t>2. Authenticating the message:  </a:t>
            </a:r>
          </a:p>
          <a:p>
            <a:pPr eaLnBrk="1" hangingPunct="1"/>
            <a:r>
              <a:rPr lang="en-US" smtClean="0">
                <a:latin typeface="Arial" pitchFamily="34" charset="0"/>
              </a:rPr>
              <a:t>  a. PGP retrieves the sender's public key from the public-key ring, using the Key ID field in the signature key component of the message as an index.  </a:t>
            </a:r>
          </a:p>
          <a:p>
            <a:pPr eaLnBrk="1" hangingPunct="1"/>
            <a:r>
              <a:rPr lang="en-US" smtClean="0">
                <a:latin typeface="Arial" pitchFamily="34" charset="0"/>
              </a:rPr>
              <a:t>  b. PGP recovers the transmitted message digest.  </a:t>
            </a:r>
          </a:p>
          <a:p>
            <a:pPr eaLnBrk="1" hangingPunct="1"/>
            <a:r>
              <a:rPr lang="en-US" smtClean="0">
                <a:latin typeface="Arial" pitchFamily="34" charset="0"/>
              </a:rPr>
              <a:t>  c. PGP computes the message digest for the received message and compares it to the transmitted message digest to authenticate. </a:t>
            </a:r>
          </a:p>
          <a:p>
            <a:pPr eaLnBrk="1" hangingPunct="1"/>
            <a:endParaRPr lang="en-AU" smtClean="0">
              <a:latin typeface="Arial" pitchFamily="34" charset="0"/>
            </a:endParaRPr>
          </a:p>
        </p:txBody>
      </p:sp>
    </p:spTree>
    <p:extLst>
      <p:ext uri="{BB962C8B-B14F-4D97-AF65-F5344CB8AC3E}">
        <p14:creationId xmlns:p14="http://schemas.microsoft.com/office/powerpoint/2010/main" val="1278090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F4F18D4E-1560-47A3-96D9-0E0539207B70}" type="slidenum">
              <a:rPr lang="en-AU"/>
              <a:pPr/>
              <a:t>18</a:t>
            </a:fld>
            <a:endParaRPr lang="en-AU"/>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smtClean="0">
                <a:latin typeface="Arial" pitchFamily="34" charset="0"/>
              </a:rPr>
              <a:t>The PGP documentation notes that “This whole business of protecting public keys from tampering is the single most difficult problem in practical public key applications”. Its solution is to support a variety of formal and informal environments, in which any user can act as a “CA” to certify another user’s public key, and then act as a “trusted introducer” to other users, thus forming a “web of trust”. PGP provides a convenient means of using trust, associating trust with public keys, and exploiting trust information. The key ring is regularly processed to derive trust indicators for keys in it. Associated with each such entry is a </a:t>
            </a:r>
            <a:r>
              <a:rPr lang="en-US" b="1" smtClean="0">
                <a:latin typeface="Arial" pitchFamily="34" charset="0"/>
              </a:rPr>
              <a:t>key legitimacy </a:t>
            </a:r>
            <a:r>
              <a:rPr lang="en-US" smtClean="0">
                <a:latin typeface="Arial" pitchFamily="34" charset="0"/>
              </a:rPr>
              <a:t>field that indicates the extent to which PGP will trust that this is a valid public key for this user; the higher the level of trust, the stronger is the binding of this user ID to this key. PGP allows a user to revoke their current public key, either because compromise is suspected or simply to avoid the use of the same key for an extended period.</a:t>
            </a:r>
          </a:p>
        </p:txBody>
      </p:sp>
    </p:spTree>
    <p:extLst>
      <p:ext uri="{BB962C8B-B14F-4D97-AF65-F5344CB8AC3E}">
        <p14:creationId xmlns:p14="http://schemas.microsoft.com/office/powerpoint/2010/main" val="1728570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ln/>
        </p:spPr>
      </p:sp>
      <p:sp>
        <p:nvSpPr>
          <p:cNvPr id="54275" name="Notes Placeholder 2"/>
          <p:cNvSpPr>
            <a:spLocks noGrp="1"/>
          </p:cNvSpPr>
          <p:nvPr>
            <p:ph type="body" idx="1"/>
          </p:nvPr>
        </p:nvSpPr>
        <p:spPr>
          <a:noFill/>
          <a:ln/>
        </p:spPr>
        <p:txBody>
          <a:bodyPr/>
          <a:lstStyle/>
          <a:p>
            <a:r>
              <a:rPr lang="en-US" smtClean="0">
                <a:latin typeface="Arial" pitchFamily="34" charset="0"/>
              </a:rPr>
              <a:t>Stallings Figure 18.7 provides an example of the way in which signature trust and key legitimacy are related. The figure shows the structure of a public-key ring. The user has acquired a number of public keys, some directly from their owners and some from a third party such as a key server.  The node labeled "You" refers to the entry in the public-key ring corresponding to this user. This key is legitimate and the OWNERTRUST value is ultimate trust. Each other node in the key ring has an OWNERTRUST value of undefined unless some other value is assigned by the user. In this example, this user has specified that it always trusts the following users to sign other keys: D, E, F, L. This user partially trusts users A and B to sign other keys. So the shading, or lack thereof, of the nodes in Figure 18.7 indicates the level of trust assigned by this user. The tree structure indicates which keys have been signed by which other users. If a key is signed by a user whose key is also in this key ring, the arrow joins the signed key to the signatory. If the key is signed by a user whose key is not present in this key ring, the arrow joins the signed key to a question mark, indicating that the signatory is unknown to this user. </a:t>
            </a:r>
          </a:p>
        </p:txBody>
      </p:sp>
      <p:sp>
        <p:nvSpPr>
          <p:cNvPr id="54276" name="Slide Number Placeholder 3"/>
          <p:cNvSpPr>
            <a:spLocks noGrp="1"/>
          </p:cNvSpPr>
          <p:nvPr>
            <p:ph type="sldNum" sz="quarter" idx="5"/>
          </p:nvPr>
        </p:nvSpPr>
        <p:spPr>
          <a:noFill/>
        </p:spPr>
        <p:txBody>
          <a:bodyPr/>
          <a:lstStyle/>
          <a:p>
            <a:fld id="{686A3530-A686-4910-8444-8C2D48C09772}" type="slidenum">
              <a:rPr lang="en-AU"/>
              <a:pPr/>
              <a:t>19</a:t>
            </a:fld>
            <a:endParaRPr lang="en-AU"/>
          </a:p>
        </p:txBody>
      </p:sp>
    </p:spTree>
    <p:extLst>
      <p:ext uri="{BB962C8B-B14F-4D97-AF65-F5344CB8AC3E}">
        <p14:creationId xmlns:p14="http://schemas.microsoft.com/office/powerpoint/2010/main" val="932003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4CEC6DEA-8D7A-4E6B-B1D2-0CBACCF7ED37}" type="slidenum">
              <a:rPr lang="en-AU"/>
              <a:pPr/>
              <a:t>2</a:t>
            </a:fld>
            <a:endParaRPr lang="en-AU"/>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r>
              <a:rPr lang="en-US" smtClean="0">
                <a:latin typeface="Arial" pitchFamily="34" charset="0"/>
              </a:rPr>
              <a:t>In virtually all distributed environments, electronic mail is the most heavily used network-based application. But </a:t>
            </a:r>
            <a:r>
              <a:rPr lang="en-AU" smtClean="0">
                <a:latin typeface="Arial" pitchFamily="34" charset="0"/>
              </a:rPr>
              <a:t>current email services are roughly like "postcards”, anyone who wants could pick it up and have a look as its in transit or sitting in the recipients mailbox.</a:t>
            </a:r>
          </a:p>
        </p:txBody>
      </p:sp>
    </p:spTree>
    <p:extLst>
      <p:ext uri="{BB962C8B-B14F-4D97-AF65-F5344CB8AC3E}">
        <p14:creationId xmlns:p14="http://schemas.microsoft.com/office/powerpoint/2010/main" val="3985468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53DB3528-9948-4BC7-B1AB-CC26A9F978B9}" type="slidenum">
              <a:rPr lang="en-AU"/>
              <a:pPr/>
              <a:t>20</a:t>
            </a:fld>
            <a:endParaRPr lang="en-AU"/>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smtClean="0">
                <a:latin typeface="Arial" pitchFamily="34" charset="0"/>
              </a:rPr>
              <a:t>S/MIME (Secure/Multipurpose Internet Mail Extension) is a security enhancement to the MIME Internet e-mail format standard, which in turn provided support for varying content types and multi-part messages over the text only support in the original Internet RFC822 (now RFC5322) email standard. See text for discussion of these extensions. MIME is specified in RFCs 2045 through 2049. MIME allows encoding of binary data to textual form for transport over traditional RFC822 email systems. S/MIME support is now included in many modern mail agents.</a:t>
            </a:r>
          </a:p>
        </p:txBody>
      </p:sp>
    </p:spTree>
    <p:extLst>
      <p:ext uri="{BB962C8B-B14F-4D97-AF65-F5344CB8AC3E}">
        <p14:creationId xmlns:p14="http://schemas.microsoft.com/office/powerpoint/2010/main" val="437842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9BB1E4B2-9936-4D2E-9694-ADCB4E3850DC}" type="slidenum">
              <a:rPr lang="en-AU"/>
              <a:pPr/>
              <a:t>21</a:t>
            </a:fld>
            <a:endParaRPr lang="en-AU"/>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latin typeface="Arial" pitchFamily="34" charset="0"/>
              </a:rPr>
              <a:t>In terms of general functionality, S/MIME is very similar to PGP. Both offer the ability to sign and/or encrypt messages. S/MIME provides the functions shown. </a:t>
            </a:r>
          </a:p>
        </p:txBody>
      </p:sp>
    </p:spTree>
    <p:extLst>
      <p:ext uri="{BB962C8B-B14F-4D97-AF65-F5344CB8AC3E}">
        <p14:creationId xmlns:p14="http://schemas.microsoft.com/office/powerpoint/2010/main" val="1544796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727E561-3CF0-4EDC-858F-F6A81EE68CBB}" type="slidenum">
              <a:rPr lang="en-AU"/>
              <a:pPr/>
              <a:t>22</a:t>
            </a:fld>
            <a:endParaRPr lang="en-AU"/>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n-US" dirty="0" smtClean="0">
                <a:latin typeface="Arial" pitchFamily="34" charset="0"/>
              </a:rPr>
              <a:t>S/MIME uses a range of cryptographic algorithms, as shown. Support for SHA-1, DSS, RSA and Triple-DES is required, the rest should be provided for backwards compatibility of possible</a:t>
            </a:r>
            <a:r>
              <a:rPr lang="en-US" dirty="0" smtClean="0">
                <a:latin typeface="Arial" pitchFamily="34" charset="0"/>
              </a:rPr>
              <a:t>. </a:t>
            </a:r>
            <a:r>
              <a:rPr lang="en-US" sz="1200" b="1" i="0" u="none" strike="noStrike" kern="1200" dirty="0" smtClean="0">
                <a:solidFill>
                  <a:schemeClr val="tx1"/>
                </a:solidFill>
                <a:effectLst/>
                <a:latin typeface="Arial" pitchFamily="-107" charset="0"/>
                <a:ea typeface="ＭＳ Ｐゴシック" pitchFamily="-107" charset="-128"/>
                <a:cs typeface="ＭＳ Ｐゴシック" pitchFamily="-107" charset="-128"/>
              </a:rPr>
              <a:t>message authentication code (MAC)</a:t>
            </a:r>
            <a:endParaRPr lang="en-US" b="1" dirty="0" smtClean="0">
              <a:latin typeface="Arial" pitchFamily="34" charset="0"/>
            </a:endParaRPr>
          </a:p>
          <a:p>
            <a:pPr eaLnBrk="1" hangingPunct="1"/>
            <a:r>
              <a:rPr lang="en-US" dirty="0" smtClean="0">
                <a:latin typeface="Arial" pitchFamily="34" charset="0"/>
              </a:rPr>
              <a:t>The S/MIME specification includes a discussion of the procedure for deciding which content encryption algorithm to use, based on the capabilities of all parties. To support this decision process, a sending agent may announce its decrypting capabilities in order of preference any message that it sends out. A receiving agent may store that information for future use. If a message is to be sent to multiple recipients and a common encryption algorithm cannot be selected for all, then the sending agent will need to send two messages. However, in that case, it is important to note that the security of the message is made vulnerable by the transmission of one copy with lower security. </a:t>
            </a:r>
          </a:p>
        </p:txBody>
      </p:sp>
    </p:spTree>
    <p:extLst>
      <p:ext uri="{BB962C8B-B14F-4D97-AF65-F5344CB8AC3E}">
        <p14:creationId xmlns:p14="http://schemas.microsoft.com/office/powerpoint/2010/main" val="324340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BFB88AE6-0598-470C-A3FD-8A0F363FADB5}" type="slidenum">
              <a:rPr lang="en-AU"/>
              <a:pPr/>
              <a:t>23</a:t>
            </a:fld>
            <a:endParaRPr lang="en-AU"/>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n-US" sz="1200" b="1" i="0" u="none" strike="noStrike" kern="1200" dirty="0" smtClean="0">
                <a:solidFill>
                  <a:schemeClr val="tx1"/>
                </a:solidFill>
                <a:effectLst/>
                <a:latin typeface="Arial" pitchFamily="-107" charset="0"/>
                <a:ea typeface="ＭＳ Ｐゴシック" pitchFamily="-107" charset="-128"/>
                <a:cs typeface="ＭＳ Ｐゴシック" pitchFamily="-107" charset="-128"/>
              </a:rPr>
              <a:t>PKCS</a:t>
            </a:r>
            <a:r>
              <a:rPr lang="en-US" sz="1200" b="0" i="0" u="none" strike="noStrike" kern="1200" dirty="0" smtClean="0">
                <a:solidFill>
                  <a:schemeClr val="tx1"/>
                </a:solidFill>
                <a:effectLst/>
                <a:latin typeface="Arial" pitchFamily="-107" charset="0"/>
                <a:ea typeface="ＭＳ Ｐゴシック" pitchFamily="-107" charset="-128"/>
                <a:cs typeface="ＭＳ Ｐゴシック" pitchFamily="-107" charset="-128"/>
              </a:rPr>
              <a:t> stands for "Public Key Cryptography Standards”. </a:t>
            </a:r>
            <a:r>
              <a:rPr lang="en-US" dirty="0" smtClean="0">
                <a:latin typeface="Arial" pitchFamily="34" charset="0"/>
              </a:rPr>
              <a:t>S/MIME </a:t>
            </a:r>
            <a:r>
              <a:rPr lang="en-US" dirty="0" smtClean="0">
                <a:latin typeface="Arial" pitchFamily="34" charset="0"/>
              </a:rPr>
              <a:t>secures a MIME entity with a signature, encryption, or both. A MIME entity may be an entire message or one or more of the subparts of the message. The MIME entity plus some security related data, such as algorithm identifiers and certificates, are processed by S/MIME to produce a PKCS, which refers to a set of public-key cryptography specifications issued by RSA Laboratories. A PKCS object is then treated as message content and wrapped in MIME. A range of S/MIME content-types are specified, as shown. See text for details of how these are used.</a:t>
            </a:r>
          </a:p>
        </p:txBody>
      </p:sp>
    </p:spTree>
    <p:extLst>
      <p:ext uri="{BB962C8B-B14F-4D97-AF65-F5344CB8AC3E}">
        <p14:creationId xmlns:p14="http://schemas.microsoft.com/office/powerpoint/2010/main" val="877724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619BEE12-FE66-432C-B451-F40DD85CE3DF}" type="slidenum">
              <a:rPr lang="en-AU"/>
              <a:pPr/>
              <a:t>24</a:t>
            </a:fld>
            <a:endParaRPr lang="en-AU"/>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smtClean="0">
                <a:latin typeface="Arial" pitchFamily="34" charset="0"/>
              </a:rPr>
              <a:t>S/MIME uses public-key certificates that conform to version 3 of X.509 (see Chapter 14). The key-management scheme used by S/MIME is in some ways a hybrid between a strict X.509 certification hierarchy and PGP’s web of trust. S/MIME managers and/or users must configure each client with a list of trusted keys and with certificate revocation lists, needed to verify incoming signatures and to encrypt outgoing messages. But certificates are signed by trusted certification authorities. </a:t>
            </a:r>
          </a:p>
        </p:txBody>
      </p:sp>
    </p:spTree>
    <p:extLst>
      <p:ext uri="{BB962C8B-B14F-4D97-AF65-F5344CB8AC3E}">
        <p14:creationId xmlns:p14="http://schemas.microsoft.com/office/powerpoint/2010/main" val="8487523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43696D76-5C6F-4AA6-8F96-560EBAB69C61}" type="slidenum">
              <a:rPr lang="en-AU"/>
              <a:pPr/>
              <a:t>25</a:t>
            </a:fld>
            <a:endParaRPr lang="en-AU"/>
          </a:p>
        </p:txBody>
      </p:sp>
      <p:sp>
        <p:nvSpPr>
          <p:cNvPr id="66563" name="Rectangle 1026"/>
          <p:cNvSpPr>
            <a:spLocks noGrp="1" noRot="1" noChangeAspect="1" noChangeArrowheads="1" noTextEdit="1"/>
          </p:cNvSpPr>
          <p:nvPr>
            <p:ph type="sldImg"/>
          </p:nvPr>
        </p:nvSpPr>
        <p:spPr>
          <a:ln/>
        </p:spPr>
      </p:sp>
      <p:sp>
        <p:nvSpPr>
          <p:cNvPr id="66564" name="Rectangle 1027"/>
          <p:cNvSpPr>
            <a:spLocks noGrp="1" noChangeArrowheads="1"/>
          </p:cNvSpPr>
          <p:nvPr>
            <p:ph type="body" idx="1"/>
          </p:nvPr>
        </p:nvSpPr>
        <p:spPr>
          <a:noFill/>
          <a:ln/>
        </p:spPr>
        <p:txBody>
          <a:bodyPr/>
          <a:lstStyle/>
          <a:p>
            <a:pPr eaLnBrk="1" hangingPunct="1"/>
            <a:r>
              <a:rPr lang="en-US" smtClean="0">
                <a:latin typeface="Arial" pitchFamily="34" charset="0"/>
              </a:rPr>
              <a:t>There are several companies that provide X.509 certification authority (CA) services. Of these, the most widely used is the VeriSign CA service. VeriSign issues X.509 certificates known as Digital IDs. As of early 1998, over 35,000 commercial Web sites were using VeriSign Server Digital IDs, and over a million consumer Digital IDs had been issued to users of Netscape and Microsoft browsers. VeriSign provides three levels, or classes, of security for public-key certificates, with increasing levels of checks &amp; hence trust, as shown above, and with additional details in Stallings Table 18.8. Class 1 and Class 2 requests are processed on line, and in most cases take only a few seconds to approve. For Class 3 Digital IDs, VeriSign requires a higher level of identity assurance. An individual must prove his or her identity by providing notarized credentials or applying in person. </a:t>
            </a:r>
          </a:p>
        </p:txBody>
      </p:sp>
    </p:spTree>
    <p:extLst>
      <p:ext uri="{BB962C8B-B14F-4D97-AF65-F5344CB8AC3E}">
        <p14:creationId xmlns:p14="http://schemas.microsoft.com/office/powerpoint/2010/main" val="13940101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p:cNvSpPr>
          <p:nvPr>
            <p:ph type="sldImg"/>
          </p:nvPr>
        </p:nvSpPr>
        <p:spPr>
          <a:ln/>
        </p:spPr>
      </p:sp>
      <p:sp>
        <p:nvSpPr>
          <p:cNvPr id="68611" name="Notes Placeholder 2"/>
          <p:cNvSpPr>
            <a:spLocks noGrp="1"/>
          </p:cNvSpPr>
          <p:nvPr>
            <p:ph type="body" idx="1"/>
          </p:nvPr>
        </p:nvSpPr>
        <p:spPr>
          <a:noFill/>
          <a:ln/>
        </p:spPr>
        <p:txBody>
          <a:bodyPr/>
          <a:lstStyle/>
          <a:p>
            <a:r>
              <a:rPr lang="en-US" smtClean="0">
                <a:latin typeface="Arial" pitchFamily="34" charset="0"/>
              </a:rPr>
              <a:t>As of this writing, three enhanced security services have been proposed in an Internet draft, and may change or be extended. The three services are:  </a:t>
            </a:r>
          </a:p>
          <a:p>
            <a:r>
              <a:rPr lang="en-US" smtClean="0">
                <a:latin typeface="Arial" pitchFamily="34" charset="0"/>
              </a:rPr>
              <a:t>• </a:t>
            </a:r>
            <a:r>
              <a:rPr lang="en-US" b="1" smtClean="0">
                <a:latin typeface="Arial" pitchFamily="34" charset="0"/>
              </a:rPr>
              <a:t>Signed receipts: </a:t>
            </a:r>
            <a:r>
              <a:rPr lang="en-US" smtClean="0">
                <a:latin typeface="Arial" pitchFamily="34" charset="0"/>
              </a:rPr>
              <a:t>may be requested in a SignedData object to provide proof of delivery to the originator of a message and allows the originator to demonstrate to a third party that the recipient received the message.</a:t>
            </a:r>
          </a:p>
          <a:p>
            <a:r>
              <a:rPr lang="en-US" b="1" smtClean="0">
                <a:latin typeface="Arial" pitchFamily="34" charset="0"/>
              </a:rPr>
              <a:t>• Security labels</a:t>
            </a:r>
            <a:r>
              <a:rPr lang="en-US" smtClean="0">
                <a:latin typeface="Arial" pitchFamily="34" charset="0"/>
              </a:rPr>
              <a:t>: may be included in the authenticated attributes of a SignedData object, and is a set of security information regarding the sensitivity of the content that is protected by S/MIME encapsulation. They may be used for access control, indicating which users are permitted access to an object</a:t>
            </a:r>
          </a:p>
          <a:p>
            <a:r>
              <a:rPr lang="en-US" b="1" smtClean="0">
                <a:latin typeface="Arial" pitchFamily="34" charset="0"/>
              </a:rPr>
              <a:t>• Secure mailing lists: </a:t>
            </a:r>
            <a:r>
              <a:rPr lang="en-US" smtClean="0">
                <a:latin typeface="Arial" pitchFamily="34" charset="0"/>
              </a:rPr>
              <a:t>When a user sends a message to multiple recipients, a certain amount of per-recipient processing is required, including the use of each recipient's public key. The user can be relieved of this work by employing the services of an S/MIME Mail List Agent (MLA). An MLA can take a single incoming message, perform recipient-specific encryption for each recipient, and forward the message. The originator of a message need only send the message to the MLA, with encryption performed using the MLA's public key. </a:t>
            </a:r>
          </a:p>
        </p:txBody>
      </p:sp>
      <p:sp>
        <p:nvSpPr>
          <p:cNvPr id="68612" name="Slide Number Placeholder 3"/>
          <p:cNvSpPr>
            <a:spLocks noGrp="1"/>
          </p:cNvSpPr>
          <p:nvPr>
            <p:ph type="sldNum" sz="quarter" idx="5"/>
          </p:nvPr>
        </p:nvSpPr>
        <p:spPr>
          <a:noFill/>
        </p:spPr>
        <p:txBody>
          <a:bodyPr/>
          <a:lstStyle/>
          <a:p>
            <a:fld id="{54C8ABEC-73EB-4D4C-9D3A-B1EB9596F159}" type="slidenum">
              <a:rPr lang="en-AU"/>
              <a:pPr/>
              <a:t>26</a:t>
            </a:fld>
            <a:endParaRPr lang="en-AU"/>
          </a:p>
        </p:txBody>
      </p:sp>
    </p:spTree>
    <p:extLst>
      <p:ext uri="{BB962C8B-B14F-4D97-AF65-F5344CB8AC3E}">
        <p14:creationId xmlns:p14="http://schemas.microsoft.com/office/powerpoint/2010/main" val="81649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p:cNvSpPr>
          <p:nvPr>
            <p:ph type="sldImg"/>
          </p:nvPr>
        </p:nvSpPr>
        <p:spPr>
          <a:ln/>
        </p:spPr>
      </p:sp>
      <p:sp>
        <p:nvSpPr>
          <p:cNvPr id="70659" name="Notes Placeholder 2"/>
          <p:cNvSpPr>
            <a:spLocks noGrp="1"/>
          </p:cNvSpPr>
          <p:nvPr>
            <p:ph type="body" idx="1"/>
          </p:nvPr>
        </p:nvSpPr>
        <p:spPr>
          <a:noFill/>
          <a:ln/>
        </p:spPr>
        <p:txBody>
          <a:bodyPr/>
          <a:lstStyle/>
          <a:p>
            <a:r>
              <a:rPr lang="en-US" smtClean="0">
                <a:latin typeface="Arial" pitchFamily="34" charset="0"/>
              </a:rPr>
              <a:t>Domain Keys Identified Mail (DKIM) is a specification for cryptographically signing email messages, permitting a signing domain to claim responsibility for a message in the mail stream. Message recipients (or agents acting in their behalf) can verify the signature by querying the signer's domain directly to retrieve the appropriate public key, and thereby confirm that the message was attested to by a party in possession of the private key for the signing domain. DKIM is a proposed Internet Standard (RFC 4871: </a:t>
            </a:r>
            <a:r>
              <a:rPr lang="en-US" i="1" smtClean="0">
                <a:latin typeface="Arial" pitchFamily="34" charset="0"/>
              </a:rPr>
              <a:t>DomainKeys Identified Mail (DKIM) Signatures</a:t>
            </a:r>
            <a:r>
              <a:rPr lang="en-US" smtClean="0">
                <a:latin typeface="Arial" pitchFamily="34" charset="0"/>
              </a:rPr>
              <a:t>). DKIM has been widely adopted by a range of email providers, including corporations, government agencies, gmail, yahoo, and many Internet Service Providers (ISPs).</a:t>
            </a:r>
          </a:p>
        </p:txBody>
      </p:sp>
      <p:sp>
        <p:nvSpPr>
          <p:cNvPr id="70660" name="Slide Number Placeholder 3"/>
          <p:cNvSpPr>
            <a:spLocks noGrp="1"/>
          </p:cNvSpPr>
          <p:nvPr>
            <p:ph type="sldNum" sz="quarter" idx="5"/>
          </p:nvPr>
        </p:nvSpPr>
        <p:spPr>
          <a:noFill/>
        </p:spPr>
        <p:txBody>
          <a:bodyPr/>
          <a:lstStyle/>
          <a:p>
            <a:fld id="{893A5E70-7F4F-47C5-B0C5-695DDC1B3322}" type="slidenum">
              <a:rPr lang="en-AU"/>
              <a:pPr/>
              <a:t>27</a:t>
            </a:fld>
            <a:endParaRPr lang="en-AU"/>
          </a:p>
        </p:txBody>
      </p:sp>
    </p:spTree>
    <p:extLst>
      <p:ext uri="{BB962C8B-B14F-4D97-AF65-F5344CB8AC3E}">
        <p14:creationId xmlns:p14="http://schemas.microsoft.com/office/powerpoint/2010/main" val="382892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p:cNvSpPr>
          <p:nvPr>
            <p:ph type="sldImg"/>
          </p:nvPr>
        </p:nvSpPr>
        <p:spPr>
          <a:ln/>
        </p:spPr>
      </p:sp>
      <p:sp>
        <p:nvSpPr>
          <p:cNvPr id="72707" name="Notes Placeholder 2"/>
          <p:cNvSpPr>
            <a:spLocks noGrp="1"/>
          </p:cNvSpPr>
          <p:nvPr>
            <p:ph type="body" idx="1"/>
          </p:nvPr>
        </p:nvSpPr>
        <p:spPr>
          <a:noFill/>
          <a:ln/>
        </p:spPr>
        <p:txBody>
          <a:bodyPr/>
          <a:lstStyle/>
          <a:p>
            <a:r>
              <a:rPr lang="en-US" smtClean="0">
                <a:latin typeface="Arial" pitchFamily="34" charset="0"/>
              </a:rPr>
              <a:t>To understand to operation of DKIM, it is useful to have a basic grasp of the Internet mail architecture, as illustrated in Stallings Figure 18.9. At its most fundamental level, the Internet mail architecture consists of a user world in the form of Message User Agents (MUA), and the transfer world, in the form of the Message Handling Service (MHS), which is composed of Message Transfer Agents (MTA). A MUA is usually housed in the user's computer, and referred to as a client email program, or on a local network email server. The MHS accepts a message from one User and delivers it to one or more other users, creating a virtual MUA-to-MUA exchange environment. The MSA accepts the message submitted by an MUA and enforces the policies of the hosting domain and the requirements of Internet standards. This function may be co-located with the MUA or be a separate functional model. In the latter case, the Simple Mail Transfer Protocol (SMTP) is used between the MUA and the MSA.  The MTA relays mail for one application-level hop. Relaying is performed by a sequence of MTAs, until the message reaches a destination MDA. The MDA is responsible for transferring the message from the MHS to the MS. An MS can be located on a remote server or on the same machine as the MUA. Typically, an MUA retrieves messages from a remote server using POP (Post Office Protocol) or IMAP (Internet Message Access Protocol). Also an </a:t>
            </a:r>
            <a:r>
              <a:rPr lang="en-US" b="1" smtClean="0">
                <a:latin typeface="Arial" pitchFamily="34" charset="0"/>
              </a:rPr>
              <a:t>administrative management </a:t>
            </a:r>
            <a:r>
              <a:rPr lang="en-US" smtClean="0">
                <a:latin typeface="Arial" pitchFamily="34" charset="0"/>
              </a:rPr>
              <a:t>domain (ADMD) is an Internet email provider. The </a:t>
            </a:r>
            <a:r>
              <a:rPr lang="en-US" b="1" smtClean="0">
                <a:latin typeface="Arial" pitchFamily="34" charset="0"/>
              </a:rPr>
              <a:t>Domain Name System </a:t>
            </a:r>
            <a:r>
              <a:rPr lang="en-US" smtClean="0">
                <a:latin typeface="Arial" pitchFamily="34" charset="0"/>
              </a:rPr>
              <a:t>(DNS) is a directory lookup service that provides a mapping between the name of a host on the Internet and its numerical address. </a:t>
            </a:r>
          </a:p>
        </p:txBody>
      </p:sp>
      <p:sp>
        <p:nvSpPr>
          <p:cNvPr id="72708" name="Slide Number Placeholder 3"/>
          <p:cNvSpPr>
            <a:spLocks noGrp="1"/>
          </p:cNvSpPr>
          <p:nvPr>
            <p:ph type="sldNum" sz="quarter" idx="5"/>
          </p:nvPr>
        </p:nvSpPr>
        <p:spPr>
          <a:noFill/>
        </p:spPr>
        <p:txBody>
          <a:bodyPr/>
          <a:lstStyle/>
          <a:p>
            <a:fld id="{2A7CADF1-CF16-4441-91CC-B4E5D9722602}" type="slidenum">
              <a:rPr lang="en-AU"/>
              <a:pPr/>
              <a:t>28</a:t>
            </a:fld>
            <a:endParaRPr lang="en-AU"/>
          </a:p>
        </p:txBody>
      </p:sp>
    </p:spTree>
    <p:extLst>
      <p:ext uri="{BB962C8B-B14F-4D97-AF65-F5344CB8AC3E}">
        <p14:creationId xmlns:p14="http://schemas.microsoft.com/office/powerpoint/2010/main" val="14306210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p:cNvSpPr>
          <p:nvPr>
            <p:ph type="sldImg"/>
          </p:nvPr>
        </p:nvSpPr>
        <p:spPr>
          <a:ln/>
        </p:spPr>
      </p:sp>
      <p:sp>
        <p:nvSpPr>
          <p:cNvPr id="74755" name="Notes Placeholder 2"/>
          <p:cNvSpPr>
            <a:spLocks noGrp="1"/>
          </p:cNvSpPr>
          <p:nvPr>
            <p:ph type="body" idx="1"/>
          </p:nvPr>
        </p:nvSpPr>
        <p:spPr>
          <a:noFill/>
          <a:ln/>
        </p:spPr>
        <p:txBody>
          <a:bodyPr/>
          <a:lstStyle/>
          <a:p>
            <a:r>
              <a:rPr lang="en-US" smtClean="0">
                <a:latin typeface="Arial" pitchFamily="34" charset="0"/>
              </a:rPr>
              <a:t>RFC 4684 (</a:t>
            </a:r>
            <a:r>
              <a:rPr lang="en-US" i="1" smtClean="0">
                <a:latin typeface="Arial" pitchFamily="34" charset="0"/>
              </a:rPr>
              <a:t>Analysis of Threats Motivating DomainKeys Identified Mail</a:t>
            </a:r>
            <a:r>
              <a:rPr lang="en-US" smtClean="0">
                <a:latin typeface="Arial" pitchFamily="34" charset="0"/>
              </a:rPr>
              <a:t>) describes the problem space being addressed by DKIM in terms of the characteristics, capabilities, and location of potential attackers. It characterizes the range of attackers on a spectrum of three levels of threat: low end attackers who simply want to send email that a recipient does not want to receive, often with falsified sender addresses. At the next level are professional senders of bulk spam mail. The most sophisticated and financially motivated senders of messages are those who stand to receive substantial financial benefit, such as from an email-based fraud scheme. The RFC then lists a range of capabilities that an attacker might have in terms of where submitted, signed, volume, routing naming etc (see text). DKIM focuses primarily on attackers located outside of the administrative units of the claimed originator and the recipient. </a:t>
            </a:r>
          </a:p>
        </p:txBody>
      </p:sp>
      <p:sp>
        <p:nvSpPr>
          <p:cNvPr id="74756" name="Slide Number Placeholder 3"/>
          <p:cNvSpPr>
            <a:spLocks noGrp="1"/>
          </p:cNvSpPr>
          <p:nvPr>
            <p:ph type="sldNum" sz="quarter" idx="5"/>
          </p:nvPr>
        </p:nvSpPr>
        <p:spPr>
          <a:noFill/>
        </p:spPr>
        <p:txBody>
          <a:bodyPr/>
          <a:lstStyle/>
          <a:p>
            <a:fld id="{1ADF8219-ADAA-4C5D-ADA0-8303E670F9E9}" type="slidenum">
              <a:rPr lang="en-AU"/>
              <a:pPr/>
              <a:t>29</a:t>
            </a:fld>
            <a:endParaRPr lang="en-AU"/>
          </a:p>
        </p:txBody>
      </p:sp>
    </p:spTree>
    <p:extLst>
      <p:ext uri="{BB962C8B-B14F-4D97-AF65-F5344CB8AC3E}">
        <p14:creationId xmlns:p14="http://schemas.microsoft.com/office/powerpoint/2010/main" val="1220789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F71EB647-E250-476C-BF6C-9FF82305AC5E}" type="slidenum">
              <a:rPr lang="en-AU"/>
              <a:pPr/>
              <a:t>3</a:t>
            </a:fld>
            <a:endParaRPr lang="en-AU"/>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r>
              <a:rPr lang="en-US" smtClean="0">
                <a:latin typeface="Arial" pitchFamily="34" charset="0"/>
              </a:rPr>
              <a:t>With the explosively growing reliance on electronic mail for every conceivable purpose, there grows a demand for authentication and confidentiality services. </a:t>
            </a:r>
            <a:r>
              <a:rPr lang="en-AU" smtClean="0">
                <a:latin typeface="Arial" pitchFamily="34" charset="0"/>
              </a:rPr>
              <a:t>What we want is something more akin to standard mail (contents protected inside an envelope) if not registered mail (have confidence about the sender of the mail and its contents). That is, the “classic” security services listed are desired.</a:t>
            </a:r>
          </a:p>
        </p:txBody>
      </p:sp>
    </p:spTree>
    <p:extLst>
      <p:ext uri="{BB962C8B-B14F-4D97-AF65-F5344CB8AC3E}">
        <p14:creationId xmlns:p14="http://schemas.microsoft.com/office/powerpoint/2010/main" val="3761524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p:cNvSpPr>
          <p:nvPr>
            <p:ph type="sldImg"/>
          </p:nvPr>
        </p:nvSpPr>
        <p:spPr>
          <a:ln/>
        </p:spPr>
      </p:sp>
      <p:sp>
        <p:nvSpPr>
          <p:cNvPr id="76803" name="Notes Placeholder 2"/>
          <p:cNvSpPr>
            <a:spLocks noGrp="1"/>
          </p:cNvSpPr>
          <p:nvPr>
            <p:ph type="body" idx="1"/>
          </p:nvPr>
        </p:nvSpPr>
        <p:spPr>
          <a:xfrm>
            <a:off x="685800" y="4343400"/>
            <a:ext cx="5486400" cy="4341813"/>
          </a:xfrm>
          <a:noFill/>
          <a:ln/>
        </p:spPr>
        <p:txBody>
          <a:bodyPr/>
          <a:lstStyle/>
          <a:p>
            <a:r>
              <a:rPr lang="en-US" dirty="0" smtClean="0">
                <a:latin typeface="Arial" pitchFamily="34" charset="0"/>
              </a:rPr>
              <a:t>DKIM is designed to provide an email authentication technique transparent to the end user. In essence, a user's email message is signed by a private key of the administrative domain from which the email originates. The signature covers all of the content of the message and some of the RFC 5322 message headers. At the receiving end, the MDA can access the corresponding public key via a DNS and verify the signature, thus authenticating that the message comes from the claimed administrative domain. Thus, mail that originates from somewhere else but claims to come from a given domain will not pass the authentication test and can be rejected. This approach differs from that of S/MIME and PGP, which use the originator's private key to sign the content of the message, for various pragmatic reasons (see text). </a:t>
            </a:r>
          </a:p>
          <a:p>
            <a:r>
              <a:rPr lang="en-US" dirty="0" smtClean="0">
                <a:latin typeface="Arial" pitchFamily="34" charset="0"/>
              </a:rPr>
              <a:t>Stallings Figure 18.10 shows a simple example of the operation of DKIM. An email message is generated by an email client program. The content of the message, plus selected RFC 5322 headers, is signed by the email provider using the provider's private key. The signer is associated with a domain, which could be a corporate local network, an ISP, or a public email facility such as </a:t>
            </a:r>
            <a:r>
              <a:rPr lang="en-US" dirty="0" err="1" smtClean="0">
                <a:latin typeface="Arial" pitchFamily="34" charset="0"/>
              </a:rPr>
              <a:t>gmail</a:t>
            </a:r>
            <a:r>
              <a:rPr lang="en-US" dirty="0" smtClean="0">
                <a:latin typeface="Arial" pitchFamily="34" charset="0"/>
              </a:rPr>
              <a:t>. The signed message then passes through the Internet via a sequence of MTAs. At the destination, the MDA retrieves the public key for the incoming signature and verifies the signature before passing the message on to the destination email client. The default signing algorithm is RSA with SHA-256. RSA with SHA-1 may also be used. </a:t>
            </a:r>
          </a:p>
        </p:txBody>
      </p:sp>
      <p:sp>
        <p:nvSpPr>
          <p:cNvPr id="76804" name="Slide Number Placeholder 3"/>
          <p:cNvSpPr>
            <a:spLocks noGrp="1"/>
          </p:cNvSpPr>
          <p:nvPr>
            <p:ph type="sldNum" sz="quarter" idx="5"/>
          </p:nvPr>
        </p:nvSpPr>
        <p:spPr>
          <a:noFill/>
        </p:spPr>
        <p:txBody>
          <a:bodyPr/>
          <a:lstStyle/>
          <a:p>
            <a:fld id="{17728ACF-3E69-4730-A220-EA32F1F3DDA7}" type="slidenum">
              <a:rPr lang="en-AU"/>
              <a:pPr/>
              <a:t>30</a:t>
            </a:fld>
            <a:endParaRPr lang="en-AU"/>
          </a:p>
        </p:txBody>
      </p:sp>
    </p:spTree>
    <p:extLst>
      <p:ext uri="{BB962C8B-B14F-4D97-AF65-F5344CB8AC3E}">
        <p14:creationId xmlns:p14="http://schemas.microsoft.com/office/powerpoint/2010/main" val="7557244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p:cNvSpPr>
          <p:nvPr>
            <p:ph type="sldImg"/>
          </p:nvPr>
        </p:nvSpPr>
        <p:spPr>
          <a:ln/>
        </p:spPr>
      </p:sp>
      <p:sp>
        <p:nvSpPr>
          <p:cNvPr id="78851" name="Notes Placeholder 2"/>
          <p:cNvSpPr>
            <a:spLocks noGrp="1"/>
          </p:cNvSpPr>
          <p:nvPr>
            <p:ph type="body" idx="1"/>
          </p:nvPr>
        </p:nvSpPr>
        <p:spPr>
          <a:noFill/>
          <a:ln/>
        </p:spPr>
        <p:txBody>
          <a:bodyPr/>
          <a:lstStyle/>
          <a:p>
            <a:r>
              <a:rPr lang="en-US" dirty="0" smtClean="0">
                <a:latin typeface="Arial" pitchFamily="34" charset="0"/>
              </a:rPr>
              <a:t>Stallings Figure 18.11 provides a more detailed look at the elements of DKIM operation. Basic message processing is divided between a signing </a:t>
            </a:r>
            <a:r>
              <a:rPr lang="en-US" b="1" dirty="0" smtClean="0">
                <a:latin typeface="Arial" pitchFamily="34" charset="0"/>
              </a:rPr>
              <a:t>Administrative Management Domai</a:t>
            </a:r>
            <a:r>
              <a:rPr lang="en-US" dirty="0" smtClean="0">
                <a:latin typeface="Arial" pitchFamily="34" charset="0"/>
              </a:rPr>
              <a:t>n (ADMD) and a verifying ADMD. Signing is performed by an authorized module within the signing ADMD and uses private information from a Key Store. Verifying is performed by an authorized module within the verifying ADMD. The module verifies the signature or determines whether a particular signature was required. Verifying the signature uses public information from the Key Store. If the signature passes, reputation information is used to assess the signer and that information is passed to the message filtering system. If the signature fails or there is no signature using the author's domain, information about signing practices related to the author can be retrieved remotely and/or locally, and that information is passed to the message filtering system. </a:t>
            </a:r>
          </a:p>
          <a:p>
            <a:r>
              <a:rPr lang="en-US" dirty="0" smtClean="0">
                <a:latin typeface="Arial" pitchFamily="34" charset="0"/>
              </a:rPr>
              <a:t>The signature is inserted into the RFC 5322 message as an additional header entry, starting with the keyword </a:t>
            </a:r>
            <a:r>
              <a:rPr lang="en-US" dirty="0" err="1" smtClean="0">
                <a:latin typeface="Arial" pitchFamily="34" charset="0"/>
              </a:rPr>
              <a:t>Dkim</a:t>
            </a:r>
            <a:r>
              <a:rPr lang="en-US" dirty="0" smtClean="0">
                <a:latin typeface="Arial" pitchFamily="34" charset="0"/>
              </a:rPr>
              <a:t>-Signature. Before a message is signed, a process known as canonicalization is performed on both the header and body of the RFC 5322 message. Canonicalization is necessary to deal with the possibility of minor changes in the message made en route. The signature includes a number of fields, as listed in the text.</a:t>
            </a:r>
          </a:p>
        </p:txBody>
      </p:sp>
      <p:sp>
        <p:nvSpPr>
          <p:cNvPr id="78852" name="Slide Number Placeholder 3"/>
          <p:cNvSpPr>
            <a:spLocks noGrp="1"/>
          </p:cNvSpPr>
          <p:nvPr>
            <p:ph type="sldNum" sz="quarter" idx="5"/>
          </p:nvPr>
        </p:nvSpPr>
        <p:spPr>
          <a:noFill/>
        </p:spPr>
        <p:txBody>
          <a:bodyPr/>
          <a:lstStyle/>
          <a:p>
            <a:fld id="{47CF60C4-343E-4CDE-B8E0-99FDC701B5C6}" type="slidenum">
              <a:rPr lang="en-AU"/>
              <a:pPr/>
              <a:t>31</a:t>
            </a:fld>
            <a:endParaRPr lang="en-AU"/>
          </a:p>
        </p:txBody>
      </p:sp>
    </p:spTree>
    <p:extLst>
      <p:ext uri="{BB962C8B-B14F-4D97-AF65-F5344CB8AC3E}">
        <p14:creationId xmlns:p14="http://schemas.microsoft.com/office/powerpoint/2010/main" val="12432991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F7C58F14-E20D-47A0-B064-4E141B8309A7}" type="slidenum">
              <a:rPr lang="en-AU"/>
              <a:pPr/>
              <a:t>32</a:t>
            </a:fld>
            <a:endParaRPr lang="en-AU"/>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smtClean="0">
                <a:latin typeface="Arial" pitchFamily="34" charset="0"/>
              </a:rPr>
              <a:t>Chapter 18 summary.</a:t>
            </a:r>
          </a:p>
        </p:txBody>
      </p:sp>
    </p:spTree>
    <p:extLst>
      <p:ext uri="{BB962C8B-B14F-4D97-AF65-F5344CB8AC3E}">
        <p14:creationId xmlns:p14="http://schemas.microsoft.com/office/powerpoint/2010/main" val="1112206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EC4CEF8B-349B-40BF-95E4-E3181A0AE0B4}" type="slidenum">
              <a:rPr lang="en-AU"/>
              <a:pPr/>
              <a:t>4</a:t>
            </a:fld>
            <a:endParaRPr lang="en-AU"/>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en-US" dirty="0" smtClean="0">
                <a:latin typeface="Arial" pitchFamily="34" charset="0"/>
              </a:rPr>
              <a:t>The </a:t>
            </a:r>
            <a:r>
              <a:rPr lang="en-AU" dirty="0" smtClean="0">
                <a:latin typeface="Arial" pitchFamily="34" charset="0"/>
              </a:rPr>
              <a:t>Pretty Good Privacy (PGP) secure email program,</a:t>
            </a:r>
            <a:r>
              <a:rPr lang="en-US" dirty="0" smtClean="0">
                <a:latin typeface="Arial" pitchFamily="34" charset="0"/>
              </a:rPr>
              <a:t> is a remarkable phenomenon, has grown explosively and is now widely used. Largely the effort of a single person, Phil Zimmermann, who selected the best available crypto algorithms to use &amp; integrated them into a single program, </a:t>
            </a:r>
            <a:r>
              <a:rPr lang="en-US" b="1" dirty="0" smtClean="0">
                <a:latin typeface="Arial" pitchFamily="34" charset="0"/>
              </a:rPr>
              <a:t>PGP provides a confidentiality and authentication service that can be used for electronic mail and file storage applications. </a:t>
            </a:r>
            <a:r>
              <a:rPr lang="en-US" dirty="0" smtClean="0">
                <a:latin typeface="Arial" pitchFamily="34" charset="0"/>
              </a:rPr>
              <a:t>It runs on a wide range of systems, in both free &amp; commercial versions.</a:t>
            </a:r>
          </a:p>
        </p:txBody>
      </p:sp>
    </p:spTree>
    <p:extLst>
      <p:ext uri="{BB962C8B-B14F-4D97-AF65-F5344CB8AC3E}">
        <p14:creationId xmlns:p14="http://schemas.microsoft.com/office/powerpoint/2010/main" val="1950106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57156CA2-E5B0-4158-B8E2-892DB340EA39}" type="slidenum">
              <a:rPr lang="en-AU"/>
              <a:pPr/>
              <a:t>5</a:t>
            </a:fld>
            <a:endParaRPr lang="en-AU"/>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dirty="0" smtClean="0">
                <a:latin typeface="Arial" pitchFamily="34" charset="0"/>
              </a:rPr>
              <a:t>The actual operation of PGP, as opposed to the management of keys, consists of four services</a:t>
            </a:r>
            <a:r>
              <a:rPr lang="en-US" b="1" dirty="0" smtClean="0">
                <a:latin typeface="Arial" pitchFamily="34" charset="0"/>
              </a:rPr>
              <a:t>: authentication, confidentiality, compression, and e-mail compatibility</a:t>
            </a:r>
            <a:r>
              <a:rPr lang="en-US" dirty="0" smtClean="0">
                <a:latin typeface="Arial" pitchFamily="34" charset="0"/>
              </a:rPr>
              <a:t>. Stallings Figure 18.1a illustrates the digital signature service provided by PGP. This is the digital signature scheme discussed in Chapter 13 and illustrated in Figure 13.2. The sequence is as listed. Note this </a:t>
            </a:r>
            <a:r>
              <a:rPr lang="en-US" b="1" dirty="0" smtClean="0">
                <a:latin typeface="Arial" pitchFamily="34" charset="0"/>
              </a:rPr>
              <a:t>assumes use of RSA digital signatures</a:t>
            </a:r>
            <a:r>
              <a:rPr lang="en-US" dirty="0" smtClean="0">
                <a:latin typeface="Arial" pitchFamily="34" charset="0"/>
              </a:rPr>
              <a:t>, created using the sender's private key, and verified with the sender's public key. Recent PGP versions also support the use of DSS signatures. Signatures can also be detached from a message/file and sent/stored separately. This can be useful to maintain a separate signature log of all messages sent or received; or on an executable program to detect subsequent virus infection, or when more than one party must sign a document.</a:t>
            </a:r>
          </a:p>
        </p:txBody>
      </p:sp>
    </p:spTree>
    <p:extLst>
      <p:ext uri="{BB962C8B-B14F-4D97-AF65-F5344CB8AC3E}">
        <p14:creationId xmlns:p14="http://schemas.microsoft.com/office/powerpoint/2010/main" val="538373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7680C0B-DF47-42F2-9BF5-802997EF5ABF}" type="slidenum">
              <a:rPr lang="en-AU"/>
              <a:pPr/>
              <a:t>6</a:t>
            </a:fld>
            <a:endParaRPr lang="en-AU"/>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smtClean="0">
                <a:latin typeface="Arial" pitchFamily="34" charset="0"/>
              </a:rPr>
              <a:t>Another basic service provided by PGP is confidentiality, provided by encrypting messages to be transmitted or to be stored locally as files, using symmetric encryption algorithms CAST-128, IDEA or 3DES in 64-bit cipher feedback (CFB) mode. The randomly chosen session key used for this is sent encrypted using the recipient’s public RSA key. The steps used in this process are as listed. Stallings Figure 18.1b illustrates the sequence. Recent PGP versions also support the use of ElGamal (a Diffie-Hellman variant) for session-key exchange.</a:t>
            </a:r>
          </a:p>
        </p:txBody>
      </p:sp>
    </p:spTree>
    <p:extLst>
      <p:ext uri="{BB962C8B-B14F-4D97-AF65-F5344CB8AC3E}">
        <p14:creationId xmlns:p14="http://schemas.microsoft.com/office/powerpoint/2010/main" val="1096893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269A6C8F-A038-4BF0-B27C-883282BB10F1}" type="slidenum">
              <a:rPr lang="en-AU"/>
              <a:pPr/>
              <a:t>7</a:t>
            </a:fld>
            <a:endParaRPr lang="en-AU"/>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dirty="0" smtClean="0">
                <a:latin typeface="Arial" pitchFamily="34" charset="0"/>
              </a:rPr>
              <a:t>As Stallings Figure 18.1c illustrates, both </a:t>
            </a:r>
            <a:r>
              <a:rPr lang="en-US" sz="1000" dirty="0" smtClean="0">
                <a:latin typeface="Arial" pitchFamily="34" charset="0"/>
              </a:rPr>
              <a:t>confidentiality &amp; authentication </a:t>
            </a:r>
            <a:r>
              <a:rPr lang="en-US" dirty="0" smtClean="0">
                <a:latin typeface="Arial" pitchFamily="34" charset="0"/>
              </a:rPr>
              <a:t>services may be used for the same message. Firstly a signature is generated for the plaintext message and prepended to </a:t>
            </a:r>
            <a:r>
              <a:rPr lang="en-US" dirty="0" smtClean="0">
                <a:latin typeface="Arial" pitchFamily="34" charset="0"/>
              </a:rPr>
              <a:t>it</a:t>
            </a:r>
            <a:r>
              <a:rPr lang="en-US" dirty="0" smtClean="0">
                <a:latin typeface="Arial" pitchFamily="34" charset="0"/>
              </a:rPr>
              <a:t>. Then the plaintext message plus signature is </a:t>
            </a:r>
            <a:r>
              <a:rPr lang="en-US" b="1" dirty="0" smtClean="0">
                <a:latin typeface="Arial" pitchFamily="34" charset="0"/>
              </a:rPr>
              <a:t>encrypted using CAST-128 (or IDEA or 3DES), </a:t>
            </a:r>
            <a:r>
              <a:rPr lang="en-US" dirty="0" smtClean="0">
                <a:latin typeface="Arial" pitchFamily="34" charset="0"/>
              </a:rPr>
              <a:t>and the </a:t>
            </a:r>
            <a:r>
              <a:rPr lang="en-US" b="1" dirty="0" smtClean="0">
                <a:latin typeface="Arial" pitchFamily="34" charset="0"/>
              </a:rPr>
              <a:t>session key is encrypted using RSA (or </a:t>
            </a:r>
            <a:r>
              <a:rPr lang="en-US" b="1" dirty="0" err="1" smtClean="0">
                <a:latin typeface="Arial" pitchFamily="34" charset="0"/>
              </a:rPr>
              <a:t>ElGamal</a:t>
            </a:r>
            <a:r>
              <a:rPr lang="en-US" dirty="0" smtClean="0">
                <a:latin typeface="Arial" pitchFamily="34" charset="0"/>
              </a:rPr>
              <a:t>). This sequence is </a:t>
            </a:r>
            <a:r>
              <a:rPr lang="en-US" b="1" dirty="0" smtClean="0">
                <a:latin typeface="Arial" pitchFamily="34" charset="0"/>
              </a:rPr>
              <a:t>preferable to the opposite: encrypting the message and then generating a signature for the encrypted message</a:t>
            </a:r>
            <a:r>
              <a:rPr lang="en-US" dirty="0" smtClean="0">
                <a:latin typeface="Arial" pitchFamily="34" charset="0"/>
              </a:rPr>
              <a:t>. It is generally more convenient to store a signature with a plaintext version of a message. Furthermore, for purposes of third-party verification, </a:t>
            </a:r>
            <a:r>
              <a:rPr lang="en-US" b="1" dirty="0" smtClean="0">
                <a:latin typeface="Arial" pitchFamily="34" charset="0"/>
              </a:rPr>
              <a:t>if the signature is performed first, a third party need not be concerned with the symmetric key when verifying the signature</a:t>
            </a:r>
            <a:r>
              <a:rPr lang="en-US" dirty="0" smtClean="0">
                <a:latin typeface="Arial" pitchFamily="34" charset="0"/>
              </a:rPr>
              <a:t>.  In summary, when both services are used, the sender first signs the message with its own private key, then encrypts the message with a session key, and then encrypts the session key with the recipient's public key. </a:t>
            </a:r>
          </a:p>
        </p:txBody>
      </p:sp>
    </p:spTree>
    <p:extLst>
      <p:ext uri="{BB962C8B-B14F-4D97-AF65-F5344CB8AC3E}">
        <p14:creationId xmlns:p14="http://schemas.microsoft.com/office/powerpoint/2010/main" val="1493748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25E922DC-8574-4B7F-A66A-3804C80219CF}" type="slidenum">
              <a:rPr lang="en-AU"/>
              <a:pPr/>
              <a:t>8</a:t>
            </a:fld>
            <a:endParaRPr lang="en-AU"/>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US" smtClean="0">
                <a:latin typeface="Arial" pitchFamily="34" charset="0"/>
              </a:rPr>
              <a:t>By default PGP compresses the message after applying the signature but before encryption. This has the benefit of saving space both for e-mail transmission and for file storage. The signature is generated before compression for the reasons shown. The compression algorithm used is ZIP, and is indicated by Z for compression and Z–1 for decompression in Figure 18.1. It is described in Online Appendix O. </a:t>
            </a:r>
          </a:p>
        </p:txBody>
      </p:sp>
    </p:spTree>
    <p:extLst>
      <p:ext uri="{BB962C8B-B14F-4D97-AF65-F5344CB8AC3E}">
        <p14:creationId xmlns:p14="http://schemas.microsoft.com/office/powerpoint/2010/main" val="1339659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71DBEF3-FFEC-4E01-8313-7CAF50E90331}" type="slidenum">
              <a:rPr lang="en-AU"/>
              <a:pPr/>
              <a:t>9</a:t>
            </a:fld>
            <a:endParaRPr lang="en-AU"/>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smtClean="0">
                <a:latin typeface="Arial" pitchFamily="34" charset="0"/>
              </a:rPr>
              <a:t>When PGP is used, at least part of the block to be transmitted is encrypted, and thus consists of a stream of arbitrary 8-bit octets. However many electronic mail systems only permit the use of ASCII text. To accommodate this restriction, PGP provides the service of converting the raw 8-bit binary stream to a stream of printable ASCII characters. It uses radix-64 conversion, in which each group of three octets of binary data is mapped into four ASCII characters. The use of radix 64 expands a message by 33%. Fortunately, the session key and signature portions of the message are relatively compact, and the plaintext message has been compressed, often by more than enough to compensate for the radix-64 expansion. This format also appends a CRC to detect transmission errors. See Stallings Appendix 18A for a description. </a:t>
            </a:r>
          </a:p>
          <a:p>
            <a:pPr eaLnBrk="1" hangingPunct="1"/>
            <a:r>
              <a:rPr lang="en-US" smtClean="0">
                <a:latin typeface="Arial" pitchFamily="34" charset="0"/>
              </a:rPr>
              <a:t>PGP also automatically subdivides a message that is too large for a single email, into segments that are small enough to send.</a:t>
            </a:r>
          </a:p>
        </p:txBody>
      </p:sp>
    </p:spTree>
    <p:extLst>
      <p:ext uri="{BB962C8B-B14F-4D97-AF65-F5344CB8AC3E}">
        <p14:creationId xmlns:p14="http://schemas.microsoft.com/office/powerpoint/2010/main" val="1442476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3"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4"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8"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0"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1"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2"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3"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4"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5"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6"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69698"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69699"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pitchFamily="-107"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a:lvl1pPr>
          </a:lstStyle>
          <a:p>
            <a:pPr>
              <a:defRPr/>
            </a:pPr>
            <a:endParaRPr lang="en-US"/>
          </a:p>
        </p:txBody>
      </p:sp>
      <p:sp>
        <p:nvSpPr>
          <p:cNvPr id="69" name="Rectangle 1093"/>
          <p:cNvSpPr>
            <a:spLocks noGrp="1" noChangeArrowheads="1"/>
          </p:cNvSpPr>
          <p:nvPr>
            <p:ph type="ftr" sz="quarter" idx="11"/>
          </p:nvPr>
        </p:nvSpPr>
        <p:spPr/>
        <p:txBody>
          <a:bodyPr/>
          <a:lstStyle>
            <a:lvl1pPr>
              <a:defRPr/>
            </a:lvl1pPr>
          </a:lstStyle>
          <a:p>
            <a:pPr>
              <a:defRPr/>
            </a:pPr>
            <a:endParaRPr lang="en-US"/>
          </a:p>
        </p:txBody>
      </p:sp>
      <p:sp>
        <p:nvSpPr>
          <p:cNvPr id="70" name="Rectangle 1094"/>
          <p:cNvSpPr>
            <a:spLocks noGrp="1" noChangeArrowheads="1"/>
          </p:cNvSpPr>
          <p:nvPr>
            <p:ph type="sldNum" sz="quarter" idx="12"/>
          </p:nvPr>
        </p:nvSpPr>
        <p:spPr/>
        <p:txBody>
          <a:bodyPr/>
          <a:lstStyle>
            <a:lvl1pPr>
              <a:defRPr/>
            </a:lvl1pPr>
          </a:lstStyle>
          <a:p>
            <a:fld id="{6B4C0487-2230-4B52-97D4-D1D1C8D136A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E46FF481-0C87-438B-B7D4-8A612BE0284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42087F04-6D38-428F-B829-33F49543755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14EC4083-F0D8-426B-8B0E-196BDED4ABA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1AA8ACA8-1AA9-43DE-97B4-6DEF303D11D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8ECC7BB4-D5AA-46DD-8366-E570000483F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p>
        </p:txBody>
      </p:sp>
      <p:sp>
        <p:nvSpPr>
          <p:cNvPr id="8" name="Rectangle 68"/>
          <p:cNvSpPr>
            <a:spLocks noGrp="1" noChangeArrowheads="1"/>
          </p:cNvSpPr>
          <p:nvPr>
            <p:ph type="ftr" sz="quarter" idx="11"/>
          </p:nvPr>
        </p:nvSpPr>
        <p:spPr>
          <a:ln/>
        </p:spPr>
        <p:txBody>
          <a:bodyPr/>
          <a:lstStyle>
            <a:lvl1pPr>
              <a:defRPr/>
            </a:lvl1pPr>
          </a:lstStyle>
          <a:p>
            <a:pPr>
              <a:defRPr/>
            </a:pPr>
            <a:endParaRPr lang="en-US"/>
          </a:p>
        </p:txBody>
      </p:sp>
      <p:sp>
        <p:nvSpPr>
          <p:cNvPr id="9" name="Rectangle 69"/>
          <p:cNvSpPr>
            <a:spLocks noGrp="1" noChangeArrowheads="1"/>
          </p:cNvSpPr>
          <p:nvPr>
            <p:ph type="sldNum" sz="quarter" idx="12"/>
          </p:nvPr>
        </p:nvSpPr>
        <p:spPr>
          <a:ln/>
        </p:spPr>
        <p:txBody>
          <a:bodyPr/>
          <a:lstStyle>
            <a:lvl1pPr>
              <a:defRPr/>
            </a:lvl1pPr>
          </a:lstStyle>
          <a:p>
            <a:fld id="{FAF61C16-1D09-41F9-86E0-2D6B7E0628C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p>
        </p:txBody>
      </p:sp>
      <p:sp>
        <p:nvSpPr>
          <p:cNvPr id="4" name="Rectangle 68"/>
          <p:cNvSpPr>
            <a:spLocks noGrp="1" noChangeArrowheads="1"/>
          </p:cNvSpPr>
          <p:nvPr>
            <p:ph type="ftr" sz="quarter" idx="11"/>
          </p:nvPr>
        </p:nvSpPr>
        <p:spPr>
          <a:ln/>
        </p:spPr>
        <p:txBody>
          <a:bodyPr/>
          <a:lstStyle>
            <a:lvl1pPr>
              <a:defRPr/>
            </a:lvl1pPr>
          </a:lstStyle>
          <a:p>
            <a:pPr>
              <a:defRPr/>
            </a:pPr>
            <a:endParaRPr lang="en-US"/>
          </a:p>
        </p:txBody>
      </p:sp>
      <p:sp>
        <p:nvSpPr>
          <p:cNvPr id="5" name="Rectangle 69"/>
          <p:cNvSpPr>
            <a:spLocks noGrp="1" noChangeArrowheads="1"/>
          </p:cNvSpPr>
          <p:nvPr>
            <p:ph type="sldNum" sz="quarter" idx="12"/>
          </p:nvPr>
        </p:nvSpPr>
        <p:spPr>
          <a:ln/>
        </p:spPr>
        <p:txBody>
          <a:bodyPr/>
          <a:lstStyle>
            <a:lvl1pPr>
              <a:defRPr/>
            </a:lvl1pPr>
          </a:lstStyle>
          <a:p>
            <a:fld id="{67C5619D-FA19-4205-9A3A-546A64C0304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endParaRPr lang="en-US"/>
          </a:p>
        </p:txBody>
      </p:sp>
      <p:sp>
        <p:nvSpPr>
          <p:cNvPr id="4" name="Rectangle 69"/>
          <p:cNvSpPr>
            <a:spLocks noGrp="1" noChangeArrowheads="1"/>
          </p:cNvSpPr>
          <p:nvPr>
            <p:ph type="sldNum" sz="quarter" idx="12"/>
          </p:nvPr>
        </p:nvSpPr>
        <p:spPr>
          <a:ln/>
        </p:spPr>
        <p:txBody>
          <a:bodyPr/>
          <a:lstStyle>
            <a:lvl1pPr>
              <a:defRPr/>
            </a:lvl1pPr>
          </a:lstStyle>
          <a:p>
            <a:fld id="{4CBB397C-3224-4DA0-813A-552F83D402A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FBB7E01C-6361-4849-BB54-F18EE76A011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F1315898-4F7E-48B6-A810-2683850004D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68611"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68614"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8615"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8616"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8617"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18"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19"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20"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8621"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68622"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68623"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24"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25"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26"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27"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28"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68629"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30"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68631"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68632"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68633"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34"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68635"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68636"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37"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68638"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68639"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0"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1"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2"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68643"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4"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5"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6"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7"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8"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9"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0"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1"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68652"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3"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4"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5"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6"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7"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8"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9"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60"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61"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1075" name="Group 54"/>
              <p:cNvGrpSpPr>
                <a:grpSpLocks/>
              </p:cNvGrpSpPr>
              <p:nvPr userDrawn="1"/>
            </p:nvGrpSpPr>
            <p:grpSpPr bwMode="auto">
              <a:xfrm>
                <a:off x="4546" y="3608"/>
                <a:ext cx="518" cy="319"/>
                <a:chOff x="4546" y="3608"/>
                <a:chExt cx="518" cy="319"/>
              </a:xfrm>
            </p:grpSpPr>
            <p:sp>
              <p:nvSpPr>
                <p:cNvPr id="68663"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68664"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65"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66"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67"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68"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1076" name="Group 61"/>
              <p:cNvGrpSpPr>
                <a:grpSpLocks/>
              </p:cNvGrpSpPr>
              <p:nvPr userDrawn="1"/>
            </p:nvGrpSpPr>
            <p:grpSpPr bwMode="auto">
              <a:xfrm>
                <a:off x="5381" y="3085"/>
                <a:ext cx="227" cy="132"/>
                <a:chOff x="5381" y="3085"/>
                <a:chExt cx="227" cy="132"/>
              </a:xfrm>
            </p:grpSpPr>
            <p:sp>
              <p:nvSpPr>
                <p:cNvPr id="6867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7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7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7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68674"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68675"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68676"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68677"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F6186295-8AD1-416F-A9EA-9640899C11FE}" type="slidenum">
              <a:rPr lang="en-US"/>
              <a:pPr/>
              <a:t>‹#›</a:t>
            </a:fld>
            <a:endParaRPr lang="en-US"/>
          </a:p>
        </p:txBody>
      </p:sp>
      <p:sp>
        <p:nvSpPr>
          <p:cNvPr id="68678"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ea typeface="ＭＳ Ｐゴシック" pitchFamily="-107"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07" charset="-128"/>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ea typeface="ＭＳ Ｐゴシック" pitchFamily="-107"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AU" sz="4000" dirty="0" smtClean="0"/>
              <a:t>Electronic Mail Security</a:t>
            </a:r>
          </a:p>
        </p:txBody>
      </p:sp>
      <p:sp>
        <p:nvSpPr>
          <p:cNvPr id="20483" name="Rectangle 3"/>
          <p:cNvSpPr>
            <a:spLocks noGrp="1" noChangeArrowheads="1"/>
          </p:cNvSpPr>
          <p:nvPr>
            <p:ph type="body" idx="1"/>
          </p:nvPr>
        </p:nvSpPr>
        <p:spPr>
          <a:xfrm>
            <a:off x="539750" y="2133600"/>
            <a:ext cx="8229600" cy="3989388"/>
          </a:xfrm>
        </p:spPr>
        <p:txBody>
          <a:bodyPr/>
          <a:lstStyle/>
          <a:p>
            <a:pPr eaLnBrk="1" hangingPunct="1">
              <a:lnSpc>
                <a:spcPct val="80000"/>
              </a:lnSpc>
              <a:buFont typeface="Wingdings" pitchFamily="2" charset="2"/>
              <a:buNone/>
            </a:pPr>
            <a:r>
              <a:rPr lang="en-AU" sz="2400" i="1" smtClean="0"/>
              <a:t>Despite the refusal of VADM Poindexter and LtCol North to appear, the Board's access to other sources of information filled much of this gap. The FBI provided documents taken from the files of the National Security Advisor and relevant NSC staff members, including messages from the PROF system between VADM Poindexter and LtCol North. The PROF messages were conversations by computer, written at the time events occurred and presumed by the writers to be protected from disclosure. In this sense, they provide a first-hand, contemporaneous account of events.</a:t>
            </a:r>
          </a:p>
          <a:p>
            <a:pPr eaLnBrk="1" hangingPunct="1">
              <a:lnSpc>
                <a:spcPct val="80000"/>
              </a:lnSpc>
              <a:buFont typeface="Wingdings" pitchFamily="2" charset="2"/>
              <a:buNone/>
            </a:pPr>
            <a:r>
              <a:rPr lang="en-AU" sz="2400" b="1" smtClean="0"/>
              <a:t>	—The Tower Commission Report to President Reagan on the Iran-Contra Affair, 1987</a:t>
            </a:r>
            <a:endParaRPr lang="en-AU" sz="2400" smtClean="0"/>
          </a:p>
          <a:p>
            <a:pPr eaLnBrk="1" hangingPunct="1">
              <a:lnSpc>
                <a:spcPct val="80000"/>
              </a:lnSpc>
              <a:buFont typeface="Wingdings" pitchFamily="2" charset="2"/>
              <a:buNone/>
            </a:pPr>
            <a:endParaRPr lang="en-AU" sz="2400" smtClean="0"/>
          </a:p>
          <a:p>
            <a:pPr eaLnBrk="1" hangingPunct="1">
              <a:lnSpc>
                <a:spcPct val="80000"/>
              </a:lnSpc>
            </a:pPr>
            <a:endParaRPr lang="en-AU" sz="240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PGP Operation – Summary</a:t>
            </a:r>
            <a:endParaRPr lang="en-AU" smtClean="0"/>
          </a:p>
        </p:txBody>
      </p:sp>
      <p:pic>
        <p:nvPicPr>
          <p:cNvPr id="34819" name="Picture 5" descr="Ch15. PGP Flowcharts.pdf                                       002F6F4DMacintosh HD                   B83AE914:"/>
          <p:cNvPicPr>
            <a:picLocks noChangeAspect="1" noChangeArrowheads="1"/>
          </p:cNvPicPr>
          <p:nvPr/>
        </p:nvPicPr>
        <p:blipFill>
          <a:blip r:embed="rId3"/>
          <a:srcRect t="4633" b="18529"/>
          <a:stretch>
            <a:fillRect/>
          </a:stretch>
        </p:blipFill>
        <p:spPr bwMode="auto">
          <a:xfrm>
            <a:off x="533400" y="1600200"/>
            <a:ext cx="8043863" cy="477678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PGP Session Keys</a:t>
            </a:r>
            <a:endParaRPr lang="en-AU" smtClean="0"/>
          </a:p>
        </p:txBody>
      </p:sp>
      <p:sp>
        <p:nvSpPr>
          <p:cNvPr id="58371" name="Rectangle 3"/>
          <p:cNvSpPr>
            <a:spLocks noGrp="1" noChangeArrowheads="1"/>
          </p:cNvSpPr>
          <p:nvPr>
            <p:ph type="body" idx="1"/>
          </p:nvPr>
        </p:nvSpPr>
        <p:spPr/>
        <p:txBody>
          <a:bodyPr/>
          <a:lstStyle/>
          <a:p>
            <a:pPr eaLnBrk="1" hangingPunct="1"/>
            <a:r>
              <a:rPr lang="en-US" smtClean="0"/>
              <a:t>need a session key for each message</a:t>
            </a:r>
          </a:p>
          <a:p>
            <a:pPr lvl="1" eaLnBrk="1" hangingPunct="1"/>
            <a:r>
              <a:rPr lang="en-US" smtClean="0"/>
              <a:t>of varying sizes: 56-bit DES, 128-bit CAST or IDEA, 168-bit Triple-DES</a:t>
            </a:r>
          </a:p>
          <a:p>
            <a:pPr eaLnBrk="1" hangingPunct="1"/>
            <a:r>
              <a:rPr lang="en-US" smtClean="0"/>
              <a:t>generated using ANSI X12.17 mode</a:t>
            </a:r>
          </a:p>
          <a:p>
            <a:pPr eaLnBrk="1" hangingPunct="1"/>
            <a:r>
              <a:rPr lang="en-US" smtClean="0"/>
              <a:t>uses random inputs taken from previous uses and from keystroke timing of user</a:t>
            </a:r>
            <a:endParaRPr lang="en-AU"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PGP Public &amp; Private Keys</a:t>
            </a:r>
            <a:endParaRPr lang="en-AU" smtClean="0"/>
          </a:p>
        </p:txBody>
      </p:sp>
      <p:sp>
        <p:nvSpPr>
          <p:cNvPr id="59395" name="Rectangle 3"/>
          <p:cNvSpPr>
            <a:spLocks noGrp="1" noChangeArrowheads="1"/>
          </p:cNvSpPr>
          <p:nvPr>
            <p:ph type="body" idx="1"/>
          </p:nvPr>
        </p:nvSpPr>
        <p:spPr/>
        <p:txBody>
          <a:bodyPr/>
          <a:lstStyle/>
          <a:p>
            <a:pPr eaLnBrk="1" hangingPunct="1">
              <a:lnSpc>
                <a:spcPct val="90000"/>
              </a:lnSpc>
            </a:pPr>
            <a:r>
              <a:rPr lang="en-US" sz="2800" smtClean="0"/>
              <a:t>since many public/private keys may be in use, need to identify which is actually used to encrypt session key in a message</a:t>
            </a:r>
          </a:p>
          <a:p>
            <a:pPr lvl="1" eaLnBrk="1" hangingPunct="1">
              <a:lnSpc>
                <a:spcPct val="90000"/>
              </a:lnSpc>
            </a:pPr>
            <a:r>
              <a:rPr lang="en-US" sz="2400" smtClean="0"/>
              <a:t>could send full public-key with every message</a:t>
            </a:r>
          </a:p>
          <a:p>
            <a:pPr lvl="1" eaLnBrk="1" hangingPunct="1">
              <a:lnSpc>
                <a:spcPct val="90000"/>
              </a:lnSpc>
            </a:pPr>
            <a:r>
              <a:rPr lang="en-US" sz="2400" smtClean="0"/>
              <a:t>but this is inefficient</a:t>
            </a:r>
          </a:p>
          <a:p>
            <a:pPr eaLnBrk="1" hangingPunct="1">
              <a:lnSpc>
                <a:spcPct val="90000"/>
              </a:lnSpc>
            </a:pPr>
            <a:r>
              <a:rPr lang="en-US" sz="2800" smtClean="0"/>
              <a:t>rather use a key identifier based on key</a:t>
            </a:r>
          </a:p>
          <a:p>
            <a:pPr lvl="1" eaLnBrk="1" hangingPunct="1">
              <a:lnSpc>
                <a:spcPct val="90000"/>
              </a:lnSpc>
            </a:pPr>
            <a:r>
              <a:rPr lang="en-US" sz="2400" smtClean="0"/>
              <a:t>is least significant 64-bits of the key</a:t>
            </a:r>
          </a:p>
          <a:p>
            <a:pPr lvl="1" eaLnBrk="1" hangingPunct="1">
              <a:lnSpc>
                <a:spcPct val="90000"/>
              </a:lnSpc>
            </a:pPr>
            <a:r>
              <a:rPr lang="en-US" sz="2400" smtClean="0"/>
              <a:t>will very likely be unique</a:t>
            </a:r>
          </a:p>
          <a:p>
            <a:pPr eaLnBrk="1" hangingPunct="1">
              <a:lnSpc>
                <a:spcPct val="90000"/>
              </a:lnSpc>
            </a:pPr>
            <a:r>
              <a:rPr lang="en-US" sz="2800" smtClean="0"/>
              <a:t>also use key ID in signatures</a:t>
            </a:r>
          </a:p>
          <a:p>
            <a:pPr eaLnBrk="1" hangingPunct="1">
              <a:lnSpc>
                <a:spcPct val="90000"/>
              </a:lnSpc>
            </a:pPr>
            <a:endParaRPr lang="en-AU" sz="28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smtClean="0"/>
              <a:t>PGP Message Format</a:t>
            </a:r>
            <a:endParaRPr lang="en-AU" smtClean="0"/>
          </a:p>
        </p:txBody>
      </p:sp>
      <p:pic>
        <p:nvPicPr>
          <p:cNvPr id="40963" name="Picture 3" descr="Ch15. PGP Message Format.pdf                                   002F6F4DMacintosh HD                   B83AE914:"/>
          <p:cNvPicPr>
            <a:picLocks noChangeAspect="1" noChangeArrowheads="1"/>
          </p:cNvPicPr>
          <p:nvPr/>
        </p:nvPicPr>
        <p:blipFill>
          <a:blip r:embed="rId3"/>
          <a:srcRect t="5370" b="28636"/>
          <a:stretch>
            <a:fillRect/>
          </a:stretch>
        </p:blipFill>
        <p:spPr bwMode="auto">
          <a:xfrm>
            <a:off x="1676400" y="1447800"/>
            <a:ext cx="5826125" cy="49752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PGP Key Rings</a:t>
            </a:r>
            <a:endParaRPr lang="en-AU" smtClean="0"/>
          </a:p>
        </p:txBody>
      </p:sp>
      <p:sp>
        <p:nvSpPr>
          <p:cNvPr id="60419" name="Rectangle 3"/>
          <p:cNvSpPr>
            <a:spLocks noGrp="1" noChangeArrowheads="1"/>
          </p:cNvSpPr>
          <p:nvPr>
            <p:ph type="body" idx="1"/>
          </p:nvPr>
        </p:nvSpPr>
        <p:spPr/>
        <p:txBody>
          <a:bodyPr/>
          <a:lstStyle/>
          <a:p>
            <a:pPr eaLnBrk="1" hangingPunct="1">
              <a:buFont typeface="Wingdings" pitchFamily="-107" charset="2"/>
              <a:buChar char="Ø"/>
              <a:defRPr/>
            </a:pPr>
            <a:r>
              <a:rPr lang="en-US" dirty="0">
                <a:ea typeface="+mn-ea"/>
                <a:cs typeface="+mn-cs"/>
              </a:rPr>
              <a:t>each PGP user has a pair of </a:t>
            </a:r>
            <a:r>
              <a:rPr lang="en-US" dirty="0" err="1">
                <a:ea typeface="+mn-ea"/>
                <a:cs typeface="+mn-cs"/>
              </a:rPr>
              <a:t>keyrings</a:t>
            </a:r>
            <a:r>
              <a:rPr lang="en-US" dirty="0">
                <a:ea typeface="+mn-ea"/>
                <a:cs typeface="+mn-cs"/>
              </a:rPr>
              <a:t>:</a:t>
            </a:r>
          </a:p>
          <a:p>
            <a:pPr lvl="1" eaLnBrk="1" hangingPunct="1">
              <a:buFont typeface="Wingdings" pitchFamily="-107" charset="2"/>
              <a:buChar char="l"/>
              <a:defRPr/>
            </a:pPr>
            <a:r>
              <a:rPr lang="en-US" dirty="0"/>
              <a:t>public-key ring contains all the public-keys of other PGP users known to this user, indexed by key ID</a:t>
            </a:r>
          </a:p>
          <a:p>
            <a:pPr lvl="1" eaLnBrk="1" hangingPunct="1">
              <a:buFont typeface="Wingdings" pitchFamily="-107" charset="2"/>
              <a:buChar char="l"/>
              <a:defRPr/>
            </a:pPr>
            <a:r>
              <a:rPr lang="en-US" dirty="0"/>
              <a:t>private-key ring contains the public/private key </a:t>
            </a:r>
            <a:r>
              <a:rPr lang="en-US" dirty="0" err="1"/>
              <a:t>pair(s</a:t>
            </a:r>
            <a:r>
              <a:rPr lang="en-US" dirty="0"/>
              <a:t>) for this user, indexed by key ID &amp; encrypted keyed from a hashed passphrase</a:t>
            </a:r>
          </a:p>
          <a:p>
            <a:pPr eaLnBrk="1" hangingPunct="1">
              <a:buFont typeface="Wingdings" pitchFamily="-107" charset="2"/>
              <a:buChar char="Ø"/>
              <a:defRPr/>
            </a:pPr>
            <a:r>
              <a:rPr lang="en-AU" dirty="0">
                <a:ea typeface="+mn-ea"/>
                <a:cs typeface="+mn-cs"/>
              </a:rPr>
              <a:t>security of private keys thus depends on the pass-phrase security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PGP Key Rings</a:t>
            </a:r>
          </a:p>
        </p:txBody>
      </p:sp>
      <p:pic>
        <p:nvPicPr>
          <p:cNvPr id="45059" name="Picture 3"/>
          <p:cNvPicPr>
            <a:picLocks noChangeAspect="1"/>
          </p:cNvPicPr>
          <p:nvPr/>
        </p:nvPicPr>
        <p:blipFill>
          <a:blip r:embed="rId3"/>
          <a:srcRect/>
          <a:stretch>
            <a:fillRect/>
          </a:stretch>
        </p:blipFill>
        <p:spPr bwMode="auto">
          <a:xfrm>
            <a:off x="228600" y="1524000"/>
            <a:ext cx="8750300" cy="4826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smtClean="0"/>
              <a:t>PGP Message Generation</a:t>
            </a:r>
            <a:endParaRPr lang="en-AU" smtClean="0"/>
          </a:p>
        </p:txBody>
      </p:sp>
      <p:pic>
        <p:nvPicPr>
          <p:cNvPr id="47107" name="Picture 4" descr="Ch15. PGP Sender.pdf                                           002F6F4DMacintosh HD                   B83AE914:"/>
          <p:cNvPicPr>
            <a:picLocks noChangeAspect="1" noChangeArrowheads="1"/>
          </p:cNvPicPr>
          <p:nvPr/>
        </p:nvPicPr>
        <p:blipFill>
          <a:blip r:embed="rId3"/>
          <a:srcRect t="4633" b="13898"/>
          <a:stretch>
            <a:fillRect/>
          </a:stretch>
        </p:blipFill>
        <p:spPr bwMode="auto">
          <a:xfrm>
            <a:off x="533400" y="1371600"/>
            <a:ext cx="8043863" cy="5065713"/>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smtClean="0"/>
              <a:t>PGP Message Reception</a:t>
            </a:r>
            <a:endParaRPr lang="en-AU" smtClean="0"/>
          </a:p>
        </p:txBody>
      </p:sp>
      <p:pic>
        <p:nvPicPr>
          <p:cNvPr id="49155" name="Picture 4" descr="Ch15. PGP Receiver.pdf                                         00156198  Mnementh                      BEAE7A2F:"/>
          <p:cNvPicPr>
            <a:picLocks noChangeAspect="1" noChangeArrowheads="1"/>
          </p:cNvPicPr>
          <p:nvPr/>
        </p:nvPicPr>
        <p:blipFill>
          <a:blip r:embed="rId3"/>
          <a:srcRect t="4633" b="13898"/>
          <a:stretch>
            <a:fillRect/>
          </a:stretch>
        </p:blipFill>
        <p:spPr bwMode="auto">
          <a:xfrm>
            <a:off x="533400" y="1371600"/>
            <a:ext cx="8043863" cy="5062538"/>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PGP Key Management</a:t>
            </a:r>
            <a:endParaRPr lang="en-AU" smtClean="0"/>
          </a:p>
        </p:txBody>
      </p:sp>
      <p:sp>
        <p:nvSpPr>
          <p:cNvPr id="61443" name="Rectangle 3"/>
          <p:cNvSpPr>
            <a:spLocks noGrp="1" noChangeArrowheads="1"/>
          </p:cNvSpPr>
          <p:nvPr>
            <p:ph type="body" idx="1"/>
          </p:nvPr>
        </p:nvSpPr>
        <p:spPr/>
        <p:txBody>
          <a:bodyPr/>
          <a:lstStyle/>
          <a:p>
            <a:pPr eaLnBrk="1" hangingPunct="1"/>
            <a:r>
              <a:rPr lang="en-US" sz="2800" smtClean="0"/>
              <a:t>rather than relying on certificate authorities</a:t>
            </a:r>
          </a:p>
          <a:p>
            <a:pPr eaLnBrk="1" hangingPunct="1"/>
            <a:r>
              <a:rPr lang="en-US" sz="2800" smtClean="0"/>
              <a:t>in PGP every user is own CA</a:t>
            </a:r>
          </a:p>
          <a:p>
            <a:pPr lvl="1" eaLnBrk="1" hangingPunct="1"/>
            <a:r>
              <a:rPr lang="en-US" sz="2400" smtClean="0"/>
              <a:t>can sign keys for users they know directly</a:t>
            </a:r>
          </a:p>
          <a:p>
            <a:pPr eaLnBrk="1" hangingPunct="1"/>
            <a:r>
              <a:rPr lang="en-US" sz="2800" smtClean="0"/>
              <a:t>forms a “web of trust”</a:t>
            </a:r>
          </a:p>
          <a:p>
            <a:pPr lvl="1" eaLnBrk="1" hangingPunct="1"/>
            <a:r>
              <a:rPr lang="en-US" sz="2400" smtClean="0"/>
              <a:t>trust keys have signed</a:t>
            </a:r>
          </a:p>
          <a:p>
            <a:pPr lvl="1" eaLnBrk="1" hangingPunct="1"/>
            <a:r>
              <a:rPr lang="en-US" sz="2400" smtClean="0"/>
              <a:t>can trust keys others have signed if have a chain of signatures to them</a:t>
            </a:r>
          </a:p>
          <a:p>
            <a:pPr eaLnBrk="1" hangingPunct="1"/>
            <a:r>
              <a:rPr lang="en-US" sz="2800" smtClean="0"/>
              <a:t>key ring includes trust indicators</a:t>
            </a:r>
          </a:p>
          <a:p>
            <a:pPr eaLnBrk="1" hangingPunct="1"/>
            <a:r>
              <a:rPr lang="en-US" sz="2800" smtClean="0"/>
              <a:t>users can also revoke their keys</a:t>
            </a:r>
            <a:endParaRPr lang="en-AU" sz="280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r>
              <a:rPr lang="en-US" smtClean="0"/>
              <a:t>PGP Trust Model Example</a:t>
            </a:r>
          </a:p>
        </p:txBody>
      </p:sp>
      <p:pic>
        <p:nvPicPr>
          <p:cNvPr id="53251" name="Picture 3"/>
          <p:cNvPicPr>
            <a:picLocks noChangeAspect="1"/>
          </p:cNvPicPr>
          <p:nvPr/>
        </p:nvPicPr>
        <p:blipFill>
          <a:blip r:embed="rId3"/>
          <a:srcRect/>
          <a:stretch>
            <a:fillRect/>
          </a:stretch>
        </p:blipFill>
        <p:spPr bwMode="auto">
          <a:xfrm>
            <a:off x="914400" y="1219200"/>
            <a:ext cx="7273925" cy="540543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AU">
                <a:ea typeface="+mj-ea"/>
                <a:cs typeface="+mj-cs"/>
              </a:rPr>
              <a:t>Email Security</a:t>
            </a:r>
          </a:p>
        </p:txBody>
      </p:sp>
      <p:sp>
        <p:nvSpPr>
          <p:cNvPr id="46083" name="Rectangle 3"/>
          <p:cNvSpPr>
            <a:spLocks noGrp="1" noChangeArrowheads="1"/>
          </p:cNvSpPr>
          <p:nvPr>
            <p:ph type="body" idx="1"/>
          </p:nvPr>
        </p:nvSpPr>
        <p:spPr/>
        <p:txBody>
          <a:bodyPr/>
          <a:lstStyle/>
          <a:p>
            <a:pPr eaLnBrk="1" hangingPunct="1">
              <a:buFont typeface="Wingdings" pitchFamily="-107" charset="2"/>
              <a:buChar char="Ø"/>
              <a:defRPr/>
            </a:pPr>
            <a:r>
              <a:rPr lang="en-AU">
                <a:ea typeface="+mn-ea"/>
                <a:cs typeface="+mn-cs"/>
              </a:rPr>
              <a:t>email is one of the most widely used and regarded network services </a:t>
            </a:r>
          </a:p>
          <a:p>
            <a:pPr eaLnBrk="1" hangingPunct="1">
              <a:buFont typeface="Wingdings" pitchFamily="-107" charset="2"/>
              <a:buChar char="Ø"/>
              <a:defRPr/>
            </a:pPr>
            <a:r>
              <a:rPr lang="en-AU">
                <a:ea typeface="+mn-ea"/>
                <a:cs typeface="+mn-cs"/>
              </a:rPr>
              <a:t>currently message contents are not secure </a:t>
            </a:r>
          </a:p>
          <a:p>
            <a:pPr lvl="1" eaLnBrk="1" hangingPunct="1">
              <a:buFont typeface="Wingdings" pitchFamily="-107" charset="2"/>
              <a:buChar char="l"/>
              <a:defRPr/>
            </a:pPr>
            <a:r>
              <a:rPr lang="en-AU"/>
              <a:t>may be inspected either in transit </a:t>
            </a:r>
          </a:p>
          <a:p>
            <a:pPr lvl="1" eaLnBrk="1" hangingPunct="1">
              <a:buFont typeface="Wingdings" pitchFamily="-107" charset="2"/>
              <a:buChar char="l"/>
              <a:defRPr/>
            </a:pPr>
            <a:r>
              <a:rPr lang="en-AU"/>
              <a:t>or by suitably privileged users on destination system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z="4000" smtClean="0"/>
              <a:t>S/MIME (Secure/Multipurpose Internet Mail Extensions)</a:t>
            </a:r>
            <a:endParaRPr lang="en-AU" sz="4000" smtClean="0"/>
          </a:p>
        </p:txBody>
      </p:sp>
      <p:sp>
        <p:nvSpPr>
          <p:cNvPr id="62467" name="Rectangle 3"/>
          <p:cNvSpPr>
            <a:spLocks noGrp="1" noChangeArrowheads="1"/>
          </p:cNvSpPr>
          <p:nvPr>
            <p:ph type="body" idx="1"/>
          </p:nvPr>
        </p:nvSpPr>
        <p:spPr/>
        <p:txBody>
          <a:bodyPr/>
          <a:lstStyle/>
          <a:p>
            <a:pPr eaLnBrk="1" hangingPunct="1"/>
            <a:r>
              <a:rPr lang="en-US" smtClean="0"/>
              <a:t>security enhancement to MIME email</a:t>
            </a:r>
          </a:p>
          <a:p>
            <a:pPr lvl="1" eaLnBrk="1" hangingPunct="1"/>
            <a:r>
              <a:rPr lang="en-US" smtClean="0"/>
              <a:t>original Internet RFC822 email was text only</a:t>
            </a:r>
          </a:p>
          <a:p>
            <a:pPr lvl="1" eaLnBrk="1" hangingPunct="1"/>
            <a:r>
              <a:rPr lang="en-US" smtClean="0"/>
              <a:t>MIME provided support for varying content types and multi-part messages</a:t>
            </a:r>
          </a:p>
          <a:p>
            <a:pPr lvl="1" eaLnBrk="1" hangingPunct="1"/>
            <a:r>
              <a:rPr lang="en-US" smtClean="0"/>
              <a:t>with encoding of binary data to textual form</a:t>
            </a:r>
          </a:p>
          <a:p>
            <a:pPr lvl="1" eaLnBrk="1" hangingPunct="1"/>
            <a:r>
              <a:rPr lang="en-US" smtClean="0"/>
              <a:t>S/MIME added security enhancements</a:t>
            </a:r>
          </a:p>
          <a:p>
            <a:pPr eaLnBrk="1" hangingPunct="1"/>
            <a:r>
              <a:rPr lang="en-US" smtClean="0"/>
              <a:t>have S/MIME support in many mail agents</a:t>
            </a:r>
          </a:p>
          <a:p>
            <a:pPr lvl="1" eaLnBrk="1" hangingPunct="1"/>
            <a:r>
              <a:rPr lang="en-US" smtClean="0"/>
              <a:t>eg MS Outlook, Mozilla, Mac Mail etc</a:t>
            </a:r>
            <a:endParaRPr lang="en-AU"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S/MIME Functions</a:t>
            </a:r>
            <a:endParaRPr lang="en-AU" smtClean="0"/>
          </a:p>
        </p:txBody>
      </p:sp>
      <p:sp>
        <p:nvSpPr>
          <p:cNvPr id="63491" name="Rectangle 3"/>
          <p:cNvSpPr>
            <a:spLocks noGrp="1" noChangeArrowheads="1"/>
          </p:cNvSpPr>
          <p:nvPr>
            <p:ph type="body" idx="1"/>
          </p:nvPr>
        </p:nvSpPr>
        <p:spPr/>
        <p:txBody>
          <a:bodyPr/>
          <a:lstStyle/>
          <a:p>
            <a:pPr eaLnBrk="1" hangingPunct="1"/>
            <a:r>
              <a:rPr lang="en-US" smtClean="0"/>
              <a:t>enveloped data</a:t>
            </a:r>
          </a:p>
          <a:p>
            <a:pPr lvl="1" eaLnBrk="1" hangingPunct="1"/>
            <a:r>
              <a:rPr lang="en-US" smtClean="0"/>
              <a:t>encrypted content and associated keys</a:t>
            </a:r>
          </a:p>
          <a:p>
            <a:pPr eaLnBrk="1" hangingPunct="1"/>
            <a:r>
              <a:rPr lang="en-US" smtClean="0"/>
              <a:t>signed data</a:t>
            </a:r>
          </a:p>
          <a:p>
            <a:pPr lvl="1" eaLnBrk="1" hangingPunct="1"/>
            <a:r>
              <a:rPr lang="en-US" smtClean="0"/>
              <a:t>encoded message + signed digest</a:t>
            </a:r>
          </a:p>
          <a:p>
            <a:pPr eaLnBrk="1" hangingPunct="1"/>
            <a:r>
              <a:rPr lang="en-US" smtClean="0"/>
              <a:t>clear-signed data</a:t>
            </a:r>
          </a:p>
          <a:p>
            <a:pPr lvl="1" eaLnBrk="1" hangingPunct="1"/>
            <a:r>
              <a:rPr lang="en-US" smtClean="0"/>
              <a:t>cleartext message + encoded signed digest</a:t>
            </a:r>
          </a:p>
          <a:p>
            <a:pPr eaLnBrk="1" hangingPunct="1"/>
            <a:r>
              <a:rPr lang="en-US" smtClean="0"/>
              <a:t>signed &amp; enveloped data</a:t>
            </a:r>
          </a:p>
          <a:p>
            <a:pPr lvl="1" eaLnBrk="1" hangingPunct="1"/>
            <a:r>
              <a:rPr lang="en-US" smtClean="0"/>
              <a:t>nesting of signed &amp; encrypted entities</a:t>
            </a:r>
            <a:endParaRPr lang="en-AU"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z="4000" smtClean="0"/>
              <a:t>S/MIME Cryptographic Algorithms</a:t>
            </a:r>
            <a:endParaRPr lang="en-AU" sz="4000" smtClean="0"/>
          </a:p>
        </p:txBody>
      </p:sp>
      <p:sp>
        <p:nvSpPr>
          <p:cNvPr id="64515" name="Rectangle 3"/>
          <p:cNvSpPr>
            <a:spLocks noGrp="1" noChangeArrowheads="1"/>
          </p:cNvSpPr>
          <p:nvPr>
            <p:ph type="body" idx="1"/>
          </p:nvPr>
        </p:nvSpPr>
        <p:spPr/>
        <p:txBody>
          <a:bodyPr/>
          <a:lstStyle/>
          <a:p>
            <a:pPr eaLnBrk="1" hangingPunct="1"/>
            <a:r>
              <a:rPr lang="en-US" smtClean="0"/>
              <a:t>digital signatures: DSS &amp; RSA</a:t>
            </a:r>
          </a:p>
          <a:p>
            <a:pPr eaLnBrk="1" hangingPunct="1"/>
            <a:r>
              <a:rPr lang="en-US" smtClean="0"/>
              <a:t>hash functions: SHA-1 &amp; MD5</a:t>
            </a:r>
          </a:p>
          <a:p>
            <a:pPr eaLnBrk="1" hangingPunct="1"/>
            <a:r>
              <a:rPr lang="en-US" smtClean="0"/>
              <a:t>session key encryption: ElGamal &amp; RSA</a:t>
            </a:r>
          </a:p>
          <a:p>
            <a:pPr eaLnBrk="1" hangingPunct="1"/>
            <a:r>
              <a:rPr lang="en-US" smtClean="0"/>
              <a:t>message encryption: AES, Triple-DES, RC2/40 and others</a:t>
            </a:r>
          </a:p>
          <a:p>
            <a:pPr eaLnBrk="1" hangingPunct="1"/>
            <a:r>
              <a:rPr lang="en-US" smtClean="0"/>
              <a:t>MAC: HMAC with SHA-1</a:t>
            </a:r>
          </a:p>
          <a:p>
            <a:pPr eaLnBrk="1" hangingPunct="1"/>
            <a:r>
              <a:rPr lang="en-US" smtClean="0"/>
              <a:t>have process to decide which algs to use</a:t>
            </a:r>
            <a:endParaRPr lang="en-AU"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r>
              <a:rPr lang="en-AU">
                <a:ea typeface="+mj-ea"/>
                <a:cs typeface="+mj-cs"/>
              </a:rPr>
              <a:t>S/MIME Messages</a:t>
            </a:r>
          </a:p>
        </p:txBody>
      </p:sp>
      <p:sp>
        <p:nvSpPr>
          <p:cNvPr id="94211" name="Rectangle 3"/>
          <p:cNvSpPr>
            <a:spLocks noGrp="1" noChangeArrowheads="1"/>
          </p:cNvSpPr>
          <p:nvPr>
            <p:ph type="body" idx="1"/>
          </p:nvPr>
        </p:nvSpPr>
        <p:spPr>
          <a:xfrm>
            <a:off x="457200" y="1676400"/>
            <a:ext cx="8229600" cy="4876800"/>
          </a:xfrm>
        </p:spPr>
        <p:txBody>
          <a:bodyPr/>
          <a:lstStyle/>
          <a:p>
            <a:pPr eaLnBrk="1" hangingPunct="1">
              <a:buFont typeface="Wingdings" pitchFamily="-107" charset="2"/>
              <a:buChar char="Ø"/>
              <a:defRPr/>
            </a:pPr>
            <a:r>
              <a:rPr lang="en-AU" dirty="0">
                <a:ea typeface="+mn-ea"/>
                <a:cs typeface="+mn-cs"/>
              </a:rPr>
              <a:t>S/MIME secures </a:t>
            </a:r>
            <a:r>
              <a:rPr lang="en-US" dirty="0">
                <a:ea typeface="+mn-ea"/>
                <a:cs typeface="+mn-cs"/>
              </a:rPr>
              <a:t>a MIME entity with a signature, encryption, or both</a:t>
            </a:r>
          </a:p>
          <a:p>
            <a:pPr eaLnBrk="1" hangingPunct="1">
              <a:buFont typeface="Wingdings" pitchFamily="-107" charset="2"/>
              <a:buChar char="Ø"/>
              <a:defRPr/>
            </a:pPr>
            <a:r>
              <a:rPr lang="en-US" dirty="0">
                <a:ea typeface="+mn-ea"/>
                <a:cs typeface="+mn-cs"/>
              </a:rPr>
              <a:t>forming a MIME wrapped PKCS object</a:t>
            </a:r>
          </a:p>
          <a:p>
            <a:pPr eaLnBrk="1" hangingPunct="1">
              <a:buFont typeface="Wingdings" pitchFamily="-107" charset="2"/>
              <a:buChar char="Ø"/>
              <a:defRPr/>
            </a:pPr>
            <a:r>
              <a:rPr lang="en-US" dirty="0">
                <a:ea typeface="+mn-ea"/>
                <a:cs typeface="+mn-cs"/>
              </a:rPr>
              <a:t>have a range of content-types:</a:t>
            </a:r>
          </a:p>
          <a:p>
            <a:pPr lvl="1" eaLnBrk="1" hangingPunct="1">
              <a:buFont typeface="Wingdings" pitchFamily="-107" charset="2"/>
              <a:buChar char="l"/>
              <a:defRPr/>
            </a:pPr>
            <a:r>
              <a:rPr lang="en-AU" dirty="0"/>
              <a:t>enveloped data</a:t>
            </a:r>
          </a:p>
          <a:p>
            <a:pPr lvl="1" eaLnBrk="1" hangingPunct="1">
              <a:buFont typeface="Wingdings" pitchFamily="-107" charset="2"/>
              <a:buChar char="l"/>
              <a:defRPr/>
            </a:pPr>
            <a:r>
              <a:rPr lang="en-AU" dirty="0"/>
              <a:t>signed data</a:t>
            </a:r>
          </a:p>
          <a:p>
            <a:pPr lvl="1" eaLnBrk="1" hangingPunct="1">
              <a:buFont typeface="Wingdings" pitchFamily="-107" charset="2"/>
              <a:buChar char="l"/>
              <a:defRPr/>
            </a:pPr>
            <a:r>
              <a:rPr lang="en-AU" dirty="0"/>
              <a:t>clear-signed data</a:t>
            </a:r>
          </a:p>
          <a:p>
            <a:pPr lvl="1" eaLnBrk="1" hangingPunct="1">
              <a:buFont typeface="Wingdings" pitchFamily="-107" charset="2"/>
              <a:buChar char="l"/>
              <a:defRPr/>
            </a:pPr>
            <a:r>
              <a:rPr lang="en-AU" dirty="0"/>
              <a:t>registration request</a:t>
            </a:r>
          </a:p>
          <a:p>
            <a:pPr lvl="1" eaLnBrk="1" hangingPunct="1">
              <a:buFont typeface="Wingdings" pitchFamily="-107" charset="2"/>
              <a:buChar char="l"/>
              <a:defRPr/>
            </a:pPr>
            <a:r>
              <a:rPr lang="en-AU" dirty="0"/>
              <a:t>certificate only message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AU">
                <a:ea typeface="+mj-ea"/>
                <a:cs typeface="+mj-cs"/>
              </a:rPr>
              <a:t>S/MIME Certificate Processing</a:t>
            </a:r>
          </a:p>
        </p:txBody>
      </p:sp>
      <p:sp>
        <p:nvSpPr>
          <p:cNvPr id="65539" name="Rectangle 3"/>
          <p:cNvSpPr>
            <a:spLocks noGrp="1" noChangeArrowheads="1"/>
          </p:cNvSpPr>
          <p:nvPr>
            <p:ph type="body" idx="1"/>
          </p:nvPr>
        </p:nvSpPr>
        <p:spPr/>
        <p:txBody>
          <a:bodyPr/>
          <a:lstStyle/>
          <a:p>
            <a:pPr eaLnBrk="1" hangingPunct="1"/>
            <a:r>
              <a:rPr lang="en-AU" smtClean="0"/>
              <a:t>S/MIME uses X.509 v3 certificates</a:t>
            </a:r>
          </a:p>
          <a:p>
            <a:pPr eaLnBrk="1" hangingPunct="1"/>
            <a:r>
              <a:rPr lang="en-US" smtClean="0"/>
              <a:t>managed using a hybrid of a strict X.509 CA hierarchy &amp; PGP’s web of trust</a:t>
            </a:r>
          </a:p>
          <a:p>
            <a:pPr eaLnBrk="1" hangingPunct="1"/>
            <a:r>
              <a:rPr lang="en-US" smtClean="0"/>
              <a:t>each client has a list of trusted CA’s certs</a:t>
            </a:r>
          </a:p>
          <a:p>
            <a:pPr eaLnBrk="1" hangingPunct="1"/>
            <a:r>
              <a:rPr lang="en-US" smtClean="0"/>
              <a:t>and own public/private key pairs &amp; certs</a:t>
            </a:r>
          </a:p>
          <a:p>
            <a:pPr eaLnBrk="1" hangingPunct="1"/>
            <a:r>
              <a:rPr lang="en-US" smtClean="0"/>
              <a:t>certificates must be signed by trusted CA’s</a:t>
            </a:r>
            <a:endParaRPr lang="en-AU" smtClean="0"/>
          </a:p>
          <a:p>
            <a:pPr eaLnBrk="1" hangingPunct="1"/>
            <a:endParaRPr lang="en-AU"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Certificate Authorities</a:t>
            </a:r>
            <a:endParaRPr lang="en-AU" smtClean="0"/>
          </a:p>
        </p:txBody>
      </p:sp>
      <p:sp>
        <p:nvSpPr>
          <p:cNvPr id="66563" name="Rectangle 3"/>
          <p:cNvSpPr>
            <a:spLocks noGrp="1" noChangeArrowheads="1"/>
          </p:cNvSpPr>
          <p:nvPr>
            <p:ph type="body" idx="1"/>
          </p:nvPr>
        </p:nvSpPr>
        <p:spPr>
          <a:xfrm>
            <a:off x="457200" y="1676400"/>
            <a:ext cx="8229600" cy="4953000"/>
          </a:xfrm>
        </p:spPr>
        <p:txBody>
          <a:bodyPr/>
          <a:lstStyle/>
          <a:p>
            <a:pPr eaLnBrk="1" hangingPunct="1"/>
            <a:r>
              <a:rPr lang="en-US" smtClean="0"/>
              <a:t>have several well-known CA’s</a:t>
            </a:r>
          </a:p>
          <a:p>
            <a:pPr eaLnBrk="1" hangingPunct="1"/>
            <a:r>
              <a:rPr lang="en-US" smtClean="0"/>
              <a:t>Verisign one of most widely used</a:t>
            </a:r>
          </a:p>
          <a:p>
            <a:pPr eaLnBrk="1" hangingPunct="1"/>
            <a:r>
              <a:rPr lang="en-US" smtClean="0"/>
              <a:t>Verisign issues several types of Digital IDs</a:t>
            </a:r>
          </a:p>
          <a:p>
            <a:pPr eaLnBrk="1" hangingPunct="1"/>
            <a:r>
              <a:rPr lang="en-US" smtClean="0"/>
              <a:t>increasing levels of checks &amp; hence trust</a:t>
            </a:r>
          </a:p>
          <a:p>
            <a:pPr lvl="1" eaLnBrk="1" hangingPunct="1">
              <a:buFont typeface="Wingdings" pitchFamily="2" charset="2"/>
              <a:buNone/>
            </a:pPr>
            <a:r>
              <a:rPr lang="en-AU" sz="2400" b="1" smtClean="0"/>
              <a:t>Class	Identity Checks	Usage</a:t>
            </a:r>
          </a:p>
          <a:p>
            <a:pPr lvl="1" eaLnBrk="1" hangingPunct="1">
              <a:buFont typeface="Wingdings" pitchFamily="2" charset="2"/>
              <a:buNone/>
            </a:pPr>
            <a:r>
              <a:rPr lang="en-AU" sz="2400" smtClean="0"/>
              <a:t>1			name/email check	web browsing/email</a:t>
            </a:r>
          </a:p>
          <a:p>
            <a:pPr lvl="1" eaLnBrk="1" hangingPunct="1">
              <a:buFont typeface="Wingdings" pitchFamily="2" charset="2"/>
              <a:buNone/>
            </a:pPr>
            <a:r>
              <a:rPr lang="en-AU" sz="2400" smtClean="0"/>
              <a:t>2			+ enroll/addr check	email, subs, s/w validate</a:t>
            </a:r>
          </a:p>
          <a:p>
            <a:pPr lvl="1" eaLnBrk="1" hangingPunct="1">
              <a:buFont typeface="Wingdings" pitchFamily="2" charset="2"/>
              <a:buNone/>
            </a:pPr>
            <a:r>
              <a:rPr lang="en-AU" sz="2400" smtClean="0"/>
              <a:t>3			+ ID documents	e-banking/service access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S/MIME Enhanced Security Services</a:t>
            </a:r>
          </a:p>
        </p:txBody>
      </p:sp>
      <p:sp>
        <p:nvSpPr>
          <p:cNvPr id="3" name="Content Placeholder 2"/>
          <p:cNvSpPr>
            <a:spLocks noGrp="1"/>
          </p:cNvSpPr>
          <p:nvPr>
            <p:ph idx="1"/>
          </p:nvPr>
        </p:nvSpPr>
        <p:spPr/>
        <p:txBody>
          <a:bodyPr/>
          <a:lstStyle/>
          <a:p>
            <a:r>
              <a:rPr lang="en-US" smtClean="0"/>
              <a:t>3 proposed enhanced security services:</a:t>
            </a:r>
          </a:p>
          <a:p>
            <a:pPr lvl="1"/>
            <a:r>
              <a:rPr lang="en-US" smtClean="0"/>
              <a:t>signed receipts</a:t>
            </a:r>
          </a:p>
          <a:p>
            <a:pPr lvl="1"/>
            <a:r>
              <a:rPr lang="en-US" smtClean="0"/>
              <a:t>security labels</a:t>
            </a:r>
          </a:p>
          <a:p>
            <a:pPr lvl="1"/>
            <a:r>
              <a:rPr lang="en-US" smtClean="0"/>
              <a:t>secure mailing lists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Domain Keys Identified Mail</a:t>
            </a:r>
          </a:p>
        </p:txBody>
      </p:sp>
      <p:sp>
        <p:nvSpPr>
          <p:cNvPr id="3" name="Content Placeholder 2"/>
          <p:cNvSpPr>
            <a:spLocks noGrp="1"/>
          </p:cNvSpPr>
          <p:nvPr>
            <p:ph idx="1"/>
          </p:nvPr>
        </p:nvSpPr>
        <p:spPr/>
        <p:txBody>
          <a:bodyPr/>
          <a:lstStyle/>
          <a:p>
            <a:r>
              <a:rPr lang="en-US" smtClean="0"/>
              <a:t>a specification for cryptographically signing email messages</a:t>
            </a:r>
          </a:p>
          <a:p>
            <a:r>
              <a:rPr lang="en-US" smtClean="0"/>
              <a:t>so signing domain claims responsibility</a:t>
            </a:r>
          </a:p>
          <a:p>
            <a:r>
              <a:rPr lang="en-US" smtClean="0"/>
              <a:t>recipients / agents can verify signature</a:t>
            </a:r>
          </a:p>
          <a:p>
            <a:r>
              <a:rPr lang="en-US" smtClean="0"/>
              <a:t>proposed Internet Standard RFC 4871</a:t>
            </a:r>
          </a:p>
          <a:p>
            <a:r>
              <a:rPr lang="en-US" smtClean="0"/>
              <a:t>has been widely adopted   </a:t>
            </a:r>
          </a:p>
          <a:p>
            <a:endParaRPr lang="en-US"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r>
              <a:rPr lang="en-US" smtClean="0"/>
              <a:t>Internet Mail Architecture</a:t>
            </a:r>
          </a:p>
        </p:txBody>
      </p:sp>
      <p:pic>
        <p:nvPicPr>
          <p:cNvPr id="71683" name="Picture 4"/>
          <p:cNvPicPr>
            <a:picLocks noChangeAspect="1"/>
          </p:cNvPicPr>
          <p:nvPr/>
        </p:nvPicPr>
        <p:blipFill>
          <a:blip r:embed="rId3"/>
          <a:srcRect/>
          <a:stretch>
            <a:fillRect/>
          </a:stretch>
        </p:blipFill>
        <p:spPr bwMode="auto">
          <a:xfrm>
            <a:off x="990600" y="1219200"/>
            <a:ext cx="7099300" cy="53721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Email Threats</a:t>
            </a:r>
          </a:p>
        </p:txBody>
      </p:sp>
      <p:sp>
        <p:nvSpPr>
          <p:cNvPr id="3" name="Content Placeholder 2"/>
          <p:cNvSpPr>
            <a:spLocks noGrp="1"/>
          </p:cNvSpPr>
          <p:nvPr>
            <p:ph idx="1"/>
          </p:nvPr>
        </p:nvSpPr>
        <p:spPr/>
        <p:txBody>
          <a:bodyPr/>
          <a:lstStyle/>
          <a:p>
            <a:r>
              <a:rPr lang="en-US" smtClean="0"/>
              <a:t>see RFC 4684- </a:t>
            </a:r>
            <a:r>
              <a:rPr lang="en-US" i="1" smtClean="0"/>
              <a:t>Analysis of Threats Motivating DomainKeys Identified Mail</a:t>
            </a:r>
          </a:p>
          <a:p>
            <a:r>
              <a:rPr lang="en-US" smtClean="0"/>
              <a:t>describes the problem space in terms of:</a:t>
            </a:r>
          </a:p>
          <a:p>
            <a:pPr lvl="1"/>
            <a:r>
              <a:rPr lang="en-US" smtClean="0"/>
              <a:t>range:  low end, spammers, fraudsters</a:t>
            </a:r>
          </a:p>
          <a:p>
            <a:pPr lvl="1"/>
            <a:r>
              <a:rPr lang="en-US" smtClean="0"/>
              <a:t>capabilities in terms of where submitted, signed, volume, routing naming etc</a:t>
            </a:r>
          </a:p>
          <a:p>
            <a:pPr lvl="1"/>
            <a:r>
              <a:rPr lang="en-US" smtClean="0"/>
              <a:t>outside located attackers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AU">
                <a:ea typeface="+mj-ea"/>
                <a:cs typeface="+mj-cs"/>
              </a:rPr>
              <a:t>Email Security Enhancements</a:t>
            </a:r>
          </a:p>
        </p:txBody>
      </p:sp>
      <p:sp>
        <p:nvSpPr>
          <p:cNvPr id="48131" name="Rectangle 3"/>
          <p:cNvSpPr>
            <a:spLocks noGrp="1" noChangeArrowheads="1"/>
          </p:cNvSpPr>
          <p:nvPr>
            <p:ph type="body" idx="1"/>
          </p:nvPr>
        </p:nvSpPr>
        <p:spPr/>
        <p:txBody>
          <a:bodyPr/>
          <a:lstStyle/>
          <a:p>
            <a:pPr eaLnBrk="1" hangingPunct="1">
              <a:buFont typeface="Wingdings" pitchFamily="-107" charset="2"/>
              <a:buChar char="Ø"/>
              <a:defRPr/>
            </a:pPr>
            <a:r>
              <a:rPr lang="en-AU">
                <a:ea typeface="+mn-ea"/>
                <a:cs typeface="+mn-cs"/>
              </a:rPr>
              <a:t>confidentiality</a:t>
            </a:r>
          </a:p>
          <a:p>
            <a:pPr lvl="1" eaLnBrk="1" hangingPunct="1">
              <a:buFont typeface="Wingdings" pitchFamily="-107" charset="2"/>
              <a:buChar char="l"/>
              <a:defRPr/>
            </a:pPr>
            <a:r>
              <a:rPr lang="en-AU"/>
              <a:t>protection from disclosure</a:t>
            </a:r>
          </a:p>
          <a:p>
            <a:pPr eaLnBrk="1" hangingPunct="1">
              <a:buFont typeface="Wingdings" pitchFamily="-107" charset="2"/>
              <a:buChar char="Ø"/>
              <a:defRPr/>
            </a:pPr>
            <a:r>
              <a:rPr lang="en-AU">
                <a:ea typeface="+mn-ea"/>
                <a:cs typeface="+mn-cs"/>
              </a:rPr>
              <a:t>authentication</a:t>
            </a:r>
          </a:p>
          <a:p>
            <a:pPr lvl="1" eaLnBrk="1" hangingPunct="1">
              <a:buFont typeface="Wingdings" pitchFamily="-107" charset="2"/>
              <a:buChar char="l"/>
              <a:defRPr/>
            </a:pPr>
            <a:r>
              <a:rPr lang="en-AU"/>
              <a:t>of sender of message</a:t>
            </a:r>
          </a:p>
          <a:p>
            <a:pPr eaLnBrk="1" hangingPunct="1">
              <a:buFont typeface="Wingdings" pitchFamily="-107" charset="2"/>
              <a:buChar char="Ø"/>
              <a:defRPr/>
            </a:pPr>
            <a:r>
              <a:rPr lang="en-AU">
                <a:ea typeface="+mn-ea"/>
                <a:cs typeface="+mn-cs"/>
              </a:rPr>
              <a:t>message integrity</a:t>
            </a:r>
          </a:p>
          <a:p>
            <a:pPr lvl="1" eaLnBrk="1" hangingPunct="1">
              <a:buFont typeface="Wingdings" pitchFamily="-107" charset="2"/>
              <a:buChar char="l"/>
              <a:defRPr/>
            </a:pPr>
            <a:r>
              <a:rPr lang="en-AU"/>
              <a:t>protection from modification </a:t>
            </a:r>
          </a:p>
          <a:p>
            <a:pPr eaLnBrk="1" hangingPunct="1">
              <a:buFont typeface="Wingdings" pitchFamily="-107" charset="2"/>
              <a:buChar char="Ø"/>
              <a:defRPr/>
            </a:pPr>
            <a:r>
              <a:rPr lang="en-AU">
                <a:ea typeface="+mn-ea"/>
                <a:cs typeface="+mn-cs"/>
              </a:rPr>
              <a:t>non-repudiation of origin</a:t>
            </a:r>
          </a:p>
          <a:p>
            <a:pPr lvl="1" eaLnBrk="1" hangingPunct="1">
              <a:buFont typeface="Wingdings" pitchFamily="-107" charset="2"/>
              <a:buChar char="l"/>
              <a:defRPr/>
            </a:pPr>
            <a:r>
              <a:rPr lang="en-AU"/>
              <a:t>protection from denial by sender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3048000" cy="2362200"/>
          </a:xfrm>
        </p:spPr>
        <p:txBody>
          <a:bodyPr/>
          <a:lstStyle/>
          <a:p>
            <a:r>
              <a:rPr lang="en-US" smtClean="0"/>
              <a:t>DKIM Strategy</a:t>
            </a:r>
          </a:p>
        </p:txBody>
      </p:sp>
      <p:sp>
        <p:nvSpPr>
          <p:cNvPr id="3" name="Content Placeholder 2"/>
          <p:cNvSpPr>
            <a:spLocks noGrp="1"/>
          </p:cNvSpPr>
          <p:nvPr>
            <p:ph idx="1"/>
          </p:nvPr>
        </p:nvSpPr>
        <p:spPr>
          <a:xfrm>
            <a:off x="228600" y="2438400"/>
            <a:ext cx="2895600" cy="3962400"/>
          </a:xfrm>
        </p:spPr>
        <p:txBody>
          <a:bodyPr/>
          <a:lstStyle/>
          <a:p>
            <a:r>
              <a:rPr lang="en-US" smtClean="0"/>
              <a:t>transparent to user</a:t>
            </a:r>
          </a:p>
          <a:p>
            <a:pPr lvl="1"/>
            <a:r>
              <a:rPr lang="en-US" smtClean="0"/>
              <a:t>MSA sign</a:t>
            </a:r>
          </a:p>
          <a:p>
            <a:pPr lvl="1"/>
            <a:r>
              <a:rPr lang="en-US" smtClean="0"/>
              <a:t>MDA verify</a:t>
            </a:r>
          </a:p>
          <a:p>
            <a:r>
              <a:rPr lang="en-US" smtClean="0"/>
              <a:t>for pragmatic reasons</a:t>
            </a:r>
          </a:p>
        </p:txBody>
      </p:sp>
      <p:pic>
        <p:nvPicPr>
          <p:cNvPr id="75780" name="Picture 4"/>
          <p:cNvPicPr>
            <a:picLocks noChangeAspect="1"/>
          </p:cNvPicPr>
          <p:nvPr/>
        </p:nvPicPr>
        <p:blipFill>
          <a:blip r:embed="rId3"/>
          <a:srcRect/>
          <a:stretch>
            <a:fillRect/>
          </a:stretch>
        </p:blipFill>
        <p:spPr bwMode="auto">
          <a:xfrm>
            <a:off x="3200400" y="533400"/>
            <a:ext cx="5719763" cy="5668963"/>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057400"/>
            <a:ext cx="3886200" cy="2590800"/>
          </a:xfrm>
        </p:spPr>
        <p:txBody>
          <a:bodyPr/>
          <a:lstStyle/>
          <a:p>
            <a:r>
              <a:rPr lang="en-US" smtClean="0"/>
              <a:t>DCIM Functional Flow</a:t>
            </a:r>
          </a:p>
        </p:txBody>
      </p:sp>
      <p:pic>
        <p:nvPicPr>
          <p:cNvPr id="77827" name="Picture 3"/>
          <p:cNvPicPr>
            <a:picLocks noChangeAspect="1"/>
          </p:cNvPicPr>
          <p:nvPr/>
        </p:nvPicPr>
        <p:blipFill>
          <a:blip r:embed="rId3"/>
          <a:srcRect/>
          <a:stretch>
            <a:fillRect/>
          </a:stretch>
        </p:blipFill>
        <p:spPr bwMode="auto">
          <a:xfrm>
            <a:off x="4038600" y="304800"/>
            <a:ext cx="4773613" cy="6072188"/>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Summary</a:t>
            </a:r>
            <a:endParaRPr lang="en-AU" smtClean="0"/>
          </a:p>
        </p:txBody>
      </p:sp>
      <p:sp>
        <p:nvSpPr>
          <p:cNvPr id="45059" name="Rectangle 3"/>
          <p:cNvSpPr>
            <a:spLocks noGrp="1" noChangeArrowheads="1"/>
          </p:cNvSpPr>
          <p:nvPr>
            <p:ph type="body" idx="1"/>
          </p:nvPr>
        </p:nvSpPr>
        <p:spPr/>
        <p:txBody>
          <a:bodyPr/>
          <a:lstStyle/>
          <a:p>
            <a:pPr eaLnBrk="1" hangingPunct="1"/>
            <a:r>
              <a:rPr lang="en-US" smtClean="0"/>
              <a:t>have considered:</a:t>
            </a:r>
          </a:p>
          <a:p>
            <a:pPr lvl="1" eaLnBrk="1" hangingPunct="1"/>
            <a:r>
              <a:rPr lang="en-US" smtClean="0"/>
              <a:t>secure email</a:t>
            </a:r>
          </a:p>
          <a:p>
            <a:pPr lvl="1" eaLnBrk="1" hangingPunct="1"/>
            <a:r>
              <a:rPr lang="en-US" smtClean="0"/>
              <a:t>PGP</a:t>
            </a:r>
          </a:p>
          <a:p>
            <a:pPr lvl="1" eaLnBrk="1" hangingPunct="1"/>
            <a:r>
              <a:rPr lang="en-US" smtClean="0"/>
              <a:t>S/MIME</a:t>
            </a:r>
          </a:p>
          <a:p>
            <a:pPr lvl="1" eaLnBrk="1" hangingPunct="1"/>
            <a:r>
              <a:rPr lang="en-US" smtClean="0"/>
              <a:t>domain-keys identified email</a:t>
            </a:r>
          </a:p>
          <a:p>
            <a:pPr lvl="1" eaLnBrk="1" hangingPunct="1"/>
            <a:endParaRPr lang="en-US" smtClean="0"/>
          </a:p>
          <a:p>
            <a:pPr lvl="1" eaLnBrk="1" hangingPunct="1"/>
            <a:endParaRPr lang="en-AU"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AU">
                <a:ea typeface="+mj-ea"/>
                <a:cs typeface="+mj-cs"/>
              </a:rPr>
              <a:t>Pretty Good Privacy (PGP)</a:t>
            </a:r>
          </a:p>
        </p:txBody>
      </p:sp>
      <p:sp>
        <p:nvSpPr>
          <p:cNvPr id="50179" name="Rectangle 3"/>
          <p:cNvSpPr>
            <a:spLocks noGrp="1" noChangeArrowheads="1"/>
          </p:cNvSpPr>
          <p:nvPr>
            <p:ph type="body" idx="1"/>
          </p:nvPr>
        </p:nvSpPr>
        <p:spPr/>
        <p:txBody>
          <a:bodyPr/>
          <a:lstStyle/>
          <a:p>
            <a:pPr eaLnBrk="1" hangingPunct="1">
              <a:lnSpc>
                <a:spcPct val="90000"/>
              </a:lnSpc>
            </a:pPr>
            <a:r>
              <a:rPr lang="en-AU" smtClean="0"/>
              <a:t>widely used de facto secure email</a:t>
            </a:r>
          </a:p>
          <a:p>
            <a:pPr eaLnBrk="1" hangingPunct="1">
              <a:lnSpc>
                <a:spcPct val="90000"/>
              </a:lnSpc>
            </a:pPr>
            <a:r>
              <a:rPr lang="en-AU" smtClean="0"/>
              <a:t>developed by Phil Zimmermann</a:t>
            </a:r>
          </a:p>
          <a:p>
            <a:pPr eaLnBrk="1" hangingPunct="1">
              <a:lnSpc>
                <a:spcPct val="90000"/>
              </a:lnSpc>
            </a:pPr>
            <a:r>
              <a:rPr lang="en-US" smtClean="0"/>
              <a:t>selected best available crypto algs to use</a:t>
            </a:r>
          </a:p>
          <a:p>
            <a:pPr eaLnBrk="1" hangingPunct="1">
              <a:lnSpc>
                <a:spcPct val="90000"/>
              </a:lnSpc>
            </a:pPr>
            <a:r>
              <a:rPr lang="en-US" smtClean="0"/>
              <a:t>integrated into a single program</a:t>
            </a:r>
            <a:endParaRPr lang="en-AU" smtClean="0"/>
          </a:p>
          <a:p>
            <a:pPr eaLnBrk="1" hangingPunct="1">
              <a:lnSpc>
                <a:spcPct val="90000"/>
              </a:lnSpc>
            </a:pPr>
            <a:r>
              <a:rPr lang="en-AU" smtClean="0"/>
              <a:t>on Unix, PC, Macintosh and other systems </a:t>
            </a:r>
          </a:p>
          <a:p>
            <a:pPr eaLnBrk="1" hangingPunct="1">
              <a:lnSpc>
                <a:spcPct val="90000"/>
              </a:lnSpc>
            </a:pPr>
            <a:r>
              <a:rPr lang="en-AU" smtClean="0"/>
              <a:t>originally free, now also have commercial versions available</a:t>
            </a:r>
          </a:p>
          <a:p>
            <a:pPr eaLnBrk="1" hangingPunct="1">
              <a:lnSpc>
                <a:spcPct val="90000"/>
              </a:lnSpc>
            </a:pPr>
            <a:endParaRPr lang="en-AU"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PGP Operation – Authentication</a:t>
            </a:r>
            <a:endParaRPr lang="en-AU" smtClean="0"/>
          </a:p>
        </p:txBody>
      </p:sp>
      <p:sp>
        <p:nvSpPr>
          <p:cNvPr id="51203" name="Rectangle 3"/>
          <p:cNvSpPr>
            <a:spLocks noGrp="1" noChangeArrowheads="1"/>
          </p:cNvSpPr>
          <p:nvPr>
            <p:ph type="body" idx="1"/>
          </p:nvPr>
        </p:nvSpPr>
        <p:spPr>
          <a:xfrm>
            <a:off x="457200" y="1676400"/>
            <a:ext cx="8229600" cy="2667000"/>
          </a:xfrm>
        </p:spPr>
        <p:txBody>
          <a:bodyPr/>
          <a:lstStyle/>
          <a:p>
            <a:pPr marL="457200" indent="-457200" eaLnBrk="1" hangingPunct="1">
              <a:lnSpc>
                <a:spcPct val="80000"/>
              </a:lnSpc>
              <a:buFontTx/>
              <a:buAutoNum type="arabicPeriod"/>
              <a:defRPr/>
            </a:pPr>
            <a:r>
              <a:rPr lang="en-AU" dirty="0">
                <a:ea typeface="+mn-ea"/>
                <a:cs typeface="+mn-cs"/>
              </a:rPr>
              <a:t>sender creates message</a:t>
            </a:r>
            <a:endParaRPr lang="en-AU" dirty="0" smtClean="0">
              <a:ea typeface="+mn-ea"/>
              <a:cs typeface="+mn-cs"/>
            </a:endParaRPr>
          </a:p>
          <a:p>
            <a:pPr marL="457200" indent="-457200" eaLnBrk="1" hangingPunct="1">
              <a:lnSpc>
                <a:spcPct val="80000"/>
              </a:lnSpc>
              <a:buFontTx/>
              <a:buAutoNum type="arabicPeriod"/>
              <a:defRPr/>
            </a:pPr>
            <a:r>
              <a:rPr lang="en-AU" dirty="0" smtClean="0">
                <a:ea typeface="+mn-ea"/>
                <a:cs typeface="+mn-cs"/>
              </a:rPr>
              <a:t>make SHA</a:t>
            </a:r>
            <a:r>
              <a:rPr lang="en-AU" dirty="0">
                <a:ea typeface="+mn-ea"/>
                <a:cs typeface="+mn-cs"/>
              </a:rPr>
              <a:t>-</a:t>
            </a:r>
            <a:r>
              <a:rPr lang="en-AU" dirty="0" smtClean="0">
                <a:ea typeface="+mn-ea"/>
                <a:cs typeface="+mn-cs"/>
              </a:rPr>
              <a:t>1160</a:t>
            </a:r>
            <a:r>
              <a:rPr lang="en-AU" dirty="0">
                <a:ea typeface="+mn-ea"/>
                <a:cs typeface="+mn-cs"/>
              </a:rPr>
              <a:t>-bit hash of message </a:t>
            </a:r>
            <a:endParaRPr lang="en-AU" dirty="0" smtClean="0">
              <a:ea typeface="+mn-ea"/>
              <a:cs typeface="+mn-cs"/>
            </a:endParaRPr>
          </a:p>
          <a:p>
            <a:pPr marL="457200" indent="-457200" eaLnBrk="1" hangingPunct="1">
              <a:lnSpc>
                <a:spcPct val="80000"/>
              </a:lnSpc>
              <a:buFontTx/>
              <a:buAutoNum type="arabicPeriod"/>
              <a:defRPr/>
            </a:pPr>
            <a:r>
              <a:rPr lang="en-AU" dirty="0" smtClean="0"/>
              <a:t>attached RSA </a:t>
            </a:r>
            <a:r>
              <a:rPr lang="en-AU" dirty="0" smtClean="0">
                <a:ea typeface="+mn-ea"/>
                <a:cs typeface="+mn-cs"/>
              </a:rPr>
              <a:t>signed </a:t>
            </a:r>
            <a:r>
              <a:rPr lang="en-AU" dirty="0">
                <a:ea typeface="+mn-ea"/>
                <a:cs typeface="+mn-cs"/>
              </a:rPr>
              <a:t>hash</a:t>
            </a:r>
            <a:r>
              <a:rPr lang="en-AU" dirty="0" smtClean="0">
                <a:ea typeface="+mn-ea"/>
                <a:cs typeface="+mn-cs"/>
              </a:rPr>
              <a:t> to </a:t>
            </a:r>
            <a:r>
              <a:rPr lang="en-AU" dirty="0">
                <a:ea typeface="+mn-ea"/>
                <a:cs typeface="+mn-cs"/>
              </a:rPr>
              <a:t>message</a:t>
            </a:r>
          </a:p>
          <a:p>
            <a:pPr marL="457200" indent="-457200" eaLnBrk="1" hangingPunct="1">
              <a:lnSpc>
                <a:spcPct val="80000"/>
              </a:lnSpc>
              <a:buFontTx/>
              <a:buAutoNum type="arabicPeriod"/>
              <a:defRPr/>
            </a:pPr>
            <a:r>
              <a:rPr lang="en-AU" dirty="0">
                <a:ea typeface="+mn-ea"/>
                <a:cs typeface="+mn-cs"/>
              </a:rPr>
              <a:t>receiver</a:t>
            </a:r>
            <a:r>
              <a:rPr lang="en-AU" dirty="0" smtClean="0">
                <a:ea typeface="+mn-ea"/>
                <a:cs typeface="+mn-cs"/>
              </a:rPr>
              <a:t> decrypts &amp; recovers </a:t>
            </a:r>
            <a:r>
              <a:rPr lang="en-AU" dirty="0">
                <a:ea typeface="+mn-ea"/>
                <a:cs typeface="+mn-cs"/>
              </a:rPr>
              <a:t>hash code</a:t>
            </a:r>
          </a:p>
          <a:p>
            <a:pPr marL="457200" indent="-457200" eaLnBrk="1" hangingPunct="1">
              <a:lnSpc>
                <a:spcPct val="80000"/>
              </a:lnSpc>
              <a:buFontTx/>
              <a:buAutoNum type="arabicPeriod"/>
              <a:defRPr/>
            </a:pPr>
            <a:r>
              <a:rPr lang="en-AU" dirty="0">
                <a:ea typeface="+mn-ea"/>
                <a:cs typeface="+mn-cs"/>
              </a:rPr>
              <a:t>receiver verifies received message</a:t>
            </a:r>
            <a:r>
              <a:rPr lang="en-AU" dirty="0" smtClean="0">
                <a:ea typeface="+mn-ea"/>
                <a:cs typeface="+mn-cs"/>
              </a:rPr>
              <a:t> hash</a:t>
            </a:r>
            <a:endParaRPr lang="en-AU" dirty="0">
              <a:ea typeface="+mn-ea"/>
              <a:cs typeface="+mn-cs"/>
            </a:endParaRPr>
          </a:p>
        </p:txBody>
      </p:sp>
      <p:pic>
        <p:nvPicPr>
          <p:cNvPr id="24580" name="Picture 3"/>
          <p:cNvPicPr>
            <a:picLocks noChangeAspect="1"/>
          </p:cNvPicPr>
          <p:nvPr/>
        </p:nvPicPr>
        <p:blipFill>
          <a:blip r:embed="rId3"/>
          <a:srcRect/>
          <a:stretch>
            <a:fillRect/>
          </a:stretch>
        </p:blipFill>
        <p:spPr bwMode="auto">
          <a:xfrm>
            <a:off x="914400" y="4343400"/>
            <a:ext cx="7345363" cy="184943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PGP Operation – Confidentiality</a:t>
            </a:r>
            <a:endParaRPr lang="en-AU" smtClean="0"/>
          </a:p>
        </p:txBody>
      </p:sp>
      <p:sp>
        <p:nvSpPr>
          <p:cNvPr id="52227" name="Rectangle 3"/>
          <p:cNvSpPr>
            <a:spLocks noGrp="1" noChangeArrowheads="1"/>
          </p:cNvSpPr>
          <p:nvPr>
            <p:ph type="body" idx="1"/>
          </p:nvPr>
        </p:nvSpPr>
        <p:spPr>
          <a:xfrm>
            <a:off x="457200" y="1676400"/>
            <a:ext cx="8229600" cy="2819400"/>
          </a:xfrm>
        </p:spPr>
        <p:txBody>
          <a:bodyPr/>
          <a:lstStyle/>
          <a:p>
            <a:pPr marL="457200" indent="-457200" eaLnBrk="1" hangingPunct="1">
              <a:lnSpc>
                <a:spcPct val="90000"/>
              </a:lnSpc>
              <a:buFontTx/>
              <a:buAutoNum type="arabicPeriod"/>
              <a:defRPr/>
            </a:pPr>
            <a:r>
              <a:rPr lang="en-AU" dirty="0">
                <a:ea typeface="+mn-ea"/>
                <a:cs typeface="+mn-cs"/>
              </a:rPr>
              <a:t>sender</a:t>
            </a:r>
            <a:r>
              <a:rPr lang="en-AU" dirty="0" smtClean="0">
                <a:ea typeface="+mn-ea"/>
                <a:cs typeface="+mn-cs"/>
              </a:rPr>
              <a:t> forms 128</a:t>
            </a:r>
            <a:r>
              <a:rPr lang="en-AU" dirty="0">
                <a:ea typeface="+mn-ea"/>
                <a:cs typeface="+mn-cs"/>
              </a:rPr>
              <a:t>-bit random</a:t>
            </a:r>
            <a:r>
              <a:rPr lang="en-AU" dirty="0" smtClean="0">
                <a:ea typeface="+mn-ea"/>
                <a:cs typeface="+mn-cs"/>
              </a:rPr>
              <a:t> session key</a:t>
            </a:r>
          </a:p>
          <a:p>
            <a:pPr marL="457200" indent="-457200" eaLnBrk="1" hangingPunct="1">
              <a:lnSpc>
                <a:spcPct val="90000"/>
              </a:lnSpc>
              <a:buFontTx/>
              <a:buAutoNum type="arabicPeriod"/>
              <a:defRPr/>
            </a:pPr>
            <a:r>
              <a:rPr lang="en-AU" dirty="0" smtClean="0">
                <a:ea typeface="+mn-ea"/>
                <a:cs typeface="+mn-cs"/>
              </a:rPr>
              <a:t>encrypts </a:t>
            </a:r>
            <a:r>
              <a:rPr lang="en-AU" dirty="0">
                <a:ea typeface="+mn-ea"/>
                <a:cs typeface="+mn-cs"/>
              </a:rPr>
              <a:t>message</a:t>
            </a:r>
            <a:r>
              <a:rPr lang="en-AU" dirty="0" smtClean="0">
                <a:ea typeface="+mn-ea"/>
                <a:cs typeface="+mn-cs"/>
              </a:rPr>
              <a:t> with </a:t>
            </a:r>
            <a:r>
              <a:rPr lang="en-AU" dirty="0">
                <a:ea typeface="+mn-ea"/>
                <a:cs typeface="+mn-cs"/>
              </a:rPr>
              <a:t>session key</a:t>
            </a:r>
            <a:endParaRPr lang="en-AU" dirty="0" smtClean="0">
              <a:ea typeface="+mn-ea"/>
              <a:cs typeface="+mn-cs"/>
            </a:endParaRPr>
          </a:p>
          <a:p>
            <a:pPr marL="457200" indent="-457200" eaLnBrk="1" hangingPunct="1">
              <a:lnSpc>
                <a:spcPct val="90000"/>
              </a:lnSpc>
              <a:buFontTx/>
              <a:buAutoNum type="arabicPeriod"/>
              <a:defRPr/>
            </a:pPr>
            <a:r>
              <a:rPr lang="en-AU" dirty="0" smtClean="0"/>
              <a:t>attaches </a:t>
            </a:r>
            <a:r>
              <a:rPr lang="en-AU" dirty="0" smtClean="0">
                <a:ea typeface="+mn-ea"/>
                <a:cs typeface="+mn-cs"/>
              </a:rPr>
              <a:t>session </a:t>
            </a:r>
            <a:r>
              <a:rPr lang="en-AU" dirty="0">
                <a:ea typeface="+mn-ea"/>
                <a:cs typeface="+mn-cs"/>
              </a:rPr>
              <a:t>key</a:t>
            </a:r>
            <a:r>
              <a:rPr lang="en-AU" dirty="0" smtClean="0">
                <a:ea typeface="+mn-ea"/>
                <a:cs typeface="+mn-cs"/>
              </a:rPr>
              <a:t> </a:t>
            </a:r>
            <a:r>
              <a:rPr lang="en-AU" dirty="0" smtClean="0"/>
              <a:t>encrypted </a:t>
            </a:r>
            <a:r>
              <a:rPr lang="en-AU" dirty="0" smtClean="0">
                <a:ea typeface="+mn-ea"/>
                <a:cs typeface="+mn-cs"/>
              </a:rPr>
              <a:t>with RSA</a:t>
            </a:r>
          </a:p>
          <a:p>
            <a:pPr marL="457200" indent="-457200" eaLnBrk="1" hangingPunct="1">
              <a:lnSpc>
                <a:spcPct val="90000"/>
              </a:lnSpc>
              <a:buFontTx/>
              <a:buAutoNum type="arabicPeriod"/>
              <a:defRPr/>
            </a:pPr>
            <a:r>
              <a:rPr lang="en-AU" dirty="0">
                <a:ea typeface="+mn-ea"/>
                <a:cs typeface="+mn-cs"/>
              </a:rPr>
              <a:t>receiver</a:t>
            </a:r>
            <a:r>
              <a:rPr lang="en-AU" dirty="0" smtClean="0">
                <a:ea typeface="+mn-ea"/>
                <a:cs typeface="+mn-cs"/>
              </a:rPr>
              <a:t> decrypts &amp; recovers </a:t>
            </a:r>
            <a:r>
              <a:rPr lang="en-AU" dirty="0">
                <a:ea typeface="+mn-ea"/>
                <a:cs typeface="+mn-cs"/>
              </a:rPr>
              <a:t>session key</a:t>
            </a:r>
          </a:p>
          <a:p>
            <a:pPr marL="457200" indent="-457200" eaLnBrk="1" hangingPunct="1">
              <a:lnSpc>
                <a:spcPct val="90000"/>
              </a:lnSpc>
              <a:buFontTx/>
              <a:buAutoNum type="arabicPeriod"/>
              <a:defRPr/>
            </a:pPr>
            <a:r>
              <a:rPr lang="en-AU" dirty="0">
                <a:ea typeface="+mn-ea"/>
                <a:cs typeface="+mn-cs"/>
              </a:rPr>
              <a:t>session key is used to decrypt message</a:t>
            </a:r>
          </a:p>
        </p:txBody>
      </p:sp>
      <p:pic>
        <p:nvPicPr>
          <p:cNvPr id="26628" name="Picture 3"/>
          <p:cNvPicPr>
            <a:picLocks noChangeAspect="1"/>
          </p:cNvPicPr>
          <p:nvPr/>
        </p:nvPicPr>
        <p:blipFill>
          <a:blip r:embed="rId3"/>
          <a:srcRect/>
          <a:stretch>
            <a:fillRect/>
          </a:stretch>
        </p:blipFill>
        <p:spPr bwMode="auto">
          <a:xfrm>
            <a:off x="1066800" y="4572000"/>
            <a:ext cx="7142163" cy="14827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z="4000" smtClean="0"/>
              <a:t>PGP Operation – Confidentiality &amp; Authentication </a:t>
            </a:r>
            <a:endParaRPr lang="en-AU" sz="4000" smtClean="0"/>
          </a:p>
        </p:txBody>
      </p:sp>
      <p:sp>
        <p:nvSpPr>
          <p:cNvPr id="53251" name="Rectangle 3"/>
          <p:cNvSpPr>
            <a:spLocks noGrp="1" noChangeArrowheads="1"/>
          </p:cNvSpPr>
          <p:nvPr>
            <p:ph type="body" idx="1"/>
          </p:nvPr>
        </p:nvSpPr>
        <p:spPr/>
        <p:txBody>
          <a:bodyPr/>
          <a:lstStyle/>
          <a:p>
            <a:pPr eaLnBrk="1" hangingPunct="1"/>
            <a:r>
              <a:rPr lang="en-US" smtClean="0"/>
              <a:t>can use both services on same message</a:t>
            </a:r>
          </a:p>
          <a:p>
            <a:pPr lvl="1" eaLnBrk="1" hangingPunct="1"/>
            <a:r>
              <a:rPr lang="en-US" smtClean="0"/>
              <a:t>create signature &amp; attach to message</a:t>
            </a:r>
          </a:p>
          <a:p>
            <a:pPr lvl="1" eaLnBrk="1" hangingPunct="1"/>
            <a:r>
              <a:rPr lang="en-US" smtClean="0"/>
              <a:t>encrypt both message &amp; signature</a:t>
            </a:r>
          </a:p>
          <a:p>
            <a:pPr lvl="1" eaLnBrk="1" hangingPunct="1"/>
            <a:r>
              <a:rPr lang="en-US" smtClean="0"/>
              <a:t>attach RSA/ElGamal encrypted session key</a:t>
            </a:r>
            <a:endParaRPr lang="en-AU" smtClean="0"/>
          </a:p>
        </p:txBody>
      </p:sp>
      <p:pic>
        <p:nvPicPr>
          <p:cNvPr id="28676" name="Picture 3"/>
          <p:cNvPicPr>
            <a:picLocks noChangeAspect="1"/>
          </p:cNvPicPr>
          <p:nvPr/>
        </p:nvPicPr>
        <p:blipFill>
          <a:blip r:embed="rId3"/>
          <a:srcRect/>
          <a:stretch>
            <a:fillRect/>
          </a:stretch>
        </p:blipFill>
        <p:spPr bwMode="auto">
          <a:xfrm>
            <a:off x="838200" y="3962400"/>
            <a:ext cx="7356475" cy="2011363"/>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PGP Operation – Compression</a:t>
            </a:r>
            <a:endParaRPr lang="en-AU" smtClean="0"/>
          </a:p>
        </p:txBody>
      </p:sp>
      <p:sp>
        <p:nvSpPr>
          <p:cNvPr id="54275" name="Rectangle 3"/>
          <p:cNvSpPr>
            <a:spLocks noGrp="1" noChangeArrowheads="1"/>
          </p:cNvSpPr>
          <p:nvPr>
            <p:ph type="body" idx="1"/>
          </p:nvPr>
        </p:nvSpPr>
        <p:spPr/>
        <p:txBody>
          <a:bodyPr/>
          <a:lstStyle/>
          <a:p>
            <a:pPr eaLnBrk="1" hangingPunct="1"/>
            <a:r>
              <a:rPr lang="en-US" smtClean="0"/>
              <a:t>by default PGP compresses message after signing but before encrypting</a:t>
            </a:r>
          </a:p>
          <a:p>
            <a:pPr lvl="1" eaLnBrk="1" hangingPunct="1"/>
            <a:r>
              <a:rPr lang="en-US" smtClean="0"/>
              <a:t>so can store uncompressed message &amp; signature for later verification</a:t>
            </a:r>
          </a:p>
          <a:p>
            <a:pPr lvl="1" eaLnBrk="1" hangingPunct="1"/>
            <a:r>
              <a:rPr lang="en-US" smtClean="0"/>
              <a:t>&amp; because compression is non deterministic</a:t>
            </a:r>
          </a:p>
          <a:p>
            <a:pPr eaLnBrk="1" hangingPunct="1"/>
            <a:r>
              <a:rPr lang="en-US" smtClean="0"/>
              <a:t>uses ZIP compression algorithm</a:t>
            </a:r>
            <a:endParaRPr lang="en-AU"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z="4000" smtClean="0"/>
              <a:t>PGP Operation – Email Compatibility</a:t>
            </a:r>
            <a:endParaRPr lang="en-AU" sz="4000" smtClean="0"/>
          </a:p>
        </p:txBody>
      </p:sp>
      <p:sp>
        <p:nvSpPr>
          <p:cNvPr id="55299" name="Rectangle 3"/>
          <p:cNvSpPr>
            <a:spLocks noGrp="1" noChangeArrowheads="1"/>
          </p:cNvSpPr>
          <p:nvPr>
            <p:ph type="body" idx="1"/>
          </p:nvPr>
        </p:nvSpPr>
        <p:spPr/>
        <p:txBody>
          <a:bodyPr/>
          <a:lstStyle/>
          <a:p>
            <a:pPr eaLnBrk="1" hangingPunct="1"/>
            <a:r>
              <a:rPr lang="en-US" sz="2800" smtClean="0"/>
              <a:t>when using PGP will have binary data to send (encrypted message etc)</a:t>
            </a:r>
          </a:p>
          <a:p>
            <a:pPr eaLnBrk="1" hangingPunct="1"/>
            <a:r>
              <a:rPr lang="en-US" sz="2800" smtClean="0"/>
              <a:t>however email was designed only for text</a:t>
            </a:r>
          </a:p>
          <a:p>
            <a:pPr eaLnBrk="1" hangingPunct="1"/>
            <a:r>
              <a:rPr lang="en-US" sz="2800" smtClean="0"/>
              <a:t>hence PGP must encode raw binary data into printable ASCII characters</a:t>
            </a:r>
          </a:p>
          <a:p>
            <a:pPr eaLnBrk="1" hangingPunct="1"/>
            <a:r>
              <a:rPr lang="en-US" sz="2800" smtClean="0"/>
              <a:t>uses radix-64 algorithm</a:t>
            </a:r>
          </a:p>
          <a:p>
            <a:pPr lvl="1" eaLnBrk="1" hangingPunct="1"/>
            <a:r>
              <a:rPr lang="en-US" sz="2400" smtClean="0"/>
              <a:t>maps 3 bytes to 4 printable chars</a:t>
            </a:r>
          </a:p>
          <a:p>
            <a:pPr lvl="1" eaLnBrk="1" hangingPunct="1"/>
            <a:r>
              <a:rPr lang="en-US" sz="2400" smtClean="0"/>
              <a:t>also appends a CRC</a:t>
            </a:r>
          </a:p>
          <a:p>
            <a:pPr eaLnBrk="1" hangingPunct="1"/>
            <a:r>
              <a:rPr lang="en-US" sz="2800" smtClean="0"/>
              <a:t>PGP also segments messages if too big</a:t>
            </a:r>
            <a:endParaRPr lang="en-AU" sz="2800" smtClean="0"/>
          </a:p>
        </p:txBody>
      </p:sp>
    </p:spTree>
  </p:cSld>
  <p:clrMapOvr>
    <a:masterClrMapping/>
  </p:clrMapOvr>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1959</TotalTime>
  <Words>5343</Words>
  <Application>Microsoft Macintosh PowerPoint</Application>
  <PresentationFormat>On-screen Show (4:3)</PresentationFormat>
  <Paragraphs>255</Paragraphs>
  <Slides>32</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ＭＳ Ｐゴシック</vt:lpstr>
      <vt:lpstr>Wingdings</vt:lpstr>
      <vt:lpstr>Arial</vt:lpstr>
      <vt:lpstr>ch01</vt:lpstr>
      <vt:lpstr>Electronic Mail Security</vt:lpstr>
      <vt:lpstr>Email Security</vt:lpstr>
      <vt:lpstr>Email Security Enhancements</vt:lpstr>
      <vt:lpstr>Pretty Good Privacy (PGP)</vt:lpstr>
      <vt:lpstr>PGP Operation – Authentication</vt:lpstr>
      <vt:lpstr>PGP Operation – Confidentiality</vt:lpstr>
      <vt:lpstr>PGP Operation – Confidentiality &amp; Authentication </vt:lpstr>
      <vt:lpstr>PGP Operation – Compression</vt:lpstr>
      <vt:lpstr>PGP Operation – Email Compatibility</vt:lpstr>
      <vt:lpstr>PGP Operation – Summary</vt:lpstr>
      <vt:lpstr>PGP Session Keys</vt:lpstr>
      <vt:lpstr>PGP Public &amp; Private Keys</vt:lpstr>
      <vt:lpstr>PGP Message Format</vt:lpstr>
      <vt:lpstr>PGP Key Rings</vt:lpstr>
      <vt:lpstr>PGP Key Rings</vt:lpstr>
      <vt:lpstr>PGP Message Generation</vt:lpstr>
      <vt:lpstr>PGP Message Reception</vt:lpstr>
      <vt:lpstr>PGP Key Management</vt:lpstr>
      <vt:lpstr>PGP Trust Model Example</vt:lpstr>
      <vt:lpstr>S/MIME (Secure/Multipurpose Internet Mail Extensions)</vt:lpstr>
      <vt:lpstr>S/MIME Functions</vt:lpstr>
      <vt:lpstr>S/MIME Cryptographic Algorithms</vt:lpstr>
      <vt:lpstr>S/MIME Messages</vt:lpstr>
      <vt:lpstr>S/MIME Certificate Processing</vt:lpstr>
      <vt:lpstr>Certificate Authorities</vt:lpstr>
      <vt:lpstr>S/MIME Enhanced Security Services</vt:lpstr>
      <vt:lpstr>Domain Keys Identified Mail</vt:lpstr>
      <vt:lpstr>Internet Mail Architecture</vt:lpstr>
      <vt:lpstr>Email Threats</vt:lpstr>
      <vt:lpstr>DKIM Strategy</vt:lpstr>
      <vt:lpstr>DCIM Functional Flow</vt:lpstr>
      <vt:lpstr>Summary</vt:lpstr>
    </vt:vector>
  </TitlesOfParts>
  <Manager/>
  <Company>School of Eng &amp; IT,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Mail Security</dc:title>
  <dc:subject/>
  <dc:creator/>
  <cp:keywords/>
  <dc:description/>
  <cp:lastModifiedBy>Bojan</cp:lastModifiedBy>
  <cp:revision>32</cp:revision>
  <dcterms:created xsi:type="dcterms:W3CDTF">2009-10-01T04:19:48Z</dcterms:created>
  <dcterms:modified xsi:type="dcterms:W3CDTF">2019-02-27T12:08:47Z</dcterms:modified>
  <cp:category/>
</cp:coreProperties>
</file>