
<file path=[Content_Types].xml><?xml version="1.0" encoding="utf-8"?>
<Types xmlns="http://schemas.openxmlformats.org/package/2006/content-types">
  <Default Extension="xml" ContentType="application/xml"/>
  <Default Extension="jpeg" ContentType="image/jpeg"/>
  <Default Extension="wav" ContentType="audio/wav"/>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75"/>
  </p:notesMasterIdLst>
  <p:sldIdLst>
    <p:sldId id="382" r:id="rId2"/>
    <p:sldId id="380" r:id="rId3"/>
    <p:sldId id="445" r:id="rId4"/>
    <p:sldId id="446" r:id="rId5"/>
    <p:sldId id="447" r:id="rId6"/>
    <p:sldId id="448" r:id="rId7"/>
    <p:sldId id="449" r:id="rId8"/>
    <p:sldId id="450" r:id="rId9"/>
    <p:sldId id="451" r:id="rId10"/>
    <p:sldId id="452" r:id="rId11"/>
    <p:sldId id="383" r:id="rId12"/>
    <p:sldId id="388" r:id="rId13"/>
    <p:sldId id="386" r:id="rId14"/>
    <p:sldId id="387"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428" r:id="rId55"/>
    <p:sldId id="429" r:id="rId56"/>
    <p:sldId id="430" r:id="rId57"/>
    <p:sldId id="454" r:id="rId58"/>
    <p:sldId id="455" r:id="rId59"/>
    <p:sldId id="456" r:id="rId60"/>
    <p:sldId id="431" r:id="rId61"/>
    <p:sldId id="432" r:id="rId62"/>
    <p:sldId id="433" r:id="rId63"/>
    <p:sldId id="435" r:id="rId64"/>
    <p:sldId id="436" r:id="rId65"/>
    <p:sldId id="437" r:id="rId66"/>
    <p:sldId id="438" r:id="rId67"/>
    <p:sldId id="439" r:id="rId68"/>
    <p:sldId id="440" r:id="rId69"/>
    <p:sldId id="441" r:id="rId70"/>
    <p:sldId id="442" r:id="rId71"/>
    <p:sldId id="443" r:id="rId72"/>
    <p:sldId id="444" r:id="rId73"/>
    <p:sldId id="453" r:id="rId74"/>
  </p:sldIdLst>
  <p:sldSz cx="9144000" cy="6858000" type="screen4x3"/>
  <p:notesSz cx="6858000" cy="9144000"/>
  <p:defaultTextStyle>
    <a:defPPr>
      <a:defRPr lang="en-US"/>
    </a:defPPr>
    <a:lvl1pPr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1pPr>
    <a:lvl2pPr marL="4572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2pPr>
    <a:lvl3pPr marL="9144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3pPr>
    <a:lvl4pPr marL="13716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4pPr>
    <a:lvl5pPr marL="18288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5pPr>
    <a:lvl6pPr marL="2286000" algn="l" defTabSz="914400" rtl="0" eaLnBrk="1" latinLnBrk="0" hangingPunct="1">
      <a:defRPr sz="2800" kern="1200">
        <a:solidFill>
          <a:schemeClr val="accent1"/>
        </a:solidFill>
        <a:latin typeface="Arial" charset="0"/>
        <a:ea typeface="+mn-ea"/>
        <a:cs typeface="+mn-cs"/>
      </a:defRPr>
    </a:lvl6pPr>
    <a:lvl7pPr marL="2743200" algn="l" defTabSz="914400" rtl="0" eaLnBrk="1" latinLnBrk="0" hangingPunct="1">
      <a:defRPr sz="2800" kern="1200">
        <a:solidFill>
          <a:schemeClr val="accent1"/>
        </a:solidFill>
        <a:latin typeface="Arial" charset="0"/>
        <a:ea typeface="+mn-ea"/>
        <a:cs typeface="+mn-cs"/>
      </a:defRPr>
    </a:lvl7pPr>
    <a:lvl8pPr marL="3200400" algn="l" defTabSz="914400" rtl="0" eaLnBrk="1" latinLnBrk="0" hangingPunct="1">
      <a:defRPr sz="2800" kern="1200">
        <a:solidFill>
          <a:schemeClr val="accent1"/>
        </a:solidFill>
        <a:latin typeface="Arial" charset="0"/>
        <a:ea typeface="+mn-ea"/>
        <a:cs typeface="+mn-cs"/>
      </a:defRPr>
    </a:lvl8pPr>
    <a:lvl9pPr marL="3657600" algn="l" defTabSz="914400" rtl="0" eaLnBrk="1" latinLnBrk="0" hangingPunct="1">
      <a:defRPr sz="2800"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66FF"/>
    <a:srgbClr val="33CC33"/>
    <a:srgbClr val="FF6600"/>
    <a:srgbClr val="FF3399"/>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84" autoAdjust="0"/>
    <p:restoredTop sz="85776" autoAdjust="0"/>
  </p:normalViewPr>
  <p:slideViewPr>
    <p:cSldViewPr>
      <p:cViewPr>
        <p:scale>
          <a:sx n="110" d="100"/>
          <a:sy n="110" d="100"/>
        </p:scale>
        <p:origin x="272"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notesMaster" Target="notesMasters/notesMaster1.xml"/><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solidFill>
                  <a:schemeClr val="tx1"/>
                </a:solidFill>
                <a:latin typeface="Times New Roman" pitchFamily="18" charset="0"/>
              </a:defRPr>
            </a:lvl1pPr>
          </a:lstStyle>
          <a:p>
            <a:pPr>
              <a:defRPr/>
            </a:pPr>
            <a:endParaRPr lang="en-US"/>
          </a:p>
        </p:txBody>
      </p:sp>
      <p:sp>
        <p:nvSpPr>
          <p:cNvPr id="583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solidFill>
                  <a:schemeClr val="tx1"/>
                </a:solidFill>
                <a:latin typeface="Times New Roman" pitchFamily="18"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83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83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solidFill>
                  <a:schemeClr val="tx1"/>
                </a:solidFill>
                <a:latin typeface="Times New Roman" pitchFamily="18" charset="0"/>
              </a:defRPr>
            </a:lvl1pPr>
          </a:lstStyle>
          <a:p>
            <a:pPr>
              <a:defRPr/>
            </a:pPr>
            <a:endParaRPr lang="en-US"/>
          </a:p>
        </p:txBody>
      </p:sp>
      <p:sp>
        <p:nvSpPr>
          <p:cNvPr id="583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solidFill>
                  <a:schemeClr val="tx1"/>
                </a:solidFill>
                <a:latin typeface="Times New Roman" pitchFamily="18" charset="0"/>
              </a:defRPr>
            </a:lvl1pPr>
          </a:lstStyle>
          <a:p>
            <a:pPr>
              <a:defRPr/>
            </a:pPr>
            <a:fld id="{0D327297-1682-4499-8730-BA37732069D7}" type="slidenum">
              <a:rPr lang="en-US"/>
              <a:pPr>
                <a:defRPr/>
              </a:pPr>
              <a:t>‹#›</a:t>
            </a:fld>
            <a:endParaRPr lang="en-US"/>
          </a:p>
        </p:txBody>
      </p:sp>
    </p:spTree>
    <p:extLst>
      <p:ext uri="{BB962C8B-B14F-4D97-AF65-F5344CB8AC3E}">
        <p14:creationId xmlns:p14="http://schemas.microsoft.com/office/powerpoint/2010/main" val="24624138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2</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8627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19</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932899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20</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456277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21</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13132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22</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111336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23</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567042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24</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539531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25</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226483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26</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965468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27</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034159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28</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527460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11</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127786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29</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320467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30</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996524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31</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67821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32</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513695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33</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581170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34</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776382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35</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344748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36</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062188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37</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456276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38</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120313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12</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802973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39</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773642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40</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735649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41</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794013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42</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3069274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43</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0672467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44</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4331108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45</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17874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46</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1379082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47</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4817114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48</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904154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13</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581741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49</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5289667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50</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9090665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51</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291427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52</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5438670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53</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8759686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54</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501448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55</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9713245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56</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0276874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57</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9251459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58</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1146831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14</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6358958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59</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11255574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60</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612543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61</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8579162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62</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7930061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63</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7701438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64</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5847770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65</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080207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66</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8807610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67</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454994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68</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4180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15</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6224864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69</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1094035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70</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0849495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71</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2568893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72</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8901031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73</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385317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16</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83188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17</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095935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8BD5C0-D288-461A-BA7B-4C2AD5776DE0}" type="slidenum">
              <a:rPr lang="en-AU" smtClean="0">
                <a:latin typeface="Arial" charset="0"/>
              </a:rPr>
              <a:pPr/>
              <a:t>18</a:t>
            </a:fld>
            <a:endParaRPr lang="en-AU"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217989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IE" smtClean="0"/>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IE"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2C7B34-FBE6-48D4-B4E8-92604B641041}" type="slidenum">
              <a:rPr lang="en-US" smtClean="0"/>
              <a:pPr>
                <a:defRPr/>
              </a:pPr>
              <a:t>‹#›</a:t>
            </a:fld>
            <a:endParaRPr lang="en-US"/>
          </a:p>
        </p:txBody>
      </p:sp>
    </p:spTree>
    <p:extLst>
      <p:ext uri="{BB962C8B-B14F-4D97-AF65-F5344CB8AC3E}">
        <p14:creationId xmlns:p14="http://schemas.microsoft.com/office/powerpoint/2010/main" val="61796326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IE" smtClean="0"/>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7678" y="6181344"/>
            <a:ext cx="5337278" cy="365125"/>
          </a:xfrm>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72C7B34-FBE6-48D4-B4E8-92604B641041}" type="slidenum">
              <a:rPr lang="en-US" smtClean="0"/>
              <a:pPr>
                <a:defRPr/>
              </a:pPr>
              <a:t>‹#›</a:t>
            </a:fld>
            <a:endParaRPr lang="en-US"/>
          </a:p>
        </p:txBody>
      </p:sp>
    </p:spTree>
    <p:extLst>
      <p:ext uri="{BB962C8B-B14F-4D97-AF65-F5344CB8AC3E}">
        <p14:creationId xmlns:p14="http://schemas.microsoft.com/office/powerpoint/2010/main" val="191436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IE" smtClean="0"/>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IE"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2C7B34-FBE6-48D4-B4E8-92604B641041}" type="slidenum">
              <a:rPr lang="en-US" smtClean="0"/>
              <a:pPr>
                <a:defRPr/>
              </a:pPr>
              <a:t>‹#›</a:t>
            </a:fld>
            <a:endParaRPr lang="en-US"/>
          </a:p>
        </p:txBody>
      </p:sp>
    </p:spTree>
    <p:extLst>
      <p:ext uri="{BB962C8B-B14F-4D97-AF65-F5344CB8AC3E}">
        <p14:creationId xmlns:p14="http://schemas.microsoft.com/office/powerpoint/2010/main" val="1185363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IE" smtClean="0"/>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E" smtClean="0"/>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IE"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2C7B34-FBE6-48D4-B4E8-92604B641041}" type="slidenum">
              <a:rPr lang="en-US" smtClean="0"/>
              <a:pPr>
                <a:defRPr/>
              </a:pPr>
              <a:t>‹#›</a:t>
            </a:fld>
            <a:endParaRPr lang="en-US"/>
          </a:p>
        </p:txBody>
      </p:sp>
    </p:spTree>
    <p:extLst>
      <p:ext uri="{BB962C8B-B14F-4D97-AF65-F5344CB8AC3E}">
        <p14:creationId xmlns:p14="http://schemas.microsoft.com/office/powerpoint/2010/main" val="194181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IE" smtClean="0"/>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IE"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2C7B34-FBE6-48D4-B4E8-92604B641041}" type="slidenum">
              <a:rPr lang="en-US" smtClean="0"/>
              <a:pPr>
                <a:defRPr/>
              </a:pPr>
              <a:t>‹#›</a:t>
            </a:fld>
            <a:endParaRPr lang="en-US"/>
          </a:p>
        </p:txBody>
      </p:sp>
    </p:spTree>
    <p:extLst>
      <p:ext uri="{BB962C8B-B14F-4D97-AF65-F5344CB8AC3E}">
        <p14:creationId xmlns:p14="http://schemas.microsoft.com/office/powerpoint/2010/main" val="1580155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IE" smtClean="0"/>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IE" smtClean="0"/>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IE"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2C7B34-FBE6-48D4-B4E8-92604B641041}" type="slidenum">
              <a:rPr lang="en-US" smtClean="0"/>
              <a:pPr>
                <a:defRPr/>
              </a:pPr>
              <a:t>‹#›</a:t>
            </a:fld>
            <a:endParaRPr lang="en-US"/>
          </a:p>
        </p:txBody>
      </p:sp>
    </p:spTree>
    <p:extLst>
      <p:ext uri="{BB962C8B-B14F-4D97-AF65-F5344CB8AC3E}">
        <p14:creationId xmlns:p14="http://schemas.microsoft.com/office/powerpoint/2010/main" val="1886239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IE" smtClean="0"/>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IE" smtClean="0"/>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IE"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2C7B34-FBE6-48D4-B4E8-92604B641041}" type="slidenum">
              <a:rPr lang="en-US" smtClean="0"/>
              <a:pPr>
                <a:defRPr/>
              </a:pPr>
              <a:t>‹#›</a:t>
            </a:fld>
            <a:endParaRPr lang="en-US"/>
          </a:p>
        </p:txBody>
      </p:sp>
    </p:spTree>
    <p:extLst>
      <p:ext uri="{BB962C8B-B14F-4D97-AF65-F5344CB8AC3E}">
        <p14:creationId xmlns:p14="http://schemas.microsoft.com/office/powerpoint/2010/main" val="865881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IE"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C2E85C0-0ECF-4486-B81C-0FB14D08F5BA}" type="slidenum">
              <a:rPr lang="en-US" smtClean="0"/>
              <a:pPr>
                <a:defRPr/>
              </a:pPr>
              <a:t>‹#›</a:t>
            </a:fld>
            <a:endParaRPr lang="en-US"/>
          </a:p>
        </p:txBody>
      </p:sp>
    </p:spTree>
    <p:extLst>
      <p:ext uri="{BB962C8B-B14F-4D97-AF65-F5344CB8AC3E}">
        <p14:creationId xmlns:p14="http://schemas.microsoft.com/office/powerpoint/2010/main" val="151341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IE" smtClean="0"/>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40F18B3-72AC-402D-9511-6144DB8A916C}" type="slidenum">
              <a:rPr lang="en-US" smtClean="0"/>
              <a:pPr>
                <a:defRPr/>
              </a:pPr>
              <a:t>‹#›</a:t>
            </a:fld>
            <a:endParaRPr lang="en-US"/>
          </a:p>
        </p:txBody>
      </p:sp>
    </p:spTree>
    <p:extLst>
      <p:ext uri="{BB962C8B-B14F-4D97-AF65-F5344CB8AC3E}">
        <p14:creationId xmlns:p14="http://schemas.microsoft.com/office/powerpoint/2010/main" val="114595929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3" name="Content Placeholder 2"/>
          <p:cNvSpPr>
            <a:spLocks noGrp="1"/>
          </p:cNvSpPr>
          <p:nvPr>
            <p:ph idx="1"/>
          </p:nvPr>
        </p:nvSpPr>
        <p:spPr/>
        <p:txBody>
          <a:bodyPr anchor="ct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76E9FE8-D152-4CA6-97DF-0F111ACDB345}" type="slidenum">
              <a:rPr lang="en-US" smtClean="0"/>
              <a:pPr>
                <a:defRPr/>
              </a:pPr>
              <a:t>‹#›</a:t>
            </a:fld>
            <a:endParaRPr lang="en-US"/>
          </a:p>
        </p:txBody>
      </p:sp>
    </p:spTree>
    <p:extLst>
      <p:ext uri="{BB962C8B-B14F-4D97-AF65-F5344CB8AC3E}">
        <p14:creationId xmlns:p14="http://schemas.microsoft.com/office/powerpoint/2010/main" val="87772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IE" smtClean="0"/>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IE"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76AF05B-2A0A-401C-ABB8-4FE331FD96A2}" type="slidenum">
              <a:rPr lang="en-US" smtClean="0"/>
              <a:pPr>
                <a:defRPr/>
              </a:pPr>
              <a:t>‹#›</a:t>
            </a:fld>
            <a:endParaRPr lang="en-US"/>
          </a:p>
        </p:txBody>
      </p:sp>
    </p:spTree>
    <p:extLst>
      <p:ext uri="{BB962C8B-B14F-4D97-AF65-F5344CB8AC3E}">
        <p14:creationId xmlns:p14="http://schemas.microsoft.com/office/powerpoint/2010/main" val="91577864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76E7DD8-C5A7-4C18-BBFC-42D0EA71C307}" type="slidenum">
              <a:rPr lang="en-US" smtClean="0"/>
              <a:pPr>
                <a:defRPr/>
              </a:pPr>
              <a:t>‹#›</a:t>
            </a:fld>
            <a:endParaRPr lang="en-US"/>
          </a:p>
        </p:txBody>
      </p:sp>
    </p:spTree>
    <p:extLst>
      <p:ext uri="{BB962C8B-B14F-4D97-AF65-F5344CB8AC3E}">
        <p14:creationId xmlns:p14="http://schemas.microsoft.com/office/powerpoint/2010/main" val="47638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IE" smtClean="0"/>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5F1F33CD-D9F3-487E-B6AC-82798C630364}" type="slidenum">
              <a:rPr lang="en-US" smtClean="0"/>
              <a:pPr>
                <a:defRPr/>
              </a:pPr>
              <a:t>‹#›</a:t>
            </a:fld>
            <a:endParaRPr lang="en-US"/>
          </a:p>
        </p:txBody>
      </p:sp>
    </p:spTree>
    <p:extLst>
      <p:ext uri="{BB962C8B-B14F-4D97-AF65-F5344CB8AC3E}">
        <p14:creationId xmlns:p14="http://schemas.microsoft.com/office/powerpoint/2010/main" val="841912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IE"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96772A7-F3C7-436F-98AB-0631864F1203}" type="slidenum">
              <a:rPr lang="en-US" smtClean="0"/>
              <a:pPr>
                <a:defRPr/>
              </a:pPr>
              <a:t>‹#›</a:t>
            </a:fld>
            <a:endParaRPr lang="en-US"/>
          </a:p>
        </p:txBody>
      </p:sp>
    </p:spTree>
    <p:extLst>
      <p:ext uri="{BB962C8B-B14F-4D97-AF65-F5344CB8AC3E}">
        <p14:creationId xmlns:p14="http://schemas.microsoft.com/office/powerpoint/2010/main" val="246007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D116460-303F-4383-8B6A-4AB72F14D6CB}" type="slidenum">
              <a:rPr lang="en-US" smtClean="0"/>
              <a:pPr>
                <a:defRPr/>
              </a:pPr>
              <a:t>‹#›</a:t>
            </a:fld>
            <a:endParaRPr lang="en-US"/>
          </a:p>
        </p:txBody>
      </p:sp>
    </p:spTree>
    <p:extLst>
      <p:ext uri="{BB962C8B-B14F-4D97-AF65-F5344CB8AC3E}">
        <p14:creationId xmlns:p14="http://schemas.microsoft.com/office/powerpoint/2010/main" val="73428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IE" smtClean="0"/>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475FF9D-0032-4932-8E7D-290D376291A3}" type="slidenum">
              <a:rPr lang="en-US" smtClean="0"/>
              <a:pPr>
                <a:defRPr/>
              </a:pPr>
              <a:t>‹#›</a:t>
            </a:fld>
            <a:endParaRPr lang="en-US"/>
          </a:p>
        </p:txBody>
      </p:sp>
    </p:spTree>
    <p:extLst>
      <p:ext uri="{BB962C8B-B14F-4D97-AF65-F5344CB8AC3E}">
        <p14:creationId xmlns:p14="http://schemas.microsoft.com/office/powerpoint/2010/main" val="167011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IE" smtClean="0"/>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IE" smtClean="0"/>
              <a:t>Drag picture to placeholder or click icon to add</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pPr>
              <a:defRPr/>
            </a:pPr>
            <a:endParaRPr lang="en-US"/>
          </a:p>
        </p:txBody>
      </p:sp>
      <p:sp>
        <p:nvSpPr>
          <p:cNvPr id="6" name="Footer Placeholder 5"/>
          <p:cNvSpPr>
            <a:spLocks noGrp="1"/>
          </p:cNvSpPr>
          <p:nvPr>
            <p:ph type="ftr" sz="quarter" idx="11"/>
          </p:nvPr>
        </p:nvSpPr>
        <p:spPr>
          <a:xfrm>
            <a:off x="818348" y="6181344"/>
            <a:ext cx="3705300" cy="365125"/>
          </a:xfrm>
        </p:spPr>
        <p:txBody>
          <a:bodyPr/>
          <a:lstStyle/>
          <a:p>
            <a:pPr>
              <a:defRPr/>
            </a:pPr>
            <a:endParaRPr lang="en-US"/>
          </a:p>
        </p:txBody>
      </p:sp>
      <p:sp>
        <p:nvSpPr>
          <p:cNvPr id="7" name="Slide Number Placeholder 6"/>
          <p:cNvSpPr>
            <a:spLocks noGrp="1"/>
          </p:cNvSpPr>
          <p:nvPr>
            <p:ph type="sldNum" sz="quarter" idx="12"/>
          </p:nvPr>
        </p:nvSpPr>
        <p:spPr>
          <a:xfrm>
            <a:off x="8024262" y="6181344"/>
            <a:ext cx="305186" cy="329250"/>
          </a:xfrm>
        </p:spPr>
        <p:txBody>
          <a:bodyPr/>
          <a:lstStyle/>
          <a:p>
            <a:pPr>
              <a:defRPr/>
            </a:pPr>
            <a:fld id="{B943A8CA-3692-480B-9C01-C5E80082D5C8}" type="slidenum">
              <a:rPr lang="en-US" smtClean="0"/>
              <a:pPr>
                <a:defRPr/>
              </a:pPr>
              <a:t>‹#›</a:t>
            </a:fld>
            <a:endParaRPr lang="en-US"/>
          </a:p>
        </p:txBody>
      </p:sp>
    </p:spTree>
    <p:extLst>
      <p:ext uri="{BB962C8B-B14F-4D97-AF65-F5344CB8AC3E}">
        <p14:creationId xmlns:p14="http://schemas.microsoft.com/office/powerpoint/2010/main" val="20741279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IE" smtClean="0"/>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pPr>
              <a:defRPr/>
            </a:pPr>
            <a:endParaRPr 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pPr>
              <a:defRPr/>
            </a:pPr>
            <a:endParaRPr 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pPr>
              <a:defRPr/>
            </a:pPr>
            <a:fld id="{472C7B34-FBE6-48D4-B4E8-92604B641041}" type="slidenum">
              <a:rPr lang="en-US" smtClean="0"/>
              <a:pPr>
                <a:defRPr/>
              </a:pPr>
              <a:t>‹#›</a:t>
            </a:fld>
            <a:endParaRPr lang="en-US"/>
          </a:p>
        </p:txBody>
      </p:sp>
    </p:spTree>
    <p:extLst>
      <p:ext uri="{BB962C8B-B14F-4D97-AF65-F5344CB8AC3E}">
        <p14:creationId xmlns:p14="http://schemas.microsoft.com/office/powerpoint/2010/main" val="18052785"/>
      </p:ext>
    </p:extLst>
  </p:cSld>
  <p:clrMap bg1="dk1" tx1="lt1" bg2="dk2" tx2="lt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gif"/><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18.jpeg"/><Relationship Id="rId18" Type="http://schemas.openxmlformats.org/officeDocument/2006/relationships/image" Target="../media/image19.jpeg"/><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9.png"/></Relationships>
</file>

<file path=ppt/slides/_rels/slide73.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36625" y="1219200"/>
            <a:ext cx="7772400" cy="1216025"/>
          </a:xfrm>
        </p:spPr>
        <p:txBody>
          <a:bodyPr>
            <a:normAutofit fontScale="90000"/>
          </a:bodyPr>
          <a:lstStyle/>
          <a:p>
            <a:pPr eaLnBrk="1" hangingPunct="1"/>
            <a:r>
              <a:rPr lang="en-US" dirty="0" smtClean="0"/>
              <a:t>Cyber Security: The Road Ahead</a:t>
            </a:r>
            <a:endParaRPr lang="en-GB"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Title 1"/>
          <p:cNvSpPr>
            <a:spLocks noGrp="1"/>
          </p:cNvSpPr>
          <p:nvPr>
            <p:ph type="title"/>
          </p:nvPr>
        </p:nvSpPr>
        <p:spPr/>
        <p:txBody>
          <a:bodyPr/>
          <a:lstStyle/>
          <a:p>
            <a:endParaRPr lang="en-IE" smtClean="0"/>
          </a:p>
        </p:txBody>
      </p:sp>
      <p:sp>
        <p:nvSpPr>
          <p:cNvPr id="96259" name="Content Placeholder 13"/>
          <p:cNvSpPr>
            <a:spLocks noGrp="1"/>
          </p:cNvSpPr>
          <p:nvPr>
            <p:ph idx="1"/>
          </p:nvPr>
        </p:nvSpPr>
        <p:spPr>
          <a:xfrm>
            <a:off x="914400" y="2286000"/>
            <a:ext cx="8001000" cy="3810000"/>
          </a:xfrm>
        </p:spPr>
        <p:txBody>
          <a:bodyPr/>
          <a:lstStyle/>
          <a:p>
            <a:pPr marL="0" indent="0">
              <a:buFont typeface="Wingdings" pitchFamily="2" charset="2"/>
              <a:buNone/>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buFont typeface="Wingdings" pitchFamily="2" charset="2"/>
              <a:buNone/>
              <a:defRPr/>
            </a:pPr>
            <a:endParaRPr lang="en-US" dirty="0" smtClean="0"/>
          </a:p>
        </p:txBody>
      </p:sp>
      <p:pic>
        <p:nvPicPr>
          <p:cNvPr id="983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8100"/>
            <a:ext cx="8991600" cy="68199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4D664D"/>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20008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Cyber Security </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Cyber security encompasses borderless challenges</a:t>
            </a:r>
          </a:p>
          <a:p>
            <a:pPr marL="514350" indent="-514350" algn="just" eaLnBrk="1" hangingPunct="1"/>
            <a:r>
              <a:rPr lang="en-AU" dirty="0" smtClean="0"/>
              <a:t>Our response have remained overwhelmingly national in scope and this is insufficient</a:t>
            </a:r>
          </a:p>
          <a:p>
            <a:pPr marL="514350" indent="-514350" algn="just" eaLnBrk="1" hangingPunct="1"/>
            <a:r>
              <a:rPr lang="en-AU" dirty="0" smtClean="0"/>
              <a:t>There are enormous gaps in our understanding of Cyber security, as well as in the technical and governance capability to confront it</a:t>
            </a:r>
          </a:p>
          <a:p>
            <a:pPr marL="514350" indent="-514350" algn="just" eaLnBrk="1" hangingPunct="1"/>
            <a:r>
              <a:rPr lang="en-AU" dirty="0" smtClean="0"/>
              <a:t>Democratic governance concerns particularly control, oversight and transparency have been absent from the debate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Cyber Security</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Cyberspace is defined by its ubiquitous connectivity. However, that same connectivity opens cyberspace to the greatest risks</a:t>
            </a:r>
          </a:p>
          <a:p>
            <a:pPr marL="514350" indent="-514350" algn="just" eaLnBrk="1" hangingPunct="1"/>
            <a:r>
              <a:rPr lang="en-AU" dirty="0" smtClean="0"/>
              <a:t>As the networks increase in size, reach and function, their growth equally empowers law-abiding and hostile actors</a:t>
            </a:r>
          </a:p>
          <a:p>
            <a:pPr marL="514350" indent="-514350" algn="just" eaLnBrk="1" hangingPunct="1"/>
            <a:r>
              <a:rPr lang="en-AU" dirty="0" smtClean="0"/>
              <a:t>Seemingly localised disruptions can cascade and magnify rapidly, threaten other entities and create systemic risk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Cyberspace </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Cyberspace, the 5</a:t>
            </a:r>
            <a:r>
              <a:rPr lang="en-AU" baseline="30000" dirty="0" smtClean="0"/>
              <a:t>th</a:t>
            </a:r>
            <a:r>
              <a:rPr lang="en-AU" dirty="0" smtClean="0"/>
              <a:t> space of warfare (after land, sea, air, and space) consists of all of the computer networks in the world and everything they connect and control via cable, fibre-optics or wireless</a:t>
            </a:r>
          </a:p>
          <a:p>
            <a:pPr marL="514350" indent="-514350" algn="just" eaLnBrk="1" hangingPunct="1"/>
            <a:r>
              <a:rPr lang="en-AU" dirty="0" smtClean="0"/>
              <a:t>Cyberspace includes the Internet plus many other networks of computers, including those that are not supposed to be accessible </a:t>
            </a:r>
            <a:r>
              <a:rPr lang="en-AU" smtClean="0"/>
              <a:t>from the internet</a:t>
            </a:r>
            <a:endParaRPr lang="en-AU"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Next Generation Mars Science Laboratory rover</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buNone/>
            </a:pPr>
            <a:endParaRPr lang="en-AU" dirty="0" smtClean="0"/>
          </a:p>
        </p:txBody>
      </p:sp>
      <p:pic>
        <p:nvPicPr>
          <p:cNvPr id="5" name="Picture 4" descr="559444main_curiosity_full-thumb-615x461-54234.jpg"/>
          <p:cNvPicPr>
            <a:picLocks noChangeAspect="1"/>
          </p:cNvPicPr>
          <p:nvPr/>
        </p:nvPicPr>
        <p:blipFill>
          <a:blip r:embed="rId3" cstate="print"/>
          <a:stretch>
            <a:fillRect/>
          </a:stretch>
        </p:blipFill>
        <p:spPr>
          <a:xfrm>
            <a:off x="762000" y="2286000"/>
            <a:ext cx="8001000" cy="457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The Issues: Cyberspace </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Cyber criminals can hack into networks and controls or crash them. Examples of damage range from stealing information to compromising critical systems such as the electric power grid.</a:t>
            </a:r>
          </a:p>
          <a:p>
            <a:pPr marL="514350" indent="-514350" algn="just" eaLnBrk="1" hangingPunct="1"/>
            <a:r>
              <a:rPr lang="en-AU" dirty="0" smtClean="0"/>
              <a:t>Thus a loss of power of just a few days could produce a cascade of economic damage as money runs out and food becomes scarce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The Issues: Cyberspace </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Mission critical systems can be exploited or attacked from remote locations</a:t>
            </a:r>
          </a:p>
          <a:p>
            <a:pPr marL="514350" indent="-514350" algn="just" eaLnBrk="1" hangingPunct="1"/>
            <a:r>
              <a:rPr lang="en-AU" dirty="0" smtClean="0"/>
              <a:t>These attacks are possible because of flaws in the design of the internet; flaws in hardware and software; the move to put ever more critical systems online; the lack of effective deterrents; and absence of appropriate defence mechanisms</a:t>
            </a:r>
          </a:p>
          <a:p>
            <a:pPr marL="514350" indent="-514350" algn="just" eaLnBrk="1" hangingPunct="1"/>
            <a:r>
              <a:rPr lang="en-AU" dirty="0" smtClean="0"/>
              <a:t>Threats in cyberspace are as broad and diverse as cyberspace itself</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The Issues: Cyberspace </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It is increasingly cheap to launch destructive cyber attacks anonymously, but ever more expensive to defend against such attacks</a:t>
            </a:r>
          </a:p>
          <a:p>
            <a:pPr marL="514350" indent="-514350" algn="just" eaLnBrk="1" hangingPunct="1"/>
            <a:r>
              <a:rPr lang="en-AU" dirty="0" smtClean="0"/>
              <a:t>This growing asymmetry is the real game changer</a:t>
            </a:r>
          </a:p>
          <a:p>
            <a:pPr marL="514350" indent="-514350" algn="just" eaLnBrk="1" hangingPunct="1"/>
            <a:r>
              <a:rPr lang="en-AU" dirty="0" smtClean="0"/>
              <a:t>The modern thief can steal more money with a computer than with a gun</a:t>
            </a:r>
          </a:p>
          <a:p>
            <a:pPr marL="514350" indent="-514350" algn="just" eaLnBrk="1" hangingPunct="1"/>
            <a:r>
              <a:rPr lang="en-AU" dirty="0" smtClean="0"/>
              <a:t>Tomorrow’s terrorist may be able to do more damage with a computer keyboard than with a bomb</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Cyber crime</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Cyber crime is a clear and present danger that has turned into a silent global digital epidemic</a:t>
            </a:r>
          </a:p>
          <a:p>
            <a:pPr marL="514350" indent="-514350" algn="just" eaLnBrk="1" hangingPunct="1"/>
            <a:r>
              <a:rPr lang="en-AU" dirty="0" smtClean="0"/>
              <a:t>Cyber crime encompasses a wide range of offences, including hacking of computers, data and systems, computer related forgery and fraud such as phishing and </a:t>
            </a:r>
            <a:r>
              <a:rPr lang="en-AU" dirty="0" err="1" smtClean="0"/>
              <a:t>pharming</a:t>
            </a:r>
            <a:r>
              <a:rPr lang="en-AU" dirty="0" smtClean="0"/>
              <a:t> and copyright offences via dissemination of pirated content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Cyber crime</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Current defensive, prevention and protection techniques are providing little defence and are rapidly becoming obsolete</a:t>
            </a:r>
          </a:p>
          <a:p>
            <a:pPr marL="514350" indent="-514350" algn="just" eaLnBrk="1" hangingPunct="1"/>
            <a:r>
              <a:rPr lang="en-AU" dirty="0" smtClean="0"/>
              <a:t>Cyber criminals are leveraging innovation at a pace which many governments, organisations and security vendors can no longer match</a:t>
            </a:r>
          </a:p>
          <a:p>
            <a:pPr marL="514350" indent="-514350" algn="just" eaLnBrk="1" hangingPunct="1"/>
            <a:r>
              <a:rPr lang="en-AU" dirty="0" smtClean="0"/>
              <a:t>Malware authors and cyber criminals now provide skills, capabilities, products and outsource services to other cyber criminals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Agenda</a:t>
            </a:r>
          </a:p>
        </p:txBody>
      </p:sp>
      <p:sp>
        <p:nvSpPr>
          <p:cNvPr id="5123" name="Rectangle 3"/>
          <p:cNvSpPr>
            <a:spLocks noGrp="1" noChangeArrowheads="1"/>
          </p:cNvSpPr>
          <p:nvPr>
            <p:ph idx="1"/>
          </p:nvPr>
        </p:nvSpPr>
        <p:spPr>
          <a:xfrm>
            <a:off x="762000" y="2362200"/>
            <a:ext cx="7924800" cy="4149725"/>
          </a:xfrm>
        </p:spPr>
        <p:txBody>
          <a:bodyPr/>
          <a:lstStyle/>
          <a:p>
            <a:pPr marL="514350" indent="-514350" eaLnBrk="1" hangingPunct="1">
              <a:buFont typeface="+mj-lt"/>
              <a:buAutoNum type="arabicPeriod"/>
            </a:pPr>
            <a:r>
              <a:rPr lang="en-AU" dirty="0" smtClean="0"/>
              <a:t>Introduction</a:t>
            </a:r>
          </a:p>
          <a:p>
            <a:pPr marL="514350" indent="-514350" eaLnBrk="1" hangingPunct="1">
              <a:buFont typeface="+mj-lt"/>
              <a:buAutoNum type="arabicPeriod"/>
            </a:pPr>
            <a:r>
              <a:rPr lang="en-AU" dirty="0" smtClean="0"/>
              <a:t>The response</a:t>
            </a:r>
          </a:p>
          <a:p>
            <a:pPr marL="914400" lvl="1" indent="-514350" eaLnBrk="1" hangingPunct="1"/>
            <a:r>
              <a:rPr lang="en-AU" dirty="0" smtClean="0"/>
              <a:t>The key players</a:t>
            </a:r>
          </a:p>
          <a:p>
            <a:pPr marL="914400" lvl="1" indent="-514350" eaLnBrk="1" hangingPunct="1"/>
            <a:r>
              <a:rPr lang="en-AU" dirty="0" smtClean="0"/>
              <a:t>Public-Private Cooperation</a:t>
            </a:r>
          </a:p>
          <a:p>
            <a:pPr marL="914400" lvl="1" indent="-514350" eaLnBrk="1" hangingPunct="1"/>
            <a:r>
              <a:rPr lang="en-AU" dirty="0" smtClean="0"/>
              <a:t>International Cooperating</a:t>
            </a:r>
          </a:p>
          <a:p>
            <a:pPr marL="514350" indent="-514350" eaLnBrk="1" hangingPunct="1">
              <a:buFont typeface="+mj-lt"/>
              <a:buAutoNum type="arabicPeriod"/>
            </a:pPr>
            <a:r>
              <a:rPr lang="en-AU" dirty="0" smtClean="0"/>
              <a:t>Summary and future work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Cyber crime</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The cyberspace offers to criminals anonymity and the ability to allow otherwise un-associated individuals in different parts of the world to network on a transactional basis</a:t>
            </a:r>
          </a:p>
          <a:p>
            <a:pPr marL="514350" indent="-514350" algn="just" eaLnBrk="1" hangingPunct="1"/>
            <a:r>
              <a:rPr lang="en-AU" dirty="0" smtClean="0"/>
              <a:t>Organised cyber criminals are working in swarms (</a:t>
            </a:r>
            <a:r>
              <a:rPr lang="en-AU" sz="1800" dirty="0" smtClean="0"/>
              <a:t>http://www.gartner.com/it/page.jsp?id=1416513</a:t>
            </a:r>
            <a:r>
              <a:rPr lang="en-AU" dirty="0" smtClean="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Why Cyber crime will increase in the future?</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The technology of cyber crime has become more accessible</a:t>
            </a:r>
          </a:p>
          <a:p>
            <a:pPr marL="514350" indent="-514350" algn="just" eaLnBrk="1" hangingPunct="1"/>
            <a:r>
              <a:rPr lang="en-AU" dirty="0" smtClean="0"/>
              <a:t>The profile of the internet users is changing</a:t>
            </a:r>
          </a:p>
          <a:p>
            <a:pPr marL="514350" indent="-514350" algn="just" eaLnBrk="1" hangingPunct="1"/>
            <a:r>
              <a:rPr lang="en-AU" dirty="0" smtClean="0"/>
              <a:t>Offenders can now increase the number of attacks exponentially through use of automation and growing bandwidth</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Trends in cyber crime demand a much more serious response</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Cyber crime attacks and security breaches will increase in frequency, complexity and sophistication, with discovery occurring after the fact, if at all</a:t>
            </a:r>
          </a:p>
          <a:p>
            <a:pPr marL="514350" indent="-514350" algn="just" eaLnBrk="1" hangingPunct="1"/>
            <a:r>
              <a:rPr lang="en-AU" dirty="0" smtClean="0"/>
              <a:t>Most indicators point to future cyber crime attacks becoming more severe, more complex, and more difficult to prevent, detect, and address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Trends in cyber crime demand a much more serious response</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Effective deterrents to cyber crime are not known, not available or not accessible to a majority of practitioners, many of whom still underestimate the scope and severity of the problem</a:t>
            </a:r>
          </a:p>
          <a:p>
            <a:pPr marL="514350" indent="-514350" algn="just" eaLnBrk="1" hangingPunct="1"/>
            <a:r>
              <a:rPr lang="en-AU" dirty="0" smtClean="0"/>
              <a:t>Lack of accurate intrusion reporting to regulators and law enforcement is the core reason that issues related to cyber security and cyber crime are not being recognised as the most immediate priority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The strategic challenges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The threats to cyber security are the greatest national and economic security threats countries face. Yet remains least understood and most underestimated threat</a:t>
            </a:r>
          </a:p>
          <a:p>
            <a:pPr marL="514350" indent="-514350" algn="just" eaLnBrk="1" hangingPunct="1"/>
            <a:r>
              <a:rPr lang="en-AU" dirty="0" smtClean="0"/>
              <a:t>The very complexity of the threat deters a full understanding of its implications and hinders a comprehensive debate on the strategic responses needed</a:t>
            </a:r>
          </a:p>
          <a:p>
            <a:pPr marL="514350" indent="-514350" algn="just" eaLnBrk="1" hangingPunct="1"/>
            <a:r>
              <a:rPr lang="en-AU" dirty="0" smtClean="0"/>
              <a:t>Cyber security is a cross-cutting issue that permeates all aspects of life of a modern society and economy. This makes identification and solutions procedures more difficult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The strategic challenges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The ability to misuse, manipulate, or even dominate cyberspace will increasingly attract organised crime</a:t>
            </a:r>
          </a:p>
          <a:p>
            <a:pPr marL="514350" indent="-514350" algn="just" eaLnBrk="1" hangingPunct="1"/>
            <a:r>
              <a:rPr lang="en-AU" dirty="0" smtClean="0"/>
              <a:t>Cyberspace needs to be understood increasingly as the most important theatre of military operations – Cyberwar and Cyber dominance</a:t>
            </a:r>
          </a:p>
          <a:p>
            <a:pPr marL="514350" indent="-514350" algn="just" eaLnBrk="1" hangingPunct="1"/>
            <a:r>
              <a:rPr lang="en-AU" dirty="0" smtClean="0"/>
              <a:t>The omnipresence of cyber issues in modern life will require not only military answers to the threat, but a fully integrated strategy by the entire security sector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The strategic challenges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Cybersecurity cannot be achieved at the nation state alone. It requires partnership, collaboration and cooperation from everyone</a:t>
            </a:r>
          </a:p>
          <a:p>
            <a:pPr marL="514350" indent="-514350" algn="just" eaLnBrk="1" hangingPunct="1"/>
            <a:r>
              <a:rPr lang="en-AU" dirty="0" smtClean="0"/>
              <a:t>If the problems posed by cybersecurity cannot be solved, the implications will be severe. There is a genuine risk that the internet will become dysfunctional or disintegrate into a set of separate intranets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Why we have not acted to solve Cybersecurity problems?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A lack of proper incentives (or liability) for technology and software producers to integrate security elements</a:t>
            </a:r>
          </a:p>
          <a:p>
            <a:pPr marL="514350" indent="-514350" algn="just" eaLnBrk="1" hangingPunct="1"/>
            <a:r>
              <a:rPr lang="en-AU" dirty="0" smtClean="0"/>
              <a:t>An unrealistic expectation that the end-user is able, willing or aware enough to be responsible for security in all guises</a:t>
            </a:r>
          </a:p>
          <a:p>
            <a:pPr marL="514350" indent="-514350" algn="just" eaLnBrk="1" hangingPunct="1"/>
            <a:r>
              <a:rPr lang="en-AU" dirty="0" smtClean="0"/>
              <a:t>Divergent legal systems and laws relating to cyber crime and cyber security in the world</a:t>
            </a:r>
          </a:p>
          <a:p>
            <a:pPr marL="514350" indent="-514350" algn="just" eaLnBrk="1" hangingPunct="1"/>
            <a:r>
              <a:rPr lang="en-AU" dirty="0" smtClean="0"/>
              <a:t>Virtually no consequences/sanctions for cybercriminals due to inherent difficulties in implementing legal procedures within and outside national borders</a:t>
            </a:r>
          </a:p>
          <a:p>
            <a:pPr marL="514350" indent="-514350" algn="just" eaLnBrk="1" hangingPunct="1"/>
            <a:endParaRPr lang="en-AU"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Why we have not acted to solve Cybersecurity problems?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The inability of some governments to cooperate fully due to national security priorities</a:t>
            </a:r>
          </a:p>
          <a:p>
            <a:pPr marL="514350" indent="-514350" algn="just" eaLnBrk="1" hangingPunct="1"/>
            <a:r>
              <a:rPr lang="en-AU" dirty="0" smtClean="0"/>
              <a:t>The lack of reporting and monitoring of cybercrimes, malware and fraud online</a:t>
            </a:r>
          </a:p>
          <a:p>
            <a:pPr marL="514350" indent="-514350" algn="just" eaLnBrk="1" hangingPunct="1"/>
            <a:r>
              <a:rPr lang="en-AU" dirty="0" smtClean="0"/>
              <a:t>The challenge for developing countries to finance necessary cybersecurity measures; without which the global system remains highly insecure</a:t>
            </a:r>
          </a:p>
          <a:p>
            <a:pPr marL="514350" indent="-514350" algn="just" eaLnBrk="1" hangingPunct="1"/>
            <a:r>
              <a:rPr lang="en-AU" dirty="0" smtClean="0"/>
              <a:t>A lack of trained personnel</a:t>
            </a:r>
          </a:p>
        </p:txBody>
      </p:sp>
      <p:pic>
        <p:nvPicPr>
          <p:cNvPr id="4" name="Picture 2"/>
          <p:cNvPicPr>
            <a:picLocks noChangeAspect="1" noChangeArrowheads="1"/>
          </p:cNvPicPr>
          <p:nvPr/>
        </p:nvPicPr>
        <p:blipFill>
          <a:blip r:embed="rId4" cstate="print"/>
          <a:srcRect/>
          <a:stretch>
            <a:fillRect/>
          </a:stretch>
        </p:blipFill>
        <p:spPr bwMode="auto">
          <a:xfrm>
            <a:off x="7620000" y="5410200"/>
            <a:ext cx="1038225" cy="1181100"/>
          </a:xfrm>
          <a:prstGeom prst="rect">
            <a:avLst/>
          </a:prstGeom>
          <a:noFill/>
          <a:ln w="9525">
            <a:noFill/>
            <a:miter lim="800000"/>
            <a:headEnd/>
            <a:tailEnd/>
          </a:ln>
          <a:effectLst>
            <a:glow rad="139700">
              <a:schemeClr val="accent6">
                <a:satMod val="175000"/>
                <a:alpha val="40000"/>
              </a:schemeClr>
            </a:glow>
            <a:softEdge rad="63500"/>
          </a:effectLst>
          <a:scene3d>
            <a:camera prst="isometricRightUp"/>
            <a:lightRig rig="threePt" dir="t"/>
          </a:scene3d>
        </p:spPr>
      </p:pic>
    </p:spTree>
  </p:cSld>
  <p:clrMapOvr>
    <a:masterClrMapping/>
  </p:clrMapOvr>
  <p:transition spd="slow">
    <p:sndAc>
      <p:stSnd>
        <p:snd r:embed="rId3" name="bomb.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Key Players: Government</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Must establish Cyber Security Strategy</a:t>
            </a:r>
          </a:p>
          <a:p>
            <a:pPr marL="514350" indent="-514350" algn="just" eaLnBrk="1" hangingPunct="1"/>
            <a:r>
              <a:rPr lang="en-AU" dirty="0" smtClean="0"/>
              <a:t>Encourage international collaboration and work to reduce the “Cyber Abyss” between developed and developing countries</a:t>
            </a:r>
          </a:p>
          <a:p>
            <a:pPr marL="514350" indent="-514350" algn="just" eaLnBrk="1" hangingPunct="1"/>
            <a:r>
              <a:rPr lang="en-AU" dirty="0" smtClean="0"/>
              <a:t>Must provide leadership, legal framework, organisation stability and expertise in cyber security related issues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mtClean="0"/>
              <a:t>Security Statistics</a:t>
            </a:r>
            <a:endParaRPr lang="en-AU" smtClean="0"/>
          </a:p>
        </p:txBody>
      </p:sp>
      <p:pic>
        <p:nvPicPr>
          <p:cNvPr id="9113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030288" y="2995612"/>
            <a:ext cx="7086600" cy="2171700"/>
          </a:xfrm>
        </p:spPr>
      </p:pic>
    </p:spTree>
    <p:extLst>
      <p:ext uri="{BB962C8B-B14F-4D97-AF65-F5344CB8AC3E}">
        <p14:creationId xmlns:p14="http://schemas.microsoft.com/office/powerpoint/2010/main" val="13371743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Key Players: Legislative Bodies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The technical complexity of cyber security in most cases surpasses the knowledge and experience of members of the parliament</a:t>
            </a:r>
          </a:p>
          <a:p>
            <a:pPr marL="514350" indent="-514350" algn="just" eaLnBrk="1" hangingPunct="1"/>
            <a:r>
              <a:rPr lang="en-AU" dirty="0" smtClean="0"/>
              <a:t>Cyber security is cross-cutting issue makes it hard to decide which committee is in charge in the parliament</a:t>
            </a:r>
          </a:p>
          <a:p>
            <a:pPr marL="514350" indent="-514350" algn="just" eaLnBrk="1" hangingPunct="1"/>
            <a:r>
              <a:rPr lang="en-AU" dirty="0" smtClean="0"/>
              <a:t>How to measure performance in cyber security issues is hard, in the absence of best practices from other implementation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Key Players: Legislative Bodies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In most countries cyber security issues are headed by the military or intelligence agencies making transparency hard to achieve</a:t>
            </a:r>
          </a:p>
          <a:p>
            <a:pPr marL="514350" indent="-514350" algn="just" eaLnBrk="1" hangingPunct="1"/>
            <a:r>
              <a:rPr lang="en-AU" dirty="0" smtClean="0"/>
              <a:t>There is no clear definition of what constitutes a cyber attack and therefore, legislative bodies cannot decide when the country is at cyber war. The anonymity of attackers and countries not being willing to be responsible of the actions of their citizens does not help</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Key Players: Armed Forces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The military has become completely dependent on cyberspace, any threat in the cyber domain is of fundamental consequence</a:t>
            </a:r>
          </a:p>
          <a:p>
            <a:pPr marL="514350" indent="-514350" algn="just" eaLnBrk="1" hangingPunct="1"/>
            <a:r>
              <a:rPr lang="en-AU" dirty="0" smtClean="0"/>
              <a:t>Use of high tech equipment has rendered the military vulnerable to cyber attacks</a:t>
            </a:r>
          </a:p>
          <a:p>
            <a:pPr marL="514350" indent="-514350" algn="just" eaLnBrk="1" hangingPunct="1"/>
            <a:r>
              <a:rPr lang="en-AU" dirty="0" smtClean="0"/>
              <a:t>The inertia of the military to embrace new technologies – “the military always tends to prepare for the last war”</a:t>
            </a:r>
          </a:p>
          <a:p>
            <a:pPr marL="514350" indent="-514350" algn="just" eaLnBrk="1" hangingPunct="1"/>
            <a:r>
              <a:rPr lang="en-AU" dirty="0" smtClean="0"/>
              <a:t>There are few examples of cyber power in action such as Estonia, Georgia and “</a:t>
            </a:r>
            <a:r>
              <a:rPr lang="en-AU" dirty="0" err="1" smtClean="0"/>
              <a:t>Stuxnet</a:t>
            </a:r>
            <a:r>
              <a:rPr lang="en-AU" dirty="0" smtClean="0"/>
              <a:t>” attack on Iran. Others are </a:t>
            </a:r>
            <a:r>
              <a:rPr lang="en-AU" dirty="0" err="1" smtClean="0"/>
              <a:t>Duqu</a:t>
            </a:r>
            <a:r>
              <a:rPr lang="en-AU" dirty="0" smtClean="0"/>
              <a:t>, Flame and </a:t>
            </a:r>
            <a:r>
              <a:rPr lang="en-AU" dirty="0" err="1" smtClean="0"/>
              <a:t>Shamoun</a:t>
            </a:r>
            <a:endParaRPr lang="en-AU"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Key Players: Armed Forces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err="1" smtClean="0"/>
              <a:t>Stuxnet</a:t>
            </a:r>
            <a:r>
              <a:rPr lang="en-AU" dirty="0" smtClean="0"/>
              <a:t> is </a:t>
            </a:r>
            <a:r>
              <a:rPr lang="en-AU" dirty="0" err="1" smtClean="0"/>
              <a:t>weaponised</a:t>
            </a:r>
            <a:r>
              <a:rPr lang="en-AU" dirty="0" smtClean="0"/>
              <a:t> software that target industrial control systems -&gt;  cyber war</a:t>
            </a:r>
          </a:p>
          <a:p>
            <a:pPr marL="514350" indent="-514350" algn="just" eaLnBrk="1" hangingPunct="1"/>
            <a:r>
              <a:rPr lang="en-AU" dirty="0" smtClean="0"/>
              <a:t>Cyber defence on large scale requires cooperation between private sector and the military</a:t>
            </a:r>
          </a:p>
          <a:p>
            <a:pPr marL="514350" indent="-514350" algn="just" eaLnBrk="1" hangingPunct="1"/>
            <a:r>
              <a:rPr lang="en-AU" dirty="0" smtClean="0"/>
              <a:t>If cyber replaces kinetic as prime manifestation  of prime power the changes in the military will be phenomenal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Key Players: Armed Forces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Cyber advances will have a serious impact on the relative military strength of nations and the international balance of power</a:t>
            </a:r>
          </a:p>
          <a:p>
            <a:pPr marL="514350" indent="-514350" algn="just" eaLnBrk="1" hangingPunct="1"/>
            <a:r>
              <a:rPr lang="en-AU" dirty="0" smtClean="0"/>
              <a:t>Cyberspace presents the military with questions for which there are not only no answers, but for which we might not even have understood the questions yet</a:t>
            </a:r>
          </a:p>
        </p:txBody>
      </p:sp>
      <p:pic>
        <p:nvPicPr>
          <p:cNvPr id="4" name="Picture 3" descr="559706main_ED10-0236-35_full-thumb-615x366-54686.jpg"/>
          <p:cNvPicPr>
            <a:picLocks noChangeAspect="1"/>
          </p:cNvPicPr>
          <p:nvPr/>
        </p:nvPicPr>
        <p:blipFill>
          <a:blip r:embed="rId3" cstate="print"/>
          <a:stretch>
            <a:fillRect/>
          </a:stretch>
        </p:blipFill>
        <p:spPr>
          <a:xfrm>
            <a:off x="6858000" y="5181600"/>
            <a:ext cx="2286000" cy="167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diamond(in)">
                                      <p:cBhvr>
                                        <p:cTn id="12" dur="20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Key Players: Law Enforcement</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Perpetrators and victims are frequently located in different jurisdictions posing acute difficulties for law enforcement investigating and prosecuting online crimes</a:t>
            </a:r>
          </a:p>
          <a:p>
            <a:pPr marL="514350" indent="-514350" algn="just" eaLnBrk="1" hangingPunct="1"/>
            <a:r>
              <a:rPr lang="en-AU" dirty="0" smtClean="0"/>
              <a:t>The speed at which cyber criminals can inflict harm and evade detection puts law enforcement under heavy pressure, making the need for international cooperation more pressing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Key Players: Law Enforcement</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Law enforcement lack expertise, responsiveness, techniques and procedures for responding to cybercrimes, insufficient cyber forensics personnel and outdated or nonexistent legal remedies</a:t>
            </a:r>
          </a:p>
          <a:p>
            <a:pPr marL="514350" indent="-514350" algn="just" eaLnBrk="1" hangingPunct="1"/>
            <a:r>
              <a:rPr lang="en-AU" dirty="0" smtClean="0"/>
              <a:t>The response to criminal activity in physical world is hard to replicate in cyberspace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Key Players: Judges and Prosecutors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All judges, investigative judges and prosecutors should have basic knowledge of matters related to cyber crime and electronic evidence</a:t>
            </a:r>
          </a:p>
          <a:p>
            <a:pPr marL="514350" indent="-514350" algn="just" eaLnBrk="1" hangingPunct="1"/>
            <a:r>
              <a:rPr lang="en-AU" dirty="0" smtClean="0"/>
              <a:t>Cyber crime laws are not update, contain loopholes or do not exist at all, penalties for cyber crime are weak; many impediments exist for investigators in forensics search and seizure and in obtaining witness cooperation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Key Players: End User</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User must be aware of the risks of cyber crime, as well as the best practices required to protect themselves</a:t>
            </a:r>
          </a:p>
          <a:p>
            <a:pPr marL="514350" indent="-514350" algn="just" eaLnBrk="1" hangingPunct="1"/>
            <a:r>
              <a:rPr lang="en-AU" dirty="0" smtClean="0"/>
              <a:t>The public must become aware that attack on CNI can cause loss of life, threaten public safety, impact national security, cause widespread economic upheaval, or create environmental disasters</a:t>
            </a:r>
          </a:p>
          <a:p>
            <a:pPr marL="514350" indent="-514350" algn="just" eaLnBrk="1" hangingPunct="1"/>
            <a:r>
              <a:rPr lang="en-AU" dirty="0" smtClean="0"/>
              <a:t>Public must be aware of the importance of reporting all electronic intrusions and associated losses to law enforcement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Key Players: Private Sector</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The private sector response to cyber security can be characterized as unstructured</a:t>
            </a:r>
          </a:p>
          <a:p>
            <a:pPr marL="514350" indent="-514350" algn="just" eaLnBrk="1" hangingPunct="1"/>
            <a:r>
              <a:rPr lang="en-AU" dirty="0" smtClean="0"/>
              <a:t>There are three responses to market failures of this sort: regulation, taxation and insurance pricing</a:t>
            </a:r>
          </a:p>
          <a:p>
            <a:pPr marL="514350" indent="-514350" algn="just" eaLnBrk="1" hangingPunct="1"/>
            <a:r>
              <a:rPr lang="en-AU" dirty="0" smtClean="0"/>
              <a:t>The relevant insurance question is: how to underwrite the risk? And the answer only can come if the risk-taker is motivated by liability to insure the risk in the first place</a:t>
            </a:r>
          </a:p>
        </p:txBody>
      </p:sp>
      <p:pic>
        <p:nvPicPr>
          <p:cNvPr id="4" name="Picture 3" descr="Amazon.png"/>
          <p:cNvPicPr>
            <a:picLocks noChangeAspect="1"/>
          </p:cNvPicPr>
          <p:nvPr/>
        </p:nvPicPr>
        <p:blipFill>
          <a:blip r:embed="rId3" cstate="print"/>
          <a:stretch>
            <a:fillRect/>
          </a:stretch>
        </p:blipFill>
        <p:spPr>
          <a:xfrm>
            <a:off x="7010400" y="0"/>
            <a:ext cx="2133600" cy="1905000"/>
          </a:xfrm>
          <a:prstGeom prst="rect">
            <a:avLst/>
          </a:prstGeom>
        </p:spPr>
      </p:pic>
      <p:pic>
        <p:nvPicPr>
          <p:cNvPr id="6" name="Picture 5" descr="oralogo-small.gif"/>
          <p:cNvPicPr>
            <a:picLocks noChangeAspect="1"/>
          </p:cNvPicPr>
          <p:nvPr/>
        </p:nvPicPr>
        <p:blipFill>
          <a:blip r:embed="rId4" cstate="print"/>
          <a:stretch>
            <a:fillRect/>
          </a:stretch>
        </p:blipFill>
        <p:spPr>
          <a:xfrm>
            <a:off x="5334000" y="152400"/>
            <a:ext cx="1266825" cy="171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ChangeArrowheads="1"/>
          </p:cNvSpPr>
          <p:nvPr>
            <p:ph type="title"/>
          </p:nvPr>
        </p:nvSpPr>
        <p:spPr/>
        <p:txBody>
          <a:bodyPr/>
          <a:lstStyle/>
          <a:p>
            <a:pPr eaLnBrk="1" hangingPunct="1"/>
            <a:r>
              <a:rPr lang="en-IE" dirty="0" smtClean="0"/>
              <a:t>Security Books you may want to read …</a:t>
            </a:r>
            <a:endParaRPr lang="en-US" dirty="0" smtClean="0"/>
          </a:p>
        </p:txBody>
      </p:sp>
      <p:pic>
        <p:nvPicPr>
          <p:cNvPr id="9216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2362200"/>
            <a:ext cx="809625" cy="1219200"/>
          </a:xfrm>
          <a:noFill/>
        </p:spPr>
      </p:pic>
      <p:pic>
        <p:nvPicPr>
          <p:cNvPr id="921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438400"/>
            <a:ext cx="8096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514600"/>
            <a:ext cx="8096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438400"/>
            <a:ext cx="8096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657600"/>
            <a:ext cx="8096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8"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3810000"/>
            <a:ext cx="809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9"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4114800"/>
            <a:ext cx="952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0" y="3886200"/>
            <a:ext cx="952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1"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2362200"/>
            <a:ext cx="9620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2"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5257800"/>
            <a:ext cx="11906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3"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5200" y="5181600"/>
            <a:ext cx="9525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4"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67600" y="5105400"/>
            <a:ext cx="11430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5"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86400" y="5334000"/>
            <a:ext cx="11430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6"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57400" y="3581400"/>
            <a:ext cx="11430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7" name="Picture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48600" y="3352800"/>
            <a:ext cx="1143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8" name="Picture 21" descr="The Death of the Internet"/>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43800" y="1295400"/>
            <a:ext cx="14287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9" name="Picture 23" descr="Front Cove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2000" y="5029200"/>
            <a:ext cx="12192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820389"/>
      </p:ext>
    </p:extLst>
  </p:cSld>
  <p:clrMapOvr>
    <a:masterClrMapping/>
  </p:clrMapOvr>
  <p:transition spd="slow">
    <p:blinds/>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Key Players: Private Sector</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It is not easy for the government to propose regulatory mandates in a complex technical area like cyber security</a:t>
            </a:r>
          </a:p>
          <a:p>
            <a:pPr marL="514350" indent="-514350" algn="just" eaLnBrk="1" hangingPunct="1"/>
            <a:r>
              <a:rPr lang="en-AU" dirty="0" smtClean="0"/>
              <a:t>Taxing remains a tool by which governments have frequently sought to modify private actor conduct</a:t>
            </a:r>
          </a:p>
          <a:p>
            <a:pPr marL="514350" indent="-514350" algn="just" eaLnBrk="1" hangingPunct="1"/>
            <a:r>
              <a:rPr lang="en-AU" dirty="0" smtClean="0"/>
              <a:t>Can the private sector police itself in cyber security?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Key Players: IT sector</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The IT sector is a critical part of any cyber security solution</a:t>
            </a:r>
          </a:p>
          <a:p>
            <a:pPr marL="514350" indent="-514350" algn="just" eaLnBrk="1" hangingPunct="1"/>
            <a:r>
              <a:rPr lang="en-AU" dirty="0" smtClean="0"/>
              <a:t>The quality of software needs to improve</a:t>
            </a:r>
          </a:p>
          <a:p>
            <a:pPr marL="514350" indent="-514350" algn="just" eaLnBrk="1" hangingPunct="1"/>
            <a:r>
              <a:rPr lang="en-AU" dirty="0" smtClean="0"/>
              <a:t>The security attention is moving from OS to the application layer and the lower level such as firmware are poised to be next target of attack</a:t>
            </a:r>
          </a:p>
          <a:p>
            <a:pPr marL="514350" indent="-514350" algn="just" eaLnBrk="1" hangingPunct="1"/>
            <a:r>
              <a:rPr lang="en-AU" dirty="0" smtClean="0"/>
              <a:t>Relying on the end-user to be responsible for the security of her PC or devices is perhaps akin to asking a driver to purchase her own seatbelt or airbag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Key Players: Banks and Financial Services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IT investment in online banking, brokerage and insurance services has focused to increase convenience, improve </a:t>
            </a:r>
            <a:r>
              <a:rPr lang="en-AU" dirty="0" err="1" smtClean="0"/>
              <a:t>QoS</a:t>
            </a:r>
            <a:r>
              <a:rPr lang="en-AU" dirty="0" smtClean="0"/>
              <a:t> and reduce cost</a:t>
            </a:r>
          </a:p>
          <a:p>
            <a:pPr marL="514350" indent="-514350" algn="just" eaLnBrk="1" hangingPunct="1"/>
            <a:r>
              <a:rPr lang="en-AU" dirty="0" smtClean="0"/>
              <a:t>These benefits bring new and virulent risks of fraud, theft, extortion, credit quality deterioration as well as systemic risk</a:t>
            </a:r>
          </a:p>
        </p:txBody>
      </p:sp>
      <p:pic>
        <p:nvPicPr>
          <p:cNvPr id="6146" name="Picture 2"/>
          <p:cNvPicPr>
            <a:picLocks noChangeAspect="1" noChangeArrowheads="1"/>
          </p:cNvPicPr>
          <p:nvPr/>
        </p:nvPicPr>
        <p:blipFill>
          <a:blip r:embed="rId3" cstate="print"/>
          <a:srcRect/>
          <a:stretch>
            <a:fillRect/>
          </a:stretch>
        </p:blipFill>
        <p:spPr bwMode="auto">
          <a:xfrm>
            <a:off x="6648450" y="0"/>
            <a:ext cx="2495550" cy="809625"/>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8229600" y="6233532"/>
            <a:ext cx="914400" cy="624468"/>
          </a:xfrm>
          <a:prstGeom prst="rect">
            <a:avLst/>
          </a:prstGeom>
          <a:noFill/>
          <a:ln w="9525">
            <a:noFill/>
            <a:miter lim="800000"/>
            <a:headEnd/>
            <a:tailEnd/>
          </a:ln>
        </p:spPr>
      </p:pic>
      <p:pic>
        <p:nvPicPr>
          <p:cNvPr id="6148" name="Picture 4"/>
          <p:cNvPicPr>
            <a:picLocks noChangeAspect="1" noChangeArrowheads="1"/>
          </p:cNvPicPr>
          <p:nvPr/>
        </p:nvPicPr>
        <p:blipFill>
          <a:blip r:embed="rId5" cstate="print"/>
          <a:srcRect/>
          <a:stretch>
            <a:fillRect/>
          </a:stretch>
        </p:blipFill>
        <p:spPr bwMode="auto">
          <a:xfrm>
            <a:off x="4495800" y="6048375"/>
            <a:ext cx="1038225" cy="8096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Key Players: Banks and Financial Services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Reasons why banks or financial services do not report intrusions or losses include: </a:t>
            </a:r>
          </a:p>
          <a:p>
            <a:pPr marL="914400" lvl="1" indent="-514350" algn="just" eaLnBrk="1" hangingPunct="1"/>
            <a:r>
              <a:rPr lang="en-AU" dirty="0" smtClean="0"/>
              <a:t>Negative publicity</a:t>
            </a:r>
          </a:p>
          <a:p>
            <a:pPr marL="914400" lvl="1" indent="-514350" algn="just" eaLnBrk="1" hangingPunct="1"/>
            <a:r>
              <a:rPr lang="en-AU" dirty="0" smtClean="0"/>
              <a:t>Negative information competitors would use to their advantage</a:t>
            </a:r>
          </a:p>
          <a:p>
            <a:pPr marL="914400" lvl="1" indent="-514350" algn="just" eaLnBrk="1" hangingPunct="1"/>
            <a:r>
              <a:rPr lang="en-AU" dirty="0" smtClean="0"/>
              <a:t>The need to protect individual customer’s privacy</a:t>
            </a:r>
          </a:p>
          <a:p>
            <a:pPr marL="914400" lvl="1" indent="-514350" algn="just" eaLnBrk="1" hangingPunct="1"/>
            <a:r>
              <a:rPr lang="en-AU" dirty="0" smtClean="0"/>
              <a:t>The risk of exposing themselves to costly and time consuming litigation</a:t>
            </a:r>
          </a:p>
          <a:p>
            <a:pPr marL="914400" lvl="1" indent="-514350" algn="just" eaLnBrk="1" hangingPunct="1"/>
            <a:r>
              <a:rPr lang="en-AU" dirty="0" smtClean="0"/>
              <a:t>Fear among IT personnel of reporting incidents due to worries about job security</a:t>
            </a:r>
          </a:p>
          <a:p>
            <a:pPr marL="914400" lvl="1" indent="-514350" algn="just" eaLnBrk="1" hangingPunct="1"/>
            <a:r>
              <a:rPr lang="en-AU" dirty="0" smtClean="0"/>
              <a:t>Lack of trust towards law enforcement, or concern that reporting may lead to increased regulation of the industry or of e-commerce in general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Key Players: Critical National Infrastructure</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Every sector of private and public life is a potential target for criminal cyber attacks – for covert probing, intelligence gathering or sabotage operations by foreign powers</a:t>
            </a:r>
          </a:p>
          <a:p>
            <a:pPr marL="514350" indent="-514350" algn="just" eaLnBrk="1" hangingPunct="1"/>
            <a:r>
              <a:rPr lang="en-AU" dirty="0" smtClean="0"/>
              <a:t>The process of protecting CNI requires a high degree of cooperation and information sharing among key players being led by the government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Key Players: WikiLeaks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WikiLeaks has published classified documents in spectacular fashion</a:t>
            </a:r>
          </a:p>
          <a:p>
            <a:pPr marL="514350" indent="-514350" algn="just" eaLnBrk="1" hangingPunct="1"/>
            <a:r>
              <a:rPr lang="en-AU" dirty="0" smtClean="0"/>
              <a:t>This is an internet platform dedicated to the disclosure of private/classified information and open to all</a:t>
            </a:r>
          </a:p>
          <a:p>
            <a:pPr marL="514350" indent="-514350" algn="just" eaLnBrk="1" hangingPunct="1"/>
            <a:r>
              <a:rPr lang="en-AU" dirty="0" smtClean="0"/>
              <a:t>WikiLeaks is a highly commercial enterprise – relationship with </a:t>
            </a:r>
            <a:r>
              <a:rPr lang="en-AU" dirty="0" err="1" smtClean="0"/>
              <a:t>Spiegel.online</a:t>
            </a:r>
            <a:r>
              <a:rPr lang="en-AU" dirty="0" smtClean="0"/>
              <a:t> and The New York Times</a:t>
            </a:r>
          </a:p>
        </p:txBody>
      </p:sp>
      <p:pic>
        <p:nvPicPr>
          <p:cNvPr id="4" name="Picture 3" descr="wlogo.png"/>
          <p:cNvPicPr>
            <a:picLocks noChangeAspect="1"/>
          </p:cNvPicPr>
          <p:nvPr/>
        </p:nvPicPr>
        <p:blipFill>
          <a:blip r:embed="rId3" cstate="print"/>
          <a:stretch>
            <a:fillRect/>
          </a:stretch>
        </p:blipFill>
        <p:spPr>
          <a:xfrm>
            <a:off x="7696200" y="0"/>
            <a:ext cx="1447800" cy="2438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Key Players: WikiLeaks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WikiLeaks posses more questions:</a:t>
            </a:r>
          </a:p>
          <a:p>
            <a:pPr marL="914400" lvl="1" indent="-514350" algn="just" eaLnBrk="1" hangingPunct="1"/>
            <a:r>
              <a:rPr lang="en-AU" dirty="0" smtClean="0"/>
              <a:t>The right of the public to know </a:t>
            </a:r>
            <a:r>
              <a:rPr lang="en-AU" dirty="0" err="1" smtClean="0"/>
              <a:t>vs</a:t>
            </a:r>
            <a:r>
              <a:rPr lang="en-AU" dirty="0" smtClean="0"/>
              <a:t> the right to privacy</a:t>
            </a:r>
          </a:p>
          <a:p>
            <a:pPr marL="914400" lvl="1" indent="-514350" algn="just" eaLnBrk="1" hangingPunct="1"/>
            <a:r>
              <a:rPr lang="en-AU" dirty="0" smtClean="0"/>
              <a:t>How to protect governments from massive leaks through disgruntled personnel?</a:t>
            </a:r>
          </a:p>
          <a:p>
            <a:pPr marL="914400" lvl="1" indent="-514350" algn="just" eaLnBrk="1" hangingPunct="1"/>
            <a:r>
              <a:rPr lang="en-AU" dirty="0" smtClean="0"/>
              <a:t>How to protect at the private level (from </a:t>
            </a:r>
            <a:r>
              <a:rPr lang="en-AU" dirty="0" err="1" smtClean="0"/>
              <a:t>Facebook</a:t>
            </a:r>
            <a:r>
              <a:rPr lang="en-AU" dirty="0" smtClean="0"/>
              <a:t> to Smartphone) –confidential, personal and private data?</a:t>
            </a:r>
          </a:p>
          <a:p>
            <a:pPr marL="914400" lvl="1" indent="-514350" algn="just" eaLnBrk="1" hangingPunct="1"/>
            <a:r>
              <a:rPr lang="en-AU" dirty="0" smtClean="0"/>
              <a:t>How to handle the issue in the integrated fashion at the national level?</a:t>
            </a:r>
          </a:p>
          <a:p>
            <a:pPr marL="914400" lvl="1" indent="-514350" algn="just" eaLnBrk="1" hangingPunct="1"/>
            <a:r>
              <a:rPr lang="en-AU" dirty="0" smtClean="0"/>
              <a:t>What international action is needed and appropriate?</a:t>
            </a:r>
          </a:p>
          <a:p>
            <a:pPr marL="914400" lvl="1" indent="-514350" algn="just" eaLnBrk="1" hangingPunct="1"/>
            <a:r>
              <a:rPr lang="en-AU" dirty="0" smtClean="0"/>
              <a:t>If answers are not found urgently, the anarchic reaction to the WikiLeaks drama will transform itself into a permanent and dangerous phenomenon</a:t>
            </a:r>
          </a:p>
          <a:p>
            <a:pPr marL="914400" lvl="1" indent="-514350" algn="just" eaLnBrk="1" hangingPunct="1"/>
            <a:endParaRPr lang="en-AU" dirty="0" smtClean="0"/>
          </a:p>
        </p:txBody>
      </p:sp>
      <p:pic>
        <p:nvPicPr>
          <p:cNvPr id="4" name="Picture 3" descr="wlogo.png"/>
          <p:cNvPicPr>
            <a:picLocks noChangeAspect="1"/>
          </p:cNvPicPr>
          <p:nvPr/>
        </p:nvPicPr>
        <p:blipFill>
          <a:blip r:embed="rId3" cstate="print"/>
          <a:stretch>
            <a:fillRect/>
          </a:stretch>
        </p:blipFill>
        <p:spPr>
          <a:xfrm>
            <a:off x="7696200" y="0"/>
            <a:ext cx="1447800" cy="2438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The response: Public-Private Partnerships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The private sector is reluctant to share sensitive proprietary information with government or its competitors because of risky and less than clear benefits</a:t>
            </a:r>
          </a:p>
          <a:p>
            <a:pPr marL="514350" indent="-514350" algn="just" eaLnBrk="1" hangingPunct="1"/>
            <a:r>
              <a:rPr lang="en-AU" dirty="0" smtClean="0"/>
              <a:t>They fear that sharing information with government may lead to increased regulation</a:t>
            </a:r>
          </a:p>
          <a:p>
            <a:pPr marL="514350" indent="-514350" algn="just" eaLnBrk="1" hangingPunct="1"/>
            <a:r>
              <a:rPr lang="en-AU" dirty="0" smtClean="0"/>
              <a:t>There is a general lack to trust towards law enforcement and private sector fear being caught in investigations and lose production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The response: Public-Private Partnerships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There is a prospect that confidential information shared may be disclosed using acts such as Freedom of Information Act</a:t>
            </a:r>
          </a:p>
          <a:p>
            <a:pPr marL="514350" indent="-514350" algn="just" eaLnBrk="1" hangingPunct="1"/>
            <a:r>
              <a:rPr lang="en-AU" dirty="0" smtClean="0"/>
              <a:t>There is strong sharing culture among private sector without intervention from the government such as white-hate hacker and security research community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Unique attributes to cyber security partnership</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Issues of property in the cyber realm, both intellectual and in asset valuation</a:t>
            </a:r>
          </a:p>
          <a:p>
            <a:pPr marL="514350" indent="-514350" algn="just" eaLnBrk="1" hangingPunct="1"/>
            <a:r>
              <a:rPr lang="en-AU" dirty="0" smtClean="0"/>
              <a:t>Traditional PPC operates under established regulatory structures, such structures do not exist in the cyber domain</a:t>
            </a:r>
          </a:p>
          <a:p>
            <a:pPr marL="514350" indent="-514350" algn="just" eaLnBrk="1" hangingPunct="1"/>
            <a:r>
              <a:rPr lang="en-AU" dirty="0" smtClean="0"/>
              <a:t>The time scale involved in cyber development, incident, response and threat indications are shorter than in traditional PPC</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ChangeArrowheads="1"/>
          </p:cNvSpPr>
          <p:nvPr>
            <p:ph type="title"/>
          </p:nvPr>
        </p:nvSpPr>
        <p:spPr/>
        <p:txBody>
          <a:bodyPr/>
          <a:lstStyle/>
          <a:p>
            <a:pPr eaLnBrk="1" hangingPunct="1"/>
            <a:r>
              <a:rPr lang="en-IE" smtClean="0"/>
              <a:t>Web War One (WW1)</a:t>
            </a:r>
            <a:endParaRPr lang="en-US" smtClean="0"/>
          </a:p>
        </p:txBody>
      </p:sp>
      <p:sp>
        <p:nvSpPr>
          <p:cNvPr id="93187" name="Content Placeholder 13"/>
          <p:cNvSpPr>
            <a:spLocks noGrp="1"/>
          </p:cNvSpPr>
          <p:nvPr>
            <p:ph idx="1"/>
          </p:nvPr>
        </p:nvSpPr>
        <p:spPr>
          <a:xfrm>
            <a:off x="914400" y="2286000"/>
            <a:ext cx="8001000" cy="3810000"/>
          </a:xfrm>
        </p:spPr>
        <p:txBody>
          <a:bodyPr/>
          <a:lstStyle/>
          <a:p>
            <a:r>
              <a:rPr lang="en-IE" smtClean="0"/>
              <a:t>Cyber war is real</a:t>
            </a:r>
          </a:p>
          <a:p>
            <a:r>
              <a:rPr lang="en-IE" smtClean="0"/>
              <a:t>Cyber war happens at the speed of light</a:t>
            </a:r>
          </a:p>
          <a:p>
            <a:r>
              <a:rPr lang="en-IE" smtClean="0"/>
              <a:t>Cyber war is global</a:t>
            </a:r>
          </a:p>
          <a:p>
            <a:r>
              <a:rPr lang="en-IE" smtClean="0"/>
              <a:t>Cyber war skips the battlefield</a:t>
            </a:r>
          </a:p>
          <a:p>
            <a:r>
              <a:rPr lang="en-IE" smtClean="0"/>
              <a:t>Cyber war has begun</a:t>
            </a:r>
          </a:p>
          <a:p>
            <a:pPr marL="1257300" lvl="4" indent="-342900">
              <a:buFont typeface="Wingdings" pitchFamily="2" charset="2"/>
              <a:buNone/>
            </a:pPr>
            <a:r>
              <a:rPr lang="en-IE" sz="1000" i="1" smtClean="0"/>
              <a:t>Source: Cyberwar: Richard Clarke and Robert Knake, Harper and Collins Publishers, 2010</a:t>
            </a:r>
            <a:endParaRPr lang="en-IE" smtClean="0"/>
          </a:p>
          <a:p>
            <a:pPr>
              <a:buFont typeface="Wingdings" pitchFamily="2" charset="2"/>
              <a:buNone/>
            </a:pPr>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pPr>
              <a:buFont typeface="Wingdings" pitchFamily="2" charset="2"/>
              <a:buNone/>
            </a:pPr>
            <a:endParaRPr lang="en-US" smtClean="0"/>
          </a:p>
        </p:txBody>
      </p:sp>
    </p:spTree>
    <p:extLst>
      <p:ext uri="{BB962C8B-B14F-4D97-AF65-F5344CB8AC3E}">
        <p14:creationId xmlns:p14="http://schemas.microsoft.com/office/powerpoint/2010/main" val="9808005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304800"/>
            <a:ext cx="7467600" cy="1550988"/>
          </a:xfrm>
        </p:spPr>
        <p:txBody>
          <a:bodyPr/>
          <a:lstStyle/>
          <a:p>
            <a:pPr eaLnBrk="1" hangingPunct="1"/>
            <a:r>
              <a:rPr kumimoji="1" lang="en-AU" dirty="0" smtClean="0"/>
              <a:t>Essential capabilities for the cyber security partnership to be successful</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Detection: the partnership must define, identify and watch for behaviour concerns</a:t>
            </a:r>
          </a:p>
          <a:p>
            <a:pPr marL="514350" indent="-514350" algn="just" eaLnBrk="1" hangingPunct="1"/>
            <a:r>
              <a:rPr lang="en-AU" dirty="0" smtClean="0"/>
              <a:t>Protection: it must ensure compliance with partnership’s security standards, sanctioning those who fail to comply</a:t>
            </a:r>
          </a:p>
          <a:p>
            <a:pPr marL="514350" indent="-514350" algn="just" eaLnBrk="1" hangingPunct="1"/>
            <a:r>
              <a:rPr lang="en-AU" dirty="0" smtClean="0"/>
              <a:t>Response: which must provide a means to conduct forensic examinations following disruptions, analyse vulnerabilities and effectively attribute attacks to their perpetrators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Essential capabilities for the cyber security partnership to be successful</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Inspection and enforcement of standards upon suppliers and ISPs</a:t>
            </a:r>
          </a:p>
          <a:p>
            <a:pPr marL="514350" indent="-514350" algn="just" eaLnBrk="1" hangingPunct="1"/>
            <a:r>
              <a:rPr lang="en-AU" dirty="0" smtClean="0"/>
              <a:t>The ability to watch networks, search for and analyse future threats, and warn all users before and emergence occurs</a:t>
            </a:r>
          </a:p>
          <a:p>
            <a:pPr marL="514350" indent="-514350" algn="just" eaLnBrk="1" hangingPunct="1"/>
            <a:r>
              <a:rPr lang="en-AU" dirty="0" smtClean="0"/>
              <a:t>The ability to respond to attacks, through warnings and technical fixes, as well as to plan for the recovery of crucial systems after an emergence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Essential capabilities for the cyber security partnership to be successful</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Necessary protection of privacy and free speech, individual rights and business concerns, cognizant of government needs</a:t>
            </a:r>
          </a:p>
          <a:p>
            <a:pPr marL="514350" indent="-514350" algn="just" eaLnBrk="1" hangingPunct="1"/>
            <a:r>
              <a:rPr lang="en-AU" dirty="0" smtClean="0"/>
              <a:t>Mechanisms for international collaboration on cyber security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The Response: International Cooperation</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There are several regional and international cyber security initiatives such as:</a:t>
            </a:r>
          </a:p>
          <a:p>
            <a:pPr marL="914400" lvl="1" indent="-514350" algn="just" eaLnBrk="1" hangingPunct="1"/>
            <a:r>
              <a:rPr lang="en-AU" dirty="0" smtClean="0"/>
              <a:t>Council of Europe’s Convention on Cyber Crime</a:t>
            </a:r>
          </a:p>
          <a:p>
            <a:pPr marL="914400" lvl="1" indent="-514350" algn="just" eaLnBrk="1" hangingPunct="1"/>
            <a:r>
              <a:rPr lang="en-AU" dirty="0" smtClean="0"/>
              <a:t>European Network and Information Security Agency (ENISA)</a:t>
            </a:r>
          </a:p>
          <a:p>
            <a:pPr marL="514350" indent="-514350" algn="just" eaLnBrk="1" hangingPunct="1"/>
            <a:r>
              <a:rPr lang="en-AU" dirty="0" smtClean="0"/>
              <a:t>Protecting cyberspace and the digital infrastructure is a shared responsibility of government, private sector, international organisations and users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Important Cyber Security Questions </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How will we define what constitutes a cyber-attack and what kind of retaliation is realistic, effective and appropriate?</a:t>
            </a:r>
          </a:p>
          <a:p>
            <a:pPr marL="514350" indent="-514350" algn="just" eaLnBrk="1" hangingPunct="1"/>
            <a:r>
              <a:rPr lang="en-AU" dirty="0" smtClean="0"/>
              <a:t>Does this mean that we will have to stay one step ahead of the attacker with constantly evolving and innovative software and hardware? Is this realistic?</a:t>
            </a:r>
          </a:p>
          <a:p>
            <a:pPr marL="514350" indent="-514350" algn="just" eaLnBrk="1" hangingPunct="1"/>
            <a:r>
              <a:rPr lang="en-AU" dirty="0" smtClean="0"/>
              <a:t>How can government and/or militaries hope to be quicker, faster and more agile than the cyber enemy?</a:t>
            </a:r>
          </a:p>
          <a:p>
            <a:pPr marL="514350" indent="-514350" algn="just" eaLnBrk="1" hangingPunct="1"/>
            <a:r>
              <a:rPr lang="en-AU" dirty="0" smtClean="0"/>
              <a:t>Are countries already de-facto in the process of abdicating their responsibility for security of citizens and key business sectors to private cyber-security firms? How can the trend be reversed?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Important Cyber Security Questions </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There is a clear move to fragment the cyberspace for several reasons such as national boundaries and censorship, language etc. Are we moving into an age of internet protectionism? What will this mean?</a:t>
            </a:r>
          </a:p>
          <a:p>
            <a:pPr marL="514350" indent="-514350" algn="just" eaLnBrk="1" hangingPunct="1"/>
            <a:r>
              <a:rPr lang="en-AU" dirty="0" smtClean="0"/>
              <a:t>What about privacy and identity in an age of heightened cyber security? How will increased focus on cyber security affect the web as we know it today? Will cyber security take precedence over freedom?</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Important Cyber Security Questions </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What are the peripheral uses of new technology designed specifically for defence purposes? Have we given enough thought to it? What about its potential use for employers, marketing agencies and others to monitor individuals’ behaviour at work and online? Will privacy exist in the future?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533400"/>
            <a:ext cx="7467600" cy="1322388"/>
          </a:xfrm>
        </p:spPr>
        <p:txBody>
          <a:bodyPr/>
          <a:lstStyle/>
          <a:p>
            <a:pPr eaLnBrk="1" hangingPunct="1"/>
            <a:r>
              <a:rPr kumimoji="1" lang="en-AU" sz="2800" dirty="0"/>
              <a:t>Important Cyber Security Questions </a:t>
            </a:r>
            <a:endParaRPr kumimoji="1" lang="en-AU" sz="2800" dirty="0" smtClean="0"/>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If there is a cyber gap between the US and EU and cyber abyss between the OECD and the developing world, how can cyber failed states be prevented and the South’s ability be improved to meet the security, regulatory, and technical challenges of online security? </a:t>
            </a:r>
          </a:p>
          <a:p>
            <a:pPr marL="514350" indent="-514350" algn="just" eaLnBrk="1" hangingPunct="1"/>
            <a:r>
              <a:rPr lang="en-AU" dirty="0" smtClean="0"/>
              <a:t>How can states detect and respond to the emerging threat of cyber war? Clearly, new forms of private public cooperation are needed. But what forms should they take, how transparent should they be, and how can they be best subjected to parliamentary and democratic control?</a:t>
            </a:r>
          </a:p>
        </p:txBody>
      </p:sp>
    </p:spTree>
    <p:extLst>
      <p:ext uri="{BB962C8B-B14F-4D97-AF65-F5344CB8AC3E}">
        <p14:creationId xmlns:p14="http://schemas.microsoft.com/office/powerpoint/2010/main" val="30584898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533400"/>
            <a:ext cx="7467600" cy="1322388"/>
          </a:xfrm>
        </p:spPr>
        <p:txBody>
          <a:bodyPr/>
          <a:lstStyle/>
          <a:p>
            <a:pPr eaLnBrk="1" hangingPunct="1"/>
            <a:r>
              <a:rPr kumimoji="1" lang="en-AU" sz="2800" dirty="0"/>
              <a:t>Important Cyber Security Questions </a:t>
            </a:r>
            <a:endParaRPr kumimoji="1" lang="en-AU" sz="2800" dirty="0" smtClean="0"/>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What is the responsibility of states regarding attacks by groups and individuals operating on their territory? </a:t>
            </a:r>
          </a:p>
          <a:p>
            <a:pPr marL="514350" indent="-514350" algn="just" eaLnBrk="1" hangingPunct="1"/>
            <a:r>
              <a:rPr lang="en-AU" dirty="0" smtClean="0"/>
              <a:t>How can regulation deal with the international nature of the threat? What international approaches and norms are conceivable and needed? Who should take the lead in this issue? </a:t>
            </a:r>
          </a:p>
          <a:p>
            <a:pPr marL="514350" indent="-514350" algn="just" eaLnBrk="1" hangingPunct="1"/>
            <a:r>
              <a:rPr lang="en-AU" dirty="0" smtClean="0"/>
              <a:t>How to shape, in an open debate, national consensus, strategies, and policy in this area?</a:t>
            </a:r>
          </a:p>
          <a:p>
            <a:pPr marL="514350" indent="-514350" algn="just" eaLnBrk="1" hangingPunct="1"/>
            <a:r>
              <a:rPr lang="en-AU" dirty="0" smtClean="0"/>
              <a:t>Is time on our side? Or is technological change outpacing regulatory efforts and the drive for democratic control? </a:t>
            </a:r>
          </a:p>
        </p:txBody>
      </p:sp>
    </p:spTree>
    <p:extLst>
      <p:ext uri="{BB962C8B-B14F-4D97-AF65-F5344CB8AC3E}">
        <p14:creationId xmlns:p14="http://schemas.microsoft.com/office/powerpoint/2010/main" val="29893930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533400"/>
            <a:ext cx="7467600" cy="1322388"/>
          </a:xfrm>
        </p:spPr>
        <p:txBody>
          <a:bodyPr/>
          <a:lstStyle/>
          <a:p>
            <a:pPr eaLnBrk="1" hangingPunct="1"/>
            <a:r>
              <a:rPr kumimoji="1" lang="en-AU" sz="2800" dirty="0"/>
              <a:t>Important Cyber Security Questions </a:t>
            </a:r>
            <a:endParaRPr kumimoji="1" lang="en-AU" sz="2800" dirty="0" smtClean="0"/>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Is cyber war replacing kinetic energy as the core essence of military power? Are we witnessing a second wave of the revolution in military affairs? Is the face of battle to be changed fundamentally? If so, what will be the implications for the armed forces and the security at large? What will be the implications for intelligence services? For law enforcement agencies?  </a:t>
            </a:r>
          </a:p>
        </p:txBody>
      </p:sp>
    </p:spTree>
    <p:extLst>
      <p:ext uri="{BB962C8B-B14F-4D97-AF65-F5344CB8AC3E}">
        <p14:creationId xmlns:p14="http://schemas.microsoft.com/office/powerpoint/2010/main" val="18552970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Grp="1" noChangeArrowheads="1"/>
          </p:cNvSpPr>
          <p:nvPr>
            <p:ph type="title"/>
          </p:nvPr>
        </p:nvSpPr>
        <p:spPr/>
        <p:txBody>
          <a:bodyPr/>
          <a:lstStyle/>
          <a:p>
            <a:pPr eaLnBrk="1" hangingPunct="1"/>
            <a:r>
              <a:rPr lang="en-IE" smtClean="0"/>
              <a:t>Web War One (WW1)</a:t>
            </a:r>
            <a:endParaRPr lang="en-US" smtClean="0"/>
          </a:p>
        </p:txBody>
      </p:sp>
      <p:sp>
        <p:nvSpPr>
          <p:cNvPr id="90115" name="Content Placeholder 13"/>
          <p:cNvSpPr>
            <a:spLocks noGrp="1"/>
          </p:cNvSpPr>
          <p:nvPr>
            <p:ph idx="1"/>
          </p:nvPr>
        </p:nvSpPr>
        <p:spPr>
          <a:xfrm>
            <a:off x="914400" y="2286000"/>
            <a:ext cx="8001000" cy="3810000"/>
          </a:xfrm>
        </p:spPr>
        <p:txBody>
          <a:bodyPr/>
          <a:lstStyle/>
          <a:p>
            <a:pPr algn="just">
              <a:defRPr/>
            </a:pPr>
            <a:r>
              <a:rPr lang="en-IE" sz="3200" dirty="0" smtClean="0"/>
              <a:t>“…May you live in interesting time”</a:t>
            </a:r>
          </a:p>
          <a:p>
            <a:pPr marL="1257300" lvl="4" indent="-342900" algn="just">
              <a:buFont typeface="Wingdings" pitchFamily="2" charset="2"/>
              <a:buNone/>
              <a:defRPr/>
            </a:pPr>
            <a:r>
              <a:rPr lang="en-IE" sz="1050" i="1" dirty="0" smtClean="0"/>
              <a:t>Source: Chinese proverb</a:t>
            </a:r>
            <a:endParaRPr lang="en-IE" sz="2400" dirty="0" smtClean="0"/>
          </a:p>
          <a:p>
            <a:pPr algn="just">
              <a:defRPr/>
            </a:pPr>
            <a:r>
              <a:rPr lang="en-IE" sz="3200" dirty="0" smtClean="0"/>
              <a:t>“We cannot solve our problems with the same thinking we used when we created them”</a:t>
            </a:r>
          </a:p>
          <a:p>
            <a:pPr marL="1257300" lvl="4" indent="-342900" algn="just">
              <a:buFont typeface="Wingdings" pitchFamily="2" charset="2"/>
              <a:buNone/>
              <a:defRPr/>
            </a:pPr>
            <a:r>
              <a:rPr lang="en-IE" sz="1050" i="1" dirty="0" smtClean="0"/>
              <a:t>Source: Albert Einstein</a:t>
            </a:r>
            <a:endParaRPr lang="en-IE" sz="2400" dirty="0" smtClean="0"/>
          </a:p>
          <a:p>
            <a:pPr>
              <a:buFont typeface="Wingdings" pitchFamily="2" charset="2"/>
              <a:buNone/>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buFont typeface="Wingdings" pitchFamily="2" charset="2"/>
              <a:buNone/>
              <a:defRPr/>
            </a:pPr>
            <a:endParaRPr lang="en-US" dirty="0" smtClean="0"/>
          </a:p>
        </p:txBody>
      </p:sp>
    </p:spTree>
    <p:extLst>
      <p:ext uri="{BB962C8B-B14F-4D97-AF65-F5344CB8AC3E}">
        <p14:creationId xmlns:p14="http://schemas.microsoft.com/office/powerpoint/2010/main" val="34247274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Proposed measures needed for discovering and monitoring cyber threats and risks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Establishing real-time surveillance, monitoring, and early warning capability of attacks, and a capability for sharing critical response information with key stakeholders</a:t>
            </a:r>
          </a:p>
          <a:p>
            <a:pPr marL="514350" indent="-514350" algn="just" eaLnBrk="1" hangingPunct="1"/>
            <a:r>
              <a:rPr lang="en-AU" dirty="0" smtClean="0"/>
              <a:t>Implementing intrusion detection systems using passive sensors to identify when unauthorized users attempt to gain access to networks and IT systems</a:t>
            </a:r>
          </a:p>
          <a:p>
            <a:pPr marL="514350" indent="-514350" algn="just" eaLnBrk="1" hangingPunct="1"/>
            <a:r>
              <a:rPr lang="en-AU" dirty="0" smtClean="0"/>
              <a:t>Strategically addressing identity management, authentication, credential and access management to provide assurance that critical systems are accessed by authorised individuals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Proposed measures needed for discovering and monitoring cyber threats and risks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Developing malicious code detection methods that go beyond simple signature detection for long term detection and analysis</a:t>
            </a:r>
          </a:p>
          <a:p>
            <a:pPr marL="514350" indent="-514350" algn="just" eaLnBrk="1" hangingPunct="1"/>
            <a:r>
              <a:rPr lang="en-AU" dirty="0" smtClean="0"/>
              <a:t>Developing methods for determining the source of malicious behaviour through analysis of network topology and traffic that also work in the presence of IP spoofing</a:t>
            </a:r>
          </a:p>
          <a:p>
            <a:pPr marL="514350" indent="-514350" algn="just" eaLnBrk="1" hangingPunct="1"/>
            <a:r>
              <a:rPr lang="en-AU" dirty="0" smtClean="0"/>
              <a:t>Developing online learning methods for dynamic modelling, for modelling data with skewed class distributions, and feature selection for data with evolving characteristics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Proposed measures needed for countering cyber threats and risks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Achieving a more reliable, resilient and trustworthy digital infrastructure for the future</a:t>
            </a:r>
          </a:p>
          <a:p>
            <a:pPr marL="514350" indent="-514350" algn="just" eaLnBrk="1" hangingPunct="1"/>
            <a:r>
              <a:rPr lang="en-AU" dirty="0" smtClean="0"/>
              <a:t>Developing a cyber security strategy, designed to shape the international environment on issues such as technical standards, acceptable norms, sovereign responsibility and use of force</a:t>
            </a:r>
          </a:p>
          <a:p>
            <a:pPr marL="514350" indent="-514350" algn="just" eaLnBrk="1" hangingPunct="1"/>
            <a:r>
              <a:rPr lang="en-AU" dirty="0" smtClean="0"/>
              <a:t>Carrying out comprehensive assessments of the vulnerabilities of key resources and critical infrastructure, including risk assessments to determine risk posed by particular types of attacks</a:t>
            </a:r>
          </a:p>
          <a:p>
            <a:pPr marL="514350" indent="-514350" algn="just" eaLnBrk="1" hangingPunct="1"/>
            <a:r>
              <a:rPr lang="en-AU" dirty="0" smtClean="0"/>
              <a:t>Developing a comprehensive national plan to deal with these vulnerabilities.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Proposed measures needed for countering cyber threats and risks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Better defining roles, lead-responsibility and accountability of government entities in securing critical national infrastructures, government networks, and IT systems</a:t>
            </a:r>
          </a:p>
          <a:p>
            <a:pPr marL="514350" indent="-514350" algn="just" eaLnBrk="1" hangingPunct="1"/>
            <a:r>
              <a:rPr lang="en-AU" dirty="0" smtClean="0"/>
              <a:t>Making concerted and collaborative research development in cyber and critical infrastructure security a national priority</a:t>
            </a:r>
          </a:p>
          <a:p>
            <a:pPr marL="514350" indent="-514350" algn="just" eaLnBrk="1" hangingPunct="1"/>
            <a:r>
              <a:rPr lang="en-AU" dirty="0" smtClean="0"/>
              <a:t>Establishing working groups charged with conducting annual reviews of research and development initiatives in their sectors, and recommending updates to the priorities based on changes in technology, threats, vulnerabilities, and risk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Proposed measures needed for countering cyber threats and risks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Encouraging the private sector to perform periodic vulnerability assessments of CNI</a:t>
            </a:r>
          </a:p>
          <a:p>
            <a:pPr marL="514350" indent="-514350" algn="just" eaLnBrk="1" hangingPunct="1"/>
            <a:r>
              <a:rPr lang="en-AU" dirty="0" smtClean="0"/>
              <a:t>Conducting performance audits in accordance with generally accepted government auditing standards</a:t>
            </a:r>
          </a:p>
          <a:p>
            <a:pPr marL="514350" indent="-514350" algn="just" eaLnBrk="1" hangingPunct="1"/>
            <a:r>
              <a:rPr lang="en-AU" dirty="0" smtClean="0"/>
              <a:t>Establishing effective coordination and information sharing between public and private sector participants in response to significant cyber incidents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Proposed measures needed to solve the legal challenges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Establishing, reviewing, and modernizing criminal law, procedures for electronic investigations, and policy to ensure the capability exist to prevent, deter, respond to, and prosecute </a:t>
            </a:r>
            <a:r>
              <a:rPr lang="en-AU" dirty="0" err="1" smtClean="0"/>
              <a:t>cybercrime</a:t>
            </a:r>
            <a:endParaRPr lang="en-AU" dirty="0" smtClean="0"/>
          </a:p>
          <a:p>
            <a:pPr marL="514350" indent="-514350" algn="just" eaLnBrk="1" hangingPunct="1"/>
            <a:r>
              <a:rPr lang="en-AU" dirty="0" smtClean="0"/>
              <a:t>Establishing dedicated cyber crime units, electronic forensics, training, and outreach for all who have a role in organising a unified response to cyber incidents and deterring </a:t>
            </a:r>
            <a:r>
              <a:rPr lang="en-AU" dirty="0" err="1" smtClean="0"/>
              <a:t>cybercrime</a:t>
            </a:r>
            <a:r>
              <a:rPr lang="en-AU" dirty="0" smtClean="0"/>
              <a:t>, including the judiciary and the private sector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dirty="0" smtClean="0"/>
              <a:t>Proposed measures needed to solve the legal challenges</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Establishing, reviewing, and updating legal infrastructures related to data protection, privacy, digital signatures, commercial law, e-government, and encryption in close consultation with experts across government and civil society</a:t>
            </a:r>
          </a:p>
          <a:p>
            <a:pPr marL="514350" indent="-514350" algn="just" eaLnBrk="1" hangingPunct="1"/>
            <a:r>
              <a:rPr lang="en-AU" dirty="0" smtClean="0"/>
              <a:t>Reconciling differing national laws concerning investigation and prosecution of </a:t>
            </a:r>
            <a:r>
              <a:rPr lang="en-AU" dirty="0" err="1" smtClean="0"/>
              <a:t>cybercrimes</a:t>
            </a:r>
            <a:r>
              <a:rPr lang="en-AU" dirty="0" smtClean="0"/>
              <a:t>, data protection, preservation, and privacy, and addressing the problem of existing cyber laws of other countries that do not carry enforcement provisions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normAutofit fontScale="90000"/>
          </a:bodyPr>
          <a:lstStyle/>
          <a:p>
            <a:pPr eaLnBrk="1" hangingPunct="1"/>
            <a:r>
              <a:rPr kumimoji="1" lang="en-AU" sz="3200" dirty="0" smtClean="0"/>
              <a:t>Proposed measures needed to create a skilled cyber workforce and public awareness to promote cyber security</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Overcoming the major challenges in attracting, hiring, training, retaining, and effectively managing cyber security and forensics talent, and introducing more attractive career tracks</a:t>
            </a:r>
          </a:p>
          <a:p>
            <a:pPr marL="514350" indent="-514350" algn="just" eaLnBrk="1" hangingPunct="1"/>
            <a:r>
              <a:rPr lang="en-AU" dirty="0" smtClean="0"/>
              <a:t>Reaching agreement on the scope of educational efforts and projects to ensure that adequate cadre of skilled personnel is developed to protect IT systems and redirecting efforts to build a professional cyber workforce for now and future needs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normAutofit fontScale="90000"/>
          </a:bodyPr>
          <a:lstStyle/>
          <a:p>
            <a:pPr eaLnBrk="1" hangingPunct="1"/>
            <a:r>
              <a:rPr kumimoji="1" lang="en-AU" sz="3200" dirty="0" smtClean="0"/>
              <a:t>Proposed measures needed to create a skilled cyber workforce and public awareness to promote cyber security</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Initiating  national public awareness and educational campaign to promote cyber security, to expand support for key education programs, and research and development to ensure the nation’s continued ability to compete in the information age economy</a:t>
            </a:r>
          </a:p>
        </p:txBody>
      </p:sp>
      <p:pic>
        <p:nvPicPr>
          <p:cNvPr id="2" name="Picture 2"/>
          <p:cNvPicPr>
            <a:picLocks noChangeAspect="1" noChangeArrowheads="1"/>
          </p:cNvPicPr>
          <p:nvPr/>
        </p:nvPicPr>
        <p:blipFill>
          <a:blip r:embed="rId3" cstate="print"/>
          <a:srcRect/>
          <a:stretch>
            <a:fillRect/>
          </a:stretch>
        </p:blipFill>
        <p:spPr bwMode="auto">
          <a:xfrm>
            <a:off x="7962900" y="5972175"/>
            <a:ext cx="1181100" cy="885825"/>
          </a:xfrm>
          <a:prstGeom prst="rect">
            <a:avLst/>
          </a:prstGeom>
          <a:noFill/>
          <a:ln w="9525">
            <a:noFill/>
            <a:miter lim="800000"/>
            <a:headEnd/>
            <a:tailEnd/>
          </a:ln>
        </p:spPr>
      </p:pic>
      <p:pic>
        <p:nvPicPr>
          <p:cNvPr id="3" name="Picture 3"/>
          <p:cNvPicPr>
            <a:picLocks noChangeAspect="1" noChangeArrowheads="1"/>
          </p:cNvPicPr>
          <p:nvPr/>
        </p:nvPicPr>
        <p:blipFill>
          <a:blip r:embed="rId4" cstate="print"/>
          <a:srcRect/>
          <a:stretch>
            <a:fillRect/>
          </a:stretch>
        </p:blipFill>
        <p:spPr bwMode="auto">
          <a:xfrm>
            <a:off x="838200" y="5800725"/>
            <a:ext cx="1981200" cy="1057275"/>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3276600" y="5486400"/>
            <a:ext cx="1095375" cy="1371600"/>
          </a:xfrm>
          <a:prstGeom prst="rect">
            <a:avLst/>
          </a:prstGeom>
          <a:noFill/>
          <a:ln w="9525">
            <a:noFill/>
            <a:miter lim="800000"/>
            <a:headEnd/>
            <a:tailEnd/>
          </a:ln>
        </p:spPr>
      </p:pic>
      <p:pic>
        <p:nvPicPr>
          <p:cNvPr id="5125" name="Picture 5"/>
          <p:cNvPicPr>
            <a:picLocks noChangeAspect="1" noChangeArrowheads="1"/>
          </p:cNvPicPr>
          <p:nvPr/>
        </p:nvPicPr>
        <p:blipFill>
          <a:blip r:embed="rId6" cstate="print"/>
          <a:srcRect/>
          <a:stretch>
            <a:fillRect/>
          </a:stretch>
        </p:blipFill>
        <p:spPr bwMode="auto">
          <a:xfrm>
            <a:off x="4800600" y="5486400"/>
            <a:ext cx="914400" cy="1371600"/>
          </a:xfrm>
          <a:prstGeom prst="rect">
            <a:avLst/>
          </a:prstGeom>
          <a:noFill/>
          <a:ln w="9525">
            <a:noFill/>
            <a:miter lim="800000"/>
            <a:headEnd/>
            <a:tailEnd/>
          </a:ln>
        </p:spPr>
      </p:pic>
      <p:pic>
        <p:nvPicPr>
          <p:cNvPr id="5126" name="Picture 6"/>
          <p:cNvPicPr>
            <a:picLocks noChangeAspect="1" noChangeArrowheads="1"/>
          </p:cNvPicPr>
          <p:nvPr/>
        </p:nvPicPr>
        <p:blipFill>
          <a:blip r:embed="rId7" cstate="print"/>
          <a:srcRect/>
          <a:stretch>
            <a:fillRect/>
          </a:stretch>
        </p:blipFill>
        <p:spPr bwMode="auto">
          <a:xfrm>
            <a:off x="6096000" y="6096000"/>
            <a:ext cx="1571625" cy="5715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sz="3200" dirty="0" smtClean="0"/>
              <a:t>The keys for creating an effective Cyber Security Strategy</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Develop a cyber security strategy that clearly articulates strategic objectives, goals and priorities</a:t>
            </a:r>
          </a:p>
          <a:p>
            <a:pPr marL="514350" indent="-514350" algn="just" eaLnBrk="1" hangingPunct="1"/>
            <a:r>
              <a:rPr lang="en-AU" dirty="0" smtClean="0"/>
              <a:t>Establish top-level government responsibility and accountability for leading and overseeing the national cyber security policy</a:t>
            </a:r>
          </a:p>
          <a:p>
            <a:pPr marL="514350" indent="-514350" algn="just" eaLnBrk="1" hangingPunct="1"/>
            <a:r>
              <a:rPr lang="en-AU" dirty="0" smtClean="0"/>
              <a:t>Establish a governance structure for the strategic implementation of cyber security strategy</a:t>
            </a:r>
          </a:p>
          <a:p>
            <a:pPr marL="514350" indent="-514350" algn="just" eaLnBrk="1" hangingPunct="1"/>
            <a:r>
              <a:rPr lang="en-AU" dirty="0" smtClean="0"/>
              <a:t>Publicize and raise awareness about the seriousness of the cyber security problem</a:t>
            </a:r>
          </a:p>
          <a:p>
            <a:pPr marL="514350" indent="-514350" algn="just" eaLnBrk="1" hangingPunct="1"/>
            <a:r>
              <a:rPr lang="en-AU" dirty="0" smtClean="0"/>
              <a:t>Create an accountable, operational cyber security organisation leading the implementation  </a:t>
            </a:r>
          </a:p>
        </p:txBody>
      </p:sp>
      <p:pic>
        <p:nvPicPr>
          <p:cNvPr id="4098" name="Picture 2"/>
          <p:cNvPicPr>
            <a:picLocks noChangeAspect="1" noChangeArrowheads="1"/>
          </p:cNvPicPr>
          <p:nvPr/>
        </p:nvPicPr>
        <p:blipFill>
          <a:blip r:embed="rId3" cstate="print"/>
          <a:srcRect/>
          <a:stretch>
            <a:fillRect/>
          </a:stretch>
        </p:blipFill>
        <p:spPr bwMode="auto">
          <a:xfrm>
            <a:off x="7467600" y="0"/>
            <a:ext cx="1676400" cy="15240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type="title"/>
          </p:nvPr>
        </p:nvSpPr>
        <p:spPr/>
        <p:txBody>
          <a:bodyPr/>
          <a:lstStyle/>
          <a:p>
            <a:pPr eaLnBrk="1" hangingPunct="1"/>
            <a:r>
              <a:rPr lang="en-IE" smtClean="0"/>
              <a:t>Security 2020</a:t>
            </a:r>
            <a:endParaRPr lang="en-US" smtClean="0"/>
          </a:p>
        </p:txBody>
      </p:sp>
      <p:sp>
        <p:nvSpPr>
          <p:cNvPr id="95235" name="Content Placeholder 13"/>
          <p:cNvSpPr>
            <a:spLocks noGrp="1"/>
          </p:cNvSpPr>
          <p:nvPr>
            <p:ph idx="1"/>
          </p:nvPr>
        </p:nvSpPr>
        <p:spPr>
          <a:xfrm>
            <a:off x="914400" y="2286000"/>
            <a:ext cx="8001000" cy="3810000"/>
          </a:xfrm>
        </p:spPr>
        <p:txBody>
          <a:bodyPr>
            <a:normAutofit lnSpcReduction="10000"/>
          </a:bodyPr>
          <a:lstStyle/>
          <a:p>
            <a:r>
              <a:rPr lang="en-IE" sz="2500" smtClean="0"/>
              <a:t>Consumerization – consumer devices will become trendier, cheaper, and more integrated</a:t>
            </a:r>
          </a:p>
          <a:p>
            <a:r>
              <a:rPr lang="en-IE" sz="2500" smtClean="0"/>
              <a:t>Decentralization – increase use of cloud computing</a:t>
            </a:r>
          </a:p>
          <a:p>
            <a:r>
              <a:rPr lang="en-IE" sz="2500" smtClean="0"/>
              <a:t>Deconcetration – special purpose hardware like iPhone</a:t>
            </a:r>
          </a:p>
          <a:p>
            <a:r>
              <a:rPr lang="en-IE" sz="2500" smtClean="0"/>
              <a:t>Decustomerization – get more IT function without any business relationship: free Google, Bing, Social Networking sites etc</a:t>
            </a:r>
          </a:p>
          <a:p>
            <a:pPr marL="1257300" lvl="4" indent="-342900">
              <a:buFont typeface="Wingdings" pitchFamily="2" charset="2"/>
              <a:buNone/>
            </a:pPr>
            <a:r>
              <a:rPr lang="en-IE" sz="1000" i="1" smtClean="0"/>
              <a:t>Source: Security 2020: Reduce Security Risks this decade, Doug Howard and Kevin Prince: Fowarded by security expert Bruce Schneier, 2010</a:t>
            </a:r>
            <a:endParaRPr lang="en-IE" smtClean="0"/>
          </a:p>
          <a:p>
            <a:pPr>
              <a:buFont typeface="Wingdings" pitchFamily="2" charset="2"/>
              <a:buNone/>
            </a:pPr>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pPr>
              <a:buFont typeface="Wingdings" pitchFamily="2" charset="2"/>
              <a:buNone/>
            </a:pPr>
            <a:endParaRPr lang="en-US" smtClean="0"/>
          </a:p>
        </p:txBody>
      </p:sp>
    </p:spTree>
    <p:extLst>
      <p:ext uri="{BB962C8B-B14F-4D97-AF65-F5344CB8AC3E}">
        <p14:creationId xmlns:p14="http://schemas.microsoft.com/office/powerpoint/2010/main" val="30556147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sz="3200" dirty="0" smtClean="0"/>
              <a:t>The keys for creating an effective Cyber Security Strategy</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Bolster public private partnerships through an improved value proposition and use of more incentives</a:t>
            </a:r>
          </a:p>
          <a:p>
            <a:pPr marL="514350" indent="-514350" algn="just" eaLnBrk="1" hangingPunct="1"/>
            <a:r>
              <a:rPr lang="en-AU" dirty="0" smtClean="0"/>
              <a:t>Focus much greater attention on addressing the global aspects of cyberspace</a:t>
            </a:r>
          </a:p>
          <a:p>
            <a:pPr marL="514350" indent="-514350" algn="just" eaLnBrk="1" hangingPunct="1"/>
            <a:r>
              <a:rPr lang="en-AU" dirty="0" smtClean="0"/>
              <a:t>Improve law enforcement efforts on addressing malicious activities in cyberspace</a:t>
            </a:r>
          </a:p>
          <a:p>
            <a:pPr marL="514350" indent="-514350" algn="just" eaLnBrk="1" hangingPunct="1">
              <a:buNone/>
            </a:pPr>
            <a:r>
              <a:rPr lang="en-AU" dirty="0" smtClean="0"/>
              <a:t> </a:t>
            </a:r>
          </a:p>
        </p:txBody>
      </p:sp>
      <p:pic>
        <p:nvPicPr>
          <p:cNvPr id="3074" name="Picture 2"/>
          <p:cNvPicPr>
            <a:picLocks noChangeAspect="1" noChangeArrowheads="1"/>
          </p:cNvPicPr>
          <p:nvPr/>
        </p:nvPicPr>
        <p:blipFill>
          <a:blip r:embed="rId3" cstate="print"/>
          <a:srcRect/>
          <a:stretch>
            <a:fillRect/>
          </a:stretch>
        </p:blipFill>
        <p:spPr bwMode="auto">
          <a:xfrm>
            <a:off x="7667625" y="0"/>
            <a:ext cx="1476375" cy="9906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sz="3200" dirty="0" smtClean="0"/>
              <a:t>The keys for creating an effective Cyber Security Strategy</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Place greater emphasis on cyber security research and development, including consideration of how to better coordinate government and private sector efforts</a:t>
            </a:r>
          </a:p>
          <a:p>
            <a:pPr marL="514350" indent="-514350" algn="just" eaLnBrk="1" hangingPunct="1"/>
            <a:r>
              <a:rPr lang="en-AU" dirty="0" smtClean="0"/>
              <a:t>Increase the cadre of cyber security and forensics professionals</a:t>
            </a:r>
          </a:p>
          <a:p>
            <a:pPr marL="514350" indent="-514350" algn="just" eaLnBrk="1" hangingPunct="1"/>
            <a:r>
              <a:rPr lang="en-AU" dirty="0" smtClean="0"/>
              <a:t>Make the government a model for cyber and CNI security, including using its acquisition function to enhance cyber security aspects of products and services </a:t>
            </a:r>
          </a:p>
        </p:txBody>
      </p:sp>
      <p:pic>
        <p:nvPicPr>
          <p:cNvPr id="2050" name="Picture 2"/>
          <p:cNvPicPr>
            <a:picLocks noChangeAspect="1" noChangeArrowheads="1"/>
          </p:cNvPicPr>
          <p:nvPr/>
        </p:nvPicPr>
        <p:blipFill>
          <a:blip r:embed="rId3" cstate="print"/>
          <a:srcRect/>
          <a:stretch>
            <a:fillRect/>
          </a:stretch>
        </p:blipFill>
        <p:spPr bwMode="auto">
          <a:xfrm>
            <a:off x="7924800" y="0"/>
            <a:ext cx="1219200" cy="9144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sz="3200" dirty="0" smtClean="0"/>
              <a:t>Cyber security</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r>
              <a:rPr lang="en-AU" dirty="0" smtClean="0"/>
              <a:t>Many security programs are based on reactive measures such as software patching, instead of proactive measures that prevent attacks in the first place</a:t>
            </a:r>
          </a:p>
          <a:p>
            <a:pPr marL="514350" indent="-514350" algn="just" eaLnBrk="1" hangingPunct="1"/>
            <a:r>
              <a:rPr lang="en-AU" dirty="0" smtClean="0"/>
              <a:t>Will the internet be there when you really need it? </a:t>
            </a:r>
          </a:p>
          <a:p>
            <a:pPr marL="514350" indent="-514350" algn="just" eaLnBrk="1" hangingPunct="1"/>
            <a:r>
              <a:rPr lang="en-AU" dirty="0" smtClean="0"/>
              <a:t>We are too dependent on the internet and are underestimating risks for the sake of cost, convenience and efficiency</a:t>
            </a:r>
          </a:p>
        </p:txBody>
      </p:sp>
      <p:pic>
        <p:nvPicPr>
          <p:cNvPr id="1026" name="Picture 2"/>
          <p:cNvPicPr>
            <a:picLocks noChangeAspect="1" noChangeArrowheads="1"/>
          </p:cNvPicPr>
          <p:nvPr/>
        </p:nvPicPr>
        <p:blipFill>
          <a:blip r:embed="rId3" cstate="print"/>
          <a:srcRect/>
          <a:stretch>
            <a:fillRect/>
          </a:stretch>
        </p:blipFill>
        <p:spPr bwMode="auto">
          <a:xfrm>
            <a:off x="8258175" y="228600"/>
            <a:ext cx="885825" cy="7715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14400" y="457200"/>
            <a:ext cx="7467600" cy="1398588"/>
          </a:xfrm>
        </p:spPr>
        <p:txBody>
          <a:bodyPr/>
          <a:lstStyle/>
          <a:p>
            <a:pPr eaLnBrk="1" hangingPunct="1"/>
            <a:r>
              <a:rPr kumimoji="1" lang="en-AU" sz="3200" dirty="0" smtClean="0"/>
              <a:t>Cyber security</a:t>
            </a:r>
          </a:p>
        </p:txBody>
      </p:sp>
      <p:sp>
        <p:nvSpPr>
          <p:cNvPr id="5123" name="Rectangle 3"/>
          <p:cNvSpPr>
            <a:spLocks noGrp="1" noChangeArrowheads="1"/>
          </p:cNvSpPr>
          <p:nvPr>
            <p:ph idx="1"/>
          </p:nvPr>
        </p:nvSpPr>
        <p:spPr>
          <a:xfrm>
            <a:off x="762000" y="2362200"/>
            <a:ext cx="7924800" cy="4149725"/>
          </a:xfrm>
        </p:spPr>
        <p:txBody>
          <a:bodyPr>
            <a:normAutofit/>
          </a:bodyPr>
          <a:lstStyle/>
          <a:p>
            <a:pPr marL="514350" indent="-514350" algn="just" eaLnBrk="1" hangingPunct="1"/>
            <a:endParaRPr lang="en-AU" dirty="0" smtClean="0"/>
          </a:p>
        </p:txBody>
      </p:sp>
      <p:pic>
        <p:nvPicPr>
          <p:cNvPr id="1026" name="Picture 2"/>
          <p:cNvPicPr>
            <a:picLocks noChangeAspect="1" noChangeArrowheads="1"/>
          </p:cNvPicPr>
          <p:nvPr/>
        </p:nvPicPr>
        <p:blipFill>
          <a:blip r:embed="rId3" cstate="print"/>
          <a:srcRect/>
          <a:stretch>
            <a:fillRect/>
          </a:stretch>
        </p:blipFill>
        <p:spPr bwMode="auto">
          <a:xfrm>
            <a:off x="8258175" y="228600"/>
            <a:ext cx="885825" cy="771525"/>
          </a:xfrm>
          <a:prstGeom prst="rect">
            <a:avLst/>
          </a:prstGeom>
          <a:noFill/>
          <a:ln w="9525">
            <a:noFill/>
            <a:miter lim="800000"/>
            <a:headEnd/>
            <a:tailEnd/>
          </a:ln>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0"/>
            <a:ext cx="9067799"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70673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type="title"/>
          </p:nvPr>
        </p:nvSpPr>
        <p:spPr/>
        <p:txBody>
          <a:bodyPr/>
          <a:lstStyle/>
          <a:p>
            <a:pPr eaLnBrk="1" hangingPunct="1"/>
            <a:r>
              <a:rPr lang="en-IE" smtClean="0"/>
              <a:t>Vulnerabilities of the Internet</a:t>
            </a:r>
            <a:endParaRPr lang="en-US" smtClean="0"/>
          </a:p>
        </p:txBody>
      </p:sp>
      <p:sp>
        <p:nvSpPr>
          <p:cNvPr id="96259" name="Content Placeholder 13"/>
          <p:cNvSpPr>
            <a:spLocks noGrp="1"/>
          </p:cNvSpPr>
          <p:nvPr>
            <p:ph idx="1"/>
          </p:nvPr>
        </p:nvSpPr>
        <p:spPr>
          <a:xfrm>
            <a:off x="914400" y="2286000"/>
            <a:ext cx="8001000" cy="3810000"/>
          </a:xfrm>
        </p:spPr>
        <p:txBody>
          <a:bodyPr>
            <a:normAutofit fontScale="92500"/>
          </a:bodyPr>
          <a:lstStyle/>
          <a:p>
            <a:r>
              <a:rPr lang="en-IE" sz="2400" smtClean="0"/>
              <a:t>The addressing system that finds out where to go on the internet for a specific address – DNS</a:t>
            </a:r>
          </a:p>
          <a:p>
            <a:r>
              <a:rPr lang="en-IE" sz="2400" smtClean="0"/>
              <a:t>The routing among ISPs, a systems known as the Border Gateway Protocol</a:t>
            </a:r>
          </a:p>
          <a:p>
            <a:r>
              <a:rPr lang="en-IE" sz="2400" smtClean="0"/>
              <a:t>Almost everything that makes it work is open, unencrypted</a:t>
            </a:r>
          </a:p>
          <a:p>
            <a:r>
              <a:rPr lang="en-IE" sz="2400" smtClean="0"/>
              <a:t>Its ability to propagate intentionally malicious traffic designed to attack computers</a:t>
            </a:r>
          </a:p>
          <a:p>
            <a:r>
              <a:rPr lang="en-IE" sz="2400" smtClean="0"/>
              <a:t>It is one big network with a decentralised design</a:t>
            </a:r>
          </a:p>
          <a:p>
            <a:pPr lvl="2">
              <a:buFont typeface="Wingdings" pitchFamily="2" charset="2"/>
              <a:buNone/>
            </a:pPr>
            <a:r>
              <a:rPr lang="en-IE" sz="1000" i="1" smtClean="0"/>
              <a:t>Source: Cyberwar: Richard Clarke and Robert Knake, Harper and Collins Publishers, 2010</a:t>
            </a:r>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endParaRPr lang="en-IE" smtClean="0"/>
          </a:p>
          <a:p>
            <a:pPr>
              <a:buFont typeface="Wingdings" pitchFamily="2" charset="2"/>
              <a:buNone/>
            </a:pPr>
            <a:endParaRPr lang="en-US" smtClean="0"/>
          </a:p>
        </p:txBody>
      </p:sp>
    </p:spTree>
    <p:extLst>
      <p:ext uri="{BB962C8B-B14F-4D97-AF65-F5344CB8AC3E}">
        <p14:creationId xmlns:p14="http://schemas.microsoft.com/office/powerpoint/2010/main" val="35226621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Title 1"/>
          <p:cNvSpPr>
            <a:spLocks noGrp="1"/>
          </p:cNvSpPr>
          <p:nvPr>
            <p:ph type="title"/>
          </p:nvPr>
        </p:nvSpPr>
        <p:spPr/>
        <p:txBody>
          <a:bodyPr/>
          <a:lstStyle/>
          <a:p>
            <a:endParaRPr lang="en-IE" dirty="0" smtClean="0"/>
          </a:p>
        </p:txBody>
      </p:sp>
      <p:sp>
        <p:nvSpPr>
          <p:cNvPr id="96259" name="Content Placeholder 13"/>
          <p:cNvSpPr>
            <a:spLocks noGrp="1"/>
          </p:cNvSpPr>
          <p:nvPr>
            <p:ph idx="1"/>
          </p:nvPr>
        </p:nvSpPr>
        <p:spPr>
          <a:xfrm>
            <a:off x="914400" y="2286000"/>
            <a:ext cx="8001000" cy="3810000"/>
          </a:xfrm>
        </p:spPr>
        <p:txBody>
          <a:bodyPr/>
          <a:lstStyle/>
          <a:p>
            <a:pPr marL="0" indent="0">
              <a:buFont typeface="Wingdings" pitchFamily="2" charset="2"/>
              <a:buNone/>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defRPr/>
            </a:pPr>
            <a:endParaRPr lang="en-IE" dirty="0" smtClean="0"/>
          </a:p>
          <a:p>
            <a:pPr>
              <a:buFont typeface="Wingdings" pitchFamily="2" charset="2"/>
              <a:buNone/>
              <a:defRPr/>
            </a:pPr>
            <a:endParaRPr lang="en-US" dirty="0" smtClean="0"/>
          </a:p>
        </p:txBody>
      </p:sp>
      <p:pic>
        <p:nvPicPr>
          <p:cNvPr id="972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8991600" cy="67818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4D664D"/>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40759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Mesh</Template>
  <TotalTime>5613</TotalTime>
  <Words>4297</Words>
  <Application>Microsoft Macintosh PowerPoint</Application>
  <PresentationFormat>On-screen Show (4:3)</PresentationFormat>
  <Paragraphs>873</Paragraphs>
  <Slides>73</Slides>
  <Notes>64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Century Gothic</vt:lpstr>
      <vt:lpstr>Times New Roman</vt:lpstr>
      <vt:lpstr>Wingdings</vt:lpstr>
      <vt:lpstr>Mesh</vt:lpstr>
      <vt:lpstr>Cyber Security: The Road Ahead</vt:lpstr>
      <vt:lpstr>Agenda</vt:lpstr>
      <vt:lpstr>Security Statistics</vt:lpstr>
      <vt:lpstr>Security Books you may want to read …</vt:lpstr>
      <vt:lpstr>Web War One (WW1)</vt:lpstr>
      <vt:lpstr>Web War One (WW1)</vt:lpstr>
      <vt:lpstr>Security 2020</vt:lpstr>
      <vt:lpstr>Vulnerabilities of the Internet</vt:lpstr>
      <vt:lpstr>PowerPoint Presentation</vt:lpstr>
      <vt:lpstr>PowerPoint Presentation</vt:lpstr>
      <vt:lpstr>Cyber Security </vt:lpstr>
      <vt:lpstr>Cyber Security</vt:lpstr>
      <vt:lpstr>Cyberspace </vt:lpstr>
      <vt:lpstr>Next Generation Mars Science Laboratory rover</vt:lpstr>
      <vt:lpstr>The Issues: Cyberspace </vt:lpstr>
      <vt:lpstr>The Issues: Cyberspace </vt:lpstr>
      <vt:lpstr>The Issues: Cyberspace </vt:lpstr>
      <vt:lpstr>Cyber crime</vt:lpstr>
      <vt:lpstr>Cyber crime</vt:lpstr>
      <vt:lpstr>Cyber crime</vt:lpstr>
      <vt:lpstr>Why Cyber crime will increase in the future?</vt:lpstr>
      <vt:lpstr>Trends in cyber crime demand a much more serious response</vt:lpstr>
      <vt:lpstr>Trends in cyber crime demand a much more serious response</vt:lpstr>
      <vt:lpstr>The strategic challenges</vt:lpstr>
      <vt:lpstr>The strategic challenges</vt:lpstr>
      <vt:lpstr>The strategic challenges</vt:lpstr>
      <vt:lpstr>Why we have not acted to solve Cybersecurity problems?</vt:lpstr>
      <vt:lpstr>Why we have not acted to solve Cybersecurity problems?</vt:lpstr>
      <vt:lpstr>Key Players: Government</vt:lpstr>
      <vt:lpstr>Key Players: Legislative Bodies</vt:lpstr>
      <vt:lpstr>Key Players: Legislative Bodies</vt:lpstr>
      <vt:lpstr>Key Players: Armed Forces</vt:lpstr>
      <vt:lpstr>Key Players: Armed Forces</vt:lpstr>
      <vt:lpstr>Key Players: Armed Forces</vt:lpstr>
      <vt:lpstr>Key Players: Law Enforcement</vt:lpstr>
      <vt:lpstr>Key Players: Law Enforcement</vt:lpstr>
      <vt:lpstr>Key Players: Judges and Prosecutors</vt:lpstr>
      <vt:lpstr>Key Players: End User</vt:lpstr>
      <vt:lpstr>Key Players: Private Sector</vt:lpstr>
      <vt:lpstr>Key Players: Private Sector</vt:lpstr>
      <vt:lpstr>Key Players: IT sector</vt:lpstr>
      <vt:lpstr>Key Players: Banks and Financial Services</vt:lpstr>
      <vt:lpstr>Key Players: Banks and Financial Services</vt:lpstr>
      <vt:lpstr>Key Players: Critical National Infrastructure</vt:lpstr>
      <vt:lpstr>Key Players: WikiLeaks</vt:lpstr>
      <vt:lpstr>Key Players: WikiLeaks</vt:lpstr>
      <vt:lpstr>The response: Public-Private Partnerships</vt:lpstr>
      <vt:lpstr>The response: Public-Private Partnerships</vt:lpstr>
      <vt:lpstr>Unique attributes to cyber security partnership</vt:lpstr>
      <vt:lpstr>Essential capabilities for the cyber security partnership to be successful</vt:lpstr>
      <vt:lpstr>Essential capabilities for the cyber security partnership to be successful</vt:lpstr>
      <vt:lpstr>Essential capabilities for the cyber security partnership to be successful</vt:lpstr>
      <vt:lpstr>The Response: International Cooperation</vt:lpstr>
      <vt:lpstr>Important Cyber Security Questions </vt:lpstr>
      <vt:lpstr>Important Cyber Security Questions </vt:lpstr>
      <vt:lpstr>Important Cyber Security Questions </vt:lpstr>
      <vt:lpstr>Important Cyber Security Questions </vt:lpstr>
      <vt:lpstr>Important Cyber Security Questions </vt:lpstr>
      <vt:lpstr>Important Cyber Security Questions </vt:lpstr>
      <vt:lpstr>Proposed measures needed for discovering and monitoring cyber threats and risks</vt:lpstr>
      <vt:lpstr>Proposed measures needed for discovering and monitoring cyber threats and risks</vt:lpstr>
      <vt:lpstr>Proposed measures needed for countering cyber threats and risks</vt:lpstr>
      <vt:lpstr>Proposed measures needed for countering cyber threats and risks</vt:lpstr>
      <vt:lpstr>Proposed measures needed for countering cyber threats and risks</vt:lpstr>
      <vt:lpstr>Proposed measures needed to solve the legal challenges</vt:lpstr>
      <vt:lpstr>Proposed measures needed to solve the legal challenges</vt:lpstr>
      <vt:lpstr>Proposed measures needed to create a skilled cyber workforce and public awareness to promote cyber security</vt:lpstr>
      <vt:lpstr>Proposed measures needed to create a skilled cyber workforce and public awareness to promote cyber security</vt:lpstr>
      <vt:lpstr>The keys for creating an effective Cyber Security Strategy</vt:lpstr>
      <vt:lpstr>The keys for creating an effective Cyber Security Strategy</vt:lpstr>
      <vt:lpstr>The keys for creating an effective Cyber Security Strategy</vt:lpstr>
      <vt:lpstr>Cyber security</vt:lpstr>
      <vt:lpstr>Cyber security</vt:lpstr>
    </vt:vector>
  </TitlesOfParts>
  <Company>DIT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Presentation</dc:title>
  <dc:creator>Dr. F.J. Mtenzi</dc:creator>
  <cp:lastModifiedBy>Bojan</cp:lastModifiedBy>
  <cp:revision>368</cp:revision>
  <dcterms:created xsi:type="dcterms:W3CDTF">2001-12-11T23:34:17Z</dcterms:created>
  <dcterms:modified xsi:type="dcterms:W3CDTF">2019-03-05T15:01:56Z</dcterms:modified>
</cp:coreProperties>
</file>