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8"/>
  </p:notesMasterIdLst>
  <p:sldIdLst>
    <p:sldId id="288" r:id="rId2"/>
    <p:sldId id="430" r:id="rId3"/>
    <p:sldId id="431" r:id="rId4"/>
    <p:sldId id="432" r:id="rId5"/>
    <p:sldId id="433" r:id="rId6"/>
    <p:sldId id="434" r:id="rId7"/>
    <p:sldId id="435" r:id="rId8"/>
    <p:sldId id="436" r:id="rId9"/>
    <p:sldId id="437" r:id="rId10"/>
    <p:sldId id="438" r:id="rId11"/>
    <p:sldId id="439" r:id="rId12"/>
    <p:sldId id="440" r:id="rId13"/>
    <p:sldId id="441" r:id="rId14"/>
    <p:sldId id="442" r:id="rId15"/>
    <p:sldId id="443" r:id="rId16"/>
    <p:sldId id="446" r:id="rId17"/>
    <p:sldId id="447" r:id="rId18"/>
    <p:sldId id="448" r:id="rId19"/>
    <p:sldId id="449" r:id="rId20"/>
    <p:sldId id="450" r:id="rId21"/>
    <p:sldId id="451" r:id="rId22"/>
    <p:sldId id="452" r:id="rId23"/>
    <p:sldId id="453" r:id="rId24"/>
    <p:sldId id="454" r:id="rId25"/>
    <p:sldId id="455" r:id="rId26"/>
    <p:sldId id="456" r:id="rId27"/>
    <p:sldId id="457" r:id="rId28"/>
    <p:sldId id="458" r:id="rId29"/>
    <p:sldId id="459" r:id="rId30"/>
    <p:sldId id="460" r:id="rId31"/>
    <p:sldId id="461" r:id="rId32"/>
    <p:sldId id="462" r:id="rId33"/>
    <p:sldId id="463" r:id="rId34"/>
    <p:sldId id="464" r:id="rId35"/>
    <p:sldId id="465" r:id="rId36"/>
    <p:sldId id="466" r:id="rId37"/>
    <p:sldId id="467" r:id="rId38"/>
    <p:sldId id="468" r:id="rId39"/>
    <p:sldId id="469" r:id="rId40"/>
    <p:sldId id="470" r:id="rId41"/>
    <p:sldId id="471" r:id="rId42"/>
    <p:sldId id="472" r:id="rId43"/>
    <p:sldId id="473" r:id="rId44"/>
    <p:sldId id="474" r:id="rId45"/>
    <p:sldId id="475" r:id="rId46"/>
    <p:sldId id="476" r:id="rId47"/>
    <p:sldId id="477" r:id="rId48"/>
    <p:sldId id="478" r:id="rId49"/>
    <p:sldId id="479" r:id="rId50"/>
    <p:sldId id="480" r:id="rId51"/>
    <p:sldId id="481" r:id="rId52"/>
    <p:sldId id="482" r:id="rId53"/>
    <p:sldId id="483" r:id="rId54"/>
    <p:sldId id="484" r:id="rId55"/>
    <p:sldId id="485" r:id="rId56"/>
    <p:sldId id="444" r:id="rId5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accent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accent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accent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accent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66FF"/>
    <a:srgbClr val="33CC33"/>
    <a:srgbClr val="FF6600"/>
    <a:srgbClr val="FF3399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20" autoAdjust="0"/>
    <p:restoredTop sz="79274" autoAdjust="0"/>
  </p:normalViewPr>
  <p:slideViewPr>
    <p:cSldViewPr>
      <p:cViewPr>
        <p:scale>
          <a:sx n="100" d="100"/>
          <a:sy n="100" d="100"/>
        </p:scale>
        <p:origin x="176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6C5E691F-4323-43AC-AA77-0E64A351A9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873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5E691F-4323-43AC-AA77-0E64A351A94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78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24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234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25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70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26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961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27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40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28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187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29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312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30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074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31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6899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32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6630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33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843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16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142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34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2196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35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3086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36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7156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37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9898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38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4597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39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9228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40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4504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41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3507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42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8784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43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212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17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4472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44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4836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45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6514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46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99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47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0835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48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3968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49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3862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50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30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51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3329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52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446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18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848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19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971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20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049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21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41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22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418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23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603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en-GB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en-GB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17F9AC2B-8393-437F-8FCB-72E231E512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68A76-3466-4986-B0C8-EB3374C840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5CA78-C657-4525-A220-3656FBD82E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2362200"/>
            <a:ext cx="8001000" cy="3733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60A64-9296-4149-A42B-070F67C7E6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FA5E8-AE60-4DC5-B911-5E0A1F9534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7821A-A390-43D3-8300-32A469CE6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7E52A-187A-4746-89C5-1A6644E20E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378758-D2CA-4788-A992-5DDB2F26ED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52544-4A72-4063-8C5F-3733AA9E31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93AD5-3C18-414F-85F1-5F1F20FD11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1A79E-9339-4F35-8935-0C256665CF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2BBD3-5F58-441D-BB58-CB6DF52038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en-GB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2600" b="1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68F819A5-DB57-4763-8D67-71C182368C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3" name="Group 11"/>
          <p:cNvGrpSpPr>
            <a:grpSpLocks/>
          </p:cNvGrpSpPr>
          <p:nvPr/>
        </p:nvGrpSpPr>
        <p:grpSpPr bwMode="auto">
          <a:xfrm>
            <a:off x="228600" y="1981200"/>
            <a:ext cx="7391400" cy="319088"/>
            <a:chOff x="144" y="1248"/>
            <a:chExt cx="4656" cy="201"/>
          </a:xfrm>
        </p:grpSpPr>
        <p:sp>
          <p:nvSpPr>
            <p:cNvPr id="3084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85" name="AutoShape 13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4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4" Type="http://schemas.openxmlformats.org/officeDocument/2006/relationships/image" Target="../media/image25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5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7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8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9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0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1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Social_engineering_(security)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36625" y="1546225"/>
            <a:ext cx="7772400" cy="889000"/>
          </a:xfrm>
        </p:spPr>
        <p:txBody>
          <a:bodyPr/>
          <a:lstStyle/>
          <a:p>
            <a:pPr eaLnBrk="1" hangingPunct="1"/>
            <a:r>
              <a:rPr lang="en-US" dirty="0" smtClean="0"/>
              <a:t>Social Engineering – The Art of Human Hacking </a:t>
            </a:r>
            <a:endParaRPr lang="en-GB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Dr. Fred Mtenzi</a:t>
            </a:r>
            <a:endParaRPr lang="en-GB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2743200" cy="408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4402832" cy="1143000"/>
          </a:xfrm>
        </p:spPr>
        <p:txBody>
          <a:bodyPr/>
          <a:lstStyle/>
          <a:p>
            <a:r>
              <a:rPr lang="en-GB" dirty="0" smtClean="0"/>
              <a:t>Pretexting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62200"/>
            <a:ext cx="8001000" cy="3962400"/>
          </a:xfrm>
        </p:spPr>
        <p:txBody>
          <a:bodyPr/>
          <a:lstStyle/>
          <a:p>
            <a:r>
              <a:rPr lang="en-GB" sz="3200" dirty="0" smtClean="0"/>
              <a:t>Created scenario to persuade target to release information</a:t>
            </a:r>
          </a:p>
          <a:p>
            <a:r>
              <a:rPr lang="en-GB" sz="3200" dirty="0" smtClean="0"/>
              <a:t>Research</a:t>
            </a:r>
          </a:p>
          <a:p>
            <a:r>
              <a:rPr lang="en-GB" sz="3200" dirty="0" smtClean="0"/>
              <a:t>Gathering information in advance about victim</a:t>
            </a:r>
          </a:p>
          <a:p>
            <a:r>
              <a:rPr lang="en-GB" sz="3200" dirty="0" smtClean="0"/>
              <a:t>Build the trust</a:t>
            </a:r>
          </a:p>
          <a:p>
            <a:r>
              <a:rPr lang="en-GB" sz="3200" dirty="0" smtClean="0"/>
              <a:t>Rely on personal past experience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Quid pro quo</a:t>
            </a:r>
            <a:endParaRPr lang="ru-RU" dirty="0"/>
          </a:p>
        </p:txBody>
      </p:sp>
      <p:pic>
        <p:nvPicPr>
          <p:cNvPr id="9218" name="Picture 2" descr="http://images.clipartof.com/small/91293-Royalty-Free-RF-Clipart-Illustration-Of-3d-Blanco-Men-Exchanging-Services-Or-Cooperat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5822" y="0"/>
            <a:ext cx="3638178" cy="4248151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62200"/>
            <a:ext cx="6995120" cy="4495800"/>
          </a:xfrm>
        </p:spPr>
        <p:txBody>
          <a:bodyPr>
            <a:normAutofit fontScale="92500"/>
          </a:bodyPr>
          <a:lstStyle/>
          <a:p>
            <a:r>
              <a:rPr lang="en-GB" sz="3200" dirty="0" smtClean="0"/>
              <a:t>From Latin </a:t>
            </a:r>
            <a:endParaRPr lang="et-EE" sz="3200" dirty="0" smtClean="0"/>
          </a:p>
          <a:p>
            <a:pPr>
              <a:buNone/>
            </a:pPr>
            <a:r>
              <a:rPr lang="en-GB" sz="3200" dirty="0" smtClean="0"/>
              <a:t>“what for what”</a:t>
            </a:r>
          </a:p>
          <a:p>
            <a:r>
              <a:rPr lang="en-GB" sz="3200" dirty="0" smtClean="0"/>
              <a:t>Indicates exchanges</a:t>
            </a:r>
          </a:p>
          <a:p>
            <a:r>
              <a:rPr lang="en-GB" sz="3200" dirty="0" smtClean="0"/>
              <a:t>“Something for</a:t>
            </a:r>
            <a:endParaRPr lang="et-EE" sz="3200" dirty="0" smtClean="0"/>
          </a:p>
          <a:p>
            <a:pPr>
              <a:buNone/>
            </a:pPr>
            <a:r>
              <a:rPr lang="en-GB" sz="3200" dirty="0" smtClean="0"/>
              <a:t> something” </a:t>
            </a:r>
            <a:endParaRPr lang="et-EE" sz="3200" dirty="0" smtClean="0"/>
          </a:p>
          <a:p>
            <a:pPr>
              <a:buNone/>
            </a:pPr>
            <a:r>
              <a:rPr lang="en-GB" sz="3200" dirty="0" smtClean="0"/>
              <a:t>in social engineering</a:t>
            </a:r>
          </a:p>
          <a:p>
            <a:r>
              <a:rPr lang="en-GB" sz="3200" dirty="0" smtClean="0"/>
              <a:t>Can </a:t>
            </a:r>
            <a:r>
              <a:rPr lang="et-EE" sz="3200" dirty="0" smtClean="0"/>
              <a:t>exchange</a:t>
            </a:r>
            <a:r>
              <a:rPr lang="en-GB" sz="3200" dirty="0" smtClean="0"/>
              <a:t> a password for </a:t>
            </a:r>
            <a:r>
              <a:rPr lang="et-EE" sz="3200" dirty="0" smtClean="0"/>
              <a:t>a </a:t>
            </a:r>
            <a:r>
              <a:rPr lang="en-GB" sz="3200" dirty="0" smtClean="0"/>
              <a:t>pen</a:t>
            </a:r>
          </a:p>
          <a:p>
            <a:pPr>
              <a:buNone/>
            </a:pPr>
            <a:r>
              <a:rPr lang="et-EE" dirty="0" smtClean="0"/>
              <a:t>In survay, for instance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Phishing</a:t>
            </a:r>
            <a:endParaRPr lang="ru-RU" dirty="0"/>
          </a:p>
        </p:txBody>
      </p:sp>
      <p:pic>
        <p:nvPicPr>
          <p:cNvPr id="8194" name="Picture 2" descr="http://4.bp.blogspot.com/-hCEBgV3wpkY/TZn_d7EtMzI/AAAAAAAAAb4/LOLr3TtY5Po/s1600/phish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1624" y="3401616"/>
            <a:ext cx="3392376" cy="3456384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6419056" cy="4411872"/>
          </a:xfrm>
        </p:spPr>
        <p:txBody>
          <a:bodyPr/>
          <a:lstStyle/>
          <a:p>
            <a:r>
              <a:rPr lang="en-GB" sz="3200" dirty="0" smtClean="0"/>
              <a:t>Method of fraudulently obtaining private information</a:t>
            </a:r>
          </a:p>
          <a:p>
            <a:r>
              <a:rPr lang="en-GB" sz="3200" dirty="0" smtClean="0"/>
              <a:t>E-mail with verification</a:t>
            </a:r>
          </a:p>
          <a:p>
            <a:r>
              <a:rPr lang="en-GB" sz="3200" dirty="0" smtClean="0"/>
              <a:t>Link to the fake </a:t>
            </a:r>
            <a:endParaRPr lang="et-EE" sz="3200" dirty="0" smtClean="0"/>
          </a:p>
          <a:p>
            <a:pPr>
              <a:buNone/>
            </a:pPr>
            <a:r>
              <a:rPr lang="et-EE" sz="3200" dirty="0" smtClean="0"/>
              <a:t>  </a:t>
            </a:r>
            <a:r>
              <a:rPr lang="en-GB" sz="3200" dirty="0" smtClean="0"/>
              <a:t>web-page which </a:t>
            </a:r>
            <a:endParaRPr lang="et-EE" sz="3200" dirty="0" smtClean="0"/>
          </a:p>
          <a:p>
            <a:pPr>
              <a:buNone/>
            </a:pPr>
            <a:r>
              <a:rPr lang="et-EE" sz="3200" dirty="0" smtClean="0"/>
              <a:t>  </a:t>
            </a:r>
            <a:r>
              <a:rPr lang="en-GB" sz="3200" dirty="0" smtClean="0"/>
              <a:t>look like real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Baiting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239000" cy="3403760"/>
          </a:xfrm>
        </p:spPr>
        <p:txBody>
          <a:bodyPr/>
          <a:lstStyle/>
          <a:p>
            <a:r>
              <a:rPr lang="en-GB" dirty="0" smtClean="0"/>
              <a:t>Leaving some CD</a:t>
            </a:r>
            <a:r>
              <a:rPr lang="ru-RU" dirty="0" smtClean="0"/>
              <a:t>/</a:t>
            </a:r>
            <a:r>
              <a:rPr lang="et-EE" dirty="0" smtClean="0"/>
              <a:t>DVD</a:t>
            </a:r>
            <a:r>
              <a:rPr lang="ru-RU" dirty="0" smtClean="0"/>
              <a:t>/</a:t>
            </a:r>
            <a:r>
              <a:rPr lang="et-EE" dirty="0" smtClean="0"/>
              <a:t>USB with malicious program wher</a:t>
            </a:r>
            <a:r>
              <a:rPr lang="en-GB" dirty="0" smtClean="0"/>
              <a:t>e</a:t>
            </a:r>
            <a:r>
              <a:rPr lang="et-EE" dirty="0" smtClean="0"/>
              <a:t> it will be</a:t>
            </a:r>
            <a:r>
              <a:rPr lang="en-GB" dirty="0" smtClean="0"/>
              <a:t> definitely found</a:t>
            </a:r>
          </a:p>
          <a:p>
            <a:r>
              <a:rPr lang="en-GB" dirty="0" smtClean="0"/>
              <a:t>Have name like “salary from the last month”</a:t>
            </a:r>
          </a:p>
          <a:p>
            <a:r>
              <a:rPr lang="en-GB" dirty="0" smtClean="0"/>
              <a:t>Curious employee will run it to see the context</a:t>
            </a:r>
          </a:p>
          <a:p>
            <a:r>
              <a:rPr lang="en-GB" dirty="0" smtClean="0"/>
              <a:t>Access will be given by 3</a:t>
            </a:r>
            <a:r>
              <a:rPr lang="en-GB" baseline="30000" dirty="0" smtClean="0"/>
              <a:t>rd</a:t>
            </a:r>
            <a:r>
              <a:rPr lang="en-GB" dirty="0" smtClean="0"/>
              <a:t> parties even without knowing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ru-RU" dirty="0"/>
          </a:p>
        </p:txBody>
      </p:sp>
      <p:pic>
        <p:nvPicPr>
          <p:cNvPr id="7170" name="Picture 2" descr="http://gfx.cdmediaworld.com/c/tdk_cd-rcf74ea_ritek_bac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6382" y="0"/>
            <a:ext cx="2807618" cy="21849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Summary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6000"/>
            <a:ext cx="7239000" cy="4339864"/>
          </a:xfrm>
        </p:spPr>
        <p:txBody>
          <a:bodyPr/>
          <a:lstStyle/>
          <a:p>
            <a:r>
              <a:rPr lang="et-EE" dirty="0" smtClean="0"/>
              <a:t>We try to secure our system, to find all the vulnerabilities, to mitigate the risks but</a:t>
            </a:r>
          </a:p>
          <a:p>
            <a:pPr>
              <a:buNone/>
            </a:pPr>
            <a:r>
              <a:rPr lang="et-EE" dirty="0" smtClean="0"/>
              <a:t>   THE WEAKEST LINK in ANY system is PERSON</a:t>
            </a:r>
          </a:p>
          <a:p>
            <a:r>
              <a:rPr lang="et-EE" dirty="0" smtClean="0"/>
              <a:t>Social engineering is based of human desision making</a:t>
            </a:r>
          </a:p>
          <a:p>
            <a:r>
              <a:rPr lang="et-EE" dirty="0" smtClean="0"/>
              <a:t>There are several types pretexting, phishing, vishing, baithing and so on</a:t>
            </a:r>
          </a:p>
          <a:p>
            <a:r>
              <a:rPr lang="et-EE" dirty="0" smtClean="0"/>
              <a:t>Collecting information about the victim will bring closer to the success</a:t>
            </a:r>
          </a:p>
          <a:p>
            <a:pPr>
              <a:buNone/>
            </a:pPr>
            <a:endParaRPr lang="et-EE" dirty="0" smtClean="0"/>
          </a:p>
          <a:p>
            <a:pPr>
              <a:buNone/>
            </a:pPr>
            <a:endParaRPr lang="et-EE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Conclusion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62200"/>
            <a:ext cx="8001000" cy="4419600"/>
          </a:xfrm>
        </p:spPr>
        <p:txBody>
          <a:bodyPr>
            <a:normAutofit lnSpcReduction="10000"/>
          </a:bodyPr>
          <a:lstStyle/>
          <a:p>
            <a:r>
              <a:rPr lang="et-EE" dirty="0" smtClean="0"/>
              <a:t>We should educate people more that they should not easily trust others</a:t>
            </a:r>
          </a:p>
          <a:p>
            <a:r>
              <a:rPr lang="et-EE" dirty="0" smtClean="0"/>
              <a:t>Password should be hard enou</a:t>
            </a:r>
            <a:r>
              <a:rPr lang="en-IE" dirty="0" smtClean="0"/>
              <a:t>g</a:t>
            </a:r>
            <a:r>
              <a:rPr lang="et-EE" dirty="0" smtClean="0"/>
              <a:t>h and hardly guessible</a:t>
            </a:r>
          </a:p>
          <a:p>
            <a:r>
              <a:rPr lang="et-EE" dirty="0" smtClean="0"/>
              <a:t>No secret question like “mothers surname or pet name” should </a:t>
            </a:r>
            <a:r>
              <a:rPr lang="et-EE" dirty="0" err="1" smtClean="0"/>
              <a:t>be</a:t>
            </a:r>
            <a:r>
              <a:rPr lang="et-EE" dirty="0" smtClean="0"/>
              <a:t> </a:t>
            </a:r>
            <a:r>
              <a:rPr lang="et-EE" dirty="0" err="1" smtClean="0"/>
              <a:t>used</a:t>
            </a:r>
            <a:endParaRPr lang="et-EE" dirty="0" smtClean="0"/>
          </a:p>
          <a:p>
            <a:r>
              <a:rPr lang="et-EE" dirty="0" smtClean="0"/>
              <a:t>Check all the time the information which you get, if it is needed to call to the bank, use the phone number you have, not the one which is provided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400" dirty="0" smtClean="0"/>
              <a:t>Background &amp; History (1)</a:t>
            </a:r>
            <a:endParaRPr lang="en-US" sz="3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2286000"/>
            <a:ext cx="7772400" cy="4495800"/>
          </a:xfrm>
        </p:spPr>
        <p:txBody>
          <a:bodyPr>
            <a:normAutofit fontScale="92500"/>
          </a:bodyPr>
          <a:lstStyle/>
          <a:p>
            <a:r>
              <a:rPr lang="en-US" sz="2100" dirty="0" smtClean="0"/>
              <a:t>Trojan Horse</a:t>
            </a:r>
          </a:p>
          <a:p>
            <a:pPr lvl="1"/>
            <a:r>
              <a:rPr lang="en-US" sz="2100" dirty="0" smtClean="0"/>
              <a:t>Trojan War </a:t>
            </a:r>
          </a:p>
          <a:p>
            <a:pPr lvl="2"/>
            <a:r>
              <a:rPr lang="en-US" sz="2100" dirty="0" smtClean="0"/>
              <a:t>Greek mythology</a:t>
            </a:r>
          </a:p>
          <a:p>
            <a:pPr lvl="2"/>
            <a:r>
              <a:rPr lang="en-US" sz="2100" dirty="0" smtClean="0"/>
              <a:t>C. 1200-1300 BCE</a:t>
            </a:r>
          </a:p>
          <a:p>
            <a:pPr lvl="2"/>
            <a:r>
              <a:rPr lang="en-US" sz="2100" i="1" dirty="0" smtClean="0"/>
              <a:t>Iliad</a:t>
            </a:r>
            <a:r>
              <a:rPr lang="en-US" sz="2100" dirty="0" smtClean="0"/>
              <a:t> &amp; </a:t>
            </a:r>
            <a:r>
              <a:rPr lang="en-US" sz="2100" i="1" dirty="0" smtClean="0"/>
              <a:t>Odyssey</a:t>
            </a:r>
            <a:r>
              <a:rPr lang="en-US" sz="2100" dirty="0" smtClean="0"/>
              <a:t> of Homer</a:t>
            </a:r>
          </a:p>
          <a:p>
            <a:pPr lvl="2"/>
            <a:r>
              <a:rPr lang="en-US" sz="2100" dirty="0" smtClean="0"/>
              <a:t>Virgil’s </a:t>
            </a:r>
            <a:r>
              <a:rPr lang="en-US" sz="2100" i="1" dirty="0" err="1" smtClean="0"/>
              <a:t>Aeneid</a:t>
            </a:r>
            <a:endParaRPr lang="en-US" sz="2100" i="1" dirty="0" smtClean="0"/>
          </a:p>
          <a:p>
            <a:pPr lvl="1"/>
            <a:r>
              <a:rPr lang="en-US" sz="2100" dirty="0" smtClean="0"/>
              <a:t>Greeks sailed to island of </a:t>
            </a:r>
            <a:r>
              <a:rPr lang="en-US" sz="2100" dirty="0" err="1" smtClean="0"/>
              <a:t>Tenedos</a:t>
            </a:r>
            <a:endParaRPr lang="en-US" sz="2100" dirty="0" smtClean="0"/>
          </a:p>
          <a:p>
            <a:pPr lvl="2"/>
            <a:r>
              <a:rPr lang="en-US" sz="2100" dirty="0" smtClean="0"/>
              <a:t>Pretended to abandon war</a:t>
            </a:r>
          </a:p>
          <a:p>
            <a:pPr lvl="2"/>
            <a:r>
              <a:rPr lang="en-US" sz="2100" dirty="0" smtClean="0"/>
              <a:t>Left  giant hollow horse with soldiers inside</a:t>
            </a:r>
          </a:p>
          <a:p>
            <a:pPr lvl="2"/>
            <a:r>
              <a:rPr lang="en-US" sz="2100" dirty="0" err="1" smtClean="0"/>
              <a:t>Sinon</a:t>
            </a:r>
            <a:r>
              <a:rPr lang="en-US" sz="2100" dirty="0" smtClean="0"/>
              <a:t>, who convinced Trojans it was offering to Athena</a:t>
            </a:r>
          </a:p>
          <a:p>
            <a:pPr lvl="2"/>
            <a:r>
              <a:rPr lang="en-US" sz="2100" dirty="0" err="1" smtClean="0"/>
              <a:t>Lacoon</a:t>
            </a:r>
            <a:r>
              <a:rPr lang="en-US" sz="2100" dirty="0" smtClean="0"/>
              <a:t> &amp; Cassandra warned of danger</a:t>
            </a:r>
          </a:p>
          <a:p>
            <a:pPr lvl="1"/>
            <a:r>
              <a:rPr lang="en-US" sz="2100" dirty="0" smtClean="0"/>
              <a:t>Greeks opened gates from inside, slaughtered Trojans, won war</a:t>
            </a:r>
          </a:p>
        </p:txBody>
      </p:sp>
      <p:pic>
        <p:nvPicPr>
          <p:cNvPr id="1026" name="Picture 2" descr="C:\Documents and Settings\HP_Administrator\Local Settings\Temporary Internet Files\Content.IE5\45IP4S6F\MCEN00494_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79913" y="1600200"/>
            <a:ext cx="3264087" cy="3162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r>
              <a:rPr lang="en-US" baseline="0" dirty="0" smtClean="0"/>
              <a:t> &amp; History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362200"/>
            <a:ext cx="7162800" cy="44767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Definition: </a:t>
            </a:r>
            <a:r>
              <a:rPr lang="en-US" i="1" dirty="0" smtClean="0"/>
              <a:t>obtaining information or resources using coercion</a:t>
            </a:r>
            <a:r>
              <a:rPr lang="en-US" i="1" baseline="0" dirty="0" smtClean="0"/>
              <a:t> or deceit</a:t>
            </a:r>
          </a:p>
          <a:p>
            <a:r>
              <a:rPr lang="en-US" i="0" u="none" baseline="0" dirty="0" smtClean="0"/>
              <a:t>Manipulate trust or gullibility of people</a:t>
            </a:r>
          </a:p>
          <a:p>
            <a:r>
              <a:rPr lang="en-US" i="0" u="none" baseline="0" dirty="0" smtClean="0"/>
              <a:t>Often piece together information</a:t>
            </a:r>
          </a:p>
          <a:p>
            <a:pPr lvl="1"/>
            <a:r>
              <a:rPr lang="en-US" i="0" u="none" baseline="0" dirty="0" smtClean="0"/>
              <a:t>Random order</a:t>
            </a:r>
          </a:p>
          <a:p>
            <a:pPr lvl="1"/>
            <a:r>
              <a:rPr lang="en-US" i="0" u="none" baseline="0" dirty="0" smtClean="0"/>
              <a:t>Multiple victims / enablers</a:t>
            </a:r>
          </a:p>
          <a:p>
            <a:pPr lvl="0"/>
            <a:r>
              <a:rPr lang="en-US" i="0" u="none" baseline="0" dirty="0" smtClean="0"/>
              <a:t>Purposes vary but results often loss of</a:t>
            </a:r>
          </a:p>
          <a:p>
            <a:pPr lvl="1"/>
            <a:r>
              <a:rPr lang="en-US" i="0" u="none" baseline="0" dirty="0" smtClean="0"/>
              <a:t>Intellectual property</a:t>
            </a:r>
          </a:p>
          <a:p>
            <a:pPr lvl="1"/>
            <a:r>
              <a:rPr lang="en-US" i="0" u="none" baseline="0" dirty="0" smtClean="0"/>
              <a:t>Money</a:t>
            </a:r>
          </a:p>
          <a:p>
            <a:pPr lvl="1"/>
            <a:r>
              <a:rPr lang="en-US" i="0" u="none" baseline="0" dirty="0" smtClean="0"/>
              <a:t>Business advantage</a:t>
            </a:r>
          </a:p>
          <a:p>
            <a:pPr lvl="1"/>
            <a:r>
              <a:rPr lang="en-US" i="0" u="none" baseline="0" dirty="0" smtClean="0"/>
              <a:t>Credibility….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Notorious Social Engineers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4419600" cy="4572000"/>
          </a:xfrm>
        </p:spPr>
        <p:txBody>
          <a:bodyPr>
            <a:normAutofit lnSpcReduction="10000"/>
          </a:bodyPr>
          <a:lstStyle/>
          <a:p>
            <a:pPr lvl="0"/>
            <a:r>
              <a:rPr lang="en-US" i="0" u="none" baseline="0" dirty="0" smtClean="0"/>
              <a:t>Frank </a:t>
            </a:r>
            <a:r>
              <a:rPr lang="en-US" i="0" u="none" baseline="0" dirty="0" err="1" smtClean="0"/>
              <a:t>Abagnale</a:t>
            </a:r>
            <a:r>
              <a:rPr lang="en-US" i="0" u="none" baseline="0" dirty="0" smtClean="0"/>
              <a:t>, Jr.</a:t>
            </a:r>
          </a:p>
          <a:p>
            <a:pPr lvl="1"/>
            <a:r>
              <a:rPr lang="en-US" i="0" u="none" baseline="0" dirty="0" smtClean="0"/>
              <a:t>See </a:t>
            </a:r>
            <a:r>
              <a:rPr lang="en-US" i="1" u="none" baseline="0" dirty="0" smtClean="0"/>
              <a:t>Catch Me If You Can </a:t>
            </a:r>
            <a:r>
              <a:rPr lang="en-US" u="none" baseline="0" dirty="0" smtClean="0"/>
              <a:t>movie</a:t>
            </a:r>
          </a:p>
          <a:p>
            <a:pPr lvl="1"/>
            <a:r>
              <a:rPr lang="en-US" dirty="0" smtClean="0"/>
              <a:t>Impersonated pilot, attorney, teacher…</a:t>
            </a:r>
          </a:p>
          <a:p>
            <a:pPr lvl="1"/>
            <a:r>
              <a:rPr lang="en-US" dirty="0" smtClean="0"/>
              <a:t>Passed phony checks</a:t>
            </a:r>
          </a:p>
          <a:p>
            <a:pPr lvl="1"/>
            <a:r>
              <a:rPr lang="en-US" dirty="0" smtClean="0"/>
              <a:t>Became expert for FBI</a:t>
            </a:r>
            <a:endParaRPr lang="en-US" u="none" baseline="0" dirty="0" smtClean="0"/>
          </a:p>
          <a:p>
            <a:pPr lvl="0"/>
            <a:r>
              <a:rPr lang="en-US" i="0" u="none" baseline="0" dirty="0" smtClean="0"/>
              <a:t>Kevin Mitnick</a:t>
            </a:r>
          </a:p>
          <a:p>
            <a:pPr lvl="1"/>
            <a:r>
              <a:rPr lang="en-US" i="0" u="none" baseline="0" dirty="0" smtClean="0"/>
              <a:t>Many exploits</a:t>
            </a:r>
          </a:p>
          <a:p>
            <a:pPr lvl="1"/>
            <a:r>
              <a:rPr lang="en-US" i="1" u="none" baseline="0" dirty="0" smtClean="0"/>
              <a:t>History </a:t>
            </a:r>
            <a:r>
              <a:rPr lang="en-US" i="1" u="none" baseline="0" dirty="0" smtClean="0"/>
              <a:t>of Computer Crime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4500" y="1828800"/>
            <a:ext cx="3619500" cy="502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Social Engineering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2286000"/>
            <a:ext cx="4267200" cy="4038600"/>
          </a:xfrm>
        </p:spPr>
        <p:txBody>
          <a:bodyPr/>
          <a:lstStyle/>
          <a:p>
            <a:r>
              <a:rPr lang="en-US" dirty="0" smtClean="0"/>
              <a:t>Impersonation</a:t>
            </a:r>
          </a:p>
          <a:p>
            <a:r>
              <a:rPr lang="en-US" dirty="0" smtClean="0"/>
              <a:t>Seduction</a:t>
            </a:r>
          </a:p>
          <a:p>
            <a:r>
              <a:rPr lang="en-US" dirty="0" smtClean="0"/>
              <a:t>Low-Tech</a:t>
            </a:r>
            <a:r>
              <a:rPr lang="en-US" baseline="0" dirty="0" smtClean="0"/>
              <a:t> Attacks</a:t>
            </a:r>
          </a:p>
          <a:p>
            <a:r>
              <a:rPr lang="en-US" baseline="0" dirty="0" smtClean="0"/>
              <a:t>Network and Voice Methods</a:t>
            </a:r>
          </a:p>
          <a:p>
            <a:r>
              <a:rPr lang="en-US" baseline="0" dirty="0" smtClean="0"/>
              <a:t>Reverse Social Engineering</a:t>
            </a:r>
          </a:p>
        </p:txBody>
      </p:sp>
      <p:pic>
        <p:nvPicPr>
          <p:cNvPr id="4" name="Picture 3" descr="OHNOMAN.JP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5486400" y="1981200"/>
            <a:ext cx="367665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ybersaviours.files.wordpress.com/2011/06/social_engineering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362200"/>
            <a:ext cx="5716690" cy="3816078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38200" y="12192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E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is Social Engineering? </a:t>
            </a:r>
            <a:endParaRPr lang="en-US" sz="3600" b="1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Impersonation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2286000"/>
            <a:ext cx="78486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/>
              <a:t>Criminals wear uniforms, badges, use right terms</a:t>
            </a:r>
          </a:p>
          <a:p>
            <a:r>
              <a:rPr lang="en-US" sz="2200" dirty="0" smtClean="0"/>
              <a:t>Adopt confident air of entitlement</a:t>
            </a:r>
          </a:p>
          <a:p>
            <a:r>
              <a:rPr lang="en-US" sz="2200" dirty="0" smtClean="0"/>
              <a:t>Pretending to be HelpDesk employees</a:t>
            </a:r>
          </a:p>
          <a:p>
            <a:pPr lvl="1"/>
            <a:r>
              <a:rPr lang="en-US" sz="2200" dirty="0" smtClean="0"/>
              <a:t>Employees conditioned to cooperate</a:t>
            </a:r>
          </a:p>
          <a:p>
            <a:pPr lvl="1"/>
            <a:r>
              <a:rPr lang="en-US" sz="2200" dirty="0" smtClean="0"/>
              <a:t>Technical knowledge reduces </a:t>
            </a:r>
            <a:br>
              <a:rPr lang="en-US" sz="2200" dirty="0" smtClean="0"/>
            </a:br>
            <a:r>
              <a:rPr lang="en-US" sz="2200" dirty="0" smtClean="0"/>
              <a:t>questions</a:t>
            </a:r>
          </a:p>
          <a:p>
            <a:pPr lvl="1"/>
            <a:r>
              <a:rPr lang="en-US" sz="2200" dirty="0" smtClean="0"/>
              <a:t>Some </a:t>
            </a:r>
            <a:r>
              <a:rPr lang="en-US" sz="2200" dirty="0" err="1" smtClean="0"/>
              <a:t>HelpDesks</a:t>
            </a:r>
            <a:r>
              <a:rPr lang="en-US" sz="2200" dirty="0" smtClean="0"/>
              <a:t> violate standards </a:t>
            </a:r>
            <a:br>
              <a:rPr lang="en-US" sz="2200" dirty="0" smtClean="0"/>
            </a:br>
            <a:r>
              <a:rPr lang="en-US" sz="2200" dirty="0" smtClean="0"/>
              <a:t>by habitually asking for passwords </a:t>
            </a:r>
            <a:br>
              <a:rPr lang="en-US" sz="2200" dirty="0" smtClean="0"/>
            </a:br>
            <a:r>
              <a:rPr lang="en-US" sz="2200" dirty="0" smtClean="0"/>
              <a:t>(BAD)</a:t>
            </a:r>
          </a:p>
          <a:p>
            <a:r>
              <a:rPr lang="en-US" sz="2200" dirty="0" smtClean="0"/>
              <a:t>HelpDesk employees can be victims</a:t>
            </a:r>
          </a:p>
          <a:p>
            <a:pPr lvl="1"/>
            <a:r>
              <a:rPr lang="en-US" sz="2200" dirty="0" smtClean="0"/>
              <a:t>Criminals pretend to be employees</a:t>
            </a:r>
          </a:p>
          <a:p>
            <a:pPr lvl="1"/>
            <a:r>
              <a:rPr lang="en-US" sz="2200" dirty="0" smtClean="0"/>
              <a:t>Often assume identity of high-ranking executives</a:t>
            </a:r>
          </a:p>
          <a:p>
            <a:pPr lvl="1"/>
            <a:r>
              <a:rPr lang="en-US" sz="2200" dirty="0" smtClean="0"/>
              <a:t>Sometimes bully HelpDesk staff into violating standard operating procedures</a:t>
            </a:r>
            <a:endParaRPr lang="en-US" sz="2200" dirty="0"/>
          </a:p>
        </p:txBody>
      </p:sp>
      <p:pic>
        <p:nvPicPr>
          <p:cNvPr id="3074" name="Picture 2" descr="C:\Program Files\Microsoft Office\Media\CntCD1\ClipArt4\j0250627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2667000"/>
            <a:ext cx="2498756" cy="2811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Seduction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2286000"/>
            <a:ext cx="78486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/>
              <a:t>Long-term strategy</a:t>
            </a:r>
          </a:p>
          <a:p>
            <a:pPr lvl="1"/>
            <a:r>
              <a:rPr lang="en-US" sz="2200" dirty="0" smtClean="0"/>
              <a:t>May study victim to learn background, habits, likes, dislikes, weaknesses</a:t>
            </a:r>
          </a:p>
          <a:p>
            <a:r>
              <a:rPr lang="en-US" sz="2200" dirty="0" smtClean="0"/>
              <a:t>Form bond with victim</a:t>
            </a:r>
          </a:p>
          <a:p>
            <a:pPr lvl="1"/>
            <a:r>
              <a:rPr lang="en-US" sz="2200" dirty="0" smtClean="0"/>
              <a:t>Apparent friendship</a:t>
            </a:r>
          </a:p>
          <a:p>
            <a:pPr lvl="1"/>
            <a:r>
              <a:rPr lang="en-US" sz="2200" dirty="0" smtClean="0"/>
              <a:t>Exploit good will to ask for </a:t>
            </a:r>
            <a:br>
              <a:rPr lang="en-US" sz="2200" dirty="0" smtClean="0"/>
            </a:br>
            <a:r>
              <a:rPr lang="en-US" sz="2200" dirty="0" smtClean="0"/>
              <a:t>favors</a:t>
            </a:r>
          </a:p>
          <a:p>
            <a:pPr lvl="1"/>
            <a:r>
              <a:rPr lang="en-US" sz="2200" dirty="0" smtClean="0"/>
              <a:t>May use sexual relationship </a:t>
            </a:r>
            <a:br>
              <a:rPr lang="en-US" sz="2200" dirty="0" smtClean="0"/>
            </a:br>
            <a:r>
              <a:rPr lang="en-US" sz="2200" dirty="0" smtClean="0"/>
              <a:t>as lever to develop trust</a:t>
            </a:r>
          </a:p>
          <a:p>
            <a:r>
              <a:rPr lang="en-US" sz="2200" dirty="0" smtClean="0"/>
              <a:t>Foot-in-the-door technique </a:t>
            </a:r>
            <a:br>
              <a:rPr lang="en-US" sz="2200" dirty="0" smtClean="0"/>
            </a:br>
            <a:r>
              <a:rPr lang="en-US" sz="2200" dirty="0" smtClean="0"/>
              <a:t>especially useful</a:t>
            </a:r>
          </a:p>
          <a:p>
            <a:pPr lvl="1"/>
            <a:r>
              <a:rPr lang="en-US" sz="2200" dirty="0" smtClean="0"/>
              <a:t>Ask for tiny deviation from </a:t>
            </a:r>
            <a:br>
              <a:rPr lang="en-US" sz="2200" dirty="0" smtClean="0"/>
            </a:br>
            <a:r>
              <a:rPr lang="en-US" sz="2200" dirty="0" smtClean="0"/>
              <a:t>standards</a:t>
            </a:r>
          </a:p>
          <a:p>
            <a:pPr lvl="1"/>
            <a:r>
              <a:rPr lang="en-US" sz="2200" dirty="0" smtClean="0"/>
              <a:t>Gradually increase demands</a:t>
            </a:r>
            <a:endParaRPr lang="en-US" sz="2200" dirty="0"/>
          </a:p>
        </p:txBody>
      </p:sp>
      <p:pic>
        <p:nvPicPr>
          <p:cNvPr id="8" name="Picture 7" descr="PEGC004J.JP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6781799" y="2971799"/>
            <a:ext cx="2333625" cy="3857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Low-Tech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335858"/>
            <a:ext cx="7162800" cy="4445942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/>
              <a:t>Exploit physical weaknesses in defenses</a:t>
            </a:r>
          </a:p>
          <a:p>
            <a:r>
              <a:rPr lang="en-US" sz="2200" dirty="0" smtClean="0"/>
              <a:t>Often</a:t>
            </a:r>
            <a:r>
              <a:rPr lang="en-US" sz="2200" baseline="0" dirty="0" smtClean="0"/>
              <a:t> s</a:t>
            </a:r>
            <a:r>
              <a:rPr lang="en-US" sz="2200" dirty="0" smtClean="0"/>
              <a:t>upport</a:t>
            </a:r>
            <a:r>
              <a:rPr lang="en-US" sz="2200" baseline="0" dirty="0" smtClean="0"/>
              <a:t> social engineering</a:t>
            </a:r>
          </a:p>
          <a:p>
            <a:r>
              <a:rPr lang="en-US" sz="2200" baseline="0" dirty="0" smtClean="0"/>
              <a:t>Examples </a:t>
            </a:r>
          </a:p>
          <a:p>
            <a:pPr lvl="1"/>
            <a:r>
              <a:rPr lang="en-US" sz="2200" dirty="0" smtClean="0"/>
              <a:t>Dumpster® Diving</a:t>
            </a:r>
          </a:p>
          <a:p>
            <a:pPr lvl="1"/>
            <a:r>
              <a:rPr lang="en-US" sz="2200" dirty="0" smtClean="0"/>
              <a:t>Theft</a:t>
            </a:r>
          </a:p>
          <a:p>
            <a:pPr lvl="1"/>
            <a:r>
              <a:rPr lang="en-US" sz="2200" dirty="0" smtClean="0"/>
              <a:t>Leveraging</a:t>
            </a:r>
            <a:r>
              <a:rPr lang="en-US" sz="2200" baseline="0" dirty="0" smtClean="0"/>
              <a:t> Social Settings</a:t>
            </a:r>
          </a:p>
          <a:p>
            <a:pPr lvl="1"/>
            <a:r>
              <a:rPr lang="en-US" sz="2200" baseline="0" dirty="0" smtClean="0"/>
              <a:t>Exploiting Curiosity or Naïveté</a:t>
            </a:r>
          </a:p>
          <a:p>
            <a:pPr lvl="1"/>
            <a:r>
              <a:rPr lang="en-US" sz="2200" dirty="0" smtClean="0"/>
              <a:t>Bribery</a:t>
            </a:r>
          </a:p>
          <a:p>
            <a:pPr lvl="1"/>
            <a:r>
              <a:rPr lang="en-US" sz="2200" dirty="0" smtClean="0"/>
              <a:t>Data Mining &amp; Data Grinding</a:t>
            </a:r>
          </a:p>
          <a:p>
            <a:pPr lvl="1"/>
            <a:r>
              <a:rPr lang="en-US" sz="2200" dirty="0" smtClean="0"/>
              <a:t>Piggybacking / Tailgating</a:t>
            </a:r>
          </a:p>
          <a:p>
            <a:pPr lvl="1"/>
            <a:r>
              <a:rPr lang="en-US" sz="2200" dirty="0" smtClean="0"/>
              <a:t>Phishing</a:t>
            </a:r>
            <a:r>
              <a:rPr lang="en-US" sz="2200" baseline="0" dirty="0" smtClean="0"/>
              <a:t> &amp; Pharming</a:t>
            </a:r>
          </a:p>
          <a:p>
            <a:pPr lvl="1"/>
            <a:r>
              <a:rPr lang="en-US" sz="2200" baseline="0" dirty="0" smtClean="0"/>
              <a:t>Spim, Spit, &amp; Vishing </a:t>
            </a:r>
          </a:p>
          <a:p>
            <a:pPr lvl="1"/>
            <a:r>
              <a:rPr lang="en-US" sz="2200" baseline="0" dirty="0" smtClean="0"/>
              <a:t>Trojan Code and Viruses</a:t>
            </a:r>
          </a:p>
        </p:txBody>
      </p:sp>
      <p:pic>
        <p:nvPicPr>
          <p:cNvPr id="2050" name="Picture 2" descr="C:\Program Files\Microsoft Office\Media\CntCD1\ClipArt7\j0311932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0"/>
            <a:ext cx="2895600" cy="2995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3" descr="C:\Documents and Settings\HP_Administrator\Local Settings\Temporary Internet Files\Content.IE5\N82MYT99\MCj0378917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800" y="4449016"/>
            <a:ext cx="2362200" cy="2389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Dumpster® Diving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2286000"/>
            <a:ext cx="78486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sz="2300" dirty="0" smtClean="0"/>
              <a:t>Dumpster® is registered trademark of </a:t>
            </a:r>
            <a:r>
              <a:rPr lang="en-US" sz="2300" i="1" dirty="0" err="1" smtClean="0"/>
              <a:t>Dempster</a:t>
            </a:r>
            <a:r>
              <a:rPr lang="en-US" sz="2300" i="1" dirty="0" smtClean="0"/>
              <a:t> Brothers</a:t>
            </a:r>
            <a:r>
              <a:rPr lang="en-US" sz="2300" dirty="0" smtClean="0"/>
              <a:t> for mobile trash receptacles</a:t>
            </a:r>
          </a:p>
          <a:p>
            <a:r>
              <a:rPr lang="en-US" sz="2300" dirty="0" smtClean="0"/>
              <a:t>Discarded materials are not protected by law unless on private property </a:t>
            </a:r>
          </a:p>
          <a:p>
            <a:r>
              <a:rPr lang="en-US" sz="2300" dirty="0" smtClean="0"/>
              <a:t>Many organizations sloppily</a:t>
            </a:r>
            <a:br>
              <a:rPr lang="en-US" sz="2300" dirty="0" smtClean="0"/>
            </a:br>
            <a:r>
              <a:rPr lang="en-US" sz="2300" dirty="0" smtClean="0"/>
              <a:t>throw away confidential info</a:t>
            </a:r>
          </a:p>
          <a:p>
            <a:pPr lvl="1"/>
            <a:r>
              <a:rPr lang="en-US" sz="2300" dirty="0" smtClean="0"/>
              <a:t>Papers</a:t>
            </a:r>
          </a:p>
          <a:p>
            <a:pPr lvl="1"/>
            <a:r>
              <a:rPr lang="en-US" sz="2300" dirty="0" smtClean="0"/>
              <a:t>Magnetic media</a:t>
            </a:r>
          </a:p>
          <a:p>
            <a:r>
              <a:rPr lang="en-US" sz="2300" dirty="0" smtClean="0"/>
              <a:t>Criminals derive value from</a:t>
            </a:r>
          </a:p>
          <a:p>
            <a:pPr lvl="1"/>
            <a:r>
              <a:rPr lang="en-US" sz="2300" dirty="0" smtClean="0"/>
              <a:t>Internal organization charts</a:t>
            </a:r>
          </a:p>
          <a:p>
            <a:pPr lvl="1"/>
            <a:r>
              <a:rPr lang="en-US" sz="2300" dirty="0" smtClean="0"/>
              <a:t>Memoranda</a:t>
            </a:r>
          </a:p>
          <a:p>
            <a:pPr lvl="1"/>
            <a:r>
              <a:rPr lang="en-US" sz="2300" dirty="0" smtClean="0"/>
              <a:t>Vacation schedules</a:t>
            </a:r>
          </a:p>
          <a:p>
            <a:r>
              <a:rPr lang="en-US" sz="2300" dirty="0" smtClean="0"/>
              <a:t>Use info for industrial espionage and impersonation</a:t>
            </a:r>
            <a:endParaRPr lang="en-US" sz="23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9525"/>
            <a:ext cx="2895600" cy="2276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Theft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286000"/>
            <a:ext cx="7315200" cy="4495800"/>
          </a:xfrm>
        </p:spPr>
        <p:txBody>
          <a:bodyPr/>
          <a:lstStyle/>
          <a:p>
            <a:r>
              <a:rPr lang="en-US" dirty="0" smtClean="0"/>
              <a:t>Outright theft of confidential information</a:t>
            </a:r>
          </a:p>
          <a:p>
            <a:pPr lvl="1"/>
            <a:r>
              <a:rPr lang="en-US" dirty="0" smtClean="0"/>
              <a:t>Paper</a:t>
            </a:r>
          </a:p>
          <a:p>
            <a:pPr lvl="1"/>
            <a:r>
              <a:rPr lang="en-US" dirty="0" smtClean="0"/>
              <a:t>CD-ROMs</a:t>
            </a:r>
          </a:p>
          <a:p>
            <a:pPr lvl="1"/>
            <a:r>
              <a:rPr lang="en-US" dirty="0" smtClean="0"/>
              <a:t>USB flash drives and disk drives</a:t>
            </a:r>
          </a:p>
          <a:p>
            <a:pPr lvl="1"/>
            <a:r>
              <a:rPr lang="en-US" dirty="0" smtClean="0"/>
              <a:t>Backups</a:t>
            </a:r>
          </a:p>
          <a:p>
            <a:pPr lvl="1"/>
            <a:r>
              <a:rPr lang="en-US" dirty="0" smtClean="0"/>
              <a:t>Entire laptop computers </a:t>
            </a:r>
          </a:p>
          <a:p>
            <a:pPr lvl="1"/>
            <a:r>
              <a:rPr lang="en-US" dirty="0" smtClean="0"/>
              <a:t>Purses, wallets, briefcases</a:t>
            </a:r>
          </a:p>
          <a:p>
            <a:pPr lvl="1"/>
            <a:r>
              <a:rPr lang="en-US" dirty="0" smtClean="0"/>
              <a:t>Trash bags</a:t>
            </a:r>
          </a:p>
          <a:p>
            <a:r>
              <a:rPr lang="en-US" dirty="0" smtClean="0"/>
              <a:t>Information used directly or for impersonation</a:t>
            </a:r>
            <a:endParaRPr lang="en-US" dirty="0"/>
          </a:p>
        </p:txBody>
      </p:sp>
      <p:pic>
        <p:nvPicPr>
          <p:cNvPr id="4099" name="Picture 3" descr="C:\Program Files\Microsoft Office\Media\CntCD1\ClipArt5\j0287156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2743201"/>
            <a:ext cx="3032726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Leveraging Social Settings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2286000"/>
            <a:ext cx="71628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Employees relaxing or traveling may let down guard</a:t>
            </a:r>
          </a:p>
          <a:p>
            <a:r>
              <a:rPr lang="en-US" dirty="0" smtClean="0"/>
              <a:t>Social engineers may deliberately eavesdrop</a:t>
            </a:r>
          </a:p>
          <a:p>
            <a:pPr lvl="1"/>
            <a:r>
              <a:rPr lang="en-US" dirty="0" smtClean="0"/>
              <a:t>Company parties</a:t>
            </a:r>
          </a:p>
          <a:p>
            <a:pPr lvl="1"/>
            <a:r>
              <a:rPr lang="en-US" dirty="0" smtClean="0"/>
              <a:t>Clubs, trains, coffee shops</a:t>
            </a:r>
          </a:p>
          <a:p>
            <a:r>
              <a:rPr lang="en-US" dirty="0" smtClean="0"/>
              <a:t>Classic errors</a:t>
            </a:r>
          </a:p>
          <a:p>
            <a:pPr lvl="1"/>
            <a:r>
              <a:rPr lang="en-US" dirty="0" smtClean="0"/>
              <a:t>Talking about confidential matters </a:t>
            </a:r>
          </a:p>
          <a:p>
            <a:pPr lvl="2"/>
            <a:r>
              <a:rPr lang="en-US" dirty="0" smtClean="0"/>
              <a:t>In public amongst themselves</a:t>
            </a:r>
          </a:p>
          <a:p>
            <a:pPr lvl="2"/>
            <a:r>
              <a:rPr lang="en-US" dirty="0" smtClean="0"/>
              <a:t>To friendly strangers</a:t>
            </a:r>
          </a:p>
          <a:p>
            <a:pPr lvl="2"/>
            <a:r>
              <a:rPr lang="en-US" dirty="0" smtClean="0"/>
              <a:t>Loudly on mobile phones</a:t>
            </a:r>
          </a:p>
          <a:p>
            <a:pPr lvl="1"/>
            <a:r>
              <a:rPr lang="en-US" dirty="0" smtClean="0"/>
              <a:t>Letting strangers view computer screens</a:t>
            </a:r>
          </a:p>
          <a:p>
            <a:pPr lvl="1"/>
            <a:r>
              <a:rPr lang="en-US" dirty="0" smtClean="0"/>
              <a:t>Leaving portable computers unlocked </a:t>
            </a:r>
          </a:p>
        </p:txBody>
      </p:sp>
      <p:pic>
        <p:nvPicPr>
          <p:cNvPr id="5122" name="Picture 2" descr="C:\Program Files\Microsoft Office\Media\CntCD1\ClipArt5\j0282658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41718" y="0"/>
            <a:ext cx="1802282" cy="1757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Exploiting Curiosity or Naïveté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2286000"/>
            <a:ext cx="79248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Criminals (and researchers) have left media lying around</a:t>
            </a:r>
          </a:p>
          <a:p>
            <a:pPr lvl="1"/>
            <a:r>
              <a:rPr lang="en-US" dirty="0" smtClean="0"/>
              <a:t>CD-ROMs</a:t>
            </a:r>
          </a:p>
          <a:p>
            <a:pPr lvl="1"/>
            <a:r>
              <a:rPr lang="en-US" dirty="0" smtClean="0"/>
              <a:t>USB flash drives</a:t>
            </a:r>
          </a:p>
          <a:p>
            <a:pPr lvl="1"/>
            <a:r>
              <a:rPr lang="en-US" dirty="0" smtClean="0"/>
              <a:t>iPod music players</a:t>
            </a:r>
          </a:p>
          <a:p>
            <a:pPr lvl="1"/>
            <a:r>
              <a:rPr lang="en-US" dirty="0" smtClean="0"/>
              <a:t>Music CDs</a:t>
            </a:r>
          </a:p>
          <a:p>
            <a:r>
              <a:rPr lang="en-US" dirty="0" smtClean="0"/>
              <a:t>Victims routinely insert media </a:t>
            </a:r>
            <a:br>
              <a:rPr lang="en-US" dirty="0" smtClean="0"/>
            </a:br>
            <a:r>
              <a:rPr lang="en-US" dirty="0" smtClean="0"/>
              <a:t>into company computers</a:t>
            </a:r>
          </a:p>
          <a:p>
            <a:r>
              <a:rPr lang="en-US" dirty="0" smtClean="0"/>
              <a:t>Unknowingly load malicious software; e.g.,</a:t>
            </a:r>
          </a:p>
          <a:p>
            <a:pPr lvl="1"/>
            <a:r>
              <a:rPr lang="en-US" dirty="0" err="1" smtClean="0"/>
              <a:t>Keyloggers</a:t>
            </a:r>
            <a:r>
              <a:rPr lang="en-US" dirty="0" smtClean="0"/>
              <a:t> – capture keystrokes and send them to criminals</a:t>
            </a:r>
          </a:p>
          <a:p>
            <a:pPr lvl="1"/>
            <a:r>
              <a:rPr lang="en-US" dirty="0" smtClean="0"/>
              <a:t>Backdoors – allow criminals to seize control of compromised computer behind firewall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857081">
            <a:off x="7245493" y="2769217"/>
            <a:ext cx="1368926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Bribery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2286000"/>
            <a:ext cx="76962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/>
              <a:t>Exchange of value in return for violation of policy</a:t>
            </a:r>
          </a:p>
          <a:p>
            <a:r>
              <a:rPr lang="en-US" sz="2200" dirty="0" smtClean="0"/>
              <a:t>Dangerous for social engineer</a:t>
            </a:r>
          </a:p>
          <a:p>
            <a:pPr lvl="1"/>
            <a:r>
              <a:rPr lang="en-US" sz="2200" dirty="0" smtClean="0"/>
              <a:t>Obviously wrong</a:t>
            </a:r>
          </a:p>
          <a:p>
            <a:pPr lvl="1"/>
            <a:r>
              <a:rPr lang="en-US" sz="2200" dirty="0" smtClean="0"/>
              <a:t>Honest employees (or one </a:t>
            </a:r>
            <a:br>
              <a:rPr lang="en-US" sz="2200" dirty="0" smtClean="0"/>
            </a:br>
            <a:r>
              <a:rPr lang="en-US" sz="2200" dirty="0" smtClean="0"/>
              <a:t>with second thoughts) will </a:t>
            </a:r>
            <a:br>
              <a:rPr lang="en-US" sz="2200" dirty="0" smtClean="0"/>
            </a:br>
            <a:r>
              <a:rPr lang="en-US" sz="2200" dirty="0" smtClean="0"/>
              <a:t>report attempt to management</a:t>
            </a:r>
          </a:p>
          <a:p>
            <a:pPr lvl="1"/>
            <a:r>
              <a:rPr lang="en-US" sz="2200" dirty="0" smtClean="0"/>
              <a:t>May lead to police involvement, </a:t>
            </a:r>
            <a:br>
              <a:rPr lang="en-US" sz="2200" dirty="0" smtClean="0"/>
            </a:br>
            <a:r>
              <a:rPr lang="en-US" sz="2200" dirty="0" smtClean="0"/>
              <a:t>arrest</a:t>
            </a:r>
          </a:p>
          <a:p>
            <a:r>
              <a:rPr lang="en-US" sz="2200" dirty="0" smtClean="0"/>
              <a:t>Success depends in part on </a:t>
            </a:r>
            <a:br>
              <a:rPr lang="en-US" sz="2200" dirty="0" smtClean="0"/>
            </a:br>
            <a:r>
              <a:rPr lang="en-US" sz="2200" dirty="0" smtClean="0"/>
              <a:t>employee attitude</a:t>
            </a:r>
          </a:p>
          <a:p>
            <a:pPr lvl="1"/>
            <a:r>
              <a:rPr lang="en-US" sz="2200" dirty="0" smtClean="0"/>
              <a:t>Disgruntled, unhappy employees better</a:t>
            </a:r>
          </a:p>
          <a:p>
            <a:pPr lvl="1"/>
            <a:r>
              <a:rPr lang="en-US" sz="2200" dirty="0" smtClean="0"/>
              <a:t>Contractors</a:t>
            </a:r>
          </a:p>
          <a:p>
            <a:pPr lvl="1"/>
            <a:r>
              <a:rPr lang="en-US" sz="2200" dirty="0" smtClean="0"/>
              <a:t>Those about to quit or be fired anyway</a:t>
            </a:r>
          </a:p>
          <a:p>
            <a:pPr lvl="1"/>
            <a:r>
              <a:rPr lang="en-US" sz="2200" dirty="0" smtClean="0"/>
              <a:t>Criminal may probe for attitudes using negative comments</a:t>
            </a:r>
          </a:p>
          <a:p>
            <a:pPr lvl="1"/>
            <a:endParaRPr lang="en-US" sz="2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-38100"/>
            <a:ext cx="2667000" cy="2324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Data Mining &amp; Data Grinding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2286000"/>
            <a:ext cx="77724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Search engines</a:t>
            </a:r>
          </a:p>
          <a:p>
            <a:pPr lvl="1"/>
            <a:r>
              <a:rPr lang="en-US" dirty="0" smtClean="0"/>
              <a:t>Reveal confidential information</a:t>
            </a:r>
          </a:p>
          <a:p>
            <a:pPr lvl="1"/>
            <a:r>
              <a:rPr lang="en-US" dirty="0" smtClean="0"/>
              <a:t>Mine information about organizations</a:t>
            </a:r>
          </a:p>
          <a:p>
            <a:pPr lvl="1"/>
            <a:r>
              <a:rPr lang="en-US" dirty="0" smtClean="0"/>
              <a:t>Use caches for pages that have been removed</a:t>
            </a:r>
          </a:p>
          <a:p>
            <a:pPr lvl="1"/>
            <a:r>
              <a:rPr lang="en-US" dirty="0" smtClean="0"/>
              <a:t>Web history for older versions</a:t>
            </a:r>
          </a:p>
          <a:p>
            <a:pPr lvl="1"/>
            <a:r>
              <a:rPr lang="en-US" dirty="0" smtClean="0"/>
              <a:t>Search-engine APIs provide special tools</a:t>
            </a:r>
          </a:p>
          <a:p>
            <a:pPr lvl="1"/>
            <a:r>
              <a:rPr lang="en-US" dirty="0" smtClean="0"/>
              <a:t>See references to “Google hacking” using any search engine</a:t>
            </a:r>
          </a:p>
          <a:p>
            <a:r>
              <a:rPr lang="en-US" dirty="0" smtClean="0"/>
              <a:t>Data grinding</a:t>
            </a:r>
          </a:p>
          <a:p>
            <a:pPr lvl="1"/>
            <a:r>
              <a:rPr lang="en-US" dirty="0" smtClean="0"/>
              <a:t>Extracting metadata from published docs</a:t>
            </a:r>
          </a:p>
          <a:p>
            <a:pPr lvl="1"/>
            <a:r>
              <a:rPr lang="en-US" dirty="0" smtClean="0"/>
              <a:t>Unprotected DOC &amp; HTML files may contain valuable info (e.g., author, e-mail address, ….)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Network and Voice Methods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286000"/>
            <a:ext cx="4114800" cy="4343400"/>
          </a:xfrm>
        </p:spPr>
        <p:txBody>
          <a:bodyPr/>
          <a:lstStyle/>
          <a:p>
            <a:r>
              <a:rPr lang="en-US" sz="2800" dirty="0" smtClean="0"/>
              <a:t>Piggybacking / Tailgating</a:t>
            </a:r>
          </a:p>
          <a:p>
            <a:r>
              <a:rPr lang="en-US" sz="2800" dirty="0" smtClean="0"/>
              <a:t>Phishing</a:t>
            </a:r>
            <a:r>
              <a:rPr lang="en-US" sz="2800" baseline="0" dirty="0" smtClean="0"/>
              <a:t> &amp; Pharming</a:t>
            </a:r>
          </a:p>
          <a:p>
            <a:r>
              <a:rPr lang="en-US" sz="2800" baseline="0" dirty="0" smtClean="0"/>
              <a:t>Spim, Spit, &amp; Vishing </a:t>
            </a:r>
          </a:p>
          <a:p>
            <a:r>
              <a:rPr lang="en-US" sz="2800" baseline="0" dirty="0" smtClean="0"/>
              <a:t>Trojan Code and Viruses</a:t>
            </a:r>
          </a:p>
        </p:txBody>
      </p:sp>
      <p:pic>
        <p:nvPicPr>
          <p:cNvPr id="2051" name="Picture 3" descr="C:\Documents and Settings\HP_Administrator\Local Settings\Temporary Internet Files\Content.IE5\N82MYT99\MCj0378917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3080362"/>
            <a:ext cx="3733800" cy="3777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Better overview of Social Engineering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6000"/>
            <a:ext cx="7992616" cy="424397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GB" sz="2400" dirty="0" smtClean="0"/>
              <a:t>Social engineering is the art of manipulating people into performing actions or divulging confidential information.</a:t>
            </a:r>
          </a:p>
          <a:p>
            <a:pPr algn="just"/>
            <a:r>
              <a:rPr lang="en-GB" sz="2400" dirty="0" smtClean="0"/>
              <a:t>In other words, making people do things or tell you secret information such as passwords and personal details.</a:t>
            </a:r>
          </a:p>
          <a:p>
            <a:pPr algn="just"/>
            <a:r>
              <a:rPr lang="en-GB" sz="2400" dirty="0" smtClean="0"/>
              <a:t>Social engineering is a component of many, if not most, types of exploits. Virus writers use social engineering tactics to persuade people to run malware-laden email attachments, phishers use social engineering to convince people to divulge sensitive information, and </a:t>
            </a:r>
            <a:r>
              <a:rPr lang="en-GB" sz="2400" dirty="0" err="1" smtClean="0"/>
              <a:t>scareware</a:t>
            </a:r>
            <a:r>
              <a:rPr lang="en-GB" sz="2400" dirty="0" smtClean="0"/>
              <a:t> vendors use social engineering to frighten people into running software that is useless at best and dangerous at worst.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Piggybacking / Tailgating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2286000"/>
            <a:ext cx="77724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Follow authorized employee into secured location</a:t>
            </a:r>
          </a:p>
          <a:p>
            <a:pPr lvl="1"/>
            <a:r>
              <a:rPr lang="en-US" dirty="0" smtClean="0"/>
              <a:t>Using social expectations of victim</a:t>
            </a:r>
          </a:p>
          <a:p>
            <a:pPr lvl="1"/>
            <a:r>
              <a:rPr lang="en-US" dirty="0" smtClean="0"/>
              <a:t>What is polite in normal society may be insecure an unwise for security</a:t>
            </a:r>
          </a:p>
          <a:p>
            <a:r>
              <a:rPr lang="en-US" dirty="0" smtClean="0"/>
              <a:t>Preparations</a:t>
            </a:r>
          </a:p>
          <a:p>
            <a:pPr lvl="1"/>
            <a:r>
              <a:rPr lang="en-US" dirty="0" smtClean="0"/>
              <a:t>Dress like any other employee</a:t>
            </a:r>
          </a:p>
          <a:p>
            <a:pPr lvl="1"/>
            <a:r>
              <a:rPr lang="en-US" dirty="0" smtClean="0"/>
              <a:t>Have excuse ready (“Forgot my </a:t>
            </a:r>
            <a:br>
              <a:rPr lang="en-US" dirty="0" smtClean="0"/>
            </a:br>
            <a:r>
              <a:rPr lang="en-US" dirty="0" smtClean="0"/>
              <a:t>card….”)</a:t>
            </a:r>
          </a:p>
          <a:p>
            <a:r>
              <a:rPr lang="en-US" dirty="0" smtClean="0"/>
              <a:t>Defenses</a:t>
            </a:r>
          </a:p>
          <a:p>
            <a:pPr lvl="1"/>
            <a:r>
              <a:rPr lang="en-US" dirty="0" smtClean="0"/>
              <a:t>Explicitly forbid piggybacking &amp; explain why</a:t>
            </a:r>
          </a:p>
          <a:p>
            <a:pPr lvl="1"/>
            <a:r>
              <a:rPr lang="en-US" dirty="0" smtClean="0"/>
              <a:t>Teach employees using role-playing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-28575"/>
            <a:ext cx="2114550" cy="2085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Phishing &amp; Pharming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2286000"/>
            <a:ext cx="71628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Phishing</a:t>
            </a:r>
          </a:p>
          <a:p>
            <a:pPr lvl="1"/>
            <a:r>
              <a:rPr lang="en-US" dirty="0" smtClean="0"/>
              <a:t>Sending e-mail to trick</a:t>
            </a:r>
            <a:br>
              <a:rPr lang="en-US" dirty="0" smtClean="0"/>
            </a:br>
            <a:r>
              <a:rPr lang="en-US" dirty="0" smtClean="0"/>
              <a:t>user into providing</a:t>
            </a:r>
            <a:br>
              <a:rPr lang="en-US" dirty="0" smtClean="0"/>
            </a:br>
            <a:r>
              <a:rPr lang="en-US" dirty="0" smtClean="0"/>
              <a:t>personal information</a:t>
            </a:r>
          </a:p>
          <a:p>
            <a:pPr lvl="1"/>
            <a:r>
              <a:rPr lang="en-US" dirty="0" smtClean="0"/>
              <a:t>Try to copy official</a:t>
            </a:r>
            <a:br>
              <a:rPr lang="en-US" dirty="0" smtClean="0"/>
            </a:br>
            <a:r>
              <a:rPr lang="en-US" dirty="0" smtClean="0"/>
              <a:t>correspondence</a:t>
            </a:r>
          </a:p>
          <a:p>
            <a:pPr lvl="1"/>
            <a:r>
              <a:rPr lang="en-US" dirty="0" smtClean="0"/>
              <a:t>Paste logos</a:t>
            </a:r>
          </a:p>
          <a:p>
            <a:pPr lvl="1"/>
            <a:r>
              <a:rPr lang="en-US" dirty="0" smtClean="0"/>
              <a:t>Often bad grammar,</a:t>
            </a:r>
            <a:br>
              <a:rPr lang="en-US" dirty="0" smtClean="0"/>
            </a:br>
            <a:r>
              <a:rPr lang="en-US" dirty="0" smtClean="0"/>
              <a:t>spelling mistakes</a:t>
            </a:r>
          </a:p>
          <a:p>
            <a:r>
              <a:rPr lang="en-US" dirty="0" smtClean="0"/>
              <a:t>Pharming</a:t>
            </a:r>
          </a:p>
          <a:p>
            <a:pPr lvl="1"/>
            <a:r>
              <a:rPr lang="en-US" dirty="0" smtClean="0"/>
              <a:t>Fake Websites imitate real sites (banks, stores)</a:t>
            </a:r>
          </a:p>
          <a:p>
            <a:pPr lvl="1"/>
            <a:r>
              <a:rPr lang="en-US" dirty="0" smtClean="0"/>
              <a:t>Collect login, financial information </a:t>
            </a:r>
          </a:p>
        </p:txBody>
      </p:sp>
      <p:grpSp>
        <p:nvGrpSpPr>
          <p:cNvPr id="3" name="Group 6"/>
          <p:cNvGrpSpPr/>
          <p:nvPr/>
        </p:nvGrpSpPr>
        <p:grpSpPr>
          <a:xfrm>
            <a:off x="5867399" y="125252"/>
            <a:ext cx="3222877" cy="3608548"/>
            <a:chOff x="5039259" y="1524000"/>
            <a:chExt cx="3771366" cy="38100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57800" y="1524000"/>
              <a:ext cx="3552825" cy="3810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051" name="Picture 3" descr="C:\Program Files\Microsoft Office\Media\CntCD1\ClipArt7\j0305677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9476200" flipH="1">
              <a:off x="5039259" y="2200950"/>
              <a:ext cx="1816913" cy="166695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Spim, Spit, &amp; Vishing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2286000"/>
            <a:ext cx="77724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Spim</a:t>
            </a:r>
          </a:p>
          <a:p>
            <a:pPr lvl="1"/>
            <a:r>
              <a:rPr lang="en-US" dirty="0" smtClean="0"/>
              <a:t>Instant messaging carrying </a:t>
            </a:r>
            <a:br>
              <a:rPr lang="en-US" dirty="0" smtClean="0"/>
            </a:br>
            <a:r>
              <a:rPr lang="en-US" dirty="0" smtClean="0"/>
              <a:t>spam</a:t>
            </a:r>
          </a:p>
          <a:p>
            <a:pPr lvl="1"/>
            <a:r>
              <a:rPr lang="en-US" dirty="0" smtClean="0"/>
              <a:t>Try to trick victim by sending </a:t>
            </a:r>
            <a:br>
              <a:rPr lang="en-US" dirty="0" smtClean="0"/>
            </a:br>
            <a:r>
              <a:rPr lang="en-US" dirty="0" smtClean="0"/>
              <a:t>link to fake Website via IM</a:t>
            </a:r>
          </a:p>
          <a:p>
            <a:pPr lvl="1"/>
            <a:r>
              <a:rPr lang="en-US" dirty="0" smtClean="0"/>
              <a:t>Bypass normal Web/e-mail content controls</a:t>
            </a:r>
          </a:p>
          <a:p>
            <a:r>
              <a:rPr lang="en-US" dirty="0" smtClean="0"/>
              <a:t>Spit</a:t>
            </a:r>
          </a:p>
          <a:p>
            <a:pPr lvl="1"/>
            <a:r>
              <a:rPr lang="en-US" dirty="0" smtClean="0"/>
              <a:t>Spam over Internet telephony</a:t>
            </a:r>
          </a:p>
          <a:p>
            <a:pPr lvl="1"/>
            <a:r>
              <a:rPr lang="en-US" dirty="0" smtClean="0"/>
              <a:t>Limited controls over such spam</a:t>
            </a:r>
          </a:p>
          <a:p>
            <a:r>
              <a:rPr lang="en-US" dirty="0" smtClean="0"/>
              <a:t>Vishing</a:t>
            </a:r>
          </a:p>
          <a:p>
            <a:pPr lvl="1"/>
            <a:r>
              <a:rPr lang="en-US" dirty="0" smtClean="0"/>
              <a:t>Voice fishing: spam using phone &amp; e-mail</a:t>
            </a:r>
          </a:p>
          <a:p>
            <a:pPr lvl="1"/>
            <a:r>
              <a:rPr lang="en-US" dirty="0" smtClean="0"/>
              <a:t>Trick victim into answering questions about personal information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1307" y="19050"/>
            <a:ext cx="2932693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1400" y="4048125"/>
            <a:ext cx="1752600" cy="17658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Trojan Code and Viruses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2362200"/>
            <a:ext cx="5334000" cy="4495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Discussed above in slide “</a:t>
            </a:r>
            <a:r>
              <a:rPr lang="en-US" dirty="0" smtClean="0">
                <a:hlinkClick r:id="rId3" action="ppaction://hlinksldjump"/>
              </a:rPr>
              <a:t>Exploiting Curiosity or Naïveté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Attackers insert malware on victim’s computer</a:t>
            </a:r>
          </a:p>
          <a:p>
            <a:r>
              <a:rPr lang="en-US" dirty="0" smtClean="0"/>
              <a:t>Malware silently installed</a:t>
            </a:r>
          </a:p>
          <a:p>
            <a:r>
              <a:rPr lang="en-US" dirty="0" smtClean="0"/>
              <a:t>Collects or transmits confidential information</a:t>
            </a:r>
          </a:p>
          <a:p>
            <a:r>
              <a:rPr lang="en-US" dirty="0" smtClean="0"/>
              <a:t>Provides backdoor code to allow unauthorized access</a:t>
            </a:r>
            <a:endParaRPr lang="en-US" dirty="0"/>
          </a:p>
        </p:txBody>
      </p:sp>
      <p:pic>
        <p:nvPicPr>
          <p:cNvPr id="4098" name="Picture 2" descr="C:\Program Files\Microsoft Office\Media\CntCD1\ClipArt6\j0299165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97654" y="3733800"/>
            <a:ext cx="2646345" cy="312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Reverse Social Engineering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2286000"/>
            <a:ext cx="76200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sz="2300" dirty="0" smtClean="0"/>
              <a:t>Aka </a:t>
            </a:r>
            <a:r>
              <a:rPr lang="en-US" sz="2300" i="1" dirty="0" smtClean="0"/>
              <a:t>knight-in-shining-armor attack</a:t>
            </a:r>
          </a:p>
          <a:p>
            <a:r>
              <a:rPr lang="en-US" sz="2300" dirty="0" smtClean="0"/>
              <a:t>Social engineer creates a problem</a:t>
            </a:r>
          </a:p>
          <a:p>
            <a:pPr lvl="1"/>
            <a:r>
              <a:rPr lang="en-US" sz="2300" dirty="0" smtClean="0"/>
              <a:t>E.g., a denial-of-service attack</a:t>
            </a:r>
          </a:p>
          <a:p>
            <a:pPr lvl="1"/>
            <a:r>
              <a:rPr lang="en-US" sz="2300" dirty="0" smtClean="0"/>
              <a:t>Rename or move of critical file</a:t>
            </a:r>
          </a:p>
          <a:p>
            <a:r>
              <a:rPr lang="en-US" sz="2300" dirty="0" smtClean="0"/>
              <a:t>Arranges to seem to be only </a:t>
            </a:r>
            <a:br>
              <a:rPr lang="en-US" sz="2300" dirty="0" smtClean="0"/>
            </a:br>
            <a:r>
              <a:rPr lang="en-US" sz="2300" dirty="0" smtClean="0"/>
              <a:t>person who can solve problem</a:t>
            </a:r>
          </a:p>
          <a:p>
            <a:r>
              <a:rPr lang="en-US" sz="2300" dirty="0" smtClean="0"/>
              <a:t>Fixes the problem (easy if </a:t>
            </a:r>
            <a:br>
              <a:rPr lang="en-US" sz="2300" dirty="0" smtClean="0"/>
            </a:br>
            <a:r>
              <a:rPr lang="en-US" sz="2300" dirty="0" smtClean="0"/>
              <a:t>attacker caused it)</a:t>
            </a:r>
          </a:p>
          <a:p>
            <a:pPr lvl="1"/>
            <a:r>
              <a:rPr lang="en-US" sz="2300" dirty="0" smtClean="0"/>
              <a:t>Gather information during solution</a:t>
            </a:r>
          </a:p>
          <a:p>
            <a:pPr lvl="2"/>
            <a:r>
              <a:rPr lang="en-US" sz="2300" dirty="0" smtClean="0"/>
              <a:t>“I need to log on as you.”</a:t>
            </a:r>
          </a:p>
          <a:p>
            <a:pPr lvl="1"/>
            <a:r>
              <a:rPr lang="en-US" sz="2300" dirty="0" smtClean="0"/>
              <a:t>Victim may even forget that security policy has been violated</a:t>
            </a:r>
          </a:p>
          <a:p>
            <a:pPr lvl="1"/>
            <a:r>
              <a:rPr lang="en-US" sz="2300" dirty="0" smtClean="0"/>
              <a:t>Gains trust for future exploitation</a:t>
            </a:r>
            <a:endParaRPr lang="en-US" sz="2300" dirty="0"/>
          </a:p>
        </p:txBody>
      </p:sp>
      <p:pic>
        <p:nvPicPr>
          <p:cNvPr id="5122" name="Picture 2" descr="C:\Program Files\Microsoft Office\Media\CntCD1\ClipArt5\j028120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599" y="2362200"/>
            <a:ext cx="2254185" cy="297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7772400" cy="11430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Psychology &amp; Social Psychology</a:t>
            </a:r>
            <a:br>
              <a:rPr lang="en-US" dirty="0" smtClean="0"/>
            </a:br>
            <a:r>
              <a:rPr lang="en-US" dirty="0" smtClean="0"/>
              <a:t>of Social Engineering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286000"/>
            <a:ext cx="4038600" cy="4038600"/>
          </a:xfrm>
        </p:spPr>
        <p:txBody>
          <a:bodyPr/>
          <a:lstStyle/>
          <a:p>
            <a:r>
              <a:rPr lang="en-US" sz="3200" dirty="0" smtClean="0"/>
              <a:t>Psychology of Victim</a:t>
            </a:r>
          </a:p>
          <a:p>
            <a:r>
              <a:rPr lang="en-US" sz="3200" dirty="0" smtClean="0"/>
              <a:t>Social Psychology</a:t>
            </a:r>
          </a:p>
          <a:p>
            <a:r>
              <a:rPr lang="en-US" sz="3200" dirty="0" smtClean="0"/>
              <a:t>Social</a:t>
            </a:r>
            <a:r>
              <a:rPr lang="en-US" sz="3200" baseline="0" dirty="0" smtClean="0"/>
              <a:t> Engineer Profile</a:t>
            </a:r>
          </a:p>
        </p:txBody>
      </p:sp>
      <p:pic>
        <p:nvPicPr>
          <p:cNvPr id="6146" name="Picture 2" descr="C:\Program Files\Microsoft Office\Media\CntCD1\ClipArt7\j033921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2971800"/>
            <a:ext cx="3810000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Psychology of Victim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286000"/>
            <a:ext cx="83058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sz="2100" dirty="0" smtClean="0"/>
              <a:t>Cognitive biases aid criminals</a:t>
            </a:r>
          </a:p>
          <a:p>
            <a:r>
              <a:rPr lang="en-US" sz="2100" dirty="0" smtClean="0"/>
              <a:t>Choice-supportive bias</a:t>
            </a:r>
          </a:p>
          <a:p>
            <a:pPr lvl="1"/>
            <a:r>
              <a:rPr lang="en-US" sz="2100" dirty="0" smtClean="0"/>
              <a:t>Go with the flow</a:t>
            </a:r>
          </a:p>
          <a:p>
            <a:pPr lvl="1"/>
            <a:r>
              <a:rPr lang="en-US" sz="2100" dirty="0" smtClean="0"/>
              <a:t>Use what works most of time</a:t>
            </a:r>
          </a:p>
          <a:p>
            <a:r>
              <a:rPr lang="en-US" sz="2100" dirty="0" smtClean="0"/>
              <a:t>Confirmation bias</a:t>
            </a:r>
          </a:p>
          <a:p>
            <a:pPr lvl="1"/>
            <a:r>
              <a:rPr lang="en-US" sz="2100" dirty="0" smtClean="0"/>
              <a:t>Remember what fits</a:t>
            </a:r>
          </a:p>
          <a:p>
            <a:pPr lvl="1"/>
            <a:r>
              <a:rPr lang="en-US" sz="2100" dirty="0" smtClean="0"/>
              <a:t>See person in janitor outfit as</a:t>
            </a:r>
            <a:br>
              <a:rPr lang="en-US" sz="2100" dirty="0" smtClean="0"/>
            </a:br>
            <a:r>
              <a:rPr lang="en-US" sz="2100" dirty="0" smtClean="0"/>
              <a:t>janitor – regardless rules</a:t>
            </a:r>
          </a:p>
          <a:p>
            <a:r>
              <a:rPr lang="en-US" sz="2100" dirty="0" smtClean="0"/>
              <a:t>Exposure effect</a:t>
            </a:r>
          </a:p>
          <a:p>
            <a:pPr lvl="1"/>
            <a:r>
              <a:rPr lang="en-US" sz="2100" dirty="0" smtClean="0"/>
              <a:t>What is familiar is comfortable</a:t>
            </a:r>
          </a:p>
          <a:p>
            <a:pPr lvl="1"/>
            <a:r>
              <a:rPr lang="en-US" sz="2100" dirty="0" smtClean="0"/>
              <a:t>Gain trust by referring to familiar topics</a:t>
            </a:r>
          </a:p>
          <a:p>
            <a:r>
              <a:rPr lang="en-US" sz="2100" dirty="0" smtClean="0"/>
              <a:t>Anchoring</a:t>
            </a:r>
          </a:p>
          <a:p>
            <a:pPr lvl="1"/>
            <a:r>
              <a:rPr lang="en-US" sz="2100" dirty="0" smtClean="0"/>
              <a:t>Focus on one trait at a time</a:t>
            </a:r>
          </a:p>
          <a:p>
            <a:pPr lvl="1"/>
            <a:r>
              <a:rPr lang="en-US" sz="2100" dirty="0" smtClean="0"/>
              <a:t>Soothing, friendly demeanor covers intrusive questions</a:t>
            </a:r>
            <a:endParaRPr lang="en-US" sz="2100" dirty="0"/>
          </a:p>
        </p:txBody>
      </p:sp>
      <p:pic>
        <p:nvPicPr>
          <p:cNvPr id="8" name="Picture 2" descr="C:\Program Files\Microsoft Office\Media\CntCD1\ClipArt6\j0294935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981200"/>
            <a:ext cx="3352800" cy="3352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Social Psychology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2286000"/>
            <a:ext cx="78486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Schema is picture of reality</a:t>
            </a:r>
          </a:p>
          <a:p>
            <a:pPr lvl="1"/>
            <a:r>
              <a:rPr lang="en-US" dirty="0" smtClean="0"/>
              <a:t>Defines normal ways of making judgements and decisions</a:t>
            </a:r>
          </a:p>
          <a:p>
            <a:r>
              <a:rPr lang="en-US" dirty="0" smtClean="0"/>
              <a:t>Many cognitive errors</a:t>
            </a:r>
          </a:p>
          <a:p>
            <a:pPr lvl="1"/>
            <a:r>
              <a:rPr lang="en-US" dirty="0" smtClean="0"/>
              <a:t>Fundamental attribution error: assuming that behavior indicates stable, internal attributes</a:t>
            </a:r>
          </a:p>
          <a:p>
            <a:pPr lvl="2"/>
            <a:r>
              <a:rPr lang="en-US" dirty="0" smtClean="0"/>
              <a:t>Therefore a pleasant, friendly social engineer cannot possibly be a criminal</a:t>
            </a:r>
          </a:p>
          <a:p>
            <a:pPr lvl="1"/>
            <a:r>
              <a:rPr lang="en-US" dirty="0" smtClean="0"/>
              <a:t>Salience: people notice outliers</a:t>
            </a:r>
          </a:p>
          <a:p>
            <a:pPr lvl="2"/>
            <a:r>
              <a:rPr lang="en-US" dirty="0" smtClean="0"/>
              <a:t>So social engineers try to blend in</a:t>
            </a:r>
          </a:p>
          <a:p>
            <a:pPr lvl="1"/>
            <a:r>
              <a:rPr lang="en-US" dirty="0" smtClean="0"/>
              <a:t>Conformity, compliance &amp; obedience</a:t>
            </a:r>
          </a:p>
          <a:p>
            <a:pPr lvl="2"/>
            <a:r>
              <a:rPr lang="en-US" dirty="0" smtClean="0"/>
              <a:t>Social engineers exert (false) authority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Social Engineer Profile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2286000"/>
            <a:ext cx="79248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Not as in movies: may be</a:t>
            </a:r>
          </a:p>
          <a:p>
            <a:pPr lvl="1"/>
            <a:r>
              <a:rPr lang="en-US" dirty="0" smtClean="0"/>
              <a:t>Outgoing</a:t>
            </a:r>
          </a:p>
          <a:p>
            <a:pPr lvl="1"/>
            <a:r>
              <a:rPr lang="en-US" dirty="0" smtClean="0"/>
              <a:t>Confident</a:t>
            </a:r>
          </a:p>
          <a:p>
            <a:pPr lvl="1"/>
            <a:r>
              <a:rPr lang="en-US" dirty="0" smtClean="0"/>
              <a:t>Well educated</a:t>
            </a:r>
          </a:p>
          <a:p>
            <a:pPr lvl="1"/>
            <a:r>
              <a:rPr lang="en-US" dirty="0" smtClean="0"/>
              <a:t>Blend into environment </a:t>
            </a:r>
            <a:br>
              <a:rPr lang="en-US" dirty="0" smtClean="0"/>
            </a:br>
            <a:r>
              <a:rPr lang="en-US" dirty="0" smtClean="0"/>
              <a:t>(clothing, style, speech)</a:t>
            </a:r>
          </a:p>
          <a:p>
            <a:pPr lvl="1"/>
            <a:r>
              <a:rPr lang="en-US" dirty="0" smtClean="0"/>
              <a:t>Good actor</a:t>
            </a:r>
          </a:p>
          <a:p>
            <a:pPr lvl="1"/>
            <a:r>
              <a:rPr lang="en-US" dirty="0" smtClean="0"/>
              <a:t>Quick reactions to changing </a:t>
            </a:r>
            <a:br>
              <a:rPr lang="en-US" dirty="0" smtClean="0"/>
            </a:br>
            <a:r>
              <a:rPr lang="en-US" dirty="0" smtClean="0"/>
              <a:t>circumstances</a:t>
            </a:r>
          </a:p>
          <a:p>
            <a:r>
              <a:rPr lang="en-US" dirty="0" smtClean="0"/>
              <a:t>Dark side</a:t>
            </a:r>
          </a:p>
          <a:p>
            <a:pPr lvl="1"/>
            <a:r>
              <a:rPr lang="en-US" dirty="0" smtClean="0"/>
              <a:t>Exploits relationships</a:t>
            </a:r>
          </a:p>
          <a:p>
            <a:pPr lvl="1"/>
            <a:r>
              <a:rPr lang="en-US" dirty="0" smtClean="0"/>
              <a:t>Little or no empathy for victims (instrumental)</a:t>
            </a:r>
          </a:p>
          <a:p>
            <a:pPr lvl="1"/>
            <a:r>
              <a:rPr lang="en-US" dirty="0" smtClean="0"/>
              <a:t>May be involved in criminal gangs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0300" y="0"/>
            <a:ext cx="2933700" cy="4251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Dangers &amp; Impact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2286000"/>
            <a:ext cx="4267200" cy="4038600"/>
          </a:xfrm>
        </p:spPr>
        <p:txBody>
          <a:bodyPr/>
          <a:lstStyle/>
          <a:p>
            <a:r>
              <a:rPr lang="en-US" sz="3200" dirty="0" smtClean="0"/>
              <a:t>Consequences</a:t>
            </a:r>
          </a:p>
          <a:p>
            <a:r>
              <a:rPr lang="en-US" sz="3200" dirty="0" smtClean="0"/>
              <a:t>Success</a:t>
            </a:r>
            <a:r>
              <a:rPr lang="en-US" sz="3200" baseline="0" dirty="0" smtClean="0"/>
              <a:t> Rate</a:t>
            </a:r>
          </a:p>
          <a:p>
            <a:r>
              <a:rPr lang="en-US" sz="3200" baseline="0" dirty="0" smtClean="0"/>
              <a:t>Small Businesses vs Large Organizations</a:t>
            </a:r>
          </a:p>
        </p:txBody>
      </p:sp>
      <p:pic>
        <p:nvPicPr>
          <p:cNvPr id="9218" name="Picture 2" descr="C:\Program Files\Microsoft Office\Media\CntCD1\ClipArt8\j0346317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2942782"/>
            <a:ext cx="3936847" cy="3886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Pretexting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3200" dirty="0" smtClean="0"/>
              <a:t>Pretexting is the act of creating and using an invented scenario (the pretext) to engage a target victim in a manner that increases the chances the victim will divulge sensitive information or perform actions that would be unlikely in ordinary circumstances.</a:t>
            </a:r>
            <a:endParaRPr lang="en-GB" sz="32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Consequences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2286000"/>
            <a:ext cx="76962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sz="2100" dirty="0" smtClean="0"/>
              <a:t>Loss of control over internal </a:t>
            </a:r>
            <a:br>
              <a:rPr lang="en-US" sz="2100" dirty="0" smtClean="0"/>
            </a:br>
            <a:r>
              <a:rPr lang="en-US" sz="2100" dirty="0" smtClean="0"/>
              <a:t>documents</a:t>
            </a:r>
          </a:p>
          <a:p>
            <a:pPr lvl="1"/>
            <a:r>
              <a:rPr lang="en-US" sz="2100" dirty="0" smtClean="0"/>
              <a:t>Advantage to competitors – </a:t>
            </a:r>
            <a:br>
              <a:rPr lang="en-US" sz="2100" dirty="0" smtClean="0"/>
            </a:br>
            <a:r>
              <a:rPr lang="en-US" sz="2100" dirty="0" smtClean="0"/>
              <a:t>loss of market share</a:t>
            </a:r>
          </a:p>
          <a:p>
            <a:pPr lvl="1"/>
            <a:r>
              <a:rPr lang="en-US" sz="2100" dirty="0" smtClean="0"/>
              <a:t>Stock manipulation – SEC </a:t>
            </a:r>
            <a:br>
              <a:rPr lang="en-US" sz="2100" dirty="0" smtClean="0"/>
            </a:br>
            <a:r>
              <a:rPr lang="en-US" sz="2100" dirty="0" smtClean="0"/>
              <a:t>investigations</a:t>
            </a:r>
          </a:p>
          <a:p>
            <a:pPr lvl="1"/>
            <a:r>
              <a:rPr lang="en-US" sz="2100" dirty="0" smtClean="0"/>
              <a:t>Bankrupt company</a:t>
            </a:r>
          </a:p>
          <a:p>
            <a:pPr lvl="1"/>
            <a:r>
              <a:rPr lang="en-US" sz="2100" dirty="0" smtClean="0"/>
              <a:t>Possible criminal proceedings against officers</a:t>
            </a:r>
          </a:p>
          <a:p>
            <a:r>
              <a:rPr lang="en-US" sz="2100" dirty="0" smtClean="0"/>
              <a:t>Loss of control over customer personally identifiable information (PII)</a:t>
            </a:r>
          </a:p>
          <a:p>
            <a:pPr lvl="1"/>
            <a:r>
              <a:rPr lang="en-US" sz="2100" dirty="0" smtClean="0"/>
              <a:t>Legal ramifications including $$$ liability</a:t>
            </a:r>
          </a:p>
          <a:p>
            <a:pPr lvl="1"/>
            <a:r>
              <a:rPr lang="en-US" sz="2100" dirty="0" smtClean="0"/>
              <a:t>Embarrassment</a:t>
            </a:r>
          </a:p>
          <a:p>
            <a:pPr lvl="1"/>
            <a:r>
              <a:rPr lang="en-US" sz="2100" dirty="0" smtClean="0"/>
              <a:t>Human consequences of identity theft</a:t>
            </a:r>
          </a:p>
          <a:p>
            <a:r>
              <a:rPr lang="en-US" sz="2100" dirty="0" smtClean="0"/>
              <a:t>Difficulty tracking down how crime was committed</a:t>
            </a:r>
          </a:p>
          <a:p>
            <a:pPr lvl="1"/>
            <a:r>
              <a:rPr lang="en-US" sz="2100" dirty="0" smtClean="0"/>
              <a:t>Destroy trust among employees</a:t>
            </a:r>
          </a:p>
        </p:txBody>
      </p:sp>
      <p:pic>
        <p:nvPicPr>
          <p:cNvPr id="11267" name="Picture 3" descr="C:\Program Files\Microsoft Office\Media\CntCD1\ClipArt7\j031186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7062" y="9525"/>
            <a:ext cx="2717413" cy="2514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Success Rate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2286000"/>
            <a:ext cx="7162800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Poor statistical base</a:t>
            </a:r>
          </a:p>
          <a:p>
            <a:pPr lvl="1"/>
            <a:r>
              <a:rPr lang="en-US" dirty="0" smtClean="0"/>
              <a:t>Difficult to detect</a:t>
            </a:r>
          </a:p>
          <a:p>
            <a:pPr lvl="1"/>
            <a:r>
              <a:rPr lang="en-US" dirty="0" smtClean="0"/>
              <a:t>Difficult to find documentation</a:t>
            </a:r>
          </a:p>
          <a:p>
            <a:r>
              <a:rPr lang="en-US" dirty="0" smtClean="0"/>
              <a:t>Anecdotal evidence from security experts</a:t>
            </a:r>
          </a:p>
          <a:p>
            <a:pPr lvl="1"/>
            <a:r>
              <a:rPr lang="en-US" dirty="0" smtClean="0"/>
              <a:t>Social engineering works</a:t>
            </a:r>
          </a:p>
          <a:p>
            <a:pPr lvl="1"/>
            <a:r>
              <a:rPr lang="en-US" dirty="0" smtClean="0"/>
              <a:t>Consensus that methods are often used…</a:t>
            </a:r>
          </a:p>
          <a:p>
            <a:pPr lvl="1"/>
            <a:r>
              <a:rPr lang="en-US" dirty="0" smtClean="0"/>
              <a:t>… and highly successful</a:t>
            </a:r>
          </a:p>
          <a:p>
            <a:r>
              <a:rPr lang="en-US" dirty="0" smtClean="0"/>
              <a:t>Organizations must prepare to defend themselves against these methods (see below)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0"/>
            <a:ext cx="2219325" cy="1786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Small Businesses vs Large Organizations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286000"/>
            <a:ext cx="3886200" cy="44958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i="1" dirty="0" smtClean="0"/>
              <a:t>Small Businesses</a:t>
            </a:r>
          </a:p>
          <a:p>
            <a:r>
              <a:rPr lang="en-US" dirty="0" smtClean="0"/>
              <a:t>Less prepared &amp; more vulnerable</a:t>
            </a:r>
          </a:p>
          <a:p>
            <a:r>
              <a:rPr lang="en-US" dirty="0" smtClean="0"/>
              <a:t>People know each other</a:t>
            </a:r>
          </a:p>
          <a:p>
            <a:r>
              <a:rPr lang="en-US" dirty="0" smtClean="0"/>
              <a:t>More likely to suspect and challenge strangers</a:t>
            </a:r>
          </a:p>
          <a:p>
            <a:r>
              <a:rPr lang="en-US" dirty="0" smtClean="0"/>
              <a:t>Better communication – may report suspicions quickly to people they know</a:t>
            </a:r>
          </a:p>
          <a:p>
            <a:r>
              <a:rPr lang="en-US" dirty="0" smtClean="0"/>
              <a:t>Smaller workforce to train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4572000" y="1676400"/>
            <a:ext cx="42672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4572000" y="1676400"/>
            <a:ext cx="4343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4572000" y="2362200"/>
            <a:ext cx="4343400" cy="441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Large Businesses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Ø"/>
              <a:tabLst/>
              <a:defRPr/>
            </a:pPr>
            <a:r>
              <a:rPr lang="en-US" sz="2400" kern="0" dirty="0" smtClean="0">
                <a:latin typeface="+mn-lt"/>
              </a:rPr>
              <a:t>More fragmented: many strangers anyway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Concern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about embarrassment if stranger is executive from afar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Ø"/>
              <a:tabLst/>
              <a:defRPr/>
            </a:pPr>
            <a:r>
              <a:rPr lang="en-US" sz="2400" kern="0" dirty="0" smtClean="0">
                <a:latin typeface="+mn-lt"/>
              </a:rPr>
              <a:t>Bystander effect: let someone else deal with it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Poorer communications: may never have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met security officers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Detection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2286000"/>
            <a:ext cx="4038600" cy="4038600"/>
          </a:xfrm>
        </p:spPr>
        <p:txBody>
          <a:bodyPr/>
          <a:lstStyle/>
          <a:p>
            <a:r>
              <a:rPr lang="en-US" sz="2800" dirty="0" smtClean="0"/>
              <a:t>People</a:t>
            </a:r>
          </a:p>
          <a:p>
            <a:r>
              <a:rPr lang="en-US" sz="2800" dirty="0" smtClean="0"/>
              <a:t>Audit Controls</a:t>
            </a:r>
          </a:p>
          <a:p>
            <a:r>
              <a:rPr lang="en-US" sz="2800" dirty="0" smtClean="0"/>
              <a:t>Technology for Detection</a:t>
            </a:r>
          </a:p>
        </p:txBody>
      </p:sp>
      <p:pic>
        <p:nvPicPr>
          <p:cNvPr id="12290" name="Picture 2" descr="C:\Documents and Settings\HP_Administrator\My Documents\My Pictures\Microsoft Clip Organizer\j0295123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143000"/>
            <a:ext cx="4038600" cy="571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People (1)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286000"/>
            <a:ext cx="73152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Train employees to remember details of phone calls they receive when caller asks questions </a:t>
            </a:r>
          </a:p>
          <a:p>
            <a:pPr lvl="1"/>
            <a:r>
              <a:rPr lang="en-US" dirty="0" smtClean="0"/>
              <a:t>Gender?</a:t>
            </a:r>
          </a:p>
          <a:p>
            <a:pPr lvl="1"/>
            <a:r>
              <a:rPr lang="en-US" dirty="0" smtClean="0"/>
              <a:t>Caller ID?</a:t>
            </a:r>
          </a:p>
          <a:p>
            <a:pPr lvl="1"/>
            <a:r>
              <a:rPr lang="en-US" dirty="0" smtClean="0"/>
              <a:t>Noise in background?</a:t>
            </a:r>
          </a:p>
          <a:p>
            <a:pPr lvl="1"/>
            <a:r>
              <a:rPr lang="en-US" dirty="0" smtClean="0"/>
              <a:t>Accent?</a:t>
            </a:r>
          </a:p>
          <a:p>
            <a:pPr lvl="1"/>
            <a:r>
              <a:rPr lang="en-US" dirty="0" smtClean="0"/>
              <a:t>What questions?</a:t>
            </a:r>
          </a:p>
          <a:p>
            <a:pPr lvl="1"/>
            <a:r>
              <a:rPr lang="en-US" dirty="0" smtClean="0"/>
              <a:t>What answers?</a:t>
            </a:r>
          </a:p>
          <a:p>
            <a:r>
              <a:rPr lang="en-US" dirty="0" smtClean="0"/>
              <a:t>Beware questions about names of managers</a:t>
            </a:r>
          </a:p>
          <a:p>
            <a:r>
              <a:rPr lang="en-US" dirty="0" smtClean="0"/>
              <a:t>No employee should ask (let alone give) password</a:t>
            </a:r>
          </a:p>
        </p:txBody>
      </p:sp>
      <p:pic>
        <p:nvPicPr>
          <p:cNvPr id="13314" name="Picture 2" descr="C:\Program Files\Microsoft Office\Media\CntCD1\ClipArt1\j0198528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0"/>
            <a:ext cx="3000375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</a:t>
            </a:r>
            <a:r>
              <a:rPr lang="en-US" baseline="0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8153400" cy="45720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2200" baseline="0" dirty="0" smtClean="0"/>
              <a:t>Ensure that employees know they will </a:t>
            </a:r>
            <a:br>
              <a:rPr lang="en-US" sz="2200" baseline="0" dirty="0" smtClean="0"/>
            </a:br>
            <a:r>
              <a:rPr lang="en-US" sz="2200" baseline="0" dirty="0" smtClean="0"/>
              <a:t>not be punished for enforcing security </a:t>
            </a:r>
            <a:br>
              <a:rPr lang="en-US" sz="2200" baseline="0" dirty="0" smtClean="0"/>
            </a:br>
            <a:r>
              <a:rPr lang="en-US" sz="2200" baseline="0" dirty="0" smtClean="0"/>
              <a:t>policies</a:t>
            </a:r>
          </a:p>
          <a:p>
            <a:pPr lvl="1"/>
            <a:r>
              <a:rPr lang="en-US" sz="2200" baseline="0" dirty="0" smtClean="0"/>
              <a:t>No legitimate manager would </a:t>
            </a:r>
            <a:br>
              <a:rPr lang="en-US" sz="2200" baseline="0" dirty="0" smtClean="0"/>
            </a:br>
            <a:r>
              <a:rPr lang="en-US" sz="2200" baseline="0" dirty="0" smtClean="0"/>
              <a:t>threaten them for NOT violating </a:t>
            </a:r>
            <a:br>
              <a:rPr lang="en-US" sz="2200" baseline="0" dirty="0" smtClean="0"/>
            </a:br>
            <a:r>
              <a:rPr lang="en-US" sz="2200" baseline="0" dirty="0" smtClean="0"/>
              <a:t>security rules</a:t>
            </a:r>
          </a:p>
          <a:p>
            <a:pPr lvl="1"/>
            <a:r>
              <a:rPr lang="en-US" sz="2200" baseline="0" dirty="0" smtClean="0"/>
              <a:t>Explicitly provide script for </a:t>
            </a:r>
            <a:br>
              <a:rPr lang="en-US" sz="2200" baseline="0" dirty="0" smtClean="0"/>
            </a:br>
            <a:r>
              <a:rPr lang="en-US" sz="2200" baseline="0" dirty="0" smtClean="0"/>
              <a:t>responding to threats (“Yes, I’ll be </a:t>
            </a:r>
            <a:br>
              <a:rPr lang="en-US" sz="2200" baseline="0" dirty="0" smtClean="0"/>
            </a:br>
            <a:r>
              <a:rPr lang="en-US" sz="2200" baseline="0" dirty="0" smtClean="0"/>
              <a:t>glad to help you – please hold the line.” </a:t>
            </a:r>
            <a:br>
              <a:rPr lang="en-US" sz="2200" baseline="0" dirty="0" smtClean="0"/>
            </a:br>
            <a:r>
              <a:rPr lang="en-US" sz="2200" baseline="0" dirty="0" smtClean="0"/>
              <a:t>– and then employee notifies Security </a:t>
            </a:r>
            <a:br>
              <a:rPr lang="en-US" sz="2200" baseline="0" dirty="0" smtClean="0"/>
            </a:br>
            <a:r>
              <a:rPr lang="en-US" sz="2200" baseline="0" dirty="0" smtClean="0"/>
              <a:t>Team)</a:t>
            </a:r>
          </a:p>
          <a:p>
            <a:r>
              <a:rPr lang="en-US" sz="2200" dirty="0" smtClean="0"/>
              <a:t>Provide employees with notification procedure</a:t>
            </a:r>
          </a:p>
          <a:p>
            <a:pPr lvl="1"/>
            <a:r>
              <a:rPr lang="en-US" sz="2200" dirty="0" smtClean="0"/>
              <a:t>Whom should they call?</a:t>
            </a:r>
          </a:p>
          <a:p>
            <a:pPr lvl="1"/>
            <a:r>
              <a:rPr lang="en-US" sz="2200" dirty="0" smtClean="0"/>
              <a:t>What information is most helpful (see previous slide)?</a:t>
            </a:r>
          </a:p>
          <a:p>
            <a:endParaRPr lang="en-US" sz="2200" baseline="0" dirty="0" smtClean="0"/>
          </a:p>
        </p:txBody>
      </p:sp>
      <p:pic>
        <p:nvPicPr>
          <p:cNvPr id="4" name="Picture 3" descr="PEON0343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562" y="0"/>
            <a:ext cx="2381438" cy="4038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Audit Controls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2286000"/>
            <a:ext cx="7162800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Real-time audits of log files </a:t>
            </a:r>
            <a:r>
              <a:rPr lang="en-US" i="1" dirty="0" smtClean="0"/>
              <a:t>may</a:t>
            </a:r>
            <a:r>
              <a:rPr lang="en-US" dirty="0" smtClean="0"/>
              <a:t> detect social engineering attack in progress</a:t>
            </a:r>
          </a:p>
          <a:p>
            <a:pPr lvl="1"/>
            <a:r>
              <a:rPr lang="en-US" dirty="0" smtClean="0"/>
              <a:t>But no guarantees</a:t>
            </a:r>
          </a:p>
          <a:p>
            <a:pPr lvl="1"/>
            <a:r>
              <a:rPr lang="en-US" dirty="0" smtClean="0"/>
              <a:t>Human manipulation may have no technical exploits until later in crime</a:t>
            </a:r>
          </a:p>
          <a:p>
            <a:pPr lvl="1"/>
            <a:r>
              <a:rPr lang="en-US" dirty="0" smtClean="0"/>
              <a:t>Actual exploit may be very fast</a:t>
            </a:r>
          </a:p>
          <a:p>
            <a:r>
              <a:rPr lang="en-US" dirty="0" smtClean="0"/>
              <a:t>Post hoc audits may be useful in reconstructing crime</a:t>
            </a:r>
          </a:p>
          <a:p>
            <a:pPr lvl="1"/>
            <a:r>
              <a:rPr lang="en-US" dirty="0" smtClean="0"/>
              <a:t>Trace how criminal used </a:t>
            </a:r>
            <a:br>
              <a:rPr lang="en-US" dirty="0" smtClean="0"/>
            </a:br>
            <a:r>
              <a:rPr lang="en-US" dirty="0" smtClean="0"/>
              <a:t>information winkled out of </a:t>
            </a:r>
            <a:br>
              <a:rPr lang="en-US" dirty="0" smtClean="0"/>
            </a:br>
            <a:r>
              <a:rPr lang="en-US" dirty="0" smtClean="0"/>
              <a:t>employees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 r="50000"/>
          <a:stretch>
            <a:fillRect/>
          </a:stretch>
        </p:blipFill>
        <p:spPr bwMode="auto">
          <a:xfrm>
            <a:off x="7477125" y="19050"/>
            <a:ext cx="1676400" cy="1885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Technology for Detection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286000"/>
            <a:ext cx="5105400" cy="4572000"/>
          </a:xfrm>
        </p:spPr>
        <p:txBody>
          <a:bodyPr/>
          <a:lstStyle/>
          <a:p>
            <a:r>
              <a:rPr lang="en-US" dirty="0" smtClean="0"/>
              <a:t>Content-blocking technology </a:t>
            </a:r>
          </a:p>
          <a:p>
            <a:pPr lvl="1"/>
            <a:r>
              <a:rPr lang="en-US" dirty="0" smtClean="0"/>
              <a:t>E-mail</a:t>
            </a:r>
          </a:p>
          <a:p>
            <a:pPr lvl="1"/>
            <a:r>
              <a:rPr lang="en-US" dirty="0" smtClean="0"/>
              <a:t>Web pages</a:t>
            </a:r>
          </a:p>
          <a:p>
            <a:r>
              <a:rPr lang="en-US" dirty="0" smtClean="0"/>
              <a:t>Social Engineering Defense Architecture (SEDA)</a:t>
            </a:r>
          </a:p>
          <a:p>
            <a:pPr lvl="1"/>
            <a:r>
              <a:rPr lang="en-US" dirty="0" smtClean="0"/>
              <a:t>Voice-recognition technology</a:t>
            </a:r>
          </a:p>
          <a:p>
            <a:pPr lvl="1"/>
            <a:r>
              <a:rPr lang="en-US" dirty="0" smtClean="0"/>
              <a:t>Provides better logging of phone calls</a:t>
            </a:r>
            <a:endParaRPr lang="en-US" dirty="0"/>
          </a:p>
        </p:txBody>
      </p:sp>
      <p:pic>
        <p:nvPicPr>
          <p:cNvPr id="15362" name="Picture 2" descr="C:\Program Files\Microsoft Office\Media\CntCD1\ClipArt3\j0235165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3282590"/>
            <a:ext cx="2895600" cy="35754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2362200"/>
            <a:ext cx="8001000" cy="4495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Integrate social engineering attacks into </a:t>
            </a:r>
            <a:r>
              <a:rPr lang="en-US" i="1" dirty="0" smtClean="0"/>
              <a:t>computer security incident response team</a:t>
            </a:r>
            <a:r>
              <a:rPr lang="en-US" dirty="0" smtClean="0"/>
              <a:t> processes</a:t>
            </a:r>
          </a:p>
          <a:p>
            <a:r>
              <a:rPr lang="en-US" dirty="0" smtClean="0"/>
              <a:t>Collect forensic evidence </a:t>
            </a:r>
          </a:p>
          <a:p>
            <a:pPr lvl="1"/>
            <a:r>
              <a:rPr lang="en-US" dirty="0" smtClean="0"/>
              <a:t>In real time if possible</a:t>
            </a:r>
          </a:p>
          <a:p>
            <a:pPr lvl="1"/>
            <a:r>
              <a:rPr lang="en-US" dirty="0" smtClean="0"/>
              <a:t>ASAP</a:t>
            </a:r>
          </a:p>
          <a:p>
            <a:pPr lvl="1"/>
            <a:r>
              <a:rPr lang="en-US" dirty="0" smtClean="0"/>
              <a:t>Interview human victims </a:t>
            </a:r>
          </a:p>
          <a:p>
            <a:pPr lvl="2"/>
            <a:r>
              <a:rPr lang="en-US" dirty="0" smtClean="0"/>
              <a:t>Quickly</a:t>
            </a:r>
          </a:p>
          <a:p>
            <a:pPr lvl="2"/>
            <a:r>
              <a:rPr lang="en-US" dirty="0" smtClean="0"/>
              <a:t>Humanely – do not give</a:t>
            </a:r>
            <a:br>
              <a:rPr lang="en-US" dirty="0" smtClean="0"/>
            </a:br>
            <a:r>
              <a:rPr lang="en-US" dirty="0" smtClean="0"/>
              <a:t>impression of looking for </a:t>
            </a:r>
            <a:br>
              <a:rPr lang="en-US" dirty="0" smtClean="0"/>
            </a:br>
            <a:r>
              <a:rPr lang="en-US" dirty="0" smtClean="0"/>
              <a:t>scapegoats</a:t>
            </a:r>
            <a:endParaRPr lang="en-US" dirty="0"/>
          </a:p>
        </p:txBody>
      </p:sp>
      <p:grpSp>
        <p:nvGrpSpPr>
          <p:cNvPr id="3" name="Group 6"/>
          <p:cNvGrpSpPr/>
          <p:nvPr/>
        </p:nvGrpSpPr>
        <p:grpSpPr>
          <a:xfrm>
            <a:off x="5857874" y="3810000"/>
            <a:ext cx="3276601" cy="3048000"/>
            <a:chOff x="5638799" y="2514600"/>
            <a:chExt cx="3505201" cy="3276600"/>
          </a:xfrm>
        </p:grpSpPr>
        <p:pic>
          <p:nvPicPr>
            <p:cNvPr id="16386" name="Picture 2" descr="C:\Program Files\Microsoft Office\Media\CntCD1\ClipArt6\j0299333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8799" y="2590800"/>
              <a:ext cx="3135179" cy="3124200"/>
            </a:xfrm>
            <a:prstGeom prst="rect">
              <a:avLst/>
            </a:prstGeom>
            <a:noFill/>
          </p:spPr>
        </p:pic>
        <p:sp>
          <p:nvSpPr>
            <p:cNvPr id="6" name="&quot;No&quot; Symbol 5"/>
            <p:cNvSpPr/>
            <p:nvPr/>
          </p:nvSpPr>
          <p:spPr bwMode="auto">
            <a:xfrm>
              <a:off x="5638800" y="2514600"/>
              <a:ext cx="3505200" cy="3276600"/>
            </a:xfrm>
            <a:prstGeom prst="noSmoking">
              <a:avLst>
                <a:gd name="adj" fmla="val 5944"/>
              </a:avLst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Defense &amp; Mitigation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2362200"/>
            <a:ext cx="3962400" cy="4267200"/>
          </a:xfrm>
        </p:spPr>
        <p:txBody>
          <a:bodyPr/>
          <a:lstStyle/>
          <a:p>
            <a:r>
              <a:rPr lang="en-US" sz="2800" dirty="0" smtClean="0"/>
              <a:t>Training &amp; Awareness</a:t>
            </a:r>
          </a:p>
          <a:p>
            <a:r>
              <a:rPr lang="en-US" sz="2800" dirty="0" smtClean="0"/>
              <a:t>Technology for Prevention</a:t>
            </a:r>
          </a:p>
          <a:p>
            <a:r>
              <a:rPr lang="en-US" sz="2800" dirty="0" smtClean="0"/>
              <a:t>Physical Security &amp; Encryption</a:t>
            </a:r>
          </a:p>
        </p:txBody>
      </p:sp>
      <p:pic>
        <p:nvPicPr>
          <p:cNvPr id="17410" name="Picture 2" descr="C:\Program Files\Microsoft Office\Media\CntCD1\ClipArt6\j02908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87389" y="2857500"/>
            <a:ext cx="3446121" cy="4000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Social What ??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Trick people in doing something</a:t>
            </a:r>
            <a:br>
              <a:rPr lang="en-GB" dirty="0" smtClean="0"/>
            </a:br>
            <a:r>
              <a:rPr lang="en-GB" dirty="0" smtClean="0"/>
              <a:t>you want (without hacking!)</a:t>
            </a:r>
          </a:p>
          <a:p>
            <a:endParaRPr lang="en-GB" dirty="0" smtClean="0"/>
          </a:p>
          <a:p>
            <a:r>
              <a:rPr lang="en-GB" dirty="0" smtClean="0"/>
              <a:t>E.g.: Trick people into reveal</a:t>
            </a:r>
            <a:br>
              <a:rPr lang="en-GB" dirty="0" smtClean="0"/>
            </a:br>
            <a:r>
              <a:rPr lang="en-GB" dirty="0" smtClean="0"/>
              <a:t>their secrets</a:t>
            </a:r>
          </a:p>
          <a:p>
            <a:endParaRPr lang="en-GB" dirty="0" smtClean="0"/>
          </a:p>
          <a:p>
            <a:r>
              <a:rPr lang="en-GB" dirty="0" smtClean="0"/>
              <a:t>The most secure systems in the</a:t>
            </a:r>
            <a:br>
              <a:rPr lang="en-GB" dirty="0" smtClean="0"/>
            </a:br>
            <a:r>
              <a:rPr lang="en-GB" dirty="0" smtClean="0"/>
              <a:t>world are still vulnerable!</a:t>
            </a:r>
            <a:endParaRPr lang="en-GB" dirty="0"/>
          </a:p>
        </p:txBody>
      </p:sp>
      <p:sp>
        <p:nvSpPr>
          <p:cNvPr id="4" name="Afrundet rektangulær billedforklaring 3"/>
          <p:cNvSpPr/>
          <p:nvPr/>
        </p:nvSpPr>
        <p:spPr>
          <a:xfrm rot="20984851">
            <a:off x="5842690" y="1789357"/>
            <a:ext cx="1714512" cy="785817"/>
          </a:xfrm>
          <a:prstGeom prst="wedgeRoundRectCallout">
            <a:avLst>
              <a:gd name="adj1" fmla="val -39197"/>
              <a:gd name="adj2" fmla="val -8003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Social Engineering!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74628">
            <a:off x="6617013" y="2861689"/>
            <a:ext cx="2381250" cy="2809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Afrundet rektangulær billedforklaring 5"/>
          <p:cNvSpPr/>
          <p:nvPr/>
        </p:nvSpPr>
        <p:spPr>
          <a:xfrm rot="696414">
            <a:off x="4412197" y="4389462"/>
            <a:ext cx="2087747" cy="896076"/>
          </a:xfrm>
          <a:prstGeom prst="wedgeRoundRectCallout">
            <a:avLst>
              <a:gd name="adj1" fmla="val 41952"/>
              <a:gd name="adj2" fmla="val -8331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Its easier than you think!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&amp; Awareness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8229600" cy="4572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Explain social engineering techniques to employees</a:t>
            </a:r>
          </a:p>
          <a:p>
            <a:pPr lvl="1"/>
            <a:r>
              <a:rPr lang="en-US" dirty="0" smtClean="0"/>
              <a:t>Real case studies</a:t>
            </a:r>
          </a:p>
          <a:p>
            <a:pPr lvl="1"/>
            <a:r>
              <a:rPr lang="en-US" dirty="0" smtClean="0"/>
              <a:t>Demonstrations</a:t>
            </a:r>
          </a:p>
          <a:p>
            <a:r>
              <a:rPr lang="en-US" dirty="0" smtClean="0"/>
              <a:t>Encourage and support </a:t>
            </a:r>
            <a:br>
              <a:rPr lang="en-US" dirty="0" smtClean="0"/>
            </a:br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Asking reasons for questions</a:t>
            </a:r>
          </a:p>
          <a:p>
            <a:pPr lvl="1"/>
            <a:r>
              <a:rPr lang="en-US" dirty="0" smtClean="0"/>
              <a:t>Asking for employee identification</a:t>
            </a:r>
          </a:p>
          <a:p>
            <a:pPr lvl="1"/>
            <a:r>
              <a:rPr lang="en-US" dirty="0" smtClean="0"/>
              <a:t>Checking for authorization for unusual requests</a:t>
            </a:r>
          </a:p>
          <a:p>
            <a:r>
              <a:rPr lang="en-US" dirty="0" smtClean="0"/>
              <a:t>Provide role-playing exercises to reduce reluctance</a:t>
            </a:r>
          </a:p>
          <a:p>
            <a:r>
              <a:rPr lang="en-US" dirty="0" smtClean="0"/>
              <a:t>Provide emergency response contact info</a:t>
            </a:r>
            <a:endParaRPr lang="en-US" dirty="0"/>
          </a:p>
        </p:txBody>
      </p:sp>
      <p:pic>
        <p:nvPicPr>
          <p:cNvPr id="18435" name="Picture 3" descr="C:\Program Files\Microsoft Office\Media\CntCD1\ClipArt2\j0231891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34866" y="2905125"/>
            <a:ext cx="2809134" cy="2224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for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286000"/>
            <a:ext cx="71628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Effective antimalware tools</a:t>
            </a:r>
          </a:p>
          <a:p>
            <a:pPr lvl="1"/>
            <a:r>
              <a:rPr lang="en-US" dirty="0" smtClean="0"/>
              <a:t>Block viruses, Trojans</a:t>
            </a:r>
          </a:p>
          <a:p>
            <a:pPr lvl="1"/>
            <a:r>
              <a:rPr lang="en-US" dirty="0" smtClean="0"/>
              <a:t>Block dangerous Web sites</a:t>
            </a:r>
          </a:p>
          <a:p>
            <a:pPr lvl="1"/>
            <a:r>
              <a:rPr lang="en-US" dirty="0" smtClean="0"/>
              <a:t>Block dangerous phishing spam</a:t>
            </a:r>
          </a:p>
          <a:p>
            <a:pPr lvl="1"/>
            <a:r>
              <a:rPr lang="en-US" dirty="0" smtClean="0"/>
              <a:t>Block popups, ActiveX controls</a:t>
            </a:r>
          </a:p>
          <a:p>
            <a:pPr lvl="1"/>
            <a:r>
              <a:rPr lang="en-US" dirty="0" smtClean="0"/>
              <a:t>Restrict types of cookies</a:t>
            </a:r>
          </a:p>
          <a:p>
            <a:pPr lvl="1"/>
            <a:r>
              <a:rPr lang="en-US" dirty="0" smtClean="0"/>
              <a:t>Use digital certificates to authenticate internal e-mail</a:t>
            </a:r>
          </a:p>
          <a:p>
            <a:r>
              <a:rPr lang="en-US" dirty="0" smtClean="0"/>
              <a:t>Control over software installation</a:t>
            </a:r>
          </a:p>
          <a:p>
            <a:r>
              <a:rPr lang="en-US" dirty="0" smtClean="0"/>
              <a:t>Cleanse documents of hidden metadata</a:t>
            </a:r>
          </a:p>
          <a:p>
            <a:r>
              <a:rPr lang="en-US" dirty="0" smtClean="0"/>
              <a:t>Check Web for unauthorized posting of confidential documents or information</a:t>
            </a:r>
            <a:endParaRPr lang="en-US" dirty="0"/>
          </a:p>
        </p:txBody>
      </p:sp>
      <p:pic>
        <p:nvPicPr>
          <p:cNvPr id="19458" name="Picture 2" descr="C:\Program Files\Microsoft Office\Media\CntCD1\ClipArt6\j0295847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67550" y="38100"/>
            <a:ext cx="2057400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Security &amp;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Prevent theft of confidential information </a:t>
            </a:r>
          </a:p>
          <a:p>
            <a:pPr lvl="1"/>
            <a:r>
              <a:rPr lang="en-US" dirty="0" smtClean="0"/>
              <a:t>Lock filing cabinets</a:t>
            </a:r>
          </a:p>
          <a:p>
            <a:pPr lvl="1"/>
            <a:r>
              <a:rPr lang="en-US" dirty="0" smtClean="0"/>
              <a:t>Shred discarded documents</a:t>
            </a:r>
          </a:p>
          <a:p>
            <a:pPr lvl="1"/>
            <a:r>
              <a:rPr lang="en-US" dirty="0" smtClean="0"/>
              <a:t>Protect Dumpsters® against divers</a:t>
            </a:r>
          </a:p>
          <a:p>
            <a:r>
              <a:rPr lang="en-US" dirty="0" smtClean="0"/>
              <a:t>Use data encryption</a:t>
            </a:r>
          </a:p>
          <a:p>
            <a:pPr lvl="1"/>
            <a:r>
              <a:rPr lang="en-US" dirty="0" smtClean="0"/>
              <a:t>Laptop computers</a:t>
            </a:r>
          </a:p>
          <a:p>
            <a:pPr lvl="1"/>
            <a:r>
              <a:rPr lang="en-US" dirty="0" smtClean="0"/>
              <a:t>Peripherals</a:t>
            </a:r>
            <a:r>
              <a:rPr lang="en-US" baseline="0" dirty="0" smtClean="0"/>
              <a:t> such as USB drives</a:t>
            </a:r>
          </a:p>
          <a:p>
            <a:pPr lvl="1"/>
            <a:r>
              <a:rPr lang="en-US" baseline="0" dirty="0" smtClean="0"/>
              <a:t>Virtual private networks for remote access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dirty="0" smtClean="0"/>
              <a:t>Pre-Contact Social Engineering model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203575" y="2806700"/>
            <a:ext cx="5184775" cy="3887788"/>
            <a:chOff x="2555875" y="2133600"/>
            <a:chExt cx="5184775" cy="3887788"/>
          </a:xfrm>
        </p:grpSpPr>
        <p:sp>
          <p:nvSpPr>
            <p:cNvPr id="17410" name="AutoShape 4"/>
            <p:cNvSpPr>
              <a:spLocks noChangeArrowheads="1"/>
            </p:cNvSpPr>
            <p:nvPr/>
          </p:nvSpPr>
          <p:spPr bwMode="auto">
            <a:xfrm>
              <a:off x="2555875" y="2133600"/>
              <a:ext cx="2305050" cy="1296988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buNone/>
              </a:pPr>
              <a:r>
                <a:rPr lang="en-GB" dirty="0"/>
                <a:t>Victim </a:t>
              </a:r>
            </a:p>
            <a:p>
              <a:pPr algn="ctr">
                <a:buNone/>
              </a:pPr>
              <a:r>
                <a:rPr lang="en-GB" dirty="0"/>
                <a:t>identification</a:t>
              </a:r>
            </a:p>
          </p:txBody>
        </p:sp>
        <p:sp>
          <p:nvSpPr>
            <p:cNvPr id="17411" name="AutoShape 5"/>
            <p:cNvSpPr>
              <a:spLocks noChangeArrowheads="1"/>
            </p:cNvSpPr>
            <p:nvPr/>
          </p:nvSpPr>
          <p:spPr bwMode="auto">
            <a:xfrm>
              <a:off x="3995738" y="3429000"/>
              <a:ext cx="2305050" cy="1296988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buNone/>
              </a:pPr>
              <a:r>
                <a:rPr lang="en-GB" dirty="0"/>
                <a:t>Desires</a:t>
              </a:r>
            </a:p>
            <a:p>
              <a:pPr algn="ctr">
                <a:buNone/>
              </a:pPr>
              <a:r>
                <a:rPr lang="en-GB" dirty="0"/>
                <a:t>identification</a:t>
              </a:r>
            </a:p>
          </p:txBody>
        </p:sp>
        <p:sp>
          <p:nvSpPr>
            <p:cNvPr id="17412" name="AutoShape 6"/>
            <p:cNvSpPr>
              <a:spLocks noChangeArrowheads="1"/>
            </p:cNvSpPr>
            <p:nvPr/>
          </p:nvSpPr>
          <p:spPr bwMode="auto">
            <a:xfrm>
              <a:off x="5435600" y="4724400"/>
              <a:ext cx="2305050" cy="1296988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buNone/>
              </a:pPr>
              <a:r>
                <a:rPr lang="en-GB" dirty="0"/>
                <a:t>Weakness</a:t>
              </a:r>
            </a:p>
            <a:p>
              <a:pPr algn="ctr">
                <a:buNone/>
              </a:pPr>
              <a:r>
                <a:rPr lang="en-GB" dirty="0"/>
                <a:t>identification</a:t>
              </a:r>
            </a:p>
          </p:txBody>
        </p:sp>
      </p:grpSp>
      <p:cxnSp>
        <p:nvCxnSpPr>
          <p:cNvPr id="17413" name="AutoShape 7"/>
          <p:cNvCxnSpPr>
            <a:cxnSpLocks noChangeShapeType="1"/>
            <a:stCxn id="17412" idx="1"/>
            <a:endCxn id="17411" idx="2"/>
          </p:cNvCxnSpPr>
          <p:nvPr/>
        </p:nvCxnSpPr>
        <p:spPr bwMode="auto">
          <a:xfrm rot="10800000">
            <a:off x="5795964" y="5399088"/>
            <a:ext cx="287337" cy="64690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7414" name="AutoShape 8"/>
          <p:cNvCxnSpPr>
            <a:cxnSpLocks noChangeShapeType="1"/>
          </p:cNvCxnSpPr>
          <p:nvPr/>
        </p:nvCxnSpPr>
        <p:spPr bwMode="auto">
          <a:xfrm rot="10800000">
            <a:off x="4356100" y="4127500"/>
            <a:ext cx="287338" cy="6477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7415" name="AutoShape 9"/>
          <p:cNvCxnSpPr>
            <a:cxnSpLocks noChangeShapeType="1"/>
            <a:stCxn id="17411" idx="3"/>
            <a:endCxn id="17412" idx="0"/>
          </p:cNvCxnSpPr>
          <p:nvPr/>
        </p:nvCxnSpPr>
        <p:spPr bwMode="auto">
          <a:xfrm>
            <a:off x="6948488" y="4750594"/>
            <a:ext cx="287337" cy="64690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7416" name="AutoShape 10"/>
          <p:cNvCxnSpPr>
            <a:cxnSpLocks noChangeShapeType="1"/>
          </p:cNvCxnSpPr>
          <p:nvPr/>
        </p:nvCxnSpPr>
        <p:spPr bwMode="auto">
          <a:xfrm>
            <a:off x="5574506" y="3416300"/>
            <a:ext cx="287337" cy="64611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7417" name="Text Box 11"/>
          <p:cNvSpPr txBox="1">
            <a:spLocks noChangeArrowheads="1"/>
          </p:cNvSpPr>
          <p:nvPr/>
        </p:nvSpPr>
        <p:spPr bwMode="auto">
          <a:xfrm>
            <a:off x="762000" y="2314575"/>
            <a:ext cx="2232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dirty="0">
                <a:solidFill>
                  <a:schemeClr val="tx1"/>
                </a:solidFill>
              </a:rPr>
              <a:t>Stage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smtClean="0"/>
              <a:t>Pre-Contact Social Engineering model</a:t>
            </a:r>
          </a:p>
        </p:txBody>
      </p:sp>
      <p:sp>
        <p:nvSpPr>
          <p:cNvPr id="18434" name="AutoShape 4"/>
          <p:cNvSpPr>
            <a:spLocks noChangeArrowheads="1"/>
          </p:cNvSpPr>
          <p:nvPr/>
        </p:nvSpPr>
        <p:spPr bwMode="auto">
          <a:xfrm>
            <a:off x="5435600" y="5589588"/>
            <a:ext cx="2305050" cy="963612"/>
          </a:xfrm>
          <a:prstGeom prst="flowChartProcess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</a:pPr>
            <a:r>
              <a:rPr lang="en-GB" dirty="0"/>
              <a:t>Reward</a:t>
            </a:r>
          </a:p>
        </p:txBody>
      </p:sp>
      <p:sp>
        <p:nvSpPr>
          <p:cNvPr id="18435" name="AutoShape 5"/>
          <p:cNvSpPr>
            <a:spLocks noChangeArrowheads="1"/>
          </p:cNvSpPr>
          <p:nvPr/>
        </p:nvSpPr>
        <p:spPr bwMode="auto">
          <a:xfrm>
            <a:off x="4787900" y="3789363"/>
            <a:ext cx="3600450" cy="1295400"/>
          </a:xfrm>
          <a:prstGeom prst="flowChartProcess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</a:pPr>
            <a:r>
              <a:rPr lang="en-GB" dirty="0"/>
              <a:t>Attack type Vs. </a:t>
            </a:r>
          </a:p>
          <a:p>
            <a:pPr algn="ctr">
              <a:buNone/>
            </a:pPr>
            <a:r>
              <a:rPr lang="en-GB" dirty="0"/>
              <a:t>Victim Desires (Stage 1)</a:t>
            </a:r>
          </a:p>
        </p:txBody>
      </p:sp>
      <p:cxnSp>
        <p:nvCxnSpPr>
          <p:cNvPr id="18436" name="AutoShape 10"/>
          <p:cNvCxnSpPr>
            <a:cxnSpLocks noChangeShapeType="1"/>
            <a:stCxn id="18440" idx="3"/>
            <a:endCxn id="18435" idx="0"/>
          </p:cNvCxnSpPr>
          <p:nvPr/>
        </p:nvCxnSpPr>
        <p:spPr bwMode="auto">
          <a:xfrm>
            <a:off x="5076825" y="2998788"/>
            <a:ext cx="1511300" cy="7905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8437" name="Text Box 11"/>
          <p:cNvSpPr txBox="1">
            <a:spLocks noChangeArrowheads="1"/>
          </p:cNvSpPr>
          <p:nvPr/>
        </p:nvSpPr>
        <p:spPr bwMode="auto">
          <a:xfrm>
            <a:off x="762000" y="2311400"/>
            <a:ext cx="2232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dirty="0"/>
              <a:t>Stage 2</a:t>
            </a:r>
          </a:p>
        </p:txBody>
      </p:sp>
      <p:cxnSp>
        <p:nvCxnSpPr>
          <p:cNvPr id="18438" name="AutoShape 12"/>
          <p:cNvCxnSpPr>
            <a:cxnSpLocks noChangeShapeType="1"/>
            <a:stCxn id="18434" idx="1"/>
            <a:endCxn id="18440" idx="2"/>
          </p:cNvCxnSpPr>
          <p:nvPr/>
        </p:nvCxnSpPr>
        <p:spPr bwMode="auto">
          <a:xfrm rot="10800000">
            <a:off x="3924300" y="3646488"/>
            <a:ext cx="1511300" cy="24257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8439" name="AutoShape 13"/>
          <p:cNvCxnSpPr>
            <a:cxnSpLocks noChangeShapeType="1"/>
            <a:stCxn id="18435" idx="2"/>
            <a:endCxn id="18434" idx="0"/>
          </p:cNvCxnSpPr>
          <p:nvPr/>
        </p:nvCxnSpPr>
        <p:spPr bwMode="auto">
          <a:xfrm>
            <a:off x="6588125" y="5084763"/>
            <a:ext cx="0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8440" name="AutoShape 14"/>
          <p:cNvSpPr>
            <a:spLocks noChangeArrowheads="1"/>
          </p:cNvSpPr>
          <p:nvPr/>
        </p:nvSpPr>
        <p:spPr bwMode="auto">
          <a:xfrm>
            <a:off x="2771775" y="2349500"/>
            <a:ext cx="2305050" cy="1296988"/>
          </a:xfrm>
          <a:prstGeom prst="flowChartProcess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</a:pPr>
            <a:r>
              <a:rPr lang="en-GB" dirty="0"/>
              <a:t>Attack type</a:t>
            </a:r>
          </a:p>
          <a:p>
            <a:pPr algn="ctr">
              <a:buNone/>
            </a:pPr>
            <a:r>
              <a:rPr lang="en-GB" dirty="0"/>
              <a:t>identification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smtClean="0"/>
              <a:t>Pre-Contact Social Engineering model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86000" y="2362200"/>
            <a:ext cx="5992813" cy="4392613"/>
            <a:chOff x="2555875" y="2133600"/>
            <a:chExt cx="5761038" cy="4392613"/>
          </a:xfrm>
        </p:grpSpPr>
        <p:sp>
          <p:nvSpPr>
            <p:cNvPr id="19458" name="AutoShape 4"/>
            <p:cNvSpPr>
              <a:spLocks noChangeArrowheads="1"/>
            </p:cNvSpPr>
            <p:nvPr/>
          </p:nvSpPr>
          <p:spPr bwMode="auto">
            <a:xfrm>
              <a:off x="2555875" y="2133600"/>
              <a:ext cx="2305050" cy="1296988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buNone/>
              </a:pPr>
              <a:r>
                <a:rPr lang="en-GB" dirty="0"/>
                <a:t>Stage 1</a:t>
              </a:r>
            </a:p>
            <a:p>
              <a:pPr algn="ctr">
                <a:buNone/>
              </a:pPr>
              <a:r>
                <a:rPr lang="en-GB" dirty="0"/>
                <a:t>knowledge</a:t>
              </a:r>
            </a:p>
          </p:txBody>
        </p:sp>
        <p:sp>
          <p:nvSpPr>
            <p:cNvPr id="19459" name="AutoShape 5"/>
            <p:cNvSpPr>
              <a:spLocks noChangeArrowheads="1"/>
            </p:cNvSpPr>
            <p:nvPr/>
          </p:nvSpPr>
          <p:spPr bwMode="auto">
            <a:xfrm>
              <a:off x="5940425" y="2133600"/>
              <a:ext cx="2305050" cy="1296988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buNone/>
              </a:pPr>
              <a:r>
                <a:rPr lang="en-GB" dirty="0"/>
                <a:t>Stage 2</a:t>
              </a:r>
            </a:p>
            <a:p>
              <a:pPr algn="ctr">
                <a:buNone/>
              </a:pPr>
              <a:r>
                <a:rPr lang="en-GB" dirty="0"/>
                <a:t>knowledge</a:t>
              </a:r>
            </a:p>
          </p:txBody>
        </p:sp>
        <p:cxnSp>
          <p:nvCxnSpPr>
            <p:cNvPr id="19460" name="AutoShape 6"/>
            <p:cNvCxnSpPr>
              <a:cxnSpLocks noChangeShapeType="1"/>
              <a:stCxn id="19458" idx="3"/>
              <a:endCxn id="19462" idx="0"/>
            </p:cNvCxnSpPr>
            <p:nvPr/>
          </p:nvCxnSpPr>
          <p:spPr bwMode="auto">
            <a:xfrm>
              <a:off x="4860925" y="2782888"/>
              <a:ext cx="576263" cy="862012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19461" name="Line 7"/>
            <p:cNvSpPr>
              <a:spLocks noChangeShapeType="1"/>
            </p:cNvSpPr>
            <p:nvPr/>
          </p:nvSpPr>
          <p:spPr bwMode="auto">
            <a:xfrm>
              <a:off x="5435600" y="2781300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2" name="AutoShape 8"/>
            <p:cNvSpPr>
              <a:spLocks noChangeArrowheads="1"/>
            </p:cNvSpPr>
            <p:nvPr/>
          </p:nvSpPr>
          <p:spPr bwMode="auto">
            <a:xfrm>
              <a:off x="4284663" y="3644900"/>
              <a:ext cx="2305050" cy="1296988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buNone/>
              </a:pPr>
              <a:r>
                <a:rPr lang="en-GB" dirty="0"/>
                <a:t>Reward Vs. Risk</a:t>
              </a:r>
            </a:p>
          </p:txBody>
        </p:sp>
        <p:sp>
          <p:nvSpPr>
            <p:cNvPr id="19463" name="AutoShape 10"/>
            <p:cNvSpPr>
              <a:spLocks noChangeArrowheads="1"/>
            </p:cNvSpPr>
            <p:nvPr/>
          </p:nvSpPr>
          <p:spPr bwMode="auto">
            <a:xfrm>
              <a:off x="2627313" y="5229225"/>
              <a:ext cx="2305050" cy="1296988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buNone/>
              </a:pPr>
              <a:r>
                <a:rPr lang="en-GB" dirty="0"/>
                <a:t>Risk &gt; reward</a:t>
              </a:r>
            </a:p>
            <a:p>
              <a:pPr algn="ctr">
                <a:buNone/>
              </a:pPr>
              <a:r>
                <a:rPr lang="en-GB" dirty="0"/>
                <a:t>Move back</a:t>
              </a:r>
            </a:p>
            <a:p>
              <a:pPr algn="ctr">
                <a:buNone/>
              </a:pPr>
              <a:r>
                <a:rPr lang="en-GB" dirty="0"/>
                <a:t> to stage 1</a:t>
              </a:r>
            </a:p>
          </p:txBody>
        </p:sp>
        <p:cxnSp>
          <p:nvCxnSpPr>
            <p:cNvPr id="19464" name="AutoShape 11"/>
            <p:cNvCxnSpPr>
              <a:cxnSpLocks noChangeShapeType="1"/>
              <a:stCxn id="19462" idx="2"/>
              <a:endCxn id="19463" idx="0"/>
            </p:cNvCxnSpPr>
            <p:nvPr/>
          </p:nvCxnSpPr>
          <p:spPr bwMode="auto">
            <a:xfrm flipH="1">
              <a:off x="3779838" y="4941888"/>
              <a:ext cx="1657350" cy="2873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9465" name="AutoShape 12"/>
            <p:cNvSpPr>
              <a:spLocks noChangeArrowheads="1"/>
            </p:cNvSpPr>
            <p:nvPr/>
          </p:nvSpPr>
          <p:spPr bwMode="auto">
            <a:xfrm>
              <a:off x="6011863" y="5229225"/>
              <a:ext cx="2305050" cy="1296988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buNone/>
              </a:pPr>
              <a:r>
                <a:rPr lang="en-GB" dirty="0"/>
                <a:t>Risk &lt; reward</a:t>
              </a:r>
            </a:p>
            <a:p>
              <a:pPr algn="ctr">
                <a:buNone/>
              </a:pPr>
              <a:r>
                <a:rPr lang="en-GB" dirty="0"/>
                <a:t>Proceed to 1</a:t>
              </a:r>
              <a:r>
                <a:rPr lang="en-GB" baseline="30000" dirty="0"/>
                <a:t>st</a:t>
              </a:r>
            </a:p>
            <a:p>
              <a:pPr algn="ctr">
                <a:buNone/>
              </a:pPr>
              <a:r>
                <a:rPr lang="en-GB" dirty="0"/>
                <a:t>contact</a:t>
              </a:r>
            </a:p>
          </p:txBody>
        </p:sp>
        <p:cxnSp>
          <p:nvCxnSpPr>
            <p:cNvPr id="19466" name="AutoShape 13"/>
            <p:cNvCxnSpPr>
              <a:cxnSpLocks noChangeShapeType="1"/>
              <a:stCxn id="19462" idx="2"/>
              <a:endCxn id="19465" idx="0"/>
            </p:cNvCxnSpPr>
            <p:nvPr/>
          </p:nvCxnSpPr>
          <p:spPr bwMode="auto">
            <a:xfrm>
              <a:off x="5437188" y="4941888"/>
              <a:ext cx="1727200" cy="2873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19467" name="Text Box 14"/>
          <p:cNvSpPr txBox="1">
            <a:spLocks noChangeArrowheads="1"/>
          </p:cNvSpPr>
          <p:nvPr/>
        </p:nvSpPr>
        <p:spPr bwMode="auto">
          <a:xfrm>
            <a:off x="762000" y="3863975"/>
            <a:ext cx="2232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dirty="0"/>
              <a:t>Stage 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Questions?</a:t>
            </a:r>
            <a:endParaRPr lang="ru-RU" dirty="0"/>
          </a:p>
        </p:txBody>
      </p:sp>
      <p:pic>
        <p:nvPicPr>
          <p:cNvPr id="2050" name="Picture 2" descr="http://brandonreed.files.wordpress.com/2010/11/question2-72466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2438400"/>
            <a:ext cx="3835896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Many ways of doing it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62000" y="2286000"/>
            <a:ext cx="7810528" cy="4000520"/>
          </a:xfrm>
        </p:spPr>
        <p:txBody>
          <a:bodyPr>
            <a:noAutofit/>
          </a:bodyPr>
          <a:lstStyle/>
          <a:p>
            <a:r>
              <a:rPr lang="en-GB" sz="1600" b="1" dirty="0" smtClean="0"/>
              <a:t>Pretexting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/>
              <a:t>Create a scenario and engage a victim, gain their trust and use it to gain information. E.g.: Impersonate a co-worker, ask about...!</a:t>
            </a:r>
          </a:p>
          <a:p>
            <a:r>
              <a:rPr lang="en-GB" sz="1600" b="1" dirty="0" smtClean="0"/>
              <a:t>Phishing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/>
              <a:t>Gain private information by fraud. Typically via e-mail, requesting e.g.: credit card information from the victim.</a:t>
            </a:r>
          </a:p>
          <a:p>
            <a:r>
              <a:rPr lang="en-GB" sz="1600" b="1" dirty="0" smtClean="0"/>
              <a:t>Diversion theft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/>
              <a:t>”Con” a person to deliver their  stuff elsewhere than intended. E.g.: Their secret information to you!</a:t>
            </a:r>
          </a:p>
          <a:p>
            <a:r>
              <a:rPr lang="en-GB" sz="1600" b="1" dirty="0" smtClean="0"/>
              <a:t>Baiting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/>
              <a:t>“Real world Trojan Horse”. Leave some “infested” media for others to find; USB, CD, DVD, </a:t>
            </a:r>
            <a:r>
              <a:rPr lang="en-GB" sz="1600" dirty="0" err="1" smtClean="0"/>
              <a:t>MicroSD</a:t>
            </a:r>
            <a:r>
              <a:rPr lang="en-GB" sz="1600" dirty="0" smtClean="0"/>
              <a:t>, etc. When media is inserted into a PC, “auto-runs” can execute some malware.</a:t>
            </a:r>
          </a:p>
          <a:p>
            <a:r>
              <a:rPr lang="en-GB" sz="1600" b="1" dirty="0" smtClean="0"/>
              <a:t>Quid pro quo</a:t>
            </a:r>
            <a:r>
              <a:rPr lang="en-GB" sz="1600" dirty="0" smtClean="0"/>
              <a:t> (something for something)</a:t>
            </a:r>
            <a:br>
              <a:rPr lang="en-GB" sz="1600" dirty="0" smtClean="0"/>
            </a:br>
            <a:r>
              <a:rPr lang="en-GB" sz="1600" dirty="0" smtClean="0"/>
              <a:t>Call random phone numbers, pretend to be an IT-Supporter, ... Eventually you end up with someone that needs help... Trick them to give you access to their system, so that you might “help” them.</a:t>
            </a:r>
          </a:p>
        </p:txBody>
      </p:sp>
      <p:sp>
        <p:nvSpPr>
          <p:cNvPr id="5" name="Tekstboks 4"/>
          <p:cNvSpPr txBox="1"/>
          <p:nvPr/>
        </p:nvSpPr>
        <p:spPr>
          <a:xfrm>
            <a:off x="5162522" y="6416389"/>
            <a:ext cx="4000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Source:</a:t>
            </a:r>
          </a:p>
          <a:p>
            <a:r>
              <a:rPr lang="en-GB" sz="1000" dirty="0" smtClean="0">
                <a:hlinkClick r:id="rId2"/>
              </a:rPr>
              <a:t>http://en.wikipedia.org/wiki/Social_engineering_%28security%29</a:t>
            </a:r>
            <a:r>
              <a:rPr lang="en-GB" sz="1000" dirty="0" smtClean="0"/>
              <a:t> </a:t>
            </a:r>
          </a:p>
        </p:txBody>
      </p:sp>
      <p:sp>
        <p:nvSpPr>
          <p:cNvPr id="6" name="Rektangulær billedforklaring 5"/>
          <p:cNvSpPr/>
          <p:nvPr/>
        </p:nvSpPr>
        <p:spPr>
          <a:xfrm rot="21259258">
            <a:off x="6126935" y="482351"/>
            <a:ext cx="2071702" cy="469772"/>
          </a:xfrm>
          <a:prstGeom prst="wedgeRectCallout">
            <a:avLst>
              <a:gd name="adj1" fmla="val 69537"/>
              <a:gd name="adj2" fmla="val 3642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And many more!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Counter</a:t>
            </a:r>
            <a:r>
              <a:rPr lang="da-DK" dirty="0" smtClean="0"/>
              <a:t> measures	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IT-</a:t>
            </a:r>
            <a:r>
              <a:rPr lang="da-DK" dirty="0" err="1" smtClean="0"/>
              <a:t>Policies</a:t>
            </a:r>
            <a:endParaRPr lang="da-DK" dirty="0" smtClean="0"/>
          </a:p>
          <a:p>
            <a:r>
              <a:rPr lang="da-DK" dirty="0" smtClean="0"/>
              <a:t>User </a:t>
            </a:r>
            <a:r>
              <a:rPr lang="da-DK" dirty="0" err="1" smtClean="0"/>
              <a:t>education</a:t>
            </a:r>
            <a:endParaRPr lang="da-DK" dirty="0" smtClean="0"/>
          </a:p>
          <a:p>
            <a:r>
              <a:rPr lang="da-DK" dirty="0" err="1" smtClean="0"/>
              <a:t>Physical</a:t>
            </a:r>
            <a:r>
              <a:rPr lang="da-DK" dirty="0" smtClean="0"/>
              <a:t> </a:t>
            </a:r>
            <a:r>
              <a:rPr lang="da-DK" dirty="0" err="1" smtClean="0"/>
              <a:t>security</a:t>
            </a:r>
            <a:endParaRPr lang="da-DK" dirty="0" smtClean="0"/>
          </a:p>
          <a:p>
            <a:r>
              <a:rPr lang="da-DK" dirty="0" smtClean="0"/>
              <a:t>Two-phase (or more) security – defense in depth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988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Weakest link</a:t>
            </a:r>
            <a:endParaRPr lang="ru-RU" dirty="0"/>
          </a:p>
        </p:txBody>
      </p:sp>
      <p:pic>
        <p:nvPicPr>
          <p:cNvPr id="13314" name="Picture 2" descr="http://www.ashrafiya.com/wp-content/uploads/2011/11/weakest-lin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0383" y="4191000"/>
            <a:ext cx="3913617" cy="2667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09800"/>
            <a:ext cx="7239000" cy="2232248"/>
          </a:xfrm>
        </p:spPr>
        <p:txBody>
          <a:bodyPr/>
          <a:lstStyle/>
          <a:p>
            <a:r>
              <a:rPr lang="en-GB" sz="3200" dirty="0" smtClean="0"/>
              <a:t>People are the largest vulnerabilities in any network.</a:t>
            </a:r>
          </a:p>
          <a:p>
            <a:r>
              <a:rPr lang="en-GB" sz="3200" dirty="0" smtClean="0"/>
              <a:t>Social engineering is based on decision making of human being.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 types: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7239000" cy="3744416"/>
          </a:xfrm>
        </p:spPr>
        <p:txBody>
          <a:bodyPr/>
          <a:lstStyle/>
          <a:p>
            <a:r>
              <a:rPr lang="en-GB" sz="3200" dirty="0" smtClean="0"/>
              <a:t>Pretexting</a:t>
            </a:r>
          </a:p>
          <a:p>
            <a:r>
              <a:rPr lang="en-GB" sz="3200" dirty="0" smtClean="0"/>
              <a:t>Diversion theft</a:t>
            </a:r>
          </a:p>
          <a:p>
            <a:r>
              <a:rPr lang="en-GB" sz="3200" dirty="0" smtClean="0"/>
              <a:t>Quid pro quo</a:t>
            </a:r>
          </a:p>
          <a:p>
            <a:pPr lvl="0"/>
            <a:r>
              <a:rPr lang="en-GB" sz="3200" dirty="0" smtClean="0"/>
              <a:t>Phishing</a:t>
            </a:r>
            <a:endParaRPr lang="ru-RU" sz="3200" dirty="0" smtClean="0"/>
          </a:p>
          <a:p>
            <a:pPr lvl="0"/>
            <a:r>
              <a:rPr lang="en-GB" sz="3200" dirty="0" smtClean="0"/>
              <a:t>Baiting</a:t>
            </a:r>
            <a:endParaRPr lang="ru-RU" sz="3200" dirty="0" smtClean="0"/>
          </a:p>
          <a:p>
            <a:pPr lvl="0"/>
            <a:r>
              <a:rPr lang="en-GB" sz="3200" dirty="0" smtClean="0"/>
              <a:t>IVR or phone phishing</a:t>
            </a:r>
            <a:endParaRPr lang="ru-RU" sz="3200" dirty="0" smtClean="0"/>
          </a:p>
          <a:p>
            <a:endParaRPr lang="en-GB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">
      <a:dk1>
        <a:srgbClr val="003366"/>
      </a:dk1>
      <a:lt1>
        <a:srgbClr val="FFFFFF"/>
      </a:lt1>
      <a:dk2>
        <a:srgbClr val="009C98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Designs\LaVerne.pot</Template>
  <TotalTime>4081</TotalTime>
  <Words>2176</Words>
  <Application>Microsoft Macintosh PowerPoint</Application>
  <PresentationFormat>On-screen Show (4:3)</PresentationFormat>
  <Paragraphs>527</Paragraphs>
  <Slides>56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Times New Roman</vt:lpstr>
      <vt:lpstr>Wingdings</vt:lpstr>
      <vt:lpstr>Arial</vt:lpstr>
      <vt:lpstr>Capsules</vt:lpstr>
      <vt:lpstr>Social Engineering – The Art of Human Hacking </vt:lpstr>
      <vt:lpstr>PowerPoint Presentation</vt:lpstr>
      <vt:lpstr>Better overview of Social Engineering</vt:lpstr>
      <vt:lpstr>Pretexting</vt:lpstr>
      <vt:lpstr>Social What ??</vt:lpstr>
      <vt:lpstr>Many ways of doing it</vt:lpstr>
      <vt:lpstr>Counter measures </vt:lpstr>
      <vt:lpstr>The Weakest link</vt:lpstr>
      <vt:lpstr>Different types:</vt:lpstr>
      <vt:lpstr>Pretexting</vt:lpstr>
      <vt:lpstr>Quid pro quo</vt:lpstr>
      <vt:lpstr>Phishing</vt:lpstr>
      <vt:lpstr>Baiting</vt:lpstr>
      <vt:lpstr>Summary</vt:lpstr>
      <vt:lpstr>Conclusion</vt:lpstr>
      <vt:lpstr>Background &amp; History (1)</vt:lpstr>
      <vt:lpstr>Background &amp; History (2)</vt:lpstr>
      <vt:lpstr>Some Notorious Social Engineers</vt:lpstr>
      <vt:lpstr>Social Engineering Methods</vt:lpstr>
      <vt:lpstr>Impersonation</vt:lpstr>
      <vt:lpstr>Seduction</vt:lpstr>
      <vt:lpstr>Low-Tech Attacks</vt:lpstr>
      <vt:lpstr>Dumpster® Diving</vt:lpstr>
      <vt:lpstr>Theft</vt:lpstr>
      <vt:lpstr>Leveraging Social Settings</vt:lpstr>
      <vt:lpstr>Exploiting Curiosity or Naïveté</vt:lpstr>
      <vt:lpstr>Bribery</vt:lpstr>
      <vt:lpstr>Data Mining &amp; Data Grinding</vt:lpstr>
      <vt:lpstr>Network and Voice Methods</vt:lpstr>
      <vt:lpstr>Piggybacking / Tailgating</vt:lpstr>
      <vt:lpstr>Phishing &amp; Pharming</vt:lpstr>
      <vt:lpstr>Spim, Spit, &amp; Vishing </vt:lpstr>
      <vt:lpstr>Trojan Code and Viruses</vt:lpstr>
      <vt:lpstr>Reverse Social Engineering</vt:lpstr>
      <vt:lpstr>Psychology &amp; Social Psychology of Social Engineering</vt:lpstr>
      <vt:lpstr>Psychology of Victim</vt:lpstr>
      <vt:lpstr>Social Psychology</vt:lpstr>
      <vt:lpstr>Social Engineer Profile</vt:lpstr>
      <vt:lpstr>Dangers &amp; Impact</vt:lpstr>
      <vt:lpstr>Consequences</vt:lpstr>
      <vt:lpstr>Success Rate</vt:lpstr>
      <vt:lpstr>Small Businesses vs Large Organizations</vt:lpstr>
      <vt:lpstr>Detection</vt:lpstr>
      <vt:lpstr>People (1)</vt:lpstr>
      <vt:lpstr>People (2)</vt:lpstr>
      <vt:lpstr>Audit Controls</vt:lpstr>
      <vt:lpstr>Technology for Detection</vt:lpstr>
      <vt:lpstr>Response</vt:lpstr>
      <vt:lpstr>Defense &amp; Mitigation</vt:lpstr>
      <vt:lpstr>Training &amp; Awareness</vt:lpstr>
      <vt:lpstr>Technology for Prevention</vt:lpstr>
      <vt:lpstr>Physical Security &amp; Encryption</vt:lpstr>
      <vt:lpstr>Pre-Contact Social Engineering model</vt:lpstr>
      <vt:lpstr>Pre-Contact Social Engineering model</vt:lpstr>
      <vt:lpstr>Pre-Contact Social Engineering model</vt:lpstr>
      <vt:lpstr>Questions?</vt:lpstr>
    </vt:vector>
  </TitlesOfParts>
  <Company>DIT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Presentation</dc:title>
  <dc:creator>Dr. F.J. Mtenzi</dc:creator>
  <cp:lastModifiedBy>Bojan</cp:lastModifiedBy>
  <cp:revision>213</cp:revision>
  <dcterms:created xsi:type="dcterms:W3CDTF">2001-12-11T23:34:17Z</dcterms:created>
  <dcterms:modified xsi:type="dcterms:W3CDTF">2019-03-20T00:21:26Z</dcterms:modified>
</cp:coreProperties>
</file>