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7"/>
  </p:notesMasterIdLst>
  <p:sldIdLst>
    <p:sldId id="257" r:id="rId2"/>
    <p:sldId id="275" r:id="rId3"/>
    <p:sldId id="276" r:id="rId4"/>
    <p:sldId id="277" r:id="rId5"/>
    <p:sldId id="278" r:id="rId6"/>
    <p:sldId id="279"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4" r:id="rId27"/>
    <p:sldId id="321" r:id="rId28"/>
    <p:sldId id="322" r:id="rId29"/>
    <p:sldId id="323" r:id="rId30"/>
    <p:sldId id="298" r:id="rId31"/>
    <p:sldId id="299" r:id="rId32"/>
    <p:sldId id="325" r:id="rId33"/>
    <p:sldId id="300" r:id="rId34"/>
    <p:sldId id="301" r:id="rId35"/>
    <p:sldId id="274" r:id="rId3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107" charset="-128"/>
        <a:cs typeface="+mn-cs"/>
      </a:defRPr>
    </a:lvl5pPr>
    <a:lvl6pPr marL="2286000" algn="l" defTabSz="914400" rtl="0" eaLnBrk="1" latinLnBrk="0" hangingPunct="1">
      <a:defRPr kern="1200">
        <a:solidFill>
          <a:schemeClr val="tx1"/>
        </a:solidFill>
        <a:latin typeface="Arial" pitchFamily="34" charset="0"/>
        <a:ea typeface="ＭＳ Ｐゴシック" pitchFamily="-107" charset="-128"/>
        <a:cs typeface="+mn-cs"/>
      </a:defRPr>
    </a:lvl6pPr>
    <a:lvl7pPr marL="2743200" algn="l" defTabSz="914400" rtl="0" eaLnBrk="1" latinLnBrk="0" hangingPunct="1">
      <a:defRPr kern="1200">
        <a:solidFill>
          <a:schemeClr val="tx1"/>
        </a:solidFill>
        <a:latin typeface="Arial" pitchFamily="34" charset="0"/>
        <a:ea typeface="ＭＳ Ｐゴシック" pitchFamily="-107" charset="-128"/>
        <a:cs typeface="+mn-cs"/>
      </a:defRPr>
    </a:lvl7pPr>
    <a:lvl8pPr marL="3200400" algn="l" defTabSz="914400" rtl="0" eaLnBrk="1" latinLnBrk="0" hangingPunct="1">
      <a:defRPr kern="1200">
        <a:solidFill>
          <a:schemeClr val="tx1"/>
        </a:solidFill>
        <a:latin typeface="Arial" pitchFamily="34" charset="0"/>
        <a:ea typeface="ＭＳ Ｐゴシック" pitchFamily="-107" charset="-128"/>
        <a:cs typeface="+mn-cs"/>
      </a:defRPr>
    </a:lvl8pPr>
    <a:lvl9pPr marL="3657600" algn="l" defTabSz="914400" rtl="0" eaLnBrk="1" latinLnBrk="0" hangingPunct="1">
      <a:defRPr kern="1200">
        <a:solidFill>
          <a:schemeClr val="tx1"/>
        </a:solidFill>
        <a:latin typeface="Arial" pitchFamily="34"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1135"/>
  </p:normalViewPr>
  <p:slideViewPr>
    <p:cSldViewPr>
      <p:cViewPr>
        <p:scale>
          <a:sx n="110" d="100"/>
          <a:sy n="110" d="100"/>
        </p:scale>
        <p:origin x="1144" y="-3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9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A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4B6CB6D-E2B6-4635-B680-A7CB8B9B12B0}" type="slidenum">
              <a:rPr lang="en-AU"/>
              <a:pPr/>
              <a:t>‹#›</a:t>
            </a:fld>
            <a:endParaRPr lang="en-AU"/>
          </a:p>
        </p:txBody>
      </p:sp>
    </p:spTree>
    <p:extLst>
      <p:ext uri="{BB962C8B-B14F-4D97-AF65-F5344CB8AC3E}">
        <p14:creationId xmlns:p14="http://schemas.microsoft.com/office/powerpoint/2010/main" val="1138512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32AEDC04-9F6B-4174-AAD1-B0AAD6EB3F10}" type="slidenum">
              <a:rPr lang="en-AU"/>
              <a:pPr/>
              <a:t>1</a:t>
            </a:fld>
            <a:endParaRPr lang="en-AU"/>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smtClean="0">
                <a:latin typeface="Arial" pitchFamily="34" charset="0"/>
              </a:rPr>
              <a:t>Opening quote.</a:t>
            </a:r>
          </a:p>
        </p:txBody>
      </p:sp>
    </p:spTree>
    <p:extLst>
      <p:ext uri="{BB962C8B-B14F-4D97-AF65-F5344CB8AC3E}">
        <p14:creationId xmlns:p14="http://schemas.microsoft.com/office/powerpoint/2010/main" val="100178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64105F01-5C26-47C9-9C60-1F6CAA8B1C9E}" type="slidenum">
              <a:rPr lang="en-AU"/>
              <a:pPr/>
              <a:t>10</a:t>
            </a:fld>
            <a:endParaRPr lang="en-AU"/>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522288" y="4343400"/>
            <a:ext cx="5837237" cy="4114800"/>
          </a:xfrm>
          <a:noFill/>
          <a:ln/>
        </p:spPr>
        <p:txBody>
          <a:bodyPr/>
          <a:lstStyle/>
          <a:p>
            <a:pPr eaLnBrk="1" hangingPunct="1"/>
            <a:r>
              <a:rPr lang="en-US" dirty="0" smtClean="0">
                <a:latin typeface="Arial" pitchFamily="34" charset="0"/>
                <a:cs typeface="Arial" pitchFamily="34" charset="0"/>
              </a:rPr>
              <a:t>A computer virus has three parts [AYCO06]: </a:t>
            </a:r>
          </a:p>
          <a:p>
            <a:pPr eaLnBrk="1" hangingPunct="1"/>
            <a:r>
              <a:rPr lang="en-US" dirty="0" smtClean="0">
                <a:latin typeface="Arial" pitchFamily="34" charset="0"/>
                <a:cs typeface="Arial" pitchFamily="34" charset="0"/>
              </a:rPr>
              <a:t>• Infection </a:t>
            </a:r>
            <a:r>
              <a:rPr lang="en-US" dirty="0" err="1" smtClean="0">
                <a:latin typeface="Arial" pitchFamily="34" charset="0"/>
                <a:cs typeface="Arial" pitchFamily="34" charset="0"/>
              </a:rPr>
              <a:t>mechanism:The</a:t>
            </a:r>
            <a:r>
              <a:rPr lang="en-US" dirty="0" smtClean="0">
                <a:latin typeface="Arial" pitchFamily="34" charset="0"/>
                <a:cs typeface="Arial" pitchFamily="34" charset="0"/>
              </a:rPr>
              <a:t> means by which a virus spreads, enabling it to replicate. The mechanism is also referred to as the infection vector. </a:t>
            </a:r>
          </a:p>
          <a:p>
            <a:pPr eaLnBrk="1" hangingPunct="1"/>
            <a:r>
              <a:rPr lang="en-US" dirty="0" smtClean="0">
                <a:latin typeface="Arial" pitchFamily="34" charset="0"/>
                <a:cs typeface="Arial" pitchFamily="34" charset="0"/>
              </a:rPr>
              <a:t>• Trigger: event or condition determining when the payload is activated or delivered. </a:t>
            </a:r>
          </a:p>
          <a:p>
            <a:pPr eaLnBrk="1" hangingPunct="1"/>
            <a:r>
              <a:rPr lang="en-US" dirty="0" smtClean="0">
                <a:latin typeface="Arial" pitchFamily="34" charset="0"/>
                <a:cs typeface="Arial" pitchFamily="34" charset="0"/>
              </a:rPr>
              <a:t>• Payload: What the virus does, besides spreading. The payload may involve damage or may involve benign but noticeable activity. </a:t>
            </a:r>
          </a:p>
          <a:p>
            <a:pPr eaLnBrk="1" hangingPunct="1"/>
            <a:r>
              <a:rPr lang="en-US" dirty="0" smtClean="0">
                <a:latin typeface="Arial" pitchFamily="34" charset="0"/>
                <a:cs typeface="Arial" pitchFamily="34" charset="0"/>
              </a:rPr>
              <a:t>A virus can be prepended or </a:t>
            </a:r>
            <a:r>
              <a:rPr lang="en-US" dirty="0" err="1" smtClean="0">
                <a:latin typeface="Arial" pitchFamily="34" charset="0"/>
                <a:cs typeface="Arial" pitchFamily="34" charset="0"/>
              </a:rPr>
              <a:t>postpended</a:t>
            </a:r>
            <a:r>
              <a:rPr lang="en-US" dirty="0" smtClean="0">
                <a:latin typeface="Arial" pitchFamily="34" charset="0"/>
                <a:cs typeface="Arial" pitchFamily="34" charset="0"/>
              </a:rPr>
              <a:t> to an executable program, or it can be embedded in some other fashion. The key to its operation is that the infected program, when invoked, will first execute the virus code and then execute the original code of the program.</a:t>
            </a:r>
          </a:p>
          <a:p>
            <a:pPr eaLnBrk="1" hangingPunct="1"/>
            <a:r>
              <a:rPr lang="en-US" dirty="0" smtClean="0">
                <a:latin typeface="Arial" pitchFamily="34" charset="0"/>
                <a:cs typeface="Arial" pitchFamily="34" charset="0"/>
              </a:rPr>
              <a:t>Once a virus has gained entry to a system by infecting a single program, it is in a position to infect some or all other executable files on that system when the infected program executes. Thus, viral infection can be completely prevented by preventing the virus from gaining entry in the first place. Unfortunately, prevention is extraordinarily difficult because a virus can be part of any program outside a system. Thus, unless one is content to take an absolutely bare piece of iron and write all one's own system and application programs, one is vulnerable. The lack of access controls on early PCs is a key reason why traditional machine code based viruses spread rapidly on these systems. In contrast, while it is easy enough to write a machine code virus for UNIX systems, they were almost never seen in practice due to the existence of access controls on these systems prevented effective propagation of the virus.</a:t>
            </a:r>
          </a:p>
        </p:txBody>
      </p:sp>
    </p:spTree>
    <p:extLst>
      <p:ext uri="{BB962C8B-B14F-4D97-AF65-F5344CB8AC3E}">
        <p14:creationId xmlns:p14="http://schemas.microsoft.com/office/powerpoint/2010/main" val="2046202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B3E4249-729D-41EF-8A75-0C2CF432E948}" type="slidenum">
              <a:rPr lang="en-AU"/>
              <a:pPr/>
              <a:t>11</a:t>
            </a:fld>
            <a:endParaRPr lang="en-AU"/>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A very general depiction of virus structure is shown in Figure 21.1. In this case, the virus code, V, is prepended to infected programs, and it is assumed that the entry point to the program, when invoked, is the first line of the program. An infected program begins with the virus code and works as follows. </a:t>
            </a:r>
            <a:r>
              <a:rPr lang="en-US" b="1" dirty="0" smtClean="0">
                <a:latin typeface="Arial" pitchFamily="34" charset="0"/>
                <a:cs typeface="Arial" pitchFamily="34" charset="0"/>
              </a:rPr>
              <a:t>The first line of code is a jump to the main virus program. The second line is a special marker that is used by the virus to determine whether or not a potential victim program has already been infected with this virus. When the program is invoked, control is immediately transferred to the main virus program. The virus program first seeks out uninfected executable files and infects them. Next, the virus may perform some action, usually detrimental to the system. This action could be performed every time the program is invoked, or it could be a logic bomb that triggers only under certain conditions. Finally, the virus transfers control to the original program. If the infection phase of the program is reasonably rapid, a user is unlikely to notice any difference between the execution of an infected and uninfected program.</a:t>
            </a:r>
          </a:p>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716277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C0BD11A8-F3D5-405D-A885-242B9AA95C23}" type="slidenum">
              <a:rPr lang="en-AU"/>
              <a:pPr/>
              <a:t>12</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A virus such as the one just described is easily detected because an infected version of a program is longer than the corresponding uninfected one. A way to thwart such a simple means of detecting a virus is to compress the executable file so that both the infected and uninfected versions are of identical length. The code shown from Figure 21.2  shows in general terms the logic required. The key lines in this virus are numbered, and Figure 21.3 illustrates the operation. In this example, the virus does nothing other than propagate. As in the previous example, the virus may include a logic bomb. We assume that program P</a:t>
            </a:r>
            <a:r>
              <a:rPr lang="en-US" baseline="-25000" dirty="0" smtClean="0">
                <a:latin typeface="Arial" pitchFamily="34" charset="0"/>
                <a:cs typeface="Arial" pitchFamily="34" charset="0"/>
              </a:rPr>
              <a:t>1</a:t>
            </a:r>
            <a:r>
              <a:rPr lang="en-US" dirty="0" smtClean="0">
                <a:latin typeface="Arial" pitchFamily="34" charset="0"/>
                <a:cs typeface="Arial" pitchFamily="34" charset="0"/>
              </a:rPr>
              <a:t> is infected with the virus CV. When this program is invoked, control passes to its virus, which performs the following steps:</a:t>
            </a:r>
          </a:p>
          <a:p>
            <a:pPr eaLnBrk="1" hangingPunct="1"/>
            <a:r>
              <a:rPr lang="en-US" b="1" dirty="0" smtClean="0">
                <a:latin typeface="Arial" pitchFamily="34" charset="0"/>
                <a:cs typeface="Arial" pitchFamily="34" charset="0"/>
              </a:rPr>
              <a:t>1.</a:t>
            </a:r>
            <a:r>
              <a:rPr lang="en-US" dirty="0" smtClean="0">
                <a:latin typeface="Arial" pitchFamily="34" charset="0"/>
                <a:cs typeface="Arial" pitchFamily="34" charset="0"/>
              </a:rPr>
              <a:t> For each uninfected file P</a:t>
            </a:r>
            <a:r>
              <a:rPr lang="en-US" baseline="-25000" dirty="0" smtClean="0">
                <a:latin typeface="Arial" pitchFamily="34" charset="0"/>
                <a:cs typeface="Arial" pitchFamily="34" charset="0"/>
              </a:rPr>
              <a:t>2</a:t>
            </a:r>
            <a:r>
              <a:rPr lang="en-US" dirty="0" smtClean="0">
                <a:latin typeface="Arial" pitchFamily="34" charset="0"/>
                <a:cs typeface="Arial" pitchFamily="34" charset="0"/>
              </a:rPr>
              <a:t> that is found, the virus first compresses that file to produce , which is shorter than the original program by the size of the virus.</a:t>
            </a:r>
          </a:p>
          <a:p>
            <a:pPr eaLnBrk="1" hangingPunct="1"/>
            <a:r>
              <a:rPr lang="en-US" b="1" dirty="0" smtClean="0">
                <a:latin typeface="Arial" pitchFamily="34" charset="0"/>
                <a:cs typeface="Arial" pitchFamily="34" charset="0"/>
              </a:rPr>
              <a:t>2.</a:t>
            </a:r>
            <a:r>
              <a:rPr lang="en-US" dirty="0" smtClean="0">
                <a:latin typeface="Arial" pitchFamily="34" charset="0"/>
                <a:cs typeface="Arial" pitchFamily="34" charset="0"/>
              </a:rPr>
              <a:t> A copy of the virus is prepended to the compressed program.</a:t>
            </a:r>
          </a:p>
          <a:p>
            <a:pPr eaLnBrk="1" hangingPunct="1"/>
            <a:r>
              <a:rPr lang="en-US" b="1" dirty="0" smtClean="0">
                <a:latin typeface="Arial" pitchFamily="34" charset="0"/>
                <a:cs typeface="Arial" pitchFamily="34" charset="0"/>
              </a:rPr>
              <a:t>3.</a:t>
            </a:r>
            <a:r>
              <a:rPr lang="en-US" dirty="0" smtClean="0">
                <a:latin typeface="Arial" pitchFamily="34" charset="0"/>
                <a:cs typeface="Arial" pitchFamily="34" charset="0"/>
              </a:rPr>
              <a:t> The compressed version of the original infected program, , is uncompressed.</a:t>
            </a:r>
          </a:p>
          <a:p>
            <a:pPr eaLnBrk="1" hangingPunct="1"/>
            <a:r>
              <a:rPr lang="en-US" b="1" dirty="0" smtClean="0">
                <a:latin typeface="Arial" pitchFamily="34" charset="0"/>
                <a:cs typeface="Arial" pitchFamily="34" charset="0"/>
              </a:rPr>
              <a:t>4.</a:t>
            </a:r>
            <a:r>
              <a:rPr lang="en-US" dirty="0" smtClean="0">
                <a:latin typeface="Arial" pitchFamily="34" charset="0"/>
                <a:cs typeface="Arial" pitchFamily="34" charset="0"/>
              </a:rPr>
              <a:t> The uncompressed original program is executed.</a:t>
            </a:r>
          </a:p>
        </p:txBody>
      </p:sp>
    </p:spTree>
    <p:extLst>
      <p:ext uri="{BB962C8B-B14F-4D97-AF65-F5344CB8AC3E}">
        <p14:creationId xmlns:p14="http://schemas.microsoft.com/office/powerpoint/2010/main" val="1830706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A0FBF63-937C-406B-A48D-D00553B82115}" type="slidenum">
              <a:rPr lang="en-AU"/>
              <a:pPr/>
              <a:t>13</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511175" y="4343400"/>
            <a:ext cx="5829300" cy="4506913"/>
          </a:xfrm>
          <a:noFill/>
          <a:ln/>
        </p:spPr>
        <p:txBody>
          <a:bodyPr/>
          <a:lstStyle/>
          <a:p>
            <a:pPr eaLnBrk="1" hangingPunct="1"/>
            <a:r>
              <a:rPr lang="en-US" dirty="0" smtClean="0">
                <a:latin typeface="Arial" pitchFamily="34" charset="0"/>
                <a:cs typeface="Arial" pitchFamily="34" charset="0"/>
              </a:rPr>
              <a:t>There has been a continuous arms race between virus writers and writers of antivirus software since viruses first appeared. As effective countermeasures have been developed for existing types of viruses, new types have been developed. A virus classification by target includes the following categories: </a:t>
            </a:r>
          </a:p>
          <a:p>
            <a:pPr eaLnBrk="1" hangingPunct="1"/>
            <a:r>
              <a:rPr lang="en-US" dirty="0" smtClean="0">
                <a:latin typeface="Arial" pitchFamily="34" charset="0"/>
                <a:cs typeface="Arial" pitchFamily="34" charset="0"/>
              </a:rPr>
              <a:t>• Boot sector </a:t>
            </a:r>
            <a:r>
              <a:rPr lang="en-US" dirty="0" err="1" smtClean="0">
                <a:latin typeface="Arial" pitchFamily="34" charset="0"/>
                <a:cs typeface="Arial" pitchFamily="34" charset="0"/>
              </a:rPr>
              <a:t>infector:Infects</a:t>
            </a:r>
            <a:r>
              <a:rPr lang="en-US" dirty="0" smtClean="0">
                <a:latin typeface="Arial" pitchFamily="34" charset="0"/>
                <a:cs typeface="Arial" pitchFamily="34" charset="0"/>
              </a:rPr>
              <a:t> a master boot record or boot record and spreads when a system is booted from the disk containing the virus. </a:t>
            </a:r>
          </a:p>
          <a:p>
            <a:pPr eaLnBrk="1" hangingPunct="1"/>
            <a:r>
              <a:rPr lang="en-US" dirty="0" smtClean="0">
                <a:latin typeface="Arial" pitchFamily="34" charset="0"/>
                <a:cs typeface="Arial" pitchFamily="34" charset="0"/>
              </a:rPr>
              <a:t>• File infector: Infects files that operating system or shell consider to be executable. </a:t>
            </a:r>
          </a:p>
          <a:p>
            <a:pPr eaLnBrk="1" hangingPunct="1"/>
            <a:r>
              <a:rPr lang="en-US" dirty="0" smtClean="0">
                <a:latin typeface="Arial" pitchFamily="34" charset="0"/>
                <a:cs typeface="Arial" pitchFamily="34" charset="0"/>
              </a:rPr>
              <a:t>• Macro virus: Infects files with macro code that is interpreted by an application. </a:t>
            </a:r>
          </a:p>
          <a:p>
            <a:pPr eaLnBrk="1" hangingPunct="1"/>
            <a:r>
              <a:rPr lang="en-US" dirty="0" smtClean="0">
                <a:latin typeface="Arial" pitchFamily="34" charset="0"/>
                <a:cs typeface="Arial" pitchFamily="34" charset="0"/>
              </a:rPr>
              <a:t>A virus classification by concealment strategy includes the following categories: </a:t>
            </a:r>
          </a:p>
          <a:p>
            <a:pPr eaLnBrk="1" hangingPunct="1"/>
            <a:r>
              <a:rPr lang="en-US" dirty="0" smtClean="0">
                <a:latin typeface="Arial" pitchFamily="34" charset="0"/>
                <a:cs typeface="Arial" pitchFamily="34" charset="0"/>
              </a:rPr>
              <a:t>• Encrypted virus: the virus creates a random encryption key, stored with the virus, and encrypts the remainder of the virus. When an infected program is invoked, the virus uses the stored random key to decrypt the virus. When the virus replicates, a different random key is selected.</a:t>
            </a:r>
          </a:p>
          <a:p>
            <a:pPr eaLnBrk="1" hangingPunct="1"/>
            <a:r>
              <a:rPr lang="en-US" dirty="0" smtClean="0">
                <a:latin typeface="Arial" pitchFamily="34" charset="0"/>
                <a:cs typeface="Arial" pitchFamily="34" charset="0"/>
              </a:rPr>
              <a:t>• Stealth virus: A form of virus explicitly designed to hide itself from detection by antivirus software. </a:t>
            </a:r>
            <a:r>
              <a:rPr lang="en-US" dirty="0" err="1" smtClean="0">
                <a:latin typeface="Arial" pitchFamily="34" charset="0"/>
                <a:cs typeface="Arial" pitchFamily="34" charset="0"/>
              </a:rPr>
              <a:t>Thus,the</a:t>
            </a:r>
            <a:r>
              <a:rPr lang="en-US" dirty="0" smtClean="0">
                <a:latin typeface="Arial" pitchFamily="34" charset="0"/>
                <a:cs typeface="Arial" pitchFamily="34" charset="0"/>
              </a:rPr>
              <a:t> entire virus, not just a payload is hidden. </a:t>
            </a:r>
          </a:p>
          <a:p>
            <a:pPr eaLnBrk="1" hangingPunct="1"/>
            <a:r>
              <a:rPr lang="en-US" dirty="0" smtClean="0">
                <a:latin typeface="Arial" pitchFamily="34" charset="0"/>
                <a:cs typeface="Arial" pitchFamily="34" charset="0"/>
              </a:rPr>
              <a:t>• Polymorphic virus: A virus that mutates with every infection, making detection by the “</a:t>
            </a:r>
            <a:r>
              <a:rPr lang="en-US" dirty="0" err="1" smtClean="0">
                <a:latin typeface="Arial" pitchFamily="34" charset="0"/>
                <a:cs typeface="Arial" pitchFamily="34" charset="0"/>
              </a:rPr>
              <a:t>signature”of</a:t>
            </a:r>
            <a:r>
              <a:rPr lang="en-US" dirty="0" smtClean="0">
                <a:latin typeface="Arial" pitchFamily="34" charset="0"/>
                <a:cs typeface="Arial" pitchFamily="34" charset="0"/>
              </a:rPr>
              <a:t> the virus impossible. </a:t>
            </a:r>
          </a:p>
          <a:p>
            <a:pPr eaLnBrk="1" hangingPunct="1"/>
            <a:r>
              <a:rPr lang="en-US" dirty="0" smtClean="0">
                <a:latin typeface="Arial" pitchFamily="34" charset="0"/>
                <a:cs typeface="Arial" pitchFamily="34" charset="0"/>
              </a:rPr>
              <a:t>• Metamorphic virus: As with a polymorphic virus ,a metamorphic virus mutates with every infection. The difference is that a metamorphic virus rewrites itself completely at each iteration, increasing the difficulty of detection. Metamorphic viruses may change their behavior as well as their appearance. </a:t>
            </a:r>
          </a:p>
        </p:txBody>
      </p:sp>
    </p:spTree>
    <p:extLst>
      <p:ext uri="{BB962C8B-B14F-4D97-AF65-F5344CB8AC3E}">
        <p14:creationId xmlns:p14="http://schemas.microsoft.com/office/powerpoint/2010/main" val="1679497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B0CFC7F-6EF9-4ABE-9FBD-7E8D15171221}" type="slidenum">
              <a:rPr lang="en-AU"/>
              <a:pPr/>
              <a:t>14</a:t>
            </a:fld>
            <a:endParaRPr lang="en-AU"/>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531813" y="4343400"/>
            <a:ext cx="5788025" cy="4114800"/>
          </a:xfrm>
          <a:noFill/>
          <a:ln/>
        </p:spPr>
        <p:txBody>
          <a:bodyPr/>
          <a:lstStyle/>
          <a:p>
            <a:pPr eaLnBrk="1" hangingPunct="1"/>
            <a:r>
              <a:rPr lang="en-US" dirty="0" smtClean="0">
                <a:latin typeface="Arial" pitchFamily="34" charset="0"/>
                <a:cs typeface="Arial" pitchFamily="34" charset="0"/>
              </a:rPr>
              <a:t>In the mid-1990s, macro viruses became by far the most prevalent type of virus. Macro viruses are particularly threatening for a number of reasons:</a:t>
            </a:r>
          </a:p>
          <a:p>
            <a:pPr eaLnBrk="1" hangingPunct="1"/>
            <a:r>
              <a:rPr lang="en-US" b="1" dirty="0" smtClean="0">
                <a:latin typeface="Arial" pitchFamily="34" charset="0"/>
                <a:cs typeface="Arial" pitchFamily="34" charset="0"/>
              </a:rPr>
              <a:t>1. </a:t>
            </a:r>
            <a:r>
              <a:rPr lang="en-US" dirty="0" smtClean="0">
                <a:latin typeface="Arial" pitchFamily="34" charset="0"/>
                <a:cs typeface="Arial" pitchFamily="34" charset="0"/>
              </a:rPr>
              <a:t>A macro virus is platform independent. Virtually all of the macro viruses infect Microsoft Word documents. Any hardware platform and operating system that supports Word can be infected.</a:t>
            </a:r>
          </a:p>
          <a:p>
            <a:pPr eaLnBrk="1" hangingPunct="1"/>
            <a:r>
              <a:rPr lang="en-US" b="1" dirty="0" smtClean="0">
                <a:latin typeface="Arial" pitchFamily="34" charset="0"/>
                <a:cs typeface="Arial" pitchFamily="34" charset="0"/>
              </a:rPr>
              <a:t>2.</a:t>
            </a:r>
            <a:r>
              <a:rPr lang="en-US" dirty="0" smtClean="0">
                <a:latin typeface="Arial" pitchFamily="34" charset="0"/>
                <a:cs typeface="Arial" pitchFamily="34" charset="0"/>
              </a:rPr>
              <a:t> Macro viruses infect documents, not executable portions of code. Most of the information introduced onto a computer system is in the form of a document rather than a program.</a:t>
            </a:r>
          </a:p>
          <a:p>
            <a:pPr eaLnBrk="1" hangingPunct="1"/>
            <a:r>
              <a:rPr lang="en-US" b="1" dirty="0" smtClean="0">
                <a:latin typeface="Arial" pitchFamily="34" charset="0"/>
                <a:cs typeface="Arial" pitchFamily="34" charset="0"/>
              </a:rPr>
              <a:t>3.</a:t>
            </a:r>
            <a:r>
              <a:rPr lang="en-US" dirty="0" smtClean="0">
                <a:latin typeface="Arial" pitchFamily="34" charset="0"/>
                <a:cs typeface="Arial" pitchFamily="34" charset="0"/>
              </a:rPr>
              <a:t> Macro viruses are easily spread. A very common method is by electronic mail.</a:t>
            </a:r>
          </a:p>
          <a:p>
            <a:pPr eaLnBrk="1" hangingPunct="1"/>
            <a:r>
              <a:rPr lang="en-US" dirty="0" smtClean="0">
                <a:latin typeface="Arial" pitchFamily="34" charset="0"/>
                <a:cs typeface="Arial" pitchFamily="34" charset="0"/>
              </a:rPr>
              <a:t>Macro viruses take advantage of a feature found in Word and other office applications such as Microsoft Excel, namely the macro. In essence, a macro is an executable program embedded in a word processing document or other type of file. Typically, users employ macros to automate repetitive tasks and thereby save keystrokes. The macro language is usually some form of the Basic programming language. A user might define a sequence of keystrokes in a macro and set it up so that the macro is invoked when a function key or special short combination of keys is input. Successive releases of Word provide increased protection against macro viruses. For example, Microsoft offers an optional Macro Virus Protection tool that detects suspicious Word files and alerts the customer to the potential risk of opening a file with macros. Various antivirus (A/V) product vendors have also developed tools to detect and correct macro viruses. As in other types of viruses, the arms race continues in the field of macro viruses, but they no longer are the predominant virus threat.</a:t>
            </a:r>
          </a:p>
        </p:txBody>
      </p:sp>
    </p:spTree>
    <p:extLst>
      <p:ext uri="{BB962C8B-B14F-4D97-AF65-F5344CB8AC3E}">
        <p14:creationId xmlns:p14="http://schemas.microsoft.com/office/powerpoint/2010/main" val="79530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DC5D9CF-C53F-4D25-BAF8-4C7AC24CBD85}" type="slidenum">
              <a:rPr lang="en-AU"/>
              <a:pPr/>
              <a:t>15</a:t>
            </a:fld>
            <a:endParaRPr lang="en-AU"/>
          </a:p>
        </p:txBody>
      </p:sp>
      <p:sp>
        <p:nvSpPr>
          <p:cNvPr id="46083" name="Rectangle 1026"/>
          <p:cNvSpPr>
            <a:spLocks noGrp="1" noRot="1" noChangeAspect="1" noChangeArrowheads="1" noTextEdit="1"/>
          </p:cNvSpPr>
          <p:nvPr>
            <p:ph type="sldImg"/>
          </p:nvPr>
        </p:nvSpPr>
        <p:spPr>
          <a:ln/>
        </p:spPr>
      </p:sp>
      <p:sp>
        <p:nvSpPr>
          <p:cNvPr id="46084" name="Rectangle 1027"/>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A more recent development in malicious software is the e-mail virus. The first rapidly spreading e-mail viruses, such as Melissa, made use of a Microsoft Word macro embedded in an attachment. If the recipient opens the e-mail attachment, the Word macro is activated. Then the e-mail virus sends itself to everyone on the mailing list in the user's e-mail package, and also does local damage.</a:t>
            </a:r>
          </a:p>
          <a:p>
            <a:pPr eaLnBrk="1" hangingPunct="1"/>
            <a:r>
              <a:rPr lang="en-US" dirty="0" smtClean="0">
                <a:latin typeface="Arial" pitchFamily="34" charset="0"/>
                <a:cs typeface="Arial" pitchFamily="34" charset="0"/>
              </a:rPr>
              <a:t>At the end of 1999, a more powerful version of the e-mail virus appeared. This newer version can be activated merely by opening an e-mail that contains the virus rather than opening an attachment. The virus uses the Visual Basic scripting language supported by the e-mail package.</a:t>
            </a:r>
          </a:p>
          <a:p>
            <a:pPr eaLnBrk="1" hangingPunct="1"/>
            <a:r>
              <a:rPr lang="en-US" dirty="0" smtClean="0">
                <a:latin typeface="Arial" pitchFamily="34" charset="0"/>
                <a:cs typeface="Arial" pitchFamily="34" charset="0"/>
              </a:rPr>
              <a:t>Thus we see a new generation of malware that arrives via e-mail and uses e-mail software features to replicate itself across the Internet. The virus propagates itself as soon as activated (either by opening an e-mail attachment of by opening the e-mail) to all of the e-mail addresses known to the infected host. As a result, whereas viruses used to take months or years to propagate, they now do so in hours. This makes it very difficult for antivirus software to respond before much damage is done. Ultimately, a greater degree of security must be built into Internet utility and application software on PCs to counter the growing threat.</a:t>
            </a:r>
          </a:p>
        </p:txBody>
      </p:sp>
    </p:spTree>
    <p:extLst>
      <p:ext uri="{BB962C8B-B14F-4D97-AF65-F5344CB8AC3E}">
        <p14:creationId xmlns:p14="http://schemas.microsoft.com/office/powerpoint/2010/main" val="816480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718FA7E-18AC-41F9-AF85-6E2C9A9F05F2}" type="slidenum">
              <a:rPr lang="en-AU"/>
              <a:pPr/>
              <a:t>16</a:t>
            </a:fld>
            <a:endParaRPr lang="en-AU"/>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The ideal solution to the threat of viruses is prevention: Do not allow a virus to get into the system in the first place. This goal is, in general, impossible to achieve, although prevention can reduce the number of successful viral attacks. The next best approach is to be able to do the following:</a:t>
            </a:r>
          </a:p>
          <a:p>
            <a:pPr eaLnBrk="1" hangingPunct="1"/>
            <a:r>
              <a:rPr lang="en-US" dirty="0" smtClean="0">
                <a:latin typeface="Arial" pitchFamily="34" charset="0"/>
                <a:ea typeface="Times New Roman" pitchFamily="18" charset="0"/>
              </a:rPr>
              <a:t>• </a:t>
            </a:r>
            <a:r>
              <a:rPr lang="en-US" b="1" dirty="0" smtClean="0">
                <a:latin typeface="Arial" pitchFamily="34" charset="0"/>
                <a:cs typeface="Arial" pitchFamily="34" charset="0"/>
              </a:rPr>
              <a:t>Detection:</a:t>
            </a:r>
            <a:r>
              <a:rPr lang="en-US" dirty="0" smtClean="0">
                <a:latin typeface="Arial" pitchFamily="34" charset="0"/>
                <a:cs typeface="Arial" pitchFamily="34" charset="0"/>
              </a:rPr>
              <a:t> Once the infection has occurred, determine that it has occurred and locate the virus.</a:t>
            </a:r>
          </a:p>
          <a:p>
            <a:pPr eaLnBrk="1" hangingPunct="1"/>
            <a:r>
              <a:rPr lang="en-US" dirty="0" smtClean="0">
                <a:latin typeface="Arial" pitchFamily="34" charset="0"/>
                <a:cs typeface="Times New Roman" pitchFamily="18" charset="0"/>
              </a:rPr>
              <a:t>• </a:t>
            </a:r>
            <a:r>
              <a:rPr lang="en-US" b="1" dirty="0" smtClean="0">
                <a:latin typeface="Arial" pitchFamily="34" charset="0"/>
                <a:cs typeface="Arial" pitchFamily="34" charset="0"/>
              </a:rPr>
              <a:t>Identification:</a:t>
            </a:r>
            <a:r>
              <a:rPr lang="en-US" dirty="0" smtClean="0">
                <a:latin typeface="Arial" pitchFamily="34" charset="0"/>
                <a:cs typeface="Arial" pitchFamily="34" charset="0"/>
              </a:rPr>
              <a:t> Once detection has been achieved, identify the specific virus that has infected a program.</a:t>
            </a:r>
          </a:p>
          <a:p>
            <a:pPr eaLnBrk="1" hangingPunct="1"/>
            <a:r>
              <a:rPr lang="en-US" dirty="0" smtClean="0">
                <a:latin typeface="Arial" pitchFamily="34" charset="0"/>
                <a:cs typeface="Times New Roman" pitchFamily="18" charset="0"/>
              </a:rPr>
              <a:t>• </a:t>
            </a:r>
            <a:r>
              <a:rPr lang="en-US" b="1" dirty="0" smtClean="0">
                <a:latin typeface="Arial" pitchFamily="34" charset="0"/>
                <a:cs typeface="Arial" pitchFamily="34" charset="0"/>
              </a:rPr>
              <a:t>Removal:</a:t>
            </a:r>
            <a:r>
              <a:rPr lang="en-US" dirty="0" smtClean="0">
                <a:latin typeface="Arial" pitchFamily="34" charset="0"/>
                <a:cs typeface="Arial" pitchFamily="34" charset="0"/>
              </a:rPr>
              <a:t> Once the specific virus has been identified, remove all traces of the virus from the infected program and restore it to its original state. Remove the virus from all infected systems so that the disease cannot spread further.</a:t>
            </a:r>
          </a:p>
          <a:p>
            <a:pPr eaLnBrk="1" hangingPunct="1"/>
            <a:r>
              <a:rPr lang="en-US" dirty="0" smtClean="0">
                <a:latin typeface="Arial" pitchFamily="34" charset="0"/>
                <a:cs typeface="Arial" pitchFamily="34" charset="0"/>
              </a:rPr>
              <a:t>If detection succeeds but either identification or removal is not possible, then the alternative is to discard the infected program and reload a clean backup version.</a:t>
            </a:r>
          </a:p>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61309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67D53FF-6442-42A1-A36D-A2A4E27AA763}" type="slidenum">
              <a:rPr lang="en-AU"/>
              <a:pPr/>
              <a:t>17</a:t>
            </a:fld>
            <a:endParaRPr lang="en-AU"/>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531813" y="4343400"/>
            <a:ext cx="5846762" cy="4341813"/>
          </a:xfrm>
          <a:noFill/>
          <a:ln/>
        </p:spPr>
        <p:txBody>
          <a:bodyPr/>
          <a:lstStyle/>
          <a:p>
            <a:pPr eaLnBrk="1" hangingPunct="1"/>
            <a:r>
              <a:rPr lang="en-US" smtClean="0">
                <a:latin typeface="Arial" pitchFamily="34" charset="0"/>
                <a:cs typeface="Arial" pitchFamily="34" charset="0"/>
              </a:rPr>
              <a:t>Advances in virus and antivirus technology go hand in hand. Early viruses were relatively simple code fragments and could be identified and purged with relatively simple antivirus software packages. As the virus arms race has evolved, both viruses and, necessarily, antivirus software have grown more complex and sophisticated. [STEP93] identifies four generations of antivirus software:</a:t>
            </a:r>
          </a:p>
          <a:p>
            <a:pPr eaLnBrk="1" hangingPunct="1"/>
            <a:r>
              <a:rPr lang="en-US" smtClean="0">
                <a:latin typeface="Arial" pitchFamily="34" charset="0"/>
                <a:cs typeface="Arial" pitchFamily="34" charset="0"/>
              </a:rPr>
              <a:t>A </a:t>
            </a:r>
            <a:r>
              <a:rPr lang="en-US" b="1" smtClean="0">
                <a:latin typeface="Arial" pitchFamily="34" charset="0"/>
                <a:cs typeface="Arial" pitchFamily="34" charset="0"/>
              </a:rPr>
              <a:t>first-generation</a:t>
            </a:r>
            <a:r>
              <a:rPr lang="en-US" smtClean="0">
                <a:latin typeface="Arial" pitchFamily="34" charset="0"/>
                <a:cs typeface="Arial" pitchFamily="34" charset="0"/>
              </a:rPr>
              <a:t> scanner requires a virus signature to identify a virus. The virus may contain "wildcards" but has essentially the same structure and bit pattern in all copies. Such signature-specific scanners are limited to the detection of known viruses. </a:t>
            </a:r>
          </a:p>
          <a:p>
            <a:pPr eaLnBrk="1" hangingPunct="1"/>
            <a:r>
              <a:rPr lang="en-US" smtClean="0">
                <a:latin typeface="Arial" pitchFamily="34" charset="0"/>
                <a:cs typeface="Arial" pitchFamily="34" charset="0"/>
              </a:rPr>
              <a:t>A </a:t>
            </a:r>
            <a:r>
              <a:rPr lang="en-US" b="1" smtClean="0">
                <a:latin typeface="Arial" pitchFamily="34" charset="0"/>
                <a:cs typeface="Arial" pitchFamily="34" charset="0"/>
              </a:rPr>
              <a:t>second-generation</a:t>
            </a:r>
            <a:r>
              <a:rPr lang="en-US" smtClean="0">
                <a:latin typeface="Arial" pitchFamily="34" charset="0"/>
                <a:cs typeface="Arial" pitchFamily="34" charset="0"/>
              </a:rPr>
              <a:t> scanner uses heuristic rules to search for probable virus infection, e.g to look for fragments of code that are often associated with viruses.. Another second-generation approach is integrity checking, using a hash function rather than a simpler checksum.</a:t>
            </a:r>
          </a:p>
          <a:p>
            <a:pPr eaLnBrk="1" hangingPunct="1"/>
            <a:r>
              <a:rPr lang="en-US" b="1" smtClean="0">
                <a:latin typeface="Arial" pitchFamily="34" charset="0"/>
                <a:cs typeface="Arial" pitchFamily="34" charset="0"/>
              </a:rPr>
              <a:t>Third-generation</a:t>
            </a:r>
            <a:r>
              <a:rPr lang="en-US" smtClean="0">
                <a:latin typeface="Arial" pitchFamily="34" charset="0"/>
                <a:cs typeface="Arial" pitchFamily="34" charset="0"/>
              </a:rPr>
              <a:t> programs are memory-resident programs that identify a virus by its actions rather than structure in an infected program. These have the advantage that it is not necessary to develop signatures / heuristics, but only to identify the small set of actions indicating an infection is attempted and then intervene.</a:t>
            </a:r>
          </a:p>
          <a:p>
            <a:pPr eaLnBrk="1" hangingPunct="1"/>
            <a:r>
              <a:rPr lang="en-US" b="1" smtClean="0">
                <a:latin typeface="Arial" pitchFamily="34" charset="0"/>
                <a:cs typeface="Arial" pitchFamily="34" charset="0"/>
              </a:rPr>
              <a:t>Fourth-generation</a:t>
            </a:r>
            <a:r>
              <a:rPr lang="en-US" smtClean="0">
                <a:latin typeface="Arial" pitchFamily="34" charset="0"/>
                <a:cs typeface="Arial" pitchFamily="34" charset="0"/>
              </a:rPr>
              <a:t> products are packages consisting of a variety of antivirus techniques used in conjunction. These include scanning and activity trap components. In addition, such a package includes access control capability, which limits the ability of viruses to penetrate a system and then limits the ability of a virus to update files in order to pass on the infection.</a:t>
            </a:r>
          </a:p>
        </p:txBody>
      </p:sp>
    </p:spTree>
    <p:extLst>
      <p:ext uri="{BB962C8B-B14F-4D97-AF65-F5344CB8AC3E}">
        <p14:creationId xmlns:p14="http://schemas.microsoft.com/office/powerpoint/2010/main" val="1004269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76BB5DB-4E7A-4B35-A2F0-54BE2F46F6D2}" type="slidenum">
              <a:rPr lang="en-AU"/>
              <a:pPr/>
              <a:t>18</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511175" y="4343400"/>
            <a:ext cx="5907088" cy="4468813"/>
          </a:xfrm>
          <a:noFill/>
          <a:ln/>
        </p:spPr>
        <p:txBody>
          <a:bodyPr/>
          <a:lstStyle/>
          <a:p>
            <a:pPr eaLnBrk="1" hangingPunct="1"/>
            <a:r>
              <a:rPr lang="en-US" smtClean="0">
                <a:latin typeface="Arial" pitchFamily="34" charset="0"/>
                <a:cs typeface="Arial" pitchFamily="34" charset="0"/>
              </a:rPr>
              <a:t>More sophisticated antivirus approaches and products continue to appear. In this subsection, we highlight some of the most important.</a:t>
            </a:r>
          </a:p>
          <a:p>
            <a:pPr eaLnBrk="1" hangingPunct="1"/>
            <a:r>
              <a:rPr lang="en-US" smtClean="0">
                <a:latin typeface="Arial" pitchFamily="34" charset="0"/>
                <a:cs typeface="Arial" pitchFamily="34" charset="0"/>
              </a:rPr>
              <a:t>Generic decryption (GD) technology enables the antivirus program to easily detect even the most complex polymorphic viruses, while maintaining fast scanning speeds. In order to detect encrypted viruses, executable files are run through a GD scanner:</a:t>
            </a:r>
          </a:p>
          <a:p>
            <a:pPr eaLnBrk="1" hangingPunct="1"/>
            <a:r>
              <a:rPr lang="en-US" smtClean="0">
                <a:latin typeface="Arial" pitchFamily="34" charset="0"/>
                <a:ea typeface="Times New Roman" pitchFamily="18" charset="0"/>
              </a:rPr>
              <a:t>• </a:t>
            </a:r>
            <a:r>
              <a:rPr lang="en-US" b="1" smtClean="0">
                <a:latin typeface="Arial" pitchFamily="34" charset="0"/>
                <a:cs typeface="Arial" pitchFamily="34" charset="0"/>
              </a:rPr>
              <a:t>CPU emulator:</a:t>
            </a:r>
            <a:r>
              <a:rPr lang="en-US" smtClean="0">
                <a:latin typeface="Arial" pitchFamily="34" charset="0"/>
                <a:cs typeface="Arial" pitchFamily="34" charset="0"/>
              </a:rPr>
              <a:t> A software-based virtual computer that interprets instructions in an executable file rather than executing them on the underlying processor. </a:t>
            </a: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Virus signature scanner:</a:t>
            </a:r>
            <a:r>
              <a:rPr lang="en-US" smtClean="0">
                <a:latin typeface="Arial" pitchFamily="34" charset="0"/>
                <a:cs typeface="Arial" pitchFamily="34" charset="0"/>
              </a:rPr>
              <a:t> scans target code looking for known virus signatures.</a:t>
            </a: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Emulation control module:</a:t>
            </a:r>
            <a:r>
              <a:rPr lang="en-US" smtClean="0">
                <a:latin typeface="Arial" pitchFamily="34" charset="0"/>
                <a:cs typeface="Arial" pitchFamily="34" charset="0"/>
              </a:rPr>
              <a:t> Controls the execution of the target code.</a:t>
            </a:r>
          </a:p>
          <a:p>
            <a:pPr eaLnBrk="1" hangingPunct="1"/>
            <a:r>
              <a:rPr lang="en-US" smtClean="0">
                <a:latin typeface="Arial" pitchFamily="34" charset="0"/>
                <a:cs typeface="Arial" pitchFamily="34" charset="0"/>
              </a:rPr>
              <a:t>At the start of each simulation, the emulator begins interpreting instructions in the target code, one at a time. Thus, if the code includes a decryption routine that decrypts and hence exposes the virus, that code is interpreted. In effect, the virus does the work for the antivirus program by exposing the virus. Periodically, the control module interrupts interpretation to scan the target code for virus signatures. During interpretation, the target code can cause no damage to the actual personal computer environment, because it is being interpreted in a completely controlled environment. The most difficult design issue with a GD scanner is to determine how long to run each interpretation. Typically, virus elements are activated soon after a program begins executing, but this need not be the case. The longer the scanner emulates a particular program, the more likely it is to catch any hidden viruses. However, the antivirus program can take up only a limited amount of time and resources before users complain.</a:t>
            </a:r>
          </a:p>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684008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E0A02E9-47FB-47E6-A2B1-2DE05CD3A284}" type="slidenum">
              <a:rPr lang="en-AU"/>
              <a:pPr/>
              <a:t>19</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541338" y="4343400"/>
            <a:ext cx="5857875" cy="4341813"/>
          </a:xfrm>
          <a:noFill/>
          <a:ln/>
        </p:spPr>
        <p:txBody>
          <a:bodyPr/>
          <a:lstStyle/>
          <a:p>
            <a:pPr eaLnBrk="1" hangingPunct="1"/>
            <a:r>
              <a:rPr lang="en-US" dirty="0" smtClean="0">
                <a:latin typeface="Arial" pitchFamily="34" charset="0"/>
                <a:cs typeface="Arial" pitchFamily="34" charset="0"/>
              </a:rPr>
              <a:t>The digital immune system is a comprehensive approach to virus protection developed by IBM and subsequently refined by Symantec. The objective of this system is to provide rapid response time so that viruses can be stamped out almost as soon as they are introduced. When a new virus enters an organization, the immune system automatically captures it, analyzes it, adds detection and shielding for it, removes it, and passes information about that virus to other systems so that it can be detected before it is allowed to run elsewhere, as Figure 21.4 illustrates:</a:t>
            </a:r>
          </a:p>
          <a:p>
            <a:pPr eaLnBrk="1" hangingPunct="1"/>
            <a:r>
              <a:rPr lang="en-US" b="1" dirty="0" smtClean="0">
                <a:latin typeface="Arial" pitchFamily="34" charset="0"/>
                <a:cs typeface="Arial" pitchFamily="34" charset="0"/>
              </a:rPr>
              <a:t>1.</a:t>
            </a:r>
            <a:r>
              <a:rPr lang="en-US" dirty="0" smtClean="0">
                <a:latin typeface="Arial" pitchFamily="34" charset="0"/>
                <a:cs typeface="Arial" pitchFamily="34" charset="0"/>
              </a:rPr>
              <a:t> A monitoring program on each PC uses a variety of heuristics to infer that a virus may be present, and forwards a copy to an administrative machine.</a:t>
            </a:r>
          </a:p>
          <a:p>
            <a:pPr eaLnBrk="1" hangingPunct="1"/>
            <a:r>
              <a:rPr lang="en-US" b="1" dirty="0" smtClean="0">
                <a:latin typeface="Arial" pitchFamily="34" charset="0"/>
                <a:cs typeface="Arial" pitchFamily="34" charset="0"/>
              </a:rPr>
              <a:t>2. </a:t>
            </a:r>
            <a:r>
              <a:rPr lang="en-US" dirty="0" smtClean="0">
                <a:latin typeface="Arial" pitchFamily="34" charset="0"/>
                <a:cs typeface="Arial" pitchFamily="34" charset="0"/>
              </a:rPr>
              <a:t>Admin machine encrypts this and sends it to a central virus analysis machine.</a:t>
            </a:r>
          </a:p>
          <a:p>
            <a:pPr eaLnBrk="1" hangingPunct="1"/>
            <a:r>
              <a:rPr lang="en-US" b="1" dirty="0" smtClean="0">
                <a:latin typeface="Arial" pitchFamily="34" charset="0"/>
                <a:cs typeface="Arial" pitchFamily="34" charset="0"/>
              </a:rPr>
              <a:t>3. </a:t>
            </a:r>
            <a:r>
              <a:rPr lang="en-US" dirty="0" smtClean="0">
                <a:latin typeface="Arial" pitchFamily="34" charset="0"/>
                <a:cs typeface="Arial" pitchFamily="34" charset="0"/>
              </a:rPr>
              <a:t>This machine creates an environment in which the infected program can be safely run for analysis. The virus analysis machine then produces a prescription for identifying and removing the virus.</a:t>
            </a:r>
          </a:p>
          <a:p>
            <a:pPr eaLnBrk="1" hangingPunct="1"/>
            <a:r>
              <a:rPr lang="en-US" dirty="0" smtClean="0">
                <a:latin typeface="Arial" pitchFamily="34" charset="0"/>
                <a:cs typeface="Arial" pitchFamily="34" charset="0"/>
              </a:rPr>
              <a:t> </a:t>
            </a:r>
            <a:r>
              <a:rPr lang="en-US" b="1" dirty="0" smtClean="0">
                <a:latin typeface="Arial" pitchFamily="34" charset="0"/>
                <a:cs typeface="Arial" pitchFamily="34" charset="0"/>
              </a:rPr>
              <a:t>4.</a:t>
            </a:r>
            <a:r>
              <a:rPr lang="en-US" dirty="0" smtClean="0">
                <a:latin typeface="Arial" pitchFamily="34" charset="0"/>
                <a:cs typeface="Arial" pitchFamily="34" charset="0"/>
              </a:rPr>
              <a:t> The resulting prescription is sent back to the administrative machine.</a:t>
            </a:r>
          </a:p>
          <a:p>
            <a:pPr eaLnBrk="1" hangingPunct="1"/>
            <a:r>
              <a:rPr lang="en-US" dirty="0" smtClean="0">
                <a:latin typeface="Arial" pitchFamily="34" charset="0"/>
                <a:cs typeface="Arial" pitchFamily="34" charset="0"/>
              </a:rPr>
              <a:t> </a:t>
            </a:r>
            <a:r>
              <a:rPr lang="en-US" b="1" dirty="0" smtClean="0">
                <a:latin typeface="Arial" pitchFamily="34" charset="0"/>
                <a:cs typeface="Arial" pitchFamily="34" charset="0"/>
              </a:rPr>
              <a:t>5.</a:t>
            </a:r>
            <a:r>
              <a:rPr lang="en-US" dirty="0" smtClean="0">
                <a:latin typeface="Arial" pitchFamily="34" charset="0"/>
                <a:cs typeface="Arial" pitchFamily="34" charset="0"/>
              </a:rPr>
              <a:t> The administrative machine forwards the prescription to the infected client.</a:t>
            </a:r>
          </a:p>
          <a:p>
            <a:pPr eaLnBrk="1" hangingPunct="1"/>
            <a:r>
              <a:rPr lang="en-US" dirty="0" smtClean="0">
                <a:latin typeface="Arial" pitchFamily="34" charset="0"/>
                <a:cs typeface="Arial" pitchFamily="34" charset="0"/>
              </a:rPr>
              <a:t> </a:t>
            </a:r>
            <a:r>
              <a:rPr lang="en-US" b="1" dirty="0" smtClean="0">
                <a:latin typeface="Arial" pitchFamily="34" charset="0"/>
                <a:cs typeface="Arial" pitchFamily="34" charset="0"/>
              </a:rPr>
              <a:t>6. </a:t>
            </a:r>
            <a:r>
              <a:rPr lang="en-US" dirty="0" smtClean="0">
                <a:latin typeface="Arial" pitchFamily="34" charset="0"/>
                <a:cs typeface="Arial" pitchFamily="34" charset="0"/>
              </a:rPr>
              <a:t>The prescription is also forwarded to other clients in the organization.</a:t>
            </a:r>
          </a:p>
          <a:p>
            <a:pPr eaLnBrk="1" hangingPunct="1"/>
            <a:r>
              <a:rPr lang="en-US" dirty="0" smtClean="0">
                <a:latin typeface="Arial" pitchFamily="34" charset="0"/>
                <a:cs typeface="Arial" pitchFamily="34" charset="0"/>
              </a:rPr>
              <a:t> </a:t>
            </a:r>
            <a:r>
              <a:rPr lang="en-US" b="1" dirty="0" smtClean="0">
                <a:latin typeface="Arial" pitchFamily="34" charset="0"/>
                <a:cs typeface="Arial" pitchFamily="34" charset="0"/>
              </a:rPr>
              <a:t>7. </a:t>
            </a:r>
            <a:r>
              <a:rPr lang="en-US" dirty="0" smtClean="0">
                <a:latin typeface="Arial" pitchFamily="34" charset="0"/>
                <a:cs typeface="Arial" pitchFamily="34" charset="0"/>
              </a:rPr>
              <a:t>Subscribers worldwide get regular antivirus updates to protect from new virus</a:t>
            </a:r>
          </a:p>
          <a:p>
            <a:pPr eaLnBrk="1" hangingPunct="1"/>
            <a:r>
              <a:rPr lang="en-US" dirty="0" smtClean="0">
                <a:latin typeface="Arial" pitchFamily="34" charset="0"/>
                <a:cs typeface="Arial" pitchFamily="34" charset="0"/>
              </a:rPr>
              <a:t>The success of the digital immune system depends on the ability of the virus analysis machine to detect new and innovative virus strains. By constantly analyzing and monitoring the viruses found in the wild, it should be possible to continually update the digital immune software to keep up with the threat.</a:t>
            </a:r>
          </a:p>
        </p:txBody>
      </p:sp>
    </p:spTree>
    <p:extLst>
      <p:ext uri="{BB962C8B-B14F-4D97-AF65-F5344CB8AC3E}">
        <p14:creationId xmlns:p14="http://schemas.microsoft.com/office/powerpoint/2010/main" val="145122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DE96FC4B-583E-43B8-A53E-203DC691638B}" type="slidenum">
              <a:rPr lang="en-AU"/>
              <a:pPr/>
              <a:t>2</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smtClean="0">
                <a:latin typeface="Arial" pitchFamily="34" charset="0"/>
              </a:rPr>
              <a:t>This chapter examines malicious software (malware), especially viruses and worms, which exploit vulnerabilities in computing systems. These have been given a lot of (often uninformed) comment in the general media. They are however, of serious concern, and are perhaps the most sophisticated types of threats to computer systems. We begin with a survey of various types of malware, with a more detailed look at the nature of viruses and worms. We then turn to distributed denial-of-service attacks.</a:t>
            </a:r>
          </a:p>
        </p:txBody>
      </p:sp>
    </p:spTree>
    <p:extLst>
      <p:ext uri="{BB962C8B-B14F-4D97-AF65-F5344CB8AC3E}">
        <p14:creationId xmlns:p14="http://schemas.microsoft.com/office/powerpoint/2010/main" val="66164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3BD1982-9440-4F81-8031-42826D42E097}" type="slidenum">
              <a:rPr lang="en-AU"/>
              <a:pPr/>
              <a:t>20</a:t>
            </a:fld>
            <a:endParaRPr lang="en-A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541338" y="4343400"/>
            <a:ext cx="5788025" cy="4478338"/>
          </a:xfrm>
          <a:noFill/>
          <a:ln/>
        </p:spPr>
        <p:txBody>
          <a:bodyPr/>
          <a:lstStyle/>
          <a:p>
            <a:pPr eaLnBrk="1" hangingPunct="1"/>
            <a:r>
              <a:rPr lang="en-US" smtClean="0">
                <a:solidFill>
                  <a:srgbClr val="000000"/>
                </a:solidFill>
                <a:latin typeface="Arial" pitchFamily="34" charset="0"/>
                <a:cs typeface="Arial" pitchFamily="34" charset="0"/>
              </a:rPr>
              <a:t>Unlike heuristics or fingerprint-based scanners, behavior-blocking software integrates with the operating system of a host computer and monitors program behavior in real-time for malicious actions. The behavior blocking software then blocks potentially malicious actions before they can affect the system. Monitored behaviors can include</a:t>
            </a:r>
          </a:p>
          <a:p>
            <a:pPr eaLnBrk="1" hangingPunct="1"/>
            <a:r>
              <a:rPr lang="en-US" smtClean="0">
                <a:solidFill>
                  <a:srgbClr val="000000"/>
                </a:solidFill>
                <a:latin typeface="Arial" pitchFamily="34" charset="0"/>
                <a:ea typeface="Times New Roman" pitchFamily="18" charset="0"/>
              </a:rPr>
              <a:t>• </a:t>
            </a:r>
            <a:r>
              <a:rPr lang="en-US" smtClean="0">
                <a:solidFill>
                  <a:srgbClr val="000000"/>
                </a:solidFill>
                <a:latin typeface="Arial" pitchFamily="34" charset="0"/>
                <a:cs typeface="Arial" pitchFamily="34" charset="0"/>
              </a:rPr>
              <a:t>Attempts to open, view, delete, and/or modify files;</a:t>
            </a:r>
          </a:p>
          <a:p>
            <a:pPr eaLnBrk="1" hangingPunct="1"/>
            <a:r>
              <a:rPr lang="en-US" smtClean="0">
                <a:solidFill>
                  <a:srgbClr val="000000"/>
                </a:solidFill>
                <a:latin typeface="Arial" pitchFamily="34" charset="0"/>
                <a:cs typeface="Times New Roman" pitchFamily="18" charset="0"/>
              </a:rPr>
              <a:t>• </a:t>
            </a:r>
            <a:r>
              <a:rPr lang="en-US" smtClean="0">
                <a:solidFill>
                  <a:srgbClr val="000000"/>
                </a:solidFill>
                <a:latin typeface="Arial" pitchFamily="34" charset="0"/>
                <a:cs typeface="Arial" pitchFamily="34" charset="0"/>
              </a:rPr>
              <a:t>Attempts to format disk drives and other unrecoverable disk operations;</a:t>
            </a:r>
          </a:p>
          <a:p>
            <a:pPr eaLnBrk="1" hangingPunct="1"/>
            <a:r>
              <a:rPr lang="en-US" smtClean="0">
                <a:solidFill>
                  <a:srgbClr val="000000"/>
                </a:solidFill>
                <a:latin typeface="Arial" pitchFamily="34" charset="0"/>
                <a:cs typeface="Times New Roman" pitchFamily="18" charset="0"/>
              </a:rPr>
              <a:t>• </a:t>
            </a:r>
            <a:r>
              <a:rPr lang="en-US" smtClean="0">
                <a:solidFill>
                  <a:srgbClr val="000000"/>
                </a:solidFill>
                <a:latin typeface="Arial" pitchFamily="34" charset="0"/>
                <a:cs typeface="Arial" pitchFamily="34" charset="0"/>
              </a:rPr>
              <a:t>Modifications to the logic of executable files or macros;</a:t>
            </a:r>
          </a:p>
          <a:p>
            <a:pPr eaLnBrk="1" hangingPunct="1"/>
            <a:r>
              <a:rPr lang="en-US" smtClean="0">
                <a:solidFill>
                  <a:srgbClr val="000000"/>
                </a:solidFill>
                <a:latin typeface="Arial" pitchFamily="34" charset="0"/>
                <a:cs typeface="Times New Roman" pitchFamily="18" charset="0"/>
              </a:rPr>
              <a:t>• </a:t>
            </a:r>
            <a:r>
              <a:rPr lang="en-US" smtClean="0">
                <a:solidFill>
                  <a:srgbClr val="000000"/>
                </a:solidFill>
                <a:latin typeface="Arial" pitchFamily="34" charset="0"/>
                <a:cs typeface="Arial" pitchFamily="34" charset="0"/>
              </a:rPr>
              <a:t>Modification of critical system settings, such as start-up settings;</a:t>
            </a:r>
          </a:p>
          <a:p>
            <a:pPr eaLnBrk="1" hangingPunct="1"/>
            <a:r>
              <a:rPr lang="en-US" smtClean="0">
                <a:solidFill>
                  <a:srgbClr val="000000"/>
                </a:solidFill>
                <a:latin typeface="Arial" pitchFamily="34" charset="0"/>
                <a:cs typeface="Times New Roman" pitchFamily="18" charset="0"/>
              </a:rPr>
              <a:t>• </a:t>
            </a:r>
            <a:r>
              <a:rPr lang="en-US" smtClean="0">
                <a:solidFill>
                  <a:srgbClr val="000000"/>
                </a:solidFill>
                <a:latin typeface="Arial" pitchFamily="34" charset="0"/>
                <a:cs typeface="Arial" pitchFamily="34" charset="0"/>
              </a:rPr>
              <a:t>Scripting of e-mail and instant messaging clients to send executable content; and</a:t>
            </a:r>
          </a:p>
          <a:p>
            <a:pPr eaLnBrk="1" hangingPunct="1"/>
            <a:r>
              <a:rPr lang="en-US" smtClean="0">
                <a:solidFill>
                  <a:srgbClr val="000000"/>
                </a:solidFill>
                <a:latin typeface="Arial" pitchFamily="34" charset="0"/>
                <a:cs typeface="Times New Roman" pitchFamily="18" charset="0"/>
              </a:rPr>
              <a:t>• </a:t>
            </a:r>
            <a:r>
              <a:rPr lang="en-US" smtClean="0">
                <a:solidFill>
                  <a:srgbClr val="000000"/>
                </a:solidFill>
                <a:latin typeface="Arial" pitchFamily="34" charset="0"/>
                <a:cs typeface="Arial" pitchFamily="34" charset="0"/>
              </a:rPr>
              <a:t>Initiation of network communications.</a:t>
            </a:r>
          </a:p>
          <a:p>
            <a:pPr eaLnBrk="1" hangingPunct="1"/>
            <a:r>
              <a:rPr lang="en-US" smtClean="0">
                <a:latin typeface="Arial" pitchFamily="34" charset="0"/>
                <a:cs typeface="Arial" pitchFamily="34" charset="0"/>
              </a:rPr>
              <a:t>Figure 21.5 illustrates its operation. Behavior-blocking software runs on server and desktop computers and is instructed through policies set by the network administrator to let benign actions take place but to intercede when unauthorized or suspicious actions occur. The module blocks any suspicious software from executing. A blocker isolates the code in a sandbox, which restricts the code's access to various OS resources and applications. The blocker then sends an alert. </a:t>
            </a:r>
            <a:r>
              <a:rPr lang="en-US" smtClean="0">
                <a:solidFill>
                  <a:srgbClr val="000000"/>
                </a:solidFill>
                <a:latin typeface="Arial" pitchFamily="34" charset="0"/>
                <a:cs typeface="Arial" pitchFamily="34" charset="0"/>
              </a:rPr>
              <a:t>Because behavior blocker can block suspicious software in real-time, it has an advantage over such established antivirus detection techniques as fingerprinting or heuristics. </a:t>
            </a:r>
            <a:r>
              <a:rPr lang="en-US" smtClean="0">
                <a:latin typeface="Arial" pitchFamily="34" charset="0"/>
                <a:cs typeface="Arial" pitchFamily="34" charset="0"/>
              </a:rPr>
              <a:t>Behavior blocking alone has limitations. Because the malicious code must run on the target machine before all its behaviors can be identified, it can cause harm before it has been detected and blocked. </a:t>
            </a:r>
          </a:p>
        </p:txBody>
      </p:sp>
    </p:spTree>
    <p:extLst>
      <p:ext uri="{BB962C8B-B14F-4D97-AF65-F5344CB8AC3E}">
        <p14:creationId xmlns:p14="http://schemas.microsoft.com/office/powerpoint/2010/main" val="1688576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14F3798-AFCA-41FC-8B8C-BE2653E811E9}" type="slidenum">
              <a:rPr lang="en-AU"/>
              <a:pPr/>
              <a:t>21</a:t>
            </a:fld>
            <a:endParaRPr lang="en-AU"/>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452438" y="4343400"/>
            <a:ext cx="5926137" cy="4487863"/>
          </a:xfrm>
          <a:noFill/>
          <a:ln/>
        </p:spPr>
        <p:txBody>
          <a:bodyPr/>
          <a:lstStyle/>
          <a:p>
            <a:pPr eaLnBrk="1" hangingPunct="1"/>
            <a:r>
              <a:rPr lang="en-US" smtClean="0">
                <a:latin typeface="Arial" pitchFamily="34" charset="0"/>
                <a:cs typeface="Arial" pitchFamily="34" charset="0"/>
              </a:rPr>
              <a:t>A worm is a program that can replicate itself and send copies from computer to computer across network connections. Upon arrival, the worm may be activated to replicate and propagate again. In addition to propagation, the worm usually performs some unwanted function. Network worm programs use network connections to spread from system to system. Once active within a system, a network worm can behave as a computer virus or bacteria, or it could implant Trojan horse programs or perform any number of disruptive or destructive actions. To replicate itself, a network worm uses some sort of network vehicle such as email, remote execution or remote login capabilities. The new copy of the worm program is then run on the remote system where, in addition to any functions that it performs at that system, it continues to spread in the same fashion. A network worm exhibits the same characteristics as a computer virus: a dormant phase, a propagation phase, a triggering phase, and an execution phase. The propagation phase generally: searches for other systems to infect by examining host tables or similar repositories of remote system addresses; establishes a connection with a remote system; and copies itself to the remote system and cause the copy to be run. The network worm may also attempt to determine whether a system has previously been infected before copying itself to the system. In a multiprogramming system, it may also disguise its presence by naming itself as a system process or using some other name that may not be noticed by a system operator. The concept of a computer worm was introduced in John Brunner’s 1975 SF novel “The Shockwave Rider”. The first known worm implementation was done in Xerox Palo Alto Labs in the early 1980s. It was a nonmalicious search for idle systems to use to run a computationally intensive task. As with viruses, network worms are difficult to counter.</a:t>
            </a:r>
          </a:p>
        </p:txBody>
      </p:sp>
    </p:spTree>
    <p:extLst>
      <p:ext uri="{BB962C8B-B14F-4D97-AF65-F5344CB8AC3E}">
        <p14:creationId xmlns:p14="http://schemas.microsoft.com/office/powerpoint/2010/main" val="904520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573BB41-FB5C-4305-AB38-6AF0B737431D}" type="slidenum">
              <a:rPr lang="en-AU"/>
              <a:pPr/>
              <a:t>22</a:t>
            </a:fld>
            <a:endParaRPr lang="en-AU"/>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Until the current generation of worms, the best known was the worm released onto the Internet by Robert Morris in 1988. The Morris worm was designed to spread on UNIX systems and used a number of different techniques for propagation. When a copy began execution, its first task was to discover other hosts known to this host that would allow entry from this host. The worm performed this task by examining a variety of lists and tables, including system tables that declared which other machines were trusted by this host, users' mail forwarding files, tables by which users gave themselves permission for access to remote accounts, and from a program that reported the status of network connections. For each discovered host, the worm tried a number of methods for gaining access:</a:t>
            </a:r>
          </a:p>
          <a:p>
            <a:pPr eaLnBrk="1" hangingPunct="1">
              <a:buFont typeface="Times" pitchFamily="-107" charset="0"/>
              <a:buAutoNum type="arabicPeriod"/>
            </a:pPr>
            <a:r>
              <a:rPr lang="en-US" dirty="0" smtClean="0">
                <a:latin typeface="Arial" pitchFamily="34" charset="0"/>
                <a:cs typeface="Arial" pitchFamily="34" charset="0"/>
              </a:rPr>
              <a:t> It attempted to log on to a remote host as a legitimate user, having cracked the local password file, and assuming that many users use the same password on different systems. </a:t>
            </a:r>
          </a:p>
          <a:p>
            <a:pPr eaLnBrk="1" hangingPunct="1">
              <a:buFont typeface="Times" pitchFamily="-107" charset="0"/>
              <a:buAutoNum type="arabicPeriod"/>
            </a:pPr>
            <a:r>
              <a:rPr lang="en-US" dirty="0" smtClean="0">
                <a:latin typeface="Arial" pitchFamily="34" charset="0"/>
                <a:cs typeface="Arial" pitchFamily="34" charset="0"/>
              </a:rPr>
              <a:t> It exploited a bug in the finger protocol</a:t>
            </a:r>
          </a:p>
          <a:p>
            <a:pPr eaLnBrk="1" hangingPunct="1">
              <a:buFont typeface="Times" pitchFamily="-107" charset="0"/>
              <a:buAutoNum type="arabicPeriod"/>
            </a:pPr>
            <a:r>
              <a:rPr lang="en-US" dirty="0" smtClean="0">
                <a:latin typeface="Arial" pitchFamily="34" charset="0"/>
                <a:cs typeface="Arial" pitchFamily="34" charset="0"/>
              </a:rPr>
              <a:t>It exploited a trapdoor in the debug option of the remote </a:t>
            </a:r>
            <a:r>
              <a:rPr lang="en-US" dirty="0" err="1" smtClean="0">
                <a:latin typeface="Arial" pitchFamily="34" charset="0"/>
                <a:cs typeface="Arial" pitchFamily="34" charset="0"/>
              </a:rPr>
              <a:t>sendmail</a:t>
            </a:r>
            <a:r>
              <a:rPr lang="en-US" dirty="0" smtClean="0">
                <a:latin typeface="Arial" pitchFamily="34" charset="0"/>
                <a:cs typeface="Arial" pitchFamily="34" charset="0"/>
              </a:rPr>
              <a:t> process.</a:t>
            </a:r>
          </a:p>
          <a:p>
            <a:pPr eaLnBrk="1" hangingPunct="1"/>
            <a:r>
              <a:rPr lang="en-US" dirty="0" smtClean="0">
                <a:latin typeface="Arial" pitchFamily="34" charset="0"/>
                <a:cs typeface="Arial" pitchFamily="34" charset="0"/>
              </a:rPr>
              <a:t>If any of these attacks succeeded, the worm achieved communication with the operating system command interpreter. It then sent this interpreter a short bootstrap program, issued a command to execute that program, and then logged off. The bootstrap program then called back the parent program and downloaded the remainder of the worm. The new worm was then executed.</a:t>
            </a:r>
          </a:p>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47642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289B3451-08F2-49DA-BFBC-B6D210F9EBEA}" type="slidenum">
              <a:rPr lang="en-AU"/>
              <a:pPr/>
              <a:t>23</a:t>
            </a:fld>
            <a:endParaRPr lang="en-AU"/>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dirty="0" smtClean="0">
                <a:latin typeface="Arial" pitchFamily="34" charset="0"/>
                <a:cs typeface="Arial" pitchFamily="34" charset="0"/>
              </a:rPr>
              <a:t>[ZOU05] describes a model for worm propagation based on an analysis of recent worm attacks. The speed of propagation and the total number of hosts infected depend on a number of factors, including the mode of propagation, the vulnerability or vulnerabilities exploited, and the degree of similarity to preceding attacks. For the latter factor, a an attack that is a variation on a recent previous attack may be countered more effectively than a more novel attack. Figure 21.6 shows the dynamics for one, typical, set of parameters. Propagation proceeds through three phases. In the initial phase, the number of hosts increases exponentially. To see that this is so, consider a simplified case in which a worm is launched from a single host and infects two nearby hosts. Each of these hosts infects two more hosts, and so on. This results in exponential growth. After a time, infecting hosts waste some time attacking already-infected hosts, which reduces the rate of infection. During this middle phase, growth is approximately linear, but the rate of infection is rapid. When most vulnerable computers have been infected, the attack enters a slow finish phase as the worm seeks out those remaining hosts that are difficult to identify. Clearly, the objective in countering a worm is to catch the worm in its slow start phase, at a time when few hosts have been infected.</a:t>
            </a:r>
          </a:p>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06861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C542A6D-1A2E-4F15-8E50-92BE10842F28}" type="slidenum">
              <a:rPr lang="en-AU"/>
              <a:pPr/>
              <a:t>24</a:t>
            </a:fld>
            <a:endParaRPr lang="en-AU"/>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560388" y="4343400"/>
            <a:ext cx="5789612" cy="4478338"/>
          </a:xfrm>
          <a:noFill/>
          <a:ln/>
        </p:spPr>
        <p:txBody>
          <a:bodyPr/>
          <a:lstStyle/>
          <a:p>
            <a:pPr eaLnBrk="1" hangingPunct="1"/>
            <a:r>
              <a:rPr lang="en-US" dirty="0" smtClean="0">
                <a:latin typeface="Arial" pitchFamily="34" charset="0"/>
                <a:cs typeface="Arial" pitchFamily="34" charset="0"/>
              </a:rPr>
              <a:t>The contemporary era of worm threats began with the release of the Code Red worm in July of 2001, that exploits a security hole in the Microsoft Internet Information Server (IIS) to penetrate and spread. It disables the system file checker in Windows, and probes random IP addresses to spread to other hosts. It then initiates a denial-of-service attack against a government Web site by flooding the site with packets from numerous hosts. The worm then suspends activities and reactivates periodically. In the second wave of attack, Code Red infected nearly 360,000 servers in 14 hours. In addition to the havoc it causes at the targeted server, Code Red can consume enormous amounts of Internet capacity, disrupting service. Code Red II is a variant that targets Microsoft IISs. In addition, this newer worm installs a backdoor allowing a hacker to direct activities of victim computers.</a:t>
            </a:r>
          </a:p>
          <a:p>
            <a:pPr eaLnBrk="1" hangingPunct="1"/>
            <a:r>
              <a:rPr lang="en-US" dirty="0" smtClean="0">
                <a:latin typeface="Arial" pitchFamily="34" charset="0"/>
                <a:cs typeface="Arial" pitchFamily="34" charset="0"/>
              </a:rPr>
              <a:t>In early 2003, the SQL Slammer worm appeared. This worm exploited a buffer overflow vulnerability in Microsoft SQL server. The Slammer was extremely compact and spread rapidly, infecting 90% of vulnerable hosts within 10 minutes. Late 2003 saw the arrival of the </a:t>
            </a:r>
            <a:r>
              <a:rPr lang="en-US" dirty="0" err="1" smtClean="0">
                <a:latin typeface="Arial" pitchFamily="34" charset="0"/>
                <a:cs typeface="Arial" pitchFamily="34" charset="0"/>
              </a:rPr>
              <a:t>Sobig.f</a:t>
            </a:r>
            <a:r>
              <a:rPr lang="en-US" dirty="0" smtClean="0">
                <a:latin typeface="Arial" pitchFamily="34" charset="0"/>
                <a:cs typeface="Arial" pitchFamily="34" charset="0"/>
              </a:rPr>
              <a:t> worm, which exploited open proxy servers to turn infected machines into spam engines.</a:t>
            </a:r>
          </a:p>
          <a:p>
            <a:pPr eaLnBrk="1" hangingPunct="1"/>
            <a:r>
              <a:rPr lang="en-US" dirty="0" err="1" smtClean="0">
                <a:latin typeface="Arial" pitchFamily="34" charset="0"/>
                <a:cs typeface="Arial" pitchFamily="34" charset="0"/>
              </a:rPr>
              <a:t>Mydoom</a:t>
            </a:r>
            <a:r>
              <a:rPr lang="en-US" dirty="0" smtClean="0">
                <a:latin typeface="Arial" pitchFamily="34" charset="0"/>
                <a:cs typeface="Arial" pitchFamily="34" charset="0"/>
              </a:rPr>
              <a:t> is a mass-mailing e-mail worm that appeared in 2004, installing a backdoor in infected computers, thereby enabling hackers to gain remote access to data such as passwords and credit card numbers. </a:t>
            </a:r>
            <a:r>
              <a:rPr lang="en-US" dirty="0" err="1" smtClean="0">
                <a:latin typeface="Arial" pitchFamily="34" charset="0"/>
                <a:cs typeface="Arial" pitchFamily="34" charset="0"/>
              </a:rPr>
              <a:t>Mydoom</a:t>
            </a:r>
            <a:r>
              <a:rPr lang="en-US" dirty="0" smtClean="0">
                <a:latin typeface="Arial" pitchFamily="34" charset="0"/>
                <a:cs typeface="Arial" pitchFamily="34" charset="0"/>
              </a:rPr>
              <a:t> replicated up to 1000 times/minute and flooded Internet with 100 million infected messages in 36 hours.</a:t>
            </a:r>
          </a:p>
          <a:p>
            <a:pPr eaLnBrk="1" hangingPunct="1"/>
            <a:r>
              <a:rPr lang="en-US" dirty="0" smtClean="0">
                <a:latin typeface="Arial" pitchFamily="34" charset="0"/>
                <a:cs typeface="Arial" pitchFamily="34" charset="0"/>
              </a:rPr>
              <a:t>Have recently seen the </a:t>
            </a:r>
            <a:r>
              <a:rPr lang="en-US" dirty="0" err="1" smtClean="0">
                <a:latin typeface="Arial" pitchFamily="34" charset="0"/>
              </a:rPr>
              <a:t>Warezov</a:t>
            </a:r>
            <a:r>
              <a:rPr lang="en-US" dirty="0" smtClean="0">
                <a:latin typeface="Arial" pitchFamily="34" charset="0"/>
              </a:rPr>
              <a:t> family of worms, that scan several types of files for e-mail addresses and sends itself as an e-mail attachment. Some can download other malware.</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320170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97A066F-9AD5-4178-9CAD-0938540DFA6E}" type="slidenum">
              <a:rPr lang="en-AU"/>
              <a:pPr/>
              <a:t>25</a:t>
            </a:fld>
            <a:endParaRPr lang="en-AU"/>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541338" y="4343400"/>
            <a:ext cx="5768975" cy="4478338"/>
          </a:xfrm>
          <a:noFill/>
          <a:ln/>
        </p:spPr>
        <p:txBody>
          <a:bodyPr/>
          <a:lstStyle/>
          <a:p>
            <a:pPr eaLnBrk="1" hangingPunct="1"/>
            <a:r>
              <a:rPr lang="en-US" smtClean="0">
                <a:latin typeface="Arial" pitchFamily="34" charset="0"/>
                <a:cs typeface="Arial" pitchFamily="34" charset="0"/>
              </a:rPr>
              <a:t>The state of the art in worm technology includes the following:</a:t>
            </a:r>
          </a:p>
          <a:p>
            <a:pPr eaLnBrk="1" hangingPunct="1"/>
            <a:r>
              <a:rPr lang="en-US" smtClean="0">
                <a:latin typeface="Arial" pitchFamily="34" charset="0"/>
                <a:ea typeface="Times New Roman" pitchFamily="18" charset="0"/>
              </a:rPr>
              <a:t>• </a:t>
            </a:r>
            <a:r>
              <a:rPr lang="en-US" b="1" smtClean="0">
                <a:latin typeface="Arial" pitchFamily="34" charset="0"/>
                <a:ea typeface="Times New Roman" pitchFamily="18" charset="0"/>
                <a:cs typeface="Arial" pitchFamily="34" charset="0"/>
              </a:rPr>
              <a:t>Multiplatform: </a:t>
            </a:r>
            <a:r>
              <a:rPr lang="en-US" smtClean="0">
                <a:latin typeface="Arial" pitchFamily="34" charset="0"/>
                <a:ea typeface="Times New Roman" pitchFamily="18" charset="0"/>
                <a:cs typeface="Arial" pitchFamily="34" charset="0"/>
              </a:rPr>
              <a:t>Newer worms are not limited to Windows machines but can attack a variety of platforms, especially the popular varieties of UNIX.</a:t>
            </a:r>
          </a:p>
          <a:p>
            <a:pPr eaLnBrk="1" hangingPunct="1"/>
            <a:r>
              <a:rPr lang="en-US" smtClean="0">
                <a:latin typeface="Arial" pitchFamily="34" charset="0"/>
                <a:ea typeface="Times New Roman" pitchFamily="18" charset="0"/>
              </a:rPr>
              <a:t>• </a:t>
            </a:r>
            <a:r>
              <a:rPr lang="en-US" b="1" smtClean="0">
                <a:latin typeface="Arial" pitchFamily="34" charset="0"/>
                <a:cs typeface="Arial" pitchFamily="34" charset="0"/>
              </a:rPr>
              <a:t>Multi-exploit: </a:t>
            </a:r>
            <a:r>
              <a:rPr lang="en-US" smtClean="0">
                <a:latin typeface="Arial" pitchFamily="34" charset="0"/>
                <a:cs typeface="Arial" pitchFamily="34" charset="0"/>
              </a:rPr>
              <a:t>New worms penetrate systems in a variety of ways, using exploits against Web servers, browsers, e-mail, file sharing, and other network-based applications.</a:t>
            </a:r>
            <a:endParaRPr lang="en-US" b="1" smtClean="0">
              <a:latin typeface="Arial" pitchFamily="34" charset="0"/>
              <a:cs typeface="Arial" pitchFamily="34" charset="0"/>
            </a:endParaRP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Ultrafast spreading: </a:t>
            </a:r>
            <a:r>
              <a:rPr lang="en-US" smtClean="0">
                <a:latin typeface="Arial" pitchFamily="34" charset="0"/>
                <a:cs typeface="Arial" pitchFamily="34" charset="0"/>
              </a:rPr>
              <a:t>One technique to accelerate the spread of a worm is to conduct a prior Internet scan to accumulate Internet addresses of vulnerable machines.</a:t>
            </a:r>
            <a:endParaRPr lang="en-US" b="1" smtClean="0">
              <a:latin typeface="Arial" pitchFamily="34" charset="0"/>
              <a:cs typeface="Arial" pitchFamily="34" charset="0"/>
            </a:endParaRP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Polymorphic: </a:t>
            </a:r>
            <a:r>
              <a:rPr lang="en-US" smtClean="0">
                <a:latin typeface="Arial" pitchFamily="34" charset="0"/>
                <a:cs typeface="Arial" pitchFamily="34" charset="0"/>
              </a:rPr>
              <a:t>To evade detection, skip past filters, and foil real-time analysis, worms adopt the virus polymorphic technique. Each copy of the worm has new code generated on the fly using functionally equivalent instructions and encryption techniques.</a:t>
            </a:r>
            <a:endParaRPr lang="en-US" b="1" smtClean="0">
              <a:latin typeface="Arial" pitchFamily="34" charset="0"/>
              <a:cs typeface="Arial" pitchFamily="34" charset="0"/>
            </a:endParaRP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Metamorphic: </a:t>
            </a:r>
            <a:r>
              <a:rPr lang="en-US" smtClean="0">
                <a:latin typeface="Arial" pitchFamily="34" charset="0"/>
                <a:cs typeface="Arial" pitchFamily="34" charset="0"/>
              </a:rPr>
              <a:t>In addition to changing their appearance, metamorphic worms have a repertoire of behavior patterns that are unleashed at different stages of propagation.</a:t>
            </a:r>
            <a:endParaRPr lang="en-US" b="1" smtClean="0">
              <a:latin typeface="Arial" pitchFamily="34" charset="0"/>
              <a:cs typeface="Arial" pitchFamily="34" charset="0"/>
            </a:endParaRP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Transport vehicles: </a:t>
            </a:r>
            <a:r>
              <a:rPr lang="en-US" smtClean="0">
                <a:latin typeface="Arial" pitchFamily="34" charset="0"/>
                <a:cs typeface="Arial" pitchFamily="34" charset="0"/>
              </a:rPr>
              <a:t>Because worms can rapidly compromise a large number of systems, they are ideal for spreading other distributed attack tools, such as distributed denial of service bots.</a:t>
            </a:r>
            <a:endParaRPr lang="en-US" b="1" smtClean="0">
              <a:latin typeface="Arial" pitchFamily="34" charset="0"/>
              <a:cs typeface="Arial" pitchFamily="34" charset="0"/>
            </a:endParaRPr>
          </a:p>
          <a:p>
            <a:pPr eaLnBrk="1" hangingPunct="1"/>
            <a:r>
              <a:rPr lang="en-US" smtClean="0">
                <a:latin typeface="Arial" pitchFamily="34" charset="0"/>
                <a:cs typeface="Times New Roman" pitchFamily="18" charset="0"/>
              </a:rPr>
              <a:t>• </a:t>
            </a:r>
            <a:r>
              <a:rPr lang="en-US" b="1" smtClean="0">
                <a:latin typeface="Arial" pitchFamily="34" charset="0"/>
                <a:cs typeface="Arial" pitchFamily="34" charset="0"/>
              </a:rPr>
              <a:t>Zero-day exploit: </a:t>
            </a:r>
            <a:r>
              <a:rPr lang="en-US" smtClean="0">
                <a:latin typeface="Arial" pitchFamily="34" charset="0"/>
                <a:cs typeface="Arial" pitchFamily="34" charset="0"/>
              </a:rPr>
              <a:t>To achieve maximum surprise and distribution, a worm should exploit an unknown vulnerability that is only discovered by the general network community when the worm is launched.</a:t>
            </a:r>
          </a:p>
        </p:txBody>
      </p:sp>
    </p:spTree>
    <p:extLst>
      <p:ext uri="{BB962C8B-B14F-4D97-AF65-F5344CB8AC3E}">
        <p14:creationId xmlns:p14="http://schemas.microsoft.com/office/powerpoint/2010/main" val="306939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p:spPr>
        <p:txBody>
          <a:bodyPr/>
          <a:lstStyle/>
          <a:p>
            <a:pPr eaLnBrk="1" hangingPunct="1"/>
            <a:r>
              <a:rPr lang="en-US" smtClean="0">
                <a:latin typeface="Arial" pitchFamily="34" charset="0"/>
              </a:rPr>
              <a:t>Worms first appeared on mobile phones in 2004. These worms communicate through Bluetooth wireless connections or via the multimedia messaging service (MMS). The target is the smartphone, which is a mobile phone that permits users to install software applications from sources other than the cellular network operator. Mobile phone malware can completely disable the phone, delete data on the phone, or force the device to send costly messages to premium- priced numbers.  An example of a mobile phone worm is CommWarrior, which was launched in 2005. This worm replicates by means of Bluetooth to other phones in the receiving area. It also sends itself as an MMS file to numbers in the phone's address book and in automatic replies to incoming text messages and MMS messages. In addition, it copies itself to the removable memory card and inserts itself into the program installation files on the phone. </a:t>
            </a:r>
          </a:p>
        </p:txBody>
      </p:sp>
      <p:sp>
        <p:nvSpPr>
          <p:cNvPr id="68612" name="Slide Number Placeholder 3"/>
          <p:cNvSpPr>
            <a:spLocks noGrp="1"/>
          </p:cNvSpPr>
          <p:nvPr>
            <p:ph type="sldNum" sz="quarter" idx="5"/>
          </p:nvPr>
        </p:nvSpPr>
        <p:spPr>
          <a:noFill/>
        </p:spPr>
        <p:txBody>
          <a:bodyPr/>
          <a:lstStyle/>
          <a:p>
            <a:fld id="{37CDA95F-83AB-4CC9-B02B-334E1C5C71A9}" type="slidenum">
              <a:rPr lang="en-AU"/>
              <a:pPr/>
              <a:t>26</a:t>
            </a:fld>
            <a:endParaRPr lang="en-AU"/>
          </a:p>
        </p:txBody>
      </p:sp>
    </p:spTree>
    <p:extLst>
      <p:ext uri="{BB962C8B-B14F-4D97-AF65-F5344CB8AC3E}">
        <p14:creationId xmlns:p14="http://schemas.microsoft.com/office/powerpoint/2010/main" val="472926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1FE7F78-8B6D-4EEB-AC1F-1D45FB2C66D2}" type="slidenum">
              <a:rPr lang="en-AU"/>
              <a:pPr/>
              <a:t>27</a:t>
            </a:fld>
            <a:endParaRPr lang="en-AU"/>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marL="193675" indent="-193675" eaLnBrk="1" hangingPunct="1"/>
            <a:r>
              <a:rPr lang="en-US" smtClean="0">
                <a:latin typeface="Arial" pitchFamily="34" charset="0"/>
                <a:cs typeface="Arial" pitchFamily="34" charset="0"/>
              </a:rPr>
              <a:t>There is considerable overlap in techniques for dealing with viruses and worms. Once a worm is resident on a machine, antivirus software can be used to detect it. In addition, because worms propagation generates considerable network activity, the monitoring of that activity can lead form the basis of a worm defense. Have classes: </a:t>
            </a:r>
          </a:p>
          <a:p>
            <a:pPr marL="193675" indent="-193675" eaLnBrk="1" hangingPunct="1">
              <a:buFont typeface="Times" pitchFamily="-107" charset="0"/>
              <a:buAutoNum type="alphaUcPeriod"/>
            </a:pPr>
            <a:r>
              <a:rPr lang="en-US" smtClean="0">
                <a:latin typeface="Arial" pitchFamily="34" charset="0"/>
                <a:cs typeface="Arial" pitchFamily="34" charset="0"/>
              </a:rPr>
              <a:t>Signature-based worm scan filtering: generates a worm signature, which is then used to prevent worm scans from entering/leaving a network/host. </a:t>
            </a:r>
          </a:p>
          <a:p>
            <a:pPr marL="193675" indent="-193675" eaLnBrk="1" hangingPunct="1">
              <a:buFont typeface="Times" pitchFamily="-107" charset="0"/>
              <a:buAutoNum type="alphaUcPeriod"/>
            </a:pPr>
            <a:r>
              <a:rPr lang="en-US" smtClean="0">
                <a:latin typeface="Arial" pitchFamily="34" charset="0"/>
                <a:cs typeface="Arial" pitchFamily="34" charset="0"/>
              </a:rPr>
              <a:t>Filter-based worm containment: focuses on worm content rather than a scan signature. The filter checks a message to determine if it contains worm code.</a:t>
            </a:r>
          </a:p>
          <a:p>
            <a:pPr marL="193675" indent="-193675" eaLnBrk="1" hangingPunct="1">
              <a:buFont typeface="Times" pitchFamily="-107" charset="0"/>
              <a:buAutoNum type="alphaUcPeriod"/>
            </a:pPr>
            <a:r>
              <a:rPr lang="en-US" smtClean="0">
                <a:latin typeface="Arial" pitchFamily="34" charset="0"/>
                <a:cs typeface="Arial" pitchFamily="34" charset="0"/>
              </a:rPr>
              <a:t>Payload-classification-based worm containment: examine packets to see if they contain a worm using anomaly detection techniques </a:t>
            </a:r>
          </a:p>
          <a:p>
            <a:pPr marL="193675" indent="-193675" eaLnBrk="1" hangingPunct="1">
              <a:buFont typeface="Times" pitchFamily="-107" charset="0"/>
              <a:buAutoNum type="alphaUcPeriod"/>
            </a:pPr>
            <a:r>
              <a:rPr lang="en-US" smtClean="0">
                <a:latin typeface="Arial" pitchFamily="34" charset="0"/>
                <a:cs typeface="Arial" pitchFamily="34" charset="0"/>
              </a:rPr>
              <a:t>Threshold random walk (TRW) scan detection: exploits randomness in picking destinations to connect to as a way of detecting if a scanner is in operation </a:t>
            </a:r>
          </a:p>
          <a:p>
            <a:pPr marL="193675" indent="-193675" eaLnBrk="1" hangingPunct="1">
              <a:buFont typeface="Times" pitchFamily="-107" charset="0"/>
              <a:buAutoNum type="alphaUcPeriod"/>
            </a:pPr>
            <a:r>
              <a:rPr lang="en-US" smtClean="0">
                <a:latin typeface="Arial" pitchFamily="34" charset="0"/>
                <a:cs typeface="Arial" pitchFamily="34" charset="0"/>
              </a:rPr>
              <a:t>Rate limiting: limits the rate of scanlike traffic from an infected host. </a:t>
            </a:r>
          </a:p>
          <a:p>
            <a:pPr marL="193675" indent="-193675" eaLnBrk="1" hangingPunct="1">
              <a:buFont typeface="Times" pitchFamily="-107" charset="0"/>
              <a:buAutoNum type="alphaUcPeriod"/>
            </a:pPr>
            <a:r>
              <a:rPr lang="en-US" smtClean="0">
                <a:latin typeface="Arial" pitchFamily="34" charset="0"/>
                <a:cs typeface="Arial" pitchFamily="34" charset="0"/>
              </a:rPr>
              <a:t>Rate halting: immediately blocks outgoing traffic when a threshold is exceeded either in outgoing connection rate or diversity of connection attempts. Rate halting can integrate with a signature- or filter-based approach so that once a signature or filter is generated, every blocked host can be unblocked; as with rate limiting, rate halting techniques are not suitable for slow, stealthy worms. </a:t>
            </a:r>
          </a:p>
        </p:txBody>
      </p:sp>
    </p:spTree>
    <p:extLst>
      <p:ext uri="{BB962C8B-B14F-4D97-AF65-F5344CB8AC3E}">
        <p14:creationId xmlns:p14="http://schemas.microsoft.com/office/powerpoint/2010/main" val="646035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D210FD4-9B9B-4F63-A7F3-04E524EF4444}" type="slidenum">
              <a:rPr lang="en-AU"/>
              <a:pPr/>
              <a:t>28</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511175" y="4343400"/>
            <a:ext cx="5897563" cy="4114800"/>
          </a:xfrm>
          <a:noFill/>
          <a:ln/>
        </p:spPr>
        <p:txBody>
          <a:bodyPr/>
          <a:lstStyle/>
          <a:p>
            <a:pPr eaLnBrk="1" hangingPunct="1"/>
            <a:r>
              <a:rPr lang="en-US" smtClean="0">
                <a:latin typeface="Arial" pitchFamily="34" charset="0"/>
                <a:cs typeface="Arial" pitchFamily="34" charset="0"/>
              </a:rPr>
              <a:t>The Proactive Worm Containment (PWC) scheme is host based software that looks for surges in the rate of frequency of outgoing connection attempts and the diversity of connections to remote hosts. When such a surge is detected, the software immediately blocks its host from further connection attempts. A deployed PWC system consists of a PWC manager and PWC agents in hosts. Figure 21.7 from the text is an example of an architecture that includes PWC, which operates as detailed: </a:t>
            </a:r>
          </a:p>
          <a:p>
            <a:pPr eaLnBrk="1" hangingPunct="1">
              <a:buFont typeface="Times" pitchFamily="-107" charset="0"/>
              <a:buAutoNum type="alphaUcPeriod"/>
            </a:pPr>
            <a:r>
              <a:rPr lang="en-US" smtClean="0">
                <a:latin typeface="Arial" pitchFamily="34" charset="0"/>
                <a:cs typeface="Arial" pitchFamily="34" charset="0"/>
              </a:rPr>
              <a:t> A PWC agent monitors outgoing traffic for scan activity, determined by a surge in UDP / TCP connection attempts to remote hosts. If a surge is detected, the agent: 1) issues an alert to local system; 2) blocks all outgoing connection attempts; 3) transmits the alert to the PWC manager; and  4) starts a relaxation analysis. </a:t>
            </a:r>
          </a:p>
          <a:p>
            <a:pPr eaLnBrk="1" hangingPunct="1">
              <a:buFont typeface="Times" pitchFamily="-107" charset="0"/>
              <a:buNone/>
            </a:pPr>
            <a:r>
              <a:rPr lang="en-US" smtClean="0">
                <a:latin typeface="Arial" pitchFamily="34" charset="0"/>
                <a:cs typeface="Arial" pitchFamily="34" charset="0"/>
              </a:rPr>
              <a:t>B. A PWC manager receives an alert, and propagates the alert to all other agents.</a:t>
            </a:r>
          </a:p>
          <a:p>
            <a:pPr eaLnBrk="1" hangingPunct="1">
              <a:buFont typeface="Times" pitchFamily="-107" charset="0"/>
              <a:buNone/>
            </a:pPr>
            <a:r>
              <a:rPr lang="en-US" smtClean="0">
                <a:latin typeface="Arial" pitchFamily="34" charset="0"/>
                <a:cs typeface="Arial" pitchFamily="34" charset="0"/>
              </a:rPr>
              <a:t>C. The host receives an alert, and must decide whether to ignore the alert. If the time since last incoming packet is sufficiently long so that agent would have detected a worm if infected, then the alert is ignored. Otherwise, the agent assumes that it might be infected and performs the following actions:(1) blocks all outgoing connection attempts from the specific alerting port;and (2) starts a relaxation analysis. </a:t>
            </a:r>
          </a:p>
          <a:p>
            <a:pPr eaLnBrk="1" hangingPunct="1">
              <a:buFont typeface="Times" pitchFamily="-107" charset="0"/>
              <a:buNone/>
            </a:pPr>
            <a:r>
              <a:rPr lang="en-US" smtClean="0">
                <a:latin typeface="Arial" pitchFamily="34" charset="0"/>
                <a:cs typeface="Arial" pitchFamily="34" charset="0"/>
              </a:rPr>
              <a:t>D. Relaxation analysis. An agent monitors outgoing activity for a fixed window of time to see if outgoing connections exceed a threshold. If so, blockage is continued and relaxation analysis is repeated until the outgoing connection rate drops below the threshold, at which time the agent removes the block. If the threshold continues to be exceeded over a sufficient number of relaxation windows, the agent isolates the host and reports to the PWC manager. </a:t>
            </a:r>
          </a:p>
          <a:p>
            <a:pPr eaLnBrk="1" hangingPunct="1">
              <a:buFont typeface="Times" pitchFamily="-107" charset="0"/>
              <a:buNone/>
            </a:pPr>
            <a:r>
              <a:rPr lang="en-US" smtClean="0">
                <a:latin typeface="Arial" pitchFamily="34" charset="0"/>
                <a:cs typeface="Arial" pitchFamily="34" charset="0"/>
              </a:rPr>
              <a:t>Meanwhile, a signature extractor functions as a passive sensor that monitors all traffic and attempts to detect worms by signature analysis. </a:t>
            </a:r>
          </a:p>
        </p:txBody>
      </p:sp>
    </p:spTree>
    <p:extLst>
      <p:ext uri="{BB962C8B-B14F-4D97-AF65-F5344CB8AC3E}">
        <p14:creationId xmlns:p14="http://schemas.microsoft.com/office/powerpoint/2010/main" val="246455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D88FA8D-E403-4245-A7D8-AE43808DCAAA}" type="slidenum">
              <a:rPr lang="en-AU"/>
              <a:pPr/>
              <a:t>29</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473075" y="4343400"/>
            <a:ext cx="5975350" cy="4478338"/>
          </a:xfrm>
          <a:noFill/>
          <a:ln/>
        </p:spPr>
        <p:txBody>
          <a:bodyPr/>
          <a:lstStyle/>
          <a:p>
            <a:pPr eaLnBrk="1" hangingPunct="1"/>
            <a:r>
              <a:rPr lang="en-US" smtClean="0">
                <a:latin typeface="Arial" pitchFamily="34" charset="0"/>
                <a:cs typeface="Arial" pitchFamily="34" charset="0"/>
              </a:rPr>
              <a:t>The key element of a network-based worm defense is worm monitoring software. Two types of monitoring software are needed: </a:t>
            </a:r>
          </a:p>
          <a:p>
            <a:pPr eaLnBrk="1" hangingPunct="1"/>
            <a:r>
              <a:rPr lang="en-US" smtClean="0">
                <a:latin typeface="Arial" pitchFamily="34" charset="0"/>
                <a:cs typeface="Arial" pitchFamily="34" charset="0"/>
              </a:rPr>
              <a:t>• Ingress monitors: located at the border between the enterprise network and the Internet, in a border router, external firewall, separate passive monitor, or honeypot.</a:t>
            </a:r>
          </a:p>
          <a:p>
            <a:pPr eaLnBrk="1" hangingPunct="1"/>
            <a:r>
              <a:rPr lang="en-US" smtClean="0">
                <a:latin typeface="Arial" pitchFamily="34" charset="0"/>
                <a:cs typeface="Arial" pitchFamily="34" charset="0"/>
              </a:rPr>
              <a:t>• Egress monitors: located at the egress point of individual LANs on the enterprise network as well as at the external border, in a LAN router or switch, external firewall or honeypot. The two types of monitors can be collocated. It is designed to catch the source of a worm attack by monitoring outgoing traffic for signs of scanning etc.</a:t>
            </a:r>
          </a:p>
          <a:p>
            <a:pPr eaLnBrk="1" hangingPunct="1"/>
            <a:r>
              <a:rPr lang="en-US" smtClean="0">
                <a:latin typeface="Arial" pitchFamily="34" charset="0"/>
                <a:cs typeface="Arial" pitchFamily="34" charset="0"/>
              </a:rPr>
              <a:t>Worm monitors can act in the manner of intrusion detection systems and generate alerts to a central administrative system. It is also possible to implement a system that attempts to react in real time to a worm attack, so as to counter zero-day exploits effectively. This is similar to the approach taken with the digital immune system (Figure 21.4). Figure 21.8 shows an example of a worm countermeasure architecture that works as :</a:t>
            </a:r>
          </a:p>
          <a:p>
            <a:pPr eaLnBrk="1" hangingPunct="1">
              <a:buFont typeface="Times" pitchFamily="-107" charset="0"/>
              <a:buAutoNum type="arabicPeriod"/>
            </a:pPr>
            <a:r>
              <a:rPr lang="en-US" smtClean="0">
                <a:latin typeface="Arial" pitchFamily="34" charset="0"/>
                <a:cs typeface="Arial" pitchFamily="34" charset="0"/>
              </a:rPr>
              <a:t>Sensors deployed at various network locations detect a potential worm.</a:t>
            </a:r>
          </a:p>
          <a:p>
            <a:pPr eaLnBrk="1" hangingPunct="1">
              <a:buFont typeface="Times" pitchFamily="-107" charset="0"/>
              <a:buNone/>
            </a:pPr>
            <a:r>
              <a:rPr lang="en-US" smtClean="0">
                <a:latin typeface="Arial" pitchFamily="34" charset="0"/>
                <a:cs typeface="Arial" pitchFamily="34" charset="0"/>
              </a:rPr>
              <a:t>2. and send alerts to a central server that correlates / analyzes incoming alerts.</a:t>
            </a:r>
          </a:p>
          <a:p>
            <a:pPr eaLnBrk="1" hangingPunct="1">
              <a:buFont typeface="Times" pitchFamily="-107" charset="0"/>
              <a:buNone/>
            </a:pPr>
            <a:r>
              <a:rPr lang="en-US" smtClean="0">
                <a:latin typeface="Arial" pitchFamily="34" charset="0"/>
                <a:cs typeface="Arial" pitchFamily="34" charset="0"/>
              </a:rPr>
              <a:t>3. forwards info to a protected environment, where worm is sandboxed for analysis </a:t>
            </a:r>
          </a:p>
          <a:p>
            <a:pPr eaLnBrk="1" hangingPunct="1">
              <a:buFont typeface="Times" pitchFamily="-107" charset="0"/>
              <a:buNone/>
            </a:pPr>
            <a:r>
              <a:rPr lang="en-US" smtClean="0">
                <a:latin typeface="Arial" pitchFamily="34" charset="0"/>
                <a:cs typeface="Arial" pitchFamily="34" charset="0"/>
              </a:rPr>
              <a:t>4. protected system tests the suspicious software against an appropriately instrumented version of the targeted application to identify the vulnerability. </a:t>
            </a:r>
          </a:p>
          <a:p>
            <a:pPr eaLnBrk="1" hangingPunct="1">
              <a:buFont typeface="Times" pitchFamily="-107" charset="0"/>
              <a:buNone/>
            </a:pPr>
            <a:r>
              <a:rPr lang="en-US" smtClean="0">
                <a:latin typeface="Arial" pitchFamily="34" charset="0"/>
                <a:cs typeface="Arial" pitchFamily="34" charset="0"/>
              </a:rPr>
              <a:t>5. protected system generates one or more software patches and tests these.</a:t>
            </a:r>
          </a:p>
          <a:p>
            <a:pPr eaLnBrk="1" hangingPunct="1">
              <a:buFont typeface="Times" pitchFamily="-107" charset="0"/>
              <a:buNone/>
            </a:pPr>
            <a:r>
              <a:rPr lang="en-US" smtClean="0">
                <a:latin typeface="Arial" pitchFamily="34" charset="0"/>
                <a:cs typeface="Arial" pitchFamily="34" charset="0"/>
              </a:rPr>
              <a:t>6. system sends the patch to the application host to update the targeted application. </a:t>
            </a:r>
          </a:p>
        </p:txBody>
      </p:sp>
    </p:spTree>
    <p:extLst>
      <p:ext uri="{BB962C8B-B14F-4D97-AF65-F5344CB8AC3E}">
        <p14:creationId xmlns:p14="http://schemas.microsoft.com/office/powerpoint/2010/main" val="182748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89B9AAD1-864F-461D-A3A5-063AA7C28CF2}" type="slidenum">
              <a:rPr lang="en-AU"/>
              <a:pPr/>
              <a:t>3</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smtClean="0">
                <a:latin typeface="Arial" pitchFamily="34" charset="0"/>
              </a:rPr>
              <a:t>The terminology used for malicious software presents problems because of a lack of universal agreement on all terms and because of overlap. Stallings Table 21.1, and this diagram from 3/e, provide a useful taxonomy. </a:t>
            </a:r>
            <a:r>
              <a:rPr lang="en-AU" smtClean="0">
                <a:latin typeface="Arial" pitchFamily="34" charset="0"/>
              </a:rPr>
              <a:t>It can be divided into two categories: those that need a host program (being a program fragment eg virus), and those that are independent programs (eg worm); alternatively you can also differentiate between those software threats that do not replicate (are activated by a trigger) and those that do (producing copies of themselves). Will now survey this range of malware.</a:t>
            </a:r>
          </a:p>
        </p:txBody>
      </p:sp>
    </p:spTree>
    <p:extLst>
      <p:ext uri="{BB962C8B-B14F-4D97-AF65-F5344CB8AC3E}">
        <p14:creationId xmlns:p14="http://schemas.microsoft.com/office/powerpoint/2010/main" val="1773655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E73F192F-FAEF-4170-BDCA-5FE93B201D4A}" type="slidenum">
              <a:rPr lang="en-AU"/>
              <a:pPr/>
              <a:t>30</a:t>
            </a:fld>
            <a:endParaRPr lang="en-AU"/>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noFill/>
          <a:ln/>
        </p:spPr>
        <p:txBody>
          <a:bodyPr/>
          <a:lstStyle/>
          <a:p>
            <a:pPr eaLnBrk="1" hangingPunct="1"/>
            <a:r>
              <a:rPr lang="en-US" smtClean="0">
                <a:latin typeface="Arial" pitchFamily="34" charset="0"/>
              </a:rPr>
              <a:t>Distributed denial of service (DDoS) attacks present a significant security threat to corporations, and the threat appears to be growing. DDoS attacks make computer systems inaccessible by flooding servers, networks, or even end user systems with useless traffic so that legitimate users can no longer gain access to those resources. In a typical DDoS attack, a large number of compromised (zombie) hosts are amassed to send useless packets. In recent years, the attack methods and tools have become more sophisticated, effective, and more difficult to trace to the real attackers, while defense technologies have been unable to withstand large-scale attacks.</a:t>
            </a:r>
          </a:p>
        </p:txBody>
      </p:sp>
    </p:spTree>
    <p:extLst>
      <p:ext uri="{BB962C8B-B14F-4D97-AF65-F5344CB8AC3E}">
        <p14:creationId xmlns:p14="http://schemas.microsoft.com/office/powerpoint/2010/main" val="1259612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AF204BD-68CE-4B7A-B7F5-412DA547EE9F}" type="slidenum">
              <a:rPr lang="en-AU"/>
              <a:pPr/>
              <a:t>31</a:t>
            </a:fld>
            <a:endParaRPr lang="en-AU"/>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noFill/>
          <a:ln/>
        </p:spPr>
        <p:txBody>
          <a:bodyPr/>
          <a:lstStyle/>
          <a:p>
            <a:pPr marL="228600" indent="-228600" eaLnBrk="1" hangingPunct="1"/>
            <a:r>
              <a:rPr lang="en-US" dirty="0" smtClean="0">
                <a:latin typeface="Arial" pitchFamily="34" charset="0"/>
              </a:rPr>
              <a:t>A </a:t>
            </a:r>
            <a:r>
              <a:rPr lang="en-US" dirty="0" err="1" smtClean="0">
                <a:latin typeface="Arial" pitchFamily="34" charset="0"/>
              </a:rPr>
              <a:t>DDoS</a:t>
            </a:r>
            <a:r>
              <a:rPr lang="en-US" dirty="0" smtClean="0">
                <a:latin typeface="Arial" pitchFamily="34" charset="0"/>
              </a:rPr>
              <a:t> attack attempts to consume the target’s resources so that it cannot provide service. One way to classify </a:t>
            </a:r>
            <a:r>
              <a:rPr lang="en-US" dirty="0" err="1" smtClean="0">
                <a:latin typeface="Arial" pitchFamily="34" charset="0"/>
              </a:rPr>
              <a:t>DDoS</a:t>
            </a:r>
            <a:r>
              <a:rPr lang="en-US" dirty="0" smtClean="0">
                <a:latin typeface="Arial" pitchFamily="34" charset="0"/>
              </a:rPr>
              <a:t> attacks is in terms of the type of resource that is consumed, either an internal host resource on the target system, or data transmission capacity in the target local network.</a:t>
            </a:r>
          </a:p>
          <a:p>
            <a:pPr marL="228600" indent="-228600" eaLnBrk="1" hangingPunct="1"/>
            <a:r>
              <a:rPr lang="en-US" dirty="0" smtClean="0">
                <a:latin typeface="Arial" pitchFamily="34" charset="0"/>
              </a:rPr>
              <a:t>Stallings Figure 21.9a shows an example of an internal resource attack - the SYN flood attack. 1. The attacker takes control of multiple hosts over the Internet 2. The slave hosts begin sending TCP/IP SYN (synchronize/initialization) packets, with erroneous return IP address information, to the target 3. For each such packet, the Web server responds with a SYN/ACK (synchronize/acknowledge) packet. The Web server maintains a data structure for each SYN request waiting for a response back and becomes bogged down as more traffic floods in. </a:t>
            </a:r>
          </a:p>
          <a:p>
            <a:pPr marL="228600" indent="-228600" eaLnBrk="1" hangingPunct="1"/>
            <a:r>
              <a:rPr lang="en-US" dirty="0" smtClean="0">
                <a:latin typeface="Arial" pitchFamily="34" charset="0"/>
              </a:rPr>
              <a:t>Stallings Figure 21.9b illustrates an example of an attack that consumes data transmission resources. 1. The attacker takes control of multiple hosts over the Internet, instructing them to send ICMP ECHO packets with the target’s spoofed IP address to a group of hosts that act as reflectors  2. Nodes at the bounce site receive multiple spoofed requests and respond by sending echo reply packets to the target site. 3. The target’s router is flooded with packets from the bounce site, leaving no data transmission capacity for legitimate traffic. </a:t>
            </a:r>
            <a:endParaRPr lang="en-AU" dirty="0" smtClean="0">
              <a:latin typeface="Arial" pitchFamily="34" charset="0"/>
            </a:endParaRPr>
          </a:p>
        </p:txBody>
      </p:sp>
    </p:spTree>
    <p:extLst>
      <p:ext uri="{BB962C8B-B14F-4D97-AF65-F5344CB8AC3E}">
        <p14:creationId xmlns:p14="http://schemas.microsoft.com/office/powerpoint/2010/main" val="4091423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p:spPr>
        <p:txBody>
          <a:bodyPr/>
          <a:lstStyle/>
          <a:p>
            <a:pPr eaLnBrk="1" hangingPunct="1"/>
            <a:r>
              <a:rPr lang="en-US" smtClean="0">
                <a:latin typeface="Arial" pitchFamily="34" charset="0"/>
              </a:rPr>
              <a:t>Can also classify DDoS attacks as either direct or reflector DDoS attacks.</a:t>
            </a:r>
          </a:p>
          <a:p>
            <a:pPr eaLnBrk="1" hangingPunct="1"/>
            <a:r>
              <a:rPr lang="en-US" smtClean="0">
                <a:latin typeface="Arial" pitchFamily="34" charset="0"/>
              </a:rPr>
              <a:t>In a </a:t>
            </a:r>
            <a:r>
              <a:rPr lang="en-US" b="1" smtClean="0">
                <a:latin typeface="Arial" pitchFamily="34" charset="0"/>
              </a:rPr>
              <a:t>direct DDoS </a:t>
            </a:r>
            <a:r>
              <a:rPr lang="en-US" smtClean="0">
                <a:latin typeface="Arial" pitchFamily="34" charset="0"/>
              </a:rPr>
              <a:t>attack (Figure 21.10a), the attacker is able to implant zombie software on a number of sites distributed throughout the Internet. Often, the DDoS attack involves two levels of zombie machines: master zombies and slave zombies. The hosts of both machines have been infected with malicious code. The attacker coordinates and triggers the master zombies, which in turn coordinate and trigger the slave zombies. The use of two levels of zombies makes it more difficult to trace the attack back to its source and provides for a more resilient network of attackers.  </a:t>
            </a:r>
          </a:p>
          <a:p>
            <a:pPr eaLnBrk="1" hangingPunct="1"/>
            <a:r>
              <a:rPr lang="en-US" smtClean="0">
                <a:latin typeface="Arial" pitchFamily="34" charset="0"/>
              </a:rPr>
              <a:t>A </a:t>
            </a:r>
            <a:r>
              <a:rPr lang="en-US" b="1" smtClean="0">
                <a:latin typeface="Arial" pitchFamily="34" charset="0"/>
              </a:rPr>
              <a:t>reflector DDoS </a:t>
            </a:r>
            <a:r>
              <a:rPr lang="en-US" smtClean="0">
                <a:latin typeface="Arial" pitchFamily="34" charset="0"/>
              </a:rPr>
              <a:t>attack adds another layer of machines (Figure 21.10b). In this type of attack, the slave zombies construct packets requiring a response that contain the target's IP address as the source IP address in the packet's IP header. These packets are sent to uninfected machines known as reflectors. The uninfected machines respond with packets directed at the target machine. A reflector DDoS attack can easily involve more machines and more traffic than a direct DDoS attack and hence be more damaging. Further, tracing back the attack or filtering out the attack packets is more difficult because the attack comes from widely dispersed uninfected machines. </a:t>
            </a:r>
          </a:p>
        </p:txBody>
      </p:sp>
      <p:sp>
        <p:nvSpPr>
          <p:cNvPr id="80900" name="Slide Number Placeholder 3"/>
          <p:cNvSpPr>
            <a:spLocks noGrp="1"/>
          </p:cNvSpPr>
          <p:nvPr>
            <p:ph type="sldNum" sz="quarter" idx="5"/>
          </p:nvPr>
        </p:nvSpPr>
        <p:spPr>
          <a:noFill/>
        </p:spPr>
        <p:txBody>
          <a:bodyPr/>
          <a:lstStyle/>
          <a:p>
            <a:fld id="{11100CE1-1A0A-43BB-BE2A-D5DC2AA8FA32}" type="slidenum">
              <a:rPr lang="en-AU"/>
              <a:pPr/>
              <a:t>32</a:t>
            </a:fld>
            <a:endParaRPr lang="en-AU"/>
          </a:p>
        </p:txBody>
      </p:sp>
    </p:spTree>
    <p:extLst>
      <p:ext uri="{BB962C8B-B14F-4D97-AF65-F5344CB8AC3E}">
        <p14:creationId xmlns:p14="http://schemas.microsoft.com/office/powerpoint/2010/main" val="213023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F888D55-4587-4B67-921B-19EC3FDA87B9}" type="slidenum">
              <a:rPr lang="en-AU"/>
              <a:pPr/>
              <a:t>33</a:t>
            </a:fld>
            <a:endParaRPr lang="en-AU"/>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noFill/>
          <a:ln/>
        </p:spPr>
        <p:txBody>
          <a:bodyPr/>
          <a:lstStyle/>
          <a:p>
            <a:pPr marL="228600" indent="-228600" eaLnBrk="1" hangingPunct="1"/>
            <a:r>
              <a:rPr lang="en-US" smtClean="0">
                <a:latin typeface="Arial" pitchFamily="34" charset="0"/>
              </a:rPr>
              <a:t>The first step in a DDoS attack is for the attacker to infect a number of machines with zombie software that will ultimately be used to carry out the attack. The essential ingredients are: </a:t>
            </a:r>
          </a:p>
          <a:p>
            <a:pPr marL="228600" indent="-228600" eaLnBrk="1" hangingPunct="1">
              <a:buFont typeface="Times" pitchFamily="-107" charset="0"/>
              <a:buAutoNum type="arabicPeriod"/>
            </a:pPr>
            <a:r>
              <a:rPr lang="en-US" smtClean="0">
                <a:latin typeface="Arial" pitchFamily="34" charset="0"/>
              </a:rPr>
              <a:t> Software that can carry out the DDoS attack, runnable on a large number of machines, concealed, communicating with attacker or time-triggered, and can launch intended attack toward the target</a:t>
            </a:r>
          </a:p>
          <a:p>
            <a:pPr marL="228600" indent="-228600" eaLnBrk="1" hangingPunct="1">
              <a:buFont typeface="Times" pitchFamily="-107" charset="0"/>
              <a:buNone/>
            </a:pPr>
            <a:r>
              <a:rPr lang="en-US" smtClean="0">
                <a:latin typeface="Arial" pitchFamily="34" charset="0"/>
              </a:rPr>
              <a:t>2. A vulnerability in a large number of systems, that many system admins/users have failed to patch </a:t>
            </a:r>
          </a:p>
          <a:p>
            <a:pPr marL="228600" indent="-228600" eaLnBrk="1" hangingPunct="1">
              <a:buFont typeface="Times" pitchFamily="-107" charset="0"/>
              <a:buNone/>
            </a:pPr>
            <a:r>
              <a:rPr lang="en-US" smtClean="0">
                <a:latin typeface="Arial" pitchFamily="34" charset="0"/>
              </a:rPr>
              <a:t>3. A strategy for locating vulnerable machines, known as scanning, such as:</a:t>
            </a:r>
          </a:p>
          <a:p>
            <a:pPr marL="228600" indent="-228600" eaLnBrk="1" hangingPunct="1">
              <a:buFont typeface="Times" pitchFamily="-107" charset="0"/>
              <a:buNone/>
            </a:pPr>
            <a:r>
              <a:rPr lang="en-US" smtClean="0">
                <a:latin typeface="Arial" pitchFamily="34" charset="0"/>
              </a:rPr>
              <a:t>    • Random: probe random IP  addresses in the IP address space</a:t>
            </a:r>
          </a:p>
          <a:p>
            <a:pPr marL="228600" indent="-228600" eaLnBrk="1" hangingPunct="1">
              <a:buFont typeface="Times" pitchFamily="-107" charset="0"/>
              <a:buNone/>
            </a:pPr>
            <a:r>
              <a:rPr lang="en-US" smtClean="0">
                <a:latin typeface="Arial" pitchFamily="34" charset="0"/>
              </a:rPr>
              <a:t>    • Hit-list: use a long list of potential vulnerable machines</a:t>
            </a:r>
          </a:p>
          <a:p>
            <a:pPr marL="228600" indent="-228600" eaLnBrk="1" hangingPunct="1">
              <a:buFont typeface="Times" pitchFamily="-107" charset="0"/>
              <a:buNone/>
            </a:pPr>
            <a:r>
              <a:rPr lang="en-US" smtClean="0">
                <a:latin typeface="Arial" pitchFamily="34" charset="0"/>
              </a:rPr>
              <a:t>    • Topological: use info on infected victim machine to find more hosts </a:t>
            </a:r>
          </a:p>
          <a:p>
            <a:pPr marL="228600" indent="-228600" eaLnBrk="1" hangingPunct="1">
              <a:buFont typeface="Times" pitchFamily="-107" charset="0"/>
              <a:buNone/>
            </a:pPr>
            <a:r>
              <a:rPr lang="en-US" smtClean="0">
                <a:latin typeface="Arial" pitchFamily="34" charset="0"/>
              </a:rPr>
              <a:t>    • Local subnet: look for targets in own local network</a:t>
            </a:r>
          </a:p>
        </p:txBody>
      </p:sp>
    </p:spTree>
    <p:extLst>
      <p:ext uri="{BB962C8B-B14F-4D97-AF65-F5344CB8AC3E}">
        <p14:creationId xmlns:p14="http://schemas.microsoft.com/office/powerpoint/2010/main" val="432960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9B652A6-CDF0-4A33-90E9-49ED55203464}" type="slidenum">
              <a:rPr lang="en-AU"/>
              <a:pPr/>
              <a:t>34</a:t>
            </a:fld>
            <a:endParaRPr lang="en-AU"/>
          </a:p>
        </p:txBody>
      </p:sp>
      <p:sp>
        <p:nvSpPr>
          <p:cNvPr id="84995" name="Rectangle 1026"/>
          <p:cNvSpPr>
            <a:spLocks noGrp="1" noRot="1" noChangeAspect="1" noChangeArrowheads="1"/>
          </p:cNvSpPr>
          <p:nvPr>
            <p:ph type="sldImg"/>
          </p:nvPr>
        </p:nvSpPr>
        <p:spPr>
          <a:solidFill>
            <a:srgbClr val="FFFFFF"/>
          </a:solidFill>
          <a:ln/>
        </p:spPr>
      </p:sp>
      <p:sp>
        <p:nvSpPr>
          <p:cNvPr id="84996" name="Rectangle 1027"/>
          <p:cNvSpPr>
            <a:spLocks noGrp="1" noChangeArrowheads="1"/>
          </p:cNvSpPr>
          <p:nvPr>
            <p:ph type="body" idx="1"/>
          </p:nvPr>
        </p:nvSpPr>
        <p:spPr>
          <a:noFill/>
          <a:ln/>
        </p:spPr>
        <p:txBody>
          <a:bodyPr/>
          <a:lstStyle/>
          <a:p>
            <a:pPr eaLnBrk="1" hangingPunct="1"/>
            <a:r>
              <a:rPr lang="en-US" smtClean="0">
                <a:latin typeface="Arial" pitchFamily="34" charset="0"/>
              </a:rPr>
              <a:t>Have three lines of defense against DDoS attacks:</a:t>
            </a:r>
          </a:p>
          <a:p>
            <a:pPr eaLnBrk="1" hangingPunct="1"/>
            <a:r>
              <a:rPr lang="en-US" smtClean="0">
                <a:latin typeface="Arial" pitchFamily="34" charset="0"/>
              </a:rPr>
              <a:t>• Attack prevention and preemption (before the attack): to enable victim to endure attack attempts without denying service to legitimate clients</a:t>
            </a:r>
          </a:p>
          <a:p>
            <a:pPr eaLnBrk="1" hangingPunct="1"/>
            <a:r>
              <a:rPr lang="en-US" smtClean="0">
                <a:latin typeface="Arial" pitchFamily="34" charset="0"/>
              </a:rPr>
              <a:t> • Attack detection and filtering (during the attack): to attempt to detect attack as it begins and respond immediately, minimizing impact of attack on the target</a:t>
            </a:r>
          </a:p>
          <a:p>
            <a:pPr eaLnBrk="1" hangingPunct="1"/>
            <a:r>
              <a:rPr lang="en-US" smtClean="0">
                <a:latin typeface="Arial" pitchFamily="34" charset="0"/>
              </a:rPr>
              <a:t>• Attack source traceback and identification (during and after the attack): to identify source of attack to prevent future attacks. </a:t>
            </a:r>
          </a:p>
          <a:p>
            <a:pPr eaLnBrk="1" hangingPunct="1"/>
            <a:r>
              <a:rPr lang="en-US" smtClean="0">
                <a:latin typeface="Arial" pitchFamily="34" charset="0"/>
              </a:rPr>
              <a:t>The challenge in coping with DDoS attacks is the sheer number of ways in which they can operate, hence countermeasures must evolve with the threat. </a:t>
            </a:r>
          </a:p>
        </p:txBody>
      </p:sp>
    </p:spTree>
    <p:extLst>
      <p:ext uri="{BB962C8B-B14F-4D97-AF65-F5344CB8AC3E}">
        <p14:creationId xmlns:p14="http://schemas.microsoft.com/office/powerpoint/2010/main" val="10888635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2C7EF5E3-B6EE-4F9F-A507-792B0666FC58}" type="slidenum">
              <a:rPr lang="en-AU"/>
              <a:pPr/>
              <a:t>35</a:t>
            </a:fld>
            <a:endParaRPr lang="en-AU"/>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latin typeface="Arial" pitchFamily="34" charset="0"/>
              </a:rPr>
              <a:t>Chapter 21 summary.</a:t>
            </a:r>
          </a:p>
        </p:txBody>
      </p:sp>
    </p:spTree>
    <p:extLst>
      <p:ext uri="{BB962C8B-B14F-4D97-AF65-F5344CB8AC3E}">
        <p14:creationId xmlns:p14="http://schemas.microsoft.com/office/powerpoint/2010/main" val="1821327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1BEACBDF-2ED6-48E7-981B-6B4ADEA1B757}" type="slidenum">
              <a:rPr lang="en-AU"/>
              <a:pPr/>
              <a:t>4</a:t>
            </a:fld>
            <a:endParaRPr lang="en-AU"/>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p:spPr>
        <p:txBody>
          <a:bodyPr/>
          <a:lstStyle/>
          <a:p>
            <a:pPr eaLnBrk="1" hangingPunct="1"/>
            <a:r>
              <a:rPr lang="en-US" smtClean="0">
                <a:latin typeface="Arial" pitchFamily="34" charset="0"/>
              </a:rPr>
              <a:t>A backdoor, or trapdoor, is a secret entry point into a program that allows someone that is aware of it to gain access without going through the usual security access procedures. Have been used legitimately for many years to debug and test programs, but become a threat when left in production programs, allowing intruders to gain unauthorized access. It is difficult to implement operating system controls for backdoors. Security measures must focus on the program development and software update activities. </a:t>
            </a:r>
          </a:p>
        </p:txBody>
      </p:sp>
    </p:spTree>
    <p:extLst>
      <p:ext uri="{BB962C8B-B14F-4D97-AF65-F5344CB8AC3E}">
        <p14:creationId xmlns:p14="http://schemas.microsoft.com/office/powerpoint/2010/main" val="60771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789F32EB-26FF-47EF-B924-EBCF6C16D9AA}" type="slidenum">
              <a:rPr lang="en-AU"/>
              <a:pPr/>
              <a:t>5</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latin typeface="Arial" pitchFamily="34" charset="0"/>
              </a:rPr>
              <a:t>One of the oldest types of program threat, predating viruses and worms, is the logic bomb. The logic bomb is code embedded in some legitimate program that is set to "explode" when certain conditions are met. Examples of conditions that can be used as triggers for a logic bomb are the presence or absence of certain files, a particular day of the week or date, or a particular user running the application. Once triggered, a bomb may alter or delete data or entire files, cause a machine halt, or do some other damage. </a:t>
            </a:r>
          </a:p>
        </p:txBody>
      </p:sp>
    </p:spTree>
    <p:extLst>
      <p:ext uri="{BB962C8B-B14F-4D97-AF65-F5344CB8AC3E}">
        <p14:creationId xmlns:p14="http://schemas.microsoft.com/office/powerpoint/2010/main" val="514302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40CE1AD8-5883-4F1C-80B1-06EEAB1079FB}" type="slidenum">
              <a:rPr lang="en-AU"/>
              <a:pPr/>
              <a:t>6</a:t>
            </a:fld>
            <a:endParaRPr lang="en-AU"/>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smtClean="0">
                <a:latin typeface="Arial" pitchFamily="34" charset="0"/>
              </a:rPr>
              <a:t>A Trojan horse is a useful, or apparently useful, program or command procedure (eg game, utility, s/w upgrade etc) containing hidden code that performs some unwanted or harmful function that an unauthorized user could not accomplish directly. Commonly used to make files readable, propagate a virus or worm or backdoor, or simply to destroy data.</a:t>
            </a:r>
          </a:p>
        </p:txBody>
      </p:sp>
    </p:spTree>
    <p:extLst>
      <p:ext uri="{BB962C8B-B14F-4D97-AF65-F5344CB8AC3E}">
        <p14:creationId xmlns:p14="http://schemas.microsoft.com/office/powerpoint/2010/main" val="255480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pPr eaLnBrk="1" hangingPunct="1"/>
            <a:r>
              <a:rPr lang="en-US" smtClean="0">
                <a:latin typeface="Arial" pitchFamily="34" charset="0"/>
              </a:rPr>
              <a:t>Mobile code refers to programs (e.g., script, macro, or other portable instruction) that can be shipped unchanged to a heterogeneous collection of platforms and execute with identical semantics. The term also applies to situations involving a large homogeneous collection of platforms (e.g., Microsoft Windows).  Mobile code is transmitted from a remote system to a local system and then executed on the local system without the user’s explicit instruction. Mobile code often acts as a mechanism for a virus, worm, or Trojan horse to be transmitted to the user’s workstation. In other cases, mobile code takes advantage of vulnerabilities to perform its own exploits, such as unauthorized data access or root compromise. Popular vehicles for mobile code include Java applets, ActiveX, JavaScript, and VBScript. The most common ways of using mobile code for malicious operations on local system are cross-site scripting, interactive and dynamic Web sites, e-mail attachments, and downloads from untrusted sites or of untrusted software. </a:t>
            </a:r>
          </a:p>
        </p:txBody>
      </p:sp>
      <p:sp>
        <p:nvSpPr>
          <p:cNvPr id="29700" name="Slide Number Placeholder 3"/>
          <p:cNvSpPr>
            <a:spLocks noGrp="1"/>
          </p:cNvSpPr>
          <p:nvPr>
            <p:ph type="sldNum" sz="quarter" idx="5"/>
          </p:nvPr>
        </p:nvSpPr>
        <p:spPr>
          <a:noFill/>
        </p:spPr>
        <p:txBody>
          <a:bodyPr/>
          <a:lstStyle/>
          <a:p>
            <a:fld id="{B03CD7C7-FBFA-47B4-B807-61729DA916B1}" type="slidenum">
              <a:rPr lang="en-AU"/>
              <a:pPr/>
              <a:t>7</a:t>
            </a:fld>
            <a:endParaRPr lang="en-AU"/>
          </a:p>
        </p:txBody>
      </p:sp>
    </p:spTree>
    <p:extLst>
      <p:ext uri="{BB962C8B-B14F-4D97-AF65-F5344CB8AC3E}">
        <p14:creationId xmlns:p14="http://schemas.microsoft.com/office/powerpoint/2010/main" val="1036919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pPr eaLnBrk="1" hangingPunct="1"/>
            <a:r>
              <a:rPr lang="en-US" smtClean="0">
                <a:latin typeface="Arial" pitchFamily="34" charset="0"/>
              </a:rPr>
              <a:t>Viruses and other malware may operate in multiple ways. </a:t>
            </a:r>
          </a:p>
          <a:p>
            <a:pPr eaLnBrk="1" hangingPunct="1"/>
            <a:r>
              <a:rPr lang="en-US" smtClean="0">
                <a:latin typeface="Arial" pitchFamily="34" charset="0"/>
              </a:rPr>
              <a:t>A </a:t>
            </a:r>
            <a:r>
              <a:rPr lang="en-US" b="1" smtClean="0">
                <a:latin typeface="Arial" pitchFamily="34" charset="0"/>
              </a:rPr>
              <a:t>multipartite </a:t>
            </a:r>
            <a:r>
              <a:rPr lang="en-US" smtClean="0">
                <a:latin typeface="Arial" pitchFamily="34" charset="0"/>
              </a:rPr>
              <a:t>virus infects in multiple ways. Typically, the multipartite virus is capable of infecting multiple types of files, so that virus eradication must deal with all of the possible sites of infection.  </a:t>
            </a:r>
          </a:p>
          <a:p>
            <a:pPr eaLnBrk="1" hangingPunct="1"/>
            <a:r>
              <a:rPr lang="en-US" smtClean="0">
                <a:latin typeface="Arial" pitchFamily="34" charset="0"/>
              </a:rPr>
              <a:t>A </a:t>
            </a:r>
            <a:r>
              <a:rPr lang="en-US" b="1" smtClean="0">
                <a:latin typeface="Arial" pitchFamily="34" charset="0"/>
              </a:rPr>
              <a:t>blended </a:t>
            </a:r>
            <a:r>
              <a:rPr lang="en-US" smtClean="0">
                <a:latin typeface="Arial" pitchFamily="34" charset="0"/>
              </a:rPr>
              <a:t>attack uses multiple methods of infection or transmission, to maximize the speed of contagion and the severity of the attack. Some writers characterize a blended attack as a package that includes multiple types of malware. An example of a blended attack is the Nimda attack, erroneously referred to as simply a worm. Nimda has worm, virus, and mobile code characteristics. Blended attacks may also spread through other services, such as instant messaging and peer-to-peer file sharing. </a:t>
            </a:r>
          </a:p>
        </p:txBody>
      </p:sp>
      <p:sp>
        <p:nvSpPr>
          <p:cNvPr id="31748" name="Slide Number Placeholder 3"/>
          <p:cNvSpPr>
            <a:spLocks noGrp="1"/>
          </p:cNvSpPr>
          <p:nvPr>
            <p:ph type="sldNum" sz="quarter" idx="5"/>
          </p:nvPr>
        </p:nvSpPr>
        <p:spPr>
          <a:noFill/>
        </p:spPr>
        <p:txBody>
          <a:bodyPr/>
          <a:lstStyle/>
          <a:p>
            <a:fld id="{594D9D49-1CDE-49DB-9743-8052530C81D8}" type="slidenum">
              <a:rPr lang="en-AU"/>
              <a:pPr/>
              <a:t>8</a:t>
            </a:fld>
            <a:endParaRPr lang="en-AU"/>
          </a:p>
        </p:txBody>
      </p:sp>
    </p:spTree>
    <p:extLst>
      <p:ext uri="{BB962C8B-B14F-4D97-AF65-F5344CB8AC3E}">
        <p14:creationId xmlns:p14="http://schemas.microsoft.com/office/powerpoint/2010/main" val="675686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150F075-21E8-46D7-B2E7-F81C95147D28}" type="slidenum">
              <a:rPr lang="en-AU"/>
              <a:pPr/>
              <a:t>9</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522288" y="4343400"/>
            <a:ext cx="5797550" cy="4114800"/>
          </a:xfrm>
          <a:noFill/>
          <a:ln/>
        </p:spPr>
        <p:txBody>
          <a:bodyPr/>
          <a:lstStyle/>
          <a:p>
            <a:pPr eaLnBrk="1" hangingPunct="1"/>
            <a:r>
              <a:rPr lang="en-US" dirty="0" smtClean="0">
                <a:latin typeface="Arial" pitchFamily="34" charset="0"/>
                <a:cs typeface="Arial" pitchFamily="34" charset="0"/>
              </a:rPr>
              <a:t>A virus is a piece of software that can "infect" other programs by modifying them; the modification includes a copy of the virus program, which can then go on to infect other programs. A virus can do anything that other programs do. The difference is that a virus attaches itself to another program and executes secretly when the host program is run. Once a virus is executing, it can perform any function, such as erasing files and programs. Most viruses carry out their work in a manner that is specific to a particular operating system and, in some cases, specific to a particular hardware platform. Thus, they are designed to take advantage of the details and weaknesses of particular systems.  During its lifetime, a typical virus goes through the following four phases:</a:t>
            </a:r>
          </a:p>
          <a:p>
            <a:pPr eaLnBrk="1" hangingPunct="1"/>
            <a:r>
              <a:rPr lang="en-US" dirty="0" smtClean="0">
                <a:latin typeface="Arial" pitchFamily="34" charset="0"/>
                <a:ea typeface="Times New Roman" pitchFamily="18" charset="0"/>
              </a:rPr>
              <a:t>• </a:t>
            </a:r>
            <a:r>
              <a:rPr lang="en-US" b="1" dirty="0" smtClean="0">
                <a:latin typeface="Arial" pitchFamily="34" charset="0"/>
                <a:cs typeface="Arial" pitchFamily="34" charset="0"/>
              </a:rPr>
              <a:t>Dormant phase:</a:t>
            </a:r>
            <a:r>
              <a:rPr lang="en-US" dirty="0" smtClean="0">
                <a:latin typeface="Arial" pitchFamily="34" charset="0"/>
                <a:cs typeface="Arial" pitchFamily="34" charset="0"/>
              </a:rPr>
              <a:t> The virus is idle. The virus will eventually be activated by some event, such as a date, the presence of another program or file, or the capacity of the disk exceeding some limit. Not all viruses have this stage.</a:t>
            </a:r>
          </a:p>
          <a:p>
            <a:pPr eaLnBrk="1" hangingPunct="1"/>
            <a:r>
              <a:rPr lang="en-US" dirty="0" smtClean="0">
                <a:latin typeface="Arial" pitchFamily="34" charset="0"/>
                <a:cs typeface="Times New Roman" pitchFamily="18" charset="0"/>
              </a:rPr>
              <a:t>• </a:t>
            </a:r>
            <a:r>
              <a:rPr lang="en-US" b="1" dirty="0" smtClean="0">
                <a:latin typeface="Arial" pitchFamily="34" charset="0"/>
                <a:cs typeface="Arial" pitchFamily="34" charset="0"/>
              </a:rPr>
              <a:t>Propagation phase: </a:t>
            </a:r>
            <a:r>
              <a:rPr lang="en-US" dirty="0" smtClean="0">
                <a:latin typeface="Arial" pitchFamily="34" charset="0"/>
                <a:cs typeface="Arial" pitchFamily="34" charset="0"/>
              </a:rPr>
              <a:t>The virus places an identical copy of itself into other programs or into certain system areas on the disk. Each infected program will now contain a clone of the virus, which will itself enter a propagation phase.</a:t>
            </a:r>
          </a:p>
          <a:p>
            <a:pPr eaLnBrk="1" hangingPunct="1"/>
            <a:r>
              <a:rPr lang="en-US" dirty="0" smtClean="0">
                <a:latin typeface="Arial" pitchFamily="34" charset="0"/>
                <a:cs typeface="Times New Roman" pitchFamily="18" charset="0"/>
              </a:rPr>
              <a:t>• </a:t>
            </a:r>
            <a:r>
              <a:rPr lang="en-US" b="1" dirty="0" smtClean="0">
                <a:latin typeface="Arial" pitchFamily="34" charset="0"/>
                <a:cs typeface="Arial" pitchFamily="34" charset="0"/>
              </a:rPr>
              <a:t>Triggering phase:</a:t>
            </a:r>
            <a:r>
              <a:rPr lang="en-US" dirty="0" smtClean="0">
                <a:latin typeface="Arial" pitchFamily="34" charset="0"/>
                <a:cs typeface="Arial" pitchFamily="34" charset="0"/>
              </a:rPr>
              <a:t> The virus is activated to perform the function for which it was intended. As with the dormant phase, the triggering phase can be caused by a variety of system events, including a count of the number of times that this copy of the virus has made copies of itself.</a:t>
            </a:r>
          </a:p>
          <a:p>
            <a:pPr eaLnBrk="1" hangingPunct="1"/>
            <a:r>
              <a:rPr lang="en-US" dirty="0" smtClean="0">
                <a:latin typeface="Arial" pitchFamily="34" charset="0"/>
                <a:cs typeface="Times New Roman" pitchFamily="18" charset="0"/>
              </a:rPr>
              <a:t>• </a:t>
            </a:r>
            <a:r>
              <a:rPr lang="en-US" b="1" dirty="0" smtClean="0">
                <a:latin typeface="Arial" pitchFamily="34" charset="0"/>
                <a:cs typeface="Arial" pitchFamily="34" charset="0"/>
              </a:rPr>
              <a:t>Execution phase:</a:t>
            </a:r>
            <a:r>
              <a:rPr lang="en-US" dirty="0" smtClean="0">
                <a:latin typeface="Arial" pitchFamily="34" charset="0"/>
                <a:cs typeface="Arial" pitchFamily="34" charset="0"/>
              </a:rPr>
              <a:t> The function is performed, which may be harmless, e.g. a message on the screen, or damaging, e.g. the destruction of programs and data files</a:t>
            </a:r>
          </a:p>
        </p:txBody>
      </p:sp>
    </p:spTree>
    <p:extLst>
      <p:ext uri="{BB962C8B-B14F-4D97-AF65-F5344CB8AC3E}">
        <p14:creationId xmlns:p14="http://schemas.microsoft.com/office/powerpoint/2010/main" val="36887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69698"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69699"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a:p>
        </p:txBody>
      </p:sp>
      <p:sp>
        <p:nvSpPr>
          <p:cNvPr id="69" name="Rectangle 1093"/>
          <p:cNvSpPr>
            <a:spLocks noGrp="1" noChangeArrowheads="1"/>
          </p:cNvSpPr>
          <p:nvPr>
            <p:ph type="ftr" sz="quarter" idx="11"/>
          </p:nvPr>
        </p:nvSpPr>
        <p:spPr/>
        <p:txBody>
          <a:bodyPr/>
          <a:lstStyle>
            <a:lvl1pPr>
              <a:defRPr/>
            </a:lvl1pPr>
          </a:lstStyle>
          <a:p>
            <a:pPr>
              <a:defRPr/>
            </a:pPr>
            <a:endParaRPr lang="en-US"/>
          </a:p>
        </p:txBody>
      </p:sp>
      <p:sp>
        <p:nvSpPr>
          <p:cNvPr id="70" name="Rectangle 1094"/>
          <p:cNvSpPr>
            <a:spLocks noGrp="1" noChangeArrowheads="1"/>
          </p:cNvSpPr>
          <p:nvPr>
            <p:ph type="sldNum" sz="quarter" idx="12"/>
          </p:nvPr>
        </p:nvSpPr>
        <p:spPr/>
        <p:txBody>
          <a:bodyPr/>
          <a:lstStyle>
            <a:lvl1pPr>
              <a:defRPr/>
            </a:lvl1pPr>
          </a:lstStyle>
          <a:p>
            <a:fld id="{B4226903-A7C3-4649-9F1F-0E45CDFB9FD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B3973386-BC50-4E3F-9E70-79AAEC5CA13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5611068A-2F56-4C62-99C9-805E034CB60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A32FD53F-CA6F-457A-8B10-0026867985E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B44CCAF4-D4F7-4C9D-A669-1E79643BD21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AFFA2742-58B5-43A6-9966-7BA6290EE2B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5F1A8FD1-4604-40C2-AE06-DD8F0FA6C3E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42182911-F79D-46C5-8CE5-C47B591A06D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70404F20-97EC-4A9A-AF55-2804F0499DF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77777124-580D-45B8-81DD-6F2322EC33D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23000DE5-6C26-4DF0-B74D-20920B68BC6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6861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6861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861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861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861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1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1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862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6862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6862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2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2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6862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3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6863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6863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6863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3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6863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6863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3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863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863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6864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4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6865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5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6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6866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p:cNvGrpSpPr>
                <a:grpSpLocks/>
              </p:cNvGrpSpPr>
              <p:nvPr userDrawn="1"/>
            </p:nvGrpSpPr>
            <p:grpSpPr bwMode="auto">
              <a:xfrm>
                <a:off x="4546" y="3608"/>
                <a:ext cx="518" cy="319"/>
                <a:chOff x="4546" y="3608"/>
                <a:chExt cx="518" cy="319"/>
              </a:xfrm>
            </p:grpSpPr>
            <p:sp>
              <p:nvSpPr>
                <p:cNvPr id="6866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6866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6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6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6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6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p:cNvGrpSpPr>
                <a:grpSpLocks/>
              </p:cNvGrpSpPr>
              <p:nvPr userDrawn="1"/>
            </p:nvGrpSpPr>
            <p:grpSpPr bwMode="auto">
              <a:xfrm>
                <a:off x="5381" y="3085"/>
                <a:ext cx="227" cy="132"/>
                <a:chOff x="5381" y="3085"/>
                <a:chExt cx="227" cy="132"/>
              </a:xfrm>
            </p:grpSpPr>
            <p:sp>
              <p:nvSpPr>
                <p:cNvPr id="6867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7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7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867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6867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6867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6867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6867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54BD8B9F-9725-4AAF-8F48-5886D7D8905D}" type="slidenum">
              <a:rPr lang="en-US"/>
              <a:pPr/>
              <a:t>‹#›</a:t>
            </a:fld>
            <a:endParaRPr lang="en-US"/>
          </a:p>
        </p:txBody>
      </p:sp>
      <p:sp>
        <p:nvSpPr>
          <p:cNvPr id="6867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mn-cs"/>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t>Malicious Software</a:t>
            </a:r>
            <a:endParaRPr lang="en-AU" sz="4000" dirty="0" smtClean="0"/>
          </a:p>
        </p:txBody>
      </p:sp>
      <p:sp>
        <p:nvSpPr>
          <p:cNvPr id="20483" name="Rectangle 3"/>
          <p:cNvSpPr>
            <a:spLocks noGrp="1" noChangeArrowheads="1"/>
          </p:cNvSpPr>
          <p:nvPr>
            <p:ph type="body" idx="1"/>
          </p:nvPr>
        </p:nvSpPr>
        <p:spPr>
          <a:xfrm>
            <a:off x="539750" y="2133600"/>
            <a:ext cx="8229600" cy="3989388"/>
          </a:xfrm>
        </p:spPr>
        <p:txBody>
          <a:bodyPr/>
          <a:lstStyle/>
          <a:p>
            <a:pPr eaLnBrk="1" hangingPunct="1">
              <a:buFont typeface="Wingdings" pitchFamily="2" charset="2"/>
              <a:buNone/>
            </a:pPr>
            <a:r>
              <a:rPr lang="en-AU" i="1" smtClean="0"/>
              <a:t>What is the concept of defense: The parrying of a blow. What is its characteristic feature: Awaiting the blow.</a:t>
            </a:r>
          </a:p>
          <a:p>
            <a:pPr eaLnBrk="1" hangingPunct="1">
              <a:buFont typeface="Wingdings" pitchFamily="2" charset="2"/>
              <a:buNone/>
            </a:pPr>
            <a:r>
              <a:rPr lang="en-AU" b="1" smtClean="0"/>
              <a:t>	—</a:t>
            </a:r>
            <a:r>
              <a:rPr lang="en-AU" b="1" i="1" smtClean="0"/>
              <a:t>On War, </a:t>
            </a:r>
            <a:r>
              <a:rPr lang="en-AU" b="1" smtClean="0"/>
              <a:t>Carl Von Clausewitz</a:t>
            </a:r>
            <a:endParaRPr lang="en-AU" smtClean="0"/>
          </a:p>
          <a:p>
            <a:pPr eaLnBrk="1" hangingPunct="1"/>
            <a:endParaRPr lang="en-AU"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en-US">
                <a:ea typeface="+mj-ea"/>
              </a:rPr>
              <a:t>Virus Structure</a:t>
            </a:r>
          </a:p>
        </p:txBody>
      </p:sp>
      <p:sp>
        <p:nvSpPr>
          <p:cNvPr id="212995" name="Rectangle 3"/>
          <p:cNvSpPr>
            <a:spLocks noGrp="1" noChangeArrowheads="1"/>
          </p:cNvSpPr>
          <p:nvPr>
            <p:ph type="body" idx="1"/>
          </p:nvPr>
        </p:nvSpPr>
        <p:spPr>
          <a:xfrm>
            <a:off x="457200" y="1676400"/>
            <a:ext cx="8229600" cy="4800600"/>
          </a:xfrm>
        </p:spPr>
        <p:txBody>
          <a:bodyPr/>
          <a:lstStyle/>
          <a:p>
            <a:pPr eaLnBrk="1" hangingPunct="1">
              <a:lnSpc>
                <a:spcPct val="90000"/>
              </a:lnSpc>
              <a:buFont typeface="Wingdings" pitchFamily="-107" charset="2"/>
              <a:buChar char="Ø"/>
              <a:defRPr/>
            </a:pPr>
            <a:r>
              <a:rPr lang="en-US">
                <a:ea typeface="+mn-ea"/>
              </a:rPr>
              <a:t>components:</a:t>
            </a:r>
          </a:p>
          <a:p>
            <a:pPr lvl="1" eaLnBrk="1" hangingPunct="1">
              <a:lnSpc>
                <a:spcPct val="90000"/>
              </a:lnSpc>
              <a:buFont typeface="Wingdings" pitchFamily="-107" charset="2"/>
              <a:buChar char="l"/>
              <a:defRPr/>
            </a:pPr>
            <a:r>
              <a:rPr lang="en-US"/>
              <a:t>infection mechanism - enables replication</a:t>
            </a:r>
          </a:p>
          <a:p>
            <a:pPr lvl="1" eaLnBrk="1" hangingPunct="1">
              <a:lnSpc>
                <a:spcPct val="90000"/>
              </a:lnSpc>
              <a:buFont typeface="Wingdings" pitchFamily="-107" charset="2"/>
              <a:buChar char="l"/>
              <a:defRPr/>
            </a:pPr>
            <a:r>
              <a:rPr lang="en-US"/>
              <a:t>trigger - event that makes payload activate</a:t>
            </a:r>
          </a:p>
          <a:p>
            <a:pPr lvl="1" eaLnBrk="1" hangingPunct="1">
              <a:lnSpc>
                <a:spcPct val="90000"/>
              </a:lnSpc>
              <a:buFont typeface="Wingdings" pitchFamily="-107" charset="2"/>
              <a:buChar char="l"/>
              <a:defRPr/>
            </a:pPr>
            <a:r>
              <a:rPr lang="en-US"/>
              <a:t>payload - what it does, malicious or benign</a:t>
            </a:r>
          </a:p>
          <a:p>
            <a:pPr eaLnBrk="1" hangingPunct="1">
              <a:lnSpc>
                <a:spcPct val="90000"/>
              </a:lnSpc>
              <a:buFont typeface="Wingdings" pitchFamily="-107" charset="2"/>
              <a:buChar char="Ø"/>
              <a:defRPr/>
            </a:pPr>
            <a:r>
              <a:rPr lang="en-US">
                <a:ea typeface="+mn-ea"/>
              </a:rPr>
              <a:t>prepended / postpended / embedded </a:t>
            </a:r>
          </a:p>
          <a:p>
            <a:pPr eaLnBrk="1" hangingPunct="1">
              <a:lnSpc>
                <a:spcPct val="90000"/>
              </a:lnSpc>
              <a:buFont typeface="Wingdings" pitchFamily="-107" charset="2"/>
              <a:buChar char="Ø"/>
              <a:defRPr/>
            </a:pPr>
            <a:r>
              <a:rPr lang="en-US">
                <a:ea typeface="+mn-ea"/>
              </a:rPr>
              <a:t>when infected program invoked, executes virus code then original program code</a:t>
            </a:r>
          </a:p>
          <a:p>
            <a:pPr eaLnBrk="1" hangingPunct="1">
              <a:lnSpc>
                <a:spcPct val="90000"/>
              </a:lnSpc>
              <a:buFont typeface="Wingdings" pitchFamily="-107" charset="2"/>
              <a:buChar char="Ø"/>
              <a:defRPr/>
            </a:pPr>
            <a:r>
              <a:rPr lang="en-US">
                <a:ea typeface="+mn-ea"/>
              </a:rPr>
              <a:t>can block initial infection (difficult)</a:t>
            </a:r>
          </a:p>
          <a:p>
            <a:pPr eaLnBrk="1" hangingPunct="1">
              <a:lnSpc>
                <a:spcPct val="90000"/>
              </a:lnSpc>
              <a:buFont typeface="Wingdings" pitchFamily="-107" charset="2"/>
              <a:buChar char="Ø"/>
              <a:defRPr/>
            </a:pPr>
            <a:r>
              <a:rPr lang="en-US">
                <a:ea typeface="+mn-ea"/>
              </a:rPr>
              <a:t>or propogation (with access controls)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en-US">
                <a:ea typeface="+mj-ea"/>
              </a:rPr>
              <a:t>Virus Structure</a:t>
            </a:r>
          </a:p>
        </p:txBody>
      </p:sp>
      <p:pic>
        <p:nvPicPr>
          <p:cNvPr id="36867" name="Picture 4" descr="&#10;fig7.1.pdf                                                     00ABB570  Mnementh                      BEAE7A2F:"/>
          <p:cNvPicPr>
            <a:picLocks noChangeAspect="1" noChangeArrowheads="1"/>
          </p:cNvPicPr>
          <p:nvPr/>
        </p:nvPicPr>
        <p:blipFill>
          <a:blip r:embed="rId3"/>
          <a:srcRect l="4633" t="3580" r="4633" b="44745"/>
          <a:stretch>
            <a:fillRect/>
          </a:stretch>
        </p:blipFill>
        <p:spPr bwMode="auto">
          <a:xfrm>
            <a:off x="1122363" y="1274763"/>
            <a:ext cx="7051675" cy="5195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57200" y="0"/>
            <a:ext cx="8229600" cy="1139825"/>
          </a:xfrm>
        </p:spPr>
        <p:txBody>
          <a:bodyPr/>
          <a:lstStyle/>
          <a:p>
            <a:pPr eaLnBrk="1" hangingPunct="1">
              <a:defRPr/>
            </a:pPr>
            <a:r>
              <a:rPr lang="en-US">
                <a:ea typeface="+mj-ea"/>
              </a:rPr>
              <a:t>Compression Virus</a:t>
            </a:r>
          </a:p>
        </p:txBody>
      </p:sp>
      <p:pic>
        <p:nvPicPr>
          <p:cNvPr id="38915" name="Picture 4" descr="&#10;fig7.2.pdf                                                     00ABB570  Mnementh                      BEAE7A2F:"/>
          <p:cNvPicPr>
            <a:picLocks noChangeAspect="1" noChangeArrowheads="1"/>
          </p:cNvPicPr>
          <p:nvPr/>
        </p:nvPicPr>
        <p:blipFill>
          <a:blip r:embed="rId3"/>
          <a:srcRect l="9265" t="5370" r="9265" b="60852"/>
          <a:stretch>
            <a:fillRect/>
          </a:stretch>
        </p:blipFill>
        <p:spPr bwMode="auto">
          <a:xfrm>
            <a:off x="1371600" y="1066800"/>
            <a:ext cx="6330950" cy="3398838"/>
          </a:xfrm>
          <a:prstGeom prst="rect">
            <a:avLst/>
          </a:prstGeom>
          <a:noFill/>
          <a:ln w="9525">
            <a:noFill/>
            <a:miter lim="800000"/>
            <a:headEnd/>
            <a:tailEnd/>
          </a:ln>
        </p:spPr>
      </p:pic>
      <p:pic>
        <p:nvPicPr>
          <p:cNvPr id="38916" name="Picture 5" descr="&#10;fig7.3.pdf                                                     00ABB570  Mnementh                      BEAE7A2F:"/>
          <p:cNvPicPr>
            <a:picLocks noChangeAspect="1" noChangeArrowheads="1"/>
          </p:cNvPicPr>
          <p:nvPr/>
        </p:nvPicPr>
        <p:blipFill>
          <a:blip r:embed="rId4"/>
          <a:srcRect l="3580" t="13875" r="3580" b="32373"/>
          <a:stretch>
            <a:fillRect/>
          </a:stretch>
        </p:blipFill>
        <p:spPr bwMode="auto">
          <a:xfrm>
            <a:off x="2133600" y="4495800"/>
            <a:ext cx="4668838" cy="2090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defRPr/>
            </a:pPr>
            <a:r>
              <a:rPr lang="en-US">
                <a:ea typeface="+mj-ea"/>
              </a:rPr>
              <a:t>Virus Classification</a:t>
            </a:r>
          </a:p>
        </p:txBody>
      </p:sp>
      <p:sp>
        <p:nvSpPr>
          <p:cNvPr id="219139" name="Rectangle 3"/>
          <p:cNvSpPr>
            <a:spLocks noGrp="1" noChangeArrowheads="1"/>
          </p:cNvSpPr>
          <p:nvPr>
            <p:ph type="body" idx="1"/>
          </p:nvPr>
        </p:nvSpPr>
        <p:spPr/>
        <p:txBody>
          <a:bodyPr/>
          <a:lstStyle/>
          <a:p>
            <a:pPr eaLnBrk="1" hangingPunct="1">
              <a:buFont typeface="Wingdings" pitchFamily="-107" charset="2"/>
              <a:buChar char="Ø"/>
              <a:defRPr/>
            </a:pPr>
            <a:r>
              <a:rPr lang="en-US">
                <a:ea typeface="+mn-ea"/>
              </a:rPr>
              <a:t>boot sector</a:t>
            </a:r>
          </a:p>
          <a:p>
            <a:pPr eaLnBrk="1" hangingPunct="1">
              <a:buFont typeface="Wingdings" pitchFamily="-107" charset="2"/>
              <a:buChar char="Ø"/>
              <a:defRPr/>
            </a:pPr>
            <a:r>
              <a:rPr lang="en-US">
                <a:ea typeface="+mn-ea"/>
              </a:rPr>
              <a:t>file infector</a:t>
            </a:r>
          </a:p>
          <a:p>
            <a:pPr eaLnBrk="1" hangingPunct="1">
              <a:buFont typeface="Wingdings" pitchFamily="-107" charset="2"/>
              <a:buChar char="Ø"/>
              <a:defRPr/>
            </a:pPr>
            <a:r>
              <a:rPr lang="en-US">
                <a:ea typeface="+mn-ea"/>
              </a:rPr>
              <a:t>macro virus</a:t>
            </a:r>
          </a:p>
          <a:p>
            <a:pPr eaLnBrk="1" hangingPunct="1">
              <a:buFont typeface="Wingdings" pitchFamily="-107" charset="2"/>
              <a:buChar char="Ø"/>
              <a:defRPr/>
            </a:pPr>
            <a:r>
              <a:rPr lang="en-US">
                <a:ea typeface="+mn-ea"/>
              </a:rPr>
              <a:t>encrypted virus</a:t>
            </a:r>
          </a:p>
          <a:p>
            <a:pPr eaLnBrk="1" hangingPunct="1">
              <a:buFont typeface="Wingdings" pitchFamily="-107" charset="2"/>
              <a:buChar char="Ø"/>
              <a:defRPr/>
            </a:pPr>
            <a:r>
              <a:rPr lang="en-US">
                <a:ea typeface="+mn-ea"/>
              </a:rPr>
              <a:t>stealth virus</a:t>
            </a:r>
          </a:p>
          <a:p>
            <a:pPr eaLnBrk="1" hangingPunct="1">
              <a:buFont typeface="Wingdings" pitchFamily="-107" charset="2"/>
              <a:buChar char="Ø"/>
              <a:defRPr/>
            </a:pPr>
            <a:r>
              <a:rPr lang="en-US">
                <a:ea typeface="+mn-ea"/>
              </a:rPr>
              <a:t>polymorphic virus</a:t>
            </a:r>
          </a:p>
          <a:p>
            <a:pPr eaLnBrk="1" hangingPunct="1">
              <a:buFont typeface="Wingdings" pitchFamily="-107" charset="2"/>
              <a:buChar char="Ø"/>
              <a:defRPr/>
            </a:pPr>
            <a:r>
              <a:rPr lang="en-US">
                <a:ea typeface="+mn-ea"/>
              </a:rPr>
              <a:t>metamorphic virus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57200" y="152400"/>
            <a:ext cx="8229600" cy="1139825"/>
          </a:xfrm>
        </p:spPr>
        <p:txBody>
          <a:bodyPr/>
          <a:lstStyle/>
          <a:p>
            <a:pPr eaLnBrk="1" hangingPunct="1">
              <a:defRPr/>
            </a:pPr>
            <a:r>
              <a:rPr lang="en-US">
                <a:ea typeface="+mj-ea"/>
              </a:rPr>
              <a:t>Macro Virus</a:t>
            </a:r>
          </a:p>
        </p:txBody>
      </p:sp>
      <p:sp>
        <p:nvSpPr>
          <p:cNvPr id="221187" name="Rectangle 3"/>
          <p:cNvSpPr>
            <a:spLocks noGrp="1" noChangeArrowheads="1"/>
          </p:cNvSpPr>
          <p:nvPr>
            <p:ph type="body" idx="1"/>
          </p:nvPr>
        </p:nvSpPr>
        <p:spPr>
          <a:xfrm>
            <a:off x="457200" y="1371600"/>
            <a:ext cx="8458200" cy="5105400"/>
          </a:xfrm>
        </p:spPr>
        <p:txBody>
          <a:bodyPr/>
          <a:lstStyle/>
          <a:p>
            <a:pPr eaLnBrk="1" hangingPunct="1">
              <a:buFont typeface="Wingdings" pitchFamily="-107" charset="2"/>
              <a:buChar char="Ø"/>
              <a:defRPr/>
            </a:pPr>
            <a:r>
              <a:rPr lang="en-US" dirty="0">
                <a:ea typeface="+mn-ea"/>
              </a:rPr>
              <a:t>became very common in mid-1990s since</a:t>
            </a:r>
          </a:p>
          <a:p>
            <a:pPr lvl="1" eaLnBrk="1" hangingPunct="1">
              <a:buFont typeface="Wingdings" pitchFamily="-107" charset="2"/>
              <a:buChar char="l"/>
              <a:defRPr/>
            </a:pPr>
            <a:r>
              <a:rPr lang="en-US" dirty="0"/>
              <a:t>platform independent</a:t>
            </a:r>
          </a:p>
          <a:p>
            <a:pPr lvl="1" eaLnBrk="1" hangingPunct="1">
              <a:buFont typeface="Wingdings" pitchFamily="-107" charset="2"/>
              <a:buChar char="l"/>
              <a:defRPr/>
            </a:pPr>
            <a:r>
              <a:rPr lang="en-US" dirty="0"/>
              <a:t>infect documents</a:t>
            </a:r>
          </a:p>
          <a:p>
            <a:pPr lvl="1" eaLnBrk="1" hangingPunct="1">
              <a:buFont typeface="Wingdings" pitchFamily="-107" charset="2"/>
              <a:buChar char="l"/>
              <a:defRPr/>
            </a:pPr>
            <a:r>
              <a:rPr lang="en-US" dirty="0"/>
              <a:t>easily spread</a:t>
            </a:r>
          </a:p>
          <a:p>
            <a:pPr eaLnBrk="1" hangingPunct="1">
              <a:buFont typeface="Wingdings" pitchFamily="-107" charset="2"/>
              <a:buChar char="Ø"/>
              <a:defRPr/>
            </a:pPr>
            <a:r>
              <a:rPr lang="en-US" dirty="0">
                <a:ea typeface="+mn-ea"/>
              </a:rPr>
              <a:t>exploit macro capability of office apps</a:t>
            </a:r>
          </a:p>
          <a:p>
            <a:pPr lvl="1" eaLnBrk="1" hangingPunct="1">
              <a:buFont typeface="Wingdings" pitchFamily="-107" charset="2"/>
              <a:buChar char="l"/>
              <a:defRPr/>
            </a:pPr>
            <a:r>
              <a:rPr lang="en-US" dirty="0"/>
              <a:t>executable program embedded in office doc</a:t>
            </a:r>
          </a:p>
          <a:p>
            <a:pPr lvl="1" eaLnBrk="1" hangingPunct="1">
              <a:buFont typeface="Wingdings" pitchFamily="-107" charset="2"/>
              <a:buChar char="l"/>
              <a:defRPr/>
            </a:pPr>
            <a:r>
              <a:rPr lang="en-US" dirty="0"/>
              <a:t>often a form of Basic</a:t>
            </a:r>
          </a:p>
          <a:p>
            <a:pPr eaLnBrk="1" hangingPunct="1">
              <a:buFont typeface="Wingdings" pitchFamily="-107" charset="2"/>
              <a:buChar char="Ø"/>
              <a:defRPr/>
            </a:pPr>
            <a:r>
              <a:rPr lang="en-US" dirty="0">
                <a:ea typeface="+mn-ea"/>
              </a:rPr>
              <a:t>more recent releases include protection</a:t>
            </a:r>
          </a:p>
          <a:p>
            <a:pPr eaLnBrk="1" hangingPunct="1">
              <a:buFont typeface="Wingdings" pitchFamily="-107" charset="2"/>
              <a:buChar char="Ø"/>
              <a:defRPr/>
            </a:pPr>
            <a:r>
              <a:rPr lang="en-US" dirty="0">
                <a:ea typeface="+mn-ea"/>
              </a:rPr>
              <a:t>recognized by many anti-virus programs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defRPr/>
            </a:pPr>
            <a:r>
              <a:rPr lang="en-US">
                <a:ea typeface="+mj-ea"/>
              </a:rPr>
              <a:t>E-Mail Viruses</a:t>
            </a:r>
          </a:p>
        </p:txBody>
      </p:sp>
      <p:sp>
        <p:nvSpPr>
          <p:cNvPr id="228355" name="Rectangle 3"/>
          <p:cNvSpPr>
            <a:spLocks noGrp="1" noChangeArrowheads="1"/>
          </p:cNvSpPr>
          <p:nvPr>
            <p:ph type="body" idx="1"/>
          </p:nvPr>
        </p:nvSpPr>
        <p:spPr/>
        <p:txBody>
          <a:bodyPr/>
          <a:lstStyle/>
          <a:p>
            <a:pPr eaLnBrk="1" hangingPunct="1">
              <a:buFont typeface="Wingdings" pitchFamily="-107" charset="2"/>
              <a:buChar char="Ø"/>
              <a:defRPr/>
            </a:pPr>
            <a:r>
              <a:rPr lang="en-US" dirty="0">
                <a:ea typeface="+mn-ea"/>
              </a:rPr>
              <a:t>more recent development</a:t>
            </a:r>
          </a:p>
          <a:p>
            <a:pPr eaLnBrk="1" hangingPunct="1">
              <a:buFont typeface="Wingdings" pitchFamily="-107" charset="2"/>
              <a:buChar char="Ø"/>
              <a:defRPr/>
            </a:pPr>
            <a:r>
              <a:rPr lang="en-US" dirty="0">
                <a:ea typeface="+mn-ea"/>
              </a:rPr>
              <a:t>e.g. Melissa</a:t>
            </a:r>
          </a:p>
          <a:p>
            <a:pPr lvl="1" eaLnBrk="1" hangingPunct="1">
              <a:buFont typeface="Wingdings" pitchFamily="-107" charset="2"/>
              <a:buChar char="l"/>
              <a:defRPr/>
            </a:pPr>
            <a:r>
              <a:rPr lang="en-US" dirty="0"/>
              <a:t>exploits MS Word macro in attached doc</a:t>
            </a:r>
          </a:p>
          <a:p>
            <a:pPr lvl="1" eaLnBrk="1" hangingPunct="1">
              <a:buFont typeface="Wingdings" pitchFamily="-107" charset="2"/>
              <a:buChar char="l"/>
              <a:defRPr/>
            </a:pPr>
            <a:r>
              <a:rPr lang="en-US" dirty="0"/>
              <a:t>if attachment opened, macro activates</a:t>
            </a:r>
          </a:p>
          <a:p>
            <a:pPr lvl="1" eaLnBrk="1" hangingPunct="1">
              <a:buFont typeface="Wingdings" pitchFamily="-107" charset="2"/>
              <a:buChar char="l"/>
              <a:defRPr/>
            </a:pPr>
            <a:r>
              <a:rPr lang="en-US" dirty="0"/>
              <a:t>sends email to all on users address list</a:t>
            </a:r>
          </a:p>
          <a:p>
            <a:pPr lvl="1" eaLnBrk="1" hangingPunct="1">
              <a:buFont typeface="Wingdings" pitchFamily="-107" charset="2"/>
              <a:buChar char="l"/>
              <a:defRPr/>
            </a:pPr>
            <a:r>
              <a:rPr lang="en-US" dirty="0"/>
              <a:t>and does local damage</a:t>
            </a:r>
          </a:p>
          <a:p>
            <a:pPr eaLnBrk="1" hangingPunct="1">
              <a:buFont typeface="Wingdings" pitchFamily="-107" charset="2"/>
              <a:buChar char="Ø"/>
              <a:defRPr/>
            </a:pPr>
            <a:r>
              <a:rPr lang="en-US" dirty="0">
                <a:ea typeface="+mn-ea"/>
              </a:rPr>
              <a:t>n</a:t>
            </a:r>
            <a:r>
              <a:rPr lang="en-US" dirty="0" smtClean="0">
                <a:ea typeface="+mn-ea"/>
              </a:rPr>
              <a:t>ew versions </a:t>
            </a:r>
            <a:r>
              <a:rPr lang="en-US" dirty="0">
                <a:ea typeface="+mn-ea"/>
              </a:rPr>
              <a:t>triggered reading email</a:t>
            </a:r>
          </a:p>
          <a:p>
            <a:pPr eaLnBrk="1" hangingPunct="1">
              <a:buFont typeface="Wingdings" pitchFamily="-107" charset="2"/>
              <a:buChar char="Ø"/>
              <a:defRPr/>
            </a:pPr>
            <a:r>
              <a:rPr lang="en-US" dirty="0">
                <a:ea typeface="+mn-ea"/>
              </a:rPr>
              <a:t>hence much faster propagation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1026"/>
          <p:cNvSpPr>
            <a:spLocks noGrp="1" noChangeArrowheads="1"/>
          </p:cNvSpPr>
          <p:nvPr>
            <p:ph type="title"/>
          </p:nvPr>
        </p:nvSpPr>
        <p:spPr/>
        <p:txBody>
          <a:bodyPr/>
          <a:lstStyle/>
          <a:p>
            <a:pPr eaLnBrk="1" hangingPunct="1">
              <a:defRPr/>
            </a:pPr>
            <a:r>
              <a:rPr lang="en-US">
                <a:ea typeface="+mj-ea"/>
              </a:rPr>
              <a:t>Virus Countermeasures</a:t>
            </a:r>
          </a:p>
        </p:txBody>
      </p:sp>
      <p:sp>
        <p:nvSpPr>
          <p:cNvPr id="230403" name="Rectangle 1027"/>
          <p:cNvSpPr>
            <a:spLocks noGrp="1" noChangeArrowheads="1"/>
          </p:cNvSpPr>
          <p:nvPr>
            <p:ph type="body" idx="1"/>
          </p:nvPr>
        </p:nvSpPr>
        <p:spPr/>
        <p:txBody>
          <a:bodyPr/>
          <a:lstStyle/>
          <a:p>
            <a:pPr eaLnBrk="1" hangingPunct="1"/>
            <a:r>
              <a:rPr lang="en-US" smtClean="0"/>
              <a:t>prevention - ideal solution but difficult</a:t>
            </a:r>
          </a:p>
          <a:p>
            <a:pPr eaLnBrk="1" hangingPunct="1"/>
            <a:r>
              <a:rPr lang="en-US" smtClean="0"/>
              <a:t>realistically need:</a:t>
            </a:r>
          </a:p>
          <a:p>
            <a:pPr lvl="1" eaLnBrk="1" hangingPunct="1"/>
            <a:r>
              <a:rPr lang="en-US" smtClean="0"/>
              <a:t>detection</a:t>
            </a:r>
          </a:p>
          <a:p>
            <a:pPr lvl="1" eaLnBrk="1" hangingPunct="1"/>
            <a:r>
              <a:rPr lang="en-US" smtClean="0"/>
              <a:t>identification</a:t>
            </a:r>
          </a:p>
          <a:p>
            <a:pPr lvl="1" eaLnBrk="1" hangingPunct="1"/>
            <a:r>
              <a:rPr lang="en-US" smtClean="0"/>
              <a:t>removal</a:t>
            </a:r>
          </a:p>
          <a:p>
            <a:pPr eaLnBrk="1" hangingPunct="1"/>
            <a:r>
              <a:rPr lang="en-US" smtClean="0"/>
              <a:t>if detect but can’t identify or remove, must discard and replace infected program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en-US">
                <a:ea typeface="+mj-ea"/>
              </a:rPr>
              <a:t>Anti-Virus Evolution</a:t>
            </a:r>
          </a:p>
        </p:txBody>
      </p:sp>
      <p:sp>
        <p:nvSpPr>
          <p:cNvPr id="232451"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ea typeface="+mn-ea"/>
              </a:rPr>
              <a:t>virus &amp; antivirus tech have both evolved</a:t>
            </a:r>
          </a:p>
          <a:p>
            <a:pPr eaLnBrk="1" hangingPunct="1">
              <a:lnSpc>
                <a:spcPct val="90000"/>
              </a:lnSpc>
              <a:buFont typeface="Wingdings" pitchFamily="-107" charset="2"/>
              <a:buChar char="Ø"/>
              <a:defRPr/>
            </a:pPr>
            <a:r>
              <a:rPr lang="en-US">
                <a:ea typeface="+mn-ea"/>
              </a:rPr>
              <a:t>early viruses simple code, easily removed</a:t>
            </a:r>
          </a:p>
          <a:p>
            <a:pPr eaLnBrk="1" hangingPunct="1">
              <a:lnSpc>
                <a:spcPct val="90000"/>
              </a:lnSpc>
              <a:buFont typeface="Wingdings" pitchFamily="-107" charset="2"/>
              <a:buChar char="Ø"/>
              <a:defRPr/>
            </a:pPr>
            <a:r>
              <a:rPr lang="en-US">
                <a:ea typeface="+mn-ea"/>
              </a:rPr>
              <a:t>as become more complex, so must the countermeasures</a:t>
            </a:r>
          </a:p>
          <a:p>
            <a:pPr eaLnBrk="1" hangingPunct="1">
              <a:lnSpc>
                <a:spcPct val="90000"/>
              </a:lnSpc>
              <a:buFont typeface="Wingdings" pitchFamily="-107" charset="2"/>
              <a:buChar char="Ø"/>
              <a:defRPr/>
            </a:pPr>
            <a:r>
              <a:rPr lang="en-US">
                <a:ea typeface="+mn-ea"/>
              </a:rPr>
              <a:t>generations</a:t>
            </a:r>
          </a:p>
          <a:p>
            <a:pPr lvl="1" eaLnBrk="1" hangingPunct="1">
              <a:lnSpc>
                <a:spcPct val="90000"/>
              </a:lnSpc>
              <a:buFont typeface="Wingdings" pitchFamily="-107" charset="2"/>
              <a:buChar char="l"/>
              <a:defRPr/>
            </a:pPr>
            <a:r>
              <a:rPr lang="en-US"/>
              <a:t>first - signature scanners</a:t>
            </a:r>
          </a:p>
          <a:p>
            <a:pPr lvl="1" eaLnBrk="1" hangingPunct="1">
              <a:lnSpc>
                <a:spcPct val="90000"/>
              </a:lnSpc>
              <a:buFont typeface="Wingdings" pitchFamily="-107" charset="2"/>
              <a:buChar char="l"/>
              <a:defRPr/>
            </a:pPr>
            <a:r>
              <a:rPr lang="en-US"/>
              <a:t>second - heuristics</a:t>
            </a:r>
          </a:p>
          <a:p>
            <a:pPr lvl="1" eaLnBrk="1" hangingPunct="1">
              <a:lnSpc>
                <a:spcPct val="90000"/>
              </a:lnSpc>
              <a:buFont typeface="Wingdings" pitchFamily="-107" charset="2"/>
              <a:buChar char="l"/>
              <a:defRPr/>
            </a:pPr>
            <a:r>
              <a:rPr lang="en-US"/>
              <a:t>third - identify actions</a:t>
            </a:r>
          </a:p>
          <a:p>
            <a:pPr lvl="1" eaLnBrk="1" hangingPunct="1">
              <a:lnSpc>
                <a:spcPct val="90000"/>
              </a:lnSpc>
              <a:buFont typeface="Wingdings" pitchFamily="-107" charset="2"/>
              <a:buChar char="l"/>
              <a:defRPr/>
            </a:pPr>
            <a:r>
              <a:rPr lang="en-US"/>
              <a:t>fourth - combination packages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defRPr/>
            </a:pPr>
            <a:r>
              <a:rPr lang="en-US">
                <a:ea typeface="+mj-ea"/>
              </a:rPr>
              <a:t>Generic Decryption</a:t>
            </a:r>
          </a:p>
        </p:txBody>
      </p:sp>
      <p:sp>
        <p:nvSpPr>
          <p:cNvPr id="234499" name="Rectangle 3"/>
          <p:cNvSpPr>
            <a:spLocks noGrp="1" noChangeArrowheads="1"/>
          </p:cNvSpPr>
          <p:nvPr>
            <p:ph type="body" idx="1"/>
          </p:nvPr>
        </p:nvSpPr>
        <p:spPr/>
        <p:txBody>
          <a:bodyPr/>
          <a:lstStyle/>
          <a:p>
            <a:pPr eaLnBrk="1" hangingPunct="1">
              <a:buFont typeface="Wingdings" pitchFamily="-107" charset="2"/>
              <a:buChar char="Ø"/>
              <a:defRPr/>
            </a:pPr>
            <a:r>
              <a:rPr lang="en-US">
                <a:ea typeface="+mn-ea"/>
              </a:rPr>
              <a:t>runs executable files through GD scanner:</a:t>
            </a:r>
          </a:p>
          <a:p>
            <a:pPr lvl="1" eaLnBrk="1" hangingPunct="1">
              <a:buFont typeface="Wingdings" pitchFamily="-107" charset="2"/>
              <a:buChar char="l"/>
              <a:defRPr/>
            </a:pPr>
            <a:r>
              <a:rPr lang="en-US"/>
              <a:t>CPU emulator to interpret instructions</a:t>
            </a:r>
          </a:p>
          <a:p>
            <a:pPr lvl="1" eaLnBrk="1" hangingPunct="1">
              <a:buFont typeface="Wingdings" pitchFamily="-107" charset="2"/>
              <a:buChar char="l"/>
              <a:defRPr/>
            </a:pPr>
            <a:r>
              <a:rPr lang="en-US"/>
              <a:t>virus scanner to check known virus signatures</a:t>
            </a:r>
          </a:p>
          <a:p>
            <a:pPr lvl="1" eaLnBrk="1" hangingPunct="1">
              <a:buFont typeface="Wingdings" pitchFamily="-107" charset="2"/>
              <a:buChar char="l"/>
              <a:defRPr/>
            </a:pPr>
            <a:r>
              <a:rPr lang="en-US"/>
              <a:t>emulation control module to manage process</a:t>
            </a:r>
          </a:p>
          <a:p>
            <a:pPr eaLnBrk="1" hangingPunct="1">
              <a:buFont typeface="Wingdings" pitchFamily="-107" charset="2"/>
              <a:buChar char="Ø"/>
              <a:defRPr/>
            </a:pPr>
            <a:r>
              <a:rPr lang="en-US">
                <a:ea typeface="+mn-ea"/>
              </a:rPr>
              <a:t>lets virus decrypt itself in interpreter</a:t>
            </a:r>
          </a:p>
          <a:p>
            <a:pPr eaLnBrk="1" hangingPunct="1">
              <a:buFont typeface="Wingdings" pitchFamily="-107" charset="2"/>
              <a:buChar char="Ø"/>
              <a:defRPr/>
            </a:pPr>
            <a:r>
              <a:rPr lang="en-US">
                <a:ea typeface="+mn-ea"/>
              </a:rPr>
              <a:t>periodically scan for virus signatures</a:t>
            </a:r>
          </a:p>
          <a:p>
            <a:pPr eaLnBrk="1" hangingPunct="1">
              <a:buFont typeface="Wingdings" pitchFamily="-107" charset="2"/>
              <a:buChar char="Ø"/>
              <a:defRPr/>
            </a:pPr>
            <a:r>
              <a:rPr lang="en-US">
                <a:ea typeface="+mn-ea"/>
              </a:rPr>
              <a:t>issue is long to interpret and scan</a:t>
            </a:r>
          </a:p>
          <a:p>
            <a:pPr lvl="1" eaLnBrk="1" hangingPunct="1">
              <a:buFont typeface="Wingdings" pitchFamily="-107" charset="2"/>
              <a:buChar char="l"/>
              <a:defRPr/>
            </a:pPr>
            <a:r>
              <a:rPr lang="en-US"/>
              <a:t>tradeoff chance of detection vs time delay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US">
                <a:ea typeface="+mj-ea"/>
              </a:rPr>
              <a:t>Digital Immune System</a:t>
            </a:r>
          </a:p>
        </p:txBody>
      </p:sp>
      <p:pic>
        <p:nvPicPr>
          <p:cNvPr id="53251" name="Picture 4" descr="&#10;fig7.4.pdf                                                     00ABB570  Mnementh                      BEAE7A2F:"/>
          <p:cNvPicPr>
            <a:picLocks noChangeAspect="1" noChangeArrowheads="1"/>
          </p:cNvPicPr>
          <p:nvPr/>
        </p:nvPicPr>
        <p:blipFill>
          <a:blip r:embed="rId3"/>
          <a:srcRect l="7159" t="13875" r="7159" b="18500"/>
          <a:stretch>
            <a:fillRect/>
          </a:stretch>
        </p:blipFill>
        <p:spPr bwMode="auto">
          <a:xfrm>
            <a:off x="685800" y="1543050"/>
            <a:ext cx="7756525" cy="4738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AU" sz="4000">
                <a:ea typeface="+mj-ea"/>
              </a:rPr>
              <a:t>Viruses and Other Malicious Content</a:t>
            </a:r>
          </a:p>
        </p:txBody>
      </p:sp>
      <p:sp>
        <p:nvSpPr>
          <p:cNvPr id="46083" name="Rectangle 3"/>
          <p:cNvSpPr>
            <a:spLocks noGrp="1" noChangeArrowheads="1"/>
          </p:cNvSpPr>
          <p:nvPr>
            <p:ph type="body" idx="1"/>
          </p:nvPr>
        </p:nvSpPr>
        <p:spPr/>
        <p:txBody>
          <a:bodyPr/>
          <a:lstStyle/>
          <a:p>
            <a:pPr eaLnBrk="1" hangingPunct="1">
              <a:buFont typeface="Wingdings" pitchFamily="-107" charset="2"/>
              <a:buChar char="Ø"/>
              <a:defRPr/>
            </a:pPr>
            <a:r>
              <a:rPr lang="en-AU">
                <a:ea typeface="+mn-ea"/>
              </a:rPr>
              <a:t>computer viruses have got a lot of publicity </a:t>
            </a:r>
          </a:p>
          <a:p>
            <a:pPr eaLnBrk="1" hangingPunct="1">
              <a:buFont typeface="Wingdings" pitchFamily="-107" charset="2"/>
              <a:buChar char="Ø"/>
              <a:defRPr/>
            </a:pPr>
            <a:r>
              <a:rPr lang="en-AU">
                <a:ea typeface="+mn-ea"/>
              </a:rPr>
              <a:t>one of a family of </a:t>
            </a:r>
            <a:r>
              <a:rPr lang="en-AU" b="1">
                <a:ea typeface="+mn-ea"/>
              </a:rPr>
              <a:t>malicious software</a:t>
            </a:r>
            <a:r>
              <a:rPr lang="en-AU">
                <a:ea typeface="+mn-ea"/>
              </a:rPr>
              <a:t> </a:t>
            </a:r>
          </a:p>
          <a:p>
            <a:pPr eaLnBrk="1" hangingPunct="1">
              <a:buFont typeface="Wingdings" pitchFamily="-107" charset="2"/>
              <a:buChar char="Ø"/>
              <a:defRPr/>
            </a:pPr>
            <a:r>
              <a:rPr lang="en-AU">
                <a:ea typeface="+mn-ea"/>
              </a:rPr>
              <a:t>effects usually obvious </a:t>
            </a:r>
          </a:p>
          <a:p>
            <a:pPr eaLnBrk="1" hangingPunct="1">
              <a:buFont typeface="Wingdings" pitchFamily="-107" charset="2"/>
              <a:buChar char="Ø"/>
              <a:defRPr/>
            </a:pPr>
            <a:r>
              <a:rPr lang="en-AU">
                <a:ea typeface="+mn-ea"/>
              </a:rPr>
              <a:t>have figured in news reports, fiction, movies (often exaggerated) </a:t>
            </a:r>
          </a:p>
          <a:p>
            <a:pPr eaLnBrk="1" hangingPunct="1">
              <a:buFont typeface="Wingdings" pitchFamily="-107" charset="2"/>
              <a:buChar char="Ø"/>
              <a:defRPr/>
            </a:pPr>
            <a:r>
              <a:rPr lang="en-AU">
                <a:ea typeface="+mn-ea"/>
              </a:rPr>
              <a:t>getting more attention than deserve </a:t>
            </a:r>
          </a:p>
          <a:p>
            <a:pPr eaLnBrk="1" hangingPunct="1">
              <a:buFont typeface="Wingdings" pitchFamily="-107" charset="2"/>
              <a:buChar char="Ø"/>
              <a:defRPr/>
            </a:pPr>
            <a:r>
              <a:rPr lang="en-AU">
                <a:ea typeface="+mn-ea"/>
              </a:rPr>
              <a:t>are a concern though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a:ea typeface="+mj-ea"/>
              </a:rPr>
              <a:t>Behavior-Blocking Software</a:t>
            </a:r>
          </a:p>
        </p:txBody>
      </p:sp>
      <p:pic>
        <p:nvPicPr>
          <p:cNvPr id="55299" name="Picture 4" descr="&#10;fig7.5.pdf                                                     00ABB570  Mnementh                      BEAE7A2F:"/>
          <p:cNvPicPr>
            <a:picLocks noChangeAspect="1" noChangeArrowheads="1"/>
          </p:cNvPicPr>
          <p:nvPr/>
        </p:nvPicPr>
        <p:blipFill>
          <a:blip r:embed="rId3"/>
          <a:srcRect l="3580" t="13875" b="18500"/>
          <a:stretch>
            <a:fillRect/>
          </a:stretch>
        </p:blipFill>
        <p:spPr bwMode="auto">
          <a:xfrm>
            <a:off x="228600" y="1543050"/>
            <a:ext cx="8723313" cy="4735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defRPr/>
            </a:pPr>
            <a:r>
              <a:rPr lang="en-US">
                <a:ea typeface="+mj-ea"/>
              </a:rPr>
              <a:t>Worms</a:t>
            </a:r>
          </a:p>
        </p:txBody>
      </p:sp>
      <p:sp>
        <p:nvSpPr>
          <p:cNvPr id="238595" name="Rectangle 3"/>
          <p:cNvSpPr>
            <a:spLocks noGrp="1" noChangeArrowheads="1"/>
          </p:cNvSpPr>
          <p:nvPr>
            <p:ph type="body" idx="1"/>
          </p:nvPr>
        </p:nvSpPr>
        <p:spPr>
          <a:xfrm>
            <a:off x="457200" y="1676400"/>
            <a:ext cx="8229600" cy="4648200"/>
          </a:xfrm>
        </p:spPr>
        <p:txBody>
          <a:bodyPr/>
          <a:lstStyle/>
          <a:p>
            <a:pPr eaLnBrk="1" hangingPunct="1"/>
            <a:r>
              <a:rPr lang="en-US" sz="2800" smtClean="0"/>
              <a:t>replicating program that propagates over net</a:t>
            </a:r>
          </a:p>
          <a:p>
            <a:pPr lvl="1" eaLnBrk="1" hangingPunct="1"/>
            <a:r>
              <a:rPr lang="en-US" sz="2400" smtClean="0"/>
              <a:t>using email, remote exec, remote login </a:t>
            </a:r>
          </a:p>
          <a:p>
            <a:pPr eaLnBrk="1" hangingPunct="1"/>
            <a:r>
              <a:rPr lang="en-US" sz="2800" smtClean="0"/>
              <a:t>has phases like a virus:</a:t>
            </a:r>
          </a:p>
          <a:p>
            <a:pPr lvl="1" eaLnBrk="1" hangingPunct="1"/>
            <a:r>
              <a:rPr lang="en-US" sz="2400" smtClean="0"/>
              <a:t>dormant, propagation, triggering, execution</a:t>
            </a:r>
          </a:p>
          <a:p>
            <a:pPr lvl="1" eaLnBrk="1" hangingPunct="1"/>
            <a:r>
              <a:rPr lang="en-US" sz="2400" smtClean="0"/>
              <a:t>propagation phase: searches for other systems, connects to it, copies self to it and runs</a:t>
            </a:r>
          </a:p>
          <a:p>
            <a:pPr eaLnBrk="1" hangingPunct="1"/>
            <a:r>
              <a:rPr lang="en-US" sz="2800" smtClean="0"/>
              <a:t>may disguise itself as a system process</a:t>
            </a:r>
          </a:p>
          <a:p>
            <a:pPr eaLnBrk="1" hangingPunct="1"/>
            <a:r>
              <a:rPr lang="en-US" sz="2800" smtClean="0"/>
              <a:t>concept seen in Brunner’s “Shockwave Rider”</a:t>
            </a:r>
          </a:p>
          <a:p>
            <a:pPr eaLnBrk="1" hangingPunct="1"/>
            <a:r>
              <a:rPr lang="en-US" sz="2800" smtClean="0"/>
              <a:t>implemented by Xerox Palo Alto labs in 1980’s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defRPr/>
            </a:pPr>
            <a:r>
              <a:rPr lang="en-US">
                <a:ea typeface="+mj-ea"/>
              </a:rPr>
              <a:t>Morris Worm</a:t>
            </a:r>
          </a:p>
        </p:txBody>
      </p:sp>
      <p:sp>
        <p:nvSpPr>
          <p:cNvPr id="240643"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ea typeface="+mn-ea"/>
              </a:rPr>
              <a:t>one of best know worms</a:t>
            </a:r>
          </a:p>
          <a:p>
            <a:pPr eaLnBrk="1" hangingPunct="1">
              <a:lnSpc>
                <a:spcPct val="90000"/>
              </a:lnSpc>
              <a:buFont typeface="Wingdings" pitchFamily="-107" charset="2"/>
              <a:buChar char="Ø"/>
              <a:defRPr/>
            </a:pPr>
            <a:r>
              <a:rPr lang="en-US">
                <a:ea typeface="+mn-ea"/>
              </a:rPr>
              <a:t>released by Robert Morris in 1988</a:t>
            </a:r>
          </a:p>
          <a:p>
            <a:pPr eaLnBrk="1" hangingPunct="1">
              <a:lnSpc>
                <a:spcPct val="90000"/>
              </a:lnSpc>
              <a:buFont typeface="Wingdings" pitchFamily="-107" charset="2"/>
              <a:buChar char="Ø"/>
              <a:defRPr/>
            </a:pPr>
            <a:r>
              <a:rPr lang="en-US">
                <a:ea typeface="+mn-ea"/>
              </a:rPr>
              <a:t>various attacks on UNIX systems</a:t>
            </a:r>
          </a:p>
          <a:p>
            <a:pPr lvl="1" eaLnBrk="1" hangingPunct="1">
              <a:lnSpc>
                <a:spcPct val="90000"/>
              </a:lnSpc>
              <a:buFont typeface="Wingdings" pitchFamily="-107" charset="2"/>
              <a:buChar char="l"/>
              <a:defRPr/>
            </a:pPr>
            <a:r>
              <a:rPr lang="en-US"/>
              <a:t>cracking password file to use login/password to logon to other systems</a:t>
            </a:r>
          </a:p>
          <a:p>
            <a:pPr lvl="1" eaLnBrk="1" hangingPunct="1">
              <a:lnSpc>
                <a:spcPct val="90000"/>
              </a:lnSpc>
              <a:buFont typeface="Wingdings" pitchFamily="-107" charset="2"/>
              <a:buChar char="l"/>
              <a:defRPr/>
            </a:pPr>
            <a:r>
              <a:rPr lang="en-US"/>
              <a:t>exploiting a bug in the finger protocol</a:t>
            </a:r>
          </a:p>
          <a:p>
            <a:pPr lvl="1" eaLnBrk="1" hangingPunct="1">
              <a:lnSpc>
                <a:spcPct val="90000"/>
              </a:lnSpc>
              <a:buFont typeface="Wingdings" pitchFamily="-107" charset="2"/>
              <a:buChar char="l"/>
              <a:defRPr/>
            </a:pPr>
            <a:r>
              <a:rPr lang="en-US"/>
              <a:t>exploiting a bug in sendmail</a:t>
            </a:r>
          </a:p>
          <a:p>
            <a:pPr eaLnBrk="1" hangingPunct="1">
              <a:lnSpc>
                <a:spcPct val="90000"/>
              </a:lnSpc>
              <a:buFont typeface="Wingdings" pitchFamily="-107" charset="2"/>
              <a:buChar char="Ø"/>
              <a:defRPr/>
            </a:pPr>
            <a:r>
              <a:rPr lang="en-US">
                <a:ea typeface="+mn-ea"/>
              </a:rPr>
              <a:t>if succeed have remote shell access</a:t>
            </a:r>
          </a:p>
          <a:p>
            <a:pPr lvl="1" eaLnBrk="1" hangingPunct="1">
              <a:lnSpc>
                <a:spcPct val="90000"/>
              </a:lnSpc>
              <a:buFont typeface="Wingdings" pitchFamily="-107" charset="2"/>
              <a:buChar char="l"/>
              <a:defRPr/>
            </a:pPr>
            <a:r>
              <a:rPr lang="en-US"/>
              <a:t>sent bootstrap program to copy worm over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57200" y="152400"/>
            <a:ext cx="8229600" cy="1139825"/>
          </a:xfrm>
        </p:spPr>
        <p:txBody>
          <a:bodyPr/>
          <a:lstStyle/>
          <a:p>
            <a:pPr eaLnBrk="1" hangingPunct="1">
              <a:defRPr/>
            </a:pPr>
            <a:r>
              <a:rPr lang="en-US">
                <a:ea typeface="+mj-ea"/>
              </a:rPr>
              <a:t>Worm Propagation Model</a:t>
            </a:r>
          </a:p>
        </p:txBody>
      </p:sp>
      <p:pic>
        <p:nvPicPr>
          <p:cNvPr id="61443" name="Picture 4" descr="&#10;fig7.6.pdf                                                     00ABB570  Mnementh                      BEAE7A2F:"/>
          <p:cNvPicPr>
            <a:picLocks noChangeAspect="1" noChangeArrowheads="1"/>
          </p:cNvPicPr>
          <p:nvPr/>
        </p:nvPicPr>
        <p:blipFill>
          <a:blip r:embed="rId3"/>
          <a:srcRect l="4633" t="21477" r="4633" b="21477"/>
          <a:stretch>
            <a:fillRect/>
          </a:stretch>
        </p:blipFill>
        <p:spPr bwMode="auto">
          <a:xfrm>
            <a:off x="1447800" y="1371600"/>
            <a:ext cx="6345238" cy="5162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defRPr/>
            </a:pPr>
            <a:r>
              <a:rPr lang="en-US">
                <a:ea typeface="+mj-ea"/>
              </a:rPr>
              <a:t>Recent Worm Attacks</a:t>
            </a:r>
          </a:p>
        </p:txBody>
      </p:sp>
      <p:sp>
        <p:nvSpPr>
          <p:cNvPr id="243715" name="Rectangle 3"/>
          <p:cNvSpPr>
            <a:spLocks noGrp="1" noChangeArrowheads="1"/>
          </p:cNvSpPr>
          <p:nvPr>
            <p:ph type="body" idx="1"/>
          </p:nvPr>
        </p:nvSpPr>
        <p:spPr>
          <a:xfrm>
            <a:off x="457200" y="1447800"/>
            <a:ext cx="8229600" cy="5029200"/>
          </a:xfrm>
        </p:spPr>
        <p:txBody>
          <a:bodyPr/>
          <a:lstStyle/>
          <a:p>
            <a:pPr eaLnBrk="1" hangingPunct="1">
              <a:lnSpc>
                <a:spcPct val="90000"/>
              </a:lnSpc>
            </a:pPr>
            <a:r>
              <a:rPr lang="en-US" sz="2800" smtClean="0"/>
              <a:t>Code Red</a:t>
            </a:r>
          </a:p>
          <a:p>
            <a:pPr lvl="1" eaLnBrk="1" hangingPunct="1">
              <a:lnSpc>
                <a:spcPct val="90000"/>
              </a:lnSpc>
            </a:pPr>
            <a:r>
              <a:rPr lang="en-US" sz="2400" smtClean="0"/>
              <a:t>July 2001 exploiting MS IIS bug</a:t>
            </a:r>
          </a:p>
          <a:p>
            <a:pPr lvl="1" eaLnBrk="1" hangingPunct="1">
              <a:lnSpc>
                <a:spcPct val="90000"/>
              </a:lnSpc>
            </a:pPr>
            <a:r>
              <a:rPr lang="en-US" sz="2400" smtClean="0"/>
              <a:t>probes random IP address, does DDoS attack</a:t>
            </a:r>
          </a:p>
          <a:p>
            <a:pPr eaLnBrk="1" hangingPunct="1">
              <a:lnSpc>
                <a:spcPct val="90000"/>
              </a:lnSpc>
            </a:pPr>
            <a:r>
              <a:rPr lang="en-US" sz="2800" smtClean="0"/>
              <a:t>Code Red II variant includes backdoor</a:t>
            </a:r>
          </a:p>
          <a:p>
            <a:pPr eaLnBrk="1" hangingPunct="1">
              <a:lnSpc>
                <a:spcPct val="90000"/>
              </a:lnSpc>
            </a:pPr>
            <a:r>
              <a:rPr lang="en-US" sz="2800" smtClean="0"/>
              <a:t>SQL Slammer</a:t>
            </a:r>
          </a:p>
          <a:p>
            <a:pPr lvl="1" eaLnBrk="1" hangingPunct="1">
              <a:lnSpc>
                <a:spcPct val="90000"/>
              </a:lnSpc>
            </a:pPr>
            <a:r>
              <a:rPr lang="en-US" sz="2400" smtClean="0"/>
              <a:t>early 2003, attacks MS SQL Server</a:t>
            </a:r>
          </a:p>
          <a:p>
            <a:pPr eaLnBrk="1" hangingPunct="1">
              <a:lnSpc>
                <a:spcPct val="90000"/>
              </a:lnSpc>
            </a:pPr>
            <a:r>
              <a:rPr lang="en-US" sz="2800" smtClean="0"/>
              <a:t>Mydoom</a:t>
            </a:r>
          </a:p>
          <a:p>
            <a:pPr lvl="1" eaLnBrk="1" hangingPunct="1">
              <a:lnSpc>
                <a:spcPct val="90000"/>
              </a:lnSpc>
            </a:pPr>
            <a:r>
              <a:rPr lang="en-US" sz="2400" smtClean="0"/>
              <a:t>mass-mailing e-mail worm that appeared in 2004</a:t>
            </a:r>
          </a:p>
          <a:p>
            <a:pPr lvl="1" eaLnBrk="1" hangingPunct="1">
              <a:lnSpc>
                <a:spcPct val="90000"/>
              </a:lnSpc>
            </a:pPr>
            <a:r>
              <a:rPr lang="en-US" sz="2400" smtClean="0"/>
              <a:t>installed remote access backdoor in infected systems</a:t>
            </a:r>
          </a:p>
          <a:p>
            <a:pPr eaLnBrk="1" hangingPunct="1">
              <a:lnSpc>
                <a:spcPct val="90000"/>
              </a:lnSpc>
            </a:pPr>
            <a:r>
              <a:rPr lang="en-US" smtClean="0"/>
              <a:t>Warezov family of worms</a:t>
            </a:r>
          </a:p>
          <a:p>
            <a:pPr lvl="1" eaLnBrk="1" hangingPunct="1">
              <a:lnSpc>
                <a:spcPct val="90000"/>
              </a:lnSpc>
            </a:pPr>
            <a:r>
              <a:rPr lang="en-US" smtClean="0"/>
              <a:t>scan for e-mail addresses, send in attachment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defRPr/>
            </a:pPr>
            <a:r>
              <a:rPr lang="en-US" dirty="0">
                <a:ea typeface="+mj-ea"/>
              </a:rPr>
              <a:t>Worm Technology</a:t>
            </a:r>
          </a:p>
        </p:txBody>
      </p:sp>
      <p:sp>
        <p:nvSpPr>
          <p:cNvPr id="245763" name="Rectangle 3"/>
          <p:cNvSpPr>
            <a:spLocks noGrp="1" noChangeArrowheads="1"/>
          </p:cNvSpPr>
          <p:nvPr>
            <p:ph type="body" idx="1"/>
          </p:nvPr>
        </p:nvSpPr>
        <p:spPr/>
        <p:txBody>
          <a:bodyPr/>
          <a:lstStyle/>
          <a:p>
            <a:pPr eaLnBrk="1" hangingPunct="1">
              <a:buFont typeface="Wingdings" pitchFamily="-107" charset="2"/>
              <a:buChar char="Ø"/>
              <a:defRPr/>
            </a:pPr>
            <a:r>
              <a:rPr lang="en-US" dirty="0">
                <a:ea typeface="+mn-ea"/>
              </a:rPr>
              <a:t>multiplatform</a:t>
            </a:r>
          </a:p>
          <a:p>
            <a:pPr eaLnBrk="1" hangingPunct="1">
              <a:buFont typeface="Wingdings" pitchFamily="-107" charset="2"/>
              <a:buChar char="Ø"/>
              <a:defRPr/>
            </a:pPr>
            <a:r>
              <a:rPr lang="en-US" dirty="0">
                <a:ea typeface="+mn-ea"/>
              </a:rPr>
              <a:t>multi-exploit</a:t>
            </a:r>
          </a:p>
          <a:p>
            <a:pPr eaLnBrk="1" hangingPunct="1">
              <a:buFont typeface="Wingdings" pitchFamily="-107" charset="2"/>
              <a:buChar char="Ø"/>
              <a:defRPr/>
            </a:pPr>
            <a:r>
              <a:rPr lang="en-US" dirty="0">
                <a:ea typeface="+mn-ea"/>
              </a:rPr>
              <a:t>ultrafast spreading</a:t>
            </a:r>
          </a:p>
          <a:p>
            <a:pPr eaLnBrk="1" hangingPunct="1">
              <a:buFont typeface="Wingdings" pitchFamily="-107" charset="2"/>
              <a:buChar char="Ø"/>
              <a:defRPr/>
            </a:pPr>
            <a:r>
              <a:rPr lang="en-US" dirty="0">
                <a:ea typeface="+mn-ea"/>
              </a:rPr>
              <a:t>polymorphic</a:t>
            </a:r>
          </a:p>
          <a:p>
            <a:pPr eaLnBrk="1" hangingPunct="1">
              <a:buFont typeface="Wingdings" pitchFamily="-107" charset="2"/>
              <a:buChar char="Ø"/>
              <a:defRPr/>
            </a:pPr>
            <a:r>
              <a:rPr lang="en-US" dirty="0">
                <a:ea typeface="+mn-ea"/>
              </a:rPr>
              <a:t>metamorphic</a:t>
            </a:r>
          </a:p>
          <a:p>
            <a:pPr eaLnBrk="1" hangingPunct="1">
              <a:buFont typeface="Wingdings" pitchFamily="-107" charset="2"/>
              <a:buChar char="Ø"/>
              <a:defRPr/>
            </a:pPr>
            <a:r>
              <a:rPr lang="en-US" dirty="0">
                <a:ea typeface="+mn-ea"/>
              </a:rPr>
              <a:t>transport vehicles</a:t>
            </a:r>
          </a:p>
          <a:p>
            <a:pPr eaLnBrk="1" hangingPunct="1">
              <a:buFont typeface="Wingdings" pitchFamily="-107" charset="2"/>
              <a:buChar char="Ø"/>
              <a:defRPr/>
            </a:pPr>
            <a:r>
              <a:rPr lang="en-US" dirty="0">
                <a:ea typeface="+mn-ea"/>
              </a:rPr>
              <a:t>zero-day exploit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Mobile Phone Worms	</a:t>
            </a:r>
          </a:p>
        </p:txBody>
      </p:sp>
      <p:sp>
        <p:nvSpPr>
          <p:cNvPr id="3" name="Content Placeholder 2"/>
          <p:cNvSpPr>
            <a:spLocks noGrp="1"/>
          </p:cNvSpPr>
          <p:nvPr>
            <p:ph idx="1"/>
          </p:nvPr>
        </p:nvSpPr>
        <p:spPr/>
        <p:txBody>
          <a:bodyPr/>
          <a:lstStyle/>
          <a:p>
            <a:pPr eaLnBrk="1" hangingPunct="1">
              <a:buFont typeface="Wingdings" pitchFamily="-107" charset="2"/>
              <a:buChar char="Ø"/>
              <a:defRPr/>
            </a:pPr>
            <a:r>
              <a:rPr lang="en-US" kern="1200" dirty="0" smtClean="0">
                <a:ea typeface="+mn-ea"/>
              </a:rPr>
              <a:t>first appeared on mobile phones in 2004</a:t>
            </a:r>
          </a:p>
          <a:p>
            <a:pPr lvl="1" eaLnBrk="1" hangingPunct="1">
              <a:buFont typeface="Wingdings" pitchFamily="-107" charset="2"/>
              <a:buChar char="l"/>
              <a:defRPr/>
            </a:pPr>
            <a:r>
              <a:rPr lang="en-US" kern="1200" dirty="0" smtClean="0"/>
              <a:t>target </a:t>
            </a:r>
            <a:r>
              <a:rPr lang="en-US" kern="1200" dirty="0" err="1" smtClean="0"/>
              <a:t>smartphone</a:t>
            </a:r>
            <a:r>
              <a:rPr lang="en-US" kern="1200" dirty="0" smtClean="0"/>
              <a:t> which can install </a:t>
            </a:r>
            <a:r>
              <a:rPr lang="en-US" kern="1200" dirty="0" err="1" smtClean="0"/>
              <a:t>s/w</a:t>
            </a:r>
            <a:endParaRPr lang="en-US" kern="1200" dirty="0" smtClean="0">
              <a:ea typeface="+mn-ea"/>
              <a:cs typeface="+mn-cs"/>
            </a:endParaRPr>
          </a:p>
          <a:p>
            <a:pPr eaLnBrk="1" hangingPunct="1">
              <a:buFont typeface="Wingdings" pitchFamily="-107" charset="2"/>
              <a:buChar char="Ø"/>
              <a:defRPr/>
            </a:pPr>
            <a:r>
              <a:rPr lang="en-US" kern="1200" dirty="0" smtClean="0">
                <a:ea typeface="+mn-ea"/>
              </a:rPr>
              <a:t>they communicate via Bluetooth or MMS</a:t>
            </a:r>
          </a:p>
          <a:p>
            <a:pPr eaLnBrk="1" hangingPunct="1">
              <a:buFont typeface="Wingdings" pitchFamily="-107" charset="2"/>
              <a:buChar char="Ø"/>
              <a:defRPr/>
            </a:pPr>
            <a:r>
              <a:rPr lang="en-US" kern="1200" dirty="0" smtClean="0">
                <a:ea typeface="+mn-ea"/>
              </a:rPr>
              <a:t>to disable phone, delete data on phone, or send premium-priced messages</a:t>
            </a:r>
          </a:p>
          <a:p>
            <a:pPr eaLnBrk="1" hangingPunct="1">
              <a:buFont typeface="Wingdings" pitchFamily="-107" charset="2"/>
              <a:buChar char="Ø"/>
              <a:defRPr/>
            </a:pPr>
            <a:r>
              <a:rPr lang="en-US" kern="1200" dirty="0" err="1" smtClean="0">
                <a:ea typeface="+mn-ea"/>
              </a:rPr>
              <a:t>CommWarrior</a:t>
            </a:r>
            <a:r>
              <a:rPr lang="en-US" kern="1200" dirty="0" smtClean="0">
                <a:ea typeface="+mn-ea"/>
              </a:rPr>
              <a:t>, launched in 2005</a:t>
            </a:r>
          </a:p>
          <a:p>
            <a:pPr lvl="1" eaLnBrk="1" hangingPunct="1">
              <a:buFont typeface="Wingdings" pitchFamily="-107" charset="2"/>
              <a:buChar char="l"/>
              <a:defRPr/>
            </a:pPr>
            <a:r>
              <a:rPr lang="en-US" kern="1200" dirty="0" smtClean="0"/>
              <a:t>replicates using Bluetooth to nearby phones</a:t>
            </a:r>
          </a:p>
          <a:p>
            <a:pPr lvl="1" eaLnBrk="1" hangingPunct="1">
              <a:buFont typeface="Wingdings" pitchFamily="-107" charset="2"/>
              <a:buChar char="l"/>
              <a:defRPr/>
            </a:pPr>
            <a:r>
              <a:rPr lang="en-US" kern="1200" dirty="0" smtClean="0"/>
              <a:t>and via MMS using address-book numbers</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381000" y="152400"/>
            <a:ext cx="8229600" cy="1139825"/>
          </a:xfrm>
        </p:spPr>
        <p:txBody>
          <a:bodyPr/>
          <a:lstStyle/>
          <a:p>
            <a:pPr eaLnBrk="1" hangingPunct="1">
              <a:defRPr/>
            </a:pPr>
            <a:r>
              <a:rPr lang="en-US">
                <a:ea typeface="+mj-ea"/>
              </a:rPr>
              <a:t>Worm Countermeasures</a:t>
            </a:r>
          </a:p>
        </p:txBody>
      </p:sp>
      <p:sp>
        <p:nvSpPr>
          <p:cNvPr id="247811" name="Rectangle 3"/>
          <p:cNvSpPr>
            <a:spLocks noGrp="1" noChangeArrowheads="1"/>
          </p:cNvSpPr>
          <p:nvPr>
            <p:ph type="body" idx="1"/>
          </p:nvPr>
        </p:nvSpPr>
        <p:spPr>
          <a:xfrm>
            <a:off x="304800" y="1447800"/>
            <a:ext cx="8458200" cy="4876800"/>
          </a:xfrm>
        </p:spPr>
        <p:txBody>
          <a:bodyPr/>
          <a:lstStyle/>
          <a:p>
            <a:pPr eaLnBrk="1" hangingPunct="1">
              <a:lnSpc>
                <a:spcPct val="90000"/>
              </a:lnSpc>
              <a:buFont typeface="Wingdings" pitchFamily="-107" charset="2"/>
              <a:buChar char="Ø"/>
              <a:defRPr/>
            </a:pPr>
            <a:r>
              <a:rPr lang="en-US">
                <a:ea typeface="+mn-ea"/>
              </a:rPr>
              <a:t>overlaps with anti-virus techniques</a:t>
            </a:r>
          </a:p>
          <a:p>
            <a:pPr eaLnBrk="1" hangingPunct="1">
              <a:lnSpc>
                <a:spcPct val="90000"/>
              </a:lnSpc>
              <a:buFont typeface="Wingdings" pitchFamily="-107" charset="2"/>
              <a:buChar char="Ø"/>
              <a:defRPr/>
            </a:pPr>
            <a:r>
              <a:rPr lang="en-US">
                <a:ea typeface="+mn-ea"/>
              </a:rPr>
              <a:t>once worm on system A/V can detect</a:t>
            </a:r>
          </a:p>
          <a:p>
            <a:pPr eaLnBrk="1" hangingPunct="1">
              <a:lnSpc>
                <a:spcPct val="90000"/>
              </a:lnSpc>
              <a:buFont typeface="Wingdings" pitchFamily="-107" charset="2"/>
              <a:buChar char="Ø"/>
              <a:defRPr/>
            </a:pPr>
            <a:r>
              <a:rPr lang="en-US">
                <a:ea typeface="+mn-ea"/>
              </a:rPr>
              <a:t>worms also cause significant net activity</a:t>
            </a:r>
          </a:p>
          <a:p>
            <a:pPr eaLnBrk="1" hangingPunct="1">
              <a:lnSpc>
                <a:spcPct val="90000"/>
              </a:lnSpc>
              <a:buFont typeface="Wingdings" pitchFamily="-107" charset="2"/>
              <a:buChar char="Ø"/>
              <a:defRPr/>
            </a:pPr>
            <a:r>
              <a:rPr lang="en-US">
                <a:ea typeface="+mn-ea"/>
              </a:rPr>
              <a:t>worm defense approaches include:</a:t>
            </a:r>
          </a:p>
          <a:p>
            <a:pPr lvl="1" eaLnBrk="1" hangingPunct="1">
              <a:lnSpc>
                <a:spcPct val="90000"/>
              </a:lnSpc>
              <a:buFont typeface="Wingdings" pitchFamily="-107" charset="2"/>
              <a:buChar char="l"/>
              <a:defRPr/>
            </a:pPr>
            <a:r>
              <a:rPr lang="en-US"/>
              <a:t>signature-based worm scan filtering</a:t>
            </a:r>
          </a:p>
          <a:p>
            <a:pPr lvl="1" eaLnBrk="1" hangingPunct="1">
              <a:lnSpc>
                <a:spcPct val="90000"/>
              </a:lnSpc>
              <a:buFont typeface="Wingdings" pitchFamily="-107" charset="2"/>
              <a:buChar char="l"/>
              <a:defRPr/>
            </a:pPr>
            <a:r>
              <a:rPr lang="en-US"/>
              <a:t>filter-based worm containment</a:t>
            </a:r>
          </a:p>
          <a:p>
            <a:pPr lvl="1" eaLnBrk="1" hangingPunct="1">
              <a:lnSpc>
                <a:spcPct val="90000"/>
              </a:lnSpc>
              <a:buFont typeface="Wingdings" pitchFamily="-107" charset="2"/>
              <a:buChar char="l"/>
              <a:defRPr/>
            </a:pPr>
            <a:r>
              <a:rPr lang="en-US"/>
              <a:t>payload-classification-based worm containment</a:t>
            </a:r>
          </a:p>
          <a:p>
            <a:pPr lvl="1" eaLnBrk="1" hangingPunct="1">
              <a:lnSpc>
                <a:spcPct val="90000"/>
              </a:lnSpc>
              <a:buFont typeface="Wingdings" pitchFamily="-107" charset="2"/>
              <a:buChar char="l"/>
              <a:defRPr/>
            </a:pPr>
            <a:r>
              <a:rPr lang="en-US"/>
              <a:t>threshold random walk scan detection</a:t>
            </a:r>
          </a:p>
          <a:p>
            <a:pPr lvl="1" eaLnBrk="1" hangingPunct="1">
              <a:lnSpc>
                <a:spcPct val="90000"/>
              </a:lnSpc>
              <a:buFont typeface="Wingdings" pitchFamily="-107" charset="2"/>
              <a:buChar char="l"/>
              <a:defRPr/>
            </a:pPr>
            <a:r>
              <a:rPr lang="en-US"/>
              <a:t>rate limiting and rate halting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457200" y="0"/>
            <a:ext cx="8229600" cy="1139825"/>
          </a:xfrm>
        </p:spPr>
        <p:txBody>
          <a:bodyPr/>
          <a:lstStyle/>
          <a:p>
            <a:pPr eaLnBrk="1" hangingPunct="1">
              <a:defRPr/>
            </a:pPr>
            <a:r>
              <a:rPr lang="en-US">
                <a:ea typeface="+mj-ea"/>
              </a:rPr>
              <a:t>Proactive Worm Containment</a:t>
            </a:r>
          </a:p>
        </p:txBody>
      </p:sp>
      <p:pic>
        <p:nvPicPr>
          <p:cNvPr id="71683" name="Picture 5" descr="f7-7.ai                                                        00ABB570  Mnementh                      BEAE7A2F:"/>
          <p:cNvPicPr>
            <a:picLocks noChangeAspect="1" noChangeArrowheads="1"/>
          </p:cNvPicPr>
          <p:nvPr/>
        </p:nvPicPr>
        <p:blipFill>
          <a:blip r:embed="rId3"/>
          <a:srcRect l="7159" t="2316" r="7159" b="18529"/>
          <a:stretch>
            <a:fillRect/>
          </a:stretch>
        </p:blipFill>
        <p:spPr bwMode="auto">
          <a:xfrm>
            <a:off x="1143000" y="1295400"/>
            <a:ext cx="6891338" cy="492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304800" y="277813"/>
            <a:ext cx="8534400" cy="1139825"/>
          </a:xfrm>
        </p:spPr>
        <p:txBody>
          <a:bodyPr/>
          <a:lstStyle/>
          <a:p>
            <a:pPr eaLnBrk="1" hangingPunct="1">
              <a:defRPr/>
            </a:pPr>
            <a:r>
              <a:rPr lang="en-US">
                <a:ea typeface="+mj-ea"/>
              </a:rPr>
              <a:t>Network Based Worm Defense</a:t>
            </a:r>
          </a:p>
        </p:txBody>
      </p:sp>
      <p:pic>
        <p:nvPicPr>
          <p:cNvPr id="73731" name="Picture 4" descr="&#10;fig7.7.pdf                                                     00ABB570  Mnementh                      BEAE7A2F:"/>
          <p:cNvPicPr>
            <a:picLocks noChangeAspect="1" noChangeArrowheads="1"/>
          </p:cNvPicPr>
          <p:nvPr/>
        </p:nvPicPr>
        <p:blipFill>
          <a:blip r:embed="rId3"/>
          <a:srcRect l="3580" t="4625" b="9250"/>
          <a:stretch>
            <a:fillRect/>
          </a:stretch>
        </p:blipFill>
        <p:spPr bwMode="auto">
          <a:xfrm>
            <a:off x="820738" y="1201738"/>
            <a:ext cx="7758112" cy="536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Malicious Software</a:t>
            </a:r>
            <a:endParaRPr lang="en-AU" smtClean="0"/>
          </a:p>
        </p:txBody>
      </p:sp>
      <p:pic>
        <p:nvPicPr>
          <p:cNvPr id="20483" name="Picture 5" descr="Ch19. Taxonomy.pdf                                             002F6F4DMacintosh HD                   B83AE914:"/>
          <p:cNvPicPr>
            <a:picLocks noChangeAspect="1" noChangeArrowheads="1"/>
          </p:cNvPicPr>
          <p:nvPr/>
        </p:nvPicPr>
        <p:blipFill>
          <a:blip r:embed="rId3"/>
          <a:srcRect l="3580" t="4633" r="3580" b="18529"/>
          <a:stretch>
            <a:fillRect/>
          </a:stretch>
        </p:blipFill>
        <p:spPr bwMode="auto">
          <a:xfrm>
            <a:off x="838200" y="1600200"/>
            <a:ext cx="7469188" cy="4776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381000"/>
            <a:ext cx="8229600" cy="1139825"/>
          </a:xfrm>
        </p:spPr>
        <p:txBody>
          <a:bodyPr/>
          <a:lstStyle/>
          <a:p>
            <a:pPr eaLnBrk="1" hangingPunct="1"/>
            <a:r>
              <a:rPr lang="en-US" smtClean="0"/>
              <a:t>Distributed Denial of Service Attacks (DDoS)</a:t>
            </a:r>
            <a:endParaRPr lang="en-AU" smtClean="0"/>
          </a:p>
        </p:txBody>
      </p:sp>
      <p:sp>
        <p:nvSpPr>
          <p:cNvPr id="97283" name="Rectangle 3"/>
          <p:cNvSpPr>
            <a:spLocks noGrp="1" noChangeArrowheads="1"/>
          </p:cNvSpPr>
          <p:nvPr>
            <p:ph type="body" idx="1"/>
          </p:nvPr>
        </p:nvSpPr>
        <p:spPr>
          <a:xfrm>
            <a:off x="457200" y="1981200"/>
            <a:ext cx="8229600" cy="4149725"/>
          </a:xfrm>
        </p:spPr>
        <p:txBody>
          <a:bodyPr/>
          <a:lstStyle/>
          <a:p>
            <a:pPr eaLnBrk="1" hangingPunct="1"/>
            <a:r>
              <a:rPr lang="en-US" smtClean="0"/>
              <a:t>Distributed Denial of Service (DDoS) attacks form a significant security threat</a:t>
            </a:r>
          </a:p>
          <a:p>
            <a:pPr eaLnBrk="1" hangingPunct="1"/>
            <a:r>
              <a:rPr lang="en-US" smtClean="0"/>
              <a:t>making networked systems unavailable</a:t>
            </a:r>
          </a:p>
          <a:p>
            <a:pPr eaLnBrk="1" hangingPunct="1"/>
            <a:r>
              <a:rPr lang="en-US" smtClean="0"/>
              <a:t>by flooding with useless traffic</a:t>
            </a:r>
          </a:p>
          <a:p>
            <a:pPr eaLnBrk="1" hangingPunct="1"/>
            <a:r>
              <a:rPr lang="en-US" smtClean="0"/>
              <a:t>using large numbers of “zombies” </a:t>
            </a:r>
          </a:p>
          <a:p>
            <a:pPr eaLnBrk="1" hangingPunct="1"/>
            <a:r>
              <a:rPr lang="en-US" smtClean="0"/>
              <a:t>growing sophistication of attacks</a:t>
            </a:r>
          </a:p>
          <a:p>
            <a:pPr eaLnBrk="1" hangingPunct="1"/>
            <a:r>
              <a:rPr lang="en-US" smtClean="0"/>
              <a:t>defense technologies struggling to cope</a:t>
            </a:r>
            <a:endParaRPr lang="en-AU"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smtClean="0"/>
              <a:t>Distributed Denial of Service Attacks (DDoS)</a:t>
            </a:r>
            <a:endParaRPr lang="en-AU" smtClean="0"/>
          </a:p>
        </p:txBody>
      </p:sp>
      <p:pic>
        <p:nvPicPr>
          <p:cNvPr id="77827" name="Picture 4" descr="Ch19. DDoS-1.pdf                                               002F6F4DMacintosh HD                   B83AE914:"/>
          <p:cNvPicPr>
            <a:picLocks noChangeAspect="1" noChangeArrowheads="1"/>
          </p:cNvPicPr>
          <p:nvPr/>
        </p:nvPicPr>
        <p:blipFill>
          <a:blip r:embed="rId3"/>
          <a:srcRect l="3580" t="4633" r="3580" b="9265"/>
          <a:stretch>
            <a:fillRect/>
          </a:stretch>
        </p:blipFill>
        <p:spPr bwMode="auto">
          <a:xfrm>
            <a:off x="1031875" y="1641475"/>
            <a:ext cx="6999288" cy="501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2438400" cy="6248400"/>
          </a:xfrm>
        </p:spPr>
        <p:txBody>
          <a:bodyPr/>
          <a:lstStyle/>
          <a:p>
            <a:pPr eaLnBrk="1" hangingPunct="1">
              <a:defRPr/>
            </a:pPr>
            <a:r>
              <a:rPr lang="en-US" dirty="0" smtClean="0">
                <a:ea typeface="+mj-ea"/>
              </a:rPr>
              <a:t>DDoS</a:t>
            </a:r>
            <a:br>
              <a:rPr lang="en-US" dirty="0" smtClean="0">
                <a:ea typeface="+mj-ea"/>
              </a:rPr>
            </a:br>
            <a:r>
              <a:rPr lang="en-US" dirty="0" smtClean="0">
                <a:ea typeface="+mj-ea"/>
              </a:rPr>
              <a:t>Flood Types</a:t>
            </a:r>
          </a:p>
        </p:txBody>
      </p:sp>
      <p:pic>
        <p:nvPicPr>
          <p:cNvPr id="79875" name="Picture 3"/>
          <p:cNvPicPr>
            <a:picLocks noChangeAspect="1"/>
          </p:cNvPicPr>
          <p:nvPr/>
        </p:nvPicPr>
        <p:blipFill>
          <a:blip r:embed="rId3"/>
          <a:srcRect/>
          <a:stretch>
            <a:fillRect/>
          </a:stretch>
        </p:blipFill>
        <p:spPr bwMode="auto">
          <a:xfrm>
            <a:off x="4191000" y="228600"/>
            <a:ext cx="4778375" cy="6456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28600" y="381000"/>
            <a:ext cx="8686800" cy="1139825"/>
          </a:xfrm>
        </p:spPr>
        <p:txBody>
          <a:bodyPr/>
          <a:lstStyle/>
          <a:p>
            <a:pPr eaLnBrk="1" hangingPunct="1"/>
            <a:r>
              <a:rPr lang="en-US" smtClean="0"/>
              <a:t>Constructing an Attack Network</a:t>
            </a:r>
            <a:endParaRPr lang="en-AU" smtClean="0"/>
          </a:p>
        </p:txBody>
      </p:sp>
      <p:sp>
        <p:nvSpPr>
          <p:cNvPr id="101379" name="Rectangle 3"/>
          <p:cNvSpPr>
            <a:spLocks noGrp="1" noChangeArrowheads="1"/>
          </p:cNvSpPr>
          <p:nvPr>
            <p:ph type="body" idx="1"/>
          </p:nvPr>
        </p:nvSpPr>
        <p:spPr>
          <a:xfrm>
            <a:off x="457200" y="1981200"/>
            <a:ext cx="8229600" cy="4149725"/>
          </a:xfrm>
        </p:spPr>
        <p:txBody>
          <a:bodyPr/>
          <a:lstStyle/>
          <a:p>
            <a:pPr marL="609600" indent="-609600" eaLnBrk="1" hangingPunct="1"/>
            <a:r>
              <a:rPr lang="en-AU" sz="2800" smtClean="0"/>
              <a:t>must infect large number of zombies</a:t>
            </a:r>
          </a:p>
          <a:p>
            <a:pPr marL="609600" indent="-609600" eaLnBrk="1" hangingPunct="1"/>
            <a:r>
              <a:rPr lang="en-AU" sz="2800" smtClean="0"/>
              <a:t>needs:</a:t>
            </a:r>
          </a:p>
          <a:p>
            <a:pPr marL="609600" indent="-609600" eaLnBrk="1" hangingPunct="1">
              <a:buFont typeface="Times" pitchFamily="-107" charset="0"/>
              <a:buAutoNum type="arabicPeriod"/>
            </a:pPr>
            <a:r>
              <a:rPr lang="en-AU" sz="2800" smtClean="0"/>
              <a:t>software to implement the DDoS attack</a:t>
            </a:r>
          </a:p>
          <a:p>
            <a:pPr marL="609600" indent="-609600" eaLnBrk="1" hangingPunct="1">
              <a:buFont typeface="Times" pitchFamily="-107" charset="0"/>
              <a:buAutoNum type="arabicPeriod"/>
            </a:pPr>
            <a:r>
              <a:rPr lang="en-US" sz="2800" smtClean="0"/>
              <a:t>an unpatched vulnerability on many systems</a:t>
            </a:r>
          </a:p>
          <a:p>
            <a:pPr marL="609600" indent="-609600" eaLnBrk="1" hangingPunct="1">
              <a:buFont typeface="Times" pitchFamily="-107" charset="0"/>
              <a:buAutoNum type="arabicPeriod"/>
            </a:pPr>
            <a:r>
              <a:rPr lang="en-US" sz="2800" smtClean="0"/>
              <a:t>scanning strategy to find vulnerable systems</a:t>
            </a:r>
          </a:p>
          <a:p>
            <a:pPr marL="990600" lvl="1" indent="-533400" eaLnBrk="1" hangingPunct="1"/>
            <a:r>
              <a:rPr lang="en-AU" sz="2400" smtClean="0"/>
              <a:t>random, hit-list, topological, local subnet</a:t>
            </a:r>
          </a:p>
          <a:p>
            <a:pPr marL="609600" indent="-609600" eaLnBrk="1" hangingPunct="1">
              <a:buFont typeface="Wingdings" pitchFamily="2" charset="2"/>
              <a:buNone/>
            </a:pPr>
            <a:endParaRPr lang="en-AU" sz="28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381000"/>
            <a:ext cx="8229600" cy="1139825"/>
          </a:xfrm>
        </p:spPr>
        <p:txBody>
          <a:bodyPr/>
          <a:lstStyle/>
          <a:p>
            <a:pPr eaLnBrk="1" hangingPunct="1"/>
            <a:r>
              <a:rPr lang="en-US" smtClean="0"/>
              <a:t>DDoS Countermeasures</a:t>
            </a:r>
            <a:endParaRPr lang="en-AU" smtClean="0"/>
          </a:p>
        </p:txBody>
      </p:sp>
      <p:sp>
        <p:nvSpPr>
          <p:cNvPr id="103427" name="Rectangle 3"/>
          <p:cNvSpPr>
            <a:spLocks noGrp="1" noChangeArrowheads="1"/>
          </p:cNvSpPr>
          <p:nvPr>
            <p:ph type="body" idx="1"/>
          </p:nvPr>
        </p:nvSpPr>
        <p:spPr>
          <a:xfrm>
            <a:off x="457200" y="1981200"/>
            <a:ext cx="8229600" cy="4149725"/>
          </a:xfrm>
        </p:spPr>
        <p:txBody>
          <a:bodyPr/>
          <a:lstStyle/>
          <a:p>
            <a:pPr marL="533400" indent="-533400" eaLnBrk="1" hangingPunct="1">
              <a:lnSpc>
                <a:spcPct val="90000"/>
              </a:lnSpc>
            </a:pPr>
            <a:r>
              <a:rPr lang="en-AU" smtClean="0"/>
              <a:t>three broad lines of </a:t>
            </a:r>
            <a:r>
              <a:rPr lang="en-US" smtClean="0"/>
              <a:t>defense</a:t>
            </a:r>
            <a:r>
              <a:rPr lang="en-AU" smtClean="0"/>
              <a:t>:</a:t>
            </a:r>
          </a:p>
          <a:p>
            <a:pPr marL="914400" lvl="1" indent="-457200" eaLnBrk="1" hangingPunct="1">
              <a:lnSpc>
                <a:spcPct val="90000"/>
              </a:lnSpc>
              <a:buFont typeface="Times" pitchFamily="-107" charset="0"/>
              <a:buAutoNum type="arabicPeriod"/>
            </a:pPr>
            <a:r>
              <a:rPr lang="en-US" smtClean="0"/>
              <a:t>attack prevention &amp; preemption (before)</a:t>
            </a:r>
          </a:p>
          <a:p>
            <a:pPr marL="914400" lvl="1" indent="-457200" eaLnBrk="1" hangingPunct="1">
              <a:lnSpc>
                <a:spcPct val="90000"/>
              </a:lnSpc>
              <a:buFont typeface="Times" pitchFamily="-107" charset="0"/>
              <a:buAutoNum type="arabicPeriod"/>
            </a:pPr>
            <a:r>
              <a:rPr lang="en-US" smtClean="0"/>
              <a:t>attack detection &amp; filtering (during)</a:t>
            </a:r>
          </a:p>
          <a:p>
            <a:pPr marL="914400" lvl="1" indent="-457200" eaLnBrk="1" hangingPunct="1">
              <a:lnSpc>
                <a:spcPct val="90000"/>
              </a:lnSpc>
              <a:buFont typeface="Times" pitchFamily="-107" charset="0"/>
              <a:buAutoNum type="arabicPeriod"/>
            </a:pPr>
            <a:r>
              <a:rPr lang="en-US" smtClean="0"/>
              <a:t>attack source traceback &amp; ident (after)</a:t>
            </a:r>
          </a:p>
          <a:p>
            <a:pPr marL="533400" indent="-533400" eaLnBrk="1" hangingPunct="1">
              <a:lnSpc>
                <a:spcPct val="90000"/>
              </a:lnSpc>
            </a:pPr>
            <a:r>
              <a:rPr lang="en-US" smtClean="0"/>
              <a:t>huge range of attack possibilities</a:t>
            </a:r>
          </a:p>
          <a:p>
            <a:pPr marL="533400" indent="-533400" eaLnBrk="1" hangingPunct="1">
              <a:lnSpc>
                <a:spcPct val="90000"/>
              </a:lnSpc>
            </a:pPr>
            <a:r>
              <a:rPr lang="en-US" smtClean="0"/>
              <a:t>hence evolving countermeasures</a:t>
            </a:r>
          </a:p>
          <a:p>
            <a:pPr marL="533400" indent="-533400" eaLnBrk="1" hangingPunct="1">
              <a:lnSpc>
                <a:spcPct val="90000"/>
              </a:lnSpc>
            </a:pPr>
            <a:endParaRPr lang="en-US" sz="2800" smtClean="0"/>
          </a:p>
          <a:p>
            <a:pPr marL="533400" indent="-533400" eaLnBrk="1" hangingPunct="1">
              <a:lnSpc>
                <a:spcPct val="90000"/>
              </a:lnSpc>
            </a:pPr>
            <a:endParaRPr lang="en-US" sz="2800" smtClean="0"/>
          </a:p>
          <a:p>
            <a:pPr marL="533400" indent="-533400" eaLnBrk="1" hangingPunct="1">
              <a:lnSpc>
                <a:spcPct val="90000"/>
              </a:lnSpc>
            </a:pPr>
            <a:endParaRPr lang="en-AU" sz="2800" smtClean="0"/>
          </a:p>
          <a:p>
            <a:pPr marL="533400" indent="-533400" eaLnBrk="1" hangingPunct="1">
              <a:lnSpc>
                <a:spcPct val="90000"/>
              </a:lnSpc>
            </a:pPr>
            <a:endParaRPr lang="en-AU" sz="28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smtClean="0"/>
              <a:t>have considered:</a:t>
            </a:r>
          </a:p>
          <a:p>
            <a:pPr lvl="1" eaLnBrk="1" hangingPunct="1"/>
            <a:r>
              <a:rPr lang="en-US" smtClean="0"/>
              <a:t>various malicious programs</a:t>
            </a:r>
          </a:p>
          <a:p>
            <a:pPr lvl="1" eaLnBrk="1" hangingPunct="1"/>
            <a:r>
              <a:rPr lang="en-US" smtClean="0"/>
              <a:t>trapdoor, logic bomb, trojan horse, zombie</a:t>
            </a:r>
          </a:p>
          <a:p>
            <a:pPr lvl="1" eaLnBrk="1" hangingPunct="1"/>
            <a:r>
              <a:rPr lang="en-US" smtClean="0"/>
              <a:t>viruses</a:t>
            </a:r>
          </a:p>
          <a:p>
            <a:pPr lvl="1" eaLnBrk="1" hangingPunct="1"/>
            <a:r>
              <a:rPr lang="en-US" smtClean="0"/>
              <a:t>worms</a:t>
            </a:r>
          </a:p>
          <a:p>
            <a:pPr lvl="1" eaLnBrk="1" hangingPunct="1"/>
            <a:r>
              <a:rPr lang="en-US" smtClean="0"/>
              <a:t>distributed denial of service attacks</a:t>
            </a:r>
          </a:p>
          <a:p>
            <a:pPr lvl="1" eaLnBrk="1" hangingPunct="1"/>
            <a:endParaRPr lang="en-AU"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Backdoor or Trapdoor</a:t>
            </a:r>
            <a:endParaRPr lang="en-AU" smtClean="0"/>
          </a:p>
        </p:txBody>
      </p:sp>
      <p:sp>
        <p:nvSpPr>
          <p:cNvPr id="49155" name="Rectangle 3"/>
          <p:cNvSpPr>
            <a:spLocks noGrp="1" noChangeArrowheads="1"/>
          </p:cNvSpPr>
          <p:nvPr>
            <p:ph type="body" idx="1"/>
          </p:nvPr>
        </p:nvSpPr>
        <p:spPr/>
        <p:txBody>
          <a:bodyPr/>
          <a:lstStyle/>
          <a:p>
            <a:pPr eaLnBrk="1" hangingPunct="1">
              <a:lnSpc>
                <a:spcPct val="90000"/>
              </a:lnSpc>
            </a:pPr>
            <a:r>
              <a:rPr lang="en-US" smtClean="0"/>
              <a:t>secret entry point into a program</a:t>
            </a:r>
          </a:p>
          <a:p>
            <a:pPr eaLnBrk="1" hangingPunct="1">
              <a:lnSpc>
                <a:spcPct val="90000"/>
              </a:lnSpc>
            </a:pPr>
            <a:r>
              <a:rPr lang="en-US" smtClean="0"/>
              <a:t>allows those who know access bypassing usual security procedures</a:t>
            </a:r>
          </a:p>
          <a:p>
            <a:pPr eaLnBrk="1" hangingPunct="1">
              <a:lnSpc>
                <a:spcPct val="90000"/>
              </a:lnSpc>
            </a:pPr>
            <a:r>
              <a:rPr lang="en-US" smtClean="0"/>
              <a:t>have been commonly used by developers</a:t>
            </a:r>
          </a:p>
          <a:p>
            <a:pPr eaLnBrk="1" hangingPunct="1">
              <a:lnSpc>
                <a:spcPct val="90000"/>
              </a:lnSpc>
            </a:pPr>
            <a:r>
              <a:rPr lang="en-US" smtClean="0"/>
              <a:t>a threat when left in production programs allowing exploited by attackers</a:t>
            </a:r>
          </a:p>
          <a:p>
            <a:pPr eaLnBrk="1" hangingPunct="1">
              <a:lnSpc>
                <a:spcPct val="90000"/>
              </a:lnSpc>
            </a:pPr>
            <a:r>
              <a:rPr lang="en-US" smtClean="0"/>
              <a:t>very hard to block in O/S</a:t>
            </a:r>
          </a:p>
          <a:p>
            <a:pPr eaLnBrk="1" hangingPunct="1">
              <a:lnSpc>
                <a:spcPct val="90000"/>
              </a:lnSpc>
            </a:pPr>
            <a:r>
              <a:rPr lang="en-US" smtClean="0"/>
              <a:t>requires good s/w development &amp; update</a:t>
            </a:r>
            <a:endParaRPr lang="en-AU"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Logic Bomb</a:t>
            </a:r>
            <a:endParaRPr lang="en-AU" smtClean="0"/>
          </a:p>
        </p:txBody>
      </p:sp>
      <p:sp>
        <p:nvSpPr>
          <p:cNvPr id="50179" name="Rectangle 3"/>
          <p:cNvSpPr>
            <a:spLocks noGrp="1" noChangeArrowheads="1"/>
          </p:cNvSpPr>
          <p:nvPr>
            <p:ph type="body" idx="1"/>
          </p:nvPr>
        </p:nvSpPr>
        <p:spPr/>
        <p:txBody>
          <a:bodyPr/>
          <a:lstStyle/>
          <a:p>
            <a:pPr eaLnBrk="1" hangingPunct="1"/>
            <a:r>
              <a:rPr lang="en-US" smtClean="0"/>
              <a:t>one of oldest types of malicious software</a:t>
            </a:r>
          </a:p>
          <a:p>
            <a:pPr eaLnBrk="1" hangingPunct="1"/>
            <a:r>
              <a:rPr lang="en-US" smtClean="0"/>
              <a:t>code embedded in legitimate program</a:t>
            </a:r>
          </a:p>
          <a:p>
            <a:pPr eaLnBrk="1" hangingPunct="1"/>
            <a:r>
              <a:rPr lang="en-US" smtClean="0"/>
              <a:t>activated when specified conditions met</a:t>
            </a:r>
          </a:p>
          <a:p>
            <a:pPr lvl="1" eaLnBrk="1" hangingPunct="1"/>
            <a:r>
              <a:rPr lang="en-US" smtClean="0"/>
              <a:t>eg presence/absence of some file</a:t>
            </a:r>
          </a:p>
          <a:p>
            <a:pPr lvl="1" eaLnBrk="1" hangingPunct="1"/>
            <a:r>
              <a:rPr lang="en-US" smtClean="0"/>
              <a:t>particular date/time</a:t>
            </a:r>
          </a:p>
          <a:p>
            <a:pPr lvl="1" eaLnBrk="1" hangingPunct="1"/>
            <a:r>
              <a:rPr lang="en-US" smtClean="0"/>
              <a:t>particular user</a:t>
            </a:r>
          </a:p>
          <a:p>
            <a:pPr eaLnBrk="1" hangingPunct="1"/>
            <a:r>
              <a:rPr lang="en-US" smtClean="0"/>
              <a:t>when triggered typically damage system</a:t>
            </a:r>
          </a:p>
          <a:p>
            <a:pPr lvl="1" eaLnBrk="1" hangingPunct="1"/>
            <a:r>
              <a:rPr lang="en-US" smtClean="0"/>
              <a:t>modify/delete files/disks, halt machine, etc</a:t>
            </a:r>
            <a:endParaRPr lang="en-AU"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Trojan Horse</a:t>
            </a:r>
            <a:endParaRPr lang="en-AU" smtClean="0"/>
          </a:p>
        </p:txBody>
      </p:sp>
      <p:sp>
        <p:nvSpPr>
          <p:cNvPr id="51203" name="Rectangle 3"/>
          <p:cNvSpPr>
            <a:spLocks noGrp="1" noChangeArrowheads="1"/>
          </p:cNvSpPr>
          <p:nvPr>
            <p:ph type="body" idx="1"/>
          </p:nvPr>
        </p:nvSpPr>
        <p:spPr/>
        <p:txBody>
          <a:bodyPr/>
          <a:lstStyle/>
          <a:p>
            <a:pPr eaLnBrk="1" hangingPunct="1">
              <a:lnSpc>
                <a:spcPct val="90000"/>
              </a:lnSpc>
            </a:pPr>
            <a:r>
              <a:rPr lang="en-AU" sz="2800" smtClean="0"/>
              <a:t>program with hidden side-effects </a:t>
            </a:r>
          </a:p>
          <a:p>
            <a:pPr eaLnBrk="1" hangingPunct="1">
              <a:lnSpc>
                <a:spcPct val="90000"/>
              </a:lnSpc>
            </a:pPr>
            <a:r>
              <a:rPr lang="en-AU" sz="2800" smtClean="0"/>
              <a:t>which is usually superficially attractive</a:t>
            </a:r>
          </a:p>
          <a:p>
            <a:pPr lvl="1" eaLnBrk="1" hangingPunct="1">
              <a:lnSpc>
                <a:spcPct val="90000"/>
              </a:lnSpc>
            </a:pPr>
            <a:r>
              <a:rPr lang="en-AU" sz="2400" smtClean="0"/>
              <a:t>eg game, s/w upgrade etc </a:t>
            </a:r>
          </a:p>
          <a:p>
            <a:pPr eaLnBrk="1" hangingPunct="1">
              <a:lnSpc>
                <a:spcPct val="90000"/>
              </a:lnSpc>
            </a:pPr>
            <a:r>
              <a:rPr lang="en-AU" sz="2800" smtClean="0"/>
              <a:t>when run performs some additional tasks</a:t>
            </a:r>
          </a:p>
          <a:p>
            <a:pPr lvl="1" eaLnBrk="1" hangingPunct="1">
              <a:lnSpc>
                <a:spcPct val="90000"/>
              </a:lnSpc>
            </a:pPr>
            <a:r>
              <a:rPr lang="en-US" sz="2400" smtClean="0"/>
              <a:t>allows attacker to indirectly gain access they do not have directly</a:t>
            </a:r>
            <a:endParaRPr lang="en-AU" sz="2400" smtClean="0"/>
          </a:p>
          <a:p>
            <a:pPr eaLnBrk="1" hangingPunct="1">
              <a:lnSpc>
                <a:spcPct val="90000"/>
              </a:lnSpc>
            </a:pPr>
            <a:r>
              <a:rPr lang="en-AU" sz="2800" smtClean="0"/>
              <a:t>often used to propagate a virus/worm or install a backdoor</a:t>
            </a:r>
          </a:p>
          <a:p>
            <a:pPr eaLnBrk="1" hangingPunct="1">
              <a:lnSpc>
                <a:spcPct val="90000"/>
              </a:lnSpc>
            </a:pPr>
            <a:r>
              <a:rPr lang="en-US" sz="2800" smtClean="0"/>
              <a:t>or simply to destroy data</a:t>
            </a:r>
            <a:endParaRPr lang="en-AU" sz="2800" smtClean="0"/>
          </a:p>
          <a:p>
            <a:pPr eaLnBrk="1" hangingPunct="1">
              <a:lnSpc>
                <a:spcPct val="90000"/>
              </a:lnSpc>
            </a:pPr>
            <a:endParaRPr lang="en-AU" sz="28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Mobile Code</a:t>
            </a:r>
          </a:p>
        </p:txBody>
      </p:sp>
      <p:sp>
        <p:nvSpPr>
          <p:cNvPr id="3" name="Content Placeholder 2"/>
          <p:cNvSpPr>
            <a:spLocks noGrp="1"/>
          </p:cNvSpPr>
          <p:nvPr>
            <p:ph idx="1"/>
          </p:nvPr>
        </p:nvSpPr>
        <p:spPr/>
        <p:txBody>
          <a:bodyPr/>
          <a:lstStyle/>
          <a:p>
            <a:pPr eaLnBrk="1" hangingPunct="1">
              <a:buFont typeface="Wingdings" pitchFamily="-107" charset="2"/>
              <a:buChar char="Ø"/>
              <a:defRPr/>
            </a:pPr>
            <a:r>
              <a:rPr lang="en-US" dirty="0" smtClean="0">
                <a:ea typeface="+mn-ea"/>
              </a:rPr>
              <a:t>program/script/macro that runs unchanged</a:t>
            </a:r>
          </a:p>
          <a:p>
            <a:pPr lvl="1" eaLnBrk="1" hangingPunct="1">
              <a:buFont typeface="Wingdings" pitchFamily="-107" charset="2"/>
              <a:buChar char="l"/>
              <a:defRPr/>
            </a:pPr>
            <a:r>
              <a:rPr lang="en-US" dirty="0" smtClean="0"/>
              <a:t>on </a:t>
            </a:r>
            <a:r>
              <a:rPr lang="en-US" kern="1200" dirty="0" smtClean="0">
                <a:ea typeface="+mn-ea"/>
                <a:cs typeface="+mn-cs"/>
              </a:rPr>
              <a:t>heterogeneous collection of platforms</a:t>
            </a:r>
          </a:p>
          <a:p>
            <a:pPr lvl="1" eaLnBrk="1" hangingPunct="1">
              <a:buFont typeface="Wingdings" pitchFamily="-107" charset="2"/>
              <a:buChar char="l"/>
              <a:defRPr/>
            </a:pPr>
            <a:r>
              <a:rPr lang="en-US" kern="1200" dirty="0" smtClean="0">
                <a:ea typeface="+mn-ea"/>
                <a:cs typeface="+mn-cs"/>
              </a:rPr>
              <a:t>on large homogeneous collection </a:t>
            </a:r>
            <a:r>
              <a:rPr lang="en-US" kern="1200" dirty="0" smtClean="0"/>
              <a:t>(Windows)</a:t>
            </a:r>
          </a:p>
          <a:p>
            <a:pPr eaLnBrk="1" hangingPunct="1">
              <a:buFont typeface="Wingdings" pitchFamily="-107" charset="2"/>
              <a:buChar char="Ø"/>
              <a:defRPr/>
            </a:pPr>
            <a:r>
              <a:rPr lang="en-US" kern="1200" dirty="0" smtClean="0">
                <a:ea typeface="+mn-ea"/>
              </a:rPr>
              <a:t>transmitted from remote system to local system &amp; then executed on local system</a:t>
            </a:r>
          </a:p>
          <a:p>
            <a:pPr eaLnBrk="1" hangingPunct="1">
              <a:buFont typeface="Wingdings" pitchFamily="-107" charset="2"/>
              <a:buChar char="Ø"/>
              <a:defRPr/>
            </a:pPr>
            <a:r>
              <a:rPr lang="en-US" kern="1200" dirty="0" smtClean="0">
                <a:ea typeface="+mn-ea"/>
              </a:rPr>
              <a:t>often to inject virus, worm, or Trojan horse</a:t>
            </a:r>
          </a:p>
          <a:p>
            <a:pPr eaLnBrk="1" hangingPunct="1">
              <a:buFont typeface="Wingdings" pitchFamily="-107" charset="2"/>
              <a:buChar char="Ø"/>
              <a:defRPr/>
            </a:pPr>
            <a:r>
              <a:rPr lang="en-US" kern="1200" dirty="0" smtClean="0">
                <a:ea typeface="+mn-ea"/>
              </a:rPr>
              <a:t>or to perform own exploits</a:t>
            </a:r>
          </a:p>
          <a:p>
            <a:pPr lvl="1" eaLnBrk="1" hangingPunct="1">
              <a:buFont typeface="Wingdings" pitchFamily="-107" charset="2"/>
              <a:buChar char="l"/>
              <a:defRPr/>
            </a:pPr>
            <a:r>
              <a:rPr lang="en-US" kern="1200" dirty="0" smtClean="0"/>
              <a:t>unauthorized data access, root compromise</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Multiple-Threat Malware</a:t>
            </a:r>
          </a:p>
        </p:txBody>
      </p:sp>
      <p:sp>
        <p:nvSpPr>
          <p:cNvPr id="3" name="Content Placeholder 2"/>
          <p:cNvSpPr>
            <a:spLocks noGrp="1"/>
          </p:cNvSpPr>
          <p:nvPr>
            <p:ph idx="1"/>
          </p:nvPr>
        </p:nvSpPr>
        <p:spPr>
          <a:xfrm>
            <a:off x="457200" y="1371600"/>
            <a:ext cx="8229600" cy="4876800"/>
          </a:xfrm>
        </p:spPr>
        <p:txBody>
          <a:bodyPr/>
          <a:lstStyle/>
          <a:p>
            <a:pPr eaLnBrk="1" hangingPunct="1">
              <a:buFont typeface="Wingdings" pitchFamily="-107" charset="2"/>
              <a:buChar char="Ø"/>
              <a:defRPr/>
            </a:pPr>
            <a:r>
              <a:rPr lang="en-US" kern="1200" dirty="0" smtClean="0">
                <a:ea typeface="+mn-ea"/>
              </a:rPr>
              <a:t>malware may operate in multiple ways</a:t>
            </a:r>
          </a:p>
          <a:p>
            <a:pPr eaLnBrk="1" hangingPunct="1">
              <a:buFont typeface="Wingdings" pitchFamily="-107" charset="2"/>
              <a:buChar char="Ø"/>
              <a:defRPr/>
            </a:pPr>
            <a:r>
              <a:rPr lang="en-US" b="1" kern="1200" dirty="0" smtClean="0">
                <a:ea typeface="+mn-ea"/>
              </a:rPr>
              <a:t>multipartite </a:t>
            </a:r>
            <a:r>
              <a:rPr lang="en-US" kern="1200" dirty="0" smtClean="0">
                <a:ea typeface="+mn-ea"/>
              </a:rPr>
              <a:t>virus infects in multiple ways</a:t>
            </a:r>
          </a:p>
          <a:p>
            <a:pPr lvl="1" eaLnBrk="1" hangingPunct="1">
              <a:buFont typeface="Wingdings" pitchFamily="-107" charset="2"/>
              <a:buChar char="l"/>
              <a:defRPr/>
            </a:pPr>
            <a:r>
              <a:rPr lang="en-US" kern="1200" dirty="0" err="1" smtClean="0">
                <a:ea typeface="+mn-ea"/>
                <a:cs typeface="+mn-cs"/>
              </a:rPr>
              <a:t>eg</a:t>
            </a:r>
            <a:r>
              <a:rPr lang="en-US" kern="1200" dirty="0" smtClean="0">
                <a:ea typeface="+mn-ea"/>
                <a:cs typeface="+mn-cs"/>
              </a:rPr>
              <a:t>. multiple file types</a:t>
            </a:r>
          </a:p>
          <a:p>
            <a:pPr eaLnBrk="1" hangingPunct="1">
              <a:buFont typeface="Wingdings" pitchFamily="-107" charset="2"/>
              <a:buChar char="Ø"/>
              <a:defRPr/>
            </a:pPr>
            <a:r>
              <a:rPr lang="en-US" b="1" kern="1200" dirty="0" smtClean="0">
                <a:ea typeface="+mn-ea"/>
              </a:rPr>
              <a:t>blended </a:t>
            </a:r>
            <a:r>
              <a:rPr lang="en-US" kern="1200" dirty="0" smtClean="0">
                <a:ea typeface="+mn-ea"/>
              </a:rPr>
              <a:t>attack uses multiple methods of infection or transmission</a:t>
            </a:r>
          </a:p>
          <a:p>
            <a:pPr lvl="1" eaLnBrk="1" hangingPunct="1">
              <a:buFont typeface="Wingdings" pitchFamily="-107" charset="2"/>
              <a:buChar char="l"/>
              <a:defRPr/>
            </a:pPr>
            <a:r>
              <a:rPr lang="en-US" kern="1200" dirty="0" smtClean="0">
                <a:ea typeface="+mn-ea"/>
                <a:cs typeface="+mn-cs"/>
              </a:rPr>
              <a:t>to maximize speed of contagion and severity</a:t>
            </a:r>
          </a:p>
          <a:p>
            <a:pPr lvl="1" eaLnBrk="1" hangingPunct="1">
              <a:buFont typeface="Wingdings" pitchFamily="-107" charset="2"/>
              <a:buChar char="l"/>
              <a:defRPr/>
            </a:pPr>
            <a:r>
              <a:rPr lang="en-US" kern="1200" dirty="0" smtClean="0">
                <a:ea typeface="+mn-ea"/>
                <a:cs typeface="+mn-cs"/>
              </a:rPr>
              <a:t>may </a:t>
            </a:r>
            <a:r>
              <a:rPr lang="en-US" kern="1200" dirty="0" smtClean="0"/>
              <a:t>include multiple types of malware</a:t>
            </a:r>
          </a:p>
          <a:p>
            <a:pPr lvl="1" eaLnBrk="1" hangingPunct="1">
              <a:buFont typeface="Wingdings" pitchFamily="-107" charset="2"/>
              <a:buChar char="l"/>
              <a:defRPr/>
            </a:pPr>
            <a:r>
              <a:rPr lang="en-US" kern="1200" dirty="0" err="1" smtClean="0"/>
              <a:t>eg</a:t>
            </a:r>
            <a:r>
              <a:rPr lang="en-US" kern="1200" dirty="0" smtClean="0"/>
              <a:t>. </a:t>
            </a:r>
            <a:r>
              <a:rPr lang="en-US" kern="1200" dirty="0" err="1" smtClean="0"/>
              <a:t>Nimda</a:t>
            </a:r>
            <a:r>
              <a:rPr lang="en-US" kern="1200" dirty="0" smtClean="0"/>
              <a:t> has worm, virus, mobile code</a:t>
            </a:r>
          </a:p>
          <a:p>
            <a:pPr lvl="1" eaLnBrk="1" hangingPunct="1">
              <a:buFont typeface="Wingdings" pitchFamily="-107" charset="2"/>
              <a:buChar char="l"/>
              <a:defRPr/>
            </a:pPr>
            <a:r>
              <a:rPr lang="en-US" kern="1200" dirty="0" smtClean="0"/>
              <a:t>can also use IM &amp; P2P</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152400"/>
            <a:ext cx="8229600" cy="1139825"/>
          </a:xfrm>
        </p:spPr>
        <p:txBody>
          <a:bodyPr/>
          <a:lstStyle/>
          <a:p>
            <a:pPr eaLnBrk="1" hangingPunct="1">
              <a:defRPr/>
            </a:pPr>
            <a:r>
              <a:rPr lang="en-US">
                <a:ea typeface="+mj-ea"/>
              </a:rPr>
              <a:t>Viruses</a:t>
            </a:r>
          </a:p>
        </p:txBody>
      </p:sp>
      <p:sp>
        <p:nvSpPr>
          <p:cNvPr id="210947" name="Rectangle 3"/>
          <p:cNvSpPr>
            <a:spLocks noGrp="1" noChangeArrowheads="1"/>
          </p:cNvSpPr>
          <p:nvPr>
            <p:ph type="body" idx="1"/>
          </p:nvPr>
        </p:nvSpPr>
        <p:spPr>
          <a:xfrm>
            <a:off x="457200" y="1447800"/>
            <a:ext cx="8229600" cy="4876800"/>
          </a:xfrm>
        </p:spPr>
        <p:txBody>
          <a:bodyPr/>
          <a:lstStyle/>
          <a:p>
            <a:pPr eaLnBrk="1" hangingPunct="1">
              <a:buFont typeface="Wingdings" pitchFamily="-107" charset="2"/>
              <a:buChar char="Ø"/>
              <a:defRPr/>
            </a:pPr>
            <a:r>
              <a:rPr lang="en-US" sz="2800">
                <a:ea typeface="+mn-ea"/>
              </a:rPr>
              <a:t>piece of software that infects programs</a:t>
            </a:r>
          </a:p>
          <a:p>
            <a:pPr lvl="1" eaLnBrk="1" hangingPunct="1">
              <a:buFont typeface="Wingdings" pitchFamily="-107" charset="2"/>
              <a:buChar char="l"/>
              <a:defRPr/>
            </a:pPr>
            <a:r>
              <a:rPr lang="en-US" sz="2400"/>
              <a:t>modifying them to include a copy of the virus</a:t>
            </a:r>
          </a:p>
          <a:p>
            <a:pPr lvl="1" eaLnBrk="1" hangingPunct="1">
              <a:buFont typeface="Wingdings" pitchFamily="-107" charset="2"/>
              <a:buChar char="l"/>
              <a:defRPr/>
            </a:pPr>
            <a:r>
              <a:rPr lang="en-US" sz="2400"/>
              <a:t>so it executes secretly when host program is run</a:t>
            </a:r>
          </a:p>
          <a:p>
            <a:pPr eaLnBrk="1" hangingPunct="1">
              <a:buFont typeface="Wingdings" pitchFamily="-107" charset="2"/>
              <a:buChar char="Ø"/>
              <a:defRPr/>
            </a:pPr>
            <a:r>
              <a:rPr lang="en-US" sz="2800">
                <a:ea typeface="+mn-ea"/>
              </a:rPr>
              <a:t>specific to operating system and hardware</a:t>
            </a:r>
          </a:p>
          <a:p>
            <a:pPr lvl="1" eaLnBrk="1" hangingPunct="1">
              <a:buFont typeface="Wingdings" pitchFamily="-107" charset="2"/>
              <a:buChar char="l"/>
              <a:defRPr/>
            </a:pPr>
            <a:r>
              <a:rPr lang="en-US" sz="2400"/>
              <a:t>taking advantage of their details and weaknesses</a:t>
            </a:r>
          </a:p>
          <a:p>
            <a:pPr eaLnBrk="1" hangingPunct="1">
              <a:buFont typeface="Wingdings" pitchFamily="-107" charset="2"/>
              <a:buChar char="Ø"/>
              <a:defRPr/>
            </a:pPr>
            <a:r>
              <a:rPr lang="en-US" sz="2800">
                <a:ea typeface="+mn-ea"/>
              </a:rPr>
              <a:t>a typical virus goes through phases of:</a:t>
            </a:r>
          </a:p>
          <a:p>
            <a:pPr lvl="1" eaLnBrk="1" hangingPunct="1">
              <a:buFont typeface="Wingdings" pitchFamily="-107" charset="2"/>
              <a:buChar char="l"/>
              <a:defRPr/>
            </a:pPr>
            <a:r>
              <a:rPr lang="en-US" sz="2400"/>
              <a:t>dormant</a:t>
            </a:r>
          </a:p>
          <a:p>
            <a:pPr lvl="1" eaLnBrk="1" hangingPunct="1">
              <a:buFont typeface="Wingdings" pitchFamily="-107" charset="2"/>
              <a:buChar char="l"/>
              <a:defRPr/>
            </a:pPr>
            <a:r>
              <a:rPr lang="en-US" sz="2400"/>
              <a:t>propagation</a:t>
            </a:r>
          </a:p>
          <a:p>
            <a:pPr lvl="1" eaLnBrk="1" hangingPunct="1">
              <a:buFont typeface="Wingdings" pitchFamily="-107" charset="2"/>
              <a:buChar char="l"/>
              <a:defRPr/>
            </a:pPr>
            <a:r>
              <a:rPr lang="en-US" sz="2400"/>
              <a:t>triggering</a:t>
            </a:r>
          </a:p>
          <a:p>
            <a:pPr lvl="1" eaLnBrk="1" hangingPunct="1">
              <a:buFont typeface="Wingdings" pitchFamily="-107" charset="2"/>
              <a:buChar char="l"/>
              <a:defRPr/>
            </a:pPr>
            <a:r>
              <a:rPr lang="en-US" sz="2400"/>
              <a:t>execution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2014</TotalTime>
  <Words>8422</Words>
  <Application>Microsoft Macintosh PowerPoint</Application>
  <PresentationFormat>On-screen Show (4:3)</PresentationFormat>
  <Paragraphs>395</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ＭＳ Ｐゴシック</vt:lpstr>
      <vt:lpstr>Times</vt:lpstr>
      <vt:lpstr>Times New Roman</vt:lpstr>
      <vt:lpstr>Wingdings</vt:lpstr>
      <vt:lpstr>Arial</vt:lpstr>
      <vt:lpstr>ch01</vt:lpstr>
      <vt:lpstr>Malicious Software</vt:lpstr>
      <vt:lpstr>Viruses and Other Malicious Content</vt:lpstr>
      <vt:lpstr>Malicious Software</vt:lpstr>
      <vt:lpstr>Backdoor or Trapdoor</vt:lpstr>
      <vt:lpstr>Logic Bomb</vt:lpstr>
      <vt:lpstr>Trojan Horse</vt:lpstr>
      <vt:lpstr>Mobile Code</vt:lpstr>
      <vt:lpstr>Multiple-Threat Malware</vt:lpstr>
      <vt:lpstr>Viruses</vt:lpstr>
      <vt:lpstr>Virus Structure</vt:lpstr>
      <vt:lpstr>Virus Structure</vt:lpstr>
      <vt:lpstr>Compression Virus</vt:lpstr>
      <vt:lpstr>Virus Classification</vt:lpstr>
      <vt:lpstr>Macro Virus</vt:lpstr>
      <vt:lpstr>E-Mail Viruses</vt:lpstr>
      <vt:lpstr>Virus Countermeasures</vt:lpstr>
      <vt:lpstr>Anti-Virus Evolution</vt:lpstr>
      <vt:lpstr>Generic Decryption</vt:lpstr>
      <vt:lpstr>Digital Immune System</vt:lpstr>
      <vt:lpstr>Behavior-Blocking Software</vt:lpstr>
      <vt:lpstr>Worms</vt:lpstr>
      <vt:lpstr>Morris Worm</vt:lpstr>
      <vt:lpstr>Worm Propagation Model</vt:lpstr>
      <vt:lpstr>Recent Worm Attacks</vt:lpstr>
      <vt:lpstr>Worm Technology</vt:lpstr>
      <vt:lpstr>Mobile Phone Worms </vt:lpstr>
      <vt:lpstr>Worm Countermeasures</vt:lpstr>
      <vt:lpstr>Proactive Worm Containment</vt:lpstr>
      <vt:lpstr>Network Based Worm Defense</vt:lpstr>
      <vt:lpstr>Distributed Denial of Service Attacks (DDoS)</vt:lpstr>
      <vt:lpstr>Distributed Denial of Service Attacks (DDoS)</vt:lpstr>
      <vt:lpstr>DDoS Flood Types</vt:lpstr>
      <vt:lpstr>Constructing an Attack Network</vt:lpstr>
      <vt:lpstr>DDoS Countermeasures</vt:lpstr>
      <vt:lpstr>Summary</vt:lpstr>
    </vt:vector>
  </TitlesOfParts>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Malicious Software</dc:title>
  <dc:creator>Fredrick Mtenzi</dc:creator>
  <cp:lastModifiedBy>Bojan</cp:lastModifiedBy>
  <cp:revision>40</cp:revision>
  <dcterms:created xsi:type="dcterms:W3CDTF">2009-10-22T00:50:51Z</dcterms:created>
  <dcterms:modified xsi:type="dcterms:W3CDTF">2019-03-27T15:00:36Z</dcterms:modified>
</cp:coreProperties>
</file>