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7"/>
  </p:notesMasterIdLst>
  <p:handoutMasterIdLst>
    <p:handoutMasterId r:id="rId48"/>
  </p:handoutMasterIdLst>
  <p:sldIdLst>
    <p:sldId id="312" r:id="rId2"/>
    <p:sldId id="313" r:id="rId3"/>
    <p:sldId id="346" r:id="rId4"/>
    <p:sldId id="347" r:id="rId5"/>
    <p:sldId id="348" r:id="rId6"/>
    <p:sldId id="369" r:id="rId7"/>
    <p:sldId id="370" r:id="rId8"/>
    <p:sldId id="372" r:id="rId9"/>
    <p:sldId id="371" r:id="rId10"/>
    <p:sldId id="367" r:id="rId11"/>
    <p:sldId id="368" r:id="rId12"/>
    <p:sldId id="349" r:id="rId13"/>
    <p:sldId id="351" r:id="rId14"/>
    <p:sldId id="352" r:id="rId15"/>
    <p:sldId id="353" r:id="rId16"/>
    <p:sldId id="354" r:id="rId17"/>
    <p:sldId id="373" r:id="rId18"/>
    <p:sldId id="374" r:id="rId19"/>
    <p:sldId id="316" r:id="rId20"/>
    <p:sldId id="317" r:id="rId21"/>
    <p:sldId id="360" r:id="rId22"/>
    <p:sldId id="333" r:id="rId23"/>
    <p:sldId id="335" r:id="rId24"/>
    <p:sldId id="336" r:id="rId25"/>
    <p:sldId id="337" r:id="rId26"/>
    <p:sldId id="338" r:id="rId27"/>
    <p:sldId id="339" r:id="rId28"/>
    <p:sldId id="340" r:id="rId29"/>
    <p:sldId id="341" r:id="rId30"/>
    <p:sldId id="342" r:id="rId31"/>
    <p:sldId id="343" r:id="rId32"/>
    <p:sldId id="345" r:id="rId33"/>
    <p:sldId id="318" r:id="rId34"/>
    <p:sldId id="320" r:id="rId35"/>
    <p:sldId id="321" r:id="rId36"/>
    <p:sldId id="325" r:id="rId37"/>
    <p:sldId id="375" r:id="rId38"/>
    <p:sldId id="327" r:id="rId39"/>
    <p:sldId id="328" r:id="rId40"/>
    <p:sldId id="329" r:id="rId41"/>
    <p:sldId id="330" r:id="rId42"/>
    <p:sldId id="364" r:id="rId43"/>
    <p:sldId id="366" r:id="rId44"/>
    <p:sldId id="376" r:id="rId45"/>
    <p:sldId id="358" r:id="rId46"/>
  </p:sldIdLst>
  <p:sldSz cx="9144000" cy="6858000" type="screen4x3"/>
  <p:notesSz cx="6858000" cy="9180513"/>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78033" autoAdjust="0"/>
  </p:normalViewPr>
  <p:slideViewPr>
    <p:cSldViewPr>
      <p:cViewPr>
        <p:scale>
          <a:sx n="60" d="100"/>
          <a:sy n="60" d="100"/>
        </p:scale>
        <p:origin x="2088" y="7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92"/>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0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9026"/>
          </a:xfrm>
          <a:prstGeom prst="rect">
            <a:avLst/>
          </a:prstGeom>
        </p:spPr>
        <p:txBody>
          <a:bodyPr vert="horz" lIns="91440" tIns="45720" rIns="91440" bIns="45720" rtlCol="0"/>
          <a:lstStyle>
            <a:lvl1pPr algn="r">
              <a:defRPr sz="1200"/>
            </a:lvl1pPr>
          </a:lstStyle>
          <a:p>
            <a:fld id="{3937D7A1-BF7D-4FC3-AF51-08CCAB715ECD}" type="datetimeFigureOut">
              <a:rPr lang="en-US" smtClean="0"/>
              <a:pPr/>
              <a:t>4/10/19</a:t>
            </a:fld>
            <a:endParaRPr lang="en-US"/>
          </a:p>
        </p:txBody>
      </p:sp>
      <p:sp>
        <p:nvSpPr>
          <p:cNvPr id="4" name="Footer Placeholder 3"/>
          <p:cNvSpPr>
            <a:spLocks noGrp="1"/>
          </p:cNvSpPr>
          <p:nvPr>
            <p:ph type="ftr" sz="quarter" idx="2"/>
          </p:nvPr>
        </p:nvSpPr>
        <p:spPr>
          <a:xfrm>
            <a:off x="0" y="8719894"/>
            <a:ext cx="2971800" cy="4590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19894"/>
            <a:ext cx="2971800" cy="459026"/>
          </a:xfrm>
          <a:prstGeom prst="rect">
            <a:avLst/>
          </a:prstGeom>
        </p:spPr>
        <p:txBody>
          <a:bodyPr vert="horz" lIns="91440" tIns="45720" rIns="91440" bIns="45720" rtlCol="0" anchor="b"/>
          <a:lstStyle>
            <a:lvl1pPr algn="r">
              <a:defRPr sz="1200"/>
            </a:lvl1pPr>
          </a:lstStyle>
          <a:p>
            <a:fld id="{B41518BE-B542-4B2C-9002-E8B45EBD191E}" type="slidenum">
              <a:rPr lang="en-US" smtClean="0"/>
              <a:pPr/>
              <a:t>‹#›</a:t>
            </a:fld>
            <a:endParaRPr lang="en-US"/>
          </a:p>
        </p:txBody>
      </p:sp>
    </p:spTree>
    <p:extLst>
      <p:ext uri="{BB962C8B-B14F-4D97-AF65-F5344CB8AC3E}">
        <p14:creationId xmlns:p14="http://schemas.microsoft.com/office/powerpoint/2010/main" val="3811390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90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90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35063" y="688975"/>
            <a:ext cx="4587875" cy="34417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60744"/>
            <a:ext cx="5486400" cy="41312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719894"/>
            <a:ext cx="2971800" cy="4590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719894"/>
            <a:ext cx="2971800" cy="4590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8ED2DC-9905-436D-A0D3-5BBACD024268}" type="slidenum">
              <a:rPr lang="en-AU"/>
              <a:pPr/>
              <a:t>‹#›</a:t>
            </a:fld>
            <a:endParaRPr lang="en-AU"/>
          </a:p>
        </p:txBody>
      </p:sp>
    </p:spTree>
    <p:extLst>
      <p:ext uri="{BB962C8B-B14F-4D97-AF65-F5344CB8AC3E}">
        <p14:creationId xmlns:p14="http://schemas.microsoft.com/office/powerpoint/2010/main" val="3818740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math.csusb.edu/history/public_html/Mathematicians/Wilkins.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5155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753F1-6F02-4038-B659-6DFCC3DB7424}" type="slidenum">
              <a:rPr lang="en-US"/>
              <a:pPr/>
              <a:t>25</a:t>
            </a:fld>
            <a:endParaRPr lang="en-US"/>
          </a:p>
        </p:txBody>
      </p:sp>
      <p:sp>
        <p:nvSpPr>
          <p:cNvPr id="415746"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415747"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extLst>
      <p:ext uri="{BB962C8B-B14F-4D97-AF65-F5344CB8AC3E}">
        <p14:creationId xmlns:p14="http://schemas.microsoft.com/office/powerpoint/2010/main" val="752547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32214A-14BC-48B8-8E15-BCD3AE320586}" type="slidenum">
              <a:rPr lang="en-US"/>
              <a:pPr/>
              <a:t>26</a:t>
            </a:fld>
            <a:endParaRPr lang="en-US"/>
          </a:p>
        </p:txBody>
      </p:sp>
      <p:sp>
        <p:nvSpPr>
          <p:cNvPr id="411650"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411651"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extLst>
      <p:ext uri="{BB962C8B-B14F-4D97-AF65-F5344CB8AC3E}">
        <p14:creationId xmlns:p14="http://schemas.microsoft.com/office/powerpoint/2010/main" val="152920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3400C8-0C9E-4A5B-A19D-452233DD97EE}" type="slidenum">
              <a:rPr lang="en-US"/>
              <a:pPr/>
              <a:t>27</a:t>
            </a:fld>
            <a:endParaRPr lang="en-US"/>
          </a:p>
        </p:txBody>
      </p:sp>
      <p:sp>
        <p:nvSpPr>
          <p:cNvPr id="359426"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359427"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pPr lvl="1">
              <a:spcBef>
                <a:spcPct val="0"/>
              </a:spcBef>
            </a:pPr>
            <a:endParaRPr lang="en-US" sz="900" dirty="0"/>
          </a:p>
          <a:p>
            <a:pPr>
              <a:spcBef>
                <a:spcPct val="0"/>
              </a:spcBef>
              <a:buFontTx/>
              <a:buChar char="•"/>
            </a:pPr>
            <a:r>
              <a:rPr lang="en-US" sz="900" dirty="0"/>
              <a:t>The data to be concealed is compressed and hidden within another file. The hidden message may be placed inside:</a:t>
            </a:r>
          </a:p>
          <a:p>
            <a:pPr lvl="1">
              <a:spcBef>
                <a:spcPct val="0"/>
              </a:spcBef>
              <a:buFontTx/>
              <a:buChar char="•"/>
            </a:pPr>
            <a:r>
              <a:rPr lang="en-US" sz="900" dirty="0"/>
              <a:t> the white space of text messages </a:t>
            </a:r>
          </a:p>
          <a:p>
            <a:pPr lvl="1">
              <a:spcBef>
                <a:spcPct val="0"/>
              </a:spcBef>
              <a:buFontTx/>
              <a:buChar char="•"/>
            </a:pPr>
            <a:r>
              <a:rPr lang="en-US" sz="900" dirty="0"/>
              <a:t> the dark areas of a photographic image</a:t>
            </a:r>
          </a:p>
          <a:p>
            <a:pPr lvl="1">
              <a:spcBef>
                <a:spcPct val="0"/>
              </a:spcBef>
              <a:buFontTx/>
              <a:buChar char="•"/>
            </a:pPr>
            <a:r>
              <a:rPr lang="en-US" sz="900" dirty="0"/>
              <a:t> within the unused portions of a digital file format.</a:t>
            </a:r>
          </a:p>
          <a:p>
            <a:pPr lvl="1">
              <a:spcBef>
                <a:spcPct val="0"/>
              </a:spcBef>
              <a:buFontTx/>
              <a:buChar char="•"/>
            </a:pPr>
            <a:endParaRPr lang="en-US" sz="900" dirty="0"/>
          </a:p>
          <a:p>
            <a:pPr>
              <a:spcBef>
                <a:spcPct val="0"/>
              </a:spcBef>
              <a:buFontTx/>
              <a:buChar char="•"/>
            </a:pPr>
            <a:r>
              <a:rPr lang="en-US" sz="900" dirty="0"/>
              <a:t>The first item needed for </a:t>
            </a:r>
            <a:r>
              <a:rPr lang="en-US" sz="900" dirty="0" err="1"/>
              <a:t>steganography</a:t>
            </a:r>
            <a:r>
              <a:rPr lang="en-US" sz="900" dirty="0"/>
              <a:t> is called a carrier or a container. </a:t>
            </a:r>
          </a:p>
          <a:p>
            <a:pPr lvl="1">
              <a:spcBef>
                <a:spcPct val="0"/>
              </a:spcBef>
              <a:buFontTx/>
              <a:buChar char="•"/>
            </a:pPr>
            <a:r>
              <a:rPr lang="en-US" sz="900" dirty="0"/>
              <a:t>This can be a text file, graphic file or sound file which will host the message that is desired to be hidden. </a:t>
            </a:r>
          </a:p>
          <a:p>
            <a:pPr lvl="1">
              <a:spcBef>
                <a:spcPct val="0"/>
              </a:spcBef>
              <a:buFontTx/>
              <a:buChar char="•"/>
            </a:pPr>
            <a:r>
              <a:rPr lang="en-US" sz="900" dirty="0"/>
              <a:t>The carrier or container is innocent looking so that it does not arouse the suspicion of anyone viewing it.</a:t>
            </a:r>
          </a:p>
          <a:p>
            <a:pPr lvl="1">
              <a:spcBef>
                <a:spcPct val="0"/>
              </a:spcBef>
              <a:buFontTx/>
              <a:buChar char="•"/>
            </a:pPr>
            <a:endParaRPr lang="en-US" sz="900" dirty="0"/>
          </a:p>
          <a:p>
            <a:pPr>
              <a:spcBef>
                <a:spcPct val="0"/>
              </a:spcBef>
              <a:buFontTx/>
              <a:buChar char="•"/>
            </a:pPr>
            <a:r>
              <a:rPr lang="en-US" sz="900" dirty="0"/>
              <a:t>The next step is to embed the message one wants to hide within the carrier using a </a:t>
            </a:r>
            <a:r>
              <a:rPr lang="en-US" sz="900" dirty="0" err="1"/>
              <a:t>steganographic</a:t>
            </a:r>
            <a:r>
              <a:rPr lang="en-US" sz="900" dirty="0"/>
              <a:t> technique. </a:t>
            </a:r>
          </a:p>
          <a:p>
            <a:pPr>
              <a:spcBef>
                <a:spcPct val="0"/>
              </a:spcBef>
              <a:buFontTx/>
              <a:buChar char="•"/>
            </a:pPr>
            <a:r>
              <a:rPr lang="en-US" sz="900" dirty="0"/>
              <a:t>Techniques</a:t>
            </a:r>
          </a:p>
          <a:p>
            <a:pPr lvl="1">
              <a:spcBef>
                <a:spcPct val="0"/>
              </a:spcBef>
              <a:buFontTx/>
              <a:buChar char="•"/>
            </a:pPr>
            <a:r>
              <a:rPr lang="en-US" sz="900" dirty="0"/>
              <a:t>Replace the least significant bit of each byte in the [carrier] with a single bit for the hidden message.</a:t>
            </a:r>
          </a:p>
          <a:p>
            <a:pPr lvl="1">
              <a:spcBef>
                <a:spcPct val="0"/>
              </a:spcBef>
              <a:buFontTx/>
              <a:buChar char="•"/>
            </a:pPr>
            <a:r>
              <a:rPr lang="en-US" sz="900" dirty="0"/>
              <a:t>Selecting certain bytes in which to embed the message using a random number generator; </a:t>
            </a:r>
            <a:r>
              <a:rPr lang="en-US" sz="900" dirty="0" err="1"/>
              <a:t>resampling</a:t>
            </a:r>
            <a:r>
              <a:rPr lang="en-US" sz="900" dirty="0"/>
              <a:t> the bytes to pixel mapping to preserve color scheme, in the case of an image...; hiding information in the coefficients of the discrete cosine, fractal or wavelet transform of an image; and applying mimic functions that adapt bit pattern to a given statistical distribution."</a:t>
            </a:r>
          </a:p>
          <a:p>
            <a:pPr eaLnBrk="0" hangingPunct="0">
              <a:spcBef>
                <a:spcPct val="0"/>
              </a:spcBef>
              <a:buFontTx/>
              <a:buChar char="•"/>
            </a:pPr>
            <a:endParaRPr lang="en-US" sz="900" dirty="0"/>
          </a:p>
          <a:p>
            <a:pPr lvl="1">
              <a:spcBef>
                <a:spcPct val="0"/>
              </a:spcBef>
              <a:buFontTx/>
              <a:buChar char="•"/>
            </a:pPr>
            <a:endParaRPr lang="en-US" sz="900" dirty="0"/>
          </a:p>
        </p:txBody>
      </p:sp>
    </p:spTree>
    <p:extLst>
      <p:ext uri="{BB962C8B-B14F-4D97-AF65-F5344CB8AC3E}">
        <p14:creationId xmlns:p14="http://schemas.microsoft.com/office/powerpoint/2010/main" val="291980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5A78F-2BA0-431D-9A94-8B474D9A0253}" type="slidenum">
              <a:rPr lang="en-US"/>
              <a:pPr/>
              <a:t>28</a:t>
            </a:fld>
            <a:endParaRPr lang="en-US"/>
          </a:p>
        </p:txBody>
      </p:sp>
      <p:sp>
        <p:nvSpPr>
          <p:cNvPr id="361474"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361475"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extLst>
      <p:ext uri="{BB962C8B-B14F-4D97-AF65-F5344CB8AC3E}">
        <p14:creationId xmlns:p14="http://schemas.microsoft.com/office/powerpoint/2010/main" val="30934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5DC65-4DE8-4339-BA66-A1F07514B9C6}" type="slidenum">
              <a:rPr lang="en-US"/>
              <a:pPr/>
              <a:t>29</a:t>
            </a:fld>
            <a:endParaRPr lang="en-US"/>
          </a:p>
        </p:txBody>
      </p:sp>
      <p:sp>
        <p:nvSpPr>
          <p:cNvPr id="371714"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371715"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extLst>
      <p:ext uri="{BB962C8B-B14F-4D97-AF65-F5344CB8AC3E}">
        <p14:creationId xmlns:p14="http://schemas.microsoft.com/office/powerpoint/2010/main" val="20764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809DB-0D82-48E7-ABBE-6672F6C031B1}" type="slidenum">
              <a:rPr lang="en-US"/>
              <a:pPr/>
              <a:t>30</a:t>
            </a:fld>
            <a:endParaRPr lang="en-US"/>
          </a:p>
        </p:txBody>
      </p:sp>
      <p:sp>
        <p:nvSpPr>
          <p:cNvPr id="373762"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373763"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r>
              <a:rPr lang="en-US"/>
              <a:t>The main driving force is concern over protecting copyright; as audio, video and other works become available in digital form, it may be that the ease with which perfect copies can be made will lead to large-scale unauthorized copying which will undermine the music, film, book and software publishing industries. There has therefore been significant recent research into ‘watermarking’ (hidden copyright messages) and ‘fingerprinting’ (hidden serial numbers or a set of characteristics that tend to distinguish an object from other similar objects); the idea is that the latter can be used to detect copyright violators and the former to prosecute them</a:t>
            </a:r>
          </a:p>
          <a:p>
            <a:endParaRPr lang="en-US"/>
          </a:p>
        </p:txBody>
      </p:sp>
    </p:spTree>
    <p:extLst>
      <p:ext uri="{BB962C8B-B14F-4D97-AF65-F5344CB8AC3E}">
        <p14:creationId xmlns:p14="http://schemas.microsoft.com/office/powerpoint/2010/main" val="110083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6C9F0D-53D4-4902-9408-7886709AA7FF}" type="slidenum">
              <a:rPr lang="en-US"/>
              <a:pPr/>
              <a:t>31</a:t>
            </a:fld>
            <a:endParaRPr lang="en-US"/>
          </a:p>
        </p:txBody>
      </p:sp>
      <p:sp>
        <p:nvSpPr>
          <p:cNvPr id="355330" name="Rectangle 2050"/>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355331" name="Rectangle 2051"/>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r>
              <a:rPr lang="en-US"/>
              <a:t>A digital watermark is a digital signal or pattern inserted into a digital image. Since this signal or pattern is present in each unaltered copy of the original image, the digital watermark may also serve as a digital signature for the copies. A given watermark may be unique to each copy (e.g., to identify the intended recipient), or be common to multiple copies (e.g., to identify the document source). In either case, the watermarking of the document involves the transformation of the original into another form. This distinguishes digital watermarking from digital fingerprinting where the original file remains intact, but another file is created that "describes" the original file's content. As a simple example, the checksum field for a disk sector would be a fingerprint of the preceding block of data. Similarly, hash algorithms produce fingerprint files.</a:t>
            </a:r>
          </a:p>
          <a:p>
            <a:r>
              <a:rPr lang="en-US"/>
              <a:t>Digital watermarking is also to be contrasted with public-key encryption, which also transform original files into another form. It is a common practice nowadays to encrypt digital </a:t>
            </a:r>
          </a:p>
          <a:p>
            <a:r>
              <a:rPr lang="en-US"/>
              <a:t>documents so that they become un-viewable without the decryption </a:t>
            </a:r>
          </a:p>
          <a:p>
            <a:r>
              <a:rPr lang="en-US"/>
              <a:t>key. Unlike encryption, however, digital watermarking leaves the original image or (or file) basically intact and recognizable. In addition, digital watermarks, as signatures, may not be validated without special software. Further, decrypted documents are free of any residual effects of encryption, whereas digital watermarks are designed to be persistent in viewing, printing, or subsequent re-transmission or dissemination.</a:t>
            </a:r>
          </a:p>
          <a:p>
            <a:endParaRPr lang="en-US"/>
          </a:p>
        </p:txBody>
      </p:sp>
    </p:spTree>
    <p:extLst>
      <p:ext uri="{BB962C8B-B14F-4D97-AF65-F5344CB8AC3E}">
        <p14:creationId xmlns:p14="http://schemas.microsoft.com/office/powerpoint/2010/main" val="1179873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5BE3C-5CBB-400C-BBBF-24D6A3D9C05A}" type="slidenum">
              <a:rPr lang="en-US"/>
              <a:pPr/>
              <a:t>37</a:t>
            </a:fld>
            <a:endParaRPr lang="en-US"/>
          </a:p>
        </p:txBody>
      </p:sp>
      <p:sp>
        <p:nvSpPr>
          <p:cNvPr id="417794"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417795"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extLst>
      <p:ext uri="{BB962C8B-B14F-4D97-AF65-F5344CB8AC3E}">
        <p14:creationId xmlns:p14="http://schemas.microsoft.com/office/powerpoint/2010/main" val="119956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GB"/>
          </a:p>
          <a:p>
            <a:endParaRPr lang="en-GB"/>
          </a:p>
          <a:p>
            <a:endParaRPr lang="en-GB"/>
          </a:p>
          <a:p>
            <a:endParaRPr lang="en-US"/>
          </a:p>
        </p:txBody>
      </p:sp>
    </p:spTree>
    <p:extLst>
      <p:ext uri="{BB962C8B-B14F-4D97-AF65-F5344CB8AC3E}">
        <p14:creationId xmlns:p14="http://schemas.microsoft.com/office/powerpoint/2010/main" val="434273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GB"/>
          </a:p>
          <a:p>
            <a:endParaRPr lang="en-GB"/>
          </a:p>
          <a:p>
            <a:endParaRPr lang="en-GB"/>
          </a:p>
          <a:p>
            <a:endParaRPr lang="en-US"/>
          </a:p>
        </p:txBody>
      </p:sp>
    </p:spTree>
    <p:extLst>
      <p:ext uri="{BB962C8B-B14F-4D97-AF65-F5344CB8AC3E}">
        <p14:creationId xmlns:p14="http://schemas.microsoft.com/office/powerpoint/2010/main" val="169356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4691" name="Rectangle 3"/>
          <p:cNvSpPr>
            <a:spLocks noGrp="1" noChangeArrowheads="1"/>
          </p:cNvSpPr>
          <p:nvPr>
            <p:ph type="body" idx="1"/>
          </p:nvPr>
        </p:nvSpPr>
        <p:spPr bwMode="auto">
          <a:xfrm>
            <a:off x="914184" y="4361642"/>
            <a:ext cx="5029635" cy="4130035"/>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5093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GB"/>
          </a:p>
          <a:p>
            <a:endParaRPr lang="en-GB"/>
          </a:p>
          <a:p>
            <a:endParaRPr lang="en-GB"/>
          </a:p>
          <a:p>
            <a:endParaRPr lang="en-US"/>
          </a:p>
        </p:txBody>
      </p:sp>
    </p:spTree>
    <p:extLst>
      <p:ext uri="{BB962C8B-B14F-4D97-AF65-F5344CB8AC3E}">
        <p14:creationId xmlns:p14="http://schemas.microsoft.com/office/powerpoint/2010/main" val="1536266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1F69F70-CEF8-4E22-86BF-5F1904068EC8}" type="slidenum">
              <a:rPr lang="en-US"/>
              <a:pPr/>
              <a:t>12</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5343" y="4359480"/>
            <a:ext cx="5027316" cy="4131863"/>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83998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42801BF8-4E58-442C-8C7B-ED2729E5DF7D}" type="slidenum">
              <a:rPr lang="en-US"/>
              <a:pPr/>
              <a:t>13</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5343" y="4359480"/>
            <a:ext cx="5027316" cy="4131863"/>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6066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defTabSz="909638"/>
            <a:fld id="{63E0E1CE-061B-486A-8E1A-BEEE551DFF3E}" type="slidenum">
              <a:rPr lang="en-US" smtClean="0"/>
              <a:pPr defTabSz="909638"/>
              <a:t>19</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46029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A77C4-D1B9-4E85-9C52-5977BC118FF4}" type="slidenum">
              <a:rPr lang="en-US"/>
              <a:pPr/>
              <a:t>22</a:t>
            </a:fld>
            <a:endParaRPr lang="en-US"/>
          </a:p>
        </p:txBody>
      </p:sp>
      <p:sp>
        <p:nvSpPr>
          <p:cNvPr id="320514"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320515"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pPr>
              <a:buFontTx/>
              <a:buChar char="•"/>
            </a:pPr>
            <a:r>
              <a:rPr lang="en-US" dirty="0">
                <a:solidFill>
                  <a:srgbClr val="000000"/>
                </a:solidFill>
                <a:latin typeface="Arial" pitchFamily="34" charset="0"/>
              </a:rPr>
              <a:t>While cryptography is about protecting the content of messages (their meaning), </a:t>
            </a:r>
            <a:r>
              <a:rPr lang="en-US" dirty="0" err="1">
                <a:solidFill>
                  <a:srgbClr val="000000"/>
                </a:solidFill>
                <a:latin typeface="Arial" pitchFamily="34" charset="0"/>
              </a:rPr>
              <a:t>steganography</a:t>
            </a:r>
            <a:r>
              <a:rPr lang="en-US" dirty="0">
                <a:solidFill>
                  <a:srgbClr val="000000"/>
                </a:solidFill>
                <a:latin typeface="Arial" pitchFamily="34" charset="0"/>
              </a:rPr>
              <a:t> is about concealing their very existence. It comes from Greek roots, literally means 'covered writing', and is usually interpreted to mean hiding information in other information. Examples include sending a message to a spy by marking certain letters in a newspaper using invisible ink, and adding sub-perceptible echo at certain places in an audio recording. It is often thought that communications may be secured by encrypting the traffic, but this has rarely been adequate in practice. </a:t>
            </a:r>
            <a:r>
              <a:rPr lang="en-US" dirty="0" err="1">
                <a:solidFill>
                  <a:srgbClr val="000000"/>
                </a:solidFill>
                <a:latin typeface="Arial" pitchFamily="34" charset="0"/>
              </a:rPr>
              <a:t>Æneas</a:t>
            </a:r>
            <a:r>
              <a:rPr lang="en-US" dirty="0">
                <a:solidFill>
                  <a:srgbClr val="000000"/>
                </a:solidFill>
                <a:latin typeface="Arial" pitchFamily="34" charset="0"/>
              </a:rPr>
              <a:t> the Tactician, and other classical writers, concentrated on methods for hiding messages rather than for enciphering them; and although modern cryptographic techniques started to develop during the Renaissance, we find in 1641 that </a:t>
            </a:r>
            <a:r>
              <a:rPr lang="en-US" dirty="0">
                <a:solidFill>
                  <a:srgbClr val="000000"/>
                </a:solidFill>
                <a:latin typeface="Arial" pitchFamily="34" charset="0"/>
                <a:hlinkClick r:id="rId3"/>
              </a:rPr>
              <a:t>John Wilkins</a:t>
            </a:r>
            <a:r>
              <a:rPr lang="en-US" dirty="0">
                <a:solidFill>
                  <a:srgbClr val="000000"/>
                </a:solidFill>
                <a:latin typeface="Arial" pitchFamily="34" charset="0"/>
              </a:rPr>
              <a:t> still preferred hiding over ciphering because it arouses less suspicion. This preference persists in many operational contexts to this day. For example, an encrypted email message between a known drug dealer and somebody not yet under suspicion, or between an employee of a defense contractor and the embassy of a hostile power, has obvious implications.</a:t>
            </a:r>
            <a:br>
              <a:rPr lang="en-US" dirty="0">
                <a:solidFill>
                  <a:srgbClr val="000000"/>
                </a:solidFill>
                <a:latin typeface="Arial" pitchFamily="34" charset="0"/>
              </a:rPr>
            </a:br>
            <a:r>
              <a:rPr lang="en-US" dirty="0">
                <a:solidFill>
                  <a:srgbClr val="000000"/>
                </a:solidFill>
                <a:latin typeface="Arial" pitchFamily="34" charset="0"/>
              </a:rPr>
              <a:t/>
            </a:r>
            <a:br>
              <a:rPr lang="en-US" dirty="0">
                <a:solidFill>
                  <a:srgbClr val="000000"/>
                </a:solidFill>
                <a:latin typeface="Arial" pitchFamily="34" charset="0"/>
              </a:rPr>
            </a:br>
            <a:r>
              <a:rPr lang="en-US" dirty="0">
                <a:solidFill>
                  <a:srgbClr val="000000"/>
                </a:solidFill>
                <a:latin typeface="Arial" pitchFamily="34" charset="0"/>
              </a:rPr>
              <a:t>As the purpose of </a:t>
            </a:r>
            <a:r>
              <a:rPr lang="en-US" i="1" dirty="0" err="1">
                <a:solidFill>
                  <a:srgbClr val="000000"/>
                </a:solidFill>
                <a:latin typeface="Arial" pitchFamily="34" charset="0"/>
              </a:rPr>
              <a:t>steganography</a:t>
            </a:r>
            <a:r>
              <a:rPr lang="en-US" dirty="0">
                <a:solidFill>
                  <a:srgbClr val="000000"/>
                </a:solidFill>
                <a:latin typeface="Arial" pitchFamily="34" charset="0"/>
              </a:rPr>
              <a:t> is having a covert communication between two parties whose existence is unknown to a possible attacker, a successful attack consists in detecting the existence of this communication (e.g., using statistical analysis of images with and without hidden information). </a:t>
            </a:r>
            <a:r>
              <a:rPr lang="en-US" i="1" dirty="0">
                <a:solidFill>
                  <a:srgbClr val="000000"/>
                </a:solidFill>
                <a:latin typeface="Arial" pitchFamily="34" charset="0"/>
              </a:rPr>
              <a:t>Watermarking</a:t>
            </a:r>
            <a:r>
              <a:rPr lang="en-US" dirty="0">
                <a:solidFill>
                  <a:srgbClr val="000000"/>
                </a:solidFill>
                <a:latin typeface="Arial" pitchFamily="34" charset="0"/>
              </a:rPr>
              <a:t>, as opposed to </a:t>
            </a:r>
            <a:r>
              <a:rPr lang="en-US" dirty="0" err="1">
                <a:solidFill>
                  <a:srgbClr val="000000"/>
                </a:solidFill>
                <a:latin typeface="Arial" pitchFamily="34" charset="0"/>
              </a:rPr>
              <a:t>steganography</a:t>
            </a:r>
            <a:r>
              <a:rPr lang="en-US" dirty="0">
                <a:solidFill>
                  <a:srgbClr val="000000"/>
                </a:solidFill>
                <a:latin typeface="Arial" pitchFamily="34" charset="0"/>
              </a:rPr>
              <a:t>, has the (additional) requirement of robustness against possible attacks. In this context, the term 'robustness' is still not very clear; it mainly depends on the application. Copyright marks do not always need to be hidden, as some systems use </a:t>
            </a:r>
            <a:r>
              <a:rPr lang="en-US" i="1" dirty="0">
                <a:solidFill>
                  <a:srgbClr val="000000"/>
                </a:solidFill>
                <a:latin typeface="Arial" pitchFamily="34" charset="0"/>
              </a:rPr>
              <a:t>visible digital watermarks</a:t>
            </a:r>
            <a:r>
              <a:rPr lang="en-US" dirty="0">
                <a:solidFill>
                  <a:srgbClr val="000000"/>
                </a:solidFill>
                <a:latin typeface="Arial" pitchFamily="34" charset="0"/>
              </a:rPr>
              <a:t>, but most of the literature has focused on imperceptible (e.g., invisible, inaudible) digital watermarks which have wider applications. Visible digital watermarks are strongly linked to the original paper watermarks which appeared at the end of the XIII century to differentiate paper makers of that time. Modern visible watermarks may be visual patterns (e.g., a company logo or copyright sign) overlaid on digital images. The intent of use is also different: the payload of a watermark can be perceived as an attribute of the cover-signal (e.g., copyright information, license, ownership, etc.). In most cases the information hidden using </a:t>
            </a:r>
            <a:r>
              <a:rPr lang="en-US" dirty="0" err="1">
                <a:solidFill>
                  <a:srgbClr val="000000"/>
                </a:solidFill>
                <a:latin typeface="Arial" pitchFamily="34" charset="0"/>
              </a:rPr>
              <a:t>steganographic</a:t>
            </a:r>
            <a:r>
              <a:rPr lang="en-US" dirty="0">
                <a:solidFill>
                  <a:srgbClr val="000000"/>
                </a:solidFill>
                <a:latin typeface="Arial" pitchFamily="34" charset="0"/>
              </a:rPr>
              <a:t> techniques is not related at all to the cover. These differences in goal lead to very different hiding techniques.</a:t>
            </a:r>
            <a:r>
              <a:rPr lang="en-US" dirty="0">
                <a:latin typeface="Arial" pitchFamily="34" charset="0"/>
              </a:rPr>
              <a:t> </a:t>
            </a:r>
          </a:p>
          <a:p>
            <a:endParaRPr lang="en-US" dirty="0"/>
          </a:p>
        </p:txBody>
      </p:sp>
    </p:spTree>
    <p:extLst>
      <p:ext uri="{BB962C8B-B14F-4D97-AF65-F5344CB8AC3E}">
        <p14:creationId xmlns:p14="http://schemas.microsoft.com/office/powerpoint/2010/main" val="14713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0D29E-6C43-4191-8CEC-55D23B153B24}" type="slidenum">
              <a:rPr lang="en-US"/>
              <a:pPr/>
              <a:t>23</a:t>
            </a:fld>
            <a:endParaRPr lang="en-US"/>
          </a:p>
        </p:txBody>
      </p:sp>
      <p:sp>
        <p:nvSpPr>
          <p:cNvPr id="357378"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357379"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extLst>
      <p:ext uri="{BB962C8B-B14F-4D97-AF65-F5344CB8AC3E}">
        <p14:creationId xmlns:p14="http://schemas.microsoft.com/office/powerpoint/2010/main" val="108510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29B14-02AF-4B2A-A023-7180F08EE16A}" type="slidenum">
              <a:rPr lang="en-US"/>
              <a:pPr/>
              <a:t>24</a:t>
            </a:fld>
            <a:endParaRPr lang="en-US"/>
          </a:p>
        </p:txBody>
      </p:sp>
      <p:sp>
        <p:nvSpPr>
          <p:cNvPr id="413698" name="Rectangle 2"/>
          <p:cNvSpPr>
            <a:spLocks noGrp="1" noRot="1" noChangeAspect="1" noChangeArrowheads="1"/>
          </p:cNvSpPr>
          <p:nvPr>
            <p:ph type="sldImg"/>
          </p:nvPr>
        </p:nvSpPr>
        <p:spPr bwMode="auto">
          <a:xfrm>
            <a:off x="3363913" y="2376488"/>
            <a:ext cx="0" cy="0"/>
          </a:xfrm>
          <a:prstGeom prst="rect">
            <a:avLst/>
          </a:prstGeom>
          <a:solidFill>
            <a:srgbClr val="FFFFFF"/>
          </a:solidFill>
          <a:ln>
            <a:solidFill>
              <a:srgbClr val="000000"/>
            </a:solidFill>
            <a:miter lim="800000"/>
            <a:headEnd/>
            <a:tailEnd/>
          </a:ln>
        </p:spPr>
      </p:sp>
      <p:sp>
        <p:nvSpPr>
          <p:cNvPr id="413699" name="Rectangle 3"/>
          <p:cNvSpPr>
            <a:spLocks noGrp="1" noChangeArrowheads="1"/>
          </p:cNvSpPr>
          <p:nvPr>
            <p:ph type="body" idx="1"/>
          </p:nvPr>
        </p:nvSpPr>
        <p:spPr bwMode="auto">
          <a:xfrm>
            <a:off x="914400" y="4360744"/>
            <a:ext cx="5029200" cy="4131231"/>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extLst>
      <p:ext uri="{BB962C8B-B14F-4D97-AF65-F5344CB8AC3E}">
        <p14:creationId xmlns:p14="http://schemas.microsoft.com/office/powerpoint/2010/main" val="95655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11270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127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D6A8097A-DFD1-4400-BFD4-8536C15A1D7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34197AEF-9F12-4A79-AD7B-CBE51EB072D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43BC7EAC-8698-4FFA-8655-C50052A9770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857245-31B2-4645-9BDF-95B7A93D48E5}"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846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734" y="1981200"/>
            <a:ext cx="381846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075E3910-4835-44FB-AA49-4A37B797EDA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873E06F9-E5AB-4A4F-AF55-84CEA614D68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54E2B1C0-D6BA-4D90-9592-6641A7FA742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F058D73C-F2AF-4ECA-A33B-5BA0B36376B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9AC7DA2A-1882-478F-B9E4-CB3DDBB77C9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8D880213-CC1C-4117-B1AA-9F24E3F78E8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A8B1BECC-C356-4E0F-ACE8-6B8F5C00F3B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0608B4F5-8B23-46D5-9719-1CC1C52E353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1161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1162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11163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11163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3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1163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3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1163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1164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1164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11164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1164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4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4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5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11166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11167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11167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11167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8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8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11168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1168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1168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1168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9D2E0DA9-D2D4-42DD-8434-FAD3F3470603}" type="slidenum">
              <a:rPr lang="en-US"/>
              <a:pPr/>
              <a:t>‹#›</a:t>
            </a:fld>
            <a:endParaRPr lang="en-US"/>
          </a:p>
        </p:txBody>
      </p:sp>
      <p:sp>
        <p:nvSpPr>
          <p:cNvPr id="11168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 Id="rId3"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egoarchiv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seis.ucla.edu/iclp/dmca1.ht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268761"/>
            <a:ext cx="7772400" cy="2160240"/>
          </a:xfrm>
        </p:spPr>
        <p:txBody>
          <a:bodyPr/>
          <a:lstStyle/>
          <a:p>
            <a:pPr>
              <a:defRPr/>
            </a:pPr>
            <a:r>
              <a:rPr lang="en-US" sz="4400" b="1" spc="300" dirty="0" smtClean="0"/>
              <a:t/>
            </a:r>
            <a:br>
              <a:rPr lang="en-US" sz="4400" b="1" spc="300" dirty="0" smtClean="0"/>
            </a:br>
            <a:r>
              <a:rPr lang="en-US" sz="4400" b="1" spc="300" dirty="0" smtClean="0"/>
              <a:t>Steganography </a:t>
            </a:r>
            <a:r>
              <a:rPr lang="en-US" sz="4800" b="1" spc="300" dirty="0" smtClean="0"/>
              <a:t/>
            </a:r>
            <a:br>
              <a:rPr lang="en-US" sz="4800" b="1" spc="300" dirty="0" smtClean="0"/>
            </a:br>
            <a:endParaRPr lang="en-US" sz="4800" b="1" spc="300" dirty="0"/>
          </a:p>
        </p:txBody>
      </p:sp>
      <p:sp>
        <p:nvSpPr>
          <p:cNvPr id="3076" name="Slide Number Placeholder 3"/>
          <p:cNvSpPr>
            <a:spLocks noGrp="1"/>
          </p:cNvSpPr>
          <p:nvPr>
            <p:ph type="sldNum" sz="quarter" idx="12"/>
          </p:nvPr>
        </p:nvSpPr>
        <p:spPr>
          <a:noFill/>
        </p:spPr>
        <p:txBody>
          <a:bodyPr/>
          <a:lstStyle/>
          <a:p>
            <a:fld id="{B00580FA-AAD9-431F-A52B-E264DE4ADCA6}" type="slidenum">
              <a:rPr lang="en-US" smtClean="0"/>
              <a:pPr/>
              <a:t>1</a:t>
            </a:fld>
            <a:endParaRPr lang="en-US" smtClean="0"/>
          </a:p>
        </p:txBody>
      </p:sp>
      <p:sp>
        <p:nvSpPr>
          <p:cNvPr id="3" name="Subtitle 2"/>
          <p:cNvSpPr>
            <a:spLocks noGrp="1"/>
          </p:cNvSpPr>
          <p:nvPr>
            <p:ph type="subTitle" sz="quarter"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447800" y="0"/>
            <a:ext cx="7696200" cy="1219200"/>
          </a:xfrm>
        </p:spPr>
        <p:txBody>
          <a:bodyPr/>
          <a:lstStyle/>
          <a:p>
            <a:r>
              <a:rPr lang="en-US" sz="3800" dirty="0" smtClean="0"/>
              <a:t>Historical &amp; Modern-Day Examples</a:t>
            </a:r>
          </a:p>
        </p:txBody>
      </p:sp>
      <p:sp>
        <p:nvSpPr>
          <p:cNvPr id="3" name="Content Placeholder 2"/>
          <p:cNvSpPr>
            <a:spLocks noGrp="1"/>
          </p:cNvSpPr>
          <p:nvPr>
            <p:ph idx="1"/>
          </p:nvPr>
        </p:nvSpPr>
        <p:spPr>
          <a:xfrm>
            <a:off x="1524000" y="1295400"/>
            <a:ext cx="7620000" cy="5410200"/>
          </a:xfrm>
        </p:spPr>
        <p:txBody>
          <a:bodyPr/>
          <a:lstStyle/>
          <a:p>
            <a:r>
              <a:rPr lang="en-US" dirty="0" smtClean="0"/>
              <a:t>Tattoo on a Shaved Head</a:t>
            </a:r>
          </a:p>
          <a:p>
            <a:r>
              <a:rPr lang="en-US" dirty="0" smtClean="0"/>
              <a:t>Invisible Ink: milk, lemon juice, vinegar</a:t>
            </a:r>
          </a:p>
          <a:p>
            <a:r>
              <a:rPr lang="en-US" dirty="0" smtClean="0"/>
              <a:t>Microdot: a photograph the size of a printed period having the clarity of a type-written page.</a:t>
            </a:r>
          </a:p>
          <a:p>
            <a:r>
              <a:rPr lang="en-US" dirty="0" smtClean="0"/>
              <a:t>Null Ciphers: take the n-</a:t>
            </a:r>
            <a:r>
              <a:rPr lang="en-US" dirty="0" err="1" smtClean="0"/>
              <a:t>th</a:t>
            </a:r>
            <a:r>
              <a:rPr lang="en-US" dirty="0" smtClean="0"/>
              <a:t> letter of each word in a passage in a book, magazine, etc.</a:t>
            </a:r>
          </a:p>
        </p:txBody>
      </p:sp>
      <p:sp>
        <p:nvSpPr>
          <p:cNvPr id="5124" name="Slide Number Placeholder 3"/>
          <p:cNvSpPr>
            <a:spLocks noGrp="1"/>
          </p:cNvSpPr>
          <p:nvPr>
            <p:ph type="sldNum" sz="quarter" idx="12"/>
          </p:nvPr>
        </p:nvSpPr>
        <p:spPr>
          <a:noFill/>
        </p:spPr>
        <p:txBody>
          <a:bodyPr/>
          <a:lstStyle/>
          <a:p>
            <a:fld id="{0A191336-1BA0-4EB3-8CD4-ECAF2BE974D2}" type="slidenum">
              <a:rPr lang="en-US" smtClean="0"/>
              <a:pPr/>
              <a:t>10</a:t>
            </a:fld>
            <a:endParaRPr lang="en-US" smtClean="0"/>
          </a:p>
        </p:txBody>
      </p:sp>
      <p:pic>
        <p:nvPicPr>
          <p:cNvPr id="5" name="Picture 4" descr="Beautiful Mind 1.jpg"/>
          <p:cNvPicPr>
            <a:picLocks noChangeAspect="1"/>
          </p:cNvPicPr>
          <p:nvPr/>
        </p:nvPicPr>
        <p:blipFill>
          <a:blip r:embed="rId2"/>
          <a:srcRect/>
          <a:stretch>
            <a:fillRect/>
          </a:stretch>
        </p:blipFill>
        <p:spPr bwMode="auto">
          <a:xfrm>
            <a:off x="6096000" y="5105400"/>
            <a:ext cx="2333625" cy="1557338"/>
          </a:xfrm>
          <a:prstGeom prst="rect">
            <a:avLst/>
          </a:prstGeom>
          <a:noFill/>
          <a:ln w="9525">
            <a:noFill/>
            <a:miter lim="800000"/>
            <a:headEnd/>
            <a:tailEnd/>
          </a:ln>
        </p:spPr>
      </p:pic>
      <p:pic>
        <p:nvPicPr>
          <p:cNvPr id="6" name="Picture 5" descr="Beautiful Mind 2.jpg"/>
          <p:cNvPicPr>
            <a:picLocks noChangeAspect="1"/>
          </p:cNvPicPr>
          <p:nvPr/>
        </p:nvPicPr>
        <p:blipFill>
          <a:blip r:embed="rId3"/>
          <a:srcRect/>
          <a:stretch>
            <a:fillRect/>
          </a:stretch>
        </p:blipFill>
        <p:spPr bwMode="auto">
          <a:xfrm>
            <a:off x="76200" y="3657600"/>
            <a:ext cx="1520825" cy="2286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iterate type="lt">
                                    <p:tmPct val="5000"/>
                                  </p:iterate>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style.rotation</p:attrName>
                                        </p:attrNameLst>
                                      </p:cBhvr>
                                      <p:tavLst>
                                        <p:tav tm="0">
                                          <p:val>
                                            <p:fltVal val="90"/>
                                          </p:val>
                                        </p:tav>
                                        <p:tav tm="100000">
                                          <p:val>
                                            <p:fltVal val="0"/>
                                          </p:val>
                                        </p:tav>
                                      </p:tavLst>
                                    </p:anim>
                                    <p:animEffect transition="in" filter="fade">
                                      <p:cBhvr>
                                        <p:cTn id="4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DC604DBD-F09C-46B8-9C21-140A97880949}" type="slidenum">
              <a:rPr lang="en-US" smtClean="0"/>
              <a:pPr/>
              <a:t>11</a:t>
            </a:fld>
            <a:endParaRPr lang="en-US" smtClean="0"/>
          </a:p>
        </p:txBody>
      </p:sp>
      <p:sp>
        <p:nvSpPr>
          <p:cNvPr id="6147" name="Rectangle 2"/>
          <p:cNvSpPr>
            <a:spLocks noGrp="1" noChangeArrowheads="1"/>
          </p:cNvSpPr>
          <p:nvPr>
            <p:ph type="title"/>
          </p:nvPr>
        </p:nvSpPr>
        <p:spPr/>
        <p:txBody>
          <a:bodyPr/>
          <a:lstStyle/>
          <a:p>
            <a:r>
              <a:rPr lang="en-US" dirty="0" smtClean="0"/>
              <a:t>What is Steganography?</a:t>
            </a:r>
          </a:p>
        </p:txBody>
      </p:sp>
      <p:sp>
        <p:nvSpPr>
          <p:cNvPr id="8195" name="Rectangle 3"/>
          <p:cNvSpPr>
            <a:spLocks noGrp="1" noChangeArrowheads="1"/>
          </p:cNvSpPr>
          <p:nvPr>
            <p:ph type="body" idx="1"/>
          </p:nvPr>
        </p:nvSpPr>
        <p:spPr>
          <a:xfrm>
            <a:off x="1447800" y="1295400"/>
            <a:ext cx="7467600" cy="5334000"/>
          </a:xfrm>
        </p:spPr>
        <p:txBody>
          <a:bodyPr/>
          <a:lstStyle/>
          <a:p>
            <a:r>
              <a:rPr lang="en-US" sz="2800" smtClean="0"/>
              <a:t>Goal: transmit secret message in an unsuspicious document so that the existence of hidden data is undetectable</a:t>
            </a:r>
          </a:p>
          <a:p>
            <a:r>
              <a:rPr lang="en-US" sz="2800" smtClean="0"/>
              <a:t>Capacity is preferably large</a:t>
            </a:r>
          </a:p>
          <a:p>
            <a:r>
              <a:rPr lang="en-US" sz="2800" smtClean="0"/>
              <a:t>Typically dependent on file format</a:t>
            </a:r>
          </a:p>
          <a:p>
            <a:endParaRPr lang="en-US" sz="2800" smtClean="0"/>
          </a:p>
          <a:p>
            <a:r>
              <a:rPr lang="en-US" sz="2800" smtClean="0"/>
              <a:t>“Covert communications”</a:t>
            </a:r>
          </a:p>
          <a:p>
            <a:pPr lvl="1"/>
            <a:r>
              <a:rPr lang="en-US" sz="2400" smtClean="0"/>
              <a:t>Military applications</a:t>
            </a:r>
          </a:p>
          <a:p>
            <a:pPr lvl="1"/>
            <a:r>
              <a:rPr lang="en-US" sz="2400" smtClean="0"/>
              <a:t>Message passing by spies</a:t>
            </a:r>
          </a:p>
          <a:p>
            <a:pPr lvl="1"/>
            <a:r>
              <a:rPr lang="en-US" sz="2400" smtClean="0"/>
              <a:t>Concealing Criminal Activity</a:t>
            </a:r>
          </a:p>
        </p:txBody>
      </p:sp>
      <p:pic>
        <p:nvPicPr>
          <p:cNvPr id="247809" name="Picture 1" descr="C:\Users\Laura\AppData\Local\Microsoft\Windows\Temporary Internet Files\Content.IE5\DLXJKUKJ\MMj02839960000[1].gif"/>
          <p:cNvPicPr>
            <a:picLocks noChangeAspect="1" noChangeArrowheads="1" noCrop="1"/>
          </p:cNvPicPr>
          <p:nvPr/>
        </p:nvPicPr>
        <p:blipFill>
          <a:blip r:embed="rId2"/>
          <a:srcRect/>
          <a:stretch>
            <a:fillRect/>
          </a:stretch>
        </p:blipFill>
        <p:spPr bwMode="auto">
          <a:xfrm>
            <a:off x="6172200" y="5257800"/>
            <a:ext cx="885825" cy="1143000"/>
          </a:xfrm>
          <a:prstGeom prst="rect">
            <a:avLst/>
          </a:prstGeom>
          <a:noFill/>
          <a:ln w="9525">
            <a:noFill/>
            <a:miter lim="800000"/>
            <a:headEnd/>
            <a:tailEnd/>
          </a:ln>
        </p:spPr>
      </p:pic>
      <p:pic>
        <p:nvPicPr>
          <p:cNvPr id="9" name="Picture 8" descr="planning_kick_butt.jpg"/>
          <p:cNvPicPr>
            <a:picLocks noChangeAspect="1"/>
          </p:cNvPicPr>
          <p:nvPr/>
        </p:nvPicPr>
        <p:blipFill>
          <a:blip r:embed="rId3"/>
          <a:srcRect/>
          <a:stretch>
            <a:fillRect/>
          </a:stretch>
        </p:blipFill>
        <p:spPr bwMode="auto">
          <a:xfrm>
            <a:off x="6781800" y="3810000"/>
            <a:ext cx="2154238" cy="17367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 calcmode="lin" valueType="num">
                                      <p:cBhvr additive="base">
                                        <p:cTn id="2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 calcmode="lin" valueType="num">
                                      <p:cBhvr additive="base">
                                        <p:cTn id="29"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195">
                                            <p:txEl>
                                              <p:pRg st="6" end="6"/>
                                            </p:txEl>
                                          </p:spTgt>
                                        </p:tgtEl>
                                        <p:attrNameLst>
                                          <p:attrName>style.visibility</p:attrName>
                                        </p:attrNameLst>
                                      </p:cBhvr>
                                      <p:to>
                                        <p:strVal val="visible"/>
                                      </p:to>
                                    </p:set>
                                    <p:anim calcmode="lin" valueType="num">
                                      <p:cBhvr additive="base">
                                        <p:cTn id="33"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195">
                                            <p:txEl>
                                              <p:pRg st="7" end="7"/>
                                            </p:txEl>
                                          </p:spTgt>
                                        </p:tgtEl>
                                        <p:attrNameLst>
                                          <p:attrName>style.visibility</p:attrName>
                                        </p:attrNameLst>
                                      </p:cBhvr>
                                      <p:to>
                                        <p:strVal val="visible"/>
                                      </p:to>
                                    </p:set>
                                    <p:anim calcmode="lin" valueType="num">
                                      <p:cBhvr additive="base">
                                        <p:cTn id="37"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39" presetID="31" presetClass="entr" presetSubtype="0" fill="hold" nodeType="withEffect">
                                  <p:stCondLst>
                                    <p:cond delay="0"/>
                                  </p:stCondLst>
                                  <p:iterate type="lt">
                                    <p:tmPct val="5000"/>
                                  </p:iterate>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par>
                                <p:cTn id="45" presetID="31" presetClass="entr" presetSubtype="0" fill="hold" nodeType="withEffect">
                                  <p:stCondLst>
                                    <p:cond delay="0"/>
                                  </p:stCondLst>
                                  <p:iterate type="lt">
                                    <p:tmPct val="5000"/>
                                  </p:iterate>
                                  <p:childTnLst>
                                    <p:set>
                                      <p:cBhvr>
                                        <p:cTn id="46" dur="1" fill="hold">
                                          <p:stCondLst>
                                            <p:cond delay="0"/>
                                          </p:stCondLst>
                                        </p:cTn>
                                        <p:tgtEl>
                                          <p:spTgt spid="247809"/>
                                        </p:tgtEl>
                                        <p:attrNameLst>
                                          <p:attrName>style.visibility</p:attrName>
                                        </p:attrNameLst>
                                      </p:cBhvr>
                                      <p:to>
                                        <p:strVal val="visible"/>
                                      </p:to>
                                    </p:set>
                                    <p:anim calcmode="lin" valueType="num">
                                      <p:cBhvr>
                                        <p:cTn id="47" dur="1000" fill="hold"/>
                                        <p:tgtEl>
                                          <p:spTgt spid="247809"/>
                                        </p:tgtEl>
                                        <p:attrNameLst>
                                          <p:attrName>ppt_w</p:attrName>
                                        </p:attrNameLst>
                                      </p:cBhvr>
                                      <p:tavLst>
                                        <p:tav tm="0">
                                          <p:val>
                                            <p:fltVal val="0"/>
                                          </p:val>
                                        </p:tav>
                                        <p:tav tm="100000">
                                          <p:val>
                                            <p:strVal val="#ppt_w"/>
                                          </p:val>
                                        </p:tav>
                                      </p:tavLst>
                                    </p:anim>
                                    <p:anim calcmode="lin" valueType="num">
                                      <p:cBhvr>
                                        <p:cTn id="48" dur="1000" fill="hold"/>
                                        <p:tgtEl>
                                          <p:spTgt spid="247809"/>
                                        </p:tgtEl>
                                        <p:attrNameLst>
                                          <p:attrName>ppt_h</p:attrName>
                                        </p:attrNameLst>
                                      </p:cBhvr>
                                      <p:tavLst>
                                        <p:tav tm="0">
                                          <p:val>
                                            <p:fltVal val="0"/>
                                          </p:val>
                                        </p:tav>
                                        <p:tav tm="100000">
                                          <p:val>
                                            <p:strVal val="#ppt_h"/>
                                          </p:val>
                                        </p:tav>
                                      </p:tavLst>
                                    </p:anim>
                                    <p:anim calcmode="lin" valueType="num">
                                      <p:cBhvr>
                                        <p:cTn id="49" dur="1000" fill="hold"/>
                                        <p:tgtEl>
                                          <p:spTgt spid="247809"/>
                                        </p:tgtEl>
                                        <p:attrNameLst>
                                          <p:attrName>style.rotation</p:attrName>
                                        </p:attrNameLst>
                                      </p:cBhvr>
                                      <p:tavLst>
                                        <p:tav tm="0">
                                          <p:val>
                                            <p:fltVal val="90"/>
                                          </p:val>
                                        </p:tav>
                                        <p:tav tm="100000">
                                          <p:val>
                                            <p:fltVal val="0"/>
                                          </p:val>
                                        </p:tav>
                                      </p:tavLst>
                                    </p:anim>
                                    <p:animEffect transition="in" filter="fade">
                                      <p:cBhvr>
                                        <p:cTn id="50" dur="1000"/>
                                        <p:tgtEl>
                                          <p:spTgt spid="247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Steganography</a:t>
            </a:r>
          </a:p>
        </p:txBody>
      </p:sp>
      <p:sp>
        <p:nvSpPr>
          <p:cNvPr id="20483" name="Rectangle 3"/>
          <p:cNvSpPr>
            <a:spLocks noGrp="1" noChangeArrowheads="1"/>
          </p:cNvSpPr>
          <p:nvPr>
            <p:ph type="body" idx="1"/>
          </p:nvPr>
        </p:nvSpPr>
        <p:spPr/>
        <p:txBody>
          <a:bodyPr/>
          <a:lstStyle/>
          <a:p>
            <a:pPr marL="0" indent="0" defTabSz="460375">
              <a:buFontTx/>
              <a:buNone/>
            </a:pPr>
            <a:r>
              <a:rPr lang="en-US" smtClean="0"/>
              <a:t>Art and science of communicating in a way that hides the existence of a message</a:t>
            </a:r>
          </a:p>
          <a:p>
            <a:pPr marL="0" indent="0" defTabSz="460375">
              <a:buFontTx/>
              <a:buNone/>
            </a:pPr>
            <a:r>
              <a:rPr lang="en-US" smtClean="0"/>
              <a:t>	signal or pattern imposed on content</a:t>
            </a:r>
          </a:p>
          <a:p>
            <a:pPr marL="0" indent="0" defTabSz="460375">
              <a:buFontTx/>
              <a:buNone/>
            </a:pPr>
            <a:endParaRPr lang="en-US" smtClean="0"/>
          </a:p>
          <a:p>
            <a:pPr lvl="1" defTabSz="460375"/>
            <a:r>
              <a:rPr lang="en-US" smtClean="0"/>
              <a:t>persistent under transmission</a:t>
            </a:r>
          </a:p>
          <a:p>
            <a:pPr lvl="1" defTabSz="460375"/>
            <a:r>
              <a:rPr lang="en-US" smtClean="0"/>
              <a:t>not encryption</a:t>
            </a:r>
          </a:p>
          <a:p>
            <a:pPr lvl="2" defTabSz="460375"/>
            <a:r>
              <a:rPr lang="en-US" smtClean="0"/>
              <a:t>original image/file is intact</a:t>
            </a:r>
          </a:p>
          <a:p>
            <a:pPr lvl="1" defTabSz="460375"/>
            <a:r>
              <a:rPr lang="en-US" smtClean="0"/>
              <a:t>not fingerprinting</a:t>
            </a:r>
          </a:p>
          <a:p>
            <a:pPr lvl="2" defTabSz="460375"/>
            <a:r>
              <a:rPr lang="en-US" smtClean="0"/>
              <a:t>fingerprinting leaves separate file describing contents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Motivation</a:t>
            </a:r>
          </a:p>
        </p:txBody>
      </p:sp>
      <p:sp>
        <p:nvSpPr>
          <p:cNvPr id="24579" name="Rectangle 3"/>
          <p:cNvSpPr>
            <a:spLocks noGrp="1" noChangeArrowheads="1"/>
          </p:cNvSpPr>
          <p:nvPr>
            <p:ph type="body" idx="1"/>
          </p:nvPr>
        </p:nvSpPr>
        <p:spPr/>
        <p:txBody>
          <a:bodyPr/>
          <a:lstStyle/>
          <a:p>
            <a:pPr>
              <a:spcAft>
                <a:spcPct val="20000"/>
              </a:spcAft>
            </a:pPr>
            <a:r>
              <a:rPr lang="en-US" sz="2400" dirty="0" smtClean="0"/>
              <a:t>Steganography received little attention in computing</a:t>
            </a:r>
          </a:p>
          <a:p>
            <a:r>
              <a:rPr lang="en-US" sz="2400" dirty="0" smtClean="0"/>
              <a:t>Renewed interest because of industry desire to protect copyrighted digital work</a:t>
            </a:r>
          </a:p>
          <a:p>
            <a:pPr lvl="1"/>
            <a:r>
              <a:rPr lang="en-US" sz="2000" dirty="0" smtClean="0"/>
              <a:t>audio</a:t>
            </a:r>
          </a:p>
          <a:p>
            <a:pPr lvl="1"/>
            <a:r>
              <a:rPr lang="en-US" sz="2000" dirty="0" smtClean="0"/>
              <a:t>images</a:t>
            </a:r>
          </a:p>
          <a:p>
            <a:pPr lvl="1"/>
            <a:r>
              <a:rPr lang="en-US" sz="2000" dirty="0" smtClean="0"/>
              <a:t>video</a:t>
            </a:r>
          </a:p>
          <a:p>
            <a:pPr lvl="1">
              <a:spcAft>
                <a:spcPct val="20000"/>
              </a:spcAft>
            </a:pPr>
            <a:r>
              <a:rPr lang="en-US" sz="2000" dirty="0" smtClean="0"/>
              <a:t>Text</a:t>
            </a:r>
          </a:p>
          <a:p>
            <a:pPr>
              <a:spcAft>
                <a:spcPct val="20000"/>
              </a:spcAft>
            </a:pPr>
            <a:r>
              <a:rPr lang="en-US" sz="2400" dirty="0" smtClean="0"/>
              <a:t>Detect counterfeiter, unauthorized presentation, embed key, embed author ID</a:t>
            </a:r>
          </a:p>
          <a:p>
            <a:pPr>
              <a:spcAft>
                <a:spcPct val="20000"/>
              </a:spcAft>
            </a:pPr>
            <a:r>
              <a:rPr lang="en-US" sz="2400" dirty="0" smtClean="0"/>
              <a:t>Steganography ≠ Copy protection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Null Cipher</a:t>
            </a:r>
          </a:p>
        </p:txBody>
      </p:sp>
      <p:sp>
        <p:nvSpPr>
          <p:cNvPr id="26627" name="Rectangle 3"/>
          <p:cNvSpPr>
            <a:spLocks noGrp="1" noChangeArrowheads="1"/>
          </p:cNvSpPr>
          <p:nvPr>
            <p:ph type="body" idx="1"/>
          </p:nvPr>
        </p:nvSpPr>
        <p:spPr>
          <a:xfrm>
            <a:off x="457200" y="1016000"/>
            <a:ext cx="8229600" cy="1373188"/>
          </a:xfrm>
        </p:spPr>
        <p:txBody>
          <a:bodyPr/>
          <a:lstStyle/>
          <a:p>
            <a:r>
              <a:rPr lang="en-US" smtClean="0"/>
              <a:t>Hide message among irrelevant data</a:t>
            </a:r>
          </a:p>
          <a:p>
            <a:r>
              <a:rPr lang="en-US" smtClean="0"/>
              <a:t>Confuse the cryptoanalyst</a:t>
            </a:r>
          </a:p>
          <a:p>
            <a:endParaRPr lang="en-US" smtClean="0"/>
          </a:p>
          <a:p>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Null Cipher</a:t>
            </a:r>
          </a:p>
        </p:txBody>
      </p:sp>
      <p:sp>
        <p:nvSpPr>
          <p:cNvPr id="27651" name="Rectangle 3"/>
          <p:cNvSpPr>
            <a:spLocks noGrp="1" noChangeArrowheads="1"/>
          </p:cNvSpPr>
          <p:nvPr>
            <p:ph type="body" idx="1"/>
          </p:nvPr>
        </p:nvSpPr>
        <p:spPr>
          <a:xfrm>
            <a:off x="457200" y="1016000"/>
            <a:ext cx="8229600" cy="1373188"/>
          </a:xfrm>
        </p:spPr>
        <p:txBody>
          <a:bodyPr/>
          <a:lstStyle/>
          <a:p>
            <a:r>
              <a:rPr lang="en-US" smtClean="0"/>
              <a:t>Hide message among irrelevant data</a:t>
            </a:r>
          </a:p>
          <a:p>
            <a:r>
              <a:rPr lang="en-US" smtClean="0"/>
              <a:t>Confuse the cryptoanalyst</a:t>
            </a:r>
          </a:p>
          <a:p>
            <a:endParaRPr lang="en-US" smtClean="0"/>
          </a:p>
          <a:p>
            <a:endParaRPr lang="en-US" smtClean="0"/>
          </a:p>
        </p:txBody>
      </p:sp>
      <p:sp>
        <p:nvSpPr>
          <p:cNvPr id="27652" name="Text Box 4"/>
          <p:cNvSpPr txBox="1">
            <a:spLocks noChangeArrowheads="1"/>
          </p:cNvSpPr>
          <p:nvPr/>
        </p:nvSpPr>
        <p:spPr bwMode="auto">
          <a:xfrm>
            <a:off x="838200" y="2590800"/>
            <a:ext cx="7483475" cy="2227263"/>
          </a:xfrm>
          <a:prstGeom prst="rect">
            <a:avLst/>
          </a:prstGeom>
          <a:noFill/>
          <a:ln w="25400">
            <a:noFill/>
            <a:miter lim="800000"/>
            <a:headEnd/>
            <a:tailEnd type="none" w="lg" len="lg"/>
          </a:ln>
        </p:spPr>
        <p:txBody>
          <a:bodyPr>
            <a:spAutoFit/>
          </a:bodyPr>
          <a:lstStyle/>
          <a:p>
            <a:pPr eaLnBrk="0" hangingPunct="0"/>
            <a:r>
              <a:rPr lang="en-US" sz="2800">
                <a:latin typeface="Verdana" pitchFamily="34" charset="0"/>
              </a:rPr>
              <a:t>Big rumble in New Guinea.</a:t>
            </a:r>
          </a:p>
          <a:p>
            <a:pPr eaLnBrk="0" hangingPunct="0"/>
            <a:r>
              <a:rPr lang="en-US" sz="2800">
                <a:latin typeface="Verdana" pitchFamily="34" charset="0"/>
              </a:rPr>
              <a:t>The war on</a:t>
            </a:r>
          </a:p>
          <a:p>
            <a:pPr eaLnBrk="0" hangingPunct="0"/>
            <a:r>
              <a:rPr lang="en-US" sz="2800">
                <a:latin typeface="Verdana" pitchFamily="34" charset="0"/>
              </a:rPr>
              <a:t>celebrity acts should end soon.</a:t>
            </a:r>
          </a:p>
          <a:p>
            <a:pPr eaLnBrk="0" hangingPunct="0"/>
            <a:r>
              <a:rPr lang="en-US" sz="2800">
                <a:latin typeface="Verdana" pitchFamily="34" charset="0"/>
              </a:rPr>
              <a:t>Over four</a:t>
            </a:r>
          </a:p>
          <a:p>
            <a:pPr eaLnBrk="0" hangingPunct="0"/>
            <a:r>
              <a:rPr lang="en-US" sz="2800">
                <a:latin typeface="Verdana" pitchFamily="34" charset="0"/>
              </a:rPr>
              <a:t>big ecstatic elephants replicated.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Null Cipher</a:t>
            </a:r>
          </a:p>
        </p:txBody>
      </p:sp>
      <p:sp>
        <p:nvSpPr>
          <p:cNvPr id="28675" name="Rectangle 3"/>
          <p:cNvSpPr>
            <a:spLocks noGrp="1" noChangeArrowheads="1"/>
          </p:cNvSpPr>
          <p:nvPr>
            <p:ph type="body" idx="1"/>
          </p:nvPr>
        </p:nvSpPr>
        <p:spPr>
          <a:xfrm>
            <a:off x="457200" y="1016000"/>
            <a:ext cx="8229600" cy="1373188"/>
          </a:xfrm>
        </p:spPr>
        <p:txBody>
          <a:bodyPr/>
          <a:lstStyle/>
          <a:p>
            <a:r>
              <a:rPr lang="en-US" smtClean="0"/>
              <a:t>Hide message among irrelevant data</a:t>
            </a:r>
          </a:p>
          <a:p>
            <a:r>
              <a:rPr lang="en-US" smtClean="0"/>
              <a:t>Confuse the cryptoanalyst</a:t>
            </a:r>
          </a:p>
          <a:p>
            <a:endParaRPr lang="en-US" smtClean="0"/>
          </a:p>
          <a:p>
            <a:endParaRPr lang="en-US" smtClean="0"/>
          </a:p>
        </p:txBody>
      </p:sp>
      <p:sp>
        <p:nvSpPr>
          <p:cNvPr id="28676" name="Text Box 4"/>
          <p:cNvSpPr txBox="1">
            <a:spLocks noChangeArrowheads="1"/>
          </p:cNvSpPr>
          <p:nvPr/>
        </p:nvSpPr>
        <p:spPr bwMode="auto">
          <a:xfrm>
            <a:off x="838200" y="2590800"/>
            <a:ext cx="7483475" cy="2227263"/>
          </a:xfrm>
          <a:prstGeom prst="rect">
            <a:avLst/>
          </a:prstGeom>
          <a:noFill/>
          <a:ln w="25400">
            <a:noFill/>
            <a:miter lim="800000"/>
            <a:headEnd/>
            <a:tailEnd type="none" w="lg" len="lg"/>
          </a:ln>
        </p:spPr>
        <p:txBody>
          <a:bodyPr>
            <a:spAutoFit/>
          </a:bodyPr>
          <a:lstStyle/>
          <a:p>
            <a:pPr eaLnBrk="0" hangingPunct="0"/>
            <a:r>
              <a:rPr lang="en-US" sz="2800">
                <a:solidFill>
                  <a:schemeClr val="accent1"/>
                </a:solidFill>
                <a:latin typeface="Verdana" pitchFamily="34" charset="0"/>
              </a:rPr>
              <a:t>B</a:t>
            </a:r>
            <a:r>
              <a:rPr lang="en-US" sz="2800">
                <a:latin typeface="Verdana" pitchFamily="34" charset="0"/>
              </a:rPr>
              <a:t>ig </a:t>
            </a:r>
            <a:r>
              <a:rPr lang="en-US" sz="2800">
                <a:solidFill>
                  <a:schemeClr val="accent1"/>
                </a:solidFill>
                <a:latin typeface="Verdana" pitchFamily="34" charset="0"/>
              </a:rPr>
              <a:t>r</a:t>
            </a:r>
            <a:r>
              <a:rPr lang="en-US" sz="2800">
                <a:latin typeface="Verdana" pitchFamily="34" charset="0"/>
              </a:rPr>
              <a:t>umble </a:t>
            </a:r>
            <a:r>
              <a:rPr lang="en-US" sz="2800">
                <a:solidFill>
                  <a:schemeClr val="accent1"/>
                </a:solidFill>
                <a:latin typeface="Verdana" pitchFamily="34" charset="0"/>
              </a:rPr>
              <a:t>i</a:t>
            </a:r>
            <a:r>
              <a:rPr lang="en-US" sz="2800">
                <a:latin typeface="Verdana" pitchFamily="34" charset="0"/>
              </a:rPr>
              <a:t>n </a:t>
            </a:r>
            <a:r>
              <a:rPr lang="en-US" sz="2800">
                <a:solidFill>
                  <a:schemeClr val="accent1"/>
                </a:solidFill>
                <a:latin typeface="Verdana" pitchFamily="34" charset="0"/>
              </a:rPr>
              <a:t>N</a:t>
            </a:r>
            <a:r>
              <a:rPr lang="en-US" sz="2800">
                <a:latin typeface="Verdana" pitchFamily="34" charset="0"/>
              </a:rPr>
              <a:t>ew </a:t>
            </a:r>
            <a:r>
              <a:rPr lang="en-US" sz="2800">
                <a:solidFill>
                  <a:schemeClr val="accent1"/>
                </a:solidFill>
                <a:latin typeface="Verdana" pitchFamily="34" charset="0"/>
              </a:rPr>
              <a:t>G</a:t>
            </a:r>
            <a:r>
              <a:rPr lang="en-US" sz="2800">
                <a:latin typeface="Verdana" pitchFamily="34" charset="0"/>
              </a:rPr>
              <a:t>uinea.</a:t>
            </a:r>
          </a:p>
          <a:p>
            <a:pPr eaLnBrk="0" hangingPunct="0"/>
            <a:r>
              <a:rPr lang="en-US" sz="2800">
                <a:solidFill>
                  <a:schemeClr val="accent1"/>
                </a:solidFill>
                <a:latin typeface="Verdana" pitchFamily="34" charset="0"/>
              </a:rPr>
              <a:t>T</a:t>
            </a:r>
            <a:r>
              <a:rPr lang="en-US" sz="2800">
                <a:latin typeface="Verdana" pitchFamily="34" charset="0"/>
              </a:rPr>
              <a:t>he </a:t>
            </a:r>
            <a:r>
              <a:rPr lang="en-US" sz="2800">
                <a:solidFill>
                  <a:schemeClr val="accent1"/>
                </a:solidFill>
                <a:latin typeface="Verdana" pitchFamily="34" charset="0"/>
              </a:rPr>
              <a:t>w</a:t>
            </a:r>
            <a:r>
              <a:rPr lang="en-US" sz="2800">
                <a:latin typeface="Verdana" pitchFamily="34" charset="0"/>
              </a:rPr>
              <a:t>ar </a:t>
            </a:r>
            <a:r>
              <a:rPr lang="en-US" sz="2800">
                <a:solidFill>
                  <a:schemeClr val="accent1"/>
                </a:solidFill>
                <a:latin typeface="Verdana" pitchFamily="34" charset="0"/>
              </a:rPr>
              <a:t>o</a:t>
            </a:r>
            <a:r>
              <a:rPr lang="en-US" sz="2800">
                <a:latin typeface="Verdana" pitchFamily="34" charset="0"/>
              </a:rPr>
              <a:t>n</a:t>
            </a:r>
          </a:p>
          <a:p>
            <a:pPr eaLnBrk="0" hangingPunct="0"/>
            <a:r>
              <a:rPr lang="en-US" sz="2800">
                <a:solidFill>
                  <a:schemeClr val="accent1"/>
                </a:solidFill>
                <a:latin typeface="Verdana" pitchFamily="34" charset="0"/>
              </a:rPr>
              <a:t>c</a:t>
            </a:r>
            <a:r>
              <a:rPr lang="en-US" sz="2800">
                <a:latin typeface="Verdana" pitchFamily="34" charset="0"/>
              </a:rPr>
              <a:t>elebrity </a:t>
            </a:r>
            <a:r>
              <a:rPr lang="en-US" sz="2800">
                <a:solidFill>
                  <a:schemeClr val="accent1"/>
                </a:solidFill>
                <a:latin typeface="Verdana" pitchFamily="34" charset="0"/>
              </a:rPr>
              <a:t>a</a:t>
            </a:r>
            <a:r>
              <a:rPr lang="en-US" sz="2800">
                <a:latin typeface="Verdana" pitchFamily="34" charset="0"/>
              </a:rPr>
              <a:t>cts </a:t>
            </a:r>
            <a:r>
              <a:rPr lang="en-US" sz="2800">
                <a:solidFill>
                  <a:schemeClr val="accent1"/>
                </a:solidFill>
                <a:latin typeface="Verdana" pitchFamily="34" charset="0"/>
              </a:rPr>
              <a:t>s</a:t>
            </a:r>
            <a:r>
              <a:rPr lang="en-US" sz="2800">
                <a:latin typeface="Verdana" pitchFamily="34" charset="0"/>
              </a:rPr>
              <a:t>hould </a:t>
            </a:r>
            <a:r>
              <a:rPr lang="en-US" sz="2800">
                <a:solidFill>
                  <a:schemeClr val="accent1"/>
                </a:solidFill>
                <a:latin typeface="Verdana" pitchFamily="34" charset="0"/>
              </a:rPr>
              <a:t>e</a:t>
            </a:r>
            <a:r>
              <a:rPr lang="en-US" sz="2800">
                <a:latin typeface="Verdana" pitchFamily="34" charset="0"/>
              </a:rPr>
              <a:t>nd </a:t>
            </a:r>
            <a:r>
              <a:rPr lang="en-US" sz="2800">
                <a:solidFill>
                  <a:schemeClr val="accent1"/>
                </a:solidFill>
                <a:latin typeface="Verdana" pitchFamily="34" charset="0"/>
              </a:rPr>
              <a:t>s</a:t>
            </a:r>
            <a:r>
              <a:rPr lang="en-US" sz="2800">
                <a:latin typeface="Verdana" pitchFamily="34" charset="0"/>
              </a:rPr>
              <a:t>oon.</a:t>
            </a:r>
          </a:p>
          <a:p>
            <a:pPr eaLnBrk="0" hangingPunct="0"/>
            <a:r>
              <a:rPr lang="en-US" sz="2800">
                <a:solidFill>
                  <a:schemeClr val="accent1"/>
                </a:solidFill>
                <a:latin typeface="Verdana" pitchFamily="34" charset="0"/>
              </a:rPr>
              <a:t>O</a:t>
            </a:r>
            <a:r>
              <a:rPr lang="en-US" sz="2800">
                <a:latin typeface="Verdana" pitchFamily="34" charset="0"/>
              </a:rPr>
              <a:t>ver </a:t>
            </a:r>
            <a:r>
              <a:rPr lang="en-US" sz="2800">
                <a:solidFill>
                  <a:schemeClr val="accent1"/>
                </a:solidFill>
                <a:latin typeface="Verdana" pitchFamily="34" charset="0"/>
              </a:rPr>
              <a:t>f</a:t>
            </a:r>
            <a:r>
              <a:rPr lang="en-US" sz="2800">
                <a:latin typeface="Verdana" pitchFamily="34" charset="0"/>
              </a:rPr>
              <a:t>our</a:t>
            </a:r>
          </a:p>
          <a:p>
            <a:pPr eaLnBrk="0" hangingPunct="0"/>
            <a:r>
              <a:rPr lang="en-US" sz="2800">
                <a:solidFill>
                  <a:schemeClr val="accent1"/>
                </a:solidFill>
                <a:latin typeface="Verdana" pitchFamily="34" charset="0"/>
              </a:rPr>
              <a:t>b</a:t>
            </a:r>
            <a:r>
              <a:rPr lang="en-US" sz="2800">
                <a:latin typeface="Verdana" pitchFamily="34" charset="0"/>
              </a:rPr>
              <a:t>ig </a:t>
            </a:r>
            <a:r>
              <a:rPr lang="en-US" sz="2800">
                <a:solidFill>
                  <a:schemeClr val="accent1"/>
                </a:solidFill>
                <a:latin typeface="Verdana" pitchFamily="34" charset="0"/>
              </a:rPr>
              <a:t>e</a:t>
            </a:r>
            <a:r>
              <a:rPr lang="en-US" sz="2800">
                <a:latin typeface="Verdana" pitchFamily="34" charset="0"/>
              </a:rPr>
              <a:t>cstatic </a:t>
            </a:r>
            <a:r>
              <a:rPr lang="en-US" sz="2800">
                <a:solidFill>
                  <a:schemeClr val="accent1"/>
                </a:solidFill>
                <a:latin typeface="Verdana" pitchFamily="34" charset="0"/>
              </a:rPr>
              <a:t>e</a:t>
            </a:r>
            <a:r>
              <a:rPr lang="en-US" sz="2800">
                <a:latin typeface="Verdana" pitchFamily="34" charset="0"/>
              </a:rPr>
              <a:t>lephants </a:t>
            </a:r>
            <a:r>
              <a:rPr lang="en-US" sz="2800">
                <a:solidFill>
                  <a:schemeClr val="accent1"/>
                </a:solidFill>
                <a:latin typeface="Verdana" pitchFamily="34" charset="0"/>
              </a:rPr>
              <a:t>r</a:t>
            </a:r>
            <a:r>
              <a:rPr lang="en-US" sz="2800">
                <a:latin typeface="Verdana" pitchFamily="34" charset="0"/>
              </a:rPr>
              <a:t>eplicated.</a:t>
            </a:r>
          </a:p>
        </p:txBody>
      </p:sp>
      <p:sp>
        <p:nvSpPr>
          <p:cNvPr id="28677" name="Text Box 5"/>
          <p:cNvSpPr txBox="1">
            <a:spLocks noChangeArrowheads="1"/>
          </p:cNvSpPr>
          <p:nvPr/>
        </p:nvSpPr>
        <p:spPr bwMode="auto">
          <a:xfrm>
            <a:off x="811213" y="5086350"/>
            <a:ext cx="4522787" cy="519113"/>
          </a:xfrm>
          <a:prstGeom prst="rect">
            <a:avLst/>
          </a:prstGeom>
          <a:noFill/>
          <a:ln w="25400">
            <a:noFill/>
            <a:miter lim="800000"/>
            <a:headEnd/>
            <a:tailEnd type="none" w="lg" len="lg"/>
          </a:ln>
        </p:spPr>
        <p:txBody>
          <a:bodyPr wrap="none">
            <a:spAutoFit/>
          </a:bodyPr>
          <a:lstStyle/>
          <a:p>
            <a:pPr eaLnBrk="0" hangingPunct="0"/>
            <a:r>
              <a:rPr lang="en-US" sz="2800">
                <a:solidFill>
                  <a:schemeClr val="accent1"/>
                </a:solidFill>
                <a:latin typeface="Verdana" pitchFamily="34" charset="0"/>
              </a:rPr>
              <a:t>Bring two cases of beer.</a:t>
            </a:r>
          </a:p>
        </p:txBody>
      </p:sp>
      <p:sp>
        <p:nvSpPr>
          <p:cNvPr id="28678" name="Line 6"/>
          <p:cNvSpPr>
            <a:spLocks noChangeShapeType="1"/>
          </p:cNvSpPr>
          <p:nvPr/>
        </p:nvSpPr>
        <p:spPr bwMode="auto">
          <a:xfrm>
            <a:off x="914400" y="5105400"/>
            <a:ext cx="4495800" cy="0"/>
          </a:xfrm>
          <a:prstGeom prst="line">
            <a:avLst/>
          </a:prstGeom>
          <a:noFill/>
          <a:ln w="12700">
            <a:solidFill>
              <a:schemeClr val="accent1"/>
            </a:solidFill>
            <a:round/>
            <a:headEnd/>
            <a:tailEnd type="none" w="lg" len="lg"/>
          </a:ln>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F4C936-B04D-495D-BA17-0042177458C9}" type="slidenum">
              <a:rPr lang="en-US"/>
              <a:pPr/>
              <a:t>17</a:t>
            </a:fld>
            <a:endParaRPr lang="en-US"/>
          </a:p>
        </p:txBody>
      </p:sp>
      <p:sp>
        <p:nvSpPr>
          <p:cNvPr id="141314" name="Rectangle 1026"/>
          <p:cNvSpPr>
            <a:spLocks noGrp="1" noChangeArrowheads="1"/>
          </p:cNvSpPr>
          <p:nvPr>
            <p:ph type="title"/>
          </p:nvPr>
        </p:nvSpPr>
        <p:spPr/>
        <p:txBody>
          <a:bodyPr/>
          <a:lstStyle/>
          <a:p>
            <a:r>
              <a:rPr lang="en-US"/>
              <a:t>Hiding text within text</a:t>
            </a:r>
          </a:p>
        </p:txBody>
      </p:sp>
      <p:sp>
        <p:nvSpPr>
          <p:cNvPr id="141315" name="Rectangle 1027"/>
          <p:cNvSpPr>
            <a:spLocks noGrp="1" noChangeArrowheads="1"/>
          </p:cNvSpPr>
          <p:nvPr>
            <p:ph type="body" idx="1"/>
          </p:nvPr>
        </p:nvSpPr>
        <p:spPr/>
        <p:txBody>
          <a:bodyPr/>
          <a:lstStyle/>
          <a:p>
            <a:r>
              <a:rPr lang="en-US"/>
              <a:t>Message sent by a German spy in WWII:</a:t>
            </a:r>
          </a:p>
          <a:p>
            <a:pPr>
              <a:buFont typeface="Wingdings" pitchFamily="2" charset="2"/>
              <a:buNone/>
            </a:pPr>
            <a:r>
              <a:rPr lang="en-US"/>
              <a:t>“Apparently neutral’s protest is thoroughly discounted and ignored.  Isman hard hit.  Blockade issue affects pretext for embargo on by-products, ejecting suets and vegetable oils.”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173B99-C2EE-4176-AB00-9A02CB517DED}" type="slidenum">
              <a:rPr lang="en-US"/>
              <a:pPr/>
              <a:t>18</a:t>
            </a:fld>
            <a:endParaRPr lang="en-US"/>
          </a:p>
        </p:txBody>
      </p:sp>
      <p:sp>
        <p:nvSpPr>
          <p:cNvPr id="142338" name="Rectangle 1026"/>
          <p:cNvSpPr>
            <a:spLocks noGrp="1" noChangeArrowheads="1"/>
          </p:cNvSpPr>
          <p:nvPr>
            <p:ph type="title"/>
          </p:nvPr>
        </p:nvSpPr>
        <p:spPr/>
        <p:txBody>
          <a:bodyPr/>
          <a:lstStyle/>
          <a:p>
            <a:r>
              <a:rPr lang="en-US"/>
              <a:t>Hiding text within text</a:t>
            </a:r>
          </a:p>
        </p:txBody>
      </p:sp>
      <p:sp>
        <p:nvSpPr>
          <p:cNvPr id="142339" name="Rectangle 1027"/>
          <p:cNvSpPr>
            <a:spLocks noGrp="1" noChangeArrowheads="1"/>
          </p:cNvSpPr>
          <p:nvPr>
            <p:ph type="body" idx="1"/>
          </p:nvPr>
        </p:nvSpPr>
        <p:spPr/>
        <p:txBody>
          <a:bodyPr/>
          <a:lstStyle/>
          <a:p>
            <a:r>
              <a:rPr lang="en-US"/>
              <a:t>Message sent by a German spy in WWII:</a:t>
            </a:r>
          </a:p>
          <a:p>
            <a:pPr>
              <a:buFont typeface="Wingdings" pitchFamily="2" charset="2"/>
              <a:buNone/>
            </a:pPr>
            <a:r>
              <a:rPr lang="en-US"/>
              <a:t>“A</a:t>
            </a:r>
            <a:r>
              <a:rPr lang="en-US">
                <a:solidFill>
                  <a:srgbClr val="FF0000"/>
                </a:solidFill>
              </a:rPr>
              <a:t>p</a:t>
            </a:r>
            <a:r>
              <a:rPr lang="en-US"/>
              <a:t>parently n</a:t>
            </a:r>
            <a:r>
              <a:rPr lang="en-US">
                <a:solidFill>
                  <a:srgbClr val="FF0000"/>
                </a:solidFill>
              </a:rPr>
              <a:t>e</a:t>
            </a:r>
            <a:r>
              <a:rPr lang="en-US"/>
              <a:t>utral’s p</a:t>
            </a:r>
            <a:r>
              <a:rPr lang="en-US">
                <a:solidFill>
                  <a:srgbClr val="FF0000"/>
                </a:solidFill>
              </a:rPr>
              <a:t>r</a:t>
            </a:r>
            <a:r>
              <a:rPr lang="en-US"/>
              <a:t>otest i</a:t>
            </a:r>
            <a:r>
              <a:rPr lang="en-US">
                <a:solidFill>
                  <a:srgbClr val="FF0000"/>
                </a:solidFill>
              </a:rPr>
              <a:t>s</a:t>
            </a:r>
            <a:r>
              <a:rPr lang="en-US"/>
              <a:t> t</a:t>
            </a:r>
            <a:r>
              <a:rPr lang="en-US">
                <a:solidFill>
                  <a:srgbClr val="FF0000"/>
                </a:solidFill>
              </a:rPr>
              <a:t>h</a:t>
            </a:r>
            <a:r>
              <a:rPr lang="en-US"/>
              <a:t>oroughly d</a:t>
            </a:r>
            <a:r>
              <a:rPr lang="en-US">
                <a:solidFill>
                  <a:srgbClr val="FF0000"/>
                </a:solidFill>
              </a:rPr>
              <a:t>i</a:t>
            </a:r>
            <a:r>
              <a:rPr lang="en-US"/>
              <a:t>scounted a</a:t>
            </a:r>
            <a:r>
              <a:rPr lang="en-US">
                <a:solidFill>
                  <a:srgbClr val="FF0000"/>
                </a:solidFill>
              </a:rPr>
              <a:t>n</a:t>
            </a:r>
            <a:r>
              <a:rPr lang="en-US"/>
              <a:t>d i</a:t>
            </a:r>
            <a:r>
              <a:rPr lang="en-US">
                <a:solidFill>
                  <a:srgbClr val="FF0000"/>
                </a:solidFill>
              </a:rPr>
              <a:t>g</a:t>
            </a:r>
            <a:r>
              <a:rPr lang="en-US"/>
              <a:t>nored.  I</a:t>
            </a:r>
            <a:r>
              <a:rPr lang="en-US">
                <a:solidFill>
                  <a:srgbClr val="FF0000"/>
                </a:solidFill>
              </a:rPr>
              <a:t>s</a:t>
            </a:r>
            <a:r>
              <a:rPr lang="en-US"/>
              <a:t>man h</a:t>
            </a:r>
            <a:r>
              <a:rPr lang="en-US">
                <a:solidFill>
                  <a:srgbClr val="FF0000"/>
                </a:solidFill>
              </a:rPr>
              <a:t>a</a:t>
            </a:r>
            <a:r>
              <a:rPr lang="en-US"/>
              <a:t>rd h</a:t>
            </a:r>
            <a:r>
              <a:rPr lang="en-US">
                <a:solidFill>
                  <a:srgbClr val="FF0000"/>
                </a:solidFill>
              </a:rPr>
              <a:t>i</a:t>
            </a:r>
            <a:r>
              <a:rPr lang="en-US"/>
              <a:t>t.  B</a:t>
            </a:r>
            <a:r>
              <a:rPr lang="en-US">
                <a:solidFill>
                  <a:srgbClr val="FF0000"/>
                </a:solidFill>
              </a:rPr>
              <a:t>l</a:t>
            </a:r>
            <a:r>
              <a:rPr lang="en-US"/>
              <a:t>ockade i</a:t>
            </a:r>
            <a:r>
              <a:rPr lang="en-US">
                <a:solidFill>
                  <a:srgbClr val="FF0000"/>
                </a:solidFill>
              </a:rPr>
              <a:t>s</a:t>
            </a:r>
            <a:r>
              <a:rPr lang="en-US"/>
              <a:t>sue a</a:t>
            </a:r>
            <a:r>
              <a:rPr lang="en-US">
                <a:solidFill>
                  <a:srgbClr val="FF0000"/>
                </a:solidFill>
              </a:rPr>
              <a:t>f</a:t>
            </a:r>
            <a:r>
              <a:rPr lang="en-US"/>
              <a:t>fects p</a:t>
            </a:r>
            <a:r>
              <a:rPr lang="en-US">
                <a:solidFill>
                  <a:srgbClr val="FF0000"/>
                </a:solidFill>
              </a:rPr>
              <a:t>r</a:t>
            </a:r>
            <a:r>
              <a:rPr lang="en-US"/>
              <a:t>etext f</a:t>
            </a:r>
            <a:r>
              <a:rPr lang="en-US">
                <a:solidFill>
                  <a:srgbClr val="FF0000"/>
                </a:solidFill>
              </a:rPr>
              <a:t>o</a:t>
            </a:r>
            <a:r>
              <a:rPr lang="en-US"/>
              <a:t>r e</a:t>
            </a:r>
            <a:r>
              <a:rPr lang="en-US">
                <a:solidFill>
                  <a:srgbClr val="FF0000"/>
                </a:solidFill>
              </a:rPr>
              <a:t>m</a:t>
            </a:r>
            <a:r>
              <a:rPr lang="en-US"/>
              <a:t>bargo o</a:t>
            </a:r>
            <a:r>
              <a:rPr lang="en-US">
                <a:solidFill>
                  <a:srgbClr val="FF0000"/>
                </a:solidFill>
              </a:rPr>
              <a:t>n</a:t>
            </a:r>
            <a:r>
              <a:rPr lang="en-US"/>
              <a:t> b</a:t>
            </a:r>
            <a:r>
              <a:rPr lang="en-US">
                <a:solidFill>
                  <a:srgbClr val="FF0000"/>
                </a:solidFill>
              </a:rPr>
              <a:t>y</a:t>
            </a:r>
            <a:r>
              <a:rPr lang="en-US"/>
              <a:t>-products, e</a:t>
            </a:r>
            <a:r>
              <a:rPr lang="en-US">
                <a:solidFill>
                  <a:srgbClr val="FF0000"/>
                </a:solidFill>
              </a:rPr>
              <a:t>j</a:t>
            </a:r>
            <a:r>
              <a:rPr lang="en-US"/>
              <a:t>ecting s</a:t>
            </a:r>
            <a:r>
              <a:rPr lang="en-US">
                <a:solidFill>
                  <a:srgbClr val="FF0000"/>
                </a:solidFill>
              </a:rPr>
              <a:t>u</a:t>
            </a:r>
            <a:r>
              <a:rPr lang="en-US"/>
              <a:t>ets a</a:t>
            </a:r>
            <a:r>
              <a:rPr lang="en-US">
                <a:solidFill>
                  <a:srgbClr val="FF0000"/>
                </a:solidFill>
              </a:rPr>
              <a:t>n</a:t>
            </a:r>
            <a:r>
              <a:rPr lang="en-US"/>
              <a:t>d v</a:t>
            </a:r>
            <a:r>
              <a:rPr lang="en-US">
                <a:solidFill>
                  <a:srgbClr val="FF0000"/>
                </a:solidFill>
              </a:rPr>
              <a:t>e</a:t>
            </a:r>
            <a:r>
              <a:rPr lang="en-US"/>
              <a:t>getable o</a:t>
            </a:r>
            <a:r>
              <a:rPr lang="en-US">
                <a:solidFill>
                  <a:srgbClr val="FF0000"/>
                </a:solidFill>
              </a:rPr>
              <a:t>i</a:t>
            </a:r>
            <a:r>
              <a:rPr lang="en-US"/>
              <a:t>ls.”</a:t>
            </a:r>
          </a:p>
          <a:p>
            <a:pPr>
              <a:buFont typeface="Wingdings" pitchFamily="2" charset="2"/>
              <a:buNone/>
            </a:pPr>
            <a:r>
              <a:rPr lang="en-US">
                <a:solidFill>
                  <a:srgbClr val="FF0000"/>
                </a:solidFill>
              </a:rPr>
              <a:t>Pershing sails from NY June I.</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r>
              <a:rPr lang="en-US" smtClean="0"/>
              <a:t>Why Image Files?</a:t>
            </a:r>
          </a:p>
        </p:txBody>
      </p:sp>
      <p:sp>
        <p:nvSpPr>
          <p:cNvPr id="89091" name="Rectangle 1027"/>
          <p:cNvSpPr>
            <a:spLocks noGrp="1" noChangeArrowheads="1"/>
          </p:cNvSpPr>
          <p:nvPr>
            <p:ph type="body" idx="1"/>
          </p:nvPr>
        </p:nvSpPr>
        <p:spPr/>
        <p:txBody>
          <a:bodyPr/>
          <a:lstStyle/>
          <a:p>
            <a:pPr>
              <a:lnSpc>
                <a:spcPct val="90000"/>
              </a:lnSpc>
            </a:pPr>
            <a:r>
              <a:rPr lang="en-US" smtClean="0"/>
              <a:t>Digital image data contains a great deal of redundant information (high capacity)</a:t>
            </a:r>
          </a:p>
          <a:p>
            <a:r>
              <a:rPr lang="en-US" smtClean="0"/>
              <a:t>Unlike audio or video, typically no copyright issues to arouse suspicion</a:t>
            </a:r>
          </a:p>
          <a:p>
            <a:pPr lvl="1"/>
            <a:r>
              <a:rPr lang="en-US" smtClean="0"/>
              <a:t>However, audio and video files have greater capacity than digital images</a:t>
            </a:r>
          </a:p>
          <a:p>
            <a:r>
              <a:rPr lang="en-US" smtClean="0"/>
              <a:t>Researchers discourage use of clip art, images with text, few color variations, and/or distinct lines</a:t>
            </a:r>
          </a:p>
          <a:p>
            <a:endParaRPr lang="en-US" smtClean="0"/>
          </a:p>
        </p:txBody>
      </p:sp>
      <p:sp>
        <p:nvSpPr>
          <p:cNvPr id="7172" name="Slide Number Placeholder 4"/>
          <p:cNvSpPr>
            <a:spLocks noGrp="1"/>
          </p:cNvSpPr>
          <p:nvPr>
            <p:ph type="sldNum" sz="quarter" idx="12"/>
          </p:nvPr>
        </p:nvSpPr>
        <p:spPr>
          <a:noFill/>
        </p:spPr>
        <p:txBody>
          <a:bodyPr/>
          <a:lstStyle/>
          <a:p>
            <a:fld id="{618B789C-8FE4-4E1D-BE56-D43872BC5CE3}" type="slidenum">
              <a:rPr lang="en-US" smtClean="0"/>
              <a:pPr/>
              <a:t>19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90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9091">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9091">
                                            <p:txEl>
                                              <p:pRg st="1" end="1"/>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499"/>
                                          </p:stCondLst>
                                        </p:cTn>
                                        <p:tgtEl>
                                          <p:spTgt spid="8909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9091">
                                            <p:txEl>
                                              <p:pRg st="2" end="2"/>
                                            </p:txEl>
                                          </p:spTgt>
                                        </p:tgtEl>
                                        <p:attrNameLst>
                                          <p:attrName>ppt_c</p:attrName>
                                        </p:attrNameLst>
                                      </p:cBhvr>
                                      <p:to>
                                        <a:schemeClr val="bg2"/>
                                      </p:to>
                                    </p:animClr>
                                  </p:sub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8909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9091">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What is Steganography ?</a:t>
            </a:r>
          </a:p>
        </p:txBody>
      </p:sp>
      <p:sp>
        <p:nvSpPr>
          <p:cNvPr id="4099" name="Content Placeholder 2"/>
          <p:cNvSpPr>
            <a:spLocks noGrp="1"/>
          </p:cNvSpPr>
          <p:nvPr>
            <p:ph idx="1"/>
          </p:nvPr>
        </p:nvSpPr>
        <p:spPr/>
        <p:txBody>
          <a:bodyPr/>
          <a:lstStyle/>
          <a:p>
            <a:r>
              <a:rPr lang="en-US" smtClean="0"/>
              <a:t>The art and science of hiding information in a cover document such as digital images in a way that conceals the existence of hidden data.</a:t>
            </a:r>
          </a:p>
        </p:txBody>
      </p:sp>
      <p:sp>
        <p:nvSpPr>
          <p:cNvPr id="4100" name="Slide Number Placeholder 3"/>
          <p:cNvSpPr>
            <a:spLocks noGrp="1"/>
          </p:cNvSpPr>
          <p:nvPr>
            <p:ph type="sldNum" sz="quarter" idx="12"/>
          </p:nvPr>
        </p:nvSpPr>
        <p:spPr>
          <a:noFill/>
        </p:spPr>
        <p:txBody>
          <a:bodyPr/>
          <a:lstStyle/>
          <a:p>
            <a:fld id="{7620D137-0449-49FC-9ECB-7466436D38BF}" type="slidenum">
              <a:rPr lang="en-US" smtClean="0"/>
              <a:pPr/>
              <a:t>2</a:t>
            </a:fld>
            <a:endParaRPr lang="en-US" smtClean="0"/>
          </a:p>
        </p:txBody>
      </p:sp>
      <p:pic>
        <p:nvPicPr>
          <p:cNvPr id="7" name="Picture 6" descr="Balloon.jpg"/>
          <p:cNvPicPr>
            <a:picLocks noChangeAspect="1"/>
          </p:cNvPicPr>
          <p:nvPr/>
        </p:nvPicPr>
        <p:blipFill>
          <a:blip r:embed="rId2"/>
          <a:srcRect/>
          <a:stretch>
            <a:fillRect/>
          </a:stretch>
        </p:blipFill>
        <p:spPr bwMode="auto">
          <a:xfrm>
            <a:off x="3200400" y="3886200"/>
            <a:ext cx="1828800" cy="2438400"/>
          </a:xfrm>
          <a:prstGeom prst="rect">
            <a:avLst/>
          </a:prstGeom>
          <a:noFill/>
          <a:ln w="9525">
            <a:noFill/>
            <a:miter lim="800000"/>
            <a:headEnd/>
            <a:tailEnd/>
          </a:ln>
        </p:spPr>
      </p:pic>
      <p:pic>
        <p:nvPicPr>
          <p:cNvPr id="8" name="Picture 7" descr="Eiffel Tower_sm.jpg"/>
          <p:cNvPicPr>
            <a:picLocks noChangeAspect="1"/>
          </p:cNvPicPr>
          <p:nvPr/>
        </p:nvPicPr>
        <p:blipFill>
          <a:blip r:embed="rId3"/>
          <a:srcRect/>
          <a:stretch>
            <a:fillRect/>
          </a:stretch>
        </p:blipFill>
        <p:spPr bwMode="auto">
          <a:xfrm>
            <a:off x="1752600" y="4648200"/>
            <a:ext cx="990600" cy="1320800"/>
          </a:xfrm>
          <a:prstGeom prst="rect">
            <a:avLst/>
          </a:prstGeom>
          <a:noFill/>
          <a:ln w="9525">
            <a:noFill/>
            <a:miter lim="800000"/>
            <a:headEnd/>
            <a:tailEnd/>
          </a:ln>
        </p:spPr>
      </p:pic>
      <p:pic>
        <p:nvPicPr>
          <p:cNvPr id="9" name="Picture 8" descr="Example 1.jpg"/>
          <p:cNvPicPr>
            <a:picLocks noChangeAspect="1"/>
          </p:cNvPicPr>
          <p:nvPr/>
        </p:nvPicPr>
        <p:blipFill>
          <a:blip r:embed="rId4"/>
          <a:srcRect/>
          <a:stretch>
            <a:fillRect/>
          </a:stretch>
        </p:blipFill>
        <p:spPr bwMode="auto">
          <a:xfrm>
            <a:off x="6324600" y="3886200"/>
            <a:ext cx="1828800" cy="2438400"/>
          </a:xfrm>
          <a:prstGeom prst="rect">
            <a:avLst/>
          </a:prstGeom>
          <a:noFill/>
          <a:ln w="9525">
            <a:noFill/>
            <a:miter lim="800000"/>
            <a:headEnd/>
            <a:tailEnd/>
          </a:ln>
        </p:spPr>
      </p:pic>
      <p:sp>
        <p:nvSpPr>
          <p:cNvPr id="15" name="Curved Up Arrow 14"/>
          <p:cNvSpPr/>
          <p:nvPr/>
        </p:nvSpPr>
        <p:spPr bwMode="auto">
          <a:xfrm>
            <a:off x="2209800" y="5867400"/>
            <a:ext cx="1447800" cy="609600"/>
          </a:xfrm>
          <a:prstGeom prst="curvedUp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a:cs typeface="+mn-cs"/>
            </a:endParaRPr>
          </a:p>
        </p:txBody>
      </p:sp>
      <p:sp>
        <p:nvSpPr>
          <p:cNvPr id="16" name="Notched Right Arrow 15"/>
          <p:cNvSpPr>
            <a:spLocks noChangeArrowheads="1"/>
          </p:cNvSpPr>
          <p:nvPr/>
        </p:nvSpPr>
        <p:spPr bwMode="auto">
          <a:xfrm>
            <a:off x="5334000" y="4724400"/>
            <a:ext cx="762000" cy="457200"/>
          </a:xfrm>
          <a:prstGeom prst="notchedRightArrow">
            <a:avLst>
              <a:gd name="adj1" fmla="val 50000"/>
              <a:gd name="adj2" fmla="val 50000"/>
            </a:avLst>
          </a:prstGeom>
          <a:solidFill>
            <a:schemeClr val="tx1"/>
          </a:solidFill>
          <a:ln w="9525" algn="ctr">
            <a:solidFill>
              <a:schemeClr val="tx1"/>
            </a:solidFill>
            <a:round/>
            <a:headEnd/>
            <a:tailEnd/>
          </a:ln>
        </p:spPr>
        <p:txBody>
          <a:bodyPr/>
          <a:lstStyle/>
          <a:p>
            <a:pPr eaLnBrk="0" hangingPunct="0"/>
            <a:endParaRPr lang="en-US"/>
          </a:p>
        </p:txBody>
      </p:sp>
      <p:sp>
        <p:nvSpPr>
          <p:cNvPr id="17" name="TextBox 16"/>
          <p:cNvSpPr txBox="1">
            <a:spLocks noChangeArrowheads="1"/>
          </p:cNvSpPr>
          <p:nvPr/>
        </p:nvSpPr>
        <p:spPr bwMode="auto">
          <a:xfrm>
            <a:off x="6172200" y="6248400"/>
            <a:ext cx="2133600" cy="400050"/>
          </a:xfrm>
          <a:prstGeom prst="rect">
            <a:avLst/>
          </a:prstGeom>
          <a:noFill/>
          <a:ln w="9525">
            <a:noFill/>
            <a:miter lim="800000"/>
            <a:headEnd/>
            <a:tailEnd/>
          </a:ln>
        </p:spPr>
        <p:txBody>
          <a:bodyPr>
            <a:spAutoFit/>
          </a:bodyPr>
          <a:lstStyle/>
          <a:p>
            <a:pPr algn="ctr" eaLnBrk="0" hangingPunct="0"/>
            <a:r>
              <a:rPr lang="en-US" sz="2000"/>
              <a:t>Stego Image</a:t>
            </a:r>
          </a:p>
        </p:txBody>
      </p:sp>
      <p:sp>
        <p:nvSpPr>
          <p:cNvPr id="18" name="TextBox 17"/>
          <p:cNvSpPr txBox="1">
            <a:spLocks noChangeArrowheads="1"/>
          </p:cNvSpPr>
          <p:nvPr/>
        </p:nvSpPr>
        <p:spPr bwMode="auto">
          <a:xfrm>
            <a:off x="3048000" y="6248400"/>
            <a:ext cx="2133600" cy="400050"/>
          </a:xfrm>
          <a:prstGeom prst="rect">
            <a:avLst/>
          </a:prstGeom>
          <a:noFill/>
          <a:ln w="9525">
            <a:noFill/>
            <a:miter lim="800000"/>
            <a:headEnd/>
            <a:tailEnd/>
          </a:ln>
        </p:spPr>
        <p:txBody>
          <a:bodyPr>
            <a:spAutoFit/>
          </a:bodyPr>
          <a:lstStyle/>
          <a:p>
            <a:pPr algn="ctr" eaLnBrk="0" hangingPunct="0"/>
            <a:r>
              <a:rPr lang="en-US" sz="2000"/>
              <a:t>Cover Image</a:t>
            </a:r>
          </a:p>
        </p:txBody>
      </p:sp>
      <p:sp>
        <p:nvSpPr>
          <p:cNvPr id="4108" name="TextBox 18"/>
          <p:cNvSpPr txBox="1">
            <a:spLocks noChangeArrowheads="1"/>
          </p:cNvSpPr>
          <p:nvPr/>
        </p:nvSpPr>
        <p:spPr bwMode="auto">
          <a:xfrm>
            <a:off x="1219200" y="4267200"/>
            <a:ext cx="2133600" cy="307975"/>
          </a:xfrm>
          <a:prstGeom prst="rect">
            <a:avLst/>
          </a:prstGeom>
          <a:noFill/>
          <a:ln w="9525">
            <a:noFill/>
            <a:miter lim="800000"/>
            <a:headEnd/>
            <a:tailEnd/>
          </a:ln>
        </p:spPr>
        <p:txBody>
          <a:bodyPr>
            <a:spAutoFit/>
          </a:bodyPr>
          <a:lstStyle/>
          <a:p>
            <a:pPr algn="ctr" eaLnBrk="0" hangingPunct="0"/>
            <a:r>
              <a:rPr lang="en-US" sz="1400"/>
              <a:t>Hidden Image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Steganography</a:t>
            </a:r>
          </a:p>
        </p:txBody>
      </p:sp>
      <p:sp>
        <p:nvSpPr>
          <p:cNvPr id="8195" name="Rectangle 3"/>
          <p:cNvSpPr>
            <a:spLocks noGrp="1" noChangeArrowheads="1"/>
          </p:cNvSpPr>
          <p:nvPr>
            <p:ph type="body" idx="1"/>
          </p:nvPr>
        </p:nvSpPr>
        <p:spPr/>
        <p:txBody>
          <a:bodyPr/>
          <a:lstStyle/>
          <a:p>
            <a:pPr>
              <a:lnSpc>
                <a:spcPct val="90000"/>
              </a:lnSpc>
            </a:pPr>
            <a:r>
              <a:rPr lang="en-US" sz="2400" dirty="0" smtClean="0"/>
              <a:t>Main Techniques Used Today:</a:t>
            </a:r>
          </a:p>
          <a:p>
            <a:pPr lvl="2">
              <a:lnSpc>
                <a:spcPct val="90000"/>
              </a:lnSpc>
            </a:pPr>
            <a:r>
              <a:rPr lang="en-US" sz="2000" dirty="0" smtClean="0"/>
              <a:t>Least Significant Bit or noise insertion/replacement</a:t>
            </a:r>
          </a:p>
          <a:p>
            <a:pPr lvl="2">
              <a:lnSpc>
                <a:spcPct val="90000"/>
              </a:lnSpc>
            </a:pPr>
            <a:r>
              <a:rPr lang="en-US" sz="2000" dirty="0" smtClean="0"/>
              <a:t>Altering the image or compression algorithms</a:t>
            </a:r>
          </a:p>
          <a:p>
            <a:pPr lvl="2">
              <a:lnSpc>
                <a:spcPct val="90000"/>
              </a:lnSpc>
            </a:pPr>
            <a:r>
              <a:rPr lang="en-US" sz="2000" dirty="0" smtClean="0"/>
              <a:t>Modifying properties of the image such as color palette or luminance</a:t>
            </a:r>
          </a:p>
          <a:p>
            <a:pPr lvl="2">
              <a:lnSpc>
                <a:spcPct val="90000"/>
              </a:lnSpc>
              <a:buFont typeface="Wingdings" pitchFamily="2" charset="2"/>
              <a:buNone/>
            </a:pPr>
            <a:endParaRPr lang="en-US" sz="2000" dirty="0" smtClean="0"/>
          </a:p>
          <a:p>
            <a:pPr>
              <a:lnSpc>
                <a:spcPct val="90000"/>
              </a:lnSpc>
            </a:pPr>
            <a:r>
              <a:rPr lang="en-US" sz="2400" dirty="0" smtClean="0"/>
              <a:t>Over 800 different embedding software programs available</a:t>
            </a:r>
          </a:p>
          <a:p>
            <a:pPr>
              <a:lnSpc>
                <a:spcPct val="90000"/>
              </a:lnSpc>
            </a:pPr>
            <a:r>
              <a:rPr lang="en-US" sz="2400" dirty="0" smtClean="0"/>
              <a:t>Check out </a:t>
            </a:r>
            <a:r>
              <a:rPr lang="en-US" sz="2400" dirty="0" smtClean="0">
                <a:hlinkClick r:id="rId2"/>
              </a:rPr>
              <a:t>www.stegoarchive.com</a:t>
            </a:r>
            <a:r>
              <a:rPr lang="en-US" sz="2400" dirty="0" smtClean="0"/>
              <a:t> for freeware programs and other places on the Web</a:t>
            </a:r>
            <a:endParaRPr lang="en-US" sz="2800" dirty="0" smtClean="0"/>
          </a:p>
          <a:p>
            <a:pPr lvl="1">
              <a:lnSpc>
                <a:spcPct val="90000"/>
              </a:lnSpc>
            </a:pPr>
            <a:endParaRPr lang="en-US" sz="2400" dirty="0" smtClean="0"/>
          </a:p>
        </p:txBody>
      </p:sp>
      <p:sp>
        <p:nvSpPr>
          <p:cNvPr id="8196" name="Slide Number Placeholder 4"/>
          <p:cNvSpPr>
            <a:spLocks noGrp="1"/>
          </p:cNvSpPr>
          <p:nvPr>
            <p:ph type="sldNum" sz="quarter" idx="12"/>
          </p:nvPr>
        </p:nvSpPr>
        <p:spPr>
          <a:noFill/>
        </p:spPr>
        <p:txBody>
          <a:bodyPr/>
          <a:lstStyle/>
          <a:p>
            <a:fld id="{4098A7F9-D12B-4F53-B222-222D5A650F87}" type="slidenum">
              <a:rPr lang="en-US" smtClean="0"/>
              <a:pPr/>
              <a:t>20</a:t>
            </a:fld>
            <a:endParaRPr 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11" name="Group 155"/>
          <p:cNvGraphicFramePr>
            <a:graphicFrameLocks noGrp="1"/>
          </p:cNvGraphicFramePr>
          <p:nvPr>
            <p:ph type="tbl" idx="1"/>
          </p:nvPr>
        </p:nvGraphicFramePr>
        <p:xfrm>
          <a:off x="304800" y="844550"/>
          <a:ext cx="8763000" cy="5334000"/>
        </p:xfrm>
        <a:graphic>
          <a:graphicData uri="http://schemas.openxmlformats.org/drawingml/2006/table">
            <a:tbl>
              <a:tblPr/>
              <a:tblGrid>
                <a:gridCol w="4383088"/>
                <a:gridCol w="4379912"/>
              </a:tblGrid>
              <a:tr h="5651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smtClean="0">
                          <a:ln>
                            <a:noFill/>
                          </a:ln>
                          <a:solidFill>
                            <a:schemeClr val="tx1"/>
                          </a:solidFill>
                          <a:effectLst/>
                          <a:latin typeface="Arial" pitchFamily="34" charset="0"/>
                        </a:rPr>
                        <a:t>Possible Uses of Steganography</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smtClean="0">
                          <a:ln>
                            <a:noFill/>
                          </a:ln>
                          <a:solidFill>
                            <a:schemeClr val="tx1"/>
                          </a:solidFill>
                          <a:effectLst/>
                          <a:latin typeface="Arial" pitchFamily="34" charset="0"/>
                        </a:rPr>
                        <a:t/>
                      </a:r>
                      <a:br>
                        <a:rPr kumimoji="0" lang="en-US" sz="2600" b="1" i="0" u="none" strike="noStrike" cap="none" normalizeH="0" baseline="0" smtClean="0">
                          <a:ln>
                            <a:noFill/>
                          </a:ln>
                          <a:solidFill>
                            <a:schemeClr val="tx1"/>
                          </a:solidFill>
                          <a:effectLst/>
                          <a:latin typeface="Arial" pitchFamily="34" charset="0"/>
                        </a:rPr>
                      </a:br>
                      <a:r>
                        <a:rPr kumimoji="0" lang="en-US" sz="2200" b="1" i="0" u="none" strike="noStrike" cap="none" normalizeH="0" baseline="0" smtClean="0">
                          <a:ln>
                            <a:noFill/>
                          </a:ln>
                          <a:solidFill>
                            <a:schemeClr val="tx1"/>
                          </a:solidFill>
                          <a:effectLst/>
                          <a:latin typeface="Arial" pitchFamily="34" charset="0"/>
                        </a:rPr>
                        <a:t>Drawbacks</a:t>
                      </a:r>
                    </a:p>
                  </a:txBody>
                  <a:tcPr horzOverflow="overflow">
                    <a:lnL>
                      <a:noFill/>
                    </a:lnL>
                    <a:lnR cap="flat">
                      <a:noFill/>
                    </a:lnR>
                    <a:lnT cap="flat">
                      <a:noFill/>
                    </a:lnT>
                    <a:lnB>
                      <a:noFill/>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Combine explanatory information with an image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Could degrade or render an image useless</a:t>
                      </a:r>
                    </a:p>
                  </a:txBody>
                  <a:tcPr horzOverflow="overflow">
                    <a:lnL>
                      <a:noFill/>
                    </a:lnL>
                    <a:lnR cap="flat">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Embed corrective audio or image data in case of corrosion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Could counteract and be counterproductive with original image</a:t>
                      </a:r>
                    </a:p>
                  </a:txBody>
                  <a:tcPr horzOverflow="overflow">
                    <a:lnL>
                      <a:noFill/>
                    </a:lnL>
                    <a:lnR cap="flat">
                      <a:noFill/>
                    </a:lnR>
                    <a:lnT>
                      <a:noFill/>
                    </a:lnT>
                    <a:lnB>
                      <a:noFill/>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Private Communications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Doesn’t hide the fact an e-mail was sent</a:t>
                      </a:r>
                    </a:p>
                  </a:txBody>
                  <a:tcPr horzOverflow="overflow">
                    <a:lnL>
                      <a:noFill/>
                    </a:lnL>
                    <a:lnR cap="flat">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Posting secret communications on Web to avoid transmission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Third parties with </a:t>
                      </a:r>
                      <a:r>
                        <a:rPr kumimoji="0" lang="en-US" sz="2000" b="0" i="0" u="none" strike="noStrike" cap="none" normalizeH="0" baseline="0" dirty="0" err="1" smtClean="0">
                          <a:ln>
                            <a:noFill/>
                          </a:ln>
                          <a:solidFill>
                            <a:schemeClr val="tx1"/>
                          </a:solidFill>
                          <a:effectLst/>
                          <a:latin typeface="Arial" pitchFamily="34" charset="0"/>
                        </a:rPr>
                        <a:t>steganography</a:t>
                      </a:r>
                      <a:r>
                        <a:rPr kumimoji="0" lang="en-US" sz="2000" b="0" i="0" u="none" strike="noStrike" cap="none" normalizeH="0" baseline="0" dirty="0" smtClean="0">
                          <a:ln>
                            <a:noFill/>
                          </a:ln>
                          <a:solidFill>
                            <a:schemeClr val="tx1"/>
                          </a:solidFill>
                          <a:effectLst/>
                          <a:latin typeface="Arial" pitchFamily="34" charset="0"/>
                        </a:rPr>
                        <a:t> detection and cracking tools can view message</a:t>
                      </a:r>
                    </a:p>
                  </a:txBody>
                  <a:tcPr horzOverflow="overflow">
                    <a:lnL>
                      <a:noFill/>
                    </a:lnL>
                    <a:lnR cap="flat">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Copywrite protection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Steganographic software can’t protect the watermark</a:t>
                      </a:r>
                    </a:p>
                  </a:txBody>
                  <a:tcPr horzOverflow="overflow">
                    <a:lnL>
                      <a:noFill/>
                    </a:lnL>
                    <a:lnR cap="flat">
                      <a:noFill/>
                    </a:lnR>
                    <a:lnT>
                      <a:noFill/>
                    </a:lnT>
                    <a:lnB>
                      <a:noFill/>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Maintaining anonymity</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Easier to open free Web-based e-mail</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body" idx="1"/>
          </p:nvPr>
        </p:nvSpPr>
        <p:spPr>
          <a:xfrm>
            <a:off x="685800" y="1143000"/>
            <a:ext cx="8229600" cy="4724400"/>
          </a:xfrm>
        </p:spPr>
        <p:txBody>
          <a:bodyPr/>
          <a:lstStyle/>
          <a:p>
            <a:pPr marL="609600" indent="-609600"/>
            <a:r>
              <a:rPr lang="en-US" sz="2800" dirty="0">
                <a:latin typeface="Garamond" pitchFamily="18" charset="0"/>
                <a:cs typeface="Times New Roman" pitchFamily="18" charset="0"/>
              </a:rPr>
              <a:t>Cryptography is about protecting the content of messages (their meaning).</a:t>
            </a:r>
          </a:p>
          <a:p>
            <a:pPr marL="609600" indent="-609600"/>
            <a:r>
              <a:rPr lang="en-US" sz="2800" dirty="0">
                <a:latin typeface="Garamond" pitchFamily="18" charset="0"/>
                <a:cs typeface="Times New Roman" pitchFamily="18" charset="0"/>
              </a:rPr>
              <a:t>Steganography is about concealing the existence of messages</a:t>
            </a:r>
          </a:p>
          <a:p>
            <a:pPr marL="609600" indent="-609600"/>
            <a:r>
              <a:rPr lang="en-US" sz="2800" dirty="0">
                <a:latin typeface="Garamond" pitchFamily="18" charset="0"/>
                <a:cs typeface="Times New Roman" pitchFamily="18" charset="0"/>
              </a:rPr>
              <a:t>Watermarking is about establishing identity of information to prevent unauthorized </a:t>
            </a:r>
            <a:r>
              <a:rPr lang="en-US" sz="2800" dirty="0" smtClean="0">
                <a:latin typeface="Garamond" pitchFamily="18" charset="0"/>
                <a:cs typeface="Times New Roman" pitchFamily="18" charset="0"/>
              </a:rPr>
              <a:t>use (</a:t>
            </a:r>
            <a:r>
              <a:rPr lang="en-US" sz="1200" dirty="0" err="1" smtClean="0">
                <a:latin typeface="Garamond" pitchFamily="18" charset="0"/>
                <a:cs typeface="Times New Roman" pitchFamily="18" charset="0"/>
              </a:rPr>
              <a:t>Stegocrypt</a:t>
            </a:r>
            <a:r>
              <a:rPr lang="en-US" sz="1200" dirty="0" smtClean="0">
                <a:latin typeface="Garamond" pitchFamily="18" charset="0"/>
                <a:cs typeface="Times New Roman" pitchFamily="18" charset="0"/>
              </a:rPr>
              <a:t>: e-Document Authentication - http://eleceng.dit.ie/blackledge/index.php?uid=516&amp;menu_id=22</a:t>
            </a:r>
            <a:r>
              <a:rPr lang="en-US" sz="2800" dirty="0" smtClean="0">
                <a:latin typeface="Garamond" pitchFamily="18" charset="0"/>
                <a:cs typeface="Times New Roman" pitchFamily="18" charset="0"/>
              </a:rPr>
              <a:t>)</a:t>
            </a:r>
            <a:endParaRPr lang="en-US" sz="2800" dirty="0">
              <a:latin typeface="Garamond" pitchFamily="18" charset="0"/>
              <a:cs typeface="Times New Roman" pitchFamily="18" charset="0"/>
            </a:endParaRPr>
          </a:p>
          <a:p>
            <a:pPr marL="1100138" lvl="1" indent="-533400"/>
            <a:r>
              <a:rPr lang="en-US" sz="2400" dirty="0">
                <a:latin typeface="Garamond" pitchFamily="18" charset="0"/>
                <a:cs typeface="Times New Roman" pitchFamily="18" charset="0"/>
              </a:rPr>
              <a:t>They are imperceptible</a:t>
            </a:r>
          </a:p>
          <a:p>
            <a:pPr marL="1100138" lvl="1" indent="-533400"/>
            <a:r>
              <a:rPr lang="en-US" sz="2400" dirty="0">
                <a:latin typeface="Garamond" pitchFamily="18" charset="0"/>
                <a:cs typeface="Times New Roman" pitchFamily="18" charset="0"/>
              </a:rPr>
              <a:t>They are inseparable from the works they are embedded in</a:t>
            </a:r>
          </a:p>
          <a:p>
            <a:pPr marL="1100138" lvl="1" indent="-533400"/>
            <a:r>
              <a:rPr lang="en-US" sz="2400" dirty="0">
                <a:latin typeface="Garamond" pitchFamily="18" charset="0"/>
                <a:cs typeface="Times New Roman" pitchFamily="18" charset="0"/>
              </a:rPr>
              <a:t>They remain embedded in the work even during transformation </a:t>
            </a:r>
          </a:p>
        </p:txBody>
      </p:sp>
      <p:sp>
        <p:nvSpPr>
          <p:cNvPr id="3194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2600" dirty="0" smtClean="0">
                <a:solidFill>
                  <a:schemeClr val="bg1">
                    <a:lumMod val="50000"/>
                  </a:schemeClr>
                </a:solidFill>
                <a:latin typeface="Times New Roman" pitchFamily="18" charset="0"/>
              </a:rPr>
              <a:t>Cryptography </a:t>
            </a:r>
            <a:r>
              <a:rPr lang="en-US" sz="2600" dirty="0">
                <a:solidFill>
                  <a:schemeClr val="bg1">
                    <a:lumMod val="50000"/>
                  </a:schemeClr>
                </a:solidFill>
                <a:latin typeface="Times New Roman" pitchFamily="18" charset="0"/>
              </a:rPr>
              <a:t>&amp; Steganography vs. Watermarking</a:t>
            </a:r>
            <a:r>
              <a:rPr lang="en-US" sz="2800" dirty="0">
                <a:solidFill>
                  <a:schemeClr val="bg1">
                    <a:lumMod val="50000"/>
                  </a:schemeClr>
                </a:solidFill>
                <a:latin typeface="Arial-BoldMT"/>
              </a:rPr>
              <a:t> </a:t>
            </a:r>
            <a:r>
              <a:rPr lang="en-US" dirty="0">
                <a:solidFill>
                  <a:schemeClr val="bg1">
                    <a:lumMod val="50000"/>
                  </a:schemeClr>
                </a:solidFill>
              </a:rPr>
              <a:t>Comparison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body" idx="1"/>
          </p:nvPr>
        </p:nvSpPr>
        <p:spPr>
          <a:xfrm>
            <a:off x="1524000" y="1143000"/>
            <a:ext cx="5410200" cy="4876800"/>
          </a:xfrm>
        </p:spPr>
        <p:txBody>
          <a:bodyPr/>
          <a:lstStyle/>
          <a:p>
            <a:pPr marL="609600" indent="-609600">
              <a:buFontTx/>
              <a:buNone/>
            </a:pPr>
            <a:r>
              <a:rPr lang="en-US" sz="2800" dirty="0">
                <a:solidFill>
                  <a:srgbClr val="000000"/>
                </a:solidFill>
                <a:latin typeface="Garamond" pitchFamily="18" charset="0"/>
                <a:cs typeface="Times New Roman" pitchFamily="18" charset="0"/>
              </a:rPr>
              <a:t>	In his history of the Persian Wars, Herodotus tells of a messenger who shaved his head and allowed a secret message to be tattooed on his scalp. He waited until his hair grew back. Then he journeyed to where the recipient awaited him and shaved his head again. The message was revealed. It was history’s first use of </a:t>
            </a:r>
            <a:r>
              <a:rPr lang="en-US" sz="2800" dirty="0" smtClean="0">
                <a:solidFill>
                  <a:srgbClr val="000000"/>
                </a:solidFill>
                <a:latin typeface="Garamond" pitchFamily="18" charset="0"/>
                <a:cs typeface="Times New Roman" pitchFamily="18" charset="0"/>
              </a:rPr>
              <a:t>Steganography.</a:t>
            </a:r>
            <a:r>
              <a:rPr lang="en-US" sz="2800" dirty="0" smtClean="0">
                <a:latin typeface="Garamond" pitchFamily="18" charset="0"/>
                <a:cs typeface="Times New Roman" pitchFamily="18" charset="0"/>
              </a:rPr>
              <a:t> </a:t>
            </a:r>
            <a:endParaRPr lang="en-US" sz="2800" dirty="0">
              <a:latin typeface="Garamond" pitchFamily="18" charset="0"/>
              <a:cs typeface="Times New Roman" pitchFamily="18" charset="0"/>
            </a:endParaRPr>
          </a:p>
        </p:txBody>
      </p:sp>
      <p:sp>
        <p:nvSpPr>
          <p:cNvPr id="35635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dirty="0">
                <a:solidFill>
                  <a:srgbClr val="CC0000"/>
                </a:solidFill>
                <a:latin typeface="Times New Roman" pitchFamily="18" charset="0"/>
              </a:rPr>
              <a:t>Steganography</a:t>
            </a:r>
            <a:r>
              <a:rPr lang="en-US" sz="4400" dirty="0">
                <a:solidFill>
                  <a:srgbClr val="CC0000"/>
                </a:solidFill>
                <a:latin typeface="Arial-BoldMT"/>
              </a:rPr>
              <a:t/>
            </a:r>
            <a:br>
              <a:rPr lang="en-US" sz="4400" dirty="0">
                <a:solidFill>
                  <a:srgbClr val="CC0000"/>
                </a:solidFill>
                <a:latin typeface="Arial-BoldMT"/>
              </a:rPr>
            </a:br>
            <a:r>
              <a:rPr lang="en-US" dirty="0">
                <a:solidFill>
                  <a:srgbClr val="333399"/>
                </a:solidFill>
              </a:rPr>
              <a:t>Early Examples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body" idx="1"/>
          </p:nvPr>
        </p:nvSpPr>
        <p:spPr>
          <a:xfrm>
            <a:off x="1524000" y="1143000"/>
            <a:ext cx="5410200" cy="4876800"/>
          </a:xfrm>
        </p:spPr>
        <p:txBody>
          <a:bodyPr/>
          <a:lstStyle/>
          <a:p>
            <a:pPr marL="609600" indent="-609600">
              <a:buFontTx/>
              <a:buNone/>
            </a:pPr>
            <a:r>
              <a:rPr lang="en-US" sz="2800">
                <a:solidFill>
                  <a:srgbClr val="000000"/>
                </a:solidFill>
                <a:latin typeface="Garamond" pitchFamily="18" charset="0"/>
                <a:cs typeface="Times New Roman" pitchFamily="18" charset="0"/>
              </a:rPr>
              <a:t>	</a:t>
            </a:r>
            <a:r>
              <a:rPr lang="en-US" sz="2800">
                <a:solidFill>
                  <a:srgbClr val="000000"/>
                </a:solidFill>
                <a:latin typeface="Garamond" pitchFamily="18" charset="0"/>
                <a:cs typeface="Tahoma" pitchFamily="34" charset="0"/>
              </a:rPr>
              <a:t>Ancient Romans used to write between lines using invisible ink based on various natural substances such as fruit juices, urine, and milk. Their experience was not forgotten: even nowadays children play spies and write secret messages that appear only when heated.</a:t>
            </a:r>
            <a:endParaRPr lang="en-US" sz="2800">
              <a:solidFill>
                <a:srgbClr val="000000"/>
              </a:solidFill>
              <a:latin typeface="Garamond" pitchFamily="18" charset="0"/>
              <a:cs typeface="Times New Roman" pitchFamily="18" charset="0"/>
            </a:endParaRPr>
          </a:p>
          <a:p>
            <a:pPr marL="609600" indent="-609600">
              <a:buFontTx/>
              <a:buNone/>
            </a:pPr>
            <a:endParaRPr lang="en-US" sz="2800">
              <a:solidFill>
                <a:srgbClr val="000000"/>
              </a:solidFill>
              <a:latin typeface="Garamond" pitchFamily="18" charset="0"/>
              <a:cs typeface="Times New Roman" pitchFamily="18" charset="0"/>
            </a:endParaRPr>
          </a:p>
        </p:txBody>
      </p:sp>
      <p:sp>
        <p:nvSpPr>
          <p:cNvPr id="41267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dirty="0">
                <a:solidFill>
                  <a:srgbClr val="CC0000"/>
                </a:solidFill>
                <a:latin typeface="Times New Roman" pitchFamily="18" charset="0"/>
              </a:rPr>
              <a:t>Steganography</a:t>
            </a:r>
            <a:r>
              <a:rPr lang="en-US" sz="4400" dirty="0">
                <a:solidFill>
                  <a:srgbClr val="CC0000"/>
                </a:solidFill>
                <a:latin typeface="Arial-BoldMT"/>
              </a:rPr>
              <a:t/>
            </a:r>
            <a:br>
              <a:rPr lang="en-US" sz="4400" dirty="0">
                <a:solidFill>
                  <a:srgbClr val="CC0000"/>
                </a:solidFill>
                <a:latin typeface="Arial-BoldMT"/>
              </a:rPr>
            </a:br>
            <a:r>
              <a:rPr lang="en-US" dirty="0">
                <a:solidFill>
                  <a:srgbClr val="333399"/>
                </a:solidFill>
              </a:rPr>
              <a:t>Invisible Ink</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body" idx="1"/>
          </p:nvPr>
        </p:nvSpPr>
        <p:spPr>
          <a:xfrm>
            <a:off x="1524000" y="1143000"/>
            <a:ext cx="5562600" cy="4876800"/>
          </a:xfrm>
        </p:spPr>
        <p:txBody>
          <a:bodyPr/>
          <a:lstStyle/>
          <a:p>
            <a:pPr marL="609600" indent="-609600">
              <a:lnSpc>
                <a:spcPct val="90000"/>
              </a:lnSpc>
              <a:buFontTx/>
              <a:buNone/>
            </a:pPr>
            <a:r>
              <a:rPr lang="en-US" sz="2800">
                <a:solidFill>
                  <a:srgbClr val="000000"/>
                </a:solidFill>
                <a:latin typeface="Garamond" pitchFamily="18" charset="0"/>
                <a:cs typeface="Times New Roman" pitchFamily="18" charset="0"/>
              </a:rPr>
              <a:t>	</a:t>
            </a:r>
            <a:r>
              <a:rPr lang="en-US" sz="2800">
                <a:solidFill>
                  <a:srgbClr val="000000"/>
                </a:solidFill>
                <a:latin typeface="Garamond" pitchFamily="18" charset="0"/>
                <a:cs typeface="Tahoma" pitchFamily="34" charset="0"/>
              </a:rPr>
              <a:t>During the World War II the Germans developed the microdot. A secret message was photographically reduced to the size of a period, and affixed as the dot for the letter 'i' or other punctuation on a paper containing a written message. Microdots permitted the transmission of large amounts of printed data, including technical drawings, and the fact of the transmission was effectively hidden. </a:t>
            </a:r>
          </a:p>
          <a:p>
            <a:pPr marL="609600" indent="-609600">
              <a:lnSpc>
                <a:spcPct val="90000"/>
              </a:lnSpc>
              <a:buFontTx/>
              <a:buNone/>
            </a:pPr>
            <a:endParaRPr lang="en-US" sz="2800">
              <a:latin typeface="Garamond" pitchFamily="18" charset="0"/>
              <a:cs typeface="Times New Roman" pitchFamily="18" charset="0"/>
            </a:endParaRPr>
          </a:p>
        </p:txBody>
      </p:sp>
      <p:sp>
        <p:nvSpPr>
          <p:cNvPr id="41472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dirty="0">
                <a:solidFill>
                  <a:srgbClr val="CC0000"/>
                </a:solidFill>
                <a:latin typeface="Times New Roman" pitchFamily="18" charset="0"/>
              </a:rPr>
              <a:t>Steganography</a:t>
            </a:r>
            <a:r>
              <a:rPr lang="en-US" sz="4400" dirty="0">
                <a:solidFill>
                  <a:srgbClr val="CC0000"/>
                </a:solidFill>
                <a:latin typeface="Arial-BoldMT"/>
              </a:rPr>
              <a:t/>
            </a:r>
            <a:br>
              <a:rPr lang="en-US" sz="4400" dirty="0">
                <a:solidFill>
                  <a:srgbClr val="CC0000"/>
                </a:solidFill>
                <a:latin typeface="Arial-BoldMT"/>
              </a:rPr>
            </a:br>
            <a:r>
              <a:rPr lang="en-US" dirty="0">
                <a:solidFill>
                  <a:srgbClr val="333399"/>
                </a:solidFill>
              </a:rPr>
              <a:t>Invisible Ink</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050"/>
          <p:cNvSpPr>
            <a:spLocks noGrp="1" noChangeArrowheads="1"/>
          </p:cNvSpPr>
          <p:nvPr>
            <p:ph type="body" idx="1"/>
          </p:nvPr>
        </p:nvSpPr>
        <p:spPr>
          <a:xfrm>
            <a:off x="685800" y="1143000"/>
            <a:ext cx="8229600" cy="5105400"/>
          </a:xfrm>
        </p:spPr>
        <p:txBody>
          <a:bodyPr/>
          <a:lstStyle/>
          <a:p>
            <a:pPr marL="609600" indent="-609600"/>
            <a:r>
              <a:rPr lang="en-US" sz="2800" dirty="0">
                <a:solidFill>
                  <a:srgbClr val="000000"/>
                </a:solidFill>
                <a:latin typeface="Garamond" pitchFamily="18" charset="0"/>
                <a:cs typeface="Tahoma" pitchFamily="34" charset="0"/>
              </a:rPr>
              <a:t>Computer Steganography is based on two principles.  </a:t>
            </a:r>
          </a:p>
          <a:p>
            <a:pPr marL="1100138" lvl="1" indent="-533400"/>
            <a:r>
              <a:rPr lang="en-US" sz="2400" dirty="0">
                <a:solidFill>
                  <a:srgbClr val="000000"/>
                </a:solidFill>
                <a:latin typeface="Garamond" pitchFamily="18" charset="0"/>
                <a:cs typeface="Tahoma" pitchFamily="34" charset="0"/>
              </a:rPr>
              <a:t>The first one is that the files containing digitized images or sound can be altered to a certain extend without loosing their functionality. </a:t>
            </a:r>
          </a:p>
          <a:p>
            <a:pPr marL="1100138" lvl="1" indent="-533400"/>
            <a:r>
              <a:rPr lang="en-US" sz="2400" dirty="0">
                <a:solidFill>
                  <a:srgbClr val="000000"/>
                </a:solidFill>
                <a:latin typeface="Garamond" pitchFamily="18" charset="0"/>
                <a:cs typeface="Tahoma" pitchFamily="34" charset="0"/>
              </a:rPr>
              <a:t>The other principle deals with the human inability to distinguish minor changes in image color or sound quality, which is especially easy to make use of in objects that contain redundant information, be it 16-bit sound, 8-bit or even better 24-bit image. The value of the least significant bit of the pixel color won’t result in any perceivable change of that color. </a:t>
            </a:r>
          </a:p>
          <a:p>
            <a:pPr marL="609600" indent="-609600"/>
            <a:endParaRPr lang="en-US" sz="2800" dirty="0">
              <a:latin typeface="Garamond" pitchFamily="18" charset="0"/>
              <a:cs typeface="Times New Roman" pitchFamily="18" charset="0"/>
            </a:endParaRPr>
          </a:p>
        </p:txBody>
      </p:sp>
      <p:sp>
        <p:nvSpPr>
          <p:cNvPr id="410627" name="Rectangle 2051"/>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dirty="0">
                <a:solidFill>
                  <a:srgbClr val="CC0000"/>
                </a:solidFill>
                <a:latin typeface="Times New Roman" pitchFamily="18" charset="0"/>
              </a:rPr>
              <a:t>Steganography</a:t>
            </a:r>
            <a:r>
              <a:rPr lang="en-US" sz="4400" dirty="0">
                <a:solidFill>
                  <a:srgbClr val="CC0000"/>
                </a:solidFill>
                <a:latin typeface="Arial-BoldMT"/>
              </a:rPr>
              <a:t/>
            </a:r>
            <a:br>
              <a:rPr lang="en-US" sz="4400" dirty="0">
                <a:solidFill>
                  <a:srgbClr val="CC0000"/>
                </a:solidFill>
                <a:latin typeface="Arial-BoldMT"/>
              </a:rPr>
            </a:br>
            <a:r>
              <a:rPr lang="en-US" dirty="0">
                <a:solidFill>
                  <a:srgbClr val="333399"/>
                </a:solidFill>
              </a:rPr>
              <a:t>Principles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body" idx="1"/>
          </p:nvPr>
        </p:nvSpPr>
        <p:spPr>
          <a:xfrm>
            <a:off x="685800" y="1143000"/>
            <a:ext cx="8229600" cy="5334000"/>
          </a:xfrm>
        </p:spPr>
        <p:txBody>
          <a:bodyPr/>
          <a:lstStyle/>
          <a:p>
            <a:pPr marL="609600" indent="-609600">
              <a:spcBef>
                <a:spcPct val="0"/>
              </a:spcBef>
            </a:pPr>
            <a:r>
              <a:rPr lang="en-US" sz="2400">
                <a:latin typeface="Garamond" pitchFamily="18" charset="0"/>
              </a:rPr>
              <a:t>The data to be concealed is compressed and hidden within another file.</a:t>
            </a:r>
          </a:p>
          <a:p>
            <a:pPr marL="609600" indent="-609600">
              <a:spcBef>
                <a:spcPct val="0"/>
              </a:spcBef>
            </a:pPr>
            <a:r>
              <a:rPr lang="en-US" sz="2400">
                <a:latin typeface="Garamond" pitchFamily="18" charset="0"/>
              </a:rPr>
              <a:t>The first step is to find a file which will be used to hide the message (also called a carrier or a container.)</a:t>
            </a:r>
          </a:p>
          <a:p>
            <a:pPr marL="609600" indent="-609600">
              <a:spcBef>
                <a:spcPct val="0"/>
              </a:spcBef>
            </a:pPr>
            <a:r>
              <a:rPr lang="en-US" sz="2400">
                <a:latin typeface="Garamond" pitchFamily="18" charset="0"/>
              </a:rPr>
              <a:t>The next step is to embed the message one wants to hide within the carrier using a steganographic technique. </a:t>
            </a:r>
          </a:p>
          <a:p>
            <a:pPr marL="609600" indent="-609600">
              <a:spcBef>
                <a:spcPct val="0"/>
              </a:spcBef>
            </a:pPr>
            <a:r>
              <a:rPr lang="en-US" sz="2400">
                <a:latin typeface="Garamond" pitchFamily="18" charset="0"/>
              </a:rPr>
              <a:t>Two different techniques commonly used for embedding are: </a:t>
            </a:r>
          </a:p>
          <a:p>
            <a:pPr marL="1100138" lvl="1" indent="-533400">
              <a:spcBef>
                <a:spcPct val="0"/>
              </a:spcBef>
            </a:pPr>
            <a:r>
              <a:rPr lang="en-US" sz="2000">
                <a:latin typeface="Garamond" pitchFamily="18" charset="0"/>
              </a:rPr>
              <a:t>Replace the least significant bit of each byte in the [carrier] with a single bit for the hidden message.</a:t>
            </a:r>
          </a:p>
          <a:p>
            <a:pPr marL="1100138" lvl="1" indent="-533400">
              <a:spcBef>
                <a:spcPct val="0"/>
              </a:spcBef>
            </a:pPr>
            <a:r>
              <a:rPr lang="en-US" sz="2000">
                <a:latin typeface="Garamond" pitchFamily="18" charset="0"/>
              </a:rPr>
              <a:t>Select certain bytes in which to embed the message using a random number generator; resampling the bytes to pixel mapping to preserve color scheme, in the case of an image...; hiding information in the coefficients of the discrete cosine, fractal or wavelet transform of an image; and applying mimic functions that adapt bit pattern to a given statistical distribution."</a:t>
            </a:r>
          </a:p>
          <a:p>
            <a:pPr marL="609600" indent="-609600" eaLnBrk="0" hangingPunct="0">
              <a:spcBef>
                <a:spcPct val="0"/>
              </a:spcBef>
              <a:buFontTx/>
              <a:buNone/>
            </a:pPr>
            <a:endParaRPr lang="en-US" sz="2800">
              <a:latin typeface="Garamond" pitchFamily="18" charset="0"/>
              <a:cs typeface="Times New Roman" pitchFamily="18" charset="0"/>
            </a:endParaRPr>
          </a:p>
        </p:txBody>
      </p:sp>
      <p:sp>
        <p:nvSpPr>
          <p:cNvPr id="35840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dirty="0">
                <a:solidFill>
                  <a:srgbClr val="CC0000"/>
                </a:solidFill>
                <a:latin typeface="Times New Roman" pitchFamily="18" charset="0"/>
              </a:rPr>
              <a:t>Steganography</a:t>
            </a:r>
            <a:r>
              <a:rPr lang="en-US" sz="4400" dirty="0">
                <a:solidFill>
                  <a:srgbClr val="CC0000"/>
                </a:solidFill>
                <a:latin typeface="Arial-BoldMT"/>
              </a:rPr>
              <a:t/>
            </a:r>
            <a:br>
              <a:rPr lang="en-US" sz="4400" dirty="0">
                <a:solidFill>
                  <a:srgbClr val="CC0000"/>
                </a:solidFill>
                <a:latin typeface="Arial-BoldMT"/>
              </a:rPr>
            </a:br>
            <a:r>
              <a:rPr lang="en-US" dirty="0">
                <a:solidFill>
                  <a:srgbClr val="333399"/>
                </a:solidFill>
              </a:rPr>
              <a:t>Process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body" idx="1"/>
          </p:nvPr>
        </p:nvSpPr>
        <p:spPr>
          <a:xfrm>
            <a:off x="685800" y="1143000"/>
            <a:ext cx="8229600" cy="5334000"/>
          </a:xfrm>
        </p:spPr>
        <p:txBody>
          <a:bodyPr/>
          <a:lstStyle/>
          <a:p>
            <a:pPr marL="609600" indent="-609600">
              <a:lnSpc>
                <a:spcPct val="90000"/>
              </a:lnSpc>
            </a:pPr>
            <a:r>
              <a:rPr lang="en-US" sz="2200">
                <a:latin typeface="Garamond" pitchFamily="18" charset="0"/>
                <a:cs typeface="Times New Roman" pitchFamily="18" charset="0"/>
              </a:rPr>
              <a:t>EZStego (Stego Online, Stego Shareware, Romana Machado)</a:t>
            </a:r>
          </a:p>
          <a:p>
            <a:pPr marL="1100138" lvl="1" indent="-533400">
              <a:lnSpc>
                <a:spcPct val="90000"/>
              </a:lnSpc>
            </a:pPr>
            <a:r>
              <a:rPr lang="en-US" sz="2000">
                <a:latin typeface="Garamond" pitchFamily="18" charset="0"/>
                <a:cs typeface="Times New Roman" pitchFamily="18" charset="0"/>
              </a:rPr>
              <a:t>Java based software program which supports only GIF and PICT formats; </a:t>
            </a:r>
          </a:p>
          <a:p>
            <a:pPr marL="609600" indent="-609600">
              <a:lnSpc>
                <a:spcPct val="90000"/>
              </a:lnSpc>
            </a:pPr>
            <a:r>
              <a:rPr lang="en-US" sz="2200">
                <a:latin typeface="Garamond" pitchFamily="18" charset="0"/>
                <a:cs typeface="Times New Roman" pitchFamily="18" charset="0"/>
              </a:rPr>
              <a:t>Gif-It-Up v1.0 (Lee Nelson)</a:t>
            </a:r>
          </a:p>
          <a:p>
            <a:pPr marL="1100138" lvl="1" indent="-533400">
              <a:lnSpc>
                <a:spcPct val="90000"/>
              </a:lnSpc>
            </a:pPr>
            <a:r>
              <a:rPr lang="en-US" sz="2000">
                <a:latin typeface="Garamond" pitchFamily="18" charset="0"/>
                <a:cs typeface="Times New Roman" pitchFamily="18" charset="0"/>
              </a:rPr>
              <a:t>A stego program for Windows 95 that hides data in GIF files</a:t>
            </a:r>
          </a:p>
          <a:p>
            <a:pPr marL="609600" indent="-609600">
              <a:lnSpc>
                <a:spcPct val="90000"/>
              </a:lnSpc>
            </a:pPr>
            <a:r>
              <a:rPr lang="en-US" sz="2200">
                <a:latin typeface="Garamond" pitchFamily="18" charset="0"/>
                <a:cs typeface="Times New Roman" pitchFamily="18" charset="0"/>
              </a:rPr>
              <a:t>Hide and Seek (Colin Maroney)</a:t>
            </a:r>
          </a:p>
          <a:p>
            <a:pPr marL="1100138" lvl="1" indent="-533400">
              <a:lnSpc>
                <a:spcPct val="90000"/>
              </a:lnSpc>
            </a:pPr>
            <a:r>
              <a:rPr lang="en-US" sz="2000">
                <a:latin typeface="Garamond" pitchFamily="18" charset="0"/>
                <a:cs typeface="Times New Roman" pitchFamily="18" charset="0"/>
              </a:rPr>
              <a:t>can hide any data into GIF images; </a:t>
            </a:r>
          </a:p>
          <a:p>
            <a:pPr marL="609600" indent="-609600">
              <a:lnSpc>
                <a:spcPct val="90000"/>
              </a:lnSpc>
            </a:pPr>
            <a:r>
              <a:rPr lang="en-US" sz="2200">
                <a:latin typeface="Garamond" pitchFamily="18" charset="0"/>
                <a:cs typeface="Times New Roman" pitchFamily="18" charset="0"/>
              </a:rPr>
              <a:t>JPEG-JSTEG (Derek Upham)</a:t>
            </a:r>
          </a:p>
          <a:p>
            <a:pPr marL="1100138" lvl="1" indent="-533400">
              <a:lnSpc>
                <a:spcPct val="90000"/>
              </a:lnSpc>
            </a:pPr>
            <a:r>
              <a:rPr lang="en-US" sz="2000">
                <a:latin typeface="Garamond" pitchFamily="18" charset="0"/>
                <a:cs typeface="Times New Roman" pitchFamily="18" charset="0"/>
              </a:rPr>
              <a:t>can hide data inside a JPEG file</a:t>
            </a:r>
          </a:p>
          <a:p>
            <a:pPr marL="609600" indent="-609600">
              <a:lnSpc>
                <a:spcPct val="90000"/>
              </a:lnSpc>
            </a:pPr>
            <a:r>
              <a:rPr lang="en-US" sz="2200">
                <a:latin typeface="Garamond" pitchFamily="18" charset="0"/>
                <a:cs typeface="Times New Roman" pitchFamily="18" charset="0"/>
              </a:rPr>
              <a:t>MP3Stego (Fabien A.P. Petitcolas, Computer Laboratory, University of Cambridge)</a:t>
            </a:r>
            <a:endParaRPr lang="en-US" sz="2400">
              <a:latin typeface="Garamond" pitchFamily="18" charset="0"/>
              <a:cs typeface="Times New Roman" pitchFamily="18" charset="0"/>
            </a:endParaRPr>
          </a:p>
          <a:p>
            <a:pPr marL="1100138" lvl="1" indent="-533400">
              <a:lnSpc>
                <a:spcPct val="90000"/>
              </a:lnSpc>
            </a:pPr>
            <a:r>
              <a:rPr lang="en-US" sz="2000">
                <a:latin typeface="Garamond" pitchFamily="18" charset="0"/>
                <a:cs typeface="Times New Roman" pitchFamily="18" charset="0"/>
              </a:rPr>
              <a:t>can hide data inside MP3 sound files; </a:t>
            </a:r>
          </a:p>
          <a:p>
            <a:pPr marL="609600" indent="-609600">
              <a:lnSpc>
                <a:spcPct val="90000"/>
              </a:lnSpc>
            </a:pPr>
            <a:r>
              <a:rPr lang="en-US" sz="2200">
                <a:latin typeface="Garamond" pitchFamily="18" charset="0"/>
                <a:cs typeface="Times New Roman" pitchFamily="18" charset="0"/>
              </a:rPr>
              <a:t>Steganos (Demcom, Frankfurt, Germany)</a:t>
            </a:r>
            <a:r>
              <a:rPr lang="en-US" sz="2400">
                <a:latin typeface="Garamond" pitchFamily="18" charset="0"/>
                <a:cs typeface="Times New Roman" pitchFamily="18" charset="0"/>
              </a:rPr>
              <a:t> </a:t>
            </a:r>
          </a:p>
          <a:p>
            <a:pPr marL="1100138" lvl="1" indent="-533400">
              <a:lnSpc>
                <a:spcPct val="90000"/>
              </a:lnSpc>
            </a:pPr>
            <a:r>
              <a:rPr lang="en-US" sz="2000">
                <a:latin typeface="Garamond" pitchFamily="18" charset="0"/>
                <a:cs typeface="Times New Roman" pitchFamily="18" charset="0"/>
              </a:rPr>
              <a:t>encrypts files and then hides them within BMP, DIB, VOC, WAV, ASCII and HTML files. </a:t>
            </a:r>
          </a:p>
          <a:p>
            <a:pPr marL="1100138" lvl="1" indent="-533400">
              <a:lnSpc>
                <a:spcPct val="90000"/>
              </a:lnSpc>
            </a:pPr>
            <a:endParaRPr lang="en-US" sz="1000">
              <a:latin typeface="Garamond" pitchFamily="18" charset="0"/>
              <a:cs typeface="Times New Roman" pitchFamily="18" charset="0"/>
            </a:endParaRPr>
          </a:p>
          <a:p>
            <a:pPr marL="1100138" lvl="1" indent="-533400">
              <a:lnSpc>
                <a:spcPct val="90000"/>
              </a:lnSpc>
              <a:buFontTx/>
              <a:buNone/>
            </a:pPr>
            <a:r>
              <a:rPr lang="en-US" sz="1000">
                <a:latin typeface="Garamond" pitchFamily="18" charset="0"/>
                <a:cs typeface="Times New Roman" pitchFamily="18" charset="0"/>
              </a:rPr>
              <a:t>Reference:http://www.antichildporn.org/steganog.html</a:t>
            </a:r>
          </a:p>
        </p:txBody>
      </p:sp>
      <p:sp>
        <p:nvSpPr>
          <p:cNvPr id="36045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dirty="0">
                <a:solidFill>
                  <a:srgbClr val="CC0000"/>
                </a:solidFill>
                <a:latin typeface="Times New Roman" pitchFamily="18" charset="0"/>
              </a:rPr>
              <a:t>Steganography</a:t>
            </a:r>
            <a:r>
              <a:rPr lang="en-US" sz="4400" dirty="0">
                <a:solidFill>
                  <a:srgbClr val="CC0000"/>
                </a:solidFill>
                <a:latin typeface="Arial-BoldMT"/>
              </a:rPr>
              <a:t/>
            </a:r>
            <a:br>
              <a:rPr lang="en-US" sz="4400" dirty="0">
                <a:solidFill>
                  <a:srgbClr val="CC0000"/>
                </a:solidFill>
                <a:latin typeface="Arial-BoldMT"/>
              </a:rPr>
            </a:br>
            <a:r>
              <a:rPr lang="en-US" dirty="0">
                <a:solidFill>
                  <a:srgbClr val="333399"/>
                </a:solidFill>
              </a:rPr>
              <a:t>Software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685800" y="1143000"/>
            <a:ext cx="8229600" cy="2743200"/>
          </a:xfrm>
        </p:spPr>
        <p:txBody>
          <a:bodyPr/>
          <a:lstStyle/>
          <a:p>
            <a:pPr marL="609600" indent="-609600">
              <a:lnSpc>
                <a:spcPct val="90000"/>
              </a:lnSpc>
            </a:pPr>
            <a:r>
              <a:rPr lang="en-US">
                <a:latin typeface="Garamond" pitchFamily="18" charset="0"/>
                <a:cs typeface="Times New Roman" pitchFamily="18" charset="0"/>
              </a:rPr>
              <a:t>Watermarking is the practice of hiding a message about an image, audio clip, or other work of media within the work itself.</a:t>
            </a:r>
          </a:p>
          <a:p>
            <a:pPr marL="1100138" lvl="1" indent="-533400">
              <a:lnSpc>
                <a:spcPct val="90000"/>
              </a:lnSpc>
            </a:pPr>
            <a:r>
              <a:rPr lang="en-US">
                <a:latin typeface="Garamond" pitchFamily="18" charset="0"/>
                <a:cs typeface="Times New Roman" pitchFamily="18" charset="0"/>
              </a:rPr>
              <a:t>Watermark is hidden from the user in normal use</a:t>
            </a:r>
          </a:p>
          <a:p>
            <a:pPr marL="1100138" lvl="1" indent="-533400">
              <a:lnSpc>
                <a:spcPct val="90000"/>
              </a:lnSpc>
            </a:pPr>
            <a:r>
              <a:rPr lang="en-US">
                <a:latin typeface="Garamond" pitchFamily="18" charset="0"/>
                <a:cs typeface="Times New Roman" pitchFamily="18" charset="0"/>
              </a:rPr>
              <a:t>Watermark becomes visible as a result of a special viewing process</a:t>
            </a:r>
          </a:p>
        </p:txBody>
      </p:sp>
      <p:sp>
        <p:nvSpPr>
          <p:cNvPr id="3706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Watermarking </a:t>
            </a:r>
            <a:br>
              <a:rPr lang="en-US" sz="3600">
                <a:solidFill>
                  <a:srgbClr val="CC0000"/>
                </a:solidFill>
                <a:latin typeface="Times New Roman" pitchFamily="18" charset="0"/>
              </a:rPr>
            </a:br>
            <a:r>
              <a:rPr lang="en-US">
                <a:solidFill>
                  <a:srgbClr val="333399"/>
                </a:solidFill>
              </a:rPr>
              <a:t>Basics</a:t>
            </a:r>
          </a:p>
        </p:txBody>
      </p:sp>
      <p:pic>
        <p:nvPicPr>
          <p:cNvPr id="370692" name="Picture 4" descr="C:\Documents and Settings\goel.UALBANY\My Documents\suny\Spring2002\MSI604\lecture2b\dollar.jpg"/>
          <p:cNvPicPr>
            <a:picLocks noChangeAspect="1" noChangeArrowheads="1"/>
          </p:cNvPicPr>
          <p:nvPr/>
        </p:nvPicPr>
        <p:blipFill>
          <a:blip r:embed="rId3"/>
          <a:srcRect/>
          <a:stretch>
            <a:fillRect/>
          </a:stretch>
        </p:blipFill>
        <p:spPr bwMode="auto">
          <a:xfrm>
            <a:off x="2057400" y="4160838"/>
            <a:ext cx="4876800" cy="2087562"/>
          </a:xfrm>
          <a:prstGeom prst="rect">
            <a:avLst/>
          </a:prstGeom>
          <a:noFill/>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295650" y="1295400"/>
            <a:ext cx="2416175" cy="523875"/>
          </a:xfrm>
          <a:prstGeom prst="rect">
            <a:avLst/>
          </a:prstGeom>
          <a:noFill/>
          <a:ln w="25400">
            <a:noFill/>
            <a:miter lim="800000"/>
            <a:headEnd/>
            <a:tailEnd type="none" w="lg" len="lg"/>
          </a:ln>
        </p:spPr>
        <p:txBody>
          <a:bodyPr wrap="none">
            <a:spAutoFit/>
          </a:bodyPr>
          <a:lstStyle/>
          <a:p>
            <a:pPr algn="ctr" eaLnBrk="0" hangingPunct="0"/>
            <a:r>
              <a:rPr lang="en-US" sz="2800">
                <a:solidFill>
                  <a:schemeClr val="accent1"/>
                </a:solidFill>
              </a:rPr>
              <a:t>cryptography</a:t>
            </a:r>
          </a:p>
        </p:txBody>
      </p:sp>
      <p:sp>
        <p:nvSpPr>
          <p:cNvPr id="17411" name="Text Box 3"/>
          <p:cNvSpPr txBox="1">
            <a:spLocks noChangeArrowheads="1"/>
          </p:cNvSpPr>
          <p:nvPr/>
        </p:nvSpPr>
        <p:spPr bwMode="auto">
          <a:xfrm>
            <a:off x="2909888" y="2197100"/>
            <a:ext cx="1630362" cy="400050"/>
          </a:xfrm>
          <a:prstGeom prst="rect">
            <a:avLst/>
          </a:prstGeom>
          <a:noFill/>
          <a:ln w="25400">
            <a:noFill/>
            <a:miter lim="800000"/>
            <a:headEnd/>
            <a:tailEnd type="none" w="lg" len="lg"/>
          </a:ln>
        </p:spPr>
        <p:txBody>
          <a:bodyPr wrap="none">
            <a:spAutoFit/>
          </a:bodyPr>
          <a:lstStyle/>
          <a:p>
            <a:pPr algn="ctr" eaLnBrk="0" hangingPunct="0"/>
            <a:r>
              <a:rPr lang="el-GR" sz="2000" i="1">
                <a:solidFill>
                  <a:schemeClr val="accent1"/>
                </a:solidFill>
              </a:rPr>
              <a:t>κρυπό</a:t>
            </a:r>
            <a:r>
              <a:rPr lang="en-US" sz="2000" i="1">
                <a:solidFill>
                  <a:schemeClr val="accent1"/>
                </a:solidFill>
              </a:rPr>
              <a:t> </a:t>
            </a:r>
            <a:r>
              <a:rPr lang="el-GR" sz="2000" i="1">
                <a:solidFill>
                  <a:schemeClr val="accent1"/>
                </a:solidFill>
              </a:rPr>
              <a:t>ς</a:t>
            </a:r>
          </a:p>
        </p:txBody>
      </p:sp>
      <p:sp>
        <p:nvSpPr>
          <p:cNvPr id="17412" name="Text Box 4"/>
          <p:cNvSpPr txBox="1">
            <a:spLocks noChangeArrowheads="1"/>
          </p:cNvSpPr>
          <p:nvPr/>
        </p:nvSpPr>
        <p:spPr bwMode="auto">
          <a:xfrm>
            <a:off x="2879725" y="3124200"/>
            <a:ext cx="1300163" cy="523875"/>
          </a:xfrm>
          <a:prstGeom prst="rect">
            <a:avLst/>
          </a:prstGeom>
          <a:noFill/>
          <a:ln w="25400">
            <a:noFill/>
            <a:miter lim="800000"/>
            <a:headEnd/>
            <a:tailEnd type="none" w="lg" len="lg"/>
          </a:ln>
        </p:spPr>
        <p:txBody>
          <a:bodyPr wrap="none">
            <a:spAutoFit/>
          </a:bodyPr>
          <a:lstStyle/>
          <a:p>
            <a:pPr algn="ctr" eaLnBrk="0" hangingPunct="0"/>
            <a:r>
              <a:rPr lang="en-US" sz="2800">
                <a:solidFill>
                  <a:schemeClr val="accent1"/>
                </a:solidFill>
              </a:rPr>
              <a:t>hidden</a:t>
            </a:r>
          </a:p>
        </p:txBody>
      </p:sp>
      <p:sp>
        <p:nvSpPr>
          <p:cNvPr id="17413" name="Text Box 5"/>
          <p:cNvSpPr txBox="1">
            <a:spLocks noChangeArrowheads="1"/>
          </p:cNvSpPr>
          <p:nvPr/>
        </p:nvSpPr>
        <p:spPr bwMode="auto">
          <a:xfrm>
            <a:off x="4848225" y="2197100"/>
            <a:ext cx="1622425" cy="400050"/>
          </a:xfrm>
          <a:prstGeom prst="rect">
            <a:avLst/>
          </a:prstGeom>
          <a:noFill/>
          <a:ln w="25400">
            <a:noFill/>
            <a:miter lim="800000"/>
            <a:headEnd/>
            <a:tailEnd type="none" w="lg" len="lg"/>
          </a:ln>
        </p:spPr>
        <p:txBody>
          <a:bodyPr wrap="none">
            <a:spAutoFit/>
          </a:bodyPr>
          <a:lstStyle/>
          <a:p>
            <a:pPr algn="ctr" eaLnBrk="0" hangingPunct="0"/>
            <a:r>
              <a:rPr lang="el-GR" sz="2000" i="1">
                <a:solidFill>
                  <a:schemeClr val="accent1"/>
                </a:solidFill>
              </a:rPr>
              <a:t>γραφία</a:t>
            </a:r>
          </a:p>
        </p:txBody>
      </p:sp>
      <p:sp>
        <p:nvSpPr>
          <p:cNvPr id="17414" name="Text Box 6"/>
          <p:cNvSpPr txBox="1">
            <a:spLocks noChangeArrowheads="1"/>
          </p:cNvSpPr>
          <p:nvPr/>
        </p:nvSpPr>
        <p:spPr bwMode="auto">
          <a:xfrm>
            <a:off x="4840288" y="3124200"/>
            <a:ext cx="1352550" cy="523875"/>
          </a:xfrm>
          <a:prstGeom prst="rect">
            <a:avLst/>
          </a:prstGeom>
          <a:noFill/>
          <a:ln w="25400">
            <a:noFill/>
            <a:miter lim="800000"/>
            <a:headEnd/>
            <a:tailEnd type="none" w="lg" len="lg"/>
          </a:ln>
        </p:spPr>
        <p:txBody>
          <a:bodyPr wrap="none">
            <a:spAutoFit/>
          </a:bodyPr>
          <a:lstStyle/>
          <a:p>
            <a:pPr algn="ctr" eaLnBrk="0" hangingPunct="0"/>
            <a:r>
              <a:rPr lang="en-US" sz="2800">
                <a:solidFill>
                  <a:schemeClr val="accent1"/>
                </a:solidFill>
              </a:rPr>
              <a:t>writing</a:t>
            </a:r>
          </a:p>
        </p:txBody>
      </p:sp>
      <p:sp>
        <p:nvSpPr>
          <p:cNvPr id="1865735" name="Line 7"/>
          <p:cNvSpPr>
            <a:spLocks noChangeShapeType="1"/>
          </p:cNvSpPr>
          <p:nvPr/>
        </p:nvSpPr>
        <p:spPr bwMode="auto">
          <a:xfrm flipH="1">
            <a:off x="3810000" y="1847850"/>
            <a:ext cx="22860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5736" name="Line 8"/>
          <p:cNvSpPr>
            <a:spLocks noChangeShapeType="1"/>
          </p:cNvSpPr>
          <p:nvPr/>
        </p:nvSpPr>
        <p:spPr bwMode="auto">
          <a:xfrm>
            <a:off x="3581400" y="2762250"/>
            <a:ext cx="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5737" name="Line 9"/>
          <p:cNvSpPr>
            <a:spLocks noChangeShapeType="1"/>
          </p:cNvSpPr>
          <p:nvPr/>
        </p:nvSpPr>
        <p:spPr bwMode="auto">
          <a:xfrm>
            <a:off x="5562600" y="2762250"/>
            <a:ext cx="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5738" name="Line 10"/>
          <p:cNvSpPr>
            <a:spLocks noChangeShapeType="1"/>
          </p:cNvSpPr>
          <p:nvPr/>
        </p:nvSpPr>
        <p:spPr bwMode="auto">
          <a:xfrm>
            <a:off x="5257800" y="1847850"/>
            <a:ext cx="22860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7419" name="Text Box 11"/>
          <p:cNvSpPr txBox="1">
            <a:spLocks noChangeArrowheads="1"/>
          </p:cNvSpPr>
          <p:nvPr/>
        </p:nvSpPr>
        <p:spPr bwMode="auto">
          <a:xfrm>
            <a:off x="1020763" y="4800600"/>
            <a:ext cx="7102475" cy="1006475"/>
          </a:xfrm>
          <a:prstGeom prst="rect">
            <a:avLst/>
          </a:prstGeom>
          <a:noFill/>
          <a:ln w="25400">
            <a:noFill/>
            <a:miter lim="800000"/>
            <a:headEnd/>
            <a:tailEnd type="none" w="lg" len="lg"/>
          </a:ln>
        </p:spPr>
        <p:txBody>
          <a:bodyPr>
            <a:spAutoFit/>
          </a:bodyPr>
          <a:lstStyle/>
          <a:p>
            <a:pPr eaLnBrk="0" hangingPunct="0"/>
            <a:r>
              <a:rPr lang="en-US" sz="2000">
                <a:latin typeface="Verdana" pitchFamily="34" charset="0"/>
              </a:rPr>
              <a:t>A secret manner of writing, … Generally, the art of writing or solving ciphers. </a:t>
            </a:r>
          </a:p>
          <a:p>
            <a:pPr algn="r" eaLnBrk="0" hangingPunct="0"/>
            <a:r>
              <a:rPr lang="en-US" sz="2000">
                <a:latin typeface="Verdana" pitchFamily="34" charset="0"/>
              </a:rPr>
              <a:t>— </a:t>
            </a:r>
            <a:r>
              <a:rPr lang="en-US" sz="2000" i="1">
                <a:latin typeface="Verdana" pitchFamily="34" charset="0"/>
              </a:rPr>
              <a:t>Oxford English Dictionary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body" idx="1"/>
          </p:nvPr>
        </p:nvSpPr>
        <p:spPr>
          <a:xfrm>
            <a:off x="685800" y="1143000"/>
            <a:ext cx="8229600" cy="5334000"/>
          </a:xfrm>
        </p:spPr>
        <p:txBody>
          <a:bodyPr/>
          <a:lstStyle/>
          <a:p>
            <a:pPr marL="609600" indent="-609600"/>
            <a:r>
              <a:rPr lang="en-US" sz="2800">
                <a:latin typeface="Garamond" pitchFamily="18" charset="0"/>
                <a:cs typeface="Times New Roman" pitchFamily="18" charset="0"/>
              </a:rPr>
              <a:t>Sending a message to a spy by marking certain letters in a newspaper using invisible ink</a:t>
            </a:r>
          </a:p>
          <a:p>
            <a:pPr marL="609600" indent="-609600"/>
            <a:r>
              <a:rPr lang="en-US" sz="2800">
                <a:latin typeface="Garamond" pitchFamily="18" charset="0"/>
                <a:cs typeface="Times New Roman" pitchFamily="18" charset="0"/>
              </a:rPr>
              <a:t>Adding sub-perceptible echo at certain places in an audio recording. </a:t>
            </a:r>
          </a:p>
          <a:p>
            <a:pPr marL="609600" indent="-609600"/>
            <a:r>
              <a:rPr lang="en-US" sz="2800">
                <a:latin typeface="Garamond" pitchFamily="18" charset="0"/>
                <a:cs typeface="Times New Roman" pitchFamily="18" charset="0"/>
              </a:rPr>
              <a:t>Embedding a picture of President Andrew Jackson into the paper during paper making process.</a:t>
            </a:r>
          </a:p>
        </p:txBody>
      </p:sp>
      <p:sp>
        <p:nvSpPr>
          <p:cNvPr id="37273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Watermarking </a:t>
            </a:r>
            <a:br>
              <a:rPr lang="en-US" sz="3600">
                <a:solidFill>
                  <a:srgbClr val="CC0000"/>
                </a:solidFill>
                <a:latin typeface="Times New Roman" pitchFamily="18" charset="0"/>
              </a:rPr>
            </a:br>
            <a:r>
              <a:rPr lang="en-US">
                <a:solidFill>
                  <a:srgbClr val="333399"/>
                </a:solidFill>
              </a:rPr>
              <a:t>Examples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idx="1"/>
          </p:nvPr>
        </p:nvSpPr>
        <p:spPr>
          <a:xfrm>
            <a:off x="762000" y="1143000"/>
            <a:ext cx="8763000" cy="2819400"/>
          </a:xfrm>
        </p:spPr>
        <p:txBody>
          <a:bodyPr/>
          <a:lstStyle/>
          <a:p>
            <a:pPr marL="1100138" lvl="1" indent="-533400">
              <a:lnSpc>
                <a:spcPct val="90000"/>
              </a:lnSpc>
              <a:buFontTx/>
              <a:buNone/>
            </a:pPr>
            <a:r>
              <a:rPr lang="en-US" sz="2400">
                <a:latin typeface="Garamond" pitchFamily="18" charset="0"/>
              </a:rPr>
              <a:t>“In 1981, photographic reprints of confidential British</a:t>
            </a:r>
          </a:p>
          <a:p>
            <a:pPr marL="1100138" lvl="1" indent="-533400">
              <a:lnSpc>
                <a:spcPct val="90000"/>
              </a:lnSpc>
              <a:buFontTx/>
              <a:buNone/>
            </a:pPr>
            <a:r>
              <a:rPr lang="en-US" sz="2400">
                <a:latin typeface="Garamond" pitchFamily="18" charset="0"/>
              </a:rPr>
              <a:t>Cabinet Documents were being printed in newspapers.</a:t>
            </a:r>
          </a:p>
          <a:p>
            <a:pPr marL="1100138" lvl="1" indent="-533400">
              <a:lnSpc>
                <a:spcPct val="90000"/>
              </a:lnSpc>
              <a:buFontTx/>
              <a:buNone/>
            </a:pPr>
            <a:r>
              <a:rPr lang="en-US" sz="2400">
                <a:latin typeface="Garamond" pitchFamily="18" charset="0"/>
              </a:rPr>
              <a:t>Rumor has it that to determine the source of the leak, </a:t>
            </a:r>
          </a:p>
          <a:p>
            <a:pPr marL="1100138" lvl="1" indent="-533400">
              <a:lnSpc>
                <a:spcPct val="90000"/>
              </a:lnSpc>
              <a:buFontTx/>
              <a:buNone/>
            </a:pPr>
            <a:r>
              <a:rPr lang="en-US" sz="2400">
                <a:latin typeface="Garamond" pitchFamily="18" charset="0"/>
              </a:rPr>
              <a:t>Margaret Thatcher arranged to distribute uniquely identifiable </a:t>
            </a:r>
          </a:p>
          <a:p>
            <a:pPr marL="1100138" lvl="1" indent="-533400">
              <a:lnSpc>
                <a:spcPct val="90000"/>
              </a:lnSpc>
              <a:buFontTx/>
              <a:buNone/>
            </a:pPr>
            <a:r>
              <a:rPr lang="en-US" sz="2400">
                <a:latin typeface="Garamond" pitchFamily="18" charset="0"/>
              </a:rPr>
              <a:t>copies of the documents to each of the ministers. Each copy had </a:t>
            </a:r>
          </a:p>
          <a:p>
            <a:pPr marL="1100138" lvl="1" indent="-533400">
              <a:lnSpc>
                <a:spcPct val="90000"/>
              </a:lnSpc>
              <a:buFontTx/>
              <a:buNone/>
            </a:pPr>
            <a:r>
              <a:rPr lang="en-US" sz="2400">
                <a:latin typeface="Garamond" pitchFamily="18" charset="0"/>
              </a:rPr>
              <a:t>a different word spacing that was used to encode the identity of </a:t>
            </a:r>
          </a:p>
          <a:p>
            <a:pPr marL="1100138" lvl="1" indent="-533400">
              <a:lnSpc>
                <a:spcPct val="90000"/>
              </a:lnSpc>
              <a:buFontTx/>
              <a:buNone/>
            </a:pPr>
            <a:r>
              <a:rPr lang="en-US" sz="2400">
                <a:latin typeface="Garamond" pitchFamily="18" charset="0"/>
              </a:rPr>
              <a:t>the recipient.” </a:t>
            </a:r>
          </a:p>
          <a:p>
            <a:pPr marL="1100138" lvl="1" indent="-533400">
              <a:lnSpc>
                <a:spcPct val="90000"/>
              </a:lnSpc>
              <a:buFontTx/>
              <a:buNone/>
            </a:pPr>
            <a:r>
              <a:rPr lang="en-US" sz="2400">
                <a:latin typeface="Garamond" pitchFamily="18" charset="0"/>
              </a:rPr>
              <a:t>	- Digital Watermarking, Cox</a:t>
            </a:r>
            <a:endParaRPr lang="en-US" sz="2400">
              <a:latin typeface="Garamond" pitchFamily="18" charset="0"/>
              <a:cs typeface="Times New Roman" pitchFamily="18" charset="0"/>
            </a:endParaRPr>
          </a:p>
        </p:txBody>
      </p:sp>
      <p:sp>
        <p:nvSpPr>
          <p:cNvPr id="35430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Watermarking </a:t>
            </a:r>
            <a:br>
              <a:rPr lang="en-US" sz="3600">
                <a:solidFill>
                  <a:srgbClr val="CC0000"/>
                </a:solidFill>
                <a:latin typeface="Times New Roman" pitchFamily="18" charset="0"/>
              </a:rPr>
            </a:br>
            <a:r>
              <a:rPr lang="en-US">
                <a:solidFill>
                  <a:srgbClr val="333399"/>
                </a:solidFill>
              </a:rPr>
              <a:t>Examples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Watermarking vs. Steganography</a:t>
            </a:r>
          </a:p>
        </p:txBody>
      </p:sp>
      <p:sp>
        <p:nvSpPr>
          <p:cNvPr id="51203" name="Rectangle 3"/>
          <p:cNvSpPr>
            <a:spLocks noGrp="1" noChangeArrowheads="1"/>
          </p:cNvSpPr>
          <p:nvPr>
            <p:ph type="body" idx="1"/>
          </p:nvPr>
        </p:nvSpPr>
        <p:spPr>
          <a:xfrm>
            <a:off x="685800" y="1772816"/>
            <a:ext cx="8153400" cy="4399384"/>
          </a:xfrm>
        </p:spPr>
        <p:txBody>
          <a:bodyPr/>
          <a:lstStyle/>
          <a:p>
            <a:pPr marL="166688" indent="-166688">
              <a:buFontTx/>
              <a:buNone/>
            </a:pPr>
            <a:r>
              <a:rPr lang="en-US" dirty="0" smtClean="0"/>
              <a:t>Goal of </a:t>
            </a:r>
            <a:r>
              <a:rPr lang="en-US" dirty="0" err="1" smtClean="0"/>
              <a:t>steganography</a:t>
            </a:r>
            <a:endParaRPr lang="en-US" dirty="0" smtClean="0"/>
          </a:p>
          <a:p>
            <a:pPr marL="568325" lvl="1" indent="-277813"/>
            <a:r>
              <a:rPr lang="en-US" dirty="0" smtClean="0"/>
              <a:t>Intruder cannot detect a message</a:t>
            </a:r>
          </a:p>
          <a:p>
            <a:pPr marL="568325" lvl="1" indent="-277813"/>
            <a:r>
              <a:rPr lang="en-US" dirty="0" smtClean="0"/>
              <a:t>Primarily 1:1 communication</a:t>
            </a:r>
          </a:p>
          <a:p>
            <a:pPr marL="166688" indent="-166688"/>
            <a:endParaRPr lang="en-US" dirty="0" smtClean="0"/>
          </a:p>
          <a:p>
            <a:pPr marL="166688" indent="-166688">
              <a:buFontTx/>
              <a:buNone/>
            </a:pPr>
            <a:r>
              <a:rPr lang="en-US" dirty="0" smtClean="0"/>
              <a:t>Goal of watermarking</a:t>
            </a:r>
          </a:p>
          <a:p>
            <a:pPr marL="568325" lvl="1" indent="-277813"/>
            <a:r>
              <a:rPr lang="en-US" dirty="0" smtClean="0"/>
              <a:t>Intruder cannot remove or replace the message</a:t>
            </a:r>
          </a:p>
          <a:p>
            <a:pPr marL="568325" lvl="1" indent="-277813"/>
            <a:r>
              <a:rPr lang="en-US" dirty="0" smtClean="0"/>
              <a:t>Primarily 1:many communication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70D63741-9033-4804-86D0-A848C0D02550}" type="slidenum">
              <a:rPr lang="en-US" smtClean="0"/>
              <a:pPr/>
              <a:t>33</a:t>
            </a:fld>
            <a:endParaRPr lang="en-US" smtClean="0"/>
          </a:p>
        </p:txBody>
      </p:sp>
      <p:sp>
        <p:nvSpPr>
          <p:cNvPr id="9219" name="Rectangle 2"/>
          <p:cNvSpPr>
            <a:spLocks noGrp="1" noChangeArrowheads="1"/>
          </p:cNvSpPr>
          <p:nvPr>
            <p:ph type="title"/>
          </p:nvPr>
        </p:nvSpPr>
        <p:spPr/>
        <p:txBody>
          <a:bodyPr/>
          <a:lstStyle/>
          <a:p>
            <a:r>
              <a:rPr lang="en-US" sz="3600" smtClean="0"/>
              <a:t>Mathematics Behind Digital Images</a:t>
            </a:r>
          </a:p>
        </p:txBody>
      </p:sp>
      <p:sp>
        <p:nvSpPr>
          <p:cNvPr id="9220" name="Rectangle 3"/>
          <p:cNvSpPr>
            <a:spLocks noGrp="1" noChangeArrowheads="1"/>
          </p:cNvSpPr>
          <p:nvPr>
            <p:ph type="body" idx="1"/>
          </p:nvPr>
        </p:nvSpPr>
        <p:spPr/>
        <p:txBody>
          <a:bodyPr/>
          <a:lstStyle/>
          <a:p>
            <a:pPr>
              <a:lnSpc>
                <a:spcPct val="90000"/>
              </a:lnSpc>
            </a:pPr>
            <a:r>
              <a:rPr lang="en-US" smtClean="0"/>
              <a:t>Each image is saved as a MxN matrix </a:t>
            </a:r>
          </a:p>
          <a:p>
            <a:pPr>
              <a:lnSpc>
                <a:spcPct val="90000"/>
              </a:lnSpc>
            </a:pPr>
            <a:r>
              <a:rPr lang="en-US" smtClean="0"/>
              <a:t>Each element in the matrix corresponds to a pixel location in the image</a:t>
            </a:r>
          </a:p>
          <a:p>
            <a:pPr>
              <a:lnSpc>
                <a:spcPct val="90000"/>
              </a:lnSpc>
            </a:pPr>
            <a:r>
              <a:rPr lang="en-US" smtClean="0"/>
              <a:t>Grayscale Image - matrix values are 8-bit integers {0,1,2,…,255}</a:t>
            </a:r>
          </a:p>
          <a:p>
            <a:pPr>
              <a:lnSpc>
                <a:spcPct val="90000"/>
              </a:lnSpc>
            </a:pPr>
            <a:r>
              <a:rPr lang="en-US" smtClean="0"/>
              <a:t>Color Images – matrix values are triples (R, G, B) where R,G,B are </a:t>
            </a:r>
          </a:p>
          <a:p>
            <a:pPr>
              <a:lnSpc>
                <a:spcPct val="90000"/>
              </a:lnSpc>
              <a:spcBef>
                <a:spcPct val="0"/>
              </a:spcBef>
              <a:buFont typeface="Wingdings" pitchFamily="2" charset="2"/>
              <a:buNone/>
            </a:pPr>
            <a:r>
              <a:rPr lang="en-US" smtClean="0"/>
              <a:t>	8-bit integers </a:t>
            </a:r>
            <a:r>
              <a:rPr lang="en-US" smtClean="0">
                <a:sym typeface="Symbol" pitchFamily="18" charset="2"/>
              </a:rPr>
              <a:t>{0,1,2,…,255}</a:t>
            </a:r>
            <a:endParaRPr lang="en-US"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smtClean="0"/>
              <a:t>Least Significant Bit Embedding in Images</a:t>
            </a:r>
          </a:p>
        </p:txBody>
      </p:sp>
      <p:sp>
        <p:nvSpPr>
          <p:cNvPr id="11267" name="Rectangle 3"/>
          <p:cNvSpPr>
            <a:spLocks noGrp="1" noChangeArrowheads="1"/>
          </p:cNvSpPr>
          <p:nvPr>
            <p:ph type="body" idx="1"/>
          </p:nvPr>
        </p:nvSpPr>
        <p:spPr/>
        <p:txBody>
          <a:bodyPr/>
          <a:lstStyle/>
          <a:p>
            <a:r>
              <a:rPr lang="en-US" sz="2800" smtClean="0"/>
              <a:t>Assume grayscale, 8 bit pixel values</a:t>
            </a:r>
          </a:p>
          <a:p>
            <a:r>
              <a:rPr lang="en-US" sz="2800" smtClean="0"/>
              <a:t>Simplest method: embed one bit of message at each pixel location in spatial domain in LSB</a:t>
            </a:r>
          </a:p>
          <a:p>
            <a:r>
              <a:rPr lang="en-US" sz="2800" smtClean="0"/>
              <a:t>Strengths: usually visually imperceptible</a:t>
            </a:r>
          </a:p>
          <a:p>
            <a:r>
              <a:rPr lang="en-US" sz="2800" smtClean="0"/>
              <a:t>Weaknesses: easily destroyed or overwritten, will lose message if image is compressed</a:t>
            </a:r>
          </a:p>
        </p:txBody>
      </p:sp>
      <p:sp>
        <p:nvSpPr>
          <p:cNvPr id="11268" name="Slide Number Placeholder 3"/>
          <p:cNvSpPr>
            <a:spLocks noGrp="1"/>
          </p:cNvSpPr>
          <p:nvPr>
            <p:ph type="sldNum" sz="quarter" idx="12"/>
          </p:nvPr>
        </p:nvSpPr>
        <p:spPr>
          <a:noFill/>
        </p:spPr>
        <p:txBody>
          <a:bodyPr/>
          <a:lstStyle/>
          <a:p>
            <a:fld id="{51BBC54B-BACA-44DB-B4F1-446393F6E179}" type="slidenum">
              <a:rPr lang="en-US" smtClean="0"/>
              <a:pPr/>
              <a:t>34</a:t>
            </a:fld>
            <a:endParaRPr lang="en-US"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Bit plane embedding</a:t>
            </a:r>
          </a:p>
        </p:txBody>
      </p:sp>
      <p:sp>
        <p:nvSpPr>
          <p:cNvPr id="12291" name="Rectangle 3"/>
          <p:cNvSpPr>
            <a:spLocks noGrp="1" noChangeArrowheads="1"/>
          </p:cNvSpPr>
          <p:nvPr>
            <p:ph type="body" idx="1"/>
          </p:nvPr>
        </p:nvSpPr>
        <p:spPr>
          <a:xfrm>
            <a:off x="1524000" y="1295400"/>
            <a:ext cx="7620000" cy="5257800"/>
          </a:xfrm>
        </p:spPr>
        <p:txBody>
          <a:bodyPr/>
          <a:lstStyle/>
          <a:p>
            <a:pPr>
              <a:lnSpc>
                <a:spcPct val="90000"/>
              </a:lnSpc>
            </a:pPr>
            <a:r>
              <a:rPr lang="en-US" sz="2800" smtClean="0"/>
              <a:t>Encrypting before embedding can be better</a:t>
            </a:r>
          </a:p>
          <a:p>
            <a:pPr>
              <a:lnSpc>
                <a:spcPct val="90000"/>
              </a:lnSpc>
            </a:pPr>
            <a:r>
              <a:rPr lang="en-US" sz="2800" smtClean="0"/>
              <a:t>Variations on bit plane embedding</a:t>
            </a:r>
          </a:p>
          <a:p>
            <a:pPr lvl="1">
              <a:lnSpc>
                <a:spcPct val="90000"/>
              </a:lnSpc>
            </a:pPr>
            <a:r>
              <a:rPr lang="en-US" sz="2400" smtClean="0"/>
              <a:t>Can place bits randomly instead of sequentially</a:t>
            </a:r>
          </a:p>
          <a:p>
            <a:pPr lvl="1">
              <a:lnSpc>
                <a:spcPct val="90000"/>
              </a:lnSpc>
            </a:pPr>
            <a:r>
              <a:rPr lang="en-US" sz="2400" smtClean="0"/>
              <a:t>Can randomly add or subtract one to change the bit to </a:t>
            </a:r>
            <a:r>
              <a:rPr lang="en-US" sz="2400" b="1" smtClean="0"/>
              <a:t>match</a:t>
            </a:r>
            <a:r>
              <a:rPr lang="en-US" sz="2400" smtClean="0"/>
              <a:t> the payload bit with the changed image bit (LSB matching)</a:t>
            </a:r>
            <a:endParaRPr lang="en-US" sz="2400" b="1" smtClean="0"/>
          </a:p>
          <a:p>
            <a:pPr>
              <a:lnSpc>
                <a:spcPct val="90000"/>
              </a:lnSpc>
            </a:pPr>
            <a:r>
              <a:rPr lang="en-US" sz="2800" smtClean="0"/>
              <a:t>LSB replacement: can be reliably detected using a statistical test called the </a:t>
            </a:r>
            <a:r>
              <a:rPr lang="en-US" sz="2800" i="1" smtClean="0"/>
              <a:t>chi-square</a:t>
            </a:r>
            <a:r>
              <a:rPr lang="en-US" sz="2800" smtClean="0"/>
              <a:t> test</a:t>
            </a:r>
          </a:p>
          <a:p>
            <a:pPr>
              <a:lnSpc>
                <a:spcPct val="90000"/>
              </a:lnSpc>
            </a:pPr>
            <a:r>
              <a:rPr lang="en-US" sz="2800" smtClean="0"/>
              <a:t>LSB matching is much more difficult to detect</a:t>
            </a:r>
          </a:p>
          <a:p>
            <a:pPr>
              <a:lnSpc>
                <a:spcPct val="90000"/>
              </a:lnSpc>
            </a:pPr>
            <a:r>
              <a:rPr lang="en-US" sz="2800" smtClean="0"/>
              <a:t>For covert communications, LSB embedding in spatial domain is not the top choice</a:t>
            </a:r>
          </a:p>
        </p:txBody>
      </p:sp>
      <p:sp>
        <p:nvSpPr>
          <p:cNvPr id="12292" name="Slide Number Placeholder 4"/>
          <p:cNvSpPr>
            <a:spLocks noGrp="1"/>
          </p:cNvSpPr>
          <p:nvPr>
            <p:ph type="sldNum" sz="quarter" idx="12"/>
          </p:nvPr>
        </p:nvSpPr>
        <p:spPr>
          <a:noFill/>
        </p:spPr>
        <p:txBody>
          <a:bodyPr/>
          <a:lstStyle/>
          <a:p>
            <a:fld id="{3711EEF5-677C-455D-90CE-CFCF8DC03884}" type="slidenum">
              <a:rPr lang="en-US" smtClean="0"/>
              <a:pPr/>
              <a:t>35</a:t>
            </a:fld>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What is Steganalysis ?</a:t>
            </a:r>
          </a:p>
        </p:txBody>
      </p:sp>
      <p:sp>
        <p:nvSpPr>
          <p:cNvPr id="16387" name="Content Placeholder 2"/>
          <p:cNvSpPr>
            <a:spLocks noGrp="1"/>
          </p:cNvSpPr>
          <p:nvPr>
            <p:ph idx="1"/>
          </p:nvPr>
        </p:nvSpPr>
        <p:spPr/>
        <p:txBody>
          <a:bodyPr/>
          <a:lstStyle/>
          <a:p>
            <a:r>
              <a:rPr lang="en-US" smtClean="0"/>
              <a:t>The art and science of detecting hidden data, determining the length of the message, and extracting the data.</a:t>
            </a:r>
          </a:p>
          <a:p>
            <a:r>
              <a:rPr lang="en-US" smtClean="0"/>
              <a:t>Why is it important?</a:t>
            </a:r>
          </a:p>
          <a:p>
            <a:pPr lvl="1"/>
            <a:r>
              <a:rPr lang="en-US" smtClean="0"/>
              <a:t>Prevent Terrorist Attacks</a:t>
            </a:r>
          </a:p>
          <a:p>
            <a:pPr lvl="1"/>
            <a:r>
              <a:rPr lang="en-US" smtClean="0"/>
              <a:t>Catch people engaging in illegal activities</a:t>
            </a:r>
          </a:p>
          <a:p>
            <a:pPr lvl="1"/>
            <a:r>
              <a:rPr lang="en-US" smtClean="0"/>
              <a:t>Discourage Piracy</a:t>
            </a:r>
          </a:p>
        </p:txBody>
      </p:sp>
      <p:sp>
        <p:nvSpPr>
          <p:cNvPr id="16388" name="Slide Number Placeholder 3"/>
          <p:cNvSpPr>
            <a:spLocks noGrp="1"/>
          </p:cNvSpPr>
          <p:nvPr>
            <p:ph type="sldNum" sz="quarter" idx="12"/>
          </p:nvPr>
        </p:nvSpPr>
        <p:spPr>
          <a:noFill/>
        </p:spPr>
        <p:txBody>
          <a:bodyPr/>
          <a:lstStyle/>
          <a:p>
            <a:fld id="{9D38CF98-9DDF-4DBC-90D3-65288FBF8FF3}" type="slidenum">
              <a:rPr lang="en-US" smtClean="0"/>
              <a:pPr/>
              <a:t>36</a:t>
            </a:fld>
            <a:endParaRPr lang="en-US" smtClean="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body" idx="1"/>
          </p:nvPr>
        </p:nvSpPr>
        <p:spPr>
          <a:xfrm>
            <a:off x="685800" y="1143000"/>
            <a:ext cx="8229600" cy="5105400"/>
          </a:xfrm>
        </p:spPr>
        <p:txBody>
          <a:bodyPr/>
          <a:lstStyle/>
          <a:p>
            <a:pPr marL="609600" indent="-609600"/>
            <a:r>
              <a:rPr lang="en-US" sz="2800">
                <a:latin typeface="Garamond" pitchFamily="18" charset="0"/>
                <a:cs typeface="Times New Roman" pitchFamily="18" charset="0"/>
              </a:rPr>
              <a:t>Steganalysis is the art of discovering and rendering useless such covert messages.</a:t>
            </a:r>
          </a:p>
          <a:p>
            <a:pPr marL="609600" indent="-609600"/>
            <a:r>
              <a:rPr lang="en-US" sz="2800">
                <a:latin typeface="Garamond" pitchFamily="18" charset="0"/>
                <a:cs typeface="Times New Roman" pitchFamily="18" charset="0"/>
              </a:rPr>
              <a:t>Steganalysis involves analysis of the carrier file</a:t>
            </a:r>
          </a:p>
          <a:p>
            <a:pPr marL="1100138" lvl="1" indent="-533400"/>
            <a:r>
              <a:rPr lang="en-US" sz="2400">
                <a:latin typeface="Garamond" pitchFamily="18" charset="0"/>
                <a:cs typeface="Times New Roman" pitchFamily="18" charset="0"/>
              </a:rPr>
              <a:t>Simpler steganographic techniques produce some discernible change in the file size, statistics or both. </a:t>
            </a:r>
          </a:p>
          <a:p>
            <a:pPr marL="1100138" lvl="1" indent="-533400"/>
            <a:r>
              <a:rPr lang="en-US" sz="2400">
                <a:latin typeface="Garamond" pitchFamily="18" charset="0"/>
                <a:cs typeface="Times New Roman" pitchFamily="18" charset="0"/>
              </a:rPr>
              <a:t>These changes can manifest themselves in color variations, loss of resolution and other distortions that are visible to the human eye. </a:t>
            </a:r>
          </a:p>
          <a:p>
            <a:pPr marL="1100138" lvl="1" indent="-533400"/>
            <a:r>
              <a:rPr lang="en-US" sz="2400">
                <a:latin typeface="Garamond" pitchFamily="18" charset="0"/>
                <a:cs typeface="Times New Roman" pitchFamily="18" charset="0"/>
              </a:rPr>
              <a:t>This form of detection requires that you know what the original carrier image or file should look like.  </a:t>
            </a:r>
          </a:p>
        </p:txBody>
      </p:sp>
      <p:sp>
        <p:nvSpPr>
          <p:cNvPr id="41677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Steganalysis</a:t>
            </a:r>
            <a:r>
              <a:rPr lang="en-US" sz="4400">
                <a:solidFill>
                  <a:srgbClr val="CC0000"/>
                </a:solidFill>
                <a:latin typeface="Arial-BoldMT"/>
              </a:rPr>
              <a:t> </a:t>
            </a:r>
            <a:br>
              <a:rPr lang="en-US" sz="4400">
                <a:solidFill>
                  <a:srgbClr val="CC0000"/>
                </a:solidFill>
                <a:latin typeface="Arial-BoldMT"/>
              </a:rPr>
            </a:br>
            <a:r>
              <a:rPr lang="en-US">
                <a:solidFill>
                  <a:srgbClr val="333399"/>
                </a:solidFill>
              </a:rPr>
              <a:t>Basics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Types of Steganalysis</a:t>
            </a:r>
          </a:p>
        </p:txBody>
      </p:sp>
      <p:sp>
        <p:nvSpPr>
          <p:cNvPr id="18435" name="Content Placeholder 2"/>
          <p:cNvSpPr>
            <a:spLocks noGrp="1"/>
          </p:cNvSpPr>
          <p:nvPr>
            <p:ph idx="1"/>
          </p:nvPr>
        </p:nvSpPr>
        <p:spPr>
          <a:xfrm>
            <a:off x="1295400" y="1295400"/>
            <a:ext cx="7848600" cy="5410200"/>
          </a:xfrm>
        </p:spPr>
        <p:txBody>
          <a:bodyPr/>
          <a:lstStyle/>
          <a:p>
            <a:r>
              <a:rPr lang="en-US" sz="2800" dirty="0" smtClean="0"/>
              <a:t>Targeted </a:t>
            </a:r>
            <a:r>
              <a:rPr lang="en-US" sz="2800" dirty="0" err="1" smtClean="0"/>
              <a:t>Steganalysis</a:t>
            </a:r>
            <a:endParaRPr lang="en-US" sz="2800" dirty="0" smtClean="0"/>
          </a:p>
          <a:p>
            <a:pPr lvl="1"/>
            <a:r>
              <a:rPr lang="en-US" sz="2000" dirty="0" err="1" smtClean="0"/>
              <a:t>Relys</a:t>
            </a:r>
            <a:r>
              <a:rPr lang="en-US" sz="2000" dirty="0" smtClean="0"/>
              <a:t> on knowing the method used to hide the data &amp; using known distinguishing statistics to detect </a:t>
            </a:r>
            <a:r>
              <a:rPr lang="en-US" sz="2000" dirty="0" err="1" smtClean="0"/>
              <a:t>stego</a:t>
            </a:r>
            <a:r>
              <a:rPr lang="en-US" sz="2000" dirty="0" smtClean="0"/>
              <a:t> images</a:t>
            </a:r>
          </a:p>
          <a:p>
            <a:pPr lvl="1"/>
            <a:r>
              <a:rPr lang="en-US" sz="2000" dirty="0" smtClean="0"/>
              <a:t>Sometimes </a:t>
            </a:r>
            <a:r>
              <a:rPr lang="en-US" sz="2000" dirty="0" err="1" smtClean="0"/>
              <a:t>steganalysts</a:t>
            </a:r>
            <a:r>
              <a:rPr lang="en-US" sz="2000" dirty="0" smtClean="0"/>
              <a:t> reverse engineer </a:t>
            </a:r>
            <a:r>
              <a:rPr lang="en-US" sz="2000" dirty="0" err="1" smtClean="0"/>
              <a:t>steganographic</a:t>
            </a:r>
            <a:r>
              <a:rPr lang="en-US" sz="2000" dirty="0" smtClean="0"/>
              <a:t> methods</a:t>
            </a:r>
          </a:p>
          <a:p>
            <a:r>
              <a:rPr lang="en-US" sz="2800" dirty="0" smtClean="0"/>
              <a:t>Blind </a:t>
            </a:r>
            <a:r>
              <a:rPr lang="en-US" sz="2800" dirty="0" err="1" smtClean="0"/>
              <a:t>Steganalysis</a:t>
            </a:r>
            <a:endParaRPr lang="en-US" sz="2800" dirty="0" smtClean="0"/>
          </a:p>
          <a:p>
            <a:pPr lvl="1"/>
            <a:r>
              <a:rPr lang="en-US" sz="2000" dirty="0" smtClean="0"/>
              <a:t>Most beneficial to forensics because it’s not based on knowing the algorithm</a:t>
            </a:r>
          </a:p>
          <a:p>
            <a:pPr lvl="1"/>
            <a:r>
              <a:rPr lang="en-US" sz="2000" dirty="0" smtClean="0"/>
              <a:t>Most difficult because the type of images and method of hiding data are enormous and continuously changing.</a:t>
            </a:r>
          </a:p>
          <a:p>
            <a:pPr lvl="1"/>
            <a:r>
              <a:rPr lang="en-US" sz="2000" dirty="0" smtClean="0"/>
              <a:t>The current trend is to develop a neural network using training images and multiple statistical features.</a:t>
            </a:r>
            <a:endParaRPr lang="en-US" dirty="0" smtClean="0"/>
          </a:p>
        </p:txBody>
      </p:sp>
      <p:sp>
        <p:nvSpPr>
          <p:cNvPr id="18436" name="Slide Number Placeholder 3"/>
          <p:cNvSpPr>
            <a:spLocks noGrp="1"/>
          </p:cNvSpPr>
          <p:nvPr>
            <p:ph type="sldNum" sz="quarter" idx="12"/>
          </p:nvPr>
        </p:nvSpPr>
        <p:spPr>
          <a:noFill/>
        </p:spPr>
        <p:txBody>
          <a:bodyPr/>
          <a:lstStyle/>
          <a:p>
            <a:fld id="{4736D6C6-CEB2-494F-B1AC-6631B326622A}" type="slidenum">
              <a:rPr lang="en-US" smtClean="0"/>
              <a:pPr/>
              <a:t>38</a:t>
            </a:fld>
            <a:endParaRPr lang="en-US" smtClean="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47D428B8-31CC-44CB-93E8-F759C4E08037}" type="slidenum">
              <a:rPr lang="en-US" smtClean="0"/>
              <a:pPr/>
              <a:t>39</a:t>
            </a:fld>
            <a:endParaRPr lang="en-US" smtClean="0"/>
          </a:p>
        </p:txBody>
      </p:sp>
      <p:sp>
        <p:nvSpPr>
          <p:cNvPr id="19459" name="Rectangle 2"/>
          <p:cNvSpPr>
            <a:spLocks noGrp="1" noChangeArrowheads="1"/>
          </p:cNvSpPr>
          <p:nvPr>
            <p:ph type="title"/>
          </p:nvPr>
        </p:nvSpPr>
        <p:spPr/>
        <p:txBody>
          <a:bodyPr/>
          <a:lstStyle/>
          <a:p>
            <a:r>
              <a:rPr lang="en-US" sz="4000" smtClean="0"/>
              <a:t>Steganalysis of LSB Embedding</a:t>
            </a:r>
          </a:p>
        </p:txBody>
      </p:sp>
      <p:sp>
        <p:nvSpPr>
          <p:cNvPr id="19460" name="Rectangle 3"/>
          <p:cNvSpPr>
            <a:spLocks noGrp="1" noChangeArrowheads="1"/>
          </p:cNvSpPr>
          <p:nvPr>
            <p:ph type="body" idx="1"/>
          </p:nvPr>
        </p:nvSpPr>
        <p:spPr/>
        <p:txBody>
          <a:bodyPr/>
          <a:lstStyle/>
          <a:p>
            <a:pPr>
              <a:lnSpc>
                <a:spcPct val="90000"/>
              </a:lnSpc>
            </a:pPr>
            <a:r>
              <a:rPr lang="en-US" smtClean="0"/>
              <a:t>In a “typical” natural scene, the number of even gray values is not the same as the number of odd values</a:t>
            </a:r>
          </a:p>
          <a:p>
            <a:pPr>
              <a:lnSpc>
                <a:spcPct val="90000"/>
              </a:lnSpc>
            </a:pPr>
            <a:r>
              <a:rPr lang="en-US" smtClean="0"/>
              <a:t>If you embed a 0-1 message string into the least significant bits (LSBs) of an image, then (since it is uniformly distributed), there will be approximately the same number of even and odd values</a:t>
            </a:r>
          </a:p>
          <a:p>
            <a:pPr>
              <a:lnSpc>
                <a:spcPct val="90000"/>
              </a:lnSpc>
            </a:pPr>
            <a:r>
              <a:rPr lang="en-US" smtClean="0"/>
              <a:t>Statistical “attack” to detect this anomaly, using chi-square statistic</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548063" y="1295400"/>
            <a:ext cx="1946275" cy="523875"/>
          </a:xfrm>
          <a:prstGeom prst="rect">
            <a:avLst/>
          </a:prstGeom>
          <a:noFill/>
          <a:ln w="25400">
            <a:noFill/>
            <a:miter lim="800000"/>
            <a:headEnd/>
            <a:tailEnd type="none" w="lg" len="lg"/>
          </a:ln>
        </p:spPr>
        <p:txBody>
          <a:bodyPr wrap="none">
            <a:spAutoFit/>
          </a:bodyPr>
          <a:lstStyle/>
          <a:p>
            <a:pPr algn="ctr" eaLnBrk="0" hangingPunct="0"/>
            <a:r>
              <a:rPr lang="en-US" sz="2800">
                <a:solidFill>
                  <a:schemeClr val="accent1"/>
                </a:solidFill>
              </a:rPr>
              <a:t>cryptology</a:t>
            </a:r>
          </a:p>
        </p:txBody>
      </p:sp>
      <p:sp>
        <p:nvSpPr>
          <p:cNvPr id="18435" name="Text Box 3"/>
          <p:cNvSpPr txBox="1">
            <a:spLocks noChangeArrowheads="1"/>
          </p:cNvSpPr>
          <p:nvPr/>
        </p:nvSpPr>
        <p:spPr bwMode="auto">
          <a:xfrm>
            <a:off x="2909888" y="2197100"/>
            <a:ext cx="1528762" cy="400050"/>
          </a:xfrm>
          <a:prstGeom prst="rect">
            <a:avLst/>
          </a:prstGeom>
          <a:noFill/>
          <a:ln w="25400">
            <a:noFill/>
            <a:miter lim="800000"/>
            <a:headEnd/>
            <a:tailEnd type="none" w="lg" len="lg"/>
          </a:ln>
        </p:spPr>
        <p:txBody>
          <a:bodyPr wrap="none">
            <a:spAutoFit/>
          </a:bodyPr>
          <a:lstStyle/>
          <a:p>
            <a:pPr algn="ctr" eaLnBrk="0" hangingPunct="0"/>
            <a:r>
              <a:rPr lang="el-GR" sz="2000" i="1">
                <a:solidFill>
                  <a:schemeClr val="accent1"/>
                </a:solidFill>
              </a:rPr>
              <a:t>κρυπός</a:t>
            </a:r>
          </a:p>
        </p:txBody>
      </p:sp>
      <p:sp>
        <p:nvSpPr>
          <p:cNvPr id="18436" name="Text Box 4"/>
          <p:cNvSpPr txBox="1">
            <a:spLocks noChangeArrowheads="1"/>
          </p:cNvSpPr>
          <p:nvPr/>
        </p:nvSpPr>
        <p:spPr bwMode="auto">
          <a:xfrm>
            <a:off x="2879725" y="3124200"/>
            <a:ext cx="1300163" cy="523875"/>
          </a:xfrm>
          <a:prstGeom prst="rect">
            <a:avLst/>
          </a:prstGeom>
          <a:noFill/>
          <a:ln w="25400">
            <a:noFill/>
            <a:miter lim="800000"/>
            <a:headEnd/>
            <a:tailEnd type="none" w="lg" len="lg"/>
          </a:ln>
        </p:spPr>
        <p:txBody>
          <a:bodyPr wrap="none">
            <a:spAutoFit/>
          </a:bodyPr>
          <a:lstStyle/>
          <a:p>
            <a:pPr algn="ctr" eaLnBrk="0" hangingPunct="0"/>
            <a:r>
              <a:rPr lang="en-US" sz="2800">
                <a:solidFill>
                  <a:schemeClr val="accent1"/>
                </a:solidFill>
              </a:rPr>
              <a:t>hidden</a:t>
            </a:r>
          </a:p>
        </p:txBody>
      </p:sp>
      <p:sp>
        <p:nvSpPr>
          <p:cNvPr id="18437" name="Text Box 5"/>
          <p:cNvSpPr txBox="1">
            <a:spLocks noChangeArrowheads="1"/>
          </p:cNvSpPr>
          <p:nvPr/>
        </p:nvSpPr>
        <p:spPr bwMode="auto">
          <a:xfrm>
            <a:off x="4997450" y="2197100"/>
            <a:ext cx="1531938" cy="400050"/>
          </a:xfrm>
          <a:prstGeom prst="rect">
            <a:avLst/>
          </a:prstGeom>
          <a:noFill/>
          <a:ln w="25400">
            <a:noFill/>
            <a:miter lim="800000"/>
            <a:headEnd/>
            <a:tailEnd type="none" w="lg" len="lg"/>
          </a:ln>
        </p:spPr>
        <p:txBody>
          <a:bodyPr wrap="none">
            <a:spAutoFit/>
          </a:bodyPr>
          <a:lstStyle/>
          <a:p>
            <a:pPr algn="ctr" eaLnBrk="0" hangingPunct="0"/>
            <a:r>
              <a:rPr lang="el-GR" sz="2000" i="1">
                <a:solidFill>
                  <a:schemeClr val="accent1"/>
                </a:solidFill>
              </a:rPr>
              <a:t>λογια</a:t>
            </a:r>
          </a:p>
        </p:txBody>
      </p:sp>
      <p:sp>
        <p:nvSpPr>
          <p:cNvPr id="18438" name="Text Box 6"/>
          <p:cNvSpPr txBox="1">
            <a:spLocks noChangeArrowheads="1"/>
          </p:cNvSpPr>
          <p:nvPr/>
        </p:nvSpPr>
        <p:spPr bwMode="auto">
          <a:xfrm>
            <a:off x="4676775" y="3124200"/>
            <a:ext cx="1606550" cy="523875"/>
          </a:xfrm>
          <a:prstGeom prst="rect">
            <a:avLst/>
          </a:prstGeom>
          <a:noFill/>
          <a:ln w="25400">
            <a:noFill/>
            <a:miter lim="800000"/>
            <a:headEnd/>
            <a:tailEnd type="none" w="lg" len="lg"/>
          </a:ln>
        </p:spPr>
        <p:txBody>
          <a:bodyPr wrap="none">
            <a:spAutoFit/>
          </a:bodyPr>
          <a:lstStyle/>
          <a:p>
            <a:pPr algn="ctr" eaLnBrk="0" hangingPunct="0"/>
            <a:r>
              <a:rPr lang="en-US" sz="2800">
                <a:solidFill>
                  <a:schemeClr val="accent1"/>
                </a:solidFill>
              </a:rPr>
              <a:t>speaking</a:t>
            </a:r>
          </a:p>
        </p:txBody>
      </p:sp>
      <p:sp>
        <p:nvSpPr>
          <p:cNvPr id="1866759" name="Line 7"/>
          <p:cNvSpPr>
            <a:spLocks noChangeShapeType="1"/>
          </p:cNvSpPr>
          <p:nvPr/>
        </p:nvSpPr>
        <p:spPr bwMode="auto">
          <a:xfrm flipH="1">
            <a:off x="3810000" y="1847850"/>
            <a:ext cx="22860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6760" name="Line 8"/>
          <p:cNvSpPr>
            <a:spLocks noChangeShapeType="1"/>
          </p:cNvSpPr>
          <p:nvPr/>
        </p:nvSpPr>
        <p:spPr bwMode="auto">
          <a:xfrm>
            <a:off x="3581400" y="2762250"/>
            <a:ext cx="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6761" name="Line 9"/>
          <p:cNvSpPr>
            <a:spLocks noChangeShapeType="1"/>
          </p:cNvSpPr>
          <p:nvPr/>
        </p:nvSpPr>
        <p:spPr bwMode="auto">
          <a:xfrm>
            <a:off x="5562600" y="2762250"/>
            <a:ext cx="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6762" name="Line 10"/>
          <p:cNvSpPr>
            <a:spLocks noChangeShapeType="1"/>
          </p:cNvSpPr>
          <p:nvPr/>
        </p:nvSpPr>
        <p:spPr bwMode="auto">
          <a:xfrm>
            <a:off x="5257800" y="1847850"/>
            <a:ext cx="22860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443" name="Text Box 11"/>
          <p:cNvSpPr txBox="1">
            <a:spLocks noChangeArrowheads="1"/>
          </p:cNvSpPr>
          <p:nvPr/>
        </p:nvSpPr>
        <p:spPr bwMode="auto">
          <a:xfrm>
            <a:off x="838200" y="4251325"/>
            <a:ext cx="7407275" cy="1920875"/>
          </a:xfrm>
          <a:prstGeom prst="rect">
            <a:avLst/>
          </a:prstGeom>
          <a:noFill/>
          <a:ln w="25400">
            <a:noFill/>
            <a:miter lim="800000"/>
            <a:headEnd/>
            <a:tailEnd type="none" w="lg" len="lg"/>
          </a:ln>
        </p:spPr>
        <p:txBody>
          <a:bodyPr>
            <a:spAutoFit/>
          </a:bodyPr>
          <a:lstStyle/>
          <a:p>
            <a:pPr eaLnBrk="0" hangingPunct="0"/>
            <a:r>
              <a:rPr lang="en-US" sz="2000" b="1">
                <a:latin typeface="Verdana" pitchFamily="34" charset="0"/>
              </a:rPr>
              <a:t>1967</a:t>
            </a:r>
            <a:r>
              <a:rPr lang="en-US" sz="2000">
                <a:latin typeface="Verdana" pitchFamily="34" charset="0"/>
              </a:rPr>
              <a:t> D. Kahn, </a:t>
            </a:r>
            <a:r>
              <a:rPr lang="en-US" sz="2000" i="1">
                <a:latin typeface="Verdana" pitchFamily="34" charset="0"/>
              </a:rPr>
              <a:t>Codebreakers</a:t>
            </a:r>
            <a:r>
              <a:rPr lang="en-US" sz="2000">
                <a:latin typeface="Verdana" pitchFamily="34" charset="0"/>
              </a:rPr>
              <a:t> p. xvi, Cryptology is the science that embraces cryptography and cryptanalysis, but the term ‘cryptology’ sometimes loosely designates the entire dual field of both rendering signals secure and extracting information from them. </a:t>
            </a:r>
          </a:p>
          <a:p>
            <a:pPr algn="r" eaLnBrk="0" hangingPunct="0"/>
            <a:r>
              <a:rPr lang="en-US" sz="2000">
                <a:latin typeface="Verdana" pitchFamily="34" charset="0"/>
              </a:rPr>
              <a:t>— </a:t>
            </a:r>
            <a:r>
              <a:rPr lang="en-US" sz="2000" i="1">
                <a:latin typeface="Verdana" pitchFamily="34" charset="0"/>
              </a:rPr>
              <a:t>Oxford English Dictionary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Steganalysis</a:t>
            </a:r>
          </a:p>
        </p:txBody>
      </p:sp>
      <p:sp>
        <p:nvSpPr>
          <p:cNvPr id="101379" name="Rectangle 3"/>
          <p:cNvSpPr>
            <a:spLocks noGrp="1" noChangeArrowheads="1"/>
          </p:cNvSpPr>
          <p:nvPr>
            <p:ph type="body" idx="1"/>
          </p:nvPr>
        </p:nvSpPr>
        <p:spPr/>
        <p:txBody>
          <a:bodyPr/>
          <a:lstStyle/>
          <a:p>
            <a:r>
              <a:rPr lang="en-US" dirty="0" smtClean="0"/>
              <a:t>A recent study (Purdue, 10/18/07) shows that Steganography is being used more frequently, particularly in child pornography and identity theft trafficking</a:t>
            </a:r>
          </a:p>
          <a:p>
            <a:r>
              <a:rPr lang="en-US" dirty="0" smtClean="0"/>
              <a:t>Evidence of Steganography tools on convicted criminals’ computers as tools leave behind “footprints”</a:t>
            </a:r>
          </a:p>
          <a:p>
            <a:r>
              <a:rPr lang="en-US" dirty="0" smtClean="0"/>
              <a:t>Easier to identify this than to find embedded data</a:t>
            </a:r>
          </a:p>
        </p:txBody>
      </p:sp>
      <p:sp>
        <p:nvSpPr>
          <p:cNvPr id="20484" name="Slide Number Placeholder 4"/>
          <p:cNvSpPr>
            <a:spLocks noGrp="1"/>
          </p:cNvSpPr>
          <p:nvPr>
            <p:ph type="sldNum" sz="quarter" idx="12"/>
          </p:nvPr>
        </p:nvSpPr>
        <p:spPr>
          <a:noFill/>
        </p:spPr>
        <p:txBody>
          <a:bodyPr/>
          <a:lstStyle/>
          <a:p>
            <a:fld id="{80A88C6A-2483-4E58-AACE-752BA1D31FFD}" type="slidenum">
              <a:rPr lang="en-US" smtClean="0"/>
              <a:pPr/>
              <a:t>40</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Examples of Steganalysis</a:t>
            </a:r>
          </a:p>
        </p:txBody>
      </p:sp>
      <p:sp>
        <p:nvSpPr>
          <p:cNvPr id="21507" name="Content Placeholder 2"/>
          <p:cNvSpPr>
            <a:spLocks noGrp="1"/>
          </p:cNvSpPr>
          <p:nvPr>
            <p:ph idx="1"/>
          </p:nvPr>
        </p:nvSpPr>
        <p:spPr/>
        <p:txBody>
          <a:bodyPr/>
          <a:lstStyle/>
          <a:p>
            <a:r>
              <a:rPr lang="en-US" smtClean="0"/>
              <a:t>If you have the Original Image, you can compare their underlying matrix values</a:t>
            </a:r>
          </a:p>
          <a:p>
            <a:r>
              <a:rPr lang="en-US" smtClean="0"/>
              <a:t>Look at bit planes</a:t>
            </a:r>
          </a:p>
          <a:p>
            <a:r>
              <a:rPr lang="en-US" smtClean="0"/>
              <a:t>Fridrich et al developed a method of approximating the original image from the unknown for JPEG images</a:t>
            </a:r>
          </a:p>
          <a:p>
            <a:endParaRPr lang="en-US" smtClean="0"/>
          </a:p>
        </p:txBody>
      </p:sp>
      <p:sp>
        <p:nvSpPr>
          <p:cNvPr id="21508" name="Slide Number Placeholder 3"/>
          <p:cNvSpPr>
            <a:spLocks noGrp="1"/>
          </p:cNvSpPr>
          <p:nvPr>
            <p:ph type="sldNum" sz="quarter" idx="12"/>
          </p:nvPr>
        </p:nvSpPr>
        <p:spPr>
          <a:noFill/>
        </p:spPr>
        <p:txBody>
          <a:bodyPr/>
          <a:lstStyle/>
          <a:p>
            <a:fld id="{5CF549B3-BD27-49D6-A094-10734F9D31B0}" type="slidenum">
              <a:rPr lang="en-US" smtClean="0"/>
              <a:pPr/>
              <a:t>41</a:t>
            </a:fld>
            <a:endParaRPr lang="en-US" smtClean="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GB">
                <a:latin typeface="Arial" pitchFamily="34" charset="0"/>
              </a:rPr>
              <a:t>Hiding information digitally</a:t>
            </a:r>
          </a:p>
        </p:txBody>
      </p:sp>
      <p:sp>
        <p:nvSpPr>
          <p:cNvPr id="128003" name="Rectangle 3"/>
          <p:cNvSpPr>
            <a:spLocks noGrp="1" noChangeArrowheads="1"/>
          </p:cNvSpPr>
          <p:nvPr>
            <p:ph type="body" idx="1"/>
          </p:nvPr>
        </p:nvSpPr>
        <p:spPr>
          <a:xfrm>
            <a:off x="155222" y="1989138"/>
            <a:ext cx="8833556" cy="4248150"/>
          </a:xfrm>
        </p:spPr>
        <p:txBody>
          <a:bodyPr/>
          <a:lstStyle/>
          <a:p>
            <a:pPr lvl="1">
              <a:buFontTx/>
              <a:buNone/>
            </a:pPr>
            <a:endParaRPr lang="en-GB" sz="2000" b="1">
              <a:latin typeface="Arial" pitchFamily="34" charset="0"/>
            </a:endParaRPr>
          </a:p>
          <a:p>
            <a:pPr lvl="1">
              <a:buFontTx/>
              <a:buNone/>
            </a:pPr>
            <a:r>
              <a:rPr lang="en-GB" sz="2000" b="1">
                <a:latin typeface="Arial" pitchFamily="34" charset="0"/>
              </a:rPr>
              <a:t>Requirements</a:t>
            </a:r>
          </a:p>
          <a:p>
            <a:pPr lvl="1">
              <a:buFontTx/>
              <a:buNone/>
            </a:pPr>
            <a:endParaRPr lang="en-US" sz="1800">
              <a:latin typeface="Arial" pitchFamily="34" charset="0"/>
            </a:endParaRPr>
          </a:p>
          <a:p>
            <a:pPr lvl="1">
              <a:buFontTx/>
              <a:buChar char="•"/>
            </a:pPr>
            <a:r>
              <a:rPr lang="en-US" sz="1800">
                <a:latin typeface="Arial" pitchFamily="34" charset="0"/>
              </a:rPr>
              <a:t>The quality of the marked object must not noticeably degrade upon the addition of the mark.</a:t>
            </a:r>
          </a:p>
          <a:p>
            <a:pPr lvl="1">
              <a:buFontTx/>
              <a:buChar char="•"/>
            </a:pPr>
            <a:endParaRPr lang="en-US" sz="1800">
              <a:latin typeface="Arial" pitchFamily="34" charset="0"/>
            </a:endParaRPr>
          </a:p>
          <a:p>
            <a:pPr lvl="1">
              <a:buFontTx/>
              <a:buChar char="•"/>
            </a:pPr>
            <a:r>
              <a:rPr lang="en-US" sz="1800">
                <a:latin typeface="Arial" pitchFamily="34" charset="0"/>
              </a:rPr>
              <a:t>Marks should be undetectable without some secret knowledge (typically, a key)</a:t>
            </a:r>
          </a:p>
          <a:p>
            <a:pPr lvl="1">
              <a:buFontTx/>
              <a:buNone/>
            </a:pPr>
            <a:r>
              <a:rPr lang="en-US" sz="1800">
                <a:latin typeface="Arial" pitchFamily="34" charset="0"/>
              </a:rPr>
              <a:t> </a:t>
            </a:r>
          </a:p>
          <a:p>
            <a:pPr lvl="1">
              <a:buFontTx/>
              <a:buChar char="•"/>
            </a:pPr>
            <a:r>
              <a:rPr lang="en-US" sz="1800">
                <a:latin typeface="Arial" pitchFamily="34" charset="0"/>
              </a:rPr>
              <a:t>The marks should survive transformations which don’t degrade the perceived quality of the work</a:t>
            </a:r>
          </a:p>
          <a:p>
            <a:pPr lvl="1">
              <a:buFontTx/>
              <a:buChar char="•"/>
            </a:pPr>
            <a:endParaRPr lang="en-US" sz="1800">
              <a:latin typeface="Arial" pitchFamily="34" charset="0"/>
            </a:endParaRPr>
          </a:p>
          <a:p>
            <a:pPr lvl="1">
              <a:buFontTx/>
              <a:buChar char="•"/>
            </a:pPr>
            <a:r>
              <a:rPr lang="en-US" sz="1800">
                <a:latin typeface="Arial" pitchFamily="34" charset="0"/>
              </a:rPr>
              <a:t>If multiple marks are present, they should not interfere with each other.</a:t>
            </a:r>
            <a:endParaRPr lang="en-GB" sz="1800">
              <a:latin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GB">
                <a:latin typeface="Arial" pitchFamily="34" charset="0"/>
              </a:rPr>
              <a:t>Robustness and fragility</a:t>
            </a:r>
            <a:endParaRPr lang="en-GB" sz="15400">
              <a:latin typeface="Arial" pitchFamily="34" charset="0"/>
            </a:endParaRPr>
          </a:p>
        </p:txBody>
      </p:sp>
      <p:sp>
        <p:nvSpPr>
          <p:cNvPr id="136195" name="Rectangle 3"/>
          <p:cNvSpPr>
            <a:spLocks noGrp="1" noChangeArrowheads="1"/>
          </p:cNvSpPr>
          <p:nvPr>
            <p:ph type="body" idx="1"/>
          </p:nvPr>
        </p:nvSpPr>
        <p:spPr>
          <a:xfrm>
            <a:off x="283634" y="1960564"/>
            <a:ext cx="8356600" cy="4897437"/>
          </a:xfrm>
        </p:spPr>
        <p:txBody>
          <a:bodyPr/>
          <a:lstStyle/>
          <a:p>
            <a:pPr lvl="1">
              <a:lnSpc>
                <a:spcPct val="80000"/>
              </a:lnSpc>
              <a:buFontTx/>
              <a:buChar char="•"/>
            </a:pPr>
            <a:r>
              <a:rPr lang="en-US" sz="1800" b="1">
                <a:latin typeface="Arial" pitchFamily="34" charset="0"/>
              </a:rPr>
              <a:t>Fragile</a:t>
            </a:r>
          </a:p>
          <a:p>
            <a:pPr lvl="2">
              <a:lnSpc>
                <a:spcPct val="80000"/>
              </a:lnSpc>
              <a:buFont typeface="Times New Roman" pitchFamily="18" charset="0"/>
              <a:buChar char="–"/>
            </a:pPr>
            <a:r>
              <a:rPr lang="en-US" sz="1800">
                <a:latin typeface="Arial" pitchFamily="34" charset="0"/>
              </a:rPr>
              <a:t>Hidden information destroyed as soon as object is modified.</a:t>
            </a:r>
          </a:p>
          <a:p>
            <a:pPr lvl="2">
              <a:lnSpc>
                <a:spcPct val="80000"/>
              </a:lnSpc>
              <a:buFont typeface="Times New Roman" pitchFamily="18" charset="0"/>
              <a:buChar char="–"/>
            </a:pPr>
            <a:endParaRPr lang="en-US" sz="1800">
              <a:latin typeface="Arial" pitchFamily="34" charset="0"/>
            </a:endParaRPr>
          </a:p>
          <a:p>
            <a:pPr lvl="2">
              <a:lnSpc>
                <a:spcPct val="80000"/>
              </a:lnSpc>
              <a:buFont typeface="Times New Roman" pitchFamily="18" charset="0"/>
              <a:buChar char="–"/>
            </a:pPr>
            <a:r>
              <a:rPr lang="en-US" sz="1800">
                <a:latin typeface="Arial" pitchFamily="34" charset="0"/>
              </a:rPr>
              <a:t>Protocols tend to be easy to implement.</a:t>
            </a:r>
          </a:p>
          <a:p>
            <a:pPr lvl="2">
              <a:lnSpc>
                <a:spcPct val="80000"/>
              </a:lnSpc>
              <a:buFont typeface="Times New Roman" pitchFamily="18" charset="0"/>
              <a:buChar char="–"/>
            </a:pPr>
            <a:endParaRPr lang="en-US" sz="1800">
              <a:latin typeface="Arial" pitchFamily="34" charset="0"/>
            </a:endParaRPr>
          </a:p>
          <a:p>
            <a:pPr lvl="2">
              <a:lnSpc>
                <a:spcPct val="80000"/>
              </a:lnSpc>
              <a:buFont typeface="Times New Roman" pitchFamily="18" charset="0"/>
              <a:buChar char="–"/>
            </a:pPr>
            <a:r>
              <a:rPr lang="en-US" sz="1800">
                <a:latin typeface="Arial" pitchFamily="34" charset="0"/>
              </a:rPr>
              <a:t>Useful in proving objects have not been manipulated and changed e.g. evidence in a court of law.</a:t>
            </a:r>
          </a:p>
          <a:p>
            <a:pPr lvl="1">
              <a:lnSpc>
                <a:spcPct val="80000"/>
              </a:lnSpc>
            </a:pPr>
            <a:endParaRPr lang="en-US" sz="1800">
              <a:latin typeface="Arial" pitchFamily="34" charset="0"/>
            </a:endParaRPr>
          </a:p>
          <a:p>
            <a:pPr lvl="1">
              <a:lnSpc>
                <a:spcPct val="80000"/>
              </a:lnSpc>
              <a:buFontTx/>
              <a:buChar char="•"/>
            </a:pPr>
            <a:r>
              <a:rPr lang="en-US" sz="1800" b="1">
                <a:latin typeface="Arial" pitchFamily="34" charset="0"/>
              </a:rPr>
              <a:t>Robust 	</a:t>
            </a:r>
          </a:p>
          <a:p>
            <a:pPr lvl="2">
              <a:lnSpc>
                <a:spcPct val="80000"/>
              </a:lnSpc>
              <a:buFont typeface="Times New Roman" pitchFamily="18" charset="0"/>
              <a:buChar char="–"/>
            </a:pPr>
            <a:r>
              <a:rPr lang="en-US" sz="1800">
                <a:latin typeface="Arial" pitchFamily="34" charset="0"/>
              </a:rPr>
              <a:t>It should be infeasible to remove the hidden data without </a:t>
            </a:r>
            <a:r>
              <a:rPr lang="en-GB" sz="1800">
                <a:latin typeface="Arial" pitchFamily="34" charset="0"/>
              </a:rPr>
              <a:t>degrading the perceived quality of the data.</a:t>
            </a:r>
          </a:p>
          <a:p>
            <a:pPr lvl="2">
              <a:lnSpc>
                <a:spcPct val="80000"/>
              </a:lnSpc>
              <a:buFont typeface="Times New Roman" pitchFamily="18" charset="0"/>
              <a:buChar char="–"/>
            </a:pPr>
            <a:endParaRPr lang="en-US" sz="1800">
              <a:latin typeface="Arial" pitchFamily="34" charset="0"/>
            </a:endParaRPr>
          </a:p>
          <a:p>
            <a:pPr lvl="2">
              <a:lnSpc>
                <a:spcPct val="80000"/>
              </a:lnSpc>
              <a:buFont typeface="Times New Roman" pitchFamily="18" charset="0"/>
              <a:buChar char="–"/>
            </a:pPr>
            <a:r>
              <a:rPr lang="en-US" sz="1800">
                <a:latin typeface="Arial" pitchFamily="34" charset="0"/>
              </a:rPr>
              <a:t>Protocols are more complex.</a:t>
            </a:r>
          </a:p>
          <a:p>
            <a:pPr lvl="2">
              <a:lnSpc>
                <a:spcPct val="80000"/>
              </a:lnSpc>
              <a:buFont typeface="Times New Roman" pitchFamily="18" charset="0"/>
              <a:buChar char="–"/>
            </a:pPr>
            <a:endParaRPr lang="en-US" sz="1800">
              <a:latin typeface="Arial" pitchFamily="34" charset="0"/>
            </a:endParaRPr>
          </a:p>
          <a:p>
            <a:pPr lvl="2">
              <a:lnSpc>
                <a:spcPct val="80000"/>
              </a:lnSpc>
              <a:buFont typeface="Times New Roman" pitchFamily="18" charset="0"/>
              <a:buChar char="–"/>
            </a:pPr>
            <a:r>
              <a:rPr lang="en-US" sz="1800">
                <a:latin typeface="Arial" pitchFamily="34" charset="0"/>
              </a:rPr>
              <a:t>One single protocol may not withstand all object manipulations.</a:t>
            </a:r>
          </a:p>
          <a:p>
            <a:pPr lvl="2">
              <a:lnSpc>
                <a:spcPct val="80000"/>
              </a:lnSpc>
              <a:buFont typeface="Times New Roman" pitchFamily="18" charset="0"/>
              <a:buChar char="–"/>
            </a:pPr>
            <a:endParaRPr lang="en-US" sz="1800">
              <a:latin typeface="Arial" pitchFamily="34" charset="0"/>
            </a:endParaRPr>
          </a:p>
          <a:p>
            <a:pPr lvl="2">
              <a:lnSpc>
                <a:spcPct val="80000"/>
              </a:lnSpc>
              <a:buFont typeface="Times New Roman" pitchFamily="18" charset="0"/>
              <a:buChar char="–"/>
            </a:pPr>
            <a:r>
              <a:rPr lang="en-US" sz="1800">
                <a:latin typeface="Arial" pitchFamily="34" charset="0"/>
              </a:rPr>
              <a:t>Useful in copyright watermarking.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4000" smtClean="0"/>
              <a:t>Digital Millennium Copyright Act</a:t>
            </a:r>
            <a:r>
              <a:rPr lang="en-US" sz="3200" smtClean="0"/>
              <a:t> </a:t>
            </a:r>
            <a:endParaRPr lang="en-US" sz="4000" smtClean="0"/>
          </a:p>
        </p:txBody>
      </p:sp>
      <p:sp>
        <p:nvSpPr>
          <p:cNvPr id="17411" name="Content Placeholder 2"/>
          <p:cNvSpPr>
            <a:spLocks noGrp="1"/>
          </p:cNvSpPr>
          <p:nvPr>
            <p:ph idx="1"/>
          </p:nvPr>
        </p:nvSpPr>
        <p:spPr/>
        <p:txBody>
          <a:bodyPr/>
          <a:lstStyle/>
          <a:p>
            <a:r>
              <a:rPr lang="en-US" sz="2800" smtClean="0"/>
              <a:t>General Highlights</a:t>
            </a:r>
          </a:p>
          <a:p>
            <a:pPr lvl="1"/>
            <a:r>
              <a:rPr lang="en-US" sz="2400" smtClean="0"/>
              <a:t>It is a crime to circumvent anti-piracy measures built into commercial software</a:t>
            </a:r>
          </a:p>
          <a:p>
            <a:pPr lvl="1"/>
            <a:r>
              <a:rPr lang="en-US" sz="2400" smtClean="0"/>
              <a:t>Outlaws manufacturing, sale, or distribution of code-cracking devices used to illegally copy software</a:t>
            </a:r>
          </a:p>
          <a:p>
            <a:pPr lvl="1"/>
            <a:r>
              <a:rPr lang="en-US" sz="2400" smtClean="0"/>
              <a:t>Permits cracking copyright protection devices to conduct encryption research, assess product interoperability, and test computer security systems</a:t>
            </a:r>
          </a:p>
          <a:p>
            <a:r>
              <a:rPr lang="en-US" sz="2400" smtClean="0"/>
              <a:t>You can read about it &amp; view the full document at </a:t>
            </a:r>
            <a:r>
              <a:rPr lang="en-US" sz="2400" smtClean="0">
                <a:hlinkClick r:id="rId2"/>
              </a:rPr>
              <a:t>http://www.gseis.ucla.edu/iclp/dmca1.htm</a:t>
            </a:r>
            <a:endParaRPr lang="en-US" sz="2400" smtClean="0"/>
          </a:p>
          <a:p>
            <a:pPr lvl="1"/>
            <a:endParaRPr lang="en-US" sz="2400" smtClean="0"/>
          </a:p>
        </p:txBody>
      </p:sp>
      <p:sp>
        <p:nvSpPr>
          <p:cNvPr id="17412" name="Slide Number Placeholder 3"/>
          <p:cNvSpPr>
            <a:spLocks noGrp="1"/>
          </p:cNvSpPr>
          <p:nvPr>
            <p:ph type="sldNum" sz="quarter" idx="12"/>
          </p:nvPr>
        </p:nvSpPr>
        <p:spPr>
          <a:noFill/>
        </p:spPr>
        <p:txBody>
          <a:bodyPr/>
          <a:lstStyle/>
          <a:p>
            <a:fld id="{6EBAB9DE-1DEB-4BB5-BFD3-C2808D305CEC}" type="slidenum">
              <a:rPr lang="en-US" smtClean="0"/>
              <a:pPr/>
              <a:t>44</a:t>
            </a:fld>
            <a:endParaRPr lang="en-US"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8D87F0-E366-4065-BD0D-ECCA403889B7}" type="slidenum">
              <a:rPr lang="en-US"/>
              <a:pPr/>
              <a:t>45</a:t>
            </a:fld>
            <a:endParaRPr lang="en-US"/>
          </a:p>
        </p:txBody>
      </p:sp>
      <p:sp>
        <p:nvSpPr>
          <p:cNvPr id="146434" name="Rectangle 2"/>
          <p:cNvSpPr>
            <a:spLocks noGrp="1" noChangeArrowheads="1"/>
          </p:cNvSpPr>
          <p:nvPr>
            <p:ph type="title"/>
          </p:nvPr>
        </p:nvSpPr>
        <p:spPr/>
        <p:txBody>
          <a:bodyPr/>
          <a:lstStyle/>
          <a:p>
            <a:r>
              <a:rPr lang="en-US"/>
              <a:t>Discussion</a:t>
            </a:r>
          </a:p>
        </p:txBody>
      </p:sp>
      <p:sp>
        <p:nvSpPr>
          <p:cNvPr id="146435" name="Rectangle 3"/>
          <p:cNvSpPr>
            <a:spLocks noGrp="1" noChangeArrowheads="1"/>
          </p:cNvSpPr>
          <p:nvPr>
            <p:ph type="body" idx="1"/>
          </p:nvPr>
        </p:nvSpPr>
        <p:spPr/>
        <p:txBody>
          <a:bodyPr/>
          <a:lstStyle/>
          <a:p>
            <a:r>
              <a:rPr lang="en-US" dirty="0"/>
              <a:t>What advantages does </a:t>
            </a:r>
            <a:r>
              <a:rPr lang="en-US" dirty="0" err="1"/>
              <a:t>steganography</a:t>
            </a:r>
            <a:r>
              <a:rPr lang="en-US" dirty="0"/>
              <a:t> have over cryptography?  Vice versa?</a:t>
            </a:r>
          </a:p>
          <a:p>
            <a:r>
              <a:rPr lang="en-US" dirty="0"/>
              <a:t>How could a hidden message in an image get corrupted?</a:t>
            </a:r>
          </a:p>
          <a:p>
            <a:r>
              <a:rPr lang="en-US" dirty="0"/>
              <a:t>If you suspected a message of having a hidden meaning, what algorithm could you use to see if you are right?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149443" y="1295400"/>
            <a:ext cx="2626040" cy="523220"/>
          </a:xfrm>
          <a:prstGeom prst="rect">
            <a:avLst/>
          </a:prstGeom>
          <a:noFill/>
          <a:ln w="25400">
            <a:noFill/>
            <a:miter lim="800000"/>
            <a:headEnd/>
            <a:tailEnd type="none" w="lg" len="lg"/>
          </a:ln>
        </p:spPr>
        <p:txBody>
          <a:bodyPr wrap="none">
            <a:spAutoFit/>
          </a:bodyPr>
          <a:lstStyle/>
          <a:p>
            <a:pPr algn="ctr" eaLnBrk="0" hangingPunct="0"/>
            <a:r>
              <a:rPr lang="en-US" sz="2800" dirty="0" smtClean="0">
                <a:solidFill>
                  <a:schemeClr val="accent1"/>
                </a:solidFill>
              </a:rPr>
              <a:t>Steganography</a:t>
            </a:r>
            <a:endParaRPr lang="en-US" sz="2800" dirty="0">
              <a:solidFill>
                <a:schemeClr val="accent1"/>
              </a:solidFill>
            </a:endParaRPr>
          </a:p>
        </p:txBody>
      </p:sp>
      <p:sp>
        <p:nvSpPr>
          <p:cNvPr id="19459" name="Text Box 3"/>
          <p:cNvSpPr txBox="1">
            <a:spLocks noChangeArrowheads="1"/>
          </p:cNvSpPr>
          <p:nvPr/>
        </p:nvSpPr>
        <p:spPr bwMode="auto">
          <a:xfrm>
            <a:off x="2741613" y="2197100"/>
            <a:ext cx="2041525" cy="400050"/>
          </a:xfrm>
          <a:prstGeom prst="rect">
            <a:avLst/>
          </a:prstGeom>
          <a:noFill/>
          <a:ln w="25400">
            <a:noFill/>
            <a:miter lim="800000"/>
            <a:headEnd/>
            <a:tailEnd type="none" w="lg" len="lg"/>
          </a:ln>
        </p:spPr>
        <p:txBody>
          <a:bodyPr wrap="none">
            <a:spAutoFit/>
          </a:bodyPr>
          <a:lstStyle/>
          <a:p>
            <a:pPr algn="ctr" eaLnBrk="0" hangingPunct="0"/>
            <a:r>
              <a:rPr lang="el-GR" sz="2000" i="1">
                <a:solidFill>
                  <a:schemeClr val="accent1"/>
                </a:solidFill>
              </a:rPr>
              <a:t>στεγανός</a:t>
            </a:r>
          </a:p>
        </p:txBody>
      </p:sp>
      <p:sp>
        <p:nvSpPr>
          <p:cNvPr id="19460" name="Text Box 4"/>
          <p:cNvSpPr txBox="1">
            <a:spLocks noChangeArrowheads="1"/>
          </p:cNvSpPr>
          <p:nvPr/>
        </p:nvSpPr>
        <p:spPr bwMode="auto">
          <a:xfrm>
            <a:off x="2778125" y="3124200"/>
            <a:ext cx="1511300" cy="523875"/>
          </a:xfrm>
          <a:prstGeom prst="rect">
            <a:avLst/>
          </a:prstGeom>
          <a:noFill/>
          <a:ln w="25400">
            <a:noFill/>
            <a:miter lim="800000"/>
            <a:headEnd/>
            <a:tailEnd type="none" w="lg" len="lg"/>
          </a:ln>
        </p:spPr>
        <p:txBody>
          <a:bodyPr wrap="none">
            <a:spAutoFit/>
          </a:bodyPr>
          <a:lstStyle/>
          <a:p>
            <a:pPr algn="ctr" eaLnBrk="0" hangingPunct="0"/>
            <a:r>
              <a:rPr lang="en-US" sz="2800">
                <a:solidFill>
                  <a:schemeClr val="accent1"/>
                </a:solidFill>
              </a:rPr>
              <a:t>covered</a:t>
            </a:r>
          </a:p>
        </p:txBody>
      </p:sp>
      <p:sp>
        <p:nvSpPr>
          <p:cNvPr id="19461" name="Text Box 5"/>
          <p:cNvSpPr txBox="1">
            <a:spLocks noChangeArrowheads="1"/>
          </p:cNvSpPr>
          <p:nvPr/>
        </p:nvSpPr>
        <p:spPr bwMode="auto">
          <a:xfrm>
            <a:off x="4848225" y="2197100"/>
            <a:ext cx="1622425" cy="400050"/>
          </a:xfrm>
          <a:prstGeom prst="rect">
            <a:avLst/>
          </a:prstGeom>
          <a:noFill/>
          <a:ln w="25400">
            <a:noFill/>
            <a:miter lim="800000"/>
            <a:headEnd/>
            <a:tailEnd type="none" w="lg" len="lg"/>
          </a:ln>
        </p:spPr>
        <p:txBody>
          <a:bodyPr wrap="none">
            <a:spAutoFit/>
          </a:bodyPr>
          <a:lstStyle/>
          <a:p>
            <a:pPr algn="ctr" eaLnBrk="0" hangingPunct="0"/>
            <a:r>
              <a:rPr lang="el-GR" sz="2000" i="1">
                <a:solidFill>
                  <a:schemeClr val="accent1"/>
                </a:solidFill>
              </a:rPr>
              <a:t>γραφία</a:t>
            </a:r>
          </a:p>
        </p:txBody>
      </p:sp>
      <p:sp>
        <p:nvSpPr>
          <p:cNvPr id="19462" name="Text Box 6"/>
          <p:cNvSpPr txBox="1">
            <a:spLocks noChangeArrowheads="1"/>
          </p:cNvSpPr>
          <p:nvPr/>
        </p:nvSpPr>
        <p:spPr bwMode="auto">
          <a:xfrm>
            <a:off x="4860925" y="3124200"/>
            <a:ext cx="1352550" cy="523875"/>
          </a:xfrm>
          <a:prstGeom prst="rect">
            <a:avLst/>
          </a:prstGeom>
          <a:noFill/>
          <a:ln w="25400">
            <a:noFill/>
            <a:miter lim="800000"/>
            <a:headEnd/>
            <a:tailEnd type="none" w="lg" len="lg"/>
          </a:ln>
        </p:spPr>
        <p:txBody>
          <a:bodyPr wrap="none">
            <a:spAutoFit/>
          </a:bodyPr>
          <a:lstStyle/>
          <a:p>
            <a:pPr algn="ctr" eaLnBrk="0" hangingPunct="0"/>
            <a:r>
              <a:rPr lang="en-US" sz="2800">
                <a:solidFill>
                  <a:schemeClr val="accent1"/>
                </a:solidFill>
              </a:rPr>
              <a:t>writing</a:t>
            </a:r>
          </a:p>
        </p:txBody>
      </p:sp>
      <p:sp>
        <p:nvSpPr>
          <p:cNvPr id="1867783" name="Line 7"/>
          <p:cNvSpPr>
            <a:spLocks noChangeShapeType="1"/>
          </p:cNvSpPr>
          <p:nvPr/>
        </p:nvSpPr>
        <p:spPr bwMode="auto">
          <a:xfrm flipH="1">
            <a:off x="3810000" y="1847850"/>
            <a:ext cx="22860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7784" name="Line 8"/>
          <p:cNvSpPr>
            <a:spLocks noChangeShapeType="1"/>
          </p:cNvSpPr>
          <p:nvPr/>
        </p:nvSpPr>
        <p:spPr bwMode="auto">
          <a:xfrm>
            <a:off x="3581400" y="2762250"/>
            <a:ext cx="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7785" name="Line 9"/>
          <p:cNvSpPr>
            <a:spLocks noChangeShapeType="1"/>
          </p:cNvSpPr>
          <p:nvPr/>
        </p:nvSpPr>
        <p:spPr bwMode="auto">
          <a:xfrm>
            <a:off x="5562600" y="2762250"/>
            <a:ext cx="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867786" name="Line 10"/>
          <p:cNvSpPr>
            <a:spLocks noChangeShapeType="1"/>
          </p:cNvSpPr>
          <p:nvPr/>
        </p:nvSpPr>
        <p:spPr bwMode="auto">
          <a:xfrm>
            <a:off x="5257800" y="1847850"/>
            <a:ext cx="228600" cy="381000"/>
          </a:xfrm>
          <a:prstGeom prst="line">
            <a:avLst/>
          </a:prstGeom>
          <a:noFill/>
          <a:ln w="25400">
            <a:solidFill>
              <a:schemeClr val="tx1"/>
            </a:solidFill>
            <a:round/>
            <a:headEnd/>
            <a:tailEnd type="stealth" w="lg" len="lg"/>
          </a:ln>
          <a:effectLst/>
        </p:spPr>
        <p:txBody>
          <a:bodyPr/>
          <a:lstStyle/>
          <a:p>
            <a:pPr>
              <a:defRPr/>
            </a:pPr>
            <a:endParaRPr lang="en-US">
              <a:latin typeface="+mn-lt"/>
              <a:ea typeface="+mn-ea"/>
            </a:endParaRPr>
          </a:p>
        </p:txBody>
      </p:sp>
      <p:sp>
        <p:nvSpPr>
          <p:cNvPr id="19467" name="Text Box 11"/>
          <p:cNvSpPr txBox="1">
            <a:spLocks noChangeArrowheads="1"/>
          </p:cNvSpPr>
          <p:nvPr/>
        </p:nvSpPr>
        <p:spPr bwMode="auto">
          <a:xfrm>
            <a:off x="868363" y="4953000"/>
            <a:ext cx="7407275" cy="396875"/>
          </a:xfrm>
          <a:prstGeom prst="rect">
            <a:avLst/>
          </a:prstGeom>
          <a:noFill/>
          <a:ln w="25400">
            <a:noFill/>
            <a:miter lim="800000"/>
            <a:headEnd/>
            <a:tailEnd type="none" w="lg" len="lg"/>
          </a:ln>
        </p:spPr>
        <p:txBody>
          <a:bodyPr>
            <a:spAutoFit/>
          </a:bodyPr>
          <a:lstStyle/>
          <a:p>
            <a:pPr algn="ctr" eaLnBrk="0" hangingPunct="0"/>
            <a:r>
              <a:rPr lang="en-US" sz="2000">
                <a:latin typeface="Verdana" pitchFamily="34" charset="0"/>
              </a:rPr>
              <a:t>The art of secret (hidden) writing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atin typeface="Arial" pitchFamily="34" charset="0"/>
              </a:rPr>
              <a:t>Introduction</a:t>
            </a:r>
          </a:p>
        </p:txBody>
      </p:sp>
      <p:sp>
        <p:nvSpPr>
          <p:cNvPr id="31747" name="Rectangle 3"/>
          <p:cNvSpPr>
            <a:spLocks noGrp="1" noChangeArrowheads="1"/>
          </p:cNvSpPr>
          <p:nvPr>
            <p:ph type="body" sz="half" idx="1"/>
          </p:nvPr>
        </p:nvSpPr>
        <p:spPr>
          <a:xfrm>
            <a:off x="1947333" y="1989139"/>
            <a:ext cx="5166078" cy="790575"/>
          </a:xfrm>
        </p:spPr>
        <p:txBody>
          <a:bodyPr/>
          <a:lstStyle/>
          <a:p>
            <a:pPr algn="ctr">
              <a:spcBef>
                <a:spcPct val="45000"/>
              </a:spcBef>
              <a:buFontTx/>
              <a:buNone/>
            </a:pPr>
            <a:r>
              <a:rPr lang="en-GB" sz="2000">
                <a:latin typeface="Arial" pitchFamily="34" charset="0"/>
              </a:rPr>
              <a:t>Steganography</a:t>
            </a:r>
            <a:endParaRPr lang="en-GB" sz="1400">
              <a:latin typeface="Arial" pitchFamily="34" charset="0"/>
            </a:endParaRPr>
          </a:p>
          <a:p>
            <a:pPr algn="ctr">
              <a:spcBef>
                <a:spcPct val="45000"/>
              </a:spcBef>
              <a:buFontTx/>
              <a:buNone/>
            </a:pPr>
            <a:r>
              <a:rPr lang="en-GB" sz="1400">
                <a:latin typeface="Arial" pitchFamily="34" charset="0"/>
              </a:rPr>
              <a:t>(covered writing, covert channels)</a:t>
            </a:r>
            <a:endParaRPr lang="en-GB" sz="2000">
              <a:latin typeface="Arial" pitchFamily="34" charset="0"/>
            </a:endParaRPr>
          </a:p>
        </p:txBody>
      </p:sp>
      <p:sp>
        <p:nvSpPr>
          <p:cNvPr id="31752" name="Line 8"/>
          <p:cNvSpPr>
            <a:spLocks noChangeShapeType="1"/>
          </p:cNvSpPr>
          <p:nvPr/>
        </p:nvSpPr>
        <p:spPr bwMode="auto">
          <a:xfrm flipH="1">
            <a:off x="3163711" y="2708276"/>
            <a:ext cx="1344789" cy="873125"/>
          </a:xfrm>
          <a:prstGeom prst="line">
            <a:avLst/>
          </a:prstGeom>
          <a:noFill/>
          <a:ln w="12700">
            <a:solidFill>
              <a:schemeClr val="tx1"/>
            </a:solidFill>
            <a:round/>
            <a:headEnd/>
            <a:tailEnd type="triangle" w="med" len="med"/>
          </a:ln>
          <a:effectLst/>
        </p:spPr>
        <p:txBody>
          <a:bodyPr/>
          <a:lstStyle/>
          <a:p>
            <a:endParaRPr lang="en-US"/>
          </a:p>
        </p:txBody>
      </p:sp>
      <p:sp>
        <p:nvSpPr>
          <p:cNvPr id="31753" name="Line 9"/>
          <p:cNvSpPr>
            <a:spLocks noChangeShapeType="1"/>
          </p:cNvSpPr>
          <p:nvPr/>
        </p:nvSpPr>
        <p:spPr bwMode="auto">
          <a:xfrm>
            <a:off x="4508500" y="2708276"/>
            <a:ext cx="1343378" cy="873125"/>
          </a:xfrm>
          <a:prstGeom prst="line">
            <a:avLst/>
          </a:prstGeom>
          <a:noFill/>
          <a:ln w="12700">
            <a:solidFill>
              <a:schemeClr val="tx1"/>
            </a:solidFill>
            <a:round/>
            <a:headEnd/>
            <a:tailEnd type="triangle" w="med" len="med"/>
          </a:ln>
          <a:effectLst/>
        </p:spPr>
        <p:txBody>
          <a:bodyPr/>
          <a:lstStyle/>
          <a:p>
            <a:endParaRPr lang="en-US"/>
          </a:p>
        </p:txBody>
      </p:sp>
      <p:sp>
        <p:nvSpPr>
          <p:cNvPr id="31755" name="Rectangle 11"/>
          <p:cNvSpPr>
            <a:spLocks noChangeArrowheads="1"/>
          </p:cNvSpPr>
          <p:nvPr/>
        </p:nvSpPr>
        <p:spPr bwMode="auto">
          <a:xfrm>
            <a:off x="1243189" y="3573464"/>
            <a:ext cx="3200400" cy="790575"/>
          </a:xfrm>
          <a:prstGeom prst="rect">
            <a:avLst/>
          </a:prstGeom>
          <a:noFill/>
          <a:ln w="12700">
            <a:noFill/>
            <a:miter lim="800000"/>
            <a:headEnd/>
            <a:tailEnd/>
          </a:ln>
          <a:effectLst/>
        </p:spPr>
        <p:txBody>
          <a:bodyPr lIns="90488" tIns="44450" rIns="90488" bIns="44450"/>
          <a:lstStyle/>
          <a:p>
            <a:pPr marL="342900" indent="-342900">
              <a:spcBef>
                <a:spcPct val="45000"/>
              </a:spcBef>
              <a:buSzPct val="100000"/>
            </a:pPr>
            <a:r>
              <a:rPr lang="en-GB" sz="2000">
                <a:latin typeface="Arial" pitchFamily="34" charset="0"/>
              </a:rPr>
              <a:t>Protection against detection</a:t>
            </a:r>
            <a:endParaRPr lang="en-GB" sz="1400">
              <a:latin typeface="Arial" pitchFamily="34" charset="0"/>
            </a:endParaRPr>
          </a:p>
          <a:p>
            <a:pPr marL="342900" indent="-342900">
              <a:spcBef>
                <a:spcPct val="45000"/>
              </a:spcBef>
              <a:buSzPct val="100000"/>
            </a:pPr>
            <a:r>
              <a:rPr lang="en-GB" sz="1400">
                <a:latin typeface="Arial" pitchFamily="34" charset="0"/>
              </a:rPr>
              <a:t>(data hiding)</a:t>
            </a:r>
            <a:endParaRPr lang="en-GB" sz="2000">
              <a:latin typeface="Arial" pitchFamily="34" charset="0"/>
            </a:endParaRPr>
          </a:p>
        </p:txBody>
      </p:sp>
      <p:sp>
        <p:nvSpPr>
          <p:cNvPr id="31756" name="Rectangle 12"/>
          <p:cNvSpPr>
            <a:spLocks noChangeArrowheads="1"/>
          </p:cNvSpPr>
          <p:nvPr/>
        </p:nvSpPr>
        <p:spPr bwMode="auto">
          <a:xfrm>
            <a:off x="3757790" y="3573464"/>
            <a:ext cx="5166077" cy="790575"/>
          </a:xfrm>
          <a:prstGeom prst="rect">
            <a:avLst/>
          </a:prstGeom>
          <a:noFill/>
          <a:ln w="12700">
            <a:noFill/>
            <a:miter lim="800000"/>
            <a:headEnd/>
            <a:tailEnd/>
          </a:ln>
          <a:effectLst/>
        </p:spPr>
        <p:txBody>
          <a:bodyPr lIns="90488" tIns="44450" rIns="90488" bIns="44450"/>
          <a:lstStyle/>
          <a:p>
            <a:pPr marL="342900" indent="-342900">
              <a:spcBef>
                <a:spcPct val="45000"/>
              </a:spcBef>
              <a:buSzPct val="100000"/>
            </a:pPr>
            <a:r>
              <a:rPr lang="en-GB" sz="2000">
                <a:latin typeface="Arial" pitchFamily="34" charset="0"/>
              </a:rPr>
              <a:t>Protection against removal</a:t>
            </a:r>
            <a:endParaRPr lang="en-GB" sz="1400">
              <a:latin typeface="Arial" pitchFamily="34" charset="0"/>
            </a:endParaRPr>
          </a:p>
          <a:p>
            <a:pPr marL="342900" indent="-342900">
              <a:spcBef>
                <a:spcPct val="45000"/>
              </a:spcBef>
              <a:buSzPct val="100000"/>
            </a:pPr>
            <a:r>
              <a:rPr lang="en-GB" sz="1400">
                <a:latin typeface="Arial" pitchFamily="34" charset="0"/>
              </a:rPr>
              <a:t>(document marking)</a:t>
            </a:r>
            <a:endParaRPr lang="en-GB" sz="2000">
              <a:latin typeface="Arial" pitchFamily="34" charset="0"/>
            </a:endParaRPr>
          </a:p>
        </p:txBody>
      </p:sp>
      <p:sp>
        <p:nvSpPr>
          <p:cNvPr id="31757" name="Line 13"/>
          <p:cNvSpPr>
            <a:spLocks noChangeShapeType="1"/>
          </p:cNvSpPr>
          <p:nvPr/>
        </p:nvSpPr>
        <p:spPr bwMode="auto">
          <a:xfrm flipH="1">
            <a:off x="5019323" y="4365626"/>
            <a:ext cx="1344788" cy="873125"/>
          </a:xfrm>
          <a:prstGeom prst="line">
            <a:avLst/>
          </a:prstGeom>
          <a:noFill/>
          <a:ln w="12700">
            <a:solidFill>
              <a:schemeClr val="tx1"/>
            </a:solidFill>
            <a:round/>
            <a:headEnd/>
            <a:tailEnd type="triangle" w="med" len="med"/>
          </a:ln>
          <a:effectLst/>
        </p:spPr>
        <p:txBody>
          <a:bodyPr/>
          <a:lstStyle/>
          <a:p>
            <a:endParaRPr lang="en-US"/>
          </a:p>
        </p:txBody>
      </p:sp>
      <p:sp>
        <p:nvSpPr>
          <p:cNvPr id="31758" name="Line 14"/>
          <p:cNvSpPr>
            <a:spLocks noChangeShapeType="1"/>
          </p:cNvSpPr>
          <p:nvPr/>
        </p:nvSpPr>
        <p:spPr bwMode="auto">
          <a:xfrm>
            <a:off x="6364111" y="4365626"/>
            <a:ext cx="1343378" cy="873125"/>
          </a:xfrm>
          <a:prstGeom prst="line">
            <a:avLst/>
          </a:prstGeom>
          <a:noFill/>
          <a:ln w="12700">
            <a:solidFill>
              <a:schemeClr val="tx1"/>
            </a:solidFill>
            <a:round/>
            <a:headEnd/>
            <a:tailEnd type="triangle" w="med" len="med"/>
          </a:ln>
          <a:effectLst/>
        </p:spPr>
        <p:txBody>
          <a:bodyPr/>
          <a:lstStyle/>
          <a:p>
            <a:endParaRPr lang="en-US"/>
          </a:p>
        </p:txBody>
      </p:sp>
      <p:sp>
        <p:nvSpPr>
          <p:cNvPr id="31759" name="Rectangle 15"/>
          <p:cNvSpPr>
            <a:spLocks noChangeArrowheads="1"/>
          </p:cNvSpPr>
          <p:nvPr/>
        </p:nvSpPr>
        <p:spPr bwMode="auto">
          <a:xfrm>
            <a:off x="3419872" y="5301208"/>
            <a:ext cx="2424246" cy="1223963"/>
          </a:xfrm>
          <a:prstGeom prst="rect">
            <a:avLst/>
          </a:prstGeom>
          <a:noFill/>
          <a:ln w="12700">
            <a:noFill/>
            <a:miter lim="800000"/>
            <a:headEnd/>
            <a:tailEnd/>
          </a:ln>
          <a:effectLst/>
        </p:spPr>
        <p:txBody>
          <a:bodyPr lIns="90488" tIns="44450" rIns="90488" bIns="44450"/>
          <a:lstStyle/>
          <a:p>
            <a:pPr marL="342900" indent="-342900">
              <a:spcBef>
                <a:spcPct val="45000"/>
              </a:spcBef>
              <a:buSzPct val="100000"/>
            </a:pPr>
            <a:r>
              <a:rPr lang="en-GB" sz="2000" dirty="0">
                <a:latin typeface="Arial" pitchFamily="34" charset="0"/>
              </a:rPr>
              <a:t>Watermarking</a:t>
            </a:r>
            <a:endParaRPr lang="en-GB" sz="1400" dirty="0">
              <a:latin typeface="Arial" pitchFamily="34" charset="0"/>
            </a:endParaRPr>
          </a:p>
          <a:p>
            <a:pPr marL="342900" indent="-342900">
              <a:spcBef>
                <a:spcPct val="45000"/>
              </a:spcBef>
              <a:buSzPct val="100000"/>
            </a:pPr>
            <a:r>
              <a:rPr lang="en-GB" sz="1400" dirty="0">
                <a:latin typeface="Arial" pitchFamily="34" charset="0"/>
              </a:rPr>
              <a:t>(all objects are marked </a:t>
            </a:r>
          </a:p>
          <a:p>
            <a:pPr marL="342900" indent="-342900">
              <a:spcBef>
                <a:spcPct val="45000"/>
              </a:spcBef>
              <a:buSzPct val="100000"/>
            </a:pPr>
            <a:r>
              <a:rPr lang="en-GB" sz="1400" dirty="0">
                <a:latin typeface="Arial" pitchFamily="34" charset="0"/>
              </a:rPr>
              <a:t>in the same way)</a:t>
            </a:r>
            <a:endParaRPr lang="en-GB" sz="2000" dirty="0">
              <a:latin typeface="Arial" pitchFamily="34" charset="0"/>
            </a:endParaRPr>
          </a:p>
        </p:txBody>
      </p:sp>
      <p:sp>
        <p:nvSpPr>
          <p:cNvPr id="31760" name="Rectangle 16"/>
          <p:cNvSpPr>
            <a:spLocks noChangeArrowheads="1"/>
          </p:cNvSpPr>
          <p:nvPr/>
        </p:nvSpPr>
        <p:spPr bwMode="auto">
          <a:xfrm>
            <a:off x="6136349" y="5229200"/>
            <a:ext cx="3007651" cy="1223963"/>
          </a:xfrm>
          <a:prstGeom prst="rect">
            <a:avLst/>
          </a:prstGeom>
          <a:noFill/>
          <a:ln w="12700">
            <a:noFill/>
            <a:miter lim="800000"/>
            <a:headEnd/>
            <a:tailEnd/>
          </a:ln>
          <a:effectLst/>
        </p:spPr>
        <p:txBody>
          <a:bodyPr lIns="90488" tIns="44450" rIns="90488" bIns="44450"/>
          <a:lstStyle/>
          <a:p>
            <a:pPr marL="342900" indent="-342900">
              <a:spcBef>
                <a:spcPct val="45000"/>
              </a:spcBef>
              <a:buSzPct val="100000"/>
            </a:pPr>
            <a:r>
              <a:rPr lang="en-GB" sz="2000" dirty="0">
                <a:latin typeface="Arial" pitchFamily="34" charset="0"/>
              </a:rPr>
              <a:t>Fingerprinting</a:t>
            </a:r>
            <a:endParaRPr lang="en-GB" sz="1400" dirty="0">
              <a:latin typeface="Arial" pitchFamily="34" charset="0"/>
            </a:endParaRPr>
          </a:p>
          <a:p>
            <a:pPr marL="342900" indent="-342900">
              <a:spcBef>
                <a:spcPct val="45000"/>
              </a:spcBef>
              <a:buSzPct val="100000"/>
            </a:pPr>
            <a:r>
              <a:rPr lang="en-GB" sz="1400" dirty="0">
                <a:latin typeface="Arial" pitchFamily="34" charset="0"/>
              </a:rPr>
              <a:t>(identify all objects, every </a:t>
            </a:r>
          </a:p>
          <a:p>
            <a:pPr marL="342900" indent="-342900">
              <a:spcBef>
                <a:spcPct val="45000"/>
              </a:spcBef>
              <a:buSzPct val="100000"/>
            </a:pPr>
            <a:r>
              <a:rPr lang="en-GB" sz="1400" dirty="0">
                <a:latin typeface="Arial" pitchFamily="34" charset="0"/>
              </a:rPr>
              <a:t>object is marked specific)</a:t>
            </a:r>
            <a:endParaRPr lang="en-GB" sz="2000" dirty="0">
              <a:latin typeface="Arial" pitchFamily="34" charset="0"/>
            </a:endParaRPr>
          </a:p>
        </p:txBody>
      </p:sp>
      <p:sp>
        <p:nvSpPr>
          <p:cNvPr id="31761" name="Rectangle 17"/>
          <p:cNvSpPr>
            <a:spLocks noChangeArrowheads="1"/>
          </p:cNvSpPr>
          <p:nvPr/>
        </p:nvSpPr>
        <p:spPr bwMode="auto">
          <a:xfrm>
            <a:off x="7452079" y="6381750"/>
            <a:ext cx="1627011" cy="476250"/>
          </a:xfrm>
          <a:prstGeom prst="rect">
            <a:avLst/>
          </a:prstGeom>
          <a:noFill/>
          <a:ln w="12700">
            <a:noFill/>
            <a:miter lim="800000"/>
            <a:headEnd/>
            <a:tailEnd/>
          </a:ln>
          <a:effectLst/>
        </p:spPr>
        <p:txBody>
          <a:bodyPr lIns="90488" tIns="44450" rIns="90488" bIns="44450"/>
          <a:lstStyle/>
          <a:p>
            <a:pPr marL="342900" indent="-342900" algn="l">
              <a:spcBef>
                <a:spcPct val="45000"/>
              </a:spcBef>
              <a:buSzPct val="100000"/>
            </a:pPr>
            <a:r>
              <a:rPr lang="en-GB" sz="1000">
                <a:latin typeface="Arial" pitchFamily="34" charset="0"/>
              </a:rPr>
              <a:t>Source: Richard Popa.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GB">
                <a:latin typeface="Arial" pitchFamily="34" charset="0"/>
              </a:rPr>
              <a:t>Steganography and encryption</a:t>
            </a:r>
          </a:p>
        </p:txBody>
      </p:sp>
      <p:sp>
        <p:nvSpPr>
          <p:cNvPr id="113670" name="Line 6"/>
          <p:cNvSpPr>
            <a:spLocks noChangeShapeType="1"/>
          </p:cNvSpPr>
          <p:nvPr/>
        </p:nvSpPr>
        <p:spPr bwMode="auto">
          <a:xfrm flipH="1">
            <a:off x="3163711" y="2419351"/>
            <a:ext cx="1344789" cy="873125"/>
          </a:xfrm>
          <a:prstGeom prst="line">
            <a:avLst/>
          </a:prstGeom>
          <a:noFill/>
          <a:ln w="12700">
            <a:solidFill>
              <a:schemeClr val="tx1"/>
            </a:solidFill>
            <a:round/>
            <a:headEnd/>
            <a:tailEnd type="triangle" w="med" len="med"/>
          </a:ln>
          <a:effectLst/>
        </p:spPr>
        <p:txBody>
          <a:bodyPr/>
          <a:lstStyle/>
          <a:p>
            <a:endParaRPr lang="en-US"/>
          </a:p>
        </p:txBody>
      </p:sp>
      <p:sp>
        <p:nvSpPr>
          <p:cNvPr id="113671" name="Line 7"/>
          <p:cNvSpPr>
            <a:spLocks noChangeShapeType="1"/>
          </p:cNvSpPr>
          <p:nvPr/>
        </p:nvSpPr>
        <p:spPr bwMode="auto">
          <a:xfrm>
            <a:off x="4508500" y="2419351"/>
            <a:ext cx="1343378" cy="873125"/>
          </a:xfrm>
          <a:prstGeom prst="line">
            <a:avLst/>
          </a:prstGeom>
          <a:noFill/>
          <a:ln w="12700">
            <a:solidFill>
              <a:schemeClr val="tx1"/>
            </a:solidFill>
            <a:round/>
            <a:headEnd/>
            <a:tailEnd type="triangle" w="med" len="med"/>
          </a:ln>
          <a:effectLst/>
        </p:spPr>
        <p:txBody>
          <a:bodyPr/>
          <a:lstStyle/>
          <a:p>
            <a:endParaRPr lang="en-US"/>
          </a:p>
        </p:txBody>
      </p:sp>
      <p:sp>
        <p:nvSpPr>
          <p:cNvPr id="113672" name="Rectangle 8"/>
          <p:cNvSpPr>
            <a:spLocks noChangeArrowheads="1"/>
          </p:cNvSpPr>
          <p:nvPr/>
        </p:nvSpPr>
        <p:spPr bwMode="auto">
          <a:xfrm>
            <a:off x="4944533" y="3352800"/>
            <a:ext cx="3200400" cy="1143000"/>
          </a:xfrm>
          <a:prstGeom prst="rect">
            <a:avLst/>
          </a:prstGeom>
          <a:noFill/>
          <a:ln w="12700">
            <a:noFill/>
            <a:miter lim="800000"/>
            <a:headEnd/>
            <a:tailEnd/>
          </a:ln>
          <a:effectLst/>
        </p:spPr>
        <p:txBody>
          <a:bodyPr lIns="90488" tIns="44450" rIns="90488" bIns="44450"/>
          <a:lstStyle/>
          <a:p>
            <a:pPr marL="342900" indent="-342900">
              <a:spcBef>
                <a:spcPct val="45000"/>
              </a:spcBef>
              <a:buSzPct val="100000"/>
            </a:pPr>
            <a:r>
              <a:rPr lang="en-GB" sz="2000">
                <a:latin typeface="Arial" pitchFamily="34" charset="0"/>
              </a:rPr>
              <a:t>Steganography</a:t>
            </a:r>
            <a:endParaRPr lang="en-GB" sz="1400">
              <a:latin typeface="Arial" pitchFamily="34" charset="0"/>
            </a:endParaRPr>
          </a:p>
          <a:p>
            <a:pPr marL="342900" indent="-342900">
              <a:spcBef>
                <a:spcPct val="45000"/>
              </a:spcBef>
              <a:buSzPct val="100000"/>
            </a:pPr>
            <a:r>
              <a:rPr lang="en-GB" sz="1400">
                <a:latin typeface="Arial" pitchFamily="34" charset="0"/>
              </a:rPr>
              <a:t>(hide the content of the message and even the existence of the message)</a:t>
            </a:r>
            <a:endParaRPr lang="en-GB" sz="2000">
              <a:latin typeface="Arial" pitchFamily="34" charset="0"/>
            </a:endParaRPr>
          </a:p>
        </p:txBody>
      </p:sp>
      <p:sp>
        <p:nvSpPr>
          <p:cNvPr id="113673" name="Rectangle 9"/>
          <p:cNvSpPr>
            <a:spLocks noChangeArrowheads="1"/>
          </p:cNvSpPr>
          <p:nvPr/>
        </p:nvSpPr>
        <p:spPr bwMode="auto">
          <a:xfrm>
            <a:off x="1083733" y="3429001"/>
            <a:ext cx="3048000" cy="1223963"/>
          </a:xfrm>
          <a:prstGeom prst="rect">
            <a:avLst/>
          </a:prstGeom>
          <a:noFill/>
          <a:ln w="12700">
            <a:noFill/>
            <a:miter lim="800000"/>
            <a:headEnd/>
            <a:tailEnd/>
          </a:ln>
          <a:effectLst/>
        </p:spPr>
        <p:txBody>
          <a:bodyPr lIns="90488" tIns="44450" rIns="90488" bIns="44450"/>
          <a:lstStyle/>
          <a:p>
            <a:pPr marL="342900" indent="-342900">
              <a:spcBef>
                <a:spcPct val="45000"/>
              </a:spcBef>
              <a:buSzPct val="100000"/>
            </a:pPr>
            <a:r>
              <a:rPr lang="en-GB" sz="2000">
                <a:latin typeface="Arial" pitchFamily="34" charset="0"/>
              </a:rPr>
              <a:t>Encryption</a:t>
            </a:r>
            <a:endParaRPr lang="en-GB" sz="1400">
              <a:latin typeface="Arial" pitchFamily="34" charset="0"/>
            </a:endParaRPr>
          </a:p>
          <a:p>
            <a:pPr marL="342900" indent="-342900">
              <a:spcBef>
                <a:spcPct val="45000"/>
              </a:spcBef>
              <a:buSzPct val="100000"/>
            </a:pPr>
            <a:r>
              <a:rPr lang="en-GB" sz="1400">
                <a:latin typeface="Arial" pitchFamily="34" charset="0"/>
              </a:rPr>
              <a:t>(hide the content of the message, but not the existence of the message)</a:t>
            </a:r>
            <a:endParaRPr lang="en-GB" sz="2000">
              <a:latin typeface="Arial" pitchFamily="34" charset="0"/>
            </a:endParaRPr>
          </a:p>
        </p:txBody>
      </p:sp>
      <p:sp>
        <p:nvSpPr>
          <p:cNvPr id="113675" name="Rectangle 11"/>
          <p:cNvSpPr>
            <a:spLocks noChangeArrowheads="1"/>
          </p:cNvSpPr>
          <p:nvPr/>
        </p:nvSpPr>
        <p:spPr bwMode="auto">
          <a:xfrm>
            <a:off x="3635896" y="1772816"/>
            <a:ext cx="2688166" cy="790575"/>
          </a:xfrm>
          <a:prstGeom prst="rect">
            <a:avLst/>
          </a:prstGeom>
          <a:noFill/>
          <a:ln w="12700">
            <a:noFill/>
            <a:miter lim="800000"/>
            <a:headEnd/>
            <a:tailEnd/>
          </a:ln>
          <a:effectLst/>
        </p:spPr>
        <p:txBody>
          <a:bodyPr lIns="90488" tIns="44450" rIns="90488" bIns="44450"/>
          <a:lstStyle/>
          <a:p>
            <a:pPr marL="342900" indent="-342900">
              <a:spcBef>
                <a:spcPct val="45000"/>
              </a:spcBef>
              <a:buSzPct val="100000"/>
            </a:pPr>
            <a:r>
              <a:rPr lang="en-GB" sz="2000" dirty="0">
                <a:latin typeface="Arial" pitchFamily="34" charset="0"/>
              </a:rPr>
              <a:t>Confidentiality</a:t>
            </a:r>
          </a:p>
        </p:txBody>
      </p:sp>
      <p:sp>
        <p:nvSpPr>
          <p:cNvPr id="113676" name="Rectangle 12"/>
          <p:cNvSpPr>
            <a:spLocks noChangeArrowheads="1"/>
          </p:cNvSpPr>
          <p:nvPr/>
        </p:nvSpPr>
        <p:spPr bwMode="auto">
          <a:xfrm>
            <a:off x="1354667" y="4876801"/>
            <a:ext cx="2751667" cy="1223963"/>
          </a:xfrm>
          <a:prstGeom prst="rect">
            <a:avLst/>
          </a:prstGeom>
          <a:noFill/>
          <a:ln w="12700">
            <a:noFill/>
            <a:miter lim="800000"/>
            <a:headEnd/>
            <a:tailEnd/>
          </a:ln>
          <a:effectLst/>
        </p:spPr>
        <p:txBody>
          <a:bodyPr lIns="90488" tIns="44450" rIns="90488" bIns="44450"/>
          <a:lstStyle/>
          <a:p>
            <a:pPr marL="342900" indent="-342900" algn="l">
              <a:spcBef>
                <a:spcPct val="45000"/>
              </a:spcBef>
              <a:buSzPct val="100000"/>
              <a:buFontTx/>
              <a:buChar char="•"/>
            </a:pPr>
            <a:r>
              <a:rPr lang="en-GB" sz="1400">
                <a:latin typeface="Arial" pitchFamily="34" charset="0"/>
              </a:rPr>
              <a:t>Anybody can see both parties are communicating in secret.</a:t>
            </a:r>
          </a:p>
          <a:p>
            <a:pPr marL="342900" indent="-342900" algn="l">
              <a:spcBef>
                <a:spcPct val="45000"/>
              </a:spcBef>
              <a:buSzPct val="100000"/>
              <a:buFontTx/>
              <a:buChar char="•"/>
            </a:pPr>
            <a:endParaRPr lang="en-GB" sz="1400">
              <a:latin typeface="Arial" pitchFamily="34" charset="0"/>
            </a:endParaRPr>
          </a:p>
          <a:p>
            <a:pPr marL="342900" indent="-342900" algn="l">
              <a:spcBef>
                <a:spcPct val="45000"/>
              </a:spcBef>
              <a:buSzPct val="100000"/>
              <a:buFontTx/>
              <a:buChar char="•"/>
            </a:pPr>
            <a:r>
              <a:rPr lang="en-GB" sz="1400">
                <a:latin typeface="Arial" pitchFamily="34" charset="0"/>
              </a:rPr>
              <a:t>Suspicious.</a:t>
            </a:r>
          </a:p>
        </p:txBody>
      </p:sp>
      <p:sp>
        <p:nvSpPr>
          <p:cNvPr id="113678" name="Rectangle 14"/>
          <p:cNvSpPr>
            <a:spLocks noChangeArrowheads="1"/>
          </p:cNvSpPr>
          <p:nvPr/>
        </p:nvSpPr>
        <p:spPr bwMode="auto">
          <a:xfrm>
            <a:off x="5350934" y="4876801"/>
            <a:ext cx="3135489" cy="1223963"/>
          </a:xfrm>
          <a:prstGeom prst="rect">
            <a:avLst/>
          </a:prstGeom>
          <a:noFill/>
          <a:ln w="12700">
            <a:noFill/>
            <a:miter lim="800000"/>
            <a:headEnd/>
            <a:tailEnd/>
          </a:ln>
          <a:effectLst/>
        </p:spPr>
        <p:txBody>
          <a:bodyPr lIns="90488" tIns="44450" rIns="90488" bIns="44450"/>
          <a:lstStyle/>
          <a:p>
            <a:pPr marL="342900" indent="-342900" algn="l">
              <a:spcBef>
                <a:spcPct val="45000"/>
              </a:spcBef>
              <a:buSzPct val="100000"/>
              <a:buFontTx/>
              <a:buChar char="•"/>
            </a:pPr>
            <a:r>
              <a:rPr lang="en-GB" sz="1400">
                <a:latin typeface="Arial" pitchFamily="34" charset="0"/>
              </a:rPr>
              <a:t>Ideally nobody can see that both parties are secretly communicating.</a:t>
            </a:r>
          </a:p>
          <a:p>
            <a:pPr marL="342900" indent="-342900" algn="l">
              <a:spcBef>
                <a:spcPct val="45000"/>
              </a:spcBef>
              <a:buSzPct val="100000"/>
              <a:buFontTx/>
              <a:buChar char="•"/>
            </a:pPr>
            <a:endParaRPr lang="en-GB" sz="1400">
              <a:latin typeface="Arial" pitchFamily="34" charset="0"/>
            </a:endParaRPr>
          </a:p>
          <a:p>
            <a:pPr marL="342900" indent="-342900" algn="l">
              <a:spcBef>
                <a:spcPct val="45000"/>
              </a:spcBef>
              <a:buSzPct val="100000"/>
              <a:buFontTx/>
              <a:buChar char="•"/>
            </a:pPr>
            <a:r>
              <a:rPr lang="en-GB" sz="1400">
                <a:latin typeface="Arial" pitchFamily="34" charset="0"/>
              </a:rPr>
              <a:t>Innocent.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Summer 2005</a:t>
            </a:r>
          </a:p>
        </p:txBody>
      </p:sp>
      <p:sp>
        <p:nvSpPr>
          <p:cNvPr id="6" name="Footer Placeholder 4"/>
          <p:cNvSpPr>
            <a:spLocks noGrp="1"/>
          </p:cNvSpPr>
          <p:nvPr>
            <p:ph type="ftr" sz="quarter" idx="11"/>
          </p:nvPr>
        </p:nvSpPr>
        <p:spPr/>
        <p:txBody>
          <a:bodyPr/>
          <a:lstStyle/>
          <a:p>
            <a:r>
              <a:rPr lang="en-US" dirty="0"/>
              <a:t>CS 4953 The Hidden Art of Steganography</a:t>
            </a:r>
          </a:p>
        </p:txBody>
      </p:sp>
      <p:pic>
        <p:nvPicPr>
          <p:cNvPr id="66564" name="Picture 4" descr="D:\~UTSA\2004 Summer CS 4953-01T Steganography\Lecture Notes\InfoHidingGraph.jpg"/>
          <p:cNvPicPr>
            <a:picLocks noChangeAspect="1" noChangeArrowheads="1"/>
          </p:cNvPicPr>
          <p:nvPr/>
        </p:nvPicPr>
        <p:blipFill>
          <a:blip r:embed="rId2"/>
          <a:srcRect/>
          <a:stretch>
            <a:fillRect/>
          </a:stretch>
        </p:blipFill>
        <p:spPr bwMode="auto">
          <a:xfrm>
            <a:off x="749300" y="1103313"/>
            <a:ext cx="7737475" cy="3963987"/>
          </a:xfrm>
          <a:prstGeom prst="rect">
            <a:avLst/>
          </a:prstGeom>
          <a:noFill/>
        </p:spPr>
      </p:pic>
      <p:sp>
        <p:nvSpPr>
          <p:cNvPr id="66565" name="Text Box 5"/>
          <p:cNvSpPr txBox="1">
            <a:spLocks noChangeArrowheads="1"/>
          </p:cNvSpPr>
          <p:nvPr/>
        </p:nvSpPr>
        <p:spPr bwMode="auto">
          <a:xfrm>
            <a:off x="673100" y="5378450"/>
            <a:ext cx="7425238" cy="461665"/>
          </a:xfrm>
          <a:prstGeom prst="rect">
            <a:avLst/>
          </a:prstGeom>
          <a:noFill/>
          <a:ln w="28575" cap="sq">
            <a:noFill/>
            <a:miter lim="800000"/>
            <a:headEnd/>
            <a:tailEnd/>
          </a:ln>
          <a:effectLst/>
        </p:spPr>
        <p:txBody>
          <a:bodyPr wrap="none">
            <a:spAutoFit/>
          </a:bodyPr>
          <a:lstStyle/>
          <a:p>
            <a:pPr algn="l"/>
            <a:r>
              <a:rPr lang="en-US" sz="1200" dirty="0"/>
              <a:t>F. A. P. </a:t>
            </a:r>
            <a:r>
              <a:rPr lang="en-US" sz="1200" dirty="0" err="1"/>
              <a:t>Petitcolas</a:t>
            </a:r>
            <a:r>
              <a:rPr lang="en-US" sz="1200" dirty="0"/>
              <a:t>,  R. J. Anderson, M. G. Kuhn, “Information Hiding – A Survey”, Proceedings of the IEEE, </a:t>
            </a:r>
          </a:p>
          <a:p>
            <a:pPr algn="l"/>
            <a:r>
              <a:rPr lang="en-US" sz="1200" dirty="0"/>
              <a:t>special issue on protection of multimedia content, 87(7):1062-1078, July 1999</a:t>
            </a:r>
          </a:p>
        </p:txBody>
      </p:sp>
      <p:sp>
        <p:nvSpPr>
          <p:cNvPr id="66566" name="Rectangle 6"/>
          <p:cNvSpPr>
            <a:spLocks noGrp="1" noChangeArrowheads="1"/>
          </p:cNvSpPr>
          <p:nvPr>
            <p:ph type="title"/>
          </p:nvPr>
        </p:nvSpPr>
        <p:spPr>
          <a:noFill/>
          <a:ln/>
        </p:spPr>
        <p:txBody>
          <a:bodyPr/>
          <a:lstStyle/>
          <a:p>
            <a:r>
              <a:rPr lang="en-US" dirty="0"/>
              <a:t>Information Hiding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latin typeface="Arial" pitchFamily="34" charset="0"/>
              </a:rPr>
              <a:t>How steganography works</a:t>
            </a:r>
          </a:p>
        </p:txBody>
      </p:sp>
      <p:pic>
        <p:nvPicPr>
          <p:cNvPr id="130060" name="Picture 12" descr="secretimage"/>
          <p:cNvPicPr>
            <a:picLocks noGrp="1" noChangeAspect="1" noChangeArrowheads="1"/>
          </p:cNvPicPr>
          <p:nvPr>
            <p:ph sz="half" idx="1"/>
          </p:nvPr>
        </p:nvPicPr>
        <p:blipFill>
          <a:blip r:embed="rId3"/>
          <a:srcRect/>
          <a:stretch>
            <a:fillRect/>
          </a:stretch>
        </p:blipFill>
        <p:spPr>
          <a:xfrm>
            <a:off x="3931356" y="2060575"/>
            <a:ext cx="769056" cy="865188"/>
          </a:xfrm>
          <a:noFill/>
          <a:ln/>
        </p:spPr>
      </p:pic>
      <p:pic>
        <p:nvPicPr>
          <p:cNvPr id="130053" name="Picture 5" descr="coverimage"/>
          <p:cNvPicPr>
            <a:picLocks noChangeAspect="1" noChangeArrowheads="1"/>
          </p:cNvPicPr>
          <p:nvPr/>
        </p:nvPicPr>
        <p:blipFill>
          <a:blip r:embed="rId4"/>
          <a:srcRect/>
          <a:stretch>
            <a:fillRect/>
          </a:stretch>
        </p:blipFill>
        <p:spPr bwMode="auto">
          <a:xfrm>
            <a:off x="2204156" y="2852738"/>
            <a:ext cx="767644" cy="863600"/>
          </a:xfrm>
          <a:prstGeom prst="rect">
            <a:avLst/>
          </a:prstGeom>
          <a:noFill/>
        </p:spPr>
      </p:pic>
      <p:pic>
        <p:nvPicPr>
          <p:cNvPr id="130055" name="Picture 7" descr="stegoimage"/>
          <p:cNvPicPr>
            <a:picLocks noChangeAspect="1" noChangeArrowheads="1"/>
          </p:cNvPicPr>
          <p:nvPr/>
        </p:nvPicPr>
        <p:blipFill>
          <a:blip r:embed="rId5"/>
          <a:srcRect/>
          <a:stretch>
            <a:fillRect/>
          </a:stretch>
        </p:blipFill>
        <p:spPr bwMode="auto">
          <a:xfrm>
            <a:off x="6939845" y="2924175"/>
            <a:ext cx="767644" cy="863600"/>
          </a:xfrm>
          <a:prstGeom prst="rect">
            <a:avLst/>
          </a:prstGeom>
          <a:noFill/>
        </p:spPr>
      </p:pic>
      <p:pic>
        <p:nvPicPr>
          <p:cNvPr id="130059" name="Picture 11" descr="secretimage"/>
          <p:cNvPicPr>
            <a:picLocks noChangeAspect="1" noChangeArrowheads="1"/>
          </p:cNvPicPr>
          <p:nvPr/>
        </p:nvPicPr>
        <p:blipFill>
          <a:blip r:embed="rId3"/>
          <a:srcRect/>
          <a:stretch>
            <a:fillRect/>
          </a:stretch>
        </p:blipFill>
        <p:spPr bwMode="auto">
          <a:xfrm>
            <a:off x="2204156" y="4797425"/>
            <a:ext cx="767644" cy="863600"/>
          </a:xfrm>
          <a:prstGeom prst="rect">
            <a:avLst/>
          </a:prstGeom>
          <a:noFill/>
        </p:spPr>
      </p:pic>
      <p:pic>
        <p:nvPicPr>
          <p:cNvPr id="130062" name="Picture 14" descr="coverimage"/>
          <p:cNvPicPr>
            <a:picLocks noGrp="1" noChangeAspect="1" noChangeArrowheads="1"/>
          </p:cNvPicPr>
          <p:nvPr>
            <p:ph sz="half" idx="2"/>
          </p:nvPr>
        </p:nvPicPr>
        <p:blipFill>
          <a:blip r:embed="rId4"/>
          <a:srcRect/>
          <a:stretch>
            <a:fillRect/>
          </a:stretch>
        </p:blipFill>
        <p:spPr>
          <a:xfrm>
            <a:off x="3996267" y="5661025"/>
            <a:ext cx="767644" cy="863600"/>
          </a:xfrm>
          <a:noFill/>
          <a:ln/>
        </p:spPr>
      </p:pic>
      <p:sp>
        <p:nvSpPr>
          <p:cNvPr id="130066" name="Rectangle 18"/>
          <p:cNvSpPr>
            <a:spLocks noChangeArrowheads="1"/>
          </p:cNvSpPr>
          <p:nvPr/>
        </p:nvSpPr>
        <p:spPr bwMode="auto">
          <a:xfrm>
            <a:off x="3804356" y="3357563"/>
            <a:ext cx="1087967" cy="360362"/>
          </a:xfrm>
          <a:prstGeom prst="rect">
            <a:avLst/>
          </a:prstGeom>
          <a:solidFill>
            <a:schemeClr val="accent1"/>
          </a:solidFill>
          <a:ln w="12700">
            <a:solidFill>
              <a:schemeClr val="tx1"/>
            </a:solidFill>
            <a:miter lim="800000"/>
            <a:headEnd/>
            <a:tailEnd/>
          </a:ln>
          <a:effectLst/>
        </p:spPr>
        <p:txBody>
          <a:bodyPr wrap="none" anchor="ctr"/>
          <a:lstStyle/>
          <a:p>
            <a:r>
              <a:rPr lang="en-GB" sz="2000" b="1">
                <a:latin typeface="Arial" pitchFamily="34" charset="0"/>
              </a:rPr>
              <a:t>Encoder</a:t>
            </a:r>
            <a:endParaRPr lang="en-US" sz="2000" b="1">
              <a:latin typeface="Arial" pitchFamily="34" charset="0"/>
            </a:endParaRPr>
          </a:p>
        </p:txBody>
      </p:sp>
      <p:sp>
        <p:nvSpPr>
          <p:cNvPr id="130070" name="Rectangle 22"/>
          <p:cNvSpPr>
            <a:spLocks noChangeArrowheads="1"/>
          </p:cNvSpPr>
          <p:nvPr/>
        </p:nvSpPr>
        <p:spPr bwMode="auto">
          <a:xfrm>
            <a:off x="3804356" y="4797426"/>
            <a:ext cx="1087967" cy="360363"/>
          </a:xfrm>
          <a:prstGeom prst="rect">
            <a:avLst/>
          </a:prstGeom>
          <a:solidFill>
            <a:schemeClr val="accent1"/>
          </a:solidFill>
          <a:ln w="12700">
            <a:solidFill>
              <a:schemeClr val="tx1"/>
            </a:solidFill>
            <a:miter lim="800000"/>
            <a:headEnd/>
            <a:tailEnd/>
          </a:ln>
          <a:effectLst/>
        </p:spPr>
        <p:txBody>
          <a:bodyPr wrap="none" anchor="ctr"/>
          <a:lstStyle/>
          <a:p>
            <a:r>
              <a:rPr lang="en-GB" sz="2000" b="1">
                <a:latin typeface="Arial" pitchFamily="34" charset="0"/>
              </a:rPr>
              <a:t>Decoder</a:t>
            </a:r>
            <a:endParaRPr lang="en-US" sz="2000" b="1">
              <a:latin typeface="Arial" pitchFamily="34" charset="0"/>
            </a:endParaRPr>
          </a:p>
        </p:txBody>
      </p:sp>
      <p:sp>
        <p:nvSpPr>
          <p:cNvPr id="130071" name="Line 23"/>
          <p:cNvSpPr>
            <a:spLocks noChangeShapeType="1"/>
          </p:cNvSpPr>
          <p:nvPr/>
        </p:nvSpPr>
        <p:spPr bwMode="auto">
          <a:xfrm>
            <a:off x="2971800" y="3573463"/>
            <a:ext cx="832556" cy="0"/>
          </a:xfrm>
          <a:prstGeom prst="line">
            <a:avLst/>
          </a:prstGeom>
          <a:noFill/>
          <a:ln w="12700">
            <a:solidFill>
              <a:schemeClr val="tx1"/>
            </a:solidFill>
            <a:round/>
            <a:headEnd/>
            <a:tailEnd type="triangle" w="lg" len="lg"/>
          </a:ln>
          <a:effectLst/>
        </p:spPr>
        <p:txBody>
          <a:bodyPr/>
          <a:lstStyle/>
          <a:p>
            <a:endParaRPr lang="en-US"/>
          </a:p>
        </p:txBody>
      </p:sp>
      <p:sp>
        <p:nvSpPr>
          <p:cNvPr id="130072" name="Line 24"/>
          <p:cNvSpPr>
            <a:spLocks noChangeShapeType="1"/>
          </p:cNvSpPr>
          <p:nvPr/>
        </p:nvSpPr>
        <p:spPr bwMode="auto">
          <a:xfrm>
            <a:off x="4316589" y="2924175"/>
            <a:ext cx="0" cy="433388"/>
          </a:xfrm>
          <a:prstGeom prst="line">
            <a:avLst/>
          </a:prstGeom>
          <a:noFill/>
          <a:ln w="12700">
            <a:solidFill>
              <a:schemeClr val="tx1"/>
            </a:solidFill>
            <a:round/>
            <a:headEnd/>
            <a:tailEnd type="triangle" w="lg" len="lg"/>
          </a:ln>
          <a:effectLst/>
        </p:spPr>
        <p:txBody>
          <a:bodyPr/>
          <a:lstStyle/>
          <a:p>
            <a:endParaRPr lang="en-US"/>
          </a:p>
        </p:txBody>
      </p:sp>
      <p:sp>
        <p:nvSpPr>
          <p:cNvPr id="130073" name="Line 25"/>
          <p:cNvSpPr>
            <a:spLocks noChangeShapeType="1"/>
          </p:cNvSpPr>
          <p:nvPr/>
        </p:nvSpPr>
        <p:spPr bwMode="auto">
          <a:xfrm>
            <a:off x="4892323" y="3573463"/>
            <a:ext cx="2047522" cy="0"/>
          </a:xfrm>
          <a:prstGeom prst="line">
            <a:avLst/>
          </a:prstGeom>
          <a:noFill/>
          <a:ln w="12700">
            <a:solidFill>
              <a:schemeClr val="tx1"/>
            </a:solidFill>
            <a:round/>
            <a:headEnd/>
            <a:tailEnd type="triangle" w="lg" len="lg"/>
          </a:ln>
          <a:effectLst/>
        </p:spPr>
        <p:txBody>
          <a:bodyPr/>
          <a:lstStyle/>
          <a:p>
            <a:endParaRPr lang="en-US"/>
          </a:p>
        </p:txBody>
      </p:sp>
      <p:sp>
        <p:nvSpPr>
          <p:cNvPr id="130074" name="Line 26"/>
          <p:cNvSpPr>
            <a:spLocks noChangeShapeType="1"/>
          </p:cNvSpPr>
          <p:nvPr/>
        </p:nvSpPr>
        <p:spPr bwMode="auto">
          <a:xfrm flipH="1">
            <a:off x="2971800" y="5013325"/>
            <a:ext cx="832556" cy="0"/>
          </a:xfrm>
          <a:prstGeom prst="line">
            <a:avLst/>
          </a:prstGeom>
          <a:noFill/>
          <a:ln w="12700">
            <a:solidFill>
              <a:schemeClr val="tx1"/>
            </a:solidFill>
            <a:round/>
            <a:headEnd/>
            <a:tailEnd type="triangle" w="lg" len="lg"/>
          </a:ln>
          <a:effectLst/>
        </p:spPr>
        <p:txBody>
          <a:bodyPr/>
          <a:lstStyle/>
          <a:p>
            <a:endParaRPr lang="en-US"/>
          </a:p>
        </p:txBody>
      </p:sp>
      <p:sp>
        <p:nvSpPr>
          <p:cNvPr id="130075" name="Line 27"/>
          <p:cNvSpPr>
            <a:spLocks noChangeShapeType="1"/>
          </p:cNvSpPr>
          <p:nvPr/>
        </p:nvSpPr>
        <p:spPr bwMode="auto">
          <a:xfrm flipH="1" flipV="1">
            <a:off x="4316589" y="5157789"/>
            <a:ext cx="0" cy="503237"/>
          </a:xfrm>
          <a:prstGeom prst="line">
            <a:avLst/>
          </a:prstGeom>
          <a:noFill/>
          <a:ln w="12700">
            <a:solidFill>
              <a:schemeClr val="tx1"/>
            </a:solidFill>
            <a:prstDash val="dash"/>
            <a:round/>
            <a:headEnd/>
            <a:tailEnd type="triangle" w="lg" len="lg"/>
          </a:ln>
          <a:effectLst/>
        </p:spPr>
        <p:txBody>
          <a:bodyPr/>
          <a:lstStyle/>
          <a:p>
            <a:endParaRPr lang="en-US"/>
          </a:p>
        </p:txBody>
      </p:sp>
      <p:sp>
        <p:nvSpPr>
          <p:cNvPr id="130076" name="Freeform 28"/>
          <p:cNvSpPr>
            <a:spLocks/>
          </p:cNvSpPr>
          <p:nvPr/>
        </p:nvSpPr>
        <p:spPr bwMode="auto">
          <a:xfrm>
            <a:off x="4893734" y="3789363"/>
            <a:ext cx="2431345" cy="1223962"/>
          </a:xfrm>
          <a:custGeom>
            <a:avLst/>
            <a:gdLst/>
            <a:ahLst/>
            <a:cxnLst>
              <a:cxn ang="0">
                <a:pos x="1723" y="0"/>
              </a:cxn>
              <a:cxn ang="0">
                <a:pos x="1722" y="769"/>
              </a:cxn>
              <a:cxn ang="0">
                <a:pos x="0" y="771"/>
              </a:cxn>
            </a:cxnLst>
            <a:rect l="0" t="0" r="r" b="b"/>
            <a:pathLst>
              <a:path w="1723" h="771">
                <a:moveTo>
                  <a:pt x="1723" y="0"/>
                </a:moveTo>
                <a:lnTo>
                  <a:pt x="1722" y="769"/>
                </a:lnTo>
                <a:lnTo>
                  <a:pt x="0" y="771"/>
                </a:ln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0077" name="Freeform 29"/>
          <p:cNvSpPr>
            <a:spLocks/>
          </p:cNvSpPr>
          <p:nvPr/>
        </p:nvSpPr>
        <p:spPr bwMode="auto">
          <a:xfrm>
            <a:off x="4318000" y="3717926"/>
            <a:ext cx="1214967" cy="434975"/>
          </a:xfrm>
          <a:custGeom>
            <a:avLst/>
            <a:gdLst/>
            <a:ahLst/>
            <a:cxnLst>
              <a:cxn ang="0">
                <a:pos x="861" y="273"/>
              </a:cxn>
              <a:cxn ang="0">
                <a:pos x="0" y="274"/>
              </a:cxn>
              <a:cxn ang="0">
                <a:pos x="0" y="0"/>
              </a:cxn>
            </a:cxnLst>
            <a:rect l="0" t="0" r="r" b="b"/>
            <a:pathLst>
              <a:path w="861" h="274">
                <a:moveTo>
                  <a:pt x="861" y="273"/>
                </a:moveTo>
                <a:lnTo>
                  <a:pt x="0" y="274"/>
                </a:lnTo>
                <a:lnTo>
                  <a:pt x="0" y="0"/>
                </a:ln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0078" name="Freeform 30"/>
          <p:cNvSpPr>
            <a:spLocks/>
          </p:cNvSpPr>
          <p:nvPr/>
        </p:nvSpPr>
        <p:spPr bwMode="auto">
          <a:xfrm>
            <a:off x="4318000" y="4362451"/>
            <a:ext cx="1214967" cy="434975"/>
          </a:xfrm>
          <a:custGeom>
            <a:avLst/>
            <a:gdLst/>
            <a:ahLst/>
            <a:cxnLst>
              <a:cxn ang="0">
                <a:pos x="861" y="2"/>
              </a:cxn>
              <a:cxn ang="0">
                <a:pos x="0" y="0"/>
              </a:cxn>
              <a:cxn ang="0">
                <a:pos x="0" y="274"/>
              </a:cxn>
            </a:cxnLst>
            <a:rect l="0" t="0" r="r" b="b"/>
            <a:pathLst>
              <a:path w="861" h="274">
                <a:moveTo>
                  <a:pt x="861" y="2"/>
                </a:moveTo>
                <a:lnTo>
                  <a:pt x="0" y="0"/>
                </a:lnTo>
                <a:lnTo>
                  <a:pt x="0" y="274"/>
                </a:ln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0079" name="Text Box 31"/>
          <p:cNvSpPr txBox="1">
            <a:spLocks noChangeArrowheads="1"/>
          </p:cNvSpPr>
          <p:nvPr/>
        </p:nvSpPr>
        <p:spPr bwMode="auto">
          <a:xfrm>
            <a:off x="1500012" y="2997201"/>
            <a:ext cx="704144" cy="1077218"/>
          </a:xfrm>
          <a:prstGeom prst="rect">
            <a:avLst/>
          </a:prstGeom>
          <a:noFill/>
          <a:ln w="12700" algn="ctr">
            <a:noFill/>
            <a:miter lim="800000"/>
            <a:headEnd/>
            <a:tailEnd/>
          </a:ln>
          <a:effectLst/>
        </p:spPr>
        <p:txBody>
          <a:bodyPr>
            <a:spAutoFit/>
          </a:bodyPr>
          <a:lstStyle/>
          <a:p>
            <a:r>
              <a:rPr lang="en-GB" sz="1600" b="1">
                <a:latin typeface="Arial" pitchFamily="34" charset="0"/>
              </a:rPr>
              <a:t>Cover Image</a:t>
            </a:r>
            <a:endParaRPr lang="en-US" sz="1600" b="1">
              <a:latin typeface="Arial" pitchFamily="34" charset="0"/>
            </a:endParaRPr>
          </a:p>
        </p:txBody>
      </p:sp>
      <p:sp>
        <p:nvSpPr>
          <p:cNvPr id="130080" name="Text Box 32"/>
          <p:cNvSpPr txBox="1">
            <a:spLocks noChangeArrowheads="1"/>
          </p:cNvSpPr>
          <p:nvPr/>
        </p:nvSpPr>
        <p:spPr bwMode="auto">
          <a:xfrm>
            <a:off x="3163711" y="2133601"/>
            <a:ext cx="767644" cy="1077218"/>
          </a:xfrm>
          <a:prstGeom prst="rect">
            <a:avLst/>
          </a:prstGeom>
          <a:noFill/>
          <a:ln w="12700" algn="ctr">
            <a:noFill/>
            <a:miter lim="800000"/>
            <a:headEnd/>
            <a:tailEnd/>
          </a:ln>
          <a:effectLst/>
        </p:spPr>
        <p:txBody>
          <a:bodyPr>
            <a:spAutoFit/>
          </a:bodyPr>
          <a:lstStyle/>
          <a:p>
            <a:r>
              <a:rPr lang="en-GB" sz="1600" b="1">
                <a:latin typeface="Arial" pitchFamily="34" charset="0"/>
              </a:rPr>
              <a:t>Secret Image</a:t>
            </a:r>
            <a:endParaRPr lang="en-US" sz="1600" b="1">
              <a:latin typeface="Arial" pitchFamily="34" charset="0"/>
            </a:endParaRPr>
          </a:p>
        </p:txBody>
      </p:sp>
      <p:sp>
        <p:nvSpPr>
          <p:cNvPr id="130081" name="Text Box 33"/>
          <p:cNvSpPr txBox="1">
            <a:spLocks noChangeArrowheads="1"/>
          </p:cNvSpPr>
          <p:nvPr/>
        </p:nvSpPr>
        <p:spPr bwMode="auto">
          <a:xfrm>
            <a:off x="5659968" y="4581525"/>
            <a:ext cx="577144" cy="336550"/>
          </a:xfrm>
          <a:prstGeom prst="rect">
            <a:avLst/>
          </a:prstGeom>
          <a:noFill/>
          <a:ln w="12700" algn="ctr">
            <a:noFill/>
            <a:miter lim="800000"/>
            <a:headEnd/>
            <a:tailEnd/>
          </a:ln>
          <a:effectLst/>
        </p:spPr>
        <p:txBody>
          <a:bodyPr>
            <a:spAutoFit/>
          </a:bodyPr>
          <a:lstStyle/>
          <a:p>
            <a:r>
              <a:rPr lang="en-GB" sz="1600" b="1">
                <a:latin typeface="Arial" pitchFamily="34" charset="0"/>
              </a:rPr>
              <a:t>Key</a:t>
            </a:r>
            <a:endParaRPr lang="en-US" sz="1600" b="1">
              <a:latin typeface="Arial" pitchFamily="34" charset="0"/>
            </a:endParaRPr>
          </a:p>
        </p:txBody>
      </p:sp>
      <p:sp>
        <p:nvSpPr>
          <p:cNvPr id="130082" name="Text Box 34"/>
          <p:cNvSpPr txBox="1">
            <a:spLocks noChangeArrowheads="1"/>
          </p:cNvSpPr>
          <p:nvPr/>
        </p:nvSpPr>
        <p:spPr bwMode="auto">
          <a:xfrm>
            <a:off x="6620933" y="2565400"/>
            <a:ext cx="1343378" cy="584775"/>
          </a:xfrm>
          <a:prstGeom prst="rect">
            <a:avLst/>
          </a:prstGeom>
          <a:noFill/>
          <a:ln w="12700" algn="ctr">
            <a:noFill/>
            <a:miter lim="800000"/>
            <a:headEnd/>
            <a:tailEnd/>
          </a:ln>
          <a:effectLst/>
        </p:spPr>
        <p:txBody>
          <a:bodyPr>
            <a:spAutoFit/>
          </a:bodyPr>
          <a:lstStyle/>
          <a:p>
            <a:r>
              <a:rPr lang="en-GB" sz="1600" b="1">
                <a:latin typeface="Arial" pitchFamily="34" charset="0"/>
              </a:rPr>
              <a:t>Stego Object</a:t>
            </a:r>
            <a:endParaRPr lang="en-US" sz="1600" b="1">
              <a:latin typeface="Arial" pitchFamily="34" charset="0"/>
            </a:endParaRPr>
          </a:p>
        </p:txBody>
      </p:sp>
      <p:sp>
        <p:nvSpPr>
          <p:cNvPr id="130083" name="Text Box 35"/>
          <p:cNvSpPr txBox="1">
            <a:spLocks noChangeArrowheads="1"/>
          </p:cNvSpPr>
          <p:nvPr/>
        </p:nvSpPr>
        <p:spPr bwMode="auto">
          <a:xfrm>
            <a:off x="4827412" y="5805489"/>
            <a:ext cx="896055" cy="581025"/>
          </a:xfrm>
          <a:prstGeom prst="rect">
            <a:avLst/>
          </a:prstGeom>
          <a:noFill/>
          <a:ln w="12700" algn="ctr">
            <a:noFill/>
            <a:miter lim="800000"/>
            <a:headEnd/>
            <a:tailEnd/>
          </a:ln>
          <a:effectLst/>
        </p:spPr>
        <p:txBody>
          <a:bodyPr>
            <a:spAutoFit/>
          </a:bodyPr>
          <a:lstStyle/>
          <a:p>
            <a:r>
              <a:rPr lang="en-GB" sz="1600" b="1">
                <a:latin typeface="Arial" pitchFamily="34" charset="0"/>
              </a:rPr>
              <a:t>Original Cover</a:t>
            </a:r>
            <a:endParaRPr lang="en-US" sz="1600" b="1">
              <a:latin typeface="Arial" pitchFamily="34" charset="0"/>
            </a:endParaRPr>
          </a:p>
        </p:txBody>
      </p:sp>
      <p:sp>
        <p:nvSpPr>
          <p:cNvPr id="130084" name="Text Box 36"/>
          <p:cNvSpPr txBox="1">
            <a:spLocks noChangeArrowheads="1"/>
          </p:cNvSpPr>
          <p:nvPr/>
        </p:nvSpPr>
        <p:spPr bwMode="auto">
          <a:xfrm>
            <a:off x="1435101" y="4868864"/>
            <a:ext cx="767644" cy="1077218"/>
          </a:xfrm>
          <a:prstGeom prst="rect">
            <a:avLst/>
          </a:prstGeom>
          <a:noFill/>
          <a:ln w="12700" algn="ctr">
            <a:noFill/>
            <a:miter lim="800000"/>
            <a:headEnd/>
            <a:tailEnd/>
          </a:ln>
          <a:effectLst/>
        </p:spPr>
        <p:txBody>
          <a:bodyPr>
            <a:spAutoFit/>
          </a:bodyPr>
          <a:lstStyle/>
          <a:p>
            <a:r>
              <a:rPr lang="en-GB" sz="1600" b="1">
                <a:latin typeface="Arial" pitchFamily="34" charset="0"/>
              </a:rPr>
              <a:t>Secret Image</a:t>
            </a:r>
            <a:endParaRPr lang="en-US" sz="1600" b="1">
              <a:latin typeface="Arial" pitchFamily="34" charset="0"/>
            </a:endParaRPr>
          </a:p>
        </p:txBody>
      </p:sp>
      <p:sp>
        <p:nvSpPr>
          <p:cNvPr id="130085" name="Text Box 37"/>
          <p:cNvSpPr txBox="1">
            <a:spLocks noChangeArrowheads="1"/>
          </p:cNvSpPr>
          <p:nvPr/>
        </p:nvSpPr>
        <p:spPr bwMode="auto">
          <a:xfrm>
            <a:off x="6235701" y="5084764"/>
            <a:ext cx="1728611" cy="581025"/>
          </a:xfrm>
          <a:prstGeom prst="rect">
            <a:avLst/>
          </a:prstGeom>
          <a:noFill/>
          <a:ln w="12700" algn="ctr">
            <a:noFill/>
            <a:miter lim="800000"/>
            <a:headEnd/>
            <a:tailEnd/>
          </a:ln>
          <a:effectLst/>
        </p:spPr>
        <p:txBody>
          <a:bodyPr>
            <a:spAutoFit/>
          </a:bodyPr>
          <a:lstStyle/>
          <a:p>
            <a:r>
              <a:rPr lang="en-GB" sz="1600" b="1">
                <a:latin typeface="Arial" pitchFamily="34" charset="0"/>
              </a:rPr>
              <a:t>Communications Channel</a:t>
            </a:r>
            <a:endParaRPr lang="en-US" sz="1600" b="1">
              <a:latin typeface="Arial" pitchFamily="34" charset="0"/>
            </a:endParaRPr>
          </a:p>
        </p:txBody>
      </p:sp>
      <p:pic>
        <p:nvPicPr>
          <p:cNvPr id="130087" name="Picture 39"/>
          <p:cNvPicPr>
            <a:picLocks noChangeAspect="1" noChangeArrowheads="1"/>
          </p:cNvPicPr>
          <p:nvPr/>
        </p:nvPicPr>
        <p:blipFill>
          <a:blip r:embed="rId6"/>
          <a:srcRect/>
          <a:stretch>
            <a:fillRect/>
          </a:stretch>
        </p:blipFill>
        <p:spPr bwMode="auto">
          <a:xfrm>
            <a:off x="5621867" y="3962400"/>
            <a:ext cx="931333" cy="5334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1179</TotalTime>
  <Words>3059</Words>
  <Application>Microsoft Macintosh PowerPoint</Application>
  <PresentationFormat>On-screen Show (4:3)</PresentationFormat>
  <Paragraphs>363</Paragraphs>
  <Slides>45</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Arial-BoldMT</vt:lpstr>
      <vt:lpstr>Garamond</vt:lpstr>
      <vt:lpstr>ＭＳ Ｐゴシック</vt:lpstr>
      <vt:lpstr>Symbol</vt:lpstr>
      <vt:lpstr>Tahoma</vt:lpstr>
      <vt:lpstr>Times New Roman</vt:lpstr>
      <vt:lpstr>Verdana</vt:lpstr>
      <vt:lpstr>Wingdings</vt:lpstr>
      <vt:lpstr>ch01</vt:lpstr>
      <vt:lpstr> Steganography  </vt:lpstr>
      <vt:lpstr>What is Steganography ?</vt:lpstr>
      <vt:lpstr>PowerPoint Presentation</vt:lpstr>
      <vt:lpstr>PowerPoint Presentation</vt:lpstr>
      <vt:lpstr>PowerPoint Presentation</vt:lpstr>
      <vt:lpstr>Introduction</vt:lpstr>
      <vt:lpstr>Steganography and encryption</vt:lpstr>
      <vt:lpstr>Information Hiding</vt:lpstr>
      <vt:lpstr>How steganography works</vt:lpstr>
      <vt:lpstr>Historical &amp; Modern-Day Examples</vt:lpstr>
      <vt:lpstr>What is Steganography?</vt:lpstr>
      <vt:lpstr>Steganography</vt:lpstr>
      <vt:lpstr>Motivation</vt:lpstr>
      <vt:lpstr>Null Cipher</vt:lpstr>
      <vt:lpstr>Null Cipher</vt:lpstr>
      <vt:lpstr>Null Cipher</vt:lpstr>
      <vt:lpstr>Hiding text within text</vt:lpstr>
      <vt:lpstr>Hiding text within text</vt:lpstr>
      <vt:lpstr>Why Image Files?</vt:lpstr>
      <vt:lpstr>Steganography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Watermarking vs. Steganography</vt:lpstr>
      <vt:lpstr>Mathematics Behind Digital Images</vt:lpstr>
      <vt:lpstr>Least Significant Bit Embedding in Images</vt:lpstr>
      <vt:lpstr>Bit plane embedding</vt:lpstr>
      <vt:lpstr>What is Steganalysis ?</vt:lpstr>
      <vt:lpstr>PowerPoint Presentation</vt:lpstr>
      <vt:lpstr>Types of Steganalysis</vt:lpstr>
      <vt:lpstr>Steganalysis of LSB Embedding</vt:lpstr>
      <vt:lpstr>Steganalysis</vt:lpstr>
      <vt:lpstr>Examples of Steganalysis</vt:lpstr>
      <vt:lpstr>Hiding information digitally</vt:lpstr>
      <vt:lpstr>Robustness and fragility</vt:lpstr>
      <vt:lpstr>Digital Millennium Copyright Act </vt:lpstr>
      <vt:lpstr>Discussion</vt:lpstr>
    </vt:vector>
  </TitlesOfParts>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Steganography</dc:title>
  <dc:creator>Fred</dc:creator>
  <cp:lastModifiedBy>Microsoft Office User</cp:lastModifiedBy>
  <cp:revision>84</cp:revision>
  <cp:lastPrinted>2009-08-04T04:48:40Z</cp:lastPrinted>
  <dcterms:created xsi:type="dcterms:W3CDTF">2009-08-04T03:17:45Z</dcterms:created>
  <dcterms:modified xsi:type="dcterms:W3CDTF">2019-04-10T10:33:15Z</dcterms:modified>
</cp:coreProperties>
</file>